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charts/chart12.xml" ContentType="application/vnd.openxmlformats-officedocument.drawingml.chart+xml"/>
  <Override PartName="/ppt/charts/style6.xml" ContentType="application/vnd.ms-office.chartstyle+xml"/>
  <Override PartName="/ppt/charts/colors6.xml" ContentType="application/vnd.ms-office.chartcolorstyle+xml"/>
  <Override PartName="/ppt/charts/chart13.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95" r:id="rId3"/>
    <p:sldMasterId id="2147483708" r:id="rId4"/>
  </p:sldMasterIdLst>
  <p:notesMasterIdLst>
    <p:notesMasterId r:id="rId36"/>
  </p:notesMasterIdLst>
  <p:handoutMasterIdLst>
    <p:handoutMasterId r:id="rId37"/>
  </p:handoutMasterIdLst>
  <p:sldIdLst>
    <p:sldId id="354" r:id="rId5"/>
    <p:sldId id="1805" r:id="rId6"/>
    <p:sldId id="1801" r:id="rId7"/>
    <p:sldId id="1803" r:id="rId8"/>
    <p:sldId id="1799" r:id="rId9"/>
    <p:sldId id="353" r:id="rId10"/>
    <p:sldId id="1795" r:id="rId11"/>
    <p:sldId id="356" r:id="rId12"/>
    <p:sldId id="1797" r:id="rId13"/>
    <p:sldId id="577" r:id="rId14"/>
    <p:sldId id="572" r:id="rId15"/>
    <p:sldId id="357" r:id="rId16"/>
    <p:sldId id="359" r:id="rId17"/>
    <p:sldId id="589" r:id="rId18"/>
    <p:sldId id="591" r:id="rId19"/>
    <p:sldId id="358" r:id="rId20"/>
    <p:sldId id="1762" r:id="rId21"/>
    <p:sldId id="482" r:id="rId22"/>
    <p:sldId id="806" r:id="rId23"/>
    <p:sldId id="811" r:id="rId24"/>
    <p:sldId id="1764" r:id="rId25"/>
    <p:sldId id="828" r:id="rId26"/>
    <p:sldId id="815" r:id="rId27"/>
    <p:sldId id="1766" r:id="rId28"/>
    <p:sldId id="269" r:id="rId29"/>
    <p:sldId id="1767" r:id="rId30"/>
    <p:sldId id="1629" r:id="rId31"/>
    <p:sldId id="1793" r:id="rId32"/>
    <p:sldId id="1796" r:id="rId33"/>
    <p:sldId id="1798" r:id="rId34"/>
    <p:sldId id="360" r:id="rId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il Aguiar" initials="NA" lastIdx="1" clrIdx="0">
    <p:extLst>
      <p:ext uri="{19B8F6BF-5375-455C-9EA6-DF929625EA0E}">
        <p15:presenceInfo xmlns:p15="http://schemas.microsoft.com/office/powerpoint/2012/main" userId="Neil Aguiar" providerId="None"/>
      </p:ext>
    </p:extLst>
  </p:cmAuthor>
  <p:cmAuthor id="2" name="Pennie Ewart" initials="PE" lastIdx="1" clrIdx="1">
    <p:extLst>
      <p:ext uri="{19B8F6BF-5375-455C-9EA6-DF929625EA0E}">
        <p15:presenceInfo xmlns:p15="http://schemas.microsoft.com/office/powerpoint/2012/main" userId="S::p.ewart@dht.org::f6428ede-6a18-4b13-b033-ed52c5ecfc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6A37"/>
    <a:srgbClr val="0000CC"/>
    <a:srgbClr val="FBEF05"/>
    <a:srgbClr val="FFCC99"/>
    <a:srgbClr val="4B4F54"/>
    <a:srgbClr val="F2F2F2"/>
    <a:srgbClr val="008000"/>
    <a:srgbClr val="51CCD9"/>
    <a:srgbClr val="53A2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73" autoAdjust="0"/>
    <p:restoredTop sz="94660" autoAdjust="0"/>
  </p:normalViewPr>
  <p:slideViewPr>
    <p:cSldViewPr>
      <p:cViewPr varScale="1">
        <p:scale>
          <a:sx n="108" d="100"/>
          <a:sy n="108" d="100"/>
        </p:scale>
        <p:origin x="402" y="10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90" d="100"/>
        <a:sy n="190" d="100"/>
      </p:scale>
      <p:origin x="0" y="13644"/>
    </p:cViewPr>
  </p:sorterViewPr>
  <p:notesViewPr>
    <p:cSldViewPr>
      <p:cViewPr varScale="1">
        <p:scale>
          <a:sx n="97" d="100"/>
          <a:sy n="97" d="100"/>
        </p:scale>
        <p:origin x="3570"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6.xml"/><Relationship Id="rId1" Type="http://schemas.microsoft.com/office/2011/relationships/chartStyle" Target="style6.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7.xml"/><Relationship Id="rId1" Type="http://schemas.microsoft.com/office/2011/relationships/chartStyle" Target="style7.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Proposed Allocation of Resources to Achieve Health</c:v>
                </c:pt>
              </c:strCache>
            </c:strRef>
          </c:tx>
          <c:dPt>
            <c:idx val="0"/>
            <c:bubble3D val="0"/>
            <c:spPr>
              <a:solidFill>
                <a:srgbClr val="FEE9A5"/>
              </a:solidFill>
              <a:ln w="19050">
                <a:solidFill>
                  <a:schemeClr val="lt1"/>
                </a:solidFill>
              </a:ln>
              <a:effectLst/>
            </c:spPr>
            <c:extLst>
              <c:ext xmlns:c16="http://schemas.microsoft.com/office/drawing/2014/chart" uri="{C3380CC4-5D6E-409C-BE32-E72D297353CC}">
                <c16:uniqueId val="{00000001-B962-49E9-BA0A-924F12961549}"/>
              </c:ext>
            </c:extLst>
          </c:dPt>
          <c:dPt>
            <c:idx val="1"/>
            <c:bubble3D val="0"/>
            <c:spPr>
              <a:solidFill>
                <a:srgbClr val="FBD59C"/>
              </a:solidFill>
              <a:ln w="19050">
                <a:solidFill>
                  <a:schemeClr val="lt1"/>
                </a:solidFill>
              </a:ln>
              <a:effectLst/>
            </c:spPr>
            <c:extLst>
              <c:ext xmlns:c16="http://schemas.microsoft.com/office/drawing/2014/chart" uri="{C3380CC4-5D6E-409C-BE32-E72D297353CC}">
                <c16:uniqueId val="{00000003-B962-49E9-BA0A-924F12961549}"/>
              </c:ext>
            </c:extLst>
          </c:dPt>
          <c:dPt>
            <c:idx val="2"/>
            <c:bubble3D val="0"/>
            <c:spPr>
              <a:solidFill>
                <a:srgbClr val="E3696C"/>
              </a:solidFill>
              <a:ln w="19050">
                <a:solidFill>
                  <a:schemeClr val="lt1"/>
                </a:solidFill>
              </a:ln>
              <a:effectLst/>
            </c:spPr>
            <c:extLst>
              <c:ext xmlns:c16="http://schemas.microsoft.com/office/drawing/2014/chart" uri="{C3380CC4-5D6E-409C-BE32-E72D297353CC}">
                <c16:uniqueId val="{00000005-B962-49E9-BA0A-924F12961549}"/>
              </c:ext>
            </c:extLst>
          </c:dPt>
          <c:dPt>
            <c:idx val="3"/>
            <c:bubble3D val="0"/>
            <c:spPr>
              <a:solidFill>
                <a:srgbClr val="CB4E65"/>
              </a:solidFill>
              <a:ln w="19050">
                <a:solidFill>
                  <a:schemeClr val="lt1"/>
                </a:solidFill>
              </a:ln>
              <a:effectLst/>
            </c:spPr>
            <c:extLst>
              <c:ext xmlns:c16="http://schemas.microsoft.com/office/drawing/2014/chart" uri="{C3380CC4-5D6E-409C-BE32-E72D297353CC}">
                <c16:uniqueId val="{00000007-B962-49E9-BA0A-924F1296154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9-B962-49E9-BA0A-924F1296154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B-B962-49E9-BA0A-924F1296154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D-B962-49E9-BA0A-924F12961549}"/>
              </c:ext>
            </c:extLst>
          </c:dPt>
          <c:dLbls>
            <c:delete val="1"/>
          </c:dLbls>
          <c:cat>
            <c:strRef>
              <c:f>Sheet1!$A$2:$A$9</c:f>
              <c:strCache>
                <c:ptCount val="4"/>
                <c:pt idx="0">
                  <c:v>Healthcare</c:v>
                </c:pt>
                <c:pt idx="1">
                  <c:v>Affordable Childcare, Transportation &amp; Utilities</c:v>
                </c:pt>
                <c:pt idx="2">
                  <c:v>Food</c:v>
                </c:pt>
                <c:pt idx="3">
                  <c:v>Affordable Housing</c:v>
                </c:pt>
              </c:strCache>
            </c:strRef>
          </c:cat>
          <c:val>
            <c:numRef>
              <c:f>Sheet1!$B$2:$B$9</c:f>
              <c:numCache>
                <c:formatCode>0%</c:formatCode>
                <c:ptCount val="8"/>
                <c:pt idx="0">
                  <c:v>0.33</c:v>
                </c:pt>
                <c:pt idx="1">
                  <c:v>0.23</c:v>
                </c:pt>
                <c:pt idx="2">
                  <c:v>0.25</c:v>
                </c:pt>
                <c:pt idx="3">
                  <c:v>0.19</c:v>
                </c:pt>
              </c:numCache>
            </c:numRef>
          </c:val>
          <c:extLst>
            <c:ext xmlns:c16="http://schemas.microsoft.com/office/drawing/2014/chart" uri="{C3380CC4-5D6E-409C-BE32-E72D297353CC}">
              <c16:uniqueId val="{0000000E-B962-49E9-BA0A-924F12961549}"/>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Proposed Allocation of Resources to Achieve Health</c:v>
                </c:pt>
              </c:strCache>
            </c:strRef>
          </c:tx>
          <c:dPt>
            <c:idx val="0"/>
            <c:bubble3D val="0"/>
            <c:spPr>
              <a:solidFill>
                <a:srgbClr val="FEE9A5"/>
              </a:solidFill>
              <a:ln w="19050">
                <a:solidFill>
                  <a:schemeClr val="lt1"/>
                </a:solidFill>
              </a:ln>
              <a:effectLst/>
            </c:spPr>
            <c:extLst>
              <c:ext xmlns:c16="http://schemas.microsoft.com/office/drawing/2014/chart" uri="{C3380CC4-5D6E-409C-BE32-E72D297353CC}">
                <c16:uniqueId val="{00000001-7DF4-45C7-B942-5D86CAA9AB58}"/>
              </c:ext>
            </c:extLst>
          </c:dPt>
          <c:dPt>
            <c:idx val="1"/>
            <c:bubble3D val="0"/>
            <c:spPr>
              <a:solidFill>
                <a:srgbClr val="FBD59C"/>
              </a:solidFill>
              <a:ln w="19050">
                <a:solidFill>
                  <a:schemeClr val="lt1"/>
                </a:solidFill>
              </a:ln>
              <a:effectLst/>
            </c:spPr>
            <c:extLst>
              <c:ext xmlns:c16="http://schemas.microsoft.com/office/drawing/2014/chart" uri="{C3380CC4-5D6E-409C-BE32-E72D297353CC}">
                <c16:uniqueId val="{00000003-7DF4-45C7-B942-5D86CAA9AB58}"/>
              </c:ext>
            </c:extLst>
          </c:dPt>
          <c:dPt>
            <c:idx val="2"/>
            <c:bubble3D val="0"/>
            <c:spPr>
              <a:solidFill>
                <a:srgbClr val="E3696C"/>
              </a:solidFill>
              <a:ln w="19050">
                <a:solidFill>
                  <a:schemeClr val="lt1"/>
                </a:solidFill>
              </a:ln>
              <a:effectLst/>
            </c:spPr>
            <c:extLst>
              <c:ext xmlns:c16="http://schemas.microsoft.com/office/drawing/2014/chart" uri="{C3380CC4-5D6E-409C-BE32-E72D297353CC}">
                <c16:uniqueId val="{00000005-7DF4-45C7-B942-5D86CAA9AB58}"/>
              </c:ext>
            </c:extLst>
          </c:dPt>
          <c:dPt>
            <c:idx val="3"/>
            <c:bubble3D val="0"/>
            <c:spPr>
              <a:solidFill>
                <a:srgbClr val="CB4E65"/>
              </a:solidFill>
              <a:ln w="19050">
                <a:solidFill>
                  <a:schemeClr val="lt1"/>
                </a:solidFill>
              </a:ln>
              <a:effectLst/>
            </c:spPr>
            <c:extLst>
              <c:ext xmlns:c16="http://schemas.microsoft.com/office/drawing/2014/chart" uri="{C3380CC4-5D6E-409C-BE32-E72D297353CC}">
                <c16:uniqueId val="{00000007-7DF4-45C7-B942-5D86CAA9AB5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9-7DF4-45C7-B942-5D86CAA9AB5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B-7DF4-45C7-B942-5D86CAA9AB58}"/>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D-7DF4-45C7-B942-5D86CAA9AB58}"/>
              </c:ext>
            </c:extLst>
          </c:dPt>
          <c:dLbls>
            <c:delete val="1"/>
          </c:dLbls>
          <c:cat>
            <c:strRef>
              <c:f>Sheet1!$A$2:$A$9</c:f>
              <c:strCache>
                <c:ptCount val="4"/>
                <c:pt idx="0">
                  <c:v>Healthcare</c:v>
                </c:pt>
                <c:pt idx="1">
                  <c:v>Affordable Childcare, Transportation &amp; Utilities</c:v>
                </c:pt>
                <c:pt idx="2">
                  <c:v>Food</c:v>
                </c:pt>
                <c:pt idx="3">
                  <c:v>Affordable Housing</c:v>
                </c:pt>
              </c:strCache>
            </c:strRef>
          </c:cat>
          <c:val>
            <c:numRef>
              <c:f>Sheet1!$B$2:$B$9</c:f>
              <c:numCache>
                <c:formatCode>0%</c:formatCode>
                <c:ptCount val="8"/>
                <c:pt idx="0">
                  <c:v>0.2</c:v>
                </c:pt>
                <c:pt idx="1">
                  <c:v>0.3</c:v>
                </c:pt>
                <c:pt idx="2">
                  <c:v>0.24</c:v>
                </c:pt>
                <c:pt idx="3">
                  <c:v>0.26</c:v>
                </c:pt>
              </c:numCache>
            </c:numRef>
          </c:val>
          <c:extLst>
            <c:ext xmlns:c16="http://schemas.microsoft.com/office/drawing/2014/chart" uri="{C3380CC4-5D6E-409C-BE32-E72D297353CC}">
              <c16:uniqueId val="{0000000E-7DF4-45C7-B942-5D86CAA9AB58}"/>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Proposed Allocation of Resources to Achieve Health</c:v>
                </c:pt>
              </c:strCache>
            </c:strRef>
          </c:tx>
          <c:dPt>
            <c:idx val="0"/>
            <c:bubble3D val="0"/>
            <c:spPr>
              <a:solidFill>
                <a:srgbClr val="FEE9A5"/>
              </a:solidFill>
              <a:ln w="19050">
                <a:solidFill>
                  <a:schemeClr val="lt1"/>
                </a:solidFill>
              </a:ln>
              <a:effectLst/>
            </c:spPr>
            <c:extLst>
              <c:ext xmlns:c16="http://schemas.microsoft.com/office/drawing/2014/chart" uri="{C3380CC4-5D6E-409C-BE32-E72D297353CC}">
                <c16:uniqueId val="{00000001-32AD-4D20-AE78-957177831E70}"/>
              </c:ext>
            </c:extLst>
          </c:dPt>
          <c:dPt>
            <c:idx val="1"/>
            <c:bubble3D val="0"/>
            <c:spPr>
              <a:solidFill>
                <a:srgbClr val="FBD59C"/>
              </a:solidFill>
              <a:ln w="19050">
                <a:solidFill>
                  <a:schemeClr val="lt1"/>
                </a:solidFill>
              </a:ln>
              <a:effectLst/>
            </c:spPr>
            <c:extLst>
              <c:ext xmlns:c16="http://schemas.microsoft.com/office/drawing/2014/chart" uri="{C3380CC4-5D6E-409C-BE32-E72D297353CC}">
                <c16:uniqueId val="{00000003-32AD-4D20-AE78-957177831E70}"/>
              </c:ext>
            </c:extLst>
          </c:dPt>
          <c:dPt>
            <c:idx val="2"/>
            <c:bubble3D val="0"/>
            <c:spPr>
              <a:solidFill>
                <a:srgbClr val="E3696C"/>
              </a:solidFill>
              <a:ln w="19050">
                <a:solidFill>
                  <a:schemeClr val="lt1"/>
                </a:solidFill>
              </a:ln>
              <a:effectLst/>
            </c:spPr>
            <c:extLst>
              <c:ext xmlns:c16="http://schemas.microsoft.com/office/drawing/2014/chart" uri="{C3380CC4-5D6E-409C-BE32-E72D297353CC}">
                <c16:uniqueId val="{00000005-32AD-4D20-AE78-957177831E70}"/>
              </c:ext>
            </c:extLst>
          </c:dPt>
          <c:dPt>
            <c:idx val="3"/>
            <c:bubble3D val="0"/>
            <c:spPr>
              <a:solidFill>
                <a:srgbClr val="CB4E65"/>
              </a:solidFill>
              <a:ln w="19050">
                <a:solidFill>
                  <a:schemeClr val="lt1"/>
                </a:solidFill>
              </a:ln>
              <a:effectLst/>
            </c:spPr>
            <c:extLst>
              <c:ext xmlns:c16="http://schemas.microsoft.com/office/drawing/2014/chart" uri="{C3380CC4-5D6E-409C-BE32-E72D297353CC}">
                <c16:uniqueId val="{00000007-32AD-4D20-AE78-957177831E7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9-32AD-4D20-AE78-957177831E7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B-32AD-4D20-AE78-957177831E70}"/>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D-32AD-4D20-AE78-957177831E70}"/>
              </c:ext>
            </c:extLst>
          </c:dPt>
          <c:dLbls>
            <c:delete val="1"/>
          </c:dLbls>
          <c:cat>
            <c:strRef>
              <c:f>Sheet1!$A$2:$A$9</c:f>
              <c:strCache>
                <c:ptCount val="4"/>
                <c:pt idx="0">
                  <c:v>Healthcare</c:v>
                </c:pt>
                <c:pt idx="1">
                  <c:v>Affordable Childcare, Transportation &amp; Utilities</c:v>
                </c:pt>
                <c:pt idx="2">
                  <c:v>Food</c:v>
                </c:pt>
                <c:pt idx="3">
                  <c:v>Affordable Housing</c:v>
                </c:pt>
              </c:strCache>
            </c:strRef>
          </c:cat>
          <c:val>
            <c:numRef>
              <c:f>Sheet1!$B$2:$B$9</c:f>
              <c:numCache>
                <c:formatCode>0%</c:formatCode>
                <c:ptCount val="8"/>
                <c:pt idx="0">
                  <c:v>0.2</c:v>
                </c:pt>
                <c:pt idx="1">
                  <c:v>0.32</c:v>
                </c:pt>
                <c:pt idx="2">
                  <c:v>0.22</c:v>
                </c:pt>
                <c:pt idx="3">
                  <c:v>0.26</c:v>
                </c:pt>
              </c:numCache>
            </c:numRef>
          </c:val>
          <c:extLst>
            <c:ext xmlns:c16="http://schemas.microsoft.com/office/drawing/2014/chart" uri="{C3380CC4-5D6E-409C-BE32-E72D297353CC}">
              <c16:uniqueId val="{0000000E-32AD-4D20-AE78-957177831E70}"/>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1" u="none" strike="noStrike" kern="1200" spc="0" baseline="0">
                <a:solidFill>
                  <a:schemeClr val="tx1">
                    <a:lumMod val="65000"/>
                    <a:lumOff val="35000"/>
                  </a:schemeClr>
                </a:solidFill>
                <a:latin typeface="+mn-lt"/>
                <a:ea typeface="+mn-ea"/>
                <a:cs typeface="+mn-cs"/>
              </a:defRPr>
            </a:pPr>
            <a:r>
              <a:rPr lang="en-US" i="1" dirty="0"/>
              <a:t># Opioid Hospitalizations Per</a:t>
            </a:r>
            <a:r>
              <a:rPr lang="en-US" i="1" baseline="0" dirty="0"/>
              <a:t> 100K</a:t>
            </a:r>
            <a:endParaRPr lang="en-US" i="1" dirty="0"/>
          </a:p>
        </c:rich>
      </c:tx>
      <c:overlay val="0"/>
      <c:spPr>
        <a:noFill/>
        <a:ln>
          <a:noFill/>
        </a:ln>
        <a:effectLst/>
      </c:spPr>
      <c:txPr>
        <a:bodyPr rot="0" spcFirstLastPara="1" vertOverflow="ellipsis" vert="horz" wrap="square" anchor="ctr" anchorCtr="1"/>
        <a:lstStyle/>
        <a:p>
          <a:pPr>
            <a:defRPr sz="1680" b="0" i="1"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Opioid Poisoning Hospitalizations per 100,000 people</c:v>
                </c:pt>
              </c:strCache>
            </c:strRef>
          </c:tx>
          <c:spPr>
            <a:solidFill>
              <a:schemeClr val="accent1"/>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3-D3C6-4BA4-B82E-079DF7CAB82E}"/>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D3C6-4BA4-B82E-079DF7CAB82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Sheet1!$B$2:$B$3</c:f>
              <c:numCache>
                <c:formatCode>General</c:formatCode>
                <c:ptCount val="2"/>
                <c:pt idx="0">
                  <c:v>93.2</c:v>
                </c:pt>
                <c:pt idx="1">
                  <c:v>19.2</c:v>
                </c:pt>
              </c:numCache>
            </c:numRef>
          </c:val>
          <c:extLst>
            <c:ext xmlns:c16="http://schemas.microsoft.com/office/drawing/2014/chart" uri="{C3380CC4-5D6E-409C-BE32-E72D297353CC}">
              <c16:uniqueId val="{00000000-D3C6-4BA4-B82E-079DF7CAB82E}"/>
            </c:ext>
          </c:extLst>
        </c:ser>
        <c:dLbls>
          <c:showLegendKey val="0"/>
          <c:showVal val="0"/>
          <c:showCatName val="0"/>
          <c:showSerName val="0"/>
          <c:showPercent val="0"/>
          <c:showBubbleSize val="0"/>
        </c:dLbls>
        <c:gapWidth val="150"/>
        <c:overlap val="100"/>
        <c:axId val="700577616"/>
        <c:axId val="700572696"/>
      </c:barChart>
      <c:catAx>
        <c:axId val="700577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00572696"/>
        <c:crosses val="autoZero"/>
        <c:auto val="1"/>
        <c:lblAlgn val="ctr"/>
        <c:lblOffset val="100"/>
        <c:noMultiLvlLbl val="0"/>
      </c:catAx>
      <c:valAx>
        <c:axId val="700572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00577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1" u="none" strike="noStrike" kern="1200" spc="0" baseline="0">
                <a:solidFill>
                  <a:schemeClr val="tx1">
                    <a:lumMod val="65000"/>
                    <a:lumOff val="35000"/>
                  </a:schemeClr>
                </a:solidFill>
                <a:latin typeface="+mn-lt"/>
                <a:ea typeface="+mn-ea"/>
                <a:cs typeface="+mn-cs"/>
              </a:defRPr>
            </a:pPr>
            <a:r>
              <a:rPr lang="en-US" i="1" dirty="0"/>
              <a:t>Average Weekly Wages</a:t>
            </a:r>
          </a:p>
        </c:rich>
      </c:tx>
      <c:overlay val="0"/>
      <c:spPr>
        <a:noFill/>
        <a:ln>
          <a:noFill/>
        </a:ln>
        <a:effectLst/>
      </c:spPr>
      <c:txPr>
        <a:bodyPr rot="0" spcFirstLastPara="1" vertOverflow="ellipsis" vert="horz" wrap="square" anchor="ctr" anchorCtr="1"/>
        <a:lstStyle/>
        <a:p>
          <a:pPr>
            <a:defRPr sz="1680" b="0" i="1"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Opioid Poisoning Hospitalizations per 100,000 people</c:v>
                </c:pt>
              </c:strCache>
            </c:strRef>
          </c:tx>
          <c:spPr>
            <a:solidFill>
              <a:schemeClr val="accent1"/>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3-D3C6-4BA4-B82E-079DF7CAB82E}"/>
              </c:ext>
            </c:extLst>
          </c:dPt>
          <c:dLbls>
            <c:dLbl>
              <c:idx val="0"/>
              <c:numFmt formatCode="_(&quot;$&quot;* #,##0_);_(&quot;$&quot;* \(#,##0\);_(&quot;$&quot;* &quot;-&quot;_);_(@_)"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D3C6-4BA4-B82E-079DF7CAB82E}"/>
                </c:ext>
              </c:extLst>
            </c:dLbl>
            <c:numFmt formatCode="_(&quot;$&quot;* #,##0_);_(&quot;$&quot;* \(#,##0\);_(&quot;$&quot;* &quot;-&quot;_);_(@_)"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Sheet1!$B$2:$B$3</c:f>
              <c:numCache>
                <c:formatCode>General</c:formatCode>
                <c:ptCount val="2"/>
                <c:pt idx="0">
                  <c:v>696</c:v>
                </c:pt>
                <c:pt idx="1">
                  <c:v>1077</c:v>
                </c:pt>
              </c:numCache>
            </c:numRef>
          </c:val>
          <c:extLst>
            <c:ext xmlns:c16="http://schemas.microsoft.com/office/drawing/2014/chart" uri="{C3380CC4-5D6E-409C-BE32-E72D297353CC}">
              <c16:uniqueId val="{00000000-D3C6-4BA4-B82E-079DF7CAB82E}"/>
            </c:ext>
          </c:extLst>
        </c:ser>
        <c:dLbls>
          <c:showLegendKey val="0"/>
          <c:showVal val="0"/>
          <c:showCatName val="0"/>
          <c:showSerName val="0"/>
          <c:showPercent val="0"/>
          <c:showBubbleSize val="0"/>
        </c:dLbls>
        <c:gapWidth val="150"/>
        <c:overlap val="100"/>
        <c:axId val="700577616"/>
        <c:axId val="700572696"/>
      </c:barChart>
      <c:catAx>
        <c:axId val="700577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00572696"/>
        <c:crosses val="autoZero"/>
        <c:auto val="1"/>
        <c:lblAlgn val="ctr"/>
        <c:lblOffset val="100"/>
        <c:noMultiLvlLbl val="0"/>
      </c:catAx>
      <c:valAx>
        <c:axId val="70057269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00577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Proposed Allocation of Resources to Achieve Health</c:v>
                </c:pt>
              </c:strCache>
            </c:strRef>
          </c:tx>
          <c:dPt>
            <c:idx val="0"/>
            <c:bubble3D val="0"/>
            <c:spPr>
              <a:solidFill>
                <a:srgbClr val="FEE9A5"/>
              </a:solidFill>
              <a:ln w="19050">
                <a:solidFill>
                  <a:schemeClr val="lt1"/>
                </a:solidFill>
              </a:ln>
              <a:effectLst/>
            </c:spPr>
            <c:extLst>
              <c:ext xmlns:c16="http://schemas.microsoft.com/office/drawing/2014/chart" uri="{C3380CC4-5D6E-409C-BE32-E72D297353CC}">
                <c16:uniqueId val="{00000001-7DF4-45C7-B942-5D86CAA9AB58}"/>
              </c:ext>
            </c:extLst>
          </c:dPt>
          <c:dPt>
            <c:idx val="1"/>
            <c:bubble3D val="0"/>
            <c:spPr>
              <a:solidFill>
                <a:srgbClr val="FBD59C"/>
              </a:solidFill>
              <a:ln w="19050">
                <a:solidFill>
                  <a:schemeClr val="lt1"/>
                </a:solidFill>
              </a:ln>
              <a:effectLst/>
            </c:spPr>
            <c:extLst>
              <c:ext xmlns:c16="http://schemas.microsoft.com/office/drawing/2014/chart" uri="{C3380CC4-5D6E-409C-BE32-E72D297353CC}">
                <c16:uniqueId val="{00000003-7DF4-45C7-B942-5D86CAA9AB58}"/>
              </c:ext>
            </c:extLst>
          </c:dPt>
          <c:dPt>
            <c:idx val="2"/>
            <c:bubble3D val="0"/>
            <c:spPr>
              <a:solidFill>
                <a:srgbClr val="E3696C"/>
              </a:solidFill>
              <a:ln w="19050">
                <a:solidFill>
                  <a:schemeClr val="lt1"/>
                </a:solidFill>
              </a:ln>
              <a:effectLst/>
            </c:spPr>
            <c:extLst>
              <c:ext xmlns:c16="http://schemas.microsoft.com/office/drawing/2014/chart" uri="{C3380CC4-5D6E-409C-BE32-E72D297353CC}">
                <c16:uniqueId val="{00000005-7DF4-45C7-B942-5D86CAA9AB58}"/>
              </c:ext>
            </c:extLst>
          </c:dPt>
          <c:dPt>
            <c:idx val="3"/>
            <c:bubble3D val="0"/>
            <c:spPr>
              <a:solidFill>
                <a:srgbClr val="CB4E65"/>
              </a:solidFill>
              <a:ln w="19050">
                <a:solidFill>
                  <a:schemeClr val="lt1"/>
                </a:solidFill>
              </a:ln>
              <a:effectLst/>
            </c:spPr>
            <c:extLst>
              <c:ext xmlns:c16="http://schemas.microsoft.com/office/drawing/2014/chart" uri="{C3380CC4-5D6E-409C-BE32-E72D297353CC}">
                <c16:uniqueId val="{00000007-7DF4-45C7-B942-5D86CAA9AB5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9-7DF4-45C7-B942-5D86CAA9AB5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B-7DF4-45C7-B942-5D86CAA9AB58}"/>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D-7DF4-45C7-B942-5D86CAA9AB58}"/>
              </c:ext>
            </c:extLst>
          </c:dPt>
          <c:dLbls>
            <c:delete val="1"/>
          </c:dLbls>
          <c:cat>
            <c:strRef>
              <c:f>Sheet1!$A$2:$A$9</c:f>
              <c:strCache>
                <c:ptCount val="4"/>
                <c:pt idx="0">
                  <c:v>Healthcare</c:v>
                </c:pt>
                <c:pt idx="1">
                  <c:v>Affordable Childcare, Transportation &amp; Utilities</c:v>
                </c:pt>
                <c:pt idx="2">
                  <c:v>Food</c:v>
                </c:pt>
                <c:pt idx="3">
                  <c:v>Affordable Housing</c:v>
                </c:pt>
              </c:strCache>
            </c:strRef>
          </c:cat>
          <c:val>
            <c:numRef>
              <c:f>Sheet1!$B$2:$B$9</c:f>
              <c:numCache>
                <c:formatCode>0%</c:formatCode>
                <c:ptCount val="8"/>
                <c:pt idx="0">
                  <c:v>0.33</c:v>
                </c:pt>
                <c:pt idx="1">
                  <c:v>0.21</c:v>
                </c:pt>
                <c:pt idx="2">
                  <c:v>0.27</c:v>
                </c:pt>
                <c:pt idx="3">
                  <c:v>0.19</c:v>
                </c:pt>
              </c:numCache>
            </c:numRef>
          </c:val>
          <c:extLst>
            <c:ext xmlns:c16="http://schemas.microsoft.com/office/drawing/2014/chart" uri="{C3380CC4-5D6E-409C-BE32-E72D297353CC}">
              <c16:uniqueId val="{0000000E-7DF4-45C7-B942-5D86CAA9AB58}"/>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Propsed Allocation of Resources to Achieve Health</c:v>
                </c:pt>
              </c:strCache>
            </c:strRef>
          </c:tx>
          <c:dPt>
            <c:idx val="0"/>
            <c:bubble3D val="0"/>
            <c:spPr>
              <a:solidFill>
                <a:srgbClr val="FEE9A5"/>
              </a:solidFill>
              <a:ln w="19050">
                <a:solidFill>
                  <a:schemeClr val="lt1"/>
                </a:solidFill>
              </a:ln>
              <a:effectLst/>
            </c:spPr>
            <c:extLst>
              <c:ext xmlns:c16="http://schemas.microsoft.com/office/drawing/2014/chart" uri="{C3380CC4-5D6E-409C-BE32-E72D297353CC}">
                <c16:uniqueId val="{00000001-ACEC-40FE-BAF7-72BB0AF9A884}"/>
              </c:ext>
            </c:extLst>
          </c:dPt>
          <c:dPt>
            <c:idx val="1"/>
            <c:bubble3D val="0"/>
            <c:spPr>
              <a:solidFill>
                <a:srgbClr val="FBD59C"/>
              </a:solidFill>
              <a:ln w="19050">
                <a:solidFill>
                  <a:schemeClr val="lt1"/>
                </a:solidFill>
              </a:ln>
              <a:effectLst/>
            </c:spPr>
            <c:extLst>
              <c:ext xmlns:c16="http://schemas.microsoft.com/office/drawing/2014/chart" uri="{C3380CC4-5D6E-409C-BE32-E72D297353CC}">
                <c16:uniqueId val="{00000003-ACEC-40FE-BAF7-72BB0AF9A884}"/>
              </c:ext>
            </c:extLst>
          </c:dPt>
          <c:dPt>
            <c:idx val="2"/>
            <c:bubble3D val="0"/>
            <c:spPr>
              <a:solidFill>
                <a:srgbClr val="E3696C"/>
              </a:solidFill>
              <a:ln w="19050">
                <a:solidFill>
                  <a:schemeClr val="lt1"/>
                </a:solidFill>
              </a:ln>
              <a:effectLst/>
            </c:spPr>
            <c:extLst>
              <c:ext xmlns:c16="http://schemas.microsoft.com/office/drawing/2014/chart" uri="{C3380CC4-5D6E-409C-BE32-E72D297353CC}">
                <c16:uniqueId val="{00000005-ACEC-40FE-BAF7-72BB0AF9A884}"/>
              </c:ext>
            </c:extLst>
          </c:dPt>
          <c:dPt>
            <c:idx val="3"/>
            <c:bubble3D val="0"/>
            <c:spPr>
              <a:solidFill>
                <a:srgbClr val="CB4E65"/>
              </a:solidFill>
              <a:ln w="19050">
                <a:solidFill>
                  <a:schemeClr val="lt1"/>
                </a:solidFill>
              </a:ln>
              <a:effectLst/>
            </c:spPr>
            <c:extLst>
              <c:ext xmlns:c16="http://schemas.microsoft.com/office/drawing/2014/chart" uri="{C3380CC4-5D6E-409C-BE32-E72D297353CC}">
                <c16:uniqueId val="{00000007-ACEC-40FE-BAF7-72BB0AF9A884}"/>
              </c:ext>
            </c:extLst>
          </c:dPt>
          <c:cat>
            <c:strRef>
              <c:f>Sheet1!$A$2:$A$5</c:f>
              <c:strCache>
                <c:ptCount val="4"/>
                <c:pt idx="0">
                  <c:v>Healthcare</c:v>
                </c:pt>
                <c:pt idx="1">
                  <c:v>Affordable Childcare, Transportation &amp; Utilities</c:v>
                </c:pt>
                <c:pt idx="2">
                  <c:v>Food</c:v>
                </c:pt>
                <c:pt idx="3">
                  <c:v>Affordable Housing</c:v>
                </c:pt>
              </c:strCache>
            </c:strRef>
          </c:cat>
          <c:val>
            <c:numRef>
              <c:f>Sheet1!$B$2:$B$5</c:f>
              <c:numCache>
                <c:formatCode>General</c:formatCode>
                <c:ptCount val="4"/>
                <c:pt idx="0">
                  <c:v>33</c:v>
                </c:pt>
                <c:pt idx="1">
                  <c:v>23</c:v>
                </c:pt>
                <c:pt idx="2">
                  <c:v>25</c:v>
                </c:pt>
                <c:pt idx="3">
                  <c:v>19</c:v>
                </c:pt>
              </c:numCache>
            </c:numRef>
          </c:val>
          <c:extLst>
            <c:ext xmlns:c16="http://schemas.microsoft.com/office/drawing/2014/chart" uri="{C3380CC4-5D6E-409C-BE32-E72D297353CC}">
              <c16:uniqueId val="{00000008-ACEC-40FE-BAF7-72BB0AF9A88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Propsed Allocation of Resources to Achieve Health</c:v>
                </c:pt>
              </c:strCache>
            </c:strRef>
          </c:tx>
          <c:dPt>
            <c:idx val="0"/>
            <c:bubble3D val="0"/>
            <c:spPr>
              <a:solidFill>
                <a:srgbClr val="FEE9A5"/>
              </a:solidFill>
              <a:ln w="19050">
                <a:solidFill>
                  <a:schemeClr val="lt1"/>
                </a:solidFill>
              </a:ln>
              <a:effectLst/>
            </c:spPr>
            <c:extLst>
              <c:ext xmlns:c16="http://schemas.microsoft.com/office/drawing/2014/chart" uri="{C3380CC4-5D6E-409C-BE32-E72D297353CC}">
                <c16:uniqueId val="{00000001-44F2-452A-9F97-976EA3036F71}"/>
              </c:ext>
            </c:extLst>
          </c:dPt>
          <c:dPt>
            <c:idx val="1"/>
            <c:bubble3D val="0"/>
            <c:spPr>
              <a:solidFill>
                <a:srgbClr val="FBD59C"/>
              </a:solidFill>
              <a:ln w="19050">
                <a:solidFill>
                  <a:schemeClr val="lt1"/>
                </a:solidFill>
              </a:ln>
              <a:effectLst/>
            </c:spPr>
            <c:extLst>
              <c:ext xmlns:c16="http://schemas.microsoft.com/office/drawing/2014/chart" uri="{C3380CC4-5D6E-409C-BE32-E72D297353CC}">
                <c16:uniqueId val="{00000003-44F2-452A-9F97-976EA3036F71}"/>
              </c:ext>
            </c:extLst>
          </c:dPt>
          <c:dPt>
            <c:idx val="2"/>
            <c:bubble3D val="0"/>
            <c:spPr>
              <a:solidFill>
                <a:srgbClr val="E3696C"/>
              </a:solidFill>
              <a:ln w="19050">
                <a:solidFill>
                  <a:schemeClr val="lt1"/>
                </a:solidFill>
              </a:ln>
              <a:effectLst/>
            </c:spPr>
            <c:extLst>
              <c:ext xmlns:c16="http://schemas.microsoft.com/office/drawing/2014/chart" uri="{C3380CC4-5D6E-409C-BE32-E72D297353CC}">
                <c16:uniqueId val="{00000005-44F2-452A-9F97-976EA3036F71}"/>
              </c:ext>
            </c:extLst>
          </c:dPt>
          <c:dPt>
            <c:idx val="3"/>
            <c:bubble3D val="0"/>
            <c:spPr>
              <a:solidFill>
                <a:srgbClr val="CB4E65"/>
              </a:solidFill>
              <a:ln w="19050">
                <a:solidFill>
                  <a:schemeClr val="lt1"/>
                </a:solidFill>
              </a:ln>
              <a:effectLst/>
            </c:spPr>
            <c:extLst>
              <c:ext xmlns:c16="http://schemas.microsoft.com/office/drawing/2014/chart" uri="{C3380CC4-5D6E-409C-BE32-E72D297353CC}">
                <c16:uniqueId val="{00000007-44F2-452A-9F97-976EA3036F71}"/>
              </c:ext>
            </c:extLst>
          </c:dPt>
          <c:cat>
            <c:strRef>
              <c:f>Sheet1!$A$2:$A$5</c:f>
              <c:strCache>
                <c:ptCount val="4"/>
                <c:pt idx="0">
                  <c:v>Healthcare</c:v>
                </c:pt>
                <c:pt idx="1">
                  <c:v>Affordable Childcare, Transportation &amp; Utilities</c:v>
                </c:pt>
                <c:pt idx="2">
                  <c:v>Food</c:v>
                </c:pt>
                <c:pt idx="3">
                  <c:v>Affordable Housing</c:v>
                </c:pt>
              </c:strCache>
            </c:strRef>
          </c:cat>
          <c:val>
            <c:numRef>
              <c:f>Sheet1!$B$2:$B$5</c:f>
              <c:numCache>
                <c:formatCode>General</c:formatCode>
                <c:ptCount val="4"/>
                <c:pt idx="0">
                  <c:v>30</c:v>
                </c:pt>
                <c:pt idx="1">
                  <c:v>23</c:v>
                </c:pt>
                <c:pt idx="2">
                  <c:v>36</c:v>
                </c:pt>
                <c:pt idx="3">
                  <c:v>11</c:v>
                </c:pt>
              </c:numCache>
            </c:numRef>
          </c:val>
          <c:extLst>
            <c:ext xmlns:c16="http://schemas.microsoft.com/office/drawing/2014/chart" uri="{C3380CC4-5D6E-409C-BE32-E72D297353CC}">
              <c16:uniqueId val="{00000008-44F2-452A-9F97-976EA3036F7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Propsed Allocation of Resources to Achieve Health</c:v>
                </c:pt>
              </c:strCache>
            </c:strRef>
          </c:tx>
          <c:dPt>
            <c:idx val="0"/>
            <c:bubble3D val="0"/>
            <c:spPr>
              <a:solidFill>
                <a:srgbClr val="FEE9A5"/>
              </a:solidFill>
              <a:ln w="19050">
                <a:solidFill>
                  <a:schemeClr val="lt1"/>
                </a:solidFill>
              </a:ln>
              <a:effectLst/>
            </c:spPr>
            <c:extLst>
              <c:ext xmlns:c16="http://schemas.microsoft.com/office/drawing/2014/chart" uri="{C3380CC4-5D6E-409C-BE32-E72D297353CC}">
                <c16:uniqueId val="{00000001-AADE-4970-AADC-85608C2E95D5}"/>
              </c:ext>
            </c:extLst>
          </c:dPt>
          <c:dPt>
            <c:idx val="1"/>
            <c:bubble3D val="0"/>
            <c:spPr>
              <a:solidFill>
                <a:srgbClr val="FBD59C"/>
              </a:solidFill>
              <a:ln w="19050">
                <a:solidFill>
                  <a:schemeClr val="lt1"/>
                </a:solidFill>
              </a:ln>
              <a:effectLst/>
            </c:spPr>
            <c:extLst>
              <c:ext xmlns:c16="http://schemas.microsoft.com/office/drawing/2014/chart" uri="{C3380CC4-5D6E-409C-BE32-E72D297353CC}">
                <c16:uniqueId val="{00000003-AADE-4970-AADC-85608C2E95D5}"/>
              </c:ext>
            </c:extLst>
          </c:dPt>
          <c:dPt>
            <c:idx val="2"/>
            <c:bubble3D val="0"/>
            <c:spPr>
              <a:solidFill>
                <a:srgbClr val="E3696C"/>
              </a:solidFill>
              <a:ln w="19050">
                <a:solidFill>
                  <a:schemeClr val="lt1"/>
                </a:solidFill>
              </a:ln>
              <a:effectLst/>
            </c:spPr>
            <c:extLst>
              <c:ext xmlns:c16="http://schemas.microsoft.com/office/drawing/2014/chart" uri="{C3380CC4-5D6E-409C-BE32-E72D297353CC}">
                <c16:uniqueId val="{00000005-AADE-4970-AADC-85608C2E95D5}"/>
              </c:ext>
            </c:extLst>
          </c:dPt>
          <c:dPt>
            <c:idx val="3"/>
            <c:bubble3D val="0"/>
            <c:spPr>
              <a:solidFill>
                <a:srgbClr val="CB4E65"/>
              </a:solidFill>
              <a:ln w="19050">
                <a:solidFill>
                  <a:schemeClr val="lt1"/>
                </a:solidFill>
              </a:ln>
              <a:effectLst/>
            </c:spPr>
            <c:extLst>
              <c:ext xmlns:c16="http://schemas.microsoft.com/office/drawing/2014/chart" uri="{C3380CC4-5D6E-409C-BE32-E72D297353CC}">
                <c16:uniqueId val="{00000007-AADE-4970-AADC-85608C2E95D5}"/>
              </c:ext>
            </c:extLst>
          </c:dPt>
          <c:cat>
            <c:strRef>
              <c:f>Sheet1!$A$2:$A$5</c:f>
              <c:strCache>
                <c:ptCount val="4"/>
                <c:pt idx="0">
                  <c:v>Healthcare</c:v>
                </c:pt>
                <c:pt idx="1">
                  <c:v>Affordable Childcare, Transportation &amp; Utilities</c:v>
                </c:pt>
                <c:pt idx="2">
                  <c:v>Food</c:v>
                </c:pt>
                <c:pt idx="3">
                  <c:v>Affordable Housing</c:v>
                </c:pt>
              </c:strCache>
            </c:strRef>
          </c:cat>
          <c:val>
            <c:numRef>
              <c:f>Sheet1!$B$2:$B$5</c:f>
              <c:numCache>
                <c:formatCode>General</c:formatCode>
                <c:ptCount val="4"/>
                <c:pt idx="0">
                  <c:v>31</c:v>
                </c:pt>
                <c:pt idx="1">
                  <c:v>29</c:v>
                </c:pt>
                <c:pt idx="2">
                  <c:v>26</c:v>
                </c:pt>
                <c:pt idx="3">
                  <c:v>14</c:v>
                </c:pt>
              </c:numCache>
            </c:numRef>
          </c:val>
          <c:extLst>
            <c:ext xmlns:c16="http://schemas.microsoft.com/office/drawing/2014/chart" uri="{C3380CC4-5D6E-409C-BE32-E72D297353CC}">
              <c16:uniqueId val="{00000008-AADE-4970-AADC-85608C2E95D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Propsed Allocation of Resources to Achieve Health</c:v>
                </c:pt>
              </c:strCache>
            </c:strRef>
          </c:tx>
          <c:dPt>
            <c:idx val="0"/>
            <c:bubble3D val="0"/>
            <c:spPr>
              <a:solidFill>
                <a:srgbClr val="FEE9A5"/>
              </a:solidFill>
              <a:ln w="19050">
                <a:solidFill>
                  <a:schemeClr val="lt1"/>
                </a:solidFill>
              </a:ln>
              <a:effectLst/>
            </c:spPr>
            <c:extLst>
              <c:ext xmlns:c16="http://schemas.microsoft.com/office/drawing/2014/chart" uri="{C3380CC4-5D6E-409C-BE32-E72D297353CC}">
                <c16:uniqueId val="{00000001-0C68-437B-B06D-2831B6473291}"/>
              </c:ext>
            </c:extLst>
          </c:dPt>
          <c:dPt>
            <c:idx val="1"/>
            <c:bubble3D val="0"/>
            <c:spPr>
              <a:solidFill>
                <a:srgbClr val="FBD59C"/>
              </a:solidFill>
              <a:ln w="19050">
                <a:solidFill>
                  <a:schemeClr val="lt1"/>
                </a:solidFill>
              </a:ln>
              <a:effectLst/>
            </c:spPr>
            <c:extLst>
              <c:ext xmlns:c16="http://schemas.microsoft.com/office/drawing/2014/chart" uri="{C3380CC4-5D6E-409C-BE32-E72D297353CC}">
                <c16:uniqueId val="{00000003-0C68-437B-B06D-2831B6473291}"/>
              </c:ext>
            </c:extLst>
          </c:dPt>
          <c:dPt>
            <c:idx val="2"/>
            <c:bubble3D val="0"/>
            <c:spPr>
              <a:solidFill>
                <a:srgbClr val="E3696C"/>
              </a:solidFill>
              <a:ln w="19050">
                <a:solidFill>
                  <a:schemeClr val="lt1"/>
                </a:solidFill>
              </a:ln>
              <a:effectLst/>
            </c:spPr>
            <c:extLst>
              <c:ext xmlns:c16="http://schemas.microsoft.com/office/drawing/2014/chart" uri="{C3380CC4-5D6E-409C-BE32-E72D297353CC}">
                <c16:uniqueId val="{00000005-0C68-437B-B06D-2831B6473291}"/>
              </c:ext>
            </c:extLst>
          </c:dPt>
          <c:dPt>
            <c:idx val="3"/>
            <c:bubble3D val="0"/>
            <c:spPr>
              <a:solidFill>
                <a:srgbClr val="CB4E65"/>
              </a:solidFill>
              <a:ln w="19050">
                <a:solidFill>
                  <a:schemeClr val="lt1"/>
                </a:solidFill>
              </a:ln>
              <a:effectLst/>
            </c:spPr>
            <c:extLst>
              <c:ext xmlns:c16="http://schemas.microsoft.com/office/drawing/2014/chart" uri="{C3380CC4-5D6E-409C-BE32-E72D297353CC}">
                <c16:uniqueId val="{00000007-0C68-437B-B06D-2831B6473291}"/>
              </c:ext>
            </c:extLst>
          </c:dPt>
          <c:cat>
            <c:strRef>
              <c:f>Sheet1!$A$2:$A$5</c:f>
              <c:strCache>
                <c:ptCount val="4"/>
                <c:pt idx="0">
                  <c:v>Healthcare</c:v>
                </c:pt>
                <c:pt idx="1">
                  <c:v>Affordable Childcare, Transportation &amp; Utilities</c:v>
                </c:pt>
                <c:pt idx="2">
                  <c:v>Food</c:v>
                </c:pt>
                <c:pt idx="3">
                  <c:v>Affordable Housing</c:v>
                </c:pt>
              </c:strCache>
            </c:strRef>
          </c:cat>
          <c:val>
            <c:numRef>
              <c:f>Sheet1!$B$2:$B$5</c:f>
              <c:numCache>
                <c:formatCode>General</c:formatCode>
                <c:ptCount val="4"/>
                <c:pt idx="0">
                  <c:v>33</c:v>
                </c:pt>
                <c:pt idx="1">
                  <c:v>21</c:v>
                </c:pt>
                <c:pt idx="2">
                  <c:v>27</c:v>
                </c:pt>
                <c:pt idx="3">
                  <c:v>19</c:v>
                </c:pt>
              </c:numCache>
            </c:numRef>
          </c:val>
          <c:extLst>
            <c:ext xmlns:c16="http://schemas.microsoft.com/office/drawing/2014/chart" uri="{C3380CC4-5D6E-409C-BE32-E72D297353CC}">
              <c16:uniqueId val="{00000008-0C68-437B-B06D-2831B6473291}"/>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Propsed Allocation of Resources to Achieve Health</c:v>
                </c:pt>
              </c:strCache>
            </c:strRef>
          </c:tx>
          <c:dPt>
            <c:idx val="0"/>
            <c:bubble3D val="0"/>
            <c:spPr>
              <a:solidFill>
                <a:srgbClr val="FEE9A5"/>
              </a:solidFill>
              <a:ln w="19050">
                <a:solidFill>
                  <a:schemeClr val="lt1"/>
                </a:solidFill>
              </a:ln>
              <a:effectLst/>
            </c:spPr>
            <c:extLst>
              <c:ext xmlns:c16="http://schemas.microsoft.com/office/drawing/2014/chart" uri="{C3380CC4-5D6E-409C-BE32-E72D297353CC}">
                <c16:uniqueId val="{00000001-5FA9-4C57-B9DB-222A4AFDACEA}"/>
              </c:ext>
            </c:extLst>
          </c:dPt>
          <c:dPt>
            <c:idx val="1"/>
            <c:bubble3D val="0"/>
            <c:spPr>
              <a:solidFill>
                <a:srgbClr val="FBD59C"/>
              </a:solidFill>
              <a:ln w="19050">
                <a:solidFill>
                  <a:schemeClr val="lt1"/>
                </a:solidFill>
              </a:ln>
              <a:effectLst/>
            </c:spPr>
            <c:extLst>
              <c:ext xmlns:c16="http://schemas.microsoft.com/office/drawing/2014/chart" uri="{C3380CC4-5D6E-409C-BE32-E72D297353CC}">
                <c16:uniqueId val="{00000003-5FA9-4C57-B9DB-222A4AFDACEA}"/>
              </c:ext>
            </c:extLst>
          </c:dPt>
          <c:dPt>
            <c:idx val="2"/>
            <c:bubble3D val="0"/>
            <c:spPr>
              <a:solidFill>
                <a:srgbClr val="E3696C"/>
              </a:solidFill>
              <a:ln w="19050">
                <a:solidFill>
                  <a:schemeClr val="lt1"/>
                </a:solidFill>
              </a:ln>
              <a:effectLst/>
            </c:spPr>
            <c:extLst>
              <c:ext xmlns:c16="http://schemas.microsoft.com/office/drawing/2014/chart" uri="{C3380CC4-5D6E-409C-BE32-E72D297353CC}">
                <c16:uniqueId val="{00000005-5FA9-4C57-B9DB-222A4AFDACEA}"/>
              </c:ext>
            </c:extLst>
          </c:dPt>
          <c:dPt>
            <c:idx val="3"/>
            <c:bubble3D val="0"/>
            <c:spPr>
              <a:solidFill>
                <a:srgbClr val="CB4E65"/>
              </a:solidFill>
              <a:ln w="19050">
                <a:solidFill>
                  <a:schemeClr val="lt1"/>
                </a:solidFill>
              </a:ln>
              <a:effectLst/>
            </c:spPr>
            <c:extLst>
              <c:ext xmlns:c16="http://schemas.microsoft.com/office/drawing/2014/chart" uri="{C3380CC4-5D6E-409C-BE32-E72D297353CC}">
                <c16:uniqueId val="{00000007-5FA9-4C57-B9DB-222A4AFDACEA}"/>
              </c:ext>
            </c:extLst>
          </c:dPt>
          <c:cat>
            <c:strRef>
              <c:f>Sheet1!$A$2:$A$5</c:f>
              <c:strCache>
                <c:ptCount val="4"/>
                <c:pt idx="0">
                  <c:v>Healthcare</c:v>
                </c:pt>
                <c:pt idx="1">
                  <c:v>Affordable Childcare, Transportation &amp; Utilities</c:v>
                </c:pt>
                <c:pt idx="2">
                  <c:v>Food</c:v>
                </c:pt>
                <c:pt idx="3">
                  <c:v>Affordable Housing</c:v>
                </c:pt>
              </c:strCache>
            </c:strRef>
          </c:cat>
          <c:val>
            <c:numRef>
              <c:f>Sheet1!$B$2:$B$5</c:f>
              <c:numCache>
                <c:formatCode>General</c:formatCode>
                <c:ptCount val="4"/>
                <c:pt idx="0">
                  <c:v>44</c:v>
                </c:pt>
                <c:pt idx="1">
                  <c:v>24</c:v>
                </c:pt>
                <c:pt idx="2">
                  <c:v>22</c:v>
                </c:pt>
                <c:pt idx="3">
                  <c:v>10</c:v>
                </c:pt>
              </c:numCache>
            </c:numRef>
          </c:val>
          <c:extLst>
            <c:ext xmlns:c16="http://schemas.microsoft.com/office/drawing/2014/chart" uri="{C3380CC4-5D6E-409C-BE32-E72D297353CC}">
              <c16:uniqueId val="{00000008-5FA9-4C57-B9DB-222A4AFDACE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Propsed Allocation of Resources to Achieve Health</c:v>
                </c:pt>
              </c:strCache>
            </c:strRef>
          </c:tx>
          <c:dPt>
            <c:idx val="0"/>
            <c:bubble3D val="0"/>
            <c:spPr>
              <a:solidFill>
                <a:srgbClr val="FEE9A5"/>
              </a:solidFill>
              <a:ln w="19050">
                <a:solidFill>
                  <a:schemeClr val="lt1"/>
                </a:solidFill>
              </a:ln>
              <a:effectLst/>
            </c:spPr>
            <c:extLst>
              <c:ext xmlns:c16="http://schemas.microsoft.com/office/drawing/2014/chart" uri="{C3380CC4-5D6E-409C-BE32-E72D297353CC}">
                <c16:uniqueId val="{00000001-BE9E-493B-A352-137864EDC697}"/>
              </c:ext>
            </c:extLst>
          </c:dPt>
          <c:dPt>
            <c:idx val="1"/>
            <c:bubble3D val="0"/>
            <c:spPr>
              <a:solidFill>
                <a:srgbClr val="FBD59C"/>
              </a:solidFill>
              <a:ln w="19050">
                <a:solidFill>
                  <a:schemeClr val="lt1"/>
                </a:solidFill>
              </a:ln>
              <a:effectLst/>
            </c:spPr>
            <c:extLst>
              <c:ext xmlns:c16="http://schemas.microsoft.com/office/drawing/2014/chart" uri="{C3380CC4-5D6E-409C-BE32-E72D297353CC}">
                <c16:uniqueId val="{00000003-BE9E-493B-A352-137864EDC697}"/>
              </c:ext>
            </c:extLst>
          </c:dPt>
          <c:dPt>
            <c:idx val="2"/>
            <c:bubble3D val="0"/>
            <c:spPr>
              <a:solidFill>
                <a:srgbClr val="E3696C"/>
              </a:solidFill>
              <a:ln w="19050">
                <a:solidFill>
                  <a:schemeClr val="lt1"/>
                </a:solidFill>
              </a:ln>
              <a:effectLst/>
            </c:spPr>
            <c:extLst>
              <c:ext xmlns:c16="http://schemas.microsoft.com/office/drawing/2014/chart" uri="{C3380CC4-5D6E-409C-BE32-E72D297353CC}">
                <c16:uniqueId val="{00000005-BE9E-493B-A352-137864EDC697}"/>
              </c:ext>
            </c:extLst>
          </c:dPt>
          <c:dPt>
            <c:idx val="3"/>
            <c:bubble3D val="0"/>
            <c:spPr>
              <a:solidFill>
                <a:srgbClr val="CB4E65"/>
              </a:solidFill>
              <a:ln w="19050">
                <a:solidFill>
                  <a:schemeClr val="lt1"/>
                </a:solidFill>
              </a:ln>
              <a:effectLst/>
            </c:spPr>
            <c:extLst>
              <c:ext xmlns:c16="http://schemas.microsoft.com/office/drawing/2014/chart" uri="{C3380CC4-5D6E-409C-BE32-E72D297353CC}">
                <c16:uniqueId val="{00000007-BE9E-493B-A352-137864EDC697}"/>
              </c:ext>
            </c:extLst>
          </c:dPt>
          <c:cat>
            <c:strRef>
              <c:f>Sheet1!$A$2:$A$5</c:f>
              <c:strCache>
                <c:ptCount val="4"/>
                <c:pt idx="0">
                  <c:v>Healthcare</c:v>
                </c:pt>
                <c:pt idx="1">
                  <c:v>Affordable Childcare, Transportation &amp; Utilities</c:v>
                </c:pt>
                <c:pt idx="2">
                  <c:v>Food</c:v>
                </c:pt>
                <c:pt idx="3">
                  <c:v>Affordable Housing</c:v>
                </c:pt>
              </c:strCache>
            </c:strRef>
          </c:cat>
          <c:val>
            <c:numRef>
              <c:f>Sheet1!$B$2:$B$5</c:f>
              <c:numCache>
                <c:formatCode>General</c:formatCode>
                <c:ptCount val="4"/>
                <c:pt idx="0">
                  <c:v>26</c:v>
                </c:pt>
                <c:pt idx="1">
                  <c:v>31</c:v>
                </c:pt>
                <c:pt idx="2">
                  <c:v>30</c:v>
                </c:pt>
                <c:pt idx="3">
                  <c:v>13</c:v>
                </c:pt>
              </c:numCache>
            </c:numRef>
          </c:val>
          <c:extLst>
            <c:ext xmlns:c16="http://schemas.microsoft.com/office/drawing/2014/chart" uri="{C3380CC4-5D6E-409C-BE32-E72D297353CC}">
              <c16:uniqueId val="{00000008-BE9E-493B-A352-137864EDC69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Proposed Allocation of Resources to Achieve Health</c:v>
                </c:pt>
              </c:strCache>
            </c:strRef>
          </c:tx>
          <c:dPt>
            <c:idx val="0"/>
            <c:bubble3D val="0"/>
            <c:spPr>
              <a:solidFill>
                <a:srgbClr val="FEE9A5"/>
              </a:solidFill>
              <a:ln w="19050">
                <a:solidFill>
                  <a:schemeClr val="lt1"/>
                </a:solidFill>
              </a:ln>
              <a:effectLst/>
            </c:spPr>
            <c:extLst>
              <c:ext xmlns:c16="http://schemas.microsoft.com/office/drawing/2014/chart" uri="{C3380CC4-5D6E-409C-BE32-E72D297353CC}">
                <c16:uniqueId val="{00000001-B962-49E9-BA0A-924F12961549}"/>
              </c:ext>
            </c:extLst>
          </c:dPt>
          <c:dPt>
            <c:idx val="1"/>
            <c:bubble3D val="0"/>
            <c:spPr>
              <a:solidFill>
                <a:srgbClr val="FBD59C"/>
              </a:solidFill>
              <a:ln w="19050">
                <a:solidFill>
                  <a:schemeClr val="lt1"/>
                </a:solidFill>
              </a:ln>
              <a:effectLst/>
            </c:spPr>
            <c:extLst>
              <c:ext xmlns:c16="http://schemas.microsoft.com/office/drawing/2014/chart" uri="{C3380CC4-5D6E-409C-BE32-E72D297353CC}">
                <c16:uniqueId val="{00000003-B962-49E9-BA0A-924F12961549}"/>
              </c:ext>
            </c:extLst>
          </c:dPt>
          <c:dPt>
            <c:idx val="2"/>
            <c:bubble3D val="0"/>
            <c:spPr>
              <a:solidFill>
                <a:srgbClr val="E3696C"/>
              </a:solidFill>
              <a:ln w="19050">
                <a:solidFill>
                  <a:schemeClr val="lt1"/>
                </a:solidFill>
              </a:ln>
              <a:effectLst/>
            </c:spPr>
            <c:extLst>
              <c:ext xmlns:c16="http://schemas.microsoft.com/office/drawing/2014/chart" uri="{C3380CC4-5D6E-409C-BE32-E72D297353CC}">
                <c16:uniqueId val="{00000005-B962-49E9-BA0A-924F12961549}"/>
              </c:ext>
            </c:extLst>
          </c:dPt>
          <c:dPt>
            <c:idx val="3"/>
            <c:bubble3D val="0"/>
            <c:spPr>
              <a:solidFill>
                <a:srgbClr val="CB4E65"/>
              </a:solidFill>
              <a:ln w="19050">
                <a:solidFill>
                  <a:schemeClr val="lt1"/>
                </a:solidFill>
              </a:ln>
              <a:effectLst/>
            </c:spPr>
            <c:extLst>
              <c:ext xmlns:c16="http://schemas.microsoft.com/office/drawing/2014/chart" uri="{C3380CC4-5D6E-409C-BE32-E72D297353CC}">
                <c16:uniqueId val="{00000007-B962-49E9-BA0A-924F1296154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9-B962-49E9-BA0A-924F1296154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B-B962-49E9-BA0A-924F1296154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D-B962-49E9-BA0A-924F12961549}"/>
              </c:ext>
            </c:extLst>
          </c:dPt>
          <c:dLbls>
            <c:delete val="1"/>
          </c:dLbls>
          <c:cat>
            <c:strRef>
              <c:f>Sheet1!$A$2:$A$9</c:f>
              <c:strCache>
                <c:ptCount val="4"/>
                <c:pt idx="0">
                  <c:v>Healthcare</c:v>
                </c:pt>
                <c:pt idx="1">
                  <c:v>Affordable Childcare, Transportation &amp; Utilities</c:v>
                </c:pt>
                <c:pt idx="2">
                  <c:v>Food</c:v>
                </c:pt>
                <c:pt idx="3">
                  <c:v>Affordable Housing</c:v>
                </c:pt>
              </c:strCache>
            </c:strRef>
          </c:cat>
          <c:val>
            <c:numRef>
              <c:f>Sheet1!$B$2:$B$9</c:f>
              <c:numCache>
                <c:formatCode>0%</c:formatCode>
                <c:ptCount val="8"/>
                <c:pt idx="0">
                  <c:v>0.19</c:v>
                </c:pt>
                <c:pt idx="1">
                  <c:v>0.32</c:v>
                </c:pt>
                <c:pt idx="2">
                  <c:v>0.26</c:v>
                </c:pt>
                <c:pt idx="3">
                  <c:v>0.23</c:v>
                </c:pt>
              </c:numCache>
            </c:numRef>
          </c:val>
          <c:extLst>
            <c:ext xmlns:c16="http://schemas.microsoft.com/office/drawing/2014/chart" uri="{C3380CC4-5D6E-409C-BE32-E72D297353CC}">
              <c16:uniqueId val="{0000000E-B962-49E9-BA0A-924F12961549}"/>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19-10-09T14:46:41.136" idx="1">
    <p:pos x="10" y="10"/>
    <p:text/>
    <p:extLst>
      <p:ext uri="{C676402C-5697-4E1C-873F-D02D1690AC5C}">
        <p15:threadingInfo xmlns:p15="http://schemas.microsoft.com/office/powerpoint/2012/main" timeZoneBias="240"/>
      </p:ext>
    </p:extLst>
  </p:cm>
</p:cmLst>
</file>

<file path=ppt/diagrams/_rels/data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B05E00-CD9D-474E-844E-F48B113F6DBE}" type="doc">
      <dgm:prSet loTypeId="urn:microsoft.com/office/officeart/2005/8/layout/pList1" loCatId="list" qsTypeId="urn:microsoft.com/office/officeart/2005/8/quickstyle/simple1" qsCatId="simple" csTypeId="urn:microsoft.com/office/officeart/2005/8/colors/accent0_1" csCatId="mainScheme" phldr="1"/>
      <dgm:spPr/>
      <dgm:t>
        <a:bodyPr/>
        <a:lstStyle/>
        <a:p>
          <a:endParaRPr lang="en-US"/>
        </a:p>
      </dgm:t>
    </dgm:pt>
    <dgm:pt modelId="{436943B2-DD9C-4E2A-812B-F270D6253FAA}">
      <dgm:prSet phldrT="[Text]" custT="1"/>
      <dgm:spPr/>
      <dgm:t>
        <a:bodyPr/>
        <a:lstStyle/>
        <a:p>
          <a:pPr>
            <a:buFont typeface="+mj-lt"/>
            <a:buNone/>
          </a:pPr>
          <a:r>
            <a:rPr lang="en-US" sz="1900" b="1" dirty="0">
              <a:solidFill>
                <a:srgbClr val="0070C0"/>
              </a:solidFill>
            </a:rPr>
            <a:t>People-Focused</a:t>
          </a:r>
        </a:p>
      </dgm:t>
    </dgm:pt>
    <dgm:pt modelId="{B79E0D2B-26A4-4A35-B9B1-26EF1E38BE1B}" type="parTrans" cxnId="{5F04C501-1D87-41D9-AE15-372E3DC44751}">
      <dgm:prSet/>
      <dgm:spPr/>
      <dgm:t>
        <a:bodyPr/>
        <a:lstStyle/>
        <a:p>
          <a:endParaRPr lang="en-US" sz="1900" b="1">
            <a:solidFill>
              <a:srgbClr val="0070C0"/>
            </a:solidFill>
          </a:endParaRPr>
        </a:p>
      </dgm:t>
    </dgm:pt>
    <dgm:pt modelId="{D771E2C4-AA49-4205-9F8C-BE9F780A3E98}" type="sibTrans" cxnId="{5F04C501-1D87-41D9-AE15-372E3DC44751}">
      <dgm:prSet/>
      <dgm:spPr/>
      <dgm:t>
        <a:bodyPr/>
        <a:lstStyle/>
        <a:p>
          <a:endParaRPr lang="en-US" sz="1900" b="1">
            <a:solidFill>
              <a:srgbClr val="0070C0"/>
            </a:solidFill>
          </a:endParaRPr>
        </a:p>
      </dgm:t>
    </dgm:pt>
    <dgm:pt modelId="{92944E88-EE04-4EDE-819F-646CA5F5DFDC}">
      <dgm:prSet custT="1"/>
      <dgm:spPr/>
      <dgm:t>
        <a:bodyPr/>
        <a:lstStyle/>
        <a:p>
          <a:r>
            <a:rPr lang="en-US" sz="1900" b="1" dirty="0">
              <a:solidFill>
                <a:srgbClr val="0070C0"/>
              </a:solidFill>
            </a:rPr>
            <a:t>Teamwork</a:t>
          </a:r>
        </a:p>
      </dgm:t>
    </dgm:pt>
    <dgm:pt modelId="{C52A8967-3521-4986-9980-D3947FFE8017}" type="parTrans" cxnId="{9FCADAA2-A40E-4F90-B236-725D0E8AD05B}">
      <dgm:prSet/>
      <dgm:spPr/>
      <dgm:t>
        <a:bodyPr/>
        <a:lstStyle/>
        <a:p>
          <a:endParaRPr lang="en-US" sz="1900" b="1">
            <a:solidFill>
              <a:srgbClr val="0070C0"/>
            </a:solidFill>
          </a:endParaRPr>
        </a:p>
      </dgm:t>
    </dgm:pt>
    <dgm:pt modelId="{8F04B92E-03E0-4B9F-A123-6789A516B8C4}" type="sibTrans" cxnId="{9FCADAA2-A40E-4F90-B236-725D0E8AD05B}">
      <dgm:prSet/>
      <dgm:spPr/>
      <dgm:t>
        <a:bodyPr/>
        <a:lstStyle/>
        <a:p>
          <a:endParaRPr lang="en-US" sz="1900" b="1">
            <a:solidFill>
              <a:srgbClr val="0070C0"/>
            </a:solidFill>
          </a:endParaRPr>
        </a:p>
      </dgm:t>
    </dgm:pt>
    <dgm:pt modelId="{D80D4BFB-9E31-4672-A40D-111568FD80BE}">
      <dgm:prSet custT="1"/>
      <dgm:spPr/>
      <dgm:t>
        <a:bodyPr/>
        <a:lstStyle/>
        <a:p>
          <a:r>
            <a:rPr lang="en-US" sz="1900" b="1" dirty="0">
              <a:solidFill>
                <a:srgbClr val="0070C0"/>
              </a:solidFill>
            </a:rPr>
            <a:t>Proactive Communication</a:t>
          </a:r>
        </a:p>
      </dgm:t>
    </dgm:pt>
    <dgm:pt modelId="{DCC2BE43-4AE7-4202-9F7C-8EDF877DF606}" type="parTrans" cxnId="{231A430D-64A4-4AE0-A160-C98430087EC4}">
      <dgm:prSet/>
      <dgm:spPr/>
      <dgm:t>
        <a:bodyPr/>
        <a:lstStyle/>
        <a:p>
          <a:endParaRPr lang="en-US" sz="1900" b="1">
            <a:solidFill>
              <a:srgbClr val="0070C0"/>
            </a:solidFill>
          </a:endParaRPr>
        </a:p>
      </dgm:t>
    </dgm:pt>
    <dgm:pt modelId="{1E200F5E-9E97-428C-9D07-3A32E29FA205}" type="sibTrans" cxnId="{231A430D-64A4-4AE0-A160-C98430087EC4}">
      <dgm:prSet/>
      <dgm:spPr/>
      <dgm:t>
        <a:bodyPr/>
        <a:lstStyle/>
        <a:p>
          <a:endParaRPr lang="en-US" sz="1900" b="1">
            <a:solidFill>
              <a:srgbClr val="0070C0"/>
            </a:solidFill>
          </a:endParaRPr>
        </a:p>
      </dgm:t>
    </dgm:pt>
    <dgm:pt modelId="{AAB8E33A-43B3-42FC-BB95-F691EC539EE3}">
      <dgm:prSet custT="1"/>
      <dgm:spPr/>
      <dgm:t>
        <a:bodyPr/>
        <a:lstStyle/>
        <a:p>
          <a:r>
            <a:rPr lang="en-US" sz="1900" b="1" dirty="0">
              <a:solidFill>
                <a:srgbClr val="0070C0"/>
              </a:solidFill>
            </a:rPr>
            <a:t>Transparency</a:t>
          </a:r>
        </a:p>
      </dgm:t>
    </dgm:pt>
    <dgm:pt modelId="{7C6E430C-2ED2-4FF1-B389-0E739F92E087}" type="parTrans" cxnId="{F0AD977A-347D-408F-BD4F-BC5EE3F63003}">
      <dgm:prSet/>
      <dgm:spPr/>
      <dgm:t>
        <a:bodyPr/>
        <a:lstStyle/>
        <a:p>
          <a:endParaRPr lang="en-US" sz="1900" b="1">
            <a:solidFill>
              <a:srgbClr val="0070C0"/>
            </a:solidFill>
          </a:endParaRPr>
        </a:p>
      </dgm:t>
    </dgm:pt>
    <dgm:pt modelId="{66B92D6C-B542-4790-869C-B08CA6888C77}" type="sibTrans" cxnId="{F0AD977A-347D-408F-BD4F-BC5EE3F63003}">
      <dgm:prSet/>
      <dgm:spPr/>
      <dgm:t>
        <a:bodyPr/>
        <a:lstStyle/>
        <a:p>
          <a:endParaRPr lang="en-US" sz="1900" b="1">
            <a:solidFill>
              <a:srgbClr val="0070C0"/>
            </a:solidFill>
          </a:endParaRPr>
        </a:p>
      </dgm:t>
    </dgm:pt>
    <dgm:pt modelId="{0261296B-6CB4-4EA2-B8D9-9A9DDE87669E}">
      <dgm:prSet custT="1"/>
      <dgm:spPr/>
      <dgm:t>
        <a:bodyPr/>
        <a:lstStyle/>
        <a:p>
          <a:r>
            <a:rPr lang="en-US" sz="1900" b="1" dirty="0">
              <a:solidFill>
                <a:srgbClr val="0070C0"/>
              </a:solidFill>
            </a:rPr>
            <a:t>Stewardship</a:t>
          </a:r>
        </a:p>
      </dgm:t>
    </dgm:pt>
    <dgm:pt modelId="{C1576B2A-A3E2-4A3C-A77E-BDF88B856FEA}" type="parTrans" cxnId="{EFCCDA90-8A91-424F-8062-287F9B3FEA85}">
      <dgm:prSet/>
      <dgm:spPr/>
      <dgm:t>
        <a:bodyPr/>
        <a:lstStyle/>
        <a:p>
          <a:endParaRPr lang="en-US" sz="1900" b="1">
            <a:solidFill>
              <a:srgbClr val="0070C0"/>
            </a:solidFill>
          </a:endParaRPr>
        </a:p>
      </dgm:t>
    </dgm:pt>
    <dgm:pt modelId="{C8B88B3A-5F62-449C-B917-E7883874E03F}" type="sibTrans" cxnId="{EFCCDA90-8A91-424F-8062-287F9B3FEA85}">
      <dgm:prSet/>
      <dgm:spPr/>
      <dgm:t>
        <a:bodyPr/>
        <a:lstStyle/>
        <a:p>
          <a:endParaRPr lang="en-US" sz="1900" b="1">
            <a:solidFill>
              <a:srgbClr val="0070C0"/>
            </a:solidFill>
          </a:endParaRPr>
        </a:p>
      </dgm:t>
    </dgm:pt>
    <dgm:pt modelId="{FD986014-3FD3-489B-9E5A-94CAE5AE3B28}">
      <dgm:prSet custT="1"/>
      <dgm:spPr/>
      <dgm:t>
        <a:bodyPr/>
        <a:lstStyle/>
        <a:p>
          <a:r>
            <a:rPr lang="en-US" sz="1900" b="1" dirty="0">
              <a:solidFill>
                <a:srgbClr val="0070C0"/>
              </a:solidFill>
            </a:rPr>
            <a:t>Joy</a:t>
          </a:r>
          <a:endParaRPr lang="en-US" sz="1900" b="1" dirty="0">
            <a:solidFill>
              <a:srgbClr val="0070C0"/>
            </a:solidFill>
            <a:highlight>
              <a:srgbClr val="FFFF00"/>
            </a:highlight>
          </a:endParaRPr>
        </a:p>
      </dgm:t>
    </dgm:pt>
    <dgm:pt modelId="{5051FD07-5D5D-4545-A914-0CCF575EAE5F}" type="parTrans" cxnId="{77AACB44-EDDA-4DEC-A551-5A1DA64C6B9A}">
      <dgm:prSet/>
      <dgm:spPr/>
      <dgm:t>
        <a:bodyPr/>
        <a:lstStyle/>
        <a:p>
          <a:endParaRPr lang="en-US" sz="1900" b="1">
            <a:solidFill>
              <a:srgbClr val="0070C0"/>
            </a:solidFill>
          </a:endParaRPr>
        </a:p>
      </dgm:t>
    </dgm:pt>
    <dgm:pt modelId="{23E93806-77C5-4848-86BD-76A3942AD8BE}" type="sibTrans" cxnId="{77AACB44-EDDA-4DEC-A551-5A1DA64C6B9A}">
      <dgm:prSet/>
      <dgm:spPr/>
      <dgm:t>
        <a:bodyPr/>
        <a:lstStyle/>
        <a:p>
          <a:endParaRPr lang="en-US" sz="1900" b="1">
            <a:solidFill>
              <a:srgbClr val="0070C0"/>
            </a:solidFill>
          </a:endParaRPr>
        </a:p>
      </dgm:t>
    </dgm:pt>
    <dgm:pt modelId="{C25D8525-669B-A24F-BA74-FBA97CF22204}" type="pres">
      <dgm:prSet presAssocID="{E2B05E00-CD9D-474E-844E-F48B113F6DBE}" presName="Name0" presStyleCnt="0">
        <dgm:presLayoutVars>
          <dgm:dir/>
          <dgm:resizeHandles val="exact"/>
        </dgm:presLayoutVars>
      </dgm:prSet>
      <dgm:spPr/>
    </dgm:pt>
    <dgm:pt modelId="{D72A136B-CAAE-A245-B4E6-F921878AAD5C}" type="pres">
      <dgm:prSet presAssocID="{436943B2-DD9C-4E2A-812B-F270D6253FAA}" presName="compNode" presStyleCnt="0"/>
      <dgm:spPr/>
    </dgm:pt>
    <dgm:pt modelId="{20E5C71D-A584-9040-B012-2C5F9855C845}" type="pres">
      <dgm:prSet presAssocID="{436943B2-DD9C-4E2A-812B-F270D6253FAA}" presName="pictRect" presStyleLbl="node1" presStyleIdx="0" presStyleCnt="6"/>
      <dgm:spPr>
        <a:solidFill>
          <a:srgbClr val="1A90C0">
            <a:alpha val="25098"/>
          </a:srgbClr>
        </a:solidFill>
        <a:ln>
          <a:noFill/>
        </a:ln>
      </dgm:spPr>
    </dgm:pt>
    <dgm:pt modelId="{83A996F8-4643-A04B-B766-3B9D7F852EB0}" type="pres">
      <dgm:prSet presAssocID="{436943B2-DD9C-4E2A-812B-F270D6253FAA}" presName="textRect" presStyleLbl="revTx" presStyleIdx="0" presStyleCnt="6">
        <dgm:presLayoutVars>
          <dgm:bulletEnabled val="1"/>
        </dgm:presLayoutVars>
      </dgm:prSet>
      <dgm:spPr/>
    </dgm:pt>
    <dgm:pt modelId="{45FCC05E-8458-E441-9FA5-6DA3AF0961D0}" type="pres">
      <dgm:prSet presAssocID="{D771E2C4-AA49-4205-9F8C-BE9F780A3E98}" presName="sibTrans" presStyleLbl="sibTrans2D1" presStyleIdx="0" presStyleCnt="0"/>
      <dgm:spPr/>
    </dgm:pt>
    <dgm:pt modelId="{8CD88603-568A-2E40-A144-721D80D93317}" type="pres">
      <dgm:prSet presAssocID="{92944E88-EE04-4EDE-819F-646CA5F5DFDC}" presName="compNode" presStyleCnt="0"/>
      <dgm:spPr/>
    </dgm:pt>
    <dgm:pt modelId="{754DBD4A-1225-EB4B-AB50-80DF6C375186}" type="pres">
      <dgm:prSet presAssocID="{92944E88-EE04-4EDE-819F-646CA5F5DFDC}" presName="pictRect" presStyleLbl="node1" presStyleIdx="1" presStyleCnt="6"/>
      <dgm:spPr>
        <a:solidFill>
          <a:srgbClr val="1D8343">
            <a:alpha val="24706"/>
          </a:srgbClr>
        </a:solidFill>
        <a:ln>
          <a:noFill/>
        </a:ln>
      </dgm:spPr>
    </dgm:pt>
    <dgm:pt modelId="{51D6D6F1-5D31-5642-B95A-D5F5EB123C00}" type="pres">
      <dgm:prSet presAssocID="{92944E88-EE04-4EDE-819F-646CA5F5DFDC}" presName="textRect" presStyleLbl="revTx" presStyleIdx="1" presStyleCnt="6">
        <dgm:presLayoutVars>
          <dgm:bulletEnabled val="1"/>
        </dgm:presLayoutVars>
      </dgm:prSet>
      <dgm:spPr/>
    </dgm:pt>
    <dgm:pt modelId="{259CACDD-07C0-CE4A-BE24-BFA899BB2570}" type="pres">
      <dgm:prSet presAssocID="{8F04B92E-03E0-4B9F-A123-6789A516B8C4}" presName="sibTrans" presStyleLbl="sibTrans2D1" presStyleIdx="0" presStyleCnt="0"/>
      <dgm:spPr/>
    </dgm:pt>
    <dgm:pt modelId="{7035BE10-5B39-CA4F-BEE7-76EF6BFE6BED}" type="pres">
      <dgm:prSet presAssocID="{D80D4BFB-9E31-4672-A40D-111568FD80BE}" presName="compNode" presStyleCnt="0"/>
      <dgm:spPr/>
    </dgm:pt>
    <dgm:pt modelId="{E62E23AF-73D8-5F40-9FAA-DE1915CCD5DD}" type="pres">
      <dgm:prSet presAssocID="{D80D4BFB-9E31-4672-A40D-111568FD80BE}" presName="pictRect" presStyleLbl="node1" presStyleIdx="2" presStyleCnt="6"/>
      <dgm:spPr>
        <a:solidFill>
          <a:srgbClr val="852984">
            <a:alpha val="25098"/>
          </a:srgbClr>
        </a:solidFill>
        <a:ln>
          <a:noFill/>
        </a:ln>
      </dgm:spPr>
    </dgm:pt>
    <dgm:pt modelId="{59902B5C-1D80-E34B-86A9-38885E149DEE}" type="pres">
      <dgm:prSet presAssocID="{D80D4BFB-9E31-4672-A40D-111568FD80BE}" presName="textRect" presStyleLbl="revTx" presStyleIdx="2" presStyleCnt="6">
        <dgm:presLayoutVars>
          <dgm:bulletEnabled val="1"/>
        </dgm:presLayoutVars>
      </dgm:prSet>
      <dgm:spPr/>
    </dgm:pt>
    <dgm:pt modelId="{10531E12-06FA-604E-91DD-6EB9691BCBAE}" type="pres">
      <dgm:prSet presAssocID="{1E200F5E-9E97-428C-9D07-3A32E29FA205}" presName="sibTrans" presStyleLbl="sibTrans2D1" presStyleIdx="0" presStyleCnt="0"/>
      <dgm:spPr/>
    </dgm:pt>
    <dgm:pt modelId="{61C21359-EC17-D846-8C69-0E6A52A23845}" type="pres">
      <dgm:prSet presAssocID="{AAB8E33A-43B3-42FC-BB95-F691EC539EE3}" presName="compNode" presStyleCnt="0"/>
      <dgm:spPr/>
    </dgm:pt>
    <dgm:pt modelId="{23D2B454-7D55-3142-AC5E-BEDDA455C23A}" type="pres">
      <dgm:prSet presAssocID="{AAB8E33A-43B3-42FC-BB95-F691EC539EE3}" presName="pictRect" presStyleLbl="node1" presStyleIdx="3" presStyleCnt="6"/>
      <dgm:spPr>
        <a:solidFill>
          <a:srgbClr val="1D8F99">
            <a:alpha val="24314"/>
          </a:srgbClr>
        </a:solidFill>
        <a:ln>
          <a:noFill/>
        </a:ln>
      </dgm:spPr>
    </dgm:pt>
    <dgm:pt modelId="{8581921E-08F7-3A44-891C-62B5129C717F}" type="pres">
      <dgm:prSet presAssocID="{AAB8E33A-43B3-42FC-BB95-F691EC539EE3}" presName="textRect" presStyleLbl="revTx" presStyleIdx="3" presStyleCnt="6">
        <dgm:presLayoutVars>
          <dgm:bulletEnabled val="1"/>
        </dgm:presLayoutVars>
      </dgm:prSet>
      <dgm:spPr/>
    </dgm:pt>
    <dgm:pt modelId="{D97FF283-E2DA-4740-9095-F7D4B9C924F1}" type="pres">
      <dgm:prSet presAssocID="{66B92D6C-B542-4790-869C-B08CA6888C77}" presName="sibTrans" presStyleLbl="sibTrans2D1" presStyleIdx="0" presStyleCnt="0"/>
      <dgm:spPr/>
    </dgm:pt>
    <dgm:pt modelId="{A371616D-0AF8-594E-B88C-3F5FDB9CD4BD}" type="pres">
      <dgm:prSet presAssocID="{0261296B-6CB4-4EA2-B8D9-9A9DDE87669E}" presName="compNode" presStyleCnt="0"/>
      <dgm:spPr/>
    </dgm:pt>
    <dgm:pt modelId="{D2333614-7A5A-374A-878D-D85F5A265FDD}" type="pres">
      <dgm:prSet presAssocID="{0261296B-6CB4-4EA2-B8D9-9A9DDE87669E}" presName="pictRect" presStyleLbl="node1" presStyleIdx="4" presStyleCnt="6"/>
      <dgm:spPr>
        <a:solidFill>
          <a:srgbClr val="F07F30">
            <a:alpha val="25490"/>
          </a:srgbClr>
        </a:solidFill>
        <a:ln>
          <a:noFill/>
        </a:ln>
      </dgm:spPr>
    </dgm:pt>
    <dgm:pt modelId="{538E76D4-8C1A-5C4E-A884-1AC46E036BAD}" type="pres">
      <dgm:prSet presAssocID="{0261296B-6CB4-4EA2-B8D9-9A9DDE87669E}" presName="textRect" presStyleLbl="revTx" presStyleIdx="4" presStyleCnt="6">
        <dgm:presLayoutVars>
          <dgm:bulletEnabled val="1"/>
        </dgm:presLayoutVars>
      </dgm:prSet>
      <dgm:spPr/>
    </dgm:pt>
    <dgm:pt modelId="{BF2362A0-F05B-8C4D-A218-2C0F9EF65C60}" type="pres">
      <dgm:prSet presAssocID="{C8B88B3A-5F62-449C-B917-E7883874E03F}" presName="sibTrans" presStyleLbl="sibTrans2D1" presStyleIdx="0" presStyleCnt="0"/>
      <dgm:spPr/>
    </dgm:pt>
    <dgm:pt modelId="{76602689-64AE-9546-AD75-67E340058616}" type="pres">
      <dgm:prSet presAssocID="{FD986014-3FD3-489B-9E5A-94CAE5AE3B28}" presName="compNode" presStyleCnt="0"/>
      <dgm:spPr/>
    </dgm:pt>
    <dgm:pt modelId="{DD0B8B01-169B-1D4A-9D99-ED81D8F3AB88}" type="pres">
      <dgm:prSet presAssocID="{FD986014-3FD3-489B-9E5A-94CAE5AE3B28}" presName="pictRect" presStyleLbl="node1" presStyleIdx="5" presStyleCnt="6"/>
      <dgm:spPr>
        <a:solidFill>
          <a:srgbClr val="D02657">
            <a:alpha val="25098"/>
          </a:srgbClr>
        </a:solidFill>
        <a:ln>
          <a:noFill/>
        </a:ln>
      </dgm:spPr>
    </dgm:pt>
    <dgm:pt modelId="{D2BC8009-A089-3345-9D10-4A87A4575207}" type="pres">
      <dgm:prSet presAssocID="{FD986014-3FD3-489B-9E5A-94CAE5AE3B28}" presName="textRect" presStyleLbl="revTx" presStyleIdx="5" presStyleCnt="6">
        <dgm:presLayoutVars>
          <dgm:bulletEnabled val="1"/>
        </dgm:presLayoutVars>
      </dgm:prSet>
      <dgm:spPr/>
    </dgm:pt>
  </dgm:ptLst>
  <dgm:cxnLst>
    <dgm:cxn modelId="{5F04C501-1D87-41D9-AE15-372E3DC44751}" srcId="{E2B05E00-CD9D-474E-844E-F48B113F6DBE}" destId="{436943B2-DD9C-4E2A-812B-F270D6253FAA}" srcOrd="0" destOrd="0" parTransId="{B79E0D2B-26A4-4A35-B9B1-26EF1E38BE1B}" sibTransId="{D771E2C4-AA49-4205-9F8C-BE9F780A3E98}"/>
    <dgm:cxn modelId="{FB90F209-8CF6-9241-BF96-CCC044DE68C1}" type="presOf" srcId="{E2B05E00-CD9D-474E-844E-F48B113F6DBE}" destId="{C25D8525-669B-A24F-BA74-FBA97CF22204}" srcOrd="0" destOrd="0" presId="urn:microsoft.com/office/officeart/2005/8/layout/pList1"/>
    <dgm:cxn modelId="{231A430D-64A4-4AE0-A160-C98430087EC4}" srcId="{E2B05E00-CD9D-474E-844E-F48B113F6DBE}" destId="{D80D4BFB-9E31-4672-A40D-111568FD80BE}" srcOrd="2" destOrd="0" parTransId="{DCC2BE43-4AE7-4202-9F7C-8EDF877DF606}" sibTransId="{1E200F5E-9E97-428C-9D07-3A32E29FA205}"/>
    <dgm:cxn modelId="{86CAB512-A2F8-B14D-8B1D-9D3706084659}" type="presOf" srcId="{AAB8E33A-43B3-42FC-BB95-F691EC539EE3}" destId="{8581921E-08F7-3A44-891C-62B5129C717F}" srcOrd="0" destOrd="0" presId="urn:microsoft.com/office/officeart/2005/8/layout/pList1"/>
    <dgm:cxn modelId="{2178C227-E547-7744-B224-14AB72CB7832}" type="presOf" srcId="{1E200F5E-9E97-428C-9D07-3A32E29FA205}" destId="{10531E12-06FA-604E-91DD-6EB9691BCBAE}" srcOrd="0" destOrd="0" presId="urn:microsoft.com/office/officeart/2005/8/layout/pList1"/>
    <dgm:cxn modelId="{63837C2B-372B-6041-98FF-ECB95784D24F}" type="presOf" srcId="{D80D4BFB-9E31-4672-A40D-111568FD80BE}" destId="{59902B5C-1D80-E34B-86A9-38885E149DEE}" srcOrd="0" destOrd="0" presId="urn:microsoft.com/office/officeart/2005/8/layout/pList1"/>
    <dgm:cxn modelId="{5438D02D-C9B5-1E44-A906-88C164298C9B}" type="presOf" srcId="{0261296B-6CB4-4EA2-B8D9-9A9DDE87669E}" destId="{538E76D4-8C1A-5C4E-A884-1AC46E036BAD}" srcOrd="0" destOrd="0" presId="urn:microsoft.com/office/officeart/2005/8/layout/pList1"/>
    <dgm:cxn modelId="{7CE4F639-97F9-7A41-91D7-EF54FAA546B7}" type="presOf" srcId="{FD986014-3FD3-489B-9E5A-94CAE5AE3B28}" destId="{D2BC8009-A089-3345-9D10-4A87A4575207}" srcOrd="0" destOrd="0" presId="urn:microsoft.com/office/officeart/2005/8/layout/pList1"/>
    <dgm:cxn modelId="{77AACB44-EDDA-4DEC-A551-5A1DA64C6B9A}" srcId="{E2B05E00-CD9D-474E-844E-F48B113F6DBE}" destId="{FD986014-3FD3-489B-9E5A-94CAE5AE3B28}" srcOrd="5" destOrd="0" parTransId="{5051FD07-5D5D-4545-A914-0CCF575EAE5F}" sibTransId="{23E93806-77C5-4848-86BD-76A3942AD8BE}"/>
    <dgm:cxn modelId="{16368554-065C-D04D-A248-15E1DAEC52C0}" type="presOf" srcId="{8F04B92E-03E0-4B9F-A123-6789A516B8C4}" destId="{259CACDD-07C0-CE4A-BE24-BFA899BB2570}" srcOrd="0" destOrd="0" presId="urn:microsoft.com/office/officeart/2005/8/layout/pList1"/>
    <dgm:cxn modelId="{F0AD977A-347D-408F-BD4F-BC5EE3F63003}" srcId="{E2B05E00-CD9D-474E-844E-F48B113F6DBE}" destId="{AAB8E33A-43B3-42FC-BB95-F691EC539EE3}" srcOrd="3" destOrd="0" parTransId="{7C6E430C-2ED2-4FF1-B389-0E739F92E087}" sibTransId="{66B92D6C-B542-4790-869C-B08CA6888C77}"/>
    <dgm:cxn modelId="{6FFFA58F-52FB-E54B-A790-6FAA820E9DBE}" type="presOf" srcId="{66B92D6C-B542-4790-869C-B08CA6888C77}" destId="{D97FF283-E2DA-4740-9095-F7D4B9C924F1}" srcOrd="0" destOrd="0" presId="urn:microsoft.com/office/officeart/2005/8/layout/pList1"/>
    <dgm:cxn modelId="{EFCCDA90-8A91-424F-8062-287F9B3FEA85}" srcId="{E2B05E00-CD9D-474E-844E-F48B113F6DBE}" destId="{0261296B-6CB4-4EA2-B8D9-9A9DDE87669E}" srcOrd="4" destOrd="0" parTransId="{C1576B2A-A3E2-4A3C-A77E-BDF88B856FEA}" sibTransId="{C8B88B3A-5F62-449C-B917-E7883874E03F}"/>
    <dgm:cxn modelId="{9FCADAA2-A40E-4F90-B236-725D0E8AD05B}" srcId="{E2B05E00-CD9D-474E-844E-F48B113F6DBE}" destId="{92944E88-EE04-4EDE-819F-646CA5F5DFDC}" srcOrd="1" destOrd="0" parTransId="{C52A8967-3521-4986-9980-D3947FFE8017}" sibTransId="{8F04B92E-03E0-4B9F-A123-6789A516B8C4}"/>
    <dgm:cxn modelId="{027663BE-3742-4F42-8AB2-AB22A303FEB7}" type="presOf" srcId="{92944E88-EE04-4EDE-819F-646CA5F5DFDC}" destId="{51D6D6F1-5D31-5642-B95A-D5F5EB123C00}" srcOrd="0" destOrd="0" presId="urn:microsoft.com/office/officeart/2005/8/layout/pList1"/>
    <dgm:cxn modelId="{485CD8CE-EAE9-5A4D-9F99-AEDAE84ED48A}" type="presOf" srcId="{C8B88B3A-5F62-449C-B917-E7883874E03F}" destId="{BF2362A0-F05B-8C4D-A218-2C0F9EF65C60}" srcOrd="0" destOrd="0" presId="urn:microsoft.com/office/officeart/2005/8/layout/pList1"/>
    <dgm:cxn modelId="{769177E0-DAE8-5543-89BE-D20FD242581A}" type="presOf" srcId="{D771E2C4-AA49-4205-9F8C-BE9F780A3E98}" destId="{45FCC05E-8458-E441-9FA5-6DA3AF0961D0}" srcOrd="0" destOrd="0" presId="urn:microsoft.com/office/officeart/2005/8/layout/pList1"/>
    <dgm:cxn modelId="{7C5E37F2-6DA2-E64E-8F78-0AA58395B071}" type="presOf" srcId="{436943B2-DD9C-4E2A-812B-F270D6253FAA}" destId="{83A996F8-4643-A04B-B766-3B9D7F852EB0}" srcOrd="0" destOrd="0" presId="urn:microsoft.com/office/officeart/2005/8/layout/pList1"/>
    <dgm:cxn modelId="{17B62A38-F42D-8D47-8457-4DD81B29EBBB}" type="presParOf" srcId="{C25D8525-669B-A24F-BA74-FBA97CF22204}" destId="{D72A136B-CAAE-A245-B4E6-F921878AAD5C}" srcOrd="0" destOrd="0" presId="urn:microsoft.com/office/officeart/2005/8/layout/pList1"/>
    <dgm:cxn modelId="{9D5A8AA0-CE11-764F-B3C7-779B5567691D}" type="presParOf" srcId="{D72A136B-CAAE-A245-B4E6-F921878AAD5C}" destId="{20E5C71D-A584-9040-B012-2C5F9855C845}" srcOrd="0" destOrd="0" presId="urn:microsoft.com/office/officeart/2005/8/layout/pList1"/>
    <dgm:cxn modelId="{91EE3400-9290-EB42-A531-256D48740A6D}" type="presParOf" srcId="{D72A136B-CAAE-A245-B4E6-F921878AAD5C}" destId="{83A996F8-4643-A04B-B766-3B9D7F852EB0}" srcOrd="1" destOrd="0" presId="urn:microsoft.com/office/officeart/2005/8/layout/pList1"/>
    <dgm:cxn modelId="{9D45D227-A5B4-E445-ABC6-B59DBCF33E04}" type="presParOf" srcId="{C25D8525-669B-A24F-BA74-FBA97CF22204}" destId="{45FCC05E-8458-E441-9FA5-6DA3AF0961D0}" srcOrd="1" destOrd="0" presId="urn:microsoft.com/office/officeart/2005/8/layout/pList1"/>
    <dgm:cxn modelId="{8DC7BEE1-4F68-964C-BBFD-6E1EB31E0218}" type="presParOf" srcId="{C25D8525-669B-A24F-BA74-FBA97CF22204}" destId="{8CD88603-568A-2E40-A144-721D80D93317}" srcOrd="2" destOrd="0" presId="urn:microsoft.com/office/officeart/2005/8/layout/pList1"/>
    <dgm:cxn modelId="{F018F943-30D5-844D-A5BA-97CD70D94BDC}" type="presParOf" srcId="{8CD88603-568A-2E40-A144-721D80D93317}" destId="{754DBD4A-1225-EB4B-AB50-80DF6C375186}" srcOrd="0" destOrd="0" presId="urn:microsoft.com/office/officeart/2005/8/layout/pList1"/>
    <dgm:cxn modelId="{E411C23B-3D26-D044-A5B6-4A9D5A97D68A}" type="presParOf" srcId="{8CD88603-568A-2E40-A144-721D80D93317}" destId="{51D6D6F1-5D31-5642-B95A-D5F5EB123C00}" srcOrd="1" destOrd="0" presId="urn:microsoft.com/office/officeart/2005/8/layout/pList1"/>
    <dgm:cxn modelId="{FF9C4BBD-4DEE-BA41-93CF-4EA10C990142}" type="presParOf" srcId="{C25D8525-669B-A24F-BA74-FBA97CF22204}" destId="{259CACDD-07C0-CE4A-BE24-BFA899BB2570}" srcOrd="3" destOrd="0" presId="urn:microsoft.com/office/officeart/2005/8/layout/pList1"/>
    <dgm:cxn modelId="{380F8FFB-B910-9440-876C-4BC8EFD6AD1B}" type="presParOf" srcId="{C25D8525-669B-A24F-BA74-FBA97CF22204}" destId="{7035BE10-5B39-CA4F-BEE7-76EF6BFE6BED}" srcOrd="4" destOrd="0" presId="urn:microsoft.com/office/officeart/2005/8/layout/pList1"/>
    <dgm:cxn modelId="{B9EB9CB4-8419-E347-A9E0-8AF814E9E3C9}" type="presParOf" srcId="{7035BE10-5B39-CA4F-BEE7-76EF6BFE6BED}" destId="{E62E23AF-73D8-5F40-9FAA-DE1915CCD5DD}" srcOrd="0" destOrd="0" presId="urn:microsoft.com/office/officeart/2005/8/layout/pList1"/>
    <dgm:cxn modelId="{185F6F30-94D8-324B-83DA-191D35AEA6E3}" type="presParOf" srcId="{7035BE10-5B39-CA4F-BEE7-76EF6BFE6BED}" destId="{59902B5C-1D80-E34B-86A9-38885E149DEE}" srcOrd="1" destOrd="0" presId="urn:microsoft.com/office/officeart/2005/8/layout/pList1"/>
    <dgm:cxn modelId="{C86112B0-C444-8146-BF4D-1D0B748C9A7B}" type="presParOf" srcId="{C25D8525-669B-A24F-BA74-FBA97CF22204}" destId="{10531E12-06FA-604E-91DD-6EB9691BCBAE}" srcOrd="5" destOrd="0" presId="urn:microsoft.com/office/officeart/2005/8/layout/pList1"/>
    <dgm:cxn modelId="{F658B909-2958-A34C-A82D-F10415D287A9}" type="presParOf" srcId="{C25D8525-669B-A24F-BA74-FBA97CF22204}" destId="{61C21359-EC17-D846-8C69-0E6A52A23845}" srcOrd="6" destOrd="0" presId="urn:microsoft.com/office/officeart/2005/8/layout/pList1"/>
    <dgm:cxn modelId="{A84D83F3-FE64-5E40-B78E-7DDC998E714E}" type="presParOf" srcId="{61C21359-EC17-D846-8C69-0E6A52A23845}" destId="{23D2B454-7D55-3142-AC5E-BEDDA455C23A}" srcOrd="0" destOrd="0" presId="urn:microsoft.com/office/officeart/2005/8/layout/pList1"/>
    <dgm:cxn modelId="{16D2F351-2231-AB4F-83B5-3D9CBE1ECBD6}" type="presParOf" srcId="{61C21359-EC17-D846-8C69-0E6A52A23845}" destId="{8581921E-08F7-3A44-891C-62B5129C717F}" srcOrd="1" destOrd="0" presId="urn:microsoft.com/office/officeart/2005/8/layout/pList1"/>
    <dgm:cxn modelId="{FDCD1F42-8E82-D04B-B191-F927EDD665C8}" type="presParOf" srcId="{C25D8525-669B-A24F-BA74-FBA97CF22204}" destId="{D97FF283-E2DA-4740-9095-F7D4B9C924F1}" srcOrd="7" destOrd="0" presId="urn:microsoft.com/office/officeart/2005/8/layout/pList1"/>
    <dgm:cxn modelId="{F5F88F61-4921-E54B-8174-141F679D4534}" type="presParOf" srcId="{C25D8525-669B-A24F-BA74-FBA97CF22204}" destId="{A371616D-0AF8-594E-B88C-3F5FDB9CD4BD}" srcOrd="8" destOrd="0" presId="urn:microsoft.com/office/officeart/2005/8/layout/pList1"/>
    <dgm:cxn modelId="{28F4B587-FFBE-0C4B-8873-5613D323DC3C}" type="presParOf" srcId="{A371616D-0AF8-594E-B88C-3F5FDB9CD4BD}" destId="{D2333614-7A5A-374A-878D-D85F5A265FDD}" srcOrd="0" destOrd="0" presId="urn:microsoft.com/office/officeart/2005/8/layout/pList1"/>
    <dgm:cxn modelId="{D78DDF8C-424A-B94E-9D35-A3902CDE7221}" type="presParOf" srcId="{A371616D-0AF8-594E-B88C-3F5FDB9CD4BD}" destId="{538E76D4-8C1A-5C4E-A884-1AC46E036BAD}" srcOrd="1" destOrd="0" presId="urn:microsoft.com/office/officeart/2005/8/layout/pList1"/>
    <dgm:cxn modelId="{125FC820-CF89-454E-92F5-A3F5EBE8E9D7}" type="presParOf" srcId="{C25D8525-669B-A24F-BA74-FBA97CF22204}" destId="{BF2362A0-F05B-8C4D-A218-2C0F9EF65C60}" srcOrd="9" destOrd="0" presId="urn:microsoft.com/office/officeart/2005/8/layout/pList1"/>
    <dgm:cxn modelId="{4EC7895E-8CEC-1440-B317-F18E7ED39360}" type="presParOf" srcId="{C25D8525-669B-A24F-BA74-FBA97CF22204}" destId="{76602689-64AE-9546-AD75-67E340058616}" srcOrd="10" destOrd="0" presId="urn:microsoft.com/office/officeart/2005/8/layout/pList1"/>
    <dgm:cxn modelId="{EDDE4421-1477-FA48-BF67-B11F05A51548}" type="presParOf" srcId="{76602689-64AE-9546-AD75-67E340058616}" destId="{DD0B8B01-169B-1D4A-9D99-ED81D8F3AB88}" srcOrd="0" destOrd="0" presId="urn:microsoft.com/office/officeart/2005/8/layout/pList1"/>
    <dgm:cxn modelId="{182744AD-DED0-E84E-A7A9-E10F2F044D1B}" type="presParOf" srcId="{76602689-64AE-9546-AD75-67E340058616}" destId="{D2BC8009-A089-3345-9D10-4A87A4575207}"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7176FA-E7DF-4D75-96F2-92317D5A204B}"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327FC9E8-29FD-49E3-84AB-9D6D5A11FFC7}">
      <dgm:prSet phldrT="[Text]" custT="1"/>
      <dgm:spPr/>
      <dgm:t>
        <a:bodyPr/>
        <a:lstStyle/>
        <a:p>
          <a:r>
            <a:rPr lang="en-US" sz="3600" dirty="0"/>
            <a:t>Food Security</a:t>
          </a:r>
        </a:p>
      </dgm:t>
    </dgm:pt>
    <dgm:pt modelId="{44706780-721B-45FD-98D5-60B52636FD3A}" type="parTrans" cxnId="{A51C0BD3-C607-4077-AC97-4A87705AA034}">
      <dgm:prSet/>
      <dgm:spPr/>
      <dgm:t>
        <a:bodyPr/>
        <a:lstStyle/>
        <a:p>
          <a:endParaRPr lang="en-US"/>
        </a:p>
      </dgm:t>
    </dgm:pt>
    <dgm:pt modelId="{4D943EBB-A940-443D-9458-5468AD7E9A75}" type="sibTrans" cxnId="{A51C0BD3-C607-4077-AC97-4A87705AA034}">
      <dgm:prSet/>
      <dgm:spPr/>
      <dgm:t>
        <a:bodyPr/>
        <a:lstStyle/>
        <a:p>
          <a:endParaRPr lang="en-US"/>
        </a:p>
      </dgm:t>
    </dgm:pt>
    <dgm:pt modelId="{56A006FC-B4F4-46F9-A8F9-ABEFF89064F4}">
      <dgm:prSet phldrT="[Text]" custT="1"/>
      <dgm:spPr/>
      <dgm:t>
        <a:bodyPr/>
        <a:lstStyle/>
        <a:p>
          <a:r>
            <a:rPr lang="en-US" sz="3600" dirty="0"/>
            <a:t>Housing Stability</a:t>
          </a:r>
        </a:p>
      </dgm:t>
    </dgm:pt>
    <dgm:pt modelId="{13E3D7F3-050B-4B80-BEB7-2591F5C358D2}" type="parTrans" cxnId="{AC31089F-2375-4A58-8B87-5F8908B7004A}">
      <dgm:prSet/>
      <dgm:spPr/>
      <dgm:t>
        <a:bodyPr/>
        <a:lstStyle/>
        <a:p>
          <a:endParaRPr lang="en-US"/>
        </a:p>
      </dgm:t>
    </dgm:pt>
    <dgm:pt modelId="{4A3AC0AE-25CD-405C-9BDC-93B5A48FA923}" type="sibTrans" cxnId="{AC31089F-2375-4A58-8B87-5F8908B7004A}">
      <dgm:prSet/>
      <dgm:spPr/>
      <dgm:t>
        <a:bodyPr/>
        <a:lstStyle/>
        <a:p>
          <a:endParaRPr lang="en-US"/>
        </a:p>
      </dgm:t>
    </dgm:pt>
    <dgm:pt modelId="{EC9F261D-7178-455C-9B05-DC77D7EDA7B0}">
      <dgm:prSet phldrT="[Text]" custT="1"/>
      <dgm:spPr/>
      <dgm:t>
        <a:bodyPr/>
        <a:lstStyle/>
        <a:p>
          <a:pPr algn="l"/>
          <a:r>
            <a:rPr lang="en-US" sz="3600" dirty="0"/>
            <a:t>Transportation</a:t>
          </a:r>
        </a:p>
      </dgm:t>
    </dgm:pt>
    <dgm:pt modelId="{B1551718-6692-4B99-B71E-6F5F9EF1A592}" type="parTrans" cxnId="{9FE6C733-4E1F-4091-9AA8-60916BC4434E}">
      <dgm:prSet/>
      <dgm:spPr/>
      <dgm:t>
        <a:bodyPr/>
        <a:lstStyle/>
        <a:p>
          <a:endParaRPr lang="en-US"/>
        </a:p>
      </dgm:t>
    </dgm:pt>
    <dgm:pt modelId="{80E7341F-8B3F-4858-A0EA-B96A4AD0AF62}" type="sibTrans" cxnId="{9FE6C733-4E1F-4091-9AA8-60916BC4434E}">
      <dgm:prSet/>
      <dgm:spPr/>
      <dgm:t>
        <a:bodyPr/>
        <a:lstStyle/>
        <a:p>
          <a:endParaRPr lang="en-US"/>
        </a:p>
      </dgm:t>
    </dgm:pt>
    <dgm:pt modelId="{564C1FC0-D8FA-4578-8B88-1FCE8B9706F8}">
      <dgm:prSet phldrT="[Text]" custT="1"/>
      <dgm:spPr/>
      <dgm:t>
        <a:bodyPr/>
        <a:lstStyle/>
        <a:p>
          <a:pPr algn="l"/>
          <a:r>
            <a:rPr lang="en-US" sz="3600" dirty="0"/>
            <a:t>Interpersonal Violence</a:t>
          </a:r>
        </a:p>
      </dgm:t>
    </dgm:pt>
    <dgm:pt modelId="{2C0F6C02-C6CA-43BB-BA9B-683C3DB5D3ED}" type="parTrans" cxnId="{F37A9F91-48B0-4928-ACF9-FFDEAB1F4A95}">
      <dgm:prSet/>
      <dgm:spPr/>
      <dgm:t>
        <a:bodyPr/>
        <a:lstStyle/>
        <a:p>
          <a:endParaRPr lang="en-US"/>
        </a:p>
      </dgm:t>
    </dgm:pt>
    <dgm:pt modelId="{B4C1589D-F474-4FAC-8E1C-7EFAE44B0317}" type="sibTrans" cxnId="{F37A9F91-48B0-4928-ACF9-FFDEAB1F4A95}">
      <dgm:prSet/>
      <dgm:spPr/>
      <dgm:t>
        <a:bodyPr/>
        <a:lstStyle/>
        <a:p>
          <a:endParaRPr lang="en-US"/>
        </a:p>
      </dgm:t>
    </dgm:pt>
    <dgm:pt modelId="{B04C8C62-DA16-495F-849A-BDB5AFFD36EB}" type="pres">
      <dgm:prSet presAssocID="{A67176FA-E7DF-4D75-96F2-92317D5A204B}" presName="Name0" presStyleCnt="0">
        <dgm:presLayoutVars>
          <dgm:dir/>
          <dgm:resizeHandles val="exact"/>
        </dgm:presLayoutVars>
      </dgm:prSet>
      <dgm:spPr/>
    </dgm:pt>
    <dgm:pt modelId="{2751102E-77D5-4CE3-9630-665345E31481}" type="pres">
      <dgm:prSet presAssocID="{327FC9E8-29FD-49E3-84AB-9D6D5A11FFC7}" presName="compNode" presStyleCnt="0"/>
      <dgm:spPr/>
    </dgm:pt>
    <dgm:pt modelId="{CF949D17-6B63-4944-ABE2-9A0048AB3A15}" type="pres">
      <dgm:prSet presAssocID="{327FC9E8-29FD-49E3-84AB-9D6D5A11FFC7}" presName="pictRect" presStyleLbl="node1" presStyleIdx="0" presStyleCnt="4" custScaleX="72432" custScaleY="87210" custLinFactNeighborX="-3772" custLinFactNeighborY="-3590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3000" b="-23000"/>
          </a:stretch>
        </a:blipFill>
      </dgm:spPr>
      <dgm:extLst>
        <a:ext uri="{E40237B7-FDA0-4F09-8148-C483321AD2D9}">
          <dgm14:cNvPr xmlns:dgm14="http://schemas.microsoft.com/office/drawing/2010/diagram" id="0" name="" descr="Apple"/>
        </a:ext>
      </dgm:extLst>
    </dgm:pt>
    <dgm:pt modelId="{0F55E8E4-94A0-4450-A46A-DF2CCB475B62}" type="pres">
      <dgm:prSet presAssocID="{327FC9E8-29FD-49E3-84AB-9D6D5A11FFC7}" presName="textRect" presStyleLbl="revTx" presStyleIdx="0" presStyleCnt="4" custScaleX="89548" custLinFactNeighborX="372" custLinFactNeighborY="-86211">
        <dgm:presLayoutVars>
          <dgm:bulletEnabled val="1"/>
        </dgm:presLayoutVars>
      </dgm:prSet>
      <dgm:spPr/>
    </dgm:pt>
    <dgm:pt modelId="{07D99F39-55CA-4F24-A3A4-8C5E8D56C245}" type="pres">
      <dgm:prSet presAssocID="{4D943EBB-A940-443D-9458-5468AD7E9A75}" presName="sibTrans" presStyleLbl="sibTrans2D1" presStyleIdx="0" presStyleCnt="0"/>
      <dgm:spPr/>
    </dgm:pt>
    <dgm:pt modelId="{EE8AE7D6-744B-4F77-B023-4867BD6341F0}" type="pres">
      <dgm:prSet presAssocID="{56A006FC-B4F4-46F9-A8F9-ABEFF89064F4}" presName="compNode" presStyleCnt="0"/>
      <dgm:spPr/>
    </dgm:pt>
    <dgm:pt modelId="{F948FD72-3770-4683-953F-1D7AE08E982A}" type="pres">
      <dgm:prSet presAssocID="{56A006FC-B4F4-46F9-A8F9-ABEFF89064F4}" presName="pictRect" presStyleLbl="node1" presStyleIdx="1" presStyleCnt="4" custScaleX="75536" custScaleY="83439" custLinFactNeighborX="3130" custLinFactNeighborY="-40576"/>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3000" b="-23000"/>
          </a:stretch>
        </a:blipFill>
      </dgm:spPr>
    </dgm:pt>
    <dgm:pt modelId="{A0EE5E51-908E-4D79-97F2-2F85FE05ACCB}" type="pres">
      <dgm:prSet presAssocID="{56A006FC-B4F4-46F9-A8F9-ABEFF89064F4}" presName="textRect" presStyleLbl="revTx" presStyleIdx="1" presStyleCnt="4" custLinFactNeighborX="-9232" custLinFactNeighborY="-77389">
        <dgm:presLayoutVars>
          <dgm:bulletEnabled val="1"/>
        </dgm:presLayoutVars>
      </dgm:prSet>
      <dgm:spPr/>
    </dgm:pt>
    <dgm:pt modelId="{A235B792-F5EE-4D8A-A22C-3E7A37563F0A}" type="pres">
      <dgm:prSet presAssocID="{4A3AC0AE-25CD-405C-9BDC-93B5A48FA923}" presName="sibTrans" presStyleLbl="sibTrans2D1" presStyleIdx="0" presStyleCnt="0"/>
      <dgm:spPr/>
    </dgm:pt>
    <dgm:pt modelId="{777B3674-A346-44D7-96F2-E30EBA7EF4F7}" type="pres">
      <dgm:prSet presAssocID="{EC9F261D-7178-455C-9B05-DC77D7EDA7B0}" presName="compNode" presStyleCnt="0"/>
      <dgm:spPr/>
    </dgm:pt>
    <dgm:pt modelId="{1621A3EC-3C0D-49CB-8AA1-FDA58686F1C4}" type="pres">
      <dgm:prSet presAssocID="{EC9F261D-7178-455C-9B05-DC77D7EDA7B0}" presName="pictRect" presStyleLbl="node1" presStyleIdx="2" presStyleCnt="4" custScaleX="82366" custScaleY="95560" custLinFactNeighborX="-2817" custLinFactNeighborY="-3663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3000" b="-23000"/>
          </a:stretch>
        </a:blipFill>
      </dgm:spPr>
      <dgm:extLst>
        <a:ext uri="{E40237B7-FDA0-4F09-8148-C483321AD2D9}">
          <dgm14:cNvPr xmlns:dgm14="http://schemas.microsoft.com/office/drawing/2010/diagram" id="0" name="" descr="Car"/>
        </a:ext>
      </dgm:extLst>
    </dgm:pt>
    <dgm:pt modelId="{8578AC7B-E511-4AFC-AFD3-FE206A8A3D3F}" type="pres">
      <dgm:prSet presAssocID="{EC9F261D-7178-455C-9B05-DC77D7EDA7B0}" presName="textRect" presStyleLbl="revTx" presStyleIdx="2" presStyleCnt="4" custScaleX="140748" custLinFactNeighborX="-11670" custLinFactNeighborY="-70638">
        <dgm:presLayoutVars>
          <dgm:bulletEnabled val="1"/>
        </dgm:presLayoutVars>
      </dgm:prSet>
      <dgm:spPr/>
    </dgm:pt>
    <dgm:pt modelId="{D1B5BDDC-D660-441C-BBD8-1C74532B1A45}" type="pres">
      <dgm:prSet presAssocID="{80E7341F-8B3F-4858-A0EA-B96A4AD0AF62}" presName="sibTrans" presStyleLbl="sibTrans2D1" presStyleIdx="0" presStyleCnt="0"/>
      <dgm:spPr/>
    </dgm:pt>
    <dgm:pt modelId="{E81A89F4-CB1F-41BC-BD4A-A4B34A2D2654}" type="pres">
      <dgm:prSet presAssocID="{564C1FC0-D8FA-4578-8B88-1FCE8B9706F8}" presName="compNode" presStyleCnt="0"/>
      <dgm:spPr/>
    </dgm:pt>
    <dgm:pt modelId="{903172F4-0794-464D-94A9-6C3A70C7AB62}" type="pres">
      <dgm:prSet presAssocID="{564C1FC0-D8FA-4578-8B88-1FCE8B9706F8}" presName="pictRect" presStyleLbl="node1" presStyleIdx="3" presStyleCnt="4" custScaleX="70076" custScaleY="72081" custLinFactNeighborX="-6865" custLinFactNeighborY="-3417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23000" b="-23000"/>
          </a:stretch>
        </a:blipFill>
      </dgm:spPr>
      <dgm:extLst>
        <a:ext uri="{E40237B7-FDA0-4F09-8148-C483321AD2D9}">
          <dgm14:cNvPr xmlns:dgm14="http://schemas.microsoft.com/office/drawing/2010/diagram" id="0" name="" descr="Worried Face with No Fill"/>
        </a:ext>
      </dgm:extLst>
    </dgm:pt>
    <dgm:pt modelId="{E475EE8F-8AF9-4B87-9267-15ECE20F4CCD}" type="pres">
      <dgm:prSet presAssocID="{564C1FC0-D8FA-4578-8B88-1FCE8B9706F8}" presName="textRect" presStyleLbl="revTx" presStyleIdx="3" presStyleCnt="4" custScaleX="133259" custLinFactNeighborX="5917" custLinFactNeighborY="-76974">
        <dgm:presLayoutVars>
          <dgm:bulletEnabled val="1"/>
        </dgm:presLayoutVars>
      </dgm:prSet>
      <dgm:spPr/>
    </dgm:pt>
  </dgm:ptLst>
  <dgm:cxnLst>
    <dgm:cxn modelId="{9FE6C733-4E1F-4091-9AA8-60916BC4434E}" srcId="{A67176FA-E7DF-4D75-96F2-92317D5A204B}" destId="{EC9F261D-7178-455C-9B05-DC77D7EDA7B0}" srcOrd="2" destOrd="0" parTransId="{B1551718-6692-4B99-B71E-6F5F9EF1A592}" sibTransId="{80E7341F-8B3F-4858-A0EA-B96A4AD0AF62}"/>
    <dgm:cxn modelId="{DD8E8D85-3288-4073-BD40-65724CF8708F}" type="presOf" srcId="{56A006FC-B4F4-46F9-A8F9-ABEFF89064F4}" destId="{A0EE5E51-908E-4D79-97F2-2F85FE05ACCB}" srcOrd="0" destOrd="0" presId="urn:microsoft.com/office/officeart/2005/8/layout/pList1"/>
    <dgm:cxn modelId="{EC3F038A-6E37-45B7-9E12-7D89BD20093A}" type="presOf" srcId="{4D943EBB-A940-443D-9458-5468AD7E9A75}" destId="{07D99F39-55CA-4F24-A3A4-8C5E8D56C245}" srcOrd="0" destOrd="0" presId="urn:microsoft.com/office/officeart/2005/8/layout/pList1"/>
    <dgm:cxn modelId="{AEC2418A-4DA1-4BB3-9C46-3E058B2D6854}" type="presOf" srcId="{4A3AC0AE-25CD-405C-9BDC-93B5A48FA923}" destId="{A235B792-F5EE-4D8A-A22C-3E7A37563F0A}" srcOrd="0" destOrd="0" presId="urn:microsoft.com/office/officeart/2005/8/layout/pList1"/>
    <dgm:cxn modelId="{F37A9F91-48B0-4928-ACF9-FFDEAB1F4A95}" srcId="{A67176FA-E7DF-4D75-96F2-92317D5A204B}" destId="{564C1FC0-D8FA-4578-8B88-1FCE8B9706F8}" srcOrd="3" destOrd="0" parTransId="{2C0F6C02-C6CA-43BB-BA9B-683C3DB5D3ED}" sibTransId="{B4C1589D-F474-4FAC-8E1C-7EFAE44B0317}"/>
    <dgm:cxn modelId="{AC31089F-2375-4A58-8B87-5F8908B7004A}" srcId="{A67176FA-E7DF-4D75-96F2-92317D5A204B}" destId="{56A006FC-B4F4-46F9-A8F9-ABEFF89064F4}" srcOrd="1" destOrd="0" parTransId="{13E3D7F3-050B-4B80-BEB7-2591F5C358D2}" sibTransId="{4A3AC0AE-25CD-405C-9BDC-93B5A48FA923}"/>
    <dgm:cxn modelId="{EAA0FAAD-D870-427C-A896-732F6A6B44CC}" type="presOf" srcId="{A67176FA-E7DF-4D75-96F2-92317D5A204B}" destId="{B04C8C62-DA16-495F-849A-BDB5AFFD36EB}" srcOrd="0" destOrd="0" presId="urn:microsoft.com/office/officeart/2005/8/layout/pList1"/>
    <dgm:cxn modelId="{432CC2AE-7B9B-44E3-A1DC-6BCEC85C606C}" type="presOf" srcId="{327FC9E8-29FD-49E3-84AB-9D6D5A11FFC7}" destId="{0F55E8E4-94A0-4450-A46A-DF2CCB475B62}" srcOrd="0" destOrd="0" presId="urn:microsoft.com/office/officeart/2005/8/layout/pList1"/>
    <dgm:cxn modelId="{A51C0BD3-C607-4077-AC97-4A87705AA034}" srcId="{A67176FA-E7DF-4D75-96F2-92317D5A204B}" destId="{327FC9E8-29FD-49E3-84AB-9D6D5A11FFC7}" srcOrd="0" destOrd="0" parTransId="{44706780-721B-45FD-98D5-60B52636FD3A}" sibTransId="{4D943EBB-A940-443D-9458-5468AD7E9A75}"/>
    <dgm:cxn modelId="{17A25ADC-66EC-48E2-8402-E924DBBA0763}" type="presOf" srcId="{564C1FC0-D8FA-4578-8B88-1FCE8B9706F8}" destId="{E475EE8F-8AF9-4B87-9267-15ECE20F4CCD}" srcOrd="0" destOrd="0" presId="urn:microsoft.com/office/officeart/2005/8/layout/pList1"/>
    <dgm:cxn modelId="{658FADF4-D279-439C-AD4C-596D493CBF60}" type="presOf" srcId="{80E7341F-8B3F-4858-A0EA-B96A4AD0AF62}" destId="{D1B5BDDC-D660-441C-BBD8-1C74532B1A45}" srcOrd="0" destOrd="0" presId="urn:microsoft.com/office/officeart/2005/8/layout/pList1"/>
    <dgm:cxn modelId="{1BCE98F7-DACC-42C3-A8ED-A4D8343A5D94}" type="presOf" srcId="{EC9F261D-7178-455C-9B05-DC77D7EDA7B0}" destId="{8578AC7B-E511-4AFC-AFD3-FE206A8A3D3F}" srcOrd="0" destOrd="0" presId="urn:microsoft.com/office/officeart/2005/8/layout/pList1"/>
    <dgm:cxn modelId="{6C59FC50-2FC5-4F54-B431-F8E288C82E35}" type="presParOf" srcId="{B04C8C62-DA16-495F-849A-BDB5AFFD36EB}" destId="{2751102E-77D5-4CE3-9630-665345E31481}" srcOrd="0" destOrd="0" presId="urn:microsoft.com/office/officeart/2005/8/layout/pList1"/>
    <dgm:cxn modelId="{75D913A5-63B6-4302-8261-37017F9311EB}" type="presParOf" srcId="{2751102E-77D5-4CE3-9630-665345E31481}" destId="{CF949D17-6B63-4944-ABE2-9A0048AB3A15}" srcOrd="0" destOrd="0" presId="urn:microsoft.com/office/officeart/2005/8/layout/pList1"/>
    <dgm:cxn modelId="{DEF50EE1-B3B7-4E71-948D-D6F315EAEDE3}" type="presParOf" srcId="{2751102E-77D5-4CE3-9630-665345E31481}" destId="{0F55E8E4-94A0-4450-A46A-DF2CCB475B62}" srcOrd="1" destOrd="0" presId="urn:microsoft.com/office/officeart/2005/8/layout/pList1"/>
    <dgm:cxn modelId="{030D6614-A29E-4108-8085-A9EEE694B479}" type="presParOf" srcId="{B04C8C62-DA16-495F-849A-BDB5AFFD36EB}" destId="{07D99F39-55CA-4F24-A3A4-8C5E8D56C245}" srcOrd="1" destOrd="0" presId="urn:microsoft.com/office/officeart/2005/8/layout/pList1"/>
    <dgm:cxn modelId="{C6F8457B-42B7-46D6-A81B-2D07A87E8576}" type="presParOf" srcId="{B04C8C62-DA16-495F-849A-BDB5AFFD36EB}" destId="{EE8AE7D6-744B-4F77-B023-4867BD6341F0}" srcOrd="2" destOrd="0" presId="urn:microsoft.com/office/officeart/2005/8/layout/pList1"/>
    <dgm:cxn modelId="{F18B7374-38FB-4B45-B510-18EAA1329D13}" type="presParOf" srcId="{EE8AE7D6-744B-4F77-B023-4867BD6341F0}" destId="{F948FD72-3770-4683-953F-1D7AE08E982A}" srcOrd="0" destOrd="0" presId="urn:microsoft.com/office/officeart/2005/8/layout/pList1"/>
    <dgm:cxn modelId="{9BEA0C0B-6870-4B80-8526-009C9690148B}" type="presParOf" srcId="{EE8AE7D6-744B-4F77-B023-4867BD6341F0}" destId="{A0EE5E51-908E-4D79-97F2-2F85FE05ACCB}" srcOrd="1" destOrd="0" presId="urn:microsoft.com/office/officeart/2005/8/layout/pList1"/>
    <dgm:cxn modelId="{24E0C6C6-440A-4F80-B1DE-5AD78271C502}" type="presParOf" srcId="{B04C8C62-DA16-495F-849A-BDB5AFFD36EB}" destId="{A235B792-F5EE-4D8A-A22C-3E7A37563F0A}" srcOrd="3" destOrd="0" presId="urn:microsoft.com/office/officeart/2005/8/layout/pList1"/>
    <dgm:cxn modelId="{9E563BD1-F68C-4171-81F3-6D54774C6B2A}" type="presParOf" srcId="{B04C8C62-DA16-495F-849A-BDB5AFFD36EB}" destId="{777B3674-A346-44D7-96F2-E30EBA7EF4F7}" srcOrd="4" destOrd="0" presId="urn:microsoft.com/office/officeart/2005/8/layout/pList1"/>
    <dgm:cxn modelId="{AA0A6A3B-A0D7-4A70-9D5E-55F5181B67CE}" type="presParOf" srcId="{777B3674-A346-44D7-96F2-E30EBA7EF4F7}" destId="{1621A3EC-3C0D-49CB-8AA1-FDA58686F1C4}" srcOrd="0" destOrd="0" presId="urn:microsoft.com/office/officeart/2005/8/layout/pList1"/>
    <dgm:cxn modelId="{F4454F53-F244-4B50-A738-2328F9A82267}" type="presParOf" srcId="{777B3674-A346-44D7-96F2-E30EBA7EF4F7}" destId="{8578AC7B-E511-4AFC-AFD3-FE206A8A3D3F}" srcOrd="1" destOrd="0" presId="urn:microsoft.com/office/officeart/2005/8/layout/pList1"/>
    <dgm:cxn modelId="{979B95D3-3374-4BA7-9CFF-6800EE79D424}" type="presParOf" srcId="{B04C8C62-DA16-495F-849A-BDB5AFFD36EB}" destId="{D1B5BDDC-D660-441C-BBD8-1C74532B1A45}" srcOrd="5" destOrd="0" presId="urn:microsoft.com/office/officeart/2005/8/layout/pList1"/>
    <dgm:cxn modelId="{6BD0C84E-C159-46A0-BAC6-32585BD34582}" type="presParOf" srcId="{B04C8C62-DA16-495F-849A-BDB5AFFD36EB}" destId="{E81A89F4-CB1F-41BC-BD4A-A4B34A2D2654}" srcOrd="6" destOrd="0" presId="urn:microsoft.com/office/officeart/2005/8/layout/pList1"/>
    <dgm:cxn modelId="{043E248E-5E3C-429B-A939-7DAC83FB7584}" type="presParOf" srcId="{E81A89F4-CB1F-41BC-BD4A-A4B34A2D2654}" destId="{903172F4-0794-464D-94A9-6C3A70C7AB62}" srcOrd="0" destOrd="0" presId="urn:microsoft.com/office/officeart/2005/8/layout/pList1"/>
    <dgm:cxn modelId="{21F26DFB-3959-4948-98E7-66472F80EA0A}" type="presParOf" srcId="{E81A89F4-CB1F-41BC-BD4A-A4B34A2D2654}" destId="{E475EE8F-8AF9-4B87-9267-15ECE20F4CCD}"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E5C71D-A584-9040-B012-2C5F9855C845}">
      <dsp:nvSpPr>
        <dsp:cNvPr id="0" name=""/>
        <dsp:cNvSpPr/>
      </dsp:nvSpPr>
      <dsp:spPr>
        <a:xfrm>
          <a:off x="402237" y="3495"/>
          <a:ext cx="2141903" cy="1475771"/>
        </a:xfrm>
        <a:prstGeom prst="roundRect">
          <a:avLst/>
        </a:prstGeom>
        <a:solidFill>
          <a:srgbClr val="1A90C0">
            <a:alpha val="25098"/>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A996F8-4643-A04B-B766-3B9D7F852EB0}">
      <dsp:nvSpPr>
        <dsp:cNvPr id="0" name=""/>
        <dsp:cNvSpPr/>
      </dsp:nvSpPr>
      <dsp:spPr>
        <a:xfrm>
          <a:off x="402237" y="1479267"/>
          <a:ext cx="2141903" cy="794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marL="0" lvl="0" indent="0" algn="ctr" defTabSz="844550">
            <a:lnSpc>
              <a:spcPct val="90000"/>
            </a:lnSpc>
            <a:spcBef>
              <a:spcPct val="0"/>
            </a:spcBef>
            <a:spcAft>
              <a:spcPct val="35000"/>
            </a:spcAft>
            <a:buFont typeface="+mj-lt"/>
            <a:buNone/>
          </a:pPr>
          <a:r>
            <a:rPr lang="en-US" sz="1900" b="1" kern="1200" dirty="0">
              <a:solidFill>
                <a:srgbClr val="0070C0"/>
              </a:solidFill>
            </a:rPr>
            <a:t>People-Focused</a:t>
          </a:r>
        </a:p>
      </dsp:txBody>
      <dsp:txXfrm>
        <a:off x="402237" y="1479267"/>
        <a:ext cx="2141903" cy="794646"/>
      </dsp:txXfrm>
    </dsp:sp>
    <dsp:sp modelId="{754DBD4A-1225-EB4B-AB50-80DF6C375186}">
      <dsp:nvSpPr>
        <dsp:cNvPr id="0" name=""/>
        <dsp:cNvSpPr/>
      </dsp:nvSpPr>
      <dsp:spPr>
        <a:xfrm>
          <a:off x="2758421" y="3495"/>
          <a:ext cx="2141903" cy="1475771"/>
        </a:xfrm>
        <a:prstGeom prst="roundRect">
          <a:avLst/>
        </a:prstGeom>
        <a:solidFill>
          <a:srgbClr val="1D8343">
            <a:alpha val="24706"/>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D6D6F1-5D31-5642-B95A-D5F5EB123C00}">
      <dsp:nvSpPr>
        <dsp:cNvPr id="0" name=""/>
        <dsp:cNvSpPr/>
      </dsp:nvSpPr>
      <dsp:spPr>
        <a:xfrm>
          <a:off x="2758421" y="1479267"/>
          <a:ext cx="2141903" cy="794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marL="0" lvl="0" indent="0" algn="ctr" defTabSz="844550">
            <a:lnSpc>
              <a:spcPct val="90000"/>
            </a:lnSpc>
            <a:spcBef>
              <a:spcPct val="0"/>
            </a:spcBef>
            <a:spcAft>
              <a:spcPct val="35000"/>
            </a:spcAft>
            <a:buNone/>
          </a:pPr>
          <a:r>
            <a:rPr lang="en-US" sz="1900" b="1" kern="1200" dirty="0">
              <a:solidFill>
                <a:srgbClr val="0070C0"/>
              </a:solidFill>
            </a:rPr>
            <a:t>Teamwork</a:t>
          </a:r>
        </a:p>
      </dsp:txBody>
      <dsp:txXfrm>
        <a:off x="2758421" y="1479267"/>
        <a:ext cx="2141903" cy="794646"/>
      </dsp:txXfrm>
    </dsp:sp>
    <dsp:sp modelId="{E62E23AF-73D8-5F40-9FAA-DE1915CCD5DD}">
      <dsp:nvSpPr>
        <dsp:cNvPr id="0" name=""/>
        <dsp:cNvSpPr/>
      </dsp:nvSpPr>
      <dsp:spPr>
        <a:xfrm>
          <a:off x="5114605" y="3495"/>
          <a:ext cx="2141903" cy="1475771"/>
        </a:xfrm>
        <a:prstGeom prst="roundRect">
          <a:avLst/>
        </a:prstGeom>
        <a:solidFill>
          <a:srgbClr val="852984">
            <a:alpha val="25098"/>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9902B5C-1D80-E34B-86A9-38885E149DEE}">
      <dsp:nvSpPr>
        <dsp:cNvPr id="0" name=""/>
        <dsp:cNvSpPr/>
      </dsp:nvSpPr>
      <dsp:spPr>
        <a:xfrm>
          <a:off x="5114605" y="1479267"/>
          <a:ext cx="2141903" cy="794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marL="0" lvl="0" indent="0" algn="ctr" defTabSz="844550">
            <a:lnSpc>
              <a:spcPct val="90000"/>
            </a:lnSpc>
            <a:spcBef>
              <a:spcPct val="0"/>
            </a:spcBef>
            <a:spcAft>
              <a:spcPct val="35000"/>
            </a:spcAft>
            <a:buNone/>
          </a:pPr>
          <a:r>
            <a:rPr lang="en-US" sz="1900" b="1" kern="1200" dirty="0">
              <a:solidFill>
                <a:srgbClr val="0070C0"/>
              </a:solidFill>
            </a:rPr>
            <a:t>Proactive Communication</a:t>
          </a:r>
        </a:p>
      </dsp:txBody>
      <dsp:txXfrm>
        <a:off x="5114605" y="1479267"/>
        <a:ext cx="2141903" cy="794646"/>
      </dsp:txXfrm>
    </dsp:sp>
    <dsp:sp modelId="{23D2B454-7D55-3142-AC5E-BEDDA455C23A}">
      <dsp:nvSpPr>
        <dsp:cNvPr id="0" name=""/>
        <dsp:cNvSpPr/>
      </dsp:nvSpPr>
      <dsp:spPr>
        <a:xfrm>
          <a:off x="402237" y="2488104"/>
          <a:ext cx="2141903" cy="1475771"/>
        </a:xfrm>
        <a:prstGeom prst="roundRect">
          <a:avLst/>
        </a:prstGeom>
        <a:solidFill>
          <a:srgbClr val="1D8F99">
            <a:alpha val="24314"/>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81921E-08F7-3A44-891C-62B5129C717F}">
      <dsp:nvSpPr>
        <dsp:cNvPr id="0" name=""/>
        <dsp:cNvSpPr/>
      </dsp:nvSpPr>
      <dsp:spPr>
        <a:xfrm>
          <a:off x="402237" y="3963875"/>
          <a:ext cx="2141903" cy="794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marL="0" lvl="0" indent="0" algn="ctr" defTabSz="844550">
            <a:lnSpc>
              <a:spcPct val="90000"/>
            </a:lnSpc>
            <a:spcBef>
              <a:spcPct val="0"/>
            </a:spcBef>
            <a:spcAft>
              <a:spcPct val="35000"/>
            </a:spcAft>
            <a:buNone/>
          </a:pPr>
          <a:r>
            <a:rPr lang="en-US" sz="1900" b="1" kern="1200" dirty="0">
              <a:solidFill>
                <a:srgbClr val="0070C0"/>
              </a:solidFill>
            </a:rPr>
            <a:t>Transparency</a:t>
          </a:r>
        </a:p>
      </dsp:txBody>
      <dsp:txXfrm>
        <a:off x="402237" y="3963875"/>
        <a:ext cx="2141903" cy="794646"/>
      </dsp:txXfrm>
    </dsp:sp>
    <dsp:sp modelId="{D2333614-7A5A-374A-878D-D85F5A265FDD}">
      <dsp:nvSpPr>
        <dsp:cNvPr id="0" name=""/>
        <dsp:cNvSpPr/>
      </dsp:nvSpPr>
      <dsp:spPr>
        <a:xfrm>
          <a:off x="2758421" y="2488104"/>
          <a:ext cx="2141903" cy="1475771"/>
        </a:xfrm>
        <a:prstGeom prst="roundRect">
          <a:avLst/>
        </a:prstGeom>
        <a:solidFill>
          <a:srgbClr val="F07F30">
            <a:alpha val="2549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8E76D4-8C1A-5C4E-A884-1AC46E036BAD}">
      <dsp:nvSpPr>
        <dsp:cNvPr id="0" name=""/>
        <dsp:cNvSpPr/>
      </dsp:nvSpPr>
      <dsp:spPr>
        <a:xfrm>
          <a:off x="2758421" y="3963875"/>
          <a:ext cx="2141903" cy="794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marL="0" lvl="0" indent="0" algn="ctr" defTabSz="844550">
            <a:lnSpc>
              <a:spcPct val="90000"/>
            </a:lnSpc>
            <a:spcBef>
              <a:spcPct val="0"/>
            </a:spcBef>
            <a:spcAft>
              <a:spcPct val="35000"/>
            </a:spcAft>
            <a:buNone/>
          </a:pPr>
          <a:r>
            <a:rPr lang="en-US" sz="1900" b="1" kern="1200" dirty="0">
              <a:solidFill>
                <a:srgbClr val="0070C0"/>
              </a:solidFill>
            </a:rPr>
            <a:t>Stewardship</a:t>
          </a:r>
        </a:p>
      </dsp:txBody>
      <dsp:txXfrm>
        <a:off x="2758421" y="3963875"/>
        <a:ext cx="2141903" cy="794646"/>
      </dsp:txXfrm>
    </dsp:sp>
    <dsp:sp modelId="{DD0B8B01-169B-1D4A-9D99-ED81D8F3AB88}">
      <dsp:nvSpPr>
        <dsp:cNvPr id="0" name=""/>
        <dsp:cNvSpPr/>
      </dsp:nvSpPr>
      <dsp:spPr>
        <a:xfrm>
          <a:off x="5114605" y="2488104"/>
          <a:ext cx="2141903" cy="1475771"/>
        </a:xfrm>
        <a:prstGeom prst="roundRect">
          <a:avLst/>
        </a:prstGeom>
        <a:solidFill>
          <a:srgbClr val="D02657">
            <a:alpha val="25098"/>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BC8009-A089-3345-9D10-4A87A4575207}">
      <dsp:nvSpPr>
        <dsp:cNvPr id="0" name=""/>
        <dsp:cNvSpPr/>
      </dsp:nvSpPr>
      <dsp:spPr>
        <a:xfrm>
          <a:off x="5114605" y="3963875"/>
          <a:ext cx="2141903" cy="794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marL="0" lvl="0" indent="0" algn="ctr" defTabSz="844550">
            <a:lnSpc>
              <a:spcPct val="90000"/>
            </a:lnSpc>
            <a:spcBef>
              <a:spcPct val="0"/>
            </a:spcBef>
            <a:spcAft>
              <a:spcPct val="35000"/>
            </a:spcAft>
            <a:buNone/>
          </a:pPr>
          <a:r>
            <a:rPr lang="en-US" sz="1900" b="1" kern="1200" dirty="0">
              <a:solidFill>
                <a:srgbClr val="0070C0"/>
              </a:solidFill>
            </a:rPr>
            <a:t>Joy</a:t>
          </a:r>
          <a:endParaRPr lang="en-US" sz="1900" b="1" kern="1200" dirty="0">
            <a:solidFill>
              <a:srgbClr val="0070C0"/>
            </a:solidFill>
            <a:highlight>
              <a:srgbClr val="FFFF00"/>
            </a:highlight>
          </a:endParaRPr>
        </a:p>
      </dsp:txBody>
      <dsp:txXfrm>
        <a:off x="5114605" y="3963875"/>
        <a:ext cx="2141903" cy="7946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949D17-6B63-4944-ABE2-9A0048AB3A15}">
      <dsp:nvSpPr>
        <dsp:cNvPr id="0" name=""/>
        <dsp:cNvSpPr/>
      </dsp:nvSpPr>
      <dsp:spPr>
        <a:xfrm>
          <a:off x="119841" y="601660"/>
          <a:ext cx="1788714" cy="1483871"/>
        </a:xfrm>
        <a:prstGeom prst="round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3000" b="-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55E8E4-94A0-4450-A46A-DF2CCB475B62}">
      <dsp:nvSpPr>
        <dsp:cNvPr id="0" name=""/>
        <dsp:cNvSpPr/>
      </dsp:nvSpPr>
      <dsp:spPr>
        <a:xfrm>
          <a:off x="10837" y="2015390"/>
          <a:ext cx="2211396" cy="916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0" numCol="1" spcCol="1270" anchor="t" anchorCtr="0">
          <a:noAutofit/>
        </a:bodyPr>
        <a:lstStyle/>
        <a:p>
          <a:pPr marL="0" lvl="0" indent="0" algn="ctr" defTabSz="1600200">
            <a:lnSpc>
              <a:spcPct val="90000"/>
            </a:lnSpc>
            <a:spcBef>
              <a:spcPct val="0"/>
            </a:spcBef>
            <a:spcAft>
              <a:spcPct val="35000"/>
            </a:spcAft>
            <a:buNone/>
          </a:pPr>
          <a:r>
            <a:rPr lang="en-US" sz="3600" kern="1200" dirty="0"/>
            <a:t>Food Security</a:t>
          </a:r>
        </a:p>
      </dsp:txBody>
      <dsp:txXfrm>
        <a:off x="10837" y="2015390"/>
        <a:ext cx="2211396" cy="916187"/>
      </dsp:txXfrm>
    </dsp:sp>
    <dsp:sp modelId="{F948FD72-3770-4683-953F-1D7AE08E982A}">
      <dsp:nvSpPr>
        <dsp:cNvPr id="0" name=""/>
        <dsp:cNvSpPr/>
      </dsp:nvSpPr>
      <dsp:spPr>
        <a:xfrm>
          <a:off x="2839468" y="538207"/>
          <a:ext cx="1865368" cy="1419707"/>
        </a:xfrm>
        <a:prstGeom prst="round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3000" b="-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EE5E51-908E-4D79-97F2-2F85FE05ACCB}">
      <dsp:nvSpPr>
        <dsp:cNvPr id="0" name=""/>
        <dsp:cNvSpPr/>
      </dsp:nvSpPr>
      <dsp:spPr>
        <a:xfrm>
          <a:off x="2232116" y="2080176"/>
          <a:ext cx="2469509" cy="916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0" numCol="1" spcCol="1270" anchor="t" anchorCtr="0">
          <a:noAutofit/>
        </a:bodyPr>
        <a:lstStyle/>
        <a:p>
          <a:pPr marL="0" lvl="0" indent="0" algn="ctr" defTabSz="1600200">
            <a:lnSpc>
              <a:spcPct val="90000"/>
            </a:lnSpc>
            <a:spcBef>
              <a:spcPct val="0"/>
            </a:spcBef>
            <a:spcAft>
              <a:spcPct val="35000"/>
            </a:spcAft>
            <a:buNone/>
          </a:pPr>
          <a:r>
            <a:rPr lang="en-US" sz="3600" kern="1200" dirty="0"/>
            <a:t>Housing Stability</a:t>
          </a:r>
        </a:p>
      </dsp:txBody>
      <dsp:txXfrm>
        <a:off x="2232116" y="2080176"/>
        <a:ext cx="2469509" cy="916187"/>
      </dsp:txXfrm>
    </dsp:sp>
    <dsp:sp modelId="{1621A3EC-3C0D-49CB-8AA1-FDA58686F1C4}">
      <dsp:nvSpPr>
        <dsp:cNvPr id="0" name=""/>
        <dsp:cNvSpPr/>
      </dsp:nvSpPr>
      <dsp:spPr>
        <a:xfrm>
          <a:off x="5827974" y="553687"/>
          <a:ext cx="2034035" cy="1625945"/>
        </a:xfrm>
        <a:prstGeom prst="round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3000" b="-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78AC7B-E511-4AFC-AFD3-FE206A8A3D3F}">
      <dsp:nvSpPr>
        <dsp:cNvPr id="0" name=""/>
        <dsp:cNvSpPr/>
      </dsp:nvSpPr>
      <dsp:spPr>
        <a:xfrm>
          <a:off x="4888474" y="2193587"/>
          <a:ext cx="3475784" cy="916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0" numCol="1" spcCol="1270" anchor="t" anchorCtr="0">
          <a:noAutofit/>
        </a:bodyPr>
        <a:lstStyle/>
        <a:p>
          <a:pPr marL="0" lvl="0" indent="0" algn="l" defTabSz="1600200">
            <a:lnSpc>
              <a:spcPct val="90000"/>
            </a:lnSpc>
            <a:spcBef>
              <a:spcPct val="0"/>
            </a:spcBef>
            <a:spcAft>
              <a:spcPct val="35000"/>
            </a:spcAft>
            <a:buNone/>
          </a:pPr>
          <a:r>
            <a:rPr lang="en-US" sz="3600" kern="1200" dirty="0"/>
            <a:t>Transportation</a:t>
          </a:r>
        </a:p>
      </dsp:txBody>
      <dsp:txXfrm>
        <a:off x="4888474" y="2193587"/>
        <a:ext cx="3475784" cy="916187"/>
      </dsp:txXfrm>
    </dsp:sp>
    <dsp:sp modelId="{903172F4-0794-464D-94A9-6C3A70C7AB62}">
      <dsp:nvSpPr>
        <dsp:cNvPr id="0" name=""/>
        <dsp:cNvSpPr/>
      </dsp:nvSpPr>
      <dsp:spPr>
        <a:xfrm>
          <a:off x="9510128" y="695366"/>
          <a:ext cx="1730533" cy="1226452"/>
        </a:xfrm>
        <a:prstGeom prst="round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23000" b="-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75EE8F-8AF9-4B87-9267-15ECE20F4CCD}">
      <dsp:nvSpPr>
        <dsp:cNvPr id="0" name=""/>
        <dsp:cNvSpPr/>
      </dsp:nvSpPr>
      <dsp:spPr>
        <a:xfrm>
          <a:off x="8901156" y="2035664"/>
          <a:ext cx="3290843" cy="916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0" numCol="1" spcCol="1270" anchor="t" anchorCtr="0">
          <a:noAutofit/>
        </a:bodyPr>
        <a:lstStyle/>
        <a:p>
          <a:pPr marL="0" lvl="0" indent="0" algn="l" defTabSz="1600200">
            <a:lnSpc>
              <a:spcPct val="90000"/>
            </a:lnSpc>
            <a:spcBef>
              <a:spcPct val="0"/>
            </a:spcBef>
            <a:spcAft>
              <a:spcPct val="35000"/>
            </a:spcAft>
            <a:buNone/>
          </a:pPr>
          <a:r>
            <a:rPr lang="en-US" sz="3600" kern="1200" dirty="0"/>
            <a:t>Interpersonal Violence</a:t>
          </a:r>
        </a:p>
      </dsp:txBody>
      <dsp:txXfrm>
        <a:off x="8901156" y="2035664"/>
        <a:ext cx="3290843" cy="916187"/>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5A3C6CC5-AF24-40C3-BB33-42CDBBBCCF63}" type="datetimeFigureOut">
              <a:rPr lang="en-US" smtClean="0"/>
              <a:pPr/>
              <a:t>10/9/2019</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E13A81A4-AA0A-4028-922E-995D14BB30F3}" type="slidenum">
              <a:rPr lang="en-US" smtClean="0"/>
              <a:pPr/>
              <a:t>‹#›</a:t>
            </a:fld>
            <a:endParaRPr lang="en-US" dirty="0"/>
          </a:p>
        </p:txBody>
      </p:sp>
    </p:spTree>
    <p:extLst>
      <p:ext uri="{BB962C8B-B14F-4D97-AF65-F5344CB8AC3E}">
        <p14:creationId xmlns:p14="http://schemas.microsoft.com/office/powerpoint/2010/main" val="1199945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18CB518-9CEF-4F59-B5F0-5960588F58E4}" type="datetimeFigureOut">
              <a:rPr lang="en-US" smtClean="0"/>
              <a:pPr/>
              <a:t>10/9/2019</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0572485-2C3E-4E75-86A8-CAC6306CFB9B}" type="slidenum">
              <a:rPr lang="en-US" smtClean="0"/>
              <a:pPr/>
              <a:t>‹#›</a:t>
            </a:fld>
            <a:endParaRPr lang="en-US" dirty="0"/>
          </a:p>
        </p:txBody>
      </p:sp>
    </p:spTree>
    <p:extLst>
      <p:ext uri="{BB962C8B-B14F-4D97-AF65-F5344CB8AC3E}">
        <p14:creationId xmlns:p14="http://schemas.microsoft.com/office/powerpoint/2010/main" val="1864352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72485-2C3E-4E75-86A8-CAC6306CFB9B}" type="slidenum">
              <a:rPr lang="en-US" smtClean="0"/>
              <a:pPr/>
              <a:t>1</a:t>
            </a:fld>
            <a:endParaRPr lang="en-US" dirty="0"/>
          </a:p>
        </p:txBody>
      </p:sp>
    </p:spTree>
    <p:extLst>
      <p:ext uri="{BB962C8B-B14F-4D97-AF65-F5344CB8AC3E}">
        <p14:creationId xmlns:p14="http://schemas.microsoft.com/office/powerpoint/2010/main" val="1177660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dirty="0"/>
              <a:t>NCCARE360 is the first statewide coordinated network that connects health and social service providers together to systemically address the SDOH in NC. </a:t>
            </a:r>
          </a:p>
          <a:p>
            <a:r>
              <a:rPr lang="en-US" sz="1400" dirty="0"/>
              <a:t>Give some background:</a:t>
            </a:r>
          </a:p>
          <a:p>
            <a:pPr lvl="1"/>
            <a:r>
              <a:rPr lang="en-US" sz="1400" dirty="0"/>
              <a:t>A series of 80 stakeholder interview shed light on the desire to better connect the healthcare and human services sector to serve all north Carolinians. In this process the stakeholders also reference numerous barriers to doing so. </a:t>
            </a:r>
          </a:p>
          <a:p>
            <a:pPr lvl="1"/>
            <a:r>
              <a:rPr lang="en-US" sz="1400" dirty="0"/>
              <a:t>That is why the state in partnership with FHLI, UU, UW/211, Expound built the network. </a:t>
            </a:r>
          </a:p>
        </p:txBody>
      </p:sp>
    </p:spTree>
    <p:extLst>
      <p:ext uri="{BB962C8B-B14F-4D97-AF65-F5344CB8AC3E}">
        <p14:creationId xmlns:p14="http://schemas.microsoft.com/office/powerpoint/2010/main" val="2998274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293" name="Google Shape;29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61540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6"/>
            <a:ext cx="5608320" cy="3995736"/>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a:t>Medicaid managed care implementation is required by legislation passed by GA in 2015. With that direction the Department will implement managed in a way that </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i="1" dirty="0"/>
              <a:t>will integrate physical, behavioral and pharmacy benefits into both Standard Plans and Tailored Plans.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i="1" dirty="0"/>
              <a:t>improve population health…</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i="1" dirty="0"/>
              <a:t>Engage and support providers, and…</a:t>
            </a:r>
          </a:p>
          <a:p>
            <a:pPr marL="0" marR="0" lvl="0" indent="0" algn="l" defTabSz="914400" rtl="0" eaLnBrk="1" fontAlgn="auto" latinLnBrk="0" hangingPunct="1">
              <a:lnSpc>
                <a:spcPct val="100000"/>
              </a:lnSpc>
              <a:spcBef>
                <a:spcPts val="0"/>
              </a:spcBef>
              <a:spcAft>
                <a:spcPts val="1800"/>
              </a:spcAft>
              <a:buClrTx/>
              <a:buSzTx/>
              <a:buFontTx/>
              <a:buNone/>
              <a:tabLst/>
              <a:defRPr/>
            </a:pPr>
            <a:r>
              <a:rPr lang="en-US" i="1" dirty="0"/>
              <a:t>Establish a sustainable program with more predictable costs. </a:t>
            </a:r>
          </a:p>
          <a:p>
            <a:r>
              <a:rPr lang="en-US" dirty="0"/>
              <a:t> </a:t>
            </a:r>
          </a:p>
        </p:txBody>
      </p:sp>
      <p:sp>
        <p:nvSpPr>
          <p:cNvPr id="4" name="Slide Number Placeholder 3"/>
          <p:cNvSpPr>
            <a:spLocks noGrp="1"/>
          </p:cNvSpPr>
          <p:nvPr>
            <p:ph type="sldNum" sz="quarter" idx="10"/>
          </p:nvPr>
        </p:nvSpPr>
        <p:spPr/>
        <p:txBody>
          <a:bodyPr/>
          <a:lstStyle/>
          <a:p>
            <a:pPr marL="0" marR="0" lvl="0" indent="0" algn="r" defTabSz="912658"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2658"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656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200" dirty="0">
              <a:solidFill>
                <a:schemeClr val="tx1">
                  <a:lumMod val="95000"/>
                  <a:lumOff val="5000"/>
                </a:schemeClr>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F0F5E8-D1F9-4FF3-B9D2-22EDB5FB21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5672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 five results from crowdsourcing for top three issues</a:t>
            </a:r>
          </a:p>
        </p:txBody>
      </p:sp>
      <p:sp>
        <p:nvSpPr>
          <p:cNvPr id="4" name="Slide Number Placeholder 3"/>
          <p:cNvSpPr>
            <a:spLocks noGrp="1"/>
          </p:cNvSpPr>
          <p:nvPr>
            <p:ph type="sldNum" sz="quarter" idx="5"/>
          </p:nvPr>
        </p:nvSpPr>
        <p:spPr/>
        <p:txBody>
          <a:bodyPr/>
          <a:lstStyle/>
          <a:p>
            <a:fld id="{E0572485-2C3E-4E75-86A8-CAC6306CFB9B}" type="slidenum">
              <a:rPr lang="en-US" smtClean="0"/>
              <a:pPr/>
              <a:t>28</a:t>
            </a:fld>
            <a:endParaRPr lang="en-US" dirty="0"/>
          </a:p>
        </p:txBody>
      </p:sp>
    </p:spTree>
    <p:extLst>
      <p:ext uri="{BB962C8B-B14F-4D97-AF65-F5344CB8AC3E}">
        <p14:creationId xmlns:p14="http://schemas.microsoft.com/office/powerpoint/2010/main" val="3322374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Antony – crowdsourcing top three issues </a:t>
            </a:r>
          </a:p>
        </p:txBody>
      </p:sp>
      <p:sp>
        <p:nvSpPr>
          <p:cNvPr id="4" name="Slide Number Placeholder 3"/>
          <p:cNvSpPr>
            <a:spLocks noGrp="1"/>
          </p:cNvSpPr>
          <p:nvPr>
            <p:ph type="sldNum" sz="quarter" idx="5"/>
          </p:nvPr>
        </p:nvSpPr>
        <p:spPr/>
        <p:txBody>
          <a:bodyPr/>
          <a:lstStyle/>
          <a:p>
            <a:fld id="{E0572485-2C3E-4E75-86A8-CAC6306CFB9B}" type="slidenum">
              <a:rPr lang="en-US" smtClean="0"/>
              <a:pPr/>
              <a:t>7</a:t>
            </a:fld>
            <a:endParaRPr lang="en-US" dirty="0"/>
          </a:p>
        </p:txBody>
      </p:sp>
    </p:spTree>
    <p:extLst>
      <p:ext uri="{BB962C8B-B14F-4D97-AF65-F5344CB8AC3E}">
        <p14:creationId xmlns:p14="http://schemas.microsoft.com/office/powerpoint/2010/main" val="881580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572485-2C3E-4E75-86A8-CAC6306CF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324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E5825-0E19-489D-8598-7406C53C4B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7181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2"/>
                </a:solidFill>
                <a:latin typeface="Gill Sans MT" panose="020B0502020104020203" pitchFamily="34" charset="0"/>
              </a:rPr>
              <a:t>Access to high-quality medical care is critical to a person’s health, but…. Up to 80% of a person’s health is determined through social and environmental factors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2"/>
              </a:solidFill>
              <a:latin typeface="Gill Sans MT" panose="020B0502020104020203"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572485-2C3E-4E75-86A8-CAC6306CF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9717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E5825-0E19-489D-8598-7406C53C4B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5596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E5825-0E19-489D-8598-7406C53C4B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8310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9468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E5825-0E19-489D-8598-7406C53C4B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0615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Master" Target="../slideMasters/slideMaster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3656964" y="533400"/>
            <a:ext cx="2515255" cy="12954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527671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lvl1pPr>
              <a:defRPr>
                <a:solidFill>
                  <a:schemeClr val="tx1">
                    <a:lumMod val="75000"/>
                    <a:lumOff val="25000"/>
                  </a:schemeClr>
                </a:solidFill>
              </a:defRPr>
            </a:lvl1pPr>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6644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wo image content">
    <p:spTree>
      <p:nvGrpSpPr>
        <p:cNvPr id="1" name=""/>
        <p:cNvGrpSpPr/>
        <p:nvPr/>
      </p:nvGrpSpPr>
      <p:grpSpPr>
        <a:xfrm>
          <a:off x="0" y="0"/>
          <a:ext cx="0" cy="0"/>
          <a:chOff x="0" y="0"/>
          <a:chExt cx="0" cy="0"/>
        </a:xfrm>
      </p:grpSpPr>
      <p:sp>
        <p:nvSpPr>
          <p:cNvPr id="2" name="Title 1"/>
          <p:cNvSpPr>
            <a:spLocks noGrp="1"/>
          </p:cNvSpPr>
          <p:nvPr>
            <p:ph type="title"/>
          </p:nvPr>
        </p:nvSpPr>
        <p:spPr>
          <a:xfrm>
            <a:off x="414867" y="1"/>
            <a:ext cx="10989155" cy="860612"/>
          </a:xfrm>
          <a:prstGeom prst="rect">
            <a:avLst/>
          </a:prstGeom>
        </p:spPr>
        <p:txBody>
          <a:bodyPr/>
          <a:lstStyle>
            <a:lvl1pPr>
              <a:defRPr>
                <a:solidFill>
                  <a:schemeClr val="tx1">
                    <a:lumMod val="75000"/>
                    <a:lumOff val="25000"/>
                  </a:schemeClr>
                </a:solidFill>
              </a:defRPr>
            </a:lvl1pPr>
          </a:lstStyle>
          <a:p>
            <a:r>
              <a:rPr lang="en-US"/>
              <a:t>Click to edit Master title style</a:t>
            </a:r>
          </a:p>
        </p:txBody>
      </p:sp>
      <p:sp>
        <p:nvSpPr>
          <p:cNvPr id="6" name="Picture Placeholder 5"/>
          <p:cNvSpPr>
            <a:spLocks noGrp="1"/>
          </p:cNvSpPr>
          <p:nvPr>
            <p:ph type="pic" sz="quarter" idx="12"/>
          </p:nvPr>
        </p:nvSpPr>
        <p:spPr>
          <a:xfrm>
            <a:off x="414867" y="1280160"/>
            <a:ext cx="5255683" cy="2332616"/>
          </a:xfrm>
          <a:prstGeom prst="rect">
            <a:avLst/>
          </a:prstGeom>
        </p:spPr>
        <p:txBody>
          <a:bodyPr/>
          <a:lstStyle>
            <a:lvl1pPr marL="0" indent="0">
              <a:buNone/>
              <a:defRPr>
                <a:solidFill>
                  <a:schemeClr val="tx1">
                    <a:lumMod val="75000"/>
                    <a:lumOff val="25000"/>
                  </a:schemeClr>
                </a:solidFill>
              </a:defRPr>
            </a:lvl1pPr>
          </a:lstStyle>
          <a:p>
            <a:r>
              <a:rPr lang="en-US" dirty="0"/>
              <a:t>Click icon to add picture</a:t>
            </a:r>
          </a:p>
        </p:txBody>
      </p:sp>
      <p:sp>
        <p:nvSpPr>
          <p:cNvPr id="9" name="Content Placeholder 8"/>
          <p:cNvSpPr>
            <a:spLocks noGrp="1"/>
          </p:cNvSpPr>
          <p:nvPr>
            <p:ph sz="quarter" idx="14"/>
          </p:nvPr>
        </p:nvSpPr>
        <p:spPr>
          <a:xfrm>
            <a:off x="5965705" y="1279527"/>
            <a:ext cx="4979991" cy="4772025"/>
          </a:xfrm>
          <a:prstGeom prst="rect">
            <a:avLst/>
          </a:prstGeom>
        </p:spPr>
        <p:txBody>
          <a:bodyPr/>
          <a:lstStyle>
            <a:lvl1pPr marL="320040" indent="-320040">
              <a:defRPr sz="2400">
                <a:solidFill>
                  <a:schemeClr val="tx1">
                    <a:lumMod val="75000"/>
                    <a:lumOff val="25000"/>
                  </a:schemeClr>
                </a:solidFill>
              </a:defRPr>
            </a:lvl1pPr>
            <a:lvl2pPr>
              <a:defRPr sz="2200">
                <a:solidFill>
                  <a:schemeClr val="tx1">
                    <a:lumMod val="75000"/>
                    <a:lumOff val="25000"/>
                  </a:schemeClr>
                </a:solidFill>
              </a:defRPr>
            </a:lvl2pPr>
            <a:lvl3pPr>
              <a:defRPr sz="2000">
                <a:solidFill>
                  <a:schemeClr val="tx1">
                    <a:lumMod val="75000"/>
                    <a:lumOff val="25000"/>
                  </a:schemeClr>
                </a:solidFill>
              </a:defRPr>
            </a:lvl3pPr>
            <a:lvl4pPr>
              <a:defRPr>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5"/>
          <p:cNvSpPr>
            <a:spLocks noGrp="1"/>
          </p:cNvSpPr>
          <p:nvPr>
            <p:ph type="pic" sz="quarter" idx="15"/>
          </p:nvPr>
        </p:nvSpPr>
        <p:spPr>
          <a:xfrm>
            <a:off x="414867" y="3718934"/>
            <a:ext cx="5255683" cy="2332616"/>
          </a:xfrm>
          <a:prstGeom prst="rect">
            <a:avLst/>
          </a:prstGeom>
        </p:spPr>
        <p:txBody>
          <a:bodyPr/>
          <a:lstStyle>
            <a:lvl1pPr marL="0" indent="0">
              <a:buNone/>
              <a:defRPr>
                <a:solidFill>
                  <a:schemeClr val="tx1">
                    <a:lumMod val="75000"/>
                    <a:lumOff val="25000"/>
                  </a:schemeClr>
                </a:solidFill>
              </a:defRPr>
            </a:lvl1pPr>
          </a:lstStyle>
          <a:p>
            <a:r>
              <a:rPr lang="en-US" dirty="0"/>
              <a:t>Click icon to add picture</a:t>
            </a:r>
          </a:p>
        </p:txBody>
      </p:sp>
    </p:spTree>
    <p:extLst>
      <p:ext uri="{BB962C8B-B14F-4D97-AF65-F5344CB8AC3E}">
        <p14:creationId xmlns:p14="http://schemas.microsoft.com/office/powerpoint/2010/main" val="1943770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EC11E-AA90-4AA6-AD52-9B4A75142B8D}"/>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p>
        </p:txBody>
      </p:sp>
    </p:spTree>
    <p:extLst>
      <p:ext uri="{BB962C8B-B14F-4D97-AF65-F5344CB8AC3E}">
        <p14:creationId xmlns:p14="http://schemas.microsoft.com/office/powerpoint/2010/main" val="2303910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3656964" y="533400"/>
            <a:ext cx="2515255" cy="12954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971664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a:xfrm>
            <a:off x="609600" y="1600201"/>
            <a:ext cx="10972801" cy="4343400"/>
          </a:xfrm>
        </p:spPr>
        <p:txBody>
          <a:bodyPr/>
          <a:lstStyle>
            <a:lvl1pPr>
              <a:defRPr sz="24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1043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16001" y="2057402"/>
            <a:ext cx="10363200" cy="1500187"/>
          </a:xfrm>
        </p:spPr>
        <p:txBody>
          <a:bodyPr anchor="b">
            <a:normAutofit/>
          </a:bodyPr>
          <a:lstStyle>
            <a:lvl1pPr marL="0" indent="0" algn="ctr">
              <a:buNone/>
              <a:defRPr sz="3200" b="1">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17607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2"/>
            <a:ext cx="5384800" cy="452596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798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065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86265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80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a:xfrm>
            <a:off x="609600" y="1600201"/>
            <a:ext cx="10972801" cy="4343400"/>
          </a:xfrm>
        </p:spPr>
        <p:txBody>
          <a:bodyPr/>
          <a:lstStyle>
            <a:lvl1pPr>
              <a:defRPr sz="24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3485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332753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solidFill>
                  <a:schemeClr val="tx1">
                    <a:lumMod val="75000"/>
                    <a:lumOff val="25000"/>
                  </a:schemeClr>
                </a:solidFill>
              </a:defRPr>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32465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lvl1pPr>
              <a:defRPr>
                <a:solidFill>
                  <a:schemeClr val="tx1">
                    <a:lumMod val="75000"/>
                    <a:lumOff val="25000"/>
                  </a:schemeClr>
                </a:solidFill>
              </a:defRPr>
            </a:lvl1pPr>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73483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wo image content">
    <p:spTree>
      <p:nvGrpSpPr>
        <p:cNvPr id="1" name=""/>
        <p:cNvGrpSpPr/>
        <p:nvPr/>
      </p:nvGrpSpPr>
      <p:grpSpPr>
        <a:xfrm>
          <a:off x="0" y="0"/>
          <a:ext cx="0" cy="0"/>
          <a:chOff x="0" y="0"/>
          <a:chExt cx="0" cy="0"/>
        </a:xfrm>
      </p:grpSpPr>
      <p:sp>
        <p:nvSpPr>
          <p:cNvPr id="2" name="Title 1"/>
          <p:cNvSpPr>
            <a:spLocks noGrp="1"/>
          </p:cNvSpPr>
          <p:nvPr>
            <p:ph type="title"/>
          </p:nvPr>
        </p:nvSpPr>
        <p:spPr>
          <a:xfrm>
            <a:off x="414867" y="1"/>
            <a:ext cx="10989155" cy="860612"/>
          </a:xfrm>
          <a:prstGeom prst="rect">
            <a:avLst/>
          </a:prstGeom>
        </p:spPr>
        <p:txBody>
          <a:bodyPr/>
          <a:lstStyle>
            <a:lvl1pPr>
              <a:defRPr>
                <a:solidFill>
                  <a:schemeClr val="tx1">
                    <a:lumMod val="75000"/>
                    <a:lumOff val="25000"/>
                  </a:schemeClr>
                </a:solidFill>
              </a:defRPr>
            </a:lvl1pPr>
          </a:lstStyle>
          <a:p>
            <a:r>
              <a:rPr lang="en-US"/>
              <a:t>Click to edit Master title style</a:t>
            </a:r>
          </a:p>
        </p:txBody>
      </p:sp>
      <p:sp>
        <p:nvSpPr>
          <p:cNvPr id="6" name="Picture Placeholder 5"/>
          <p:cNvSpPr>
            <a:spLocks noGrp="1"/>
          </p:cNvSpPr>
          <p:nvPr>
            <p:ph type="pic" sz="quarter" idx="12"/>
          </p:nvPr>
        </p:nvSpPr>
        <p:spPr>
          <a:xfrm>
            <a:off x="414867" y="1280160"/>
            <a:ext cx="5255683" cy="2332616"/>
          </a:xfrm>
          <a:prstGeom prst="rect">
            <a:avLst/>
          </a:prstGeom>
        </p:spPr>
        <p:txBody>
          <a:bodyPr/>
          <a:lstStyle>
            <a:lvl1pPr marL="0" indent="0">
              <a:buNone/>
              <a:defRPr>
                <a:solidFill>
                  <a:schemeClr val="tx1">
                    <a:lumMod val="75000"/>
                    <a:lumOff val="25000"/>
                  </a:schemeClr>
                </a:solidFill>
              </a:defRPr>
            </a:lvl1pPr>
          </a:lstStyle>
          <a:p>
            <a:r>
              <a:rPr lang="en-US" dirty="0"/>
              <a:t>Click icon to add picture</a:t>
            </a:r>
          </a:p>
        </p:txBody>
      </p:sp>
      <p:sp>
        <p:nvSpPr>
          <p:cNvPr id="9" name="Content Placeholder 8"/>
          <p:cNvSpPr>
            <a:spLocks noGrp="1"/>
          </p:cNvSpPr>
          <p:nvPr>
            <p:ph sz="quarter" idx="14"/>
          </p:nvPr>
        </p:nvSpPr>
        <p:spPr>
          <a:xfrm>
            <a:off x="5965705" y="1279527"/>
            <a:ext cx="4979991" cy="4772025"/>
          </a:xfrm>
          <a:prstGeom prst="rect">
            <a:avLst/>
          </a:prstGeom>
        </p:spPr>
        <p:txBody>
          <a:bodyPr/>
          <a:lstStyle>
            <a:lvl1pPr marL="320040" indent="-320040">
              <a:defRPr sz="2400">
                <a:solidFill>
                  <a:schemeClr val="tx1">
                    <a:lumMod val="75000"/>
                    <a:lumOff val="25000"/>
                  </a:schemeClr>
                </a:solidFill>
              </a:defRPr>
            </a:lvl1pPr>
            <a:lvl2pPr>
              <a:defRPr sz="2200">
                <a:solidFill>
                  <a:schemeClr val="tx1">
                    <a:lumMod val="75000"/>
                    <a:lumOff val="25000"/>
                  </a:schemeClr>
                </a:solidFill>
              </a:defRPr>
            </a:lvl2pPr>
            <a:lvl3pPr>
              <a:defRPr sz="2000">
                <a:solidFill>
                  <a:schemeClr val="tx1">
                    <a:lumMod val="75000"/>
                    <a:lumOff val="25000"/>
                  </a:schemeClr>
                </a:solidFill>
              </a:defRPr>
            </a:lvl3pPr>
            <a:lvl4pPr>
              <a:defRPr>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5"/>
          <p:cNvSpPr>
            <a:spLocks noGrp="1"/>
          </p:cNvSpPr>
          <p:nvPr>
            <p:ph type="pic" sz="quarter" idx="15"/>
          </p:nvPr>
        </p:nvSpPr>
        <p:spPr>
          <a:xfrm>
            <a:off x="414867" y="3718934"/>
            <a:ext cx="5255683" cy="2332616"/>
          </a:xfrm>
          <a:prstGeom prst="rect">
            <a:avLst/>
          </a:prstGeom>
        </p:spPr>
        <p:txBody>
          <a:bodyPr/>
          <a:lstStyle>
            <a:lvl1pPr marL="0" indent="0">
              <a:buNone/>
              <a:defRPr>
                <a:solidFill>
                  <a:schemeClr val="tx1">
                    <a:lumMod val="75000"/>
                    <a:lumOff val="25000"/>
                  </a:schemeClr>
                </a:solidFill>
              </a:defRPr>
            </a:lvl1pPr>
          </a:lstStyle>
          <a:p>
            <a:r>
              <a:rPr lang="en-US" dirty="0"/>
              <a:t>Click icon to add picture</a:t>
            </a:r>
          </a:p>
        </p:txBody>
      </p:sp>
    </p:spTree>
    <p:extLst>
      <p:ext uri="{BB962C8B-B14F-4D97-AF65-F5344CB8AC3E}">
        <p14:creationId xmlns:p14="http://schemas.microsoft.com/office/powerpoint/2010/main" val="1853243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EC11E-AA90-4AA6-AD52-9B4A75142B8D}"/>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p>
        </p:txBody>
      </p:sp>
    </p:spTree>
    <p:extLst>
      <p:ext uri="{BB962C8B-B14F-4D97-AF65-F5344CB8AC3E}">
        <p14:creationId xmlns:p14="http://schemas.microsoft.com/office/powerpoint/2010/main" val="1413228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Title Slide - Photo header Color Seal">
    <p:spTree>
      <p:nvGrpSpPr>
        <p:cNvPr id="1" name=""/>
        <p:cNvGrpSpPr/>
        <p:nvPr/>
      </p:nvGrpSpPr>
      <p:grpSpPr>
        <a:xfrm>
          <a:off x="0" y="0"/>
          <a:ext cx="0" cy="0"/>
          <a:chOff x="0" y="0"/>
          <a:chExt cx="0" cy="0"/>
        </a:xfrm>
      </p:grpSpPr>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3691462" y="5020585"/>
            <a:ext cx="7699023"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5" y="230730"/>
            <a:ext cx="2433261"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02782" y="232219"/>
            <a:ext cx="2427068"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14287" y="230097"/>
            <a:ext cx="2157071"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59715" y="231327"/>
            <a:ext cx="2431536"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760631" y="231327"/>
            <a:ext cx="2431500" cy="1215436"/>
          </a:xfrm>
          <a:prstGeom prst="rect">
            <a:avLst/>
          </a:prstGeom>
        </p:spPr>
      </p:pic>
      <p:pic>
        <p:nvPicPr>
          <p:cNvPr id="13" name="Picture 12">
            <a:extLst>
              <a:ext uri="{FF2B5EF4-FFF2-40B4-BE49-F238E27FC236}">
                <a16:creationId xmlns:a16="http://schemas.microsoft.com/office/drawing/2014/main" id="{72B2A765-501D-4C80-AC10-E7E8D6CD55E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2000" y="2057400"/>
            <a:ext cx="2294313" cy="2103120"/>
          </a:xfrm>
          <a:prstGeom prst="rect">
            <a:avLst/>
          </a:prstGeom>
        </p:spPr>
      </p:pic>
    </p:spTree>
    <p:extLst>
      <p:ext uri="{BB962C8B-B14F-4D97-AF65-F5344CB8AC3E}">
        <p14:creationId xmlns:p14="http://schemas.microsoft.com/office/powerpoint/2010/main" val="33130958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3656964" y="533400"/>
            <a:ext cx="2515255" cy="12954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3709842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a:xfrm>
            <a:off x="609600" y="1600201"/>
            <a:ext cx="10972801" cy="4343400"/>
          </a:xfrm>
        </p:spPr>
        <p:txBody>
          <a:bodyPr/>
          <a:lstStyle>
            <a:lvl1pPr>
              <a:defRPr sz="24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75878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16001" y="2057402"/>
            <a:ext cx="10363200" cy="1500187"/>
          </a:xfrm>
        </p:spPr>
        <p:txBody>
          <a:bodyPr anchor="b">
            <a:normAutofit/>
          </a:bodyPr>
          <a:lstStyle>
            <a:lvl1pPr marL="0" indent="0" algn="ctr">
              <a:buNone/>
              <a:defRPr sz="3200" b="1">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966508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2"/>
            <a:ext cx="5384800" cy="452596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8362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16001" y="2057402"/>
            <a:ext cx="10363200" cy="1500187"/>
          </a:xfrm>
        </p:spPr>
        <p:txBody>
          <a:bodyPr anchor="b">
            <a:normAutofit/>
          </a:bodyPr>
          <a:lstStyle>
            <a:lvl1pPr marL="0" indent="0" algn="ctr">
              <a:buNone/>
              <a:defRPr sz="3200" b="1">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0701200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3015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1458350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121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015389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solidFill>
                  <a:schemeClr val="tx1">
                    <a:lumMod val="75000"/>
                    <a:lumOff val="25000"/>
                  </a:schemeClr>
                </a:solidFill>
              </a:defRPr>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732165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lvl1pPr>
              <a:defRPr>
                <a:solidFill>
                  <a:schemeClr val="tx1">
                    <a:lumMod val="75000"/>
                    <a:lumOff val="25000"/>
                  </a:schemeClr>
                </a:solidFill>
              </a:defRPr>
            </a:lvl1pPr>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2075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wo image content">
    <p:spTree>
      <p:nvGrpSpPr>
        <p:cNvPr id="1" name=""/>
        <p:cNvGrpSpPr/>
        <p:nvPr/>
      </p:nvGrpSpPr>
      <p:grpSpPr>
        <a:xfrm>
          <a:off x="0" y="0"/>
          <a:ext cx="0" cy="0"/>
          <a:chOff x="0" y="0"/>
          <a:chExt cx="0" cy="0"/>
        </a:xfrm>
      </p:grpSpPr>
      <p:sp>
        <p:nvSpPr>
          <p:cNvPr id="2" name="Title 1"/>
          <p:cNvSpPr>
            <a:spLocks noGrp="1"/>
          </p:cNvSpPr>
          <p:nvPr>
            <p:ph type="title"/>
          </p:nvPr>
        </p:nvSpPr>
        <p:spPr>
          <a:xfrm>
            <a:off x="414867" y="1"/>
            <a:ext cx="10989155" cy="860612"/>
          </a:xfrm>
          <a:prstGeom prst="rect">
            <a:avLst/>
          </a:prstGeom>
        </p:spPr>
        <p:txBody>
          <a:bodyPr/>
          <a:lstStyle>
            <a:lvl1pPr>
              <a:defRPr>
                <a:solidFill>
                  <a:schemeClr val="tx1">
                    <a:lumMod val="75000"/>
                    <a:lumOff val="25000"/>
                  </a:schemeClr>
                </a:solidFill>
              </a:defRPr>
            </a:lvl1pPr>
          </a:lstStyle>
          <a:p>
            <a:r>
              <a:rPr lang="en-US"/>
              <a:t>Click to edit Master title style</a:t>
            </a:r>
          </a:p>
        </p:txBody>
      </p:sp>
      <p:sp>
        <p:nvSpPr>
          <p:cNvPr id="6" name="Picture Placeholder 5"/>
          <p:cNvSpPr>
            <a:spLocks noGrp="1"/>
          </p:cNvSpPr>
          <p:nvPr>
            <p:ph type="pic" sz="quarter" idx="12"/>
          </p:nvPr>
        </p:nvSpPr>
        <p:spPr>
          <a:xfrm>
            <a:off x="414867" y="1280160"/>
            <a:ext cx="5255683" cy="2332616"/>
          </a:xfrm>
          <a:prstGeom prst="rect">
            <a:avLst/>
          </a:prstGeom>
        </p:spPr>
        <p:txBody>
          <a:bodyPr/>
          <a:lstStyle>
            <a:lvl1pPr marL="0" indent="0">
              <a:buNone/>
              <a:defRPr>
                <a:solidFill>
                  <a:schemeClr val="tx1">
                    <a:lumMod val="75000"/>
                    <a:lumOff val="25000"/>
                  </a:schemeClr>
                </a:solidFill>
              </a:defRPr>
            </a:lvl1pPr>
          </a:lstStyle>
          <a:p>
            <a:r>
              <a:rPr lang="en-US" dirty="0"/>
              <a:t>Click icon to add picture</a:t>
            </a:r>
          </a:p>
        </p:txBody>
      </p:sp>
      <p:sp>
        <p:nvSpPr>
          <p:cNvPr id="9" name="Content Placeholder 8"/>
          <p:cNvSpPr>
            <a:spLocks noGrp="1"/>
          </p:cNvSpPr>
          <p:nvPr>
            <p:ph sz="quarter" idx="14"/>
          </p:nvPr>
        </p:nvSpPr>
        <p:spPr>
          <a:xfrm>
            <a:off x="5965705" y="1279527"/>
            <a:ext cx="4979991" cy="4772025"/>
          </a:xfrm>
          <a:prstGeom prst="rect">
            <a:avLst/>
          </a:prstGeom>
        </p:spPr>
        <p:txBody>
          <a:bodyPr/>
          <a:lstStyle>
            <a:lvl1pPr marL="320040" indent="-320040">
              <a:defRPr sz="2400">
                <a:solidFill>
                  <a:schemeClr val="tx1">
                    <a:lumMod val="75000"/>
                    <a:lumOff val="25000"/>
                  </a:schemeClr>
                </a:solidFill>
              </a:defRPr>
            </a:lvl1pPr>
            <a:lvl2pPr>
              <a:defRPr sz="2200">
                <a:solidFill>
                  <a:schemeClr val="tx1">
                    <a:lumMod val="75000"/>
                    <a:lumOff val="25000"/>
                  </a:schemeClr>
                </a:solidFill>
              </a:defRPr>
            </a:lvl2pPr>
            <a:lvl3pPr>
              <a:defRPr sz="2000">
                <a:solidFill>
                  <a:schemeClr val="tx1">
                    <a:lumMod val="75000"/>
                    <a:lumOff val="25000"/>
                  </a:schemeClr>
                </a:solidFill>
              </a:defRPr>
            </a:lvl3pPr>
            <a:lvl4pPr>
              <a:defRPr>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5"/>
          <p:cNvSpPr>
            <a:spLocks noGrp="1"/>
          </p:cNvSpPr>
          <p:nvPr>
            <p:ph type="pic" sz="quarter" idx="15"/>
          </p:nvPr>
        </p:nvSpPr>
        <p:spPr>
          <a:xfrm>
            <a:off x="414867" y="3718934"/>
            <a:ext cx="5255683" cy="2332616"/>
          </a:xfrm>
          <a:prstGeom prst="rect">
            <a:avLst/>
          </a:prstGeom>
        </p:spPr>
        <p:txBody>
          <a:bodyPr/>
          <a:lstStyle>
            <a:lvl1pPr marL="0" indent="0">
              <a:buNone/>
              <a:defRPr>
                <a:solidFill>
                  <a:schemeClr val="tx1">
                    <a:lumMod val="75000"/>
                    <a:lumOff val="25000"/>
                  </a:schemeClr>
                </a:solidFill>
              </a:defRPr>
            </a:lvl1pPr>
          </a:lstStyle>
          <a:p>
            <a:r>
              <a:rPr lang="en-US" dirty="0"/>
              <a:t>Click icon to add picture</a:t>
            </a:r>
          </a:p>
        </p:txBody>
      </p:sp>
    </p:spTree>
    <p:extLst>
      <p:ext uri="{BB962C8B-B14F-4D97-AF65-F5344CB8AC3E}">
        <p14:creationId xmlns:p14="http://schemas.microsoft.com/office/powerpoint/2010/main" val="9515074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EC11E-AA90-4AA6-AD52-9B4A75142B8D}"/>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p>
        </p:txBody>
      </p:sp>
    </p:spTree>
    <p:extLst>
      <p:ext uri="{BB962C8B-B14F-4D97-AF65-F5344CB8AC3E}">
        <p14:creationId xmlns:p14="http://schemas.microsoft.com/office/powerpoint/2010/main" val="35287836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3656964" y="533400"/>
            <a:ext cx="2515255" cy="12954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979975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a:xfrm>
            <a:off x="609600" y="1600201"/>
            <a:ext cx="10972801" cy="4343400"/>
          </a:xfrm>
        </p:spPr>
        <p:txBody>
          <a:bodyPr/>
          <a:lstStyle>
            <a:lvl1pPr>
              <a:defRPr sz="24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5527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2"/>
            <a:ext cx="5384800" cy="452596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5486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16001" y="2057402"/>
            <a:ext cx="10363200" cy="1500187"/>
          </a:xfrm>
        </p:spPr>
        <p:txBody>
          <a:bodyPr anchor="b">
            <a:normAutofit/>
          </a:bodyPr>
          <a:lstStyle>
            <a:lvl1pPr marL="0" indent="0" algn="ctr">
              <a:buNone/>
              <a:defRPr sz="3200" b="1">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5976477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2"/>
            <a:ext cx="5384800" cy="452596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11682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59742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24919769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247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683459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solidFill>
                  <a:schemeClr val="tx1">
                    <a:lumMod val="75000"/>
                    <a:lumOff val="25000"/>
                  </a:schemeClr>
                </a:solidFill>
              </a:defRPr>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72955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lvl1pPr>
              <a:defRPr>
                <a:solidFill>
                  <a:schemeClr val="tx1">
                    <a:lumMod val="75000"/>
                    <a:lumOff val="25000"/>
                  </a:schemeClr>
                </a:solidFill>
              </a:defRPr>
            </a:lvl1pPr>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75811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wo image content">
    <p:spTree>
      <p:nvGrpSpPr>
        <p:cNvPr id="1" name=""/>
        <p:cNvGrpSpPr/>
        <p:nvPr/>
      </p:nvGrpSpPr>
      <p:grpSpPr>
        <a:xfrm>
          <a:off x="0" y="0"/>
          <a:ext cx="0" cy="0"/>
          <a:chOff x="0" y="0"/>
          <a:chExt cx="0" cy="0"/>
        </a:xfrm>
      </p:grpSpPr>
      <p:sp>
        <p:nvSpPr>
          <p:cNvPr id="2" name="Title 1"/>
          <p:cNvSpPr>
            <a:spLocks noGrp="1"/>
          </p:cNvSpPr>
          <p:nvPr>
            <p:ph type="title"/>
          </p:nvPr>
        </p:nvSpPr>
        <p:spPr>
          <a:xfrm>
            <a:off x="414867" y="1"/>
            <a:ext cx="10989155" cy="860612"/>
          </a:xfrm>
          <a:prstGeom prst="rect">
            <a:avLst/>
          </a:prstGeom>
        </p:spPr>
        <p:txBody>
          <a:bodyPr/>
          <a:lstStyle>
            <a:lvl1pPr>
              <a:defRPr>
                <a:solidFill>
                  <a:schemeClr val="tx1">
                    <a:lumMod val="75000"/>
                    <a:lumOff val="25000"/>
                  </a:schemeClr>
                </a:solidFill>
              </a:defRPr>
            </a:lvl1pPr>
          </a:lstStyle>
          <a:p>
            <a:r>
              <a:rPr lang="en-US"/>
              <a:t>Click to edit Master title style</a:t>
            </a:r>
          </a:p>
        </p:txBody>
      </p:sp>
      <p:sp>
        <p:nvSpPr>
          <p:cNvPr id="6" name="Picture Placeholder 5"/>
          <p:cNvSpPr>
            <a:spLocks noGrp="1"/>
          </p:cNvSpPr>
          <p:nvPr>
            <p:ph type="pic" sz="quarter" idx="12"/>
          </p:nvPr>
        </p:nvSpPr>
        <p:spPr>
          <a:xfrm>
            <a:off x="414867" y="1280160"/>
            <a:ext cx="5255683" cy="2332616"/>
          </a:xfrm>
          <a:prstGeom prst="rect">
            <a:avLst/>
          </a:prstGeom>
        </p:spPr>
        <p:txBody>
          <a:bodyPr/>
          <a:lstStyle>
            <a:lvl1pPr marL="0" indent="0">
              <a:buNone/>
              <a:defRPr>
                <a:solidFill>
                  <a:schemeClr val="tx1">
                    <a:lumMod val="75000"/>
                    <a:lumOff val="25000"/>
                  </a:schemeClr>
                </a:solidFill>
              </a:defRPr>
            </a:lvl1pPr>
          </a:lstStyle>
          <a:p>
            <a:r>
              <a:rPr lang="en-US"/>
              <a:t>Click icon to add picture</a:t>
            </a:r>
            <a:endParaRPr lang="en-US" dirty="0"/>
          </a:p>
        </p:txBody>
      </p:sp>
      <p:sp>
        <p:nvSpPr>
          <p:cNvPr id="9" name="Content Placeholder 8"/>
          <p:cNvSpPr>
            <a:spLocks noGrp="1"/>
          </p:cNvSpPr>
          <p:nvPr>
            <p:ph sz="quarter" idx="14"/>
          </p:nvPr>
        </p:nvSpPr>
        <p:spPr>
          <a:xfrm>
            <a:off x="5965705" y="1279527"/>
            <a:ext cx="4979991" cy="4772025"/>
          </a:xfrm>
          <a:prstGeom prst="rect">
            <a:avLst/>
          </a:prstGeom>
        </p:spPr>
        <p:txBody>
          <a:bodyPr/>
          <a:lstStyle>
            <a:lvl1pPr marL="320040" indent="-320040">
              <a:defRPr sz="2400">
                <a:solidFill>
                  <a:schemeClr val="tx1">
                    <a:lumMod val="75000"/>
                    <a:lumOff val="25000"/>
                  </a:schemeClr>
                </a:solidFill>
              </a:defRPr>
            </a:lvl1pPr>
            <a:lvl2pPr>
              <a:defRPr sz="2200">
                <a:solidFill>
                  <a:schemeClr val="tx1">
                    <a:lumMod val="75000"/>
                    <a:lumOff val="25000"/>
                  </a:schemeClr>
                </a:solidFill>
              </a:defRPr>
            </a:lvl2pPr>
            <a:lvl3pPr>
              <a:defRPr sz="2000">
                <a:solidFill>
                  <a:schemeClr val="tx1">
                    <a:lumMod val="75000"/>
                    <a:lumOff val="25000"/>
                  </a:schemeClr>
                </a:solidFill>
              </a:defRPr>
            </a:lvl3pPr>
            <a:lvl4pPr>
              <a:defRPr>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5"/>
          <p:cNvSpPr>
            <a:spLocks noGrp="1"/>
          </p:cNvSpPr>
          <p:nvPr>
            <p:ph type="pic" sz="quarter" idx="15"/>
          </p:nvPr>
        </p:nvSpPr>
        <p:spPr>
          <a:xfrm>
            <a:off x="414867" y="3718934"/>
            <a:ext cx="5255683" cy="2332616"/>
          </a:xfrm>
          <a:prstGeom prst="rect">
            <a:avLst/>
          </a:prstGeom>
        </p:spPr>
        <p:txBody>
          <a:bodyPr/>
          <a:lstStyle>
            <a:lvl1pPr marL="0" indent="0">
              <a:buNone/>
              <a:defRPr>
                <a:solidFill>
                  <a:schemeClr val="tx1">
                    <a:lumMod val="75000"/>
                    <a:lumOff val="2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20952574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EC11E-AA90-4AA6-AD52-9B4A75142B8D}"/>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p>
        </p:txBody>
      </p:sp>
    </p:spTree>
    <p:extLst>
      <p:ext uri="{BB962C8B-B14F-4D97-AF65-F5344CB8AC3E}">
        <p14:creationId xmlns:p14="http://schemas.microsoft.com/office/powerpoint/2010/main" val="3038622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10341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67905"/>
            <a:ext cx="2689348" cy="1990847"/>
          </a:xfrm>
          <a:prstGeom prst="rect">
            <a:avLst/>
          </a:prstGeom>
        </p:spPr>
      </p:pic>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3691462" y="5020585"/>
            <a:ext cx="7699023"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45" y="230730"/>
            <a:ext cx="2433261"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02782" y="232219"/>
            <a:ext cx="2427068"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14287" y="230097"/>
            <a:ext cx="2157071"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59715" y="231327"/>
            <a:ext cx="2431536"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60631" y="231327"/>
            <a:ext cx="2431500" cy="1215436"/>
          </a:xfrm>
          <a:prstGeom prst="rect">
            <a:avLst/>
          </a:prstGeom>
        </p:spPr>
      </p:pic>
    </p:spTree>
    <p:extLst>
      <p:ext uri="{BB962C8B-B14F-4D97-AF65-F5344CB8AC3E}">
        <p14:creationId xmlns:p14="http://schemas.microsoft.com/office/powerpoint/2010/main" val="32636892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Text">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9" name="Title 1">
            <a:extLst>
              <a:ext uri="{FF2B5EF4-FFF2-40B4-BE49-F238E27FC236}">
                <a16:creationId xmlns:a16="http://schemas.microsoft.com/office/drawing/2014/main" id="{7928C725-EDA8-4181-BC17-835212B45C97}"/>
              </a:ext>
            </a:extLst>
          </p:cNvPr>
          <p:cNvSpPr>
            <a:spLocks noGrp="1"/>
          </p:cNvSpPr>
          <p:nvPr>
            <p:ph type="title" hasCustomPrompt="1"/>
          </p:nvPr>
        </p:nvSpPr>
        <p:spPr>
          <a:xfrm>
            <a:off x="841248" y="640080"/>
            <a:ext cx="10515600" cy="548640"/>
          </a:xfrm>
          <a:prstGeom prst="rect">
            <a:avLst/>
          </a:prstGeo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3" name="Text Placeholder 2">
            <a:extLst>
              <a:ext uri="{FF2B5EF4-FFF2-40B4-BE49-F238E27FC236}">
                <a16:creationId xmlns:a16="http://schemas.microsoft.com/office/drawing/2014/main" id="{89ACCDC9-F684-47F2-96DB-770E4F0EFDCA}"/>
              </a:ext>
            </a:extLst>
          </p:cNvPr>
          <p:cNvSpPr>
            <a:spLocks noGrp="1"/>
          </p:cNvSpPr>
          <p:nvPr>
            <p:ph type="body" sz="quarter" idx="10"/>
          </p:nvPr>
        </p:nvSpPr>
        <p:spPr>
          <a:xfrm>
            <a:off x="830639" y="1458914"/>
            <a:ext cx="10525279" cy="4840287"/>
          </a:xfrm>
        </p:spPr>
        <p:txBody>
          <a:bodyPr>
            <a:normAutofit/>
          </a:bodyPr>
          <a:lstStyle>
            <a:lvl1pPr>
              <a:defRPr sz="2400"/>
            </a:lvl1pPr>
            <a:lvl2pPr marL="514350" indent="-171450">
              <a:buFont typeface="Wingdings" panose="05000000000000000000" pitchFamily="2" charset="2"/>
              <a:buChar char="§"/>
              <a:defRPr sz="2000"/>
            </a:lvl2pPr>
            <a:lvl3pPr marL="857250" indent="-171450">
              <a:buFont typeface="Courier New" panose="02070309020205020404" pitchFamily="49" charset="0"/>
              <a:buChar char="o"/>
              <a:defRPr sz="1600"/>
            </a:lvl3pPr>
            <a:lvl4pPr>
              <a:defRPr sz="1400"/>
            </a:lvl4pPr>
            <a:lvl5pPr marL="1543050" indent="-171450">
              <a:buFont typeface="Wingdings" panose="05000000000000000000" pitchFamily="2" charset="2"/>
              <a:buChar cha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3C69FC3A-741B-4EDE-BFDE-93F0FA54ABF6}"/>
              </a:ext>
            </a:extLst>
          </p:cNvPr>
          <p:cNvSpPr>
            <a:spLocks noGrp="1"/>
          </p:cNvSpPr>
          <p:nvPr>
            <p:ph type="sldNum" sz="quarter" idx="13"/>
          </p:nvPr>
        </p:nvSpPr>
        <p:spPr>
          <a:xfrm>
            <a:off x="9448800" y="6592387"/>
            <a:ext cx="2743200" cy="265614"/>
          </a:xfrm>
        </p:spPr>
        <p:txBody>
          <a:bodyPr/>
          <a:lstStyle>
            <a:lvl1pPr>
              <a:defRPr sz="16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2280800115"/>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Gotham Bold" charset="0"/>
                <a:ea typeface="Gotham Bold" charset="0"/>
                <a:cs typeface="Gotham Bold" charset="0"/>
              </a:defRPr>
            </a:lvl1pPr>
            <a:lvl2pPr marL="576263" indent="-233363">
              <a:lnSpc>
                <a:spcPct val="100000"/>
              </a:lnSpc>
              <a:buFont typeface="Franklin Gothic Medium" panose="020B0603020102020204" pitchFamily="34" charset="0"/>
              <a:buChar char="−"/>
              <a:defRPr sz="2400" b="1" i="0">
                <a:latin typeface="Gotham Bold" charset="0"/>
                <a:ea typeface="Gotham Bold" charset="0"/>
                <a:cs typeface="Gotham Bold" charset="0"/>
              </a:defRPr>
            </a:lvl2pPr>
            <a:lvl3pPr marL="973138" indent="-228600">
              <a:lnSpc>
                <a:spcPct val="100000"/>
              </a:lnSpc>
              <a:defRPr sz="20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Gotham Bold" charset="0"/>
                <a:ea typeface="Gotham Bold" charset="0"/>
                <a:cs typeface="Gotham Bold" charset="0"/>
              </a:defRPr>
            </a:lvl1pPr>
          </a:lstStyle>
          <a:p>
            <a:pPr lvl="0"/>
            <a:r>
              <a:rPr lang="en-US" dirty="0"/>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2098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1" y="6249458"/>
            <a:ext cx="10656007" cy="330200"/>
          </a:xfrm>
          <a:prstGeom prst="rect">
            <a:avLst/>
          </a:prstGeom>
        </p:spPr>
        <p:txBody>
          <a:bodyPr anchor="b">
            <a:noAutofit/>
          </a:bodyPr>
          <a:lstStyle>
            <a:lvl1pPr marL="0" indent="0">
              <a:lnSpc>
                <a:spcPct val="100000"/>
              </a:lnSpc>
              <a:spcBef>
                <a:spcPts val="0"/>
              </a:spcBef>
              <a:buNone/>
              <a:defRPr sz="1200" b="1"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829733" y="1335573"/>
            <a:ext cx="10526184" cy="4902890"/>
          </a:xfrm>
          <a:prstGeom prst="rect">
            <a:avLst/>
          </a:prstGeom>
        </p:spPr>
        <p:txBody>
          <a:bodyPr/>
          <a:lstStyle>
            <a:lvl1pPr marL="0" indent="0" algn="ctr">
              <a:buNone/>
              <a:defRPr b="1"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icon below to add table or chart</a:t>
            </a:r>
          </a:p>
        </p:txBody>
      </p:sp>
      <p:cxnSp>
        <p:nvCxnSpPr>
          <p:cNvPr id="6" name="Straight Connector 5"/>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08231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899158" y="640080"/>
            <a:ext cx="10457689" cy="548640"/>
          </a:xfr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p:nvPr>
        </p:nvSpPr>
        <p:spPr>
          <a:xfrm>
            <a:off x="838200" y="1520826"/>
            <a:ext cx="10517717" cy="4519613"/>
          </a:xfrm>
        </p:spPr>
        <p:txBody>
          <a:bodyPr/>
          <a:lstStyle>
            <a:lvl1pPr>
              <a:lnSpc>
                <a:spcPct val="100000"/>
              </a:lnSpc>
              <a:spcBef>
                <a:spcPts val="1200"/>
              </a:spcBef>
              <a:defRPr sz="2800">
                <a:latin typeface="Franklin Gothic Medium" panose="020B0603020102020204" pitchFamily="34" charset="0"/>
              </a:defRPr>
            </a:lvl1pPr>
            <a:lvl2pPr marL="514350" indent="-171450">
              <a:lnSpc>
                <a:spcPct val="100000"/>
              </a:lnSpc>
              <a:buFont typeface="Franklin Gothic Medium" panose="020B0603020102020204" pitchFamily="34" charset="0"/>
              <a:buChar char="−"/>
              <a:defRPr sz="2400">
                <a:latin typeface="Franklin Gothic Medium" panose="020B0603020102020204" pitchFamily="34" charset="0"/>
              </a:defRPr>
            </a:lvl2pPr>
            <a:lvl3pPr>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Edit Master text styles</a:t>
            </a:r>
          </a:p>
          <a:p>
            <a:pPr lvl="1"/>
            <a:r>
              <a:rPr lang="en-US" dirty="0"/>
              <a:t> Second level</a:t>
            </a:r>
          </a:p>
          <a:p>
            <a:pPr lvl="2"/>
            <a:r>
              <a:rPr lang="en-US" dirty="0"/>
              <a:t>Third level</a:t>
            </a:r>
          </a:p>
        </p:txBody>
      </p:sp>
    </p:spTree>
    <p:extLst>
      <p:ext uri="{BB962C8B-B14F-4D97-AF65-F5344CB8AC3E}">
        <p14:creationId xmlns:p14="http://schemas.microsoft.com/office/powerpoint/2010/main" val="3179316232"/>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228600" indent="-228600">
              <a:lnSpc>
                <a:spcPct val="100000"/>
              </a:lnSpc>
              <a:spcBef>
                <a:spcPts val="1200"/>
              </a:spcBef>
              <a:defRPr sz="2800">
                <a:latin typeface="Franklin Gothic Medium" panose="020B0603020102020204" pitchFamily="34" charset="0"/>
              </a:defRPr>
            </a:lvl1pPr>
            <a:lvl2pPr marL="576263" indent="-233363">
              <a:lnSpc>
                <a:spcPct val="100000"/>
              </a:lnSpc>
              <a:buFont typeface="Franklin Gothic Medium" panose="020B0603020102020204" pitchFamily="34" charset="0"/>
              <a:buChar char="−"/>
              <a:defRPr sz="2400">
                <a:latin typeface="Franklin Gothic Medium" panose="020B0603020102020204" pitchFamily="34" charset="0"/>
              </a:defRPr>
            </a:lvl2pPr>
            <a:lvl3pPr marL="973138" indent="-228600">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aseline="0">
                <a:latin typeface="Franklin Gothic Medium Cond" panose="020B0606030402020204" pitchFamily="34" charset="0"/>
              </a:defRPr>
            </a:lvl1pPr>
          </a:lstStyle>
          <a:p>
            <a:pPr lvl="0"/>
            <a:r>
              <a:rPr lang="en-US" dirty="0"/>
              <a:t>Click to add footnote, reference or source</a:t>
            </a:r>
          </a:p>
        </p:txBody>
      </p:sp>
      <p:sp>
        <p:nvSpPr>
          <p:cNvPr id="21" name="Footer Placeholder 20"/>
          <p:cNvSpPr>
            <a:spLocks noGrp="1"/>
          </p:cNvSpPr>
          <p:nvPr>
            <p:ph type="ftr" sz="quarter" idx="13"/>
          </p:nvPr>
        </p:nvSpPr>
        <p:spPr>
          <a:xfrm>
            <a:off x="694972"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r>
              <a:rPr lang="en-US" dirty="0">
                <a:solidFill>
                  <a:prstClr val="black"/>
                </a:solidFill>
              </a:rPr>
              <a:t>NC MEDICAID | January 15, 2019</a:t>
            </a: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899160" y="624054"/>
            <a:ext cx="10457689" cy="548640"/>
          </a:xfrm>
        </p:spPr>
        <p:txBody>
          <a:bodyPr anchor="t">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1 line max</a:t>
            </a:r>
          </a:p>
        </p:txBody>
      </p:sp>
    </p:spTree>
    <p:extLst>
      <p:ext uri="{BB962C8B-B14F-4D97-AF65-F5344CB8AC3E}">
        <p14:creationId xmlns:p14="http://schemas.microsoft.com/office/powerpoint/2010/main" val="41871624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dirty="0"/>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3" name="Picture 2">
            <a:extLst>
              <a:ext uri="{FF2B5EF4-FFF2-40B4-BE49-F238E27FC236}">
                <a16:creationId xmlns:a16="http://schemas.microsoft.com/office/drawing/2014/main" id="{A977DF95-D98E-9842-AB21-4BAB6B9A6361}"/>
              </a:ext>
            </a:extLst>
          </p:cNvPr>
          <p:cNvPicPr>
            <a:picLocks noChangeAspect="1"/>
          </p:cNvPicPr>
          <p:nvPr userDrawn="1"/>
        </p:nvPicPr>
        <p:blipFill>
          <a:blip r:embed="rId2"/>
          <a:stretch>
            <a:fillRect/>
          </a:stretch>
        </p:blipFill>
        <p:spPr>
          <a:xfrm>
            <a:off x="9987738" y="90606"/>
            <a:ext cx="2040473" cy="1005521"/>
          </a:xfrm>
          <a:prstGeom prst="rect">
            <a:avLst/>
          </a:prstGeom>
        </p:spPr>
      </p:pic>
      <p:sp>
        <p:nvSpPr>
          <p:cNvPr id="7" name="Google Shape;145;p21">
            <a:extLst>
              <a:ext uri="{FF2B5EF4-FFF2-40B4-BE49-F238E27FC236}">
                <a16:creationId xmlns:a16="http://schemas.microsoft.com/office/drawing/2014/main" id="{7238CCE9-C526-564A-8A40-B6941B0C2EF4}"/>
              </a:ext>
            </a:extLst>
          </p:cNvPr>
          <p:cNvSpPr txBox="1">
            <a:spLocks/>
          </p:cNvSpPr>
          <p:nvPr userDrawn="1"/>
        </p:nvSpPr>
        <p:spPr>
          <a:xfrm>
            <a:off x="4431003" y="6429968"/>
            <a:ext cx="4114800" cy="2517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dirty="0">
                <a:solidFill>
                  <a:schemeClr val="tx1">
                    <a:lumMod val="65000"/>
                    <a:lumOff val="35000"/>
                  </a:schemeClr>
                </a:solidFill>
                <a:latin typeface="Avenir Light" panose="020B0402020203020204" pitchFamily="34" charset="77"/>
                <a:ea typeface="Avenir"/>
                <a:cs typeface="Avenir"/>
                <a:sym typeface="Avenir"/>
              </a:rPr>
              <a:t>PROPRIETARY &amp; CONFIDENTIAL</a:t>
            </a:r>
            <a:endParaRPr lang="en-US" sz="1600" dirty="0">
              <a:solidFill>
                <a:schemeClr val="tx1">
                  <a:lumMod val="65000"/>
                  <a:lumOff val="35000"/>
                </a:schemeClr>
              </a:solidFill>
              <a:latin typeface="Avenir Light" panose="020B0402020203020204" pitchFamily="34" charset="77"/>
            </a:endParaRPr>
          </a:p>
        </p:txBody>
      </p:sp>
    </p:spTree>
    <p:extLst>
      <p:ext uri="{BB962C8B-B14F-4D97-AF65-F5344CB8AC3E}">
        <p14:creationId xmlns:p14="http://schemas.microsoft.com/office/powerpoint/2010/main" val="37713027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831851" y="1709741"/>
            <a:ext cx="10515600"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0" name="Google Shape;50;p8"/>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lstStyle>
            <a:lvl1pPr marL="457189" marR="0" lvl="0" indent="-228594"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377" marR="0" lvl="1" indent="-228594"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566" marR="0" lvl="2" indent="-228594"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754" marR="0" lvl="3" indent="-228594"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5943" marR="0" lvl="4" indent="-228594"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131" marR="0" lvl="5" indent="-228594"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320" marR="0" lvl="6" indent="-228594"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509" marR="0" lvl="7" indent="-228594"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697" marR="0" lvl="8" indent="-228594"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51" name="Google Shape;51;p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
        <p:nvSpPr>
          <p:cNvPr id="8" name="Google Shape;145;p21">
            <a:extLst>
              <a:ext uri="{FF2B5EF4-FFF2-40B4-BE49-F238E27FC236}">
                <a16:creationId xmlns:a16="http://schemas.microsoft.com/office/drawing/2014/main" id="{07541201-624A-A544-868F-D7DD0A267ECD}"/>
              </a:ext>
            </a:extLst>
          </p:cNvPr>
          <p:cNvSpPr txBox="1">
            <a:spLocks/>
          </p:cNvSpPr>
          <p:nvPr userDrawn="1"/>
        </p:nvSpPr>
        <p:spPr>
          <a:xfrm>
            <a:off x="4431003" y="6429968"/>
            <a:ext cx="4114800" cy="2517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dirty="0">
                <a:solidFill>
                  <a:schemeClr val="tx1">
                    <a:lumMod val="65000"/>
                    <a:lumOff val="35000"/>
                  </a:schemeClr>
                </a:solidFill>
                <a:latin typeface="Avenir Light" panose="020B0402020203020204" pitchFamily="34" charset="77"/>
                <a:ea typeface="Avenir"/>
                <a:cs typeface="Avenir"/>
                <a:sym typeface="Avenir"/>
              </a:rPr>
              <a:t>PROPRIETARY &amp; CONFIDENTIAL</a:t>
            </a:r>
            <a:endParaRPr lang="en-US" sz="1600" dirty="0">
              <a:solidFill>
                <a:schemeClr val="tx1">
                  <a:lumMod val="65000"/>
                  <a:lumOff val="35000"/>
                </a:schemeClr>
              </a:solidFill>
              <a:latin typeface="Avenir Light" panose="020B0402020203020204" pitchFamily="34" charset="77"/>
            </a:endParaRPr>
          </a:p>
        </p:txBody>
      </p:sp>
      <p:pic>
        <p:nvPicPr>
          <p:cNvPr id="9" name="Picture 8">
            <a:extLst>
              <a:ext uri="{FF2B5EF4-FFF2-40B4-BE49-F238E27FC236}">
                <a16:creationId xmlns:a16="http://schemas.microsoft.com/office/drawing/2014/main" id="{2A4B6552-9C4D-C547-A9BD-FC39F20179E0}"/>
              </a:ext>
            </a:extLst>
          </p:cNvPr>
          <p:cNvPicPr>
            <a:picLocks noChangeAspect="1"/>
          </p:cNvPicPr>
          <p:nvPr userDrawn="1"/>
        </p:nvPicPr>
        <p:blipFill>
          <a:blip r:embed="rId2"/>
          <a:stretch>
            <a:fillRect/>
          </a:stretch>
        </p:blipFill>
        <p:spPr>
          <a:xfrm>
            <a:off x="9987738" y="90606"/>
            <a:ext cx="2040473" cy="1005521"/>
          </a:xfrm>
          <a:prstGeom prst="rect">
            <a:avLst/>
          </a:prstGeom>
        </p:spPr>
      </p:pic>
    </p:spTree>
    <p:extLst>
      <p:ext uri="{BB962C8B-B14F-4D97-AF65-F5344CB8AC3E}">
        <p14:creationId xmlns:p14="http://schemas.microsoft.com/office/powerpoint/2010/main" val="15704536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op &amp; Bottom Rule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3" name="Slide Number Placeholder 21"/>
          <p:cNvSpPr>
            <a:spLocks noGrp="1"/>
          </p:cNvSpPr>
          <p:nvPr>
            <p:ph type="sldNum" sz="quarter" idx="14"/>
          </p:nvPr>
        </p:nvSpPr>
        <p:spPr>
          <a:xfrm>
            <a:off x="11074400" y="6573308"/>
            <a:ext cx="752131" cy="284692"/>
          </a:xfrm>
        </p:spPr>
        <p:txBody>
          <a:bodyPr/>
          <a:lstStyle>
            <a:lvl1pPr>
              <a:defRPr sz="1000">
                <a:solidFill>
                  <a:schemeClr val="bg1"/>
                </a:solidFill>
                <a:latin typeface="Franklin Gothic Demi Cond" panose="020B0706030402020204" pitchFamily="34" charset="0"/>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151115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487030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447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65165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solidFill>
                  <a:schemeClr val="tx1">
                    <a:lumMod val="75000"/>
                    <a:lumOff val="25000"/>
                  </a:schemeClr>
                </a:solidFill>
              </a:defRPr>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97583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18" Type="http://schemas.openxmlformats.org/officeDocument/2006/relationships/oleObject" Target="../embeddings/oleObject1.bin"/><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ags" Target="../tags/tag3.xml"/><Relationship Id="rId2" Type="http://schemas.openxmlformats.org/officeDocument/2006/relationships/slideLayout" Target="../slideLayouts/slideLayout27.xml"/><Relationship Id="rId16" Type="http://schemas.openxmlformats.org/officeDocument/2006/relationships/tags" Target="../tags/tag2.xml"/><Relationship Id="rId20"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ags" Target="../tags/tag1.xml"/><Relationship Id="rId10" Type="http://schemas.openxmlformats.org/officeDocument/2006/relationships/slideLayout" Target="../slideLayouts/slideLayout35.xml"/><Relationship Id="rId19" Type="http://schemas.openxmlformats.org/officeDocument/2006/relationships/image" Target="../media/image8.emf"/><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vmlDrawing" Target="../drawings/vmlDrawing1.v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217920"/>
            <a:ext cx="12192000" cy="640080"/>
          </a:xfrm>
          <a:prstGeom prst="rect">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 name="Title Placeholder 1"/>
          <p:cNvSpPr>
            <a:spLocks noGrp="1"/>
          </p:cNvSpPr>
          <p:nvPr>
            <p:ph type="title"/>
          </p:nvPr>
        </p:nvSpPr>
        <p:spPr>
          <a:xfrm>
            <a:off x="609600" y="304800"/>
            <a:ext cx="10972801"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1"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982200" y="6324600"/>
            <a:ext cx="1828800" cy="457200"/>
          </a:xfrm>
          <a:prstGeom prst="rect">
            <a:avLst/>
          </a:prstGeom>
        </p:spPr>
      </p:pic>
      <p:sp>
        <p:nvSpPr>
          <p:cNvPr id="4" name="TextBox 3">
            <a:extLst>
              <a:ext uri="{FF2B5EF4-FFF2-40B4-BE49-F238E27FC236}">
                <a16:creationId xmlns:a16="http://schemas.microsoft.com/office/drawing/2014/main" id="{999C4EEF-0A7B-4F62-9F39-BDF25AF8E294}"/>
              </a:ext>
            </a:extLst>
          </p:cNvPr>
          <p:cNvSpPr txBox="1"/>
          <p:nvPr userDrawn="1"/>
        </p:nvSpPr>
        <p:spPr>
          <a:xfrm>
            <a:off x="4953000" y="4724400"/>
            <a:ext cx="184731" cy="369332"/>
          </a:xfrm>
          <a:prstGeom prst="rect">
            <a:avLst/>
          </a:prstGeom>
          <a:noFill/>
        </p:spPr>
        <p:txBody>
          <a:bodyPr wrap="none" rtlCol="0">
            <a:spAutoFit/>
          </a:bodyPr>
          <a:lstStyle/>
          <a:p>
            <a:endParaRPr lang="en-US"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3557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71" r:id="rId11"/>
    <p:sldLayoutId id="2147483672" r:id="rId12"/>
  </p:sldLayoutIdLst>
  <p:hf hdr="0" ftr="0" dt="0"/>
  <p:txStyles>
    <p:titleStyle>
      <a:lvl1pPr algn="ctr" defTabSz="914400" rtl="0" eaLnBrk="1" latinLnBrk="0" hangingPunct="1">
        <a:spcBef>
          <a:spcPct val="0"/>
        </a:spcBef>
        <a:buNone/>
        <a:defRPr sz="3600" b="1" kern="1200">
          <a:solidFill>
            <a:schemeClr val="tx1">
              <a:lumMod val="75000"/>
              <a:lumOff val="25000"/>
            </a:schemeClr>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217920"/>
            <a:ext cx="12192000" cy="640080"/>
          </a:xfrm>
          <a:prstGeom prst="rect">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 name="Title Placeholder 1"/>
          <p:cNvSpPr>
            <a:spLocks noGrp="1"/>
          </p:cNvSpPr>
          <p:nvPr>
            <p:ph type="title"/>
          </p:nvPr>
        </p:nvSpPr>
        <p:spPr>
          <a:xfrm>
            <a:off x="609600" y="304800"/>
            <a:ext cx="10972801"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1"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982200" y="6324600"/>
            <a:ext cx="1828800" cy="457200"/>
          </a:xfrm>
          <a:prstGeom prst="rect">
            <a:avLst/>
          </a:prstGeom>
        </p:spPr>
      </p:pic>
      <p:sp>
        <p:nvSpPr>
          <p:cNvPr id="4" name="TextBox 3">
            <a:extLst>
              <a:ext uri="{FF2B5EF4-FFF2-40B4-BE49-F238E27FC236}">
                <a16:creationId xmlns:a16="http://schemas.microsoft.com/office/drawing/2014/main" id="{999C4EEF-0A7B-4F62-9F39-BDF25AF8E294}"/>
              </a:ext>
            </a:extLst>
          </p:cNvPr>
          <p:cNvSpPr txBox="1"/>
          <p:nvPr userDrawn="1"/>
        </p:nvSpPr>
        <p:spPr>
          <a:xfrm>
            <a:off x="4953000" y="4724400"/>
            <a:ext cx="184731" cy="369332"/>
          </a:xfrm>
          <a:prstGeom prst="rect">
            <a:avLst/>
          </a:prstGeom>
          <a:noFill/>
        </p:spPr>
        <p:txBody>
          <a:bodyPr wrap="none" rtlCol="0">
            <a:spAutoFit/>
          </a:bodyPr>
          <a:lstStyle/>
          <a:p>
            <a:endParaRPr lang="en-US"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598149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hdr="0" ftr="0" dt="0"/>
  <p:txStyles>
    <p:titleStyle>
      <a:lvl1pPr algn="ctr" defTabSz="914400" rtl="0" eaLnBrk="1" latinLnBrk="0" hangingPunct="1">
        <a:spcBef>
          <a:spcPct val="0"/>
        </a:spcBef>
        <a:buNone/>
        <a:defRPr sz="3600" b="1" kern="1200">
          <a:solidFill>
            <a:schemeClr val="tx1">
              <a:lumMod val="75000"/>
              <a:lumOff val="25000"/>
            </a:schemeClr>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01E75D84-F522-44B2-858E-F5114030B8D0}"/>
              </a:ext>
            </a:extLst>
          </p:cNvPr>
          <p:cNvGraphicFramePr>
            <a:graphicFrameLocks noChangeAspect="1"/>
          </p:cNvGraphicFramePr>
          <p:nvPr userDrawn="1">
            <p:custDataLst>
              <p:tags r:id="rId15"/>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68" name="think-cell Slide" r:id="rId18" imgW="395" imgH="396" progId="TCLayout.ActiveDocument.1">
                  <p:embed/>
                </p:oleObj>
              </mc:Choice>
              <mc:Fallback>
                <p:oleObj name="think-cell Slide" r:id="rId18" imgW="395" imgH="396" progId="TCLayout.ActiveDocument.1">
                  <p:embed/>
                  <p:pic>
                    <p:nvPicPr>
                      <p:cNvPr id="11" name="Object 10" hidden="1">
                        <a:extLst>
                          <a:ext uri="{FF2B5EF4-FFF2-40B4-BE49-F238E27FC236}">
                            <a16:creationId xmlns:a16="http://schemas.microsoft.com/office/drawing/2014/main" id="{01E75D84-F522-44B2-858E-F5114030B8D0}"/>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3B5F41B8-1A86-4808-938F-DA5FDBBDC642}"/>
              </a:ext>
            </a:extLst>
          </p:cNvPr>
          <p:cNvSpPr/>
          <p:nvPr userDrawn="1">
            <p:custDataLst>
              <p:tags r:id="rId16"/>
            </p:custDataLst>
          </p:nvPr>
        </p:nvSpPr>
        <p:spPr>
          <a:xfrm>
            <a:off x="0" y="0"/>
            <a:ext cx="158750" cy="15875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6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9" name="Rectangle 8"/>
          <p:cNvSpPr/>
          <p:nvPr userDrawn="1"/>
        </p:nvSpPr>
        <p:spPr>
          <a:xfrm>
            <a:off x="0" y="6217920"/>
            <a:ext cx="12192000" cy="640080"/>
          </a:xfrm>
          <a:prstGeom prst="rect">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 name="Title Placeholder 1"/>
          <p:cNvSpPr>
            <a:spLocks noGrp="1"/>
          </p:cNvSpPr>
          <p:nvPr>
            <p:ph type="title"/>
          </p:nvPr>
        </p:nvSpPr>
        <p:spPr>
          <a:xfrm>
            <a:off x="609600" y="304800"/>
            <a:ext cx="10972801"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1"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9982200" y="6324600"/>
            <a:ext cx="1828800" cy="457200"/>
          </a:xfrm>
          <a:prstGeom prst="rect">
            <a:avLst/>
          </a:prstGeom>
        </p:spPr>
      </p:pic>
      <p:sp>
        <p:nvSpPr>
          <p:cNvPr id="4" name="TextBox 3">
            <a:extLst>
              <a:ext uri="{FF2B5EF4-FFF2-40B4-BE49-F238E27FC236}">
                <a16:creationId xmlns:a16="http://schemas.microsoft.com/office/drawing/2014/main" id="{999C4EEF-0A7B-4F62-9F39-BDF25AF8E294}"/>
              </a:ext>
            </a:extLst>
          </p:cNvPr>
          <p:cNvSpPr txBox="1"/>
          <p:nvPr userDrawn="1"/>
        </p:nvSpPr>
        <p:spPr>
          <a:xfrm>
            <a:off x="4953000" y="4724400"/>
            <a:ext cx="184731" cy="369332"/>
          </a:xfrm>
          <a:prstGeom prst="rect">
            <a:avLst/>
          </a:prstGeom>
          <a:noFill/>
        </p:spPr>
        <p:txBody>
          <a:bodyPr wrap="none" rtlCol="0">
            <a:spAutoFit/>
          </a:bodyPr>
          <a:lstStyle/>
          <a:p>
            <a:endParaRPr lang="en-US"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 name="Rectangle 5" hidden="1">
            <a:extLst>
              <a:ext uri="{FF2B5EF4-FFF2-40B4-BE49-F238E27FC236}">
                <a16:creationId xmlns:a16="http://schemas.microsoft.com/office/drawing/2014/main" id="{B3ED0B93-3F3E-45DC-ADC0-F7B342740C78}"/>
              </a:ext>
            </a:extLst>
          </p:cNvPr>
          <p:cNvSpPr/>
          <p:nvPr userDrawn="1">
            <p:custDataLst>
              <p:tags r:id="rId17"/>
            </p:custDataLst>
          </p:nvPr>
        </p:nvSpPr>
        <p:spPr>
          <a:xfrm>
            <a:off x="0" y="0"/>
            <a:ext cx="158750" cy="15875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6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2687735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hf hdr="0" ftr="0" dt="0"/>
  <p:txStyles>
    <p:titleStyle>
      <a:lvl1pPr algn="ctr" defTabSz="914400" rtl="0" eaLnBrk="1" latinLnBrk="0" hangingPunct="1">
        <a:spcBef>
          <a:spcPct val="0"/>
        </a:spcBef>
        <a:buNone/>
        <a:defRPr sz="3600" b="1" kern="1200">
          <a:solidFill>
            <a:schemeClr val="tx1">
              <a:lumMod val="75000"/>
              <a:lumOff val="25000"/>
            </a:schemeClr>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04800"/>
            <a:ext cx="10972801"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1"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999C4EEF-0A7B-4F62-9F39-BDF25AF8E294}"/>
              </a:ext>
            </a:extLst>
          </p:cNvPr>
          <p:cNvSpPr txBox="1"/>
          <p:nvPr userDrawn="1"/>
        </p:nvSpPr>
        <p:spPr>
          <a:xfrm>
            <a:off x="4953000" y="4724400"/>
            <a:ext cx="184731" cy="369332"/>
          </a:xfrm>
          <a:prstGeom prst="rect">
            <a:avLst/>
          </a:prstGeom>
          <a:noFill/>
        </p:spPr>
        <p:txBody>
          <a:bodyPr wrap="none" rtlCol="0">
            <a:spAutoFit/>
          </a:bodyPr>
          <a:lstStyle/>
          <a:p>
            <a:endParaRPr lang="en-US"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834142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Lst>
  <p:hf hdr="0" ftr="0" dt="0"/>
  <p:txStyles>
    <p:titleStyle>
      <a:lvl1pPr algn="ctr" defTabSz="914400" rtl="0" eaLnBrk="1" latinLnBrk="0" hangingPunct="1">
        <a:spcBef>
          <a:spcPct val="0"/>
        </a:spcBef>
        <a:buNone/>
        <a:defRPr sz="3600" b="1" kern="1200">
          <a:solidFill>
            <a:schemeClr val="tx1">
              <a:lumMod val="75000"/>
              <a:lumOff val="25000"/>
            </a:schemeClr>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2.jp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tags" Target="../tags/tag5.xml"/><Relationship Id="rId7" Type="http://schemas.openxmlformats.org/officeDocument/2006/relationships/chart" Target="../charts/chart1.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8.emf"/><Relationship Id="rId5" Type="http://schemas.openxmlformats.org/officeDocument/2006/relationships/oleObject" Target="../embeddings/oleObject2.bin"/><Relationship Id="rId4"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image" Target="../media/image21.png"/><Relationship Id="rId7" Type="http://schemas.openxmlformats.org/officeDocument/2006/relationships/chart" Target="../charts/chart6.xml"/><Relationship Id="rId2" Type="http://schemas.openxmlformats.org/officeDocument/2006/relationships/chart" Target="../charts/chart3.xml"/><Relationship Id="rId1" Type="http://schemas.openxmlformats.org/officeDocument/2006/relationships/slideLayout" Target="../slideLayouts/slideLayout30.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22.png"/><Relationship Id="rId9" Type="http://schemas.openxmlformats.org/officeDocument/2006/relationships/chart" Target="../charts/chart8.xml"/></Relationships>
</file>

<file path=ppt/slides/_rels/slide1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7.xml"/><Relationship Id="rId4" Type="http://schemas.openxmlformats.org/officeDocument/2006/relationships/chart" Target="../charts/chart11.xml"/></Relationships>
</file>

<file path=ppt/slides/_rels/slide1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7.xml"/><Relationship Id="rId7" Type="http://schemas.openxmlformats.org/officeDocument/2006/relationships/oleObject" Target="../embeddings/oleObject3.bin"/><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notesSlide" Target="../notesSlides/notesSlide3.xml"/><Relationship Id="rId5" Type="http://schemas.openxmlformats.org/officeDocument/2006/relationships/slideLayout" Target="../slideLayouts/slideLayout27.xml"/><Relationship Id="rId4" Type="http://schemas.openxmlformats.org/officeDocument/2006/relationships/tags" Target="../tags/tag8.xml"/><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chart" Target="../charts/chart13.xml"/><Relationship Id="rId3" Type="http://schemas.openxmlformats.org/officeDocument/2006/relationships/tags" Target="../tags/tag10.xml"/><Relationship Id="rId7" Type="http://schemas.openxmlformats.org/officeDocument/2006/relationships/chart" Target="../charts/chart12.xml"/><Relationship Id="rId2" Type="http://schemas.openxmlformats.org/officeDocument/2006/relationships/tags" Target="../tags/tag9.xml"/><Relationship Id="rId1" Type="http://schemas.openxmlformats.org/officeDocument/2006/relationships/vmlDrawing" Target="../drawings/vmlDrawing4.vml"/><Relationship Id="rId6" Type="http://schemas.openxmlformats.org/officeDocument/2006/relationships/image" Target="../media/image24.emf"/><Relationship Id="rId5" Type="http://schemas.openxmlformats.org/officeDocument/2006/relationships/oleObject" Target="../embeddings/oleObject4.bin"/><Relationship Id="rId4"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Layout" Target="../diagrams/layout1.xml"/><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diagramData" Target="../diagrams/data1.xml"/><Relationship Id="rId1" Type="http://schemas.openxmlformats.org/officeDocument/2006/relationships/slideLayout" Target="../slideLayouts/slideLayout52.xml"/><Relationship Id="rId6" Type="http://schemas.microsoft.com/office/2007/relationships/diagramDrawing" Target="../diagrams/drawing1.xml"/><Relationship Id="rId11" Type="http://schemas.openxmlformats.org/officeDocument/2006/relationships/image" Target="../media/image29.png"/><Relationship Id="rId5" Type="http://schemas.openxmlformats.org/officeDocument/2006/relationships/diagramColors" Target="../diagrams/colors1.xml"/><Relationship Id="rId10" Type="http://schemas.openxmlformats.org/officeDocument/2006/relationships/image" Target="../media/image28.png"/><Relationship Id="rId4" Type="http://schemas.openxmlformats.org/officeDocument/2006/relationships/diagramQuickStyle" Target="../diagrams/quickStyle1.xml"/><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53.xml"/><Relationship Id="rId6" Type="http://schemas.openxmlformats.org/officeDocument/2006/relationships/diagramColors" Target="../diagrams/colors2.xml"/><Relationship Id="rId11" Type="http://schemas.openxmlformats.org/officeDocument/2006/relationships/image" Target="../media/image42.svg"/><Relationship Id="rId5" Type="http://schemas.openxmlformats.org/officeDocument/2006/relationships/diagramQuickStyle" Target="../diagrams/quickStyle2.xml"/><Relationship Id="rId10" Type="http://schemas.openxmlformats.org/officeDocument/2006/relationships/image" Target="../media/image41.png"/><Relationship Id="rId4" Type="http://schemas.openxmlformats.org/officeDocument/2006/relationships/diagramLayout" Target="../diagrams/layout2.xml"/><Relationship Id="rId9" Type="http://schemas.openxmlformats.org/officeDocument/2006/relationships/image" Target="../media/image40.sv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5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56.xml"/><Relationship Id="rId6" Type="http://schemas.openxmlformats.org/officeDocument/2006/relationships/image" Target="../media/image54.png"/><Relationship Id="rId5" Type="http://schemas.openxmlformats.org/officeDocument/2006/relationships/image" Target="../media/image53.gif"/><Relationship Id="rId4" Type="http://schemas.openxmlformats.org/officeDocument/2006/relationships/image" Target="../media/image52.png"/><Relationship Id="rId9" Type="http://schemas.openxmlformats.org/officeDocument/2006/relationships/image" Target="../media/image57.png"/></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11.xml"/><Relationship Id="rId16" Type="http://schemas.openxmlformats.org/officeDocument/2006/relationships/image" Target="../media/image71.tiff"/><Relationship Id="rId1" Type="http://schemas.openxmlformats.org/officeDocument/2006/relationships/slideLayout" Target="../slideLayouts/slideLayout5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tags" Target="../tags/tag12.xml"/><Relationship Id="rId7" Type="http://schemas.openxmlformats.org/officeDocument/2006/relationships/image" Target="../media/image73.emf"/><Relationship Id="rId2" Type="http://schemas.openxmlformats.org/officeDocument/2006/relationships/tags" Target="../tags/tag11.xml"/><Relationship Id="rId1" Type="http://schemas.openxmlformats.org/officeDocument/2006/relationships/vmlDrawing" Target="../drawings/vmlDrawing5.vml"/><Relationship Id="rId6" Type="http://schemas.openxmlformats.org/officeDocument/2006/relationships/oleObject" Target="../embeddings/oleObject5.bin"/><Relationship Id="rId11" Type="http://schemas.openxmlformats.org/officeDocument/2006/relationships/image" Target="../media/image77.png"/><Relationship Id="rId5" Type="http://schemas.openxmlformats.org/officeDocument/2006/relationships/notesSlide" Target="../notesSlides/notesSlide13.xml"/><Relationship Id="rId10" Type="http://schemas.openxmlformats.org/officeDocument/2006/relationships/image" Target="../media/image76.png"/><Relationship Id="rId4" Type="http://schemas.openxmlformats.org/officeDocument/2006/relationships/slideLayout" Target="../slideLayouts/slideLayout58.xml"/><Relationship Id="rId9"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9.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0AA0CF2-F101-4774-928C-245A452C19F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533400"/>
            <a:ext cx="6026430" cy="1524000"/>
          </a:xfrm>
          <a:prstGeom prst="rect">
            <a:avLst/>
          </a:prstGeom>
        </p:spPr>
      </p:pic>
      <p:pic>
        <p:nvPicPr>
          <p:cNvPr id="15" name="Picture 14">
            <a:extLst>
              <a:ext uri="{FF2B5EF4-FFF2-40B4-BE49-F238E27FC236}">
                <a16:creationId xmlns:a16="http://schemas.microsoft.com/office/drawing/2014/main" id="{3DC2BC47-DB14-47A2-81DC-AD7788AD7112}"/>
              </a:ext>
            </a:extLst>
          </p:cNvPr>
          <p:cNvPicPr>
            <a:picLocks noChangeAspect="1"/>
          </p:cNvPicPr>
          <p:nvPr/>
        </p:nvPicPr>
        <p:blipFill>
          <a:blip r:embed="rId4"/>
          <a:stretch>
            <a:fillRect/>
          </a:stretch>
        </p:blipFill>
        <p:spPr>
          <a:xfrm>
            <a:off x="0" y="0"/>
            <a:ext cx="12192000" cy="4812632"/>
          </a:xfrm>
          <a:prstGeom prst="rect">
            <a:avLst/>
          </a:prstGeom>
        </p:spPr>
      </p:pic>
      <p:sp>
        <p:nvSpPr>
          <p:cNvPr id="18" name="TextBox 17">
            <a:extLst>
              <a:ext uri="{FF2B5EF4-FFF2-40B4-BE49-F238E27FC236}">
                <a16:creationId xmlns:a16="http://schemas.microsoft.com/office/drawing/2014/main" id="{659A96EF-9A26-4117-9251-B0A649AF75BC}"/>
              </a:ext>
            </a:extLst>
          </p:cNvPr>
          <p:cNvSpPr txBox="1"/>
          <p:nvPr/>
        </p:nvSpPr>
        <p:spPr>
          <a:xfrm>
            <a:off x="0" y="4812632"/>
            <a:ext cx="12192000" cy="2045368"/>
          </a:xfrm>
          <a:prstGeom prst="rect">
            <a:avLst/>
          </a:prstGeom>
          <a:solidFill>
            <a:schemeClr val="bg1"/>
          </a:solidFill>
        </p:spPr>
        <p:txBody>
          <a:bodyPr wrap="square" rtlCol="0">
            <a:spAutoFit/>
          </a:bodyPr>
          <a:lstStyle/>
          <a:p>
            <a:endParaRPr lang="en-US"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7" name="Picture 16" descr="A close up of a logo&#10;&#10;Description automatically generated">
            <a:extLst>
              <a:ext uri="{FF2B5EF4-FFF2-40B4-BE49-F238E27FC236}">
                <a16:creationId xmlns:a16="http://schemas.microsoft.com/office/drawing/2014/main" id="{B9A0B8D0-1DE4-4189-81C6-A910FC1B4CD1}"/>
              </a:ext>
            </a:extLst>
          </p:cNvPr>
          <p:cNvPicPr>
            <a:picLocks noChangeAspect="1"/>
          </p:cNvPicPr>
          <p:nvPr/>
        </p:nvPicPr>
        <p:blipFill rotWithShape="1">
          <a:blip r:embed="rId5">
            <a:extLst>
              <a:ext uri="{28A0092B-C50C-407E-A947-70E740481C1C}">
                <a14:useLocalDpi xmlns:a14="http://schemas.microsoft.com/office/drawing/2010/main" val="0"/>
              </a:ext>
            </a:extLst>
          </a:blip>
          <a:srcRect t="34682" b="17148"/>
          <a:stretch/>
        </p:blipFill>
        <p:spPr>
          <a:xfrm>
            <a:off x="2795016" y="4940030"/>
            <a:ext cx="6601968" cy="1905000"/>
          </a:xfrm>
          <a:prstGeom prst="rect">
            <a:avLst/>
          </a:prstGeom>
        </p:spPr>
      </p:pic>
    </p:spTree>
    <p:extLst>
      <p:ext uri="{BB962C8B-B14F-4D97-AF65-F5344CB8AC3E}">
        <p14:creationId xmlns:p14="http://schemas.microsoft.com/office/powerpoint/2010/main" val="88798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02F686D-6690-497C-A360-A9B1D197B15F}"/>
              </a:ext>
            </a:extLst>
          </p:cNvPr>
          <p:cNvSpPr>
            <a:spLocks noGrp="1"/>
          </p:cNvSpPr>
          <p:nvPr>
            <p:ph type="title"/>
          </p:nvPr>
        </p:nvSpPr>
        <p:spPr>
          <a:xfrm>
            <a:off x="609600" y="304800"/>
            <a:ext cx="10972801" cy="1143000"/>
          </a:xfrm>
        </p:spPr>
        <p:txBody>
          <a:bodyPr>
            <a:normAutofit/>
          </a:bodyPr>
          <a:lstStyle/>
          <a:p>
            <a:r>
              <a:rPr lang="en-US" sz="3000" dirty="0"/>
              <a:t>The US Spends More on Healthcare for Less Value</a:t>
            </a:r>
          </a:p>
        </p:txBody>
      </p:sp>
      <p:graphicFrame>
        <p:nvGraphicFramePr>
          <p:cNvPr id="15" name="Table 14">
            <a:extLst>
              <a:ext uri="{FF2B5EF4-FFF2-40B4-BE49-F238E27FC236}">
                <a16:creationId xmlns:a16="http://schemas.microsoft.com/office/drawing/2014/main" id="{E54E3CB9-D134-429A-AAEC-F2DCB1797E4F}"/>
              </a:ext>
            </a:extLst>
          </p:cNvPr>
          <p:cNvGraphicFramePr>
            <a:graphicFrameLocks noGrp="1"/>
          </p:cNvGraphicFramePr>
          <p:nvPr>
            <p:extLst/>
          </p:nvPr>
        </p:nvGraphicFramePr>
        <p:xfrm>
          <a:off x="565109" y="1391478"/>
          <a:ext cx="4937760" cy="4198620"/>
        </p:xfrm>
        <a:graphic>
          <a:graphicData uri="http://schemas.openxmlformats.org/drawingml/2006/table">
            <a:tbl>
              <a:tblPr bandRow="1">
                <a:tableStyleId>{5C22544A-7EE6-4342-B048-85BDC9FD1C3A}</a:tableStyleId>
              </a:tblPr>
              <a:tblGrid>
                <a:gridCol w="1463040">
                  <a:extLst>
                    <a:ext uri="{9D8B030D-6E8A-4147-A177-3AD203B41FA5}">
                      <a16:colId xmlns:a16="http://schemas.microsoft.com/office/drawing/2014/main" val="20000"/>
                    </a:ext>
                  </a:extLst>
                </a:gridCol>
                <a:gridCol w="1737360">
                  <a:extLst>
                    <a:ext uri="{9D8B030D-6E8A-4147-A177-3AD203B41FA5}">
                      <a16:colId xmlns:a16="http://schemas.microsoft.com/office/drawing/2014/main" val="20001"/>
                    </a:ext>
                  </a:extLst>
                </a:gridCol>
                <a:gridCol w="1737360">
                  <a:extLst>
                    <a:ext uri="{9D8B030D-6E8A-4147-A177-3AD203B41FA5}">
                      <a16:colId xmlns:a16="http://schemas.microsoft.com/office/drawing/2014/main" val="20002"/>
                    </a:ext>
                  </a:extLst>
                </a:gridCol>
              </a:tblGrid>
              <a:tr h="371203">
                <a:tc>
                  <a:txBody>
                    <a:bodyPr/>
                    <a:lstStyle/>
                    <a:p>
                      <a:endParaRPr lang="en-US" sz="1000" b="1" dirty="0"/>
                    </a:p>
                  </a:txBody>
                  <a:tcPr marL="121920" marR="121920" marT="34290" marB="34290"/>
                </a:tc>
                <a:tc>
                  <a:txBody>
                    <a:bodyPr/>
                    <a:lstStyle/>
                    <a:p>
                      <a:pPr algn="ctr"/>
                      <a:r>
                        <a:rPr lang="en-US" sz="1300" b="1" dirty="0"/>
                        <a:t>Life Expectancy </a:t>
                      </a:r>
                    </a:p>
                    <a:p>
                      <a:pPr algn="ctr"/>
                      <a:r>
                        <a:rPr lang="en-US" sz="1300" b="1" dirty="0"/>
                        <a:t>at Birth, 2013 (age)</a:t>
                      </a:r>
                    </a:p>
                  </a:txBody>
                  <a:tcPr marL="0" marR="0" marT="34290" marB="34290" anchor="ctr"/>
                </a:tc>
                <a:tc>
                  <a:txBody>
                    <a:bodyPr/>
                    <a:lstStyle/>
                    <a:p>
                      <a:pPr algn="ctr"/>
                      <a:r>
                        <a:rPr lang="en-US" sz="1300" b="1" dirty="0"/>
                        <a:t>Infant</a:t>
                      </a:r>
                      <a:r>
                        <a:rPr lang="en-US" sz="1300" b="1" baseline="0" dirty="0"/>
                        <a:t> Mortality, 2013  (per 1000 live births)</a:t>
                      </a:r>
                      <a:endParaRPr lang="en-US" sz="1300" b="1" dirty="0"/>
                    </a:p>
                  </a:txBody>
                  <a:tcPr marL="0" marR="0" marT="34290" marB="34290" anchor="ctr"/>
                </a:tc>
                <a:extLst>
                  <a:ext uri="{0D108BD9-81ED-4DB2-BD59-A6C34878D82A}">
                    <a16:rowId xmlns:a16="http://schemas.microsoft.com/office/drawing/2014/main" val="10000"/>
                  </a:ext>
                </a:extLst>
              </a:tr>
              <a:tr h="206223">
                <a:tc>
                  <a:txBody>
                    <a:bodyPr/>
                    <a:lstStyle/>
                    <a:p>
                      <a:r>
                        <a:rPr lang="en-US" sz="1300" b="1" dirty="0"/>
                        <a:t>Japan</a:t>
                      </a:r>
                    </a:p>
                  </a:txBody>
                  <a:tcPr marL="121920" marR="121920" marT="34290" marB="34290"/>
                </a:tc>
                <a:tc>
                  <a:txBody>
                    <a:bodyPr/>
                    <a:lstStyle/>
                    <a:p>
                      <a:pPr algn="ctr"/>
                      <a:r>
                        <a:rPr lang="en-US" sz="1300" b="0" dirty="0"/>
                        <a:t>83.4</a:t>
                      </a:r>
                    </a:p>
                  </a:txBody>
                  <a:tcPr marL="121920" marR="121920" marT="34290" marB="34290"/>
                </a:tc>
                <a:tc>
                  <a:txBody>
                    <a:bodyPr/>
                    <a:lstStyle/>
                    <a:p>
                      <a:pPr algn="ctr"/>
                      <a:r>
                        <a:rPr lang="en-US" sz="1300" b="0" dirty="0"/>
                        <a:t>2.1</a:t>
                      </a:r>
                    </a:p>
                  </a:txBody>
                  <a:tcPr marL="121920" marR="121920" marT="34290" marB="34290"/>
                </a:tc>
                <a:extLst>
                  <a:ext uri="{0D108BD9-81ED-4DB2-BD59-A6C34878D82A}">
                    <a16:rowId xmlns:a16="http://schemas.microsoft.com/office/drawing/2014/main" val="10001"/>
                  </a:ext>
                </a:extLst>
              </a:tr>
              <a:tr h="206223">
                <a:tc>
                  <a:txBody>
                    <a:bodyPr/>
                    <a:lstStyle/>
                    <a:p>
                      <a:r>
                        <a:rPr lang="en-US" sz="1300" b="1" dirty="0"/>
                        <a:t>Switzerland</a:t>
                      </a:r>
                    </a:p>
                  </a:txBody>
                  <a:tcPr marL="121920" marR="121920" marT="34290" marB="34290"/>
                </a:tc>
                <a:tc>
                  <a:txBody>
                    <a:bodyPr/>
                    <a:lstStyle/>
                    <a:p>
                      <a:pPr algn="ctr"/>
                      <a:r>
                        <a:rPr lang="en-US" sz="1300" b="0" dirty="0"/>
                        <a:t>82.9</a:t>
                      </a:r>
                    </a:p>
                  </a:txBody>
                  <a:tcPr marL="121920" marR="121920" marT="34290" marB="34290"/>
                </a:tc>
                <a:tc>
                  <a:txBody>
                    <a:bodyPr/>
                    <a:lstStyle/>
                    <a:p>
                      <a:pPr algn="ctr"/>
                      <a:r>
                        <a:rPr lang="en-US" sz="1300" b="0" dirty="0"/>
                        <a:t>3.9</a:t>
                      </a:r>
                    </a:p>
                  </a:txBody>
                  <a:tcPr marL="121920" marR="121920" marT="34290" marB="34290"/>
                </a:tc>
                <a:extLst>
                  <a:ext uri="{0D108BD9-81ED-4DB2-BD59-A6C34878D82A}">
                    <a16:rowId xmlns:a16="http://schemas.microsoft.com/office/drawing/2014/main" val="10002"/>
                  </a:ext>
                </a:extLst>
              </a:tr>
              <a:tr h="206223">
                <a:tc>
                  <a:txBody>
                    <a:bodyPr/>
                    <a:lstStyle/>
                    <a:p>
                      <a:r>
                        <a:rPr lang="en-US" sz="1300" b="1" dirty="0"/>
                        <a:t>Germany</a:t>
                      </a:r>
                    </a:p>
                  </a:txBody>
                  <a:tcPr marL="121920" marR="121920" marT="34290" marB="34290"/>
                </a:tc>
                <a:tc>
                  <a:txBody>
                    <a:bodyPr/>
                    <a:lstStyle/>
                    <a:p>
                      <a:pPr algn="ctr"/>
                      <a:r>
                        <a:rPr lang="en-US" sz="1300" b="0" dirty="0"/>
                        <a:t>80.9</a:t>
                      </a:r>
                    </a:p>
                  </a:txBody>
                  <a:tcPr marL="121920" marR="121920" marT="34290" marB="34290"/>
                </a:tc>
                <a:tc>
                  <a:txBody>
                    <a:bodyPr/>
                    <a:lstStyle/>
                    <a:p>
                      <a:pPr algn="ctr"/>
                      <a:r>
                        <a:rPr lang="en-US" sz="1300" b="0" dirty="0"/>
                        <a:t>3.3</a:t>
                      </a:r>
                    </a:p>
                  </a:txBody>
                  <a:tcPr marL="121920" marR="121920" marT="34290" marB="34290"/>
                </a:tc>
                <a:extLst>
                  <a:ext uri="{0D108BD9-81ED-4DB2-BD59-A6C34878D82A}">
                    <a16:rowId xmlns:a16="http://schemas.microsoft.com/office/drawing/2014/main" val="10003"/>
                  </a:ext>
                </a:extLst>
              </a:tr>
              <a:tr h="206223">
                <a:tc>
                  <a:txBody>
                    <a:bodyPr/>
                    <a:lstStyle/>
                    <a:p>
                      <a:r>
                        <a:rPr lang="en-US" sz="1300" b="1" dirty="0"/>
                        <a:t>Australia</a:t>
                      </a:r>
                    </a:p>
                  </a:txBody>
                  <a:tcPr marL="121920" marR="121920" marT="34290" marB="34290"/>
                </a:tc>
                <a:tc>
                  <a:txBody>
                    <a:bodyPr/>
                    <a:lstStyle/>
                    <a:p>
                      <a:pPr algn="ctr"/>
                      <a:r>
                        <a:rPr lang="en-US" sz="1300" b="0" dirty="0"/>
                        <a:t>82.2</a:t>
                      </a:r>
                    </a:p>
                  </a:txBody>
                  <a:tcPr marL="121920" marR="121920" marT="34290" marB="34290"/>
                </a:tc>
                <a:tc>
                  <a:txBody>
                    <a:bodyPr/>
                    <a:lstStyle/>
                    <a:p>
                      <a:pPr algn="ctr"/>
                      <a:r>
                        <a:rPr lang="en-US" sz="1300" b="0" dirty="0"/>
                        <a:t>3.6</a:t>
                      </a:r>
                    </a:p>
                  </a:txBody>
                  <a:tcPr marL="121920" marR="121920" marT="34290" marB="34290"/>
                </a:tc>
                <a:extLst>
                  <a:ext uri="{0D108BD9-81ED-4DB2-BD59-A6C34878D82A}">
                    <a16:rowId xmlns:a16="http://schemas.microsoft.com/office/drawing/2014/main" val="10004"/>
                  </a:ext>
                </a:extLst>
              </a:tr>
              <a:tr h="206223">
                <a:tc>
                  <a:txBody>
                    <a:bodyPr/>
                    <a:lstStyle/>
                    <a:p>
                      <a:r>
                        <a:rPr lang="en-US" sz="1300" b="1" dirty="0"/>
                        <a:t>Sweden</a:t>
                      </a:r>
                    </a:p>
                  </a:txBody>
                  <a:tcPr marL="121920" marR="121920" marT="34290" marB="34290"/>
                </a:tc>
                <a:tc>
                  <a:txBody>
                    <a:bodyPr/>
                    <a:lstStyle/>
                    <a:p>
                      <a:pPr algn="ctr"/>
                      <a:r>
                        <a:rPr lang="en-US" sz="1300" b="0" dirty="0"/>
                        <a:t>82.0</a:t>
                      </a:r>
                    </a:p>
                  </a:txBody>
                  <a:tcPr marL="121920" marR="121920" marT="34290" marB="34290"/>
                </a:tc>
                <a:tc>
                  <a:txBody>
                    <a:bodyPr/>
                    <a:lstStyle/>
                    <a:p>
                      <a:pPr algn="ctr"/>
                      <a:r>
                        <a:rPr lang="en-US" sz="1300" b="0" dirty="0"/>
                        <a:t>2.7</a:t>
                      </a:r>
                    </a:p>
                  </a:txBody>
                  <a:tcPr marL="121920" marR="121920" marT="34290" marB="34290"/>
                </a:tc>
                <a:extLst>
                  <a:ext uri="{0D108BD9-81ED-4DB2-BD59-A6C34878D82A}">
                    <a16:rowId xmlns:a16="http://schemas.microsoft.com/office/drawing/2014/main" val="10005"/>
                  </a:ext>
                </a:extLst>
              </a:tr>
              <a:tr h="206223">
                <a:tc>
                  <a:txBody>
                    <a:bodyPr/>
                    <a:lstStyle/>
                    <a:p>
                      <a:r>
                        <a:rPr lang="en-US" sz="1300" b="1" dirty="0"/>
                        <a:t>Norway</a:t>
                      </a:r>
                    </a:p>
                  </a:txBody>
                  <a:tcPr marL="121920" marR="121920" marT="34290" marB="34290"/>
                </a:tc>
                <a:tc>
                  <a:txBody>
                    <a:bodyPr/>
                    <a:lstStyle/>
                    <a:p>
                      <a:pPr algn="ctr"/>
                      <a:r>
                        <a:rPr lang="en-US" sz="1300" b="0" dirty="0"/>
                        <a:t>81.8</a:t>
                      </a:r>
                    </a:p>
                  </a:txBody>
                  <a:tcPr marL="121920" marR="121920" marT="34290" marB="34290"/>
                </a:tc>
                <a:tc>
                  <a:txBody>
                    <a:bodyPr/>
                    <a:lstStyle/>
                    <a:p>
                      <a:pPr algn="ctr"/>
                      <a:r>
                        <a:rPr lang="en-US" sz="1300" b="0" dirty="0"/>
                        <a:t>2.4</a:t>
                      </a:r>
                    </a:p>
                  </a:txBody>
                  <a:tcPr marL="121920" marR="121920" marT="34290" marB="34290"/>
                </a:tc>
                <a:extLst>
                  <a:ext uri="{0D108BD9-81ED-4DB2-BD59-A6C34878D82A}">
                    <a16:rowId xmlns:a16="http://schemas.microsoft.com/office/drawing/2014/main" val="10006"/>
                  </a:ext>
                </a:extLst>
              </a:tr>
              <a:tr h="206223">
                <a:tc>
                  <a:txBody>
                    <a:bodyPr/>
                    <a:lstStyle/>
                    <a:p>
                      <a:r>
                        <a:rPr lang="en-US" sz="1300" b="1" dirty="0"/>
                        <a:t>Canada</a:t>
                      </a:r>
                    </a:p>
                  </a:txBody>
                  <a:tcPr marL="121920" marR="121920" marT="34290" marB="34290"/>
                </a:tc>
                <a:tc>
                  <a:txBody>
                    <a:bodyPr/>
                    <a:lstStyle/>
                    <a:p>
                      <a:pPr algn="ctr"/>
                      <a:r>
                        <a:rPr lang="en-US" sz="1300" b="0" dirty="0"/>
                        <a:t>81.5</a:t>
                      </a:r>
                    </a:p>
                  </a:txBody>
                  <a:tcPr marL="121920" marR="121920" marT="34290" marB="34290"/>
                </a:tc>
                <a:tc>
                  <a:txBody>
                    <a:bodyPr/>
                    <a:lstStyle/>
                    <a:p>
                      <a:pPr algn="ctr"/>
                      <a:r>
                        <a:rPr lang="en-US" sz="1300" b="0" dirty="0"/>
                        <a:t>4.8</a:t>
                      </a:r>
                    </a:p>
                  </a:txBody>
                  <a:tcPr marL="121920" marR="121920" marT="34290" marB="34290"/>
                </a:tc>
                <a:extLst>
                  <a:ext uri="{0D108BD9-81ED-4DB2-BD59-A6C34878D82A}">
                    <a16:rowId xmlns:a16="http://schemas.microsoft.com/office/drawing/2014/main" val="10007"/>
                  </a:ext>
                </a:extLst>
              </a:tr>
              <a:tr h="206223">
                <a:tc>
                  <a:txBody>
                    <a:bodyPr/>
                    <a:lstStyle/>
                    <a:p>
                      <a:r>
                        <a:rPr lang="en-US" sz="1300" b="1" dirty="0"/>
                        <a:t>Netherlands</a:t>
                      </a:r>
                    </a:p>
                  </a:txBody>
                  <a:tcPr marL="121920" marR="121920" marT="34290" marB="34290"/>
                </a:tc>
                <a:tc>
                  <a:txBody>
                    <a:bodyPr/>
                    <a:lstStyle/>
                    <a:p>
                      <a:pPr algn="ctr"/>
                      <a:r>
                        <a:rPr lang="en-US" sz="1300" b="0" dirty="0"/>
                        <a:t>81.4</a:t>
                      </a:r>
                    </a:p>
                  </a:txBody>
                  <a:tcPr marL="121920" marR="121920" marT="34290" marB="34290"/>
                </a:tc>
                <a:tc>
                  <a:txBody>
                    <a:bodyPr/>
                    <a:lstStyle/>
                    <a:p>
                      <a:pPr algn="ctr"/>
                      <a:r>
                        <a:rPr lang="en-US" sz="1300" b="0" dirty="0"/>
                        <a:t>3.8</a:t>
                      </a:r>
                    </a:p>
                  </a:txBody>
                  <a:tcPr marL="121920" marR="121920" marT="34290" marB="34290"/>
                </a:tc>
                <a:extLst>
                  <a:ext uri="{0D108BD9-81ED-4DB2-BD59-A6C34878D82A}">
                    <a16:rowId xmlns:a16="http://schemas.microsoft.com/office/drawing/2014/main" val="10008"/>
                  </a:ext>
                </a:extLst>
              </a:tr>
              <a:tr h="206223">
                <a:tc>
                  <a:txBody>
                    <a:bodyPr/>
                    <a:lstStyle/>
                    <a:p>
                      <a:r>
                        <a:rPr lang="en-US" sz="1300" b="1" dirty="0"/>
                        <a:t>New Zealand</a:t>
                      </a:r>
                    </a:p>
                  </a:txBody>
                  <a:tcPr marL="121920" marR="121920" marT="34290" marB="34290"/>
                </a:tc>
                <a:tc>
                  <a:txBody>
                    <a:bodyPr/>
                    <a:lstStyle/>
                    <a:p>
                      <a:pPr algn="ctr"/>
                      <a:r>
                        <a:rPr lang="en-US" sz="1300" b="0" dirty="0"/>
                        <a:t>81.4</a:t>
                      </a:r>
                    </a:p>
                  </a:txBody>
                  <a:tcPr marL="121920" marR="121920" marT="34290" marB="34290"/>
                </a:tc>
                <a:tc>
                  <a:txBody>
                    <a:bodyPr/>
                    <a:lstStyle/>
                    <a:p>
                      <a:pPr algn="ctr"/>
                      <a:r>
                        <a:rPr lang="en-US" sz="1300" b="0" dirty="0"/>
                        <a:t>5.2</a:t>
                      </a:r>
                    </a:p>
                  </a:txBody>
                  <a:tcPr marL="121920" marR="121920" marT="34290" marB="34290"/>
                </a:tc>
                <a:extLst>
                  <a:ext uri="{0D108BD9-81ED-4DB2-BD59-A6C34878D82A}">
                    <a16:rowId xmlns:a16="http://schemas.microsoft.com/office/drawing/2014/main" val="10009"/>
                  </a:ext>
                </a:extLst>
              </a:tr>
              <a:tr h="206223">
                <a:tc>
                  <a:txBody>
                    <a:bodyPr/>
                    <a:lstStyle/>
                    <a:p>
                      <a:r>
                        <a:rPr lang="en-US" sz="1300" b="1" dirty="0"/>
                        <a:t>United Kingdom</a:t>
                      </a:r>
                    </a:p>
                  </a:txBody>
                  <a:tcPr marL="121920" marR="121920" marT="34290" marB="34290"/>
                </a:tc>
                <a:tc>
                  <a:txBody>
                    <a:bodyPr/>
                    <a:lstStyle/>
                    <a:p>
                      <a:pPr algn="ctr"/>
                      <a:r>
                        <a:rPr lang="en-US" sz="1300" b="0" dirty="0"/>
                        <a:t>81.1</a:t>
                      </a:r>
                    </a:p>
                  </a:txBody>
                  <a:tcPr marL="121920" marR="121920" marT="34290" marB="34290"/>
                </a:tc>
                <a:tc>
                  <a:txBody>
                    <a:bodyPr/>
                    <a:lstStyle/>
                    <a:p>
                      <a:pPr algn="ctr"/>
                      <a:r>
                        <a:rPr lang="en-US" sz="1300" b="0" dirty="0"/>
                        <a:t>3.8</a:t>
                      </a:r>
                    </a:p>
                  </a:txBody>
                  <a:tcPr marL="121920" marR="121920" marT="34290" marB="34290"/>
                </a:tc>
                <a:extLst>
                  <a:ext uri="{0D108BD9-81ED-4DB2-BD59-A6C34878D82A}">
                    <a16:rowId xmlns:a16="http://schemas.microsoft.com/office/drawing/2014/main" val="10010"/>
                  </a:ext>
                </a:extLst>
              </a:tr>
              <a:tr h="206223">
                <a:tc>
                  <a:txBody>
                    <a:bodyPr/>
                    <a:lstStyle/>
                    <a:p>
                      <a:r>
                        <a:rPr lang="en-US" sz="1300" b="1" dirty="0"/>
                        <a:t>Germany</a:t>
                      </a:r>
                    </a:p>
                  </a:txBody>
                  <a:tcPr marL="121920" marR="121920" marT="34290" marB="34290"/>
                </a:tc>
                <a:tc>
                  <a:txBody>
                    <a:bodyPr/>
                    <a:lstStyle/>
                    <a:p>
                      <a:pPr algn="ctr"/>
                      <a:r>
                        <a:rPr lang="en-US" sz="1300" b="0" dirty="0"/>
                        <a:t>80.9</a:t>
                      </a:r>
                    </a:p>
                  </a:txBody>
                  <a:tcPr marL="121920" marR="121920" marT="34290" marB="34290"/>
                </a:tc>
                <a:tc>
                  <a:txBody>
                    <a:bodyPr/>
                    <a:lstStyle/>
                    <a:p>
                      <a:pPr algn="ctr"/>
                      <a:r>
                        <a:rPr lang="en-US" sz="1300" b="0" dirty="0"/>
                        <a:t>3.3</a:t>
                      </a:r>
                    </a:p>
                  </a:txBody>
                  <a:tcPr marL="121920" marR="121920" marT="34290" marB="34290"/>
                </a:tc>
                <a:extLst>
                  <a:ext uri="{0D108BD9-81ED-4DB2-BD59-A6C34878D82A}">
                    <a16:rowId xmlns:a16="http://schemas.microsoft.com/office/drawing/2014/main" val="10011"/>
                  </a:ext>
                </a:extLst>
              </a:tr>
              <a:tr h="206223">
                <a:tc>
                  <a:txBody>
                    <a:bodyPr/>
                    <a:lstStyle/>
                    <a:p>
                      <a:r>
                        <a:rPr lang="en-US" sz="1300" b="1" dirty="0"/>
                        <a:t>Denmark</a:t>
                      </a:r>
                    </a:p>
                  </a:txBody>
                  <a:tcPr marL="121920" marR="121920" marT="34290" marB="34290"/>
                </a:tc>
                <a:tc>
                  <a:txBody>
                    <a:bodyPr/>
                    <a:lstStyle/>
                    <a:p>
                      <a:pPr algn="ctr"/>
                      <a:r>
                        <a:rPr lang="en-US" sz="1300" b="0" dirty="0"/>
                        <a:t>80.4</a:t>
                      </a:r>
                    </a:p>
                  </a:txBody>
                  <a:tcPr marL="121920" marR="121920" marT="34290" marB="34290"/>
                </a:tc>
                <a:tc>
                  <a:txBody>
                    <a:bodyPr/>
                    <a:lstStyle/>
                    <a:p>
                      <a:pPr algn="ctr"/>
                      <a:r>
                        <a:rPr lang="en-US" sz="1300" b="0" dirty="0"/>
                        <a:t>3.5</a:t>
                      </a:r>
                    </a:p>
                  </a:txBody>
                  <a:tcPr marL="121920" marR="121920" marT="34290" marB="34290"/>
                </a:tc>
                <a:extLst>
                  <a:ext uri="{0D108BD9-81ED-4DB2-BD59-A6C34878D82A}">
                    <a16:rowId xmlns:a16="http://schemas.microsoft.com/office/drawing/2014/main" val="10012"/>
                  </a:ext>
                </a:extLst>
              </a:tr>
              <a:tr h="206223">
                <a:tc>
                  <a:txBody>
                    <a:bodyPr/>
                    <a:lstStyle/>
                    <a:p>
                      <a:r>
                        <a:rPr lang="en-US" sz="1300" b="1" dirty="0"/>
                        <a:t>United States</a:t>
                      </a:r>
                    </a:p>
                  </a:txBody>
                  <a:tcPr marL="121920" marR="121920" marT="34290" marB="34290">
                    <a:lnB w="57150" cap="flat" cmpd="sng" algn="ctr">
                      <a:solidFill>
                        <a:schemeClr val="bg1"/>
                      </a:solidFill>
                      <a:prstDash val="solid"/>
                      <a:round/>
                      <a:headEnd type="none" w="med" len="med"/>
                      <a:tailEnd type="none" w="med" len="med"/>
                    </a:lnB>
                  </a:tcPr>
                </a:tc>
                <a:tc>
                  <a:txBody>
                    <a:bodyPr/>
                    <a:lstStyle/>
                    <a:p>
                      <a:pPr algn="ctr"/>
                      <a:r>
                        <a:rPr lang="en-US" sz="1300" b="0" dirty="0"/>
                        <a:t>78.8</a:t>
                      </a:r>
                    </a:p>
                  </a:txBody>
                  <a:tcPr marL="121920" marR="121920" marT="34290" marB="34290">
                    <a:lnB w="57150" cap="flat" cmpd="sng" algn="ctr">
                      <a:solidFill>
                        <a:schemeClr val="bg1"/>
                      </a:solidFill>
                      <a:prstDash val="solid"/>
                      <a:round/>
                      <a:headEnd type="none" w="med" len="med"/>
                      <a:tailEnd type="none" w="med" len="med"/>
                    </a:lnB>
                  </a:tcPr>
                </a:tc>
                <a:tc>
                  <a:txBody>
                    <a:bodyPr/>
                    <a:lstStyle/>
                    <a:p>
                      <a:pPr algn="ctr"/>
                      <a:r>
                        <a:rPr lang="en-US" sz="1300" b="0" dirty="0"/>
                        <a:t>6.1</a:t>
                      </a:r>
                    </a:p>
                  </a:txBody>
                  <a:tcPr marL="121920" marR="121920" marT="34290" marB="34290">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13"/>
                  </a:ext>
                </a:extLst>
              </a:tr>
              <a:tr h="206223">
                <a:tc>
                  <a:txBody>
                    <a:bodyPr/>
                    <a:lstStyle/>
                    <a:p>
                      <a:r>
                        <a:rPr lang="en-US" sz="1300" b="1" dirty="0"/>
                        <a:t>OECD median</a:t>
                      </a:r>
                    </a:p>
                  </a:txBody>
                  <a:tcPr marL="121920" marR="121920" marT="34290" marB="34290">
                    <a:lnT w="57150" cap="flat" cmpd="sng" algn="ctr">
                      <a:solidFill>
                        <a:schemeClr val="bg1"/>
                      </a:solidFill>
                      <a:prstDash val="solid"/>
                      <a:round/>
                      <a:headEnd type="none" w="med" len="med"/>
                      <a:tailEnd type="none" w="med" len="med"/>
                    </a:lnT>
                  </a:tcPr>
                </a:tc>
                <a:tc>
                  <a:txBody>
                    <a:bodyPr/>
                    <a:lstStyle/>
                    <a:p>
                      <a:pPr algn="ctr"/>
                      <a:r>
                        <a:rPr lang="en-US" sz="1300" b="0" dirty="0"/>
                        <a:t>81.2</a:t>
                      </a:r>
                    </a:p>
                  </a:txBody>
                  <a:tcPr marL="121920" marR="121920" marT="34290" marB="34290">
                    <a:lnT w="57150" cap="flat" cmpd="sng" algn="ctr">
                      <a:solidFill>
                        <a:schemeClr val="bg1"/>
                      </a:solidFill>
                      <a:prstDash val="solid"/>
                      <a:round/>
                      <a:headEnd type="none" w="med" len="med"/>
                      <a:tailEnd type="none" w="med" len="med"/>
                    </a:lnT>
                  </a:tcPr>
                </a:tc>
                <a:tc>
                  <a:txBody>
                    <a:bodyPr/>
                    <a:lstStyle/>
                    <a:p>
                      <a:pPr algn="ctr"/>
                      <a:r>
                        <a:rPr lang="en-US" sz="1300" b="0" dirty="0"/>
                        <a:t>3.5</a:t>
                      </a:r>
                    </a:p>
                  </a:txBody>
                  <a:tcPr marL="121920" marR="121920" marT="34290" marB="34290">
                    <a:lnT w="571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14"/>
                  </a:ext>
                </a:extLst>
              </a:tr>
            </a:tbl>
          </a:graphicData>
        </a:graphic>
      </p:graphicFrame>
      <p:sp>
        <p:nvSpPr>
          <p:cNvPr id="16" name="Rectangle 15">
            <a:extLst>
              <a:ext uri="{FF2B5EF4-FFF2-40B4-BE49-F238E27FC236}">
                <a16:creationId xmlns:a16="http://schemas.microsoft.com/office/drawing/2014/main" id="{1F3D8542-ED6A-4866-9E52-21E414E88104}"/>
              </a:ext>
            </a:extLst>
          </p:cNvPr>
          <p:cNvSpPr/>
          <p:nvPr/>
        </p:nvSpPr>
        <p:spPr>
          <a:xfrm>
            <a:off x="556682" y="5056865"/>
            <a:ext cx="4946187" cy="2651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8" name="TextBox 17">
            <a:extLst>
              <a:ext uri="{FF2B5EF4-FFF2-40B4-BE49-F238E27FC236}">
                <a16:creationId xmlns:a16="http://schemas.microsoft.com/office/drawing/2014/main" id="{9B2DD988-1A70-42AF-B224-F18D761B9E87}"/>
              </a:ext>
            </a:extLst>
          </p:cNvPr>
          <p:cNvSpPr txBox="1"/>
          <p:nvPr/>
        </p:nvSpPr>
        <p:spPr>
          <a:xfrm>
            <a:off x="149008" y="6014871"/>
            <a:ext cx="11196536" cy="246221"/>
          </a:xfrm>
          <a:prstGeom prst="rect">
            <a:avLst/>
          </a:prstGeom>
          <a:noFill/>
        </p:spPr>
        <p:txBody>
          <a:bodyPr wrap="square" l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Sources</a:t>
            </a:r>
            <a:r>
              <a:rPr kumimoji="0" lang="en-US" sz="1000" b="0" i="0" u="none" strike="noStrike" kern="1200" cap="none" spc="0" normalizeH="0" baseline="0" noProof="0" dirty="0">
                <a:ln>
                  <a:noFill/>
                </a:ln>
                <a:solidFill>
                  <a:prstClr val="black"/>
                </a:solidFill>
                <a:effectLst/>
                <a:uLnTx/>
                <a:uFillTx/>
                <a:latin typeface="Calibri"/>
                <a:ea typeface="+mn-ea"/>
                <a:cs typeface="+mn-cs"/>
              </a:rPr>
              <a:t>: </a:t>
            </a:r>
            <a:r>
              <a:rPr kumimoji="0" lang="en-US" sz="1000" b="0" i="0" u="none" strike="noStrike" kern="1200" cap="none" spc="0" normalizeH="0" baseline="0" noProof="0" dirty="0">
                <a:ln>
                  <a:noFill/>
                </a:ln>
                <a:solidFill>
                  <a:srgbClr val="000000"/>
                </a:solidFill>
                <a:effectLst/>
                <a:uLnTx/>
                <a:uFillTx/>
                <a:latin typeface="Calibri"/>
                <a:ea typeface="+mn-ea"/>
                <a:cs typeface="+mn-cs"/>
              </a:rPr>
              <a:t>Bradley, E., et al., (2011). Health and Social Services Expenditures: Associations with Health Outcomes, BMJ Quality &amp; Safety. 20(10), 826-831.; OECD Health data 2015</a:t>
            </a:r>
            <a:r>
              <a:rPr kumimoji="0" lang="en-US" sz="10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13" name="Google Shape;145;p17">
            <a:extLst>
              <a:ext uri="{FF2B5EF4-FFF2-40B4-BE49-F238E27FC236}">
                <a16:creationId xmlns:a16="http://schemas.microsoft.com/office/drawing/2014/main" id="{5B89FC5C-3F7C-41C3-8071-6C30C1DB02BF}"/>
              </a:ext>
            </a:extLst>
          </p:cNvPr>
          <p:cNvSpPr txBox="1"/>
          <p:nvPr/>
        </p:nvSpPr>
        <p:spPr>
          <a:xfrm>
            <a:off x="129592" y="6396518"/>
            <a:ext cx="3143892" cy="30777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1" u="none" strike="noStrike" kern="1200" cap="none" spc="0" normalizeH="0" baseline="0" noProof="0" dirty="0">
                <a:ln>
                  <a:noFill/>
                </a:ln>
                <a:solidFill>
                  <a:srgbClr val="000000"/>
                </a:solidFill>
                <a:effectLst/>
                <a:uLnTx/>
                <a:uFillTx/>
                <a:latin typeface="Calibri"/>
                <a:ea typeface="Calibri"/>
                <a:cs typeface="Calibri"/>
                <a:sym typeface="Calibri"/>
              </a:rPr>
              <a:t>© The Health Initiative – Do Not Distribute </a:t>
            </a:r>
            <a:endParaRPr kumimoji="0" sz="1200" b="0" i="0" u="none" strike="noStrike" kern="1200" cap="none" spc="0" normalizeH="0" baseline="0" noProof="0" dirty="0">
              <a:ln>
                <a:noFill/>
              </a:ln>
              <a:solidFill>
                <a:srgbClr val="000000"/>
              </a:solidFill>
              <a:effectLst/>
              <a:uLnTx/>
              <a:uFillTx/>
              <a:latin typeface="Arial"/>
              <a:ea typeface="Arial"/>
              <a:cs typeface="Arial"/>
              <a:sym typeface="Arial"/>
            </a:endParaRPr>
          </a:p>
        </p:txBody>
      </p:sp>
      <p:grpSp>
        <p:nvGrpSpPr>
          <p:cNvPr id="17" name="Group 16">
            <a:extLst>
              <a:ext uri="{FF2B5EF4-FFF2-40B4-BE49-F238E27FC236}">
                <a16:creationId xmlns:a16="http://schemas.microsoft.com/office/drawing/2014/main" id="{A1EF98B2-2080-428D-98B3-93453FED422D}"/>
              </a:ext>
            </a:extLst>
          </p:cNvPr>
          <p:cNvGrpSpPr/>
          <p:nvPr/>
        </p:nvGrpSpPr>
        <p:grpSpPr>
          <a:xfrm>
            <a:off x="5867400" y="1658178"/>
            <a:ext cx="5743404" cy="3734764"/>
            <a:chOff x="6980561" y="2093350"/>
            <a:chExt cx="4769132" cy="3262099"/>
          </a:xfrm>
        </p:grpSpPr>
        <p:pic>
          <p:nvPicPr>
            <p:cNvPr id="19" name="Picture 2" descr="f12">
              <a:extLst>
                <a:ext uri="{FF2B5EF4-FFF2-40B4-BE49-F238E27FC236}">
                  <a16:creationId xmlns:a16="http://schemas.microsoft.com/office/drawing/2014/main" id="{8379A5B3-19C1-4006-9763-DB331E6161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407"/>
            <a:stretch/>
          </p:blipFill>
          <p:spPr bwMode="auto">
            <a:xfrm>
              <a:off x="6980561" y="2285365"/>
              <a:ext cx="4769132" cy="290319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85B82F1-2D50-47EC-8D16-1274965C8F71}"/>
                </a:ext>
              </a:extLst>
            </p:cNvPr>
            <p:cNvSpPr txBox="1"/>
            <p:nvPr/>
          </p:nvSpPr>
          <p:spPr>
            <a:xfrm>
              <a:off x="6980561" y="2093350"/>
              <a:ext cx="266349" cy="239864"/>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600" b="1" i="0" u="none" strike="noStrike" kern="1200" cap="none" spc="0" normalizeH="0" baseline="0" noProof="0" dirty="0">
                  <a:ln>
                    <a:noFill/>
                  </a:ln>
                  <a:solidFill>
                    <a:srgbClr val="101010"/>
                  </a:solidFill>
                  <a:effectLst/>
                  <a:uLnTx/>
                  <a:uFillTx/>
                  <a:latin typeface="Calibri" panose="020F0502020204030204" pitchFamily="34" charset="0"/>
                  <a:ea typeface="+mn-ea"/>
                  <a:cs typeface="Calibri" panose="020F0502020204030204" pitchFamily="34" charset="0"/>
                </a:rPr>
                <a:t>%</a:t>
              </a:r>
              <a:endPar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1" name="Oval 20">
              <a:extLst>
                <a:ext uri="{FF2B5EF4-FFF2-40B4-BE49-F238E27FC236}">
                  <a16:creationId xmlns:a16="http://schemas.microsoft.com/office/drawing/2014/main" id="{3E9F3927-A972-4AD1-84E4-349903750521}"/>
                </a:ext>
              </a:extLst>
            </p:cNvPr>
            <p:cNvSpPr/>
            <p:nvPr/>
          </p:nvSpPr>
          <p:spPr>
            <a:xfrm>
              <a:off x="9173693" y="3057746"/>
              <a:ext cx="537812" cy="229770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401732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95753E1-FB23-48E6-A382-578A958C5E6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92" name="think-cell Slide" r:id="rId5" imgW="395" imgH="396" progId="TCLayout.ActiveDocument.1">
                  <p:embed/>
                </p:oleObj>
              </mc:Choice>
              <mc:Fallback>
                <p:oleObj name="think-cell Slide" r:id="rId5" imgW="395" imgH="396" progId="TCLayout.ActiveDocument.1">
                  <p:embed/>
                  <p:pic>
                    <p:nvPicPr>
                      <p:cNvPr id="3" name="Object 2" hidden="1">
                        <a:extLst>
                          <a:ext uri="{FF2B5EF4-FFF2-40B4-BE49-F238E27FC236}">
                            <a16:creationId xmlns:a16="http://schemas.microsoft.com/office/drawing/2014/main" id="{795753E1-FB23-48E6-A382-578A958C5E6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85FF2C8-1DD5-48B4-A3D8-EDD66BC41C27}"/>
              </a:ext>
            </a:extLst>
          </p:cNvPr>
          <p:cNvSpPr/>
          <p:nvPr>
            <p:custDataLst>
              <p:tags r:id="rId3"/>
            </p:custDataLst>
          </p:nvPr>
        </p:nvSpPr>
        <p:spPr>
          <a:xfrm>
            <a:off x="0" y="0"/>
            <a:ext cx="158750" cy="15875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8" name="Title 7">
            <a:extLst>
              <a:ext uri="{FF2B5EF4-FFF2-40B4-BE49-F238E27FC236}">
                <a16:creationId xmlns:a16="http://schemas.microsoft.com/office/drawing/2014/main" id="{202F686D-6690-497C-A360-A9B1D197B15F}"/>
              </a:ext>
            </a:extLst>
          </p:cNvPr>
          <p:cNvSpPr>
            <a:spLocks noGrp="1"/>
          </p:cNvSpPr>
          <p:nvPr>
            <p:ph type="title"/>
          </p:nvPr>
        </p:nvSpPr>
        <p:spPr>
          <a:xfrm>
            <a:off x="381000" y="304800"/>
            <a:ext cx="11430001" cy="1143000"/>
          </a:xfrm>
        </p:spPr>
        <p:txBody>
          <a:bodyPr>
            <a:normAutofit/>
          </a:bodyPr>
          <a:lstStyle/>
          <a:p>
            <a:r>
              <a:rPr lang="en-US" sz="3000" dirty="0"/>
              <a:t>Where Would You Invest for Health? Charlotte, NC</a:t>
            </a:r>
          </a:p>
        </p:txBody>
      </p:sp>
      <p:graphicFrame>
        <p:nvGraphicFramePr>
          <p:cNvPr id="37" name="Chart 36">
            <a:extLst>
              <a:ext uri="{FF2B5EF4-FFF2-40B4-BE49-F238E27FC236}">
                <a16:creationId xmlns:a16="http://schemas.microsoft.com/office/drawing/2014/main" id="{6A485801-D848-4F41-90AE-49FEB1E6C759}"/>
              </a:ext>
            </a:extLst>
          </p:cNvPr>
          <p:cNvGraphicFramePr/>
          <p:nvPr>
            <p:extLst/>
          </p:nvPr>
        </p:nvGraphicFramePr>
        <p:xfrm>
          <a:off x="1488267" y="1905000"/>
          <a:ext cx="3954002" cy="3405174"/>
        </p:xfrm>
        <a:graphic>
          <a:graphicData uri="http://schemas.openxmlformats.org/drawingml/2006/chart">
            <c:chart xmlns:c="http://schemas.openxmlformats.org/drawingml/2006/chart" xmlns:r="http://schemas.openxmlformats.org/officeDocument/2006/relationships" r:id="rId7"/>
          </a:graphicData>
        </a:graphic>
      </p:graphicFrame>
      <p:grpSp>
        <p:nvGrpSpPr>
          <p:cNvPr id="70" name="Group 69">
            <a:extLst>
              <a:ext uri="{FF2B5EF4-FFF2-40B4-BE49-F238E27FC236}">
                <a16:creationId xmlns:a16="http://schemas.microsoft.com/office/drawing/2014/main" id="{770E67E8-1ABD-4352-8099-6CA5B17731C7}"/>
              </a:ext>
            </a:extLst>
          </p:cNvPr>
          <p:cNvGrpSpPr/>
          <p:nvPr/>
        </p:nvGrpSpPr>
        <p:grpSpPr>
          <a:xfrm>
            <a:off x="2265744" y="3528997"/>
            <a:ext cx="485757" cy="737713"/>
            <a:chOff x="281362" y="2515099"/>
            <a:chExt cx="679449" cy="1031871"/>
          </a:xfrm>
          <a:solidFill>
            <a:schemeClr val="bg1"/>
          </a:solidFill>
        </p:grpSpPr>
        <p:sp>
          <p:nvSpPr>
            <p:cNvPr id="78" name="Freeform 233">
              <a:extLst>
                <a:ext uri="{FF2B5EF4-FFF2-40B4-BE49-F238E27FC236}">
                  <a16:creationId xmlns:a16="http://schemas.microsoft.com/office/drawing/2014/main" id="{71B91EFE-CAC5-437C-8873-330CA7D46B9F}"/>
                </a:ext>
              </a:extLst>
            </p:cNvPr>
            <p:cNvSpPr>
              <a:spLocks/>
            </p:cNvSpPr>
            <p:nvPr/>
          </p:nvSpPr>
          <p:spPr bwMode="auto">
            <a:xfrm>
              <a:off x="286125" y="2515099"/>
              <a:ext cx="498474" cy="417513"/>
            </a:xfrm>
            <a:custGeom>
              <a:avLst/>
              <a:gdLst>
                <a:gd name="T0" fmla="*/ 91 w 199"/>
                <a:gd name="T1" fmla="*/ 124 h 167"/>
                <a:gd name="T2" fmla="*/ 80 w 199"/>
                <a:gd name="T3" fmla="*/ 132 h 167"/>
                <a:gd name="T4" fmla="*/ 77 w 199"/>
                <a:gd name="T5" fmla="*/ 124 h 167"/>
                <a:gd name="T6" fmla="*/ 69 w 199"/>
                <a:gd name="T7" fmla="*/ 111 h 167"/>
                <a:gd name="T8" fmla="*/ 29 w 199"/>
                <a:gd name="T9" fmla="*/ 62 h 167"/>
                <a:gd name="T10" fmla="*/ 21 w 199"/>
                <a:gd name="T11" fmla="*/ 64 h 167"/>
                <a:gd name="T12" fmla="*/ 14 w 199"/>
                <a:gd name="T13" fmla="*/ 66 h 167"/>
                <a:gd name="T14" fmla="*/ 10 w 199"/>
                <a:gd name="T15" fmla="*/ 159 h 167"/>
                <a:gd name="T16" fmla="*/ 12 w 199"/>
                <a:gd name="T17" fmla="*/ 158 h 167"/>
                <a:gd name="T18" fmla="*/ 21 w 199"/>
                <a:gd name="T19" fmla="*/ 155 h 167"/>
                <a:gd name="T20" fmla="*/ 28 w 199"/>
                <a:gd name="T21" fmla="*/ 157 h 167"/>
                <a:gd name="T22" fmla="*/ 46 w 199"/>
                <a:gd name="T23" fmla="*/ 167 h 167"/>
                <a:gd name="T24" fmla="*/ 57 w 199"/>
                <a:gd name="T25" fmla="*/ 160 h 167"/>
                <a:gd name="T26" fmla="*/ 59 w 199"/>
                <a:gd name="T27" fmla="*/ 158 h 167"/>
                <a:gd name="T28" fmla="*/ 64 w 199"/>
                <a:gd name="T29" fmla="*/ 156 h 167"/>
                <a:gd name="T30" fmla="*/ 68 w 199"/>
                <a:gd name="T31" fmla="*/ 155 h 167"/>
                <a:gd name="T32" fmla="*/ 72 w 199"/>
                <a:gd name="T33" fmla="*/ 156 h 167"/>
                <a:gd name="T34" fmla="*/ 77 w 199"/>
                <a:gd name="T35" fmla="*/ 158 h 167"/>
                <a:gd name="T36" fmla="*/ 80 w 199"/>
                <a:gd name="T37" fmla="*/ 160 h 167"/>
                <a:gd name="T38" fmla="*/ 90 w 199"/>
                <a:gd name="T39" fmla="*/ 166 h 167"/>
                <a:gd name="T40" fmla="*/ 92 w 199"/>
                <a:gd name="T41" fmla="*/ 165 h 167"/>
                <a:gd name="T42" fmla="*/ 90 w 199"/>
                <a:gd name="T43" fmla="*/ 161 h 167"/>
                <a:gd name="T44" fmla="*/ 90 w 199"/>
                <a:gd name="T45" fmla="*/ 161 h 167"/>
                <a:gd name="T46" fmla="*/ 88 w 199"/>
                <a:gd name="T47" fmla="*/ 153 h 167"/>
                <a:gd name="T48" fmla="*/ 118 w 199"/>
                <a:gd name="T49" fmla="*/ 144 h 167"/>
                <a:gd name="T50" fmla="*/ 122 w 199"/>
                <a:gd name="T51" fmla="*/ 144 h 167"/>
                <a:gd name="T52" fmla="*/ 116 w 199"/>
                <a:gd name="T53" fmla="*/ 156 h 167"/>
                <a:gd name="T54" fmla="*/ 120 w 199"/>
                <a:gd name="T55" fmla="*/ 158 h 167"/>
                <a:gd name="T56" fmla="*/ 133 w 199"/>
                <a:gd name="T57" fmla="*/ 166 h 167"/>
                <a:gd name="T58" fmla="*/ 146 w 199"/>
                <a:gd name="T59" fmla="*/ 158 h 167"/>
                <a:gd name="T60" fmla="*/ 155 w 199"/>
                <a:gd name="T61" fmla="*/ 155 h 167"/>
                <a:gd name="T62" fmla="*/ 159 w 199"/>
                <a:gd name="T63" fmla="*/ 156 h 167"/>
                <a:gd name="T64" fmla="*/ 162 w 199"/>
                <a:gd name="T65" fmla="*/ 0 h 167"/>
                <a:gd name="T66" fmla="*/ 145 w 199"/>
                <a:gd name="T67" fmla="*/ 5 h 167"/>
                <a:gd name="T68" fmla="*/ 113 w 199"/>
                <a:gd name="T69" fmla="*/ 60 h 167"/>
                <a:gd name="T70" fmla="*/ 150 w 199"/>
                <a:gd name="T71" fmla="*/ 41 h 167"/>
                <a:gd name="T72" fmla="*/ 154 w 199"/>
                <a:gd name="T73" fmla="*/ 42 h 167"/>
                <a:gd name="T74" fmla="*/ 106 w 199"/>
                <a:gd name="T75" fmla="*/ 76 h 167"/>
                <a:gd name="T76" fmla="*/ 87 w 199"/>
                <a:gd name="T77" fmla="*/ 119 h 167"/>
                <a:gd name="T78" fmla="*/ 134 w 199"/>
                <a:gd name="T79" fmla="*/ 90 h 167"/>
                <a:gd name="T80" fmla="*/ 140 w 199"/>
                <a:gd name="T81" fmla="*/ 92 h 167"/>
                <a:gd name="T82" fmla="*/ 91 w 199"/>
                <a:gd name="T83" fmla="*/ 12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9" h="167">
                  <a:moveTo>
                    <a:pt x="91" y="124"/>
                  </a:moveTo>
                  <a:cubicBezTo>
                    <a:pt x="86" y="126"/>
                    <a:pt x="83" y="129"/>
                    <a:pt x="80" y="132"/>
                  </a:cubicBezTo>
                  <a:cubicBezTo>
                    <a:pt x="79" y="129"/>
                    <a:pt x="78" y="127"/>
                    <a:pt x="77" y="124"/>
                  </a:cubicBezTo>
                  <a:cubicBezTo>
                    <a:pt x="74" y="120"/>
                    <a:pt x="72" y="115"/>
                    <a:pt x="69" y="111"/>
                  </a:cubicBezTo>
                  <a:cubicBezTo>
                    <a:pt x="50" y="78"/>
                    <a:pt x="29" y="62"/>
                    <a:pt x="29" y="62"/>
                  </a:cubicBezTo>
                  <a:cubicBezTo>
                    <a:pt x="21" y="64"/>
                    <a:pt x="21" y="64"/>
                    <a:pt x="21" y="64"/>
                  </a:cubicBezTo>
                  <a:cubicBezTo>
                    <a:pt x="14" y="66"/>
                    <a:pt x="14" y="66"/>
                    <a:pt x="14" y="66"/>
                  </a:cubicBezTo>
                  <a:cubicBezTo>
                    <a:pt x="14" y="66"/>
                    <a:pt x="0" y="105"/>
                    <a:pt x="10" y="159"/>
                  </a:cubicBezTo>
                  <a:cubicBezTo>
                    <a:pt x="12" y="158"/>
                    <a:pt x="12" y="158"/>
                    <a:pt x="12" y="158"/>
                  </a:cubicBezTo>
                  <a:cubicBezTo>
                    <a:pt x="15" y="156"/>
                    <a:pt x="17" y="155"/>
                    <a:pt x="21" y="155"/>
                  </a:cubicBezTo>
                  <a:cubicBezTo>
                    <a:pt x="23" y="155"/>
                    <a:pt x="26" y="156"/>
                    <a:pt x="28" y="157"/>
                  </a:cubicBezTo>
                  <a:cubicBezTo>
                    <a:pt x="46" y="167"/>
                    <a:pt x="46" y="167"/>
                    <a:pt x="46" y="167"/>
                  </a:cubicBezTo>
                  <a:cubicBezTo>
                    <a:pt x="57" y="160"/>
                    <a:pt x="57" y="160"/>
                    <a:pt x="57" y="160"/>
                  </a:cubicBezTo>
                  <a:cubicBezTo>
                    <a:pt x="59" y="158"/>
                    <a:pt x="59" y="158"/>
                    <a:pt x="59" y="158"/>
                  </a:cubicBezTo>
                  <a:cubicBezTo>
                    <a:pt x="61" y="157"/>
                    <a:pt x="62" y="156"/>
                    <a:pt x="64" y="156"/>
                  </a:cubicBezTo>
                  <a:cubicBezTo>
                    <a:pt x="65" y="155"/>
                    <a:pt x="67" y="155"/>
                    <a:pt x="68" y="155"/>
                  </a:cubicBezTo>
                  <a:cubicBezTo>
                    <a:pt x="69" y="155"/>
                    <a:pt x="70" y="155"/>
                    <a:pt x="72" y="156"/>
                  </a:cubicBezTo>
                  <a:cubicBezTo>
                    <a:pt x="73" y="156"/>
                    <a:pt x="75" y="157"/>
                    <a:pt x="77" y="158"/>
                  </a:cubicBezTo>
                  <a:cubicBezTo>
                    <a:pt x="80" y="160"/>
                    <a:pt x="80" y="160"/>
                    <a:pt x="80" y="160"/>
                  </a:cubicBezTo>
                  <a:cubicBezTo>
                    <a:pt x="90" y="166"/>
                    <a:pt x="90" y="166"/>
                    <a:pt x="90" y="166"/>
                  </a:cubicBezTo>
                  <a:cubicBezTo>
                    <a:pt x="92" y="165"/>
                    <a:pt x="92" y="165"/>
                    <a:pt x="92" y="165"/>
                  </a:cubicBezTo>
                  <a:cubicBezTo>
                    <a:pt x="91" y="164"/>
                    <a:pt x="91" y="162"/>
                    <a:pt x="90" y="161"/>
                  </a:cubicBezTo>
                  <a:cubicBezTo>
                    <a:pt x="90" y="161"/>
                    <a:pt x="90" y="161"/>
                    <a:pt x="90" y="161"/>
                  </a:cubicBezTo>
                  <a:cubicBezTo>
                    <a:pt x="90" y="158"/>
                    <a:pt x="89" y="156"/>
                    <a:pt x="88" y="153"/>
                  </a:cubicBezTo>
                  <a:cubicBezTo>
                    <a:pt x="98" y="147"/>
                    <a:pt x="110" y="144"/>
                    <a:pt x="118" y="144"/>
                  </a:cubicBezTo>
                  <a:cubicBezTo>
                    <a:pt x="120" y="144"/>
                    <a:pt x="121" y="144"/>
                    <a:pt x="122" y="144"/>
                  </a:cubicBezTo>
                  <a:cubicBezTo>
                    <a:pt x="130" y="147"/>
                    <a:pt x="125" y="151"/>
                    <a:pt x="116" y="156"/>
                  </a:cubicBezTo>
                  <a:cubicBezTo>
                    <a:pt x="118" y="156"/>
                    <a:pt x="119" y="157"/>
                    <a:pt x="120" y="158"/>
                  </a:cubicBezTo>
                  <a:cubicBezTo>
                    <a:pt x="133" y="166"/>
                    <a:pt x="133" y="166"/>
                    <a:pt x="133" y="166"/>
                  </a:cubicBezTo>
                  <a:cubicBezTo>
                    <a:pt x="146" y="158"/>
                    <a:pt x="146" y="158"/>
                    <a:pt x="146" y="158"/>
                  </a:cubicBezTo>
                  <a:cubicBezTo>
                    <a:pt x="149" y="156"/>
                    <a:pt x="152" y="155"/>
                    <a:pt x="155" y="155"/>
                  </a:cubicBezTo>
                  <a:cubicBezTo>
                    <a:pt x="156" y="155"/>
                    <a:pt x="158" y="156"/>
                    <a:pt x="159" y="156"/>
                  </a:cubicBezTo>
                  <a:cubicBezTo>
                    <a:pt x="176" y="109"/>
                    <a:pt x="199" y="0"/>
                    <a:pt x="162" y="0"/>
                  </a:cubicBezTo>
                  <a:cubicBezTo>
                    <a:pt x="157" y="0"/>
                    <a:pt x="152" y="2"/>
                    <a:pt x="145" y="5"/>
                  </a:cubicBezTo>
                  <a:cubicBezTo>
                    <a:pt x="113" y="23"/>
                    <a:pt x="113" y="60"/>
                    <a:pt x="113" y="60"/>
                  </a:cubicBezTo>
                  <a:cubicBezTo>
                    <a:pt x="125" y="48"/>
                    <a:pt x="142" y="41"/>
                    <a:pt x="150" y="41"/>
                  </a:cubicBezTo>
                  <a:cubicBezTo>
                    <a:pt x="152" y="41"/>
                    <a:pt x="153" y="42"/>
                    <a:pt x="154" y="42"/>
                  </a:cubicBezTo>
                  <a:cubicBezTo>
                    <a:pt x="161" y="47"/>
                    <a:pt x="141" y="59"/>
                    <a:pt x="106" y="76"/>
                  </a:cubicBezTo>
                  <a:cubicBezTo>
                    <a:pt x="74" y="91"/>
                    <a:pt x="87" y="119"/>
                    <a:pt x="87" y="119"/>
                  </a:cubicBezTo>
                  <a:cubicBezTo>
                    <a:pt x="98" y="104"/>
                    <a:pt x="122" y="90"/>
                    <a:pt x="134" y="90"/>
                  </a:cubicBezTo>
                  <a:cubicBezTo>
                    <a:pt x="137" y="90"/>
                    <a:pt x="138" y="91"/>
                    <a:pt x="140" y="92"/>
                  </a:cubicBezTo>
                  <a:cubicBezTo>
                    <a:pt x="152" y="101"/>
                    <a:pt x="119" y="113"/>
                    <a:pt x="91"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9" name="Freeform 234">
              <a:extLst>
                <a:ext uri="{FF2B5EF4-FFF2-40B4-BE49-F238E27FC236}">
                  <a16:creationId xmlns:a16="http://schemas.microsoft.com/office/drawing/2014/main" id="{D6F063D7-02CC-4F03-A2AA-7BE53C9BF03A}"/>
                </a:ext>
              </a:extLst>
            </p:cNvPr>
            <p:cNvSpPr>
              <a:spLocks/>
            </p:cNvSpPr>
            <p:nvPr/>
          </p:nvSpPr>
          <p:spPr bwMode="auto">
            <a:xfrm>
              <a:off x="281362" y="2602409"/>
              <a:ext cx="90488" cy="68263"/>
            </a:xfrm>
            <a:custGeom>
              <a:avLst/>
              <a:gdLst>
                <a:gd name="T0" fmla="*/ 31 w 36"/>
                <a:gd name="T1" fmla="*/ 1 h 27"/>
                <a:gd name="T2" fmla="*/ 29 w 36"/>
                <a:gd name="T3" fmla="*/ 0 h 27"/>
                <a:gd name="T4" fmla="*/ 2 w 36"/>
                <a:gd name="T5" fmla="*/ 8 h 27"/>
                <a:gd name="T6" fmla="*/ 0 w 36"/>
                <a:gd name="T7" fmla="*/ 10 h 27"/>
                <a:gd name="T8" fmla="*/ 5 w 36"/>
                <a:gd name="T9" fmla="*/ 25 h 27"/>
                <a:gd name="T10" fmla="*/ 7 w 36"/>
                <a:gd name="T11" fmla="*/ 27 h 27"/>
                <a:gd name="T12" fmla="*/ 34 w 36"/>
                <a:gd name="T13" fmla="*/ 19 h 27"/>
                <a:gd name="T14" fmla="*/ 36 w 36"/>
                <a:gd name="T15" fmla="*/ 16 h 27"/>
                <a:gd name="T16" fmla="*/ 31 w 36"/>
                <a:gd name="T1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7">
                  <a:moveTo>
                    <a:pt x="31" y="1"/>
                  </a:moveTo>
                  <a:cubicBezTo>
                    <a:pt x="31" y="0"/>
                    <a:pt x="30" y="0"/>
                    <a:pt x="29" y="0"/>
                  </a:cubicBezTo>
                  <a:cubicBezTo>
                    <a:pt x="2" y="8"/>
                    <a:pt x="2" y="8"/>
                    <a:pt x="2" y="8"/>
                  </a:cubicBezTo>
                  <a:cubicBezTo>
                    <a:pt x="1" y="8"/>
                    <a:pt x="0" y="9"/>
                    <a:pt x="0" y="10"/>
                  </a:cubicBezTo>
                  <a:cubicBezTo>
                    <a:pt x="5" y="25"/>
                    <a:pt x="5" y="25"/>
                    <a:pt x="5" y="25"/>
                  </a:cubicBezTo>
                  <a:cubicBezTo>
                    <a:pt x="5" y="26"/>
                    <a:pt x="6" y="27"/>
                    <a:pt x="7" y="27"/>
                  </a:cubicBezTo>
                  <a:cubicBezTo>
                    <a:pt x="34" y="19"/>
                    <a:pt x="34" y="19"/>
                    <a:pt x="34" y="19"/>
                  </a:cubicBezTo>
                  <a:cubicBezTo>
                    <a:pt x="35" y="18"/>
                    <a:pt x="36" y="17"/>
                    <a:pt x="36" y="16"/>
                  </a:cubicBezTo>
                  <a:lnTo>
                    <a:pt x="3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0" name="Freeform 235">
              <a:extLst>
                <a:ext uri="{FF2B5EF4-FFF2-40B4-BE49-F238E27FC236}">
                  <a16:creationId xmlns:a16="http://schemas.microsoft.com/office/drawing/2014/main" id="{7F21E385-AF45-4276-8BB1-8730F6C9C8F7}"/>
                </a:ext>
              </a:extLst>
            </p:cNvPr>
            <p:cNvSpPr>
              <a:spLocks/>
            </p:cNvSpPr>
            <p:nvPr/>
          </p:nvSpPr>
          <p:spPr bwMode="auto">
            <a:xfrm>
              <a:off x="687761" y="2627809"/>
              <a:ext cx="273050" cy="303213"/>
            </a:xfrm>
            <a:custGeom>
              <a:avLst/>
              <a:gdLst>
                <a:gd name="T0" fmla="*/ 108 w 109"/>
                <a:gd name="T1" fmla="*/ 13 h 121"/>
                <a:gd name="T2" fmla="*/ 99 w 109"/>
                <a:gd name="T3" fmla="*/ 14 h 121"/>
                <a:gd name="T4" fmla="*/ 97 w 109"/>
                <a:gd name="T5" fmla="*/ 16 h 121"/>
                <a:gd name="T6" fmla="*/ 95 w 109"/>
                <a:gd name="T7" fmla="*/ 22 h 121"/>
                <a:gd name="T8" fmla="*/ 87 w 109"/>
                <a:gd name="T9" fmla="*/ 18 h 121"/>
                <a:gd name="T10" fmla="*/ 86 w 109"/>
                <a:gd name="T11" fmla="*/ 17 h 121"/>
                <a:gd name="T12" fmla="*/ 77 w 109"/>
                <a:gd name="T13" fmla="*/ 2 h 121"/>
                <a:gd name="T14" fmla="*/ 55 w 109"/>
                <a:gd name="T15" fmla="*/ 16 h 121"/>
                <a:gd name="T16" fmla="*/ 43 w 109"/>
                <a:gd name="T17" fmla="*/ 24 h 121"/>
                <a:gd name="T18" fmla="*/ 43 w 109"/>
                <a:gd name="T19" fmla="*/ 25 h 121"/>
                <a:gd name="T20" fmla="*/ 64 w 109"/>
                <a:gd name="T21" fmla="*/ 34 h 121"/>
                <a:gd name="T22" fmla="*/ 83 w 109"/>
                <a:gd name="T23" fmla="*/ 21 h 121"/>
                <a:gd name="T24" fmla="*/ 84 w 109"/>
                <a:gd name="T25" fmla="*/ 20 h 121"/>
                <a:gd name="T26" fmla="*/ 93 w 109"/>
                <a:gd name="T27" fmla="*/ 25 h 121"/>
                <a:gd name="T28" fmla="*/ 86 w 109"/>
                <a:gd name="T29" fmla="*/ 37 h 121"/>
                <a:gd name="T30" fmla="*/ 66 w 109"/>
                <a:gd name="T31" fmla="*/ 43 h 121"/>
                <a:gd name="T32" fmla="*/ 25 w 109"/>
                <a:gd name="T33" fmla="*/ 77 h 121"/>
                <a:gd name="T34" fmla="*/ 18 w 109"/>
                <a:gd name="T35" fmla="*/ 83 h 121"/>
                <a:gd name="T36" fmla="*/ 15 w 109"/>
                <a:gd name="T37" fmla="*/ 85 h 121"/>
                <a:gd name="T38" fmla="*/ 0 w 109"/>
                <a:gd name="T39" fmla="*/ 111 h 121"/>
                <a:gd name="T40" fmla="*/ 4 w 109"/>
                <a:gd name="T41" fmla="*/ 113 h 121"/>
                <a:gd name="T42" fmla="*/ 6 w 109"/>
                <a:gd name="T43" fmla="*/ 114 h 121"/>
                <a:gd name="T44" fmla="*/ 13 w 109"/>
                <a:gd name="T45" fmla="*/ 119 h 121"/>
                <a:gd name="T46" fmla="*/ 17 w 109"/>
                <a:gd name="T47" fmla="*/ 121 h 121"/>
                <a:gd name="T48" fmla="*/ 30 w 109"/>
                <a:gd name="T49" fmla="*/ 113 h 121"/>
                <a:gd name="T50" fmla="*/ 39 w 109"/>
                <a:gd name="T51" fmla="*/ 110 h 121"/>
                <a:gd name="T52" fmla="*/ 47 w 109"/>
                <a:gd name="T53" fmla="*/ 113 h 121"/>
                <a:gd name="T54" fmla="*/ 60 w 109"/>
                <a:gd name="T55" fmla="*/ 121 h 121"/>
                <a:gd name="T56" fmla="*/ 74 w 109"/>
                <a:gd name="T57" fmla="*/ 113 h 121"/>
                <a:gd name="T58" fmla="*/ 83 w 109"/>
                <a:gd name="T59" fmla="*/ 110 h 121"/>
                <a:gd name="T60" fmla="*/ 87 w 109"/>
                <a:gd name="T61" fmla="*/ 111 h 121"/>
                <a:gd name="T62" fmla="*/ 98 w 109"/>
                <a:gd name="T63" fmla="*/ 63 h 121"/>
                <a:gd name="T64" fmla="*/ 91 w 109"/>
                <a:gd name="T65" fmla="*/ 40 h 121"/>
                <a:gd name="T66" fmla="*/ 108 w 109"/>
                <a:gd name="T67" fmla="*/ 14 h 121"/>
                <a:gd name="T68" fmla="*/ 108 w 109"/>
                <a:gd name="T69" fmla="*/ 1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9" h="121">
                  <a:moveTo>
                    <a:pt x="108" y="13"/>
                  </a:moveTo>
                  <a:cubicBezTo>
                    <a:pt x="106" y="12"/>
                    <a:pt x="102" y="12"/>
                    <a:pt x="99" y="14"/>
                  </a:cubicBezTo>
                  <a:cubicBezTo>
                    <a:pt x="98" y="14"/>
                    <a:pt x="98" y="15"/>
                    <a:pt x="97" y="16"/>
                  </a:cubicBezTo>
                  <a:cubicBezTo>
                    <a:pt x="96" y="18"/>
                    <a:pt x="95" y="20"/>
                    <a:pt x="95" y="22"/>
                  </a:cubicBezTo>
                  <a:cubicBezTo>
                    <a:pt x="87" y="18"/>
                    <a:pt x="87" y="18"/>
                    <a:pt x="87" y="18"/>
                  </a:cubicBezTo>
                  <a:cubicBezTo>
                    <a:pt x="87" y="18"/>
                    <a:pt x="86" y="17"/>
                    <a:pt x="86" y="17"/>
                  </a:cubicBezTo>
                  <a:cubicBezTo>
                    <a:pt x="86" y="14"/>
                    <a:pt x="85" y="4"/>
                    <a:pt x="77" y="2"/>
                  </a:cubicBezTo>
                  <a:cubicBezTo>
                    <a:pt x="66" y="0"/>
                    <a:pt x="58" y="11"/>
                    <a:pt x="55" y="16"/>
                  </a:cubicBezTo>
                  <a:cubicBezTo>
                    <a:pt x="52" y="20"/>
                    <a:pt x="46" y="23"/>
                    <a:pt x="43" y="24"/>
                  </a:cubicBezTo>
                  <a:cubicBezTo>
                    <a:pt x="42" y="24"/>
                    <a:pt x="42" y="25"/>
                    <a:pt x="43" y="25"/>
                  </a:cubicBezTo>
                  <a:cubicBezTo>
                    <a:pt x="52" y="26"/>
                    <a:pt x="53" y="35"/>
                    <a:pt x="64" y="34"/>
                  </a:cubicBezTo>
                  <a:cubicBezTo>
                    <a:pt x="75" y="34"/>
                    <a:pt x="81" y="24"/>
                    <a:pt x="83" y="21"/>
                  </a:cubicBezTo>
                  <a:cubicBezTo>
                    <a:pt x="83" y="21"/>
                    <a:pt x="84" y="20"/>
                    <a:pt x="84" y="20"/>
                  </a:cubicBezTo>
                  <a:cubicBezTo>
                    <a:pt x="88" y="21"/>
                    <a:pt x="91" y="23"/>
                    <a:pt x="93" y="25"/>
                  </a:cubicBezTo>
                  <a:cubicBezTo>
                    <a:pt x="91" y="30"/>
                    <a:pt x="88" y="34"/>
                    <a:pt x="86" y="37"/>
                  </a:cubicBezTo>
                  <a:cubicBezTo>
                    <a:pt x="78" y="35"/>
                    <a:pt x="69" y="38"/>
                    <a:pt x="66" y="43"/>
                  </a:cubicBezTo>
                  <a:cubicBezTo>
                    <a:pt x="51" y="69"/>
                    <a:pt x="41" y="67"/>
                    <a:pt x="25" y="77"/>
                  </a:cubicBezTo>
                  <a:cubicBezTo>
                    <a:pt x="23" y="79"/>
                    <a:pt x="21" y="80"/>
                    <a:pt x="18" y="83"/>
                  </a:cubicBezTo>
                  <a:cubicBezTo>
                    <a:pt x="17" y="83"/>
                    <a:pt x="16" y="84"/>
                    <a:pt x="15" y="85"/>
                  </a:cubicBezTo>
                  <a:cubicBezTo>
                    <a:pt x="8" y="92"/>
                    <a:pt x="2" y="101"/>
                    <a:pt x="0" y="111"/>
                  </a:cubicBezTo>
                  <a:cubicBezTo>
                    <a:pt x="2" y="112"/>
                    <a:pt x="3" y="112"/>
                    <a:pt x="4" y="113"/>
                  </a:cubicBezTo>
                  <a:cubicBezTo>
                    <a:pt x="6" y="114"/>
                    <a:pt x="6" y="114"/>
                    <a:pt x="6" y="114"/>
                  </a:cubicBezTo>
                  <a:cubicBezTo>
                    <a:pt x="13" y="119"/>
                    <a:pt x="13" y="119"/>
                    <a:pt x="13" y="119"/>
                  </a:cubicBezTo>
                  <a:cubicBezTo>
                    <a:pt x="17" y="121"/>
                    <a:pt x="17" y="121"/>
                    <a:pt x="17" y="121"/>
                  </a:cubicBezTo>
                  <a:cubicBezTo>
                    <a:pt x="30" y="113"/>
                    <a:pt x="30" y="113"/>
                    <a:pt x="30" y="113"/>
                  </a:cubicBezTo>
                  <a:cubicBezTo>
                    <a:pt x="33" y="111"/>
                    <a:pt x="36" y="110"/>
                    <a:pt x="39" y="110"/>
                  </a:cubicBezTo>
                  <a:cubicBezTo>
                    <a:pt x="42" y="110"/>
                    <a:pt x="45" y="111"/>
                    <a:pt x="47" y="113"/>
                  </a:cubicBezTo>
                  <a:cubicBezTo>
                    <a:pt x="60" y="121"/>
                    <a:pt x="60" y="121"/>
                    <a:pt x="60" y="121"/>
                  </a:cubicBezTo>
                  <a:cubicBezTo>
                    <a:pt x="74" y="113"/>
                    <a:pt x="74" y="113"/>
                    <a:pt x="74" y="113"/>
                  </a:cubicBezTo>
                  <a:cubicBezTo>
                    <a:pt x="76" y="111"/>
                    <a:pt x="79" y="110"/>
                    <a:pt x="83" y="110"/>
                  </a:cubicBezTo>
                  <a:cubicBezTo>
                    <a:pt x="84" y="110"/>
                    <a:pt x="85" y="110"/>
                    <a:pt x="87" y="111"/>
                  </a:cubicBezTo>
                  <a:cubicBezTo>
                    <a:pt x="88" y="95"/>
                    <a:pt x="83" y="86"/>
                    <a:pt x="98" y="63"/>
                  </a:cubicBezTo>
                  <a:cubicBezTo>
                    <a:pt x="102" y="58"/>
                    <a:pt x="99" y="45"/>
                    <a:pt x="91" y="40"/>
                  </a:cubicBezTo>
                  <a:cubicBezTo>
                    <a:pt x="97" y="33"/>
                    <a:pt x="103" y="25"/>
                    <a:pt x="108" y="14"/>
                  </a:cubicBezTo>
                  <a:cubicBezTo>
                    <a:pt x="109" y="14"/>
                    <a:pt x="109" y="13"/>
                    <a:pt x="10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1" name="Freeform 236">
              <a:extLst>
                <a:ext uri="{FF2B5EF4-FFF2-40B4-BE49-F238E27FC236}">
                  <a16:creationId xmlns:a16="http://schemas.microsoft.com/office/drawing/2014/main" id="{C58E679D-E79F-432C-B293-87015116AB44}"/>
                </a:ext>
              </a:extLst>
            </p:cNvPr>
            <p:cNvSpPr>
              <a:spLocks/>
            </p:cNvSpPr>
            <p:nvPr/>
          </p:nvSpPr>
          <p:spPr bwMode="auto">
            <a:xfrm>
              <a:off x="284535" y="2937370"/>
              <a:ext cx="657224" cy="609600"/>
            </a:xfrm>
            <a:custGeom>
              <a:avLst/>
              <a:gdLst>
                <a:gd name="T0" fmla="*/ 63 w 263"/>
                <a:gd name="T1" fmla="*/ 243 h 243"/>
                <a:gd name="T2" fmla="*/ 201 w 263"/>
                <a:gd name="T3" fmla="*/ 243 h 243"/>
                <a:gd name="T4" fmla="*/ 263 w 263"/>
                <a:gd name="T5" fmla="*/ 181 h 243"/>
                <a:gd name="T6" fmla="*/ 263 w 263"/>
                <a:gd name="T7" fmla="*/ 25 h 243"/>
                <a:gd name="T8" fmla="*/ 263 w 263"/>
                <a:gd name="T9" fmla="*/ 10 h 243"/>
                <a:gd name="T10" fmla="*/ 262 w 263"/>
                <a:gd name="T11" fmla="*/ 7 h 243"/>
                <a:gd name="T12" fmla="*/ 245 w 263"/>
                <a:gd name="T13" fmla="*/ 0 h 243"/>
                <a:gd name="T14" fmla="*/ 245 w 263"/>
                <a:gd name="T15" fmla="*/ 0 h 243"/>
                <a:gd name="T16" fmla="*/ 244 w 263"/>
                <a:gd name="T17" fmla="*/ 0 h 243"/>
                <a:gd name="T18" fmla="*/ 242 w 263"/>
                <a:gd name="T19" fmla="*/ 0 h 243"/>
                <a:gd name="T20" fmla="*/ 223 w 263"/>
                <a:gd name="T21" fmla="*/ 12 h 243"/>
                <a:gd name="T22" fmla="*/ 221 w 263"/>
                <a:gd name="T23" fmla="*/ 13 h 243"/>
                <a:gd name="T24" fmla="*/ 220 w 263"/>
                <a:gd name="T25" fmla="*/ 12 h 243"/>
                <a:gd name="T26" fmla="*/ 201 w 263"/>
                <a:gd name="T27" fmla="*/ 0 h 243"/>
                <a:gd name="T28" fmla="*/ 200 w 263"/>
                <a:gd name="T29" fmla="*/ 0 h 243"/>
                <a:gd name="T30" fmla="*/ 198 w 263"/>
                <a:gd name="T31" fmla="*/ 0 h 243"/>
                <a:gd name="T32" fmla="*/ 179 w 263"/>
                <a:gd name="T33" fmla="*/ 12 h 243"/>
                <a:gd name="T34" fmla="*/ 178 w 263"/>
                <a:gd name="T35" fmla="*/ 13 h 243"/>
                <a:gd name="T36" fmla="*/ 176 w 263"/>
                <a:gd name="T37" fmla="*/ 12 h 243"/>
                <a:gd name="T38" fmla="*/ 169 w 263"/>
                <a:gd name="T39" fmla="*/ 7 h 243"/>
                <a:gd name="T40" fmla="*/ 163 w 263"/>
                <a:gd name="T41" fmla="*/ 4 h 243"/>
                <a:gd name="T42" fmla="*/ 162 w 263"/>
                <a:gd name="T43" fmla="*/ 3 h 243"/>
                <a:gd name="T44" fmla="*/ 157 w 263"/>
                <a:gd name="T45" fmla="*/ 0 h 243"/>
                <a:gd name="T46" fmla="*/ 156 w 263"/>
                <a:gd name="T47" fmla="*/ 0 h 243"/>
                <a:gd name="T48" fmla="*/ 155 w 263"/>
                <a:gd name="T49" fmla="*/ 0 h 243"/>
                <a:gd name="T50" fmla="*/ 155 w 263"/>
                <a:gd name="T51" fmla="*/ 0 h 243"/>
                <a:gd name="T52" fmla="*/ 136 w 263"/>
                <a:gd name="T53" fmla="*/ 12 h 243"/>
                <a:gd name="T54" fmla="*/ 134 w 263"/>
                <a:gd name="T55" fmla="*/ 13 h 243"/>
                <a:gd name="T56" fmla="*/ 133 w 263"/>
                <a:gd name="T57" fmla="*/ 12 h 243"/>
                <a:gd name="T58" fmla="*/ 114 w 263"/>
                <a:gd name="T59" fmla="*/ 0 h 243"/>
                <a:gd name="T60" fmla="*/ 112 w 263"/>
                <a:gd name="T61" fmla="*/ 0 h 243"/>
                <a:gd name="T62" fmla="*/ 111 w 263"/>
                <a:gd name="T63" fmla="*/ 0 h 243"/>
                <a:gd name="T64" fmla="*/ 96 w 263"/>
                <a:gd name="T65" fmla="*/ 10 h 243"/>
                <a:gd name="T66" fmla="*/ 92 w 263"/>
                <a:gd name="T67" fmla="*/ 12 h 243"/>
                <a:gd name="T68" fmla="*/ 91 w 263"/>
                <a:gd name="T69" fmla="*/ 13 h 243"/>
                <a:gd name="T70" fmla="*/ 89 w 263"/>
                <a:gd name="T71" fmla="*/ 12 h 243"/>
                <a:gd name="T72" fmla="*/ 82 w 263"/>
                <a:gd name="T73" fmla="*/ 7 h 243"/>
                <a:gd name="T74" fmla="*/ 70 w 263"/>
                <a:gd name="T75" fmla="*/ 0 h 243"/>
                <a:gd name="T76" fmla="*/ 69 w 263"/>
                <a:gd name="T77" fmla="*/ 0 h 243"/>
                <a:gd name="T78" fmla="*/ 67 w 263"/>
                <a:gd name="T79" fmla="*/ 0 h 243"/>
                <a:gd name="T80" fmla="*/ 67 w 263"/>
                <a:gd name="T81" fmla="*/ 0 h 243"/>
                <a:gd name="T82" fmla="*/ 60 w 263"/>
                <a:gd name="T83" fmla="*/ 5 h 243"/>
                <a:gd name="T84" fmla="*/ 49 w 263"/>
                <a:gd name="T85" fmla="*/ 12 h 243"/>
                <a:gd name="T86" fmla="*/ 47 w 263"/>
                <a:gd name="T87" fmla="*/ 13 h 243"/>
                <a:gd name="T88" fmla="*/ 46 w 263"/>
                <a:gd name="T89" fmla="*/ 12 h 243"/>
                <a:gd name="T90" fmla="*/ 23 w 263"/>
                <a:gd name="T91" fmla="*/ 0 h 243"/>
                <a:gd name="T92" fmla="*/ 22 w 263"/>
                <a:gd name="T93" fmla="*/ 0 h 243"/>
                <a:gd name="T94" fmla="*/ 20 w 263"/>
                <a:gd name="T95" fmla="*/ 0 h 243"/>
                <a:gd name="T96" fmla="*/ 15 w 263"/>
                <a:gd name="T97" fmla="*/ 3 h 243"/>
                <a:gd name="T98" fmla="*/ 2 w 263"/>
                <a:gd name="T99" fmla="*/ 11 h 243"/>
                <a:gd name="T100" fmla="*/ 0 w 263"/>
                <a:gd name="T101" fmla="*/ 14 h 243"/>
                <a:gd name="T102" fmla="*/ 1 w 263"/>
                <a:gd name="T103" fmla="*/ 25 h 243"/>
                <a:gd name="T104" fmla="*/ 1 w 263"/>
                <a:gd name="T105" fmla="*/ 25 h 243"/>
                <a:gd name="T106" fmla="*/ 0 w 263"/>
                <a:gd name="T107" fmla="*/ 25 h 243"/>
                <a:gd name="T108" fmla="*/ 0 w 263"/>
                <a:gd name="T109" fmla="*/ 181 h 243"/>
                <a:gd name="T110" fmla="*/ 63 w 263"/>
                <a:gd name="T111"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3" h="243">
                  <a:moveTo>
                    <a:pt x="63" y="243"/>
                  </a:moveTo>
                  <a:cubicBezTo>
                    <a:pt x="201" y="243"/>
                    <a:pt x="201" y="243"/>
                    <a:pt x="201" y="243"/>
                  </a:cubicBezTo>
                  <a:cubicBezTo>
                    <a:pt x="235" y="243"/>
                    <a:pt x="263" y="215"/>
                    <a:pt x="263" y="181"/>
                  </a:cubicBezTo>
                  <a:cubicBezTo>
                    <a:pt x="263" y="25"/>
                    <a:pt x="263" y="25"/>
                    <a:pt x="263" y="25"/>
                  </a:cubicBezTo>
                  <a:cubicBezTo>
                    <a:pt x="263" y="10"/>
                    <a:pt x="263" y="10"/>
                    <a:pt x="263" y="10"/>
                  </a:cubicBezTo>
                  <a:cubicBezTo>
                    <a:pt x="263" y="9"/>
                    <a:pt x="263" y="8"/>
                    <a:pt x="262" y="7"/>
                  </a:cubicBezTo>
                  <a:cubicBezTo>
                    <a:pt x="245" y="0"/>
                    <a:pt x="245" y="0"/>
                    <a:pt x="245" y="0"/>
                  </a:cubicBezTo>
                  <a:cubicBezTo>
                    <a:pt x="245" y="0"/>
                    <a:pt x="245" y="0"/>
                    <a:pt x="245" y="0"/>
                  </a:cubicBezTo>
                  <a:cubicBezTo>
                    <a:pt x="244" y="0"/>
                    <a:pt x="244" y="0"/>
                    <a:pt x="244" y="0"/>
                  </a:cubicBezTo>
                  <a:cubicBezTo>
                    <a:pt x="243" y="0"/>
                    <a:pt x="242" y="0"/>
                    <a:pt x="242" y="0"/>
                  </a:cubicBezTo>
                  <a:cubicBezTo>
                    <a:pt x="223" y="12"/>
                    <a:pt x="223" y="12"/>
                    <a:pt x="223" y="12"/>
                  </a:cubicBezTo>
                  <a:cubicBezTo>
                    <a:pt x="222" y="12"/>
                    <a:pt x="222" y="13"/>
                    <a:pt x="221" y="13"/>
                  </a:cubicBezTo>
                  <a:cubicBezTo>
                    <a:pt x="221" y="13"/>
                    <a:pt x="220" y="12"/>
                    <a:pt x="220" y="12"/>
                  </a:cubicBezTo>
                  <a:cubicBezTo>
                    <a:pt x="201" y="0"/>
                    <a:pt x="201" y="0"/>
                    <a:pt x="201" y="0"/>
                  </a:cubicBezTo>
                  <a:cubicBezTo>
                    <a:pt x="201" y="0"/>
                    <a:pt x="200" y="0"/>
                    <a:pt x="200" y="0"/>
                  </a:cubicBezTo>
                  <a:cubicBezTo>
                    <a:pt x="199" y="0"/>
                    <a:pt x="199" y="0"/>
                    <a:pt x="198" y="0"/>
                  </a:cubicBezTo>
                  <a:cubicBezTo>
                    <a:pt x="179" y="12"/>
                    <a:pt x="179" y="12"/>
                    <a:pt x="179" y="12"/>
                  </a:cubicBezTo>
                  <a:cubicBezTo>
                    <a:pt x="179" y="12"/>
                    <a:pt x="178" y="13"/>
                    <a:pt x="178" y="13"/>
                  </a:cubicBezTo>
                  <a:cubicBezTo>
                    <a:pt x="177" y="13"/>
                    <a:pt x="177" y="12"/>
                    <a:pt x="176" y="12"/>
                  </a:cubicBezTo>
                  <a:cubicBezTo>
                    <a:pt x="169" y="7"/>
                    <a:pt x="169" y="7"/>
                    <a:pt x="169" y="7"/>
                  </a:cubicBezTo>
                  <a:cubicBezTo>
                    <a:pt x="163" y="4"/>
                    <a:pt x="163" y="4"/>
                    <a:pt x="163" y="4"/>
                  </a:cubicBezTo>
                  <a:cubicBezTo>
                    <a:pt x="162" y="3"/>
                    <a:pt x="162" y="3"/>
                    <a:pt x="162" y="3"/>
                  </a:cubicBezTo>
                  <a:cubicBezTo>
                    <a:pt x="157" y="0"/>
                    <a:pt x="157" y="0"/>
                    <a:pt x="157" y="0"/>
                  </a:cubicBezTo>
                  <a:cubicBezTo>
                    <a:pt x="157" y="0"/>
                    <a:pt x="157" y="0"/>
                    <a:pt x="156" y="0"/>
                  </a:cubicBezTo>
                  <a:cubicBezTo>
                    <a:pt x="156" y="0"/>
                    <a:pt x="155" y="0"/>
                    <a:pt x="155" y="0"/>
                  </a:cubicBezTo>
                  <a:cubicBezTo>
                    <a:pt x="155" y="0"/>
                    <a:pt x="155" y="0"/>
                    <a:pt x="155" y="0"/>
                  </a:cubicBezTo>
                  <a:cubicBezTo>
                    <a:pt x="136" y="12"/>
                    <a:pt x="136" y="12"/>
                    <a:pt x="136" y="12"/>
                  </a:cubicBezTo>
                  <a:cubicBezTo>
                    <a:pt x="135" y="12"/>
                    <a:pt x="135" y="13"/>
                    <a:pt x="134" y="13"/>
                  </a:cubicBezTo>
                  <a:cubicBezTo>
                    <a:pt x="134" y="13"/>
                    <a:pt x="133" y="12"/>
                    <a:pt x="133" y="12"/>
                  </a:cubicBezTo>
                  <a:cubicBezTo>
                    <a:pt x="114" y="0"/>
                    <a:pt x="114" y="0"/>
                    <a:pt x="114" y="0"/>
                  </a:cubicBezTo>
                  <a:cubicBezTo>
                    <a:pt x="113" y="0"/>
                    <a:pt x="113" y="0"/>
                    <a:pt x="112" y="0"/>
                  </a:cubicBezTo>
                  <a:cubicBezTo>
                    <a:pt x="112" y="0"/>
                    <a:pt x="111" y="0"/>
                    <a:pt x="111" y="0"/>
                  </a:cubicBezTo>
                  <a:cubicBezTo>
                    <a:pt x="96" y="10"/>
                    <a:pt x="96" y="10"/>
                    <a:pt x="96" y="10"/>
                  </a:cubicBezTo>
                  <a:cubicBezTo>
                    <a:pt x="92" y="12"/>
                    <a:pt x="92" y="12"/>
                    <a:pt x="92" y="12"/>
                  </a:cubicBezTo>
                  <a:cubicBezTo>
                    <a:pt x="92" y="12"/>
                    <a:pt x="91" y="13"/>
                    <a:pt x="91" y="13"/>
                  </a:cubicBezTo>
                  <a:cubicBezTo>
                    <a:pt x="90" y="13"/>
                    <a:pt x="90" y="12"/>
                    <a:pt x="89" y="12"/>
                  </a:cubicBezTo>
                  <a:cubicBezTo>
                    <a:pt x="82" y="7"/>
                    <a:pt x="82" y="7"/>
                    <a:pt x="82" y="7"/>
                  </a:cubicBezTo>
                  <a:cubicBezTo>
                    <a:pt x="70" y="0"/>
                    <a:pt x="70" y="0"/>
                    <a:pt x="70" y="0"/>
                  </a:cubicBezTo>
                  <a:cubicBezTo>
                    <a:pt x="70" y="0"/>
                    <a:pt x="69" y="0"/>
                    <a:pt x="69" y="0"/>
                  </a:cubicBezTo>
                  <a:cubicBezTo>
                    <a:pt x="68" y="0"/>
                    <a:pt x="68" y="0"/>
                    <a:pt x="67" y="0"/>
                  </a:cubicBezTo>
                  <a:cubicBezTo>
                    <a:pt x="67" y="0"/>
                    <a:pt x="67" y="0"/>
                    <a:pt x="67" y="0"/>
                  </a:cubicBezTo>
                  <a:cubicBezTo>
                    <a:pt x="60" y="5"/>
                    <a:pt x="60" y="5"/>
                    <a:pt x="60" y="5"/>
                  </a:cubicBezTo>
                  <a:cubicBezTo>
                    <a:pt x="49" y="12"/>
                    <a:pt x="49" y="12"/>
                    <a:pt x="49" y="12"/>
                  </a:cubicBezTo>
                  <a:cubicBezTo>
                    <a:pt x="48" y="13"/>
                    <a:pt x="47" y="13"/>
                    <a:pt x="47" y="13"/>
                  </a:cubicBezTo>
                  <a:cubicBezTo>
                    <a:pt x="46" y="13"/>
                    <a:pt x="46" y="13"/>
                    <a:pt x="46" y="12"/>
                  </a:cubicBezTo>
                  <a:cubicBezTo>
                    <a:pt x="23" y="0"/>
                    <a:pt x="23" y="0"/>
                    <a:pt x="23" y="0"/>
                  </a:cubicBezTo>
                  <a:cubicBezTo>
                    <a:pt x="22" y="0"/>
                    <a:pt x="22" y="0"/>
                    <a:pt x="22" y="0"/>
                  </a:cubicBezTo>
                  <a:cubicBezTo>
                    <a:pt x="21" y="0"/>
                    <a:pt x="20" y="0"/>
                    <a:pt x="20" y="0"/>
                  </a:cubicBezTo>
                  <a:cubicBezTo>
                    <a:pt x="15" y="3"/>
                    <a:pt x="15" y="3"/>
                    <a:pt x="15" y="3"/>
                  </a:cubicBezTo>
                  <a:cubicBezTo>
                    <a:pt x="2" y="11"/>
                    <a:pt x="2" y="11"/>
                    <a:pt x="2" y="11"/>
                  </a:cubicBezTo>
                  <a:cubicBezTo>
                    <a:pt x="1" y="12"/>
                    <a:pt x="0" y="13"/>
                    <a:pt x="0" y="14"/>
                  </a:cubicBezTo>
                  <a:cubicBezTo>
                    <a:pt x="1" y="25"/>
                    <a:pt x="1" y="25"/>
                    <a:pt x="1" y="25"/>
                  </a:cubicBezTo>
                  <a:cubicBezTo>
                    <a:pt x="1" y="25"/>
                    <a:pt x="1" y="25"/>
                    <a:pt x="1" y="25"/>
                  </a:cubicBezTo>
                  <a:cubicBezTo>
                    <a:pt x="0" y="25"/>
                    <a:pt x="0" y="25"/>
                    <a:pt x="0" y="25"/>
                  </a:cubicBezTo>
                  <a:cubicBezTo>
                    <a:pt x="0" y="181"/>
                    <a:pt x="0" y="181"/>
                    <a:pt x="0" y="181"/>
                  </a:cubicBezTo>
                  <a:cubicBezTo>
                    <a:pt x="0" y="215"/>
                    <a:pt x="28" y="243"/>
                    <a:pt x="63" y="2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71" name="Group 70">
            <a:extLst>
              <a:ext uri="{FF2B5EF4-FFF2-40B4-BE49-F238E27FC236}">
                <a16:creationId xmlns:a16="http://schemas.microsoft.com/office/drawing/2014/main" id="{60223DBA-4AFC-4CE3-A377-7E8916D89F88}"/>
              </a:ext>
            </a:extLst>
          </p:cNvPr>
          <p:cNvGrpSpPr/>
          <p:nvPr/>
        </p:nvGrpSpPr>
        <p:grpSpPr>
          <a:xfrm>
            <a:off x="3393583" y="4101673"/>
            <a:ext cx="556176" cy="779769"/>
            <a:chOff x="2123162" y="5734562"/>
            <a:chExt cx="1101725" cy="1544638"/>
          </a:xfrm>
          <a:solidFill>
            <a:schemeClr val="bg1"/>
          </a:solidFill>
        </p:grpSpPr>
        <p:sp>
          <p:nvSpPr>
            <p:cNvPr id="74" name="Oval 6">
              <a:extLst>
                <a:ext uri="{FF2B5EF4-FFF2-40B4-BE49-F238E27FC236}">
                  <a16:creationId xmlns:a16="http://schemas.microsoft.com/office/drawing/2014/main" id="{77F406D6-8424-4AA6-A8BD-5CEEC82D5485}"/>
                </a:ext>
              </a:extLst>
            </p:cNvPr>
            <p:cNvSpPr>
              <a:spLocks noChangeArrowheads="1"/>
            </p:cNvSpPr>
            <p:nvPr/>
          </p:nvSpPr>
          <p:spPr bwMode="auto">
            <a:xfrm>
              <a:off x="2448598" y="5734562"/>
              <a:ext cx="450849" cy="4492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5" name="Freeform 7">
              <a:extLst>
                <a:ext uri="{FF2B5EF4-FFF2-40B4-BE49-F238E27FC236}">
                  <a16:creationId xmlns:a16="http://schemas.microsoft.com/office/drawing/2014/main" id="{04739F7B-E3C7-4D25-9308-471DAAC904E5}"/>
                </a:ext>
              </a:extLst>
            </p:cNvPr>
            <p:cNvSpPr>
              <a:spLocks/>
            </p:cNvSpPr>
            <p:nvPr/>
          </p:nvSpPr>
          <p:spPr bwMode="auto">
            <a:xfrm>
              <a:off x="2123162" y="6233033"/>
              <a:ext cx="1101725" cy="442913"/>
            </a:xfrm>
            <a:custGeom>
              <a:avLst/>
              <a:gdLst>
                <a:gd name="T0" fmla="*/ 22 w 294"/>
                <a:gd name="T1" fmla="*/ 118 h 118"/>
                <a:gd name="T2" fmla="*/ 35 w 294"/>
                <a:gd name="T3" fmla="*/ 113 h 118"/>
                <a:gd name="T4" fmla="*/ 89 w 294"/>
                <a:gd name="T5" fmla="*/ 64 h 118"/>
                <a:gd name="T6" fmla="*/ 89 w 294"/>
                <a:gd name="T7" fmla="*/ 111 h 118"/>
                <a:gd name="T8" fmla="*/ 204 w 294"/>
                <a:gd name="T9" fmla="*/ 111 h 118"/>
                <a:gd name="T10" fmla="*/ 204 w 294"/>
                <a:gd name="T11" fmla="*/ 64 h 118"/>
                <a:gd name="T12" fmla="*/ 258 w 294"/>
                <a:gd name="T13" fmla="*/ 113 h 118"/>
                <a:gd name="T14" fmla="*/ 272 w 294"/>
                <a:gd name="T15" fmla="*/ 118 h 118"/>
                <a:gd name="T16" fmla="*/ 287 w 294"/>
                <a:gd name="T17" fmla="*/ 112 h 118"/>
                <a:gd name="T18" fmla="*/ 285 w 294"/>
                <a:gd name="T19" fmla="*/ 84 h 118"/>
                <a:gd name="T20" fmla="*/ 202 w 294"/>
                <a:gd name="T21" fmla="*/ 7 h 118"/>
                <a:gd name="T22" fmla="*/ 199 w 294"/>
                <a:gd name="T23" fmla="*/ 5 h 118"/>
                <a:gd name="T24" fmla="*/ 187 w 294"/>
                <a:gd name="T25" fmla="*/ 0 h 118"/>
                <a:gd name="T26" fmla="*/ 107 w 294"/>
                <a:gd name="T27" fmla="*/ 0 h 118"/>
                <a:gd name="T28" fmla="*/ 95 w 294"/>
                <a:gd name="T29" fmla="*/ 5 h 118"/>
                <a:gd name="T30" fmla="*/ 91 w 294"/>
                <a:gd name="T31" fmla="*/ 7 h 118"/>
                <a:gd name="T32" fmla="*/ 8 w 294"/>
                <a:gd name="T33" fmla="*/ 84 h 118"/>
                <a:gd name="T34" fmla="*/ 7 w 294"/>
                <a:gd name="T35" fmla="*/ 112 h 118"/>
                <a:gd name="T36" fmla="*/ 22 w 294"/>
                <a:gd name="T37"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4" h="118">
                  <a:moveTo>
                    <a:pt x="22" y="118"/>
                  </a:moveTo>
                  <a:cubicBezTo>
                    <a:pt x="27" y="118"/>
                    <a:pt x="32" y="117"/>
                    <a:pt x="35" y="113"/>
                  </a:cubicBezTo>
                  <a:cubicBezTo>
                    <a:pt x="89" y="64"/>
                    <a:pt x="89" y="64"/>
                    <a:pt x="89" y="64"/>
                  </a:cubicBezTo>
                  <a:cubicBezTo>
                    <a:pt x="89" y="111"/>
                    <a:pt x="89" y="111"/>
                    <a:pt x="89" y="111"/>
                  </a:cubicBezTo>
                  <a:cubicBezTo>
                    <a:pt x="204" y="111"/>
                    <a:pt x="204" y="111"/>
                    <a:pt x="204" y="111"/>
                  </a:cubicBezTo>
                  <a:cubicBezTo>
                    <a:pt x="204" y="64"/>
                    <a:pt x="204" y="64"/>
                    <a:pt x="204" y="64"/>
                  </a:cubicBezTo>
                  <a:cubicBezTo>
                    <a:pt x="258" y="113"/>
                    <a:pt x="258" y="113"/>
                    <a:pt x="258" y="113"/>
                  </a:cubicBezTo>
                  <a:cubicBezTo>
                    <a:pt x="262" y="117"/>
                    <a:pt x="267" y="118"/>
                    <a:pt x="272" y="118"/>
                  </a:cubicBezTo>
                  <a:cubicBezTo>
                    <a:pt x="277" y="118"/>
                    <a:pt x="283" y="116"/>
                    <a:pt x="287" y="112"/>
                  </a:cubicBezTo>
                  <a:cubicBezTo>
                    <a:pt x="294" y="104"/>
                    <a:pt x="294" y="91"/>
                    <a:pt x="285" y="84"/>
                  </a:cubicBezTo>
                  <a:cubicBezTo>
                    <a:pt x="202" y="7"/>
                    <a:pt x="202" y="7"/>
                    <a:pt x="202" y="7"/>
                  </a:cubicBezTo>
                  <a:cubicBezTo>
                    <a:pt x="201" y="6"/>
                    <a:pt x="200" y="6"/>
                    <a:pt x="199" y="5"/>
                  </a:cubicBezTo>
                  <a:cubicBezTo>
                    <a:pt x="196" y="2"/>
                    <a:pt x="192" y="0"/>
                    <a:pt x="187" y="0"/>
                  </a:cubicBezTo>
                  <a:cubicBezTo>
                    <a:pt x="107" y="0"/>
                    <a:pt x="107" y="0"/>
                    <a:pt x="107" y="0"/>
                  </a:cubicBezTo>
                  <a:cubicBezTo>
                    <a:pt x="102" y="0"/>
                    <a:pt x="98" y="2"/>
                    <a:pt x="95" y="5"/>
                  </a:cubicBezTo>
                  <a:cubicBezTo>
                    <a:pt x="94" y="6"/>
                    <a:pt x="93" y="6"/>
                    <a:pt x="91" y="7"/>
                  </a:cubicBezTo>
                  <a:cubicBezTo>
                    <a:pt x="8" y="84"/>
                    <a:pt x="8" y="84"/>
                    <a:pt x="8" y="84"/>
                  </a:cubicBezTo>
                  <a:cubicBezTo>
                    <a:pt x="0" y="91"/>
                    <a:pt x="0" y="104"/>
                    <a:pt x="7" y="112"/>
                  </a:cubicBezTo>
                  <a:cubicBezTo>
                    <a:pt x="11" y="116"/>
                    <a:pt x="17" y="118"/>
                    <a:pt x="22"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6" name="Freeform 8">
              <a:extLst>
                <a:ext uri="{FF2B5EF4-FFF2-40B4-BE49-F238E27FC236}">
                  <a16:creationId xmlns:a16="http://schemas.microsoft.com/office/drawing/2014/main" id="{FD1FE738-1663-4A87-ADAE-D3B8FD26977C}"/>
                </a:ext>
              </a:extLst>
            </p:cNvPr>
            <p:cNvSpPr>
              <a:spLocks/>
            </p:cNvSpPr>
            <p:nvPr/>
          </p:nvSpPr>
          <p:spPr bwMode="auto">
            <a:xfrm>
              <a:off x="2275562" y="6753737"/>
              <a:ext cx="341313" cy="525463"/>
            </a:xfrm>
            <a:custGeom>
              <a:avLst/>
              <a:gdLst>
                <a:gd name="T0" fmla="*/ 12 w 91"/>
                <a:gd name="T1" fmla="*/ 27 h 140"/>
                <a:gd name="T2" fmla="*/ 5 w 91"/>
                <a:gd name="T3" fmla="*/ 59 h 140"/>
                <a:gd name="T4" fmla="*/ 33 w 91"/>
                <a:gd name="T5" fmla="*/ 124 h 140"/>
                <a:gd name="T6" fmla="*/ 59 w 91"/>
                <a:gd name="T7" fmla="*/ 140 h 140"/>
                <a:gd name="T8" fmla="*/ 70 w 91"/>
                <a:gd name="T9" fmla="*/ 138 h 140"/>
                <a:gd name="T10" fmla="*/ 84 w 91"/>
                <a:gd name="T11" fmla="*/ 101 h 140"/>
                <a:gd name="T12" fmla="*/ 65 w 91"/>
                <a:gd name="T13" fmla="*/ 56 h 140"/>
                <a:gd name="T14" fmla="*/ 86 w 91"/>
                <a:gd name="T15" fmla="*/ 37 h 140"/>
                <a:gd name="T16" fmla="*/ 43 w 91"/>
                <a:gd name="T17" fmla="*/ 0 h 140"/>
                <a:gd name="T18" fmla="*/ 12 w 91"/>
                <a:gd name="T19" fmla="*/ 2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140">
                  <a:moveTo>
                    <a:pt x="12" y="27"/>
                  </a:moveTo>
                  <a:cubicBezTo>
                    <a:pt x="3" y="35"/>
                    <a:pt x="0" y="48"/>
                    <a:pt x="5" y="59"/>
                  </a:cubicBezTo>
                  <a:cubicBezTo>
                    <a:pt x="33" y="124"/>
                    <a:pt x="33" y="124"/>
                    <a:pt x="33" y="124"/>
                  </a:cubicBezTo>
                  <a:cubicBezTo>
                    <a:pt x="38" y="134"/>
                    <a:pt x="48" y="140"/>
                    <a:pt x="59" y="140"/>
                  </a:cubicBezTo>
                  <a:cubicBezTo>
                    <a:pt x="63" y="140"/>
                    <a:pt x="66" y="140"/>
                    <a:pt x="70" y="138"/>
                  </a:cubicBezTo>
                  <a:cubicBezTo>
                    <a:pt x="84" y="132"/>
                    <a:pt x="91" y="115"/>
                    <a:pt x="84" y="101"/>
                  </a:cubicBezTo>
                  <a:cubicBezTo>
                    <a:pt x="65" y="56"/>
                    <a:pt x="65" y="56"/>
                    <a:pt x="65" y="56"/>
                  </a:cubicBezTo>
                  <a:cubicBezTo>
                    <a:pt x="86" y="37"/>
                    <a:pt x="86" y="37"/>
                    <a:pt x="86" y="37"/>
                  </a:cubicBezTo>
                  <a:cubicBezTo>
                    <a:pt x="43" y="0"/>
                    <a:pt x="43" y="0"/>
                    <a:pt x="43" y="0"/>
                  </a:cubicBezTo>
                  <a:lnTo>
                    <a:pt x="1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7" name="Freeform 9">
              <a:extLst>
                <a:ext uri="{FF2B5EF4-FFF2-40B4-BE49-F238E27FC236}">
                  <a16:creationId xmlns:a16="http://schemas.microsoft.com/office/drawing/2014/main" id="{AE15C1DC-70DF-444C-954E-4235DC11D859}"/>
                </a:ext>
              </a:extLst>
            </p:cNvPr>
            <p:cNvSpPr>
              <a:spLocks/>
            </p:cNvSpPr>
            <p:nvPr/>
          </p:nvSpPr>
          <p:spPr bwMode="auto">
            <a:xfrm>
              <a:off x="2729587" y="6753736"/>
              <a:ext cx="341313" cy="525464"/>
            </a:xfrm>
            <a:custGeom>
              <a:avLst/>
              <a:gdLst>
                <a:gd name="T0" fmla="*/ 26 w 91"/>
                <a:gd name="T1" fmla="*/ 56 h 140"/>
                <a:gd name="T2" fmla="*/ 6 w 91"/>
                <a:gd name="T3" fmla="*/ 101 h 140"/>
                <a:gd name="T4" fmla="*/ 21 w 91"/>
                <a:gd name="T5" fmla="*/ 138 h 140"/>
                <a:gd name="T6" fmla="*/ 32 w 91"/>
                <a:gd name="T7" fmla="*/ 140 h 140"/>
                <a:gd name="T8" fmla="*/ 58 w 91"/>
                <a:gd name="T9" fmla="*/ 124 h 140"/>
                <a:gd name="T10" fmla="*/ 86 w 91"/>
                <a:gd name="T11" fmla="*/ 59 h 140"/>
                <a:gd name="T12" fmla="*/ 79 w 91"/>
                <a:gd name="T13" fmla="*/ 27 h 140"/>
                <a:gd name="T14" fmla="*/ 48 w 91"/>
                <a:gd name="T15" fmla="*/ 0 h 140"/>
                <a:gd name="T16" fmla="*/ 4 w 91"/>
                <a:gd name="T17" fmla="*/ 37 h 140"/>
                <a:gd name="T18" fmla="*/ 26 w 91"/>
                <a:gd name="T19" fmla="*/ 5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140">
                  <a:moveTo>
                    <a:pt x="26" y="56"/>
                  </a:moveTo>
                  <a:cubicBezTo>
                    <a:pt x="6" y="101"/>
                    <a:pt x="6" y="101"/>
                    <a:pt x="6" y="101"/>
                  </a:cubicBezTo>
                  <a:cubicBezTo>
                    <a:pt x="0" y="115"/>
                    <a:pt x="7" y="132"/>
                    <a:pt x="21" y="138"/>
                  </a:cubicBezTo>
                  <a:cubicBezTo>
                    <a:pt x="24" y="140"/>
                    <a:pt x="28" y="140"/>
                    <a:pt x="32" y="140"/>
                  </a:cubicBezTo>
                  <a:cubicBezTo>
                    <a:pt x="43" y="140"/>
                    <a:pt x="53" y="134"/>
                    <a:pt x="58" y="124"/>
                  </a:cubicBezTo>
                  <a:cubicBezTo>
                    <a:pt x="86" y="59"/>
                    <a:pt x="86" y="59"/>
                    <a:pt x="86" y="59"/>
                  </a:cubicBezTo>
                  <a:cubicBezTo>
                    <a:pt x="91" y="48"/>
                    <a:pt x="88" y="35"/>
                    <a:pt x="79" y="27"/>
                  </a:cubicBezTo>
                  <a:cubicBezTo>
                    <a:pt x="48" y="0"/>
                    <a:pt x="48" y="0"/>
                    <a:pt x="48" y="0"/>
                  </a:cubicBezTo>
                  <a:cubicBezTo>
                    <a:pt x="4" y="37"/>
                    <a:pt x="4" y="37"/>
                    <a:pt x="4" y="37"/>
                  </a:cubicBezTo>
                  <a:lnTo>
                    <a:pt x="26"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2" name="Freeform 842">
            <a:extLst>
              <a:ext uri="{FF2B5EF4-FFF2-40B4-BE49-F238E27FC236}">
                <a16:creationId xmlns:a16="http://schemas.microsoft.com/office/drawing/2014/main" id="{A8996633-65FF-4D0A-9FC7-D73A326A241B}"/>
              </a:ext>
            </a:extLst>
          </p:cNvPr>
          <p:cNvSpPr>
            <a:spLocks noEditPoints="1"/>
          </p:cNvSpPr>
          <p:nvPr/>
        </p:nvSpPr>
        <p:spPr bwMode="auto">
          <a:xfrm>
            <a:off x="3894520" y="2852978"/>
            <a:ext cx="709379" cy="712513"/>
          </a:xfrm>
          <a:custGeom>
            <a:avLst/>
            <a:gdLst>
              <a:gd name="T0" fmla="*/ 213 w 320"/>
              <a:gd name="T1" fmla="*/ 320 h 320"/>
              <a:gd name="T2" fmla="*/ 106 w 320"/>
              <a:gd name="T3" fmla="*/ 320 h 320"/>
              <a:gd name="T4" fmla="*/ 96 w 320"/>
              <a:gd name="T5" fmla="*/ 309 h 320"/>
              <a:gd name="T6" fmla="*/ 96 w 320"/>
              <a:gd name="T7" fmla="*/ 224 h 320"/>
              <a:gd name="T8" fmla="*/ 10 w 320"/>
              <a:gd name="T9" fmla="*/ 224 h 320"/>
              <a:gd name="T10" fmla="*/ 0 w 320"/>
              <a:gd name="T11" fmla="*/ 213 h 320"/>
              <a:gd name="T12" fmla="*/ 0 w 320"/>
              <a:gd name="T13" fmla="*/ 106 h 320"/>
              <a:gd name="T14" fmla="*/ 10 w 320"/>
              <a:gd name="T15" fmla="*/ 96 h 320"/>
              <a:gd name="T16" fmla="*/ 96 w 320"/>
              <a:gd name="T17" fmla="*/ 96 h 320"/>
              <a:gd name="T18" fmla="*/ 96 w 320"/>
              <a:gd name="T19" fmla="*/ 10 h 320"/>
              <a:gd name="T20" fmla="*/ 106 w 320"/>
              <a:gd name="T21" fmla="*/ 0 h 320"/>
              <a:gd name="T22" fmla="*/ 213 w 320"/>
              <a:gd name="T23" fmla="*/ 0 h 320"/>
              <a:gd name="T24" fmla="*/ 224 w 320"/>
              <a:gd name="T25" fmla="*/ 10 h 320"/>
              <a:gd name="T26" fmla="*/ 224 w 320"/>
              <a:gd name="T27" fmla="*/ 96 h 320"/>
              <a:gd name="T28" fmla="*/ 309 w 320"/>
              <a:gd name="T29" fmla="*/ 96 h 320"/>
              <a:gd name="T30" fmla="*/ 320 w 320"/>
              <a:gd name="T31" fmla="*/ 106 h 320"/>
              <a:gd name="T32" fmla="*/ 320 w 320"/>
              <a:gd name="T33" fmla="*/ 213 h 320"/>
              <a:gd name="T34" fmla="*/ 309 w 320"/>
              <a:gd name="T35" fmla="*/ 224 h 320"/>
              <a:gd name="T36" fmla="*/ 224 w 320"/>
              <a:gd name="T37" fmla="*/ 224 h 320"/>
              <a:gd name="T38" fmla="*/ 224 w 320"/>
              <a:gd name="T39" fmla="*/ 309 h 320"/>
              <a:gd name="T40" fmla="*/ 213 w 320"/>
              <a:gd name="T41" fmla="*/ 320 h 320"/>
              <a:gd name="T42" fmla="*/ 117 w 320"/>
              <a:gd name="T43" fmla="*/ 298 h 320"/>
              <a:gd name="T44" fmla="*/ 202 w 320"/>
              <a:gd name="T45" fmla="*/ 298 h 320"/>
              <a:gd name="T46" fmla="*/ 202 w 320"/>
              <a:gd name="T47" fmla="*/ 213 h 320"/>
              <a:gd name="T48" fmla="*/ 213 w 320"/>
              <a:gd name="T49" fmla="*/ 202 h 320"/>
              <a:gd name="T50" fmla="*/ 298 w 320"/>
              <a:gd name="T51" fmla="*/ 202 h 320"/>
              <a:gd name="T52" fmla="*/ 298 w 320"/>
              <a:gd name="T53" fmla="*/ 117 h 320"/>
              <a:gd name="T54" fmla="*/ 213 w 320"/>
              <a:gd name="T55" fmla="*/ 117 h 320"/>
              <a:gd name="T56" fmla="*/ 202 w 320"/>
              <a:gd name="T57" fmla="*/ 106 h 320"/>
              <a:gd name="T58" fmla="*/ 202 w 320"/>
              <a:gd name="T59" fmla="*/ 21 h 320"/>
              <a:gd name="T60" fmla="*/ 117 w 320"/>
              <a:gd name="T61" fmla="*/ 21 h 320"/>
              <a:gd name="T62" fmla="*/ 117 w 320"/>
              <a:gd name="T63" fmla="*/ 106 h 320"/>
              <a:gd name="T64" fmla="*/ 106 w 320"/>
              <a:gd name="T65" fmla="*/ 117 h 320"/>
              <a:gd name="T66" fmla="*/ 21 w 320"/>
              <a:gd name="T67" fmla="*/ 117 h 320"/>
              <a:gd name="T68" fmla="*/ 21 w 320"/>
              <a:gd name="T69" fmla="*/ 202 h 320"/>
              <a:gd name="T70" fmla="*/ 106 w 320"/>
              <a:gd name="T71" fmla="*/ 202 h 320"/>
              <a:gd name="T72" fmla="*/ 117 w 320"/>
              <a:gd name="T73" fmla="*/ 213 h 320"/>
              <a:gd name="T74" fmla="*/ 117 w 320"/>
              <a:gd name="T75"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320">
                <a:moveTo>
                  <a:pt x="213" y="320"/>
                </a:moveTo>
                <a:cubicBezTo>
                  <a:pt x="106" y="320"/>
                  <a:pt x="106" y="320"/>
                  <a:pt x="106" y="320"/>
                </a:cubicBezTo>
                <a:cubicBezTo>
                  <a:pt x="100" y="320"/>
                  <a:pt x="96" y="315"/>
                  <a:pt x="96" y="309"/>
                </a:cubicBezTo>
                <a:cubicBezTo>
                  <a:pt x="96" y="224"/>
                  <a:pt x="96" y="224"/>
                  <a:pt x="96" y="224"/>
                </a:cubicBezTo>
                <a:cubicBezTo>
                  <a:pt x="10" y="224"/>
                  <a:pt x="10" y="224"/>
                  <a:pt x="10" y="224"/>
                </a:cubicBezTo>
                <a:cubicBezTo>
                  <a:pt x="4" y="224"/>
                  <a:pt x="0" y="219"/>
                  <a:pt x="0" y="213"/>
                </a:cubicBezTo>
                <a:cubicBezTo>
                  <a:pt x="0" y="106"/>
                  <a:pt x="0" y="106"/>
                  <a:pt x="0" y="106"/>
                </a:cubicBezTo>
                <a:cubicBezTo>
                  <a:pt x="0" y="100"/>
                  <a:pt x="4" y="96"/>
                  <a:pt x="10" y="96"/>
                </a:cubicBezTo>
                <a:cubicBezTo>
                  <a:pt x="96" y="96"/>
                  <a:pt x="96" y="96"/>
                  <a:pt x="96" y="96"/>
                </a:cubicBezTo>
                <a:cubicBezTo>
                  <a:pt x="96" y="10"/>
                  <a:pt x="96" y="10"/>
                  <a:pt x="96" y="10"/>
                </a:cubicBezTo>
                <a:cubicBezTo>
                  <a:pt x="96" y="4"/>
                  <a:pt x="100" y="0"/>
                  <a:pt x="106" y="0"/>
                </a:cubicBezTo>
                <a:cubicBezTo>
                  <a:pt x="213" y="0"/>
                  <a:pt x="213" y="0"/>
                  <a:pt x="213" y="0"/>
                </a:cubicBezTo>
                <a:cubicBezTo>
                  <a:pt x="219" y="0"/>
                  <a:pt x="224" y="4"/>
                  <a:pt x="224" y="10"/>
                </a:cubicBezTo>
                <a:cubicBezTo>
                  <a:pt x="224" y="96"/>
                  <a:pt x="224" y="96"/>
                  <a:pt x="224" y="96"/>
                </a:cubicBezTo>
                <a:cubicBezTo>
                  <a:pt x="309" y="96"/>
                  <a:pt x="309" y="96"/>
                  <a:pt x="309" y="96"/>
                </a:cubicBezTo>
                <a:cubicBezTo>
                  <a:pt x="315" y="96"/>
                  <a:pt x="320" y="100"/>
                  <a:pt x="320" y="106"/>
                </a:cubicBezTo>
                <a:cubicBezTo>
                  <a:pt x="320" y="213"/>
                  <a:pt x="320" y="213"/>
                  <a:pt x="320" y="213"/>
                </a:cubicBezTo>
                <a:cubicBezTo>
                  <a:pt x="320" y="219"/>
                  <a:pt x="315" y="224"/>
                  <a:pt x="309" y="224"/>
                </a:cubicBezTo>
                <a:cubicBezTo>
                  <a:pt x="224" y="224"/>
                  <a:pt x="224" y="224"/>
                  <a:pt x="224" y="224"/>
                </a:cubicBezTo>
                <a:cubicBezTo>
                  <a:pt x="224" y="309"/>
                  <a:pt x="224" y="309"/>
                  <a:pt x="224" y="309"/>
                </a:cubicBezTo>
                <a:cubicBezTo>
                  <a:pt x="224" y="315"/>
                  <a:pt x="219" y="320"/>
                  <a:pt x="213" y="320"/>
                </a:cubicBezTo>
                <a:close/>
                <a:moveTo>
                  <a:pt x="117" y="298"/>
                </a:moveTo>
                <a:cubicBezTo>
                  <a:pt x="202" y="298"/>
                  <a:pt x="202" y="298"/>
                  <a:pt x="202" y="298"/>
                </a:cubicBezTo>
                <a:cubicBezTo>
                  <a:pt x="202" y="213"/>
                  <a:pt x="202" y="213"/>
                  <a:pt x="202" y="213"/>
                </a:cubicBezTo>
                <a:cubicBezTo>
                  <a:pt x="202" y="207"/>
                  <a:pt x="207" y="202"/>
                  <a:pt x="213" y="202"/>
                </a:cubicBezTo>
                <a:cubicBezTo>
                  <a:pt x="298" y="202"/>
                  <a:pt x="298" y="202"/>
                  <a:pt x="298" y="202"/>
                </a:cubicBezTo>
                <a:cubicBezTo>
                  <a:pt x="298" y="117"/>
                  <a:pt x="298" y="117"/>
                  <a:pt x="298" y="117"/>
                </a:cubicBezTo>
                <a:cubicBezTo>
                  <a:pt x="213" y="117"/>
                  <a:pt x="213" y="117"/>
                  <a:pt x="213" y="117"/>
                </a:cubicBezTo>
                <a:cubicBezTo>
                  <a:pt x="207" y="117"/>
                  <a:pt x="202" y="112"/>
                  <a:pt x="202" y="106"/>
                </a:cubicBezTo>
                <a:cubicBezTo>
                  <a:pt x="202" y="21"/>
                  <a:pt x="202" y="21"/>
                  <a:pt x="202" y="21"/>
                </a:cubicBezTo>
                <a:cubicBezTo>
                  <a:pt x="117" y="21"/>
                  <a:pt x="117" y="21"/>
                  <a:pt x="117" y="21"/>
                </a:cubicBezTo>
                <a:cubicBezTo>
                  <a:pt x="117" y="106"/>
                  <a:pt x="117" y="106"/>
                  <a:pt x="117" y="106"/>
                </a:cubicBezTo>
                <a:cubicBezTo>
                  <a:pt x="117" y="112"/>
                  <a:pt x="112" y="117"/>
                  <a:pt x="106" y="117"/>
                </a:cubicBezTo>
                <a:cubicBezTo>
                  <a:pt x="21" y="117"/>
                  <a:pt x="21" y="117"/>
                  <a:pt x="21" y="117"/>
                </a:cubicBezTo>
                <a:cubicBezTo>
                  <a:pt x="21" y="202"/>
                  <a:pt x="21" y="202"/>
                  <a:pt x="21" y="202"/>
                </a:cubicBezTo>
                <a:cubicBezTo>
                  <a:pt x="106" y="202"/>
                  <a:pt x="106" y="202"/>
                  <a:pt x="106" y="202"/>
                </a:cubicBezTo>
                <a:cubicBezTo>
                  <a:pt x="112" y="202"/>
                  <a:pt x="117" y="207"/>
                  <a:pt x="117" y="213"/>
                </a:cubicBezTo>
                <a:lnTo>
                  <a:pt x="117" y="298"/>
                </a:lnTo>
                <a:close/>
              </a:path>
            </a:pathLst>
          </a:custGeom>
          <a:solidFill>
            <a:schemeClr val="bg1"/>
          </a:solidFill>
          <a:ln>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3" name="Freeform 341">
            <a:extLst>
              <a:ext uri="{FF2B5EF4-FFF2-40B4-BE49-F238E27FC236}">
                <a16:creationId xmlns:a16="http://schemas.microsoft.com/office/drawing/2014/main" id="{836F2A17-2359-4555-B358-189245394633}"/>
              </a:ext>
            </a:extLst>
          </p:cNvPr>
          <p:cNvSpPr>
            <a:spLocks noEditPoints="1"/>
          </p:cNvSpPr>
          <p:nvPr/>
        </p:nvSpPr>
        <p:spPr bwMode="auto">
          <a:xfrm>
            <a:off x="2602047" y="2476813"/>
            <a:ext cx="649929" cy="549431"/>
          </a:xfrm>
          <a:custGeom>
            <a:avLst/>
            <a:gdLst>
              <a:gd name="T0" fmla="*/ 278 w 322"/>
              <a:gd name="T1" fmla="*/ 299 h 299"/>
              <a:gd name="T2" fmla="*/ 182 w 322"/>
              <a:gd name="T3" fmla="*/ 299 h 299"/>
              <a:gd name="T4" fmla="*/ 171 w 322"/>
              <a:gd name="T5" fmla="*/ 289 h 299"/>
              <a:gd name="T6" fmla="*/ 171 w 322"/>
              <a:gd name="T7" fmla="*/ 235 h 299"/>
              <a:gd name="T8" fmla="*/ 150 w 322"/>
              <a:gd name="T9" fmla="*/ 235 h 299"/>
              <a:gd name="T10" fmla="*/ 150 w 322"/>
              <a:gd name="T11" fmla="*/ 289 h 299"/>
              <a:gd name="T12" fmla="*/ 139 w 322"/>
              <a:gd name="T13" fmla="*/ 299 h 299"/>
              <a:gd name="T14" fmla="*/ 43 w 322"/>
              <a:gd name="T15" fmla="*/ 299 h 299"/>
              <a:gd name="T16" fmla="*/ 33 w 322"/>
              <a:gd name="T17" fmla="*/ 289 h 299"/>
              <a:gd name="T18" fmla="*/ 33 w 322"/>
              <a:gd name="T19" fmla="*/ 150 h 299"/>
              <a:gd name="T20" fmla="*/ 11 w 322"/>
              <a:gd name="T21" fmla="*/ 150 h 299"/>
              <a:gd name="T22" fmla="*/ 1 w 322"/>
              <a:gd name="T23" fmla="*/ 143 h 299"/>
              <a:gd name="T24" fmla="*/ 4 w 322"/>
              <a:gd name="T25" fmla="*/ 131 h 299"/>
              <a:gd name="T26" fmla="*/ 154 w 322"/>
              <a:gd name="T27" fmla="*/ 3 h 299"/>
              <a:gd name="T28" fmla="*/ 168 w 322"/>
              <a:gd name="T29" fmla="*/ 3 h 299"/>
              <a:gd name="T30" fmla="*/ 317 w 322"/>
              <a:gd name="T31" fmla="*/ 131 h 299"/>
              <a:gd name="T32" fmla="*/ 320 w 322"/>
              <a:gd name="T33" fmla="*/ 143 h 299"/>
              <a:gd name="T34" fmla="*/ 310 w 322"/>
              <a:gd name="T35" fmla="*/ 150 h 299"/>
              <a:gd name="T36" fmla="*/ 289 w 322"/>
              <a:gd name="T37" fmla="*/ 150 h 299"/>
              <a:gd name="T38" fmla="*/ 289 w 322"/>
              <a:gd name="T39" fmla="*/ 289 h 299"/>
              <a:gd name="T40" fmla="*/ 278 w 322"/>
              <a:gd name="T41" fmla="*/ 299 h 299"/>
              <a:gd name="T42" fmla="*/ 193 w 322"/>
              <a:gd name="T43" fmla="*/ 278 h 299"/>
              <a:gd name="T44" fmla="*/ 267 w 322"/>
              <a:gd name="T45" fmla="*/ 278 h 299"/>
              <a:gd name="T46" fmla="*/ 267 w 322"/>
              <a:gd name="T47" fmla="*/ 139 h 299"/>
              <a:gd name="T48" fmla="*/ 278 w 322"/>
              <a:gd name="T49" fmla="*/ 129 h 299"/>
              <a:gd name="T50" fmla="*/ 281 w 322"/>
              <a:gd name="T51" fmla="*/ 129 h 299"/>
              <a:gd name="T52" fmla="*/ 161 w 322"/>
              <a:gd name="T53" fmla="*/ 25 h 299"/>
              <a:gd name="T54" fmla="*/ 40 w 322"/>
              <a:gd name="T55" fmla="*/ 129 h 299"/>
              <a:gd name="T56" fmla="*/ 43 w 322"/>
              <a:gd name="T57" fmla="*/ 129 h 299"/>
              <a:gd name="T58" fmla="*/ 54 w 322"/>
              <a:gd name="T59" fmla="*/ 139 h 299"/>
              <a:gd name="T60" fmla="*/ 54 w 322"/>
              <a:gd name="T61" fmla="*/ 278 h 299"/>
              <a:gd name="T62" fmla="*/ 129 w 322"/>
              <a:gd name="T63" fmla="*/ 278 h 299"/>
              <a:gd name="T64" fmla="*/ 129 w 322"/>
              <a:gd name="T65" fmla="*/ 225 h 299"/>
              <a:gd name="T66" fmla="*/ 139 w 322"/>
              <a:gd name="T67" fmla="*/ 214 h 299"/>
              <a:gd name="T68" fmla="*/ 182 w 322"/>
              <a:gd name="T69" fmla="*/ 214 h 299"/>
              <a:gd name="T70" fmla="*/ 193 w 322"/>
              <a:gd name="T71" fmla="*/ 225 h 299"/>
              <a:gd name="T72" fmla="*/ 193 w 322"/>
              <a:gd name="T73" fmla="*/ 278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2" h="299">
                <a:moveTo>
                  <a:pt x="278" y="299"/>
                </a:moveTo>
                <a:cubicBezTo>
                  <a:pt x="182" y="299"/>
                  <a:pt x="182" y="299"/>
                  <a:pt x="182" y="299"/>
                </a:cubicBezTo>
                <a:cubicBezTo>
                  <a:pt x="176" y="299"/>
                  <a:pt x="171" y="295"/>
                  <a:pt x="171" y="289"/>
                </a:cubicBezTo>
                <a:cubicBezTo>
                  <a:pt x="171" y="235"/>
                  <a:pt x="171" y="235"/>
                  <a:pt x="171" y="235"/>
                </a:cubicBezTo>
                <a:cubicBezTo>
                  <a:pt x="150" y="235"/>
                  <a:pt x="150" y="235"/>
                  <a:pt x="150" y="235"/>
                </a:cubicBezTo>
                <a:cubicBezTo>
                  <a:pt x="150" y="289"/>
                  <a:pt x="150" y="289"/>
                  <a:pt x="150" y="289"/>
                </a:cubicBezTo>
                <a:cubicBezTo>
                  <a:pt x="150" y="295"/>
                  <a:pt x="145" y="299"/>
                  <a:pt x="139" y="299"/>
                </a:cubicBezTo>
                <a:cubicBezTo>
                  <a:pt x="43" y="299"/>
                  <a:pt x="43" y="299"/>
                  <a:pt x="43" y="299"/>
                </a:cubicBezTo>
                <a:cubicBezTo>
                  <a:pt x="37" y="299"/>
                  <a:pt x="33" y="295"/>
                  <a:pt x="33" y="289"/>
                </a:cubicBezTo>
                <a:cubicBezTo>
                  <a:pt x="33" y="150"/>
                  <a:pt x="33" y="150"/>
                  <a:pt x="33" y="150"/>
                </a:cubicBezTo>
                <a:cubicBezTo>
                  <a:pt x="11" y="150"/>
                  <a:pt x="11" y="150"/>
                  <a:pt x="11" y="150"/>
                </a:cubicBezTo>
                <a:cubicBezTo>
                  <a:pt x="7" y="150"/>
                  <a:pt x="3" y="147"/>
                  <a:pt x="1" y="143"/>
                </a:cubicBezTo>
                <a:cubicBezTo>
                  <a:pt x="0" y="139"/>
                  <a:pt x="1" y="134"/>
                  <a:pt x="4" y="131"/>
                </a:cubicBezTo>
                <a:cubicBezTo>
                  <a:pt x="154" y="3"/>
                  <a:pt x="154" y="3"/>
                  <a:pt x="154" y="3"/>
                </a:cubicBezTo>
                <a:cubicBezTo>
                  <a:pt x="158" y="0"/>
                  <a:pt x="164" y="0"/>
                  <a:pt x="168" y="3"/>
                </a:cubicBezTo>
                <a:cubicBezTo>
                  <a:pt x="317" y="131"/>
                  <a:pt x="317" y="131"/>
                  <a:pt x="317" y="131"/>
                </a:cubicBezTo>
                <a:cubicBezTo>
                  <a:pt x="320" y="134"/>
                  <a:pt x="322" y="139"/>
                  <a:pt x="320" y="143"/>
                </a:cubicBezTo>
                <a:cubicBezTo>
                  <a:pt x="318" y="147"/>
                  <a:pt x="314" y="150"/>
                  <a:pt x="310" y="150"/>
                </a:cubicBezTo>
                <a:cubicBezTo>
                  <a:pt x="289" y="150"/>
                  <a:pt x="289" y="150"/>
                  <a:pt x="289" y="150"/>
                </a:cubicBezTo>
                <a:cubicBezTo>
                  <a:pt x="289" y="289"/>
                  <a:pt x="289" y="289"/>
                  <a:pt x="289" y="289"/>
                </a:cubicBezTo>
                <a:cubicBezTo>
                  <a:pt x="289" y="295"/>
                  <a:pt x="284" y="299"/>
                  <a:pt x="278" y="299"/>
                </a:cubicBezTo>
                <a:close/>
                <a:moveTo>
                  <a:pt x="193" y="278"/>
                </a:moveTo>
                <a:cubicBezTo>
                  <a:pt x="267" y="278"/>
                  <a:pt x="267" y="278"/>
                  <a:pt x="267" y="278"/>
                </a:cubicBezTo>
                <a:cubicBezTo>
                  <a:pt x="267" y="139"/>
                  <a:pt x="267" y="139"/>
                  <a:pt x="267" y="139"/>
                </a:cubicBezTo>
                <a:cubicBezTo>
                  <a:pt x="267" y="133"/>
                  <a:pt x="272" y="129"/>
                  <a:pt x="278" y="129"/>
                </a:cubicBezTo>
                <a:cubicBezTo>
                  <a:pt x="281" y="129"/>
                  <a:pt x="281" y="129"/>
                  <a:pt x="281" y="129"/>
                </a:cubicBezTo>
                <a:cubicBezTo>
                  <a:pt x="161" y="25"/>
                  <a:pt x="161" y="25"/>
                  <a:pt x="161" y="25"/>
                </a:cubicBezTo>
                <a:cubicBezTo>
                  <a:pt x="40" y="129"/>
                  <a:pt x="40" y="129"/>
                  <a:pt x="40" y="129"/>
                </a:cubicBezTo>
                <a:cubicBezTo>
                  <a:pt x="43" y="129"/>
                  <a:pt x="43" y="129"/>
                  <a:pt x="43" y="129"/>
                </a:cubicBezTo>
                <a:cubicBezTo>
                  <a:pt x="49" y="129"/>
                  <a:pt x="54" y="133"/>
                  <a:pt x="54" y="139"/>
                </a:cubicBezTo>
                <a:cubicBezTo>
                  <a:pt x="54" y="278"/>
                  <a:pt x="54" y="278"/>
                  <a:pt x="54" y="278"/>
                </a:cubicBezTo>
                <a:cubicBezTo>
                  <a:pt x="129" y="278"/>
                  <a:pt x="129" y="278"/>
                  <a:pt x="129" y="278"/>
                </a:cubicBezTo>
                <a:cubicBezTo>
                  <a:pt x="129" y="225"/>
                  <a:pt x="129" y="225"/>
                  <a:pt x="129" y="225"/>
                </a:cubicBezTo>
                <a:cubicBezTo>
                  <a:pt x="129" y="219"/>
                  <a:pt x="133" y="214"/>
                  <a:pt x="139" y="214"/>
                </a:cubicBezTo>
                <a:cubicBezTo>
                  <a:pt x="182" y="214"/>
                  <a:pt x="182" y="214"/>
                  <a:pt x="182" y="214"/>
                </a:cubicBezTo>
                <a:cubicBezTo>
                  <a:pt x="188" y="214"/>
                  <a:pt x="193" y="219"/>
                  <a:pt x="193" y="225"/>
                </a:cubicBezTo>
                <a:lnTo>
                  <a:pt x="193" y="27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 name="TextBox 81">
            <a:extLst>
              <a:ext uri="{FF2B5EF4-FFF2-40B4-BE49-F238E27FC236}">
                <a16:creationId xmlns:a16="http://schemas.microsoft.com/office/drawing/2014/main" id="{C19E5749-96D5-41B7-8DC5-4E576A51568D}"/>
              </a:ext>
            </a:extLst>
          </p:cNvPr>
          <p:cNvSpPr txBox="1"/>
          <p:nvPr/>
        </p:nvSpPr>
        <p:spPr>
          <a:xfrm>
            <a:off x="1317119" y="1563507"/>
            <a:ext cx="42962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African American Democrat Women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84" name="Chart 83">
            <a:extLst>
              <a:ext uri="{FF2B5EF4-FFF2-40B4-BE49-F238E27FC236}">
                <a16:creationId xmlns:a16="http://schemas.microsoft.com/office/drawing/2014/main" id="{0AC4423D-F32D-4D0C-A586-664C6E4C6930}"/>
              </a:ext>
            </a:extLst>
          </p:cNvPr>
          <p:cNvGraphicFramePr/>
          <p:nvPr>
            <p:extLst/>
          </p:nvPr>
        </p:nvGraphicFramePr>
        <p:xfrm>
          <a:off x="6598672" y="1905000"/>
          <a:ext cx="3954002" cy="3405174"/>
        </p:xfrm>
        <a:graphic>
          <a:graphicData uri="http://schemas.openxmlformats.org/drawingml/2006/chart">
            <c:chart xmlns:c="http://schemas.openxmlformats.org/drawingml/2006/chart" xmlns:r="http://schemas.openxmlformats.org/officeDocument/2006/relationships" r:id="rId8"/>
          </a:graphicData>
        </a:graphic>
      </p:graphicFrame>
      <p:grpSp>
        <p:nvGrpSpPr>
          <p:cNvPr id="85" name="Group 84">
            <a:extLst>
              <a:ext uri="{FF2B5EF4-FFF2-40B4-BE49-F238E27FC236}">
                <a16:creationId xmlns:a16="http://schemas.microsoft.com/office/drawing/2014/main" id="{BEF3C412-BE28-452B-A750-9B77FD2A8AD1}"/>
              </a:ext>
            </a:extLst>
          </p:cNvPr>
          <p:cNvGrpSpPr/>
          <p:nvPr/>
        </p:nvGrpSpPr>
        <p:grpSpPr>
          <a:xfrm>
            <a:off x="7441202" y="3605686"/>
            <a:ext cx="485757" cy="737714"/>
            <a:chOff x="281869" y="2890393"/>
            <a:chExt cx="679449" cy="1031874"/>
          </a:xfrm>
          <a:solidFill>
            <a:schemeClr val="bg1"/>
          </a:solidFill>
        </p:grpSpPr>
        <p:sp>
          <p:nvSpPr>
            <p:cNvPr id="93" name="Freeform 233">
              <a:extLst>
                <a:ext uri="{FF2B5EF4-FFF2-40B4-BE49-F238E27FC236}">
                  <a16:creationId xmlns:a16="http://schemas.microsoft.com/office/drawing/2014/main" id="{37BB0E6F-0882-4872-AE1B-444862896C11}"/>
                </a:ext>
              </a:extLst>
            </p:cNvPr>
            <p:cNvSpPr>
              <a:spLocks/>
            </p:cNvSpPr>
            <p:nvPr/>
          </p:nvSpPr>
          <p:spPr bwMode="auto">
            <a:xfrm>
              <a:off x="286632" y="2890393"/>
              <a:ext cx="498475" cy="417513"/>
            </a:xfrm>
            <a:custGeom>
              <a:avLst/>
              <a:gdLst>
                <a:gd name="T0" fmla="*/ 91 w 199"/>
                <a:gd name="T1" fmla="*/ 124 h 167"/>
                <a:gd name="T2" fmla="*/ 80 w 199"/>
                <a:gd name="T3" fmla="*/ 132 h 167"/>
                <a:gd name="T4" fmla="*/ 77 w 199"/>
                <a:gd name="T5" fmla="*/ 124 h 167"/>
                <a:gd name="T6" fmla="*/ 69 w 199"/>
                <a:gd name="T7" fmla="*/ 111 h 167"/>
                <a:gd name="T8" fmla="*/ 29 w 199"/>
                <a:gd name="T9" fmla="*/ 62 h 167"/>
                <a:gd name="T10" fmla="*/ 21 w 199"/>
                <a:gd name="T11" fmla="*/ 64 h 167"/>
                <a:gd name="T12" fmla="*/ 14 w 199"/>
                <a:gd name="T13" fmla="*/ 66 h 167"/>
                <a:gd name="T14" fmla="*/ 10 w 199"/>
                <a:gd name="T15" fmla="*/ 159 h 167"/>
                <a:gd name="T16" fmla="*/ 12 w 199"/>
                <a:gd name="T17" fmla="*/ 158 h 167"/>
                <a:gd name="T18" fmla="*/ 21 w 199"/>
                <a:gd name="T19" fmla="*/ 155 h 167"/>
                <a:gd name="T20" fmla="*/ 28 w 199"/>
                <a:gd name="T21" fmla="*/ 157 h 167"/>
                <a:gd name="T22" fmla="*/ 46 w 199"/>
                <a:gd name="T23" fmla="*/ 167 h 167"/>
                <a:gd name="T24" fmla="*/ 57 w 199"/>
                <a:gd name="T25" fmla="*/ 160 h 167"/>
                <a:gd name="T26" fmla="*/ 59 w 199"/>
                <a:gd name="T27" fmla="*/ 158 h 167"/>
                <a:gd name="T28" fmla="*/ 64 w 199"/>
                <a:gd name="T29" fmla="*/ 156 h 167"/>
                <a:gd name="T30" fmla="*/ 68 w 199"/>
                <a:gd name="T31" fmla="*/ 155 h 167"/>
                <a:gd name="T32" fmla="*/ 72 w 199"/>
                <a:gd name="T33" fmla="*/ 156 h 167"/>
                <a:gd name="T34" fmla="*/ 77 w 199"/>
                <a:gd name="T35" fmla="*/ 158 h 167"/>
                <a:gd name="T36" fmla="*/ 80 w 199"/>
                <a:gd name="T37" fmla="*/ 160 h 167"/>
                <a:gd name="T38" fmla="*/ 90 w 199"/>
                <a:gd name="T39" fmla="*/ 166 h 167"/>
                <a:gd name="T40" fmla="*/ 92 w 199"/>
                <a:gd name="T41" fmla="*/ 165 h 167"/>
                <a:gd name="T42" fmla="*/ 90 w 199"/>
                <a:gd name="T43" fmla="*/ 161 h 167"/>
                <a:gd name="T44" fmla="*/ 90 w 199"/>
                <a:gd name="T45" fmla="*/ 161 h 167"/>
                <a:gd name="T46" fmla="*/ 88 w 199"/>
                <a:gd name="T47" fmla="*/ 153 h 167"/>
                <a:gd name="T48" fmla="*/ 118 w 199"/>
                <a:gd name="T49" fmla="*/ 144 h 167"/>
                <a:gd name="T50" fmla="*/ 122 w 199"/>
                <a:gd name="T51" fmla="*/ 144 h 167"/>
                <a:gd name="T52" fmla="*/ 116 w 199"/>
                <a:gd name="T53" fmla="*/ 156 h 167"/>
                <a:gd name="T54" fmla="*/ 120 w 199"/>
                <a:gd name="T55" fmla="*/ 158 h 167"/>
                <a:gd name="T56" fmla="*/ 133 w 199"/>
                <a:gd name="T57" fmla="*/ 166 h 167"/>
                <a:gd name="T58" fmla="*/ 146 w 199"/>
                <a:gd name="T59" fmla="*/ 158 h 167"/>
                <a:gd name="T60" fmla="*/ 155 w 199"/>
                <a:gd name="T61" fmla="*/ 155 h 167"/>
                <a:gd name="T62" fmla="*/ 159 w 199"/>
                <a:gd name="T63" fmla="*/ 156 h 167"/>
                <a:gd name="T64" fmla="*/ 162 w 199"/>
                <a:gd name="T65" fmla="*/ 0 h 167"/>
                <a:gd name="T66" fmla="*/ 145 w 199"/>
                <a:gd name="T67" fmla="*/ 5 h 167"/>
                <a:gd name="T68" fmla="*/ 113 w 199"/>
                <a:gd name="T69" fmla="*/ 60 h 167"/>
                <a:gd name="T70" fmla="*/ 150 w 199"/>
                <a:gd name="T71" fmla="*/ 41 h 167"/>
                <a:gd name="T72" fmla="*/ 154 w 199"/>
                <a:gd name="T73" fmla="*/ 42 h 167"/>
                <a:gd name="T74" fmla="*/ 106 w 199"/>
                <a:gd name="T75" fmla="*/ 76 h 167"/>
                <a:gd name="T76" fmla="*/ 87 w 199"/>
                <a:gd name="T77" fmla="*/ 119 h 167"/>
                <a:gd name="T78" fmla="*/ 134 w 199"/>
                <a:gd name="T79" fmla="*/ 90 h 167"/>
                <a:gd name="T80" fmla="*/ 140 w 199"/>
                <a:gd name="T81" fmla="*/ 92 h 167"/>
                <a:gd name="T82" fmla="*/ 91 w 199"/>
                <a:gd name="T83" fmla="*/ 12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9" h="167">
                  <a:moveTo>
                    <a:pt x="91" y="124"/>
                  </a:moveTo>
                  <a:cubicBezTo>
                    <a:pt x="86" y="126"/>
                    <a:pt x="83" y="129"/>
                    <a:pt x="80" y="132"/>
                  </a:cubicBezTo>
                  <a:cubicBezTo>
                    <a:pt x="79" y="129"/>
                    <a:pt x="78" y="127"/>
                    <a:pt x="77" y="124"/>
                  </a:cubicBezTo>
                  <a:cubicBezTo>
                    <a:pt x="74" y="120"/>
                    <a:pt x="72" y="115"/>
                    <a:pt x="69" y="111"/>
                  </a:cubicBezTo>
                  <a:cubicBezTo>
                    <a:pt x="50" y="78"/>
                    <a:pt x="29" y="62"/>
                    <a:pt x="29" y="62"/>
                  </a:cubicBezTo>
                  <a:cubicBezTo>
                    <a:pt x="21" y="64"/>
                    <a:pt x="21" y="64"/>
                    <a:pt x="21" y="64"/>
                  </a:cubicBezTo>
                  <a:cubicBezTo>
                    <a:pt x="14" y="66"/>
                    <a:pt x="14" y="66"/>
                    <a:pt x="14" y="66"/>
                  </a:cubicBezTo>
                  <a:cubicBezTo>
                    <a:pt x="14" y="66"/>
                    <a:pt x="0" y="105"/>
                    <a:pt x="10" y="159"/>
                  </a:cubicBezTo>
                  <a:cubicBezTo>
                    <a:pt x="12" y="158"/>
                    <a:pt x="12" y="158"/>
                    <a:pt x="12" y="158"/>
                  </a:cubicBezTo>
                  <a:cubicBezTo>
                    <a:pt x="15" y="156"/>
                    <a:pt x="17" y="155"/>
                    <a:pt x="21" y="155"/>
                  </a:cubicBezTo>
                  <a:cubicBezTo>
                    <a:pt x="23" y="155"/>
                    <a:pt x="26" y="156"/>
                    <a:pt x="28" y="157"/>
                  </a:cubicBezTo>
                  <a:cubicBezTo>
                    <a:pt x="46" y="167"/>
                    <a:pt x="46" y="167"/>
                    <a:pt x="46" y="167"/>
                  </a:cubicBezTo>
                  <a:cubicBezTo>
                    <a:pt x="57" y="160"/>
                    <a:pt x="57" y="160"/>
                    <a:pt x="57" y="160"/>
                  </a:cubicBezTo>
                  <a:cubicBezTo>
                    <a:pt x="59" y="158"/>
                    <a:pt x="59" y="158"/>
                    <a:pt x="59" y="158"/>
                  </a:cubicBezTo>
                  <a:cubicBezTo>
                    <a:pt x="61" y="157"/>
                    <a:pt x="62" y="156"/>
                    <a:pt x="64" y="156"/>
                  </a:cubicBezTo>
                  <a:cubicBezTo>
                    <a:pt x="65" y="155"/>
                    <a:pt x="67" y="155"/>
                    <a:pt x="68" y="155"/>
                  </a:cubicBezTo>
                  <a:cubicBezTo>
                    <a:pt x="69" y="155"/>
                    <a:pt x="70" y="155"/>
                    <a:pt x="72" y="156"/>
                  </a:cubicBezTo>
                  <a:cubicBezTo>
                    <a:pt x="73" y="156"/>
                    <a:pt x="75" y="157"/>
                    <a:pt x="77" y="158"/>
                  </a:cubicBezTo>
                  <a:cubicBezTo>
                    <a:pt x="80" y="160"/>
                    <a:pt x="80" y="160"/>
                    <a:pt x="80" y="160"/>
                  </a:cubicBezTo>
                  <a:cubicBezTo>
                    <a:pt x="90" y="166"/>
                    <a:pt x="90" y="166"/>
                    <a:pt x="90" y="166"/>
                  </a:cubicBezTo>
                  <a:cubicBezTo>
                    <a:pt x="92" y="165"/>
                    <a:pt x="92" y="165"/>
                    <a:pt x="92" y="165"/>
                  </a:cubicBezTo>
                  <a:cubicBezTo>
                    <a:pt x="91" y="164"/>
                    <a:pt x="91" y="162"/>
                    <a:pt x="90" y="161"/>
                  </a:cubicBezTo>
                  <a:cubicBezTo>
                    <a:pt x="90" y="161"/>
                    <a:pt x="90" y="161"/>
                    <a:pt x="90" y="161"/>
                  </a:cubicBezTo>
                  <a:cubicBezTo>
                    <a:pt x="90" y="158"/>
                    <a:pt x="89" y="156"/>
                    <a:pt x="88" y="153"/>
                  </a:cubicBezTo>
                  <a:cubicBezTo>
                    <a:pt x="98" y="147"/>
                    <a:pt x="110" y="144"/>
                    <a:pt x="118" y="144"/>
                  </a:cubicBezTo>
                  <a:cubicBezTo>
                    <a:pt x="120" y="144"/>
                    <a:pt x="121" y="144"/>
                    <a:pt x="122" y="144"/>
                  </a:cubicBezTo>
                  <a:cubicBezTo>
                    <a:pt x="130" y="147"/>
                    <a:pt x="125" y="151"/>
                    <a:pt x="116" y="156"/>
                  </a:cubicBezTo>
                  <a:cubicBezTo>
                    <a:pt x="118" y="156"/>
                    <a:pt x="119" y="157"/>
                    <a:pt x="120" y="158"/>
                  </a:cubicBezTo>
                  <a:cubicBezTo>
                    <a:pt x="133" y="166"/>
                    <a:pt x="133" y="166"/>
                    <a:pt x="133" y="166"/>
                  </a:cubicBezTo>
                  <a:cubicBezTo>
                    <a:pt x="146" y="158"/>
                    <a:pt x="146" y="158"/>
                    <a:pt x="146" y="158"/>
                  </a:cubicBezTo>
                  <a:cubicBezTo>
                    <a:pt x="149" y="156"/>
                    <a:pt x="152" y="155"/>
                    <a:pt x="155" y="155"/>
                  </a:cubicBezTo>
                  <a:cubicBezTo>
                    <a:pt x="156" y="155"/>
                    <a:pt x="158" y="156"/>
                    <a:pt x="159" y="156"/>
                  </a:cubicBezTo>
                  <a:cubicBezTo>
                    <a:pt x="176" y="109"/>
                    <a:pt x="199" y="0"/>
                    <a:pt x="162" y="0"/>
                  </a:cubicBezTo>
                  <a:cubicBezTo>
                    <a:pt x="157" y="0"/>
                    <a:pt x="152" y="2"/>
                    <a:pt x="145" y="5"/>
                  </a:cubicBezTo>
                  <a:cubicBezTo>
                    <a:pt x="113" y="23"/>
                    <a:pt x="113" y="60"/>
                    <a:pt x="113" y="60"/>
                  </a:cubicBezTo>
                  <a:cubicBezTo>
                    <a:pt x="125" y="48"/>
                    <a:pt x="142" y="41"/>
                    <a:pt x="150" y="41"/>
                  </a:cubicBezTo>
                  <a:cubicBezTo>
                    <a:pt x="152" y="41"/>
                    <a:pt x="153" y="42"/>
                    <a:pt x="154" y="42"/>
                  </a:cubicBezTo>
                  <a:cubicBezTo>
                    <a:pt x="161" y="47"/>
                    <a:pt x="141" y="59"/>
                    <a:pt x="106" y="76"/>
                  </a:cubicBezTo>
                  <a:cubicBezTo>
                    <a:pt x="74" y="91"/>
                    <a:pt x="87" y="119"/>
                    <a:pt x="87" y="119"/>
                  </a:cubicBezTo>
                  <a:cubicBezTo>
                    <a:pt x="98" y="104"/>
                    <a:pt x="122" y="90"/>
                    <a:pt x="134" y="90"/>
                  </a:cubicBezTo>
                  <a:cubicBezTo>
                    <a:pt x="137" y="90"/>
                    <a:pt x="138" y="91"/>
                    <a:pt x="140" y="92"/>
                  </a:cubicBezTo>
                  <a:cubicBezTo>
                    <a:pt x="152" y="101"/>
                    <a:pt x="119" y="113"/>
                    <a:pt x="91"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4" name="Freeform 234">
              <a:extLst>
                <a:ext uri="{FF2B5EF4-FFF2-40B4-BE49-F238E27FC236}">
                  <a16:creationId xmlns:a16="http://schemas.microsoft.com/office/drawing/2014/main" id="{386403AC-B9BF-441B-896D-DD96E0E7CA68}"/>
                </a:ext>
              </a:extLst>
            </p:cNvPr>
            <p:cNvSpPr>
              <a:spLocks/>
            </p:cNvSpPr>
            <p:nvPr/>
          </p:nvSpPr>
          <p:spPr bwMode="auto">
            <a:xfrm>
              <a:off x="281869" y="2977706"/>
              <a:ext cx="90488" cy="68263"/>
            </a:xfrm>
            <a:custGeom>
              <a:avLst/>
              <a:gdLst>
                <a:gd name="T0" fmla="*/ 31 w 36"/>
                <a:gd name="T1" fmla="*/ 1 h 27"/>
                <a:gd name="T2" fmla="*/ 29 w 36"/>
                <a:gd name="T3" fmla="*/ 0 h 27"/>
                <a:gd name="T4" fmla="*/ 2 w 36"/>
                <a:gd name="T5" fmla="*/ 8 h 27"/>
                <a:gd name="T6" fmla="*/ 0 w 36"/>
                <a:gd name="T7" fmla="*/ 10 h 27"/>
                <a:gd name="T8" fmla="*/ 5 w 36"/>
                <a:gd name="T9" fmla="*/ 25 h 27"/>
                <a:gd name="T10" fmla="*/ 7 w 36"/>
                <a:gd name="T11" fmla="*/ 27 h 27"/>
                <a:gd name="T12" fmla="*/ 34 w 36"/>
                <a:gd name="T13" fmla="*/ 19 h 27"/>
                <a:gd name="T14" fmla="*/ 36 w 36"/>
                <a:gd name="T15" fmla="*/ 16 h 27"/>
                <a:gd name="T16" fmla="*/ 31 w 36"/>
                <a:gd name="T1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7">
                  <a:moveTo>
                    <a:pt x="31" y="1"/>
                  </a:moveTo>
                  <a:cubicBezTo>
                    <a:pt x="31" y="0"/>
                    <a:pt x="30" y="0"/>
                    <a:pt x="29" y="0"/>
                  </a:cubicBezTo>
                  <a:cubicBezTo>
                    <a:pt x="2" y="8"/>
                    <a:pt x="2" y="8"/>
                    <a:pt x="2" y="8"/>
                  </a:cubicBezTo>
                  <a:cubicBezTo>
                    <a:pt x="1" y="8"/>
                    <a:pt x="0" y="9"/>
                    <a:pt x="0" y="10"/>
                  </a:cubicBezTo>
                  <a:cubicBezTo>
                    <a:pt x="5" y="25"/>
                    <a:pt x="5" y="25"/>
                    <a:pt x="5" y="25"/>
                  </a:cubicBezTo>
                  <a:cubicBezTo>
                    <a:pt x="5" y="26"/>
                    <a:pt x="6" y="27"/>
                    <a:pt x="7" y="27"/>
                  </a:cubicBezTo>
                  <a:cubicBezTo>
                    <a:pt x="34" y="19"/>
                    <a:pt x="34" y="19"/>
                    <a:pt x="34" y="19"/>
                  </a:cubicBezTo>
                  <a:cubicBezTo>
                    <a:pt x="35" y="18"/>
                    <a:pt x="36" y="17"/>
                    <a:pt x="36" y="16"/>
                  </a:cubicBezTo>
                  <a:lnTo>
                    <a:pt x="3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5" name="Freeform 235">
              <a:extLst>
                <a:ext uri="{FF2B5EF4-FFF2-40B4-BE49-F238E27FC236}">
                  <a16:creationId xmlns:a16="http://schemas.microsoft.com/office/drawing/2014/main" id="{C3F1CE51-0C2D-4697-A066-66B18F251F31}"/>
                </a:ext>
              </a:extLst>
            </p:cNvPr>
            <p:cNvSpPr>
              <a:spLocks/>
            </p:cNvSpPr>
            <p:nvPr/>
          </p:nvSpPr>
          <p:spPr bwMode="auto">
            <a:xfrm>
              <a:off x="688268" y="3003106"/>
              <a:ext cx="273050" cy="303213"/>
            </a:xfrm>
            <a:custGeom>
              <a:avLst/>
              <a:gdLst>
                <a:gd name="T0" fmla="*/ 108 w 109"/>
                <a:gd name="T1" fmla="*/ 13 h 121"/>
                <a:gd name="T2" fmla="*/ 99 w 109"/>
                <a:gd name="T3" fmla="*/ 14 h 121"/>
                <a:gd name="T4" fmla="*/ 97 w 109"/>
                <a:gd name="T5" fmla="*/ 16 h 121"/>
                <a:gd name="T6" fmla="*/ 95 w 109"/>
                <a:gd name="T7" fmla="*/ 22 h 121"/>
                <a:gd name="T8" fmla="*/ 87 w 109"/>
                <a:gd name="T9" fmla="*/ 18 h 121"/>
                <a:gd name="T10" fmla="*/ 86 w 109"/>
                <a:gd name="T11" fmla="*/ 17 h 121"/>
                <a:gd name="T12" fmla="*/ 77 w 109"/>
                <a:gd name="T13" fmla="*/ 2 h 121"/>
                <a:gd name="T14" fmla="*/ 55 w 109"/>
                <a:gd name="T15" fmla="*/ 16 h 121"/>
                <a:gd name="T16" fmla="*/ 43 w 109"/>
                <a:gd name="T17" fmla="*/ 24 h 121"/>
                <a:gd name="T18" fmla="*/ 43 w 109"/>
                <a:gd name="T19" fmla="*/ 25 h 121"/>
                <a:gd name="T20" fmla="*/ 64 w 109"/>
                <a:gd name="T21" fmla="*/ 34 h 121"/>
                <a:gd name="T22" fmla="*/ 83 w 109"/>
                <a:gd name="T23" fmla="*/ 21 h 121"/>
                <a:gd name="T24" fmla="*/ 84 w 109"/>
                <a:gd name="T25" fmla="*/ 20 h 121"/>
                <a:gd name="T26" fmla="*/ 93 w 109"/>
                <a:gd name="T27" fmla="*/ 25 h 121"/>
                <a:gd name="T28" fmla="*/ 86 w 109"/>
                <a:gd name="T29" fmla="*/ 37 h 121"/>
                <a:gd name="T30" fmla="*/ 66 w 109"/>
                <a:gd name="T31" fmla="*/ 43 h 121"/>
                <a:gd name="T32" fmla="*/ 25 w 109"/>
                <a:gd name="T33" fmla="*/ 77 h 121"/>
                <a:gd name="T34" fmla="*/ 18 w 109"/>
                <a:gd name="T35" fmla="*/ 83 h 121"/>
                <a:gd name="T36" fmla="*/ 15 w 109"/>
                <a:gd name="T37" fmla="*/ 85 h 121"/>
                <a:gd name="T38" fmla="*/ 0 w 109"/>
                <a:gd name="T39" fmla="*/ 111 h 121"/>
                <a:gd name="T40" fmla="*/ 4 w 109"/>
                <a:gd name="T41" fmla="*/ 113 h 121"/>
                <a:gd name="T42" fmla="*/ 6 w 109"/>
                <a:gd name="T43" fmla="*/ 114 h 121"/>
                <a:gd name="T44" fmla="*/ 13 w 109"/>
                <a:gd name="T45" fmla="*/ 119 h 121"/>
                <a:gd name="T46" fmla="*/ 17 w 109"/>
                <a:gd name="T47" fmla="*/ 121 h 121"/>
                <a:gd name="T48" fmla="*/ 30 w 109"/>
                <a:gd name="T49" fmla="*/ 113 h 121"/>
                <a:gd name="T50" fmla="*/ 39 w 109"/>
                <a:gd name="T51" fmla="*/ 110 h 121"/>
                <a:gd name="T52" fmla="*/ 47 w 109"/>
                <a:gd name="T53" fmla="*/ 113 h 121"/>
                <a:gd name="T54" fmla="*/ 60 w 109"/>
                <a:gd name="T55" fmla="*/ 121 h 121"/>
                <a:gd name="T56" fmla="*/ 74 w 109"/>
                <a:gd name="T57" fmla="*/ 113 h 121"/>
                <a:gd name="T58" fmla="*/ 83 w 109"/>
                <a:gd name="T59" fmla="*/ 110 h 121"/>
                <a:gd name="T60" fmla="*/ 87 w 109"/>
                <a:gd name="T61" fmla="*/ 111 h 121"/>
                <a:gd name="T62" fmla="*/ 98 w 109"/>
                <a:gd name="T63" fmla="*/ 63 h 121"/>
                <a:gd name="T64" fmla="*/ 91 w 109"/>
                <a:gd name="T65" fmla="*/ 40 h 121"/>
                <a:gd name="T66" fmla="*/ 108 w 109"/>
                <a:gd name="T67" fmla="*/ 14 h 121"/>
                <a:gd name="T68" fmla="*/ 108 w 109"/>
                <a:gd name="T69" fmla="*/ 1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9" h="121">
                  <a:moveTo>
                    <a:pt x="108" y="13"/>
                  </a:moveTo>
                  <a:cubicBezTo>
                    <a:pt x="106" y="12"/>
                    <a:pt x="102" y="12"/>
                    <a:pt x="99" y="14"/>
                  </a:cubicBezTo>
                  <a:cubicBezTo>
                    <a:pt x="98" y="14"/>
                    <a:pt x="98" y="15"/>
                    <a:pt x="97" y="16"/>
                  </a:cubicBezTo>
                  <a:cubicBezTo>
                    <a:pt x="96" y="18"/>
                    <a:pt x="95" y="20"/>
                    <a:pt x="95" y="22"/>
                  </a:cubicBezTo>
                  <a:cubicBezTo>
                    <a:pt x="87" y="18"/>
                    <a:pt x="87" y="18"/>
                    <a:pt x="87" y="18"/>
                  </a:cubicBezTo>
                  <a:cubicBezTo>
                    <a:pt x="87" y="18"/>
                    <a:pt x="86" y="17"/>
                    <a:pt x="86" y="17"/>
                  </a:cubicBezTo>
                  <a:cubicBezTo>
                    <a:pt x="86" y="14"/>
                    <a:pt x="85" y="4"/>
                    <a:pt x="77" y="2"/>
                  </a:cubicBezTo>
                  <a:cubicBezTo>
                    <a:pt x="66" y="0"/>
                    <a:pt x="58" y="11"/>
                    <a:pt x="55" y="16"/>
                  </a:cubicBezTo>
                  <a:cubicBezTo>
                    <a:pt x="52" y="20"/>
                    <a:pt x="46" y="23"/>
                    <a:pt x="43" y="24"/>
                  </a:cubicBezTo>
                  <a:cubicBezTo>
                    <a:pt x="42" y="24"/>
                    <a:pt x="42" y="25"/>
                    <a:pt x="43" y="25"/>
                  </a:cubicBezTo>
                  <a:cubicBezTo>
                    <a:pt x="52" y="26"/>
                    <a:pt x="53" y="35"/>
                    <a:pt x="64" y="34"/>
                  </a:cubicBezTo>
                  <a:cubicBezTo>
                    <a:pt x="75" y="34"/>
                    <a:pt x="81" y="24"/>
                    <a:pt x="83" y="21"/>
                  </a:cubicBezTo>
                  <a:cubicBezTo>
                    <a:pt x="83" y="21"/>
                    <a:pt x="84" y="20"/>
                    <a:pt x="84" y="20"/>
                  </a:cubicBezTo>
                  <a:cubicBezTo>
                    <a:pt x="88" y="21"/>
                    <a:pt x="91" y="23"/>
                    <a:pt x="93" y="25"/>
                  </a:cubicBezTo>
                  <a:cubicBezTo>
                    <a:pt x="91" y="30"/>
                    <a:pt x="88" y="34"/>
                    <a:pt x="86" y="37"/>
                  </a:cubicBezTo>
                  <a:cubicBezTo>
                    <a:pt x="78" y="35"/>
                    <a:pt x="69" y="38"/>
                    <a:pt x="66" y="43"/>
                  </a:cubicBezTo>
                  <a:cubicBezTo>
                    <a:pt x="51" y="69"/>
                    <a:pt x="41" y="67"/>
                    <a:pt x="25" y="77"/>
                  </a:cubicBezTo>
                  <a:cubicBezTo>
                    <a:pt x="23" y="79"/>
                    <a:pt x="21" y="80"/>
                    <a:pt x="18" y="83"/>
                  </a:cubicBezTo>
                  <a:cubicBezTo>
                    <a:pt x="17" y="83"/>
                    <a:pt x="16" y="84"/>
                    <a:pt x="15" y="85"/>
                  </a:cubicBezTo>
                  <a:cubicBezTo>
                    <a:pt x="8" y="92"/>
                    <a:pt x="2" y="101"/>
                    <a:pt x="0" y="111"/>
                  </a:cubicBezTo>
                  <a:cubicBezTo>
                    <a:pt x="2" y="112"/>
                    <a:pt x="3" y="112"/>
                    <a:pt x="4" y="113"/>
                  </a:cubicBezTo>
                  <a:cubicBezTo>
                    <a:pt x="6" y="114"/>
                    <a:pt x="6" y="114"/>
                    <a:pt x="6" y="114"/>
                  </a:cubicBezTo>
                  <a:cubicBezTo>
                    <a:pt x="13" y="119"/>
                    <a:pt x="13" y="119"/>
                    <a:pt x="13" y="119"/>
                  </a:cubicBezTo>
                  <a:cubicBezTo>
                    <a:pt x="17" y="121"/>
                    <a:pt x="17" y="121"/>
                    <a:pt x="17" y="121"/>
                  </a:cubicBezTo>
                  <a:cubicBezTo>
                    <a:pt x="30" y="113"/>
                    <a:pt x="30" y="113"/>
                    <a:pt x="30" y="113"/>
                  </a:cubicBezTo>
                  <a:cubicBezTo>
                    <a:pt x="33" y="111"/>
                    <a:pt x="36" y="110"/>
                    <a:pt x="39" y="110"/>
                  </a:cubicBezTo>
                  <a:cubicBezTo>
                    <a:pt x="42" y="110"/>
                    <a:pt x="45" y="111"/>
                    <a:pt x="47" y="113"/>
                  </a:cubicBezTo>
                  <a:cubicBezTo>
                    <a:pt x="60" y="121"/>
                    <a:pt x="60" y="121"/>
                    <a:pt x="60" y="121"/>
                  </a:cubicBezTo>
                  <a:cubicBezTo>
                    <a:pt x="74" y="113"/>
                    <a:pt x="74" y="113"/>
                    <a:pt x="74" y="113"/>
                  </a:cubicBezTo>
                  <a:cubicBezTo>
                    <a:pt x="76" y="111"/>
                    <a:pt x="79" y="110"/>
                    <a:pt x="83" y="110"/>
                  </a:cubicBezTo>
                  <a:cubicBezTo>
                    <a:pt x="84" y="110"/>
                    <a:pt x="85" y="110"/>
                    <a:pt x="87" y="111"/>
                  </a:cubicBezTo>
                  <a:cubicBezTo>
                    <a:pt x="88" y="95"/>
                    <a:pt x="83" y="86"/>
                    <a:pt x="98" y="63"/>
                  </a:cubicBezTo>
                  <a:cubicBezTo>
                    <a:pt x="102" y="58"/>
                    <a:pt x="99" y="45"/>
                    <a:pt x="91" y="40"/>
                  </a:cubicBezTo>
                  <a:cubicBezTo>
                    <a:pt x="97" y="33"/>
                    <a:pt x="103" y="25"/>
                    <a:pt x="108" y="14"/>
                  </a:cubicBezTo>
                  <a:cubicBezTo>
                    <a:pt x="109" y="14"/>
                    <a:pt x="109" y="13"/>
                    <a:pt x="10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6" name="Freeform 236">
              <a:extLst>
                <a:ext uri="{FF2B5EF4-FFF2-40B4-BE49-F238E27FC236}">
                  <a16:creationId xmlns:a16="http://schemas.microsoft.com/office/drawing/2014/main" id="{7AD112B2-2379-49D8-B03B-53A83B7BF316}"/>
                </a:ext>
              </a:extLst>
            </p:cNvPr>
            <p:cNvSpPr>
              <a:spLocks/>
            </p:cNvSpPr>
            <p:nvPr/>
          </p:nvSpPr>
          <p:spPr bwMode="auto">
            <a:xfrm>
              <a:off x="285044" y="3312667"/>
              <a:ext cx="657225" cy="609600"/>
            </a:xfrm>
            <a:custGeom>
              <a:avLst/>
              <a:gdLst>
                <a:gd name="T0" fmla="*/ 63 w 263"/>
                <a:gd name="T1" fmla="*/ 243 h 243"/>
                <a:gd name="T2" fmla="*/ 201 w 263"/>
                <a:gd name="T3" fmla="*/ 243 h 243"/>
                <a:gd name="T4" fmla="*/ 263 w 263"/>
                <a:gd name="T5" fmla="*/ 181 h 243"/>
                <a:gd name="T6" fmla="*/ 263 w 263"/>
                <a:gd name="T7" fmla="*/ 25 h 243"/>
                <a:gd name="T8" fmla="*/ 263 w 263"/>
                <a:gd name="T9" fmla="*/ 10 h 243"/>
                <a:gd name="T10" fmla="*/ 262 w 263"/>
                <a:gd name="T11" fmla="*/ 7 h 243"/>
                <a:gd name="T12" fmla="*/ 245 w 263"/>
                <a:gd name="T13" fmla="*/ 0 h 243"/>
                <a:gd name="T14" fmla="*/ 245 w 263"/>
                <a:gd name="T15" fmla="*/ 0 h 243"/>
                <a:gd name="T16" fmla="*/ 244 w 263"/>
                <a:gd name="T17" fmla="*/ 0 h 243"/>
                <a:gd name="T18" fmla="*/ 242 w 263"/>
                <a:gd name="T19" fmla="*/ 0 h 243"/>
                <a:gd name="T20" fmla="*/ 223 w 263"/>
                <a:gd name="T21" fmla="*/ 12 h 243"/>
                <a:gd name="T22" fmla="*/ 221 w 263"/>
                <a:gd name="T23" fmla="*/ 13 h 243"/>
                <a:gd name="T24" fmla="*/ 220 w 263"/>
                <a:gd name="T25" fmla="*/ 12 h 243"/>
                <a:gd name="T26" fmla="*/ 201 w 263"/>
                <a:gd name="T27" fmla="*/ 0 h 243"/>
                <a:gd name="T28" fmla="*/ 200 w 263"/>
                <a:gd name="T29" fmla="*/ 0 h 243"/>
                <a:gd name="T30" fmla="*/ 198 w 263"/>
                <a:gd name="T31" fmla="*/ 0 h 243"/>
                <a:gd name="T32" fmla="*/ 179 w 263"/>
                <a:gd name="T33" fmla="*/ 12 h 243"/>
                <a:gd name="T34" fmla="*/ 178 w 263"/>
                <a:gd name="T35" fmla="*/ 13 h 243"/>
                <a:gd name="T36" fmla="*/ 176 w 263"/>
                <a:gd name="T37" fmla="*/ 12 h 243"/>
                <a:gd name="T38" fmla="*/ 169 w 263"/>
                <a:gd name="T39" fmla="*/ 7 h 243"/>
                <a:gd name="T40" fmla="*/ 163 w 263"/>
                <a:gd name="T41" fmla="*/ 4 h 243"/>
                <a:gd name="T42" fmla="*/ 162 w 263"/>
                <a:gd name="T43" fmla="*/ 3 h 243"/>
                <a:gd name="T44" fmla="*/ 157 w 263"/>
                <a:gd name="T45" fmla="*/ 0 h 243"/>
                <a:gd name="T46" fmla="*/ 156 w 263"/>
                <a:gd name="T47" fmla="*/ 0 h 243"/>
                <a:gd name="T48" fmla="*/ 155 w 263"/>
                <a:gd name="T49" fmla="*/ 0 h 243"/>
                <a:gd name="T50" fmla="*/ 155 w 263"/>
                <a:gd name="T51" fmla="*/ 0 h 243"/>
                <a:gd name="T52" fmla="*/ 136 w 263"/>
                <a:gd name="T53" fmla="*/ 12 h 243"/>
                <a:gd name="T54" fmla="*/ 134 w 263"/>
                <a:gd name="T55" fmla="*/ 13 h 243"/>
                <a:gd name="T56" fmla="*/ 133 w 263"/>
                <a:gd name="T57" fmla="*/ 12 h 243"/>
                <a:gd name="T58" fmla="*/ 114 w 263"/>
                <a:gd name="T59" fmla="*/ 0 h 243"/>
                <a:gd name="T60" fmla="*/ 112 w 263"/>
                <a:gd name="T61" fmla="*/ 0 h 243"/>
                <a:gd name="T62" fmla="*/ 111 w 263"/>
                <a:gd name="T63" fmla="*/ 0 h 243"/>
                <a:gd name="T64" fmla="*/ 96 w 263"/>
                <a:gd name="T65" fmla="*/ 10 h 243"/>
                <a:gd name="T66" fmla="*/ 92 w 263"/>
                <a:gd name="T67" fmla="*/ 12 h 243"/>
                <a:gd name="T68" fmla="*/ 91 w 263"/>
                <a:gd name="T69" fmla="*/ 13 h 243"/>
                <a:gd name="T70" fmla="*/ 89 w 263"/>
                <a:gd name="T71" fmla="*/ 12 h 243"/>
                <a:gd name="T72" fmla="*/ 82 w 263"/>
                <a:gd name="T73" fmla="*/ 7 h 243"/>
                <a:gd name="T74" fmla="*/ 70 w 263"/>
                <a:gd name="T75" fmla="*/ 0 h 243"/>
                <a:gd name="T76" fmla="*/ 69 w 263"/>
                <a:gd name="T77" fmla="*/ 0 h 243"/>
                <a:gd name="T78" fmla="*/ 67 w 263"/>
                <a:gd name="T79" fmla="*/ 0 h 243"/>
                <a:gd name="T80" fmla="*/ 67 w 263"/>
                <a:gd name="T81" fmla="*/ 0 h 243"/>
                <a:gd name="T82" fmla="*/ 60 w 263"/>
                <a:gd name="T83" fmla="*/ 5 h 243"/>
                <a:gd name="T84" fmla="*/ 49 w 263"/>
                <a:gd name="T85" fmla="*/ 12 h 243"/>
                <a:gd name="T86" fmla="*/ 47 w 263"/>
                <a:gd name="T87" fmla="*/ 13 h 243"/>
                <a:gd name="T88" fmla="*/ 46 w 263"/>
                <a:gd name="T89" fmla="*/ 12 h 243"/>
                <a:gd name="T90" fmla="*/ 23 w 263"/>
                <a:gd name="T91" fmla="*/ 0 h 243"/>
                <a:gd name="T92" fmla="*/ 22 w 263"/>
                <a:gd name="T93" fmla="*/ 0 h 243"/>
                <a:gd name="T94" fmla="*/ 20 w 263"/>
                <a:gd name="T95" fmla="*/ 0 h 243"/>
                <a:gd name="T96" fmla="*/ 15 w 263"/>
                <a:gd name="T97" fmla="*/ 3 h 243"/>
                <a:gd name="T98" fmla="*/ 2 w 263"/>
                <a:gd name="T99" fmla="*/ 11 h 243"/>
                <a:gd name="T100" fmla="*/ 0 w 263"/>
                <a:gd name="T101" fmla="*/ 14 h 243"/>
                <a:gd name="T102" fmla="*/ 1 w 263"/>
                <a:gd name="T103" fmla="*/ 25 h 243"/>
                <a:gd name="T104" fmla="*/ 1 w 263"/>
                <a:gd name="T105" fmla="*/ 25 h 243"/>
                <a:gd name="T106" fmla="*/ 0 w 263"/>
                <a:gd name="T107" fmla="*/ 25 h 243"/>
                <a:gd name="T108" fmla="*/ 0 w 263"/>
                <a:gd name="T109" fmla="*/ 181 h 243"/>
                <a:gd name="T110" fmla="*/ 63 w 263"/>
                <a:gd name="T111"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3" h="243">
                  <a:moveTo>
                    <a:pt x="63" y="243"/>
                  </a:moveTo>
                  <a:cubicBezTo>
                    <a:pt x="201" y="243"/>
                    <a:pt x="201" y="243"/>
                    <a:pt x="201" y="243"/>
                  </a:cubicBezTo>
                  <a:cubicBezTo>
                    <a:pt x="235" y="243"/>
                    <a:pt x="263" y="215"/>
                    <a:pt x="263" y="181"/>
                  </a:cubicBezTo>
                  <a:cubicBezTo>
                    <a:pt x="263" y="25"/>
                    <a:pt x="263" y="25"/>
                    <a:pt x="263" y="25"/>
                  </a:cubicBezTo>
                  <a:cubicBezTo>
                    <a:pt x="263" y="10"/>
                    <a:pt x="263" y="10"/>
                    <a:pt x="263" y="10"/>
                  </a:cubicBezTo>
                  <a:cubicBezTo>
                    <a:pt x="263" y="9"/>
                    <a:pt x="263" y="8"/>
                    <a:pt x="262" y="7"/>
                  </a:cubicBezTo>
                  <a:cubicBezTo>
                    <a:pt x="245" y="0"/>
                    <a:pt x="245" y="0"/>
                    <a:pt x="245" y="0"/>
                  </a:cubicBezTo>
                  <a:cubicBezTo>
                    <a:pt x="245" y="0"/>
                    <a:pt x="245" y="0"/>
                    <a:pt x="245" y="0"/>
                  </a:cubicBezTo>
                  <a:cubicBezTo>
                    <a:pt x="244" y="0"/>
                    <a:pt x="244" y="0"/>
                    <a:pt x="244" y="0"/>
                  </a:cubicBezTo>
                  <a:cubicBezTo>
                    <a:pt x="243" y="0"/>
                    <a:pt x="242" y="0"/>
                    <a:pt x="242" y="0"/>
                  </a:cubicBezTo>
                  <a:cubicBezTo>
                    <a:pt x="223" y="12"/>
                    <a:pt x="223" y="12"/>
                    <a:pt x="223" y="12"/>
                  </a:cubicBezTo>
                  <a:cubicBezTo>
                    <a:pt x="222" y="12"/>
                    <a:pt x="222" y="13"/>
                    <a:pt x="221" y="13"/>
                  </a:cubicBezTo>
                  <a:cubicBezTo>
                    <a:pt x="221" y="13"/>
                    <a:pt x="220" y="12"/>
                    <a:pt x="220" y="12"/>
                  </a:cubicBezTo>
                  <a:cubicBezTo>
                    <a:pt x="201" y="0"/>
                    <a:pt x="201" y="0"/>
                    <a:pt x="201" y="0"/>
                  </a:cubicBezTo>
                  <a:cubicBezTo>
                    <a:pt x="201" y="0"/>
                    <a:pt x="200" y="0"/>
                    <a:pt x="200" y="0"/>
                  </a:cubicBezTo>
                  <a:cubicBezTo>
                    <a:pt x="199" y="0"/>
                    <a:pt x="199" y="0"/>
                    <a:pt x="198" y="0"/>
                  </a:cubicBezTo>
                  <a:cubicBezTo>
                    <a:pt x="179" y="12"/>
                    <a:pt x="179" y="12"/>
                    <a:pt x="179" y="12"/>
                  </a:cubicBezTo>
                  <a:cubicBezTo>
                    <a:pt x="179" y="12"/>
                    <a:pt x="178" y="13"/>
                    <a:pt x="178" y="13"/>
                  </a:cubicBezTo>
                  <a:cubicBezTo>
                    <a:pt x="177" y="13"/>
                    <a:pt x="177" y="12"/>
                    <a:pt x="176" y="12"/>
                  </a:cubicBezTo>
                  <a:cubicBezTo>
                    <a:pt x="169" y="7"/>
                    <a:pt x="169" y="7"/>
                    <a:pt x="169" y="7"/>
                  </a:cubicBezTo>
                  <a:cubicBezTo>
                    <a:pt x="163" y="4"/>
                    <a:pt x="163" y="4"/>
                    <a:pt x="163" y="4"/>
                  </a:cubicBezTo>
                  <a:cubicBezTo>
                    <a:pt x="162" y="3"/>
                    <a:pt x="162" y="3"/>
                    <a:pt x="162" y="3"/>
                  </a:cubicBezTo>
                  <a:cubicBezTo>
                    <a:pt x="157" y="0"/>
                    <a:pt x="157" y="0"/>
                    <a:pt x="157" y="0"/>
                  </a:cubicBezTo>
                  <a:cubicBezTo>
                    <a:pt x="157" y="0"/>
                    <a:pt x="157" y="0"/>
                    <a:pt x="156" y="0"/>
                  </a:cubicBezTo>
                  <a:cubicBezTo>
                    <a:pt x="156" y="0"/>
                    <a:pt x="155" y="0"/>
                    <a:pt x="155" y="0"/>
                  </a:cubicBezTo>
                  <a:cubicBezTo>
                    <a:pt x="155" y="0"/>
                    <a:pt x="155" y="0"/>
                    <a:pt x="155" y="0"/>
                  </a:cubicBezTo>
                  <a:cubicBezTo>
                    <a:pt x="136" y="12"/>
                    <a:pt x="136" y="12"/>
                    <a:pt x="136" y="12"/>
                  </a:cubicBezTo>
                  <a:cubicBezTo>
                    <a:pt x="135" y="12"/>
                    <a:pt x="135" y="13"/>
                    <a:pt x="134" y="13"/>
                  </a:cubicBezTo>
                  <a:cubicBezTo>
                    <a:pt x="134" y="13"/>
                    <a:pt x="133" y="12"/>
                    <a:pt x="133" y="12"/>
                  </a:cubicBezTo>
                  <a:cubicBezTo>
                    <a:pt x="114" y="0"/>
                    <a:pt x="114" y="0"/>
                    <a:pt x="114" y="0"/>
                  </a:cubicBezTo>
                  <a:cubicBezTo>
                    <a:pt x="113" y="0"/>
                    <a:pt x="113" y="0"/>
                    <a:pt x="112" y="0"/>
                  </a:cubicBezTo>
                  <a:cubicBezTo>
                    <a:pt x="112" y="0"/>
                    <a:pt x="111" y="0"/>
                    <a:pt x="111" y="0"/>
                  </a:cubicBezTo>
                  <a:cubicBezTo>
                    <a:pt x="96" y="10"/>
                    <a:pt x="96" y="10"/>
                    <a:pt x="96" y="10"/>
                  </a:cubicBezTo>
                  <a:cubicBezTo>
                    <a:pt x="92" y="12"/>
                    <a:pt x="92" y="12"/>
                    <a:pt x="92" y="12"/>
                  </a:cubicBezTo>
                  <a:cubicBezTo>
                    <a:pt x="92" y="12"/>
                    <a:pt x="91" y="13"/>
                    <a:pt x="91" y="13"/>
                  </a:cubicBezTo>
                  <a:cubicBezTo>
                    <a:pt x="90" y="13"/>
                    <a:pt x="90" y="12"/>
                    <a:pt x="89" y="12"/>
                  </a:cubicBezTo>
                  <a:cubicBezTo>
                    <a:pt x="82" y="7"/>
                    <a:pt x="82" y="7"/>
                    <a:pt x="82" y="7"/>
                  </a:cubicBezTo>
                  <a:cubicBezTo>
                    <a:pt x="70" y="0"/>
                    <a:pt x="70" y="0"/>
                    <a:pt x="70" y="0"/>
                  </a:cubicBezTo>
                  <a:cubicBezTo>
                    <a:pt x="70" y="0"/>
                    <a:pt x="69" y="0"/>
                    <a:pt x="69" y="0"/>
                  </a:cubicBezTo>
                  <a:cubicBezTo>
                    <a:pt x="68" y="0"/>
                    <a:pt x="68" y="0"/>
                    <a:pt x="67" y="0"/>
                  </a:cubicBezTo>
                  <a:cubicBezTo>
                    <a:pt x="67" y="0"/>
                    <a:pt x="67" y="0"/>
                    <a:pt x="67" y="0"/>
                  </a:cubicBezTo>
                  <a:cubicBezTo>
                    <a:pt x="60" y="5"/>
                    <a:pt x="60" y="5"/>
                    <a:pt x="60" y="5"/>
                  </a:cubicBezTo>
                  <a:cubicBezTo>
                    <a:pt x="49" y="12"/>
                    <a:pt x="49" y="12"/>
                    <a:pt x="49" y="12"/>
                  </a:cubicBezTo>
                  <a:cubicBezTo>
                    <a:pt x="48" y="13"/>
                    <a:pt x="47" y="13"/>
                    <a:pt x="47" y="13"/>
                  </a:cubicBezTo>
                  <a:cubicBezTo>
                    <a:pt x="46" y="13"/>
                    <a:pt x="46" y="13"/>
                    <a:pt x="46" y="12"/>
                  </a:cubicBezTo>
                  <a:cubicBezTo>
                    <a:pt x="23" y="0"/>
                    <a:pt x="23" y="0"/>
                    <a:pt x="23" y="0"/>
                  </a:cubicBezTo>
                  <a:cubicBezTo>
                    <a:pt x="22" y="0"/>
                    <a:pt x="22" y="0"/>
                    <a:pt x="22" y="0"/>
                  </a:cubicBezTo>
                  <a:cubicBezTo>
                    <a:pt x="21" y="0"/>
                    <a:pt x="20" y="0"/>
                    <a:pt x="20" y="0"/>
                  </a:cubicBezTo>
                  <a:cubicBezTo>
                    <a:pt x="15" y="3"/>
                    <a:pt x="15" y="3"/>
                    <a:pt x="15" y="3"/>
                  </a:cubicBezTo>
                  <a:cubicBezTo>
                    <a:pt x="2" y="11"/>
                    <a:pt x="2" y="11"/>
                    <a:pt x="2" y="11"/>
                  </a:cubicBezTo>
                  <a:cubicBezTo>
                    <a:pt x="1" y="12"/>
                    <a:pt x="0" y="13"/>
                    <a:pt x="0" y="14"/>
                  </a:cubicBezTo>
                  <a:cubicBezTo>
                    <a:pt x="1" y="25"/>
                    <a:pt x="1" y="25"/>
                    <a:pt x="1" y="25"/>
                  </a:cubicBezTo>
                  <a:cubicBezTo>
                    <a:pt x="1" y="25"/>
                    <a:pt x="1" y="25"/>
                    <a:pt x="1" y="25"/>
                  </a:cubicBezTo>
                  <a:cubicBezTo>
                    <a:pt x="0" y="25"/>
                    <a:pt x="0" y="25"/>
                    <a:pt x="0" y="25"/>
                  </a:cubicBezTo>
                  <a:cubicBezTo>
                    <a:pt x="0" y="181"/>
                    <a:pt x="0" y="181"/>
                    <a:pt x="0" y="181"/>
                  </a:cubicBezTo>
                  <a:cubicBezTo>
                    <a:pt x="0" y="215"/>
                    <a:pt x="28" y="243"/>
                    <a:pt x="63" y="2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86" name="Group 85">
            <a:extLst>
              <a:ext uri="{FF2B5EF4-FFF2-40B4-BE49-F238E27FC236}">
                <a16:creationId xmlns:a16="http://schemas.microsoft.com/office/drawing/2014/main" id="{7FBC05B1-F591-4803-AE08-C4A174C91BF7}"/>
              </a:ext>
            </a:extLst>
          </p:cNvPr>
          <p:cNvGrpSpPr/>
          <p:nvPr/>
        </p:nvGrpSpPr>
        <p:grpSpPr>
          <a:xfrm>
            <a:off x="8587824" y="4097031"/>
            <a:ext cx="556176" cy="779769"/>
            <a:chOff x="3032913" y="5533670"/>
            <a:chExt cx="1101725" cy="1544637"/>
          </a:xfrm>
          <a:solidFill>
            <a:schemeClr val="bg1"/>
          </a:solidFill>
        </p:grpSpPr>
        <p:sp>
          <p:nvSpPr>
            <p:cNvPr id="89" name="Oval 6">
              <a:extLst>
                <a:ext uri="{FF2B5EF4-FFF2-40B4-BE49-F238E27FC236}">
                  <a16:creationId xmlns:a16="http://schemas.microsoft.com/office/drawing/2014/main" id="{FFCAFE8B-40EA-43D8-BA9A-719EB10BA65A}"/>
                </a:ext>
              </a:extLst>
            </p:cNvPr>
            <p:cNvSpPr>
              <a:spLocks noChangeArrowheads="1"/>
            </p:cNvSpPr>
            <p:nvPr/>
          </p:nvSpPr>
          <p:spPr bwMode="auto">
            <a:xfrm>
              <a:off x="3358350" y="5533670"/>
              <a:ext cx="450849" cy="4492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0" name="Freeform 7">
              <a:extLst>
                <a:ext uri="{FF2B5EF4-FFF2-40B4-BE49-F238E27FC236}">
                  <a16:creationId xmlns:a16="http://schemas.microsoft.com/office/drawing/2014/main" id="{C99C1254-9D8D-49DC-87D1-EAE910DDADF5}"/>
                </a:ext>
              </a:extLst>
            </p:cNvPr>
            <p:cNvSpPr>
              <a:spLocks/>
            </p:cNvSpPr>
            <p:nvPr/>
          </p:nvSpPr>
          <p:spPr bwMode="auto">
            <a:xfrm>
              <a:off x="3032913" y="6032145"/>
              <a:ext cx="1101725" cy="442913"/>
            </a:xfrm>
            <a:custGeom>
              <a:avLst/>
              <a:gdLst>
                <a:gd name="T0" fmla="*/ 22 w 294"/>
                <a:gd name="T1" fmla="*/ 118 h 118"/>
                <a:gd name="T2" fmla="*/ 35 w 294"/>
                <a:gd name="T3" fmla="*/ 113 h 118"/>
                <a:gd name="T4" fmla="*/ 89 w 294"/>
                <a:gd name="T5" fmla="*/ 64 h 118"/>
                <a:gd name="T6" fmla="*/ 89 w 294"/>
                <a:gd name="T7" fmla="*/ 111 h 118"/>
                <a:gd name="T8" fmla="*/ 204 w 294"/>
                <a:gd name="T9" fmla="*/ 111 h 118"/>
                <a:gd name="T10" fmla="*/ 204 w 294"/>
                <a:gd name="T11" fmla="*/ 64 h 118"/>
                <a:gd name="T12" fmla="*/ 258 w 294"/>
                <a:gd name="T13" fmla="*/ 113 h 118"/>
                <a:gd name="T14" fmla="*/ 272 w 294"/>
                <a:gd name="T15" fmla="*/ 118 h 118"/>
                <a:gd name="T16" fmla="*/ 287 w 294"/>
                <a:gd name="T17" fmla="*/ 112 h 118"/>
                <a:gd name="T18" fmla="*/ 285 w 294"/>
                <a:gd name="T19" fmla="*/ 84 h 118"/>
                <a:gd name="T20" fmla="*/ 202 w 294"/>
                <a:gd name="T21" fmla="*/ 7 h 118"/>
                <a:gd name="T22" fmla="*/ 199 w 294"/>
                <a:gd name="T23" fmla="*/ 5 h 118"/>
                <a:gd name="T24" fmla="*/ 187 w 294"/>
                <a:gd name="T25" fmla="*/ 0 h 118"/>
                <a:gd name="T26" fmla="*/ 107 w 294"/>
                <a:gd name="T27" fmla="*/ 0 h 118"/>
                <a:gd name="T28" fmla="*/ 95 w 294"/>
                <a:gd name="T29" fmla="*/ 5 h 118"/>
                <a:gd name="T30" fmla="*/ 91 w 294"/>
                <a:gd name="T31" fmla="*/ 7 h 118"/>
                <a:gd name="T32" fmla="*/ 8 w 294"/>
                <a:gd name="T33" fmla="*/ 84 h 118"/>
                <a:gd name="T34" fmla="*/ 7 w 294"/>
                <a:gd name="T35" fmla="*/ 112 h 118"/>
                <a:gd name="T36" fmla="*/ 22 w 294"/>
                <a:gd name="T37"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4" h="118">
                  <a:moveTo>
                    <a:pt x="22" y="118"/>
                  </a:moveTo>
                  <a:cubicBezTo>
                    <a:pt x="27" y="118"/>
                    <a:pt x="32" y="117"/>
                    <a:pt x="35" y="113"/>
                  </a:cubicBezTo>
                  <a:cubicBezTo>
                    <a:pt x="89" y="64"/>
                    <a:pt x="89" y="64"/>
                    <a:pt x="89" y="64"/>
                  </a:cubicBezTo>
                  <a:cubicBezTo>
                    <a:pt x="89" y="111"/>
                    <a:pt x="89" y="111"/>
                    <a:pt x="89" y="111"/>
                  </a:cubicBezTo>
                  <a:cubicBezTo>
                    <a:pt x="204" y="111"/>
                    <a:pt x="204" y="111"/>
                    <a:pt x="204" y="111"/>
                  </a:cubicBezTo>
                  <a:cubicBezTo>
                    <a:pt x="204" y="64"/>
                    <a:pt x="204" y="64"/>
                    <a:pt x="204" y="64"/>
                  </a:cubicBezTo>
                  <a:cubicBezTo>
                    <a:pt x="258" y="113"/>
                    <a:pt x="258" y="113"/>
                    <a:pt x="258" y="113"/>
                  </a:cubicBezTo>
                  <a:cubicBezTo>
                    <a:pt x="262" y="117"/>
                    <a:pt x="267" y="118"/>
                    <a:pt x="272" y="118"/>
                  </a:cubicBezTo>
                  <a:cubicBezTo>
                    <a:pt x="277" y="118"/>
                    <a:pt x="283" y="116"/>
                    <a:pt x="287" y="112"/>
                  </a:cubicBezTo>
                  <a:cubicBezTo>
                    <a:pt x="294" y="104"/>
                    <a:pt x="294" y="91"/>
                    <a:pt x="285" y="84"/>
                  </a:cubicBezTo>
                  <a:cubicBezTo>
                    <a:pt x="202" y="7"/>
                    <a:pt x="202" y="7"/>
                    <a:pt x="202" y="7"/>
                  </a:cubicBezTo>
                  <a:cubicBezTo>
                    <a:pt x="201" y="6"/>
                    <a:pt x="200" y="6"/>
                    <a:pt x="199" y="5"/>
                  </a:cubicBezTo>
                  <a:cubicBezTo>
                    <a:pt x="196" y="2"/>
                    <a:pt x="192" y="0"/>
                    <a:pt x="187" y="0"/>
                  </a:cubicBezTo>
                  <a:cubicBezTo>
                    <a:pt x="107" y="0"/>
                    <a:pt x="107" y="0"/>
                    <a:pt x="107" y="0"/>
                  </a:cubicBezTo>
                  <a:cubicBezTo>
                    <a:pt x="102" y="0"/>
                    <a:pt x="98" y="2"/>
                    <a:pt x="95" y="5"/>
                  </a:cubicBezTo>
                  <a:cubicBezTo>
                    <a:pt x="94" y="6"/>
                    <a:pt x="93" y="6"/>
                    <a:pt x="91" y="7"/>
                  </a:cubicBezTo>
                  <a:cubicBezTo>
                    <a:pt x="8" y="84"/>
                    <a:pt x="8" y="84"/>
                    <a:pt x="8" y="84"/>
                  </a:cubicBezTo>
                  <a:cubicBezTo>
                    <a:pt x="0" y="91"/>
                    <a:pt x="0" y="104"/>
                    <a:pt x="7" y="112"/>
                  </a:cubicBezTo>
                  <a:cubicBezTo>
                    <a:pt x="11" y="116"/>
                    <a:pt x="17" y="118"/>
                    <a:pt x="22"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1" name="Freeform 8">
              <a:extLst>
                <a:ext uri="{FF2B5EF4-FFF2-40B4-BE49-F238E27FC236}">
                  <a16:creationId xmlns:a16="http://schemas.microsoft.com/office/drawing/2014/main" id="{1B9A675B-124D-41AD-8D44-F313729A8AE8}"/>
                </a:ext>
              </a:extLst>
            </p:cNvPr>
            <p:cNvSpPr>
              <a:spLocks/>
            </p:cNvSpPr>
            <p:nvPr/>
          </p:nvSpPr>
          <p:spPr bwMode="auto">
            <a:xfrm>
              <a:off x="3185313" y="6552841"/>
              <a:ext cx="341313" cy="525463"/>
            </a:xfrm>
            <a:custGeom>
              <a:avLst/>
              <a:gdLst>
                <a:gd name="T0" fmla="*/ 12 w 91"/>
                <a:gd name="T1" fmla="*/ 27 h 140"/>
                <a:gd name="T2" fmla="*/ 5 w 91"/>
                <a:gd name="T3" fmla="*/ 59 h 140"/>
                <a:gd name="T4" fmla="*/ 33 w 91"/>
                <a:gd name="T5" fmla="*/ 124 h 140"/>
                <a:gd name="T6" fmla="*/ 59 w 91"/>
                <a:gd name="T7" fmla="*/ 140 h 140"/>
                <a:gd name="T8" fmla="*/ 70 w 91"/>
                <a:gd name="T9" fmla="*/ 138 h 140"/>
                <a:gd name="T10" fmla="*/ 84 w 91"/>
                <a:gd name="T11" fmla="*/ 101 h 140"/>
                <a:gd name="T12" fmla="*/ 65 w 91"/>
                <a:gd name="T13" fmla="*/ 56 h 140"/>
                <a:gd name="T14" fmla="*/ 86 w 91"/>
                <a:gd name="T15" fmla="*/ 37 h 140"/>
                <a:gd name="T16" fmla="*/ 43 w 91"/>
                <a:gd name="T17" fmla="*/ 0 h 140"/>
                <a:gd name="T18" fmla="*/ 12 w 91"/>
                <a:gd name="T19" fmla="*/ 2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140">
                  <a:moveTo>
                    <a:pt x="12" y="27"/>
                  </a:moveTo>
                  <a:cubicBezTo>
                    <a:pt x="3" y="35"/>
                    <a:pt x="0" y="48"/>
                    <a:pt x="5" y="59"/>
                  </a:cubicBezTo>
                  <a:cubicBezTo>
                    <a:pt x="33" y="124"/>
                    <a:pt x="33" y="124"/>
                    <a:pt x="33" y="124"/>
                  </a:cubicBezTo>
                  <a:cubicBezTo>
                    <a:pt x="38" y="134"/>
                    <a:pt x="48" y="140"/>
                    <a:pt x="59" y="140"/>
                  </a:cubicBezTo>
                  <a:cubicBezTo>
                    <a:pt x="63" y="140"/>
                    <a:pt x="66" y="140"/>
                    <a:pt x="70" y="138"/>
                  </a:cubicBezTo>
                  <a:cubicBezTo>
                    <a:pt x="84" y="132"/>
                    <a:pt x="91" y="115"/>
                    <a:pt x="84" y="101"/>
                  </a:cubicBezTo>
                  <a:cubicBezTo>
                    <a:pt x="65" y="56"/>
                    <a:pt x="65" y="56"/>
                    <a:pt x="65" y="56"/>
                  </a:cubicBezTo>
                  <a:cubicBezTo>
                    <a:pt x="86" y="37"/>
                    <a:pt x="86" y="37"/>
                    <a:pt x="86" y="37"/>
                  </a:cubicBezTo>
                  <a:cubicBezTo>
                    <a:pt x="43" y="0"/>
                    <a:pt x="43" y="0"/>
                    <a:pt x="43" y="0"/>
                  </a:cubicBezTo>
                  <a:lnTo>
                    <a:pt x="1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2" name="Freeform 9">
              <a:extLst>
                <a:ext uri="{FF2B5EF4-FFF2-40B4-BE49-F238E27FC236}">
                  <a16:creationId xmlns:a16="http://schemas.microsoft.com/office/drawing/2014/main" id="{A406E992-DCE5-4D8E-A57A-8FA9E4D1712F}"/>
                </a:ext>
              </a:extLst>
            </p:cNvPr>
            <p:cNvSpPr>
              <a:spLocks/>
            </p:cNvSpPr>
            <p:nvPr/>
          </p:nvSpPr>
          <p:spPr bwMode="auto">
            <a:xfrm>
              <a:off x="3639339" y="6552844"/>
              <a:ext cx="341313" cy="525463"/>
            </a:xfrm>
            <a:custGeom>
              <a:avLst/>
              <a:gdLst>
                <a:gd name="T0" fmla="*/ 26 w 91"/>
                <a:gd name="T1" fmla="*/ 56 h 140"/>
                <a:gd name="T2" fmla="*/ 6 w 91"/>
                <a:gd name="T3" fmla="*/ 101 h 140"/>
                <a:gd name="T4" fmla="*/ 21 w 91"/>
                <a:gd name="T5" fmla="*/ 138 h 140"/>
                <a:gd name="T6" fmla="*/ 32 w 91"/>
                <a:gd name="T7" fmla="*/ 140 h 140"/>
                <a:gd name="T8" fmla="*/ 58 w 91"/>
                <a:gd name="T9" fmla="*/ 124 h 140"/>
                <a:gd name="T10" fmla="*/ 86 w 91"/>
                <a:gd name="T11" fmla="*/ 59 h 140"/>
                <a:gd name="T12" fmla="*/ 79 w 91"/>
                <a:gd name="T13" fmla="*/ 27 h 140"/>
                <a:gd name="T14" fmla="*/ 48 w 91"/>
                <a:gd name="T15" fmla="*/ 0 h 140"/>
                <a:gd name="T16" fmla="*/ 4 w 91"/>
                <a:gd name="T17" fmla="*/ 37 h 140"/>
                <a:gd name="T18" fmla="*/ 26 w 91"/>
                <a:gd name="T19" fmla="*/ 5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140">
                  <a:moveTo>
                    <a:pt x="26" y="56"/>
                  </a:moveTo>
                  <a:cubicBezTo>
                    <a:pt x="6" y="101"/>
                    <a:pt x="6" y="101"/>
                    <a:pt x="6" y="101"/>
                  </a:cubicBezTo>
                  <a:cubicBezTo>
                    <a:pt x="0" y="115"/>
                    <a:pt x="7" y="132"/>
                    <a:pt x="21" y="138"/>
                  </a:cubicBezTo>
                  <a:cubicBezTo>
                    <a:pt x="24" y="140"/>
                    <a:pt x="28" y="140"/>
                    <a:pt x="32" y="140"/>
                  </a:cubicBezTo>
                  <a:cubicBezTo>
                    <a:pt x="43" y="140"/>
                    <a:pt x="53" y="134"/>
                    <a:pt x="58" y="124"/>
                  </a:cubicBezTo>
                  <a:cubicBezTo>
                    <a:pt x="86" y="59"/>
                    <a:pt x="86" y="59"/>
                    <a:pt x="86" y="59"/>
                  </a:cubicBezTo>
                  <a:cubicBezTo>
                    <a:pt x="91" y="48"/>
                    <a:pt x="88" y="35"/>
                    <a:pt x="79" y="27"/>
                  </a:cubicBezTo>
                  <a:cubicBezTo>
                    <a:pt x="48" y="0"/>
                    <a:pt x="48" y="0"/>
                    <a:pt x="48" y="0"/>
                  </a:cubicBezTo>
                  <a:cubicBezTo>
                    <a:pt x="4" y="37"/>
                    <a:pt x="4" y="37"/>
                    <a:pt x="4" y="37"/>
                  </a:cubicBezTo>
                  <a:lnTo>
                    <a:pt x="26"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87" name="Freeform 842">
            <a:extLst>
              <a:ext uri="{FF2B5EF4-FFF2-40B4-BE49-F238E27FC236}">
                <a16:creationId xmlns:a16="http://schemas.microsoft.com/office/drawing/2014/main" id="{E98A57EC-51F1-41DC-9AF8-ED6D9B70D465}"/>
              </a:ext>
            </a:extLst>
          </p:cNvPr>
          <p:cNvSpPr>
            <a:spLocks noEditPoints="1"/>
          </p:cNvSpPr>
          <p:nvPr/>
        </p:nvSpPr>
        <p:spPr bwMode="auto">
          <a:xfrm>
            <a:off x="9022955" y="2866372"/>
            <a:ext cx="709379" cy="712513"/>
          </a:xfrm>
          <a:custGeom>
            <a:avLst/>
            <a:gdLst>
              <a:gd name="T0" fmla="*/ 213 w 320"/>
              <a:gd name="T1" fmla="*/ 320 h 320"/>
              <a:gd name="T2" fmla="*/ 106 w 320"/>
              <a:gd name="T3" fmla="*/ 320 h 320"/>
              <a:gd name="T4" fmla="*/ 96 w 320"/>
              <a:gd name="T5" fmla="*/ 309 h 320"/>
              <a:gd name="T6" fmla="*/ 96 w 320"/>
              <a:gd name="T7" fmla="*/ 224 h 320"/>
              <a:gd name="T8" fmla="*/ 10 w 320"/>
              <a:gd name="T9" fmla="*/ 224 h 320"/>
              <a:gd name="T10" fmla="*/ 0 w 320"/>
              <a:gd name="T11" fmla="*/ 213 h 320"/>
              <a:gd name="T12" fmla="*/ 0 w 320"/>
              <a:gd name="T13" fmla="*/ 106 h 320"/>
              <a:gd name="T14" fmla="*/ 10 w 320"/>
              <a:gd name="T15" fmla="*/ 96 h 320"/>
              <a:gd name="T16" fmla="*/ 96 w 320"/>
              <a:gd name="T17" fmla="*/ 96 h 320"/>
              <a:gd name="T18" fmla="*/ 96 w 320"/>
              <a:gd name="T19" fmla="*/ 10 h 320"/>
              <a:gd name="T20" fmla="*/ 106 w 320"/>
              <a:gd name="T21" fmla="*/ 0 h 320"/>
              <a:gd name="T22" fmla="*/ 213 w 320"/>
              <a:gd name="T23" fmla="*/ 0 h 320"/>
              <a:gd name="T24" fmla="*/ 224 w 320"/>
              <a:gd name="T25" fmla="*/ 10 h 320"/>
              <a:gd name="T26" fmla="*/ 224 w 320"/>
              <a:gd name="T27" fmla="*/ 96 h 320"/>
              <a:gd name="T28" fmla="*/ 309 w 320"/>
              <a:gd name="T29" fmla="*/ 96 h 320"/>
              <a:gd name="T30" fmla="*/ 320 w 320"/>
              <a:gd name="T31" fmla="*/ 106 h 320"/>
              <a:gd name="T32" fmla="*/ 320 w 320"/>
              <a:gd name="T33" fmla="*/ 213 h 320"/>
              <a:gd name="T34" fmla="*/ 309 w 320"/>
              <a:gd name="T35" fmla="*/ 224 h 320"/>
              <a:gd name="T36" fmla="*/ 224 w 320"/>
              <a:gd name="T37" fmla="*/ 224 h 320"/>
              <a:gd name="T38" fmla="*/ 224 w 320"/>
              <a:gd name="T39" fmla="*/ 309 h 320"/>
              <a:gd name="T40" fmla="*/ 213 w 320"/>
              <a:gd name="T41" fmla="*/ 320 h 320"/>
              <a:gd name="T42" fmla="*/ 117 w 320"/>
              <a:gd name="T43" fmla="*/ 298 h 320"/>
              <a:gd name="T44" fmla="*/ 202 w 320"/>
              <a:gd name="T45" fmla="*/ 298 h 320"/>
              <a:gd name="T46" fmla="*/ 202 w 320"/>
              <a:gd name="T47" fmla="*/ 213 h 320"/>
              <a:gd name="T48" fmla="*/ 213 w 320"/>
              <a:gd name="T49" fmla="*/ 202 h 320"/>
              <a:gd name="T50" fmla="*/ 298 w 320"/>
              <a:gd name="T51" fmla="*/ 202 h 320"/>
              <a:gd name="T52" fmla="*/ 298 w 320"/>
              <a:gd name="T53" fmla="*/ 117 h 320"/>
              <a:gd name="T54" fmla="*/ 213 w 320"/>
              <a:gd name="T55" fmla="*/ 117 h 320"/>
              <a:gd name="T56" fmla="*/ 202 w 320"/>
              <a:gd name="T57" fmla="*/ 106 h 320"/>
              <a:gd name="T58" fmla="*/ 202 w 320"/>
              <a:gd name="T59" fmla="*/ 21 h 320"/>
              <a:gd name="T60" fmla="*/ 117 w 320"/>
              <a:gd name="T61" fmla="*/ 21 h 320"/>
              <a:gd name="T62" fmla="*/ 117 w 320"/>
              <a:gd name="T63" fmla="*/ 106 h 320"/>
              <a:gd name="T64" fmla="*/ 106 w 320"/>
              <a:gd name="T65" fmla="*/ 117 h 320"/>
              <a:gd name="T66" fmla="*/ 21 w 320"/>
              <a:gd name="T67" fmla="*/ 117 h 320"/>
              <a:gd name="T68" fmla="*/ 21 w 320"/>
              <a:gd name="T69" fmla="*/ 202 h 320"/>
              <a:gd name="T70" fmla="*/ 106 w 320"/>
              <a:gd name="T71" fmla="*/ 202 h 320"/>
              <a:gd name="T72" fmla="*/ 117 w 320"/>
              <a:gd name="T73" fmla="*/ 213 h 320"/>
              <a:gd name="T74" fmla="*/ 117 w 320"/>
              <a:gd name="T75"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320">
                <a:moveTo>
                  <a:pt x="213" y="320"/>
                </a:moveTo>
                <a:cubicBezTo>
                  <a:pt x="106" y="320"/>
                  <a:pt x="106" y="320"/>
                  <a:pt x="106" y="320"/>
                </a:cubicBezTo>
                <a:cubicBezTo>
                  <a:pt x="100" y="320"/>
                  <a:pt x="96" y="315"/>
                  <a:pt x="96" y="309"/>
                </a:cubicBezTo>
                <a:cubicBezTo>
                  <a:pt x="96" y="224"/>
                  <a:pt x="96" y="224"/>
                  <a:pt x="96" y="224"/>
                </a:cubicBezTo>
                <a:cubicBezTo>
                  <a:pt x="10" y="224"/>
                  <a:pt x="10" y="224"/>
                  <a:pt x="10" y="224"/>
                </a:cubicBezTo>
                <a:cubicBezTo>
                  <a:pt x="4" y="224"/>
                  <a:pt x="0" y="219"/>
                  <a:pt x="0" y="213"/>
                </a:cubicBezTo>
                <a:cubicBezTo>
                  <a:pt x="0" y="106"/>
                  <a:pt x="0" y="106"/>
                  <a:pt x="0" y="106"/>
                </a:cubicBezTo>
                <a:cubicBezTo>
                  <a:pt x="0" y="100"/>
                  <a:pt x="4" y="96"/>
                  <a:pt x="10" y="96"/>
                </a:cubicBezTo>
                <a:cubicBezTo>
                  <a:pt x="96" y="96"/>
                  <a:pt x="96" y="96"/>
                  <a:pt x="96" y="96"/>
                </a:cubicBezTo>
                <a:cubicBezTo>
                  <a:pt x="96" y="10"/>
                  <a:pt x="96" y="10"/>
                  <a:pt x="96" y="10"/>
                </a:cubicBezTo>
                <a:cubicBezTo>
                  <a:pt x="96" y="4"/>
                  <a:pt x="100" y="0"/>
                  <a:pt x="106" y="0"/>
                </a:cubicBezTo>
                <a:cubicBezTo>
                  <a:pt x="213" y="0"/>
                  <a:pt x="213" y="0"/>
                  <a:pt x="213" y="0"/>
                </a:cubicBezTo>
                <a:cubicBezTo>
                  <a:pt x="219" y="0"/>
                  <a:pt x="224" y="4"/>
                  <a:pt x="224" y="10"/>
                </a:cubicBezTo>
                <a:cubicBezTo>
                  <a:pt x="224" y="96"/>
                  <a:pt x="224" y="96"/>
                  <a:pt x="224" y="96"/>
                </a:cubicBezTo>
                <a:cubicBezTo>
                  <a:pt x="309" y="96"/>
                  <a:pt x="309" y="96"/>
                  <a:pt x="309" y="96"/>
                </a:cubicBezTo>
                <a:cubicBezTo>
                  <a:pt x="315" y="96"/>
                  <a:pt x="320" y="100"/>
                  <a:pt x="320" y="106"/>
                </a:cubicBezTo>
                <a:cubicBezTo>
                  <a:pt x="320" y="213"/>
                  <a:pt x="320" y="213"/>
                  <a:pt x="320" y="213"/>
                </a:cubicBezTo>
                <a:cubicBezTo>
                  <a:pt x="320" y="219"/>
                  <a:pt x="315" y="224"/>
                  <a:pt x="309" y="224"/>
                </a:cubicBezTo>
                <a:cubicBezTo>
                  <a:pt x="224" y="224"/>
                  <a:pt x="224" y="224"/>
                  <a:pt x="224" y="224"/>
                </a:cubicBezTo>
                <a:cubicBezTo>
                  <a:pt x="224" y="309"/>
                  <a:pt x="224" y="309"/>
                  <a:pt x="224" y="309"/>
                </a:cubicBezTo>
                <a:cubicBezTo>
                  <a:pt x="224" y="315"/>
                  <a:pt x="219" y="320"/>
                  <a:pt x="213" y="320"/>
                </a:cubicBezTo>
                <a:close/>
                <a:moveTo>
                  <a:pt x="117" y="298"/>
                </a:moveTo>
                <a:cubicBezTo>
                  <a:pt x="202" y="298"/>
                  <a:pt x="202" y="298"/>
                  <a:pt x="202" y="298"/>
                </a:cubicBezTo>
                <a:cubicBezTo>
                  <a:pt x="202" y="213"/>
                  <a:pt x="202" y="213"/>
                  <a:pt x="202" y="213"/>
                </a:cubicBezTo>
                <a:cubicBezTo>
                  <a:pt x="202" y="207"/>
                  <a:pt x="207" y="202"/>
                  <a:pt x="213" y="202"/>
                </a:cubicBezTo>
                <a:cubicBezTo>
                  <a:pt x="298" y="202"/>
                  <a:pt x="298" y="202"/>
                  <a:pt x="298" y="202"/>
                </a:cubicBezTo>
                <a:cubicBezTo>
                  <a:pt x="298" y="117"/>
                  <a:pt x="298" y="117"/>
                  <a:pt x="298" y="117"/>
                </a:cubicBezTo>
                <a:cubicBezTo>
                  <a:pt x="213" y="117"/>
                  <a:pt x="213" y="117"/>
                  <a:pt x="213" y="117"/>
                </a:cubicBezTo>
                <a:cubicBezTo>
                  <a:pt x="207" y="117"/>
                  <a:pt x="202" y="112"/>
                  <a:pt x="202" y="106"/>
                </a:cubicBezTo>
                <a:cubicBezTo>
                  <a:pt x="202" y="21"/>
                  <a:pt x="202" y="21"/>
                  <a:pt x="202" y="21"/>
                </a:cubicBezTo>
                <a:cubicBezTo>
                  <a:pt x="117" y="21"/>
                  <a:pt x="117" y="21"/>
                  <a:pt x="117" y="21"/>
                </a:cubicBezTo>
                <a:cubicBezTo>
                  <a:pt x="117" y="106"/>
                  <a:pt x="117" y="106"/>
                  <a:pt x="117" y="106"/>
                </a:cubicBezTo>
                <a:cubicBezTo>
                  <a:pt x="117" y="112"/>
                  <a:pt x="112" y="117"/>
                  <a:pt x="106" y="117"/>
                </a:cubicBezTo>
                <a:cubicBezTo>
                  <a:pt x="21" y="117"/>
                  <a:pt x="21" y="117"/>
                  <a:pt x="21" y="117"/>
                </a:cubicBezTo>
                <a:cubicBezTo>
                  <a:pt x="21" y="202"/>
                  <a:pt x="21" y="202"/>
                  <a:pt x="21" y="202"/>
                </a:cubicBezTo>
                <a:cubicBezTo>
                  <a:pt x="106" y="202"/>
                  <a:pt x="106" y="202"/>
                  <a:pt x="106" y="202"/>
                </a:cubicBezTo>
                <a:cubicBezTo>
                  <a:pt x="112" y="202"/>
                  <a:pt x="117" y="207"/>
                  <a:pt x="117" y="213"/>
                </a:cubicBezTo>
                <a:lnTo>
                  <a:pt x="117" y="298"/>
                </a:lnTo>
                <a:close/>
              </a:path>
            </a:pathLst>
          </a:custGeom>
          <a:solidFill>
            <a:schemeClr val="bg1"/>
          </a:solidFill>
          <a:ln>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8" name="Freeform 341">
            <a:extLst>
              <a:ext uri="{FF2B5EF4-FFF2-40B4-BE49-F238E27FC236}">
                <a16:creationId xmlns:a16="http://schemas.microsoft.com/office/drawing/2014/main" id="{00253637-730B-47A8-B614-674D4BC74250}"/>
              </a:ext>
            </a:extLst>
          </p:cNvPr>
          <p:cNvSpPr>
            <a:spLocks noEditPoints="1"/>
          </p:cNvSpPr>
          <p:nvPr/>
        </p:nvSpPr>
        <p:spPr bwMode="auto">
          <a:xfrm>
            <a:off x="7700172" y="2498569"/>
            <a:ext cx="649929" cy="549431"/>
          </a:xfrm>
          <a:custGeom>
            <a:avLst/>
            <a:gdLst>
              <a:gd name="T0" fmla="*/ 278 w 322"/>
              <a:gd name="T1" fmla="*/ 299 h 299"/>
              <a:gd name="T2" fmla="*/ 182 w 322"/>
              <a:gd name="T3" fmla="*/ 299 h 299"/>
              <a:gd name="T4" fmla="*/ 171 w 322"/>
              <a:gd name="T5" fmla="*/ 289 h 299"/>
              <a:gd name="T6" fmla="*/ 171 w 322"/>
              <a:gd name="T7" fmla="*/ 235 h 299"/>
              <a:gd name="T8" fmla="*/ 150 w 322"/>
              <a:gd name="T9" fmla="*/ 235 h 299"/>
              <a:gd name="T10" fmla="*/ 150 w 322"/>
              <a:gd name="T11" fmla="*/ 289 h 299"/>
              <a:gd name="T12" fmla="*/ 139 w 322"/>
              <a:gd name="T13" fmla="*/ 299 h 299"/>
              <a:gd name="T14" fmla="*/ 43 w 322"/>
              <a:gd name="T15" fmla="*/ 299 h 299"/>
              <a:gd name="T16" fmla="*/ 33 w 322"/>
              <a:gd name="T17" fmla="*/ 289 h 299"/>
              <a:gd name="T18" fmla="*/ 33 w 322"/>
              <a:gd name="T19" fmla="*/ 150 h 299"/>
              <a:gd name="T20" fmla="*/ 11 w 322"/>
              <a:gd name="T21" fmla="*/ 150 h 299"/>
              <a:gd name="T22" fmla="*/ 1 w 322"/>
              <a:gd name="T23" fmla="*/ 143 h 299"/>
              <a:gd name="T24" fmla="*/ 4 w 322"/>
              <a:gd name="T25" fmla="*/ 131 h 299"/>
              <a:gd name="T26" fmla="*/ 154 w 322"/>
              <a:gd name="T27" fmla="*/ 3 h 299"/>
              <a:gd name="T28" fmla="*/ 168 w 322"/>
              <a:gd name="T29" fmla="*/ 3 h 299"/>
              <a:gd name="T30" fmla="*/ 317 w 322"/>
              <a:gd name="T31" fmla="*/ 131 h 299"/>
              <a:gd name="T32" fmla="*/ 320 w 322"/>
              <a:gd name="T33" fmla="*/ 143 h 299"/>
              <a:gd name="T34" fmla="*/ 310 w 322"/>
              <a:gd name="T35" fmla="*/ 150 h 299"/>
              <a:gd name="T36" fmla="*/ 289 w 322"/>
              <a:gd name="T37" fmla="*/ 150 h 299"/>
              <a:gd name="T38" fmla="*/ 289 w 322"/>
              <a:gd name="T39" fmla="*/ 289 h 299"/>
              <a:gd name="T40" fmla="*/ 278 w 322"/>
              <a:gd name="T41" fmla="*/ 299 h 299"/>
              <a:gd name="T42" fmla="*/ 193 w 322"/>
              <a:gd name="T43" fmla="*/ 278 h 299"/>
              <a:gd name="T44" fmla="*/ 267 w 322"/>
              <a:gd name="T45" fmla="*/ 278 h 299"/>
              <a:gd name="T46" fmla="*/ 267 w 322"/>
              <a:gd name="T47" fmla="*/ 139 h 299"/>
              <a:gd name="T48" fmla="*/ 278 w 322"/>
              <a:gd name="T49" fmla="*/ 129 h 299"/>
              <a:gd name="T50" fmla="*/ 281 w 322"/>
              <a:gd name="T51" fmla="*/ 129 h 299"/>
              <a:gd name="T52" fmla="*/ 161 w 322"/>
              <a:gd name="T53" fmla="*/ 25 h 299"/>
              <a:gd name="T54" fmla="*/ 40 w 322"/>
              <a:gd name="T55" fmla="*/ 129 h 299"/>
              <a:gd name="T56" fmla="*/ 43 w 322"/>
              <a:gd name="T57" fmla="*/ 129 h 299"/>
              <a:gd name="T58" fmla="*/ 54 w 322"/>
              <a:gd name="T59" fmla="*/ 139 h 299"/>
              <a:gd name="T60" fmla="*/ 54 w 322"/>
              <a:gd name="T61" fmla="*/ 278 h 299"/>
              <a:gd name="T62" fmla="*/ 129 w 322"/>
              <a:gd name="T63" fmla="*/ 278 h 299"/>
              <a:gd name="T64" fmla="*/ 129 w 322"/>
              <a:gd name="T65" fmla="*/ 225 h 299"/>
              <a:gd name="T66" fmla="*/ 139 w 322"/>
              <a:gd name="T67" fmla="*/ 214 h 299"/>
              <a:gd name="T68" fmla="*/ 182 w 322"/>
              <a:gd name="T69" fmla="*/ 214 h 299"/>
              <a:gd name="T70" fmla="*/ 193 w 322"/>
              <a:gd name="T71" fmla="*/ 225 h 299"/>
              <a:gd name="T72" fmla="*/ 193 w 322"/>
              <a:gd name="T73" fmla="*/ 278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2" h="299">
                <a:moveTo>
                  <a:pt x="278" y="299"/>
                </a:moveTo>
                <a:cubicBezTo>
                  <a:pt x="182" y="299"/>
                  <a:pt x="182" y="299"/>
                  <a:pt x="182" y="299"/>
                </a:cubicBezTo>
                <a:cubicBezTo>
                  <a:pt x="176" y="299"/>
                  <a:pt x="171" y="295"/>
                  <a:pt x="171" y="289"/>
                </a:cubicBezTo>
                <a:cubicBezTo>
                  <a:pt x="171" y="235"/>
                  <a:pt x="171" y="235"/>
                  <a:pt x="171" y="235"/>
                </a:cubicBezTo>
                <a:cubicBezTo>
                  <a:pt x="150" y="235"/>
                  <a:pt x="150" y="235"/>
                  <a:pt x="150" y="235"/>
                </a:cubicBezTo>
                <a:cubicBezTo>
                  <a:pt x="150" y="289"/>
                  <a:pt x="150" y="289"/>
                  <a:pt x="150" y="289"/>
                </a:cubicBezTo>
                <a:cubicBezTo>
                  <a:pt x="150" y="295"/>
                  <a:pt x="145" y="299"/>
                  <a:pt x="139" y="299"/>
                </a:cubicBezTo>
                <a:cubicBezTo>
                  <a:pt x="43" y="299"/>
                  <a:pt x="43" y="299"/>
                  <a:pt x="43" y="299"/>
                </a:cubicBezTo>
                <a:cubicBezTo>
                  <a:pt x="37" y="299"/>
                  <a:pt x="33" y="295"/>
                  <a:pt x="33" y="289"/>
                </a:cubicBezTo>
                <a:cubicBezTo>
                  <a:pt x="33" y="150"/>
                  <a:pt x="33" y="150"/>
                  <a:pt x="33" y="150"/>
                </a:cubicBezTo>
                <a:cubicBezTo>
                  <a:pt x="11" y="150"/>
                  <a:pt x="11" y="150"/>
                  <a:pt x="11" y="150"/>
                </a:cubicBezTo>
                <a:cubicBezTo>
                  <a:pt x="7" y="150"/>
                  <a:pt x="3" y="147"/>
                  <a:pt x="1" y="143"/>
                </a:cubicBezTo>
                <a:cubicBezTo>
                  <a:pt x="0" y="139"/>
                  <a:pt x="1" y="134"/>
                  <a:pt x="4" y="131"/>
                </a:cubicBezTo>
                <a:cubicBezTo>
                  <a:pt x="154" y="3"/>
                  <a:pt x="154" y="3"/>
                  <a:pt x="154" y="3"/>
                </a:cubicBezTo>
                <a:cubicBezTo>
                  <a:pt x="158" y="0"/>
                  <a:pt x="164" y="0"/>
                  <a:pt x="168" y="3"/>
                </a:cubicBezTo>
                <a:cubicBezTo>
                  <a:pt x="317" y="131"/>
                  <a:pt x="317" y="131"/>
                  <a:pt x="317" y="131"/>
                </a:cubicBezTo>
                <a:cubicBezTo>
                  <a:pt x="320" y="134"/>
                  <a:pt x="322" y="139"/>
                  <a:pt x="320" y="143"/>
                </a:cubicBezTo>
                <a:cubicBezTo>
                  <a:pt x="318" y="147"/>
                  <a:pt x="314" y="150"/>
                  <a:pt x="310" y="150"/>
                </a:cubicBezTo>
                <a:cubicBezTo>
                  <a:pt x="289" y="150"/>
                  <a:pt x="289" y="150"/>
                  <a:pt x="289" y="150"/>
                </a:cubicBezTo>
                <a:cubicBezTo>
                  <a:pt x="289" y="289"/>
                  <a:pt x="289" y="289"/>
                  <a:pt x="289" y="289"/>
                </a:cubicBezTo>
                <a:cubicBezTo>
                  <a:pt x="289" y="295"/>
                  <a:pt x="284" y="299"/>
                  <a:pt x="278" y="299"/>
                </a:cubicBezTo>
                <a:close/>
                <a:moveTo>
                  <a:pt x="193" y="278"/>
                </a:moveTo>
                <a:cubicBezTo>
                  <a:pt x="267" y="278"/>
                  <a:pt x="267" y="278"/>
                  <a:pt x="267" y="278"/>
                </a:cubicBezTo>
                <a:cubicBezTo>
                  <a:pt x="267" y="139"/>
                  <a:pt x="267" y="139"/>
                  <a:pt x="267" y="139"/>
                </a:cubicBezTo>
                <a:cubicBezTo>
                  <a:pt x="267" y="133"/>
                  <a:pt x="272" y="129"/>
                  <a:pt x="278" y="129"/>
                </a:cubicBezTo>
                <a:cubicBezTo>
                  <a:pt x="281" y="129"/>
                  <a:pt x="281" y="129"/>
                  <a:pt x="281" y="129"/>
                </a:cubicBezTo>
                <a:cubicBezTo>
                  <a:pt x="161" y="25"/>
                  <a:pt x="161" y="25"/>
                  <a:pt x="161" y="25"/>
                </a:cubicBezTo>
                <a:cubicBezTo>
                  <a:pt x="40" y="129"/>
                  <a:pt x="40" y="129"/>
                  <a:pt x="40" y="129"/>
                </a:cubicBezTo>
                <a:cubicBezTo>
                  <a:pt x="43" y="129"/>
                  <a:pt x="43" y="129"/>
                  <a:pt x="43" y="129"/>
                </a:cubicBezTo>
                <a:cubicBezTo>
                  <a:pt x="49" y="129"/>
                  <a:pt x="54" y="133"/>
                  <a:pt x="54" y="139"/>
                </a:cubicBezTo>
                <a:cubicBezTo>
                  <a:pt x="54" y="278"/>
                  <a:pt x="54" y="278"/>
                  <a:pt x="54" y="278"/>
                </a:cubicBezTo>
                <a:cubicBezTo>
                  <a:pt x="129" y="278"/>
                  <a:pt x="129" y="278"/>
                  <a:pt x="129" y="278"/>
                </a:cubicBezTo>
                <a:cubicBezTo>
                  <a:pt x="129" y="225"/>
                  <a:pt x="129" y="225"/>
                  <a:pt x="129" y="225"/>
                </a:cubicBezTo>
                <a:cubicBezTo>
                  <a:pt x="129" y="219"/>
                  <a:pt x="133" y="214"/>
                  <a:pt x="139" y="214"/>
                </a:cubicBezTo>
                <a:cubicBezTo>
                  <a:pt x="182" y="214"/>
                  <a:pt x="182" y="214"/>
                  <a:pt x="182" y="214"/>
                </a:cubicBezTo>
                <a:cubicBezTo>
                  <a:pt x="188" y="214"/>
                  <a:pt x="193" y="219"/>
                  <a:pt x="193" y="225"/>
                </a:cubicBezTo>
                <a:lnTo>
                  <a:pt x="193" y="27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 name="TextBox 96">
            <a:extLst>
              <a:ext uri="{FF2B5EF4-FFF2-40B4-BE49-F238E27FC236}">
                <a16:creationId xmlns:a16="http://schemas.microsoft.com/office/drawing/2014/main" id="{03175781-F6C8-4B63-BC81-E4F112E2BD04}"/>
              </a:ext>
            </a:extLst>
          </p:cNvPr>
          <p:cNvSpPr txBox="1"/>
          <p:nvPr/>
        </p:nvSpPr>
        <p:spPr>
          <a:xfrm>
            <a:off x="6427524" y="1563507"/>
            <a:ext cx="42962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White Republican Women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37" name="Group 136">
            <a:extLst>
              <a:ext uri="{FF2B5EF4-FFF2-40B4-BE49-F238E27FC236}">
                <a16:creationId xmlns:a16="http://schemas.microsoft.com/office/drawing/2014/main" id="{167125F4-D069-4D8E-A63B-216E8FF1F34F}"/>
              </a:ext>
            </a:extLst>
          </p:cNvPr>
          <p:cNvGrpSpPr/>
          <p:nvPr/>
        </p:nvGrpSpPr>
        <p:grpSpPr>
          <a:xfrm>
            <a:off x="10915255" y="5862119"/>
            <a:ext cx="310896" cy="310896"/>
            <a:chOff x="9475283" y="2199027"/>
            <a:chExt cx="667895" cy="667895"/>
          </a:xfrm>
        </p:grpSpPr>
        <p:sp>
          <p:nvSpPr>
            <p:cNvPr id="138" name="Rectangle 137">
              <a:extLst>
                <a:ext uri="{FF2B5EF4-FFF2-40B4-BE49-F238E27FC236}">
                  <a16:creationId xmlns:a16="http://schemas.microsoft.com/office/drawing/2014/main" id="{35EEEA24-36BB-423B-986F-B9F28E8F7201}"/>
                </a:ext>
              </a:extLst>
            </p:cNvPr>
            <p:cNvSpPr/>
            <p:nvPr/>
          </p:nvSpPr>
          <p:spPr>
            <a:xfrm>
              <a:off x="9475283" y="2199027"/>
              <a:ext cx="667895" cy="667895"/>
            </a:xfrm>
            <a:prstGeom prst="rect">
              <a:avLst/>
            </a:prstGeom>
            <a:solidFill>
              <a:srgbClr val="FEE9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9" name="Freeform 842">
              <a:extLst>
                <a:ext uri="{FF2B5EF4-FFF2-40B4-BE49-F238E27FC236}">
                  <a16:creationId xmlns:a16="http://schemas.microsoft.com/office/drawing/2014/main" id="{BF88B798-C5C0-40D9-8A55-26FEE4655B03}"/>
                </a:ext>
              </a:extLst>
            </p:cNvPr>
            <p:cNvSpPr>
              <a:spLocks noEditPoints="1"/>
            </p:cNvSpPr>
            <p:nvPr/>
          </p:nvSpPr>
          <p:spPr bwMode="auto">
            <a:xfrm>
              <a:off x="9565239" y="2293130"/>
              <a:ext cx="491372" cy="493542"/>
            </a:xfrm>
            <a:custGeom>
              <a:avLst/>
              <a:gdLst>
                <a:gd name="T0" fmla="*/ 213 w 320"/>
                <a:gd name="T1" fmla="*/ 320 h 320"/>
                <a:gd name="T2" fmla="*/ 106 w 320"/>
                <a:gd name="T3" fmla="*/ 320 h 320"/>
                <a:gd name="T4" fmla="*/ 96 w 320"/>
                <a:gd name="T5" fmla="*/ 309 h 320"/>
                <a:gd name="T6" fmla="*/ 96 w 320"/>
                <a:gd name="T7" fmla="*/ 224 h 320"/>
                <a:gd name="T8" fmla="*/ 10 w 320"/>
                <a:gd name="T9" fmla="*/ 224 h 320"/>
                <a:gd name="T10" fmla="*/ 0 w 320"/>
                <a:gd name="T11" fmla="*/ 213 h 320"/>
                <a:gd name="T12" fmla="*/ 0 w 320"/>
                <a:gd name="T13" fmla="*/ 106 h 320"/>
                <a:gd name="T14" fmla="*/ 10 w 320"/>
                <a:gd name="T15" fmla="*/ 96 h 320"/>
                <a:gd name="T16" fmla="*/ 96 w 320"/>
                <a:gd name="T17" fmla="*/ 96 h 320"/>
                <a:gd name="T18" fmla="*/ 96 w 320"/>
                <a:gd name="T19" fmla="*/ 10 h 320"/>
                <a:gd name="T20" fmla="*/ 106 w 320"/>
                <a:gd name="T21" fmla="*/ 0 h 320"/>
                <a:gd name="T22" fmla="*/ 213 w 320"/>
                <a:gd name="T23" fmla="*/ 0 h 320"/>
                <a:gd name="T24" fmla="*/ 224 w 320"/>
                <a:gd name="T25" fmla="*/ 10 h 320"/>
                <a:gd name="T26" fmla="*/ 224 w 320"/>
                <a:gd name="T27" fmla="*/ 96 h 320"/>
                <a:gd name="T28" fmla="*/ 309 w 320"/>
                <a:gd name="T29" fmla="*/ 96 h 320"/>
                <a:gd name="T30" fmla="*/ 320 w 320"/>
                <a:gd name="T31" fmla="*/ 106 h 320"/>
                <a:gd name="T32" fmla="*/ 320 w 320"/>
                <a:gd name="T33" fmla="*/ 213 h 320"/>
                <a:gd name="T34" fmla="*/ 309 w 320"/>
                <a:gd name="T35" fmla="*/ 224 h 320"/>
                <a:gd name="T36" fmla="*/ 224 w 320"/>
                <a:gd name="T37" fmla="*/ 224 h 320"/>
                <a:gd name="T38" fmla="*/ 224 w 320"/>
                <a:gd name="T39" fmla="*/ 309 h 320"/>
                <a:gd name="T40" fmla="*/ 213 w 320"/>
                <a:gd name="T41" fmla="*/ 320 h 320"/>
                <a:gd name="T42" fmla="*/ 117 w 320"/>
                <a:gd name="T43" fmla="*/ 298 h 320"/>
                <a:gd name="T44" fmla="*/ 202 w 320"/>
                <a:gd name="T45" fmla="*/ 298 h 320"/>
                <a:gd name="T46" fmla="*/ 202 w 320"/>
                <a:gd name="T47" fmla="*/ 213 h 320"/>
                <a:gd name="T48" fmla="*/ 213 w 320"/>
                <a:gd name="T49" fmla="*/ 202 h 320"/>
                <a:gd name="T50" fmla="*/ 298 w 320"/>
                <a:gd name="T51" fmla="*/ 202 h 320"/>
                <a:gd name="T52" fmla="*/ 298 w 320"/>
                <a:gd name="T53" fmla="*/ 117 h 320"/>
                <a:gd name="T54" fmla="*/ 213 w 320"/>
                <a:gd name="T55" fmla="*/ 117 h 320"/>
                <a:gd name="T56" fmla="*/ 202 w 320"/>
                <a:gd name="T57" fmla="*/ 106 h 320"/>
                <a:gd name="T58" fmla="*/ 202 w 320"/>
                <a:gd name="T59" fmla="*/ 21 h 320"/>
                <a:gd name="T60" fmla="*/ 117 w 320"/>
                <a:gd name="T61" fmla="*/ 21 h 320"/>
                <a:gd name="T62" fmla="*/ 117 w 320"/>
                <a:gd name="T63" fmla="*/ 106 h 320"/>
                <a:gd name="T64" fmla="*/ 106 w 320"/>
                <a:gd name="T65" fmla="*/ 117 h 320"/>
                <a:gd name="T66" fmla="*/ 21 w 320"/>
                <a:gd name="T67" fmla="*/ 117 h 320"/>
                <a:gd name="T68" fmla="*/ 21 w 320"/>
                <a:gd name="T69" fmla="*/ 202 h 320"/>
                <a:gd name="T70" fmla="*/ 106 w 320"/>
                <a:gd name="T71" fmla="*/ 202 h 320"/>
                <a:gd name="T72" fmla="*/ 117 w 320"/>
                <a:gd name="T73" fmla="*/ 213 h 320"/>
                <a:gd name="T74" fmla="*/ 117 w 320"/>
                <a:gd name="T75"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320">
                  <a:moveTo>
                    <a:pt x="213" y="320"/>
                  </a:moveTo>
                  <a:cubicBezTo>
                    <a:pt x="106" y="320"/>
                    <a:pt x="106" y="320"/>
                    <a:pt x="106" y="320"/>
                  </a:cubicBezTo>
                  <a:cubicBezTo>
                    <a:pt x="100" y="320"/>
                    <a:pt x="96" y="315"/>
                    <a:pt x="96" y="309"/>
                  </a:cubicBezTo>
                  <a:cubicBezTo>
                    <a:pt x="96" y="224"/>
                    <a:pt x="96" y="224"/>
                    <a:pt x="96" y="224"/>
                  </a:cubicBezTo>
                  <a:cubicBezTo>
                    <a:pt x="10" y="224"/>
                    <a:pt x="10" y="224"/>
                    <a:pt x="10" y="224"/>
                  </a:cubicBezTo>
                  <a:cubicBezTo>
                    <a:pt x="4" y="224"/>
                    <a:pt x="0" y="219"/>
                    <a:pt x="0" y="213"/>
                  </a:cubicBezTo>
                  <a:cubicBezTo>
                    <a:pt x="0" y="106"/>
                    <a:pt x="0" y="106"/>
                    <a:pt x="0" y="106"/>
                  </a:cubicBezTo>
                  <a:cubicBezTo>
                    <a:pt x="0" y="100"/>
                    <a:pt x="4" y="96"/>
                    <a:pt x="10" y="96"/>
                  </a:cubicBezTo>
                  <a:cubicBezTo>
                    <a:pt x="96" y="96"/>
                    <a:pt x="96" y="96"/>
                    <a:pt x="96" y="96"/>
                  </a:cubicBezTo>
                  <a:cubicBezTo>
                    <a:pt x="96" y="10"/>
                    <a:pt x="96" y="10"/>
                    <a:pt x="96" y="10"/>
                  </a:cubicBezTo>
                  <a:cubicBezTo>
                    <a:pt x="96" y="4"/>
                    <a:pt x="100" y="0"/>
                    <a:pt x="106" y="0"/>
                  </a:cubicBezTo>
                  <a:cubicBezTo>
                    <a:pt x="213" y="0"/>
                    <a:pt x="213" y="0"/>
                    <a:pt x="213" y="0"/>
                  </a:cubicBezTo>
                  <a:cubicBezTo>
                    <a:pt x="219" y="0"/>
                    <a:pt x="224" y="4"/>
                    <a:pt x="224" y="10"/>
                  </a:cubicBezTo>
                  <a:cubicBezTo>
                    <a:pt x="224" y="96"/>
                    <a:pt x="224" y="96"/>
                    <a:pt x="224" y="96"/>
                  </a:cubicBezTo>
                  <a:cubicBezTo>
                    <a:pt x="309" y="96"/>
                    <a:pt x="309" y="96"/>
                    <a:pt x="309" y="96"/>
                  </a:cubicBezTo>
                  <a:cubicBezTo>
                    <a:pt x="315" y="96"/>
                    <a:pt x="320" y="100"/>
                    <a:pt x="320" y="106"/>
                  </a:cubicBezTo>
                  <a:cubicBezTo>
                    <a:pt x="320" y="213"/>
                    <a:pt x="320" y="213"/>
                    <a:pt x="320" y="213"/>
                  </a:cubicBezTo>
                  <a:cubicBezTo>
                    <a:pt x="320" y="219"/>
                    <a:pt x="315" y="224"/>
                    <a:pt x="309" y="224"/>
                  </a:cubicBezTo>
                  <a:cubicBezTo>
                    <a:pt x="224" y="224"/>
                    <a:pt x="224" y="224"/>
                    <a:pt x="224" y="224"/>
                  </a:cubicBezTo>
                  <a:cubicBezTo>
                    <a:pt x="224" y="309"/>
                    <a:pt x="224" y="309"/>
                    <a:pt x="224" y="309"/>
                  </a:cubicBezTo>
                  <a:cubicBezTo>
                    <a:pt x="224" y="315"/>
                    <a:pt x="219" y="320"/>
                    <a:pt x="213" y="320"/>
                  </a:cubicBezTo>
                  <a:close/>
                  <a:moveTo>
                    <a:pt x="117" y="298"/>
                  </a:moveTo>
                  <a:cubicBezTo>
                    <a:pt x="202" y="298"/>
                    <a:pt x="202" y="298"/>
                    <a:pt x="202" y="298"/>
                  </a:cubicBezTo>
                  <a:cubicBezTo>
                    <a:pt x="202" y="213"/>
                    <a:pt x="202" y="213"/>
                    <a:pt x="202" y="213"/>
                  </a:cubicBezTo>
                  <a:cubicBezTo>
                    <a:pt x="202" y="207"/>
                    <a:pt x="207" y="202"/>
                    <a:pt x="213" y="202"/>
                  </a:cubicBezTo>
                  <a:cubicBezTo>
                    <a:pt x="298" y="202"/>
                    <a:pt x="298" y="202"/>
                    <a:pt x="298" y="202"/>
                  </a:cubicBezTo>
                  <a:cubicBezTo>
                    <a:pt x="298" y="117"/>
                    <a:pt x="298" y="117"/>
                    <a:pt x="298" y="117"/>
                  </a:cubicBezTo>
                  <a:cubicBezTo>
                    <a:pt x="213" y="117"/>
                    <a:pt x="213" y="117"/>
                    <a:pt x="213" y="117"/>
                  </a:cubicBezTo>
                  <a:cubicBezTo>
                    <a:pt x="207" y="117"/>
                    <a:pt x="202" y="112"/>
                    <a:pt x="202" y="106"/>
                  </a:cubicBezTo>
                  <a:cubicBezTo>
                    <a:pt x="202" y="21"/>
                    <a:pt x="202" y="21"/>
                    <a:pt x="202" y="21"/>
                  </a:cubicBezTo>
                  <a:cubicBezTo>
                    <a:pt x="117" y="21"/>
                    <a:pt x="117" y="21"/>
                    <a:pt x="117" y="21"/>
                  </a:cubicBezTo>
                  <a:cubicBezTo>
                    <a:pt x="117" y="106"/>
                    <a:pt x="117" y="106"/>
                    <a:pt x="117" y="106"/>
                  </a:cubicBezTo>
                  <a:cubicBezTo>
                    <a:pt x="117" y="112"/>
                    <a:pt x="112" y="117"/>
                    <a:pt x="106" y="117"/>
                  </a:cubicBezTo>
                  <a:cubicBezTo>
                    <a:pt x="21" y="117"/>
                    <a:pt x="21" y="117"/>
                    <a:pt x="21" y="117"/>
                  </a:cubicBezTo>
                  <a:cubicBezTo>
                    <a:pt x="21" y="202"/>
                    <a:pt x="21" y="202"/>
                    <a:pt x="21" y="202"/>
                  </a:cubicBezTo>
                  <a:cubicBezTo>
                    <a:pt x="106" y="202"/>
                    <a:pt x="106" y="202"/>
                    <a:pt x="106" y="202"/>
                  </a:cubicBezTo>
                  <a:cubicBezTo>
                    <a:pt x="112" y="202"/>
                    <a:pt x="117" y="207"/>
                    <a:pt x="117" y="213"/>
                  </a:cubicBezTo>
                  <a:lnTo>
                    <a:pt x="117" y="298"/>
                  </a:lnTo>
                  <a:close/>
                </a:path>
              </a:pathLst>
            </a:custGeom>
            <a:solidFill>
              <a:schemeClr val="bg1"/>
            </a:solidFill>
            <a:ln>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40" name="Group 139">
            <a:extLst>
              <a:ext uri="{FF2B5EF4-FFF2-40B4-BE49-F238E27FC236}">
                <a16:creationId xmlns:a16="http://schemas.microsoft.com/office/drawing/2014/main" id="{83EA219E-E861-4E0A-8658-0332F8407E87}"/>
              </a:ext>
            </a:extLst>
          </p:cNvPr>
          <p:cNvGrpSpPr/>
          <p:nvPr/>
        </p:nvGrpSpPr>
        <p:grpSpPr>
          <a:xfrm>
            <a:off x="8805446" y="5862119"/>
            <a:ext cx="310896" cy="310896"/>
            <a:chOff x="9475283" y="3188805"/>
            <a:chExt cx="667895" cy="667895"/>
          </a:xfrm>
        </p:grpSpPr>
        <p:sp>
          <p:nvSpPr>
            <p:cNvPr id="141" name="Rectangle 140">
              <a:extLst>
                <a:ext uri="{FF2B5EF4-FFF2-40B4-BE49-F238E27FC236}">
                  <a16:creationId xmlns:a16="http://schemas.microsoft.com/office/drawing/2014/main" id="{7960113D-B5A9-4D53-8161-52BA1E9F8CE4}"/>
                </a:ext>
              </a:extLst>
            </p:cNvPr>
            <p:cNvSpPr/>
            <p:nvPr/>
          </p:nvSpPr>
          <p:spPr>
            <a:xfrm>
              <a:off x="9475283" y="3188805"/>
              <a:ext cx="667895" cy="667895"/>
            </a:xfrm>
            <a:prstGeom prst="rect">
              <a:avLst/>
            </a:prstGeom>
            <a:solidFill>
              <a:srgbClr val="FBD59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42" name="Group 141">
              <a:extLst>
                <a:ext uri="{FF2B5EF4-FFF2-40B4-BE49-F238E27FC236}">
                  <a16:creationId xmlns:a16="http://schemas.microsoft.com/office/drawing/2014/main" id="{DB56378B-4FFD-4D27-8075-0BEE4F74CED3}"/>
                </a:ext>
              </a:extLst>
            </p:cNvPr>
            <p:cNvGrpSpPr/>
            <p:nvPr/>
          </p:nvGrpSpPr>
          <p:grpSpPr>
            <a:xfrm>
              <a:off x="9628870" y="3256321"/>
              <a:ext cx="385252" cy="540130"/>
              <a:chOff x="4033838" y="5080000"/>
              <a:chExt cx="1101725" cy="1544638"/>
            </a:xfrm>
            <a:solidFill>
              <a:schemeClr val="bg1"/>
            </a:solidFill>
          </p:grpSpPr>
          <p:sp>
            <p:nvSpPr>
              <p:cNvPr id="143" name="Oval 6">
                <a:extLst>
                  <a:ext uri="{FF2B5EF4-FFF2-40B4-BE49-F238E27FC236}">
                    <a16:creationId xmlns:a16="http://schemas.microsoft.com/office/drawing/2014/main" id="{489E5673-2A89-424A-920E-9F1C6F9CAE32}"/>
                  </a:ext>
                </a:extLst>
              </p:cNvPr>
              <p:cNvSpPr>
                <a:spLocks noChangeArrowheads="1"/>
              </p:cNvSpPr>
              <p:nvPr/>
            </p:nvSpPr>
            <p:spPr bwMode="auto">
              <a:xfrm>
                <a:off x="4359275" y="5080000"/>
                <a:ext cx="450850" cy="4492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4" name="Freeform 7">
                <a:extLst>
                  <a:ext uri="{FF2B5EF4-FFF2-40B4-BE49-F238E27FC236}">
                    <a16:creationId xmlns:a16="http://schemas.microsoft.com/office/drawing/2014/main" id="{9FC9C676-2D12-48E9-BF37-1D35A8506C18}"/>
                  </a:ext>
                </a:extLst>
              </p:cNvPr>
              <p:cNvSpPr>
                <a:spLocks/>
              </p:cNvSpPr>
              <p:nvPr/>
            </p:nvSpPr>
            <p:spPr bwMode="auto">
              <a:xfrm>
                <a:off x="4033838" y="5578475"/>
                <a:ext cx="1101725" cy="442913"/>
              </a:xfrm>
              <a:custGeom>
                <a:avLst/>
                <a:gdLst>
                  <a:gd name="T0" fmla="*/ 22 w 294"/>
                  <a:gd name="T1" fmla="*/ 118 h 118"/>
                  <a:gd name="T2" fmla="*/ 35 w 294"/>
                  <a:gd name="T3" fmla="*/ 113 h 118"/>
                  <a:gd name="T4" fmla="*/ 89 w 294"/>
                  <a:gd name="T5" fmla="*/ 64 h 118"/>
                  <a:gd name="T6" fmla="*/ 89 w 294"/>
                  <a:gd name="T7" fmla="*/ 111 h 118"/>
                  <a:gd name="T8" fmla="*/ 204 w 294"/>
                  <a:gd name="T9" fmla="*/ 111 h 118"/>
                  <a:gd name="T10" fmla="*/ 204 w 294"/>
                  <a:gd name="T11" fmla="*/ 64 h 118"/>
                  <a:gd name="T12" fmla="*/ 258 w 294"/>
                  <a:gd name="T13" fmla="*/ 113 h 118"/>
                  <a:gd name="T14" fmla="*/ 272 w 294"/>
                  <a:gd name="T15" fmla="*/ 118 h 118"/>
                  <a:gd name="T16" fmla="*/ 287 w 294"/>
                  <a:gd name="T17" fmla="*/ 112 h 118"/>
                  <a:gd name="T18" fmla="*/ 285 w 294"/>
                  <a:gd name="T19" fmla="*/ 84 h 118"/>
                  <a:gd name="T20" fmla="*/ 202 w 294"/>
                  <a:gd name="T21" fmla="*/ 7 h 118"/>
                  <a:gd name="T22" fmla="*/ 199 w 294"/>
                  <a:gd name="T23" fmla="*/ 5 h 118"/>
                  <a:gd name="T24" fmla="*/ 187 w 294"/>
                  <a:gd name="T25" fmla="*/ 0 h 118"/>
                  <a:gd name="T26" fmla="*/ 107 w 294"/>
                  <a:gd name="T27" fmla="*/ 0 h 118"/>
                  <a:gd name="T28" fmla="*/ 95 w 294"/>
                  <a:gd name="T29" fmla="*/ 5 h 118"/>
                  <a:gd name="T30" fmla="*/ 91 w 294"/>
                  <a:gd name="T31" fmla="*/ 7 h 118"/>
                  <a:gd name="T32" fmla="*/ 8 w 294"/>
                  <a:gd name="T33" fmla="*/ 84 h 118"/>
                  <a:gd name="T34" fmla="*/ 7 w 294"/>
                  <a:gd name="T35" fmla="*/ 112 h 118"/>
                  <a:gd name="T36" fmla="*/ 22 w 294"/>
                  <a:gd name="T37"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4" h="118">
                    <a:moveTo>
                      <a:pt x="22" y="118"/>
                    </a:moveTo>
                    <a:cubicBezTo>
                      <a:pt x="27" y="118"/>
                      <a:pt x="32" y="117"/>
                      <a:pt x="35" y="113"/>
                    </a:cubicBezTo>
                    <a:cubicBezTo>
                      <a:pt x="89" y="64"/>
                      <a:pt x="89" y="64"/>
                      <a:pt x="89" y="64"/>
                    </a:cubicBezTo>
                    <a:cubicBezTo>
                      <a:pt x="89" y="111"/>
                      <a:pt x="89" y="111"/>
                      <a:pt x="89" y="111"/>
                    </a:cubicBezTo>
                    <a:cubicBezTo>
                      <a:pt x="204" y="111"/>
                      <a:pt x="204" y="111"/>
                      <a:pt x="204" y="111"/>
                    </a:cubicBezTo>
                    <a:cubicBezTo>
                      <a:pt x="204" y="64"/>
                      <a:pt x="204" y="64"/>
                      <a:pt x="204" y="64"/>
                    </a:cubicBezTo>
                    <a:cubicBezTo>
                      <a:pt x="258" y="113"/>
                      <a:pt x="258" y="113"/>
                      <a:pt x="258" y="113"/>
                    </a:cubicBezTo>
                    <a:cubicBezTo>
                      <a:pt x="262" y="117"/>
                      <a:pt x="267" y="118"/>
                      <a:pt x="272" y="118"/>
                    </a:cubicBezTo>
                    <a:cubicBezTo>
                      <a:pt x="277" y="118"/>
                      <a:pt x="283" y="116"/>
                      <a:pt x="287" y="112"/>
                    </a:cubicBezTo>
                    <a:cubicBezTo>
                      <a:pt x="294" y="104"/>
                      <a:pt x="294" y="91"/>
                      <a:pt x="285" y="84"/>
                    </a:cubicBezTo>
                    <a:cubicBezTo>
                      <a:pt x="202" y="7"/>
                      <a:pt x="202" y="7"/>
                      <a:pt x="202" y="7"/>
                    </a:cubicBezTo>
                    <a:cubicBezTo>
                      <a:pt x="201" y="6"/>
                      <a:pt x="200" y="6"/>
                      <a:pt x="199" y="5"/>
                    </a:cubicBezTo>
                    <a:cubicBezTo>
                      <a:pt x="196" y="2"/>
                      <a:pt x="192" y="0"/>
                      <a:pt x="187" y="0"/>
                    </a:cubicBezTo>
                    <a:cubicBezTo>
                      <a:pt x="107" y="0"/>
                      <a:pt x="107" y="0"/>
                      <a:pt x="107" y="0"/>
                    </a:cubicBezTo>
                    <a:cubicBezTo>
                      <a:pt x="102" y="0"/>
                      <a:pt x="98" y="2"/>
                      <a:pt x="95" y="5"/>
                    </a:cubicBezTo>
                    <a:cubicBezTo>
                      <a:pt x="94" y="6"/>
                      <a:pt x="93" y="6"/>
                      <a:pt x="91" y="7"/>
                    </a:cubicBezTo>
                    <a:cubicBezTo>
                      <a:pt x="8" y="84"/>
                      <a:pt x="8" y="84"/>
                      <a:pt x="8" y="84"/>
                    </a:cubicBezTo>
                    <a:cubicBezTo>
                      <a:pt x="0" y="91"/>
                      <a:pt x="0" y="104"/>
                      <a:pt x="7" y="112"/>
                    </a:cubicBezTo>
                    <a:cubicBezTo>
                      <a:pt x="11" y="116"/>
                      <a:pt x="17" y="118"/>
                      <a:pt x="22"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5" name="Freeform 8">
                <a:extLst>
                  <a:ext uri="{FF2B5EF4-FFF2-40B4-BE49-F238E27FC236}">
                    <a16:creationId xmlns:a16="http://schemas.microsoft.com/office/drawing/2014/main" id="{25E7D22D-B09F-46F2-B2E0-27C3BB0803BD}"/>
                  </a:ext>
                </a:extLst>
              </p:cNvPr>
              <p:cNvSpPr>
                <a:spLocks/>
              </p:cNvSpPr>
              <p:nvPr/>
            </p:nvSpPr>
            <p:spPr bwMode="auto">
              <a:xfrm>
                <a:off x="4186238" y="6099175"/>
                <a:ext cx="341313" cy="525463"/>
              </a:xfrm>
              <a:custGeom>
                <a:avLst/>
                <a:gdLst>
                  <a:gd name="T0" fmla="*/ 12 w 91"/>
                  <a:gd name="T1" fmla="*/ 27 h 140"/>
                  <a:gd name="T2" fmla="*/ 5 w 91"/>
                  <a:gd name="T3" fmla="*/ 59 h 140"/>
                  <a:gd name="T4" fmla="*/ 33 w 91"/>
                  <a:gd name="T5" fmla="*/ 124 h 140"/>
                  <a:gd name="T6" fmla="*/ 59 w 91"/>
                  <a:gd name="T7" fmla="*/ 140 h 140"/>
                  <a:gd name="T8" fmla="*/ 70 w 91"/>
                  <a:gd name="T9" fmla="*/ 138 h 140"/>
                  <a:gd name="T10" fmla="*/ 84 w 91"/>
                  <a:gd name="T11" fmla="*/ 101 h 140"/>
                  <a:gd name="T12" fmla="*/ 65 w 91"/>
                  <a:gd name="T13" fmla="*/ 56 h 140"/>
                  <a:gd name="T14" fmla="*/ 86 w 91"/>
                  <a:gd name="T15" fmla="*/ 37 h 140"/>
                  <a:gd name="T16" fmla="*/ 43 w 91"/>
                  <a:gd name="T17" fmla="*/ 0 h 140"/>
                  <a:gd name="T18" fmla="*/ 12 w 91"/>
                  <a:gd name="T19" fmla="*/ 2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140">
                    <a:moveTo>
                      <a:pt x="12" y="27"/>
                    </a:moveTo>
                    <a:cubicBezTo>
                      <a:pt x="3" y="35"/>
                      <a:pt x="0" y="48"/>
                      <a:pt x="5" y="59"/>
                    </a:cubicBezTo>
                    <a:cubicBezTo>
                      <a:pt x="33" y="124"/>
                      <a:pt x="33" y="124"/>
                      <a:pt x="33" y="124"/>
                    </a:cubicBezTo>
                    <a:cubicBezTo>
                      <a:pt x="38" y="134"/>
                      <a:pt x="48" y="140"/>
                      <a:pt x="59" y="140"/>
                    </a:cubicBezTo>
                    <a:cubicBezTo>
                      <a:pt x="63" y="140"/>
                      <a:pt x="66" y="140"/>
                      <a:pt x="70" y="138"/>
                    </a:cubicBezTo>
                    <a:cubicBezTo>
                      <a:pt x="84" y="132"/>
                      <a:pt x="91" y="115"/>
                      <a:pt x="84" y="101"/>
                    </a:cubicBezTo>
                    <a:cubicBezTo>
                      <a:pt x="65" y="56"/>
                      <a:pt x="65" y="56"/>
                      <a:pt x="65" y="56"/>
                    </a:cubicBezTo>
                    <a:cubicBezTo>
                      <a:pt x="86" y="37"/>
                      <a:pt x="86" y="37"/>
                      <a:pt x="86" y="37"/>
                    </a:cubicBezTo>
                    <a:cubicBezTo>
                      <a:pt x="43" y="0"/>
                      <a:pt x="43" y="0"/>
                      <a:pt x="43" y="0"/>
                    </a:cubicBezTo>
                    <a:lnTo>
                      <a:pt x="1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6" name="Freeform 9">
                <a:extLst>
                  <a:ext uri="{FF2B5EF4-FFF2-40B4-BE49-F238E27FC236}">
                    <a16:creationId xmlns:a16="http://schemas.microsoft.com/office/drawing/2014/main" id="{1F71BBF4-E235-46D5-A20C-73A3D4FFF4C2}"/>
                  </a:ext>
                </a:extLst>
              </p:cNvPr>
              <p:cNvSpPr>
                <a:spLocks/>
              </p:cNvSpPr>
              <p:nvPr/>
            </p:nvSpPr>
            <p:spPr bwMode="auto">
              <a:xfrm>
                <a:off x="4640263" y="6099175"/>
                <a:ext cx="341313" cy="525463"/>
              </a:xfrm>
              <a:custGeom>
                <a:avLst/>
                <a:gdLst>
                  <a:gd name="T0" fmla="*/ 26 w 91"/>
                  <a:gd name="T1" fmla="*/ 56 h 140"/>
                  <a:gd name="T2" fmla="*/ 6 w 91"/>
                  <a:gd name="T3" fmla="*/ 101 h 140"/>
                  <a:gd name="T4" fmla="*/ 21 w 91"/>
                  <a:gd name="T5" fmla="*/ 138 h 140"/>
                  <a:gd name="T6" fmla="*/ 32 w 91"/>
                  <a:gd name="T7" fmla="*/ 140 h 140"/>
                  <a:gd name="T8" fmla="*/ 58 w 91"/>
                  <a:gd name="T9" fmla="*/ 124 h 140"/>
                  <a:gd name="T10" fmla="*/ 86 w 91"/>
                  <a:gd name="T11" fmla="*/ 59 h 140"/>
                  <a:gd name="T12" fmla="*/ 79 w 91"/>
                  <a:gd name="T13" fmla="*/ 27 h 140"/>
                  <a:gd name="T14" fmla="*/ 48 w 91"/>
                  <a:gd name="T15" fmla="*/ 0 h 140"/>
                  <a:gd name="T16" fmla="*/ 4 w 91"/>
                  <a:gd name="T17" fmla="*/ 37 h 140"/>
                  <a:gd name="T18" fmla="*/ 26 w 91"/>
                  <a:gd name="T19" fmla="*/ 5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140">
                    <a:moveTo>
                      <a:pt x="26" y="56"/>
                    </a:moveTo>
                    <a:cubicBezTo>
                      <a:pt x="6" y="101"/>
                      <a:pt x="6" y="101"/>
                      <a:pt x="6" y="101"/>
                    </a:cubicBezTo>
                    <a:cubicBezTo>
                      <a:pt x="0" y="115"/>
                      <a:pt x="7" y="132"/>
                      <a:pt x="21" y="138"/>
                    </a:cubicBezTo>
                    <a:cubicBezTo>
                      <a:pt x="24" y="140"/>
                      <a:pt x="28" y="140"/>
                      <a:pt x="32" y="140"/>
                    </a:cubicBezTo>
                    <a:cubicBezTo>
                      <a:pt x="43" y="140"/>
                      <a:pt x="53" y="134"/>
                      <a:pt x="58" y="124"/>
                    </a:cubicBezTo>
                    <a:cubicBezTo>
                      <a:pt x="86" y="59"/>
                      <a:pt x="86" y="59"/>
                      <a:pt x="86" y="59"/>
                    </a:cubicBezTo>
                    <a:cubicBezTo>
                      <a:pt x="91" y="48"/>
                      <a:pt x="88" y="35"/>
                      <a:pt x="79" y="27"/>
                    </a:cubicBezTo>
                    <a:cubicBezTo>
                      <a:pt x="48" y="0"/>
                      <a:pt x="48" y="0"/>
                      <a:pt x="48" y="0"/>
                    </a:cubicBezTo>
                    <a:cubicBezTo>
                      <a:pt x="4" y="37"/>
                      <a:pt x="4" y="37"/>
                      <a:pt x="4" y="37"/>
                    </a:cubicBezTo>
                    <a:lnTo>
                      <a:pt x="26"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grpSp>
        <p:nvGrpSpPr>
          <p:cNvPr id="147" name="Group 146">
            <a:extLst>
              <a:ext uri="{FF2B5EF4-FFF2-40B4-BE49-F238E27FC236}">
                <a16:creationId xmlns:a16="http://schemas.microsoft.com/office/drawing/2014/main" id="{AE06B83E-9031-47C3-BB12-1EF5EFB3ADF9}"/>
              </a:ext>
            </a:extLst>
          </p:cNvPr>
          <p:cNvGrpSpPr/>
          <p:nvPr/>
        </p:nvGrpSpPr>
        <p:grpSpPr>
          <a:xfrm>
            <a:off x="6705600" y="5862119"/>
            <a:ext cx="310896" cy="310896"/>
            <a:chOff x="9475283" y="4178583"/>
            <a:chExt cx="667895" cy="667895"/>
          </a:xfrm>
        </p:grpSpPr>
        <p:sp>
          <p:nvSpPr>
            <p:cNvPr id="148" name="Rectangle 147">
              <a:extLst>
                <a:ext uri="{FF2B5EF4-FFF2-40B4-BE49-F238E27FC236}">
                  <a16:creationId xmlns:a16="http://schemas.microsoft.com/office/drawing/2014/main" id="{1015C754-05F3-4D93-A5D5-F84DAB12761A}"/>
                </a:ext>
              </a:extLst>
            </p:cNvPr>
            <p:cNvSpPr/>
            <p:nvPr/>
          </p:nvSpPr>
          <p:spPr>
            <a:xfrm>
              <a:off x="9475283" y="4178583"/>
              <a:ext cx="667895" cy="667895"/>
            </a:xfrm>
            <a:prstGeom prst="rect">
              <a:avLst/>
            </a:prstGeom>
            <a:solidFill>
              <a:srgbClr val="E3696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49" name="Group 148">
              <a:extLst>
                <a:ext uri="{FF2B5EF4-FFF2-40B4-BE49-F238E27FC236}">
                  <a16:creationId xmlns:a16="http://schemas.microsoft.com/office/drawing/2014/main" id="{7830B003-9A36-40B4-B53D-3AE5061FEB5D}"/>
                </a:ext>
              </a:extLst>
            </p:cNvPr>
            <p:cNvGrpSpPr/>
            <p:nvPr/>
          </p:nvGrpSpPr>
          <p:grpSpPr>
            <a:xfrm>
              <a:off x="9624168" y="4249089"/>
              <a:ext cx="370122" cy="511000"/>
              <a:chOff x="687388" y="3617913"/>
              <a:chExt cx="679450" cy="1031875"/>
            </a:xfrm>
            <a:solidFill>
              <a:schemeClr val="bg1"/>
            </a:solidFill>
          </p:grpSpPr>
          <p:sp>
            <p:nvSpPr>
              <p:cNvPr id="150" name="Freeform 233">
                <a:extLst>
                  <a:ext uri="{FF2B5EF4-FFF2-40B4-BE49-F238E27FC236}">
                    <a16:creationId xmlns:a16="http://schemas.microsoft.com/office/drawing/2014/main" id="{A295CF98-0059-4B05-8C2D-7ED37DD0A0A0}"/>
                  </a:ext>
                </a:extLst>
              </p:cNvPr>
              <p:cNvSpPr>
                <a:spLocks/>
              </p:cNvSpPr>
              <p:nvPr/>
            </p:nvSpPr>
            <p:spPr bwMode="auto">
              <a:xfrm>
                <a:off x="692151" y="3617913"/>
                <a:ext cx="498475" cy="417513"/>
              </a:xfrm>
              <a:custGeom>
                <a:avLst/>
                <a:gdLst>
                  <a:gd name="T0" fmla="*/ 91 w 199"/>
                  <a:gd name="T1" fmla="*/ 124 h 167"/>
                  <a:gd name="T2" fmla="*/ 80 w 199"/>
                  <a:gd name="T3" fmla="*/ 132 h 167"/>
                  <a:gd name="T4" fmla="*/ 77 w 199"/>
                  <a:gd name="T5" fmla="*/ 124 h 167"/>
                  <a:gd name="T6" fmla="*/ 69 w 199"/>
                  <a:gd name="T7" fmla="*/ 111 h 167"/>
                  <a:gd name="T8" fmla="*/ 29 w 199"/>
                  <a:gd name="T9" fmla="*/ 62 h 167"/>
                  <a:gd name="T10" fmla="*/ 21 w 199"/>
                  <a:gd name="T11" fmla="*/ 64 h 167"/>
                  <a:gd name="T12" fmla="*/ 14 w 199"/>
                  <a:gd name="T13" fmla="*/ 66 h 167"/>
                  <a:gd name="T14" fmla="*/ 10 w 199"/>
                  <a:gd name="T15" fmla="*/ 159 h 167"/>
                  <a:gd name="T16" fmla="*/ 12 w 199"/>
                  <a:gd name="T17" fmla="*/ 158 h 167"/>
                  <a:gd name="T18" fmla="*/ 21 w 199"/>
                  <a:gd name="T19" fmla="*/ 155 h 167"/>
                  <a:gd name="T20" fmla="*/ 28 w 199"/>
                  <a:gd name="T21" fmla="*/ 157 h 167"/>
                  <a:gd name="T22" fmla="*/ 46 w 199"/>
                  <a:gd name="T23" fmla="*/ 167 h 167"/>
                  <a:gd name="T24" fmla="*/ 57 w 199"/>
                  <a:gd name="T25" fmla="*/ 160 h 167"/>
                  <a:gd name="T26" fmla="*/ 59 w 199"/>
                  <a:gd name="T27" fmla="*/ 158 h 167"/>
                  <a:gd name="T28" fmla="*/ 64 w 199"/>
                  <a:gd name="T29" fmla="*/ 156 h 167"/>
                  <a:gd name="T30" fmla="*/ 68 w 199"/>
                  <a:gd name="T31" fmla="*/ 155 h 167"/>
                  <a:gd name="T32" fmla="*/ 72 w 199"/>
                  <a:gd name="T33" fmla="*/ 156 h 167"/>
                  <a:gd name="T34" fmla="*/ 77 w 199"/>
                  <a:gd name="T35" fmla="*/ 158 h 167"/>
                  <a:gd name="T36" fmla="*/ 80 w 199"/>
                  <a:gd name="T37" fmla="*/ 160 h 167"/>
                  <a:gd name="T38" fmla="*/ 90 w 199"/>
                  <a:gd name="T39" fmla="*/ 166 h 167"/>
                  <a:gd name="T40" fmla="*/ 92 w 199"/>
                  <a:gd name="T41" fmla="*/ 165 h 167"/>
                  <a:gd name="T42" fmla="*/ 90 w 199"/>
                  <a:gd name="T43" fmla="*/ 161 h 167"/>
                  <a:gd name="T44" fmla="*/ 90 w 199"/>
                  <a:gd name="T45" fmla="*/ 161 h 167"/>
                  <a:gd name="T46" fmla="*/ 88 w 199"/>
                  <a:gd name="T47" fmla="*/ 153 h 167"/>
                  <a:gd name="T48" fmla="*/ 118 w 199"/>
                  <a:gd name="T49" fmla="*/ 144 h 167"/>
                  <a:gd name="T50" fmla="*/ 122 w 199"/>
                  <a:gd name="T51" fmla="*/ 144 h 167"/>
                  <a:gd name="T52" fmla="*/ 116 w 199"/>
                  <a:gd name="T53" fmla="*/ 156 h 167"/>
                  <a:gd name="T54" fmla="*/ 120 w 199"/>
                  <a:gd name="T55" fmla="*/ 158 h 167"/>
                  <a:gd name="T56" fmla="*/ 133 w 199"/>
                  <a:gd name="T57" fmla="*/ 166 h 167"/>
                  <a:gd name="T58" fmla="*/ 146 w 199"/>
                  <a:gd name="T59" fmla="*/ 158 h 167"/>
                  <a:gd name="T60" fmla="*/ 155 w 199"/>
                  <a:gd name="T61" fmla="*/ 155 h 167"/>
                  <a:gd name="T62" fmla="*/ 159 w 199"/>
                  <a:gd name="T63" fmla="*/ 156 h 167"/>
                  <a:gd name="T64" fmla="*/ 162 w 199"/>
                  <a:gd name="T65" fmla="*/ 0 h 167"/>
                  <a:gd name="T66" fmla="*/ 145 w 199"/>
                  <a:gd name="T67" fmla="*/ 5 h 167"/>
                  <a:gd name="T68" fmla="*/ 113 w 199"/>
                  <a:gd name="T69" fmla="*/ 60 h 167"/>
                  <a:gd name="T70" fmla="*/ 150 w 199"/>
                  <a:gd name="T71" fmla="*/ 41 h 167"/>
                  <a:gd name="T72" fmla="*/ 154 w 199"/>
                  <a:gd name="T73" fmla="*/ 42 h 167"/>
                  <a:gd name="T74" fmla="*/ 106 w 199"/>
                  <a:gd name="T75" fmla="*/ 76 h 167"/>
                  <a:gd name="T76" fmla="*/ 87 w 199"/>
                  <a:gd name="T77" fmla="*/ 119 h 167"/>
                  <a:gd name="T78" fmla="*/ 134 w 199"/>
                  <a:gd name="T79" fmla="*/ 90 h 167"/>
                  <a:gd name="T80" fmla="*/ 140 w 199"/>
                  <a:gd name="T81" fmla="*/ 92 h 167"/>
                  <a:gd name="T82" fmla="*/ 91 w 199"/>
                  <a:gd name="T83" fmla="*/ 12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9" h="167">
                    <a:moveTo>
                      <a:pt x="91" y="124"/>
                    </a:moveTo>
                    <a:cubicBezTo>
                      <a:pt x="86" y="126"/>
                      <a:pt x="83" y="129"/>
                      <a:pt x="80" y="132"/>
                    </a:cubicBezTo>
                    <a:cubicBezTo>
                      <a:pt x="79" y="129"/>
                      <a:pt x="78" y="127"/>
                      <a:pt x="77" y="124"/>
                    </a:cubicBezTo>
                    <a:cubicBezTo>
                      <a:pt x="74" y="120"/>
                      <a:pt x="72" y="115"/>
                      <a:pt x="69" y="111"/>
                    </a:cubicBezTo>
                    <a:cubicBezTo>
                      <a:pt x="50" y="78"/>
                      <a:pt x="29" y="62"/>
                      <a:pt x="29" y="62"/>
                    </a:cubicBezTo>
                    <a:cubicBezTo>
                      <a:pt x="21" y="64"/>
                      <a:pt x="21" y="64"/>
                      <a:pt x="21" y="64"/>
                    </a:cubicBezTo>
                    <a:cubicBezTo>
                      <a:pt x="14" y="66"/>
                      <a:pt x="14" y="66"/>
                      <a:pt x="14" y="66"/>
                    </a:cubicBezTo>
                    <a:cubicBezTo>
                      <a:pt x="14" y="66"/>
                      <a:pt x="0" y="105"/>
                      <a:pt x="10" y="159"/>
                    </a:cubicBezTo>
                    <a:cubicBezTo>
                      <a:pt x="12" y="158"/>
                      <a:pt x="12" y="158"/>
                      <a:pt x="12" y="158"/>
                    </a:cubicBezTo>
                    <a:cubicBezTo>
                      <a:pt x="15" y="156"/>
                      <a:pt x="17" y="155"/>
                      <a:pt x="21" y="155"/>
                    </a:cubicBezTo>
                    <a:cubicBezTo>
                      <a:pt x="23" y="155"/>
                      <a:pt x="26" y="156"/>
                      <a:pt x="28" y="157"/>
                    </a:cubicBezTo>
                    <a:cubicBezTo>
                      <a:pt x="46" y="167"/>
                      <a:pt x="46" y="167"/>
                      <a:pt x="46" y="167"/>
                    </a:cubicBezTo>
                    <a:cubicBezTo>
                      <a:pt x="57" y="160"/>
                      <a:pt x="57" y="160"/>
                      <a:pt x="57" y="160"/>
                    </a:cubicBezTo>
                    <a:cubicBezTo>
                      <a:pt x="59" y="158"/>
                      <a:pt x="59" y="158"/>
                      <a:pt x="59" y="158"/>
                    </a:cubicBezTo>
                    <a:cubicBezTo>
                      <a:pt x="61" y="157"/>
                      <a:pt x="62" y="156"/>
                      <a:pt x="64" y="156"/>
                    </a:cubicBezTo>
                    <a:cubicBezTo>
                      <a:pt x="65" y="155"/>
                      <a:pt x="67" y="155"/>
                      <a:pt x="68" y="155"/>
                    </a:cubicBezTo>
                    <a:cubicBezTo>
                      <a:pt x="69" y="155"/>
                      <a:pt x="70" y="155"/>
                      <a:pt x="72" y="156"/>
                    </a:cubicBezTo>
                    <a:cubicBezTo>
                      <a:pt x="73" y="156"/>
                      <a:pt x="75" y="157"/>
                      <a:pt x="77" y="158"/>
                    </a:cubicBezTo>
                    <a:cubicBezTo>
                      <a:pt x="80" y="160"/>
                      <a:pt x="80" y="160"/>
                      <a:pt x="80" y="160"/>
                    </a:cubicBezTo>
                    <a:cubicBezTo>
                      <a:pt x="90" y="166"/>
                      <a:pt x="90" y="166"/>
                      <a:pt x="90" y="166"/>
                    </a:cubicBezTo>
                    <a:cubicBezTo>
                      <a:pt x="92" y="165"/>
                      <a:pt x="92" y="165"/>
                      <a:pt x="92" y="165"/>
                    </a:cubicBezTo>
                    <a:cubicBezTo>
                      <a:pt x="91" y="164"/>
                      <a:pt x="91" y="162"/>
                      <a:pt x="90" y="161"/>
                    </a:cubicBezTo>
                    <a:cubicBezTo>
                      <a:pt x="90" y="161"/>
                      <a:pt x="90" y="161"/>
                      <a:pt x="90" y="161"/>
                    </a:cubicBezTo>
                    <a:cubicBezTo>
                      <a:pt x="90" y="158"/>
                      <a:pt x="89" y="156"/>
                      <a:pt x="88" y="153"/>
                    </a:cubicBezTo>
                    <a:cubicBezTo>
                      <a:pt x="98" y="147"/>
                      <a:pt x="110" y="144"/>
                      <a:pt x="118" y="144"/>
                    </a:cubicBezTo>
                    <a:cubicBezTo>
                      <a:pt x="120" y="144"/>
                      <a:pt x="121" y="144"/>
                      <a:pt x="122" y="144"/>
                    </a:cubicBezTo>
                    <a:cubicBezTo>
                      <a:pt x="130" y="147"/>
                      <a:pt x="125" y="151"/>
                      <a:pt x="116" y="156"/>
                    </a:cubicBezTo>
                    <a:cubicBezTo>
                      <a:pt x="118" y="156"/>
                      <a:pt x="119" y="157"/>
                      <a:pt x="120" y="158"/>
                    </a:cubicBezTo>
                    <a:cubicBezTo>
                      <a:pt x="133" y="166"/>
                      <a:pt x="133" y="166"/>
                      <a:pt x="133" y="166"/>
                    </a:cubicBezTo>
                    <a:cubicBezTo>
                      <a:pt x="146" y="158"/>
                      <a:pt x="146" y="158"/>
                      <a:pt x="146" y="158"/>
                    </a:cubicBezTo>
                    <a:cubicBezTo>
                      <a:pt x="149" y="156"/>
                      <a:pt x="152" y="155"/>
                      <a:pt x="155" y="155"/>
                    </a:cubicBezTo>
                    <a:cubicBezTo>
                      <a:pt x="156" y="155"/>
                      <a:pt x="158" y="156"/>
                      <a:pt x="159" y="156"/>
                    </a:cubicBezTo>
                    <a:cubicBezTo>
                      <a:pt x="176" y="109"/>
                      <a:pt x="199" y="0"/>
                      <a:pt x="162" y="0"/>
                    </a:cubicBezTo>
                    <a:cubicBezTo>
                      <a:pt x="157" y="0"/>
                      <a:pt x="152" y="2"/>
                      <a:pt x="145" y="5"/>
                    </a:cubicBezTo>
                    <a:cubicBezTo>
                      <a:pt x="113" y="23"/>
                      <a:pt x="113" y="60"/>
                      <a:pt x="113" y="60"/>
                    </a:cubicBezTo>
                    <a:cubicBezTo>
                      <a:pt x="125" y="48"/>
                      <a:pt x="142" y="41"/>
                      <a:pt x="150" y="41"/>
                    </a:cubicBezTo>
                    <a:cubicBezTo>
                      <a:pt x="152" y="41"/>
                      <a:pt x="153" y="42"/>
                      <a:pt x="154" y="42"/>
                    </a:cubicBezTo>
                    <a:cubicBezTo>
                      <a:pt x="161" y="47"/>
                      <a:pt x="141" y="59"/>
                      <a:pt x="106" y="76"/>
                    </a:cubicBezTo>
                    <a:cubicBezTo>
                      <a:pt x="74" y="91"/>
                      <a:pt x="87" y="119"/>
                      <a:pt x="87" y="119"/>
                    </a:cubicBezTo>
                    <a:cubicBezTo>
                      <a:pt x="98" y="104"/>
                      <a:pt x="122" y="90"/>
                      <a:pt x="134" y="90"/>
                    </a:cubicBezTo>
                    <a:cubicBezTo>
                      <a:pt x="137" y="90"/>
                      <a:pt x="138" y="91"/>
                      <a:pt x="140" y="92"/>
                    </a:cubicBezTo>
                    <a:cubicBezTo>
                      <a:pt x="152" y="101"/>
                      <a:pt x="119" y="113"/>
                      <a:pt x="91"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1" name="Freeform 234">
                <a:extLst>
                  <a:ext uri="{FF2B5EF4-FFF2-40B4-BE49-F238E27FC236}">
                    <a16:creationId xmlns:a16="http://schemas.microsoft.com/office/drawing/2014/main" id="{ECB79116-F2D6-42BD-BE89-E801D854364B}"/>
                  </a:ext>
                </a:extLst>
              </p:cNvPr>
              <p:cNvSpPr>
                <a:spLocks/>
              </p:cNvSpPr>
              <p:nvPr/>
            </p:nvSpPr>
            <p:spPr bwMode="auto">
              <a:xfrm>
                <a:off x="687388" y="3705226"/>
                <a:ext cx="90488" cy="68263"/>
              </a:xfrm>
              <a:custGeom>
                <a:avLst/>
                <a:gdLst>
                  <a:gd name="T0" fmla="*/ 31 w 36"/>
                  <a:gd name="T1" fmla="*/ 1 h 27"/>
                  <a:gd name="T2" fmla="*/ 29 w 36"/>
                  <a:gd name="T3" fmla="*/ 0 h 27"/>
                  <a:gd name="T4" fmla="*/ 2 w 36"/>
                  <a:gd name="T5" fmla="*/ 8 h 27"/>
                  <a:gd name="T6" fmla="*/ 0 w 36"/>
                  <a:gd name="T7" fmla="*/ 10 h 27"/>
                  <a:gd name="T8" fmla="*/ 5 w 36"/>
                  <a:gd name="T9" fmla="*/ 25 h 27"/>
                  <a:gd name="T10" fmla="*/ 7 w 36"/>
                  <a:gd name="T11" fmla="*/ 27 h 27"/>
                  <a:gd name="T12" fmla="*/ 34 w 36"/>
                  <a:gd name="T13" fmla="*/ 19 h 27"/>
                  <a:gd name="T14" fmla="*/ 36 w 36"/>
                  <a:gd name="T15" fmla="*/ 16 h 27"/>
                  <a:gd name="T16" fmla="*/ 31 w 36"/>
                  <a:gd name="T1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7">
                    <a:moveTo>
                      <a:pt x="31" y="1"/>
                    </a:moveTo>
                    <a:cubicBezTo>
                      <a:pt x="31" y="0"/>
                      <a:pt x="30" y="0"/>
                      <a:pt x="29" y="0"/>
                    </a:cubicBezTo>
                    <a:cubicBezTo>
                      <a:pt x="2" y="8"/>
                      <a:pt x="2" y="8"/>
                      <a:pt x="2" y="8"/>
                    </a:cubicBezTo>
                    <a:cubicBezTo>
                      <a:pt x="1" y="8"/>
                      <a:pt x="0" y="9"/>
                      <a:pt x="0" y="10"/>
                    </a:cubicBezTo>
                    <a:cubicBezTo>
                      <a:pt x="5" y="25"/>
                      <a:pt x="5" y="25"/>
                      <a:pt x="5" y="25"/>
                    </a:cubicBezTo>
                    <a:cubicBezTo>
                      <a:pt x="5" y="26"/>
                      <a:pt x="6" y="27"/>
                      <a:pt x="7" y="27"/>
                    </a:cubicBezTo>
                    <a:cubicBezTo>
                      <a:pt x="34" y="19"/>
                      <a:pt x="34" y="19"/>
                      <a:pt x="34" y="19"/>
                    </a:cubicBezTo>
                    <a:cubicBezTo>
                      <a:pt x="35" y="18"/>
                      <a:pt x="36" y="17"/>
                      <a:pt x="36" y="16"/>
                    </a:cubicBezTo>
                    <a:lnTo>
                      <a:pt x="3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2" name="Freeform 235">
                <a:extLst>
                  <a:ext uri="{FF2B5EF4-FFF2-40B4-BE49-F238E27FC236}">
                    <a16:creationId xmlns:a16="http://schemas.microsoft.com/office/drawing/2014/main" id="{A5DD535A-9BA1-4CE8-A189-2F76BA368E1E}"/>
                  </a:ext>
                </a:extLst>
              </p:cNvPr>
              <p:cNvSpPr>
                <a:spLocks/>
              </p:cNvSpPr>
              <p:nvPr/>
            </p:nvSpPr>
            <p:spPr bwMode="auto">
              <a:xfrm>
                <a:off x="1093788" y="3730626"/>
                <a:ext cx="273050" cy="303213"/>
              </a:xfrm>
              <a:custGeom>
                <a:avLst/>
                <a:gdLst>
                  <a:gd name="T0" fmla="*/ 108 w 109"/>
                  <a:gd name="T1" fmla="*/ 13 h 121"/>
                  <a:gd name="T2" fmla="*/ 99 w 109"/>
                  <a:gd name="T3" fmla="*/ 14 h 121"/>
                  <a:gd name="T4" fmla="*/ 97 w 109"/>
                  <a:gd name="T5" fmla="*/ 16 h 121"/>
                  <a:gd name="T6" fmla="*/ 95 w 109"/>
                  <a:gd name="T7" fmla="*/ 22 h 121"/>
                  <a:gd name="T8" fmla="*/ 87 w 109"/>
                  <a:gd name="T9" fmla="*/ 18 h 121"/>
                  <a:gd name="T10" fmla="*/ 86 w 109"/>
                  <a:gd name="T11" fmla="*/ 17 h 121"/>
                  <a:gd name="T12" fmla="*/ 77 w 109"/>
                  <a:gd name="T13" fmla="*/ 2 h 121"/>
                  <a:gd name="T14" fmla="*/ 55 w 109"/>
                  <a:gd name="T15" fmla="*/ 16 h 121"/>
                  <a:gd name="T16" fmla="*/ 43 w 109"/>
                  <a:gd name="T17" fmla="*/ 24 h 121"/>
                  <a:gd name="T18" fmla="*/ 43 w 109"/>
                  <a:gd name="T19" fmla="*/ 25 h 121"/>
                  <a:gd name="T20" fmla="*/ 64 w 109"/>
                  <a:gd name="T21" fmla="*/ 34 h 121"/>
                  <a:gd name="T22" fmla="*/ 83 w 109"/>
                  <a:gd name="T23" fmla="*/ 21 h 121"/>
                  <a:gd name="T24" fmla="*/ 84 w 109"/>
                  <a:gd name="T25" fmla="*/ 20 h 121"/>
                  <a:gd name="T26" fmla="*/ 93 w 109"/>
                  <a:gd name="T27" fmla="*/ 25 h 121"/>
                  <a:gd name="T28" fmla="*/ 86 w 109"/>
                  <a:gd name="T29" fmla="*/ 37 h 121"/>
                  <a:gd name="T30" fmla="*/ 66 w 109"/>
                  <a:gd name="T31" fmla="*/ 43 h 121"/>
                  <a:gd name="T32" fmla="*/ 25 w 109"/>
                  <a:gd name="T33" fmla="*/ 77 h 121"/>
                  <a:gd name="T34" fmla="*/ 18 w 109"/>
                  <a:gd name="T35" fmla="*/ 83 h 121"/>
                  <a:gd name="T36" fmla="*/ 15 w 109"/>
                  <a:gd name="T37" fmla="*/ 85 h 121"/>
                  <a:gd name="T38" fmla="*/ 0 w 109"/>
                  <a:gd name="T39" fmla="*/ 111 h 121"/>
                  <a:gd name="T40" fmla="*/ 4 w 109"/>
                  <a:gd name="T41" fmla="*/ 113 h 121"/>
                  <a:gd name="T42" fmla="*/ 6 w 109"/>
                  <a:gd name="T43" fmla="*/ 114 h 121"/>
                  <a:gd name="T44" fmla="*/ 13 w 109"/>
                  <a:gd name="T45" fmla="*/ 119 h 121"/>
                  <a:gd name="T46" fmla="*/ 17 w 109"/>
                  <a:gd name="T47" fmla="*/ 121 h 121"/>
                  <a:gd name="T48" fmla="*/ 30 w 109"/>
                  <a:gd name="T49" fmla="*/ 113 h 121"/>
                  <a:gd name="T50" fmla="*/ 39 w 109"/>
                  <a:gd name="T51" fmla="*/ 110 h 121"/>
                  <a:gd name="T52" fmla="*/ 47 w 109"/>
                  <a:gd name="T53" fmla="*/ 113 h 121"/>
                  <a:gd name="T54" fmla="*/ 60 w 109"/>
                  <a:gd name="T55" fmla="*/ 121 h 121"/>
                  <a:gd name="T56" fmla="*/ 74 w 109"/>
                  <a:gd name="T57" fmla="*/ 113 h 121"/>
                  <a:gd name="T58" fmla="*/ 83 w 109"/>
                  <a:gd name="T59" fmla="*/ 110 h 121"/>
                  <a:gd name="T60" fmla="*/ 87 w 109"/>
                  <a:gd name="T61" fmla="*/ 111 h 121"/>
                  <a:gd name="T62" fmla="*/ 98 w 109"/>
                  <a:gd name="T63" fmla="*/ 63 h 121"/>
                  <a:gd name="T64" fmla="*/ 91 w 109"/>
                  <a:gd name="T65" fmla="*/ 40 h 121"/>
                  <a:gd name="T66" fmla="*/ 108 w 109"/>
                  <a:gd name="T67" fmla="*/ 14 h 121"/>
                  <a:gd name="T68" fmla="*/ 108 w 109"/>
                  <a:gd name="T69" fmla="*/ 1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9" h="121">
                    <a:moveTo>
                      <a:pt x="108" y="13"/>
                    </a:moveTo>
                    <a:cubicBezTo>
                      <a:pt x="106" y="12"/>
                      <a:pt x="102" y="12"/>
                      <a:pt x="99" y="14"/>
                    </a:cubicBezTo>
                    <a:cubicBezTo>
                      <a:pt x="98" y="14"/>
                      <a:pt x="98" y="15"/>
                      <a:pt x="97" y="16"/>
                    </a:cubicBezTo>
                    <a:cubicBezTo>
                      <a:pt x="96" y="18"/>
                      <a:pt x="95" y="20"/>
                      <a:pt x="95" y="22"/>
                    </a:cubicBezTo>
                    <a:cubicBezTo>
                      <a:pt x="87" y="18"/>
                      <a:pt x="87" y="18"/>
                      <a:pt x="87" y="18"/>
                    </a:cubicBezTo>
                    <a:cubicBezTo>
                      <a:pt x="87" y="18"/>
                      <a:pt x="86" y="17"/>
                      <a:pt x="86" y="17"/>
                    </a:cubicBezTo>
                    <a:cubicBezTo>
                      <a:pt x="86" y="14"/>
                      <a:pt x="85" y="4"/>
                      <a:pt x="77" y="2"/>
                    </a:cubicBezTo>
                    <a:cubicBezTo>
                      <a:pt x="66" y="0"/>
                      <a:pt x="58" y="11"/>
                      <a:pt x="55" y="16"/>
                    </a:cubicBezTo>
                    <a:cubicBezTo>
                      <a:pt x="52" y="20"/>
                      <a:pt x="46" y="23"/>
                      <a:pt x="43" y="24"/>
                    </a:cubicBezTo>
                    <a:cubicBezTo>
                      <a:pt x="42" y="24"/>
                      <a:pt x="42" y="25"/>
                      <a:pt x="43" y="25"/>
                    </a:cubicBezTo>
                    <a:cubicBezTo>
                      <a:pt x="52" y="26"/>
                      <a:pt x="53" y="35"/>
                      <a:pt x="64" y="34"/>
                    </a:cubicBezTo>
                    <a:cubicBezTo>
                      <a:pt x="75" y="34"/>
                      <a:pt x="81" y="24"/>
                      <a:pt x="83" y="21"/>
                    </a:cubicBezTo>
                    <a:cubicBezTo>
                      <a:pt x="83" y="21"/>
                      <a:pt x="84" y="20"/>
                      <a:pt x="84" y="20"/>
                    </a:cubicBezTo>
                    <a:cubicBezTo>
                      <a:pt x="88" y="21"/>
                      <a:pt x="91" y="23"/>
                      <a:pt x="93" y="25"/>
                    </a:cubicBezTo>
                    <a:cubicBezTo>
                      <a:pt x="91" y="30"/>
                      <a:pt x="88" y="34"/>
                      <a:pt x="86" y="37"/>
                    </a:cubicBezTo>
                    <a:cubicBezTo>
                      <a:pt x="78" y="35"/>
                      <a:pt x="69" y="38"/>
                      <a:pt x="66" y="43"/>
                    </a:cubicBezTo>
                    <a:cubicBezTo>
                      <a:pt x="51" y="69"/>
                      <a:pt x="41" y="67"/>
                      <a:pt x="25" y="77"/>
                    </a:cubicBezTo>
                    <a:cubicBezTo>
                      <a:pt x="23" y="79"/>
                      <a:pt x="21" y="80"/>
                      <a:pt x="18" y="83"/>
                    </a:cubicBezTo>
                    <a:cubicBezTo>
                      <a:pt x="17" y="83"/>
                      <a:pt x="16" y="84"/>
                      <a:pt x="15" y="85"/>
                    </a:cubicBezTo>
                    <a:cubicBezTo>
                      <a:pt x="8" y="92"/>
                      <a:pt x="2" y="101"/>
                      <a:pt x="0" y="111"/>
                    </a:cubicBezTo>
                    <a:cubicBezTo>
                      <a:pt x="2" y="112"/>
                      <a:pt x="3" y="112"/>
                      <a:pt x="4" y="113"/>
                    </a:cubicBezTo>
                    <a:cubicBezTo>
                      <a:pt x="6" y="114"/>
                      <a:pt x="6" y="114"/>
                      <a:pt x="6" y="114"/>
                    </a:cubicBezTo>
                    <a:cubicBezTo>
                      <a:pt x="13" y="119"/>
                      <a:pt x="13" y="119"/>
                      <a:pt x="13" y="119"/>
                    </a:cubicBezTo>
                    <a:cubicBezTo>
                      <a:pt x="17" y="121"/>
                      <a:pt x="17" y="121"/>
                      <a:pt x="17" y="121"/>
                    </a:cubicBezTo>
                    <a:cubicBezTo>
                      <a:pt x="30" y="113"/>
                      <a:pt x="30" y="113"/>
                      <a:pt x="30" y="113"/>
                    </a:cubicBezTo>
                    <a:cubicBezTo>
                      <a:pt x="33" y="111"/>
                      <a:pt x="36" y="110"/>
                      <a:pt x="39" y="110"/>
                    </a:cubicBezTo>
                    <a:cubicBezTo>
                      <a:pt x="42" y="110"/>
                      <a:pt x="45" y="111"/>
                      <a:pt x="47" y="113"/>
                    </a:cubicBezTo>
                    <a:cubicBezTo>
                      <a:pt x="60" y="121"/>
                      <a:pt x="60" y="121"/>
                      <a:pt x="60" y="121"/>
                    </a:cubicBezTo>
                    <a:cubicBezTo>
                      <a:pt x="74" y="113"/>
                      <a:pt x="74" y="113"/>
                      <a:pt x="74" y="113"/>
                    </a:cubicBezTo>
                    <a:cubicBezTo>
                      <a:pt x="76" y="111"/>
                      <a:pt x="79" y="110"/>
                      <a:pt x="83" y="110"/>
                    </a:cubicBezTo>
                    <a:cubicBezTo>
                      <a:pt x="84" y="110"/>
                      <a:pt x="85" y="110"/>
                      <a:pt x="87" y="111"/>
                    </a:cubicBezTo>
                    <a:cubicBezTo>
                      <a:pt x="88" y="95"/>
                      <a:pt x="83" y="86"/>
                      <a:pt x="98" y="63"/>
                    </a:cubicBezTo>
                    <a:cubicBezTo>
                      <a:pt x="102" y="58"/>
                      <a:pt x="99" y="45"/>
                      <a:pt x="91" y="40"/>
                    </a:cubicBezTo>
                    <a:cubicBezTo>
                      <a:pt x="97" y="33"/>
                      <a:pt x="103" y="25"/>
                      <a:pt x="108" y="14"/>
                    </a:cubicBezTo>
                    <a:cubicBezTo>
                      <a:pt x="109" y="14"/>
                      <a:pt x="109" y="13"/>
                      <a:pt x="10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3" name="Freeform 236">
                <a:extLst>
                  <a:ext uri="{FF2B5EF4-FFF2-40B4-BE49-F238E27FC236}">
                    <a16:creationId xmlns:a16="http://schemas.microsoft.com/office/drawing/2014/main" id="{ED6C6DC3-E6BD-4408-B931-CC4F80737EF2}"/>
                  </a:ext>
                </a:extLst>
              </p:cNvPr>
              <p:cNvSpPr>
                <a:spLocks/>
              </p:cNvSpPr>
              <p:nvPr/>
            </p:nvSpPr>
            <p:spPr bwMode="auto">
              <a:xfrm>
                <a:off x="690563" y="4040188"/>
                <a:ext cx="657225" cy="609600"/>
              </a:xfrm>
              <a:custGeom>
                <a:avLst/>
                <a:gdLst>
                  <a:gd name="T0" fmla="*/ 63 w 263"/>
                  <a:gd name="T1" fmla="*/ 243 h 243"/>
                  <a:gd name="T2" fmla="*/ 201 w 263"/>
                  <a:gd name="T3" fmla="*/ 243 h 243"/>
                  <a:gd name="T4" fmla="*/ 263 w 263"/>
                  <a:gd name="T5" fmla="*/ 181 h 243"/>
                  <a:gd name="T6" fmla="*/ 263 w 263"/>
                  <a:gd name="T7" fmla="*/ 25 h 243"/>
                  <a:gd name="T8" fmla="*/ 263 w 263"/>
                  <a:gd name="T9" fmla="*/ 10 h 243"/>
                  <a:gd name="T10" fmla="*/ 262 w 263"/>
                  <a:gd name="T11" fmla="*/ 7 h 243"/>
                  <a:gd name="T12" fmla="*/ 245 w 263"/>
                  <a:gd name="T13" fmla="*/ 0 h 243"/>
                  <a:gd name="T14" fmla="*/ 245 w 263"/>
                  <a:gd name="T15" fmla="*/ 0 h 243"/>
                  <a:gd name="T16" fmla="*/ 244 w 263"/>
                  <a:gd name="T17" fmla="*/ 0 h 243"/>
                  <a:gd name="T18" fmla="*/ 242 w 263"/>
                  <a:gd name="T19" fmla="*/ 0 h 243"/>
                  <a:gd name="T20" fmla="*/ 223 w 263"/>
                  <a:gd name="T21" fmla="*/ 12 h 243"/>
                  <a:gd name="T22" fmla="*/ 221 w 263"/>
                  <a:gd name="T23" fmla="*/ 13 h 243"/>
                  <a:gd name="T24" fmla="*/ 220 w 263"/>
                  <a:gd name="T25" fmla="*/ 12 h 243"/>
                  <a:gd name="T26" fmla="*/ 201 w 263"/>
                  <a:gd name="T27" fmla="*/ 0 h 243"/>
                  <a:gd name="T28" fmla="*/ 200 w 263"/>
                  <a:gd name="T29" fmla="*/ 0 h 243"/>
                  <a:gd name="T30" fmla="*/ 198 w 263"/>
                  <a:gd name="T31" fmla="*/ 0 h 243"/>
                  <a:gd name="T32" fmla="*/ 179 w 263"/>
                  <a:gd name="T33" fmla="*/ 12 h 243"/>
                  <a:gd name="T34" fmla="*/ 178 w 263"/>
                  <a:gd name="T35" fmla="*/ 13 h 243"/>
                  <a:gd name="T36" fmla="*/ 176 w 263"/>
                  <a:gd name="T37" fmla="*/ 12 h 243"/>
                  <a:gd name="T38" fmla="*/ 169 w 263"/>
                  <a:gd name="T39" fmla="*/ 7 h 243"/>
                  <a:gd name="T40" fmla="*/ 163 w 263"/>
                  <a:gd name="T41" fmla="*/ 4 h 243"/>
                  <a:gd name="T42" fmla="*/ 162 w 263"/>
                  <a:gd name="T43" fmla="*/ 3 h 243"/>
                  <a:gd name="T44" fmla="*/ 157 w 263"/>
                  <a:gd name="T45" fmla="*/ 0 h 243"/>
                  <a:gd name="T46" fmla="*/ 156 w 263"/>
                  <a:gd name="T47" fmla="*/ 0 h 243"/>
                  <a:gd name="T48" fmla="*/ 155 w 263"/>
                  <a:gd name="T49" fmla="*/ 0 h 243"/>
                  <a:gd name="T50" fmla="*/ 155 w 263"/>
                  <a:gd name="T51" fmla="*/ 0 h 243"/>
                  <a:gd name="T52" fmla="*/ 136 w 263"/>
                  <a:gd name="T53" fmla="*/ 12 h 243"/>
                  <a:gd name="T54" fmla="*/ 134 w 263"/>
                  <a:gd name="T55" fmla="*/ 13 h 243"/>
                  <a:gd name="T56" fmla="*/ 133 w 263"/>
                  <a:gd name="T57" fmla="*/ 12 h 243"/>
                  <a:gd name="T58" fmla="*/ 114 w 263"/>
                  <a:gd name="T59" fmla="*/ 0 h 243"/>
                  <a:gd name="T60" fmla="*/ 112 w 263"/>
                  <a:gd name="T61" fmla="*/ 0 h 243"/>
                  <a:gd name="T62" fmla="*/ 111 w 263"/>
                  <a:gd name="T63" fmla="*/ 0 h 243"/>
                  <a:gd name="T64" fmla="*/ 96 w 263"/>
                  <a:gd name="T65" fmla="*/ 10 h 243"/>
                  <a:gd name="T66" fmla="*/ 92 w 263"/>
                  <a:gd name="T67" fmla="*/ 12 h 243"/>
                  <a:gd name="T68" fmla="*/ 91 w 263"/>
                  <a:gd name="T69" fmla="*/ 13 h 243"/>
                  <a:gd name="T70" fmla="*/ 89 w 263"/>
                  <a:gd name="T71" fmla="*/ 12 h 243"/>
                  <a:gd name="T72" fmla="*/ 82 w 263"/>
                  <a:gd name="T73" fmla="*/ 7 h 243"/>
                  <a:gd name="T74" fmla="*/ 70 w 263"/>
                  <a:gd name="T75" fmla="*/ 0 h 243"/>
                  <a:gd name="T76" fmla="*/ 69 w 263"/>
                  <a:gd name="T77" fmla="*/ 0 h 243"/>
                  <a:gd name="T78" fmla="*/ 67 w 263"/>
                  <a:gd name="T79" fmla="*/ 0 h 243"/>
                  <a:gd name="T80" fmla="*/ 67 w 263"/>
                  <a:gd name="T81" fmla="*/ 0 h 243"/>
                  <a:gd name="T82" fmla="*/ 60 w 263"/>
                  <a:gd name="T83" fmla="*/ 5 h 243"/>
                  <a:gd name="T84" fmla="*/ 49 w 263"/>
                  <a:gd name="T85" fmla="*/ 12 h 243"/>
                  <a:gd name="T86" fmla="*/ 47 w 263"/>
                  <a:gd name="T87" fmla="*/ 13 h 243"/>
                  <a:gd name="T88" fmla="*/ 46 w 263"/>
                  <a:gd name="T89" fmla="*/ 12 h 243"/>
                  <a:gd name="T90" fmla="*/ 23 w 263"/>
                  <a:gd name="T91" fmla="*/ 0 h 243"/>
                  <a:gd name="T92" fmla="*/ 22 w 263"/>
                  <a:gd name="T93" fmla="*/ 0 h 243"/>
                  <a:gd name="T94" fmla="*/ 20 w 263"/>
                  <a:gd name="T95" fmla="*/ 0 h 243"/>
                  <a:gd name="T96" fmla="*/ 15 w 263"/>
                  <a:gd name="T97" fmla="*/ 3 h 243"/>
                  <a:gd name="T98" fmla="*/ 2 w 263"/>
                  <a:gd name="T99" fmla="*/ 11 h 243"/>
                  <a:gd name="T100" fmla="*/ 0 w 263"/>
                  <a:gd name="T101" fmla="*/ 14 h 243"/>
                  <a:gd name="T102" fmla="*/ 1 w 263"/>
                  <a:gd name="T103" fmla="*/ 25 h 243"/>
                  <a:gd name="T104" fmla="*/ 1 w 263"/>
                  <a:gd name="T105" fmla="*/ 25 h 243"/>
                  <a:gd name="T106" fmla="*/ 0 w 263"/>
                  <a:gd name="T107" fmla="*/ 25 h 243"/>
                  <a:gd name="T108" fmla="*/ 0 w 263"/>
                  <a:gd name="T109" fmla="*/ 181 h 243"/>
                  <a:gd name="T110" fmla="*/ 63 w 263"/>
                  <a:gd name="T111"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3" h="243">
                    <a:moveTo>
                      <a:pt x="63" y="243"/>
                    </a:moveTo>
                    <a:cubicBezTo>
                      <a:pt x="201" y="243"/>
                      <a:pt x="201" y="243"/>
                      <a:pt x="201" y="243"/>
                    </a:cubicBezTo>
                    <a:cubicBezTo>
                      <a:pt x="235" y="243"/>
                      <a:pt x="263" y="215"/>
                      <a:pt x="263" y="181"/>
                    </a:cubicBezTo>
                    <a:cubicBezTo>
                      <a:pt x="263" y="25"/>
                      <a:pt x="263" y="25"/>
                      <a:pt x="263" y="25"/>
                    </a:cubicBezTo>
                    <a:cubicBezTo>
                      <a:pt x="263" y="10"/>
                      <a:pt x="263" y="10"/>
                      <a:pt x="263" y="10"/>
                    </a:cubicBezTo>
                    <a:cubicBezTo>
                      <a:pt x="263" y="9"/>
                      <a:pt x="263" y="8"/>
                      <a:pt x="262" y="7"/>
                    </a:cubicBezTo>
                    <a:cubicBezTo>
                      <a:pt x="245" y="0"/>
                      <a:pt x="245" y="0"/>
                      <a:pt x="245" y="0"/>
                    </a:cubicBezTo>
                    <a:cubicBezTo>
                      <a:pt x="245" y="0"/>
                      <a:pt x="245" y="0"/>
                      <a:pt x="245" y="0"/>
                    </a:cubicBezTo>
                    <a:cubicBezTo>
                      <a:pt x="244" y="0"/>
                      <a:pt x="244" y="0"/>
                      <a:pt x="244" y="0"/>
                    </a:cubicBezTo>
                    <a:cubicBezTo>
                      <a:pt x="243" y="0"/>
                      <a:pt x="242" y="0"/>
                      <a:pt x="242" y="0"/>
                    </a:cubicBezTo>
                    <a:cubicBezTo>
                      <a:pt x="223" y="12"/>
                      <a:pt x="223" y="12"/>
                      <a:pt x="223" y="12"/>
                    </a:cubicBezTo>
                    <a:cubicBezTo>
                      <a:pt x="222" y="12"/>
                      <a:pt x="222" y="13"/>
                      <a:pt x="221" y="13"/>
                    </a:cubicBezTo>
                    <a:cubicBezTo>
                      <a:pt x="221" y="13"/>
                      <a:pt x="220" y="12"/>
                      <a:pt x="220" y="12"/>
                    </a:cubicBezTo>
                    <a:cubicBezTo>
                      <a:pt x="201" y="0"/>
                      <a:pt x="201" y="0"/>
                      <a:pt x="201" y="0"/>
                    </a:cubicBezTo>
                    <a:cubicBezTo>
                      <a:pt x="201" y="0"/>
                      <a:pt x="200" y="0"/>
                      <a:pt x="200" y="0"/>
                    </a:cubicBezTo>
                    <a:cubicBezTo>
                      <a:pt x="199" y="0"/>
                      <a:pt x="199" y="0"/>
                      <a:pt x="198" y="0"/>
                    </a:cubicBezTo>
                    <a:cubicBezTo>
                      <a:pt x="179" y="12"/>
                      <a:pt x="179" y="12"/>
                      <a:pt x="179" y="12"/>
                    </a:cubicBezTo>
                    <a:cubicBezTo>
                      <a:pt x="179" y="12"/>
                      <a:pt x="178" y="13"/>
                      <a:pt x="178" y="13"/>
                    </a:cubicBezTo>
                    <a:cubicBezTo>
                      <a:pt x="177" y="13"/>
                      <a:pt x="177" y="12"/>
                      <a:pt x="176" y="12"/>
                    </a:cubicBezTo>
                    <a:cubicBezTo>
                      <a:pt x="169" y="7"/>
                      <a:pt x="169" y="7"/>
                      <a:pt x="169" y="7"/>
                    </a:cubicBezTo>
                    <a:cubicBezTo>
                      <a:pt x="163" y="4"/>
                      <a:pt x="163" y="4"/>
                      <a:pt x="163" y="4"/>
                    </a:cubicBezTo>
                    <a:cubicBezTo>
                      <a:pt x="162" y="3"/>
                      <a:pt x="162" y="3"/>
                      <a:pt x="162" y="3"/>
                    </a:cubicBezTo>
                    <a:cubicBezTo>
                      <a:pt x="157" y="0"/>
                      <a:pt x="157" y="0"/>
                      <a:pt x="157" y="0"/>
                    </a:cubicBezTo>
                    <a:cubicBezTo>
                      <a:pt x="157" y="0"/>
                      <a:pt x="157" y="0"/>
                      <a:pt x="156" y="0"/>
                    </a:cubicBezTo>
                    <a:cubicBezTo>
                      <a:pt x="156" y="0"/>
                      <a:pt x="155" y="0"/>
                      <a:pt x="155" y="0"/>
                    </a:cubicBezTo>
                    <a:cubicBezTo>
                      <a:pt x="155" y="0"/>
                      <a:pt x="155" y="0"/>
                      <a:pt x="155" y="0"/>
                    </a:cubicBezTo>
                    <a:cubicBezTo>
                      <a:pt x="136" y="12"/>
                      <a:pt x="136" y="12"/>
                      <a:pt x="136" y="12"/>
                    </a:cubicBezTo>
                    <a:cubicBezTo>
                      <a:pt x="135" y="12"/>
                      <a:pt x="135" y="13"/>
                      <a:pt x="134" y="13"/>
                    </a:cubicBezTo>
                    <a:cubicBezTo>
                      <a:pt x="134" y="13"/>
                      <a:pt x="133" y="12"/>
                      <a:pt x="133" y="12"/>
                    </a:cubicBezTo>
                    <a:cubicBezTo>
                      <a:pt x="114" y="0"/>
                      <a:pt x="114" y="0"/>
                      <a:pt x="114" y="0"/>
                    </a:cubicBezTo>
                    <a:cubicBezTo>
                      <a:pt x="113" y="0"/>
                      <a:pt x="113" y="0"/>
                      <a:pt x="112" y="0"/>
                    </a:cubicBezTo>
                    <a:cubicBezTo>
                      <a:pt x="112" y="0"/>
                      <a:pt x="111" y="0"/>
                      <a:pt x="111" y="0"/>
                    </a:cubicBezTo>
                    <a:cubicBezTo>
                      <a:pt x="96" y="10"/>
                      <a:pt x="96" y="10"/>
                      <a:pt x="96" y="10"/>
                    </a:cubicBezTo>
                    <a:cubicBezTo>
                      <a:pt x="92" y="12"/>
                      <a:pt x="92" y="12"/>
                      <a:pt x="92" y="12"/>
                    </a:cubicBezTo>
                    <a:cubicBezTo>
                      <a:pt x="92" y="12"/>
                      <a:pt x="91" y="13"/>
                      <a:pt x="91" y="13"/>
                    </a:cubicBezTo>
                    <a:cubicBezTo>
                      <a:pt x="90" y="13"/>
                      <a:pt x="90" y="12"/>
                      <a:pt x="89" y="12"/>
                    </a:cubicBezTo>
                    <a:cubicBezTo>
                      <a:pt x="82" y="7"/>
                      <a:pt x="82" y="7"/>
                      <a:pt x="82" y="7"/>
                    </a:cubicBezTo>
                    <a:cubicBezTo>
                      <a:pt x="70" y="0"/>
                      <a:pt x="70" y="0"/>
                      <a:pt x="70" y="0"/>
                    </a:cubicBezTo>
                    <a:cubicBezTo>
                      <a:pt x="70" y="0"/>
                      <a:pt x="69" y="0"/>
                      <a:pt x="69" y="0"/>
                    </a:cubicBezTo>
                    <a:cubicBezTo>
                      <a:pt x="68" y="0"/>
                      <a:pt x="68" y="0"/>
                      <a:pt x="67" y="0"/>
                    </a:cubicBezTo>
                    <a:cubicBezTo>
                      <a:pt x="67" y="0"/>
                      <a:pt x="67" y="0"/>
                      <a:pt x="67" y="0"/>
                    </a:cubicBezTo>
                    <a:cubicBezTo>
                      <a:pt x="60" y="5"/>
                      <a:pt x="60" y="5"/>
                      <a:pt x="60" y="5"/>
                    </a:cubicBezTo>
                    <a:cubicBezTo>
                      <a:pt x="49" y="12"/>
                      <a:pt x="49" y="12"/>
                      <a:pt x="49" y="12"/>
                    </a:cubicBezTo>
                    <a:cubicBezTo>
                      <a:pt x="48" y="13"/>
                      <a:pt x="47" y="13"/>
                      <a:pt x="47" y="13"/>
                    </a:cubicBezTo>
                    <a:cubicBezTo>
                      <a:pt x="46" y="13"/>
                      <a:pt x="46" y="13"/>
                      <a:pt x="46" y="12"/>
                    </a:cubicBezTo>
                    <a:cubicBezTo>
                      <a:pt x="23" y="0"/>
                      <a:pt x="23" y="0"/>
                      <a:pt x="23" y="0"/>
                    </a:cubicBezTo>
                    <a:cubicBezTo>
                      <a:pt x="22" y="0"/>
                      <a:pt x="22" y="0"/>
                      <a:pt x="22" y="0"/>
                    </a:cubicBezTo>
                    <a:cubicBezTo>
                      <a:pt x="21" y="0"/>
                      <a:pt x="20" y="0"/>
                      <a:pt x="20" y="0"/>
                    </a:cubicBezTo>
                    <a:cubicBezTo>
                      <a:pt x="15" y="3"/>
                      <a:pt x="15" y="3"/>
                      <a:pt x="15" y="3"/>
                    </a:cubicBezTo>
                    <a:cubicBezTo>
                      <a:pt x="2" y="11"/>
                      <a:pt x="2" y="11"/>
                      <a:pt x="2" y="11"/>
                    </a:cubicBezTo>
                    <a:cubicBezTo>
                      <a:pt x="1" y="12"/>
                      <a:pt x="0" y="13"/>
                      <a:pt x="0" y="14"/>
                    </a:cubicBezTo>
                    <a:cubicBezTo>
                      <a:pt x="1" y="25"/>
                      <a:pt x="1" y="25"/>
                      <a:pt x="1" y="25"/>
                    </a:cubicBezTo>
                    <a:cubicBezTo>
                      <a:pt x="1" y="25"/>
                      <a:pt x="1" y="25"/>
                      <a:pt x="1" y="25"/>
                    </a:cubicBezTo>
                    <a:cubicBezTo>
                      <a:pt x="0" y="25"/>
                      <a:pt x="0" y="25"/>
                      <a:pt x="0" y="25"/>
                    </a:cubicBezTo>
                    <a:cubicBezTo>
                      <a:pt x="0" y="181"/>
                      <a:pt x="0" y="181"/>
                      <a:pt x="0" y="181"/>
                    </a:cubicBezTo>
                    <a:cubicBezTo>
                      <a:pt x="0" y="215"/>
                      <a:pt x="28" y="243"/>
                      <a:pt x="63" y="2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grpSp>
        <p:nvGrpSpPr>
          <p:cNvPr id="154" name="Group 153">
            <a:extLst>
              <a:ext uri="{FF2B5EF4-FFF2-40B4-BE49-F238E27FC236}">
                <a16:creationId xmlns:a16="http://schemas.microsoft.com/office/drawing/2014/main" id="{45ECD8AA-5429-45C1-8DF2-F7C3BB5DA1D5}"/>
              </a:ext>
            </a:extLst>
          </p:cNvPr>
          <p:cNvGrpSpPr/>
          <p:nvPr/>
        </p:nvGrpSpPr>
        <p:grpSpPr>
          <a:xfrm>
            <a:off x="7616233" y="5862119"/>
            <a:ext cx="310896" cy="310896"/>
            <a:chOff x="9475283" y="5168361"/>
            <a:chExt cx="667895" cy="667895"/>
          </a:xfrm>
        </p:grpSpPr>
        <p:sp>
          <p:nvSpPr>
            <p:cNvPr id="155" name="Rectangle 154">
              <a:extLst>
                <a:ext uri="{FF2B5EF4-FFF2-40B4-BE49-F238E27FC236}">
                  <a16:creationId xmlns:a16="http://schemas.microsoft.com/office/drawing/2014/main" id="{EB28939C-57F6-435A-93E7-6226AC4F533D}"/>
                </a:ext>
              </a:extLst>
            </p:cNvPr>
            <p:cNvSpPr/>
            <p:nvPr/>
          </p:nvSpPr>
          <p:spPr>
            <a:xfrm>
              <a:off x="9475283" y="5168361"/>
              <a:ext cx="667895" cy="667895"/>
            </a:xfrm>
            <a:prstGeom prst="rect">
              <a:avLst/>
            </a:prstGeom>
            <a:solidFill>
              <a:srgbClr val="CB4E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6" name="Freeform 341">
              <a:extLst>
                <a:ext uri="{FF2B5EF4-FFF2-40B4-BE49-F238E27FC236}">
                  <a16:creationId xmlns:a16="http://schemas.microsoft.com/office/drawing/2014/main" id="{A13127BA-C8B8-412D-B155-F431EF7BE422}"/>
                </a:ext>
              </a:extLst>
            </p:cNvPr>
            <p:cNvSpPr>
              <a:spLocks noEditPoints="1"/>
            </p:cNvSpPr>
            <p:nvPr/>
          </p:nvSpPr>
          <p:spPr bwMode="auto">
            <a:xfrm>
              <a:off x="9540576" y="5246034"/>
              <a:ext cx="544733" cy="460502"/>
            </a:xfrm>
            <a:custGeom>
              <a:avLst/>
              <a:gdLst>
                <a:gd name="T0" fmla="*/ 278 w 322"/>
                <a:gd name="T1" fmla="*/ 299 h 299"/>
                <a:gd name="T2" fmla="*/ 182 w 322"/>
                <a:gd name="T3" fmla="*/ 299 h 299"/>
                <a:gd name="T4" fmla="*/ 171 w 322"/>
                <a:gd name="T5" fmla="*/ 289 h 299"/>
                <a:gd name="T6" fmla="*/ 171 w 322"/>
                <a:gd name="T7" fmla="*/ 235 h 299"/>
                <a:gd name="T8" fmla="*/ 150 w 322"/>
                <a:gd name="T9" fmla="*/ 235 h 299"/>
                <a:gd name="T10" fmla="*/ 150 w 322"/>
                <a:gd name="T11" fmla="*/ 289 h 299"/>
                <a:gd name="T12" fmla="*/ 139 w 322"/>
                <a:gd name="T13" fmla="*/ 299 h 299"/>
                <a:gd name="T14" fmla="*/ 43 w 322"/>
                <a:gd name="T15" fmla="*/ 299 h 299"/>
                <a:gd name="T16" fmla="*/ 33 w 322"/>
                <a:gd name="T17" fmla="*/ 289 h 299"/>
                <a:gd name="T18" fmla="*/ 33 w 322"/>
                <a:gd name="T19" fmla="*/ 150 h 299"/>
                <a:gd name="T20" fmla="*/ 11 w 322"/>
                <a:gd name="T21" fmla="*/ 150 h 299"/>
                <a:gd name="T22" fmla="*/ 1 w 322"/>
                <a:gd name="T23" fmla="*/ 143 h 299"/>
                <a:gd name="T24" fmla="*/ 4 w 322"/>
                <a:gd name="T25" fmla="*/ 131 h 299"/>
                <a:gd name="T26" fmla="*/ 154 w 322"/>
                <a:gd name="T27" fmla="*/ 3 h 299"/>
                <a:gd name="T28" fmla="*/ 168 w 322"/>
                <a:gd name="T29" fmla="*/ 3 h 299"/>
                <a:gd name="T30" fmla="*/ 317 w 322"/>
                <a:gd name="T31" fmla="*/ 131 h 299"/>
                <a:gd name="T32" fmla="*/ 320 w 322"/>
                <a:gd name="T33" fmla="*/ 143 h 299"/>
                <a:gd name="T34" fmla="*/ 310 w 322"/>
                <a:gd name="T35" fmla="*/ 150 h 299"/>
                <a:gd name="T36" fmla="*/ 289 w 322"/>
                <a:gd name="T37" fmla="*/ 150 h 299"/>
                <a:gd name="T38" fmla="*/ 289 w 322"/>
                <a:gd name="T39" fmla="*/ 289 h 299"/>
                <a:gd name="T40" fmla="*/ 278 w 322"/>
                <a:gd name="T41" fmla="*/ 299 h 299"/>
                <a:gd name="T42" fmla="*/ 193 w 322"/>
                <a:gd name="T43" fmla="*/ 278 h 299"/>
                <a:gd name="T44" fmla="*/ 267 w 322"/>
                <a:gd name="T45" fmla="*/ 278 h 299"/>
                <a:gd name="T46" fmla="*/ 267 w 322"/>
                <a:gd name="T47" fmla="*/ 139 h 299"/>
                <a:gd name="T48" fmla="*/ 278 w 322"/>
                <a:gd name="T49" fmla="*/ 129 h 299"/>
                <a:gd name="T50" fmla="*/ 281 w 322"/>
                <a:gd name="T51" fmla="*/ 129 h 299"/>
                <a:gd name="T52" fmla="*/ 161 w 322"/>
                <a:gd name="T53" fmla="*/ 25 h 299"/>
                <a:gd name="T54" fmla="*/ 40 w 322"/>
                <a:gd name="T55" fmla="*/ 129 h 299"/>
                <a:gd name="T56" fmla="*/ 43 w 322"/>
                <a:gd name="T57" fmla="*/ 129 h 299"/>
                <a:gd name="T58" fmla="*/ 54 w 322"/>
                <a:gd name="T59" fmla="*/ 139 h 299"/>
                <a:gd name="T60" fmla="*/ 54 w 322"/>
                <a:gd name="T61" fmla="*/ 278 h 299"/>
                <a:gd name="T62" fmla="*/ 129 w 322"/>
                <a:gd name="T63" fmla="*/ 278 h 299"/>
                <a:gd name="T64" fmla="*/ 129 w 322"/>
                <a:gd name="T65" fmla="*/ 225 h 299"/>
                <a:gd name="T66" fmla="*/ 139 w 322"/>
                <a:gd name="T67" fmla="*/ 214 h 299"/>
                <a:gd name="T68" fmla="*/ 182 w 322"/>
                <a:gd name="T69" fmla="*/ 214 h 299"/>
                <a:gd name="T70" fmla="*/ 193 w 322"/>
                <a:gd name="T71" fmla="*/ 225 h 299"/>
                <a:gd name="T72" fmla="*/ 193 w 322"/>
                <a:gd name="T73" fmla="*/ 278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2" h="299">
                  <a:moveTo>
                    <a:pt x="278" y="299"/>
                  </a:moveTo>
                  <a:cubicBezTo>
                    <a:pt x="182" y="299"/>
                    <a:pt x="182" y="299"/>
                    <a:pt x="182" y="299"/>
                  </a:cubicBezTo>
                  <a:cubicBezTo>
                    <a:pt x="176" y="299"/>
                    <a:pt x="171" y="295"/>
                    <a:pt x="171" y="289"/>
                  </a:cubicBezTo>
                  <a:cubicBezTo>
                    <a:pt x="171" y="235"/>
                    <a:pt x="171" y="235"/>
                    <a:pt x="171" y="235"/>
                  </a:cubicBezTo>
                  <a:cubicBezTo>
                    <a:pt x="150" y="235"/>
                    <a:pt x="150" y="235"/>
                    <a:pt x="150" y="235"/>
                  </a:cubicBezTo>
                  <a:cubicBezTo>
                    <a:pt x="150" y="289"/>
                    <a:pt x="150" y="289"/>
                    <a:pt x="150" y="289"/>
                  </a:cubicBezTo>
                  <a:cubicBezTo>
                    <a:pt x="150" y="295"/>
                    <a:pt x="145" y="299"/>
                    <a:pt x="139" y="299"/>
                  </a:cubicBezTo>
                  <a:cubicBezTo>
                    <a:pt x="43" y="299"/>
                    <a:pt x="43" y="299"/>
                    <a:pt x="43" y="299"/>
                  </a:cubicBezTo>
                  <a:cubicBezTo>
                    <a:pt x="37" y="299"/>
                    <a:pt x="33" y="295"/>
                    <a:pt x="33" y="289"/>
                  </a:cubicBezTo>
                  <a:cubicBezTo>
                    <a:pt x="33" y="150"/>
                    <a:pt x="33" y="150"/>
                    <a:pt x="33" y="150"/>
                  </a:cubicBezTo>
                  <a:cubicBezTo>
                    <a:pt x="11" y="150"/>
                    <a:pt x="11" y="150"/>
                    <a:pt x="11" y="150"/>
                  </a:cubicBezTo>
                  <a:cubicBezTo>
                    <a:pt x="7" y="150"/>
                    <a:pt x="3" y="147"/>
                    <a:pt x="1" y="143"/>
                  </a:cubicBezTo>
                  <a:cubicBezTo>
                    <a:pt x="0" y="139"/>
                    <a:pt x="1" y="134"/>
                    <a:pt x="4" y="131"/>
                  </a:cubicBezTo>
                  <a:cubicBezTo>
                    <a:pt x="154" y="3"/>
                    <a:pt x="154" y="3"/>
                    <a:pt x="154" y="3"/>
                  </a:cubicBezTo>
                  <a:cubicBezTo>
                    <a:pt x="158" y="0"/>
                    <a:pt x="164" y="0"/>
                    <a:pt x="168" y="3"/>
                  </a:cubicBezTo>
                  <a:cubicBezTo>
                    <a:pt x="317" y="131"/>
                    <a:pt x="317" y="131"/>
                    <a:pt x="317" y="131"/>
                  </a:cubicBezTo>
                  <a:cubicBezTo>
                    <a:pt x="320" y="134"/>
                    <a:pt x="322" y="139"/>
                    <a:pt x="320" y="143"/>
                  </a:cubicBezTo>
                  <a:cubicBezTo>
                    <a:pt x="318" y="147"/>
                    <a:pt x="314" y="150"/>
                    <a:pt x="310" y="150"/>
                  </a:cubicBezTo>
                  <a:cubicBezTo>
                    <a:pt x="289" y="150"/>
                    <a:pt x="289" y="150"/>
                    <a:pt x="289" y="150"/>
                  </a:cubicBezTo>
                  <a:cubicBezTo>
                    <a:pt x="289" y="289"/>
                    <a:pt x="289" y="289"/>
                    <a:pt x="289" y="289"/>
                  </a:cubicBezTo>
                  <a:cubicBezTo>
                    <a:pt x="289" y="295"/>
                    <a:pt x="284" y="299"/>
                    <a:pt x="278" y="299"/>
                  </a:cubicBezTo>
                  <a:close/>
                  <a:moveTo>
                    <a:pt x="193" y="278"/>
                  </a:moveTo>
                  <a:cubicBezTo>
                    <a:pt x="267" y="278"/>
                    <a:pt x="267" y="278"/>
                    <a:pt x="267" y="278"/>
                  </a:cubicBezTo>
                  <a:cubicBezTo>
                    <a:pt x="267" y="139"/>
                    <a:pt x="267" y="139"/>
                    <a:pt x="267" y="139"/>
                  </a:cubicBezTo>
                  <a:cubicBezTo>
                    <a:pt x="267" y="133"/>
                    <a:pt x="272" y="129"/>
                    <a:pt x="278" y="129"/>
                  </a:cubicBezTo>
                  <a:cubicBezTo>
                    <a:pt x="281" y="129"/>
                    <a:pt x="281" y="129"/>
                    <a:pt x="281" y="129"/>
                  </a:cubicBezTo>
                  <a:cubicBezTo>
                    <a:pt x="161" y="25"/>
                    <a:pt x="161" y="25"/>
                    <a:pt x="161" y="25"/>
                  </a:cubicBezTo>
                  <a:cubicBezTo>
                    <a:pt x="40" y="129"/>
                    <a:pt x="40" y="129"/>
                    <a:pt x="40" y="129"/>
                  </a:cubicBezTo>
                  <a:cubicBezTo>
                    <a:pt x="43" y="129"/>
                    <a:pt x="43" y="129"/>
                    <a:pt x="43" y="129"/>
                  </a:cubicBezTo>
                  <a:cubicBezTo>
                    <a:pt x="49" y="129"/>
                    <a:pt x="54" y="133"/>
                    <a:pt x="54" y="139"/>
                  </a:cubicBezTo>
                  <a:cubicBezTo>
                    <a:pt x="54" y="278"/>
                    <a:pt x="54" y="278"/>
                    <a:pt x="54" y="278"/>
                  </a:cubicBezTo>
                  <a:cubicBezTo>
                    <a:pt x="129" y="278"/>
                    <a:pt x="129" y="278"/>
                    <a:pt x="129" y="278"/>
                  </a:cubicBezTo>
                  <a:cubicBezTo>
                    <a:pt x="129" y="225"/>
                    <a:pt x="129" y="225"/>
                    <a:pt x="129" y="225"/>
                  </a:cubicBezTo>
                  <a:cubicBezTo>
                    <a:pt x="129" y="219"/>
                    <a:pt x="133" y="214"/>
                    <a:pt x="139" y="214"/>
                  </a:cubicBezTo>
                  <a:cubicBezTo>
                    <a:pt x="182" y="214"/>
                    <a:pt x="182" y="214"/>
                    <a:pt x="182" y="214"/>
                  </a:cubicBezTo>
                  <a:cubicBezTo>
                    <a:pt x="188" y="214"/>
                    <a:pt x="193" y="219"/>
                    <a:pt x="193" y="225"/>
                  </a:cubicBezTo>
                  <a:lnTo>
                    <a:pt x="193" y="27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57" name="TextBox 156">
            <a:extLst>
              <a:ext uri="{FF2B5EF4-FFF2-40B4-BE49-F238E27FC236}">
                <a16:creationId xmlns:a16="http://schemas.microsoft.com/office/drawing/2014/main" id="{02E35A90-BF3B-42C5-A409-1FC86FF383A9}"/>
              </a:ext>
            </a:extLst>
          </p:cNvPr>
          <p:cNvSpPr txBox="1"/>
          <p:nvPr/>
        </p:nvSpPr>
        <p:spPr>
          <a:xfrm>
            <a:off x="11226148" y="5879068"/>
            <a:ext cx="91956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Healthcare</a:t>
            </a:r>
          </a:p>
        </p:txBody>
      </p:sp>
      <p:sp>
        <p:nvSpPr>
          <p:cNvPr id="158" name="TextBox 157">
            <a:extLst>
              <a:ext uri="{FF2B5EF4-FFF2-40B4-BE49-F238E27FC236}">
                <a16:creationId xmlns:a16="http://schemas.microsoft.com/office/drawing/2014/main" id="{2BE81E4F-36DF-4612-B8F7-EB04E423826A}"/>
              </a:ext>
            </a:extLst>
          </p:cNvPr>
          <p:cNvSpPr txBox="1"/>
          <p:nvPr/>
        </p:nvSpPr>
        <p:spPr>
          <a:xfrm>
            <a:off x="9116998" y="5786735"/>
            <a:ext cx="17454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Childcare, Transportation &amp; Utilities</a:t>
            </a:r>
          </a:p>
        </p:txBody>
      </p:sp>
      <p:sp>
        <p:nvSpPr>
          <p:cNvPr id="159" name="TextBox 158">
            <a:extLst>
              <a:ext uri="{FF2B5EF4-FFF2-40B4-BE49-F238E27FC236}">
                <a16:creationId xmlns:a16="http://schemas.microsoft.com/office/drawing/2014/main" id="{370D1B81-8125-4F5A-AF60-59223AB70D18}"/>
              </a:ext>
            </a:extLst>
          </p:cNvPr>
          <p:cNvSpPr txBox="1"/>
          <p:nvPr/>
        </p:nvSpPr>
        <p:spPr>
          <a:xfrm>
            <a:off x="7011664" y="5879068"/>
            <a:ext cx="54370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Food</a:t>
            </a:r>
          </a:p>
        </p:txBody>
      </p:sp>
      <p:sp>
        <p:nvSpPr>
          <p:cNvPr id="160" name="TextBox 159">
            <a:extLst>
              <a:ext uri="{FF2B5EF4-FFF2-40B4-BE49-F238E27FC236}">
                <a16:creationId xmlns:a16="http://schemas.microsoft.com/office/drawing/2014/main" id="{198767AA-36C9-47CF-B047-004C514B3A81}"/>
              </a:ext>
            </a:extLst>
          </p:cNvPr>
          <p:cNvSpPr txBox="1"/>
          <p:nvPr/>
        </p:nvSpPr>
        <p:spPr>
          <a:xfrm>
            <a:off x="7929324" y="5786735"/>
            <a:ext cx="887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Affordable Housing</a:t>
            </a:r>
          </a:p>
        </p:txBody>
      </p:sp>
      <p:sp>
        <p:nvSpPr>
          <p:cNvPr id="61" name="Google Shape;145;p17">
            <a:extLst>
              <a:ext uri="{FF2B5EF4-FFF2-40B4-BE49-F238E27FC236}">
                <a16:creationId xmlns:a16="http://schemas.microsoft.com/office/drawing/2014/main" id="{7FFCF609-AC5D-4487-84ED-28FCD667516F}"/>
              </a:ext>
            </a:extLst>
          </p:cNvPr>
          <p:cNvSpPr txBox="1"/>
          <p:nvPr/>
        </p:nvSpPr>
        <p:spPr>
          <a:xfrm>
            <a:off x="129592" y="6396518"/>
            <a:ext cx="3143892" cy="30777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1" u="none" strike="noStrike" kern="1200" cap="none" spc="0" normalizeH="0" baseline="0" noProof="0" dirty="0">
                <a:ln>
                  <a:noFill/>
                </a:ln>
                <a:solidFill>
                  <a:srgbClr val="000000"/>
                </a:solidFill>
                <a:effectLst/>
                <a:uLnTx/>
                <a:uFillTx/>
                <a:latin typeface="Calibri"/>
                <a:ea typeface="Calibri"/>
                <a:cs typeface="Calibri"/>
                <a:sym typeface="Calibri"/>
              </a:rPr>
              <a:t>© The Health Initiative – Do Not Distribute </a:t>
            </a:r>
            <a:endParaRPr kumimoji="0" sz="12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59" name="Source">
            <a:extLst>
              <a:ext uri="{FF2B5EF4-FFF2-40B4-BE49-F238E27FC236}">
                <a16:creationId xmlns:a16="http://schemas.microsoft.com/office/drawing/2014/main" id="{762628BA-4CFA-4EEE-AFAD-83F3C8413B0E}"/>
              </a:ext>
            </a:extLst>
          </p:cNvPr>
          <p:cNvSpPr txBox="1"/>
          <p:nvPr/>
        </p:nvSpPr>
        <p:spPr>
          <a:xfrm>
            <a:off x="158934" y="6027740"/>
            <a:ext cx="6622866" cy="219745"/>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Source: </a:t>
            </a: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Polling by Health Leads/The Health Initiative, with Public Opinion Strategies on August 23, 2017</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9479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E6D67-2307-481F-A3F4-A817A7CB324B}"/>
              </a:ext>
            </a:extLst>
          </p:cNvPr>
          <p:cNvSpPr>
            <a:spLocks noGrp="1"/>
          </p:cNvSpPr>
          <p:nvPr>
            <p:ph type="title"/>
          </p:nvPr>
        </p:nvSpPr>
        <p:spPr/>
        <p:txBody>
          <a:bodyPr>
            <a:normAutofit/>
          </a:bodyPr>
          <a:lstStyle/>
          <a:p>
            <a:r>
              <a:rPr lang="en-US" sz="3000" dirty="0"/>
              <a:t>Where Would You Invest for Health? NC Voters Agree</a:t>
            </a:r>
          </a:p>
        </p:txBody>
      </p:sp>
      <p:sp>
        <p:nvSpPr>
          <p:cNvPr id="10" name="TextBox 9">
            <a:extLst>
              <a:ext uri="{FF2B5EF4-FFF2-40B4-BE49-F238E27FC236}">
                <a16:creationId xmlns:a16="http://schemas.microsoft.com/office/drawing/2014/main" id="{8755AFF6-2CCD-4792-B701-99F21B978B83}"/>
              </a:ext>
            </a:extLst>
          </p:cNvPr>
          <p:cNvSpPr txBox="1"/>
          <p:nvPr/>
        </p:nvSpPr>
        <p:spPr>
          <a:xfrm>
            <a:off x="411341" y="1166336"/>
            <a:ext cx="3566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African American Democrat Women </a:t>
            </a:r>
            <a:r>
              <a:rPr kumimoji="0" lang="en-US" sz="1400" b="0" i="1" u="none" strike="noStrike" kern="1200" cap="none" spc="0" normalizeH="0" baseline="0" noProof="0" dirty="0">
                <a:ln>
                  <a:noFill/>
                </a:ln>
                <a:solidFill>
                  <a:prstClr val="black"/>
                </a:solidFill>
                <a:effectLst/>
                <a:uLnTx/>
                <a:uFillTx/>
                <a:latin typeface="Calibri"/>
                <a:ea typeface="+mn-ea"/>
                <a:cs typeface="+mn-cs"/>
              </a:rPr>
              <a:t>Charlotte, NC</a:t>
            </a:r>
          </a:p>
        </p:txBody>
      </p:sp>
      <p:sp>
        <p:nvSpPr>
          <p:cNvPr id="13" name="TextBox 12">
            <a:extLst>
              <a:ext uri="{FF2B5EF4-FFF2-40B4-BE49-F238E27FC236}">
                <a16:creationId xmlns:a16="http://schemas.microsoft.com/office/drawing/2014/main" id="{22A71386-D98C-415F-A00C-A9D13D8A1085}"/>
              </a:ext>
            </a:extLst>
          </p:cNvPr>
          <p:cNvSpPr txBox="1"/>
          <p:nvPr/>
        </p:nvSpPr>
        <p:spPr>
          <a:xfrm>
            <a:off x="219997" y="3460950"/>
            <a:ext cx="39488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Mixed Gender Middle Income White Republicans – </a:t>
            </a:r>
            <a:r>
              <a:rPr kumimoji="0" lang="en-US" sz="1400" b="0" i="1" u="none" strike="noStrike" kern="1200" cap="none" spc="0" normalizeH="0" baseline="0" noProof="0" dirty="0">
                <a:ln>
                  <a:noFill/>
                </a:ln>
                <a:solidFill>
                  <a:prstClr val="black"/>
                </a:solidFill>
                <a:effectLst/>
                <a:uLnTx/>
                <a:uFillTx/>
                <a:latin typeface="Calibri"/>
                <a:ea typeface="+mn-ea"/>
                <a:cs typeface="+mn-cs"/>
              </a:rPr>
              <a:t>Raleigh, NC</a:t>
            </a:r>
          </a:p>
        </p:txBody>
      </p:sp>
      <p:grpSp>
        <p:nvGrpSpPr>
          <p:cNvPr id="4" name="Group 3">
            <a:extLst>
              <a:ext uri="{FF2B5EF4-FFF2-40B4-BE49-F238E27FC236}">
                <a16:creationId xmlns:a16="http://schemas.microsoft.com/office/drawing/2014/main" id="{970FFC4E-F4A2-4B60-8D8D-357E3881A59F}"/>
              </a:ext>
            </a:extLst>
          </p:cNvPr>
          <p:cNvGrpSpPr/>
          <p:nvPr/>
        </p:nvGrpSpPr>
        <p:grpSpPr>
          <a:xfrm>
            <a:off x="582685" y="1549173"/>
            <a:ext cx="3223472" cy="2023802"/>
            <a:chOff x="347904" y="1208133"/>
            <a:chExt cx="3687599" cy="2322576"/>
          </a:xfrm>
        </p:grpSpPr>
        <p:graphicFrame>
          <p:nvGraphicFramePr>
            <p:cNvPr id="16" name="Chart 15">
              <a:extLst>
                <a:ext uri="{FF2B5EF4-FFF2-40B4-BE49-F238E27FC236}">
                  <a16:creationId xmlns:a16="http://schemas.microsoft.com/office/drawing/2014/main" id="{A3458A86-B08A-4115-BF5B-99F17DB6ED87}"/>
                </a:ext>
              </a:extLst>
            </p:cNvPr>
            <p:cNvGraphicFramePr/>
            <p:nvPr>
              <p:extLst/>
            </p:nvPr>
          </p:nvGraphicFramePr>
          <p:xfrm>
            <a:off x="347904" y="1208133"/>
            <a:ext cx="3687599" cy="2322576"/>
          </p:xfrm>
          <a:graphic>
            <a:graphicData uri="http://schemas.openxmlformats.org/drawingml/2006/chart">
              <c:chart xmlns:c="http://schemas.openxmlformats.org/drawingml/2006/chart" xmlns:r="http://schemas.openxmlformats.org/officeDocument/2006/relationships" r:id="rId2"/>
            </a:graphicData>
          </a:graphic>
        </p:graphicFrame>
        <p:sp>
          <p:nvSpPr>
            <p:cNvPr id="46" name="Freeform 341">
              <a:extLst>
                <a:ext uri="{FF2B5EF4-FFF2-40B4-BE49-F238E27FC236}">
                  <a16:creationId xmlns:a16="http://schemas.microsoft.com/office/drawing/2014/main" id="{95F1CC49-6A6A-452B-A4F9-A8ACC9BCDE18}"/>
                </a:ext>
              </a:extLst>
            </p:cNvPr>
            <p:cNvSpPr>
              <a:spLocks noEditPoints="1"/>
            </p:cNvSpPr>
            <p:nvPr/>
          </p:nvSpPr>
          <p:spPr bwMode="auto">
            <a:xfrm>
              <a:off x="1639192" y="1621541"/>
              <a:ext cx="365760" cy="347472"/>
            </a:xfrm>
            <a:custGeom>
              <a:avLst/>
              <a:gdLst>
                <a:gd name="T0" fmla="*/ 278 w 322"/>
                <a:gd name="T1" fmla="*/ 299 h 299"/>
                <a:gd name="T2" fmla="*/ 182 w 322"/>
                <a:gd name="T3" fmla="*/ 299 h 299"/>
                <a:gd name="T4" fmla="*/ 171 w 322"/>
                <a:gd name="T5" fmla="*/ 289 h 299"/>
                <a:gd name="T6" fmla="*/ 171 w 322"/>
                <a:gd name="T7" fmla="*/ 235 h 299"/>
                <a:gd name="T8" fmla="*/ 150 w 322"/>
                <a:gd name="T9" fmla="*/ 235 h 299"/>
                <a:gd name="T10" fmla="*/ 150 w 322"/>
                <a:gd name="T11" fmla="*/ 289 h 299"/>
                <a:gd name="T12" fmla="*/ 139 w 322"/>
                <a:gd name="T13" fmla="*/ 299 h 299"/>
                <a:gd name="T14" fmla="*/ 43 w 322"/>
                <a:gd name="T15" fmla="*/ 299 h 299"/>
                <a:gd name="T16" fmla="*/ 33 w 322"/>
                <a:gd name="T17" fmla="*/ 289 h 299"/>
                <a:gd name="T18" fmla="*/ 33 w 322"/>
                <a:gd name="T19" fmla="*/ 150 h 299"/>
                <a:gd name="T20" fmla="*/ 11 w 322"/>
                <a:gd name="T21" fmla="*/ 150 h 299"/>
                <a:gd name="T22" fmla="*/ 1 w 322"/>
                <a:gd name="T23" fmla="*/ 143 h 299"/>
                <a:gd name="T24" fmla="*/ 4 w 322"/>
                <a:gd name="T25" fmla="*/ 131 h 299"/>
                <a:gd name="T26" fmla="*/ 154 w 322"/>
                <a:gd name="T27" fmla="*/ 3 h 299"/>
                <a:gd name="T28" fmla="*/ 168 w 322"/>
                <a:gd name="T29" fmla="*/ 3 h 299"/>
                <a:gd name="T30" fmla="*/ 317 w 322"/>
                <a:gd name="T31" fmla="*/ 131 h 299"/>
                <a:gd name="T32" fmla="*/ 320 w 322"/>
                <a:gd name="T33" fmla="*/ 143 h 299"/>
                <a:gd name="T34" fmla="*/ 310 w 322"/>
                <a:gd name="T35" fmla="*/ 150 h 299"/>
                <a:gd name="T36" fmla="*/ 289 w 322"/>
                <a:gd name="T37" fmla="*/ 150 h 299"/>
                <a:gd name="T38" fmla="*/ 289 w 322"/>
                <a:gd name="T39" fmla="*/ 289 h 299"/>
                <a:gd name="T40" fmla="*/ 278 w 322"/>
                <a:gd name="T41" fmla="*/ 299 h 299"/>
                <a:gd name="T42" fmla="*/ 193 w 322"/>
                <a:gd name="T43" fmla="*/ 278 h 299"/>
                <a:gd name="T44" fmla="*/ 267 w 322"/>
                <a:gd name="T45" fmla="*/ 278 h 299"/>
                <a:gd name="T46" fmla="*/ 267 w 322"/>
                <a:gd name="T47" fmla="*/ 139 h 299"/>
                <a:gd name="T48" fmla="*/ 278 w 322"/>
                <a:gd name="T49" fmla="*/ 129 h 299"/>
                <a:gd name="T50" fmla="*/ 281 w 322"/>
                <a:gd name="T51" fmla="*/ 129 h 299"/>
                <a:gd name="T52" fmla="*/ 161 w 322"/>
                <a:gd name="T53" fmla="*/ 25 h 299"/>
                <a:gd name="T54" fmla="*/ 40 w 322"/>
                <a:gd name="T55" fmla="*/ 129 h 299"/>
                <a:gd name="T56" fmla="*/ 43 w 322"/>
                <a:gd name="T57" fmla="*/ 129 h 299"/>
                <a:gd name="T58" fmla="*/ 54 w 322"/>
                <a:gd name="T59" fmla="*/ 139 h 299"/>
                <a:gd name="T60" fmla="*/ 54 w 322"/>
                <a:gd name="T61" fmla="*/ 278 h 299"/>
                <a:gd name="T62" fmla="*/ 129 w 322"/>
                <a:gd name="T63" fmla="*/ 278 h 299"/>
                <a:gd name="T64" fmla="*/ 129 w 322"/>
                <a:gd name="T65" fmla="*/ 225 h 299"/>
                <a:gd name="T66" fmla="*/ 139 w 322"/>
                <a:gd name="T67" fmla="*/ 214 h 299"/>
                <a:gd name="T68" fmla="*/ 182 w 322"/>
                <a:gd name="T69" fmla="*/ 214 h 299"/>
                <a:gd name="T70" fmla="*/ 193 w 322"/>
                <a:gd name="T71" fmla="*/ 225 h 299"/>
                <a:gd name="T72" fmla="*/ 193 w 322"/>
                <a:gd name="T73" fmla="*/ 278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2" h="299">
                  <a:moveTo>
                    <a:pt x="278" y="299"/>
                  </a:moveTo>
                  <a:cubicBezTo>
                    <a:pt x="182" y="299"/>
                    <a:pt x="182" y="299"/>
                    <a:pt x="182" y="299"/>
                  </a:cubicBezTo>
                  <a:cubicBezTo>
                    <a:pt x="176" y="299"/>
                    <a:pt x="171" y="295"/>
                    <a:pt x="171" y="289"/>
                  </a:cubicBezTo>
                  <a:cubicBezTo>
                    <a:pt x="171" y="235"/>
                    <a:pt x="171" y="235"/>
                    <a:pt x="171" y="235"/>
                  </a:cubicBezTo>
                  <a:cubicBezTo>
                    <a:pt x="150" y="235"/>
                    <a:pt x="150" y="235"/>
                    <a:pt x="150" y="235"/>
                  </a:cubicBezTo>
                  <a:cubicBezTo>
                    <a:pt x="150" y="289"/>
                    <a:pt x="150" y="289"/>
                    <a:pt x="150" y="289"/>
                  </a:cubicBezTo>
                  <a:cubicBezTo>
                    <a:pt x="150" y="295"/>
                    <a:pt x="145" y="299"/>
                    <a:pt x="139" y="299"/>
                  </a:cubicBezTo>
                  <a:cubicBezTo>
                    <a:pt x="43" y="299"/>
                    <a:pt x="43" y="299"/>
                    <a:pt x="43" y="299"/>
                  </a:cubicBezTo>
                  <a:cubicBezTo>
                    <a:pt x="37" y="299"/>
                    <a:pt x="33" y="295"/>
                    <a:pt x="33" y="289"/>
                  </a:cubicBezTo>
                  <a:cubicBezTo>
                    <a:pt x="33" y="150"/>
                    <a:pt x="33" y="150"/>
                    <a:pt x="33" y="150"/>
                  </a:cubicBezTo>
                  <a:cubicBezTo>
                    <a:pt x="11" y="150"/>
                    <a:pt x="11" y="150"/>
                    <a:pt x="11" y="150"/>
                  </a:cubicBezTo>
                  <a:cubicBezTo>
                    <a:pt x="7" y="150"/>
                    <a:pt x="3" y="147"/>
                    <a:pt x="1" y="143"/>
                  </a:cubicBezTo>
                  <a:cubicBezTo>
                    <a:pt x="0" y="139"/>
                    <a:pt x="1" y="134"/>
                    <a:pt x="4" y="131"/>
                  </a:cubicBezTo>
                  <a:cubicBezTo>
                    <a:pt x="154" y="3"/>
                    <a:pt x="154" y="3"/>
                    <a:pt x="154" y="3"/>
                  </a:cubicBezTo>
                  <a:cubicBezTo>
                    <a:pt x="158" y="0"/>
                    <a:pt x="164" y="0"/>
                    <a:pt x="168" y="3"/>
                  </a:cubicBezTo>
                  <a:cubicBezTo>
                    <a:pt x="317" y="131"/>
                    <a:pt x="317" y="131"/>
                    <a:pt x="317" y="131"/>
                  </a:cubicBezTo>
                  <a:cubicBezTo>
                    <a:pt x="320" y="134"/>
                    <a:pt x="322" y="139"/>
                    <a:pt x="320" y="143"/>
                  </a:cubicBezTo>
                  <a:cubicBezTo>
                    <a:pt x="318" y="147"/>
                    <a:pt x="314" y="150"/>
                    <a:pt x="310" y="150"/>
                  </a:cubicBezTo>
                  <a:cubicBezTo>
                    <a:pt x="289" y="150"/>
                    <a:pt x="289" y="150"/>
                    <a:pt x="289" y="150"/>
                  </a:cubicBezTo>
                  <a:cubicBezTo>
                    <a:pt x="289" y="289"/>
                    <a:pt x="289" y="289"/>
                    <a:pt x="289" y="289"/>
                  </a:cubicBezTo>
                  <a:cubicBezTo>
                    <a:pt x="289" y="295"/>
                    <a:pt x="284" y="299"/>
                    <a:pt x="278" y="299"/>
                  </a:cubicBezTo>
                  <a:close/>
                  <a:moveTo>
                    <a:pt x="193" y="278"/>
                  </a:moveTo>
                  <a:cubicBezTo>
                    <a:pt x="267" y="278"/>
                    <a:pt x="267" y="278"/>
                    <a:pt x="267" y="278"/>
                  </a:cubicBezTo>
                  <a:cubicBezTo>
                    <a:pt x="267" y="139"/>
                    <a:pt x="267" y="139"/>
                    <a:pt x="267" y="139"/>
                  </a:cubicBezTo>
                  <a:cubicBezTo>
                    <a:pt x="267" y="133"/>
                    <a:pt x="272" y="129"/>
                    <a:pt x="278" y="129"/>
                  </a:cubicBezTo>
                  <a:cubicBezTo>
                    <a:pt x="281" y="129"/>
                    <a:pt x="281" y="129"/>
                    <a:pt x="281" y="129"/>
                  </a:cubicBezTo>
                  <a:cubicBezTo>
                    <a:pt x="161" y="25"/>
                    <a:pt x="161" y="25"/>
                    <a:pt x="161" y="25"/>
                  </a:cubicBezTo>
                  <a:cubicBezTo>
                    <a:pt x="40" y="129"/>
                    <a:pt x="40" y="129"/>
                    <a:pt x="40" y="129"/>
                  </a:cubicBezTo>
                  <a:cubicBezTo>
                    <a:pt x="43" y="129"/>
                    <a:pt x="43" y="129"/>
                    <a:pt x="43" y="129"/>
                  </a:cubicBezTo>
                  <a:cubicBezTo>
                    <a:pt x="49" y="129"/>
                    <a:pt x="54" y="133"/>
                    <a:pt x="54" y="139"/>
                  </a:cubicBezTo>
                  <a:cubicBezTo>
                    <a:pt x="54" y="278"/>
                    <a:pt x="54" y="278"/>
                    <a:pt x="54" y="278"/>
                  </a:cubicBezTo>
                  <a:cubicBezTo>
                    <a:pt x="129" y="278"/>
                    <a:pt x="129" y="278"/>
                    <a:pt x="129" y="278"/>
                  </a:cubicBezTo>
                  <a:cubicBezTo>
                    <a:pt x="129" y="225"/>
                    <a:pt x="129" y="225"/>
                    <a:pt x="129" y="225"/>
                  </a:cubicBezTo>
                  <a:cubicBezTo>
                    <a:pt x="129" y="219"/>
                    <a:pt x="133" y="214"/>
                    <a:pt x="139" y="214"/>
                  </a:cubicBezTo>
                  <a:cubicBezTo>
                    <a:pt x="182" y="214"/>
                    <a:pt x="182" y="214"/>
                    <a:pt x="182" y="214"/>
                  </a:cubicBezTo>
                  <a:cubicBezTo>
                    <a:pt x="188" y="214"/>
                    <a:pt x="193" y="219"/>
                    <a:pt x="193" y="225"/>
                  </a:cubicBezTo>
                  <a:lnTo>
                    <a:pt x="193" y="27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Freeform 842">
              <a:extLst>
                <a:ext uri="{FF2B5EF4-FFF2-40B4-BE49-F238E27FC236}">
                  <a16:creationId xmlns:a16="http://schemas.microsoft.com/office/drawing/2014/main" id="{148E6833-2999-4C2E-B33E-3B1B4440D8F9}"/>
                </a:ext>
              </a:extLst>
            </p:cNvPr>
            <p:cNvSpPr>
              <a:spLocks noEditPoints="1"/>
            </p:cNvSpPr>
            <p:nvPr/>
          </p:nvSpPr>
          <p:spPr bwMode="auto">
            <a:xfrm>
              <a:off x="2468348" y="1847761"/>
              <a:ext cx="365760" cy="365760"/>
            </a:xfrm>
            <a:custGeom>
              <a:avLst/>
              <a:gdLst>
                <a:gd name="T0" fmla="*/ 213 w 320"/>
                <a:gd name="T1" fmla="*/ 320 h 320"/>
                <a:gd name="T2" fmla="*/ 106 w 320"/>
                <a:gd name="T3" fmla="*/ 320 h 320"/>
                <a:gd name="T4" fmla="*/ 96 w 320"/>
                <a:gd name="T5" fmla="*/ 309 h 320"/>
                <a:gd name="T6" fmla="*/ 96 w 320"/>
                <a:gd name="T7" fmla="*/ 224 h 320"/>
                <a:gd name="T8" fmla="*/ 10 w 320"/>
                <a:gd name="T9" fmla="*/ 224 h 320"/>
                <a:gd name="T10" fmla="*/ 0 w 320"/>
                <a:gd name="T11" fmla="*/ 213 h 320"/>
                <a:gd name="T12" fmla="*/ 0 w 320"/>
                <a:gd name="T13" fmla="*/ 106 h 320"/>
                <a:gd name="T14" fmla="*/ 10 w 320"/>
                <a:gd name="T15" fmla="*/ 96 h 320"/>
                <a:gd name="T16" fmla="*/ 96 w 320"/>
                <a:gd name="T17" fmla="*/ 96 h 320"/>
                <a:gd name="T18" fmla="*/ 96 w 320"/>
                <a:gd name="T19" fmla="*/ 10 h 320"/>
                <a:gd name="T20" fmla="*/ 106 w 320"/>
                <a:gd name="T21" fmla="*/ 0 h 320"/>
                <a:gd name="T22" fmla="*/ 213 w 320"/>
                <a:gd name="T23" fmla="*/ 0 h 320"/>
                <a:gd name="T24" fmla="*/ 224 w 320"/>
                <a:gd name="T25" fmla="*/ 10 h 320"/>
                <a:gd name="T26" fmla="*/ 224 w 320"/>
                <a:gd name="T27" fmla="*/ 96 h 320"/>
                <a:gd name="T28" fmla="*/ 309 w 320"/>
                <a:gd name="T29" fmla="*/ 96 h 320"/>
                <a:gd name="T30" fmla="*/ 320 w 320"/>
                <a:gd name="T31" fmla="*/ 106 h 320"/>
                <a:gd name="T32" fmla="*/ 320 w 320"/>
                <a:gd name="T33" fmla="*/ 213 h 320"/>
                <a:gd name="T34" fmla="*/ 309 w 320"/>
                <a:gd name="T35" fmla="*/ 224 h 320"/>
                <a:gd name="T36" fmla="*/ 224 w 320"/>
                <a:gd name="T37" fmla="*/ 224 h 320"/>
                <a:gd name="T38" fmla="*/ 224 w 320"/>
                <a:gd name="T39" fmla="*/ 309 h 320"/>
                <a:gd name="T40" fmla="*/ 213 w 320"/>
                <a:gd name="T41" fmla="*/ 320 h 320"/>
                <a:gd name="T42" fmla="*/ 117 w 320"/>
                <a:gd name="T43" fmla="*/ 298 h 320"/>
                <a:gd name="T44" fmla="*/ 202 w 320"/>
                <a:gd name="T45" fmla="*/ 298 h 320"/>
                <a:gd name="T46" fmla="*/ 202 w 320"/>
                <a:gd name="T47" fmla="*/ 213 h 320"/>
                <a:gd name="T48" fmla="*/ 213 w 320"/>
                <a:gd name="T49" fmla="*/ 202 h 320"/>
                <a:gd name="T50" fmla="*/ 298 w 320"/>
                <a:gd name="T51" fmla="*/ 202 h 320"/>
                <a:gd name="T52" fmla="*/ 298 w 320"/>
                <a:gd name="T53" fmla="*/ 117 h 320"/>
                <a:gd name="T54" fmla="*/ 213 w 320"/>
                <a:gd name="T55" fmla="*/ 117 h 320"/>
                <a:gd name="T56" fmla="*/ 202 w 320"/>
                <a:gd name="T57" fmla="*/ 106 h 320"/>
                <a:gd name="T58" fmla="*/ 202 w 320"/>
                <a:gd name="T59" fmla="*/ 21 h 320"/>
                <a:gd name="T60" fmla="*/ 117 w 320"/>
                <a:gd name="T61" fmla="*/ 21 h 320"/>
                <a:gd name="T62" fmla="*/ 117 w 320"/>
                <a:gd name="T63" fmla="*/ 106 h 320"/>
                <a:gd name="T64" fmla="*/ 106 w 320"/>
                <a:gd name="T65" fmla="*/ 117 h 320"/>
                <a:gd name="T66" fmla="*/ 21 w 320"/>
                <a:gd name="T67" fmla="*/ 117 h 320"/>
                <a:gd name="T68" fmla="*/ 21 w 320"/>
                <a:gd name="T69" fmla="*/ 202 h 320"/>
                <a:gd name="T70" fmla="*/ 106 w 320"/>
                <a:gd name="T71" fmla="*/ 202 h 320"/>
                <a:gd name="T72" fmla="*/ 117 w 320"/>
                <a:gd name="T73" fmla="*/ 213 h 320"/>
                <a:gd name="T74" fmla="*/ 117 w 320"/>
                <a:gd name="T75"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320">
                  <a:moveTo>
                    <a:pt x="213" y="320"/>
                  </a:moveTo>
                  <a:cubicBezTo>
                    <a:pt x="106" y="320"/>
                    <a:pt x="106" y="320"/>
                    <a:pt x="106" y="320"/>
                  </a:cubicBezTo>
                  <a:cubicBezTo>
                    <a:pt x="100" y="320"/>
                    <a:pt x="96" y="315"/>
                    <a:pt x="96" y="309"/>
                  </a:cubicBezTo>
                  <a:cubicBezTo>
                    <a:pt x="96" y="224"/>
                    <a:pt x="96" y="224"/>
                    <a:pt x="96" y="224"/>
                  </a:cubicBezTo>
                  <a:cubicBezTo>
                    <a:pt x="10" y="224"/>
                    <a:pt x="10" y="224"/>
                    <a:pt x="10" y="224"/>
                  </a:cubicBezTo>
                  <a:cubicBezTo>
                    <a:pt x="4" y="224"/>
                    <a:pt x="0" y="219"/>
                    <a:pt x="0" y="213"/>
                  </a:cubicBezTo>
                  <a:cubicBezTo>
                    <a:pt x="0" y="106"/>
                    <a:pt x="0" y="106"/>
                    <a:pt x="0" y="106"/>
                  </a:cubicBezTo>
                  <a:cubicBezTo>
                    <a:pt x="0" y="100"/>
                    <a:pt x="4" y="96"/>
                    <a:pt x="10" y="96"/>
                  </a:cubicBezTo>
                  <a:cubicBezTo>
                    <a:pt x="96" y="96"/>
                    <a:pt x="96" y="96"/>
                    <a:pt x="96" y="96"/>
                  </a:cubicBezTo>
                  <a:cubicBezTo>
                    <a:pt x="96" y="10"/>
                    <a:pt x="96" y="10"/>
                    <a:pt x="96" y="10"/>
                  </a:cubicBezTo>
                  <a:cubicBezTo>
                    <a:pt x="96" y="4"/>
                    <a:pt x="100" y="0"/>
                    <a:pt x="106" y="0"/>
                  </a:cubicBezTo>
                  <a:cubicBezTo>
                    <a:pt x="213" y="0"/>
                    <a:pt x="213" y="0"/>
                    <a:pt x="213" y="0"/>
                  </a:cubicBezTo>
                  <a:cubicBezTo>
                    <a:pt x="219" y="0"/>
                    <a:pt x="224" y="4"/>
                    <a:pt x="224" y="10"/>
                  </a:cubicBezTo>
                  <a:cubicBezTo>
                    <a:pt x="224" y="96"/>
                    <a:pt x="224" y="96"/>
                    <a:pt x="224" y="96"/>
                  </a:cubicBezTo>
                  <a:cubicBezTo>
                    <a:pt x="309" y="96"/>
                    <a:pt x="309" y="96"/>
                    <a:pt x="309" y="96"/>
                  </a:cubicBezTo>
                  <a:cubicBezTo>
                    <a:pt x="315" y="96"/>
                    <a:pt x="320" y="100"/>
                    <a:pt x="320" y="106"/>
                  </a:cubicBezTo>
                  <a:cubicBezTo>
                    <a:pt x="320" y="213"/>
                    <a:pt x="320" y="213"/>
                    <a:pt x="320" y="213"/>
                  </a:cubicBezTo>
                  <a:cubicBezTo>
                    <a:pt x="320" y="219"/>
                    <a:pt x="315" y="224"/>
                    <a:pt x="309" y="224"/>
                  </a:cubicBezTo>
                  <a:cubicBezTo>
                    <a:pt x="224" y="224"/>
                    <a:pt x="224" y="224"/>
                    <a:pt x="224" y="224"/>
                  </a:cubicBezTo>
                  <a:cubicBezTo>
                    <a:pt x="224" y="309"/>
                    <a:pt x="224" y="309"/>
                    <a:pt x="224" y="309"/>
                  </a:cubicBezTo>
                  <a:cubicBezTo>
                    <a:pt x="224" y="315"/>
                    <a:pt x="219" y="320"/>
                    <a:pt x="213" y="320"/>
                  </a:cubicBezTo>
                  <a:close/>
                  <a:moveTo>
                    <a:pt x="117" y="298"/>
                  </a:moveTo>
                  <a:cubicBezTo>
                    <a:pt x="202" y="298"/>
                    <a:pt x="202" y="298"/>
                    <a:pt x="202" y="298"/>
                  </a:cubicBezTo>
                  <a:cubicBezTo>
                    <a:pt x="202" y="213"/>
                    <a:pt x="202" y="213"/>
                    <a:pt x="202" y="213"/>
                  </a:cubicBezTo>
                  <a:cubicBezTo>
                    <a:pt x="202" y="207"/>
                    <a:pt x="207" y="202"/>
                    <a:pt x="213" y="202"/>
                  </a:cubicBezTo>
                  <a:cubicBezTo>
                    <a:pt x="298" y="202"/>
                    <a:pt x="298" y="202"/>
                    <a:pt x="298" y="202"/>
                  </a:cubicBezTo>
                  <a:cubicBezTo>
                    <a:pt x="298" y="117"/>
                    <a:pt x="298" y="117"/>
                    <a:pt x="298" y="117"/>
                  </a:cubicBezTo>
                  <a:cubicBezTo>
                    <a:pt x="213" y="117"/>
                    <a:pt x="213" y="117"/>
                    <a:pt x="213" y="117"/>
                  </a:cubicBezTo>
                  <a:cubicBezTo>
                    <a:pt x="207" y="117"/>
                    <a:pt x="202" y="112"/>
                    <a:pt x="202" y="106"/>
                  </a:cubicBezTo>
                  <a:cubicBezTo>
                    <a:pt x="202" y="21"/>
                    <a:pt x="202" y="21"/>
                    <a:pt x="202" y="21"/>
                  </a:cubicBezTo>
                  <a:cubicBezTo>
                    <a:pt x="117" y="21"/>
                    <a:pt x="117" y="21"/>
                    <a:pt x="117" y="21"/>
                  </a:cubicBezTo>
                  <a:cubicBezTo>
                    <a:pt x="117" y="106"/>
                    <a:pt x="117" y="106"/>
                    <a:pt x="117" y="106"/>
                  </a:cubicBezTo>
                  <a:cubicBezTo>
                    <a:pt x="117" y="112"/>
                    <a:pt x="112" y="117"/>
                    <a:pt x="106" y="117"/>
                  </a:cubicBezTo>
                  <a:cubicBezTo>
                    <a:pt x="21" y="117"/>
                    <a:pt x="21" y="117"/>
                    <a:pt x="21" y="117"/>
                  </a:cubicBezTo>
                  <a:cubicBezTo>
                    <a:pt x="21" y="202"/>
                    <a:pt x="21" y="202"/>
                    <a:pt x="21" y="202"/>
                  </a:cubicBezTo>
                  <a:cubicBezTo>
                    <a:pt x="106" y="202"/>
                    <a:pt x="106" y="202"/>
                    <a:pt x="106" y="202"/>
                  </a:cubicBezTo>
                  <a:cubicBezTo>
                    <a:pt x="112" y="202"/>
                    <a:pt x="117" y="207"/>
                    <a:pt x="117" y="213"/>
                  </a:cubicBezTo>
                  <a:lnTo>
                    <a:pt x="117" y="298"/>
                  </a:lnTo>
                  <a:close/>
                </a:path>
              </a:pathLst>
            </a:custGeom>
            <a:solidFill>
              <a:schemeClr val="bg1"/>
            </a:solid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3" name="Picture 52">
              <a:extLst>
                <a:ext uri="{FF2B5EF4-FFF2-40B4-BE49-F238E27FC236}">
                  <a16:creationId xmlns:a16="http://schemas.microsoft.com/office/drawing/2014/main" id="{34310DBC-F96D-4E6F-8A9F-69C12A3E4C62}"/>
                </a:ext>
              </a:extLst>
            </p:cNvPr>
            <p:cNvPicPr>
              <a:picLocks noChangeAspect="1"/>
            </p:cNvPicPr>
            <p:nvPr/>
          </p:nvPicPr>
          <p:blipFill>
            <a:blip r:embed="rId3"/>
            <a:stretch>
              <a:fillRect/>
            </a:stretch>
          </p:blipFill>
          <p:spPr>
            <a:xfrm>
              <a:off x="1513224" y="2371769"/>
              <a:ext cx="248501" cy="384048"/>
            </a:xfrm>
            <a:prstGeom prst="rect">
              <a:avLst/>
            </a:prstGeom>
          </p:spPr>
        </p:pic>
        <p:pic>
          <p:nvPicPr>
            <p:cNvPr id="61" name="Picture 60">
              <a:extLst>
                <a:ext uri="{FF2B5EF4-FFF2-40B4-BE49-F238E27FC236}">
                  <a16:creationId xmlns:a16="http://schemas.microsoft.com/office/drawing/2014/main" id="{3F0E9850-EAAA-482B-B26A-6B867AC103F9}"/>
                </a:ext>
              </a:extLst>
            </p:cNvPr>
            <p:cNvPicPr>
              <a:picLocks noChangeAspect="1"/>
            </p:cNvPicPr>
            <p:nvPr/>
          </p:nvPicPr>
          <p:blipFill>
            <a:blip r:embed="rId4"/>
            <a:stretch>
              <a:fillRect/>
            </a:stretch>
          </p:blipFill>
          <p:spPr>
            <a:xfrm>
              <a:off x="2192005" y="2755817"/>
              <a:ext cx="289560" cy="411480"/>
            </a:xfrm>
            <a:prstGeom prst="rect">
              <a:avLst/>
            </a:prstGeom>
          </p:spPr>
        </p:pic>
      </p:grpSp>
      <p:grpSp>
        <p:nvGrpSpPr>
          <p:cNvPr id="121" name="Group 120">
            <a:extLst>
              <a:ext uri="{FF2B5EF4-FFF2-40B4-BE49-F238E27FC236}">
                <a16:creationId xmlns:a16="http://schemas.microsoft.com/office/drawing/2014/main" id="{D7AC5D61-2995-419C-A543-5A7592B2AF7C}"/>
              </a:ext>
            </a:extLst>
          </p:cNvPr>
          <p:cNvGrpSpPr/>
          <p:nvPr/>
        </p:nvGrpSpPr>
        <p:grpSpPr>
          <a:xfrm>
            <a:off x="575195" y="3865026"/>
            <a:ext cx="3238453" cy="2020824"/>
            <a:chOff x="350471" y="3816775"/>
            <a:chExt cx="3685032" cy="2322576"/>
          </a:xfrm>
        </p:grpSpPr>
        <p:graphicFrame>
          <p:nvGraphicFramePr>
            <p:cNvPr id="9" name="Chart 8">
              <a:extLst>
                <a:ext uri="{FF2B5EF4-FFF2-40B4-BE49-F238E27FC236}">
                  <a16:creationId xmlns:a16="http://schemas.microsoft.com/office/drawing/2014/main" id="{A8D26B7B-E06F-42AC-9CFE-140F6193340F}"/>
                </a:ext>
              </a:extLst>
            </p:cNvPr>
            <p:cNvGraphicFramePr/>
            <p:nvPr>
              <p:extLst/>
            </p:nvPr>
          </p:nvGraphicFramePr>
          <p:xfrm>
            <a:off x="350471" y="3816775"/>
            <a:ext cx="3685032" cy="2322576"/>
          </p:xfrm>
          <a:graphic>
            <a:graphicData uri="http://schemas.openxmlformats.org/drawingml/2006/chart">
              <c:chart xmlns:c="http://schemas.openxmlformats.org/drawingml/2006/chart" xmlns:r="http://schemas.openxmlformats.org/officeDocument/2006/relationships" r:id="rId5"/>
            </a:graphicData>
          </a:graphic>
        </p:graphicFrame>
        <p:sp>
          <p:nvSpPr>
            <p:cNvPr id="44" name="Freeform 341">
              <a:extLst>
                <a:ext uri="{FF2B5EF4-FFF2-40B4-BE49-F238E27FC236}">
                  <a16:creationId xmlns:a16="http://schemas.microsoft.com/office/drawing/2014/main" id="{962BFAC2-0E75-499C-93AC-0FF373361398}"/>
                </a:ext>
              </a:extLst>
            </p:cNvPr>
            <p:cNvSpPr>
              <a:spLocks noEditPoints="1"/>
            </p:cNvSpPr>
            <p:nvPr/>
          </p:nvSpPr>
          <p:spPr bwMode="auto">
            <a:xfrm>
              <a:off x="1761725" y="4080288"/>
              <a:ext cx="365760" cy="347472"/>
            </a:xfrm>
            <a:custGeom>
              <a:avLst/>
              <a:gdLst>
                <a:gd name="T0" fmla="*/ 278 w 322"/>
                <a:gd name="T1" fmla="*/ 299 h 299"/>
                <a:gd name="T2" fmla="*/ 182 w 322"/>
                <a:gd name="T3" fmla="*/ 299 h 299"/>
                <a:gd name="T4" fmla="*/ 171 w 322"/>
                <a:gd name="T5" fmla="*/ 289 h 299"/>
                <a:gd name="T6" fmla="*/ 171 w 322"/>
                <a:gd name="T7" fmla="*/ 235 h 299"/>
                <a:gd name="T8" fmla="*/ 150 w 322"/>
                <a:gd name="T9" fmla="*/ 235 h 299"/>
                <a:gd name="T10" fmla="*/ 150 w 322"/>
                <a:gd name="T11" fmla="*/ 289 h 299"/>
                <a:gd name="T12" fmla="*/ 139 w 322"/>
                <a:gd name="T13" fmla="*/ 299 h 299"/>
                <a:gd name="T14" fmla="*/ 43 w 322"/>
                <a:gd name="T15" fmla="*/ 299 h 299"/>
                <a:gd name="T16" fmla="*/ 33 w 322"/>
                <a:gd name="T17" fmla="*/ 289 h 299"/>
                <a:gd name="T18" fmla="*/ 33 w 322"/>
                <a:gd name="T19" fmla="*/ 150 h 299"/>
                <a:gd name="T20" fmla="*/ 11 w 322"/>
                <a:gd name="T21" fmla="*/ 150 h 299"/>
                <a:gd name="T22" fmla="*/ 1 w 322"/>
                <a:gd name="T23" fmla="*/ 143 h 299"/>
                <a:gd name="T24" fmla="*/ 4 w 322"/>
                <a:gd name="T25" fmla="*/ 131 h 299"/>
                <a:gd name="T26" fmla="*/ 154 w 322"/>
                <a:gd name="T27" fmla="*/ 3 h 299"/>
                <a:gd name="T28" fmla="*/ 168 w 322"/>
                <a:gd name="T29" fmla="*/ 3 h 299"/>
                <a:gd name="T30" fmla="*/ 317 w 322"/>
                <a:gd name="T31" fmla="*/ 131 h 299"/>
                <a:gd name="T32" fmla="*/ 320 w 322"/>
                <a:gd name="T33" fmla="*/ 143 h 299"/>
                <a:gd name="T34" fmla="*/ 310 w 322"/>
                <a:gd name="T35" fmla="*/ 150 h 299"/>
                <a:gd name="T36" fmla="*/ 289 w 322"/>
                <a:gd name="T37" fmla="*/ 150 h 299"/>
                <a:gd name="T38" fmla="*/ 289 w 322"/>
                <a:gd name="T39" fmla="*/ 289 h 299"/>
                <a:gd name="T40" fmla="*/ 278 w 322"/>
                <a:gd name="T41" fmla="*/ 299 h 299"/>
                <a:gd name="T42" fmla="*/ 193 w 322"/>
                <a:gd name="T43" fmla="*/ 278 h 299"/>
                <a:gd name="T44" fmla="*/ 267 w 322"/>
                <a:gd name="T45" fmla="*/ 278 h 299"/>
                <a:gd name="T46" fmla="*/ 267 w 322"/>
                <a:gd name="T47" fmla="*/ 139 h 299"/>
                <a:gd name="T48" fmla="*/ 278 w 322"/>
                <a:gd name="T49" fmla="*/ 129 h 299"/>
                <a:gd name="T50" fmla="*/ 281 w 322"/>
                <a:gd name="T51" fmla="*/ 129 h 299"/>
                <a:gd name="T52" fmla="*/ 161 w 322"/>
                <a:gd name="T53" fmla="*/ 25 h 299"/>
                <a:gd name="T54" fmla="*/ 40 w 322"/>
                <a:gd name="T55" fmla="*/ 129 h 299"/>
                <a:gd name="T56" fmla="*/ 43 w 322"/>
                <a:gd name="T57" fmla="*/ 129 h 299"/>
                <a:gd name="T58" fmla="*/ 54 w 322"/>
                <a:gd name="T59" fmla="*/ 139 h 299"/>
                <a:gd name="T60" fmla="*/ 54 w 322"/>
                <a:gd name="T61" fmla="*/ 278 h 299"/>
                <a:gd name="T62" fmla="*/ 129 w 322"/>
                <a:gd name="T63" fmla="*/ 278 h 299"/>
                <a:gd name="T64" fmla="*/ 129 w 322"/>
                <a:gd name="T65" fmla="*/ 225 h 299"/>
                <a:gd name="T66" fmla="*/ 139 w 322"/>
                <a:gd name="T67" fmla="*/ 214 h 299"/>
                <a:gd name="T68" fmla="*/ 182 w 322"/>
                <a:gd name="T69" fmla="*/ 214 h 299"/>
                <a:gd name="T70" fmla="*/ 193 w 322"/>
                <a:gd name="T71" fmla="*/ 225 h 299"/>
                <a:gd name="T72" fmla="*/ 193 w 322"/>
                <a:gd name="T73" fmla="*/ 278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2" h="299">
                  <a:moveTo>
                    <a:pt x="278" y="299"/>
                  </a:moveTo>
                  <a:cubicBezTo>
                    <a:pt x="182" y="299"/>
                    <a:pt x="182" y="299"/>
                    <a:pt x="182" y="299"/>
                  </a:cubicBezTo>
                  <a:cubicBezTo>
                    <a:pt x="176" y="299"/>
                    <a:pt x="171" y="295"/>
                    <a:pt x="171" y="289"/>
                  </a:cubicBezTo>
                  <a:cubicBezTo>
                    <a:pt x="171" y="235"/>
                    <a:pt x="171" y="235"/>
                    <a:pt x="171" y="235"/>
                  </a:cubicBezTo>
                  <a:cubicBezTo>
                    <a:pt x="150" y="235"/>
                    <a:pt x="150" y="235"/>
                    <a:pt x="150" y="235"/>
                  </a:cubicBezTo>
                  <a:cubicBezTo>
                    <a:pt x="150" y="289"/>
                    <a:pt x="150" y="289"/>
                    <a:pt x="150" y="289"/>
                  </a:cubicBezTo>
                  <a:cubicBezTo>
                    <a:pt x="150" y="295"/>
                    <a:pt x="145" y="299"/>
                    <a:pt x="139" y="299"/>
                  </a:cubicBezTo>
                  <a:cubicBezTo>
                    <a:pt x="43" y="299"/>
                    <a:pt x="43" y="299"/>
                    <a:pt x="43" y="299"/>
                  </a:cubicBezTo>
                  <a:cubicBezTo>
                    <a:pt x="37" y="299"/>
                    <a:pt x="33" y="295"/>
                    <a:pt x="33" y="289"/>
                  </a:cubicBezTo>
                  <a:cubicBezTo>
                    <a:pt x="33" y="150"/>
                    <a:pt x="33" y="150"/>
                    <a:pt x="33" y="150"/>
                  </a:cubicBezTo>
                  <a:cubicBezTo>
                    <a:pt x="11" y="150"/>
                    <a:pt x="11" y="150"/>
                    <a:pt x="11" y="150"/>
                  </a:cubicBezTo>
                  <a:cubicBezTo>
                    <a:pt x="7" y="150"/>
                    <a:pt x="3" y="147"/>
                    <a:pt x="1" y="143"/>
                  </a:cubicBezTo>
                  <a:cubicBezTo>
                    <a:pt x="0" y="139"/>
                    <a:pt x="1" y="134"/>
                    <a:pt x="4" y="131"/>
                  </a:cubicBezTo>
                  <a:cubicBezTo>
                    <a:pt x="154" y="3"/>
                    <a:pt x="154" y="3"/>
                    <a:pt x="154" y="3"/>
                  </a:cubicBezTo>
                  <a:cubicBezTo>
                    <a:pt x="158" y="0"/>
                    <a:pt x="164" y="0"/>
                    <a:pt x="168" y="3"/>
                  </a:cubicBezTo>
                  <a:cubicBezTo>
                    <a:pt x="317" y="131"/>
                    <a:pt x="317" y="131"/>
                    <a:pt x="317" y="131"/>
                  </a:cubicBezTo>
                  <a:cubicBezTo>
                    <a:pt x="320" y="134"/>
                    <a:pt x="322" y="139"/>
                    <a:pt x="320" y="143"/>
                  </a:cubicBezTo>
                  <a:cubicBezTo>
                    <a:pt x="318" y="147"/>
                    <a:pt x="314" y="150"/>
                    <a:pt x="310" y="150"/>
                  </a:cubicBezTo>
                  <a:cubicBezTo>
                    <a:pt x="289" y="150"/>
                    <a:pt x="289" y="150"/>
                    <a:pt x="289" y="150"/>
                  </a:cubicBezTo>
                  <a:cubicBezTo>
                    <a:pt x="289" y="289"/>
                    <a:pt x="289" y="289"/>
                    <a:pt x="289" y="289"/>
                  </a:cubicBezTo>
                  <a:cubicBezTo>
                    <a:pt x="289" y="295"/>
                    <a:pt x="284" y="299"/>
                    <a:pt x="278" y="299"/>
                  </a:cubicBezTo>
                  <a:close/>
                  <a:moveTo>
                    <a:pt x="193" y="278"/>
                  </a:moveTo>
                  <a:cubicBezTo>
                    <a:pt x="267" y="278"/>
                    <a:pt x="267" y="278"/>
                    <a:pt x="267" y="278"/>
                  </a:cubicBezTo>
                  <a:cubicBezTo>
                    <a:pt x="267" y="139"/>
                    <a:pt x="267" y="139"/>
                    <a:pt x="267" y="139"/>
                  </a:cubicBezTo>
                  <a:cubicBezTo>
                    <a:pt x="267" y="133"/>
                    <a:pt x="272" y="129"/>
                    <a:pt x="278" y="129"/>
                  </a:cubicBezTo>
                  <a:cubicBezTo>
                    <a:pt x="281" y="129"/>
                    <a:pt x="281" y="129"/>
                    <a:pt x="281" y="129"/>
                  </a:cubicBezTo>
                  <a:cubicBezTo>
                    <a:pt x="161" y="25"/>
                    <a:pt x="161" y="25"/>
                    <a:pt x="161" y="25"/>
                  </a:cubicBezTo>
                  <a:cubicBezTo>
                    <a:pt x="40" y="129"/>
                    <a:pt x="40" y="129"/>
                    <a:pt x="40" y="129"/>
                  </a:cubicBezTo>
                  <a:cubicBezTo>
                    <a:pt x="43" y="129"/>
                    <a:pt x="43" y="129"/>
                    <a:pt x="43" y="129"/>
                  </a:cubicBezTo>
                  <a:cubicBezTo>
                    <a:pt x="49" y="129"/>
                    <a:pt x="54" y="133"/>
                    <a:pt x="54" y="139"/>
                  </a:cubicBezTo>
                  <a:cubicBezTo>
                    <a:pt x="54" y="278"/>
                    <a:pt x="54" y="278"/>
                    <a:pt x="54" y="278"/>
                  </a:cubicBezTo>
                  <a:cubicBezTo>
                    <a:pt x="129" y="278"/>
                    <a:pt x="129" y="278"/>
                    <a:pt x="129" y="278"/>
                  </a:cubicBezTo>
                  <a:cubicBezTo>
                    <a:pt x="129" y="225"/>
                    <a:pt x="129" y="225"/>
                    <a:pt x="129" y="225"/>
                  </a:cubicBezTo>
                  <a:cubicBezTo>
                    <a:pt x="129" y="219"/>
                    <a:pt x="133" y="214"/>
                    <a:pt x="139" y="214"/>
                  </a:cubicBezTo>
                  <a:cubicBezTo>
                    <a:pt x="182" y="214"/>
                    <a:pt x="182" y="214"/>
                    <a:pt x="182" y="214"/>
                  </a:cubicBezTo>
                  <a:cubicBezTo>
                    <a:pt x="188" y="214"/>
                    <a:pt x="193" y="219"/>
                    <a:pt x="193" y="225"/>
                  </a:cubicBezTo>
                  <a:lnTo>
                    <a:pt x="193" y="27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2" name="Picture 51">
              <a:extLst>
                <a:ext uri="{FF2B5EF4-FFF2-40B4-BE49-F238E27FC236}">
                  <a16:creationId xmlns:a16="http://schemas.microsoft.com/office/drawing/2014/main" id="{745655F1-CC9E-4529-B611-12F93A0811FA}"/>
                </a:ext>
              </a:extLst>
            </p:cNvPr>
            <p:cNvPicPr>
              <a:picLocks noChangeAspect="1"/>
            </p:cNvPicPr>
            <p:nvPr/>
          </p:nvPicPr>
          <p:blipFill>
            <a:blip r:embed="rId3"/>
            <a:stretch>
              <a:fillRect/>
            </a:stretch>
          </p:blipFill>
          <p:spPr>
            <a:xfrm>
              <a:off x="1520858" y="4919749"/>
              <a:ext cx="248501" cy="384048"/>
            </a:xfrm>
            <a:prstGeom prst="rect">
              <a:avLst/>
            </a:prstGeom>
          </p:spPr>
        </p:pic>
        <p:sp>
          <p:nvSpPr>
            <p:cNvPr id="58" name="Freeform 842">
              <a:extLst>
                <a:ext uri="{FF2B5EF4-FFF2-40B4-BE49-F238E27FC236}">
                  <a16:creationId xmlns:a16="http://schemas.microsoft.com/office/drawing/2014/main" id="{1B81FED6-040A-432A-B324-E7328C06C4AE}"/>
                </a:ext>
              </a:extLst>
            </p:cNvPr>
            <p:cNvSpPr>
              <a:spLocks noEditPoints="1"/>
            </p:cNvSpPr>
            <p:nvPr/>
          </p:nvSpPr>
          <p:spPr bwMode="auto">
            <a:xfrm>
              <a:off x="2448170" y="4446048"/>
              <a:ext cx="365760" cy="365760"/>
            </a:xfrm>
            <a:custGeom>
              <a:avLst/>
              <a:gdLst>
                <a:gd name="T0" fmla="*/ 213 w 320"/>
                <a:gd name="T1" fmla="*/ 320 h 320"/>
                <a:gd name="T2" fmla="*/ 106 w 320"/>
                <a:gd name="T3" fmla="*/ 320 h 320"/>
                <a:gd name="T4" fmla="*/ 96 w 320"/>
                <a:gd name="T5" fmla="*/ 309 h 320"/>
                <a:gd name="T6" fmla="*/ 96 w 320"/>
                <a:gd name="T7" fmla="*/ 224 h 320"/>
                <a:gd name="T8" fmla="*/ 10 w 320"/>
                <a:gd name="T9" fmla="*/ 224 h 320"/>
                <a:gd name="T10" fmla="*/ 0 w 320"/>
                <a:gd name="T11" fmla="*/ 213 h 320"/>
                <a:gd name="T12" fmla="*/ 0 w 320"/>
                <a:gd name="T13" fmla="*/ 106 h 320"/>
                <a:gd name="T14" fmla="*/ 10 w 320"/>
                <a:gd name="T15" fmla="*/ 96 h 320"/>
                <a:gd name="T16" fmla="*/ 96 w 320"/>
                <a:gd name="T17" fmla="*/ 96 h 320"/>
                <a:gd name="T18" fmla="*/ 96 w 320"/>
                <a:gd name="T19" fmla="*/ 10 h 320"/>
                <a:gd name="T20" fmla="*/ 106 w 320"/>
                <a:gd name="T21" fmla="*/ 0 h 320"/>
                <a:gd name="T22" fmla="*/ 213 w 320"/>
                <a:gd name="T23" fmla="*/ 0 h 320"/>
                <a:gd name="T24" fmla="*/ 224 w 320"/>
                <a:gd name="T25" fmla="*/ 10 h 320"/>
                <a:gd name="T26" fmla="*/ 224 w 320"/>
                <a:gd name="T27" fmla="*/ 96 h 320"/>
                <a:gd name="T28" fmla="*/ 309 w 320"/>
                <a:gd name="T29" fmla="*/ 96 h 320"/>
                <a:gd name="T30" fmla="*/ 320 w 320"/>
                <a:gd name="T31" fmla="*/ 106 h 320"/>
                <a:gd name="T32" fmla="*/ 320 w 320"/>
                <a:gd name="T33" fmla="*/ 213 h 320"/>
                <a:gd name="T34" fmla="*/ 309 w 320"/>
                <a:gd name="T35" fmla="*/ 224 h 320"/>
                <a:gd name="T36" fmla="*/ 224 w 320"/>
                <a:gd name="T37" fmla="*/ 224 h 320"/>
                <a:gd name="T38" fmla="*/ 224 w 320"/>
                <a:gd name="T39" fmla="*/ 309 h 320"/>
                <a:gd name="T40" fmla="*/ 213 w 320"/>
                <a:gd name="T41" fmla="*/ 320 h 320"/>
                <a:gd name="T42" fmla="*/ 117 w 320"/>
                <a:gd name="T43" fmla="*/ 298 h 320"/>
                <a:gd name="T44" fmla="*/ 202 w 320"/>
                <a:gd name="T45" fmla="*/ 298 h 320"/>
                <a:gd name="T46" fmla="*/ 202 w 320"/>
                <a:gd name="T47" fmla="*/ 213 h 320"/>
                <a:gd name="T48" fmla="*/ 213 w 320"/>
                <a:gd name="T49" fmla="*/ 202 h 320"/>
                <a:gd name="T50" fmla="*/ 298 w 320"/>
                <a:gd name="T51" fmla="*/ 202 h 320"/>
                <a:gd name="T52" fmla="*/ 298 w 320"/>
                <a:gd name="T53" fmla="*/ 117 h 320"/>
                <a:gd name="T54" fmla="*/ 213 w 320"/>
                <a:gd name="T55" fmla="*/ 117 h 320"/>
                <a:gd name="T56" fmla="*/ 202 w 320"/>
                <a:gd name="T57" fmla="*/ 106 h 320"/>
                <a:gd name="T58" fmla="*/ 202 w 320"/>
                <a:gd name="T59" fmla="*/ 21 h 320"/>
                <a:gd name="T60" fmla="*/ 117 w 320"/>
                <a:gd name="T61" fmla="*/ 21 h 320"/>
                <a:gd name="T62" fmla="*/ 117 w 320"/>
                <a:gd name="T63" fmla="*/ 106 h 320"/>
                <a:gd name="T64" fmla="*/ 106 w 320"/>
                <a:gd name="T65" fmla="*/ 117 h 320"/>
                <a:gd name="T66" fmla="*/ 21 w 320"/>
                <a:gd name="T67" fmla="*/ 117 h 320"/>
                <a:gd name="T68" fmla="*/ 21 w 320"/>
                <a:gd name="T69" fmla="*/ 202 h 320"/>
                <a:gd name="T70" fmla="*/ 106 w 320"/>
                <a:gd name="T71" fmla="*/ 202 h 320"/>
                <a:gd name="T72" fmla="*/ 117 w 320"/>
                <a:gd name="T73" fmla="*/ 213 h 320"/>
                <a:gd name="T74" fmla="*/ 117 w 320"/>
                <a:gd name="T75"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320">
                  <a:moveTo>
                    <a:pt x="213" y="320"/>
                  </a:moveTo>
                  <a:cubicBezTo>
                    <a:pt x="106" y="320"/>
                    <a:pt x="106" y="320"/>
                    <a:pt x="106" y="320"/>
                  </a:cubicBezTo>
                  <a:cubicBezTo>
                    <a:pt x="100" y="320"/>
                    <a:pt x="96" y="315"/>
                    <a:pt x="96" y="309"/>
                  </a:cubicBezTo>
                  <a:cubicBezTo>
                    <a:pt x="96" y="224"/>
                    <a:pt x="96" y="224"/>
                    <a:pt x="96" y="224"/>
                  </a:cubicBezTo>
                  <a:cubicBezTo>
                    <a:pt x="10" y="224"/>
                    <a:pt x="10" y="224"/>
                    <a:pt x="10" y="224"/>
                  </a:cubicBezTo>
                  <a:cubicBezTo>
                    <a:pt x="4" y="224"/>
                    <a:pt x="0" y="219"/>
                    <a:pt x="0" y="213"/>
                  </a:cubicBezTo>
                  <a:cubicBezTo>
                    <a:pt x="0" y="106"/>
                    <a:pt x="0" y="106"/>
                    <a:pt x="0" y="106"/>
                  </a:cubicBezTo>
                  <a:cubicBezTo>
                    <a:pt x="0" y="100"/>
                    <a:pt x="4" y="96"/>
                    <a:pt x="10" y="96"/>
                  </a:cubicBezTo>
                  <a:cubicBezTo>
                    <a:pt x="96" y="96"/>
                    <a:pt x="96" y="96"/>
                    <a:pt x="96" y="96"/>
                  </a:cubicBezTo>
                  <a:cubicBezTo>
                    <a:pt x="96" y="10"/>
                    <a:pt x="96" y="10"/>
                    <a:pt x="96" y="10"/>
                  </a:cubicBezTo>
                  <a:cubicBezTo>
                    <a:pt x="96" y="4"/>
                    <a:pt x="100" y="0"/>
                    <a:pt x="106" y="0"/>
                  </a:cubicBezTo>
                  <a:cubicBezTo>
                    <a:pt x="213" y="0"/>
                    <a:pt x="213" y="0"/>
                    <a:pt x="213" y="0"/>
                  </a:cubicBezTo>
                  <a:cubicBezTo>
                    <a:pt x="219" y="0"/>
                    <a:pt x="224" y="4"/>
                    <a:pt x="224" y="10"/>
                  </a:cubicBezTo>
                  <a:cubicBezTo>
                    <a:pt x="224" y="96"/>
                    <a:pt x="224" y="96"/>
                    <a:pt x="224" y="96"/>
                  </a:cubicBezTo>
                  <a:cubicBezTo>
                    <a:pt x="309" y="96"/>
                    <a:pt x="309" y="96"/>
                    <a:pt x="309" y="96"/>
                  </a:cubicBezTo>
                  <a:cubicBezTo>
                    <a:pt x="315" y="96"/>
                    <a:pt x="320" y="100"/>
                    <a:pt x="320" y="106"/>
                  </a:cubicBezTo>
                  <a:cubicBezTo>
                    <a:pt x="320" y="213"/>
                    <a:pt x="320" y="213"/>
                    <a:pt x="320" y="213"/>
                  </a:cubicBezTo>
                  <a:cubicBezTo>
                    <a:pt x="320" y="219"/>
                    <a:pt x="315" y="224"/>
                    <a:pt x="309" y="224"/>
                  </a:cubicBezTo>
                  <a:cubicBezTo>
                    <a:pt x="224" y="224"/>
                    <a:pt x="224" y="224"/>
                    <a:pt x="224" y="224"/>
                  </a:cubicBezTo>
                  <a:cubicBezTo>
                    <a:pt x="224" y="309"/>
                    <a:pt x="224" y="309"/>
                    <a:pt x="224" y="309"/>
                  </a:cubicBezTo>
                  <a:cubicBezTo>
                    <a:pt x="224" y="315"/>
                    <a:pt x="219" y="320"/>
                    <a:pt x="213" y="320"/>
                  </a:cubicBezTo>
                  <a:close/>
                  <a:moveTo>
                    <a:pt x="117" y="298"/>
                  </a:moveTo>
                  <a:cubicBezTo>
                    <a:pt x="202" y="298"/>
                    <a:pt x="202" y="298"/>
                    <a:pt x="202" y="298"/>
                  </a:cubicBezTo>
                  <a:cubicBezTo>
                    <a:pt x="202" y="213"/>
                    <a:pt x="202" y="213"/>
                    <a:pt x="202" y="213"/>
                  </a:cubicBezTo>
                  <a:cubicBezTo>
                    <a:pt x="202" y="207"/>
                    <a:pt x="207" y="202"/>
                    <a:pt x="213" y="202"/>
                  </a:cubicBezTo>
                  <a:cubicBezTo>
                    <a:pt x="298" y="202"/>
                    <a:pt x="298" y="202"/>
                    <a:pt x="298" y="202"/>
                  </a:cubicBezTo>
                  <a:cubicBezTo>
                    <a:pt x="298" y="117"/>
                    <a:pt x="298" y="117"/>
                    <a:pt x="298" y="117"/>
                  </a:cubicBezTo>
                  <a:cubicBezTo>
                    <a:pt x="213" y="117"/>
                    <a:pt x="213" y="117"/>
                    <a:pt x="213" y="117"/>
                  </a:cubicBezTo>
                  <a:cubicBezTo>
                    <a:pt x="207" y="117"/>
                    <a:pt x="202" y="112"/>
                    <a:pt x="202" y="106"/>
                  </a:cubicBezTo>
                  <a:cubicBezTo>
                    <a:pt x="202" y="21"/>
                    <a:pt x="202" y="21"/>
                    <a:pt x="202" y="21"/>
                  </a:cubicBezTo>
                  <a:cubicBezTo>
                    <a:pt x="117" y="21"/>
                    <a:pt x="117" y="21"/>
                    <a:pt x="117" y="21"/>
                  </a:cubicBezTo>
                  <a:cubicBezTo>
                    <a:pt x="117" y="106"/>
                    <a:pt x="117" y="106"/>
                    <a:pt x="117" y="106"/>
                  </a:cubicBezTo>
                  <a:cubicBezTo>
                    <a:pt x="117" y="112"/>
                    <a:pt x="112" y="117"/>
                    <a:pt x="106" y="117"/>
                  </a:cubicBezTo>
                  <a:cubicBezTo>
                    <a:pt x="21" y="117"/>
                    <a:pt x="21" y="117"/>
                    <a:pt x="21" y="117"/>
                  </a:cubicBezTo>
                  <a:cubicBezTo>
                    <a:pt x="21" y="202"/>
                    <a:pt x="21" y="202"/>
                    <a:pt x="21" y="202"/>
                  </a:cubicBezTo>
                  <a:cubicBezTo>
                    <a:pt x="106" y="202"/>
                    <a:pt x="106" y="202"/>
                    <a:pt x="106" y="202"/>
                  </a:cubicBezTo>
                  <a:cubicBezTo>
                    <a:pt x="112" y="202"/>
                    <a:pt x="117" y="207"/>
                    <a:pt x="117" y="213"/>
                  </a:cubicBezTo>
                  <a:lnTo>
                    <a:pt x="117" y="298"/>
                  </a:lnTo>
                  <a:close/>
                </a:path>
              </a:pathLst>
            </a:custGeom>
            <a:solidFill>
              <a:schemeClr val="bg1"/>
            </a:solid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2" name="Picture 61">
              <a:extLst>
                <a:ext uri="{FF2B5EF4-FFF2-40B4-BE49-F238E27FC236}">
                  <a16:creationId xmlns:a16="http://schemas.microsoft.com/office/drawing/2014/main" id="{F780E141-0842-4AFB-92B9-78B47C33668C}"/>
                </a:ext>
              </a:extLst>
            </p:cNvPr>
            <p:cNvPicPr>
              <a:picLocks noChangeAspect="1"/>
            </p:cNvPicPr>
            <p:nvPr/>
          </p:nvPicPr>
          <p:blipFill>
            <a:blip r:embed="rId4"/>
            <a:stretch>
              <a:fillRect/>
            </a:stretch>
          </p:blipFill>
          <p:spPr>
            <a:xfrm>
              <a:off x="2304619" y="5313422"/>
              <a:ext cx="289560" cy="411480"/>
            </a:xfrm>
            <a:prstGeom prst="rect">
              <a:avLst/>
            </a:prstGeom>
          </p:spPr>
        </p:pic>
      </p:grpSp>
      <p:sp>
        <p:nvSpPr>
          <p:cNvPr id="11" name="TextBox 10">
            <a:extLst>
              <a:ext uri="{FF2B5EF4-FFF2-40B4-BE49-F238E27FC236}">
                <a16:creationId xmlns:a16="http://schemas.microsoft.com/office/drawing/2014/main" id="{9BDAFD28-88C1-4BAD-8AC0-780DBE57CCEB}"/>
              </a:ext>
            </a:extLst>
          </p:cNvPr>
          <p:cNvSpPr txBox="1"/>
          <p:nvPr/>
        </p:nvSpPr>
        <p:spPr>
          <a:xfrm>
            <a:off x="4364327" y="1166336"/>
            <a:ext cx="3566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White Republican Women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Charlotte, NC</a:t>
            </a:r>
            <a:r>
              <a:rPr kumimoji="0" lang="en-US" sz="1400" b="1" i="0" u="none" strike="noStrike" kern="1200" cap="none" spc="0" normalizeH="0" baseline="0" noProof="0" dirty="0">
                <a:ln>
                  <a:noFill/>
                </a:ln>
                <a:solidFill>
                  <a:prstClr val="black"/>
                </a:solidFill>
                <a:effectLst/>
                <a:uLnTx/>
                <a:uFillTx/>
                <a:latin typeface="Calibri"/>
                <a:ea typeface="+mn-ea"/>
                <a:cs typeface="+mn-cs"/>
              </a:rPr>
              <a:t> </a:t>
            </a:r>
          </a:p>
        </p:txBody>
      </p:sp>
      <p:sp>
        <p:nvSpPr>
          <p:cNvPr id="14" name="TextBox 13">
            <a:extLst>
              <a:ext uri="{FF2B5EF4-FFF2-40B4-BE49-F238E27FC236}">
                <a16:creationId xmlns:a16="http://schemas.microsoft.com/office/drawing/2014/main" id="{E5EF8722-66CD-47AB-9D57-C087E91A67F2}"/>
              </a:ext>
            </a:extLst>
          </p:cNvPr>
          <p:cNvSpPr txBox="1"/>
          <p:nvPr/>
        </p:nvSpPr>
        <p:spPr>
          <a:xfrm>
            <a:off x="4364327" y="3460950"/>
            <a:ext cx="3566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Lower Income White Democrat Women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Hendersonville, NC</a:t>
            </a:r>
          </a:p>
        </p:txBody>
      </p:sp>
      <p:grpSp>
        <p:nvGrpSpPr>
          <p:cNvPr id="122" name="Group 121">
            <a:extLst>
              <a:ext uri="{FF2B5EF4-FFF2-40B4-BE49-F238E27FC236}">
                <a16:creationId xmlns:a16="http://schemas.microsoft.com/office/drawing/2014/main" id="{2B080C34-781C-4E99-8913-9F4294B6B632}"/>
              </a:ext>
            </a:extLst>
          </p:cNvPr>
          <p:cNvGrpSpPr/>
          <p:nvPr/>
        </p:nvGrpSpPr>
        <p:grpSpPr>
          <a:xfrm>
            <a:off x="4304891" y="3865026"/>
            <a:ext cx="3685032" cy="2020824"/>
            <a:chOff x="4234749" y="3792442"/>
            <a:chExt cx="3685032" cy="2322576"/>
          </a:xfrm>
        </p:grpSpPr>
        <p:graphicFrame>
          <p:nvGraphicFramePr>
            <p:cNvPr id="41" name="Chart 40">
              <a:extLst>
                <a:ext uri="{FF2B5EF4-FFF2-40B4-BE49-F238E27FC236}">
                  <a16:creationId xmlns:a16="http://schemas.microsoft.com/office/drawing/2014/main" id="{D7643C51-DED0-46E1-8BDF-FB90C30A1BBA}"/>
                </a:ext>
              </a:extLst>
            </p:cNvPr>
            <p:cNvGraphicFramePr/>
            <p:nvPr>
              <p:extLst/>
            </p:nvPr>
          </p:nvGraphicFramePr>
          <p:xfrm>
            <a:off x="4234749" y="3792442"/>
            <a:ext cx="3685032" cy="2322576"/>
          </p:xfrm>
          <a:graphic>
            <a:graphicData uri="http://schemas.openxmlformats.org/drawingml/2006/chart">
              <c:chart xmlns:c="http://schemas.openxmlformats.org/drawingml/2006/chart" xmlns:r="http://schemas.openxmlformats.org/officeDocument/2006/relationships" r:id="rId6"/>
            </a:graphicData>
          </a:graphic>
        </p:graphicFrame>
        <p:sp>
          <p:nvSpPr>
            <p:cNvPr id="47" name="Freeform 341">
              <a:extLst>
                <a:ext uri="{FF2B5EF4-FFF2-40B4-BE49-F238E27FC236}">
                  <a16:creationId xmlns:a16="http://schemas.microsoft.com/office/drawing/2014/main" id="{500FF81C-841F-488E-805F-32D2BA56A3E9}"/>
                </a:ext>
              </a:extLst>
            </p:cNvPr>
            <p:cNvSpPr>
              <a:spLocks noEditPoints="1"/>
            </p:cNvSpPr>
            <p:nvPr/>
          </p:nvSpPr>
          <p:spPr bwMode="auto">
            <a:xfrm>
              <a:off x="5593580" y="4098242"/>
              <a:ext cx="365760" cy="347472"/>
            </a:xfrm>
            <a:custGeom>
              <a:avLst/>
              <a:gdLst>
                <a:gd name="T0" fmla="*/ 278 w 322"/>
                <a:gd name="T1" fmla="*/ 299 h 299"/>
                <a:gd name="T2" fmla="*/ 182 w 322"/>
                <a:gd name="T3" fmla="*/ 299 h 299"/>
                <a:gd name="T4" fmla="*/ 171 w 322"/>
                <a:gd name="T5" fmla="*/ 289 h 299"/>
                <a:gd name="T6" fmla="*/ 171 w 322"/>
                <a:gd name="T7" fmla="*/ 235 h 299"/>
                <a:gd name="T8" fmla="*/ 150 w 322"/>
                <a:gd name="T9" fmla="*/ 235 h 299"/>
                <a:gd name="T10" fmla="*/ 150 w 322"/>
                <a:gd name="T11" fmla="*/ 289 h 299"/>
                <a:gd name="T12" fmla="*/ 139 w 322"/>
                <a:gd name="T13" fmla="*/ 299 h 299"/>
                <a:gd name="T14" fmla="*/ 43 w 322"/>
                <a:gd name="T15" fmla="*/ 299 h 299"/>
                <a:gd name="T16" fmla="*/ 33 w 322"/>
                <a:gd name="T17" fmla="*/ 289 h 299"/>
                <a:gd name="T18" fmla="*/ 33 w 322"/>
                <a:gd name="T19" fmla="*/ 150 h 299"/>
                <a:gd name="T20" fmla="*/ 11 w 322"/>
                <a:gd name="T21" fmla="*/ 150 h 299"/>
                <a:gd name="T22" fmla="*/ 1 w 322"/>
                <a:gd name="T23" fmla="*/ 143 h 299"/>
                <a:gd name="T24" fmla="*/ 4 w 322"/>
                <a:gd name="T25" fmla="*/ 131 h 299"/>
                <a:gd name="T26" fmla="*/ 154 w 322"/>
                <a:gd name="T27" fmla="*/ 3 h 299"/>
                <a:gd name="T28" fmla="*/ 168 w 322"/>
                <a:gd name="T29" fmla="*/ 3 h 299"/>
                <a:gd name="T30" fmla="*/ 317 w 322"/>
                <a:gd name="T31" fmla="*/ 131 h 299"/>
                <a:gd name="T32" fmla="*/ 320 w 322"/>
                <a:gd name="T33" fmla="*/ 143 h 299"/>
                <a:gd name="T34" fmla="*/ 310 w 322"/>
                <a:gd name="T35" fmla="*/ 150 h 299"/>
                <a:gd name="T36" fmla="*/ 289 w 322"/>
                <a:gd name="T37" fmla="*/ 150 h 299"/>
                <a:gd name="T38" fmla="*/ 289 w 322"/>
                <a:gd name="T39" fmla="*/ 289 h 299"/>
                <a:gd name="T40" fmla="*/ 278 w 322"/>
                <a:gd name="T41" fmla="*/ 299 h 299"/>
                <a:gd name="T42" fmla="*/ 193 w 322"/>
                <a:gd name="T43" fmla="*/ 278 h 299"/>
                <a:gd name="T44" fmla="*/ 267 w 322"/>
                <a:gd name="T45" fmla="*/ 278 h 299"/>
                <a:gd name="T46" fmla="*/ 267 w 322"/>
                <a:gd name="T47" fmla="*/ 139 h 299"/>
                <a:gd name="T48" fmla="*/ 278 w 322"/>
                <a:gd name="T49" fmla="*/ 129 h 299"/>
                <a:gd name="T50" fmla="*/ 281 w 322"/>
                <a:gd name="T51" fmla="*/ 129 h 299"/>
                <a:gd name="T52" fmla="*/ 161 w 322"/>
                <a:gd name="T53" fmla="*/ 25 h 299"/>
                <a:gd name="T54" fmla="*/ 40 w 322"/>
                <a:gd name="T55" fmla="*/ 129 h 299"/>
                <a:gd name="T56" fmla="*/ 43 w 322"/>
                <a:gd name="T57" fmla="*/ 129 h 299"/>
                <a:gd name="T58" fmla="*/ 54 w 322"/>
                <a:gd name="T59" fmla="*/ 139 h 299"/>
                <a:gd name="T60" fmla="*/ 54 w 322"/>
                <a:gd name="T61" fmla="*/ 278 h 299"/>
                <a:gd name="T62" fmla="*/ 129 w 322"/>
                <a:gd name="T63" fmla="*/ 278 h 299"/>
                <a:gd name="T64" fmla="*/ 129 w 322"/>
                <a:gd name="T65" fmla="*/ 225 h 299"/>
                <a:gd name="T66" fmla="*/ 139 w 322"/>
                <a:gd name="T67" fmla="*/ 214 h 299"/>
                <a:gd name="T68" fmla="*/ 182 w 322"/>
                <a:gd name="T69" fmla="*/ 214 h 299"/>
                <a:gd name="T70" fmla="*/ 193 w 322"/>
                <a:gd name="T71" fmla="*/ 225 h 299"/>
                <a:gd name="T72" fmla="*/ 193 w 322"/>
                <a:gd name="T73" fmla="*/ 278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2" h="299">
                  <a:moveTo>
                    <a:pt x="278" y="299"/>
                  </a:moveTo>
                  <a:cubicBezTo>
                    <a:pt x="182" y="299"/>
                    <a:pt x="182" y="299"/>
                    <a:pt x="182" y="299"/>
                  </a:cubicBezTo>
                  <a:cubicBezTo>
                    <a:pt x="176" y="299"/>
                    <a:pt x="171" y="295"/>
                    <a:pt x="171" y="289"/>
                  </a:cubicBezTo>
                  <a:cubicBezTo>
                    <a:pt x="171" y="235"/>
                    <a:pt x="171" y="235"/>
                    <a:pt x="171" y="235"/>
                  </a:cubicBezTo>
                  <a:cubicBezTo>
                    <a:pt x="150" y="235"/>
                    <a:pt x="150" y="235"/>
                    <a:pt x="150" y="235"/>
                  </a:cubicBezTo>
                  <a:cubicBezTo>
                    <a:pt x="150" y="289"/>
                    <a:pt x="150" y="289"/>
                    <a:pt x="150" y="289"/>
                  </a:cubicBezTo>
                  <a:cubicBezTo>
                    <a:pt x="150" y="295"/>
                    <a:pt x="145" y="299"/>
                    <a:pt x="139" y="299"/>
                  </a:cubicBezTo>
                  <a:cubicBezTo>
                    <a:pt x="43" y="299"/>
                    <a:pt x="43" y="299"/>
                    <a:pt x="43" y="299"/>
                  </a:cubicBezTo>
                  <a:cubicBezTo>
                    <a:pt x="37" y="299"/>
                    <a:pt x="33" y="295"/>
                    <a:pt x="33" y="289"/>
                  </a:cubicBezTo>
                  <a:cubicBezTo>
                    <a:pt x="33" y="150"/>
                    <a:pt x="33" y="150"/>
                    <a:pt x="33" y="150"/>
                  </a:cubicBezTo>
                  <a:cubicBezTo>
                    <a:pt x="11" y="150"/>
                    <a:pt x="11" y="150"/>
                    <a:pt x="11" y="150"/>
                  </a:cubicBezTo>
                  <a:cubicBezTo>
                    <a:pt x="7" y="150"/>
                    <a:pt x="3" y="147"/>
                    <a:pt x="1" y="143"/>
                  </a:cubicBezTo>
                  <a:cubicBezTo>
                    <a:pt x="0" y="139"/>
                    <a:pt x="1" y="134"/>
                    <a:pt x="4" y="131"/>
                  </a:cubicBezTo>
                  <a:cubicBezTo>
                    <a:pt x="154" y="3"/>
                    <a:pt x="154" y="3"/>
                    <a:pt x="154" y="3"/>
                  </a:cubicBezTo>
                  <a:cubicBezTo>
                    <a:pt x="158" y="0"/>
                    <a:pt x="164" y="0"/>
                    <a:pt x="168" y="3"/>
                  </a:cubicBezTo>
                  <a:cubicBezTo>
                    <a:pt x="317" y="131"/>
                    <a:pt x="317" y="131"/>
                    <a:pt x="317" y="131"/>
                  </a:cubicBezTo>
                  <a:cubicBezTo>
                    <a:pt x="320" y="134"/>
                    <a:pt x="322" y="139"/>
                    <a:pt x="320" y="143"/>
                  </a:cubicBezTo>
                  <a:cubicBezTo>
                    <a:pt x="318" y="147"/>
                    <a:pt x="314" y="150"/>
                    <a:pt x="310" y="150"/>
                  </a:cubicBezTo>
                  <a:cubicBezTo>
                    <a:pt x="289" y="150"/>
                    <a:pt x="289" y="150"/>
                    <a:pt x="289" y="150"/>
                  </a:cubicBezTo>
                  <a:cubicBezTo>
                    <a:pt x="289" y="289"/>
                    <a:pt x="289" y="289"/>
                    <a:pt x="289" y="289"/>
                  </a:cubicBezTo>
                  <a:cubicBezTo>
                    <a:pt x="289" y="295"/>
                    <a:pt x="284" y="299"/>
                    <a:pt x="278" y="299"/>
                  </a:cubicBezTo>
                  <a:close/>
                  <a:moveTo>
                    <a:pt x="193" y="278"/>
                  </a:moveTo>
                  <a:cubicBezTo>
                    <a:pt x="267" y="278"/>
                    <a:pt x="267" y="278"/>
                    <a:pt x="267" y="278"/>
                  </a:cubicBezTo>
                  <a:cubicBezTo>
                    <a:pt x="267" y="139"/>
                    <a:pt x="267" y="139"/>
                    <a:pt x="267" y="139"/>
                  </a:cubicBezTo>
                  <a:cubicBezTo>
                    <a:pt x="267" y="133"/>
                    <a:pt x="272" y="129"/>
                    <a:pt x="278" y="129"/>
                  </a:cubicBezTo>
                  <a:cubicBezTo>
                    <a:pt x="281" y="129"/>
                    <a:pt x="281" y="129"/>
                    <a:pt x="281" y="129"/>
                  </a:cubicBezTo>
                  <a:cubicBezTo>
                    <a:pt x="161" y="25"/>
                    <a:pt x="161" y="25"/>
                    <a:pt x="161" y="25"/>
                  </a:cubicBezTo>
                  <a:cubicBezTo>
                    <a:pt x="40" y="129"/>
                    <a:pt x="40" y="129"/>
                    <a:pt x="40" y="129"/>
                  </a:cubicBezTo>
                  <a:cubicBezTo>
                    <a:pt x="43" y="129"/>
                    <a:pt x="43" y="129"/>
                    <a:pt x="43" y="129"/>
                  </a:cubicBezTo>
                  <a:cubicBezTo>
                    <a:pt x="49" y="129"/>
                    <a:pt x="54" y="133"/>
                    <a:pt x="54" y="139"/>
                  </a:cubicBezTo>
                  <a:cubicBezTo>
                    <a:pt x="54" y="278"/>
                    <a:pt x="54" y="278"/>
                    <a:pt x="54" y="278"/>
                  </a:cubicBezTo>
                  <a:cubicBezTo>
                    <a:pt x="129" y="278"/>
                    <a:pt x="129" y="278"/>
                    <a:pt x="129" y="278"/>
                  </a:cubicBezTo>
                  <a:cubicBezTo>
                    <a:pt x="129" y="225"/>
                    <a:pt x="129" y="225"/>
                    <a:pt x="129" y="225"/>
                  </a:cubicBezTo>
                  <a:cubicBezTo>
                    <a:pt x="129" y="219"/>
                    <a:pt x="133" y="214"/>
                    <a:pt x="139" y="214"/>
                  </a:cubicBezTo>
                  <a:cubicBezTo>
                    <a:pt x="182" y="214"/>
                    <a:pt x="182" y="214"/>
                    <a:pt x="182" y="214"/>
                  </a:cubicBezTo>
                  <a:cubicBezTo>
                    <a:pt x="188" y="214"/>
                    <a:pt x="193" y="219"/>
                    <a:pt x="193" y="225"/>
                  </a:cubicBezTo>
                  <a:lnTo>
                    <a:pt x="193" y="27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6" name="Picture 55">
              <a:extLst>
                <a:ext uri="{FF2B5EF4-FFF2-40B4-BE49-F238E27FC236}">
                  <a16:creationId xmlns:a16="http://schemas.microsoft.com/office/drawing/2014/main" id="{59C22C89-62D9-42AC-9F68-82559008272C}"/>
                </a:ext>
              </a:extLst>
            </p:cNvPr>
            <p:cNvPicPr>
              <a:picLocks noChangeAspect="1"/>
            </p:cNvPicPr>
            <p:nvPr/>
          </p:nvPicPr>
          <p:blipFill>
            <a:blip r:embed="rId3"/>
            <a:stretch>
              <a:fillRect/>
            </a:stretch>
          </p:blipFill>
          <p:spPr>
            <a:xfrm>
              <a:off x="5327131" y="4786039"/>
              <a:ext cx="248501" cy="384048"/>
            </a:xfrm>
            <a:prstGeom prst="rect">
              <a:avLst/>
            </a:prstGeom>
          </p:spPr>
        </p:pic>
        <p:sp>
          <p:nvSpPr>
            <p:cNvPr id="59" name="Freeform 842">
              <a:extLst>
                <a:ext uri="{FF2B5EF4-FFF2-40B4-BE49-F238E27FC236}">
                  <a16:creationId xmlns:a16="http://schemas.microsoft.com/office/drawing/2014/main" id="{7FD8F8A5-3AE9-40DE-B20C-169C231062E1}"/>
                </a:ext>
              </a:extLst>
            </p:cNvPr>
            <p:cNvSpPr>
              <a:spLocks noEditPoints="1"/>
            </p:cNvSpPr>
            <p:nvPr/>
          </p:nvSpPr>
          <p:spPr bwMode="auto">
            <a:xfrm>
              <a:off x="6308611" y="4446048"/>
              <a:ext cx="365760" cy="365760"/>
            </a:xfrm>
            <a:custGeom>
              <a:avLst/>
              <a:gdLst>
                <a:gd name="T0" fmla="*/ 213 w 320"/>
                <a:gd name="T1" fmla="*/ 320 h 320"/>
                <a:gd name="T2" fmla="*/ 106 w 320"/>
                <a:gd name="T3" fmla="*/ 320 h 320"/>
                <a:gd name="T4" fmla="*/ 96 w 320"/>
                <a:gd name="T5" fmla="*/ 309 h 320"/>
                <a:gd name="T6" fmla="*/ 96 w 320"/>
                <a:gd name="T7" fmla="*/ 224 h 320"/>
                <a:gd name="T8" fmla="*/ 10 w 320"/>
                <a:gd name="T9" fmla="*/ 224 h 320"/>
                <a:gd name="T10" fmla="*/ 0 w 320"/>
                <a:gd name="T11" fmla="*/ 213 h 320"/>
                <a:gd name="T12" fmla="*/ 0 w 320"/>
                <a:gd name="T13" fmla="*/ 106 h 320"/>
                <a:gd name="T14" fmla="*/ 10 w 320"/>
                <a:gd name="T15" fmla="*/ 96 h 320"/>
                <a:gd name="T16" fmla="*/ 96 w 320"/>
                <a:gd name="T17" fmla="*/ 96 h 320"/>
                <a:gd name="T18" fmla="*/ 96 w 320"/>
                <a:gd name="T19" fmla="*/ 10 h 320"/>
                <a:gd name="T20" fmla="*/ 106 w 320"/>
                <a:gd name="T21" fmla="*/ 0 h 320"/>
                <a:gd name="T22" fmla="*/ 213 w 320"/>
                <a:gd name="T23" fmla="*/ 0 h 320"/>
                <a:gd name="T24" fmla="*/ 224 w 320"/>
                <a:gd name="T25" fmla="*/ 10 h 320"/>
                <a:gd name="T26" fmla="*/ 224 w 320"/>
                <a:gd name="T27" fmla="*/ 96 h 320"/>
                <a:gd name="T28" fmla="*/ 309 w 320"/>
                <a:gd name="T29" fmla="*/ 96 h 320"/>
                <a:gd name="T30" fmla="*/ 320 w 320"/>
                <a:gd name="T31" fmla="*/ 106 h 320"/>
                <a:gd name="T32" fmla="*/ 320 w 320"/>
                <a:gd name="T33" fmla="*/ 213 h 320"/>
                <a:gd name="T34" fmla="*/ 309 w 320"/>
                <a:gd name="T35" fmla="*/ 224 h 320"/>
                <a:gd name="T36" fmla="*/ 224 w 320"/>
                <a:gd name="T37" fmla="*/ 224 h 320"/>
                <a:gd name="T38" fmla="*/ 224 w 320"/>
                <a:gd name="T39" fmla="*/ 309 h 320"/>
                <a:gd name="T40" fmla="*/ 213 w 320"/>
                <a:gd name="T41" fmla="*/ 320 h 320"/>
                <a:gd name="T42" fmla="*/ 117 w 320"/>
                <a:gd name="T43" fmla="*/ 298 h 320"/>
                <a:gd name="T44" fmla="*/ 202 w 320"/>
                <a:gd name="T45" fmla="*/ 298 h 320"/>
                <a:gd name="T46" fmla="*/ 202 w 320"/>
                <a:gd name="T47" fmla="*/ 213 h 320"/>
                <a:gd name="T48" fmla="*/ 213 w 320"/>
                <a:gd name="T49" fmla="*/ 202 h 320"/>
                <a:gd name="T50" fmla="*/ 298 w 320"/>
                <a:gd name="T51" fmla="*/ 202 h 320"/>
                <a:gd name="T52" fmla="*/ 298 w 320"/>
                <a:gd name="T53" fmla="*/ 117 h 320"/>
                <a:gd name="T54" fmla="*/ 213 w 320"/>
                <a:gd name="T55" fmla="*/ 117 h 320"/>
                <a:gd name="T56" fmla="*/ 202 w 320"/>
                <a:gd name="T57" fmla="*/ 106 h 320"/>
                <a:gd name="T58" fmla="*/ 202 w 320"/>
                <a:gd name="T59" fmla="*/ 21 h 320"/>
                <a:gd name="T60" fmla="*/ 117 w 320"/>
                <a:gd name="T61" fmla="*/ 21 h 320"/>
                <a:gd name="T62" fmla="*/ 117 w 320"/>
                <a:gd name="T63" fmla="*/ 106 h 320"/>
                <a:gd name="T64" fmla="*/ 106 w 320"/>
                <a:gd name="T65" fmla="*/ 117 h 320"/>
                <a:gd name="T66" fmla="*/ 21 w 320"/>
                <a:gd name="T67" fmla="*/ 117 h 320"/>
                <a:gd name="T68" fmla="*/ 21 w 320"/>
                <a:gd name="T69" fmla="*/ 202 h 320"/>
                <a:gd name="T70" fmla="*/ 106 w 320"/>
                <a:gd name="T71" fmla="*/ 202 h 320"/>
                <a:gd name="T72" fmla="*/ 117 w 320"/>
                <a:gd name="T73" fmla="*/ 213 h 320"/>
                <a:gd name="T74" fmla="*/ 117 w 320"/>
                <a:gd name="T75"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320">
                  <a:moveTo>
                    <a:pt x="213" y="320"/>
                  </a:moveTo>
                  <a:cubicBezTo>
                    <a:pt x="106" y="320"/>
                    <a:pt x="106" y="320"/>
                    <a:pt x="106" y="320"/>
                  </a:cubicBezTo>
                  <a:cubicBezTo>
                    <a:pt x="100" y="320"/>
                    <a:pt x="96" y="315"/>
                    <a:pt x="96" y="309"/>
                  </a:cubicBezTo>
                  <a:cubicBezTo>
                    <a:pt x="96" y="224"/>
                    <a:pt x="96" y="224"/>
                    <a:pt x="96" y="224"/>
                  </a:cubicBezTo>
                  <a:cubicBezTo>
                    <a:pt x="10" y="224"/>
                    <a:pt x="10" y="224"/>
                    <a:pt x="10" y="224"/>
                  </a:cubicBezTo>
                  <a:cubicBezTo>
                    <a:pt x="4" y="224"/>
                    <a:pt x="0" y="219"/>
                    <a:pt x="0" y="213"/>
                  </a:cubicBezTo>
                  <a:cubicBezTo>
                    <a:pt x="0" y="106"/>
                    <a:pt x="0" y="106"/>
                    <a:pt x="0" y="106"/>
                  </a:cubicBezTo>
                  <a:cubicBezTo>
                    <a:pt x="0" y="100"/>
                    <a:pt x="4" y="96"/>
                    <a:pt x="10" y="96"/>
                  </a:cubicBezTo>
                  <a:cubicBezTo>
                    <a:pt x="96" y="96"/>
                    <a:pt x="96" y="96"/>
                    <a:pt x="96" y="96"/>
                  </a:cubicBezTo>
                  <a:cubicBezTo>
                    <a:pt x="96" y="10"/>
                    <a:pt x="96" y="10"/>
                    <a:pt x="96" y="10"/>
                  </a:cubicBezTo>
                  <a:cubicBezTo>
                    <a:pt x="96" y="4"/>
                    <a:pt x="100" y="0"/>
                    <a:pt x="106" y="0"/>
                  </a:cubicBezTo>
                  <a:cubicBezTo>
                    <a:pt x="213" y="0"/>
                    <a:pt x="213" y="0"/>
                    <a:pt x="213" y="0"/>
                  </a:cubicBezTo>
                  <a:cubicBezTo>
                    <a:pt x="219" y="0"/>
                    <a:pt x="224" y="4"/>
                    <a:pt x="224" y="10"/>
                  </a:cubicBezTo>
                  <a:cubicBezTo>
                    <a:pt x="224" y="96"/>
                    <a:pt x="224" y="96"/>
                    <a:pt x="224" y="96"/>
                  </a:cubicBezTo>
                  <a:cubicBezTo>
                    <a:pt x="309" y="96"/>
                    <a:pt x="309" y="96"/>
                    <a:pt x="309" y="96"/>
                  </a:cubicBezTo>
                  <a:cubicBezTo>
                    <a:pt x="315" y="96"/>
                    <a:pt x="320" y="100"/>
                    <a:pt x="320" y="106"/>
                  </a:cubicBezTo>
                  <a:cubicBezTo>
                    <a:pt x="320" y="213"/>
                    <a:pt x="320" y="213"/>
                    <a:pt x="320" y="213"/>
                  </a:cubicBezTo>
                  <a:cubicBezTo>
                    <a:pt x="320" y="219"/>
                    <a:pt x="315" y="224"/>
                    <a:pt x="309" y="224"/>
                  </a:cubicBezTo>
                  <a:cubicBezTo>
                    <a:pt x="224" y="224"/>
                    <a:pt x="224" y="224"/>
                    <a:pt x="224" y="224"/>
                  </a:cubicBezTo>
                  <a:cubicBezTo>
                    <a:pt x="224" y="309"/>
                    <a:pt x="224" y="309"/>
                    <a:pt x="224" y="309"/>
                  </a:cubicBezTo>
                  <a:cubicBezTo>
                    <a:pt x="224" y="315"/>
                    <a:pt x="219" y="320"/>
                    <a:pt x="213" y="320"/>
                  </a:cubicBezTo>
                  <a:close/>
                  <a:moveTo>
                    <a:pt x="117" y="298"/>
                  </a:moveTo>
                  <a:cubicBezTo>
                    <a:pt x="202" y="298"/>
                    <a:pt x="202" y="298"/>
                    <a:pt x="202" y="298"/>
                  </a:cubicBezTo>
                  <a:cubicBezTo>
                    <a:pt x="202" y="213"/>
                    <a:pt x="202" y="213"/>
                    <a:pt x="202" y="213"/>
                  </a:cubicBezTo>
                  <a:cubicBezTo>
                    <a:pt x="202" y="207"/>
                    <a:pt x="207" y="202"/>
                    <a:pt x="213" y="202"/>
                  </a:cubicBezTo>
                  <a:cubicBezTo>
                    <a:pt x="298" y="202"/>
                    <a:pt x="298" y="202"/>
                    <a:pt x="298" y="202"/>
                  </a:cubicBezTo>
                  <a:cubicBezTo>
                    <a:pt x="298" y="117"/>
                    <a:pt x="298" y="117"/>
                    <a:pt x="298" y="117"/>
                  </a:cubicBezTo>
                  <a:cubicBezTo>
                    <a:pt x="213" y="117"/>
                    <a:pt x="213" y="117"/>
                    <a:pt x="213" y="117"/>
                  </a:cubicBezTo>
                  <a:cubicBezTo>
                    <a:pt x="207" y="117"/>
                    <a:pt x="202" y="112"/>
                    <a:pt x="202" y="106"/>
                  </a:cubicBezTo>
                  <a:cubicBezTo>
                    <a:pt x="202" y="21"/>
                    <a:pt x="202" y="21"/>
                    <a:pt x="202" y="21"/>
                  </a:cubicBezTo>
                  <a:cubicBezTo>
                    <a:pt x="117" y="21"/>
                    <a:pt x="117" y="21"/>
                    <a:pt x="117" y="21"/>
                  </a:cubicBezTo>
                  <a:cubicBezTo>
                    <a:pt x="117" y="106"/>
                    <a:pt x="117" y="106"/>
                    <a:pt x="117" y="106"/>
                  </a:cubicBezTo>
                  <a:cubicBezTo>
                    <a:pt x="117" y="112"/>
                    <a:pt x="112" y="117"/>
                    <a:pt x="106" y="117"/>
                  </a:cubicBezTo>
                  <a:cubicBezTo>
                    <a:pt x="21" y="117"/>
                    <a:pt x="21" y="117"/>
                    <a:pt x="21" y="117"/>
                  </a:cubicBezTo>
                  <a:cubicBezTo>
                    <a:pt x="21" y="202"/>
                    <a:pt x="21" y="202"/>
                    <a:pt x="21" y="202"/>
                  </a:cubicBezTo>
                  <a:cubicBezTo>
                    <a:pt x="106" y="202"/>
                    <a:pt x="106" y="202"/>
                    <a:pt x="106" y="202"/>
                  </a:cubicBezTo>
                  <a:cubicBezTo>
                    <a:pt x="112" y="202"/>
                    <a:pt x="117" y="207"/>
                    <a:pt x="117" y="213"/>
                  </a:cubicBezTo>
                  <a:lnTo>
                    <a:pt x="117" y="298"/>
                  </a:lnTo>
                  <a:close/>
                </a:path>
              </a:pathLst>
            </a:custGeom>
            <a:solidFill>
              <a:schemeClr val="bg1"/>
            </a:solid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3" name="Picture 62">
              <a:extLst>
                <a:ext uri="{FF2B5EF4-FFF2-40B4-BE49-F238E27FC236}">
                  <a16:creationId xmlns:a16="http://schemas.microsoft.com/office/drawing/2014/main" id="{BBF7523C-820F-4D7F-9EF6-65F537D29532}"/>
                </a:ext>
              </a:extLst>
            </p:cNvPr>
            <p:cNvPicPr>
              <a:picLocks noChangeAspect="1"/>
            </p:cNvPicPr>
            <p:nvPr/>
          </p:nvPicPr>
          <p:blipFill>
            <a:blip r:embed="rId4"/>
            <a:stretch>
              <a:fillRect/>
            </a:stretch>
          </p:blipFill>
          <p:spPr>
            <a:xfrm>
              <a:off x="6019051" y="5313422"/>
              <a:ext cx="289560" cy="411480"/>
            </a:xfrm>
            <a:prstGeom prst="rect">
              <a:avLst/>
            </a:prstGeom>
          </p:spPr>
        </p:pic>
      </p:grpSp>
      <p:grpSp>
        <p:nvGrpSpPr>
          <p:cNvPr id="5" name="Group 4">
            <a:extLst>
              <a:ext uri="{FF2B5EF4-FFF2-40B4-BE49-F238E27FC236}">
                <a16:creationId xmlns:a16="http://schemas.microsoft.com/office/drawing/2014/main" id="{41E29ADD-8B1C-4F2A-80B6-C8BF6F745F35}"/>
              </a:ext>
            </a:extLst>
          </p:cNvPr>
          <p:cNvGrpSpPr/>
          <p:nvPr/>
        </p:nvGrpSpPr>
        <p:grpSpPr>
          <a:xfrm>
            <a:off x="4578046" y="1549173"/>
            <a:ext cx="3138722" cy="2020824"/>
            <a:chOff x="4234749" y="1211677"/>
            <a:chExt cx="3685032" cy="2320134"/>
          </a:xfrm>
        </p:grpSpPr>
        <p:graphicFrame>
          <p:nvGraphicFramePr>
            <p:cNvPr id="8" name="Chart 7">
              <a:extLst>
                <a:ext uri="{FF2B5EF4-FFF2-40B4-BE49-F238E27FC236}">
                  <a16:creationId xmlns:a16="http://schemas.microsoft.com/office/drawing/2014/main" id="{CB137915-F24B-4B96-8811-72E15D19BE50}"/>
                </a:ext>
              </a:extLst>
            </p:cNvPr>
            <p:cNvGraphicFramePr/>
            <p:nvPr>
              <p:extLst/>
            </p:nvPr>
          </p:nvGraphicFramePr>
          <p:xfrm>
            <a:off x="4234749" y="1211677"/>
            <a:ext cx="3685032" cy="2320134"/>
          </p:xfrm>
          <a:graphic>
            <a:graphicData uri="http://schemas.openxmlformats.org/drawingml/2006/chart">
              <c:chart xmlns:c="http://schemas.openxmlformats.org/drawingml/2006/chart" xmlns:r="http://schemas.openxmlformats.org/officeDocument/2006/relationships" r:id="rId7"/>
            </a:graphicData>
          </a:graphic>
        </p:graphicFrame>
        <p:sp>
          <p:nvSpPr>
            <p:cNvPr id="45" name="Freeform 341">
              <a:extLst>
                <a:ext uri="{FF2B5EF4-FFF2-40B4-BE49-F238E27FC236}">
                  <a16:creationId xmlns:a16="http://schemas.microsoft.com/office/drawing/2014/main" id="{0069AA88-ED75-43EA-9761-243C2D24ED14}"/>
                </a:ext>
              </a:extLst>
            </p:cNvPr>
            <p:cNvSpPr>
              <a:spLocks noEditPoints="1"/>
            </p:cNvSpPr>
            <p:nvPr/>
          </p:nvSpPr>
          <p:spPr bwMode="auto">
            <a:xfrm>
              <a:off x="5548663" y="1623145"/>
              <a:ext cx="365760" cy="347472"/>
            </a:xfrm>
            <a:custGeom>
              <a:avLst/>
              <a:gdLst>
                <a:gd name="T0" fmla="*/ 278 w 322"/>
                <a:gd name="T1" fmla="*/ 299 h 299"/>
                <a:gd name="T2" fmla="*/ 182 w 322"/>
                <a:gd name="T3" fmla="*/ 299 h 299"/>
                <a:gd name="T4" fmla="*/ 171 w 322"/>
                <a:gd name="T5" fmla="*/ 289 h 299"/>
                <a:gd name="T6" fmla="*/ 171 w 322"/>
                <a:gd name="T7" fmla="*/ 235 h 299"/>
                <a:gd name="T8" fmla="*/ 150 w 322"/>
                <a:gd name="T9" fmla="*/ 235 h 299"/>
                <a:gd name="T10" fmla="*/ 150 w 322"/>
                <a:gd name="T11" fmla="*/ 289 h 299"/>
                <a:gd name="T12" fmla="*/ 139 w 322"/>
                <a:gd name="T13" fmla="*/ 299 h 299"/>
                <a:gd name="T14" fmla="*/ 43 w 322"/>
                <a:gd name="T15" fmla="*/ 299 h 299"/>
                <a:gd name="T16" fmla="*/ 33 w 322"/>
                <a:gd name="T17" fmla="*/ 289 h 299"/>
                <a:gd name="T18" fmla="*/ 33 w 322"/>
                <a:gd name="T19" fmla="*/ 150 h 299"/>
                <a:gd name="T20" fmla="*/ 11 w 322"/>
                <a:gd name="T21" fmla="*/ 150 h 299"/>
                <a:gd name="T22" fmla="*/ 1 w 322"/>
                <a:gd name="T23" fmla="*/ 143 h 299"/>
                <a:gd name="T24" fmla="*/ 4 w 322"/>
                <a:gd name="T25" fmla="*/ 131 h 299"/>
                <a:gd name="T26" fmla="*/ 154 w 322"/>
                <a:gd name="T27" fmla="*/ 3 h 299"/>
                <a:gd name="T28" fmla="*/ 168 w 322"/>
                <a:gd name="T29" fmla="*/ 3 h 299"/>
                <a:gd name="T30" fmla="*/ 317 w 322"/>
                <a:gd name="T31" fmla="*/ 131 h 299"/>
                <a:gd name="T32" fmla="*/ 320 w 322"/>
                <a:gd name="T33" fmla="*/ 143 h 299"/>
                <a:gd name="T34" fmla="*/ 310 w 322"/>
                <a:gd name="T35" fmla="*/ 150 h 299"/>
                <a:gd name="T36" fmla="*/ 289 w 322"/>
                <a:gd name="T37" fmla="*/ 150 h 299"/>
                <a:gd name="T38" fmla="*/ 289 w 322"/>
                <a:gd name="T39" fmla="*/ 289 h 299"/>
                <a:gd name="T40" fmla="*/ 278 w 322"/>
                <a:gd name="T41" fmla="*/ 299 h 299"/>
                <a:gd name="T42" fmla="*/ 193 w 322"/>
                <a:gd name="T43" fmla="*/ 278 h 299"/>
                <a:gd name="T44" fmla="*/ 267 w 322"/>
                <a:gd name="T45" fmla="*/ 278 h 299"/>
                <a:gd name="T46" fmla="*/ 267 w 322"/>
                <a:gd name="T47" fmla="*/ 139 h 299"/>
                <a:gd name="T48" fmla="*/ 278 w 322"/>
                <a:gd name="T49" fmla="*/ 129 h 299"/>
                <a:gd name="T50" fmla="*/ 281 w 322"/>
                <a:gd name="T51" fmla="*/ 129 h 299"/>
                <a:gd name="T52" fmla="*/ 161 w 322"/>
                <a:gd name="T53" fmla="*/ 25 h 299"/>
                <a:gd name="T54" fmla="*/ 40 w 322"/>
                <a:gd name="T55" fmla="*/ 129 h 299"/>
                <a:gd name="T56" fmla="*/ 43 w 322"/>
                <a:gd name="T57" fmla="*/ 129 h 299"/>
                <a:gd name="T58" fmla="*/ 54 w 322"/>
                <a:gd name="T59" fmla="*/ 139 h 299"/>
                <a:gd name="T60" fmla="*/ 54 w 322"/>
                <a:gd name="T61" fmla="*/ 278 h 299"/>
                <a:gd name="T62" fmla="*/ 129 w 322"/>
                <a:gd name="T63" fmla="*/ 278 h 299"/>
                <a:gd name="T64" fmla="*/ 129 w 322"/>
                <a:gd name="T65" fmla="*/ 225 h 299"/>
                <a:gd name="T66" fmla="*/ 139 w 322"/>
                <a:gd name="T67" fmla="*/ 214 h 299"/>
                <a:gd name="T68" fmla="*/ 182 w 322"/>
                <a:gd name="T69" fmla="*/ 214 h 299"/>
                <a:gd name="T70" fmla="*/ 193 w 322"/>
                <a:gd name="T71" fmla="*/ 225 h 299"/>
                <a:gd name="T72" fmla="*/ 193 w 322"/>
                <a:gd name="T73" fmla="*/ 278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2" h="299">
                  <a:moveTo>
                    <a:pt x="278" y="299"/>
                  </a:moveTo>
                  <a:cubicBezTo>
                    <a:pt x="182" y="299"/>
                    <a:pt x="182" y="299"/>
                    <a:pt x="182" y="299"/>
                  </a:cubicBezTo>
                  <a:cubicBezTo>
                    <a:pt x="176" y="299"/>
                    <a:pt x="171" y="295"/>
                    <a:pt x="171" y="289"/>
                  </a:cubicBezTo>
                  <a:cubicBezTo>
                    <a:pt x="171" y="235"/>
                    <a:pt x="171" y="235"/>
                    <a:pt x="171" y="235"/>
                  </a:cubicBezTo>
                  <a:cubicBezTo>
                    <a:pt x="150" y="235"/>
                    <a:pt x="150" y="235"/>
                    <a:pt x="150" y="235"/>
                  </a:cubicBezTo>
                  <a:cubicBezTo>
                    <a:pt x="150" y="289"/>
                    <a:pt x="150" y="289"/>
                    <a:pt x="150" y="289"/>
                  </a:cubicBezTo>
                  <a:cubicBezTo>
                    <a:pt x="150" y="295"/>
                    <a:pt x="145" y="299"/>
                    <a:pt x="139" y="299"/>
                  </a:cubicBezTo>
                  <a:cubicBezTo>
                    <a:pt x="43" y="299"/>
                    <a:pt x="43" y="299"/>
                    <a:pt x="43" y="299"/>
                  </a:cubicBezTo>
                  <a:cubicBezTo>
                    <a:pt x="37" y="299"/>
                    <a:pt x="33" y="295"/>
                    <a:pt x="33" y="289"/>
                  </a:cubicBezTo>
                  <a:cubicBezTo>
                    <a:pt x="33" y="150"/>
                    <a:pt x="33" y="150"/>
                    <a:pt x="33" y="150"/>
                  </a:cubicBezTo>
                  <a:cubicBezTo>
                    <a:pt x="11" y="150"/>
                    <a:pt x="11" y="150"/>
                    <a:pt x="11" y="150"/>
                  </a:cubicBezTo>
                  <a:cubicBezTo>
                    <a:pt x="7" y="150"/>
                    <a:pt x="3" y="147"/>
                    <a:pt x="1" y="143"/>
                  </a:cubicBezTo>
                  <a:cubicBezTo>
                    <a:pt x="0" y="139"/>
                    <a:pt x="1" y="134"/>
                    <a:pt x="4" y="131"/>
                  </a:cubicBezTo>
                  <a:cubicBezTo>
                    <a:pt x="154" y="3"/>
                    <a:pt x="154" y="3"/>
                    <a:pt x="154" y="3"/>
                  </a:cubicBezTo>
                  <a:cubicBezTo>
                    <a:pt x="158" y="0"/>
                    <a:pt x="164" y="0"/>
                    <a:pt x="168" y="3"/>
                  </a:cubicBezTo>
                  <a:cubicBezTo>
                    <a:pt x="317" y="131"/>
                    <a:pt x="317" y="131"/>
                    <a:pt x="317" y="131"/>
                  </a:cubicBezTo>
                  <a:cubicBezTo>
                    <a:pt x="320" y="134"/>
                    <a:pt x="322" y="139"/>
                    <a:pt x="320" y="143"/>
                  </a:cubicBezTo>
                  <a:cubicBezTo>
                    <a:pt x="318" y="147"/>
                    <a:pt x="314" y="150"/>
                    <a:pt x="310" y="150"/>
                  </a:cubicBezTo>
                  <a:cubicBezTo>
                    <a:pt x="289" y="150"/>
                    <a:pt x="289" y="150"/>
                    <a:pt x="289" y="150"/>
                  </a:cubicBezTo>
                  <a:cubicBezTo>
                    <a:pt x="289" y="289"/>
                    <a:pt x="289" y="289"/>
                    <a:pt x="289" y="289"/>
                  </a:cubicBezTo>
                  <a:cubicBezTo>
                    <a:pt x="289" y="295"/>
                    <a:pt x="284" y="299"/>
                    <a:pt x="278" y="299"/>
                  </a:cubicBezTo>
                  <a:close/>
                  <a:moveTo>
                    <a:pt x="193" y="278"/>
                  </a:moveTo>
                  <a:cubicBezTo>
                    <a:pt x="267" y="278"/>
                    <a:pt x="267" y="278"/>
                    <a:pt x="267" y="278"/>
                  </a:cubicBezTo>
                  <a:cubicBezTo>
                    <a:pt x="267" y="139"/>
                    <a:pt x="267" y="139"/>
                    <a:pt x="267" y="139"/>
                  </a:cubicBezTo>
                  <a:cubicBezTo>
                    <a:pt x="267" y="133"/>
                    <a:pt x="272" y="129"/>
                    <a:pt x="278" y="129"/>
                  </a:cubicBezTo>
                  <a:cubicBezTo>
                    <a:pt x="281" y="129"/>
                    <a:pt x="281" y="129"/>
                    <a:pt x="281" y="129"/>
                  </a:cubicBezTo>
                  <a:cubicBezTo>
                    <a:pt x="161" y="25"/>
                    <a:pt x="161" y="25"/>
                    <a:pt x="161" y="25"/>
                  </a:cubicBezTo>
                  <a:cubicBezTo>
                    <a:pt x="40" y="129"/>
                    <a:pt x="40" y="129"/>
                    <a:pt x="40" y="129"/>
                  </a:cubicBezTo>
                  <a:cubicBezTo>
                    <a:pt x="43" y="129"/>
                    <a:pt x="43" y="129"/>
                    <a:pt x="43" y="129"/>
                  </a:cubicBezTo>
                  <a:cubicBezTo>
                    <a:pt x="49" y="129"/>
                    <a:pt x="54" y="133"/>
                    <a:pt x="54" y="139"/>
                  </a:cubicBezTo>
                  <a:cubicBezTo>
                    <a:pt x="54" y="278"/>
                    <a:pt x="54" y="278"/>
                    <a:pt x="54" y="278"/>
                  </a:cubicBezTo>
                  <a:cubicBezTo>
                    <a:pt x="129" y="278"/>
                    <a:pt x="129" y="278"/>
                    <a:pt x="129" y="278"/>
                  </a:cubicBezTo>
                  <a:cubicBezTo>
                    <a:pt x="129" y="225"/>
                    <a:pt x="129" y="225"/>
                    <a:pt x="129" y="225"/>
                  </a:cubicBezTo>
                  <a:cubicBezTo>
                    <a:pt x="129" y="219"/>
                    <a:pt x="133" y="214"/>
                    <a:pt x="139" y="214"/>
                  </a:cubicBezTo>
                  <a:cubicBezTo>
                    <a:pt x="182" y="214"/>
                    <a:pt x="182" y="214"/>
                    <a:pt x="182" y="214"/>
                  </a:cubicBezTo>
                  <a:cubicBezTo>
                    <a:pt x="188" y="214"/>
                    <a:pt x="193" y="219"/>
                    <a:pt x="193" y="225"/>
                  </a:cubicBezTo>
                  <a:lnTo>
                    <a:pt x="193" y="27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Freeform 842">
              <a:extLst>
                <a:ext uri="{FF2B5EF4-FFF2-40B4-BE49-F238E27FC236}">
                  <a16:creationId xmlns:a16="http://schemas.microsoft.com/office/drawing/2014/main" id="{8FFFEC63-9051-4872-88BB-2F8C02FC7A9E}"/>
                </a:ext>
              </a:extLst>
            </p:cNvPr>
            <p:cNvSpPr>
              <a:spLocks noEditPoints="1"/>
            </p:cNvSpPr>
            <p:nvPr/>
          </p:nvSpPr>
          <p:spPr bwMode="auto">
            <a:xfrm>
              <a:off x="6345733" y="1903911"/>
              <a:ext cx="365760" cy="365760"/>
            </a:xfrm>
            <a:custGeom>
              <a:avLst/>
              <a:gdLst>
                <a:gd name="T0" fmla="*/ 213 w 320"/>
                <a:gd name="T1" fmla="*/ 320 h 320"/>
                <a:gd name="T2" fmla="*/ 106 w 320"/>
                <a:gd name="T3" fmla="*/ 320 h 320"/>
                <a:gd name="T4" fmla="*/ 96 w 320"/>
                <a:gd name="T5" fmla="*/ 309 h 320"/>
                <a:gd name="T6" fmla="*/ 96 w 320"/>
                <a:gd name="T7" fmla="*/ 224 h 320"/>
                <a:gd name="T8" fmla="*/ 10 w 320"/>
                <a:gd name="T9" fmla="*/ 224 h 320"/>
                <a:gd name="T10" fmla="*/ 0 w 320"/>
                <a:gd name="T11" fmla="*/ 213 h 320"/>
                <a:gd name="T12" fmla="*/ 0 w 320"/>
                <a:gd name="T13" fmla="*/ 106 h 320"/>
                <a:gd name="T14" fmla="*/ 10 w 320"/>
                <a:gd name="T15" fmla="*/ 96 h 320"/>
                <a:gd name="T16" fmla="*/ 96 w 320"/>
                <a:gd name="T17" fmla="*/ 96 h 320"/>
                <a:gd name="T18" fmla="*/ 96 w 320"/>
                <a:gd name="T19" fmla="*/ 10 h 320"/>
                <a:gd name="T20" fmla="*/ 106 w 320"/>
                <a:gd name="T21" fmla="*/ 0 h 320"/>
                <a:gd name="T22" fmla="*/ 213 w 320"/>
                <a:gd name="T23" fmla="*/ 0 h 320"/>
                <a:gd name="T24" fmla="*/ 224 w 320"/>
                <a:gd name="T25" fmla="*/ 10 h 320"/>
                <a:gd name="T26" fmla="*/ 224 w 320"/>
                <a:gd name="T27" fmla="*/ 96 h 320"/>
                <a:gd name="T28" fmla="*/ 309 w 320"/>
                <a:gd name="T29" fmla="*/ 96 h 320"/>
                <a:gd name="T30" fmla="*/ 320 w 320"/>
                <a:gd name="T31" fmla="*/ 106 h 320"/>
                <a:gd name="T32" fmla="*/ 320 w 320"/>
                <a:gd name="T33" fmla="*/ 213 h 320"/>
                <a:gd name="T34" fmla="*/ 309 w 320"/>
                <a:gd name="T35" fmla="*/ 224 h 320"/>
                <a:gd name="T36" fmla="*/ 224 w 320"/>
                <a:gd name="T37" fmla="*/ 224 h 320"/>
                <a:gd name="T38" fmla="*/ 224 w 320"/>
                <a:gd name="T39" fmla="*/ 309 h 320"/>
                <a:gd name="T40" fmla="*/ 213 w 320"/>
                <a:gd name="T41" fmla="*/ 320 h 320"/>
                <a:gd name="T42" fmla="*/ 117 w 320"/>
                <a:gd name="T43" fmla="*/ 298 h 320"/>
                <a:gd name="T44" fmla="*/ 202 w 320"/>
                <a:gd name="T45" fmla="*/ 298 h 320"/>
                <a:gd name="T46" fmla="*/ 202 w 320"/>
                <a:gd name="T47" fmla="*/ 213 h 320"/>
                <a:gd name="T48" fmla="*/ 213 w 320"/>
                <a:gd name="T49" fmla="*/ 202 h 320"/>
                <a:gd name="T50" fmla="*/ 298 w 320"/>
                <a:gd name="T51" fmla="*/ 202 h 320"/>
                <a:gd name="T52" fmla="*/ 298 w 320"/>
                <a:gd name="T53" fmla="*/ 117 h 320"/>
                <a:gd name="T54" fmla="*/ 213 w 320"/>
                <a:gd name="T55" fmla="*/ 117 h 320"/>
                <a:gd name="T56" fmla="*/ 202 w 320"/>
                <a:gd name="T57" fmla="*/ 106 h 320"/>
                <a:gd name="T58" fmla="*/ 202 w 320"/>
                <a:gd name="T59" fmla="*/ 21 h 320"/>
                <a:gd name="T60" fmla="*/ 117 w 320"/>
                <a:gd name="T61" fmla="*/ 21 h 320"/>
                <a:gd name="T62" fmla="*/ 117 w 320"/>
                <a:gd name="T63" fmla="*/ 106 h 320"/>
                <a:gd name="T64" fmla="*/ 106 w 320"/>
                <a:gd name="T65" fmla="*/ 117 h 320"/>
                <a:gd name="T66" fmla="*/ 21 w 320"/>
                <a:gd name="T67" fmla="*/ 117 h 320"/>
                <a:gd name="T68" fmla="*/ 21 w 320"/>
                <a:gd name="T69" fmla="*/ 202 h 320"/>
                <a:gd name="T70" fmla="*/ 106 w 320"/>
                <a:gd name="T71" fmla="*/ 202 h 320"/>
                <a:gd name="T72" fmla="*/ 117 w 320"/>
                <a:gd name="T73" fmla="*/ 213 h 320"/>
                <a:gd name="T74" fmla="*/ 117 w 320"/>
                <a:gd name="T75"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320">
                  <a:moveTo>
                    <a:pt x="213" y="320"/>
                  </a:moveTo>
                  <a:cubicBezTo>
                    <a:pt x="106" y="320"/>
                    <a:pt x="106" y="320"/>
                    <a:pt x="106" y="320"/>
                  </a:cubicBezTo>
                  <a:cubicBezTo>
                    <a:pt x="100" y="320"/>
                    <a:pt x="96" y="315"/>
                    <a:pt x="96" y="309"/>
                  </a:cubicBezTo>
                  <a:cubicBezTo>
                    <a:pt x="96" y="224"/>
                    <a:pt x="96" y="224"/>
                    <a:pt x="96" y="224"/>
                  </a:cubicBezTo>
                  <a:cubicBezTo>
                    <a:pt x="10" y="224"/>
                    <a:pt x="10" y="224"/>
                    <a:pt x="10" y="224"/>
                  </a:cubicBezTo>
                  <a:cubicBezTo>
                    <a:pt x="4" y="224"/>
                    <a:pt x="0" y="219"/>
                    <a:pt x="0" y="213"/>
                  </a:cubicBezTo>
                  <a:cubicBezTo>
                    <a:pt x="0" y="106"/>
                    <a:pt x="0" y="106"/>
                    <a:pt x="0" y="106"/>
                  </a:cubicBezTo>
                  <a:cubicBezTo>
                    <a:pt x="0" y="100"/>
                    <a:pt x="4" y="96"/>
                    <a:pt x="10" y="96"/>
                  </a:cubicBezTo>
                  <a:cubicBezTo>
                    <a:pt x="96" y="96"/>
                    <a:pt x="96" y="96"/>
                    <a:pt x="96" y="96"/>
                  </a:cubicBezTo>
                  <a:cubicBezTo>
                    <a:pt x="96" y="10"/>
                    <a:pt x="96" y="10"/>
                    <a:pt x="96" y="10"/>
                  </a:cubicBezTo>
                  <a:cubicBezTo>
                    <a:pt x="96" y="4"/>
                    <a:pt x="100" y="0"/>
                    <a:pt x="106" y="0"/>
                  </a:cubicBezTo>
                  <a:cubicBezTo>
                    <a:pt x="213" y="0"/>
                    <a:pt x="213" y="0"/>
                    <a:pt x="213" y="0"/>
                  </a:cubicBezTo>
                  <a:cubicBezTo>
                    <a:pt x="219" y="0"/>
                    <a:pt x="224" y="4"/>
                    <a:pt x="224" y="10"/>
                  </a:cubicBezTo>
                  <a:cubicBezTo>
                    <a:pt x="224" y="96"/>
                    <a:pt x="224" y="96"/>
                    <a:pt x="224" y="96"/>
                  </a:cubicBezTo>
                  <a:cubicBezTo>
                    <a:pt x="309" y="96"/>
                    <a:pt x="309" y="96"/>
                    <a:pt x="309" y="96"/>
                  </a:cubicBezTo>
                  <a:cubicBezTo>
                    <a:pt x="315" y="96"/>
                    <a:pt x="320" y="100"/>
                    <a:pt x="320" y="106"/>
                  </a:cubicBezTo>
                  <a:cubicBezTo>
                    <a:pt x="320" y="213"/>
                    <a:pt x="320" y="213"/>
                    <a:pt x="320" y="213"/>
                  </a:cubicBezTo>
                  <a:cubicBezTo>
                    <a:pt x="320" y="219"/>
                    <a:pt x="315" y="224"/>
                    <a:pt x="309" y="224"/>
                  </a:cubicBezTo>
                  <a:cubicBezTo>
                    <a:pt x="224" y="224"/>
                    <a:pt x="224" y="224"/>
                    <a:pt x="224" y="224"/>
                  </a:cubicBezTo>
                  <a:cubicBezTo>
                    <a:pt x="224" y="309"/>
                    <a:pt x="224" y="309"/>
                    <a:pt x="224" y="309"/>
                  </a:cubicBezTo>
                  <a:cubicBezTo>
                    <a:pt x="224" y="315"/>
                    <a:pt x="219" y="320"/>
                    <a:pt x="213" y="320"/>
                  </a:cubicBezTo>
                  <a:close/>
                  <a:moveTo>
                    <a:pt x="117" y="298"/>
                  </a:moveTo>
                  <a:cubicBezTo>
                    <a:pt x="202" y="298"/>
                    <a:pt x="202" y="298"/>
                    <a:pt x="202" y="298"/>
                  </a:cubicBezTo>
                  <a:cubicBezTo>
                    <a:pt x="202" y="213"/>
                    <a:pt x="202" y="213"/>
                    <a:pt x="202" y="213"/>
                  </a:cubicBezTo>
                  <a:cubicBezTo>
                    <a:pt x="202" y="207"/>
                    <a:pt x="207" y="202"/>
                    <a:pt x="213" y="202"/>
                  </a:cubicBezTo>
                  <a:cubicBezTo>
                    <a:pt x="298" y="202"/>
                    <a:pt x="298" y="202"/>
                    <a:pt x="298" y="202"/>
                  </a:cubicBezTo>
                  <a:cubicBezTo>
                    <a:pt x="298" y="117"/>
                    <a:pt x="298" y="117"/>
                    <a:pt x="298" y="117"/>
                  </a:cubicBezTo>
                  <a:cubicBezTo>
                    <a:pt x="213" y="117"/>
                    <a:pt x="213" y="117"/>
                    <a:pt x="213" y="117"/>
                  </a:cubicBezTo>
                  <a:cubicBezTo>
                    <a:pt x="207" y="117"/>
                    <a:pt x="202" y="112"/>
                    <a:pt x="202" y="106"/>
                  </a:cubicBezTo>
                  <a:cubicBezTo>
                    <a:pt x="202" y="21"/>
                    <a:pt x="202" y="21"/>
                    <a:pt x="202" y="21"/>
                  </a:cubicBezTo>
                  <a:cubicBezTo>
                    <a:pt x="117" y="21"/>
                    <a:pt x="117" y="21"/>
                    <a:pt x="117" y="21"/>
                  </a:cubicBezTo>
                  <a:cubicBezTo>
                    <a:pt x="117" y="106"/>
                    <a:pt x="117" y="106"/>
                    <a:pt x="117" y="106"/>
                  </a:cubicBezTo>
                  <a:cubicBezTo>
                    <a:pt x="117" y="112"/>
                    <a:pt x="112" y="117"/>
                    <a:pt x="106" y="117"/>
                  </a:cubicBezTo>
                  <a:cubicBezTo>
                    <a:pt x="21" y="117"/>
                    <a:pt x="21" y="117"/>
                    <a:pt x="21" y="117"/>
                  </a:cubicBezTo>
                  <a:cubicBezTo>
                    <a:pt x="21" y="202"/>
                    <a:pt x="21" y="202"/>
                    <a:pt x="21" y="202"/>
                  </a:cubicBezTo>
                  <a:cubicBezTo>
                    <a:pt x="106" y="202"/>
                    <a:pt x="106" y="202"/>
                    <a:pt x="106" y="202"/>
                  </a:cubicBezTo>
                  <a:cubicBezTo>
                    <a:pt x="112" y="202"/>
                    <a:pt x="117" y="207"/>
                    <a:pt x="117" y="213"/>
                  </a:cubicBezTo>
                  <a:lnTo>
                    <a:pt x="117" y="298"/>
                  </a:lnTo>
                  <a:close/>
                </a:path>
              </a:pathLst>
            </a:custGeom>
            <a:solidFill>
              <a:schemeClr val="bg1"/>
            </a:solid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4" name="Picture 53">
              <a:extLst>
                <a:ext uri="{FF2B5EF4-FFF2-40B4-BE49-F238E27FC236}">
                  <a16:creationId xmlns:a16="http://schemas.microsoft.com/office/drawing/2014/main" id="{E38F5E80-B5A4-44E1-9040-02EE356ADBA4}"/>
                </a:ext>
              </a:extLst>
            </p:cNvPr>
            <p:cNvPicPr>
              <a:picLocks noChangeAspect="1"/>
            </p:cNvPicPr>
            <p:nvPr/>
          </p:nvPicPr>
          <p:blipFill>
            <a:blip r:embed="rId3"/>
            <a:stretch>
              <a:fillRect/>
            </a:stretch>
          </p:blipFill>
          <p:spPr>
            <a:xfrm>
              <a:off x="5424412" y="2394273"/>
              <a:ext cx="248501" cy="384048"/>
            </a:xfrm>
            <a:prstGeom prst="rect">
              <a:avLst/>
            </a:prstGeom>
          </p:spPr>
        </p:pic>
        <p:pic>
          <p:nvPicPr>
            <p:cNvPr id="65" name="Picture 64">
              <a:extLst>
                <a:ext uri="{FF2B5EF4-FFF2-40B4-BE49-F238E27FC236}">
                  <a16:creationId xmlns:a16="http://schemas.microsoft.com/office/drawing/2014/main" id="{6A6A40DE-B96B-4D44-BB92-1849E287D469}"/>
                </a:ext>
              </a:extLst>
            </p:cNvPr>
            <p:cNvPicPr>
              <a:picLocks noChangeAspect="1"/>
            </p:cNvPicPr>
            <p:nvPr/>
          </p:nvPicPr>
          <p:blipFill>
            <a:blip r:embed="rId4"/>
            <a:stretch>
              <a:fillRect/>
            </a:stretch>
          </p:blipFill>
          <p:spPr>
            <a:xfrm>
              <a:off x="6104652" y="2717809"/>
              <a:ext cx="289560" cy="411480"/>
            </a:xfrm>
            <a:prstGeom prst="rect">
              <a:avLst/>
            </a:prstGeom>
          </p:spPr>
        </p:pic>
      </p:grpSp>
      <p:sp>
        <p:nvSpPr>
          <p:cNvPr id="12" name="TextBox 11">
            <a:extLst>
              <a:ext uri="{FF2B5EF4-FFF2-40B4-BE49-F238E27FC236}">
                <a16:creationId xmlns:a16="http://schemas.microsoft.com/office/drawing/2014/main" id="{359CE7FC-24B8-4E0E-BF78-29B9124E7CF8}"/>
              </a:ext>
            </a:extLst>
          </p:cNvPr>
          <p:cNvSpPr txBox="1"/>
          <p:nvPr/>
        </p:nvSpPr>
        <p:spPr>
          <a:xfrm>
            <a:off x="8185404" y="1166336"/>
            <a:ext cx="3566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African American Mixed Gender Democrats </a:t>
            </a:r>
            <a:r>
              <a:rPr kumimoji="0" lang="en-US" sz="1400" b="0" i="1" u="none" strike="noStrike" kern="1200" cap="none" spc="0" normalizeH="0" baseline="0" noProof="0" dirty="0">
                <a:ln>
                  <a:noFill/>
                </a:ln>
                <a:solidFill>
                  <a:prstClr val="black"/>
                </a:solidFill>
                <a:effectLst/>
                <a:uLnTx/>
                <a:uFillTx/>
                <a:latin typeface="Calibri"/>
                <a:ea typeface="+mn-ea"/>
                <a:cs typeface="+mn-cs"/>
              </a:rPr>
              <a:t>Raleigh, NC</a:t>
            </a:r>
          </a:p>
        </p:txBody>
      </p:sp>
      <p:sp>
        <p:nvSpPr>
          <p:cNvPr id="15" name="TextBox 14">
            <a:extLst>
              <a:ext uri="{FF2B5EF4-FFF2-40B4-BE49-F238E27FC236}">
                <a16:creationId xmlns:a16="http://schemas.microsoft.com/office/drawing/2014/main" id="{FD0F3C2F-7C7D-48FF-A453-016312F768D1}"/>
              </a:ext>
            </a:extLst>
          </p:cNvPr>
          <p:cNvSpPr txBox="1"/>
          <p:nvPr/>
        </p:nvSpPr>
        <p:spPr>
          <a:xfrm>
            <a:off x="8185404" y="3460950"/>
            <a:ext cx="3566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Mixed Gender White Republican Seniors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Hendersonville, NC</a:t>
            </a:r>
          </a:p>
        </p:txBody>
      </p:sp>
      <p:graphicFrame>
        <p:nvGraphicFramePr>
          <p:cNvPr id="42" name="Chart 41">
            <a:extLst>
              <a:ext uri="{FF2B5EF4-FFF2-40B4-BE49-F238E27FC236}">
                <a16:creationId xmlns:a16="http://schemas.microsoft.com/office/drawing/2014/main" id="{0CC11D5C-81EE-4432-8C40-A7F3C485C906}"/>
              </a:ext>
            </a:extLst>
          </p:cNvPr>
          <p:cNvGraphicFramePr/>
          <p:nvPr>
            <p:extLst/>
          </p:nvPr>
        </p:nvGraphicFramePr>
        <p:xfrm>
          <a:off x="8301775" y="3865026"/>
          <a:ext cx="3333418" cy="2020824"/>
        </p:xfrm>
        <a:graphic>
          <a:graphicData uri="http://schemas.openxmlformats.org/drawingml/2006/chart">
            <c:chart xmlns:c="http://schemas.openxmlformats.org/drawingml/2006/chart" xmlns:r="http://schemas.openxmlformats.org/officeDocument/2006/relationships" r:id="rId8"/>
          </a:graphicData>
        </a:graphic>
      </p:graphicFrame>
      <p:sp>
        <p:nvSpPr>
          <p:cNvPr id="48" name="Freeform 341">
            <a:extLst>
              <a:ext uri="{FF2B5EF4-FFF2-40B4-BE49-F238E27FC236}">
                <a16:creationId xmlns:a16="http://schemas.microsoft.com/office/drawing/2014/main" id="{A3A96131-1CE1-4F34-BBDE-0E3B13F8499F}"/>
              </a:ext>
            </a:extLst>
          </p:cNvPr>
          <p:cNvSpPr>
            <a:spLocks noEditPoints="1"/>
          </p:cNvSpPr>
          <p:nvPr/>
        </p:nvSpPr>
        <p:spPr bwMode="auto">
          <a:xfrm>
            <a:off x="9618377" y="4097817"/>
            <a:ext cx="330860" cy="302328"/>
          </a:xfrm>
          <a:custGeom>
            <a:avLst/>
            <a:gdLst>
              <a:gd name="T0" fmla="*/ 278 w 322"/>
              <a:gd name="T1" fmla="*/ 299 h 299"/>
              <a:gd name="T2" fmla="*/ 182 w 322"/>
              <a:gd name="T3" fmla="*/ 299 h 299"/>
              <a:gd name="T4" fmla="*/ 171 w 322"/>
              <a:gd name="T5" fmla="*/ 289 h 299"/>
              <a:gd name="T6" fmla="*/ 171 w 322"/>
              <a:gd name="T7" fmla="*/ 235 h 299"/>
              <a:gd name="T8" fmla="*/ 150 w 322"/>
              <a:gd name="T9" fmla="*/ 235 h 299"/>
              <a:gd name="T10" fmla="*/ 150 w 322"/>
              <a:gd name="T11" fmla="*/ 289 h 299"/>
              <a:gd name="T12" fmla="*/ 139 w 322"/>
              <a:gd name="T13" fmla="*/ 299 h 299"/>
              <a:gd name="T14" fmla="*/ 43 w 322"/>
              <a:gd name="T15" fmla="*/ 299 h 299"/>
              <a:gd name="T16" fmla="*/ 33 w 322"/>
              <a:gd name="T17" fmla="*/ 289 h 299"/>
              <a:gd name="T18" fmla="*/ 33 w 322"/>
              <a:gd name="T19" fmla="*/ 150 h 299"/>
              <a:gd name="T20" fmla="*/ 11 w 322"/>
              <a:gd name="T21" fmla="*/ 150 h 299"/>
              <a:gd name="T22" fmla="*/ 1 w 322"/>
              <a:gd name="T23" fmla="*/ 143 h 299"/>
              <a:gd name="T24" fmla="*/ 4 w 322"/>
              <a:gd name="T25" fmla="*/ 131 h 299"/>
              <a:gd name="T26" fmla="*/ 154 w 322"/>
              <a:gd name="T27" fmla="*/ 3 h 299"/>
              <a:gd name="T28" fmla="*/ 168 w 322"/>
              <a:gd name="T29" fmla="*/ 3 h 299"/>
              <a:gd name="T30" fmla="*/ 317 w 322"/>
              <a:gd name="T31" fmla="*/ 131 h 299"/>
              <a:gd name="T32" fmla="*/ 320 w 322"/>
              <a:gd name="T33" fmla="*/ 143 h 299"/>
              <a:gd name="T34" fmla="*/ 310 w 322"/>
              <a:gd name="T35" fmla="*/ 150 h 299"/>
              <a:gd name="T36" fmla="*/ 289 w 322"/>
              <a:gd name="T37" fmla="*/ 150 h 299"/>
              <a:gd name="T38" fmla="*/ 289 w 322"/>
              <a:gd name="T39" fmla="*/ 289 h 299"/>
              <a:gd name="T40" fmla="*/ 278 w 322"/>
              <a:gd name="T41" fmla="*/ 299 h 299"/>
              <a:gd name="T42" fmla="*/ 193 w 322"/>
              <a:gd name="T43" fmla="*/ 278 h 299"/>
              <a:gd name="T44" fmla="*/ 267 w 322"/>
              <a:gd name="T45" fmla="*/ 278 h 299"/>
              <a:gd name="T46" fmla="*/ 267 w 322"/>
              <a:gd name="T47" fmla="*/ 139 h 299"/>
              <a:gd name="T48" fmla="*/ 278 w 322"/>
              <a:gd name="T49" fmla="*/ 129 h 299"/>
              <a:gd name="T50" fmla="*/ 281 w 322"/>
              <a:gd name="T51" fmla="*/ 129 h 299"/>
              <a:gd name="T52" fmla="*/ 161 w 322"/>
              <a:gd name="T53" fmla="*/ 25 h 299"/>
              <a:gd name="T54" fmla="*/ 40 w 322"/>
              <a:gd name="T55" fmla="*/ 129 h 299"/>
              <a:gd name="T56" fmla="*/ 43 w 322"/>
              <a:gd name="T57" fmla="*/ 129 h 299"/>
              <a:gd name="T58" fmla="*/ 54 w 322"/>
              <a:gd name="T59" fmla="*/ 139 h 299"/>
              <a:gd name="T60" fmla="*/ 54 w 322"/>
              <a:gd name="T61" fmla="*/ 278 h 299"/>
              <a:gd name="T62" fmla="*/ 129 w 322"/>
              <a:gd name="T63" fmla="*/ 278 h 299"/>
              <a:gd name="T64" fmla="*/ 129 w 322"/>
              <a:gd name="T65" fmla="*/ 225 h 299"/>
              <a:gd name="T66" fmla="*/ 139 w 322"/>
              <a:gd name="T67" fmla="*/ 214 h 299"/>
              <a:gd name="T68" fmla="*/ 182 w 322"/>
              <a:gd name="T69" fmla="*/ 214 h 299"/>
              <a:gd name="T70" fmla="*/ 193 w 322"/>
              <a:gd name="T71" fmla="*/ 225 h 299"/>
              <a:gd name="T72" fmla="*/ 193 w 322"/>
              <a:gd name="T73" fmla="*/ 278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2" h="299">
                <a:moveTo>
                  <a:pt x="278" y="299"/>
                </a:moveTo>
                <a:cubicBezTo>
                  <a:pt x="182" y="299"/>
                  <a:pt x="182" y="299"/>
                  <a:pt x="182" y="299"/>
                </a:cubicBezTo>
                <a:cubicBezTo>
                  <a:pt x="176" y="299"/>
                  <a:pt x="171" y="295"/>
                  <a:pt x="171" y="289"/>
                </a:cubicBezTo>
                <a:cubicBezTo>
                  <a:pt x="171" y="235"/>
                  <a:pt x="171" y="235"/>
                  <a:pt x="171" y="235"/>
                </a:cubicBezTo>
                <a:cubicBezTo>
                  <a:pt x="150" y="235"/>
                  <a:pt x="150" y="235"/>
                  <a:pt x="150" y="235"/>
                </a:cubicBezTo>
                <a:cubicBezTo>
                  <a:pt x="150" y="289"/>
                  <a:pt x="150" y="289"/>
                  <a:pt x="150" y="289"/>
                </a:cubicBezTo>
                <a:cubicBezTo>
                  <a:pt x="150" y="295"/>
                  <a:pt x="145" y="299"/>
                  <a:pt x="139" y="299"/>
                </a:cubicBezTo>
                <a:cubicBezTo>
                  <a:pt x="43" y="299"/>
                  <a:pt x="43" y="299"/>
                  <a:pt x="43" y="299"/>
                </a:cubicBezTo>
                <a:cubicBezTo>
                  <a:pt x="37" y="299"/>
                  <a:pt x="33" y="295"/>
                  <a:pt x="33" y="289"/>
                </a:cubicBezTo>
                <a:cubicBezTo>
                  <a:pt x="33" y="150"/>
                  <a:pt x="33" y="150"/>
                  <a:pt x="33" y="150"/>
                </a:cubicBezTo>
                <a:cubicBezTo>
                  <a:pt x="11" y="150"/>
                  <a:pt x="11" y="150"/>
                  <a:pt x="11" y="150"/>
                </a:cubicBezTo>
                <a:cubicBezTo>
                  <a:pt x="7" y="150"/>
                  <a:pt x="3" y="147"/>
                  <a:pt x="1" y="143"/>
                </a:cubicBezTo>
                <a:cubicBezTo>
                  <a:pt x="0" y="139"/>
                  <a:pt x="1" y="134"/>
                  <a:pt x="4" y="131"/>
                </a:cubicBezTo>
                <a:cubicBezTo>
                  <a:pt x="154" y="3"/>
                  <a:pt x="154" y="3"/>
                  <a:pt x="154" y="3"/>
                </a:cubicBezTo>
                <a:cubicBezTo>
                  <a:pt x="158" y="0"/>
                  <a:pt x="164" y="0"/>
                  <a:pt x="168" y="3"/>
                </a:cubicBezTo>
                <a:cubicBezTo>
                  <a:pt x="317" y="131"/>
                  <a:pt x="317" y="131"/>
                  <a:pt x="317" y="131"/>
                </a:cubicBezTo>
                <a:cubicBezTo>
                  <a:pt x="320" y="134"/>
                  <a:pt x="322" y="139"/>
                  <a:pt x="320" y="143"/>
                </a:cubicBezTo>
                <a:cubicBezTo>
                  <a:pt x="318" y="147"/>
                  <a:pt x="314" y="150"/>
                  <a:pt x="310" y="150"/>
                </a:cubicBezTo>
                <a:cubicBezTo>
                  <a:pt x="289" y="150"/>
                  <a:pt x="289" y="150"/>
                  <a:pt x="289" y="150"/>
                </a:cubicBezTo>
                <a:cubicBezTo>
                  <a:pt x="289" y="289"/>
                  <a:pt x="289" y="289"/>
                  <a:pt x="289" y="289"/>
                </a:cubicBezTo>
                <a:cubicBezTo>
                  <a:pt x="289" y="295"/>
                  <a:pt x="284" y="299"/>
                  <a:pt x="278" y="299"/>
                </a:cubicBezTo>
                <a:close/>
                <a:moveTo>
                  <a:pt x="193" y="278"/>
                </a:moveTo>
                <a:cubicBezTo>
                  <a:pt x="267" y="278"/>
                  <a:pt x="267" y="278"/>
                  <a:pt x="267" y="278"/>
                </a:cubicBezTo>
                <a:cubicBezTo>
                  <a:pt x="267" y="139"/>
                  <a:pt x="267" y="139"/>
                  <a:pt x="267" y="139"/>
                </a:cubicBezTo>
                <a:cubicBezTo>
                  <a:pt x="267" y="133"/>
                  <a:pt x="272" y="129"/>
                  <a:pt x="278" y="129"/>
                </a:cubicBezTo>
                <a:cubicBezTo>
                  <a:pt x="281" y="129"/>
                  <a:pt x="281" y="129"/>
                  <a:pt x="281" y="129"/>
                </a:cubicBezTo>
                <a:cubicBezTo>
                  <a:pt x="161" y="25"/>
                  <a:pt x="161" y="25"/>
                  <a:pt x="161" y="25"/>
                </a:cubicBezTo>
                <a:cubicBezTo>
                  <a:pt x="40" y="129"/>
                  <a:pt x="40" y="129"/>
                  <a:pt x="40" y="129"/>
                </a:cubicBezTo>
                <a:cubicBezTo>
                  <a:pt x="43" y="129"/>
                  <a:pt x="43" y="129"/>
                  <a:pt x="43" y="129"/>
                </a:cubicBezTo>
                <a:cubicBezTo>
                  <a:pt x="49" y="129"/>
                  <a:pt x="54" y="133"/>
                  <a:pt x="54" y="139"/>
                </a:cubicBezTo>
                <a:cubicBezTo>
                  <a:pt x="54" y="278"/>
                  <a:pt x="54" y="278"/>
                  <a:pt x="54" y="278"/>
                </a:cubicBezTo>
                <a:cubicBezTo>
                  <a:pt x="129" y="278"/>
                  <a:pt x="129" y="278"/>
                  <a:pt x="129" y="278"/>
                </a:cubicBezTo>
                <a:cubicBezTo>
                  <a:pt x="129" y="225"/>
                  <a:pt x="129" y="225"/>
                  <a:pt x="129" y="225"/>
                </a:cubicBezTo>
                <a:cubicBezTo>
                  <a:pt x="129" y="219"/>
                  <a:pt x="133" y="214"/>
                  <a:pt x="139" y="214"/>
                </a:cubicBezTo>
                <a:cubicBezTo>
                  <a:pt x="182" y="214"/>
                  <a:pt x="182" y="214"/>
                  <a:pt x="182" y="214"/>
                </a:cubicBezTo>
                <a:cubicBezTo>
                  <a:pt x="188" y="214"/>
                  <a:pt x="193" y="219"/>
                  <a:pt x="193" y="225"/>
                </a:cubicBezTo>
                <a:lnTo>
                  <a:pt x="193" y="27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7" name="Picture 56">
            <a:extLst>
              <a:ext uri="{FF2B5EF4-FFF2-40B4-BE49-F238E27FC236}">
                <a16:creationId xmlns:a16="http://schemas.microsoft.com/office/drawing/2014/main" id="{2482854E-5AEB-444F-8431-E5B97AAEBED5}"/>
              </a:ext>
            </a:extLst>
          </p:cNvPr>
          <p:cNvPicPr>
            <a:picLocks noChangeAspect="1"/>
          </p:cNvPicPr>
          <p:nvPr/>
        </p:nvPicPr>
        <p:blipFill>
          <a:blip r:embed="rId3"/>
          <a:stretch>
            <a:fillRect/>
          </a:stretch>
        </p:blipFill>
        <p:spPr>
          <a:xfrm>
            <a:off x="9308163" y="4578350"/>
            <a:ext cx="224790" cy="334152"/>
          </a:xfrm>
          <a:prstGeom prst="rect">
            <a:avLst/>
          </a:prstGeom>
        </p:spPr>
      </p:pic>
      <p:sp>
        <p:nvSpPr>
          <p:cNvPr id="60" name="Freeform 842">
            <a:extLst>
              <a:ext uri="{FF2B5EF4-FFF2-40B4-BE49-F238E27FC236}">
                <a16:creationId xmlns:a16="http://schemas.microsoft.com/office/drawing/2014/main" id="{9DA86CEF-C144-4C3D-9647-566E9E392ADE}"/>
              </a:ext>
            </a:extLst>
          </p:cNvPr>
          <p:cNvSpPr>
            <a:spLocks noEditPoints="1"/>
          </p:cNvSpPr>
          <p:nvPr/>
        </p:nvSpPr>
        <p:spPr bwMode="auto">
          <a:xfrm>
            <a:off x="10260940" y="4622802"/>
            <a:ext cx="330860" cy="318240"/>
          </a:xfrm>
          <a:custGeom>
            <a:avLst/>
            <a:gdLst>
              <a:gd name="T0" fmla="*/ 213 w 320"/>
              <a:gd name="T1" fmla="*/ 320 h 320"/>
              <a:gd name="T2" fmla="*/ 106 w 320"/>
              <a:gd name="T3" fmla="*/ 320 h 320"/>
              <a:gd name="T4" fmla="*/ 96 w 320"/>
              <a:gd name="T5" fmla="*/ 309 h 320"/>
              <a:gd name="T6" fmla="*/ 96 w 320"/>
              <a:gd name="T7" fmla="*/ 224 h 320"/>
              <a:gd name="T8" fmla="*/ 10 w 320"/>
              <a:gd name="T9" fmla="*/ 224 h 320"/>
              <a:gd name="T10" fmla="*/ 0 w 320"/>
              <a:gd name="T11" fmla="*/ 213 h 320"/>
              <a:gd name="T12" fmla="*/ 0 w 320"/>
              <a:gd name="T13" fmla="*/ 106 h 320"/>
              <a:gd name="T14" fmla="*/ 10 w 320"/>
              <a:gd name="T15" fmla="*/ 96 h 320"/>
              <a:gd name="T16" fmla="*/ 96 w 320"/>
              <a:gd name="T17" fmla="*/ 96 h 320"/>
              <a:gd name="T18" fmla="*/ 96 w 320"/>
              <a:gd name="T19" fmla="*/ 10 h 320"/>
              <a:gd name="T20" fmla="*/ 106 w 320"/>
              <a:gd name="T21" fmla="*/ 0 h 320"/>
              <a:gd name="T22" fmla="*/ 213 w 320"/>
              <a:gd name="T23" fmla="*/ 0 h 320"/>
              <a:gd name="T24" fmla="*/ 224 w 320"/>
              <a:gd name="T25" fmla="*/ 10 h 320"/>
              <a:gd name="T26" fmla="*/ 224 w 320"/>
              <a:gd name="T27" fmla="*/ 96 h 320"/>
              <a:gd name="T28" fmla="*/ 309 w 320"/>
              <a:gd name="T29" fmla="*/ 96 h 320"/>
              <a:gd name="T30" fmla="*/ 320 w 320"/>
              <a:gd name="T31" fmla="*/ 106 h 320"/>
              <a:gd name="T32" fmla="*/ 320 w 320"/>
              <a:gd name="T33" fmla="*/ 213 h 320"/>
              <a:gd name="T34" fmla="*/ 309 w 320"/>
              <a:gd name="T35" fmla="*/ 224 h 320"/>
              <a:gd name="T36" fmla="*/ 224 w 320"/>
              <a:gd name="T37" fmla="*/ 224 h 320"/>
              <a:gd name="T38" fmla="*/ 224 w 320"/>
              <a:gd name="T39" fmla="*/ 309 h 320"/>
              <a:gd name="T40" fmla="*/ 213 w 320"/>
              <a:gd name="T41" fmla="*/ 320 h 320"/>
              <a:gd name="T42" fmla="*/ 117 w 320"/>
              <a:gd name="T43" fmla="*/ 298 h 320"/>
              <a:gd name="T44" fmla="*/ 202 w 320"/>
              <a:gd name="T45" fmla="*/ 298 h 320"/>
              <a:gd name="T46" fmla="*/ 202 w 320"/>
              <a:gd name="T47" fmla="*/ 213 h 320"/>
              <a:gd name="T48" fmla="*/ 213 w 320"/>
              <a:gd name="T49" fmla="*/ 202 h 320"/>
              <a:gd name="T50" fmla="*/ 298 w 320"/>
              <a:gd name="T51" fmla="*/ 202 h 320"/>
              <a:gd name="T52" fmla="*/ 298 w 320"/>
              <a:gd name="T53" fmla="*/ 117 h 320"/>
              <a:gd name="T54" fmla="*/ 213 w 320"/>
              <a:gd name="T55" fmla="*/ 117 h 320"/>
              <a:gd name="T56" fmla="*/ 202 w 320"/>
              <a:gd name="T57" fmla="*/ 106 h 320"/>
              <a:gd name="T58" fmla="*/ 202 w 320"/>
              <a:gd name="T59" fmla="*/ 21 h 320"/>
              <a:gd name="T60" fmla="*/ 117 w 320"/>
              <a:gd name="T61" fmla="*/ 21 h 320"/>
              <a:gd name="T62" fmla="*/ 117 w 320"/>
              <a:gd name="T63" fmla="*/ 106 h 320"/>
              <a:gd name="T64" fmla="*/ 106 w 320"/>
              <a:gd name="T65" fmla="*/ 117 h 320"/>
              <a:gd name="T66" fmla="*/ 21 w 320"/>
              <a:gd name="T67" fmla="*/ 117 h 320"/>
              <a:gd name="T68" fmla="*/ 21 w 320"/>
              <a:gd name="T69" fmla="*/ 202 h 320"/>
              <a:gd name="T70" fmla="*/ 106 w 320"/>
              <a:gd name="T71" fmla="*/ 202 h 320"/>
              <a:gd name="T72" fmla="*/ 117 w 320"/>
              <a:gd name="T73" fmla="*/ 213 h 320"/>
              <a:gd name="T74" fmla="*/ 117 w 320"/>
              <a:gd name="T75"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320">
                <a:moveTo>
                  <a:pt x="213" y="320"/>
                </a:moveTo>
                <a:cubicBezTo>
                  <a:pt x="106" y="320"/>
                  <a:pt x="106" y="320"/>
                  <a:pt x="106" y="320"/>
                </a:cubicBezTo>
                <a:cubicBezTo>
                  <a:pt x="100" y="320"/>
                  <a:pt x="96" y="315"/>
                  <a:pt x="96" y="309"/>
                </a:cubicBezTo>
                <a:cubicBezTo>
                  <a:pt x="96" y="224"/>
                  <a:pt x="96" y="224"/>
                  <a:pt x="96" y="224"/>
                </a:cubicBezTo>
                <a:cubicBezTo>
                  <a:pt x="10" y="224"/>
                  <a:pt x="10" y="224"/>
                  <a:pt x="10" y="224"/>
                </a:cubicBezTo>
                <a:cubicBezTo>
                  <a:pt x="4" y="224"/>
                  <a:pt x="0" y="219"/>
                  <a:pt x="0" y="213"/>
                </a:cubicBezTo>
                <a:cubicBezTo>
                  <a:pt x="0" y="106"/>
                  <a:pt x="0" y="106"/>
                  <a:pt x="0" y="106"/>
                </a:cubicBezTo>
                <a:cubicBezTo>
                  <a:pt x="0" y="100"/>
                  <a:pt x="4" y="96"/>
                  <a:pt x="10" y="96"/>
                </a:cubicBezTo>
                <a:cubicBezTo>
                  <a:pt x="96" y="96"/>
                  <a:pt x="96" y="96"/>
                  <a:pt x="96" y="96"/>
                </a:cubicBezTo>
                <a:cubicBezTo>
                  <a:pt x="96" y="10"/>
                  <a:pt x="96" y="10"/>
                  <a:pt x="96" y="10"/>
                </a:cubicBezTo>
                <a:cubicBezTo>
                  <a:pt x="96" y="4"/>
                  <a:pt x="100" y="0"/>
                  <a:pt x="106" y="0"/>
                </a:cubicBezTo>
                <a:cubicBezTo>
                  <a:pt x="213" y="0"/>
                  <a:pt x="213" y="0"/>
                  <a:pt x="213" y="0"/>
                </a:cubicBezTo>
                <a:cubicBezTo>
                  <a:pt x="219" y="0"/>
                  <a:pt x="224" y="4"/>
                  <a:pt x="224" y="10"/>
                </a:cubicBezTo>
                <a:cubicBezTo>
                  <a:pt x="224" y="96"/>
                  <a:pt x="224" y="96"/>
                  <a:pt x="224" y="96"/>
                </a:cubicBezTo>
                <a:cubicBezTo>
                  <a:pt x="309" y="96"/>
                  <a:pt x="309" y="96"/>
                  <a:pt x="309" y="96"/>
                </a:cubicBezTo>
                <a:cubicBezTo>
                  <a:pt x="315" y="96"/>
                  <a:pt x="320" y="100"/>
                  <a:pt x="320" y="106"/>
                </a:cubicBezTo>
                <a:cubicBezTo>
                  <a:pt x="320" y="213"/>
                  <a:pt x="320" y="213"/>
                  <a:pt x="320" y="213"/>
                </a:cubicBezTo>
                <a:cubicBezTo>
                  <a:pt x="320" y="219"/>
                  <a:pt x="315" y="224"/>
                  <a:pt x="309" y="224"/>
                </a:cubicBezTo>
                <a:cubicBezTo>
                  <a:pt x="224" y="224"/>
                  <a:pt x="224" y="224"/>
                  <a:pt x="224" y="224"/>
                </a:cubicBezTo>
                <a:cubicBezTo>
                  <a:pt x="224" y="309"/>
                  <a:pt x="224" y="309"/>
                  <a:pt x="224" y="309"/>
                </a:cubicBezTo>
                <a:cubicBezTo>
                  <a:pt x="224" y="315"/>
                  <a:pt x="219" y="320"/>
                  <a:pt x="213" y="320"/>
                </a:cubicBezTo>
                <a:close/>
                <a:moveTo>
                  <a:pt x="117" y="298"/>
                </a:moveTo>
                <a:cubicBezTo>
                  <a:pt x="202" y="298"/>
                  <a:pt x="202" y="298"/>
                  <a:pt x="202" y="298"/>
                </a:cubicBezTo>
                <a:cubicBezTo>
                  <a:pt x="202" y="213"/>
                  <a:pt x="202" y="213"/>
                  <a:pt x="202" y="213"/>
                </a:cubicBezTo>
                <a:cubicBezTo>
                  <a:pt x="202" y="207"/>
                  <a:pt x="207" y="202"/>
                  <a:pt x="213" y="202"/>
                </a:cubicBezTo>
                <a:cubicBezTo>
                  <a:pt x="298" y="202"/>
                  <a:pt x="298" y="202"/>
                  <a:pt x="298" y="202"/>
                </a:cubicBezTo>
                <a:cubicBezTo>
                  <a:pt x="298" y="117"/>
                  <a:pt x="298" y="117"/>
                  <a:pt x="298" y="117"/>
                </a:cubicBezTo>
                <a:cubicBezTo>
                  <a:pt x="213" y="117"/>
                  <a:pt x="213" y="117"/>
                  <a:pt x="213" y="117"/>
                </a:cubicBezTo>
                <a:cubicBezTo>
                  <a:pt x="207" y="117"/>
                  <a:pt x="202" y="112"/>
                  <a:pt x="202" y="106"/>
                </a:cubicBezTo>
                <a:cubicBezTo>
                  <a:pt x="202" y="21"/>
                  <a:pt x="202" y="21"/>
                  <a:pt x="202" y="21"/>
                </a:cubicBezTo>
                <a:cubicBezTo>
                  <a:pt x="117" y="21"/>
                  <a:pt x="117" y="21"/>
                  <a:pt x="117" y="21"/>
                </a:cubicBezTo>
                <a:cubicBezTo>
                  <a:pt x="117" y="106"/>
                  <a:pt x="117" y="106"/>
                  <a:pt x="117" y="106"/>
                </a:cubicBezTo>
                <a:cubicBezTo>
                  <a:pt x="117" y="112"/>
                  <a:pt x="112" y="117"/>
                  <a:pt x="106" y="117"/>
                </a:cubicBezTo>
                <a:cubicBezTo>
                  <a:pt x="21" y="117"/>
                  <a:pt x="21" y="117"/>
                  <a:pt x="21" y="117"/>
                </a:cubicBezTo>
                <a:cubicBezTo>
                  <a:pt x="21" y="202"/>
                  <a:pt x="21" y="202"/>
                  <a:pt x="21" y="202"/>
                </a:cubicBezTo>
                <a:cubicBezTo>
                  <a:pt x="106" y="202"/>
                  <a:pt x="106" y="202"/>
                  <a:pt x="106" y="202"/>
                </a:cubicBezTo>
                <a:cubicBezTo>
                  <a:pt x="112" y="202"/>
                  <a:pt x="117" y="207"/>
                  <a:pt x="117" y="213"/>
                </a:cubicBezTo>
                <a:lnTo>
                  <a:pt x="117" y="298"/>
                </a:lnTo>
                <a:close/>
              </a:path>
            </a:pathLst>
          </a:custGeom>
          <a:solidFill>
            <a:schemeClr val="bg1"/>
          </a:solid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4" name="Picture 63">
            <a:extLst>
              <a:ext uri="{FF2B5EF4-FFF2-40B4-BE49-F238E27FC236}">
                <a16:creationId xmlns:a16="http://schemas.microsoft.com/office/drawing/2014/main" id="{E94C71BD-91DC-45A9-ACE6-ADD4BB6A261F}"/>
              </a:ext>
            </a:extLst>
          </p:cNvPr>
          <p:cNvPicPr>
            <a:picLocks noChangeAspect="1"/>
          </p:cNvPicPr>
          <p:nvPr/>
        </p:nvPicPr>
        <p:blipFill>
          <a:blip r:embed="rId4"/>
          <a:stretch>
            <a:fillRect/>
          </a:stretch>
        </p:blipFill>
        <p:spPr>
          <a:xfrm>
            <a:off x="9690100" y="5188476"/>
            <a:ext cx="261931" cy="358020"/>
          </a:xfrm>
          <a:prstGeom prst="rect">
            <a:avLst/>
          </a:prstGeom>
        </p:spPr>
      </p:pic>
      <p:grpSp>
        <p:nvGrpSpPr>
          <p:cNvPr id="6" name="Group 5">
            <a:extLst>
              <a:ext uri="{FF2B5EF4-FFF2-40B4-BE49-F238E27FC236}">
                <a16:creationId xmlns:a16="http://schemas.microsoft.com/office/drawing/2014/main" id="{B762F39B-E777-4798-8AC7-12831523EE7C}"/>
              </a:ext>
            </a:extLst>
          </p:cNvPr>
          <p:cNvGrpSpPr/>
          <p:nvPr/>
        </p:nvGrpSpPr>
        <p:grpSpPr>
          <a:xfrm>
            <a:off x="8125968" y="1549173"/>
            <a:ext cx="3685032" cy="2020824"/>
            <a:chOff x="8111228" y="1203706"/>
            <a:chExt cx="3685032" cy="2322576"/>
          </a:xfrm>
        </p:grpSpPr>
        <p:graphicFrame>
          <p:nvGraphicFramePr>
            <p:cNvPr id="7" name="Chart 6">
              <a:extLst>
                <a:ext uri="{FF2B5EF4-FFF2-40B4-BE49-F238E27FC236}">
                  <a16:creationId xmlns:a16="http://schemas.microsoft.com/office/drawing/2014/main" id="{705CA480-A5DA-46AC-B369-E4A6504222C3}"/>
                </a:ext>
              </a:extLst>
            </p:cNvPr>
            <p:cNvGraphicFramePr/>
            <p:nvPr>
              <p:extLst/>
            </p:nvPr>
          </p:nvGraphicFramePr>
          <p:xfrm>
            <a:off x="8111228" y="1203706"/>
            <a:ext cx="3685032" cy="2322576"/>
          </p:xfrm>
          <a:graphic>
            <a:graphicData uri="http://schemas.openxmlformats.org/drawingml/2006/chart">
              <c:chart xmlns:c="http://schemas.openxmlformats.org/drawingml/2006/chart" xmlns:r="http://schemas.openxmlformats.org/officeDocument/2006/relationships" r:id="rId9"/>
            </a:graphicData>
          </a:graphic>
        </p:graphicFrame>
        <p:sp>
          <p:nvSpPr>
            <p:cNvPr id="43" name="Freeform 341">
              <a:extLst>
                <a:ext uri="{FF2B5EF4-FFF2-40B4-BE49-F238E27FC236}">
                  <a16:creationId xmlns:a16="http://schemas.microsoft.com/office/drawing/2014/main" id="{5FD1273A-B805-4989-9CEA-8E559C09251C}"/>
                </a:ext>
              </a:extLst>
            </p:cNvPr>
            <p:cNvSpPr>
              <a:spLocks noEditPoints="1"/>
            </p:cNvSpPr>
            <p:nvPr/>
          </p:nvSpPr>
          <p:spPr bwMode="auto">
            <a:xfrm>
              <a:off x="9487011" y="1499620"/>
              <a:ext cx="365760" cy="347472"/>
            </a:xfrm>
            <a:custGeom>
              <a:avLst/>
              <a:gdLst>
                <a:gd name="T0" fmla="*/ 278 w 322"/>
                <a:gd name="T1" fmla="*/ 299 h 299"/>
                <a:gd name="T2" fmla="*/ 182 w 322"/>
                <a:gd name="T3" fmla="*/ 299 h 299"/>
                <a:gd name="T4" fmla="*/ 171 w 322"/>
                <a:gd name="T5" fmla="*/ 289 h 299"/>
                <a:gd name="T6" fmla="*/ 171 w 322"/>
                <a:gd name="T7" fmla="*/ 235 h 299"/>
                <a:gd name="T8" fmla="*/ 150 w 322"/>
                <a:gd name="T9" fmla="*/ 235 h 299"/>
                <a:gd name="T10" fmla="*/ 150 w 322"/>
                <a:gd name="T11" fmla="*/ 289 h 299"/>
                <a:gd name="T12" fmla="*/ 139 w 322"/>
                <a:gd name="T13" fmla="*/ 299 h 299"/>
                <a:gd name="T14" fmla="*/ 43 w 322"/>
                <a:gd name="T15" fmla="*/ 299 h 299"/>
                <a:gd name="T16" fmla="*/ 33 w 322"/>
                <a:gd name="T17" fmla="*/ 289 h 299"/>
                <a:gd name="T18" fmla="*/ 33 w 322"/>
                <a:gd name="T19" fmla="*/ 150 h 299"/>
                <a:gd name="T20" fmla="*/ 11 w 322"/>
                <a:gd name="T21" fmla="*/ 150 h 299"/>
                <a:gd name="T22" fmla="*/ 1 w 322"/>
                <a:gd name="T23" fmla="*/ 143 h 299"/>
                <a:gd name="T24" fmla="*/ 4 w 322"/>
                <a:gd name="T25" fmla="*/ 131 h 299"/>
                <a:gd name="T26" fmla="*/ 154 w 322"/>
                <a:gd name="T27" fmla="*/ 3 h 299"/>
                <a:gd name="T28" fmla="*/ 168 w 322"/>
                <a:gd name="T29" fmla="*/ 3 h 299"/>
                <a:gd name="T30" fmla="*/ 317 w 322"/>
                <a:gd name="T31" fmla="*/ 131 h 299"/>
                <a:gd name="T32" fmla="*/ 320 w 322"/>
                <a:gd name="T33" fmla="*/ 143 h 299"/>
                <a:gd name="T34" fmla="*/ 310 w 322"/>
                <a:gd name="T35" fmla="*/ 150 h 299"/>
                <a:gd name="T36" fmla="*/ 289 w 322"/>
                <a:gd name="T37" fmla="*/ 150 h 299"/>
                <a:gd name="T38" fmla="*/ 289 w 322"/>
                <a:gd name="T39" fmla="*/ 289 h 299"/>
                <a:gd name="T40" fmla="*/ 278 w 322"/>
                <a:gd name="T41" fmla="*/ 299 h 299"/>
                <a:gd name="T42" fmla="*/ 193 w 322"/>
                <a:gd name="T43" fmla="*/ 278 h 299"/>
                <a:gd name="T44" fmla="*/ 267 w 322"/>
                <a:gd name="T45" fmla="*/ 278 h 299"/>
                <a:gd name="T46" fmla="*/ 267 w 322"/>
                <a:gd name="T47" fmla="*/ 139 h 299"/>
                <a:gd name="T48" fmla="*/ 278 w 322"/>
                <a:gd name="T49" fmla="*/ 129 h 299"/>
                <a:gd name="T50" fmla="*/ 281 w 322"/>
                <a:gd name="T51" fmla="*/ 129 h 299"/>
                <a:gd name="T52" fmla="*/ 161 w 322"/>
                <a:gd name="T53" fmla="*/ 25 h 299"/>
                <a:gd name="T54" fmla="*/ 40 w 322"/>
                <a:gd name="T55" fmla="*/ 129 h 299"/>
                <a:gd name="T56" fmla="*/ 43 w 322"/>
                <a:gd name="T57" fmla="*/ 129 h 299"/>
                <a:gd name="T58" fmla="*/ 54 w 322"/>
                <a:gd name="T59" fmla="*/ 139 h 299"/>
                <a:gd name="T60" fmla="*/ 54 w 322"/>
                <a:gd name="T61" fmla="*/ 278 h 299"/>
                <a:gd name="T62" fmla="*/ 129 w 322"/>
                <a:gd name="T63" fmla="*/ 278 h 299"/>
                <a:gd name="T64" fmla="*/ 129 w 322"/>
                <a:gd name="T65" fmla="*/ 225 h 299"/>
                <a:gd name="T66" fmla="*/ 139 w 322"/>
                <a:gd name="T67" fmla="*/ 214 h 299"/>
                <a:gd name="T68" fmla="*/ 182 w 322"/>
                <a:gd name="T69" fmla="*/ 214 h 299"/>
                <a:gd name="T70" fmla="*/ 193 w 322"/>
                <a:gd name="T71" fmla="*/ 225 h 299"/>
                <a:gd name="T72" fmla="*/ 193 w 322"/>
                <a:gd name="T73" fmla="*/ 278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2" h="299">
                  <a:moveTo>
                    <a:pt x="278" y="299"/>
                  </a:moveTo>
                  <a:cubicBezTo>
                    <a:pt x="182" y="299"/>
                    <a:pt x="182" y="299"/>
                    <a:pt x="182" y="299"/>
                  </a:cubicBezTo>
                  <a:cubicBezTo>
                    <a:pt x="176" y="299"/>
                    <a:pt x="171" y="295"/>
                    <a:pt x="171" y="289"/>
                  </a:cubicBezTo>
                  <a:cubicBezTo>
                    <a:pt x="171" y="235"/>
                    <a:pt x="171" y="235"/>
                    <a:pt x="171" y="235"/>
                  </a:cubicBezTo>
                  <a:cubicBezTo>
                    <a:pt x="150" y="235"/>
                    <a:pt x="150" y="235"/>
                    <a:pt x="150" y="235"/>
                  </a:cubicBezTo>
                  <a:cubicBezTo>
                    <a:pt x="150" y="289"/>
                    <a:pt x="150" y="289"/>
                    <a:pt x="150" y="289"/>
                  </a:cubicBezTo>
                  <a:cubicBezTo>
                    <a:pt x="150" y="295"/>
                    <a:pt x="145" y="299"/>
                    <a:pt x="139" y="299"/>
                  </a:cubicBezTo>
                  <a:cubicBezTo>
                    <a:pt x="43" y="299"/>
                    <a:pt x="43" y="299"/>
                    <a:pt x="43" y="299"/>
                  </a:cubicBezTo>
                  <a:cubicBezTo>
                    <a:pt x="37" y="299"/>
                    <a:pt x="33" y="295"/>
                    <a:pt x="33" y="289"/>
                  </a:cubicBezTo>
                  <a:cubicBezTo>
                    <a:pt x="33" y="150"/>
                    <a:pt x="33" y="150"/>
                    <a:pt x="33" y="150"/>
                  </a:cubicBezTo>
                  <a:cubicBezTo>
                    <a:pt x="11" y="150"/>
                    <a:pt x="11" y="150"/>
                    <a:pt x="11" y="150"/>
                  </a:cubicBezTo>
                  <a:cubicBezTo>
                    <a:pt x="7" y="150"/>
                    <a:pt x="3" y="147"/>
                    <a:pt x="1" y="143"/>
                  </a:cubicBezTo>
                  <a:cubicBezTo>
                    <a:pt x="0" y="139"/>
                    <a:pt x="1" y="134"/>
                    <a:pt x="4" y="131"/>
                  </a:cubicBezTo>
                  <a:cubicBezTo>
                    <a:pt x="154" y="3"/>
                    <a:pt x="154" y="3"/>
                    <a:pt x="154" y="3"/>
                  </a:cubicBezTo>
                  <a:cubicBezTo>
                    <a:pt x="158" y="0"/>
                    <a:pt x="164" y="0"/>
                    <a:pt x="168" y="3"/>
                  </a:cubicBezTo>
                  <a:cubicBezTo>
                    <a:pt x="317" y="131"/>
                    <a:pt x="317" y="131"/>
                    <a:pt x="317" y="131"/>
                  </a:cubicBezTo>
                  <a:cubicBezTo>
                    <a:pt x="320" y="134"/>
                    <a:pt x="322" y="139"/>
                    <a:pt x="320" y="143"/>
                  </a:cubicBezTo>
                  <a:cubicBezTo>
                    <a:pt x="318" y="147"/>
                    <a:pt x="314" y="150"/>
                    <a:pt x="310" y="150"/>
                  </a:cubicBezTo>
                  <a:cubicBezTo>
                    <a:pt x="289" y="150"/>
                    <a:pt x="289" y="150"/>
                    <a:pt x="289" y="150"/>
                  </a:cubicBezTo>
                  <a:cubicBezTo>
                    <a:pt x="289" y="289"/>
                    <a:pt x="289" y="289"/>
                    <a:pt x="289" y="289"/>
                  </a:cubicBezTo>
                  <a:cubicBezTo>
                    <a:pt x="289" y="295"/>
                    <a:pt x="284" y="299"/>
                    <a:pt x="278" y="299"/>
                  </a:cubicBezTo>
                  <a:close/>
                  <a:moveTo>
                    <a:pt x="193" y="278"/>
                  </a:moveTo>
                  <a:cubicBezTo>
                    <a:pt x="267" y="278"/>
                    <a:pt x="267" y="278"/>
                    <a:pt x="267" y="278"/>
                  </a:cubicBezTo>
                  <a:cubicBezTo>
                    <a:pt x="267" y="139"/>
                    <a:pt x="267" y="139"/>
                    <a:pt x="267" y="139"/>
                  </a:cubicBezTo>
                  <a:cubicBezTo>
                    <a:pt x="267" y="133"/>
                    <a:pt x="272" y="129"/>
                    <a:pt x="278" y="129"/>
                  </a:cubicBezTo>
                  <a:cubicBezTo>
                    <a:pt x="281" y="129"/>
                    <a:pt x="281" y="129"/>
                    <a:pt x="281" y="129"/>
                  </a:cubicBezTo>
                  <a:cubicBezTo>
                    <a:pt x="161" y="25"/>
                    <a:pt x="161" y="25"/>
                    <a:pt x="161" y="25"/>
                  </a:cubicBezTo>
                  <a:cubicBezTo>
                    <a:pt x="40" y="129"/>
                    <a:pt x="40" y="129"/>
                    <a:pt x="40" y="129"/>
                  </a:cubicBezTo>
                  <a:cubicBezTo>
                    <a:pt x="43" y="129"/>
                    <a:pt x="43" y="129"/>
                    <a:pt x="43" y="129"/>
                  </a:cubicBezTo>
                  <a:cubicBezTo>
                    <a:pt x="49" y="129"/>
                    <a:pt x="54" y="133"/>
                    <a:pt x="54" y="139"/>
                  </a:cubicBezTo>
                  <a:cubicBezTo>
                    <a:pt x="54" y="278"/>
                    <a:pt x="54" y="278"/>
                    <a:pt x="54" y="278"/>
                  </a:cubicBezTo>
                  <a:cubicBezTo>
                    <a:pt x="129" y="278"/>
                    <a:pt x="129" y="278"/>
                    <a:pt x="129" y="278"/>
                  </a:cubicBezTo>
                  <a:cubicBezTo>
                    <a:pt x="129" y="225"/>
                    <a:pt x="129" y="225"/>
                    <a:pt x="129" y="225"/>
                  </a:cubicBezTo>
                  <a:cubicBezTo>
                    <a:pt x="129" y="219"/>
                    <a:pt x="133" y="214"/>
                    <a:pt x="139" y="214"/>
                  </a:cubicBezTo>
                  <a:cubicBezTo>
                    <a:pt x="182" y="214"/>
                    <a:pt x="182" y="214"/>
                    <a:pt x="182" y="214"/>
                  </a:cubicBezTo>
                  <a:cubicBezTo>
                    <a:pt x="188" y="214"/>
                    <a:pt x="193" y="219"/>
                    <a:pt x="193" y="225"/>
                  </a:cubicBezTo>
                  <a:lnTo>
                    <a:pt x="193" y="27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 name="Freeform 842">
              <a:extLst>
                <a:ext uri="{FF2B5EF4-FFF2-40B4-BE49-F238E27FC236}">
                  <a16:creationId xmlns:a16="http://schemas.microsoft.com/office/drawing/2014/main" id="{75F2A9F3-CF65-4504-9D5C-11DB4B5C9B01}"/>
                </a:ext>
              </a:extLst>
            </p:cNvPr>
            <p:cNvSpPr>
              <a:spLocks noEditPoints="1"/>
            </p:cNvSpPr>
            <p:nvPr/>
          </p:nvSpPr>
          <p:spPr bwMode="auto">
            <a:xfrm>
              <a:off x="10184618" y="1796428"/>
              <a:ext cx="365760" cy="365760"/>
            </a:xfrm>
            <a:custGeom>
              <a:avLst/>
              <a:gdLst>
                <a:gd name="T0" fmla="*/ 213 w 320"/>
                <a:gd name="T1" fmla="*/ 320 h 320"/>
                <a:gd name="T2" fmla="*/ 106 w 320"/>
                <a:gd name="T3" fmla="*/ 320 h 320"/>
                <a:gd name="T4" fmla="*/ 96 w 320"/>
                <a:gd name="T5" fmla="*/ 309 h 320"/>
                <a:gd name="T6" fmla="*/ 96 w 320"/>
                <a:gd name="T7" fmla="*/ 224 h 320"/>
                <a:gd name="T8" fmla="*/ 10 w 320"/>
                <a:gd name="T9" fmla="*/ 224 h 320"/>
                <a:gd name="T10" fmla="*/ 0 w 320"/>
                <a:gd name="T11" fmla="*/ 213 h 320"/>
                <a:gd name="T12" fmla="*/ 0 w 320"/>
                <a:gd name="T13" fmla="*/ 106 h 320"/>
                <a:gd name="T14" fmla="*/ 10 w 320"/>
                <a:gd name="T15" fmla="*/ 96 h 320"/>
                <a:gd name="T16" fmla="*/ 96 w 320"/>
                <a:gd name="T17" fmla="*/ 96 h 320"/>
                <a:gd name="T18" fmla="*/ 96 w 320"/>
                <a:gd name="T19" fmla="*/ 10 h 320"/>
                <a:gd name="T20" fmla="*/ 106 w 320"/>
                <a:gd name="T21" fmla="*/ 0 h 320"/>
                <a:gd name="T22" fmla="*/ 213 w 320"/>
                <a:gd name="T23" fmla="*/ 0 h 320"/>
                <a:gd name="T24" fmla="*/ 224 w 320"/>
                <a:gd name="T25" fmla="*/ 10 h 320"/>
                <a:gd name="T26" fmla="*/ 224 w 320"/>
                <a:gd name="T27" fmla="*/ 96 h 320"/>
                <a:gd name="T28" fmla="*/ 309 w 320"/>
                <a:gd name="T29" fmla="*/ 96 h 320"/>
                <a:gd name="T30" fmla="*/ 320 w 320"/>
                <a:gd name="T31" fmla="*/ 106 h 320"/>
                <a:gd name="T32" fmla="*/ 320 w 320"/>
                <a:gd name="T33" fmla="*/ 213 h 320"/>
                <a:gd name="T34" fmla="*/ 309 w 320"/>
                <a:gd name="T35" fmla="*/ 224 h 320"/>
                <a:gd name="T36" fmla="*/ 224 w 320"/>
                <a:gd name="T37" fmla="*/ 224 h 320"/>
                <a:gd name="T38" fmla="*/ 224 w 320"/>
                <a:gd name="T39" fmla="*/ 309 h 320"/>
                <a:gd name="T40" fmla="*/ 213 w 320"/>
                <a:gd name="T41" fmla="*/ 320 h 320"/>
                <a:gd name="T42" fmla="*/ 117 w 320"/>
                <a:gd name="T43" fmla="*/ 298 h 320"/>
                <a:gd name="T44" fmla="*/ 202 w 320"/>
                <a:gd name="T45" fmla="*/ 298 h 320"/>
                <a:gd name="T46" fmla="*/ 202 w 320"/>
                <a:gd name="T47" fmla="*/ 213 h 320"/>
                <a:gd name="T48" fmla="*/ 213 w 320"/>
                <a:gd name="T49" fmla="*/ 202 h 320"/>
                <a:gd name="T50" fmla="*/ 298 w 320"/>
                <a:gd name="T51" fmla="*/ 202 h 320"/>
                <a:gd name="T52" fmla="*/ 298 w 320"/>
                <a:gd name="T53" fmla="*/ 117 h 320"/>
                <a:gd name="T54" fmla="*/ 213 w 320"/>
                <a:gd name="T55" fmla="*/ 117 h 320"/>
                <a:gd name="T56" fmla="*/ 202 w 320"/>
                <a:gd name="T57" fmla="*/ 106 h 320"/>
                <a:gd name="T58" fmla="*/ 202 w 320"/>
                <a:gd name="T59" fmla="*/ 21 h 320"/>
                <a:gd name="T60" fmla="*/ 117 w 320"/>
                <a:gd name="T61" fmla="*/ 21 h 320"/>
                <a:gd name="T62" fmla="*/ 117 w 320"/>
                <a:gd name="T63" fmla="*/ 106 h 320"/>
                <a:gd name="T64" fmla="*/ 106 w 320"/>
                <a:gd name="T65" fmla="*/ 117 h 320"/>
                <a:gd name="T66" fmla="*/ 21 w 320"/>
                <a:gd name="T67" fmla="*/ 117 h 320"/>
                <a:gd name="T68" fmla="*/ 21 w 320"/>
                <a:gd name="T69" fmla="*/ 202 h 320"/>
                <a:gd name="T70" fmla="*/ 106 w 320"/>
                <a:gd name="T71" fmla="*/ 202 h 320"/>
                <a:gd name="T72" fmla="*/ 117 w 320"/>
                <a:gd name="T73" fmla="*/ 213 h 320"/>
                <a:gd name="T74" fmla="*/ 117 w 320"/>
                <a:gd name="T75"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320">
                  <a:moveTo>
                    <a:pt x="213" y="320"/>
                  </a:moveTo>
                  <a:cubicBezTo>
                    <a:pt x="106" y="320"/>
                    <a:pt x="106" y="320"/>
                    <a:pt x="106" y="320"/>
                  </a:cubicBezTo>
                  <a:cubicBezTo>
                    <a:pt x="100" y="320"/>
                    <a:pt x="96" y="315"/>
                    <a:pt x="96" y="309"/>
                  </a:cubicBezTo>
                  <a:cubicBezTo>
                    <a:pt x="96" y="224"/>
                    <a:pt x="96" y="224"/>
                    <a:pt x="96" y="224"/>
                  </a:cubicBezTo>
                  <a:cubicBezTo>
                    <a:pt x="10" y="224"/>
                    <a:pt x="10" y="224"/>
                    <a:pt x="10" y="224"/>
                  </a:cubicBezTo>
                  <a:cubicBezTo>
                    <a:pt x="4" y="224"/>
                    <a:pt x="0" y="219"/>
                    <a:pt x="0" y="213"/>
                  </a:cubicBezTo>
                  <a:cubicBezTo>
                    <a:pt x="0" y="106"/>
                    <a:pt x="0" y="106"/>
                    <a:pt x="0" y="106"/>
                  </a:cubicBezTo>
                  <a:cubicBezTo>
                    <a:pt x="0" y="100"/>
                    <a:pt x="4" y="96"/>
                    <a:pt x="10" y="96"/>
                  </a:cubicBezTo>
                  <a:cubicBezTo>
                    <a:pt x="96" y="96"/>
                    <a:pt x="96" y="96"/>
                    <a:pt x="96" y="96"/>
                  </a:cubicBezTo>
                  <a:cubicBezTo>
                    <a:pt x="96" y="10"/>
                    <a:pt x="96" y="10"/>
                    <a:pt x="96" y="10"/>
                  </a:cubicBezTo>
                  <a:cubicBezTo>
                    <a:pt x="96" y="4"/>
                    <a:pt x="100" y="0"/>
                    <a:pt x="106" y="0"/>
                  </a:cubicBezTo>
                  <a:cubicBezTo>
                    <a:pt x="213" y="0"/>
                    <a:pt x="213" y="0"/>
                    <a:pt x="213" y="0"/>
                  </a:cubicBezTo>
                  <a:cubicBezTo>
                    <a:pt x="219" y="0"/>
                    <a:pt x="224" y="4"/>
                    <a:pt x="224" y="10"/>
                  </a:cubicBezTo>
                  <a:cubicBezTo>
                    <a:pt x="224" y="96"/>
                    <a:pt x="224" y="96"/>
                    <a:pt x="224" y="96"/>
                  </a:cubicBezTo>
                  <a:cubicBezTo>
                    <a:pt x="309" y="96"/>
                    <a:pt x="309" y="96"/>
                    <a:pt x="309" y="96"/>
                  </a:cubicBezTo>
                  <a:cubicBezTo>
                    <a:pt x="315" y="96"/>
                    <a:pt x="320" y="100"/>
                    <a:pt x="320" y="106"/>
                  </a:cubicBezTo>
                  <a:cubicBezTo>
                    <a:pt x="320" y="213"/>
                    <a:pt x="320" y="213"/>
                    <a:pt x="320" y="213"/>
                  </a:cubicBezTo>
                  <a:cubicBezTo>
                    <a:pt x="320" y="219"/>
                    <a:pt x="315" y="224"/>
                    <a:pt x="309" y="224"/>
                  </a:cubicBezTo>
                  <a:cubicBezTo>
                    <a:pt x="224" y="224"/>
                    <a:pt x="224" y="224"/>
                    <a:pt x="224" y="224"/>
                  </a:cubicBezTo>
                  <a:cubicBezTo>
                    <a:pt x="224" y="309"/>
                    <a:pt x="224" y="309"/>
                    <a:pt x="224" y="309"/>
                  </a:cubicBezTo>
                  <a:cubicBezTo>
                    <a:pt x="224" y="315"/>
                    <a:pt x="219" y="320"/>
                    <a:pt x="213" y="320"/>
                  </a:cubicBezTo>
                  <a:close/>
                  <a:moveTo>
                    <a:pt x="117" y="298"/>
                  </a:moveTo>
                  <a:cubicBezTo>
                    <a:pt x="202" y="298"/>
                    <a:pt x="202" y="298"/>
                    <a:pt x="202" y="298"/>
                  </a:cubicBezTo>
                  <a:cubicBezTo>
                    <a:pt x="202" y="213"/>
                    <a:pt x="202" y="213"/>
                    <a:pt x="202" y="213"/>
                  </a:cubicBezTo>
                  <a:cubicBezTo>
                    <a:pt x="202" y="207"/>
                    <a:pt x="207" y="202"/>
                    <a:pt x="213" y="202"/>
                  </a:cubicBezTo>
                  <a:cubicBezTo>
                    <a:pt x="298" y="202"/>
                    <a:pt x="298" y="202"/>
                    <a:pt x="298" y="202"/>
                  </a:cubicBezTo>
                  <a:cubicBezTo>
                    <a:pt x="298" y="117"/>
                    <a:pt x="298" y="117"/>
                    <a:pt x="298" y="117"/>
                  </a:cubicBezTo>
                  <a:cubicBezTo>
                    <a:pt x="213" y="117"/>
                    <a:pt x="213" y="117"/>
                    <a:pt x="213" y="117"/>
                  </a:cubicBezTo>
                  <a:cubicBezTo>
                    <a:pt x="207" y="117"/>
                    <a:pt x="202" y="112"/>
                    <a:pt x="202" y="106"/>
                  </a:cubicBezTo>
                  <a:cubicBezTo>
                    <a:pt x="202" y="21"/>
                    <a:pt x="202" y="21"/>
                    <a:pt x="202" y="21"/>
                  </a:cubicBezTo>
                  <a:cubicBezTo>
                    <a:pt x="117" y="21"/>
                    <a:pt x="117" y="21"/>
                    <a:pt x="117" y="21"/>
                  </a:cubicBezTo>
                  <a:cubicBezTo>
                    <a:pt x="117" y="106"/>
                    <a:pt x="117" y="106"/>
                    <a:pt x="117" y="106"/>
                  </a:cubicBezTo>
                  <a:cubicBezTo>
                    <a:pt x="117" y="112"/>
                    <a:pt x="112" y="117"/>
                    <a:pt x="106" y="117"/>
                  </a:cubicBezTo>
                  <a:cubicBezTo>
                    <a:pt x="21" y="117"/>
                    <a:pt x="21" y="117"/>
                    <a:pt x="21" y="117"/>
                  </a:cubicBezTo>
                  <a:cubicBezTo>
                    <a:pt x="21" y="202"/>
                    <a:pt x="21" y="202"/>
                    <a:pt x="21" y="202"/>
                  </a:cubicBezTo>
                  <a:cubicBezTo>
                    <a:pt x="106" y="202"/>
                    <a:pt x="106" y="202"/>
                    <a:pt x="106" y="202"/>
                  </a:cubicBezTo>
                  <a:cubicBezTo>
                    <a:pt x="112" y="202"/>
                    <a:pt x="117" y="207"/>
                    <a:pt x="117" y="213"/>
                  </a:cubicBezTo>
                  <a:lnTo>
                    <a:pt x="117" y="298"/>
                  </a:lnTo>
                  <a:close/>
                </a:path>
              </a:pathLst>
            </a:custGeom>
            <a:solidFill>
              <a:schemeClr val="bg1"/>
            </a:solid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5" name="Picture 54">
              <a:extLst>
                <a:ext uri="{FF2B5EF4-FFF2-40B4-BE49-F238E27FC236}">
                  <a16:creationId xmlns:a16="http://schemas.microsoft.com/office/drawing/2014/main" id="{C2DD6140-887C-44AE-8B96-8F6ABE12F92C}"/>
                </a:ext>
              </a:extLst>
            </p:cNvPr>
            <p:cNvPicPr>
              <a:picLocks noChangeAspect="1"/>
            </p:cNvPicPr>
            <p:nvPr/>
          </p:nvPicPr>
          <p:blipFill>
            <a:blip r:embed="rId3"/>
            <a:stretch>
              <a:fillRect/>
            </a:stretch>
          </p:blipFill>
          <p:spPr>
            <a:xfrm>
              <a:off x="9238510" y="2213304"/>
              <a:ext cx="248501" cy="384048"/>
            </a:xfrm>
            <a:prstGeom prst="rect">
              <a:avLst/>
            </a:prstGeom>
          </p:spPr>
        </p:pic>
        <p:pic>
          <p:nvPicPr>
            <p:cNvPr id="66" name="Picture 65">
              <a:extLst>
                <a:ext uri="{FF2B5EF4-FFF2-40B4-BE49-F238E27FC236}">
                  <a16:creationId xmlns:a16="http://schemas.microsoft.com/office/drawing/2014/main" id="{1DCEF8C5-8A1B-4BCD-B3E2-84AC3FF56FE6}"/>
                </a:ext>
              </a:extLst>
            </p:cNvPr>
            <p:cNvPicPr>
              <a:picLocks noChangeAspect="1"/>
            </p:cNvPicPr>
            <p:nvPr/>
          </p:nvPicPr>
          <p:blipFill>
            <a:blip r:embed="rId4"/>
            <a:stretch>
              <a:fillRect/>
            </a:stretch>
          </p:blipFill>
          <p:spPr>
            <a:xfrm>
              <a:off x="9998240" y="2620302"/>
              <a:ext cx="289560" cy="411480"/>
            </a:xfrm>
            <a:prstGeom prst="rect">
              <a:avLst/>
            </a:prstGeom>
          </p:spPr>
        </p:pic>
      </p:grpSp>
      <p:sp>
        <p:nvSpPr>
          <p:cNvPr id="68" name="Google Shape;145;p17">
            <a:extLst>
              <a:ext uri="{FF2B5EF4-FFF2-40B4-BE49-F238E27FC236}">
                <a16:creationId xmlns:a16="http://schemas.microsoft.com/office/drawing/2014/main" id="{84C966DD-6E7D-4E41-BB91-7C719B73A44C}"/>
              </a:ext>
            </a:extLst>
          </p:cNvPr>
          <p:cNvSpPr txBox="1"/>
          <p:nvPr/>
        </p:nvSpPr>
        <p:spPr>
          <a:xfrm>
            <a:off x="129592" y="6396518"/>
            <a:ext cx="3143892" cy="30777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1" u="none" strike="noStrike" kern="1200" cap="none" spc="0" normalizeH="0" baseline="0" noProof="0" dirty="0">
                <a:ln>
                  <a:noFill/>
                </a:ln>
                <a:solidFill>
                  <a:srgbClr val="000000"/>
                </a:solidFill>
                <a:effectLst/>
                <a:uLnTx/>
                <a:uFillTx/>
                <a:latin typeface="Calibri"/>
                <a:ea typeface="Calibri"/>
                <a:cs typeface="Calibri"/>
                <a:sym typeface="Calibri"/>
              </a:rPr>
              <a:t>© The Health Initiative – Do Not Distribute </a:t>
            </a:r>
            <a:endParaRPr kumimoji="0" sz="1200" b="0" i="0" u="none" strike="noStrike" kern="1200" cap="none" spc="0" normalizeH="0" baseline="0" noProof="0" dirty="0">
              <a:ln>
                <a:noFill/>
              </a:ln>
              <a:solidFill>
                <a:srgbClr val="000000"/>
              </a:solidFill>
              <a:effectLst/>
              <a:uLnTx/>
              <a:uFillTx/>
              <a:latin typeface="Arial"/>
              <a:ea typeface="Arial"/>
              <a:cs typeface="Arial"/>
              <a:sym typeface="Arial"/>
            </a:endParaRPr>
          </a:p>
        </p:txBody>
      </p:sp>
      <p:grpSp>
        <p:nvGrpSpPr>
          <p:cNvPr id="129" name="Group 128">
            <a:extLst>
              <a:ext uri="{FF2B5EF4-FFF2-40B4-BE49-F238E27FC236}">
                <a16:creationId xmlns:a16="http://schemas.microsoft.com/office/drawing/2014/main" id="{6EE74C8A-1525-4E49-B5F7-45D50D05411F}"/>
              </a:ext>
            </a:extLst>
          </p:cNvPr>
          <p:cNvGrpSpPr/>
          <p:nvPr/>
        </p:nvGrpSpPr>
        <p:grpSpPr>
          <a:xfrm>
            <a:off x="10915255" y="5862119"/>
            <a:ext cx="310896" cy="310896"/>
            <a:chOff x="9475283" y="2199027"/>
            <a:chExt cx="667895" cy="667895"/>
          </a:xfrm>
        </p:grpSpPr>
        <p:sp>
          <p:nvSpPr>
            <p:cNvPr id="130" name="Rectangle 129">
              <a:extLst>
                <a:ext uri="{FF2B5EF4-FFF2-40B4-BE49-F238E27FC236}">
                  <a16:creationId xmlns:a16="http://schemas.microsoft.com/office/drawing/2014/main" id="{05AA1E17-1814-4CC3-92A3-FF8C4C92F7F3}"/>
                </a:ext>
              </a:extLst>
            </p:cNvPr>
            <p:cNvSpPr/>
            <p:nvPr/>
          </p:nvSpPr>
          <p:spPr>
            <a:xfrm>
              <a:off x="9475283" y="2199027"/>
              <a:ext cx="667895" cy="667895"/>
            </a:xfrm>
            <a:prstGeom prst="rect">
              <a:avLst/>
            </a:prstGeom>
            <a:solidFill>
              <a:srgbClr val="FEE9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1" name="Freeform 842">
              <a:extLst>
                <a:ext uri="{FF2B5EF4-FFF2-40B4-BE49-F238E27FC236}">
                  <a16:creationId xmlns:a16="http://schemas.microsoft.com/office/drawing/2014/main" id="{5752DA16-D052-452F-BD55-803F855FE9EF}"/>
                </a:ext>
              </a:extLst>
            </p:cNvPr>
            <p:cNvSpPr>
              <a:spLocks noEditPoints="1"/>
            </p:cNvSpPr>
            <p:nvPr/>
          </p:nvSpPr>
          <p:spPr bwMode="auto">
            <a:xfrm>
              <a:off x="9565239" y="2293130"/>
              <a:ext cx="491372" cy="493542"/>
            </a:xfrm>
            <a:custGeom>
              <a:avLst/>
              <a:gdLst>
                <a:gd name="T0" fmla="*/ 213 w 320"/>
                <a:gd name="T1" fmla="*/ 320 h 320"/>
                <a:gd name="T2" fmla="*/ 106 w 320"/>
                <a:gd name="T3" fmla="*/ 320 h 320"/>
                <a:gd name="T4" fmla="*/ 96 w 320"/>
                <a:gd name="T5" fmla="*/ 309 h 320"/>
                <a:gd name="T6" fmla="*/ 96 w 320"/>
                <a:gd name="T7" fmla="*/ 224 h 320"/>
                <a:gd name="T8" fmla="*/ 10 w 320"/>
                <a:gd name="T9" fmla="*/ 224 h 320"/>
                <a:gd name="T10" fmla="*/ 0 w 320"/>
                <a:gd name="T11" fmla="*/ 213 h 320"/>
                <a:gd name="T12" fmla="*/ 0 w 320"/>
                <a:gd name="T13" fmla="*/ 106 h 320"/>
                <a:gd name="T14" fmla="*/ 10 w 320"/>
                <a:gd name="T15" fmla="*/ 96 h 320"/>
                <a:gd name="T16" fmla="*/ 96 w 320"/>
                <a:gd name="T17" fmla="*/ 96 h 320"/>
                <a:gd name="T18" fmla="*/ 96 w 320"/>
                <a:gd name="T19" fmla="*/ 10 h 320"/>
                <a:gd name="T20" fmla="*/ 106 w 320"/>
                <a:gd name="T21" fmla="*/ 0 h 320"/>
                <a:gd name="T22" fmla="*/ 213 w 320"/>
                <a:gd name="T23" fmla="*/ 0 h 320"/>
                <a:gd name="T24" fmla="*/ 224 w 320"/>
                <a:gd name="T25" fmla="*/ 10 h 320"/>
                <a:gd name="T26" fmla="*/ 224 w 320"/>
                <a:gd name="T27" fmla="*/ 96 h 320"/>
                <a:gd name="T28" fmla="*/ 309 w 320"/>
                <a:gd name="T29" fmla="*/ 96 h 320"/>
                <a:gd name="T30" fmla="*/ 320 w 320"/>
                <a:gd name="T31" fmla="*/ 106 h 320"/>
                <a:gd name="T32" fmla="*/ 320 w 320"/>
                <a:gd name="T33" fmla="*/ 213 h 320"/>
                <a:gd name="T34" fmla="*/ 309 w 320"/>
                <a:gd name="T35" fmla="*/ 224 h 320"/>
                <a:gd name="T36" fmla="*/ 224 w 320"/>
                <a:gd name="T37" fmla="*/ 224 h 320"/>
                <a:gd name="T38" fmla="*/ 224 w 320"/>
                <a:gd name="T39" fmla="*/ 309 h 320"/>
                <a:gd name="T40" fmla="*/ 213 w 320"/>
                <a:gd name="T41" fmla="*/ 320 h 320"/>
                <a:gd name="T42" fmla="*/ 117 w 320"/>
                <a:gd name="T43" fmla="*/ 298 h 320"/>
                <a:gd name="T44" fmla="*/ 202 w 320"/>
                <a:gd name="T45" fmla="*/ 298 h 320"/>
                <a:gd name="T46" fmla="*/ 202 w 320"/>
                <a:gd name="T47" fmla="*/ 213 h 320"/>
                <a:gd name="T48" fmla="*/ 213 w 320"/>
                <a:gd name="T49" fmla="*/ 202 h 320"/>
                <a:gd name="T50" fmla="*/ 298 w 320"/>
                <a:gd name="T51" fmla="*/ 202 h 320"/>
                <a:gd name="T52" fmla="*/ 298 w 320"/>
                <a:gd name="T53" fmla="*/ 117 h 320"/>
                <a:gd name="T54" fmla="*/ 213 w 320"/>
                <a:gd name="T55" fmla="*/ 117 h 320"/>
                <a:gd name="T56" fmla="*/ 202 w 320"/>
                <a:gd name="T57" fmla="*/ 106 h 320"/>
                <a:gd name="T58" fmla="*/ 202 w 320"/>
                <a:gd name="T59" fmla="*/ 21 h 320"/>
                <a:gd name="T60" fmla="*/ 117 w 320"/>
                <a:gd name="T61" fmla="*/ 21 h 320"/>
                <a:gd name="T62" fmla="*/ 117 w 320"/>
                <a:gd name="T63" fmla="*/ 106 h 320"/>
                <a:gd name="T64" fmla="*/ 106 w 320"/>
                <a:gd name="T65" fmla="*/ 117 h 320"/>
                <a:gd name="T66" fmla="*/ 21 w 320"/>
                <a:gd name="T67" fmla="*/ 117 h 320"/>
                <a:gd name="T68" fmla="*/ 21 w 320"/>
                <a:gd name="T69" fmla="*/ 202 h 320"/>
                <a:gd name="T70" fmla="*/ 106 w 320"/>
                <a:gd name="T71" fmla="*/ 202 h 320"/>
                <a:gd name="T72" fmla="*/ 117 w 320"/>
                <a:gd name="T73" fmla="*/ 213 h 320"/>
                <a:gd name="T74" fmla="*/ 117 w 320"/>
                <a:gd name="T75"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320">
                  <a:moveTo>
                    <a:pt x="213" y="320"/>
                  </a:moveTo>
                  <a:cubicBezTo>
                    <a:pt x="106" y="320"/>
                    <a:pt x="106" y="320"/>
                    <a:pt x="106" y="320"/>
                  </a:cubicBezTo>
                  <a:cubicBezTo>
                    <a:pt x="100" y="320"/>
                    <a:pt x="96" y="315"/>
                    <a:pt x="96" y="309"/>
                  </a:cubicBezTo>
                  <a:cubicBezTo>
                    <a:pt x="96" y="224"/>
                    <a:pt x="96" y="224"/>
                    <a:pt x="96" y="224"/>
                  </a:cubicBezTo>
                  <a:cubicBezTo>
                    <a:pt x="10" y="224"/>
                    <a:pt x="10" y="224"/>
                    <a:pt x="10" y="224"/>
                  </a:cubicBezTo>
                  <a:cubicBezTo>
                    <a:pt x="4" y="224"/>
                    <a:pt x="0" y="219"/>
                    <a:pt x="0" y="213"/>
                  </a:cubicBezTo>
                  <a:cubicBezTo>
                    <a:pt x="0" y="106"/>
                    <a:pt x="0" y="106"/>
                    <a:pt x="0" y="106"/>
                  </a:cubicBezTo>
                  <a:cubicBezTo>
                    <a:pt x="0" y="100"/>
                    <a:pt x="4" y="96"/>
                    <a:pt x="10" y="96"/>
                  </a:cubicBezTo>
                  <a:cubicBezTo>
                    <a:pt x="96" y="96"/>
                    <a:pt x="96" y="96"/>
                    <a:pt x="96" y="96"/>
                  </a:cubicBezTo>
                  <a:cubicBezTo>
                    <a:pt x="96" y="10"/>
                    <a:pt x="96" y="10"/>
                    <a:pt x="96" y="10"/>
                  </a:cubicBezTo>
                  <a:cubicBezTo>
                    <a:pt x="96" y="4"/>
                    <a:pt x="100" y="0"/>
                    <a:pt x="106" y="0"/>
                  </a:cubicBezTo>
                  <a:cubicBezTo>
                    <a:pt x="213" y="0"/>
                    <a:pt x="213" y="0"/>
                    <a:pt x="213" y="0"/>
                  </a:cubicBezTo>
                  <a:cubicBezTo>
                    <a:pt x="219" y="0"/>
                    <a:pt x="224" y="4"/>
                    <a:pt x="224" y="10"/>
                  </a:cubicBezTo>
                  <a:cubicBezTo>
                    <a:pt x="224" y="96"/>
                    <a:pt x="224" y="96"/>
                    <a:pt x="224" y="96"/>
                  </a:cubicBezTo>
                  <a:cubicBezTo>
                    <a:pt x="309" y="96"/>
                    <a:pt x="309" y="96"/>
                    <a:pt x="309" y="96"/>
                  </a:cubicBezTo>
                  <a:cubicBezTo>
                    <a:pt x="315" y="96"/>
                    <a:pt x="320" y="100"/>
                    <a:pt x="320" y="106"/>
                  </a:cubicBezTo>
                  <a:cubicBezTo>
                    <a:pt x="320" y="213"/>
                    <a:pt x="320" y="213"/>
                    <a:pt x="320" y="213"/>
                  </a:cubicBezTo>
                  <a:cubicBezTo>
                    <a:pt x="320" y="219"/>
                    <a:pt x="315" y="224"/>
                    <a:pt x="309" y="224"/>
                  </a:cubicBezTo>
                  <a:cubicBezTo>
                    <a:pt x="224" y="224"/>
                    <a:pt x="224" y="224"/>
                    <a:pt x="224" y="224"/>
                  </a:cubicBezTo>
                  <a:cubicBezTo>
                    <a:pt x="224" y="309"/>
                    <a:pt x="224" y="309"/>
                    <a:pt x="224" y="309"/>
                  </a:cubicBezTo>
                  <a:cubicBezTo>
                    <a:pt x="224" y="315"/>
                    <a:pt x="219" y="320"/>
                    <a:pt x="213" y="320"/>
                  </a:cubicBezTo>
                  <a:close/>
                  <a:moveTo>
                    <a:pt x="117" y="298"/>
                  </a:moveTo>
                  <a:cubicBezTo>
                    <a:pt x="202" y="298"/>
                    <a:pt x="202" y="298"/>
                    <a:pt x="202" y="298"/>
                  </a:cubicBezTo>
                  <a:cubicBezTo>
                    <a:pt x="202" y="213"/>
                    <a:pt x="202" y="213"/>
                    <a:pt x="202" y="213"/>
                  </a:cubicBezTo>
                  <a:cubicBezTo>
                    <a:pt x="202" y="207"/>
                    <a:pt x="207" y="202"/>
                    <a:pt x="213" y="202"/>
                  </a:cubicBezTo>
                  <a:cubicBezTo>
                    <a:pt x="298" y="202"/>
                    <a:pt x="298" y="202"/>
                    <a:pt x="298" y="202"/>
                  </a:cubicBezTo>
                  <a:cubicBezTo>
                    <a:pt x="298" y="117"/>
                    <a:pt x="298" y="117"/>
                    <a:pt x="298" y="117"/>
                  </a:cubicBezTo>
                  <a:cubicBezTo>
                    <a:pt x="213" y="117"/>
                    <a:pt x="213" y="117"/>
                    <a:pt x="213" y="117"/>
                  </a:cubicBezTo>
                  <a:cubicBezTo>
                    <a:pt x="207" y="117"/>
                    <a:pt x="202" y="112"/>
                    <a:pt x="202" y="106"/>
                  </a:cubicBezTo>
                  <a:cubicBezTo>
                    <a:pt x="202" y="21"/>
                    <a:pt x="202" y="21"/>
                    <a:pt x="202" y="21"/>
                  </a:cubicBezTo>
                  <a:cubicBezTo>
                    <a:pt x="117" y="21"/>
                    <a:pt x="117" y="21"/>
                    <a:pt x="117" y="21"/>
                  </a:cubicBezTo>
                  <a:cubicBezTo>
                    <a:pt x="117" y="106"/>
                    <a:pt x="117" y="106"/>
                    <a:pt x="117" y="106"/>
                  </a:cubicBezTo>
                  <a:cubicBezTo>
                    <a:pt x="117" y="112"/>
                    <a:pt x="112" y="117"/>
                    <a:pt x="106" y="117"/>
                  </a:cubicBezTo>
                  <a:cubicBezTo>
                    <a:pt x="21" y="117"/>
                    <a:pt x="21" y="117"/>
                    <a:pt x="21" y="117"/>
                  </a:cubicBezTo>
                  <a:cubicBezTo>
                    <a:pt x="21" y="202"/>
                    <a:pt x="21" y="202"/>
                    <a:pt x="21" y="202"/>
                  </a:cubicBezTo>
                  <a:cubicBezTo>
                    <a:pt x="106" y="202"/>
                    <a:pt x="106" y="202"/>
                    <a:pt x="106" y="202"/>
                  </a:cubicBezTo>
                  <a:cubicBezTo>
                    <a:pt x="112" y="202"/>
                    <a:pt x="117" y="207"/>
                    <a:pt x="117" y="213"/>
                  </a:cubicBezTo>
                  <a:lnTo>
                    <a:pt x="117" y="298"/>
                  </a:lnTo>
                  <a:close/>
                </a:path>
              </a:pathLst>
            </a:custGeom>
            <a:solidFill>
              <a:schemeClr val="bg1"/>
            </a:solidFill>
            <a:ln>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32" name="Group 131">
            <a:extLst>
              <a:ext uri="{FF2B5EF4-FFF2-40B4-BE49-F238E27FC236}">
                <a16:creationId xmlns:a16="http://schemas.microsoft.com/office/drawing/2014/main" id="{55F14F8C-BB44-47A2-AAB6-D86D2DB28205}"/>
              </a:ext>
            </a:extLst>
          </p:cNvPr>
          <p:cNvGrpSpPr/>
          <p:nvPr/>
        </p:nvGrpSpPr>
        <p:grpSpPr>
          <a:xfrm>
            <a:off x="8805446" y="5862119"/>
            <a:ext cx="310896" cy="310896"/>
            <a:chOff x="9475283" y="3188805"/>
            <a:chExt cx="667895" cy="667895"/>
          </a:xfrm>
        </p:grpSpPr>
        <p:sp>
          <p:nvSpPr>
            <p:cNvPr id="133" name="Rectangle 132">
              <a:extLst>
                <a:ext uri="{FF2B5EF4-FFF2-40B4-BE49-F238E27FC236}">
                  <a16:creationId xmlns:a16="http://schemas.microsoft.com/office/drawing/2014/main" id="{76DD4E15-9040-4228-AFCD-64FADF961398}"/>
                </a:ext>
              </a:extLst>
            </p:cNvPr>
            <p:cNvSpPr/>
            <p:nvPr/>
          </p:nvSpPr>
          <p:spPr>
            <a:xfrm>
              <a:off x="9475283" y="3188805"/>
              <a:ext cx="667895" cy="667895"/>
            </a:xfrm>
            <a:prstGeom prst="rect">
              <a:avLst/>
            </a:prstGeom>
            <a:solidFill>
              <a:srgbClr val="FBD59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34" name="Group 133">
              <a:extLst>
                <a:ext uri="{FF2B5EF4-FFF2-40B4-BE49-F238E27FC236}">
                  <a16:creationId xmlns:a16="http://schemas.microsoft.com/office/drawing/2014/main" id="{DC34AEEA-0CA0-4615-8344-563E7E36F4FE}"/>
                </a:ext>
              </a:extLst>
            </p:cNvPr>
            <p:cNvGrpSpPr/>
            <p:nvPr/>
          </p:nvGrpSpPr>
          <p:grpSpPr>
            <a:xfrm>
              <a:off x="9628870" y="3256321"/>
              <a:ext cx="385252" cy="540130"/>
              <a:chOff x="4033838" y="5080000"/>
              <a:chExt cx="1101725" cy="1544638"/>
            </a:xfrm>
            <a:solidFill>
              <a:schemeClr val="bg1"/>
            </a:solidFill>
          </p:grpSpPr>
          <p:sp>
            <p:nvSpPr>
              <p:cNvPr id="135" name="Oval 6">
                <a:extLst>
                  <a:ext uri="{FF2B5EF4-FFF2-40B4-BE49-F238E27FC236}">
                    <a16:creationId xmlns:a16="http://schemas.microsoft.com/office/drawing/2014/main" id="{73D7C157-3A42-4FA5-9A0B-C989AA53F0DC}"/>
                  </a:ext>
                </a:extLst>
              </p:cNvPr>
              <p:cNvSpPr>
                <a:spLocks noChangeArrowheads="1"/>
              </p:cNvSpPr>
              <p:nvPr/>
            </p:nvSpPr>
            <p:spPr bwMode="auto">
              <a:xfrm>
                <a:off x="4359275" y="5080000"/>
                <a:ext cx="450850" cy="4492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6" name="Freeform 7">
                <a:extLst>
                  <a:ext uri="{FF2B5EF4-FFF2-40B4-BE49-F238E27FC236}">
                    <a16:creationId xmlns:a16="http://schemas.microsoft.com/office/drawing/2014/main" id="{0BE1001B-16DC-4413-B268-73CFD928951A}"/>
                  </a:ext>
                </a:extLst>
              </p:cNvPr>
              <p:cNvSpPr>
                <a:spLocks/>
              </p:cNvSpPr>
              <p:nvPr/>
            </p:nvSpPr>
            <p:spPr bwMode="auto">
              <a:xfrm>
                <a:off x="4033838" y="5578475"/>
                <a:ext cx="1101725" cy="442913"/>
              </a:xfrm>
              <a:custGeom>
                <a:avLst/>
                <a:gdLst>
                  <a:gd name="T0" fmla="*/ 22 w 294"/>
                  <a:gd name="T1" fmla="*/ 118 h 118"/>
                  <a:gd name="T2" fmla="*/ 35 w 294"/>
                  <a:gd name="T3" fmla="*/ 113 h 118"/>
                  <a:gd name="T4" fmla="*/ 89 w 294"/>
                  <a:gd name="T5" fmla="*/ 64 h 118"/>
                  <a:gd name="T6" fmla="*/ 89 w 294"/>
                  <a:gd name="T7" fmla="*/ 111 h 118"/>
                  <a:gd name="T8" fmla="*/ 204 w 294"/>
                  <a:gd name="T9" fmla="*/ 111 h 118"/>
                  <a:gd name="T10" fmla="*/ 204 w 294"/>
                  <a:gd name="T11" fmla="*/ 64 h 118"/>
                  <a:gd name="T12" fmla="*/ 258 w 294"/>
                  <a:gd name="T13" fmla="*/ 113 h 118"/>
                  <a:gd name="T14" fmla="*/ 272 w 294"/>
                  <a:gd name="T15" fmla="*/ 118 h 118"/>
                  <a:gd name="T16" fmla="*/ 287 w 294"/>
                  <a:gd name="T17" fmla="*/ 112 h 118"/>
                  <a:gd name="T18" fmla="*/ 285 w 294"/>
                  <a:gd name="T19" fmla="*/ 84 h 118"/>
                  <a:gd name="T20" fmla="*/ 202 w 294"/>
                  <a:gd name="T21" fmla="*/ 7 h 118"/>
                  <a:gd name="T22" fmla="*/ 199 w 294"/>
                  <a:gd name="T23" fmla="*/ 5 h 118"/>
                  <a:gd name="T24" fmla="*/ 187 w 294"/>
                  <a:gd name="T25" fmla="*/ 0 h 118"/>
                  <a:gd name="T26" fmla="*/ 107 w 294"/>
                  <a:gd name="T27" fmla="*/ 0 h 118"/>
                  <a:gd name="T28" fmla="*/ 95 w 294"/>
                  <a:gd name="T29" fmla="*/ 5 h 118"/>
                  <a:gd name="T30" fmla="*/ 91 w 294"/>
                  <a:gd name="T31" fmla="*/ 7 h 118"/>
                  <a:gd name="T32" fmla="*/ 8 w 294"/>
                  <a:gd name="T33" fmla="*/ 84 h 118"/>
                  <a:gd name="T34" fmla="*/ 7 w 294"/>
                  <a:gd name="T35" fmla="*/ 112 h 118"/>
                  <a:gd name="T36" fmla="*/ 22 w 294"/>
                  <a:gd name="T37"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4" h="118">
                    <a:moveTo>
                      <a:pt x="22" y="118"/>
                    </a:moveTo>
                    <a:cubicBezTo>
                      <a:pt x="27" y="118"/>
                      <a:pt x="32" y="117"/>
                      <a:pt x="35" y="113"/>
                    </a:cubicBezTo>
                    <a:cubicBezTo>
                      <a:pt x="89" y="64"/>
                      <a:pt x="89" y="64"/>
                      <a:pt x="89" y="64"/>
                    </a:cubicBezTo>
                    <a:cubicBezTo>
                      <a:pt x="89" y="111"/>
                      <a:pt x="89" y="111"/>
                      <a:pt x="89" y="111"/>
                    </a:cubicBezTo>
                    <a:cubicBezTo>
                      <a:pt x="204" y="111"/>
                      <a:pt x="204" y="111"/>
                      <a:pt x="204" y="111"/>
                    </a:cubicBezTo>
                    <a:cubicBezTo>
                      <a:pt x="204" y="64"/>
                      <a:pt x="204" y="64"/>
                      <a:pt x="204" y="64"/>
                    </a:cubicBezTo>
                    <a:cubicBezTo>
                      <a:pt x="258" y="113"/>
                      <a:pt x="258" y="113"/>
                      <a:pt x="258" y="113"/>
                    </a:cubicBezTo>
                    <a:cubicBezTo>
                      <a:pt x="262" y="117"/>
                      <a:pt x="267" y="118"/>
                      <a:pt x="272" y="118"/>
                    </a:cubicBezTo>
                    <a:cubicBezTo>
                      <a:pt x="277" y="118"/>
                      <a:pt x="283" y="116"/>
                      <a:pt x="287" y="112"/>
                    </a:cubicBezTo>
                    <a:cubicBezTo>
                      <a:pt x="294" y="104"/>
                      <a:pt x="294" y="91"/>
                      <a:pt x="285" y="84"/>
                    </a:cubicBezTo>
                    <a:cubicBezTo>
                      <a:pt x="202" y="7"/>
                      <a:pt x="202" y="7"/>
                      <a:pt x="202" y="7"/>
                    </a:cubicBezTo>
                    <a:cubicBezTo>
                      <a:pt x="201" y="6"/>
                      <a:pt x="200" y="6"/>
                      <a:pt x="199" y="5"/>
                    </a:cubicBezTo>
                    <a:cubicBezTo>
                      <a:pt x="196" y="2"/>
                      <a:pt x="192" y="0"/>
                      <a:pt x="187" y="0"/>
                    </a:cubicBezTo>
                    <a:cubicBezTo>
                      <a:pt x="107" y="0"/>
                      <a:pt x="107" y="0"/>
                      <a:pt x="107" y="0"/>
                    </a:cubicBezTo>
                    <a:cubicBezTo>
                      <a:pt x="102" y="0"/>
                      <a:pt x="98" y="2"/>
                      <a:pt x="95" y="5"/>
                    </a:cubicBezTo>
                    <a:cubicBezTo>
                      <a:pt x="94" y="6"/>
                      <a:pt x="93" y="6"/>
                      <a:pt x="91" y="7"/>
                    </a:cubicBezTo>
                    <a:cubicBezTo>
                      <a:pt x="8" y="84"/>
                      <a:pt x="8" y="84"/>
                      <a:pt x="8" y="84"/>
                    </a:cubicBezTo>
                    <a:cubicBezTo>
                      <a:pt x="0" y="91"/>
                      <a:pt x="0" y="104"/>
                      <a:pt x="7" y="112"/>
                    </a:cubicBezTo>
                    <a:cubicBezTo>
                      <a:pt x="11" y="116"/>
                      <a:pt x="17" y="118"/>
                      <a:pt x="22"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7" name="Freeform 8">
                <a:extLst>
                  <a:ext uri="{FF2B5EF4-FFF2-40B4-BE49-F238E27FC236}">
                    <a16:creationId xmlns:a16="http://schemas.microsoft.com/office/drawing/2014/main" id="{1CC764A4-7126-4DDC-9D38-C1C76F2F1642}"/>
                  </a:ext>
                </a:extLst>
              </p:cNvPr>
              <p:cNvSpPr>
                <a:spLocks/>
              </p:cNvSpPr>
              <p:nvPr/>
            </p:nvSpPr>
            <p:spPr bwMode="auto">
              <a:xfrm>
                <a:off x="4186238" y="6099175"/>
                <a:ext cx="341313" cy="525463"/>
              </a:xfrm>
              <a:custGeom>
                <a:avLst/>
                <a:gdLst>
                  <a:gd name="T0" fmla="*/ 12 w 91"/>
                  <a:gd name="T1" fmla="*/ 27 h 140"/>
                  <a:gd name="T2" fmla="*/ 5 w 91"/>
                  <a:gd name="T3" fmla="*/ 59 h 140"/>
                  <a:gd name="T4" fmla="*/ 33 w 91"/>
                  <a:gd name="T5" fmla="*/ 124 h 140"/>
                  <a:gd name="T6" fmla="*/ 59 w 91"/>
                  <a:gd name="T7" fmla="*/ 140 h 140"/>
                  <a:gd name="T8" fmla="*/ 70 w 91"/>
                  <a:gd name="T9" fmla="*/ 138 h 140"/>
                  <a:gd name="T10" fmla="*/ 84 w 91"/>
                  <a:gd name="T11" fmla="*/ 101 h 140"/>
                  <a:gd name="T12" fmla="*/ 65 w 91"/>
                  <a:gd name="T13" fmla="*/ 56 h 140"/>
                  <a:gd name="T14" fmla="*/ 86 w 91"/>
                  <a:gd name="T15" fmla="*/ 37 h 140"/>
                  <a:gd name="T16" fmla="*/ 43 w 91"/>
                  <a:gd name="T17" fmla="*/ 0 h 140"/>
                  <a:gd name="T18" fmla="*/ 12 w 91"/>
                  <a:gd name="T19" fmla="*/ 2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140">
                    <a:moveTo>
                      <a:pt x="12" y="27"/>
                    </a:moveTo>
                    <a:cubicBezTo>
                      <a:pt x="3" y="35"/>
                      <a:pt x="0" y="48"/>
                      <a:pt x="5" y="59"/>
                    </a:cubicBezTo>
                    <a:cubicBezTo>
                      <a:pt x="33" y="124"/>
                      <a:pt x="33" y="124"/>
                      <a:pt x="33" y="124"/>
                    </a:cubicBezTo>
                    <a:cubicBezTo>
                      <a:pt x="38" y="134"/>
                      <a:pt x="48" y="140"/>
                      <a:pt x="59" y="140"/>
                    </a:cubicBezTo>
                    <a:cubicBezTo>
                      <a:pt x="63" y="140"/>
                      <a:pt x="66" y="140"/>
                      <a:pt x="70" y="138"/>
                    </a:cubicBezTo>
                    <a:cubicBezTo>
                      <a:pt x="84" y="132"/>
                      <a:pt x="91" y="115"/>
                      <a:pt x="84" y="101"/>
                    </a:cubicBezTo>
                    <a:cubicBezTo>
                      <a:pt x="65" y="56"/>
                      <a:pt x="65" y="56"/>
                      <a:pt x="65" y="56"/>
                    </a:cubicBezTo>
                    <a:cubicBezTo>
                      <a:pt x="86" y="37"/>
                      <a:pt x="86" y="37"/>
                      <a:pt x="86" y="37"/>
                    </a:cubicBezTo>
                    <a:cubicBezTo>
                      <a:pt x="43" y="0"/>
                      <a:pt x="43" y="0"/>
                      <a:pt x="43" y="0"/>
                    </a:cubicBezTo>
                    <a:lnTo>
                      <a:pt x="1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8" name="Freeform 9">
                <a:extLst>
                  <a:ext uri="{FF2B5EF4-FFF2-40B4-BE49-F238E27FC236}">
                    <a16:creationId xmlns:a16="http://schemas.microsoft.com/office/drawing/2014/main" id="{A2240310-1154-4E83-91FF-4FD0BE0D7982}"/>
                  </a:ext>
                </a:extLst>
              </p:cNvPr>
              <p:cNvSpPr>
                <a:spLocks/>
              </p:cNvSpPr>
              <p:nvPr/>
            </p:nvSpPr>
            <p:spPr bwMode="auto">
              <a:xfrm>
                <a:off x="4640263" y="6099175"/>
                <a:ext cx="341313" cy="525463"/>
              </a:xfrm>
              <a:custGeom>
                <a:avLst/>
                <a:gdLst>
                  <a:gd name="T0" fmla="*/ 26 w 91"/>
                  <a:gd name="T1" fmla="*/ 56 h 140"/>
                  <a:gd name="T2" fmla="*/ 6 w 91"/>
                  <a:gd name="T3" fmla="*/ 101 h 140"/>
                  <a:gd name="T4" fmla="*/ 21 w 91"/>
                  <a:gd name="T5" fmla="*/ 138 h 140"/>
                  <a:gd name="T6" fmla="*/ 32 w 91"/>
                  <a:gd name="T7" fmla="*/ 140 h 140"/>
                  <a:gd name="T8" fmla="*/ 58 w 91"/>
                  <a:gd name="T9" fmla="*/ 124 h 140"/>
                  <a:gd name="T10" fmla="*/ 86 w 91"/>
                  <a:gd name="T11" fmla="*/ 59 h 140"/>
                  <a:gd name="T12" fmla="*/ 79 w 91"/>
                  <a:gd name="T13" fmla="*/ 27 h 140"/>
                  <a:gd name="T14" fmla="*/ 48 w 91"/>
                  <a:gd name="T15" fmla="*/ 0 h 140"/>
                  <a:gd name="T16" fmla="*/ 4 w 91"/>
                  <a:gd name="T17" fmla="*/ 37 h 140"/>
                  <a:gd name="T18" fmla="*/ 26 w 91"/>
                  <a:gd name="T19" fmla="*/ 5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140">
                    <a:moveTo>
                      <a:pt x="26" y="56"/>
                    </a:moveTo>
                    <a:cubicBezTo>
                      <a:pt x="6" y="101"/>
                      <a:pt x="6" y="101"/>
                      <a:pt x="6" y="101"/>
                    </a:cubicBezTo>
                    <a:cubicBezTo>
                      <a:pt x="0" y="115"/>
                      <a:pt x="7" y="132"/>
                      <a:pt x="21" y="138"/>
                    </a:cubicBezTo>
                    <a:cubicBezTo>
                      <a:pt x="24" y="140"/>
                      <a:pt x="28" y="140"/>
                      <a:pt x="32" y="140"/>
                    </a:cubicBezTo>
                    <a:cubicBezTo>
                      <a:pt x="43" y="140"/>
                      <a:pt x="53" y="134"/>
                      <a:pt x="58" y="124"/>
                    </a:cubicBezTo>
                    <a:cubicBezTo>
                      <a:pt x="86" y="59"/>
                      <a:pt x="86" y="59"/>
                      <a:pt x="86" y="59"/>
                    </a:cubicBezTo>
                    <a:cubicBezTo>
                      <a:pt x="91" y="48"/>
                      <a:pt x="88" y="35"/>
                      <a:pt x="79" y="27"/>
                    </a:cubicBezTo>
                    <a:cubicBezTo>
                      <a:pt x="48" y="0"/>
                      <a:pt x="48" y="0"/>
                      <a:pt x="48" y="0"/>
                    </a:cubicBezTo>
                    <a:cubicBezTo>
                      <a:pt x="4" y="37"/>
                      <a:pt x="4" y="37"/>
                      <a:pt x="4" y="37"/>
                    </a:cubicBezTo>
                    <a:lnTo>
                      <a:pt x="26"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grpSp>
        <p:nvGrpSpPr>
          <p:cNvPr id="139" name="Group 138">
            <a:extLst>
              <a:ext uri="{FF2B5EF4-FFF2-40B4-BE49-F238E27FC236}">
                <a16:creationId xmlns:a16="http://schemas.microsoft.com/office/drawing/2014/main" id="{D67AABE9-8DF4-46DB-8982-19E3BC5957D6}"/>
              </a:ext>
            </a:extLst>
          </p:cNvPr>
          <p:cNvGrpSpPr/>
          <p:nvPr/>
        </p:nvGrpSpPr>
        <p:grpSpPr>
          <a:xfrm>
            <a:off x="6705600" y="5862119"/>
            <a:ext cx="310896" cy="310896"/>
            <a:chOff x="9475283" y="4178583"/>
            <a:chExt cx="667895" cy="667895"/>
          </a:xfrm>
        </p:grpSpPr>
        <p:sp>
          <p:nvSpPr>
            <p:cNvPr id="140" name="Rectangle 139">
              <a:extLst>
                <a:ext uri="{FF2B5EF4-FFF2-40B4-BE49-F238E27FC236}">
                  <a16:creationId xmlns:a16="http://schemas.microsoft.com/office/drawing/2014/main" id="{FFC1BE82-A377-426C-B3A7-365A189793DA}"/>
                </a:ext>
              </a:extLst>
            </p:cNvPr>
            <p:cNvSpPr/>
            <p:nvPr/>
          </p:nvSpPr>
          <p:spPr>
            <a:xfrm>
              <a:off x="9475283" y="4178583"/>
              <a:ext cx="667895" cy="667895"/>
            </a:xfrm>
            <a:prstGeom prst="rect">
              <a:avLst/>
            </a:prstGeom>
            <a:solidFill>
              <a:srgbClr val="E3696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41" name="Group 140">
              <a:extLst>
                <a:ext uri="{FF2B5EF4-FFF2-40B4-BE49-F238E27FC236}">
                  <a16:creationId xmlns:a16="http://schemas.microsoft.com/office/drawing/2014/main" id="{427A9D75-C5B5-4823-BF13-2964FE5AF2B2}"/>
                </a:ext>
              </a:extLst>
            </p:cNvPr>
            <p:cNvGrpSpPr/>
            <p:nvPr/>
          </p:nvGrpSpPr>
          <p:grpSpPr>
            <a:xfrm>
              <a:off x="9624168" y="4249089"/>
              <a:ext cx="370122" cy="511000"/>
              <a:chOff x="687388" y="3617913"/>
              <a:chExt cx="679450" cy="1031875"/>
            </a:xfrm>
            <a:solidFill>
              <a:schemeClr val="bg1"/>
            </a:solidFill>
          </p:grpSpPr>
          <p:sp>
            <p:nvSpPr>
              <p:cNvPr id="142" name="Freeform 233">
                <a:extLst>
                  <a:ext uri="{FF2B5EF4-FFF2-40B4-BE49-F238E27FC236}">
                    <a16:creationId xmlns:a16="http://schemas.microsoft.com/office/drawing/2014/main" id="{4D9453B3-A29A-40EB-BE60-4280C9E97268}"/>
                  </a:ext>
                </a:extLst>
              </p:cNvPr>
              <p:cNvSpPr>
                <a:spLocks/>
              </p:cNvSpPr>
              <p:nvPr/>
            </p:nvSpPr>
            <p:spPr bwMode="auto">
              <a:xfrm>
                <a:off x="692151" y="3617913"/>
                <a:ext cx="498475" cy="417513"/>
              </a:xfrm>
              <a:custGeom>
                <a:avLst/>
                <a:gdLst>
                  <a:gd name="T0" fmla="*/ 91 w 199"/>
                  <a:gd name="T1" fmla="*/ 124 h 167"/>
                  <a:gd name="T2" fmla="*/ 80 w 199"/>
                  <a:gd name="T3" fmla="*/ 132 h 167"/>
                  <a:gd name="T4" fmla="*/ 77 w 199"/>
                  <a:gd name="T5" fmla="*/ 124 h 167"/>
                  <a:gd name="T6" fmla="*/ 69 w 199"/>
                  <a:gd name="T7" fmla="*/ 111 h 167"/>
                  <a:gd name="T8" fmla="*/ 29 w 199"/>
                  <a:gd name="T9" fmla="*/ 62 h 167"/>
                  <a:gd name="T10" fmla="*/ 21 w 199"/>
                  <a:gd name="T11" fmla="*/ 64 h 167"/>
                  <a:gd name="T12" fmla="*/ 14 w 199"/>
                  <a:gd name="T13" fmla="*/ 66 h 167"/>
                  <a:gd name="T14" fmla="*/ 10 w 199"/>
                  <a:gd name="T15" fmla="*/ 159 h 167"/>
                  <a:gd name="T16" fmla="*/ 12 w 199"/>
                  <a:gd name="T17" fmla="*/ 158 h 167"/>
                  <a:gd name="T18" fmla="*/ 21 w 199"/>
                  <a:gd name="T19" fmla="*/ 155 h 167"/>
                  <a:gd name="T20" fmla="*/ 28 w 199"/>
                  <a:gd name="T21" fmla="*/ 157 h 167"/>
                  <a:gd name="T22" fmla="*/ 46 w 199"/>
                  <a:gd name="T23" fmla="*/ 167 h 167"/>
                  <a:gd name="T24" fmla="*/ 57 w 199"/>
                  <a:gd name="T25" fmla="*/ 160 h 167"/>
                  <a:gd name="T26" fmla="*/ 59 w 199"/>
                  <a:gd name="T27" fmla="*/ 158 h 167"/>
                  <a:gd name="T28" fmla="*/ 64 w 199"/>
                  <a:gd name="T29" fmla="*/ 156 h 167"/>
                  <a:gd name="T30" fmla="*/ 68 w 199"/>
                  <a:gd name="T31" fmla="*/ 155 h 167"/>
                  <a:gd name="T32" fmla="*/ 72 w 199"/>
                  <a:gd name="T33" fmla="*/ 156 h 167"/>
                  <a:gd name="T34" fmla="*/ 77 w 199"/>
                  <a:gd name="T35" fmla="*/ 158 h 167"/>
                  <a:gd name="T36" fmla="*/ 80 w 199"/>
                  <a:gd name="T37" fmla="*/ 160 h 167"/>
                  <a:gd name="T38" fmla="*/ 90 w 199"/>
                  <a:gd name="T39" fmla="*/ 166 h 167"/>
                  <a:gd name="T40" fmla="*/ 92 w 199"/>
                  <a:gd name="T41" fmla="*/ 165 h 167"/>
                  <a:gd name="T42" fmla="*/ 90 w 199"/>
                  <a:gd name="T43" fmla="*/ 161 h 167"/>
                  <a:gd name="T44" fmla="*/ 90 w 199"/>
                  <a:gd name="T45" fmla="*/ 161 h 167"/>
                  <a:gd name="T46" fmla="*/ 88 w 199"/>
                  <a:gd name="T47" fmla="*/ 153 h 167"/>
                  <a:gd name="T48" fmla="*/ 118 w 199"/>
                  <a:gd name="T49" fmla="*/ 144 h 167"/>
                  <a:gd name="T50" fmla="*/ 122 w 199"/>
                  <a:gd name="T51" fmla="*/ 144 h 167"/>
                  <a:gd name="T52" fmla="*/ 116 w 199"/>
                  <a:gd name="T53" fmla="*/ 156 h 167"/>
                  <a:gd name="T54" fmla="*/ 120 w 199"/>
                  <a:gd name="T55" fmla="*/ 158 h 167"/>
                  <a:gd name="T56" fmla="*/ 133 w 199"/>
                  <a:gd name="T57" fmla="*/ 166 h 167"/>
                  <a:gd name="T58" fmla="*/ 146 w 199"/>
                  <a:gd name="T59" fmla="*/ 158 h 167"/>
                  <a:gd name="T60" fmla="*/ 155 w 199"/>
                  <a:gd name="T61" fmla="*/ 155 h 167"/>
                  <a:gd name="T62" fmla="*/ 159 w 199"/>
                  <a:gd name="T63" fmla="*/ 156 h 167"/>
                  <a:gd name="T64" fmla="*/ 162 w 199"/>
                  <a:gd name="T65" fmla="*/ 0 h 167"/>
                  <a:gd name="T66" fmla="*/ 145 w 199"/>
                  <a:gd name="T67" fmla="*/ 5 h 167"/>
                  <a:gd name="T68" fmla="*/ 113 w 199"/>
                  <a:gd name="T69" fmla="*/ 60 h 167"/>
                  <a:gd name="T70" fmla="*/ 150 w 199"/>
                  <a:gd name="T71" fmla="*/ 41 h 167"/>
                  <a:gd name="T72" fmla="*/ 154 w 199"/>
                  <a:gd name="T73" fmla="*/ 42 h 167"/>
                  <a:gd name="T74" fmla="*/ 106 w 199"/>
                  <a:gd name="T75" fmla="*/ 76 h 167"/>
                  <a:gd name="T76" fmla="*/ 87 w 199"/>
                  <a:gd name="T77" fmla="*/ 119 h 167"/>
                  <a:gd name="T78" fmla="*/ 134 w 199"/>
                  <a:gd name="T79" fmla="*/ 90 h 167"/>
                  <a:gd name="T80" fmla="*/ 140 w 199"/>
                  <a:gd name="T81" fmla="*/ 92 h 167"/>
                  <a:gd name="T82" fmla="*/ 91 w 199"/>
                  <a:gd name="T83" fmla="*/ 12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9" h="167">
                    <a:moveTo>
                      <a:pt x="91" y="124"/>
                    </a:moveTo>
                    <a:cubicBezTo>
                      <a:pt x="86" y="126"/>
                      <a:pt x="83" y="129"/>
                      <a:pt x="80" y="132"/>
                    </a:cubicBezTo>
                    <a:cubicBezTo>
                      <a:pt x="79" y="129"/>
                      <a:pt x="78" y="127"/>
                      <a:pt x="77" y="124"/>
                    </a:cubicBezTo>
                    <a:cubicBezTo>
                      <a:pt x="74" y="120"/>
                      <a:pt x="72" y="115"/>
                      <a:pt x="69" y="111"/>
                    </a:cubicBezTo>
                    <a:cubicBezTo>
                      <a:pt x="50" y="78"/>
                      <a:pt x="29" y="62"/>
                      <a:pt x="29" y="62"/>
                    </a:cubicBezTo>
                    <a:cubicBezTo>
                      <a:pt x="21" y="64"/>
                      <a:pt x="21" y="64"/>
                      <a:pt x="21" y="64"/>
                    </a:cubicBezTo>
                    <a:cubicBezTo>
                      <a:pt x="14" y="66"/>
                      <a:pt x="14" y="66"/>
                      <a:pt x="14" y="66"/>
                    </a:cubicBezTo>
                    <a:cubicBezTo>
                      <a:pt x="14" y="66"/>
                      <a:pt x="0" y="105"/>
                      <a:pt x="10" y="159"/>
                    </a:cubicBezTo>
                    <a:cubicBezTo>
                      <a:pt x="12" y="158"/>
                      <a:pt x="12" y="158"/>
                      <a:pt x="12" y="158"/>
                    </a:cubicBezTo>
                    <a:cubicBezTo>
                      <a:pt x="15" y="156"/>
                      <a:pt x="17" y="155"/>
                      <a:pt x="21" y="155"/>
                    </a:cubicBezTo>
                    <a:cubicBezTo>
                      <a:pt x="23" y="155"/>
                      <a:pt x="26" y="156"/>
                      <a:pt x="28" y="157"/>
                    </a:cubicBezTo>
                    <a:cubicBezTo>
                      <a:pt x="46" y="167"/>
                      <a:pt x="46" y="167"/>
                      <a:pt x="46" y="167"/>
                    </a:cubicBezTo>
                    <a:cubicBezTo>
                      <a:pt x="57" y="160"/>
                      <a:pt x="57" y="160"/>
                      <a:pt x="57" y="160"/>
                    </a:cubicBezTo>
                    <a:cubicBezTo>
                      <a:pt x="59" y="158"/>
                      <a:pt x="59" y="158"/>
                      <a:pt x="59" y="158"/>
                    </a:cubicBezTo>
                    <a:cubicBezTo>
                      <a:pt x="61" y="157"/>
                      <a:pt x="62" y="156"/>
                      <a:pt x="64" y="156"/>
                    </a:cubicBezTo>
                    <a:cubicBezTo>
                      <a:pt x="65" y="155"/>
                      <a:pt x="67" y="155"/>
                      <a:pt x="68" y="155"/>
                    </a:cubicBezTo>
                    <a:cubicBezTo>
                      <a:pt x="69" y="155"/>
                      <a:pt x="70" y="155"/>
                      <a:pt x="72" y="156"/>
                    </a:cubicBezTo>
                    <a:cubicBezTo>
                      <a:pt x="73" y="156"/>
                      <a:pt x="75" y="157"/>
                      <a:pt x="77" y="158"/>
                    </a:cubicBezTo>
                    <a:cubicBezTo>
                      <a:pt x="80" y="160"/>
                      <a:pt x="80" y="160"/>
                      <a:pt x="80" y="160"/>
                    </a:cubicBezTo>
                    <a:cubicBezTo>
                      <a:pt x="90" y="166"/>
                      <a:pt x="90" y="166"/>
                      <a:pt x="90" y="166"/>
                    </a:cubicBezTo>
                    <a:cubicBezTo>
                      <a:pt x="92" y="165"/>
                      <a:pt x="92" y="165"/>
                      <a:pt x="92" y="165"/>
                    </a:cubicBezTo>
                    <a:cubicBezTo>
                      <a:pt x="91" y="164"/>
                      <a:pt x="91" y="162"/>
                      <a:pt x="90" y="161"/>
                    </a:cubicBezTo>
                    <a:cubicBezTo>
                      <a:pt x="90" y="161"/>
                      <a:pt x="90" y="161"/>
                      <a:pt x="90" y="161"/>
                    </a:cubicBezTo>
                    <a:cubicBezTo>
                      <a:pt x="90" y="158"/>
                      <a:pt x="89" y="156"/>
                      <a:pt x="88" y="153"/>
                    </a:cubicBezTo>
                    <a:cubicBezTo>
                      <a:pt x="98" y="147"/>
                      <a:pt x="110" y="144"/>
                      <a:pt x="118" y="144"/>
                    </a:cubicBezTo>
                    <a:cubicBezTo>
                      <a:pt x="120" y="144"/>
                      <a:pt x="121" y="144"/>
                      <a:pt x="122" y="144"/>
                    </a:cubicBezTo>
                    <a:cubicBezTo>
                      <a:pt x="130" y="147"/>
                      <a:pt x="125" y="151"/>
                      <a:pt x="116" y="156"/>
                    </a:cubicBezTo>
                    <a:cubicBezTo>
                      <a:pt x="118" y="156"/>
                      <a:pt x="119" y="157"/>
                      <a:pt x="120" y="158"/>
                    </a:cubicBezTo>
                    <a:cubicBezTo>
                      <a:pt x="133" y="166"/>
                      <a:pt x="133" y="166"/>
                      <a:pt x="133" y="166"/>
                    </a:cubicBezTo>
                    <a:cubicBezTo>
                      <a:pt x="146" y="158"/>
                      <a:pt x="146" y="158"/>
                      <a:pt x="146" y="158"/>
                    </a:cubicBezTo>
                    <a:cubicBezTo>
                      <a:pt x="149" y="156"/>
                      <a:pt x="152" y="155"/>
                      <a:pt x="155" y="155"/>
                    </a:cubicBezTo>
                    <a:cubicBezTo>
                      <a:pt x="156" y="155"/>
                      <a:pt x="158" y="156"/>
                      <a:pt x="159" y="156"/>
                    </a:cubicBezTo>
                    <a:cubicBezTo>
                      <a:pt x="176" y="109"/>
                      <a:pt x="199" y="0"/>
                      <a:pt x="162" y="0"/>
                    </a:cubicBezTo>
                    <a:cubicBezTo>
                      <a:pt x="157" y="0"/>
                      <a:pt x="152" y="2"/>
                      <a:pt x="145" y="5"/>
                    </a:cubicBezTo>
                    <a:cubicBezTo>
                      <a:pt x="113" y="23"/>
                      <a:pt x="113" y="60"/>
                      <a:pt x="113" y="60"/>
                    </a:cubicBezTo>
                    <a:cubicBezTo>
                      <a:pt x="125" y="48"/>
                      <a:pt x="142" y="41"/>
                      <a:pt x="150" y="41"/>
                    </a:cubicBezTo>
                    <a:cubicBezTo>
                      <a:pt x="152" y="41"/>
                      <a:pt x="153" y="42"/>
                      <a:pt x="154" y="42"/>
                    </a:cubicBezTo>
                    <a:cubicBezTo>
                      <a:pt x="161" y="47"/>
                      <a:pt x="141" y="59"/>
                      <a:pt x="106" y="76"/>
                    </a:cubicBezTo>
                    <a:cubicBezTo>
                      <a:pt x="74" y="91"/>
                      <a:pt x="87" y="119"/>
                      <a:pt x="87" y="119"/>
                    </a:cubicBezTo>
                    <a:cubicBezTo>
                      <a:pt x="98" y="104"/>
                      <a:pt x="122" y="90"/>
                      <a:pt x="134" y="90"/>
                    </a:cubicBezTo>
                    <a:cubicBezTo>
                      <a:pt x="137" y="90"/>
                      <a:pt x="138" y="91"/>
                      <a:pt x="140" y="92"/>
                    </a:cubicBezTo>
                    <a:cubicBezTo>
                      <a:pt x="152" y="101"/>
                      <a:pt x="119" y="113"/>
                      <a:pt x="91"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3" name="Freeform 234">
                <a:extLst>
                  <a:ext uri="{FF2B5EF4-FFF2-40B4-BE49-F238E27FC236}">
                    <a16:creationId xmlns:a16="http://schemas.microsoft.com/office/drawing/2014/main" id="{5716035A-5E3B-4179-8C44-69C0D1975029}"/>
                  </a:ext>
                </a:extLst>
              </p:cNvPr>
              <p:cNvSpPr>
                <a:spLocks/>
              </p:cNvSpPr>
              <p:nvPr/>
            </p:nvSpPr>
            <p:spPr bwMode="auto">
              <a:xfrm>
                <a:off x="687388" y="3705226"/>
                <a:ext cx="90488" cy="68263"/>
              </a:xfrm>
              <a:custGeom>
                <a:avLst/>
                <a:gdLst>
                  <a:gd name="T0" fmla="*/ 31 w 36"/>
                  <a:gd name="T1" fmla="*/ 1 h 27"/>
                  <a:gd name="T2" fmla="*/ 29 w 36"/>
                  <a:gd name="T3" fmla="*/ 0 h 27"/>
                  <a:gd name="T4" fmla="*/ 2 w 36"/>
                  <a:gd name="T5" fmla="*/ 8 h 27"/>
                  <a:gd name="T6" fmla="*/ 0 w 36"/>
                  <a:gd name="T7" fmla="*/ 10 h 27"/>
                  <a:gd name="T8" fmla="*/ 5 w 36"/>
                  <a:gd name="T9" fmla="*/ 25 h 27"/>
                  <a:gd name="T10" fmla="*/ 7 w 36"/>
                  <a:gd name="T11" fmla="*/ 27 h 27"/>
                  <a:gd name="T12" fmla="*/ 34 w 36"/>
                  <a:gd name="T13" fmla="*/ 19 h 27"/>
                  <a:gd name="T14" fmla="*/ 36 w 36"/>
                  <a:gd name="T15" fmla="*/ 16 h 27"/>
                  <a:gd name="T16" fmla="*/ 31 w 36"/>
                  <a:gd name="T1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7">
                    <a:moveTo>
                      <a:pt x="31" y="1"/>
                    </a:moveTo>
                    <a:cubicBezTo>
                      <a:pt x="31" y="0"/>
                      <a:pt x="30" y="0"/>
                      <a:pt x="29" y="0"/>
                    </a:cubicBezTo>
                    <a:cubicBezTo>
                      <a:pt x="2" y="8"/>
                      <a:pt x="2" y="8"/>
                      <a:pt x="2" y="8"/>
                    </a:cubicBezTo>
                    <a:cubicBezTo>
                      <a:pt x="1" y="8"/>
                      <a:pt x="0" y="9"/>
                      <a:pt x="0" y="10"/>
                    </a:cubicBezTo>
                    <a:cubicBezTo>
                      <a:pt x="5" y="25"/>
                      <a:pt x="5" y="25"/>
                      <a:pt x="5" y="25"/>
                    </a:cubicBezTo>
                    <a:cubicBezTo>
                      <a:pt x="5" y="26"/>
                      <a:pt x="6" y="27"/>
                      <a:pt x="7" y="27"/>
                    </a:cubicBezTo>
                    <a:cubicBezTo>
                      <a:pt x="34" y="19"/>
                      <a:pt x="34" y="19"/>
                      <a:pt x="34" y="19"/>
                    </a:cubicBezTo>
                    <a:cubicBezTo>
                      <a:pt x="35" y="18"/>
                      <a:pt x="36" y="17"/>
                      <a:pt x="36" y="16"/>
                    </a:cubicBezTo>
                    <a:lnTo>
                      <a:pt x="3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4" name="Freeform 235">
                <a:extLst>
                  <a:ext uri="{FF2B5EF4-FFF2-40B4-BE49-F238E27FC236}">
                    <a16:creationId xmlns:a16="http://schemas.microsoft.com/office/drawing/2014/main" id="{F16F0CE4-B617-4E67-9D56-02EF6FDC5143}"/>
                  </a:ext>
                </a:extLst>
              </p:cNvPr>
              <p:cNvSpPr>
                <a:spLocks/>
              </p:cNvSpPr>
              <p:nvPr/>
            </p:nvSpPr>
            <p:spPr bwMode="auto">
              <a:xfrm>
                <a:off x="1093788" y="3730626"/>
                <a:ext cx="273050" cy="303213"/>
              </a:xfrm>
              <a:custGeom>
                <a:avLst/>
                <a:gdLst>
                  <a:gd name="T0" fmla="*/ 108 w 109"/>
                  <a:gd name="T1" fmla="*/ 13 h 121"/>
                  <a:gd name="T2" fmla="*/ 99 w 109"/>
                  <a:gd name="T3" fmla="*/ 14 h 121"/>
                  <a:gd name="T4" fmla="*/ 97 w 109"/>
                  <a:gd name="T5" fmla="*/ 16 h 121"/>
                  <a:gd name="T6" fmla="*/ 95 w 109"/>
                  <a:gd name="T7" fmla="*/ 22 h 121"/>
                  <a:gd name="T8" fmla="*/ 87 w 109"/>
                  <a:gd name="T9" fmla="*/ 18 h 121"/>
                  <a:gd name="T10" fmla="*/ 86 w 109"/>
                  <a:gd name="T11" fmla="*/ 17 h 121"/>
                  <a:gd name="T12" fmla="*/ 77 w 109"/>
                  <a:gd name="T13" fmla="*/ 2 h 121"/>
                  <a:gd name="T14" fmla="*/ 55 w 109"/>
                  <a:gd name="T15" fmla="*/ 16 h 121"/>
                  <a:gd name="T16" fmla="*/ 43 w 109"/>
                  <a:gd name="T17" fmla="*/ 24 h 121"/>
                  <a:gd name="T18" fmla="*/ 43 w 109"/>
                  <a:gd name="T19" fmla="*/ 25 h 121"/>
                  <a:gd name="T20" fmla="*/ 64 w 109"/>
                  <a:gd name="T21" fmla="*/ 34 h 121"/>
                  <a:gd name="T22" fmla="*/ 83 w 109"/>
                  <a:gd name="T23" fmla="*/ 21 h 121"/>
                  <a:gd name="T24" fmla="*/ 84 w 109"/>
                  <a:gd name="T25" fmla="*/ 20 h 121"/>
                  <a:gd name="T26" fmla="*/ 93 w 109"/>
                  <a:gd name="T27" fmla="*/ 25 h 121"/>
                  <a:gd name="T28" fmla="*/ 86 w 109"/>
                  <a:gd name="T29" fmla="*/ 37 h 121"/>
                  <a:gd name="T30" fmla="*/ 66 w 109"/>
                  <a:gd name="T31" fmla="*/ 43 h 121"/>
                  <a:gd name="T32" fmla="*/ 25 w 109"/>
                  <a:gd name="T33" fmla="*/ 77 h 121"/>
                  <a:gd name="T34" fmla="*/ 18 w 109"/>
                  <a:gd name="T35" fmla="*/ 83 h 121"/>
                  <a:gd name="T36" fmla="*/ 15 w 109"/>
                  <a:gd name="T37" fmla="*/ 85 h 121"/>
                  <a:gd name="T38" fmla="*/ 0 w 109"/>
                  <a:gd name="T39" fmla="*/ 111 h 121"/>
                  <a:gd name="T40" fmla="*/ 4 w 109"/>
                  <a:gd name="T41" fmla="*/ 113 h 121"/>
                  <a:gd name="T42" fmla="*/ 6 w 109"/>
                  <a:gd name="T43" fmla="*/ 114 h 121"/>
                  <a:gd name="T44" fmla="*/ 13 w 109"/>
                  <a:gd name="T45" fmla="*/ 119 h 121"/>
                  <a:gd name="T46" fmla="*/ 17 w 109"/>
                  <a:gd name="T47" fmla="*/ 121 h 121"/>
                  <a:gd name="T48" fmla="*/ 30 w 109"/>
                  <a:gd name="T49" fmla="*/ 113 h 121"/>
                  <a:gd name="T50" fmla="*/ 39 w 109"/>
                  <a:gd name="T51" fmla="*/ 110 h 121"/>
                  <a:gd name="T52" fmla="*/ 47 w 109"/>
                  <a:gd name="T53" fmla="*/ 113 h 121"/>
                  <a:gd name="T54" fmla="*/ 60 w 109"/>
                  <a:gd name="T55" fmla="*/ 121 h 121"/>
                  <a:gd name="T56" fmla="*/ 74 w 109"/>
                  <a:gd name="T57" fmla="*/ 113 h 121"/>
                  <a:gd name="T58" fmla="*/ 83 w 109"/>
                  <a:gd name="T59" fmla="*/ 110 h 121"/>
                  <a:gd name="T60" fmla="*/ 87 w 109"/>
                  <a:gd name="T61" fmla="*/ 111 h 121"/>
                  <a:gd name="T62" fmla="*/ 98 w 109"/>
                  <a:gd name="T63" fmla="*/ 63 h 121"/>
                  <a:gd name="T64" fmla="*/ 91 w 109"/>
                  <a:gd name="T65" fmla="*/ 40 h 121"/>
                  <a:gd name="T66" fmla="*/ 108 w 109"/>
                  <a:gd name="T67" fmla="*/ 14 h 121"/>
                  <a:gd name="T68" fmla="*/ 108 w 109"/>
                  <a:gd name="T69" fmla="*/ 1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9" h="121">
                    <a:moveTo>
                      <a:pt x="108" y="13"/>
                    </a:moveTo>
                    <a:cubicBezTo>
                      <a:pt x="106" y="12"/>
                      <a:pt x="102" y="12"/>
                      <a:pt x="99" y="14"/>
                    </a:cubicBezTo>
                    <a:cubicBezTo>
                      <a:pt x="98" y="14"/>
                      <a:pt x="98" y="15"/>
                      <a:pt x="97" y="16"/>
                    </a:cubicBezTo>
                    <a:cubicBezTo>
                      <a:pt x="96" y="18"/>
                      <a:pt x="95" y="20"/>
                      <a:pt x="95" y="22"/>
                    </a:cubicBezTo>
                    <a:cubicBezTo>
                      <a:pt x="87" y="18"/>
                      <a:pt x="87" y="18"/>
                      <a:pt x="87" y="18"/>
                    </a:cubicBezTo>
                    <a:cubicBezTo>
                      <a:pt x="87" y="18"/>
                      <a:pt x="86" y="17"/>
                      <a:pt x="86" y="17"/>
                    </a:cubicBezTo>
                    <a:cubicBezTo>
                      <a:pt x="86" y="14"/>
                      <a:pt x="85" y="4"/>
                      <a:pt x="77" y="2"/>
                    </a:cubicBezTo>
                    <a:cubicBezTo>
                      <a:pt x="66" y="0"/>
                      <a:pt x="58" y="11"/>
                      <a:pt x="55" y="16"/>
                    </a:cubicBezTo>
                    <a:cubicBezTo>
                      <a:pt x="52" y="20"/>
                      <a:pt x="46" y="23"/>
                      <a:pt x="43" y="24"/>
                    </a:cubicBezTo>
                    <a:cubicBezTo>
                      <a:pt x="42" y="24"/>
                      <a:pt x="42" y="25"/>
                      <a:pt x="43" y="25"/>
                    </a:cubicBezTo>
                    <a:cubicBezTo>
                      <a:pt x="52" y="26"/>
                      <a:pt x="53" y="35"/>
                      <a:pt x="64" y="34"/>
                    </a:cubicBezTo>
                    <a:cubicBezTo>
                      <a:pt x="75" y="34"/>
                      <a:pt x="81" y="24"/>
                      <a:pt x="83" y="21"/>
                    </a:cubicBezTo>
                    <a:cubicBezTo>
                      <a:pt x="83" y="21"/>
                      <a:pt x="84" y="20"/>
                      <a:pt x="84" y="20"/>
                    </a:cubicBezTo>
                    <a:cubicBezTo>
                      <a:pt x="88" y="21"/>
                      <a:pt x="91" y="23"/>
                      <a:pt x="93" y="25"/>
                    </a:cubicBezTo>
                    <a:cubicBezTo>
                      <a:pt x="91" y="30"/>
                      <a:pt x="88" y="34"/>
                      <a:pt x="86" y="37"/>
                    </a:cubicBezTo>
                    <a:cubicBezTo>
                      <a:pt x="78" y="35"/>
                      <a:pt x="69" y="38"/>
                      <a:pt x="66" y="43"/>
                    </a:cubicBezTo>
                    <a:cubicBezTo>
                      <a:pt x="51" y="69"/>
                      <a:pt x="41" y="67"/>
                      <a:pt x="25" y="77"/>
                    </a:cubicBezTo>
                    <a:cubicBezTo>
                      <a:pt x="23" y="79"/>
                      <a:pt x="21" y="80"/>
                      <a:pt x="18" y="83"/>
                    </a:cubicBezTo>
                    <a:cubicBezTo>
                      <a:pt x="17" y="83"/>
                      <a:pt x="16" y="84"/>
                      <a:pt x="15" y="85"/>
                    </a:cubicBezTo>
                    <a:cubicBezTo>
                      <a:pt x="8" y="92"/>
                      <a:pt x="2" y="101"/>
                      <a:pt x="0" y="111"/>
                    </a:cubicBezTo>
                    <a:cubicBezTo>
                      <a:pt x="2" y="112"/>
                      <a:pt x="3" y="112"/>
                      <a:pt x="4" y="113"/>
                    </a:cubicBezTo>
                    <a:cubicBezTo>
                      <a:pt x="6" y="114"/>
                      <a:pt x="6" y="114"/>
                      <a:pt x="6" y="114"/>
                    </a:cubicBezTo>
                    <a:cubicBezTo>
                      <a:pt x="13" y="119"/>
                      <a:pt x="13" y="119"/>
                      <a:pt x="13" y="119"/>
                    </a:cubicBezTo>
                    <a:cubicBezTo>
                      <a:pt x="17" y="121"/>
                      <a:pt x="17" y="121"/>
                      <a:pt x="17" y="121"/>
                    </a:cubicBezTo>
                    <a:cubicBezTo>
                      <a:pt x="30" y="113"/>
                      <a:pt x="30" y="113"/>
                      <a:pt x="30" y="113"/>
                    </a:cubicBezTo>
                    <a:cubicBezTo>
                      <a:pt x="33" y="111"/>
                      <a:pt x="36" y="110"/>
                      <a:pt x="39" y="110"/>
                    </a:cubicBezTo>
                    <a:cubicBezTo>
                      <a:pt x="42" y="110"/>
                      <a:pt x="45" y="111"/>
                      <a:pt x="47" y="113"/>
                    </a:cubicBezTo>
                    <a:cubicBezTo>
                      <a:pt x="60" y="121"/>
                      <a:pt x="60" y="121"/>
                      <a:pt x="60" y="121"/>
                    </a:cubicBezTo>
                    <a:cubicBezTo>
                      <a:pt x="74" y="113"/>
                      <a:pt x="74" y="113"/>
                      <a:pt x="74" y="113"/>
                    </a:cubicBezTo>
                    <a:cubicBezTo>
                      <a:pt x="76" y="111"/>
                      <a:pt x="79" y="110"/>
                      <a:pt x="83" y="110"/>
                    </a:cubicBezTo>
                    <a:cubicBezTo>
                      <a:pt x="84" y="110"/>
                      <a:pt x="85" y="110"/>
                      <a:pt x="87" y="111"/>
                    </a:cubicBezTo>
                    <a:cubicBezTo>
                      <a:pt x="88" y="95"/>
                      <a:pt x="83" y="86"/>
                      <a:pt x="98" y="63"/>
                    </a:cubicBezTo>
                    <a:cubicBezTo>
                      <a:pt x="102" y="58"/>
                      <a:pt x="99" y="45"/>
                      <a:pt x="91" y="40"/>
                    </a:cubicBezTo>
                    <a:cubicBezTo>
                      <a:pt x="97" y="33"/>
                      <a:pt x="103" y="25"/>
                      <a:pt x="108" y="14"/>
                    </a:cubicBezTo>
                    <a:cubicBezTo>
                      <a:pt x="109" y="14"/>
                      <a:pt x="109" y="13"/>
                      <a:pt x="10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5" name="Freeform 236">
                <a:extLst>
                  <a:ext uri="{FF2B5EF4-FFF2-40B4-BE49-F238E27FC236}">
                    <a16:creationId xmlns:a16="http://schemas.microsoft.com/office/drawing/2014/main" id="{3062DD1A-C0B2-487E-80BD-A3383996A303}"/>
                  </a:ext>
                </a:extLst>
              </p:cNvPr>
              <p:cNvSpPr>
                <a:spLocks/>
              </p:cNvSpPr>
              <p:nvPr/>
            </p:nvSpPr>
            <p:spPr bwMode="auto">
              <a:xfrm>
                <a:off x="690563" y="4040188"/>
                <a:ext cx="657225" cy="609600"/>
              </a:xfrm>
              <a:custGeom>
                <a:avLst/>
                <a:gdLst>
                  <a:gd name="T0" fmla="*/ 63 w 263"/>
                  <a:gd name="T1" fmla="*/ 243 h 243"/>
                  <a:gd name="T2" fmla="*/ 201 w 263"/>
                  <a:gd name="T3" fmla="*/ 243 h 243"/>
                  <a:gd name="T4" fmla="*/ 263 w 263"/>
                  <a:gd name="T5" fmla="*/ 181 h 243"/>
                  <a:gd name="T6" fmla="*/ 263 w 263"/>
                  <a:gd name="T7" fmla="*/ 25 h 243"/>
                  <a:gd name="T8" fmla="*/ 263 w 263"/>
                  <a:gd name="T9" fmla="*/ 10 h 243"/>
                  <a:gd name="T10" fmla="*/ 262 w 263"/>
                  <a:gd name="T11" fmla="*/ 7 h 243"/>
                  <a:gd name="T12" fmla="*/ 245 w 263"/>
                  <a:gd name="T13" fmla="*/ 0 h 243"/>
                  <a:gd name="T14" fmla="*/ 245 w 263"/>
                  <a:gd name="T15" fmla="*/ 0 h 243"/>
                  <a:gd name="T16" fmla="*/ 244 w 263"/>
                  <a:gd name="T17" fmla="*/ 0 h 243"/>
                  <a:gd name="T18" fmla="*/ 242 w 263"/>
                  <a:gd name="T19" fmla="*/ 0 h 243"/>
                  <a:gd name="T20" fmla="*/ 223 w 263"/>
                  <a:gd name="T21" fmla="*/ 12 h 243"/>
                  <a:gd name="T22" fmla="*/ 221 w 263"/>
                  <a:gd name="T23" fmla="*/ 13 h 243"/>
                  <a:gd name="T24" fmla="*/ 220 w 263"/>
                  <a:gd name="T25" fmla="*/ 12 h 243"/>
                  <a:gd name="T26" fmla="*/ 201 w 263"/>
                  <a:gd name="T27" fmla="*/ 0 h 243"/>
                  <a:gd name="T28" fmla="*/ 200 w 263"/>
                  <a:gd name="T29" fmla="*/ 0 h 243"/>
                  <a:gd name="T30" fmla="*/ 198 w 263"/>
                  <a:gd name="T31" fmla="*/ 0 h 243"/>
                  <a:gd name="T32" fmla="*/ 179 w 263"/>
                  <a:gd name="T33" fmla="*/ 12 h 243"/>
                  <a:gd name="T34" fmla="*/ 178 w 263"/>
                  <a:gd name="T35" fmla="*/ 13 h 243"/>
                  <a:gd name="T36" fmla="*/ 176 w 263"/>
                  <a:gd name="T37" fmla="*/ 12 h 243"/>
                  <a:gd name="T38" fmla="*/ 169 w 263"/>
                  <a:gd name="T39" fmla="*/ 7 h 243"/>
                  <a:gd name="T40" fmla="*/ 163 w 263"/>
                  <a:gd name="T41" fmla="*/ 4 h 243"/>
                  <a:gd name="T42" fmla="*/ 162 w 263"/>
                  <a:gd name="T43" fmla="*/ 3 h 243"/>
                  <a:gd name="T44" fmla="*/ 157 w 263"/>
                  <a:gd name="T45" fmla="*/ 0 h 243"/>
                  <a:gd name="T46" fmla="*/ 156 w 263"/>
                  <a:gd name="T47" fmla="*/ 0 h 243"/>
                  <a:gd name="T48" fmla="*/ 155 w 263"/>
                  <a:gd name="T49" fmla="*/ 0 h 243"/>
                  <a:gd name="T50" fmla="*/ 155 w 263"/>
                  <a:gd name="T51" fmla="*/ 0 h 243"/>
                  <a:gd name="T52" fmla="*/ 136 w 263"/>
                  <a:gd name="T53" fmla="*/ 12 h 243"/>
                  <a:gd name="T54" fmla="*/ 134 w 263"/>
                  <a:gd name="T55" fmla="*/ 13 h 243"/>
                  <a:gd name="T56" fmla="*/ 133 w 263"/>
                  <a:gd name="T57" fmla="*/ 12 h 243"/>
                  <a:gd name="T58" fmla="*/ 114 w 263"/>
                  <a:gd name="T59" fmla="*/ 0 h 243"/>
                  <a:gd name="T60" fmla="*/ 112 w 263"/>
                  <a:gd name="T61" fmla="*/ 0 h 243"/>
                  <a:gd name="T62" fmla="*/ 111 w 263"/>
                  <a:gd name="T63" fmla="*/ 0 h 243"/>
                  <a:gd name="T64" fmla="*/ 96 w 263"/>
                  <a:gd name="T65" fmla="*/ 10 h 243"/>
                  <a:gd name="T66" fmla="*/ 92 w 263"/>
                  <a:gd name="T67" fmla="*/ 12 h 243"/>
                  <a:gd name="T68" fmla="*/ 91 w 263"/>
                  <a:gd name="T69" fmla="*/ 13 h 243"/>
                  <a:gd name="T70" fmla="*/ 89 w 263"/>
                  <a:gd name="T71" fmla="*/ 12 h 243"/>
                  <a:gd name="T72" fmla="*/ 82 w 263"/>
                  <a:gd name="T73" fmla="*/ 7 h 243"/>
                  <a:gd name="T74" fmla="*/ 70 w 263"/>
                  <a:gd name="T75" fmla="*/ 0 h 243"/>
                  <a:gd name="T76" fmla="*/ 69 w 263"/>
                  <a:gd name="T77" fmla="*/ 0 h 243"/>
                  <a:gd name="T78" fmla="*/ 67 w 263"/>
                  <a:gd name="T79" fmla="*/ 0 h 243"/>
                  <a:gd name="T80" fmla="*/ 67 w 263"/>
                  <a:gd name="T81" fmla="*/ 0 h 243"/>
                  <a:gd name="T82" fmla="*/ 60 w 263"/>
                  <a:gd name="T83" fmla="*/ 5 h 243"/>
                  <a:gd name="T84" fmla="*/ 49 w 263"/>
                  <a:gd name="T85" fmla="*/ 12 h 243"/>
                  <a:gd name="T86" fmla="*/ 47 w 263"/>
                  <a:gd name="T87" fmla="*/ 13 h 243"/>
                  <a:gd name="T88" fmla="*/ 46 w 263"/>
                  <a:gd name="T89" fmla="*/ 12 h 243"/>
                  <a:gd name="T90" fmla="*/ 23 w 263"/>
                  <a:gd name="T91" fmla="*/ 0 h 243"/>
                  <a:gd name="T92" fmla="*/ 22 w 263"/>
                  <a:gd name="T93" fmla="*/ 0 h 243"/>
                  <a:gd name="T94" fmla="*/ 20 w 263"/>
                  <a:gd name="T95" fmla="*/ 0 h 243"/>
                  <a:gd name="T96" fmla="*/ 15 w 263"/>
                  <a:gd name="T97" fmla="*/ 3 h 243"/>
                  <a:gd name="T98" fmla="*/ 2 w 263"/>
                  <a:gd name="T99" fmla="*/ 11 h 243"/>
                  <a:gd name="T100" fmla="*/ 0 w 263"/>
                  <a:gd name="T101" fmla="*/ 14 h 243"/>
                  <a:gd name="T102" fmla="*/ 1 w 263"/>
                  <a:gd name="T103" fmla="*/ 25 h 243"/>
                  <a:gd name="T104" fmla="*/ 1 w 263"/>
                  <a:gd name="T105" fmla="*/ 25 h 243"/>
                  <a:gd name="T106" fmla="*/ 0 w 263"/>
                  <a:gd name="T107" fmla="*/ 25 h 243"/>
                  <a:gd name="T108" fmla="*/ 0 w 263"/>
                  <a:gd name="T109" fmla="*/ 181 h 243"/>
                  <a:gd name="T110" fmla="*/ 63 w 263"/>
                  <a:gd name="T111"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3" h="243">
                    <a:moveTo>
                      <a:pt x="63" y="243"/>
                    </a:moveTo>
                    <a:cubicBezTo>
                      <a:pt x="201" y="243"/>
                      <a:pt x="201" y="243"/>
                      <a:pt x="201" y="243"/>
                    </a:cubicBezTo>
                    <a:cubicBezTo>
                      <a:pt x="235" y="243"/>
                      <a:pt x="263" y="215"/>
                      <a:pt x="263" y="181"/>
                    </a:cubicBezTo>
                    <a:cubicBezTo>
                      <a:pt x="263" y="25"/>
                      <a:pt x="263" y="25"/>
                      <a:pt x="263" y="25"/>
                    </a:cubicBezTo>
                    <a:cubicBezTo>
                      <a:pt x="263" y="10"/>
                      <a:pt x="263" y="10"/>
                      <a:pt x="263" y="10"/>
                    </a:cubicBezTo>
                    <a:cubicBezTo>
                      <a:pt x="263" y="9"/>
                      <a:pt x="263" y="8"/>
                      <a:pt x="262" y="7"/>
                    </a:cubicBezTo>
                    <a:cubicBezTo>
                      <a:pt x="245" y="0"/>
                      <a:pt x="245" y="0"/>
                      <a:pt x="245" y="0"/>
                    </a:cubicBezTo>
                    <a:cubicBezTo>
                      <a:pt x="245" y="0"/>
                      <a:pt x="245" y="0"/>
                      <a:pt x="245" y="0"/>
                    </a:cubicBezTo>
                    <a:cubicBezTo>
                      <a:pt x="244" y="0"/>
                      <a:pt x="244" y="0"/>
                      <a:pt x="244" y="0"/>
                    </a:cubicBezTo>
                    <a:cubicBezTo>
                      <a:pt x="243" y="0"/>
                      <a:pt x="242" y="0"/>
                      <a:pt x="242" y="0"/>
                    </a:cubicBezTo>
                    <a:cubicBezTo>
                      <a:pt x="223" y="12"/>
                      <a:pt x="223" y="12"/>
                      <a:pt x="223" y="12"/>
                    </a:cubicBezTo>
                    <a:cubicBezTo>
                      <a:pt x="222" y="12"/>
                      <a:pt x="222" y="13"/>
                      <a:pt x="221" y="13"/>
                    </a:cubicBezTo>
                    <a:cubicBezTo>
                      <a:pt x="221" y="13"/>
                      <a:pt x="220" y="12"/>
                      <a:pt x="220" y="12"/>
                    </a:cubicBezTo>
                    <a:cubicBezTo>
                      <a:pt x="201" y="0"/>
                      <a:pt x="201" y="0"/>
                      <a:pt x="201" y="0"/>
                    </a:cubicBezTo>
                    <a:cubicBezTo>
                      <a:pt x="201" y="0"/>
                      <a:pt x="200" y="0"/>
                      <a:pt x="200" y="0"/>
                    </a:cubicBezTo>
                    <a:cubicBezTo>
                      <a:pt x="199" y="0"/>
                      <a:pt x="199" y="0"/>
                      <a:pt x="198" y="0"/>
                    </a:cubicBezTo>
                    <a:cubicBezTo>
                      <a:pt x="179" y="12"/>
                      <a:pt x="179" y="12"/>
                      <a:pt x="179" y="12"/>
                    </a:cubicBezTo>
                    <a:cubicBezTo>
                      <a:pt x="179" y="12"/>
                      <a:pt x="178" y="13"/>
                      <a:pt x="178" y="13"/>
                    </a:cubicBezTo>
                    <a:cubicBezTo>
                      <a:pt x="177" y="13"/>
                      <a:pt x="177" y="12"/>
                      <a:pt x="176" y="12"/>
                    </a:cubicBezTo>
                    <a:cubicBezTo>
                      <a:pt x="169" y="7"/>
                      <a:pt x="169" y="7"/>
                      <a:pt x="169" y="7"/>
                    </a:cubicBezTo>
                    <a:cubicBezTo>
                      <a:pt x="163" y="4"/>
                      <a:pt x="163" y="4"/>
                      <a:pt x="163" y="4"/>
                    </a:cubicBezTo>
                    <a:cubicBezTo>
                      <a:pt x="162" y="3"/>
                      <a:pt x="162" y="3"/>
                      <a:pt x="162" y="3"/>
                    </a:cubicBezTo>
                    <a:cubicBezTo>
                      <a:pt x="157" y="0"/>
                      <a:pt x="157" y="0"/>
                      <a:pt x="157" y="0"/>
                    </a:cubicBezTo>
                    <a:cubicBezTo>
                      <a:pt x="157" y="0"/>
                      <a:pt x="157" y="0"/>
                      <a:pt x="156" y="0"/>
                    </a:cubicBezTo>
                    <a:cubicBezTo>
                      <a:pt x="156" y="0"/>
                      <a:pt x="155" y="0"/>
                      <a:pt x="155" y="0"/>
                    </a:cubicBezTo>
                    <a:cubicBezTo>
                      <a:pt x="155" y="0"/>
                      <a:pt x="155" y="0"/>
                      <a:pt x="155" y="0"/>
                    </a:cubicBezTo>
                    <a:cubicBezTo>
                      <a:pt x="136" y="12"/>
                      <a:pt x="136" y="12"/>
                      <a:pt x="136" y="12"/>
                    </a:cubicBezTo>
                    <a:cubicBezTo>
                      <a:pt x="135" y="12"/>
                      <a:pt x="135" y="13"/>
                      <a:pt x="134" y="13"/>
                    </a:cubicBezTo>
                    <a:cubicBezTo>
                      <a:pt x="134" y="13"/>
                      <a:pt x="133" y="12"/>
                      <a:pt x="133" y="12"/>
                    </a:cubicBezTo>
                    <a:cubicBezTo>
                      <a:pt x="114" y="0"/>
                      <a:pt x="114" y="0"/>
                      <a:pt x="114" y="0"/>
                    </a:cubicBezTo>
                    <a:cubicBezTo>
                      <a:pt x="113" y="0"/>
                      <a:pt x="113" y="0"/>
                      <a:pt x="112" y="0"/>
                    </a:cubicBezTo>
                    <a:cubicBezTo>
                      <a:pt x="112" y="0"/>
                      <a:pt x="111" y="0"/>
                      <a:pt x="111" y="0"/>
                    </a:cubicBezTo>
                    <a:cubicBezTo>
                      <a:pt x="96" y="10"/>
                      <a:pt x="96" y="10"/>
                      <a:pt x="96" y="10"/>
                    </a:cubicBezTo>
                    <a:cubicBezTo>
                      <a:pt x="92" y="12"/>
                      <a:pt x="92" y="12"/>
                      <a:pt x="92" y="12"/>
                    </a:cubicBezTo>
                    <a:cubicBezTo>
                      <a:pt x="92" y="12"/>
                      <a:pt x="91" y="13"/>
                      <a:pt x="91" y="13"/>
                    </a:cubicBezTo>
                    <a:cubicBezTo>
                      <a:pt x="90" y="13"/>
                      <a:pt x="90" y="12"/>
                      <a:pt x="89" y="12"/>
                    </a:cubicBezTo>
                    <a:cubicBezTo>
                      <a:pt x="82" y="7"/>
                      <a:pt x="82" y="7"/>
                      <a:pt x="82" y="7"/>
                    </a:cubicBezTo>
                    <a:cubicBezTo>
                      <a:pt x="70" y="0"/>
                      <a:pt x="70" y="0"/>
                      <a:pt x="70" y="0"/>
                    </a:cubicBezTo>
                    <a:cubicBezTo>
                      <a:pt x="70" y="0"/>
                      <a:pt x="69" y="0"/>
                      <a:pt x="69" y="0"/>
                    </a:cubicBezTo>
                    <a:cubicBezTo>
                      <a:pt x="68" y="0"/>
                      <a:pt x="68" y="0"/>
                      <a:pt x="67" y="0"/>
                    </a:cubicBezTo>
                    <a:cubicBezTo>
                      <a:pt x="67" y="0"/>
                      <a:pt x="67" y="0"/>
                      <a:pt x="67" y="0"/>
                    </a:cubicBezTo>
                    <a:cubicBezTo>
                      <a:pt x="60" y="5"/>
                      <a:pt x="60" y="5"/>
                      <a:pt x="60" y="5"/>
                    </a:cubicBezTo>
                    <a:cubicBezTo>
                      <a:pt x="49" y="12"/>
                      <a:pt x="49" y="12"/>
                      <a:pt x="49" y="12"/>
                    </a:cubicBezTo>
                    <a:cubicBezTo>
                      <a:pt x="48" y="13"/>
                      <a:pt x="47" y="13"/>
                      <a:pt x="47" y="13"/>
                    </a:cubicBezTo>
                    <a:cubicBezTo>
                      <a:pt x="46" y="13"/>
                      <a:pt x="46" y="13"/>
                      <a:pt x="46" y="12"/>
                    </a:cubicBezTo>
                    <a:cubicBezTo>
                      <a:pt x="23" y="0"/>
                      <a:pt x="23" y="0"/>
                      <a:pt x="23" y="0"/>
                    </a:cubicBezTo>
                    <a:cubicBezTo>
                      <a:pt x="22" y="0"/>
                      <a:pt x="22" y="0"/>
                      <a:pt x="22" y="0"/>
                    </a:cubicBezTo>
                    <a:cubicBezTo>
                      <a:pt x="21" y="0"/>
                      <a:pt x="20" y="0"/>
                      <a:pt x="20" y="0"/>
                    </a:cubicBezTo>
                    <a:cubicBezTo>
                      <a:pt x="15" y="3"/>
                      <a:pt x="15" y="3"/>
                      <a:pt x="15" y="3"/>
                    </a:cubicBezTo>
                    <a:cubicBezTo>
                      <a:pt x="2" y="11"/>
                      <a:pt x="2" y="11"/>
                      <a:pt x="2" y="11"/>
                    </a:cubicBezTo>
                    <a:cubicBezTo>
                      <a:pt x="1" y="12"/>
                      <a:pt x="0" y="13"/>
                      <a:pt x="0" y="14"/>
                    </a:cubicBezTo>
                    <a:cubicBezTo>
                      <a:pt x="1" y="25"/>
                      <a:pt x="1" y="25"/>
                      <a:pt x="1" y="25"/>
                    </a:cubicBezTo>
                    <a:cubicBezTo>
                      <a:pt x="1" y="25"/>
                      <a:pt x="1" y="25"/>
                      <a:pt x="1" y="25"/>
                    </a:cubicBezTo>
                    <a:cubicBezTo>
                      <a:pt x="0" y="25"/>
                      <a:pt x="0" y="25"/>
                      <a:pt x="0" y="25"/>
                    </a:cubicBezTo>
                    <a:cubicBezTo>
                      <a:pt x="0" y="181"/>
                      <a:pt x="0" y="181"/>
                      <a:pt x="0" y="181"/>
                    </a:cubicBezTo>
                    <a:cubicBezTo>
                      <a:pt x="0" y="215"/>
                      <a:pt x="28" y="243"/>
                      <a:pt x="63" y="2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grpSp>
        <p:nvGrpSpPr>
          <p:cNvPr id="146" name="Group 145">
            <a:extLst>
              <a:ext uri="{FF2B5EF4-FFF2-40B4-BE49-F238E27FC236}">
                <a16:creationId xmlns:a16="http://schemas.microsoft.com/office/drawing/2014/main" id="{0979AF17-C36A-4F12-8CC5-5011C8814CBF}"/>
              </a:ext>
            </a:extLst>
          </p:cNvPr>
          <p:cNvGrpSpPr/>
          <p:nvPr/>
        </p:nvGrpSpPr>
        <p:grpSpPr>
          <a:xfrm>
            <a:off x="7616233" y="5862119"/>
            <a:ext cx="310896" cy="310896"/>
            <a:chOff x="9475283" y="5168361"/>
            <a:chExt cx="667895" cy="667895"/>
          </a:xfrm>
        </p:grpSpPr>
        <p:sp>
          <p:nvSpPr>
            <p:cNvPr id="147" name="Rectangle 146">
              <a:extLst>
                <a:ext uri="{FF2B5EF4-FFF2-40B4-BE49-F238E27FC236}">
                  <a16:creationId xmlns:a16="http://schemas.microsoft.com/office/drawing/2014/main" id="{AE8BB40F-3C45-403B-BB58-47356A563C3B}"/>
                </a:ext>
              </a:extLst>
            </p:cNvPr>
            <p:cNvSpPr/>
            <p:nvPr/>
          </p:nvSpPr>
          <p:spPr>
            <a:xfrm>
              <a:off x="9475283" y="5168361"/>
              <a:ext cx="667895" cy="667895"/>
            </a:xfrm>
            <a:prstGeom prst="rect">
              <a:avLst/>
            </a:prstGeom>
            <a:solidFill>
              <a:srgbClr val="CB4E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8" name="Freeform 341">
              <a:extLst>
                <a:ext uri="{FF2B5EF4-FFF2-40B4-BE49-F238E27FC236}">
                  <a16:creationId xmlns:a16="http://schemas.microsoft.com/office/drawing/2014/main" id="{C1B73F28-186C-4012-A573-91ABE2902E3B}"/>
                </a:ext>
              </a:extLst>
            </p:cNvPr>
            <p:cNvSpPr>
              <a:spLocks noEditPoints="1"/>
            </p:cNvSpPr>
            <p:nvPr/>
          </p:nvSpPr>
          <p:spPr bwMode="auto">
            <a:xfrm>
              <a:off x="9540576" y="5246034"/>
              <a:ext cx="544733" cy="460502"/>
            </a:xfrm>
            <a:custGeom>
              <a:avLst/>
              <a:gdLst>
                <a:gd name="T0" fmla="*/ 278 w 322"/>
                <a:gd name="T1" fmla="*/ 299 h 299"/>
                <a:gd name="T2" fmla="*/ 182 w 322"/>
                <a:gd name="T3" fmla="*/ 299 h 299"/>
                <a:gd name="T4" fmla="*/ 171 w 322"/>
                <a:gd name="T5" fmla="*/ 289 h 299"/>
                <a:gd name="T6" fmla="*/ 171 w 322"/>
                <a:gd name="T7" fmla="*/ 235 h 299"/>
                <a:gd name="T8" fmla="*/ 150 w 322"/>
                <a:gd name="T9" fmla="*/ 235 h 299"/>
                <a:gd name="T10" fmla="*/ 150 w 322"/>
                <a:gd name="T11" fmla="*/ 289 h 299"/>
                <a:gd name="T12" fmla="*/ 139 w 322"/>
                <a:gd name="T13" fmla="*/ 299 h 299"/>
                <a:gd name="T14" fmla="*/ 43 w 322"/>
                <a:gd name="T15" fmla="*/ 299 h 299"/>
                <a:gd name="T16" fmla="*/ 33 w 322"/>
                <a:gd name="T17" fmla="*/ 289 h 299"/>
                <a:gd name="T18" fmla="*/ 33 w 322"/>
                <a:gd name="T19" fmla="*/ 150 h 299"/>
                <a:gd name="T20" fmla="*/ 11 w 322"/>
                <a:gd name="T21" fmla="*/ 150 h 299"/>
                <a:gd name="T22" fmla="*/ 1 w 322"/>
                <a:gd name="T23" fmla="*/ 143 h 299"/>
                <a:gd name="T24" fmla="*/ 4 w 322"/>
                <a:gd name="T25" fmla="*/ 131 h 299"/>
                <a:gd name="T26" fmla="*/ 154 w 322"/>
                <a:gd name="T27" fmla="*/ 3 h 299"/>
                <a:gd name="T28" fmla="*/ 168 w 322"/>
                <a:gd name="T29" fmla="*/ 3 h 299"/>
                <a:gd name="T30" fmla="*/ 317 w 322"/>
                <a:gd name="T31" fmla="*/ 131 h 299"/>
                <a:gd name="T32" fmla="*/ 320 w 322"/>
                <a:gd name="T33" fmla="*/ 143 h 299"/>
                <a:gd name="T34" fmla="*/ 310 w 322"/>
                <a:gd name="T35" fmla="*/ 150 h 299"/>
                <a:gd name="T36" fmla="*/ 289 w 322"/>
                <a:gd name="T37" fmla="*/ 150 h 299"/>
                <a:gd name="T38" fmla="*/ 289 w 322"/>
                <a:gd name="T39" fmla="*/ 289 h 299"/>
                <a:gd name="T40" fmla="*/ 278 w 322"/>
                <a:gd name="T41" fmla="*/ 299 h 299"/>
                <a:gd name="T42" fmla="*/ 193 w 322"/>
                <a:gd name="T43" fmla="*/ 278 h 299"/>
                <a:gd name="T44" fmla="*/ 267 w 322"/>
                <a:gd name="T45" fmla="*/ 278 h 299"/>
                <a:gd name="T46" fmla="*/ 267 w 322"/>
                <a:gd name="T47" fmla="*/ 139 h 299"/>
                <a:gd name="T48" fmla="*/ 278 w 322"/>
                <a:gd name="T49" fmla="*/ 129 h 299"/>
                <a:gd name="T50" fmla="*/ 281 w 322"/>
                <a:gd name="T51" fmla="*/ 129 h 299"/>
                <a:gd name="T52" fmla="*/ 161 w 322"/>
                <a:gd name="T53" fmla="*/ 25 h 299"/>
                <a:gd name="T54" fmla="*/ 40 w 322"/>
                <a:gd name="T55" fmla="*/ 129 h 299"/>
                <a:gd name="T56" fmla="*/ 43 w 322"/>
                <a:gd name="T57" fmla="*/ 129 h 299"/>
                <a:gd name="T58" fmla="*/ 54 w 322"/>
                <a:gd name="T59" fmla="*/ 139 h 299"/>
                <a:gd name="T60" fmla="*/ 54 w 322"/>
                <a:gd name="T61" fmla="*/ 278 h 299"/>
                <a:gd name="T62" fmla="*/ 129 w 322"/>
                <a:gd name="T63" fmla="*/ 278 h 299"/>
                <a:gd name="T64" fmla="*/ 129 w 322"/>
                <a:gd name="T65" fmla="*/ 225 h 299"/>
                <a:gd name="T66" fmla="*/ 139 w 322"/>
                <a:gd name="T67" fmla="*/ 214 h 299"/>
                <a:gd name="T68" fmla="*/ 182 w 322"/>
                <a:gd name="T69" fmla="*/ 214 h 299"/>
                <a:gd name="T70" fmla="*/ 193 w 322"/>
                <a:gd name="T71" fmla="*/ 225 h 299"/>
                <a:gd name="T72" fmla="*/ 193 w 322"/>
                <a:gd name="T73" fmla="*/ 278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2" h="299">
                  <a:moveTo>
                    <a:pt x="278" y="299"/>
                  </a:moveTo>
                  <a:cubicBezTo>
                    <a:pt x="182" y="299"/>
                    <a:pt x="182" y="299"/>
                    <a:pt x="182" y="299"/>
                  </a:cubicBezTo>
                  <a:cubicBezTo>
                    <a:pt x="176" y="299"/>
                    <a:pt x="171" y="295"/>
                    <a:pt x="171" y="289"/>
                  </a:cubicBezTo>
                  <a:cubicBezTo>
                    <a:pt x="171" y="235"/>
                    <a:pt x="171" y="235"/>
                    <a:pt x="171" y="235"/>
                  </a:cubicBezTo>
                  <a:cubicBezTo>
                    <a:pt x="150" y="235"/>
                    <a:pt x="150" y="235"/>
                    <a:pt x="150" y="235"/>
                  </a:cubicBezTo>
                  <a:cubicBezTo>
                    <a:pt x="150" y="289"/>
                    <a:pt x="150" y="289"/>
                    <a:pt x="150" y="289"/>
                  </a:cubicBezTo>
                  <a:cubicBezTo>
                    <a:pt x="150" y="295"/>
                    <a:pt x="145" y="299"/>
                    <a:pt x="139" y="299"/>
                  </a:cubicBezTo>
                  <a:cubicBezTo>
                    <a:pt x="43" y="299"/>
                    <a:pt x="43" y="299"/>
                    <a:pt x="43" y="299"/>
                  </a:cubicBezTo>
                  <a:cubicBezTo>
                    <a:pt x="37" y="299"/>
                    <a:pt x="33" y="295"/>
                    <a:pt x="33" y="289"/>
                  </a:cubicBezTo>
                  <a:cubicBezTo>
                    <a:pt x="33" y="150"/>
                    <a:pt x="33" y="150"/>
                    <a:pt x="33" y="150"/>
                  </a:cubicBezTo>
                  <a:cubicBezTo>
                    <a:pt x="11" y="150"/>
                    <a:pt x="11" y="150"/>
                    <a:pt x="11" y="150"/>
                  </a:cubicBezTo>
                  <a:cubicBezTo>
                    <a:pt x="7" y="150"/>
                    <a:pt x="3" y="147"/>
                    <a:pt x="1" y="143"/>
                  </a:cubicBezTo>
                  <a:cubicBezTo>
                    <a:pt x="0" y="139"/>
                    <a:pt x="1" y="134"/>
                    <a:pt x="4" y="131"/>
                  </a:cubicBezTo>
                  <a:cubicBezTo>
                    <a:pt x="154" y="3"/>
                    <a:pt x="154" y="3"/>
                    <a:pt x="154" y="3"/>
                  </a:cubicBezTo>
                  <a:cubicBezTo>
                    <a:pt x="158" y="0"/>
                    <a:pt x="164" y="0"/>
                    <a:pt x="168" y="3"/>
                  </a:cubicBezTo>
                  <a:cubicBezTo>
                    <a:pt x="317" y="131"/>
                    <a:pt x="317" y="131"/>
                    <a:pt x="317" y="131"/>
                  </a:cubicBezTo>
                  <a:cubicBezTo>
                    <a:pt x="320" y="134"/>
                    <a:pt x="322" y="139"/>
                    <a:pt x="320" y="143"/>
                  </a:cubicBezTo>
                  <a:cubicBezTo>
                    <a:pt x="318" y="147"/>
                    <a:pt x="314" y="150"/>
                    <a:pt x="310" y="150"/>
                  </a:cubicBezTo>
                  <a:cubicBezTo>
                    <a:pt x="289" y="150"/>
                    <a:pt x="289" y="150"/>
                    <a:pt x="289" y="150"/>
                  </a:cubicBezTo>
                  <a:cubicBezTo>
                    <a:pt x="289" y="289"/>
                    <a:pt x="289" y="289"/>
                    <a:pt x="289" y="289"/>
                  </a:cubicBezTo>
                  <a:cubicBezTo>
                    <a:pt x="289" y="295"/>
                    <a:pt x="284" y="299"/>
                    <a:pt x="278" y="299"/>
                  </a:cubicBezTo>
                  <a:close/>
                  <a:moveTo>
                    <a:pt x="193" y="278"/>
                  </a:moveTo>
                  <a:cubicBezTo>
                    <a:pt x="267" y="278"/>
                    <a:pt x="267" y="278"/>
                    <a:pt x="267" y="278"/>
                  </a:cubicBezTo>
                  <a:cubicBezTo>
                    <a:pt x="267" y="139"/>
                    <a:pt x="267" y="139"/>
                    <a:pt x="267" y="139"/>
                  </a:cubicBezTo>
                  <a:cubicBezTo>
                    <a:pt x="267" y="133"/>
                    <a:pt x="272" y="129"/>
                    <a:pt x="278" y="129"/>
                  </a:cubicBezTo>
                  <a:cubicBezTo>
                    <a:pt x="281" y="129"/>
                    <a:pt x="281" y="129"/>
                    <a:pt x="281" y="129"/>
                  </a:cubicBezTo>
                  <a:cubicBezTo>
                    <a:pt x="161" y="25"/>
                    <a:pt x="161" y="25"/>
                    <a:pt x="161" y="25"/>
                  </a:cubicBezTo>
                  <a:cubicBezTo>
                    <a:pt x="40" y="129"/>
                    <a:pt x="40" y="129"/>
                    <a:pt x="40" y="129"/>
                  </a:cubicBezTo>
                  <a:cubicBezTo>
                    <a:pt x="43" y="129"/>
                    <a:pt x="43" y="129"/>
                    <a:pt x="43" y="129"/>
                  </a:cubicBezTo>
                  <a:cubicBezTo>
                    <a:pt x="49" y="129"/>
                    <a:pt x="54" y="133"/>
                    <a:pt x="54" y="139"/>
                  </a:cubicBezTo>
                  <a:cubicBezTo>
                    <a:pt x="54" y="278"/>
                    <a:pt x="54" y="278"/>
                    <a:pt x="54" y="278"/>
                  </a:cubicBezTo>
                  <a:cubicBezTo>
                    <a:pt x="129" y="278"/>
                    <a:pt x="129" y="278"/>
                    <a:pt x="129" y="278"/>
                  </a:cubicBezTo>
                  <a:cubicBezTo>
                    <a:pt x="129" y="225"/>
                    <a:pt x="129" y="225"/>
                    <a:pt x="129" y="225"/>
                  </a:cubicBezTo>
                  <a:cubicBezTo>
                    <a:pt x="129" y="219"/>
                    <a:pt x="133" y="214"/>
                    <a:pt x="139" y="214"/>
                  </a:cubicBezTo>
                  <a:cubicBezTo>
                    <a:pt x="182" y="214"/>
                    <a:pt x="182" y="214"/>
                    <a:pt x="182" y="214"/>
                  </a:cubicBezTo>
                  <a:cubicBezTo>
                    <a:pt x="188" y="214"/>
                    <a:pt x="193" y="219"/>
                    <a:pt x="193" y="225"/>
                  </a:cubicBezTo>
                  <a:lnTo>
                    <a:pt x="193" y="27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49" name="TextBox 148">
            <a:extLst>
              <a:ext uri="{FF2B5EF4-FFF2-40B4-BE49-F238E27FC236}">
                <a16:creationId xmlns:a16="http://schemas.microsoft.com/office/drawing/2014/main" id="{EC512F92-6178-4777-878F-9877E602264C}"/>
              </a:ext>
            </a:extLst>
          </p:cNvPr>
          <p:cNvSpPr txBox="1"/>
          <p:nvPr/>
        </p:nvSpPr>
        <p:spPr>
          <a:xfrm>
            <a:off x="11226148" y="5879068"/>
            <a:ext cx="91956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Healthcare</a:t>
            </a:r>
          </a:p>
        </p:txBody>
      </p:sp>
      <p:sp>
        <p:nvSpPr>
          <p:cNvPr id="150" name="TextBox 149">
            <a:extLst>
              <a:ext uri="{FF2B5EF4-FFF2-40B4-BE49-F238E27FC236}">
                <a16:creationId xmlns:a16="http://schemas.microsoft.com/office/drawing/2014/main" id="{369A4215-E42D-4B74-B1B8-CBC76AFE2BBA}"/>
              </a:ext>
            </a:extLst>
          </p:cNvPr>
          <p:cNvSpPr txBox="1"/>
          <p:nvPr/>
        </p:nvSpPr>
        <p:spPr>
          <a:xfrm>
            <a:off x="9116998" y="5786735"/>
            <a:ext cx="17454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Childcare, Transportation &amp; Utilities</a:t>
            </a:r>
          </a:p>
        </p:txBody>
      </p:sp>
      <p:sp>
        <p:nvSpPr>
          <p:cNvPr id="151" name="TextBox 150">
            <a:extLst>
              <a:ext uri="{FF2B5EF4-FFF2-40B4-BE49-F238E27FC236}">
                <a16:creationId xmlns:a16="http://schemas.microsoft.com/office/drawing/2014/main" id="{C494E5E5-184A-4A2F-8D5B-B523D0895F52}"/>
              </a:ext>
            </a:extLst>
          </p:cNvPr>
          <p:cNvSpPr txBox="1"/>
          <p:nvPr/>
        </p:nvSpPr>
        <p:spPr>
          <a:xfrm>
            <a:off x="7011664" y="5879068"/>
            <a:ext cx="54370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Food</a:t>
            </a:r>
          </a:p>
        </p:txBody>
      </p:sp>
      <p:sp>
        <p:nvSpPr>
          <p:cNvPr id="152" name="TextBox 151">
            <a:extLst>
              <a:ext uri="{FF2B5EF4-FFF2-40B4-BE49-F238E27FC236}">
                <a16:creationId xmlns:a16="http://schemas.microsoft.com/office/drawing/2014/main" id="{FD48BCC6-E99E-4129-96DF-1BB8E539B471}"/>
              </a:ext>
            </a:extLst>
          </p:cNvPr>
          <p:cNvSpPr txBox="1"/>
          <p:nvPr/>
        </p:nvSpPr>
        <p:spPr>
          <a:xfrm>
            <a:off x="7929324" y="5786735"/>
            <a:ext cx="887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Affordable Housing</a:t>
            </a:r>
          </a:p>
        </p:txBody>
      </p:sp>
      <p:sp>
        <p:nvSpPr>
          <p:cNvPr id="70" name="Source">
            <a:extLst>
              <a:ext uri="{FF2B5EF4-FFF2-40B4-BE49-F238E27FC236}">
                <a16:creationId xmlns:a16="http://schemas.microsoft.com/office/drawing/2014/main" id="{9D846D14-8803-4DE6-AD62-2B2F26C32870}"/>
              </a:ext>
            </a:extLst>
          </p:cNvPr>
          <p:cNvSpPr txBox="1"/>
          <p:nvPr/>
        </p:nvSpPr>
        <p:spPr>
          <a:xfrm>
            <a:off x="158934" y="6027740"/>
            <a:ext cx="6622866" cy="219745"/>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Source: </a:t>
            </a: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Polling by Health Leads/The Health Initiative, with Public Opinion Strategies on August 23, 2017</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9100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02F686D-6690-497C-A360-A9B1D197B15F}"/>
              </a:ext>
            </a:extLst>
          </p:cNvPr>
          <p:cNvSpPr>
            <a:spLocks noGrp="1"/>
          </p:cNvSpPr>
          <p:nvPr>
            <p:ph type="title"/>
          </p:nvPr>
        </p:nvSpPr>
        <p:spPr>
          <a:xfrm>
            <a:off x="381000" y="304800"/>
            <a:ext cx="11430001" cy="1143000"/>
          </a:xfrm>
        </p:spPr>
        <p:txBody>
          <a:bodyPr>
            <a:normAutofit/>
          </a:bodyPr>
          <a:lstStyle/>
          <a:p>
            <a:r>
              <a:rPr lang="en-US" sz="3000" dirty="0"/>
              <a:t>Where Would You Invest for Health? NC Physicians Agree </a:t>
            </a:r>
          </a:p>
        </p:txBody>
      </p:sp>
      <p:grpSp>
        <p:nvGrpSpPr>
          <p:cNvPr id="5" name="Group 4">
            <a:extLst>
              <a:ext uri="{FF2B5EF4-FFF2-40B4-BE49-F238E27FC236}">
                <a16:creationId xmlns:a16="http://schemas.microsoft.com/office/drawing/2014/main" id="{3B0AFF6D-5BB7-46E5-9398-40021EB46630}"/>
              </a:ext>
            </a:extLst>
          </p:cNvPr>
          <p:cNvGrpSpPr/>
          <p:nvPr/>
        </p:nvGrpSpPr>
        <p:grpSpPr>
          <a:xfrm>
            <a:off x="635279" y="1674645"/>
            <a:ext cx="10921443" cy="3430755"/>
            <a:chOff x="609600" y="1524000"/>
            <a:chExt cx="10921443" cy="3430755"/>
          </a:xfrm>
        </p:grpSpPr>
        <p:grpSp>
          <p:nvGrpSpPr>
            <p:cNvPr id="4" name="Group 3">
              <a:extLst>
                <a:ext uri="{FF2B5EF4-FFF2-40B4-BE49-F238E27FC236}">
                  <a16:creationId xmlns:a16="http://schemas.microsoft.com/office/drawing/2014/main" id="{04AD8B41-874D-493C-8E0F-A775E6C98649}"/>
                </a:ext>
              </a:extLst>
            </p:cNvPr>
            <p:cNvGrpSpPr/>
            <p:nvPr/>
          </p:nvGrpSpPr>
          <p:grpSpPr>
            <a:xfrm>
              <a:off x="609600" y="1525208"/>
              <a:ext cx="3314017" cy="3392826"/>
              <a:chOff x="687357" y="1525208"/>
              <a:chExt cx="3314017" cy="3392826"/>
            </a:xfrm>
          </p:grpSpPr>
          <p:grpSp>
            <p:nvGrpSpPr>
              <p:cNvPr id="36" name="Group 35">
                <a:extLst>
                  <a:ext uri="{FF2B5EF4-FFF2-40B4-BE49-F238E27FC236}">
                    <a16:creationId xmlns:a16="http://schemas.microsoft.com/office/drawing/2014/main" id="{6E593943-D486-4703-A85B-23703D78B8AB}"/>
                  </a:ext>
                </a:extLst>
              </p:cNvPr>
              <p:cNvGrpSpPr/>
              <p:nvPr/>
            </p:nvGrpSpPr>
            <p:grpSpPr>
              <a:xfrm>
                <a:off x="687357" y="2064013"/>
                <a:ext cx="3314017" cy="2854021"/>
                <a:chOff x="522622" y="1983198"/>
                <a:chExt cx="4009961" cy="3453364"/>
              </a:xfrm>
            </p:grpSpPr>
            <p:graphicFrame>
              <p:nvGraphicFramePr>
                <p:cNvPr id="37" name="Chart 36">
                  <a:extLst>
                    <a:ext uri="{FF2B5EF4-FFF2-40B4-BE49-F238E27FC236}">
                      <a16:creationId xmlns:a16="http://schemas.microsoft.com/office/drawing/2014/main" id="{6A485801-D848-4F41-90AE-49FEB1E6C759}"/>
                    </a:ext>
                  </a:extLst>
                </p:cNvPr>
                <p:cNvGraphicFramePr/>
                <p:nvPr>
                  <p:extLst/>
                </p:nvPr>
              </p:nvGraphicFramePr>
              <p:xfrm>
                <a:off x="522622" y="1983198"/>
                <a:ext cx="4009961" cy="3453364"/>
              </p:xfrm>
              <a:graphic>
                <a:graphicData uri="http://schemas.openxmlformats.org/drawingml/2006/chart">
                  <c:chart xmlns:c="http://schemas.openxmlformats.org/drawingml/2006/chart" xmlns:r="http://schemas.openxmlformats.org/officeDocument/2006/relationships" r:id="rId2"/>
                </a:graphicData>
              </a:graphic>
            </p:graphicFrame>
            <p:grpSp>
              <p:nvGrpSpPr>
                <p:cNvPr id="70" name="Group 69">
                  <a:extLst>
                    <a:ext uri="{FF2B5EF4-FFF2-40B4-BE49-F238E27FC236}">
                      <a16:creationId xmlns:a16="http://schemas.microsoft.com/office/drawing/2014/main" id="{770E67E8-1ABD-4352-8099-6CA5B17731C7}"/>
                    </a:ext>
                  </a:extLst>
                </p:cNvPr>
                <p:cNvGrpSpPr/>
                <p:nvPr/>
              </p:nvGrpSpPr>
              <p:grpSpPr>
                <a:xfrm>
                  <a:off x="1605489" y="3926747"/>
                  <a:ext cx="492632" cy="748155"/>
                  <a:chOff x="687388" y="3617913"/>
                  <a:chExt cx="679450" cy="1031875"/>
                </a:xfrm>
                <a:solidFill>
                  <a:schemeClr val="bg1"/>
                </a:solidFill>
              </p:grpSpPr>
              <p:sp>
                <p:nvSpPr>
                  <p:cNvPr id="78" name="Freeform 233">
                    <a:extLst>
                      <a:ext uri="{FF2B5EF4-FFF2-40B4-BE49-F238E27FC236}">
                        <a16:creationId xmlns:a16="http://schemas.microsoft.com/office/drawing/2014/main" id="{71B91EFE-CAC5-437C-8873-330CA7D46B9F}"/>
                      </a:ext>
                    </a:extLst>
                  </p:cNvPr>
                  <p:cNvSpPr>
                    <a:spLocks/>
                  </p:cNvSpPr>
                  <p:nvPr/>
                </p:nvSpPr>
                <p:spPr bwMode="auto">
                  <a:xfrm>
                    <a:off x="692151" y="3617913"/>
                    <a:ext cx="498475" cy="417513"/>
                  </a:xfrm>
                  <a:custGeom>
                    <a:avLst/>
                    <a:gdLst>
                      <a:gd name="T0" fmla="*/ 91 w 199"/>
                      <a:gd name="T1" fmla="*/ 124 h 167"/>
                      <a:gd name="T2" fmla="*/ 80 w 199"/>
                      <a:gd name="T3" fmla="*/ 132 h 167"/>
                      <a:gd name="T4" fmla="*/ 77 w 199"/>
                      <a:gd name="T5" fmla="*/ 124 h 167"/>
                      <a:gd name="T6" fmla="*/ 69 w 199"/>
                      <a:gd name="T7" fmla="*/ 111 h 167"/>
                      <a:gd name="T8" fmla="*/ 29 w 199"/>
                      <a:gd name="T9" fmla="*/ 62 h 167"/>
                      <a:gd name="T10" fmla="*/ 21 w 199"/>
                      <a:gd name="T11" fmla="*/ 64 h 167"/>
                      <a:gd name="T12" fmla="*/ 14 w 199"/>
                      <a:gd name="T13" fmla="*/ 66 h 167"/>
                      <a:gd name="T14" fmla="*/ 10 w 199"/>
                      <a:gd name="T15" fmla="*/ 159 h 167"/>
                      <a:gd name="T16" fmla="*/ 12 w 199"/>
                      <a:gd name="T17" fmla="*/ 158 h 167"/>
                      <a:gd name="T18" fmla="*/ 21 w 199"/>
                      <a:gd name="T19" fmla="*/ 155 h 167"/>
                      <a:gd name="T20" fmla="*/ 28 w 199"/>
                      <a:gd name="T21" fmla="*/ 157 h 167"/>
                      <a:gd name="T22" fmla="*/ 46 w 199"/>
                      <a:gd name="T23" fmla="*/ 167 h 167"/>
                      <a:gd name="T24" fmla="*/ 57 w 199"/>
                      <a:gd name="T25" fmla="*/ 160 h 167"/>
                      <a:gd name="T26" fmla="*/ 59 w 199"/>
                      <a:gd name="T27" fmla="*/ 158 h 167"/>
                      <a:gd name="T28" fmla="*/ 64 w 199"/>
                      <a:gd name="T29" fmla="*/ 156 h 167"/>
                      <a:gd name="T30" fmla="*/ 68 w 199"/>
                      <a:gd name="T31" fmla="*/ 155 h 167"/>
                      <a:gd name="T32" fmla="*/ 72 w 199"/>
                      <a:gd name="T33" fmla="*/ 156 h 167"/>
                      <a:gd name="T34" fmla="*/ 77 w 199"/>
                      <a:gd name="T35" fmla="*/ 158 h 167"/>
                      <a:gd name="T36" fmla="*/ 80 w 199"/>
                      <a:gd name="T37" fmla="*/ 160 h 167"/>
                      <a:gd name="T38" fmla="*/ 90 w 199"/>
                      <a:gd name="T39" fmla="*/ 166 h 167"/>
                      <a:gd name="T40" fmla="*/ 92 w 199"/>
                      <a:gd name="T41" fmla="*/ 165 h 167"/>
                      <a:gd name="T42" fmla="*/ 90 w 199"/>
                      <a:gd name="T43" fmla="*/ 161 h 167"/>
                      <a:gd name="T44" fmla="*/ 90 w 199"/>
                      <a:gd name="T45" fmla="*/ 161 h 167"/>
                      <a:gd name="T46" fmla="*/ 88 w 199"/>
                      <a:gd name="T47" fmla="*/ 153 h 167"/>
                      <a:gd name="T48" fmla="*/ 118 w 199"/>
                      <a:gd name="T49" fmla="*/ 144 h 167"/>
                      <a:gd name="T50" fmla="*/ 122 w 199"/>
                      <a:gd name="T51" fmla="*/ 144 h 167"/>
                      <a:gd name="T52" fmla="*/ 116 w 199"/>
                      <a:gd name="T53" fmla="*/ 156 h 167"/>
                      <a:gd name="T54" fmla="*/ 120 w 199"/>
                      <a:gd name="T55" fmla="*/ 158 h 167"/>
                      <a:gd name="T56" fmla="*/ 133 w 199"/>
                      <a:gd name="T57" fmla="*/ 166 h 167"/>
                      <a:gd name="T58" fmla="*/ 146 w 199"/>
                      <a:gd name="T59" fmla="*/ 158 h 167"/>
                      <a:gd name="T60" fmla="*/ 155 w 199"/>
                      <a:gd name="T61" fmla="*/ 155 h 167"/>
                      <a:gd name="T62" fmla="*/ 159 w 199"/>
                      <a:gd name="T63" fmla="*/ 156 h 167"/>
                      <a:gd name="T64" fmla="*/ 162 w 199"/>
                      <a:gd name="T65" fmla="*/ 0 h 167"/>
                      <a:gd name="T66" fmla="*/ 145 w 199"/>
                      <a:gd name="T67" fmla="*/ 5 h 167"/>
                      <a:gd name="T68" fmla="*/ 113 w 199"/>
                      <a:gd name="T69" fmla="*/ 60 h 167"/>
                      <a:gd name="T70" fmla="*/ 150 w 199"/>
                      <a:gd name="T71" fmla="*/ 41 h 167"/>
                      <a:gd name="T72" fmla="*/ 154 w 199"/>
                      <a:gd name="T73" fmla="*/ 42 h 167"/>
                      <a:gd name="T74" fmla="*/ 106 w 199"/>
                      <a:gd name="T75" fmla="*/ 76 h 167"/>
                      <a:gd name="T76" fmla="*/ 87 w 199"/>
                      <a:gd name="T77" fmla="*/ 119 h 167"/>
                      <a:gd name="T78" fmla="*/ 134 w 199"/>
                      <a:gd name="T79" fmla="*/ 90 h 167"/>
                      <a:gd name="T80" fmla="*/ 140 w 199"/>
                      <a:gd name="T81" fmla="*/ 92 h 167"/>
                      <a:gd name="T82" fmla="*/ 91 w 199"/>
                      <a:gd name="T83" fmla="*/ 12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9" h="167">
                        <a:moveTo>
                          <a:pt x="91" y="124"/>
                        </a:moveTo>
                        <a:cubicBezTo>
                          <a:pt x="86" y="126"/>
                          <a:pt x="83" y="129"/>
                          <a:pt x="80" y="132"/>
                        </a:cubicBezTo>
                        <a:cubicBezTo>
                          <a:pt x="79" y="129"/>
                          <a:pt x="78" y="127"/>
                          <a:pt x="77" y="124"/>
                        </a:cubicBezTo>
                        <a:cubicBezTo>
                          <a:pt x="74" y="120"/>
                          <a:pt x="72" y="115"/>
                          <a:pt x="69" y="111"/>
                        </a:cubicBezTo>
                        <a:cubicBezTo>
                          <a:pt x="50" y="78"/>
                          <a:pt x="29" y="62"/>
                          <a:pt x="29" y="62"/>
                        </a:cubicBezTo>
                        <a:cubicBezTo>
                          <a:pt x="21" y="64"/>
                          <a:pt x="21" y="64"/>
                          <a:pt x="21" y="64"/>
                        </a:cubicBezTo>
                        <a:cubicBezTo>
                          <a:pt x="14" y="66"/>
                          <a:pt x="14" y="66"/>
                          <a:pt x="14" y="66"/>
                        </a:cubicBezTo>
                        <a:cubicBezTo>
                          <a:pt x="14" y="66"/>
                          <a:pt x="0" y="105"/>
                          <a:pt x="10" y="159"/>
                        </a:cubicBezTo>
                        <a:cubicBezTo>
                          <a:pt x="12" y="158"/>
                          <a:pt x="12" y="158"/>
                          <a:pt x="12" y="158"/>
                        </a:cubicBezTo>
                        <a:cubicBezTo>
                          <a:pt x="15" y="156"/>
                          <a:pt x="17" y="155"/>
                          <a:pt x="21" y="155"/>
                        </a:cubicBezTo>
                        <a:cubicBezTo>
                          <a:pt x="23" y="155"/>
                          <a:pt x="26" y="156"/>
                          <a:pt x="28" y="157"/>
                        </a:cubicBezTo>
                        <a:cubicBezTo>
                          <a:pt x="46" y="167"/>
                          <a:pt x="46" y="167"/>
                          <a:pt x="46" y="167"/>
                        </a:cubicBezTo>
                        <a:cubicBezTo>
                          <a:pt x="57" y="160"/>
                          <a:pt x="57" y="160"/>
                          <a:pt x="57" y="160"/>
                        </a:cubicBezTo>
                        <a:cubicBezTo>
                          <a:pt x="59" y="158"/>
                          <a:pt x="59" y="158"/>
                          <a:pt x="59" y="158"/>
                        </a:cubicBezTo>
                        <a:cubicBezTo>
                          <a:pt x="61" y="157"/>
                          <a:pt x="62" y="156"/>
                          <a:pt x="64" y="156"/>
                        </a:cubicBezTo>
                        <a:cubicBezTo>
                          <a:pt x="65" y="155"/>
                          <a:pt x="67" y="155"/>
                          <a:pt x="68" y="155"/>
                        </a:cubicBezTo>
                        <a:cubicBezTo>
                          <a:pt x="69" y="155"/>
                          <a:pt x="70" y="155"/>
                          <a:pt x="72" y="156"/>
                        </a:cubicBezTo>
                        <a:cubicBezTo>
                          <a:pt x="73" y="156"/>
                          <a:pt x="75" y="157"/>
                          <a:pt x="77" y="158"/>
                        </a:cubicBezTo>
                        <a:cubicBezTo>
                          <a:pt x="80" y="160"/>
                          <a:pt x="80" y="160"/>
                          <a:pt x="80" y="160"/>
                        </a:cubicBezTo>
                        <a:cubicBezTo>
                          <a:pt x="90" y="166"/>
                          <a:pt x="90" y="166"/>
                          <a:pt x="90" y="166"/>
                        </a:cubicBezTo>
                        <a:cubicBezTo>
                          <a:pt x="92" y="165"/>
                          <a:pt x="92" y="165"/>
                          <a:pt x="92" y="165"/>
                        </a:cubicBezTo>
                        <a:cubicBezTo>
                          <a:pt x="91" y="164"/>
                          <a:pt x="91" y="162"/>
                          <a:pt x="90" y="161"/>
                        </a:cubicBezTo>
                        <a:cubicBezTo>
                          <a:pt x="90" y="161"/>
                          <a:pt x="90" y="161"/>
                          <a:pt x="90" y="161"/>
                        </a:cubicBezTo>
                        <a:cubicBezTo>
                          <a:pt x="90" y="158"/>
                          <a:pt x="89" y="156"/>
                          <a:pt x="88" y="153"/>
                        </a:cubicBezTo>
                        <a:cubicBezTo>
                          <a:pt x="98" y="147"/>
                          <a:pt x="110" y="144"/>
                          <a:pt x="118" y="144"/>
                        </a:cubicBezTo>
                        <a:cubicBezTo>
                          <a:pt x="120" y="144"/>
                          <a:pt x="121" y="144"/>
                          <a:pt x="122" y="144"/>
                        </a:cubicBezTo>
                        <a:cubicBezTo>
                          <a:pt x="130" y="147"/>
                          <a:pt x="125" y="151"/>
                          <a:pt x="116" y="156"/>
                        </a:cubicBezTo>
                        <a:cubicBezTo>
                          <a:pt x="118" y="156"/>
                          <a:pt x="119" y="157"/>
                          <a:pt x="120" y="158"/>
                        </a:cubicBezTo>
                        <a:cubicBezTo>
                          <a:pt x="133" y="166"/>
                          <a:pt x="133" y="166"/>
                          <a:pt x="133" y="166"/>
                        </a:cubicBezTo>
                        <a:cubicBezTo>
                          <a:pt x="146" y="158"/>
                          <a:pt x="146" y="158"/>
                          <a:pt x="146" y="158"/>
                        </a:cubicBezTo>
                        <a:cubicBezTo>
                          <a:pt x="149" y="156"/>
                          <a:pt x="152" y="155"/>
                          <a:pt x="155" y="155"/>
                        </a:cubicBezTo>
                        <a:cubicBezTo>
                          <a:pt x="156" y="155"/>
                          <a:pt x="158" y="156"/>
                          <a:pt x="159" y="156"/>
                        </a:cubicBezTo>
                        <a:cubicBezTo>
                          <a:pt x="176" y="109"/>
                          <a:pt x="199" y="0"/>
                          <a:pt x="162" y="0"/>
                        </a:cubicBezTo>
                        <a:cubicBezTo>
                          <a:pt x="157" y="0"/>
                          <a:pt x="152" y="2"/>
                          <a:pt x="145" y="5"/>
                        </a:cubicBezTo>
                        <a:cubicBezTo>
                          <a:pt x="113" y="23"/>
                          <a:pt x="113" y="60"/>
                          <a:pt x="113" y="60"/>
                        </a:cubicBezTo>
                        <a:cubicBezTo>
                          <a:pt x="125" y="48"/>
                          <a:pt x="142" y="41"/>
                          <a:pt x="150" y="41"/>
                        </a:cubicBezTo>
                        <a:cubicBezTo>
                          <a:pt x="152" y="41"/>
                          <a:pt x="153" y="42"/>
                          <a:pt x="154" y="42"/>
                        </a:cubicBezTo>
                        <a:cubicBezTo>
                          <a:pt x="161" y="47"/>
                          <a:pt x="141" y="59"/>
                          <a:pt x="106" y="76"/>
                        </a:cubicBezTo>
                        <a:cubicBezTo>
                          <a:pt x="74" y="91"/>
                          <a:pt x="87" y="119"/>
                          <a:pt x="87" y="119"/>
                        </a:cubicBezTo>
                        <a:cubicBezTo>
                          <a:pt x="98" y="104"/>
                          <a:pt x="122" y="90"/>
                          <a:pt x="134" y="90"/>
                        </a:cubicBezTo>
                        <a:cubicBezTo>
                          <a:pt x="137" y="90"/>
                          <a:pt x="138" y="91"/>
                          <a:pt x="140" y="92"/>
                        </a:cubicBezTo>
                        <a:cubicBezTo>
                          <a:pt x="152" y="101"/>
                          <a:pt x="119" y="113"/>
                          <a:pt x="91"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9" name="Freeform 234">
                    <a:extLst>
                      <a:ext uri="{FF2B5EF4-FFF2-40B4-BE49-F238E27FC236}">
                        <a16:creationId xmlns:a16="http://schemas.microsoft.com/office/drawing/2014/main" id="{D6F063D7-02CC-4F03-A2AA-7BE53C9BF03A}"/>
                      </a:ext>
                    </a:extLst>
                  </p:cNvPr>
                  <p:cNvSpPr>
                    <a:spLocks/>
                  </p:cNvSpPr>
                  <p:nvPr/>
                </p:nvSpPr>
                <p:spPr bwMode="auto">
                  <a:xfrm>
                    <a:off x="687388" y="3705226"/>
                    <a:ext cx="90488" cy="68263"/>
                  </a:xfrm>
                  <a:custGeom>
                    <a:avLst/>
                    <a:gdLst>
                      <a:gd name="T0" fmla="*/ 31 w 36"/>
                      <a:gd name="T1" fmla="*/ 1 h 27"/>
                      <a:gd name="T2" fmla="*/ 29 w 36"/>
                      <a:gd name="T3" fmla="*/ 0 h 27"/>
                      <a:gd name="T4" fmla="*/ 2 w 36"/>
                      <a:gd name="T5" fmla="*/ 8 h 27"/>
                      <a:gd name="T6" fmla="*/ 0 w 36"/>
                      <a:gd name="T7" fmla="*/ 10 h 27"/>
                      <a:gd name="T8" fmla="*/ 5 w 36"/>
                      <a:gd name="T9" fmla="*/ 25 h 27"/>
                      <a:gd name="T10" fmla="*/ 7 w 36"/>
                      <a:gd name="T11" fmla="*/ 27 h 27"/>
                      <a:gd name="T12" fmla="*/ 34 w 36"/>
                      <a:gd name="T13" fmla="*/ 19 h 27"/>
                      <a:gd name="T14" fmla="*/ 36 w 36"/>
                      <a:gd name="T15" fmla="*/ 16 h 27"/>
                      <a:gd name="T16" fmla="*/ 31 w 36"/>
                      <a:gd name="T1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7">
                        <a:moveTo>
                          <a:pt x="31" y="1"/>
                        </a:moveTo>
                        <a:cubicBezTo>
                          <a:pt x="31" y="0"/>
                          <a:pt x="30" y="0"/>
                          <a:pt x="29" y="0"/>
                        </a:cubicBezTo>
                        <a:cubicBezTo>
                          <a:pt x="2" y="8"/>
                          <a:pt x="2" y="8"/>
                          <a:pt x="2" y="8"/>
                        </a:cubicBezTo>
                        <a:cubicBezTo>
                          <a:pt x="1" y="8"/>
                          <a:pt x="0" y="9"/>
                          <a:pt x="0" y="10"/>
                        </a:cubicBezTo>
                        <a:cubicBezTo>
                          <a:pt x="5" y="25"/>
                          <a:pt x="5" y="25"/>
                          <a:pt x="5" y="25"/>
                        </a:cubicBezTo>
                        <a:cubicBezTo>
                          <a:pt x="5" y="26"/>
                          <a:pt x="6" y="27"/>
                          <a:pt x="7" y="27"/>
                        </a:cubicBezTo>
                        <a:cubicBezTo>
                          <a:pt x="34" y="19"/>
                          <a:pt x="34" y="19"/>
                          <a:pt x="34" y="19"/>
                        </a:cubicBezTo>
                        <a:cubicBezTo>
                          <a:pt x="35" y="18"/>
                          <a:pt x="36" y="17"/>
                          <a:pt x="36" y="16"/>
                        </a:cubicBezTo>
                        <a:lnTo>
                          <a:pt x="3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0" name="Freeform 235">
                    <a:extLst>
                      <a:ext uri="{FF2B5EF4-FFF2-40B4-BE49-F238E27FC236}">
                        <a16:creationId xmlns:a16="http://schemas.microsoft.com/office/drawing/2014/main" id="{7F21E385-AF45-4276-8BB1-8730F6C9C8F7}"/>
                      </a:ext>
                    </a:extLst>
                  </p:cNvPr>
                  <p:cNvSpPr>
                    <a:spLocks/>
                  </p:cNvSpPr>
                  <p:nvPr/>
                </p:nvSpPr>
                <p:spPr bwMode="auto">
                  <a:xfrm>
                    <a:off x="1093788" y="3730626"/>
                    <a:ext cx="273050" cy="303213"/>
                  </a:xfrm>
                  <a:custGeom>
                    <a:avLst/>
                    <a:gdLst>
                      <a:gd name="T0" fmla="*/ 108 w 109"/>
                      <a:gd name="T1" fmla="*/ 13 h 121"/>
                      <a:gd name="T2" fmla="*/ 99 w 109"/>
                      <a:gd name="T3" fmla="*/ 14 h 121"/>
                      <a:gd name="T4" fmla="*/ 97 w 109"/>
                      <a:gd name="T5" fmla="*/ 16 h 121"/>
                      <a:gd name="T6" fmla="*/ 95 w 109"/>
                      <a:gd name="T7" fmla="*/ 22 h 121"/>
                      <a:gd name="T8" fmla="*/ 87 w 109"/>
                      <a:gd name="T9" fmla="*/ 18 h 121"/>
                      <a:gd name="T10" fmla="*/ 86 w 109"/>
                      <a:gd name="T11" fmla="*/ 17 h 121"/>
                      <a:gd name="T12" fmla="*/ 77 w 109"/>
                      <a:gd name="T13" fmla="*/ 2 h 121"/>
                      <a:gd name="T14" fmla="*/ 55 w 109"/>
                      <a:gd name="T15" fmla="*/ 16 h 121"/>
                      <a:gd name="T16" fmla="*/ 43 w 109"/>
                      <a:gd name="T17" fmla="*/ 24 h 121"/>
                      <a:gd name="T18" fmla="*/ 43 w 109"/>
                      <a:gd name="T19" fmla="*/ 25 h 121"/>
                      <a:gd name="T20" fmla="*/ 64 w 109"/>
                      <a:gd name="T21" fmla="*/ 34 h 121"/>
                      <a:gd name="T22" fmla="*/ 83 w 109"/>
                      <a:gd name="T23" fmla="*/ 21 h 121"/>
                      <a:gd name="T24" fmla="*/ 84 w 109"/>
                      <a:gd name="T25" fmla="*/ 20 h 121"/>
                      <a:gd name="T26" fmla="*/ 93 w 109"/>
                      <a:gd name="T27" fmla="*/ 25 h 121"/>
                      <a:gd name="T28" fmla="*/ 86 w 109"/>
                      <a:gd name="T29" fmla="*/ 37 h 121"/>
                      <a:gd name="T30" fmla="*/ 66 w 109"/>
                      <a:gd name="T31" fmla="*/ 43 h 121"/>
                      <a:gd name="T32" fmla="*/ 25 w 109"/>
                      <a:gd name="T33" fmla="*/ 77 h 121"/>
                      <a:gd name="T34" fmla="*/ 18 w 109"/>
                      <a:gd name="T35" fmla="*/ 83 h 121"/>
                      <a:gd name="T36" fmla="*/ 15 w 109"/>
                      <a:gd name="T37" fmla="*/ 85 h 121"/>
                      <a:gd name="T38" fmla="*/ 0 w 109"/>
                      <a:gd name="T39" fmla="*/ 111 h 121"/>
                      <a:gd name="T40" fmla="*/ 4 w 109"/>
                      <a:gd name="T41" fmla="*/ 113 h 121"/>
                      <a:gd name="T42" fmla="*/ 6 w 109"/>
                      <a:gd name="T43" fmla="*/ 114 h 121"/>
                      <a:gd name="T44" fmla="*/ 13 w 109"/>
                      <a:gd name="T45" fmla="*/ 119 h 121"/>
                      <a:gd name="T46" fmla="*/ 17 w 109"/>
                      <a:gd name="T47" fmla="*/ 121 h 121"/>
                      <a:gd name="T48" fmla="*/ 30 w 109"/>
                      <a:gd name="T49" fmla="*/ 113 h 121"/>
                      <a:gd name="T50" fmla="*/ 39 w 109"/>
                      <a:gd name="T51" fmla="*/ 110 h 121"/>
                      <a:gd name="T52" fmla="*/ 47 w 109"/>
                      <a:gd name="T53" fmla="*/ 113 h 121"/>
                      <a:gd name="T54" fmla="*/ 60 w 109"/>
                      <a:gd name="T55" fmla="*/ 121 h 121"/>
                      <a:gd name="T56" fmla="*/ 74 w 109"/>
                      <a:gd name="T57" fmla="*/ 113 h 121"/>
                      <a:gd name="T58" fmla="*/ 83 w 109"/>
                      <a:gd name="T59" fmla="*/ 110 h 121"/>
                      <a:gd name="T60" fmla="*/ 87 w 109"/>
                      <a:gd name="T61" fmla="*/ 111 h 121"/>
                      <a:gd name="T62" fmla="*/ 98 w 109"/>
                      <a:gd name="T63" fmla="*/ 63 h 121"/>
                      <a:gd name="T64" fmla="*/ 91 w 109"/>
                      <a:gd name="T65" fmla="*/ 40 h 121"/>
                      <a:gd name="T66" fmla="*/ 108 w 109"/>
                      <a:gd name="T67" fmla="*/ 14 h 121"/>
                      <a:gd name="T68" fmla="*/ 108 w 109"/>
                      <a:gd name="T69" fmla="*/ 1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9" h="121">
                        <a:moveTo>
                          <a:pt x="108" y="13"/>
                        </a:moveTo>
                        <a:cubicBezTo>
                          <a:pt x="106" y="12"/>
                          <a:pt x="102" y="12"/>
                          <a:pt x="99" y="14"/>
                        </a:cubicBezTo>
                        <a:cubicBezTo>
                          <a:pt x="98" y="14"/>
                          <a:pt x="98" y="15"/>
                          <a:pt x="97" y="16"/>
                        </a:cubicBezTo>
                        <a:cubicBezTo>
                          <a:pt x="96" y="18"/>
                          <a:pt x="95" y="20"/>
                          <a:pt x="95" y="22"/>
                        </a:cubicBezTo>
                        <a:cubicBezTo>
                          <a:pt x="87" y="18"/>
                          <a:pt x="87" y="18"/>
                          <a:pt x="87" y="18"/>
                        </a:cubicBezTo>
                        <a:cubicBezTo>
                          <a:pt x="87" y="18"/>
                          <a:pt x="86" y="17"/>
                          <a:pt x="86" y="17"/>
                        </a:cubicBezTo>
                        <a:cubicBezTo>
                          <a:pt x="86" y="14"/>
                          <a:pt x="85" y="4"/>
                          <a:pt x="77" y="2"/>
                        </a:cubicBezTo>
                        <a:cubicBezTo>
                          <a:pt x="66" y="0"/>
                          <a:pt x="58" y="11"/>
                          <a:pt x="55" y="16"/>
                        </a:cubicBezTo>
                        <a:cubicBezTo>
                          <a:pt x="52" y="20"/>
                          <a:pt x="46" y="23"/>
                          <a:pt x="43" y="24"/>
                        </a:cubicBezTo>
                        <a:cubicBezTo>
                          <a:pt x="42" y="24"/>
                          <a:pt x="42" y="25"/>
                          <a:pt x="43" y="25"/>
                        </a:cubicBezTo>
                        <a:cubicBezTo>
                          <a:pt x="52" y="26"/>
                          <a:pt x="53" y="35"/>
                          <a:pt x="64" y="34"/>
                        </a:cubicBezTo>
                        <a:cubicBezTo>
                          <a:pt x="75" y="34"/>
                          <a:pt x="81" y="24"/>
                          <a:pt x="83" y="21"/>
                        </a:cubicBezTo>
                        <a:cubicBezTo>
                          <a:pt x="83" y="21"/>
                          <a:pt x="84" y="20"/>
                          <a:pt x="84" y="20"/>
                        </a:cubicBezTo>
                        <a:cubicBezTo>
                          <a:pt x="88" y="21"/>
                          <a:pt x="91" y="23"/>
                          <a:pt x="93" y="25"/>
                        </a:cubicBezTo>
                        <a:cubicBezTo>
                          <a:pt x="91" y="30"/>
                          <a:pt x="88" y="34"/>
                          <a:pt x="86" y="37"/>
                        </a:cubicBezTo>
                        <a:cubicBezTo>
                          <a:pt x="78" y="35"/>
                          <a:pt x="69" y="38"/>
                          <a:pt x="66" y="43"/>
                        </a:cubicBezTo>
                        <a:cubicBezTo>
                          <a:pt x="51" y="69"/>
                          <a:pt x="41" y="67"/>
                          <a:pt x="25" y="77"/>
                        </a:cubicBezTo>
                        <a:cubicBezTo>
                          <a:pt x="23" y="79"/>
                          <a:pt x="21" y="80"/>
                          <a:pt x="18" y="83"/>
                        </a:cubicBezTo>
                        <a:cubicBezTo>
                          <a:pt x="17" y="83"/>
                          <a:pt x="16" y="84"/>
                          <a:pt x="15" y="85"/>
                        </a:cubicBezTo>
                        <a:cubicBezTo>
                          <a:pt x="8" y="92"/>
                          <a:pt x="2" y="101"/>
                          <a:pt x="0" y="111"/>
                        </a:cubicBezTo>
                        <a:cubicBezTo>
                          <a:pt x="2" y="112"/>
                          <a:pt x="3" y="112"/>
                          <a:pt x="4" y="113"/>
                        </a:cubicBezTo>
                        <a:cubicBezTo>
                          <a:pt x="6" y="114"/>
                          <a:pt x="6" y="114"/>
                          <a:pt x="6" y="114"/>
                        </a:cubicBezTo>
                        <a:cubicBezTo>
                          <a:pt x="13" y="119"/>
                          <a:pt x="13" y="119"/>
                          <a:pt x="13" y="119"/>
                        </a:cubicBezTo>
                        <a:cubicBezTo>
                          <a:pt x="17" y="121"/>
                          <a:pt x="17" y="121"/>
                          <a:pt x="17" y="121"/>
                        </a:cubicBezTo>
                        <a:cubicBezTo>
                          <a:pt x="30" y="113"/>
                          <a:pt x="30" y="113"/>
                          <a:pt x="30" y="113"/>
                        </a:cubicBezTo>
                        <a:cubicBezTo>
                          <a:pt x="33" y="111"/>
                          <a:pt x="36" y="110"/>
                          <a:pt x="39" y="110"/>
                        </a:cubicBezTo>
                        <a:cubicBezTo>
                          <a:pt x="42" y="110"/>
                          <a:pt x="45" y="111"/>
                          <a:pt x="47" y="113"/>
                        </a:cubicBezTo>
                        <a:cubicBezTo>
                          <a:pt x="60" y="121"/>
                          <a:pt x="60" y="121"/>
                          <a:pt x="60" y="121"/>
                        </a:cubicBezTo>
                        <a:cubicBezTo>
                          <a:pt x="74" y="113"/>
                          <a:pt x="74" y="113"/>
                          <a:pt x="74" y="113"/>
                        </a:cubicBezTo>
                        <a:cubicBezTo>
                          <a:pt x="76" y="111"/>
                          <a:pt x="79" y="110"/>
                          <a:pt x="83" y="110"/>
                        </a:cubicBezTo>
                        <a:cubicBezTo>
                          <a:pt x="84" y="110"/>
                          <a:pt x="85" y="110"/>
                          <a:pt x="87" y="111"/>
                        </a:cubicBezTo>
                        <a:cubicBezTo>
                          <a:pt x="88" y="95"/>
                          <a:pt x="83" y="86"/>
                          <a:pt x="98" y="63"/>
                        </a:cubicBezTo>
                        <a:cubicBezTo>
                          <a:pt x="102" y="58"/>
                          <a:pt x="99" y="45"/>
                          <a:pt x="91" y="40"/>
                        </a:cubicBezTo>
                        <a:cubicBezTo>
                          <a:pt x="97" y="33"/>
                          <a:pt x="103" y="25"/>
                          <a:pt x="108" y="14"/>
                        </a:cubicBezTo>
                        <a:cubicBezTo>
                          <a:pt x="109" y="14"/>
                          <a:pt x="109" y="13"/>
                          <a:pt x="10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1" name="Freeform 236">
                    <a:extLst>
                      <a:ext uri="{FF2B5EF4-FFF2-40B4-BE49-F238E27FC236}">
                        <a16:creationId xmlns:a16="http://schemas.microsoft.com/office/drawing/2014/main" id="{C58E679D-E79F-432C-B293-87015116AB44}"/>
                      </a:ext>
                    </a:extLst>
                  </p:cNvPr>
                  <p:cNvSpPr>
                    <a:spLocks/>
                  </p:cNvSpPr>
                  <p:nvPr/>
                </p:nvSpPr>
                <p:spPr bwMode="auto">
                  <a:xfrm>
                    <a:off x="690563" y="4040188"/>
                    <a:ext cx="657225" cy="609600"/>
                  </a:xfrm>
                  <a:custGeom>
                    <a:avLst/>
                    <a:gdLst>
                      <a:gd name="T0" fmla="*/ 63 w 263"/>
                      <a:gd name="T1" fmla="*/ 243 h 243"/>
                      <a:gd name="T2" fmla="*/ 201 w 263"/>
                      <a:gd name="T3" fmla="*/ 243 h 243"/>
                      <a:gd name="T4" fmla="*/ 263 w 263"/>
                      <a:gd name="T5" fmla="*/ 181 h 243"/>
                      <a:gd name="T6" fmla="*/ 263 w 263"/>
                      <a:gd name="T7" fmla="*/ 25 h 243"/>
                      <a:gd name="T8" fmla="*/ 263 w 263"/>
                      <a:gd name="T9" fmla="*/ 10 h 243"/>
                      <a:gd name="T10" fmla="*/ 262 w 263"/>
                      <a:gd name="T11" fmla="*/ 7 h 243"/>
                      <a:gd name="T12" fmla="*/ 245 w 263"/>
                      <a:gd name="T13" fmla="*/ 0 h 243"/>
                      <a:gd name="T14" fmla="*/ 245 w 263"/>
                      <a:gd name="T15" fmla="*/ 0 h 243"/>
                      <a:gd name="T16" fmla="*/ 244 w 263"/>
                      <a:gd name="T17" fmla="*/ 0 h 243"/>
                      <a:gd name="T18" fmla="*/ 242 w 263"/>
                      <a:gd name="T19" fmla="*/ 0 h 243"/>
                      <a:gd name="T20" fmla="*/ 223 w 263"/>
                      <a:gd name="T21" fmla="*/ 12 h 243"/>
                      <a:gd name="T22" fmla="*/ 221 w 263"/>
                      <a:gd name="T23" fmla="*/ 13 h 243"/>
                      <a:gd name="T24" fmla="*/ 220 w 263"/>
                      <a:gd name="T25" fmla="*/ 12 h 243"/>
                      <a:gd name="T26" fmla="*/ 201 w 263"/>
                      <a:gd name="T27" fmla="*/ 0 h 243"/>
                      <a:gd name="T28" fmla="*/ 200 w 263"/>
                      <a:gd name="T29" fmla="*/ 0 h 243"/>
                      <a:gd name="T30" fmla="*/ 198 w 263"/>
                      <a:gd name="T31" fmla="*/ 0 h 243"/>
                      <a:gd name="T32" fmla="*/ 179 w 263"/>
                      <a:gd name="T33" fmla="*/ 12 h 243"/>
                      <a:gd name="T34" fmla="*/ 178 w 263"/>
                      <a:gd name="T35" fmla="*/ 13 h 243"/>
                      <a:gd name="T36" fmla="*/ 176 w 263"/>
                      <a:gd name="T37" fmla="*/ 12 h 243"/>
                      <a:gd name="T38" fmla="*/ 169 w 263"/>
                      <a:gd name="T39" fmla="*/ 7 h 243"/>
                      <a:gd name="T40" fmla="*/ 163 w 263"/>
                      <a:gd name="T41" fmla="*/ 4 h 243"/>
                      <a:gd name="T42" fmla="*/ 162 w 263"/>
                      <a:gd name="T43" fmla="*/ 3 h 243"/>
                      <a:gd name="T44" fmla="*/ 157 w 263"/>
                      <a:gd name="T45" fmla="*/ 0 h 243"/>
                      <a:gd name="T46" fmla="*/ 156 w 263"/>
                      <a:gd name="T47" fmla="*/ 0 h 243"/>
                      <a:gd name="T48" fmla="*/ 155 w 263"/>
                      <a:gd name="T49" fmla="*/ 0 h 243"/>
                      <a:gd name="T50" fmla="*/ 155 w 263"/>
                      <a:gd name="T51" fmla="*/ 0 h 243"/>
                      <a:gd name="T52" fmla="*/ 136 w 263"/>
                      <a:gd name="T53" fmla="*/ 12 h 243"/>
                      <a:gd name="T54" fmla="*/ 134 w 263"/>
                      <a:gd name="T55" fmla="*/ 13 h 243"/>
                      <a:gd name="T56" fmla="*/ 133 w 263"/>
                      <a:gd name="T57" fmla="*/ 12 h 243"/>
                      <a:gd name="T58" fmla="*/ 114 w 263"/>
                      <a:gd name="T59" fmla="*/ 0 h 243"/>
                      <a:gd name="T60" fmla="*/ 112 w 263"/>
                      <a:gd name="T61" fmla="*/ 0 h 243"/>
                      <a:gd name="T62" fmla="*/ 111 w 263"/>
                      <a:gd name="T63" fmla="*/ 0 h 243"/>
                      <a:gd name="T64" fmla="*/ 96 w 263"/>
                      <a:gd name="T65" fmla="*/ 10 h 243"/>
                      <a:gd name="T66" fmla="*/ 92 w 263"/>
                      <a:gd name="T67" fmla="*/ 12 h 243"/>
                      <a:gd name="T68" fmla="*/ 91 w 263"/>
                      <a:gd name="T69" fmla="*/ 13 h 243"/>
                      <a:gd name="T70" fmla="*/ 89 w 263"/>
                      <a:gd name="T71" fmla="*/ 12 h 243"/>
                      <a:gd name="T72" fmla="*/ 82 w 263"/>
                      <a:gd name="T73" fmla="*/ 7 h 243"/>
                      <a:gd name="T74" fmla="*/ 70 w 263"/>
                      <a:gd name="T75" fmla="*/ 0 h 243"/>
                      <a:gd name="T76" fmla="*/ 69 w 263"/>
                      <a:gd name="T77" fmla="*/ 0 h 243"/>
                      <a:gd name="T78" fmla="*/ 67 w 263"/>
                      <a:gd name="T79" fmla="*/ 0 h 243"/>
                      <a:gd name="T80" fmla="*/ 67 w 263"/>
                      <a:gd name="T81" fmla="*/ 0 h 243"/>
                      <a:gd name="T82" fmla="*/ 60 w 263"/>
                      <a:gd name="T83" fmla="*/ 5 h 243"/>
                      <a:gd name="T84" fmla="*/ 49 w 263"/>
                      <a:gd name="T85" fmla="*/ 12 h 243"/>
                      <a:gd name="T86" fmla="*/ 47 w 263"/>
                      <a:gd name="T87" fmla="*/ 13 h 243"/>
                      <a:gd name="T88" fmla="*/ 46 w 263"/>
                      <a:gd name="T89" fmla="*/ 12 h 243"/>
                      <a:gd name="T90" fmla="*/ 23 w 263"/>
                      <a:gd name="T91" fmla="*/ 0 h 243"/>
                      <a:gd name="T92" fmla="*/ 22 w 263"/>
                      <a:gd name="T93" fmla="*/ 0 h 243"/>
                      <a:gd name="T94" fmla="*/ 20 w 263"/>
                      <a:gd name="T95" fmla="*/ 0 h 243"/>
                      <a:gd name="T96" fmla="*/ 15 w 263"/>
                      <a:gd name="T97" fmla="*/ 3 h 243"/>
                      <a:gd name="T98" fmla="*/ 2 w 263"/>
                      <a:gd name="T99" fmla="*/ 11 h 243"/>
                      <a:gd name="T100" fmla="*/ 0 w 263"/>
                      <a:gd name="T101" fmla="*/ 14 h 243"/>
                      <a:gd name="T102" fmla="*/ 1 w 263"/>
                      <a:gd name="T103" fmla="*/ 25 h 243"/>
                      <a:gd name="T104" fmla="*/ 1 w 263"/>
                      <a:gd name="T105" fmla="*/ 25 h 243"/>
                      <a:gd name="T106" fmla="*/ 0 w 263"/>
                      <a:gd name="T107" fmla="*/ 25 h 243"/>
                      <a:gd name="T108" fmla="*/ 0 w 263"/>
                      <a:gd name="T109" fmla="*/ 181 h 243"/>
                      <a:gd name="T110" fmla="*/ 63 w 263"/>
                      <a:gd name="T111"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3" h="243">
                        <a:moveTo>
                          <a:pt x="63" y="243"/>
                        </a:moveTo>
                        <a:cubicBezTo>
                          <a:pt x="201" y="243"/>
                          <a:pt x="201" y="243"/>
                          <a:pt x="201" y="243"/>
                        </a:cubicBezTo>
                        <a:cubicBezTo>
                          <a:pt x="235" y="243"/>
                          <a:pt x="263" y="215"/>
                          <a:pt x="263" y="181"/>
                        </a:cubicBezTo>
                        <a:cubicBezTo>
                          <a:pt x="263" y="25"/>
                          <a:pt x="263" y="25"/>
                          <a:pt x="263" y="25"/>
                        </a:cubicBezTo>
                        <a:cubicBezTo>
                          <a:pt x="263" y="10"/>
                          <a:pt x="263" y="10"/>
                          <a:pt x="263" y="10"/>
                        </a:cubicBezTo>
                        <a:cubicBezTo>
                          <a:pt x="263" y="9"/>
                          <a:pt x="263" y="8"/>
                          <a:pt x="262" y="7"/>
                        </a:cubicBezTo>
                        <a:cubicBezTo>
                          <a:pt x="245" y="0"/>
                          <a:pt x="245" y="0"/>
                          <a:pt x="245" y="0"/>
                        </a:cubicBezTo>
                        <a:cubicBezTo>
                          <a:pt x="245" y="0"/>
                          <a:pt x="245" y="0"/>
                          <a:pt x="245" y="0"/>
                        </a:cubicBezTo>
                        <a:cubicBezTo>
                          <a:pt x="244" y="0"/>
                          <a:pt x="244" y="0"/>
                          <a:pt x="244" y="0"/>
                        </a:cubicBezTo>
                        <a:cubicBezTo>
                          <a:pt x="243" y="0"/>
                          <a:pt x="242" y="0"/>
                          <a:pt x="242" y="0"/>
                        </a:cubicBezTo>
                        <a:cubicBezTo>
                          <a:pt x="223" y="12"/>
                          <a:pt x="223" y="12"/>
                          <a:pt x="223" y="12"/>
                        </a:cubicBezTo>
                        <a:cubicBezTo>
                          <a:pt x="222" y="12"/>
                          <a:pt x="222" y="13"/>
                          <a:pt x="221" y="13"/>
                        </a:cubicBezTo>
                        <a:cubicBezTo>
                          <a:pt x="221" y="13"/>
                          <a:pt x="220" y="12"/>
                          <a:pt x="220" y="12"/>
                        </a:cubicBezTo>
                        <a:cubicBezTo>
                          <a:pt x="201" y="0"/>
                          <a:pt x="201" y="0"/>
                          <a:pt x="201" y="0"/>
                        </a:cubicBezTo>
                        <a:cubicBezTo>
                          <a:pt x="201" y="0"/>
                          <a:pt x="200" y="0"/>
                          <a:pt x="200" y="0"/>
                        </a:cubicBezTo>
                        <a:cubicBezTo>
                          <a:pt x="199" y="0"/>
                          <a:pt x="199" y="0"/>
                          <a:pt x="198" y="0"/>
                        </a:cubicBezTo>
                        <a:cubicBezTo>
                          <a:pt x="179" y="12"/>
                          <a:pt x="179" y="12"/>
                          <a:pt x="179" y="12"/>
                        </a:cubicBezTo>
                        <a:cubicBezTo>
                          <a:pt x="179" y="12"/>
                          <a:pt x="178" y="13"/>
                          <a:pt x="178" y="13"/>
                        </a:cubicBezTo>
                        <a:cubicBezTo>
                          <a:pt x="177" y="13"/>
                          <a:pt x="177" y="12"/>
                          <a:pt x="176" y="12"/>
                        </a:cubicBezTo>
                        <a:cubicBezTo>
                          <a:pt x="169" y="7"/>
                          <a:pt x="169" y="7"/>
                          <a:pt x="169" y="7"/>
                        </a:cubicBezTo>
                        <a:cubicBezTo>
                          <a:pt x="163" y="4"/>
                          <a:pt x="163" y="4"/>
                          <a:pt x="163" y="4"/>
                        </a:cubicBezTo>
                        <a:cubicBezTo>
                          <a:pt x="162" y="3"/>
                          <a:pt x="162" y="3"/>
                          <a:pt x="162" y="3"/>
                        </a:cubicBezTo>
                        <a:cubicBezTo>
                          <a:pt x="157" y="0"/>
                          <a:pt x="157" y="0"/>
                          <a:pt x="157" y="0"/>
                        </a:cubicBezTo>
                        <a:cubicBezTo>
                          <a:pt x="157" y="0"/>
                          <a:pt x="157" y="0"/>
                          <a:pt x="156" y="0"/>
                        </a:cubicBezTo>
                        <a:cubicBezTo>
                          <a:pt x="156" y="0"/>
                          <a:pt x="155" y="0"/>
                          <a:pt x="155" y="0"/>
                        </a:cubicBezTo>
                        <a:cubicBezTo>
                          <a:pt x="155" y="0"/>
                          <a:pt x="155" y="0"/>
                          <a:pt x="155" y="0"/>
                        </a:cubicBezTo>
                        <a:cubicBezTo>
                          <a:pt x="136" y="12"/>
                          <a:pt x="136" y="12"/>
                          <a:pt x="136" y="12"/>
                        </a:cubicBezTo>
                        <a:cubicBezTo>
                          <a:pt x="135" y="12"/>
                          <a:pt x="135" y="13"/>
                          <a:pt x="134" y="13"/>
                        </a:cubicBezTo>
                        <a:cubicBezTo>
                          <a:pt x="134" y="13"/>
                          <a:pt x="133" y="12"/>
                          <a:pt x="133" y="12"/>
                        </a:cubicBezTo>
                        <a:cubicBezTo>
                          <a:pt x="114" y="0"/>
                          <a:pt x="114" y="0"/>
                          <a:pt x="114" y="0"/>
                        </a:cubicBezTo>
                        <a:cubicBezTo>
                          <a:pt x="113" y="0"/>
                          <a:pt x="113" y="0"/>
                          <a:pt x="112" y="0"/>
                        </a:cubicBezTo>
                        <a:cubicBezTo>
                          <a:pt x="112" y="0"/>
                          <a:pt x="111" y="0"/>
                          <a:pt x="111" y="0"/>
                        </a:cubicBezTo>
                        <a:cubicBezTo>
                          <a:pt x="96" y="10"/>
                          <a:pt x="96" y="10"/>
                          <a:pt x="96" y="10"/>
                        </a:cubicBezTo>
                        <a:cubicBezTo>
                          <a:pt x="92" y="12"/>
                          <a:pt x="92" y="12"/>
                          <a:pt x="92" y="12"/>
                        </a:cubicBezTo>
                        <a:cubicBezTo>
                          <a:pt x="92" y="12"/>
                          <a:pt x="91" y="13"/>
                          <a:pt x="91" y="13"/>
                        </a:cubicBezTo>
                        <a:cubicBezTo>
                          <a:pt x="90" y="13"/>
                          <a:pt x="90" y="12"/>
                          <a:pt x="89" y="12"/>
                        </a:cubicBezTo>
                        <a:cubicBezTo>
                          <a:pt x="82" y="7"/>
                          <a:pt x="82" y="7"/>
                          <a:pt x="82" y="7"/>
                        </a:cubicBezTo>
                        <a:cubicBezTo>
                          <a:pt x="70" y="0"/>
                          <a:pt x="70" y="0"/>
                          <a:pt x="70" y="0"/>
                        </a:cubicBezTo>
                        <a:cubicBezTo>
                          <a:pt x="70" y="0"/>
                          <a:pt x="69" y="0"/>
                          <a:pt x="69" y="0"/>
                        </a:cubicBezTo>
                        <a:cubicBezTo>
                          <a:pt x="68" y="0"/>
                          <a:pt x="68" y="0"/>
                          <a:pt x="67" y="0"/>
                        </a:cubicBezTo>
                        <a:cubicBezTo>
                          <a:pt x="67" y="0"/>
                          <a:pt x="67" y="0"/>
                          <a:pt x="67" y="0"/>
                        </a:cubicBezTo>
                        <a:cubicBezTo>
                          <a:pt x="60" y="5"/>
                          <a:pt x="60" y="5"/>
                          <a:pt x="60" y="5"/>
                        </a:cubicBezTo>
                        <a:cubicBezTo>
                          <a:pt x="49" y="12"/>
                          <a:pt x="49" y="12"/>
                          <a:pt x="49" y="12"/>
                        </a:cubicBezTo>
                        <a:cubicBezTo>
                          <a:pt x="48" y="13"/>
                          <a:pt x="47" y="13"/>
                          <a:pt x="47" y="13"/>
                        </a:cubicBezTo>
                        <a:cubicBezTo>
                          <a:pt x="46" y="13"/>
                          <a:pt x="46" y="13"/>
                          <a:pt x="46" y="12"/>
                        </a:cubicBezTo>
                        <a:cubicBezTo>
                          <a:pt x="23" y="0"/>
                          <a:pt x="23" y="0"/>
                          <a:pt x="23" y="0"/>
                        </a:cubicBezTo>
                        <a:cubicBezTo>
                          <a:pt x="22" y="0"/>
                          <a:pt x="22" y="0"/>
                          <a:pt x="22" y="0"/>
                        </a:cubicBezTo>
                        <a:cubicBezTo>
                          <a:pt x="21" y="0"/>
                          <a:pt x="20" y="0"/>
                          <a:pt x="20" y="0"/>
                        </a:cubicBezTo>
                        <a:cubicBezTo>
                          <a:pt x="15" y="3"/>
                          <a:pt x="15" y="3"/>
                          <a:pt x="15" y="3"/>
                        </a:cubicBezTo>
                        <a:cubicBezTo>
                          <a:pt x="2" y="11"/>
                          <a:pt x="2" y="11"/>
                          <a:pt x="2" y="11"/>
                        </a:cubicBezTo>
                        <a:cubicBezTo>
                          <a:pt x="1" y="12"/>
                          <a:pt x="0" y="13"/>
                          <a:pt x="0" y="14"/>
                        </a:cubicBezTo>
                        <a:cubicBezTo>
                          <a:pt x="1" y="25"/>
                          <a:pt x="1" y="25"/>
                          <a:pt x="1" y="25"/>
                        </a:cubicBezTo>
                        <a:cubicBezTo>
                          <a:pt x="1" y="25"/>
                          <a:pt x="1" y="25"/>
                          <a:pt x="1" y="25"/>
                        </a:cubicBezTo>
                        <a:cubicBezTo>
                          <a:pt x="0" y="25"/>
                          <a:pt x="0" y="25"/>
                          <a:pt x="0" y="25"/>
                        </a:cubicBezTo>
                        <a:cubicBezTo>
                          <a:pt x="0" y="181"/>
                          <a:pt x="0" y="181"/>
                          <a:pt x="0" y="181"/>
                        </a:cubicBezTo>
                        <a:cubicBezTo>
                          <a:pt x="0" y="215"/>
                          <a:pt x="28" y="243"/>
                          <a:pt x="63" y="2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71" name="Group 70">
                  <a:extLst>
                    <a:ext uri="{FF2B5EF4-FFF2-40B4-BE49-F238E27FC236}">
                      <a16:creationId xmlns:a16="http://schemas.microsoft.com/office/drawing/2014/main" id="{60223DBA-4AFC-4CE3-A377-7E8916D89F88}"/>
                    </a:ext>
                  </a:extLst>
                </p:cNvPr>
                <p:cNvGrpSpPr/>
                <p:nvPr/>
              </p:nvGrpSpPr>
              <p:grpSpPr>
                <a:xfrm>
                  <a:off x="2961093" y="3832910"/>
                  <a:ext cx="564047" cy="790804"/>
                  <a:chOff x="4033838" y="5080000"/>
                  <a:chExt cx="1101725" cy="1544638"/>
                </a:xfrm>
                <a:solidFill>
                  <a:schemeClr val="bg1"/>
                </a:solidFill>
              </p:grpSpPr>
              <p:sp>
                <p:nvSpPr>
                  <p:cNvPr id="74" name="Oval 6">
                    <a:extLst>
                      <a:ext uri="{FF2B5EF4-FFF2-40B4-BE49-F238E27FC236}">
                        <a16:creationId xmlns:a16="http://schemas.microsoft.com/office/drawing/2014/main" id="{77F406D6-8424-4AA6-A8BD-5CEEC82D5485}"/>
                      </a:ext>
                    </a:extLst>
                  </p:cNvPr>
                  <p:cNvSpPr>
                    <a:spLocks noChangeArrowheads="1"/>
                  </p:cNvSpPr>
                  <p:nvPr/>
                </p:nvSpPr>
                <p:spPr bwMode="auto">
                  <a:xfrm>
                    <a:off x="4359275" y="5080000"/>
                    <a:ext cx="450850" cy="4492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5" name="Freeform 7">
                    <a:extLst>
                      <a:ext uri="{FF2B5EF4-FFF2-40B4-BE49-F238E27FC236}">
                        <a16:creationId xmlns:a16="http://schemas.microsoft.com/office/drawing/2014/main" id="{04739F7B-E3C7-4D25-9308-471DAAC904E5}"/>
                      </a:ext>
                    </a:extLst>
                  </p:cNvPr>
                  <p:cNvSpPr>
                    <a:spLocks/>
                  </p:cNvSpPr>
                  <p:nvPr/>
                </p:nvSpPr>
                <p:spPr bwMode="auto">
                  <a:xfrm>
                    <a:off x="4033838" y="5578475"/>
                    <a:ext cx="1101725" cy="442913"/>
                  </a:xfrm>
                  <a:custGeom>
                    <a:avLst/>
                    <a:gdLst>
                      <a:gd name="T0" fmla="*/ 22 w 294"/>
                      <a:gd name="T1" fmla="*/ 118 h 118"/>
                      <a:gd name="T2" fmla="*/ 35 w 294"/>
                      <a:gd name="T3" fmla="*/ 113 h 118"/>
                      <a:gd name="T4" fmla="*/ 89 w 294"/>
                      <a:gd name="T5" fmla="*/ 64 h 118"/>
                      <a:gd name="T6" fmla="*/ 89 w 294"/>
                      <a:gd name="T7" fmla="*/ 111 h 118"/>
                      <a:gd name="T8" fmla="*/ 204 w 294"/>
                      <a:gd name="T9" fmla="*/ 111 h 118"/>
                      <a:gd name="T10" fmla="*/ 204 w 294"/>
                      <a:gd name="T11" fmla="*/ 64 h 118"/>
                      <a:gd name="T12" fmla="*/ 258 w 294"/>
                      <a:gd name="T13" fmla="*/ 113 h 118"/>
                      <a:gd name="T14" fmla="*/ 272 w 294"/>
                      <a:gd name="T15" fmla="*/ 118 h 118"/>
                      <a:gd name="T16" fmla="*/ 287 w 294"/>
                      <a:gd name="T17" fmla="*/ 112 h 118"/>
                      <a:gd name="T18" fmla="*/ 285 w 294"/>
                      <a:gd name="T19" fmla="*/ 84 h 118"/>
                      <a:gd name="T20" fmla="*/ 202 w 294"/>
                      <a:gd name="T21" fmla="*/ 7 h 118"/>
                      <a:gd name="T22" fmla="*/ 199 w 294"/>
                      <a:gd name="T23" fmla="*/ 5 h 118"/>
                      <a:gd name="T24" fmla="*/ 187 w 294"/>
                      <a:gd name="T25" fmla="*/ 0 h 118"/>
                      <a:gd name="T26" fmla="*/ 107 w 294"/>
                      <a:gd name="T27" fmla="*/ 0 h 118"/>
                      <a:gd name="T28" fmla="*/ 95 w 294"/>
                      <a:gd name="T29" fmla="*/ 5 h 118"/>
                      <a:gd name="T30" fmla="*/ 91 w 294"/>
                      <a:gd name="T31" fmla="*/ 7 h 118"/>
                      <a:gd name="T32" fmla="*/ 8 w 294"/>
                      <a:gd name="T33" fmla="*/ 84 h 118"/>
                      <a:gd name="T34" fmla="*/ 7 w 294"/>
                      <a:gd name="T35" fmla="*/ 112 h 118"/>
                      <a:gd name="T36" fmla="*/ 22 w 294"/>
                      <a:gd name="T37"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4" h="118">
                        <a:moveTo>
                          <a:pt x="22" y="118"/>
                        </a:moveTo>
                        <a:cubicBezTo>
                          <a:pt x="27" y="118"/>
                          <a:pt x="32" y="117"/>
                          <a:pt x="35" y="113"/>
                        </a:cubicBezTo>
                        <a:cubicBezTo>
                          <a:pt x="89" y="64"/>
                          <a:pt x="89" y="64"/>
                          <a:pt x="89" y="64"/>
                        </a:cubicBezTo>
                        <a:cubicBezTo>
                          <a:pt x="89" y="111"/>
                          <a:pt x="89" y="111"/>
                          <a:pt x="89" y="111"/>
                        </a:cubicBezTo>
                        <a:cubicBezTo>
                          <a:pt x="204" y="111"/>
                          <a:pt x="204" y="111"/>
                          <a:pt x="204" y="111"/>
                        </a:cubicBezTo>
                        <a:cubicBezTo>
                          <a:pt x="204" y="64"/>
                          <a:pt x="204" y="64"/>
                          <a:pt x="204" y="64"/>
                        </a:cubicBezTo>
                        <a:cubicBezTo>
                          <a:pt x="258" y="113"/>
                          <a:pt x="258" y="113"/>
                          <a:pt x="258" y="113"/>
                        </a:cubicBezTo>
                        <a:cubicBezTo>
                          <a:pt x="262" y="117"/>
                          <a:pt x="267" y="118"/>
                          <a:pt x="272" y="118"/>
                        </a:cubicBezTo>
                        <a:cubicBezTo>
                          <a:pt x="277" y="118"/>
                          <a:pt x="283" y="116"/>
                          <a:pt x="287" y="112"/>
                        </a:cubicBezTo>
                        <a:cubicBezTo>
                          <a:pt x="294" y="104"/>
                          <a:pt x="294" y="91"/>
                          <a:pt x="285" y="84"/>
                        </a:cubicBezTo>
                        <a:cubicBezTo>
                          <a:pt x="202" y="7"/>
                          <a:pt x="202" y="7"/>
                          <a:pt x="202" y="7"/>
                        </a:cubicBezTo>
                        <a:cubicBezTo>
                          <a:pt x="201" y="6"/>
                          <a:pt x="200" y="6"/>
                          <a:pt x="199" y="5"/>
                        </a:cubicBezTo>
                        <a:cubicBezTo>
                          <a:pt x="196" y="2"/>
                          <a:pt x="192" y="0"/>
                          <a:pt x="187" y="0"/>
                        </a:cubicBezTo>
                        <a:cubicBezTo>
                          <a:pt x="107" y="0"/>
                          <a:pt x="107" y="0"/>
                          <a:pt x="107" y="0"/>
                        </a:cubicBezTo>
                        <a:cubicBezTo>
                          <a:pt x="102" y="0"/>
                          <a:pt x="98" y="2"/>
                          <a:pt x="95" y="5"/>
                        </a:cubicBezTo>
                        <a:cubicBezTo>
                          <a:pt x="94" y="6"/>
                          <a:pt x="93" y="6"/>
                          <a:pt x="91" y="7"/>
                        </a:cubicBezTo>
                        <a:cubicBezTo>
                          <a:pt x="8" y="84"/>
                          <a:pt x="8" y="84"/>
                          <a:pt x="8" y="84"/>
                        </a:cubicBezTo>
                        <a:cubicBezTo>
                          <a:pt x="0" y="91"/>
                          <a:pt x="0" y="104"/>
                          <a:pt x="7" y="112"/>
                        </a:cubicBezTo>
                        <a:cubicBezTo>
                          <a:pt x="11" y="116"/>
                          <a:pt x="17" y="118"/>
                          <a:pt x="22"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6" name="Freeform 8">
                    <a:extLst>
                      <a:ext uri="{FF2B5EF4-FFF2-40B4-BE49-F238E27FC236}">
                        <a16:creationId xmlns:a16="http://schemas.microsoft.com/office/drawing/2014/main" id="{FD1FE738-1663-4A87-ADAE-D3B8FD26977C}"/>
                      </a:ext>
                    </a:extLst>
                  </p:cNvPr>
                  <p:cNvSpPr>
                    <a:spLocks/>
                  </p:cNvSpPr>
                  <p:nvPr/>
                </p:nvSpPr>
                <p:spPr bwMode="auto">
                  <a:xfrm>
                    <a:off x="4186238" y="6099175"/>
                    <a:ext cx="341313" cy="525463"/>
                  </a:xfrm>
                  <a:custGeom>
                    <a:avLst/>
                    <a:gdLst>
                      <a:gd name="T0" fmla="*/ 12 w 91"/>
                      <a:gd name="T1" fmla="*/ 27 h 140"/>
                      <a:gd name="T2" fmla="*/ 5 w 91"/>
                      <a:gd name="T3" fmla="*/ 59 h 140"/>
                      <a:gd name="T4" fmla="*/ 33 w 91"/>
                      <a:gd name="T5" fmla="*/ 124 h 140"/>
                      <a:gd name="T6" fmla="*/ 59 w 91"/>
                      <a:gd name="T7" fmla="*/ 140 h 140"/>
                      <a:gd name="T8" fmla="*/ 70 w 91"/>
                      <a:gd name="T9" fmla="*/ 138 h 140"/>
                      <a:gd name="T10" fmla="*/ 84 w 91"/>
                      <a:gd name="T11" fmla="*/ 101 h 140"/>
                      <a:gd name="T12" fmla="*/ 65 w 91"/>
                      <a:gd name="T13" fmla="*/ 56 h 140"/>
                      <a:gd name="T14" fmla="*/ 86 w 91"/>
                      <a:gd name="T15" fmla="*/ 37 h 140"/>
                      <a:gd name="T16" fmla="*/ 43 w 91"/>
                      <a:gd name="T17" fmla="*/ 0 h 140"/>
                      <a:gd name="T18" fmla="*/ 12 w 91"/>
                      <a:gd name="T19" fmla="*/ 2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140">
                        <a:moveTo>
                          <a:pt x="12" y="27"/>
                        </a:moveTo>
                        <a:cubicBezTo>
                          <a:pt x="3" y="35"/>
                          <a:pt x="0" y="48"/>
                          <a:pt x="5" y="59"/>
                        </a:cubicBezTo>
                        <a:cubicBezTo>
                          <a:pt x="33" y="124"/>
                          <a:pt x="33" y="124"/>
                          <a:pt x="33" y="124"/>
                        </a:cubicBezTo>
                        <a:cubicBezTo>
                          <a:pt x="38" y="134"/>
                          <a:pt x="48" y="140"/>
                          <a:pt x="59" y="140"/>
                        </a:cubicBezTo>
                        <a:cubicBezTo>
                          <a:pt x="63" y="140"/>
                          <a:pt x="66" y="140"/>
                          <a:pt x="70" y="138"/>
                        </a:cubicBezTo>
                        <a:cubicBezTo>
                          <a:pt x="84" y="132"/>
                          <a:pt x="91" y="115"/>
                          <a:pt x="84" y="101"/>
                        </a:cubicBezTo>
                        <a:cubicBezTo>
                          <a:pt x="65" y="56"/>
                          <a:pt x="65" y="56"/>
                          <a:pt x="65" y="56"/>
                        </a:cubicBezTo>
                        <a:cubicBezTo>
                          <a:pt x="86" y="37"/>
                          <a:pt x="86" y="37"/>
                          <a:pt x="86" y="37"/>
                        </a:cubicBezTo>
                        <a:cubicBezTo>
                          <a:pt x="43" y="0"/>
                          <a:pt x="43" y="0"/>
                          <a:pt x="43" y="0"/>
                        </a:cubicBezTo>
                        <a:lnTo>
                          <a:pt x="1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7" name="Freeform 9">
                    <a:extLst>
                      <a:ext uri="{FF2B5EF4-FFF2-40B4-BE49-F238E27FC236}">
                        <a16:creationId xmlns:a16="http://schemas.microsoft.com/office/drawing/2014/main" id="{AE15C1DC-70DF-444C-954E-4235DC11D859}"/>
                      </a:ext>
                    </a:extLst>
                  </p:cNvPr>
                  <p:cNvSpPr>
                    <a:spLocks/>
                  </p:cNvSpPr>
                  <p:nvPr/>
                </p:nvSpPr>
                <p:spPr bwMode="auto">
                  <a:xfrm>
                    <a:off x="4640263" y="6099175"/>
                    <a:ext cx="341313" cy="525463"/>
                  </a:xfrm>
                  <a:custGeom>
                    <a:avLst/>
                    <a:gdLst>
                      <a:gd name="T0" fmla="*/ 26 w 91"/>
                      <a:gd name="T1" fmla="*/ 56 h 140"/>
                      <a:gd name="T2" fmla="*/ 6 w 91"/>
                      <a:gd name="T3" fmla="*/ 101 h 140"/>
                      <a:gd name="T4" fmla="*/ 21 w 91"/>
                      <a:gd name="T5" fmla="*/ 138 h 140"/>
                      <a:gd name="T6" fmla="*/ 32 w 91"/>
                      <a:gd name="T7" fmla="*/ 140 h 140"/>
                      <a:gd name="T8" fmla="*/ 58 w 91"/>
                      <a:gd name="T9" fmla="*/ 124 h 140"/>
                      <a:gd name="T10" fmla="*/ 86 w 91"/>
                      <a:gd name="T11" fmla="*/ 59 h 140"/>
                      <a:gd name="T12" fmla="*/ 79 w 91"/>
                      <a:gd name="T13" fmla="*/ 27 h 140"/>
                      <a:gd name="T14" fmla="*/ 48 w 91"/>
                      <a:gd name="T15" fmla="*/ 0 h 140"/>
                      <a:gd name="T16" fmla="*/ 4 w 91"/>
                      <a:gd name="T17" fmla="*/ 37 h 140"/>
                      <a:gd name="T18" fmla="*/ 26 w 91"/>
                      <a:gd name="T19" fmla="*/ 5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140">
                        <a:moveTo>
                          <a:pt x="26" y="56"/>
                        </a:moveTo>
                        <a:cubicBezTo>
                          <a:pt x="6" y="101"/>
                          <a:pt x="6" y="101"/>
                          <a:pt x="6" y="101"/>
                        </a:cubicBezTo>
                        <a:cubicBezTo>
                          <a:pt x="0" y="115"/>
                          <a:pt x="7" y="132"/>
                          <a:pt x="21" y="138"/>
                        </a:cubicBezTo>
                        <a:cubicBezTo>
                          <a:pt x="24" y="140"/>
                          <a:pt x="28" y="140"/>
                          <a:pt x="32" y="140"/>
                        </a:cubicBezTo>
                        <a:cubicBezTo>
                          <a:pt x="43" y="140"/>
                          <a:pt x="53" y="134"/>
                          <a:pt x="58" y="124"/>
                        </a:cubicBezTo>
                        <a:cubicBezTo>
                          <a:pt x="86" y="59"/>
                          <a:pt x="86" y="59"/>
                          <a:pt x="86" y="59"/>
                        </a:cubicBezTo>
                        <a:cubicBezTo>
                          <a:pt x="91" y="48"/>
                          <a:pt x="88" y="35"/>
                          <a:pt x="79" y="27"/>
                        </a:cubicBezTo>
                        <a:cubicBezTo>
                          <a:pt x="48" y="0"/>
                          <a:pt x="48" y="0"/>
                          <a:pt x="48" y="0"/>
                        </a:cubicBezTo>
                        <a:cubicBezTo>
                          <a:pt x="4" y="37"/>
                          <a:pt x="4" y="37"/>
                          <a:pt x="4" y="37"/>
                        </a:cubicBezTo>
                        <a:lnTo>
                          <a:pt x="26"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2" name="Freeform 842">
                  <a:extLst>
                    <a:ext uri="{FF2B5EF4-FFF2-40B4-BE49-F238E27FC236}">
                      <a16:creationId xmlns:a16="http://schemas.microsoft.com/office/drawing/2014/main" id="{A8996633-65FF-4D0A-9FC7-D73A326A241B}"/>
                    </a:ext>
                  </a:extLst>
                </p:cNvPr>
                <p:cNvSpPr>
                  <a:spLocks noEditPoints="1"/>
                </p:cNvSpPr>
                <p:nvPr/>
              </p:nvSpPr>
              <p:spPr bwMode="auto">
                <a:xfrm>
                  <a:off x="2701166" y="2586867"/>
                  <a:ext cx="719418" cy="722596"/>
                </a:xfrm>
                <a:custGeom>
                  <a:avLst/>
                  <a:gdLst>
                    <a:gd name="T0" fmla="*/ 213 w 320"/>
                    <a:gd name="T1" fmla="*/ 320 h 320"/>
                    <a:gd name="T2" fmla="*/ 106 w 320"/>
                    <a:gd name="T3" fmla="*/ 320 h 320"/>
                    <a:gd name="T4" fmla="*/ 96 w 320"/>
                    <a:gd name="T5" fmla="*/ 309 h 320"/>
                    <a:gd name="T6" fmla="*/ 96 w 320"/>
                    <a:gd name="T7" fmla="*/ 224 h 320"/>
                    <a:gd name="T8" fmla="*/ 10 w 320"/>
                    <a:gd name="T9" fmla="*/ 224 h 320"/>
                    <a:gd name="T10" fmla="*/ 0 w 320"/>
                    <a:gd name="T11" fmla="*/ 213 h 320"/>
                    <a:gd name="T12" fmla="*/ 0 w 320"/>
                    <a:gd name="T13" fmla="*/ 106 h 320"/>
                    <a:gd name="T14" fmla="*/ 10 w 320"/>
                    <a:gd name="T15" fmla="*/ 96 h 320"/>
                    <a:gd name="T16" fmla="*/ 96 w 320"/>
                    <a:gd name="T17" fmla="*/ 96 h 320"/>
                    <a:gd name="T18" fmla="*/ 96 w 320"/>
                    <a:gd name="T19" fmla="*/ 10 h 320"/>
                    <a:gd name="T20" fmla="*/ 106 w 320"/>
                    <a:gd name="T21" fmla="*/ 0 h 320"/>
                    <a:gd name="T22" fmla="*/ 213 w 320"/>
                    <a:gd name="T23" fmla="*/ 0 h 320"/>
                    <a:gd name="T24" fmla="*/ 224 w 320"/>
                    <a:gd name="T25" fmla="*/ 10 h 320"/>
                    <a:gd name="T26" fmla="*/ 224 w 320"/>
                    <a:gd name="T27" fmla="*/ 96 h 320"/>
                    <a:gd name="T28" fmla="*/ 309 w 320"/>
                    <a:gd name="T29" fmla="*/ 96 h 320"/>
                    <a:gd name="T30" fmla="*/ 320 w 320"/>
                    <a:gd name="T31" fmla="*/ 106 h 320"/>
                    <a:gd name="T32" fmla="*/ 320 w 320"/>
                    <a:gd name="T33" fmla="*/ 213 h 320"/>
                    <a:gd name="T34" fmla="*/ 309 w 320"/>
                    <a:gd name="T35" fmla="*/ 224 h 320"/>
                    <a:gd name="T36" fmla="*/ 224 w 320"/>
                    <a:gd name="T37" fmla="*/ 224 h 320"/>
                    <a:gd name="T38" fmla="*/ 224 w 320"/>
                    <a:gd name="T39" fmla="*/ 309 h 320"/>
                    <a:gd name="T40" fmla="*/ 213 w 320"/>
                    <a:gd name="T41" fmla="*/ 320 h 320"/>
                    <a:gd name="T42" fmla="*/ 117 w 320"/>
                    <a:gd name="T43" fmla="*/ 298 h 320"/>
                    <a:gd name="T44" fmla="*/ 202 w 320"/>
                    <a:gd name="T45" fmla="*/ 298 h 320"/>
                    <a:gd name="T46" fmla="*/ 202 w 320"/>
                    <a:gd name="T47" fmla="*/ 213 h 320"/>
                    <a:gd name="T48" fmla="*/ 213 w 320"/>
                    <a:gd name="T49" fmla="*/ 202 h 320"/>
                    <a:gd name="T50" fmla="*/ 298 w 320"/>
                    <a:gd name="T51" fmla="*/ 202 h 320"/>
                    <a:gd name="T52" fmla="*/ 298 w 320"/>
                    <a:gd name="T53" fmla="*/ 117 h 320"/>
                    <a:gd name="T54" fmla="*/ 213 w 320"/>
                    <a:gd name="T55" fmla="*/ 117 h 320"/>
                    <a:gd name="T56" fmla="*/ 202 w 320"/>
                    <a:gd name="T57" fmla="*/ 106 h 320"/>
                    <a:gd name="T58" fmla="*/ 202 w 320"/>
                    <a:gd name="T59" fmla="*/ 21 h 320"/>
                    <a:gd name="T60" fmla="*/ 117 w 320"/>
                    <a:gd name="T61" fmla="*/ 21 h 320"/>
                    <a:gd name="T62" fmla="*/ 117 w 320"/>
                    <a:gd name="T63" fmla="*/ 106 h 320"/>
                    <a:gd name="T64" fmla="*/ 106 w 320"/>
                    <a:gd name="T65" fmla="*/ 117 h 320"/>
                    <a:gd name="T66" fmla="*/ 21 w 320"/>
                    <a:gd name="T67" fmla="*/ 117 h 320"/>
                    <a:gd name="T68" fmla="*/ 21 w 320"/>
                    <a:gd name="T69" fmla="*/ 202 h 320"/>
                    <a:gd name="T70" fmla="*/ 106 w 320"/>
                    <a:gd name="T71" fmla="*/ 202 h 320"/>
                    <a:gd name="T72" fmla="*/ 117 w 320"/>
                    <a:gd name="T73" fmla="*/ 213 h 320"/>
                    <a:gd name="T74" fmla="*/ 117 w 320"/>
                    <a:gd name="T75"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320">
                      <a:moveTo>
                        <a:pt x="213" y="320"/>
                      </a:moveTo>
                      <a:cubicBezTo>
                        <a:pt x="106" y="320"/>
                        <a:pt x="106" y="320"/>
                        <a:pt x="106" y="320"/>
                      </a:cubicBezTo>
                      <a:cubicBezTo>
                        <a:pt x="100" y="320"/>
                        <a:pt x="96" y="315"/>
                        <a:pt x="96" y="309"/>
                      </a:cubicBezTo>
                      <a:cubicBezTo>
                        <a:pt x="96" y="224"/>
                        <a:pt x="96" y="224"/>
                        <a:pt x="96" y="224"/>
                      </a:cubicBezTo>
                      <a:cubicBezTo>
                        <a:pt x="10" y="224"/>
                        <a:pt x="10" y="224"/>
                        <a:pt x="10" y="224"/>
                      </a:cubicBezTo>
                      <a:cubicBezTo>
                        <a:pt x="4" y="224"/>
                        <a:pt x="0" y="219"/>
                        <a:pt x="0" y="213"/>
                      </a:cubicBezTo>
                      <a:cubicBezTo>
                        <a:pt x="0" y="106"/>
                        <a:pt x="0" y="106"/>
                        <a:pt x="0" y="106"/>
                      </a:cubicBezTo>
                      <a:cubicBezTo>
                        <a:pt x="0" y="100"/>
                        <a:pt x="4" y="96"/>
                        <a:pt x="10" y="96"/>
                      </a:cubicBezTo>
                      <a:cubicBezTo>
                        <a:pt x="96" y="96"/>
                        <a:pt x="96" y="96"/>
                        <a:pt x="96" y="96"/>
                      </a:cubicBezTo>
                      <a:cubicBezTo>
                        <a:pt x="96" y="10"/>
                        <a:pt x="96" y="10"/>
                        <a:pt x="96" y="10"/>
                      </a:cubicBezTo>
                      <a:cubicBezTo>
                        <a:pt x="96" y="4"/>
                        <a:pt x="100" y="0"/>
                        <a:pt x="106" y="0"/>
                      </a:cubicBezTo>
                      <a:cubicBezTo>
                        <a:pt x="213" y="0"/>
                        <a:pt x="213" y="0"/>
                        <a:pt x="213" y="0"/>
                      </a:cubicBezTo>
                      <a:cubicBezTo>
                        <a:pt x="219" y="0"/>
                        <a:pt x="224" y="4"/>
                        <a:pt x="224" y="10"/>
                      </a:cubicBezTo>
                      <a:cubicBezTo>
                        <a:pt x="224" y="96"/>
                        <a:pt x="224" y="96"/>
                        <a:pt x="224" y="96"/>
                      </a:cubicBezTo>
                      <a:cubicBezTo>
                        <a:pt x="309" y="96"/>
                        <a:pt x="309" y="96"/>
                        <a:pt x="309" y="96"/>
                      </a:cubicBezTo>
                      <a:cubicBezTo>
                        <a:pt x="315" y="96"/>
                        <a:pt x="320" y="100"/>
                        <a:pt x="320" y="106"/>
                      </a:cubicBezTo>
                      <a:cubicBezTo>
                        <a:pt x="320" y="213"/>
                        <a:pt x="320" y="213"/>
                        <a:pt x="320" y="213"/>
                      </a:cubicBezTo>
                      <a:cubicBezTo>
                        <a:pt x="320" y="219"/>
                        <a:pt x="315" y="224"/>
                        <a:pt x="309" y="224"/>
                      </a:cubicBezTo>
                      <a:cubicBezTo>
                        <a:pt x="224" y="224"/>
                        <a:pt x="224" y="224"/>
                        <a:pt x="224" y="224"/>
                      </a:cubicBezTo>
                      <a:cubicBezTo>
                        <a:pt x="224" y="309"/>
                        <a:pt x="224" y="309"/>
                        <a:pt x="224" y="309"/>
                      </a:cubicBezTo>
                      <a:cubicBezTo>
                        <a:pt x="224" y="315"/>
                        <a:pt x="219" y="320"/>
                        <a:pt x="213" y="320"/>
                      </a:cubicBezTo>
                      <a:close/>
                      <a:moveTo>
                        <a:pt x="117" y="298"/>
                      </a:moveTo>
                      <a:cubicBezTo>
                        <a:pt x="202" y="298"/>
                        <a:pt x="202" y="298"/>
                        <a:pt x="202" y="298"/>
                      </a:cubicBezTo>
                      <a:cubicBezTo>
                        <a:pt x="202" y="213"/>
                        <a:pt x="202" y="213"/>
                        <a:pt x="202" y="213"/>
                      </a:cubicBezTo>
                      <a:cubicBezTo>
                        <a:pt x="202" y="207"/>
                        <a:pt x="207" y="202"/>
                        <a:pt x="213" y="202"/>
                      </a:cubicBezTo>
                      <a:cubicBezTo>
                        <a:pt x="298" y="202"/>
                        <a:pt x="298" y="202"/>
                        <a:pt x="298" y="202"/>
                      </a:cubicBezTo>
                      <a:cubicBezTo>
                        <a:pt x="298" y="117"/>
                        <a:pt x="298" y="117"/>
                        <a:pt x="298" y="117"/>
                      </a:cubicBezTo>
                      <a:cubicBezTo>
                        <a:pt x="213" y="117"/>
                        <a:pt x="213" y="117"/>
                        <a:pt x="213" y="117"/>
                      </a:cubicBezTo>
                      <a:cubicBezTo>
                        <a:pt x="207" y="117"/>
                        <a:pt x="202" y="112"/>
                        <a:pt x="202" y="106"/>
                      </a:cubicBezTo>
                      <a:cubicBezTo>
                        <a:pt x="202" y="21"/>
                        <a:pt x="202" y="21"/>
                        <a:pt x="202" y="21"/>
                      </a:cubicBezTo>
                      <a:cubicBezTo>
                        <a:pt x="117" y="21"/>
                        <a:pt x="117" y="21"/>
                        <a:pt x="117" y="21"/>
                      </a:cubicBezTo>
                      <a:cubicBezTo>
                        <a:pt x="117" y="106"/>
                        <a:pt x="117" y="106"/>
                        <a:pt x="117" y="106"/>
                      </a:cubicBezTo>
                      <a:cubicBezTo>
                        <a:pt x="117" y="112"/>
                        <a:pt x="112" y="117"/>
                        <a:pt x="106" y="117"/>
                      </a:cubicBezTo>
                      <a:cubicBezTo>
                        <a:pt x="21" y="117"/>
                        <a:pt x="21" y="117"/>
                        <a:pt x="21" y="117"/>
                      </a:cubicBezTo>
                      <a:cubicBezTo>
                        <a:pt x="21" y="202"/>
                        <a:pt x="21" y="202"/>
                        <a:pt x="21" y="202"/>
                      </a:cubicBezTo>
                      <a:cubicBezTo>
                        <a:pt x="106" y="202"/>
                        <a:pt x="106" y="202"/>
                        <a:pt x="106" y="202"/>
                      </a:cubicBezTo>
                      <a:cubicBezTo>
                        <a:pt x="112" y="202"/>
                        <a:pt x="117" y="207"/>
                        <a:pt x="117" y="213"/>
                      </a:cubicBezTo>
                      <a:lnTo>
                        <a:pt x="117" y="298"/>
                      </a:lnTo>
                      <a:close/>
                    </a:path>
                  </a:pathLst>
                </a:custGeom>
                <a:solidFill>
                  <a:schemeClr val="bg1"/>
                </a:solid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3" name="Freeform 341">
                  <a:extLst>
                    <a:ext uri="{FF2B5EF4-FFF2-40B4-BE49-F238E27FC236}">
                      <a16:creationId xmlns:a16="http://schemas.microsoft.com/office/drawing/2014/main" id="{836F2A17-2359-4555-B358-189245394633}"/>
                    </a:ext>
                  </a:extLst>
                </p:cNvPr>
                <p:cNvSpPr>
                  <a:spLocks noEditPoints="1"/>
                </p:cNvSpPr>
                <p:nvPr/>
              </p:nvSpPr>
              <p:spPr bwMode="auto">
                <a:xfrm>
                  <a:off x="1567604" y="2671186"/>
                  <a:ext cx="659127" cy="557207"/>
                </a:xfrm>
                <a:custGeom>
                  <a:avLst/>
                  <a:gdLst>
                    <a:gd name="T0" fmla="*/ 278 w 322"/>
                    <a:gd name="T1" fmla="*/ 299 h 299"/>
                    <a:gd name="T2" fmla="*/ 182 w 322"/>
                    <a:gd name="T3" fmla="*/ 299 h 299"/>
                    <a:gd name="T4" fmla="*/ 171 w 322"/>
                    <a:gd name="T5" fmla="*/ 289 h 299"/>
                    <a:gd name="T6" fmla="*/ 171 w 322"/>
                    <a:gd name="T7" fmla="*/ 235 h 299"/>
                    <a:gd name="T8" fmla="*/ 150 w 322"/>
                    <a:gd name="T9" fmla="*/ 235 h 299"/>
                    <a:gd name="T10" fmla="*/ 150 w 322"/>
                    <a:gd name="T11" fmla="*/ 289 h 299"/>
                    <a:gd name="T12" fmla="*/ 139 w 322"/>
                    <a:gd name="T13" fmla="*/ 299 h 299"/>
                    <a:gd name="T14" fmla="*/ 43 w 322"/>
                    <a:gd name="T15" fmla="*/ 299 h 299"/>
                    <a:gd name="T16" fmla="*/ 33 w 322"/>
                    <a:gd name="T17" fmla="*/ 289 h 299"/>
                    <a:gd name="T18" fmla="*/ 33 w 322"/>
                    <a:gd name="T19" fmla="*/ 150 h 299"/>
                    <a:gd name="T20" fmla="*/ 11 w 322"/>
                    <a:gd name="T21" fmla="*/ 150 h 299"/>
                    <a:gd name="T22" fmla="*/ 1 w 322"/>
                    <a:gd name="T23" fmla="*/ 143 h 299"/>
                    <a:gd name="T24" fmla="*/ 4 w 322"/>
                    <a:gd name="T25" fmla="*/ 131 h 299"/>
                    <a:gd name="T26" fmla="*/ 154 w 322"/>
                    <a:gd name="T27" fmla="*/ 3 h 299"/>
                    <a:gd name="T28" fmla="*/ 168 w 322"/>
                    <a:gd name="T29" fmla="*/ 3 h 299"/>
                    <a:gd name="T30" fmla="*/ 317 w 322"/>
                    <a:gd name="T31" fmla="*/ 131 h 299"/>
                    <a:gd name="T32" fmla="*/ 320 w 322"/>
                    <a:gd name="T33" fmla="*/ 143 h 299"/>
                    <a:gd name="T34" fmla="*/ 310 w 322"/>
                    <a:gd name="T35" fmla="*/ 150 h 299"/>
                    <a:gd name="T36" fmla="*/ 289 w 322"/>
                    <a:gd name="T37" fmla="*/ 150 h 299"/>
                    <a:gd name="T38" fmla="*/ 289 w 322"/>
                    <a:gd name="T39" fmla="*/ 289 h 299"/>
                    <a:gd name="T40" fmla="*/ 278 w 322"/>
                    <a:gd name="T41" fmla="*/ 299 h 299"/>
                    <a:gd name="T42" fmla="*/ 193 w 322"/>
                    <a:gd name="T43" fmla="*/ 278 h 299"/>
                    <a:gd name="T44" fmla="*/ 267 w 322"/>
                    <a:gd name="T45" fmla="*/ 278 h 299"/>
                    <a:gd name="T46" fmla="*/ 267 w 322"/>
                    <a:gd name="T47" fmla="*/ 139 h 299"/>
                    <a:gd name="T48" fmla="*/ 278 w 322"/>
                    <a:gd name="T49" fmla="*/ 129 h 299"/>
                    <a:gd name="T50" fmla="*/ 281 w 322"/>
                    <a:gd name="T51" fmla="*/ 129 h 299"/>
                    <a:gd name="T52" fmla="*/ 161 w 322"/>
                    <a:gd name="T53" fmla="*/ 25 h 299"/>
                    <a:gd name="T54" fmla="*/ 40 w 322"/>
                    <a:gd name="T55" fmla="*/ 129 h 299"/>
                    <a:gd name="T56" fmla="*/ 43 w 322"/>
                    <a:gd name="T57" fmla="*/ 129 h 299"/>
                    <a:gd name="T58" fmla="*/ 54 w 322"/>
                    <a:gd name="T59" fmla="*/ 139 h 299"/>
                    <a:gd name="T60" fmla="*/ 54 w 322"/>
                    <a:gd name="T61" fmla="*/ 278 h 299"/>
                    <a:gd name="T62" fmla="*/ 129 w 322"/>
                    <a:gd name="T63" fmla="*/ 278 h 299"/>
                    <a:gd name="T64" fmla="*/ 129 w 322"/>
                    <a:gd name="T65" fmla="*/ 225 h 299"/>
                    <a:gd name="T66" fmla="*/ 139 w 322"/>
                    <a:gd name="T67" fmla="*/ 214 h 299"/>
                    <a:gd name="T68" fmla="*/ 182 w 322"/>
                    <a:gd name="T69" fmla="*/ 214 h 299"/>
                    <a:gd name="T70" fmla="*/ 193 w 322"/>
                    <a:gd name="T71" fmla="*/ 225 h 299"/>
                    <a:gd name="T72" fmla="*/ 193 w 322"/>
                    <a:gd name="T73" fmla="*/ 278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2" h="299">
                      <a:moveTo>
                        <a:pt x="278" y="299"/>
                      </a:moveTo>
                      <a:cubicBezTo>
                        <a:pt x="182" y="299"/>
                        <a:pt x="182" y="299"/>
                        <a:pt x="182" y="299"/>
                      </a:cubicBezTo>
                      <a:cubicBezTo>
                        <a:pt x="176" y="299"/>
                        <a:pt x="171" y="295"/>
                        <a:pt x="171" y="289"/>
                      </a:cubicBezTo>
                      <a:cubicBezTo>
                        <a:pt x="171" y="235"/>
                        <a:pt x="171" y="235"/>
                        <a:pt x="171" y="235"/>
                      </a:cubicBezTo>
                      <a:cubicBezTo>
                        <a:pt x="150" y="235"/>
                        <a:pt x="150" y="235"/>
                        <a:pt x="150" y="235"/>
                      </a:cubicBezTo>
                      <a:cubicBezTo>
                        <a:pt x="150" y="289"/>
                        <a:pt x="150" y="289"/>
                        <a:pt x="150" y="289"/>
                      </a:cubicBezTo>
                      <a:cubicBezTo>
                        <a:pt x="150" y="295"/>
                        <a:pt x="145" y="299"/>
                        <a:pt x="139" y="299"/>
                      </a:cubicBezTo>
                      <a:cubicBezTo>
                        <a:pt x="43" y="299"/>
                        <a:pt x="43" y="299"/>
                        <a:pt x="43" y="299"/>
                      </a:cubicBezTo>
                      <a:cubicBezTo>
                        <a:pt x="37" y="299"/>
                        <a:pt x="33" y="295"/>
                        <a:pt x="33" y="289"/>
                      </a:cubicBezTo>
                      <a:cubicBezTo>
                        <a:pt x="33" y="150"/>
                        <a:pt x="33" y="150"/>
                        <a:pt x="33" y="150"/>
                      </a:cubicBezTo>
                      <a:cubicBezTo>
                        <a:pt x="11" y="150"/>
                        <a:pt x="11" y="150"/>
                        <a:pt x="11" y="150"/>
                      </a:cubicBezTo>
                      <a:cubicBezTo>
                        <a:pt x="7" y="150"/>
                        <a:pt x="3" y="147"/>
                        <a:pt x="1" y="143"/>
                      </a:cubicBezTo>
                      <a:cubicBezTo>
                        <a:pt x="0" y="139"/>
                        <a:pt x="1" y="134"/>
                        <a:pt x="4" y="131"/>
                      </a:cubicBezTo>
                      <a:cubicBezTo>
                        <a:pt x="154" y="3"/>
                        <a:pt x="154" y="3"/>
                        <a:pt x="154" y="3"/>
                      </a:cubicBezTo>
                      <a:cubicBezTo>
                        <a:pt x="158" y="0"/>
                        <a:pt x="164" y="0"/>
                        <a:pt x="168" y="3"/>
                      </a:cubicBezTo>
                      <a:cubicBezTo>
                        <a:pt x="317" y="131"/>
                        <a:pt x="317" y="131"/>
                        <a:pt x="317" y="131"/>
                      </a:cubicBezTo>
                      <a:cubicBezTo>
                        <a:pt x="320" y="134"/>
                        <a:pt x="322" y="139"/>
                        <a:pt x="320" y="143"/>
                      </a:cubicBezTo>
                      <a:cubicBezTo>
                        <a:pt x="318" y="147"/>
                        <a:pt x="314" y="150"/>
                        <a:pt x="310" y="150"/>
                      </a:cubicBezTo>
                      <a:cubicBezTo>
                        <a:pt x="289" y="150"/>
                        <a:pt x="289" y="150"/>
                        <a:pt x="289" y="150"/>
                      </a:cubicBezTo>
                      <a:cubicBezTo>
                        <a:pt x="289" y="289"/>
                        <a:pt x="289" y="289"/>
                        <a:pt x="289" y="289"/>
                      </a:cubicBezTo>
                      <a:cubicBezTo>
                        <a:pt x="289" y="295"/>
                        <a:pt x="284" y="299"/>
                        <a:pt x="278" y="299"/>
                      </a:cubicBezTo>
                      <a:close/>
                      <a:moveTo>
                        <a:pt x="193" y="278"/>
                      </a:moveTo>
                      <a:cubicBezTo>
                        <a:pt x="267" y="278"/>
                        <a:pt x="267" y="278"/>
                        <a:pt x="267" y="278"/>
                      </a:cubicBezTo>
                      <a:cubicBezTo>
                        <a:pt x="267" y="139"/>
                        <a:pt x="267" y="139"/>
                        <a:pt x="267" y="139"/>
                      </a:cubicBezTo>
                      <a:cubicBezTo>
                        <a:pt x="267" y="133"/>
                        <a:pt x="272" y="129"/>
                        <a:pt x="278" y="129"/>
                      </a:cubicBezTo>
                      <a:cubicBezTo>
                        <a:pt x="281" y="129"/>
                        <a:pt x="281" y="129"/>
                        <a:pt x="281" y="129"/>
                      </a:cubicBezTo>
                      <a:cubicBezTo>
                        <a:pt x="161" y="25"/>
                        <a:pt x="161" y="25"/>
                        <a:pt x="161" y="25"/>
                      </a:cubicBezTo>
                      <a:cubicBezTo>
                        <a:pt x="40" y="129"/>
                        <a:pt x="40" y="129"/>
                        <a:pt x="40" y="129"/>
                      </a:cubicBezTo>
                      <a:cubicBezTo>
                        <a:pt x="43" y="129"/>
                        <a:pt x="43" y="129"/>
                        <a:pt x="43" y="129"/>
                      </a:cubicBezTo>
                      <a:cubicBezTo>
                        <a:pt x="49" y="129"/>
                        <a:pt x="54" y="133"/>
                        <a:pt x="54" y="139"/>
                      </a:cubicBezTo>
                      <a:cubicBezTo>
                        <a:pt x="54" y="278"/>
                        <a:pt x="54" y="278"/>
                        <a:pt x="54" y="278"/>
                      </a:cubicBezTo>
                      <a:cubicBezTo>
                        <a:pt x="129" y="278"/>
                        <a:pt x="129" y="278"/>
                        <a:pt x="129" y="278"/>
                      </a:cubicBezTo>
                      <a:cubicBezTo>
                        <a:pt x="129" y="225"/>
                        <a:pt x="129" y="225"/>
                        <a:pt x="129" y="225"/>
                      </a:cubicBezTo>
                      <a:cubicBezTo>
                        <a:pt x="129" y="219"/>
                        <a:pt x="133" y="214"/>
                        <a:pt x="139" y="214"/>
                      </a:cubicBezTo>
                      <a:cubicBezTo>
                        <a:pt x="182" y="214"/>
                        <a:pt x="182" y="214"/>
                        <a:pt x="182" y="214"/>
                      </a:cubicBezTo>
                      <a:cubicBezTo>
                        <a:pt x="188" y="214"/>
                        <a:pt x="193" y="219"/>
                        <a:pt x="193" y="225"/>
                      </a:cubicBezTo>
                      <a:lnTo>
                        <a:pt x="193" y="27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82" name="TextBox 81">
                <a:extLst>
                  <a:ext uri="{FF2B5EF4-FFF2-40B4-BE49-F238E27FC236}">
                    <a16:creationId xmlns:a16="http://schemas.microsoft.com/office/drawing/2014/main" id="{C19E5749-96D5-41B7-8DC5-4E576A51568D}"/>
                  </a:ext>
                </a:extLst>
              </p:cNvPr>
              <p:cNvSpPr txBox="1"/>
              <p:nvPr/>
            </p:nvSpPr>
            <p:spPr>
              <a:xfrm>
                <a:off x="1010534" y="1525208"/>
                <a:ext cx="2667663" cy="4062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Physicians – Raleigh </a:t>
                </a:r>
              </a:p>
            </p:txBody>
          </p:sp>
        </p:grpSp>
        <p:grpSp>
          <p:nvGrpSpPr>
            <p:cNvPr id="3" name="Group 2">
              <a:extLst>
                <a:ext uri="{FF2B5EF4-FFF2-40B4-BE49-F238E27FC236}">
                  <a16:creationId xmlns:a16="http://schemas.microsoft.com/office/drawing/2014/main" id="{6198568B-6A6B-4084-B49C-DCCCFC0C17AC}"/>
                </a:ext>
              </a:extLst>
            </p:cNvPr>
            <p:cNvGrpSpPr/>
            <p:nvPr/>
          </p:nvGrpSpPr>
          <p:grpSpPr>
            <a:xfrm>
              <a:off x="4413313" y="1524000"/>
              <a:ext cx="3314017" cy="3430755"/>
              <a:chOff x="4491070" y="1524000"/>
              <a:chExt cx="3314017" cy="3430755"/>
            </a:xfrm>
          </p:grpSpPr>
          <p:grpSp>
            <p:nvGrpSpPr>
              <p:cNvPr id="83" name="Group 82">
                <a:extLst>
                  <a:ext uri="{FF2B5EF4-FFF2-40B4-BE49-F238E27FC236}">
                    <a16:creationId xmlns:a16="http://schemas.microsoft.com/office/drawing/2014/main" id="{E0AC8BA7-A199-49F4-BDE4-DF0E34827119}"/>
                  </a:ext>
                </a:extLst>
              </p:cNvPr>
              <p:cNvGrpSpPr/>
              <p:nvPr/>
            </p:nvGrpSpPr>
            <p:grpSpPr>
              <a:xfrm>
                <a:off x="4491070" y="2100734"/>
                <a:ext cx="3314017" cy="2854021"/>
                <a:chOff x="4146837" y="1983198"/>
                <a:chExt cx="4009961" cy="3453364"/>
              </a:xfrm>
            </p:grpSpPr>
            <p:graphicFrame>
              <p:nvGraphicFramePr>
                <p:cNvPr id="84" name="Chart 83">
                  <a:extLst>
                    <a:ext uri="{FF2B5EF4-FFF2-40B4-BE49-F238E27FC236}">
                      <a16:creationId xmlns:a16="http://schemas.microsoft.com/office/drawing/2014/main" id="{0AC4423D-F32D-4D0C-A586-664C6E4C6930}"/>
                    </a:ext>
                  </a:extLst>
                </p:cNvPr>
                <p:cNvGraphicFramePr/>
                <p:nvPr>
                  <p:extLst/>
                </p:nvPr>
              </p:nvGraphicFramePr>
              <p:xfrm>
                <a:off x="4146837" y="1983198"/>
                <a:ext cx="4009961" cy="3453364"/>
              </p:xfrm>
              <a:graphic>
                <a:graphicData uri="http://schemas.openxmlformats.org/drawingml/2006/chart">
                  <c:chart xmlns:c="http://schemas.openxmlformats.org/drawingml/2006/chart" xmlns:r="http://schemas.openxmlformats.org/officeDocument/2006/relationships" r:id="rId3"/>
                </a:graphicData>
              </a:graphic>
            </p:graphicFrame>
            <p:grpSp>
              <p:nvGrpSpPr>
                <p:cNvPr id="85" name="Group 84">
                  <a:extLst>
                    <a:ext uri="{FF2B5EF4-FFF2-40B4-BE49-F238E27FC236}">
                      <a16:creationId xmlns:a16="http://schemas.microsoft.com/office/drawing/2014/main" id="{BEF3C412-BE28-452B-A750-9B77FD2A8AD1}"/>
                    </a:ext>
                  </a:extLst>
                </p:cNvPr>
                <p:cNvGrpSpPr/>
                <p:nvPr/>
              </p:nvGrpSpPr>
              <p:grpSpPr>
                <a:xfrm>
                  <a:off x="5295311" y="3981412"/>
                  <a:ext cx="492632" cy="748155"/>
                  <a:chOff x="687388" y="3617913"/>
                  <a:chExt cx="679450" cy="1031875"/>
                </a:xfrm>
                <a:solidFill>
                  <a:schemeClr val="bg1"/>
                </a:solidFill>
              </p:grpSpPr>
              <p:sp>
                <p:nvSpPr>
                  <p:cNvPr id="93" name="Freeform 233">
                    <a:extLst>
                      <a:ext uri="{FF2B5EF4-FFF2-40B4-BE49-F238E27FC236}">
                        <a16:creationId xmlns:a16="http://schemas.microsoft.com/office/drawing/2014/main" id="{37BB0E6F-0882-4872-AE1B-444862896C11}"/>
                      </a:ext>
                    </a:extLst>
                  </p:cNvPr>
                  <p:cNvSpPr>
                    <a:spLocks/>
                  </p:cNvSpPr>
                  <p:nvPr/>
                </p:nvSpPr>
                <p:spPr bwMode="auto">
                  <a:xfrm>
                    <a:off x="692151" y="3617913"/>
                    <a:ext cx="498475" cy="417513"/>
                  </a:xfrm>
                  <a:custGeom>
                    <a:avLst/>
                    <a:gdLst>
                      <a:gd name="T0" fmla="*/ 91 w 199"/>
                      <a:gd name="T1" fmla="*/ 124 h 167"/>
                      <a:gd name="T2" fmla="*/ 80 w 199"/>
                      <a:gd name="T3" fmla="*/ 132 h 167"/>
                      <a:gd name="T4" fmla="*/ 77 w 199"/>
                      <a:gd name="T5" fmla="*/ 124 h 167"/>
                      <a:gd name="T6" fmla="*/ 69 w 199"/>
                      <a:gd name="T7" fmla="*/ 111 h 167"/>
                      <a:gd name="T8" fmla="*/ 29 w 199"/>
                      <a:gd name="T9" fmla="*/ 62 h 167"/>
                      <a:gd name="T10" fmla="*/ 21 w 199"/>
                      <a:gd name="T11" fmla="*/ 64 h 167"/>
                      <a:gd name="T12" fmla="*/ 14 w 199"/>
                      <a:gd name="T13" fmla="*/ 66 h 167"/>
                      <a:gd name="T14" fmla="*/ 10 w 199"/>
                      <a:gd name="T15" fmla="*/ 159 h 167"/>
                      <a:gd name="T16" fmla="*/ 12 w 199"/>
                      <a:gd name="T17" fmla="*/ 158 h 167"/>
                      <a:gd name="T18" fmla="*/ 21 w 199"/>
                      <a:gd name="T19" fmla="*/ 155 h 167"/>
                      <a:gd name="T20" fmla="*/ 28 w 199"/>
                      <a:gd name="T21" fmla="*/ 157 h 167"/>
                      <a:gd name="T22" fmla="*/ 46 w 199"/>
                      <a:gd name="T23" fmla="*/ 167 h 167"/>
                      <a:gd name="T24" fmla="*/ 57 w 199"/>
                      <a:gd name="T25" fmla="*/ 160 h 167"/>
                      <a:gd name="T26" fmla="*/ 59 w 199"/>
                      <a:gd name="T27" fmla="*/ 158 h 167"/>
                      <a:gd name="T28" fmla="*/ 64 w 199"/>
                      <a:gd name="T29" fmla="*/ 156 h 167"/>
                      <a:gd name="T30" fmla="*/ 68 w 199"/>
                      <a:gd name="T31" fmla="*/ 155 h 167"/>
                      <a:gd name="T32" fmla="*/ 72 w 199"/>
                      <a:gd name="T33" fmla="*/ 156 h 167"/>
                      <a:gd name="T34" fmla="*/ 77 w 199"/>
                      <a:gd name="T35" fmla="*/ 158 h 167"/>
                      <a:gd name="T36" fmla="*/ 80 w 199"/>
                      <a:gd name="T37" fmla="*/ 160 h 167"/>
                      <a:gd name="T38" fmla="*/ 90 w 199"/>
                      <a:gd name="T39" fmla="*/ 166 h 167"/>
                      <a:gd name="T40" fmla="*/ 92 w 199"/>
                      <a:gd name="T41" fmla="*/ 165 h 167"/>
                      <a:gd name="T42" fmla="*/ 90 w 199"/>
                      <a:gd name="T43" fmla="*/ 161 h 167"/>
                      <a:gd name="T44" fmla="*/ 90 w 199"/>
                      <a:gd name="T45" fmla="*/ 161 h 167"/>
                      <a:gd name="T46" fmla="*/ 88 w 199"/>
                      <a:gd name="T47" fmla="*/ 153 h 167"/>
                      <a:gd name="T48" fmla="*/ 118 w 199"/>
                      <a:gd name="T49" fmla="*/ 144 h 167"/>
                      <a:gd name="T50" fmla="*/ 122 w 199"/>
                      <a:gd name="T51" fmla="*/ 144 h 167"/>
                      <a:gd name="T52" fmla="*/ 116 w 199"/>
                      <a:gd name="T53" fmla="*/ 156 h 167"/>
                      <a:gd name="T54" fmla="*/ 120 w 199"/>
                      <a:gd name="T55" fmla="*/ 158 h 167"/>
                      <a:gd name="T56" fmla="*/ 133 w 199"/>
                      <a:gd name="T57" fmla="*/ 166 h 167"/>
                      <a:gd name="T58" fmla="*/ 146 w 199"/>
                      <a:gd name="T59" fmla="*/ 158 h 167"/>
                      <a:gd name="T60" fmla="*/ 155 w 199"/>
                      <a:gd name="T61" fmla="*/ 155 h 167"/>
                      <a:gd name="T62" fmla="*/ 159 w 199"/>
                      <a:gd name="T63" fmla="*/ 156 h 167"/>
                      <a:gd name="T64" fmla="*/ 162 w 199"/>
                      <a:gd name="T65" fmla="*/ 0 h 167"/>
                      <a:gd name="T66" fmla="*/ 145 w 199"/>
                      <a:gd name="T67" fmla="*/ 5 h 167"/>
                      <a:gd name="T68" fmla="*/ 113 w 199"/>
                      <a:gd name="T69" fmla="*/ 60 h 167"/>
                      <a:gd name="T70" fmla="*/ 150 w 199"/>
                      <a:gd name="T71" fmla="*/ 41 h 167"/>
                      <a:gd name="T72" fmla="*/ 154 w 199"/>
                      <a:gd name="T73" fmla="*/ 42 h 167"/>
                      <a:gd name="T74" fmla="*/ 106 w 199"/>
                      <a:gd name="T75" fmla="*/ 76 h 167"/>
                      <a:gd name="T76" fmla="*/ 87 w 199"/>
                      <a:gd name="T77" fmla="*/ 119 h 167"/>
                      <a:gd name="T78" fmla="*/ 134 w 199"/>
                      <a:gd name="T79" fmla="*/ 90 h 167"/>
                      <a:gd name="T80" fmla="*/ 140 w 199"/>
                      <a:gd name="T81" fmla="*/ 92 h 167"/>
                      <a:gd name="T82" fmla="*/ 91 w 199"/>
                      <a:gd name="T83" fmla="*/ 12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9" h="167">
                        <a:moveTo>
                          <a:pt x="91" y="124"/>
                        </a:moveTo>
                        <a:cubicBezTo>
                          <a:pt x="86" y="126"/>
                          <a:pt x="83" y="129"/>
                          <a:pt x="80" y="132"/>
                        </a:cubicBezTo>
                        <a:cubicBezTo>
                          <a:pt x="79" y="129"/>
                          <a:pt x="78" y="127"/>
                          <a:pt x="77" y="124"/>
                        </a:cubicBezTo>
                        <a:cubicBezTo>
                          <a:pt x="74" y="120"/>
                          <a:pt x="72" y="115"/>
                          <a:pt x="69" y="111"/>
                        </a:cubicBezTo>
                        <a:cubicBezTo>
                          <a:pt x="50" y="78"/>
                          <a:pt x="29" y="62"/>
                          <a:pt x="29" y="62"/>
                        </a:cubicBezTo>
                        <a:cubicBezTo>
                          <a:pt x="21" y="64"/>
                          <a:pt x="21" y="64"/>
                          <a:pt x="21" y="64"/>
                        </a:cubicBezTo>
                        <a:cubicBezTo>
                          <a:pt x="14" y="66"/>
                          <a:pt x="14" y="66"/>
                          <a:pt x="14" y="66"/>
                        </a:cubicBezTo>
                        <a:cubicBezTo>
                          <a:pt x="14" y="66"/>
                          <a:pt x="0" y="105"/>
                          <a:pt x="10" y="159"/>
                        </a:cubicBezTo>
                        <a:cubicBezTo>
                          <a:pt x="12" y="158"/>
                          <a:pt x="12" y="158"/>
                          <a:pt x="12" y="158"/>
                        </a:cubicBezTo>
                        <a:cubicBezTo>
                          <a:pt x="15" y="156"/>
                          <a:pt x="17" y="155"/>
                          <a:pt x="21" y="155"/>
                        </a:cubicBezTo>
                        <a:cubicBezTo>
                          <a:pt x="23" y="155"/>
                          <a:pt x="26" y="156"/>
                          <a:pt x="28" y="157"/>
                        </a:cubicBezTo>
                        <a:cubicBezTo>
                          <a:pt x="46" y="167"/>
                          <a:pt x="46" y="167"/>
                          <a:pt x="46" y="167"/>
                        </a:cubicBezTo>
                        <a:cubicBezTo>
                          <a:pt x="57" y="160"/>
                          <a:pt x="57" y="160"/>
                          <a:pt x="57" y="160"/>
                        </a:cubicBezTo>
                        <a:cubicBezTo>
                          <a:pt x="59" y="158"/>
                          <a:pt x="59" y="158"/>
                          <a:pt x="59" y="158"/>
                        </a:cubicBezTo>
                        <a:cubicBezTo>
                          <a:pt x="61" y="157"/>
                          <a:pt x="62" y="156"/>
                          <a:pt x="64" y="156"/>
                        </a:cubicBezTo>
                        <a:cubicBezTo>
                          <a:pt x="65" y="155"/>
                          <a:pt x="67" y="155"/>
                          <a:pt x="68" y="155"/>
                        </a:cubicBezTo>
                        <a:cubicBezTo>
                          <a:pt x="69" y="155"/>
                          <a:pt x="70" y="155"/>
                          <a:pt x="72" y="156"/>
                        </a:cubicBezTo>
                        <a:cubicBezTo>
                          <a:pt x="73" y="156"/>
                          <a:pt x="75" y="157"/>
                          <a:pt x="77" y="158"/>
                        </a:cubicBezTo>
                        <a:cubicBezTo>
                          <a:pt x="80" y="160"/>
                          <a:pt x="80" y="160"/>
                          <a:pt x="80" y="160"/>
                        </a:cubicBezTo>
                        <a:cubicBezTo>
                          <a:pt x="90" y="166"/>
                          <a:pt x="90" y="166"/>
                          <a:pt x="90" y="166"/>
                        </a:cubicBezTo>
                        <a:cubicBezTo>
                          <a:pt x="92" y="165"/>
                          <a:pt x="92" y="165"/>
                          <a:pt x="92" y="165"/>
                        </a:cubicBezTo>
                        <a:cubicBezTo>
                          <a:pt x="91" y="164"/>
                          <a:pt x="91" y="162"/>
                          <a:pt x="90" y="161"/>
                        </a:cubicBezTo>
                        <a:cubicBezTo>
                          <a:pt x="90" y="161"/>
                          <a:pt x="90" y="161"/>
                          <a:pt x="90" y="161"/>
                        </a:cubicBezTo>
                        <a:cubicBezTo>
                          <a:pt x="90" y="158"/>
                          <a:pt x="89" y="156"/>
                          <a:pt x="88" y="153"/>
                        </a:cubicBezTo>
                        <a:cubicBezTo>
                          <a:pt x="98" y="147"/>
                          <a:pt x="110" y="144"/>
                          <a:pt x="118" y="144"/>
                        </a:cubicBezTo>
                        <a:cubicBezTo>
                          <a:pt x="120" y="144"/>
                          <a:pt x="121" y="144"/>
                          <a:pt x="122" y="144"/>
                        </a:cubicBezTo>
                        <a:cubicBezTo>
                          <a:pt x="130" y="147"/>
                          <a:pt x="125" y="151"/>
                          <a:pt x="116" y="156"/>
                        </a:cubicBezTo>
                        <a:cubicBezTo>
                          <a:pt x="118" y="156"/>
                          <a:pt x="119" y="157"/>
                          <a:pt x="120" y="158"/>
                        </a:cubicBezTo>
                        <a:cubicBezTo>
                          <a:pt x="133" y="166"/>
                          <a:pt x="133" y="166"/>
                          <a:pt x="133" y="166"/>
                        </a:cubicBezTo>
                        <a:cubicBezTo>
                          <a:pt x="146" y="158"/>
                          <a:pt x="146" y="158"/>
                          <a:pt x="146" y="158"/>
                        </a:cubicBezTo>
                        <a:cubicBezTo>
                          <a:pt x="149" y="156"/>
                          <a:pt x="152" y="155"/>
                          <a:pt x="155" y="155"/>
                        </a:cubicBezTo>
                        <a:cubicBezTo>
                          <a:pt x="156" y="155"/>
                          <a:pt x="158" y="156"/>
                          <a:pt x="159" y="156"/>
                        </a:cubicBezTo>
                        <a:cubicBezTo>
                          <a:pt x="176" y="109"/>
                          <a:pt x="199" y="0"/>
                          <a:pt x="162" y="0"/>
                        </a:cubicBezTo>
                        <a:cubicBezTo>
                          <a:pt x="157" y="0"/>
                          <a:pt x="152" y="2"/>
                          <a:pt x="145" y="5"/>
                        </a:cubicBezTo>
                        <a:cubicBezTo>
                          <a:pt x="113" y="23"/>
                          <a:pt x="113" y="60"/>
                          <a:pt x="113" y="60"/>
                        </a:cubicBezTo>
                        <a:cubicBezTo>
                          <a:pt x="125" y="48"/>
                          <a:pt x="142" y="41"/>
                          <a:pt x="150" y="41"/>
                        </a:cubicBezTo>
                        <a:cubicBezTo>
                          <a:pt x="152" y="41"/>
                          <a:pt x="153" y="42"/>
                          <a:pt x="154" y="42"/>
                        </a:cubicBezTo>
                        <a:cubicBezTo>
                          <a:pt x="161" y="47"/>
                          <a:pt x="141" y="59"/>
                          <a:pt x="106" y="76"/>
                        </a:cubicBezTo>
                        <a:cubicBezTo>
                          <a:pt x="74" y="91"/>
                          <a:pt x="87" y="119"/>
                          <a:pt x="87" y="119"/>
                        </a:cubicBezTo>
                        <a:cubicBezTo>
                          <a:pt x="98" y="104"/>
                          <a:pt x="122" y="90"/>
                          <a:pt x="134" y="90"/>
                        </a:cubicBezTo>
                        <a:cubicBezTo>
                          <a:pt x="137" y="90"/>
                          <a:pt x="138" y="91"/>
                          <a:pt x="140" y="92"/>
                        </a:cubicBezTo>
                        <a:cubicBezTo>
                          <a:pt x="152" y="101"/>
                          <a:pt x="119" y="113"/>
                          <a:pt x="91"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4" name="Freeform 234">
                    <a:extLst>
                      <a:ext uri="{FF2B5EF4-FFF2-40B4-BE49-F238E27FC236}">
                        <a16:creationId xmlns:a16="http://schemas.microsoft.com/office/drawing/2014/main" id="{386403AC-B9BF-441B-896D-DD96E0E7CA68}"/>
                      </a:ext>
                    </a:extLst>
                  </p:cNvPr>
                  <p:cNvSpPr>
                    <a:spLocks/>
                  </p:cNvSpPr>
                  <p:nvPr/>
                </p:nvSpPr>
                <p:spPr bwMode="auto">
                  <a:xfrm>
                    <a:off x="687388" y="3705226"/>
                    <a:ext cx="90488" cy="68263"/>
                  </a:xfrm>
                  <a:custGeom>
                    <a:avLst/>
                    <a:gdLst>
                      <a:gd name="T0" fmla="*/ 31 w 36"/>
                      <a:gd name="T1" fmla="*/ 1 h 27"/>
                      <a:gd name="T2" fmla="*/ 29 w 36"/>
                      <a:gd name="T3" fmla="*/ 0 h 27"/>
                      <a:gd name="T4" fmla="*/ 2 w 36"/>
                      <a:gd name="T5" fmla="*/ 8 h 27"/>
                      <a:gd name="T6" fmla="*/ 0 w 36"/>
                      <a:gd name="T7" fmla="*/ 10 h 27"/>
                      <a:gd name="T8" fmla="*/ 5 w 36"/>
                      <a:gd name="T9" fmla="*/ 25 h 27"/>
                      <a:gd name="T10" fmla="*/ 7 w 36"/>
                      <a:gd name="T11" fmla="*/ 27 h 27"/>
                      <a:gd name="T12" fmla="*/ 34 w 36"/>
                      <a:gd name="T13" fmla="*/ 19 h 27"/>
                      <a:gd name="T14" fmla="*/ 36 w 36"/>
                      <a:gd name="T15" fmla="*/ 16 h 27"/>
                      <a:gd name="T16" fmla="*/ 31 w 36"/>
                      <a:gd name="T1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7">
                        <a:moveTo>
                          <a:pt x="31" y="1"/>
                        </a:moveTo>
                        <a:cubicBezTo>
                          <a:pt x="31" y="0"/>
                          <a:pt x="30" y="0"/>
                          <a:pt x="29" y="0"/>
                        </a:cubicBezTo>
                        <a:cubicBezTo>
                          <a:pt x="2" y="8"/>
                          <a:pt x="2" y="8"/>
                          <a:pt x="2" y="8"/>
                        </a:cubicBezTo>
                        <a:cubicBezTo>
                          <a:pt x="1" y="8"/>
                          <a:pt x="0" y="9"/>
                          <a:pt x="0" y="10"/>
                        </a:cubicBezTo>
                        <a:cubicBezTo>
                          <a:pt x="5" y="25"/>
                          <a:pt x="5" y="25"/>
                          <a:pt x="5" y="25"/>
                        </a:cubicBezTo>
                        <a:cubicBezTo>
                          <a:pt x="5" y="26"/>
                          <a:pt x="6" y="27"/>
                          <a:pt x="7" y="27"/>
                        </a:cubicBezTo>
                        <a:cubicBezTo>
                          <a:pt x="34" y="19"/>
                          <a:pt x="34" y="19"/>
                          <a:pt x="34" y="19"/>
                        </a:cubicBezTo>
                        <a:cubicBezTo>
                          <a:pt x="35" y="18"/>
                          <a:pt x="36" y="17"/>
                          <a:pt x="36" y="16"/>
                        </a:cubicBezTo>
                        <a:lnTo>
                          <a:pt x="3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5" name="Freeform 235">
                    <a:extLst>
                      <a:ext uri="{FF2B5EF4-FFF2-40B4-BE49-F238E27FC236}">
                        <a16:creationId xmlns:a16="http://schemas.microsoft.com/office/drawing/2014/main" id="{C3F1CE51-0C2D-4697-A066-66B18F251F31}"/>
                      </a:ext>
                    </a:extLst>
                  </p:cNvPr>
                  <p:cNvSpPr>
                    <a:spLocks/>
                  </p:cNvSpPr>
                  <p:nvPr/>
                </p:nvSpPr>
                <p:spPr bwMode="auto">
                  <a:xfrm>
                    <a:off x="1093788" y="3730626"/>
                    <a:ext cx="273050" cy="303213"/>
                  </a:xfrm>
                  <a:custGeom>
                    <a:avLst/>
                    <a:gdLst>
                      <a:gd name="T0" fmla="*/ 108 w 109"/>
                      <a:gd name="T1" fmla="*/ 13 h 121"/>
                      <a:gd name="T2" fmla="*/ 99 w 109"/>
                      <a:gd name="T3" fmla="*/ 14 h 121"/>
                      <a:gd name="T4" fmla="*/ 97 w 109"/>
                      <a:gd name="T5" fmla="*/ 16 h 121"/>
                      <a:gd name="T6" fmla="*/ 95 w 109"/>
                      <a:gd name="T7" fmla="*/ 22 h 121"/>
                      <a:gd name="T8" fmla="*/ 87 w 109"/>
                      <a:gd name="T9" fmla="*/ 18 h 121"/>
                      <a:gd name="T10" fmla="*/ 86 w 109"/>
                      <a:gd name="T11" fmla="*/ 17 h 121"/>
                      <a:gd name="T12" fmla="*/ 77 w 109"/>
                      <a:gd name="T13" fmla="*/ 2 h 121"/>
                      <a:gd name="T14" fmla="*/ 55 w 109"/>
                      <a:gd name="T15" fmla="*/ 16 h 121"/>
                      <a:gd name="T16" fmla="*/ 43 w 109"/>
                      <a:gd name="T17" fmla="*/ 24 h 121"/>
                      <a:gd name="T18" fmla="*/ 43 w 109"/>
                      <a:gd name="T19" fmla="*/ 25 h 121"/>
                      <a:gd name="T20" fmla="*/ 64 w 109"/>
                      <a:gd name="T21" fmla="*/ 34 h 121"/>
                      <a:gd name="T22" fmla="*/ 83 w 109"/>
                      <a:gd name="T23" fmla="*/ 21 h 121"/>
                      <a:gd name="T24" fmla="*/ 84 w 109"/>
                      <a:gd name="T25" fmla="*/ 20 h 121"/>
                      <a:gd name="T26" fmla="*/ 93 w 109"/>
                      <a:gd name="T27" fmla="*/ 25 h 121"/>
                      <a:gd name="T28" fmla="*/ 86 w 109"/>
                      <a:gd name="T29" fmla="*/ 37 h 121"/>
                      <a:gd name="T30" fmla="*/ 66 w 109"/>
                      <a:gd name="T31" fmla="*/ 43 h 121"/>
                      <a:gd name="T32" fmla="*/ 25 w 109"/>
                      <a:gd name="T33" fmla="*/ 77 h 121"/>
                      <a:gd name="T34" fmla="*/ 18 w 109"/>
                      <a:gd name="T35" fmla="*/ 83 h 121"/>
                      <a:gd name="T36" fmla="*/ 15 w 109"/>
                      <a:gd name="T37" fmla="*/ 85 h 121"/>
                      <a:gd name="T38" fmla="*/ 0 w 109"/>
                      <a:gd name="T39" fmla="*/ 111 h 121"/>
                      <a:gd name="T40" fmla="*/ 4 w 109"/>
                      <a:gd name="T41" fmla="*/ 113 h 121"/>
                      <a:gd name="T42" fmla="*/ 6 w 109"/>
                      <a:gd name="T43" fmla="*/ 114 h 121"/>
                      <a:gd name="T44" fmla="*/ 13 w 109"/>
                      <a:gd name="T45" fmla="*/ 119 h 121"/>
                      <a:gd name="T46" fmla="*/ 17 w 109"/>
                      <a:gd name="T47" fmla="*/ 121 h 121"/>
                      <a:gd name="T48" fmla="*/ 30 w 109"/>
                      <a:gd name="T49" fmla="*/ 113 h 121"/>
                      <a:gd name="T50" fmla="*/ 39 w 109"/>
                      <a:gd name="T51" fmla="*/ 110 h 121"/>
                      <a:gd name="T52" fmla="*/ 47 w 109"/>
                      <a:gd name="T53" fmla="*/ 113 h 121"/>
                      <a:gd name="T54" fmla="*/ 60 w 109"/>
                      <a:gd name="T55" fmla="*/ 121 h 121"/>
                      <a:gd name="T56" fmla="*/ 74 w 109"/>
                      <a:gd name="T57" fmla="*/ 113 h 121"/>
                      <a:gd name="T58" fmla="*/ 83 w 109"/>
                      <a:gd name="T59" fmla="*/ 110 h 121"/>
                      <a:gd name="T60" fmla="*/ 87 w 109"/>
                      <a:gd name="T61" fmla="*/ 111 h 121"/>
                      <a:gd name="T62" fmla="*/ 98 w 109"/>
                      <a:gd name="T63" fmla="*/ 63 h 121"/>
                      <a:gd name="T64" fmla="*/ 91 w 109"/>
                      <a:gd name="T65" fmla="*/ 40 h 121"/>
                      <a:gd name="T66" fmla="*/ 108 w 109"/>
                      <a:gd name="T67" fmla="*/ 14 h 121"/>
                      <a:gd name="T68" fmla="*/ 108 w 109"/>
                      <a:gd name="T69" fmla="*/ 1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9" h="121">
                        <a:moveTo>
                          <a:pt x="108" y="13"/>
                        </a:moveTo>
                        <a:cubicBezTo>
                          <a:pt x="106" y="12"/>
                          <a:pt x="102" y="12"/>
                          <a:pt x="99" y="14"/>
                        </a:cubicBezTo>
                        <a:cubicBezTo>
                          <a:pt x="98" y="14"/>
                          <a:pt x="98" y="15"/>
                          <a:pt x="97" y="16"/>
                        </a:cubicBezTo>
                        <a:cubicBezTo>
                          <a:pt x="96" y="18"/>
                          <a:pt x="95" y="20"/>
                          <a:pt x="95" y="22"/>
                        </a:cubicBezTo>
                        <a:cubicBezTo>
                          <a:pt x="87" y="18"/>
                          <a:pt x="87" y="18"/>
                          <a:pt x="87" y="18"/>
                        </a:cubicBezTo>
                        <a:cubicBezTo>
                          <a:pt x="87" y="18"/>
                          <a:pt x="86" y="17"/>
                          <a:pt x="86" y="17"/>
                        </a:cubicBezTo>
                        <a:cubicBezTo>
                          <a:pt x="86" y="14"/>
                          <a:pt x="85" y="4"/>
                          <a:pt x="77" y="2"/>
                        </a:cubicBezTo>
                        <a:cubicBezTo>
                          <a:pt x="66" y="0"/>
                          <a:pt x="58" y="11"/>
                          <a:pt x="55" y="16"/>
                        </a:cubicBezTo>
                        <a:cubicBezTo>
                          <a:pt x="52" y="20"/>
                          <a:pt x="46" y="23"/>
                          <a:pt x="43" y="24"/>
                        </a:cubicBezTo>
                        <a:cubicBezTo>
                          <a:pt x="42" y="24"/>
                          <a:pt x="42" y="25"/>
                          <a:pt x="43" y="25"/>
                        </a:cubicBezTo>
                        <a:cubicBezTo>
                          <a:pt x="52" y="26"/>
                          <a:pt x="53" y="35"/>
                          <a:pt x="64" y="34"/>
                        </a:cubicBezTo>
                        <a:cubicBezTo>
                          <a:pt x="75" y="34"/>
                          <a:pt x="81" y="24"/>
                          <a:pt x="83" y="21"/>
                        </a:cubicBezTo>
                        <a:cubicBezTo>
                          <a:pt x="83" y="21"/>
                          <a:pt x="84" y="20"/>
                          <a:pt x="84" y="20"/>
                        </a:cubicBezTo>
                        <a:cubicBezTo>
                          <a:pt x="88" y="21"/>
                          <a:pt x="91" y="23"/>
                          <a:pt x="93" y="25"/>
                        </a:cubicBezTo>
                        <a:cubicBezTo>
                          <a:pt x="91" y="30"/>
                          <a:pt x="88" y="34"/>
                          <a:pt x="86" y="37"/>
                        </a:cubicBezTo>
                        <a:cubicBezTo>
                          <a:pt x="78" y="35"/>
                          <a:pt x="69" y="38"/>
                          <a:pt x="66" y="43"/>
                        </a:cubicBezTo>
                        <a:cubicBezTo>
                          <a:pt x="51" y="69"/>
                          <a:pt x="41" y="67"/>
                          <a:pt x="25" y="77"/>
                        </a:cubicBezTo>
                        <a:cubicBezTo>
                          <a:pt x="23" y="79"/>
                          <a:pt x="21" y="80"/>
                          <a:pt x="18" y="83"/>
                        </a:cubicBezTo>
                        <a:cubicBezTo>
                          <a:pt x="17" y="83"/>
                          <a:pt x="16" y="84"/>
                          <a:pt x="15" y="85"/>
                        </a:cubicBezTo>
                        <a:cubicBezTo>
                          <a:pt x="8" y="92"/>
                          <a:pt x="2" y="101"/>
                          <a:pt x="0" y="111"/>
                        </a:cubicBezTo>
                        <a:cubicBezTo>
                          <a:pt x="2" y="112"/>
                          <a:pt x="3" y="112"/>
                          <a:pt x="4" y="113"/>
                        </a:cubicBezTo>
                        <a:cubicBezTo>
                          <a:pt x="6" y="114"/>
                          <a:pt x="6" y="114"/>
                          <a:pt x="6" y="114"/>
                        </a:cubicBezTo>
                        <a:cubicBezTo>
                          <a:pt x="13" y="119"/>
                          <a:pt x="13" y="119"/>
                          <a:pt x="13" y="119"/>
                        </a:cubicBezTo>
                        <a:cubicBezTo>
                          <a:pt x="17" y="121"/>
                          <a:pt x="17" y="121"/>
                          <a:pt x="17" y="121"/>
                        </a:cubicBezTo>
                        <a:cubicBezTo>
                          <a:pt x="30" y="113"/>
                          <a:pt x="30" y="113"/>
                          <a:pt x="30" y="113"/>
                        </a:cubicBezTo>
                        <a:cubicBezTo>
                          <a:pt x="33" y="111"/>
                          <a:pt x="36" y="110"/>
                          <a:pt x="39" y="110"/>
                        </a:cubicBezTo>
                        <a:cubicBezTo>
                          <a:pt x="42" y="110"/>
                          <a:pt x="45" y="111"/>
                          <a:pt x="47" y="113"/>
                        </a:cubicBezTo>
                        <a:cubicBezTo>
                          <a:pt x="60" y="121"/>
                          <a:pt x="60" y="121"/>
                          <a:pt x="60" y="121"/>
                        </a:cubicBezTo>
                        <a:cubicBezTo>
                          <a:pt x="74" y="113"/>
                          <a:pt x="74" y="113"/>
                          <a:pt x="74" y="113"/>
                        </a:cubicBezTo>
                        <a:cubicBezTo>
                          <a:pt x="76" y="111"/>
                          <a:pt x="79" y="110"/>
                          <a:pt x="83" y="110"/>
                        </a:cubicBezTo>
                        <a:cubicBezTo>
                          <a:pt x="84" y="110"/>
                          <a:pt x="85" y="110"/>
                          <a:pt x="87" y="111"/>
                        </a:cubicBezTo>
                        <a:cubicBezTo>
                          <a:pt x="88" y="95"/>
                          <a:pt x="83" y="86"/>
                          <a:pt x="98" y="63"/>
                        </a:cubicBezTo>
                        <a:cubicBezTo>
                          <a:pt x="102" y="58"/>
                          <a:pt x="99" y="45"/>
                          <a:pt x="91" y="40"/>
                        </a:cubicBezTo>
                        <a:cubicBezTo>
                          <a:pt x="97" y="33"/>
                          <a:pt x="103" y="25"/>
                          <a:pt x="108" y="14"/>
                        </a:cubicBezTo>
                        <a:cubicBezTo>
                          <a:pt x="109" y="14"/>
                          <a:pt x="109" y="13"/>
                          <a:pt x="10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6" name="Freeform 236">
                    <a:extLst>
                      <a:ext uri="{FF2B5EF4-FFF2-40B4-BE49-F238E27FC236}">
                        <a16:creationId xmlns:a16="http://schemas.microsoft.com/office/drawing/2014/main" id="{7AD112B2-2379-49D8-B03B-53A83B7BF316}"/>
                      </a:ext>
                    </a:extLst>
                  </p:cNvPr>
                  <p:cNvSpPr>
                    <a:spLocks/>
                  </p:cNvSpPr>
                  <p:nvPr/>
                </p:nvSpPr>
                <p:spPr bwMode="auto">
                  <a:xfrm>
                    <a:off x="690563" y="4040188"/>
                    <a:ext cx="657225" cy="609600"/>
                  </a:xfrm>
                  <a:custGeom>
                    <a:avLst/>
                    <a:gdLst>
                      <a:gd name="T0" fmla="*/ 63 w 263"/>
                      <a:gd name="T1" fmla="*/ 243 h 243"/>
                      <a:gd name="T2" fmla="*/ 201 w 263"/>
                      <a:gd name="T3" fmla="*/ 243 h 243"/>
                      <a:gd name="T4" fmla="*/ 263 w 263"/>
                      <a:gd name="T5" fmla="*/ 181 h 243"/>
                      <a:gd name="T6" fmla="*/ 263 w 263"/>
                      <a:gd name="T7" fmla="*/ 25 h 243"/>
                      <a:gd name="T8" fmla="*/ 263 w 263"/>
                      <a:gd name="T9" fmla="*/ 10 h 243"/>
                      <a:gd name="T10" fmla="*/ 262 w 263"/>
                      <a:gd name="T11" fmla="*/ 7 h 243"/>
                      <a:gd name="T12" fmla="*/ 245 w 263"/>
                      <a:gd name="T13" fmla="*/ 0 h 243"/>
                      <a:gd name="T14" fmla="*/ 245 w 263"/>
                      <a:gd name="T15" fmla="*/ 0 h 243"/>
                      <a:gd name="T16" fmla="*/ 244 w 263"/>
                      <a:gd name="T17" fmla="*/ 0 h 243"/>
                      <a:gd name="T18" fmla="*/ 242 w 263"/>
                      <a:gd name="T19" fmla="*/ 0 h 243"/>
                      <a:gd name="T20" fmla="*/ 223 w 263"/>
                      <a:gd name="T21" fmla="*/ 12 h 243"/>
                      <a:gd name="T22" fmla="*/ 221 w 263"/>
                      <a:gd name="T23" fmla="*/ 13 h 243"/>
                      <a:gd name="T24" fmla="*/ 220 w 263"/>
                      <a:gd name="T25" fmla="*/ 12 h 243"/>
                      <a:gd name="T26" fmla="*/ 201 w 263"/>
                      <a:gd name="T27" fmla="*/ 0 h 243"/>
                      <a:gd name="T28" fmla="*/ 200 w 263"/>
                      <a:gd name="T29" fmla="*/ 0 h 243"/>
                      <a:gd name="T30" fmla="*/ 198 w 263"/>
                      <a:gd name="T31" fmla="*/ 0 h 243"/>
                      <a:gd name="T32" fmla="*/ 179 w 263"/>
                      <a:gd name="T33" fmla="*/ 12 h 243"/>
                      <a:gd name="T34" fmla="*/ 178 w 263"/>
                      <a:gd name="T35" fmla="*/ 13 h 243"/>
                      <a:gd name="T36" fmla="*/ 176 w 263"/>
                      <a:gd name="T37" fmla="*/ 12 h 243"/>
                      <a:gd name="T38" fmla="*/ 169 w 263"/>
                      <a:gd name="T39" fmla="*/ 7 h 243"/>
                      <a:gd name="T40" fmla="*/ 163 w 263"/>
                      <a:gd name="T41" fmla="*/ 4 h 243"/>
                      <a:gd name="T42" fmla="*/ 162 w 263"/>
                      <a:gd name="T43" fmla="*/ 3 h 243"/>
                      <a:gd name="T44" fmla="*/ 157 w 263"/>
                      <a:gd name="T45" fmla="*/ 0 h 243"/>
                      <a:gd name="T46" fmla="*/ 156 w 263"/>
                      <a:gd name="T47" fmla="*/ 0 h 243"/>
                      <a:gd name="T48" fmla="*/ 155 w 263"/>
                      <a:gd name="T49" fmla="*/ 0 h 243"/>
                      <a:gd name="T50" fmla="*/ 155 w 263"/>
                      <a:gd name="T51" fmla="*/ 0 h 243"/>
                      <a:gd name="T52" fmla="*/ 136 w 263"/>
                      <a:gd name="T53" fmla="*/ 12 h 243"/>
                      <a:gd name="T54" fmla="*/ 134 w 263"/>
                      <a:gd name="T55" fmla="*/ 13 h 243"/>
                      <a:gd name="T56" fmla="*/ 133 w 263"/>
                      <a:gd name="T57" fmla="*/ 12 h 243"/>
                      <a:gd name="T58" fmla="*/ 114 w 263"/>
                      <a:gd name="T59" fmla="*/ 0 h 243"/>
                      <a:gd name="T60" fmla="*/ 112 w 263"/>
                      <a:gd name="T61" fmla="*/ 0 h 243"/>
                      <a:gd name="T62" fmla="*/ 111 w 263"/>
                      <a:gd name="T63" fmla="*/ 0 h 243"/>
                      <a:gd name="T64" fmla="*/ 96 w 263"/>
                      <a:gd name="T65" fmla="*/ 10 h 243"/>
                      <a:gd name="T66" fmla="*/ 92 w 263"/>
                      <a:gd name="T67" fmla="*/ 12 h 243"/>
                      <a:gd name="T68" fmla="*/ 91 w 263"/>
                      <a:gd name="T69" fmla="*/ 13 h 243"/>
                      <a:gd name="T70" fmla="*/ 89 w 263"/>
                      <a:gd name="T71" fmla="*/ 12 h 243"/>
                      <a:gd name="T72" fmla="*/ 82 w 263"/>
                      <a:gd name="T73" fmla="*/ 7 h 243"/>
                      <a:gd name="T74" fmla="*/ 70 w 263"/>
                      <a:gd name="T75" fmla="*/ 0 h 243"/>
                      <a:gd name="T76" fmla="*/ 69 w 263"/>
                      <a:gd name="T77" fmla="*/ 0 h 243"/>
                      <a:gd name="T78" fmla="*/ 67 w 263"/>
                      <a:gd name="T79" fmla="*/ 0 h 243"/>
                      <a:gd name="T80" fmla="*/ 67 w 263"/>
                      <a:gd name="T81" fmla="*/ 0 h 243"/>
                      <a:gd name="T82" fmla="*/ 60 w 263"/>
                      <a:gd name="T83" fmla="*/ 5 h 243"/>
                      <a:gd name="T84" fmla="*/ 49 w 263"/>
                      <a:gd name="T85" fmla="*/ 12 h 243"/>
                      <a:gd name="T86" fmla="*/ 47 w 263"/>
                      <a:gd name="T87" fmla="*/ 13 h 243"/>
                      <a:gd name="T88" fmla="*/ 46 w 263"/>
                      <a:gd name="T89" fmla="*/ 12 h 243"/>
                      <a:gd name="T90" fmla="*/ 23 w 263"/>
                      <a:gd name="T91" fmla="*/ 0 h 243"/>
                      <a:gd name="T92" fmla="*/ 22 w 263"/>
                      <a:gd name="T93" fmla="*/ 0 h 243"/>
                      <a:gd name="T94" fmla="*/ 20 w 263"/>
                      <a:gd name="T95" fmla="*/ 0 h 243"/>
                      <a:gd name="T96" fmla="*/ 15 w 263"/>
                      <a:gd name="T97" fmla="*/ 3 h 243"/>
                      <a:gd name="T98" fmla="*/ 2 w 263"/>
                      <a:gd name="T99" fmla="*/ 11 h 243"/>
                      <a:gd name="T100" fmla="*/ 0 w 263"/>
                      <a:gd name="T101" fmla="*/ 14 h 243"/>
                      <a:gd name="T102" fmla="*/ 1 w 263"/>
                      <a:gd name="T103" fmla="*/ 25 h 243"/>
                      <a:gd name="T104" fmla="*/ 1 w 263"/>
                      <a:gd name="T105" fmla="*/ 25 h 243"/>
                      <a:gd name="T106" fmla="*/ 0 w 263"/>
                      <a:gd name="T107" fmla="*/ 25 h 243"/>
                      <a:gd name="T108" fmla="*/ 0 w 263"/>
                      <a:gd name="T109" fmla="*/ 181 h 243"/>
                      <a:gd name="T110" fmla="*/ 63 w 263"/>
                      <a:gd name="T111"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3" h="243">
                        <a:moveTo>
                          <a:pt x="63" y="243"/>
                        </a:moveTo>
                        <a:cubicBezTo>
                          <a:pt x="201" y="243"/>
                          <a:pt x="201" y="243"/>
                          <a:pt x="201" y="243"/>
                        </a:cubicBezTo>
                        <a:cubicBezTo>
                          <a:pt x="235" y="243"/>
                          <a:pt x="263" y="215"/>
                          <a:pt x="263" y="181"/>
                        </a:cubicBezTo>
                        <a:cubicBezTo>
                          <a:pt x="263" y="25"/>
                          <a:pt x="263" y="25"/>
                          <a:pt x="263" y="25"/>
                        </a:cubicBezTo>
                        <a:cubicBezTo>
                          <a:pt x="263" y="10"/>
                          <a:pt x="263" y="10"/>
                          <a:pt x="263" y="10"/>
                        </a:cubicBezTo>
                        <a:cubicBezTo>
                          <a:pt x="263" y="9"/>
                          <a:pt x="263" y="8"/>
                          <a:pt x="262" y="7"/>
                        </a:cubicBezTo>
                        <a:cubicBezTo>
                          <a:pt x="245" y="0"/>
                          <a:pt x="245" y="0"/>
                          <a:pt x="245" y="0"/>
                        </a:cubicBezTo>
                        <a:cubicBezTo>
                          <a:pt x="245" y="0"/>
                          <a:pt x="245" y="0"/>
                          <a:pt x="245" y="0"/>
                        </a:cubicBezTo>
                        <a:cubicBezTo>
                          <a:pt x="244" y="0"/>
                          <a:pt x="244" y="0"/>
                          <a:pt x="244" y="0"/>
                        </a:cubicBezTo>
                        <a:cubicBezTo>
                          <a:pt x="243" y="0"/>
                          <a:pt x="242" y="0"/>
                          <a:pt x="242" y="0"/>
                        </a:cubicBezTo>
                        <a:cubicBezTo>
                          <a:pt x="223" y="12"/>
                          <a:pt x="223" y="12"/>
                          <a:pt x="223" y="12"/>
                        </a:cubicBezTo>
                        <a:cubicBezTo>
                          <a:pt x="222" y="12"/>
                          <a:pt x="222" y="13"/>
                          <a:pt x="221" y="13"/>
                        </a:cubicBezTo>
                        <a:cubicBezTo>
                          <a:pt x="221" y="13"/>
                          <a:pt x="220" y="12"/>
                          <a:pt x="220" y="12"/>
                        </a:cubicBezTo>
                        <a:cubicBezTo>
                          <a:pt x="201" y="0"/>
                          <a:pt x="201" y="0"/>
                          <a:pt x="201" y="0"/>
                        </a:cubicBezTo>
                        <a:cubicBezTo>
                          <a:pt x="201" y="0"/>
                          <a:pt x="200" y="0"/>
                          <a:pt x="200" y="0"/>
                        </a:cubicBezTo>
                        <a:cubicBezTo>
                          <a:pt x="199" y="0"/>
                          <a:pt x="199" y="0"/>
                          <a:pt x="198" y="0"/>
                        </a:cubicBezTo>
                        <a:cubicBezTo>
                          <a:pt x="179" y="12"/>
                          <a:pt x="179" y="12"/>
                          <a:pt x="179" y="12"/>
                        </a:cubicBezTo>
                        <a:cubicBezTo>
                          <a:pt x="179" y="12"/>
                          <a:pt x="178" y="13"/>
                          <a:pt x="178" y="13"/>
                        </a:cubicBezTo>
                        <a:cubicBezTo>
                          <a:pt x="177" y="13"/>
                          <a:pt x="177" y="12"/>
                          <a:pt x="176" y="12"/>
                        </a:cubicBezTo>
                        <a:cubicBezTo>
                          <a:pt x="169" y="7"/>
                          <a:pt x="169" y="7"/>
                          <a:pt x="169" y="7"/>
                        </a:cubicBezTo>
                        <a:cubicBezTo>
                          <a:pt x="163" y="4"/>
                          <a:pt x="163" y="4"/>
                          <a:pt x="163" y="4"/>
                        </a:cubicBezTo>
                        <a:cubicBezTo>
                          <a:pt x="162" y="3"/>
                          <a:pt x="162" y="3"/>
                          <a:pt x="162" y="3"/>
                        </a:cubicBezTo>
                        <a:cubicBezTo>
                          <a:pt x="157" y="0"/>
                          <a:pt x="157" y="0"/>
                          <a:pt x="157" y="0"/>
                        </a:cubicBezTo>
                        <a:cubicBezTo>
                          <a:pt x="157" y="0"/>
                          <a:pt x="157" y="0"/>
                          <a:pt x="156" y="0"/>
                        </a:cubicBezTo>
                        <a:cubicBezTo>
                          <a:pt x="156" y="0"/>
                          <a:pt x="155" y="0"/>
                          <a:pt x="155" y="0"/>
                        </a:cubicBezTo>
                        <a:cubicBezTo>
                          <a:pt x="155" y="0"/>
                          <a:pt x="155" y="0"/>
                          <a:pt x="155" y="0"/>
                        </a:cubicBezTo>
                        <a:cubicBezTo>
                          <a:pt x="136" y="12"/>
                          <a:pt x="136" y="12"/>
                          <a:pt x="136" y="12"/>
                        </a:cubicBezTo>
                        <a:cubicBezTo>
                          <a:pt x="135" y="12"/>
                          <a:pt x="135" y="13"/>
                          <a:pt x="134" y="13"/>
                        </a:cubicBezTo>
                        <a:cubicBezTo>
                          <a:pt x="134" y="13"/>
                          <a:pt x="133" y="12"/>
                          <a:pt x="133" y="12"/>
                        </a:cubicBezTo>
                        <a:cubicBezTo>
                          <a:pt x="114" y="0"/>
                          <a:pt x="114" y="0"/>
                          <a:pt x="114" y="0"/>
                        </a:cubicBezTo>
                        <a:cubicBezTo>
                          <a:pt x="113" y="0"/>
                          <a:pt x="113" y="0"/>
                          <a:pt x="112" y="0"/>
                        </a:cubicBezTo>
                        <a:cubicBezTo>
                          <a:pt x="112" y="0"/>
                          <a:pt x="111" y="0"/>
                          <a:pt x="111" y="0"/>
                        </a:cubicBezTo>
                        <a:cubicBezTo>
                          <a:pt x="96" y="10"/>
                          <a:pt x="96" y="10"/>
                          <a:pt x="96" y="10"/>
                        </a:cubicBezTo>
                        <a:cubicBezTo>
                          <a:pt x="92" y="12"/>
                          <a:pt x="92" y="12"/>
                          <a:pt x="92" y="12"/>
                        </a:cubicBezTo>
                        <a:cubicBezTo>
                          <a:pt x="92" y="12"/>
                          <a:pt x="91" y="13"/>
                          <a:pt x="91" y="13"/>
                        </a:cubicBezTo>
                        <a:cubicBezTo>
                          <a:pt x="90" y="13"/>
                          <a:pt x="90" y="12"/>
                          <a:pt x="89" y="12"/>
                        </a:cubicBezTo>
                        <a:cubicBezTo>
                          <a:pt x="82" y="7"/>
                          <a:pt x="82" y="7"/>
                          <a:pt x="82" y="7"/>
                        </a:cubicBezTo>
                        <a:cubicBezTo>
                          <a:pt x="70" y="0"/>
                          <a:pt x="70" y="0"/>
                          <a:pt x="70" y="0"/>
                        </a:cubicBezTo>
                        <a:cubicBezTo>
                          <a:pt x="70" y="0"/>
                          <a:pt x="69" y="0"/>
                          <a:pt x="69" y="0"/>
                        </a:cubicBezTo>
                        <a:cubicBezTo>
                          <a:pt x="68" y="0"/>
                          <a:pt x="68" y="0"/>
                          <a:pt x="67" y="0"/>
                        </a:cubicBezTo>
                        <a:cubicBezTo>
                          <a:pt x="67" y="0"/>
                          <a:pt x="67" y="0"/>
                          <a:pt x="67" y="0"/>
                        </a:cubicBezTo>
                        <a:cubicBezTo>
                          <a:pt x="60" y="5"/>
                          <a:pt x="60" y="5"/>
                          <a:pt x="60" y="5"/>
                        </a:cubicBezTo>
                        <a:cubicBezTo>
                          <a:pt x="49" y="12"/>
                          <a:pt x="49" y="12"/>
                          <a:pt x="49" y="12"/>
                        </a:cubicBezTo>
                        <a:cubicBezTo>
                          <a:pt x="48" y="13"/>
                          <a:pt x="47" y="13"/>
                          <a:pt x="47" y="13"/>
                        </a:cubicBezTo>
                        <a:cubicBezTo>
                          <a:pt x="46" y="13"/>
                          <a:pt x="46" y="13"/>
                          <a:pt x="46" y="12"/>
                        </a:cubicBezTo>
                        <a:cubicBezTo>
                          <a:pt x="23" y="0"/>
                          <a:pt x="23" y="0"/>
                          <a:pt x="23" y="0"/>
                        </a:cubicBezTo>
                        <a:cubicBezTo>
                          <a:pt x="22" y="0"/>
                          <a:pt x="22" y="0"/>
                          <a:pt x="22" y="0"/>
                        </a:cubicBezTo>
                        <a:cubicBezTo>
                          <a:pt x="21" y="0"/>
                          <a:pt x="20" y="0"/>
                          <a:pt x="20" y="0"/>
                        </a:cubicBezTo>
                        <a:cubicBezTo>
                          <a:pt x="15" y="3"/>
                          <a:pt x="15" y="3"/>
                          <a:pt x="15" y="3"/>
                        </a:cubicBezTo>
                        <a:cubicBezTo>
                          <a:pt x="2" y="11"/>
                          <a:pt x="2" y="11"/>
                          <a:pt x="2" y="11"/>
                        </a:cubicBezTo>
                        <a:cubicBezTo>
                          <a:pt x="1" y="12"/>
                          <a:pt x="0" y="13"/>
                          <a:pt x="0" y="14"/>
                        </a:cubicBezTo>
                        <a:cubicBezTo>
                          <a:pt x="1" y="25"/>
                          <a:pt x="1" y="25"/>
                          <a:pt x="1" y="25"/>
                        </a:cubicBezTo>
                        <a:cubicBezTo>
                          <a:pt x="1" y="25"/>
                          <a:pt x="1" y="25"/>
                          <a:pt x="1" y="25"/>
                        </a:cubicBezTo>
                        <a:cubicBezTo>
                          <a:pt x="0" y="25"/>
                          <a:pt x="0" y="25"/>
                          <a:pt x="0" y="25"/>
                        </a:cubicBezTo>
                        <a:cubicBezTo>
                          <a:pt x="0" y="181"/>
                          <a:pt x="0" y="181"/>
                          <a:pt x="0" y="181"/>
                        </a:cubicBezTo>
                        <a:cubicBezTo>
                          <a:pt x="0" y="215"/>
                          <a:pt x="28" y="243"/>
                          <a:pt x="63" y="2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86" name="Group 85">
                  <a:extLst>
                    <a:ext uri="{FF2B5EF4-FFF2-40B4-BE49-F238E27FC236}">
                      <a16:creationId xmlns:a16="http://schemas.microsoft.com/office/drawing/2014/main" id="{7FBC05B1-F591-4803-AE08-C4A174C91BF7}"/>
                    </a:ext>
                  </a:extLst>
                </p:cNvPr>
                <p:cNvGrpSpPr/>
                <p:nvPr/>
              </p:nvGrpSpPr>
              <p:grpSpPr>
                <a:xfrm>
                  <a:off x="6677184" y="3841929"/>
                  <a:ext cx="564047" cy="790804"/>
                  <a:chOff x="4033838" y="5080000"/>
                  <a:chExt cx="1101725" cy="1544638"/>
                </a:xfrm>
                <a:solidFill>
                  <a:schemeClr val="bg1"/>
                </a:solidFill>
              </p:grpSpPr>
              <p:sp>
                <p:nvSpPr>
                  <p:cNvPr id="89" name="Oval 6">
                    <a:extLst>
                      <a:ext uri="{FF2B5EF4-FFF2-40B4-BE49-F238E27FC236}">
                        <a16:creationId xmlns:a16="http://schemas.microsoft.com/office/drawing/2014/main" id="{FFCAFE8B-40EA-43D8-BA9A-719EB10BA65A}"/>
                      </a:ext>
                    </a:extLst>
                  </p:cNvPr>
                  <p:cNvSpPr>
                    <a:spLocks noChangeArrowheads="1"/>
                  </p:cNvSpPr>
                  <p:nvPr/>
                </p:nvSpPr>
                <p:spPr bwMode="auto">
                  <a:xfrm>
                    <a:off x="4359275" y="5080000"/>
                    <a:ext cx="450850" cy="4492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0" name="Freeform 7">
                    <a:extLst>
                      <a:ext uri="{FF2B5EF4-FFF2-40B4-BE49-F238E27FC236}">
                        <a16:creationId xmlns:a16="http://schemas.microsoft.com/office/drawing/2014/main" id="{C99C1254-9D8D-49DC-87D1-EAE910DDADF5}"/>
                      </a:ext>
                    </a:extLst>
                  </p:cNvPr>
                  <p:cNvSpPr>
                    <a:spLocks/>
                  </p:cNvSpPr>
                  <p:nvPr/>
                </p:nvSpPr>
                <p:spPr bwMode="auto">
                  <a:xfrm>
                    <a:off x="4033838" y="5578475"/>
                    <a:ext cx="1101725" cy="442913"/>
                  </a:xfrm>
                  <a:custGeom>
                    <a:avLst/>
                    <a:gdLst>
                      <a:gd name="T0" fmla="*/ 22 w 294"/>
                      <a:gd name="T1" fmla="*/ 118 h 118"/>
                      <a:gd name="T2" fmla="*/ 35 w 294"/>
                      <a:gd name="T3" fmla="*/ 113 h 118"/>
                      <a:gd name="T4" fmla="*/ 89 w 294"/>
                      <a:gd name="T5" fmla="*/ 64 h 118"/>
                      <a:gd name="T6" fmla="*/ 89 w 294"/>
                      <a:gd name="T7" fmla="*/ 111 h 118"/>
                      <a:gd name="T8" fmla="*/ 204 w 294"/>
                      <a:gd name="T9" fmla="*/ 111 h 118"/>
                      <a:gd name="T10" fmla="*/ 204 w 294"/>
                      <a:gd name="T11" fmla="*/ 64 h 118"/>
                      <a:gd name="T12" fmla="*/ 258 w 294"/>
                      <a:gd name="T13" fmla="*/ 113 h 118"/>
                      <a:gd name="T14" fmla="*/ 272 w 294"/>
                      <a:gd name="T15" fmla="*/ 118 h 118"/>
                      <a:gd name="T16" fmla="*/ 287 w 294"/>
                      <a:gd name="T17" fmla="*/ 112 h 118"/>
                      <a:gd name="T18" fmla="*/ 285 w 294"/>
                      <a:gd name="T19" fmla="*/ 84 h 118"/>
                      <a:gd name="T20" fmla="*/ 202 w 294"/>
                      <a:gd name="T21" fmla="*/ 7 h 118"/>
                      <a:gd name="T22" fmla="*/ 199 w 294"/>
                      <a:gd name="T23" fmla="*/ 5 h 118"/>
                      <a:gd name="T24" fmla="*/ 187 w 294"/>
                      <a:gd name="T25" fmla="*/ 0 h 118"/>
                      <a:gd name="T26" fmla="*/ 107 w 294"/>
                      <a:gd name="T27" fmla="*/ 0 h 118"/>
                      <a:gd name="T28" fmla="*/ 95 w 294"/>
                      <a:gd name="T29" fmla="*/ 5 h 118"/>
                      <a:gd name="T30" fmla="*/ 91 w 294"/>
                      <a:gd name="T31" fmla="*/ 7 h 118"/>
                      <a:gd name="T32" fmla="*/ 8 w 294"/>
                      <a:gd name="T33" fmla="*/ 84 h 118"/>
                      <a:gd name="T34" fmla="*/ 7 w 294"/>
                      <a:gd name="T35" fmla="*/ 112 h 118"/>
                      <a:gd name="T36" fmla="*/ 22 w 294"/>
                      <a:gd name="T37"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4" h="118">
                        <a:moveTo>
                          <a:pt x="22" y="118"/>
                        </a:moveTo>
                        <a:cubicBezTo>
                          <a:pt x="27" y="118"/>
                          <a:pt x="32" y="117"/>
                          <a:pt x="35" y="113"/>
                        </a:cubicBezTo>
                        <a:cubicBezTo>
                          <a:pt x="89" y="64"/>
                          <a:pt x="89" y="64"/>
                          <a:pt x="89" y="64"/>
                        </a:cubicBezTo>
                        <a:cubicBezTo>
                          <a:pt x="89" y="111"/>
                          <a:pt x="89" y="111"/>
                          <a:pt x="89" y="111"/>
                        </a:cubicBezTo>
                        <a:cubicBezTo>
                          <a:pt x="204" y="111"/>
                          <a:pt x="204" y="111"/>
                          <a:pt x="204" y="111"/>
                        </a:cubicBezTo>
                        <a:cubicBezTo>
                          <a:pt x="204" y="64"/>
                          <a:pt x="204" y="64"/>
                          <a:pt x="204" y="64"/>
                        </a:cubicBezTo>
                        <a:cubicBezTo>
                          <a:pt x="258" y="113"/>
                          <a:pt x="258" y="113"/>
                          <a:pt x="258" y="113"/>
                        </a:cubicBezTo>
                        <a:cubicBezTo>
                          <a:pt x="262" y="117"/>
                          <a:pt x="267" y="118"/>
                          <a:pt x="272" y="118"/>
                        </a:cubicBezTo>
                        <a:cubicBezTo>
                          <a:pt x="277" y="118"/>
                          <a:pt x="283" y="116"/>
                          <a:pt x="287" y="112"/>
                        </a:cubicBezTo>
                        <a:cubicBezTo>
                          <a:pt x="294" y="104"/>
                          <a:pt x="294" y="91"/>
                          <a:pt x="285" y="84"/>
                        </a:cubicBezTo>
                        <a:cubicBezTo>
                          <a:pt x="202" y="7"/>
                          <a:pt x="202" y="7"/>
                          <a:pt x="202" y="7"/>
                        </a:cubicBezTo>
                        <a:cubicBezTo>
                          <a:pt x="201" y="6"/>
                          <a:pt x="200" y="6"/>
                          <a:pt x="199" y="5"/>
                        </a:cubicBezTo>
                        <a:cubicBezTo>
                          <a:pt x="196" y="2"/>
                          <a:pt x="192" y="0"/>
                          <a:pt x="187" y="0"/>
                        </a:cubicBezTo>
                        <a:cubicBezTo>
                          <a:pt x="107" y="0"/>
                          <a:pt x="107" y="0"/>
                          <a:pt x="107" y="0"/>
                        </a:cubicBezTo>
                        <a:cubicBezTo>
                          <a:pt x="102" y="0"/>
                          <a:pt x="98" y="2"/>
                          <a:pt x="95" y="5"/>
                        </a:cubicBezTo>
                        <a:cubicBezTo>
                          <a:pt x="94" y="6"/>
                          <a:pt x="93" y="6"/>
                          <a:pt x="91" y="7"/>
                        </a:cubicBezTo>
                        <a:cubicBezTo>
                          <a:pt x="8" y="84"/>
                          <a:pt x="8" y="84"/>
                          <a:pt x="8" y="84"/>
                        </a:cubicBezTo>
                        <a:cubicBezTo>
                          <a:pt x="0" y="91"/>
                          <a:pt x="0" y="104"/>
                          <a:pt x="7" y="112"/>
                        </a:cubicBezTo>
                        <a:cubicBezTo>
                          <a:pt x="11" y="116"/>
                          <a:pt x="17" y="118"/>
                          <a:pt x="22"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1" name="Freeform 8">
                    <a:extLst>
                      <a:ext uri="{FF2B5EF4-FFF2-40B4-BE49-F238E27FC236}">
                        <a16:creationId xmlns:a16="http://schemas.microsoft.com/office/drawing/2014/main" id="{1B9A675B-124D-41AD-8D44-F313729A8AE8}"/>
                      </a:ext>
                    </a:extLst>
                  </p:cNvPr>
                  <p:cNvSpPr>
                    <a:spLocks/>
                  </p:cNvSpPr>
                  <p:nvPr/>
                </p:nvSpPr>
                <p:spPr bwMode="auto">
                  <a:xfrm>
                    <a:off x="4186238" y="6099175"/>
                    <a:ext cx="341313" cy="525463"/>
                  </a:xfrm>
                  <a:custGeom>
                    <a:avLst/>
                    <a:gdLst>
                      <a:gd name="T0" fmla="*/ 12 w 91"/>
                      <a:gd name="T1" fmla="*/ 27 h 140"/>
                      <a:gd name="T2" fmla="*/ 5 w 91"/>
                      <a:gd name="T3" fmla="*/ 59 h 140"/>
                      <a:gd name="T4" fmla="*/ 33 w 91"/>
                      <a:gd name="T5" fmla="*/ 124 h 140"/>
                      <a:gd name="T6" fmla="*/ 59 w 91"/>
                      <a:gd name="T7" fmla="*/ 140 h 140"/>
                      <a:gd name="T8" fmla="*/ 70 w 91"/>
                      <a:gd name="T9" fmla="*/ 138 h 140"/>
                      <a:gd name="T10" fmla="*/ 84 w 91"/>
                      <a:gd name="T11" fmla="*/ 101 h 140"/>
                      <a:gd name="T12" fmla="*/ 65 w 91"/>
                      <a:gd name="T13" fmla="*/ 56 h 140"/>
                      <a:gd name="T14" fmla="*/ 86 w 91"/>
                      <a:gd name="T15" fmla="*/ 37 h 140"/>
                      <a:gd name="T16" fmla="*/ 43 w 91"/>
                      <a:gd name="T17" fmla="*/ 0 h 140"/>
                      <a:gd name="T18" fmla="*/ 12 w 91"/>
                      <a:gd name="T19" fmla="*/ 2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140">
                        <a:moveTo>
                          <a:pt x="12" y="27"/>
                        </a:moveTo>
                        <a:cubicBezTo>
                          <a:pt x="3" y="35"/>
                          <a:pt x="0" y="48"/>
                          <a:pt x="5" y="59"/>
                        </a:cubicBezTo>
                        <a:cubicBezTo>
                          <a:pt x="33" y="124"/>
                          <a:pt x="33" y="124"/>
                          <a:pt x="33" y="124"/>
                        </a:cubicBezTo>
                        <a:cubicBezTo>
                          <a:pt x="38" y="134"/>
                          <a:pt x="48" y="140"/>
                          <a:pt x="59" y="140"/>
                        </a:cubicBezTo>
                        <a:cubicBezTo>
                          <a:pt x="63" y="140"/>
                          <a:pt x="66" y="140"/>
                          <a:pt x="70" y="138"/>
                        </a:cubicBezTo>
                        <a:cubicBezTo>
                          <a:pt x="84" y="132"/>
                          <a:pt x="91" y="115"/>
                          <a:pt x="84" y="101"/>
                        </a:cubicBezTo>
                        <a:cubicBezTo>
                          <a:pt x="65" y="56"/>
                          <a:pt x="65" y="56"/>
                          <a:pt x="65" y="56"/>
                        </a:cubicBezTo>
                        <a:cubicBezTo>
                          <a:pt x="86" y="37"/>
                          <a:pt x="86" y="37"/>
                          <a:pt x="86" y="37"/>
                        </a:cubicBezTo>
                        <a:cubicBezTo>
                          <a:pt x="43" y="0"/>
                          <a:pt x="43" y="0"/>
                          <a:pt x="43" y="0"/>
                        </a:cubicBezTo>
                        <a:lnTo>
                          <a:pt x="1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2" name="Freeform 9">
                    <a:extLst>
                      <a:ext uri="{FF2B5EF4-FFF2-40B4-BE49-F238E27FC236}">
                        <a16:creationId xmlns:a16="http://schemas.microsoft.com/office/drawing/2014/main" id="{A406E992-DCE5-4D8E-A57A-8FA9E4D1712F}"/>
                      </a:ext>
                    </a:extLst>
                  </p:cNvPr>
                  <p:cNvSpPr>
                    <a:spLocks/>
                  </p:cNvSpPr>
                  <p:nvPr/>
                </p:nvSpPr>
                <p:spPr bwMode="auto">
                  <a:xfrm>
                    <a:off x="4640263" y="6099175"/>
                    <a:ext cx="341313" cy="525463"/>
                  </a:xfrm>
                  <a:custGeom>
                    <a:avLst/>
                    <a:gdLst>
                      <a:gd name="T0" fmla="*/ 26 w 91"/>
                      <a:gd name="T1" fmla="*/ 56 h 140"/>
                      <a:gd name="T2" fmla="*/ 6 w 91"/>
                      <a:gd name="T3" fmla="*/ 101 h 140"/>
                      <a:gd name="T4" fmla="*/ 21 w 91"/>
                      <a:gd name="T5" fmla="*/ 138 h 140"/>
                      <a:gd name="T6" fmla="*/ 32 w 91"/>
                      <a:gd name="T7" fmla="*/ 140 h 140"/>
                      <a:gd name="T8" fmla="*/ 58 w 91"/>
                      <a:gd name="T9" fmla="*/ 124 h 140"/>
                      <a:gd name="T10" fmla="*/ 86 w 91"/>
                      <a:gd name="T11" fmla="*/ 59 h 140"/>
                      <a:gd name="T12" fmla="*/ 79 w 91"/>
                      <a:gd name="T13" fmla="*/ 27 h 140"/>
                      <a:gd name="T14" fmla="*/ 48 w 91"/>
                      <a:gd name="T15" fmla="*/ 0 h 140"/>
                      <a:gd name="T16" fmla="*/ 4 w 91"/>
                      <a:gd name="T17" fmla="*/ 37 h 140"/>
                      <a:gd name="T18" fmla="*/ 26 w 91"/>
                      <a:gd name="T19" fmla="*/ 5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140">
                        <a:moveTo>
                          <a:pt x="26" y="56"/>
                        </a:moveTo>
                        <a:cubicBezTo>
                          <a:pt x="6" y="101"/>
                          <a:pt x="6" y="101"/>
                          <a:pt x="6" y="101"/>
                        </a:cubicBezTo>
                        <a:cubicBezTo>
                          <a:pt x="0" y="115"/>
                          <a:pt x="7" y="132"/>
                          <a:pt x="21" y="138"/>
                        </a:cubicBezTo>
                        <a:cubicBezTo>
                          <a:pt x="24" y="140"/>
                          <a:pt x="28" y="140"/>
                          <a:pt x="32" y="140"/>
                        </a:cubicBezTo>
                        <a:cubicBezTo>
                          <a:pt x="43" y="140"/>
                          <a:pt x="53" y="134"/>
                          <a:pt x="58" y="124"/>
                        </a:cubicBezTo>
                        <a:cubicBezTo>
                          <a:pt x="86" y="59"/>
                          <a:pt x="86" y="59"/>
                          <a:pt x="86" y="59"/>
                        </a:cubicBezTo>
                        <a:cubicBezTo>
                          <a:pt x="91" y="48"/>
                          <a:pt x="88" y="35"/>
                          <a:pt x="79" y="27"/>
                        </a:cubicBezTo>
                        <a:cubicBezTo>
                          <a:pt x="48" y="0"/>
                          <a:pt x="48" y="0"/>
                          <a:pt x="48" y="0"/>
                        </a:cubicBezTo>
                        <a:cubicBezTo>
                          <a:pt x="4" y="37"/>
                          <a:pt x="4" y="37"/>
                          <a:pt x="4" y="37"/>
                        </a:cubicBezTo>
                        <a:lnTo>
                          <a:pt x="26"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87" name="Freeform 842">
                  <a:extLst>
                    <a:ext uri="{FF2B5EF4-FFF2-40B4-BE49-F238E27FC236}">
                      <a16:creationId xmlns:a16="http://schemas.microsoft.com/office/drawing/2014/main" id="{E98A57EC-51F1-41DC-9AF8-ED6D9B70D465}"/>
                    </a:ext>
                  </a:extLst>
                </p:cNvPr>
                <p:cNvSpPr>
                  <a:spLocks noEditPoints="1"/>
                </p:cNvSpPr>
                <p:nvPr/>
              </p:nvSpPr>
              <p:spPr bwMode="auto">
                <a:xfrm>
                  <a:off x="6340878" y="2555871"/>
                  <a:ext cx="719418" cy="722596"/>
                </a:xfrm>
                <a:custGeom>
                  <a:avLst/>
                  <a:gdLst>
                    <a:gd name="T0" fmla="*/ 213 w 320"/>
                    <a:gd name="T1" fmla="*/ 320 h 320"/>
                    <a:gd name="T2" fmla="*/ 106 w 320"/>
                    <a:gd name="T3" fmla="*/ 320 h 320"/>
                    <a:gd name="T4" fmla="*/ 96 w 320"/>
                    <a:gd name="T5" fmla="*/ 309 h 320"/>
                    <a:gd name="T6" fmla="*/ 96 w 320"/>
                    <a:gd name="T7" fmla="*/ 224 h 320"/>
                    <a:gd name="T8" fmla="*/ 10 w 320"/>
                    <a:gd name="T9" fmla="*/ 224 h 320"/>
                    <a:gd name="T10" fmla="*/ 0 w 320"/>
                    <a:gd name="T11" fmla="*/ 213 h 320"/>
                    <a:gd name="T12" fmla="*/ 0 w 320"/>
                    <a:gd name="T13" fmla="*/ 106 h 320"/>
                    <a:gd name="T14" fmla="*/ 10 w 320"/>
                    <a:gd name="T15" fmla="*/ 96 h 320"/>
                    <a:gd name="T16" fmla="*/ 96 w 320"/>
                    <a:gd name="T17" fmla="*/ 96 h 320"/>
                    <a:gd name="T18" fmla="*/ 96 w 320"/>
                    <a:gd name="T19" fmla="*/ 10 h 320"/>
                    <a:gd name="T20" fmla="*/ 106 w 320"/>
                    <a:gd name="T21" fmla="*/ 0 h 320"/>
                    <a:gd name="T22" fmla="*/ 213 w 320"/>
                    <a:gd name="T23" fmla="*/ 0 h 320"/>
                    <a:gd name="T24" fmla="*/ 224 w 320"/>
                    <a:gd name="T25" fmla="*/ 10 h 320"/>
                    <a:gd name="T26" fmla="*/ 224 w 320"/>
                    <a:gd name="T27" fmla="*/ 96 h 320"/>
                    <a:gd name="T28" fmla="*/ 309 w 320"/>
                    <a:gd name="T29" fmla="*/ 96 h 320"/>
                    <a:gd name="T30" fmla="*/ 320 w 320"/>
                    <a:gd name="T31" fmla="*/ 106 h 320"/>
                    <a:gd name="T32" fmla="*/ 320 w 320"/>
                    <a:gd name="T33" fmla="*/ 213 h 320"/>
                    <a:gd name="T34" fmla="*/ 309 w 320"/>
                    <a:gd name="T35" fmla="*/ 224 h 320"/>
                    <a:gd name="T36" fmla="*/ 224 w 320"/>
                    <a:gd name="T37" fmla="*/ 224 h 320"/>
                    <a:gd name="T38" fmla="*/ 224 w 320"/>
                    <a:gd name="T39" fmla="*/ 309 h 320"/>
                    <a:gd name="T40" fmla="*/ 213 w 320"/>
                    <a:gd name="T41" fmla="*/ 320 h 320"/>
                    <a:gd name="T42" fmla="*/ 117 w 320"/>
                    <a:gd name="T43" fmla="*/ 298 h 320"/>
                    <a:gd name="T44" fmla="*/ 202 w 320"/>
                    <a:gd name="T45" fmla="*/ 298 h 320"/>
                    <a:gd name="T46" fmla="*/ 202 w 320"/>
                    <a:gd name="T47" fmla="*/ 213 h 320"/>
                    <a:gd name="T48" fmla="*/ 213 w 320"/>
                    <a:gd name="T49" fmla="*/ 202 h 320"/>
                    <a:gd name="T50" fmla="*/ 298 w 320"/>
                    <a:gd name="T51" fmla="*/ 202 h 320"/>
                    <a:gd name="T52" fmla="*/ 298 w 320"/>
                    <a:gd name="T53" fmla="*/ 117 h 320"/>
                    <a:gd name="T54" fmla="*/ 213 w 320"/>
                    <a:gd name="T55" fmla="*/ 117 h 320"/>
                    <a:gd name="T56" fmla="*/ 202 w 320"/>
                    <a:gd name="T57" fmla="*/ 106 h 320"/>
                    <a:gd name="T58" fmla="*/ 202 w 320"/>
                    <a:gd name="T59" fmla="*/ 21 h 320"/>
                    <a:gd name="T60" fmla="*/ 117 w 320"/>
                    <a:gd name="T61" fmla="*/ 21 h 320"/>
                    <a:gd name="T62" fmla="*/ 117 w 320"/>
                    <a:gd name="T63" fmla="*/ 106 h 320"/>
                    <a:gd name="T64" fmla="*/ 106 w 320"/>
                    <a:gd name="T65" fmla="*/ 117 h 320"/>
                    <a:gd name="T66" fmla="*/ 21 w 320"/>
                    <a:gd name="T67" fmla="*/ 117 h 320"/>
                    <a:gd name="T68" fmla="*/ 21 w 320"/>
                    <a:gd name="T69" fmla="*/ 202 h 320"/>
                    <a:gd name="T70" fmla="*/ 106 w 320"/>
                    <a:gd name="T71" fmla="*/ 202 h 320"/>
                    <a:gd name="T72" fmla="*/ 117 w 320"/>
                    <a:gd name="T73" fmla="*/ 213 h 320"/>
                    <a:gd name="T74" fmla="*/ 117 w 320"/>
                    <a:gd name="T75"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320">
                      <a:moveTo>
                        <a:pt x="213" y="320"/>
                      </a:moveTo>
                      <a:cubicBezTo>
                        <a:pt x="106" y="320"/>
                        <a:pt x="106" y="320"/>
                        <a:pt x="106" y="320"/>
                      </a:cubicBezTo>
                      <a:cubicBezTo>
                        <a:pt x="100" y="320"/>
                        <a:pt x="96" y="315"/>
                        <a:pt x="96" y="309"/>
                      </a:cubicBezTo>
                      <a:cubicBezTo>
                        <a:pt x="96" y="224"/>
                        <a:pt x="96" y="224"/>
                        <a:pt x="96" y="224"/>
                      </a:cubicBezTo>
                      <a:cubicBezTo>
                        <a:pt x="10" y="224"/>
                        <a:pt x="10" y="224"/>
                        <a:pt x="10" y="224"/>
                      </a:cubicBezTo>
                      <a:cubicBezTo>
                        <a:pt x="4" y="224"/>
                        <a:pt x="0" y="219"/>
                        <a:pt x="0" y="213"/>
                      </a:cubicBezTo>
                      <a:cubicBezTo>
                        <a:pt x="0" y="106"/>
                        <a:pt x="0" y="106"/>
                        <a:pt x="0" y="106"/>
                      </a:cubicBezTo>
                      <a:cubicBezTo>
                        <a:pt x="0" y="100"/>
                        <a:pt x="4" y="96"/>
                        <a:pt x="10" y="96"/>
                      </a:cubicBezTo>
                      <a:cubicBezTo>
                        <a:pt x="96" y="96"/>
                        <a:pt x="96" y="96"/>
                        <a:pt x="96" y="96"/>
                      </a:cubicBezTo>
                      <a:cubicBezTo>
                        <a:pt x="96" y="10"/>
                        <a:pt x="96" y="10"/>
                        <a:pt x="96" y="10"/>
                      </a:cubicBezTo>
                      <a:cubicBezTo>
                        <a:pt x="96" y="4"/>
                        <a:pt x="100" y="0"/>
                        <a:pt x="106" y="0"/>
                      </a:cubicBezTo>
                      <a:cubicBezTo>
                        <a:pt x="213" y="0"/>
                        <a:pt x="213" y="0"/>
                        <a:pt x="213" y="0"/>
                      </a:cubicBezTo>
                      <a:cubicBezTo>
                        <a:pt x="219" y="0"/>
                        <a:pt x="224" y="4"/>
                        <a:pt x="224" y="10"/>
                      </a:cubicBezTo>
                      <a:cubicBezTo>
                        <a:pt x="224" y="96"/>
                        <a:pt x="224" y="96"/>
                        <a:pt x="224" y="96"/>
                      </a:cubicBezTo>
                      <a:cubicBezTo>
                        <a:pt x="309" y="96"/>
                        <a:pt x="309" y="96"/>
                        <a:pt x="309" y="96"/>
                      </a:cubicBezTo>
                      <a:cubicBezTo>
                        <a:pt x="315" y="96"/>
                        <a:pt x="320" y="100"/>
                        <a:pt x="320" y="106"/>
                      </a:cubicBezTo>
                      <a:cubicBezTo>
                        <a:pt x="320" y="213"/>
                        <a:pt x="320" y="213"/>
                        <a:pt x="320" y="213"/>
                      </a:cubicBezTo>
                      <a:cubicBezTo>
                        <a:pt x="320" y="219"/>
                        <a:pt x="315" y="224"/>
                        <a:pt x="309" y="224"/>
                      </a:cubicBezTo>
                      <a:cubicBezTo>
                        <a:pt x="224" y="224"/>
                        <a:pt x="224" y="224"/>
                        <a:pt x="224" y="224"/>
                      </a:cubicBezTo>
                      <a:cubicBezTo>
                        <a:pt x="224" y="309"/>
                        <a:pt x="224" y="309"/>
                        <a:pt x="224" y="309"/>
                      </a:cubicBezTo>
                      <a:cubicBezTo>
                        <a:pt x="224" y="315"/>
                        <a:pt x="219" y="320"/>
                        <a:pt x="213" y="320"/>
                      </a:cubicBezTo>
                      <a:close/>
                      <a:moveTo>
                        <a:pt x="117" y="298"/>
                      </a:moveTo>
                      <a:cubicBezTo>
                        <a:pt x="202" y="298"/>
                        <a:pt x="202" y="298"/>
                        <a:pt x="202" y="298"/>
                      </a:cubicBezTo>
                      <a:cubicBezTo>
                        <a:pt x="202" y="213"/>
                        <a:pt x="202" y="213"/>
                        <a:pt x="202" y="213"/>
                      </a:cubicBezTo>
                      <a:cubicBezTo>
                        <a:pt x="202" y="207"/>
                        <a:pt x="207" y="202"/>
                        <a:pt x="213" y="202"/>
                      </a:cubicBezTo>
                      <a:cubicBezTo>
                        <a:pt x="298" y="202"/>
                        <a:pt x="298" y="202"/>
                        <a:pt x="298" y="202"/>
                      </a:cubicBezTo>
                      <a:cubicBezTo>
                        <a:pt x="298" y="117"/>
                        <a:pt x="298" y="117"/>
                        <a:pt x="298" y="117"/>
                      </a:cubicBezTo>
                      <a:cubicBezTo>
                        <a:pt x="213" y="117"/>
                        <a:pt x="213" y="117"/>
                        <a:pt x="213" y="117"/>
                      </a:cubicBezTo>
                      <a:cubicBezTo>
                        <a:pt x="207" y="117"/>
                        <a:pt x="202" y="112"/>
                        <a:pt x="202" y="106"/>
                      </a:cubicBezTo>
                      <a:cubicBezTo>
                        <a:pt x="202" y="21"/>
                        <a:pt x="202" y="21"/>
                        <a:pt x="202" y="21"/>
                      </a:cubicBezTo>
                      <a:cubicBezTo>
                        <a:pt x="117" y="21"/>
                        <a:pt x="117" y="21"/>
                        <a:pt x="117" y="21"/>
                      </a:cubicBezTo>
                      <a:cubicBezTo>
                        <a:pt x="117" y="106"/>
                        <a:pt x="117" y="106"/>
                        <a:pt x="117" y="106"/>
                      </a:cubicBezTo>
                      <a:cubicBezTo>
                        <a:pt x="117" y="112"/>
                        <a:pt x="112" y="117"/>
                        <a:pt x="106" y="117"/>
                      </a:cubicBezTo>
                      <a:cubicBezTo>
                        <a:pt x="21" y="117"/>
                        <a:pt x="21" y="117"/>
                        <a:pt x="21" y="117"/>
                      </a:cubicBezTo>
                      <a:cubicBezTo>
                        <a:pt x="21" y="202"/>
                        <a:pt x="21" y="202"/>
                        <a:pt x="21" y="202"/>
                      </a:cubicBezTo>
                      <a:cubicBezTo>
                        <a:pt x="106" y="202"/>
                        <a:pt x="106" y="202"/>
                        <a:pt x="106" y="202"/>
                      </a:cubicBezTo>
                      <a:cubicBezTo>
                        <a:pt x="112" y="202"/>
                        <a:pt x="117" y="207"/>
                        <a:pt x="117" y="213"/>
                      </a:cubicBezTo>
                      <a:lnTo>
                        <a:pt x="117" y="298"/>
                      </a:lnTo>
                      <a:close/>
                    </a:path>
                  </a:pathLst>
                </a:custGeom>
                <a:solidFill>
                  <a:schemeClr val="bg1"/>
                </a:solid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8" name="Freeform 341">
                  <a:extLst>
                    <a:ext uri="{FF2B5EF4-FFF2-40B4-BE49-F238E27FC236}">
                      <a16:creationId xmlns:a16="http://schemas.microsoft.com/office/drawing/2014/main" id="{00253637-730B-47A8-B614-674D4BC74250}"/>
                    </a:ext>
                  </a:extLst>
                </p:cNvPr>
                <p:cNvSpPr>
                  <a:spLocks noEditPoints="1"/>
                </p:cNvSpPr>
                <p:nvPr/>
              </p:nvSpPr>
              <p:spPr bwMode="auto">
                <a:xfrm>
                  <a:off x="5157214" y="2811756"/>
                  <a:ext cx="659127" cy="557207"/>
                </a:xfrm>
                <a:custGeom>
                  <a:avLst/>
                  <a:gdLst>
                    <a:gd name="T0" fmla="*/ 278 w 322"/>
                    <a:gd name="T1" fmla="*/ 299 h 299"/>
                    <a:gd name="T2" fmla="*/ 182 w 322"/>
                    <a:gd name="T3" fmla="*/ 299 h 299"/>
                    <a:gd name="T4" fmla="*/ 171 w 322"/>
                    <a:gd name="T5" fmla="*/ 289 h 299"/>
                    <a:gd name="T6" fmla="*/ 171 w 322"/>
                    <a:gd name="T7" fmla="*/ 235 h 299"/>
                    <a:gd name="T8" fmla="*/ 150 w 322"/>
                    <a:gd name="T9" fmla="*/ 235 h 299"/>
                    <a:gd name="T10" fmla="*/ 150 w 322"/>
                    <a:gd name="T11" fmla="*/ 289 h 299"/>
                    <a:gd name="T12" fmla="*/ 139 w 322"/>
                    <a:gd name="T13" fmla="*/ 299 h 299"/>
                    <a:gd name="T14" fmla="*/ 43 w 322"/>
                    <a:gd name="T15" fmla="*/ 299 h 299"/>
                    <a:gd name="T16" fmla="*/ 33 w 322"/>
                    <a:gd name="T17" fmla="*/ 289 h 299"/>
                    <a:gd name="T18" fmla="*/ 33 w 322"/>
                    <a:gd name="T19" fmla="*/ 150 h 299"/>
                    <a:gd name="T20" fmla="*/ 11 w 322"/>
                    <a:gd name="T21" fmla="*/ 150 h 299"/>
                    <a:gd name="T22" fmla="*/ 1 w 322"/>
                    <a:gd name="T23" fmla="*/ 143 h 299"/>
                    <a:gd name="T24" fmla="*/ 4 w 322"/>
                    <a:gd name="T25" fmla="*/ 131 h 299"/>
                    <a:gd name="T26" fmla="*/ 154 w 322"/>
                    <a:gd name="T27" fmla="*/ 3 h 299"/>
                    <a:gd name="T28" fmla="*/ 168 w 322"/>
                    <a:gd name="T29" fmla="*/ 3 h 299"/>
                    <a:gd name="T30" fmla="*/ 317 w 322"/>
                    <a:gd name="T31" fmla="*/ 131 h 299"/>
                    <a:gd name="T32" fmla="*/ 320 w 322"/>
                    <a:gd name="T33" fmla="*/ 143 h 299"/>
                    <a:gd name="T34" fmla="*/ 310 w 322"/>
                    <a:gd name="T35" fmla="*/ 150 h 299"/>
                    <a:gd name="T36" fmla="*/ 289 w 322"/>
                    <a:gd name="T37" fmla="*/ 150 h 299"/>
                    <a:gd name="T38" fmla="*/ 289 w 322"/>
                    <a:gd name="T39" fmla="*/ 289 h 299"/>
                    <a:gd name="T40" fmla="*/ 278 w 322"/>
                    <a:gd name="T41" fmla="*/ 299 h 299"/>
                    <a:gd name="T42" fmla="*/ 193 w 322"/>
                    <a:gd name="T43" fmla="*/ 278 h 299"/>
                    <a:gd name="T44" fmla="*/ 267 w 322"/>
                    <a:gd name="T45" fmla="*/ 278 h 299"/>
                    <a:gd name="T46" fmla="*/ 267 w 322"/>
                    <a:gd name="T47" fmla="*/ 139 h 299"/>
                    <a:gd name="T48" fmla="*/ 278 w 322"/>
                    <a:gd name="T49" fmla="*/ 129 h 299"/>
                    <a:gd name="T50" fmla="*/ 281 w 322"/>
                    <a:gd name="T51" fmla="*/ 129 h 299"/>
                    <a:gd name="T52" fmla="*/ 161 w 322"/>
                    <a:gd name="T53" fmla="*/ 25 h 299"/>
                    <a:gd name="T54" fmla="*/ 40 w 322"/>
                    <a:gd name="T55" fmla="*/ 129 h 299"/>
                    <a:gd name="T56" fmla="*/ 43 w 322"/>
                    <a:gd name="T57" fmla="*/ 129 h 299"/>
                    <a:gd name="T58" fmla="*/ 54 w 322"/>
                    <a:gd name="T59" fmla="*/ 139 h 299"/>
                    <a:gd name="T60" fmla="*/ 54 w 322"/>
                    <a:gd name="T61" fmla="*/ 278 h 299"/>
                    <a:gd name="T62" fmla="*/ 129 w 322"/>
                    <a:gd name="T63" fmla="*/ 278 h 299"/>
                    <a:gd name="T64" fmla="*/ 129 w 322"/>
                    <a:gd name="T65" fmla="*/ 225 h 299"/>
                    <a:gd name="T66" fmla="*/ 139 w 322"/>
                    <a:gd name="T67" fmla="*/ 214 h 299"/>
                    <a:gd name="T68" fmla="*/ 182 w 322"/>
                    <a:gd name="T69" fmla="*/ 214 h 299"/>
                    <a:gd name="T70" fmla="*/ 193 w 322"/>
                    <a:gd name="T71" fmla="*/ 225 h 299"/>
                    <a:gd name="T72" fmla="*/ 193 w 322"/>
                    <a:gd name="T73" fmla="*/ 278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2" h="299">
                      <a:moveTo>
                        <a:pt x="278" y="299"/>
                      </a:moveTo>
                      <a:cubicBezTo>
                        <a:pt x="182" y="299"/>
                        <a:pt x="182" y="299"/>
                        <a:pt x="182" y="299"/>
                      </a:cubicBezTo>
                      <a:cubicBezTo>
                        <a:pt x="176" y="299"/>
                        <a:pt x="171" y="295"/>
                        <a:pt x="171" y="289"/>
                      </a:cubicBezTo>
                      <a:cubicBezTo>
                        <a:pt x="171" y="235"/>
                        <a:pt x="171" y="235"/>
                        <a:pt x="171" y="235"/>
                      </a:cubicBezTo>
                      <a:cubicBezTo>
                        <a:pt x="150" y="235"/>
                        <a:pt x="150" y="235"/>
                        <a:pt x="150" y="235"/>
                      </a:cubicBezTo>
                      <a:cubicBezTo>
                        <a:pt x="150" y="289"/>
                        <a:pt x="150" y="289"/>
                        <a:pt x="150" y="289"/>
                      </a:cubicBezTo>
                      <a:cubicBezTo>
                        <a:pt x="150" y="295"/>
                        <a:pt x="145" y="299"/>
                        <a:pt x="139" y="299"/>
                      </a:cubicBezTo>
                      <a:cubicBezTo>
                        <a:pt x="43" y="299"/>
                        <a:pt x="43" y="299"/>
                        <a:pt x="43" y="299"/>
                      </a:cubicBezTo>
                      <a:cubicBezTo>
                        <a:pt x="37" y="299"/>
                        <a:pt x="33" y="295"/>
                        <a:pt x="33" y="289"/>
                      </a:cubicBezTo>
                      <a:cubicBezTo>
                        <a:pt x="33" y="150"/>
                        <a:pt x="33" y="150"/>
                        <a:pt x="33" y="150"/>
                      </a:cubicBezTo>
                      <a:cubicBezTo>
                        <a:pt x="11" y="150"/>
                        <a:pt x="11" y="150"/>
                        <a:pt x="11" y="150"/>
                      </a:cubicBezTo>
                      <a:cubicBezTo>
                        <a:pt x="7" y="150"/>
                        <a:pt x="3" y="147"/>
                        <a:pt x="1" y="143"/>
                      </a:cubicBezTo>
                      <a:cubicBezTo>
                        <a:pt x="0" y="139"/>
                        <a:pt x="1" y="134"/>
                        <a:pt x="4" y="131"/>
                      </a:cubicBezTo>
                      <a:cubicBezTo>
                        <a:pt x="154" y="3"/>
                        <a:pt x="154" y="3"/>
                        <a:pt x="154" y="3"/>
                      </a:cubicBezTo>
                      <a:cubicBezTo>
                        <a:pt x="158" y="0"/>
                        <a:pt x="164" y="0"/>
                        <a:pt x="168" y="3"/>
                      </a:cubicBezTo>
                      <a:cubicBezTo>
                        <a:pt x="317" y="131"/>
                        <a:pt x="317" y="131"/>
                        <a:pt x="317" y="131"/>
                      </a:cubicBezTo>
                      <a:cubicBezTo>
                        <a:pt x="320" y="134"/>
                        <a:pt x="322" y="139"/>
                        <a:pt x="320" y="143"/>
                      </a:cubicBezTo>
                      <a:cubicBezTo>
                        <a:pt x="318" y="147"/>
                        <a:pt x="314" y="150"/>
                        <a:pt x="310" y="150"/>
                      </a:cubicBezTo>
                      <a:cubicBezTo>
                        <a:pt x="289" y="150"/>
                        <a:pt x="289" y="150"/>
                        <a:pt x="289" y="150"/>
                      </a:cubicBezTo>
                      <a:cubicBezTo>
                        <a:pt x="289" y="289"/>
                        <a:pt x="289" y="289"/>
                        <a:pt x="289" y="289"/>
                      </a:cubicBezTo>
                      <a:cubicBezTo>
                        <a:pt x="289" y="295"/>
                        <a:pt x="284" y="299"/>
                        <a:pt x="278" y="299"/>
                      </a:cubicBezTo>
                      <a:close/>
                      <a:moveTo>
                        <a:pt x="193" y="278"/>
                      </a:moveTo>
                      <a:cubicBezTo>
                        <a:pt x="267" y="278"/>
                        <a:pt x="267" y="278"/>
                        <a:pt x="267" y="278"/>
                      </a:cubicBezTo>
                      <a:cubicBezTo>
                        <a:pt x="267" y="139"/>
                        <a:pt x="267" y="139"/>
                        <a:pt x="267" y="139"/>
                      </a:cubicBezTo>
                      <a:cubicBezTo>
                        <a:pt x="267" y="133"/>
                        <a:pt x="272" y="129"/>
                        <a:pt x="278" y="129"/>
                      </a:cubicBezTo>
                      <a:cubicBezTo>
                        <a:pt x="281" y="129"/>
                        <a:pt x="281" y="129"/>
                        <a:pt x="281" y="129"/>
                      </a:cubicBezTo>
                      <a:cubicBezTo>
                        <a:pt x="161" y="25"/>
                        <a:pt x="161" y="25"/>
                        <a:pt x="161" y="25"/>
                      </a:cubicBezTo>
                      <a:cubicBezTo>
                        <a:pt x="40" y="129"/>
                        <a:pt x="40" y="129"/>
                        <a:pt x="40" y="129"/>
                      </a:cubicBezTo>
                      <a:cubicBezTo>
                        <a:pt x="43" y="129"/>
                        <a:pt x="43" y="129"/>
                        <a:pt x="43" y="129"/>
                      </a:cubicBezTo>
                      <a:cubicBezTo>
                        <a:pt x="49" y="129"/>
                        <a:pt x="54" y="133"/>
                        <a:pt x="54" y="139"/>
                      </a:cubicBezTo>
                      <a:cubicBezTo>
                        <a:pt x="54" y="278"/>
                        <a:pt x="54" y="278"/>
                        <a:pt x="54" y="278"/>
                      </a:cubicBezTo>
                      <a:cubicBezTo>
                        <a:pt x="129" y="278"/>
                        <a:pt x="129" y="278"/>
                        <a:pt x="129" y="278"/>
                      </a:cubicBezTo>
                      <a:cubicBezTo>
                        <a:pt x="129" y="225"/>
                        <a:pt x="129" y="225"/>
                        <a:pt x="129" y="225"/>
                      </a:cubicBezTo>
                      <a:cubicBezTo>
                        <a:pt x="129" y="219"/>
                        <a:pt x="133" y="214"/>
                        <a:pt x="139" y="214"/>
                      </a:cubicBezTo>
                      <a:cubicBezTo>
                        <a:pt x="182" y="214"/>
                        <a:pt x="182" y="214"/>
                        <a:pt x="182" y="214"/>
                      </a:cubicBezTo>
                      <a:cubicBezTo>
                        <a:pt x="188" y="214"/>
                        <a:pt x="193" y="219"/>
                        <a:pt x="193" y="225"/>
                      </a:cubicBezTo>
                      <a:lnTo>
                        <a:pt x="193" y="27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97" name="TextBox 96">
                <a:extLst>
                  <a:ext uri="{FF2B5EF4-FFF2-40B4-BE49-F238E27FC236}">
                    <a16:creationId xmlns:a16="http://schemas.microsoft.com/office/drawing/2014/main" id="{03175781-F6C8-4B63-BC81-E4F112E2BD04}"/>
                  </a:ext>
                </a:extLst>
              </p:cNvPr>
              <p:cNvSpPr txBox="1"/>
              <p:nvPr/>
            </p:nvSpPr>
            <p:spPr>
              <a:xfrm>
                <a:off x="4814247" y="1524000"/>
                <a:ext cx="2667663" cy="4062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Physicians – Asheville </a:t>
                </a:r>
              </a:p>
            </p:txBody>
          </p:sp>
        </p:grpSp>
        <p:grpSp>
          <p:nvGrpSpPr>
            <p:cNvPr id="2" name="Group 1">
              <a:extLst>
                <a:ext uri="{FF2B5EF4-FFF2-40B4-BE49-F238E27FC236}">
                  <a16:creationId xmlns:a16="http://schemas.microsoft.com/office/drawing/2014/main" id="{5C2DDE54-EAB3-4CEC-B036-A865551A9444}"/>
                </a:ext>
              </a:extLst>
            </p:cNvPr>
            <p:cNvGrpSpPr/>
            <p:nvPr/>
          </p:nvGrpSpPr>
          <p:grpSpPr>
            <a:xfrm>
              <a:off x="8217026" y="1524000"/>
              <a:ext cx="3314017" cy="3430755"/>
              <a:chOff x="8294783" y="1524000"/>
              <a:chExt cx="3314017" cy="3430755"/>
            </a:xfrm>
          </p:grpSpPr>
          <p:grpSp>
            <p:nvGrpSpPr>
              <p:cNvPr id="98" name="Group 97">
                <a:extLst>
                  <a:ext uri="{FF2B5EF4-FFF2-40B4-BE49-F238E27FC236}">
                    <a16:creationId xmlns:a16="http://schemas.microsoft.com/office/drawing/2014/main" id="{E590797F-D9ED-4E6B-9353-FE54AE575842}"/>
                  </a:ext>
                </a:extLst>
              </p:cNvPr>
              <p:cNvGrpSpPr/>
              <p:nvPr/>
            </p:nvGrpSpPr>
            <p:grpSpPr>
              <a:xfrm>
                <a:off x="8294783" y="2100734"/>
                <a:ext cx="3314017" cy="2854021"/>
                <a:chOff x="7771051" y="1983198"/>
                <a:chExt cx="4009961" cy="3453364"/>
              </a:xfrm>
            </p:grpSpPr>
            <p:graphicFrame>
              <p:nvGraphicFramePr>
                <p:cNvPr id="99" name="Chart 98">
                  <a:extLst>
                    <a:ext uri="{FF2B5EF4-FFF2-40B4-BE49-F238E27FC236}">
                      <a16:creationId xmlns:a16="http://schemas.microsoft.com/office/drawing/2014/main" id="{35AB808C-D478-45E1-9EB8-7D956CDB7DFB}"/>
                    </a:ext>
                  </a:extLst>
                </p:cNvPr>
                <p:cNvGraphicFramePr/>
                <p:nvPr>
                  <p:extLst/>
                </p:nvPr>
              </p:nvGraphicFramePr>
              <p:xfrm>
                <a:off x="7771051" y="1983198"/>
                <a:ext cx="4009961" cy="3453364"/>
              </p:xfrm>
              <a:graphic>
                <a:graphicData uri="http://schemas.openxmlformats.org/drawingml/2006/chart">
                  <c:chart xmlns:c="http://schemas.openxmlformats.org/drawingml/2006/chart" xmlns:r="http://schemas.openxmlformats.org/officeDocument/2006/relationships" r:id="rId4"/>
                </a:graphicData>
              </a:graphic>
            </p:graphicFrame>
            <p:grpSp>
              <p:nvGrpSpPr>
                <p:cNvPr id="100" name="Group 99">
                  <a:extLst>
                    <a:ext uri="{FF2B5EF4-FFF2-40B4-BE49-F238E27FC236}">
                      <a16:creationId xmlns:a16="http://schemas.microsoft.com/office/drawing/2014/main" id="{9C4CCB8C-04EB-4EE3-9D2B-A0DABA47C5A8}"/>
                    </a:ext>
                  </a:extLst>
                </p:cNvPr>
                <p:cNvGrpSpPr/>
                <p:nvPr/>
              </p:nvGrpSpPr>
              <p:grpSpPr>
                <a:xfrm>
                  <a:off x="8866507" y="3949811"/>
                  <a:ext cx="492632" cy="748155"/>
                  <a:chOff x="687388" y="3617913"/>
                  <a:chExt cx="679450" cy="1031875"/>
                </a:xfrm>
                <a:solidFill>
                  <a:schemeClr val="bg1"/>
                </a:solidFill>
              </p:grpSpPr>
              <p:sp>
                <p:nvSpPr>
                  <p:cNvPr id="108" name="Freeform 233">
                    <a:extLst>
                      <a:ext uri="{FF2B5EF4-FFF2-40B4-BE49-F238E27FC236}">
                        <a16:creationId xmlns:a16="http://schemas.microsoft.com/office/drawing/2014/main" id="{C2C6FB87-C725-49CE-BEFA-36172A215252}"/>
                      </a:ext>
                    </a:extLst>
                  </p:cNvPr>
                  <p:cNvSpPr>
                    <a:spLocks/>
                  </p:cNvSpPr>
                  <p:nvPr/>
                </p:nvSpPr>
                <p:spPr bwMode="auto">
                  <a:xfrm>
                    <a:off x="692151" y="3617913"/>
                    <a:ext cx="498475" cy="417513"/>
                  </a:xfrm>
                  <a:custGeom>
                    <a:avLst/>
                    <a:gdLst>
                      <a:gd name="T0" fmla="*/ 91 w 199"/>
                      <a:gd name="T1" fmla="*/ 124 h 167"/>
                      <a:gd name="T2" fmla="*/ 80 w 199"/>
                      <a:gd name="T3" fmla="*/ 132 h 167"/>
                      <a:gd name="T4" fmla="*/ 77 w 199"/>
                      <a:gd name="T5" fmla="*/ 124 h 167"/>
                      <a:gd name="T6" fmla="*/ 69 w 199"/>
                      <a:gd name="T7" fmla="*/ 111 h 167"/>
                      <a:gd name="T8" fmla="*/ 29 w 199"/>
                      <a:gd name="T9" fmla="*/ 62 h 167"/>
                      <a:gd name="T10" fmla="*/ 21 w 199"/>
                      <a:gd name="T11" fmla="*/ 64 h 167"/>
                      <a:gd name="T12" fmla="*/ 14 w 199"/>
                      <a:gd name="T13" fmla="*/ 66 h 167"/>
                      <a:gd name="T14" fmla="*/ 10 w 199"/>
                      <a:gd name="T15" fmla="*/ 159 h 167"/>
                      <a:gd name="T16" fmla="*/ 12 w 199"/>
                      <a:gd name="T17" fmla="*/ 158 h 167"/>
                      <a:gd name="T18" fmla="*/ 21 w 199"/>
                      <a:gd name="T19" fmla="*/ 155 h 167"/>
                      <a:gd name="T20" fmla="*/ 28 w 199"/>
                      <a:gd name="T21" fmla="*/ 157 h 167"/>
                      <a:gd name="T22" fmla="*/ 46 w 199"/>
                      <a:gd name="T23" fmla="*/ 167 h 167"/>
                      <a:gd name="T24" fmla="*/ 57 w 199"/>
                      <a:gd name="T25" fmla="*/ 160 h 167"/>
                      <a:gd name="T26" fmla="*/ 59 w 199"/>
                      <a:gd name="T27" fmla="*/ 158 h 167"/>
                      <a:gd name="T28" fmla="*/ 64 w 199"/>
                      <a:gd name="T29" fmla="*/ 156 h 167"/>
                      <a:gd name="T30" fmla="*/ 68 w 199"/>
                      <a:gd name="T31" fmla="*/ 155 h 167"/>
                      <a:gd name="T32" fmla="*/ 72 w 199"/>
                      <a:gd name="T33" fmla="*/ 156 h 167"/>
                      <a:gd name="T34" fmla="*/ 77 w 199"/>
                      <a:gd name="T35" fmla="*/ 158 h 167"/>
                      <a:gd name="T36" fmla="*/ 80 w 199"/>
                      <a:gd name="T37" fmla="*/ 160 h 167"/>
                      <a:gd name="T38" fmla="*/ 90 w 199"/>
                      <a:gd name="T39" fmla="*/ 166 h 167"/>
                      <a:gd name="T40" fmla="*/ 92 w 199"/>
                      <a:gd name="T41" fmla="*/ 165 h 167"/>
                      <a:gd name="T42" fmla="*/ 90 w 199"/>
                      <a:gd name="T43" fmla="*/ 161 h 167"/>
                      <a:gd name="T44" fmla="*/ 90 w 199"/>
                      <a:gd name="T45" fmla="*/ 161 h 167"/>
                      <a:gd name="T46" fmla="*/ 88 w 199"/>
                      <a:gd name="T47" fmla="*/ 153 h 167"/>
                      <a:gd name="T48" fmla="*/ 118 w 199"/>
                      <a:gd name="T49" fmla="*/ 144 h 167"/>
                      <a:gd name="T50" fmla="*/ 122 w 199"/>
                      <a:gd name="T51" fmla="*/ 144 h 167"/>
                      <a:gd name="T52" fmla="*/ 116 w 199"/>
                      <a:gd name="T53" fmla="*/ 156 h 167"/>
                      <a:gd name="T54" fmla="*/ 120 w 199"/>
                      <a:gd name="T55" fmla="*/ 158 h 167"/>
                      <a:gd name="T56" fmla="*/ 133 w 199"/>
                      <a:gd name="T57" fmla="*/ 166 h 167"/>
                      <a:gd name="T58" fmla="*/ 146 w 199"/>
                      <a:gd name="T59" fmla="*/ 158 h 167"/>
                      <a:gd name="T60" fmla="*/ 155 w 199"/>
                      <a:gd name="T61" fmla="*/ 155 h 167"/>
                      <a:gd name="T62" fmla="*/ 159 w 199"/>
                      <a:gd name="T63" fmla="*/ 156 h 167"/>
                      <a:gd name="T64" fmla="*/ 162 w 199"/>
                      <a:gd name="T65" fmla="*/ 0 h 167"/>
                      <a:gd name="T66" fmla="*/ 145 w 199"/>
                      <a:gd name="T67" fmla="*/ 5 h 167"/>
                      <a:gd name="T68" fmla="*/ 113 w 199"/>
                      <a:gd name="T69" fmla="*/ 60 h 167"/>
                      <a:gd name="T70" fmla="*/ 150 w 199"/>
                      <a:gd name="T71" fmla="*/ 41 h 167"/>
                      <a:gd name="T72" fmla="*/ 154 w 199"/>
                      <a:gd name="T73" fmla="*/ 42 h 167"/>
                      <a:gd name="T74" fmla="*/ 106 w 199"/>
                      <a:gd name="T75" fmla="*/ 76 h 167"/>
                      <a:gd name="T76" fmla="*/ 87 w 199"/>
                      <a:gd name="T77" fmla="*/ 119 h 167"/>
                      <a:gd name="T78" fmla="*/ 134 w 199"/>
                      <a:gd name="T79" fmla="*/ 90 h 167"/>
                      <a:gd name="T80" fmla="*/ 140 w 199"/>
                      <a:gd name="T81" fmla="*/ 92 h 167"/>
                      <a:gd name="T82" fmla="*/ 91 w 199"/>
                      <a:gd name="T83" fmla="*/ 12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9" h="167">
                        <a:moveTo>
                          <a:pt x="91" y="124"/>
                        </a:moveTo>
                        <a:cubicBezTo>
                          <a:pt x="86" y="126"/>
                          <a:pt x="83" y="129"/>
                          <a:pt x="80" y="132"/>
                        </a:cubicBezTo>
                        <a:cubicBezTo>
                          <a:pt x="79" y="129"/>
                          <a:pt x="78" y="127"/>
                          <a:pt x="77" y="124"/>
                        </a:cubicBezTo>
                        <a:cubicBezTo>
                          <a:pt x="74" y="120"/>
                          <a:pt x="72" y="115"/>
                          <a:pt x="69" y="111"/>
                        </a:cubicBezTo>
                        <a:cubicBezTo>
                          <a:pt x="50" y="78"/>
                          <a:pt x="29" y="62"/>
                          <a:pt x="29" y="62"/>
                        </a:cubicBezTo>
                        <a:cubicBezTo>
                          <a:pt x="21" y="64"/>
                          <a:pt x="21" y="64"/>
                          <a:pt x="21" y="64"/>
                        </a:cubicBezTo>
                        <a:cubicBezTo>
                          <a:pt x="14" y="66"/>
                          <a:pt x="14" y="66"/>
                          <a:pt x="14" y="66"/>
                        </a:cubicBezTo>
                        <a:cubicBezTo>
                          <a:pt x="14" y="66"/>
                          <a:pt x="0" y="105"/>
                          <a:pt x="10" y="159"/>
                        </a:cubicBezTo>
                        <a:cubicBezTo>
                          <a:pt x="12" y="158"/>
                          <a:pt x="12" y="158"/>
                          <a:pt x="12" y="158"/>
                        </a:cubicBezTo>
                        <a:cubicBezTo>
                          <a:pt x="15" y="156"/>
                          <a:pt x="17" y="155"/>
                          <a:pt x="21" y="155"/>
                        </a:cubicBezTo>
                        <a:cubicBezTo>
                          <a:pt x="23" y="155"/>
                          <a:pt x="26" y="156"/>
                          <a:pt x="28" y="157"/>
                        </a:cubicBezTo>
                        <a:cubicBezTo>
                          <a:pt x="46" y="167"/>
                          <a:pt x="46" y="167"/>
                          <a:pt x="46" y="167"/>
                        </a:cubicBezTo>
                        <a:cubicBezTo>
                          <a:pt x="57" y="160"/>
                          <a:pt x="57" y="160"/>
                          <a:pt x="57" y="160"/>
                        </a:cubicBezTo>
                        <a:cubicBezTo>
                          <a:pt x="59" y="158"/>
                          <a:pt x="59" y="158"/>
                          <a:pt x="59" y="158"/>
                        </a:cubicBezTo>
                        <a:cubicBezTo>
                          <a:pt x="61" y="157"/>
                          <a:pt x="62" y="156"/>
                          <a:pt x="64" y="156"/>
                        </a:cubicBezTo>
                        <a:cubicBezTo>
                          <a:pt x="65" y="155"/>
                          <a:pt x="67" y="155"/>
                          <a:pt x="68" y="155"/>
                        </a:cubicBezTo>
                        <a:cubicBezTo>
                          <a:pt x="69" y="155"/>
                          <a:pt x="70" y="155"/>
                          <a:pt x="72" y="156"/>
                        </a:cubicBezTo>
                        <a:cubicBezTo>
                          <a:pt x="73" y="156"/>
                          <a:pt x="75" y="157"/>
                          <a:pt x="77" y="158"/>
                        </a:cubicBezTo>
                        <a:cubicBezTo>
                          <a:pt x="80" y="160"/>
                          <a:pt x="80" y="160"/>
                          <a:pt x="80" y="160"/>
                        </a:cubicBezTo>
                        <a:cubicBezTo>
                          <a:pt x="90" y="166"/>
                          <a:pt x="90" y="166"/>
                          <a:pt x="90" y="166"/>
                        </a:cubicBezTo>
                        <a:cubicBezTo>
                          <a:pt x="92" y="165"/>
                          <a:pt x="92" y="165"/>
                          <a:pt x="92" y="165"/>
                        </a:cubicBezTo>
                        <a:cubicBezTo>
                          <a:pt x="91" y="164"/>
                          <a:pt x="91" y="162"/>
                          <a:pt x="90" y="161"/>
                        </a:cubicBezTo>
                        <a:cubicBezTo>
                          <a:pt x="90" y="161"/>
                          <a:pt x="90" y="161"/>
                          <a:pt x="90" y="161"/>
                        </a:cubicBezTo>
                        <a:cubicBezTo>
                          <a:pt x="90" y="158"/>
                          <a:pt x="89" y="156"/>
                          <a:pt x="88" y="153"/>
                        </a:cubicBezTo>
                        <a:cubicBezTo>
                          <a:pt x="98" y="147"/>
                          <a:pt x="110" y="144"/>
                          <a:pt x="118" y="144"/>
                        </a:cubicBezTo>
                        <a:cubicBezTo>
                          <a:pt x="120" y="144"/>
                          <a:pt x="121" y="144"/>
                          <a:pt x="122" y="144"/>
                        </a:cubicBezTo>
                        <a:cubicBezTo>
                          <a:pt x="130" y="147"/>
                          <a:pt x="125" y="151"/>
                          <a:pt x="116" y="156"/>
                        </a:cubicBezTo>
                        <a:cubicBezTo>
                          <a:pt x="118" y="156"/>
                          <a:pt x="119" y="157"/>
                          <a:pt x="120" y="158"/>
                        </a:cubicBezTo>
                        <a:cubicBezTo>
                          <a:pt x="133" y="166"/>
                          <a:pt x="133" y="166"/>
                          <a:pt x="133" y="166"/>
                        </a:cubicBezTo>
                        <a:cubicBezTo>
                          <a:pt x="146" y="158"/>
                          <a:pt x="146" y="158"/>
                          <a:pt x="146" y="158"/>
                        </a:cubicBezTo>
                        <a:cubicBezTo>
                          <a:pt x="149" y="156"/>
                          <a:pt x="152" y="155"/>
                          <a:pt x="155" y="155"/>
                        </a:cubicBezTo>
                        <a:cubicBezTo>
                          <a:pt x="156" y="155"/>
                          <a:pt x="158" y="156"/>
                          <a:pt x="159" y="156"/>
                        </a:cubicBezTo>
                        <a:cubicBezTo>
                          <a:pt x="176" y="109"/>
                          <a:pt x="199" y="0"/>
                          <a:pt x="162" y="0"/>
                        </a:cubicBezTo>
                        <a:cubicBezTo>
                          <a:pt x="157" y="0"/>
                          <a:pt x="152" y="2"/>
                          <a:pt x="145" y="5"/>
                        </a:cubicBezTo>
                        <a:cubicBezTo>
                          <a:pt x="113" y="23"/>
                          <a:pt x="113" y="60"/>
                          <a:pt x="113" y="60"/>
                        </a:cubicBezTo>
                        <a:cubicBezTo>
                          <a:pt x="125" y="48"/>
                          <a:pt x="142" y="41"/>
                          <a:pt x="150" y="41"/>
                        </a:cubicBezTo>
                        <a:cubicBezTo>
                          <a:pt x="152" y="41"/>
                          <a:pt x="153" y="42"/>
                          <a:pt x="154" y="42"/>
                        </a:cubicBezTo>
                        <a:cubicBezTo>
                          <a:pt x="161" y="47"/>
                          <a:pt x="141" y="59"/>
                          <a:pt x="106" y="76"/>
                        </a:cubicBezTo>
                        <a:cubicBezTo>
                          <a:pt x="74" y="91"/>
                          <a:pt x="87" y="119"/>
                          <a:pt x="87" y="119"/>
                        </a:cubicBezTo>
                        <a:cubicBezTo>
                          <a:pt x="98" y="104"/>
                          <a:pt x="122" y="90"/>
                          <a:pt x="134" y="90"/>
                        </a:cubicBezTo>
                        <a:cubicBezTo>
                          <a:pt x="137" y="90"/>
                          <a:pt x="138" y="91"/>
                          <a:pt x="140" y="92"/>
                        </a:cubicBezTo>
                        <a:cubicBezTo>
                          <a:pt x="152" y="101"/>
                          <a:pt x="119" y="113"/>
                          <a:pt x="91"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9" name="Freeform 234">
                    <a:extLst>
                      <a:ext uri="{FF2B5EF4-FFF2-40B4-BE49-F238E27FC236}">
                        <a16:creationId xmlns:a16="http://schemas.microsoft.com/office/drawing/2014/main" id="{072DF1E7-F17F-4EAD-81A7-207D95DE5A2A}"/>
                      </a:ext>
                    </a:extLst>
                  </p:cNvPr>
                  <p:cNvSpPr>
                    <a:spLocks/>
                  </p:cNvSpPr>
                  <p:nvPr/>
                </p:nvSpPr>
                <p:spPr bwMode="auto">
                  <a:xfrm>
                    <a:off x="687388" y="3705226"/>
                    <a:ext cx="90488" cy="68263"/>
                  </a:xfrm>
                  <a:custGeom>
                    <a:avLst/>
                    <a:gdLst>
                      <a:gd name="T0" fmla="*/ 31 w 36"/>
                      <a:gd name="T1" fmla="*/ 1 h 27"/>
                      <a:gd name="T2" fmla="*/ 29 w 36"/>
                      <a:gd name="T3" fmla="*/ 0 h 27"/>
                      <a:gd name="T4" fmla="*/ 2 w 36"/>
                      <a:gd name="T5" fmla="*/ 8 h 27"/>
                      <a:gd name="T6" fmla="*/ 0 w 36"/>
                      <a:gd name="T7" fmla="*/ 10 h 27"/>
                      <a:gd name="T8" fmla="*/ 5 w 36"/>
                      <a:gd name="T9" fmla="*/ 25 h 27"/>
                      <a:gd name="T10" fmla="*/ 7 w 36"/>
                      <a:gd name="T11" fmla="*/ 27 h 27"/>
                      <a:gd name="T12" fmla="*/ 34 w 36"/>
                      <a:gd name="T13" fmla="*/ 19 h 27"/>
                      <a:gd name="T14" fmla="*/ 36 w 36"/>
                      <a:gd name="T15" fmla="*/ 16 h 27"/>
                      <a:gd name="T16" fmla="*/ 31 w 36"/>
                      <a:gd name="T1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7">
                        <a:moveTo>
                          <a:pt x="31" y="1"/>
                        </a:moveTo>
                        <a:cubicBezTo>
                          <a:pt x="31" y="0"/>
                          <a:pt x="30" y="0"/>
                          <a:pt x="29" y="0"/>
                        </a:cubicBezTo>
                        <a:cubicBezTo>
                          <a:pt x="2" y="8"/>
                          <a:pt x="2" y="8"/>
                          <a:pt x="2" y="8"/>
                        </a:cubicBezTo>
                        <a:cubicBezTo>
                          <a:pt x="1" y="8"/>
                          <a:pt x="0" y="9"/>
                          <a:pt x="0" y="10"/>
                        </a:cubicBezTo>
                        <a:cubicBezTo>
                          <a:pt x="5" y="25"/>
                          <a:pt x="5" y="25"/>
                          <a:pt x="5" y="25"/>
                        </a:cubicBezTo>
                        <a:cubicBezTo>
                          <a:pt x="5" y="26"/>
                          <a:pt x="6" y="27"/>
                          <a:pt x="7" y="27"/>
                        </a:cubicBezTo>
                        <a:cubicBezTo>
                          <a:pt x="34" y="19"/>
                          <a:pt x="34" y="19"/>
                          <a:pt x="34" y="19"/>
                        </a:cubicBezTo>
                        <a:cubicBezTo>
                          <a:pt x="35" y="18"/>
                          <a:pt x="36" y="17"/>
                          <a:pt x="36" y="16"/>
                        </a:cubicBezTo>
                        <a:lnTo>
                          <a:pt x="3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0" name="Freeform 235">
                    <a:extLst>
                      <a:ext uri="{FF2B5EF4-FFF2-40B4-BE49-F238E27FC236}">
                        <a16:creationId xmlns:a16="http://schemas.microsoft.com/office/drawing/2014/main" id="{20538A05-6F40-4612-B24B-DF5AD4925224}"/>
                      </a:ext>
                    </a:extLst>
                  </p:cNvPr>
                  <p:cNvSpPr>
                    <a:spLocks/>
                  </p:cNvSpPr>
                  <p:nvPr/>
                </p:nvSpPr>
                <p:spPr bwMode="auto">
                  <a:xfrm>
                    <a:off x="1093788" y="3730626"/>
                    <a:ext cx="273050" cy="303213"/>
                  </a:xfrm>
                  <a:custGeom>
                    <a:avLst/>
                    <a:gdLst>
                      <a:gd name="T0" fmla="*/ 108 w 109"/>
                      <a:gd name="T1" fmla="*/ 13 h 121"/>
                      <a:gd name="T2" fmla="*/ 99 w 109"/>
                      <a:gd name="T3" fmla="*/ 14 h 121"/>
                      <a:gd name="T4" fmla="*/ 97 w 109"/>
                      <a:gd name="T5" fmla="*/ 16 h 121"/>
                      <a:gd name="T6" fmla="*/ 95 w 109"/>
                      <a:gd name="T7" fmla="*/ 22 h 121"/>
                      <a:gd name="T8" fmla="*/ 87 w 109"/>
                      <a:gd name="T9" fmla="*/ 18 h 121"/>
                      <a:gd name="T10" fmla="*/ 86 w 109"/>
                      <a:gd name="T11" fmla="*/ 17 h 121"/>
                      <a:gd name="T12" fmla="*/ 77 w 109"/>
                      <a:gd name="T13" fmla="*/ 2 h 121"/>
                      <a:gd name="T14" fmla="*/ 55 w 109"/>
                      <a:gd name="T15" fmla="*/ 16 h 121"/>
                      <a:gd name="T16" fmla="*/ 43 w 109"/>
                      <a:gd name="T17" fmla="*/ 24 h 121"/>
                      <a:gd name="T18" fmla="*/ 43 w 109"/>
                      <a:gd name="T19" fmla="*/ 25 h 121"/>
                      <a:gd name="T20" fmla="*/ 64 w 109"/>
                      <a:gd name="T21" fmla="*/ 34 h 121"/>
                      <a:gd name="T22" fmla="*/ 83 w 109"/>
                      <a:gd name="T23" fmla="*/ 21 h 121"/>
                      <a:gd name="T24" fmla="*/ 84 w 109"/>
                      <a:gd name="T25" fmla="*/ 20 h 121"/>
                      <a:gd name="T26" fmla="*/ 93 w 109"/>
                      <a:gd name="T27" fmla="*/ 25 h 121"/>
                      <a:gd name="T28" fmla="*/ 86 w 109"/>
                      <a:gd name="T29" fmla="*/ 37 h 121"/>
                      <a:gd name="T30" fmla="*/ 66 w 109"/>
                      <a:gd name="T31" fmla="*/ 43 h 121"/>
                      <a:gd name="T32" fmla="*/ 25 w 109"/>
                      <a:gd name="T33" fmla="*/ 77 h 121"/>
                      <a:gd name="T34" fmla="*/ 18 w 109"/>
                      <a:gd name="T35" fmla="*/ 83 h 121"/>
                      <a:gd name="T36" fmla="*/ 15 w 109"/>
                      <a:gd name="T37" fmla="*/ 85 h 121"/>
                      <a:gd name="T38" fmla="*/ 0 w 109"/>
                      <a:gd name="T39" fmla="*/ 111 h 121"/>
                      <a:gd name="T40" fmla="*/ 4 w 109"/>
                      <a:gd name="T41" fmla="*/ 113 h 121"/>
                      <a:gd name="T42" fmla="*/ 6 w 109"/>
                      <a:gd name="T43" fmla="*/ 114 h 121"/>
                      <a:gd name="T44" fmla="*/ 13 w 109"/>
                      <a:gd name="T45" fmla="*/ 119 h 121"/>
                      <a:gd name="T46" fmla="*/ 17 w 109"/>
                      <a:gd name="T47" fmla="*/ 121 h 121"/>
                      <a:gd name="T48" fmla="*/ 30 w 109"/>
                      <a:gd name="T49" fmla="*/ 113 h 121"/>
                      <a:gd name="T50" fmla="*/ 39 w 109"/>
                      <a:gd name="T51" fmla="*/ 110 h 121"/>
                      <a:gd name="T52" fmla="*/ 47 w 109"/>
                      <a:gd name="T53" fmla="*/ 113 h 121"/>
                      <a:gd name="T54" fmla="*/ 60 w 109"/>
                      <a:gd name="T55" fmla="*/ 121 h 121"/>
                      <a:gd name="T56" fmla="*/ 74 w 109"/>
                      <a:gd name="T57" fmla="*/ 113 h 121"/>
                      <a:gd name="T58" fmla="*/ 83 w 109"/>
                      <a:gd name="T59" fmla="*/ 110 h 121"/>
                      <a:gd name="T60" fmla="*/ 87 w 109"/>
                      <a:gd name="T61" fmla="*/ 111 h 121"/>
                      <a:gd name="T62" fmla="*/ 98 w 109"/>
                      <a:gd name="T63" fmla="*/ 63 h 121"/>
                      <a:gd name="T64" fmla="*/ 91 w 109"/>
                      <a:gd name="T65" fmla="*/ 40 h 121"/>
                      <a:gd name="T66" fmla="*/ 108 w 109"/>
                      <a:gd name="T67" fmla="*/ 14 h 121"/>
                      <a:gd name="T68" fmla="*/ 108 w 109"/>
                      <a:gd name="T69" fmla="*/ 1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9" h="121">
                        <a:moveTo>
                          <a:pt x="108" y="13"/>
                        </a:moveTo>
                        <a:cubicBezTo>
                          <a:pt x="106" y="12"/>
                          <a:pt x="102" y="12"/>
                          <a:pt x="99" y="14"/>
                        </a:cubicBezTo>
                        <a:cubicBezTo>
                          <a:pt x="98" y="14"/>
                          <a:pt x="98" y="15"/>
                          <a:pt x="97" y="16"/>
                        </a:cubicBezTo>
                        <a:cubicBezTo>
                          <a:pt x="96" y="18"/>
                          <a:pt x="95" y="20"/>
                          <a:pt x="95" y="22"/>
                        </a:cubicBezTo>
                        <a:cubicBezTo>
                          <a:pt x="87" y="18"/>
                          <a:pt x="87" y="18"/>
                          <a:pt x="87" y="18"/>
                        </a:cubicBezTo>
                        <a:cubicBezTo>
                          <a:pt x="87" y="18"/>
                          <a:pt x="86" y="17"/>
                          <a:pt x="86" y="17"/>
                        </a:cubicBezTo>
                        <a:cubicBezTo>
                          <a:pt x="86" y="14"/>
                          <a:pt x="85" y="4"/>
                          <a:pt x="77" y="2"/>
                        </a:cubicBezTo>
                        <a:cubicBezTo>
                          <a:pt x="66" y="0"/>
                          <a:pt x="58" y="11"/>
                          <a:pt x="55" y="16"/>
                        </a:cubicBezTo>
                        <a:cubicBezTo>
                          <a:pt x="52" y="20"/>
                          <a:pt x="46" y="23"/>
                          <a:pt x="43" y="24"/>
                        </a:cubicBezTo>
                        <a:cubicBezTo>
                          <a:pt x="42" y="24"/>
                          <a:pt x="42" y="25"/>
                          <a:pt x="43" y="25"/>
                        </a:cubicBezTo>
                        <a:cubicBezTo>
                          <a:pt x="52" y="26"/>
                          <a:pt x="53" y="35"/>
                          <a:pt x="64" y="34"/>
                        </a:cubicBezTo>
                        <a:cubicBezTo>
                          <a:pt x="75" y="34"/>
                          <a:pt x="81" y="24"/>
                          <a:pt x="83" y="21"/>
                        </a:cubicBezTo>
                        <a:cubicBezTo>
                          <a:pt x="83" y="21"/>
                          <a:pt x="84" y="20"/>
                          <a:pt x="84" y="20"/>
                        </a:cubicBezTo>
                        <a:cubicBezTo>
                          <a:pt x="88" y="21"/>
                          <a:pt x="91" y="23"/>
                          <a:pt x="93" y="25"/>
                        </a:cubicBezTo>
                        <a:cubicBezTo>
                          <a:pt x="91" y="30"/>
                          <a:pt x="88" y="34"/>
                          <a:pt x="86" y="37"/>
                        </a:cubicBezTo>
                        <a:cubicBezTo>
                          <a:pt x="78" y="35"/>
                          <a:pt x="69" y="38"/>
                          <a:pt x="66" y="43"/>
                        </a:cubicBezTo>
                        <a:cubicBezTo>
                          <a:pt x="51" y="69"/>
                          <a:pt x="41" y="67"/>
                          <a:pt x="25" y="77"/>
                        </a:cubicBezTo>
                        <a:cubicBezTo>
                          <a:pt x="23" y="79"/>
                          <a:pt x="21" y="80"/>
                          <a:pt x="18" y="83"/>
                        </a:cubicBezTo>
                        <a:cubicBezTo>
                          <a:pt x="17" y="83"/>
                          <a:pt x="16" y="84"/>
                          <a:pt x="15" y="85"/>
                        </a:cubicBezTo>
                        <a:cubicBezTo>
                          <a:pt x="8" y="92"/>
                          <a:pt x="2" y="101"/>
                          <a:pt x="0" y="111"/>
                        </a:cubicBezTo>
                        <a:cubicBezTo>
                          <a:pt x="2" y="112"/>
                          <a:pt x="3" y="112"/>
                          <a:pt x="4" y="113"/>
                        </a:cubicBezTo>
                        <a:cubicBezTo>
                          <a:pt x="6" y="114"/>
                          <a:pt x="6" y="114"/>
                          <a:pt x="6" y="114"/>
                        </a:cubicBezTo>
                        <a:cubicBezTo>
                          <a:pt x="13" y="119"/>
                          <a:pt x="13" y="119"/>
                          <a:pt x="13" y="119"/>
                        </a:cubicBezTo>
                        <a:cubicBezTo>
                          <a:pt x="17" y="121"/>
                          <a:pt x="17" y="121"/>
                          <a:pt x="17" y="121"/>
                        </a:cubicBezTo>
                        <a:cubicBezTo>
                          <a:pt x="30" y="113"/>
                          <a:pt x="30" y="113"/>
                          <a:pt x="30" y="113"/>
                        </a:cubicBezTo>
                        <a:cubicBezTo>
                          <a:pt x="33" y="111"/>
                          <a:pt x="36" y="110"/>
                          <a:pt x="39" y="110"/>
                        </a:cubicBezTo>
                        <a:cubicBezTo>
                          <a:pt x="42" y="110"/>
                          <a:pt x="45" y="111"/>
                          <a:pt x="47" y="113"/>
                        </a:cubicBezTo>
                        <a:cubicBezTo>
                          <a:pt x="60" y="121"/>
                          <a:pt x="60" y="121"/>
                          <a:pt x="60" y="121"/>
                        </a:cubicBezTo>
                        <a:cubicBezTo>
                          <a:pt x="74" y="113"/>
                          <a:pt x="74" y="113"/>
                          <a:pt x="74" y="113"/>
                        </a:cubicBezTo>
                        <a:cubicBezTo>
                          <a:pt x="76" y="111"/>
                          <a:pt x="79" y="110"/>
                          <a:pt x="83" y="110"/>
                        </a:cubicBezTo>
                        <a:cubicBezTo>
                          <a:pt x="84" y="110"/>
                          <a:pt x="85" y="110"/>
                          <a:pt x="87" y="111"/>
                        </a:cubicBezTo>
                        <a:cubicBezTo>
                          <a:pt x="88" y="95"/>
                          <a:pt x="83" y="86"/>
                          <a:pt x="98" y="63"/>
                        </a:cubicBezTo>
                        <a:cubicBezTo>
                          <a:pt x="102" y="58"/>
                          <a:pt x="99" y="45"/>
                          <a:pt x="91" y="40"/>
                        </a:cubicBezTo>
                        <a:cubicBezTo>
                          <a:pt x="97" y="33"/>
                          <a:pt x="103" y="25"/>
                          <a:pt x="108" y="14"/>
                        </a:cubicBezTo>
                        <a:cubicBezTo>
                          <a:pt x="109" y="14"/>
                          <a:pt x="109" y="13"/>
                          <a:pt x="10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1" name="Freeform 236">
                    <a:extLst>
                      <a:ext uri="{FF2B5EF4-FFF2-40B4-BE49-F238E27FC236}">
                        <a16:creationId xmlns:a16="http://schemas.microsoft.com/office/drawing/2014/main" id="{0FB76B4E-A806-4FA0-8DF9-790E69485BCF}"/>
                      </a:ext>
                    </a:extLst>
                  </p:cNvPr>
                  <p:cNvSpPr>
                    <a:spLocks/>
                  </p:cNvSpPr>
                  <p:nvPr/>
                </p:nvSpPr>
                <p:spPr bwMode="auto">
                  <a:xfrm>
                    <a:off x="690563" y="4040188"/>
                    <a:ext cx="657225" cy="609600"/>
                  </a:xfrm>
                  <a:custGeom>
                    <a:avLst/>
                    <a:gdLst>
                      <a:gd name="T0" fmla="*/ 63 w 263"/>
                      <a:gd name="T1" fmla="*/ 243 h 243"/>
                      <a:gd name="T2" fmla="*/ 201 w 263"/>
                      <a:gd name="T3" fmla="*/ 243 h 243"/>
                      <a:gd name="T4" fmla="*/ 263 w 263"/>
                      <a:gd name="T5" fmla="*/ 181 h 243"/>
                      <a:gd name="T6" fmla="*/ 263 w 263"/>
                      <a:gd name="T7" fmla="*/ 25 h 243"/>
                      <a:gd name="T8" fmla="*/ 263 w 263"/>
                      <a:gd name="T9" fmla="*/ 10 h 243"/>
                      <a:gd name="T10" fmla="*/ 262 w 263"/>
                      <a:gd name="T11" fmla="*/ 7 h 243"/>
                      <a:gd name="T12" fmla="*/ 245 w 263"/>
                      <a:gd name="T13" fmla="*/ 0 h 243"/>
                      <a:gd name="T14" fmla="*/ 245 w 263"/>
                      <a:gd name="T15" fmla="*/ 0 h 243"/>
                      <a:gd name="T16" fmla="*/ 244 w 263"/>
                      <a:gd name="T17" fmla="*/ 0 h 243"/>
                      <a:gd name="T18" fmla="*/ 242 w 263"/>
                      <a:gd name="T19" fmla="*/ 0 h 243"/>
                      <a:gd name="T20" fmla="*/ 223 w 263"/>
                      <a:gd name="T21" fmla="*/ 12 h 243"/>
                      <a:gd name="T22" fmla="*/ 221 w 263"/>
                      <a:gd name="T23" fmla="*/ 13 h 243"/>
                      <a:gd name="T24" fmla="*/ 220 w 263"/>
                      <a:gd name="T25" fmla="*/ 12 h 243"/>
                      <a:gd name="T26" fmla="*/ 201 w 263"/>
                      <a:gd name="T27" fmla="*/ 0 h 243"/>
                      <a:gd name="T28" fmla="*/ 200 w 263"/>
                      <a:gd name="T29" fmla="*/ 0 h 243"/>
                      <a:gd name="T30" fmla="*/ 198 w 263"/>
                      <a:gd name="T31" fmla="*/ 0 h 243"/>
                      <a:gd name="T32" fmla="*/ 179 w 263"/>
                      <a:gd name="T33" fmla="*/ 12 h 243"/>
                      <a:gd name="T34" fmla="*/ 178 w 263"/>
                      <a:gd name="T35" fmla="*/ 13 h 243"/>
                      <a:gd name="T36" fmla="*/ 176 w 263"/>
                      <a:gd name="T37" fmla="*/ 12 h 243"/>
                      <a:gd name="T38" fmla="*/ 169 w 263"/>
                      <a:gd name="T39" fmla="*/ 7 h 243"/>
                      <a:gd name="T40" fmla="*/ 163 w 263"/>
                      <a:gd name="T41" fmla="*/ 4 h 243"/>
                      <a:gd name="T42" fmla="*/ 162 w 263"/>
                      <a:gd name="T43" fmla="*/ 3 h 243"/>
                      <a:gd name="T44" fmla="*/ 157 w 263"/>
                      <a:gd name="T45" fmla="*/ 0 h 243"/>
                      <a:gd name="T46" fmla="*/ 156 w 263"/>
                      <a:gd name="T47" fmla="*/ 0 h 243"/>
                      <a:gd name="T48" fmla="*/ 155 w 263"/>
                      <a:gd name="T49" fmla="*/ 0 h 243"/>
                      <a:gd name="T50" fmla="*/ 155 w 263"/>
                      <a:gd name="T51" fmla="*/ 0 h 243"/>
                      <a:gd name="T52" fmla="*/ 136 w 263"/>
                      <a:gd name="T53" fmla="*/ 12 h 243"/>
                      <a:gd name="T54" fmla="*/ 134 w 263"/>
                      <a:gd name="T55" fmla="*/ 13 h 243"/>
                      <a:gd name="T56" fmla="*/ 133 w 263"/>
                      <a:gd name="T57" fmla="*/ 12 h 243"/>
                      <a:gd name="T58" fmla="*/ 114 w 263"/>
                      <a:gd name="T59" fmla="*/ 0 h 243"/>
                      <a:gd name="T60" fmla="*/ 112 w 263"/>
                      <a:gd name="T61" fmla="*/ 0 h 243"/>
                      <a:gd name="T62" fmla="*/ 111 w 263"/>
                      <a:gd name="T63" fmla="*/ 0 h 243"/>
                      <a:gd name="T64" fmla="*/ 96 w 263"/>
                      <a:gd name="T65" fmla="*/ 10 h 243"/>
                      <a:gd name="T66" fmla="*/ 92 w 263"/>
                      <a:gd name="T67" fmla="*/ 12 h 243"/>
                      <a:gd name="T68" fmla="*/ 91 w 263"/>
                      <a:gd name="T69" fmla="*/ 13 h 243"/>
                      <a:gd name="T70" fmla="*/ 89 w 263"/>
                      <a:gd name="T71" fmla="*/ 12 h 243"/>
                      <a:gd name="T72" fmla="*/ 82 w 263"/>
                      <a:gd name="T73" fmla="*/ 7 h 243"/>
                      <a:gd name="T74" fmla="*/ 70 w 263"/>
                      <a:gd name="T75" fmla="*/ 0 h 243"/>
                      <a:gd name="T76" fmla="*/ 69 w 263"/>
                      <a:gd name="T77" fmla="*/ 0 h 243"/>
                      <a:gd name="T78" fmla="*/ 67 w 263"/>
                      <a:gd name="T79" fmla="*/ 0 h 243"/>
                      <a:gd name="T80" fmla="*/ 67 w 263"/>
                      <a:gd name="T81" fmla="*/ 0 h 243"/>
                      <a:gd name="T82" fmla="*/ 60 w 263"/>
                      <a:gd name="T83" fmla="*/ 5 h 243"/>
                      <a:gd name="T84" fmla="*/ 49 w 263"/>
                      <a:gd name="T85" fmla="*/ 12 h 243"/>
                      <a:gd name="T86" fmla="*/ 47 w 263"/>
                      <a:gd name="T87" fmla="*/ 13 h 243"/>
                      <a:gd name="T88" fmla="*/ 46 w 263"/>
                      <a:gd name="T89" fmla="*/ 12 h 243"/>
                      <a:gd name="T90" fmla="*/ 23 w 263"/>
                      <a:gd name="T91" fmla="*/ 0 h 243"/>
                      <a:gd name="T92" fmla="*/ 22 w 263"/>
                      <a:gd name="T93" fmla="*/ 0 h 243"/>
                      <a:gd name="T94" fmla="*/ 20 w 263"/>
                      <a:gd name="T95" fmla="*/ 0 h 243"/>
                      <a:gd name="T96" fmla="*/ 15 w 263"/>
                      <a:gd name="T97" fmla="*/ 3 h 243"/>
                      <a:gd name="T98" fmla="*/ 2 w 263"/>
                      <a:gd name="T99" fmla="*/ 11 h 243"/>
                      <a:gd name="T100" fmla="*/ 0 w 263"/>
                      <a:gd name="T101" fmla="*/ 14 h 243"/>
                      <a:gd name="T102" fmla="*/ 1 w 263"/>
                      <a:gd name="T103" fmla="*/ 25 h 243"/>
                      <a:gd name="T104" fmla="*/ 1 w 263"/>
                      <a:gd name="T105" fmla="*/ 25 h 243"/>
                      <a:gd name="T106" fmla="*/ 0 w 263"/>
                      <a:gd name="T107" fmla="*/ 25 h 243"/>
                      <a:gd name="T108" fmla="*/ 0 w 263"/>
                      <a:gd name="T109" fmla="*/ 181 h 243"/>
                      <a:gd name="T110" fmla="*/ 63 w 263"/>
                      <a:gd name="T111"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3" h="243">
                        <a:moveTo>
                          <a:pt x="63" y="243"/>
                        </a:moveTo>
                        <a:cubicBezTo>
                          <a:pt x="201" y="243"/>
                          <a:pt x="201" y="243"/>
                          <a:pt x="201" y="243"/>
                        </a:cubicBezTo>
                        <a:cubicBezTo>
                          <a:pt x="235" y="243"/>
                          <a:pt x="263" y="215"/>
                          <a:pt x="263" y="181"/>
                        </a:cubicBezTo>
                        <a:cubicBezTo>
                          <a:pt x="263" y="25"/>
                          <a:pt x="263" y="25"/>
                          <a:pt x="263" y="25"/>
                        </a:cubicBezTo>
                        <a:cubicBezTo>
                          <a:pt x="263" y="10"/>
                          <a:pt x="263" y="10"/>
                          <a:pt x="263" y="10"/>
                        </a:cubicBezTo>
                        <a:cubicBezTo>
                          <a:pt x="263" y="9"/>
                          <a:pt x="263" y="8"/>
                          <a:pt x="262" y="7"/>
                        </a:cubicBezTo>
                        <a:cubicBezTo>
                          <a:pt x="245" y="0"/>
                          <a:pt x="245" y="0"/>
                          <a:pt x="245" y="0"/>
                        </a:cubicBezTo>
                        <a:cubicBezTo>
                          <a:pt x="245" y="0"/>
                          <a:pt x="245" y="0"/>
                          <a:pt x="245" y="0"/>
                        </a:cubicBezTo>
                        <a:cubicBezTo>
                          <a:pt x="244" y="0"/>
                          <a:pt x="244" y="0"/>
                          <a:pt x="244" y="0"/>
                        </a:cubicBezTo>
                        <a:cubicBezTo>
                          <a:pt x="243" y="0"/>
                          <a:pt x="242" y="0"/>
                          <a:pt x="242" y="0"/>
                        </a:cubicBezTo>
                        <a:cubicBezTo>
                          <a:pt x="223" y="12"/>
                          <a:pt x="223" y="12"/>
                          <a:pt x="223" y="12"/>
                        </a:cubicBezTo>
                        <a:cubicBezTo>
                          <a:pt x="222" y="12"/>
                          <a:pt x="222" y="13"/>
                          <a:pt x="221" y="13"/>
                        </a:cubicBezTo>
                        <a:cubicBezTo>
                          <a:pt x="221" y="13"/>
                          <a:pt x="220" y="12"/>
                          <a:pt x="220" y="12"/>
                        </a:cubicBezTo>
                        <a:cubicBezTo>
                          <a:pt x="201" y="0"/>
                          <a:pt x="201" y="0"/>
                          <a:pt x="201" y="0"/>
                        </a:cubicBezTo>
                        <a:cubicBezTo>
                          <a:pt x="201" y="0"/>
                          <a:pt x="200" y="0"/>
                          <a:pt x="200" y="0"/>
                        </a:cubicBezTo>
                        <a:cubicBezTo>
                          <a:pt x="199" y="0"/>
                          <a:pt x="199" y="0"/>
                          <a:pt x="198" y="0"/>
                        </a:cubicBezTo>
                        <a:cubicBezTo>
                          <a:pt x="179" y="12"/>
                          <a:pt x="179" y="12"/>
                          <a:pt x="179" y="12"/>
                        </a:cubicBezTo>
                        <a:cubicBezTo>
                          <a:pt x="179" y="12"/>
                          <a:pt x="178" y="13"/>
                          <a:pt x="178" y="13"/>
                        </a:cubicBezTo>
                        <a:cubicBezTo>
                          <a:pt x="177" y="13"/>
                          <a:pt x="177" y="12"/>
                          <a:pt x="176" y="12"/>
                        </a:cubicBezTo>
                        <a:cubicBezTo>
                          <a:pt x="169" y="7"/>
                          <a:pt x="169" y="7"/>
                          <a:pt x="169" y="7"/>
                        </a:cubicBezTo>
                        <a:cubicBezTo>
                          <a:pt x="163" y="4"/>
                          <a:pt x="163" y="4"/>
                          <a:pt x="163" y="4"/>
                        </a:cubicBezTo>
                        <a:cubicBezTo>
                          <a:pt x="162" y="3"/>
                          <a:pt x="162" y="3"/>
                          <a:pt x="162" y="3"/>
                        </a:cubicBezTo>
                        <a:cubicBezTo>
                          <a:pt x="157" y="0"/>
                          <a:pt x="157" y="0"/>
                          <a:pt x="157" y="0"/>
                        </a:cubicBezTo>
                        <a:cubicBezTo>
                          <a:pt x="157" y="0"/>
                          <a:pt x="157" y="0"/>
                          <a:pt x="156" y="0"/>
                        </a:cubicBezTo>
                        <a:cubicBezTo>
                          <a:pt x="156" y="0"/>
                          <a:pt x="155" y="0"/>
                          <a:pt x="155" y="0"/>
                        </a:cubicBezTo>
                        <a:cubicBezTo>
                          <a:pt x="155" y="0"/>
                          <a:pt x="155" y="0"/>
                          <a:pt x="155" y="0"/>
                        </a:cubicBezTo>
                        <a:cubicBezTo>
                          <a:pt x="136" y="12"/>
                          <a:pt x="136" y="12"/>
                          <a:pt x="136" y="12"/>
                        </a:cubicBezTo>
                        <a:cubicBezTo>
                          <a:pt x="135" y="12"/>
                          <a:pt x="135" y="13"/>
                          <a:pt x="134" y="13"/>
                        </a:cubicBezTo>
                        <a:cubicBezTo>
                          <a:pt x="134" y="13"/>
                          <a:pt x="133" y="12"/>
                          <a:pt x="133" y="12"/>
                        </a:cubicBezTo>
                        <a:cubicBezTo>
                          <a:pt x="114" y="0"/>
                          <a:pt x="114" y="0"/>
                          <a:pt x="114" y="0"/>
                        </a:cubicBezTo>
                        <a:cubicBezTo>
                          <a:pt x="113" y="0"/>
                          <a:pt x="113" y="0"/>
                          <a:pt x="112" y="0"/>
                        </a:cubicBezTo>
                        <a:cubicBezTo>
                          <a:pt x="112" y="0"/>
                          <a:pt x="111" y="0"/>
                          <a:pt x="111" y="0"/>
                        </a:cubicBezTo>
                        <a:cubicBezTo>
                          <a:pt x="96" y="10"/>
                          <a:pt x="96" y="10"/>
                          <a:pt x="96" y="10"/>
                        </a:cubicBezTo>
                        <a:cubicBezTo>
                          <a:pt x="92" y="12"/>
                          <a:pt x="92" y="12"/>
                          <a:pt x="92" y="12"/>
                        </a:cubicBezTo>
                        <a:cubicBezTo>
                          <a:pt x="92" y="12"/>
                          <a:pt x="91" y="13"/>
                          <a:pt x="91" y="13"/>
                        </a:cubicBezTo>
                        <a:cubicBezTo>
                          <a:pt x="90" y="13"/>
                          <a:pt x="90" y="12"/>
                          <a:pt x="89" y="12"/>
                        </a:cubicBezTo>
                        <a:cubicBezTo>
                          <a:pt x="82" y="7"/>
                          <a:pt x="82" y="7"/>
                          <a:pt x="82" y="7"/>
                        </a:cubicBezTo>
                        <a:cubicBezTo>
                          <a:pt x="70" y="0"/>
                          <a:pt x="70" y="0"/>
                          <a:pt x="70" y="0"/>
                        </a:cubicBezTo>
                        <a:cubicBezTo>
                          <a:pt x="70" y="0"/>
                          <a:pt x="69" y="0"/>
                          <a:pt x="69" y="0"/>
                        </a:cubicBezTo>
                        <a:cubicBezTo>
                          <a:pt x="68" y="0"/>
                          <a:pt x="68" y="0"/>
                          <a:pt x="67" y="0"/>
                        </a:cubicBezTo>
                        <a:cubicBezTo>
                          <a:pt x="67" y="0"/>
                          <a:pt x="67" y="0"/>
                          <a:pt x="67" y="0"/>
                        </a:cubicBezTo>
                        <a:cubicBezTo>
                          <a:pt x="60" y="5"/>
                          <a:pt x="60" y="5"/>
                          <a:pt x="60" y="5"/>
                        </a:cubicBezTo>
                        <a:cubicBezTo>
                          <a:pt x="49" y="12"/>
                          <a:pt x="49" y="12"/>
                          <a:pt x="49" y="12"/>
                        </a:cubicBezTo>
                        <a:cubicBezTo>
                          <a:pt x="48" y="13"/>
                          <a:pt x="47" y="13"/>
                          <a:pt x="47" y="13"/>
                        </a:cubicBezTo>
                        <a:cubicBezTo>
                          <a:pt x="46" y="13"/>
                          <a:pt x="46" y="13"/>
                          <a:pt x="46" y="12"/>
                        </a:cubicBezTo>
                        <a:cubicBezTo>
                          <a:pt x="23" y="0"/>
                          <a:pt x="23" y="0"/>
                          <a:pt x="23" y="0"/>
                        </a:cubicBezTo>
                        <a:cubicBezTo>
                          <a:pt x="22" y="0"/>
                          <a:pt x="22" y="0"/>
                          <a:pt x="22" y="0"/>
                        </a:cubicBezTo>
                        <a:cubicBezTo>
                          <a:pt x="21" y="0"/>
                          <a:pt x="20" y="0"/>
                          <a:pt x="20" y="0"/>
                        </a:cubicBezTo>
                        <a:cubicBezTo>
                          <a:pt x="15" y="3"/>
                          <a:pt x="15" y="3"/>
                          <a:pt x="15" y="3"/>
                        </a:cubicBezTo>
                        <a:cubicBezTo>
                          <a:pt x="2" y="11"/>
                          <a:pt x="2" y="11"/>
                          <a:pt x="2" y="11"/>
                        </a:cubicBezTo>
                        <a:cubicBezTo>
                          <a:pt x="1" y="12"/>
                          <a:pt x="0" y="13"/>
                          <a:pt x="0" y="14"/>
                        </a:cubicBezTo>
                        <a:cubicBezTo>
                          <a:pt x="1" y="25"/>
                          <a:pt x="1" y="25"/>
                          <a:pt x="1" y="25"/>
                        </a:cubicBezTo>
                        <a:cubicBezTo>
                          <a:pt x="1" y="25"/>
                          <a:pt x="1" y="25"/>
                          <a:pt x="1" y="25"/>
                        </a:cubicBezTo>
                        <a:cubicBezTo>
                          <a:pt x="0" y="25"/>
                          <a:pt x="0" y="25"/>
                          <a:pt x="0" y="25"/>
                        </a:cubicBezTo>
                        <a:cubicBezTo>
                          <a:pt x="0" y="181"/>
                          <a:pt x="0" y="181"/>
                          <a:pt x="0" y="181"/>
                        </a:cubicBezTo>
                        <a:cubicBezTo>
                          <a:pt x="0" y="215"/>
                          <a:pt x="28" y="243"/>
                          <a:pt x="63" y="2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1" name="Group 100">
                  <a:extLst>
                    <a:ext uri="{FF2B5EF4-FFF2-40B4-BE49-F238E27FC236}">
                      <a16:creationId xmlns:a16="http://schemas.microsoft.com/office/drawing/2014/main" id="{F5CFE87A-8B9F-4C89-89D3-75A2691819E1}"/>
                    </a:ext>
                  </a:extLst>
                </p:cNvPr>
                <p:cNvGrpSpPr/>
                <p:nvPr/>
              </p:nvGrpSpPr>
              <p:grpSpPr>
                <a:xfrm>
                  <a:off x="10205512" y="3831760"/>
                  <a:ext cx="564047" cy="790804"/>
                  <a:chOff x="4033838" y="5080000"/>
                  <a:chExt cx="1101725" cy="1544638"/>
                </a:xfrm>
                <a:solidFill>
                  <a:schemeClr val="bg1"/>
                </a:solidFill>
              </p:grpSpPr>
              <p:sp>
                <p:nvSpPr>
                  <p:cNvPr id="104" name="Oval 6">
                    <a:extLst>
                      <a:ext uri="{FF2B5EF4-FFF2-40B4-BE49-F238E27FC236}">
                        <a16:creationId xmlns:a16="http://schemas.microsoft.com/office/drawing/2014/main" id="{C492E42E-DA18-4B7A-820A-F22F23369C8D}"/>
                      </a:ext>
                    </a:extLst>
                  </p:cNvPr>
                  <p:cNvSpPr>
                    <a:spLocks noChangeArrowheads="1"/>
                  </p:cNvSpPr>
                  <p:nvPr/>
                </p:nvSpPr>
                <p:spPr bwMode="auto">
                  <a:xfrm>
                    <a:off x="4359275" y="5080000"/>
                    <a:ext cx="450850" cy="4492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5" name="Freeform 7">
                    <a:extLst>
                      <a:ext uri="{FF2B5EF4-FFF2-40B4-BE49-F238E27FC236}">
                        <a16:creationId xmlns:a16="http://schemas.microsoft.com/office/drawing/2014/main" id="{36095212-D43D-4AD6-A38A-CB8343518BEE}"/>
                      </a:ext>
                    </a:extLst>
                  </p:cNvPr>
                  <p:cNvSpPr>
                    <a:spLocks/>
                  </p:cNvSpPr>
                  <p:nvPr/>
                </p:nvSpPr>
                <p:spPr bwMode="auto">
                  <a:xfrm>
                    <a:off x="4033838" y="5578475"/>
                    <a:ext cx="1101725" cy="442913"/>
                  </a:xfrm>
                  <a:custGeom>
                    <a:avLst/>
                    <a:gdLst>
                      <a:gd name="T0" fmla="*/ 22 w 294"/>
                      <a:gd name="T1" fmla="*/ 118 h 118"/>
                      <a:gd name="T2" fmla="*/ 35 w 294"/>
                      <a:gd name="T3" fmla="*/ 113 h 118"/>
                      <a:gd name="T4" fmla="*/ 89 w 294"/>
                      <a:gd name="T5" fmla="*/ 64 h 118"/>
                      <a:gd name="T6" fmla="*/ 89 w 294"/>
                      <a:gd name="T7" fmla="*/ 111 h 118"/>
                      <a:gd name="T8" fmla="*/ 204 w 294"/>
                      <a:gd name="T9" fmla="*/ 111 h 118"/>
                      <a:gd name="T10" fmla="*/ 204 w 294"/>
                      <a:gd name="T11" fmla="*/ 64 h 118"/>
                      <a:gd name="T12" fmla="*/ 258 w 294"/>
                      <a:gd name="T13" fmla="*/ 113 h 118"/>
                      <a:gd name="T14" fmla="*/ 272 w 294"/>
                      <a:gd name="T15" fmla="*/ 118 h 118"/>
                      <a:gd name="T16" fmla="*/ 287 w 294"/>
                      <a:gd name="T17" fmla="*/ 112 h 118"/>
                      <a:gd name="T18" fmla="*/ 285 w 294"/>
                      <a:gd name="T19" fmla="*/ 84 h 118"/>
                      <a:gd name="T20" fmla="*/ 202 w 294"/>
                      <a:gd name="T21" fmla="*/ 7 h 118"/>
                      <a:gd name="T22" fmla="*/ 199 w 294"/>
                      <a:gd name="T23" fmla="*/ 5 h 118"/>
                      <a:gd name="T24" fmla="*/ 187 w 294"/>
                      <a:gd name="T25" fmla="*/ 0 h 118"/>
                      <a:gd name="T26" fmla="*/ 107 w 294"/>
                      <a:gd name="T27" fmla="*/ 0 h 118"/>
                      <a:gd name="T28" fmla="*/ 95 w 294"/>
                      <a:gd name="T29" fmla="*/ 5 h 118"/>
                      <a:gd name="T30" fmla="*/ 91 w 294"/>
                      <a:gd name="T31" fmla="*/ 7 h 118"/>
                      <a:gd name="T32" fmla="*/ 8 w 294"/>
                      <a:gd name="T33" fmla="*/ 84 h 118"/>
                      <a:gd name="T34" fmla="*/ 7 w 294"/>
                      <a:gd name="T35" fmla="*/ 112 h 118"/>
                      <a:gd name="T36" fmla="*/ 22 w 294"/>
                      <a:gd name="T37"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4" h="118">
                        <a:moveTo>
                          <a:pt x="22" y="118"/>
                        </a:moveTo>
                        <a:cubicBezTo>
                          <a:pt x="27" y="118"/>
                          <a:pt x="32" y="117"/>
                          <a:pt x="35" y="113"/>
                        </a:cubicBezTo>
                        <a:cubicBezTo>
                          <a:pt x="89" y="64"/>
                          <a:pt x="89" y="64"/>
                          <a:pt x="89" y="64"/>
                        </a:cubicBezTo>
                        <a:cubicBezTo>
                          <a:pt x="89" y="111"/>
                          <a:pt x="89" y="111"/>
                          <a:pt x="89" y="111"/>
                        </a:cubicBezTo>
                        <a:cubicBezTo>
                          <a:pt x="204" y="111"/>
                          <a:pt x="204" y="111"/>
                          <a:pt x="204" y="111"/>
                        </a:cubicBezTo>
                        <a:cubicBezTo>
                          <a:pt x="204" y="64"/>
                          <a:pt x="204" y="64"/>
                          <a:pt x="204" y="64"/>
                        </a:cubicBezTo>
                        <a:cubicBezTo>
                          <a:pt x="258" y="113"/>
                          <a:pt x="258" y="113"/>
                          <a:pt x="258" y="113"/>
                        </a:cubicBezTo>
                        <a:cubicBezTo>
                          <a:pt x="262" y="117"/>
                          <a:pt x="267" y="118"/>
                          <a:pt x="272" y="118"/>
                        </a:cubicBezTo>
                        <a:cubicBezTo>
                          <a:pt x="277" y="118"/>
                          <a:pt x="283" y="116"/>
                          <a:pt x="287" y="112"/>
                        </a:cubicBezTo>
                        <a:cubicBezTo>
                          <a:pt x="294" y="104"/>
                          <a:pt x="294" y="91"/>
                          <a:pt x="285" y="84"/>
                        </a:cubicBezTo>
                        <a:cubicBezTo>
                          <a:pt x="202" y="7"/>
                          <a:pt x="202" y="7"/>
                          <a:pt x="202" y="7"/>
                        </a:cubicBezTo>
                        <a:cubicBezTo>
                          <a:pt x="201" y="6"/>
                          <a:pt x="200" y="6"/>
                          <a:pt x="199" y="5"/>
                        </a:cubicBezTo>
                        <a:cubicBezTo>
                          <a:pt x="196" y="2"/>
                          <a:pt x="192" y="0"/>
                          <a:pt x="187" y="0"/>
                        </a:cubicBezTo>
                        <a:cubicBezTo>
                          <a:pt x="107" y="0"/>
                          <a:pt x="107" y="0"/>
                          <a:pt x="107" y="0"/>
                        </a:cubicBezTo>
                        <a:cubicBezTo>
                          <a:pt x="102" y="0"/>
                          <a:pt x="98" y="2"/>
                          <a:pt x="95" y="5"/>
                        </a:cubicBezTo>
                        <a:cubicBezTo>
                          <a:pt x="94" y="6"/>
                          <a:pt x="93" y="6"/>
                          <a:pt x="91" y="7"/>
                        </a:cubicBezTo>
                        <a:cubicBezTo>
                          <a:pt x="8" y="84"/>
                          <a:pt x="8" y="84"/>
                          <a:pt x="8" y="84"/>
                        </a:cubicBezTo>
                        <a:cubicBezTo>
                          <a:pt x="0" y="91"/>
                          <a:pt x="0" y="104"/>
                          <a:pt x="7" y="112"/>
                        </a:cubicBezTo>
                        <a:cubicBezTo>
                          <a:pt x="11" y="116"/>
                          <a:pt x="17" y="118"/>
                          <a:pt x="22"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6" name="Freeform 8">
                    <a:extLst>
                      <a:ext uri="{FF2B5EF4-FFF2-40B4-BE49-F238E27FC236}">
                        <a16:creationId xmlns:a16="http://schemas.microsoft.com/office/drawing/2014/main" id="{A42BC692-28DC-4FD9-8ECC-373ACDF1C55A}"/>
                      </a:ext>
                    </a:extLst>
                  </p:cNvPr>
                  <p:cNvSpPr>
                    <a:spLocks/>
                  </p:cNvSpPr>
                  <p:nvPr/>
                </p:nvSpPr>
                <p:spPr bwMode="auto">
                  <a:xfrm>
                    <a:off x="4186238" y="6099175"/>
                    <a:ext cx="341313" cy="525463"/>
                  </a:xfrm>
                  <a:custGeom>
                    <a:avLst/>
                    <a:gdLst>
                      <a:gd name="T0" fmla="*/ 12 w 91"/>
                      <a:gd name="T1" fmla="*/ 27 h 140"/>
                      <a:gd name="T2" fmla="*/ 5 w 91"/>
                      <a:gd name="T3" fmla="*/ 59 h 140"/>
                      <a:gd name="T4" fmla="*/ 33 w 91"/>
                      <a:gd name="T5" fmla="*/ 124 h 140"/>
                      <a:gd name="T6" fmla="*/ 59 w 91"/>
                      <a:gd name="T7" fmla="*/ 140 h 140"/>
                      <a:gd name="T8" fmla="*/ 70 w 91"/>
                      <a:gd name="T9" fmla="*/ 138 h 140"/>
                      <a:gd name="T10" fmla="*/ 84 w 91"/>
                      <a:gd name="T11" fmla="*/ 101 h 140"/>
                      <a:gd name="T12" fmla="*/ 65 w 91"/>
                      <a:gd name="T13" fmla="*/ 56 h 140"/>
                      <a:gd name="T14" fmla="*/ 86 w 91"/>
                      <a:gd name="T15" fmla="*/ 37 h 140"/>
                      <a:gd name="T16" fmla="*/ 43 w 91"/>
                      <a:gd name="T17" fmla="*/ 0 h 140"/>
                      <a:gd name="T18" fmla="*/ 12 w 91"/>
                      <a:gd name="T19" fmla="*/ 2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140">
                        <a:moveTo>
                          <a:pt x="12" y="27"/>
                        </a:moveTo>
                        <a:cubicBezTo>
                          <a:pt x="3" y="35"/>
                          <a:pt x="0" y="48"/>
                          <a:pt x="5" y="59"/>
                        </a:cubicBezTo>
                        <a:cubicBezTo>
                          <a:pt x="33" y="124"/>
                          <a:pt x="33" y="124"/>
                          <a:pt x="33" y="124"/>
                        </a:cubicBezTo>
                        <a:cubicBezTo>
                          <a:pt x="38" y="134"/>
                          <a:pt x="48" y="140"/>
                          <a:pt x="59" y="140"/>
                        </a:cubicBezTo>
                        <a:cubicBezTo>
                          <a:pt x="63" y="140"/>
                          <a:pt x="66" y="140"/>
                          <a:pt x="70" y="138"/>
                        </a:cubicBezTo>
                        <a:cubicBezTo>
                          <a:pt x="84" y="132"/>
                          <a:pt x="91" y="115"/>
                          <a:pt x="84" y="101"/>
                        </a:cubicBezTo>
                        <a:cubicBezTo>
                          <a:pt x="65" y="56"/>
                          <a:pt x="65" y="56"/>
                          <a:pt x="65" y="56"/>
                        </a:cubicBezTo>
                        <a:cubicBezTo>
                          <a:pt x="86" y="37"/>
                          <a:pt x="86" y="37"/>
                          <a:pt x="86" y="37"/>
                        </a:cubicBezTo>
                        <a:cubicBezTo>
                          <a:pt x="43" y="0"/>
                          <a:pt x="43" y="0"/>
                          <a:pt x="43" y="0"/>
                        </a:cubicBezTo>
                        <a:lnTo>
                          <a:pt x="1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7" name="Freeform 9">
                    <a:extLst>
                      <a:ext uri="{FF2B5EF4-FFF2-40B4-BE49-F238E27FC236}">
                        <a16:creationId xmlns:a16="http://schemas.microsoft.com/office/drawing/2014/main" id="{CA65A466-8E33-43CC-B23F-887EAB5CB874}"/>
                      </a:ext>
                    </a:extLst>
                  </p:cNvPr>
                  <p:cNvSpPr>
                    <a:spLocks/>
                  </p:cNvSpPr>
                  <p:nvPr/>
                </p:nvSpPr>
                <p:spPr bwMode="auto">
                  <a:xfrm>
                    <a:off x="4640263" y="6099175"/>
                    <a:ext cx="341313" cy="525463"/>
                  </a:xfrm>
                  <a:custGeom>
                    <a:avLst/>
                    <a:gdLst>
                      <a:gd name="T0" fmla="*/ 26 w 91"/>
                      <a:gd name="T1" fmla="*/ 56 h 140"/>
                      <a:gd name="T2" fmla="*/ 6 w 91"/>
                      <a:gd name="T3" fmla="*/ 101 h 140"/>
                      <a:gd name="T4" fmla="*/ 21 w 91"/>
                      <a:gd name="T5" fmla="*/ 138 h 140"/>
                      <a:gd name="T6" fmla="*/ 32 w 91"/>
                      <a:gd name="T7" fmla="*/ 140 h 140"/>
                      <a:gd name="T8" fmla="*/ 58 w 91"/>
                      <a:gd name="T9" fmla="*/ 124 h 140"/>
                      <a:gd name="T10" fmla="*/ 86 w 91"/>
                      <a:gd name="T11" fmla="*/ 59 h 140"/>
                      <a:gd name="T12" fmla="*/ 79 w 91"/>
                      <a:gd name="T13" fmla="*/ 27 h 140"/>
                      <a:gd name="T14" fmla="*/ 48 w 91"/>
                      <a:gd name="T15" fmla="*/ 0 h 140"/>
                      <a:gd name="T16" fmla="*/ 4 w 91"/>
                      <a:gd name="T17" fmla="*/ 37 h 140"/>
                      <a:gd name="T18" fmla="*/ 26 w 91"/>
                      <a:gd name="T19" fmla="*/ 5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140">
                        <a:moveTo>
                          <a:pt x="26" y="56"/>
                        </a:moveTo>
                        <a:cubicBezTo>
                          <a:pt x="6" y="101"/>
                          <a:pt x="6" y="101"/>
                          <a:pt x="6" y="101"/>
                        </a:cubicBezTo>
                        <a:cubicBezTo>
                          <a:pt x="0" y="115"/>
                          <a:pt x="7" y="132"/>
                          <a:pt x="21" y="138"/>
                        </a:cubicBezTo>
                        <a:cubicBezTo>
                          <a:pt x="24" y="140"/>
                          <a:pt x="28" y="140"/>
                          <a:pt x="32" y="140"/>
                        </a:cubicBezTo>
                        <a:cubicBezTo>
                          <a:pt x="43" y="140"/>
                          <a:pt x="53" y="134"/>
                          <a:pt x="58" y="124"/>
                        </a:cubicBezTo>
                        <a:cubicBezTo>
                          <a:pt x="86" y="59"/>
                          <a:pt x="86" y="59"/>
                          <a:pt x="86" y="59"/>
                        </a:cubicBezTo>
                        <a:cubicBezTo>
                          <a:pt x="91" y="48"/>
                          <a:pt x="88" y="35"/>
                          <a:pt x="79" y="27"/>
                        </a:cubicBezTo>
                        <a:cubicBezTo>
                          <a:pt x="48" y="0"/>
                          <a:pt x="48" y="0"/>
                          <a:pt x="48" y="0"/>
                        </a:cubicBezTo>
                        <a:cubicBezTo>
                          <a:pt x="4" y="37"/>
                          <a:pt x="4" y="37"/>
                          <a:pt x="4" y="37"/>
                        </a:cubicBezTo>
                        <a:lnTo>
                          <a:pt x="26"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2" name="Freeform 842">
                  <a:extLst>
                    <a:ext uri="{FF2B5EF4-FFF2-40B4-BE49-F238E27FC236}">
                      <a16:creationId xmlns:a16="http://schemas.microsoft.com/office/drawing/2014/main" id="{8151479E-7E51-40F6-902C-B4287584E622}"/>
                    </a:ext>
                  </a:extLst>
                </p:cNvPr>
                <p:cNvSpPr>
                  <a:spLocks noEditPoints="1"/>
                </p:cNvSpPr>
                <p:nvPr/>
              </p:nvSpPr>
              <p:spPr bwMode="auto">
                <a:xfrm>
                  <a:off x="9963078" y="2586867"/>
                  <a:ext cx="719418" cy="722596"/>
                </a:xfrm>
                <a:custGeom>
                  <a:avLst/>
                  <a:gdLst>
                    <a:gd name="T0" fmla="*/ 213 w 320"/>
                    <a:gd name="T1" fmla="*/ 320 h 320"/>
                    <a:gd name="T2" fmla="*/ 106 w 320"/>
                    <a:gd name="T3" fmla="*/ 320 h 320"/>
                    <a:gd name="T4" fmla="*/ 96 w 320"/>
                    <a:gd name="T5" fmla="*/ 309 h 320"/>
                    <a:gd name="T6" fmla="*/ 96 w 320"/>
                    <a:gd name="T7" fmla="*/ 224 h 320"/>
                    <a:gd name="T8" fmla="*/ 10 w 320"/>
                    <a:gd name="T9" fmla="*/ 224 h 320"/>
                    <a:gd name="T10" fmla="*/ 0 w 320"/>
                    <a:gd name="T11" fmla="*/ 213 h 320"/>
                    <a:gd name="T12" fmla="*/ 0 w 320"/>
                    <a:gd name="T13" fmla="*/ 106 h 320"/>
                    <a:gd name="T14" fmla="*/ 10 w 320"/>
                    <a:gd name="T15" fmla="*/ 96 h 320"/>
                    <a:gd name="T16" fmla="*/ 96 w 320"/>
                    <a:gd name="T17" fmla="*/ 96 h 320"/>
                    <a:gd name="T18" fmla="*/ 96 w 320"/>
                    <a:gd name="T19" fmla="*/ 10 h 320"/>
                    <a:gd name="T20" fmla="*/ 106 w 320"/>
                    <a:gd name="T21" fmla="*/ 0 h 320"/>
                    <a:gd name="T22" fmla="*/ 213 w 320"/>
                    <a:gd name="T23" fmla="*/ 0 h 320"/>
                    <a:gd name="T24" fmla="*/ 224 w 320"/>
                    <a:gd name="T25" fmla="*/ 10 h 320"/>
                    <a:gd name="T26" fmla="*/ 224 w 320"/>
                    <a:gd name="T27" fmla="*/ 96 h 320"/>
                    <a:gd name="T28" fmla="*/ 309 w 320"/>
                    <a:gd name="T29" fmla="*/ 96 h 320"/>
                    <a:gd name="T30" fmla="*/ 320 w 320"/>
                    <a:gd name="T31" fmla="*/ 106 h 320"/>
                    <a:gd name="T32" fmla="*/ 320 w 320"/>
                    <a:gd name="T33" fmla="*/ 213 h 320"/>
                    <a:gd name="T34" fmla="*/ 309 w 320"/>
                    <a:gd name="T35" fmla="*/ 224 h 320"/>
                    <a:gd name="T36" fmla="*/ 224 w 320"/>
                    <a:gd name="T37" fmla="*/ 224 h 320"/>
                    <a:gd name="T38" fmla="*/ 224 w 320"/>
                    <a:gd name="T39" fmla="*/ 309 h 320"/>
                    <a:gd name="T40" fmla="*/ 213 w 320"/>
                    <a:gd name="T41" fmla="*/ 320 h 320"/>
                    <a:gd name="T42" fmla="*/ 117 w 320"/>
                    <a:gd name="T43" fmla="*/ 298 h 320"/>
                    <a:gd name="T44" fmla="*/ 202 w 320"/>
                    <a:gd name="T45" fmla="*/ 298 h 320"/>
                    <a:gd name="T46" fmla="*/ 202 w 320"/>
                    <a:gd name="T47" fmla="*/ 213 h 320"/>
                    <a:gd name="T48" fmla="*/ 213 w 320"/>
                    <a:gd name="T49" fmla="*/ 202 h 320"/>
                    <a:gd name="T50" fmla="*/ 298 w 320"/>
                    <a:gd name="T51" fmla="*/ 202 h 320"/>
                    <a:gd name="T52" fmla="*/ 298 w 320"/>
                    <a:gd name="T53" fmla="*/ 117 h 320"/>
                    <a:gd name="T54" fmla="*/ 213 w 320"/>
                    <a:gd name="T55" fmla="*/ 117 h 320"/>
                    <a:gd name="T56" fmla="*/ 202 w 320"/>
                    <a:gd name="T57" fmla="*/ 106 h 320"/>
                    <a:gd name="T58" fmla="*/ 202 w 320"/>
                    <a:gd name="T59" fmla="*/ 21 h 320"/>
                    <a:gd name="T60" fmla="*/ 117 w 320"/>
                    <a:gd name="T61" fmla="*/ 21 h 320"/>
                    <a:gd name="T62" fmla="*/ 117 w 320"/>
                    <a:gd name="T63" fmla="*/ 106 h 320"/>
                    <a:gd name="T64" fmla="*/ 106 w 320"/>
                    <a:gd name="T65" fmla="*/ 117 h 320"/>
                    <a:gd name="T66" fmla="*/ 21 w 320"/>
                    <a:gd name="T67" fmla="*/ 117 h 320"/>
                    <a:gd name="T68" fmla="*/ 21 w 320"/>
                    <a:gd name="T69" fmla="*/ 202 h 320"/>
                    <a:gd name="T70" fmla="*/ 106 w 320"/>
                    <a:gd name="T71" fmla="*/ 202 h 320"/>
                    <a:gd name="T72" fmla="*/ 117 w 320"/>
                    <a:gd name="T73" fmla="*/ 213 h 320"/>
                    <a:gd name="T74" fmla="*/ 117 w 320"/>
                    <a:gd name="T75"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320">
                      <a:moveTo>
                        <a:pt x="213" y="320"/>
                      </a:moveTo>
                      <a:cubicBezTo>
                        <a:pt x="106" y="320"/>
                        <a:pt x="106" y="320"/>
                        <a:pt x="106" y="320"/>
                      </a:cubicBezTo>
                      <a:cubicBezTo>
                        <a:pt x="100" y="320"/>
                        <a:pt x="96" y="315"/>
                        <a:pt x="96" y="309"/>
                      </a:cubicBezTo>
                      <a:cubicBezTo>
                        <a:pt x="96" y="224"/>
                        <a:pt x="96" y="224"/>
                        <a:pt x="96" y="224"/>
                      </a:cubicBezTo>
                      <a:cubicBezTo>
                        <a:pt x="10" y="224"/>
                        <a:pt x="10" y="224"/>
                        <a:pt x="10" y="224"/>
                      </a:cubicBezTo>
                      <a:cubicBezTo>
                        <a:pt x="4" y="224"/>
                        <a:pt x="0" y="219"/>
                        <a:pt x="0" y="213"/>
                      </a:cubicBezTo>
                      <a:cubicBezTo>
                        <a:pt x="0" y="106"/>
                        <a:pt x="0" y="106"/>
                        <a:pt x="0" y="106"/>
                      </a:cubicBezTo>
                      <a:cubicBezTo>
                        <a:pt x="0" y="100"/>
                        <a:pt x="4" y="96"/>
                        <a:pt x="10" y="96"/>
                      </a:cubicBezTo>
                      <a:cubicBezTo>
                        <a:pt x="96" y="96"/>
                        <a:pt x="96" y="96"/>
                        <a:pt x="96" y="96"/>
                      </a:cubicBezTo>
                      <a:cubicBezTo>
                        <a:pt x="96" y="10"/>
                        <a:pt x="96" y="10"/>
                        <a:pt x="96" y="10"/>
                      </a:cubicBezTo>
                      <a:cubicBezTo>
                        <a:pt x="96" y="4"/>
                        <a:pt x="100" y="0"/>
                        <a:pt x="106" y="0"/>
                      </a:cubicBezTo>
                      <a:cubicBezTo>
                        <a:pt x="213" y="0"/>
                        <a:pt x="213" y="0"/>
                        <a:pt x="213" y="0"/>
                      </a:cubicBezTo>
                      <a:cubicBezTo>
                        <a:pt x="219" y="0"/>
                        <a:pt x="224" y="4"/>
                        <a:pt x="224" y="10"/>
                      </a:cubicBezTo>
                      <a:cubicBezTo>
                        <a:pt x="224" y="96"/>
                        <a:pt x="224" y="96"/>
                        <a:pt x="224" y="96"/>
                      </a:cubicBezTo>
                      <a:cubicBezTo>
                        <a:pt x="309" y="96"/>
                        <a:pt x="309" y="96"/>
                        <a:pt x="309" y="96"/>
                      </a:cubicBezTo>
                      <a:cubicBezTo>
                        <a:pt x="315" y="96"/>
                        <a:pt x="320" y="100"/>
                        <a:pt x="320" y="106"/>
                      </a:cubicBezTo>
                      <a:cubicBezTo>
                        <a:pt x="320" y="213"/>
                        <a:pt x="320" y="213"/>
                        <a:pt x="320" y="213"/>
                      </a:cubicBezTo>
                      <a:cubicBezTo>
                        <a:pt x="320" y="219"/>
                        <a:pt x="315" y="224"/>
                        <a:pt x="309" y="224"/>
                      </a:cubicBezTo>
                      <a:cubicBezTo>
                        <a:pt x="224" y="224"/>
                        <a:pt x="224" y="224"/>
                        <a:pt x="224" y="224"/>
                      </a:cubicBezTo>
                      <a:cubicBezTo>
                        <a:pt x="224" y="309"/>
                        <a:pt x="224" y="309"/>
                        <a:pt x="224" y="309"/>
                      </a:cubicBezTo>
                      <a:cubicBezTo>
                        <a:pt x="224" y="315"/>
                        <a:pt x="219" y="320"/>
                        <a:pt x="213" y="320"/>
                      </a:cubicBezTo>
                      <a:close/>
                      <a:moveTo>
                        <a:pt x="117" y="298"/>
                      </a:moveTo>
                      <a:cubicBezTo>
                        <a:pt x="202" y="298"/>
                        <a:pt x="202" y="298"/>
                        <a:pt x="202" y="298"/>
                      </a:cubicBezTo>
                      <a:cubicBezTo>
                        <a:pt x="202" y="213"/>
                        <a:pt x="202" y="213"/>
                        <a:pt x="202" y="213"/>
                      </a:cubicBezTo>
                      <a:cubicBezTo>
                        <a:pt x="202" y="207"/>
                        <a:pt x="207" y="202"/>
                        <a:pt x="213" y="202"/>
                      </a:cubicBezTo>
                      <a:cubicBezTo>
                        <a:pt x="298" y="202"/>
                        <a:pt x="298" y="202"/>
                        <a:pt x="298" y="202"/>
                      </a:cubicBezTo>
                      <a:cubicBezTo>
                        <a:pt x="298" y="117"/>
                        <a:pt x="298" y="117"/>
                        <a:pt x="298" y="117"/>
                      </a:cubicBezTo>
                      <a:cubicBezTo>
                        <a:pt x="213" y="117"/>
                        <a:pt x="213" y="117"/>
                        <a:pt x="213" y="117"/>
                      </a:cubicBezTo>
                      <a:cubicBezTo>
                        <a:pt x="207" y="117"/>
                        <a:pt x="202" y="112"/>
                        <a:pt x="202" y="106"/>
                      </a:cubicBezTo>
                      <a:cubicBezTo>
                        <a:pt x="202" y="21"/>
                        <a:pt x="202" y="21"/>
                        <a:pt x="202" y="21"/>
                      </a:cubicBezTo>
                      <a:cubicBezTo>
                        <a:pt x="117" y="21"/>
                        <a:pt x="117" y="21"/>
                        <a:pt x="117" y="21"/>
                      </a:cubicBezTo>
                      <a:cubicBezTo>
                        <a:pt x="117" y="106"/>
                        <a:pt x="117" y="106"/>
                        <a:pt x="117" y="106"/>
                      </a:cubicBezTo>
                      <a:cubicBezTo>
                        <a:pt x="117" y="112"/>
                        <a:pt x="112" y="117"/>
                        <a:pt x="106" y="117"/>
                      </a:cubicBezTo>
                      <a:cubicBezTo>
                        <a:pt x="21" y="117"/>
                        <a:pt x="21" y="117"/>
                        <a:pt x="21" y="117"/>
                      </a:cubicBezTo>
                      <a:cubicBezTo>
                        <a:pt x="21" y="202"/>
                        <a:pt x="21" y="202"/>
                        <a:pt x="21" y="202"/>
                      </a:cubicBezTo>
                      <a:cubicBezTo>
                        <a:pt x="106" y="202"/>
                        <a:pt x="106" y="202"/>
                        <a:pt x="106" y="202"/>
                      </a:cubicBezTo>
                      <a:cubicBezTo>
                        <a:pt x="112" y="202"/>
                        <a:pt x="117" y="207"/>
                        <a:pt x="117" y="213"/>
                      </a:cubicBezTo>
                      <a:lnTo>
                        <a:pt x="117" y="298"/>
                      </a:lnTo>
                      <a:close/>
                    </a:path>
                  </a:pathLst>
                </a:custGeom>
                <a:solidFill>
                  <a:schemeClr val="bg1"/>
                </a:solid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3" name="Freeform 341">
                  <a:extLst>
                    <a:ext uri="{FF2B5EF4-FFF2-40B4-BE49-F238E27FC236}">
                      <a16:creationId xmlns:a16="http://schemas.microsoft.com/office/drawing/2014/main" id="{A5BCE26B-14F8-4C91-BE39-B814363ADD40}"/>
                    </a:ext>
                  </a:extLst>
                </p:cNvPr>
                <p:cNvSpPr>
                  <a:spLocks noEditPoints="1"/>
                </p:cNvSpPr>
                <p:nvPr/>
              </p:nvSpPr>
              <p:spPr bwMode="auto">
                <a:xfrm>
                  <a:off x="8810452" y="2814514"/>
                  <a:ext cx="659127" cy="557207"/>
                </a:xfrm>
                <a:custGeom>
                  <a:avLst/>
                  <a:gdLst>
                    <a:gd name="T0" fmla="*/ 278 w 322"/>
                    <a:gd name="T1" fmla="*/ 299 h 299"/>
                    <a:gd name="T2" fmla="*/ 182 w 322"/>
                    <a:gd name="T3" fmla="*/ 299 h 299"/>
                    <a:gd name="T4" fmla="*/ 171 w 322"/>
                    <a:gd name="T5" fmla="*/ 289 h 299"/>
                    <a:gd name="T6" fmla="*/ 171 w 322"/>
                    <a:gd name="T7" fmla="*/ 235 h 299"/>
                    <a:gd name="T8" fmla="*/ 150 w 322"/>
                    <a:gd name="T9" fmla="*/ 235 h 299"/>
                    <a:gd name="T10" fmla="*/ 150 w 322"/>
                    <a:gd name="T11" fmla="*/ 289 h 299"/>
                    <a:gd name="T12" fmla="*/ 139 w 322"/>
                    <a:gd name="T13" fmla="*/ 299 h 299"/>
                    <a:gd name="T14" fmla="*/ 43 w 322"/>
                    <a:gd name="T15" fmla="*/ 299 h 299"/>
                    <a:gd name="T16" fmla="*/ 33 w 322"/>
                    <a:gd name="T17" fmla="*/ 289 h 299"/>
                    <a:gd name="T18" fmla="*/ 33 w 322"/>
                    <a:gd name="T19" fmla="*/ 150 h 299"/>
                    <a:gd name="T20" fmla="*/ 11 w 322"/>
                    <a:gd name="T21" fmla="*/ 150 h 299"/>
                    <a:gd name="T22" fmla="*/ 1 w 322"/>
                    <a:gd name="T23" fmla="*/ 143 h 299"/>
                    <a:gd name="T24" fmla="*/ 4 w 322"/>
                    <a:gd name="T25" fmla="*/ 131 h 299"/>
                    <a:gd name="T26" fmla="*/ 154 w 322"/>
                    <a:gd name="T27" fmla="*/ 3 h 299"/>
                    <a:gd name="T28" fmla="*/ 168 w 322"/>
                    <a:gd name="T29" fmla="*/ 3 h 299"/>
                    <a:gd name="T30" fmla="*/ 317 w 322"/>
                    <a:gd name="T31" fmla="*/ 131 h 299"/>
                    <a:gd name="T32" fmla="*/ 320 w 322"/>
                    <a:gd name="T33" fmla="*/ 143 h 299"/>
                    <a:gd name="T34" fmla="*/ 310 w 322"/>
                    <a:gd name="T35" fmla="*/ 150 h 299"/>
                    <a:gd name="T36" fmla="*/ 289 w 322"/>
                    <a:gd name="T37" fmla="*/ 150 h 299"/>
                    <a:gd name="T38" fmla="*/ 289 w 322"/>
                    <a:gd name="T39" fmla="*/ 289 h 299"/>
                    <a:gd name="T40" fmla="*/ 278 w 322"/>
                    <a:gd name="T41" fmla="*/ 299 h 299"/>
                    <a:gd name="T42" fmla="*/ 193 w 322"/>
                    <a:gd name="T43" fmla="*/ 278 h 299"/>
                    <a:gd name="T44" fmla="*/ 267 w 322"/>
                    <a:gd name="T45" fmla="*/ 278 h 299"/>
                    <a:gd name="T46" fmla="*/ 267 w 322"/>
                    <a:gd name="T47" fmla="*/ 139 h 299"/>
                    <a:gd name="T48" fmla="*/ 278 w 322"/>
                    <a:gd name="T49" fmla="*/ 129 h 299"/>
                    <a:gd name="T50" fmla="*/ 281 w 322"/>
                    <a:gd name="T51" fmla="*/ 129 h 299"/>
                    <a:gd name="T52" fmla="*/ 161 w 322"/>
                    <a:gd name="T53" fmla="*/ 25 h 299"/>
                    <a:gd name="T54" fmla="*/ 40 w 322"/>
                    <a:gd name="T55" fmla="*/ 129 h 299"/>
                    <a:gd name="T56" fmla="*/ 43 w 322"/>
                    <a:gd name="T57" fmla="*/ 129 h 299"/>
                    <a:gd name="T58" fmla="*/ 54 w 322"/>
                    <a:gd name="T59" fmla="*/ 139 h 299"/>
                    <a:gd name="T60" fmla="*/ 54 w 322"/>
                    <a:gd name="T61" fmla="*/ 278 h 299"/>
                    <a:gd name="T62" fmla="*/ 129 w 322"/>
                    <a:gd name="T63" fmla="*/ 278 h 299"/>
                    <a:gd name="T64" fmla="*/ 129 w 322"/>
                    <a:gd name="T65" fmla="*/ 225 h 299"/>
                    <a:gd name="T66" fmla="*/ 139 w 322"/>
                    <a:gd name="T67" fmla="*/ 214 h 299"/>
                    <a:gd name="T68" fmla="*/ 182 w 322"/>
                    <a:gd name="T69" fmla="*/ 214 h 299"/>
                    <a:gd name="T70" fmla="*/ 193 w 322"/>
                    <a:gd name="T71" fmla="*/ 225 h 299"/>
                    <a:gd name="T72" fmla="*/ 193 w 322"/>
                    <a:gd name="T73" fmla="*/ 278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2" h="299">
                      <a:moveTo>
                        <a:pt x="278" y="299"/>
                      </a:moveTo>
                      <a:cubicBezTo>
                        <a:pt x="182" y="299"/>
                        <a:pt x="182" y="299"/>
                        <a:pt x="182" y="299"/>
                      </a:cubicBezTo>
                      <a:cubicBezTo>
                        <a:pt x="176" y="299"/>
                        <a:pt x="171" y="295"/>
                        <a:pt x="171" y="289"/>
                      </a:cubicBezTo>
                      <a:cubicBezTo>
                        <a:pt x="171" y="235"/>
                        <a:pt x="171" y="235"/>
                        <a:pt x="171" y="235"/>
                      </a:cubicBezTo>
                      <a:cubicBezTo>
                        <a:pt x="150" y="235"/>
                        <a:pt x="150" y="235"/>
                        <a:pt x="150" y="235"/>
                      </a:cubicBezTo>
                      <a:cubicBezTo>
                        <a:pt x="150" y="289"/>
                        <a:pt x="150" y="289"/>
                        <a:pt x="150" y="289"/>
                      </a:cubicBezTo>
                      <a:cubicBezTo>
                        <a:pt x="150" y="295"/>
                        <a:pt x="145" y="299"/>
                        <a:pt x="139" y="299"/>
                      </a:cubicBezTo>
                      <a:cubicBezTo>
                        <a:pt x="43" y="299"/>
                        <a:pt x="43" y="299"/>
                        <a:pt x="43" y="299"/>
                      </a:cubicBezTo>
                      <a:cubicBezTo>
                        <a:pt x="37" y="299"/>
                        <a:pt x="33" y="295"/>
                        <a:pt x="33" y="289"/>
                      </a:cubicBezTo>
                      <a:cubicBezTo>
                        <a:pt x="33" y="150"/>
                        <a:pt x="33" y="150"/>
                        <a:pt x="33" y="150"/>
                      </a:cubicBezTo>
                      <a:cubicBezTo>
                        <a:pt x="11" y="150"/>
                        <a:pt x="11" y="150"/>
                        <a:pt x="11" y="150"/>
                      </a:cubicBezTo>
                      <a:cubicBezTo>
                        <a:pt x="7" y="150"/>
                        <a:pt x="3" y="147"/>
                        <a:pt x="1" y="143"/>
                      </a:cubicBezTo>
                      <a:cubicBezTo>
                        <a:pt x="0" y="139"/>
                        <a:pt x="1" y="134"/>
                        <a:pt x="4" y="131"/>
                      </a:cubicBezTo>
                      <a:cubicBezTo>
                        <a:pt x="154" y="3"/>
                        <a:pt x="154" y="3"/>
                        <a:pt x="154" y="3"/>
                      </a:cubicBezTo>
                      <a:cubicBezTo>
                        <a:pt x="158" y="0"/>
                        <a:pt x="164" y="0"/>
                        <a:pt x="168" y="3"/>
                      </a:cubicBezTo>
                      <a:cubicBezTo>
                        <a:pt x="317" y="131"/>
                        <a:pt x="317" y="131"/>
                        <a:pt x="317" y="131"/>
                      </a:cubicBezTo>
                      <a:cubicBezTo>
                        <a:pt x="320" y="134"/>
                        <a:pt x="322" y="139"/>
                        <a:pt x="320" y="143"/>
                      </a:cubicBezTo>
                      <a:cubicBezTo>
                        <a:pt x="318" y="147"/>
                        <a:pt x="314" y="150"/>
                        <a:pt x="310" y="150"/>
                      </a:cubicBezTo>
                      <a:cubicBezTo>
                        <a:pt x="289" y="150"/>
                        <a:pt x="289" y="150"/>
                        <a:pt x="289" y="150"/>
                      </a:cubicBezTo>
                      <a:cubicBezTo>
                        <a:pt x="289" y="289"/>
                        <a:pt x="289" y="289"/>
                        <a:pt x="289" y="289"/>
                      </a:cubicBezTo>
                      <a:cubicBezTo>
                        <a:pt x="289" y="295"/>
                        <a:pt x="284" y="299"/>
                        <a:pt x="278" y="299"/>
                      </a:cubicBezTo>
                      <a:close/>
                      <a:moveTo>
                        <a:pt x="193" y="278"/>
                      </a:moveTo>
                      <a:cubicBezTo>
                        <a:pt x="267" y="278"/>
                        <a:pt x="267" y="278"/>
                        <a:pt x="267" y="278"/>
                      </a:cubicBezTo>
                      <a:cubicBezTo>
                        <a:pt x="267" y="139"/>
                        <a:pt x="267" y="139"/>
                        <a:pt x="267" y="139"/>
                      </a:cubicBezTo>
                      <a:cubicBezTo>
                        <a:pt x="267" y="133"/>
                        <a:pt x="272" y="129"/>
                        <a:pt x="278" y="129"/>
                      </a:cubicBezTo>
                      <a:cubicBezTo>
                        <a:pt x="281" y="129"/>
                        <a:pt x="281" y="129"/>
                        <a:pt x="281" y="129"/>
                      </a:cubicBezTo>
                      <a:cubicBezTo>
                        <a:pt x="161" y="25"/>
                        <a:pt x="161" y="25"/>
                        <a:pt x="161" y="25"/>
                      </a:cubicBezTo>
                      <a:cubicBezTo>
                        <a:pt x="40" y="129"/>
                        <a:pt x="40" y="129"/>
                        <a:pt x="40" y="129"/>
                      </a:cubicBezTo>
                      <a:cubicBezTo>
                        <a:pt x="43" y="129"/>
                        <a:pt x="43" y="129"/>
                        <a:pt x="43" y="129"/>
                      </a:cubicBezTo>
                      <a:cubicBezTo>
                        <a:pt x="49" y="129"/>
                        <a:pt x="54" y="133"/>
                        <a:pt x="54" y="139"/>
                      </a:cubicBezTo>
                      <a:cubicBezTo>
                        <a:pt x="54" y="278"/>
                        <a:pt x="54" y="278"/>
                        <a:pt x="54" y="278"/>
                      </a:cubicBezTo>
                      <a:cubicBezTo>
                        <a:pt x="129" y="278"/>
                        <a:pt x="129" y="278"/>
                        <a:pt x="129" y="278"/>
                      </a:cubicBezTo>
                      <a:cubicBezTo>
                        <a:pt x="129" y="225"/>
                        <a:pt x="129" y="225"/>
                        <a:pt x="129" y="225"/>
                      </a:cubicBezTo>
                      <a:cubicBezTo>
                        <a:pt x="129" y="219"/>
                        <a:pt x="133" y="214"/>
                        <a:pt x="139" y="214"/>
                      </a:cubicBezTo>
                      <a:cubicBezTo>
                        <a:pt x="182" y="214"/>
                        <a:pt x="182" y="214"/>
                        <a:pt x="182" y="214"/>
                      </a:cubicBezTo>
                      <a:cubicBezTo>
                        <a:pt x="188" y="214"/>
                        <a:pt x="193" y="219"/>
                        <a:pt x="193" y="225"/>
                      </a:cubicBezTo>
                      <a:lnTo>
                        <a:pt x="193" y="27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12" name="TextBox 111">
                <a:extLst>
                  <a:ext uri="{FF2B5EF4-FFF2-40B4-BE49-F238E27FC236}">
                    <a16:creationId xmlns:a16="http://schemas.microsoft.com/office/drawing/2014/main" id="{7C458F88-CDB8-4E6D-B43F-EE1282F7FFAE}"/>
                  </a:ext>
                </a:extLst>
              </p:cNvPr>
              <p:cNvSpPr txBox="1"/>
              <p:nvPr/>
            </p:nvSpPr>
            <p:spPr>
              <a:xfrm>
                <a:off x="8617960" y="1524000"/>
                <a:ext cx="26676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Physicians – Specialists</a:t>
                </a:r>
              </a:p>
            </p:txBody>
          </p:sp>
        </p:grpSp>
      </p:grpSp>
      <p:sp>
        <p:nvSpPr>
          <p:cNvPr id="114" name="Google Shape;145;p17">
            <a:extLst>
              <a:ext uri="{FF2B5EF4-FFF2-40B4-BE49-F238E27FC236}">
                <a16:creationId xmlns:a16="http://schemas.microsoft.com/office/drawing/2014/main" id="{027D9048-187F-4724-8BE7-BD1CCF24CF5F}"/>
              </a:ext>
            </a:extLst>
          </p:cNvPr>
          <p:cNvSpPr txBox="1"/>
          <p:nvPr/>
        </p:nvSpPr>
        <p:spPr>
          <a:xfrm>
            <a:off x="129592" y="6396518"/>
            <a:ext cx="3143892" cy="30777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1" u="none" strike="noStrike" kern="1200" cap="none" spc="0" normalizeH="0" baseline="0" noProof="0" dirty="0">
                <a:ln>
                  <a:noFill/>
                </a:ln>
                <a:solidFill>
                  <a:srgbClr val="000000"/>
                </a:solidFill>
                <a:effectLst/>
                <a:uLnTx/>
                <a:uFillTx/>
                <a:latin typeface="Calibri"/>
                <a:ea typeface="Calibri"/>
                <a:cs typeface="Calibri"/>
                <a:sym typeface="Calibri"/>
              </a:rPr>
              <a:t>© The Health Initiative – Do Not Distribute </a:t>
            </a:r>
            <a:endParaRPr kumimoji="0" sz="1200" b="0" i="0" u="none" strike="noStrike" kern="1200" cap="none" spc="0" normalizeH="0" baseline="0" noProof="0" dirty="0">
              <a:ln>
                <a:noFill/>
              </a:ln>
              <a:solidFill>
                <a:srgbClr val="000000"/>
              </a:solidFill>
              <a:effectLst/>
              <a:uLnTx/>
              <a:uFillTx/>
              <a:latin typeface="Arial"/>
              <a:ea typeface="Arial"/>
              <a:cs typeface="Arial"/>
              <a:sym typeface="Arial"/>
            </a:endParaRPr>
          </a:p>
        </p:txBody>
      </p:sp>
      <p:grpSp>
        <p:nvGrpSpPr>
          <p:cNvPr id="192" name="Group 191">
            <a:extLst>
              <a:ext uri="{FF2B5EF4-FFF2-40B4-BE49-F238E27FC236}">
                <a16:creationId xmlns:a16="http://schemas.microsoft.com/office/drawing/2014/main" id="{63102E1D-7FB5-4DE5-AE2F-3FA4F02B15C3}"/>
              </a:ext>
            </a:extLst>
          </p:cNvPr>
          <p:cNvGrpSpPr/>
          <p:nvPr/>
        </p:nvGrpSpPr>
        <p:grpSpPr>
          <a:xfrm>
            <a:off x="10915255" y="5862119"/>
            <a:ext cx="310896" cy="310896"/>
            <a:chOff x="9475283" y="2199027"/>
            <a:chExt cx="667895" cy="667895"/>
          </a:xfrm>
        </p:grpSpPr>
        <p:sp>
          <p:nvSpPr>
            <p:cNvPr id="193" name="Rectangle 192">
              <a:extLst>
                <a:ext uri="{FF2B5EF4-FFF2-40B4-BE49-F238E27FC236}">
                  <a16:creationId xmlns:a16="http://schemas.microsoft.com/office/drawing/2014/main" id="{629C544C-E445-4051-A48B-758C1E11D01F}"/>
                </a:ext>
              </a:extLst>
            </p:cNvPr>
            <p:cNvSpPr/>
            <p:nvPr/>
          </p:nvSpPr>
          <p:spPr>
            <a:xfrm>
              <a:off x="9475283" y="2199027"/>
              <a:ext cx="667895" cy="667895"/>
            </a:xfrm>
            <a:prstGeom prst="rect">
              <a:avLst/>
            </a:prstGeom>
            <a:solidFill>
              <a:srgbClr val="FEE9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4" name="Freeform 842">
              <a:extLst>
                <a:ext uri="{FF2B5EF4-FFF2-40B4-BE49-F238E27FC236}">
                  <a16:creationId xmlns:a16="http://schemas.microsoft.com/office/drawing/2014/main" id="{53775897-8B51-4BF3-9472-EC84E8614753}"/>
                </a:ext>
              </a:extLst>
            </p:cNvPr>
            <p:cNvSpPr>
              <a:spLocks noEditPoints="1"/>
            </p:cNvSpPr>
            <p:nvPr/>
          </p:nvSpPr>
          <p:spPr bwMode="auto">
            <a:xfrm>
              <a:off x="9565239" y="2293130"/>
              <a:ext cx="491372" cy="493542"/>
            </a:xfrm>
            <a:custGeom>
              <a:avLst/>
              <a:gdLst>
                <a:gd name="T0" fmla="*/ 213 w 320"/>
                <a:gd name="T1" fmla="*/ 320 h 320"/>
                <a:gd name="T2" fmla="*/ 106 w 320"/>
                <a:gd name="T3" fmla="*/ 320 h 320"/>
                <a:gd name="T4" fmla="*/ 96 w 320"/>
                <a:gd name="T5" fmla="*/ 309 h 320"/>
                <a:gd name="T6" fmla="*/ 96 w 320"/>
                <a:gd name="T7" fmla="*/ 224 h 320"/>
                <a:gd name="T8" fmla="*/ 10 w 320"/>
                <a:gd name="T9" fmla="*/ 224 h 320"/>
                <a:gd name="T10" fmla="*/ 0 w 320"/>
                <a:gd name="T11" fmla="*/ 213 h 320"/>
                <a:gd name="T12" fmla="*/ 0 w 320"/>
                <a:gd name="T13" fmla="*/ 106 h 320"/>
                <a:gd name="T14" fmla="*/ 10 w 320"/>
                <a:gd name="T15" fmla="*/ 96 h 320"/>
                <a:gd name="T16" fmla="*/ 96 w 320"/>
                <a:gd name="T17" fmla="*/ 96 h 320"/>
                <a:gd name="T18" fmla="*/ 96 w 320"/>
                <a:gd name="T19" fmla="*/ 10 h 320"/>
                <a:gd name="T20" fmla="*/ 106 w 320"/>
                <a:gd name="T21" fmla="*/ 0 h 320"/>
                <a:gd name="T22" fmla="*/ 213 w 320"/>
                <a:gd name="T23" fmla="*/ 0 h 320"/>
                <a:gd name="T24" fmla="*/ 224 w 320"/>
                <a:gd name="T25" fmla="*/ 10 h 320"/>
                <a:gd name="T26" fmla="*/ 224 w 320"/>
                <a:gd name="T27" fmla="*/ 96 h 320"/>
                <a:gd name="T28" fmla="*/ 309 w 320"/>
                <a:gd name="T29" fmla="*/ 96 h 320"/>
                <a:gd name="T30" fmla="*/ 320 w 320"/>
                <a:gd name="T31" fmla="*/ 106 h 320"/>
                <a:gd name="T32" fmla="*/ 320 w 320"/>
                <a:gd name="T33" fmla="*/ 213 h 320"/>
                <a:gd name="T34" fmla="*/ 309 w 320"/>
                <a:gd name="T35" fmla="*/ 224 h 320"/>
                <a:gd name="T36" fmla="*/ 224 w 320"/>
                <a:gd name="T37" fmla="*/ 224 h 320"/>
                <a:gd name="T38" fmla="*/ 224 w 320"/>
                <a:gd name="T39" fmla="*/ 309 h 320"/>
                <a:gd name="T40" fmla="*/ 213 w 320"/>
                <a:gd name="T41" fmla="*/ 320 h 320"/>
                <a:gd name="T42" fmla="*/ 117 w 320"/>
                <a:gd name="T43" fmla="*/ 298 h 320"/>
                <a:gd name="T44" fmla="*/ 202 w 320"/>
                <a:gd name="T45" fmla="*/ 298 h 320"/>
                <a:gd name="T46" fmla="*/ 202 w 320"/>
                <a:gd name="T47" fmla="*/ 213 h 320"/>
                <a:gd name="T48" fmla="*/ 213 w 320"/>
                <a:gd name="T49" fmla="*/ 202 h 320"/>
                <a:gd name="T50" fmla="*/ 298 w 320"/>
                <a:gd name="T51" fmla="*/ 202 h 320"/>
                <a:gd name="T52" fmla="*/ 298 w 320"/>
                <a:gd name="T53" fmla="*/ 117 h 320"/>
                <a:gd name="T54" fmla="*/ 213 w 320"/>
                <a:gd name="T55" fmla="*/ 117 h 320"/>
                <a:gd name="T56" fmla="*/ 202 w 320"/>
                <a:gd name="T57" fmla="*/ 106 h 320"/>
                <a:gd name="T58" fmla="*/ 202 w 320"/>
                <a:gd name="T59" fmla="*/ 21 h 320"/>
                <a:gd name="T60" fmla="*/ 117 w 320"/>
                <a:gd name="T61" fmla="*/ 21 h 320"/>
                <a:gd name="T62" fmla="*/ 117 w 320"/>
                <a:gd name="T63" fmla="*/ 106 h 320"/>
                <a:gd name="T64" fmla="*/ 106 w 320"/>
                <a:gd name="T65" fmla="*/ 117 h 320"/>
                <a:gd name="T66" fmla="*/ 21 w 320"/>
                <a:gd name="T67" fmla="*/ 117 h 320"/>
                <a:gd name="T68" fmla="*/ 21 w 320"/>
                <a:gd name="T69" fmla="*/ 202 h 320"/>
                <a:gd name="T70" fmla="*/ 106 w 320"/>
                <a:gd name="T71" fmla="*/ 202 h 320"/>
                <a:gd name="T72" fmla="*/ 117 w 320"/>
                <a:gd name="T73" fmla="*/ 213 h 320"/>
                <a:gd name="T74" fmla="*/ 117 w 320"/>
                <a:gd name="T75"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320">
                  <a:moveTo>
                    <a:pt x="213" y="320"/>
                  </a:moveTo>
                  <a:cubicBezTo>
                    <a:pt x="106" y="320"/>
                    <a:pt x="106" y="320"/>
                    <a:pt x="106" y="320"/>
                  </a:cubicBezTo>
                  <a:cubicBezTo>
                    <a:pt x="100" y="320"/>
                    <a:pt x="96" y="315"/>
                    <a:pt x="96" y="309"/>
                  </a:cubicBezTo>
                  <a:cubicBezTo>
                    <a:pt x="96" y="224"/>
                    <a:pt x="96" y="224"/>
                    <a:pt x="96" y="224"/>
                  </a:cubicBezTo>
                  <a:cubicBezTo>
                    <a:pt x="10" y="224"/>
                    <a:pt x="10" y="224"/>
                    <a:pt x="10" y="224"/>
                  </a:cubicBezTo>
                  <a:cubicBezTo>
                    <a:pt x="4" y="224"/>
                    <a:pt x="0" y="219"/>
                    <a:pt x="0" y="213"/>
                  </a:cubicBezTo>
                  <a:cubicBezTo>
                    <a:pt x="0" y="106"/>
                    <a:pt x="0" y="106"/>
                    <a:pt x="0" y="106"/>
                  </a:cubicBezTo>
                  <a:cubicBezTo>
                    <a:pt x="0" y="100"/>
                    <a:pt x="4" y="96"/>
                    <a:pt x="10" y="96"/>
                  </a:cubicBezTo>
                  <a:cubicBezTo>
                    <a:pt x="96" y="96"/>
                    <a:pt x="96" y="96"/>
                    <a:pt x="96" y="96"/>
                  </a:cubicBezTo>
                  <a:cubicBezTo>
                    <a:pt x="96" y="10"/>
                    <a:pt x="96" y="10"/>
                    <a:pt x="96" y="10"/>
                  </a:cubicBezTo>
                  <a:cubicBezTo>
                    <a:pt x="96" y="4"/>
                    <a:pt x="100" y="0"/>
                    <a:pt x="106" y="0"/>
                  </a:cubicBezTo>
                  <a:cubicBezTo>
                    <a:pt x="213" y="0"/>
                    <a:pt x="213" y="0"/>
                    <a:pt x="213" y="0"/>
                  </a:cubicBezTo>
                  <a:cubicBezTo>
                    <a:pt x="219" y="0"/>
                    <a:pt x="224" y="4"/>
                    <a:pt x="224" y="10"/>
                  </a:cubicBezTo>
                  <a:cubicBezTo>
                    <a:pt x="224" y="96"/>
                    <a:pt x="224" y="96"/>
                    <a:pt x="224" y="96"/>
                  </a:cubicBezTo>
                  <a:cubicBezTo>
                    <a:pt x="309" y="96"/>
                    <a:pt x="309" y="96"/>
                    <a:pt x="309" y="96"/>
                  </a:cubicBezTo>
                  <a:cubicBezTo>
                    <a:pt x="315" y="96"/>
                    <a:pt x="320" y="100"/>
                    <a:pt x="320" y="106"/>
                  </a:cubicBezTo>
                  <a:cubicBezTo>
                    <a:pt x="320" y="213"/>
                    <a:pt x="320" y="213"/>
                    <a:pt x="320" y="213"/>
                  </a:cubicBezTo>
                  <a:cubicBezTo>
                    <a:pt x="320" y="219"/>
                    <a:pt x="315" y="224"/>
                    <a:pt x="309" y="224"/>
                  </a:cubicBezTo>
                  <a:cubicBezTo>
                    <a:pt x="224" y="224"/>
                    <a:pt x="224" y="224"/>
                    <a:pt x="224" y="224"/>
                  </a:cubicBezTo>
                  <a:cubicBezTo>
                    <a:pt x="224" y="309"/>
                    <a:pt x="224" y="309"/>
                    <a:pt x="224" y="309"/>
                  </a:cubicBezTo>
                  <a:cubicBezTo>
                    <a:pt x="224" y="315"/>
                    <a:pt x="219" y="320"/>
                    <a:pt x="213" y="320"/>
                  </a:cubicBezTo>
                  <a:close/>
                  <a:moveTo>
                    <a:pt x="117" y="298"/>
                  </a:moveTo>
                  <a:cubicBezTo>
                    <a:pt x="202" y="298"/>
                    <a:pt x="202" y="298"/>
                    <a:pt x="202" y="298"/>
                  </a:cubicBezTo>
                  <a:cubicBezTo>
                    <a:pt x="202" y="213"/>
                    <a:pt x="202" y="213"/>
                    <a:pt x="202" y="213"/>
                  </a:cubicBezTo>
                  <a:cubicBezTo>
                    <a:pt x="202" y="207"/>
                    <a:pt x="207" y="202"/>
                    <a:pt x="213" y="202"/>
                  </a:cubicBezTo>
                  <a:cubicBezTo>
                    <a:pt x="298" y="202"/>
                    <a:pt x="298" y="202"/>
                    <a:pt x="298" y="202"/>
                  </a:cubicBezTo>
                  <a:cubicBezTo>
                    <a:pt x="298" y="117"/>
                    <a:pt x="298" y="117"/>
                    <a:pt x="298" y="117"/>
                  </a:cubicBezTo>
                  <a:cubicBezTo>
                    <a:pt x="213" y="117"/>
                    <a:pt x="213" y="117"/>
                    <a:pt x="213" y="117"/>
                  </a:cubicBezTo>
                  <a:cubicBezTo>
                    <a:pt x="207" y="117"/>
                    <a:pt x="202" y="112"/>
                    <a:pt x="202" y="106"/>
                  </a:cubicBezTo>
                  <a:cubicBezTo>
                    <a:pt x="202" y="21"/>
                    <a:pt x="202" y="21"/>
                    <a:pt x="202" y="21"/>
                  </a:cubicBezTo>
                  <a:cubicBezTo>
                    <a:pt x="117" y="21"/>
                    <a:pt x="117" y="21"/>
                    <a:pt x="117" y="21"/>
                  </a:cubicBezTo>
                  <a:cubicBezTo>
                    <a:pt x="117" y="106"/>
                    <a:pt x="117" y="106"/>
                    <a:pt x="117" y="106"/>
                  </a:cubicBezTo>
                  <a:cubicBezTo>
                    <a:pt x="117" y="112"/>
                    <a:pt x="112" y="117"/>
                    <a:pt x="106" y="117"/>
                  </a:cubicBezTo>
                  <a:cubicBezTo>
                    <a:pt x="21" y="117"/>
                    <a:pt x="21" y="117"/>
                    <a:pt x="21" y="117"/>
                  </a:cubicBezTo>
                  <a:cubicBezTo>
                    <a:pt x="21" y="202"/>
                    <a:pt x="21" y="202"/>
                    <a:pt x="21" y="202"/>
                  </a:cubicBezTo>
                  <a:cubicBezTo>
                    <a:pt x="106" y="202"/>
                    <a:pt x="106" y="202"/>
                    <a:pt x="106" y="202"/>
                  </a:cubicBezTo>
                  <a:cubicBezTo>
                    <a:pt x="112" y="202"/>
                    <a:pt x="117" y="207"/>
                    <a:pt x="117" y="213"/>
                  </a:cubicBezTo>
                  <a:lnTo>
                    <a:pt x="117" y="298"/>
                  </a:lnTo>
                  <a:close/>
                </a:path>
              </a:pathLst>
            </a:custGeom>
            <a:solidFill>
              <a:schemeClr val="bg1"/>
            </a:solidFill>
            <a:ln>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95" name="Group 194">
            <a:extLst>
              <a:ext uri="{FF2B5EF4-FFF2-40B4-BE49-F238E27FC236}">
                <a16:creationId xmlns:a16="http://schemas.microsoft.com/office/drawing/2014/main" id="{6F54589E-1529-4DCA-9D92-611115996CE4}"/>
              </a:ext>
            </a:extLst>
          </p:cNvPr>
          <p:cNvGrpSpPr/>
          <p:nvPr/>
        </p:nvGrpSpPr>
        <p:grpSpPr>
          <a:xfrm>
            <a:off x="8805446" y="5862119"/>
            <a:ext cx="310896" cy="310896"/>
            <a:chOff x="9475283" y="3188805"/>
            <a:chExt cx="667895" cy="667895"/>
          </a:xfrm>
        </p:grpSpPr>
        <p:sp>
          <p:nvSpPr>
            <p:cNvPr id="196" name="Rectangle 195">
              <a:extLst>
                <a:ext uri="{FF2B5EF4-FFF2-40B4-BE49-F238E27FC236}">
                  <a16:creationId xmlns:a16="http://schemas.microsoft.com/office/drawing/2014/main" id="{2BA3F799-7242-44C7-ADAE-910B6F458DB2}"/>
                </a:ext>
              </a:extLst>
            </p:cNvPr>
            <p:cNvSpPr/>
            <p:nvPr/>
          </p:nvSpPr>
          <p:spPr>
            <a:xfrm>
              <a:off x="9475283" y="3188805"/>
              <a:ext cx="667895" cy="667895"/>
            </a:xfrm>
            <a:prstGeom prst="rect">
              <a:avLst/>
            </a:prstGeom>
            <a:solidFill>
              <a:srgbClr val="FBD59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97" name="Group 196">
              <a:extLst>
                <a:ext uri="{FF2B5EF4-FFF2-40B4-BE49-F238E27FC236}">
                  <a16:creationId xmlns:a16="http://schemas.microsoft.com/office/drawing/2014/main" id="{9BF678C7-69B4-46A5-B897-E08216E32AF2}"/>
                </a:ext>
              </a:extLst>
            </p:cNvPr>
            <p:cNvGrpSpPr/>
            <p:nvPr/>
          </p:nvGrpSpPr>
          <p:grpSpPr>
            <a:xfrm>
              <a:off x="9628870" y="3256321"/>
              <a:ext cx="385252" cy="540130"/>
              <a:chOff x="4033838" y="5080000"/>
              <a:chExt cx="1101725" cy="1544638"/>
            </a:xfrm>
            <a:solidFill>
              <a:schemeClr val="bg1"/>
            </a:solidFill>
          </p:grpSpPr>
          <p:sp>
            <p:nvSpPr>
              <p:cNvPr id="198" name="Oval 6">
                <a:extLst>
                  <a:ext uri="{FF2B5EF4-FFF2-40B4-BE49-F238E27FC236}">
                    <a16:creationId xmlns:a16="http://schemas.microsoft.com/office/drawing/2014/main" id="{7753DD8A-F970-4FCD-9CEF-38C14C597D11}"/>
                  </a:ext>
                </a:extLst>
              </p:cNvPr>
              <p:cNvSpPr>
                <a:spLocks noChangeArrowheads="1"/>
              </p:cNvSpPr>
              <p:nvPr/>
            </p:nvSpPr>
            <p:spPr bwMode="auto">
              <a:xfrm>
                <a:off x="4359275" y="5080000"/>
                <a:ext cx="450850" cy="4492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9" name="Freeform 7">
                <a:extLst>
                  <a:ext uri="{FF2B5EF4-FFF2-40B4-BE49-F238E27FC236}">
                    <a16:creationId xmlns:a16="http://schemas.microsoft.com/office/drawing/2014/main" id="{ED006A73-DEA4-4A3B-B39B-CE97D704491F}"/>
                  </a:ext>
                </a:extLst>
              </p:cNvPr>
              <p:cNvSpPr>
                <a:spLocks/>
              </p:cNvSpPr>
              <p:nvPr/>
            </p:nvSpPr>
            <p:spPr bwMode="auto">
              <a:xfrm>
                <a:off x="4033838" y="5578475"/>
                <a:ext cx="1101725" cy="442913"/>
              </a:xfrm>
              <a:custGeom>
                <a:avLst/>
                <a:gdLst>
                  <a:gd name="T0" fmla="*/ 22 w 294"/>
                  <a:gd name="T1" fmla="*/ 118 h 118"/>
                  <a:gd name="T2" fmla="*/ 35 w 294"/>
                  <a:gd name="T3" fmla="*/ 113 h 118"/>
                  <a:gd name="T4" fmla="*/ 89 w 294"/>
                  <a:gd name="T5" fmla="*/ 64 h 118"/>
                  <a:gd name="T6" fmla="*/ 89 w 294"/>
                  <a:gd name="T7" fmla="*/ 111 h 118"/>
                  <a:gd name="T8" fmla="*/ 204 w 294"/>
                  <a:gd name="T9" fmla="*/ 111 h 118"/>
                  <a:gd name="T10" fmla="*/ 204 w 294"/>
                  <a:gd name="T11" fmla="*/ 64 h 118"/>
                  <a:gd name="T12" fmla="*/ 258 w 294"/>
                  <a:gd name="T13" fmla="*/ 113 h 118"/>
                  <a:gd name="T14" fmla="*/ 272 w 294"/>
                  <a:gd name="T15" fmla="*/ 118 h 118"/>
                  <a:gd name="T16" fmla="*/ 287 w 294"/>
                  <a:gd name="T17" fmla="*/ 112 h 118"/>
                  <a:gd name="T18" fmla="*/ 285 w 294"/>
                  <a:gd name="T19" fmla="*/ 84 h 118"/>
                  <a:gd name="T20" fmla="*/ 202 w 294"/>
                  <a:gd name="T21" fmla="*/ 7 h 118"/>
                  <a:gd name="T22" fmla="*/ 199 w 294"/>
                  <a:gd name="T23" fmla="*/ 5 h 118"/>
                  <a:gd name="T24" fmla="*/ 187 w 294"/>
                  <a:gd name="T25" fmla="*/ 0 h 118"/>
                  <a:gd name="T26" fmla="*/ 107 w 294"/>
                  <a:gd name="T27" fmla="*/ 0 h 118"/>
                  <a:gd name="T28" fmla="*/ 95 w 294"/>
                  <a:gd name="T29" fmla="*/ 5 h 118"/>
                  <a:gd name="T30" fmla="*/ 91 w 294"/>
                  <a:gd name="T31" fmla="*/ 7 h 118"/>
                  <a:gd name="T32" fmla="*/ 8 w 294"/>
                  <a:gd name="T33" fmla="*/ 84 h 118"/>
                  <a:gd name="T34" fmla="*/ 7 w 294"/>
                  <a:gd name="T35" fmla="*/ 112 h 118"/>
                  <a:gd name="T36" fmla="*/ 22 w 294"/>
                  <a:gd name="T37"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4" h="118">
                    <a:moveTo>
                      <a:pt x="22" y="118"/>
                    </a:moveTo>
                    <a:cubicBezTo>
                      <a:pt x="27" y="118"/>
                      <a:pt x="32" y="117"/>
                      <a:pt x="35" y="113"/>
                    </a:cubicBezTo>
                    <a:cubicBezTo>
                      <a:pt x="89" y="64"/>
                      <a:pt x="89" y="64"/>
                      <a:pt x="89" y="64"/>
                    </a:cubicBezTo>
                    <a:cubicBezTo>
                      <a:pt x="89" y="111"/>
                      <a:pt x="89" y="111"/>
                      <a:pt x="89" y="111"/>
                    </a:cubicBezTo>
                    <a:cubicBezTo>
                      <a:pt x="204" y="111"/>
                      <a:pt x="204" y="111"/>
                      <a:pt x="204" y="111"/>
                    </a:cubicBezTo>
                    <a:cubicBezTo>
                      <a:pt x="204" y="64"/>
                      <a:pt x="204" y="64"/>
                      <a:pt x="204" y="64"/>
                    </a:cubicBezTo>
                    <a:cubicBezTo>
                      <a:pt x="258" y="113"/>
                      <a:pt x="258" y="113"/>
                      <a:pt x="258" y="113"/>
                    </a:cubicBezTo>
                    <a:cubicBezTo>
                      <a:pt x="262" y="117"/>
                      <a:pt x="267" y="118"/>
                      <a:pt x="272" y="118"/>
                    </a:cubicBezTo>
                    <a:cubicBezTo>
                      <a:pt x="277" y="118"/>
                      <a:pt x="283" y="116"/>
                      <a:pt x="287" y="112"/>
                    </a:cubicBezTo>
                    <a:cubicBezTo>
                      <a:pt x="294" y="104"/>
                      <a:pt x="294" y="91"/>
                      <a:pt x="285" y="84"/>
                    </a:cubicBezTo>
                    <a:cubicBezTo>
                      <a:pt x="202" y="7"/>
                      <a:pt x="202" y="7"/>
                      <a:pt x="202" y="7"/>
                    </a:cubicBezTo>
                    <a:cubicBezTo>
                      <a:pt x="201" y="6"/>
                      <a:pt x="200" y="6"/>
                      <a:pt x="199" y="5"/>
                    </a:cubicBezTo>
                    <a:cubicBezTo>
                      <a:pt x="196" y="2"/>
                      <a:pt x="192" y="0"/>
                      <a:pt x="187" y="0"/>
                    </a:cubicBezTo>
                    <a:cubicBezTo>
                      <a:pt x="107" y="0"/>
                      <a:pt x="107" y="0"/>
                      <a:pt x="107" y="0"/>
                    </a:cubicBezTo>
                    <a:cubicBezTo>
                      <a:pt x="102" y="0"/>
                      <a:pt x="98" y="2"/>
                      <a:pt x="95" y="5"/>
                    </a:cubicBezTo>
                    <a:cubicBezTo>
                      <a:pt x="94" y="6"/>
                      <a:pt x="93" y="6"/>
                      <a:pt x="91" y="7"/>
                    </a:cubicBezTo>
                    <a:cubicBezTo>
                      <a:pt x="8" y="84"/>
                      <a:pt x="8" y="84"/>
                      <a:pt x="8" y="84"/>
                    </a:cubicBezTo>
                    <a:cubicBezTo>
                      <a:pt x="0" y="91"/>
                      <a:pt x="0" y="104"/>
                      <a:pt x="7" y="112"/>
                    </a:cubicBezTo>
                    <a:cubicBezTo>
                      <a:pt x="11" y="116"/>
                      <a:pt x="17" y="118"/>
                      <a:pt x="22"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0" name="Freeform 8">
                <a:extLst>
                  <a:ext uri="{FF2B5EF4-FFF2-40B4-BE49-F238E27FC236}">
                    <a16:creationId xmlns:a16="http://schemas.microsoft.com/office/drawing/2014/main" id="{236AB598-5836-428C-BD41-1C044499F6EB}"/>
                  </a:ext>
                </a:extLst>
              </p:cNvPr>
              <p:cNvSpPr>
                <a:spLocks/>
              </p:cNvSpPr>
              <p:nvPr/>
            </p:nvSpPr>
            <p:spPr bwMode="auto">
              <a:xfrm>
                <a:off x="4186238" y="6099175"/>
                <a:ext cx="341313" cy="525463"/>
              </a:xfrm>
              <a:custGeom>
                <a:avLst/>
                <a:gdLst>
                  <a:gd name="T0" fmla="*/ 12 w 91"/>
                  <a:gd name="T1" fmla="*/ 27 h 140"/>
                  <a:gd name="T2" fmla="*/ 5 w 91"/>
                  <a:gd name="T3" fmla="*/ 59 h 140"/>
                  <a:gd name="T4" fmla="*/ 33 w 91"/>
                  <a:gd name="T5" fmla="*/ 124 h 140"/>
                  <a:gd name="T6" fmla="*/ 59 w 91"/>
                  <a:gd name="T7" fmla="*/ 140 h 140"/>
                  <a:gd name="T8" fmla="*/ 70 w 91"/>
                  <a:gd name="T9" fmla="*/ 138 h 140"/>
                  <a:gd name="T10" fmla="*/ 84 w 91"/>
                  <a:gd name="T11" fmla="*/ 101 h 140"/>
                  <a:gd name="T12" fmla="*/ 65 w 91"/>
                  <a:gd name="T13" fmla="*/ 56 h 140"/>
                  <a:gd name="T14" fmla="*/ 86 w 91"/>
                  <a:gd name="T15" fmla="*/ 37 h 140"/>
                  <a:gd name="T16" fmla="*/ 43 w 91"/>
                  <a:gd name="T17" fmla="*/ 0 h 140"/>
                  <a:gd name="T18" fmla="*/ 12 w 91"/>
                  <a:gd name="T19" fmla="*/ 2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140">
                    <a:moveTo>
                      <a:pt x="12" y="27"/>
                    </a:moveTo>
                    <a:cubicBezTo>
                      <a:pt x="3" y="35"/>
                      <a:pt x="0" y="48"/>
                      <a:pt x="5" y="59"/>
                    </a:cubicBezTo>
                    <a:cubicBezTo>
                      <a:pt x="33" y="124"/>
                      <a:pt x="33" y="124"/>
                      <a:pt x="33" y="124"/>
                    </a:cubicBezTo>
                    <a:cubicBezTo>
                      <a:pt x="38" y="134"/>
                      <a:pt x="48" y="140"/>
                      <a:pt x="59" y="140"/>
                    </a:cubicBezTo>
                    <a:cubicBezTo>
                      <a:pt x="63" y="140"/>
                      <a:pt x="66" y="140"/>
                      <a:pt x="70" y="138"/>
                    </a:cubicBezTo>
                    <a:cubicBezTo>
                      <a:pt x="84" y="132"/>
                      <a:pt x="91" y="115"/>
                      <a:pt x="84" y="101"/>
                    </a:cubicBezTo>
                    <a:cubicBezTo>
                      <a:pt x="65" y="56"/>
                      <a:pt x="65" y="56"/>
                      <a:pt x="65" y="56"/>
                    </a:cubicBezTo>
                    <a:cubicBezTo>
                      <a:pt x="86" y="37"/>
                      <a:pt x="86" y="37"/>
                      <a:pt x="86" y="37"/>
                    </a:cubicBezTo>
                    <a:cubicBezTo>
                      <a:pt x="43" y="0"/>
                      <a:pt x="43" y="0"/>
                      <a:pt x="43" y="0"/>
                    </a:cubicBezTo>
                    <a:lnTo>
                      <a:pt x="1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1" name="Freeform 9">
                <a:extLst>
                  <a:ext uri="{FF2B5EF4-FFF2-40B4-BE49-F238E27FC236}">
                    <a16:creationId xmlns:a16="http://schemas.microsoft.com/office/drawing/2014/main" id="{0F84C31E-8346-4E02-B40A-5E52994E2637}"/>
                  </a:ext>
                </a:extLst>
              </p:cNvPr>
              <p:cNvSpPr>
                <a:spLocks/>
              </p:cNvSpPr>
              <p:nvPr/>
            </p:nvSpPr>
            <p:spPr bwMode="auto">
              <a:xfrm>
                <a:off x="4640263" y="6099175"/>
                <a:ext cx="341313" cy="525463"/>
              </a:xfrm>
              <a:custGeom>
                <a:avLst/>
                <a:gdLst>
                  <a:gd name="T0" fmla="*/ 26 w 91"/>
                  <a:gd name="T1" fmla="*/ 56 h 140"/>
                  <a:gd name="T2" fmla="*/ 6 w 91"/>
                  <a:gd name="T3" fmla="*/ 101 h 140"/>
                  <a:gd name="T4" fmla="*/ 21 w 91"/>
                  <a:gd name="T5" fmla="*/ 138 h 140"/>
                  <a:gd name="T6" fmla="*/ 32 w 91"/>
                  <a:gd name="T7" fmla="*/ 140 h 140"/>
                  <a:gd name="T8" fmla="*/ 58 w 91"/>
                  <a:gd name="T9" fmla="*/ 124 h 140"/>
                  <a:gd name="T10" fmla="*/ 86 w 91"/>
                  <a:gd name="T11" fmla="*/ 59 h 140"/>
                  <a:gd name="T12" fmla="*/ 79 w 91"/>
                  <a:gd name="T13" fmla="*/ 27 h 140"/>
                  <a:gd name="T14" fmla="*/ 48 w 91"/>
                  <a:gd name="T15" fmla="*/ 0 h 140"/>
                  <a:gd name="T16" fmla="*/ 4 w 91"/>
                  <a:gd name="T17" fmla="*/ 37 h 140"/>
                  <a:gd name="T18" fmla="*/ 26 w 91"/>
                  <a:gd name="T19" fmla="*/ 5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140">
                    <a:moveTo>
                      <a:pt x="26" y="56"/>
                    </a:moveTo>
                    <a:cubicBezTo>
                      <a:pt x="6" y="101"/>
                      <a:pt x="6" y="101"/>
                      <a:pt x="6" y="101"/>
                    </a:cubicBezTo>
                    <a:cubicBezTo>
                      <a:pt x="0" y="115"/>
                      <a:pt x="7" y="132"/>
                      <a:pt x="21" y="138"/>
                    </a:cubicBezTo>
                    <a:cubicBezTo>
                      <a:pt x="24" y="140"/>
                      <a:pt x="28" y="140"/>
                      <a:pt x="32" y="140"/>
                    </a:cubicBezTo>
                    <a:cubicBezTo>
                      <a:pt x="43" y="140"/>
                      <a:pt x="53" y="134"/>
                      <a:pt x="58" y="124"/>
                    </a:cubicBezTo>
                    <a:cubicBezTo>
                      <a:pt x="86" y="59"/>
                      <a:pt x="86" y="59"/>
                      <a:pt x="86" y="59"/>
                    </a:cubicBezTo>
                    <a:cubicBezTo>
                      <a:pt x="91" y="48"/>
                      <a:pt x="88" y="35"/>
                      <a:pt x="79" y="27"/>
                    </a:cubicBezTo>
                    <a:cubicBezTo>
                      <a:pt x="48" y="0"/>
                      <a:pt x="48" y="0"/>
                      <a:pt x="48" y="0"/>
                    </a:cubicBezTo>
                    <a:cubicBezTo>
                      <a:pt x="4" y="37"/>
                      <a:pt x="4" y="37"/>
                      <a:pt x="4" y="37"/>
                    </a:cubicBezTo>
                    <a:lnTo>
                      <a:pt x="26"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grpSp>
        <p:nvGrpSpPr>
          <p:cNvPr id="202" name="Group 201">
            <a:extLst>
              <a:ext uri="{FF2B5EF4-FFF2-40B4-BE49-F238E27FC236}">
                <a16:creationId xmlns:a16="http://schemas.microsoft.com/office/drawing/2014/main" id="{B45A08AE-AE6B-4B4E-B64C-38E771F6EC0A}"/>
              </a:ext>
            </a:extLst>
          </p:cNvPr>
          <p:cNvGrpSpPr/>
          <p:nvPr/>
        </p:nvGrpSpPr>
        <p:grpSpPr>
          <a:xfrm>
            <a:off x="6705600" y="5862119"/>
            <a:ext cx="310896" cy="310896"/>
            <a:chOff x="9475283" y="4178583"/>
            <a:chExt cx="667895" cy="667895"/>
          </a:xfrm>
        </p:grpSpPr>
        <p:sp>
          <p:nvSpPr>
            <p:cNvPr id="203" name="Rectangle 202">
              <a:extLst>
                <a:ext uri="{FF2B5EF4-FFF2-40B4-BE49-F238E27FC236}">
                  <a16:creationId xmlns:a16="http://schemas.microsoft.com/office/drawing/2014/main" id="{78EEF32A-E1E1-4B00-8C5C-5FD30AECFAE8}"/>
                </a:ext>
              </a:extLst>
            </p:cNvPr>
            <p:cNvSpPr/>
            <p:nvPr/>
          </p:nvSpPr>
          <p:spPr>
            <a:xfrm>
              <a:off x="9475283" y="4178583"/>
              <a:ext cx="667895" cy="667895"/>
            </a:xfrm>
            <a:prstGeom prst="rect">
              <a:avLst/>
            </a:prstGeom>
            <a:solidFill>
              <a:srgbClr val="E3696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04" name="Group 203">
              <a:extLst>
                <a:ext uri="{FF2B5EF4-FFF2-40B4-BE49-F238E27FC236}">
                  <a16:creationId xmlns:a16="http://schemas.microsoft.com/office/drawing/2014/main" id="{F7EE1FEA-4473-4841-B857-9C49C693D140}"/>
                </a:ext>
              </a:extLst>
            </p:cNvPr>
            <p:cNvGrpSpPr/>
            <p:nvPr/>
          </p:nvGrpSpPr>
          <p:grpSpPr>
            <a:xfrm>
              <a:off x="9624168" y="4249089"/>
              <a:ext cx="370122" cy="511000"/>
              <a:chOff x="687388" y="3617913"/>
              <a:chExt cx="679450" cy="1031875"/>
            </a:xfrm>
            <a:solidFill>
              <a:schemeClr val="bg1"/>
            </a:solidFill>
          </p:grpSpPr>
          <p:sp>
            <p:nvSpPr>
              <p:cNvPr id="205" name="Freeform 233">
                <a:extLst>
                  <a:ext uri="{FF2B5EF4-FFF2-40B4-BE49-F238E27FC236}">
                    <a16:creationId xmlns:a16="http://schemas.microsoft.com/office/drawing/2014/main" id="{20203175-60FC-482A-A6C5-57E74DD961CB}"/>
                  </a:ext>
                </a:extLst>
              </p:cNvPr>
              <p:cNvSpPr>
                <a:spLocks/>
              </p:cNvSpPr>
              <p:nvPr/>
            </p:nvSpPr>
            <p:spPr bwMode="auto">
              <a:xfrm>
                <a:off x="692151" y="3617913"/>
                <a:ext cx="498475" cy="417513"/>
              </a:xfrm>
              <a:custGeom>
                <a:avLst/>
                <a:gdLst>
                  <a:gd name="T0" fmla="*/ 91 w 199"/>
                  <a:gd name="T1" fmla="*/ 124 h 167"/>
                  <a:gd name="T2" fmla="*/ 80 w 199"/>
                  <a:gd name="T3" fmla="*/ 132 h 167"/>
                  <a:gd name="T4" fmla="*/ 77 w 199"/>
                  <a:gd name="T5" fmla="*/ 124 h 167"/>
                  <a:gd name="T6" fmla="*/ 69 w 199"/>
                  <a:gd name="T7" fmla="*/ 111 h 167"/>
                  <a:gd name="T8" fmla="*/ 29 w 199"/>
                  <a:gd name="T9" fmla="*/ 62 h 167"/>
                  <a:gd name="T10" fmla="*/ 21 w 199"/>
                  <a:gd name="T11" fmla="*/ 64 h 167"/>
                  <a:gd name="T12" fmla="*/ 14 w 199"/>
                  <a:gd name="T13" fmla="*/ 66 h 167"/>
                  <a:gd name="T14" fmla="*/ 10 w 199"/>
                  <a:gd name="T15" fmla="*/ 159 h 167"/>
                  <a:gd name="T16" fmla="*/ 12 w 199"/>
                  <a:gd name="T17" fmla="*/ 158 h 167"/>
                  <a:gd name="T18" fmla="*/ 21 w 199"/>
                  <a:gd name="T19" fmla="*/ 155 h 167"/>
                  <a:gd name="T20" fmla="*/ 28 w 199"/>
                  <a:gd name="T21" fmla="*/ 157 h 167"/>
                  <a:gd name="T22" fmla="*/ 46 w 199"/>
                  <a:gd name="T23" fmla="*/ 167 h 167"/>
                  <a:gd name="T24" fmla="*/ 57 w 199"/>
                  <a:gd name="T25" fmla="*/ 160 h 167"/>
                  <a:gd name="T26" fmla="*/ 59 w 199"/>
                  <a:gd name="T27" fmla="*/ 158 h 167"/>
                  <a:gd name="T28" fmla="*/ 64 w 199"/>
                  <a:gd name="T29" fmla="*/ 156 h 167"/>
                  <a:gd name="T30" fmla="*/ 68 w 199"/>
                  <a:gd name="T31" fmla="*/ 155 h 167"/>
                  <a:gd name="T32" fmla="*/ 72 w 199"/>
                  <a:gd name="T33" fmla="*/ 156 h 167"/>
                  <a:gd name="T34" fmla="*/ 77 w 199"/>
                  <a:gd name="T35" fmla="*/ 158 h 167"/>
                  <a:gd name="T36" fmla="*/ 80 w 199"/>
                  <a:gd name="T37" fmla="*/ 160 h 167"/>
                  <a:gd name="T38" fmla="*/ 90 w 199"/>
                  <a:gd name="T39" fmla="*/ 166 h 167"/>
                  <a:gd name="T40" fmla="*/ 92 w 199"/>
                  <a:gd name="T41" fmla="*/ 165 h 167"/>
                  <a:gd name="T42" fmla="*/ 90 w 199"/>
                  <a:gd name="T43" fmla="*/ 161 h 167"/>
                  <a:gd name="T44" fmla="*/ 90 w 199"/>
                  <a:gd name="T45" fmla="*/ 161 h 167"/>
                  <a:gd name="T46" fmla="*/ 88 w 199"/>
                  <a:gd name="T47" fmla="*/ 153 h 167"/>
                  <a:gd name="T48" fmla="*/ 118 w 199"/>
                  <a:gd name="T49" fmla="*/ 144 h 167"/>
                  <a:gd name="T50" fmla="*/ 122 w 199"/>
                  <a:gd name="T51" fmla="*/ 144 h 167"/>
                  <a:gd name="T52" fmla="*/ 116 w 199"/>
                  <a:gd name="T53" fmla="*/ 156 h 167"/>
                  <a:gd name="T54" fmla="*/ 120 w 199"/>
                  <a:gd name="T55" fmla="*/ 158 h 167"/>
                  <a:gd name="T56" fmla="*/ 133 w 199"/>
                  <a:gd name="T57" fmla="*/ 166 h 167"/>
                  <a:gd name="T58" fmla="*/ 146 w 199"/>
                  <a:gd name="T59" fmla="*/ 158 h 167"/>
                  <a:gd name="T60" fmla="*/ 155 w 199"/>
                  <a:gd name="T61" fmla="*/ 155 h 167"/>
                  <a:gd name="T62" fmla="*/ 159 w 199"/>
                  <a:gd name="T63" fmla="*/ 156 h 167"/>
                  <a:gd name="T64" fmla="*/ 162 w 199"/>
                  <a:gd name="T65" fmla="*/ 0 h 167"/>
                  <a:gd name="T66" fmla="*/ 145 w 199"/>
                  <a:gd name="T67" fmla="*/ 5 h 167"/>
                  <a:gd name="T68" fmla="*/ 113 w 199"/>
                  <a:gd name="T69" fmla="*/ 60 h 167"/>
                  <a:gd name="T70" fmla="*/ 150 w 199"/>
                  <a:gd name="T71" fmla="*/ 41 h 167"/>
                  <a:gd name="T72" fmla="*/ 154 w 199"/>
                  <a:gd name="T73" fmla="*/ 42 h 167"/>
                  <a:gd name="T74" fmla="*/ 106 w 199"/>
                  <a:gd name="T75" fmla="*/ 76 h 167"/>
                  <a:gd name="T76" fmla="*/ 87 w 199"/>
                  <a:gd name="T77" fmla="*/ 119 h 167"/>
                  <a:gd name="T78" fmla="*/ 134 w 199"/>
                  <a:gd name="T79" fmla="*/ 90 h 167"/>
                  <a:gd name="T80" fmla="*/ 140 w 199"/>
                  <a:gd name="T81" fmla="*/ 92 h 167"/>
                  <a:gd name="T82" fmla="*/ 91 w 199"/>
                  <a:gd name="T83" fmla="*/ 12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9" h="167">
                    <a:moveTo>
                      <a:pt x="91" y="124"/>
                    </a:moveTo>
                    <a:cubicBezTo>
                      <a:pt x="86" y="126"/>
                      <a:pt x="83" y="129"/>
                      <a:pt x="80" y="132"/>
                    </a:cubicBezTo>
                    <a:cubicBezTo>
                      <a:pt x="79" y="129"/>
                      <a:pt x="78" y="127"/>
                      <a:pt x="77" y="124"/>
                    </a:cubicBezTo>
                    <a:cubicBezTo>
                      <a:pt x="74" y="120"/>
                      <a:pt x="72" y="115"/>
                      <a:pt x="69" y="111"/>
                    </a:cubicBezTo>
                    <a:cubicBezTo>
                      <a:pt x="50" y="78"/>
                      <a:pt x="29" y="62"/>
                      <a:pt x="29" y="62"/>
                    </a:cubicBezTo>
                    <a:cubicBezTo>
                      <a:pt x="21" y="64"/>
                      <a:pt x="21" y="64"/>
                      <a:pt x="21" y="64"/>
                    </a:cubicBezTo>
                    <a:cubicBezTo>
                      <a:pt x="14" y="66"/>
                      <a:pt x="14" y="66"/>
                      <a:pt x="14" y="66"/>
                    </a:cubicBezTo>
                    <a:cubicBezTo>
                      <a:pt x="14" y="66"/>
                      <a:pt x="0" y="105"/>
                      <a:pt x="10" y="159"/>
                    </a:cubicBezTo>
                    <a:cubicBezTo>
                      <a:pt x="12" y="158"/>
                      <a:pt x="12" y="158"/>
                      <a:pt x="12" y="158"/>
                    </a:cubicBezTo>
                    <a:cubicBezTo>
                      <a:pt x="15" y="156"/>
                      <a:pt x="17" y="155"/>
                      <a:pt x="21" y="155"/>
                    </a:cubicBezTo>
                    <a:cubicBezTo>
                      <a:pt x="23" y="155"/>
                      <a:pt x="26" y="156"/>
                      <a:pt x="28" y="157"/>
                    </a:cubicBezTo>
                    <a:cubicBezTo>
                      <a:pt x="46" y="167"/>
                      <a:pt x="46" y="167"/>
                      <a:pt x="46" y="167"/>
                    </a:cubicBezTo>
                    <a:cubicBezTo>
                      <a:pt x="57" y="160"/>
                      <a:pt x="57" y="160"/>
                      <a:pt x="57" y="160"/>
                    </a:cubicBezTo>
                    <a:cubicBezTo>
                      <a:pt x="59" y="158"/>
                      <a:pt x="59" y="158"/>
                      <a:pt x="59" y="158"/>
                    </a:cubicBezTo>
                    <a:cubicBezTo>
                      <a:pt x="61" y="157"/>
                      <a:pt x="62" y="156"/>
                      <a:pt x="64" y="156"/>
                    </a:cubicBezTo>
                    <a:cubicBezTo>
                      <a:pt x="65" y="155"/>
                      <a:pt x="67" y="155"/>
                      <a:pt x="68" y="155"/>
                    </a:cubicBezTo>
                    <a:cubicBezTo>
                      <a:pt x="69" y="155"/>
                      <a:pt x="70" y="155"/>
                      <a:pt x="72" y="156"/>
                    </a:cubicBezTo>
                    <a:cubicBezTo>
                      <a:pt x="73" y="156"/>
                      <a:pt x="75" y="157"/>
                      <a:pt x="77" y="158"/>
                    </a:cubicBezTo>
                    <a:cubicBezTo>
                      <a:pt x="80" y="160"/>
                      <a:pt x="80" y="160"/>
                      <a:pt x="80" y="160"/>
                    </a:cubicBezTo>
                    <a:cubicBezTo>
                      <a:pt x="90" y="166"/>
                      <a:pt x="90" y="166"/>
                      <a:pt x="90" y="166"/>
                    </a:cubicBezTo>
                    <a:cubicBezTo>
                      <a:pt x="92" y="165"/>
                      <a:pt x="92" y="165"/>
                      <a:pt x="92" y="165"/>
                    </a:cubicBezTo>
                    <a:cubicBezTo>
                      <a:pt x="91" y="164"/>
                      <a:pt x="91" y="162"/>
                      <a:pt x="90" y="161"/>
                    </a:cubicBezTo>
                    <a:cubicBezTo>
                      <a:pt x="90" y="161"/>
                      <a:pt x="90" y="161"/>
                      <a:pt x="90" y="161"/>
                    </a:cubicBezTo>
                    <a:cubicBezTo>
                      <a:pt x="90" y="158"/>
                      <a:pt x="89" y="156"/>
                      <a:pt x="88" y="153"/>
                    </a:cubicBezTo>
                    <a:cubicBezTo>
                      <a:pt x="98" y="147"/>
                      <a:pt x="110" y="144"/>
                      <a:pt x="118" y="144"/>
                    </a:cubicBezTo>
                    <a:cubicBezTo>
                      <a:pt x="120" y="144"/>
                      <a:pt x="121" y="144"/>
                      <a:pt x="122" y="144"/>
                    </a:cubicBezTo>
                    <a:cubicBezTo>
                      <a:pt x="130" y="147"/>
                      <a:pt x="125" y="151"/>
                      <a:pt x="116" y="156"/>
                    </a:cubicBezTo>
                    <a:cubicBezTo>
                      <a:pt x="118" y="156"/>
                      <a:pt x="119" y="157"/>
                      <a:pt x="120" y="158"/>
                    </a:cubicBezTo>
                    <a:cubicBezTo>
                      <a:pt x="133" y="166"/>
                      <a:pt x="133" y="166"/>
                      <a:pt x="133" y="166"/>
                    </a:cubicBezTo>
                    <a:cubicBezTo>
                      <a:pt x="146" y="158"/>
                      <a:pt x="146" y="158"/>
                      <a:pt x="146" y="158"/>
                    </a:cubicBezTo>
                    <a:cubicBezTo>
                      <a:pt x="149" y="156"/>
                      <a:pt x="152" y="155"/>
                      <a:pt x="155" y="155"/>
                    </a:cubicBezTo>
                    <a:cubicBezTo>
                      <a:pt x="156" y="155"/>
                      <a:pt x="158" y="156"/>
                      <a:pt x="159" y="156"/>
                    </a:cubicBezTo>
                    <a:cubicBezTo>
                      <a:pt x="176" y="109"/>
                      <a:pt x="199" y="0"/>
                      <a:pt x="162" y="0"/>
                    </a:cubicBezTo>
                    <a:cubicBezTo>
                      <a:pt x="157" y="0"/>
                      <a:pt x="152" y="2"/>
                      <a:pt x="145" y="5"/>
                    </a:cubicBezTo>
                    <a:cubicBezTo>
                      <a:pt x="113" y="23"/>
                      <a:pt x="113" y="60"/>
                      <a:pt x="113" y="60"/>
                    </a:cubicBezTo>
                    <a:cubicBezTo>
                      <a:pt x="125" y="48"/>
                      <a:pt x="142" y="41"/>
                      <a:pt x="150" y="41"/>
                    </a:cubicBezTo>
                    <a:cubicBezTo>
                      <a:pt x="152" y="41"/>
                      <a:pt x="153" y="42"/>
                      <a:pt x="154" y="42"/>
                    </a:cubicBezTo>
                    <a:cubicBezTo>
                      <a:pt x="161" y="47"/>
                      <a:pt x="141" y="59"/>
                      <a:pt x="106" y="76"/>
                    </a:cubicBezTo>
                    <a:cubicBezTo>
                      <a:pt x="74" y="91"/>
                      <a:pt x="87" y="119"/>
                      <a:pt x="87" y="119"/>
                    </a:cubicBezTo>
                    <a:cubicBezTo>
                      <a:pt x="98" y="104"/>
                      <a:pt x="122" y="90"/>
                      <a:pt x="134" y="90"/>
                    </a:cubicBezTo>
                    <a:cubicBezTo>
                      <a:pt x="137" y="90"/>
                      <a:pt x="138" y="91"/>
                      <a:pt x="140" y="92"/>
                    </a:cubicBezTo>
                    <a:cubicBezTo>
                      <a:pt x="152" y="101"/>
                      <a:pt x="119" y="113"/>
                      <a:pt x="91"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6" name="Freeform 234">
                <a:extLst>
                  <a:ext uri="{FF2B5EF4-FFF2-40B4-BE49-F238E27FC236}">
                    <a16:creationId xmlns:a16="http://schemas.microsoft.com/office/drawing/2014/main" id="{A805AAC7-EF1E-4D01-AFBA-A8C1986F4CA3}"/>
                  </a:ext>
                </a:extLst>
              </p:cNvPr>
              <p:cNvSpPr>
                <a:spLocks/>
              </p:cNvSpPr>
              <p:nvPr/>
            </p:nvSpPr>
            <p:spPr bwMode="auto">
              <a:xfrm>
                <a:off x="687388" y="3705226"/>
                <a:ext cx="90488" cy="68263"/>
              </a:xfrm>
              <a:custGeom>
                <a:avLst/>
                <a:gdLst>
                  <a:gd name="T0" fmla="*/ 31 w 36"/>
                  <a:gd name="T1" fmla="*/ 1 h 27"/>
                  <a:gd name="T2" fmla="*/ 29 w 36"/>
                  <a:gd name="T3" fmla="*/ 0 h 27"/>
                  <a:gd name="T4" fmla="*/ 2 w 36"/>
                  <a:gd name="T5" fmla="*/ 8 h 27"/>
                  <a:gd name="T6" fmla="*/ 0 w 36"/>
                  <a:gd name="T7" fmla="*/ 10 h 27"/>
                  <a:gd name="T8" fmla="*/ 5 w 36"/>
                  <a:gd name="T9" fmla="*/ 25 h 27"/>
                  <a:gd name="T10" fmla="*/ 7 w 36"/>
                  <a:gd name="T11" fmla="*/ 27 h 27"/>
                  <a:gd name="T12" fmla="*/ 34 w 36"/>
                  <a:gd name="T13" fmla="*/ 19 h 27"/>
                  <a:gd name="T14" fmla="*/ 36 w 36"/>
                  <a:gd name="T15" fmla="*/ 16 h 27"/>
                  <a:gd name="T16" fmla="*/ 31 w 36"/>
                  <a:gd name="T17"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7">
                    <a:moveTo>
                      <a:pt x="31" y="1"/>
                    </a:moveTo>
                    <a:cubicBezTo>
                      <a:pt x="31" y="0"/>
                      <a:pt x="30" y="0"/>
                      <a:pt x="29" y="0"/>
                    </a:cubicBezTo>
                    <a:cubicBezTo>
                      <a:pt x="2" y="8"/>
                      <a:pt x="2" y="8"/>
                      <a:pt x="2" y="8"/>
                    </a:cubicBezTo>
                    <a:cubicBezTo>
                      <a:pt x="1" y="8"/>
                      <a:pt x="0" y="9"/>
                      <a:pt x="0" y="10"/>
                    </a:cubicBezTo>
                    <a:cubicBezTo>
                      <a:pt x="5" y="25"/>
                      <a:pt x="5" y="25"/>
                      <a:pt x="5" y="25"/>
                    </a:cubicBezTo>
                    <a:cubicBezTo>
                      <a:pt x="5" y="26"/>
                      <a:pt x="6" y="27"/>
                      <a:pt x="7" y="27"/>
                    </a:cubicBezTo>
                    <a:cubicBezTo>
                      <a:pt x="34" y="19"/>
                      <a:pt x="34" y="19"/>
                      <a:pt x="34" y="19"/>
                    </a:cubicBezTo>
                    <a:cubicBezTo>
                      <a:pt x="35" y="18"/>
                      <a:pt x="36" y="17"/>
                      <a:pt x="36" y="16"/>
                    </a:cubicBezTo>
                    <a:lnTo>
                      <a:pt x="3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7" name="Freeform 235">
                <a:extLst>
                  <a:ext uri="{FF2B5EF4-FFF2-40B4-BE49-F238E27FC236}">
                    <a16:creationId xmlns:a16="http://schemas.microsoft.com/office/drawing/2014/main" id="{0E20F1F2-923D-4E95-968C-CA4946AC0AFB}"/>
                  </a:ext>
                </a:extLst>
              </p:cNvPr>
              <p:cNvSpPr>
                <a:spLocks/>
              </p:cNvSpPr>
              <p:nvPr/>
            </p:nvSpPr>
            <p:spPr bwMode="auto">
              <a:xfrm>
                <a:off x="1093788" y="3730626"/>
                <a:ext cx="273050" cy="303213"/>
              </a:xfrm>
              <a:custGeom>
                <a:avLst/>
                <a:gdLst>
                  <a:gd name="T0" fmla="*/ 108 w 109"/>
                  <a:gd name="T1" fmla="*/ 13 h 121"/>
                  <a:gd name="T2" fmla="*/ 99 w 109"/>
                  <a:gd name="T3" fmla="*/ 14 h 121"/>
                  <a:gd name="T4" fmla="*/ 97 w 109"/>
                  <a:gd name="T5" fmla="*/ 16 h 121"/>
                  <a:gd name="T6" fmla="*/ 95 w 109"/>
                  <a:gd name="T7" fmla="*/ 22 h 121"/>
                  <a:gd name="T8" fmla="*/ 87 w 109"/>
                  <a:gd name="T9" fmla="*/ 18 h 121"/>
                  <a:gd name="T10" fmla="*/ 86 w 109"/>
                  <a:gd name="T11" fmla="*/ 17 h 121"/>
                  <a:gd name="T12" fmla="*/ 77 w 109"/>
                  <a:gd name="T13" fmla="*/ 2 h 121"/>
                  <a:gd name="T14" fmla="*/ 55 w 109"/>
                  <a:gd name="T15" fmla="*/ 16 h 121"/>
                  <a:gd name="T16" fmla="*/ 43 w 109"/>
                  <a:gd name="T17" fmla="*/ 24 h 121"/>
                  <a:gd name="T18" fmla="*/ 43 w 109"/>
                  <a:gd name="T19" fmla="*/ 25 h 121"/>
                  <a:gd name="T20" fmla="*/ 64 w 109"/>
                  <a:gd name="T21" fmla="*/ 34 h 121"/>
                  <a:gd name="T22" fmla="*/ 83 w 109"/>
                  <a:gd name="T23" fmla="*/ 21 h 121"/>
                  <a:gd name="T24" fmla="*/ 84 w 109"/>
                  <a:gd name="T25" fmla="*/ 20 h 121"/>
                  <a:gd name="T26" fmla="*/ 93 w 109"/>
                  <a:gd name="T27" fmla="*/ 25 h 121"/>
                  <a:gd name="T28" fmla="*/ 86 w 109"/>
                  <a:gd name="T29" fmla="*/ 37 h 121"/>
                  <a:gd name="T30" fmla="*/ 66 w 109"/>
                  <a:gd name="T31" fmla="*/ 43 h 121"/>
                  <a:gd name="T32" fmla="*/ 25 w 109"/>
                  <a:gd name="T33" fmla="*/ 77 h 121"/>
                  <a:gd name="T34" fmla="*/ 18 w 109"/>
                  <a:gd name="T35" fmla="*/ 83 h 121"/>
                  <a:gd name="T36" fmla="*/ 15 w 109"/>
                  <a:gd name="T37" fmla="*/ 85 h 121"/>
                  <a:gd name="T38" fmla="*/ 0 w 109"/>
                  <a:gd name="T39" fmla="*/ 111 h 121"/>
                  <a:gd name="T40" fmla="*/ 4 w 109"/>
                  <a:gd name="T41" fmla="*/ 113 h 121"/>
                  <a:gd name="T42" fmla="*/ 6 w 109"/>
                  <a:gd name="T43" fmla="*/ 114 h 121"/>
                  <a:gd name="T44" fmla="*/ 13 w 109"/>
                  <a:gd name="T45" fmla="*/ 119 h 121"/>
                  <a:gd name="T46" fmla="*/ 17 w 109"/>
                  <a:gd name="T47" fmla="*/ 121 h 121"/>
                  <a:gd name="T48" fmla="*/ 30 w 109"/>
                  <a:gd name="T49" fmla="*/ 113 h 121"/>
                  <a:gd name="T50" fmla="*/ 39 w 109"/>
                  <a:gd name="T51" fmla="*/ 110 h 121"/>
                  <a:gd name="T52" fmla="*/ 47 w 109"/>
                  <a:gd name="T53" fmla="*/ 113 h 121"/>
                  <a:gd name="T54" fmla="*/ 60 w 109"/>
                  <a:gd name="T55" fmla="*/ 121 h 121"/>
                  <a:gd name="T56" fmla="*/ 74 w 109"/>
                  <a:gd name="T57" fmla="*/ 113 h 121"/>
                  <a:gd name="T58" fmla="*/ 83 w 109"/>
                  <a:gd name="T59" fmla="*/ 110 h 121"/>
                  <a:gd name="T60" fmla="*/ 87 w 109"/>
                  <a:gd name="T61" fmla="*/ 111 h 121"/>
                  <a:gd name="T62" fmla="*/ 98 w 109"/>
                  <a:gd name="T63" fmla="*/ 63 h 121"/>
                  <a:gd name="T64" fmla="*/ 91 w 109"/>
                  <a:gd name="T65" fmla="*/ 40 h 121"/>
                  <a:gd name="T66" fmla="*/ 108 w 109"/>
                  <a:gd name="T67" fmla="*/ 14 h 121"/>
                  <a:gd name="T68" fmla="*/ 108 w 109"/>
                  <a:gd name="T69" fmla="*/ 1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9" h="121">
                    <a:moveTo>
                      <a:pt x="108" y="13"/>
                    </a:moveTo>
                    <a:cubicBezTo>
                      <a:pt x="106" y="12"/>
                      <a:pt x="102" y="12"/>
                      <a:pt x="99" y="14"/>
                    </a:cubicBezTo>
                    <a:cubicBezTo>
                      <a:pt x="98" y="14"/>
                      <a:pt x="98" y="15"/>
                      <a:pt x="97" y="16"/>
                    </a:cubicBezTo>
                    <a:cubicBezTo>
                      <a:pt x="96" y="18"/>
                      <a:pt x="95" y="20"/>
                      <a:pt x="95" y="22"/>
                    </a:cubicBezTo>
                    <a:cubicBezTo>
                      <a:pt x="87" y="18"/>
                      <a:pt x="87" y="18"/>
                      <a:pt x="87" y="18"/>
                    </a:cubicBezTo>
                    <a:cubicBezTo>
                      <a:pt x="87" y="18"/>
                      <a:pt x="86" y="17"/>
                      <a:pt x="86" y="17"/>
                    </a:cubicBezTo>
                    <a:cubicBezTo>
                      <a:pt x="86" y="14"/>
                      <a:pt x="85" y="4"/>
                      <a:pt x="77" y="2"/>
                    </a:cubicBezTo>
                    <a:cubicBezTo>
                      <a:pt x="66" y="0"/>
                      <a:pt x="58" y="11"/>
                      <a:pt x="55" y="16"/>
                    </a:cubicBezTo>
                    <a:cubicBezTo>
                      <a:pt x="52" y="20"/>
                      <a:pt x="46" y="23"/>
                      <a:pt x="43" y="24"/>
                    </a:cubicBezTo>
                    <a:cubicBezTo>
                      <a:pt x="42" y="24"/>
                      <a:pt x="42" y="25"/>
                      <a:pt x="43" y="25"/>
                    </a:cubicBezTo>
                    <a:cubicBezTo>
                      <a:pt x="52" y="26"/>
                      <a:pt x="53" y="35"/>
                      <a:pt x="64" y="34"/>
                    </a:cubicBezTo>
                    <a:cubicBezTo>
                      <a:pt x="75" y="34"/>
                      <a:pt x="81" y="24"/>
                      <a:pt x="83" y="21"/>
                    </a:cubicBezTo>
                    <a:cubicBezTo>
                      <a:pt x="83" y="21"/>
                      <a:pt x="84" y="20"/>
                      <a:pt x="84" y="20"/>
                    </a:cubicBezTo>
                    <a:cubicBezTo>
                      <a:pt x="88" y="21"/>
                      <a:pt x="91" y="23"/>
                      <a:pt x="93" y="25"/>
                    </a:cubicBezTo>
                    <a:cubicBezTo>
                      <a:pt x="91" y="30"/>
                      <a:pt x="88" y="34"/>
                      <a:pt x="86" y="37"/>
                    </a:cubicBezTo>
                    <a:cubicBezTo>
                      <a:pt x="78" y="35"/>
                      <a:pt x="69" y="38"/>
                      <a:pt x="66" y="43"/>
                    </a:cubicBezTo>
                    <a:cubicBezTo>
                      <a:pt x="51" y="69"/>
                      <a:pt x="41" y="67"/>
                      <a:pt x="25" y="77"/>
                    </a:cubicBezTo>
                    <a:cubicBezTo>
                      <a:pt x="23" y="79"/>
                      <a:pt x="21" y="80"/>
                      <a:pt x="18" y="83"/>
                    </a:cubicBezTo>
                    <a:cubicBezTo>
                      <a:pt x="17" y="83"/>
                      <a:pt x="16" y="84"/>
                      <a:pt x="15" y="85"/>
                    </a:cubicBezTo>
                    <a:cubicBezTo>
                      <a:pt x="8" y="92"/>
                      <a:pt x="2" y="101"/>
                      <a:pt x="0" y="111"/>
                    </a:cubicBezTo>
                    <a:cubicBezTo>
                      <a:pt x="2" y="112"/>
                      <a:pt x="3" y="112"/>
                      <a:pt x="4" y="113"/>
                    </a:cubicBezTo>
                    <a:cubicBezTo>
                      <a:pt x="6" y="114"/>
                      <a:pt x="6" y="114"/>
                      <a:pt x="6" y="114"/>
                    </a:cubicBezTo>
                    <a:cubicBezTo>
                      <a:pt x="13" y="119"/>
                      <a:pt x="13" y="119"/>
                      <a:pt x="13" y="119"/>
                    </a:cubicBezTo>
                    <a:cubicBezTo>
                      <a:pt x="17" y="121"/>
                      <a:pt x="17" y="121"/>
                      <a:pt x="17" y="121"/>
                    </a:cubicBezTo>
                    <a:cubicBezTo>
                      <a:pt x="30" y="113"/>
                      <a:pt x="30" y="113"/>
                      <a:pt x="30" y="113"/>
                    </a:cubicBezTo>
                    <a:cubicBezTo>
                      <a:pt x="33" y="111"/>
                      <a:pt x="36" y="110"/>
                      <a:pt x="39" y="110"/>
                    </a:cubicBezTo>
                    <a:cubicBezTo>
                      <a:pt x="42" y="110"/>
                      <a:pt x="45" y="111"/>
                      <a:pt x="47" y="113"/>
                    </a:cubicBezTo>
                    <a:cubicBezTo>
                      <a:pt x="60" y="121"/>
                      <a:pt x="60" y="121"/>
                      <a:pt x="60" y="121"/>
                    </a:cubicBezTo>
                    <a:cubicBezTo>
                      <a:pt x="74" y="113"/>
                      <a:pt x="74" y="113"/>
                      <a:pt x="74" y="113"/>
                    </a:cubicBezTo>
                    <a:cubicBezTo>
                      <a:pt x="76" y="111"/>
                      <a:pt x="79" y="110"/>
                      <a:pt x="83" y="110"/>
                    </a:cubicBezTo>
                    <a:cubicBezTo>
                      <a:pt x="84" y="110"/>
                      <a:pt x="85" y="110"/>
                      <a:pt x="87" y="111"/>
                    </a:cubicBezTo>
                    <a:cubicBezTo>
                      <a:pt x="88" y="95"/>
                      <a:pt x="83" y="86"/>
                      <a:pt x="98" y="63"/>
                    </a:cubicBezTo>
                    <a:cubicBezTo>
                      <a:pt x="102" y="58"/>
                      <a:pt x="99" y="45"/>
                      <a:pt x="91" y="40"/>
                    </a:cubicBezTo>
                    <a:cubicBezTo>
                      <a:pt x="97" y="33"/>
                      <a:pt x="103" y="25"/>
                      <a:pt x="108" y="14"/>
                    </a:cubicBezTo>
                    <a:cubicBezTo>
                      <a:pt x="109" y="14"/>
                      <a:pt x="109" y="13"/>
                      <a:pt x="10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8" name="Freeform 236">
                <a:extLst>
                  <a:ext uri="{FF2B5EF4-FFF2-40B4-BE49-F238E27FC236}">
                    <a16:creationId xmlns:a16="http://schemas.microsoft.com/office/drawing/2014/main" id="{5939C39B-E257-493E-B2F6-CC7AF6537C84}"/>
                  </a:ext>
                </a:extLst>
              </p:cNvPr>
              <p:cNvSpPr>
                <a:spLocks/>
              </p:cNvSpPr>
              <p:nvPr/>
            </p:nvSpPr>
            <p:spPr bwMode="auto">
              <a:xfrm>
                <a:off x="690563" y="4040188"/>
                <a:ext cx="657225" cy="609600"/>
              </a:xfrm>
              <a:custGeom>
                <a:avLst/>
                <a:gdLst>
                  <a:gd name="T0" fmla="*/ 63 w 263"/>
                  <a:gd name="T1" fmla="*/ 243 h 243"/>
                  <a:gd name="T2" fmla="*/ 201 w 263"/>
                  <a:gd name="T3" fmla="*/ 243 h 243"/>
                  <a:gd name="T4" fmla="*/ 263 w 263"/>
                  <a:gd name="T5" fmla="*/ 181 h 243"/>
                  <a:gd name="T6" fmla="*/ 263 w 263"/>
                  <a:gd name="T7" fmla="*/ 25 h 243"/>
                  <a:gd name="T8" fmla="*/ 263 w 263"/>
                  <a:gd name="T9" fmla="*/ 10 h 243"/>
                  <a:gd name="T10" fmla="*/ 262 w 263"/>
                  <a:gd name="T11" fmla="*/ 7 h 243"/>
                  <a:gd name="T12" fmla="*/ 245 w 263"/>
                  <a:gd name="T13" fmla="*/ 0 h 243"/>
                  <a:gd name="T14" fmla="*/ 245 w 263"/>
                  <a:gd name="T15" fmla="*/ 0 h 243"/>
                  <a:gd name="T16" fmla="*/ 244 w 263"/>
                  <a:gd name="T17" fmla="*/ 0 h 243"/>
                  <a:gd name="T18" fmla="*/ 242 w 263"/>
                  <a:gd name="T19" fmla="*/ 0 h 243"/>
                  <a:gd name="T20" fmla="*/ 223 w 263"/>
                  <a:gd name="T21" fmla="*/ 12 h 243"/>
                  <a:gd name="T22" fmla="*/ 221 w 263"/>
                  <a:gd name="T23" fmla="*/ 13 h 243"/>
                  <a:gd name="T24" fmla="*/ 220 w 263"/>
                  <a:gd name="T25" fmla="*/ 12 h 243"/>
                  <a:gd name="T26" fmla="*/ 201 w 263"/>
                  <a:gd name="T27" fmla="*/ 0 h 243"/>
                  <a:gd name="T28" fmla="*/ 200 w 263"/>
                  <a:gd name="T29" fmla="*/ 0 h 243"/>
                  <a:gd name="T30" fmla="*/ 198 w 263"/>
                  <a:gd name="T31" fmla="*/ 0 h 243"/>
                  <a:gd name="T32" fmla="*/ 179 w 263"/>
                  <a:gd name="T33" fmla="*/ 12 h 243"/>
                  <a:gd name="T34" fmla="*/ 178 w 263"/>
                  <a:gd name="T35" fmla="*/ 13 h 243"/>
                  <a:gd name="T36" fmla="*/ 176 w 263"/>
                  <a:gd name="T37" fmla="*/ 12 h 243"/>
                  <a:gd name="T38" fmla="*/ 169 w 263"/>
                  <a:gd name="T39" fmla="*/ 7 h 243"/>
                  <a:gd name="T40" fmla="*/ 163 w 263"/>
                  <a:gd name="T41" fmla="*/ 4 h 243"/>
                  <a:gd name="T42" fmla="*/ 162 w 263"/>
                  <a:gd name="T43" fmla="*/ 3 h 243"/>
                  <a:gd name="T44" fmla="*/ 157 w 263"/>
                  <a:gd name="T45" fmla="*/ 0 h 243"/>
                  <a:gd name="T46" fmla="*/ 156 w 263"/>
                  <a:gd name="T47" fmla="*/ 0 h 243"/>
                  <a:gd name="T48" fmla="*/ 155 w 263"/>
                  <a:gd name="T49" fmla="*/ 0 h 243"/>
                  <a:gd name="T50" fmla="*/ 155 w 263"/>
                  <a:gd name="T51" fmla="*/ 0 h 243"/>
                  <a:gd name="T52" fmla="*/ 136 w 263"/>
                  <a:gd name="T53" fmla="*/ 12 h 243"/>
                  <a:gd name="T54" fmla="*/ 134 w 263"/>
                  <a:gd name="T55" fmla="*/ 13 h 243"/>
                  <a:gd name="T56" fmla="*/ 133 w 263"/>
                  <a:gd name="T57" fmla="*/ 12 h 243"/>
                  <a:gd name="T58" fmla="*/ 114 w 263"/>
                  <a:gd name="T59" fmla="*/ 0 h 243"/>
                  <a:gd name="T60" fmla="*/ 112 w 263"/>
                  <a:gd name="T61" fmla="*/ 0 h 243"/>
                  <a:gd name="T62" fmla="*/ 111 w 263"/>
                  <a:gd name="T63" fmla="*/ 0 h 243"/>
                  <a:gd name="T64" fmla="*/ 96 w 263"/>
                  <a:gd name="T65" fmla="*/ 10 h 243"/>
                  <a:gd name="T66" fmla="*/ 92 w 263"/>
                  <a:gd name="T67" fmla="*/ 12 h 243"/>
                  <a:gd name="T68" fmla="*/ 91 w 263"/>
                  <a:gd name="T69" fmla="*/ 13 h 243"/>
                  <a:gd name="T70" fmla="*/ 89 w 263"/>
                  <a:gd name="T71" fmla="*/ 12 h 243"/>
                  <a:gd name="T72" fmla="*/ 82 w 263"/>
                  <a:gd name="T73" fmla="*/ 7 h 243"/>
                  <a:gd name="T74" fmla="*/ 70 w 263"/>
                  <a:gd name="T75" fmla="*/ 0 h 243"/>
                  <a:gd name="T76" fmla="*/ 69 w 263"/>
                  <a:gd name="T77" fmla="*/ 0 h 243"/>
                  <a:gd name="T78" fmla="*/ 67 w 263"/>
                  <a:gd name="T79" fmla="*/ 0 h 243"/>
                  <a:gd name="T80" fmla="*/ 67 w 263"/>
                  <a:gd name="T81" fmla="*/ 0 h 243"/>
                  <a:gd name="T82" fmla="*/ 60 w 263"/>
                  <a:gd name="T83" fmla="*/ 5 h 243"/>
                  <a:gd name="T84" fmla="*/ 49 w 263"/>
                  <a:gd name="T85" fmla="*/ 12 h 243"/>
                  <a:gd name="T86" fmla="*/ 47 w 263"/>
                  <a:gd name="T87" fmla="*/ 13 h 243"/>
                  <a:gd name="T88" fmla="*/ 46 w 263"/>
                  <a:gd name="T89" fmla="*/ 12 h 243"/>
                  <a:gd name="T90" fmla="*/ 23 w 263"/>
                  <a:gd name="T91" fmla="*/ 0 h 243"/>
                  <a:gd name="T92" fmla="*/ 22 w 263"/>
                  <a:gd name="T93" fmla="*/ 0 h 243"/>
                  <a:gd name="T94" fmla="*/ 20 w 263"/>
                  <a:gd name="T95" fmla="*/ 0 h 243"/>
                  <a:gd name="T96" fmla="*/ 15 w 263"/>
                  <a:gd name="T97" fmla="*/ 3 h 243"/>
                  <a:gd name="T98" fmla="*/ 2 w 263"/>
                  <a:gd name="T99" fmla="*/ 11 h 243"/>
                  <a:gd name="T100" fmla="*/ 0 w 263"/>
                  <a:gd name="T101" fmla="*/ 14 h 243"/>
                  <a:gd name="T102" fmla="*/ 1 w 263"/>
                  <a:gd name="T103" fmla="*/ 25 h 243"/>
                  <a:gd name="T104" fmla="*/ 1 w 263"/>
                  <a:gd name="T105" fmla="*/ 25 h 243"/>
                  <a:gd name="T106" fmla="*/ 0 w 263"/>
                  <a:gd name="T107" fmla="*/ 25 h 243"/>
                  <a:gd name="T108" fmla="*/ 0 w 263"/>
                  <a:gd name="T109" fmla="*/ 181 h 243"/>
                  <a:gd name="T110" fmla="*/ 63 w 263"/>
                  <a:gd name="T111"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3" h="243">
                    <a:moveTo>
                      <a:pt x="63" y="243"/>
                    </a:moveTo>
                    <a:cubicBezTo>
                      <a:pt x="201" y="243"/>
                      <a:pt x="201" y="243"/>
                      <a:pt x="201" y="243"/>
                    </a:cubicBezTo>
                    <a:cubicBezTo>
                      <a:pt x="235" y="243"/>
                      <a:pt x="263" y="215"/>
                      <a:pt x="263" y="181"/>
                    </a:cubicBezTo>
                    <a:cubicBezTo>
                      <a:pt x="263" y="25"/>
                      <a:pt x="263" y="25"/>
                      <a:pt x="263" y="25"/>
                    </a:cubicBezTo>
                    <a:cubicBezTo>
                      <a:pt x="263" y="10"/>
                      <a:pt x="263" y="10"/>
                      <a:pt x="263" y="10"/>
                    </a:cubicBezTo>
                    <a:cubicBezTo>
                      <a:pt x="263" y="9"/>
                      <a:pt x="263" y="8"/>
                      <a:pt x="262" y="7"/>
                    </a:cubicBezTo>
                    <a:cubicBezTo>
                      <a:pt x="245" y="0"/>
                      <a:pt x="245" y="0"/>
                      <a:pt x="245" y="0"/>
                    </a:cubicBezTo>
                    <a:cubicBezTo>
                      <a:pt x="245" y="0"/>
                      <a:pt x="245" y="0"/>
                      <a:pt x="245" y="0"/>
                    </a:cubicBezTo>
                    <a:cubicBezTo>
                      <a:pt x="244" y="0"/>
                      <a:pt x="244" y="0"/>
                      <a:pt x="244" y="0"/>
                    </a:cubicBezTo>
                    <a:cubicBezTo>
                      <a:pt x="243" y="0"/>
                      <a:pt x="242" y="0"/>
                      <a:pt x="242" y="0"/>
                    </a:cubicBezTo>
                    <a:cubicBezTo>
                      <a:pt x="223" y="12"/>
                      <a:pt x="223" y="12"/>
                      <a:pt x="223" y="12"/>
                    </a:cubicBezTo>
                    <a:cubicBezTo>
                      <a:pt x="222" y="12"/>
                      <a:pt x="222" y="13"/>
                      <a:pt x="221" y="13"/>
                    </a:cubicBezTo>
                    <a:cubicBezTo>
                      <a:pt x="221" y="13"/>
                      <a:pt x="220" y="12"/>
                      <a:pt x="220" y="12"/>
                    </a:cubicBezTo>
                    <a:cubicBezTo>
                      <a:pt x="201" y="0"/>
                      <a:pt x="201" y="0"/>
                      <a:pt x="201" y="0"/>
                    </a:cubicBezTo>
                    <a:cubicBezTo>
                      <a:pt x="201" y="0"/>
                      <a:pt x="200" y="0"/>
                      <a:pt x="200" y="0"/>
                    </a:cubicBezTo>
                    <a:cubicBezTo>
                      <a:pt x="199" y="0"/>
                      <a:pt x="199" y="0"/>
                      <a:pt x="198" y="0"/>
                    </a:cubicBezTo>
                    <a:cubicBezTo>
                      <a:pt x="179" y="12"/>
                      <a:pt x="179" y="12"/>
                      <a:pt x="179" y="12"/>
                    </a:cubicBezTo>
                    <a:cubicBezTo>
                      <a:pt x="179" y="12"/>
                      <a:pt x="178" y="13"/>
                      <a:pt x="178" y="13"/>
                    </a:cubicBezTo>
                    <a:cubicBezTo>
                      <a:pt x="177" y="13"/>
                      <a:pt x="177" y="12"/>
                      <a:pt x="176" y="12"/>
                    </a:cubicBezTo>
                    <a:cubicBezTo>
                      <a:pt x="169" y="7"/>
                      <a:pt x="169" y="7"/>
                      <a:pt x="169" y="7"/>
                    </a:cubicBezTo>
                    <a:cubicBezTo>
                      <a:pt x="163" y="4"/>
                      <a:pt x="163" y="4"/>
                      <a:pt x="163" y="4"/>
                    </a:cubicBezTo>
                    <a:cubicBezTo>
                      <a:pt x="162" y="3"/>
                      <a:pt x="162" y="3"/>
                      <a:pt x="162" y="3"/>
                    </a:cubicBezTo>
                    <a:cubicBezTo>
                      <a:pt x="157" y="0"/>
                      <a:pt x="157" y="0"/>
                      <a:pt x="157" y="0"/>
                    </a:cubicBezTo>
                    <a:cubicBezTo>
                      <a:pt x="157" y="0"/>
                      <a:pt x="157" y="0"/>
                      <a:pt x="156" y="0"/>
                    </a:cubicBezTo>
                    <a:cubicBezTo>
                      <a:pt x="156" y="0"/>
                      <a:pt x="155" y="0"/>
                      <a:pt x="155" y="0"/>
                    </a:cubicBezTo>
                    <a:cubicBezTo>
                      <a:pt x="155" y="0"/>
                      <a:pt x="155" y="0"/>
                      <a:pt x="155" y="0"/>
                    </a:cubicBezTo>
                    <a:cubicBezTo>
                      <a:pt x="136" y="12"/>
                      <a:pt x="136" y="12"/>
                      <a:pt x="136" y="12"/>
                    </a:cubicBezTo>
                    <a:cubicBezTo>
                      <a:pt x="135" y="12"/>
                      <a:pt x="135" y="13"/>
                      <a:pt x="134" y="13"/>
                    </a:cubicBezTo>
                    <a:cubicBezTo>
                      <a:pt x="134" y="13"/>
                      <a:pt x="133" y="12"/>
                      <a:pt x="133" y="12"/>
                    </a:cubicBezTo>
                    <a:cubicBezTo>
                      <a:pt x="114" y="0"/>
                      <a:pt x="114" y="0"/>
                      <a:pt x="114" y="0"/>
                    </a:cubicBezTo>
                    <a:cubicBezTo>
                      <a:pt x="113" y="0"/>
                      <a:pt x="113" y="0"/>
                      <a:pt x="112" y="0"/>
                    </a:cubicBezTo>
                    <a:cubicBezTo>
                      <a:pt x="112" y="0"/>
                      <a:pt x="111" y="0"/>
                      <a:pt x="111" y="0"/>
                    </a:cubicBezTo>
                    <a:cubicBezTo>
                      <a:pt x="96" y="10"/>
                      <a:pt x="96" y="10"/>
                      <a:pt x="96" y="10"/>
                    </a:cubicBezTo>
                    <a:cubicBezTo>
                      <a:pt x="92" y="12"/>
                      <a:pt x="92" y="12"/>
                      <a:pt x="92" y="12"/>
                    </a:cubicBezTo>
                    <a:cubicBezTo>
                      <a:pt x="92" y="12"/>
                      <a:pt x="91" y="13"/>
                      <a:pt x="91" y="13"/>
                    </a:cubicBezTo>
                    <a:cubicBezTo>
                      <a:pt x="90" y="13"/>
                      <a:pt x="90" y="12"/>
                      <a:pt x="89" y="12"/>
                    </a:cubicBezTo>
                    <a:cubicBezTo>
                      <a:pt x="82" y="7"/>
                      <a:pt x="82" y="7"/>
                      <a:pt x="82" y="7"/>
                    </a:cubicBezTo>
                    <a:cubicBezTo>
                      <a:pt x="70" y="0"/>
                      <a:pt x="70" y="0"/>
                      <a:pt x="70" y="0"/>
                    </a:cubicBezTo>
                    <a:cubicBezTo>
                      <a:pt x="70" y="0"/>
                      <a:pt x="69" y="0"/>
                      <a:pt x="69" y="0"/>
                    </a:cubicBezTo>
                    <a:cubicBezTo>
                      <a:pt x="68" y="0"/>
                      <a:pt x="68" y="0"/>
                      <a:pt x="67" y="0"/>
                    </a:cubicBezTo>
                    <a:cubicBezTo>
                      <a:pt x="67" y="0"/>
                      <a:pt x="67" y="0"/>
                      <a:pt x="67" y="0"/>
                    </a:cubicBezTo>
                    <a:cubicBezTo>
                      <a:pt x="60" y="5"/>
                      <a:pt x="60" y="5"/>
                      <a:pt x="60" y="5"/>
                    </a:cubicBezTo>
                    <a:cubicBezTo>
                      <a:pt x="49" y="12"/>
                      <a:pt x="49" y="12"/>
                      <a:pt x="49" y="12"/>
                    </a:cubicBezTo>
                    <a:cubicBezTo>
                      <a:pt x="48" y="13"/>
                      <a:pt x="47" y="13"/>
                      <a:pt x="47" y="13"/>
                    </a:cubicBezTo>
                    <a:cubicBezTo>
                      <a:pt x="46" y="13"/>
                      <a:pt x="46" y="13"/>
                      <a:pt x="46" y="12"/>
                    </a:cubicBezTo>
                    <a:cubicBezTo>
                      <a:pt x="23" y="0"/>
                      <a:pt x="23" y="0"/>
                      <a:pt x="23" y="0"/>
                    </a:cubicBezTo>
                    <a:cubicBezTo>
                      <a:pt x="22" y="0"/>
                      <a:pt x="22" y="0"/>
                      <a:pt x="22" y="0"/>
                    </a:cubicBezTo>
                    <a:cubicBezTo>
                      <a:pt x="21" y="0"/>
                      <a:pt x="20" y="0"/>
                      <a:pt x="20" y="0"/>
                    </a:cubicBezTo>
                    <a:cubicBezTo>
                      <a:pt x="15" y="3"/>
                      <a:pt x="15" y="3"/>
                      <a:pt x="15" y="3"/>
                    </a:cubicBezTo>
                    <a:cubicBezTo>
                      <a:pt x="2" y="11"/>
                      <a:pt x="2" y="11"/>
                      <a:pt x="2" y="11"/>
                    </a:cubicBezTo>
                    <a:cubicBezTo>
                      <a:pt x="1" y="12"/>
                      <a:pt x="0" y="13"/>
                      <a:pt x="0" y="14"/>
                    </a:cubicBezTo>
                    <a:cubicBezTo>
                      <a:pt x="1" y="25"/>
                      <a:pt x="1" y="25"/>
                      <a:pt x="1" y="25"/>
                    </a:cubicBezTo>
                    <a:cubicBezTo>
                      <a:pt x="1" y="25"/>
                      <a:pt x="1" y="25"/>
                      <a:pt x="1" y="25"/>
                    </a:cubicBezTo>
                    <a:cubicBezTo>
                      <a:pt x="0" y="25"/>
                      <a:pt x="0" y="25"/>
                      <a:pt x="0" y="25"/>
                    </a:cubicBezTo>
                    <a:cubicBezTo>
                      <a:pt x="0" y="181"/>
                      <a:pt x="0" y="181"/>
                      <a:pt x="0" y="181"/>
                    </a:cubicBezTo>
                    <a:cubicBezTo>
                      <a:pt x="0" y="215"/>
                      <a:pt x="28" y="243"/>
                      <a:pt x="63" y="2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grpSp>
        <p:nvGrpSpPr>
          <p:cNvPr id="209" name="Group 208">
            <a:extLst>
              <a:ext uri="{FF2B5EF4-FFF2-40B4-BE49-F238E27FC236}">
                <a16:creationId xmlns:a16="http://schemas.microsoft.com/office/drawing/2014/main" id="{4AE7089A-9764-4C1C-B97D-0E30A7C997D8}"/>
              </a:ext>
            </a:extLst>
          </p:cNvPr>
          <p:cNvGrpSpPr/>
          <p:nvPr/>
        </p:nvGrpSpPr>
        <p:grpSpPr>
          <a:xfrm>
            <a:off x="7616233" y="5862119"/>
            <a:ext cx="310896" cy="310896"/>
            <a:chOff x="9475283" y="5168361"/>
            <a:chExt cx="667895" cy="667895"/>
          </a:xfrm>
        </p:grpSpPr>
        <p:sp>
          <p:nvSpPr>
            <p:cNvPr id="210" name="Rectangle 209">
              <a:extLst>
                <a:ext uri="{FF2B5EF4-FFF2-40B4-BE49-F238E27FC236}">
                  <a16:creationId xmlns:a16="http://schemas.microsoft.com/office/drawing/2014/main" id="{0E4F9282-85C8-4FB3-B016-26407BF60DCB}"/>
                </a:ext>
              </a:extLst>
            </p:cNvPr>
            <p:cNvSpPr/>
            <p:nvPr/>
          </p:nvSpPr>
          <p:spPr>
            <a:xfrm>
              <a:off x="9475283" y="5168361"/>
              <a:ext cx="667895" cy="667895"/>
            </a:xfrm>
            <a:prstGeom prst="rect">
              <a:avLst/>
            </a:prstGeom>
            <a:solidFill>
              <a:srgbClr val="CB4E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1" name="Freeform 341">
              <a:extLst>
                <a:ext uri="{FF2B5EF4-FFF2-40B4-BE49-F238E27FC236}">
                  <a16:creationId xmlns:a16="http://schemas.microsoft.com/office/drawing/2014/main" id="{54D5A0C6-D0DE-4488-A42E-D914A14BB0C4}"/>
                </a:ext>
              </a:extLst>
            </p:cNvPr>
            <p:cNvSpPr>
              <a:spLocks noEditPoints="1"/>
            </p:cNvSpPr>
            <p:nvPr/>
          </p:nvSpPr>
          <p:spPr bwMode="auto">
            <a:xfrm>
              <a:off x="9540576" y="5246034"/>
              <a:ext cx="544733" cy="460502"/>
            </a:xfrm>
            <a:custGeom>
              <a:avLst/>
              <a:gdLst>
                <a:gd name="T0" fmla="*/ 278 w 322"/>
                <a:gd name="T1" fmla="*/ 299 h 299"/>
                <a:gd name="T2" fmla="*/ 182 w 322"/>
                <a:gd name="T3" fmla="*/ 299 h 299"/>
                <a:gd name="T4" fmla="*/ 171 w 322"/>
                <a:gd name="T5" fmla="*/ 289 h 299"/>
                <a:gd name="T6" fmla="*/ 171 w 322"/>
                <a:gd name="T7" fmla="*/ 235 h 299"/>
                <a:gd name="T8" fmla="*/ 150 w 322"/>
                <a:gd name="T9" fmla="*/ 235 h 299"/>
                <a:gd name="T10" fmla="*/ 150 w 322"/>
                <a:gd name="T11" fmla="*/ 289 h 299"/>
                <a:gd name="T12" fmla="*/ 139 w 322"/>
                <a:gd name="T13" fmla="*/ 299 h 299"/>
                <a:gd name="T14" fmla="*/ 43 w 322"/>
                <a:gd name="T15" fmla="*/ 299 h 299"/>
                <a:gd name="T16" fmla="*/ 33 w 322"/>
                <a:gd name="T17" fmla="*/ 289 h 299"/>
                <a:gd name="T18" fmla="*/ 33 w 322"/>
                <a:gd name="T19" fmla="*/ 150 h 299"/>
                <a:gd name="T20" fmla="*/ 11 w 322"/>
                <a:gd name="T21" fmla="*/ 150 h 299"/>
                <a:gd name="T22" fmla="*/ 1 w 322"/>
                <a:gd name="T23" fmla="*/ 143 h 299"/>
                <a:gd name="T24" fmla="*/ 4 w 322"/>
                <a:gd name="T25" fmla="*/ 131 h 299"/>
                <a:gd name="T26" fmla="*/ 154 w 322"/>
                <a:gd name="T27" fmla="*/ 3 h 299"/>
                <a:gd name="T28" fmla="*/ 168 w 322"/>
                <a:gd name="T29" fmla="*/ 3 h 299"/>
                <a:gd name="T30" fmla="*/ 317 w 322"/>
                <a:gd name="T31" fmla="*/ 131 h 299"/>
                <a:gd name="T32" fmla="*/ 320 w 322"/>
                <a:gd name="T33" fmla="*/ 143 h 299"/>
                <a:gd name="T34" fmla="*/ 310 w 322"/>
                <a:gd name="T35" fmla="*/ 150 h 299"/>
                <a:gd name="T36" fmla="*/ 289 w 322"/>
                <a:gd name="T37" fmla="*/ 150 h 299"/>
                <a:gd name="T38" fmla="*/ 289 w 322"/>
                <a:gd name="T39" fmla="*/ 289 h 299"/>
                <a:gd name="T40" fmla="*/ 278 w 322"/>
                <a:gd name="T41" fmla="*/ 299 h 299"/>
                <a:gd name="T42" fmla="*/ 193 w 322"/>
                <a:gd name="T43" fmla="*/ 278 h 299"/>
                <a:gd name="T44" fmla="*/ 267 w 322"/>
                <a:gd name="T45" fmla="*/ 278 h 299"/>
                <a:gd name="T46" fmla="*/ 267 w 322"/>
                <a:gd name="T47" fmla="*/ 139 h 299"/>
                <a:gd name="T48" fmla="*/ 278 w 322"/>
                <a:gd name="T49" fmla="*/ 129 h 299"/>
                <a:gd name="T50" fmla="*/ 281 w 322"/>
                <a:gd name="T51" fmla="*/ 129 h 299"/>
                <a:gd name="T52" fmla="*/ 161 w 322"/>
                <a:gd name="T53" fmla="*/ 25 h 299"/>
                <a:gd name="T54" fmla="*/ 40 w 322"/>
                <a:gd name="T55" fmla="*/ 129 h 299"/>
                <a:gd name="T56" fmla="*/ 43 w 322"/>
                <a:gd name="T57" fmla="*/ 129 h 299"/>
                <a:gd name="T58" fmla="*/ 54 w 322"/>
                <a:gd name="T59" fmla="*/ 139 h 299"/>
                <a:gd name="T60" fmla="*/ 54 w 322"/>
                <a:gd name="T61" fmla="*/ 278 h 299"/>
                <a:gd name="T62" fmla="*/ 129 w 322"/>
                <a:gd name="T63" fmla="*/ 278 h 299"/>
                <a:gd name="T64" fmla="*/ 129 w 322"/>
                <a:gd name="T65" fmla="*/ 225 h 299"/>
                <a:gd name="T66" fmla="*/ 139 w 322"/>
                <a:gd name="T67" fmla="*/ 214 h 299"/>
                <a:gd name="T68" fmla="*/ 182 w 322"/>
                <a:gd name="T69" fmla="*/ 214 h 299"/>
                <a:gd name="T70" fmla="*/ 193 w 322"/>
                <a:gd name="T71" fmla="*/ 225 h 299"/>
                <a:gd name="T72" fmla="*/ 193 w 322"/>
                <a:gd name="T73" fmla="*/ 278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2" h="299">
                  <a:moveTo>
                    <a:pt x="278" y="299"/>
                  </a:moveTo>
                  <a:cubicBezTo>
                    <a:pt x="182" y="299"/>
                    <a:pt x="182" y="299"/>
                    <a:pt x="182" y="299"/>
                  </a:cubicBezTo>
                  <a:cubicBezTo>
                    <a:pt x="176" y="299"/>
                    <a:pt x="171" y="295"/>
                    <a:pt x="171" y="289"/>
                  </a:cubicBezTo>
                  <a:cubicBezTo>
                    <a:pt x="171" y="235"/>
                    <a:pt x="171" y="235"/>
                    <a:pt x="171" y="235"/>
                  </a:cubicBezTo>
                  <a:cubicBezTo>
                    <a:pt x="150" y="235"/>
                    <a:pt x="150" y="235"/>
                    <a:pt x="150" y="235"/>
                  </a:cubicBezTo>
                  <a:cubicBezTo>
                    <a:pt x="150" y="289"/>
                    <a:pt x="150" y="289"/>
                    <a:pt x="150" y="289"/>
                  </a:cubicBezTo>
                  <a:cubicBezTo>
                    <a:pt x="150" y="295"/>
                    <a:pt x="145" y="299"/>
                    <a:pt x="139" y="299"/>
                  </a:cubicBezTo>
                  <a:cubicBezTo>
                    <a:pt x="43" y="299"/>
                    <a:pt x="43" y="299"/>
                    <a:pt x="43" y="299"/>
                  </a:cubicBezTo>
                  <a:cubicBezTo>
                    <a:pt x="37" y="299"/>
                    <a:pt x="33" y="295"/>
                    <a:pt x="33" y="289"/>
                  </a:cubicBezTo>
                  <a:cubicBezTo>
                    <a:pt x="33" y="150"/>
                    <a:pt x="33" y="150"/>
                    <a:pt x="33" y="150"/>
                  </a:cubicBezTo>
                  <a:cubicBezTo>
                    <a:pt x="11" y="150"/>
                    <a:pt x="11" y="150"/>
                    <a:pt x="11" y="150"/>
                  </a:cubicBezTo>
                  <a:cubicBezTo>
                    <a:pt x="7" y="150"/>
                    <a:pt x="3" y="147"/>
                    <a:pt x="1" y="143"/>
                  </a:cubicBezTo>
                  <a:cubicBezTo>
                    <a:pt x="0" y="139"/>
                    <a:pt x="1" y="134"/>
                    <a:pt x="4" y="131"/>
                  </a:cubicBezTo>
                  <a:cubicBezTo>
                    <a:pt x="154" y="3"/>
                    <a:pt x="154" y="3"/>
                    <a:pt x="154" y="3"/>
                  </a:cubicBezTo>
                  <a:cubicBezTo>
                    <a:pt x="158" y="0"/>
                    <a:pt x="164" y="0"/>
                    <a:pt x="168" y="3"/>
                  </a:cubicBezTo>
                  <a:cubicBezTo>
                    <a:pt x="317" y="131"/>
                    <a:pt x="317" y="131"/>
                    <a:pt x="317" y="131"/>
                  </a:cubicBezTo>
                  <a:cubicBezTo>
                    <a:pt x="320" y="134"/>
                    <a:pt x="322" y="139"/>
                    <a:pt x="320" y="143"/>
                  </a:cubicBezTo>
                  <a:cubicBezTo>
                    <a:pt x="318" y="147"/>
                    <a:pt x="314" y="150"/>
                    <a:pt x="310" y="150"/>
                  </a:cubicBezTo>
                  <a:cubicBezTo>
                    <a:pt x="289" y="150"/>
                    <a:pt x="289" y="150"/>
                    <a:pt x="289" y="150"/>
                  </a:cubicBezTo>
                  <a:cubicBezTo>
                    <a:pt x="289" y="289"/>
                    <a:pt x="289" y="289"/>
                    <a:pt x="289" y="289"/>
                  </a:cubicBezTo>
                  <a:cubicBezTo>
                    <a:pt x="289" y="295"/>
                    <a:pt x="284" y="299"/>
                    <a:pt x="278" y="299"/>
                  </a:cubicBezTo>
                  <a:close/>
                  <a:moveTo>
                    <a:pt x="193" y="278"/>
                  </a:moveTo>
                  <a:cubicBezTo>
                    <a:pt x="267" y="278"/>
                    <a:pt x="267" y="278"/>
                    <a:pt x="267" y="278"/>
                  </a:cubicBezTo>
                  <a:cubicBezTo>
                    <a:pt x="267" y="139"/>
                    <a:pt x="267" y="139"/>
                    <a:pt x="267" y="139"/>
                  </a:cubicBezTo>
                  <a:cubicBezTo>
                    <a:pt x="267" y="133"/>
                    <a:pt x="272" y="129"/>
                    <a:pt x="278" y="129"/>
                  </a:cubicBezTo>
                  <a:cubicBezTo>
                    <a:pt x="281" y="129"/>
                    <a:pt x="281" y="129"/>
                    <a:pt x="281" y="129"/>
                  </a:cubicBezTo>
                  <a:cubicBezTo>
                    <a:pt x="161" y="25"/>
                    <a:pt x="161" y="25"/>
                    <a:pt x="161" y="25"/>
                  </a:cubicBezTo>
                  <a:cubicBezTo>
                    <a:pt x="40" y="129"/>
                    <a:pt x="40" y="129"/>
                    <a:pt x="40" y="129"/>
                  </a:cubicBezTo>
                  <a:cubicBezTo>
                    <a:pt x="43" y="129"/>
                    <a:pt x="43" y="129"/>
                    <a:pt x="43" y="129"/>
                  </a:cubicBezTo>
                  <a:cubicBezTo>
                    <a:pt x="49" y="129"/>
                    <a:pt x="54" y="133"/>
                    <a:pt x="54" y="139"/>
                  </a:cubicBezTo>
                  <a:cubicBezTo>
                    <a:pt x="54" y="278"/>
                    <a:pt x="54" y="278"/>
                    <a:pt x="54" y="278"/>
                  </a:cubicBezTo>
                  <a:cubicBezTo>
                    <a:pt x="129" y="278"/>
                    <a:pt x="129" y="278"/>
                    <a:pt x="129" y="278"/>
                  </a:cubicBezTo>
                  <a:cubicBezTo>
                    <a:pt x="129" y="225"/>
                    <a:pt x="129" y="225"/>
                    <a:pt x="129" y="225"/>
                  </a:cubicBezTo>
                  <a:cubicBezTo>
                    <a:pt x="129" y="219"/>
                    <a:pt x="133" y="214"/>
                    <a:pt x="139" y="214"/>
                  </a:cubicBezTo>
                  <a:cubicBezTo>
                    <a:pt x="182" y="214"/>
                    <a:pt x="182" y="214"/>
                    <a:pt x="182" y="214"/>
                  </a:cubicBezTo>
                  <a:cubicBezTo>
                    <a:pt x="188" y="214"/>
                    <a:pt x="193" y="219"/>
                    <a:pt x="193" y="225"/>
                  </a:cubicBezTo>
                  <a:lnTo>
                    <a:pt x="193" y="27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12" name="TextBox 211">
            <a:extLst>
              <a:ext uri="{FF2B5EF4-FFF2-40B4-BE49-F238E27FC236}">
                <a16:creationId xmlns:a16="http://schemas.microsoft.com/office/drawing/2014/main" id="{85C55CE3-263B-4083-9BF9-B476B8D01A10}"/>
              </a:ext>
            </a:extLst>
          </p:cNvPr>
          <p:cNvSpPr txBox="1"/>
          <p:nvPr/>
        </p:nvSpPr>
        <p:spPr>
          <a:xfrm>
            <a:off x="11226148" y="5879068"/>
            <a:ext cx="91956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Healthcare</a:t>
            </a:r>
          </a:p>
        </p:txBody>
      </p:sp>
      <p:sp>
        <p:nvSpPr>
          <p:cNvPr id="213" name="TextBox 212">
            <a:extLst>
              <a:ext uri="{FF2B5EF4-FFF2-40B4-BE49-F238E27FC236}">
                <a16:creationId xmlns:a16="http://schemas.microsoft.com/office/drawing/2014/main" id="{8FED7B45-DE8F-415E-AD85-6820625C2122}"/>
              </a:ext>
            </a:extLst>
          </p:cNvPr>
          <p:cNvSpPr txBox="1"/>
          <p:nvPr/>
        </p:nvSpPr>
        <p:spPr>
          <a:xfrm>
            <a:off x="9116998" y="5786735"/>
            <a:ext cx="17454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Childcare, Transportation &amp; Utilities</a:t>
            </a:r>
          </a:p>
        </p:txBody>
      </p:sp>
      <p:sp>
        <p:nvSpPr>
          <p:cNvPr id="214" name="TextBox 213">
            <a:extLst>
              <a:ext uri="{FF2B5EF4-FFF2-40B4-BE49-F238E27FC236}">
                <a16:creationId xmlns:a16="http://schemas.microsoft.com/office/drawing/2014/main" id="{83EF1CAA-1A4C-4C72-A0D3-8D223D4E280E}"/>
              </a:ext>
            </a:extLst>
          </p:cNvPr>
          <p:cNvSpPr txBox="1"/>
          <p:nvPr/>
        </p:nvSpPr>
        <p:spPr>
          <a:xfrm>
            <a:off x="7011664" y="5879068"/>
            <a:ext cx="54370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Food</a:t>
            </a:r>
          </a:p>
        </p:txBody>
      </p:sp>
      <p:sp>
        <p:nvSpPr>
          <p:cNvPr id="215" name="TextBox 214">
            <a:extLst>
              <a:ext uri="{FF2B5EF4-FFF2-40B4-BE49-F238E27FC236}">
                <a16:creationId xmlns:a16="http://schemas.microsoft.com/office/drawing/2014/main" id="{E4C19274-088E-4A89-8942-85A72A2A352F}"/>
              </a:ext>
            </a:extLst>
          </p:cNvPr>
          <p:cNvSpPr txBox="1"/>
          <p:nvPr/>
        </p:nvSpPr>
        <p:spPr>
          <a:xfrm>
            <a:off x="7929324" y="5786735"/>
            <a:ext cx="887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Affordable Housing</a:t>
            </a:r>
          </a:p>
        </p:txBody>
      </p:sp>
      <p:sp>
        <p:nvSpPr>
          <p:cNvPr id="113" name="Source">
            <a:extLst>
              <a:ext uri="{FF2B5EF4-FFF2-40B4-BE49-F238E27FC236}">
                <a16:creationId xmlns:a16="http://schemas.microsoft.com/office/drawing/2014/main" id="{80593802-B5D7-4793-94CB-22F92837D716}"/>
              </a:ext>
            </a:extLst>
          </p:cNvPr>
          <p:cNvSpPr txBox="1"/>
          <p:nvPr/>
        </p:nvSpPr>
        <p:spPr>
          <a:xfrm>
            <a:off x="158934" y="6027740"/>
            <a:ext cx="6622866" cy="219745"/>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Source: </a:t>
            </a: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Focus groups conducted by The Health Initiative with the North Carolina Medical Society in Feb 2019</a:t>
            </a:r>
          </a:p>
        </p:txBody>
      </p:sp>
    </p:spTree>
    <p:extLst>
      <p:ext uri="{BB962C8B-B14F-4D97-AF65-F5344CB8AC3E}">
        <p14:creationId xmlns:p14="http://schemas.microsoft.com/office/powerpoint/2010/main" val="3908339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A22E0C5-F6BE-4EE9-A9FA-F04D8745FF9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16" name="think-cell Slide" r:id="rId7" imgW="395" imgH="396" progId="TCLayout.ActiveDocument.1">
                  <p:embed/>
                </p:oleObj>
              </mc:Choice>
              <mc:Fallback>
                <p:oleObj name="think-cell Slide" r:id="rId7" imgW="395" imgH="396" progId="TCLayout.ActiveDocument.1">
                  <p:embed/>
                  <p:pic>
                    <p:nvPicPr>
                      <p:cNvPr id="6" name="Object 5" hidden="1">
                        <a:extLst>
                          <a:ext uri="{FF2B5EF4-FFF2-40B4-BE49-F238E27FC236}">
                            <a16:creationId xmlns:a16="http://schemas.microsoft.com/office/drawing/2014/main" id="{FA22E0C5-F6BE-4EE9-A9FA-F04D8745FF99}"/>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5987C771-50ED-4BC9-8B89-E9D2A4D9A127}"/>
              </a:ext>
            </a:extLst>
          </p:cNvPr>
          <p:cNvSpPr/>
          <p:nvPr>
            <p:custDataLst>
              <p:tags r:id="rId3"/>
            </p:custDataLst>
          </p:nvPr>
        </p:nvSpPr>
        <p:spPr>
          <a:xfrm>
            <a:off x="0" y="0"/>
            <a:ext cx="158750" cy="15875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5" name="Title 7">
            <a:extLst>
              <a:ext uri="{FF2B5EF4-FFF2-40B4-BE49-F238E27FC236}">
                <a16:creationId xmlns:a16="http://schemas.microsoft.com/office/drawing/2014/main" id="{BE366566-62C1-47FB-B5DC-D8FDEAB96ABA}"/>
              </a:ext>
            </a:extLst>
          </p:cNvPr>
          <p:cNvSpPr>
            <a:spLocks noGrp="1"/>
          </p:cNvSpPr>
          <p:nvPr>
            <p:ph type="title"/>
          </p:nvPr>
        </p:nvSpPr>
        <p:spPr>
          <a:xfrm>
            <a:off x="0" y="304800"/>
            <a:ext cx="12192000" cy="1143000"/>
          </a:xfrm>
        </p:spPr>
        <p:txBody>
          <a:bodyPr>
            <a:normAutofit/>
          </a:bodyPr>
          <a:lstStyle/>
          <a:p>
            <a:r>
              <a:rPr lang="en-US" sz="3000" dirty="0"/>
              <a:t>Healthcare vs. Health</a:t>
            </a:r>
          </a:p>
        </p:txBody>
      </p:sp>
      <p:sp>
        <p:nvSpPr>
          <p:cNvPr id="3" name="Rectangle 2" hidden="1">
            <a:extLst>
              <a:ext uri="{FF2B5EF4-FFF2-40B4-BE49-F238E27FC236}">
                <a16:creationId xmlns:a16="http://schemas.microsoft.com/office/drawing/2014/main" id="{C7C412B7-860C-4FBE-A16A-A3884C113231}"/>
              </a:ext>
            </a:extLst>
          </p:cNvPr>
          <p:cNvSpPr/>
          <p:nvPr>
            <p:custDataLst>
              <p:tags r:id="rId4"/>
            </p:custDataLst>
          </p:nvPr>
        </p:nvSpPr>
        <p:spPr>
          <a:xfrm>
            <a:off x="0" y="0"/>
            <a:ext cx="158750" cy="15875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8" name="Google Shape;145;p17">
            <a:extLst>
              <a:ext uri="{FF2B5EF4-FFF2-40B4-BE49-F238E27FC236}">
                <a16:creationId xmlns:a16="http://schemas.microsoft.com/office/drawing/2014/main" id="{9E952B0F-5D15-41E3-9E2F-2FD214AFEEFC}"/>
              </a:ext>
            </a:extLst>
          </p:cNvPr>
          <p:cNvSpPr txBox="1"/>
          <p:nvPr/>
        </p:nvSpPr>
        <p:spPr>
          <a:xfrm>
            <a:off x="129592" y="6396518"/>
            <a:ext cx="3143892" cy="30777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1" u="none" strike="noStrike" kern="1200" cap="none" spc="0" normalizeH="0" baseline="0" noProof="0" dirty="0">
                <a:ln>
                  <a:noFill/>
                </a:ln>
                <a:solidFill>
                  <a:srgbClr val="000000"/>
                </a:solidFill>
                <a:effectLst/>
                <a:uLnTx/>
                <a:uFillTx/>
                <a:latin typeface="Calibri"/>
                <a:ea typeface="Calibri"/>
                <a:cs typeface="Calibri"/>
                <a:sym typeface="Calibri"/>
              </a:rPr>
              <a:t>© The Health Initiative – Do Not Distribute </a:t>
            </a:r>
            <a:endParaRPr kumimoji="0" sz="12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2" name="Oval 31">
            <a:extLst>
              <a:ext uri="{FF2B5EF4-FFF2-40B4-BE49-F238E27FC236}">
                <a16:creationId xmlns:a16="http://schemas.microsoft.com/office/drawing/2014/main" id="{BAFF82B6-FD26-4F42-BEC4-60069C8D5FE5}"/>
              </a:ext>
            </a:extLst>
          </p:cNvPr>
          <p:cNvSpPr/>
          <p:nvPr/>
        </p:nvSpPr>
        <p:spPr>
          <a:xfrm>
            <a:off x="5987186" y="1649875"/>
            <a:ext cx="137160" cy="137160"/>
          </a:xfrm>
          <a:prstGeom prst="ellipse">
            <a:avLst/>
          </a:prstGeom>
          <a:solidFill>
            <a:schemeClr val="bg1"/>
          </a:solidFill>
          <a:ln w="19050" cap="flat" cmpd="sng" algn="ctr">
            <a:solidFill>
              <a:schemeClr val="bg1"/>
            </a:solidFill>
            <a:prstDash val="solid"/>
          </a:ln>
          <a:effectLst/>
        </p:spPr>
        <p:txBody>
          <a:bodyPr rtlCol="0" anchor="ctr"/>
          <a:lstStyle/>
          <a:p>
            <a:pPr marL="0" marR="0" lvl="0" indent="0" algn="ctr" defTabSz="1031626"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Calibri"/>
              <a:ea typeface="+mn-ea"/>
              <a:cs typeface="+mn-cs"/>
            </a:endParaRPr>
          </a:p>
        </p:txBody>
      </p:sp>
      <p:cxnSp>
        <p:nvCxnSpPr>
          <p:cNvPr id="33" name="Straight Connector 32">
            <a:extLst>
              <a:ext uri="{FF2B5EF4-FFF2-40B4-BE49-F238E27FC236}">
                <a16:creationId xmlns:a16="http://schemas.microsoft.com/office/drawing/2014/main" id="{BF7ED48C-D4D4-403B-832E-D9EC0BDAC5F9}"/>
              </a:ext>
            </a:extLst>
          </p:cNvPr>
          <p:cNvCxnSpPr>
            <a:cxnSpLocks/>
          </p:cNvCxnSpPr>
          <p:nvPr/>
        </p:nvCxnSpPr>
        <p:spPr>
          <a:xfrm rot="10800000">
            <a:off x="6068684" y="1726521"/>
            <a:ext cx="1619049" cy="1588"/>
          </a:xfrm>
          <a:prstGeom prst="line">
            <a:avLst/>
          </a:prstGeom>
          <a:noFill/>
          <a:ln w="19050" cap="flat" cmpd="sng" algn="ctr">
            <a:solidFill>
              <a:schemeClr val="bg1"/>
            </a:solidFill>
            <a:prstDash val="solid"/>
            <a:headEnd type="oval" w="med" len="med"/>
            <a:tailEnd type="oval" w="med" len="med"/>
          </a:ln>
          <a:effectLst/>
        </p:spPr>
      </p:cxnSp>
      <p:sp>
        <p:nvSpPr>
          <p:cNvPr id="34" name="TextBox 33">
            <a:extLst>
              <a:ext uri="{FF2B5EF4-FFF2-40B4-BE49-F238E27FC236}">
                <a16:creationId xmlns:a16="http://schemas.microsoft.com/office/drawing/2014/main" id="{320F84C3-D9D7-402E-8AF3-313A10AC6A77}"/>
              </a:ext>
            </a:extLst>
          </p:cNvPr>
          <p:cNvSpPr txBox="1"/>
          <p:nvPr/>
        </p:nvSpPr>
        <p:spPr>
          <a:xfrm>
            <a:off x="7830845" y="1533426"/>
            <a:ext cx="1331839" cy="353943"/>
          </a:xfrm>
          <a:prstGeom prst="rect">
            <a:avLst/>
          </a:prstGeom>
          <a:noFill/>
        </p:spPr>
        <p:txBody>
          <a:bodyPr wrap="none" lIns="0" tIns="0" rIns="0" bIns="0" rtlCol="0" anchor="ctr">
            <a:spAutoFit/>
          </a:bodyPr>
          <a:lstStyle/>
          <a:p>
            <a:pPr marL="0" marR="0" lvl="0" indent="0" algn="l" defTabSz="1031626"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Calibri"/>
                <a:ea typeface="+mn-ea"/>
                <a:cs typeface="+mn-cs"/>
              </a:rPr>
              <a:t>Healthcare</a:t>
            </a:r>
          </a:p>
        </p:txBody>
      </p:sp>
      <p:sp>
        <p:nvSpPr>
          <p:cNvPr id="35" name="Oval 34">
            <a:extLst>
              <a:ext uri="{FF2B5EF4-FFF2-40B4-BE49-F238E27FC236}">
                <a16:creationId xmlns:a16="http://schemas.microsoft.com/office/drawing/2014/main" id="{DB4BB052-F548-4EFA-A620-140B1BA37818}"/>
              </a:ext>
            </a:extLst>
          </p:cNvPr>
          <p:cNvSpPr/>
          <p:nvPr/>
        </p:nvSpPr>
        <p:spPr>
          <a:xfrm>
            <a:off x="5987186" y="3983514"/>
            <a:ext cx="137160" cy="137160"/>
          </a:xfrm>
          <a:prstGeom prst="ellipse">
            <a:avLst/>
          </a:prstGeom>
          <a:solidFill>
            <a:srgbClr val="FFFFFF"/>
          </a:solidFill>
          <a:ln w="19050" cap="flat" cmpd="sng" algn="ctr">
            <a:solidFill>
              <a:schemeClr val="bg1"/>
            </a:solidFill>
            <a:prstDash val="solid"/>
          </a:ln>
          <a:effectLst/>
        </p:spPr>
        <p:txBody>
          <a:bodyPr rtlCol="0" anchor="ctr"/>
          <a:lstStyle/>
          <a:p>
            <a:pPr marL="0" marR="0" lvl="0" indent="0" algn="ctr" defTabSz="1031626"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Calibri"/>
              <a:ea typeface="+mn-ea"/>
              <a:cs typeface="+mn-cs"/>
            </a:endParaRPr>
          </a:p>
        </p:txBody>
      </p:sp>
      <p:cxnSp>
        <p:nvCxnSpPr>
          <p:cNvPr id="36" name="Straight Connector 35">
            <a:extLst>
              <a:ext uri="{FF2B5EF4-FFF2-40B4-BE49-F238E27FC236}">
                <a16:creationId xmlns:a16="http://schemas.microsoft.com/office/drawing/2014/main" id="{E74833A4-C58C-4B20-9F54-196719AD02E2}"/>
              </a:ext>
            </a:extLst>
          </p:cNvPr>
          <p:cNvCxnSpPr>
            <a:cxnSpLocks/>
          </p:cNvCxnSpPr>
          <p:nvPr/>
        </p:nvCxnSpPr>
        <p:spPr>
          <a:xfrm rot="10800000">
            <a:off x="6068685" y="4053810"/>
            <a:ext cx="1619049" cy="1588"/>
          </a:xfrm>
          <a:prstGeom prst="line">
            <a:avLst/>
          </a:prstGeom>
          <a:noFill/>
          <a:ln w="19050" cap="flat" cmpd="sng" algn="ctr">
            <a:solidFill>
              <a:schemeClr val="bg1"/>
            </a:solidFill>
            <a:prstDash val="solid"/>
            <a:headEnd type="oval" w="med" len="med"/>
            <a:tailEnd type="oval" w="med" len="med"/>
          </a:ln>
          <a:effectLst/>
        </p:spPr>
      </p:cxnSp>
      <p:sp>
        <p:nvSpPr>
          <p:cNvPr id="37" name="TextBox 36">
            <a:extLst>
              <a:ext uri="{FF2B5EF4-FFF2-40B4-BE49-F238E27FC236}">
                <a16:creationId xmlns:a16="http://schemas.microsoft.com/office/drawing/2014/main" id="{B36E680B-FE76-4C5F-AE8D-4A0D1C72C18C}"/>
              </a:ext>
            </a:extLst>
          </p:cNvPr>
          <p:cNvSpPr txBox="1"/>
          <p:nvPr/>
        </p:nvSpPr>
        <p:spPr>
          <a:xfrm>
            <a:off x="7637654" y="3529035"/>
            <a:ext cx="2210240" cy="1384995"/>
          </a:xfrm>
          <a:prstGeom prst="rect">
            <a:avLst/>
          </a:prstGeom>
          <a:noFill/>
        </p:spPr>
        <p:txBody>
          <a:bodyPr wrap="square" lIns="0" tIns="0" rIns="0" bIns="0" rtlCol="0" anchor="ctr">
            <a:spAutoFit/>
          </a:bodyPr>
          <a:lstStyle/>
          <a:p>
            <a:pPr marL="0" marR="0" lvl="0" indent="0" algn="l" defTabSz="1031626"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Calibri"/>
                <a:ea typeface="+mn-ea"/>
                <a:cs typeface="+mn-cs"/>
              </a:rPr>
              <a:t>Drivers of Health</a:t>
            </a:r>
          </a:p>
          <a:p>
            <a:pPr marL="342900" marR="0" lvl="0" indent="-342900" algn="l" defTabSz="10316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1" u="none" strike="noStrike" kern="1200" cap="none" spc="0" normalizeH="0" baseline="0" noProof="0" dirty="0">
                <a:ln>
                  <a:noFill/>
                </a:ln>
                <a:solidFill>
                  <a:prstClr val="white"/>
                </a:solidFill>
                <a:effectLst/>
                <a:uLnTx/>
                <a:uFillTx/>
                <a:latin typeface="Calibri"/>
                <a:ea typeface="+mn-ea"/>
                <a:cs typeface="+mn-cs"/>
              </a:rPr>
              <a:t>Food</a:t>
            </a:r>
          </a:p>
          <a:p>
            <a:pPr marL="342900" marR="0" lvl="0" indent="-342900" algn="l" defTabSz="10316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1" u="none" strike="noStrike" kern="1200" cap="none" spc="0" normalizeH="0" baseline="0" noProof="0" dirty="0">
                <a:ln>
                  <a:noFill/>
                </a:ln>
                <a:solidFill>
                  <a:prstClr val="white"/>
                </a:solidFill>
                <a:effectLst/>
                <a:uLnTx/>
                <a:uFillTx/>
                <a:latin typeface="Calibri"/>
                <a:ea typeface="+mn-ea"/>
                <a:cs typeface="+mn-cs"/>
              </a:rPr>
              <a:t>Housing</a:t>
            </a:r>
          </a:p>
          <a:p>
            <a:pPr marL="342900" marR="0" lvl="0" indent="-342900" algn="l" defTabSz="10316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1" u="none" strike="noStrike" kern="1200" cap="none" spc="0" normalizeH="0" baseline="0" noProof="0" dirty="0">
                <a:ln>
                  <a:noFill/>
                </a:ln>
                <a:solidFill>
                  <a:prstClr val="white"/>
                </a:solidFill>
                <a:effectLst/>
                <a:uLnTx/>
                <a:uFillTx/>
                <a:latin typeface="Calibri"/>
                <a:ea typeface="+mn-ea"/>
                <a:cs typeface="+mn-cs"/>
              </a:rPr>
              <a:t>Employment</a:t>
            </a:r>
          </a:p>
        </p:txBody>
      </p:sp>
      <p:pic>
        <p:nvPicPr>
          <p:cNvPr id="56" name="Picture 55">
            <a:extLst>
              <a:ext uri="{FF2B5EF4-FFF2-40B4-BE49-F238E27FC236}">
                <a16:creationId xmlns:a16="http://schemas.microsoft.com/office/drawing/2014/main" id="{01AB23DC-D7ED-4120-B1CD-85989AEF4F09}"/>
              </a:ext>
            </a:extLst>
          </p:cNvPr>
          <p:cNvPicPr>
            <a:picLocks noChangeAspect="1"/>
          </p:cNvPicPr>
          <p:nvPr/>
        </p:nvPicPr>
        <p:blipFill>
          <a:blip r:embed="rId9"/>
          <a:stretch>
            <a:fillRect/>
          </a:stretch>
        </p:blipFill>
        <p:spPr>
          <a:xfrm>
            <a:off x="762418" y="1053406"/>
            <a:ext cx="9139750" cy="4889000"/>
          </a:xfrm>
          <a:prstGeom prst="rect">
            <a:avLst/>
          </a:prstGeom>
        </p:spPr>
      </p:pic>
      <p:sp>
        <p:nvSpPr>
          <p:cNvPr id="58" name="TextBox 57">
            <a:extLst>
              <a:ext uri="{FF2B5EF4-FFF2-40B4-BE49-F238E27FC236}">
                <a16:creationId xmlns:a16="http://schemas.microsoft.com/office/drawing/2014/main" id="{056DCFD6-502F-42D0-ACDB-49D29EB982A5}"/>
              </a:ext>
            </a:extLst>
          </p:cNvPr>
          <p:cNvSpPr txBox="1"/>
          <p:nvPr/>
        </p:nvSpPr>
        <p:spPr>
          <a:xfrm>
            <a:off x="10097767" y="2233192"/>
            <a:ext cx="10342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Calibri"/>
                <a:ea typeface="+mn-ea"/>
                <a:cs typeface="+mn-cs"/>
              </a:rPr>
              <a:t>Health</a:t>
            </a:r>
          </a:p>
        </p:txBody>
      </p:sp>
      <p:sp>
        <p:nvSpPr>
          <p:cNvPr id="59" name="TextBox 58">
            <a:extLst>
              <a:ext uri="{FF2B5EF4-FFF2-40B4-BE49-F238E27FC236}">
                <a16:creationId xmlns:a16="http://schemas.microsoft.com/office/drawing/2014/main" id="{211B6AD0-824D-4745-A9DA-F7BD34B97A63}"/>
              </a:ext>
            </a:extLst>
          </p:cNvPr>
          <p:cNvSpPr txBox="1"/>
          <p:nvPr/>
        </p:nvSpPr>
        <p:spPr>
          <a:xfrm>
            <a:off x="9827885" y="4646378"/>
            <a:ext cx="15740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Calibri"/>
                <a:ea typeface="+mn-ea"/>
                <a:cs typeface="+mn-cs"/>
              </a:rPr>
              <a:t>Healthcare</a:t>
            </a:r>
          </a:p>
        </p:txBody>
      </p:sp>
      <p:cxnSp>
        <p:nvCxnSpPr>
          <p:cNvPr id="60" name="Straight Arrow Connector 59">
            <a:extLst>
              <a:ext uri="{FF2B5EF4-FFF2-40B4-BE49-F238E27FC236}">
                <a16:creationId xmlns:a16="http://schemas.microsoft.com/office/drawing/2014/main" id="{B026E485-9FA9-46C3-ADCB-9276E091DA77}"/>
              </a:ext>
            </a:extLst>
          </p:cNvPr>
          <p:cNvCxnSpPr>
            <a:cxnSpLocks/>
          </p:cNvCxnSpPr>
          <p:nvPr/>
        </p:nvCxnSpPr>
        <p:spPr>
          <a:xfrm>
            <a:off x="10614895" y="2694857"/>
            <a:ext cx="0" cy="1951521"/>
          </a:xfrm>
          <a:prstGeom prst="straightConnector1">
            <a:avLst/>
          </a:prstGeom>
          <a:ln w="28575">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1B91A20D-C774-4628-B088-7135B016D0B8}"/>
              </a:ext>
            </a:extLst>
          </p:cNvPr>
          <p:cNvCxnSpPr>
            <a:cxnSpLocks/>
          </p:cNvCxnSpPr>
          <p:nvPr/>
        </p:nvCxnSpPr>
        <p:spPr>
          <a:xfrm flipH="1">
            <a:off x="5623345" y="4801433"/>
            <a:ext cx="5977" cy="32083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C7AAAF82-A976-47D2-90B6-212676E341C0}"/>
              </a:ext>
            </a:extLst>
          </p:cNvPr>
          <p:cNvSpPr txBox="1"/>
          <p:nvPr/>
        </p:nvSpPr>
        <p:spPr>
          <a:xfrm>
            <a:off x="5202393" y="4589548"/>
            <a:ext cx="874178" cy="214648"/>
          </a:xfrm>
          <a:prstGeom prst="rect">
            <a:avLst/>
          </a:prstGeom>
          <a:noFill/>
        </p:spPr>
        <p:txBody>
          <a:bodyPr wrap="square" tIns="18288" bIns="1828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Calibri"/>
                <a:ea typeface="+mn-ea"/>
                <a:cs typeface="+mn-cs"/>
              </a:rPr>
              <a:t>ACOs</a:t>
            </a:r>
          </a:p>
        </p:txBody>
      </p:sp>
      <p:sp>
        <p:nvSpPr>
          <p:cNvPr id="65" name="TextBox 64">
            <a:extLst>
              <a:ext uri="{FF2B5EF4-FFF2-40B4-BE49-F238E27FC236}">
                <a16:creationId xmlns:a16="http://schemas.microsoft.com/office/drawing/2014/main" id="{750776FA-6793-4B2A-A4F6-4BB5FF0375B2}"/>
              </a:ext>
            </a:extLst>
          </p:cNvPr>
          <p:cNvSpPr txBox="1"/>
          <p:nvPr/>
        </p:nvSpPr>
        <p:spPr>
          <a:xfrm>
            <a:off x="5561755" y="4040784"/>
            <a:ext cx="912554" cy="393523"/>
          </a:xfrm>
          <a:prstGeom prst="rect">
            <a:avLst/>
          </a:prstGeom>
          <a:noFill/>
        </p:spPr>
        <p:txBody>
          <a:bodyPr wrap="square" tIns="18288" bIns="1828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Calibri"/>
                <a:ea typeface="+mn-ea"/>
                <a:cs typeface="+mn-cs"/>
              </a:rPr>
              <a:t>Medical Homes</a:t>
            </a:r>
          </a:p>
        </p:txBody>
      </p:sp>
      <p:cxnSp>
        <p:nvCxnSpPr>
          <p:cNvPr id="66" name="Straight Arrow Connector 65">
            <a:extLst>
              <a:ext uri="{FF2B5EF4-FFF2-40B4-BE49-F238E27FC236}">
                <a16:creationId xmlns:a16="http://schemas.microsoft.com/office/drawing/2014/main" id="{43A09E33-5F18-4792-B5C9-3977B59BA20A}"/>
              </a:ext>
            </a:extLst>
          </p:cNvPr>
          <p:cNvCxnSpPr>
            <a:cxnSpLocks/>
          </p:cNvCxnSpPr>
          <p:nvPr/>
        </p:nvCxnSpPr>
        <p:spPr>
          <a:xfrm>
            <a:off x="6007872" y="4454289"/>
            <a:ext cx="0" cy="66797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66E1BBA6-57F5-49A2-B8D1-A18FE13DAC1A}"/>
              </a:ext>
            </a:extLst>
          </p:cNvPr>
          <p:cNvSpPr txBox="1"/>
          <p:nvPr/>
        </p:nvSpPr>
        <p:spPr>
          <a:xfrm>
            <a:off x="6694721" y="4589548"/>
            <a:ext cx="906902" cy="214648"/>
          </a:xfrm>
          <a:prstGeom prst="rect">
            <a:avLst/>
          </a:prstGeom>
          <a:noFill/>
        </p:spPr>
        <p:txBody>
          <a:bodyPr wrap="square" tIns="18288" bIns="1828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Calibri"/>
                <a:ea typeface="+mn-ea"/>
                <a:cs typeface="+mn-cs"/>
              </a:rPr>
              <a:t>ACA</a:t>
            </a:r>
          </a:p>
        </p:txBody>
      </p:sp>
      <p:cxnSp>
        <p:nvCxnSpPr>
          <p:cNvPr id="69" name="Straight Arrow Connector 68">
            <a:extLst>
              <a:ext uri="{FF2B5EF4-FFF2-40B4-BE49-F238E27FC236}">
                <a16:creationId xmlns:a16="http://schemas.microsoft.com/office/drawing/2014/main" id="{DB2785F5-3CA4-466C-997D-497330D2B572}"/>
              </a:ext>
            </a:extLst>
          </p:cNvPr>
          <p:cNvCxnSpPr>
            <a:cxnSpLocks/>
          </p:cNvCxnSpPr>
          <p:nvPr/>
        </p:nvCxnSpPr>
        <p:spPr>
          <a:xfrm>
            <a:off x="7138012" y="4801861"/>
            <a:ext cx="0" cy="32040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6D002C0C-0990-47FF-A1AE-9383C3C2E720}"/>
              </a:ext>
            </a:extLst>
          </p:cNvPr>
          <p:cNvSpPr txBox="1"/>
          <p:nvPr/>
        </p:nvSpPr>
        <p:spPr>
          <a:xfrm>
            <a:off x="4847835" y="2168081"/>
            <a:ext cx="1149850" cy="323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66"/>
                </a:solidFill>
                <a:effectLst/>
                <a:uLnTx/>
                <a:uFillTx/>
                <a:latin typeface="Calibri" panose="020F0502020204030204" pitchFamily="34" charset="0"/>
                <a:ea typeface="+mn-ea"/>
                <a:cs typeface="Calibri" panose="020F0502020204030204" pitchFamily="34" charset="0"/>
              </a:rPr>
              <a:t>Recession</a:t>
            </a:r>
          </a:p>
        </p:txBody>
      </p:sp>
      <p:cxnSp>
        <p:nvCxnSpPr>
          <p:cNvPr id="71" name="Straight Arrow Connector 70">
            <a:extLst>
              <a:ext uri="{FF2B5EF4-FFF2-40B4-BE49-F238E27FC236}">
                <a16:creationId xmlns:a16="http://schemas.microsoft.com/office/drawing/2014/main" id="{92F27085-9034-404D-8119-286A6CDF87F2}"/>
              </a:ext>
            </a:extLst>
          </p:cNvPr>
          <p:cNvCxnSpPr>
            <a:cxnSpLocks/>
          </p:cNvCxnSpPr>
          <p:nvPr/>
        </p:nvCxnSpPr>
        <p:spPr>
          <a:xfrm>
            <a:off x="5767158" y="2434186"/>
            <a:ext cx="277433" cy="225818"/>
          </a:xfrm>
          <a:prstGeom prst="straightConnector1">
            <a:avLst/>
          </a:prstGeom>
          <a:ln w="28575">
            <a:solidFill>
              <a:srgbClr val="003366"/>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2F1E83A3-97B9-4012-BD7A-FB029D434F84}"/>
              </a:ext>
            </a:extLst>
          </p:cNvPr>
          <p:cNvSpPr txBox="1"/>
          <p:nvPr/>
        </p:nvSpPr>
        <p:spPr>
          <a:xfrm rot="16200000">
            <a:off x="-1127256" y="2850619"/>
            <a:ext cx="3954074" cy="35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 families w/ very low food security</a:t>
            </a:r>
          </a:p>
        </p:txBody>
      </p:sp>
      <p:sp>
        <p:nvSpPr>
          <p:cNvPr id="74" name="TextBox 73">
            <a:extLst>
              <a:ext uri="{FF2B5EF4-FFF2-40B4-BE49-F238E27FC236}">
                <a16:creationId xmlns:a16="http://schemas.microsoft.com/office/drawing/2014/main" id="{6B8B8A11-9B35-417F-A1E9-16752FFB9BBD}"/>
              </a:ext>
            </a:extLst>
          </p:cNvPr>
          <p:cNvSpPr txBox="1"/>
          <p:nvPr/>
        </p:nvSpPr>
        <p:spPr>
          <a:xfrm>
            <a:off x="5881091" y="4298238"/>
            <a:ext cx="1401239" cy="393522"/>
          </a:xfrm>
          <a:prstGeom prst="rect">
            <a:avLst/>
          </a:prstGeom>
          <a:noFill/>
        </p:spPr>
        <p:txBody>
          <a:bodyPr wrap="square" tIns="18288" bIns="1828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Calibri"/>
                <a:ea typeface="+mn-ea"/>
                <a:cs typeface="+mn-cs"/>
              </a:rPr>
              <a:t>Triple</a:t>
            </a:r>
            <a:br>
              <a:rPr kumimoji="0" lang="en-US" sz="1200" b="0" i="0" u="none" strike="noStrike" kern="1200" cap="none" spc="0" normalizeH="0" baseline="0" noProof="0" dirty="0">
                <a:ln>
                  <a:noFill/>
                </a:ln>
                <a:solidFill>
                  <a:srgbClr val="FF0000"/>
                </a:solidFill>
                <a:effectLst/>
                <a:uLnTx/>
                <a:uFillTx/>
                <a:latin typeface="Calibri"/>
                <a:ea typeface="+mn-ea"/>
                <a:cs typeface="+mn-cs"/>
              </a:rPr>
            </a:br>
            <a:r>
              <a:rPr kumimoji="0" lang="en-US" sz="1200" b="0" i="0" u="none" strike="noStrike" kern="1200" cap="none" spc="0" normalizeH="0" baseline="0" noProof="0" dirty="0">
                <a:ln>
                  <a:noFill/>
                </a:ln>
                <a:solidFill>
                  <a:srgbClr val="FF0000"/>
                </a:solidFill>
                <a:effectLst/>
                <a:uLnTx/>
                <a:uFillTx/>
                <a:latin typeface="Calibri"/>
                <a:ea typeface="+mn-ea"/>
                <a:cs typeface="+mn-cs"/>
              </a:rPr>
              <a:t>Aim</a:t>
            </a:r>
          </a:p>
        </p:txBody>
      </p:sp>
      <p:cxnSp>
        <p:nvCxnSpPr>
          <p:cNvPr id="75" name="Straight Arrow Connector 74">
            <a:extLst>
              <a:ext uri="{FF2B5EF4-FFF2-40B4-BE49-F238E27FC236}">
                <a16:creationId xmlns:a16="http://schemas.microsoft.com/office/drawing/2014/main" id="{855DFEF3-DD9C-4FE1-B14F-9A06E71DA317}"/>
              </a:ext>
            </a:extLst>
          </p:cNvPr>
          <p:cNvCxnSpPr>
            <a:cxnSpLocks/>
          </p:cNvCxnSpPr>
          <p:nvPr/>
        </p:nvCxnSpPr>
        <p:spPr>
          <a:xfrm>
            <a:off x="6571551" y="4666361"/>
            <a:ext cx="529" cy="45590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324AAE66-097D-4596-AF06-5115CCE4663E}"/>
              </a:ext>
            </a:extLst>
          </p:cNvPr>
          <p:cNvSpPr txBox="1"/>
          <p:nvPr/>
        </p:nvSpPr>
        <p:spPr>
          <a:xfrm>
            <a:off x="8912797" y="4286517"/>
            <a:ext cx="855875" cy="406265"/>
          </a:xfrm>
          <a:prstGeom prst="rect">
            <a:avLst/>
          </a:prstGeom>
          <a:noFill/>
        </p:spPr>
        <p:txBody>
          <a:bodyPr wrap="square" tIns="18288" bIns="1828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Calibri"/>
                <a:ea typeface="+mn-ea"/>
                <a:cs typeface="+mn-cs"/>
              </a:rPr>
              <a:t>30% APM Target</a:t>
            </a:r>
          </a:p>
        </p:txBody>
      </p:sp>
      <p:cxnSp>
        <p:nvCxnSpPr>
          <p:cNvPr id="78" name="Straight Arrow Connector 77">
            <a:extLst>
              <a:ext uri="{FF2B5EF4-FFF2-40B4-BE49-F238E27FC236}">
                <a16:creationId xmlns:a16="http://schemas.microsoft.com/office/drawing/2014/main" id="{0798EA9C-33A1-4B10-95A0-0097434A2E6D}"/>
              </a:ext>
            </a:extLst>
          </p:cNvPr>
          <p:cNvCxnSpPr>
            <a:cxnSpLocks/>
          </p:cNvCxnSpPr>
          <p:nvPr/>
        </p:nvCxnSpPr>
        <p:spPr>
          <a:xfrm>
            <a:off x="9320414" y="4679102"/>
            <a:ext cx="0" cy="44316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46959294-000A-4062-93D2-D12AEBEC4C3C}"/>
              </a:ext>
            </a:extLst>
          </p:cNvPr>
          <p:cNvCxnSpPr>
            <a:cxnSpLocks/>
          </p:cNvCxnSpPr>
          <p:nvPr/>
        </p:nvCxnSpPr>
        <p:spPr>
          <a:xfrm>
            <a:off x="4854555" y="4852242"/>
            <a:ext cx="0" cy="27002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2707A3F0-557C-4C00-929D-14AA02535742}"/>
              </a:ext>
            </a:extLst>
          </p:cNvPr>
          <p:cNvSpPr txBox="1"/>
          <p:nvPr/>
        </p:nvSpPr>
        <p:spPr>
          <a:xfrm>
            <a:off x="4292600" y="4589548"/>
            <a:ext cx="1133523" cy="221599"/>
          </a:xfrm>
          <a:prstGeom prst="rect">
            <a:avLst/>
          </a:prstGeom>
          <a:noFill/>
        </p:spPr>
        <p:txBody>
          <a:bodyPr wrap="square" tIns="18288" bIns="1828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Calibri"/>
                <a:ea typeface="+mn-ea"/>
                <a:cs typeface="+mn-cs"/>
              </a:rPr>
              <a:t>Patient Safety</a:t>
            </a:r>
          </a:p>
        </p:txBody>
      </p:sp>
      <p:sp>
        <p:nvSpPr>
          <p:cNvPr id="81" name="TextBox 80">
            <a:extLst>
              <a:ext uri="{FF2B5EF4-FFF2-40B4-BE49-F238E27FC236}">
                <a16:creationId xmlns:a16="http://schemas.microsoft.com/office/drawing/2014/main" id="{FE588D8C-2445-432C-BF3D-93B1387A249F}"/>
              </a:ext>
            </a:extLst>
          </p:cNvPr>
          <p:cNvSpPr txBox="1"/>
          <p:nvPr/>
        </p:nvSpPr>
        <p:spPr>
          <a:xfrm>
            <a:off x="8268828" y="4384836"/>
            <a:ext cx="906902" cy="221599"/>
          </a:xfrm>
          <a:prstGeom prst="rect">
            <a:avLst/>
          </a:prstGeom>
          <a:noFill/>
        </p:spPr>
        <p:txBody>
          <a:bodyPr wrap="square" tIns="18288" bIns="1828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Calibri"/>
                <a:ea typeface="+mn-ea"/>
                <a:cs typeface="+mn-cs"/>
              </a:rPr>
              <a:t>MACRA</a:t>
            </a:r>
          </a:p>
        </p:txBody>
      </p:sp>
      <p:cxnSp>
        <p:nvCxnSpPr>
          <p:cNvPr id="82" name="Straight Arrow Connector 81">
            <a:extLst>
              <a:ext uri="{FF2B5EF4-FFF2-40B4-BE49-F238E27FC236}">
                <a16:creationId xmlns:a16="http://schemas.microsoft.com/office/drawing/2014/main" id="{87339FAA-ECA0-4BE4-BA2A-BC3FC59247FB}"/>
              </a:ext>
            </a:extLst>
          </p:cNvPr>
          <p:cNvCxnSpPr>
            <a:cxnSpLocks/>
          </p:cNvCxnSpPr>
          <p:nvPr/>
        </p:nvCxnSpPr>
        <p:spPr>
          <a:xfrm>
            <a:off x="8759704" y="4679102"/>
            <a:ext cx="0" cy="44316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B5587A98-9910-46A1-ACBB-267E3D14B991}"/>
              </a:ext>
            </a:extLst>
          </p:cNvPr>
          <p:cNvSpPr txBox="1"/>
          <p:nvPr/>
        </p:nvSpPr>
        <p:spPr>
          <a:xfrm>
            <a:off x="7382139" y="4105726"/>
            <a:ext cx="906902" cy="590931"/>
          </a:xfrm>
          <a:prstGeom prst="rect">
            <a:avLst/>
          </a:prstGeom>
          <a:noFill/>
        </p:spPr>
        <p:txBody>
          <a:bodyPr wrap="square" tIns="18288" bIns="1828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Calibri"/>
                <a:ea typeface="+mn-ea"/>
                <a:cs typeface="+mn-cs"/>
              </a:rPr>
              <a:t>Meaningful Use – </a:t>
            </a:r>
            <a:br>
              <a:rPr kumimoji="0" lang="en-US" sz="1200" b="0" i="0" u="none" strike="noStrike" kern="1200" cap="none" spc="0" normalizeH="0" baseline="0" noProof="0" dirty="0">
                <a:ln>
                  <a:noFill/>
                </a:ln>
                <a:solidFill>
                  <a:srgbClr val="FF0000"/>
                </a:solidFill>
                <a:effectLst/>
                <a:uLnTx/>
                <a:uFillTx/>
                <a:latin typeface="Calibri"/>
                <a:ea typeface="+mn-ea"/>
                <a:cs typeface="+mn-cs"/>
              </a:rPr>
            </a:br>
            <a:r>
              <a:rPr kumimoji="0" lang="en-US" sz="1200" b="0" i="0" u="none" strike="noStrike" kern="1200" cap="none" spc="0" normalizeH="0" baseline="0" noProof="0" dirty="0">
                <a:ln>
                  <a:noFill/>
                </a:ln>
                <a:solidFill>
                  <a:srgbClr val="FF0000"/>
                </a:solidFill>
                <a:effectLst/>
                <a:uLnTx/>
                <a:uFillTx/>
                <a:latin typeface="Calibri"/>
                <a:ea typeface="+mn-ea"/>
                <a:cs typeface="+mn-cs"/>
              </a:rPr>
              <a:t>Stage 1</a:t>
            </a:r>
          </a:p>
        </p:txBody>
      </p:sp>
      <p:cxnSp>
        <p:nvCxnSpPr>
          <p:cNvPr id="84" name="Straight Arrow Connector 83">
            <a:extLst>
              <a:ext uri="{FF2B5EF4-FFF2-40B4-BE49-F238E27FC236}">
                <a16:creationId xmlns:a16="http://schemas.microsoft.com/office/drawing/2014/main" id="{91691FE6-6BA1-49FE-9934-7993ED85306C}"/>
              </a:ext>
            </a:extLst>
          </p:cNvPr>
          <p:cNvCxnSpPr>
            <a:cxnSpLocks/>
          </p:cNvCxnSpPr>
          <p:nvPr/>
        </p:nvCxnSpPr>
        <p:spPr>
          <a:xfrm>
            <a:off x="7829675" y="4679102"/>
            <a:ext cx="0" cy="44316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5" name="Source">
            <a:extLst>
              <a:ext uri="{FF2B5EF4-FFF2-40B4-BE49-F238E27FC236}">
                <a16:creationId xmlns:a16="http://schemas.microsoft.com/office/drawing/2014/main" id="{E2986E46-BE4D-44A1-A905-512B9234D079}"/>
              </a:ext>
            </a:extLst>
          </p:cNvPr>
          <p:cNvSpPr txBox="1"/>
          <p:nvPr/>
        </p:nvSpPr>
        <p:spPr>
          <a:xfrm>
            <a:off x="152400" y="5936798"/>
            <a:ext cx="6526186" cy="400109"/>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Source</a:t>
            </a:r>
            <a:r>
              <a:rPr kumimoji="0" lang="en-US" sz="1000" b="0" i="0" u="none" strike="noStrike" kern="1200" cap="none" spc="0" normalizeH="0" baseline="0" noProof="0" dirty="0">
                <a:ln>
                  <a:noFill/>
                </a:ln>
                <a:solidFill>
                  <a:prstClr val="black"/>
                </a:solidFill>
                <a:effectLst/>
                <a:uLnTx/>
                <a:uFillTx/>
                <a:latin typeface="Calibri"/>
                <a:ea typeface="+mn-ea"/>
                <a:cs typeface="+mn-cs"/>
              </a:rPr>
              <a:t>: (USDA): https://www.ers.usda.gov/webdocs/publications/79761/err215_summary.pdf?v=42636,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Very low food security = Reports of multiple indications of disrupted eating patterns and reduced food intake.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7617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633D304-C702-4884-B60E-4D1CC117C6B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40"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E633D304-C702-4884-B60E-4D1CC117C6B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379D93D-7F11-42FB-AD9F-5F1C83CE1A4B}"/>
              </a:ext>
            </a:extLst>
          </p:cNvPr>
          <p:cNvSpPr/>
          <p:nvPr>
            <p:custDataLst>
              <p:tags r:id="rId3"/>
            </p:custDataLst>
          </p:nvPr>
        </p:nvSpPr>
        <p:spPr>
          <a:xfrm>
            <a:off x="0" y="0"/>
            <a:ext cx="158750" cy="15875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2FFB63C1-8E52-4913-A7CA-306F1EF4E6B5}"/>
              </a:ext>
            </a:extLst>
          </p:cNvPr>
          <p:cNvSpPr>
            <a:spLocks noGrp="1"/>
          </p:cNvSpPr>
          <p:nvPr>
            <p:ph type="title"/>
          </p:nvPr>
        </p:nvSpPr>
        <p:spPr>
          <a:xfrm>
            <a:off x="0" y="76200"/>
            <a:ext cx="12192000" cy="1143000"/>
          </a:xfrm>
        </p:spPr>
        <p:txBody>
          <a:bodyPr>
            <a:normAutofit/>
          </a:bodyPr>
          <a:lstStyle/>
          <a:p>
            <a:r>
              <a:rPr lang="en-US" sz="3000" dirty="0"/>
              <a:t>Opioid Epidemic: Asking Different Questions</a:t>
            </a:r>
          </a:p>
        </p:txBody>
      </p:sp>
      <p:graphicFrame>
        <p:nvGraphicFramePr>
          <p:cNvPr id="26" name="Chart 25">
            <a:extLst>
              <a:ext uri="{FF2B5EF4-FFF2-40B4-BE49-F238E27FC236}">
                <a16:creationId xmlns:a16="http://schemas.microsoft.com/office/drawing/2014/main" id="{09AF47AB-EA72-430C-A154-8FF037E0B6F1}"/>
              </a:ext>
            </a:extLst>
          </p:cNvPr>
          <p:cNvGraphicFramePr/>
          <p:nvPr>
            <p:extLst/>
          </p:nvPr>
        </p:nvGraphicFramePr>
        <p:xfrm>
          <a:off x="762000" y="1103244"/>
          <a:ext cx="5207000" cy="466344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7" name="Chart 26">
            <a:extLst>
              <a:ext uri="{FF2B5EF4-FFF2-40B4-BE49-F238E27FC236}">
                <a16:creationId xmlns:a16="http://schemas.microsoft.com/office/drawing/2014/main" id="{EC89232D-8E13-4291-8A40-B59294FB86EF}"/>
              </a:ext>
            </a:extLst>
          </p:cNvPr>
          <p:cNvGraphicFramePr/>
          <p:nvPr>
            <p:extLst/>
          </p:nvPr>
        </p:nvGraphicFramePr>
        <p:xfrm>
          <a:off x="6629400" y="1103244"/>
          <a:ext cx="5207000" cy="4663440"/>
        </p:xfrm>
        <a:graphic>
          <a:graphicData uri="http://schemas.openxmlformats.org/drawingml/2006/chart">
            <c:chart xmlns:c="http://schemas.openxmlformats.org/drawingml/2006/chart" xmlns:r="http://schemas.openxmlformats.org/officeDocument/2006/relationships" r:id="rId8"/>
          </a:graphicData>
        </a:graphic>
      </p:graphicFrame>
      <p:sp>
        <p:nvSpPr>
          <p:cNvPr id="28" name="Google Shape;145;p17">
            <a:extLst>
              <a:ext uri="{FF2B5EF4-FFF2-40B4-BE49-F238E27FC236}">
                <a16:creationId xmlns:a16="http://schemas.microsoft.com/office/drawing/2014/main" id="{DC450854-C232-413A-9787-1C4B200F4585}"/>
              </a:ext>
            </a:extLst>
          </p:cNvPr>
          <p:cNvSpPr txBox="1"/>
          <p:nvPr/>
        </p:nvSpPr>
        <p:spPr>
          <a:xfrm>
            <a:off x="129592" y="6396518"/>
            <a:ext cx="3143892" cy="30777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1" u="none" strike="noStrike" kern="1200" cap="none" spc="0" normalizeH="0" baseline="0" noProof="0" dirty="0">
                <a:ln>
                  <a:noFill/>
                </a:ln>
                <a:solidFill>
                  <a:srgbClr val="000000"/>
                </a:solidFill>
                <a:effectLst/>
                <a:uLnTx/>
                <a:uFillTx/>
                <a:latin typeface="Calibri"/>
                <a:ea typeface="Calibri"/>
                <a:cs typeface="Calibri"/>
                <a:sym typeface="Calibri"/>
              </a:rPr>
              <a:t>© The Health Initiative – Do Not Distribute </a:t>
            </a:r>
            <a:endParaRPr kumimoji="0" sz="12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30" name="Straight Connector 29">
            <a:extLst>
              <a:ext uri="{FF2B5EF4-FFF2-40B4-BE49-F238E27FC236}">
                <a16:creationId xmlns:a16="http://schemas.microsoft.com/office/drawing/2014/main" id="{5026F252-D2FF-4723-8BF5-C65442BE0ED7}"/>
              </a:ext>
            </a:extLst>
          </p:cNvPr>
          <p:cNvCxnSpPr/>
          <p:nvPr/>
        </p:nvCxnSpPr>
        <p:spPr>
          <a:xfrm>
            <a:off x="6326958" y="1234440"/>
            <a:ext cx="0" cy="438912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2D571F73-C8BB-44C7-94C8-78930808340A}"/>
              </a:ext>
            </a:extLst>
          </p:cNvPr>
          <p:cNvGrpSpPr/>
          <p:nvPr/>
        </p:nvGrpSpPr>
        <p:grpSpPr>
          <a:xfrm>
            <a:off x="2514600" y="5729971"/>
            <a:ext cx="5052165" cy="276999"/>
            <a:chOff x="434235" y="5895201"/>
            <a:chExt cx="5052165" cy="276999"/>
          </a:xfrm>
        </p:grpSpPr>
        <p:sp>
          <p:nvSpPr>
            <p:cNvPr id="32" name="Rectangle 31">
              <a:extLst>
                <a:ext uri="{FF2B5EF4-FFF2-40B4-BE49-F238E27FC236}">
                  <a16:creationId xmlns:a16="http://schemas.microsoft.com/office/drawing/2014/main" id="{1AD0E7ED-D4BD-4495-B22B-6D1FB6474959}"/>
                </a:ext>
              </a:extLst>
            </p:cNvPr>
            <p:cNvSpPr/>
            <p:nvPr/>
          </p:nvSpPr>
          <p:spPr>
            <a:xfrm>
              <a:off x="434235" y="5942260"/>
              <a:ext cx="182880" cy="182880"/>
            </a:xfrm>
            <a:prstGeom prst="rect">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7C460401-CB70-408E-B93F-A4806B548556}"/>
                </a:ext>
              </a:extLst>
            </p:cNvPr>
            <p:cNvSpPr txBox="1"/>
            <p:nvPr/>
          </p:nvSpPr>
          <p:spPr>
            <a:xfrm>
              <a:off x="603566" y="5895201"/>
              <a:ext cx="48828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a:ea typeface="+mn-ea"/>
                  <a:cs typeface="Arial" panose="020B0604020202020204" pitchFamily="34" charset="0"/>
                </a:rPr>
                <a:t>3 NC counties with highest opioid hospitalization rates</a:t>
              </a:r>
            </a:p>
          </p:txBody>
        </p:sp>
      </p:grpSp>
      <p:grpSp>
        <p:nvGrpSpPr>
          <p:cNvPr id="36" name="Group 35">
            <a:extLst>
              <a:ext uri="{FF2B5EF4-FFF2-40B4-BE49-F238E27FC236}">
                <a16:creationId xmlns:a16="http://schemas.microsoft.com/office/drawing/2014/main" id="{8398B9D0-91FC-41FD-8788-C5D572CD5750}"/>
              </a:ext>
            </a:extLst>
          </p:cNvPr>
          <p:cNvGrpSpPr/>
          <p:nvPr/>
        </p:nvGrpSpPr>
        <p:grpSpPr>
          <a:xfrm>
            <a:off x="6235518" y="5729972"/>
            <a:ext cx="4991205" cy="276999"/>
            <a:chOff x="6597229" y="5901079"/>
            <a:chExt cx="4991205" cy="276999"/>
          </a:xfrm>
        </p:grpSpPr>
        <p:sp>
          <p:nvSpPr>
            <p:cNvPr id="34" name="Rectangle 33">
              <a:extLst>
                <a:ext uri="{FF2B5EF4-FFF2-40B4-BE49-F238E27FC236}">
                  <a16:creationId xmlns:a16="http://schemas.microsoft.com/office/drawing/2014/main" id="{0608F1FD-BFF3-4EEC-954A-D20DDE3C6EB4}"/>
                </a:ext>
              </a:extLst>
            </p:cNvPr>
            <p:cNvSpPr/>
            <p:nvPr/>
          </p:nvSpPr>
          <p:spPr>
            <a:xfrm>
              <a:off x="6597229" y="5948138"/>
              <a:ext cx="182880" cy="182880"/>
            </a:xfrm>
            <a:prstGeom prst="rect">
              <a:avLst/>
            </a:prstGeom>
            <a:solidFill>
              <a:srgbClr val="4F81B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TextBox 34">
              <a:extLst>
                <a:ext uri="{FF2B5EF4-FFF2-40B4-BE49-F238E27FC236}">
                  <a16:creationId xmlns:a16="http://schemas.microsoft.com/office/drawing/2014/main" id="{AD3D7776-D541-4C98-9C96-461EF95D31E1}"/>
                </a:ext>
              </a:extLst>
            </p:cNvPr>
            <p:cNvSpPr txBox="1"/>
            <p:nvPr/>
          </p:nvSpPr>
          <p:spPr>
            <a:xfrm>
              <a:off x="6766560" y="5901079"/>
              <a:ext cx="482187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a:ea typeface="+mn-ea"/>
                  <a:cs typeface="Arial" panose="020B0604020202020204" pitchFamily="34" charset="0"/>
                </a:rPr>
                <a:t>3 NC counties with lowest opioid hospitalization rates</a:t>
              </a:r>
            </a:p>
          </p:txBody>
        </p:sp>
      </p:grpSp>
      <p:sp>
        <p:nvSpPr>
          <p:cNvPr id="15" name="Source">
            <a:extLst>
              <a:ext uri="{FF2B5EF4-FFF2-40B4-BE49-F238E27FC236}">
                <a16:creationId xmlns:a16="http://schemas.microsoft.com/office/drawing/2014/main" id="{49A3C12D-6340-4846-BC4D-4CF2406D6DDD}"/>
              </a:ext>
            </a:extLst>
          </p:cNvPr>
          <p:cNvSpPr txBox="1"/>
          <p:nvPr/>
        </p:nvSpPr>
        <p:spPr>
          <a:xfrm>
            <a:off x="158934" y="6027740"/>
            <a:ext cx="6622866" cy="219745"/>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Source: </a:t>
            </a: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NC DHHS; Bureau of Labor Statistics </a:t>
            </a:r>
          </a:p>
        </p:txBody>
      </p:sp>
    </p:spTree>
    <p:extLst>
      <p:ext uri="{BB962C8B-B14F-4D97-AF65-F5344CB8AC3E}">
        <p14:creationId xmlns:p14="http://schemas.microsoft.com/office/powerpoint/2010/main" val="382818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51E969E6-DE90-4F25-9335-712809ABD8C8}"/>
              </a:ext>
            </a:extLst>
          </p:cNvPr>
          <p:cNvSpPr txBox="1">
            <a:spLocks/>
          </p:cNvSpPr>
          <p:nvPr/>
        </p:nvSpPr>
        <p:spPr>
          <a:xfrm>
            <a:off x="0" y="1752600"/>
            <a:ext cx="12192000" cy="1109662"/>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lumMod val="75000"/>
                    <a:lumOff val="25000"/>
                  </a:schemeClr>
                </a:solidFill>
                <a:latin typeface="Arial" pitchFamily="34" charset="0"/>
                <a:ea typeface="+mj-ea"/>
                <a:cs typeface="Arial" pitchFamily="34" charset="0"/>
              </a:defRPr>
            </a:lvl1pPr>
          </a:lstStyle>
          <a:p>
            <a:pPr algn="ctr"/>
            <a:r>
              <a:rPr lang="en-US" sz="4800" dirty="0"/>
              <a:t>Elizabeth Cuervo Tilson, MD</a:t>
            </a:r>
          </a:p>
        </p:txBody>
      </p:sp>
      <p:sp>
        <p:nvSpPr>
          <p:cNvPr id="5" name="Text Placeholder 8">
            <a:extLst>
              <a:ext uri="{FF2B5EF4-FFF2-40B4-BE49-F238E27FC236}">
                <a16:creationId xmlns:a16="http://schemas.microsoft.com/office/drawing/2014/main" id="{ACB18D4B-E468-4768-A337-183268C938A7}"/>
              </a:ext>
            </a:extLst>
          </p:cNvPr>
          <p:cNvSpPr txBox="1">
            <a:spLocks/>
          </p:cNvSpPr>
          <p:nvPr/>
        </p:nvSpPr>
        <p:spPr>
          <a:xfrm>
            <a:off x="1600200" y="3309938"/>
            <a:ext cx="8991600" cy="1262062"/>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lumMod val="75000"/>
                    <a:lumOff val="25000"/>
                  </a:schemeClr>
                </a:solidFill>
                <a:latin typeface="Arial" pitchFamily="34" charset="0"/>
                <a:ea typeface="+mn-ea"/>
                <a:cs typeface="Arial" pitchFamily="34" charset="0"/>
              </a:defRPr>
            </a:lvl1pPr>
            <a:lvl2pPr marL="457200" indent="0" algn="l" defTabSz="914400" rtl="0" eaLnBrk="1" latinLnBrk="0" hangingPunct="1">
              <a:spcBef>
                <a:spcPct val="20000"/>
              </a:spcBef>
              <a:buFont typeface="Arial" pitchFamily="34" charset="0"/>
              <a:buNone/>
              <a:defRPr sz="1200" kern="1200">
                <a:solidFill>
                  <a:schemeClr val="tx1">
                    <a:lumMod val="75000"/>
                    <a:lumOff val="25000"/>
                  </a:schemeClr>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000" kern="1200">
                <a:solidFill>
                  <a:schemeClr val="tx1">
                    <a:lumMod val="75000"/>
                    <a:lumOff val="25000"/>
                  </a:schemeClr>
                </a:solidFill>
                <a:latin typeface="Arial" pitchFamily="34" charset="0"/>
                <a:ea typeface="+mn-ea"/>
                <a:cs typeface="Arial" pitchFamily="34" charset="0"/>
              </a:defRPr>
            </a:lvl3pPr>
            <a:lvl4pPr marL="1371600" indent="0" algn="l" defTabSz="914400" rtl="0" eaLnBrk="1" latinLnBrk="0" hangingPunct="1">
              <a:spcBef>
                <a:spcPct val="20000"/>
              </a:spcBef>
              <a:buFont typeface="Arial" pitchFamily="34" charset="0"/>
              <a:buNone/>
              <a:defRPr sz="900" kern="1200">
                <a:solidFill>
                  <a:schemeClr val="tx1">
                    <a:lumMod val="75000"/>
                    <a:lumOff val="25000"/>
                  </a:schemeClr>
                </a:solidFill>
                <a:latin typeface="Arial" pitchFamily="34" charset="0"/>
                <a:ea typeface="+mn-ea"/>
                <a:cs typeface="Arial" pitchFamily="34" charset="0"/>
              </a:defRPr>
            </a:lvl4pPr>
            <a:lvl5pPr marL="1828800" indent="0" algn="l" defTabSz="914400" rtl="0" eaLnBrk="1" latinLnBrk="0" hangingPunct="1">
              <a:spcBef>
                <a:spcPct val="20000"/>
              </a:spcBef>
              <a:buFont typeface="Arial" pitchFamily="34" charset="0"/>
              <a:buNone/>
              <a:defRPr sz="900" kern="1200">
                <a:solidFill>
                  <a:schemeClr val="tx1">
                    <a:lumMod val="75000"/>
                    <a:lumOff val="25000"/>
                  </a:schemeClr>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en-US" sz="2800" dirty="0"/>
              <a:t>State Health Director and Chief Medical Officer </a:t>
            </a:r>
          </a:p>
          <a:p>
            <a:pPr algn="ctr"/>
            <a:r>
              <a:rPr lang="en-US" sz="2800" dirty="0"/>
              <a:t>Department of Health and Human Services</a:t>
            </a:r>
          </a:p>
        </p:txBody>
      </p:sp>
    </p:spTree>
    <p:extLst>
      <p:ext uri="{BB962C8B-B14F-4D97-AF65-F5344CB8AC3E}">
        <p14:creationId xmlns:p14="http://schemas.microsoft.com/office/powerpoint/2010/main" val="2762500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7"/>
          <p:cNvSpPr>
            <a:spLocks noGrp="1"/>
          </p:cNvSpPr>
          <p:nvPr>
            <p:ph type="body" sz="quarter" idx="10"/>
          </p:nvPr>
        </p:nvSpPr>
        <p:spPr>
          <a:xfrm>
            <a:off x="3581400" y="2392291"/>
            <a:ext cx="8374384" cy="2020824"/>
          </a:xfrm>
        </p:spPr>
        <p:txBody>
          <a:bodyPr/>
          <a:lstStyle/>
          <a:p>
            <a:pPr algn="r"/>
            <a:r>
              <a:rPr lang="en-US" sz="2800" dirty="0">
                <a:latin typeface="Gotham Light" pitchFamily="50" charset="0"/>
                <a:cs typeface="Arial"/>
              </a:rPr>
              <a:t>NC Department of Health and Human Services </a:t>
            </a:r>
          </a:p>
          <a:p>
            <a:pPr algn="r">
              <a:lnSpc>
                <a:spcPct val="100000"/>
              </a:lnSpc>
              <a:spcBef>
                <a:spcPts val="0"/>
              </a:spcBef>
            </a:pPr>
            <a:r>
              <a:rPr lang="en-US" sz="4400" dirty="0">
                <a:solidFill>
                  <a:schemeClr val="tx2">
                    <a:lumMod val="50000"/>
                  </a:schemeClr>
                </a:solidFill>
                <a:latin typeface="Franklin Gothic Demi" panose="020B0703020102020204" pitchFamily="34" charset="0"/>
              </a:rPr>
              <a:t>All North Carolinians should have the Opportunity for Health </a:t>
            </a:r>
          </a:p>
        </p:txBody>
      </p:sp>
      <p:sp>
        <p:nvSpPr>
          <p:cNvPr id="10" name="Text Placeholder 8"/>
          <p:cNvSpPr>
            <a:spLocks noGrp="1"/>
          </p:cNvSpPr>
          <p:nvPr>
            <p:ph type="body" sz="quarter" idx="11"/>
          </p:nvPr>
        </p:nvSpPr>
        <p:spPr>
          <a:xfrm>
            <a:off x="6553200" y="4419600"/>
            <a:ext cx="5548056" cy="1182681"/>
          </a:xfrm>
        </p:spPr>
        <p:txBody>
          <a:bodyPr/>
          <a:lstStyle/>
          <a:p>
            <a:endParaRPr lang="en-US" sz="2400" dirty="0"/>
          </a:p>
          <a:p>
            <a:r>
              <a:rPr lang="en-US" sz="2400" dirty="0"/>
              <a:t>Elizabeth Cuervo Tilson, MD, MPH</a:t>
            </a:r>
          </a:p>
          <a:p>
            <a:r>
              <a:rPr lang="en-US" sz="2400" dirty="0"/>
              <a:t>State Health Director/Chief Medical Officer</a:t>
            </a:r>
          </a:p>
        </p:txBody>
      </p:sp>
    </p:spTree>
    <p:extLst>
      <p:ext uri="{BB962C8B-B14F-4D97-AF65-F5344CB8AC3E}">
        <p14:creationId xmlns:p14="http://schemas.microsoft.com/office/powerpoint/2010/main" val="3131025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B26B7-9DF3-4258-928D-43EAD0A9FF1B}"/>
              </a:ext>
            </a:extLst>
          </p:cNvPr>
          <p:cNvSpPr>
            <a:spLocks noGrp="1"/>
          </p:cNvSpPr>
          <p:nvPr>
            <p:ph type="title"/>
          </p:nvPr>
        </p:nvSpPr>
        <p:spPr>
          <a:xfrm>
            <a:off x="2263025" y="777039"/>
            <a:ext cx="7843267" cy="548640"/>
          </a:xfrm>
        </p:spPr>
        <p:txBody>
          <a:bodyPr/>
          <a:lstStyle/>
          <a:p>
            <a:r>
              <a:rPr lang="en-US" sz="2800" dirty="0"/>
              <a:t>We will succeed by living our values:</a:t>
            </a:r>
          </a:p>
        </p:txBody>
      </p:sp>
      <p:graphicFrame>
        <p:nvGraphicFramePr>
          <p:cNvPr id="4" name="Diagram 3">
            <a:extLst>
              <a:ext uri="{FF2B5EF4-FFF2-40B4-BE49-F238E27FC236}">
                <a16:creationId xmlns:a16="http://schemas.microsoft.com/office/drawing/2014/main" id="{60E8C2BE-514F-40E9-B3E7-54D421BBB8D7}"/>
              </a:ext>
            </a:extLst>
          </p:cNvPr>
          <p:cNvGraphicFramePr/>
          <p:nvPr>
            <p:extLst/>
          </p:nvPr>
        </p:nvGraphicFramePr>
        <p:xfrm>
          <a:off x="2263025" y="1519665"/>
          <a:ext cx="7658747" cy="47620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DA55D99F-523E-664E-9117-9A0EC25EACD3}"/>
              </a:ext>
            </a:extLst>
          </p:cNvPr>
          <p:cNvPicPr>
            <a:picLocks noChangeAspect="1"/>
          </p:cNvPicPr>
          <p:nvPr/>
        </p:nvPicPr>
        <p:blipFill rotWithShape="1">
          <a:blip r:embed="rId7">
            <a:extLst>
              <a:ext uri="{28A0092B-C50C-407E-A947-70E740481C1C}">
                <a14:useLocalDpi xmlns:a14="http://schemas.microsoft.com/office/drawing/2010/main" val="0"/>
              </a:ext>
            </a:extLst>
          </a:blip>
          <a:srcRect r="64635" b="3268"/>
          <a:stretch/>
        </p:blipFill>
        <p:spPr>
          <a:xfrm>
            <a:off x="7579751" y="3968863"/>
            <a:ext cx="1750104" cy="1472933"/>
          </a:xfrm>
          <a:prstGeom prst="rect">
            <a:avLst/>
          </a:prstGeom>
        </p:spPr>
      </p:pic>
      <p:pic>
        <p:nvPicPr>
          <p:cNvPr id="8" name="Picture 7">
            <a:extLst>
              <a:ext uri="{FF2B5EF4-FFF2-40B4-BE49-F238E27FC236}">
                <a16:creationId xmlns:a16="http://schemas.microsoft.com/office/drawing/2014/main" id="{17280292-F370-A24E-9D75-9E5649AADB23}"/>
              </a:ext>
            </a:extLst>
          </p:cNvPr>
          <p:cNvPicPr>
            <a:picLocks noChangeAspect="1"/>
          </p:cNvPicPr>
          <p:nvPr/>
        </p:nvPicPr>
        <p:blipFill rotWithShape="1">
          <a:blip r:embed="rId8">
            <a:extLst>
              <a:ext uri="{28A0092B-C50C-407E-A947-70E740481C1C}">
                <a14:useLocalDpi xmlns:a14="http://schemas.microsoft.com/office/drawing/2010/main" val="0"/>
              </a:ext>
            </a:extLst>
          </a:blip>
          <a:srcRect r="64448"/>
          <a:stretch/>
        </p:blipFill>
        <p:spPr>
          <a:xfrm>
            <a:off x="2667976" y="1594063"/>
            <a:ext cx="2056168" cy="1393980"/>
          </a:xfrm>
          <a:prstGeom prst="rect">
            <a:avLst/>
          </a:prstGeom>
        </p:spPr>
      </p:pic>
      <p:pic>
        <p:nvPicPr>
          <p:cNvPr id="10" name="Picture 9">
            <a:extLst>
              <a:ext uri="{FF2B5EF4-FFF2-40B4-BE49-F238E27FC236}">
                <a16:creationId xmlns:a16="http://schemas.microsoft.com/office/drawing/2014/main" id="{4C8EC823-373D-EA41-9F00-9CDA004FB9A9}"/>
              </a:ext>
            </a:extLst>
          </p:cNvPr>
          <p:cNvPicPr>
            <a:picLocks noChangeAspect="1"/>
          </p:cNvPicPr>
          <p:nvPr/>
        </p:nvPicPr>
        <p:blipFill rotWithShape="1">
          <a:blip r:embed="rId9">
            <a:extLst>
              <a:ext uri="{28A0092B-C50C-407E-A947-70E740481C1C}">
                <a14:useLocalDpi xmlns:a14="http://schemas.microsoft.com/office/drawing/2010/main" val="0"/>
              </a:ext>
            </a:extLst>
          </a:blip>
          <a:srcRect l="3148" r="68464"/>
          <a:stretch/>
        </p:blipFill>
        <p:spPr>
          <a:xfrm>
            <a:off x="7523357" y="1497096"/>
            <a:ext cx="1728395" cy="1498709"/>
          </a:xfrm>
          <a:prstGeom prst="rect">
            <a:avLst/>
          </a:prstGeom>
        </p:spPr>
      </p:pic>
      <p:pic>
        <p:nvPicPr>
          <p:cNvPr id="12" name="Picture 11">
            <a:extLst>
              <a:ext uri="{FF2B5EF4-FFF2-40B4-BE49-F238E27FC236}">
                <a16:creationId xmlns:a16="http://schemas.microsoft.com/office/drawing/2014/main" id="{24FD0149-55F5-134F-BD25-BDB8FB3D6C88}"/>
              </a:ext>
            </a:extLst>
          </p:cNvPr>
          <p:cNvPicPr>
            <a:picLocks noChangeAspect="1"/>
          </p:cNvPicPr>
          <p:nvPr/>
        </p:nvPicPr>
        <p:blipFill rotWithShape="1">
          <a:blip r:embed="rId10">
            <a:extLst>
              <a:ext uri="{28A0092B-C50C-407E-A947-70E740481C1C}">
                <a14:useLocalDpi xmlns:a14="http://schemas.microsoft.com/office/drawing/2010/main" val="0"/>
              </a:ext>
            </a:extLst>
          </a:blip>
          <a:srcRect l="4953" r="65328"/>
          <a:stretch/>
        </p:blipFill>
        <p:spPr>
          <a:xfrm>
            <a:off x="5325364" y="4018615"/>
            <a:ext cx="1718232" cy="1423181"/>
          </a:xfrm>
          <a:prstGeom prst="rect">
            <a:avLst/>
          </a:prstGeom>
        </p:spPr>
      </p:pic>
      <p:pic>
        <p:nvPicPr>
          <p:cNvPr id="14" name="Picture 13">
            <a:extLst>
              <a:ext uri="{FF2B5EF4-FFF2-40B4-BE49-F238E27FC236}">
                <a16:creationId xmlns:a16="http://schemas.microsoft.com/office/drawing/2014/main" id="{36563376-89B3-C847-9EEB-A28236064473}"/>
              </a:ext>
            </a:extLst>
          </p:cNvPr>
          <p:cNvPicPr>
            <a:picLocks noChangeAspect="1"/>
          </p:cNvPicPr>
          <p:nvPr/>
        </p:nvPicPr>
        <p:blipFill rotWithShape="1">
          <a:blip r:embed="rId11">
            <a:extLst>
              <a:ext uri="{28A0092B-C50C-407E-A947-70E740481C1C}">
                <a14:useLocalDpi xmlns:a14="http://schemas.microsoft.com/office/drawing/2010/main" val="0"/>
              </a:ext>
            </a:extLst>
          </a:blip>
          <a:srcRect l="4071" r="63959"/>
          <a:stretch/>
        </p:blipFill>
        <p:spPr>
          <a:xfrm>
            <a:off x="5237358" y="1431247"/>
            <a:ext cx="1806239" cy="1564558"/>
          </a:xfrm>
          <a:prstGeom prst="rect">
            <a:avLst/>
          </a:prstGeom>
        </p:spPr>
      </p:pic>
      <p:pic>
        <p:nvPicPr>
          <p:cNvPr id="16" name="Picture 15">
            <a:extLst>
              <a:ext uri="{FF2B5EF4-FFF2-40B4-BE49-F238E27FC236}">
                <a16:creationId xmlns:a16="http://schemas.microsoft.com/office/drawing/2014/main" id="{7CCCCF88-821F-B848-B94A-8DAAA53F8B73}"/>
              </a:ext>
            </a:extLst>
          </p:cNvPr>
          <p:cNvPicPr>
            <a:picLocks noChangeAspect="1"/>
          </p:cNvPicPr>
          <p:nvPr/>
        </p:nvPicPr>
        <p:blipFill rotWithShape="1">
          <a:blip r:embed="rId12">
            <a:extLst>
              <a:ext uri="{28A0092B-C50C-407E-A947-70E740481C1C}">
                <a14:useLocalDpi xmlns:a14="http://schemas.microsoft.com/office/drawing/2010/main" val="0"/>
              </a:ext>
            </a:extLst>
          </a:blip>
          <a:srcRect r="67877"/>
          <a:stretch/>
        </p:blipFill>
        <p:spPr>
          <a:xfrm>
            <a:off x="2505308" y="3919112"/>
            <a:ext cx="2040673" cy="1661479"/>
          </a:xfrm>
          <a:prstGeom prst="rect">
            <a:avLst/>
          </a:prstGeom>
        </p:spPr>
      </p:pic>
    </p:spTree>
    <p:extLst>
      <p:ext uri="{BB962C8B-B14F-4D97-AF65-F5344CB8AC3E}">
        <p14:creationId xmlns:p14="http://schemas.microsoft.com/office/powerpoint/2010/main" val="1334153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1981BF5-9FBE-47D7-BD83-7BB4D1D3B248}"/>
              </a:ext>
            </a:extLst>
          </p:cNvPr>
          <p:cNvSpPr>
            <a:spLocks noGrp="1"/>
          </p:cNvSpPr>
          <p:nvPr>
            <p:ph type="body" sz="quarter" idx="10"/>
          </p:nvPr>
        </p:nvSpPr>
        <p:spPr>
          <a:xfrm>
            <a:off x="473242" y="533400"/>
            <a:ext cx="11718758" cy="5977392"/>
          </a:xfrm>
        </p:spPr>
        <p:txBody>
          <a:bodyPr>
            <a:normAutofit lnSpcReduction="10000"/>
          </a:bodyPr>
          <a:lstStyle/>
          <a:p>
            <a:r>
              <a:rPr lang="en-US" sz="5800" dirty="0">
                <a:solidFill>
                  <a:schemeClr val="tx2"/>
                </a:solidFill>
                <a:latin typeface="Gill Sans MT" panose="020B0502020104020203" pitchFamily="34" charset="0"/>
              </a:rPr>
              <a:t>Incorporate Health (not just healthcare) across unified agenda</a:t>
            </a:r>
          </a:p>
          <a:p>
            <a:pPr marL="0" indent="0">
              <a:buNone/>
            </a:pPr>
            <a:endParaRPr lang="en-US" sz="1200" dirty="0">
              <a:solidFill>
                <a:schemeClr val="tx2"/>
              </a:solidFill>
              <a:latin typeface="Gill Sans MT" panose="020B0502020104020203" pitchFamily="34" charset="0"/>
            </a:endParaRPr>
          </a:p>
          <a:p>
            <a:r>
              <a:rPr lang="en-US" sz="5800" dirty="0">
                <a:solidFill>
                  <a:schemeClr val="tx2"/>
                </a:solidFill>
                <a:latin typeface="Gill Sans MT" panose="020B0502020104020203" pitchFamily="34" charset="0"/>
              </a:rPr>
              <a:t>Align and partner creatively</a:t>
            </a:r>
          </a:p>
          <a:p>
            <a:pPr marL="0" indent="0">
              <a:buNone/>
            </a:pPr>
            <a:endParaRPr lang="en-US" sz="1100" dirty="0">
              <a:solidFill>
                <a:schemeClr val="tx2"/>
              </a:solidFill>
              <a:latin typeface="Gill Sans MT" panose="020B0502020104020203" pitchFamily="34" charset="0"/>
            </a:endParaRPr>
          </a:p>
          <a:p>
            <a:r>
              <a:rPr lang="en-US" sz="5800" dirty="0">
                <a:solidFill>
                  <a:schemeClr val="tx2"/>
                </a:solidFill>
                <a:latin typeface="Gill Sans MT" panose="020B0502020104020203" pitchFamily="34" charset="0"/>
              </a:rPr>
              <a:t>Develop shared strategic plans, infrastructure and tools that that can be leveraged by communities</a:t>
            </a:r>
          </a:p>
        </p:txBody>
      </p:sp>
      <p:sp>
        <p:nvSpPr>
          <p:cNvPr id="4" name="Slide Number Placeholder 3">
            <a:extLst>
              <a:ext uri="{FF2B5EF4-FFF2-40B4-BE49-F238E27FC236}">
                <a16:creationId xmlns:a16="http://schemas.microsoft.com/office/drawing/2014/main" id="{AA086766-474B-4DD8-8774-F062ED33198C}"/>
              </a:ext>
            </a:extLst>
          </p:cNvPr>
          <p:cNvSpPr>
            <a:spLocks noGrp="1"/>
          </p:cNvSpPr>
          <p:nvPr>
            <p:ph type="sldNum"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600" b="1"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32568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51E969E6-DE90-4F25-9335-712809ABD8C8}"/>
              </a:ext>
            </a:extLst>
          </p:cNvPr>
          <p:cNvSpPr txBox="1">
            <a:spLocks/>
          </p:cNvSpPr>
          <p:nvPr/>
        </p:nvSpPr>
        <p:spPr>
          <a:xfrm>
            <a:off x="0" y="1752600"/>
            <a:ext cx="12192000" cy="1109662"/>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lumMod val="75000"/>
                    <a:lumOff val="25000"/>
                  </a:schemeClr>
                </a:solidFill>
                <a:latin typeface="Arial" pitchFamily="34" charset="0"/>
                <a:ea typeface="+mj-ea"/>
                <a:cs typeface="Arial" pitchFamily="34" charset="0"/>
              </a:defRPr>
            </a:lvl1pPr>
          </a:lstStyle>
          <a:p>
            <a:pPr algn="ctr"/>
            <a:r>
              <a:rPr lang="en-US" sz="4800" dirty="0"/>
              <a:t>William Brothers, </a:t>
            </a:r>
            <a:r>
              <a:rPr lang="en-US" sz="4800" dirty="0" err="1"/>
              <a:t>Ed.S</a:t>
            </a:r>
            <a:r>
              <a:rPr lang="en-US" sz="4800" dirty="0"/>
              <a:t>.</a:t>
            </a:r>
          </a:p>
        </p:txBody>
      </p:sp>
      <p:sp>
        <p:nvSpPr>
          <p:cNvPr id="5" name="Text Placeholder 8">
            <a:extLst>
              <a:ext uri="{FF2B5EF4-FFF2-40B4-BE49-F238E27FC236}">
                <a16:creationId xmlns:a16="http://schemas.microsoft.com/office/drawing/2014/main" id="{ACB18D4B-E468-4768-A337-183268C938A7}"/>
              </a:ext>
            </a:extLst>
          </p:cNvPr>
          <p:cNvSpPr txBox="1">
            <a:spLocks/>
          </p:cNvSpPr>
          <p:nvPr/>
        </p:nvSpPr>
        <p:spPr>
          <a:xfrm>
            <a:off x="1219200" y="3124200"/>
            <a:ext cx="9753600" cy="1262062"/>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lumMod val="75000"/>
                    <a:lumOff val="25000"/>
                  </a:schemeClr>
                </a:solidFill>
                <a:latin typeface="Arial" pitchFamily="34" charset="0"/>
                <a:ea typeface="+mn-ea"/>
                <a:cs typeface="Arial" pitchFamily="34" charset="0"/>
              </a:defRPr>
            </a:lvl1pPr>
            <a:lvl2pPr marL="457200" indent="0" algn="l" defTabSz="914400" rtl="0" eaLnBrk="1" latinLnBrk="0" hangingPunct="1">
              <a:spcBef>
                <a:spcPct val="20000"/>
              </a:spcBef>
              <a:buFont typeface="Arial" pitchFamily="34" charset="0"/>
              <a:buNone/>
              <a:defRPr sz="1200" kern="1200">
                <a:solidFill>
                  <a:schemeClr val="tx1">
                    <a:lumMod val="75000"/>
                    <a:lumOff val="25000"/>
                  </a:schemeClr>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000" kern="1200">
                <a:solidFill>
                  <a:schemeClr val="tx1">
                    <a:lumMod val="75000"/>
                    <a:lumOff val="25000"/>
                  </a:schemeClr>
                </a:solidFill>
                <a:latin typeface="Arial" pitchFamily="34" charset="0"/>
                <a:ea typeface="+mn-ea"/>
                <a:cs typeface="Arial" pitchFamily="34" charset="0"/>
              </a:defRPr>
            </a:lvl3pPr>
            <a:lvl4pPr marL="1371600" indent="0" algn="l" defTabSz="914400" rtl="0" eaLnBrk="1" latinLnBrk="0" hangingPunct="1">
              <a:spcBef>
                <a:spcPct val="20000"/>
              </a:spcBef>
              <a:buFont typeface="Arial" pitchFamily="34" charset="0"/>
              <a:buNone/>
              <a:defRPr sz="900" kern="1200">
                <a:solidFill>
                  <a:schemeClr val="tx1">
                    <a:lumMod val="75000"/>
                    <a:lumOff val="25000"/>
                  </a:schemeClr>
                </a:solidFill>
                <a:latin typeface="Arial" pitchFamily="34" charset="0"/>
                <a:ea typeface="+mn-ea"/>
                <a:cs typeface="Arial" pitchFamily="34" charset="0"/>
              </a:defRPr>
            </a:lvl4pPr>
            <a:lvl5pPr marL="1828800" indent="0" algn="l" defTabSz="914400" rtl="0" eaLnBrk="1" latinLnBrk="0" hangingPunct="1">
              <a:spcBef>
                <a:spcPct val="20000"/>
              </a:spcBef>
              <a:buFont typeface="Arial" pitchFamily="34" charset="0"/>
              <a:buNone/>
              <a:defRPr sz="900" kern="1200">
                <a:solidFill>
                  <a:schemeClr val="tx1">
                    <a:lumMod val="75000"/>
                    <a:lumOff val="25000"/>
                  </a:schemeClr>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en-US" sz="4800" dirty="0"/>
              <a:t>Southwestern Community College</a:t>
            </a:r>
          </a:p>
        </p:txBody>
      </p:sp>
    </p:spTree>
    <p:extLst>
      <p:ext uri="{BB962C8B-B14F-4D97-AF65-F5344CB8AC3E}">
        <p14:creationId xmlns:p14="http://schemas.microsoft.com/office/powerpoint/2010/main" val="3719910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85F5965-CC89-4A9B-90B2-17A3702145F0}"/>
              </a:ext>
            </a:extLst>
          </p:cNvPr>
          <p:cNvSpPr>
            <a:spLocks noGrp="1"/>
          </p:cNvSpPr>
          <p:nvPr>
            <p:ph type="title"/>
          </p:nvPr>
        </p:nvSpPr>
        <p:spPr>
          <a:xfrm>
            <a:off x="2893511" y="483975"/>
            <a:ext cx="6045952" cy="548640"/>
          </a:xfrm>
        </p:spPr>
        <p:txBody>
          <a:bodyPr/>
          <a:lstStyle/>
          <a:p>
            <a:r>
              <a:rPr lang="en-US" sz="4800" dirty="0">
                <a:solidFill>
                  <a:schemeClr val="accent1">
                    <a:lumMod val="75000"/>
                  </a:schemeClr>
                </a:solidFill>
              </a:rPr>
              <a:t>Priority Domains</a:t>
            </a:r>
          </a:p>
        </p:txBody>
      </p:sp>
      <p:sp>
        <p:nvSpPr>
          <p:cNvPr id="9" name="Text Placeholder 8">
            <a:extLst>
              <a:ext uri="{FF2B5EF4-FFF2-40B4-BE49-F238E27FC236}">
                <a16:creationId xmlns:a16="http://schemas.microsoft.com/office/drawing/2014/main" id="{EC7B1AD7-AE9A-4C45-8563-0883F3E1A246}"/>
              </a:ext>
            </a:extLst>
          </p:cNvPr>
          <p:cNvSpPr>
            <a:spLocks noGrp="1"/>
          </p:cNvSpPr>
          <p:nvPr>
            <p:ph type="body" sz="quarter" idx="11"/>
          </p:nvPr>
        </p:nvSpPr>
        <p:spPr/>
        <p:txBody>
          <a:bodyPr/>
          <a:lstStyle/>
          <a:p>
            <a:endParaRPr lang="en-US" dirty="0"/>
          </a:p>
        </p:txBody>
      </p:sp>
      <p:graphicFrame>
        <p:nvGraphicFramePr>
          <p:cNvPr id="11" name="Content Placeholder 10">
            <a:extLst>
              <a:ext uri="{FF2B5EF4-FFF2-40B4-BE49-F238E27FC236}">
                <a16:creationId xmlns:a16="http://schemas.microsoft.com/office/drawing/2014/main" id="{7D70236F-740E-4F9F-B9EB-77A64C6EBBBF}"/>
              </a:ext>
            </a:extLst>
          </p:cNvPr>
          <p:cNvGraphicFramePr>
            <a:graphicFrameLocks noGrp="1"/>
          </p:cNvGraphicFramePr>
          <p:nvPr>
            <p:ph sz="quarter" idx="14"/>
            <p:extLst/>
          </p:nvPr>
        </p:nvGraphicFramePr>
        <p:xfrm>
          <a:off x="0" y="1069760"/>
          <a:ext cx="12192000" cy="4933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Graphic 2" descr="Employee Badge">
            <a:extLst>
              <a:ext uri="{FF2B5EF4-FFF2-40B4-BE49-F238E27FC236}">
                <a16:creationId xmlns:a16="http://schemas.microsoft.com/office/drawing/2014/main" id="{24291D86-9283-48B9-B369-A6A28B5CE9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90300" y="4228574"/>
            <a:ext cx="2009274" cy="2086058"/>
          </a:xfrm>
          <a:prstGeom prst="rect">
            <a:avLst/>
          </a:prstGeom>
        </p:spPr>
      </p:pic>
      <p:sp>
        <p:nvSpPr>
          <p:cNvPr id="4" name="TextBox 3">
            <a:extLst>
              <a:ext uri="{FF2B5EF4-FFF2-40B4-BE49-F238E27FC236}">
                <a16:creationId xmlns:a16="http://schemas.microsoft.com/office/drawing/2014/main" id="{BA284B46-D07E-4B33-9807-C32003F8C745}"/>
              </a:ext>
            </a:extLst>
          </p:cNvPr>
          <p:cNvSpPr txBox="1"/>
          <p:nvPr/>
        </p:nvSpPr>
        <p:spPr>
          <a:xfrm>
            <a:off x="1220308" y="4939083"/>
            <a:ext cx="295299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Employment</a:t>
            </a:r>
          </a:p>
        </p:txBody>
      </p:sp>
      <p:pic>
        <p:nvPicPr>
          <p:cNvPr id="5" name="Graphic 4" descr="Brain">
            <a:extLst>
              <a:ext uri="{FF2B5EF4-FFF2-40B4-BE49-F238E27FC236}">
                <a16:creationId xmlns:a16="http://schemas.microsoft.com/office/drawing/2014/main" id="{041EE966-4C33-48A7-A9C1-85100DCC837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65176" y="4436888"/>
            <a:ext cx="1812570" cy="1812570"/>
          </a:xfrm>
          <a:prstGeom prst="rect">
            <a:avLst/>
          </a:prstGeom>
        </p:spPr>
      </p:pic>
      <p:sp>
        <p:nvSpPr>
          <p:cNvPr id="7" name="TextBox 6">
            <a:extLst>
              <a:ext uri="{FF2B5EF4-FFF2-40B4-BE49-F238E27FC236}">
                <a16:creationId xmlns:a16="http://schemas.microsoft.com/office/drawing/2014/main" id="{3A2FAED7-1DFC-4885-B2D1-04798A9955CA}"/>
              </a:ext>
            </a:extLst>
          </p:cNvPr>
          <p:cNvSpPr txBox="1"/>
          <p:nvPr/>
        </p:nvSpPr>
        <p:spPr>
          <a:xfrm>
            <a:off x="8577746" y="4652410"/>
            <a:ext cx="352947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Toxic Stress/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Early Brain Development</a:t>
            </a:r>
          </a:p>
        </p:txBody>
      </p:sp>
    </p:spTree>
    <p:extLst>
      <p:ext uri="{BB962C8B-B14F-4D97-AF65-F5344CB8AC3E}">
        <p14:creationId xmlns:p14="http://schemas.microsoft.com/office/powerpoint/2010/main" val="420711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8085CB9-8EEB-41F0-B9E6-ED54F2F2235B}"/>
              </a:ext>
            </a:extLst>
          </p:cNvPr>
          <p:cNvPicPr>
            <a:picLocks noChangeAspect="1"/>
          </p:cNvPicPr>
          <p:nvPr/>
        </p:nvPicPr>
        <p:blipFill>
          <a:blip r:embed="rId3"/>
          <a:stretch>
            <a:fillRect/>
          </a:stretch>
        </p:blipFill>
        <p:spPr>
          <a:xfrm>
            <a:off x="13492" y="638900"/>
            <a:ext cx="6269989" cy="5580199"/>
          </a:xfrm>
          <a:prstGeom prst="rect">
            <a:avLst/>
          </a:prstGeom>
        </p:spPr>
      </p:pic>
      <p:sp>
        <p:nvSpPr>
          <p:cNvPr id="3" name="Oval 2">
            <a:extLst>
              <a:ext uri="{FF2B5EF4-FFF2-40B4-BE49-F238E27FC236}">
                <a16:creationId xmlns:a16="http://schemas.microsoft.com/office/drawing/2014/main" id="{E0E387A8-D6A1-48A3-B961-B1B2CB516CCC}"/>
              </a:ext>
            </a:extLst>
          </p:cNvPr>
          <p:cNvSpPr/>
          <p:nvPr/>
        </p:nvSpPr>
        <p:spPr>
          <a:xfrm>
            <a:off x="2716055" y="1853182"/>
            <a:ext cx="780894" cy="990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1986CBA-B858-4742-AA9D-5D6487B9C2A5}"/>
              </a:ext>
            </a:extLst>
          </p:cNvPr>
          <p:cNvPicPr>
            <a:picLocks noChangeAspect="1"/>
          </p:cNvPicPr>
          <p:nvPr/>
        </p:nvPicPr>
        <p:blipFill>
          <a:blip r:embed="rId4"/>
          <a:stretch>
            <a:fillRect/>
          </a:stretch>
        </p:blipFill>
        <p:spPr>
          <a:xfrm>
            <a:off x="3501791" y="1814834"/>
            <a:ext cx="780894" cy="925125"/>
          </a:xfrm>
          <a:prstGeom prst="rect">
            <a:avLst/>
          </a:prstGeom>
        </p:spPr>
      </p:pic>
      <p:sp>
        <p:nvSpPr>
          <p:cNvPr id="8" name="Oval 7">
            <a:extLst>
              <a:ext uri="{FF2B5EF4-FFF2-40B4-BE49-F238E27FC236}">
                <a16:creationId xmlns:a16="http://schemas.microsoft.com/office/drawing/2014/main" id="{0BB03FDE-EEC1-4465-B487-9D5F8645752B}"/>
              </a:ext>
            </a:extLst>
          </p:cNvPr>
          <p:cNvSpPr/>
          <p:nvPr/>
        </p:nvSpPr>
        <p:spPr>
          <a:xfrm>
            <a:off x="4176251" y="2080163"/>
            <a:ext cx="857094" cy="990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5B8B856F-61F7-44CC-8B90-6EC62A0EC002}"/>
              </a:ext>
            </a:extLst>
          </p:cNvPr>
          <p:cNvPicPr>
            <a:picLocks noChangeAspect="1"/>
          </p:cNvPicPr>
          <p:nvPr/>
        </p:nvPicPr>
        <p:blipFill>
          <a:blip r:embed="rId5"/>
          <a:stretch>
            <a:fillRect/>
          </a:stretch>
        </p:blipFill>
        <p:spPr>
          <a:xfrm>
            <a:off x="4179493" y="3576290"/>
            <a:ext cx="1216090" cy="838201"/>
          </a:xfrm>
          <a:prstGeom prst="rect">
            <a:avLst/>
          </a:prstGeom>
        </p:spPr>
      </p:pic>
      <p:pic>
        <p:nvPicPr>
          <p:cNvPr id="5" name="Picture 4">
            <a:extLst>
              <a:ext uri="{FF2B5EF4-FFF2-40B4-BE49-F238E27FC236}">
                <a16:creationId xmlns:a16="http://schemas.microsoft.com/office/drawing/2014/main" id="{BC27B89E-FED7-4D2C-A6B5-7CB42D786FE7}"/>
              </a:ext>
            </a:extLst>
          </p:cNvPr>
          <p:cNvPicPr>
            <a:picLocks noChangeAspect="1"/>
          </p:cNvPicPr>
          <p:nvPr/>
        </p:nvPicPr>
        <p:blipFill>
          <a:blip r:embed="rId6"/>
          <a:stretch>
            <a:fillRect/>
          </a:stretch>
        </p:blipFill>
        <p:spPr>
          <a:xfrm>
            <a:off x="6222832" y="573493"/>
            <a:ext cx="5955676" cy="5645606"/>
          </a:xfrm>
          <a:prstGeom prst="rect">
            <a:avLst/>
          </a:prstGeom>
        </p:spPr>
      </p:pic>
      <p:sp>
        <p:nvSpPr>
          <p:cNvPr id="7" name="Title 6">
            <a:extLst>
              <a:ext uri="{FF2B5EF4-FFF2-40B4-BE49-F238E27FC236}">
                <a16:creationId xmlns:a16="http://schemas.microsoft.com/office/drawing/2014/main" id="{EF074947-1EB0-4A75-89AD-B4AB32E25243}"/>
              </a:ext>
            </a:extLst>
          </p:cNvPr>
          <p:cNvSpPr>
            <a:spLocks noGrp="1"/>
          </p:cNvSpPr>
          <p:nvPr>
            <p:ph type="title"/>
          </p:nvPr>
        </p:nvSpPr>
        <p:spPr>
          <a:xfrm>
            <a:off x="911199" y="599081"/>
            <a:ext cx="5791200" cy="313947"/>
          </a:xfrm>
        </p:spPr>
        <p:txBody>
          <a:bodyPr/>
          <a:lstStyle/>
          <a:p>
            <a:r>
              <a:rPr lang="en-US" dirty="0">
                <a:solidFill>
                  <a:schemeClr val="tx2"/>
                </a:solidFill>
                <a:latin typeface="+mj-lt"/>
              </a:rPr>
              <a:t>Early Childhood Action Plan</a:t>
            </a:r>
            <a:endParaRPr lang="en-US" sz="4000" dirty="0">
              <a:solidFill>
                <a:schemeClr val="tx2"/>
              </a:solidFill>
              <a:latin typeface="+mj-lt"/>
            </a:endParaRPr>
          </a:p>
        </p:txBody>
      </p:sp>
      <p:sp>
        <p:nvSpPr>
          <p:cNvPr id="9" name="TextBox 8">
            <a:extLst>
              <a:ext uri="{FF2B5EF4-FFF2-40B4-BE49-F238E27FC236}">
                <a16:creationId xmlns:a16="http://schemas.microsoft.com/office/drawing/2014/main" id="{9F09465B-9641-41E1-94DD-3E1842307623}"/>
              </a:ext>
            </a:extLst>
          </p:cNvPr>
          <p:cNvSpPr txBox="1"/>
          <p:nvPr/>
        </p:nvSpPr>
        <p:spPr>
          <a:xfrm>
            <a:off x="7173594" y="432890"/>
            <a:ext cx="4114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F497D"/>
                </a:solidFill>
                <a:effectLst/>
                <a:uLnTx/>
                <a:uFillTx/>
                <a:latin typeface="Cambria"/>
                <a:ea typeface="+mn-ea"/>
                <a:cs typeface="Arial" panose="020B0604020202020204" pitchFamily="34" charset="0"/>
              </a:rPr>
              <a:t>Opioid Action Plan</a:t>
            </a:r>
          </a:p>
        </p:txBody>
      </p:sp>
      <p:pic>
        <p:nvPicPr>
          <p:cNvPr id="11" name="Picture 10">
            <a:extLst>
              <a:ext uri="{FF2B5EF4-FFF2-40B4-BE49-F238E27FC236}">
                <a16:creationId xmlns:a16="http://schemas.microsoft.com/office/drawing/2014/main" id="{BDE44AA7-8D62-4EAD-9D50-4BC5CF723D9A}"/>
              </a:ext>
            </a:extLst>
          </p:cNvPr>
          <p:cNvPicPr>
            <a:picLocks noChangeAspect="1"/>
          </p:cNvPicPr>
          <p:nvPr/>
        </p:nvPicPr>
        <p:blipFill>
          <a:blip r:embed="rId7"/>
          <a:stretch>
            <a:fillRect/>
          </a:stretch>
        </p:blipFill>
        <p:spPr>
          <a:xfrm>
            <a:off x="8939618" y="1650429"/>
            <a:ext cx="1664324" cy="1396105"/>
          </a:xfrm>
          <a:prstGeom prst="rect">
            <a:avLst/>
          </a:prstGeom>
        </p:spPr>
      </p:pic>
      <p:pic>
        <p:nvPicPr>
          <p:cNvPr id="12" name="Picture 11">
            <a:extLst>
              <a:ext uri="{FF2B5EF4-FFF2-40B4-BE49-F238E27FC236}">
                <a16:creationId xmlns:a16="http://schemas.microsoft.com/office/drawing/2014/main" id="{5A134E20-D6CB-41B9-B914-1500068CE214}"/>
              </a:ext>
            </a:extLst>
          </p:cNvPr>
          <p:cNvPicPr>
            <a:picLocks noChangeAspect="1"/>
          </p:cNvPicPr>
          <p:nvPr/>
        </p:nvPicPr>
        <p:blipFill>
          <a:blip r:embed="rId8"/>
          <a:stretch>
            <a:fillRect/>
          </a:stretch>
        </p:blipFill>
        <p:spPr>
          <a:xfrm>
            <a:off x="8958279" y="4064571"/>
            <a:ext cx="1584648" cy="1143000"/>
          </a:xfrm>
          <a:prstGeom prst="rect">
            <a:avLst/>
          </a:prstGeom>
        </p:spPr>
      </p:pic>
    </p:spTree>
    <p:extLst>
      <p:ext uri="{BB962C8B-B14F-4D97-AF65-F5344CB8AC3E}">
        <p14:creationId xmlns:p14="http://schemas.microsoft.com/office/powerpoint/2010/main" val="3056993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241C1-99E1-4B72-8EC0-6A47378F6157}"/>
              </a:ext>
            </a:extLst>
          </p:cNvPr>
          <p:cNvSpPr>
            <a:spLocks noGrp="1"/>
          </p:cNvSpPr>
          <p:nvPr>
            <p:ph type="title"/>
          </p:nvPr>
        </p:nvSpPr>
        <p:spPr>
          <a:xfrm>
            <a:off x="841248" y="341510"/>
            <a:ext cx="10515600" cy="548640"/>
          </a:xfrm>
        </p:spPr>
        <p:txBody>
          <a:bodyPr/>
          <a:lstStyle/>
          <a:p>
            <a:r>
              <a:rPr lang="en-US" sz="4800" dirty="0"/>
              <a:t>Healthy North Carolina 2030 </a:t>
            </a:r>
            <a:br>
              <a:rPr lang="en-US" sz="4800" dirty="0"/>
            </a:br>
            <a:r>
              <a:rPr lang="en-US" sz="4800" dirty="0"/>
              <a:t>Shift to a Population Health Framework</a:t>
            </a:r>
          </a:p>
        </p:txBody>
      </p:sp>
      <p:sp>
        <p:nvSpPr>
          <p:cNvPr id="7" name="Text Placeholder 8">
            <a:extLst>
              <a:ext uri="{FF2B5EF4-FFF2-40B4-BE49-F238E27FC236}">
                <a16:creationId xmlns:a16="http://schemas.microsoft.com/office/drawing/2014/main" id="{9D793795-3486-4820-A75A-E646260CBD35}"/>
              </a:ext>
            </a:extLst>
          </p:cNvPr>
          <p:cNvSpPr>
            <a:spLocks noGrp="1"/>
          </p:cNvSpPr>
          <p:nvPr>
            <p:ph type="body" sz="quarter" idx="10"/>
          </p:nvPr>
        </p:nvSpPr>
        <p:spPr/>
        <p:txBody>
          <a:bodyPr>
            <a:normAutofit/>
          </a:bodyPr>
          <a:lstStyle/>
          <a:p>
            <a:pPr marL="0" indent="0">
              <a:buNone/>
            </a:pPr>
            <a:r>
              <a:rPr lang="en-US" sz="1400" dirty="0">
                <a:solidFill>
                  <a:schemeClr val="tx2">
                    <a:lumMod val="60000"/>
                    <a:lumOff val="40000"/>
                  </a:schemeClr>
                </a:solidFill>
              </a:rPr>
              <a:t>HNC 2020 Focus Areas (40 Objectives)</a:t>
            </a:r>
          </a:p>
          <a:p>
            <a:pPr marL="342900" indent="-342900" algn="l">
              <a:buFont typeface="+mj-lt"/>
              <a:buAutoNum type="arabicPeriod"/>
            </a:pPr>
            <a:r>
              <a:rPr lang="en-US" sz="1400" dirty="0"/>
              <a:t>Tobacco Use</a:t>
            </a:r>
          </a:p>
          <a:p>
            <a:pPr marL="342900" indent="-342900" algn="l">
              <a:buFont typeface="+mj-lt"/>
              <a:buAutoNum type="arabicPeriod"/>
            </a:pPr>
            <a:r>
              <a:rPr lang="en-US" sz="1400" dirty="0"/>
              <a:t>Nutrition and Physical Activity </a:t>
            </a:r>
          </a:p>
          <a:p>
            <a:pPr marL="342900" indent="-342900" algn="l">
              <a:buFont typeface="+mj-lt"/>
              <a:buAutoNum type="arabicPeriod"/>
            </a:pPr>
            <a:r>
              <a:rPr lang="en-US" sz="1400" dirty="0"/>
              <a:t>Sexually Transmitted Diseases</a:t>
            </a:r>
          </a:p>
          <a:p>
            <a:pPr marL="0" indent="0" algn="l" defTabSz="341313">
              <a:buNone/>
            </a:pPr>
            <a:r>
              <a:rPr lang="en-US" sz="1400" dirty="0"/>
              <a:t>	Unintended Pregnancy</a:t>
            </a:r>
          </a:p>
          <a:p>
            <a:pPr marL="342900" indent="-342900" algn="l">
              <a:buFont typeface="+mj-lt"/>
              <a:buAutoNum type="arabicPeriod" startAt="4"/>
            </a:pPr>
            <a:r>
              <a:rPr lang="en-US" sz="1400" dirty="0"/>
              <a:t>Substance Abuse</a:t>
            </a:r>
          </a:p>
          <a:p>
            <a:pPr marL="342900" indent="-342900" algn="l">
              <a:buFont typeface="+mj-lt"/>
              <a:buAutoNum type="arabicPeriod" startAt="4"/>
            </a:pPr>
            <a:r>
              <a:rPr lang="en-US" sz="1400" dirty="0"/>
              <a:t>Environmental Risks</a:t>
            </a:r>
            <a:endParaRPr lang="en-US" sz="1400" b="0" dirty="0"/>
          </a:p>
          <a:p>
            <a:pPr marL="342900" indent="-342900" algn="l">
              <a:buFont typeface="+mj-lt"/>
              <a:buAutoNum type="arabicPeriod" startAt="4"/>
            </a:pPr>
            <a:r>
              <a:rPr lang="en-US" sz="1400" dirty="0"/>
              <a:t>Injury and Violence Prevention </a:t>
            </a:r>
          </a:p>
          <a:p>
            <a:pPr marL="342900" indent="-342900" algn="l">
              <a:buFont typeface="+mj-lt"/>
              <a:buAutoNum type="arabicPeriod" startAt="4"/>
            </a:pPr>
            <a:r>
              <a:rPr lang="en-US" sz="1400" dirty="0"/>
              <a:t>Infectious Disease and</a:t>
            </a:r>
          </a:p>
          <a:p>
            <a:pPr marL="0" indent="0" algn="l" defTabSz="341313">
              <a:buNone/>
            </a:pPr>
            <a:r>
              <a:rPr lang="en-US" sz="1400" dirty="0"/>
              <a:t>         Foodborne Illness</a:t>
            </a:r>
          </a:p>
          <a:p>
            <a:pPr marL="342900" indent="-342900" algn="l">
              <a:buFont typeface="+mj-lt"/>
              <a:buAutoNum type="arabicPeriod" startAt="8"/>
            </a:pPr>
            <a:r>
              <a:rPr lang="en-US" sz="1400" dirty="0"/>
              <a:t>Mental Health</a:t>
            </a:r>
          </a:p>
          <a:p>
            <a:pPr marL="342900" indent="-342900" algn="l">
              <a:buFont typeface="+mj-lt"/>
              <a:buAutoNum type="arabicPeriod" startAt="8"/>
            </a:pPr>
            <a:r>
              <a:rPr lang="en-US" sz="1400" dirty="0"/>
              <a:t>Oral Health</a:t>
            </a:r>
          </a:p>
          <a:p>
            <a:pPr marL="342900" indent="-342900" algn="l">
              <a:buFont typeface="+mj-lt"/>
              <a:buAutoNum type="arabicPeriod" startAt="8"/>
            </a:pPr>
            <a:r>
              <a:rPr lang="en-US" sz="1400" dirty="0"/>
              <a:t>Maternal and Infant Health</a:t>
            </a:r>
          </a:p>
          <a:p>
            <a:pPr marL="342900" indent="-342900" algn="l">
              <a:buFont typeface="+mj-lt"/>
              <a:buAutoNum type="arabicPeriod" startAt="8"/>
            </a:pPr>
            <a:r>
              <a:rPr lang="en-US" sz="1400" dirty="0"/>
              <a:t>Chronic Disease</a:t>
            </a:r>
          </a:p>
          <a:p>
            <a:pPr marL="342900" indent="-342900" algn="l">
              <a:buFont typeface="+mj-lt"/>
              <a:buAutoNum type="arabicPeriod" startAt="8"/>
            </a:pPr>
            <a:r>
              <a:rPr lang="en-US" sz="1400" dirty="0"/>
              <a:t>Social Determinants of Health</a:t>
            </a:r>
          </a:p>
          <a:p>
            <a:pPr marL="342900" indent="-342900" algn="l">
              <a:buFont typeface="+mj-lt"/>
              <a:buAutoNum type="arabicPeriod" startAt="8"/>
            </a:pPr>
            <a:r>
              <a:rPr lang="en-US" sz="1400" dirty="0"/>
              <a:t>Cross-cutting Measures</a:t>
            </a:r>
          </a:p>
        </p:txBody>
      </p:sp>
      <p:sp>
        <p:nvSpPr>
          <p:cNvPr id="8" name="Arrow: Right 7">
            <a:extLst>
              <a:ext uri="{FF2B5EF4-FFF2-40B4-BE49-F238E27FC236}">
                <a16:creationId xmlns:a16="http://schemas.microsoft.com/office/drawing/2014/main" id="{9DC068E8-49BE-4E87-AF67-4859E87A4AAE}"/>
              </a:ext>
            </a:extLst>
          </p:cNvPr>
          <p:cNvSpPr/>
          <p:nvPr/>
        </p:nvSpPr>
        <p:spPr>
          <a:xfrm>
            <a:off x="5176419" y="3706092"/>
            <a:ext cx="1205511" cy="330200"/>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Content Placeholder 7">
            <a:extLst>
              <a:ext uri="{FF2B5EF4-FFF2-40B4-BE49-F238E27FC236}">
                <a16:creationId xmlns:a16="http://schemas.microsoft.com/office/drawing/2014/main" id="{F19698E5-648E-43E8-84B9-E70C06543659}"/>
              </a:ext>
            </a:extLst>
          </p:cNvPr>
          <p:cNvSpPr txBox="1">
            <a:spLocks/>
          </p:cNvSpPr>
          <p:nvPr/>
        </p:nvSpPr>
        <p:spPr>
          <a:xfrm>
            <a:off x="3581400" y="3014170"/>
            <a:ext cx="4038600" cy="92396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solidFill>
                  <a:srgbClr val="1F497D">
                    <a:lumMod val="75000"/>
                  </a:srgbClr>
                </a:solidFill>
                <a:effectLst/>
                <a:uLnTx/>
                <a:uFillTx/>
                <a:latin typeface="Helvetica" charset="0"/>
                <a:cs typeface="Helvetica" charset="0"/>
              </a:rPr>
              <a:t>“We will use HNC 2030 to shift from a focus on individual health topics to a focus on health equity and overall drivers of health outcomes.”</a:t>
            </a:r>
            <a:endParaRPr kumimoji="0" lang="en-US" sz="2100" b="1" i="0" u="none" strike="noStrike" kern="1200" cap="none" spc="0" normalizeH="0" baseline="0" noProof="0" dirty="0">
              <a:ln>
                <a:noFill/>
              </a:ln>
              <a:solidFill>
                <a:srgbClr val="1F497D">
                  <a:lumMod val="75000"/>
                </a:srgbClr>
              </a:solidFill>
              <a:effectLst/>
              <a:uLnTx/>
              <a:uFillTx/>
              <a:latin typeface="Helvetica" charset="0"/>
              <a:cs typeface="Helvetica" charset="0"/>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1" i="0" u="none" strike="noStrike" kern="1200" cap="none" spc="0" normalizeH="0" baseline="0" noProof="0" dirty="0">
              <a:ln>
                <a:noFill/>
              </a:ln>
              <a:solidFill>
                <a:prstClr val="black"/>
              </a:solidFill>
              <a:effectLst/>
              <a:uLnTx/>
              <a:uFillTx/>
              <a:latin typeface="Helvetica" charset="0"/>
              <a:cs typeface="Helvetica" charset="0"/>
            </a:endParaRPr>
          </a:p>
        </p:txBody>
      </p:sp>
      <p:pic>
        <p:nvPicPr>
          <p:cNvPr id="10" name="Content Placeholder 10">
            <a:extLst>
              <a:ext uri="{FF2B5EF4-FFF2-40B4-BE49-F238E27FC236}">
                <a16:creationId xmlns:a16="http://schemas.microsoft.com/office/drawing/2014/main" id="{36AD0B49-E339-48BD-91B3-FC21B8860E8F}"/>
              </a:ext>
            </a:extLst>
          </p:cNvPr>
          <p:cNvPicPr>
            <a:picLocks noChangeAspect="1"/>
          </p:cNvPicPr>
          <p:nvPr/>
        </p:nvPicPr>
        <p:blipFill>
          <a:blip r:embed="rId3"/>
          <a:stretch>
            <a:fillRect/>
          </a:stretch>
        </p:blipFill>
        <p:spPr>
          <a:xfrm>
            <a:off x="7455462" y="1329238"/>
            <a:ext cx="4512806" cy="5099637"/>
          </a:xfrm>
          <a:prstGeom prst="rect">
            <a:avLst/>
          </a:prstGeom>
        </p:spPr>
      </p:pic>
      <p:sp>
        <p:nvSpPr>
          <p:cNvPr id="11" name="Text Placeholder 5">
            <a:extLst>
              <a:ext uri="{FF2B5EF4-FFF2-40B4-BE49-F238E27FC236}">
                <a16:creationId xmlns:a16="http://schemas.microsoft.com/office/drawing/2014/main" id="{3C9D9976-88DA-4FC3-A847-DD45D672CCC6}"/>
              </a:ext>
            </a:extLst>
          </p:cNvPr>
          <p:cNvSpPr txBox="1">
            <a:spLocks/>
          </p:cNvSpPr>
          <p:nvPr/>
        </p:nvSpPr>
        <p:spPr>
          <a:xfrm>
            <a:off x="841248" y="6198938"/>
            <a:ext cx="4856167" cy="330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solidFill>
                <a:effectLst/>
                <a:uLnTx/>
                <a:uFillTx/>
                <a:latin typeface="Tw Cen MT" panose="020B0602020104020603" pitchFamily="34" charset="0"/>
                <a:ea typeface="Tw Cen MT" panose="020B0602020104020603" pitchFamily="34" charset="0"/>
                <a:cs typeface="Times New Roman" panose="02020603050405020304" pitchFamily="18" charset="0"/>
              </a:rPr>
              <a:t>CHR Model: University of Wisconsin Population Health Institute. County Health Rankings &amp; Roadmaps 2018. www.countyhealthrankings.org. Image used with permission of UWPHI</a:t>
            </a:r>
          </a:p>
        </p:txBody>
      </p:sp>
    </p:spTree>
    <p:extLst>
      <p:ext uri="{BB962C8B-B14F-4D97-AF65-F5344CB8AC3E}">
        <p14:creationId xmlns:p14="http://schemas.microsoft.com/office/powerpoint/2010/main" val="823935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8B08D6-EBEA-42FA-BA28-8B8771B8558B}"/>
              </a:ext>
            </a:extLst>
          </p:cNvPr>
          <p:cNvPicPr>
            <a:picLocks noChangeAspect="1"/>
          </p:cNvPicPr>
          <p:nvPr/>
        </p:nvPicPr>
        <p:blipFill>
          <a:blip r:embed="rId3"/>
          <a:stretch>
            <a:fillRect/>
          </a:stretch>
        </p:blipFill>
        <p:spPr>
          <a:xfrm>
            <a:off x="2438400" y="467832"/>
            <a:ext cx="5659909" cy="5922335"/>
          </a:xfrm>
          <a:prstGeom prst="rect">
            <a:avLst/>
          </a:prstGeom>
        </p:spPr>
      </p:pic>
    </p:spTree>
    <p:extLst>
      <p:ext uri="{BB962C8B-B14F-4D97-AF65-F5344CB8AC3E}">
        <p14:creationId xmlns:p14="http://schemas.microsoft.com/office/powerpoint/2010/main" val="227208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D6577-0A86-D74E-9129-3DE30F521C15}"/>
              </a:ext>
            </a:extLst>
          </p:cNvPr>
          <p:cNvSpPr>
            <a:spLocks noGrp="1"/>
          </p:cNvSpPr>
          <p:nvPr>
            <p:ph type="title"/>
          </p:nvPr>
        </p:nvSpPr>
        <p:spPr>
          <a:xfrm>
            <a:off x="283600" y="148437"/>
            <a:ext cx="11360800" cy="763600"/>
          </a:xfrm>
        </p:spPr>
        <p:txBody>
          <a:bodyPr/>
          <a:lstStyle/>
          <a:p>
            <a:r>
              <a:rPr lang="en-US" dirty="0">
                <a:solidFill>
                  <a:schemeClr val="tx2"/>
                </a:solidFill>
                <a:latin typeface="Avenir Light" panose="020B0402020203020204" pitchFamily="34" charset="77"/>
              </a:rPr>
              <a:t>Operationalizing Interconnectivity</a:t>
            </a:r>
          </a:p>
        </p:txBody>
      </p:sp>
      <p:sp>
        <p:nvSpPr>
          <p:cNvPr id="4" name="Slide Number Placeholder 3">
            <a:extLst>
              <a:ext uri="{FF2B5EF4-FFF2-40B4-BE49-F238E27FC236}">
                <a16:creationId xmlns:a16="http://schemas.microsoft.com/office/drawing/2014/main" id="{BFE35145-16B2-C541-8C5B-F0A61479B0BD}"/>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DF54C1BC-2189-7F40-8029-B8380F97D734}"/>
              </a:ext>
            </a:extLst>
          </p:cNvPr>
          <p:cNvSpPr/>
          <p:nvPr/>
        </p:nvSpPr>
        <p:spPr>
          <a:xfrm>
            <a:off x="367780" y="1026624"/>
            <a:ext cx="11276620" cy="40883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2400"/>
              <a:buFontTx/>
              <a:buNone/>
              <a:tabLst/>
              <a:defRPr/>
            </a:pPr>
            <a:r>
              <a:rPr kumimoji="0" lang="en-US" sz="2800" b="1" i="0" u="none" strike="noStrike" kern="1200" cap="none" spc="0" normalizeH="0" baseline="0" noProof="0" dirty="0">
                <a:ln>
                  <a:noFill/>
                </a:ln>
                <a:solidFill>
                  <a:srgbClr val="4F9594"/>
                </a:solidFill>
                <a:effectLst/>
                <a:uLnTx/>
                <a:uFillTx/>
                <a:latin typeface="Avenir Light" panose="020B0402020203020204" pitchFamily="34" charset="77"/>
                <a:ea typeface="+mn-ea"/>
                <a:cs typeface="+mn-cs"/>
              </a:rPr>
              <a:t>NCCARE360</a:t>
            </a:r>
            <a:r>
              <a:rPr kumimoji="0" lang="en-US" sz="2800" b="0" i="0" u="none" strike="noStrike" kern="1200" cap="none" spc="0" normalizeH="0" baseline="0" noProof="0" dirty="0">
                <a:ln>
                  <a:noFill/>
                </a:ln>
                <a:solidFill>
                  <a:srgbClr val="4F9594"/>
                </a:solidFill>
                <a:effectLst/>
                <a:uLnTx/>
                <a:uFillTx/>
                <a:latin typeface="Avenir Light" panose="020B0402020203020204" pitchFamily="34" charset="77"/>
                <a:ea typeface="+mn-ea"/>
                <a:cs typeface="+mn-cs"/>
              </a:rPr>
              <a:t> </a:t>
            </a:r>
            <a:r>
              <a:rPr kumimoji="0" lang="en-US" sz="2800" b="0" i="0" u="none" strike="noStrike" kern="1200" cap="none" spc="0" normalizeH="0" baseline="0" noProof="0" dirty="0">
                <a:ln>
                  <a:noFill/>
                </a:ln>
                <a:solidFill>
                  <a:prstClr val="black">
                    <a:lumMod val="65000"/>
                    <a:lumOff val="35000"/>
                  </a:prstClr>
                </a:solidFill>
                <a:effectLst/>
                <a:uLnTx/>
                <a:uFillTx/>
                <a:latin typeface="Avenir Light" panose="020B0402020203020204" pitchFamily="34" charset="77"/>
                <a:ea typeface="+mn-ea"/>
                <a:cs typeface="+mn-cs"/>
              </a:rPr>
              <a:t>is the first statewide coordinated network that includes a robust repository of shared resources and a shared referral technology platform to: </a:t>
            </a:r>
          </a:p>
          <a:p>
            <a:pPr marL="0" marR="0" lvl="0" indent="0" algn="l" defTabSz="914400" rtl="0" eaLnBrk="1" fontAlgn="auto" latinLnBrk="0" hangingPunct="1">
              <a:lnSpc>
                <a:spcPct val="100000"/>
              </a:lnSpc>
              <a:spcBef>
                <a:spcPts val="0"/>
              </a:spcBef>
              <a:spcAft>
                <a:spcPts val="0"/>
              </a:spcAft>
              <a:buClrTx/>
              <a:buSzPts val="2400"/>
              <a:buFontTx/>
              <a:buNone/>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Avenir Light" panose="020B0402020203020204" pitchFamily="34" charset="77"/>
                <a:ea typeface="+mn-ea"/>
                <a:cs typeface="+mn-cs"/>
              </a:rPr>
              <a:t> </a:t>
            </a:r>
          </a:p>
          <a:p>
            <a:pPr marL="380990" marR="0" lvl="0" indent="-380990" algn="l" defTabSz="914400" rtl="0" eaLnBrk="1" fontAlgn="auto" latinLnBrk="0" hangingPunct="1">
              <a:lnSpc>
                <a:spcPct val="100000"/>
              </a:lnSpc>
              <a:spcBef>
                <a:spcPts val="0"/>
              </a:spcBef>
              <a:spcAft>
                <a:spcPts val="0"/>
              </a:spcAft>
              <a:buClrTx/>
              <a:buSzPts val="2400"/>
              <a:buFont typeface="Arial" panose="020B0604020202020204" pitchFamily="34" charset="0"/>
              <a:buChar char="•"/>
              <a:tabLst/>
              <a:defRPr/>
            </a:pPr>
            <a:r>
              <a:rPr kumimoji="0" lang="en-US" sz="2800" b="0" i="0" u="none" strike="noStrike" kern="1200" cap="none" spc="0" normalizeH="0" baseline="0" noProof="0" dirty="0">
                <a:ln>
                  <a:noFill/>
                </a:ln>
                <a:solidFill>
                  <a:srgbClr val="4F9594"/>
                </a:solidFill>
                <a:effectLst/>
                <a:uLnTx/>
                <a:uFillTx/>
                <a:latin typeface="Avenir"/>
                <a:ea typeface="Avenir"/>
                <a:cs typeface="Avenir"/>
                <a:sym typeface="Avenir"/>
              </a:rPr>
              <a:t>Knit together</a:t>
            </a:r>
            <a:r>
              <a:rPr kumimoji="0" lang="en-US" sz="2800" b="0" i="0" u="none" strike="noStrike" kern="1200" cap="none" spc="0" normalizeH="0" baseline="0" noProof="0" dirty="0">
                <a:ln>
                  <a:noFill/>
                </a:ln>
                <a:solidFill>
                  <a:prstClr val="black">
                    <a:lumMod val="65000"/>
                    <a:lumOff val="35000"/>
                  </a:prstClr>
                </a:solidFill>
                <a:effectLst/>
                <a:uLnTx/>
                <a:uFillTx/>
                <a:latin typeface="Avenir Light" panose="020B0402020203020204" pitchFamily="34" charset="77"/>
                <a:ea typeface="+mn-ea"/>
                <a:cs typeface="+mn-cs"/>
              </a:rPr>
              <a:t> healthcare and human services providers </a:t>
            </a:r>
          </a:p>
          <a:p>
            <a:pPr marL="380990" marR="0" lvl="0" indent="-380990" algn="l" defTabSz="914400" rtl="0" eaLnBrk="1" fontAlgn="auto" latinLnBrk="0" hangingPunct="1">
              <a:lnSpc>
                <a:spcPct val="100000"/>
              </a:lnSpc>
              <a:spcBef>
                <a:spcPts val="0"/>
              </a:spcBef>
              <a:spcAft>
                <a:spcPts val="0"/>
              </a:spcAft>
              <a:buClrTx/>
              <a:buSzPts val="2400"/>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Avenir Light" panose="020B0402020203020204" pitchFamily="34" charset="77"/>
                <a:ea typeface="Avenir"/>
                <a:cs typeface="Avenir"/>
                <a:sym typeface="Avenir"/>
              </a:rPr>
              <a:t>More efficient and effectively </a:t>
            </a:r>
            <a:r>
              <a:rPr kumimoji="0" lang="en-US" sz="2800" b="0" i="0" u="none" strike="noStrike" kern="1200" cap="none" spc="0" normalizeH="0" baseline="0" noProof="0" dirty="0">
                <a:ln>
                  <a:noFill/>
                </a:ln>
                <a:solidFill>
                  <a:srgbClr val="4F9594"/>
                </a:solidFill>
                <a:effectLst/>
                <a:uLnTx/>
                <a:uFillTx/>
                <a:latin typeface="Avenir"/>
                <a:ea typeface="Avenir"/>
                <a:cs typeface="Avenir"/>
                <a:sym typeface="Avenir"/>
              </a:rPr>
              <a:t>connect people to services</a:t>
            </a:r>
            <a:endParaRPr kumimoji="0" lang="en-US" sz="2800" b="0" i="0" u="none" strike="noStrike" kern="1200" cap="none" spc="0" normalizeH="0" baseline="0" noProof="0" dirty="0">
              <a:ln>
                <a:noFill/>
              </a:ln>
              <a:solidFill>
                <a:srgbClr val="009999"/>
              </a:solidFill>
              <a:effectLst/>
              <a:uLnTx/>
              <a:uFillTx/>
              <a:latin typeface="Avenir Light" panose="020B0402020203020204" pitchFamily="34" charset="77"/>
              <a:ea typeface="Avenir"/>
              <a:cs typeface="Avenir"/>
              <a:sym typeface="Avenir"/>
            </a:endParaRPr>
          </a:p>
          <a:p>
            <a:pPr marL="380990" marR="0" lvl="0" indent="-380990" algn="l" defTabSz="914400" rtl="0" eaLnBrk="1" fontAlgn="auto" latinLnBrk="0" hangingPunct="1">
              <a:lnSpc>
                <a:spcPct val="100000"/>
              </a:lnSpc>
              <a:spcBef>
                <a:spcPts val="0"/>
              </a:spcBef>
              <a:spcAft>
                <a:spcPts val="0"/>
              </a:spcAft>
              <a:buClrTx/>
              <a:buSzPts val="2400"/>
              <a:buFont typeface="Arial" panose="020B0604020202020204" pitchFamily="34" charset="0"/>
              <a:buChar char="•"/>
              <a:tabLst/>
              <a:defRPr/>
            </a:pPr>
            <a:r>
              <a:rPr kumimoji="0" lang="en-US" sz="2800" b="0" i="0" u="none" strike="noStrike" kern="1200" cap="none" spc="0" normalizeH="0" baseline="0" noProof="0" dirty="0">
                <a:ln>
                  <a:noFill/>
                </a:ln>
                <a:solidFill>
                  <a:srgbClr val="4F9594"/>
                </a:solidFill>
                <a:effectLst/>
                <a:uLnTx/>
                <a:uFillTx/>
                <a:latin typeface="Avenir"/>
                <a:ea typeface="Avenir"/>
                <a:cs typeface="Avenir"/>
                <a:sym typeface="Avenir"/>
              </a:rPr>
              <a:t>Securely</a:t>
            </a:r>
            <a:r>
              <a:rPr kumimoji="0" lang="en-US" sz="2800" b="0" i="0" u="none" strike="noStrike" kern="1200" cap="none" spc="0" normalizeH="0" baseline="0" noProof="0" dirty="0">
                <a:ln>
                  <a:noFill/>
                </a:ln>
                <a:solidFill>
                  <a:prstClr val="black">
                    <a:lumMod val="65000"/>
                    <a:lumOff val="35000"/>
                  </a:prstClr>
                </a:solidFill>
                <a:effectLst/>
                <a:uLnTx/>
                <a:uFillTx/>
                <a:latin typeface="Avenir"/>
                <a:ea typeface="Avenir"/>
                <a:cs typeface="Avenir"/>
                <a:sym typeface="Avenir"/>
              </a:rPr>
              <a:t> share client information and follow a </a:t>
            </a:r>
            <a:r>
              <a:rPr kumimoji="0" lang="en-US" sz="2800" b="0" i="0" u="none" strike="noStrike" kern="1200" cap="none" spc="0" normalizeH="0" baseline="0" noProof="0" dirty="0">
                <a:ln>
                  <a:noFill/>
                </a:ln>
                <a:solidFill>
                  <a:srgbClr val="4F9594"/>
                </a:solidFill>
                <a:effectLst/>
                <a:uLnTx/>
                <a:uFillTx/>
                <a:latin typeface="Avenir"/>
                <a:ea typeface="Avenir"/>
                <a:cs typeface="Avenir"/>
                <a:sym typeface="Avenir"/>
              </a:rPr>
              <a:t>person’s journey together</a:t>
            </a:r>
          </a:p>
          <a:p>
            <a:pPr marL="380990" marR="0" lvl="0" indent="-380990" algn="l" defTabSz="914400" rtl="0" eaLnBrk="1" fontAlgn="auto" latinLnBrk="0" hangingPunct="1">
              <a:lnSpc>
                <a:spcPct val="100000"/>
              </a:lnSpc>
              <a:spcBef>
                <a:spcPts val="0"/>
              </a:spcBef>
              <a:spcAft>
                <a:spcPts val="0"/>
              </a:spcAft>
              <a:buClrTx/>
              <a:buSzPts val="2400"/>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Avenir"/>
                <a:ea typeface="Avenir"/>
                <a:cs typeface="Avenir"/>
                <a:sym typeface="Avenir"/>
              </a:rPr>
              <a:t>Gain </a:t>
            </a:r>
            <a:r>
              <a:rPr kumimoji="0" lang="en-US" sz="2800" b="0" i="0" u="none" strike="noStrike" kern="1200" cap="none" spc="0" normalizeH="0" baseline="0" noProof="0" dirty="0">
                <a:ln>
                  <a:noFill/>
                </a:ln>
                <a:solidFill>
                  <a:srgbClr val="4F9594"/>
                </a:solidFill>
                <a:effectLst/>
                <a:uLnTx/>
                <a:uFillTx/>
                <a:latin typeface="Avenir"/>
                <a:ea typeface="+mn-ea"/>
                <a:cs typeface="+mn-cs"/>
                <a:sym typeface="Avenir"/>
              </a:rPr>
              <a:t>visibility and data </a:t>
            </a:r>
            <a:r>
              <a:rPr kumimoji="0" lang="en-US" sz="2800" b="0" i="0" u="none" strike="noStrike" kern="1200" cap="none" spc="0" normalizeH="0" baseline="0" noProof="0" dirty="0">
                <a:ln>
                  <a:noFill/>
                </a:ln>
                <a:solidFill>
                  <a:prstClr val="black">
                    <a:lumMod val="65000"/>
                    <a:lumOff val="35000"/>
                  </a:prstClr>
                </a:solidFill>
                <a:effectLst/>
                <a:uLnTx/>
                <a:uFillTx/>
                <a:latin typeface="Avenir"/>
                <a:ea typeface="Avenir"/>
                <a:cs typeface="Avenir"/>
                <a:sym typeface="Avenir"/>
              </a:rPr>
              <a:t>into social service delivery and community resource gaps </a:t>
            </a:r>
          </a:p>
          <a:p>
            <a:pPr marL="0" marR="0" lvl="0" indent="0" algn="l" defTabSz="914400" rtl="0" eaLnBrk="1" fontAlgn="auto" latinLnBrk="0" hangingPunct="1">
              <a:lnSpc>
                <a:spcPct val="100000"/>
              </a:lnSpc>
              <a:spcBef>
                <a:spcPts val="0"/>
              </a:spcBef>
              <a:spcAft>
                <a:spcPts val="0"/>
              </a:spcAft>
              <a:buClrTx/>
              <a:buSzPts val="2400"/>
              <a:buFontTx/>
              <a:buNone/>
              <a:tabLst/>
              <a:defRPr/>
            </a:pPr>
            <a:endParaRPr kumimoji="0" lang="en-US" sz="900" b="1" i="0" u="none" strike="noStrike" kern="1200" cap="none" spc="0" normalizeH="0" baseline="0" noProof="0" dirty="0">
              <a:ln>
                <a:noFill/>
              </a:ln>
              <a:solidFill>
                <a:srgbClr val="4F9594"/>
              </a:solidFill>
              <a:effectLst/>
              <a:uLnTx/>
              <a:uFillTx/>
              <a:latin typeface="Avenir Light" panose="020B0402020203020204"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Pts val="2400"/>
              <a:buFontTx/>
              <a:buNone/>
              <a:tabLst/>
              <a:defRPr/>
            </a:pPr>
            <a:r>
              <a:rPr kumimoji="0" lang="en-US" sz="2667" b="1" i="0" u="none" strike="noStrike" kern="1200" cap="none" spc="0" normalizeH="0" baseline="0" noProof="0" dirty="0">
                <a:ln>
                  <a:noFill/>
                </a:ln>
                <a:solidFill>
                  <a:srgbClr val="4F9594"/>
                </a:solidFill>
                <a:effectLst/>
                <a:uLnTx/>
                <a:uFillTx/>
                <a:latin typeface="Avenir Light" panose="020B0402020203020204" pitchFamily="34" charset="77"/>
                <a:ea typeface="+mn-ea"/>
                <a:cs typeface="+mn-cs"/>
              </a:rPr>
              <a:t>NCCARE360 Partners</a:t>
            </a:r>
          </a:p>
        </p:txBody>
      </p:sp>
      <p:pic>
        <p:nvPicPr>
          <p:cNvPr id="5" name="Picture 4">
            <a:extLst>
              <a:ext uri="{FF2B5EF4-FFF2-40B4-BE49-F238E27FC236}">
                <a16:creationId xmlns:a16="http://schemas.microsoft.com/office/drawing/2014/main" id="{5FBDEEBF-40DF-9C4C-81B2-F831A9FF0817}"/>
              </a:ext>
            </a:extLst>
          </p:cNvPr>
          <p:cNvPicPr>
            <a:picLocks noChangeAspect="1"/>
          </p:cNvPicPr>
          <p:nvPr/>
        </p:nvPicPr>
        <p:blipFill>
          <a:blip r:embed="rId3"/>
          <a:stretch>
            <a:fillRect/>
          </a:stretch>
        </p:blipFill>
        <p:spPr>
          <a:xfrm>
            <a:off x="87897" y="5276717"/>
            <a:ext cx="2388003" cy="796000"/>
          </a:xfrm>
          <a:prstGeom prst="rect">
            <a:avLst/>
          </a:prstGeom>
        </p:spPr>
      </p:pic>
      <p:pic>
        <p:nvPicPr>
          <p:cNvPr id="9" name="Picture 8">
            <a:extLst>
              <a:ext uri="{FF2B5EF4-FFF2-40B4-BE49-F238E27FC236}">
                <a16:creationId xmlns:a16="http://schemas.microsoft.com/office/drawing/2014/main" id="{F48E160F-ADEC-B747-AA87-F24BD57690F1}"/>
              </a:ext>
            </a:extLst>
          </p:cNvPr>
          <p:cNvPicPr>
            <a:picLocks noChangeAspect="1"/>
          </p:cNvPicPr>
          <p:nvPr/>
        </p:nvPicPr>
        <p:blipFill>
          <a:blip r:embed="rId4"/>
          <a:stretch>
            <a:fillRect/>
          </a:stretch>
        </p:blipFill>
        <p:spPr>
          <a:xfrm>
            <a:off x="9664265" y="5347989"/>
            <a:ext cx="2144108" cy="525977"/>
          </a:xfrm>
          <a:prstGeom prst="rect">
            <a:avLst/>
          </a:prstGeom>
        </p:spPr>
      </p:pic>
      <p:pic>
        <p:nvPicPr>
          <p:cNvPr id="11" name="Picture 10">
            <a:extLst>
              <a:ext uri="{FF2B5EF4-FFF2-40B4-BE49-F238E27FC236}">
                <a16:creationId xmlns:a16="http://schemas.microsoft.com/office/drawing/2014/main" id="{0F3F4DBC-3B87-B340-94F4-9DB240DBA6CB}"/>
              </a:ext>
            </a:extLst>
          </p:cNvPr>
          <p:cNvPicPr>
            <a:picLocks noChangeAspect="1"/>
          </p:cNvPicPr>
          <p:nvPr/>
        </p:nvPicPr>
        <p:blipFill>
          <a:blip r:embed="rId5"/>
          <a:stretch>
            <a:fillRect/>
          </a:stretch>
        </p:blipFill>
        <p:spPr>
          <a:xfrm>
            <a:off x="7670903" y="5159738"/>
            <a:ext cx="1812263" cy="912979"/>
          </a:xfrm>
          <a:prstGeom prst="rect">
            <a:avLst/>
          </a:prstGeom>
        </p:spPr>
      </p:pic>
      <p:pic>
        <p:nvPicPr>
          <p:cNvPr id="13" name="Picture 12">
            <a:extLst>
              <a:ext uri="{FF2B5EF4-FFF2-40B4-BE49-F238E27FC236}">
                <a16:creationId xmlns:a16="http://schemas.microsoft.com/office/drawing/2014/main" id="{C4E85CAA-876B-F543-8B83-10ED410485C3}"/>
              </a:ext>
            </a:extLst>
          </p:cNvPr>
          <p:cNvPicPr>
            <a:picLocks noChangeAspect="1"/>
          </p:cNvPicPr>
          <p:nvPr/>
        </p:nvPicPr>
        <p:blipFill>
          <a:blip r:embed="rId6"/>
          <a:stretch>
            <a:fillRect/>
          </a:stretch>
        </p:blipFill>
        <p:spPr>
          <a:xfrm>
            <a:off x="6079067" y="3403600"/>
            <a:ext cx="33867" cy="50800"/>
          </a:xfrm>
          <a:prstGeom prst="rect">
            <a:avLst/>
          </a:prstGeom>
        </p:spPr>
      </p:pic>
      <p:pic>
        <p:nvPicPr>
          <p:cNvPr id="15" name="Picture 14">
            <a:extLst>
              <a:ext uri="{FF2B5EF4-FFF2-40B4-BE49-F238E27FC236}">
                <a16:creationId xmlns:a16="http://schemas.microsoft.com/office/drawing/2014/main" id="{8AEC7DD6-A116-CC44-96AE-D2EDA74AF545}"/>
              </a:ext>
            </a:extLst>
          </p:cNvPr>
          <p:cNvPicPr>
            <a:picLocks noChangeAspect="1"/>
          </p:cNvPicPr>
          <p:nvPr/>
        </p:nvPicPr>
        <p:blipFill>
          <a:blip r:embed="rId7"/>
          <a:stretch>
            <a:fillRect/>
          </a:stretch>
        </p:blipFill>
        <p:spPr>
          <a:xfrm>
            <a:off x="2527735" y="5175905"/>
            <a:ext cx="2246481" cy="765177"/>
          </a:xfrm>
          <a:prstGeom prst="rect">
            <a:avLst/>
          </a:prstGeom>
        </p:spPr>
      </p:pic>
      <p:pic>
        <p:nvPicPr>
          <p:cNvPr id="19" name="Picture 18">
            <a:extLst>
              <a:ext uri="{FF2B5EF4-FFF2-40B4-BE49-F238E27FC236}">
                <a16:creationId xmlns:a16="http://schemas.microsoft.com/office/drawing/2014/main" id="{698DDBAE-EC1D-9E4A-9BC3-2385926911D2}"/>
              </a:ext>
            </a:extLst>
          </p:cNvPr>
          <p:cNvPicPr>
            <a:picLocks noChangeAspect="1"/>
          </p:cNvPicPr>
          <p:nvPr/>
        </p:nvPicPr>
        <p:blipFill>
          <a:blip r:embed="rId8"/>
          <a:stretch>
            <a:fillRect/>
          </a:stretch>
        </p:blipFill>
        <p:spPr>
          <a:xfrm>
            <a:off x="6192294" y="4812243"/>
            <a:ext cx="1492500" cy="1492500"/>
          </a:xfrm>
          <a:prstGeom prst="rect">
            <a:avLst/>
          </a:prstGeom>
        </p:spPr>
      </p:pic>
      <p:pic>
        <p:nvPicPr>
          <p:cNvPr id="21" name="Picture 20">
            <a:extLst>
              <a:ext uri="{FF2B5EF4-FFF2-40B4-BE49-F238E27FC236}">
                <a16:creationId xmlns:a16="http://schemas.microsoft.com/office/drawing/2014/main" id="{0E51D445-CC89-354A-B0C6-764CC0F768CA}"/>
              </a:ext>
            </a:extLst>
          </p:cNvPr>
          <p:cNvPicPr>
            <a:picLocks noChangeAspect="1"/>
          </p:cNvPicPr>
          <p:nvPr/>
        </p:nvPicPr>
        <p:blipFill>
          <a:blip r:embed="rId9"/>
          <a:stretch>
            <a:fillRect/>
          </a:stretch>
        </p:blipFill>
        <p:spPr>
          <a:xfrm>
            <a:off x="4852659" y="5215690"/>
            <a:ext cx="1412635" cy="1001933"/>
          </a:xfrm>
          <a:prstGeom prst="rect">
            <a:avLst/>
          </a:prstGeom>
        </p:spPr>
      </p:pic>
    </p:spTree>
    <p:extLst>
      <p:ext uri="{BB962C8B-B14F-4D97-AF65-F5344CB8AC3E}">
        <p14:creationId xmlns:p14="http://schemas.microsoft.com/office/powerpoint/2010/main" val="2914058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cxnSp>
        <p:nvCxnSpPr>
          <p:cNvPr id="70" name="Google Shape;308;p25">
            <a:extLst>
              <a:ext uri="{FF2B5EF4-FFF2-40B4-BE49-F238E27FC236}">
                <a16:creationId xmlns:a16="http://schemas.microsoft.com/office/drawing/2014/main" id="{CB3BA937-0DB0-7047-9652-409B700AA97B}"/>
              </a:ext>
            </a:extLst>
          </p:cNvPr>
          <p:cNvCxnSpPr/>
          <p:nvPr/>
        </p:nvCxnSpPr>
        <p:spPr>
          <a:xfrm rot="10800000" flipH="1">
            <a:off x="8204373" y="3448362"/>
            <a:ext cx="2147700" cy="11100"/>
          </a:xfrm>
          <a:prstGeom prst="straightConnector1">
            <a:avLst/>
          </a:prstGeom>
          <a:noFill/>
          <a:ln w="31750" cap="flat" cmpd="sng">
            <a:solidFill>
              <a:srgbClr val="4F9594"/>
            </a:solidFill>
            <a:prstDash val="solid"/>
            <a:miter lim="800000"/>
            <a:headEnd type="none" w="sm" len="sm"/>
            <a:tailEnd type="triangle" w="med" len="med"/>
          </a:ln>
        </p:spPr>
      </p:cxnSp>
      <p:cxnSp>
        <p:nvCxnSpPr>
          <p:cNvPr id="72" name="Google Shape;315;p25">
            <a:extLst>
              <a:ext uri="{FF2B5EF4-FFF2-40B4-BE49-F238E27FC236}">
                <a16:creationId xmlns:a16="http://schemas.microsoft.com/office/drawing/2014/main" id="{BF9FBDAB-A222-B34D-9E1D-0F399D96A3BC}"/>
              </a:ext>
            </a:extLst>
          </p:cNvPr>
          <p:cNvCxnSpPr/>
          <p:nvPr/>
        </p:nvCxnSpPr>
        <p:spPr>
          <a:xfrm rot="10800000" flipH="1">
            <a:off x="9049922" y="2664773"/>
            <a:ext cx="362100" cy="792000"/>
          </a:xfrm>
          <a:prstGeom prst="straightConnector1">
            <a:avLst/>
          </a:prstGeom>
          <a:noFill/>
          <a:ln w="12700" cap="flat" cmpd="sng">
            <a:solidFill>
              <a:srgbClr val="4F9594"/>
            </a:solidFill>
            <a:prstDash val="dot"/>
            <a:miter lim="800000"/>
            <a:headEnd type="none" w="sm" len="sm"/>
            <a:tailEnd type="triangle" w="med" len="med"/>
          </a:ln>
        </p:spPr>
      </p:cxnSp>
      <p:cxnSp>
        <p:nvCxnSpPr>
          <p:cNvPr id="73" name="Google Shape;316;p25">
            <a:extLst>
              <a:ext uri="{FF2B5EF4-FFF2-40B4-BE49-F238E27FC236}">
                <a16:creationId xmlns:a16="http://schemas.microsoft.com/office/drawing/2014/main" id="{55C0A267-8A12-7742-99FF-F2C4FED7BAF7}"/>
              </a:ext>
            </a:extLst>
          </p:cNvPr>
          <p:cNvCxnSpPr/>
          <p:nvPr/>
        </p:nvCxnSpPr>
        <p:spPr>
          <a:xfrm rot="10800000" flipH="1">
            <a:off x="9049893" y="3027457"/>
            <a:ext cx="800100" cy="421500"/>
          </a:xfrm>
          <a:prstGeom prst="straightConnector1">
            <a:avLst/>
          </a:prstGeom>
          <a:noFill/>
          <a:ln w="12700" cap="flat" cmpd="sng">
            <a:solidFill>
              <a:srgbClr val="4F9594"/>
            </a:solidFill>
            <a:prstDash val="dot"/>
            <a:miter lim="800000"/>
            <a:headEnd type="none" w="sm" len="sm"/>
            <a:tailEnd type="triangle" w="med" len="med"/>
          </a:ln>
        </p:spPr>
      </p:cxnSp>
      <p:cxnSp>
        <p:nvCxnSpPr>
          <p:cNvPr id="74" name="Google Shape;317;p25">
            <a:extLst>
              <a:ext uri="{FF2B5EF4-FFF2-40B4-BE49-F238E27FC236}">
                <a16:creationId xmlns:a16="http://schemas.microsoft.com/office/drawing/2014/main" id="{E0176568-F43B-F943-8570-91B403DAEFBB}"/>
              </a:ext>
            </a:extLst>
          </p:cNvPr>
          <p:cNvCxnSpPr/>
          <p:nvPr/>
        </p:nvCxnSpPr>
        <p:spPr>
          <a:xfrm>
            <a:off x="9058439" y="3456773"/>
            <a:ext cx="235800" cy="709200"/>
          </a:xfrm>
          <a:prstGeom prst="straightConnector1">
            <a:avLst/>
          </a:prstGeom>
          <a:noFill/>
          <a:ln w="12700" cap="flat" cmpd="sng">
            <a:solidFill>
              <a:srgbClr val="4F9594"/>
            </a:solidFill>
            <a:prstDash val="dot"/>
            <a:miter lim="800000"/>
            <a:headEnd type="none" w="sm" len="sm"/>
            <a:tailEnd type="triangle" w="med" len="med"/>
          </a:ln>
        </p:spPr>
      </p:cxnSp>
      <p:cxnSp>
        <p:nvCxnSpPr>
          <p:cNvPr id="75" name="Google Shape;318;p25">
            <a:extLst>
              <a:ext uri="{FF2B5EF4-FFF2-40B4-BE49-F238E27FC236}">
                <a16:creationId xmlns:a16="http://schemas.microsoft.com/office/drawing/2014/main" id="{A9A011AE-440E-A840-AB5E-C7EC4D7969F0}"/>
              </a:ext>
            </a:extLst>
          </p:cNvPr>
          <p:cNvCxnSpPr/>
          <p:nvPr/>
        </p:nvCxnSpPr>
        <p:spPr>
          <a:xfrm>
            <a:off x="9035664" y="3425943"/>
            <a:ext cx="748800" cy="435900"/>
          </a:xfrm>
          <a:prstGeom prst="straightConnector1">
            <a:avLst/>
          </a:prstGeom>
          <a:noFill/>
          <a:ln w="12700" cap="flat" cmpd="sng">
            <a:solidFill>
              <a:srgbClr val="4F9594"/>
            </a:solidFill>
            <a:prstDash val="dot"/>
            <a:miter lim="800000"/>
            <a:headEnd type="none" w="sm" len="sm"/>
            <a:tailEnd type="triangle" w="med" len="med"/>
          </a:ln>
        </p:spPr>
      </p:cxnSp>
      <p:sp>
        <p:nvSpPr>
          <p:cNvPr id="37" name="TextBox 36">
            <a:extLst>
              <a:ext uri="{FF2B5EF4-FFF2-40B4-BE49-F238E27FC236}">
                <a16:creationId xmlns:a16="http://schemas.microsoft.com/office/drawing/2014/main" id="{94964171-8664-2B47-86F1-712D784C793F}"/>
              </a:ext>
            </a:extLst>
          </p:cNvPr>
          <p:cNvSpPr txBox="1"/>
          <p:nvPr/>
        </p:nvSpPr>
        <p:spPr>
          <a:xfrm>
            <a:off x="8848441" y="7007113"/>
            <a:ext cx="2161899" cy="5025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lumMod val="65000"/>
                    <a:lumOff val="35000"/>
                  </a:prstClr>
                </a:solidFill>
                <a:effectLst/>
                <a:uLnTx/>
                <a:uFillTx/>
                <a:latin typeface="Avenir Roman" charset="0"/>
                <a:ea typeface="Avenir Roman" charset="0"/>
                <a:cs typeface="Avenir Roman" charset="0"/>
              </a:rPr>
              <a:t>Healthcare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lumMod val="65000"/>
                    <a:lumOff val="35000"/>
                  </a:prstClr>
                </a:solidFill>
                <a:effectLst/>
                <a:uLnTx/>
                <a:uFillTx/>
                <a:latin typeface="Avenir Roman" charset="0"/>
                <a:ea typeface="Avenir Roman" charset="0"/>
                <a:cs typeface="Avenir Roman" charset="0"/>
              </a:rPr>
              <a:t>Partner</a:t>
            </a:r>
          </a:p>
        </p:txBody>
      </p:sp>
      <p:pic>
        <p:nvPicPr>
          <p:cNvPr id="53" name="Picture 52">
            <a:extLst>
              <a:ext uri="{FF2B5EF4-FFF2-40B4-BE49-F238E27FC236}">
                <a16:creationId xmlns:a16="http://schemas.microsoft.com/office/drawing/2014/main" id="{03B37195-D28F-9D4D-A17C-D07ADD442D4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461034" y="2743819"/>
            <a:ext cx="1616804" cy="1482668"/>
          </a:xfrm>
          <a:prstGeom prst="rect">
            <a:avLst/>
          </a:prstGeom>
        </p:spPr>
      </p:pic>
      <p:pic>
        <p:nvPicPr>
          <p:cNvPr id="38" name="Google Shape;274;p24">
            <a:extLst>
              <a:ext uri="{FF2B5EF4-FFF2-40B4-BE49-F238E27FC236}">
                <a16:creationId xmlns:a16="http://schemas.microsoft.com/office/drawing/2014/main" id="{CCE344DB-9E81-D44B-B9A7-590E71DDADE4}"/>
              </a:ext>
            </a:extLst>
          </p:cNvPr>
          <p:cNvPicPr preferRelativeResize="0"/>
          <p:nvPr/>
        </p:nvPicPr>
        <p:blipFill rotWithShape="1">
          <a:blip r:embed="rId4">
            <a:alphaModFix/>
          </a:blip>
          <a:srcRect/>
          <a:stretch/>
        </p:blipFill>
        <p:spPr>
          <a:xfrm>
            <a:off x="7619201" y="2771456"/>
            <a:ext cx="1444296" cy="1437581"/>
          </a:xfrm>
          <a:prstGeom prst="rect">
            <a:avLst/>
          </a:prstGeom>
          <a:noFill/>
          <a:ln>
            <a:noFill/>
          </a:ln>
        </p:spPr>
      </p:pic>
      <p:sp>
        <p:nvSpPr>
          <p:cNvPr id="42" name="Google Shape;145;p21">
            <a:extLst>
              <a:ext uri="{FF2B5EF4-FFF2-40B4-BE49-F238E27FC236}">
                <a16:creationId xmlns:a16="http://schemas.microsoft.com/office/drawing/2014/main" id="{405661ED-BCF2-B34D-BF1D-AD0B3A865626}"/>
              </a:ext>
            </a:extLst>
          </p:cNvPr>
          <p:cNvSpPr txBox="1">
            <a:spLocks/>
          </p:cNvSpPr>
          <p:nvPr/>
        </p:nvSpPr>
        <p:spPr>
          <a:xfrm>
            <a:off x="4431003" y="6429968"/>
            <a:ext cx="4114800" cy="2517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Avenir Light" panose="020B0402020203020204" pitchFamily="34" charset="77"/>
                <a:ea typeface="Avenir"/>
                <a:cs typeface="Avenir"/>
                <a:sym typeface="Avenir"/>
              </a:rPr>
              <a:t>PROPRIETARY &amp; CONFIDENTIAL</a:t>
            </a:r>
            <a:endParaRPr kumimoji="0" lang="en-US" sz="1600" b="0" i="0" u="none" strike="noStrike" kern="1200" cap="none" spc="0" normalizeH="0" baseline="0" noProof="0" dirty="0">
              <a:ln>
                <a:noFill/>
              </a:ln>
              <a:solidFill>
                <a:prstClr val="black">
                  <a:lumMod val="65000"/>
                  <a:lumOff val="35000"/>
                </a:prstClr>
              </a:solidFill>
              <a:effectLst/>
              <a:uLnTx/>
              <a:uFillTx/>
              <a:latin typeface="Avenir Light" panose="020B0402020203020204" pitchFamily="34" charset="77"/>
              <a:cs typeface="Arial"/>
              <a:sym typeface="Arial"/>
            </a:endParaRPr>
          </a:p>
        </p:txBody>
      </p:sp>
      <p:sp>
        <p:nvSpPr>
          <p:cNvPr id="295" name="Google Shape;295;p25"/>
          <p:cNvSpPr txBox="1"/>
          <p:nvPr/>
        </p:nvSpPr>
        <p:spPr>
          <a:xfrm>
            <a:off x="488212" y="357055"/>
            <a:ext cx="10664588" cy="98488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4000"/>
              <a:buFontTx/>
              <a:buNone/>
              <a:tabLst/>
              <a:defRPr/>
            </a:pPr>
            <a:r>
              <a:rPr kumimoji="0" lang="en-US" sz="3733" b="0" i="0" u="none" strike="noStrike" kern="1200" cap="none" spc="0" normalizeH="0" baseline="0" noProof="0" dirty="0">
                <a:ln>
                  <a:noFill/>
                </a:ln>
                <a:solidFill>
                  <a:prstClr val="black">
                    <a:lumMod val="65000"/>
                    <a:lumOff val="35000"/>
                  </a:prstClr>
                </a:solidFill>
                <a:effectLst/>
                <a:uLnTx/>
                <a:uFillTx/>
                <a:latin typeface="Avenir"/>
                <a:ea typeface="Avenir"/>
                <a:cs typeface="Avenir"/>
                <a:sym typeface="Avenir"/>
              </a:rPr>
              <a:t>Network Model: No Wrong Door Approach</a:t>
            </a:r>
          </a:p>
        </p:txBody>
      </p:sp>
      <p:sp>
        <p:nvSpPr>
          <p:cNvPr id="296" name="Google Shape;296;p25"/>
          <p:cNvSpPr txBox="1"/>
          <p:nvPr/>
        </p:nvSpPr>
        <p:spPr>
          <a:xfrm>
            <a:off x="488212" y="4253487"/>
            <a:ext cx="897600" cy="313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Pts val="1400"/>
              <a:buFontTx/>
              <a:buNone/>
              <a:tabLst/>
              <a:defRPr/>
            </a:pPr>
            <a:r>
              <a:rPr kumimoji="0" lang="en-US" sz="1400" b="1" i="0" u="none" strike="noStrike" kern="1200" cap="none" spc="0" normalizeH="0" baseline="0" noProof="0" dirty="0">
                <a:ln>
                  <a:noFill/>
                </a:ln>
                <a:solidFill>
                  <a:prstClr val="black">
                    <a:lumMod val="65000"/>
                    <a:lumOff val="35000"/>
                  </a:prstClr>
                </a:solidFill>
                <a:effectLst/>
                <a:uLnTx/>
                <a:uFillTx/>
                <a:latin typeface="Avenir Heavy" panose="02000503020000020003" pitchFamily="2" charset="0"/>
                <a:ea typeface="Avenir"/>
                <a:cs typeface="Avenir"/>
                <a:sym typeface="Avenir"/>
              </a:rPr>
              <a:t>Client</a:t>
            </a:r>
            <a:endParaRPr kumimoji="0" sz="1400" b="1" i="0" u="none" strike="noStrike" kern="1200" cap="none" spc="0" normalizeH="0" baseline="0" noProof="0" dirty="0">
              <a:ln>
                <a:noFill/>
              </a:ln>
              <a:solidFill>
                <a:prstClr val="black">
                  <a:lumMod val="65000"/>
                  <a:lumOff val="35000"/>
                </a:prstClr>
              </a:solidFill>
              <a:effectLst/>
              <a:uLnTx/>
              <a:uFillTx/>
              <a:latin typeface="Avenir Heavy" panose="02000503020000020003" pitchFamily="2" charset="0"/>
              <a:ea typeface="+mn-ea"/>
              <a:cs typeface="+mn-cs"/>
            </a:endParaRPr>
          </a:p>
        </p:txBody>
      </p:sp>
      <p:sp>
        <p:nvSpPr>
          <p:cNvPr id="297" name="Google Shape;297;p25"/>
          <p:cNvSpPr txBox="1"/>
          <p:nvPr/>
        </p:nvSpPr>
        <p:spPr>
          <a:xfrm>
            <a:off x="2510025" y="4249077"/>
            <a:ext cx="1220215" cy="37136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Pts val="1400"/>
              <a:buFontTx/>
              <a:buNone/>
              <a:tabLst/>
              <a:defRPr/>
            </a:pPr>
            <a:r>
              <a:rPr kumimoji="0" lang="en-US" sz="1400" b="1" i="0" u="none" strike="noStrike" kern="1200" cap="none" spc="0" normalizeH="0" baseline="0" noProof="0" dirty="0">
                <a:ln>
                  <a:noFill/>
                </a:ln>
                <a:solidFill>
                  <a:prstClr val="black">
                    <a:lumMod val="65000"/>
                    <a:lumOff val="35000"/>
                  </a:prstClr>
                </a:solidFill>
                <a:effectLst/>
                <a:uLnTx/>
                <a:uFillTx/>
                <a:latin typeface="Avenir Heavy" panose="02000503020000020003" pitchFamily="2" charset="0"/>
                <a:ea typeface="Avenir"/>
                <a:cs typeface="Avenir"/>
                <a:sym typeface="Avenir"/>
              </a:rPr>
              <a:t>Care Coordinator</a:t>
            </a:r>
          </a:p>
        </p:txBody>
      </p:sp>
      <p:sp>
        <p:nvSpPr>
          <p:cNvPr id="298" name="Google Shape;298;p25"/>
          <p:cNvSpPr txBox="1"/>
          <p:nvPr/>
        </p:nvSpPr>
        <p:spPr>
          <a:xfrm>
            <a:off x="7553099" y="4263353"/>
            <a:ext cx="1576500" cy="5355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Pts val="1440"/>
              <a:buFontTx/>
              <a:buNone/>
              <a:tabLst/>
              <a:defRPr/>
            </a:pPr>
            <a:r>
              <a:rPr kumimoji="0" lang="en-US" sz="1333" b="0" i="0" u="none" strike="noStrike" kern="1200" cap="none" spc="0" normalizeH="0" baseline="0" noProof="0" dirty="0">
                <a:ln>
                  <a:noFill/>
                </a:ln>
                <a:solidFill>
                  <a:prstClr val="black">
                    <a:lumMod val="65000"/>
                    <a:lumOff val="35000"/>
                  </a:prstClr>
                </a:solidFill>
                <a:effectLst/>
                <a:uLnTx/>
                <a:uFillTx/>
                <a:latin typeface="Avenir Roman" panose="02000503020000020003" pitchFamily="2" charset="0"/>
                <a:ea typeface="Avenir"/>
                <a:cs typeface="Avenir"/>
                <a:sym typeface="Avenir"/>
              </a:rPr>
              <a:t>Housing</a:t>
            </a:r>
          </a:p>
          <a:p>
            <a:pPr marL="0" marR="0" lvl="0" indent="0" algn="ctr" defTabSz="914400" rtl="0" eaLnBrk="1" fontAlgn="auto" latinLnBrk="0" hangingPunct="1">
              <a:lnSpc>
                <a:spcPct val="100000"/>
              </a:lnSpc>
              <a:spcBef>
                <a:spcPts val="0"/>
              </a:spcBef>
              <a:spcAft>
                <a:spcPts val="0"/>
              </a:spcAft>
              <a:buClrTx/>
              <a:buSzPts val="1440"/>
              <a:buFontTx/>
              <a:buNone/>
              <a:tabLst/>
              <a:defRPr/>
            </a:pPr>
            <a:r>
              <a:rPr kumimoji="0" lang="en-US" sz="1333" b="0" i="0" u="none" strike="noStrike" kern="1200" cap="none" spc="0" normalizeH="0" baseline="0" noProof="0" dirty="0">
                <a:ln>
                  <a:noFill/>
                </a:ln>
                <a:solidFill>
                  <a:prstClr val="black">
                    <a:lumMod val="65000"/>
                    <a:lumOff val="35000"/>
                  </a:prstClr>
                </a:solidFill>
                <a:effectLst/>
                <a:uLnTx/>
                <a:uFillTx/>
                <a:latin typeface="Avenir Roman" panose="02000503020000020003" pitchFamily="2" charset="0"/>
                <a:ea typeface="+mn-ea"/>
                <a:cs typeface="+mn-cs"/>
                <a:sym typeface="Avenir"/>
              </a:rPr>
              <a:t>Provider</a:t>
            </a:r>
            <a:endParaRPr kumimoji="0" sz="1333" b="0" i="0" u="none" strike="noStrike" kern="1200" cap="none" spc="0" normalizeH="0" baseline="0" noProof="0" dirty="0">
              <a:ln>
                <a:noFill/>
              </a:ln>
              <a:solidFill>
                <a:prstClr val="black">
                  <a:lumMod val="65000"/>
                  <a:lumOff val="35000"/>
                </a:prstClr>
              </a:solidFill>
              <a:effectLst/>
              <a:uLnTx/>
              <a:uFillTx/>
              <a:latin typeface="Avenir Roman" panose="02000503020000020003" pitchFamily="2" charset="0"/>
              <a:ea typeface="+mn-ea"/>
              <a:cs typeface="+mn-cs"/>
            </a:endParaRPr>
          </a:p>
        </p:txBody>
      </p:sp>
      <p:sp>
        <p:nvSpPr>
          <p:cNvPr id="299" name="Google Shape;299;p25"/>
          <p:cNvSpPr txBox="1"/>
          <p:nvPr/>
        </p:nvSpPr>
        <p:spPr>
          <a:xfrm>
            <a:off x="10670325" y="4104909"/>
            <a:ext cx="1335148" cy="5355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Pts val="1440"/>
              <a:buFontTx/>
              <a:buNone/>
              <a:tabLst/>
              <a:defRPr/>
            </a:pPr>
            <a:r>
              <a:rPr kumimoji="0" lang="en-US" sz="1333" b="0" i="0" u="none" strike="noStrike" kern="1200" cap="none" spc="0" normalizeH="0" baseline="0" noProof="0" dirty="0">
                <a:ln>
                  <a:noFill/>
                </a:ln>
                <a:solidFill>
                  <a:prstClr val="black">
                    <a:lumMod val="65000"/>
                    <a:lumOff val="35000"/>
                  </a:prstClr>
                </a:solidFill>
                <a:effectLst/>
                <a:uLnTx/>
                <a:uFillTx/>
                <a:latin typeface="Avenir Roman" panose="02000503020000020003" pitchFamily="2" charset="0"/>
                <a:ea typeface="Avenir"/>
                <a:cs typeface="Avenir"/>
                <a:sym typeface="Avenir"/>
              </a:rPr>
              <a:t>Employment </a:t>
            </a:r>
          </a:p>
          <a:p>
            <a:pPr marL="0" marR="0" lvl="0" indent="0" algn="ctr" defTabSz="914400" rtl="0" eaLnBrk="1" fontAlgn="auto" latinLnBrk="0" hangingPunct="1">
              <a:lnSpc>
                <a:spcPct val="100000"/>
              </a:lnSpc>
              <a:spcBef>
                <a:spcPts val="0"/>
              </a:spcBef>
              <a:spcAft>
                <a:spcPts val="0"/>
              </a:spcAft>
              <a:buClrTx/>
              <a:buSzPts val="1440"/>
              <a:buFontTx/>
              <a:buNone/>
              <a:tabLst/>
              <a:defRPr/>
            </a:pPr>
            <a:r>
              <a:rPr kumimoji="0" lang="en-US" sz="1333" b="0" i="0" u="none" strike="noStrike" kern="1200" cap="none" spc="0" normalizeH="0" baseline="0" noProof="0" dirty="0">
                <a:ln>
                  <a:noFill/>
                </a:ln>
                <a:solidFill>
                  <a:prstClr val="black">
                    <a:lumMod val="65000"/>
                    <a:lumOff val="35000"/>
                  </a:prstClr>
                </a:solidFill>
                <a:effectLst/>
                <a:uLnTx/>
                <a:uFillTx/>
                <a:latin typeface="Avenir Roman" panose="02000503020000020003" pitchFamily="2" charset="0"/>
                <a:ea typeface="Avenir"/>
                <a:cs typeface="Avenir"/>
                <a:sym typeface="Avenir"/>
              </a:rPr>
              <a:t>Provider</a:t>
            </a:r>
            <a:endParaRPr kumimoji="0" sz="1333" b="0" i="0" u="none" strike="noStrike" kern="1200" cap="none" spc="0" normalizeH="0" baseline="0" noProof="0" dirty="0">
              <a:ln>
                <a:noFill/>
              </a:ln>
              <a:solidFill>
                <a:prstClr val="black">
                  <a:lumMod val="65000"/>
                  <a:lumOff val="35000"/>
                </a:prstClr>
              </a:solidFill>
              <a:effectLst/>
              <a:uLnTx/>
              <a:uFillTx/>
              <a:latin typeface="Avenir Roman" panose="02000503020000020003" pitchFamily="2" charset="0"/>
              <a:ea typeface="+mn-ea"/>
              <a:cs typeface="+mn-cs"/>
            </a:endParaRPr>
          </a:p>
        </p:txBody>
      </p:sp>
      <p:sp>
        <p:nvSpPr>
          <p:cNvPr id="303" name="Google Shape;303;p25"/>
          <p:cNvSpPr/>
          <p:nvPr/>
        </p:nvSpPr>
        <p:spPr>
          <a:xfrm>
            <a:off x="7630381" y="2776031"/>
            <a:ext cx="1396500" cy="1396500"/>
          </a:xfrm>
          <a:prstGeom prst="ellipse">
            <a:avLst/>
          </a:prstGeom>
          <a:noFill/>
          <a:ln w="25400" cap="flat" cmpd="sng">
            <a:solidFill>
              <a:srgbClr val="4F95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1800"/>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cxnSp>
        <p:nvCxnSpPr>
          <p:cNvPr id="308" name="Google Shape;308;p25"/>
          <p:cNvCxnSpPr/>
          <p:nvPr/>
        </p:nvCxnSpPr>
        <p:spPr>
          <a:xfrm rot="10800000" flipH="1">
            <a:off x="5235242" y="3448362"/>
            <a:ext cx="2147700" cy="11100"/>
          </a:xfrm>
          <a:prstGeom prst="straightConnector1">
            <a:avLst/>
          </a:prstGeom>
          <a:noFill/>
          <a:ln w="31750" cap="flat" cmpd="sng">
            <a:solidFill>
              <a:srgbClr val="4F9594"/>
            </a:solidFill>
            <a:prstDash val="solid"/>
            <a:miter lim="800000"/>
            <a:headEnd type="none" w="sm" len="sm"/>
            <a:tailEnd type="triangle" w="med" len="med"/>
          </a:ln>
        </p:spPr>
      </p:cxnSp>
      <p:pic>
        <p:nvPicPr>
          <p:cNvPr id="309" name="Google Shape;309;p25"/>
          <p:cNvPicPr preferRelativeResize="0"/>
          <p:nvPr/>
        </p:nvPicPr>
        <p:blipFill rotWithShape="1">
          <a:blip r:embed="rId5">
            <a:alphaModFix/>
          </a:blip>
          <a:srcRect/>
          <a:stretch/>
        </p:blipFill>
        <p:spPr>
          <a:xfrm>
            <a:off x="4570208" y="3220504"/>
            <a:ext cx="1634203" cy="1225653"/>
          </a:xfrm>
          <a:prstGeom prst="rect">
            <a:avLst/>
          </a:prstGeom>
          <a:noFill/>
          <a:ln>
            <a:noFill/>
          </a:ln>
        </p:spPr>
      </p:pic>
      <p:pic>
        <p:nvPicPr>
          <p:cNvPr id="310" name="Google Shape;310;p25"/>
          <p:cNvPicPr preferRelativeResize="0"/>
          <p:nvPr/>
        </p:nvPicPr>
        <p:blipFill rotWithShape="1">
          <a:blip r:embed="rId6">
            <a:alphaModFix/>
          </a:blip>
          <a:srcRect/>
          <a:stretch/>
        </p:blipFill>
        <p:spPr>
          <a:xfrm>
            <a:off x="4784001" y="3383062"/>
            <a:ext cx="1210017" cy="724543"/>
          </a:xfrm>
          <a:prstGeom prst="rect">
            <a:avLst/>
          </a:prstGeom>
          <a:noFill/>
          <a:ln>
            <a:noFill/>
          </a:ln>
        </p:spPr>
      </p:pic>
      <p:sp>
        <p:nvSpPr>
          <p:cNvPr id="311" name="Google Shape;311;p25"/>
          <p:cNvSpPr/>
          <p:nvPr/>
        </p:nvSpPr>
        <p:spPr>
          <a:xfrm>
            <a:off x="6781446" y="2515634"/>
            <a:ext cx="567900" cy="567900"/>
          </a:xfrm>
          <a:prstGeom prst="mathPlus">
            <a:avLst>
              <a:gd name="adj1" fmla="val 23520"/>
            </a:avLst>
          </a:prstGeom>
          <a:solidFill>
            <a:schemeClr val="accent5">
              <a:lumMod val="75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1800"/>
              <a:buFontTx/>
              <a:buNone/>
              <a:tabLst/>
              <a:defRPr/>
            </a:pPr>
            <a:endParaRPr kumimoji="0" sz="1800" b="0" i="0" u="none" strike="noStrike" kern="1200" cap="none" spc="0" normalizeH="0" baseline="0" noProof="0">
              <a:ln>
                <a:noFill/>
              </a:ln>
              <a:solidFill>
                <a:srgbClr val="2C405A"/>
              </a:solidFill>
              <a:effectLst/>
              <a:uLnTx/>
              <a:uFillTx/>
              <a:latin typeface="Calibri"/>
              <a:ea typeface="Calibri"/>
              <a:cs typeface="Calibri"/>
              <a:sym typeface="Calibri"/>
            </a:endParaRPr>
          </a:p>
        </p:txBody>
      </p:sp>
      <p:cxnSp>
        <p:nvCxnSpPr>
          <p:cNvPr id="315" name="Google Shape;315;p25"/>
          <p:cNvCxnSpPr/>
          <p:nvPr/>
        </p:nvCxnSpPr>
        <p:spPr>
          <a:xfrm rot="10800000" flipH="1">
            <a:off x="6080791" y="2664773"/>
            <a:ext cx="362100" cy="792000"/>
          </a:xfrm>
          <a:prstGeom prst="straightConnector1">
            <a:avLst/>
          </a:prstGeom>
          <a:noFill/>
          <a:ln w="12700" cap="flat" cmpd="sng">
            <a:solidFill>
              <a:srgbClr val="4F9594"/>
            </a:solidFill>
            <a:prstDash val="dot"/>
            <a:miter lim="800000"/>
            <a:headEnd type="none" w="sm" len="sm"/>
            <a:tailEnd type="triangle" w="med" len="med"/>
          </a:ln>
        </p:spPr>
      </p:cxnSp>
      <p:cxnSp>
        <p:nvCxnSpPr>
          <p:cNvPr id="316" name="Google Shape;316;p25"/>
          <p:cNvCxnSpPr/>
          <p:nvPr/>
        </p:nvCxnSpPr>
        <p:spPr>
          <a:xfrm rot="10800000" flipH="1">
            <a:off x="6080762" y="3027457"/>
            <a:ext cx="800100" cy="421500"/>
          </a:xfrm>
          <a:prstGeom prst="straightConnector1">
            <a:avLst/>
          </a:prstGeom>
          <a:noFill/>
          <a:ln w="12700" cap="flat" cmpd="sng">
            <a:solidFill>
              <a:srgbClr val="4F9594"/>
            </a:solidFill>
            <a:prstDash val="dot"/>
            <a:miter lim="800000"/>
            <a:headEnd type="none" w="sm" len="sm"/>
            <a:tailEnd type="triangle" w="med" len="med"/>
          </a:ln>
        </p:spPr>
      </p:cxnSp>
      <p:cxnSp>
        <p:nvCxnSpPr>
          <p:cNvPr id="317" name="Google Shape;317;p25"/>
          <p:cNvCxnSpPr/>
          <p:nvPr/>
        </p:nvCxnSpPr>
        <p:spPr>
          <a:xfrm>
            <a:off x="6089308" y="3456773"/>
            <a:ext cx="235800" cy="709200"/>
          </a:xfrm>
          <a:prstGeom prst="straightConnector1">
            <a:avLst/>
          </a:prstGeom>
          <a:noFill/>
          <a:ln w="12700" cap="flat" cmpd="sng">
            <a:solidFill>
              <a:srgbClr val="4F9594"/>
            </a:solidFill>
            <a:prstDash val="dot"/>
            <a:miter lim="800000"/>
            <a:headEnd type="none" w="sm" len="sm"/>
            <a:tailEnd type="triangle" w="med" len="med"/>
          </a:ln>
        </p:spPr>
      </p:cxnSp>
      <p:cxnSp>
        <p:nvCxnSpPr>
          <p:cNvPr id="318" name="Google Shape;318;p25"/>
          <p:cNvCxnSpPr/>
          <p:nvPr/>
        </p:nvCxnSpPr>
        <p:spPr>
          <a:xfrm>
            <a:off x="6066533" y="3425943"/>
            <a:ext cx="748800" cy="435900"/>
          </a:xfrm>
          <a:prstGeom prst="straightConnector1">
            <a:avLst/>
          </a:prstGeom>
          <a:noFill/>
          <a:ln w="12700" cap="flat" cmpd="sng">
            <a:solidFill>
              <a:srgbClr val="4F9594"/>
            </a:solidFill>
            <a:prstDash val="dot"/>
            <a:miter lim="800000"/>
            <a:headEnd type="none" w="sm" len="sm"/>
            <a:tailEnd type="triangle" w="med" len="med"/>
          </a:ln>
        </p:spPr>
      </p:cxnSp>
      <p:cxnSp>
        <p:nvCxnSpPr>
          <p:cNvPr id="320" name="Google Shape;320;p25"/>
          <p:cNvCxnSpPr/>
          <p:nvPr/>
        </p:nvCxnSpPr>
        <p:spPr>
          <a:xfrm>
            <a:off x="3854979" y="3461419"/>
            <a:ext cx="643200" cy="0"/>
          </a:xfrm>
          <a:prstGeom prst="straightConnector1">
            <a:avLst/>
          </a:prstGeom>
          <a:noFill/>
          <a:ln w="31750" cap="flat" cmpd="sng">
            <a:solidFill>
              <a:srgbClr val="4F9594"/>
            </a:solidFill>
            <a:prstDash val="solid"/>
            <a:miter lim="800000"/>
            <a:headEnd type="none" w="sm" len="sm"/>
            <a:tailEnd type="triangle" w="med" len="med"/>
          </a:ln>
        </p:spPr>
      </p:cxnSp>
      <p:pic>
        <p:nvPicPr>
          <p:cNvPr id="323" name="Google Shape;323;p25"/>
          <p:cNvPicPr preferRelativeResize="0"/>
          <p:nvPr/>
        </p:nvPicPr>
        <p:blipFill rotWithShape="1">
          <a:blip r:embed="rId7">
            <a:alphaModFix/>
          </a:blip>
          <a:srcRect/>
          <a:stretch/>
        </p:blipFill>
        <p:spPr>
          <a:xfrm>
            <a:off x="119190" y="2704737"/>
            <a:ext cx="1674660" cy="1486004"/>
          </a:xfrm>
          <a:prstGeom prst="rect">
            <a:avLst/>
          </a:prstGeom>
          <a:noFill/>
          <a:ln>
            <a:noFill/>
          </a:ln>
        </p:spPr>
      </p:pic>
      <p:sp>
        <p:nvSpPr>
          <p:cNvPr id="324" name="Google Shape;324;p25"/>
          <p:cNvSpPr/>
          <p:nvPr/>
        </p:nvSpPr>
        <p:spPr>
          <a:xfrm>
            <a:off x="266936" y="2693440"/>
            <a:ext cx="1399137" cy="1376032"/>
          </a:xfrm>
          <a:prstGeom prst="ellipse">
            <a:avLst/>
          </a:prstGeom>
          <a:noFill/>
          <a:ln w="25400" cap="flat" cmpd="sng">
            <a:solidFill>
              <a:srgbClr val="4F95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1800"/>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cxnSp>
        <p:nvCxnSpPr>
          <p:cNvPr id="325" name="Google Shape;325;p25"/>
          <p:cNvCxnSpPr/>
          <p:nvPr/>
        </p:nvCxnSpPr>
        <p:spPr>
          <a:xfrm>
            <a:off x="1677368" y="3461419"/>
            <a:ext cx="643200" cy="0"/>
          </a:xfrm>
          <a:prstGeom prst="straightConnector1">
            <a:avLst/>
          </a:prstGeom>
          <a:noFill/>
          <a:ln w="31750" cap="flat" cmpd="sng">
            <a:solidFill>
              <a:srgbClr val="4F9594"/>
            </a:solidFill>
            <a:prstDash val="solid"/>
            <a:miter lim="800000"/>
            <a:headEnd type="none" w="sm" len="sm"/>
            <a:tailEnd type="triangle" w="med" len="med"/>
          </a:ln>
        </p:spPr>
      </p:cxnSp>
      <p:sp>
        <p:nvSpPr>
          <p:cNvPr id="329" name="Google Shape;329;p25"/>
          <p:cNvSpPr/>
          <p:nvPr/>
        </p:nvSpPr>
        <p:spPr>
          <a:xfrm>
            <a:off x="10557173" y="2702856"/>
            <a:ext cx="1380711" cy="1386280"/>
          </a:xfrm>
          <a:prstGeom prst="ellipse">
            <a:avLst/>
          </a:prstGeom>
          <a:noFill/>
          <a:ln w="25400" cap="flat" cmpd="sng">
            <a:solidFill>
              <a:srgbClr val="4F95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800"/>
              <a:buFontTx/>
              <a:buNone/>
              <a:tabLst/>
              <a:defRPr/>
            </a:pPr>
            <a:endParaRPr kumimoji="0" sz="180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
        <p:nvSpPr>
          <p:cNvPr id="330" name="Google Shape;330;p25"/>
          <p:cNvSpPr/>
          <p:nvPr/>
        </p:nvSpPr>
        <p:spPr>
          <a:xfrm>
            <a:off x="2440832" y="1971490"/>
            <a:ext cx="1358597" cy="506703"/>
          </a:xfrm>
          <a:prstGeom prst="rect">
            <a:avLst/>
          </a:prstGeom>
          <a:solidFill>
            <a:srgbClr val="4F9594"/>
          </a:solidFill>
          <a:ln>
            <a:solidFill>
              <a:schemeClr val="accent5">
                <a:lumMod val="75000"/>
              </a:schemeClr>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800"/>
              <a:buFontTx/>
              <a:buNone/>
              <a:tabLst/>
              <a:defRPr/>
            </a:pPr>
            <a:r>
              <a:rPr kumimoji="0" lang="en-US" sz="933" b="1" i="0" u="none" strike="noStrike" kern="1200" cap="none" spc="0" normalizeH="0" baseline="0" noProof="0" dirty="0">
                <a:ln>
                  <a:noFill/>
                </a:ln>
                <a:solidFill>
                  <a:prstClr val="white"/>
                </a:solidFill>
                <a:effectLst/>
                <a:uLnTx/>
                <a:uFillTx/>
                <a:latin typeface="Avenir"/>
                <a:ea typeface="Avenir"/>
                <a:cs typeface="Avenir"/>
                <a:sym typeface="Avenir"/>
              </a:rPr>
              <a:t>Housing Need Identified along with other needs</a:t>
            </a:r>
            <a:endParaRPr kumimoji="0" sz="1467" b="0" i="0" u="none" strike="noStrike" kern="1200" cap="none" spc="0" normalizeH="0" baseline="0" noProof="0" dirty="0">
              <a:ln>
                <a:noFill/>
              </a:ln>
              <a:solidFill>
                <a:prstClr val="black"/>
              </a:solidFill>
              <a:effectLst/>
              <a:uLnTx/>
              <a:uFillTx/>
              <a:latin typeface="Calibri"/>
              <a:ea typeface="+mn-ea"/>
              <a:cs typeface="+mn-cs"/>
            </a:endParaRPr>
          </a:p>
        </p:txBody>
      </p:sp>
      <p:sp>
        <p:nvSpPr>
          <p:cNvPr id="331" name="Google Shape;331;p25"/>
          <p:cNvSpPr/>
          <p:nvPr/>
        </p:nvSpPr>
        <p:spPr>
          <a:xfrm>
            <a:off x="7693849" y="2001391"/>
            <a:ext cx="1154592" cy="511852"/>
          </a:xfrm>
          <a:prstGeom prst="rect">
            <a:avLst/>
          </a:prstGeom>
          <a:solidFill>
            <a:srgbClr val="4F9594"/>
          </a:solidFill>
          <a:ln>
            <a:solidFill>
              <a:schemeClr val="accent5">
                <a:lumMod val="75000"/>
              </a:schemeClr>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800"/>
              <a:buFontTx/>
              <a:buNone/>
              <a:tabLst/>
              <a:defRPr/>
            </a:pPr>
            <a:r>
              <a:rPr kumimoji="0" lang="en-US" sz="933" b="1" i="0" u="none" strike="noStrike" kern="1200" cap="none" spc="0" normalizeH="0" baseline="0" noProof="0" dirty="0">
                <a:ln>
                  <a:noFill/>
                </a:ln>
                <a:solidFill>
                  <a:prstClr val="white"/>
                </a:solidFill>
                <a:effectLst/>
                <a:uLnTx/>
                <a:uFillTx/>
                <a:latin typeface="Avenir"/>
                <a:ea typeface="Avenir"/>
                <a:cs typeface="Avenir"/>
                <a:sym typeface="Avenir"/>
              </a:rPr>
              <a:t>Additional Needs Identified</a:t>
            </a:r>
            <a:endParaRPr kumimoji="0" sz="1467" b="0" i="0" u="none" strike="noStrike" kern="1200" cap="none" spc="0" normalizeH="0" baseline="0" noProof="0" dirty="0">
              <a:ln>
                <a:noFill/>
              </a:ln>
              <a:solidFill>
                <a:prstClr val="black"/>
              </a:solidFill>
              <a:effectLst/>
              <a:uLnTx/>
              <a:uFillTx/>
              <a:latin typeface="Calibri"/>
              <a:ea typeface="+mn-ea"/>
              <a:cs typeface="+mn-cs"/>
            </a:endParaRPr>
          </a:p>
        </p:txBody>
      </p:sp>
      <p:pic>
        <p:nvPicPr>
          <p:cNvPr id="43" name="Picture 42">
            <a:extLst>
              <a:ext uri="{FF2B5EF4-FFF2-40B4-BE49-F238E27FC236}">
                <a16:creationId xmlns:a16="http://schemas.microsoft.com/office/drawing/2014/main" id="{771447A5-1718-7F40-BD22-C4ABB6430A90}"/>
              </a:ext>
            </a:extLst>
          </p:cNvPr>
          <p:cNvPicPr>
            <a:picLocks noChangeAspect="1"/>
          </p:cNvPicPr>
          <p:nvPr/>
        </p:nvPicPr>
        <p:blipFill>
          <a:blip r:embed="rId8"/>
          <a:stretch>
            <a:fillRect/>
          </a:stretch>
        </p:blipFill>
        <p:spPr>
          <a:xfrm>
            <a:off x="6382978" y="2174749"/>
            <a:ext cx="267671" cy="411297"/>
          </a:xfrm>
          <a:prstGeom prst="rect">
            <a:avLst/>
          </a:prstGeom>
          <a:ln>
            <a:noFill/>
          </a:ln>
        </p:spPr>
      </p:pic>
      <p:pic>
        <p:nvPicPr>
          <p:cNvPr id="44" name="Picture 43">
            <a:extLst>
              <a:ext uri="{FF2B5EF4-FFF2-40B4-BE49-F238E27FC236}">
                <a16:creationId xmlns:a16="http://schemas.microsoft.com/office/drawing/2014/main" id="{305639D0-F6FF-7645-AF39-ADEAD85E9913}"/>
              </a:ext>
            </a:extLst>
          </p:cNvPr>
          <p:cNvPicPr>
            <a:picLocks noChangeAspect="1"/>
          </p:cNvPicPr>
          <p:nvPr/>
        </p:nvPicPr>
        <p:blipFill>
          <a:blip r:embed="rId9"/>
          <a:stretch>
            <a:fillRect/>
          </a:stretch>
        </p:blipFill>
        <p:spPr>
          <a:xfrm>
            <a:off x="6810548" y="3709848"/>
            <a:ext cx="473971" cy="473971"/>
          </a:xfrm>
          <a:prstGeom prst="rect">
            <a:avLst/>
          </a:prstGeom>
        </p:spPr>
      </p:pic>
      <p:pic>
        <p:nvPicPr>
          <p:cNvPr id="45" name="Picture 44">
            <a:extLst>
              <a:ext uri="{FF2B5EF4-FFF2-40B4-BE49-F238E27FC236}">
                <a16:creationId xmlns:a16="http://schemas.microsoft.com/office/drawing/2014/main" id="{015E825F-899D-A44B-906F-F9A7F2414024}"/>
              </a:ext>
            </a:extLst>
          </p:cNvPr>
          <p:cNvPicPr>
            <a:picLocks noChangeAspect="1"/>
          </p:cNvPicPr>
          <p:nvPr/>
        </p:nvPicPr>
        <p:blipFill>
          <a:blip r:embed="rId10"/>
          <a:stretch>
            <a:fillRect/>
          </a:stretch>
        </p:blipFill>
        <p:spPr>
          <a:xfrm>
            <a:off x="6213873" y="4217364"/>
            <a:ext cx="347580" cy="486611"/>
          </a:xfrm>
          <a:prstGeom prst="rect">
            <a:avLst/>
          </a:prstGeom>
        </p:spPr>
      </p:pic>
      <p:sp>
        <p:nvSpPr>
          <p:cNvPr id="40" name="Slide Number Placeholder 3">
            <a:extLst>
              <a:ext uri="{FF2B5EF4-FFF2-40B4-BE49-F238E27FC236}">
                <a16:creationId xmlns:a16="http://schemas.microsoft.com/office/drawing/2014/main" id="{84884DBD-84C3-D24A-8191-012B9E53410F}"/>
              </a:ext>
            </a:extLst>
          </p:cNvPr>
          <p:cNvSpPr>
            <a:spLocks noGrp="1"/>
          </p:cNvSpPr>
          <p:nvPr>
            <p:ph type="sldNum" idx="12"/>
          </p:nvPr>
        </p:nvSpPr>
        <p:spPr>
          <a:xfrm>
            <a:off x="11296611" y="6217623"/>
            <a:ext cx="731600" cy="524800"/>
          </a:xfrm>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120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25</a:t>
            </a:fld>
            <a:endParaRPr kumimoji="0" lang="en" sz="1200" b="0" i="0" u="none" strike="noStrike" kern="1200" cap="none" spc="0" normalizeH="0" baseline="0" noProof="0" dirty="0">
              <a:ln>
                <a:noFill/>
              </a:ln>
              <a:solidFill>
                <a:srgbClr val="888888"/>
              </a:solidFill>
              <a:effectLst/>
              <a:uLnTx/>
              <a:uFillTx/>
              <a:latin typeface="Calibri"/>
              <a:cs typeface="Calibri"/>
              <a:sym typeface="Calibri"/>
            </a:endParaRPr>
          </a:p>
        </p:txBody>
      </p:sp>
      <p:pic>
        <p:nvPicPr>
          <p:cNvPr id="39" name="Picture 38">
            <a:extLst>
              <a:ext uri="{FF2B5EF4-FFF2-40B4-BE49-F238E27FC236}">
                <a16:creationId xmlns:a16="http://schemas.microsoft.com/office/drawing/2014/main" id="{68FF84FA-6926-984E-B2F5-874D7644CF14}"/>
              </a:ext>
            </a:extLst>
          </p:cNvPr>
          <p:cNvPicPr>
            <a:picLocks noChangeAspect="1"/>
          </p:cNvPicPr>
          <p:nvPr/>
        </p:nvPicPr>
        <p:blipFill>
          <a:blip r:embed="rId11"/>
          <a:stretch>
            <a:fillRect/>
          </a:stretch>
        </p:blipFill>
        <p:spPr>
          <a:xfrm>
            <a:off x="2415805" y="2507361"/>
            <a:ext cx="1563265" cy="1683380"/>
          </a:xfrm>
          <a:prstGeom prst="rect">
            <a:avLst/>
          </a:prstGeom>
        </p:spPr>
      </p:pic>
      <p:sp>
        <p:nvSpPr>
          <p:cNvPr id="46" name="Google Shape;303;p25">
            <a:extLst>
              <a:ext uri="{FF2B5EF4-FFF2-40B4-BE49-F238E27FC236}">
                <a16:creationId xmlns:a16="http://schemas.microsoft.com/office/drawing/2014/main" id="{7FC7AC3F-B69C-B841-A415-959B23DD41C5}"/>
              </a:ext>
            </a:extLst>
          </p:cNvPr>
          <p:cNvSpPr/>
          <p:nvPr/>
        </p:nvSpPr>
        <p:spPr>
          <a:xfrm>
            <a:off x="2422465" y="2718869"/>
            <a:ext cx="1396500" cy="1396500"/>
          </a:xfrm>
          <a:prstGeom prst="ellipse">
            <a:avLst/>
          </a:prstGeom>
          <a:noFill/>
          <a:ln w="25400" cap="flat" cmpd="sng">
            <a:solidFill>
              <a:srgbClr val="4F95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1800"/>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69" name="Google Shape;319;p25">
            <a:extLst>
              <a:ext uri="{FF2B5EF4-FFF2-40B4-BE49-F238E27FC236}">
                <a16:creationId xmlns:a16="http://schemas.microsoft.com/office/drawing/2014/main" id="{E7CF84B0-8438-3642-AE8D-C274C5A6BF68}"/>
              </a:ext>
            </a:extLst>
          </p:cNvPr>
          <p:cNvSpPr txBox="1"/>
          <p:nvPr/>
        </p:nvSpPr>
        <p:spPr>
          <a:xfrm>
            <a:off x="6407817" y="3173622"/>
            <a:ext cx="1190707" cy="2307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Pts val="900"/>
              <a:buFontTx/>
              <a:buNone/>
              <a:tabLst/>
              <a:defRPr/>
            </a:pPr>
            <a:r>
              <a:rPr kumimoji="0" lang="en-US" sz="900" b="0" i="0" u="none" strike="noStrike" kern="1200" cap="none" spc="0" normalizeH="0" baseline="0" noProof="0" dirty="0">
                <a:ln>
                  <a:noFill/>
                </a:ln>
                <a:solidFill>
                  <a:srgbClr val="2C405A"/>
                </a:solidFill>
                <a:effectLst/>
                <a:uLnTx/>
                <a:uFillTx/>
                <a:latin typeface="Avenir"/>
                <a:ea typeface="Avenir"/>
                <a:cs typeface="Avenir"/>
                <a:sym typeface="Avenir"/>
              </a:rPr>
              <a:t>Referral</a:t>
            </a:r>
            <a:endParaRPr kumimoji="0"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9" name="Google Shape;319;p25">
            <a:extLst>
              <a:ext uri="{FF2B5EF4-FFF2-40B4-BE49-F238E27FC236}">
                <a16:creationId xmlns:a16="http://schemas.microsoft.com/office/drawing/2014/main" id="{111AD013-BBFC-B14B-B2B2-59B6A71E3F58}"/>
              </a:ext>
            </a:extLst>
          </p:cNvPr>
          <p:cNvSpPr txBox="1"/>
          <p:nvPr/>
        </p:nvSpPr>
        <p:spPr>
          <a:xfrm>
            <a:off x="9394831" y="3166861"/>
            <a:ext cx="1190707" cy="2307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Pts val="900"/>
              <a:buFontTx/>
              <a:buNone/>
              <a:tabLst/>
              <a:defRPr/>
            </a:pPr>
            <a:r>
              <a:rPr kumimoji="0" lang="en-US" sz="900" b="0" i="0" u="none" strike="noStrike" kern="1200" cap="none" spc="0" normalizeH="0" baseline="0" noProof="0" dirty="0">
                <a:ln>
                  <a:noFill/>
                </a:ln>
                <a:solidFill>
                  <a:srgbClr val="2C405A"/>
                </a:solidFill>
                <a:effectLst/>
                <a:uLnTx/>
                <a:uFillTx/>
                <a:latin typeface="Avenir"/>
                <a:ea typeface="Avenir"/>
                <a:cs typeface="Avenir"/>
                <a:sym typeface="Avenir"/>
              </a:rPr>
              <a:t>Referral</a:t>
            </a:r>
            <a:endParaRPr kumimoji="0"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0" name="Picture 79">
            <a:extLst>
              <a:ext uri="{FF2B5EF4-FFF2-40B4-BE49-F238E27FC236}">
                <a16:creationId xmlns:a16="http://schemas.microsoft.com/office/drawing/2014/main" id="{56E0CD49-D475-7D4D-B027-F9A75C50544E}"/>
              </a:ext>
            </a:extLst>
          </p:cNvPr>
          <p:cNvPicPr>
            <a:picLocks noChangeAspect="1"/>
          </p:cNvPicPr>
          <p:nvPr/>
        </p:nvPicPr>
        <p:blipFill>
          <a:blip r:embed="rId12"/>
          <a:stretch>
            <a:fillRect/>
          </a:stretch>
        </p:blipFill>
        <p:spPr>
          <a:xfrm>
            <a:off x="9852180" y="3765349"/>
            <a:ext cx="486611" cy="451852"/>
          </a:xfrm>
          <a:prstGeom prst="rect">
            <a:avLst/>
          </a:prstGeom>
        </p:spPr>
      </p:pic>
      <p:pic>
        <p:nvPicPr>
          <p:cNvPr id="81" name="Picture 80">
            <a:extLst>
              <a:ext uri="{FF2B5EF4-FFF2-40B4-BE49-F238E27FC236}">
                <a16:creationId xmlns:a16="http://schemas.microsoft.com/office/drawing/2014/main" id="{071F26A7-E38E-D64F-9F44-6EA2BD67621E}"/>
              </a:ext>
            </a:extLst>
          </p:cNvPr>
          <p:cNvPicPr>
            <a:picLocks noChangeAspect="1"/>
          </p:cNvPicPr>
          <p:nvPr/>
        </p:nvPicPr>
        <p:blipFill>
          <a:blip r:embed="rId13"/>
          <a:stretch>
            <a:fillRect/>
          </a:stretch>
        </p:blipFill>
        <p:spPr>
          <a:xfrm>
            <a:off x="9291879" y="2119789"/>
            <a:ext cx="417096" cy="486611"/>
          </a:xfrm>
          <a:prstGeom prst="rect">
            <a:avLst/>
          </a:prstGeom>
        </p:spPr>
      </p:pic>
      <p:pic>
        <p:nvPicPr>
          <p:cNvPr id="82" name="Picture 81">
            <a:extLst>
              <a:ext uri="{FF2B5EF4-FFF2-40B4-BE49-F238E27FC236}">
                <a16:creationId xmlns:a16="http://schemas.microsoft.com/office/drawing/2014/main" id="{EAA6C632-AB49-5D44-974E-040D964F653A}"/>
              </a:ext>
            </a:extLst>
          </p:cNvPr>
          <p:cNvPicPr>
            <a:picLocks noChangeAspect="1"/>
          </p:cNvPicPr>
          <p:nvPr/>
        </p:nvPicPr>
        <p:blipFill>
          <a:blip r:embed="rId14"/>
          <a:stretch>
            <a:fillRect/>
          </a:stretch>
        </p:blipFill>
        <p:spPr>
          <a:xfrm>
            <a:off x="9913700" y="2573363"/>
            <a:ext cx="581249" cy="510088"/>
          </a:xfrm>
          <a:prstGeom prst="rect">
            <a:avLst/>
          </a:prstGeom>
        </p:spPr>
      </p:pic>
      <p:pic>
        <p:nvPicPr>
          <p:cNvPr id="83" name="Picture 82">
            <a:extLst>
              <a:ext uri="{FF2B5EF4-FFF2-40B4-BE49-F238E27FC236}">
                <a16:creationId xmlns:a16="http://schemas.microsoft.com/office/drawing/2014/main" id="{67FF1468-3461-3C4D-8462-4B8077993FAF}"/>
              </a:ext>
            </a:extLst>
          </p:cNvPr>
          <p:cNvPicPr>
            <a:picLocks noChangeAspect="1"/>
          </p:cNvPicPr>
          <p:nvPr/>
        </p:nvPicPr>
        <p:blipFill>
          <a:blip r:embed="rId15"/>
          <a:stretch>
            <a:fillRect/>
          </a:stretch>
        </p:blipFill>
        <p:spPr>
          <a:xfrm>
            <a:off x="9245871" y="4243180"/>
            <a:ext cx="420571" cy="420571"/>
          </a:xfrm>
          <a:prstGeom prst="rect">
            <a:avLst/>
          </a:prstGeom>
        </p:spPr>
      </p:pic>
      <p:pic>
        <p:nvPicPr>
          <p:cNvPr id="47" name="Picture 46">
            <a:extLst>
              <a:ext uri="{FF2B5EF4-FFF2-40B4-BE49-F238E27FC236}">
                <a16:creationId xmlns:a16="http://schemas.microsoft.com/office/drawing/2014/main" id="{ABCC8F59-506C-3349-B088-6FD70ECC4C91}"/>
              </a:ext>
            </a:extLst>
          </p:cNvPr>
          <p:cNvPicPr>
            <a:picLocks noChangeAspect="1"/>
          </p:cNvPicPr>
          <p:nvPr/>
        </p:nvPicPr>
        <p:blipFill>
          <a:blip r:embed="rId16"/>
          <a:stretch>
            <a:fillRect/>
          </a:stretch>
        </p:blipFill>
        <p:spPr>
          <a:xfrm>
            <a:off x="5238781" y="2844270"/>
            <a:ext cx="400476" cy="400476"/>
          </a:xfrm>
          <a:prstGeom prst="rect">
            <a:avLst/>
          </a:prstGeom>
        </p:spPr>
      </p:pic>
      <p:cxnSp>
        <p:nvCxnSpPr>
          <p:cNvPr id="3" name="Straight Connector 2">
            <a:extLst>
              <a:ext uri="{FF2B5EF4-FFF2-40B4-BE49-F238E27FC236}">
                <a16:creationId xmlns:a16="http://schemas.microsoft.com/office/drawing/2014/main" id="{53FB8242-6966-40BE-94B3-B2FD4CD43ADC}"/>
              </a:ext>
            </a:extLst>
          </p:cNvPr>
          <p:cNvCxnSpPr/>
          <p:nvPr/>
        </p:nvCxnSpPr>
        <p:spPr>
          <a:xfrm>
            <a:off x="11430000" y="4703976"/>
            <a:ext cx="0" cy="782425"/>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D3AD199-F2A0-48BC-8C46-82DEE5CD01BA}"/>
              </a:ext>
            </a:extLst>
          </p:cNvPr>
          <p:cNvCxnSpPr/>
          <p:nvPr/>
        </p:nvCxnSpPr>
        <p:spPr>
          <a:xfrm flipH="1">
            <a:off x="3180080" y="5496560"/>
            <a:ext cx="82397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B4751B7-1313-4211-BEFF-138BA03350AD}"/>
              </a:ext>
            </a:extLst>
          </p:cNvPr>
          <p:cNvCxnSpPr/>
          <p:nvPr/>
        </p:nvCxnSpPr>
        <p:spPr>
          <a:xfrm flipV="1">
            <a:off x="3169920" y="4798853"/>
            <a:ext cx="0" cy="6875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A564B5EC-93C7-4935-9673-32C1BA0B1205}"/>
              </a:ext>
            </a:extLst>
          </p:cNvPr>
          <p:cNvCxnSpPr/>
          <p:nvPr/>
        </p:nvCxnSpPr>
        <p:spPr>
          <a:xfrm flipV="1">
            <a:off x="8310880" y="4809013"/>
            <a:ext cx="0" cy="6875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759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B5C0EB-EF04-4635-995A-F084FD1BCD4F}"/>
              </a:ext>
            </a:extLst>
          </p:cNvPr>
          <p:cNvSpPr/>
          <p:nvPr/>
        </p:nvSpPr>
        <p:spPr>
          <a:xfrm>
            <a:off x="3600450" y="0"/>
            <a:ext cx="8591550" cy="6885664"/>
          </a:xfrm>
          <a:prstGeom prst="rect">
            <a:avLst/>
          </a:prstGeom>
          <a:solidFill>
            <a:srgbClr val="E4EEF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ext Placeholder 1">
            <a:extLst>
              <a:ext uri="{FF2B5EF4-FFF2-40B4-BE49-F238E27FC236}">
                <a16:creationId xmlns:a16="http://schemas.microsoft.com/office/drawing/2014/main" id="{568CF6DB-18A8-45A8-87DB-3B1E49E87F75}"/>
              </a:ext>
            </a:extLst>
          </p:cNvPr>
          <p:cNvSpPr>
            <a:spLocks noGrp="1"/>
          </p:cNvSpPr>
          <p:nvPr>
            <p:ph type="body" sz="quarter" idx="10"/>
          </p:nvPr>
        </p:nvSpPr>
        <p:spPr>
          <a:xfrm>
            <a:off x="5451408" y="1981200"/>
            <a:ext cx="4892493" cy="4411018"/>
          </a:xfrm>
        </p:spPr>
        <p:txBody>
          <a:bodyPr/>
          <a:lstStyle/>
          <a:p>
            <a:pPr marL="0" indent="0" algn="ctr">
              <a:lnSpc>
                <a:spcPts val="4200"/>
              </a:lnSpc>
              <a:spcAft>
                <a:spcPts val="1800"/>
              </a:spcAft>
              <a:buNone/>
            </a:pPr>
            <a:r>
              <a:rPr lang="en-US" dirty="0"/>
              <a:t>“To improve the health of North Carolinians through an innovative, whole-person centered, and well-coordinated system of care that addresses both the medical and non-medical drivers of health.”</a:t>
            </a:r>
          </a:p>
          <a:p>
            <a:pPr marL="0" indent="0" algn="ctr">
              <a:lnSpc>
                <a:spcPts val="4200"/>
              </a:lnSpc>
              <a:spcAft>
                <a:spcPts val="1800"/>
              </a:spcAft>
              <a:buNone/>
            </a:pPr>
            <a:endParaRPr lang="en-US" dirty="0">
              <a:latin typeface="Franklin Gothic Medium Cond" panose="020B0606030402020204" pitchFamily="34" charset="0"/>
            </a:endParaRPr>
          </a:p>
        </p:txBody>
      </p:sp>
      <p:sp>
        <p:nvSpPr>
          <p:cNvPr id="5" name="Title 4">
            <a:extLst>
              <a:ext uri="{FF2B5EF4-FFF2-40B4-BE49-F238E27FC236}">
                <a16:creationId xmlns:a16="http://schemas.microsoft.com/office/drawing/2014/main" id="{42F7D492-5C54-4700-B8DB-AA54FDA3C9C0}"/>
              </a:ext>
            </a:extLst>
          </p:cNvPr>
          <p:cNvSpPr>
            <a:spLocks noGrp="1"/>
          </p:cNvSpPr>
          <p:nvPr>
            <p:ph type="title"/>
          </p:nvPr>
        </p:nvSpPr>
        <p:spPr>
          <a:xfrm>
            <a:off x="5124450" y="680129"/>
            <a:ext cx="5543550" cy="1032473"/>
          </a:xfrm>
        </p:spPr>
        <p:txBody>
          <a:bodyPr/>
          <a:lstStyle/>
          <a:p>
            <a:pPr algn="ctr"/>
            <a:r>
              <a:rPr lang="en-US" sz="2800" dirty="0"/>
              <a:t>North Carolina’s Vision for</a:t>
            </a:r>
            <a:br>
              <a:rPr lang="en-US" sz="2800" dirty="0"/>
            </a:br>
            <a:r>
              <a:rPr lang="en-US" sz="2800" dirty="0"/>
              <a:t>Medicaid Managed Care</a:t>
            </a:r>
          </a:p>
        </p:txBody>
      </p:sp>
      <p:pic>
        <p:nvPicPr>
          <p:cNvPr id="8" name="Picture 7">
            <a:extLst>
              <a:ext uri="{FF2B5EF4-FFF2-40B4-BE49-F238E27FC236}">
                <a16:creationId xmlns:a16="http://schemas.microsoft.com/office/drawing/2014/main" id="{70B43F2F-D713-441A-8D46-F7B84C880B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461"/>
          <a:stretch/>
        </p:blipFill>
        <p:spPr>
          <a:xfrm>
            <a:off x="-1" y="9126"/>
            <a:ext cx="3600451" cy="6876538"/>
          </a:xfrm>
          <a:prstGeom prst="rect">
            <a:avLst/>
          </a:prstGeom>
        </p:spPr>
      </p:pic>
      <p:sp>
        <p:nvSpPr>
          <p:cNvPr id="3" name="Rectangle 2">
            <a:extLst>
              <a:ext uri="{FF2B5EF4-FFF2-40B4-BE49-F238E27FC236}">
                <a16:creationId xmlns:a16="http://schemas.microsoft.com/office/drawing/2014/main" id="{D58439BD-3868-443E-B5FA-0651B8F1F542}"/>
              </a:ext>
            </a:extLst>
          </p:cNvPr>
          <p:cNvSpPr/>
          <p:nvPr/>
        </p:nvSpPr>
        <p:spPr>
          <a:xfrm>
            <a:off x="3600450" y="0"/>
            <a:ext cx="8591550" cy="53339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lumMod val="75000"/>
                </a:srgbClr>
              </a:solidFill>
              <a:effectLst/>
              <a:uLnTx/>
              <a:uFillTx/>
              <a:latin typeface="Arial"/>
              <a:ea typeface="+mn-ea"/>
              <a:cs typeface="+mn-cs"/>
            </a:endParaRPr>
          </a:p>
        </p:txBody>
      </p:sp>
      <p:sp>
        <p:nvSpPr>
          <p:cNvPr id="10" name="Rectangle 9">
            <a:extLst>
              <a:ext uri="{FF2B5EF4-FFF2-40B4-BE49-F238E27FC236}">
                <a16:creationId xmlns:a16="http://schemas.microsoft.com/office/drawing/2014/main" id="{13119170-AE75-4F45-9C57-B710952CC3C6}"/>
              </a:ext>
            </a:extLst>
          </p:cNvPr>
          <p:cNvSpPr/>
          <p:nvPr/>
        </p:nvSpPr>
        <p:spPr>
          <a:xfrm>
            <a:off x="3600450" y="6401345"/>
            <a:ext cx="8591550" cy="46275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lumMod val="75000"/>
                </a:srgbClr>
              </a:solidFill>
              <a:effectLst/>
              <a:uLnTx/>
              <a:uFillTx/>
              <a:latin typeface="Arial"/>
              <a:ea typeface="+mn-ea"/>
              <a:cs typeface="+mn-cs"/>
            </a:endParaRPr>
          </a:p>
        </p:txBody>
      </p:sp>
    </p:spTree>
    <p:extLst>
      <p:ext uri="{BB962C8B-B14F-4D97-AF65-F5344CB8AC3E}">
        <p14:creationId xmlns:p14="http://schemas.microsoft.com/office/powerpoint/2010/main" val="3055416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2668192" y="858442"/>
          <a:ext cx="1191" cy="1191"/>
        </p:xfrm>
        <a:graphic>
          <a:graphicData uri="http://schemas.openxmlformats.org/presentationml/2006/ole">
            <mc:AlternateContent xmlns:mc="http://schemas.openxmlformats.org/markup-compatibility/2006">
              <mc:Choice xmlns:v="urn:schemas-microsoft-com:vml" Requires="v">
                <p:oleObj spid="_x0000_s6150" name="think-cell Slide" r:id="rId6" imgW="360" imgH="360" progId="TCLayout.ActiveDocument.1">
                  <p:embed/>
                </p:oleObj>
              </mc:Choice>
              <mc:Fallback>
                <p:oleObj name="think-cell Slide" r:id="rId6" imgW="360" imgH="360" progId="TCLayout.ActiveDocument.1">
                  <p:embed/>
                  <p:pic>
                    <p:nvPicPr>
                      <p:cNvPr id="5" name="Object 4" hidden="1"/>
                      <p:cNvPicPr/>
                      <p:nvPr/>
                    </p:nvPicPr>
                    <p:blipFill>
                      <a:blip r:embed="rId7"/>
                      <a:stretch>
                        <a:fillRect/>
                      </a:stretch>
                    </p:blipFill>
                    <p:spPr>
                      <a:xfrm>
                        <a:off x="2668192" y="858442"/>
                        <a:ext cx="1191" cy="1191"/>
                      </a:xfrm>
                      <a:prstGeom prst="rect">
                        <a:avLst/>
                      </a:prstGeom>
                    </p:spPr>
                  </p:pic>
                </p:oleObj>
              </mc:Fallback>
            </mc:AlternateContent>
          </a:graphicData>
        </a:graphic>
      </p:graphicFrame>
      <p:sp>
        <p:nvSpPr>
          <p:cNvPr id="2" name="Rectangle 1" hidden="1"/>
          <p:cNvSpPr/>
          <p:nvPr>
            <p:custDataLst>
              <p:tags r:id="rId3"/>
            </p:custDataLst>
          </p:nvPr>
        </p:nvSpPr>
        <p:spPr>
          <a:xfrm>
            <a:off x="2667001" y="857251"/>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1950" b="1" i="0" u="none" strike="noStrike" kern="1200" cap="none" spc="0" normalizeH="0" baseline="0" noProof="0" dirty="0">
              <a:ln>
                <a:noFill/>
              </a:ln>
              <a:solidFill>
                <a:srgbClr val="FFFFFF"/>
              </a:solidFill>
              <a:effectLst/>
              <a:uLnTx/>
              <a:uFillTx/>
              <a:latin typeface="Calibri"/>
              <a:ea typeface="+mn-ea"/>
              <a:cs typeface="Times New Roman"/>
              <a:sym typeface="Calibri"/>
            </a:endParaRPr>
          </a:p>
        </p:txBody>
      </p:sp>
      <p:sp>
        <p:nvSpPr>
          <p:cNvPr id="4" name="Title 3"/>
          <p:cNvSpPr>
            <a:spLocks noGrp="1"/>
          </p:cNvSpPr>
          <p:nvPr>
            <p:ph type="title" idx="4294967295"/>
          </p:nvPr>
        </p:nvSpPr>
        <p:spPr>
          <a:xfrm>
            <a:off x="2532911" y="29363"/>
            <a:ext cx="6727031" cy="411956"/>
          </a:xfrm>
        </p:spPr>
        <p:txBody>
          <a:bodyPr>
            <a:normAutofit fontScale="90000"/>
          </a:bodyPr>
          <a:lstStyle/>
          <a:p>
            <a:pPr fontAlgn="ctr">
              <a:spcBef>
                <a:spcPts val="0"/>
              </a:spcBef>
            </a:pPr>
            <a:r>
              <a:rPr lang="en-US" sz="2800" dirty="0">
                <a:solidFill>
                  <a:schemeClr val="tx2">
                    <a:lumMod val="75000"/>
                  </a:schemeClr>
                </a:solidFill>
                <a:latin typeface="Franklin Gothic Demi Cond" panose="020B0706030402020204" pitchFamily="34" charset="0"/>
              </a:rPr>
              <a:t>Buy Health within Medicaid Managed Care</a:t>
            </a:r>
          </a:p>
        </p:txBody>
      </p:sp>
      <p:cxnSp>
        <p:nvCxnSpPr>
          <p:cNvPr id="76" name="Straight Connector 75">
            <a:extLst>
              <a:ext uri="{FF2B5EF4-FFF2-40B4-BE49-F238E27FC236}">
                <a16:creationId xmlns:a16="http://schemas.microsoft.com/office/drawing/2014/main" id="{240EB60B-20C7-4A20-919D-FACE6889B42E}"/>
              </a:ext>
            </a:extLst>
          </p:cNvPr>
          <p:cNvCxnSpPr>
            <a:cxnSpLocks/>
            <a:stCxn id="19" idx="3"/>
          </p:cNvCxnSpPr>
          <p:nvPr/>
        </p:nvCxnSpPr>
        <p:spPr>
          <a:xfrm>
            <a:off x="3989233" y="3094659"/>
            <a:ext cx="519539" cy="1004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FC0DFED-ED26-4CCF-B214-80D24C892E8B}"/>
              </a:ext>
            </a:extLst>
          </p:cNvPr>
          <p:cNvCxnSpPr>
            <a:cxnSpLocks/>
            <a:endCxn id="30" idx="0"/>
          </p:cNvCxnSpPr>
          <p:nvPr/>
        </p:nvCxnSpPr>
        <p:spPr>
          <a:xfrm>
            <a:off x="6184915" y="4361287"/>
            <a:ext cx="27927" cy="51609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E4DF293-F663-4DB9-9346-A1A179057B67}"/>
              </a:ext>
            </a:extLst>
          </p:cNvPr>
          <p:cNvCxnSpPr>
            <a:cxnSpLocks/>
          </p:cNvCxnSpPr>
          <p:nvPr/>
        </p:nvCxnSpPr>
        <p:spPr>
          <a:xfrm>
            <a:off x="6175409" y="1298456"/>
            <a:ext cx="0" cy="155376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422FA08-AF2A-4053-A6A3-556B78E8871B}"/>
              </a:ext>
            </a:extLst>
          </p:cNvPr>
          <p:cNvCxnSpPr>
            <a:cxnSpLocks/>
          </p:cNvCxnSpPr>
          <p:nvPr/>
        </p:nvCxnSpPr>
        <p:spPr>
          <a:xfrm>
            <a:off x="7372863" y="3195283"/>
            <a:ext cx="107481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D4950091-DE2B-4592-BBC5-8150A0DA9ABA}"/>
              </a:ext>
            </a:extLst>
          </p:cNvPr>
          <p:cNvGrpSpPr/>
          <p:nvPr/>
        </p:nvGrpSpPr>
        <p:grpSpPr>
          <a:xfrm>
            <a:off x="4138027" y="2004420"/>
            <a:ext cx="3546165" cy="2651050"/>
            <a:chOff x="2599325" y="3127011"/>
            <a:chExt cx="2179128" cy="737592"/>
          </a:xfrm>
        </p:grpSpPr>
        <p:sp>
          <p:nvSpPr>
            <p:cNvPr id="6" name="TextBox 5">
              <a:extLst>
                <a:ext uri="{FF2B5EF4-FFF2-40B4-BE49-F238E27FC236}">
                  <a16:creationId xmlns:a16="http://schemas.microsoft.com/office/drawing/2014/main" id="{0E027272-55E9-4AA2-B0CB-AF560EBFEFCA}"/>
                </a:ext>
              </a:extLst>
            </p:cNvPr>
            <p:cNvSpPr txBox="1"/>
            <p:nvPr/>
          </p:nvSpPr>
          <p:spPr>
            <a:xfrm>
              <a:off x="2599325" y="3281402"/>
              <a:ext cx="1953491" cy="899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2060"/>
                </a:solidFill>
                <a:effectLst/>
                <a:uLnTx/>
                <a:uFillTx/>
                <a:latin typeface="Calibri"/>
                <a:ea typeface="+mn-ea"/>
                <a:cs typeface="+mn-cs"/>
              </a:endParaRPr>
            </a:p>
          </p:txBody>
        </p:sp>
        <p:sp>
          <p:nvSpPr>
            <p:cNvPr id="34" name="Rectangle: Rounded Corners 33">
              <a:extLst>
                <a:ext uri="{FF2B5EF4-FFF2-40B4-BE49-F238E27FC236}">
                  <a16:creationId xmlns:a16="http://schemas.microsoft.com/office/drawing/2014/main" id="{D0097AAE-FF3F-463E-B35D-D0105A60C13A}"/>
                </a:ext>
              </a:extLst>
            </p:cNvPr>
            <p:cNvSpPr/>
            <p:nvPr/>
          </p:nvSpPr>
          <p:spPr>
            <a:xfrm>
              <a:off x="2891315" y="3127011"/>
              <a:ext cx="1887138" cy="737592"/>
            </a:xfrm>
            <a:prstGeom prst="roundRect">
              <a:avLst/>
            </a:prstGeom>
            <a:solidFill>
              <a:schemeClr val="accent2">
                <a:lumMod val="20000"/>
                <a:lumOff val="80000"/>
              </a:schemeClr>
            </a:solidFill>
            <a:ln>
              <a:solidFill>
                <a:srgbClr val="EBF2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2C0C57EA-3877-4472-937D-554DDAE65C8F}"/>
              </a:ext>
            </a:extLst>
          </p:cNvPr>
          <p:cNvGrpSpPr/>
          <p:nvPr/>
        </p:nvGrpSpPr>
        <p:grpSpPr>
          <a:xfrm>
            <a:off x="5462012" y="679140"/>
            <a:ext cx="1555736" cy="892549"/>
            <a:chOff x="1779135" y="1611144"/>
            <a:chExt cx="1658547" cy="903491"/>
          </a:xfrm>
        </p:grpSpPr>
        <p:sp>
          <p:nvSpPr>
            <p:cNvPr id="8" name="Rectangle: Rounded Corners 7">
              <a:extLst>
                <a:ext uri="{FF2B5EF4-FFF2-40B4-BE49-F238E27FC236}">
                  <a16:creationId xmlns:a16="http://schemas.microsoft.com/office/drawing/2014/main" id="{E062F9DA-DB65-4AC7-BDAA-CA647E97A8E9}"/>
                </a:ext>
              </a:extLst>
            </p:cNvPr>
            <p:cNvSpPr/>
            <p:nvPr/>
          </p:nvSpPr>
          <p:spPr>
            <a:xfrm>
              <a:off x="1797533" y="1611144"/>
              <a:ext cx="1640149" cy="903491"/>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8ED098BF-2AF1-45CC-B923-C725E4021408}"/>
                </a:ext>
              </a:extLst>
            </p:cNvPr>
            <p:cNvSpPr txBox="1"/>
            <p:nvPr/>
          </p:nvSpPr>
          <p:spPr>
            <a:xfrm>
              <a:off x="1779135" y="1694061"/>
              <a:ext cx="1658547" cy="747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Care Management for the whole person</a:t>
              </a:r>
            </a:p>
          </p:txBody>
        </p:sp>
      </p:grpSp>
      <p:grpSp>
        <p:nvGrpSpPr>
          <p:cNvPr id="12" name="Group 11">
            <a:extLst>
              <a:ext uri="{FF2B5EF4-FFF2-40B4-BE49-F238E27FC236}">
                <a16:creationId xmlns:a16="http://schemas.microsoft.com/office/drawing/2014/main" id="{D24CB0E9-8580-4335-B0F7-CD4C88A18118}"/>
              </a:ext>
            </a:extLst>
          </p:cNvPr>
          <p:cNvGrpSpPr/>
          <p:nvPr/>
        </p:nvGrpSpPr>
        <p:grpSpPr>
          <a:xfrm>
            <a:off x="2262024" y="2587968"/>
            <a:ext cx="1754369" cy="1104614"/>
            <a:chOff x="3675818" y="1363895"/>
            <a:chExt cx="1984208" cy="1118156"/>
          </a:xfrm>
        </p:grpSpPr>
        <p:sp>
          <p:nvSpPr>
            <p:cNvPr id="28" name="Rectangle: Rounded Corners 27">
              <a:extLst>
                <a:ext uri="{FF2B5EF4-FFF2-40B4-BE49-F238E27FC236}">
                  <a16:creationId xmlns:a16="http://schemas.microsoft.com/office/drawing/2014/main" id="{23D9EF2C-4296-48E7-B504-C566DF34BA7F}"/>
                </a:ext>
              </a:extLst>
            </p:cNvPr>
            <p:cNvSpPr/>
            <p:nvPr/>
          </p:nvSpPr>
          <p:spPr>
            <a:xfrm>
              <a:off x="3702936" y="1363895"/>
              <a:ext cx="1957090" cy="1118156"/>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0EFDD164-549E-46AB-B756-DD84E0E8730D}"/>
                </a:ext>
              </a:extLst>
            </p:cNvPr>
            <p:cNvSpPr txBox="1"/>
            <p:nvPr/>
          </p:nvSpPr>
          <p:spPr>
            <a:xfrm>
              <a:off x="3675818" y="1502938"/>
              <a:ext cx="1953491" cy="747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Quality Strategy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accountable for  population health</a:t>
              </a:r>
            </a:p>
          </p:txBody>
        </p:sp>
      </p:grpSp>
      <p:grpSp>
        <p:nvGrpSpPr>
          <p:cNvPr id="13" name="Group 12">
            <a:extLst>
              <a:ext uri="{FF2B5EF4-FFF2-40B4-BE49-F238E27FC236}">
                <a16:creationId xmlns:a16="http://schemas.microsoft.com/office/drawing/2014/main" id="{924A1E36-EA4F-4208-B764-0F92FDC40E08}"/>
              </a:ext>
            </a:extLst>
          </p:cNvPr>
          <p:cNvGrpSpPr/>
          <p:nvPr/>
        </p:nvGrpSpPr>
        <p:grpSpPr>
          <a:xfrm>
            <a:off x="8287563" y="2621554"/>
            <a:ext cx="1806203" cy="1018971"/>
            <a:chOff x="6239372" y="2016936"/>
            <a:chExt cx="1599977" cy="1301163"/>
          </a:xfrm>
        </p:grpSpPr>
        <p:sp>
          <p:nvSpPr>
            <p:cNvPr id="29" name="Rectangle: Rounded Corners 28">
              <a:extLst>
                <a:ext uri="{FF2B5EF4-FFF2-40B4-BE49-F238E27FC236}">
                  <a16:creationId xmlns:a16="http://schemas.microsoft.com/office/drawing/2014/main" id="{149EC6A3-0ED4-484C-9FD8-9A9790319855}"/>
                </a:ext>
              </a:extLst>
            </p:cNvPr>
            <p:cNvSpPr/>
            <p:nvPr/>
          </p:nvSpPr>
          <p:spPr>
            <a:xfrm>
              <a:off x="6324448" y="2016936"/>
              <a:ext cx="1514901" cy="1301163"/>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0610604C-8344-46A5-86EF-99A3A9EBB747}"/>
                </a:ext>
              </a:extLst>
            </p:cNvPr>
            <p:cNvSpPr txBox="1"/>
            <p:nvPr/>
          </p:nvSpPr>
          <p:spPr>
            <a:xfrm>
              <a:off x="6239372" y="2116996"/>
              <a:ext cx="1599976" cy="10491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Financial Tools that promote buying health</a:t>
              </a:r>
            </a:p>
          </p:txBody>
        </p:sp>
      </p:grpSp>
      <p:grpSp>
        <p:nvGrpSpPr>
          <p:cNvPr id="36" name="Group 35">
            <a:extLst>
              <a:ext uri="{FF2B5EF4-FFF2-40B4-BE49-F238E27FC236}">
                <a16:creationId xmlns:a16="http://schemas.microsoft.com/office/drawing/2014/main" id="{1C58A48B-C211-46EA-BFE0-EAA8F5D95345}"/>
              </a:ext>
            </a:extLst>
          </p:cNvPr>
          <p:cNvGrpSpPr/>
          <p:nvPr/>
        </p:nvGrpSpPr>
        <p:grpSpPr>
          <a:xfrm>
            <a:off x="4722631" y="4877381"/>
            <a:ext cx="2961561" cy="1270750"/>
            <a:chOff x="765937" y="3232558"/>
            <a:chExt cx="1524610" cy="1082066"/>
          </a:xfrm>
        </p:grpSpPr>
        <p:sp>
          <p:nvSpPr>
            <p:cNvPr id="30" name="Rectangle: Rounded Corners 29">
              <a:extLst>
                <a:ext uri="{FF2B5EF4-FFF2-40B4-BE49-F238E27FC236}">
                  <a16:creationId xmlns:a16="http://schemas.microsoft.com/office/drawing/2014/main" id="{443DE728-0AC1-47C7-8900-C1A4ACF6508C}"/>
                </a:ext>
              </a:extLst>
            </p:cNvPr>
            <p:cNvSpPr/>
            <p:nvPr/>
          </p:nvSpPr>
          <p:spPr>
            <a:xfrm>
              <a:off x="775646" y="3232558"/>
              <a:ext cx="1514901" cy="1082066"/>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7181C82A-FBB8-469F-8105-F37765C8EC2E}"/>
                </a:ext>
              </a:extLst>
            </p:cNvPr>
            <p:cNvSpPr txBox="1"/>
            <p:nvPr/>
          </p:nvSpPr>
          <p:spPr>
            <a:xfrm>
              <a:off x="765937" y="3276477"/>
              <a:ext cx="1514903" cy="8264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Healthy Opportunity Pilots that will evaluate the impact of using Medicaid dollars to pay for non-medical services (e.g. food, housing support)</a:t>
              </a:r>
            </a:p>
          </p:txBody>
        </p:sp>
      </p:grpSp>
      <p:sp>
        <p:nvSpPr>
          <p:cNvPr id="26" name="Rectangle 25">
            <a:extLst>
              <a:ext uri="{FF2B5EF4-FFF2-40B4-BE49-F238E27FC236}">
                <a16:creationId xmlns:a16="http://schemas.microsoft.com/office/drawing/2014/main" id="{33F60209-B9B8-441C-A57D-1E5D7B241460}"/>
              </a:ext>
            </a:extLst>
          </p:cNvPr>
          <p:cNvSpPr/>
          <p:nvPr/>
        </p:nvSpPr>
        <p:spPr>
          <a:xfrm>
            <a:off x="4894816" y="2165160"/>
            <a:ext cx="276152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50"/>
              </a:spcAft>
              <a:buClrTx/>
              <a:buSzTx/>
              <a:buFontTx/>
              <a:buNone/>
              <a:tabLst/>
              <a:defRPr/>
            </a:pPr>
            <a:r>
              <a:rPr kumimoji="0" lang="en-US" sz="1400" b="1" i="0" u="none" strike="noStrike" kern="0" cap="none" spc="0" normalizeH="0" baseline="0" noProof="0" dirty="0">
                <a:ln>
                  <a:noFill/>
                </a:ln>
                <a:solidFill>
                  <a:srgbClr val="002060"/>
                </a:solidFill>
                <a:effectLst/>
                <a:uLnTx/>
                <a:uFillTx/>
                <a:latin typeface="Calibri"/>
                <a:ea typeface="+mn-ea"/>
                <a:cs typeface="+mn-cs"/>
              </a:rPr>
              <a:t>Address 4 Priority Domains:</a:t>
            </a:r>
          </a:p>
        </p:txBody>
      </p:sp>
      <p:grpSp>
        <p:nvGrpSpPr>
          <p:cNvPr id="85" name="Group 84">
            <a:extLst>
              <a:ext uri="{FF2B5EF4-FFF2-40B4-BE49-F238E27FC236}">
                <a16:creationId xmlns:a16="http://schemas.microsoft.com/office/drawing/2014/main" id="{CC25BCD4-93EC-4817-98CC-D7EA1CEB57AB}"/>
              </a:ext>
            </a:extLst>
          </p:cNvPr>
          <p:cNvGrpSpPr/>
          <p:nvPr/>
        </p:nvGrpSpPr>
        <p:grpSpPr>
          <a:xfrm>
            <a:off x="5145413" y="2852217"/>
            <a:ext cx="553062" cy="548712"/>
            <a:chOff x="3233645" y="2836775"/>
            <a:chExt cx="457200" cy="457200"/>
          </a:xfrm>
          <a:solidFill>
            <a:schemeClr val="bg1"/>
          </a:solidFill>
        </p:grpSpPr>
        <p:sp>
          <p:nvSpPr>
            <p:cNvPr id="86" name="Oval 85">
              <a:extLst>
                <a:ext uri="{FF2B5EF4-FFF2-40B4-BE49-F238E27FC236}">
                  <a16:creationId xmlns:a16="http://schemas.microsoft.com/office/drawing/2014/main" id="{4B7CC44C-ADD4-4161-9748-68E6BA58E52F}"/>
                </a:ext>
              </a:extLst>
            </p:cNvPr>
            <p:cNvSpPr/>
            <p:nvPr/>
          </p:nvSpPr>
          <p:spPr>
            <a:xfrm>
              <a:off x="3233645" y="2836775"/>
              <a:ext cx="457200" cy="457200"/>
            </a:xfrm>
            <a:prstGeom prst="ellipse">
              <a:avLst/>
            </a:prstGeom>
            <a:grpFill/>
            <a:ln w="38100">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87" name="Picture 6" descr="C:\Users\kringelheim\Downloads\icons8-home-52.png">
              <a:extLst>
                <a:ext uri="{FF2B5EF4-FFF2-40B4-BE49-F238E27FC236}">
                  <a16:creationId xmlns:a16="http://schemas.microsoft.com/office/drawing/2014/main" id="{3E9E74AB-17FB-40DE-A645-AE9C115514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36747" y="2929289"/>
              <a:ext cx="261663" cy="261663"/>
            </a:xfrm>
            <a:prstGeom prst="rect">
              <a:avLst/>
            </a:prstGeom>
            <a:grpFill/>
            <a:extLst/>
          </p:spPr>
        </p:pic>
      </p:grpSp>
      <p:grpSp>
        <p:nvGrpSpPr>
          <p:cNvPr id="101" name="Group 100">
            <a:extLst>
              <a:ext uri="{FF2B5EF4-FFF2-40B4-BE49-F238E27FC236}">
                <a16:creationId xmlns:a16="http://schemas.microsoft.com/office/drawing/2014/main" id="{40D33CE4-D310-409E-B4A6-7217958552E8}"/>
              </a:ext>
            </a:extLst>
          </p:cNvPr>
          <p:cNvGrpSpPr/>
          <p:nvPr/>
        </p:nvGrpSpPr>
        <p:grpSpPr>
          <a:xfrm>
            <a:off x="6481766" y="2871212"/>
            <a:ext cx="524100" cy="522955"/>
            <a:chOff x="3144633" y="5544852"/>
            <a:chExt cx="744979" cy="705823"/>
          </a:xfrm>
        </p:grpSpPr>
        <p:sp>
          <p:nvSpPr>
            <p:cNvPr id="88" name="Oval 87">
              <a:extLst>
                <a:ext uri="{FF2B5EF4-FFF2-40B4-BE49-F238E27FC236}">
                  <a16:creationId xmlns:a16="http://schemas.microsoft.com/office/drawing/2014/main" id="{0D01B1E6-B370-4EF5-9E6A-4420F926793C}"/>
                </a:ext>
              </a:extLst>
            </p:cNvPr>
            <p:cNvSpPr/>
            <p:nvPr/>
          </p:nvSpPr>
          <p:spPr>
            <a:xfrm>
              <a:off x="3144633" y="5544852"/>
              <a:ext cx="744979" cy="705823"/>
            </a:xfrm>
            <a:prstGeom prst="ellipse">
              <a:avLst/>
            </a:prstGeom>
            <a:solidFill>
              <a:schemeClr val="bg1"/>
            </a:solidFill>
            <a:ln w="38100">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89" name="Picture 2" descr="C:\Users\kringelheim\Downloads\icons8-ingredients-filled-50.png">
              <a:extLst>
                <a:ext uri="{FF2B5EF4-FFF2-40B4-BE49-F238E27FC236}">
                  <a16:creationId xmlns:a16="http://schemas.microsoft.com/office/drawing/2014/main" id="{06CE4E80-8EE7-4F8A-9D5F-E008194B9EE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03518" y="5685999"/>
              <a:ext cx="453015" cy="4530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 name="Group 101">
            <a:extLst>
              <a:ext uri="{FF2B5EF4-FFF2-40B4-BE49-F238E27FC236}">
                <a16:creationId xmlns:a16="http://schemas.microsoft.com/office/drawing/2014/main" id="{9E1F10E8-C995-487F-BD25-FC3F9A831D15}"/>
              </a:ext>
            </a:extLst>
          </p:cNvPr>
          <p:cNvGrpSpPr/>
          <p:nvPr/>
        </p:nvGrpSpPr>
        <p:grpSpPr>
          <a:xfrm>
            <a:off x="5145413" y="3957781"/>
            <a:ext cx="553062" cy="527301"/>
            <a:chOff x="5046824" y="5575211"/>
            <a:chExt cx="786146" cy="711686"/>
          </a:xfrm>
        </p:grpSpPr>
        <p:sp>
          <p:nvSpPr>
            <p:cNvPr id="90" name="Oval 89">
              <a:extLst>
                <a:ext uri="{FF2B5EF4-FFF2-40B4-BE49-F238E27FC236}">
                  <a16:creationId xmlns:a16="http://schemas.microsoft.com/office/drawing/2014/main" id="{6D850513-AFED-4898-B86F-FB3147636806}"/>
                </a:ext>
              </a:extLst>
            </p:cNvPr>
            <p:cNvSpPr/>
            <p:nvPr/>
          </p:nvSpPr>
          <p:spPr>
            <a:xfrm>
              <a:off x="5046824" y="5575211"/>
              <a:ext cx="786146" cy="711686"/>
            </a:xfrm>
            <a:prstGeom prst="ellipse">
              <a:avLst/>
            </a:prstGeom>
            <a:solidFill>
              <a:schemeClr val="bg1"/>
            </a:solidFill>
            <a:ln w="38100">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91" name="Picture 15" descr="image.png">
              <a:extLst>
                <a:ext uri="{FF2B5EF4-FFF2-40B4-BE49-F238E27FC236}">
                  <a16:creationId xmlns:a16="http://schemas.microsoft.com/office/drawing/2014/main" id="{E44C5687-2514-480A-B1F4-72AA42C2E9A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61409" y="5738086"/>
              <a:ext cx="394301" cy="39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3" name="Group 102">
            <a:extLst>
              <a:ext uri="{FF2B5EF4-FFF2-40B4-BE49-F238E27FC236}">
                <a16:creationId xmlns:a16="http://schemas.microsoft.com/office/drawing/2014/main" id="{6EC7203A-BF00-4ECD-A15C-3490806BB20A}"/>
              </a:ext>
            </a:extLst>
          </p:cNvPr>
          <p:cNvGrpSpPr/>
          <p:nvPr/>
        </p:nvGrpSpPr>
        <p:grpSpPr>
          <a:xfrm>
            <a:off x="6464686" y="3962976"/>
            <a:ext cx="553062" cy="516910"/>
            <a:chOff x="6243442" y="4796664"/>
            <a:chExt cx="786146" cy="697663"/>
          </a:xfrm>
        </p:grpSpPr>
        <p:sp>
          <p:nvSpPr>
            <p:cNvPr id="92" name="Oval 91">
              <a:extLst>
                <a:ext uri="{FF2B5EF4-FFF2-40B4-BE49-F238E27FC236}">
                  <a16:creationId xmlns:a16="http://schemas.microsoft.com/office/drawing/2014/main" id="{84567C26-9D34-4A50-A9B9-D571D3B63E6A}"/>
                </a:ext>
              </a:extLst>
            </p:cNvPr>
            <p:cNvSpPr/>
            <p:nvPr/>
          </p:nvSpPr>
          <p:spPr>
            <a:xfrm>
              <a:off x="6243442" y="4796664"/>
              <a:ext cx="786146" cy="697663"/>
            </a:xfrm>
            <a:prstGeom prst="ellipse">
              <a:avLst/>
            </a:prstGeom>
            <a:solidFill>
              <a:schemeClr val="bg1"/>
            </a:solidFill>
            <a:ln w="38100">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93" name="Picture 3" descr="C:\Users\kringelheim\Downloads\icons8-handshake-heart-filled-50.png">
              <a:extLst>
                <a:ext uri="{FF2B5EF4-FFF2-40B4-BE49-F238E27FC236}">
                  <a16:creationId xmlns:a16="http://schemas.microsoft.com/office/drawing/2014/main" id="{DDEEE8B4-E3BC-4492-A67C-641FAD4887F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20534" y="4952264"/>
              <a:ext cx="431965" cy="431965"/>
            </a:xfrm>
            <a:prstGeom prst="rect">
              <a:avLst/>
            </a:prstGeom>
            <a:noFill/>
            <a:extLst>
              <a:ext uri="{909E8E84-426E-40DD-AFC4-6F175D3DCCD1}">
                <a14:hiddenFill xmlns:a14="http://schemas.microsoft.com/office/drawing/2010/main">
                  <a:solidFill>
                    <a:srgbClr val="FFFFFF"/>
                  </a:solidFill>
                </a14:hiddenFill>
              </a:ext>
            </a:extLst>
          </p:spPr>
        </p:pic>
      </p:grpSp>
      <p:sp>
        <p:nvSpPr>
          <p:cNvPr id="94" name="TextBox 93">
            <a:extLst>
              <a:ext uri="{FF2B5EF4-FFF2-40B4-BE49-F238E27FC236}">
                <a16:creationId xmlns:a16="http://schemas.microsoft.com/office/drawing/2014/main" id="{AEFB0D3B-3370-4369-BBFE-BC91F961281F}"/>
              </a:ext>
            </a:extLst>
          </p:cNvPr>
          <p:cNvSpPr txBox="1"/>
          <p:nvPr/>
        </p:nvSpPr>
        <p:spPr>
          <a:xfrm>
            <a:off x="4943599" y="2561959"/>
            <a:ext cx="95282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Housing</a:t>
            </a:r>
          </a:p>
        </p:txBody>
      </p:sp>
      <p:sp>
        <p:nvSpPr>
          <p:cNvPr id="95" name="TextBox 94">
            <a:extLst>
              <a:ext uri="{FF2B5EF4-FFF2-40B4-BE49-F238E27FC236}">
                <a16:creationId xmlns:a16="http://schemas.microsoft.com/office/drawing/2014/main" id="{A9EEF7F5-B36C-484E-8083-E0F2C76A2FDA}"/>
              </a:ext>
            </a:extLst>
          </p:cNvPr>
          <p:cNvSpPr txBox="1"/>
          <p:nvPr/>
        </p:nvSpPr>
        <p:spPr>
          <a:xfrm>
            <a:off x="6273922" y="2577515"/>
            <a:ext cx="95282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Food</a:t>
            </a:r>
          </a:p>
        </p:txBody>
      </p:sp>
      <p:sp>
        <p:nvSpPr>
          <p:cNvPr id="96" name="TextBox 95">
            <a:extLst>
              <a:ext uri="{FF2B5EF4-FFF2-40B4-BE49-F238E27FC236}">
                <a16:creationId xmlns:a16="http://schemas.microsoft.com/office/drawing/2014/main" id="{7E83FEBB-E1B6-4CED-BCE9-193DC14665B9}"/>
              </a:ext>
            </a:extLst>
          </p:cNvPr>
          <p:cNvSpPr txBox="1"/>
          <p:nvPr/>
        </p:nvSpPr>
        <p:spPr>
          <a:xfrm>
            <a:off x="4671217" y="3577551"/>
            <a:ext cx="158587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Transportation</a:t>
            </a:r>
          </a:p>
        </p:txBody>
      </p:sp>
      <p:sp>
        <p:nvSpPr>
          <p:cNvPr id="97" name="TextBox 96">
            <a:extLst>
              <a:ext uri="{FF2B5EF4-FFF2-40B4-BE49-F238E27FC236}">
                <a16:creationId xmlns:a16="http://schemas.microsoft.com/office/drawing/2014/main" id="{44370874-B4A6-4866-AE51-E78B55BDC50B}"/>
              </a:ext>
            </a:extLst>
          </p:cNvPr>
          <p:cNvSpPr txBox="1"/>
          <p:nvPr/>
        </p:nvSpPr>
        <p:spPr>
          <a:xfrm>
            <a:off x="6023825" y="3505406"/>
            <a:ext cx="15216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a:ea typeface="+mn-ea"/>
                <a:cs typeface="+mn-cs"/>
              </a:rPr>
              <a:t>Interpersonal Violence/Toxic Stress</a:t>
            </a:r>
          </a:p>
        </p:txBody>
      </p:sp>
      <p:sp>
        <p:nvSpPr>
          <p:cNvPr id="57" name="Rectangle 56">
            <a:extLst>
              <a:ext uri="{FF2B5EF4-FFF2-40B4-BE49-F238E27FC236}">
                <a16:creationId xmlns:a16="http://schemas.microsoft.com/office/drawing/2014/main" id="{2079837C-9940-4955-AA25-74ECDF6B86BD}"/>
              </a:ext>
            </a:extLst>
          </p:cNvPr>
          <p:cNvSpPr/>
          <p:nvPr/>
        </p:nvSpPr>
        <p:spPr>
          <a:xfrm>
            <a:off x="9873253" y="6598132"/>
            <a:ext cx="25039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rPr>
              <a:t>4</a:t>
            </a:r>
          </a:p>
        </p:txBody>
      </p:sp>
    </p:spTree>
    <p:extLst>
      <p:ext uri="{BB962C8B-B14F-4D97-AF65-F5344CB8AC3E}">
        <p14:creationId xmlns:p14="http://schemas.microsoft.com/office/powerpoint/2010/main" val="2380781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Image result for results are in">
            <a:extLst>
              <a:ext uri="{FF2B5EF4-FFF2-40B4-BE49-F238E27FC236}">
                <a16:creationId xmlns:a16="http://schemas.microsoft.com/office/drawing/2014/main" id="{895D292E-4305-40FD-A0D7-DFE5DEEC53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32" r="6936"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638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2" name="Picture 4" descr="Image result for top five">
            <a:extLst>
              <a:ext uri="{FF2B5EF4-FFF2-40B4-BE49-F238E27FC236}">
                <a16:creationId xmlns:a16="http://schemas.microsoft.com/office/drawing/2014/main" id="{26E5F87B-D39C-495A-945B-B2F5F48C96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5240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Image result for your">
            <a:extLst>
              <a:ext uri="{FF2B5EF4-FFF2-40B4-BE49-F238E27FC236}">
                <a16:creationId xmlns:a16="http://schemas.microsoft.com/office/drawing/2014/main" id="{BA1C2099-BC5C-4F64-BC95-0ABFC5552F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286"/>
          <a:stretch/>
        </p:blipFill>
        <p:spPr bwMode="auto">
          <a:xfrm rot="20077401">
            <a:off x="-108868" y="22753"/>
            <a:ext cx="5076825"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922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DC8840-C415-48C5-8EF9-AC20EF84EE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2429" y="609600"/>
            <a:ext cx="3608430" cy="5410200"/>
          </a:xfrm>
          <a:prstGeom prst="rect">
            <a:avLst/>
          </a:prstGeom>
          <a:ln>
            <a:noFill/>
          </a:ln>
          <a:effectLst>
            <a:outerShdw blurRad="292100" dist="139700" dir="2700000" algn="tl" rotWithShape="0">
              <a:srgbClr val="333333">
                <a:alpha val="65000"/>
              </a:srgbClr>
            </a:outerShdw>
          </a:effectLst>
        </p:spPr>
      </p:pic>
      <p:sp>
        <p:nvSpPr>
          <p:cNvPr id="5" name="Title 6">
            <a:extLst>
              <a:ext uri="{FF2B5EF4-FFF2-40B4-BE49-F238E27FC236}">
                <a16:creationId xmlns:a16="http://schemas.microsoft.com/office/drawing/2014/main" id="{EDECF57F-8060-417B-993A-5DA566F138E5}"/>
              </a:ext>
            </a:extLst>
          </p:cNvPr>
          <p:cNvSpPr txBox="1">
            <a:spLocks/>
          </p:cNvSpPr>
          <p:nvPr/>
        </p:nvSpPr>
        <p:spPr>
          <a:xfrm>
            <a:off x="6078166" y="2209800"/>
            <a:ext cx="3886200" cy="566738"/>
          </a:xfrm>
          <a:prstGeom prst="rect">
            <a:avLst/>
          </a:prstGeom>
        </p:spPr>
        <p:txBody>
          <a:bodyPr vert="horz" lIns="91440" tIns="45720" rIns="91440" bIns="45720" rtlCol="0" anchor="b">
            <a:normAutofit lnSpcReduction="10000"/>
          </a:bodyPr>
          <a:lstStyle>
            <a:lvl1pPr algn="l" defTabSz="914400" rtl="0" eaLnBrk="1" latinLnBrk="0" hangingPunct="1">
              <a:spcBef>
                <a:spcPct val="0"/>
              </a:spcBef>
              <a:buNone/>
              <a:defRPr sz="2000" b="1" kern="1200">
                <a:solidFill>
                  <a:schemeClr val="tx1">
                    <a:lumMod val="75000"/>
                    <a:lumOff val="25000"/>
                  </a:schemeClr>
                </a:solidFill>
                <a:latin typeface="Arial" pitchFamily="34" charset="0"/>
                <a:ea typeface="+mj-ea"/>
                <a:cs typeface="Arial" pitchFamily="34" charset="0"/>
              </a:defRPr>
            </a:lvl1pPr>
          </a:lstStyle>
          <a:p>
            <a:r>
              <a:rPr lang="en-US" sz="3200" dirty="0"/>
              <a:t>Janice Brumit</a:t>
            </a:r>
          </a:p>
        </p:txBody>
      </p:sp>
      <p:sp>
        <p:nvSpPr>
          <p:cNvPr id="7" name="Text Placeholder 8">
            <a:extLst>
              <a:ext uri="{FF2B5EF4-FFF2-40B4-BE49-F238E27FC236}">
                <a16:creationId xmlns:a16="http://schemas.microsoft.com/office/drawing/2014/main" id="{43252BD2-8303-4767-98BD-E3424E4003FA}"/>
              </a:ext>
            </a:extLst>
          </p:cNvPr>
          <p:cNvSpPr txBox="1">
            <a:spLocks/>
          </p:cNvSpPr>
          <p:nvPr/>
        </p:nvSpPr>
        <p:spPr>
          <a:xfrm>
            <a:off x="6078166" y="2779780"/>
            <a:ext cx="5410200" cy="1005840"/>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Font typeface="Arial" pitchFamily="34" charset="0"/>
              <a:buNone/>
              <a:defRPr sz="1400" kern="1200">
                <a:solidFill>
                  <a:schemeClr val="tx1">
                    <a:lumMod val="75000"/>
                    <a:lumOff val="25000"/>
                  </a:schemeClr>
                </a:solidFill>
                <a:latin typeface="Arial" pitchFamily="34" charset="0"/>
                <a:ea typeface="+mn-ea"/>
                <a:cs typeface="Arial" pitchFamily="34" charset="0"/>
              </a:defRPr>
            </a:lvl1pPr>
            <a:lvl2pPr marL="457200" indent="0" algn="l" defTabSz="914400" rtl="0" eaLnBrk="1" latinLnBrk="0" hangingPunct="1">
              <a:spcBef>
                <a:spcPct val="20000"/>
              </a:spcBef>
              <a:buFont typeface="Arial" pitchFamily="34" charset="0"/>
              <a:buNone/>
              <a:defRPr sz="1200" kern="1200">
                <a:solidFill>
                  <a:schemeClr val="tx1">
                    <a:lumMod val="75000"/>
                    <a:lumOff val="25000"/>
                  </a:schemeClr>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000" kern="1200">
                <a:solidFill>
                  <a:schemeClr val="tx1">
                    <a:lumMod val="75000"/>
                    <a:lumOff val="25000"/>
                  </a:schemeClr>
                </a:solidFill>
                <a:latin typeface="Arial" pitchFamily="34" charset="0"/>
                <a:ea typeface="+mn-ea"/>
                <a:cs typeface="Arial" pitchFamily="34" charset="0"/>
              </a:defRPr>
            </a:lvl3pPr>
            <a:lvl4pPr marL="1371600" indent="0" algn="l" defTabSz="914400" rtl="0" eaLnBrk="1" latinLnBrk="0" hangingPunct="1">
              <a:spcBef>
                <a:spcPct val="20000"/>
              </a:spcBef>
              <a:buFont typeface="Arial" pitchFamily="34" charset="0"/>
              <a:buNone/>
              <a:defRPr sz="900" kern="1200">
                <a:solidFill>
                  <a:schemeClr val="tx1">
                    <a:lumMod val="75000"/>
                    <a:lumOff val="25000"/>
                  </a:schemeClr>
                </a:solidFill>
                <a:latin typeface="Arial" pitchFamily="34" charset="0"/>
                <a:ea typeface="+mn-ea"/>
                <a:cs typeface="Arial" pitchFamily="34" charset="0"/>
              </a:defRPr>
            </a:lvl4pPr>
            <a:lvl5pPr marL="1828800" indent="0" algn="l" defTabSz="914400" rtl="0" eaLnBrk="1" latinLnBrk="0" hangingPunct="1">
              <a:spcBef>
                <a:spcPct val="20000"/>
              </a:spcBef>
              <a:buFont typeface="Arial" pitchFamily="34" charset="0"/>
              <a:buNone/>
              <a:defRPr sz="900" kern="1200">
                <a:solidFill>
                  <a:schemeClr val="tx1">
                    <a:lumMod val="75000"/>
                    <a:lumOff val="25000"/>
                  </a:schemeClr>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n-US" sz="2800" dirty="0"/>
              <a:t>Board Chair</a:t>
            </a:r>
          </a:p>
          <a:p>
            <a:r>
              <a:rPr lang="en-US" sz="2800" dirty="0"/>
              <a:t>Dogwood Health Trust</a:t>
            </a:r>
          </a:p>
        </p:txBody>
      </p:sp>
    </p:spTree>
    <p:extLst>
      <p:ext uri="{BB962C8B-B14F-4D97-AF65-F5344CB8AC3E}">
        <p14:creationId xmlns:p14="http://schemas.microsoft.com/office/powerpoint/2010/main" val="1532337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630813-14C5-44A5-86CB-E531A1D509F1}"/>
              </a:ext>
            </a:extLst>
          </p:cNvPr>
          <p:cNvSpPr txBox="1"/>
          <p:nvPr/>
        </p:nvSpPr>
        <p:spPr>
          <a:xfrm>
            <a:off x="571500" y="1219200"/>
            <a:ext cx="11049000" cy="3785652"/>
          </a:xfrm>
          <a:prstGeom prst="rect">
            <a:avLst/>
          </a:prstGeom>
          <a:noFill/>
          <a:ln w="57150">
            <a:solidFill>
              <a:srgbClr val="2F6A37"/>
            </a:solidFill>
          </a:ln>
        </p:spPr>
        <p:txBody>
          <a:bodyPr wrap="square" rtlCol="0">
            <a:spAutoFit/>
          </a:bodyPr>
          <a:lstStyle/>
          <a:p>
            <a:pPr algn="ctr"/>
            <a:r>
              <a:rPr lang="en-US" sz="6000" dirty="0">
                <a:solidFill>
                  <a:schemeClr val="tx1">
                    <a:lumMod val="75000"/>
                    <a:lumOff val="25000"/>
                  </a:schemeClr>
                </a:solidFill>
                <a:latin typeface="Arial Bold" panose="020B0704020202020204" pitchFamily="34" charset="0"/>
                <a:cs typeface="Arial Bold" panose="020B0704020202020204" pitchFamily="34" charset="0"/>
              </a:rPr>
              <a:t>For more information and access to the material presented today please visit </a:t>
            </a:r>
            <a:r>
              <a:rPr lang="en-US" sz="6000" dirty="0">
                <a:solidFill>
                  <a:srgbClr val="2F6A37"/>
                </a:solidFill>
                <a:latin typeface="Arial Bold" panose="020B0704020202020204" pitchFamily="34" charset="0"/>
                <a:cs typeface="Arial Bold" panose="020B0704020202020204" pitchFamily="34" charset="0"/>
              </a:rPr>
              <a:t>www.dht.org</a:t>
            </a:r>
          </a:p>
        </p:txBody>
      </p:sp>
    </p:spTree>
    <p:extLst>
      <p:ext uri="{BB962C8B-B14F-4D97-AF65-F5344CB8AC3E}">
        <p14:creationId xmlns:p14="http://schemas.microsoft.com/office/powerpoint/2010/main" val="2809141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02F686D-6690-497C-A360-A9B1D197B15F}"/>
              </a:ext>
            </a:extLst>
          </p:cNvPr>
          <p:cNvSpPr>
            <a:spLocks noGrp="1"/>
          </p:cNvSpPr>
          <p:nvPr>
            <p:ph type="title"/>
          </p:nvPr>
        </p:nvSpPr>
        <p:spPr/>
        <p:txBody>
          <a:bodyPr/>
          <a:lstStyle/>
          <a:p>
            <a:r>
              <a:rPr lang="en-US" dirty="0"/>
              <a:t>Title</a:t>
            </a:r>
          </a:p>
        </p:txBody>
      </p:sp>
      <p:pic>
        <p:nvPicPr>
          <p:cNvPr id="5" name="Content Placeholder 4">
            <a:extLst>
              <a:ext uri="{FF2B5EF4-FFF2-40B4-BE49-F238E27FC236}">
                <a16:creationId xmlns:a16="http://schemas.microsoft.com/office/drawing/2014/main" id="{DCABB456-C139-4ECD-8A9D-569023FF9A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04800"/>
            <a:ext cx="12192000" cy="8703034"/>
          </a:xfrm>
        </p:spPr>
      </p:pic>
    </p:spTree>
    <p:extLst>
      <p:ext uri="{BB962C8B-B14F-4D97-AF65-F5344CB8AC3E}">
        <p14:creationId xmlns:p14="http://schemas.microsoft.com/office/powerpoint/2010/main" val="2064489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DC8840-C415-48C5-8EF9-AC20EF84E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436002"/>
            <a:ext cx="3963850" cy="3985995"/>
          </a:xfrm>
          <a:prstGeom prst="rect">
            <a:avLst/>
          </a:prstGeom>
          <a:ln>
            <a:noFill/>
          </a:ln>
          <a:effectLst>
            <a:outerShdw blurRad="292100" dist="139700" dir="2700000" algn="tl" rotWithShape="0">
              <a:srgbClr val="333333">
                <a:alpha val="65000"/>
              </a:srgbClr>
            </a:outerShdw>
          </a:effectLst>
        </p:spPr>
      </p:pic>
      <p:sp>
        <p:nvSpPr>
          <p:cNvPr id="5" name="Title 6">
            <a:extLst>
              <a:ext uri="{FF2B5EF4-FFF2-40B4-BE49-F238E27FC236}">
                <a16:creationId xmlns:a16="http://schemas.microsoft.com/office/drawing/2014/main" id="{EDECF57F-8060-417B-993A-5DA566F138E5}"/>
              </a:ext>
            </a:extLst>
          </p:cNvPr>
          <p:cNvSpPr txBox="1">
            <a:spLocks/>
          </p:cNvSpPr>
          <p:nvPr/>
        </p:nvSpPr>
        <p:spPr>
          <a:xfrm>
            <a:off x="6078166" y="2209800"/>
            <a:ext cx="3886200" cy="566738"/>
          </a:xfrm>
          <a:prstGeom prst="rect">
            <a:avLst/>
          </a:prstGeom>
        </p:spPr>
        <p:txBody>
          <a:bodyPr vert="horz" lIns="91440" tIns="45720" rIns="91440" bIns="45720" rtlCol="0" anchor="b">
            <a:normAutofit lnSpcReduction="10000"/>
          </a:bodyPr>
          <a:lstStyle>
            <a:lvl1pPr algn="l" defTabSz="914400" rtl="0" eaLnBrk="1" latinLnBrk="0" hangingPunct="1">
              <a:spcBef>
                <a:spcPct val="0"/>
              </a:spcBef>
              <a:buNone/>
              <a:defRPr sz="2000" b="1" kern="1200">
                <a:solidFill>
                  <a:schemeClr val="tx1">
                    <a:lumMod val="75000"/>
                    <a:lumOff val="25000"/>
                  </a:schemeClr>
                </a:solidFill>
                <a:latin typeface="Arial" pitchFamily="34" charset="0"/>
                <a:ea typeface="+mj-ea"/>
                <a:cs typeface="Arial" pitchFamily="34" charset="0"/>
              </a:defRPr>
            </a:lvl1pPr>
          </a:lstStyle>
          <a:p>
            <a:r>
              <a:rPr lang="en-US" sz="3200" dirty="0"/>
              <a:t>Sarah Thompson</a:t>
            </a:r>
          </a:p>
        </p:txBody>
      </p:sp>
      <p:sp>
        <p:nvSpPr>
          <p:cNvPr id="7" name="Text Placeholder 8">
            <a:extLst>
              <a:ext uri="{FF2B5EF4-FFF2-40B4-BE49-F238E27FC236}">
                <a16:creationId xmlns:a16="http://schemas.microsoft.com/office/drawing/2014/main" id="{43252BD2-8303-4767-98BD-E3424E4003FA}"/>
              </a:ext>
            </a:extLst>
          </p:cNvPr>
          <p:cNvSpPr txBox="1">
            <a:spLocks/>
          </p:cNvSpPr>
          <p:nvPr/>
        </p:nvSpPr>
        <p:spPr>
          <a:xfrm>
            <a:off x="6078166" y="2779780"/>
            <a:ext cx="5410200" cy="141122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400" kern="1200">
                <a:solidFill>
                  <a:schemeClr val="tx1">
                    <a:lumMod val="75000"/>
                    <a:lumOff val="25000"/>
                  </a:schemeClr>
                </a:solidFill>
                <a:latin typeface="Arial" pitchFamily="34" charset="0"/>
                <a:ea typeface="+mn-ea"/>
                <a:cs typeface="Arial" pitchFamily="34" charset="0"/>
              </a:defRPr>
            </a:lvl1pPr>
            <a:lvl2pPr marL="457200" indent="0" algn="l" defTabSz="914400" rtl="0" eaLnBrk="1" latinLnBrk="0" hangingPunct="1">
              <a:spcBef>
                <a:spcPct val="20000"/>
              </a:spcBef>
              <a:buFont typeface="Arial" pitchFamily="34" charset="0"/>
              <a:buNone/>
              <a:defRPr sz="1200" kern="1200">
                <a:solidFill>
                  <a:schemeClr val="tx1">
                    <a:lumMod val="75000"/>
                    <a:lumOff val="25000"/>
                  </a:schemeClr>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000" kern="1200">
                <a:solidFill>
                  <a:schemeClr val="tx1">
                    <a:lumMod val="75000"/>
                    <a:lumOff val="25000"/>
                  </a:schemeClr>
                </a:solidFill>
                <a:latin typeface="Arial" pitchFamily="34" charset="0"/>
                <a:ea typeface="+mn-ea"/>
                <a:cs typeface="Arial" pitchFamily="34" charset="0"/>
              </a:defRPr>
            </a:lvl3pPr>
            <a:lvl4pPr marL="1371600" indent="0" algn="l" defTabSz="914400" rtl="0" eaLnBrk="1" latinLnBrk="0" hangingPunct="1">
              <a:spcBef>
                <a:spcPct val="20000"/>
              </a:spcBef>
              <a:buFont typeface="Arial" pitchFamily="34" charset="0"/>
              <a:buNone/>
              <a:defRPr sz="900" kern="1200">
                <a:solidFill>
                  <a:schemeClr val="tx1">
                    <a:lumMod val="75000"/>
                    <a:lumOff val="25000"/>
                  </a:schemeClr>
                </a:solidFill>
                <a:latin typeface="Arial" pitchFamily="34" charset="0"/>
                <a:ea typeface="+mn-ea"/>
                <a:cs typeface="Arial" pitchFamily="34" charset="0"/>
              </a:defRPr>
            </a:lvl4pPr>
            <a:lvl5pPr marL="1828800" indent="0" algn="l" defTabSz="914400" rtl="0" eaLnBrk="1" latinLnBrk="0" hangingPunct="1">
              <a:spcBef>
                <a:spcPct val="20000"/>
              </a:spcBef>
              <a:buFont typeface="Arial" pitchFamily="34" charset="0"/>
              <a:buNone/>
              <a:defRPr sz="900" kern="1200">
                <a:solidFill>
                  <a:schemeClr val="tx1">
                    <a:lumMod val="75000"/>
                    <a:lumOff val="25000"/>
                  </a:schemeClr>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n-US" sz="2800" dirty="0"/>
              <a:t>Director</a:t>
            </a:r>
          </a:p>
          <a:p>
            <a:r>
              <a:rPr lang="en-US" sz="2800" dirty="0"/>
              <a:t>Dogwood Health Trust </a:t>
            </a:r>
          </a:p>
        </p:txBody>
      </p:sp>
    </p:spTree>
    <p:extLst>
      <p:ext uri="{BB962C8B-B14F-4D97-AF65-F5344CB8AC3E}">
        <p14:creationId xmlns:p14="http://schemas.microsoft.com/office/powerpoint/2010/main" val="3383977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5EE7CF-D03D-4AF9-9072-DF1DDF376F62}"/>
              </a:ext>
            </a:extLst>
          </p:cNvPr>
          <p:cNvSpPr/>
          <p:nvPr/>
        </p:nvSpPr>
        <p:spPr>
          <a:xfrm>
            <a:off x="289560" y="365760"/>
            <a:ext cx="11612880" cy="6126480"/>
          </a:xfrm>
          <a:prstGeom prst="rect">
            <a:avLst/>
          </a:prstGeom>
        </p:spPr>
        <p:txBody>
          <a:bodyPr wrap="square">
            <a:spAutoFit/>
          </a:bodyPr>
          <a:lstStyle/>
          <a:p>
            <a:endParaRPr lang="en-US" sz="2000" dirty="0">
              <a:solidFill>
                <a:srgbClr val="000000"/>
              </a:solidFill>
              <a:latin typeface="Times New Roman" panose="02020603050405020304" pitchFamily="18" charset="0"/>
            </a:endParaRPr>
          </a:p>
          <a:p>
            <a:r>
              <a:rPr lang="en-US" sz="2000" dirty="0">
                <a:solidFill>
                  <a:srgbClr val="000000"/>
                </a:solidFill>
                <a:latin typeface="Times New Roman" panose="02020603050405020304" pitchFamily="18" charset="0"/>
              </a:rPr>
              <a:t> </a:t>
            </a:r>
            <a:r>
              <a:rPr lang="en-US" i="1" dirty="0">
                <a:solidFill>
                  <a:srgbClr val="000000"/>
                </a:solidFill>
                <a:latin typeface="Times New Roman" panose="02020603050405020304" pitchFamily="18" charset="0"/>
              </a:rPr>
              <a:t>OUR VALUES: Values define the core </a:t>
            </a:r>
            <a:r>
              <a:rPr lang="en-US" b="1" i="1" dirty="0">
                <a:solidFill>
                  <a:srgbClr val="000000"/>
                </a:solidFill>
                <a:latin typeface="Times New Roman" panose="02020603050405020304" pitchFamily="18" charset="0"/>
              </a:rPr>
              <a:t>identity </a:t>
            </a:r>
            <a:r>
              <a:rPr lang="en-US" i="1" dirty="0">
                <a:solidFill>
                  <a:srgbClr val="000000"/>
                </a:solidFill>
                <a:latin typeface="Times New Roman" panose="02020603050405020304" pitchFamily="18" charset="0"/>
              </a:rPr>
              <a:t>of Dogwood Health Trust.</a:t>
            </a:r>
          </a:p>
          <a:p>
            <a:r>
              <a:rPr lang="en-US" i="1" dirty="0">
                <a:solidFill>
                  <a:srgbClr val="000000"/>
                </a:solidFill>
                <a:latin typeface="Times New Roman" panose="02020603050405020304" pitchFamily="18" charset="0"/>
              </a:rPr>
              <a:t> </a:t>
            </a:r>
            <a:endParaRPr lang="en-US" dirty="0">
              <a:solidFill>
                <a:srgbClr val="000000"/>
              </a:solidFill>
              <a:latin typeface="Times New Roman" panose="02020603050405020304" pitchFamily="18" charset="0"/>
            </a:endParaRPr>
          </a:p>
          <a:p>
            <a:pPr marL="742950" lvl="1" indent="-285750">
              <a:buFont typeface="Arial" panose="020B0604020202020204" pitchFamily="34" charset="0"/>
              <a:buChar char="•"/>
            </a:pPr>
            <a:r>
              <a:rPr lang="en-US" b="1" i="1" dirty="0">
                <a:solidFill>
                  <a:srgbClr val="000000"/>
                </a:solidFill>
                <a:latin typeface="Times New Roman" panose="02020603050405020304" pitchFamily="18" charset="0"/>
              </a:rPr>
              <a:t>Compassion with Courage. </a:t>
            </a:r>
            <a:r>
              <a:rPr lang="en-US" i="1" dirty="0">
                <a:solidFill>
                  <a:srgbClr val="000000"/>
                </a:solidFill>
                <a:latin typeface="Times New Roman" panose="02020603050405020304" pitchFamily="18" charset="0"/>
              </a:rPr>
              <a:t>We will be bold in pursuing our commitment to the people and communities of Western North Carolina by taking smart risks and investing in opportunities for profound impact. </a:t>
            </a:r>
            <a:endParaRPr lang="en-US" dirty="0">
              <a:solidFill>
                <a:srgbClr val="000000"/>
              </a:solidFill>
              <a:latin typeface="Times New Roman" panose="02020603050405020304" pitchFamily="18" charset="0"/>
            </a:endParaRPr>
          </a:p>
          <a:p>
            <a:pPr marL="742950" lvl="1" indent="-285750">
              <a:buFont typeface="Arial" panose="020B0604020202020204" pitchFamily="34" charset="0"/>
              <a:buChar char="•"/>
            </a:pPr>
            <a:r>
              <a:rPr lang="en-US" b="1" i="1" dirty="0">
                <a:solidFill>
                  <a:srgbClr val="000000"/>
                </a:solidFill>
                <a:latin typeface="Times New Roman" panose="02020603050405020304" pitchFamily="18" charset="0"/>
              </a:rPr>
              <a:t>Sustainability with Integrity. </a:t>
            </a:r>
            <a:r>
              <a:rPr lang="en-US" i="1" dirty="0">
                <a:solidFill>
                  <a:srgbClr val="000000"/>
                </a:solidFill>
                <a:latin typeface="Times New Roman" panose="02020603050405020304" pitchFamily="18" charset="0"/>
              </a:rPr>
              <a:t>We will bring transparency and humility in stewarding resources to support and strengthen Western North Carolina for generations to come. </a:t>
            </a:r>
            <a:endParaRPr lang="en-US" dirty="0">
              <a:solidFill>
                <a:srgbClr val="000000"/>
              </a:solidFill>
              <a:latin typeface="Times New Roman" panose="02020603050405020304" pitchFamily="18" charset="0"/>
            </a:endParaRPr>
          </a:p>
          <a:p>
            <a:pPr marL="742950" lvl="1" indent="-285750">
              <a:buFont typeface="Arial" panose="020B0604020202020204" pitchFamily="34" charset="0"/>
              <a:buChar char="•"/>
            </a:pPr>
            <a:r>
              <a:rPr lang="en-US" b="1" i="1" dirty="0">
                <a:solidFill>
                  <a:srgbClr val="000000"/>
                </a:solidFill>
                <a:latin typeface="Times New Roman" panose="02020603050405020304" pitchFamily="18" charset="0"/>
              </a:rPr>
              <a:t>Partnering with Purpose. </a:t>
            </a:r>
            <a:r>
              <a:rPr lang="en-US" i="1" dirty="0">
                <a:solidFill>
                  <a:srgbClr val="000000"/>
                </a:solidFill>
                <a:latin typeface="Times New Roman" panose="02020603050405020304" pitchFamily="18" charset="0"/>
              </a:rPr>
              <a:t>We will foster collective impact by promoting collaboration and advancing shared learning. </a:t>
            </a:r>
            <a:endParaRPr lang="en-US" dirty="0">
              <a:solidFill>
                <a:srgbClr val="000000"/>
              </a:solidFill>
              <a:latin typeface="Times New Roman" panose="02020603050405020304" pitchFamily="18" charset="0"/>
            </a:endParaRPr>
          </a:p>
          <a:p>
            <a:endParaRPr lang="en-US" dirty="0">
              <a:solidFill>
                <a:srgbClr val="000000"/>
              </a:solidFill>
              <a:latin typeface="Times New Roman" panose="02020603050405020304" pitchFamily="18" charset="0"/>
            </a:endParaRPr>
          </a:p>
          <a:p>
            <a:r>
              <a:rPr lang="en-US" i="1" dirty="0">
                <a:solidFill>
                  <a:srgbClr val="000000"/>
                </a:solidFill>
                <a:latin typeface="Times New Roman" panose="02020603050405020304" pitchFamily="18" charset="0"/>
              </a:rPr>
              <a:t>OUR GUIDING PRINCIPLES: Guiding principles define the </a:t>
            </a:r>
            <a:r>
              <a:rPr lang="en-US" b="1" i="1" dirty="0">
                <a:solidFill>
                  <a:srgbClr val="000000"/>
                </a:solidFill>
                <a:latin typeface="Times New Roman" panose="02020603050405020304" pitchFamily="18" charset="0"/>
              </a:rPr>
              <a:t>behaviors </a:t>
            </a:r>
            <a:r>
              <a:rPr lang="en-US" i="1" dirty="0">
                <a:solidFill>
                  <a:srgbClr val="000000"/>
                </a:solidFill>
                <a:latin typeface="Times New Roman" panose="02020603050405020304" pitchFamily="18" charset="0"/>
              </a:rPr>
              <a:t>that flow from Dogwood Health Trust’s values. </a:t>
            </a:r>
          </a:p>
          <a:p>
            <a:endParaRPr lang="en-US" dirty="0">
              <a:solidFill>
                <a:srgbClr val="000000"/>
              </a:solidFill>
              <a:latin typeface="Times New Roman" panose="02020603050405020304" pitchFamily="18" charset="0"/>
            </a:endParaRPr>
          </a:p>
          <a:p>
            <a:pPr marL="742950" lvl="1" indent="-285750">
              <a:buFont typeface="Arial" panose="020B0604020202020204" pitchFamily="34" charset="0"/>
              <a:buChar char="•"/>
            </a:pPr>
            <a:r>
              <a:rPr lang="en-US" b="1" i="1" dirty="0">
                <a:solidFill>
                  <a:srgbClr val="000000"/>
                </a:solidFill>
                <a:latin typeface="Times New Roman" panose="02020603050405020304" pitchFamily="18" charset="0"/>
              </a:rPr>
              <a:t>Keep People and Communities First. </a:t>
            </a:r>
            <a:r>
              <a:rPr lang="en-US" i="1" dirty="0">
                <a:solidFill>
                  <a:srgbClr val="000000"/>
                </a:solidFill>
                <a:latin typeface="Times New Roman" panose="02020603050405020304" pitchFamily="18" charset="0"/>
              </a:rPr>
              <a:t>We honor the diversity of lived experiences across Western North Carolina by listening to understand before seeking to be understood. </a:t>
            </a:r>
            <a:endParaRPr lang="en-US" dirty="0">
              <a:solidFill>
                <a:srgbClr val="000000"/>
              </a:solidFill>
              <a:latin typeface="Times New Roman" panose="02020603050405020304" pitchFamily="18" charset="0"/>
            </a:endParaRPr>
          </a:p>
          <a:p>
            <a:pPr marL="742950" lvl="1" indent="-285750">
              <a:buFont typeface="Arial" panose="020B0604020202020204" pitchFamily="34" charset="0"/>
              <a:buChar char="•"/>
            </a:pPr>
            <a:r>
              <a:rPr lang="en-US" b="1" i="1" dirty="0">
                <a:solidFill>
                  <a:srgbClr val="000000"/>
                </a:solidFill>
                <a:latin typeface="Times New Roman" panose="02020603050405020304" pitchFamily="18" charset="0"/>
              </a:rPr>
              <a:t>Pursue Strategic and Systemic Change. </a:t>
            </a:r>
            <a:r>
              <a:rPr lang="en-US" i="1" dirty="0">
                <a:solidFill>
                  <a:srgbClr val="000000"/>
                </a:solidFill>
                <a:latin typeface="Times New Roman" panose="02020603050405020304" pitchFamily="18" charset="0"/>
              </a:rPr>
              <a:t>We seek to catalyze transformative, multigenerational impact through data-informed and culturally competent decisions. </a:t>
            </a:r>
            <a:endParaRPr lang="en-US" dirty="0">
              <a:solidFill>
                <a:srgbClr val="000000"/>
              </a:solidFill>
              <a:latin typeface="Times New Roman" panose="02020603050405020304" pitchFamily="18" charset="0"/>
            </a:endParaRPr>
          </a:p>
          <a:p>
            <a:pPr marL="742950" lvl="1" indent="-285750">
              <a:buFont typeface="Arial" panose="020B0604020202020204" pitchFamily="34" charset="0"/>
              <a:buChar char="•"/>
            </a:pPr>
            <a:r>
              <a:rPr lang="en-US" b="1" i="1" dirty="0">
                <a:solidFill>
                  <a:srgbClr val="000000"/>
                </a:solidFill>
                <a:latin typeface="Times New Roman" panose="02020603050405020304" pitchFamily="18" charset="0"/>
              </a:rPr>
              <a:t>Be Accountable Stewards of Dogwood’s Resources. </a:t>
            </a:r>
            <a:r>
              <a:rPr lang="en-US" i="1" dirty="0">
                <a:solidFill>
                  <a:srgbClr val="000000"/>
                </a:solidFill>
                <a:latin typeface="Times New Roman" panose="02020603050405020304" pitchFamily="18" charset="0"/>
              </a:rPr>
              <a:t>We assume responsibility for making decisions that marshal the Trust’s resources for maximum positive impact.</a:t>
            </a:r>
            <a:endParaRPr lang="en-US"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331975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suit and tie smiling and looking at the camera&#10;&#10;Description automatically generated">
            <a:extLst>
              <a:ext uri="{FF2B5EF4-FFF2-40B4-BE49-F238E27FC236}">
                <a16:creationId xmlns:a16="http://schemas.microsoft.com/office/drawing/2014/main" id="{D0DC8840-C415-48C5-8EF9-AC20EF84E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609600"/>
            <a:ext cx="3865289" cy="5410200"/>
          </a:xfrm>
          <a:prstGeom prst="rect">
            <a:avLst/>
          </a:prstGeom>
          <a:ln>
            <a:noFill/>
          </a:ln>
          <a:effectLst>
            <a:outerShdw blurRad="292100" dist="139700" dir="2700000" algn="tl" rotWithShape="0">
              <a:srgbClr val="333333">
                <a:alpha val="65000"/>
              </a:srgbClr>
            </a:outerShdw>
          </a:effectLst>
        </p:spPr>
      </p:pic>
      <p:sp>
        <p:nvSpPr>
          <p:cNvPr id="5" name="Title 6">
            <a:extLst>
              <a:ext uri="{FF2B5EF4-FFF2-40B4-BE49-F238E27FC236}">
                <a16:creationId xmlns:a16="http://schemas.microsoft.com/office/drawing/2014/main" id="{EDECF57F-8060-417B-993A-5DA566F138E5}"/>
              </a:ext>
            </a:extLst>
          </p:cNvPr>
          <p:cNvSpPr txBox="1">
            <a:spLocks/>
          </p:cNvSpPr>
          <p:nvPr/>
        </p:nvSpPr>
        <p:spPr>
          <a:xfrm>
            <a:off x="6078166" y="2209800"/>
            <a:ext cx="3886200" cy="566738"/>
          </a:xfrm>
          <a:prstGeom prst="rect">
            <a:avLst/>
          </a:prstGeom>
        </p:spPr>
        <p:txBody>
          <a:bodyPr vert="horz" lIns="91440" tIns="45720" rIns="91440" bIns="45720" rtlCol="0" anchor="b">
            <a:normAutofit lnSpcReduction="10000"/>
          </a:bodyPr>
          <a:lstStyle>
            <a:lvl1pPr algn="l" defTabSz="914400" rtl="0" eaLnBrk="1" latinLnBrk="0" hangingPunct="1">
              <a:spcBef>
                <a:spcPct val="0"/>
              </a:spcBef>
              <a:buNone/>
              <a:defRPr sz="2000" b="1" kern="1200">
                <a:solidFill>
                  <a:schemeClr val="tx1">
                    <a:lumMod val="75000"/>
                    <a:lumOff val="25000"/>
                  </a:schemeClr>
                </a:solidFill>
                <a:latin typeface="Arial" pitchFamily="34" charset="0"/>
                <a:ea typeface="+mj-ea"/>
                <a:cs typeface="Arial" pitchFamily="34" charset="0"/>
              </a:defRPr>
            </a:lvl1pPr>
          </a:lstStyle>
          <a:p>
            <a:r>
              <a:rPr lang="en-US" sz="3200" dirty="0"/>
              <a:t>Antony Chiang, JD</a:t>
            </a:r>
          </a:p>
        </p:txBody>
      </p:sp>
      <p:sp>
        <p:nvSpPr>
          <p:cNvPr id="7" name="Text Placeholder 8">
            <a:extLst>
              <a:ext uri="{FF2B5EF4-FFF2-40B4-BE49-F238E27FC236}">
                <a16:creationId xmlns:a16="http://schemas.microsoft.com/office/drawing/2014/main" id="{43252BD2-8303-4767-98BD-E3424E4003FA}"/>
              </a:ext>
            </a:extLst>
          </p:cNvPr>
          <p:cNvSpPr txBox="1">
            <a:spLocks/>
          </p:cNvSpPr>
          <p:nvPr/>
        </p:nvSpPr>
        <p:spPr>
          <a:xfrm>
            <a:off x="6078166" y="2779780"/>
            <a:ext cx="5410200" cy="1005840"/>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Font typeface="Arial" pitchFamily="34" charset="0"/>
              <a:buNone/>
              <a:defRPr sz="1400" kern="1200">
                <a:solidFill>
                  <a:schemeClr val="tx1">
                    <a:lumMod val="75000"/>
                    <a:lumOff val="25000"/>
                  </a:schemeClr>
                </a:solidFill>
                <a:latin typeface="Arial" pitchFamily="34" charset="0"/>
                <a:ea typeface="+mn-ea"/>
                <a:cs typeface="Arial" pitchFamily="34" charset="0"/>
              </a:defRPr>
            </a:lvl1pPr>
            <a:lvl2pPr marL="457200" indent="0" algn="l" defTabSz="914400" rtl="0" eaLnBrk="1" latinLnBrk="0" hangingPunct="1">
              <a:spcBef>
                <a:spcPct val="20000"/>
              </a:spcBef>
              <a:buFont typeface="Arial" pitchFamily="34" charset="0"/>
              <a:buNone/>
              <a:defRPr sz="1200" kern="1200">
                <a:solidFill>
                  <a:schemeClr val="tx1">
                    <a:lumMod val="75000"/>
                    <a:lumOff val="25000"/>
                  </a:schemeClr>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000" kern="1200">
                <a:solidFill>
                  <a:schemeClr val="tx1">
                    <a:lumMod val="75000"/>
                    <a:lumOff val="25000"/>
                  </a:schemeClr>
                </a:solidFill>
                <a:latin typeface="Arial" pitchFamily="34" charset="0"/>
                <a:ea typeface="+mn-ea"/>
                <a:cs typeface="Arial" pitchFamily="34" charset="0"/>
              </a:defRPr>
            </a:lvl3pPr>
            <a:lvl4pPr marL="1371600" indent="0" algn="l" defTabSz="914400" rtl="0" eaLnBrk="1" latinLnBrk="0" hangingPunct="1">
              <a:spcBef>
                <a:spcPct val="20000"/>
              </a:spcBef>
              <a:buFont typeface="Arial" pitchFamily="34" charset="0"/>
              <a:buNone/>
              <a:defRPr sz="900" kern="1200">
                <a:solidFill>
                  <a:schemeClr val="tx1">
                    <a:lumMod val="75000"/>
                    <a:lumOff val="25000"/>
                  </a:schemeClr>
                </a:solidFill>
                <a:latin typeface="Arial" pitchFamily="34" charset="0"/>
                <a:ea typeface="+mn-ea"/>
                <a:cs typeface="Arial" pitchFamily="34" charset="0"/>
              </a:defRPr>
            </a:lvl4pPr>
            <a:lvl5pPr marL="1828800" indent="0" algn="l" defTabSz="914400" rtl="0" eaLnBrk="1" latinLnBrk="0" hangingPunct="1">
              <a:spcBef>
                <a:spcPct val="20000"/>
              </a:spcBef>
              <a:buFont typeface="Arial" pitchFamily="34" charset="0"/>
              <a:buNone/>
              <a:defRPr sz="900" kern="1200">
                <a:solidFill>
                  <a:schemeClr val="tx1">
                    <a:lumMod val="75000"/>
                    <a:lumOff val="25000"/>
                  </a:schemeClr>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n-US" sz="2800" dirty="0"/>
              <a:t>Chief Executive Officer</a:t>
            </a:r>
          </a:p>
          <a:p>
            <a:r>
              <a:rPr lang="en-US" sz="2800" dirty="0"/>
              <a:t>Dogwood Health Trust</a:t>
            </a:r>
          </a:p>
        </p:txBody>
      </p:sp>
    </p:spTree>
    <p:extLst>
      <p:ext uri="{BB962C8B-B14F-4D97-AF65-F5344CB8AC3E}">
        <p14:creationId xmlns:p14="http://schemas.microsoft.com/office/powerpoint/2010/main" val="3430640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9" name="Rectangle 7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60" name="Rectangle 7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52" name="Picture 8" descr="Image result for we want to hear from you">
            <a:extLst>
              <a:ext uri="{FF2B5EF4-FFF2-40B4-BE49-F238E27FC236}">
                <a16:creationId xmlns:a16="http://schemas.microsoft.com/office/drawing/2014/main" id="{CF369DEF-F825-47DD-B092-D2870DD8F57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3467" y="1466088"/>
            <a:ext cx="10905066" cy="3925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562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6">
            <a:extLst>
              <a:ext uri="{FF2B5EF4-FFF2-40B4-BE49-F238E27FC236}">
                <a16:creationId xmlns:a16="http://schemas.microsoft.com/office/drawing/2014/main" id="{F29C42C4-4817-4B90-96C4-46AFE216E9BF}"/>
              </a:ext>
            </a:extLst>
          </p:cNvPr>
          <p:cNvSpPr txBox="1">
            <a:spLocks/>
          </p:cNvSpPr>
          <p:nvPr/>
        </p:nvSpPr>
        <p:spPr>
          <a:xfrm>
            <a:off x="3124200" y="4419600"/>
            <a:ext cx="3886200" cy="566738"/>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lumMod val="75000"/>
                    <a:lumOff val="25000"/>
                  </a:schemeClr>
                </a:solidFill>
                <a:latin typeface="Arial" pitchFamily="34" charset="0"/>
                <a:ea typeface="+mj-ea"/>
                <a:cs typeface="Arial" pitchFamily="34" charset="0"/>
              </a:defRPr>
            </a:lvl1pPr>
          </a:lstStyle>
          <a:p>
            <a:pPr algn="ctr"/>
            <a:r>
              <a:rPr lang="en-US" sz="2800" dirty="0"/>
              <a:t>Rebecca Onie, JD</a:t>
            </a:r>
          </a:p>
        </p:txBody>
      </p:sp>
      <p:pic>
        <p:nvPicPr>
          <p:cNvPr id="11" name="Picture Placeholder 2">
            <a:extLst>
              <a:ext uri="{FF2B5EF4-FFF2-40B4-BE49-F238E27FC236}">
                <a16:creationId xmlns:a16="http://schemas.microsoft.com/office/drawing/2014/main" id="{A9E5FEB7-0121-4D04-AB0E-0F4773DE6C39}"/>
              </a:ext>
            </a:extLst>
          </p:cNvPr>
          <p:cNvPicPr>
            <a:picLocks noChangeAspect="1"/>
          </p:cNvPicPr>
          <p:nvPr/>
        </p:nvPicPr>
        <p:blipFill rotWithShape="1">
          <a:blip r:embed="rId2">
            <a:extLst>
              <a:ext uri="{28A0092B-C50C-407E-A947-70E740481C1C}">
                <a14:useLocalDpi xmlns:a14="http://schemas.microsoft.com/office/drawing/2010/main" val="0"/>
              </a:ext>
            </a:extLst>
          </a:blip>
          <a:srcRect l="22549" t="7689" r="6862" b="7803"/>
          <a:stretch/>
        </p:blipFill>
        <p:spPr>
          <a:xfrm>
            <a:off x="3695700" y="1851132"/>
            <a:ext cx="2743200" cy="2185988"/>
          </a:xfrm>
          <a:prstGeom prst="rect">
            <a:avLst/>
          </a:prstGeom>
        </p:spPr>
      </p:pic>
      <p:sp>
        <p:nvSpPr>
          <p:cNvPr id="12" name="Text Placeholder 8">
            <a:extLst>
              <a:ext uri="{FF2B5EF4-FFF2-40B4-BE49-F238E27FC236}">
                <a16:creationId xmlns:a16="http://schemas.microsoft.com/office/drawing/2014/main" id="{10973F26-45FF-4808-84CF-6BA22B4D0874}"/>
              </a:ext>
            </a:extLst>
          </p:cNvPr>
          <p:cNvSpPr txBox="1">
            <a:spLocks/>
          </p:cNvSpPr>
          <p:nvPr/>
        </p:nvSpPr>
        <p:spPr>
          <a:xfrm>
            <a:off x="3124200" y="4986338"/>
            <a:ext cx="3886200" cy="9144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400" kern="1200">
                <a:solidFill>
                  <a:schemeClr val="tx1">
                    <a:lumMod val="75000"/>
                    <a:lumOff val="25000"/>
                  </a:schemeClr>
                </a:solidFill>
                <a:latin typeface="Arial" pitchFamily="34" charset="0"/>
                <a:ea typeface="+mn-ea"/>
                <a:cs typeface="Arial" pitchFamily="34" charset="0"/>
              </a:defRPr>
            </a:lvl1pPr>
            <a:lvl2pPr marL="457200" indent="0" algn="l" defTabSz="914400" rtl="0" eaLnBrk="1" latinLnBrk="0" hangingPunct="1">
              <a:spcBef>
                <a:spcPct val="20000"/>
              </a:spcBef>
              <a:buFont typeface="Arial" pitchFamily="34" charset="0"/>
              <a:buNone/>
              <a:defRPr sz="1200" kern="1200">
                <a:solidFill>
                  <a:schemeClr val="tx1">
                    <a:lumMod val="75000"/>
                    <a:lumOff val="25000"/>
                  </a:schemeClr>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000" kern="1200">
                <a:solidFill>
                  <a:schemeClr val="tx1">
                    <a:lumMod val="75000"/>
                    <a:lumOff val="25000"/>
                  </a:schemeClr>
                </a:solidFill>
                <a:latin typeface="Arial" pitchFamily="34" charset="0"/>
                <a:ea typeface="+mn-ea"/>
                <a:cs typeface="Arial" pitchFamily="34" charset="0"/>
              </a:defRPr>
            </a:lvl3pPr>
            <a:lvl4pPr marL="1371600" indent="0" algn="l" defTabSz="914400" rtl="0" eaLnBrk="1" latinLnBrk="0" hangingPunct="1">
              <a:spcBef>
                <a:spcPct val="20000"/>
              </a:spcBef>
              <a:buFont typeface="Arial" pitchFamily="34" charset="0"/>
              <a:buNone/>
              <a:defRPr sz="900" kern="1200">
                <a:solidFill>
                  <a:schemeClr val="tx1">
                    <a:lumMod val="75000"/>
                    <a:lumOff val="25000"/>
                  </a:schemeClr>
                </a:solidFill>
                <a:latin typeface="Arial" pitchFamily="34" charset="0"/>
                <a:ea typeface="+mn-ea"/>
                <a:cs typeface="Arial" pitchFamily="34" charset="0"/>
              </a:defRPr>
            </a:lvl4pPr>
            <a:lvl5pPr marL="1828800" indent="0" algn="l" defTabSz="914400" rtl="0" eaLnBrk="1" latinLnBrk="0" hangingPunct="1">
              <a:spcBef>
                <a:spcPct val="20000"/>
              </a:spcBef>
              <a:buFont typeface="Arial" pitchFamily="34" charset="0"/>
              <a:buNone/>
              <a:defRPr sz="900" kern="1200">
                <a:solidFill>
                  <a:schemeClr val="tx1">
                    <a:lumMod val="75000"/>
                    <a:lumOff val="25000"/>
                  </a:schemeClr>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en-US" sz="2000" dirty="0"/>
              <a:t>Founding Partner</a:t>
            </a:r>
          </a:p>
          <a:p>
            <a:pPr algn="ctr"/>
            <a:r>
              <a:rPr lang="en-US" sz="2000" dirty="0"/>
              <a:t>The Health Initiative</a:t>
            </a:r>
          </a:p>
        </p:txBody>
      </p:sp>
      <p:sp>
        <p:nvSpPr>
          <p:cNvPr id="13" name="Title 6">
            <a:extLst>
              <a:ext uri="{FF2B5EF4-FFF2-40B4-BE49-F238E27FC236}">
                <a16:creationId xmlns:a16="http://schemas.microsoft.com/office/drawing/2014/main" id="{2282A739-EC87-44EB-8722-E797CE8678A7}"/>
              </a:ext>
            </a:extLst>
          </p:cNvPr>
          <p:cNvSpPr txBox="1">
            <a:spLocks/>
          </p:cNvSpPr>
          <p:nvPr/>
        </p:nvSpPr>
        <p:spPr>
          <a:xfrm>
            <a:off x="7543800" y="4419600"/>
            <a:ext cx="4648200" cy="548640"/>
          </a:xfrm>
          <a:prstGeom prst="rect">
            <a:avLst/>
          </a:prstGeom>
        </p:spPr>
        <p:txBody>
          <a:bodyPr vert="horz" lIns="91440" tIns="45720" rIns="91440" bIns="45720" rtlCol="0" anchor="b">
            <a:normAutofit fontScale="92500"/>
          </a:bodyPr>
          <a:lstStyle>
            <a:lvl1pPr algn="l" defTabSz="914400" rtl="0" eaLnBrk="1" latinLnBrk="0" hangingPunct="1">
              <a:spcBef>
                <a:spcPct val="0"/>
              </a:spcBef>
              <a:buNone/>
              <a:defRPr sz="2000" b="1" kern="1200">
                <a:solidFill>
                  <a:schemeClr val="tx1">
                    <a:lumMod val="75000"/>
                    <a:lumOff val="25000"/>
                  </a:schemeClr>
                </a:solidFill>
                <a:latin typeface="Arial" pitchFamily="34" charset="0"/>
                <a:ea typeface="+mj-ea"/>
                <a:cs typeface="Arial" pitchFamily="34" charset="0"/>
              </a:defRPr>
            </a:lvl1pPr>
          </a:lstStyle>
          <a:p>
            <a:pPr algn="ctr"/>
            <a:r>
              <a:rPr lang="en-US" sz="2800" dirty="0"/>
              <a:t>Elizabeth Cuervo Tilson, MD</a:t>
            </a:r>
          </a:p>
        </p:txBody>
      </p:sp>
      <p:pic>
        <p:nvPicPr>
          <p:cNvPr id="14" name="Picture Placeholder 2">
            <a:extLst>
              <a:ext uri="{FF2B5EF4-FFF2-40B4-BE49-F238E27FC236}">
                <a16:creationId xmlns:a16="http://schemas.microsoft.com/office/drawing/2014/main" id="{BCB4016B-78AC-489B-B26E-06CBE09CFA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278" r="6951"/>
          <a:stretch/>
        </p:blipFill>
        <p:spPr>
          <a:xfrm>
            <a:off x="8267700" y="1852612"/>
            <a:ext cx="2743201" cy="2185988"/>
          </a:xfrm>
          <a:prstGeom prst="rect">
            <a:avLst/>
          </a:prstGeom>
        </p:spPr>
      </p:pic>
      <p:sp>
        <p:nvSpPr>
          <p:cNvPr id="15" name="Text Placeholder 8">
            <a:extLst>
              <a:ext uri="{FF2B5EF4-FFF2-40B4-BE49-F238E27FC236}">
                <a16:creationId xmlns:a16="http://schemas.microsoft.com/office/drawing/2014/main" id="{DEAB8708-0385-4ABF-8916-F488F4549550}"/>
              </a:ext>
            </a:extLst>
          </p:cNvPr>
          <p:cNvSpPr txBox="1">
            <a:spLocks/>
          </p:cNvSpPr>
          <p:nvPr/>
        </p:nvSpPr>
        <p:spPr>
          <a:xfrm>
            <a:off x="7696200" y="4986338"/>
            <a:ext cx="3886200" cy="1109662"/>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400" kern="1200">
                <a:solidFill>
                  <a:schemeClr val="tx1">
                    <a:lumMod val="75000"/>
                    <a:lumOff val="25000"/>
                  </a:schemeClr>
                </a:solidFill>
                <a:latin typeface="Arial" pitchFamily="34" charset="0"/>
                <a:ea typeface="+mn-ea"/>
                <a:cs typeface="Arial" pitchFamily="34" charset="0"/>
              </a:defRPr>
            </a:lvl1pPr>
            <a:lvl2pPr marL="457200" indent="0" algn="l" defTabSz="914400" rtl="0" eaLnBrk="1" latinLnBrk="0" hangingPunct="1">
              <a:spcBef>
                <a:spcPct val="20000"/>
              </a:spcBef>
              <a:buFont typeface="Arial" pitchFamily="34" charset="0"/>
              <a:buNone/>
              <a:defRPr sz="1200" kern="1200">
                <a:solidFill>
                  <a:schemeClr val="tx1">
                    <a:lumMod val="75000"/>
                    <a:lumOff val="25000"/>
                  </a:schemeClr>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000" kern="1200">
                <a:solidFill>
                  <a:schemeClr val="tx1">
                    <a:lumMod val="75000"/>
                    <a:lumOff val="25000"/>
                  </a:schemeClr>
                </a:solidFill>
                <a:latin typeface="Arial" pitchFamily="34" charset="0"/>
                <a:ea typeface="+mn-ea"/>
                <a:cs typeface="Arial" pitchFamily="34" charset="0"/>
              </a:defRPr>
            </a:lvl3pPr>
            <a:lvl4pPr marL="1371600" indent="0" algn="l" defTabSz="914400" rtl="0" eaLnBrk="1" latinLnBrk="0" hangingPunct="1">
              <a:spcBef>
                <a:spcPct val="20000"/>
              </a:spcBef>
              <a:buFont typeface="Arial" pitchFamily="34" charset="0"/>
              <a:buNone/>
              <a:defRPr sz="900" kern="1200">
                <a:solidFill>
                  <a:schemeClr val="tx1">
                    <a:lumMod val="75000"/>
                    <a:lumOff val="25000"/>
                  </a:schemeClr>
                </a:solidFill>
                <a:latin typeface="Arial" pitchFamily="34" charset="0"/>
                <a:ea typeface="+mn-ea"/>
                <a:cs typeface="Arial" pitchFamily="34" charset="0"/>
              </a:defRPr>
            </a:lvl4pPr>
            <a:lvl5pPr marL="1828800" indent="0" algn="l" defTabSz="914400" rtl="0" eaLnBrk="1" latinLnBrk="0" hangingPunct="1">
              <a:spcBef>
                <a:spcPct val="20000"/>
              </a:spcBef>
              <a:buFont typeface="Arial" pitchFamily="34" charset="0"/>
              <a:buNone/>
              <a:defRPr sz="900" kern="1200">
                <a:solidFill>
                  <a:schemeClr val="tx1">
                    <a:lumMod val="75000"/>
                    <a:lumOff val="25000"/>
                  </a:schemeClr>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en-US" sz="2000" dirty="0"/>
              <a:t>State Health Director</a:t>
            </a:r>
          </a:p>
          <a:p>
            <a:pPr algn="ctr"/>
            <a:r>
              <a:rPr lang="en-US" sz="2000" dirty="0"/>
              <a:t>Chief Medical Officer </a:t>
            </a:r>
          </a:p>
          <a:p>
            <a:pPr algn="ctr"/>
            <a:r>
              <a:rPr lang="en-US" sz="1500" dirty="0"/>
              <a:t>Department of Health and Human Services</a:t>
            </a:r>
          </a:p>
        </p:txBody>
      </p:sp>
      <p:sp>
        <p:nvSpPr>
          <p:cNvPr id="19" name="Title 6">
            <a:extLst>
              <a:ext uri="{FF2B5EF4-FFF2-40B4-BE49-F238E27FC236}">
                <a16:creationId xmlns:a16="http://schemas.microsoft.com/office/drawing/2014/main" id="{C899FC4B-9DF7-4BE0-993D-D6940A8568CE}"/>
              </a:ext>
            </a:extLst>
          </p:cNvPr>
          <p:cNvSpPr txBox="1">
            <a:spLocks/>
          </p:cNvSpPr>
          <p:nvPr/>
        </p:nvSpPr>
        <p:spPr>
          <a:xfrm>
            <a:off x="-152400" y="4419600"/>
            <a:ext cx="3429000" cy="566738"/>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lumMod val="75000"/>
                    <a:lumOff val="25000"/>
                  </a:schemeClr>
                </a:solidFill>
                <a:latin typeface="Arial" pitchFamily="34" charset="0"/>
                <a:ea typeface="+mj-ea"/>
                <a:cs typeface="Arial" pitchFamily="34" charset="0"/>
              </a:defRPr>
            </a:lvl1pPr>
          </a:lstStyle>
          <a:p>
            <a:pPr algn="ctr"/>
            <a:r>
              <a:rPr lang="en-US" sz="2800" dirty="0"/>
              <a:t>Rocco Perla, EdD</a:t>
            </a:r>
          </a:p>
        </p:txBody>
      </p:sp>
      <p:pic>
        <p:nvPicPr>
          <p:cNvPr id="20" name="Picture Placeholder 2">
            <a:extLst>
              <a:ext uri="{FF2B5EF4-FFF2-40B4-BE49-F238E27FC236}">
                <a16:creationId xmlns:a16="http://schemas.microsoft.com/office/drawing/2014/main" id="{D126481E-91B2-4BA8-B8EA-CED840C6ED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990" y="1852612"/>
            <a:ext cx="1561420" cy="2185988"/>
          </a:xfrm>
          <a:prstGeom prst="rect">
            <a:avLst/>
          </a:prstGeom>
        </p:spPr>
      </p:pic>
      <p:sp>
        <p:nvSpPr>
          <p:cNvPr id="21" name="Text Placeholder 8">
            <a:extLst>
              <a:ext uri="{FF2B5EF4-FFF2-40B4-BE49-F238E27FC236}">
                <a16:creationId xmlns:a16="http://schemas.microsoft.com/office/drawing/2014/main" id="{C06A4E8D-98FE-4780-90EA-21CC73A1C438}"/>
              </a:ext>
            </a:extLst>
          </p:cNvPr>
          <p:cNvSpPr txBox="1">
            <a:spLocks/>
          </p:cNvSpPr>
          <p:nvPr/>
        </p:nvSpPr>
        <p:spPr>
          <a:xfrm>
            <a:off x="-533400" y="4986338"/>
            <a:ext cx="3886200" cy="9144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400" kern="1200">
                <a:solidFill>
                  <a:schemeClr val="tx1">
                    <a:lumMod val="75000"/>
                    <a:lumOff val="25000"/>
                  </a:schemeClr>
                </a:solidFill>
                <a:latin typeface="Arial" pitchFamily="34" charset="0"/>
                <a:ea typeface="+mn-ea"/>
                <a:cs typeface="Arial" pitchFamily="34" charset="0"/>
              </a:defRPr>
            </a:lvl1pPr>
            <a:lvl2pPr marL="457200" indent="0" algn="l" defTabSz="914400" rtl="0" eaLnBrk="1" latinLnBrk="0" hangingPunct="1">
              <a:spcBef>
                <a:spcPct val="20000"/>
              </a:spcBef>
              <a:buFont typeface="Arial" pitchFamily="34" charset="0"/>
              <a:buNone/>
              <a:defRPr sz="1200" kern="1200">
                <a:solidFill>
                  <a:schemeClr val="tx1">
                    <a:lumMod val="75000"/>
                    <a:lumOff val="25000"/>
                  </a:schemeClr>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000" kern="1200">
                <a:solidFill>
                  <a:schemeClr val="tx1">
                    <a:lumMod val="75000"/>
                    <a:lumOff val="25000"/>
                  </a:schemeClr>
                </a:solidFill>
                <a:latin typeface="Arial" pitchFamily="34" charset="0"/>
                <a:ea typeface="+mn-ea"/>
                <a:cs typeface="Arial" pitchFamily="34" charset="0"/>
              </a:defRPr>
            </a:lvl3pPr>
            <a:lvl4pPr marL="1371600" indent="0" algn="l" defTabSz="914400" rtl="0" eaLnBrk="1" latinLnBrk="0" hangingPunct="1">
              <a:spcBef>
                <a:spcPct val="20000"/>
              </a:spcBef>
              <a:buFont typeface="Arial" pitchFamily="34" charset="0"/>
              <a:buNone/>
              <a:defRPr sz="900" kern="1200">
                <a:solidFill>
                  <a:schemeClr val="tx1">
                    <a:lumMod val="75000"/>
                    <a:lumOff val="25000"/>
                  </a:schemeClr>
                </a:solidFill>
                <a:latin typeface="Arial" pitchFamily="34" charset="0"/>
                <a:ea typeface="+mn-ea"/>
                <a:cs typeface="Arial" pitchFamily="34" charset="0"/>
              </a:defRPr>
            </a:lvl4pPr>
            <a:lvl5pPr marL="1828800" indent="0" algn="l" defTabSz="914400" rtl="0" eaLnBrk="1" latinLnBrk="0" hangingPunct="1">
              <a:spcBef>
                <a:spcPct val="20000"/>
              </a:spcBef>
              <a:buFont typeface="Arial" pitchFamily="34" charset="0"/>
              <a:buNone/>
              <a:defRPr sz="900" kern="1200">
                <a:solidFill>
                  <a:schemeClr val="tx1">
                    <a:lumMod val="75000"/>
                    <a:lumOff val="25000"/>
                  </a:schemeClr>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en-US" sz="2000" dirty="0"/>
              <a:t>Founding Partner</a:t>
            </a:r>
          </a:p>
          <a:p>
            <a:pPr algn="ctr"/>
            <a:r>
              <a:rPr lang="en-US" sz="2000" dirty="0"/>
              <a:t>The Health Initiative</a:t>
            </a:r>
          </a:p>
        </p:txBody>
      </p:sp>
      <p:sp>
        <p:nvSpPr>
          <p:cNvPr id="22" name="Title 1">
            <a:extLst>
              <a:ext uri="{FF2B5EF4-FFF2-40B4-BE49-F238E27FC236}">
                <a16:creationId xmlns:a16="http://schemas.microsoft.com/office/drawing/2014/main" id="{6DD346E8-8E7A-4B95-B84E-8E67FFBB624E}"/>
              </a:ext>
            </a:extLst>
          </p:cNvPr>
          <p:cNvSpPr>
            <a:spLocks noGrp="1"/>
          </p:cNvSpPr>
          <p:nvPr>
            <p:ph type="title"/>
          </p:nvPr>
        </p:nvSpPr>
        <p:spPr>
          <a:xfrm>
            <a:off x="609600" y="304800"/>
            <a:ext cx="10972801" cy="1143000"/>
          </a:xfrm>
        </p:spPr>
        <p:txBody>
          <a:bodyPr>
            <a:normAutofit/>
          </a:bodyPr>
          <a:lstStyle/>
          <a:p>
            <a:pPr algn="ctr"/>
            <a:r>
              <a:rPr lang="en-US" sz="6600" dirty="0"/>
              <a:t>Panelists</a:t>
            </a:r>
          </a:p>
        </p:txBody>
      </p:sp>
    </p:spTree>
    <p:extLst>
      <p:ext uri="{BB962C8B-B14F-4D97-AF65-F5344CB8AC3E}">
        <p14:creationId xmlns:p14="http://schemas.microsoft.com/office/powerpoint/2010/main" val="1029983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51E969E6-DE90-4F25-9335-712809ABD8C8}"/>
              </a:ext>
            </a:extLst>
          </p:cNvPr>
          <p:cNvSpPr txBox="1">
            <a:spLocks/>
          </p:cNvSpPr>
          <p:nvPr/>
        </p:nvSpPr>
        <p:spPr>
          <a:xfrm>
            <a:off x="0" y="1371600"/>
            <a:ext cx="12192000" cy="17526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lumMod val="75000"/>
                    <a:lumOff val="25000"/>
                  </a:schemeClr>
                </a:solidFill>
                <a:latin typeface="Arial" pitchFamily="34" charset="0"/>
                <a:ea typeface="+mj-ea"/>
                <a:cs typeface="Arial" pitchFamily="34" charset="0"/>
              </a:defRPr>
            </a:lvl1pPr>
          </a:lstStyle>
          <a:p>
            <a:pPr algn="ctr"/>
            <a:r>
              <a:rPr lang="en-US" sz="4800" dirty="0"/>
              <a:t>Rebecca Onie, JD</a:t>
            </a:r>
          </a:p>
          <a:p>
            <a:pPr algn="ctr"/>
            <a:r>
              <a:rPr lang="en-US" sz="4800" dirty="0"/>
              <a:t>Rocco Perla, EdD</a:t>
            </a:r>
          </a:p>
        </p:txBody>
      </p:sp>
      <p:sp>
        <p:nvSpPr>
          <p:cNvPr id="5" name="Text Placeholder 8">
            <a:extLst>
              <a:ext uri="{FF2B5EF4-FFF2-40B4-BE49-F238E27FC236}">
                <a16:creationId xmlns:a16="http://schemas.microsoft.com/office/drawing/2014/main" id="{ACB18D4B-E468-4768-A337-183268C938A7}"/>
              </a:ext>
            </a:extLst>
          </p:cNvPr>
          <p:cNvSpPr txBox="1">
            <a:spLocks/>
          </p:cNvSpPr>
          <p:nvPr/>
        </p:nvSpPr>
        <p:spPr>
          <a:xfrm>
            <a:off x="1600200" y="3309938"/>
            <a:ext cx="8991600" cy="1262062"/>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lumMod val="75000"/>
                    <a:lumOff val="25000"/>
                  </a:schemeClr>
                </a:solidFill>
                <a:latin typeface="Arial" pitchFamily="34" charset="0"/>
                <a:ea typeface="+mn-ea"/>
                <a:cs typeface="Arial" pitchFamily="34" charset="0"/>
              </a:defRPr>
            </a:lvl1pPr>
            <a:lvl2pPr marL="457200" indent="0" algn="l" defTabSz="914400" rtl="0" eaLnBrk="1" latinLnBrk="0" hangingPunct="1">
              <a:spcBef>
                <a:spcPct val="20000"/>
              </a:spcBef>
              <a:buFont typeface="Arial" pitchFamily="34" charset="0"/>
              <a:buNone/>
              <a:defRPr sz="1200" kern="1200">
                <a:solidFill>
                  <a:schemeClr val="tx1">
                    <a:lumMod val="75000"/>
                    <a:lumOff val="25000"/>
                  </a:schemeClr>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000" kern="1200">
                <a:solidFill>
                  <a:schemeClr val="tx1">
                    <a:lumMod val="75000"/>
                    <a:lumOff val="25000"/>
                  </a:schemeClr>
                </a:solidFill>
                <a:latin typeface="Arial" pitchFamily="34" charset="0"/>
                <a:ea typeface="+mn-ea"/>
                <a:cs typeface="Arial" pitchFamily="34" charset="0"/>
              </a:defRPr>
            </a:lvl3pPr>
            <a:lvl4pPr marL="1371600" indent="0" algn="l" defTabSz="914400" rtl="0" eaLnBrk="1" latinLnBrk="0" hangingPunct="1">
              <a:spcBef>
                <a:spcPct val="20000"/>
              </a:spcBef>
              <a:buFont typeface="Arial" pitchFamily="34" charset="0"/>
              <a:buNone/>
              <a:defRPr sz="900" kern="1200">
                <a:solidFill>
                  <a:schemeClr val="tx1">
                    <a:lumMod val="75000"/>
                    <a:lumOff val="25000"/>
                  </a:schemeClr>
                </a:solidFill>
                <a:latin typeface="Arial" pitchFamily="34" charset="0"/>
                <a:ea typeface="+mn-ea"/>
                <a:cs typeface="Arial" pitchFamily="34" charset="0"/>
              </a:defRPr>
            </a:lvl4pPr>
            <a:lvl5pPr marL="1828800" indent="0" algn="l" defTabSz="914400" rtl="0" eaLnBrk="1" latinLnBrk="0" hangingPunct="1">
              <a:spcBef>
                <a:spcPct val="20000"/>
              </a:spcBef>
              <a:buFont typeface="Arial" pitchFamily="34" charset="0"/>
              <a:buNone/>
              <a:defRPr sz="900" kern="1200">
                <a:solidFill>
                  <a:schemeClr val="tx1">
                    <a:lumMod val="75000"/>
                    <a:lumOff val="25000"/>
                  </a:schemeClr>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en-US" sz="2800" dirty="0"/>
              <a:t>Founding Partners </a:t>
            </a:r>
          </a:p>
          <a:p>
            <a:pPr algn="ctr"/>
            <a:r>
              <a:rPr lang="en-US" sz="2800" dirty="0"/>
              <a:t>The Health Initiative</a:t>
            </a:r>
          </a:p>
        </p:txBody>
      </p:sp>
    </p:spTree>
    <p:extLst>
      <p:ext uri="{BB962C8B-B14F-4D97-AF65-F5344CB8AC3E}">
        <p14:creationId xmlns:p14="http://schemas.microsoft.com/office/powerpoint/2010/main" val="7719824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cLtVETXJjmbYCASH7PJDJ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CfdXFaOwTwybvb0uUPOak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3m3Jq_EDXYC4tOp3YLep.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jFxs7TF4HuWtRVKISf5m3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fYGLno1Itimb.bWd6VHRE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iAfXHX3KpiiIf08jrgYHo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pKgrCfFK5yTDGBo1ucpex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a:solidFill>
            <a:srgbClr val="FFC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a:solidFill>
            <a:srgbClr val="FFC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latin typeface="Arial" panose="020B0604020202020204" pitchFamily="34" charset="0"/>
            <a:cs typeface="Arial" panose="020B0604020202020204" pitchFamily="34" charset="0"/>
          </a:defRPr>
        </a:defPPr>
      </a:lstStyle>
    </a:tx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a:solidFill>
            <a:srgbClr val="FFC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latin typeface="Arial" panose="020B0604020202020204" pitchFamily="34" charset="0"/>
            <a:cs typeface="Arial" panose="020B0604020202020204" pitchFamily="34" charset="0"/>
          </a:defRPr>
        </a:defPPr>
      </a:lstStyle>
    </a:tx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a:solidFill>
            <a:srgbClr val="FFC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latin typeface="Arial" panose="020B0604020202020204" pitchFamily="34" charset="0"/>
            <a:cs typeface="Arial" panose="020B0604020202020204" pitchFamily="34" charset="0"/>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487</TotalTime>
  <Words>1304</Words>
  <Application>Microsoft Office PowerPoint</Application>
  <PresentationFormat>Widescreen</PresentationFormat>
  <Paragraphs>267</Paragraphs>
  <Slides>31</Slides>
  <Notes>14</Notes>
  <HiddenSlides>0</HiddenSlides>
  <MMClips>0</MMClips>
  <ScaleCrop>false</ScaleCrop>
  <HeadingPairs>
    <vt:vector size="8" baseType="variant">
      <vt:variant>
        <vt:lpstr>Fonts Used</vt:lpstr>
      </vt:variant>
      <vt:variant>
        <vt:i4>20</vt:i4>
      </vt:variant>
      <vt:variant>
        <vt:lpstr>Theme</vt:lpstr>
      </vt:variant>
      <vt:variant>
        <vt:i4>4</vt:i4>
      </vt:variant>
      <vt:variant>
        <vt:lpstr>Embedded OLE Servers</vt:lpstr>
      </vt:variant>
      <vt:variant>
        <vt:i4>1</vt:i4>
      </vt:variant>
      <vt:variant>
        <vt:lpstr>Slide Titles</vt:lpstr>
      </vt:variant>
      <vt:variant>
        <vt:i4>31</vt:i4>
      </vt:variant>
    </vt:vector>
  </HeadingPairs>
  <TitlesOfParts>
    <vt:vector size="56" baseType="lpstr">
      <vt:lpstr>Arial</vt:lpstr>
      <vt:lpstr>Arial Bold</vt:lpstr>
      <vt:lpstr>Avenir</vt:lpstr>
      <vt:lpstr>Avenir Heavy</vt:lpstr>
      <vt:lpstr>Avenir Light</vt:lpstr>
      <vt:lpstr>Avenir Roman</vt:lpstr>
      <vt:lpstr>Calibri</vt:lpstr>
      <vt:lpstr>Cambria</vt:lpstr>
      <vt:lpstr>Courier New</vt:lpstr>
      <vt:lpstr>Franklin Gothic Demi</vt:lpstr>
      <vt:lpstr>Franklin Gothic Demi Cond</vt:lpstr>
      <vt:lpstr>Franklin Gothic Medium</vt:lpstr>
      <vt:lpstr>Franklin Gothic Medium Cond</vt:lpstr>
      <vt:lpstr>Gill Sans MT</vt:lpstr>
      <vt:lpstr>Gotham Bold</vt:lpstr>
      <vt:lpstr>Gotham Light</vt:lpstr>
      <vt:lpstr>Helvetica</vt:lpstr>
      <vt:lpstr>Times New Roman</vt:lpstr>
      <vt:lpstr>Tw Cen MT</vt:lpstr>
      <vt:lpstr>Wingdings</vt:lpstr>
      <vt:lpstr>Office Theme</vt:lpstr>
      <vt:lpstr>1_Office Theme</vt:lpstr>
      <vt:lpstr>2_Office Theme</vt:lpstr>
      <vt:lpstr>3_Office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Panelists</vt:lpstr>
      <vt:lpstr>PowerPoint Presentation</vt:lpstr>
      <vt:lpstr>The US Spends More on Healthcare for Less Value</vt:lpstr>
      <vt:lpstr>Where Would You Invest for Health? Charlotte, NC</vt:lpstr>
      <vt:lpstr>Where Would You Invest for Health? NC Voters Agree</vt:lpstr>
      <vt:lpstr>Where Would You Invest for Health? NC Physicians Agree </vt:lpstr>
      <vt:lpstr>Healthcare vs. Health</vt:lpstr>
      <vt:lpstr>Opioid Epidemic: Asking Different Questions</vt:lpstr>
      <vt:lpstr>PowerPoint Presentation</vt:lpstr>
      <vt:lpstr>PowerPoint Presentation</vt:lpstr>
      <vt:lpstr>We will succeed by living our values:</vt:lpstr>
      <vt:lpstr>PowerPoint Presentation</vt:lpstr>
      <vt:lpstr>Priority Domains</vt:lpstr>
      <vt:lpstr>Early Childhood Action Plan</vt:lpstr>
      <vt:lpstr>Healthy North Carolina 2030  Shift to a Population Health Framework</vt:lpstr>
      <vt:lpstr>PowerPoint Presentation</vt:lpstr>
      <vt:lpstr>Operationalizing Interconnectivity</vt:lpstr>
      <vt:lpstr>PowerPoint Presentation</vt:lpstr>
      <vt:lpstr>North Carolina’s Vision for Medicaid Managed Care</vt:lpstr>
      <vt:lpstr>Buy Health within Medicaid Managed Care</vt:lpstr>
      <vt:lpstr>PowerPoint Presentation</vt:lpstr>
      <vt:lpstr>PowerPoint Presentation</vt:lpstr>
      <vt:lpstr>PowerPoint Presentation</vt:lpstr>
      <vt:lpstr>Title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Pennie Ewart</dc:creator>
  <cp:lastModifiedBy>Pennie Ewart</cp:lastModifiedBy>
  <cp:revision>20</cp:revision>
  <cp:lastPrinted>2019-10-08T17:20:39Z</cp:lastPrinted>
  <dcterms:created xsi:type="dcterms:W3CDTF">2019-10-06T21:17:13Z</dcterms:created>
  <dcterms:modified xsi:type="dcterms:W3CDTF">2019-10-10T00:22:52Z</dcterms:modified>
</cp:coreProperties>
</file>