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24384000" cy="13716000"/>
  <p:notesSz cx="6858000" cy="9144000"/>
  <p:embeddedFontLst>
    <p:embeddedFont>
      <p:font typeface="Helvetica Neue" panose="02000503000000020004" pitchFamily="2" charset="0"/>
      <p:regular r:id="rId44"/>
      <p:bold r:id="rId45"/>
      <p:italic r:id="rId46"/>
      <p:boldItalic r:id="rId47"/>
    </p:embeddedFont>
    <p:embeddedFont>
      <p:font typeface="Montserrat" pitchFamily="2" charset="77"/>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4" roundtripDataSignature="AMtx7mhgpXe7mfyxpJoBvJmZiHDGHEIi6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01"/>
    <p:restoredTop sz="94637"/>
  </p:normalViewPr>
  <p:slideViewPr>
    <p:cSldViewPr snapToGrid="0">
      <p:cViewPr varScale="1">
        <p:scale>
          <a:sx n="74" d="100"/>
          <a:sy n="74" d="100"/>
        </p:scale>
        <p:origin x="856"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8"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1pPr>
            <a:lvl2pPr marL="914400" marR="0" lvl="1"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2pPr>
            <a:lvl3pPr marL="1371600" marR="0" lvl="2"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3pPr>
            <a:lvl4pPr marL="1828800" marR="0" lvl="3"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4pPr>
            <a:lvl5pPr marL="2286000" marR="0" lvl="4"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5pPr>
            <a:lvl6pPr marL="2743200" marR="0" lvl="5"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6pPr>
            <a:lvl7pPr marL="3200400" marR="0" lvl="6"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7pPr>
            <a:lvl8pPr marL="3657600" marR="0" lvl="7"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8pPr>
            <a:lvl9pPr marL="4114800" marR="0" lvl="8"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 name="Google Shape;69;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6" name="Google Shape;146;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1" name="Google Shape;151;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6" name="Google Shape;156;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1" name="Google Shape;161;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 name="Google Shape;166;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4" name="Google Shape;174;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1" name="Google Shape;181;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8" name="Google Shape;188;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6" name="Google Shape;196;p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3" name="Google Shape;203;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6" name="Google Shape;76;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1" name="Google Shape;211;p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8" name="Google Shape;218;p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6" name="Google Shape;226;p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4" name="Google Shape;234;p2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2" name="Google Shape;242;p2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0" name="Google Shape;250;p2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7" name="Google Shape;257;p2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4" name="Google Shape;264;p2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2" name="Google Shape;272;p2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0" name="Google Shape;280;p2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3" name="Google Shape;83;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7" name="Google Shape;287;p3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4" name="Google Shape;294;p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1" name="Google Shape;301;p3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8" name="Google Shape;308;p3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5" name="Google Shape;315;p3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2" name="Google Shape;322;p3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9" name="Google Shape;329;p3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6" name="Google Shape;336;p3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5" name="Google Shape;345;p3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3" name="Google Shape;353;p3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1" name="Google Shape;91;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1" name="Google Shape;361;p4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7" name="Google Shape;367;p4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6" name="Google Shape;106;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6" name="Google Shape;116;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3" name="Google Shape;123;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1" name="Google Shape;131;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9" name="Google Shape;139;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x">
  <p:cSld name="TITLE_AND_BODY">
    <p:spTree>
      <p:nvGrpSpPr>
        <p:cNvPr id="1" name="Shape 9"/>
        <p:cNvGrpSpPr/>
        <p:nvPr/>
      </p:nvGrpSpPr>
      <p:grpSpPr>
        <a:xfrm>
          <a:off x="0" y="0"/>
          <a:ext cx="0" cy="0"/>
          <a:chOff x="0" y="0"/>
          <a:chExt cx="0" cy="0"/>
        </a:xfrm>
      </p:grpSpPr>
      <p:sp>
        <p:nvSpPr>
          <p:cNvPr id="10" name="Google Shape;10;p43"/>
          <p:cNvSpPr txBox="1">
            <a:spLocks noGrp="1"/>
          </p:cNvSpPr>
          <p:nvPr>
            <p:ph type="body" idx="1"/>
          </p:nvPr>
        </p:nvSpPr>
        <p:spPr>
          <a:xfrm>
            <a:off x="1201340" y="11859862"/>
            <a:ext cx="21971004" cy="6369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3600"/>
              <a:buFont typeface="Helvetica Neue"/>
              <a:buNone/>
              <a:defRPr sz="3600" b="1"/>
            </a:lvl1pPr>
            <a:lvl2pPr marL="914400" lvl="1" indent="-509778" algn="l">
              <a:lnSpc>
                <a:spcPct val="100000"/>
              </a:lnSpc>
              <a:spcBef>
                <a:spcPts val="0"/>
              </a:spcBef>
              <a:spcAft>
                <a:spcPts val="0"/>
              </a:spcAft>
              <a:buClr>
                <a:srgbClr val="000000"/>
              </a:buClr>
              <a:buSzPts val="4428"/>
              <a:buFont typeface="Helvetica Neue"/>
              <a:buChar char="•"/>
              <a:defRPr sz="3600" b="1"/>
            </a:lvl2pPr>
            <a:lvl3pPr marL="1371600" lvl="2" indent="-509778" algn="l">
              <a:lnSpc>
                <a:spcPct val="100000"/>
              </a:lnSpc>
              <a:spcBef>
                <a:spcPts val="0"/>
              </a:spcBef>
              <a:spcAft>
                <a:spcPts val="0"/>
              </a:spcAft>
              <a:buClr>
                <a:srgbClr val="000000"/>
              </a:buClr>
              <a:buSzPts val="4428"/>
              <a:buFont typeface="Helvetica Neue"/>
              <a:buChar char="•"/>
              <a:defRPr sz="3600" b="1"/>
            </a:lvl3pPr>
            <a:lvl4pPr marL="1828800" lvl="3" indent="-509778" algn="l">
              <a:lnSpc>
                <a:spcPct val="100000"/>
              </a:lnSpc>
              <a:spcBef>
                <a:spcPts val="0"/>
              </a:spcBef>
              <a:spcAft>
                <a:spcPts val="0"/>
              </a:spcAft>
              <a:buClr>
                <a:srgbClr val="000000"/>
              </a:buClr>
              <a:buSzPts val="4428"/>
              <a:buFont typeface="Helvetica Neue"/>
              <a:buChar char="•"/>
              <a:defRPr sz="3600" b="1"/>
            </a:lvl4pPr>
            <a:lvl5pPr marL="2286000" lvl="4" indent="-509778" algn="l">
              <a:lnSpc>
                <a:spcPct val="100000"/>
              </a:lnSpc>
              <a:spcBef>
                <a:spcPts val="0"/>
              </a:spcBef>
              <a:spcAft>
                <a:spcPts val="0"/>
              </a:spcAft>
              <a:buClr>
                <a:srgbClr val="000000"/>
              </a:buClr>
              <a:buSzPts val="4428"/>
              <a:buFont typeface="Helvetica Neue"/>
              <a:buChar char="•"/>
              <a:defRPr sz="36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 name="Google Shape;11;p43"/>
          <p:cNvSpPr txBox="1">
            <a:spLocks noGrp="1"/>
          </p:cNvSpPr>
          <p:nvPr>
            <p:ph type="title"/>
          </p:nvPr>
        </p:nvSpPr>
        <p:spPr>
          <a:xfrm>
            <a:off x="1206496" y="2574991"/>
            <a:ext cx="21971005" cy="4648202"/>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000000"/>
              </a:buClr>
              <a:buSzPts val="11600"/>
              <a:buFont typeface="Helvetica Neue"/>
              <a:buNone/>
              <a:defRPr sz="11600"/>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2" name="Google Shape;12;p43"/>
          <p:cNvSpPr txBox="1">
            <a:spLocks noGrp="1"/>
          </p:cNvSpPr>
          <p:nvPr>
            <p:ph type="body" idx="2"/>
          </p:nvPr>
        </p:nvSpPr>
        <p:spPr>
          <a:xfrm>
            <a:off x="1201342" y="7223190"/>
            <a:ext cx="21971002" cy="1905002"/>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3" name="Google Shape;13;p43"/>
          <p:cNvSpPr txBox="1">
            <a:spLocks noGrp="1"/>
          </p:cNvSpPr>
          <p:nvPr>
            <p:ph type="sldNum" idx="12"/>
          </p:nvPr>
        </p:nvSpPr>
        <p:spPr>
          <a:xfrm>
            <a:off x="12001500" y="13080999"/>
            <a:ext cx="368504"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Fact">
  <p:cSld name="Big Fact">
    <p:spTree>
      <p:nvGrpSpPr>
        <p:cNvPr id="1" name="Shape 49"/>
        <p:cNvGrpSpPr/>
        <p:nvPr/>
      </p:nvGrpSpPr>
      <p:grpSpPr>
        <a:xfrm>
          <a:off x="0" y="0"/>
          <a:ext cx="0" cy="0"/>
          <a:chOff x="0" y="0"/>
          <a:chExt cx="0" cy="0"/>
        </a:xfrm>
      </p:grpSpPr>
      <p:sp>
        <p:nvSpPr>
          <p:cNvPr id="50" name="Google Shape;50;p52"/>
          <p:cNvSpPr txBox="1">
            <a:spLocks noGrp="1"/>
          </p:cNvSpPr>
          <p:nvPr>
            <p:ph type="body" idx="1"/>
          </p:nvPr>
        </p:nvSpPr>
        <p:spPr>
          <a:xfrm>
            <a:off x="1206500" y="1075926"/>
            <a:ext cx="21971000" cy="7241586"/>
          </a:xfrm>
          <a:prstGeom prst="rect">
            <a:avLst/>
          </a:prstGeom>
          <a:noFill/>
          <a:ln>
            <a:noFill/>
          </a:ln>
        </p:spPr>
        <p:txBody>
          <a:bodyPr spcFirstLastPara="1" wrap="square" lIns="50800" tIns="50800" rIns="50800" bIns="50800" anchor="b" anchorCtr="0">
            <a:normAutofit/>
          </a:bodyPr>
          <a:lstStyle>
            <a:lvl1pPr marL="457200" lvl="0" indent="-228600" algn="ctr">
              <a:lnSpc>
                <a:spcPct val="80000"/>
              </a:lnSpc>
              <a:spcBef>
                <a:spcPts val="0"/>
              </a:spcBef>
              <a:spcAft>
                <a:spcPts val="0"/>
              </a:spcAft>
              <a:buClr>
                <a:srgbClr val="000000"/>
              </a:buClr>
              <a:buSzPts val="25000"/>
              <a:buFont typeface="Helvetica Neue"/>
              <a:buNone/>
              <a:defRPr sz="25000" b="1"/>
            </a:lvl1pPr>
            <a:lvl2pPr marL="914400" lvl="1" indent="-228600" algn="ctr">
              <a:lnSpc>
                <a:spcPct val="80000"/>
              </a:lnSpc>
              <a:spcBef>
                <a:spcPts val="0"/>
              </a:spcBef>
              <a:spcAft>
                <a:spcPts val="0"/>
              </a:spcAft>
              <a:buClr>
                <a:srgbClr val="000000"/>
              </a:buClr>
              <a:buSzPts val="25000"/>
              <a:buFont typeface="Helvetica Neue"/>
              <a:buNone/>
              <a:defRPr sz="25000" b="1"/>
            </a:lvl2pPr>
            <a:lvl3pPr marL="1371600" lvl="2" indent="-228600" algn="ctr">
              <a:lnSpc>
                <a:spcPct val="80000"/>
              </a:lnSpc>
              <a:spcBef>
                <a:spcPts val="0"/>
              </a:spcBef>
              <a:spcAft>
                <a:spcPts val="0"/>
              </a:spcAft>
              <a:buClr>
                <a:srgbClr val="000000"/>
              </a:buClr>
              <a:buSzPts val="25000"/>
              <a:buFont typeface="Helvetica Neue"/>
              <a:buNone/>
              <a:defRPr sz="25000" b="1"/>
            </a:lvl3pPr>
            <a:lvl4pPr marL="1828800" lvl="3" indent="-228600" algn="ctr">
              <a:lnSpc>
                <a:spcPct val="80000"/>
              </a:lnSpc>
              <a:spcBef>
                <a:spcPts val="0"/>
              </a:spcBef>
              <a:spcAft>
                <a:spcPts val="0"/>
              </a:spcAft>
              <a:buClr>
                <a:srgbClr val="000000"/>
              </a:buClr>
              <a:buSzPts val="25000"/>
              <a:buFont typeface="Helvetica Neue"/>
              <a:buNone/>
              <a:defRPr sz="25000" b="1"/>
            </a:lvl4pPr>
            <a:lvl5pPr marL="2286000" lvl="4" indent="-228600" algn="ctr">
              <a:lnSpc>
                <a:spcPct val="80000"/>
              </a:lnSpc>
              <a:spcBef>
                <a:spcPts val="0"/>
              </a:spcBef>
              <a:spcAft>
                <a:spcPts val="0"/>
              </a:spcAft>
              <a:buClr>
                <a:srgbClr val="000000"/>
              </a:buClr>
              <a:buSzPts val="25000"/>
              <a:buFont typeface="Helvetica Neue"/>
              <a:buNone/>
              <a:defRPr sz="250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1" name="Google Shape;51;p52"/>
          <p:cNvSpPr txBox="1">
            <a:spLocks noGrp="1"/>
          </p:cNvSpPr>
          <p:nvPr>
            <p:ph type="body" idx="2"/>
          </p:nvPr>
        </p:nvSpPr>
        <p:spPr>
          <a:xfrm>
            <a:off x="1206500" y="8262180"/>
            <a:ext cx="21971000" cy="934780"/>
          </a:xfrm>
          <a:prstGeom prst="rect">
            <a:avLst/>
          </a:prstGeom>
          <a:noFill/>
          <a:ln>
            <a:noFill/>
          </a:ln>
        </p:spPr>
        <p:txBody>
          <a:bodyPr spcFirstLastPara="1" wrap="square" lIns="45700" tIns="45700" rIns="45700" bIns="45700" anchor="t" anchorCtr="0">
            <a:normAutofit/>
          </a:bodyPr>
          <a:lstStyle>
            <a:lvl1pPr marL="457200" lvl="0" indent="-228600" algn="ctr">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2" name="Google Shape;52;p52"/>
          <p:cNvSpPr txBox="1">
            <a:spLocks noGrp="1"/>
          </p:cNvSpPr>
          <p:nvPr>
            <p:ph type="sldNum" idx="12"/>
          </p:nvPr>
        </p:nvSpPr>
        <p:spPr>
          <a:xfrm>
            <a:off x="12001500" y="13080999"/>
            <a:ext cx="368504"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3"/>
        <p:cNvGrpSpPr/>
        <p:nvPr/>
      </p:nvGrpSpPr>
      <p:grpSpPr>
        <a:xfrm>
          <a:off x="0" y="0"/>
          <a:ext cx="0" cy="0"/>
          <a:chOff x="0" y="0"/>
          <a:chExt cx="0" cy="0"/>
        </a:xfrm>
      </p:grpSpPr>
      <p:sp>
        <p:nvSpPr>
          <p:cNvPr id="54" name="Google Shape;54;p53"/>
          <p:cNvSpPr txBox="1">
            <a:spLocks noGrp="1"/>
          </p:cNvSpPr>
          <p:nvPr>
            <p:ph type="body" idx="1"/>
          </p:nvPr>
        </p:nvSpPr>
        <p:spPr>
          <a:xfrm>
            <a:off x="2430024" y="10675453"/>
            <a:ext cx="20200054" cy="6369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3600"/>
              <a:buFont typeface="Helvetica Neue"/>
              <a:buNone/>
              <a:defRPr sz="3600" b="1"/>
            </a:lvl1pPr>
            <a:lvl2pPr marL="914400" lvl="1" indent="-509778" algn="l">
              <a:lnSpc>
                <a:spcPct val="100000"/>
              </a:lnSpc>
              <a:spcBef>
                <a:spcPts val="0"/>
              </a:spcBef>
              <a:spcAft>
                <a:spcPts val="0"/>
              </a:spcAft>
              <a:buClr>
                <a:srgbClr val="000000"/>
              </a:buClr>
              <a:buSzPts val="4428"/>
              <a:buFont typeface="Helvetica Neue"/>
              <a:buChar char="•"/>
              <a:defRPr sz="3600" b="1"/>
            </a:lvl2pPr>
            <a:lvl3pPr marL="1371600" lvl="2" indent="-509778" algn="l">
              <a:lnSpc>
                <a:spcPct val="100000"/>
              </a:lnSpc>
              <a:spcBef>
                <a:spcPts val="0"/>
              </a:spcBef>
              <a:spcAft>
                <a:spcPts val="0"/>
              </a:spcAft>
              <a:buClr>
                <a:srgbClr val="000000"/>
              </a:buClr>
              <a:buSzPts val="4428"/>
              <a:buFont typeface="Helvetica Neue"/>
              <a:buChar char="•"/>
              <a:defRPr sz="3600" b="1"/>
            </a:lvl3pPr>
            <a:lvl4pPr marL="1828800" lvl="3" indent="-509778" algn="l">
              <a:lnSpc>
                <a:spcPct val="100000"/>
              </a:lnSpc>
              <a:spcBef>
                <a:spcPts val="0"/>
              </a:spcBef>
              <a:spcAft>
                <a:spcPts val="0"/>
              </a:spcAft>
              <a:buClr>
                <a:srgbClr val="000000"/>
              </a:buClr>
              <a:buSzPts val="4428"/>
              <a:buFont typeface="Helvetica Neue"/>
              <a:buChar char="•"/>
              <a:defRPr sz="3600" b="1"/>
            </a:lvl4pPr>
            <a:lvl5pPr marL="2286000" lvl="4" indent="-509778" algn="l">
              <a:lnSpc>
                <a:spcPct val="100000"/>
              </a:lnSpc>
              <a:spcBef>
                <a:spcPts val="0"/>
              </a:spcBef>
              <a:spcAft>
                <a:spcPts val="0"/>
              </a:spcAft>
              <a:buClr>
                <a:srgbClr val="000000"/>
              </a:buClr>
              <a:buSzPts val="4428"/>
              <a:buFont typeface="Helvetica Neue"/>
              <a:buChar char="•"/>
              <a:defRPr sz="36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5" name="Google Shape;55;p53"/>
          <p:cNvSpPr txBox="1">
            <a:spLocks noGrp="1"/>
          </p:cNvSpPr>
          <p:nvPr>
            <p:ph type="body" idx="2"/>
          </p:nvPr>
        </p:nvSpPr>
        <p:spPr>
          <a:xfrm>
            <a:off x="1753923" y="4939860"/>
            <a:ext cx="20876154" cy="3836281"/>
          </a:xfrm>
          <a:prstGeom prst="rect">
            <a:avLst/>
          </a:prstGeom>
          <a:noFill/>
          <a:ln>
            <a:noFill/>
          </a:ln>
        </p:spPr>
        <p:txBody>
          <a:bodyPr spcFirstLastPara="1" wrap="square" lIns="50800" tIns="50800" rIns="50800" bIns="50800" anchor="t" anchorCtr="0">
            <a:normAutofit/>
          </a:bodyPr>
          <a:lstStyle>
            <a:lvl1pPr marL="457200" lvl="0"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6" name="Google Shape;56;p53"/>
          <p:cNvSpPr txBox="1">
            <a:spLocks noGrp="1"/>
          </p:cNvSpPr>
          <p:nvPr>
            <p:ph type="sldNum" idx="12"/>
          </p:nvPr>
        </p:nvSpPr>
        <p:spPr>
          <a:xfrm>
            <a:off x="12001500" y="13080999"/>
            <a:ext cx="368504"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57"/>
        <p:cNvGrpSpPr/>
        <p:nvPr/>
      </p:nvGrpSpPr>
      <p:grpSpPr>
        <a:xfrm>
          <a:off x="0" y="0"/>
          <a:ext cx="0" cy="0"/>
          <a:chOff x="0" y="0"/>
          <a:chExt cx="0" cy="0"/>
        </a:xfrm>
      </p:grpSpPr>
      <p:sp>
        <p:nvSpPr>
          <p:cNvPr id="58" name="Google Shape;58;p54"/>
          <p:cNvSpPr>
            <a:spLocks noGrp="1"/>
          </p:cNvSpPr>
          <p:nvPr>
            <p:ph type="pic" idx="2"/>
          </p:nvPr>
        </p:nvSpPr>
        <p:spPr>
          <a:xfrm>
            <a:off x="15760700" y="1016000"/>
            <a:ext cx="7439099" cy="5949678"/>
          </a:xfrm>
          <a:prstGeom prst="rect">
            <a:avLst/>
          </a:prstGeom>
          <a:noFill/>
          <a:ln>
            <a:noFill/>
          </a:ln>
        </p:spPr>
      </p:sp>
      <p:sp>
        <p:nvSpPr>
          <p:cNvPr id="59" name="Google Shape;59;p54"/>
          <p:cNvSpPr>
            <a:spLocks noGrp="1"/>
          </p:cNvSpPr>
          <p:nvPr>
            <p:ph type="pic" idx="3"/>
          </p:nvPr>
        </p:nvSpPr>
        <p:spPr>
          <a:xfrm>
            <a:off x="13500100" y="3978275"/>
            <a:ext cx="10439400" cy="12150181"/>
          </a:xfrm>
          <a:prstGeom prst="rect">
            <a:avLst/>
          </a:prstGeom>
          <a:noFill/>
          <a:ln>
            <a:noFill/>
          </a:ln>
        </p:spPr>
      </p:sp>
      <p:sp>
        <p:nvSpPr>
          <p:cNvPr id="60" name="Google Shape;60;p54"/>
          <p:cNvSpPr>
            <a:spLocks noGrp="1"/>
          </p:cNvSpPr>
          <p:nvPr>
            <p:ph type="pic" idx="4"/>
          </p:nvPr>
        </p:nvSpPr>
        <p:spPr>
          <a:xfrm>
            <a:off x="-139700" y="495300"/>
            <a:ext cx="16611600" cy="12458700"/>
          </a:xfrm>
          <a:prstGeom prst="rect">
            <a:avLst/>
          </a:prstGeom>
          <a:noFill/>
          <a:ln>
            <a:noFill/>
          </a:ln>
        </p:spPr>
      </p:sp>
      <p:sp>
        <p:nvSpPr>
          <p:cNvPr id="61" name="Google Shape;61;p54"/>
          <p:cNvSpPr txBox="1">
            <a:spLocks noGrp="1"/>
          </p:cNvSpPr>
          <p:nvPr>
            <p:ph type="sldNum" idx="12"/>
          </p:nvPr>
        </p:nvSpPr>
        <p:spPr>
          <a:xfrm>
            <a:off x="12001500" y="13080999"/>
            <a:ext cx="368504"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62"/>
        <p:cNvGrpSpPr/>
        <p:nvPr/>
      </p:nvGrpSpPr>
      <p:grpSpPr>
        <a:xfrm>
          <a:off x="0" y="0"/>
          <a:ext cx="0" cy="0"/>
          <a:chOff x="0" y="0"/>
          <a:chExt cx="0" cy="0"/>
        </a:xfrm>
      </p:grpSpPr>
      <p:sp>
        <p:nvSpPr>
          <p:cNvPr id="63" name="Google Shape;63;p55"/>
          <p:cNvSpPr>
            <a:spLocks noGrp="1"/>
          </p:cNvSpPr>
          <p:nvPr>
            <p:ph type="pic" idx="2"/>
          </p:nvPr>
        </p:nvSpPr>
        <p:spPr>
          <a:xfrm>
            <a:off x="-1333500" y="-5524500"/>
            <a:ext cx="27051000" cy="21640800"/>
          </a:xfrm>
          <a:prstGeom prst="rect">
            <a:avLst/>
          </a:prstGeom>
          <a:noFill/>
          <a:ln>
            <a:noFill/>
          </a:ln>
        </p:spPr>
      </p:sp>
      <p:sp>
        <p:nvSpPr>
          <p:cNvPr id="64" name="Google Shape;64;p55"/>
          <p:cNvSpPr txBox="1">
            <a:spLocks noGrp="1"/>
          </p:cNvSpPr>
          <p:nvPr>
            <p:ph type="sldNum" idx="12"/>
          </p:nvPr>
        </p:nvSpPr>
        <p:spPr>
          <a:xfrm>
            <a:off x="12001500" y="13080999"/>
            <a:ext cx="368504"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FFFFFF"/>
              </a:buClr>
              <a:buSzPts val="1800"/>
              <a:buFont typeface="Helvetica Neue"/>
              <a:buNone/>
              <a:defRPr>
                <a:solidFill>
                  <a:srgbClr val="FFFFFF"/>
                </a:solidFill>
              </a:defRPr>
            </a:lvl1pPr>
            <a:lvl2pPr marL="0" lvl="1" indent="0" algn="ctr">
              <a:lnSpc>
                <a:spcPct val="100000"/>
              </a:lnSpc>
              <a:spcBef>
                <a:spcPts val="0"/>
              </a:spcBef>
              <a:spcAft>
                <a:spcPts val="0"/>
              </a:spcAft>
              <a:buClr>
                <a:srgbClr val="FFFFFF"/>
              </a:buClr>
              <a:buSzPts val="1800"/>
              <a:buFont typeface="Helvetica Neue"/>
              <a:buNone/>
              <a:defRPr>
                <a:solidFill>
                  <a:srgbClr val="FFFFFF"/>
                </a:solidFill>
              </a:defRPr>
            </a:lvl2pPr>
            <a:lvl3pPr marL="0" lvl="2" indent="0" algn="ctr">
              <a:lnSpc>
                <a:spcPct val="100000"/>
              </a:lnSpc>
              <a:spcBef>
                <a:spcPts val="0"/>
              </a:spcBef>
              <a:spcAft>
                <a:spcPts val="0"/>
              </a:spcAft>
              <a:buClr>
                <a:srgbClr val="FFFFFF"/>
              </a:buClr>
              <a:buSzPts val="1800"/>
              <a:buFont typeface="Helvetica Neue"/>
              <a:buNone/>
              <a:defRPr>
                <a:solidFill>
                  <a:srgbClr val="FFFFFF"/>
                </a:solidFill>
              </a:defRPr>
            </a:lvl3pPr>
            <a:lvl4pPr marL="0" lvl="3" indent="0" algn="ctr">
              <a:lnSpc>
                <a:spcPct val="100000"/>
              </a:lnSpc>
              <a:spcBef>
                <a:spcPts val="0"/>
              </a:spcBef>
              <a:spcAft>
                <a:spcPts val="0"/>
              </a:spcAft>
              <a:buClr>
                <a:srgbClr val="FFFFFF"/>
              </a:buClr>
              <a:buSzPts val="1800"/>
              <a:buFont typeface="Helvetica Neue"/>
              <a:buNone/>
              <a:defRPr>
                <a:solidFill>
                  <a:srgbClr val="FFFFFF"/>
                </a:solidFill>
              </a:defRPr>
            </a:lvl4pPr>
            <a:lvl5pPr marL="0" lvl="4" indent="0" algn="ctr">
              <a:lnSpc>
                <a:spcPct val="100000"/>
              </a:lnSpc>
              <a:spcBef>
                <a:spcPts val="0"/>
              </a:spcBef>
              <a:spcAft>
                <a:spcPts val="0"/>
              </a:spcAft>
              <a:buClr>
                <a:srgbClr val="FFFFFF"/>
              </a:buClr>
              <a:buSzPts val="1800"/>
              <a:buFont typeface="Helvetica Neue"/>
              <a:buNone/>
              <a:defRPr>
                <a:solidFill>
                  <a:srgbClr val="FFFFFF"/>
                </a:solidFill>
              </a:defRPr>
            </a:lvl5pPr>
            <a:lvl6pPr marL="0" lvl="5" indent="0" algn="ctr">
              <a:lnSpc>
                <a:spcPct val="100000"/>
              </a:lnSpc>
              <a:spcBef>
                <a:spcPts val="0"/>
              </a:spcBef>
              <a:spcAft>
                <a:spcPts val="0"/>
              </a:spcAft>
              <a:buClr>
                <a:srgbClr val="FFFFFF"/>
              </a:buClr>
              <a:buSzPts val="1800"/>
              <a:buFont typeface="Helvetica Neue"/>
              <a:buNone/>
              <a:defRPr>
                <a:solidFill>
                  <a:srgbClr val="FFFFFF"/>
                </a:solidFill>
              </a:defRPr>
            </a:lvl6pPr>
            <a:lvl7pPr marL="0" lvl="6" indent="0" algn="ctr">
              <a:lnSpc>
                <a:spcPct val="100000"/>
              </a:lnSpc>
              <a:spcBef>
                <a:spcPts val="0"/>
              </a:spcBef>
              <a:spcAft>
                <a:spcPts val="0"/>
              </a:spcAft>
              <a:buClr>
                <a:srgbClr val="FFFFFF"/>
              </a:buClr>
              <a:buSzPts val="1800"/>
              <a:buFont typeface="Helvetica Neue"/>
              <a:buNone/>
              <a:defRPr>
                <a:solidFill>
                  <a:srgbClr val="FFFFFF"/>
                </a:solidFill>
              </a:defRPr>
            </a:lvl7pPr>
            <a:lvl8pPr marL="0" lvl="7" indent="0" algn="ctr">
              <a:lnSpc>
                <a:spcPct val="100000"/>
              </a:lnSpc>
              <a:spcBef>
                <a:spcPts val="0"/>
              </a:spcBef>
              <a:spcAft>
                <a:spcPts val="0"/>
              </a:spcAft>
              <a:buClr>
                <a:srgbClr val="FFFFFF"/>
              </a:buClr>
              <a:buSzPts val="1800"/>
              <a:buFont typeface="Helvetica Neue"/>
              <a:buNone/>
              <a:defRPr>
                <a:solidFill>
                  <a:srgbClr val="FFFFFF"/>
                </a:solidFill>
              </a:defRPr>
            </a:lvl8pPr>
            <a:lvl9pPr marL="0" lvl="8" indent="0" algn="ctr">
              <a:lnSpc>
                <a:spcPct val="100000"/>
              </a:lnSpc>
              <a:spcBef>
                <a:spcPts val="0"/>
              </a:spcBef>
              <a:spcAft>
                <a:spcPts val="0"/>
              </a:spcAft>
              <a:buClr>
                <a:srgbClr val="FFFFFF"/>
              </a:buClr>
              <a:buSzPts val="1800"/>
              <a:buFont typeface="Helvetica Neue"/>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sz="1800" b="0" i="0" u="none" strike="noStrike" cap="none">
              <a:latin typeface="Helvetica Neue"/>
              <a:ea typeface="Helvetica Neue"/>
              <a:cs typeface="Helvetica Neue"/>
              <a:sym typeface="Helvetica Neue"/>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65"/>
        <p:cNvGrpSpPr/>
        <p:nvPr/>
      </p:nvGrpSpPr>
      <p:grpSpPr>
        <a:xfrm>
          <a:off x="0" y="0"/>
          <a:ext cx="0" cy="0"/>
          <a:chOff x="0" y="0"/>
          <a:chExt cx="0" cy="0"/>
        </a:xfrm>
      </p:grpSpPr>
      <p:sp>
        <p:nvSpPr>
          <p:cNvPr id="66" name="Google Shape;66;p56"/>
          <p:cNvSpPr txBox="1">
            <a:spLocks noGrp="1"/>
          </p:cNvSpPr>
          <p:nvPr>
            <p:ph type="sldNum" idx="12"/>
          </p:nvPr>
        </p:nvSpPr>
        <p:spPr>
          <a:xfrm>
            <a:off x="12001500" y="13080999"/>
            <a:ext cx="368504"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4"/>
        <p:cNvGrpSpPr/>
        <p:nvPr/>
      </p:nvGrpSpPr>
      <p:grpSpPr>
        <a:xfrm>
          <a:off x="0" y="0"/>
          <a:ext cx="0" cy="0"/>
          <a:chOff x="0" y="0"/>
          <a:chExt cx="0" cy="0"/>
        </a:xfrm>
      </p:grpSpPr>
      <p:sp>
        <p:nvSpPr>
          <p:cNvPr id="15" name="Google Shape;15;p44"/>
          <p:cNvSpPr txBox="1">
            <a:spLocks noGrp="1"/>
          </p:cNvSpPr>
          <p:nvPr>
            <p:ph type="title"/>
          </p:nvPr>
        </p:nvSpPr>
        <p:spPr>
          <a:xfrm>
            <a:off x="1206500" y="1079500"/>
            <a:ext cx="21971000" cy="1434950"/>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6" name="Google Shape;16;p44"/>
          <p:cNvSpPr txBox="1">
            <a:spLocks noGrp="1"/>
          </p:cNvSpPr>
          <p:nvPr>
            <p:ph type="body" idx="1"/>
          </p:nvPr>
        </p:nvSpPr>
        <p:spPr>
          <a:xfrm>
            <a:off x="1206500" y="2372961"/>
            <a:ext cx="21971000" cy="934781"/>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658177" algn="l">
              <a:lnSpc>
                <a:spcPct val="100000"/>
              </a:lnSpc>
              <a:spcBef>
                <a:spcPts val="0"/>
              </a:spcBef>
              <a:spcAft>
                <a:spcPts val="0"/>
              </a:spcAft>
              <a:buClr>
                <a:srgbClr val="000000"/>
              </a:buClr>
              <a:buSzPts val="6765"/>
              <a:buFont typeface="Helvetica Neue"/>
              <a:buChar char="•"/>
              <a:defRPr sz="5500" b="1"/>
            </a:lvl2pPr>
            <a:lvl3pPr marL="1371600" lvl="2" indent="-658177" algn="l">
              <a:lnSpc>
                <a:spcPct val="100000"/>
              </a:lnSpc>
              <a:spcBef>
                <a:spcPts val="0"/>
              </a:spcBef>
              <a:spcAft>
                <a:spcPts val="0"/>
              </a:spcAft>
              <a:buClr>
                <a:srgbClr val="000000"/>
              </a:buClr>
              <a:buSzPts val="6765"/>
              <a:buFont typeface="Helvetica Neue"/>
              <a:buChar char="•"/>
              <a:defRPr sz="5500" b="1"/>
            </a:lvl3pPr>
            <a:lvl4pPr marL="1828800" lvl="3" indent="-658177" algn="l">
              <a:lnSpc>
                <a:spcPct val="100000"/>
              </a:lnSpc>
              <a:spcBef>
                <a:spcPts val="0"/>
              </a:spcBef>
              <a:spcAft>
                <a:spcPts val="0"/>
              </a:spcAft>
              <a:buClr>
                <a:srgbClr val="000000"/>
              </a:buClr>
              <a:buSzPts val="6765"/>
              <a:buFont typeface="Helvetica Neue"/>
              <a:buChar char="•"/>
              <a:defRPr sz="5500" b="1"/>
            </a:lvl4pPr>
            <a:lvl5pPr marL="2286000" lvl="4" indent="-658177" algn="l">
              <a:lnSpc>
                <a:spcPct val="100000"/>
              </a:lnSpc>
              <a:spcBef>
                <a:spcPts val="0"/>
              </a:spcBef>
              <a:spcAft>
                <a:spcPts val="0"/>
              </a:spcAft>
              <a:buClr>
                <a:srgbClr val="000000"/>
              </a:buClr>
              <a:buSzPts val="6765"/>
              <a:buFont typeface="Helvetica Neue"/>
              <a:buChar char="•"/>
              <a:defRPr sz="55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7" name="Google Shape;17;p44"/>
          <p:cNvSpPr txBox="1">
            <a:spLocks noGrp="1"/>
          </p:cNvSpPr>
          <p:nvPr>
            <p:ph type="sldNum" idx="12"/>
          </p:nvPr>
        </p:nvSpPr>
        <p:spPr>
          <a:xfrm>
            <a:off x="12001500" y="13080999"/>
            <a:ext cx="368504"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mp; Photo">
  <p:cSld name="Title &amp; Photo">
    <p:spTree>
      <p:nvGrpSpPr>
        <p:cNvPr id="1" name="Shape 18"/>
        <p:cNvGrpSpPr/>
        <p:nvPr/>
      </p:nvGrpSpPr>
      <p:grpSpPr>
        <a:xfrm>
          <a:off x="0" y="0"/>
          <a:ext cx="0" cy="0"/>
          <a:chOff x="0" y="0"/>
          <a:chExt cx="0" cy="0"/>
        </a:xfrm>
      </p:grpSpPr>
      <p:sp>
        <p:nvSpPr>
          <p:cNvPr id="19" name="Google Shape;19;p45"/>
          <p:cNvSpPr>
            <a:spLocks noGrp="1"/>
          </p:cNvSpPr>
          <p:nvPr>
            <p:ph type="pic" idx="2"/>
          </p:nvPr>
        </p:nvSpPr>
        <p:spPr>
          <a:xfrm>
            <a:off x="-1155700" y="-1295400"/>
            <a:ext cx="26746200" cy="16018933"/>
          </a:xfrm>
          <a:prstGeom prst="rect">
            <a:avLst/>
          </a:prstGeom>
          <a:noFill/>
          <a:ln>
            <a:noFill/>
          </a:ln>
        </p:spPr>
      </p:sp>
      <p:sp>
        <p:nvSpPr>
          <p:cNvPr id="20" name="Google Shape;20;p45"/>
          <p:cNvSpPr txBox="1">
            <a:spLocks noGrp="1"/>
          </p:cNvSpPr>
          <p:nvPr>
            <p:ph type="title"/>
          </p:nvPr>
        </p:nvSpPr>
        <p:spPr>
          <a:xfrm>
            <a:off x="1206500" y="7124700"/>
            <a:ext cx="21971000" cy="4648200"/>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000000"/>
              </a:buClr>
              <a:buSzPts val="11600"/>
              <a:buFont typeface="Helvetica Neue"/>
              <a:buNone/>
              <a:defRPr sz="11600"/>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21" name="Google Shape;21;p45"/>
          <p:cNvSpPr txBox="1">
            <a:spLocks noGrp="1"/>
          </p:cNvSpPr>
          <p:nvPr>
            <p:ph type="body" idx="1"/>
          </p:nvPr>
        </p:nvSpPr>
        <p:spPr>
          <a:xfrm>
            <a:off x="1207690" y="1106137"/>
            <a:ext cx="21968621" cy="6369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3600"/>
              <a:buFont typeface="Helvetica Neue"/>
              <a:buNone/>
              <a:defRPr sz="3600" b="1"/>
            </a:lvl1pPr>
            <a:lvl2pPr marL="914400" lvl="1" indent="-509778" algn="l">
              <a:lnSpc>
                <a:spcPct val="100000"/>
              </a:lnSpc>
              <a:spcBef>
                <a:spcPts val="0"/>
              </a:spcBef>
              <a:spcAft>
                <a:spcPts val="0"/>
              </a:spcAft>
              <a:buClr>
                <a:srgbClr val="000000"/>
              </a:buClr>
              <a:buSzPts val="4428"/>
              <a:buFont typeface="Helvetica Neue"/>
              <a:buChar char="•"/>
              <a:defRPr sz="3600" b="1"/>
            </a:lvl2pPr>
            <a:lvl3pPr marL="1371600" lvl="2" indent="-509778" algn="l">
              <a:lnSpc>
                <a:spcPct val="100000"/>
              </a:lnSpc>
              <a:spcBef>
                <a:spcPts val="0"/>
              </a:spcBef>
              <a:spcAft>
                <a:spcPts val="0"/>
              </a:spcAft>
              <a:buClr>
                <a:srgbClr val="000000"/>
              </a:buClr>
              <a:buSzPts val="4428"/>
              <a:buFont typeface="Helvetica Neue"/>
              <a:buChar char="•"/>
              <a:defRPr sz="3600" b="1"/>
            </a:lvl3pPr>
            <a:lvl4pPr marL="1828800" lvl="3" indent="-509778" algn="l">
              <a:lnSpc>
                <a:spcPct val="100000"/>
              </a:lnSpc>
              <a:spcBef>
                <a:spcPts val="0"/>
              </a:spcBef>
              <a:spcAft>
                <a:spcPts val="0"/>
              </a:spcAft>
              <a:buClr>
                <a:srgbClr val="000000"/>
              </a:buClr>
              <a:buSzPts val="4428"/>
              <a:buFont typeface="Helvetica Neue"/>
              <a:buChar char="•"/>
              <a:defRPr sz="3600" b="1"/>
            </a:lvl4pPr>
            <a:lvl5pPr marL="2286000" lvl="4" indent="-509778" algn="l">
              <a:lnSpc>
                <a:spcPct val="100000"/>
              </a:lnSpc>
              <a:spcBef>
                <a:spcPts val="0"/>
              </a:spcBef>
              <a:spcAft>
                <a:spcPts val="0"/>
              </a:spcAft>
              <a:buClr>
                <a:srgbClr val="000000"/>
              </a:buClr>
              <a:buSzPts val="4428"/>
              <a:buFont typeface="Helvetica Neue"/>
              <a:buChar char="•"/>
              <a:defRPr sz="36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2" name="Google Shape;22;p45"/>
          <p:cNvSpPr txBox="1">
            <a:spLocks noGrp="1"/>
          </p:cNvSpPr>
          <p:nvPr>
            <p:ph type="body" idx="3"/>
          </p:nvPr>
        </p:nvSpPr>
        <p:spPr>
          <a:xfrm>
            <a:off x="1206500" y="11609909"/>
            <a:ext cx="21971000" cy="1116953"/>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3" name="Google Shape;23;p45"/>
          <p:cNvSpPr txBox="1">
            <a:spLocks noGrp="1"/>
          </p:cNvSpPr>
          <p:nvPr>
            <p:ph type="sldNum" idx="12"/>
          </p:nvPr>
        </p:nvSpPr>
        <p:spPr>
          <a:xfrm>
            <a:off x="12001500" y="13080999"/>
            <a:ext cx="368504"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mp; Photo Alt">
  <p:cSld name="Title &amp; Photo Alt">
    <p:spTree>
      <p:nvGrpSpPr>
        <p:cNvPr id="1" name="Shape 24"/>
        <p:cNvGrpSpPr/>
        <p:nvPr/>
      </p:nvGrpSpPr>
      <p:grpSpPr>
        <a:xfrm>
          <a:off x="0" y="0"/>
          <a:ext cx="0" cy="0"/>
          <a:chOff x="0" y="0"/>
          <a:chExt cx="0" cy="0"/>
        </a:xfrm>
      </p:grpSpPr>
      <p:sp>
        <p:nvSpPr>
          <p:cNvPr id="25" name="Google Shape;25;p46"/>
          <p:cNvSpPr>
            <a:spLocks noGrp="1"/>
          </p:cNvSpPr>
          <p:nvPr>
            <p:ph type="pic" idx="2"/>
          </p:nvPr>
        </p:nvSpPr>
        <p:spPr>
          <a:xfrm>
            <a:off x="10972800" y="-203200"/>
            <a:ext cx="12144837" cy="14135100"/>
          </a:xfrm>
          <a:prstGeom prst="rect">
            <a:avLst/>
          </a:prstGeom>
          <a:noFill/>
          <a:ln>
            <a:noFill/>
          </a:ln>
        </p:spPr>
      </p:sp>
      <p:sp>
        <p:nvSpPr>
          <p:cNvPr id="26" name="Google Shape;26;p46"/>
          <p:cNvSpPr txBox="1">
            <a:spLocks noGrp="1"/>
          </p:cNvSpPr>
          <p:nvPr>
            <p:ph type="title"/>
          </p:nvPr>
        </p:nvSpPr>
        <p:spPr>
          <a:xfrm>
            <a:off x="1206500" y="1270000"/>
            <a:ext cx="9779000" cy="5882274"/>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27" name="Google Shape;27;p46"/>
          <p:cNvSpPr txBox="1">
            <a:spLocks noGrp="1"/>
          </p:cNvSpPr>
          <p:nvPr>
            <p:ph type="body" idx="1"/>
          </p:nvPr>
        </p:nvSpPr>
        <p:spPr>
          <a:xfrm>
            <a:off x="1206500" y="7060576"/>
            <a:ext cx="9779000" cy="5385424"/>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228600" algn="l">
              <a:lnSpc>
                <a:spcPct val="100000"/>
              </a:lnSpc>
              <a:spcBef>
                <a:spcPts val="0"/>
              </a:spcBef>
              <a:spcAft>
                <a:spcPts val="0"/>
              </a:spcAft>
              <a:buClr>
                <a:srgbClr val="000000"/>
              </a:buClr>
              <a:buSzPts val="5500"/>
              <a:buFont typeface="Helvetica Neue"/>
              <a:buNone/>
              <a:defRPr sz="5500" b="1"/>
            </a:lvl2pPr>
            <a:lvl3pPr marL="1371600" lvl="2" indent="-228600" algn="l">
              <a:lnSpc>
                <a:spcPct val="100000"/>
              </a:lnSpc>
              <a:spcBef>
                <a:spcPts val="0"/>
              </a:spcBef>
              <a:spcAft>
                <a:spcPts val="0"/>
              </a:spcAft>
              <a:buClr>
                <a:srgbClr val="000000"/>
              </a:buClr>
              <a:buSzPts val="5500"/>
              <a:buFont typeface="Helvetica Neue"/>
              <a:buNone/>
              <a:defRPr sz="5500" b="1"/>
            </a:lvl3pPr>
            <a:lvl4pPr marL="1828800" lvl="3" indent="-228600" algn="l">
              <a:lnSpc>
                <a:spcPct val="100000"/>
              </a:lnSpc>
              <a:spcBef>
                <a:spcPts val="0"/>
              </a:spcBef>
              <a:spcAft>
                <a:spcPts val="0"/>
              </a:spcAft>
              <a:buClr>
                <a:srgbClr val="000000"/>
              </a:buClr>
              <a:buSzPts val="5500"/>
              <a:buFont typeface="Helvetica Neue"/>
              <a:buNone/>
              <a:defRPr sz="5500" b="1"/>
            </a:lvl4pPr>
            <a:lvl5pPr marL="2286000" lvl="4" indent="-228600" algn="l">
              <a:lnSpc>
                <a:spcPct val="100000"/>
              </a:lnSpc>
              <a:spcBef>
                <a:spcPts val="0"/>
              </a:spcBef>
              <a:spcAft>
                <a:spcPts val="0"/>
              </a:spcAft>
              <a:buClr>
                <a:srgbClr val="000000"/>
              </a:buClr>
              <a:buSzPts val="5500"/>
              <a:buFont typeface="Helvetica Neue"/>
              <a:buNone/>
              <a:defRPr sz="55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8" name="Google Shape;28;p46"/>
          <p:cNvSpPr txBox="1">
            <a:spLocks noGrp="1"/>
          </p:cNvSpPr>
          <p:nvPr>
            <p:ph type="sldNum" idx="12"/>
          </p:nvPr>
        </p:nvSpPr>
        <p:spPr>
          <a:xfrm>
            <a:off x="12001500" y="13085233"/>
            <a:ext cx="368504"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29"/>
        <p:cNvGrpSpPr/>
        <p:nvPr/>
      </p:nvGrpSpPr>
      <p:grpSpPr>
        <a:xfrm>
          <a:off x="0" y="0"/>
          <a:ext cx="0" cy="0"/>
          <a:chOff x="0" y="0"/>
          <a:chExt cx="0" cy="0"/>
        </a:xfrm>
      </p:grpSpPr>
      <p:sp>
        <p:nvSpPr>
          <p:cNvPr id="30" name="Google Shape;30;p47"/>
          <p:cNvSpPr txBox="1">
            <a:spLocks noGrp="1"/>
          </p:cNvSpPr>
          <p:nvPr>
            <p:ph type="body" idx="1"/>
          </p:nvPr>
        </p:nvSpPr>
        <p:spPr>
          <a:xfrm>
            <a:off x="1206500" y="4248503"/>
            <a:ext cx="21971000" cy="8256014"/>
          </a:xfrm>
          <a:prstGeom prst="rect">
            <a:avLst/>
          </a:prstGeom>
          <a:noFill/>
          <a:ln>
            <a:noFill/>
          </a:ln>
        </p:spPr>
        <p:txBody>
          <a:bodyPr spcFirstLastPara="1" wrap="square" lIns="50800" tIns="50800" rIns="50800" bIns="5080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1" name="Google Shape;31;p47"/>
          <p:cNvSpPr txBox="1">
            <a:spLocks noGrp="1"/>
          </p:cNvSpPr>
          <p:nvPr>
            <p:ph type="sldNum" idx="12"/>
          </p:nvPr>
        </p:nvSpPr>
        <p:spPr>
          <a:xfrm>
            <a:off x="12001500" y="13080999"/>
            <a:ext cx="368504"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32"/>
        <p:cNvGrpSpPr/>
        <p:nvPr/>
      </p:nvGrpSpPr>
      <p:grpSpPr>
        <a:xfrm>
          <a:off x="0" y="0"/>
          <a:ext cx="0" cy="0"/>
          <a:chOff x="0" y="0"/>
          <a:chExt cx="0" cy="0"/>
        </a:xfrm>
      </p:grpSpPr>
      <p:sp>
        <p:nvSpPr>
          <p:cNvPr id="33" name="Google Shape;33;p48"/>
          <p:cNvSpPr txBox="1">
            <a:spLocks noGrp="1"/>
          </p:cNvSpPr>
          <p:nvPr>
            <p:ph type="body" idx="1"/>
          </p:nvPr>
        </p:nvSpPr>
        <p:spPr>
          <a:xfrm>
            <a:off x="1206500" y="2372961"/>
            <a:ext cx="9779000" cy="934781"/>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658177" algn="l">
              <a:lnSpc>
                <a:spcPct val="100000"/>
              </a:lnSpc>
              <a:spcBef>
                <a:spcPts val="0"/>
              </a:spcBef>
              <a:spcAft>
                <a:spcPts val="0"/>
              </a:spcAft>
              <a:buClr>
                <a:srgbClr val="000000"/>
              </a:buClr>
              <a:buSzPts val="6765"/>
              <a:buFont typeface="Helvetica Neue"/>
              <a:buChar char="•"/>
              <a:defRPr sz="5500" b="1"/>
            </a:lvl2pPr>
            <a:lvl3pPr marL="1371600" lvl="2" indent="-658177" algn="l">
              <a:lnSpc>
                <a:spcPct val="100000"/>
              </a:lnSpc>
              <a:spcBef>
                <a:spcPts val="0"/>
              </a:spcBef>
              <a:spcAft>
                <a:spcPts val="0"/>
              </a:spcAft>
              <a:buClr>
                <a:srgbClr val="000000"/>
              </a:buClr>
              <a:buSzPts val="6765"/>
              <a:buFont typeface="Helvetica Neue"/>
              <a:buChar char="•"/>
              <a:defRPr sz="5500" b="1"/>
            </a:lvl3pPr>
            <a:lvl4pPr marL="1828800" lvl="3" indent="-658177" algn="l">
              <a:lnSpc>
                <a:spcPct val="100000"/>
              </a:lnSpc>
              <a:spcBef>
                <a:spcPts val="0"/>
              </a:spcBef>
              <a:spcAft>
                <a:spcPts val="0"/>
              </a:spcAft>
              <a:buClr>
                <a:srgbClr val="000000"/>
              </a:buClr>
              <a:buSzPts val="6765"/>
              <a:buFont typeface="Helvetica Neue"/>
              <a:buChar char="•"/>
              <a:defRPr sz="5500" b="1"/>
            </a:lvl4pPr>
            <a:lvl5pPr marL="2286000" lvl="4" indent="-658177" algn="l">
              <a:lnSpc>
                <a:spcPct val="100000"/>
              </a:lnSpc>
              <a:spcBef>
                <a:spcPts val="0"/>
              </a:spcBef>
              <a:spcAft>
                <a:spcPts val="0"/>
              </a:spcAft>
              <a:buClr>
                <a:srgbClr val="000000"/>
              </a:buClr>
              <a:buSzPts val="6765"/>
              <a:buFont typeface="Helvetica Neue"/>
              <a:buChar char="•"/>
              <a:defRPr sz="55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4" name="Google Shape;34;p48"/>
          <p:cNvSpPr txBox="1">
            <a:spLocks noGrp="1"/>
          </p:cNvSpPr>
          <p:nvPr>
            <p:ph type="body" idx="2"/>
          </p:nvPr>
        </p:nvSpPr>
        <p:spPr>
          <a:xfrm>
            <a:off x="1206500" y="4248503"/>
            <a:ext cx="9779000" cy="8256631"/>
          </a:xfrm>
          <a:prstGeom prst="rect">
            <a:avLst/>
          </a:prstGeom>
          <a:noFill/>
          <a:ln>
            <a:noFill/>
          </a:ln>
        </p:spPr>
        <p:txBody>
          <a:bodyPr spcFirstLastPara="1" wrap="square" lIns="50800" tIns="50800" rIns="50800" bIns="5080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5" name="Google Shape;35;p48"/>
          <p:cNvSpPr>
            <a:spLocks noGrp="1"/>
          </p:cNvSpPr>
          <p:nvPr>
            <p:ph type="pic" idx="3"/>
          </p:nvPr>
        </p:nvSpPr>
        <p:spPr>
          <a:xfrm>
            <a:off x="12192000" y="-407266"/>
            <a:ext cx="10916874" cy="14555833"/>
          </a:xfrm>
          <a:prstGeom prst="rect">
            <a:avLst/>
          </a:prstGeom>
          <a:noFill/>
          <a:ln>
            <a:noFill/>
          </a:ln>
        </p:spPr>
      </p:sp>
      <p:sp>
        <p:nvSpPr>
          <p:cNvPr id="36" name="Google Shape;36;p48"/>
          <p:cNvSpPr txBox="1">
            <a:spLocks noGrp="1"/>
          </p:cNvSpPr>
          <p:nvPr>
            <p:ph type="title"/>
          </p:nvPr>
        </p:nvSpPr>
        <p:spPr>
          <a:xfrm>
            <a:off x="1206500" y="1079500"/>
            <a:ext cx="9779000" cy="1435100"/>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37" name="Google Shape;37;p48"/>
          <p:cNvSpPr txBox="1">
            <a:spLocks noGrp="1"/>
          </p:cNvSpPr>
          <p:nvPr>
            <p:ph type="sldNum" idx="12"/>
          </p:nvPr>
        </p:nvSpPr>
        <p:spPr>
          <a:xfrm>
            <a:off x="12001500" y="13080999"/>
            <a:ext cx="368504"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38"/>
        <p:cNvGrpSpPr/>
        <p:nvPr/>
      </p:nvGrpSpPr>
      <p:grpSpPr>
        <a:xfrm>
          <a:off x="0" y="0"/>
          <a:ext cx="0" cy="0"/>
          <a:chOff x="0" y="0"/>
          <a:chExt cx="0" cy="0"/>
        </a:xfrm>
      </p:grpSpPr>
      <p:sp>
        <p:nvSpPr>
          <p:cNvPr id="39" name="Google Shape;39;p49"/>
          <p:cNvSpPr txBox="1">
            <a:spLocks noGrp="1"/>
          </p:cNvSpPr>
          <p:nvPr>
            <p:ph type="title"/>
          </p:nvPr>
        </p:nvSpPr>
        <p:spPr>
          <a:xfrm>
            <a:off x="1206496" y="4533900"/>
            <a:ext cx="21971005" cy="4648200"/>
          </a:xfrm>
          <a:prstGeom prst="rect">
            <a:avLst/>
          </a:prstGeom>
          <a:noFill/>
          <a:ln>
            <a:noFill/>
          </a:ln>
        </p:spPr>
        <p:txBody>
          <a:bodyPr spcFirstLastPara="1" wrap="square" lIns="50800" tIns="50800" rIns="50800" bIns="50800" anchor="ctr" anchorCtr="0">
            <a:normAutofit/>
          </a:bodyPr>
          <a:lstStyle>
            <a:lvl1pPr lvl="0" algn="l">
              <a:lnSpc>
                <a:spcPct val="80000"/>
              </a:lnSpc>
              <a:spcBef>
                <a:spcPts val="0"/>
              </a:spcBef>
              <a:spcAft>
                <a:spcPts val="0"/>
              </a:spcAft>
              <a:buClr>
                <a:srgbClr val="000000"/>
              </a:buClr>
              <a:buSzPts val="11600"/>
              <a:buFont typeface="Helvetica Neue"/>
              <a:buNone/>
              <a:defRPr sz="11600" b="0">
                <a:latin typeface="Helvetica Neue"/>
                <a:ea typeface="Helvetica Neue"/>
                <a:cs typeface="Helvetica Neue"/>
                <a:sym typeface="Helvetica Neu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40" name="Google Shape;40;p49"/>
          <p:cNvSpPr txBox="1">
            <a:spLocks noGrp="1"/>
          </p:cNvSpPr>
          <p:nvPr>
            <p:ph type="sldNum" idx="12"/>
          </p:nvPr>
        </p:nvSpPr>
        <p:spPr>
          <a:xfrm>
            <a:off x="12001500" y="13085233"/>
            <a:ext cx="368504"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41"/>
        <p:cNvGrpSpPr/>
        <p:nvPr/>
      </p:nvGrpSpPr>
      <p:grpSpPr>
        <a:xfrm>
          <a:off x="0" y="0"/>
          <a:ext cx="0" cy="0"/>
          <a:chOff x="0" y="0"/>
          <a:chExt cx="0" cy="0"/>
        </a:xfrm>
      </p:grpSpPr>
      <p:sp>
        <p:nvSpPr>
          <p:cNvPr id="42" name="Google Shape;42;p50"/>
          <p:cNvSpPr txBox="1">
            <a:spLocks noGrp="1"/>
          </p:cNvSpPr>
          <p:nvPr>
            <p:ph type="title"/>
          </p:nvPr>
        </p:nvSpPr>
        <p:spPr>
          <a:xfrm>
            <a:off x="1206500" y="1079500"/>
            <a:ext cx="21971000" cy="1435100"/>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43" name="Google Shape;43;p50"/>
          <p:cNvSpPr txBox="1">
            <a:spLocks noGrp="1"/>
          </p:cNvSpPr>
          <p:nvPr>
            <p:ph type="body" idx="1"/>
          </p:nvPr>
        </p:nvSpPr>
        <p:spPr>
          <a:xfrm>
            <a:off x="1206500" y="2372961"/>
            <a:ext cx="21971000" cy="934781"/>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658177" algn="l">
              <a:lnSpc>
                <a:spcPct val="100000"/>
              </a:lnSpc>
              <a:spcBef>
                <a:spcPts val="0"/>
              </a:spcBef>
              <a:spcAft>
                <a:spcPts val="0"/>
              </a:spcAft>
              <a:buClr>
                <a:srgbClr val="000000"/>
              </a:buClr>
              <a:buSzPts val="6765"/>
              <a:buFont typeface="Helvetica Neue"/>
              <a:buChar char="•"/>
              <a:defRPr sz="5500" b="1"/>
            </a:lvl2pPr>
            <a:lvl3pPr marL="1371600" lvl="2" indent="-658177" algn="l">
              <a:lnSpc>
                <a:spcPct val="100000"/>
              </a:lnSpc>
              <a:spcBef>
                <a:spcPts val="0"/>
              </a:spcBef>
              <a:spcAft>
                <a:spcPts val="0"/>
              </a:spcAft>
              <a:buClr>
                <a:srgbClr val="000000"/>
              </a:buClr>
              <a:buSzPts val="6765"/>
              <a:buFont typeface="Helvetica Neue"/>
              <a:buChar char="•"/>
              <a:defRPr sz="5500" b="1"/>
            </a:lvl3pPr>
            <a:lvl4pPr marL="1828800" lvl="3" indent="-658177" algn="l">
              <a:lnSpc>
                <a:spcPct val="100000"/>
              </a:lnSpc>
              <a:spcBef>
                <a:spcPts val="0"/>
              </a:spcBef>
              <a:spcAft>
                <a:spcPts val="0"/>
              </a:spcAft>
              <a:buClr>
                <a:srgbClr val="000000"/>
              </a:buClr>
              <a:buSzPts val="6765"/>
              <a:buFont typeface="Helvetica Neue"/>
              <a:buChar char="•"/>
              <a:defRPr sz="5500" b="1"/>
            </a:lvl4pPr>
            <a:lvl5pPr marL="2286000" lvl="4" indent="-658177" algn="l">
              <a:lnSpc>
                <a:spcPct val="100000"/>
              </a:lnSpc>
              <a:spcBef>
                <a:spcPts val="0"/>
              </a:spcBef>
              <a:spcAft>
                <a:spcPts val="0"/>
              </a:spcAft>
              <a:buClr>
                <a:srgbClr val="000000"/>
              </a:buClr>
              <a:buSzPts val="6765"/>
              <a:buFont typeface="Helvetica Neue"/>
              <a:buChar char="•"/>
              <a:defRPr sz="55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4" name="Google Shape;44;p50"/>
          <p:cNvSpPr txBox="1">
            <a:spLocks noGrp="1"/>
          </p:cNvSpPr>
          <p:nvPr>
            <p:ph type="body" idx="2"/>
          </p:nvPr>
        </p:nvSpPr>
        <p:spPr>
          <a:xfrm>
            <a:off x="1206500" y="4248503"/>
            <a:ext cx="21971000" cy="8256014"/>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1800"/>
              </a:spcBef>
              <a:spcAft>
                <a:spcPts val="0"/>
              </a:spcAft>
              <a:buClr>
                <a:srgbClr val="000000"/>
              </a:buClr>
              <a:buSzPts val="5500"/>
              <a:buFont typeface="Helvetica Neue"/>
              <a:buNone/>
              <a:defRPr sz="5500"/>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5" name="Google Shape;45;p50"/>
          <p:cNvSpPr txBox="1">
            <a:spLocks noGrp="1"/>
          </p:cNvSpPr>
          <p:nvPr>
            <p:ph type="sldNum" idx="12"/>
          </p:nvPr>
        </p:nvSpPr>
        <p:spPr>
          <a:xfrm>
            <a:off x="12001500" y="13080999"/>
            <a:ext cx="368504"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tatement">
  <p:cSld name="Statement">
    <p:spTree>
      <p:nvGrpSpPr>
        <p:cNvPr id="1" name="Shape 46"/>
        <p:cNvGrpSpPr/>
        <p:nvPr/>
      </p:nvGrpSpPr>
      <p:grpSpPr>
        <a:xfrm>
          <a:off x="0" y="0"/>
          <a:ext cx="0" cy="0"/>
          <a:chOff x="0" y="0"/>
          <a:chExt cx="0" cy="0"/>
        </a:xfrm>
      </p:grpSpPr>
      <p:sp>
        <p:nvSpPr>
          <p:cNvPr id="47" name="Google Shape;47;p51"/>
          <p:cNvSpPr txBox="1">
            <a:spLocks noGrp="1"/>
          </p:cNvSpPr>
          <p:nvPr>
            <p:ph type="body" idx="1"/>
          </p:nvPr>
        </p:nvSpPr>
        <p:spPr>
          <a:xfrm>
            <a:off x="1206500" y="4920843"/>
            <a:ext cx="21971000" cy="3874314"/>
          </a:xfrm>
          <a:prstGeom prst="rect">
            <a:avLst/>
          </a:prstGeom>
          <a:noFill/>
          <a:ln>
            <a:noFill/>
          </a:ln>
        </p:spPr>
        <p:txBody>
          <a:bodyPr spcFirstLastPara="1" wrap="square" lIns="50800" tIns="50800" rIns="50800" bIns="50800" anchor="ctr" anchorCtr="0">
            <a:normAutofit/>
          </a:bodyPr>
          <a:lstStyle>
            <a:lvl1pPr marL="457200" lvl="0"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1pPr>
            <a:lvl2pPr marL="914400" lvl="1"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2pPr>
            <a:lvl3pPr marL="1371600" lvl="2"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3pPr>
            <a:lvl4pPr marL="1828800" lvl="3"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4pPr>
            <a:lvl5pPr marL="2286000" lvl="4"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8" name="Google Shape;48;p51"/>
          <p:cNvSpPr txBox="1">
            <a:spLocks noGrp="1"/>
          </p:cNvSpPr>
          <p:nvPr>
            <p:ph type="sldNum" idx="12"/>
          </p:nvPr>
        </p:nvSpPr>
        <p:spPr>
          <a:xfrm>
            <a:off x="12001500" y="13080999"/>
            <a:ext cx="368504"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42"/>
          <p:cNvSpPr txBox="1">
            <a:spLocks noGrp="1"/>
          </p:cNvSpPr>
          <p:nvPr>
            <p:ph type="body" idx="1"/>
          </p:nvPr>
        </p:nvSpPr>
        <p:spPr>
          <a:xfrm>
            <a:off x="1206500" y="4248503"/>
            <a:ext cx="21971000" cy="8256014"/>
          </a:xfrm>
          <a:prstGeom prst="rect">
            <a:avLst/>
          </a:prstGeom>
          <a:noFill/>
          <a:ln>
            <a:noFill/>
          </a:ln>
        </p:spPr>
        <p:txBody>
          <a:bodyPr spcFirstLastPara="1" wrap="square" lIns="50800" tIns="50800" rIns="50800" bIns="50800" anchor="t" anchorCtr="0">
            <a:normAutofit/>
          </a:bodyPr>
          <a:lstStyle>
            <a:lvl1pPr marL="457200" marR="0" lvl="0"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1pPr>
            <a:lvl2pPr marL="914400" marR="0" lvl="1"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2pPr>
            <a:lvl3pPr marL="1371600" marR="0" lvl="2"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3pPr>
            <a:lvl4pPr marL="1828800" marR="0" lvl="3"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4pPr>
            <a:lvl5pPr marL="2286000" marR="0" lvl="4"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5pPr>
            <a:lvl6pPr marL="2743200" marR="0" lvl="5"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6pPr>
            <a:lvl7pPr marL="3200400" marR="0" lvl="6"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7pPr>
            <a:lvl8pPr marL="3657600" marR="0" lvl="7"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8pPr>
            <a:lvl9pPr marL="4114800" marR="0" lvl="8" indent="-603503"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9pPr>
          </a:lstStyle>
          <a:p>
            <a:endParaRPr/>
          </a:p>
        </p:txBody>
      </p:sp>
      <p:sp>
        <p:nvSpPr>
          <p:cNvPr id="7" name="Google Shape;7;p42"/>
          <p:cNvSpPr txBox="1">
            <a:spLocks noGrp="1"/>
          </p:cNvSpPr>
          <p:nvPr>
            <p:ph type="title"/>
          </p:nvPr>
        </p:nvSpPr>
        <p:spPr>
          <a:xfrm>
            <a:off x="3653366" y="2743200"/>
            <a:ext cx="19507201" cy="1505304"/>
          </a:xfrm>
          <a:prstGeom prst="rect">
            <a:avLst/>
          </a:prstGeom>
          <a:noFill/>
          <a:ln>
            <a:noFill/>
          </a:ln>
        </p:spPr>
        <p:txBody>
          <a:bodyPr spcFirstLastPara="1" wrap="square" lIns="50800" tIns="50800" rIns="50800" bIns="50800" anchor="t" anchorCtr="0">
            <a:normAutofit/>
          </a:bodyPr>
          <a:lstStyle>
            <a:lvl1pPr marR="0" lvl="0"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1pPr>
            <a:lvl2pPr marR="0" lvl="1"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9pPr>
          </a:lstStyle>
          <a:p>
            <a:endParaRPr/>
          </a:p>
        </p:txBody>
      </p:sp>
      <p:sp>
        <p:nvSpPr>
          <p:cNvPr id="8" name="Google Shape;8;p42"/>
          <p:cNvSpPr txBox="1">
            <a:spLocks noGrp="1"/>
          </p:cNvSpPr>
          <p:nvPr>
            <p:ph type="sldNum" idx="12"/>
          </p:nvPr>
        </p:nvSpPr>
        <p:spPr>
          <a:xfrm>
            <a:off x="12001500" y="13080999"/>
            <a:ext cx="368504" cy="374600"/>
          </a:xfrm>
          <a:prstGeom prst="rect">
            <a:avLst/>
          </a:prstGeom>
          <a:noFill/>
          <a:ln>
            <a:noFill/>
          </a:ln>
        </p:spPr>
        <p:txBody>
          <a:bodyPr spcFirstLastPara="1" wrap="square" lIns="50800" tIns="50800" rIns="50800" bIns="50800" anchor="b" anchorCtr="0">
            <a:spAutoFit/>
          </a:bodyPr>
          <a:lstStyle>
            <a:lvl1pPr marL="0" marR="0" lvl="0"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creativecommons.org/licenses/by-sa/3.0/" TargetMode="External"/><Relationship Id="rId5" Type="http://schemas.openxmlformats.org/officeDocument/2006/relationships/hyperlink" Target="https://www.thebluediamondgallery.com/typewriter/f/failed-applicants.html" TargetMode="Externa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
          <p:cNvSpPr txBox="1"/>
          <p:nvPr/>
        </p:nvSpPr>
        <p:spPr>
          <a:xfrm>
            <a:off x="5593968" y="4830352"/>
            <a:ext cx="18402217" cy="1579920"/>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ECB547"/>
              </a:buClr>
              <a:buSzPts val="11000"/>
              <a:buFont typeface="Arial"/>
              <a:buNone/>
            </a:pPr>
            <a:r>
              <a:rPr lang="en-US" sz="9600" b="1" i="0" u="none" strike="noStrike" cap="none" dirty="0">
                <a:solidFill>
                  <a:srgbClr val="ECB547"/>
                </a:solidFill>
                <a:latin typeface="Arial"/>
                <a:ea typeface="Arial"/>
                <a:cs typeface="Arial"/>
                <a:sym typeface="Arial"/>
              </a:rPr>
              <a:t>Non-Narrative Requirements</a:t>
            </a:r>
            <a:endParaRPr sz="9600" b="1" i="0" u="none" strike="noStrike" cap="none" dirty="0">
              <a:solidFill>
                <a:srgbClr val="ECB547"/>
              </a:solidFill>
              <a:latin typeface="Arial"/>
              <a:ea typeface="Arial"/>
              <a:cs typeface="Arial"/>
              <a:sym typeface="Arial"/>
            </a:endParaRPr>
          </a:p>
        </p:txBody>
      </p:sp>
      <p:sp>
        <p:nvSpPr>
          <p:cNvPr id="72" name="Google Shape;72;p1"/>
          <p:cNvSpPr txBox="1"/>
          <p:nvPr/>
        </p:nvSpPr>
        <p:spPr>
          <a:xfrm>
            <a:off x="6238204" y="6410272"/>
            <a:ext cx="15187850" cy="1795363"/>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7FC9C8"/>
              </a:buClr>
              <a:buSzPts val="11000"/>
              <a:buFont typeface="Arial"/>
              <a:buNone/>
            </a:pPr>
            <a:r>
              <a:rPr lang="en-US" sz="11000" b="1" i="0" u="none" strike="noStrike" cap="none" dirty="0">
                <a:solidFill>
                  <a:srgbClr val="7FC9C8"/>
                </a:solidFill>
                <a:latin typeface="Arial"/>
                <a:ea typeface="Arial"/>
                <a:cs typeface="Arial"/>
                <a:sym typeface="Arial"/>
              </a:rPr>
              <a:t>A Complete Overview</a:t>
            </a:r>
            <a:endParaRPr dirty="0"/>
          </a:p>
        </p:txBody>
      </p:sp>
      <p:pic>
        <p:nvPicPr>
          <p:cNvPr id="73" name="Google Shape;73;p1" descr="Image"/>
          <p:cNvPicPr preferRelativeResize="0"/>
          <p:nvPr/>
        </p:nvPicPr>
        <p:blipFill rotWithShape="1">
          <a:blip r:embed="rId3">
            <a:alphaModFix/>
          </a:blip>
          <a:srcRect/>
          <a:stretch/>
        </p:blipFill>
        <p:spPr>
          <a:xfrm>
            <a:off x="973417" y="4744830"/>
            <a:ext cx="4094609" cy="354632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10"/>
          <p:cNvPicPr preferRelativeResize="0"/>
          <p:nvPr/>
        </p:nvPicPr>
        <p:blipFill rotWithShape="1">
          <a:blip r:embed="rId3">
            <a:alphaModFix/>
          </a:blip>
          <a:srcRect/>
          <a:stretch/>
        </p:blipFill>
        <p:spPr>
          <a:xfrm>
            <a:off x="238035" y="133894"/>
            <a:ext cx="23907930" cy="1344821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11"/>
          <p:cNvPicPr preferRelativeResize="0"/>
          <p:nvPr/>
        </p:nvPicPr>
        <p:blipFill rotWithShape="1">
          <a:blip r:embed="rId3">
            <a:alphaModFix/>
          </a:blip>
          <a:srcRect l="482" t="5409" r="-481" b="11004"/>
          <a:stretch/>
        </p:blipFill>
        <p:spPr>
          <a:xfrm>
            <a:off x="127962" y="339634"/>
            <a:ext cx="24128075" cy="1303673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12"/>
          <p:cNvPicPr preferRelativeResize="0"/>
          <p:nvPr/>
        </p:nvPicPr>
        <p:blipFill rotWithShape="1">
          <a:blip r:embed="rId3">
            <a:alphaModFix/>
          </a:blip>
          <a:srcRect/>
          <a:stretch/>
        </p:blipFill>
        <p:spPr>
          <a:xfrm>
            <a:off x="1257299" y="336550"/>
            <a:ext cx="22386471" cy="1335127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13"/>
          <p:cNvPicPr preferRelativeResize="0"/>
          <p:nvPr/>
        </p:nvPicPr>
        <p:blipFill rotWithShape="1">
          <a:blip r:embed="rId3">
            <a:alphaModFix/>
          </a:blip>
          <a:srcRect t="5996"/>
          <a:stretch/>
        </p:blipFill>
        <p:spPr>
          <a:xfrm>
            <a:off x="58885" y="0"/>
            <a:ext cx="24266229" cy="13716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4"/>
          <p:cNvSpPr txBox="1"/>
          <p:nvPr/>
        </p:nvSpPr>
        <p:spPr>
          <a:xfrm>
            <a:off x="1766463" y="487139"/>
            <a:ext cx="102657" cy="1333698"/>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ECB547"/>
              </a:buClr>
              <a:buSzPts val="8000"/>
              <a:buFont typeface="Arial"/>
              <a:buNone/>
            </a:pPr>
            <a:endParaRPr sz="8000" b="1" i="0" u="none" strike="noStrike" cap="none">
              <a:solidFill>
                <a:srgbClr val="ECB547"/>
              </a:solidFill>
              <a:latin typeface="Arial"/>
              <a:ea typeface="Arial"/>
              <a:cs typeface="Arial"/>
              <a:sym typeface="Arial"/>
            </a:endParaRPr>
          </a:p>
        </p:txBody>
      </p:sp>
      <p:sp>
        <p:nvSpPr>
          <p:cNvPr id="169" name="Google Shape;169;p14"/>
          <p:cNvSpPr txBox="1"/>
          <p:nvPr/>
        </p:nvSpPr>
        <p:spPr>
          <a:xfrm>
            <a:off x="966362" y="1591776"/>
            <a:ext cx="22546781" cy="749742"/>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chemeClr val="dk1"/>
              </a:buClr>
              <a:buSzPts val="5904"/>
              <a:buFont typeface="Helvetica Neue"/>
              <a:buNone/>
            </a:pPr>
            <a:r>
              <a:rPr lang="en-US" sz="4800" b="0" i="0" u="none" strike="noStrike" cap="none">
                <a:solidFill>
                  <a:schemeClr val="dk1"/>
                </a:solidFill>
                <a:latin typeface="Helvetica Neue"/>
                <a:ea typeface="Helvetica Neue"/>
                <a:cs typeface="Helvetica Neue"/>
                <a:sym typeface="Helvetica Neue"/>
              </a:rPr>
              <a:t>Accessing Forms in Grants.gov - Search and find grant opportunity on grants.gov</a:t>
            </a:r>
            <a:endParaRPr sz="4800" b="0" i="0" u="none" strike="noStrike" cap="none">
              <a:solidFill>
                <a:schemeClr val="dk1"/>
              </a:solidFill>
              <a:latin typeface="Helvetica Neue"/>
              <a:ea typeface="Helvetica Neue"/>
              <a:cs typeface="Helvetica Neue"/>
              <a:sym typeface="Helvetica Neue"/>
            </a:endParaRPr>
          </a:p>
        </p:txBody>
      </p:sp>
      <p:sp>
        <p:nvSpPr>
          <p:cNvPr id="170" name="Google Shape;170;p14"/>
          <p:cNvSpPr txBox="1"/>
          <p:nvPr/>
        </p:nvSpPr>
        <p:spPr>
          <a:xfrm>
            <a:off x="966362" y="238175"/>
            <a:ext cx="19859097"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C000"/>
              </a:buClr>
              <a:buSzPts val="7200"/>
              <a:buFont typeface="Helvetica Neue"/>
              <a:buNone/>
            </a:pPr>
            <a:r>
              <a:rPr lang="en-US" sz="7200" b="1" i="0" u="none" strike="noStrike" cap="none">
                <a:solidFill>
                  <a:srgbClr val="FFC000"/>
                </a:solidFill>
                <a:latin typeface="Helvetica Neue"/>
                <a:ea typeface="Helvetica Neue"/>
                <a:cs typeface="Helvetica Neue"/>
                <a:sym typeface="Helvetica Neue"/>
              </a:rPr>
              <a:t>III.</a:t>
            </a:r>
            <a:r>
              <a:rPr lang="en-US" sz="7200" b="1" i="0" u="none" strike="noStrike" cap="none">
                <a:solidFill>
                  <a:srgbClr val="5E5E5E"/>
                </a:solidFill>
                <a:latin typeface="Montserrat"/>
                <a:ea typeface="Montserrat"/>
                <a:cs typeface="Montserrat"/>
                <a:sym typeface="Montserrat"/>
              </a:rPr>
              <a:t> </a:t>
            </a:r>
            <a:r>
              <a:rPr lang="en-US" sz="7200" b="1" i="0" u="none" strike="noStrike" cap="none">
                <a:solidFill>
                  <a:srgbClr val="10AD9B"/>
                </a:solidFill>
                <a:latin typeface="Helvetica Neue"/>
                <a:ea typeface="Helvetica Neue"/>
                <a:cs typeface="Helvetica Neue"/>
                <a:sym typeface="Helvetica Neue"/>
              </a:rPr>
              <a:t>Completing Forms in Grants.gov</a:t>
            </a:r>
            <a:endParaRPr sz="7200" b="0" i="0" u="none" strike="noStrike" cap="none">
              <a:solidFill>
                <a:srgbClr val="5E5E5E"/>
              </a:solidFill>
              <a:latin typeface="Helvetica Neue"/>
              <a:ea typeface="Helvetica Neue"/>
              <a:cs typeface="Helvetica Neue"/>
              <a:sym typeface="Helvetica Neue"/>
            </a:endParaRPr>
          </a:p>
        </p:txBody>
      </p:sp>
      <p:pic>
        <p:nvPicPr>
          <p:cNvPr id="171" name="Google Shape;171;p14"/>
          <p:cNvPicPr preferRelativeResize="0"/>
          <p:nvPr/>
        </p:nvPicPr>
        <p:blipFill rotWithShape="1">
          <a:blip r:embed="rId3">
            <a:alphaModFix/>
          </a:blip>
          <a:srcRect l="9811" t="12335" r="10818" b="9494"/>
          <a:stretch/>
        </p:blipFill>
        <p:spPr>
          <a:xfrm>
            <a:off x="2978331" y="2528814"/>
            <a:ext cx="17670354" cy="112496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5"/>
          <p:cNvSpPr txBox="1"/>
          <p:nvPr/>
        </p:nvSpPr>
        <p:spPr>
          <a:xfrm>
            <a:off x="1766463" y="487139"/>
            <a:ext cx="102657" cy="1333698"/>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ECB547"/>
              </a:buClr>
              <a:buSzPts val="8000"/>
              <a:buFont typeface="Arial"/>
              <a:buNone/>
            </a:pPr>
            <a:endParaRPr sz="8000" b="1" i="0" u="none" strike="noStrike" cap="none">
              <a:solidFill>
                <a:srgbClr val="ECB547"/>
              </a:solidFill>
              <a:latin typeface="Arial"/>
              <a:ea typeface="Arial"/>
              <a:cs typeface="Arial"/>
              <a:sym typeface="Arial"/>
            </a:endParaRPr>
          </a:p>
        </p:txBody>
      </p:sp>
      <p:sp>
        <p:nvSpPr>
          <p:cNvPr id="177" name="Google Shape;177;p15"/>
          <p:cNvSpPr txBox="1"/>
          <p:nvPr/>
        </p:nvSpPr>
        <p:spPr>
          <a:xfrm>
            <a:off x="1434780" y="779117"/>
            <a:ext cx="20020111" cy="749742"/>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FFC000"/>
              </a:buClr>
              <a:buSzPts val="6642"/>
              <a:buFont typeface="Helvetica Neue"/>
              <a:buNone/>
            </a:pPr>
            <a:r>
              <a:rPr lang="en-US" sz="5400" b="1" i="0" u="none" strike="noStrike" cap="none" dirty="0">
                <a:solidFill>
                  <a:srgbClr val="FFC000"/>
                </a:solidFill>
                <a:latin typeface="Helvetica Neue"/>
                <a:ea typeface="Helvetica Neue"/>
                <a:cs typeface="Helvetica Neue"/>
                <a:sym typeface="Helvetica Neue"/>
              </a:rPr>
              <a:t>Search and Find </a:t>
            </a:r>
            <a:r>
              <a:rPr lang="en-US" sz="5400" b="1" dirty="0">
                <a:solidFill>
                  <a:srgbClr val="FFC000"/>
                </a:solidFill>
                <a:latin typeface="Helvetica Neue"/>
                <a:ea typeface="Helvetica Neue"/>
                <a:cs typeface="Helvetica Neue"/>
                <a:sym typeface="Helvetica Neue"/>
              </a:rPr>
              <a:t>G</a:t>
            </a:r>
            <a:r>
              <a:rPr lang="en-US" sz="5400" b="1" i="0" u="none" strike="noStrike" cap="none" dirty="0">
                <a:solidFill>
                  <a:srgbClr val="FFC000"/>
                </a:solidFill>
                <a:latin typeface="Helvetica Neue"/>
                <a:ea typeface="Helvetica Neue"/>
                <a:cs typeface="Helvetica Neue"/>
                <a:sym typeface="Helvetica Neue"/>
              </a:rPr>
              <a:t>rant </a:t>
            </a:r>
            <a:r>
              <a:rPr lang="en-US" sz="5400" b="1" dirty="0">
                <a:solidFill>
                  <a:srgbClr val="FFC000"/>
                </a:solidFill>
                <a:latin typeface="Helvetica Neue"/>
                <a:ea typeface="Helvetica Neue"/>
                <a:cs typeface="Helvetica Neue"/>
                <a:sym typeface="Helvetica Neue"/>
              </a:rPr>
              <a:t>O</a:t>
            </a:r>
            <a:r>
              <a:rPr lang="en-US" sz="5400" b="1" i="0" u="none" strike="noStrike" cap="none" dirty="0">
                <a:solidFill>
                  <a:srgbClr val="FFC000"/>
                </a:solidFill>
                <a:latin typeface="Helvetica Neue"/>
                <a:ea typeface="Helvetica Neue"/>
                <a:cs typeface="Helvetica Neue"/>
                <a:sym typeface="Helvetica Neue"/>
              </a:rPr>
              <a:t>pportunity on </a:t>
            </a:r>
            <a:r>
              <a:rPr lang="en-US" sz="5400" b="1" dirty="0" err="1">
                <a:solidFill>
                  <a:srgbClr val="FFC000"/>
                </a:solidFill>
                <a:latin typeface="Helvetica Neue"/>
                <a:ea typeface="Helvetica Neue"/>
                <a:cs typeface="Helvetica Neue"/>
                <a:sym typeface="Helvetica Neue"/>
              </a:rPr>
              <a:t>G</a:t>
            </a:r>
            <a:r>
              <a:rPr lang="en-US" sz="5400" b="1" i="0" u="none" strike="noStrike" cap="none" dirty="0" err="1">
                <a:solidFill>
                  <a:srgbClr val="FFC000"/>
                </a:solidFill>
                <a:latin typeface="Helvetica Neue"/>
                <a:ea typeface="Helvetica Neue"/>
                <a:cs typeface="Helvetica Neue"/>
                <a:sym typeface="Helvetica Neue"/>
              </a:rPr>
              <a:t>rants.gov</a:t>
            </a:r>
            <a:endParaRPr sz="5400" b="1" i="0" u="none" strike="noStrike" cap="none" dirty="0">
              <a:solidFill>
                <a:srgbClr val="FFC000"/>
              </a:solidFill>
              <a:latin typeface="Helvetica Neue"/>
              <a:ea typeface="Helvetica Neue"/>
              <a:cs typeface="Helvetica Neue"/>
              <a:sym typeface="Helvetica Neue"/>
            </a:endParaRPr>
          </a:p>
        </p:txBody>
      </p:sp>
      <p:pic>
        <p:nvPicPr>
          <p:cNvPr id="178" name="Google Shape;178;p15"/>
          <p:cNvPicPr preferRelativeResize="0"/>
          <p:nvPr/>
        </p:nvPicPr>
        <p:blipFill rotWithShape="1">
          <a:blip r:embed="rId3">
            <a:alphaModFix/>
          </a:blip>
          <a:srcRect l="9566" t="12157" r="10416" b="8464"/>
          <a:stretch/>
        </p:blipFill>
        <p:spPr>
          <a:xfrm>
            <a:off x="2769089" y="2242195"/>
            <a:ext cx="17893563" cy="1147380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6"/>
          <p:cNvSpPr txBox="1"/>
          <p:nvPr/>
        </p:nvSpPr>
        <p:spPr>
          <a:xfrm>
            <a:off x="1766463" y="487139"/>
            <a:ext cx="102657" cy="1333698"/>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ECB547"/>
              </a:buClr>
              <a:buSzPts val="8000"/>
              <a:buFont typeface="Arial"/>
              <a:buNone/>
            </a:pPr>
            <a:endParaRPr sz="8000" b="1" i="0" u="none" strike="noStrike" cap="none">
              <a:solidFill>
                <a:srgbClr val="ECB547"/>
              </a:solidFill>
              <a:latin typeface="Arial"/>
              <a:ea typeface="Arial"/>
              <a:cs typeface="Arial"/>
              <a:sym typeface="Arial"/>
            </a:endParaRPr>
          </a:p>
        </p:txBody>
      </p:sp>
      <p:sp>
        <p:nvSpPr>
          <p:cNvPr id="184" name="Google Shape;184;p16"/>
          <p:cNvSpPr txBox="1"/>
          <p:nvPr/>
        </p:nvSpPr>
        <p:spPr>
          <a:xfrm>
            <a:off x="1480500" y="779117"/>
            <a:ext cx="20020111" cy="749742"/>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FFC000"/>
              </a:buClr>
              <a:buSzPts val="6642"/>
              <a:buFont typeface="Helvetica Neue"/>
              <a:buNone/>
            </a:pPr>
            <a:r>
              <a:rPr lang="en-US" sz="5400" b="1" i="0" u="none" strike="noStrike" cap="none">
                <a:solidFill>
                  <a:srgbClr val="FFC000"/>
                </a:solidFill>
                <a:latin typeface="Helvetica Neue"/>
                <a:ea typeface="Helvetica Neue"/>
                <a:cs typeface="Helvetica Neue"/>
                <a:sym typeface="Helvetica Neue"/>
              </a:rPr>
              <a:t>Apply for Grant</a:t>
            </a:r>
            <a:endParaRPr/>
          </a:p>
        </p:txBody>
      </p:sp>
      <p:pic>
        <p:nvPicPr>
          <p:cNvPr id="185" name="Google Shape;185;p16"/>
          <p:cNvPicPr preferRelativeResize="0"/>
          <p:nvPr/>
        </p:nvPicPr>
        <p:blipFill rotWithShape="1">
          <a:blip r:embed="rId3">
            <a:alphaModFix/>
          </a:blip>
          <a:srcRect l="9502" t="11925" r="10493" b="7055"/>
          <a:stretch/>
        </p:blipFill>
        <p:spPr>
          <a:xfrm>
            <a:off x="2560320" y="2263140"/>
            <a:ext cx="17282160" cy="1131289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17"/>
          <p:cNvSpPr txBox="1"/>
          <p:nvPr/>
        </p:nvSpPr>
        <p:spPr>
          <a:xfrm>
            <a:off x="1766463" y="487139"/>
            <a:ext cx="102657" cy="1333698"/>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ECB547"/>
              </a:buClr>
              <a:buSzPts val="8000"/>
              <a:buFont typeface="Arial"/>
              <a:buNone/>
            </a:pPr>
            <a:endParaRPr sz="8000" b="1" i="0" u="none" strike="noStrike" cap="none">
              <a:solidFill>
                <a:srgbClr val="ECB547"/>
              </a:solidFill>
              <a:latin typeface="Arial"/>
              <a:ea typeface="Arial"/>
              <a:cs typeface="Arial"/>
              <a:sym typeface="Arial"/>
            </a:endParaRPr>
          </a:p>
        </p:txBody>
      </p:sp>
      <p:sp>
        <p:nvSpPr>
          <p:cNvPr id="191" name="Google Shape;191;p17"/>
          <p:cNvSpPr txBox="1"/>
          <p:nvPr/>
        </p:nvSpPr>
        <p:spPr>
          <a:xfrm>
            <a:off x="271625" y="2243389"/>
            <a:ext cx="6074944" cy="749742"/>
          </a:xfrm>
          <a:prstGeom prst="rect">
            <a:avLst/>
          </a:prstGeom>
          <a:noFill/>
          <a:ln>
            <a:noFill/>
          </a:ln>
        </p:spPr>
        <p:txBody>
          <a:bodyPr spcFirstLastPara="1" wrap="square" lIns="45700" tIns="45700" rIns="45700" bIns="45700" anchor="t" anchorCtr="0">
            <a:noAutofit/>
          </a:bodyPr>
          <a:lstStyle/>
          <a:p>
            <a:pPr marL="685800" marR="0" lvl="0" indent="-685800" algn="l" rtl="0">
              <a:lnSpc>
                <a:spcPct val="90000"/>
              </a:lnSpc>
              <a:spcBef>
                <a:spcPts val="0"/>
              </a:spcBef>
              <a:spcAft>
                <a:spcPts val="0"/>
              </a:spcAft>
              <a:buClr>
                <a:schemeClr val="dk1"/>
              </a:buClr>
              <a:buSzPts val="5904"/>
              <a:buFont typeface="Arial"/>
              <a:buChar char="•"/>
            </a:pPr>
            <a:r>
              <a:rPr lang="en-US" sz="4800" b="0" i="0" u="none" strike="noStrike" cap="none">
                <a:solidFill>
                  <a:schemeClr val="dk1"/>
                </a:solidFill>
                <a:latin typeface="Helvetica Neue"/>
                <a:ea typeface="Helvetica Neue"/>
                <a:cs typeface="Helvetica Neue"/>
                <a:sym typeface="Helvetica Neue"/>
              </a:rPr>
              <a:t>Forms required for grant, forms to upload documents, etc.</a:t>
            </a:r>
            <a:endParaRPr/>
          </a:p>
          <a:p>
            <a:pPr marL="685800" marR="0" lvl="0" indent="-685800" algn="l" rtl="0">
              <a:lnSpc>
                <a:spcPct val="90000"/>
              </a:lnSpc>
              <a:spcBef>
                <a:spcPts val="4500"/>
              </a:spcBef>
              <a:spcAft>
                <a:spcPts val="0"/>
              </a:spcAft>
              <a:buClr>
                <a:schemeClr val="dk1"/>
              </a:buClr>
              <a:buSzPts val="5904"/>
              <a:buFont typeface="Arial"/>
              <a:buChar char="•"/>
            </a:pPr>
            <a:r>
              <a:rPr lang="en-US" sz="4800" b="0" i="0" u="none" strike="noStrike" cap="none">
                <a:solidFill>
                  <a:schemeClr val="dk1"/>
                </a:solidFill>
                <a:latin typeface="Helvetica Neue"/>
                <a:ea typeface="Helvetica Neue"/>
                <a:cs typeface="Helvetica Neue"/>
                <a:sym typeface="Helvetica Neue"/>
              </a:rPr>
              <a:t>Can add other participants (if they have a grants.gov acct)</a:t>
            </a:r>
            <a:endParaRPr/>
          </a:p>
          <a:p>
            <a:pPr marL="685800" marR="0" lvl="0" indent="-685800" algn="l" rtl="0">
              <a:lnSpc>
                <a:spcPct val="90000"/>
              </a:lnSpc>
              <a:spcBef>
                <a:spcPts val="4500"/>
              </a:spcBef>
              <a:spcAft>
                <a:spcPts val="0"/>
              </a:spcAft>
              <a:buClr>
                <a:schemeClr val="dk1"/>
              </a:buClr>
              <a:buSzPts val="5904"/>
              <a:buFont typeface="Arial"/>
              <a:buChar char="•"/>
            </a:pPr>
            <a:r>
              <a:rPr lang="en-US" sz="4800" b="0" i="0" u="none" strike="noStrike" cap="none">
                <a:solidFill>
                  <a:schemeClr val="dk1"/>
                </a:solidFill>
                <a:latin typeface="Helvetica Neue"/>
                <a:ea typeface="Helvetica Neue"/>
                <a:cs typeface="Helvetica Neue"/>
                <a:sym typeface="Helvetica Neue"/>
              </a:rPr>
              <a:t>Multiple options for completing forms</a:t>
            </a:r>
            <a:endParaRPr/>
          </a:p>
        </p:txBody>
      </p:sp>
      <p:sp>
        <p:nvSpPr>
          <p:cNvPr id="192" name="Google Shape;192;p17"/>
          <p:cNvSpPr txBox="1"/>
          <p:nvPr/>
        </p:nvSpPr>
        <p:spPr>
          <a:xfrm>
            <a:off x="271625" y="897507"/>
            <a:ext cx="1690865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C000"/>
              </a:buClr>
              <a:buSzPts val="5400"/>
              <a:buFont typeface="Helvetica Neue"/>
              <a:buNone/>
            </a:pPr>
            <a:r>
              <a:rPr lang="en-US" sz="5400" b="1" i="0" u="none" strike="noStrike" cap="none">
                <a:solidFill>
                  <a:srgbClr val="FFC000"/>
                </a:solidFill>
                <a:latin typeface="Helvetica Neue"/>
                <a:ea typeface="Helvetica Neue"/>
                <a:cs typeface="Helvetica Neue"/>
                <a:sym typeface="Helvetica Neue"/>
              </a:rPr>
              <a:t>Create Workspace</a:t>
            </a:r>
            <a:endParaRPr sz="5400" b="0" i="0" u="none" strike="noStrike" cap="none">
              <a:solidFill>
                <a:srgbClr val="5E5E5E"/>
              </a:solidFill>
              <a:latin typeface="Helvetica Neue"/>
              <a:ea typeface="Helvetica Neue"/>
              <a:cs typeface="Helvetica Neue"/>
              <a:sym typeface="Helvetica Neue"/>
            </a:endParaRPr>
          </a:p>
        </p:txBody>
      </p:sp>
      <p:pic>
        <p:nvPicPr>
          <p:cNvPr id="193" name="Google Shape;193;p17"/>
          <p:cNvPicPr preferRelativeResize="0"/>
          <p:nvPr/>
        </p:nvPicPr>
        <p:blipFill rotWithShape="1">
          <a:blip r:embed="rId3">
            <a:alphaModFix/>
          </a:blip>
          <a:srcRect l="14232" t="12294" r="15110" b="8963"/>
          <a:stretch/>
        </p:blipFill>
        <p:spPr>
          <a:xfrm>
            <a:off x="6628307" y="560324"/>
            <a:ext cx="17484068" cy="1259535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8"/>
          <p:cNvSpPr txBox="1"/>
          <p:nvPr/>
        </p:nvSpPr>
        <p:spPr>
          <a:xfrm>
            <a:off x="1766463" y="487139"/>
            <a:ext cx="102657" cy="1333698"/>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ECB547"/>
              </a:buClr>
              <a:buSzPts val="8000"/>
              <a:buFont typeface="Arial"/>
              <a:buNone/>
            </a:pPr>
            <a:endParaRPr sz="8000" b="1" i="0" u="none" strike="noStrike" cap="none">
              <a:solidFill>
                <a:srgbClr val="ECB547"/>
              </a:solidFill>
              <a:latin typeface="Arial"/>
              <a:ea typeface="Arial"/>
              <a:cs typeface="Arial"/>
              <a:sym typeface="Arial"/>
            </a:endParaRPr>
          </a:p>
        </p:txBody>
      </p:sp>
      <p:pic>
        <p:nvPicPr>
          <p:cNvPr id="199" name="Google Shape;199;p18"/>
          <p:cNvPicPr preferRelativeResize="0"/>
          <p:nvPr/>
        </p:nvPicPr>
        <p:blipFill rotWithShape="1">
          <a:blip r:embed="rId3">
            <a:alphaModFix/>
          </a:blip>
          <a:srcRect l="14450" t="11638" r="15833" b="7946"/>
          <a:stretch/>
        </p:blipFill>
        <p:spPr>
          <a:xfrm>
            <a:off x="3383488" y="1513398"/>
            <a:ext cx="15950463" cy="11892935"/>
          </a:xfrm>
          <a:prstGeom prst="rect">
            <a:avLst/>
          </a:prstGeom>
          <a:noFill/>
          <a:ln>
            <a:noFill/>
          </a:ln>
        </p:spPr>
      </p:pic>
      <p:sp>
        <p:nvSpPr>
          <p:cNvPr id="200" name="Google Shape;200;p18"/>
          <p:cNvSpPr txBox="1"/>
          <p:nvPr/>
        </p:nvSpPr>
        <p:spPr>
          <a:xfrm>
            <a:off x="886140" y="541235"/>
            <a:ext cx="20020111" cy="749742"/>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FFC000"/>
              </a:buClr>
              <a:buSzPts val="8118"/>
              <a:buFont typeface="Helvetica Neue"/>
              <a:buNone/>
            </a:pPr>
            <a:r>
              <a:rPr lang="en-US" sz="6600" b="1" i="0" u="none" strike="noStrike" cap="none">
                <a:solidFill>
                  <a:srgbClr val="FFC000"/>
                </a:solidFill>
                <a:latin typeface="Helvetica Neue"/>
                <a:ea typeface="Helvetica Neue"/>
                <a:cs typeface="Helvetica Neue"/>
                <a:sym typeface="Helvetica Neue"/>
              </a:rPr>
              <a:t>Forms can be found in Workspace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9"/>
          <p:cNvSpPr txBox="1"/>
          <p:nvPr/>
        </p:nvSpPr>
        <p:spPr>
          <a:xfrm>
            <a:off x="1766463" y="487139"/>
            <a:ext cx="102657" cy="1333698"/>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ECB547"/>
              </a:buClr>
              <a:buSzPts val="8000"/>
              <a:buFont typeface="Arial"/>
              <a:buNone/>
            </a:pPr>
            <a:endParaRPr sz="8000" b="1" i="0" u="none" strike="noStrike" cap="none">
              <a:solidFill>
                <a:srgbClr val="ECB547"/>
              </a:solidFill>
              <a:latin typeface="Arial"/>
              <a:ea typeface="Arial"/>
              <a:cs typeface="Arial"/>
              <a:sym typeface="Arial"/>
            </a:endParaRPr>
          </a:p>
        </p:txBody>
      </p:sp>
      <p:sp>
        <p:nvSpPr>
          <p:cNvPr id="206" name="Google Shape;206;p19"/>
          <p:cNvSpPr txBox="1"/>
          <p:nvPr/>
        </p:nvSpPr>
        <p:spPr>
          <a:xfrm>
            <a:off x="886140" y="541235"/>
            <a:ext cx="20020111" cy="749742"/>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FFC000"/>
              </a:buClr>
              <a:buSzPts val="8118"/>
              <a:buFont typeface="Helvetica Neue"/>
              <a:buNone/>
            </a:pPr>
            <a:r>
              <a:rPr lang="en-US" sz="6600" b="1" i="0" u="none" strike="noStrike" cap="none">
                <a:solidFill>
                  <a:srgbClr val="FFC000"/>
                </a:solidFill>
                <a:latin typeface="Helvetica Neue"/>
                <a:ea typeface="Helvetica Neue"/>
                <a:cs typeface="Helvetica Neue"/>
                <a:sym typeface="Helvetica Neue"/>
              </a:rPr>
              <a:t>Grants.gov Forms</a:t>
            </a:r>
            <a:endParaRPr/>
          </a:p>
        </p:txBody>
      </p:sp>
      <p:sp>
        <p:nvSpPr>
          <p:cNvPr id="207" name="Google Shape;207;p19"/>
          <p:cNvSpPr txBox="1"/>
          <p:nvPr/>
        </p:nvSpPr>
        <p:spPr>
          <a:xfrm>
            <a:off x="383221" y="2432282"/>
            <a:ext cx="7937820" cy="9362392"/>
          </a:xfrm>
          <a:prstGeom prst="rect">
            <a:avLst/>
          </a:prstGeom>
          <a:noFill/>
          <a:ln>
            <a:noFill/>
          </a:ln>
        </p:spPr>
        <p:txBody>
          <a:bodyPr spcFirstLastPara="1" wrap="square" lIns="0" tIns="242125" rIns="0" bIns="0" anchor="t" anchorCtr="0">
            <a:spAutoFit/>
          </a:bodyPr>
          <a:lstStyle/>
          <a:p>
            <a:pPr marL="841581" marR="229441" lvl="0" indent="-685800" algn="l" rtl="0">
              <a:lnSpc>
                <a:spcPct val="100000"/>
              </a:lnSpc>
              <a:spcBef>
                <a:spcPts val="0"/>
              </a:spcBef>
              <a:spcAft>
                <a:spcPts val="0"/>
              </a:spcAft>
              <a:buClr>
                <a:schemeClr val="dk1"/>
              </a:buClr>
              <a:buSzPts val="5400"/>
              <a:buFont typeface="Arial"/>
              <a:buChar char="•"/>
            </a:pPr>
            <a:r>
              <a:rPr lang="en-US" sz="5400" b="0" i="0" u="none" strike="noStrike" cap="none">
                <a:solidFill>
                  <a:schemeClr val="dk1"/>
                </a:solidFill>
                <a:latin typeface="Helvetica Neue"/>
                <a:ea typeface="Helvetica Neue"/>
                <a:cs typeface="Helvetica Neue"/>
                <a:sym typeface="Helvetica Neue"/>
              </a:rPr>
              <a:t>SF424 Family most common</a:t>
            </a:r>
            <a:endParaRPr/>
          </a:p>
          <a:p>
            <a:pPr marL="841581" marR="229441" lvl="0" indent="-685800" algn="l" rtl="0">
              <a:lnSpc>
                <a:spcPct val="100000"/>
              </a:lnSpc>
              <a:spcBef>
                <a:spcPts val="2087"/>
              </a:spcBef>
              <a:spcAft>
                <a:spcPts val="0"/>
              </a:spcAft>
              <a:buClr>
                <a:schemeClr val="dk1"/>
              </a:buClr>
              <a:buSzPts val="5400"/>
              <a:buFont typeface="Arial"/>
              <a:buChar char="•"/>
            </a:pPr>
            <a:r>
              <a:rPr lang="en-US" sz="5400" b="0" i="0" u="none" strike="noStrike" cap="none">
                <a:solidFill>
                  <a:schemeClr val="dk1"/>
                </a:solidFill>
                <a:latin typeface="Helvetica Neue"/>
                <a:ea typeface="Helvetica Neue"/>
                <a:cs typeface="Helvetica Neue"/>
                <a:sym typeface="Helvetica Neue"/>
              </a:rPr>
              <a:t>General instructions on grants.gov</a:t>
            </a:r>
            <a:endParaRPr sz="5400" b="0" i="0" u="none" strike="noStrike" cap="none">
              <a:solidFill>
                <a:schemeClr val="dk1"/>
              </a:solidFill>
              <a:latin typeface="Helvetica Neue"/>
              <a:ea typeface="Helvetica Neue"/>
              <a:cs typeface="Helvetica Neue"/>
              <a:sym typeface="Helvetica Neue"/>
            </a:endParaRPr>
          </a:p>
          <a:p>
            <a:pPr marL="841581" marR="229441" lvl="0" indent="-685800" algn="l" rtl="0">
              <a:lnSpc>
                <a:spcPct val="100000"/>
              </a:lnSpc>
              <a:spcBef>
                <a:spcPts val="2087"/>
              </a:spcBef>
              <a:spcAft>
                <a:spcPts val="0"/>
              </a:spcAft>
              <a:buClr>
                <a:schemeClr val="dk1"/>
              </a:buClr>
              <a:buSzPts val="5400"/>
              <a:buFont typeface="Arial"/>
              <a:buChar char="•"/>
            </a:pPr>
            <a:r>
              <a:rPr lang="en-US" sz="5400" b="0" i="0" u="none" strike="noStrike" cap="none">
                <a:solidFill>
                  <a:schemeClr val="dk1"/>
                </a:solidFill>
                <a:latin typeface="Helvetica Neue"/>
                <a:ea typeface="Helvetica Neue"/>
                <a:cs typeface="Helvetica Neue"/>
                <a:sym typeface="Helvetica Neue"/>
              </a:rPr>
              <a:t>NOFO may provide additional/specific instructions</a:t>
            </a:r>
            <a:endParaRPr/>
          </a:p>
          <a:p>
            <a:pPr marL="841581" marR="229441" lvl="0" indent="-685800" algn="l" rtl="0">
              <a:lnSpc>
                <a:spcPct val="100000"/>
              </a:lnSpc>
              <a:spcBef>
                <a:spcPts val="2087"/>
              </a:spcBef>
              <a:spcAft>
                <a:spcPts val="0"/>
              </a:spcAft>
              <a:buClr>
                <a:schemeClr val="dk1"/>
              </a:buClr>
              <a:buSzPts val="5400"/>
              <a:buFont typeface="Arial"/>
              <a:buChar char="•"/>
            </a:pPr>
            <a:r>
              <a:rPr lang="en-US" sz="5400" b="0" i="0" u="none" strike="noStrike" cap="none">
                <a:solidFill>
                  <a:schemeClr val="dk1"/>
                </a:solidFill>
                <a:latin typeface="Helvetica Neue"/>
                <a:ea typeface="Helvetica Neue"/>
                <a:cs typeface="Helvetica Neue"/>
                <a:sym typeface="Helvetica Neue"/>
              </a:rPr>
              <a:t>NOFO instructions supersede general instructions</a:t>
            </a:r>
            <a:endParaRPr/>
          </a:p>
        </p:txBody>
      </p:sp>
      <p:pic>
        <p:nvPicPr>
          <p:cNvPr id="208" name="Google Shape;208;p19"/>
          <p:cNvPicPr preferRelativeResize="0"/>
          <p:nvPr/>
        </p:nvPicPr>
        <p:blipFill rotWithShape="1">
          <a:blip r:embed="rId3">
            <a:alphaModFix/>
          </a:blip>
          <a:srcRect l="10255" t="12727" r="10868" b="6291"/>
          <a:stretch/>
        </p:blipFill>
        <p:spPr>
          <a:xfrm>
            <a:off x="7537277" y="1921326"/>
            <a:ext cx="16463503" cy="1092599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A7367"/>
        </a:solidFill>
        <a:effectLst/>
      </p:bgPr>
    </p:bg>
    <p:spTree>
      <p:nvGrpSpPr>
        <p:cNvPr id="1" name="Shape 77"/>
        <p:cNvGrpSpPr/>
        <p:nvPr/>
      </p:nvGrpSpPr>
      <p:grpSpPr>
        <a:xfrm>
          <a:off x="0" y="0"/>
          <a:ext cx="0" cy="0"/>
          <a:chOff x="0" y="0"/>
          <a:chExt cx="0" cy="0"/>
        </a:xfrm>
      </p:grpSpPr>
      <p:pic>
        <p:nvPicPr>
          <p:cNvPr id="78" name="Google Shape;78;p2" descr="Image"/>
          <p:cNvPicPr preferRelativeResize="0"/>
          <p:nvPr/>
        </p:nvPicPr>
        <p:blipFill rotWithShape="1">
          <a:blip r:embed="rId3">
            <a:alphaModFix/>
          </a:blip>
          <a:srcRect/>
          <a:stretch/>
        </p:blipFill>
        <p:spPr>
          <a:xfrm>
            <a:off x="22196108" y="12020069"/>
            <a:ext cx="1725776" cy="1494127"/>
          </a:xfrm>
          <a:prstGeom prst="rect">
            <a:avLst/>
          </a:prstGeom>
          <a:noFill/>
          <a:ln>
            <a:noFill/>
          </a:ln>
        </p:spPr>
      </p:pic>
      <p:sp>
        <p:nvSpPr>
          <p:cNvPr id="79" name="Google Shape;79;p2"/>
          <p:cNvSpPr txBox="1"/>
          <p:nvPr/>
        </p:nvSpPr>
        <p:spPr>
          <a:xfrm>
            <a:off x="1211579" y="2164120"/>
            <a:ext cx="21191221" cy="10536218"/>
          </a:xfrm>
          <a:prstGeom prst="rect">
            <a:avLst/>
          </a:prstGeom>
          <a:noFill/>
          <a:ln>
            <a:noFill/>
          </a:ln>
        </p:spPr>
        <p:txBody>
          <a:bodyPr spcFirstLastPara="1" wrap="square" lIns="50800" tIns="50800" rIns="50800" bIns="50800" anchor="ctr" anchorCtr="0">
            <a:spAutoFit/>
          </a:bodyPr>
          <a:lstStyle/>
          <a:p>
            <a:pPr marL="1028700" marR="0" lvl="0" indent="-1028700" algn="l" rtl="0">
              <a:lnSpc>
                <a:spcPct val="100000"/>
              </a:lnSpc>
              <a:spcBef>
                <a:spcPts val="1800"/>
              </a:spcBef>
              <a:spcAft>
                <a:spcPts val="1800"/>
              </a:spcAft>
              <a:buClr>
                <a:schemeClr val="lt1"/>
              </a:buClr>
              <a:buSzPts val="4800"/>
              <a:buFont typeface="Helvetica Neue"/>
              <a:buAutoNum type="romanUcPeriod"/>
            </a:pPr>
            <a:r>
              <a:rPr lang="en-US" sz="4800" b="0" i="0" u="none" strike="noStrike" cap="none" dirty="0">
                <a:solidFill>
                  <a:schemeClr val="lt1"/>
                </a:solidFill>
                <a:latin typeface="Helvetica Neue"/>
                <a:ea typeface="Helvetica Neue"/>
                <a:cs typeface="Helvetica Neue"/>
                <a:sym typeface="Helvetica Neue"/>
              </a:rPr>
              <a:t>Awareness and understanding of the critical, time-sensitive registrations required for developing and submitting a federal grant application</a:t>
            </a:r>
            <a:endParaRPr lang="en-US" dirty="0">
              <a:ea typeface="Helvetica Neue"/>
            </a:endParaRPr>
          </a:p>
          <a:p>
            <a:pPr marL="1028700" marR="0" lvl="0" indent="-1028700" algn="l" rtl="0">
              <a:lnSpc>
                <a:spcPct val="100000"/>
              </a:lnSpc>
              <a:spcBef>
                <a:spcPts val="1800"/>
              </a:spcBef>
              <a:spcAft>
                <a:spcPts val="1800"/>
              </a:spcAft>
              <a:buClr>
                <a:schemeClr val="lt1"/>
              </a:buClr>
              <a:buSzPts val="4800"/>
              <a:buFont typeface="Helvetica Neue"/>
              <a:buAutoNum type="romanUcPeriod"/>
            </a:pPr>
            <a:r>
              <a:rPr lang="en-US" sz="4800" b="0" i="0" u="none" strike="noStrike" cap="none" dirty="0">
                <a:solidFill>
                  <a:schemeClr val="lt1"/>
                </a:solidFill>
                <a:latin typeface="Helvetica Neue"/>
                <a:ea typeface="Helvetica Neue"/>
                <a:cs typeface="Helvetica Neue"/>
                <a:sym typeface="Helvetica Neue"/>
              </a:rPr>
              <a:t>Understanding how to access and successfully complete non-narrative forms and comply with the general standards and agency-specific requirements</a:t>
            </a:r>
            <a:endParaRPr sz="2400" b="0" i="0" u="none" strike="noStrike" cap="none" dirty="0">
              <a:solidFill>
                <a:schemeClr val="lt1"/>
              </a:solidFill>
              <a:latin typeface="Helvetica Neue"/>
              <a:ea typeface="Helvetica Neue"/>
              <a:cs typeface="Helvetica Neue"/>
              <a:sym typeface="Helvetica Neue"/>
            </a:endParaRPr>
          </a:p>
          <a:p>
            <a:pPr marL="1028700" marR="0" lvl="0" indent="-1028700" algn="l" rtl="0">
              <a:lnSpc>
                <a:spcPct val="100000"/>
              </a:lnSpc>
              <a:spcBef>
                <a:spcPts val="1800"/>
              </a:spcBef>
              <a:spcAft>
                <a:spcPts val="1800"/>
              </a:spcAft>
              <a:buClr>
                <a:schemeClr val="lt1"/>
              </a:buClr>
              <a:buSzPts val="4800"/>
              <a:buFont typeface="Helvetica Neue"/>
              <a:buAutoNum type="romanUcPeriod"/>
            </a:pPr>
            <a:r>
              <a:rPr lang="en-US" sz="4800" b="0" i="0" u="none" strike="noStrike" cap="none" dirty="0">
                <a:solidFill>
                  <a:schemeClr val="lt1"/>
                </a:solidFill>
                <a:latin typeface="Helvetica Neue"/>
                <a:ea typeface="Helvetica Neue"/>
                <a:cs typeface="Helvetica Neue"/>
                <a:sym typeface="Helvetica Neue"/>
              </a:rPr>
              <a:t>How best to develop a persuasive federal grant budget and budget narrative </a:t>
            </a:r>
            <a:endParaRPr sz="2400" b="0" i="0" u="none" strike="noStrike" cap="none" dirty="0">
              <a:solidFill>
                <a:schemeClr val="lt1"/>
              </a:solidFill>
              <a:latin typeface="Helvetica Neue"/>
              <a:ea typeface="Helvetica Neue"/>
              <a:cs typeface="Helvetica Neue"/>
              <a:sym typeface="Helvetica Neue"/>
            </a:endParaRPr>
          </a:p>
          <a:p>
            <a:pPr marL="1028700" marR="0" lvl="0" indent="-1028700" algn="l" rtl="0">
              <a:lnSpc>
                <a:spcPct val="100000"/>
              </a:lnSpc>
              <a:spcBef>
                <a:spcPts val="1800"/>
              </a:spcBef>
              <a:spcAft>
                <a:spcPts val="1800"/>
              </a:spcAft>
              <a:buClr>
                <a:schemeClr val="lt1"/>
              </a:buClr>
              <a:buSzPts val="4800"/>
              <a:buFont typeface="Helvetica Neue"/>
              <a:buAutoNum type="romanUcPeriod"/>
            </a:pPr>
            <a:r>
              <a:rPr lang="en-US" sz="4800" b="0" i="0" u="none" strike="noStrike" cap="none" dirty="0">
                <a:solidFill>
                  <a:schemeClr val="lt1"/>
                </a:solidFill>
                <a:latin typeface="Helvetica Neue"/>
                <a:ea typeface="Helvetica Neue"/>
                <a:cs typeface="Helvetica Neue"/>
                <a:sym typeface="Helvetica Neue"/>
              </a:rPr>
              <a:t>Understanding the importance of creating clear, compelling non-narrative attachments to support and align with the project narrative</a:t>
            </a:r>
            <a:endParaRPr sz="2400" b="0" i="0" u="none" strike="noStrike" cap="none" dirty="0">
              <a:solidFill>
                <a:schemeClr val="lt1"/>
              </a:solidFill>
              <a:latin typeface="Helvetica Neue"/>
              <a:ea typeface="Helvetica Neue"/>
              <a:cs typeface="Helvetica Neue"/>
              <a:sym typeface="Helvetica Neue"/>
            </a:endParaRPr>
          </a:p>
          <a:p>
            <a:pPr marL="1028700" marR="0" lvl="0" indent="-1028700" algn="l" rtl="0">
              <a:lnSpc>
                <a:spcPct val="100000"/>
              </a:lnSpc>
              <a:spcBef>
                <a:spcPts val="1800"/>
              </a:spcBef>
              <a:spcAft>
                <a:spcPts val="1800"/>
              </a:spcAft>
              <a:buClr>
                <a:schemeClr val="lt1"/>
              </a:buClr>
              <a:buSzPts val="4800"/>
              <a:buFont typeface="Helvetica Neue"/>
              <a:buAutoNum type="romanUcPeriod"/>
            </a:pPr>
            <a:r>
              <a:rPr lang="en-US" sz="4800" b="0" i="0" u="none" strike="noStrike" cap="none" dirty="0">
                <a:solidFill>
                  <a:schemeClr val="lt1"/>
                </a:solidFill>
                <a:latin typeface="Helvetica Neue"/>
                <a:ea typeface="Helvetica Neue"/>
                <a:cs typeface="Helvetica Neue"/>
                <a:sym typeface="Helvetica Neue"/>
              </a:rPr>
              <a:t>Successfully submitting a federal grant application, including addressing common submission pitfalls.</a:t>
            </a:r>
            <a:endParaRPr dirty="0"/>
          </a:p>
        </p:txBody>
      </p:sp>
      <p:sp>
        <p:nvSpPr>
          <p:cNvPr id="80" name="Google Shape;80;p2"/>
          <p:cNvSpPr txBox="1">
            <a:spLocks noGrp="1"/>
          </p:cNvSpPr>
          <p:nvPr>
            <p:ph type="title"/>
          </p:nvPr>
        </p:nvSpPr>
        <p:spPr>
          <a:xfrm>
            <a:off x="1211579" y="201804"/>
            <a:ext cx="21971000" cy="1434950"/>
          </a:xfrm>
          <a:prstGeom prst="rect">
            <a:avLst/>
          </a:prstGeom>
          <a:noFill/>
          <a:ln>
            <a:noFill/>
          </a:ln>
        </p:spPr>
        <p:txBody>
          <a:bodyPr spcFirstLastPara="1" wrap="square" lIns="50800" tIns="50800" rIns="50800" bIns="50800" anchor="b" anchorCtr="0">
            <a:normAutofit/>
          </a:bodyPr>
          <a:lstStyle/>
          <a:p>
            <a:pPr marL="0" lvl="0" indent="0" algn="l" rtl="0">
              <a:lnSpc>
                <a:spcPct val="80000"/>
              </a:lnSpc>
              <a:spcBef>
                <a:spcPts val="0"/>
              </a:spcBef>
              <a:spcAft>
                <a:spcPts val="0"/>
              </a:spcAft>
              <a:buClr>
                <a:schemeClr val="lt1"/>
              </a:buClr>
              <a:buSzPts val="7700"/>
              <a:buFont typeface="Helvetica Neue"/>
              <a:buNone/>
            </a:pPr>
            <a:r>
              <a:rPr lang="en-US" sz="7700">
                <a:solidFill>
                  <a:schemeClr val="lt1"/>
                </a:solidFill>
              </a:rPr>
              <a:t>Learning Objectives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0"/>
          <p:cNvSpPr txBox="1"/>
          <p:nvPr/>
        </p:nvSpPr>
        <p:spPr>
          <a:xfrm>
            <a:off x="1766463" y="487139"/>
            <a:ext cx="102657" cy="1333698"/>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ECB547"/>
              </a:buClr>
              <a:buSzPts val="8000"/>
              <a:buFont typeface="Arial"/>
              <a:buNone/>
            </a:pPr>
            <a:endParaRPr sz="8000" b="1" i="0" u="none" strike="noStrike" cap="none">
              <a:solidFill>
                <a:srgbClr val="ECB547"/>
              </a:solidFill>
              <a:latin typeface="Arial"/>
              <a:ea typeface="Arial"/>
              <a:cs typeface="Arial"/>
              <a:sym typeface="Arial"/>
            </a:endParaRPr>
          </a:p>
        </p:txBody>
      </p:sp>
      <p:sp>
        <p:nvSpPr>
          <p:cNvPr id="214" name="Google Shape;214;p20"/>
          <p:cNvSpPr txBox="1"/>
          <p:nvPr/>
        </p:nvSpPr>
        <p:spPr>
          <a:xfrm>
            <a:off x="1389061" y="1071095"/>
            <a:ext cx="15259263" cy="749742"/>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FFC000"/>
              </a:buClr>
              <a:buSzPts val="8856"/>
              <a:buFont typeface="Helvetica Neue"/>
              <a:buNone/>
            </a:pPr>
            <a:r>
              <a:rPr lang="en-US" sz="7200" b="1" i="0" u="none" strike="noStrike" cap="none">
                <a:solidFill>
                  <a:srgbClr val="FFC000"/>
                </a:solidFill>
                <a:latin typeface="Helvetica Neue"/>
                <a:ea typeface="Helvetica Neue"/>
                <a:cs typeface="Helvetica Neue"/>
                <a:sym typeface="Helvetica Neue"/>
              </a:rPr>
              <a:t>SF-424 Family Typical Forms</a:t>
            </a:r>
            <a:endParaRPr/>
          </a:p>
        </p:txBody>
      </p:sp>
      <p:sp>
        <p:nvSpPr>
          <p:cNvPr id="215" name="Google Shape;215;p20"/>
          <p:cNvSpPr txBox="1"/>
          <p:nvPr/>
        </p:nvSpPr>
        <p:spPr>
          <a:xfrm>
            <a:off x="1389061" y="2404793"/>
            <a:ext cx="20008325" cy="7030985"/>
          </a:xfrm>
          <a:prstGeom prst="rect">
            <a:avLst/>
          </a:prstGeom>
          <a:noFill/>
          <a:ln>
            <a:noFill/>
          </a:ln>
        </p:spPr>
        <p:txBody>
          <a:bodyPr spcFirstLastPara="1" wrap="square" lIns="0" tIns="242125" rIns="0" bIns="0" anchor="t" anchorCtr="0">
            <a:spAutoFit/>
          </a:bodyPr>
          <a:lstStyle/>
          <a:p>
            <a:pPr marL="841581" marR="229441" lvl="0" indent="-685800" algn="l" rtl="0">
              <a:lnSpc>
                <a:spcPct val="100000"/>
              </a:lnSpc>
              <a:spcBef>
                <a:spcPts val="0"/>
              </a:spcBef>
              <a:spcAft>
                <a:spcPts val="0"/>
              </a:spcAft>
              <a:buClr>
                <a:schemeClr val="dk1"/>
              </a:buClr>
              <a:buSzPts val="4800"/>
              <a:buFont typeface="Arial"/>
              <a:buChar char="•"/>
            </a:pPr>
            <a:r>
              <a:rPr lang="en-US" sz="4800" b="0" i="0" u="none" strike="noStrike" cap="none">
                <a:solidFill>
                  <a:schemeClr val="dk1"/>
                </a:solidFill>
                <a:latin typeface="Helvetica Neue"/>
                <a:ea typeface="Helvetica Neue"/>
                <a:cs typeface="Helvetica Neue"/>
                <a:sym typeface="Helvetica Neue"/>
              </a:rPr>
              <a:t>SF-424 Application for Federal Assistance</a:t>
            </a:r>
            <a:endParaRPr/>
          </a:p>
          <a:p>
            <a:pPr marL="841581" marR="229441" lvl="0" indent="-685800" algn="l" rtl="0">
              <a:lnSpc>
                <a:spcPct val="100000"/>
              </a:lnSpc>
              <a:spcBef>
                <a:spcPts val="2087"/>
              </a:spcBef>
              <a:spcAft>
                <a:spcPts val="0"/>
              </a:spcAft>
              <a:buClr>
                <a:schemeClr val="dk1"/>
              </a:buClr>
              <a:buSzPts val="4800"/>
              <a:buFont typeface="Arial"/>
              <a:buChar char="•"/>
            </a:pPr>
            <a:r>
              <a:rPr lang="en-US" sz="4800" b="0" i="0" u="none" strike="noStrike" cap="none">
                <a:solidFill>
                  <a:schemeClr val="dk1"/>
                </a:solidFill>
                <a:latin typeface="Helvetica Neue"/>
                <a:ea typeface="Helvetica Neue"/>
                <a:cs typeface="Helvetica Neue"/>
                <a:sym typeface="Helvetica Neue"/>
              </a:rPr>
              <a:t>SF-424A Budget Information for Non-Construction Programs</a:t>
            </a:r>
            <a:endParaRPr/>
          </a:p>
          <a:p>
            <a:pPr marL="841581" marR="229441" lvl="0" indent="-685800" algn="l" rtl="0">
              <a:lnSpc>
                <a:spcPct val="100000"/>
              </a:lnSpc>
              <a:spcBef>
                <a:spcPts val="2087"/>
              </a:spcBef>
              <a:spcAft>
                <a:spcPts val="0"/>
              </a:spcAft>
              <a:buClr>
                <a:schemeClr val="dk1"/>
              </a:buClr>
              <a:buSzPts val="4800"/>
              <a:buFont typeface="Arial"/>
              <a:buChar char="•"/>
            </a:pPr>
            <a:r>
              <a:rPr lang="en-US" sz="4800" b="0" i="0" u="none" strike="noStrike" cap="none">
                <a:solidFill>
                  <a:schemeClr val="dk1"/>
                </a:solidFill>
                <a:latin typeface="Helvetica Neue"/>
                <a:ea typeface="Helvetica Neue"/>
                <a:cs typeface="Helvetica Neue"/>
                <a:sym typeface="Helvetica Neue"/>
              </a:rPr>
              <a:t>Abstract Form</a:t>
            </a:r>
            <a:endParaRPr/>
          </a:p>
          <a:p>
            <a:pPr marL="841581" marR="229441" lvl="0" indent="-685800" algn="l" rtl="0">
              <a:lnSpc>
                <a:spcPct val="100000"/>
              </a:lnSpc>
              <a:spcBef>
                <a:spcPts val="2087"/>
              </a:spcBef>
              <a:spcAft>
                <a:spcPts val="0"/>
              </a:spcAft>
              <a:buClr>
                <a:schemeClr val="dk1"/>
              </a:buClr>
              <a:buSzPts val="4800"/>
              <a:buFont typeface="Arial"/>
              <a:buChar char="•"/>
            </a:pPr>
            <a:r>
              <a:rPr lang="en-US" sz="4800" b="0" i="0" u="none" strike="noStrike" cap="none">
                <a:solidFill>
                  <a:schemeClr val="dk1"/>
                </a:solidFill>
                <a:latin typeface="Helvetica Neue"/>
                <a:ea typeface="Helvetica Neue"/>
                <a:cs typeface="Helvetica Neue"/>
                <a:sym typeface="Helvetica Neue"/>
              </a:rPr>
              <a:t>Project Narrative Form</a:t>
            </a:r>
            <a:endParaRPr/>
          </a:p>
          <a:p>
            <a:pPr marL="841581" marR="229441" lvl="0" indent="-685800" algn="l" rtl="0">
              <a:lnSpc>
                <a:spcPct val="100000"/>
              </a:lnSpc>
              <a:spcBef>
                <a:spcPts val="2087"/>
              </a:spcBef>
              <a:spcAft>
                <a:spcPts val="0"/>
              </a:spcAft>
              <a:buClr>
                <a:schemeClr val="dk1"/>
              </a:buClr>
              <a:buSzPts val="4800"/>
              <a:buFont typeface="Arial"/>
              <a:buChar char="•"/>
            </a:pPr>
            <a:r>
              <a:rPr lang="en-US" sz="4800" b="0" i="0" u="none" strike="noStrike" cap="none">
                <a:solidFill>
                  <a:schemeClr val="dk1"/>
                </a:solidFill>
                <a:latin typeface="Helvetica Neue"/>
                <a:ea typeface="Helvetica Neue"/>
                <a:cs typeface="Helvetica Neue"/>
                <a:sym typeface="Helvetica Neue"/>
              </a:rPr>
              <a:t>Budget Narrative Form</a:t>
            </a:r>
            <a:endParaRPr/>
          </a:p>
          <a:p>
            <a:pPr marL="841581" marR="229441" lvl="0" indent="-685800" algn="l" rtl="0">
              <a:lnSpc>
                <a:spcPct val="100000"/>
              </a:lnSpc>
              <a:spcBef>
                <a:spcPts val="2087"/>
              </a:spcBef>
              <a:spcAft>
                <a:spcPts val="0"/>
              </a:spcAft>
              <a:buClr>
                <a:schemeClr val="dk1"/>
              </a:buClr>
              <a:buSzPts val="4800"/>
              <a:buFont typeface="Arial"/>
              <a:buChar char="•"/>
            </a:pPr>
            <a:r>
              <a:rPr lang="en-US" sz="4800" b="0" i="0" u="none" strike="noStrike" cap="none">
                <a:solidFill>
                  <a:schemeClr val="dk1"/>
                </a:solidFill>
                <a:latin typeface="Helvetica Neue"/>
                <a:ea typeface="Helvetica Neue"/>
                <a:cs typeface="Helvetica Neue"/>
                <a:sym typeface="Helvetica Neue"/>
              </a:rPr>
              <a:t>Assurances</a:t>
            </a:r>
            <a:endParaRPr/>
          </a:p>
          <a:p>
            <a:pPr marL="841581" marR="229441" lvl="0" indent="-685800" algn="l" rtl="0">
              <a:lnSpc>
                <a:spcPct val="100000"/>
              </a:lnSpc>
              <a:spcBef>
                <a:spcPts val="2087"/>
              </a:spcBef>
              <a:spcAft>
                <a:spcPts val="0"/>
              </a:spcAft>
              <a:buClr>
                <a:schemeClr val="dk1"/>
              </a:buClr>
              <a:buSzPts val="4800"/>
              <a:buFont typeface="Arial"/>
              <a:buChar char="•"/>
            </a:pPr>
            <a:r>
              <a:rPr lang="en-US" sz="4800" b="0" i="0" u="none" strike="noStrike" cap="none">
                <a:solidFill>
                  <a:schemeClr val="dk1"/>
                </a:solidFill>
                <a:latin typeface="Helvetica Neue"/>
                <a:ea typeface="Helvetica Neue"/>
                <a:cs typeface="Helvetica Neue"/>
                <a:sym typeface="Helvetica Neue"/>
              </a:rPr>
              <a:t>SF-LLL Disclosure of Lobbying Activities (optional)</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1"/>
          <p:cNvSpPr txBox="1"/>
          <p:nvPr/>
        </p:nvSpPr>
        <p:spPr>
          <a:xfrm>
            <a:off x="1766463" y="487139"/>
            <a:ext cx="102657" cy="1333698"/>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ECB547"/>
              </a:buClr>
              <a:buSzPts val="8000"/>
              <a:buFont typeface="Arial"/>
              <a:buNone/>
            </a:pPr>
            <a:endParaRPr sz="8000" b="1" i="0" u="none" strike="noStrike" cap="none">
              <a:solidFill>
                <a:srgbClr val="ECB547"/>
              </a:solidFill>
              <a:latin typeface="Arial"/>
              <a:ea typeface="Arial"/>
              <a:cs typeface="Arial"/>
              <a:sym typeface="Arial"/>
            </a:endParaRPr>
          </a:p>
        </p:txBody>
      </p:sp>
      <p:sp>
        <p:nvSpPr>
          <p:cNvPr id="221" name="Google Shape;221;p21"/>
          <p:cNvSpPr txBox="1"/>
          <p:nvPr/>
        </p:nvSpPr>
        <p:spPr>
          <a:xfrm>
            <a:off x="7703820" y="617596"/>
            <a:ext cx="9819151" cy="749742"/>
          </a:xfrm>
          <a:prstGeom prst="rect">
            <a:avLst/>
          </a:prstGeom>
          <a:noFill/>
          <a:ln>
            <a:noFill/>
          </a:ln>
        </p:spPr>
        <p:txBody>
          <a:bodyPr spcFirstLastPara="1" wrap="square" lIns="45700" tIns="45700" rIns="45700" bIns="45700" anchor="t" anchorCtr="0">
            <a:noAutofit/>
          </a:bodyPr>
          <a:lstStyle/>
          <a:p>
            <a:pPr marL="0" marR="0" lvl="0" indent="0" algn="ctr" rtl="0">
              <a:lnSpc>
                <a:spcPct val="90000"/>
              </a:lnSpc>
              <a:spcBef>
                <a:spcPts val="0"/>
              </a:spcBef>
              <a:spcAft>
                <a:spcPts val="0"/>
              </a:spcAft>
              <a:buClr>
                <a:srgbClr val="FFC000"/>
              </a:buClr>
              <a:buSzPts val="8856"/>
              <a:buFont typeface="Helvetica Neue"/>
              <a:buNone/>
            </a:pPr>
            <a:r>
              <a:rPr lang="en-US" sz="7200" b="1" i="0" u="none" strike="noStrike" cap="none">
                <a:solidFill>
                  <a:srgbClr val="FFC000"/>
                </a:solidFill>
                <a:latin typeface="Helvetica Neue"/>
                <a:ea typeface="Helvetica Neue"/>
                <a:cs typeface="Helvetica Neue"/>
                <a:sym typeface="Helvetica Neue"/>
              </a:rPr>
              <a:t>SF-424</a:t>
            </a:r>
            <a:endParaRPr/>
          </a:p>
        </p:txBody>
      </p:sp>
      <p:sp>
        <p:nvSpPr>
          <p:cNvPr id="222" name="Google Shape;222;p21"/>
          <p:cNvSpPr txBox="1"/>
          <p:nvPr/>
        </p:nvSpPr>
        <p:spPr>
          <a:xfrm>
            <a:off x="383221" y="557871"/>
            <a:ext cx="7046279" cy="12670990"/>
          </a:xfrm>
          <a:prstGeom prst="rect">
            <a:avLst/>
          </a:prstGeom>
          <a:noFill/>
          <a:ln>
            <a:noFill/>
          </a:ln>
        </p:spPr>
        <p:txBody>
          <a:bodyPr spcFirstLastPara="1" wrap="square" lIns="0" tIns="242125" rIns="0" bIns="0" anchor="t" anchorCtr="0">
            <a:spAutoFit/>
          </a:bodyPr>
          <a:lstStyle/>
          <a:p>
            <a:pPr marL="841581" marR="229441" lvl="0" indent="-685800" algn="l" rtl="0">
              <a:lnSpc>
                <a:spcPct val="100000"/>
              </a:lnSpc>
              <a:spcBef>
                <a:spcPts val="0"/>
              </a:spcBef>
              <a:spcAft>
                <a:spcPts val="0"/>
              </a:spcAft>
              <a:buClr>
                <a:schemeClr val="dk1"/>
              </a:buClr>
              <a:buSzPts val="4800"/>
              <a:buFont typeface="Arial"/>
              <a:buChar char="•"/>
            </a:pPr>
            <a:r>
              <a:rPr lang="en-US" sz="4800" b="0" i="0" u="none" strike="noStrike" cap="none">
                <a:solidFill>
                  <a:schemeClr val="dk1"/>
                </a:solidFill>
                <a:latin typeface="Helvetica Neue"/>
                <a:ea typeface="Helvetica Neue"/>
                <a:cs typeface="Helvetica Neue"/>
                <a:sym typeface="Helvetica Neue"/>
              </a:rPr>
              <a:t>Red asterisk means required field</a:t>
            </a:r>
            <a:endParaRPr/>
          </a:p>
          <a:p>
            <a:pPr marL="841581" marR="229441" lvl="0" indent="-685800" algn="l" rtl="0">
              <a:lnSpc>
                <a:spcPct val="100000"/>
              </a:lnSpc>
              <a:spcBef>
                <a:spcPts val="2087"/>
              </a:spcBef>
              <a:spcAft>
                <a:spcPts val="0"/>
              </a:spcAft>
              <a:buClr>
                <a:schemeClr val="dk1"/>
              </a:buClr>
              <a:buSzPts val="4800"/>
              <a:buFont typeface="Arial"/>
              <a:buChar char="•"/>
            </a:pPr>
            <a:r>
              <a:rPr lang="en-US" sz="4800" b="0" i="0" u="none" strike="noStrike" cap="none">
                <a:solidFill>
                  <a:schemeClr val="dk1"/>
                </a:solidFill>
                <a:latin typeface="Helvetica Neue"/>
                <a:ea typeface="Helvetica Neue"/>
                <a:cs typeface="Helvetica Neue"/>
                <a:sym typeface="Helvetica Neue"/>
              </a:rPr>
              <a:t>Some fields will be left blank</a:t>
            </a:r>
            <a:endParaRPr/>
          </a:p>
          <a:p>
            <a:pPr marL="841581" marR="229441" lvl="0" indent="-685800" algn="l" rtl="0">
              <a:lnSpc>
                <a:spcPct val="100000"/>
              </a:lnSpc>
              <a:spcBef>
                <a:spcPts val="2087"/>
              </a:spcBef>
              <a:spcAft>
                <a:spcPts val="0"/>
              </a:spcAft>
              <a:buClr>
                <a:schemeClr val="dk1"/>
              </a:buClr>
              <a:buSzPts val="4800"/>
              <a:buFont typeface="Arial"/>
              <a:buChar char="•"/>
            </a:pPr>
            <a:r>
              <a:rPr lang="en-US" sz="4800" b="0" i="0" u="none" strike="noStrike" cap="none">
                <a:solidFill>
                  <a:schemeClr val="dk1"/>
                </a:solidFill>
                <a:latin typeface="Helvetica Neue"/>
                <a:ea typeface="Helvetica Neue"/>
                <a:cs typeface="Helvetica Neue"/>
                <a:sym typeface="Helvetica Neue"/>
              </a:rPr>
              <a:t>Some fields will already be filled in</a:t>
            </a:r>
            <a:endParaRPr/>
          </a:p>
          <a:p>
            <a:pPr marL="841581" marR="229441" lvl="0" indent="-685800" algn="l" rtl="0">
              <a:lnSpc>
                <a:spcPct val="100000"/>
              </a:lnSpc>
              <a:spcBef>
                <a:spcPts val="2087"/>
              </a:spcBef>
              <a:spcAft>
                <a:spcPts val="0"/>
              </a:spcAft>
              <a:buClr>
                <a:schemeClr val="dk1"/>
              </a:buClr>
              <a:buSzPts val="4800"/>
              <a:buFont typeface="Arial"/>
              <a:buChar char="•"/>
            </a:pPr>
            <a:r>
              <a:rPr lang="en-US" sz="4800" b="0" i="0" u="none" strike="noStrike" cap="none">
                <a:solidFill>
                  <a:schemeClr val="dk1"/>
                </a:solidFill>
                <a:latin typeface="Helvetica Neue"/>
                <a:ea typeface="Helvetica Neue"/>
                <a:cs typeface="Helvetica Neue"/>
                <a:sym typeface="Helvetica Neue"/>
              </a:rPr>
              <a:t>Some fields may have specific instructions based on NOFO</a:t>
            </a:r>
            <a:endParaRPr/>
          </a:p>
          <a:p>
            <a:pPr marL="841581" marR="229441" lvl="0" indent="-685800" algn="l" rtl="0">
              <a:lnSpc>
                <a:spcPct val="100000"/>
              </a:lnSpc>
              <a:spcBef>
                <a:spcPts val="2087"/>
              </a:spcBef>
              <a:spcAft>
                <a:spcPts val="0"/>
              </a:spcAft>
              <a:buClr>
                <a:schemeClr val="dk1"/>
              </a:buClr>
              <a:buSzPts val="4800"/>
              <a:buFont typeface="Arial"/>
              <a:buChar char="•"/>
            </a:pPr>
            <a:r>
              <a:rPr lang="en-US" sz="4800" b="0" i="0" u="none" strike="noStrike" cap="none">
                <a:solidFill>
                  <a:schemeClr val="dk1"/>
                </a:solidFill>
                <a:latin typeface="Helvetica Neue"/>
                <a:ea typeface="Helvetica Neue"/>
                <a:cs typeface="Helvetica Neue"/>
                <a:sym typeface="Helvetica Neue"/>
              </a:rPr>
              <a:t>Always save before closing</a:t>
            </a:r>
            <a:endParaRPr/>
          </a:p>
          <a:p>
            <a:pPr marL="841581" marR="229441" lvl="0" indent="-685800" algn="l" rtl="0">
              <a:lnSpc>
                <a:spcPct val="100000"/>
              </a:lnSpc>
              <a:spcBef>
                <a:spcPts val="2087"/>
              </a:spcBef>
              <a:spcAft>
                <a:spcPts val="0"/>
              </a:spcAft>
              <a:buClr>
                <a:schemeClr val="dk1"/>
              </a:buClr>
              <a:buSzPts val="4800"/>
              <a:buFont typeface="Arial"/>
              <a:buChar char="•"/>
            </a:pPr>
            <a:r>
              <a:rPr lang="en-US" sz="4800" b="0" i="0" u="none" strike="noStrike" cap="none">
                <a:solidFill>
                  <a:schemeClr val="dk1"/>
                </a:solidFill>
                <a:latin typeface="Helvetica Neue"/>
                <a:ea typeface="Helvetica Neue"/>
                <a:cs typeface="Helvetica Neue"/>
                <a:sym typeface="Helvetica Neue"/>
              </a:rPr>
              <a:t>Check for errors once you think form is done</a:t>
            </a:r>
            <a:endParaRPr/>
          </a:p>
        </p:txBody>
      </p:sp>
      <p:pic>
        <p:nvPicPr>
          <p:cNvPr id="223" name="Google Shape;223;p21"/>
          <p:cNvPicPr preferRelativeResize="0"/>
          <p:nvPr/>
        </p:nvPicPr>
        <p:blipFill rotWithShape="1">
          <a:blip r:embed="rId3">
            <a:alphaModFix/>
          </a:blip>
          <a:srcRect/>
          <a:stretch/>
        </p:blipFill>
        <p:spPr>
          <a:xfrm>
            <a:off x="7429500" y="1820837"/>
            <a:ext cx="16748760" cy="936239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2"/>
          <p:cNvSpPr txBox="1"/>
          <p:nvPr/>
        </p:nvSpPr>
        <p:spPr>
          <a:xfrm>
            <a:off x="1766463" y="487139"/>
            <a:ext cx="102657" cy="1333698"/>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ECB547"/>
              </a:buClr>
              <a:buSzPts val="8000"/>
              <a:buFont typeface="Arial"/>
              <a:buNone/>
            </a:pPr>
            <a:endParaRPr sz="8000" b="1" i="0" u="none" strike="noStrike" cap="none">
              <a:solidFill>
                <a:srgbClr val="ECB547"/>
              </a:solidFill>
              <a:latin typeface="Arial"/>
              <a:ea typeface="Arial"/>
              <a:cs typeface="Arial"/>
              <a:sym typeface="Arial"/>
            </a:endParaRPr>
          </a:p>
        </p:txBody>
      </p:sp>
      <p:sp>
        <p:nvSpPr>
          <p:cNvPr id="229" name="Google Shape;229;p22"/>
          <p:cNvSpPr txBox="1"/>
          <p:nvPr/>
        </p:nvSpPr>
        <p:spPr>
          <a:xfrm>
            <a:off x="1389061" y="1071095"/>
            <a:ext cx="18053582" cy="749742"/>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FFC000"/>
              </a:buClr>
              <a:buSzPts val="8856"/>
              <a:buFont typeface="Helvetica Neue"/>
              <a:buNone/>
            </a:pPr>
            <a:r>
              <a:rPr lang="en-US" sz="7200" b="1" i="0" u="none" strike="noStrike" cap="none">
                <a:solidFill>
                  <a:srgbClr val="FFC000"/>
                </a:solidFill>
                <a:latin typeface="Helvetica Neue"/>
                <a:ea typeface="Helvetica Neue"/>
                <a:cs typeface="Helvetica Neue"/>
                <a:sym typeface="Helvetica Neue"/>
              </a:rPr>
              <a:t>Research and Related (R&amp;R) Family</a:t>
            </a:r>
            <a:endParaRPr/>
          </a:p>
        </p:txBody>
      </p:sp>
      <p:sp>
        <p:nvSpPr>
          <p:cNvPr id="230" name="Google Shape;230;p22"/>
          <p:cNvSpPr txBox="1"/>
          <p:nvPr/>
        </p:nvSpPr>
        <p:spPr>
          <a:xfrm>
            <a:off x="1389061" y="2404793"/>
            <a:ext cx="20008325" cy="7500322"/>
          </a:xfrm>
          <a:prstGeom prst="rect">
            <a:avLst/>
          </a:prstGeom>
          <a:noFill/>
          <a:ln>
            <a:noFill/>
          </a:ln>
        </p:spPr>
        <p:txBody>
          <a:bodyPr spcFirstLastPara="1" wrap="square" lIns="0" tIns="242125" rIns="0" bIns="0" anchor="t" anchorCtr="0">
            <a:spAutoFit/>
          </a:bodyPr>
          <a:lstStyle/>
          <a:p>
            <a:pPr marL="841581" marR="229441" lvl="0" indent="-685800" algn="l" rtl="0">
              <a:lnSpc>
                <a:spcPct val="100000"/>
              </a:lnSpc>
              <a:spcBef>
                <a:spcPts val="0"/>
              </a:spcBef>
              <a:spcAft>
                <a:spcPts val="0"/>
              </a:spcAft>
              <a:buClr>
                <a:schemeClr val="dk1"/>
              </a:buClr>
              <a:buSzPts val="4800"/>
              <a:buFont typeface="Arial"/>
              <a:buChar char="•"/>
            </a:pPr>
            <a:r>
              <a:rPr lang="en-US" sz="4800" b="0" i="0" u="none" strike="noStrike" cap="none" dirty="0">
                <a:solidFill>
                  <a:schemeClr val="dk1"/>
                </a:solidFill>
                <a:latin typeface="Helvetica Neue"/>
                <a:ea typeface="Helvetica Neue"/>
                <a:cs typeface="Helvetica Neue"/>
                <a:sym typeface="Helvetica Neue"/>
              </a:rPr>
              <a:t>Forms typically used for research grants </a:t>
            </a:r>
            <a:endParaRPr dirty="0"/>
          </a:p>
          <a:p>
            <a:pPr marL="841581" marR="229441" lvl="0" indent="-685800" algn="l" rtl="0">
              <a:lnSpc>
                <a:spcPct val="100000"/>
              </a:lnSpc>
              <a:spcBef>
                <a:spcPts val="2087"/>
              </a:spcBef>
              <a:spcAft>
                <a:spcPts val="0"/>
              </a:spcAft>
              <a:buClr>
                <a:schemeClr val="dk1"/>
              </a:buClr>
              <a:buSzPts val="4800"/>
              <a:buFont typeface="Arial"/>
              <a:buChar char="•"/>
            </a:pPr>
            <a:r>
              <a:rPr lang="en-US" sz="4800" b="0" i="0" u="none" strike="noStrike" cap="none" dirty="0">
                <a:solidFill>
                  <a:schemeClr val="dk1"/>
                </a:solidFill>
                <a:latin typeface="Helvetica Neue"/>
                <a:ea typeface="Helvetica Neue"/>
                <a:cs typeface="Helvetica Neue"/>
                <a:sym typeface="Helvetica Neue"/>
              </a:rPr>
              <a:t>Requests a lot of the same information as SF-424 but in different format/structure/order</a:t>
            </a:r>
            <a:endParaRPr dirty="0"/>
          </a:p>
          <a:p>
            <a:pPr marL="841581" marR="229441" lvl="0" indent="-685800" algn="l" rtl="0">
              <a:lnSpc>
                <a:spcPct val="100000"/>
              </a:lnSpc>
              <a:spcBef>
                <a:spcPts val="2087"/>
              </a:spcBef>
              <a:spcAft>
                <a:spcPts val="0"/>
              </a:spcAft>
              <a:buClr>
                <a:schemeClr val="dk1"/>
              </a:buClr>
              <a:buSzPts val="4800"/>
              <a:buFont typeface="Arial"/>
              <a:buChar char="•"/>
            </a:pPr>
            <a:r>
              <a:rPr lang="en-US" sz="4800" b="0" i="0" u="none" strike="noStrike" cap="none" dirty="0">
                <a:solidFill>
                  <a:schemeClr val="dk1"/>
                </a:solidFill>
                <a:latin typeface="Helvetica Neue"/>
                <a:ea typeface="Helvetica Neue"/>
                <a:cs typeface="Helvetica Neue"/>
                <a:sym typeface="Helvetica Neue"/>
              </a:rPr>
              <a:t>Follows different budget structure than SF-424A </a:t>
            </a:r>
            <a:endParaRPr dirty="0"/>
          </a:p>
          <a:p>
            <a:pPr marL="841581" marR="229441" lvl="0" indent="-685800" algn="l" rtl="0">
              <a:lnSpc>
                <a:spcPct val="100000"/>
              </a:lnSpc>
              <a:spcBef>
                <a:spcPts val="2087"/>
              </a:spcBef>
              <a:spcAft>
                <a:spcPts val="0"/>
              </a:spcAft>
              <a:buClr>
                <a:schemeClr val="dk1"/>
              </a:buClr>
              <a:buSzPts val="4800"/>
              <a:buFont typeface="Arial"/>
              <a:buChar char="•"/>
            </a:pPr>
            <a:r>
              <a:rPr lang="en-US" sz="4800" b="0" i="0" u="none" strike="noStrike" cap="none" dirty="0">
                <a:solidFill>
                  <a:schemeClr val="dk1"/>
                </a:solidFill>
                <a:latin typeface="Helvetica Neue"/>
                <a:ea typeface="Helvetica Neue"/>
                <a:cs typeface="Helvetica Neue"/>
                <a:sym typeface="Helvetica Neue"/>
              </a:rPr>
              <a:t>Separate budget forms for Subawards</a:t>
            </a:r>
            <a:endParaRPr dirty="0"/>
          </a:p>
          <a:p>
            <a:pPr marL="841581" marR="229441" lvl="0" indent="-685800" algn="l" rtl="0">
              <a:lnSpc>
                <a:spcPct val="100000"/>
              </a:lnSpc>
              <a:spcBef>
                <a:spcPts val="2087"/>
              </a:spcBef>
              <a:spcAft>
                <a:spcPts val="0"/>
              </a:spcAft>
              <a:buClr>
                <a:schemeClr val="dk1"/>
              </a:buClr>
              <a:buSzPts val="4800"/>
              <a:buFont typeface="Arial"/>
              <a:buChar char="•"/>
            </a:pPr>
            <a:r>
              <a:rPr lang="en-US" sz="4800" b="0" i="0" u="none" strike="noStrike" cap="none" dirty="0">
                <a:solidFill>
                  <a:schemeClr val="dk1"/>
                </a:solidFill>
                <a:latin typeface="Helvetica Neue"/>
                <a:ea typeface="Helvetica Neue"/>
                <a:cs typeface="Helvetica Neue"/>
                <a:sym typeface="Helvetica Neue"/>
              </a:rPr>
              <a:t>Form specific to Senior/Key Personnel</a:t>
            </a:r>
            <a:endParaRPr dirty="0"/>
          </a:p>
          <a:p>
            <a:pPr marL="841581" marR="229441" lvl="0" indent="-685800" algn="l" rtl="0">
              <a:lnSpc>
                <a:spcPct val="100000"/>
              </a:lnSpc>
              <a:spcBef>
                <a:spcPts val="2087"/>
              </a:spcBef>
              <a:spcAft>
                <a:spcPts val="0"/>
              </a:spcAft>
              <a:buClr>
                <a:schemeClr val="dk1"/>
              </a:buClr>
              <a:buSzPts val="4800"/>
              <a:buFont typeface="Arial"/>
              <a:buChar char="•"/>
            </a:pPr>
            <a:r>
              <a:rPr lang="en-US" sz="4800" b="0" i="0" u="none" strike="noStrike" cap="none" dirty="0">
                <a:solidFill>
                  <a:schemeClr val="dk1"/>
                </a:solidFill>
                <a:latin typeface="Helvetica Neue"/>
                <a:ea typeface="Helvetica Neue"/>
                <a:cs typeface="Helvetica Neue"/>
                <a:sym typeface="Helvetica Neue"/>
              </a:rPr>
              <a:t>Research forms including: human subjects information, research plan, research cover page, etc.</a:t>
            </a:r>
            <a:endParaRPr dirty="0"/>
          </a:p>
        </p:txBody>
      </p:sp>
      <p:pic>
        <p:nvPicPr>
          <p:cNvPr id="231" name="Google Shape;231;p22" descr="Image"/>
          <p:cNvPicPr preferRelativeResize="0"/>
          <p:nvPr/>
        </p:nvPicPr>
        <p:blipFill rotWithShape="1">
          <a:blip r:embed="rId3">
            <a:alphaModFix/>
          </a:blip>
          <a:srcRect/>
          <a:stretch/>
        </p:blipFill>
        <p:spPr>
          <a:xfrm>
            <a:off x="21145501" y="11100248"/>
            <a:ext cx="2383662" cy="206448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23"/>
          <p:cNvSpPr txBox="1"/>
          <p:nvPr/>
        </p:nvSpPr>
        <p:spPr>
          <a:xfrm>
            <a:off x="1766463" y="487139"/>
            <a:ext cx="102657" cy="1333698"/>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ECB547"/>
              </a:buClr>
              <a:buSzPts val="8000"/>
              <a:buFont typeface="Arial"/>
              <a:buNone/>
            </a:pPr>
            <a:endParaRPr sz="8000" b="1" i="0" u="none" strike="noStrike" cap="none">
              <a:solidFill>
                <a:srgbClr val="ECB547"/>
              </a:solidFill>
              <a:latin typeface="Arial"/>
              <a:ea typeface="Arial"/>
              <a:cs typeface="Arial"/>
              <a:sym typeface="Arial"/>
            </a:endParaRPr>
          </a:p>
        </p:txBody>
      </p:sp>
      <p:sp>
        <p:nvSpPr>
          <p:cNvPr id="237" name="Google Shape;237;p23"/>
          <p:cNvSpPr txBox="1"/>
          <p:nvPr/>
        </p:nvSpPr>
        <p:spPr>
          <a:xfrm>
            <a:off x="1389058" y="1547975"/>
            <a:ext cx="20327939" cy="749742"/>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FFC000"/>
              </a:buClr>
              <a:buSzPts val="8856"/>
              <a:buFont typeface="Helvetica Neue"/>
              <a:buNone/>
            </a:pPr>
            <a:r>
              <a:rPr lang="en-US" sz="7200" b="1" i="0" u="none" strike="noStrike" cap="none">
                <a:solidFill>
                  <a:srgbClr val="FFC000"/>
                </a:solidFill>
                <a:latin typeface="Helvetica Neue"/>
                <a:ea typeface="Helvetica Neue"/>
                <a:cs typeface="Helvetica Neue"/>
                <a:sym typeface="Helvetica Neue"/>
              </a:rPr>
              <a:t>Uploading Documents into Grants.gov Forms</a:t>
            </a:r>
            <a:endParaRPr/>
          </a:p>
        </p:txBody>
      </p:sp>
      <p:sp>
        <p:nvSpPr>
          <p:cNvPr id="238" name="Google Shape;238;p23"/>
          <p:cNvSpPr txBox="1"/>
          <p:nvPr/>
        </p:nvSpPr>
        <p:spPr>
          <a:xfrm>
            <a:off x="1548866" y="3456353"/>
            <a:ext cx="20008325" cy="8739123"/>
          </a:xfrm>
          <a:prstGeom prst="rect">
            <a:avLst/>
          </a:prstGeom>
          <a:noFill/>
          <a:ln>
            <a:noFill/>
          </a:ln>
        </p:spPr>
        <p:txBody>
          <a:bodyPr spcFirstLastPara="1" wrap="square" lIns="0" tIns="242125" rIns="0" bIns="0" anchor="t" anchorCtr="0">
            <a:spAutoFit/>
          </a:bodyPr>
          <a:lstStyle/>
          <a:p>
            <a:pPr marL="841581" marR="229441" lvl="0" indent="-685800" algn="l" rtl="0">
              <a:lnSpc>
                <a:spcPct val="100000"/>
              </a:lnSpc>
              <a:spcBef>
                <a:spcPts val="1200"/>
              </a:spcBef>
              <a:spcAft>
                <a:spcPts val="1200"/>
              </a:spcAft>
              <a:buClr>
                <a:schemeClr val="dk1"/>
              </a:buClr>
              <a:buSzPts val="6600"/>
              <a:buFont typeface="Arial"/>
              <a:buChar char="•"/>
            </a:pPr>
            <a:r>
              <a:rPr lang="en-US" sz="5400" b="0" i="0" u="none" strike="noStrike" cap="none" dirty="0">
                <a:solidFill>
                  <a:schemeClr val="dk1"/>
                </a:solidFill>
                <a:latin typeface="Helvetica Neue"/>
                <a:ea typeface="Helvetica Neue"/>
                <a:cs typeface="Helvetica Neue"/>
                <a:sym typeface="Helvetica Neue"/>
              </a:rPr>
              <a:t>PDF Format (unless stated otherwise in NOFO)</a:t>
            </a:r>
          </a:p>
          <a:p>
            <a:pPr marL="841581" marR="229441" lvl="0" indent="-685800" algn="l" rtl="0">
              <a:lnSpc>
                <a:spcPct val="100000"/>
              </a:lnSpc>
              <a:spcBef>
                <a:spcPts val="1200"/>
              </a:spcBef>
              <a:spcAft>
                <a:spcPts val="1200"/>
              </a:spcAft>
              <a:buClr>
                <a:schemeClr val="dk1"/>
              </a:buClr>
              <a:buSzPts val="6600"/>
              <a:buFont typeface="Arial"/>
              <a:buChar char="•"/>
            </a:pPr>
            <a:r>
              <a:rPr lang="en-US" sz="5400" dirty="0">
                <a:solidFill>
                  <a:schemeClr val="dk1"/>
                </a:solidFill>
                <a:latin typeface="Helvetica Neue"/>
                <a:ea typeface="Helvetica Neue"/>
                <a:cs typeface="Helvetica Neue"/>
                <a:sym typeface="Helvetica Neue"/>
              </a:rPr>
              <a:t>May need to flatten PDF in order to upload – can result in errors (</a:t>
            </a:r>
            <a:r>
              <a:rPr lang="en-US" sz="5400" dirty="0" err="1">
                <a:solidFill>
                  <a:schemeClr val="dk1"/>
                </a:solidFill>
                <a:latin typeface="Helvetica Neue"/>
                <a:ea typeface="Helvetica Neue"/>
                <a:cs typeface="Helvetica Neue"/>
                <a:sym typeface="Helvetica Neue"/>
              </a:rPr>
              <a:t>eRA</a:t>
            </a:r>
            <a:r>
              <a:rPr lang="en-US" sz="5400" dirty="0">
                <a:solidFill>
                  <a:schemeClr val="dk1"/>
                </a:solidFill>
                <a:latin typeface="Helvetica Neue"/>
                <a:ea typeface="Helvetica Neue"/>
                <a:cs typeface="Helvetica Neue"/>
                <a:sym typeface="Helvetica Neue"/>
              </a:rPr>
              <a:t> Commons)</a:t>
            </a:r>
          </a:p>
          <a:p>
            <a:pPr marL="841581" marR="229441" lvl="0" indent="-685800" algn="l" rtl="0">
              <a:lnSpc>
                <a:spcPct val="100000"/>
              </a:lnSpc>
              <a:spcBef>
                <a:spcPts val="1200"/>
              </a:spcBef>
              <a:spcAft>
                <a:spcPts val="1200"/>
              </a:spcAft>
              <a:buClr>
                <a:schemeClr val="dk1"/>
              </a:buClr>
              <a:buSzPts val="6600"/>
              <a:buFont typeface="Arial"/>
              <a:buChar char="•"/>
            </a:pPr>
            <a:r>
              <a:rPr lang="en-US" sz="5400" dirty="0">
                <a:solidFill>
                  <a:schemeClr val="dk1"/>
                </a:solidFill>
                <a:latin typeface="Helvetica Neue"/>
                <a:ea typeface="Helvetica Neue"/>
                <a:cs typeface="Helvetica Neue"/>
                <a:sym typeface="Helvetica Neue"/>
              </a:rPr>
              <a:t>Cannot include hyperlinks (HRSA, SAMHSA, etc.)</a:t>
            </a:r>
            <a:endParaRPr sz="5400" dirty="0"/>
          </a:p>
          <a:p>
            <a:pPr marL="841581" marR="229441" lvl="0" indent="-685800" algn="l" rtl="0">
              <a:lnSpc>
                <a:spcPct val="100000"/>
              </a:lnSpc>
              <a:spcBef>
                <a:spcPts val="1200"/>
              </a:spcBef>
              <a:spcAft>
                <a:spcPts val="1200"/>
              </a:spcAft>
              <a:buClr>
                <a:schemeClr val="dk1"/>
              </a:buClr>
              <a:buSzPts val="6600"/>
              <a:buFont typeface="Arial"/>
              <a:buChar char="•"/>
            </a:pPr>
            <a:r>
              <a:rPr lang="en-US" sz="5400" b="0" i="0" u="none" strike="noStrike" cap="none" dirty="0">
                <a:solidFill>
                  <a:schemeClr val="dk1"/>
                </a:solidFill>
                <a:latin typeface="Helvetica Neue"/>
                <a:ea typeface="Helvetica Neue"/>
                <a:cs typeface="Helvetica Neue"/>
                <a:sym typeface="Helvetica Neue"/>
              </a:rPr>
              <a:t>File name requirements </a:t>
            </a:r>
            <a:endParaRPr sz="5400" dirty="0"/>
          </a:p>
          <a:p>
            <a:pPr marL="841581" marR="229441" lvl="0" indent="-685800" algn="l" rtl="0">
              <a:lnSpc>
                <a:spcPct val="100000"/>
              </a:lnSpc>
              <a:spcBef>
                <a:spcPts val="1200"/>
              </a:spcBef>
              <a:spcAft>
                <a:spcPts val="1200"/>
              </a:spcAft>
              <a:buClr>
                <a:schemeClr val="dk1"/>
              </a:buClr>
              <a:buSzPts val="6600"/>
              <a:buFont typeface="Arial"/>
              <a:buChar char="•"/>
            </a:pPr>
            <a:r>
              <a:rPr lang="en-US" sz="5400" b="0" i="0" u="none" strike="noStrike" cap="none" dirty="0">
                <a:solidFill>
                  <a:schemeClr val="dk1"/>
                </a:solidFill>
                <a:latin typeface="Helvetica Neue"/>
                <a:ea typeface="Helvetica Neue"/>
                <a:cs typeface="Helvetica Neue"/>
                <a:sym typeface="Helvetica Neue"/>
              </a:rPr>
              <a:t>Color vs. Black and White (grayscale)</a:t>
            </a:r>
            <a:endParaRPr sz="5400" dirty="0"/>
          </a:p>
          <a:p>
            <a:pPr marL="841581" marR="229441" lvl="0" indent="-685800" algn="l" rtl="0">
              <a:lnSpc>
                <a:spcPct val="100000"/>
              </a:lnSpc>
              <a:spcBef>
                <a:spcPts val="1200"/>
              </a:spcBef>
              <a:spcAft>
                <a:spcPts val="1200"/>
              </a:spcAft>
              <a:buClr>
                <a:schemeClr val="dk1"/>
              </a:buClr>
              <a:buSzPts val="6600"/>
              <a:buFont typeface="Arial"/>
              <a:buChar char="•"/>
            </a:pPr>
            <a:r>
              <a:rPr lang="en-US" sz="5400" b="0" i="0" u="none" strike="noStrike" cap="none" dirty="0">
                <a:solidFill>
                  <a:schemeClr val="dk1"/>
                </a:solidFill>
                <a:latin typeface="Helvetica Neue"/>
                <a:ea typeface="Helvetica Neue"/>
                <a:cs typeface="Helvetica Neue"/>
                <a:sym typeface="Helvetica Neue"/>
              </a:rPr>
              <a:t>Order documents according to NOFO (Other Attachments Form)</a:t>
            </a:r>
            <a:endParaRPr sz="5400" dirty="0"/>
          </a:p>
        </p:txBody>
      </p:sp>
      <p:pic>
        <p:nvPicPr>
          <p:cNvPr id="239" name="Google Shape;239;p23" descr="Image"/>
          <p:cNvPicPr preferRelativeResize="0"/>
          <p:nvPr/>
        </p:nvPicPr>
        <p:blipFill rotWithShape="1">
          <a:blip r:embed="rId3">
            <a:alphaModFix/>
          </a:blip>
          <a:srcRect/>
          <a:stretch/>
        </p:blipFill>
        <p:spPr>
          <a:xfrm>
            <a:off x="21145501" y="11100248"/>
            <a:ext cx="2383662" cy="206448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24"/>
          <p:cNvSpPr txBox="1"/>
          <p:nvPr/>
        </p:nvSpPr>
        <p:spPr>
          <a:xfrm>
            <a:off x="1766465" y="487141"/>
            <a:ext cx="102657" cy="1333698"/>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ECB547"/>
              </a:buClr>
              <a:buSzPts val="8000"/>
              <a:buFont typeface="Arial"/>
              <a:buNone/>
            </a:pPr>
            <a:endParaRPr sz="8000" b="1" i="0" u="none" strike="noStrike" cap="none">
              <a:solidFill>
                <a:srgbClr val="ECB547"/>
              </a:solidFill>
              <a:latin typeface="Arial"/>
              <a:ea typeface="Arial"/>
              <a:cs typeface="Arial"/>
              <a:sym typeface="Arial"/>
            </a:endParaRPr>
          </a:p>
        </p:txBody>
      </p:sp>
      <p:pic>
        <p:nvPicPr>
          <p:cNvPr id="245" name="Google Shape;245;p24" descr="Image"/>
          <p:cNvPicPr preferRelativeResize="0"/>
          <p:nvPr/>
        </p:nvPicPr>
        <p:blipFill rotWithShape="1">
          <a:blip r:embed="rId3">
            <a:alphaModFix/>
          </a:blip>
          <a:srcRect/>
          <a:stretch/>
        </p:blipFill>
        <p:spPr>
          <a:xfrm>
            <a:off x="22466296" y="12033784"/>
            <a:ext cx="1219792" cy="1056456"/>
          </a:xfrm>
          <a:prstGeom prst="rect">
            <a:avLst/>
          </a:prstGeom>
          <a:noFill/>
          <a:ln>
            <a:noFill/>
          </a:ln>
        </p:spPr>
      </p:pic>
      <p:sp>
        <p:nvSpPr>
          <p:cNvPr id="246" name="Google Shape;246;p24"/>
          <p:cNvSpPr txBox="1"/>
          <p:nvPr/>
        </p:nvSpPr>
        <p:spPr>
          <a:xfrm>
            <a:off x="1766464" y="2998141"/>
            <a:ext cx="20020112" cy="9680890"/>
          </a:xfrm>
          <a:prstGeom prst="rect">
            <a:avLst/>
          </a:prstGeom>
          <a:noFill/>
          <a:ln>
            <a:noFill/>
          </a:ln>
        </p:spPr>
        <p:txBody>
          <a:bodyPr spcFirstLastPara="1" wrap="square" lIns="45700" tIns="45700" rIns="45700" bIns="45700" anchor="t" anchorCtr="0">
            <a:noAutofit/>
          </a:bodyPr>
          <a:lstStyle/>
          <a:p>
            <a:pPr marL="685800" marR="0" lvl="0" indent="-685800" algn="l" rtl="0">
              <a:lnSpc>
                <a:spcPct val="90000"/>
              </a:lnSpc>
              <a:spcBef>
                <a:spcPts val="0"/>
              </a:spcBef>
              <a:spcAft>
                <a:spcPts val="0"/>
              </a:spcAft>
              <a:buClr>
                <a:srgbClr val="5E5E5E"/>
              </a:buClr>
              <a:buSzPts val="5904"/>
              <a:buFont typeface="Arial"/>
              <a:buChar char="•"/>
            </a:pPr>
            <a:r>
              <a:rPr lang="en-US" sz="4800" b="0" i="0" u="none" strike="noStrike" cap="none">
                <a:solidFill>
                  <a:srgbClr val="5E5E5E"/>
                </a:solidFill>
                <a:latin typeface="Helvetica Neue"/>
                <a:ea typeface="Helvetica Neue"/>
                <a:cs typeface="Helvetica Neue"/>
                <a:sym typeface="Helvetica Neue"/>
              </a:rPr>
              <a:t>Why is it Important to Start Early?</a:t>
            </a:r>
            <a:endParaRPr/>
          </a:p>
          <a:p>
            <a:pPr marL="685800" marR="0" lvl="0" indent="-685800" algn="l" rtl="0">
              <a:lnSpc>
                <a:spcPct val="90000"/>
              </a:lnSpc>
              <a:spcBef>
                <a:spcPts val="4500"/>
              </a:spcBef>
              <a:spcAft>
                <a:spcPts val="0"/>
              </a:spcAft>
              <a:buClr>
                <a:srgbClr val="5E5E5E"/>
              </a:buClr>
              <a:buSzPts val="5904"/>
              <a:buFont typeface="Arial"/>
              <a:buChar char="•"/>
            </a:pPr>
            <a:r>
              <a:rPr lang="en-US" sz="4800" b="0" i="0" u="none" strike="noStrike" cap="none">
                <a:solidFill>
                  <a:srgbClr val="5E5E5E"/>
                </a:solidFill>
                <a:latin typeface="Helvetica Neue"/>
                <a:ea typeface="Helvetica Neue"/>
                <a:cs typeface="Helvetica Neue"/>
                <a:sym typeface="Helvetica Neue"/>
              </a:rPr>
              <a:t>Budget Forms</a:t>
            </a:r>
            <a:endParaRPr/>
          </a:p>
          <a:p>
            <a:pPr marL="685800" marR="0" lvl="0" indent="-685800" algn="l" rtl="0">
              <a:lnSpc>
                <a:spcPct val="90000"/>
              </a:lnSpc>
              <a:spcBef>
                <a:spcPts val="4500"/>
              </a:spcBef>
              <a:spcAft>
                <a:spcPts val="0"/>
              </a:spcAft>
              <a:buClr>
                <a:srgbClr val="5E5E5E"/>
              </a:buClr>
              <a:buSzPts val="5904"/>
              <a:buFont typeface="Arial"/>
              <a:buChar char="•"/>
            </a:pPr>
            <a:r>
              <a:rPr lang="en-US" sz="4800" b="0" i="0" u="none" strike="noStrike" cap="none">
                <a:solidFill>
                  <a:srgbClr val="5E5E5E"/>
                </a:solidFill>
                <a:latin typeface="Helvetica Neue"/>
                <a:ea typeface="Helvetica Neue"/>
                <a:cs typeface="Helvetica Neue"/>
                <a:sym typeface="Helvetica Neue"/>
              </a:rPr>
              <a:t>Budget Categories</a:t>
            </a:r>
            <a:endParaRPr/>
          </a:p>
          <a:p>
            <a:pPr marL="685800" marR="0" lvl="0" indent="-685800" algn="l" rtl="0">
              <a:lnSpc>
                <a:spcPct val="90000"/>
              </a:lnSpc>
              <a:spcBef>
                <a:spcPts val="4500"/>
              </a:spcBef>
              <a:spcAft>
                <a:spcPts val="0"/>
              </a:spcAft>
              <a:buClr>
                <a:srgbClr val="5E5E5E"/>
              </a:buClr>
              <a:buSzPts val="5904"/>
              <a:buFont typeface="Arial"/>
              <a:buChar char="•"/>
            </a:pPr>
            <a:r>
              <a:rPr lang="en-US" sz="4800" b="0" i="0" u="none" strike="noStrike" cap="none">
                <a:solidFill>
                  <a:srgbClr val="5E5E5E"/>
                </a:solidFill>
                <a:latin typeface="Helvetica Neue"/>
                <a:ea typeface="Helvetica Neue"/>
                <a:cs typeface="Helvetica Neue"/>
                <a:sym typeface="Helvetica Neue"/>
              </a:rPr>
              <a:t>Indirect Costs </a:t>
            </a:r>
            <a:endParaRPr/>
          </a:p>
          <a:p>
            <a:pPr marL="685800" marR="0" lvl="0" indent="-685800" algn="l" rtl="0">
              <a:lnSpc>
                <a:spcPct val="90000"/>
              </a:lnSpc>
              <a:spcBef>
                <a:spcPts val="4500"/>
              </a:spcBef>
              <a:spcAft>
                <a:spcPts val="0"/>
              </a:spcAft>
              <a:buClr>
                <a:srgbClr val="5E5E5E"/>
              </a:buClr>
              <a:buSzPts val="5904"/>
              <a:buFont typeface="Arial"/>
              <a:buChar char="•"/>
            </a:pPr>
            <a:r>
              <a:rPr lang="en-US" sz="4800" b="0" i="0" u="none" strike="noStrike" cap="none">
                <a:solidFill>
                  <a:srgbClr val="5E5E5E"/>
                </a:solidFill>
                <a:latin typeface="Helvetica Neue"/>
                <a:ea typeface="Helvetica Neue"/>
                <a:cs typeface="Helvetica Neue"/>
                <a:sym typeface="Helvetica Neue"/>
              </a:rPr>
              <a:t>Common Funding Limitations</a:t>
            </a:r>
            <a:endParaRPr/>
          </a:p>
          <a:p>
            <a:pPr marL="685800" marR="0" lvl="0" indent="-685800" algn="l" rtl="0">
              <a:lnSpc>
                <a:spcPct val="90000"/>
              </a:lnSpc>
              <a:spcBef>
                <a:spcPts val="4500"/>
              </a:spcBef>
              <a:spcAft>
                <a:spcPts val="0"/>
              </a:spcAft>
              <a:buClr>
                <a:srgbClr val="5E5E5E"/>
              </a:buClr>
              <a:buSzPts val="5904"/>
              <a:buFont typeface="Arial"/>
              <a:buChar char="•"/>
            </a:pPr>
            <a:r>
              <a:rPr lang="en-US" sz="4800" b="0" i="0" u="none" strike="noStrike" cap="none">
                <a:solidFill>
                  <a:srgbClr val="5E5E5E"/>
                </a:solidFill>
                <a:latin typeface="Helvetica Neue"/>
                <a:ea typeface="Helvetica Neue"/>
                <a:cs typeface="Helvetica Neue"/>
                <a:sym typeface="Helvetica Neue"/>
              </a:rPr>
              <a:t>Cost-Sharing/Match</a:t>
            </a:r>
            <a:endParaRPr/>
          </a:p>
          <a:p>
            <a:pPr marL="685800" marR="0" lvl="0" indent="-685800" algn="l" rtl="0">
              <a:lnSpc>
                <a:spcPct val="90000"/>
              </a:lnSpc>
              <a:spcBef>
                <a:spcPts val="4500"/>
              </a:spcBef>
              <a:spcAft>
                <a:spcPts val="0"/>
              </a:spcAft>
              <a:buClr>
                <a:srgbClr val="5E5E5E"/>
              </a:buClr>
              <a:buSzPts val="5904"/>
              <a:buFont typeface="Arial"/>
              <a:buChar char="•"/>
            </a:pPr>
            <a:r>
              <a:rPr lang="en-US" sz="4800" b="0" i="0" u="none" strike="noStrike" cap="none">
                <a:solidFill>
                  <a:srgbClr val="5E5E5E"/>
                </a:solidFill>
                <a:latin typeface="Helvetica Neue"/>
                <a:ea typeface="Helvetica Neue"/>
                <a:cs typeface="Helvetica Neue"/>
                <a:sym typeface="Helvetica Neue"/>
              </a:rPr>
              <a:t>Budget Narrative</a:t>
            </a:r>
            <a:br>
              <a:rPr lang="en-US" sz="4800" b="0" i="0" u="none" strike="noStrike" cap="none">
                <a:solidFill>
                  <a:srgbClr val="5E5E5E"/>
                </a:solidFill>
                <a:latin typeface="Helvetica Neue"/>
                <a:ea typeface="Helvetica Neue"/>
                <a:cs typeface="Helvetica Neue"/>
                <a:sym typeface="Helvetica Neue"/>
              </a:rPr>
            </a:br>
            <a:endParaRPr sz="4800" b="0" i="0" u="none" strike="noStrike" cap="none">
              <a:solidFill>
                <a:srgbClr val="5E5E5E"/>
              </a:solidFill>
              <a:latin typeface="Helvetica Neue"/>
              <a:ea typeface="Helvetica Neue"/>
              <a:cs typeface="Helvetica Neue"/>
              <a:sym typeface="Helvetica Neue"/>
            </a:endParaRPr>
          </a:p>
          <a:p>
            <a:pPr marL="685800" marR="0" lvl="0" indent="-310896" algn="l" rtl="0">
              <a:lnSpc>
                <a:spcPct val="90000"/>
              </a:lnSpc>
              <a:spcBef>
                <a:spcPts val="4500"/>
              </a:spcBef>
              <a:spcAft>
                <a:spcPts val="0"/>
              </a:spcAft>
              <a:buClr>
                <a:srgbClr val="000000"/>
              </a:buClr>
              <a:buSzPts val="5904"/>
              <a:buFont typeface="Arial"/>
              <a:buNone/>
            </a:pPr>
            <a:endParaRPr sz="4800" b="0" i="0" u="none" strike="noStrike" cap="none">
              <a:solidFill>
                <a:srgbClr val="5E5E5E"/>
              </a:solidFill>
              <a:latin typeface="Helvetica Neue"/>
              <a:ea typeface="Helvetica Neue"/>
              <a:cs typeface="Helvetica Neue"/>
              <a:sym typeface="Helvetica Neue"/>
            </a:endParaRPr>
          </a:p>
          <a:p>
            <a:pPr marL="685800" marR="0" lvl="0" indent="-310896" algn="l" rtl="0">
              <a:lnSpc>
                <a:spcPct val="90000"/>
              </a:lnSpc>
              <a:spcBef>
                <a:spcPts val="4500"/>
              </a:spcBef>
              <a:spcAft>
                <a:spcPts val="0"/>
              </a:spcAft>
              <a:buClr>
                <a:srgbClr val="000000"/>
              </a:buClr>
              <a:buSzPts val="5904"/>
              <a:buFont typeface="Arial"/>
              <a:buNone/>
            </a:pPr>
            <a:endParaRPr sz="4800" b="0" i="0" u="none" strike="noStrike" cap="none">
              <a:solidFill>
                <a:srgbClr val="5E5E5E"/>
              </a:solidFill>
              <a:latin typeface="Helvetica Neue"/>
              <a:ea typeface="Helvetica Neue"/>
              <a:cs typeface="Helvetica Neue"/>
              <a:sym typeface="Helvetica Neue"/>
            </a:endParaRPr>
          </a:p>
        </p:txBody>
      </p:sp>
      <p:sp>
        <p:nvSpPr>
          <p:cNvPr id="247" name="Google Shape;247;p24"/>
          <p:cNvSpPr txBox="1"/>
          <p:nvPr/>
        </p:nvSpPr>
        <p:spPr>
          <a:xfrm>
            <a:off x="1817793" y="1036969"/>
            <a:ext cx="16908650" cy="12772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C000"/>
              </a:buClr>
              <a:buSzPts val="7700"/>
              <a:buFont typeface="Helvetica Neue"/>
              <a:buNone/>
            </a:pPr>
            <a:r>
              <a:rPr lang="en-US" sz="7700" b="1" i="0" u="none" strike="noStrike" cap="none">
                <a:solidFill>
                  <a:srgbClr val="FFC000"/>
                </a:solidFill>
                <a:latin typeface="Helvetica Neue"/>
                <a:ea typeface="Helvetica Neue"/>
                <a:cs typeface="Helvetica Neue"/>
                <a:sym typeface="Helvetica Neue"/>
              </a:rPr>
              <a:t>IV.</a:t>
            </a:r>
            <a:r>
              <a:rPr lang="en-US" sz="7700" b="1" i="0" u="none" strike="noStrike" cap="none">
                <a:solidFill>
                  <a:srgbClr val="5E5E5E"/>
                </a:solidFill>
                <a:latin typeface="Montserrat"/>
                <a:ea typeface="Montserrat"/>
                <a:cs typeface="Montserrat"/>
                <a:sym typeface="Montserrat"/>
              </a:rPr>
              <a:t> </a:t>
            </a:r>
            <a:r>
              <a:rPr lang="en-US" sz="7700" b="1" i="0" u="none" strike="noStrike" cap="none">
                <a:solidFill>
                  <a:srgbClr val="10AD9B"/>
                </a:solidFill>
                <a:latin typeface="Helvetica Neue"/>
                <a:ea typeface="Helvetica Neue"/>
                <a:cs typeface="Helvetica Neue"/>
                <a:sym typeface="Helvetica Neue"/>
              </a:rPr>
              <a:t>Budget</a:t>
            </a:r>
            <a:endParaRPr sz="7700" b="0" i="0" u="none" strike="noStrike" cap="none">
              <a:solidFill>
                <a:srgbClr val="5E5E5E"/>
              </a:solidFill>
              <a:latin typeface="Helvetica Neue"/>
              <a:ea typeface="Helvetica Neue"/>
              <a:cs typeface="Helvetica Neue"/>
              <a:sym typeface="Helvetica Neue"/>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25"/>
          <p:cNvSpPr txBox="1">
            <a:spLocks noGrp="1"/>
          </p:cNvSpPr>
          <p:nvPr>
            <p:ph type="title"/>
          </p:nvPr>
        </p:nvSpPr>
        <p:spPr>
          <a:xfrm>
            <a:off x="1206500" y="1079500"/>
            <a:ext cx="21971000" cy="1434950"/>
          </a:xfrm>
          <a:prstGeom prst="rect">
            <a:avLst/>
          </a:prstGeom>
          <a:noFill/>
          <a:ln>
            <a:noFill/>
          </a:ln>
        </p:spPr>
        <p:txBody>
          <a:bodyPr spcFirstLastPara="1" wrap="square" lIns="50800" tIns="50800" rIns="50800" bIns="50800" anchor="t" anchorCtr="0">
            <a:normAutofit fontScale="90000"/>
          </a:bodyPr>
          <a:lstStyle/>
          <a:p>
            <a:pPr marL="0" lvl="0" indent="0" algn="l" rtl="0">
              <a:lnSpc>
                <a:spcPct val="80000"/>
              </a:lnSpc>
              <a:spcBef>
                <a:spcPts val="0"/>
              </a:spcBef>
              <a:spcAft>
                <a:spcPts val="0"/>
              </a:spcAft>
              <a:buClr>
                <a:srgbClr val="FFC000"/>
              </a:buClr>
              <a:buSzPct val="100000"/>
              <a:buFont typeface="Helvetica Neue"/>
              <a:buNone/>
            </a:pPr>
            <a:r>
              <a:rPr lang="en-US" sz="8600">
                <a:solidFill>
                  <a:srgbClr val="FFC000"/>
                </a:solidFill>
              </a:rPr>
              <a:t>Why is it Important to Start Early?</a:t>
            </a:r>
            <a:br>
              <a:rPr lang="en-US" sz="8000"/>
            </a:br>
            <a:endParaRPr sz="7700">
              <a:solidFill>
                <a:srgbClr val="3E3E3E"/>
              </a:solidFill>
            </a:endParaRPr>
          </a:p>
        </p:txBody>
      </p:sp>
      <p:pic>
        <p:nvPicPr>
          <p:cNvPr id="253" name="Google Shape;253;p25" descr="Image"/>
          <p:cNvPicPr preferRelativeResize="0"/>
          <p:nvPr/>
        </p:nvPicPr>
        <p:blipFill rotWithShape="1">
          <a:blip r:embed="rId3">
            <a:alphaModFix/>
          </a:blip>
          <a:srcRect/>
          <a:stretch/>
        </p:blipFill>
        <p:spPr>
          <a:xfrm>
            <a:off x="20985483" y="10961657"/>
            <a:ext cx="2543682" cy="2203074"/>
          </a:xfrm>
          <a:prstGeom prst="rect">
            <a:avLst/>
          </a:prstGeom>
          <a:noFill/>
          <a:ln>
            <a:noFill/>
          </a:ln>
        </p:spPr>
      </p:pic>
      <p:sp>
        <p:nvSpPr>
          <p:cNvPr id="254" name="Google Shape;254;p25"/>
          <p:cNvSpPr txBox="1"/>
          <p:nvPr/>
        </p:nvSpPr>
        <p:spPr>
          <a:xfrm>
            <a:off x="1206501" y="2748094"/>
            <a:ext cx="19070098" cy="8219812"/>
          </a:xfrm>
          <a:prstGeom prst="rect">
            <a:avLst/>
          </a:prstGeom>
          <a:noFill/>
          <a:ln>
            <a:noFill/>
          </a:ln>
        </p:spPr>
        <p:txBody>
          <a:bodyPr spcFirstLastPara="1" wrap="square" lIns="45700" tIns="45700" rIns="45700" bIns="45700" anchor="t" anchorCtr="0">
            <a:noAutofit/>
          </a:bodyPr>
          <a:lstStyle/>
          <a:p>
            <a:pPr marL="685800" marR="0" lvl="0" indent="-685800" algn="l" rtl="0">
              <a:lnSpc>
                <a:spcPct val="100000"/>
              </a:lnSpc>
              <a:spcBef>
                <a:spcPts val="0"/>
              </a:spcBef>
              <a:spcAft>
                <a:spcPts val="0"/>
              </a:spcAft>
              <a:buClr>
                <a:srgbClr val="3E3E3E"/>
              </a:buClr>
              <a:buSzPts val="4800"/>
              <a:buFont typeface="Arial"/>
              <a:buChar char="•"/>
            </a:pPr>
            <a:r>
              <a:rPr lang="en-US" sz="4800" b="0" i="0" u="none" strike="noStrike" cap="none">
                <a:solidFill>
                  <a:srgbClr val="3E3E3E"/>
                </a:solidFill>
                <a:latin typeface="Helvetica Neue"/>
                <a:ea typeface="Helvetica Neue"/>
                <a:cs typeface="Helvetica Neue"/>
                <a:sym typeface="Helvetica Neue"/>
              </a:rPr>
              <a:t>The budget guides the activities and number of people the proposed project will serve</a:t>
            </a:r>
            <a:endParaRPr/>
          </a:p>
          <a:p>
            <a:pPr marL="685800" marR="0" lvl="0" indent="-685800" algn="l" rtl="0">
              <a:lnSpc>
                <a:spcPct val="100000"/>
              </a:lnSpc>
              <a:spcBef>
                <a:spcPts val="3600"/>
              </a:spcBef>
              <a:spcAft>
                <a:spcPts val="0"/>
              </a:spcAft>
              <a:buClr>
                <a:srgbClr val="3E3E3E"/>
              </a:buClr>
              <a:buSzPts val="4800"/>
              <a:buFont typeface="Arial"/>
              <a:buChar char="•"/>
            </a:pPr>
            <a:r>
              <a:rPr lang="en-US" sz="4800" b="0" i="0" u="none" strike="noStrike" cap="none">
                <a:solidFill>
                  <a:srgbClr val="3E3E3E"/>
                </a:solidFill>
                <a:latin typeface="Helvetica Neue"/>
                <a:ea typeface="Helvetica Neue"/>
                <a:cs typeface="Helvetica Neue"/>
                <a:sym typeface="Helvetica Neue"/>
              </a:rPr>
              <a:t>Develop the budget alongside the proposal – not after</a:t>
            </a:r>
            <a:endParaRPr/>
          </a:p>
          <a:p>
            <a:pPr marL="685800" marR="0" lvl="0" indent="-685800" algn="l" rtl="0">
              <a:lnSpc>
                <a:spcPct val="100000"/>
              </a:lnSpc>
              <a:spcBef>
                <a:spcPts val="3600"/>
              </a:spcBef>
              <a:spcAft>
                <a:spcPts val="0"/>
              </a:spcAft>
              <a:buClr>
                <a:srgbClr val="3E3E3E"/>
              </a:buClr>
              <a:buSzPts val="4800"/>
              <a:buFont typeface="Arial"/>
              <a:buChar char="•"/>
            </a:pPr>
            <a:r>
              <a:rPr lang="en-US" sz="4800" b="0" i="0" u="none" strike="noStrike" cap="none">
                <a:solidFill>
                  <a:srgbClr val="3E3E3E"/>
                </a:solidFill>
                <a:latin typeface="Helvetica Neue"/>
                <a:ea typeface="Helvetica Neue"/>
                <a:cs typeface="Helvetica Neue"/>
                <a:sym typeface="Helvetica Neue"/>
              </a:rPr>
              <a:t>Take into consideration funding limitations </a:t>
            </a:r>
            <a:endParaRPr/>
          </a:p>
          <a:p>
            <a:pPr marL="685800" marR="0" lvl="0" indent="-685800" algn="l" rtl="0">
              <a:lnSpc>
                <a:spcPct val="100000"/>
              </a:lnSpc>
              <a:spcBef>
                <a:spcPts val="3600"/>
              </a:spcBef>
              <a:spcAft>
                <a:spcPts val="0"/>
              </a:spcAft>
              <a:buClr>
                <a:srgbClr val="3E3E3E"/>
              </a:buClr>
              <a:buSzPts val="4800"/>
              <a:buFont typeface="Arial"/>
              <a:buChar char="•"/>
            </a:pPr>
            <a:r>
              <a:rPr lang="en-US" sz="4800" b="0" i="0" u="none" strike="noStrike" cap="none">
                <a:solidFill>
                  <a:srgbClr val="3E3E3E"/>
                </a:solidFill>
                <a:latin typeface="Helvetica Neue"/>
                <a:ea typeface="Helvetica Neue"/>
                <a:cs typeface="Helvetica Neue"/>
                <a:sym typeface="Helvetica Neue"/>
              </a:rPr>
              <a:t>Ensure the proposed project is doable with the grant funding amount </a:t>
            </a:r>
            <a:endParaRPr/>
          </a:p>
          <a:p>
            <a:pPr marL="685800" marR="0" lvl="0" indent="-685800" algn="l" rtl="0">
              <a:lnSpc>
                <a:spcPct val="100000"/>
              </a:lnSpc>
              <a:spcBef>
                <a:spcPts val="3600"/>
              </a:spcBef>
              <a:spcAft>
                <a:spcPts val="0"/>
              </a:spcAft>
              <a:buClr>
                <a:srgbClr val="3E3E3E"/>
              </a:buClr>
              <a:buSzPts val="4800"/>
              <a:buFont typeface="Arial"/>
              <a:buChar char="•"/>
            </a:pPr>
            <a:r>
              <a:rPr lang="en-US" sz="4800" b="0" i="0" u="none" strike="noStrike" cap="none">
                <a:solidFill>
                  <a:srgbClr val="3E3E3E"/>
                </a:solidFill>
                <a:latin typeface="Helvetica Neue"/>
                <a:ea typeface="Helvetica Neue"/>
                <a:cs typeface="Helvetica Neue"/>
                <a:sym typeface="Helvetica Neue"/>
              </a:rPr>
              <a:t>The budget and budget narrative is often scored by the reviewers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26"/>
          <p:cNvSpPr txBox="1">
            <a:spLocks noGrp="1"/>
          </p:cNvSpPr>
          <p:nvPr>
            <p:ph type="title"/>
          </p:nvPr>
        </p:nvSpPr>
        <p:spPr>
          <a:xfrm>
            <a:off x="1206500" y="1079500"/>
            <a:ext cx="21971000" cy="1434950"/>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FFC000"/>
              </a:buClr>
              <a:buSzPts val="8600"/>
              <a:buFont typeface="Helvetica Neue"/>
              <a:buNone/>
            </a:pPr>
            <a:r>
              <a:rPr lang="en-US" sz="8600">
                <a:solidFill>
                  <a:srgbClr val="FFC000"/>
                </a:solidFill>
              </a:rPr>
              <a:t>Budget Forms</a:t>
            </a:r>
            <a:endParaRPr sz="7700">
              <a:solidFill>
                <a:srgbClr val="3E3E3E"/>
              </a:solidFill>
            </a:endParaRPr>
          </a:p>
        </p:txBody>
      </p:sp>
      <p:pic>
        <p:nvPicPr>
          <p:cNvPr id="260" name="Google Shape;260;p26" descr="Image"/>
          <p:cNvPicPr preferRelativeResize="0"/>
          <p:nvPr/>
        </p:nvPicPr>
        <p:blipFill rotWithShape="1">
          <a:blip r:embed="rId3">
            <a:alphaModFix/>
          </a:blip>
          <a:srcRect/>
          <a:stretch/>
        </p:blipFill>
        <p:spPr>
          <a:xfrm>
            <a:off x="20985483" y="10961657"/>
            <a:ext cx="2543682" cy="2203074"/>
          </a:xfrm>
          <a:prstGeom prst="rect">
            <a:avLst/>
          </a:prstGeom>
          <a:noFill/>
          <a:ln>
            <a:noFill/>
          </a:ln>
        </p:spPr>
      </p:pic>
      <p:sp>
        <p:nvSpPr>
          <p:cNvPr id="261" name="Google Shape;261;p26"/>
          <p:cNvSpPr txBox="1"/>
          <p:nvPr/>
        </p:nvSpPr>
        <p:spPr>
          <a:xfrm>
            <a:off x="1206501" y="2748094"/>
            <a:ext cx="19070098" cy="8219812"/>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3E3E3E"/>
              </a:buClr>
              <a:buSzPts val="4800"/>
              <a:buFont typeface="Helvetica Neue"/>
              <a:buNone/>
            </a:pPr>
            <a:r>
              <a:rPr lang="en-US" sz="4800" b="0" i="0" u="none" strike="noStrike" cap="none" dirty="0">
                <a:solidFill>
                  <a:srgbClr val="3E3E3E"/>
                </a:solidFill>
                <a:latin typeface="Helvetica Neue"/>
                <a:ea typeface="Helvetica Neue"/>
                <a:cs typeface="Helvetica Neue"/>
                <a:sym typeface="Helvetica Neue"/>
              </a:rPr>
              <a:t>SF-424A</a:t>
            </a:r>
            <a:endParaRPr dirty="0"/>
          </a:p>
          <a:p>
            <a:pPr marL="1828800" marR="0" lvl="0" indent="-685800" algn="l" rtl="0">
              <a:lnSpc>
                <a:spcPct val="100000"/>
              </a:lnSpc>
              <a:spcBef>
                <a:spcPts val="0"/>
              </a:spcBef>
              <a:spcAft>
                <a:spcPts val="0"/>
              </a:spcAft>
              <a:buClr>
                <a:srgbClr val="3E3E3E"/>
              </a:buClr>
              <a:buSzPts val="4800"/>
              <a:buFont typeface="Arial"/>
              <a:buChar char="•"/>
            </a:pPr>
            <a:r>
              <a:rPr lang="en-US" sz="4800" b="0" i="0" u="none" strike="noStrike" cap="none" dirty="0">
                <a:solidFill>
                  <a:srgbClr val="3E3E3E"/>
                </a:solidFill>
                <a:latin typeface="Helvetica Neue"/>
                <a:ea typeface="Helvetica Neue"/>
                <a:cs typeface="Helvetica Neue"/>
                <a:sym typeface="Helvetica Neue"/>
              </a:rPr>
              <a:t>Common </a:t>
            </a:r>
            <a:r>
              <a:rPr lang="en-US" sz="4800" b="0" i="0" u="none" strike="noStrike" cap="none" dirty="0" err="1">
                <a:solidFill>
                  <a:srgbClr val="3E3E3E"/>
                </a:solidFill>
                <a:latin typeface="Helvetica Neue"/>
                <a:ea typeface="Helvetica Neue"/>
                <a:cs typeface="Helvetica Neue"/>
                <a:sym typeface="Helvetica Neue"/>
              </a:rPr>
              <a:t>grants.gov</a:t>
            </a:r>
            <a:r>
              <a:rPr lang="en-US" sz="4800" b="0" i="0" u="none" strike="noStrike" cap="none" dirty="0">
                <a:solidFill>
                  <a:srgbClr val="3E3E3E"/>
                </a:solidFill>
                <a:latin typeface="Helvetica Neue"/>
                <a:ea typeface="Helvetica Neue"/>
                <a:cs typeface="Helvetica Neue"/>
                <a:sym typeface="Helvetica Neue"/>
              </a:rPr>
              <a:t> form</a:t>
            </a:r>
            <a:endParaRPr dirty="0"/>
          </a:p>
          <a:p>
            <a:pPr marL="1828800" marR="0" lvl="0" indent="-685800" algn="l" rtl="0">
              <a:lnSpc>
                <a:spcPct val="100000"/>
              </a:lnSpc>
              <a:spcBef>
                <a:spcPts val="0"/>
              </a:spcBef>
              <a:spcAft>
                <a:spcPts val="0"/>
              </a:spcAft>
              <a:buClr>
                <a:srgbClr val="3E3E3E"/>
              </a:buClr>
              <a:buSzPts val="4800"/>
              <a:buFont typeface="Arial"/>
              <a:buChar char="•"/>
            </a:pPr>
            <a:r>
              <a:rPr lang="en-US" sz="4800" b="0" i="0" u="none" strike="noStrike" cap="none" dirty="0">
                <a:solidFill>
                  <a:srgbClr val="3E3E3E"/>
                </a:solidFill>
                <a:latin typeface="Helvetica Neue"/>
                <a:ea typeface="Helvetica Neue"/>
                <a:cs typeface="Helvetica Neue"/>
                <a:sym typeface="Helvetica Neue"/>
              </a:rPr>
              <a:t>Standard instructions can be found on </a:t>
            </a:r>
            <a:r>
              <a:rPr lang="en-US" sz="4800" b="0" i="0" u="none" strike="noStrike" cap="none" dirty="0" err="1">
                <a:solidFill>
                  <a:srgbClr val="3E3E3E"/>
                </a:solidFill>
                <a:latin typeface="Helvetica Neue"/>
                <a:ea typeface="Helvetica Neue"/>
                <a:cs typeface="Helvetica Neue"/>
                <a:sym typeface="Helvetica Neue"/>
              </a:rPr>
              <a:t>grants.gov</a:t>
            </a:r>
            <a:r>
              <a:rPr lang="en-US" sz="4800" b="0" i="0" u="none" strike="noStrike" cap="none" dirty="0">
                <a:solidFill>
                  <a:srgbClr val="3E3E3E"/>
                </a:solidFill>
                <a:latin typeface="Helvetica Neue"/>
                <a:ea typeface="Helvetica Neue"/>
                <a:cs typeface="Helvetica Neue"/>
                <a:sym typeface="Helvetica Neue"/>
              </a:rPr>
              <a:t> but federal agencies may have specific instructions </a:t>
            </a:r>
            <a:endParaRPr dirty="0"/>
          </a:p>
          <a:p>
            <a:pPr marL="0" marR="0" lvl="0" indent="0" algn="l" rtl="0">
              <a:lnSpc>
                <a:spcPct val="100000"/>
              </a:lnSpc>
              <a:spcBef>
                <a:spcPts val="0"/>
              </a:spcBef>
              <a:spcAft>
                <a:spcPts val="0"/>
              </a:spcAft>
              <a:buClr>
                <a:srgbClr val="000000"/>
              </a:buClr>
              <a:buSzPts val="4800"/>
              <a:buFont typeface="Helvetica Neue"/>
              <a:buNone/>
            </a:pPr>
            <a:endParaRPr sz="4800" b="0" i="0" u="none" strike="noStrike" cap="none" dirty="0">
              <a:solidFill>
                <a:srgbClr val="3E3E3E"/>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3E3E3E"/>
              </a:buClr>
              <a:buSzPts val="4800"/>
              <a:buFont typeface="Helvetica Neue"/>
              <a:buNone/>
            </a:pPr>
            <a:r>
              <a:rPr lang="en-US" sz="4800" b="0" i="0" u="none" strike="noStrike" cap="none" dirty="0" err="1">
                <a:solidFill>
                  <a:srgbClr val="3E3E3E"/>
                </a:solidFill>
                <a:latin typeface="Helvetica Neue"/>
                <a:ea typeface="Helvetica Neue"/>
                <a:cs typeface="Helvetica Neue"/>
                <a:sym typeface="Helvetica Neue"/>
              </a:rPr>
              <a:t>JustGrants</a:t>
            </a:r>
            <a:endParaRPr sz="4800" b="0" i="0" u="none" strike="noStrike" cap="none" dirty="0">
              <a:solidFill>
                <a:srgbClr val="3E3E3E"/>
              </a:solidFill>
              <a:latin typeface="Helvetica Neue"/>
              <a:ea typeface="Helvetica Neue"/>
              <a:cs typeface="Helvetica Neue"/>
              <a:sym typeface="Helvetica Neue"/>
            </a:endParaRPr>
          </a:p>
          <a:p>
            <a:pPr marL="1828800" marR="0" lvl="0" indent="-685800" algn="l" rtl="0">
              <a:lnSpc>
                <a:spcPct val="100000"/>
              </a:lnSpc>
              <a:spcBef>
                <a:spcPts val="0"/>
              </a:spcBef>
              <a:spcAft>
                <a:spcPts val="0"/>
              </a:spcAft>
              <a:buClr>
                <a:srgbClr val="3E3E3E"/>
              </a:buClr>
              <a:buSzPts val="4800"/>
              <a:buFont typeface="Arial"/>
              <a:buChar char="•"/>
            </a:pPr>
            <a:r>
              <a:rPr lang="en-US" sz="4800" b="0" i="0" u="none" strike="noStrike" cap="none" dirty="0">
                <a:solidFill>
                  <a:srgbClr val="3E3E3E"/>
                </a:solidFill>
                <a:latin typeface="Helvetica Neue"/>
                <a:ea typeface="Helvetica Neue"/>
                <a:cs typeface="Helvetica Neue"/>
                <a:sym typeface="Helvetica Neue"/>
              </a:rPr>
              <a:t>Webform that auto-calculates</a:t>
            </a:r>
            <a:endParaRPr dirty="0"/>
          </a:p>
          <a:p>
            <a:pPr marL="685800" marR="0" lvl="0" indent="-381000" algn="l" rtl="0">
              <a:lnSpc>
                <a:spcPct val="100000"/>
              </a:lnSpc>
              <a:spcBef>
                <a:spcPts val="0"/>
              </a:spcBef>
              <a:spcAft>
                <a:spcPts val="0"/>
              </a:spcAft>
              <a:buClr>
                <a:srgbClr val="000000"/>
              </a:buClr>
              <a:buSzPts val="4800"/>
              <a:buFont typeface="Arial"/>
              <a:buNone/>
            </a:pPr>
            <a:endParaRPr sz="4800" b="0" i="0" u="none" strike="noStrike" cap="none" dirty="0">
              <a:solidFill>
                <a:srgbClr val="3E3E3E"/>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3E3E3E"/>
              </a:buClr>
              <a:buSzPts val="4800"/>
              <a:buFont typeface="Helvetica Neue"/>
              <a:buNone/>
            </a:pPr>
            <a:r>
              <a:rPr lang="en-US" sz="4800" b="0" i="0" u="none" strike="noStrike" cap="none" dirty="0">
                <a:solidFill>
                  <a:srgbClr val="3E3E3E"/>
                </a:solidFill>
                <a:latin typeface="Helvetica Neue"/>
                <a:ea typeface="Helvetica Neue"/>
                <a:cs typeface="Helvetica Neue"/>
                <a:sym typeface="Helvetica Neue"/>
              </a:rPr>
              <a:t>Research and Related (R&amp;R)</a:t>
            </a:r>
            <a:endParaRPr dirty="0"/>
          </a:p>
          <a:p>
            <a:pPr marL="1828800" marR="0" lvl="0" indent="-685800" algn="l" rtl="0">
              <a:lnSpc>
                <a:spcPct val="100000"/>
              </a:lnSpc>
              <a:spcBef>
                <a:spcPts val="0"/>
              </a:spcBef>
              <a:spcAft>
                <a:spcPts val="0"/>
              </a:spcAft>
              <a:buClr>
                <a:srgbClr val="3E3E3E"/>
              </a:buClr>
              <a:buSzPts val="4800"/>
              <a:buFont typeface="Arial"/>
              <a:buChar char="•"/>
            </a:pPr>
            <a:r>
              <a:rPr lang="en-US" sz="4800" b="0" i="0" u="none" strike="noStrike" cap="none" dirty="0">
                <a:solidFill>
                  <a:srgbClr val="3E3E3E"/>
                </a:solidFill>
                <a:latin typeface="Helvetica Neue"/>
                <a:ea typeface="Helvetica Neue"/>
                <a:cs typeface="Helvetica Neue"/>
                <a:sym typeface="Helvetica Neue"/>
              </a:rPr>
              <a:t>Typically used with NIH or other research grants </a:t>
            </a:r>
            <a:endParaRPr dirty="0"/>
          </a:p>
          <a:p>
            <a:pPr marL="1828800" marR="0" lvl="0" indent="-685800" algn="l" rtl="0">
              <a:lnSpc>
                <a:spcPct val="100000"/>
              </a:lnSpc>
              <a:spcBef>
                <a:spcPts val="0"/>
              </a:spcBef>
              <a:spcAft>
                <a:spcPts val="0"/>
              </a:spcAft>
              <a:buClr>
                <a:srgbClr val="3E3E3E"/>
              </a:buClr>
              <a:buSzPts val="4800"/>
              <a:buFont typeface="Arial"/>
              <a:buChar char="•"/>
            </a:pPr>
            <a:r>
              <a:rPr lang="en-US" sz="4800" b="0" i="0" u="none" strike="noStrike" cap="none" dirty="0">
                <a:solidFill>
                  <a:srgbClr val="3E3E3E"/>
                </a:solidFill>
                <a:latin typeface="Helvetica Neue"/>
                <a:ea typeface="Helvetica Neue"/>
                <a:cs typeface="Helvetica Neue"/>
                <a:sym typeface="Helvetica Neue"/>
              </a:rPr>
              <a:t>Includes a category for Participant/Trainee Support Costs</a:t>
            </a:r>
            <a:endParaRPr dirty="0"/>
          </a:p>
          <a:p>
            <a:pPr marL="685800" marR="0" lvl="0" indent="-381000" algn="l" rtl="0">
              <a:lnSpc>
                <a:spcPct val="100000"/>
              </a:lnSpc>
              <a:spcBef>
                <a:spcPts val="0"/>
              </a:spcBef>
              <a:spcAft>
                <a:spcPts val="0"/>
              </a:spcAft>
              <a:buClr>
                <a:srgbClr val="000000"/>
              </a:buClr>
              <a:buSzPts val="4800"/>
              <a:buFont typeface="Arial"/>
              <a:buNone/>
            </a:pPr>
            <a:endParaRPr sz="4800" b="0" i="0" u="none" strike="noStrike" cap="none" dirty="0">
              <a:solidFill>
                <a:srgbClr val="3E3E3E"/>
              </a:solidFill>
              <a:latin typeface="Helvetica Neue"/>
              <a:ea typeface="Helvetica Neue"/>
              <a:cs typeface="Helvetica Neue"/>
              <a:sym typeface="Helvetica Neue"/>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7"/>
          <p:cNvSpPr txBox="1">
            <a:spLocks noGrp="1"/>
          </p:cNvSpPr>
          <p:nvPr>
            <p:ph type="title"/>
          </p:nvPr>
        </p:nvSpPr>
        <p:spPr>
          <a:xfrm>
            <a:off x="1206500" y="1236413"/>
            <a:ext cx="21971000" cy="1434950"/>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FFC000"/>
              </a:buClr>
              <a:buSzPts val="8600"/>
              <a:buFont typeface="Helvetica Neue"/>
              <a:buNone/>
            </a:pPr>
            <a:r>
              <a:rPr lang="en-US" sz="8600">
                <a:solidFill>
                  <a:srgbClr val="FFC000"/>
                </a:solidFill>
                <a:latin typeface="Helvetica Neue"/>
                <a:ea typeface="Helvetica Neue"/>
                <a:cs typeface="Helvetica Neue"/>
                <a:sym typeface="Helvetica Neue"/>
              </a:rPr>
              <a:t>Budget Categories </a:t>
            </a:r>
            <a:endParaRPr sz="7700">
              <a:solidFill>
                <a:srgbClr val="3E3E3E"/>
              </a:solidFill>
              <a:latin typeface="Helvetica Neue"/>
              <a:ea typeface="Helvetica Neue"/>
              <a:cs typeface="Helvetica Neue"/>
              <a:sym typeface="Helvetica Neue"/>
            </a:endParaRPr>
          </a:p>
        </p:txBody>
      </p:sp>
      <p:pic>
        <p:nvPicPr>
          <p:cNvPr id="267" name="Google Shape;267;p27" descr="Image"/>
          <p:cNvPicPr preferRelativeResize="0"/>
          <p:nvPr/>
        </p:nvPicPr>
        <p:blipFill rotWithShape="1">
          <a:blip r:embed="rId3">
            <a:alphaModFix/>
          </a:blip>
          <a:srcRect/>
          <a:stretch/>
        </p:blipFill>
        <p:spPr>
          <a:xfrm>
            <a:off x="20985483" y="10961657"/>
            <a:ext cx="2543682" cy="2203074"/>
          </a:xfrm>
          <a:prstGeom prst="rect">
            <a:avLst/>
          </a:prstGeom>
          <a:noFill/>
          <a:ln>
            <a:noFill/>
          </a:ln>
        </p:spPr>
      </p:pic>
      <p:sp>
        <p:nvSpPr>
          <p:cNvPr id="268" name="Google Shape;268;p27"/>
          <p:cNvSpPr txBox="1"/>
          <p:nvPr/>
        </p:nvSpPr>
        <p:spPr>
          <a:xfrm>
            <a:off x="1206501" y="3888420"/>
            <a:ext cx="20655974" cy="6320900"/>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4800"/>
              <a:buFont typeface="Helvetica Neue"/>
              <a:buNone/>
            </a:pPr>
            <a:endParaRPr sz="4800" b="0" i="0" u="none" strike="noStrike" cap="none">
              <a:solidFill>
                <a:srgbClr val="3E3E3E"/>
              </a:solidFill>
              <a:latin typeface="Helvetica Neue"/>
              <a:ea typeface="Helvetica Neue"/>
              <a:cs typeface="Helvetica Neue"/>
              <a:sym typeface="Helvetica Neue"/>
            </a:endParaRPr>
          </a:p>
          <a:p>
            <a:pPr marL="1308100" marR="0" lvl="1" indent="0" algn="l" rtl="0">
              <a:lnSpc>
                <a:spcPct val="100000"/>
              </a:lnSpc>
              <a:spcBef>
                <a:spcPts val="0"/>
              </a:spcBef>
              <a:spcAft>
                <a:spcPts val="0"/>
              </a:spcAft>
              <a:buClr>
                <a:srgbClr val="000000"/>
              </a:buClr>
              <a:buSzPts val="5904"/>
              <a:buFont typeface="Helvetica Neue"/>
              <a:buNone/>
            </a:pPr>
            <a:endParaRPr sz="4800" b="0" i="0" u="none" strike="noStrike" cap="none">
              <a:solidFill>
                <a:srgbClr val="3E3E3E"/>
              </a:solidFill>
              <a:latin typeface="Helvetica Neue"/>
              <a:ea typeface="Helvetica Neue"/>
              <a:cs typeface="Helvetica Neue"/>
              <a:sym typeface="Helvetica Neue"/>
            </a:endParaRPr>
          </a:p>
        </p:txBody>
      </p:sp>
      <p:sp>
        <p:nvSpPr>
          <p:cNvPr id="269" name="Google Shape;269;p27"/>
          <p:cNvSpPr txBox="1"/>
          <p:nvPr/>
        </p:nvSpPr>
        <p:spPr>
          <a:xfrm>
            <a:off x="855281" y="2884992"/>
            <a:ext cx="22322218" cy="10464363"/>
          </a:xfrm>
          <a:prstGeom prst="rect">
            <a:avLst/>
          </a:prstGeom>
          <a:noFill/>
          <a:ln>
            <a:noFill/>
          </a:ln>
        </p:spPr>
        <p:txBody>
          <a:bodyPr spcFirstLastPara="1" wrap="square" lIns="91425" tIns="45700" rIns="91425" bIns="45700" anchor="t" anchorCtr="0">
            <a:spAutoFit/>
          </a:bodyPr>
          <a:lstStyle/>
          <a:p>
            <a:pPr marL="548640" marR="0" lvl="1" indent="0" algn="l" rtl="0">
              <a:lnSpc>
                <a:spcPct val="100000"/>
              </a:lnSpc>
              <a:spcBef>
                <a:spcPts val="0"/>
              </a:spcBef>
              <a:spcAft>
                <a:spcPts val="0"/>
              </a:spcAft>
              <a:buClr>
                <a:srgbClr val="3E3E3E"/>
              </a:buClr>
              <a:buSzPts val="4800"/>
              <a:buFont typeface="Helvetica Neue"/>
              <a:buNone/>
            </a:pPr>
            <a:r>
              <a:rPr lang="en-US" sz="4800" b="0" i="0" u="none" strike="noStrike" cap="none" dirty="0">
                <a:solidFill>
                  <a:srgbClr val="3E3E3E"/>
                </a:solidFill>
                <a:latin typeface="Helvetica Neue"/>
                <a:ea typeface="Helvetica Neue"/>
                <a:cs typeface="Helvetica Neue"/>
                <a:sym typeface="Helvetica Neue"/>
              </a:rPr>
              <a:t>Personnel </a:t>
            </a:r>
            <a:endParaRPr dirty="0"/>
          </a:p>
          <a:p>
            <a:pPr marL="1828800" marR="0" lvl="1" indent="-685800" algn="l" rtl="0">
              <a:lnSpc>
                <a:spcPct val="100000"/>
              </a:lnSpc>
              <a:spcBef>
                <a:spcPts val="0"/>
              </a:spcBef>
              <a:spcAft>
                <a:spcPts val="0"/>
              </a:spcAft>
              <a:buClr>
                <a:srgbClr val="3E3E3E"/>
              </a:buClr>
              <a:buSzPts val="4800"/>
              <a:buFont typeface="Arial"/>
              <a:buChar char="•"/>
            </a:pPr>
            <a:r>
              <a:rPr lang="en-US" sz="4800" b="0" i="0" u="none" strike="noStrike" cap="none" dirty="0">
                <a:solidFill>
                  <a:srgbClr val="3E3E3E"/>
                </a:solidFill>
                <a:latin typeface="Helvetica Neue"/>
                <a:ea typeface="Helvetica Neue"/>
                <a:cs typeface="Helvetica Neue"/>
                <a:sym typeface="Helvetica Neue"/>
              </a:rPr>
              <a:t>Position title, % FTE, annual salary, and amount requested</a:t>
            </a:r>
            <a:endParaRPr dirty="0"/>
          </a:p>
          <a:p>
            <a:pPr marL="1828800" marR="0" lvl="1" indent="-685800" algn="l" rtl="0">
              <a:lnSpc>
                <a:spcPct val="100000"/>
              </a:lnSpc>
              <a:spcBef>
                <a:spcPts val="0"/>
              </a:spcBef>
              <a:spcAft>
                <a:spcPts val="0"/>
              </a:spcAft>
              <a:buClr>
                <a:srgbClr val="3E3E3E"/>
              </a:buClr>
              <a:buSzPts val="4800"/>
              <a:buFont typeface="Arial"/>
              <a:buChar char="•"/>
            </a:pPr>
            <a:r>
              <a:rPr lang="en-US" sz="4800" b="0" i="0" u="none" strike="noStrike" cap="none" dirty="0">
                <a:solidFill>
                  <a:srgbClr val="3E3E3E"/>
                </a:solidFill>
                <a:latin typeface="Helvetica Neue"/>
                <a:ea typeface="Helvetica Neue"/>
                <a:cs typeface="Helvetica Neue"/>
                <a:sym typeface="Helvetica Neue"/>
              </a:rPr>
              <a:t>Cannot use funds to pay the salary of an individual at a rate in excess of Executive Level II ($212,100); does not apply to consultants but does apply to all subawards and subcontracts</a:t>
            </a:r>
            <a:endParaRPr dirty="0"/>
          </a:p>
          <a:p>
            <a:pPr marL="548640" marR="0" lvl="1" indent="0" algn="l" rtl="0">
              <a:lnSpc>
                <a:spcPct val="100000"/>
              </a:lnSpc>
              <a:spcBef>
                <a:spcPts val="2400"/>
              </a:spcBef>
              <a:spcAft>
                <a:spcPts val="0"/>
              </a:spcAft>
              <a:buClr>
                <a:srgbClr val="3E3E3E"/>
              </a:buClr>
              <a:buSzPts val="4800"/>
              <a:buFont typeface="Helvetica Neue"/>
              <a:buNone/>
            </a:pPr>
            <a:r>
              <a:rPr lang="en-US" sz="4800" b="0" i="0" u="none" strike="noStrike" cap="none" dirty="0">
                <a:solidFill>
                  <a:srgbClr val="3E3E3E"/>
                </a:solidFill>
                <a:latin typeface="Helvetica Neue"/>
                <a:ea typeface="Helvetica Neue"/>
                <a:cs typeface="Helvetica Neue"/>
                <a:sym typeface="Helvetica Neue"/>
              </a:rPr>
              <a:t>Fringe Benefits</a:t>
            </a:r>
            <a:endParaRPr dirty="0"/>
          </a:p>
          <a:p>
            <a:pPr marL="1828800" lvl="1" indent="-685800">
              <a:buClr>
                <a:srgbClr val="3E3E3E"/>
              </a:buClr>
              <a:buSzPts val="4800"/>
              <a:buFont typeface="Arial"/>
              <a:buChar char="•"/>
            </a:pPr>
            <a:r>
              <a:rPr lang="en-US" sz="4800" dirty="0">
                <a:solidFill>
                  <a:srgbClr val="3E3E3E"/>
                </a:solidFill>
                <a:latin typeface="Helvetica Neue"/>
                <a:ea typeface="Helvetica Neue"/>
                <a:cs typeface="Helvetica Neue"/>
                <a:sym typeface="Helvetica Neue"/>
              </a:rPr>
              <a:t>Ex: costs of leave (vacation, family-related, sick, or military), employee insurance, pensions, and unemployment benefit plans</a:t>
            </a:r>
            <a:endParaRPr sz="4800" dirty="0">
              <a:solidFill>
                <a:srgbClr val="3E3E3E"/>
              </a:solidFill>
              <a:latin typeface="Helvetica Neue"/>
              <a:ea typeface="Helvetica Neue"/>
              <a:cs typeface="Helvetica Neue"/>
            </a:endParaRPr>
          </a:p>
          <a:p>
            <a:pPr marL="548640" marR="0" lvl="1" indent="0" algn="l" rtl="0">
              <a:lnSpc>
                <a:spcPct val="100000"/>
              </a:lnSpc>
              <a:spcBef>
                <a:spcPts val="2400"/>
              </a:spcBef>
              <a:spcAft>
                <a:spcPts val="0"/>
              </a:spcAft>
              <a:buClr>
                <a:srgbClr val="3E3E3E"/>
              </a:buClr>
              <a:buSzPts val="4800"/>
              <a:buFont typeface="Helvetica Neue"/>
              <a:buNone/>
            </a:pPr>
            <a:r>
              <a:rPr lang="en-US" sz="4800" b="0" i="0" u="none" strike="noStrike" cap="none" dirty="0">
                <a:solidFill>
                  <a:srgbClr val="3E3E3E"/>
                </a:solidFill>
                <a:latin typeface="Helvetica Neue"/>
                <a:ea typeface="Helvetica Neue"/>
                <a:cs typeface="Helvetica Neue"/>
                <a:sym typeface="Helvetica Neue"/>
              </a:rPr>
              <a:t>Equipment </a:t>
            </a:r>
            <a:endParaRPr dirty="0"/>
          </a:p>
          <a:p>
            <a:pPr marL="1828800" lvl="1" indent="-685800">
              <a:buClr>
                <a:srgbClr val="3E3E3E"/>
              </a:buClr>
              <a:buSzPts val="4800"/>
              <a:buFont typeface="Arial"/>
              <a:buChar char="•"/>
            </a:pPr>
            <a:r>
              <a:rPr lang="en-US" sz="4800" dirty="0">
                <a:solidFill>
                  <a:srgbClr val="3E3E3E"/>
                </a:solidFill>
                <a:latin typeface="Helvetica Neue"/>
                <a:ea typeface="Helvetica Neue"/>
                <a:cs typeface="Helvetica Neue"/>
                <a:sym typeface="Helvetica Neue"/>
              </a:rPr>
              <a:t>A unit cost of $5,000 or more and a useful life of one or more years</a:t>
            </a:r>
            <a:endParaRPr sz="4800" dirty="0">
              <a:solidFill>
                <a:srgbClr val="3E3E3E"/>
              </a:solidFill>
              <a:latin typeface="Helvetica Neue"/>
              <a:ea typeface="Helvetica Neue"/>
              <a:cs typeface="Helvetica Neue"/>
            </a:endParaRPr>
          </a:p>
          <a:p>
            <a:pPr marL="548640" lvl="2">
              <a:spcBef>
                <a:spcPts val="600"/>
              </a:spcBef>
              <a:buClr>
                <a:srgbClr val="3E3E3E"/>
              </a:buClr>
              <a:buSzPts val="4800"/>
            </a:pPr>
            <a:r>
              <a:rPr lang="en-US" sz="4800" dirty="0">
                <a:solidFill>
                  <a:srgbClr val="3E3E3E"/>
                </a:solidFill>
                <a:latin typeface="Helvetica Neue"/>
                <a:ea typeface="Helvetica Neue"/>
                <a:cs typeface="Helvetica Neue"/>
                <a:sym typeface="Helvetica Neue"/>
              </a:rPr>
              <a:t>Construction</a:t>
            </a:r>
          </a:p>
          <a:p>
            <a:pPr marL="1828800" lvl="1" indent="-685800">
              <a:buClr>
                <a:srgbClr val="3E3E3E"/>
              </a:buClr>
              <a:buSzPts val="4800"/>
              <a:buFont typeface="Arial"/>
              <a:buChar char="•"/>
            </a:pPr>
            <a:r>
              <a:rPr lang="en-US" sz="4800" dirty="0">
                <a:solidFill>
                  <a:srgbClr val="3E3E3E"/>
                </a:solidFill>
                <a:latin typeface="Helvetica Neue"/>
                <a:ea typeface="Helvetica Neue"/>
                <a:cs typeface="Helvetica Neue"/>
                <a:sym typeface="Helvetica Neue"/>
              </a:rPr>
              <a:t>May or may not be allowed</a:t>
            </a:r>
            <a:endParaRPr sz="4800" dirty="0">
              <a:solidFill>
                <a:srgbClr val="3E3E3E"/>
              </a:solidFill>
              <a:latin typeface="Helvetica Neue"/>
              <a:ea typeface="Helvetica Neue"/>
              <a:cs typeface="Helvetica Neue"/>
              <a:sym typeface="Helvetica Neue"/>
            </a:endParaRPr>
          </a:p>
          <a:p>
            <a:pPr marL="548640" marR="0" lvl="1" indent="0" algn="ctr" rtl="0">
              <a:lnSpc>
                <a:spcPct val="100000"/>
              </a:lnSpc>
              <a:spcBef>
                <a:spcPts val="0"/>
              </a:spcBef>
              <a:spcAft>
                <a:spcPts val="0"/>
              </a:spcAft>
              <a:buClr>
                <a:srgbClr val="5E5E5E"/>
              </a:buClr>
              <a:buSzPts val="4800"/>
              <a:buFont typeface="Helvetica Neue"/>
              <a:buNone/>
            </a:pPr>
            <a:endParaRPr sz="4800" b="0" i="0" u="none" strike="noStrike" cap="none" dirty="0">
              <a:solidFill>
                <a:srgbClr val="3E3E3E"/>
              </a:solidFill>
              <a:latin typeface="Helvetica Neue"/>
              <a:ea typeface="Helvetica Neue"/>
              <a:cs typeface="Helvetica Neue"/>
              <a:sym typeface="Helvetica Neue"/>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28"/>
          <p:cNvSpPr txBox="1">
            <a:spLocks noGrp="1"/>
          </p:cNvSpPr>
          <p:nvPr>
            <p:ph type="title"/>
          </p:nvPr>
        </p:nvSpPr>
        <p:spPr>
          <a:xfrm>
            <a:off x="886904" y="1065005"/>
            <a:ext cx="21971000" cy="1434950"/>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FFC000"/>
              </a:buClr>
              <a:buSzPts val="8600"/>
              <a:buFont typeface="Helvetica Neue"/>
              <a:buNone/>
            </a:pPr>
            <a:r>
              <a:rPr lang="en-US" sz="8600">
                <a:solidFill>
                  <a:srgbClr val="FFC000"/>
                </a:solidFill>
                <a:latin typeface="Helvetica Neue"/>
                <a:ea typeface="Helvetica Neue"/>
                <a:cs typeface="Helvetica Neue"/>
                <a:sym typeface="Helvetica Neue"/>
              </a:rPr>
              <a:t>Budget Categories </a:t>
            </a:r>
            <a:endParaRPr sz="7700">
              <a:solidFill>
                <a:srgbClr val="3E3E3E"/>
              </a:solidFill>
              <a:latin typeface="Helvetica Neue"/>
              <a:ea typeface="Helvetica Neue"/>
              <a:cs typeface="Helvetica Neue"/>
              <a:sym typeface="Helvetica Neue"/>
            </a:endParaRPr>
          </a:p>
        </p:txBody>
      </p:sp>
      <p:pic>
        <p:nvPicPr>
          <p:cNvPr id="275" name="Google Shape;275;p28" descr="Image"/>
          <p:cNvPicPr preferRelativeResize="0"/>
          <p:nvPr/>
        </p:nvPicPr>
        <p:blipFill rotWithShape="1">
          <a:blip r:embed="rId3">
            <a:alphaModFix/>
          </a:blip>
          <a:srcRect/>
          <a:stretch/>
        </p:blipFill>
        <p:spPr>
          <a:xfrm>
            <a:off x="20985483" y="10961657"/>
            <a:ext cx="2543682" cy="2203074"/>
          </a:xfrm>
          <a:prstGeom prst="rect">
            <a:avLst/>
          </a:prstGeom>
          <a:noFill/>
          <a:ln>
            <a:noFill/>
          </a:ln>
        </p:spPr>
      </p:pic>
      <p:sp>
        <p:nvSpPr>
          <p:cNvPr id="276" name="Google Shape;276;p28"/>
          <p:cNvSpPr txBox="1"/>
          <p:nvPr/>
        </p:nvSpPr>
        <p:spPr>
          <a:xfrm>
            <a:off x="1206501" y="3888420"/>
            <a:ext cx="20655974" cy="6320900"/>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4800"/>
              <a:buFont typeface="Helvetica Neue"/>
              <a:buNone/>
            </a:pPr>
            <a:endParaRPr sz="4800" b="0" i="0" u="none" strike="noStrike" cap="none">
              <a:solidFill>
                <a:srgbClr val="3E3E3E"/>
              </a:solidFill>
              <a:latin typeface="Helvetica Neue"/>
              <a:ea typeface="Helvetica Neue"/>
              <a:cs typeface="Helvetica Neue"/>
              <a:sym typeface="Helvetica Neue"/>
            </a:endParaRPr>
          </a:p>
          <a:p>
            <a:pPr marL="1308100" marR="0" lvl="1" indent="0" algn="l" rtl="0">
              <a:lnSpc>
                <a:spcPct val="100000"/>
              </a:lnSpc>
              <a:spcBef>
                <a:spcPts val="0"/>
              </a:spcBef>
              <a:spcAft>
                <a:spcPts val="0"/>
              </a:spcAft>
              <a:buClr>
                <a:srgbClr val="000000"/>
              </a:buClr>
              <a:buSzPts val="5904"/>
              <a:buFont typeface="Helvetica Neue"/>
              <a:buNone/>
            </a:pPr>
            <a:endParaRPr sz="4800" b="0" i="0" u="none" strike="noStrike" cap="none">
              <a:solidFill>
                <a:srgbClr val="3E3E3E"/>
              </a:solidFill>
              <a:latin typeface="Helvetica Neue"/>
              <a:ea typeface="Helvetica Neue"/>
              <a:cs typeface="Helvetica Neue"/>
              <a:sym typeface="Helvetica Neue"/>
            </a:endParaRPr>
          </a:p>
        </p:txBody>
      </p:sp>
      <p:sp>
        <p:nvSpPr>
          <p:cNvPr id="277" name="Google Shape;277;p28"/>
          <p:cNvSpPr txBox="1"/>
          <p:nvPr/>
        </p:nvSpPr>
        <p:spPr>
          <a:xfrm>
            <a:off x="1206501" y="2546440"/>
            <a:ext cx="21971000" cy="10618291"/>
          </a:xfrm>
          <a:prstGeom prst="rect">
            <a:avLst/>
          </a:prstGeom>
          <a:noFill/>
          <a:ln>
            <a:noFill/>
          </a:ln>
        </p:spPr>
        <p:txBody>
          <a:bodyPr spcFirstLastPara="1" wrap="square" lIns="91425" tIns="45700" rIns="91425" bIns="45700" anchor="t" anchorCtr="0">
            <a:spAutoFit/>
          </a:bodyPr>
          <a:lstStyle/>
          <a:p>
            <a:pPr marL="0" marR="0" lvl="1" indent="0" algn="l" rtl="0">
              <a:lnSpc>
                <a:spcPct val="100000"/>
              </a:lnSpc>
              <a:spcBef>
                <a:spcPts val="0"/>
              </a:spcBef>
              <a:spcAft>
                <a:spcPts val="0"/>
              </a:spcAft>
              <a:buClr>
                <a:srgbClr val="3E3E3E"/>
              </a:buClr>
              <a:buSzPts val="4800"/>
              <a:buFont typeface="Helvetica Neue"/>
              <a:buNone/>
            </a:pPr>
            <a:r>
              <a:rPr lang="en-US" sz="4800" b="0" i="0" u="none" strike="noStrike" cap="none">
                <a:solidFill>
                  <a:srgbClr val="3E3E3E"/>
                </a:solidFill>
                <a:latin typeface="Helvetica Neue"/>
                <a:ea typeface="Helvetica Neue"/>
                <a:cs typeface="Helvetica Neue"/>
                <a:sym typeface="Helvetica Neue"/>
              </a:rPr>
              <a:t>Travel</a:t>
            </a:r>
            <a:endParaRPr/>
          </a:p>
          <a:p>
            <a:pPr marL="1828800" marR="0" lvl="1" indent="-685800" algn="l" rtl="0">
              <a:lnSpc>
                <a:spcPct val="100000"/>
              </a:lnSpc>
              <a:spcBef>
                <a:spcPts val="0"/>
              </a:spcBef>
              <a:spcAft>
                <a:spcPts val="0"/>
              </a:spcAft>
              <a:buClr>
                <a:srgbClr val="3E3E3E"/>
              </a:buClr>
              <a:buSzPts val="4800"/>
              <a:buFont typeface="Arial"/>
              <a:buChar char="•"/>
            </a:pPr>
            <a:r>
              <a:rPr lang="en-US" sz="4800" b="0" i="0" u="none" strike="noStrike" cap="none">
                <a:solidFill>
                  <a:srgbClr val="3E3E3E"/>
                </a:solidFill>
                <a:latin typeface="Helvetica Neue"/>
                <a:ea typeface="Helvetica Neue"/>
                <a:cs typeface="Helvetica Neue"/>
                <a:sym typeface="Helvetica Neue"/>
              </a:rPr>
              <a:t>Where, what, who, when, and for what purpose</a:t>
            </a:r>
            <a:endParaRPr/>
          </a:p>
          <a:p>
            <a:pPr marL="0" marR="0" lvl="1" indent="0" algn="l" rtl="0">
              <a:lnSpc>
                <a:spcPct val="100000"/>
              </a:lnSpc>
              <a:spcBef>
                <a:spcPts val="2400"/>
              </a:spcBef>
              <a:spcAft>
                <a:spcPts val="0"/>
              </a:spcAft>
              <a:buClr>
                <a:srgbClr val="3E3E3E"/>
              </a:buClr>
              <a:buSzPts val="4800"/>
              <a:buFont typeface="Helvetica Neue"/>
              <a:buNone/>
            </a:pPr>
            <a:r>
              <a:rPr lang="en-US" sz="4800" b="0" i="0" u="none" strike="noStrike" cap="none">
                <a:solidFill>
                  <a:srgbClr val="3E3E3E"/>
                </a:solidFill>
                <a:latin typeface="Helvetica Neue"/>
                <a:ea typeface="Helvetica Neue"/>
                <a:cs typeface="Helvetica Neue"/>
                <a:sym typeface="Helvetica Neue"/>
              </a:rPr>
              <a:t>Supplies</a:t>
            </a:r>
            <a:endParaRPr/>
          </a:p>
          <a:p>
            <a:pPr marL="1828800" marR="0" lvl="1" indent="-685800" algn="l" rtl="0">
              <a:lnSpc>
                <a:spcPct val="100000"/>
              </a:lnSpc>
              <a:spcBef>
                <a:spcPts val="0"/>
              </a:spcBef>
              <a:spcAft>
                <a:spcPts val="0"/>
              </a:spcAft>
              <a:buClr>
                <a:srgbClr val="3E3E3E"/>
              </a:buClr>
              <a:buSzPts val="4800"/>
              <a:buFont typeface="Arial"/>
              <a:buChar char="•"/>
            </a:pPr>
            <a:r>
              <a:rPr lang="en-US" sz="4800" b="0" i="0" u="none" strike="noStrike" cap="none">
                <a:solidFill>
                  <a:srgbClr val="3E3E3E"/>
                </a:solidFill>
                <a:latin typeface="Helvetica Neue"/>
                <a:ea typeface="Helvetica Neue"/>
                <a:cs typeface="Helvetica Neue"/>
                <a:sym typeface="Helvetica Neue"/>
              </a:rPr>
              <a:t>Tangible personal property other than those described in Equipment</a:t>
            </a:r>
            <a:endParaRPr/>
          </a:p>
          <a:p>
            <a:pPr marL="0" marR="0" lvl="1" indent="0" algn="l" rtl="0">
              <a:lnSpc>
                <a:spcPct val="100000"/>
              </a:lnSpc>
              <a:spcBef>
                <a:spcPts val="2400"/>
              </a:spcBef>
              <a:spcAft>
                <a:spcPts val="0"/>
              </a:spcAft>
              <a:buClr>
                <a:srgbClr val="3E3E3E"/>
              </a:buClr>
              <a:buSzPts val="4800"/>
              <a:buFont typeface="Helvetica Neue"/>
              <a:buNone/>
            </a:pPr>
            <a:r>
              <a:rPr lang="en-US" sz="4800" b="0" i="0" u="none" strike="noStrike" cap="none">
                <a:solidFill>
                  <a:srgbClr val="3E3E3E"/>
                </a:solidFill>
                <a:latin typeface="Helvetica Neue"/>
                <a:ea typeface="Helvetica Neue"/>
                <a:cs typeface="Helvetica Neue"/>
                <a:sym typeface="Helvetica Neue"/>
              </a:rPr>
              <a:t>Subaward/Contracts </a:t>
            </a:r>
            <a:endParaRPr/>
          </a:p>
          <a:p>
            <a:pPr marL="1828800" marR="0" lvl="1" indent="-685800" algn="l" rtl="0">
              <a:lnSpc>
                <a:spcPct val="100000"/>
              </a:lnSpc>
              <a:spcBef>
                <a:spcPts val="0"/>
              </a:spcBef>
              <a:spcAft>
                <a:spcPts val="0"/>
              </a:spcAft>
              <a:buClr>
                <a:srgbClr val="3E3E3E"/>
              </a:buClr>
              <a:buSzPts val="4800"/>
              <a:buFont typeface="Arial"/>
              <a:buChar char="•"/>
            </a:pPr>
            <a:r>
              <a:rPr lang="en-US" sz="4800" b="0" i="0" u="none" strike="noStrike" cap="none">
                <a:solidFill>
                  <a:srgbClr val="3E3E3E"/>
                </a:solidFill>
                <a:latin typeface="Helvetica Neue"/>
                <a:ea typeface="Helvetica Neue"/>
                <a:cs typeface="Helvetica Neue"/>
                <a:sym typeface="Helvetica Neue"/>
              </a:rPr>
              <a:t>Subawards are intended to carry out a significant portion of the activities funded by the federal award</a:t>
            </a:r>
            <a:endParaRPr/>
          </a:p>
          <a:p>
            <a:pPr marL="1828800" marR="0" lvl="1" indent="-685800" algn="l" rtl="0">
              <a:lnSpc>
                <a:spcPct val="100000"/>
              </a:lnSpc>
              <a:spcBef>
                <a:spcPts val="0"/>
              </a:spcBef>
              <a:spcAft>
                <a:spcPts val="0"/>
              </a:spcAft>
              <a:buClr>
                <a:srgbClr val="3E3E3E"/>
              </a:buClr>
              <a:buSzPts val="4800"/>
              <a:buFont typeface="Arial"/>
              <a:buChar char="•"/>
            </a:pPr>
            <a:r>
              <a:rPr lang="en-US" sz="4800" b="0" i="0" u="none" strike="noStrike" cap="none">
                <a:solidFill>
                  <a:srgbClr val="3E3E3E"/>
                </a:solidFill>
                <a:latin typeface="Helvetica Neue"/>
                <a:ea typeface="Helvetica Neue"/>
                <a:cs typeface="Helvetica Neue"/>
                <a:sym typeface="Helvetica Neue"/>
              </a:rPr>
              <a:t>Contracts are for the purpose of obtaining goods or services </a:t>
            </a:r>
            <a:endParaRPr/>
          </a:p>
          <a:p>
            <a:pPr marL="1828800" marR="0" lvl="1" indent="-685800" algn="l" rtl="0">
              <a:lnSpc>
                <a:spcPct val="100000"/>
              </a:lnSpc>
              <a:spcBef>
                <a:spcPts val="0"/>
              </a:spcBef>
              <a:spcAft>
                <a:spcPts val="0"/>
              </a:spcAft>
              <a:buClr>
                <a:srgbClr val="3E3E3E"/>
              </a:buClr>
              <a:buSzPts val="4800"/>
              <a:buFont typeface="Arial"/>
              <a:buChar char="•"/>
            </a:pPr>
            <a:r>
              <a:rPr lang="en-US" sz="4800" b="0" i="0" u="none" strike="noStrike" cap="none">
                <a:solidFill>
                  <a:srgbClr val="3E3E3E"/>
                </a:solidFill>
                <a:latin typeface="Helvetica Neue"/>
                <a:ea typeface="Helvetica Neue"/>
                <a:cs typeface="Helvetica Neue"/>
                <a:sym typeface="Helvetica Neue"/>
              </a:rPr>
              <a:t>Subrecipients need to register in SAM and have a UEI by time of award</a:t>
            </a:r>
            <a:endParaRPr/>
          </a:p>
          <a:p>
            <a:pPr marL="1828800" marR="0" lvl="1" indent="-685800" algn="l" rtl="0">
              <a:lnSpc>
                <a:spcPct val="100000"/>
              </a:lnSpc>
              <a:spcBef>
                <a:spcPts val="0"/>
              </a:spcBef>
              <a:spcAft>
                <a:spcPts val="0"/>
              </a:spcAft>
              <a:buClr>
                <a:srgbClr val="3E3E3E"/>
              </a:buClr>
              <a:buSzPts val="4800"/>
              <a:buFont typeface="Arial"/>
              <a:buChar char="•"/>
            </a:pPr>
            <a:r>
              <a:rPr lang="en-US" sz="4800" b="0" i="0" u="none" strike="noStrike" cap="none">
                <a:solidFill>
                  <a:srgbClr val="3E3E3E"/>
                </a:solidFill>
                <a:latin typeface="Helvetica Neue"/>
                <a:ea typeface="Helvetica Neue"/>
                <a:cs typeface="Helvetica Neue"/>
                <a:sym typeface="Helvetica Neue"/>
              </a:rPr>
              <a:t>Contracts may require a procurement process </a:t>
            </a:r>
            <a:endParaRPr/>
          </a:p>
          <a:p>
            <a:pPr marL="0" marR="0" lvl="1" indent="0" algn="l" rtl="0">
              <a:lnSpc>
                <a:spcPct val="100000"/>
              </a:lnSpc>
              <a:spcBef>
                <a:spcPts val="2400"/>
              </a:spcBef>
              <a:spcAft>
                <a:spcPts val="0"/>
              </a:spcAft>
              <a:buClr>
                <a:srgbClr val="3E3E3E"/>
              </a:buClr>
              <a:buSzPts val="4800"/>
              <a:buFont typeface="Helvetica Neue"/>
              <a:buNone/>
            </a:pPr>
            <a:r>
              <a:rPr lang="en-US" sz="4800" b="0" i="0" u="none" strike="noStrike" cap="none">
                <a:solidFill>
                  <a:srgbClr val="3E3E3E"/>
                </a:solidFill>
                <a:latin typeface="Helvetica Neue"/>
                <a:ea typeface="Helvetica Neue"/>
                <a:cs typeface="Helvetica Neue"/>
                <a:sym typeface="Helvetica Neue"/>
              </a:rPr>
              <a:t>Other</a:t>
            </a:r>
            <a:endParaRPr/>
          </a:p>
          <a:p>
            <a:pPr marL="1828800" marR="0" lvl="1" indent="-685800" algn="l" rtl="0">
              <a:lnSpc>
                <a:spcPct val="100000"/>
              </a:lnSpc>
              <a:spcBef>
                <a:spcPts val="0"/>
              </a:spcBef>
              <a:spcAft>
                <a:spcPts val="0"/>
              </a:spcAft>
              <a:buClr>
                <a:srgbClr val="3E3E3E"/>
              </a:buClr>
              <a:buSzPts val="4800"/>
              <a:buFont typeface="Arial"/>
              <a:buChar char="•"/>
            </a:pPr>
            <a:r>
              <a:rPr lang="en-US" sz="4800" b="0" i="0" u="none" strike="noStrike" cap="none">
                <a:solidFill>
                  <a:srgbClr val="3E3E3E"/>
                </a:solidFill>
                <a:latin typeface="Helvetica Neue"/>
                <a:ea typeface="Helvetica Neue"/>
                <a:cs typeface="Helvetica Neue"/>
                <a:sym typeface="Helvetica Neue"/>
              </a:rPr>
              <a:t>Costs that do not fit into any other category (rent, provider </a:t>
            </a:r>
            <a:endParaRPr/>
          </a:p>
          <a:p>
            <a:pPr marL="1143000" marR="0" lvl="1" indent="0" algn="l" rtl="0">
              <a:lnSpc>
                <a:spcPct val="100000"/>
              </a:lnSpc>
              <a:spcBef>
                <a:spcPts val="0"/>
              </a:spcBef>
              <a:spcAft>
                <a:spcPts val="0"/>
              </a:spcAft>
              <a:buClr>
                <a:srgbClr val="3E3E3E"/>
              </a:buClr>
              <a:buSzPts val="4800"/>
              <a:buFont typeface="Helvetica Neue"/>
              <a:buNone/>
            </a:pPr>
            <a:r>
              <a:rPr lang="en-US" sz="4800" b="0" i="0" u="none" strike="noStrike" cap="none">
                <a:solidFill>
                  <a:srgbClr val="3E3E3E"/>
                </a:solidFill>
                <a:latin typeface="Helvetica Neue"/>
                <a:ea typeface="Helvetica Neue"/>
                <a:cs typeface="Helvetica Neue"/>
                <a:sym typeface="Helvetica Neue"/>
              </a:rPr>
              <a:t>    licenses)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29"/>
          <p:cNvSpPr txBox="1">
            <a:spLocks noGrp="1"/>
          </p:cNvSpPr>
          <p:nvPr>
            <p:ph type="title"/>
          </p:nvPr>
        </p:nvSpPr>
        <p:spPr>
          <a:xfrm>
            <a:off x="1206500" y="852107"/>
            <a:ext cx="21971000" cy="1434950"/>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FFC000"/>
              </a:buClr>
              <a:buSzPts val="8600"/>
              <a:buFont typeface="Helvetica Neue"/>
              <a:buNone/>
            </a:pPr>
            <a:r>
              <a:rPr lang="en-US" sz="8600">
                <a:solidFill>
                  <a:srgbClr val="FFC000"/>
                </a:solidFill>
                <a:latin typeface="Helvetica Neue"/>
                <a:ea typeface="Helvetica Neue"/>
                <a:cs typeface="Helvetica Neue"/>
                <a:sym typeface="Helvetica Neue"/>
              </a:rPr>
              <a:t>Indirect Costs </a:t>
            </a:r>
            <a:endParaRPr sz="7700">
              <a:solidFill>
                <a:srgbClr val="3E3E3E"/>
              </a:solidFill>
              <a:latin typeface="Helvetica Neue"/>
              <a:ea typeface="Helvetica Neue"/>
              <a:cs typeface="Helvetica Neue"/>
              <a:sym typeface="Helvetica Neue"/>
            </a:endParaRPr>
          </a:p>
        </p:txBody>
      </p:sp>
      <p:pic>
        <p:nvPicPr>
          <p:cNvPr id="283" name="Google Shape;283;p29" descr="Image"/>
          <p:cNvPicPr preferRelativeResize="0"/>
          <p:nvPr/>
        </p:nvPicPr>
        <p:blipFill rotWithShape="1">
          <a:blip r:embed="rId3">
            <a:alphaModFix/>
          </a:blip>
          <a:srcRect/>
          <a:stretch/>
        </p:blipFill>
        <p:spPr>
          <a:xfrm>
            <a:off x="20985483" y="10961657"/>
            <a:ext cx="2543682" cy="2203074"/>
          </a:xfrm>
          <a:prstGeom prst="rect">
            <a:avLst/>
          </a:prstGeom>
          <a:noFill/>
          <a:ln>
            <a:noFill/>
          </a:ln>
        </p:spPr>
      </p:pic>
      <p:sp>
        <p:nvSpPr>
          <p:cNvPr id="284" name="Google Shape;284;p29"/>
          <p:cNvSpPr txBox="1"/>
          <p:nvPr/>
        </p:nvSpPr>
        <p:spPr>
          <a:xfrm>
            <a:off x="1206501" y="2514450"/>
            <a:ext cx="21449314" cy="8219812"/>
          </a:xfrm>
          <a:prstGeom prst="rect">
            <a:avLst/>
          </a:prstGeom>
          <a:noFill/>
          <a:ln>
            <a:noFill/>
          </a:ln>
        </p:spPr>
        <p:txBody>
          <a:bodyPr spcFirstLastPara="1" wrap="square" lIns="45700" tIns="45700" rIns="45700" bIns="45700" anchor="t" anchorCtr="0">
            <a:noAutofit/>
          </a:bodyPr>
          <a:lstStyle/>
          <a:p>
            <a:pPr marL="685800" indent="-685800">
              <a:buClr>
                <a:srgbClr val="3E3E3E"/>
              </a:buClr>
              <a:buSzPts val="4800"/>
              <a:buFont typeface="Arial"/>
              <a:buChar char="•"/>
            </a:pPr>
            <a:r>
              <a:rPr lang="en-US" sz="4800" dirty="0">
                <a:solidFill>
                  <a:srgbClr val="3E3E3E"/>
                </a:solidFill>
                <a:latin typeface="Helvetica Neue"/>
                <a:ea typeface="Helvetica Neue"/>
                <a:cs typeface="Helvetica Neue"/>
                <a:sym typeface="Helvetica Neue"/>
              </a:rPr>
              <a:t>Examples: legal costs, administrative staff salaries, office expenses, etc.</a:t>
            </a:r>
            <a:endParaRPr sz="4800" dirty="0">
              <a:solidFill>
                <a:srgbClr val="3E3E3E"/>
              </a:solidFill>
              <a:latin typeface="Helvetica Neue"/>
              <a:ea typeface="Helvetica Neue"/>
              <a:cs typeface="Helvetica Neue"/>
            </a:endParaRPr>
          </a:p>
          <a:p>
            <a:pPr marL="685800" indent="-685800">
              <a:spcBef>
                <a:spcPts val="3600"/>
              </a:spcBef>
              <a:buClr>
                <a:srgbClr val="3E3E3E"/>
              </a:buClr>
              <a:buSzPts val="4800"/>
              <a:buFont typeface="Arial"/>
              <a:buChar char="•"/>
            </a:pPr>
            <a:r>
              <a:rPr lang="en-US" sz="4800" dirty="0">
                <a:solidFill>
                  <a:srgbClr val="3E3E3E"/>
                </a:solidFill>
                <a:latin typeface="Helvetica Neue"/>
                <a:ea typeface="Helvetica Neue"/>
                <a:cs typeface="Helvetica Neue"/>
                <a:sym typeface="Helvetica Neue"/>
              </a:rPr>
              <a:t>Indirect Cost </a:t>
            </a:r>
            <a:r>
              <a:rPr lang="en-US" sz="4800" b="0" i="0" u="none" strike="noStrike" cap="none" dirty="0">
                <a:solidFill>
                  <a:srgbClr val="3E3E3E"/>
                </a:solidFill>
                <a:latin typeface="Helvetica Neue"/>
                <a:ea typeface="Helvetica Neue"/>
                <a:cs typeface="Helvetica Neue"/>
                <a:sym typeface="Helvetica Neue"/>
              </a:rPr>
              <a:t>Options</a:t>
            </a:r>
            <a:endParaRPr dirty="0"/>
          </a:p>
          <a:p>
            <a:pPr marL="2406650" lvl="3" indent="-635000">
              <a:buClr>
                <a:srgbClr val="3E3E3E"/>
              </a:buClr>
              <a:buSzPts val="4800"/>
              <a:buFont typeface="Arial"/>
              <a:buChar char="•"/>
            </a:pPr>
            <a:r>
              <a:rPr lang="en-US" sz="4800" dirty="0">
                <a:solidFill>
                  <a:srgbClr val="3E3E3E"/>
                </a:solidFill>
                <a:latin typeface="Helvetica Neue"/>
                <a:ea typeface="Helvetica Neue"/>
                <a:cs typeface="Helvetica Neue"/>
                <a:sym typeface="Helvetica Neue"/>
              </a:rPr>
              <a:t>Federally Negotiated Indirect Costs Rate Agreement (NICRA)</a:t>
            </a:r>
            <a:endParaRPr sz="4800" dirty="0">
              <a:solidFill>
                <a:srgbClr val="3E3E3E"/>
              </a:solidFill>
              <a:latin typeface="Helvetica Neue"/>
              <a:ea typeface="Helvetica Neue"/>
              <a:cs typeface="Helvetica Neue"/>
            </a:endParaRPr>
          </a:p>
          <a:p>
            <a:pPr marL="2406650" lvl="3" indent="-635000">
              <a:buClr>
                <a:srgbClr val="3E3E3E"/>
              </a:buClr>
              <a:buSzPts val="4800"/>
              <a:buFont typeface="Arial"/>
              <a:buChar char="•"/>
            </a:pPr>
            <a:r>
              <a:rPr lang="en-US" sz="4800" dirty="0">
                <a:solidFill>
                  <a:srgbClr val="3E3E3E"/>
                </a:solidFill>
                <a:latin typeface="Helvetica Neue"/>
                <a:ea typeface="Helvetica Neue"/>
                <a:cs typeface="Helvetica Neue"/>
                <a:sym typeface="Helvetica Neue"/>
              </a:rPr>
              <a:t>De Minimis – 10%</a:t>
            </a:r>
            <a:endParaRPr sz="4800" dirty="0">
              <a:solidFill>
                <a:srgbClr val="3E3E3E"/>
              </a:solidFill>
              <a:latin typeface="Helvetica Neue"/>
              <a:ea typeface="Helvetica Neue"/>
              <a:cs typeface="Helvetica Neue"/>
            </a:endParaRPr>
          </a:p>
          <a:p>
            <a:pPr marL="2406650" lvl="3" indent="-635000">
              <a:buClr>
                <a:srgbClr val="3E3E3E"/>
              </a:buClr>
              <a:buSzPts val="4800"/>
              <a:buFont typeface="Arial"/>
              <a:buChar char="•"/>
            </a:pPr>
            <a:r>
              <a:rPr lang="en-US" sz="4800" dirty="0">
                <a:solidFill>
                  <a:srgbClr val="3E3E3E"/>
                </a:solidFill>
                <a:latin typeface="Helvetica Neue"/>
                <a:ea typeface="Helvetica Neue"/>
                <a:cs typeface="Helvetica Neue"/>
                <a:sym typeface="Helvetica Neue"/>
              </a:rPr>
              <a:t>None </a:t>
            </a:r>
            <a:endParaRPr sz="4800" dirty="0">
              <a:solidFill>
                <a:srgbClr val="3E3E3E"/>
              </a:solidFill>
              <a:latin typeface="Helvetica Neue"/>
              <a:ea typeface="Helvetica Neue"/>
              <a:cs typeface="Helvetica Neue"/>
            </a:endParaRPr>
          </a:p>
          <a:p>
            <a:pPr marL="2406650" lvl="3" indent="-635000">
              <a:buClr>
                <a:srgbClr val="3E3E3E"/>
              </a:buClr>
              <a:buSzPts val="4800"/>
              <a:buFont typeface="Arial"/>
              <a:buChar char="•"/>
            </a:pPr>
            <a:r>
              <a:rPr lang="en-US" sz="4800" dirty="0">
                <a:solidFill>
                  <a:srgbClr val="3E3E3E"/>
                </a:solidFill>
                <a:latin typeface="Helvetica Neue"/>
                <a:ea typeface="Helvetica Neue"/>
                <a:cs typeface="Helvetica Neue"/>
                <a:sym typeface="Helvetica Neue"/>
              </a:rPr>
              <a:t>Other as specified in the NOFO</a:t>
            </a:r>
            <a:endParaRPr lang="en-US" sz="4800" dirty="0">
              <a:solidFill>
                <a:srgbClr val="3E3E3E"/>
              </a:solidFill>
              <a:latin typeface="Helvetica Neue"/>
              <a:ea typeface="Helvetica Neue"/>
              <a:cs typeface="Helvetica Neue"/>
            </a:endParaRPr>
          </a:p>
          <a:p>
            <a:pPr marL="685800" marR="0" lvl="0" indent="-685800" algn="l" rtl="0">
              <a:lnSpc>
                <a:spcPct val="100000"/>
              </a:lnSpc>
              <a:spcBef>
                <a:spcPts val="3600"/>
              </a:spcBef>
              <a:spcAft>
                <a:spcPts val="0"/>
              </a:spcAft>
              <a:buClr>
                <a:srgbClr val="3E3E3E"/>
              </a:buClr>
              <a:buSzPts val="4800"/>
              <a:buFont typeface="Arial"/>
              <a:buChar char="•"/>
            </a:pPr>
            <a:r>
              <a:rPr lang="en-US" sz="4800" b="0" i="0" u="none" strike="noStrike" cap="none" dirty="0">
                <a:solidFill>
                  <a:srgbClr val="3E3E3E"/>
                </a:solidFill>
                <a:latin typeface="Helvetica Neue"/>
                <a:ea typeface="Helvetica Neue"/>
                <a:cs typeface="Helvetica Neue"/>
                <a:sym typeface="Helvetica Neue"/>
              </a:rPr>
              <a:t>Modified Total Direct Costs - excludes equipment, capital expenditures, charges for patient care, rental costs, tuition remission, scholarships and fellowships, participant support costs and the portion of each </a:t>
            </a:r>
            <a:endParaRPr lang="en-US" dirty="0"/>
          </a:p>
          <a:p>
            <a:pPr marL="0" marR="0" lvl="0" indent="0" algn="l" rtl="0">
              <a:lnSpc>
                <a:spcPct val="100000"/>
              </a:lnSpc>
              <a:spcBef>
                <a:spcPts val="0"/>
              </a:spcBef>
              <a:spcAft>
                <a:spcPts val="0"/>
              </a:spcAft>
              <a:buClr>
                <a:srgbClr val="3E3E3E"/>
              </a:buClr>
              <a:buSzPts val="4800"/>
              <a:buFont typeface="Helvetica Neue"/>
              <a:buNone/>
            </a:pPr>
            <a:r>
              <a:rPr lang="en-US" sz="4800" b="0" i="0" u="none" strike="noStrike" cap="none" dirty="0">
                <a:solidFill>
                  <a:srgbClr val="3E3E3E"/>
                </a:solidFill>
                <a:latin typeface="Helvetica Neue"/>
                <a:ea typeface="Helvetica Neue"/>
                <a:cs typeface="Helvetica Neue"/>
                <a:sym typeface="Helvetica Neue"/>
              </a:rPr>
              <a:t>    subaward in excess of $25,000.</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FC9C8"/>
        </a:solidFill>
        <a:effectLst/>
      </p:bgPr>
    </p:bg>
    <p:spTree>
      <p:nvGrpSpPr>
        <p:cNvPr id="1" name="Shape 84"/>
        <p:cNvGrpSpPr/>
        <p:nvPr/>
      </p:nvGrpSpPr>
      <p:grpSpPr>
        <a:xfrm>
          <a:off x="0" y="0"/>
          <a:ext cx="0" cy="0"/>
          <a:chOff x="0" y="0"/>
          <a:chExt cx="0" cy="0"/>
        </a:xfrm>
      </p:grpSpPr>
      <p:pic>
        <p:nvPicPr>
          <p:cNvPr id="85" name="Google Shape;85;p3" descr="Image"/>
          <p:cNvPicPr preferRelativeResize="0"/>
          <p:nvPr/>
        </p:nvPicPr>
        <p:blipFill rotWithShape="1">
          <a:blip r:embed="rId3">
            <a:alphaModFix/>
          </a:blip>
          <a:srcRect/>
          <a:stretch/>
        </p:blipFill>
        <p:spPr>
          <a:xfrm>
            <a:off x="492222" y="2918109"/>
            <a:ext cx="7719235" cy="6683091"/>
          </a:xfrm>
          <a:prstGeom prst="rect">
            <a:avLst/>
          </a:prstGeom>
          <a:noFill/>
          <a:ln>
            <a:noFill/>
          </a:ln>
        </p:spPr>
      </p:pic>
      <p:sp>
        <p:nvSpPr>
          <p:cNvPr id="86" name="Google Shape;86;p3"/>
          <p:cNvSpPr txBox="1"/>
          <p:nvPr/>
        </p:nvSpPr>
        <p:spPr>
          <a:xfrm>
            <a:off x="9821542" y="752214"/>
            <a:ext cx="13546458" cy="1448795"/>
          </a:xfrm>
          <a:prstGeom prst="rect">
            <a:avLst/>
          </a:prstGeom>
          <a:noFill/>
          <a:ln>
            <a:noFill/>
          </a:ln>
        </p:spPr>
        <p:txBody>
          <a:bodyPr spcFirstLastPara="1" wrap="square" lIns="50800" tIns="50800" rIns="50800" bIns="50800" anchor="ctr" anchorCtr="0">
            <a:spAutoFit/>
          </a:bodyPr>
          <a:lstStyle/>
          <a:p>
            <a:pPr marL="0" marR="0" lvl="0" indent="0" algn="r" rtl="0">
              <a:lnSpc>
                <a:spcPct val="80000"/>
              </a:lnSpc>
              <a:spcBef>
                <a:spcPts val="0"/>
              </a:spcBef>
              <a:spcAft>
                <a:spcPts val="0"/>
              </a:spcAft>
              <a:buClr>
                <a:srgbClr val="FFFFFF"/>
              </a:buClr>
              <a:buSzPts val="5400"/>
              <a:buFont typeface="Arial"/>
              <a:buNone/>
            </a:pPr>
            <a:r>
              <a:rPr lang="en-US" sz="5400" b="1" i="0" u="none" strike="noStrike" cap="none">
                <a:solidFill>
                  <a:srgbClr val="FFFFFF"/>
                </a:solidFill>
                <a:latin typeface="Arial"/>
                <a:ea typeface="Arial"/>
                <a:cs typeface="Arial"/>
                <a:sym typeface="Arial"/>
              </a:rPr>
              <a:t>About </a:t>
            </a:r>
            <a:endParaRPr/>
          </a:p>
          <a:p>
            <a:pPr marL="0" marR="0" lvl="0" indent="0" algn="r" rtl="0">
              <a:lnSpc>
                <a:spcPct val="80000"/>
              </a:lnSpc>
              <a:spcBef>
                <a:spcPts val="0"/>
              </a:spcBef>
              <a:spcAft>
                <a:spcPts val="0"/>
              </a:spcAft>
              <a:buClr>
                <a:srgbClr val="FFFFFF"/>
              </a:buClr>
              <a:buSzPts val="5400"/>
              <a:buFont typeface="Arial"/>
              <a:buNone/>
            </a:pPr>
            <a:r>
              <a:rPr lang="en-US" sz="5400" b="1" i="0" u="none" strike="noStrike" cap="none">
                <a:solidFill>
                  <a:srgbClr val="FFFFFF"/>
                </a:solidFill>
                <a:latin typeface="Arial"/>
                <a:ea typeface="Arial"/>
                <a:cs typeface="Arial"/>
                <a:sym typeface="Arial"/>
              </a:rPr>
              <a:t>Innovative Funding Partners</a:t>
            </a:r>
            <a:endParaRPr sz="5400" b="1" i="0" u="none" strike="noStrike" cap="none">
              <a:solidFill>
                <a:srgbClr val="FFFFFF"/>
              </a:solidFill>
              <a:latin typeface="Arial"/>
              <a:ea typeface="Arial"/>
              <a:cs typeface="Arial"/>
              <a:sym typeface="Arial"/>
            </a:endParaRPr>
          </a:p>
        </p:txBody>
      </p:sp>
      <p:sp>
        <p:nvSpPr>
          <p:cNvPr id="87" name="Google Shape;87;p3"/>
          <p:cNvSpPr txBox="1"/>
          <p:nvPr/>
        </p:nvSpPr>
        <p:spPr>
          <a:xfrm>
            <a:off x="9122885" y="2900055"/>
            <a:ext cx="13906448" cy="8372548"/>
          </a:xfrm>
          <a:prstGeom prst="rect">
            <a:avLst/>
          </a:prstGeom>
          <a:noFill/>
          <a:ln>
            <a:noFill/>
          </a:ln>
        </p:spPr>
        <p:txBody>
          <a:bodyPr spcFirstLastPara="1" wrap="square" lIns="50800" tIns="50800" rIns="50800" bIns="50800" anchor="ctr" anchorCtr="0">
            <a:spAutoFit/>
          </a:bodyPr>
          <a:lstStyle/>
          <a:p>
            <a:pPr marL="0" marR="0" lvl="0" indent="0" algn="l" rtl="0">
              <a:lnSpc>
                <a:spcPct val="110000"/>
              </a:lnSpc>
              <a:spcBef>
                <a:spcPts val="0"/>
              </a:spcBef>
              <a:spcAft>
                <a:spcPts val="600"/>
              </a:spcAft>
              <a:buClr>
                <a:srgbClr val="FFFFFF"/>
              </a:buClr>
              <a:buSzPts val="4400"/>
              <a:buFont typeface="Helvetica Neue"/>
              <a:buNone/>
            </a:pPr>
            <a:r>
              <a:rPr lang="en-US" sz="4400" b="1" i="0" u="none" strike="noStrike" cap="none">
                <a:solidFill>
                  <a:srgbClr val="FFFFFF"/>
                </a:solidFill>
                <a:latin typeface="Helvetica Neue"/>
                <a:ea typeface="Helvetica Neue"/>
                <a:cs typeface="Helvetica Neue"/>
                <a:sym typeface="Helvetica Neue"/>
              </a:rPr>
              <a:t>IFP</a:t>
            </a:r>
            <a:r>
              <a:rPr lang="en-US" sz="4400" b="0" i="0" u="none" strike="noStrike" cap="none">
                <a:solidFill>
                  <a:srgbClr val="FFFFFF"/>
                </a:solidFill>
                <a:latin typeface="Helvetica Neue"/>
                <a:ea typeface="Helvetica Neue"/>
                <a:cs typeface="Helvetica Neue"/>
                <a:sym typeface="Helvetica Neue"/>
              </a:rPr>
              <a:t> is a nationally recognized grants consulting firm highly regarded for an impressive overall grant success rate of 85%. Well known for their expertise in federal and other governmental grant writing, this success is based not only on technical expertise, but also on a foundational relationship-building approach. IFP’s team of over 20 highly experienced consultants are passionate about helping organizations meet the unique needs of their local communities and better serve their constituents by seeking and securing grant funding. </a:t>
            </a:r>
            <a:endParaRPr/>
          </a:p>
        </p:txBody>
      </p:sp>
      <p:pic>
        <p:nvPicPr>
          <p:cNvPr id="88" name="Google Shape;88;p3"/>
          <p:cNvPicPr preferRelativeResize="0"/>
          <p:nvPr/>
        </p:nvPicPr>
        <p:blipFill rotWithShape="1">
          <a:blip r:embed="rId4">
            <a:alphaModFix/>
          </a:blip>
          <a:srcRect/>
          <a:stretch/>
        </p:blipFill>
        <p:spPr>
          <a:xfrm>
            <a:off x="13037179" y="10797891"/>
            <a:ext cx="9378683" cy="281360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0"/>
          <p:cNvSpPr txBox="1">
            <a:spLocks noGrp="1"/>
          </p:cNvSpPr>
          <p:nvPr>
            <p:ph type="title"/>
          </p:nvPr>
        </p:nvSpPr>
        <p:spPr>
          <a:xfrm>
            <a:off x="1206500" y="1079500"/>
            <a:ext cx="21971000" cy="1434950"/>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FFC000"/>
              </a:buClr>
              <a:buSzPts val="8600"/>
              <a:buFont typeface="Helvetica Neue"/>
              <a:buNone/>
            </a:pPr>
            <a:r>
              <a:rPr lang="en-US" sz="8600">
                <a:solidFill>
                  <a:srgbClr val="FFC000"/>
                </a:solidFill>
                <a:latin typeface="Helvetica Neue"/>
                <a:ea typeface="Helvetica Neue"/>
                <a:cs typeface="Helvetica Neue"/>
                <a:sym typeface="Helvetica Neue"/>
              </a:rPr>
              <a:t>Common Funding Limitations</a:t>
            </a:r>
            <a:endParaRPr sz="7700">
              <a:solidFill>
                <a:srgbClr val="3E3E3E"/>
              </a:solidFill>
              <a:latin typeface="Helvetica Neue"/>
              <a:ea typeface="Helvetica Neue"/>
              <a:cs typeface="Helvetica Neue"/>
              <a:sym typeface="Helvetica Neue"/>
            </a:endParaRPr>
          </a:p>
        </p:txBody>
      </p:sp>
      <p:pic>
        <p:nvPicPr>
          <p:cNvPr id="290" name="Google Shape;290;p30" descr="Image"/>
          <p:cNvPicPr preferRelativeResize="0"/>
          <p:nvPr/>
        </p:nvPicPr>
        <p:blipFill rotWithShape="1">
          <a:blip r:embed="rId3">
            <a:alphaModFix/>
          </a:blip>
          <a:srcRect/>
          <a:stretch/>
        </p:blipFill>
        <p:spPr>
          <a:xfrm>
            <a:off x="20985483" y="10961657"/>
            <a:ext cx="2543682" cy="2203074"/>
          </a:xfrm>
          <a:prstGeom prst="rect">
            <a:avLst/>
          </a:prstGeom>
          <a:noFill/>
          <a:ln>
            <a:noFill/>
          </a:ln>
        </p:spPr>
      </p:pic>
      <p:sp>
        <p:nvSpPr>
          <p:cNvPr id="291" name="Google Shape;291;p30"/>
          <p:cNvSpPr txBox="1"/>
          <p:nvPr/>
        </p:nvSpPr>
        <p:spPr>
          <a:xfrm>
            <a:off x="1206501" y="2748094"/>
            <a:ext cx="20655974" cy="8219812"/>
          </a:xfrm>
          <a:prstGeom prst="rect">
            <a:avLst/>
          </a:prstGeom>
          <a:noFill/>
          <a:ln>
            <a:noFill/>
          </a:ln>
        </p:spPr>
        <p:txBody>
          <a:bodyPr spcFirstLastPara="1" wrap="square" lIns="45700" tIns="45700" rIns="45700" bIns="45700" anchor="t" anchorCtr="0">
            <a:noAutofit/>
          </a:bodyPr>
          <a:lstStyle/>
          <a:p>
            <a:pPr marL="685800" marR="0" lvl="0" indent="-685800" algn="l" rtl="0">
              <a:lnSpc>
                <a:spcPct val="100000"/>
              </a:lnSpc>
              <a:spcBef>
                <a:spcPts val="0"/>
              </a:spcBef>
              <a:spcAft>
                <a:spcPts val="0"/>
              </a:spcAft>
              <a:buClr>
                <a:srgbClr val="3E3E3E"/>
              </a:buClr>
              <a:buSzPts val="4800"/>
              <a:buFont typeface="Arial"/>
              <a:buChar char="•"/>
            </a:pPr>
            <a:r>
              <a:rPr lang="en-US" sz="4800" b="0" i="0" u="none" strike="noStrike" cap="none">
                <a:solidFill>
                  <a:srgbClr val="3E3E3E"/>
                </a:solidFill>
                <a:latin typeface="Helvetica Neue"/>
                <a:ea typeface="Helvetica Neue"/>
                <a:cs typeface="Helvetica Neue"/>
                <a:sym typeface="Helvetica Neue"/>
              </a:rPr>
              <a:t>Award funds may not be used to pay the salary of an individual at a rate in excess of Executive Level II or $212,100. </a:t>
            </a:r>
            <a:endParaRPr/>
          </a:p>
          <a:p>
            <a:pPr marL="685800" marR="0" lvl="0" indent="-685800" algn="l" rtl="0">
              <a:lnSpc>
                <a:spcPct val="100000"/>
              </a:lnSpc>
              <a:spcBef>
                <a:spcPts val="2400"/>
              </a:spcBef>
              <a:spcAft>
                <a:spcPts val="0"/>
              </a:spcAft>
              <a:buClr>
                <a:srgbClr val="3E3E3E"/>
              </a:buClr>
              <a:buSzPts val="4800"/>
              <a:buFont typeface="Arial"/>
              <a:buChar char="•"/>
            </a:pPr>
            <a:r>
              <a:rPr lang="en-US" sz="4800" b="0" i="0" u="none" strike="noStrike" cap="none">
                <a:solidFill>
                  <a:srgbClr val="3E3E3E"/>
                </a:solidFill>
                <a:latin typeface="Helvetica Neue"/>
                <a:ea typeface="Helvetica Neue"/>
                <a:cs typeface="Helvetica Neue"/>
                <a:sym typeface="Helvetica Neue"/>
              </a:rPr>
              <a:t>Maximum percentage of funding for specific costs like evaluation, subawards, wrap-around services, etc. </a:t>
            </a:r>
            <a:endParaRPr/>
          </a:p>
          <a:p>
            <a:pPr marL="685800" marR="0" lvl="0" indent="-685800" algn="l" rtl="0">
              <a:lnSpc>
                <a:spcPct val="100000"/>
              </a:lnSpc>
              <a:spcBef>
                <a:spcPts val="2400"/>
              </a:spcBef>
              <a:spcAft>
                <a:spcPts val="0"/>
              </a:spcAft>
              <a:buClr>
                <a:srgbClr val="3E3E3E"/>
              </a:buClr>
              <a:buSzPts val="4800"/>
              <a:buFont typeface="Arial"/>
              <a:buChar char="•"/>
            </a:pPr>
            <a:r>
              <a:rPr lang="en-US" sz="4800" b="0" i="0" u="none" strike="noStrike" cap="none">
                <a:solidFill>
                  <a:srgbClr val="3E3E3E"/>
                </a:solidFill>
                <a:latin typeface="Helvetica Neue"/>
                <a:ea typeface="Helvetica Neue"/>
                <a:cs typeface="Helvetica Neue"/>
                <a:sym typeface="Helvetica Neue"/>
              </a:rPr>
              <a:t>Vehicles </a:t>
            </a:r>
            <a:endParaRPr/>
          </a:p>
          <a:p>
            <a:pPr marL="685800" marR="0" lvl="0" indent="-685800" algn="l" rtl="0">
              <a:lnSpc>
                <a:spcPct val="100000"/>
              </a:lnSpc>
              <a:spcBef>
                <a:spcPts val="2400"/>
              </a:spcBef>
              <a:spcAft>
                <a:spcPts val="0"/>
              </a:spcAft>
              <a:buClr>
                <a:srgbClr val="3E3E3E"/>
              </a:buClr>
              <a:buSzPts val="4800"/>
              <a:buFont typeface="Arial"/>
              <a:buChar char="•"/>
            </a:pPr>
            <a:r>
              <a:rPr lang="en-US" sz="4800" b="0" i="0" u="none" strike="noStrike" cap="none">
                <a:solidFill>
                  <a:srgbClr val="3E3E3E"/>
                </a:solidFill>
                <a:latin typeface="Helvetica Neue"/>
                <a:ea typeface="Helvetica Neue"/>
                <a:cs typeface="Helvetica Neue"/>
                <a:sym typeface="Helvetica Neue"/>
              </a:rPr>
              <a:t>Construction vs. Renovation </a:t>
            </a:r>
            <a:endParaRPr/>
          </a:p>
          <a:p>
            <a:pPr marL="685800" marR="0" lvl="0" indent="-685800" algn="l" rtl="0">
              <a:lnSpc>
                <a:spcPct val="100000"/>
              </a:lnSpc>
              <a:spcBef>
                <a:spcPts val="2400"/>
              </a:spcBef>
              <a:spcAft>
                <a:spcPts val="0"/>
              </a:spcAft>
              <a:buClr>
                <a:srgbClr val="3E3E3E"/>
              </a:buClr>
              <a:buSzPts val="4800"/>
              <a:buFont typeface="Arial"/>
              <a:buChar char="•"/>
            </a:pPr>
            <a:r>
              <a:rPr lang="en-US" sz="4800" b="0" i="0" u="none" strike="noStrike" cap="none">
                <a:solidFill>
                  <a:srgbClr val="3E3E3E"/>
                </a:solidFill>
                <a:latin typeface="Helvetica Neue"/>
                <a:ea typeface="Helvetica Neue"/>
                <a:cs typeface="Helvetica Neue"/>
                <a:sym typeface="Helvetica Neue"/>
              </a:rPr>
              <a:t>Meals/Food and “swag” items </a:t>
            </a:r>
            <a:endParaRPr/>
          </a:p>
          <a:p>
            <a:pPr marL="685800" marR="0" lvl="0" indent="-685800" algn="l" rtl="0">
              <a:lnSpc>
                <a:spcPct val="100000"/>
              </a:lnSpc>
              <a:spcBef>
                <a:spcPts val="2400"/>
              </a:spcBef>
              <a:spcAft>
                <a:spcPts val="0"/>
              </a:spcAft>
              <a:buClr>
                <a:srgbClr val="3E3E3E"/>
              </a:buClr>
              <a:buSzPts val="4800"/>
              <a:buFont typeface="Arial"/>
              <a:buChar char="•"/>
            </a:pPr>
            <a:r>
              <a:rPr lang="en-US" sz="4800" b="0" i="0" u="none" strike="noStrike" cap="none">
                <a:solidFill>
                  <a:srgbClr val="3E3E3E"/>
                </a:solidFill>
                <a:latin typeface="Helvetica Neue"/>
                <a:ea typeface="Helvetica Neue"/>
                <a:cs typeface="Helvetica Neue"/>
                <a:sym typeface="Helvetica Neue"/>
              </a:rPr>
              <a:t>Giving federal funds directly to participants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1"/>
          <p:cNvSpPr txBox="1">
            <a:spLocks noGrp="1"/>
          </p:cNvSpPr>
          <p:nvPr>
            <p:ph type="title"/>
          </p:nvPr>
        </p:nvSpPr>
        <p:spPr>
          <a:xfrm>
            <a:off x="1206500" y="1313145"/>
            <a:ext cx="21971000" cy="1434950"/>
          </a:xfrm>
          <a:prstGeom prst="rect">
            <a:avLst/>
          </a:prstGeom>
          <a:noFill/>
          <a:ln>
            <a:noFill/>
          </a:ln>
        </p:spPr>
        <p:txBody>
          <a:bodyPr spcFirstLastPara="1" wrap="square" lIns="50800" tIns="50800" rIns="50800" bIns="50800" anchor="t" anchorCtr="0">
            <a:normAutofit fontScale="90000"/>
          </a:bodyPr>
          <a:lstStyle/>
          <a:p>
            <a:pPr marL="0" lvl="0" indent="0" algn="l" rtl="0">
              <a:lnSpc>
                <a:spcPct val="80000"/>
              </a:lnSpc>
              <a:spcBef>
                <a:spcPts val="0"/>
              </a:spcBef>
              <a:spcAft>
                <a:spcPts val="0"/>
              </a:spcAft>
              <a:buClr>
                <a:srgbClr val="FFC000"/>
              </a:buClr>
              <a:buSzPct val="100000"/>
              <a:buFont typeface="Helvetica Neue"/>
              <a:buNone/>
            </a:pPr>
            <a:r>
              <a:rPr lang="en-US" sz="8600">
                <a:solidFill>
                  <a:srgbClr val="FFC000"/>
                </a:solidFill>
                <a:latin typeface="Helvetica Neue"/>
                <a:ea typeface="Helvetica Neue"/>
                <a:cs typeface="Helvetica Neue"/>
                <a:sym typeface="Helvetica Neue"/>
              </a:rPr>
              <a:t>Cost-Sharing/Match</a:t>
            </a:r>
            <a:br>
              <a:rPr lang="en-US" sz="8000">
                <a:latin typeface="Helvetica Neue"/>
                <a:ea typeface="Helvetica Neue"/>
                <a:cs typeface="Helvetica Neue"/>
                <a:sym typeface="Helvetica Neue"/>
              </a:rPr>
            </a:br>
            <a:endParaRPr sz="7700">
              <a:solidFill>
                <a:srgbClr val="3E3E3E"/>
              </a:solidFill>
              <a:latin typeface="Helvetica Neue"/>
              <a:ea typeface="Helvetica Neue"/>
              <a:cs typeface="Helvetica Neue"/>
              <a:sym typeface="Helvetica Neue"/>
            </a:endParaRPr>
          </a:p>
        </p:txBody>
      </p:sp>
      <p:pic>
        <p:nvPicPr>
          <p:cNvPr id="297" name="Google Shape;297;p31" descr="Image"/>
          <p:cNvPicPr preferRelativeResize="0"/>
          <p:nvPr/>
        </p:nvPicPr>
        <p:blipFill rotWithShape="1">
          <a:blip r:embed="rId3">
            <a:alphaModFix/>
          </a:blip>
          <a:srcRect/>
          <a:stretch/>
        </p:blipFill>
        <p:spPr>
          <a:xfrm>
            <a:off x="20985483" y="10961657"/>
            <a:ext cx="2543682" cy="2203074"/>
          </a:xfrm>
          <a:prstGeom prst="rect">
            <a:avLst/>
          </a:prstGeom>
          <a:noFill/>
          <a:ln>
            <a:noFill/>
          </a:ln>
        </p:spPr>
      </p:pic>
      <p:sp>
        <p:nvSpPr>
          <p:cNvPr id="298" name="Google Shape;298;p31"/>
          <p:cNvSpPr txBox="1"/>
          <p:nvPr/>
        </p:nvSpPr>
        <p:spPr>
          <a:xfrm>
            <a:off x="1206501" y="2748094"/>
            <a:ext cx="21731322" cy="8219812"/>
          </a:xfrm>
          <a:prstGeom prst="rect">
            <a:avLst/>
          </a:prstGeom>
          <a:noFill/>
          <a:ln>
            <a:noFill/>
          </a:ln>
        </p:spPr>
        <p:txBody>
          <a:bodyPr spcFirstLastPara="1" wrap="square" lIns="45700" tIns="45700" rIns="45700" bIns="45700" anchor="t" anchorCtr="0">
            <a:noAutofit/>
          </a:bodyPr>
          <a:lstStyle/>
          <a:p>
            <a:pPr marL="685800" marR="0" lvl="0" indent="-685800" algn="l" rtl="0">
              <a:lnSpc>
                <a:spcPct val="100000"/>
              </a:lnSpc>
              <a:spcBef>
                <a:spcPts val="0"/>
              </a:spcBef>
              <a:spcAft>
                <a:spcPts val="0"/>
              </a:spcAft>
              <a:buClr>
                <a:srgbClr val="3E3E3E"/>
              </a:buClr>
              <a:buSzPts val="4800"/>
              <a:buFont typeface="Arial"/>
              <a:buChar char="•"/>
            </a:pPr>
            <a:r>
              <a:rPr lang="en-US" sz="4800" b="0" i="0" u="none" strike="noStrike" cap="none" dirty="0">
                <a:solidFill>
                  <a:srgbClr val="3E3E3E"/>
                </a:solidFill>
                <a:latin typeface="Helvetica Neue"/>
                <a:ea typeface="Helvetica Neue"/>
                <a:cs typeface="Helvetica Neue"/>
                <a:sym typeface="Helvetica Neue"/>
              </a:rPr>
              <a:t>Provide the same level of detail for matching line items </a:t>
            </a:r>
            <a:endParaRPr dirty="0"/>
          </a:p>
          <a:p>
            <a:pPr marL="685800" marR="0" lvl="0" indent="-685800" algn="l" rtl="0">
              <a:lnSpc>
                <a:spcPct val="100000"/>
              </a:lnSpc>
              <a:spcBef>
                <a:spcPts val="2400"/>
              </a:spcBef>
              <a:spcAft>
                <a:spcPts val="0"/>
              </a:spcAft>
              <a:buClr>
                <a:srgbClr val="3E3E3E"/>
              </a:buClr>
              <a:buSzPts val="4800"/>
              <a:buFont typeface="Arial"/>
              <a:buChar char="•"/>
            </a:pPr>
            <a:r>
              <a:rPr lang="en-US" sz="4800" b="0" i="0" u="none" strike="noStrike" cap="none" dirty="0">
                <a:solidFill>
                  <a:srgbClr val="3E3E3E"/>
                </a:solidFill>
                <a:latin typeface="Helvetica Neue"/>
                <a:ea typeface="Helvetica Neue"/>
                <a:cs typeface="Helvetica Neue"/>
                <a:sym typeface="Helvetica Neue"/>
              </a:rPr>
              <a:t>Obtain a Letter of Commitment from match sources </a:t>
            </a:r>
            <a:endParaRPr dirty="0"/>
          </a:p>
          <a:p>
            <a:pPr marL="685800" marR="0" lvl="0" indent="-685800" algn="l" rtl="0">
              <a:lnSpc>
                <a:spcPct val="100000"/>
              </a:lnSpc>
              <a:spcBef>
                <a:spcPts val="2400"/>
              </a:spcBef>
              <a:spcAft>
                <a:spcPts val="0"/>
              </a:spcAft>
              <a:buClr>
                <a:srgbClr val="3E3E3E"/>
              </a:buClr>
              <a:buSzPts val="4800"/>
              <a:buFont typeface="Arial"/>
              <a:buChar char="•"/>
            </a:pPr>
            <a:r>
              <a:rPr lang="en-US" sz="4800" b="0" i="0" u="none" strike="noStrike" cap="none" dirty="0">
                <a:solidFill>
                  <a:srgbClr val="3E3E3E"/>
                </a:solidFill>
                <a:latin typeface="Helvetica Neue"/>
                <a:ea typeface="Helvetica Neue"/>
                <a:cs typeface="Helvetica Neue"/>
                <a:sym typeface="Helvetica Neue"/>
              </a:rPr>
              <a:t>Match line items must be allowable expenses </a:t>
            </a:r>
            <a:endParaRPr dirty="0"/>
          </a:p>
          <a:p>
            <a:pPr marL="685800" marR="0" lvl="0" indent="-685800" algn="l" rtl="0">
              <a:lnSpc>
                <a:spcPct val="100000"/>
              </a:lnSpc>
              <a:spcBef>
                <a:spcPts val="2400"/>
              </a:spcBef>
              <a:spcAft>
                <a:spcPts val="0"/>
              </a:spcAft>
              <a:buClr>
                <a:srgbClr val="3E3E3E"/>
              </a:buClr>
              <a:buSzPts val="4800"/>
              <a:buFont typeface="Arial"/>
              <a:buChar char="•"/>
            </a:pPr>
            <a:r>
              <a:rPr lang="en-US" sz="4800" b="0" i="0" u="none" strike="noStrike" cap="none" dirty="0">
                <a:solidFill>
                  <a:srgbClr val="3E3E3E"/>
                </a:solidFill>
                <a:latin typeface="Helvetica Neue"/>
                <a:ea typeface="Helvetica Neue"/>
                <a:cs typeface="Helvetica Neue"/>
                <a:sym typeface="Helvetica Neue"/>
              </a:rPr>
              <a:t>You will be held to financially report on all match stated in the proposal, even if match is not required  </a:t>
            </a:r>
            <a:endParaRPr dirty="0"/>
          </a:p>
          <a:p>
            <a:pPr marL="685800" marR="0" lvl="0" indent="-685800" algn="l" rtl="0">
              <a:lnSpc>
                <a:spcPct val="100000"/>
              </a:lnSpc>
              <a:spcBef>
                <a:spcPts val="2400"/>
              </a:spcBef>
              <a:spcAft>
                <a:spcPts val="0"/>
              </a:spcAft>
              <a:buClr>
                <a:srgbClr val="3E3E3E"/>
              </a:buClr>
              <a:buSzPts val="4800"/>
              <a:buFont typeface="Arial"/>
              <a:buChar char="•"/>
            </a:pPr>
            <a:r>
              <a:rPr lang="en-US" sz="4800" b="0" i="0" u="none" strike="noStrike" cap="none" dirty="0">
                <a:solidFill>
                  <a:srgbClr val="3E3E3E"/>
                </a:solidFill>
                <a:latin typeface="Helvetica Neue"/>
                <a:ea typeface="Helvetica Neue"/>
                <a:cs typeface="Helvetica Neue"/>
                <a:sym typeface="Helvetica Neue"/>
              </a:rPr>
              <a:t>Most federal grants will consider in-kind and cash match  </a:t>
            </a:r>
            <a:endParaRPr dirty="0"/>
          </a:p>
          <a:p>
            <a:pPr marL="685800" marR="0" lvl="0" indent="-685800" algn="l" rtl="0">
              <a:lnSpc>
                <a:spcPct val="100000"/>
              </a:lnSpc>
              <a:spcBef>
                <a:spcPts val="2400"/>
              </a:spcBef>
              <a:spcAft>
                <a:spcPts val="0"/>
              </a:spcAft>
              <a:buClr>
                <a:srgbClr val="3E3E3E"/>
              </a:buClr>
              <a:buSzPts val="4800"/>
              <a:buFont typeface="Arial"/>
              <a:buChar char="•"/>
            </a:pPr>
            <a:r>
              <a:rPr lang="en-US" sz="4800" b="0" i="0" u="none" strike="noStrike" cap="none" dirty="0">
                <a:solidFill>
                  <a:srgbClr val="3E3E3E"/>
                </a:solidFill>
                <a:latin typeface="Helvetica Neue"/>
                <a:ea typeface="Helvetica Neue"/>
                <a:cs typeface="Helvetica Neue"/>
                <a:sym typeface="Helvetica Neue"/>
              </a:rPr>
              <a:t>In-Kind examples – staff time, fringe benefits, rent for office space, etc.</a:t>
            </a:r>
            <a:endParaRPr dirty="0"/>
          </a:p>
          <a:p>
            <a:pPr marL="685800" marR="0" lvl="0" indent="-685800" algn="l" rtl="0">
              <a:lnSpc>
                <a:spcPct val="100000"/>
              </a:lnSpc>
              <a:spcBef>
                <a:spcPts val="2400"/>
              </a:spcBef>
              <a:spcAft>
                <a:spcPts val="0"/>
              </a:spcAft>
              <a:buClr>
                <a:srgbClr val="3E3E3E"/>
              </a:buClr>
              <a:buSzPts val="4800"/>
              <a:buFont typeface="Arial"/>
              <a:buChar char="•"/>
            </a:pPr>
            <a:r>
              <a:rPr lang="en-US" sz="4800" b="0" i="0" u="none" strike="noStrike" cap="none" dirty="0">
                <a:solidFill>
                  <a:srgbClr val="3E3E3E"/>
                </a:solidFill>
                <a:latin typeface="Helvetica Neue"/>
                <a:ea typeface="Helvetica Neue"/>
                <a:cs typeface="Helvetica Neue"/>
                <a:sym typeface="Helvetica Neue"/>
              </a:rPr>
              <a:t>Other federal funding typically cannot be used to satisfy a match requirement </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2"/>
          <p:cNvSpPr txBox="1">
            <a:spLocks noGrp="1"/>
          </p:cNvSpPr>
          <p:nvPr>
            <p:ph type="title"/>
          </p:nvPr>
        </p:nvSpPr>
        <p:spPr>
          <a:xfrm>
            <a:off x="886904" y="1487873"/>
            <a:ext cx="21971000" cy="1434950"/>
          </a:xfrm>
          <a:prstGeom prst="rect">
            <a:avLst/>
          </a:prstGeom>
          <a:noFill/>
          <a:ln>
            <a:noFill/>
          </a:ln>
        </p:spPr>
        <p:txBody>
          <a:bodyPr spcFirstLastPara="1" wrap="square" lIns="50800" tIns="50800" rIns="50800" bIns="50800" anchor="t" anchorCtr="0">
            <a:normAutofit/>
          </a:bodyPr>
          <a:lstStyle/>
          <a:p>
            <a:pPr>
              <a:buClr>
                <a:srgbClr val="FFC000"/>
              </a:buClr>
              <a:buSzPct val="100000"/>
            </a:pPr>
            <a:r>
              <a:rPr lang="en-US" sz="7700" dirty="0">
                <a:solidFill>
                  <a:srgbClr val="FFC000"/>
                </a:solidFill>
              </a:rPr>
              <a:t>Budget Narrative Information</a:t>
            </a:r>
            <a:endParaRPr sz="7700" dirty="0">
              <a:solidFill>
                <a:srgbClr val="FFC000"/>
              </a:solidFill>
            </a:endParaRPr>
          </a:p>
        </p:txBody>
      </p:sp>
      <p:pic>
        <p:nvPicPr>
          <p:cNvPr id="304" name="Google Shape;304;p32" descr="Image"/>
          <p:cNvPicPr preferRelativeResize="0"/>
          <p:nvPr/>
        </p:nvPicPr>
        <p:blipFill rotWithShape="1">
          <a:blip r:embed="rId3">
            <a:alphaModFix/>
          </a:blip>
          <a:srcRect/>
          <a:stretch/>
        </p:blipFill>
        <p:spPr>
          <a:xfrm>
            <a:off x="20985483" y="10961657"/>
            <a:ext cx="2543682" cy="2203074"/>
          </a:xfrm>
          <a:prstGeom prst="rect">
            <a:avLst/>
          </a:prstGeom>
          <a:noFill/>
          <a:ln>
            <a:noFill/>
          </a:ln>
        </p:spPr>
      </p:pic>
      <p:sp>
        <p:nvSpPr>
          <p:cNvPr id="305" name="Google Shape;305;p32"/>
          <p:cNvSpPr txBox="1"/>
          <p:nvPr/>
        </p:nvSpPr>
        <p:spPr>
          <a:xfrm>
            <a:off x="1544417" y="3496534"/>
            <a:ext cx="20655974" cy="6320900"/>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2F2F2F"/>
              </a:buClr>
              <a:buSzPts val="5400"/>
              <a:buFont typeface="Helvetica Neue"/>
              <a:buNone/>
            </a:pPr>
            <a:r>
              <a:rPr lang="en-US" sz="5400" b="0" i="0" u="none" strike="noStrike" cap="none" dirty="0">
                <a:solidFill>
                  <a:srgbClr val="2F2F2F"/>
                </a:solidFill>
                <a:latin typeface="Helvetica Neue"/>
                <a:ea typeface="Helvetica Neue"/>
                <a:cs typeface="Helvetica Neue"/>
                <a:sym typeface="Helvetica Neue"/>
              </a:rPr>
              <a:t>Where can I find an explanation of what to include in the budget narrative?</a:t>
            </a:r>
            <a:endParaRPr dirty="0"/>
          </a:p>
          <a:p>
            <a:pPr marL="685800" marR="0" lvl="0" indent="-685800" algn="l" rtl="0">
              <a:lnSpc>
                <a:spcPct val="100000"/>
              </a:lnSpc>
              <a:spcBef>
                <a:spcPts val="1200"/>
              </a:spcBef>
              <a:spcAft>
                <a:spcPts val="0"/>
              </a:spcAft>
              <a:buClr>
                <a:srgbClr val="3E3E3E"/>
              </a:buClr>
              <a:buSzPts val="5400"/>
              <a:buFont typeface="Arial"/>
              <a:buChar char="•"/>
            </a:pPr>
            <a:r>
              <a:rPr lang="en-US" sz="5400" b="0" i="0" u="none" strike="noStrike" cap="none" dirty="0">
                <a:solidFill>
                  <a:srgbClr val="3E3E3E"/>
                </a:solidFill>
                <a:latin typeface="Helvetica Neue"/>
                <a:ea typeface="Helvetica Neue"/>
                <a:cs typeface="Helvetica Neue"/>
                <a:sym typeface="Helvetica Neue"/>
              </a:rPr>
              <a:t>NOFO</a:t>
            </a:r>
            <a:endParaRPr dirty="0"/>
          </a:p>
          <a:p>
            <a:pPr marL="685800" marR="0" lvl="0" indent="-685800" algn="l" rtl="0">
              <a:lnSpc>
                <a:spcPct val="100000"/>
              </a:lnSpc>
              <a:spcBef>
                <a:spcPts val="1200"/>
              </a:spcBef>
              <a:spcAft>
                <a:spcPts val="0"/>
              </a:spcAft>
              <a:buClr>
                <a:srgbClr val="3E3E3E"/>
              </a:buClr>
              <a:buSzPts val="5400"/>
              <a:buFont typeface="Arial"/>
              <a:buChar char="•"/>
            </a:pPr>
            <a:r>
              <a:rPr lang="en-US" sz="5400" b="0" i="0" u="none" strike="noStrike" cap="none" dirty="0">
                <a:solidFill>
                  <a:srgbClr val="3E3E3E"/>
                </a:solidFill>
                <a:latin typeface="Helvetica Neue"/>
                <a:ea typeface="Helvetica Neue"/>
                <a:cs typeface="Helvetica Neue"/>
                <a:sym typeface="Helvetica Neue"/>
              </a:rPr>
              <a:t>Application Guide (HRSA, USDA, etc.)</a:t>
            </a:r>
          </a:p>
          <a:p>
            <a:pPr marL="685800" marR="0" lvl="0" indent="-685800" algn="l" rtl="0">
              <a:lnSpc>
                <a:spcPct val="100000"/>
              </a:lnSpc>
              <a:spcBef>
                <a:spcPts val="1200"/>
              </a:spcBef>
              <a:spcAft>
                <a:spcPts val="0"/>
              </a:spcAft>
              <a:buClr>
                <a:srgbClr val="3E3E3E"/>
              </a:buClr>
              <a:buSzPts val="5400"/>
              <a:buFont typeface="Arial"/>
              <a:buChar char="•"/>
            </a:pPr>
            <a:r>
              <a:rPr lang="en-US" sz="5400" dirty="0">
                <a:solidFill>
                  <a:srgbClr val="3E3E3E"/>
                </a:solidFill>
                <a:latin typeface="Helvetica Neue"/>
                <a:ea typeface="Helvetica Neue"/>
                <a:cs typeface="Helvetica Neue"/>
                <a:sym typeface="Helvetica Neue"/>
              </a:rPr>
              <a:t>Budget template – agency specific</a:t>
            </a:r>
            <a:r>
              <a:rPr lang="en-US" sz="5400" b="0" i="0" u="none" strike="noStrike" cap="none" dirty="0">
                <a:solidFill>
                  <a:srgbClr val="3E3E3E"/>
                </a:solidFill>
                <a:latin typeface="Helvetica Neue"/>
                <a:ea typeface="Helvetica Neue"/>
                <a:cs typeface="Helvetica Neue"/>
                <a:sym typeface="Helvetica Neue"/>
              </a:rPr>
              <a:t> </a:t>
            </a:r>
            <a:endParaRPr dirty="0"/>
          </a:p>
          <a:p>
            <a:pPr marL="685800" marR="0" lvl="0" indent="-685800" algn="l" rtl="0">
              <a:lnSpc>
                <a:spcPct val="100000"/>
              </a:lnSpc>
              <a:spcBef>
                <a:spcPts val="1200"/>
              </a:spcBef>
              <a:spcAft>
                <a:spcPts val="0"/>
              </a:spcAft>
              <a:buClr>
                <a:srgbClr val="3E3E3E"/>
              </a:buClr>
              <a:buSzPts val="5400"/>
              <a:buFont typeface="Arial"/>
              <a:buChar char="•"/>
            </a:pPr>
            <a:r>
              <a:rPr lang="en-US" sz="5400" b="0" i="0" u="none" strike="noStrike" cap="none" dirty="0">
                <a:solidFill>
                  <a:srgbClr val="3E3E3E"/>
                </a:solidFill>
                <a:latin typeface="Helvetica Neue"/>
                <a:ea typeface="Helvetica Neue"/>
                <a:cs typeface="Helvetica Neue"/>
                <a:sym typeface="Helvetica Neue"/>
              </a:rPr>
              <a:t>Uniform Guidance  </a:t>
            </a:r>
            <a:endParaRPr dirty="0"/>
          </a:p>
          <a:p>
            <a:pPr marL="685800" marR="0" lvl="0" indent="-685800" algn="l" rtl="0">
              <a:lnSpc>
                <a:spcPct val="100000"/>
              </a:lnSpc>
              <a:spcBef>
                <a:spcPts val="1200"/>
              </a:spcBef>
              <a:spcAft>
                <a:spcPts val="0"/>
              </a:spcAft>
              <a:buClr>
                <a:srgbClr val="3E3E3E"/>
              </a:buClr>
              <a:buSzPts val="5400"/>
              <a:buFont typeface="Arial"/>
              <a:buChar char="•"/>
            </a:pPr>
            <a:r>
              <a:rPr lang="en-US" sz="5400" b="0" i="0" u="none" strike="noStrike" cap="none" dirty="0">
                <a:solidFill>
                  <a:srgbClr val="3E3E3E"/>
                </a:solidFill>
                <a:latin typeface="Helvetica Neue"/>
                <a:ea typeface="Helvetica Neue"/>
                <a:cs typeface="Helvetica Neue"/>
                <a:sym typeface="Helvetica Neue"/>
              </a:rPr>
              <a:t>Webinars</a:t>
            </a:r>
            <a:endParaRPr dirty="0"/>
          </a:p>
          <a:p>
            <a:pPr marL="0" marR="0" lvl="0" indent="0" algn="l" rtl="0">
              <a:lnSpc>
                <a:spcPct val="100000"/>
              </a:lnSpc>
              <a:spcBef>
                <a:spcPts val="0"/>
              </a:spcBef>
              <a:spcAft>
                <a:spcPts val="0"/>
              </a:spcAft>
              <a:buClr>
                <a:srgbClr val="000000"/>
              </a:buClr>
              <a:buSzPts val="4800"/>
              <a:buFont typeface="Helvetica Neue"/>
              <a:buNone/>
            </a:pPr>
            <a:endParaRPr sz="4800" b="0" i="0" u="none" strike="noStrike" cap="none" dirty="0">
              <a:solidFill>
                <a:srgbClr val="3E3E3E"/>
              </a:solidFill>
              <a:latin typeface="Helvetica Neue"/>
              <a:ea typeface="Helvetica Neue"/>
              <a:cs typeface="Helvetica Neue"/>
              <a:sym typeface="Helvetica Neue"/>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3"/>
          <p:cNvSpPr txBox="1">
            <a:spLocks noGrp="1"/>
          </p:cNvSpPr>
          <p:nvPr>
            <p:ph type="title"/>
          </p:nvPr>
        </p:nvSpPr>
        <p:spPr>
          <a:xfrm>
            <a:off x="1206500" y="1345831"/>
            <a:ext cx="21971000" cy="1434950"/>
          </a:xfrm>
          <a:prstGeom prst="rect">
            <a:avLst/>
          </a:prstGeom>
          <a:noFill/>
          <a:ln>
            <a:noFill/>
          </a:ln>
        </p:spPr>
        <p:txBody>
          <a:bodyPr spcFirstLastPara="1" wrap="square" lIns="50800" tIns="50800" rIns="50800" bIns="50800" anchor="t" anchorCtr="0">
            <a:normAutofit fontScale="90000"/>
          </a:bodyPr>
          <a:lstStyle/>
          <a:p>
            <a:pPr marL="0" lvl="0" indent="0" algn="l" rtl="0">
              <a:lnSpc>
                <a:spcPct val="80000"/>
              </a:lnSpc>
              <a:spcBef>
                <a:spcPts val="0"/>
              </a:spcBef>
              <a:spcAft>
                <a:spcPts val="0"/>
              </a:spcAft>
              <a:buClr>
                <a:srgbClr val="FFC000"/>
              </a:buClr>
              <a:buSzPct val="100000"/>
              <a:buFont typeface="Helvetica Neue"/>
              <a:buNone/>
            </a:pPr>
            <a:r>
              <a:rPr lang="en-US" sz="8600" dirty="0">
                <a:solidFill>
                  <a:srgbClr val="FFC000"/>
                </a:solidFill>
                <a:latin typeface="Helvetica Neue"/>
                <a:ea typeface="Helvetica Neue"/>
                <a:cs typeface="Helvetica Neue"/>
                <a:sym typeface="Helvetica Neue"/>
              </a:rPr>
              <a:t>Budget Narrative Formatting </a:t>
            </a:r>
            <a:br>
              <a:rPr lang="en-US" sz="8000" dirty="0">
                <a:latin typeface="Helvetica Neue"/>
                <a:ea typeface="Helvetica Neue"/>
                <a:cs typeface="Helvetica Neue"/>
                <a:sym typeface="Helvetica Neue"/>
              </a:rPr>
            </a:br>
            <a:endParaRPr sz="7700" dirty="0">
              <a:solidFill>
                <a:srgbClr val="3E3E3E"/>
              </a:solidFill>
              <a:latin typeface="Helvetica Neue"/>
              <a:ea typeface="Helvetica Neue"/>
              <a:cs typeface="Helvetica Neue"/>
              <a:sym typeface="Helvetica Neue"/>
            </a:endParaRPr>
          </a:p>
        </p:txBody>
      </p:sp>
      <p:pic>
        <p:nvPicPr>
          <p:cNvPr id="311" name="Google Shape;311;p33" descr="Image"/>
          <p:cNvPicPr preferRelativeResize="0"/>
          <p:nvPr/>
        </p:nvPicPr>
        <p:blipFill rotWithShape="1">
          <a:blip r:embed="rId3">
            <a:alphaModFix/>
          </a:blip>
          <a:srcRect/>
          <a:stretch/>
        </p:blipFill>
        <p:spPr>
          <a:xfrm>
            <a:off x="20985483" y="10961657"/>
            <a:ext cx="2543682" cy="2203074"/>
          </a:xfrm>
          <a:prstGeom prst="rect">
            <a:avLst/>
          </a:prstGeom>
          <a:noFill/>
          <a:ln>
            <a:noFill/>
          </a:ln>
        </p:spPr>
      </p:pic>
      <p:sp>
        <p:nvSpPr>
          <p:cNvPr id="312" name="Google Shape;312;p33"/>
          <p:cNvSpPr txBox="1"/>
          <p:nvPr/>
        </p:nvSpPr>
        <p:spPr>
          <a:xfrm>
            <a:off x="1330789" y="2741844"/>
            <a:ext cx="19654694" cy="8219812"/>
          </a:xfrm>
          <a:prstGeom prst="rect">
            <a:avLst/>
          </a:prstGeom>
          <a:noFill/>
          <a:ln>
            <a:noFill/>
          </a:ln>
        </p:spPr>
        <p:txBody>
          <a:bodyPr spcFirstLastPara="1" wrap="square" lIns="45700" tIns="45700" rIns="45700" bIns="45700" anchor="t" anchorCtr="0">
            <a:noAutofit/>
          </a:bodyPr>
          <a:lstStyle/>
          <a:p>
            <a:pPr marL="685800" marR="0" lvl="0" indent="-685800" algn="l" rtl="0">
              <a:lnSpc>
                <a:spcPct val="100000"/>
              </a:lnSpc>
              <a:spcBef>
                <a:spcPts val="0"/>
              </a:spcBef>
              <a:spcAft>
                <a:spcPts val="0"/>
              </a:spcAft>
              <a:buClr>
                <a:srgbClr val="3E3E3E"/>
              </a:buClr>
              <a:buSzPts val="4800"/>
              <a:buFont typeface="Arial"/>
              <a:buChar char="•"/>
            </a:pPr>
            <a:r>
              <a:rPr lang="en-US" sz="4800" b="0" i="0" u="none" strike="noStrike" cap="none" dirty="0">
                <a:solidFill>
                  <a:srgbClr val="3E3E3E"/>
                </a:solidFill>
                <a:latin typeface="Helvetica Neue"/>
                <a:ea typeface="Helvetica Neue"/>
                <a:cs typeface="Helvetica Neue"/>
                <a:sym typeface="Helvetica Neue"/>
              </a:rPr>
              <a:t>Each agency has different formatting requirements</a:t>
            </a:r>
            <a:endParaRPr dirty="0"/>
          </a:p>
          <a:p>
            <a:pPr marL="2560320" marR="0" lvl="1" indent="-685800" algn="l" rtl="0">
              <a:lnSpc>
                <a:spcPct val="100000"/>
              </a:lnSpc>
              <a:spcBef>
                <a:spcPts val="1200"/>
              </a:spcBef>
              <a:spcAft>
                <a:spcPts val="0"/>
              </a:spcAft>
              <a:buClr>
                <a:srgbClr val="3E3E3E"/>
              </a:buClr>
              <a:buSzPts val="4800"/>
              <a:buFont typeface="Helvetica Neue"/>
              <a:buChar char="–"/>
            </a:pPr>
            <a:r>
              <a:rPr lang="en-US" sz="4800" b="0" i="0" u="none" strike="noStrike" cap="none" dirty="0">
                <a:solidFill>
                  <a:srgbClr val="3E3E3E"/>
                </a:solidFill>
                <a:latin typeface="Helvetica Neue"/>
                <a:ea typeface="Helvetica Neue"/>
                <a:cs typeface="Helvetica Neue"/>
                <a:sym typeface="Helvetica Neue"/>
              </a:rPr>
              <a:t>SAMHSA template</a:t>
            </a:r>
            <a:endParaRPr dirty="0"/>
          </a:p>
          <a:p>
            <a:pPr marL="2560320" marR="0" lvl="1" indent="-685800" algn="l" rtl="0">
              <a:lnSpc>
                <a:spcPct val="100000"/>
              </a:lnSpc>
              <a:spcBef>
                <a:spcPts val="0"/>
              </a:spcBef>
              <a:spcAft>
                <a:spcPts val="0"/>
              </a:spcAft>
              <a:buClr>
                <a:srgbClr val="3E3E3E"/>
              </a:buClr>
              <a:buSzPts val="4800"/>
              <a:buFont typeface="Helvetica Neue"/>
              <a:buChar char="–"/>
            </a:pPr>
            <a:r>
              <a:rPr lang="en-US" sz="4800" b="0" i="0" u="none" strike="noStrike" cap="none" dirty="0">
                <a:solidFill>
                  <a:srgbClr val="3E3E3E"/>
                </a:solidFill>
                <a:latin typeface="Helvetica Neue"/>
                <a:ea typeface="Helvetica Neue"/>
                <a:cs typeface="Helvetica Neue"/>
                <a:sym typeface="Helvetica Neue"/>
              </a:rPr>
              <a:t>HRSA application guide</a:t>
            </a:r>
            <a:endParaRPr dirty="0"/>
          </a:p>
          <a:p>
            <a:pPr marL="2560320" marR="0" lvl="1" indent="-685800" algn="l" rtl="0">
              <a:lnSpc>
                <a:spcPct val="100000"/>
              </a:lnSpc>
              <a:spcBef>
                <a:spcPts val="0"/>
              </a:spcBef>
              <a:spcAft>
                <a:spcPts val="0"/>
              </a:spcAft>
              <a:buClr>
                <a:srgbClr val="3E3E3E"/>
              </a:buClr>
              <a:buSzPts val="4800"/>
              <a:buFont typeface="Helvetica Neue"/>
              <a:buChar char="–"/>
            </a:pPr>
            <a:r>
              <a:rPr lang="en-US" sz="4800" b="0" i="0" u="none" strike="noStrike" cap="none" dirty="0">
                <a:solidFill>
                  <a:srgbClr val="3E3E3E"/>
                </a:solidFill>
                <a:latin typeface="Helvetica Neue"/>
                <a:ea typeface="Helvetica Neue"/>
                <a:cs typeface="Helvetica Neue"/>
                <a:sym typeface="Helvetica Neue"/>
              </a:rPr>
              <a:t>BJA webform</a:t>
            </a:r>
            <a:endParaRPr dirty="0"/>
          </a:p>
          <a:p>
            <a:pPr marL="685800" marR="0" lvl="0" indent="-685800" algn="l" rtl="0">
              <a:lnSpc>
                <a:spcPct val="100000"/>
              </a:lnSpc>
              <a:spcBef>
                <a:spcPts val="2400"/>
              </a:spcBef>
              <a:spcAft>
                <a:spcPts val="0"/>
              </a:spcAft>
              <a:buClr>
                <a:srgbClr val="3E3E3E"/>
              </a:buClr>
              <a:buSzPts val="4800"/>
              <a:buFont typeface="Arial"/>
              <a:buChar char="•"/>
            </a:pPr>
            <a:r>
              <a:rPr lang="en-US" sz="4800" b="0" i="0" u="none" strike="noStrike" cap="none" dirty="0">
                <a:solidFill>
                  <a:srgbClr val="3E3E3E"/>
                </a:solidFill>
                <a:latin typeface="Helvetica Neue"/>
                <a:ea typeface="Helvetica Neue"/>
                <a:cs typeface="Helvetica Neue"/>
                <a:sym typeface="Helvetica Neue"/>
              </a:rPr>
              <a:t>All will require a high level of detail </a:t>
            </a:r>
            <a:endParaRPr dirty="0"/>
          </a:p>
          <a:p>
            <a:pPr marL="685800" marR="0" lvl="0" indent="-685800" algn="l" rtl="0">
              <a:lnSpc>
                <a:spcPct val="100000"/>
              </a:lnSpc>
              <a:spcBef>
                <a:spcPts val="2400"/>
              </a:spcBef>
              <a:spcAft>
                <a:spcPts val="0"/>
              </a:spcAft>
              <a:buClr>
                <a:srgbClr val="3E3E3E"/>
              </a:buClr>
              <a:buSzPts val="4800"/>
              <a:buFont typeface="Arial"/>
              <a:buChar char="•"/>
            </a:pPr>
            <a:r>
              <a:rPr lang="en-US" sz="4800" b="0" i="0" u="none" strike="noStrike" cap="none" dirty="0">
                <a:solidFill>
                  <a:srgbClr val="3E3E3E"/>
                </a:solidFill>
                <a:latin typeface="Helvetica Neue"/>
                <a:ea typeface="Helvetica Neue"/>
                <a:cs typeface="Helvetica Neue"/>
                <a:sym typeface="Helvetica Neue"/>
              </a:rPr>
              <a:t>Some may only require one year of budget narrative and others may require the full project period</a:t>
            </a: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34"/>
          <p:cNvSpPr txBox="1">
            <a:spLocks noGrp="1"/>
          </p:cNvSpPr>
          <p:nvPr>
            <p:ph type="title"/>
          </p:nvPr>
        </p:nvSpPr>
        <p:spPr>
          <a:xfrm>
            <a:off x="784057" y="2814676"/>
            <a:ext cx="18681700" cy="1434950"/>
          </a:xfrm>
          <a:prstGeom prst="rect">
            <a:avLst/>
          </a:prstGeom>
          <a:noFill/>
          <a:ln>
            <a:noFill/>
          </a:ln>
        </p:spPr>
        <p:txBody>
          <a:bodyPr spcFirstLastPara="1" wrap="square" lIns="50800" tIns="50800" rIns="50800" bIns="50800" anchor="t" anchorCtr="0">
            <a:normAutofit fontScale="90000"/>
          </a:bodyPr>
          <a:lstStyle/>
          <a:p>
            <a:pPr marL="0" lvl="0" indent="0" algn="l" rtl="0">
              <a:lnSpc>
                <a:spcPct val="80000"/>
              </a:lnSpc>
              <a:spcBef>
                <a:spcPts val="0"/>
              </a:spcBef>
              <a:spcAft>
                <a:spcPts val="0"/>
              </a:spcAft>
              <a:buClr>
                <a:srgbClr val="FFC000"/>
              </a:buClr>
              <a:buSzPct val="100000"/>
              <a:buFont typeface="Helvetica Neue"/>
              <a:buNone/>
            </a:pPr>
            <a:r>
              <a:rPr lang="en-US" sz="8600">
                <a:solidFill>
                  <a:srgbClr val="FFC000"/>
                </a:solidFill>
                <a:latin typeface="Helvetica Neue"/>
                <a:ea typeface="Helvetica Neue"/>
                <a:cs typeface="Helvetica Neue"/>
                <a:sym typeface="Helvetica Neue"/>
              </a:rPr>
              <a:t>Budget Narrative </a:t>
            </a:r>
            <a:br>
              <a:rPr lang="en-US" sz="8600">
                <a:solidFill>
                  <a:srgbClr val="FFC000"/>
                </a:solidFill>
                <a:latin typeface="Helvetica Neue"/>
                <a:ea typeface="Helvetica Neue"/>
                <a:cs typeface="Helvetica Neue"/>
                <a:sym typeface="Helvetica Neue"/>
              </a:rPr>
            </a:br>
            <a:r>
              <a:rPr lang="en-US" sz="8600">
                <a:solidFill>
                  <a:srgbClr val="FFC000"/>
                </a:solidFill>
                <a:latin typeface="Helvetica Neue"/>
                <a:ea typeface="Helvetica Neue"/>
                <a:cs typeface="Helvetica Neue"/>
                <a:sym typeface="Helvetica Neue"/>
              </a:rPr>
              <a:t>Formatting</a:t>
            </a:r>
            <a:br>
              <a:rPr lang="en-US" sz="8600">
                <a:solidFill>
                  <a:srgbClr val="FFC000"/>
                </a:solidFill>
                <a:latin typeface="Helvetica Neue"/>
                <a:ea typeface="Helvetica Neue"/>
                <a:cs typeface="Helvetica Neue"/>
                <a:sym typeface="Helvetica Neue"/>
              </a:rPr>
            </a:br>
            <a:r>
              <a:rPr lang="en-US" sz="8600">
                <a:solidFill>
                  <a:srgbClr val="FFC000"/>
                </a:solidFill>
                <a:latin typeface="Helvetica Neue"/>
                <a:ea typeface="Helvetica Neue"/>
                <a:cs typeface="Helvetica Neue"/>
                <a:sym typeface="Helvetica Neue"/>
              </a:rPr>
              <a:t>Example: </a:t>
            </a:r>
            <a:br>
              <a:rPr lang="en-US" sz="8600">
                <a:solidFill>
                  <a:srgbClr val="FFC000"/>
                </a:solidFill>
                <a:latin typeface="Helvetica Neue"/>
                <a:ea typeface="Helvetica Neue"/>
                <a:cs typeface="Helvetica Neue"/>
                <a:sym typeface="Helvetica Neue"/>
              </a:rPr>
            </a:br>
            <a:r>
              <a:rPr lang="en-US" sz="8600">
                <a:solidFill>
                  <a:srgbClr val="FFC000"/>
                </a:solidFill>
                <a:latin typeface="Helvetica Neue"/>
                <a:ea typeface="Helvetica Neue"/>
                <a:cs typeface="Helvetica Neue"/>
                <a:sym typeface="Helvetica Neue"/>
              </a:rPr>
              <a:t>SAMHSA </a:t>
            </a:r>
            <a:br>
              <a:rPr lang="en-US" sz="8000"/>
            </a:br>
            <a:endParaRPr sz="7700">
              <a:solidFill>
                <a:srgbClr val="3E3E3E"/>
              </a:solidFill>
            </a:endParaRPr>
          </a:p>
        </p:txBody>
      </p:sp>
      <p:pic>
        <p:nvPicPr>
          <p:cNvPr id="318" name="Google Shape;318;p34" descr="Image"/>
          <p:cNvPicPr preferRelativeResize="0"/>
          <p:nvPr/>
        </p:nvPicPr>
        <p:blipFill rotWithShape="1">
          <a:blip r:embed="rId3">
            <a:alphaModFix/>
          </a:blip>
          <a:srcRect/>
          <a:stretch/>
        </p:blipFill>
        <p:spPr>
          <a:xfrm>
            <a:off x="21239667" y="11181805"/>
            <a:ext cx="2289497" cy="1982925"/>
          </a:xfrm>
          <a:prstGeom prst="rect">
            <a:avLst/>
          </a:prstGeom>
          <a:noFill/>
          <a:ln>
            <a:noFill/>
          </a:ln>
        </p:spPr>
      </p:pic>
      <p:pic>
        <p:nvPicPr>
          <p:cNvPr id="319" name="Google Shape;319;p34"/>
          <p:cNvPicPr preferRelativeResize="0"/>
          <p:nvPr/>
        </p:nvPicPr>
        <p:blipFill rotWithShape="1">
          <a:blip r:embed="rId4">
            <a:alphaModFix/>
          </a:blip>
          <a:srcRect/>
          <a:stretch/>
        </p:blipFill>
        <p:spPr>
          <a:xfrm>
            <a:off x="8931003" y="0"/>
            <a:ext cx="12054480" cy="13716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35"/>
          <p:cNvSpPr txBox="1">
            <a:spLocks noGrp="1"/>
          </p:cNvSpPr>
          <p:nvPr>
            <p:ph type="title"/>
          </p:nvPr>
        </p:nvSpPr>
        <p:spPr>
          <a:xfrm>
            <a:off x="737919" y="1129453"/>
            <a:ext cx="21084278" cy="1434950"/>
          </a:xfrm>
          <a:prstGeom prst="rect">
            <a:avLst/>
          </a:prstGeom>
          <a:noFill/>
          <a:ln>
            <a:noFill/>
          </a:ln>
        </p:spPr>
        <p:txBody>
          <a:bodyPr spcFirstLastPara="1" wrap="square" lIns="50800" tIns="50800" rIns="50800" bIns="50800" anchor="t" anchorCtr="0">
            <a:normAutofit fontScale="90000"/>
          </a:bodyPr>
          <a:lstStyle/>
          <a:p>
            <a:pPr marL="0" lvl="0" indent="0" algn="l" rtl="0">
              <a:lnSpc>
                <a:spcPct val="80000"/>
              </a:lnSpc>
              <a:spcBef>
                <a:spcPts val="0"/>
              </a:spcBef>
              <a:spcAft>
                <a:spcPts val="0"/>
              </a:spcAft>
              <a:buClr>
                <a:srgbClr val="FFC000"/>
              </a:buClr>
              <a:buSzPct val="100000"/>
              <a:buFont typeface="Helvetica Neue"/>
              <a:buNone/>
            </a:pPr>
            <a:r>
              <a:rPr lang="en-US" sz="8600">
                <a:solidFill>
                  <a:srgbClr val="FFC000"/>
                </a:solidFill>
                <a:latin typeface="Helvetica Neue"/>
                <a:ea typeface="Helvetica Neue"/>
                <a:cs typeface="Helvetica Neue"/>
                <a:sym typeface="Helvetica Neue"/>
              </a:rPr>
              <a:t>Budget Narrative Formatting Example: EDA</a:t>
            </a:r>
            <a:br>
              <a:rPr lang="en-US" sz="8000"/>
            </a:br>
            <a:endParaRPr sz="7700">
              <a:solidFill>
                <a:srgbClr val="3E3E3E"/>
              </a:solidFill>
            </a:endParaRPr>
          </a:p>
        </p:txBody>
      </p:sp>
      <p:pic>
        <p:nvPicPr>
          <p:cNvPr id="325" name="Google Shape;325;p35"/>
          <p:cNvPicPr preferRelativeResize="0"/>
          <p:nvPr/>
        </p:nvPicPr>
        <p:blipFill rotWithShape="1">
          <a:blip r:embed="rId3">
            <a:alphaModFix/>
          </a:blip>
          <a:srcRect/>
          <a:stretch/>
        </p:blipFill>
        <p:spPr>
          <a:xfrm>
            <a:off x="505839" y="2726579"/>
            <a:ext cx="22774374" cy="8841026"/>
          </a:xfrm>
          <a:prstGeom prst="rect">
            <a:avLst/>
          </a:prstGeom>
          <a:noFill/>
          <a:ln>
            <a:noFill/>
          </a:ln>
        </p:spPr>
      </p:pic>
      <p:pic>
        <p:nvPicPr>
          <p:cNvPr id="326" name="Google Shape;326;p35" descr="Image"/>
          <p:cNvPicPr preferRelativeResize="0"/>
          <p:nvPr/>
        </p:nvPicPr>
        <p:blipFill rotWithShape="1">
          <a:blip r:embed="rId4">
            <a:alphaModFix/>
          </a:blip>
          <a:srcRect/>
          <a:stretch/>
        </p:blipFill>
        <p:spPr>
          <a:xfrm>
            <a:off x="20985483" y="10961657"/>
            <a:ext cx="2543682" cy="220307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6"/>
          <p:cNvSpPr txBox="1">
            <a:spLocks noGrp="1"/>
          </p:cNvSpPr>
          <p:nvPr>
            <p:ph type="title"/>
          </p:nvPr>
        </p:nvSpPr>
        <p:spPr>
          <a:xfrm>
            <a:off x="711879" y="903658"/>
            <a:ext cx="23243414" cy="1547016"/>
          </a:xfrm>
          <a:prstGeom prst="rect">
            <a:avLst/>
          </a:prstGeom>
          <a:noFill/>
          <a:ln>
            <a:noFill/>
          </a:ln>
        </p:spPr>
        <p:txBody>
          <a:bodyPr spcFirstLastPara="1" wrap="square" lIns="50800" tIns="50800" rIns="50800" bIns="50800" anchor="t" anchorCtr="0">
            <a:normAutofit fontScale="90000"/>
          </a:bodyPr>
          <a:lstStyle/>
          <a:p>
            <a:pPr marL="0" lvl="0" indent="0" algn="l" rtl="0">
              <a:lnSpc>
                <a:spcPct val="80000"/>
              </a:lnSpc>
              <a:spcBef>
                <a:spcPts val="0"/>
              </a:spcBef>
              <a:spcAft>
                <a:spcPts val="0"/>
              </a:spcAft>
              <a:buClr>
                <a:srgbClr val="FFC000"/>
              </a:buClr>
              <a:buSzPct val="100000"/>
              <a:buFont typeface="Helvetica Neue"/>
              <a:buNone/>
            </a:pPr>
            <a:r>
              <a:rPr lang="en-US" sz="8600">
                <a:solidFill>
                  <a:srgbClr val="FFC000"/>
                </a:solidFill>
                <a:latin typeface="Helvetica Neue"/>
                <a:ea typeface="Helvetica Neue"/>
                <a:cs typeface="Helvetica Neue"/>
                <a:sym typeface="Helvetica Neue"/>
              </a:rPr>
              <a:t>Budget Narrative Formatting Example: Match</a:t>
            </a:r>
            <a:br>
              <a:rPr lang="en-US" sz="8000">
                <a:latin typeface="Helvetica Neue"/>
                <a:ea typeface="Helvetica Neue"/>
                <a:cs typeface="Helvetica Neue"/>
                <a:sym typeface="Helvetica Neue"/>
              </a:rPr>
            </a:br>
            <a:endParaRPr sz="7700">
              <a:solidFill>
                <a:srgbClr val="3E3E3E"/>
              </a:solidFill>
              <a:latin typeface="Helvetica Neue"/>
              <a:ea typeface="Helvetica Neue"/>
              <a:cs typeface="Helvetica Neue"/>
              <a:sym typeface="Helvetica Neue"/>
            </a:endParaRPr>
          </a:p>
        </p:txBody>
      </p:sp>
      <p:pic>
        <p:nvPicPr>
          <p:cNvPr id="332" name="Google Shape;332;p36" descr="Image"/>
          <p:cNvPicPr preferRelativeResize="0"/>
          <p:nvPr/>
        </p:nvPicPr>
        <p:blipFill rotWithShape="1">
          <a:blip r:embed="rId3">
            <a:alphaModFix/>
          </a:blip>
          <a:srcRect/>
          <a:stretch/>
        </p:blipFill>
        <p:spPr>
          <a:xfrm>
            <a:off x="20985483" y="10961657"/>
            <a:ext cx="2543682" cy="2203074"/>
          </a:xfrm>
          <a:prstGeom prst="rect">
            <a:avLst/>
          </a:prstGeom>
          <a:noFill/>
          <a:ln>
            <a:noFill/>
          </a:ln>
        </p:spPr>
      </p:pic>
      <p:pic>
        <p:nvPicPr>
          <p:cNvPr id="333" name="Google Shape;333;p36"/>
          <p:cNvPicPr preferRelativeResize="0"/>
          <p:nvPr/>
        </p:nvPicPr>
        <p:blipFill>
          <a:blip r:embed="rId4">
            <a:alphaModFix/>
          </a:blip>
          <a:stretch>
            <a:fillRect/>
          </a:stretch>
        </p:blipFill>
        <p:spPr>
          <a:xfrm>
            <a:off x="3058575" y="2450675"/>
            <a:ext cx="16384990" cy="107140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7"/>
          <p:cNvSpPr txBox="1">
            <a:spLocks noGrp="1"/>
          </p:cNvSpPr>
          <p:nvPr>
            <p:ph type="title"/>
          </p:nvPr>
        </p:nvSpPr>
        <p:spPr>
          <a:xfrm>
            <a:off x="1206500" y="1079500"/>
            <a:ext cx="21971000" cy="1434950"/>
          </a:xfrm>
          <a:prstGeom prst="rect">
            <a:avLst/>
          </a:prstGeom>
          <a:noFill/>
          <a:ln>
            <a:noFill/>
          </a:ln>
        </p:spPr>
        <p:txBody>
          <a:bodyPr spcFirstLastPara="1" wrap="square" lIns="50800" tIns="50800" rIns="50800" bIns="50800" anchor="t" anchorCtr="0">
            <a:normAutofit fontScale="90000"/>
          </a:bodyPr>
          <a:lstStyle/>
          <a:p>
            <a:pPr marL="0" lvl="0" indent="0" algn="l" rtl="0">
              <a:lnSpc>
                <a:spcPct val="80000"/>
              </a:lnSpc>
              <a:spcBef>
                <a:spcPts val="0"/>
              </a:spcBef>
              <a:spcAft>
                <a:spcPts val="0"/>
              </a:spcAft>
              <a:buClr>
                <a:srgbClr val="FFC000"/>
              </a:buClr>
              <a:buSzPct val="100000"/>
              <a:buFont typeface="Helvetica Neue"/>
              <a:buNone/>
            </a:pPr>
            <a:r>
              <a:rPr lang="en-US" sz="8600">
                <a:solidFill>
                  <a:srgbClr val="FFC000"/>
                </a:solidFill>
                <a:latin typeface="Helvetica Neue"/>
                <a:ea typeface="Helvetica Neue"/>
                <a:cs typeface="Helvetica Neue"/>
                <a:sym typeface="Helvetica Neue"/>
              </a:rPr>
              <a:t>Budget Narrative: Level of Detail</a:t>
            </a:r>
            <a:br>
              <a:rPr lang="en-US" sz="8000">
                <a:latin typeface="Helvetica Neue"/>
                <a:ea typeface="Helvetica Neue"/>
                <a:cs typeface="Helvetica Neue"/>
                <a:sym typeface="Helvetica Neue"/>
              </a:rPr>
            </a:br>
            <a:endParaRPr sz="7700">
              <a:solidFill>
                <a:srgbClr val="3E3E3E"/>
              </a:solidFill>
              <a:latin typeface="Helvetica Neue"/>
              <a:ea typeface="Helvetica Neue"/>
              <a:cs typeface="Helvetica Neue"/>
              <a:sym typeface="Helvetica Neue"/>
            </a:endParaRPr>
          </a:p>
        </p:txBody>
      </p:sp>
      <p:pic>
        <p:nvPicPr>
          <p:cNvPr id="339" name="Google Shape;339;p37" descr="Image"/>
          <p:cNvPicPr preferRelativeResize="0"/>
          <p:nvPr/>
        </p:nvPicPr>
        <p:blipFill rotWithShape="1">
          <a:blip r:embed="rId3">
            <a:alphaModFix/>
          </a:blip>
          <a:srcRect/>
          <a:stretch/>
        </p:blipFill>
        <p:spPr>
          <a:xfrm>
            <a:off x="21240205" y="11182271"/>
            <a:ext cx="2288959" cy="1982459"/>
          </a:xfrm>
          <a:prstGeom prst="rect">
            <a:avLst/>
          </a:prstGeom>
          <a:noFill/>
          <a:ln>
            <a:noFill/>
          </a:ln>
        </p:spPr>
      </p:pic>
      <p:sp>
        <p:nvSpPr>
          <p:cNvPr id="340" name="Google Shape;340;p37"/>
          <p:cNvSpPr txBox="1"/>
          <p:nvPr/>
        </p:nvSpPr>
        <p:spPr>
          <a:xfrm>
            <a:off x="1472831" y="2730336"/>
            <a:ext cx="6055434" cy="2986880"/>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3E3E3E"/>
              </a:buClr>
              <a:buSzPts val="4000"/>
              <a:buFont typeface="Helvetica Neue"/>
              <a:buNone/>
            </a:pPr>
            <a:r>
              <a:rPr lang="en-US" sz="4000" b="0" i="0" u="none" strike="noStrike" cap="none">
                <a:solidFill>
                  <a:srgbClr val="3E3E3E"/>
                </a:solidFill>
                <a:latin typeface="Helvetica Neue"/>
                <a:ea typeface="Helvetica Neue"/>
                <a:cs typeface="Helvetica Neue"/>
                <a:sym typeface="Helvetica Neue"/>
              </a:rPr>
              <a:t>Professional Development Conference - $1,660</a:t>
            </a:r>
            <a:endParaRPr/>
          </a:p>
          <a:p>
            <a:pPr marL="0" marR="0" lvl="0" indent="0" algn="l" rtl="0">
              <a:lnSpc>
                <a:spcPct val="100000"/>
              </a:lnSpc>
              <a:spcBef>
                <a:spcPts val="0"/>
              </a:spcBef>
              <a:spcAft>
                <a:spcPts val="0"/>
              </a:spcAft>
              <a:buClr>
                <a:srgbClr val="000000"/>
              </a:buClr>
              <a:buSzPts val="4000"/>
              <a:buFont typeface="Helvetica Neue"/>
              <a:buNone/>
            </a:pPr>
            <a:endParaRPr sz="4000" b="0" i="0" u="none" strike="noStrike" cap="none">
              <a:solidFill>
                <a:srgbClr val="3E3E3E"/>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3E3E3E"/>
              </a:buClr>
              <a:buSzPts val="4000"/>
              <a:buFont typeface="Helvetica Neue"/>
              <a:buNone/>
            </a:pPr>
            <a:r>
              <a:rPr lang="en-US" sz="4000" b="0" i="0" u="none" strike="noStrike" cap="none">
                <a:solidFill>
                  <a:srgbClr val="3E3E3E"/>
                </a:solidFill>
                <a:latin typeface="Helvetica Neue"/>
                <a:ea typeface="Helvetica Neue"/>
                <a:cs typeface="Helvetica Neue"/>
                <a:sym typeface="Helvetica Neue"/>
              </a:rPr>
              <a:t>Three staff members will attend a professional development conference.</a:t>
            </a:r>
            <a:endParaRPr/>
          </a:p>
          <a:p>
            <a:pPr marL="0" marR="0" lvl="0" indent="0" algn="l" rtl="0">
              <a:lnSpc>
                <a:spcPct val="100000"/>
              </a:lnSpc>
              <a:spcBef>
                <a:spcPts val="0"/>
              </a:spcBef>
              <a:spcAft>
                <a:spcPts val="0"/>
              </a:spcAft>
              <a:buClr>
                <a:srgbClr val="000000"/>
              </a:buClr>
              <a:buSzPts val="4800"/>
              <a:buFont typeface="Helvetica Neue"/>
              <a:buNone/>
            </a:pPr>
            <a:endParaRPr sz="4800" b="0" i="0" u="none" strike="noStrike" cap="none">
              <a:solidFill>
                <a:srgbClr val="3E3E3E"/>
              </a:solidFill>
              <a:latin typeface="Helvetica Neue"/>
              <a:ea typeface="Helvetica Neue"/>
              <a:cs typeface="Helvetica Neue"/>
              <a:sym typeface="Helvetica Neue"/>
            </a:endParaRPr>
          </a:p>
        </p:txBody>
      </p:sp>
      <p:sp>
        <p:nvSpPr>
          <p:cNvPr id="341" name="Google Shape;341;p37"/>
          <p:cNvSpPr txBox="1"/>
          <p:nvPr/>
        </p:nvSpPr>
        <p:spPr>
          <a:xfrm>
            <a:off x="10910694" y="2730336"/>
            <a:ext cx="11346628" cy="2986880"/>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3E3E3E"/>
              </a:buClr>
              <a:buSzPts val="4000"/>
              <a:buFont typeface="Helvetica Neue"/>
              <a:buNone/>
            </a:pPr>
            <a:r>
              <a:rPr lang="en-US" sz="4000" b="0" i="0" u="none" strike="noStrike" cap="none">
                <a:solidFill>
                  <a:srgbClr val="3E3E3E"/>
                </a:solidFill>
                <a:latin typeface="Helvetica Neue"/>
                <a:ea typeface="Helvetica Neue"/>
                <a:cs typeface="Helvetica Neue"/>
                <a:sym typeface="Helvetica Neue"/>
              </a:rPr>
              <a:t>North Carolina Prevention Conference - $1,660</a:t>
            </a:r>
            <a:endParaRPr/>
          </a:p>
          <a:p>
            <a:pPr marL="685800" marR="0" lvl="0" indent="-685800" algn="l" rtl="0">
              <a:lnSpc>
                <a:spcPct val="100000"/>
              </a:lnSpc>
              <a:spcBef>
                <a:spcPts val="0"/>
              </a:spcBef>
              <a:spcAft>
                <a:spcPts val="0"/>
              </a:spcAft>
              <a:buClr>
                <a:srgbClr val="3E3E3E"/>
              </a:buClr>
              <a:buSzPts val="4000"/>
              <a:buFont typeface="Arial"/>
              <a:buChar char="•"/>
            </a:pPr>
            <a:r>
              <a:rPr lang="en-US" sz="4000" b="0" i="0" u="none" strike="noStrike" cap="none">
                <a:solidFill>
                  <a:srgbClr val="3E3E3E"/>
                </a:solidFill>
                <a:latin typeface="Helvetica Neue"/>
                <a:ea typeface="Helvetica Neue"/>
                <a:cs typeface="Helvetica Neue"/>
                <a:sym typeface="Helvetica Neue"/>
              </a:rPr>
              <a:t>Lodging - $120 per night for 3 nights/3 people </a:t>
            </a:r>
            <a:endParaRPr/>
          </a:p>
          <a:p>
            <a:pPr marL="685800" marR="0" lvl="0" indent="-685800" algn="l" rtl="0">
              <a:lnSpc>
                <a:spcPct val="100000"/>
              </a:lnSpc>
              <a:spcBef>
                <a:spcPts val="0"/>
              </a:spcBef>
              <a:spcAft>
                <a:spcPts val="0"/>
              </a:spcAft>
              <a:buClr>
                <a:srgbClr val="3E3E3E"/>
              </a:buClr>
              <a:buSzPts val="4000"/>
              <a:buFont typeface="Arial"/>
              <a:buChar char="•"/>
            </a:pPr>
            <a:r>
              <a:rPr lang="en-US" sz="4000" b="0" i="0" u="none" strike="noStrike" cap="none">
                <a:solidFill>
                  <a:srgbClr val="3E3E3E"/>
                </a:solidFill>
                <a:latin typeface="Helvetica Neue"/>
                <a:ea typeface="Helvetica Neue"/>
                <a:cs typeface="Helvetica Neue"/>
                <a:sym typeface="Helvetica Neue"/>
              </a:rPr>
              <a:t>Per Diem - $50 per day for 3 days/3 people</a:t>
            </a:r>
            <a:endParaRPr/>
          </a:p>
          <a:p>
            <a:pPr marL="685800" marR="0" lvl="0" indent="-685800" algn="l" rtl="0">
              <a:lnSpc>
                <a:spcPct val="100000"/>
              </a:lnSpc>
              <a:spcBef>
                <a:spcPts val="0"/>
              </a:spcBef>
              <a:spcAft>
                <a:spcPts val="0"/>
              </a:spcAft>
              <a:buClr>
                <a:srgbClr val="3E3E3E"/>
              </a:buClr>
              <a:buSzPts val="4000"/>
              <a:buFont typeface="Arial"/>
              <a:buChar char="•"/>
            </a:pPr>
            <a:r>
              <a:rPr lang="en-US" sz="4000" b="0" i="0" u="none" strike="noStrike" cap="none">
                <a:solidFill>
                  <a:srgbClr val="3E3E3E"/>
                </a:solidFill>
                <a:latin typeface="Helvetica Neue"/>
                <a:ea typeface="Helvetica Neue"/>
                <a:cs typeface="Helvetica Neue"/>
                <a:sym typeface="Helvetica Neue"/>
              </a:rPr>
              <a:t>Mileage – 200 miles at $.65 per mile  </a:t>
            </a:r>
            <a:endParaRPr/>
          </a:p>
          <a:p>
            <a:pPr marL="0" marR="0" lvl="0" indent="0" algn="l" rtl="0">
              <a:lnSpc>
                <a:spcPct val="100000"/>
              </a:lnSpc>
              <a:spcBef>
                <a:spcPts val="1200"/>
              </a:spcBef>
              <a:spcAft>
                <a:spcPts val="0"/>
              </a:spcAft>
              <a:buClr>
                <a:srgbClr val="3E3E3E"/>
              </a:buClr>
              <a:buSzPts val="4000"/>
              <a:buFont typeface="Helvetica Neue"/>
              <a:buNone/>
            </a:pPr>
            <a:r>
              <a:rPr lang="en-US" sz="4000" b="0" i="0" u="none" strike="noStrike" cap="none">
                <a:solidFill>
                  <a:srgbClr val="3E3E3E"/>
                </a:solidFill>
                <a:latin typeface="Helvetica Neue"/>
                <a:ea typeface="Helvetica Neue"/>
                <a:cs typeface="Helvetica Neue"/>
                <a:sym typeface="Helvetica Neue"/>
              </a:rPr>
              <a:t>The Project Director, Peer Support Specialist, and Social Worker will attend the 3-day North Carolina Prevention Conference located in Raleigh, NC. Lodging is estimated to be $120 per night/person totaling $1,080. Per Diem is $50 per day/person totaling $450. Mileage to drive to and from the conference is estimated to be 200 miles at $.65 per mile totaling $130. The total travel cost for attending the conference is projected to be $1,660. </a:t>
            </a:r>
            <a:endParaRPr/>
          </a:p>
        </p:txBody>
      </p:sp>
      <p:sp>
        <p:nvSpPr>
          <p:cNvPr id="342" name="Google Shape;342;p37"/>
          <p:cNvSpPr/>
          <p:nvPr/>
        </p:nvSpPr>
        <p:spPr>
          <a:xfrm>
            <a:off x="8225181" y="4705167"/>
            <a:ext cx="1988598" cy="1434950"/>
          </a:xfrm>
          <a:prstGeom prst="rightArrow">
            <a:avLst>
              <a:gd name="adj1" fmla="val 50000"/>
              <a:gd name="adj2" fmla="val 50000"/>
            </a:avLst>
          </a:prstGeom>
          <a:solidFill>
            <a:srgbClr val="008375"/>
          </a:solidFill>
          <a:ln w="9525" cap="flat" cmpd="sng">
            <a:solidFill>
              <a:srgbClr val="00837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5E5E5E"/>
              </a:buClr>
              <a:buSzPts val="4800"/>
              <a:buFont typeface="Helvetica Neue"/>
              <a:buNone/>
            </a:pPr>
            <a:endParaRPr sz="4800" b="0" i="0" u="none" strike="noStrike" cap="none">
              <a:solidFill>
                <a:schemeClr val="lt1"/>
              </a:solidFill>
              <a:latin typeface="Helvetica Neue"/>
              <a:ea typeface="Helvetica Neue"/>
              <a:cs typeface="Helvetica Neue"/>
              <a:sym typeface="Helvetica Neue"/>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38"/>
          <p:cNvSpPr txBox="1"/>
          <p:nvPr/>
        </p:nvSpPr>
        <p:spPr>
          <a:xfrm>
            <a:off x="1766463" y="487139"/>
            <a:ext cx="102657" cy="1333698"/>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ECB547"/>
              </a:buClr>
              <a:buSzPts val="8000"/>
              <a:buFont typeface="Arial"/>
              <a:buNone/>
            </a:pPr>
            <a:endParaRPr sz="8000" b="1" i="0" u="none" strike="noStrike" cap="none">
              <a:solidFill>
                <a:srgbClr val="ECB547"/>
              </a:solidFill>
              <a:latin typeface="Arial"/>
              <a:ea typeface="Arial"/>
              <a:cs typeface="Arial"/>
              <a:sym typeface="Arial"/>
            </a:endParaRPr>
          </a:p>
        </p:txBody>
      </p:sp>
      <p:sp>
        <p:nvSpPr>
          <p:cNvPr id="348" name="Google Shape;348;p38"/>
          <p:cNvSpPr txBox="1"/>
          <p:nvPr/>
        </p:nvSpPr>
        <p:spPr>
          <a:xfrm>
            <a:off x="1389058" y="1547975"/>
            <a:ext cx="21630962" cy="749742"/>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FFC000"/>
              </a:buClr>
              <a:buSzPts val="7200"/>
              <a:buFont typeface="Helvetica Neue"/>
              <a:buNone/>
            </a:pPr>
            <a:r>
              <a:rPr lang="en-US" sz="7200" b="1" i="0" u="none" strike="noStrike" cap="none">
                <a:solidFill>
                  <a:srgbClr val="FFC000"/>
                </a:solidFill>
                <a:latin typeface="Helvetica Neue"/>
                <a:ea typeface="Helvetica Neue"/>
                <a:cs typeface="Helvetica Neue"/>
                <a:sym typeface="Helvetica Neue"/>
              </a:rPr>
              <a:t>V.</a:t>
            </a:r>
            <a:r>
              <a:rPr lang="en-US" sz="7200" b="1" i="0" u="none" strike="noStrike" cap="none">
                <a:solidFill>
                  <a:srgbClr val="5E5E5E"/>
                </a:solidFill>
                <a:latin typeface="Montserrat"/>
                <a:ea typeface="Montserrat"/>
                <a:cs typeface="Montserrat"/>
                <a:sym typeface="Montserrat"/>
              </a:rPr>
              <a:t> </a:t>
            </a:r>
            <a:r>
              <a:rPr lang="en-US" sz="7200" b="1" i="0" u="none" strike="noStrike" cap="none">
                <a:solidFill>
                  <a:srgbClr val="10AD9B"/>
                </a:solidFill>
                <a:latin typeface="Helvetica Neue"/>
                <a:ea typeface="Helvetica Neue"/>
                <a:cs typeface="Helvetica Neue"/>
                <a:sym typeface="Helvetica Neue"/>
              </a:rPr>
              <a:t>Common/Typical Non-Narrative Attachments</a:t>
            </a:r>
            <a:endParaRPr sz="7200" b="1" i="0" u="none" strike="noStrike" cap="none">
              <a:solidFill>
                <a:srgbClr val="000000"/>
              </a:solidFill>
              <a:latin typeface="Helvetica Neue"/>
              <a:ea typeface="Helvetica Neue"/>
              <a:cs typeface="Helvetica Neue"/>
              <a:sym typeface="Helvetica Neue"/>
            </a:endParaRPr>
          </a:p>
        </p:txBody>
      </p:sp>
      <p:sp>
        <p:nvSpPr>
          <p:cNvPr id="349" name="Google Shape;349;p38"/>
          <p:cNvSpPr txBox="1"/>
          <p:nvPr/>
        </p:nvSpPr>
        <p:spPr>
          <a:xfrm>
            <a:off x="1389058" y="3358553"/>
            <a:ext cx="21242342" cy="9246976"/>
          </a:xfrm>
          <a:prstGeom prst="rect">
            <a:avLst/>
          </a:prstGeom>
          <a:noFill/>
          <a:ln>
            <a:noFill/>
          </a:ln>
        </p:spPr>
        <p:txBody>
          <a:bodyPr spcFirstLastPara="1" wrap="square" lIns="0" tIns="242125" rIns="0" bIns="0" anchor="t" anchorCtr="0">
            <a:spAutoFit/>
          </a:bodyPr>
          <a:lstStyle/>
          <a:p>
            <a:pPr marL="841581" marR="229441" lvl="0" indent="-685800" algn="l" rtl="0">
              <a:lnSpc>
                <a:spcPct val="100000"/>
              </a:lnSpc>
              <a:spcBef>
                <a:spcPts val="0"/>
              </a:spcBef>
              <a:spcAft>
                <a:spcPts val="0"/>
              </a:spcAft>
              <a:buClr>
                <a:schemeClr val="dk1"/>
              </a:buClr>
              <a:buSzPts val="6000"/>
              <a:buFont typeface="Arial"/>
              <a:buChar char="•"/>
            </a:pPr>
            <a:r>
              <a:rPr lang="en-US" sz="6000" b="0" i="0" u="none" strike="noStrike" cap="none">
                <a:solidFill>
                  <a:schemeClr val="dk1"/>
                </a:solidFill>
                <a:latin typeface="Helvetica Neue"/>
                <a:ea typeface="Helvetica Neue"/>
                <a:cs typeface="Helvetica Neue"/>
                <a:sym typeface="Helvetica Neue"/>
              </a:rPr>
              <a:t>Letters of Support/Commitment (pay close attention to definition in NOFO)</a:t>
            </a:r>
            <a:endParaRPr/>
          </a:p>
          <a:p>
            <a:pPr marL="841581" marR="229441" lvl="0" indent="-685800" algn="l" rtl="0">
              <a:lnSpc>
                <a:spcPct val="100000"/>
              </a:lnSpc>
              <a:spcBef>
                <a:spcPts val="2087"/>
              </a:spcBef>
              <a:spcAft>
                <a:spcPts val="0"/>
              </a:spcAft>
              <a:buClr>
                <a:schemeClr val="dk1"/>
              </a:buClr>
              <a:buSzPts val="6000"/>
              <a:buFont typeface="Arial"/>
              <a:buChar char="•"/>
            </a:pPr>
            <a:r>
              <a:rPr lang="en-US" sz="6000" b="0" i="0" u="none" strike="noStrike" cap="none">
                <a:solidFill>
                  <a:schemeClr val="dk1"/>
                </a:solidFill>
                <a:latin typeface="Helvetica Neue"/>
                <a:ea typeface="Helvetica Neue"/>
                <a:cs typeface="Helvetica Neue"/>
                <a:sym typeface="Helvetica Neue"/>
              </a:rPr>
              <a:t>MOUs/MOAs (key partners, subaward entities, etc.)</a:t>
            </a:r>
            <a:endParaRPr/>
          </a:p>
          <a:p>
            <a:pPr marL="841581" marR="229441" lvl="0" indent="-685800" algn="l" rtl="0">
              <a:lnSpc>
                <a:spcPct val="100000"/>
              </a:lnSpc>
              <a:spcBef>
                <a:spcPts val="2087"/>
              </a:spcBef>
              <a:spcAft>
                <a:spcPts val="0"/>
              </a:spcAft>
              <a:buClr>
                <a:schemeClr val="dk1"/>
              </a:buClr>
              <a:buSzPts val="6000"/>
              <a:buFont typeface="Arial"/>
              <a:buChar char="•"/>
            </a:pPr>
            <a:r>
              <a:rPr lang="en-US" sz="6000" b="0" i="0" u="none" strike="noStrike" cap="none">
                <a:solidFill>
                  <a:schemeClr val="dk1"/>
                </a:solidFill>
                <a:latin typeface="Helvetica Neue"/>
                <a:ea typeface="Helvetica Neue"/>
                <a:cs typeface="Helvetica Neue"/>
                <a:sym typeface="Helvetica Neue"/>
              </a:rPr>
              <a:t>Organizational Chart (applicant and/or program-specific)</a:t>
            </a:r>
            <a:endParaRPr/>
          </a:p>
          <a:p>
            <a:pPr marL="841581" marR="229441" lvl="0" indent="-685800" algn="l" rtl="0">
              <a:lnSpc>
                <a:spcPct val="100000"/>
              </a:lnSpc>
              <a:spcBef>
                <a:spcPts val="2087"/>
              </a:spcBef>
              <a:spcAft>
                <a:spcPts val="0"/>
              </a:spcAft>
              <a:buClr>
                <a:schemeClr val="dk1"/>
              </a:buClr>
              <a:buSzPts val="6000"/>
              <a:buFont typeface="Arial"/>
              <a:buChar char="•"/>
            </a:pPr>
            <a:r>
              <a:rPr lang="en-US" sz="6000" b="0" i="0" u="none" strike="noStrike" cap="none">
                <a:solidFill>
                  <a:schemeClr val="dk1"/>
                </a:solidFill>
                <a:latin typeface="Helvetica Neue"/>
                <a:ea typeface="Helvetica Neue"/>
                <a:cs typeface="Helvetica Neue"/>
                <a:sym typeface="Helvetica Neue"/>
              </a:rPr>
              <a:t>Resumes/CVs/Biographical Sketches (biosketches)</a:t>
            </a:r>
            <a:endParaRPr/>
          </a:p>
          <a:p>
            <a:pPr marL="841581" marR="229441" lvl="0" indent="-685800" algn="l" rtl="0">
              <a:lnSpc>
                <a:spcPct val="100000"/>
              </a:lnSpc>
              <a:spcBef>
                <a:spcPts val="2087"/>
              </a:spcBef>
              <a:spcAft>
                <a:spcPts val="0"/>
              </a:spcAft>
              <a:buClr>
                <a:schemeClr val="dk1"/>
              </a:buClr>
              <a:buSzPts val="6000"/>
              <a:buFont typeface="Arial"/>
              <a:buChar char="•"/>
            </a:pPr>
            <a:r>
              <a:rPr lang="en-US" sz="6000" b="0" i="0" u="none" strike="noStrike" cap="none">
                <a:solidFill>
                  <a:schemeClr val="dk1"/>
                </a:solidFill>
                <a:latin typeface="Helvetica Neue"/>
                <a:ea typeface="Helvetica Neue"/>
                <a:cs typeface="Helvetica Neue"/>
                <a:sym typeface="Helvetica Neue"/>
              </a:rPr>
              <a:t>Job/Position Descriptions</a:t>
            </a:r>
            <a:endParaRPr/>
          </a:p>
          <a:p>
            <a:pPr marL="155781" marR="229441" lvl="0" indent="0" algn="l" rtl="0">
              <a:lnSpc>
                <a:spcPct val="100000"/>
              </a:lnSpc>
              <a:spcBef>
                <a:spcPts val="2087"/>
              </a:spcBef>
              <a:spcAft>
                <a:spcPts val="0"/>
              </a:spcAft>
              <a:buClr>
                <a:srgbClr val="5E5E5E"/>
              </a:buClr>
              <a:buSzPts val="6000"/>
              <a:buFont typeface="Helvetica Neue"/>
              <a:buNone/>
            </a:pPr>
            <a:endParaRPr sz="6000" b="0" i="0" u="none" strike="noStrike" cap="none">
              <a:solidFill>
                <a:schemeClr val="dk1"/>
              </a:solidFill>
              <a:latin typeface="Helvetica Neue"/>
              <a:ea typeface="Helvetica Neue"/>
              <a:cs typeface="Helvetica Neue"/>
              <a:sym typeface="Helvetica Neue"/>
            </a:endParaRPr>
          </a:p>
          <a:p>
            <a:pPr marL="155781" marR="229441" lvl="0" indent="0" algn="l" rtl="0">
              <a:lnSpc>
                <a:spcPct val="100000"/>
              </a:lnSpc>
              <a:spcBef>
                <a:spcPts val="2087"/>
              </a:spcBef>
              <a:spcAft>
                <a:spcPts val="0"/>
              </a:spcAft>
              <a:buClr>
                <a:schemeClr val="dk1"/>
              </a:buClr>
              <a:buSzPts val="6000"/>
              <a:buFont typeface="Helvetica Neue"/>
              <a:buNone/>
            </a:pPr>
            <a:r>
              <a:rPr lang="en-US" sz="6000" b="0" i="0" u="none" strike="noStrike" cap="none">
                <a:solidFill>
                  <a:schemeClr val="dk1"/>
                </a:solidFill>
                <a:latin typeface="Helvetica Neue"/>
                <a:ea typeface="Helvetica Neue"/>
                <a:cs typeface="Helvetica Neue"/>
                <a:sym typeface="Helvetica Neue"/>
              </a:rPr>
              <a:t>*pay attention to page limits, formatting requirements, etc.</a:t>
            </a:r>
            <a:endParaRPr/>
          </a:p>
        </p:txBody>
      </p:sp>
      <p:pic>
        <p:nvPicPr>
          <p:cNvPr id="350" name="Google Shape;350;p38" descr="Image"/>
          <p:cNvPicPr preferRelativeResize="0"/>
          <p:nvPr/>
        </p:nvPicPr>
        <p:blipFill rotWithShape="1">
          <a:blip r:embed="rId3">
            <a:alphaModFix/>
          </a:blip>
          <a:srcRect/>
          <a:stretch/>
        </p:blipFill>
        <p:spPr>
          <a:xfrm>
            <a:off x="21874703" y="11197791"/>
            <a:ext cx="2240477" cy="194046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39"/>
          <p:cNvSpPr txBox="1"/>
          <p:nvPr/>
        </p:nvSpPr>
        <p:spPr>
          <a:xfrm>
            <a:off x="1766463" y="487139"/>
            <a:ext cx="102657" cy="1333698"/>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ECB547"/>
              </a:buClr>
              <a:buSzPts val="8000"/>
              <a:buFont typeface="Arial"/>
              <a:buNone/>
            </a:pPr>
            <a:endParaRPr sz="8000" b="1" i="0" u="none" strike="noStrike" cap="none">
              <a:solidFill>
                <a:srgbClr val="ECB547"/>
              </a:solidFill>
              <a:latin typeface="Arial"/>
              <a:ea typeface="Arial"/>
              <a:cs typeface="Arial"/>
              <a:sym typeface="Arial"/>
            </a:endParaRPr>
          </a:p>
        </p:txBody>
      </p:sp>
      <p:sp>
        <p:nvSpPr>
          <p:cNvPr id="356" name="Google Shape;356;p39"/>
          <p:cNvSpPr txBox="1"/>
          <p:nvPr/>
        </p:nvSpPr>
        <p:spPr>
          <a:xfrm>
            <a:off x="1286401" y="1071095"/>
            <a:ext cx="21630962" cy="749742"/>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FFC000"/>
              </a:buClr>
              <a:buSzPts val="7200"/>
              <a:buFont typeface="Helvetica Neue"/>
              <a:buNone/>
            </a:pPr>
            <a:r>
              <a:rPr lang="en-US" sz="7200" b="1" i="0" u="none" strike="noStrike" cap="none">
                <a:solidFill>
                  <a:srgbClr val="FFC000"/>
                </a:solidFill>
                <a:latin typeface="Helvetica Neue"/>
                <a:ea typeface="Helvetica Neue"/>
                <a:cs typeface="Helvetica Neue"/>
                <a:sym typeface="Helvetica Neue"/>
              </a:rPr>
              <a:t>VI.</a:t>
            </a:r>
            <a:r>
              <a:rPr lang="en-US" sz="7200" b="1" i="0" u="none" strike="noStrike" cap="none">
                <a:solidFill>
                  <a:srgbClr val="5E5E5E"/>
                </a:solidFill>
                <a:latin typeface="Montserrat"/>
                <a:ea typeface="Montserrat"/>
                <a:cs typeface="Montserrat"/>
                <a:sym typeface="Montserrat"/>
              </a:rPr>
              <a:t> </a:t>
            </a:r>
            <a:r>
              <a:rPr lang="en-US" sz="7200" b="1" i="0" u="none" strike="noStrike" cap="none">
                <a:solidFill>
                  <a:srgbClr val="10AD9B"/>
                </a:solidFill>
                <a:latin typeface="Helvetica Neue"/>
                <a:ea typeface="Helvetica Neue"/>
                <a:cs typeface="Helvetica Neue"/>
                <a:sym typeface="Helvetica Neue"/>
              </a:rPr>
              <a:t>The Grant Submission Process</a:t>
            </a:r>
            <a:endParaRPr sz="7200" b="1" i="0" u="none" strike="noStrike" cap="none">
              <a:solidFill>
                <a:srgbClr val="000000"/>
              </a:solidFill>
              <a:latin typeface="Helvetica Neue"/>
              <a:ea typeface="Helvetica Neue"/>
              <a:cs typeface="Helvetica Neue"/>
              <a:sym typeface="Helvetica Neue"/>
            </a:endParaRPr>
          </a:p>
        </p:txBody>
      </p:sp>
      <p:sp>
        <p:nvSpPr>
          <p:cNvPr id="357" name="Google Shape;357;p39"/>
          <p:cNvSpPr txBox="1"/>
          <p:nvPr/>
        </p:nvSpPr>
        <p:spPr>
          <a:xfrm>
            <a:off x="1480711" y="2503816"/>
            <a:ext cx="21242342" cy="8708367"/>
          </a:xfrm>
          <a:prstGeom prst="rect">
            <a:avLst/>
          </a:prstGeom>
          <a:noFill/>
          <a:ln>
            <a:noFill/>
          </a:ln>
        </p:spPr>
        <p:txBody>
          <a:bodyPr spcFirstLastPara="1" wrap="square" lIns="0" tIns="242125" rIns="0" bIns="0" anchor="t" anchorCtr="0">
            <a:spAutoFit/>
          </a:bodyPr>
          <a:lstStyle/>
          <a:p>
            <a:pPr marL="841581" marR="229441" lvl="0" indent="-685800" algn="l" rtl="0">
              <a:lnSpc>
                <a:spcPct val="100000"/>
              </a:lnSpc>
              <a:spcBef>
                <a:spcPts val="0"/>
              </a:spcBef>
              <a:spcAft>
                <a:spcPts val="0"/>
              </a:spcAft>
              <a:buClr>
                <a:schemeClr val="dk1"/>
              </a:buClr>
              <a:buSzPts val="6000"/>
              <a:buFont typeface="Arial"/>
              <a:buChar char="•"/>
            </a:pPr>
            <a:r>
              <a:rPr lang="en-US" sz="6000" b="0" i="0" u="none" strike="noStrike" cap="none">
                <a:solidFill>
                  <a:schemeClr val="dk1"/>
                </a:solidFill>
                <a:latin typeface="Helvetica Neue"/>
                <a:ea typeface="Helvetica Neue"/>
                <a:cs typeface="Helvetica Neue"/>
                <a:sym typeface="Helvetica Neue"/>
              </a:rPr>
              <a:t>Submit early!!</a:t>
            </a:r>
            <a:endParaRPr/>
          </a:p>
          <a:p>
            <a:pPr marL="841581" marR="229441" lvl="0" indent="-685800" algn="l" rtl="0">
              <a:lnSpc>
                <a:spcPct val="100000"/>
              </a:lnSpc>
              <a:spcBef>
                <a:spcPts val="2087"/>
              </a:spcBef>
              <a:spcAft>
                <a:spcPts val="0"/>
              </a:spcAft>
              <a:buClr>
                <a:schemeClr val="dk1"/>
              </a:buClr>
              <a:buSzPts val="6000"/>
              <a:buFont typeface="Arial"/>
              <a:buChar char="•"/>
            </a:pPr>
            <a:r>
              <a:rPr lang="en-US" sz="6000" b="0" i="0" u="none" strike="noStrike" cap="none">
                <a:solidFill>
                  <a:schemeClr val="dk1"/>
                </a:solidFill>
                <a:latin typeface="Helvetica Neue"/>
                <a:ea typeface="Helvetica Neue"/>
                <a:cs typeface="Helvetica Neue"/>
                <a:sym typeface="Helvetica Neue"/>
              </a:rPr>
              <a:t>Allow time for others on your team to review, make changes, etc.</a:t>
            </a:r>
            <a:endParaRPr/>
          </a:p>
          <a:p>
            <a:pPr marL="841581" marR="229441" lvl="0" indent="-685800" algn="l" rtl="0">
              <a:lnSpc>
                <a:spcPct val="100000"/>
              </a:lnSpc>
              <a:spcBef>
                <a:spcPts val="2087"/>
              </a:spcBef>
              <a:spcAft>
                <a:spcPts val="0"/>
              </a:spcAft>
              <a:buClr>
                <a:schemeClr val="dk1"/>
              </a:buClr>
              <a:buSzPts val="6000"/>
              <a:buFont typeface="Arial"/>
              <a:buChar char="•"/>
            </a:pPr>
            <a:r>
              <a:rPr lang="en-US" sz="6000" b="0" i="0" u="none" strike="noStrike" cap="none">
                <a:solidFill>
                  <a:schemeClr val="dk1"/>
                </a:solidFill>
                <a:latin typeface="Helvetica Neue"/>
                <a:ea typeface="Helvetica Neue"/>
                <a:cs typeface="Helvetica Neue"/>
                <a:sym typeface="Helvetica Neue"/>
              </a:rPr>
              <a:t>Ensure you receive all confirmation emails from grants.gov (3-4 depending on agency process – may go to spam)</a:t>
            </a:r>
            <a:endParaRPr/>
          </a:p>
          <a:p>
            <a:pPr marL="841581" marR="229441" lvl="0" indent="-685800" algn="l" rtl="0">
              <a:lnSpc>
                <a:spcPct val="100000"/>
              </a:lnSpc>
              <a:spcBef>
                <a:spcPts val="2087"/>
              </a:spcBef>
              <a:spcAft>
                <a:spcPts val="0"/>
              </a:spcAft>
              <a:buClr>
                <a:schemeClr val="dk1"/>
              </a:buClr>
              <a:buSzPts val="6000"/>
              <a:buFont typeface="Arial"/>
              <a:buChar char="•"/>
            </a:pPr>
            <a:r>
              <a:rPr lang="en-US" sz="6000" b="0" i="0" u="none" strike="noStrike" cap="none">
                <a:solidFill>
                  <a:schemeClr val="dk1"/>
                </a:solidFill>
                <a:latin typeface="Helvetica Neue"/>
                <a:ea typeface="Helvetica Neue"/>
                <a:cs typeface="Helvetica Neue"/>
                <a:sym typeface="Helvetica Neue"/>
              </a:rPr>
              <a:t>Addressing errors that may arise (grants.gov, eRA Commons, etc.)</a:t>
            </a:r>
            <a:endParaRPr/>
          </a:p>
          <a:p>
            <a:pPr marL="841581" marR="229441" lvl="0" indent="-685800" algn="l" rtl="0">
              <a:lnSpc>
                <a:spcPct val="100000"/>
              </a:lnSpc>
              <a:spcBef>
                <a:spcPts val="2087"/>
              </a:spcBef>
              <a:spcAft>
                <a:spcPts val="0"/>
              </a:spcAft>
              <a:buClr>
                <a:schemeClr val="dk1"/>
              </a:buClr>
              <a:buSzPts val="6000"/>
              <a:buFont typeface="Arial"/>
              <a:buChar char="•"/>
            </a:pPr>
            <a:r>
              <a:rPr lang="en-US" sz="6000" b="0" i="0" u="none" strike="noStrike" cap="none">
                <a:solidFill>
                  <a:schemeClr val="dk1"/>
                </a:solidFill>
                <a:latin typeface="Helvetica Neue"/>
                <a:ea typeface="Helvetica Neue"/>
                <a:cs typeface="Helvetica Neue"/>
                <a:sym typeface="Helvetica Neue"/>
              </a:rPr>
              <a:t>The waiting game…see NOFO for award/project start date</a:t>
            </a:r>
            <a:endParaRPr/>
          </a:p>
        </p:txBody>
      </p:sp>
      <p:pic>
        <p:nvPicPr>
          <p:cNvPr id="358" name="Google Shape;358;p39" descr="Image"/>
          <p:cNvPicPr preferRelativeResize="0"/>
          <p:nvPr/>
        </p:nvPicPr>
        <p:blipFill rotWithShape="1">
          <a:blip r:embed="rId3">
            <a:alphaModFix/>
          </a:blip>
          <a:srcRect/>
          <a:stretch/>
        </p:blipFill>
        <p:spPr>
          <a:xfrm>
            <a:off x="22327573" y="11590019"/>
            <a:ext cx="1787607" cy="154823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4"/>
          <p:cNvSpPr txBox="1"/>
          <p:nvPr/>
        </p:nvSpPr>
        <p:spPr>
          <a:xfrm>
            <a:off x="1302523" y="513087"/>
            <a:ext cx="3455370" cy="933589"/>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ECB547"/>
              </a:buClr>
              <a:buSzPts val="5400"/>
              <a:buFont typeface="Arial"/>
              <a:buNone/>
            </a:pPr>
            <a:r>
              <a:rPr lang="en-US" sz="5400" b="1" i="0" u="none" strike="noStrike" cap="none">
                <a:solidFill>
                  <a:srgbClr val="ECB547"/>
                </a:solidFill>
                <a:latin typeface="Arial"/>
                <a:ea typeface="Arial"/>
                <a:cs typeface="Arial"/>
                <a:sym typeface="Arial"/>
              </a:rPr>
              <a:t>About the</a:t>
            </a:r>
            <a:endParaRPr sz="5400" b="1" i="0" u="none" strike="noStrike" cap="none">
              <a:solidFill>
                <a:srgbClr val="ECB547"/>
              </a:solidFill>
              <a:latin typeface="Arial"/>
              <a:ea typeface="Arial"/>
              <a:cs typeface="Arial"/>
              <a:sym typeface="Arial"/>
            </a:endParaRPr>
          </a:p>
        </p:txBody>
      </p:sp>
      <p:sp>
        <p:nvSpPr>
          <p:cNvPr id="94" name="Google Shape;94;p4"/>
          <p:cNvSpPr txBox="1"/>
          <p:nvPr/>
        </p:nvSpPr>
        <p:spPr>
          <a:xfrm>
            <a:off x="1302523" y="979881"/>
            <a:ext cx="7404388" cy="1456809"/>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7FC9C8"/>
              </a:buClr>
              <a:buSzPts val="8800"/>
              <a:buFont typeface="Arial"/>
              <a:buNone/>
            </a:pPr>
            <a:r>
              <a:rPr lang="en-US" sz="8800" b="1" i="0" u="none" strike="noStrike" cap="none">
                <a:solidFill>
                  <a:srgbClr val="7FC9C8"/>
                </a:solidFill>
                <a:latin typeface="Arial"/>
                <a:ea typeface="Arial"/>
                <a:cs typeface="Arial"/>
                <a:sym typeface="Arial"/>
              </a:rPr>
              <a:t>presenters</a:t>
            </a:r>
            <a:endParaRPr sz="8800" b="1" i="0" u="none" strike="noStrike" cap="none">
              <a:solidFill>
                <a:srgbClr val="7FC9C8"/>
              </a:solidFill>
              <a:latin typeface="Arial"/>
              <a:ea typeface="Arial"/>
              <a:cs typeface="Arial"/>
              <a:sym typeface="Arial"/>
            </a:endParaRPr>
          </a:p>
        </p:txBody>
      </p:sp>
      <p:sp>
        <p:nvSpPr>
          <p:cNvPr id="95" name="Google Shape;95;p4"/>
          <p:cNvSpPr txBox="1"/>
          <p:nvPr/>
        </p:nvSpPr>
        <p:spPr>
          <a:xfrm>
            <a:off x="2701528" y="6044461"/>
            <a:ext cx="12185017" cy="718145"/>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5E5E5E"/>
              </a:buClr>
              <a:buSzPts val="4000"/>
              <a:buFont typeface="Helvetica Neue"/>
              <a:buNone/>
            </a:pPr>
            <a:endParaRPr sz="4000" b="0" i="0" u="none" strike="noStrike" cap="none">
              <a:solidFill>
                <a:srgbClr val="5E5E5E"/>
              </a:solidFill>
              <a:latin typeface="Helvetica Neue"/>
              <a:ea typeface="Helvetica Neue"/>
              <a:cs typeface="Helvetica Neue"/>
              <a:sym typeface="Helvetica Neue"/>
            </a:endParaRPr>
          </a:p>
        </p:txBody>
      </p:sp>
      <p:pic>
        <p:nvPicPr>
          <p:cNvPr id="96" name="Google Shape;96;p4" descr="Image"/>
          <p:cNvPicPr preferRelativeResize="0"/>
          <p:nvPr/>
        </p:nvPicPr>
        <p:blipFill rotWithShape="1">
          <a:blip r:embed="rId3">
            <a:alphaModFix/>
          </a:blip>
          <a:srcRect/>
          <a:stretch/>
        </p:blipFill>
        <p:spPr>
          <a:xfrm>
            <a:off x="22466295" y="12033784"/>
            <a:ext cx="1219791" cy="1056456"/>
          </a:xfrm>
          <a:prstGeom prst="rect">
            <a:avLst/>
          </a:prstGeom>
          <a:noFill/>
          <a:ln>
            <a:noFill/>
          </a:ln>
        </p:spPr>
      </p:pic>
      <p:sp>
        <p:nvSpPr>
          <p:cNvPr id="97" name="Google Shape;97;p4"/>
          <p:cNvSpPr txBox="1"/>
          <p:nvPr/>
        </p:nvSpPr>
        <p:spPr>
          <a:xfrm>
            <a:off x="16130036" y="4653546"/>
            <a:ext cx="289888" cy="718145"/>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4000"/>
              <a:buFont typeface="Arial"/>
              <a:buNone/>
            </a:pPr>
            <a:r>
              <a:rPr lang="en-US" sz="4000" b="1" i="0" u="none" strike="noStrike" cap="none">
                <a:solidFill>
                  <a:srgbClr val="FFFFFF"/>
                </a:solidFill>
                <a:latin typeface="Arial"/>
                <a:ea typeface="Arial"/>
                <a:cs typeface="Arial"/>
                <a:sym typeface="Arial"/>
              </a:rPr>
              <a:t>.</a:t>
            </a:r>
            <a:endParaRPr/>
          </a:p>
        </p:txBody>
      </p:sp>
      <p:sp>
        <p:nvSpPr>
          <p:cNvPr id="98" name="Google Shape;98;p4"/>
          <p:cNvSpPr txBox="1"/>
          <p:nvPr/>
        </p:nvSpPr>
        <p:spPr>
          <a:xfrm>
            <a:off x="16223652" y="6004809"/>
            <a:ext cx="102656" cy="718145"/>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4000"/>
              <a:buFont typeface="Arial"/>
              <a:buNone/>
            </a:pPr>
            <a:endParaRPr sz="4000" b="1" i="0" u="none" strike="noStrike" cap="none">
              <a:solidFill>
                <a:srgbClr val="FFFFFF"/>
              </a:solidFill>
              <a:latin typeface="Arial"/>
              <a:ea typeface="Arial"/>
              <a:cs typeface="Arial"/>
              <a:sym typeface="Arial"/>
            </a:endParaRPr>
          </a:p>
        </p:txBody>
      </p:sp>
      <p:sp>
        <p:nvSpPr>
          <p:cNvPr id="99" name="Google Shape;99;p4"/>
          <p:cNvSpPr txBox="1"/>
          <p:nvPr/>
        </p:nvSpPr>
        <p:spPr>
          <a:xfrm>
            <a:off x="15993426" y="7334144"/>
            <a:ext cx="639311" cy="711201"/>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4000"/>
              <a:buFont typeface="Arial"/>
              <a:buNone/>
            </a:pPr>
            <a:r>
              <a:rPr lang="en-US" sz="4000" b="1" i="0" u="none" strike="noStrike" cap="none">
                <a:solidFill>
                  <a:srgbClr val="FFFFFF"/>
                </a:solidFill>
                <a:latin typeface="Arial"/>
                <a:ea typeface="Arial"/>
                <a:cs typeface="Arial"/>
                <a:sym typeface="Arial"/>
              </a:rPr>
              <a:t>3.</a:t>
            </a:r>
            <a:endParaRPr/>
          </a:p>
        </p:txBody>
      </p:sp>
      <p:sp>
        <p:nvSpPr>
          <p:cNvPr id="100" name="Google Shape;100;p4"/>
          <p:cNvSpPr txBox="1"/>
          <p:nvPr/>
        </p:nvSpPr>
        <p:spPr>
          <a:xfrm>
            <a:off x="1302523" y="2760720"/>
            <a:ext cx="18136116" cy="37856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E5E5E"/>
              </a:buClr>
              <a:buSzPts val="4000"/>
              <a:buFont typeface="Helvetica Neue"/>
              <a:buNone/>
            </a:pPr>
            <a:r>
              <a:rPr lang="en-US" sz="4000" b="1" i="0" u="none" strike="noStrike" cap="none">
                <a:solidFill>
                  <a:srgbClr val="5E5E5E"/>
                </a:solidFill>
                <a:latin typeface="Helvetica Neue"/>
                <a:ea typeface="Helvetica Neue"/>
                <a:cs typeface="Helvetica Neue"/>
                <a:sym typeface="Helvetica Neue"/>
              </a:rPr>
              <a:t>Carrie Davis, IFP Senior Grants Consultant, </a:t>
            </a:r>
            <a:r>
              <a:rPr lang="en-US" sz="4000" b="0" i="0" u="none" strike="noStrike" cap="none">
                <a:solidFill>
                  <a:srgbClr val="5E5E5E"/>
                </a:solidFill>
                <a:latin typeface="Helvetica Neue"/>
                <a:ea typeface="Helvetica Neue"/>
                <a:cs typeface="Helvetica Neue"/>
                <a:sym typeface="Helvetica Neue"/>
              </a:rPr>
              <a:t>is an experienced grant writer and project manager with a consistent track record of success working with organizations across diverse sectors and geographies. She provides project oversight, facilitation, and coordination at all levels of grant development. Carrie has successful experience with foundation, corporate and government grants including DOL, HRSA, SAMHSA, CDC, DOE, USDA and more.</a:t>
            </a:r>
            <a:endParaRPr sz="4000" b="1" i="0" u="none" strike="noStrike" cap="none">
              <a:solidFill>
                <a:srgbClr val="5E5E5E"/>
              </a:solidFill>
              <a:latin typeface="Helvetica Neue"/>
              <a:ea typeface="Helvetica Neue"/>
              <a:cs typeface="Helvetica Neue"/>
              <a:sym typeface="Helvetica Neue"/>
            </a:endParaRPr>
          </a:p>
        </p:txBody>
      </p:sp>
      <p:pic>
        <p:nvPicPr>
          <p:cNvPr id="101" name="Google Shape;101;p4"/>
          <p:cNvPicPr preferRelativeResize="0"/>
          <p:nvPr/>
        </p:nvPicPr>
        <p:blipFill rotWithShape="1">
          <a:blip r:embed="rId4">
            <a:alphaModFix/>
          </a:blip>
          <a:srcRect/>
          <a:stretch/>
        </p:blipFill>
        <p:spPr>
          <a:xfrm>
            <a:off x="19208623" y="2382393"/>
            <a:ext cx="4325801" cy="4340562"/>
          </a:xfrm>
          <a:prstGeom prst="rect">
            <a:avLst/>
          </a:prstGeom>
          <a:noFill/>
          <a:ln>
            <a:noFill/>
          </a:ln>
        </p:spPr>
      </p:pic>
      <p:sp>
        <p:nvSpPr>
          <p:cNvPr id="102" name="Google Shape;102;p4"/>
          <p:cNvSpPr txBox="1"/>
          <p:nvPr/>
        </p:nvSpPr>
        <p:spPr>
          <a:xfrm>
            <a:off x="1302523" y="7937287"/>
            <a:ext cx="17906101" cy="31700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4000"/>
              <a:buFont typeface="Helvetica Neue"/>
              <a:buNone/>
            </a:pPr>
            <a:r>
              <a:rPr lang="en-US" sz="4000" b="1" i="0" u="none" strike="noStrike" cap="none">
                <a:solidFill>
                  <a:schemeClr val="dk1"/>
                </a:solidFill>
                <a:latin typeface="Helvetica Neue"/>
                <a:ea typeface="Helvetica Neue"/>
                <a:cs typeface="Helvetica Neue"/>
                <a:sym typeface="Helvetica Neue"/>
              </a:rPr>
              <a:t>Carol Bartholomew, Grants Consultant, </a:t>
            </a:r>
            <a:r>
              <a:rPr lang="en-US" sz="4000" b="0" i="0" u="none" strike="noStrike" cap="none">
                <a:solidFill>
                  <a:schemeClr val="dk1"/>
                </a:solidFill>
                <a:latin typeface="Helvetica Neue"/>
                <a:ea typeface="Helvetica Neue"/>
                <a:cs typeface="Helvetica Neue"/>
                <a:sym typeface="Helvetica Neue"/>
              </a:rPr>
              <a:t>has experience writing foundation and federal grants for nonprofit entities within the health care, human services, faith-based, and criminal justice sectors. Carol specializes in supporting clients with the non-narrative portions of grant applications such as the budget, budget narrative, and additional attachments. </a:t>
            </a:r>
            <a:endParaRPr sz="4000" b="1" i="0" u="none" strike="noStrike" cap="none">
              <a:solidFill>
                <a:schemeClr val="dk1"/>
              </a:solidFill>
              <a:latin typeface="Helvetica Neue"/>
              <a:ea typeface="Helvetica Neue"/>
              <a:cs typeface="Helvetica Neue"/>
              <a:sym typeface="Helvetica Neue"/>
            </a:endParaRPr>
          </a:p>
        </p:txBody>
      </p:sp>
      <p:pic>
        <p:nvPicPr>
          <p:cNvPr id="103" name="Google Shape;103;p4"/>
          <p:cNvPicPr preferRelativeResize="0"/>
          <p:nvPr/>
        </p:nvPicPr>
        <p:blipFill rotWithShape="1">
          <a:blip r:embed="rId5">
            <a:alphaModFix/>
          </a:blip>
          <a:srcRect/>
          <a:stretch/>
        </p:blipFill>
        <p:spPr>
          <a:xfrm>
            <a:off x="19208623" y="7470101"/>
            <a:ext cx="4104469" cy="410446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40" descr="Image"/>
          <p:cNvPicPr preferRelativeResize="0"/>
          <p:nvPr/>
        </p:nvPicPr>
        <p:blipFill rotWithShape="1">
          <a:blip r:embed="rId3">
            <a:alphaModFix/>
          </a:blip>
          <a:srcRect/>
          <a:stretch/>
        </p:blipFill>
        <p:spPr>
          <a:xfrm>
            <a:off x="21145501" y="11100248"/>
            <a:ext cx="2383662" cy="2064480"/>
          </a:xfrm>
          <a:prstGeom prst="rect">
            <a:avLst/>
          </a:prstGeom>
          <a:noFill/>
          <a:ln>
            <a:noFill/>
          </a:ln>
        </p:spPr>
      </p:pic>
      <p:sp>
        <p:nvSpPr>
          <p:cNvPr id="364" name="Google Shape;364;p40"/>
          <p:cNvSpPr txBox="1">
            <a:spLocks noGrp="1"/>
          </p:cNvSpPr>
          <p:nvPr>
            <p:ph type="title"/>
          </p:nvPr>
        </p:nvSpPr>
        <p:spPr>
          <a:xfrm>
            <a:off x="7174782" y="5784777"/>
            <a:ext cx="10034436" cy="1073223"/>
          </a:xfrm>
          <a:prstGeom prst="rect">
            <a:avLst/>
          </a:prstGeom>
          <a:noFill/>
          <a:ln>
            <a:noFill/>
          </a:ln>
        </p:spPr>
        <p:txBody>
          <a:bodyPr spcFirstLastPara="1" wrap="square" lIns="50800" tIns="50800" rIns="50800" bIns="50800" anchor="t" anchorCtr="0">
            <a:noAutofit/>
          </a:bodyPr>
          <a:lstStyle/>
          <a:p>
            <a:pPr marL="0" lvl="0" indent="0" algn="ctr" rtl="0">
              <a:lnSpc>
                <a:spcPct val="80000"/>
              </a:lnSpc>
              <a:spcBef>
                <a:spcPts val="0"/>
              </a:spcBef>
              <a:spcAft>
                <a:spcPts val="0"/>
              </a:spcAft>
              <a:buClr>
                <a:srgbClr val="FFC000"/>
              </a:buClr>
              <a:buSzPts val="12000"/>
              <a:buFont typeface="Helvetica Neue"/>
              <a:buNone/>
            </a:pPr>
            <a:r>
              <a:rPr lang="en-US" sz="12000" b="1">
                <a:solidFill>
                  <a:srgbClr val="FFC000"/>
                </a:solidFill>
              </a:rPr>
              <a:t>Questions?</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13332F"/>
        </a:solidFill>
        <a:effectLst/>
      </p:bgPr>
    </p:bg>
    <p:spTree>
      <p:nvGrpSpPr>
        <p:cNvPr id="1" name="Shape 368"/>
        <p:cNvGrpSpPr/>
        <p:nvPr/>
      </p:nvGrpSpPr>
      <p:grpSpPr>
        <a:xfrm>
          <a:off x="0" y="0"/>
          <a:ext cx="0" cy="0"/>
          <a:chOff x="0" y="0"/>
          <a:chExt cx="0" cy="0"/>
        </a:xfrm>
      </p:grpSpPr>
      <p:pic>
        <p:nvPicPr>
          <p:cNvPr id="369" name="Google Shape;369;p41" descr="Image"/>
          <p:cNvPicPr preferRelativeResize="0"/>
          <p:nvPr/>
        </p:nvPicPr>
        <p:blipFill rotWithShape="1">
          <a:blip r:embed="rId3">
            <a:alphaModFix/>
          </a:blip>
          <a:srcRect/>
          <a:stretch/>
        </p:blipFill>
        <p:spPr>
          <a:xfrm>
            <a:off x="7771082" y="5708238"/>
            <a:ext cx="8841835" cy="2299524"/>
          </a:xfrm>
          <a:prstGeom prst="rect">
            <a:avLst/>
          </a:prstGeom>
          <a:noFill/>
          <a:ln>
            <a:noFill/>
          </a:ln>
        </p:spPr>
      </p:pic>
      <p:sp>
        <p:nvSpPr>
          <p:cNvPr id="370" name="Google Shape;370;p41"/>
          <p:cNvSpPr txBox="1"/>
          <p:nvPr/>
        </p:nvSpPr>
        <p:spPr>
          <a:xfrm>
            <a:off x="11170282" y="9251340"/>
            <a:ext cx="2218238" cy="711201"/>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ECB547"/>
              </a:buClr>
              <a:buSzPts val="4000"/>
              <a:buFont typeface="Arial"/>
              <a:buNone/>
            </a:pPr>
            <a:r>
              <a:rPr lang="en-US" sz="4000" b="1" i="0" u="none" strike="noStrike" cap="none">
                <a:solidFill>
                  <a:srgbClr val="ECB547"/>
                </a:solidFill>
                <a:latin typeface="Arial"/>
                <a:ea typeface="Arial"/>
                <a:cs typeface="Arial"/>
                <a:sym typeface="Arial"/>
              </a:rPr>
              <a:t>dht.org</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5"/>
          <p:cNvSpPr txBox="1"/>
          <p:nvPr/>
        </p:nvSpPr>
        <p:spPr>
          <a:xfrm>
            <a:off x="1766463" y="487139"/>
            <a:ext cx="102657" cy="1333698"/>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ECB547"/>
              </a:buClr>
              <a:buSzPts val="8000"/>
              <a:buFont typeface="Arial"/>
              <a:buNone/>
            </a:pPr>
            <a:endParaRPr sz="8000" b="1" i="0" u="none" strike="noStrike" cap="none">
              <a:solidFill>
                <a:srgbClr val="ECB547"/>
              </a:solidFill>
              <a:latin typeface="Arial"/>
              <a:ea typeface="Arial"/>
              <a:cs typeface="Arial"/>
              <a:sym typeface="Arial"/>
            </a:endParaRPr>
          </a:p>
        </p:txBody>
      </p:sp>
      <p:pic>
        <p:nvPicPr>
          <p:cNvPr id="109" name="Google Shape;109;p5" descr="Image"/>
          <p:cNvPicPr preferRelativeResize="0"/>
          <p:nvPr/>
        </p:nvPicPr>
        <p:blipFill rotWithShape="1">
          <a:blip r:embed="rId3">
            <a:alphaModFix/>
          </a:blip>
          <a:srcRect/>
          <a:stretch/>
        </p:blipFill>
        <p:spPr>
          <a:xfrm>
            <a:off x="21476677" y="11176678"/>
            <a:ext cx="2209410" cy="1913561"/>
          </a:xfrm>
          <a:prstGeom prst="rect">
            <a:avLst/>
          </a:prstGeom>
          <a:noFill/>
          <a:ln>
            <a:noFill/>
          </a:ln>
        </p:spPr>
      </p:pic>
      <p:sp>
        <p:nvSpPr>
          <p:cNvPr id="110" name="Google Shape;110;p5"/>
          <p:cNvSpPr txBox="1"/>
          <p:nvPr/>
        </p:nvSpPr>
        <p:spPr>
          <a:xfrm>
            <a:off x="1131596" y="2928944"/>
            <a:ext cx="14645457" cy="9680890"/>
          </a:xfrm>
          <a:prstGeom prst="rect">
            <a:avLst/>
          </a:prstGeom>
          <a:noFill/>
          <a:ln>
            <a:noFill/>
          </a:ln>
        </p:spPr>
        <p:txBody>
          <a:bodyPr spcFirstLastPara="1" wrap="square" lIns="45700" tIns="45700" rIns="45700" bIns="45700" anchor="t" anchorCtr="0">
            <a:noAutofit/>
          </a:bodyPr>
          <a:lstStyle/>
          <a:p>
            <a:pPr marL="685800" marR="0" lvl="0" indent="-685800" algn="l" rtl="0">
              <a:lnSpc>
                <a:spcPct val="90000"/>
              </a:lnSpc>
              <a:spcBef>
                <a:spcPts val="0"/>
              </a:spcBef>
              <a:spcAft>
                <a:spcPts val="0"/>
              </a:spcAft>
              <a:buClr>
                <a:schemeClr val="dk1"/>
              </a:buClr>
              <a:buSzPts val="5904"/>
              <a:buFont typeface="Arial"/>
              <a:buChar char="•"/>
            </a:pPr>
            <a:r>
              <a:rPr lang="en-US" sz="4800" b="0" i="0" u="none" strike="noStrike" cap="none" dirty="0">
                <a:solidFill>
                  <a:schemeClr val="dk1"/>
                </a:solidFill>
                <a:latin typeface="Helvetica Neue"/>
                <a:ea typeface="Helvetica Neue"/>
                <a:cs typeface="Helvetica Neue"/>
                <a:sym typeface="Helvetica Neue"/>
              </a:rPr>
              <a:t>Non-narrative docs support the narrative and other pieces of the proposal – part of the big picture!</a:t>
            </a:r>
            <a:endParaRPr dirty="0"/>
          </a:p>
          <a:p>
            <a:pPr marL="685800" marR="0" lvl="0" indent="-685800" algn="l" rtl="0">
              <a:lnSpc>
                <a:spcPct val="90000"/>
              </a:lnSpc>
              <a:spcBef>
                <a:spcPts val="4500"/>
              </a:spcBef>
              <a:spcAft>
                <a:spcPts val="0"/>
              </a:spcAft>
              <a:buClr>
                <a:schemeClr val="dk1"/>
              </a:buClr>
              <a:buSzPts val="5904"/>
              <a:buFont typeface="Arial"/>
              <a:buChar char="•"/>
            </a:pPr>
            <a:r>
              <a:rPr lang="en-US" sz="4800" b="0" i="0" u="none" strike="noStrike" cap="none" dirty="0">
                <a:solidFill>
                  <a:schemeClr val="dk1"/>
                </a:solidFill>
                <a:latin typeface="Helvetica Neue"/>
                <a:ea typeface="Helvetica Neue"/>
                <a:cs typeface="Helvetica Neue"/>
                <a:sym typeface="Helvetica Neue"/>
              </a:rPr>
              <a:t>Missing a required non-narrative component can result in immediate disqualification.</a:t>
            </a:r>
            <a:endParaRPr dirty="0"/>
          </a:p>
          <a:p>
            <a:pPr marL="685800" marR="0" lvl="0" indent="-685800" algn="l" rtl="0">
              <a:lnSpc>
                <a:spcPct val="90000"/>
              </a:lnSpc>
              <a:spcBef>
                <a:spcPts val="4500"/>
              </a:spcBef>
              <a:spcAft>
                <a:spcPts val="0"/>
              </a:spcAft>
              <a:buClr>
                <a:schemeClr val="dk1"/>
              </a:buClr>
              <a:buSzPts val="5904"/>
              <a:buFont typeface="Arial"/>
              <a:buChar char="•"/>
            </a:pPr>
            <a:r>
              <a:rPr lang="en-US" sz="4800" b="0" i="0" u="none" strike="noStrike" cap="none" dirty="0">
                <a:solidFill>
                  <a:schemeClr val="dk1"/>
                </a:solidFill>
                <a:latin typeface="Helvetica Neue"/>
                <a:ea typeface="Helvetica Neue"/>
                <a:cs typeface="Helvetica Neue"/>
                <a:sym typeface="Helvetica Neue"/>
              </a:rPr>
              <a:t>Budget is often scored and is one of the most critical aspects of a grant application – shows your level of preparation and development.</a:t>
            </a:r>
            <a:endParaRPr dirty="0"/>
          </a:p>
          <a:p>
            <a:pPr marL="685800" marR="0" lvl="0" indent="-685800" algn="l" rtl="0">
              <a:lnSpc>
                <a:spcPct val="90000"/>
              </a:lnSpc>
              <a:spcBef>
                <a:spcPts val="4500"/>
              </a:spcBef>
              <a:spcAft>
                <a:spcPts val="0"/>
              </a:spcAft>
              <a:buClr>
                <a:schemeClr val="dk1"/>
              </a:buClr>
              <a:buSzPts val="5904"/>
              <a:buFont typeface="Arial"/>
              <a:buChar char="•"/>
            </a:pPr>
            <a:r>
              <a:rPr lang="en-US" sz="4800" b="0" i="0" u="none" strike="noStrike" cap="none" dirty="0">
                <a:solidFill>
                  <a:schemeClr val="dk1"/>
                </a:solidFill>
                <a:latin typeface="Helvetica Neue"/>
                <a:ea typeface="Helvetica Neue"/>
                <a:cs typeface="Helvetica Neue"/>
                <a:sym typeface="Helvetica Neue"/>
              </a:rPr>
              <a:t>Federal grants require the use of complex grant portals – Lack of registration and understanding can prohibit your ability to apply for federal grants.</a:t>
            </a:r>
            <a:endParaRPr dirty="0"/>
          </a:p>
        </p:txBody>
      </p:sp>
      <p:sp>
        <p:nvSpPr>
          <p:cNvPr id="111" name="Google Shape;111;p5"/>
          <p:cNvSpPr txBox="1"/>
          <p:nvPr/>
        </p:nvSpPr>
        <p:spPr>
          <a:xfrm>
            <a:off x="0" y="487139"/>
            <a:ext cx="16908650" cy="246221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C000"/>
              </a:buClr>
              <a:buSzPts val="7700"/>
              <a:buFont typeface="Helvetica Neue"/>
              <a:buNone/>
            </a:pPr>
            <a:r>
              <a:rPr lang="en-US" sz="7700" b="1" i="0" u="none" strike="noStrike" cap="none" dirty="0">
                <a:solidFill>
                  <a:srgbClr val="FFC000"/>
                </a:solidFill>
                <a:latin typeface="Helvetica Neue"/>
                <a:ea typeface="Helvetica Neue"/>
                <a:cs typeface="Helvetica Neue"/>
                <a:sym typeface="Helvetica Neue"/>
              </a:rPr>
              <a:t>Why Is This So Important?</a:t>
            </a:r>
            <a:endParaRPr dirty="0"/>
          </a:p>
          <a:p>
            <a:pPr marL="0" marR="0" lvl="0" indent="0" algn="ctr" rtl="0">
              <a:lnSpc>
                <a:spcPct val="100000"/>
              </a:lnSpc>
              <a:spcBef>
                <a:spcPts val="0"/>
              </a:spcBef>
              <a:spcAft>
                <a:spcPts val="0"/>
              </a:spcAft>
              <a:buClr>
                <a:srgbClr val="FFC000"/>
              </a:buClr>
              <a:buSzPts val="7700"/>
              <a:buFont typeface="Helvetica Neue"/>
              <a:buNone/>
            </a:pPr>
            <a:r>
              <a:rPr lang="en-US" sz="7700" b="0" i="0" u="none" strike="noStrike" cap="none" dirty="0">
                <a:solidFill>
                  <a:srgbClr val="FFC000"/>
                </a:solidFill>
                <a:latin typeface="Helvetica Neue"/>
                <a:ea typeface="Helvetica Neue"/>
                <a:cs typeface="Helvetica Neue"/>
                <a:sym typeface="Helvetica Neue"/>
              </a:rPr>
              <a:t> </a:t>
            </a:r>
            <a:endParaRPr dirty="0"/>
          </a:p>
        </p:txBody>
      </p:sp>
      <p:pic>
        <p:nvPicPr>
          <p:cNvPr id="112" name="Google Shape;112;p5"/>
          <p:cNvPicPr preferRelativeResize="0"/>
          <p:nvPr/>
        </p:nvPicPr>
        <p:blipFill rotWithShape="1">
          <a:blip r:embed="rId4">
            <a:alphaModFix/>
          </a:blip>
          <a:srcRect/>
          <a:stretch/>
        </p:blipFill>
        <p:spPr>
          <a:xfrm>
            <a:off x="15913687" y="2574835"/>
            <a:ext cx="7772400" cy="5194554"/>
          </a:xfrm>
          <a:prstGeom prst="rect">
            <a:avLst/>
          </a:prstGeom>
          <a:noFill/>
          <a:ln>
            <a:noFill/>
          </a:ln>
        </p:spPr>
      </p:pic>
      <p:sp>
        <p:nvSpPr>
          <p:cNvPr id="113" name="Google Shape;113;p5"/>
          <p:cNvSpPr txBox="1"/>
          <p:nvPr/>
        </p:nvSpPr>
        <p:spPr>
          <a:xfrm>
            <a:off x="15913687" y="7884805"/>
            <a:ext cx="7772400" cy="241092"/>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900"/>
              <a:buFont typeface="Helvetica Neue"/>
              <a:buNone/>
            </a:pPr>
            <a:r>
              <a:rPr lang="en-US" sz="900" b="0" i="0" u="sng" strike="noStrike" cap="none">
                <a:solidFill>
                  <a:srgbClr val="5E5E5E"/>
                </a:solidFill>
                <a:latin typeface="Helvetica Neue"/>
                <a:ea typeface="Helvetica Neue"/>
                <a:cs typeface="Helvetica Neue"/>
                <a:sym typeface="Helvetica Neue"/>
                <a:hlinkClick r:id="rId5">
                  <a:extLst>
                    <a:ext uri="{A12FA001-AC4F-418D-AE19-62706E023703}">
                      <ahyp:hlinkClr xmlns:ahyp="http://schemas.microsoft.com/office/drawing/2018/hyperlinkcolor" val="tx"/>
                    </a:ext>
                  </a:extLst>
                </a:hlinkClick>
              </a:rPr>
              <a:t>This Photo</a:t>
            </a:r>
            <a:r>
              <a:rPr lang="en-US" sz="900" b="0" i="0" u="none" strike="noStrike" cap="none">
                <a:solidFill>
                  <a:srgbClr val="5E5E5E"/>
                </a:solidFill>
                <a:latin typeface="Helvetica Neue"/>
                <a:ea typeface="Helvetica Neue"/>
                <a:cs typeface="Helvetica Neue"/>
                <a:sym typeface="Helvetica Neue"/>
              </a:rPr>
              <a:t> by Unknown Author is licensed under </a:t>
            </a:r>
            <a:r>
              <a:rPr lang="en-US" sz="900" b="0" i="0" u="sng" strike="noStrike" cap="none">
                <a:solidFill>
                  <a:srgbClr val="5E5E5E"/>
                </a:solidFill>
                <a:latin typeface="Helvetica Neue"/>
                <a:ea typeface="Helvetica Neue"/>
                <a:cs typeface="Helvetica Neue"/>
                <a:sym typeface="Helvetica Neue"/>
                <a:hlinkClick r:id="rId6">
                  <a:extLst>
                    <a:ext uri="{A12FA001-AC4F-418D-AE19-62706E023703}">
                      <ahyp:hlinkClr xmlns:ahyp="http://schemas.microsoft.com/office/drawing/2018/hyperlinkcolor" val="tx"/>
                    </a:ext>
                  </a:extLst>
                </a:hlinkClick>
              </a:rPr>
              <a:t>CC BY-SA</a:t>
            </a:r>
            <a:endParaRPr sz="900" b="0" i="0" u="none" strike="noStrike" cap="none">
              <a:solidFill>
                <a:srgbClr val="5E5E5E"/>
              </a:solidFill>
              <a:latin typeface="Helvetica Neue"/>
              <a:ea typeface="Helvetica Neue"/>
              <a:cs typeface="Helvetica Neue"/>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a:spLocks noGrp="1"/>
          </p:cNvSpPr>
          <p:nvPr>
            <p:ph type="title"/>
          </p:nvPr>
        </p:nvSpPr>
        <p:spPr>
          <a:xfrm>
            <a:off x="1206500" y="1274461"/>
            <a:ext cx="21971000" cy="1434950"/>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FFC000"/>
              </a:buClr>
              <a:buSzPts val="7700"/>
              <a:buFont typeface="Helvetica Neue"/>
              <a:buNone/>
            </a:pPr>
            <a:r>
              <a:rPr lang="en-US" sz="7700">
                <a:solidFill>
                  <a:srgbClr val="FFC000"/>
                </a:solidFill>
              </a:rPr>
              <a:t>What do we mean by “non-narrative?”</a:t>
            </a:r>
            <a:endParaRPr/>
          </a:p>
        </p:txBody>
      </p:sp>
      <p:pic>
        <p:nvPicPr>
          <p:cNvPr id="119" name="Google Shape;119;p6" descr="Image"/>
          <p:cNvPicPr preferRelativeResize="0"/>
          <p:nvPr/>
        </p:nvPicPr>
        <p:blipFill rotWithShape="1">
          <a:blip r:embed="rId3">
            <a:alphaModFix/>
          </a:blip>
          <a:srcRect/>
          <a:stretch/>
        </p:blipFill>
        <p:spPr>
          <a:xfrm>
            <a:off x="20247429" y="10322432"/>
            <a:ext cx="3281733" cy="2842296"/>
          </a:xfrm>
          <a:prstGeom prst="rect">
            <a:avLst/>
          </a:prstGeom>
          <a:noFill/>
          <a:ln>
            <a:noFill/>
          </a:ln>
        </p:spPr>
      </p:pic>
      <p:sp>
        <p:nvSpPr>
          <p:cNvPr id="120" name="Google Shape;120;p6"/>
          <p:cNvSpPr txBox="1"/>
          <p:nvPr/>
        </p:nvSpPr>
        <p:spPr>
          <a:xfrm>
            <a:off x="2761208" y="2473077"/>
            <a:ext cx="20767954" cy="9335889"/>
          </a:xfrm>
          <a:prstGeom prst="rect">
            <a:avLst/>
          </a:prstGeom>
          <a:noFill/>
          <a:ln>
            <a:noFill/>
          </a:ln>
        </p:spPr>
        <p:txBody>
          <a:bodyPr spcFirstLastPara="1" wrap="square" lIns="50800" tIns="50800" rIns="50800" bIns="50800" anchor="ctr" anchorCtr="0">
            <a:spAutoFit/>
          </a:bodyPr>
          <a:lstStyle/>
          <a:p>
            <a:pPr marL="571500" marR="0" lvl="0" indent="-571500" algn="l" rtl="0">
              <a:lnSpc>
                <a:spcPct val="200000"/>
              </a:lnSpc>
              <a:spcBef>
                <a:spcPts val="0"/>
              </a:spcBef>
              <a:spcAft>
                <a:spcPts val="0"/>
              </a:spcAft>
              <a:buClr>
                <a:srgbClr val="5E5E5E"/>
              </a:buClr>
              <a:buSzPts val="6000"/>
              <a:buFont typeface="Arial"/>
              <a:buChar char="•"/>
            </a:pPr>
            <a:r>
              <a:rPr lang="en-US" sz="6000" b="1" i="0" u="none" strike="noStrike" cap="none">
                <a:solidFill>
                  <a:srgbClr val="5E5E5E"/>
                </a:solidFill>
                <a:latin typeface="Helvetica Neue"/>
                <a:ea typeface="Helvetica Neue"/>
                <a:cs typeface="Helvetica Neue"/>
                <a:sym typeface="Helvetica Neue"/>
              </a:rPr>
              <a:t>Required Registrations</a:t>
            </a:r>
            <a:endParaRPr/>
          </a:p>
          <a:p>
            <a:pPr marL="571500" marR="0" lvl="0" indent="-571500" algn="l" rtl="0">
              <a:lnSpc>
                <a:spcPct val="200000"/>
              </a:lnSpc>
              <a:spcBef>
                <a:spcPts val="0"/>
              </a:spcBef>
              <a:spcAft>
                <a:spcPts val="0"/>
              </a:spcAft>
              <a:buClr>
                <a:srgbClr val="5E5E5E"/>
              </a:buClr>
              <a:buSzPts val="6000"/>
              <a:buFont typeface="Arial"/>
              <a:buChar char="•"/>
            </a:pPr>
            <a:r>
              <a:rPr lang="en-US" sz="6000" b="1" i="0" u="none" strike="noStrike" cap="none">
                <a:solidFill>
                  <a:srgbClr val="5E5E5E"/>
                </a:solidFill>
                <a:latin typeface="Helvetica Neue"/>
                <a:ea typeface="Helvetica Neue"/>
                <a:cs typeface="Helvetica Neue"/>
                <a:sym typeface="Helvetica Neue"/>
              </a:rPr>
              <a:t>Forms (SF-424, R&amp;R, etc.)</a:t>
            </a:r>
            <a:endParaRPr/>
          </a:p>
          <a:p>
            <a:pPr marL="571500" marR="0" lvl="0" indent="-571500" algn="l" rtl="0">
              <a:lnSpc>
                <a:spcPct val="200000"/>
              </a:lnSpc>
              <a:spcBef>
                <a:spcPts val="0"/>
              </a:spcBef>
              <a:spcAft>
                <a:spcPts val="0"/>
              </a:spcAft>
              <a:buClr>
                <a:srgbClr val="5E5E5E"/>
              </a:buClr>
              <a:buSzPts val="6000"/>
              <a:buFont typeface="Arial"/>
              <a:buChar char="•"/>
            </a:pPr>
            <a:r>
              <a:rPr lang="en-US" sz="6000" b="1" i="0" u="none" strike="noStrike" cap="none">
                <a:solidFill>
                  <a:srgbClr val="5E5E5E"/>
                </a:solidFill>
                <a:latin typeface="Helvetica Neue"/>
                <a:ea typeface="Helvetica Neue"/>
                <a:cs typeface="Helvetica Neue"/>
                <a:sym typeface="Helvetica Neue"/>
              </a:rPr>
              <a:t>Budget/Budget Narrative (justification)</a:t>
            </a:r>
            <a:endParaRPr/>
          </a:p>
          <a:p>
            <a:pPr marL="571500" marR="0" lvl="0" indent="-571500" algn="l" rtl="0">
              <a:lnSpc>
                <a:spcPct val="200000"/>
              </a:lnSpc>
              <a:spcBef>
                <a:spcPts val="0"/>
              </a:spcBef>
              <a:spcAft>
                <a:spcPts val="0"/>
              </a:spcAft>
              <a:buClr>
                <a:srgbClr val="5E5E5E"/>
              </a:buClr>
              <a:buSzPts val="6000"/>
              <a:buFont typeface="Arial"/>
              <a:buChar char="•"/>
            </a:pPr>
            <a:r>
              <a:rPr lang="en-US" sz="6000" b="1" i="0" u="none" strike="noStrike" cap="none">
                <a:solidFill>
                  <a:srgbClr val="5E5E5E"/>
                </a:solidFill>
                <a:latin typeface="Helvetica Neue"/>
                <a:ea typeface="Helvetica Neue"/>
                <a:cs typeface="Helvetica Neue"/>
                <a:sym typeface="Helvetica Neue"/>
              </a:rPr>
              <a:t>Attachments (some)</a:t>
            </a:r>
            <a:endParaRPr/>
          </a:p>
          <a:p>
            <a:pPr marL="571500" marR="0" lvl="0" indent="-571500" algn="l" rtl="0">
              <a:lnSpc>
                <a:spcPct val="200000"/>
              </a:lnSpc>
              <a:spcBef>
                <a:spcPts val="0"/>
              </a:spcBef>
              <a:spcAft>
                <a:spcPts val="0"/>
              </a:spcAft>
              <a:buClr>
                <a:srgbClr val="5E5E5E"/>
              </a:buClr>
              <a:buSzPts val="6000"/>
              <a:buFont typeface="Arial"/>
              <a:buChar char="•"/>
            </a:pPr>
            <a:r>
              <a:rPr lang="en-US" sz="6000" b="1" i="0" u="none" strike="noStrike" cap="none">
                <a:solidFill>
                  <a:srgbClr val="5E5E5E"/>
                </a:solidFill>
                <a:latin typeface="Helvetica Neue"/>
                <a:ea typeface="Helvetica Neue"/>
                <a:cs typeface="Helvetica Neue"/>
                <a:sym typeface="Helvetica Neue"/>
              </a:rPr>
              <a:t>Grant Submission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7"/>
          <p:cNvSpPr txBox="1"/>
          <p:nvPr/>
        </p:nvSpPr>
        <p:spPr>
          <a:xfrm>
            <a:off x="1766463" y="487139"/>
            <a:ext cx="102657" cy="1333698"/>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ECB547"/>
              </a:buClr>
              <a:buSzPts val="8000"/>
              <a:buFont typeface="Arial"/>
              <a:buNone/>
            </a:pPr>
            <a:endParaRPr sz="8000" b="1" i="0" u="none" strike="noStrike" cap="none">
              <a:solidFill>
                <a:srgbClr val="ECB547"/>
              </a:solidFill>
              <a:latin typeface="Arial"/>
              <a:ea typeface="Arial"/>
              <a:cs typeface="Arial"/>
              <a:sym typeface="Arial"/>
            </a:endParaRPr>
          </a:p>
        </p:txBody>
      </p:sp>
      <p:pic>
        <p:nvPicPr>
          <p:cNvPr id="126" name="Google Shape;126;p7" descr="Image"/>
          <p:cNvPicPr preferRelativeResize="0"/>
          <p:nvPr/>
        </p:nvPicPr>
        <p:blipFill rotWithShape="1">
          <a:blip r:embed="rId3">
            <a:alphaModFix/>
          </a:blip>
          <a:srcRect/>
          <a:stretch/>
        </p:blipFill>
        <p:spPr>
          <a:xfrm>
            <a:off x="20796069" y="10587208"/>
            <a:ext cx="2890017" cy="2503032"/>
          </a:xfrm>
          <a:prstGeom prst="rect">
            <a:avLst/>
          </a:prstGeom>
          <a:noFill/>
          <a:ln>
            <a:noFill/>
          </a:ln>
        </p:spPr>
      </p:pic>
      <p:sp>
        <p:nvSpPr>
          <p:cNvPr id="127" name="Google Shape;127;p7"/>
          <p:cNvSpPr txBox="1"/>
          <p:nvPr/>
        </p:nvSpPr>
        <p:spPr>
          <a:xfrm>
            <a:off x="1766463" y="2604358"/>
            <a:ext cx="20020111" cy="9680890"/>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chemeClr val="dk1"/>
              </a:buClr>
              <a:buSzPts val="5904"/>
              <a:buFont typeface="Helvetica Neue"/>
              <a:buNone/>
            </a:pPr>
            <a:r>
              <a:rPr lang="en-US" sz="4800" b="0" i="0" u="none" strike="noStrike" cap="none">
                <a:solidFill>
                  <a:schemeClr val="dk1"/>
                </a:solidFill>
                <a:latin typeface="Helvetica Neue"/>
                <a:ea typeface="Helvetica Neue"/>
                <a:cs typeface="Helvetica Neue"/>
                <a:sym typeface="Helvetica Neue"/>
              </a:rPr>
              <a:t>Primary Registrations for all federal grants include:</a:t>
            </a:r>
            <a:endParaRPr/>
          </a:p>
          <a:p>
            <a:pPr marL="685800" marR="0" lvl="0" indent="-685800" algn="l" rtl="0">
              <a:lnSpc>
                <a:spcPct val="90000"/>
              </a:lnSpc>
              <a:spcBef>
                <a:spcPts val="4500"/>
              </a:spcBef>
              <a:spcAft>
                <a:spcPts val="0"/>
              </a:spcAft>
              <a:buClr>
                <a:schemeClr val="dk1"/>
              </a:buClr>
              <a:buSzPts val="5904"/>
              <a:buFont typeface="Arial"/>
              <a:buChar char="•"/>
            </a:pPr>
            <a:r>
              <a:rPr lang="en-US" sz="4800" b="0" i="0" u="none" strike="noStrike" cap="none">
                <a:solidFill>
                  <a:schemeClr val="dk1"/>
                </a:solidFill>
                <a:latin typeface="Helvetica Neue"/>
                <a:ea typeface="Helvetica Neue"/>
                <a:cs typeface="Helvetica Neue"/>
                <a:sym typeface="Helvetica Neue"/>
              </a:rPr>
              <a:t>SAM.gov (System for Award Management)</a:t>
            </a:r>
            <a:endParaRPr/>
          </a:p>
          <a:p>
            <a:pPr marL="685800" marR="0" lvl="0" indent="-685800" algn="l" rtl="0">
              <a:lnSpc>
                <a:spcPct val="90000"/>
              </a:lnSpc>
              <a:spcBef>
                <a:spcPts val="4500"/>
              </a:spcBef>
              <a:spcAft>
                <a:spcPts val="0"/>
              </a:spcAft>
              <a:buClr>
                <a:schemeClr val="dk1"/>
              </a:buClr>
              <a:buSzPts val="5904"/>
              <a:buFont typeface="Arial"/>
              <a:buChar char="•"/>
            </a:pPr>
            <a:r>
              <a:rPr lang="en-US" sz="4800" b="0" i="0" u="none" strike="noStrike" cap="none">
                <a:solidFill>
                  <a:schemeClr val="dk1"/>
                </a:solidFill>
                <a:latin typeface="Helvetica Neue"/>
                <a:ea typeface="Helvetica Neue"/>
                <a:cs typeface="Helvetica Neue"/>
                <a:sym typeface="Helvetica Neue"/>
              </a:rPr>
              <a:t>Grants.gov</a:t>
            </a:r>
            <a:endParaRPr sz="4800" b="0" i="0" u="none" strike="noStrike" cap="none">
              <a:solidFill>
                <a:schemeClr val="dk1"/>
              </a:solidFill>
              <a:latin typeface="Helvetica Neue"/>
              <a:ea typeface="Helvetica Neue"/>
              <a:cs typeface="Helvetica Neue"/>
              <a:sym typeface="Helvetica Neue"/>
            </a:endParaRPr>
          </a:p>
          <a:p>
            <a:pPr marL="0" marR="0" lvl="0" indent="0" algn="l" rtl="0">
              <a:lnSpc>
                <a:spcPct val="90000"/>
              </a:lnSpc>
              <a:spcBef>
                <a:spcPts val="4500"/>
              </a:spcBef>
              <a:spcAft>
                <a:spcPts val="0"/>
              </a:spcAft>
              <a:buClr>
                <a:srgbClr val="000000"/>
              </a:buClr>
              <a:buSzPts val="5904"/>
              <a:buFont typeface="Helvetica Neue"/>
              <a:buNone/>
            </a:pPr>
            <a:endParaRPr sz="4800" b="0" i="0" u="none" strike="noStrike" cap="none">
              <a:solidFill>
                <a:schemeClr val="dk1"/>
              </a:solidFill>
              <a:latin typeface="Helvetica Neue"/>
              <a:ea typeface="Helvetica Neue"/>
              <a:cs typeface="Helvetica Neue"/>
              <a:sym typeface="Helvetica Neue"/>
            </a:endParaRPr>
          </a:p>
          <a:p>
            <a:pPr marL="0" marR="0" lvl="0" indent="0" algn="l" rtl="0">
              <a:lnSpc>
                <a:spcPct val="90000"/>
              </a:lnSpc>
              <a:spcBef>
                <a:spcPts val="4500"/>
              </a:spcBef>
              <a:spcAft>
                <a:spcPts val="0"/>
              </a:spcAft>
              <a:buClr>
                <a:schemeClr val="dk1"/>
              </a:buClr>
              <a:buSzPts val="5904"/>
              <a:buFont typeface="Helvetica Neue"/>
              <a:buNone/>
            </a:pPr>
            <a:r>
              <a:rPr lang="en-US" sz="4800" b="0" i="0" u="none" strike="noStrike" cap="none">
                <a:solidFill>
                  <a:schemeClr val="dk1"/>
                </a:solidFill>
                <a:latin typeface="Helvetica Neue"/>
                <a:ea typeface="Helvetica Neue"/>
                <a:cs typeface="Helvetica Neue"/>
                <a:sym typeface="Helvetica Neue"/>
              </a:rPr>
              <a:t>Must complete SAM registration first (can take up to 6 weeks)</a:t>
            </a:r>
            <a:endParaRPr/>
          </a:p>
          <a:p>
            <a:pPr marL="0" marR="0" lvl="0" indent="0" algn="l" rtl="0">
              <a:lnSpc>
                <a:spcPct val="90000"/>
              </a:lnSpc>
              <a:spcBef>
                <a:spcPts val="4500"/>
              </a:spcBef>
              <a:spcAft>
                <a:spcPts val="0"/>
              </a:spcAft>
              <a:buClr>
                <a:schemeClr val="dk1"/>
              </a:buClr>
              <a:buSzPts val="5904"/>
              <a:buFont typeface="Helvetica Neue"/>
              <a:buNone/>
            </a:pPr>
            <a:r>
              <a:rPr lang="en-US" sz="4800" b="0" i="0" u="none" strike="noStrike" cap="none">
                <a:solidFill>
                  <a:schemeClr val="dk1"/>
                </a:solidFill>
                <a:latin typeface="Helvetica Neue"/>
                <a:ea typeface="Helvetica Neue"/>
                <a:cs typeface="Helvetica Neue"/>
                <a:sym typeface="Helvetica Neue"/>
              </a:rPr>
              <a:t>SAM.gov directly connects to Grants.gov (e-Biz POC, email addresses, etc.)</a:t>
            </a:r>
            <a:endParaRPr/>
          </a:p>
          <a:p>
            <a:pPr marL="0" marR="0" lvl="0" indent="0" algn="l" rtl="0">
              <a:lnSpc>
                <a:spcPct val="90000"/>
              </a:lnSpc>
              <a:spcBef>
                <a:spcPts val="4500"/>
              </a:spcBef>
              <a:spcAft>
                <a:spcPts val="0"/>
              </a:spcAft>
              <a:buClr>
                <a:schemeClr val="dk1"/>
              </a:buClr>
              <a:buSzPts val="5904"/>
              <a:buFont typeface="Helvetica Neue"/>
              <a:buNone/>
            </a:pPr>
            <a:r>
              <a:rPr lang="en-US" sz="4800" b="0" i="0" u="none" strike="noStrike" cap="none">
                <a:solidFill>
                  <a:schemeClr val="dk1"/>
                </a:solidFill>
                <a:latin typeface="Helvetica Neue"/>
                <a:ea typeface="Helvetica Neue"/>
                <a:cs typeface="Helvetica Neue"/>
                <a:sym typeface="Helvetica Neue"/>
              </a:rPr>
              <a:t>Both portals use Login.gov to access</a:t>
            </a:r>
            <a:endParaRPr/>
          </a:p>
          <a:p>
            <a:pPr marL="685800" marR="0" lvl="0" indent="-310896" algn="l" rtl="0">
              <a:lnSpc>
                <a:spcPct val="90000"/>
              </a:lnSpc>
              <a:spcBef>
                <a:spcPts val="4500"/>
              </a:spcBef>
              <a:spcAft>
                <a:spcPts val="0"/>
              </a:spcAft>
              <a:buClr>
                <a:srgbClr val="000000"/>
              </a:buClr>
              <a:buSzPts val="5904"/>
              <a:buFont typeface="Arial"/>
              <a:buNone/>
            </a:pPr>
            <a:endParaRPr sz="4800" b="0" i="0" u="none" strike="noStrike" cap="none">
              <a:solidFill>
                <a:schemeClr val="dk1"/>
              </a:solidFill>
              <a:latin typeface="Helvetica Neue"/>
              <a:ea typeface="Helvetica Neue"/>
              <a:cs typeface="Helvetica Neue"/>
              <a:sym typeface="Helvetica Neue"/>
            </a:endParaRPr>
          </a:p>
        </p:txBody>
      </p:sp>
      <p:sp>
        <p:nvSpPr>
          <p:cNvPr id="128" name="Google Shape;128;p7"/>
          <p:cNvSpPr txBox="1"/>
          <p:nvPr/>
        </p:nvSpPr>
        <p:spPr>
          <a:xfrm>
            <a:off x="1126383" y="884029"/>
            <a:ext cx="16908650"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C000"/>
              </a:buClr>
              <a:buSzPts val="7700"/>
              <a:buFont typeface="Helvetica Neue"/>
              <a:buNone/>
            </a:pPr>
            <a:r>
              <a:rPr lang="en-US" sz="7700" b="1" i="0" u="none" strike="noStrike" cap="none">
                <a:solidFill>
                  <a:srgbClr val="FFC000"/>
                </a:solidFill>
                <a:latin typeface="Helvetica Neue"/>
                <a:ea typeface="Helvetica Neue"/>
                <a:cs typeface="Helvetica Neue"/>
                <a:sym typeface="Helvetica Neue"/>
              </a:rPr>
              <a:t>I.</a:t>
            </a:r>
            <a:r>
              <a:rPr lang="en-US" sz="7700" b="1" i="0" u="none" strike="noStrike" cap="none">
                <a:solidFill>
                  <a:srgbClr val="5E5E5E"/>
                </a:solidFill>
                <a:latin typeface="Montserrat"/>
                <a:ea typeface="Montserrat"/>
                <a:cs typeface="Montserrat"/>
                <a:sym typeface="Montserrat"/>
              </a:rPr>
              <a:t> </a:t>
            </a:r>
            <a:r>
              <a:rPr lang="en-US" sz="7700" b="1" i="0" u="none" strike="noStrike" cap="none">
                <a:solidFill>
                  <a:srgbClr val="10AD9B"/>
                </a:solidFill>
                <a:latin typeface="Helvetica Neue"/>
                <a:ea typeface="Helvetica Neue"/>
                <a:cs typeface="Helvetica Neue"/>
                <a:sym typeface="Helvetica Neue"/>
              </a:rPr>
              <a:t>Required Registrations</a:t>
            </a:r>
            <a:endParaRPr sz="7700" b="0" i="0" u="none" strike="noStrike" cap="none">
              <a:solidFill>
                <a:srgbClr val="5E5E5E"/>
              </a:solidFill>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8"/>
          <p:cNvSpPr txBox="1"/>
          <p:nvPr/>
        </p:nvSpPr>
        <p:spPr>
          <a:xfrm>
            <a:off x="1766463" y="487139"/>
            <a:ext cx="102657" cy="1333698"/>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ECB547"/>
              </a:buClr>
              <a:buSzPts val="8000"/>
              <a:buFont typeface="Arial"/>
              <a:buNone/>
            </a:pPr>
            <a:endParaRPr sz="8000" b="1" i="0" u="none" strike="noStrike" cap="none">
              <a:solidFill>
                <a:srgbClr val="ECB547"/>
              </a:solidFill>
              <a:latin typeface="Arial"/>
              <a:ea typeface="Arial"/>
              <a:cs typeface="Arial"/>
              <a:sym typeface="Arial"/>
            </a:endParaRPr>
          </a:p>
        </p:txBody>
      </p:sp>
      <p:pic>
        <p:nvPicPr>
          <p:cNvPr id="134" name="Google Shape;134;p8" descr="Image"/>
          <p:cNvPicPr preferRelativeResize="0"/>
          <p:nvPr/>
        </p:nvPicPr>
        <p:blipFill rotWithShape="1">
          <a:blip r:embed="rId3">
            <a:alphaModFix/>
          </a:blip>
          <a:srcRect/>
          <a:stretch/>
        </p:blipFill>
        <p:spPr>
          <a:xfrm>
            <a:off x="21266331" y="10994500"/>
            <a:ext cx="2419755" cy="2095740"/>
          </a:xfrm>
          <a:prstGeom prst="rect">
            <a:avLst/>
          </a:prstGeom>
          <a:noFill/>
          <a:ln>
            <a:noFill/>
          </a:ln>
        </p:spPr>
      </p:pic>
      <p:sp>
        <p:nvSpPr>
          <p:cNvPr id="135" name="Google Shape;135;p8"/>
          <p:cNvSpPr txBox="1"/>
          <p:nvPr/>
        </p:nvSpPr>
        <p:spPr>
          <a:xfrm>
            <a:off x="1766463" y="2604358"/>
            <a:ext cx="20020111" cy="9680890"/>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chemeClr val="dk1"/>
              </a:buClr>
              <a:buSzPts val="5904"/>
              <a:buFont typeface="Helvetica Neue"/>
              <a:buNone/>
            </a:pPr>
            <a:r>
              <a:rPr lang="en-US" sz="4800" b="0" i="0" u="none" strike="noStrike" cap="none" dirty="0">
                <a:solidFill>
                  <a:schemeClr val="dk1"/>
                </a:solidFill>
                <a:latin typeface="Helvetica Neue"/>
                <a:ea typeface="Helvetica Neue"/>
                <a:cs typeface="Helvetica Neue"/>
                <a:sym typeface="Helvetica Neue"/>
              </a:rPr>
              <a:t>Additional Registrations (based on agency):</a:t>
            </a:r>
            <a:endParaRPr dirty="0"/>
          </a:p>
          <a:p>
            <a:pPr marL="685800" marR="0" lvl="0" indent="-685800" algn="l" rtl="0">
              <a:lnSpc>
                <a:spcPct val="90000"/>
              </a:lnSpc>
              <a:spcBef>
                <a:spcPts val="4500"/>
              </a:spcBef>
              <a:spcAft>
                <a:spcPts val="0"/>
              </a:spcAft>
              <a:buClr>
                <a:schemeClr val="dk1"/>
              </a:buClr>
              <a:buSzPts val="5904"/>
              <a:buFont typeface="Arial"/>
              <a:buChar char="•"/>
            </a:pPr>
            <a:r>
              <a:rPr lang="en-US" sz="4800" b="0" i="0" u="none" strike="noStrike" cap="none" dirty="0" err="1">
                <a:solidFill>
                  <a:schemeClr val="dk1"/>
                </a:solidFill>
                <a:latin typeface="Helvetica Neue"/>
                <a:ea typeface="Helvetica Neue"/>
                <a:cs typeface="Helvetica Neue"/>
                <a:sym typeface="Helvetica Neue"/>
              </a:rPr>
              <a:t>eRA</a:t>
            </a:r>
            <a:r>
              <a:rPr lang="en-US" sz="4800" b="0" i="0" u="none" strike="noStrike" cap="none" dirty="0">
                <a:solidFill>
                  <a:schemeClr val="dk1"/>
                </a:solidFill>
                <a:latin typeface="Helvetica Neue"/>
                <a:ea typeface="Helvetica Neue"/>
                <a:cs typeface="Helvetica Neue"/>
                <a:sym typeface="Helvetica Neue"/>
              </a:rPr>
              <a:t> Commons (NIH, SAMHSA, etc.)</a:t>
            </a:r>
            <a:endParaRPr dirty="0"/>
          </a:p>
          <a:p>
            <a:pPr marL="685800" marR="0" lvl="0" indent="-685800" algn="l" rtl="0">
              <a:lnSpc>
                <a:spcPct val="90000"/>
              </a:lnSpc>
              <a:spcBef>
                <a:spcPts val="4500"/>
              </a:spcBef>
              <a:spcAft>
                <a:spcPts val="0"/>
              </a:spcAft>
              <a:buClr>
                <a:schemeClr val="dk1"/>
              </a:buClr>
              <a:buSzPts val="5904"/>
              <a:buFont typeface="Arial"/>
              <a:buChar char="•"/>
            </a:pPr>
            <a:r>
              <a:rPr lang="en-US" sz="4800" b="0" i="0" u="none" strike="noStrike" cap="none" dirty="0" err="1">
                <a:solidFill>
                  <a:schemeClr val="dk1"/>
                </a:solidFill>
                <a:latin typeface="Helvetica Neue"/>
                <a:ea typeface="Helvetica Neue"/>
                <a:cs typeface="Helvetica Neue"/>
                <a:sym typeface="Helvetica Neue"/>
              </a:rPr>
              <a:t>JustGrants</a:t>
            </a:r>
            <a:r>
              <a:rPr lang="en-US" sz="4800" b="0" i="0" u="none" strike="noStrike" cap="none" dirty="0">
                <a:solidFill>
                  <a:schemeClr val="dk1"/>
                </a:solidFill>
                <a:latin typeface="Helvetica Neue"/>
                <a:ea typeface="Helvetica Neue"/>
                <a:cs typeface="Helvetica Neue"/>
                <a:sym typeface="Helvetica Neue"/>
              </a:rPr>
              <a:t> (BJA)</a:t>
            </a:r>
            <a:endParaRPr dirty="0"/>
          </a:p>
          <a:p>
            <a:pPr marL="685800" marR="0" lvl="0" indent="-685800" algn="l" rtl="0">
              <a:lnSpc>
                <a:spcPct val="90000"/>
              </a:lnSpc>
              <a:spcBef>
                <a:spcPts val="4500"/>
              </a:spcBef>
              <a:spcAft>
                <a:spcPts val="0"/>
              </a:spcAft>
              <a:buClr>
                <a:schemeClr val="dk1"/>
              </a:buClr>
              <a:buSzPts val="5904"/>
              <a:buFont typeface="Arial"/>
              <a:buChar char="•"/>
            </a:pPr>
            <a:r>
              <a:rPr lang="en-US" sz="4800" b="0" i="0" u="none" strike="noStrike" cap="none" dirty="0">
                <a:solidFill>
                  <a:schemeClr val="dk1"/>
                </a:solidFill>
                <a:latin typeface="Helvetica Neue"/>
                <a:ea typeface="Helvetica Neue"/>
                <a:cs typeface="Helvetica Neue"/>
                <a:sym typeface="Helvetica Neue"/>
              </a:rPr>
              <a:t>Fastlane (NSF)</a:t>
            </a:r>
            <a:endParaRPr dirty="0"/>
          </a:p>
          <a:p>
            <a:pPr marL="685800" marR="0" lvl="0" indent="-310896" algn="l" rtl="0">
              <a:lnSpc>
                <a:spcPct val="90000"/>
              </a:lnSpc>
              <a:spcBef>
                <a:spcPts val="4500"/>
              </a:spcBef>
              <a:spcAft>
                <a:spcPts val="0"/>
              </a:spcAft>
              <a:buClr>
                <a:srgbClr val="000000"/>
              </a:buClr>
              <a:buSzPts val="5904"/>
              <a:buFont typeface="Arial"/>
              <a:buNone/>
            </a:pPr>
            <a:endParaRPr sz="4800" b="0" i="0" u="none" strike="noStrike" cap="none" dirty="0">
              <a:solidFill>
                <a:schemeClr val="dk1"/>
              </a:solidFill>
              <a:latin typeface="Helvetica Neue"/>
              <a:ea typeface="Helvetica Neue"/>
              <a:cs typeface="Helvetica Neue"/>
              <a:sym typeface="Helvetica Neue"/>
            </a:endParaRPr>
          </a:p>
          <a:p>
            <a:pPr marL="0" marR="0" lvl="0" indent="0" algn="l" rtl="0">
              <a:lnSpc>
                <a:spcPct val="90000"/>
              </a:lnSpc>
              <a:spcBef>
                <a:spcPts val="4500"/>
              </a:spcBef>
              <a:spcAft>
                <a:spcPts val="0"/>
              </a:spcAft>
              <a:buClr>
                <a:schemeClr val="dk1"/>
              </a:buClr>
              <a:buSzPts val="5904"/>
              <a:buFont typeface="Helvetica Neue"/>
              <a:buNone/>
            </a:pPr>
            <a:r>
              <a:rPr lang="en-US" sz="4800" b="0" i="0" u="none" strike="noStrike" cap="none" dirty="0">
                <a:solidFill>
                  <a:schemeClr val="dk1"/>
                </a:solidFill>
                <a:latin typeface="Helvetica Neue"/>
                <a:ea typeface="Helvetica Neue"/>
                <a:cs typeface="Helvetica Neue"/>
                <a:sym typeface="Helvetica Neue"/>
              </a:rPr>
              <a:t>These registrations/portals connect directly to </a:t>
            </a:r>
            <a:r>
              <a:rPr lang="en-US" sz="4800" b="0" i="0" u="none" strike="noStrike" cap="none" dirty="0" err="1">
                <a:solidFill>
                  <a:schemeClr val="dk1"/>
                </a:solidFill>
                <a:latin typeface="Helvetica Neue"/>
                <a:ea typeface="Helvetica Neue"/>
                <a:cs typeface="Helvetica Neue"/>
                <a:sym typeface="Helvetica Neue"/>
              </a:rPr>
              <a:t>grants.gov</a:t>
            </a:r>
            <a:r>
              <a:rPr lang="en-US" sz="4800" b="0" i="0" u="none" strike="noStrike" cap="none" dirty="0">
                <a:solidFill>
                  <a:schemeClr val="dk1"/>
                </a:solidFill>
                <a:latin typeface="Helvetica Neue"/>
                <a:ea typeface="Helvetica Neue"/>
                <a:cs typeface="Helvetica Neue"/>
                <a:sym typeface="Helvetica Neue"/>
              </a:rPr>
              <a:t> and require specific information to be included accurately in </a:t>
            </a:r>
            <a:r>
              <a:rPr lang="en-US" sz="4800" b="0" i="0" u="none" strike="noStrike" cap="none" dirty="0" err="1">
                <a:solidFill>
                  <a:schemeClr val="dk1"/>
                </a:solidFill>
                <a:latin typeface="Helvetica Neue"/>
                <a:ea typeface="Helvetica Neue"/>
                <a:cs typeface="Helvetica Neue"/>
                <a:sym typeface="Helvetica Neue"/>
              </a:rPr>
              <a:t>grants.gov</a:t>
            </a:r>
            <a:r>
              <a:rPr lang="en-US" sz="4800" b="0" i="0" u="none" strike="noStrike" cap="none" dirty="0">
                <a:solidFill>
                  <a:schemeClr val="dk1"/>
                </a:solidFill>
                <a:latin typeface="Helvetica Neue"/>
                <a:ea typeface="Helvetica Neue"/>
                <a:cs typeface="Helvetica Neue"/>
                <a:sym typeface="Helvetica Neue"/>
              </a:rPr>
              <a:t> forms.</a:t>
            </a:r>
            <a:endParaRPr dirty="0"/>
          </a:p>
        </p:txBody>
      </p:sp>
      <p:sp>
        <p:nvSpPr>
          <p:cNvPr id="136" name="Google Shape;136;p8"/>
          <p:cNvSpPr txBox="1"/>
          <p:nvPr/>
        </p:nvSpPr>
        <p:spPr>
          <a:xfrm>
            <a:off x="1126382" y="884029"/>
            <a:ext cx="18462373" cy="12772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C000"/>
              </a:buClr>
              <a:buSzPts val="7700"/>
              <a:buFont typeface="Helvetica Neue"/>
              <a:buNone/>
            </a:pPr>
            <a:r>
              <a:rPr lang="en-US" sz="7700" b="1" i="0" u="none" strike="noStrike" cap="none" dirty="0">
                <a:solidFill>
                  <a:srgbClr val="FFC000"/>
                </a:solidFill>
                <a:latin typeface="Helvetica Neue"/>
                <a:ea typeface="Helvetica Neue"/>
                <a:cs typeface="Helvetica Neue"/>
                <a:sym typeface="Helvetica Neue"/>
              </a:rPr>
              <a:t>I.</a:t>
            </a:r>
            <a:r>
              <a:rPr lang="en-US" sz="7700" b="1" i="0" u="none" strike="noStrike" cap="none" dirty="0">
                <a:solidFill>
                  <a:srgbClr val="5E5E5E"/>
                </a:solidFill>
                <a:latin typeface="Montserrat"/>
                <a:ea typeface="Montserrat"/>
                <a:cs typeface="Montserrat"/>
                <a:sym typeface="Montserrat"/>
              </a:rPr>
              <a:t> </a:t>
            </a:r>
            <a:r>
              <a:rPr lang="en-US" sz="7700" b="1" i="0" u="none" strike="noStrike" cap="none" dirty="0">
                <a:solidFill>
                  <a:srgbClr val="10AD9B"/>
                </a:solidFill>
                <a:latin typeface="Helvetica Neue"/>
                <a:ea typeface="Helvetica Neue"/>
                <a:cs typeface="Helvetica Neue"/>
                <a:sym typeface="Helvetica Neue"/>
              </a:rPr>
              <a:t>Required Registrations (continued)</a:t>
            </a:r>
            <a:endParaRPr sz="7700" b="0" i="0" u="none" strike="noStrike" cap="none" dirty="0">
              <a:solidFill>
                <a:srgbClr val="5E5E5E"/>
              </a:solidFill>
              <a:latin typeface="Helvetica Neue"/>
              <a:ea typeface="Helvetica Neue"/>
              <a:cs typeface="Helvetica Neue"/>
              <a:sym typeface="Helvetica Neu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9"/>
          <p:cNvSpPr txBox="1">
            <a:spLocks noGrp="1"/>
          </p:cNvSpPr>
          <p:nvPr>
            <p:ph type="title"/>
          </p:nvPr>
        </p:nvSpPr>
        <p:spPr>
          <a:xfrm>
            <a:off x="1206500" y="1079500"/>
            <a:ext cx="22842220" cy="1434950"/>
          </a:xfrm>
          <a:prstGeom prst="rect">
            <a:avLst/>
          </a:prstGeom>
          <a:noFill/>
          <a:ln>
            <a:noFill/>
          </a:ln>
        </p:spPr>
        <p:txBody>
          <a:bodyPr spcFirstLastPara="1" wrap="square" lIns="50800" tIns="50800" rIns="50800" bIns="50800" anchor="t" anchorCtr="0">
            <a:noAutofit/>
          </a:bodyPr>
          <a:lstStyle/>
          <a:p>
            <a:pPr marL="0" lvl="0" indent="0" algn="l" rtl="0">
              <a:lnSpc>
                <a:spcPct val="80000"/>
              </a:lnSpc>
              <a:spcBef>
                <a:spcPts val="0"/>
              </a:spcBef>
              <a:spcAft>
                <a:spcPts val="0"/>
              </a:spcAft>
              <a:buClr>
                <a:srgbClr val="FFC000"/>
              </a:buClr>
              <a:buSzPts val="7700"/>
              <a:buFont typeface="Helvetica Neue"/>
              <a:buNone/>
            </a:pPr>
            <a:r>
              <a:rPr lang="en-US" sz="7700">
                <a:solidFill>
                  <a:srgbClr val="FFC000"/>
                </a:solidFill>
              </a:rPr>
              <a:t>Which registrations are required? How to register?</a:t>
            </a:r>
            <a:endParaRPr sz="7700">
              <a:solidFill>
                <a:srgbClr val="3E3E3E"/>
              </a:solidFill>
            </a:endParaRPr>
          </a:p>
        </p:txBody>
      </p:sp>
      <p:pic>
        <p:nvPicPr>
          <p:cNvPr id="142" name="Google Shape;142;p9" descr="Image"/>
          <p:cNvPicPr preferRelativeResize="0"/>
          <p:nvPr/>
        </p:nvPicPr>
        <p:blipFill rotWithShape="1">
          <a:blip r:embed="rId3">
            <a:alphaModFix/>
          </a:blip>
          <a:srcRect/>
          <a:stretch/>
        </p:blipFill>
        <p:spPr>
          <a:xfrm>
            <a:off x="21602699" y="11496226"/>
            <a:ext cx="1926463" cy="1668502"/>
          </a:xfrm>
          <a:prstGeom prst="rect">
            <a:avLst/>
          </a:prstGeom>
          <a:noFill/>
          <a:ln>
            <a:noFill/>
          </a:ln>
        </p:spPr>
      </p:pic>
      <p:sp>
        <p:nvSpPr>
          <p:cNvPr id="143" name="Google Shape;143;p9"/>
          <p:cNvSpPr txBox="1"/>
          <p:nvPr/>
        </p:nvSpPr>
        <p:spPr>
          <a:xfrm>
            <a:off x="1206500" y="3338093"/>
            <a:ext cx="21653500" cy="8523679"/>
          </a:xfrm>
          <a:prstGeom prst="rect">
            <a:avLst/>
          </a:prstGeom>
          <a:noFill/>
          <a:ln>
            <a:noFill/>
          </a:ln>
        </p:spPr>
        <p:txBody>
          <a:bodyPr spcFirstLastPara="1" wrap="square" lIns="0" tIns="242125" rIns="0" bIns="0" anchor="t" anchorCtr="0">
            <a:spAutoFit/>
          </a:bodyPr>
          <a:lstStyle/>
          <a:p>
            <a:pPr marL="841581" marR="229441" lvl="0" indent="-685800" algn="l" rtl="0">
              <a:lnSpc>
                <a:spcPct val="100000"/>
              </a:lnSpc>
              <a:spcBef>
                <a:spcPts val="2400"/>
              </a:spcBef>
              <a:spcAft>
                <a:spcPts val="2400"/>
              </a:spcAft>
              <a:buClr>
                <a:schemeClr val="dk1"/>
              </a:buClr>
              <a:buSzPts val="5400"/>
              <a:buFont typeface="Arial"/>
              <a:buChar char="•"/>
            </a:pPr>
            <a:r>
              <a:rPr lang="en-US" sz="5400" b="0" i="0" u="none" strike="noStrike" cap="none" dirty="0">
                <a:solidFill>
                  <a:schemeClr val="dk1"/>
                </a:solidFill>
                <a:latin typeface="Helvetica Neue"/>
                <a:ea typeface="Helvetica Neue"/>
                <a:cs typeface="Helvetica Neue"/>
                <a:sym typeface="Helvetica Neue"/>
              </a:rPr>
              <a:t>Information on what registrations are required will be found in the NOFO for each grant application.</a:t>
            </a:r>
            <a:endParaRPr sz="5400" b="0" i="0" u="none" strike="noStrike" cap="none" dirty="0">
              <a:solidFill>
                <a:schemeClr val="dk1"/>
              </a:solidFill>
              <a:latin typeface="Helvetica Neue"/>
              <a:ea typeface="Helvetica Neue"/>
              <a:cs typeface="Helvetica Neue"/>
              <a:sym typeface="Helvetica Neue"/>
            </a:endParaRPr>
          </a:p>
          <a:p>
            <a:pPr marL="841581" marR="229441" lvl="0" indent="-685800" algn="l" rtl="0">
              <a:lnSpc>
                <a:spcPct val="100000"/>
              </a:lnSpc>
              <a:spcBef>
                <a:spcPts val="2400"/>
              </a:spcBef>
              <a:spcAft>
                <a:spcPts val="2400"/>
              </a:spcAft>
              <a:buClr>
                <a:schemeClr val="dk1"/>
              </a:buClr>
              <a:buSzPts val="5400"/>
              <a:buFont typeface="Arial"/>
              <a:buChar char="•"/>
            </a:pPr>
            <a:r>
              <a:rPr lang="en-US" sz="5400" b="0" i="0" u="none" strike="noStrike" cap="none" dirty="0">
                <a:solidFill>
                  <a:schemeClr val="dk1"/>
                </a:solidFill>
                <a:latin typeface="Helvetica Neue"/>
                <a:ea typeface="Helvetica Neue"/>
                <a:cs typeface="Helvetica Neue"/>
                <a:sym typeface="Helvetica Neue"/>
              </a:rPr>
              <a:t>Information on how to register, what information is required for registration, etc. can be found in the NOFO and online at each portal’s website.</a:t>
            </a:r>
            <a:endParaRPr sz="5400" b="0" i="0" u="none" strike="noStrike" cap="none" dirty="0">
              <a:solidFill>
                <a:schemeClr val="dk1"/>
              </a:solidFill>
              <a:latin typeface="Helvetica Neue"/>
              <a:ea typeface="Helvetica Neue"/>
              <a:cs typeface="Helvetica Neue"/>
              <a:sym typeface="Helvetica Neue"/>
            </a:endParaRPr>
          </a:p>
          <a:p>
            <a:pPr marL="841581" marR="229441" lvl="0" indent="-685800" algn="l" rtl="0">
              <a:lnSpc>
                <a:spcPct val="100000"/>
              </a:lnSpc>
              <a:spcBef>
                <a:spcPts val="2400"/>
              </a:spcBef>
              <a:spcAft>
                <a:spcPts val="2400"/>
              </a:spcAft>
              <a:buClr>
                <a:schemeClr val="dk1"/>
              </a:buClr>
              <a:buSzPts val="5400"/>
              <a:buFont typeface="Arial"/>
              <a:buChar char="•"/>
            </a:pPr>
            <a:r>
              <a:rPr lang="en-US" sz="5400" b="0" i="0" u="none" strike="noStrike" cap="none" dirty="0">
                <a:solidFill>
                  <a:schemeClr val="dk1"/>
                </a:solidFill>
                <a:latin typeface="Helvetica Neue"/>
                <a:ea typeface="Helvetica Neue"/>
                <a:cs typeface="Helvetica Neue"/>
                <a:sym typeface="Helvetica Neue"/>
              </a:rPr>
              <a:t>Utilize help desk when needed for support, troubleshooting, etc.</a:t>
            </a:r>
          </a:p>
          <a:p>
            <a:pPr marL="841581" marR="229441" lvl="0" indent="-685800" algn="l" rtl="0">
              <a:lnSpc>
                <a:spcPct val="100000"/>
              </a:lnSpc>
              <a:spcBef>
                <a:spcPts val="2400"/>
              </a:spcBef>
              <a:spcAft>
                <a:spcPts val="2400"/>
              </a:spcAft>
              <a:buClr>
                <a:schemeClr val="dk1"/>
              </a:buClr>
              <a:buSzPts val="5400"/>
              <a:buFont typeface="Arial"/>
              <a:buChar char="•"/>
            </a:pPr>
            <a:r>
              <a:rPr lang="en-US" sz="5400" dirty="0">
                <a:solidFill>
                  <a:schemeClr val="dk1"/>
                </a:solidFill>
                <a:latin typeface="Helvetica Neue"/>
                <a:ea typeface="Helvetica Neue"/>
                <a:cs typeface="Helvetica Neue"/>
                <a:sym typeface="Helvetica Neue"/>
              </a:rPr>
              <a:t>Don’t forget to renew registrations, if required</a:t>
            </a:r>
            <a:endParaRPr dirty="0"/>
          </a:p>
        </p:txBody>
      </p:sp>
    </p:spTree>
  </p:cSld>
  <p:clrMapOvr>
    <a:masterClrMapping/>
  </p:clrMapOvr>
</p:sld>
</file>

<file path=ppt/theme/theme1.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200</TotalTime>
  <Words>1904</Words>
  <Application>Microsoft Macintosh PowerPoint</Application>
  <PresentationFormat>Custom</PresentationFormat>
  <Paragraphs>207</Paragraphs>
  <Slides>41</Slides>
  <Notes>41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Helvetica Neue</vt:lpstr>
      <vt:lpstr>Montserrat</vt:lpstr>
      <vt:lpstr>Arial</vt:lpstr>
      <vt:lpstr>21_BasicWhite</vt:lpstr>
      <vt:lpstr>PowerPoint Presentation</vt:lpstr>
      <vt:lpstr>Learning Objectives</vt:lpstr>
      <vt:lpstr>PowerPoint Presentation</vt:lpstr>
      <vt:lpstr>PowerPoint Presentation</vt:lpstr>
      <vt:lpstr>PowerPoint Presentation</vt:lpstr>
      <vt:lpstr>What do we mean by “non-narrative?”</vt:lpstr>
      <vt:lpstr>PowerPoint Presentation</vt:lpstr>
      <vt:lpstr>PowerPoint Presentation</vt:lpstr>
      <vt:lpstr>Which registrations are required? How to register?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is it Important to Start Early? </vt:lpstr>
      <vt:lpstr>Budget Forms</vt:lpstr>
      <vt:lpstr>Budget Categories </vt:lpstr>
      <vt:lpstr>Budget Categories </vt:lpstr>
      <vt:lpstr>Indirect Costs </vt:lpstr>
      <vt:lpstr>Common Funding Limitations</vt:lpstr>
      <vt:lpstr>Cost-Sharing/Match </vt:lpstr>
      <vt:lpstr>Budget Narrative Information</vt:lpstr>
      <vt:lpstr>Budget Narrative Formatting  </vt:lpstr>
      <vt:lpstr>Budget Narrative  Formatting Example:  SAMHSA  </vt:lpstr>
      <vt:lpstr>Budget Narrative Formatting Example: EDA </vt:lpstr>
      <vt:lpstr>Budget Narrative Formatting Example: Match </vt:lpstr>
      <vt:lpstr>Budget Narrative: Level of Detail </vt:lpstr>
      <vt:lpstr>PowerPoint Presentation</vt:lpstr>
      <vt:lpstr>PowerPoint Presentation</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Carrie Davis</cp:lastModifiedBy>
  <cp:revision>6</cp:revision>
  <cp:lastPrinted>2023-04-18T14:52:50Z</cp:lastPrinted>
  <dcterms:modified xsi:type="dcterms:W3CDTF">2023-04-18T15:06:27Z</dcterms:modified>
</cp:coreProperties>
</file>