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43"/>
  </p:notesMasterIdLst>
  <p:sldIdLst>
    <p:sldId id="257" r:id="rId4"/>
    <p:sldId id="258" r:id="rId5"/>
    <p:sldId id="259" r:id="rId6"/>
    <p:sldId id="540" r:id="rId7"/>
    <p:sldId id="261" r:id="rId8"/>
    <p:sldId id="537" r:id="rId9"/>
    <p:sldId id="526" r:id="rId10"/>
    <p:sldId id="398" r:id="rId11"/>
    <p:sldId id="396" r:id="rId12"/>
    <p:sldId id="513" r:id="rId13"/>
    <p:sldId id="514" r:id="rId14"/>
    <p:sldId id="535" r:id="rId15"/>
    <p:sldId id="527" r:id="rId16"/>
    <p:sldId id="264" r:id="rId17"/>
    <p:sldId id="515" r:id="rId18"/>
    <p:sldId id="382" r:id="rId19"/>
    <p:sldId id="402" r:id="rId20"/>
    <p:sldId id="530" r:id="rId21"/>
    <p:sldId id="531" r:id="rId22"/>
    <p:sldId id="401" r:id="rId23"/>
    <p:sldId id="399" r:id="rId24"/>
    <p:sldId id="425" r:id="rId25"/>
    <p:sldId id="390" r:id="rId26"/>
    <p:sldId id="393" r:id="rId27"/>
    <p:sldId id="405" r:id="rId28"/>
    <p:sldId id="412" r:id="rId29"/>
    <p:sldId id="394" r:id="rId30"/>
    <p:sldId id="539" r:id="rId31"/>
    <p:sldId id="395" r:id="rId32"/>
    <p:sldId id="293" r:id="rId33"/>
    <p:sldId id="406" r:id="rId34"/>
    <p:sldId id="408" r:id="rId35"/>
    <p:sldId id="407" r:id="rId36"/>
    <p:sldId id="541" r:id="rId37"/>
    <p:sldId id="385" r:id="rId38"/>
    <p:sldId id="400" r:id="rId39"/>
    <p:sldId id="532" r:id="rId40"/>
    <p:sldId id="414" r:id="rId41"/>
    <p:sldId id="263"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9AF41A-D1AF-56F3-A02C-A35C425EA9A5}" name="Nicole Airesman" initials="NA" userId="72dbaeec0bff41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1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42F30F-1C47-4814-B93D-799F44FBC304}" v="7" dt="2023-06-16T13:01:27.75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75"/>
    <p:restoredTop sz="94632"/>
  </p:normalViewPr>
  <p:slideViewPr>
    <p:cSldViewPr snapToGrid="0">
      <p:cViewPr varScale="1">
        <p:scale>
          <a:sx n="53" d="100"/>
          <a:sy n="53"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A66BFE-0DFC-439A-AA7B-43AF0BDFD70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4D83D60-4754-4D33-9B28-33DB84303D30}">
      <dgm:prSet phldrT="[Text]" custT="1"/>
      <dgm:spPr/>
      <dgm:t>
        <a:bodyPr/>
        <a:lstStyle/>
        <a:p>
          <a:r>
            <a:rPr lang="en-US" sz="4400" dirty="0"/>
            <a:t>Define	</a:t>
          </a:r>
        </a:p>
      </dgm:t>
    </dgm:pt>
    <dgm:pt modelId="{7DEEFB0B-AD9C-4B23-B58D-D7F2B9195BD0}" type="parTrans" cxnId="{455471D1-5049-42A4-850D-C6AB04875B32}">
      <dgm:prSet/>
      <dgm:spPr/>
      <dgm:t>
        <a:bodyPr/>
        <a:lstStyle/>
        <a:p>
          <a:endParaRPr lang="en-US" sz="2000"/>
        </a:p>
      </dgm:t>
    </dgm:pt>
    <dgm:pt modelId="{97967385-CE59-4023-B810-597D5591F70B}" type="sibTrans" cxnId="{455471D1-5049-42A4-850D-C6AB04875B32}">
      <dgm:prSet/>
      <dgm:spPr/>
      <dgm:t>
        <a:bodyPr/>
        <a:lstStyle/>
        <a:p>
          <a:endParaRPr lang="en-US" sz="2000"/>
        </a:p>
      </dgm:t>
    </dgm:pt>
    <dgm:pt modelId="{F5ADCFBB-46C0-4FD5-BE38-6ED7A1F3F984}">
      <dgm:prSet phldrT="[Text]" custT="1"/>
      <dgm:spPr/>
      <dgm:t>
        <a:bodyPr/>
        <a:lstStyle/>
        <a:p>
          <a:r>
            <a:rPr lang="en-US" sz="4400" dirty="0"/>
            <a:t>Describe</a:t>
          </a:r>
        </a:p>
      </dgm:t>
    </dgm:pt>
    <dgm:pt modelId="{9E1913F0-96F9-446C-90A2-CE40DEEEF79A}" type="parTrans" cxnId="{4206FDE5-2F9D-4AFB-A9DD-6CBBE336231A}">
      <dgm:prSet/>
      <dgm:spPr/>
      <dgm:t>
        <a:bodyPr/>
        <a:lstStyle/>
        <a:p>
          <a:endParaRPr lang="en-US" sz="2000"/>
        </a:p>
      </dgm:t>
    </dgm:pt>
    <dgm:pt modelId="{82C63BD5-78EC-44F0-85ED-30B794C44033}" type="sibTrans" cxnId="{4206FDE5-2F9D-4AFB-A9DD-6CBBE336231A}">
      <dgm:prSet/>
      <dgm:spPr/>
      <dgm:t>
        <a:bodyPr/>
        <a:lstStyle/>
        <a:p>
          <a:endParaRPr lang="en-US" sz="2000"/>
        </a:p>
      </dgm:t>
    </dgm:pt>
    <dgm:pt modelId="{EC910264-1652-4616-8251-8F8F1DF852E0}">
      <dgm:prSet phldrT="[Text]" custT="1"/>
      <dgm:spPr/>
      <dgm:t>
        <a:bodyPr/>
        <a:lstStyle/>
        <a:p>
          <a:r>
            <a:rPr lang="en-US" sz="4400" dirty="0"/>
            <a:t>Direction</a:t>
          </a:r>
        </a:p>
      </dgm:t>
    </dgm:pt>
    <dgm:pt modelId="{46EAA351-6014-4026-A1DE-C5BE74EE75C4}" type="parTrans" cxnId="{7713BF70-3AA0-4947-8F82-D63B3E2ADDE7}">
      <dgm:prSet/>
      <dgm:spPr/>
      <dgm:t>
        <a:bodyPr/>
        <a:lstStyle/>
        <a:p>
          <a:endParaRPr lang="en-US" sz="2000"/>
        </a:p>
      </dgm:t>
    </dgm:pt>
    <dgm:pt modelId="{5E93E0A5-DE5F-4E49-A0DF-3F22CF3F1F15}" type="sibTrans" cxnId="{7713BF70-3AA0-4947-8F82-D63B3E2ADDE7}">
      <dgm:prSet/>
      <dgm:spPr/>
      <dgm:t>
        <a:bodyPr/>
        <a:lstStyle/>
        <a:p>
          <a:endParaRPr lang="en-US" sz="2000"/>
        </a:p>
      </dgm:t>
    </dgm:pt>
    <dgm:pt modelId="{FCB4E84A-55B0-41B1-A70B-C680B35803E5}">
      <dgm:prSet phldrT="[Text]" custT="1"/>
      <dgm:spPr/>
      <dgm:t>
        <a:bodyPr/>
        <a:lstStyle/>
        <a:p>
          <a:r>
            <a:rPr lang="en-US" sz="4400" dirty="0"/>
            <a:t>Degree</a:t>
          </a:r>
        </a:p>
      </dgm:t>
    </dgm:pt>
    <dgm:pt modelId="{116E28F3-88FD-4562-8E7E-99139D14848B}" type="parTrans" cxnId="{ADB3BCCA-B1E5-41B1-B341-B04ADB587EB9}">
      <dgm:prSet/>
      <dgm:spPr/>
      <dgm:t>
        <a:bodyPr/>
        <a:lstStyle/>
        <a:p>
          <a:endParaRPr lang="en-US" sz="2000"/>
        </a:p>
      </dgm:t>
    </dgm:pt>
    <dgm:pt modelId="{ED6C0007-F851-4776-BD64-1FC4FFA4BF04}" type="sibTrans" cxnId="{ADB3BCCA-B1E5-41B1-B341-B04ADB587EB9}">
      <dgm:prSet/>
      <dgm:spPr/>
      <dgm:t>
        <a:bodyPr/>
        <a:lstStyle/>
        <a:p>
          <a:endParaRPr lang="en-US" sz="2000"/>
        </a:p>
      </dgm:t>
    </dgm:pt>
    <dgm:pt modelId="{BC7D740F-97DC-41CB-8EFA-0BDBCBCA35B2}" type="pres">
      <dgm:prSet presAssocID="{96A66BFE-0DFC-439A-AA7B-43AF0BDFD708}" presName="linear" presStyleCnt="0">
        <dgm:presLayoutVars>
          <dgm:dir/>
          <dgm:animLvl val="lvl"/>
          <dgm:resizeHandles val="exact"/>
        </dgm:presLayoutVars>
      </dgm:prSet>
      <dgm:spPr/>
    </dgm:pt>
    <dgm:pt modelId="{54CC26F9-7113-4297-9708-E338F2B95FD4}" type="pres">
      <dgm:prSet presAssocID="{94D83D60-4754-4D33-9B28-33DB84303D30}" presName="parentLin" presStyleCnt="0"/>
      <dgm:spPr/>
    </dgm:pt>
    <dgm:pt modelId="{FEAC099B-91B0-466D-8ED6-F2D80AD3E111}" type="pres">
      <dgm:prSet presAssocID="{94D83D60-4754-4D33-9B28-33DB84303D30}" presName="parentLeftMargin" presStyleLbl="node1" presStyleIdx="0" presStyleCnt="4"/>
      <dgm:spPr/>
    </dgm:pt>
    <dgm:pt modelId="{1DE86D68-FCE0-4FD9-9B07-772DE09C1D75}" type="pres">
      <dgm:prSet presAssocID="{94D83D60-4754-4D33-9B28-33DB84303D30}" presName="parentText" presStyleLbl="node1" presStyleIdx="0" presStyleCnt="4">
        <dgm:presLayoutVars>
          <dgm:chMax val="0"/>
          <dgm:bulletEnabled val="1"/>
        </dgm:presLayoutVars>
      </dgm:prSet>
      <dgm:spPr/>
    </dgm:pt>
    <dgm:pt modelId="{02B11F1E-94C2-479F-8675-69726EFD3B80}" type="pres">
      <dgm:prSet presAssocID="{94D83D60-4754-4D33-9B28-33DB84303D30}" presName="negativeSpace" presStyleCnt="0"/>
      <dgm:spPr/>
    </dgm:pt>
    <dgm:pt modelId="{031D528C-9DA6-43F0-8BAF-70AB1A8F659D}" type="pres">
      <dgm:prSet presAssocID="{94D83D60-4754-4D33-9B28-33DB84303D30}" presName="childText" presStyleLbl="conFgAcc1" presStyleIdx="0" presStyleCnt="4">
        <dgm:presLayoutVars>
          <dgm:bulletEnabled val="1"/>
        </dgm:presLayoutVars>
      </dgm:prSet>
      <dgm:spPr/>
    </dgm:pt>
    <dgm:pt modelId="{97E2977F-83BE-46FA-B763-0BD734FB54E8}" type="pres">
      <dgm:prSet presAssocID="{97967385-CE59-4023-B810-597D5591F70B}" presName="spaceBetweenRectangles" presStyleCnt="0"/>
      <dgm:spPr/>
    </dgm:pt>
    <dgm:pt modelId="{5E2AD4E4-01A1-4C9D-AAE2-49E738E4505F}" type="pres">
      <dgm:prSet presAssocID="{F5ADCFBB-46C0-4FD5-BE38-6ED7A1F3F984}" presName="parentLin" presStyleCnt="0"/>
      <dgm:spPr/>
    </dgm:pt>
    <dgm:pt modelId="{27A6F306-0BCC-4A55-86DF-EC36D1A56863}" type="pres">
      <dgm:prSet presAssocID="{F5ADCFBB-46C0-4FD5-BE38-6ED7A1F3F984}" presName="parentLeftMargin" presStyleLbl="node1" presStyleIdx="0" presStyleCnt="4"/>
      <dgm:spPr/>
    </dgm:pt>
    <dgm:pt modelId="{40AB0F21-BC27-40B6-9753-B5522203B8AB}" type="pres">
      <dgm:prSet presAssocID="{F5ADCFBB-46C0-4FD5-BE38-6ED7A1F3F984}" presName="parentText" presStyleLbl="node1" presStyleIdx="1" presStyleCnt="4">
        <dgm:presLayoutVars>
          <dgm:chMax val="0"/>
          <dgm:bulletEnabled val="1"/>
        </dgm:presLayoutVars>
      </dgm:prSet>
      <dgm:spPr/>
    </dgm:pt>
    <dgm:pt modelId="{4CED7B7A-3595-4EA1-92E1-ED3E193CA635}" type="pres">
      <dgm:prSet presAssocID="{F5ADCFBB-46C0-4FD5-BE38-6ED7A1F3F984}" presName="negativeSpace" presStyleCnt="0"/>
      <dgm:spPr/>
    </dgm:pt>
    <dgm:pt modelId="{41DA008B-1843-4DA8-81B8-23365D0A9326}" type="pres">
      <dgm:prSet presAssocID="{F5ADCFBB-46C0-4FD5-BE38-6ED7A1F3F984}" presName="childText" presStyleLbl="conFgAcc1" presStyleIdx="1" presStyleCnt="4">
        <dgm:presLayoutVars>
          <dgm:bulletEnabled val="1"/>
        </dgm:presLayoutVars>
      </dgm:prSet>
      <dgm:spPr/>
    </dgm:pt>
    <dgm:pt modelId="{CAA50DBB-9EC0-4FEA-B457-091CF8C89CAA}" type="pres">
      <dgm:prSet presAssocID="{82C63BD5-78EC-44F0-85ED-30B794C44033}" presName="spaceBetweenRectangles" presStyleCnt="0"/>
      <dgm:spPr/>
    </dgm:pt>
    <dgm:pt modelId="{608DE6F0-9D6B-459C-A027-ADC1B52F0BB3}" type="pres">
      <dgm:prSet presAssocID="{EC910264-1652-4616-8251-8F8F1DF852E0}" presName="parentLin" presStyleCnt="0"/>
      <dgm:spPr/>
    </dgm:pt>
    <dgm:pt modelId="{8F57EDE0-74E5-4D89-A3D3-E256A5D1F760}" type="pres">
      <dgm:prSet presAssocID="{EC910264-1652-4616-8251-8F8F1DF852E0}" presName="parentLeftMargin" presStyleLbl="node1" presStyleIdx="1" presStyleCnt="4"/>
      <dgm:spPr/>
    </dgm:pt>
    <dgm:pt modelId="{CA2F3FDF-51F6-4C40-8111-94D02489AE6F}" type="pres">
      <dgm:prSet presAssocID="{EC910264-1652-4616-8251-8F8F1DF852E0}" presName="parentText" presStyleLbl="node1" presStyleIdx="2" presStyleCnt="4">
        <dgm:presLayoutVars>
          <dgm:chMax val="0"/>
          <dgm:bulletEnabled val="1"/>
        </dgm:presLayoutVars>
      </dgm:prSet>
      <dgm:spPr/>
    </dgm:pt>
    <dgm:pt modelId="{50C537DE-2614-4FFC-80F4-A94EAFB68513}" type="pres">
      <dgm:prSet presAssocID="{EC910264-1652-4616-8251-8F8F1DF852E0}" presName="negativeSpace" presStyleCnt="0"/>
      <dgm:spPr/>
    </dgm:pt>
    <dgm:pt modelId="{E8505A70-E0E2-47F1-80EC-4E48E9206269}" type="pres">
      <dgm:prSet presAssocID="{EC910264-1652-4616-8251-8F8F1DF852E0}" presName="childText" presStyleLbl="conFgAcc1" presStyleIdx="2" presStyleCnt="4">
        <dgm:presLayoutVars>
          <dgm:bulletEnabled val="1"/>
        </dgm:presLayoutVars>
      </dgm:prSet>
      <dgm:spPr/>
    </dgm:pt>
    <dgm:pt modelId="{ECBD1755-4752-4D4E-BECD-6BAFF49227EF}" type="pres">
      <dgm:prSet presAssocID="{5E93E0A5-DE5F-4E49-A0DF-3F22CF3F1F15}" presName="spaceBetweenRectangles" presStyleCnt="0"/>
      <dgm:spPr/>
    </dgm:pt>
    <dgm:pt modelId="{BC90D376-23FE-48FA-9C9A-CC8BA1D71AAA}" type="pres">
      <dgm:prSet presAssocID="{FCB4E84A-55B0-41B1-A70B-C680B35803E5}" presName="parentLin" presStyleCnt="0"/>
      <dgm:spPr/>
    </dgm:pt>
    <dgm:pt modelId="{F2B22953-A081-4A57-90C5-1A6A29F9E3E4}" type="pres">
      <dgm:prSet presAssocID="{FCB4E84A-55B0-41B1-A70B-C680B35803E5}" presName="parentLeftMargin" presStyleLbl="node1" presStyleIdx="2" presStyleCnt="4"/>
      <dgm:spPr/>
    </dgm:pt>
    <dgm:pt modelId="{586A604B-327C-44A9-9EDE-6830FCC62C77}" type="pres">
      <dgm:prSet presAssocID="{FCB4E84A-55B0-41B1-A70B-C680B35803E5}" presName="parentText" presStyleLbl="node1" presStyleIdx="3" presStyleCnt="4">
        <dgm:presLayoutVars>
          <dgm:chMax val="0"/>
          <dgm:bulletEnabled val="1"/>
        </dgm:presLayoutVars>
      </dgm:prSet>
      <dgm:spPr/>
    </dgm:pt>
    <dgm:pt modelId="{CB7D875A-F17A-4ADB-AB5D-353375FB109C}" type="pres">
      <dgm:prSet presAssocID="{FCB4E84A-55B0-41B1-A70B-C680B35803E5}" presName="negativeSpace" presStyleCnt="0"/>
      <dgm:spPr/>
    </dgm:pt>
    <dgm:pt modelId="{D54EE61F-1B43-447B-A192-9F3FAA6184E2}" type="pres">
      <dgm:prSet presAssocID="{FCB4E84A-55B0-41B1-A70B-C680B35803E5}" presName="childText" presStyleLbl="conFgAcc1" presStyleIdx="3" presStyleCnt="4">
        <dgm:presLayoutVars>
          <dgm:bulletEnabled val="1"/>
        </dgm:presLayoutVars>
      </dgm:prSet>
      <dgm:spPr/>
    </dgm:pt>
  </dgm:ptLst>
  <dgm:cxnLst>
    <dgm:cxn modelId="{2027851F-2897-4C83-A0FF-A80201262897}" type="presOf" srcId="{94D83D60-4754-4D33-9B28-33DB84303D30}" destId="{FEAC099B-91B0-466D-8ED6-F2D80AD3E111}" srcOrd="0" destOrd="0" presId="urn:microsoft.com/office/officeart/2005/8/layout/list1"/>
    <dgm:cxn modelId="{52AEB840-EDBB-48BF-91E4-9295CD5F22C4}" type="presOf" srcId="{96A66BFE-0DFC-439A-AA7B-43AF0BDFD708}" destId="{BC7D740F-97DC-41CB-8EFA-0BDBCBCA35B2}" srcOrd="0" destOrd="0" presId="urn:microsoft.com/office/officeart/2005/8/layout/list1"/>
    <dgm:cxn modelId="{53D37C6F-1A1E-46D7-B6E0-145BE0F43603}" type="presOf" srcId="{F5ADCFBB-46C0-4FD5-BE38-6ED7A1F3F984}" destId="{27A6F306-0BCC-4A55-86DF-EC36D1A56863}" srcOrd="0" destOrd="0" presId="urn:microsoft.com/office/officeart/2005/8/layout/list1"/>
    <dgm:cxn modelId="{7713BF70-3AA0-4947-8F82-D63B3E2ADDE7}" srcId="{96A66BFE-0DFC-439A-AA7B-43AF0BDFD708}" destId="{EC910264-1652-4616-8251-8F8F1DF852E0}" srcOrd="2" destOrd="0" parTransId="{46EAA351-6014-4026-A1DE-C5BE74EE75C4}" sibTransId="{5E93E0A5-DE5F-4E49-A0DF-3F22CF3F1F15}"/>
    <dgm:cxn modelId="{1BCA1571-EA92-45E2-973F-A109B3661089}" type="presOf" srcId="{FCB4E84A-55B0-41B1-A70B-C680B35803E5}" destId="{586A604B-327C-44A9-9EDE-6830FCC62C77}" srcOrd="1" destOrd="0" presId="urn:microsoft.com/office/officeart/2005/8/layout/list1"/>
    <dgm:cxn modelId="{4C73F878-34FE-47DD-B5DE-7907CB579742}" type="presOf" srcId="{F5ADCFBB-46C0-4FD5-BE38-6ED7A1F3F984}" destId="{40AB0F21-BC27-40B6-9753-B5522203B8AB}" srcOrd="1" destOrd="0" presId="urn:microsoft.com/office/officeart/2005/8/layout/list1"/>
    <dgm:cxn modelId="{ADB3BCCA-B1E5-41B1-B341-B04ADB587EB9}" srcId="{96A66BFE-0DFC-439A-AA7B-43AF0BDFD708}" destId="{FCB4E84A-55B0-41B1-A70B-C680B35803E5}" srcOrd="3" destOrd="0" parTransId="{116E28F3-88FD-4562-8E7E-99139D14848B}" sibTransId="{ED6C0007-F851-4776-BD64-1FC4FFA4BF04}"/>
    <dgm:cxn modelId="{455471D1-5049-42A4-850D-C6AB04875B32}" srcId="{96A66BFE-0DFC-439A-AA7B-43AF0BDFD708}" destId="{94D83D60-4754-4D33-9B28-33DB84303D30}" srcOrd="0" destOrd="0" parTransId="{7DEEFB0B-AD9C-4B23-B58D-D7F2B9195BD0}" sibTransId="{97967385-CE59-4023-B810-597D5591F70B}"/>
    <dgm:cxn modelId="{5C2D4AE1-201E-4701-8A60-8202E9ECF118}" type="presOf" srcId="{EC910264-1652-4616-8251-8F8F1DF852E0}" destId="{CA2F3FDF-51F6-4C40-8111-94D02489AE6F}" srcOrd="1" destOrd="0" presId="urn:microsoft.com/office/officeart/2005/8/layout/list1"/>
    <dgm:cxn modelId="{4206FDE5-2F9D-4AFB-A9DD-6CBBE336231A}" srcId="{96A66BFE-0DFC-439A-AA7B-43AF0BDFD708}" destId="{F5ADCFBB-46C0-4FD5-BE38-6ED7A1F3F984}" srcOrd="1" destOrd="0" parTransId="{9E1913F0-96F9-446C-90A2-CE40DEEEF79A}" sibTransId="{82C63BD5-78EC-44F0-85ED-30B794C44033}"/>
    <dgm:cxn modelId="{AEA7ABE9-A046-43CE-AE80-B1A8B099BAB5}" type="presOf" srcId="{FCB4E84A-55B0-41B1-A70B-C680B35803E5}" destId="{F2B22953-A081-4A57-90C5-1A6A29F9E3E4}" srcOrd="0" destOrd="0" presId="urn:microsoft.com/office/officeart/2005/8/layout/list1"/>
    <dgm:cxn modelId="{7B6885EB-6551-453D-87BA-B3ABD58817A6}" type="presOf" srcId="{94D83D60-4754-4D33-9B28-33DB84303D30}" destId="{1DE86D68-FCE0-4FD9-9B07-772DE09C1D75}" srcOrd="1" destOrd="0" presId="urn:microsoft.com/office/officeart/2005/8/layout/list1"/>
    <dgm:cxn modelId="{83EB2BF5-6AA3-417C-8326-3A92852D22DA}" type="presOf" srcId="{EC910264-1652-4616-8251-8F8F1DF852E0}" destId="{8F57EDE0-74E5-4D89-A3D3-E256A5D1F760}" srcOrd="0" destOrd="0" presId="urn:microsoft.com/office/officeart/2005/8/layout/list1"/>
    <dgm:cxn modelId="{01B5C6E0-DA5B-4B79-85F6-07561B2C2B67}" type="presParOf" srcId="{BC7D740F-97DC-41CB-8EFA-0BDBCBCA35B2}" destId="{54CC26F9-7113-4297-9708-E338F2B95FD4}" srcOrd="0" destOrd="0" presId="urn:microsoft.com/office/officeart/2005/8/layout/list1"/>
    <dgm:cxn modelId="{8BB4FDF3-DEE2-4DE5-AAF7-BAC1DF96E425}" type="presParOf" srcId="{54CC26F9-7113-4297-9708-E338F2B95FD4}" destId="{FEAC099B-91B0-466D-8ED6-F2D80AD3E111}" srcOrd="0" destOrd="0" presId="urn:microsoft.com/office/officeart/2005/8/layout/list1"/>
    <dgm:cxn modelId="{FCED78CE-3BB6-47F2-8B85-75EB5B2DE34D}" type="presParOf" srcId="{54CC26F9-7113-4297-9708-E338F2B95FD4}" destId="{1DE86D68-FCE0-4FD9-9B07-772DE09C1D75}" srcOrd="1" destOrd="0" presId="urn:microsoft.com/office/officeart/2005/8/layout/list1"/>
    <dgm:cxn modelId="{BA1CACC3-3A6C-4851-9547-E11AE42204C9}" type="presParOf" srcId="{BC7D740F-97DC-41CB-8EFA-0BDBCBCA35B2}" destId="{02B11F1E-94C2-479F-8675-69726EFD3B80}" srcOrd="1" destOrd="0" presId="urn:microsoft.com/office/officeart/2005/8/layout/list1"/>
    <dgm:cxn modelId="{7B201841-AAC8-4E9F-9957-E7D2B41E335C}" type="presParOf" srcId="{BC7D740F-97DC-41CB-8EFA-0BDBCBCA35B2}" destId="{031D528C-9DA6-43F0-8BAF-70AB1A8F659D}" srcOrd="2" destOrd="0" presId="urn:microsoft.com/office/officeart/2005/8/layout/list1"/>
    <dgm:cxn modelId="{9CA615F9-6370-43DE-95EF-40D84BF44978}" type="presParOf" srcId="{BC7D740F-97DC-41CB-8EFA-0BDBCBCA35B2}" destId="{97E2977F-83BE-46FA-B763-0BD734FB54E8}" srcOrd="3" destOrd="0" presId="urn:microsoft.com/office/officeart/2005/8/layout/list1"/>
    <dgm:cxn modelId="{F4C7E06A-89FE-4D4D-B402-31A55199B422}" type="presParOf" srcId="{BC7D740F-97DC-41CB-8EFA-0BDBCBCA35B2}" destId="{5E2AD4E4-01A1-4C9D-AAE2-49E738E4505F}" srcOrd="4" destOrd="0" presId="urn:microsoft.com/office/officeart/2005/8/layout/list1"/>
    <dgm:cxn modelId="{F94CAD61-3BC6-416F-A4F9-2E6C19E5C547}" type="presParOf" srcId="{5E2AD4E4-01A1-4C9D-AAE2-49E738E4505F}" destId="{27A6F306-0BCC-4A55-86DF-EC36D1A56863}" srcOrd="0" destOrd="0" presId="urn:microsoft.com/office/officeart/2005/8/layout/list1"/>
    <dgm:cxn modelId="{D30D245D-B658-4B89-AF22-4AA9D7964F0B}" type="presParOf" srcId="{5E2AD4E4-01A1-4C9D-AAE2-49E738E4505F}" destId="{40AB0F21-BC27-40B6-9753-B5522203B8AB}" srcOrd="1" destOrd="0" presId="urn:microsoft.com/office/officeart/2005/8/layout/list1"/>
    <dgm:cxn modelId="{6EB5EC37-DFC8-48D5-9FA3-CB3BDF33C85E}" type="presParOf" srcId="{BC7D740F-97DC-41CB-8EFA-0BDBCBCA35B2}" destId="{4CED7B7A-3595-4EA1-92E1-ED3E193CA635}" srcOrd="5" destOrd="0" presId="urn:microsoft.com/office/officeart/2005/8/layout/list1"/>
    <dgm:cxn modelId="{52D4CACD-5CBC-4BDC-A79A-3958B4A0E4A4}" type="presParOf" srcId="{BC7D740F-97DC-41CB-8EFA-0BDBCBCA35B2}" destId="{41DA008B-1843-4DA8-81B8-23365D0A9326}" srcOrd="6" destOrd="0" presId="urn:microsoft.com/office/officeart/2005/8/layout/list1"/>
    <dgm:cxn modelId="{172EBDA4-968F-4616-8B34-E219C999A22F}" type="presParOf" srcId="{BC7D740F-97DC-41CB-8EFA-0BDBCBCA35B2}" destId="{CAA50DBB-9EC0-4FEA-B457-091CF8C89CAA}" srcOrd="7" destOrd="0" presId="urn:microsoft.com/office/officeart/2005/8/layout/list1"/>
    <dgm:cxn modelId="{C74E94D9-C6A4-4D46-B6D6-3807930323F3}" type="presParOf" srcId="{BC7D740F-97DC-41CB-8EFA-0BDBCBCA35B2}" destId="{608DE6F0-9D6B-459C-A027-ADC1B52F0BB3}" srcOrd="8" destOrd="0" presId="urn:microsoft.com/office/officeart/2005/8/layout/list1"/>
    <dgm:cxn modelId="{9D3B7A0A-9959-4D59-BBC0-4D75D052D918}" type="presParOf" srcId="{608DE6F0-9D6B-459C-A027-ADC1B52F0BB3}" destId="{8F57EDE0-74E5-4D89-A3D3-E256A5D1F760}" srcOrd="0" destOrd="0" presId="urn:microsoft.com/office/officeart/2005/8/layout/list1"/>
    <dgm:cxn modelId="{7E311116-FE13-4CD1-9A2C-9FB7805604F8}" type="presParOf" srcId="{608DE6F0-9D6B-459C-A027-ADC1B52F0BB3}" destId="{CA2F3FDF-51F6-4C40-8111-94D02489AE6F}" srcOrd="1" destOrd="0" presId="urn:microsoft.com/office/officeart/2005/8/layout/list1"/>
    <dgm:cxn modelId="{EFF3E743-BA3D-4841-A0BD-A42FB4B68A4B}" type="presParOf" srcId="{BC7D740F-97DC-41CB-8EFA-0BDBCBCA35B2}" destId="{50C537DE-2614-4FFC-80F4-A94EAFB68513}" srcOrd="9" destOrd="0" presId="urn:microsoft.com/office/officeart/2005/8/layout/list1"/>
    <dgm:cxn modelId="{3183B839-C40E-44C0-8053-FB6C0B3E5E45}" type="presParOf" srcId="{BC7D740F-97DC-41CB-8EFA-0BDBCBCA35B2}" destId="{E8505A70-E0E2-47F1-80EC-4E48E9206269}" srcOrd="10" destOrd="0" presId="urn:microsoft.com/office/officeart/2005/8/layout/list1"/>
    <dgm:cxn modelId="{16D54E95-BB29-4644-85E4-DB498AA8A270}" type="presParOf" srcId="{BC7D740F-97DC-41CB-8EFA-0BDBCBCA35B2}" destId="{ECBD1755-4752-4D4E-BECD-6BAFF49227EF}" srcOrd="11" destOrd="0" presId="urn:microsoft.com/office/officeart/2005/8/layout/list1"/>
    <dgm:cxn modelId="{8E4F5596-C0AD-4F94-8B73-BAF558FF86B2}" type="presParOf" srcId="{BC7D740F-97DC-41CB-8EFA-0BDBCBCA35B2}" destId="{BC90D376-23FE-48FA-9C9A-CC8BA1D71AAA}" srcOrd="12" destOrd="0" presId="urn:microsoft.com/office/officeart/2005/8/layout/list1"/>
    <dgm:cxn modelId="{84252B04-CAAB-4037-94DE-3D7363847A50}" type="presParOf" srcId="{BC90D376-23FE-48FA-9C9A-CC8BA1D71AAA}" destId="{F2B22953-A081-4A57-90C5-1A6A29F9E3E4}" srcOrd="0" destOrd="0" presId="urn:microsoft.com/office/officeart/2005/8/layout/list1"/>
    <dgm:cxn modelId="{34134B6C-133B-4A66-A52A-90D077E21DC7}" type="presParOf" srcId="{BC90D376-23FE-48FA-9C9A-CC8BA1D71AAA}" destId="{586A604B-327C-44A9-9EDE-6830FCC62C77}" srcOrd="1" destOrd="0" presId="urn:microsoft.com/office/officeart/2005/8/layout/list1"/>
    <dgm:cxn modelId="{97F47F6E-4ED1-48F5-A1FA-EA3AB86A5AE3}" type="presParOf" srcId="{BC7D740F-97DC-41CB-8EFA-0BDBCBCA35B2}" destId="{CB7D875A-F17A-4ADB-AB5D-353375FB109C}" srcOrd="13" destOrd="0" presId="urn:microsoft.com/office/officeart/2005/8/layout/list1"/>
    <dgm:cxn modelId="{988AD995-D397-4BD1-AA40-4FC784E6B95A}" type="presParOf" srcId="{BC7D740F-97DC-41CB-8EFA-0BDBCBCA35B2}" destId="{D54EE61F-1B43-447B-A192-9F3FAA6184E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C7B79E-C91A-4983-B744-3C163ADFF5E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4DA4D67-E37E-427C-A158-9B8A55F4FC38}">
      <dgm:prSet custT="1"/>
      <dgm:spPr/>
      <dgm:t>
        <a:bodyPr/>
        <a:lstStyle/>
        <a:p>
          <a:r>
            <a:rPr lang="en-US" sz="3600" dirty="0"/>
            <a:t>Consider how well the EBP fits your logic model</a:t>
          </a:r>
        </a:p>
      </dgm:t>
    </dgm:pt>
    <dgm:pt modelId="{FD081DB0-489B-41D3-B198-2AD260CE7447}" type="parTrans" cxnId="{0BAC05E4-5E5B-47C2-92F5-F5F8727A9C58}">
      <dgm:prSet/>
      <dgm:spPr/>
      <dgm:t>
        <a:bodyPr/>
        <a:lstStyle/>
        <a:p>
          <a:endParaRPr lang="en-US"/>
        </a:p>
      </dgm:t>
    </dgm:pt>
    <dgm:pt modelId="{38DAD37D-BE95-4387-9CC2-84666EDCA1A6}" type="sibTrans" cxnId="{0BAC05E4-5E5B-47C2-92F5-F5F8727A9C58}">
      <dgm:prSet/>
      <dgm:spPr/>
      <dgm:t>
        <a:bodyPr/>
        <a:lstStyle/>
        <a:p>
          <a:endParaRPr lang="en-US"/>
        </a:p>
      </dgm:t>
    </dgm:pt>
    <dgm:pt modelId="{4DE2D796-E08D-40A8-8963-93ACBDB6838E}">
      <dgm:prSet custT="1"/>
      <dgm:spPr/>
      <dgm:t>
        <a:bodyPr/>
        <a:lstStyle/>
        <a:p>
          <a:r>
            <a:rPr lang="en-US" sz="3200" dirty="0"/>
            <a:t>What needs to be changed to make it more relevant to your population</a:t>
          </a:r>
        </a:p>
      </dgm:t>
    </dgm:pt>
    <dgm:pt modelId="{D4ED07CA-CEF5-450A-8F86-B01D07E1C979}" type="parTrans" cxnId="{B99CBA97-E619-40CC-837B-038858F086D7}">
      <dgm:prSet/>
      <dgm:spPr/>
      <dgm:t>
        <a:bodyPr/>
        <a:lstStyle/>
        <a:p>
          <a:endParaRPr lang="en-US"/>
        </a:p>
      </dgm:t>
    </dgm:pt>
    <dgm:pt modelId="{1819221B-685C-48F5-92AF-5755B54A7308}" type="sibTrans" cxnId="{B99CBA97-E619-40CC-837B-038858F086D7}">
      <dgm:prSet/>
      <dgm:spPr/>
      <dgm:t>
        <a:bodyPr/>
        <a:lstStyle/>
        <a:p>
          <a:endParaRPr lang="en-US"/>
        </a:p>
      </dgm:t>
    </dgm:pt>
    <dgm:pt modelId="{79920D34-C6D6-4D4C-BC8B-F5A811976275}">
      <dgm:prSet custT="1"/>
      <dgm:spPr/>
      <dgm:t>
        <a:bodyPr/>
        <a:lstStyle/>
        <a:p>
          <a:r>
            <a:rPr lang="en-US" sz="2400" dirty="0"/>
            <a:t>Cultural relevance</a:t>
          </a:r>
        </a:p>
      </dgm:t>
    </dgm:pt>
    <dgm:pt modelId="{63E7CB7B-2012-4F99-99E0-F09C7869112D}" type="parTrans" cxnId="{F7CBD310-FFF0-4EDE-B4A7-D11EA7867A6A}">
      <dgm:prSet/>
      <dgm:spPr/>
      <dgm:t>
        <a:bodyPr/>
        <a:lstStyle/>
        <a:p>
          <a:endParaRPr lang="en-US"/>
        </a:p>
      </dgm:t>
    </dgm:pt>
    <dgm:pt modelId="{BE39DAE8-D10E-473F-93AB-A6E67D049530}" type="sibTrans" cxnId="{F7CBD310-FFF0-4EDE-B4A7-D11EA7867A6A}">
      <dgm:prSet/>
      <dgm:spPr/>
      <dgm:t>
        <a:bodyPr/>
        <a:lstStyle/>
        <a:p>
          <a:endParaRPr lang="en-US"/>
        </a:p>
      </dgm:t>
    </dgm:pt>
    <dgm:pt modelId="{2E265852-2023-4523-B6F2-1083B0095058}">
      <dgm:prSet custT="1"/>
      <dgm:spPr/>
      <dgm:t>
        <a:bodyPr/>
        <a:lstStyle/>
        <a:p>
          <a:r>
            <a:rPr lang="en-US" sz="2400" dirty="0"/>
            <a:t>Health literacy</a:t>
          </a:r>
        </a:p>
      </dgm:t>
    </dgm:pt>
    <dgm:pt modelId="{B0871243-F894-4101-894C-5BC01C28CDC8}" type="parTrans" cxnId="{F9D9D3E6-E235-456F-BC3C-D66C62776ED6}">
      <dgm:prSet/>
      <dgm:spPr/>
      <dgm:t>
        <a:bodyPr/>
        <a:lstStyle/>
        <a:p>
          <a:endParaRPr lang="en-US"/>
        </a:p>
      </dgm:t>
    </dgm:pt>
    <dgm:pt modelId="{04C2831C-C15B-49A8-9CF3-8FC482709AD4}" type="sibTrans" cxnId="{F9D9D3E6-E235-456F-BC3C-D66C62776ED6}">
      <dgm:prSet/>
      <dgm:spPr/>
      <dgm:t>
        <a:bodyPr/>
        <a:lstStyle/>
        <a:p>
          <a:endParaRPr lang="en-US"/>
        </a:p>
      </dgm:t>
    </dgm:pt>
    <dgm:pt modelId="{C9C702E9-5BE0-49FD-9DA3-98757761DE66}">
      <dgm:prSet custT="1"/>
      <dgm:spPr/>
      <dgm:t>
        <a:bodyPr/>
        <a:lstStyle/>
        <a:p>
          <a:r>
            <a:rPr lang="en-US" sz="3600" dirty="0"/>
            <a:t>What is essential to the EBP that you need to keep</a:t>
          </a:r>
        </a:p>
      </dgm:t>
    </dgm:pt>
    <dgm:pt modelId="{DB971381-BD30-4453-BD94-91D5CC4590F7}" type="parTrans" cxnId="{20E4C5C9-BE0A-4F18-B4BE-EED1364F7FD5}">
      <dgm:prSet/>
      <dgm:spPr/>
      <dgm:t>
        <a:bodyPr/>
        <a:lstStyle/>
        <a:p>
          <a:endParaRPr lang="en-US"/>
        </a:p>
      </dgm:t>
    </dgm:pt>
    <dgm:pt modelId="{C53A5D53-FBFC-4679-86F8-67550A6F6391}" type="sibTrans" cxnId="{20E4C5C9-BE0A-4F18-B4BE-EED1364F7FD5}">
      <dgm:prSet/>
      <dgm:spPr/>
      <dgm:t>
        <a:bodyPr/>
        <a:lstStyle/>
        <a:p>
          <a:endParaRPr lang="en-US"/>
        </a:p>
      </dgm:t>
    </dgm:pt>
    <dgm:pt modelId="{DC1805AD-446F-401C-AB91-F0A1886C12C3}">
      <dgm:prSet custT="1"/>
      <dgm:spPr/>
      <dgm:t>
        <a:bodyPr/>
        <a:lstStyle/>
        <a:p>
          <a:r>
            <a:rPr lang="en-US" sz="3600" dirty="0"/>
            <a:t>Will you combine 2-3 EBP’s to make a new intervention?</a:t>
          </a:r>
        </a:p>
      </dgm:t>
    </dgm:pt>
    <dgm:pt modelId="{F4476B82-5B67-44F4-AAED-3C60D48A09D6}" type="parTrans" cxnId="{0877EDFA-4E86-438C-8F28-9BA1094634C5}">
      <dgm:prSet/>
      <dgm:spPr/>
      <dgm:t>
        <a:bodyPr/>
        <a:lstStyle/>
        <a:p>
          <a:endParaRPr lang="en-US"/>
        </a:p>
      </dgm:t>
    </dgm:pt>
    <dgm:pt modelId="{4FD5CE51-31C8-443C-8238-70723D4FB8FA}" type="sibTrans" cxnId="{0877EDFA-4E86-438C-8F28-9BA1094634C5}">
      <dgm:prSet/>
      <dgm:spPr/>
      <dgm:t>
        <a:bodyPr/>
        <a:lstStyle/>
        <a:p>
          <a:endParaRPr lang="en-US"/>
        </a:p>
      </dgm:t>
    </dgm:pt>
    <dgm:pt modelId="{8E814792-C02D-4EF4-B7C1-4F58E08B8283}" type="pres">
      <dgm:prSet presAssocID="{25C7B79E-C91A-4983-B744-3C163ADFF5E2}" presName="root" presStyleCnt="0">
        <dgm:presLayoutVars>
          <dgm:dir/>
          <dgm:resizeHandles val="exact"/>
        </dgm:presLayoutVars>
      </dgm:prSet>
      <dgm:spPr/>
    </dgm:pt>
    <dgm:pt modelId="{F434930A-A3AA-4D42-B969-9F1045FA8F9F}" type="pres">
      <dgm:prSet presAssocID="{64DA4D67-E37E-427C-A158-9B8A55F4FC38}" presName="compNode" presStyleCnt="0"/>
      <dgm:spPr/>
    </dgm:pt>
    <dgm:pt modelId="{66C6A371-1FB4-410E-B3B0-B8A8F6F166A2}" type="pres">
      <dgm:prSet presAssocID="{64DA4D67-E37E-427C-A158-9B8A55F4FC38}" presName="bgRect" presStyleLbl="bgShp" presStyleIdx="0" presStyleCnt="4"/>
      <dgm:spPr/>
    </dgm:pt>
    <dgm:pt modelId="{98E767A7-6C22-4DF2-AAC6-CEC2A9A8F8FE}" type="pres">
      <dgm:prSet presAssocID="{64DA4D67-E37E-427C-A158-9B8A55F4FC3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6558EF9-37F5-4779-BFD6-90D8C806577A}" type="pres">
      <dgm:prSet presAssocID="{64DA4D67-E37E-427C-A158-9B8A55F4FC38}" presName="spaceRect" presStyleCnt="0"/>
      <dgm:spPr/>
    </dgm:pt>
    <dgm:pt modelId="{F79E4630-4F1D-4D76-ABC7-DFD2BD260D49}" type="pres">
      <dgm:prSet presAssocID="{64DA4D67-E37E-427C-A158-9B8A55F4FC38}" presName="parTx" presStyleLbl="revTx" presStyleIdx="0" presStyleCnt="5">
        <dgm:presLayoutVars>
          <dgm:chMax val="0"/>
          <dgm:chPref val="0"/>
        </dgm:presLayoutVars>
      </dgm:prSet>
      <dgm:spPr/>
    </dgm:pt>
    <dgm:pt modelId="{79BC1539-75C2-40EF-9DBD-F08FB41310DA}" type="pres">
      <dgm:prSet presAssocID="{38DAD37D-BE95-4387-9CC2-84666EDCA1A6}" presName="sibTrans" presStyleCnt="0"/>
      <dgm:spPr/>
    </dgm:pt>
    <dgm:pt modelId="{D0B5BEC9-EE8E-449F-9679-4B69995F2095}" type="pres">
      <dgm:prSet presAssocID="{4DE2D796-E08D-40A8-8963-93ACBDB6838E}" presName="compNode" presStyleCnt="0"/>
      <dgm:spPr/>
    </dgm:pt>
    <dgm:pt modelId="{1A3CB657-2600-4AEB-A469-9FF6EEEE6AA8}" type="pres">
      <dgm:prSet presAssocID="{4DE2D796-E08D-40A8-8963-93ACBDB6838E}" presName="bgRect" presStyleLbl="bgShp" presStyleIdx="1" presStyleCnt="4"/>
      <dgm:spPr/>
    </dgm:pt>
    <dgm:pt modelId="{B37370C7-6FBC-4600-8D26-96775DD196CD}" type="pres">
      <dgm:prSet presAssocID="{4DE2D796-E08D-40A8-8963-93ACBDB6838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niversal Access"/>
        </a:ext>
      </dgm:extLst>
    </dgm:pt>
    <dgm:pt modelId="{6EAA5DE8-810D-402A-83C9-0150AF47B861}" type="pres">
      <dgm:prSet presAssocID="{4DE2D796-E08D-40A8-8963-93ACBDB6838E}" presName="spaceRect" presStyleCnt="0"/>
      <dgm:spPr/>
    </dgm:pt>
    <dgm:pt modelId="{DB248DF7-F180-45A8-BB39-C3FE405F28F6}" type="pres">
      <dgm:prSet presAssocID="{4DE2D796-E08D-40A8-8963-93ACBDB6838E}" presName="parTx" presStyleLbl="revTx" presStyleIdx="1" presStyleCnt="5">
        <dgm:presLayoutVars>
          <dgm:chMax val="0"/>
          <dgm:chPref val="0"/>
        </dgm:presLayoutVars>
      </dgm:prSet>
      <dgm:spPr/>
    </dgm:pt>
    <dgm:pt modelId="{DC702EDF-E630-4EDD-8A54-06EDAA0C9A0B}" type="pres">
      <dgm:prSet presAssocID="{4DE2D796-E08D-40A8-8963-93ACBDB6838E}" presName="desTx" presStyleLbl="revTx" presStyleIdx="2" presStyleCnt="5">
        <dgm:presLayoutVars/>
      </dgm:prSet>
      <dgm:spPr/>
    </dgm:pt>
    <dgm:pt modelId="{DB475BEE-9F48-43E7-8645-A7403186AA17}" type="pres">
      <dgm:prSet presAssocID="{1819221B-685C-48F5-92AF-5755B54A7308}" presName="sibTrans" presStyleCnt="0"/>
      <dgm:spPr/>
    </dgm:pt>
    <dgm:pt modelId="{DF3AC11A-897F-462A-BDBF-8F60791EBE67}" type="pres">
      <dgm:prSet presAssocID="{C9C702E9-5BE0-49FD-9DA3-98757761DE66}" presName="compNode" presStyleCnt="0"/>
      <dgm:spPr/>
    </dgm:pt>
    <dgm:pt modelId="{F3B34AB0-DC75-44B8-87C7-8E259A57F3C0}" type="pres">
      <dgm:prSet presAssocID="{C9C702E9-5BE0-49FD-9DA3-98757761DE66}" presName="bgRect" presStyleLbl="bgShp" presStyleIdx="2" presStyleCnt="4"/>
      <dgm:spPr/>
    </dgm:pt>
    <dgm:pt modelId="{D4635B23-B136-4788-8F0D-74EFF4E6B96B}" type="pres">
      <dgm:prSet presAssocID="{C9C702E9-5BE0-49FD-9DA3-98757761DE6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F44CD31A-2C41-4DEC-B483-CCD205C7703E}" type="pres">
      <dgm:prSet presAssocID="{C9C702E9-5BE0-49FD-9DA3-98757761DE66}" presName="spaceRect" presStyleCnt="0"/>
      <dgm:spPr/>
    </dgm:pt>
    <dgm:pt modelId="{EA4D24AF-3A12-4465-BAFA-25B0E2AE6CEB}" type="pres">
      <dgm:prSet presAssocID="{C9C702E9-5BE0-49FD-9DA3-98757761DE66}" presName="parTx" presStyleLbl="revTx" presStyleIdx="3" presStyleCnt="5">
        <dgm:presLayoutVars>
          <dgm:chMax val="0"/>
          <dgm:chPref val="0"/>
        </dgm:presLayoutVars>
      </dgm:prSet>
      <dgm:spPr/>
    </dgm:pt>
    <dgm:pt modelId="{091CE0C6-C160-4EA0-B081-C526DADC0848}" type="pres">
      <dgm:prSet presAssocID="{C53A5D53-FBFC-4679-86F8-67550A6F6391}" presName="sibTrans" presStyleCnt="0"/>
      <dgm:spPr/>
    </dgm:pt>
    <dgm:pt modelId="{B2409667-5E19-4CA6-87FC-06AF52016BB9}" type="pres">
      <dgm:prSet presAssocID="{DC1805AD-446F-401C-AB91-F0A1886C12C3}" presName="compNode" presStyleCnt="0"/>
      <dgm:spPr/>
    </dgm:pt>
    <dgm:pt modelId="{2819C897-09C0-403D-B038-64D52B22E0FA}" type="pres">
      <dgm:prSet presAssocID="{DC1805AD-446F-401C-AB91-F0A1886C12C3}" presName="bgRect" presStyleLbl="bgShp" presStyleIdx="3" presStyleCnt="4"/>
      <dgm:spPr/>
    </dgm:pt>
    <dgm:pt modelId="{028EB4DF-B3C7-4EFA-A02C-475F0819BE68}" type="pres">
      <dgm:prSet presAssocID="{DC1805AD-446F-401C-AB91-F0A1886C12C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0F460C42-0816-41B1-BD1D-40398ADD5750}" type="pres">
      <dgm:prSet presAssocID="{DC1805AD-446F-401C-AB91-F0A1886C12C3}" presName="spaceRect" presStyleCnt="0"/>
      <dgm:spPr/>
    </dgm:pt>
    <dgm:pt modelId="{25B21267-427E-4073-B082-F76CE2CCAB19}" type="pres">
      <dgm:prSet presAssocID="{DC1805AD-446F-401C-AB91-F0A1886C12C3}" presName="parTx" presStyleLbl="revTx" presStyleIdx="4" presStyleCnt="5">
        <dgm:presLayoutVars>
          <dgm:chMax val="0"/>
          <dgm:chPref val="0"/>
        </dgm:presLayoutVars>
      </dgm:prSet>
      <dgm:spPr/>
    </dgm:pt>
  </dgm:ptLst>
  <dgm:cxnLst>
    <dgm:cxn modelId="{F7CBD310-FFF0-4EDE-B4A7-D11EA7867A6A}" srcId="{4DE2D796-E08D-40A8-8963-93ACBDB6838E}" destId="{79920D34-C6D6-4D4C-BC8B-F5A811976275}" srcOrd="0" destOrd="0" parTransId="{63E7CB7B-2012-4F99-99E0-F09C7869112D}" sibTransId="{BE39DAE8-D10E-473F-93AB-A6E67D049530}"/>
    <dgm:cxn modelId="{3CC7AB6E-69A9-4726-A010-E7B71B83828F}" type="presOf" srcId="{64DA4D67-E37E-427C-A158-9B8A55F4FC38}" destId="{F79E4630-4F1D-4D76-ABC7-DFD2BD260D49}" srcOrd="0" destOrd="0" presId="urn:microsoft.com/office/officeart/2018/2/layout/IconVerticalSolidList"/>
    <dgm:cxn modelId="{B99CBA97-E619-40CC-837B-038858F086D7}" srcId="{25C7B79E-C91A-4983-B744-3C163ADFF5E2}" destId="{4DE2D796-E08D-40A8-8963-93ACBDB6838E}" srcOrd="1" destOrd="0" parTransId="{D4ED07CA-CEF5-450A-8F86-B01D07E1C979}" sibTransId="{1819221B-685C-48F5-92AF-5755B54A7308}"/>
    <dgm:cxn modelId="{C2F6E7A0-AF27-4FEC-AFD2-BBA56282882E}" type="presOf" srcId="{DC1805AD-446F-401C-AB91-F0A1886C12C3}" destId="{25B21267-427E-4073-B082-F76CE2CCAB19}" srcOrd="0" destOrd="0" presId="urn:microsoft.com/office/officeart/2018/2/layout/IconVerticalSolidList"/>
    <dgm:cxn modelId="{0CFF47A7-5948-49B1-ADAA-80531CCC1E5D}" type="presOf" srcId="{4DE2D796-E08D-40A8-8963-93ACBDB6838E}" destId="{DB248DF7-F180-45A8-BB39-C3FE405F28F6}" srcOrd="0" destOrd="0" presId="urn:microsoft.com/office/officeart/2018/2/layout/IconVerticalSolidList"/>
    <dgm:cxn modelId="{AB9962C9-C170-468C-B7DF-D6549651D78C}" type="presOf" srcId="{C9C702E9-5BE0-49FD-9DA3-98757761DE66}" destId="{EA4D24AF-3A12-4465-BAFA-25B0E2AE6CEB}" srcOrd="0" destOrd="0" presId="urn:microsoft.com/office/officeart/2018/2/layout/IconVerticalSolidList"/>
    <dgm:cxn modelId="{20E4C5C9-BE0A-4F18-B4BE-EED1364F7FD5}" srcId="{25C7B79E-C91A-4983-B744-3C163ADFF5E2}" destId="{C9C702E9-5BE0-49FD-9DA3-98757761DE66}" srcOrd="2" destOrd="0" parTransId="{DB971381-BD30-4453-BD94-91D5CC4590F7}" sibTransId="{C53A5D53-FBFC-4679-86F8-67550A6F6391}"/>
    <dgm:cxn modelId="{D9865DD9-430E-46AB-983A-56BB0B956FA3}" type="presOf" srcId="{25C7B79E-C91A-4983-B744-3C163ADFF5E2}" destId="{8E814792-C02D-4EF4-B7C1-4F58E08B8283}" srcOrd="0" destOrd="0" presId="urn:microsoft.com/office/officeart/2018/2/layout/IconVerticalSolidList"/>
    <dgm:cxn modelId="{0BAC05E4-5E5B-47C2-92F5-F5F8727A9C58}" srcId="{25C7B79E-C91A-4983-B744-3C163ADFF5E2}" destId="{64DA4D67-E37E-427C-A158-9B8A55F4FC38}" srcOrd="0" destOrd="0" parTransId="{FD081DB0-489B-41D3-B198-2AD260CE7447}" sibTransId="{38DAD37D-BE95-4387-9CC2-84666EDCA1A6}"/>
    <dgm:cxn modelId="{F9D9D3E6-E235-456F-BC3C-D66C62776ED6}" srcId="{4DE2D796-E08D-40A8-8963-93ACBDB6838E}" destId="{2E265852-2023-4523-B6F2-1083B0095058}" srcOrd="1" destOrd="0" parTransId="{B0871243-F894-4101-894C-5BC01C28CDC8}" sibTransId="{04C2831C-C15B-49A8-9CF3-8FC482709AD4}"/>
    <dgm:cxn modelId="{DD8727EE-D33D-4262-92AE-C77C92B6F61C}" type="presOf" srcId="{2E265852-2023-4523-B6F2-1083B0095058}" destId="{DC702EDF-E630-4EDD-8A54-06EDAA0C9A0B}" srcOrd="0" destOrd="1" presId="urn:microsoft.com/office/officeart/2018/2/layout/IconVerticalSolidList"/>
    <dgm:cxn modelId="{0877EDFA-4E86-438C-8F28-9BA1094634C5}" srcId="{25C7B79E-C91A-4983-B744-3C163ADFF5E2}" destId="{DC1805AD-446F-401C-AB91-F0A1886C12C3}" srcOrd="3" destOrd="0" parTransId="{F4476B82-5B67-44F4-AAED-3C60D48A09D6}" sibTransId="{4FD5CE51-31C8-443C-8238-70723D4FB8FA}"/>
    <dgm:cxn modelId="{E7E35CFD-50B1-472D-88CE-78F505A2F8E5}" type="presOf" srcId="{79920D34-C6D6-4D4C-BC8B-F5A811976275}" destId="{DC702EDF-E630-4EDD-8A54-06EDAA0C9A0B}" srcOrd="0" destOrd="0" presId="urn:microsoft.com/office/officeart/2018/2/layout/IconVerticalSolidList"/>
    <dgm:cxn modelId="{E149CC9A-439C-407F-B539-94A716BA708E}" type="presParOf" srcId="{8E814792-C02D-4EF4-B7C1-4F58E08B8283}" destId="{F434930A-A3AA-4D42-B969-9F1045FA8F9F}" srcOrd="0" destOrd="0" presId="urn:microsoft.com/office/officeart/2018/2/layout/IconVerticalSolidList"/>
    <dgm:cxn modelId="{1786C18F-3750-48BB-A028-0CE699F6946A}" type="presParOf" srcId="{F434930A-A3AA-4D42-B969-9F1045FA8F9F}" destId="{66C6A371-1FB4-410E-B3B0-B8A8F6F166A2}" srcOrd="0" destOrd="0" presId="urn:microsoft.com/office/officeart/2018/2/layout/IconVerticalSolidList"/>
    <dgm:cxn modelId="{A10A94B9-BC0D-4BF0-A2EA-89F47E93D9D4}" type="presParOf" srcId="{F434930A-A3AA-4D42-B969-9F1045FA8F9F}" destId="{98E767A7-6C22-4DF2-AAC6-CEC2A9A8F8FE}" srcOrd="1" destOrd="0" presId="urn:microsoft.com/office/officeart/2018/2/layout/IconVerticalSolidList"/>
    <dgm:cxn modelId="{280DD672-EE18-4F12-B1C5-6602DA0664E6}" type="presParOf" srcId="{F434930A-A3AA-4D42-B969-9F1045FA8F9F}" destId="{66558EF9-37F5-4779-BFD6-90D8C806577A}" srcOrd="2" destOrd="0" presId="urn:microsoft.com/office/officeart/2018/2/layout/IconVerticalSolidList"/>
    <dgm:cxn modelId="{368F5334-9CB8-4383-8B79-5719BC9351A4}" type="presParOf" srcId="{F434930A-A3AA-4D42-B969-9F1045FA8F9F}" destId="{F79E4630-4F1D-4D76-ABC7-DFD2BD260D49}" srcOrd="3" destOrd="0" presId="urn:microsoft.com/office/officeart/2018/2/layout/IconVerticalSolidList"/>
    <dgm:cxn modelId="{FB8EF6B2-1319-4FAB-8659-84D7E9401AE3}" type="presParOf" srcId="{8E814792-C02D-4EF4-B7C1-4F58E08B8283}" destId="{79BC1539-75C2-40EF-9DBD-F08FB41310DA}" srcOrd="1" destOrd="0" presId="urn:microsoft.com/office/officeart/2018/2/layout/IconVerticalSolidList"/>
    <dgm:cxn modelId="{FD509624-8E17-4404-A62F-68BF2CD107DC}" type="presParOf" srcId="{8E814792-C02D-4EF4-B7C1-4F58E08B8283}" destId="{D0B5BEC9-EE8E-449F-9679-4B69995F2095}" srcOrd="2" destOrd="0" presId="urn:microsoft.com/office/officeart/2018/2/layout/IconVerticalSolidList"/>
    <dgm:cxn modelId="{3AB68CF6-1DAF-4243-91C4-E78687D38ABE}" type="presParOf" srcId="{D0B5BEC9-EE8E-449F-9679-4B69995F2095}" destId="{1A3CB657-2600-4AEB-A469-9FF6EEEE6AA8}" srcOrd="0" destOrd="0" presId="urn:microsoft.com/office/officeart/2018/2/layout/IconVerticalSolidList"/>
    <dgm:cxn modelId="{97D15996-9265-446A-9BB9-32A850ED9F74}" type="presParOf" srcId="{D0B5BEC9-EE8E-449F-9679-4B69995F2095}" destId="{B37370C7-6FBC-4600-8D26-96775DD196CD}" srcOrd="1" destOrd="0" presId="urn:microsoft.com/office/officeart/2018/2/layout/IconVerticalSolidList"/>
    <dgm:cxn modelId="{0ADFFEC0-5D96-4053-BFCA-B861D0AEA7FE}" type="presParOf" srcId="{D0B5BEC9-EE8E-449F-9679-4B69995F2095}" destId="{6EAA5DE8-810D-402A-83C9-0150AF47B861}" srcOrd="2" destOrd="0" presId="urn:microsoft.com/office/officeart/2018/2/layout/IconVerticalSolidList"/>
    <dgm:cxn modelId="{C4652F9F-44FA-495E-AE56-01D11C464FDF}" type="presParOf" srcId="{D0B5BEC9-EE8E-449F-9679-4B69995F2095}" destId="{DB248DF7-F180-45A8-BB39-C3FE405F28F6}" srcOrd="3" destOrd="0" presId="urn:microsoft.com/office/officeart/2018/2/layout/IconVerticalSolidList"/>
    <dgm:cxn modelId="{127ADA27-0EAE-4FC0-A2F8-61721BDDD092}" type="presParOf" srcId="{D0B5BEC9-EE8E-449F-9679-4B69995F2095}" destId="{DC702EDF-E630-4EDD-8A54-06EDAA0C9A0B}" srcOrd="4" destOrd="0" presId="urn:microsoft.com/office/officeart/2018/2/layout/IconVerticalSolidList"/>
    <dgm:cxn modelId="{58D207FC-5D6A-46C8-B78E-A5EA0096D800}" type="presParOf" srcId="{8E814792-C02D-4EF4-B7C1-4F58E08B8283}" destId="{DB475BEE-9F48-43E7-8645-A7403186AA17}" srcOrd="3" destOrd="0" presId="urn:microsoft.com/office/officeart/2018/2/layout/IconVerticalSolidList"/>
    <dgm:cxn modelId="{377D3CD2-04FB-44E1-98CD-F0E27FE4219D}" type="presParOf" srcId="{8E814792-C02D-4EF4-B7C1-4F58E08B8283}" destId="{DF3AC11A-897F-462A-BDBF-8F60791EBE67}" srcOrd="4" destOrd="0" presId="urn:microsoft.com/office/officeart/2018/2/layout/IconVerticalSolidList"/>
    <dgm:cxn modelId="{50434433-2513-4A73-AC83-42EF887C2B22}" type="presParOf" srcId="{DF3AC11A-897F-462A-BDBF-8F60791EBE67}" destId="{F3B34AB0-DC75-44B8-87C7-8E259A57F3C0}" srcOrd="0" destOrd="0" presId="urn:microsoft.com/office/officeart/2018/2/layout/IconVerticalSolidList"/>
    <dgm:cxn modelId="{B57A23EB-55E3-4987-8522-FA4C0A1524B7}" type="presParOf" srcId="{DF3AC11A-897F-462A-BDBF-8F60791EBE67}" destId="{D4635B23-B136-4788-8F0D-74EFF4E6B96B}" srcOrd="1" destOrd="0" presId="urn:microsoft.com/office/officeart/2018/2/layout/IconVerticalSolidList"/>
    <dgm:cxn modelId="{6F715757-1D75-4175-BBA0-DC64B43AB0A0}" type="presParOf" srcId="{DF3AC11A-897F-462A-BDBF-8F60791EBE67}" destId="{F44CD31A-2C41-4DEC-B483-CCD205C7703E}" srcOrd="2" destOrd="0" presId="urn:microsoft.com/office/officeart/2018/2/layout/IconVerticalSolidList"/>
    <dgm:cxn modelId="{C1D4E58E-9C8B-4AA3-9962-0AF7FB4B5E65}" type="presParOf" srcId="{DF3AC11A-897F-462A-BDBF-8F60791EBE67}" destId="{EA4D24AF-3A12-4465-BAFA-25B0E2AE6CEB}" srcOrd="3" destOrd="0" presId="urn:microsoft.com/office/officeart/2018/2/layout/IconVerticalSolidList"/>
    <dgm:cxn modelId="{EF240874-3F86-4C25-ADCE-43915D908B39}" type="presParOf" srcId="{8E814792-C02D-4EF4-B7C1-4F58E08B8283}" destId="{091CE0C6-C160-4EA0-B081-C526DADC0848}" srcOrd="5" destOrd="0" presId="urn:microsoft.com/office/officeart/2018/2/layout/IconVerticalSolidList"/>
    <dgm:cxn modelId="{78A0E847-EF23-4719-9C3E-F2EE3040FF81}" type="presParOf" srcId="{8E814792-C02D-4EF4-B7C1-4F58E08B8283}" destId="{B2409667-5E19-4CA6-87FC-06AF52016BB9}" srcOrd="6" destOrd="0" presId="urn:microsoft.com/office/officeart/2018/2/layout/IconVerticalSolidList"/>
    <dgm:cxn modelId="{0194A6D6-21F5-423D-AEDD-DF2F73B588A7}" type="presParOf" srcId="{B2409667-5E19-4CA6-87FC-06AF52016BB9}" destId="{2819C897-09C0-403D-B038-64D52B22E0FA}" srcOrd="0" destOrd="0" presId="urn:microsoft.com/office/officeart/2018/2/layout/IconVerticalSolidList"/>
    <dgm:cxn modelId="{08A81AA6-865B-4730-8FD8-D9F37EFD7917}" type="presParOf" srcId="{B2409667-5E19-4CA6-87FC-06AF52016BB9}" destId="{028EB4DF-B3C7-4EFA-A02C-475F0819BE68}" srcOrd="1" destOrd="0" presId="urn:microsoft.com/office/officeart/2018/2/layout/IconVerticalSolidList"/>
    <dgm:cxn modelId="{65C25B5D-EFCE-424D-B0F5-6524A569C043}" type="presParOf" srcId="{B2409667-5E19-4CA6-87FC-06AF52016BB9}" destId="{0F460C42-0816-41B1-BD1D-40398ADD5750}" srcOrd="2" destOrd="0" presId="urn:microsoft.com/office/officeart/2018/2/layout/IconVerticalSolidList"/>
    <dgm:cxn modelId="{2FA0518E-82F8-4510-8453-88005E857BE4}" type="presParOf" srcId="{B2409667-5E19-4CA6-87FC-06AF52016BB9}" destId="{25B21267-427E-4073-B082-F76CE2CCAB1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D528C-9DA6-43F0-8BAF-70AB1A8F659D}">
      <dsp:nvSpPr>
        <dsp:cNvPr id="0" name=""/>
        <dsp:cNvSpPr/>
      </dsp:nvSpPr>
      <dsp:spPr>
        <a:xfrm>
          <a:off x="0" y="967946"/>
          <a:ext cx="19208892" cy="151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E86D68-FCE0-4FD9-9B07-772DE09C1D75}">
      <dsp:nvSpPr>
        <dsp:cNvPr id="0" name=""/>
        <dsp:cNvSpPr/>
      </dsp:nvSpPr>
      <dsp:spPr>
        <a:xfrm>
          <a:off x="960444" y="82346"/>
          <a:ext cx="13446224" cy="1771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235" tIns="0" rIns="508235" bIns="0" numCol="1" spcCol="1270" anchor="ctr" anchorCtr="0">
          <a:noAutofit/>
        </a:bodyPr>
        <a:lstStyle/>
        <a:p>
          <a:pPr marL="0" lvl="0" indent="0" algn="l" defTabSz="1955800">
            <a:lnSpc>
              <a:spcPct val="90000"/>
            </a:lnSpc>
            <a:spcBef>
              <a:spcPct val="0"/>
            </a:spcBef>
            <a:spcAft>
              <a:spcPct val="35000"/>
            </a:spcAft>
            <a:buNone/>
          </a:pPr>
          <a:r>
            <a:rPr lang="en-US" sz="4400" kern="1200" dirty="0"/>
            <a:t>Define	</a:t>
          </a:r>
        </a:p>
      </dsp:txBody>
      <dsp:txXfrm>
        <a:off x="1046907" y="168809"/>
        <a:ext cx="13273298" cy="1598274"/>
      </dsp:txXfrm>
    </dsp:sp>
    <dsp:sp modelId="{41DA008B-1843-4DA8-81B8-23365D0A9326}">
      <dsp:nvSpPr>
        <dsp:cNvPr id="0" name=""/>
        <dsp:cNvSpPr/>
      </dsp:nvSpPr>
      <dsp:spPr>
        <a:xfrm>
          <a:off x="0" y="3689546"/>
          <a:ext cx="19208892" cy="151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AB0F21-BC27-40B6-9753-B5522203B8AB}">
      <dsp:nvSpPr>
        <dsp:cNvPr id="0" name=""/>
        <dsp:cNvSpPr/>
      </dsp:nvSpPr>
      <dsp:spPr>
        <a:xfrm>
          <a:off x="960444" y="2803946"/>
          <a:ext cx="13446224" cy="1771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235" tIns="0" rIns="508235" bIns="0" numCol="1" spcCol="1270" anchor="ctr" anchorCtr="0">
          <a:noAutofit/>
        </a:bodyPr>
        <a:lstStyle/>
        <a:p>
          <a:pPr marL="0" lvl="0" indent="0" algn="l" defTabSz="1955800">
            <a:lnSpc>
              <a:spcPct val="90000"/>
            </a:lnSpc>
            <a:spcBef>
              <a:spcPct val="0"/>
            </a:spcBef>
            <a:spcAft>
              <a:spcPct val="35000"/>
            </a:spcAft>
            <a:buNone/>
          </a:pPr>
          <a:r>
            <a:rPr lang="en-US" sz="4400" kern="1200" dirty="0"/>
            <a:t>Describe</a:t>
          </a:r>
        </a:p>
      </dsp:txBody>
      <dsp:txXfrm>
        <a:off x="1046907" y="2890409"/>
        <a:ext cx="13273298" cy="1598274"/>
      </dsp:txXfrm>
    </dsp:sp>
    <dsp:sp modelId="{E8505A70-E0E2-47F1-80EC-4E48E9206269}">
      <dsp:nvSpPr>
        <dsp:cNvPr id="0" name=""/>
        <dsp:cNvSpPr/>
      </dsp:nvSpPr>
      <dsp:spPr>
        <a:xfrm>
          <a:off x="0" y="6411146"/>
          <a:ext cx="19208892" cy="151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2F3FDF-51F6-4C40-8111-94D02489AE6F}">
      <dsp:nvSpPr>
        <dsp:cNvPr id="0" name=""/>
        <dsp:cNvSpPr/>
      </dsp:nvSpPr>
      <dsp:spPr>
        <a:xfrm>
          <a:off x="960444" y="5525546"/>
          <a:ext cx="13446224" cy="1771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235" tIns="0" rIns="508235" bIns="0" numCol="1" spcCol="1270" anchor="ctr" anchorCtr="0">
          <a:noAutofit/>
        </a:bodyPr>
        <a:lstStyle/>
        <a:p>
          <a:pPr marL="0" lvl="0" indent="0" algn="l" defTabSz="1955800">
            <a:lnSpc>
              <a:spcPct val="90000"/>
            </a:lnSpc>
            <a:spcBef>
              <a:spcPct val="0"/>
            </a:spcBef>
            <a:spcAft>
              <a:spcPct val="35000"/>
            </a:spcAft>
            <a:buNone/>
          </a:pPr>
          <a:r>
            <a:rPr lang="en-US" sz="4400" kern="1200" dirty="0"/>
            <a:t>Direction</a:t>
          </a:r>
        </a:p>
      </dsp:txBody>
      <dsp:txXfrm>
        <a:off x="1046907" y="5612009"/>
        <a:ext cx="13273298" cy="1598274"/>
      </dsp:txXfrm>
    </dsp:sp>
    <dsp:sp modelId="{D54EE61F-1B43-447B-A192-9F3FAA6184E2}">
      <dsp:nvSpPr>
        <dsp:cNvPr id="0" name=""/>
        <dsp:cNvSpPr/>
      </dsp:nvSpPr>
      <dsp:spPr>
        <a:xfrm>
          <a:off x="0" y="9132747"/>
          <a:ext cx="19208892" cy="151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6A604B-327C-44A9-9EDE-6830FCC62C77}">
      <dsp:nvSpPr>
        <dsp:cNvPr id="0" name=""/>
        <dsp:cNvSpPr/>
      </dsp:nvSpPr>
      <dsp:spPr>
        <a:xfrm>
          <a:off x="960444" y="8247147"/>
          <a:ext cx="13446224" cy="1771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235" tIns="0" rIns="508235" bIns="0" numCol="1" spcCol="1270" anchor="ctr" anchorCtr="0">
          <a:noAutofit/>
        </a:bodyPr>
        <a:lstStyle/>
        <a:p>
          <a:pPr marL="0" lvl="0" indent="0" algn="l" defTabSz="1955800">
            <a:lnSpc>
              <a:spcPct val="90000"/>
            </a:lnSpc>
            <a:spcBef>
              <a:spcPct val="0"/>
            </a:spcBef>
            <a:spcAft>
              <a:spcPct val="35000"/>
            </a:spcAft>
            <a:buNone/>
          </a:pPr>
          <a:r>
            <a:rPr lang="en-US" sz="4400" kern="1200" dirty="0"/>
            <a:t>Degree</a:t>
          </a:r>
        </a:p>
      </dsp:txBody>
      <dsp:txXfrm>
        <a:off x="1046907" y="8333610"/>
        <a:ext cx="13273298" cy="1598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6A371-1FB4-410E-B3B0-B8A8F6F166A2}">
      <dsp:nvSpPr>
        <dsp:cNvPr id="0" name=""/>
        <dsp:cNvSpPr/>
      </dsp:nvSpPr>
      <dsp:spPr>
        <a:xfrm>
          <a:off x="0" y="4618"/>
          <a:ext cx="14894210" cy="23407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E767A7-6C22-4DF2-AAC6-CEC2A9A8F8FE}">
      <dsp:nvSpPr>
        <dsp:cNvPr id="0" name=""/>
        <dsp:cNvSpPr/>
      </dsp:nvSpPr>
      <dsp:spPr>
        <a:xfrm>
          <a:off x="708089" y="531296"/>
          <a:ext cx="1287435" cy="12874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9E4630-4F1D-4D76-ABC7-DFD2BD260D49}">
      <dsp:nvSpPr>
        <dsp:cNvPr id="0" name=""/>
        <dsp:cNvSpPr/>
      </dsp:nvSpPr>
      <dsp:spPr>
        <a:xfrm>
          <a:off x="2703614" y="4618"/>
          <a:ext cx="12190595" cy="2340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34" tIns="247734" rIns="247734" bIns="247734" numCol="1" spcCol="1270" anchor="ctr" anchorCtr="0">
          <a:noAutofit/>
        </a:bodyPr>
        <a:lstStyle/>
        <a:p>
          <a:pPr marL="0" lvl="0" indent="0" algn="l" defTabSz="1600200">
            <a:lnSpc>
              <a:spcPct val="90000"/>
            </a:lnSpc>
            <a:spcBef>
              <a:spcPct val="0"/>
            </a:spcBef>
            <a:spcAft>
              <a:spcPct val="35000"/>
            </a:spcAft>
            <a:buNone/>
          </a:pPr>
          <a:r>
            <a:rPr lang="en-US" sz="3600" kern="1200" dirty="0"/>
            <a:t>Consider how well the EBP fits your logic model</a:t>
          </a:r>
        </a:p>
      </dsp:txBody>
      <dsp:txXfrm>
        <a:off x="2703614" y="4618"/>
        <a:ext cx="12190595" cy="2340791"/>
      </dsp:txXfrm>
    </dsp:sp>
    <dsp:sp modelId="{1A3CB657-2600-4AEB-A469-9FF6EEEE6AA8}">
      <dsp:nvSpPr>
        <dsp:cNvPr id="0" name=""/>
        <dsp:cNvSpPr/>
      </dsp:nvSpPr>
      <dsp:spPr>
        <a:xfrm>
          <a:off x="0" y="2930608"/>
          <a:ext cx="14894210" cy="23407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7370C7-6FBC-4600-8D26-96775DD196CD}">
      <dsp:nvSpPr>
        <dsp:cNvPr id="0" name=""/>
        <dsp:cNvSpPr/>
      </dsp:nvSpPr>
      <dsp:spPr>
        <a:xfrm>
          <a:off x="708089" y="3457286"/>
          <a:ext cx="1287435" cy="12874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248DF7-F180-45A8-BB39-C3FE405F28F6}">
      <dsp:nvSpPr>
        <dsp:cNvPr id="0" name=""/>
        <dsp:cNvSpPr/>
      </dsp:nvSpPr>
      <dsp:spPr>
        <a:xfrm>
          <a:off x="2703614" y="2930608"/>
          <a:ext cx="6702394" cy="2340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34" tIns="247734" rIns="247734" bIns="247734" numCol="1" spcCol="1270" anchor="ctr" anchorCtr="0">
          <a:noAutofit/>
        </a:bodyPr>
        <a:lstStyle/>
        <a:p>
          <a:pPr marL="0" lvl="0" indent="0" algn="l" defTabSz="1422400">
            <a:lnSpc>
              <a:spcPct val="90000"/>
            </a:lnSpc>
            <a:spcBef>
              <a:spcPct val="0"/>
            </a:spcBef>
            <a:spcAft>
              <a:spcPct val="35000"/>
            </a:spcAft>
            <a:buNone/>
          </a:pPr>
          <a:r>
            <a:rPr lang="en-US" sz="3200" kern="1200" dirty="0"/>
            <a:t>What needs to be changed to make it more relevant to your population</a:t>
          </a:r>
        </a:p>
      </dsp:txBody>
      <dsp:txXfrm>
        <a:off x="2703614" y="2930608"/>
        <a:ext cx="6702394" cy="2340791"/>
      </dsp:txXfrm>
    </dsp:sp>
    <dsp:sp modelId="{DC702EDF-E630-4EDD-8A54-06EDAA0C9A0B}">
      <dsp:nvSpPr>
        <dsp:cNvPr id="0" name=""/>
        <dsp:cNvSpPr/>
      </dsp:nvSpPr>
      <dsp:spPr>
        <a:xfrm>
          <a:off x="9406008" y="2930608"/>
          <a:ext cx="5488201" cy="2340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34" tIns="247734" rIns="247734" bIns="247734" numCol="1" spcCol="1270" anchor="ctr" anchorCtr="0">
          <a:noAutofit/>
        </a:bodyPr>
        <a:lstStyle/>
        <a:p>
          <a:pPr marL="0" lvl="0" indent="0" algn="l" defTabSz="1066800">
            <a:lnSpc>
              <a:spcPct val="90000"/>
            </a:lnSpc>
            <a:spcBef>
              <a:spcPct val="0"/>
            </a:spcBef>
            <a:spcAft>
              <a:spcPct val="35000"/>
            </a:spcAft>
            <a:buNone/>
          </a:pPr>
          <a:r>
            <a:rPr lang="en-US" sz="2400" kern="1200" dirty="0"/>
            <a:t>Cultural relevance</a:t>
          </a:r>
        </a:p>
        <a:p>
          <a:pPr marL="0" lvl="0" indent="0" algn="l" defTabSz="1066800">
            <a:lnSpc>
              <a:spcPct val="90000"/>
            </a:lnSpc>
            <a:spcBef>
              <a:spcPct val="0"/>
            </a:spcBef>
            <a:spcAft>
              <a:spcPct val="35000"/>
            </a:spcAft>
            <a:buNone/>
          </a:pPr>
          <a:r>
            <a:rPr lang="en-US" sz="2400" kern="1200" dirty="0"/>
            <a:t>Health literacy</a:t>
          </a:r>
        </a:p>
      </dsp:txBody>
      <dsp:txXfrm>
        <a:off x="9406008" y="2930608"/>
        <a:ext cx="5488201" cy="2340791"/>
      </dsp:txXfrm>
    </dsp:sp>
    <dsp:sp modelId="{F3B34AB0-DC75-44B8-87C7-8E259A57F3C0}">
      <dsp:nvSpPr>
        <dsp:cNvPr id="0" name=""/>
        <dsp:cNvSpPr/>
      </dsp:nvSpPr>
      <dsp:spPr>
        <a:xfrm>
          <a:off x="0" y="5856597"/>
          <a:ext cx="14894210" cy="23407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635B23-B136-4788-8F0D-74EFF4E6B96B}">
      <dsp:nvSpPr>
        <dsp:cNvPr id="0" name=""/>
        <dsp:cNvSpPr/>
      </dsp:nvSpPr>
      <dsp:spPr>
        <a:xfrm>
          <a:off x="708089" y="6383276"/>
          <a:ext cx="1287435" cy="12874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4D24AF-3A12-4465-BAFA-25B0E2AE6CEB}">
      <dsp:nvSpPr>
        <dsp:cNvPr id="0" name=""/>
        <dsp:cNvSpPr/>
      </dsp:nvSpPr>
      <dsp:spPr>
        <a:xfrm>
          <a:off x="2703614" y="5856597"/>
          <a:ext cx="12190595" cy="2340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34" tIns="247734" rIns="247734" bIns="247734" numCol="1" spcCol="1270" anchor="ctr" anchorCtr="0">
          <a:noAutofit/>
        </a:bodyPr>
        <a:lstStyle/>
        <a:p>
          <a:pPr marL="0" lvl="0" indent="0" algn="l" defTabSz="1600200">
            <a:lnSpc>
              <a:spcPct val="90000"/>
            </a:lnSpc>
            <a:spcBef>
              <a:spcPct val="0"/>
            </a:spcBef>
            <a:spcAft>
              <a:spcPct val="35000"/>
            </a:spcAft>
            <a:buNone/>
          </a:pPr>
          <a:r>
            <a:rPr lang="en-US" sz="3600" kern="1200" dirty="0"/>
            <a:t>What is essential to the EBP that you need to keep</a:t>
          </a:r>
        </a:p>
      </dsp:txBody>
      <dsp:txXfrm>
        <a:off x="2703614" y="5856597"/>
        <a:ext cx="12190595" cy="2340791"/>
      </dsp:txXfrm>
    </dsp:sp>
    <dsp:sp modelId="{2819C897-09C0-403D-B038-64D52B22E0FA}">
      <dsp:nvSpPr>
        <dsp:cNvPr id="0" name=""/>
        <dsp:cNvSpPr/>
      </dsp:nvSpPr>
      <dsp:spPr>
        <a:xfrm>
          <a:off x="0" y="8782587"/>
          <a:ext cx="14894210" cy="23407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EB4DF-B3C7-4EFA-A02C-475F0819BE68}">
      <dsp:nvSpPr>
        <dsp:cNvPr id="0" name=""/>
        <dsp:cNvSpPr/>
      </dsp:nvSpPr>
      <dsp:spPr>
        <a:xfrm>
          <a:off x="708089" y="9309265"/>
          <a:ext cx="1287435" cy="12874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B21267-427E-4073-B082-F76CE2CCAB19}">
      <dsp:nvSpPr>
        <dsp:cNvPr id="0" name=""/>
        <dsp:cNvSpPr/>
      </dsp:nvSpPr>
      <dsp:spPr>
        <a:xfrm>
          <a:off x="2703614" y="8782587"/>
          <a:ext cx="12190595" cy="2340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34" tIns="247734" rIns="247734" bIns="247734" numCol="1" spcCol="1270" anchor="ctr" anchorCtr="0">
          <a:noAutofit/>
        </a:bodyPr>
        <a:lstStyle/>
        <a:p>
          <a:pPr marL="0" lvl="0" indent="0" algn="l" defTabSz="1600200">
            <a:lnSpc>
              <a:spcPct val="90000"/>
            </a:lnSpc>
            <a:spcBef>
              <a:spcPct val="0"/>
            </a:spcBef>
            <a:spcAft>
              <a:spcPct val="35000"/>
            </a:spcAft>
            <a:buNone/>
          </a:pPr>
          <a:r>
            <a:rPr lang="en-US" sz="3600" kern="1200" dirty="0"/>
            <a:t>Will you combine 2-3 EBP’s to make a new intervention?</a:t>
          </a:r>
        </a:p>
      </dsp:txBody>
      <dsp:txXfrm>
        <a:off x="2703614" y="8782587"/>
        <a:ext cx="12190595" cy="234079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dirty="0"/>
              <a:t>In terms of a definition of evidence-based practice this helps to clarify the broader scope of the general and habitual practice of using best evidence to find the best outcome rather than simply evaluating the potential effectiveness of a particular solution (is this a workable solution vs is this the best solution).</a:t>
            </a:r>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0270e6df5a_0_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0270e6df5a_0_4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indent="0">
              <a:buNone/>
            </a:pPr>
            <a:r>
              <a:rPr lang="en-US" dirty="0"/>
              <a:t>Essentially, evidence-based practice is about improving our decision-making by using clear, well-researched, and evidenced justifications for why we do things in certain ways, with the eventual goal of delivering continual improvements /innovations, learning, and excellence in our organization or business. In short, it is about developing and implementing best practice and thinking by looking at and critically considering the real evidence and data about an issue rather than just using personal subjective opinions or gut feel. </a:t>
            </a:r>
          </a:p>
          <a:p>
            <a:pPr marL="0" indent="0">
              <a:buNone/>
            </a:pPr>
            <a:endParaRPr lang="en-US" dirty="0"/>
          </a:p>
          <a:p>
            <a:pPr marL="0" indent="0">
              <a:buNone/>
            </a:pPr>
            <a:r>
              <a:rPr lang="en-US" dirty="0"/>
              <a:t>The aim of evidence-based practice is to remove as far as possible, subjective opinion, unfounded beliefs, or bias from decisions and actions in organizations and in businesses in order to achieve to goals of the organization but especially on behalf of the consumer (patient, client, student, etc.).  </a:t>
            </a:r>
          </a:p>
          <a:p>
            <a:pPr marL="0" lvl="0" indent="0" algn="l" rtl="0">
              <a:spcBef>
                <a:spcPts val="0"/>
              </a:spcBef>
              <a:spcAft>
                <a:spcPts val="0"/>
              </a:spcAft>
              <a:buNone/>
            </a:pPr>
            <a:endParaRPr dirty="0"/>
          </a:p>
        </p:txBody>
      </p:sp>
      <p:sp>
        <p:nvSpPr>
          <p:cNvPr id="112" name="Google Shape;112;g20270e6df5a_0_4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0445a62e63_0_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0445a62e63_0_9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21" name="Google Shape;121;g20445a62e63_0_9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0445a62e63_0_10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0445a62e63_0_10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Walk through starting with outcome desired. </a:t>
            </a:r>
            <a:endParaRPr dirty="0"/>
          </a:p>
        </p:txBody>
      </p:sp>
      <p:sp>
        <p:nvSpPr>
          <p:cNvPr id="132" name="Google Shape;132;g20445a62e63_0_10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6F678-D75A-4022-9642-1D330B347DEF}" type="slidenum">
              <a:rPr lang="en-US" smtClean="0"/>
              <a:t>27</a:t>
            </a:fld>
            <a:endParaRPr lang="en-US"/>
          </a:p>
        </p:txBody>
      </p:sp>
    </p:spTree>
    <p:extLst>
      <p:ext uri="{BB962C8B-B14F-4D97-AF65-F5344CB8AC3E}">
        <p14:creationId xmlns:p14="http://schemas.microsoft.com/office/powerpoint/2010/main" val="217456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38</a:t>
            </a:fld>
            <a:endParaRPr lang="en-US" dirty="0"/>
          </a:p>
        </p:txBody>
      </p:sp>
    </p:spTree>
    <p:extLst>
      <p:ext uri="{BB962C8B-B14F-4D97-AF65-F5344CB8AC3E}">
        <p14:creationId xmlns:p14="http://schemas.microsoft.com/office/powerpoint/2010/main" val="1583512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395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670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dirty="0"/>
              <a:t>Click to edit Master title style</a:t>
            </a:r>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7222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7" r:id="rId4"/>
    <p:sldLayoutId id="2147483658" r:id="rId5"/>
    <p:sldLayoutId id="2147483659" r:id="rId6"/>
    <p:sldLayoutId id="2147483660" r:id="rId7"/>
    <p:sldLayoutId id="2147483661" r:id="rId8"/>
    <p:sldLayoutId id="2147483662" r:id="rId9"/>
    <p:sldLayoutId id="2147483665" r:id="rId10"/>
    <p:sldLayoutId id="2147483666" r:id="rId11"/>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1.xml"/><Relationship Id="rId7" Type="http://schemas.openxmlformats.org/officeDocument/2006/relationships/diagramColors" Target="../diagrams/colors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png"/><Relationship Id="rId4" Type="http://schemas.openxmlformats.org/officeDocument/2006/relationships/diagramData" Target="../diagrams/data2.xml"/><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38/s41380-022-01661-0" TargetMode="External"/><Relationship Id="rId2" Type="http://schemas.openxmlformats.org/officeDocument/2006/relationships/hyperlink" Target="http://www.nature.com/mp" TargetMode="Externa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hyperlink" Target="mailto:j.moncrieff@ucl.ac.uk"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hyperlink" Target="https://preventionactionalliance.org/learn/about-prevention/the-best-kind-of-prevention-evidence-based-prevention/" TargetMode="External"/><Relationship Id="rId3" Type="http://schemas.openxmlformats.org/officeDocument/2006/relationships/hyperlink" Target="https://www.samhsa.gov/resource-search/ebp" TargetMode="External"/><Relationship Id="rId7" Type="http://schemas.openxmlformats.org/officeDocument/2006/relationships/hyperlink" Target="https://nicic.gov/projects/evidenced-based-workforce-training-series" TargetMode="External"/><Relationship Id="rId2" Type="http://schemas.openxmlformats.org/officeDocument/2006/relationships/hyperlink" Target="https://ies.ed.gov/ncee/WWC" TargetMode="External"/><Relationship Id="rId1" Type="http://schemas.openxmlformats.org/officeDocument/2006/relationships/slideLayout" Target="../slideLayouts/slideLayout11.xml"/><Relationship Id="rId6" Type="http://schemas.openxmlformats.org/officeDocument/2006/relationships/hyperlink" Target="https://ojjdp.ojp.gov/evidence-based-programs" TargetMode="External"/><Relationship Id="rId5" Type="http://schemas.openxmlformats.org/officeDocument/2006/relationships/hyperlink" Target="https://www.ahrq.gov/prevention/guidelines/index.html" TargetMode="External"/><Relationship Id="rId10" Type="http://schemas.openxmlformats.org/officeDocument/2006/relationships/image" Target="../media/image1.png"/><Relationship Id="rId4" Type="http://schemas.openxmlformats.org/officeDocument/2006/relationships/hyperlink" Target="https://www.cdc.gov/dhdsp/pubs/guides/best-practices/about.htm" TargetMode="External"/><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hyperlink" Target="https://www.frontiersin.org/articles/10.3389/fpsyg.2019.00543/full" TargetMode="External"/><Relationship Id="rId3" Type="http://schemas.openxmlformats.org/officeDocument/2006/relationships/hyperlink" Target="https://www.ncbi.nlm.nih.gov/books/NBK2659/" TargetMode="External"/><Relationship Id="rId7" Type="http://schemas.openxmlformats.org/officeDocument/2006/relationships/hyperlink" Target="https://www.researchgate.net/publication/5408450_Evidence-Based_Psychosocial_Treatments_for_Child_and_Adolescent_Depression" TargetMode="External"/><Relationship Id="rId2" Type="http://schemas.openxmlformats.org/officeDocument/2006/relationships/hyperlink" Target="https://guides.lndlibrary.org/c.php?g=705624&amp;p=5011032" TargetMode="External"/><Relationship Id="rId1" Type="http://schemas.openxmlformats.org/officeDocument/2006/relationships/slideLayout" Target="../slideLayouts/slideLayout11.xml"/><Relationship Id="rId6" Type="http://schemas.openxmlformats.org/officeDocument/2006/relationships/hyperlink" Target="https://www.tandfonline.com/doi/full/10.1080/15374416.2016.1220310?casa_token=6oVFIBu5hdgAAAAA%3AQ1cGX5v8Df9Fg1ZD9An9uDCOx_piGTbShSq4JQJVU9S-NA3WiJP-Ayz401hn4kKTE6hcGfpG4u8wxQ" TargetMode="External"/><Relationship Id="rId5" Type="http://schemas.openxmlformats.org/officeDocument/2006/relationships/hyperlink" Target="https://www.apa.org/practice/resources/evidence" TargetMode="External"/><Relationship Id="rId4" Type="http://schemas.openxmlformats.org/officeDocument/2006/relationships/hyperlink" Target="https://www.ncbi.nlm.nih.gov/books/NBK2651/" TargetMode="External"/><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hyperlink" Target="https://www.thecommunityguide.org/" TargetMode="External"/><Relationship Id="rId3" Type="http://schemas.openxmlformats.org/officeDocument/2006/relationships/hyperlink" Target="http://nrepp.samhsa.gov/" TargetMode="External"/><Relationship Id="rId7" Type="http://schemas.openxmlformats.org/officeDocument/2006/relationships/hyperlink" Target="http://ctb.ku.edu/en/" TargetMode="External"/><Relationship Id="rId2" Type="http://schemas.openxmlformats.org/officeDocument/2006/relationships/hyperlink" Target="https://www.naccho.org/membership/awards/model-practices" TargetMode="External"/><Relationship Id="rId1" Type="http://schemas.openxmlformats.org/officeDocument/2006/relationships/slideLayout" Target="../slideLayouts/slideLayout11.xml"/><Relationship Id="rId6" Type="http://schemas.openxmlformats.org/officeDocument/2006/relationships/hyperlink" Target="http://cbpp-pcpe.phac-aspc.gc.ca/" TargetMode="External"/><Relationship Id="rId11" Type="http://schemas.openxmlformats.org/officeDocument/2006/relationships/image" Target="../media/image1.png"/><Relationship Id="rId5" Type="http://schemas.openxmlformats.org/officeDocument/2006/relationships/hyperlink" Target="http://rtips.cancer.gov/rtips/index.do" TargetMode="External"/><Relationship Id="rId10" Type="http://schemas.openxmlformats.org/officeDocument/2006/relationships/hyperlink" Target="http://www.guideline.gov/" TargetMode="External"/><Relationship Id="rId4" Type="http://schemas.openxmlformats.org/officeDocument/2006/relationships/hyperlink" Target="http://www.promisingpractices.net/default.asp" TargetMode="External"/><Relationship Id="rId9" Type="http://schemas.openxmlformats.org/officeDocument/2006/relationships/hyperlink" Target="http://www.cochrane.or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7883018" y="5232661"/>
            <a:ext cx="13228368"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8000" dirty="0"/>
              <a:t>Evidence-Based (Best)</a:t>
            </a:r>
            <a:endParaRPr sz="8000" dirty="0"/>
          </a:p>
        </p:txBody>
      </p:sp>
      <p:sp>
        <p:nvSpPr>
          <p:cNvPr id="154" name="presentation"/>
          <p:cNvSpPr txBox="1"/>
          <p:nvPr/>
        </p:nvSpPr>
        <p:spPr>
          <a:xfrm>
            <a:off x="7883018" y="6162484"/>
            <a:ext cx="3864841"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9600" dirty="0"/>
              <a:t>Practices</a:t>
            </a:r>
            <a:endParaRPr sz="9600" dirty="0"/>
          </a:p>
        </p:txBody>
      </p:sp>
      <p:pic>
        <p:nvPicPr>
          <p:cNvPr id="155" name="Image" descr="Image"/>
          <p:cNvPicPr>
            <a:picLocks noChangeAspect="1"/>
          </p:cNvPicPr>
          <p:nvPr/>
        </p:nvPicPr>
        <p:blipFill>
          <a:blip r:embed="rId2"/>
          <a:stretch>
            <a:fillRect/>
          </a:stretch>
        </p:blipFill>
        <p:spPr>
          <a:xfrm>
            <a:off x="5620891" y="5899510"/>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1488980" y="12143776"/>
            <a:ext cx="509434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June 21, 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595966" y="1076146"/>
            <a:ext cx="19507201" cy="1505304"/>
          </a:xfrm>
          <a:prstGeom prst="rect">
            <a:avLst/>
          </a:prstGeom>
        </p:spPr>
        <p:txBody>
          <a:bodyPr spcFirstLastPara="1" wrap="square" lIns="182850" tIns="91400" rIns="182850" bIns="91400" anchor="ctr" anchorCtr="0">
            <a:normAutofit fontScale="90000"/>
          </a:bodyPr>
          <a:lstStyle/>
          <a:p>
            <a:r>
              <a:rPr lang="en-US" dirty="0">
                <a:solidFill>
                  <a:schemeClr val="accent1"/>
                </a:solidFill>
              </a:rPr>
              <a:t>Defining Evidence-Based Practices &amp; Best Practices</a:t>
            </a:r>
            <a:endParaRPr dirty="0">
              <a:solidFill>
                <a:schemeClr val="accent1"/>
              </a:solidFill>
            </a:endParaRPr>
          </a:p>
        </p:txBody>
      </p:sp>
      <p:sp>
        <p:nvSpPr>
          <p:cNvPr id="107" name="Google Shape;107;g20270e6df5a_0_34"/>
          <p:cNvSpPr txBox="1">
            <a:spLocks noGrp="1"/>
          </p:cNvSpPr>
          <p:nvPr>
            <p:ph idx="1"/>
          </p:nvPr>
        </p:nvSpPr>
        <p:spPr>
          <a:prstGeom prst="rect">
            <a:avLst/>
          </a:prstGeom>
        </p:spPr>
        <p:txBody>
          <a:bodyPr spcFirstLastPara="1" wrap="square" lIns="182850" tIns="91400" rIns="182850" bIns="91400" numCol="1" spcCol="1098550" anchor="t" anchorCtr="0">
            <a:normAutofit lnSpcReduction="10000"/>
          </a:bodyPr>
          <a:lstStyle/>
          <a:p>
            <a:pPr marL="914400" indent="-762000">
              <a:spcBef>
                <a:spcPts val="0"/>
              </a:spcBef>
              <a:buSzPts val="2400"/>
              <a:buChar char="o"/>
            </a:pPr>
            <a:r>
              <a:rPr lang="en-US" b="0" i="0" u="none" strike="noStrike" dirty="0">
                <a:solidFill>
                  <a:schemeClr val="bg2">
                    <a:lumMod val="50000"/>
                  </a:schemeClr>
                </a:solidFill>
                <a:effectLst/>
                <a:latin typeface="+mn-lt"/>
              </a:rPr>
              <a:t>“Using the best available evidence for decision-making and providing efficient and effective care for patients on a scientific basis” (NIH, 2019)</a:t>
            </a:r>
          </a:p>
          <a:p>
            <a:pPr marL="914400" indent="-762000">
              <a:spcBef>
                <a:spcPts val="0"/>
              </a:spcBef>
              <a:buSzPts val="2400"/>
              <a:buChar char="o"/>
            </a:pPr>
            <a:endParaRPr lang="en-US" dirty="0">
              <a:solidFill>
                <a:schemeClr val="bg2">
                  <a:lumMod val="50000"/>
                </a:schemeClr>
              </a:solidFill>
              <a:latin typeface="+mn-lt"/>
            </a:endParaRPr>
          </a:p>
          <a:p>
            <a:pPr marL="914400" indent="-762000">
              <a:spcBef>
                <a:spcPts val="0"/>
              </a:spcBef>
              <a:buSzPts val="2400"/>
              <a:buFontTx/>
              <a:buChar char="o"/>
            </a:pPr>
            <a:r>
              <a:rPr lang="en-US" dirty="0">
                <a:solidFill>
                  <a:schemeClr val="bg2">
                    <a:lumMod val="50000"/>
                  </a:schemeClr>
                </a:solidFill>
                <a:latin typeface="+mn-lt"/>
              </a:rPr>
              <a:t>“The integration of the best available research with clinical expertise in the context of patient characteristics, culture, and preferences,” and its purpose is “to promote effective psychological practice and enhance public health by applying empirically supported principles of psychological assessment, case formulation, therapeutic relationship, and intervention” (American Psychological Association, 2006)</a:t>
            </a:r>
          </a:p>
          <a:p>
            <a:pPr marL="914400" indent="-762000">
              <a:spcBef>
                <a:spcPts val="0"/>
              </a:spcBef>
              <a:buSzPts val="2400"/>
              <a:buFontTx/>
              <a:buChar char="o"/>
            </a:pPr>
            <a:endParaRPr lang="en-US" dirty="0">
              <a:solidFill>
                <a:schemeClr val="bg2">
                  <a:lumMod val="50000"/>
                </a:schemeClr>
              </a:solidFill>
              <a:latin typeface="+mn-lt"/>
            </a:endParaRPr>
          </a:p>
          <a:p>
            <a:pPr marL="914400" indent="-762000">
              <a:spcBef>
                <a:spcPts val="0"/>
              </a:spcBef>
              <a:buSzPts val="2400"/>
              <a:buChar char="o"/>
            </a:pPr>
            <a:r>
              <a:rPr lang="en-US" dirty="0">
                <a:solidFill>
                  <a:schemeClr val="bg2">
                    <a:lumMod val="50000"/>
                  </a:schemeClr>
                </a:solidFill>
                <a:latin typeface="+mn-lt"/>
              </a:rPr>
              <a:t>Simply stated: </a:t>
            </a:r>
            <a:r>
              <a:rPr lang="en-US" b="0" i="0" u="none" strike="noStrike" dirty="0">
                <a:solidFill>
                  <a:schemeClr val="bg2">
                    <a:lumMod val="50000"/>
                  </a:schemeClr>
                </a:solidFill>
                <a:effectLst/>
                <a:latin typeface="+mn-lt"/>
              </a:rPr>
              <a:t>an intervention/approach that has shown evidence of effectiveness in a particular setting and is likely to be replicable in</a:t>
            </a:r>
            <a:r>
              <a:rPr lang="en-US" dirty="0">
                <a:solidFill>
                  <a:schemeClr val="bg2">
                    <a:lumMod val="50000"/>
                  </a:schemeClr>
                </a:solidFill>
                <a:latin typeface="+mn-lt"/>
              </a:rPr>
              <a:t> other </a:t>
            </a:r>
            <a:r>
              <a:rPr lang="en-US" b="0" i="0" u="none" strike="noStrike" dirty="0">
                <a:solidFill>
                  <a:schemeClr val="bg2">
                    <a:lumMod val="50000"/>
                  </a:schemeClr>
                </a:solidFill>
                <a:effectLst/>
                <a:latin typeface="+mn-lt"/>
              </a:rPr>
              <a:t>situations</a:t>
            </a:r>
            <a:endParaRPr dirty="0">
              <a:solidFill>
                <a:schemeClr val="bg2">
                  <a:lumMod val="50000"/>
                </a:schemeClr>
              </a:solidFill>
              <a:latin typeface="+mn-lt"/>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4" name="Rectangle 3">
            <a:extLst>
              <a:ext uri="{FF2B5EF4-FFF2-40B4-BE49-F238E27FC236}">
                <a16:creationId xmlns:a16="http://schemas.microsoft.com/office/drawing/2014/main" id="{22A46F8A-0784-43B0-57E5-AA4AEAF9F0F2}"/>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0270e6df5a_0_46"/>
          <p:cNvSpPr txBox="1">
            <a:spLocks noGrp="1"/>
          </p:cNvSpPr>
          <p:nvPr>
            <p:ph type="title"/>
          </p:nvPr>
        </p:nvSpPr>
        <p:spPr>
          <a:xfrm>
            <a:off x="1519766" y="780696"/>
            <a:ext cx="19507201" cy="1505304"/>
          </a:xfrm>
          <a:prstGeom prst="rect">
            <a:avLst/>
          </a:prstGeom>
        </p:spPr>
        <p:txBody>
          <a:bodyPr spcFirstLastPara="1" wrap="square" lIns="182850" tIns="91400" rIns="182850" bIns="91400" anchor="ctr" anchorCtr="0">
            <a:normAutofit/>
          </a:bodyPr>
          <a:lstStyle/>
          <a:p>
            <a:r>
              <a:rPr lang="en-US" dirty="0">
                <a:solidFill>
                  <a:schemeClr val="accent1"/>
                </a:solidFill>
              </a:rPr>
              <a:t>Why Evidence-Based Practice? </a:t>
            </a:r>
            <a:endParaRPr dirty="0">
              <a:solidFill>
                <a:schemeClr val="accent1"/>
              </a:solidFill>
            </a:endParaRPr>
          </a:p>
        </p:txBody>
      </p:sp>
      <p:sp>
        <p:nvSpPr>
          <p:cNvPr id="7" name="Content Placeholder 6">
            <a:extLst>
              <a:ext uri="{FF2B5EF4-FFF2-40B4-BE49-F238E27FC236}">
                <a16:creationId xmlns:a16="http://schemas.microsoft.com/office/drawing/2014/main" id="{12E9238F-98A5-6C7C-D110-039A174FF5F4}"/>
              </a:ext>
            </a:extLst>
          </p:cNvPr>
          <p:cNvSpPr>
            <a:spLocks noGrp="1"/>
          </p:cNvSpPr>
          <p:nvPr>
            <p:ph idx="1"/>
          </p:nvPr>
        </p:nvSpPr>
        <p:spPr>
          <a:xfrm>
            <a:off x="1219199" y="2973885"/>
            <a:ext cx="21945602" cy="8686800"/>
          </a:xfrm>
        </p:spPr>
        <p:txBody>
          <a:bodyPr numCol="1"/>
          <a:lstStyle/>
          <a:p>
            <a:r>
              <a:rPr lang="en-US" dirty="0">
                <a:solidFill>
                  <a:schemeClr val="bg2"/>
                </a:solidFill>
                <a:latin typeface="+mn-lt"/>
              </a:rPr>
              <a:t>Improves our ability to make decisions</a:t>
            </a:r>
          </a:p>
          <a:p>
            <a:r>
              <a:rPr lang="en-US" dirty="0">
                <a:solidFill>
                  <a:schemeClr val="bg2"/>
                </a:solidFill>
                <a:latin typeface="+mn-lt"/>
              </a:rPr>
              <a:t>Evidenced justification for why we do things a certain way</a:t>
            </a:r>
          </a:p>
          <a:p>
            <a:r>
              <a:rPr lang="en-US" dirty="0">
                <a:solidFill>
                  <a:schemeClr val="bg2"/>
                </a:solidFill>
                <a:latin typeface="+mn-lt"/>
              </a:rPr>
              <a:t>Allows for continual improvement of a practice</a:t>
            </a:r>
          </a:p>
          <a:p>
            <a:r>
              <a:rPr lang="en-US" dirty="0">
                <a:solidFill>
                  <a:schemeClr val="bg2"/>
                </a:solidFill>
                <a:latin typeface="+mn-lt"/>
              </a:rPr>
              <a:t>Innovating a practice adds to knowledge</a:t>
            </a:r>
          </a:p>
          <a:p>
            <a:r>
              <a:rPr lang="en-US" dirty="0">
                <a:solidFill>
                  <a:schemeClr val="bg2"/>
                </a:solidFill>
                <a:latin typeface="+mn-lt"/>
              </a:rPr>
              <a:t>Demonstrates to the funder the likelihood of success</a:t>
            </a:r>
          </a:p>
          <a:p>
            <a:r>
              <a:rPr lang="en-US" dirty="0">
                <a:solidFill>
                  <a:schemeClr val="bg2"/>
                </a:solidFill>
                <a:latin typeface="+mn-lt"/>
              </a:rPr>
              <a:t>Removing bias, unfounded beliefs and subjective opinion</a:t>
            </a:r>
          </a:p>
          <a:p>
            <a:r>
              <a:rPr lang="en-US" dirty="0">
                <a:solidFill>
                  <a:schemeClr val="bg2"/>
                </a:solidFill>
                <a:latin typeface="+mn-lt"/>
              </a:rPr>
              <a:t>Consumer (patient, client, student, etc.) centered</a:t>
            </a:r>
          </a:p>
          <a:p>
            <a:pPr lvl="1"/>
            <a:endParaRPr lang="en-US" dirty="0"/>
          </a:p>
        </p:txBody>
      </p:sp>
      <p:pic>
        <p:nvPicPr>
          <p:cNvPr id="2" name="Image" descr="Image">
            <a:extLst>
              <a:ext uri="{FF2B5EF4-FFF2-40B4-BE49-F238E27FC236}">
                <a16:creationId xmlns:a16="http://schemas.microsoft.com/office/drawing/2014/main" id="{8FBE5BEF-B736-C3BE-5E67-EE0BEBB40EE7}"/>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Rectangle 2">
            <a:extLst>
              <a:ext uri="{FF2B5EF4-FFF2-40B4-BE49-F238E27FC236}">
                <a16:creationId xmlns:a16="http://schemas.microsoft.com/office/drawing/2014/main" id="{5C7F45AB-FE38-E69E-9131-2CDDBBCA41D2}"/>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9B18D0-BE46-C059-68A2-E6F91C0F7F41}"/>
              </a:ext>
            </a:extLst>
          </p:cNvPr>
          <p:cNvSpPr>
            <a:spLocks noGrp="1"/>
          </p:cNvSpPr>
          <p:nvPr>
            <p:ph type="body" idx="1"/>
          </p:nvPr>
        </p:nvSpPr>
        <p:spPr>
          <a:xfrm>
            <a:off x="1206500" y="3482242"/>
            <a:ext cx="21971000" cy="7241586"/>
          </a:xfrm>
        </p:spPr>
        <p:txBody>
          <a:bodyPr/>
          <a:lstStyle/>
          <a:p>
            <a:r>
              <a:rPr lang="en-US" sz="9600" dirty="0">
                <a:solidFill>
                  <a:schemeClr val="bg2"/>
                </a:solidFill>
              </a:rPr>
              <a:t>II. Understand the purpose of evidence-based practices as a tool </a:t>
            </a:r>
          </a:p>
          <a:p>
            <a:endParaRPr lang="en-US" dirty="0"/>
          </a:p>
        </p:txBody>
      </p:sp>
      <p:pic>
        <p:nvPicPr>
          <p:cNvPr id="3" name="Image" descr="Image">
            <a:extLst>
              <a:ext uri="{FF2B5EF4-FFF2-40B4-BE49-F238E27FC236}">
                <a16:creationId xmlns:a16="http://schemas.microsoft.com/office/drawing/2014/main" id="{D328E269-B1FE-0B45-7D86-818D08C2BABB}"/>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55633544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B21F-D779-D761-9974-4C907F8CC0D8}"/>
              </a:ext>
            </a:extLst>
          </p:cNvPr>
          <p:cNvSpPr>
            <a:spLocks noGrp="1"/>
          </p:cNvSpPr>
          <p:nvPr>
            <p:ph type="title"/>
          </p:nvPr>
        </p:nvSpPr>
        <p:spPr>
          <a:xfrm>
            <a:off x="1219200" y="1080654"/>
            <a:ext cx="19507201" cy="1505304"/>
          </a:xfrm>
        </p:spPr>
        <p:txBody>
          <a:bodyPr>
            <a:normAutofit fontScale="90000"/>
          </a:bodyPr>
          <a:lstStyle/>
          <a:p>
            <a:r>
              <a:rPr lang="en-US" dirty="0">
                <a:solidFill>
                  <a:schemeClr val="accent1"/>
                </a:solidFill>
              </a:rPr>
              <a:t>Basic Evidence-Based Practice Concept</a:t>
            </a:r>
          </a:p>
        </p:txBody>
      </p:sp>
      <p:sp>
        <p:nvSpPr>
          <p:cNvPr id="4" name="Content Placeholder 3">
            <a:extLst>
              <a:ext uri="{FF2B5EF4-FFF2-40B4-BE49-F238E27FC236}">
                <a16:creationId xmlns:a16="http://schemas.microsoft.com/office/drawing/2014/main" id="{ECD2256B-EFAF-512D-AA27-61A25DF55F2D}"/>
              </a:ext>
            </a:extLst>
          </p:cNvPr>
          <p:cNvSpPr>
            <a:spLocks noGrp="1"/>
          </p:cNvSpPr>
          <p:nvPr>
            <p:ph sz="half" idx="2"/>
          </p:nvPr>
        </p:nvSpPr>
        <p:spPr>
          <a:xfrm>
            <a:off x="12192000" y="5029202"/>
            <a:ext cx="10464800" cy="3657595"/>
          </a:xfrm>
        </p:spPr>
        <p:txBody>
          <a:bodyPr numCol="1">
            <a:normAutofit/>
          </a:bodyPr>
          <a:lstStyle/>
          <a:p>
            <a:pPr marL="0" indent="0">
              <a:lnSpc>
                <a:spcPct val="100000"/>
              </a:lnSpc>
              <a:buNone/>
            </a:pPr>
            <a:r>
              <a:rPr lang="en-US" dirty="0">
                <a:solidFill>
                  <a:schemeClr val="bg2"/>
                </a:solidFill>
              </a:rPr>
              <a:t>But this becomes difficult to define, especially when the work expands into new conditions, different patients, new geographical locations, etc.</a:t>
            </a:r>
            <a:endParaRPr lang="en-US" dirty="0"/>
          </a:p>
        </p:txBody>
      </p:sp>
      <p:pic>
        <p:nvPicPr>
          <p:cNvPr id="5" name="Content Placeholder 7">
            <a:extLst>
              <a:ext uri="{FF2B5EF4-FFF2-40B4-BE49-F238E27FC236}">
                <a16:creationId xmlns:a16="http://schemas.microsoft.com/office/drawing/2014/main" id="{C2D9DDEF-CD7F-2525-6410-03B69550C86E}"/>
              </a:ext>
            </a:extLst>
          </p:cNvPr>
          <p:cNvPicPr>
            <a:picLocks noGrp="1" noChangeAspect="1"/>
          </p:cNvPicPr>
          <p:nvPr>
            <p:ph sz="half" idx="1"/>
          </p:nvPr>
        </p:nvPicPr>
        <p:blipFill rotWithShape="1">
          <a:blip r:embed="rId2"/>
          <a:srcRect l="10971" r="10755"/>
          <a:stretch/>
        </p:blipFill>
        <p:spPr>
          <a:xfrm>
            <a:off x="1910974" y="3223717"/>
            <a:ext cx="8812444" cy="7999430"/>
          </a:xfrm>
          <a:prstGeom prst="rect">
            <a:avLst/>
          </a:prstGeom>
        </p:spPr>
      </p:pic>
      <p:pic>
        <p:nvPicPr>
          <p:cNvPr id="3" name="Image" descr="Image">
            <a:extLst>
              <a:ext uri="{FF2B5EF4-FFF2-40B4-BE49-F238E27FC236}">
                <a16:creationId xmlns:a16="http://schemas.microsoft.com/office/drawing/2014/main" id="{3A461433-1549-7EF8-B513-9F5D1C1D22B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6" name="Rectangle 5">
            <a:extLst>
              <a:ext uri="{FF2B5EF4-FFF2-40B4-BE49-F238E27FC236}">
                <a16:creationId xmlns:a16="http://schemas.microsoft.com/office/drawing/2014/main" id="{F4406102-FFFE-19B5-841B-50137CA8DE7F}"/>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184354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0445a62e63_0_91"/>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accent1"/>
                </a:solidFill>
              </a:rPr>
              <a:t>Basic Evidence-Based Practice Concept</a:t>
            </a:r>
            <a:endParaRPr dirty="0">
              <a:solidFill>
                <a:schemeClr val="accent1"/>
              </a:solidFill>
            </a:endParaRPr>
          </a:p>
        </p:txBody>
      </p:sp>
      <p:pic>
        <p:nvPicPr>
          <p:cNvPr id="2" name="Image" descr="Image">
            <a:extLst>
              <a:ext uri="{FF2B5EF4-FFF2-40B4-BE49-F238E27FC236}">
                <a16:creationId xmlns:a16="http://schemas.microsoft.com/office/drawing/2014/main" id="{6AFACB12-09B6-019F-94EB-35951629C418}"/>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3" name="Content Placeholder 4">
            <a:extLst>
              <a:ext uri="{FF2B5EF4-FFF2-40B4-BE49-F238E27FC236}">
                <a16:creationId xmlns:a16="http://schemas.microsoft.com/office/drawing/2014/main" id="{03449E19-55FD-C4A3-D7F1-CD8FB206A927}"/>
              </a:ext>
            </a:extLst>
          </p:cNvPr>
          <p:cNvPicPr>
            <a:picLocks noGrp="1" noChangeAspect="1"/>
          </p:cNvPicPr>
          <p:nvPr>
            <p:ph idx="1"/>
          </p:nvPr>
        </p:nvPicPr>
        <p:blipFill rotWithShape="1">
          <a:blip r:embed="rId4"/>
          <a:srcRect t="6265"/>
          <a:stretch/>
        </p:blipFill>
        <p:spPr>
          <a:xfrm>
            <a:off x="2065867" y="2116849"/>
            <a:ext cx="16499224" cy="11599151"/>
          </a:xfrm>
          <a:prstGeom prst="rect">
            <a:avLst/>
          </a:prstGeom>
        </p:spPr>
      </p:pic>
      <p:sp>
        <p:nvSpPr>
          <p:cNvPr id="4" name="Rectangle 3">
            <a:extLst>
              <a:ext uri="{FF2B5EF4-FFF2-40B4-BE49-F238E27FC236}">
                <a16:creationId xmlns:a16="http://schemas.microsoft.com/office/drawing/2014/main" id="{F9CBB416-43CF-EF45-6E3D-F5B465DD4642}"/>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0445a62e63_0_101"/>
          <p:cNvSpPr txBox="1">
            <a:spLocks noGrp="1"/>
          </p:cNvSpPr>
          <p:nvPr>
            <p:ph type="title"/>
          </p:nvPr>
        </p:nvSpPr>
        <p:spPr>
          <a:prstGeom prst="rect">
            <a:avLst/>
          </a:prstGeom>
        </p:spPr>
        <p:txBody>
          <a:bodyPr spcFirstLastPara="1" wrap="square" lIns="182850" tIns="91400" rIns="182850" bIns="91400" anchor="ctr" anchorCtr="0">
            <a:normAutofit/>
          </a:bodyPr>
          <a:lstStyle/>
          <a:p>
            <a:r>
              <a:rPr lang="en-US" dirty="0">
                <a:solidFill>
                  <a:schemeClr val="accent1"/>
                </a:solidFill>
              </a:rPr>
              <a:t>Basic Evidence-Based Practice Concept</a:t>
            </a:r>
            <a:endParaRPr dirty="0">
              <a:solidFill>
                <a:schemeClr val="accent1"/>
              </a:solidFill>
            </a:endParaRPr>
          </a:p>
        </p:txBody>
      </p:sp>
      <p:sp>
        <p:nvSpPr>
          <p:cNvPr id="3" name="Text Placeholder 2">
            <a:extLst>
              <a:ext uri="{FF2B5EF4-FFF2-40B4-BE49-F238E27FC236}">
                <a16:creationId xmlns:a16="http://schemas.microsoft.com/office/drawing/2014/main" id="{E0C63BE5-4350-03A9-7FC5-090F743B4CB6}"/>
              </a:ext>
            </a:extLst>
          </p:cNvPr>
          <p:cNvSpPr>
            <a:spLocks noGrp="1"/>
          </p:cNvSpPr>
          <p:nvPr>
            <p:ph type="body" sz="quarter" idx="1"/>
          </p:nvPr>
        </p:nvSpPr>
        <p:spPr>
          <a:xfrm>
            <a:off x="1358900" y="2750602"/>
            <a:ext cx="21971000" cy="934781"/>
          </a:xfrm>
        </p:spPr>
        <p:txBody>
          <a:bodyPr/>
          <a:lstStyle/>
          <a:p>
            <a:r>
              <a:rPr lang="en-US" dirty="0"/>
              <a:t>Six characteristics synthesized by Brown (2001, p. 1):</a:t>
            </a:r>
          </a:p>
        </p:txBody>
      </p:sp>
      <p:sp>
        <p:nvSpPr>
          <p:cNvPr id="4" name="Text Placeholder 3">
            <a:extLst>
              <a:ext uri="{FF2B5EF4-FFF2-40B4-BE49-F238E27FC236}">
                <a16:creationId xmlns:a16="http://schemas.microsoft.com/office/drawing/2014/main" id="{1B80BC17-76C0-B85C-D1C7-16F4892C5966}"/>
              </a:ext>
            </a:extLst>
          </p:cNvPr>
          <p:cNvSpPr>
            <a:spLocks noGrp="1"/>
          </p:cNvSpPr>
          <p:nvPr>
            <p:ph type="body" idx="21"/>
          </p:nvPr>
        </p:nvSpPr>
        <p:spPr>
          <a:xfrm>
            <a:off x="1358900" y="4305998"/>
            <a:ext cx="21971000" cy="8256014"/>
          </a:xfrm>
        </p:spPr>
        <p:txBody>
          <a:bodyPr/>
          <a:lstStyle/>
          <a:p>
            <a:r>
              <a:rPr lang="en-US" dirty="0"/>
              <a:t>Patient centered</a:t>
            </a:r>
          </a:p>
          <a:p>
            <a:r>
              <a:rPr lang="en-US" dirty="0"/>
              <a:t>Scientifically based</a:t>
            </a:r>
          </a:p>
          <a:p>
            <a:r>
              <a:rPr lang="en-US" dirty="0"/>
              <a:t>Population outcomes based</a:t>
            </a:r>
          </a:p>
          <a:p>
            <a:r>
              <a:rPr lang="en-US" dirty="0"/>
              <a:t>Refined through quality improvement and benchmarking</a:t>
            </a:r>
          </a:p>
          <a:p>
            <a:r>
              <a:rPr lang="en-US" dirty="0"/>
              <a:t>Individualized to each patient </a:t>
            </a:r>
          </a:p>
          <a:p>
            <a:r>
              <a:rPr lang="en-US" dirty="0"/>
              <a:t>Compatible with system policies and resources</a:t>
            </a:r>
          </a:p>
        </p:txBody>
      </p:sp>
      <p:pic>
        <p:nvPicPr>
          <p:cNvPr id="2" name="Image" descr="Image">
            <a:extLst>
              <a:ext uri="{FF2B5EF4-FFF2-40B4-BE49-F238E27FC236}">
                <a16:creationId xmlns:a16="http://schemas.microsoft.com/office/drawing/2014/main" id="{A2524DDA-F6E9-26BE-66F5-9D1C58BD474F}"/>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5" name="Rectangle 4">
            <a:extLst>
              <a:ext uri="{FF2B5EF4-FFF2-40B4-BE49-F238E27FC236}">
                <a16:creationId xmlns:a16="http://schemas.microsoft.com/office/drawing/2014/main" id="{5A824472-5628-6583-0C65-DC537087E2F1}"/>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BB98-89F7-098D-0E5D-C74E130C7FC7}"/>
              </a:ext>
            </a:extLst>
          </p:cNvPr>
          <p:cNvSpPr>
            <a:spLocks noGrp="1"/>
          </p:cNvSpPr>
          <p:nvPr>
            <p:ph type="title"/>
          </p:nvPr>
        </p:nvSpPr>
        <p:spPr>
          <a:xfrm>
            <a:off x="723433" y="452104"/>
            <a:ext cx="22275111" cy="2641600"/>
          </a:xfrm>
        </p:spPr>
        <p:txBody>
          <a:bodyPr/>
          <a:lstStyle/>
          <a:p>
            <a:r>
              <a:rPr lang="en-US" b="1" dirty="0">
                <a:solidFill>
                  <a:schemeClr val="accent1"/>
                </a:solidFill>
              </a:rPr>
              <a:t>Timeline and Steps for Evidence-Based</a:t>
            </a:r>
            <a:br>
              <a:rPr lang="en-US" b="1" dirty="0">
                <a:solidFill>
                  <a:schemeClr val="accent1"/>
                </a:solidFill>
              </a:rPr>
            </a:br>
            <a:r>
              <a:rPr lang="en-US" b="1" dirty="0">
                <a:solidFill>
                  <a:schemeClr val="accent1"/>
                </a:solidFill>
              </a:rPr>
              <a:t>(Best) Practices</a:t>
            </a:r>
          </a:p>
        </p:txBody>
      </p:sp>
      <p:sp>
        <p:nvSpPr>
          <p:cNvPr id="4" name="Slide Number Placeholder 3">
            <a:extLst>
              <a:ext uri="{FF2B5EF4-FFF2-40B4-BE49-F238E27FC236}">
                <a16:creationId xmlns:a16="http://schemas.microsoft.com/office/drawing/2014/main" id="{A303D36F-C228-C2F5-0013-E1B205802F74}"/>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16</a:t>
            </a:fld>
            <a:endParaRPr lang="en-US" dirty="0">
              <a:solidFill>
                <a:srgbClr val="FFFFFF"/>
              </a:solidFill>
            </a:endParaRPr>
          </a:p>
        </p:txBody>
      </p:sp>
      <p:sp>
        <p:nvSpPr>
          <p:cNvPr id="5" name="Arrow: Right 4">
            <a:extLst>
              <a:ext uri="{FF2B5EF4-FFF2-40B4-BE49-F238E27FC236}">
                <a16:creationId xmlns:a16="http://schemas.microsoft.com/office/drawing/2014/main" id="{F2FF72A0-ABCB-9470-08DB-A2C59F3788DC}"/>
              </a:ext>
            </a:extLst>
          </p:cNvPr>
          <p:cNvSpPr/>
          <p:nvPr/>
        </p:nvSpPr>
        <p:spPr>
          <a:xfrm>
            <a:off x="723433" y="4168557"/>
            <a:ext cx="23660567" cy="4542549"/>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cxnSp>
        <p:nvCxnSpPr>
          <p:cNvPr id="7" name="Straight Arrow Connector 6">
            <a:extLst>
              <a:ext uri="{FF2B5EF4-FFF2-40B4-BE49-F238E27FC236}">
                <a16:creationId xmlns:a16="http://schemas.microsoft.com/office/drawing/2014/main" id="{88D33A16-7E84-D52F-CD8D-E4BDD335E703}"/>
              </a:ext>
            </a:extLst>
          </p:cNvPr>
          <p:cNvCxnSpPr/>
          <p:nvPr/>
        </p:nvCxnSpPr>
        <p:spPr>
          <a:xfrm>
            <a:off x="1645258" y="4787930"/>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409CDC70-DE23-46CE-928E-23D06CC778E4}"/>
              </a:ext>
            </a:extLst>
          </p:cNvPr>
          <p:cNvSpPr txBox="1"/>
          <p:nvPr/>
        </p:nvSpPr>
        <p:spPr>
          <a:xfrm>
            <a:off x="1857499" y="7636373"/>
            <a:ext cx="1369285" cy="830997"/>
          </a:xfrm>
          <a:prstGeom prst="rect">
            <a:avLst/>
          </a:prstGeom>
          <a:noFill/>
        </p:spPr>
        <p:txBody>
          <a:bodyPr wrap="none" rtlCol="0">
            <a:spAutoFit/>
          </a:bodyPr>
          <a:lstStyle/>
          <a:p>
            <a:r>
              <a:rPr lang="en-US" sz="4800" dirty="0"/>
              <a:t>Idea</a:t>
            </a:r>
          </a:p>
        </p:txBody>
      </p:sp>
      <p:cxnSp>
        <p:nvCxnSpPr>
          <p:cNvPr id="9" name="Straight Arrow Connector 8">
            <a:extLst>
              <a:ext uri="{FF2B5EF4-FFF2-40B4-BE49-F238E27FC236}">
                <a16:creationId xmlns:a16="http://schemas.microsoft.com/office/drawing/2014/main" id="{5B062B92-60B5-E6A1-3464-511F5CCEAD88}"/>
              </a:ext>
            </a:extLst>
          </p:cNvPr>
          <p:cNvCxnSpPr>
            <a:cxnSpLocks/>
          </p:cNvCxnSpPr>
          <p:nvPr/>
        </p:nvCxnSpPr>
        <p:spPr>
          <a:xfrm flipV="1">
            <a:off x="2542142" y="6538892"/>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10" name="TextBox 9">
            <a:extLst>
              <a:ext uri="{FF2B5EF4-FFF2-40B4-BE49-F238E27FC236}">
                <a16:creationId xmlns:a16="http://schemas.microsoft.com/office/drawing/2014/main" id="{03A60B40-B91A-0FD5-F14E-3E7B1F45DE3A}"/>
              </a:ext>
            </a:extLst>
          </p:cNvPr>
          <p:cNvSpPr txBox="1"/>
          <p:nvPr/>
        </p:nvSpPr>
        <p:spPr>
          <a:xfrm>
            <a:off x="393855" y="4049267"/>
            <a:ext cx="2499402" cy="830997"/>
          </a:xfrm>
          <a:prstGeom prst="rect">
            <a:avLst/>
          </a:prstGeom>
          <a:noFill/>
        </p:spPr>
        <p:txBody>
          <a:bodyPr wrap="none" rtlCol="0">
            <a:spAutoFit/>
          </a:bodyPr>
          <a:lstStyle/>
          <a:p>
            <a:r>
              <a:rPr lang="en-US" sz="4800" dirty="0"/>
              <a:t>Problem</a:t>
            </a:r>
          </a:p>
        </p:txBody>
      </p:sp>
      <p:cxnSp>
        <p:nvCxnSpPr>
          <p:cNvPr id="11" name="Straight Arrow Connector 10">
            <a:extLst>
              <a:ext uri="{FF2B5EF4-FFF2-40B4-BE49-F238E27FC236}">
                <a16:creationId xmlns:a16="http://schemas.microsoft.com/office/drawing/2014/main" id="{A4803274-5699-FF2D-9C3B-C3CD291BA1BA}"/>
              </a:ext>
            </a:extLst>
          </p:cNvPr>
          <p:cNvCxnSpPr>
            <a:cxnSpLocks/>
          </p:cNvCxnSpPr>
          <p:nvPr/>
        </p:nvCxnSpPr>
        <p:spPr>
          <a:xfrm>
            <a:off x="3443978" y="4298524"/>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A151E142-6625-4B51-8D37-3BADE96DDC22}"/>
              </a:ext>
            </a:extLst>
          </p:cNvPr>
          <p:cNvSpPr txBox="1"/>
          <p:nvPr/>
        </p:nvSpPr>
        <p:spPr>
          <a:xfrm>
            <a:off x="2445136" y="3559861"/>
            <a:ext cx="2122696" cy="830997"/>
          </a:xfrm>
          <a:prstGeom prst="rect">
            <a:avLst/>
          </a:prstGeom>
          <a:noFill/>
        </p:spPr>
        <p:txBody>
          <a:bodyPr wrap="none" rtlCol="0">
            <a:spAutoFit/>
          </a:bodyPr>
          <a:lstStyle/>
          <a:p>
            <a:r>
              <a:rPr lang="en-US" sz="4800" dirty="0"/>
              <a:t>Benefit</a:t>
            </a:r>
          </a:p>
        </p:txBody>
      </p:sp>
      <p:cxnSp>
        <p:nvCxnSpPr>
          <p:cNvPr id="14" name="Straight Arrow Connector 13">
            <a:extLst>
              <a:ext uri="{FF2B5EF4-FFF2-40B4-BE49-F238E27FC236}">
                <a16:creationId xmlns:a16="http://schemas.microsoft.com/office/drawing/2014/main" id="{596B9C30-3C25-EBDE-7BB5-2A75E03A2337}"/>
              </a:ext>
            </a:extLst>
          </p:cNvPr>
          <p:cNvCxnSpPr>
            <a:cxnSpLocks/>
          </p:cNvCxnSpPr>
          <p:nvPr/>
        </p:nvCxnSpPr>
        <p:spPr>
          <a:xfrm flipV="1">
            <a:off x="4442958" y="6538892"/>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15" name="TextBox 14">
            <a:extLst>
              <a:ext uri="{FF2B5EF4-FFF2-40B4-BE49-F238E27FC236}">
                <a16:creationId xmlns:a16="http://schemas.microsoft.com/office/drawing/2014/main" id="{415B154F-6660-F4DE-B5C0-6378406BD763}"/>
              </a:ext>
            </a:extLst>
          </p:cNvPr>
          <p:cNvSpPr txBox="1"/>
          <p:nvPr/>
        </p:nvSpPr>
        <p:spPr>
          <a:xfrm>
            <a:off x="3051391" y="8133102"/>
            <a:ext cx="2783133" cy="1569660"/>
          </a:xfrm>
          <a:prstGeom prst="rect">
            <a:avLst/>
          </a:prstGeom>
          <a:noFill/>
        </p:spPr>
        <p:txBody>
          <a:bodyPr wrap="none" rtlCol="0">
            <a:spAutoFit/>
          </a:bodyPr>
          <a:lstStyle/>
          <a:p>
            <a:pPr algn="ctr"/>
            <a:r>
              <a:rPr lang="en-US" sz="4800" dirty="0"/>
              <a:t>Research</a:t>
            </a:r>
            <a:br>
              <a:rPr lang="en-US" sz="4800" dirty="0"/>
            </a:br>
            <a:r>
              <a:rPr lang="en-US" sz="4800" dirty="0"/>
              <a:t>Question</a:t>
            </a:r>
          </a:p>
        </p:txBody>
      </p:sp>
      <p:cxnSp>
        <p:nvCxnSpPr>
          <p:cNvPr id="16" name="Straight Arrow Connector 15">
            <a:extLst>
              <a:ext uri="{FF2B5EF4-FFF2-40B4-BE49-F238E27FC236}">
                <a16:creationId xmlns:a16="http://schemas.microsoft.com/office/drawing/2014/main" id="{6C048273-5C32-E029-F610-622D06271CF1}"/>
              </a:ext>
            </a:extLst>
          </p:cNvPr>
          <p:cNvCxnSpPr/>
          <p:nvPr/>
        </p:nvCxnSpPr>
        <p:spPr>
          <a:xfrm>
            <a:off x="5551210" y="4907220"/>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0E9AC316-0626-E262-09DB-B41D1E791A52}"/>
              </a:ext>
            </a:extLst>
          </p:cNvPr>
          <p:cNvSpPr txBox="1"/>
          <p:nvPr/>
        </p:nvSpPr>
        <p:spPr>
          <a:xfrm>
            <a:off x="3946004" y="4168557"/>
            <a:ext cx="3273652" cy="830997"/>
          </a:xfrm>
          <a:prstGeom prst="rect">
            <a:avLst/>
          </a:prstGeom>
          <a:noFill/>
        </p:spPr>
        <p:txBody>
          <a:bodyPr wrap="none" rtlCol="0">
            <a:spAutoFit/>
          </a:bodyPr>
          <a:lstStyle/>
          <a:p>
            <a:r>
              <a:rPr lang="en-US" sz="4800" dirty="0"/>
              <a:t>Hypothesis</a:t>
            </a:r>
          </a:p>
        </p:txBody>
      </p:sp>
      <p:cxnSp>
        <p:nvCxnSpPr>
          <p:cNvPr id="18" name="Straight Arrow Connector 17">
            <a:extLst>
              <a:ext uri="{FF2B5EF4-FFF2-40B4-BE49-F238E27FC236}">
                <a16:creationId xmlns:a16="http://schemas.microsoft.com/office/drawing/2014/main" id="{ADF858E7-39C0-D5E1-00C0-599B7405DA07}"/>
              </a:ext>
            </a:extLst>
          </p:cNvPr>
          <p:cNvCxnSpPr>
            <a:cxnSpLocks/>
          </p:cNvCxnSpPr>
          <p:nvPr/>
        </p:nvCxnSpPr>
        <p:spPr>
          <a:xfrm flipV="1">
            <a:off x="6210568" y="6538892"/>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19" name="TextBox 18">
            <a:extLst>
              <a:ext uri="{FF2B5EF4-FFF2-40B4-BE49-F238E27FC236}">
                <a16:creationId xmlns:a16="http://schemas.microsoft.com/office/drawing/2014/main" id="{28D5E89B-4E2E-A760-5867-989EB8E44B1F}"/>
              </a:ext>
            </a:extLst>
          </p:cNvPr>
          <p:cNvSpPr txBox="1"/>
          <p:nvPr/>
        </p:nvSpPr>
        <p:spPr>
          <a:xfrm>
            <a:off x="4676417" y="7636373"/>
            <a:ext cx="3137397" cy="830997"/>
          </a:xfrm>
          <a:prstGeom prst="rect">
            <a:avLst/>
          </a:prstGeom>
          <a:noFill/>
        </p:spPr>
        <p:txBody>
          <a:bodyPr wrap="none" rtlCol="0">
            <a:spAutoFit/>
          </a:bodyPr>
          <a:lstStyle/>
          <a:p>
            <a:pPr algn="ctr"/>
            <a:r>
              <a:rPr lang="en-US" sz="4800" dirty="0"/>
              <a:t>Population</a:t>
            </a:r>
          </a:p>
        </p:txBody>
      </p:sp>
      <p:cxnSp>
        <p:nvCxnSpPr>
          <p:cNvPr id="20" name="Straight Arrow Connector 19">
            <a:extLst>
              <a:ext uri="{FF2B5EF4-FFF2-40B4-BE49-F238E27FC236}">
                <a16:creationId xmlns:a16="http://schemas.microsoft.com/office/drawing/2014/main" id="{19E8E60C-C5B4-F758-8384-221A6E0EA2CD}"/>
              </a:ext>
            </a:extLst>
          </p:cNvPr>
          <p:cNvCxnSpPr>
            <a:cxnSpLocks/>
          </p:cNvCxnSpPr>
          <p:nvPr/>
        </p:nvCxnSpPr>
        <p:spPr>
          <a:xfrm>
            <a:off x="7163502" y="4298524"/>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21" name="TextBox 20">
            <a:extLst>
              <a:ext uri="{FF2B5EF4-FFF2-40B4-BE49-F238E27FC236}">
                <a16:creationId xmlns:a16="http://schemas.microsoft.com/office/drawing/2014/main" id="{EAACE513-AC8F-B5A5-82F6-DAF4E90CDF64}"/>
              </a:ext>
            </a:extLst>
          </p:cNvPr>
          <p:cNvSpPr txBox="1"/>
          <p:nvPr/>
        </p:nvSpPr>
        <p:spPr>
          <a:xfrm>
            <a:off x="6040892" y="3559861"/>
            <a:ext cx="2271776" cy="830997"/>
          </a:xfrm>
          <a:prstGeom prst="rect">
            <a:avLst/>
          </a:prstGeom>
          <a:noFill/>
        </p:spPr>
        <p:txBody>
          <a:bodyPr wrap="none" rtlCol="0">
            <a:spAutoFit/>
          </a:bodyPr>
          <a:lstStyle/>
          <a:p>
            <a:r>
              <a:rPr lang="en-US" sz="4800" dirty="0"/>
              <a:t>Sample</a:t>
            </a:r>
          </a:p>
        </p:txBody>
      </p:sp>
      <p:cxnSp>
        <p:nvCxnSpPr>
          <p:cNvPr id="22" name="Straight Arrow Connector 21">
            <a:extLst>
              <a:ext uri="{FF2B5EF4-FFF2-40B4-BE49-F238E27FC236}">
                <a16:creationId xmlns:a16="http://schemas.microsoft.com/office/drawing/2014/main" id="{E6005A75-46D8-31E4-AF7E-49375C9C4B35}"/>
              </a:ext>
            </a:extLst>
          </p:cNvPr>
          <p:cNvCxnSpPr>
            <a:cxnSpLocks/>
          </p:cNvCxnSpPr>
          <p:nvPr/>
        </p:nvCxnSpPr>
        <p:spPr>
          <a:xfrm flipV="1">
            <a:off x="8103354" y="6538892"/>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24" name="TextBox 23">
            <a:extLst>
              <a:ext uri="{FF2B5EF4-FFF2-40B4-BE49-F238E27FC236}">
                <a16:creationId xmlns:a16="http://schemas.microsoft.com/office/drawing/2014/main" id="{9424D429-2F79-85C2-3DD6-25F7F0834283}"/>
              </a:ext>
            </a:extLst>
          </p:cNvPr>
          <p:cNvSpPr txBox="1"/>
          <p:nvPr/>
        </p:nvSpPr>
        <p:spPr>
          <a:xfrm>
            <a:off x="7743319" y="8267565"/>
            <a:ext cx="720069" cy="830997"/>
          </a:xfrm>
          <a:prstGeom prst="rect">
            <a:avLst/>
          </a:prstGeom>
          <a:noFill/>
        </p:spPr>
        <p:txBody>
          <a:bodyPr wrap="none" rtlCol="0">
            <a:spAutoFit/>
          </a:bodyPr>
          <a:lstStyle/>
          <a:p>
            <a:r>
              <a:rPr lang="en-US" sz="4800" dirty="0"/>
              <a:t>IV</a:t>
            </a:r>
          </a:p>
        </p:txBody>
      </p:sp>
      <p:cxnSp>
        <p:nvCxnSpPr>
          <p:cNvPr id="25" name="Straight Arrow Connector 24">
            <a:extLst>
              <a:ext uri="{FF2B5EF4-FFF2-40B4-BE49-F238E27FC236}">
                <a16:creationId xmlns:a16="http://schemas.microsoft.com/office/drawing/2014/main" id="{C586FFB4-C9C3-28CA-3858-73441DC25539}"/>
              </a:ext>
            </a:extLst>
          </p:cNvPr>
          <p:cNvCxnSpPr/>
          <p:nvPr/>
        </p:nvCxnSpPr>
        <p:spPr>
          <a:xfrm>
            <a:off x="9050220" y="4899416"/>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26" name="TextBox 25">
            <a:extLst>
              <a:ext uri="{FF2B5EF4-FFF2-40B4-BE49-F238E27FC236}">
                <a16:creationId xmlns:a16="http://schemas.microsoft.com/office/drawing/2014/main" id="{4567FBA5-3882-F3CF-A2C9-7BD14AACBE81}"/>
              </a:ext>
            </a:extLst>
          </p:cNvPr>
          <p:cNvSpPr txBox="1"/>
          <p:nvPr/>
        </p:nvSpPr>
        <p:spPr>
          <a:xfrm>
            <a:off x="8553130" y="4173897"/>
            <a:ext cx="994183" cy="830997"/>
          </a:xfrm>
          <a:prstGeom prst="rect">
            <a:avLst/>
          </a:prstGeom>
          <a:noFill/>
        </p:spPr>
        <p:txBody>
          <a:bodyPr wrap="none" rtlCol="0">
            <a:spAutoFit/>
          </a:bodyPr>
          <a:lstStyle/>
          <a:p>
            <a:r>
              <a:rPr lang="en-US" sz="4800" dirty="0"/>
              <a:t>DV</a:t>
            </a:r>
          </a:p>
        </p:txBody>
      </p:sp>
      <p:cxnSp>
        <p:nvCxnSpPr>
          <p:cNvPr id="27" name="Straight Arrow Connector 26">
            <a:extLst>
              <a:ext uri="{FF2B5EF4-FFF2-40B4-BE49-F238E27FC236}">
                <a16:creationId xmlns:a16="http://schemas.microsoft.com/office/drawing/2014/main" id="{C708100A-AA06-24BC-D8A9-7FBF6F7FC0D3}"/>
              </a:ext>
            </a:extLst>
          </p:cNvPr>
          <p:cNvCxnSpPr>
            <a:cxnSpLocks/>
          </p:cNvCxnSpPr>
          <p:nvPr/>
        </p:nvCxnSpPr>
        <p:spPr>
          <a:xfrm flipV="1">
            <a:off x="9918630" y="6538892"/>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28" name="TextBox 27">
            <a:extLst>
              <a:ext uri="{FF2B5EF4-FFF2-40B4-BE49-F238E27FC236}">
                <a16:creationId xmlns:a16="http://schemas.microsoft.com/office/drawing/2014/main" id="{57A22168-A579-0F14-61C4-FE3A254A02BC}"/>
              </a:ext>
            </a:extLst>
          </p:cNvPr>
          <p:cNvSpPr txBox="1"/>
          <p:nvPr/>
        </p:nvSpPr>
        <p:spPr>
          <a:xfrm>
            <a:off x="8309055" y="7636373"/>
            <a:ext cx="3219150" cy="830997"/>
          </a:xfrm>
          <a:prstGeom prst="rect">
            <a:avLst/>
          </a:prstGeom>
          <a:noFill/>
        </p:spPr>
        <p:txBody>
          <a:bodyPr wrap="none" rtlCol="0">
            <a:spAutoFit/>
          </a:bodyPr>
          <a:lstStyle/>
          <a:p>
            <a:pPr algn="ctr"/>
            <a:r>
              <a:rPr lang="en-US" sz="4800" dirty="0"/>
              <a:t>Confounds</a:t>
            </a:r>
          </a:p>
        </p:txBody>
      </p:sp>
      <p:cxnSp>
        <p:nvCxnSpPr>
          <p:cNvPr id="29" name="Straight Arrow Connector 28">
            <a:extLst>
              <a:ext uri="{FF2B5EF4-FFF2-40B4-BE49-F238E27FC236}">
                <a16:creationId xmlns:a16="http://schemas.microsoft.com/office/drawing/2014/main" id="{FB6C51A3-82AC-5630-3690-C5609045700B}"/>
              </a:ext>
            </a:extLst>
          </p:cNvPr>
          <p:cNvCxnSpPr>
            <a:cxnSpLocks/>
          </p:cNvCxnSpPr>
          <p:nvPr/>
        </p:nvCxnSpPr>
        <p:spPr>
          <a:xfrm>
            <a:off x="10760594" y="4298524"/>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30" name="TextBox 29">
            <a:extLst>
              <a:ext uri="{FF2B5EF4-FFF2-40B4-BE49-F238E27FC236}">
                <a16:creationId xmlns:a16="http://schemas.microsoft.com/office/drawing/2014/main" id="{F859454C-0D58-942A-07C3-3311B3CA6AD9}"/>
              </a:ext>
            </a:extLst>
          </p:cNvPr>
          <p:cNvSpPr txBox="1"/>
          <p:nvPr/>
        </p:nvSpPr>
        <p:spPr>
          <a:xfrm>
            <a:off x="9453986" y="3559861"/>
            <a:ext cx="2613215" cy="830997"/>
          </a:xfrm>
          <a:prstGeom prst="rect">
            <a:avLst/>
          </a:prstGeom>
          <a:noFill/>
        </p:spPr>
        <p:txBody>
          <a:bodyPr wrap="none" rtlCol="0">
            <a:spAutoFit/>
          </a:bodyPr>
          <a:lstStyle/>
          <a:p>
            <a:r>
              <a:rPr lang="en-US" sz="4800" dirty="0"/>
              <a:t>Methods</a:t>
            </a:r>
          </a:p>
        </p:txBody>
      </p:sp>
      <p:cxnSp>
        <p:nvCxnSpPr>
          <p:cNvPr id="31" name="Straight Arrow Connector 30">
            <a:extLst>
              <a:ext uri="{FF2B5EF4-FFF2-40B4-BE49-F238E27FC236}">
                <a16:creationId xmlns:a16="http://schemas.microsoft.com/office/drawing/2014/main" id="{A781A691-16E9-64B0-267D-417D56F27C7E}"/>
              </a:ext>
            </a:extLst>
          </p:cNvPr>
          <p:cNvCxnSpPr>
            <a:cxnSpLocks/>
          </p:cNvCxnSpPr>
          <p:nvPr/>
        </p:nvCxnSpPr>
        <p:spPr>
          <a:xfrm flipV="1">
            <a:off x="12386507" y="6582147"/>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32" name="TextBox 31">
            <a:extLst>
              <a:ext uri="{FF2B5EF4-FFF2-40B4-BE49-F238E27FC236}">
                <a16:creationId xmlns:a16="http://schemas.microsoft.com/office/drawing/2014/main" id="{AEE444EB-A7F4-72FB-4F3C-EA70E4E98A02}"/>
              </a:ext>
            </a:extLst>
          </p:cNvPr>
          <p:cNvSpPr txBox="1"/>
          <p:nvPr/>
        </p:nvSpPr>
        <p:spPr>
          <a:xfrm>
            <a:off x="11581640" y="8319123"/>
            <a:ext cx="1609735" cy="830997"/>
          </a:xfrm>
          <a:prstGeom prst="rect">
            <a:avLst/>
          </a:prstGeom>
          <a:noFill/>
        </p:spPr>
        <p:txBody>
          <a:bodyPr wrap="none" rtlCol="0">
            <a:spAutoFit/>
          </a:bodyPr>
          <a:lstStyle/>
          <a:p>
            <a:r>
              <a:rPr lang="en-US" sz="4800" dirty="0"/>
              <a:t>Stats</a:t>
            </a:r>
          </a:p>
        </p:txBody>
      </p:sp>
      <p:cxnSp>
        <p:nvCxnSpPr>
          <p:cNvPr id="33" name="Straight Arrow Connector 32">
            <a:extLst>
              <a:ext uri="{FF2B5EF4-FFF2-40B4-BE49-F238E27FC236}">
                <a16:creationId xmlns:a16="http://schemas.microsoft.com/office/drawing/2014/main" id="{328833B0-03CA-3227-F38C-3A56A8D43CB5}"/>
              </a:ext>
            </a:extLst>
          </p:cNvPr>
          <p:cNvCxnSpPr/>
          <p:nvPr/>
        </p:nvCxnSpPr>
        <p:spPr>
          <a:xfrm>
            <a:off x="13300434" y="4810357"/>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34" name="TextBox 33">
            <a:extLst>
              <a:ext uri="{FF2B5EF4-FFF2-40B4-BE49-F238E27FC236}">
                <a16:creationId xmlns:a16="http://schemas.microsoft.com/office/drawing/2014/main" id="{1A9E85AF-9194-952C-32C0-B682F2E45436}"/>
              </a:ext>
            </a:extLst>
          </p:cNvPr>
          <p:cNvSpPr txBox="1"/>
          <p:nvPr/>
        </p:nvSpPr>
        <p:spPr>
          <a:xfrm>
            <a:off x="11663608" y="4145040"/>
            <a:ext cx="3273652" cy="830997"/>
          </a:xfrm>
          <a:prstGeom prst="rect">
            <a:avLst/>
          </a:prstGeom>
          <a:noFill/>
        </p:spPr>
        <p:txBody>
          <a:bodyPr wrap="none" rtlCol="0">
            <a:spAutoFit/>
          </a:bodyPr>
          <a:lstStyle/>
          <a:p>
            <a:r>
              <a:rPr lang="en-US" sz="4800" dirty="0"/>
              <a:t>Conclusion</a:t>
            </a:r>
          </a:p>
        </p:txBody>
      </p:sp>
      <p:cxnSp>
        <p:nvCxnSpPr>
          <p:cNvPr id="35" name="Straight Arrow Connector 34">
            <a:extLst>
              <a:ext uri="{FF2B5EF4-FFF2-40B4-BE49-F238E27FC236}">
                <a16:creationId xmlns:a16="http://schemas.microsoft.com/office/drawing/2014/main" id="{3FECD71B-7868-11DC-E978-49D72FBA081D}"/>
              </a:ext>
            </a:extLst>
          </p:cNvPr>
          <p:cNvCxnSpPr>
            <a:cxnSpLocks/>
          </p:cNvCxnSpPr>
          <p:nvPr/>
        </p:nvCxnSpPr>
        <p:spPr>
          <a:xfrm flipV="1">
            <a:off x="14620827" y="6538892"/>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36" name="TextBox 35">
            <a:extLst>
              <a:ext uri="{FF2B5EF4-FFF2-40B4-BE49-F238E27FC236}">
                <a16:creationId xmlns:a16="http://schemas.microsoft.com/office/drawing/2014/main" id="{E5EC5381-7BCE-9A7F-6F88-33ECB5735C29}"/>
              </a:ext>
            </a:extLst>
          </p:cNvPr>
          <p:cNvSpPr txBox="1"/>
          <p:nvPr/>
        </p:nvSpPr>
        <p:spPr>
          <a:xfrm>
            <a:off x="12913689" y="7733650"/>
            <a:ext cx="3260829" cy="830997"/>
          </a:xfrm>
          <a:prstGeom prst="rect">
            <a:avLst/>
          </a:prstGeom>
          <a:noFill/>
        </p:spPr>
        <p:txBody>
          <a:bodyPr wrap="none" rtlCol="0">
            <a:spAutoFit/>
          </a:bodyPr>
          <a:lstStyle/>
          <a:p>
            <a:pPr algn="ctr"/>
            <a:r>
              <a:rPr lang="en-US" sz="4800" dirty="0"/>
              <a:t>Replication</a:t>
            </a:r>
          </a:p>
        </p:txBody>
      </p:sp>
      <p:cxnSp>
        <p:nvCxnSpPr>
          <p:cNvPr id="37" name="Straight Arrow Connector 36">
            <a:extLst>
              <a:ext uri="{FF2B5EF4-FFF2-40B4-BE49-F238E27FC236}">
                <a16:creationId xmlns:a16="http://schemas.microsoft.com/office/drawing/2014/main" id="{83419D4C-F177-7D3C-1958-3DE09DE1E695}"/>
              </a:ext>
            </a:extLst>
          </p:cNvPr>
          <p:cNvCxnSpPr>
            <a:cxnSpLocks/>
          </p:cNvCxnSpPr>
          <p:nvPr/>
        </p:nvCxnSpPr>
        <p:spPr>
          <a:xfrm>
            <a:off x="15961564" y="4239793"/>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38" name="TextBox 37">
            <a:extLst>
              <a:ext uri="{FF2B5EF4-FFF2-40B4-BE49-F238E27FC236}">
                <a16:creationId xmlns:a16="http://schemas.microsoft.com/office/drawing/2014/main" id="{17C95C04-2F53-99DE-3606-940FB32C0C4D}"/>
              </a:ext>
            </a:extLst>
          </p:cNvPr>
          <p:cNvSpPr txBox="1"/>
          <p:nvPr/>
        </p:nvSpPr>
        <p:spPr>
          <a:xfrm>
            <a:off x="14301254" y="3507932"/>
            <a:ext cx="3260829" cy="830997"/>
          </a:xfrm>
          <a:prstGeom prst="rect">
            <a:avLst/>
          </a:prstGeom>
          <a:noFill/>
        </p:spPr>
        <p:txBody>
          <a:bodyPr wrap="none" rtlCol="0">
            <a:spAutoFit/>
          </a:bodyPr>
          <a:lstStyle/>
          <a:p>
            <a:r>
              <a:rPr lang="en-US" sz="4800" dirty="0"/>
              <a:t>Replication</a:t>
            </a:r>
          </a:p>
        </p:txBody>
      </p:sp>
      <p:cxnSp>
        <p:nvCxnSpPr>
          <p:cNvPr id="39" name="Straight Arrow Connector 38">
            <a:extLst>
              <a:ext uri="{FF2B5EF4-FFF2-40B4-BE49-F238E27FC236}">
                <a16:creationId xmlns:a16="http://schemas.microsoft.com/office/drawing/2014/main" id="{02B8BC01-D466-34DF-2E36-6D3564EFBB41}"/>
              </a:ext>
            </a:extLst>
          </p:cNvPr>
          <p:cNvCxnSpPr>
            <a:cxnSpLocks/>
          </p:cNvCxnSpPr>
          <p:nvPr/>
        </p:nvCxnSpPr>
        <p:spPr>
          <a:xfrm flipV="1">
            <a:off x="17390320" y="6538892"/>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40" name="TextBox 39">
            <a:extLst>
              <a:ext uri="{FF2B5EF4-FFF2-40B4-BE49-F238E27FC236}">
                <a16:creationId xmlns:a16="http://schemas.microsoft.com/office/drawing/2014/main" id="{A8EC5EFE-629E-DDC8-A678-110C1AEE3069}"/>
              </a:ext>
            </a:extLst>
          </p:cNvPr>
          <p:cNvSpPr txBox="1"/>
          <p:nvPr/>
        </p:nvSpPr>
        <p:spPr>
          <a:xfrm>
            <a:off x="16283805" y="8267565"/>
            <a:ext cx="2885725" cy="830997"/>
          </a:xfrm>
          <a:prstGeom prst="rect">
            <a:avLst/>
          </a:prstGeom>
          <a:noFill/>
        </p:spPr>
        <p:txBody>
          <a:bodyPr wrap="none" rtlCol="0">
            <a:spAutoFit/>
          </a:bodyPr>
          <a:lstStyle/>
          <a:p>
            <a:r>
              <a:rPr lang="en-US" sz="4800" dirty="0"/>
              <a:t>Validation</a:t>
            </a:r>
          </a:p>
        </p:txBody>
      </p:sp>
      <p:cxnSp>
        <p:nvCxnSpPr>
          <p:cNvPr id="41" name="Straight Arrow Connector 40">
            <a:extLst>
              <a:ext uri="{FF2B5EF4-FFF2-40B4-BE49-F238E27FC236}">
                <a16:creationId xmlns:a16="http://schemas.microsoft.com/office/drawing/2014/main" id="{A93D3235-32B5-E649-CDF6-3D8261C7A196}"/>
              </a:ext>
            </a:extLst>
          </p:cNvPr>
          <p:cNvCxnSpPr/>
          <p:nvPr/>
        </p:nvCxnSpPr>
        <p:spPr>
          <a:xfrm>
            <a:off x="18489530" y="4868535"/>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42" name="TextBox 41">
            <a:extLst>
              <a:ext uri="{FF2B5EF4-FFF2-40B4-BE49-F238E27FC236}">
                <a16:creationId xmlns:a16="http://schemas.microsoft.com/office/drawing/2014/main" id="{0DE6642B-C4BE-9355-5CCC-739DE63E47DE}"/>
              </a:ext>
            </a:extLst>
          </p:cNvPr>
          <p:cNvSpPr txBox="1"/>
          <p:nvPr/>
        </p:nvSpPr>
        <p:spPr>
          <a:xfrm>
            <a:off x="16373235" y="4145041"/>
            <a:ext cx="4113627" cy="830997"/>
          </a:xfrm>
          <a:prstGeom prst="rect">
            <a:avLst/>
          </a:prstGeom>
          <a:noFill/>
        </p:spPr>
        <p:txBody>
          <a:bodyPr wrap="none" rtlCol="0">
            <a:spAutoFit/>
          </a:bodyPr>
          <a:lstStyle/>
          <a:p>
            <a:r>
              <a:rPr lang="en-US" sz="4800" dirty="0"/>
              <a:t>Generalization</a:t>
            </a:r>
          </a:p>
        </p:txBody>
      </p:sp>
      <p:cxnSp>
        <p:nvCxnSpPr>
          <p:cNvPr id="43" name="Straight Arrow Connector 42">
            <a:extLst>
              <a:ext uri="{FF2B5EF4-FFF2-40B4-BE49-F238E27FC236}">
                <a16:creationId xmlns:a16="http://schemas.microsoft.com/office/drawing/2014/main" id="{8F3381E1-DA10-58AE-8929-B192719B655E}"/>
              </a:ext>
            </a:extLst>
          </p:cNvPr>
          <p:cNvCxnSpPr>
            <a:cxnSpLocks/>
          </p:cNvCxnSpPr>
          <p:nvPr/>
        </p:nvCxnSpPr>
        <p:spPr>
          <a:xfrm flipV="1">
            <a:off x="20486862" y="6668168"/>
            <a:ext cx="0" cy="121298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44" name="TextBox 43">
            <a:extLst>
              <a:ext uri="{FF2B5EF4-FFF2-40B4-BE49-F238E27FC236}">
                <a16:creationId xmlns:a16="http://schemas.microsoft.com/office/drawing/2014/main" id="{C33E1028-CB01-466F-2CE6-53DCCCAD7BB3}"/>
              </a:ext>
            </a:extLst>
          </p:cNvPr>
          <p:cNvSpPr txBox="1"/>
          <p:nvPr/>
        </p:nvSpPr>
        <p:spPr>
          <a:xfrm>
            <a:off x="19291355" y="7717603"/>
            <a:ext cx="2693366" cy="830997"/>
          </a:xfrm>
          <a:prstGeom prst="rect">
            <a:avLst/>
          </a:prstGeom>
          <a:noFill/>
        </p:spPr>
        <p:txBody>
          <a:bodyPr wrap="none" rtlCol="0">
            <a:spAutoFit/>
          </a:bodyPr>
          <a:lstStyle/>
          <a:p>
            <a:pPr algn="ctr"/>
            <a:r>
              <a:rPr lang="en-US" sz="4800" dirty="0"/>
              <a:t>Adoption</a:t>
            </a:r>
          </a:p>
        </p:txBody>
      </p:sp>
      <p:cxnSp>
        <p:nvCxnSpPr>
          <p:cNvPr id="45" name="Straight Arrow Connector 44">
            <a:extLst>
              <a:ext uri="{FF2B5EF4-FFF2-40B4-BE49-F238E27FC236}">
                <a16:creationId xmlns:a16="http://schemas.microsoft.com/office/drawing/2014/main" id="{54AF6B2A-10A7-F54C-F463-60A499B12752}"/>
              </a:ext>
            </a:extLst>
          </p:cNvPr>
          <p:cNvCxnSpPr>
            <a:cxnSpLocks/>
          </p:cNvCxnSpPr>
          <p:nvPr/>
        </p:nvCxnSpPr>
        <p:spPr>
          <a:xfrm>
            <a:off x="21541977" y="4239793"/>
            <a:ext cx="0" cy="1728672"/>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46" name="TextBox 45">
            <a:extLst>
              <a:ext uri="{FF2B5EF4-FFF2-40B4-BE49-F238E27FC236}">
                <a16:creationId xmlns:a16="http://schemas.microsoft.com/office/drawing/2014/main" id="{0468F0AA-6370-9C60-B134-AE08F3C504C1}"/>
              </a:ext>
            </a:extLst>
          </p:cNvPr>
          <p:cNvSpPr txBox="1"/>
          <p:nvPr/>
        </p:nvSpPr>
        <p:spPr>
          <a:xfrm>
            <a:off x="19881085" y="3448711"/>
            <a:ext cx="3195105" cy="830997"/>
          </a:xfrm>
          <a:prstGeom prst="rect">
            <a:avLst/>
          </a:prstGeom>
          <a:noFill/>
        </p:spPr>
        <p:txBody>
          <a:bodyPr wrap="none" rtlCol="0">
            <a:spAutoFit/>
          </a:bodyPr>
          <a:lstStyle/>
          <a:p>
            <a:r>
              <a:rPr lang="en-US" sz="4800" dirty="0"/>
              <a:t>Adaptation</a:t>
            </a:r>
          </a:p>
        </p:txBody>
      </p:sp>
      <p:sp>
        <p:nvSpPr>
          <p:cNvPr id="47" name="TextBox 46">
            <a:extLst>
              <a:ext uri="{FF2B5EF4-FFF2-40B4-BE49-F238E27FC236}">
                <a16:creationId xmlns:a16="http://schemas.microsoft.com/office/drawing/2014/main" id="{945AD532-DBE9-D27C-E271-F6F2A447C094}"/>
              </a:ext>
            </a:extLst>
          </p:cNvPr>
          <p:cNvSpPr txBox="1"/>
          <p:nvPr/>
        </p:nvSpPr>
        <p:spPr>
          <a:xfrm>
            <a:off x="12332421" y="5997372"/>
            <a:ext cx="1877437" cy="584775"/>
          </a:xfrm>
          <a:prstGeom prst="rect">
            <a:avLst/>
          </a:prstGeom>
          <a:noFill/>
        </p:spPr>
        <p:txBody>
          <a:bodyPr wrap="none" rtlCol="0">
            <a:spAutoFit/>
          </a:bodyPr>
          <a:lstStyle/>
          <a:p>
            <a:r>
              <a:rPr lang="en-US" sz="3200" dirty="0">
                <a:solidFill>
                  <a:schemeClr val="bg1"/>
                </a:solidFill>
              </a:rPr>
              <a:t>Empirical</a:t>
            </a:r>
          </a:p>
        </p:txBody>
      </p:sp>
      <p:sp>
        <p:nvSpPr>
          <p:cNvPr id="48" name="TextBox 47">
            <a:extLst>
              <a:ext uri="{FF2B5EF4-FFF2-40B4-BE49-F238E27FC236}">
                <a16:creationId xmlns:a16="http://schemas.microsoft.com/office/drawing/2014/main" id="{F364B086-6884-3174-84F0-13EEEF2972BC}"/>
              </a:ext>
            </a:extLst>
          </p:cNvPr>
          <p:cNvSpPr txBox="1"/>
          <p:nvPr/>
        </p:nvSpPr>
        <p:spPr>
          <a:xfrm>
            <a:off x="15011616" y="6023337"/>
            <a:ext cx="1930336" cy="584775"/>
          </a:xfrm>
          <a:prstGeom prst="rect">
            <a:avLst/>
          </a:prstGeom>
          <a:noFill/>
        </p:spPr>
        <p:txBody>
          <a:bodyPr wrap="none" rtlCol="0">
            <a:spAutoFit/>
          </a:bodyPr>
          <a:lstStyle/>
          <a:p>
            <a:r>
              <a:rPr lang="en-US" sz="3200" dirty="0">
                <a:solidFill>
                  <a:schemeClr val="bg1"/>
                </a:solidFill>
              </a:rPr>
              <a:t>Emerging</a:t>
            </a:r>
          </a:p>
        </p:txBody>
      </p:sp>
      <p:sp>
        <p:nvSpPr>
          <p:cNvPr id="49" name="TextBox 48">
            <a:extLst>
              <a:ext uri="{FF2B5EF4-FFF2-40B4-BE49-F238E27FC236}">
                <a16:creationId xmlns:a16="http://schemas.microsoft.com/office/drawing/2014/main" id="{B076B1F8-3605-F976-4DE7-19DDA7A519A2}"/>
              </a:ext>
            </a:extLst>
          </p:cNvPr>
          <p:cNvSpPr txBox="1"/>
          <p:nvPr/>
        </p:nvSpPr>
        <p:spPr>
          <a:xfrm>
            <a:off x="17817065" y="6052601"/>
            <a:ext cx="1686680" cy="584775"/>
          </a:xfrm>
          <a:prstGeom prst="rect">
            <a:avLst/>
          </a:prstGeom>
          <a:noFill/>
        </p:spPr>
        <p:txBody>
          <a:bodyPr wrap="none" rtlCol="0">
            <a:spAutoFit/>
          </a:bodyPr>
          <a:lstStyle/>
          <a:p>
            <a:r>
              <a:rPr lang="en-US" sz="3200" dirty="0">
                <a:solidFill>
                  <a:schemeClr val="bg1"/>
                </a:solidFill>
              </a:rPr>
              <a:t>Practice</a:t>
            </a:r>
          </a:p>
        </p:txBody>
      </p:sp>
      <p:sp>
        <p:nvSpPr>
          <p:cNvPr id="50" name="TextBox 49">
            <a:extLst>
              <a:ext uri="{FF2B5EF4-FFF2-40B4-BE49-F238E27FC236}">
                <a16:creationId xmlns:a16="http://schemas.microsoft.com/office/drawing/2014/main" id="{45123E70-75A5-9E21-7FA7-D495C1C5FAB4}"/>
              </a:ext>
            </a:extLst>
          </p:cNvPr>
          <p:cNvSpPr txBox="1"/>
          <p:nvPr/>
        </p:nvSpPr>
        <p:spPr>
          <a:xfrm>
            <a:off x="21819141" y="5997373"/>
            <a:ext cx="1545615" cy="584775"/>
          </a:xfrm>
          <a:prstGeom prst="rect">
            <a:avLst/>
          </a:prstGeom>
          <a:noFill/>
        </p:spPr>
        <p:txBody>
          <a:bodyPr wrap="none" rtlCol="0">
            <a:spAutoFit/>
          </a:bodyPr>
          <a:lstStyle/>
          <a:p>
            <a:r>
              <a:rPr lang="en-US" sz="3200" b="1" dirty="0">
                <a:solidFill>
                  <a:schemeClr val="bg1"/>
                </a:solidFill>
              </a:rPr>
              <a:t>EB(B)P</a:t>
            </a:r>
          </a:p>
        </p:txBody>
      </p:sp>
      <p:sp>
        <p:nvSpPr>
          <p:cNvPr id="51" name="TextBox 50">
            <a:extLst>
              <a:ext uri="{FF2B5EF4-FFF2-40B4-BE49-F238E27FC236}">
                <a16:creationId xmlns:a16="http://schemas.microsoft.com/office/drawing/2014/main" id="{2426EB5F-82FA-70A2-7424-FBA4ED17368E}"/>
              </a:ext>
            </a:extLst>
          </p:cNvPr>
          <p:cNvSpPr txBox="1"/>
          <p:nvPr/>
        </p:nvSpPr>
        <p:spPr>
          <a:xfrm>
            <a:off x="20292013" y="6081515"/>
            <a:ext cx="981359" cy="584775"/>
          </a:xfrm>
          <a:prstGeom prst="rect">
            <a:avLst/>
          </a:prstGeom>
          <a:noFill/>
        </p:spPr>
        <p:txBody>
          <a:bodyPr wrap="none" rtlCol="0">
            <a:spAutoFit/>
          </a:bodyPr>
          <a:lstStyle/>
          <a:p>
            <a:r>
              <a:rPr lang="en-US" sz="3200" dirty="0">
                <a:solidFill>
                  <a:schemeClr val="bg1"/>
                </a:solidFill>
              </a:rPr>
              <a:t>EBP</a:t>
            </a:r>
          </a:p>
        </p:txBody>
      </p:sp>
      <p:pic>
        <p:nvPicPr>
          <p:cNvPr id="3" name="Image" descr="Image">
            <a:extLst>
              <a:ext uri="{FF2B5EF4-FFF2-40B4-BE49-F238E27FC236}">
                <a16:creationId xmlns:a16="http://schemas.microsoft.com/office/drawing/2014/main" id="{9970D77D-3F86-5152-C0B2-EBB985480093}"/>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6" name="Rectangle 5">
            <a:extLst>
              <a:ext uri="{FF2B5EF4-FFF2-40B4-BE49-F238E27FC236}">
                <a16:creationId xmlns:a16="http://schemas.microsoft.com/office/drawing/2014/main" id="{19A1A8DA-D5CC-3CDE-1610-7A1498DE2625}"/>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55806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BC7CE588-6AA0-5EBE-A986-E710553FEFDA}"/>
              </a:ext>
            </a:extLst>
          </p:cNvPr>
          <p:cNvCxnSpPr>
            <a:cxnSpLocks/>
          </p:cNvCxnSpPr>
          <p:nvPr/>
        </p:nvCxnSpPr>
        <p:spPr>
          <a:xfrm>
            <a:off x="14465706" y="7010470"/>
            <a:ext cx="27038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74BCA98-DDBF-2BE2-B8C4-A35FF2ECAAA7}"/>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17</a:t>
            </a:fld>
            <a:endParaRPr lang="en-US" dirty="0">
              <a:solidFill>
                <a:srgbClr val="FFFFFF"/>
              </a:solidFill>
            </a:endParaRPr>
          </a:p>
        </p:txBody>
      </p:sp>
      <p:sp>
        <p:nvSpPr>
          <p:cNvPr id="5" name="Title 1">
            <a:extLst>
              <a:ext uri="{FF2B5EF4-FFF2-40B4-BE49-F238E27FC236}">
                <a16:creationId xmlns:a16="http://schemas.microsoft.com/office/drawing/2014/main" id="{EE35F130-61E1-1398-A737-D4B922C06165}"/>
              </a:ext>
            </a:extLst>
          </p:cNvPr>
          <p:cNvSpPr>
            <a:spLocks noGrp="1"/>
          </p:cNvSpPr>
          <p:nvPr>
            <p:ph type="title"/>
          </p:nvPr>
        </p:nvSpPr>
        <p:spPr>
          <a:xfrm>
            <a:off x="214988" y="259534"/>
            <a:ext cx="23060648" cy="2641600"/>
          </a:xfrm>
        </p:spPr>
        <p:txBody>
          <a:bodyPr/>
          <a:lstStyle/>
          <a:p>
            <a:r>
              <a:rPr lang="en-US" b="1" dirty="0">
                <a:solidFill>
                  <a:schemeClr val="accent1"/>
                </a:solidFill>
              </a:rPr>
              <a:t>Timeline and Steps for Evidence-Based (Best) Practices (Cont.)</a:t>
            </a:r>
          </a:p>
        </p:txBody>
      </p:sp>
      <p:sp>
        <p:nvSpPr>
          <p:cNvPr id="9" name="TextBox 8">
            <a:extLst>
              <a:ext uri="{FF2B5EF4-FFF2-40B4-BE49-F238E27FC236}">
                <a16:creationId xmlns:a16="http://schemas.microsoft.com/office/drawing/2014/main" id="{C069ABE2-9823-C220-4E71-A91ABA161A2B}"/>
              </a:ext>
            </a:extLst>
          </p:cNvPr>
          <p:cNvSpPr txBox="1"/>
          <p:nvPr/>
        </p:nvSpPr>
        <p:spPr>
          <a:xfrm>
            <a:off x="16617560" y="2632811"/>
            <a:ext cx="4621778" cy="1569660"/>
          </a:xfrm>
          <a:prstGeom prst="rect">
            <a:avLst/>
          </a:prstGeom>
          <a:noFill/>
        </p:spPr>
        <p:txBody>
          <a:bodyPr wrap="none" rtlCol="0">
            <a:spAutoFit/>
          </a:bodyPr>
          <a:lstStyle/>
          <a:p>
            <a:pPr algn="ctr"/>
            <a:r>
              <a:rPr lang="en-US" sz="4800" dirty="0"/>
              <a:t>Implementation </a:t>
            </a:r>
          </a:p>
          <a:p>
            <a:pPr algn="ctr"/>
            <a:r>
              <a:rPr lang="en-US" sz="4800" dirty="0"/>
              <a:t>Science</a:t>
            </a:r>
          </a:p>
        </p:txBody>
      </p:sp>
      <p:sp>
        <p:nvSpPr>
          <p:cNvPr id="12" name="TextBox 11">
            <a:extLst>
              <a:ext uri="{FF2B5EF4-FFF2-40B4-BE49-F238E27FC236}">
                <a16:creationId xmlns:a16="http://schemas.microsoft.com/office/drawing/2014/main" id="{2627DB71-73FF-4D68-8D88-1820D757F994}"/>
              </a:ext>
            </a:extLst>
          </p:cNvPr>
          <p:cNvSpPr txBox="1"/>
          <p:nvPr/>
        </p:nvSpPr>
        <p:spPr>
          <a:xfrm>
            <a:off x="17706550" y="6329047"/>
            <a:ext cx="2611612" cy="1569660"/>
          </a:xfrm>
          <a:prstGeom prst="rect">
            <a:avLst/>
          </a:prstGeom>
          <a:noFill/>
        </p:spPr>
        <p:txBody>
          <a:bodyPr wrap="none" rtlCol="0">
            <a:spAutoFit/>
          </a:bodyPr>
          <a:lstStyle/>
          <a:p>
            <a:r>
              <a:rPr lang="en-US" sz="4800" dirty="0"/>
              <a:t>Practice </a:t>
            </a:r>
          </a:p>
          <a:p>
            <a:r>
              <a:rPr lang="en-US" sz="4800" dirty="0"/>
              <a:t>Science</a:t>
            </a:r>
          </a:p>
        </p:txBody>
      </p:sp>
      <p:sp>
        <p:nvSpPr>
          <p:cNvPr id="14" name="TextBox 13">
            <a:extLst>
              <a:ext uri="{FF2B5EF4-FFF2-40B4-BE49-F238E27FC236}">
                <a16:creationId xmlns:a16="http://schemas.microsoft.com/office/drawing/2014/main" id="{DC11353F-722F-1638-5B5E-22F7627863B5}"/>
              </a:ext>
            </a:extLst>
          </p:cNvPr>
          <p:cNvSpPr txBox="1"/>
          <p:nvPr/>
        </p:nvSpPr>
        <p:spPr>
          <a:xfrm>
            <a:off x="17169544" y="9240453"/>
            <a:ext cx="3148618" cy="1569660"/>
          </a:xfrm>
          <a:prstGeom prst="rect">
            <a:avLst/>
          </a:prstGeom>
          <a:noFill/>
        </p:spPr>
        <p:txBody>
          <a:bodyPr wrap="none" rtlCol="0">
            <a:spAutoFit/>
          </a:bodyPr>
          <a:lstStyle/>
          <a:p>
            <a:pPr algn="ctr"/>
            <a:r>
              <a:rPr lang="en-US" sz="4800" dirty="0"/>
              <a:t>Evaluative </a:t>
            </a:r>
          </a:p>
          <a:p>
            <a:pPr algn="ctr"/>
            <a:r>
              <a:rPr lang="en-US" sz="4800" dirty="0"/>
              <a:t>Science</a:t>
            </a:r>
          </a:p>
        </p:txBody>
      </p:sp>
      <p:pic>
        <p:nvPicPr>
          <p:cNvPr id="2" name="Picture 1">
            <a:extLst>
              <a:ext uri="{FF2B5EF4-FFF2-40B4-BE49-F238E27FC236}">
                <a16:creationId xmlns:a16="http://schemas.microsoft.com/office/drawing/2014/main" id="{47DC73F3-198A-F3C2-1E09-7E692334A59C}"/>
              </a:ext>
            </a:extLst>
          </p:cNvPr>
          <p:cNvPicPr>
            <a:picLocks noChangeAspect="1"/>
          </p:cNvPicPr>
          <p:nvPr/>
        </p:nvPicPr>
        <p:blipFill>
          <a:blip r:embed="rId2"/>
          <a:stretch>
            <a:fillRect/>
          </a:stretch>
        </p:blipFill>
        <p:spPr>
          <a:xfrm>
            <a:off x="194432" y="4998700"/>
            <a:ext cx="14271274" cy="4230354"/>
          </a:xfrm>
          <a:prstGeom prst="rect">
            <a:avLst/>
          </a:prstGeom>
        </p:spPr>
      </p:pic>
      <p:cxnSp>
        <p:nvCxnSpPr>
          <p:cNvPr id="8" name="Straight Arrow Connector 7">
            <a:extLst>
              <a:ext uri="{FF2B5EF4-FFF2-40B4-BE49-F238E27FC236}">
                <a16:creationId xmlns:a16="http://schemas.microsoft.com/office/drawing/2014/main" id="{820BF594-E0EB-00B5-1305-D5F7A51CA3C2}"/>
              </a:ext>
            </a:extLst>
          </p:cNvPr>
          <p:cNvCxnSpPr>
            <a:cxnSpLocks/>
          </p:cNvCxnSpPr>
          <p:nvPr/>
        </p:nvCxnSpPr>
        <p:spPr>
          <a:xfrm flipV="1">
            <a:off x="13679499" y="3944859"/>
            <a:ext cx="2790317" cy="22790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BA358C-B61E-7022-6C7D-66A2E37E5240}"/>
              </a:ext>
            </a:extLst>
          </p:cNvPr>
          <p:cNvCxnSpPr>
            <a:cxnSpLocks/>
          </p:cNvCxnSpPr>
          <p:nvPr/>
        </p:nvCxnSpPr>
        <p:spPr>
          <a:xfrm>
            <a:off x="13679499" y="7797017"/>
            <a:ext cx="2938061" cy="20214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 descr="Image">
            <a:extLst>
              <a:ext uri="{FF2B5EF4-FFF2-40B4-BE49-F238E27FC236}">
                <a16:creationId xmlns:a16="http://schemas.microsoft.com/office/drawing/2014/main" id="{EF12F056-602A-974B-818A-43F18E3823F1}"/>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3" name="Rectangle 2">
            <a:extLst>
              <a:ext uri="{FF2B5EF4-FFF2-40B4-BE49-F238E27FC236}">
                <a16:creationId xmlns:a16="http://schemas.microsoft.com/office/drawing/2014/main" id="{B8ACDC68-0407-9623-652B-6A1ACBAA0171}"/>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437001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BC7CE588-6AA0-5EBE-A986-E710553FEFDA}"/>
              </a:ext>
            </a:extLst>
          </p:cNvPr>
          <p:cNvCxnSpPr>
            <a:cxnSpLocks/>
          </p:cNvCxnSpPr>
          <p:nvPr/>
        </p:nvCxnSpPr>
        <p:spPr>
          <a:xfrm>
            <a:off x="14465706" y="7010470"/>
            <a:ext cx="27038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74BCA98-DDBF-2BE2-B8C4-A35FF2ECAAA7}"/>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18</a:t>
            </a:fld>
            <a:endParaRPr lang="en-US" dirty="0">
              <a:solidFill>
                <a:srgbClr val="FFFFFF"/>
              </a:solidFill>
            </a:endParaRPr>
          </a:p>
        </p:txBody>
      </p:sp>
      <p:sp>
        <p:nvSpPr>
          <p:cNvPr id="5" name="Title 1">
            <a:extLst>
              <a:ext uri="{FF2B5EF4-FFF2-40B4-BE49-F238E27FC236}">
                <a16:creationId xmlns:a16="http://schemas.microsoft.com/office/drawing/2014/main" id="{EE35F130-61E1-1398-A737-D4B922C06165}"/>
              </a:ext>
            </a:extLst>
          </p:cNvPr>
          <p:cNvSpPr>
            <a:spLocks noGrp="1"/>
          </p:cNvSpPr>
          <p:nvPr>
            <p:ph type="title"/>
          </p:nvPr>
        </p:nvSpPr>
        <p:spPr>
          <a:xfrm>
            <a:off x="214988" y="259534"/>
            <a:ext cx="23060648" cy="2641600"/>
          </a:xfrm>
        </p:spPr>
        <p:txBody>
          <a:bodyPr/>
          <a:lstStyle/>
          <a:p>
            <a:r>
              <a:rPr lang="en-US" b="1" dirty="0">
                <a:solidFill>
                  <a:schemeClr val="accent1"/>
                </a:solidFill>
              </a:rPr>
              <a:t>Timeline and Steps for Evidence-Based (Best) Practices (Cont.)</a:t>
            </a:r>
          </a:p>
        </p:txBody>
      </p:sp>
      <p:sp>
        <p:nvSpPr>
          <p:cNvPr id="9" name="TextBox 8">
            <a:extLst>
              <a:ext uri="{FF2B5EF4-FFF2-40B4-BE49-F238E27FC236}">
                <a16:creationId xmlns:a16="http://schemas.microsoft.com/office/drawing/2014/main" id="{C069ABE2-9823-C220-4E71-A91ABA161A2B}"/>
              </a:ext>
            </a:extLst>
          </p:cNvPr>
          <p:cNvSpPr txBox="1"/>
          <p:nvPr/>
        </p:nvSpPr>
        <p:spPr>
          <a:xfrm>
            <a:off x="15817625" y="2679023"/>
            <a:ext cx="4621778" cy="1569660"/>
          </a:xfrm>
          <a:prstGeom prst="rect">
            <a:avLst/>
          </a:prstGeom>
          <a:noFill/>
        </p:spPr>
        <p:txBody>
          <a:bodyPr wrap="none" rtlCol="0">
            <a:spAutoFit/>
          </a:bodyPr>
          <a:lstStyle/>
          <a:p>
            <a:pPr algn="ctr"/>
            <a:r>
              <a:rPr lang="en-US" sz="4800" dirty="0"/>
              <a:t>Implementation </a:t>
            </a:r>
          </a:p>
          <a:p>
            <a:pPr algn="ctr"/>
            <a:r>
              <a:rPr lang="en-US" sz="4800" dirty="0"/>
              <a:t>Science</a:t>
            </a:r>
          </a:p>
        </p:txBody>
      </p:sp>
      <p:sp>
        <p:nvSpPr>
          <p:cNvPr id="12" name="TextBox 11">
            <a:extLst>
              <a:ext uri="{FF2B5EF4-FFF2-40B4-BE49-F238E27FC236}">
                <a16:creationId xmlns:a16="http://schemas.microsoft.com/office/drawing/2014/main" id="{2627DB71-73FF-4D68-8D88-1820D757F994}"/>
              </a:ext>
            </a:extLst>
          </p:cNvPr>
          <p:cNvSpPr txBox="1"/>
          <p:nvPr/>
        </p:nvSpPr>
        <p:spPr>
          <a:xfrm>
            <a:off x="17547064" y="6193019"/>
            <a:ext cx="2611612" cy="1569660"/>
          </a:xfrm>
          <a:prstGeom prst="rect">
            <a:avLst/>
          </a:prstGeom>
          <a:noFill/>
        </p:spPr>
        <p:txBody>
          <a:bodyPr wrap="none" rtlCol="0">
            <a:spAutoFit/>
          </a:bodyPr>
          <a:lstStyle/>
          <a:p>
            <a:r>
              <a:rPr lang="en-US" sz="4800" dirty="0"/>
              <a:t>Practice </a:t>
            </a:r>
          </a:p>
          <a:p>
            <a:r>
              <a:rPr lang="en-US" sz="4800" dirty="0"/>
              <a:t>Science</a:t>
            </a:r>
          </a:p>
        </p:txBody>
      </p:sp>
      <p:sp>
        <p:nvSpPr>
          <p:cNvPr id="14" name="TextBox 13">
            <a:extLst>
              <a:ext uri="{FF2B5EF4-FFF2-40B4-BE49-F238E27FC236}">
                <a16:creationId xmlns:a16="http://schemas.microsoft.com/office/drawing/2014/main" id="{DC11353F-722F-1638-5B5E-22F7627863B5}"/>
              </a:ext>
            </a:extLst>
          </p:cNvPr>
          <p:cNvSpPr txBox="1"/>
          <p:nvPr/>
        </p:nvSpPr>
        <p:spPr>
          <a:xfrm>
            <a:off x="17010058" y="9467317"/>
            <a:ext cx="3148618" cy="1569660"/>
          </a:xfrm>
          <a:prstGeom prst="rect">
            <a:avLst/>
          </a:prstGeom>
          <a:noFill/>
        </p:spPr>
        <p:txBody>
          <a:bodyPr wrap="none" rtlCol="0">
            <a:spAutoFit/>
          </a:bodyPr>
          <a:lstStyle/>
          <a:p>
            <a:pPr algn="ctr"/>
            <a:r>
              <a:rPr lang="en-US" sz="4800" dirty="0"/>
              <a:t>Evaluative </a:t>
            </a:r>
          </a:p>
          <a:p>
            <a:pPr algn="ctr"/>
            <a:r>
              <a:rPr lang="en-US" sz="4800" dirty="0"/>
              <a:t>Science</a:t>
            </a:r>
          </a:p>
        </p:txBody>
      </p:sp>
      <p:pic>
        <p:nvPicPr>
          <p:cNvPr id="2" name="Picture 1">
            <a:extLst>
              <a:ext uri="{FF2B5EF4-FFF2-40B4-BE49-F238E27FC236}">
                <a16:creationId xmlns:a16="http://schemas.microsoft.com/office/drawing/2014/main" id="{47DC73F3-198A-F3C2-1E09-7E692334A59C}"/>
              </a:ext>
            </a:extLst>
          </p:cNvPr>
          <p:cNvPicPr>
            <a:picLocks noChangeAspect="1"/>
          </p:cNvPicPr>
          <p:nvPr/>
        </p:nvPicPr>
        <p:blipFill>
          <a:blip r:embed="rId2"/>
          <a:stretch>
            <a:fillRect/>
          </a:stretch>
        </p:blipFill>
        <p:spPr>
          <a:xfrm>
            <a:off x="194432" y="4998700"/>
            <a:ext cx="14271274" cy="4230354"/>
          </a:xfrm>
          <a:prstGeom prst="rect">
            <a:avLst/>
          </a:prstGeom>
        </p:spPr>
      </p:pic>
      <p:cxnSp>
        <p:nvCxnSpPr>
          <p:cNvPr id="8" name="Straight Arrow Connector 7">
            <a:extLst>
              <a:ext uri="{FF2B5EF4-FFF2-40B4-BE49-F238E27FC236}">
                <a16:creationId xmlns:a16="http://schemas.microsoft.com/office/drawing/2014/main" id="{820BF594-E0EB-00B5-1305-D5F7A51CA3C2}"/>
              </a:ext>
            </a:extLst>
          </p:cNvPr>
          <p:cNvCxnSpPr>
            <a:cxnSpLocks/>
          </p:cNvCxnSpPr>
          <p:nvPr/>
        </p:nvCxnSpPr>
        <p:spPr>
          <a:xfrm flipV="1">
            <a:off x="13679499" y="3944859"/>
            <a:ext cx="2790317" cy="22790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BA358C-B61E-7022-6C7D-66A2E37E5240}"/>
              </a:ext>
            </a:extLst>
          </p:cNvPr>
          <p:cNvCxnSpPr>
            <a:cxnSpLocks/>
          </p:cNvCxnSpPr>
          <p:nvPr/>
        </p:nvCxnSpPr>
        <p:spPr>
          <a:xfrm>
            <a:off x="13679499" y="7797017"/>
            <a:ext cx="2938061" cy="20214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E85B01-BA10-D1E5-3F0D-803CB1E070CC}"/>
              </a:ext>
            </a:extLst>
          </p:cNvPr>
          <p:cNvSpPr txBox="1"/>
          <p:nvPr/>
        </p:nvSpPr>
        <p:spPr>
          <a:xfrm>
            <a:off x="20790119" y="5449226"/>
            <a:ext cx="3399449"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5E5E5E"/>
                </a:solidFill>
                <a:effectLst/>
                <a:uFillTx/>
                <a:latin typeface="+mj-lt"/>
                <a:ea typeface="+mj-ea"/>
                <a:cs typeface="+mj-cs"/>
                <a:sym typeface="Helvetica Neue"/>
              </a:rPr>
              <a:t>Research &amp; Best Practice Guidelines</a:t>
            </a:r>
          </a:p>
        </p:txBody>
      </p:sp>
      <p:cxnSp>
        <p:nvCxnSpPr>
          <p:cNvPr id="7" name="Straight Arrow Connector 6">
            <a:extLst>
              <a:ext uri="{FF2B5EF4-FFF2-40B4-BE49-F238E27FC236}">
                <a16:creationId xmlns:a16="http://schemas.microsoft.com/office/drawing/2014/main" id="{90B4BD45-02D2-4B0D-A48A-F76EF9DEF414}"/>
              </a:ext>
            </a:extLst>
          </p:cNvPr>
          <p:cNvCxnSpPr>
            <a:cxnSpLocks/>
            <a:stCxn id="9" idx="3"/>
          </p:cNvCxnSpPr>
          <p:nvPr/>
        </p:nvCxnSpPr>
        <p:spPr>
          <a:xfrm>
            <a:off x="20439403" y="3463853"/>
            <a:ext cx="1626864" cy="1680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09F136C-BF57-A67E-8F34-D7720B4DC512}"/>
              </a:ext>
            </a:extLst>
          </p:cNvPr>
          <p:cNvCxnSpPr>
            <a:stCxn id="12" idx="3"/>
          </p:cNvCxnSpPr>
          <p:nvPr/>
        </p:nvCxnSpPr>
        <p:spPr>
          <a:xfrm>
            <a:off x="20158676" y="6977849"/>
            <a:ext cx="716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0ED520-E642-52E0-B763-DAC7A42F099B}"/>
              </a:ext>
            </a:extLst>
          </p:cNvPr>
          <p:cNvCxnSpPr>
            <a:stCxn id="14" idx="3"/>
          </p:cNvCxnSpPr>
          <p:nvPr/>
        </p:nvCxnSpPr>
        <p:spPr>
          <a:xfrm flipV="1">
            <a:off x="20158676" y="8807743"/>
            <a:ext cx="1731506" cy="144440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9" name="Image" descr="Image">
            <a:extLst>
              <a:ext uri="{FF2B5EF4-FFF2-40B4-BE49-F238E27FC236}">
                <a16:creationId xmlns:a16="http://schemas.microsoft.com/office/drawing/2014/main" id="{592621AE-0AC3-81B2-1D44-CCF14FAF6DEB}"/>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6" name="Rectangle 5">
            <a:extLst>
              <a:ext uri="{FF2B5EF4-FFF2-40B4-BE49-F238E27FC236}">
                <a16:creationId xmlns:a16="http://schemas.microsoft.com/office/drawing/2014/main" id="{EF1B2874-731F-CA7C-77F8-DA7D0EED93B0}"/>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376467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BC7CE588-6AA0-5EBE-A986-E710553FEFDA}"/>
              </a:ext>
            </a:extLst>
          </p:cNvPr>
          <p:cNvCxnSpPr>
            <a:cxnSpLocks/>
          </p:cNvCxnSpPr>
          <p:nvPr/>
        </p:nvCxnSpPr>
        <p:spPr>
          <a:xfrm>
            <a:off x="14465706" y="7010470"/>
            <a:ext cx="270383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74BCA98-DDBF-2BE2-B8C4-A35FF2ECAAA7}"/>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19</a:t>
            </a:fld>
            <a:endParaRPr lang="en-US" dirty="0">
              <a:solidFill>
                <a:srgbClr val="FFFFFF"/>
              </a:solidFill>
            </a:endParaRPr>
          </a:p>
        </p:txBody>
      </p:sp>
      <p:sp>
        <p:nvSpPr>
          <p:cNvPr id="5" name="Title 1">
            <a:extLst>
              <a:ext uri="{FF2B5EF4-FFF2-40B4-BE49-F238E27FC236}">
                <a16:creationId xmlns:a16="http://schemas.microsoft.com/office/drawing/2014/main" id="{EE35F130-61E1-1398-A737-D4B922C06165}"/>
              </a:ext>
            </a:extLst>
          </p:cNvPr>
          <p:cNvSpPr>
            <a:spLocks noGrp="1"/>
          </p:cNvSpPr>
          <p:nvPr>
            <p:ph type="title"/>
          </p:nvPr>
        </p:nvSpPr>
        <p:spPr>
          <a:xfrm>
            <a:off x="214988" y="259534"/>
            <a:ext cx="23060648" cy="2641600"/>
          </a:xfrm>
        </p:spPr>
        <p:txBody>
          <a:bodyPr/>
          <a:lstStyle/>
          <a:p>
            <a:r>
              <a:rPr lang="en-US" b="1" dirty="0">
                <a:solidFill>
                  <a:schemeClr val="accent1"/>
                </a:solidFill>
              </a:rPr>
              <a:t>Timeline and Steps for Evidence-Based (Best) Practices (Cont.)</a:t>
            </a:r>
          </a:p>
        </p:txBody>
      </p:sp>
      <p:sp>
        <p:nvSpPr>
          <p:cNvPr id="9" name="TextBox 8">
            <a:extLst>
              <a:ext uri="{FF2B5EF4-FFF2-40B4-BE49-F238E27FC236}">
                <a16:creationId xmlns:a16="http://schemas.microsoft.com/office/drawing/2014/main" id="{C069ABE2-9823-C220-4E71-A91ABA161A2B}"/>
              </a:ext>
            </a:extLst>
          </p:cNvPr>
          <p:cNvSpPr txBox="1"/>
          <p:nvPr/>
        </p:nvSpPr>
        <p:spPr>
          <a:xfrm>
            <a:off x="15817625" y="2679023"/>
            <a:ext cx="4621778" cy="1569660"/>
          </a:xfrm>
          <a:prstGeom prst="rect">
            <a:avLst/>
          </a:prstGeom>
          <a:noFill/>
        </p:spPr>
        <p:txBody>
          <a:bodyPr wrap="none" rtlCol="0">
            <a:spAutoFit/>
          </a:bodyPr>
          <a:lstStyle/>
          <a:p>
            <a:pPr algn="ctr"/>
            <a:r>
              <a:rPr lang="en-US" sz="4800" dirty="0"/>
              <a:t>Implementation </a:t>
            </a:r>
          </a:p>
          <a:p>
            <a:pPr algn="ctr"/>
            <a:r>
              <a:rPr lang="en-US" sz="4800" dirty="0"/>
              <a:t>Science</a:t>
            </a:r>
          </a:p>
        </p:txBody>
      </p:sp>
      <p:sp>
        <p:nvSpPr>
          <p:cNvPr id="12" name="TextBox 11">
            <a:extLst>
              <a:ext uri="{FF2B5EF4-FFF2-40B4-BE49-F238E27FC236}">
                <a16:creationId xmlns:a16="http://schemas.microsoft.com/office/drawing/2014/main" id="{2627DB71-73FF-4D68-8D88-1820D757F994}"/>
              </a:ext>
            </a:extLst>
          </p:cNvPr>
          <p:cNvSpPr txBox="1"/>
          <p:nvPr/>
        </p:nvSpPr>
        <p:spPr>
          <a:xfrm>
            <a:off x="17547064" y="6193019"/>
            <a:ext cx="2611612" cy="1569660"/>
          </a:xfrm>
          <a:prstGeom prst="rect">
            <a:avLst/>
          </a:prstGeom>
          <a:noFill/>
        </p:spPr>
        <p:txBody>
          <a:bodyPr wrap="none" rtlCol="0">
            <a:spAutoFit/>
          </a:bodyPr>
          <a:lstStyle/>
          <a:p>
            <a:r>
              <a:rPr lang="en-US" sz="4800" dirty="0"/>
              <a:t>Practice </a:t>
            </a:r>
          </a:p>
          <a:p>
            <a:r>
              <a:rPr lang="en-US" sz="4800" dirty="0"/>
              <a:t>Science</a:t>
            </a:r>
          </a:p>
        </p:txBody>
      </p:sp>
      <p:sp>
        <p:nvSpPr>
          <p:cNvPr id="14" name="TextBox 13">
            <a:extLst>
              <a:ext uri="{FF2B5EF4-FFF2-40B4-BE49-F238E27FC236}">
                <a16:creationId xmlns:a16="http://schemas.microsoft.com/office/drawing/2014/main" id="{DC11353F-722F-1638-5B5E-22F7627863B5}"/>
              </a:ext>
            </a:extLst>
          </p:cNvPr>
          <p:cNvSpPr txBox="1"/>
          <p:nvPr/>
        </p:nvSpPr>
        <p:spPr>
          <a:xfrm>
            <a:off x="17010058" y="9467317"/>
            <a:ext cx="3148618" cy="1569660"/>
          </a:xfrm>
          <a:prstGeom prst="rect">
            <a:avLst/>
          </a:prstGeom>
          <a:noFill/>
        </p:spPr>
        <p:txBody>
          <a:bodyPr wrap="none" rtlCol="0">
            <a:spAutoFit/>
          </a:bodyPr>
          <a:lstStyle/>
          <a:p>
            <a:pPr algn="ctr"/>
            <a:r>
              <a:rPr lang="en-US" sz="4800" dirty="0"/>
              <a:t>Evaluative </a:t>
            </a:r>
          </a:p>
          <a:p>
            <a:pPr algn="ctr"/>
            <a:r>
              <a:rPr lang="en-US" sz="4800" dirty="0"/>
              <a:t>Science</a:t>
            </a:r>
          </a:p>
        </p:txBody>
      </p:sp>
      <p:pic>
        <p:nvPicPr>
          <p:cNvPr id="2" name="Picture 1">
            <a:extLst>
              <a:ext uri="{FF2B5EF4-FFF2-40B4-BE49-F238E27FC236}">
                <a16:creationId xmlns:a16="http://schemas.microsoft.com/office/drawing/2014/main" id="{47DC73F3-198A-F3C2-1E09-7E692334A59C}"/>
              </a:ext>
            </a:extLst>
          </p:cNvPr>
          <p:cNvPicPr>
            <a:picLocks noChangeAspect="1"/>
          </p:cNvPicPr>
          <p:nvPr/>
        </p:nvPicPr>
        <p:blipFill>
          <a:blip r:embed="rId2"/>
          <a:stretch>
            <a:fillRect/>
          </a:stretch>
        </p:blipFill>
        <p:spPr>
          <a:xfrm>
            <a:off x="194432" y="4998700"/>
            <a:ext cx="14271274" cy="4230354"/>
          </a:xfrm>
          <a:prstGeom prst="rect">
            <a:avLst/>
          </a:prstGeom>
        </p:spPr>
      </p:pic>
      <p:cxnSp>
        <p:nvCxnSpPr>
          <p:cNvPr id="8" name="Straight Arrow Connector 7">
            <a:extLst>
              <a:ext uri="{FF2B5EF4-FFF2-40B4-BE49-F238E27FC236}">
                <a16:creationId xmlns:a16="http://schemas.microsoft.com/office/drawing/2014/main" id="{820BF594-E0EB-00B5-1305-D5F7A51CA3C2}"/>
              </a:ext>
            </a:extLst>
          </p:cNvPr>
          <p:cNvCxnSpPr>
            <a:cxnSpLocks/>
          </p:cNvCxnSpPr>
          <p:nvPr/>
        </p:nvCxnSpPr>
        <p:spPr>
          <a:xfrm flipV="1">
            <a:off x="13679499" y="3944859"/>
            <a:ext cx="2790317" cy="22790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ABA358C-B61E-7022-6C7D-66A2E37E5240}"/>
              </a:ext>
            </a:extLst>
          </p:cNvPr>
          <p:cNvCxnSpPr>
            <a:cxnSpLocks/>
          </p:cNvCxnSpPr>
          <p:nvPr/>
        </p:nvCxnSpPr>
        <p:spPr>
          <a:xfrm>
            <a:off x="13679499" y="7797017"/>
            <a:ext cx="2938061" cy="20214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E85B01-BA10-D1E5-3F0D-803CB1E070CC}"/>
              </a:ext>
            </a:extLst>
          </p:cNvPr>
          <p:cNvSpPr txBox="1"/>
          <p:nvPr/>
        </p:nvSpPr>
        <p:spPr>
          <a:xfrm>
            <a:off x="20790119" y="5449226"/>
            <a:ext cx="3399449"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5E5E5E"/>
                </a:solidFill>
                <a:effectLst/>
                <a:uFillTx/>
                <a:latin typeface="+mj-lt"/>
                <a:ea typeface="+mj-ea"/>
                <a:cs typeface="+mj-cs"/>
                <a:sym typeface="Helvetica Neue"/>
              </a:rPr>
              <a:t>Research &amp; Best Practice Guidelines</a:t>
            </a:r>
          </a:p>
        </p:txBody>
      </p:sp>
      <p:cxnSp>
        <p:nvCxnSpPr>
          <p:cNvPr id="7" name="Straight Arrow Connector 6">
            <a:extLst>
              <a:ext uri="{FF2B5EF4-FFF2-40B4-BE49-F238E27FC236}">
                <a16:creationId xmlns:a16="http://schemas.microsoft.com/office/drawing/2014/main" id="{90B4BD45-02D2-4B0D-A48A-F76EF9DEF414}"/>
              </a:ext>
            </a:extLst>
          </p:cNvPr>
          <p:cNvCxnSpPr>
            <a:cxnSpLocks/>
            <a:stCxn id="9" idx="3"/>
          </p:cNvCxnSpPr>
          <p:nvPr/>
        </p:nvCxnSpPr>
        <p:spPr>
          <a:xfrm>
            <a:off x="20439403" y="3463853"/>
            <a:ext cx="1626864" cy="1680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09F136C-BF57-A67E-8F34-D7720B4DC512}"/>
              </a:ext>
            </a:extLst>
          </p:cNvPr>
          <p:cNvCxnSpPr>
            <a:stCxn id="12" idx="3"/>
          </p:cNvCxnSpPr>
          <p:nvPr/>
        </p:nvCxnSpPr>
        <p:spPr>
          <a:xfrm>
            <a:off x="20158676" y="6977849"/>
            <a:ext cx="7166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00ED520-E642-52E0-B763-DAC7A42F099B}"/>
              </a:ext>
            </a:extLst>
          </p:cNvPr>
          <p:cNvCxnSpPr>
            <a:stCxn id="14" idx="3"/>
          </p:cNvCxnSpPr>
          <p:nvPr/>
        </p:nvCxnSpPr>
        <p:spPr>
          <a:xfrm flipV="1">
            <a:off x="20158676" y="8807743"/>
            <a:ext cx="1731506" cy="144440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6B463DCE-2F0B-3356-2DED-3E43E000562B}"/>
              </a:ext>
            </a:extLst>
          </p:cNvPr>
          <p:cNvCxnSpPr>
            <a:cxnSpLocks/>
          </p:cNvCxnSpPr>
          <p:nvPr/>
        </p:nvCxnSpPr>
        <p:spPr>
          <a:xfrm flipH="1">
            <a:off x="1014893" y="11704546"/>
            <a:ext cx="10456671" cy="0"/>
          </a:xfrm>
          <a:prstGeom prst="line">
            <a:avLst/>
          </a:prstGeom>
          <a:ln w="25400">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9DB6E1-21B4-3A30-1DCB-42AC8B33500C}"/>
              </a:ext>
            </a:extLst>
          </p:cNvPr>
          <p:cNvCxnSpPr/>
          <p:nvPr/>
        </p:nvCxnSpPr>
        <p:spPr>
          <a:xfrm flipV="1">
            <a:off x="10335491" y="10455092"/>
            <a:ext cx="0" cy="1163770"/>
          </a:xfrm>
          <a:prstGeom prst="straightConnector1">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97B4BC6-035C-CEA9-6CA4-4466A43F2DE0}"/>
              </a:ext>
            </a:extLst>
          </p:cNvPr>
          <p:cNvCxnSpPr>
            <a:cxnSpLocks/>
          </p:cNvCxnSpPr>
          <p:nvPr/>
        </p:nvCxnSpPr>
        <p:spPr>
          <a:xfrm flipV="1">
            <a:off x="1014893" y="10211603"/>
            <a:ext cx="0" cy="1492943"/>
          </a:xfrm>
          <a:prstGeom prst="straightConnector1">
            <a:avLst/>
          </a:prstGeom>
          <a:ln w="254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B9C480-924B-4FBE-9126-44B71E0C002B}"/>
              </a:ext>
            </a:extLst>
          </p:cNvPr>
          <p:cNvCxnSpPr>
            <a:cxnSpLocks/>
          </p:cNvCxnSpPr>
          <p:nvPr/>
        </p:nvCxnSpPr>
        <p:spPr>
          <a:xfrm flipH="1">
            <a:off x="11471564" y="11704546"/>
            <a:ext cx="11018279"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21E951-61ED-A2D6-AF7A-7DBE138935CB}"/>
              </a:ext>
            </a:extLst>
          </p:cNvPr>
          <p:cNvCxnSpPr>
            <a:cxnSpLocks/>
          </p:cNvCxnSpPr>
          <p:nvPr/>
        </p:nvCxnSpPr>
        <p:spPr>
          <a:xfrm>
            <a:off x="22489843" y="8506473"/>
            <a:ext cx="0" cy="319807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2BA6CB-8C0E-D529-7236-16E1E66589D3}"/>
              </a:ext>
            </a:extLst>
          </p:cNvPr>
          <p:cNvCxnSpPr>
            <a:cxnSpLocks/>
          </p:cNvCxnSpPr>
          <p:nvPr/>
        </p:nvCxnSpPr>
        <p:spPr>
          <a:xfrm flipV="1">
            <a:off x="11939600" y="10252147"/>
            <a:ext cx="0" cy="145239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B9D2D5F-D653-0623-10B4-9AD89F0D5A97}"/>
              </a:ext>
            </a:extLst>
          </p:cNvPr>
          <p:cNvSpPr txBox="1"/>
          <p:nvPr/>
        </p:nvSpPr>
        <p:spPr>
          <a:xfrm>
            <a:off x="2019602" y="12368743"/>
            <a:ext cx="8315889" cy="1077218"/>
          </a:xfrm>
          <a:prstGeom prst="rect">
            <a:avLst/>
          </a:prstGeom>
          <a:noFill/>
        </p:spPr>
        <p:txBody>
          <a:bodyPr wrap="square" rtlCol="0">
            <a:spAutoFit/>
          </a:bodyPr>
          <a:lstStyle/>
          <a:p>
            <a:r>
              <a:rPr lang="en-US" sz="3200" b="1" i="1" dirty="0"/>
              <a:t>Comparative Effectiveness, Patient Centered Research</a:t>
            </a:r>
          </a:p>
        </p:txBody>
      </p:sp>
      <p:sp>
        <p:nvSpPr>
          <p:cNvPr id="30" name="TextBox 29">
            <a:extLst>
              <a:ext uri="{FF2B5EF4-FFF2-40B4-BE49-F238E27FC236}">
                <a16:creationId xmlns:a16="http://schemas.microsoft.com/office/drawing/2014/main" id="{2266AC46-51B6-85B8-32AE-4401CBC2E6EA}"/>
              </a:ext>
            </a:extLst>
          </p:cNvPr>
          <p:cNvSpPr txBox="1"/>
          <p:nvPr/>
        </p:nvSpPr>
        <p:spPr>
          <a:xfrm>
            <a:off x="15716438" y="12238802"/>
            <a:ext cx="4132145" cy="1077218"/>
          </a:xfrm>
          <a:prstGeom prst="rect">
            <a:avLst/>
          </a:prstGeom>
          <a:noFill/>
        </p:spPr>
        <p:txBody>
          <a:bodyPr wrap="square" rtlCol="0">
            <a:spAutoFit/>
          </a:bodyPr>
          <a:lstStyle/>
          <a:p>
            <a:r>
              <a:rPr lang="en-US" sz="3200" b="1" dirty="0"/>
              <a:t>Continuous Quality Improvement</a:t>
            </a:r>
          </a:p>
        </p:txBody>
      </p:sp>
      <p:pic>
        <p:nvPicPr>
          <p:cNvPr id="32" name="Image" descr="Image">
            <a:extLst>
              <a:ext uri="{FF2B5EF4-FFF2-40B4-BE49-F238E27FC236}">
                <a16:creationId xmlns:a16="http://schemas.microsoft.com/office/drawing/2014/main" id="{FCA3C07E-910D-5ACB-DCEB-34113DDC028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8" name="Rectangle 17">
            <a:extLst>
              <a:ext uri="{FF2B5EF4-FFF2-40B4-BE49-F238E27FC236}">
                <a16:creationId xmlns:a16="http://schemas.microsoft.com/office/drawing/2014/main" id="{496B826A-C8F7-8E87-FC5E-88523EA481BC}"/>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174365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2918109"/>
            <a:ext cx="9101460" cy="7879782"/>
          </a:xfrm>
          <a:prstGeom prst="rect">
            <a:avLst/>
          </a:prstGeom>
          <a:ln w="12700">
            <a:miter lim="400000"/>
          </a:ln>
        </p:spPr>
      </p:pic>
      <p:sp>
        <p:nvSpPr>
          <p:cNvPr id="158" name="section…"/>
          <p:cNvSpPr txBox="1"/>
          <p:nvPr/>
        </p:nvSpPr>
        <p:spPr>
          <a:xfrm>
            <a:off x="7246144" y="520417"/>
            <a:ext cx="10412274" cy="93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8809553" y="1817454"/>
            <a:ext cx="15109226" cy="15392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917700" lvl="0" indent="-1028700" algn="l" rtl="0">
              <a:lnSpc>
                <a:spcPct val="115000"/>
              </a:lnSpc>
              <a:spcBef>
                <a:spcPts val="0"/>
              </a:spcBef>
              <a:spcAft>
                <a:spcPts val="0"/>
              </a:spcAft>
              <a:buSzPts val="2800"/>
              <a:buAutoNum type="romanUcPeriod"/>
            </a:pPr>
            <a:r>
              <a:rPr lang="en-US" sz="5400" dirty="0">
                <a:solidFill>
                  <a:schemeClr val="bg1"/>
                </a:solidFill>
              </a:rPr>
              <a:t>Describe what makes a practice evidence-based vs. a best practice</a:t>
            </a:r>
          </a:p>
          <a:p>
            <a:pPr marL="1917700" lvl="0" indent="-1028700" algn="l" rtl="0">
              <a:lnSpc>
                <a:spcPct val="115000"/>
              </a:lnSpc>
              <a:spcBef>
                <a:spcPts val="0"/>
              </a:spcBef>
              <a:spcAft>
                <a:spcPts val="0"/>
              </a:spcAft>
              <a:buSzPts val="2800"/>
              <a:buAutoNum type="romanUcPeriod"/>
            </a:pPr>
            <a:r>
              <a:rPr lang="en-US" sz="5400" dirty="0">
                <a:solidFill>
                  <a:schemeClr val="bg1"/>
                </a:solidFill>
              </a:rPr>
              <a:t>Understand the purpose of evidence-based practices as a tool </a:t>
            </a:r>
          </a:p>
          <a:p>
            <a:pPr marL="1917700" lvl="0" indent="-1028700" algn="l" rtl="0">
              <a:lnSpc>
                <a:spcPct val="115000"/>
              </a:lnSpc>
              <a:spcBef>
                <a:spcPts val="0"/>
              </a:spcBef>
              <a:spcAft>
                <a:spcPts val="0"/>
              </a:spcAft>
              <a:buSzPts val="2800"/>
              <a:buAutoNum type="romanUcPeriod"/>
            </a:pPr>
            <a:r>
              <a:rPr lang="en-US" sz="5400" dirty="0">
                <a:solidFill>
                  <a:schemeClr val="bg1"/>
                </a:solidFill>
              </a:rPr>
              <a:t>Describe how to adapt an evidence-based practice for your proposal</a:t>
            </a:r>
          </a:p>
          <a:p>
            <a:pPr marL="1917700" indent="-1028700" algn="l">
              <a:lnSpc>
                <a:spcPct val="115000"/>
              </a:lnSpc>
              <a:buSzPts val="2800"/>
              <a:buFontTx/>
              <a:buAutoNum type="romanUcPeriod"/>
            </a:pPr>
            <a:r>
              <a:rPr lang="en-US" sz="5400" dirty="0">
                <a:solidFill>
                  <a:schemeClr val="bg1"/>
                </a:solidFill>
              </a:rPr>
              <a:t>Describe the relationship between evidence-based practice and your grant proposal </a:t>
            </a:r>
          </a:p>
          <a:p>
            <a:pPr marL="1917700" indent="-1028700" algn="l">
              <a:lnSpc>
                <a:spcPct val="115000"/>
              </a:lnSpc>
              <a:buSzPts val="2800"/>
              <a:buFontTx/>
              <a:buAutoNum type="romanUcPeriod"/>
            </a:pPr>
            <a:r>
              <a:rPr lang="en-US" sz="5400" dirty="0">
                <a:solidFill>
                  <a:schemeClr val="bg1"/>
                </a:solidFill>
              </a:rPr>
              <a:t>Identify resources for finding evidence-based practices</a:t>
            </a:r>
          </a:p>
          <a:p>
            <a:pPr marL="1917700" lvl="0" indent="-1028700" algn="l" rtl="0">
              <a:lnSpc>
                <a:spcPct val="115000"/>
              </a:lnSpc>
              <a:spcBef>
                <a:spcPts val="0"/>
              </a:spcBef>
              <a:spcAft>
                <a:spcPts val="0"/>
              </a:spcAft>
              <a:buSzPts val="2800"/>
              <a:buAutoNum type="romanUcPeriod"/>
            </a:pPr>
            <a:endParaRPr lang="en-US" sz="5400" dirty="0">
              <a:solidFill>
                <a:schemeClr val="bg1"/>
              </a:solidFill>
            </a:endParaRPr>
          </a:p>
          <a:p>
            <a:pPr marL="1917700" lvl="0" indent="-1028700" algn="l" rtl="0">
              <a:lnSpc>
                <a:spcPct val="115000"/>
              </a:lnSpc>
              <a:spcBef>
                <a:spcPts val="0"/>
              </a:spcBef>
              <a:spcAft>
                <a:spcPts val="0"/>
              </a:spcAft>
              <a:buSzPts val="2800"/>
              <a:buAutoNum type="romanUcPeriod"/>
            </a:pPr>
            <a:endParaRPr lang="en-US" sz="5400" dirty="0">
              <a:solidFill>
                <a:schemeClr val="bg1"/>
              </a:solidFill>
            </a:endParaRPr>
          </a:p>
          <a:p>
            <a:pPr marL="1917700" lvl="0" indent="-1028700" algn="l" rtl="0">
              <a:lnSpc>
                <a:spcPct val="115000"/>
              </a:lnSpc>
              <a:spcBef>
                <a:spcPts val="0"/>
              </a:spcBef>
              <a:spcAft>
                <a:spcPts val="0"/>
              </a:spcAft>
              <a:buSzPts val="2800"/>
              <a:buAutoNum type="romanUcPeriod"/>
            </a:pPr>
            <a:endParaRPr lang="en-US" sz="5400" dirty="0">
              <a:solidFill>
                <a:schemeClr val="bg1"/>
              </a:solidFill>
            </a:endParaRPr>
          </a:p>
          <a:p>
            <a:pPr marL="1917700" lvl="0" indent="-1028700" algn="l" rtl="0">
              <a:lnSpc>
                <a:spcPct val="115000"/>
              </a:lnSpc>
              <a:spcBef>
                <a:spcPts val="0"/>
              </a:spcBef>
              <a:spcAft>
                <a:spcPts val="0"/>
              </a:spcAft>
              <a:buSzPts val="2800"/>
              <a:buAutoNum type="romanUcPeriod"/>
            </a:pPr>
            <a:endParaRPr lang="en-US" sz="5400" dirty="0">
              <a:solidFill>
                <a:schemeClr val="bg1"/>
              </a:solidFill>
            </a:endParaRPr>
          </a:p>
          <a:p>
            <a:pPr marL="1917700" lvl="0" indent="-1028700" algn="l" rtl="0">
              <a:lnSpc>
                <a:spcPct val="115000"/>
              </a:lnSpc>
              <a:spcBef>
                <a:spcPts val="0"/>
              </a:spcBef>
              <a:spcAft>
                <a:spcPts val="0"/>
              </a:spcAft>
              <a:buSzPts val="2800"/>
              <a:buAutoNum type="romanUcPeriod"/>
            </a:pPr>
            <a:endParaRPr lang="en-US" sz="5400" dirty="0">
              <a:solidFill>
                <a:schemeClr val="bg1"/>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B270CC-2450-54BE-5DD1-8F1D1CA4778A}"/>
              </a:ext>
            </a:extLst>
          </p:cNvPr>
          <p:cNvPicPr>
            <a:picLocks noChangeAspect="1"/>
          </p:cNvPicPr>
          <p:nvPr/>
        </p:nvPicPr>
        <p:blipFill>
          <a:blip r:embed="rId2"/>
          <a:stretch>
            <a:fillRect/>
          </a:stretch>
        </p:blipFill>
        <p:spPr>
          <a:xfrm>
            <a:off x="8041178" y="1724182"/>
            <a:ext cx="14452776" cy="11757668"/>
          </a:xfrm>
          <a:prstGeom prst="rect">
            <a:avLst/>
          </a:prstGeom>
        </p:spPr>
      </p:pic>
      <p:sp>
        <p:nvSpPr>
          <p:cNvPr id="2" name="Title 1">
            <a:extLst>
              <a:ext uri="{FF2B5EF4-FFF2-40B4-BE49-F238E27FC236}">
                <a16:creationId xmlns:a16="http://schemas.microsoft.com/office/drawing/2014/main" id="{271932BF-A265-59A9-11B6-0778C738B711}"/>
              </a:ext>
            </a:extLst>
          </p:cNvPr>
          <p:cNvSpPr>
            <a:spLocks noGrp="1"/>
          </p:cNvSpPr>
          <p:nvPr>
            <p:ph type="title"/>
          </p:nvPr>
        </p:nvSpPr>
        <p:spPr>
          <a:xfrm>
            <a:off x="222409" y="234150"/>
            <a:ext cx="18595678" cy="1337752"/>
          </a:xfrm>
        </p:spPr>
        <p:txBody>
          <a:bodyPr/>
          <a:lstStyle/>
          <a:p>
            <a:r>
              <a:rPr lang="en-US" b="1" dirty="0">
                <a:solidFill>
                  <a:schemeClr val="accent1"/>
                </a:solidFill>
              </a:rPr>
              <a:t>How and What Type of Evidence is in EBP?</a:t>
            </a:r>
          </a:p>
        </p:txBody>
      </p:sp>
      <p:sp>
        <p:nvSpPr>
          <p:cNvPr id="4" name="Slide Number Placeholder 3">
            <a:extLst>
              <a:ext uri="{FF2B5EF4-FFF2-40B4-BE49-F238E27FC236}">
                <a16:creationId xmlns:a16="http://schemas.microsoft.com/office/drawing/2014/main" id="{05EE6439-1D1A-BEB6-43EE-82A34B8F6A15}"/>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20</a:t>
            </a:fld>
            <a:endParaRPr lang="en-US" dirty="0">
              <a:solidFill>
                <a:srgbClr val="FFFFFF"/>
              </a:solidFill>
            </a:endParaRPr>
          </a:p>
        </p:txBody>
      </p:sp>
      <p:pic>
        <p:nvPicPr>
          <p:cNvPr id="3" name="Picture 2">
            <a:extLst>
              <a:ext uri="{FF2B5EF4-FFF2-40B4-BE49-F238E27FC236}">
                <a16:creationId xmlns:a16="http://schemas.microsoft.com/office/drawing/2014/main" id="{DAF89061-F8E9-2F66-A32C-9029AAE18C8D}"/>
              </a:ext>
            </a:extLst>
          </p:cNvPr>
          <p:cNvPicPr>
            <a:picLocks noChangeAspect="1"/>
          </p:cNvPicPr>
          <p:nvPr/>
        </p:nvPicPr>
        <p:blipFill>
          <a:blip r:embed="rId3"/>
          <a:stretch>
            <a:fillRect/>
          </a:stretch>
        </p:blipFill>
        <p:spPr>
          <a:xfrm>
            <a:off x="2173260" y="1948923"/>
            <a:ext cx="5593176" cy="5679556"/>
          </a:xfrm>
          <a:prstGeom prst="rect">
            <a:avLst/>
          </a:prstGeom>
        </p:spPr>
      </p:pic>
      <p:cxnSp>
        <p:nvCxnSpPr>
          <p:cNvPr id="8" name="Straight Connector 7">
            <a:extLst>
              <a:ext uri="{FF2B5EF4-FFF2-40B4-BE49-F238E27FC236}">
                <a16:creationId xmlns:a16="http://schemas.microsoft.com/office/drawing/2014/main" id="{76595FE0-25A9-B2DB-B6ED-7F4560B22059}"/>
              </a:ext>
            </a:extLst>
          </p:cNvPr>
          <p:cNvCxnSpPr>
            <a:cxnSpLocks/>
          </p:cNvCxnSpPr>
          <p:nvPr/>
        </p:nvCxnSpPr>
        <p:spPr>
          <a:xfrm>
            <a:off x="4927592" y="7603016"/>
            <a:ext cx="42256" cy="554599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EA8535B-B2ED-D637-8298-3D8006BB5A05}"/>
              </a:ext>
            </a:extLst>
          </p:cNvPr>
          <p:cNvCxnSpPr>
            <a:cxnSpLocks/>
          </p:cNvCxnSpPr>
          <p:nvPr/>
        </p:nvCxnSpPr>
        <p:spPr>
          <a:xfrm>
            <a:off x="4969848" y="13149010"/>
            <a:ext cx="3071330"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descr="Image">
            <a:extLst>
              <a:ext uri="{FF2B5EF4-FFF2-40B4-BE49-F238E27FC236}">
                <a16:creationId xmlns:a16="http://schemas.microsoft.com/office/drawing/2014/main" id="{336FBB4D-9F5B-78E7-793B-ACF3DCB956AF}"/>
              </a:ext>
            </a:extLst>
          </p:cNvPr>
          <p:cNvPicPr>
            <a:picLocks noChangeAspect="1"/>
          </p:cNvPicPr>
          <p:nvPr/>
        </p:nvPicPr>
        <p:blipFill>
          <a:blip r:embed="rId4"/>
          <a:stretch>
            <a:fillRect/>
          </a:stretch>
        </p:blipFill>
        <p:spPr>
          <a:xfrm>
            <a:off x="22768696" y="12280937"/>
            <a:ext cx="1219791" cy="1056426"/>
          </a:xfrm>
          <a:prstGeom prst="rect">
            <a:avLst/>
          </a:prstGeom>
          <a:ln w="12700">
            <a:miter lim="400000"/>
          </a:ln>
        </p:spPr>
      </p:pic>
      <p:sp>
        <p:nvSpPr>
          <p:cNvPr id="6" name="Rectangle 5">
            <a:extLst>
              <a:ext uri="{FF2B5EF4-FFF2-40B4-BE49-F238E27FC236}">
                <a16:creationId xmlns:a16="http://schemas.microsoft.com/office/drawing/2014/main" id="{EE9D61DB-907B-6455-FD03-404F2FB52C6A}"/>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206619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A11D-1C1D-270C-4D3D-5332906C8FDE}"/>
              </a:ext>
            </a:extLst>
          </p:cNvPr>
          <p:cNvSpPr>
            <a:spLocks noGrp="1"/>
          </p:cNvSpPr>
          <p:nvPr>
            <p:ph type="title"/>
          </p:nvPr>
        </p:nvSpPr>
        <p:spPr>
          <a:xfrm>
            <a:off x="1354668" y="141026"/>
            <a:ext cx="17193336" cy="1524000"/>
          </a:xfrm>
        </p:spPr>
        <p:txBody>
          <a:bodyPr/>
          <a:lstStyle/>
          <a:p>
            <a:r>
              <a:rPr lang="en-US" b="1" dirty="0">
                <a:solidFill>
                  <a:schemeClr val="accent1"/>
                </a:solidFill>
              </a:rPr>
              <a:t>Depression</a:t>
            </a:r>
          </a:p>
        </p:txBody>
      </p:sp>
      <p:sp>
        <p:nvSpPr>
          <p:cNvPr id="3" name="Content Placeholder 2">
            <a:extLst>
              <a:ext uri="{FF2B5EF4-FFF2-40B4-BE49-F238E27FC236}">
                <a16:creationId xmlns:a16="http://schemas.microsoft.com/office/drawing/2014/main" id="{5FF0C12C-EC1B-DC6B-E232-B55E0DC5AC53}"/>
              </a:ext>
            </a:extLst>
          </p:cNvPr>
          <p:cNvSpPr>
            <a:spLocks noGrp="1"/>
          </p:cNvSpPr>
          <p:nvPr>
            <p:ph idx="1"/>
          </p:nvPr>
        </p:nvSpPr>
        <p:spPr>
          <a:xfrm>
            <a:off x="1877664" y="1215244"/>
            <a:ext cx="9263269" cy="11298268"/>
          </a:xfrm>
        </p:spPr>
        <p:txBody>
          <a:bodyPr numCol="1">
            <a:noAutofit/>
          </a:bodyPr>
          <a:lstStyle/>
          <a:p>
            <a:r>
              <a:rPr lang="en-US" sz="3600" dirty="0"/>
              <a:t>Primary Diagnosis of Depression</a:t>
            </a:r>
          </a:p>
          <a:p>
            <a:pPr>
              <a:lnSpc>
                <a:spcPct val="100000"/>
              </a:lnSpc>
              <a:spcBef>
                <a:spcPts val="300"/>
              </a:spcBef>
            </a:pPr>
            <a:r>
              <a:rPr lang="en-US" sz="3600" dirty="0"/>
              <a:t>Black Male, originally from Haiti</a:t>
            </a:r>
          </a:p>
          <a:p>
            <a:pPr>
              <a:lnSpc>
                <a:spcPct val="100000"/>
              </a:lnSpc>
              <a:spcBef>
                <a:spcPts val="300"/>
              </a:spcBef>
            </a:pPr>
            <a:r>
              <a:rPr lang="en-US" sz="3600" dirty="0"/>
              <a:t>ESL</a:t>
            </a:r>
          </a:p>
          <a:p>
            <a:pPr>
              <a:lnSpc>
                <a:spcPct val="100000"/>
              </a:lnSpc>
              <a:spcBef>
                <a:spcPts val="300"/>
              </a:spcBef>
            </a:pPr>
            <a:r>
              <a:rPr lang="en-US" sz="3600" dirty="0"/>
              <a:t>Age 43</a:t>
            </a:r>
          </a:p>
          <a:p>
            <a:pPr>
              <a:lnSpc>
                <a:spcPct val="100000"/>
              </a:lnSpc>
              <a:spcBef>
                <a:spcPts val="300"/>
              </a:spcBef>
            </a:pPr>
            <a:r>
              <a:rPr lang="en-US" sz="3600" dirty="0"/>
              <a:t>Lives alone</a:t>
            </a:r>
          </a:p>
          <a:p>
            <a:pPr>
              <a:lnSpc>
                <a:spcPct val="100000"/>
              </a:lnSpc>
              <a:spcBef>
                <a:spcPts val="300"/>
              </a:spcBef>
            </a:pPr>
            <a:r>
              <a:rPr lang="en-US" sz="3600" dirty="0"/>
              <a:t>Has a “girlfriend”</a:t>
            </a:r>
          </a:p>
          <a:p>
            <a:pPr>
              <a:lnSpc>
                <a:spcPct val="100000"/>
              </a:lnSpc>
              <a:spcBef>
                <a:spcPts val="300"/>
              </a:spcBef>
            </a:pPr>
            <a:r>
              <a:rPr lang="en-US" sz="3600" dirty="0"/>
              <a:t>Co-occurring diabetes</a:t>
            </a:r>
          </a:p>
          <a:p>
            <a:pPr>
              <a:lnSpc>
                <a:spcPct val="100000"/>
              </a:lnSpc>
              <a:spcBef>
                <a:spcPts val="300"/>
              </a:spcBef>
            </a:pPr>
            <a:r>
              <a:rPr lang="en-US" sz="3600" dirty="0"/>
              <a:t>Frequent use of marijuana</a:t>
            </a:r>
          </a:p>
          <a:p>
            <a:pPr>
              <a:lnSpc>
                <a:spcPct val="100000"/>
              </a:lnSpc>
              <a:spcBef>
                <a:spcPts val="300"/>
              </a:spcBef>
            </a:pPr>
            <a:r>
              <a:rPr lang="en-US" sz="3600" dirty="0"/>
              <a:t>Drinks alcohol regularly </a:t>
            </a:r>
          </a:p>
          <a:p>
            <a:pPr>
              <a:lnSpc>
                <a:spcPct val="100000"/>
              </a:lnSpc>
              <a:spcBef>
                <a:spcPts val="300"/>
              </a:spcBef>
            </a:pPr>
            <a:r>
              <a:rPr lang="en-US" sz="3600" dirty="0"/>
              <a:t>Doesn’t have insurance</a:t>
            </a:r>
          </a:p>
          <a:p>
            <a:pPr>
              <a:lnSpc>
                <a:spcPct val="100000"/>
              </a:lnSpc>
              <a:spcBef>
                <a:spcPts val="300"/>
              </a:spcBef>
            </a:pPr>
            <a:r>
              <a:rPr lang="en-US" sz="3600" dirty="0"/>
              <a:t>Lower SES</a:t>
            </a:r>
          </a:p>
          <a:p>
            <a:pPr>
              <a:lnSpc>
                <a:spcPct val="100000"/>
              </a:lnSpc>
              <a:spcBef>
                <a:spcPts val="300"/>
              </a:spcBef>
            </a:pPr>
            <a:r>
              <a:rPr lang="en-US" sz="3600" dirty="0"/>
              <a:t>Previous TBI</a:t>
            </a:r>
          </a:p>
          <a:p>
            <a:pPr>
              <a:lnSpc>
                <a:spcPct val="100000"/>
              </a:lnSpc>
              <a:spcBef>
                <a:spcPts val="300"/>
              </a:spcBef>
            </a:pPr>
            <a:r>
              <a:rPr lang="en-US" sz="3600" dirty="0"/>
              <a:t>Limited access to transportation</a:t>
            </a:r>
          </a:p>
          <a:p>
            <a:pPr>
              <a:lnSpc>
                <a:spcPct val="100000"/>
              </a:lnSpc>
              <a:spcBef>
                <a:spcPts val="300"/>
              </a:spcBef>
            </a:pPr>
            <a:r>
              <a:rPr lang="en-US" sz="3600" dirty="0"/>
              <a:t>Lives in rural area</a:t>
            </a:r>
          </a:p>
          <a:p>
            <a:pPr>
              <a:lnSpc>
                <a:spcPct val="100000"/>
              </a:lnSpc>
              <a:spcBef>
                <a:spcPts val="300"/>
              </a:spcBef>
            </a:pPr>
            <a:r>
              <a:rPr lang="en-US" sz="3600" dirty="0"/>
              <a:t>Works intermittently </a:t>
            </a:r>
          </a:p>
          <a:p>
            <a:pPr>
              <a:lnSpc>
                <a:spcPct val="100000"/>
              </a:lnSpc>
              <a:spcBef>
                <a:spcPts val="300"/>
              </a:spcBef>
            </a:pPr>
            <a:r>
              <a:rPr lang="en-US" sz="3600" dirty="0"/>
              <a:t>Religiously involved</a:t>
            </a:r>
          </a:p>
          <a:p>
            <a:pPr>
              <a:lnSpc>
                <a:spcPct val="100000"/>
              </a:lnSpc>
              <a:spcBef>
                <a:spcPts val="300"/>
              </a:spcBef>
            </a:pPr>
            <a:r>
              <a:rPr lang="en-US" sz="3600" dirty="0"/>
              <a:t>Hobbies include gaming and billiards</a:t>
            </a:r>
          </a:p>
        </p:txBody>
      </p:sp>
      <p:sp>
        <p:nvSpPr>
          <p:cNvPr id="5" name="Content Placeholder 2">
            <a:extLst>
              <a:ext uri="{FF2B5EF4-FFF2-40B4-BE49-F238E27FC236}">
                <a16:creationId xmlns:a16="http://schemas.microsoft.com/office/drawing/2014/main" id="{79D52F39-7CED-E6D3-F6BA-32659BDCC880}"/>
              </a:ext>
            </a:extLst>
          </p:cNvPr>
          <p:cNvSpPr txBox="1">
            <a:spLocks/>
          </p:cNvSpPr>
          <p:nvPr/>
        </p:nvSpPr>
        <p:spPr>
          <a:xfrm>
            <a:off x="11663929" y="632397"/>
            <a:ext cx="11686401" cy="11298268"/>
          </a:xfrm>
          <a:prstGeom prst="rect">
            <a:avLst/>
          </a:prstGeom>
        </p:spPr>
        <p:txBody>
          <a:bodyPr vert="horz" lIns="182880" tIns="91440" rIns="182880" bIns="9144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3600" dirty="0"/>
              <a:t>What diagnostics technique/approach was used</a:t>
            </a:r>
          </a:p>
          <a:p>
            <a:r>
              <a:rPr lang="en-US" sz="3600" dirty="0"/>
              <a:t>What instrument was used</a:t>
            </a:r>
          </a:p>
          <a:p>
            <a:r>
              <a:rPr lang="en-US" sz="3600" dirty="0"/>
              <a:t>Was a translator used or needed</a:t>
            </a:r>
          </a:p>
          <a:p>
            <a:r>
              <a:rPr lang="en-US" sz="3600" dirty="0"/>
              <a:t>Was diagnostic criteria validated in this population</a:t>
            </a:r>
          </a:p>
          <a:p>
            <a:r>
              <a:rPr lang="en-US" sz="3600" dirty="0"/>
              <a:t>Was that instrument validated in this population</a:t>
            </a:r>
          </a:p>
          <a:p>
            <a:r>
              <a:rPr lang="en-US" sz="3600" dirty="0"/>
              <a:t>Was this the best instrument to use</a:t>
            </a:r>
          </a:p>
          <a:p>
            <a:r>
              <a:rPr lang="en-US" sz="3600" dirty="0"/>
              <a:t>Is the treatment effective for these conditions</a:t>
            </a:r>
          </a:p>
          <a:p>
            <a:r>
              <a:rPr lang="en-US" sz="3600" dirty="0"/>
              <a:t>Are there any contraindications with other drugs</a:t>
            </a:r>
          </a:p>
          <a:p>
            <a:r>
              <a:rPr lang="en-US" sz="3600" dirty="0"/>
              <a:t>Will medication make is diabetes worse</a:t>
            </a:r>
          </a:p>
          <a:p>
            <a:r>
              <a:rPr lang="en-US" sz="3600" dirty="0"/>
              <a:t>How will he pay for the treatment</a:t>
            </a:r>
          </a:p>
          <a:p>
            <a:r>
              <a:rPr lang="en-US" sz="3600" dirty="0"/>
              <a:t>How will he get to the treatment</a:t>
            </a:r>
          </a:p>
          <a:p>
            <a:r>
              <a:rPr lang="en-US" sz="3600" dirty="0"/>
              <a:t>Will he comply with treatment</a:t>
            </a:r>
          </a:p>
          <a:p>
            <a:r>
              <a:rPr lang="en-US" sz="3600" dirty="0"/>
              <a:t>Will treatment interfere with his work</a:t>
            </a:r>
          </a:p>
          <a:p>
            <a:r>
              <a:rPr lang="en-US" sz="3600" dirty="0"/>
              <a:t>Will treatment interfere with his relationships</a:t>
            </a:r>
          </a:p>
          <a:p>
            <a:r>
              <a:rPr lang="en-US" sz="3600" dirty="0"/>
              <a:t>Will treatment interfere with his hobbies</a:t>
            </a:r>
          </a:p>
          <a:p>
            <a:r>
              <a:rPr lang="en-US" sz="3600" dirty="0"/>
              <a:t>Will treatment conform with his religious beliefs</a:t>
            </a:r>
          </a:p>
          <a:p>
            <a:r>
              <a:rPr lang="en-US" sz="3600" dirty="0"/>
              <a:t>What is the rate of improvement/recovery </a:t>
            </a:r>
          </a:p>
          <a:p>
            <a:endParaRPr lang="en-US" sz="2800" dirty="0"/>
          </a:p>
          <a:p>
            <a:endParaRPr lang="en-US" sz="2800" dirty="0"/>
          </a:p>
          <a:p>
            <a:endParaRPr lang="en-US" sz="2800" dirty="0"/>
          </a:p>
        </p:txBody>
      </p:sp>
      <p:sp>
        <p:nvSpPr>
          <p:cNvPr id="7" name="TextBox 6">
            <a:extLst>
              <a:ext uri="{FF2B5EF4-FFF2-40B4-BE49-F238E27FC236}">
                <a16:creationId xmlns:a16="http://schemas.microsoft.com/office/drawing/2014/main" id="{2B4DAA05-3DF6-5419-DDDD-A8E69148E48F}"/>
              </a:ext>
            </a:extLst>
          </p:cNvPr>
          <p:cNvSpPr txBox="1"/>
          <p:nvPr/>
        </p:nvSpPr>
        <p:spPr>
          <a:xfrm>
            <a:off x="3655550" y="12513512"/>
            <a:ext cx="14970765" cy="830997"/>
          </a:xfrm>
          <a:prstGeom prst="rect">
            <a:avLst/>
          </a:prstGeom>
          <a:noFill/>
        </p:spPr>
        <p:txBody>
          <a:bodyPr wrap="none" rtlCol="0">
            <a:spAutoFit/>
          </a:bodyPr>
          <a:lstStyle/>
          <a:p>
            <a:r>
              <a:rPr lang="en-US" sz="4800" b="1" dirty="0">
                <a:solidFill>
                  <a:srgbClr val="FF0000"/>
                </a:solidFill>
              </a:rPr>
              <a:t>It is the bicycle tire problem but more complicated</a:t>
            </a:r>
          </a:p>
        </p:txBody>
      </p:sp>
      <p:pic>
        <p:nvPicPr>
          <p:cNvPr id="4" name="Image" descr="Image">
            <a:extLst>
              <a:ext uri="{FF2B5EF4-FFF2-40B4-BE49-F238E27FC236}">
                <a16:creationId xmlns:a16="http://schemas.microsoft.com/office/drawing/2014/main" id="{407A288B-38E0-C779-AC32-DDFC884015AF}"/>
              </a:ext>
            </a:extLst>
          </p:cNvPr>
          <p:cNvPicPr>
            <a:picLocks noChangeAspect="1"/>
          </p:cNvPicPr>
          <p:nvPr/>
        </p:nvPicPr>
        <p:blipFill>
          <a:blip r:embed="rId2"/>
          <a:stretch>
            <a:fillRect/>
          </a:stretch>
        </p:blipFill>
        <p:spPr>
          <a:xfrm>
            <a:off x="22768696" y="12280937"/>
            <a:ext cx="1219791" cy="1056426"/>
          </a:xfrm>
          <a:prstGeom prst="rect">
            <a:avLst/>
          </a:prstGeom>
          <a:ln w="12700">
            <a:miter lim="400000"/>
          </a:ln>
        </p:spPr>
      </p:pic>
      <p:sp>
        <p:nvSpPr>
          <p:cNvPr id="6" name="Rectangle 5">
            <a:extLst>
              <a:ext uri="{FF2B5EF4-FFF2-40B4-BE49-F238E27FC236}">
                <a16:creationId xmlns:a16="http://schemas.microsoft.com/office/drawing/2014/main" id="{93FD97D3-3A83-59DE-1DF3-3F2EBEEC9F89}"/>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547414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A564-B91B-08BF-2ACA-95BB66DA0DB5}"/>
              </a:ext>
            </a:extLst>
          </p:cNvPr>
          <p:cNvSpPr>
            <a:spLocks noGrp="1"/>
          </p:cNvSpPr>
          <p:nvPr>
            <p:ph type="title"/>
          </p:nvPr>
        </p:nvSpPr>
        <p:spPr>
          <a:xfrm>
            <a:off x="169046" y="312476"/>
            <a:ext cx="22531927" cy="2641600"/>
          </a:xfrm>
        </p:spPr>
        <p:txBody>
          <a:bodyPr>
            <a:normAutofit/>
          </a:bodyPr>
          <a:lstStyle/>
          <a:p>
            <a:r>
              <a:rPr lang="en-US" b="1" dirty="0">
                <a:solidFill>
                  <a:schemeClr val="accent1"/>
                </a:solidFill>
              </a:rPr>
              <a:t>Evidence Based-Best Practices with a Biopsychosocial Model Across the Lifespan</a:t>
            </a:r>
          </a:p>
        </p:txBody>
      </p:sp>
      <p:sp>
        <p:nvSpPr>
          <p:cNvPr id="4" name="Slide Number Placeholder 3">
            <a:extLst>
              <a:ext uri="{FF2B5EF4-FFF2-40B4-BE49-F238E27FC236}">
                <a16:creationId xmlns:a16="http://schemas.microsoft.com/office/drawing/2014/main" id="{F1A8728B-C766-18F4-ABAA-66B9489C0C5E}"/>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22</a:t>
            </a:fld>
            <a:endParaRPr lang="en-US" dirty="0">
              <a:solidFill>
                <a:srgbClr val="FFFFFF"/>
              </a:solidFill>
            </a:endParaRPr>
          </a:p>
        </p:txBody>
      </p:sp>
      <p:pic>
        <p:nvPicPr>
          <p:cNvPr id="6" name="Picture 5">
            <a:extLst>
              <a:ext uri="{FF2B5EF4-FFF2-40B4-BE49-F238E27FC236}">
                <a16:creationId xmlns:a16="http://schemas.microsoft.com/office/drawing/2014/main" id="{66C09F96-DA7F-B964-16CE-C9A9F47A0899}"/>
              </a:ext>
            </a:extLst>
          </p:cNvPr>
          <p:cNvPicPr>
            <a:picLocks noChangeAspect="1"/>
          </p:cNvPicPr>
          <p:nvPr/>
        </p:nvPicPr>
        <p:blipFill>
          <a:blip r:embed="rId3"/>
          <a:stretch>
            <a:fillRect/>
          </a:stretch>
        </p:blipFill>
        <p:spPr>
          <a:xfrm>
            <a:off x="2576744" y="3278605"/>
            <a:ext cx="8916993" cy="8804119"/>
          </a:xfrm>
          <a:prstGeom prst="rect">
            <a:avLst/>
          </a:prstGeom>
        </p:spPr>
      </p:pic>
      <p:cxnSp>
        <p:nvCxnSpPr>
          <p:cNvPr id="9" name="Straight Arrow Connector 8">
            <a:extLst>
              <a:ext uri="{FF2B5EF4-FFF2-40B4-BE49-F238E27FC236}">
                <a16:creationId xmlns:a16="http://schemas.microsoft.com/office/drawing/2014/main" id="{C33073F9-363B-71C7-3D36-1A04A1EDD1E8}"/>
              </a:ext>
            </a:extLst>
          </p:cNvPr>
          <p:cNvCxnSpPr>
            <a:cxnSpLocks/>
          </p:cNvCxnSpPr>
          <p:nvPr/>
        </p:nvCxnSpPr>
        <p:spPr>
          <a:xfrm>
            <a:off x="7021369" y="3269071"/>
            <a:ext cx="0" cy="313741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FA0809-3FBE-899A-2D88-92DEC8D9DDAD}"/>
              </a:ext>
            </a:extLst>
          </p:cNvPr>
          <p:cNvSpPr txBox="1"/>
          <p:nvPr/>
        </p:nvSpPr>
        <p:spPr>
          <a:xfrm>
            <a:off x="13378006" y="5703838"/>
            <a:ext cx="8845890" cy="2308324"/>
          </a:xfrm>
          <a:prstGeom prst="rect">
            <a:avLst/>
          </a:prstGeom>
          <a:noFill/>
        </p:spPr>
        <p:txBody>
          <a:bodyPr wrap="square" rtlCol="0">
            <a:spAutoFit/>
          </a:bodyPr>
          <a:lstStyle/>
          <a:p>
            <a:r>
              <a:rPr lang="en-US" sz="4800" b="1" dirty="0">
                <a:solidFill>
                  <a:schemeClr val="accent6"/>
                </a:solidFill>
              </a:rPr>
              <a:t>Every professional issue should be addressed from the following perspective.</a:t>
            </a:r>
          </a:p>
        </p:txBody>
      </p:sp>
      <p:cxnSp>
        <p:nvCxnSpPr>
          <p:cNvPr id="10" name="Straight Arrow Connector 9">
            <a:extLst>
              <a:ext uri="{FF2B5EF4-FFF2-40B4-BE49-F238E27FC236}">
                <a16:creationId xmlns:a16="http://schemas.microsoft.com/office/drawing/2014/main" id="{85594F99-4726-EB08-633D-C817F71CF3C3}"/>
              </a:ext>
            </a:extLst>
          </p:cNvPr>
          <p:cNvCxnSpPr>
            <a:cxnSpLocks/>
          </p:cNvCxnSpPr>
          <p:nvPr/>
        </p:nvCxnSpPr>
        <p:spPr>
          <a:xfrm flipH="1" flipV="1">
            <a:off x="7911548" y="8428383"/>
            <a:ext cx="2831897" cy="259851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76E11E-F52B-D210-03E9-53DABEF32619}"/>
              </a:ext>
            </a:extLst>
          </p:cNvPr>
          <p:cNvCxnSpPr>
            <a:cxnSpLocks/>
          </p:cNvCxnSpPr>
          <p:nvPr/>
        </p:nvCxnSpPr>
        <p:spPr>
          <a:xfrm flipV="1">
            <a:off x="2227878" y="8739956"/>
            <a:ext cx="3296328" cy="251394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6BB2F1E-A8A2-C20F-E7A3-9912B3C67B6E}"/>
              </a:ext>
            </a:extLst>
          </p:cNvPr>
          <p:cNvSpPr txBox="1"/>
          <p:nvPr/>
        </p:nvSpPr>
        <p:spPr>
          <a:xfrm>
            <a:off x="10765245" y="10661777"/>
            <a:ext cx="527709" cy="830997"/>
          </a:xfrm>
          <a:prstGeom prst="rect">
            <a:avLst/>
          </a:prstGeom>
          <a:noFill/>
        </p:spPr>
        <p:txBody>
          <a:bodyPr wrap="none" rtlCol="0">
            <a:spAutoFit/>
          </a:bodyPr>
          <a:lstStyle/>
          <a:p>
            <a:r>
              <a:rPr lang="en-US" sz="4800" b="1" dirty="0">
                <a:solidFill>
                  <a:srgbClr val="7030A0"/>
                </a:solidFill>
              </a:rPr>
              <a:t>?</a:t>
            </a:r>
          </a:p>
        </p:txBody>
      </p:sp>
      <p:sp>
        <p:nvSpPr>
          <p:cNvPr id="16" name="TextBox 15">
            <a:extLst>
              <a:ext uri="{FF2B5EF4-FFF2-40B4-BE49-F238E27FC236}">
                <a16:creationId xmlns:a16="http://schemas.microsoft.com/office/drawing/2014/main" id="{AB8ECA6F-C6DE-C2AC-EBF1-B6C9077FC0C6}"/>
              </a:ext>
            </a:extLst>
          </p:cNvPr>
          <p:cNvSpPr txBox="1"/>
          <p:nvPr/>
        </p:nvSpPr>
        <p:spPr>
          <a:xfrm>
            <a:off x="6771868" y="2447608"/>
            <a:ext cx="527709" cy="830997"/>
          </a:xfrm>
          <a:prstGeom prst="rect">
            <a:avLst/>
          </a:prstGeom>
          <a:noFill/>
        </p:spPr>
        <p:txBody>
          <a:bodyPr wrap="none" rtlCol="0">
            <a:spAutoFit/>
          </a:bodyPr>
          <a:lstStyle/>
          <a:p>
            <a:r>
              <a:rPr lang="en-US" sz="4800" b="1" dirty="0">
                <a:solidFill>
                  <a:srgbClr val="7030A0"/>
                </a:solidFill>
              </a:rPr>
              <a:t>?</a:t>
            </a:r>
          </a:p>
        </p:txBody>
      </p:sp>
      <p:sp>
        <p:nvSpPr>
          <p:cNvPr id="17" name="TextBox 16">
            <a:extLst>
              <a:ext uri="{FF2B5EF4-FFF2-40B4-BE49-F238E27FC236}">
                <a16:creationId xmlns:a16="http://schemas.microsoft.com/office/drawing/2014/main" id="{628C5876-9C39-4DD4-F954-21BB8E6B5466}"/>
              </a:ext>
            </a:extLst>
          </p:cNvPr>
          <p:cNvSpPr txBox="1"/>
          <p:nvPr/>
        </p:nvSpPr>
        <p:spPr>
          <a:xfrm>
            <a:off x="1741577" y="10929651"/>
            <a:ext cx="527709" cy="830997"/>
          </a:xfrm>
          <a:prstGeom prst="rect">
            <a:avLst/>
          </a:prstGeom>
          <a:noFill/>
        </p:spPr>
        <p:txBody>
          <a:bodyPr wrap="none" rtlCol="0">
            <a:spAutoFit/>
          </a:bodyPr>
          <a:lstStyle/>
          <a:p>
            <a:r>
              <a:rPr lang="en-US" sz="4800" b="1" dirty="0">
                <a:solidFill>
                  <a:srgbClr val="7030A0"/>
                </a:solidFill>
              </a:rPr>
              <a:t>?</a:t>
            </a:r>
          </a:p>
        </p:txBody>
      </p:sp>
      <p:pic>
        <p:nvPicPr>
          <p:cNvPr id="5" name="Image" descr="Image">
            <a:extLst>
              <a:ext uri="{FF2B5EF4-FFF2-40B4-BE49-F238E27FC236}">
                <a16:creationId xmlns:a16="http://schemas.microsoft.com/office/drawing/2014/main" id="{C6B1591A-8D99-3714-D3EA-EF5D76A995F8}"/>
              </a:ext>
            </a:extLst>
          </p:cNvPr>
          <p:cNvPicPr>
            <a:picLocks noChangeAspect="1"/>
          </p:cNvPicPr>
          <p:nvPr/>
        </p:nvPicPr>
        <p:blipFill>
          <a:blip r:embed="rId4"/>
          <a:stretch>
            <a:fillRect/>
          </a:stretch>
        </p:blipFill>
        <p:spPr>
          <a:xfrm>
            <a:off x="22768696" y="12280937"/>
            <a:ext cx="1219791" cy="1056426"/>
          </a:xfrm>
          <a:prstGeom prst="rect">
            <a:avLst/>
          </a:prstGeom>
          <a:ln w="12700">
            <a:miter lim="400000"/>
          </a:ln>
        </p:spPr>
      </p:pic>
      <p:sp>
        <p:nvSpPr>
          <p:cNvPr id="3" name="Rectangle 2">
            <a:extLst>
              <a:ext uri="{FF2B5EF4-FFF2-40B4-BE49-F238E27FC236}">
                <a16:creationId xmlns:a16="http://schemas.microsoft.com/office/drawing/2014/main" id="{3474A92A-BE7C-ADBA-35FA-B820D997DF7C}"/>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277763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3"/>
            </a:gs>
            <a:gs pos="83000">
              <a:schemeClr val="accent3">
                <a:lumMod val="75000"/>
              </a:scheme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095B-9EC7-2F47-76EF-7644B593C8F8}"/>
              </a:ext>
            </a:extLst>
          </p:cNvPr>
          <p:cNvSpPr>
            <a:spLocks noGrp="1"/>
          </p:cNvSpPr>
          <p:nvPr>
            <p:ph type="title"/>
          </p:nvPr>
        </p:nvSpPr>
        <p:spPr>
          <a:xfrm>
            <a:off x="503086" y="373005"/>
            <a:ext cx="22265610" cy="2212510"/>
          </a:xfrm>
        </p:spPr>
        <p:txBody>
          <a:bodyPr>
            <a:normAutofit/>
          </a:bodyPr>
          <a:lstStyle/>
          <a:p>
            <a:r>
              <a:rPr lang="en-US" sz="8000" dirty="0">
                <a:solidFill>
                  <a:schemeClr val="bg2"/>
                </a:solidFill>
              </a:rPr>
              <a:t>What is the best practice for each…</a:t>
            </a:r>
            <a:br>
              <a:rPr lang="en-US" sz="8000" dirty="0">
                <a:solidFill>
                  <a:schemeClr val="bg2"/>
                </a:solidFill>
              </a:rPr>
            </a:br>
            <a:r>
              <a:rPr lang="en-US" sz="6200" i="1" dirty="0">
                <a:solidFill>
                  <a:schemeClr val="bg2"/>
                </a:solidFill>
              </a:rPr>
              <a:t>Now for each condition?</a:t>
            </a:r>
            <a:endParaRPr lang="en-US" b="1" i="1" dirty="0">
              <a:solidFill>
                <a:schemeClr val="bg2"/>
              </a:solidFill>
            </a:endParaRPr>
          </a:p>
        </p:txBody>
      </p:sp>
      <p:pic>
        <p:nvPicPr>
          <p:cNvPr id="5" name="Content Placeholder 4">
            <a:extLst>
              <a:ext uri="{FF2B5EF4-FFF2-40B4-BE49-F238E27FC236}">
                <a16:creationId xmlns:a16="http://schemas.microsoft.com/office/drawing/2014/main" id="{2C0D5FE8-F2CA-98D8-03AB-ADA0BB518CA5}"/>
              </a:ext>
            </a:extLst>
          </p:cNvPr>
          <p:cNvPicPr>
            <a:picLocks noGrp="1" noChangeAspect="1"/>
          </p:cNvPicPr>
          <p:nvPr>
            <p:ph idx="1"/>
          </p:nvPr>
        </p:nvPicPr>
        <p:blipFill>
          <a:blip r:embed="rId2"/>
          <a:stretch>
            <a:fillRect/>
          </a:stretch>
        </p:blipFill>
        <p:spPr>
          <a:xfrm>
            <a:off x="3451399" y="3029650"/>
            <a:ext cx="17481202" cy="9779500"/>
          </a:xfrm>
          <a:prstGeom prst="round2SameRect">
            <a:avLst>
              <a:gd name="adj1" fmla="val 35606"/>
              <a:gd name="adj2" fmla="val 0"/>
            </a:avLst>
          </a:prstGeom>
        </p:spPr>
      </p:pic>
      <p:pic>
        <p:nvPicPr>
          <p:cNvPr id="3" name="Image" descr="Image">
            <a:extLst>
              <a:ext uri="{FF2B5EF4-FFF2-40B4-BE49-F238E27FC236}">
                <a16:creationId xmlns:a16="http://schemas.microsoft.com/office/drawing/2014/main" id="{32C2CE7A-0FAF-7063-67B4-5DC892A111DC}"/>
              </a:ext>
            </a:extLst>
          </p:cNvPr>
          <p:cNvPicPr>
            <a:picLocks noChangeAspect="1"/>
          </p:cNvPicPr>
          <p:nvPr/>
        </p:nvPicPr>
        <p:blipFill>
          <a:blip r:embed="rId3"/>
          <a:stretch>
            <a:fillRect/>
          </a:stretch>
        </p:blipFill>
        <p:spPr>
          <a:xfrm>
            <a:off x="22768696" y="12280937"/>
            <a:ext cx="1219791" cy="1056426"/>
          </a:xfrm>
          <a:prstGeom prst="rect">
            <a:avLst/>
          </a:prstGeom>
          <a:ln w="12700">
            <a:miter lim="400000"/>
          </a:ln>
        </p:spPr>
      </p:pic>
      <p:sp>
        <p:nvSpPr>
          <p:cNvPr id="4" name="Rectangle 3">
            <a:extLst>
              <a:ext uri="{FF2B5EF4-FFF2-40B4-BE49-F238E27FC236}">
                <a16:creationId xmlns:a16="http://schemas.microsoft.com/office/drawing/2014/main" id="{F2BFFE57-3D7F-2BDC-C3FF-6E3DC9C35E8F}"/>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1773993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3"/>
            </a:gs>
            <a:gs pos="83000">
              <a:schemeClr val="accent3">
                <a:lumMod val="75000"/>
              </a:scheme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A038-0A89-BA2F-EB36-7D5C061D7D40}"/>
              </a:ext>
            </a:extLst>
          </p:cNvPr>
          <p:cNvSpPr>
            <a:spLocks noGrp="1"/>
          </p:cNvSpPr>
          <p:nvPr>
            <p:ph type="title"/>
          </p:nvPr>
        </p:nvSpPr>
        <p:spPr>
          <a:xfrm>
            <a:off x="18005866" y="498985"/>
            <a:ext cx="5982621" cy="11514339"/>
          </a:xfrm>
        </p:spPr>
        <p:txBody>
          <a:bodyPr>
            <a:normAutofit/>
          </a:bodyPr>
          <a:lstStyle/>
          <a:p>
            <a:r>
              <a:rPr lang="en-US" b="1" dirty="0">
                <a:solidFill>
                  <a:schemeClr val="bg2"/>
                </a:solidFill>
              </a:rPr>
              <a:t>What is the evidence-based practice for each strategy and across each practice area?</a:t>
            </a:r>
          </a:p>
        </p:txBody>
      </p:sp>
      <p:sp>
        <p:nvSpPr>
          <p:cNvPr id="4" name="Slide Number Placeholder 3">
            <a:extLst>
              <a:ext uri="{FF2B5EF4-FFF2-40B4-BE49-F238E27FC236}">
                <a16:creationId xmlns:a16="http://schemas.microsoft.com/office/drawing/2014/main" id="{63BB7A6F-256F-0548-BD08-F6A65039D6B0}"/>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24</a:t>
            </a:fld>
            <a:endParaRPr lang="en-US" dirty="0">
              <a:solidFill>
                <a:srgbClr val="FFFFFF"/>
              </a:solidFill>
            </a:endParaRPr>
          </a:p>
        </p:txBody>
      </p:sp>
      <p:pic>
        <p:nvPicPr>
          <p:cNvPr id="5" name="Picture 4">
            <a:extLst>
              <a:ext uri="{FF2B5EF4-FFF2-40B4-BE49-F238E27FC236}">
                <a16:creationId xmlns:a16="http://schemas.microsoft.com/office/drawing/2014/main" id="{BB896CA0-F7D5-74D8-A4AE-17590230EF9D}"/>
              </a:ext>
            </a:extLst>
          </p:cNvPr>
          <p:cNvPicPr>
            <a:picLocks noChangeAspect="1"/>
          </p:cNvPicPr>
          <p:nvPr/>
        </p:nvPicPr>
        <p:blipFill>
          <a:blip r:embed="rId2"/>
          <a:stretch>
            <a:fillRect/>
          </a:stretch>
        </p:blipFill>
        <p:spPr>
          <a:xfrm>
            <a:off x="395513" y="252415"/>
            <a:ext cx="12847521" cy="13211170"/>
          </a:xfrm>
          <a:prstGeom prst="rect">
            <a:avLst/>
          </a:prstGeom>
        </p:spPr>
      </p:pic>
      <p:pic>
        <p:nvPicPr>
          <p:cNvPr id="3" name="Image" descr="Image">
            <a:extLst>
              <a:ext uri="{FF2B5EF4-FFF2-40B4-BE49-F238E27FC236}">
                <a16:creationId xmlns:a16="http://schemas.microsoft.com/office/drawing/2014/main" id="{EAF7E196-53A0-9D1F-157E-6EDBFC287EF2}"/>
              </a:ext>
            </a:extLst>
          </p:cNvPr>
          <p:cNvPicPr>
            <a:picLocks noChangeAspect="1"/>
          </p:cNvPicPr>
          <p:nvPr/>
        </p:nvPicPr>
        <p:blipFill>
          <a:blip r:embed="rId3"/>
          <a:stretch>
            <a:fillRect/>
          </a:stretch>
        </p:blipFill>
        <p:spPr>
          <a:xfrm>
            <a:off x="22768696" y="12280937"/>
            <a:ext cx="1219791" cy="1056426"/>
          </a:xfrm>
          <a:prstGeom prst="rect">
            <a:avLst/>
          </a:prstGeom>
          <a:ln w="12700">
            <a:miter lim="400000"/>
          </a:ln>
        </p:spPr>
      </p:pic>
      <p:pic>
        <p:nvPicPr>
          <p:cNvPr id="1026" name="Picture 2" descr="The Social - Ecological Model: A Framework for Prevention">
            <a:extLst>
              <a:ext uri="{FF2B5EF4-FFF2-40B4-BE49-F238E27FC236}">
                <a16:creationId xmlns:a16="http://schemas.microsoft.com/office/drawing/2014/main" id="{D8EC531D-4F1A-A2EF-9318-45C78E3F0A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406142" y="4506912"/>
            <a:ext cx="14497272" cy="4702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78FEE77-8A46-0B90-BE30-A6035396B796}"/>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1561491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3"/>
            </a:gs>
            <a:gs pos="83000">
              <a:schemeClr val="accent3">
                <a:lumMod val="75000"/>
              </a:schemeClr>
            </a:gs>
            <a:gs pos="100000">
              <a:srgbClr val="00B050"/>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D3DA-FC75-BF0E-D1E9-C329A7C39028}"/>
              </a:ext>
            </a:extLst>
          </p:cNvPr>
          <p:cNvSpPr>
            <a:spLocks noGrp="1"/>
          </p:cNvSpPr>
          <p:nvPr>
            <p:ph type="title"/>
          </p:nvPr>
        </p:nvSpPr>
        <p:spPr>
          <a:xfrm>
            <a:off x="985312" y="257666"/>
            <a:ext cx="17193336" cy="2641600"/>
          </a:xfrm>
        </p:spPr>
        <p:txBody>
          <a:bodyPr/>
          <a:lstStyle/>
          <a:p>
            <a:r>
              <a:rPr lang="en-US" b="1" dirty="0"/>
              <a:t>What Evidence-Based Practice are You Using and with Whom</a:t>
            </a:r>
          </a:p>
        </p:txBody>
      </p:sp>
      <p:sp>
        <p:nvSpPr>
          <p:cNvPr id="4" name="Slide Number Placeholder 3">
            <a:extLst>
              <a:ext uri="{FF2B5EF4-FFF2-40B4-BE49-F238E27FC236}">
                <a16:creationId xmlns:a16="http://schemas.microsoft.com/office/drawing/2014/main" id="{17C2BE56-DEA5-47D6-4815-7CBF023F85AC}"/>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25</a:t>
            </a:fld>
            <a:endParaRPr lang="en-US" dirty="0">
              <a:solidFill>
                <a:srgbClr val="FFFFFF"/>
              </a:solidFill>
            </a:endParaRPr>
          </a:p>
        </p:txBody>
      </p:sp>
      <p:pic>
        <p:nvPicPr>
          <p:cNvPr id="5" name="Picture 4">
            <a:extLst>
              <a:ext uri="{FF2B5EF4-FFF2-40B4-BE49-F238E27FC236}">
                <a16:creationId xmlns:a16="http://schemas.microsoft.com/office/drawing/2014/main" id="{8084551D-0ECF-026D-A221-14F9FD0E12DB}"/>
              </a:ext>
            </a:extLst>
          </p:cNvPr>
          <p:cNvPicPr>
            <a:picLocks noChangeAspect="1"/>
          </p:cNvPicPr>
          <p:nvPr/>
        </p:nvPicPr>
        <p:blipFill>
          <a:blip r:embed="rId2"/>
          <a:stretch>
            <a:fillRect/>
          </a:stretch>
        </p:blipFill>
        <p:spPr>
          <a:xfrm>
            <a:off x="5115210" y="1578466"/>
            <a:ext cx="17068930" cy="12137534"/>
          </a:xfrm>
          <a:prstGeom prst="rect">
            <a:avLst/>
          </a:prstGeom>
        </p:spPr>
      </p:pic>
      <p:pic>
        <p:nvPicPr>
          <p:cNvPr id="3" name="Image" descr="Image">
            <a:extLst>
              <a:ext uri="{FF2B5EF4-FFF2-40B4-BE49-F238E27FC236}">
                <a16:creationId xmlns:a16="http://schemas.microsoft.com/office/drawing/2014/main" id="{826E313D-2C1F-E264-ABA1-8A3377530D9B}"/>
              </a:ext>
            </a:extLst>
          </p:cNvPr>
          <p:cNvPicPr>
            <a:picLocks noChangeAspect="1"/>
          </p:cNvPicPr>
          <p:nvPr/>
        </p:nvPicPr>
        <p:blipFill>
          <a:blip r:embed="rId3"/>
          <a:stretch>
            <a:fillRect/>
          </a:stretch>
        </p:blipFill>
        <p:spPr>
          <a:xfrm>
            <a:off x="22768696" y="12280937"/>
            <a:ext cx="1219791" cy="1056426"/>
          </a:xfrm>
          <a:prstGeom prst="rect">
            <a:avLst/>
          </a:prstGeom>
          <a:ln w="12700">
            <a:miter lim="400000"/>
          </a:ln>
        </p:spPr>
      </p:pic>
      <p:sp>
        <p:nvSpPr>
          <p:cNvPr id="6" name="Rectangle 5">
            <a:extLst>
              <a:ext uri="{FF2B5EF4-FFF2-40B4-BE49-F238E27FC236}">
                <a16:creationId xmlns:a16="http://schemas.microsoft.com/office/drawing/2014/main" id="{EF921C8A-C224-8D6A-C93F-644FA0F2BF85}"/>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2565367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2AE25F-93A4-1945-B788-66AE49A12275}"/>
              </a:ext>
            </a:extLst>
          </p:cNvPr>
          <p:cNvSpPr>
            <a:spLocks noGrp="1"/>
          </p:cNvSpPr>
          <p:nvPr>
            <p:ph type="title"/>
          </p:nvPr>
        </p:nvSpPr>
        <p:spPr>
          <a:xfrm>
            <a:off x="1192764" y="513030"/>
            <a:ext cx="17192624" cy="2641600"/>
          </a:xfrm>
        </p:spPr>
        <p:txBody>
          <a:bodyPr/>
          <a:lstStyle/>
          <a:p>
            <a:r>
              <a:rPr lang="en-US" b="1" dirty="0">
                <a:solidFill>
                  <a:schemeClr val="accent1"/>
                </a:solidFill>
              </a:rPr>
              <a:t>Evidence Based-Best Practices Applied: From Patients to Places</a:t>
            </a:r>
          </a:p>
        </p:txBody>
      </p:sp>
      <p:pic>
        <p:nvPicPr>
          <p:cNvPr id="10" name="Picture 9">
            <a:extLst>
              <a:ext uri="{FF2B5EF4-FFF2-40B4-BE49-F238E27FC236}">
                <a16:creationId xmlns:a16="http://schemas.microsoft.com/office/drawing/2014/main" id="{29274C7B-A22A-7AC0-731E-BFCBEA864A8F}"/>
              </a:ext>
            </a:extLst>
          </p:cNvPr>
          <p:cNvPicPr>
            <a:picLocks noChangeAspect="1"/>
          </p:cNvPicPr>
          <p:nvPr/>
        </p:nvPicPr>
        <p:blipFill>
          <a:blip r:embed="rId2"/>
          <a:stretch>
            <a:fillRect/>
          </a:stretch>
        </p:blipFill>
        <p:spPr>
          <a:xfrm>
            <a:off x="1156371" y="3950276"/>
            <a:ext cx="8542350" cy="8132448"/>
          </a:xfrm>
          <a:prstGeom prst="rect">
            <a:avLst/>
          </a:prstGeom>
        </p:spPr>
      </p:pic>
      <p:cxnSp>
        <p:nvCxnSpPr>
          <p:cNvPr id="12" name="Straight Arrow Connector 11">
            <a:extLst>
              <a:ext uri="{FF2B5EF4-FFF2-40B4-BE49-F238E27FC236}">
                <a16:creationId xmlns:a16="http://schemas.microsoft.com/office/drawing/2014/main" id="{08FE189C-50A1-34B9-D0CC-214F6B9A9F14}"/>
              </a:ext>
            </a:extLst>
          </p:cNvPr>
          <p:cNvCxnSpPr/>
          <p:nvPr/>
        </p:nvCxnSpPr>
        <p:spPr>
          <a:xfrm>
            <a:off x="6523972" y="10701196"/>
            <a:ext cx="400163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C3BCB1-FB4B-3A73-523D-B815FB6B1ABD}"/>
              </a:ext>
            </a:extLst>
          </p:cNvPr>
          <p:cNvSpPr txBox="1"/>
          <p:nvPr/>
        </p:nvSpPr>
        <p:spPr>
          <a:xfrm>
            <a:off x="10717196" y="10162587"/>
            <a:ext cx="6470041" cy="1077218"/>
          </a:xfrm>
          <a:prstGeom prst="rect">
            <a:avLst/>
          </a:prstGeom>
          <a:noFill/>
        </p:spPr>
        <p:txBody>
          <a:bodyPr wrap="none" rtlCol="0">
            <a:spAutoFit/>
          </a:bodyPr>
          <a:lstStyle/>
          <a:p>
            <a:pPr algn="l"/>
            <a:r>
              <a:rPr lang="en-US" sz="3200" dirty="0"/>
              <a:t>Who is doing the work (</a:t>
            </a:r>
            <a:r>
              <a:rPr lang="en-US" sz="3200" b="1" dirty="0"/>
              <a:t>providers</a:t>
            </a:r>
            <a:r>
              <a:rPr lang="en-US" sz="3200" dirty="0"/>
              <a:t>)</a:t>
            </a:r>
          </a:p>
          <a:p>
            <a:pPr algn="l"/>
            <a:r>
              <a:rPr lang="en-US" sz="3200" dirty="0"/>
              <a:t>Who is being served (</a:t>
            </a:r>
            <a:r>
              <a:rPr lang="en-US" sz="3200" b="1" dirty="0"/>
              <a:t>patients</a:t>
            </a:r>
            <a:r>
              <a:rPr lang="en-US" sz="3200" dirty="0"/>
              <a:t>)</a:t>
            </a:r>
          </a:p>
        </p:txBody>
      </p:sp>
      <p:cxnSp>
        <p:nvCxnSpPr>
          <p:cNvPr id="14" name="Straight Arrow Connector 13">
            <a:extLst>
              <a:ext uri="{FF2B5EF4-FFF2-40B4-BE49-F238E27FC236}">
                <a16:creationId xmlns:a16="http://schemas.microsoft.com/office/drawing/2014/main" id="{3C1EE63C-E7E3-4C51-76F3-BC448FB0B675}"/>
              </a:ext>
            </a:extLst>
          </p:cNvPr>
          <p:cNvCxnSpPr/>
          <p:nvPr/>
        </p:nvCxnSpPr>
        <p:spPr>
          <a:xfrm>
            <a:off x="6658710" y="7968830"/>
            <a:ext cx="400163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6B0CCC-2CE1-CE95-415D-162634C8D3EA}"/>
              </a:ext>
            </a:extLst>
          </p:cNvPr>
          <p:cNvSpPr txBox="1"/>
          <p:nvPr/>
        </p:nvSpPr>
        <p:spPr>
          <a:xfrm>
            <a:off x="10660342" y="7430221"/>
            <a:ext cx="9131026" cy="1077218"/>
          </a:xfrm>
          <a:prstGeom prst="rect">
            <a:avLst/>
          </a:prstGeom>
          <a:noFill/>
        </p:spPr>
        <p:txBody>
          <a:bodyPr wrap="none" rtlCol="0">
            <a:spAutoFit/>
          </a:bodyPr>
          <a:lstStyle/>
          <a:p>
            <a:pPr algn="l"/>
            <a:r>
              <a:rPr lang="en-US" sz="3200" dirty="0"/>
              <a:t>What is the EB(B)P (</a:t>
            </a:r>
            <a:r>
              <a:rPr lang="en-US" sz="3200" b="1" dirty="0"/>
              <a:t>practices</a:t>
            </a:r>
            <a:r>
              <a:rPr lang="en-US" sz="3200" dirty="0"/>
              <a:t>)</a:t>
            </a:r>
          </a:p>
          <a:p>
            <a:pPr algn="l"/>
            <a:r>
              <a:rPr lang="en-US" sz="3200" dirty="0"/>
              <a:t>Plans for access and barriers are present (</a:t>
            </a:r>
            <a:r>
              <a:rPr lang="en-US" sz="3200" b="1" dirty="0"/>
              <a:t>plans</a:t>
            </a:r>
            <a:r>
              <a:rPr lang="en-US" sz="3200" dirty="0"/>
              <a:t>)</a:t>
            </a:r>
          </a:p>
        </p:txBody>
      </p:sp>
      <p:cxnSp>
        <p:nvCxnSpPr>
          <p:cNvPr id="16" name="Straight Arrow Connector 15">
            <a:extLst>
              <a:ext uri="{FF2B5EF4-FFF2-40B4-BE49-F238E27FC236}">
                <a16:creationId xmlns:a16="http://schemas.microsoft.com/office/drawing/2014/main" id="{4A61772F-3B57-ED53-8E52-B561B3D187BB}"/>
              </a:ext>
            </a:extLst>
          </p:cNvPr>
          <p:cNvCxnSpPr/>
          <p:nvPr/>
        </p:nvCxnSpPr>
        <p:spPr>
          <a:xfrm>
            <a:off x="6523972" y="5459108"/>
            <a:ext cx="4001632"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CDBE699-4337-C311-B1AF-D364E89CB082}"/>
              </a:ext>
            </a:extLst>
          </p:cNvPr>
          <p:cNvSpPr txBox="1"/>
          <p:nvPr/>
        </p:nvSpPr>
        <p:spPr>
          <a:xfrm>
            <a:off x="10725978" y="4920499"/>
            <a:ext cx="8082662" cy="1077218"/>
          </a:xfrm>
          <a:prstGeom prst="rect">
            <a:avLst/>
          </a:prstGeom>
          <a:noFill/>
        </p:spPr>
        <p:txBody>
          <a:bodyPr wrap="none" rtlCol="0">
            <a:spAutoFit/>
          </a:bodyPr>
          <a:lstStyle/>
          <a:p>
            <a:pPr algn="l"/>
            <a:r>
              <a:rPr lang="en-US" sz="3200" dirty="0"/>
              <a:t>Where is the work being done (</a:t>
            </a:r>
            <a:r>
              <a:rPr lang="en-US" sz="3200" b="1" dirty="0"/>
              <a:t>population</a:t>
            </a:r>
            <a:r>
              <a:rPr lang="en-US" sz="3200" dirty="0"/>
              <a:t>)</a:t>
            </a:r>
          </a:p>
          <a:p>
            <a:pPr algn="l"/>
            <a:r>
              <a:rPr lang="en-US" sz="3200" dirty="0"/>
              <a:t>How are costs being managed (</a:t>
            </a:r>
            <a:r>
              <a:rPr lang="en-US" sz="3200" b="1" dirty="0"/>
              <a:t>payments</a:t>
            </a:r>
            <a:r>
              <a:rPr lang="en-US" sz="3200" dirty="0"/>
              <a:t>)</a:t>
            </a:r>
          </a:p>
        </p:txBody>
      </p:sp>
      <p:pic>
        <p:nvPicPr>
          <p:cNvPr id="2" name="Image" descr="Image">
            <a:extLst>
              <a:ext uri="{FF2B5EF4-FFF2-40B4-BE49-F238E27FC236}">
                <a16:creationId xmlns:a16="http://schemas.microsoft.com/office/drawing/2014/main" id="{6B3AC878-26C8-12DE-4A3A-ADC0E71BA895}"/>
              </a:ext>
            </a:extLst>
          </p:cNvPr>
          <p:cNvPicPr>
            <a:picLocks noChangeAspect="1"/>
          </p:cNvPicPr>
          <p:nvPr/>
        </p:nvPicPr>
        <p:blipFill>
          <a:blip r:embed="rId3"/>
          <a:stretch>
            <a:fillRect/>
          </a:stretch>
        </p:blipFill>
        <p:spPr>
          <a:xfrm>
            <a:off x="22768696" y="12280937"/>
            <a:ext cx="1219791" cy="1056426"/>
          </a:xfrm>
          <a:prstGeom prst="rect">
            <a:avLst/>
          </a:prstGeom>
          <a:ln w="12700">
            <a:miter lim="400000"/>
          </a:ln>
        </p:spPr>
      </p:pic>
      <p:sp>
        <p:nvSpPr>
          <p:cNvPr id="3" name="Rectangle 2">
            <a:extLst>
              <a:ext uri="{FF2B5EF4-FFF2-40B4-BE49-F238E27FC236}">
                <a16:creationId xmlns:a16="http://schemas.microsoft.com/office/drawing/2014/main" id="{968535E9-F530-3167-5BDB-BC69A863758F}"/>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401386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D3DA-FC75-BF0E-D1E9-C329A7C39028}"/>
              </a:ext>
            </a:extLst>
          </p:cNvPr>
          <p:cNvSpPr>
            <a:spLocks noGrp="1"/>
          </p:cNvSpPr>
          <p:nvPr>
            <p:ph type="title"/>
          </p:nvPr>
        </p:nvSpPr>
        <p:spPr>
          <a:xfrm>
            <a:off x="181070" y="237396"/>
            <a:ext cx="17193336" cy="2641600"/>
          </a:xfrm>
        </p:spPr>
        <p:txBody>
          <a:bodyPr/>
          <a:lstStyle/>
          <a:p>
            <a:r>
              <a:rPr lang="en-US" b="1" dirty="0">
                <a:solidFill>
                  <a:schemeClr val="accent1"/>
                </a:solidFill>
              </a:rPr>
              <a:t>What Evidence-Based Practice are You Using and Where</a:t>
            </a:r>
          </a:p>
        </p:txBody>
      </p:sp>
      <p:sp>
        <p:nvSpPr>
          <p:cNvPr id="4" name="Slide Number Placeholder 3">
            <a:extLst>
              <a:ext uri="{FF2B5EF4-FFF2-40B4-BE49-F238E27FC236}">
                <a16:creationId xmlns:a16="http://schemas.microsoft.com/office/drawing/2014/main" id="{17C2BE56-DEA5-47D6-4815-7CBF023F85AC}"/>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27</a:t>
            </a:fld>
            <a:endParaRPr lang="en-US" dirty="0">
              <a:solidFill>
                <a:srgbClr val="FFFFFF"/>
              </a:solidFill>
            </a:endParaRPr>
          </a:p>
        </p:txBody>
      </p:sp>
      <p:pic>
        <p:nvPicPr>
          <p:cNvPr id="3" name="Picture 2">
            <a:extLst>
              <a:ext uri="{FF2B5EF4-FFF2-40B4-BE49-F238E27FC236}">
                <a16:creationId xmlns:a16="http://schemas.microsoft.com/office/drawing/2014/main" id="{9208CCB5-CE59-5E4A-656E-255611057937}"/>
              </a:ext>
            </a:extLst>
          </p:cNvPr>
          <p:cNvPicPr>
            <a:picLocks noChangeAspect="1"/>
          </p:cNvPicPr>
          <p:nvPr/>
        </p:nvPicPr>
        <p:blipFill rotWithShape="1">
          <a:blip r:embed="rId3"/>
          <a:srcRect l="280" t="21760" r="1" b="2942"/>
          <a:stretch/>
        </p:blipFill>
        <p:spPr>
          <a:xfrm>
            <a:off x="1961696" y="3219078"/>
            <a:ext cx="18918744" cy="9445084"/>
          </a:xfrm>
          <a:prstGeom prst="roundRect">
            <a:avLst>
              <a:gd name="adj" fmla="val 27906"/>
            </a:avLst>
          </a:prstGeom>
        </p:spPr>
      </p:pic>
      <p:pic>
        <p:nvPicPr>
          <p:cNvPr id="1026" name="Picture 2" descr="Winter In Brattleboro | Inn On Putney Road">
            <a:extLst>
              <a:ext uri="{FF2B5EF4-FFF2-40B4-BE49-F238E27FC236}">
                <a16:creationId xmlns:a16="http://schemas.microsoft.com/office/drawing/2014/main" id="{E26149E5-BB0B-8BB7-5D5F-167F3C34F7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99607" y="3198579"/>
            <a:ext cx="2550874" cy="1752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A739C9-342C-A4EE-1AF8-C520970A55BA}"/>
              </a:ext>
            </a:extLst>
          </p:cNvPr>
          <p:cNvPicPr>
            <a:picLocks noChangeAspect="1"/>
          </p:cNvPicPr>
          <p:nvPr/>
        </p:nvPicPr>
        <p:blipFill>
          <a:blip r:embed="rId5"/>
          <a:stretch>
            <a:fillRect/>
          </a:stretch>
        </p:blipFill>
        <p:spPr>
          <a:xfrm>
            <a:off x="16699607" y="9894946"/>
            <a:ext cx="3125398" cy="1734024"/>
          </a:xfrm>
          <a:prstGeom prst="rect">
            <a:avLst/>
          </a:prstGeom>
          <a:ln>
            <a:solidFill>
              <a:schemeClr val="tx1"/>
            </a:solidFill>
          </a:ln>
        </p:spPr>
      </p:pic>
      <p:pic>
        <p:nvPicPr>
          <p:cNvPr id="7" name="Picture 6">
            <a:extLst>
              <a:ext uri="{FF2B5EF4-FFF2-40B4-BE49-F238E27FC236}">
                <a16:creationId xmlns:a16="http://schemas.microsoft.com/office/drawing/2014/main" id="{75B9C541-5098-4FCA-6C55-870A76B208EE}"/>
              </a:ext>
            </a:extLst>
          </p:cNvPr>
          <p:cNvPicPr>
            <a:picLocks noChangeAspect="1"/>
          </p:cNvPicPr>
          <p:nvPr/>
        </p:nvPicPr>
        <p:blipFill>
          <a:blip r:embed="rId6"/>
          <a:stretch>
            <a:fillRect/>
          </a:stretch>
        </p:blipFill>
        <p:spPr>
          <a:xfrm>
            <a:off x="11923097" y="11346809"/>
            <a:ext cx="2470142" cy="1463474"/>
          </a:xfrm>
          <a:prstGeom prst="rect">
            <a:avLst/>
          </a:prstGeom>
          <a:ln>
            <a:solidFill>
              <a:schemeClr val="tx1"/>
            </a:solidFill>
          </a:ln>
        </p:spPr>
      </p:pic>
      <p:pic>
        <p:nvPicPr>
          <p:cNvPr id="8" name="Picture 7">
            <a:extLst>
              <a:ext uri="{FF2B5EF4-FFF2-40B4-BE49-F238E27FC236}">
                <a16:creationId xmlns:a16="http://schemas.microsoft.com/office/drawing/2014/main" id="{5883E8E6-F3A3-13F0-0F1A-9DC34C46321D}"/>
              </a:ext>
            </a:extLst>
          </p:cNvPr>
          <p:cNvPicPr>
            <a:picLocks noChangeAspect="1"/>
          </p:cNvPicPr>
          <p:nvPr/>
        </p:nvPicPr>
        <p:blipFill>
          <a:blip r:embed="rId7"/>
          <a:stretch>
            <a:fillRect/>
          </a:stretch>
        </p:blipFill>
        <p:spPr>
          <a:xfrm>
            <a:off x="181071" y="4817745"/>
            <a:ext cx="2171414" cy="1447254"/>
          </a:xfrm>
          <a:prstGeom prst="rect">
            <a:avLst/>
          </a:prstGeom>
        </p:spPr>
      </p:pic>
      <p:pic>
        <p:nvPicPr>
          <p:cNvPr id="9" name="Picture 8">
            <a:extLst>
              <a:ext uri="{FF2B5EF4-FFF2-40B4-BE49-F238E27FC236}">
                <a16:creationId xmlns:a16="http://schemas.microsoft.com/office/drawing/2014/main" id="{B1F943BB-2259-CEE4-3654-94496FAF5EFD}"/>
              </a:ext>
            </a:extLst>
          </p:cNvPr>
          <p:cNvPicPr>
            <a:picLocks noChangeAspect="1"/>
          </p:cNvPicPr>
          <p:nvPr/>
        </p:nvPicPr>
        <p:blipFill>
          <a:blip r:embed="rId8"/>
          <a:stretch>
            <a:fillRect/>
          </a:stretch>
        </p:blipFill>
        <p:spPr>
          <a:xfrm>
            <a:off x="13218495" y="1974134"/>
            <a:ext cx="2590798" cy="1762124"/>
          </a:xfrm>
          <a:prstGeom prst="rect">
            <a:avLst/>
          </a:prstGeom>
        </p:spPr>
      </p:pic>
      <p:cxnSp>
        <p:nvCxnSpPr>
          <p:cNvPr id="11" name="Straight Arrow Connector 10">
            <a:extLst>
              <a:ext uri="{FF2B5EF4-FFF2-40B4-BE49-F238E27FC236}">
                <a16:creationId xmlns:a16="http://schemas.microsoft.com/office/drawing/2014/main" id="{C958B851-8A99-FE2B-706B-FB15F70C39EA}"/>
              </a:ext>
            </a:extLst>
          </p:cNvPr>
          <p:cNvCxnSpPr/>
          <p:nvPr/>
        </p:nvCxnSpPr>
        <p:spPr>
          <a:xfrm>
            <a:off x="1266776" y="6500388"/>
            <a:ext cx="1648440" cy="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cxnSp>
        <p:nvCxnSpPr>
          <p:cNvPr id="13" name="Straight Arrow Connector 12">
            <a:extLst>
              <a:ext uri="{FF2B5EF4-FFF2-40B4-BE49-F238E27FC236}">
                <a16:creationId xmlns:a16="http://schemas.microsoft.com/office/drawing/2014/main" id="{325D8858-6D36-10C0-ACD3-230FBCAD354F}"/>
              </a:ext>
            </a:extLst>
          </p:cNvPr>
          <p:cNvCxnSpPr>
            <a:cxnSpLocks/>
          </p:cNvCxnSpPr>
          <p:nvPr/>
        </p:nvCxnSpPr>
        <p:spPr>
          <a:xfrm flipH="1" flipV="1">
            <a:off x="10067455" y="8999145"/>
            <a:ext cx="2933322" cy="2209046"/>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A98469BB-CFB5-1AD5-6DB7-8BBA089516B8}"/>
              </a:ext>
            </a:extLst>
          </p:cNvPr>
          <p:cNvCxnSpPr>
            <a:cxnSpLocks/>
          </p:cNvCxnSpPr>
          <p:nvPr/>
        </p:nvCxnSpPr>
        <p:spPr>
          <a:xfrm>
            <a:off x="14606785" y="3874876"/>
            <a:ext cx="1562706" cy="4066744"/>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cxnSp>
        <p:nvCxnSpPr>
          <p:cNvPr id="17" name="Straight Arrow Connector 16">
            <a:extLst>
              <a:ext uri="{FF2B5EF4-FFF2-40B4-BE49-F238E27FC236}">
                <a16:creationId xmlns:a16="http://schemas.microsoft.com/office/drawing/2014/main" id="{386F522A-1264-683E-0C1C-8BCFCA45D1FB}"/>
              </a:ext>
            </a:extLst>
          </p:cNvPr>
          <p:cNvCxnSpPr>
            <a:cxnSpLocks/>
          </p:cNvCxnSpPr>
          <p:nvPr/>
        </p:nvCxnSpPr>
        <p:spPr>
          <a:xfrm flipH="1">
            <a:off x="16619554" y="11929448"/>
            <a:ext cx="1355488" cy="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pic>
        <p:nvPicPr>
          <p:cNvPr id="18" name="Picture 17">
            <a:extLst>
              <a:ext uri="{FF2B5EF4-FFF2-40B4-BE49-F238E27FC236}">
                <a16:creationId xmlns:a16="http://schemas.microsoft.com/office/drawing/2014/main" id="{F1E57494-B2AB-2A6E-97F9-A7BBADA241AD}"/>
              </a:ext>
            </a:extLst>
          </p:cNvPr>
          <p:cNvPicPr>
            <a:picLocks noChangeAspect="1"/>
          </p:cNvPicPr>
          <p:nvPr/>
        </p:nvPicPr>
        <p:blipFill>
          <a:blip r:embed="rId9"/>
          <a:stretch>
            <a:fillRect/>
          </a:stretch>
        </p:blipFill>
        <p:spPr>
          <a:xfrm>
            <a:off x="18622366" y="7454586"/>
            <a:ext cx="2648000" cy="1762124"/>
          </a:xfrm>
          <a:prstGeom prst="rect">
            <a:avLst/>
          </a:prstGeom>
          <a:ln>
            <a:solidFill>
              <a:schemeClr val="tx1"/>
            </a:solidFill>
          </a:ln>
        </p:spPr>
      </p:pic>
      <p:cxnSp>
        <p:nvCxnSpPr>
          <p:cNvPr id="20" name="Straight Arrow Connector 19">
            <a:extLst>
              <a:ext uri="{FF2B5EF4-FFF2-40B4-BE49-F238E27FC236}">
                <a16:creationId xmlns:a16="http://schemas.microsoft.com/office/drawing/2014/main" id="{5C3038DE-E793-CBFD-EE2F-93BDE1022BB9}"/>
              </a:ext>
            </a:extLst>
          </p:cNvPr>
          <p:cNvCxnSpPr>
            <a:cxnSpLocks/>
          </p:cNvCxnSpPr>
          <p:nvPr/>
        </p:nvCxnSpPr>
        <p:spPr>
          <a:xfrm flipH="1">
            <a:off x="17674385" y="8178298"/>
            <a:ext cx="854802" cy="0"/>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pic>
        <p:nvPicPr>
          <p:cNvPr id="22" name="Picture 21">
            <a:extLst>
              <a:ext uri="{FF2B5EF4-FFF2-40B4-BE49-F238E27FC236}">
                <a16:creationId xmlns:a16="http://schemas.microsoft.com/office/drawing/2014/main" id="{865D2C45-3486-42EF-B4FA-58598A5C1EE6}"/>
              </a:ext>
            </a:extLst>
          </p:cNvPr>
          <p:cNvPicPr>
            <a:picLocks noChangeAspect="1"/>
          </p:cNvPicPr>
          <p:nvPr/>
        </p:nvPicPr>
        <p:blipFill>
          <a:blip r:embed="rId10"/>
          <a:stretch>
            <a:fillRect/>
          </a:stretch>
        </p:blipFill>
        <p:spPr>
          <a:xfrm>
            <a:off x="4466475" y="11703958"/>
            <a:ext cx="4466178" cy="1519660"/>
          </a:xfrm>
          <a:prstGeom prst="rect">
            <a:avLst/>
          </a:prstGeom>
          <a:ln>
            <a:solidFill>
              <a:schemeClr val="tx1"/>
            </a:solidFill>
          </a:ln>
        </p:spPr>
      </p:pic>
      <p:cxnSp>
        <p:nvCxnSpPr>
          <p:cNvPr id="25" name="Straight Arrow Connector 24">
            <a:extLst>
              <a:ext uri="{FF2B5EF4-FFF2-40B4-BE49-F238E27FC236}">
                <a16:creationId xmlns:a16="http://schemas.microsoft.com/office/drawing/2014/main" id="{13CF3DAD-A50B-775F-E5E7-1113D71E502A}"/>
              </a:ext>
            </a:extLst>
          </p:cNvPr>
          <p:cNvCxnSpPr>
            <a:cxnSpLocks/>
          </p:cNvCxnSpPr>
          <p:nvPr/>
        </p:nvCxnSpPr>
        <p:spPr>
          <a:xfrm flipV="1">
            <a:off x="6699564" y="10284737"/>
            <a:ext cx="984832" cy="1260514"/>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pic>
        <p:nvPicPr>
          <p:cNvPr id="26" name="Picture 25">
            <a:extLst>
              <a:ext uri="{FF2B5EF4-FFF2-40B4-BE49-F238E27FC236}">
                <a16:creationId xmlns:a16="http://schemas.microsoft.com/office/drawing/2014/main" id="{056B8D69-C4FC-7D53-9A3A-005514A88C70}"/>
              </a:ext>
            </a:extLst>
          </p:cNvPr>
          <p:cNvPicPr>
            <a:picLocks noChangeAspect="1"/>
          </p:cNvPicPr>
          <p:nvPr/>
        </p:nvPicPr>
        <p:blipFill>
          <a:blip r:embed="rId11"/>
          <a:stretch>
            <a:fillRect/>
          </a:stretch>
        </p:blipFill>
        <p:spPr>
          <a:xfrm>
            <a:off x="727046" y="9388344"/>
            <a:ext cx="2776516" cy="2082388"/>
          </a:xfrm>
          <a:prstGeom prst="rect">
            <a:avLst/>
          </a:prstGeom>
          <a:ln>
            <a:solidFill>
              <a:schemeClr val="tx1"/>
            </a:solidFill>
          </a:ln>
        </p:spPr>
      </p:pic>
      <p:cxnSp>
        <p:nvCxnSpPr>
          <p:cNvPr id="29" name="Straight Arrow Connector 28">
            <a:extLst>
              <a:ext uri="{FF2B5EF4-FFF2-40B4-BE49-F238E27FC236}">
                <a16:creationId xmlns:a16="http://schemas.microsoft.com/office/drawing/2014/main" id="{5CE749DD-7386-FD55-3CC9-AA7E0EBC2FFB}"/>
              </a:ext>
            </a:extLst>
          </p:cNvPr>
          <p:cNvCxnSpPr>
            <a:cxnSpLocks/>
          </p:cNvCxnSpPr>
          <p:nvPr/>
        </p:nvCxnSpPr>
        <p:spPr>
          <a:xfrm flipV="1">
            <a:off x="1961697" y="8492150"/>
            <a:ext cx="1541866" cy="703436"/>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pic>
        <p:nvPicPr>
          <p:cNvPr id="28" name="Picture 27">
            <a:extLst>
              <a:ext uri="{FF2B5EF4-FFF2-40B4-BE49-F238E27FC236}">
                <a16:creationId xmlns:a16="http://schemas.microsoft.com/office/drawing/2014/main" id="{66D1D7AC-4B46-B110-82C6-A6D6A5D2A5A7}"/>
              </a:ext>
            </a:extLst>
          </p:cNvPr>
          <p:cNvPicPr>
            <a:picLocks noChangeAspect="1"/>
          </p:cNvPicPr>
          <p:nvPr/>
        </p:nvPicPr>
        <p:blipFill>
          <a:blip r:embed="rId12"/>
          <a:stretch>
            <a:fillRect/>
          </a:stretch>
        </p:blipFill>
        <p:spPr>
          <a:xfrm>
            <a:off x="9363943" y="1714689"/>
            <a:ext cx="2590798" cy="1958162"/>
          </a:xfrm>
          <a:prstGeom prst="rect">
            <a:avLst/>
          </a:prstGeom>
          <a:ln>
            <a:solidFill>
              <a:schemeClr val="tx1"/>
            </a:solidFill>
          </a:ln>
        </p:spPr>
      </p:pic>
      <p:cxnSp>
        <p:nvCxnSpPr>
          <p:cNvPr id="33" name="Straight Arrow Connector 32">
            <a:extLst>
              <a:ext uri="{FF2B5EF4-FFF2-40B4-BE49-F238E27FC236}">
                <a16:creationId xmlns:a16="http://schemas.microsoft.com/office/drawing/2014/main" id="{7D68CD54-6114-FC4D-6600-04188E640E4F}"/>
              </a:ext>
            </a:extLst>
          </p:cNvPr>
          <p:cNvCxnSpPr>
            <a:cxnSpLocks/>
          </p:cNvCxnSpPr>
          <p:nvPr/>
        </p:nvCxnSpPr>
        <p:spPr>
          <a:xfrm flipH="1">
            <a:off x="8100188" y="3899281"/>
            <a:ext cx="2492988" cy="1496586"/>
          </a:xfrm>
          <a:prstGeom prst="straightConnector1">
            <a:avLst/>
          </a:prstGeom>
          <a:ln w="25400">
            <a:tailEnd type="triangle"/>
          </a:ln>
        </p:spPr>
        <p:style>
          <a:lnRef idx="1">
            <a:schemeClr val="accent5"/>
          </a:lnRef>
          <a:fillRef idx="0">
            <a:schemeClr val="accent5"/>
          </a:fillRef>
          <a:effectRef idx="0">
            <a:schemeClr val="accent5"/>
          </a:effectRef>
          <a:fontRef idx="minor">
            <a:schemeClr val="tx1"/>
          </a:fontRef>
        </p:style>
      </p:cxnSp>
      <p:sp>
        <p:nvSpPr>
          <p:cNvPr id="5" name="TextBox 4">
            <a:extLst>
              <a:ext uri="{FF2B5EF4-FFF2-40B4-BE49-F238E27FC236}">
                <a16:creationId xmlns:a16="http://schemas.microsoft.com/office/drawing/2014/main" id="{DC4F2887-66FD-F619-3B4D-02614F55C16F}"/>
              </a:ext>
            </a:extLst>
          </p:cNvPr>
          <p:cNvSpPr txBox="1"/>
          <p:nvPr/>
        </p:nvSpPr>
        <p:spPr>
          <a:xfrm>
            <a:off x="384070" y="2099847"/>
            <a:ext cx="4697119" cy="830997"/>
          </a:xfrm>
          <a:prstGeom prst="rect">
            <a:avLst/>
          </a:prstGeom>
          <a:noFill/>
        </p:spPr>
        <p:txBody>
          <a:bodyPr wrap="none" rtlCol="0">
            <a:spAutoFit/>
          </a:bodyPr>
          <a:lstStyle/>
          <a:p>
            <a:r>
              <a:rPr lang="en-US" sz="4800" b="1" dirty="0">
                <a:solidFill>
                  <a:srgbClr val="FF0000"/>
                </a:solidFill>
              </a:rPr>
              <a:t>Does it matter?</a:t>
            </a:r>
          </a:p>
        </p:txBody>
      </p:sp>
      <p:pic>
        <p:nvPicPr>
          <p:cNvPr id="10" name="Image" descr="Image">
            <a:extLst>
              <a:ext uri="{FF2B5EF4-FFF2-40B4-BE49-F238E27FC236}">
                <a16:creationId xmlns:a16="http://schemas.microsoft.com/office/drawing/2014/main" id="{D87FFD56-221D-23CE-1180-9E9AC0F9A206}"/>
              </a:ext>
            </a:extLst>
          </p:cNvPr>
          <p:cNvPicPr>
            <a:picLocks noChangeAspect="1"/>
          </p:cNvPicPr>
          <p:nvPr/>
        </p:nvPicPr>
        <p:blipFill>
          <a:blip r:embed="rId13"/>
          <a:stretch>
            <a:fillRect/>
          </a:stretch>
        </p:blipFill>
        <p:spPr>
          <a:xfrm>
            <a:off x="22768696" y="12280937"/>
            <a:ext cx="1219791" cy="1056426"/>
          </a:xfrm>
          <a:prstGeom prst="rect">
            <a:avLst/>
          </a:prstGeom>
          <a:ln w="12700">
            <a:miter lim="400000"/>
          </a:ln>
        </p:spPr>
      </p:pic>
      <p:sp>
        <p:nvSpPr>
          <p:cNvPr id="12" name="Rectangle 11">
            <a:extLst>
              <a:ext uri="{FF2B5EF4-FFF2-40B4-BE49-F238E27FC236}">
                <a16:creationId xmlns:a16="http://schemas.microsoft.com/office/drawing/2014/main" id="{3B36F125-C7C7-292C-F43C-DF53A9DF1A86}"/>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374293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264FC-BD20-3888-DC2F-37566C1AA6FB}"/>
              </a:ext>
            </a:extLst>
          </p:cNvPr>
          <p:cNvSpPr>
            <a:spLocks noGrp="1"/>
          </p:cNvSpPr>
          <p:nvPr>
            <p:ph type="body" idx="1"/>
          </p:nvPr>
        </p:nvSpPr>
        <p:spPr>
          <a:xfrm>
            <a:off x="1206500" y="7169061"/>
            <a:ext cx="21971000" cy="7241586"/>
          </a:xfrm>
        </p:spPr>
        <p:txBody>
          <a:bodyPr>
            <a:normAutofit/>
          </a:bodyPr>
          <a:lstStyle/>
          <a:p>
            <a:r>
              <a:rPr lang="en-US" sz="9600" dirty="0">
                <a:solidFill>
                  <a:schemeClr val="bg2"/>
                </a:solidFill>
              </a:rPr>
              <a:t>III. Describe how to adapt an evidence-based practice for your proposal </a:t>
            </a:r>
          </a:p>
          <a:p>
            <a:r>
              <a:rPr lang="en-US" sz="9600" dirty="0">
                <a:solidFill>
                  <a:schemeClr val="bg2"/>
                </a:solidFill>
              </a:rPr>
              <a:t>&amp;</a:t>
            </a:r>
          </a:p>
          <a:p>
            <a:r>
              <a:rPr lang="en-US" sz="9600" dirty="0">
                <a:solidFill>
                  <a:schemeClr val="bg2"/>
                </a:solidFill>
              </a:rPr>
              <a:t>IV. Describe the relationship between evidence-based practice and your grant proposal </a:t>
            </a:r>
          </a:p>
          <a:p>
            <a:endParaRPr lang="en-US" sz="9600" dirty="0">
              <a:solidFill>
                <a:schemeClr val="bg2"/>
              </a:solidFill>
            </a:endParaRPr>
          </a:p>
          <a:p>
            <a:endParaRPr lang="en-US" dirty="0"/>
          </a:p>
        </p:txBody>
      </p:sp>
      <p:pic>
        <p:nvPicPr>
          <p:cNvPr id="3" name="Image" descr="Image">
            <a:extLst>
              <a:ext uri="{FF2B5EF4-FFF2-40B4-BE49-F238E27FC236}">
                <a16:creationId xmlns:a16="http://schemas.microsoft.com/office/drawing/2014/main" id="{9FF3D60B-C833-5677-6689-762F843454F6}"/>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76712775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8DC901-EAE7-4FD6-E5BD-07887304CA38}"/>
              </a:ext>
            </a:extLst>
          </p:cNvPr>
          <p:cNvSpPr>
            <a:spLocks noGrp="1"/>
          </p:cNvSpPr>
          <p:nvPr>
            <p:ph type="title"/>
          </p:nvPr>
        </p:nvSpPr>
        <p:spPr>
          <a:xfrm>
            <a:off x="1" y="275124"/>
            <a:ext cx="22760474" cy="2641600"/>
          </a:xfrm>
        </p:spPr>
        <p:txBody>
          <a:bodyPr/>
          <a:lstStyle/>
          <a:p>
            <a:pPr algn="ctr"/>
            <a:r>
              <a:rPr lang="en-US" b="1" dirty="0">
                <a:solidFill>
                  <a:schemeClr val="tx1"/>
                </a:solidFill>
              </a:rPr>
              <a:t>Dr. Kelley’s 4Ds of the Dependent Measure</a:t>
            </a:r>
          </a:p>
        </p:txBody>
      </p:sp>
      <p:graphicFrame>
        <p:nvGraphicFramePr>
          <p:cNvPr id="7" name="Diagram 6">
            <a:extLst>
              <a:ext uri="{FF2B5EF4-FFF2-40B4-BE49-F238E27FC236}">
                <a16:creationId xmlns:a16="http://schemas.microsoft.com/office/drawing/2014/main" id="{EBFC9089-19F0-CC04-D383-D55590535DC8}"/>
              </a:ext>
            </a:extLst>
          </p:cNvPr>
          <p:cNvGraphicFramePr/>
          <p:nvPr>
            <p:extLst>
              <p:ext uri="{D42A27DB-BD31-4B8C-83A1-F6EECF244321}">
                <p14:modId xmlns:p14="http://schemas.microsoft.com/office/powerpoint/2010/main" val="2930677011"/>
              </p:ext>
            </p:extLst>
          </p:nvPr>
        </p:nvGraphicFramePr>
        <p:xfrm>
          <a:off x="1623525" y="1969149"/>
          <a:ext cx="19208892" cy="10727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 descr="Image">
            <a:extLst>
              <a:ext uri="{FF2B5EF4-FFF2-40B4-BE49-F238E27FC236}">
                <a16:creationId xmlns:a16="http://schemas.microsoft.com/office/drawing/2014/main" id="{1DF41A73-B422-39DE-7B67-0C3793709716}"/>
              </a:ext>
            </a:extLst>
          </p:cNvPr>
          <p:cNvPicPr>
            <a:picLocks noChangeAspect="1"/>
          </p:cNvPicPr>
          <p:nvPr/>
        </p:nvPicPr>
        <p:blipFill>
          <a:blip r:embed="rId7"/>
          <a:stretch>
            <a:fillRect/>
          </a:stretch>
        </p:blipFill>
        <p:spPr>
          <a:xfrm>
            <a:off x="22768696" y="12280937"/>
            <a:ext cx="1219791" cy="1056426"/>
          </a:xfrm>
          <a:prstGeom prst="rect">
            <a:avLst/>
          </a:prstGeom>
          <a:ln w="12700">
            <a:miter lim="400000"/>
          </a:ln>
        </p:spPr>
      </p:pic>
      <p:sp>
        <p:nvSpPr>
          <p:cNvPr id="3" name="Rectangle 2">
            <a:extLst>
              <a:ext uri="{FF2B5EF4-FFF2-40B4-BE49-F238E27FC236}">
                <a16:creationId xmlns:a16="http://schemas.microsoft.com/office/drawing/2014/main" id="{72A46A18-E249-4B07-5A18-24971E8C32BB}"/>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2672589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890002" y="2918109"/>
            <a:ext cx="9101460" cy="7879782"/>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9122884" y="3272464"/>
            <a:ext cx="14245115" cy="7627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lnSpc>
                <a:spcPct val="110000"/>
              </a:lnSpc>
              <a:spcAft>
                <a:spcPts val="600"/>
              </a:spcAft>
              <a:buNone/>
            </a:pPr>
            <a:r>
              <a:rPr lang="en-US" sz="4400" b="1" dirty="0">
                <a:solidFill>
                  <a:schemeClr val="bg1"/>
                </a:solidFill>
              </a:rPr>
              <a:t>IFP</a:t>
            </a:r>
            <a:r>
              <a:rPr lang="en-US" sz="4400" dirty="0">
                <a:solidFill>
                  <a:schemeClr val="bg1"/>
                </a:solidFill>
              </a:rPr>
              <a:t> is a nationally recognized grants consulting firm highly regarded for an impressive overall grant success rate of 85%. IFP is well known for its expertise in federal and other government grant writing, our success is based on technical expertise and a focus on a relationship-building approach. IFP’s team of over 25 highly experienced consultants is passionate about helping organizations meet the unique needs of their local communities and better serve their constituents by seeking and securing grant funding. </a:t>
            </a:r>
          </a:p>
        </p:txBody>
      </p:sp>
      <p:pic>
        <p:nvPicPr>
          <p:cNvPr id="3" name="Picture 2" descr="A picture containing drawing&#10;&#10;Description automatically generated">
            <a:extLst>
              <a:ext uri="{FF2B5EF4-FFF2-40B4-BE49-F238E27FC236}">
                <a16:creationId xmlns:a16="http://schemas.microsoft.com/office/drawing/2014/main" id="{2E763822-800A-BA2C-71C2-48A46AF8F277}"/>
              </a:ext>
            </a:extLst>
          </p:cNvPr>
          <p:cNvPicPr>
            <a:picLocks noChangeAspect="1"/>
          </p:cNvPicPr>
          <p:nvPr/>
        </p:nvPicPr>
        <p:blipFill rotWithShape="1">
          <a:blip r:embed="rId3">
            <a:extLst>
              <a:ext uri="{28A0092B-C50C-407E-A947-70E740481C1C}">
                <a14:useLocalDpi xmlns:a14="http://schemas.microsoft.com/office/drawing/2010/main" val="0"/>
              </a:ext>
            </a:extLst>
          </a:blip>
          <a:srcRect t="7683" r="-2" b="14646"/>
          <a:stretch/>
        </p:blipFill>
        <p:spPr bwMode="auto">
          <a:xfrm>
            <a:off x="12949084" y="11272603"/>
            <a:ext cx="4836587" cy="2146610"/>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7EA0-F965-554B-919B-04901CC3A4B2}"/>
              </a:ext>
            </a:extLst>
          </p:cNvPr>
          <p:cNvSpPr>
            <a:spLocks noGrp="1"/>
          </p:cNvSpPr>
          <p:nvPr>
            <p:ph type="title"/>
          </p:nvPr>
        </p:nvSpPr>
        <p:spPr>
          <a:xfrm>
            <a:off x="1339703" y="2860358"/>
            <a:ext cx="6058626" cy="7351816"/>
          </a:xfrm>
        </p:spPr>
        <p:txBody>
          <a:bodyPr anchor="ctr">
            <a:normAutofit/>
          </a:bodyPr>
          <a:lstStyle/>
          <a:p>
            <a:r>
              <a:rPr lang="en-US" sz="6200" dirty="0"/>
              <a:t>Assess fit of EBP and plan adaptations</a:t>
            </a:r>
          </a:p>
        </p:txBody>
      </p:sp>
      <p:graphicFrame>
        <p:nvGraphicFramePr>
          <p:cNvPr id="5" name="Content Placeholder 2">
            <a:extLst>
              <a:ext uri="{FF2B5EF4-FFF2-40B4-BE49-F238E27FC236}">
                <a16:creationId xmlns:a16="http://schemas.microsoft.com/office/drawing/2014/main" id="{C28B4AF0-10B3-4BE3-960D-475A608FDDCC}"/>
              </a:ext>
            </a:extLst>
          </p:cNvPr>
          <p:cNvGraphicFramePr>
            <a:graphicFrameLocks noGrp="1"/>
          </p:cNvGraphicFramePr>
          <p:nvPr>
            <p:ph idx="1"/>
            <p:extLst>
              <p:ext uri="{D42A27DB-BD31-4B8C-83A1-F6EECF244321}">
                <p14:modId xmlns:p14="http://schemas.microsoft.com/office/powerpoint/2010/main" val="2388111373"/>
              </p:ext>
            </p:extLst>
          </p:nvPr>
        </p:nvGraphicFramePr>
        <p:xfrm>
          <a:off x="8150087" y="1152939"/>
          <a:ext cx="14894210" cy="11127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406CCDE2-D294-6B46-8162-C4572041AD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53600" y="11785600"/>
            <a:ext cx="1625600" cy="1625600"/>
          </a:xfrm>
          <a:prstGeom prst="rect">
            <a:avLst/>
          </a:prstGeom>
        </p:spPr>
      </p:pic>
      <p:pic>
        <p:nvPicPr>
          <p:cNvPr id="4" name="Image" descr="Image">
            <a:extLst>
              <a:ext uri="{FF2B5EF4-FFF2-40B4-BE49-F238E27FC236}">
                <a16:creationId xmlns:a16="http://schemas.microsoft.com/office/drawing/2014/main" id="{6CE561C0-9BD2-8801-14E6-CA9A55C12BE8}"/>
              </a:ext>
            </a:extLst>
          </p:cNvPr>
          <p:cNvPicPr>
            <a:picLocks noChangeAspect="1"/>
          </p:cNvPicPr>
          <p:nvPr/>
        </p:nvPicPr>
        <p:blipFill>
          <a:blip r:embed="rId10"/>
          <a:stretch>
            <a:fillRect/>
          </a:stretch>
        </p:blipFill>
        <p:spPr>
          <a:xfrm>
            <a:off x="22768696" y="12280937"/>
            <a:ext cx="1219791" cy="1056426"/>
          </a:xfrm>
          <a:prstGeom prst="rect">
            <a:avLst/>
          </a:prstGeom>
          <a:ln w="12700">
            <a:miter lim="400000"/>
          </a:ln>
        </p:spPr>
      </p:pic>
      <p:sp>
        <p:nvSpPr>
          <p:cNvPr id="6" name="Rectangle 5">
            <a:extLst>
              <a:ext uri="{FF2B5EF4-FFF2-40B4-BE49-F238E27FC236}">
                <a16:creationId xmlns:a16="http://schemas.microsoft.com/office/drawing/2014/main" id="{E23A3376-4FC7-B9D6-27A9-1DA2FEA82918}"/>
              </a:ext>
            </a:extLst>
          </p:cNvPr>
          <p:cNvSpPr/>
          <p:nvPr/>
        </p:nvSpPr>
        <p:spPr>
          <a:xfrm>
            <a:off x="240714" y="12966936"/>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T</a:t>
            </a:r>
          </a:p>
        </p:txBody>
      </p:sp>
    </p:spTree>
    <p:extLst>
      <p:ext uri="{BB962C8B-B14F-4D97-AF65-F5344CB8AC3E}">
        <p14:creationId xmlns:p14="http://schemas.microsoft.com/office/powerpoint/2010/main" val="834366286"/>
      </p:ext>
    </p:extLst>
  </p:cSld>
  <p:clrMapOvr>
    <a:masterClrMapping/>
  </p:clrMapOvr>
  <mc:AlternateContent xmlns:mc="http://schemas.openxmlformats.org/markup-compatibility/2006" xmlns:p14="http://schemas.microsoft.com/office/powerpoint/2010/main">
    <mc:Choice Requires="p14">
      <p:transition spd="slow" p14:dur="2000" advTm="59962"/>
    </mc:Choice>
    <mc:Fallback xmlns="">
      <p:transition spd="slow" advTm="5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74000">
              <a:schemeClr val="accent3"/>
            </a:gs>
            <a:gs pos="83000">
              <a:schemeClr val="accent3">
                <a:lumMod val="75000"/>
              </a:schemeClr>
            </a:gs>
            <a:gs pos="100000">
              <a:srgbClr val="00B050"/>
            </a:gs>
          </a:gsLst>
          <a:lin ang="5400000" scaled="1"/>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58F52E-6801-503D-CD79-64AE57EDE11E}"/>
              </a:ext>
            </a:extLst>
          </p:cNvPr>
          <p:cNvPicPr>
            <a:picLocks noGrp="1" noChangeAspect="1"/>
          </p:cNvPicPr>
          <p:nvPr>
            <p:ph idx="1"/>
          </p:nvPr>
        </p:nvPicPr>
        <p:blipFill>
          <a:blip r:embed="rId2"/>
          <a:stretch>
            <a:fillRect/>
          </a:stretch>
        </p:blipFill>
        <p:spPr>
          <a:xfrm>
            <a:off x="964328" y="55653"/>
            <a:ext cx="10423252" cy="13488914"/>
          </a:xfrm>
          <a:prstGeom prst="rect">
            <a:avLst/>
          </a:prstGeom>
        </p:spPr>
      </p:pic>
      <p:sp>
        <p:nvSpPr>
          <p:cNvPr id="4" name="Slide Number Placeholder 3">
            <a:extLst>
              <a:ext uri="{FF2B5EF4-FFF2-40B4-BE49-F238E27FC236}">
                <a16:creationId xmlns:a16="http://schemas.microsoft.com/office/drawing/2014/main" id="{2B8A8ECA-A99E-B9BD-A9D8-F43D40DAA183}"/>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31</a:t>
            </a:fld>
            <a:endParaRPr lang="en-US" dirty="0">
              <a:solidFill>
                <a:srgbClr val="FFFFFF"/>
              </a:solidFill>
            </a:endParaRPr>
          </a:p>
        </p:txBody>
      </p:sp>
      <p:sp>
        <p:nvSpPr>
          <p:cNvPr id="8" name="Title 1">
            <a:extLst>
              <a:ext uri="{FF2B5EF4-FFF2-40B4-BE49-F238E27FC236}">
                <a16:creationId xmlns:a16="http://schemas.microsoft.com/office/drawing/2014/main" id="{2AD164B3-3CA2-B742-F1CD-710C07B6C9C8}"/>
              </a:ext>
            </a:extLst>
          </p:cNvPr>
          <p:cNvSpPr>
            <a:spLocks noGrp="1"/>
          </p:cNvSpPr>
          <p:nvPr>
            <p:ph type="title"/>
          </p:nvPr>
        </p:nvSpPr>
        <p:spPr>
          <a:xfrm>
            <a:off x="13517217" y="3617843"/>
            <a:ext cx="8534709" cy="5712594"/>
          </a:xfrm>
        </p:spPr>
        <p:txBody>
          <a:bodyPr/>
          <a:lstStyle/>
          <a:p>
            <a:r>
              <a:rPr lang="en-US" b="1" dirty="0">
                <a:solidFill>
                  <a:schemeClr val="accent4"/>
                </a:solidFill>
              </a:rPr>
              <a:t>What if your client comes in with this?</a:t>
            </a:r>
          </a:p>
        </p:txBody>
      </p:sp>
      <p:pic>
        <p:nvPicPr>
          <p:cNvPr id="2" name="Image" descr="Image">
            <a:extLst>
              <a:ext uri="{FF2B5EF4-FFF2-40B4-BE49-F238E27FC236}">
                <a16:creationId xmlns:a16="http://schemas.microsoft.com/office/drawing/2014/main" id="{0FB163FE-FDCE-A2BE-AE09-8E3E9D922736}"/>
              </a:ext>
            </a:extLst>
          </p:cNvPr>
          <p:cNvPicPr>
            <a:picLocks noChangeAspect="1"/>
          </p:cNvPicPr>
          <p:nvPr/>
        </p:nvPicPr>
        <p:blipFill>
          <a:blip r:embed="rId3"/>
          <a:stretch>
            <a:fillRect/>
          </a:stretch>
        </p:blipFill>
        <p:spPr>
          <a:xfrm>
            <a:off x="22768696" y="12280937"/>
            <a:ext cx="1219791" cy="1056426"/>
          </a:xfrm>
          <a:prstGeom prst="rect">
            <a:avLst/>
          </a:prstGeom>
          <a:ln w="12700">
            <a:miter lim="400000"/>
          </a:ln>
        </p:spPr>
      </p:pic>
    </p:spTree>
    <p:extLst>
      <p:ext uri="{BB962C8B-B14F-4D97-AF65-F5344CB8AC3E}">
        <p14:creationId xmlns:p14="http://schemas.microsoft.com/office/powerpoint/2010/main" val="356616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D55CA-C4C8-4FF4-6768-E324C9C0D8CD}"/>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32</a:t>
            </a:fld>
            <a:endParaRPr lang="en-US" dirty="0">
              <a:solidFill>
                <a:srgbClr val="FFFFFF"/>
              </a:solidFill>
            </a:endParaRPr>
          </a:p>
        </p:txBody>
      </p:sp>
      <p:sp>
        <p:nvSpPr>
          <p:cNvPr id="9" name="Title 1">
            <a:extLst>
              <a:ext uri="{FF2B5EF4-FFF2-40B4-BE49-F238E27FC236}">
                <a16:creationId xmlns:a16="http://schemas.microsoft.com/office/drawing/2014/main" id="{176B05B5-38E3-228F-BC89-F205D2C688D1}"/>
              </a:ext>
            </a:extLst>
          </p:cNvPr>
          <p:cNvSpPr txBox="1">
            <a:spLocks/>
          </p:cNvSpPr>
          <p:nvPr/>
        </p:nvSpPr>
        <p:spPr>
          <a:xfrm>
            <a:off x="10163176" y="1350042"/>
            <a:ext cx="9267824" cy="2474271"/>
          </a:xfrm>
          <a:prstGeom prst="rect">
            <a:avLst/>
          </a:prstGeom>
        </p:spPr>
        <p:txBody>
          <a:bodyPr vert="horz" lIns="182880" tIns="91440" rIns="182880" bIns="9144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b="1" dirty="0"/>
              <a:t>What if your client comes in with this?</a:t>
            </a:r>
          </a:p>
        </p:txBody>
      </p:sp>
      <p:pic>
        <p:nvPicPr>
          <p:cNvPr id="10" name="Picture 9">
            <a:extLst>
              <a:ext uri="{FF2B5EF4-FFF2-40B4-BE49-F238E27FC236}">
                <a16:creationId xmlns:a16="http://schemas.microsoft.com/office/drawing/2014/main" id="{E8D2BF62-E2C3-2D84-0E87-E2B806E44B4C}"/>
              </a:ext>
            </a:extLst>
          </p:cNvPr>
          <p:cNvPicPr>
            <a:picLocks noChangeAspect="1"/>
          </p:cNvPicPr>
          <p:nvPr/>
        </p:nvPicPr>
        <p:blipFill rotWithShape="1">
          <a:blip r:embed="rId2"/>
          <a:srcRect l="17213" r="16977"/>
          <a:stretch/>
        </p:blipFill>
        <p:spPr>
          <a:xfrm>
            <a:off x="860880" y="116149"/>
            <a:ext cx="8873672" cy="13483702"/>
          </a:xfrm>
          <a:prstGeom prst="rect">
            <a:avLst/>
          </a:prstGeom>
        </p:spPr>
      </p:pic>
      <p:sp>
        <p:nvSpPr>
          <p:cNvPr id="12" name="TextBox 11">
            <a:extLst>
              <a:ext uri="{FF2B5EF4-FFF2-40B4-BE49-F238E27FC236}">
                <a16:creationId xmlns:a16="http://schemas.microsoft.com/office/drawing/2014/main" id="{D76D676A-634D-1AF9-D514-DEC4984FDA1E}"/>
              </a:ext>
            </a:extLst>
          </p:cNvPr>
          <p:cNvSpPr txBox="1"/>
          <p:nvPr/>
        </p:nvSpPr>
        <p:spPr>
          <a:xfrm>
            <a:off x="10163176" y="4058229"/>
            <a:ext cx="9267824" cy="7417415"/>
          </a:xfrm>
          <a:prstGeom prst="rect">
            <a:avLst/>
          </a:prstGeom>
          <a:noFill/>
        </p:spPr>
        <p:txBody>
          <a:bodyPr wrap="square">
            <a:spAutoFit/>
          </a:bodyPr>
          <a:lstStyle/>
          <a:p>
            <a:pPr algn="l"/>
            <a:r>
              <a:rPr lang="en-US" sz="2800" dirty="0" err="1"/>
              <a:t>Insel</a:t>
            </a:r>
            <a:r>
              <a:rPr lang="en-US" sz="2800" dirty="0"/>
              <a:t> claims such therapies are “eminence-based care” in contrast to “evidence-based” [</a:t>
            </a:r>
            <a:r>
              <a:rPr lang="en-US" sz="2800" dirty="0" err="1"/>
              <a:t>pg</a:t>
            </a:r>
            <a:r>
              <a:rPr lang="en-US" sz="2800" dirty="0"/>
              <a:t> 103], and that psychoanalysis is “not by itself a treatment for mental illness” [</a:t>
            </a:r>
            <a:r>
              <a:rPr lang="en-US" sz="2800" dirty="0" err="1"/>
              <a:t>pg</a:t>
            </a:r>
            <a:r>
              <a:rPr lang="en-US" sz="2800" dirty="0"/>
              <a:t> 51]. He believes that traditional psychotherapy blames parents and families for mental illness and that only by discarding these outmoded approaches, families can now be part of a patient’s support team. He derides analytic therapy as dwelling on childhood, not current life. By contrast, according to </a:t>
            </a:r>
            <a:r>
              <a:rPr lang="en-US" sz="2800" dirty="0" err="1"/>
              <a:t>Insel</a:t>
            </a:r>
            <a:r>
              <a:rPr lang="en-US" sz="2800" dirty="0"/>
              <a:t>, evidence-based therapy focuses on learning skills:</a:t>
            </a:r>
          </a:p>
          <a:p>
            <a:pPr algn="l"/>
            <a:endParaRPr lang="en-US" sz="2800" dirty="0"/>
          </a:p>
          <a:p>
            <a:pPr algn="l"/>
            <a:r>
              <a:rPr lang="en-US" sz="2800" i="1" dirty="0"/>
              <a:t>That’s not what you get with talk therapy that’s not focused. It doesn’t have an evidence base. So I’m a huge proponent of psychotherapy, but it has to be psychotherapy that actually involves those kind of skills learning that has a kind of scientific basis to it with people trained to do it in the way that works.</a:t>
            </a:r>
          </a:p>
        </p:txBody>
      </p:sp>
      <p:pic>
        <p:nvPicPr>
          <p:cNvPr id="2" name="Image" descr="Image">
            <a:extLst>
              <a:ext uri="{FF2B5EF4-FFF2-40B4-BE49-F238E27FC236}">
                <a16:creationId xmlns:a16="http://schemas.microsoft.com/office/drawing/2014/main" id="{5FD7E335-925A-968E-FE35-75E61A3269C1}"/>
              </a:ext>
            </a:extLst>
          </p:cNvPr>
          <p:cNvPicPr>
            <a:picLocks noChangeAspect="1"/>
          </p:cNvPicPr>
          <p:nvPr/>
        </p:nvPicPr>
        <p:blipFill>
          <a:blip r:embed="rId3"/>
          <a:stretch>
            <a:fillRect/>
          </a:stretch>
        </p:blipFill>
        <p:spPr>
          <a:xfrm>
            <a:off x="22768696" y="12280937"/>
            <a:ext cx="1219791" cy="1056426"/>
          </a:xfrm>
          <a:prstGeom prst="rect">
            <a:avLst/>
          </a:prstGeom>
          <a:ln w="12700">
            <a:miter lim="400000"/>
          </a:ln>
        </p:spPr>
      </p:pic>
    </p:spTree>
    <p:extLst>
      <p:ext uri="{BB962C8B-B14F-4D97-AF65-F5344CB8AC3E}">
        <p14:creationId xmlns:p14="http://schemas.microsoft.com/office/powerpoint/2010/main" val="3500259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B64BCB-0339-0667-0467-15927677CD47}"/>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33</a:t>
            </a:fld>
            <a:endParaRPr lang="en-US" dirty="0">
              <a:solidFill>
                <a:srgbClr val="FFFFFF"/>
              </a:solidFill>
            </a:endParaRPr>
          </a:p>
        </p:txBody>
      </p:sp>
      <p:sp>
        <p:nvSpPr>
          <p:cNvPr id="6" name="TextBox 5">
            <a:extLst>
              <a:ext uri="{FF2B5EF4-FFF2-40B4-BE49-F238E27FC236}">
                <a16:creationId xmlns:a16="http://schemas.microsoft.com/office/drawing/2014/main" id="{BB5752C9-7AD9-3FCC-5D83-DBE5CB8842AA}"/>
              </a:ext>
            </a:extLst>
          </p:cNvPr>
          <p:cNvSpPr txBox="1"/>
          <p:nvPr/>
        </p:nvSpPr>
        <p:spPr>
          <a:xfrm>
            <a:off x="757555" y="182209"/>
            <a:ext cx="13306010" cy="13101022"/>
          </a:xfrm>
          <a:prstGeom prst="rect">
            <a:avLst/>
          </a:prstGeom>
          <a:noFill/>
        </p:spPr>
        <p:txBody>
          <a:bodyPr wrap="square">
            <a:spAutoFit/>
          </a:bodyPr>
          <a:lstStyle/>
          <a:p>
            <a:r>
              <a:rPr lang="en-US" dirty="0">
                <a:latin typeface="Gill Sans MT" panose="020B0502020104020203" pitchFamily="34" charset="0"/>
              </a:rPr>
              <a:t>Molecular Psychiatry</a:t>
            </a:r>
          </a:p>
          <a:p>
            <a:r>
              <a:rPr lang="en-US" sz="1600" dirty="0">
                <a:latin typeface="Lucida Sans" panose="020B0602030504020204" pitchFamily="34" charset="0"/>
                <a:hlinkClick r:id="rId2"/>
              </a:rPr>
              <a:t>www.nature.com/mp</a:t>
            </a:r>
          </a:p>
          <a:p>
            <a:endParaRPr lang="en-US" sz="2000" dirty="0">
              <a:latin typeface="Lucida Sans" panose="020B0602030504020204" pitchFamily="34" charset="0"/>
            </a:endParaRPr>
          </a:p>
          <a:p>
            <a:r>
              <a:rPr lang="en-US" dirty="0">
                <a:latin typeface="Lucida Sans" panose="020B0602030504020204" pitchFamily="34" charset="0"/>
              </a:rPr>
              <a:t>SYSTEMATIC REVIEW  </a:t>
            </a:r>
            <a:r>
              <a:rPr lang="en-US" sz="2000" b="1" dirty="0">
                <a:solidFill>
                  <a:srgbClr val="F08230"/>
                </a:solidFill>
                <a:latin typeface="Arial" panose="020B0604020202020204" pitchFamily="34" charset="0"/>
              </a:rPr>
              <a:t>OPEN</a:t>
            </a:r>
          </a:p>
          <a:p>
            <a:r>
              <a:rPr lang="en-US" sz="4000" dirty="0">
                <a:latin typeface="Gill Sans MT" panose="020B0502020104020203" pitchFamily="34" charset="0"/>
              </a:rPr>
              <a:t>The serotonin theory of depression: a systematic umbrella review of the evidence</a:t>
            </a:r>
          </a:p>
          <a:p>
            <a:r>
              <a:rPr lang="en-US" sz="1800" dirty="0">
                <a:latin typeface="Gill Sans MT" panose="020B0502020104020203" pitchFamily="34" charset="0"/>
              </a:rPr>
              <a:t>Joanna Moncrieff</a:t>
            </a:r>
            <a:r>
              <a:rPr lang="en-US" sz="1800" baseline="30000" dirty="0">
                <a:latin typeface="Gill Sans MT" panose="020B0502020104020203" pitchFamily="34" charset="0"/>
              </a:rPr>
              <a:t>1,2</a:t>
            </a:r>
            <a:r>
              <a:rPr lang="en-US" sz="1800" dirty="0">
                <a:latin typeface="Gill Sans MT" panose="020B0502020104020203" pitchFamily="34" charset="0"/>
              </a:rPr>
              <a:t> </a:t>
            </a:r>
            <a:r>
              <a:rPr lang="en-US" sz="1800" baseline="30000" dirty="0">
                <a:latin typeface="MS PGothic" panose="020B0600070205080204" pitchFamily="34" charset="-128"/>
              </a:rPr>
              <a:t>✉</a:t>
            </a:r>
            <a:r>
              <a:rPr lang="en-US" sz="1800" baseline="30000" dirty="0">
                <a:latin typeface="Gill Sans MT" panose="020B0502020104020203" pitchFamily="34" charset="0"/>
              </a:rPr>
              <a:t>, Ruth E. Cooper3</a:t>
            </a:r>
            <a:r>
              <a:rPr lang="en-US" sz="1800" dirty="0">
                <a:latin typeface="Gill Sans MT" panose="020B0502020104020203" pitchFamily="34" charset="0"/>
              </a:rPr>
              <a:t>, Tom Stockmann</a:t>
            </a:r>
            <a:r>
              <a:rPr lang="en-US" sz="1800" baseline="30000" dirty="0">
                <a:latin typeface="Gill Sans MT" panose="020B0502020104020203" pitchFamily="34" charset="0"/>
              </a:rPr>
              <a:t>4</a:t>
            </a:r>
            <a:r>
              <a:rPr lang="en-US" sz="1800" dirty="0">
                <a:latin typeface="Gill Sans MT" panose="020B0502020104020203" pitchFamily="34" charset="0"/>
              </a:rPr>
              <a:t>, Simone Amendola</a:t>
            </a:r>
            <a:r>
              <a:rPr lang="en-US" sz="1800" baseline="30000" dirty="0">
                <a:latin typeface="Gill Sans MT" panose="020B0502020104020203" pitchFamily="34" charset="0"/>
              </a:rPr>
              <a:t>5</a:t>
            </a:r>
            <a:r>
              <a:rPr lang="en-US" sz="1800" dirty="0">
                <a:latin typeface="Gill Sans MT" panose="020B0502020104020203" pitchFamily="34" charset="0"/>
              </a:rPr>
              <a:t>, Michael P. Hengartner</a:t>
            </a:r>
            <a:r>
              <a:rPr lang="en-US" sz="1800" baseline="30000" dirty="0">
                <a:latin typeface="Gill Sans MT" panose="020B0502020104020203" pitchFamily="34" charset="0"/>
              </a:rPr>
              <a:t>6</a:t>
            </a:r>
            <a:r>
              <a:rPr lang="en-US" sz="1800" dirty="0">
                <a:latin typeface="Gill Sans MT" panose="020B0502020104020203" pitchFamily="34" charset="0"/>
              </a:rPr>
              <a:t> and Mark A. Horowitz</a:t>
            </a:r>
            <a:r>
              <a:rPr lang="en-US" sz="1800" baseline="30000" dirty="0">
                <a:latin typeface="Gill Sans MT" panose="020B0502020104020203" pitchFamily="34" charset="0"/>
              </a:rPr>
              <a:t>1,2</a:t>
            </a:r>
          </a:p>
          <a:p>
            <a:r>
              <a:rPr lang="en-US" sz="1600" dirty="0">
                <a:latin typeface="Gill Sans MT" panose="020B0502020104020203" pitchFamily="34" charset="0"/>
              </a:rPr>
              <a:t>© The Author(s) 2022</a:t>
            </a:r>
          </a:p>
          <a:p>
            <a:endParaRPr lang="en-US" sz="1800" dirty="0">
              <a:latin typeface="Gill Sans MT" panose="020B0502020104020203" pitchFamily="34" charset="0"/>
            </a:endParaRPr>
          </a:p>
          <a:p>
            <a:pPr marR="6860"/>
            <a:r>
              <a:rPr lang="en-US" sz="1800" dirty="0">
                <a:latin typeface="Gill Sans MT" panose="020B0502020104020203" pitchFamily="34" charset="0"/>
              </a:rPr>
              <a:t>The serotonin hypothesis of depression is still in</a:t>
            </a:r>
            <a:r>
              <a:rPr lang="en-US" sz="1800" dirty="0">
                <a:latin typeface="Arial" panose="020B0604020202020204" pitchFamily="34" charset="0"/>
              </a:rPr>
              <a:t>ﬂ</a:t>
            </a:r>
            <a:r>
              <a:rPr lang="en-US" sz="1800" dirty="0">
                <a:latin typeface="Gill Sans MT" panose="020B0502020104020203" pitchFamily="34" charset="0"/>
              </a:rPr>
              <a:t>uential. We aimed to </a:t>
            </a:r>
            <a:r>
              <a:rPr lang="en-US" sz="1800" dirty="0" err="1">
                <a:latin typeface="Gill Sans MT" panose="020B0502020104020203" pitchFamily="34" charset="0"/>
              </a:rPr>
              <a:t>synthesise</a:t>
            </a:r>
            <a:r>
              <a:rPr lang="en-US" sz="1800" dirty="0">
                <a:latin typeface="Gill Sans MT" panose="020B0502020104020203" pitchFamily="34" charset="0"/>
              </a:rPr>
              <a:t> and evaluate evidence on whether depression is associated with lowered serotonin concentration or activity in a systematic umbrella review of the principal relevant areas of research. PubMed, EMBASE and PsycINFO were searched using terms appropriate to each area of research, from their inception until December 2020. Systematic reviews, meta-analyses and large data-set analyses in the following areas were identi</a:t>
            </a:r>
            <a:r>
              <a:rPr lang="en-US" sz="1800" dirty="0">
                <a:latin typeface="Arial" panose="020B0604020202020204" pitchFamily="34" charset="0"/>
              </a:rPr>
              <a:t>ﬁ</a:t>
            </a:r>
            <a:r>
              <a:rPr lang="en-US" sz="1800" dirty="0">
                <a:latin typeface="Gill Sans MT" panose="020B0502020104020203" pitchFamily="34" charset="0"/>
              </a:rPr>
              <a:t>ed: serotonin and serotonin metabolite, 5-HIAA, concentrations in body </a:t>
            </a:r>
            <a:r>
              <a:rPr lang="en-US" sz="1800" dirty="0">
                <a:latin typeface="Arial" panose="020B0604020202020204" pitchFamily="34" charset="0"/>
              </a:rPr>
              <a:t>ﬂ</a:t>
            </a:r>
            <a:r>
              <a:rPr lang="en-US" sz="1800" dirty="0">
                <a:latin typeface="Gill Sans MT" panose="020B0502020104020203" pitchFamily="34" charset="0"/>
              </a:rPr>
              <a:t>uids; serotonin 5-HT</a:t>
            </a:r>
            <a:r>
              <a:rPr lang="en-US" sz="1800" baseline="-25000" dirty="0">
                <a:latin typeface="Gill Sans MT" panose="020B0502020104020203" pitchFamily="34" charset="0"/>
              </a:rPr>
              <a:t>1A</a:t>
            </a:r>
            <a:r>
              <a:rPr lang="en-US" sz="1800" dirty="0">
                <a:latin typeface="Gill Sans MT" panose="020B0502020104020203" pitchFamily="34" charset="0"/>
              </a:rPr>
              <a:t> receptor binding; serotonin transporter (SERT) levels measured by imaging or at post-mortem; tryptophan depletion studies; SERT gene associations and SERT gene- environment interactions. Studies of depression associated with physical conditions and speci</a:t>
            </a:r>
            <a:r>
              <a:rPr lang="en-US" sz="1800" dirty="0">
                <a:latin typeface="Arial" panose="020B0604020202020204" pitchFamily="34" charset="0"/>
              </a:rPr>
              <a:t>ﬁ</a:t>
            </a:r>
            <a:r>
              <a:rPr lang="en-US" sz="1800" dirty="0">
                <a:latin typeface="Gill Sans MT" panose="020B0502020104020203" pitchFamily="34" charset="0"/>
              </a:rPr>
              <a:t>c subtypes of depression (e.g. bipolar depression) were excluded. Two independent reviewers extracted the data and assessed the quality of included studies using the AMSTAR-2, an adapted AMSTAR-2, or the STREGA for a large genetic study. The certainty of study results was assessed using a modi</a:t>
            </a:r>
            <a:r>
              <a:rPr lang="en-US" sz="1800" dirty="0">
                <a:latin typeface="Arial" panose="020B0604020202020204" pitchFamily="34" charset="0"/>
              </a:rPr>
              <a:t>ﬁ</a:t>
            </a:r>
            <a:r>
              <a:rPr lang="en-US" sz="1800" dirty="0">
                <a:latin typeface="Gill Sans MT" panose="020B0502020104020203" pitchFamily="34" charset="0"/>
              </a:rPr>
              <a:t>ed version of the GRADE. We did not </a:t>
            </a:r>
            <a:r>
              <a:rPr lang="en-US" sz="1800" dirty="0" err="1">
                <a:latin typeface="Gill Sans MT" panose="020B0502020104020203" pitchFamily="34" charset="0"/>
              </a:rPr>
              <a:t>synthesise</a:t>
            </a:r>
            <a:r>
              <a:rPr lang="en-US" sz="1800" dirty="0">
                <a:latin typeface="Gill Sans MT" panose="020B0502020104020203" pitchFamily="34" charset="0"/>
              </a:rPr>
              <a:t> results of individual meta-analyses because they included overlapping studies. The review was registered with PROSPERO (CRD42020207203). 17 studies were included: 12 systematic reviews and meta-analyses, 1 collaborative meta-analysis, 1 meta-analysis of large cohort studies, 1 systematic review and narrative synthesis, 1 genetic association study and 1 umbrella review. Quality of reviews was variable with some genetic studies of high quality. Two meta-analyses of overlapping studies examining the serotonin metabolite, 5-HIAA, showed no association with depression (largest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1002). One meta-analysis of cohort studies of plasma serotonin showed no relationship with depression, and evidence that lowered serotonin concentration was associated with antidepressant use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1869). Two meta-analyses of overlapping studies examining the 5-HT</a:t>
            </a:r>
            <a:r>
              <a:rPr lang="en-US" sz="1800" baseline="-25000" dirty="0">
                <a:latin typeface="Gill Sans MT" panose="020B0502020104020203" pitchFamily="34" charset="0"/>
              </a:rPr>
              <a:t>1A</a:t>
            </a:r>
            <a:r>
              <a:rPr lang="en-US" sz="1800" dirty="0">
                <a:latin typeface="Gill Sans MT" panose="020B0502020104020203" pitchFamily="34" charset="0"/>
              </a:rPr>
              <a:t> receptor (largest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561), and three meta-analyses of overlapping studies examining SERT binding (largest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1845) showed weak and inconsistent evidence of reduced binding in some areas, which would be consistent with increased synaptic availability of serotonin in people with depression, if this was the original, causal abnormally. However, effects of prior antidepressant use were not reliably excluded. One meta-analysis of tryptophan depletion studies found no effect in most healthy volunteers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566), but weak evidence of an effect in those with a family history of depression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75). Another systematic review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342) and a sample of ten subsequent studies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407) found no effect in volunteers. No systematic review of tryptophan depletion studies has been performed since 2007. The two largest and highest quality studies of the SERT gene, one genetic association study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115,257) and one collaborative meta-analysis (</a:t>
            </a:r>
            <a:r>
              <a:rPr lang="en-US" sz="1800" i="1" dirty="0">
                <a:latin typeface="Cambria" panose="02040503050406030204" pitchFamily="18" charset="0"/>
              </a:rPr>
              <a:t>n </a:t>
            </a:r>
            <a:r>
              <a:rPr lang="en-US" sz="1800" dirty="0">
                <a:latin typeface="Copperplate Gothic Bold" panose="020E0705020206020404" pitchFamily="34" charset="0"/>
              </a:rPr>
              <a:t>= </a:t>
            </a:r>
            <a:r>
              <a:rPr lang="en-US" sz="1800" dirty="0">
                <a:latin typeface="Gill Sans MT" panose="020B0502020104020203" pitchFamily="34" charset="0"/>
              </a:rPr>
              <a:t>43,165), revealed no evidence of an association with depression, or of an interaction between genotype, stress and depression. The main areas of serotonin research provide no consistent evidence of there being an association between serotonin and depression, and no support for the hypothesis that depression is caused by lowered serotonin activity or concentrations. Some evidence was consistent with the possibility that long-term antidepressant use reduces serotonin concentration.</a:t>
            </a:r>
          </a:p>
          <a:p>
            <a:endParaRPr lang="en-US" sz="1800" dirty="0">
              <a:latin typeface="Gill Sans MT" panose="020B0502020104020203" pitchFamily="34" charset="0"/>
            </a:endParaRPr>
          </a:p>
          <a:p>
            <a:r>
              <a:rPr lang="pl-PL" sz="1800" i="1" dirty="0">
                <a:latin typeface="Calibri" panose="020F0502020204030204" pitchFamily="34" charset="0"/>
              </a:rPr>
              <a:t>Molecular Psychiatry</a:t>
            </a:r>
            <a:r>
              <a:rPr lang="pl-PL" sz="1800" dirty="0">
                <a:latin typeface="Calibri" panose="020F0502020204030204" pitchFamily="34" charset="0"/>
              </a:rPr>
              <a:t>; </a:t>
            </a:r>
            <a:r>
              <a:rPr lang="pl-PL" sz="1800" dirty="0">
                <a:latin typeface="Calibri" panose="020F0502020204030204" pitchFamily="34" charset="0"/>
                <a:hlinkClick r:id="rId3"/>
              </a:rPr>
              <a:t>https://doi.org/10.1038/s41380-022-01661-0</a:t>
            </a:r>
          </a:p>
          <a:p>
            <a:endParaRPr lang="en-US" sz="2000" dirty="0">
              <a:latin typeface="Gill Sans MT" panose="020B0502020104020203" pitchFamily="34" charset="0"/>
            </a:endParaRPr>
          </a:p>
          <a:p>
            <a:endParaRPr lang="en-US" sz="1400" dirty="0">
              <a:latin typeface="Gill Sans MT" panose="020B0502020104020203" pitchFamily="34" charset="0"/>
            </a:endParaRPr>
          </a:p>
          <a:p>
            <a:endParaRPr lang="en-US" sz="600" dirty="0">
              <a:latin typeface="Gill Sans MT" panose="020B0502020104020203" pitchFamily="34" charset="0"/>
            </a:endParaRPr>
          </a:p>
          <a:p>
            <a:pPr marR="2100" algn="just"/>
            <a:r>
              <a:rPr lang="en-US" sz="1400" baseline="30000" dirty="0">
                <a:latin typeface="Gill Sans MT" panose="020B0502020104020203" pitchFamily="34" charset="0"/>
              </a:rPr>
              <a:t>1</a:t>
            </a:r>
            <a:r>
              <a:rPr lang="en-US" sz="1400" dirty="0">
                <a:latin typeface="Gill Sans MT" panose="020B0502020104020203" pitchFamily="34" charset="0"/>
              </a:rPr>
              <a:t>Division of Psychiatry, University College London, London, UK. </a:t>
            </a:r>
            <a:r>
              <a:rPr lang="en-US" sz="1400" baseline="30000" dirty="0">
                <a:latin typeface="Gill Sans MT" panose="020B0502020104020203" pitchFamily="34" charset="0"/>
              </a:rPr>
              <a:t>2</a:t>
            </a:r>
            <a:r>
              <a:rPr lang="en-US" sz="1400" dirty="0">
                <a:latin typeface="Gill Sans MT" panose="020B0502020104020203" pitchFamily="34" charset="0"/>
              </a:rPr>
              <a:t>Research and Development Department, </a:t>
            </a:r>
            <a:r>
              <a:rPr lang="en-US" sz="1400" dirty="0" err="1">
                <a:latin typeface="Gill Sans MT" panose="020B0502020104020203" pitchFamily="34" charset="0"/>
              </a:rPr>
              <a:t>Goodmayes</a:t>
            </a:r>
            <a:r>
              <a:rPr lang="en-US" sz="1400" dirty="0">
                <a:latin typeface="Gill Sans MT" panose="020B0502020104020203" pitchFamily="34" charset="0"/>
              </a:rPr>
              <a:t> Hospital, North East London NHS Foundation Trust, Essex, UK. </a:t>
            </a:r>
            <a:r>
              <a:rPr lang="en-US" sz="1400" baseline="30000" dirty="0">
                <a:latin typeface="Gill Sans MT" panose="020B0502020104020203" pitchFamily="34" charset="0"/>
              </a:rPr>
              <a:t>3</a:t>
            </a:r>
            <a:r>
              <a:rPr lang="en-US" sz="1400" dirty="0">
                <a:latin typeface="Gill Sans MT" panose="020B0502020104020203" pitchFamily="34" charset="0"/>
              </a:rPr>
              <a:t>Faculty of Education, Health and Human Sciences, University of Greenwich, London, UK. </a:t>
            </a:r>
            <a:r>
              <a:rPr lang="en-US" sz="1400" baseline="30000" dirty="0">
                <a:latin typeface="Gill Sans MT" panose="020B0502020104020203" pitchFamily="34" charset="0"/>
              </a:rPr>
              <a:t>4</a:t>
            </a:r>
            <a:r>
              <a:rPr lang="en-US" sz="1400" dirty="0">
                <a:latin typeface="Gill Sans MT" panose="020B0502020104020203" pitchFamily="34" charset="0"/>
              </a:rPr>
              <a:t>Psychiatry-UK, Cornwall, UK. </a:t>
            </a:r>
            <a:r>
              <a:rPr lang="en-US" sz="1400" baseline="30000" dirty="0">
                <a:latin typeface="Gill Sans MT" panose="020B0502020104020203" pitchFamily="34" charset="0"/>
              </a:rPr>
              <a:t>5</a:t>
            </a:r>
            <a:r>
              <a:rPr lang="en-US" sz="1400" dirty="0">
                <a:latin typeface="Gill Sans MT" panose="020B0502020104020203" pitchFamily="34" charset="0"/>
              </a:rPr>
              <a:t>Department of Dynamic and Clinical Psychology, and Health Studies, Faculty of Medicine and Psychology, Sapienza University of Rome, Rome, Italy. </a:t>
            </a:r>
            <a:r>
              <a:rPr lang="en-US" sz="1400" baseline="30000" dirty="0">
                <a:latin typeface="Gill Sans MT" panose="020B0502020104020203" pitchFamily="34" charset="0"/>
              </a:rPr>
              <a:t>6</a:t>
            </a:r>
            <a:r>
              <a:rPr lang="en-US" sz="1400" dirty="0">
                <a:latin typeface="Gill Sans MT" panose="020B0502020104020203" pitchFamily="34" charset="0"/>
              </a:rPr>
              <a:t>Department of Applied Psychology, Zurich University of Applied Sciences, Zurich,</a:t>
            </a:r>
          </a:p>
          <a:p>
            <a:pPr algn="just"/>
            <a:r>
              <a:rPr lang="de-DE" sz="1400" dirty="0">
                <a:latin typeface="Gill Sans MT" panose="020B0502020104020203" pitchFamily="34" charset="0"/>
              </a:rPr>
              <a:t>Switzerland. </a:t>
            </a:r>
            <a:r>
              <a:rPr lang="de-DE" sz="1400" baseline="30000" dirty="0">
                <a:latin typeface="MS PGothic" panose="020B0600070205080204" pitchFamily="34" charset="-128"/>
              </a:rPr>
              <a:t>✉</a:t>
            </a:r>
            <a:r>
              <a:rPr lang="de-DE" sz="1400" baseline="30000" dirty="0">
                <a:latin typeface="Gill Sans MT" panose="020B0502020104020203" pitchFamily="34" charset="0"/>
              </a:rPr>
              <a:t>email: </a:t>
            </a:r>
            <a:r>
              <a:rPr lang="de-DE" sz="1400" baseline="30000" dirty="0">
                <a:latin typeface="Gill Sans MT" panose="020B0502020104020203" pitchFamily="34" charset="0"/>
                <a:hlinkClick r:id="rId4"/>
              </a:rPr>
              <a:t>j.moncrieff@ucl.ac.uk</a:t>
            </a:r>
          </a:p>
          <a:p>
            <a:pPr algn="just"/>
            <a:r>
              <a:rPr lang="en-US" sz="1600" dirty="0">
                <a:latin typeface="Bookman Old Style" panose="02050604050505020204" pitchFamily="18" charset="0"/>
              </a:rPr>
              <a:t>Received: 21 June 2021 Revised: 31 May 2022 Accepted: 7 June 2022</a:t>
            </a:r>
          </a:p>
          <a:p>
            <a:endParaRPr lang="en-US" sz="2000" baseline="-25000" dirty="0">
              <a:latin typeface="Bookman Old Style" panose="02050604050505020204" pitchFamily="18" charset="0"/>
            </a:endParaRPr>
          </a:p>
        </p:txBody>
      </p:sp>
      <p:sp>
        <p:nvSpPr>
          <p:cNvPr id="7" name="Title 1">
            <a:extLst>
              <a:ext uri="{FF2B5EF4-FFF2-40B4-BE49-F238E27FC236}">
                <a16:creationId xmlns:a16="http://schemas.microsoft.com/office/drawing/2014/main" id="{05E7622B-CA93-0868-3AE8-C21F7472928F}"/>
              </a:ext>
            </a:extLst>
          </p:cNvPr>
          <p:cNvSpPr>
            <a:spLocks noGrp="1"/>
          </p:cNvSpPr>
          <p:nvPr>
            <p:ph type="title"/>
          </p:nvPr>
        </p:nvSpPr>
        <p:spPr>
          <a:xfrm>
            <a:off x="14441250" y="5548230"/>
            <a:ext cx="8327445" cy="4149742"/>
          </a:xfrm>
        </p:spPr>
        <p:txBody>
          <a:bodyPr/>
          <a:lstStyle/>
          <a:p>
            <a:r>
              <a:rPr lang="en-US" b="1" dirty="0"/>
              <a:t>What if your client comes in with this?</a:t>
            </a:r>
          </a:p>
        </p:txBody>
      </p:sp>
      <p:pic>
        <p:nvPicPr>
          <p:cNvPr id="2" name="Image" descr="Image">
            <a:extLst>
              <a:ext uri="{FF2B5EF4-FFF2-40B4-BE49-F238E27FC236}">
                <a16:creationId xmlns:a16="http://schemas.microsoft.com/office/drawing/2014/main" id="{A454E4EF-60A6-29BF-E2A2-B7ACF5EF5C14}"/>
              </a:ext>
            </a:extLst>
          </p:cNvPr>
          <p:cNvPicPr>
            <a:picLocks noChangeAspect="1"/>
          </p:cNvPicPr>
          <p:nvPr/>
        </p:nvPicPr>
        <p:blipFill>
          <a:blip r:embed="rId5"/>
          <a:stretch>
            <a:fillRect/>
          </a:stretch>
        </p:blipFill>
        <p:spPr>
          <a:xfrm>
            <a:off x="22768696" y="12280937"/>
            <a:ext cx="1219791" cy="1056426"/>
          </a:xfrm>
          <a:prstGeom prst="rect">
            <a:avLst/>
          </a:prstGeom>
          <a:ln w="12700">
            <a:miter lim="400000"/>
          </a:ln>
        </p:spPr>
      </p:pic>
    </p:spTree>
    <p:extLst>
      <p:ext uri="{BB962C8B-B14F-4D97-AF65-F5344CB8AC3E}">
        <p14:creationId xmlns:p14="http://schemas.microsoft.com/office/powerpoint/2010/main" val="2067177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8331AA-03E2-2E06-03C5-AD5D4B489BD2}"/>
              </a:ext>
            </a:extLst>
          </p:cNvPr>
          <p:cNvSpPr>
            <a:spLocks noGrp="1"/>
          </p:cNvSpPr>
          <p:nvPr>
            <p:ph type="body" idx="1"/>
          </p:nvPr>
        </p:nvSpPr>
        <p:spPr>
          <a:xfrm>
            <a:off x="1206500" y="3674747"/>
            <a:ext cx="21971000" cy="7241586"/>
          </a:xfrm>
        </p:spPr>
        <p:txBody>
          <a:bodyPr/>
          <a:lstStyle/>
          <a:p>
            <a:r>
              <a:rPr lang="en-US" sz="9600" dirty="0">
                <a:solidFill>
                  <a:schemeClr val="bg2"/>
                </a:solidFill>
              </a:rPr>
              <a:t>V. Identify resources for finding evidence-based practices</a:t>
            </a:r>
          </a:p>
          <a:p>
            <a:endParaRPr lang="en-US" dirty="0"/>
          </a:p>
        </p:txBody>
      </p:sp>
      <p:pic>
        <p:nvPicPr>
          <p:cNvPr id="3" name="Image" descr="Image">
            <a:extLst>
              <a:ext uri="{FF2B5EF4-FFF2-40B4-BE49-F238E27FC236}">
                <a16:creationId xmlns:a16="http://schemas.microsoft.com/office/drawing/2014/main" id="{601E5557-2C06-018D-A020-1C8CF294CB34}"/>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79508999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1C94-5BA1-D0A7-4B9C-0D0CE36F453F}"/>
              </a:ext>
            </a:extLst>
          </p:cNvPr>
          <p:cNvSpPr>
            <a:spLocks noGrp="1"/>
          </p:cNvSpPr>
          <p:nvPr>
            <p:ph type="title"/>
          </p:nvPr>
        </p:nvSpPr>
        <p:spPr>
          <a:xfrm>
            <a:off x="1366712" y="718540"/>
            <a:ext cx="17193336" cy="1717450"/>
          </a:xfrm>
        </p:spPr>
        <p:txBody>
          <a:bodyPr/>
          <a:lstStyle/>
          <a:p>
            <a:r>
              <a:rPr lang="en-US" b="1" dirty="0"/>
              <a:t>Evidence-Based Practices Repositories</a:t>
            </a:r>
          </a:p>
        </p:txBody>
      </p:sp>
      <p:sp>
        <p:nvSpPr>
          <p:cNvPr id="3" name="Content Placeholder 2">
            <a:extLst>
              <a:ext uri="{FF2B5EF4-FFF2-40B4-BE49-F238E27FC236}">
                <a16:creationId xmlns:a16="http://schemas.microsoft.com/office/drawing/2014/main" id="{EFF83214-918A-822B-FF16-05A3C51E8B79}"/>
              </a:ext>
            </a:extLst>
          </p:cNvPr>
          <p:cNvSpPr>
            <a:spLocks noGrp="1"/>
          </p:cNvSpPr>
          <p:nvPr>
            <p:ph idx="1"/>
          </p:nvPr>
        </p:nvSpPr>
        <p:spPr>
          <a:xfrm>
            <a:off x="3595332" y="2277833"/>
            <a:ext cx="17193336" cy="4580167"/>
          </a:xfrm>
        </p:spPr>
        <p:txBody>
          <a:bodyPr>
            <a:normAutofit/>
          </a:bodyPr>
          <a:lstStyle/>
          <a:p>
            <a:pPr>
              <a:spcBef>
                <a:spcPts val="1800"/>
              </a:spcBef>
            </a:pPr>
            <a:r>
              <a:rPr lang="en-US" sz="3200" dirty="0">
                <a:hlinkClick r:id="rId2"/>
              </a:rPr>
              <a:t>https://ies.ed.gov/ncee/WWC</a:t>
            </a:r>
            <a:endParaRPr lang="en-US" sz="3200" dirty="0"/>
          </a:p>
          <a:p>
            <a:pPr>
              <a:spcBef>
                <a:spcPts val="1800"/>
              </a:spcBef>
            </a:pPr>
            <a:r>
              <a:rPr lang="en-US" sz="3200" dirty="0">
                <a:hlinkClick r:id="rId3"/>
              </a:rPr>
              <a:t>https://www.samhsa.gov/resource-search/ebp</a:t>
            </a:r>
            <a:endParaRPr lang="en-US" sz="3200" dirty="0"/>
          </a:p>
          <a:p>
            <a:pPr>
              <a:spcBef>
                <a:spcPts val="1800"/>
              </a:spcBef>
            </a:pPr>
            <a:r>
              <a:rPr lang="en-US" sz="3200" dirty="0">
                <a:hlinkClick r:id="rId4"/>
              </a:rPr>
              <a:t>https://www.cdc.gov/dhdsp/pubs/guides/best-practices/about.htm</a:t>
            </a:r>
            <a:r>
              <a:rPr lang="en-US" sz="3200" dirty="0"/>
              <a:t> </a:t>
            </a:r>
          </a:p>
          <a:p>
            <a:pPr>
              <a:spcBef>
                <a:spcPts val="1800"/>
              </a:spcBef>
            </a:pPr>
            <a:r>
              <a:rPr lang="en-US" sz="3200" dirty="0">
                <a:hlinkClick r:id="rId5"/>
              </a:rPr>
              <a:t>https://www.ahrq.gov/prevention/guidelines/index.html</a:t>
            </a:r>
            <a:endParaRPr lang="en-US" sz="3200" dirty="0"/>
          </a:p>
          <a:p>
            <a:pPr>
              <a:spcBef>
                <a:spcPts val="1800"/>
              </a:spcBef>
            </a:pPr>
            <a:endParaRPr lang="en-US" sz="3200" dirty="0">
              <a:hlinkClick r:id="rId6"/>
            </a:endParaRPr>
          </a:p>
          <a:p>
            <a:pPr>
              <a:spcBef>
                <a:spcPts val="1800"/>
              </a:spcBef>
            </a:pPr>
            <a:r>
              <a:rPr lang="en-US" sz="3200" dirty="0">
                <a:hlinkClick r:id="rId6"/>
              </a:rPr>
              <a:t>https://ojjdp.ojp.gov/evidence-based-programs</a:t>
            </a:r>
            <a:endParaRPr lang="en-US" sz="3200" dirty="0"/>
          </a:p>
          <a:p>
            <a:pPr>
              <a:spcBef>
                <a:spcPts val="1800"/>
              </a:spcBef>
            </a:pPr>
            <a:r>
              <a:rPr lang="en-US" sz="3200" dirty="0">
                <a:hlinkClick r:id="rId7"/>
              </a:rPr>
              <a:t>https://nicic.gov/projects/evidenced-based-workforce-training-series</a:t>
            </a:r>
            <a:endParaRPr lang="en-US" sz="3200" dirty="0"/>
          </a:p>
          <a:p>
            <a:pPr>
              <a:spcBef>
                <a:spcPts val="1800"/>
              </a:spcBef>
            </a:pPr>
            <a:r>
              <a:rPr lang="en-US" sz="3200" dirty="0">
                <a:hlinkClick r:id="rId8"/>
              </a:rPr>
              <a:t>https://preventionactionalliance.org/learn/about-prevention/the-best-kind-of-prevention-evidence-based-prevention/</a:t>
            </a:r>
            <a:endParaRPr lang="en-US" sz="3200" dirty="0"/>
          </a:p>
        </p:txBody>
      </p:sp>
      <p:sp>
        <p:nvSpPr>
          <p:cNvPr id="4" name="Slide Number Placeholder 3">
            <a:extLst>
              <a:ext uri="{FF2B5EF4-FFF2-40B4-BE49-F238E27FC236}">
                <a16:creationId xmlns:a16="http://schemas.microsoft.com/office/drawing/2014/main" id="{7E07FFF9-C60D-53C7-B756-21A6A7B734B9}"/>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35</a:t>
            </a:fld>
            <a:endParaRPr lang="en-US" dirty="0">
              <a:solidFill>
                <a:srgbClr val="FFFFFF"/>
              </a:solidFill>
            </a:endParaRPr>
          </a:p>
        </p:txBody>
      </p:sp>
      <p:pic>
        <p:nvPicPr>
          <p:cNvPr id="5" name="Picture 4">
            <a:extLst>
              <a:ext uri="{FF2B5EF4-FFF2-40B4-BE49-F238E27FC236}">
                <a16:creationId xmlns:a16="http://schemas.microsoft.com/office/drawing/2014/main" id="{B3FBC35B-18BE-F052-2994-9DEBA853288E}"/>
              </a:ext>
            </a:extLst>
          </p:cNvPr>
          <p:cNvPicPr>
            <a:picLocks noChangeAspect="1"/>
          </p:cNvPicPr>
          <p:nvPr/>
        </p:nvPicPr>
        <p:blipFill>
          <a:blip r:embed="rId9"/>
          <a:stretch>
            <a:fillRect/>
          </a:stretch>
        </p:blipFill>
        <p:spPr>
          <a:xfrm>
            <a:off x="2796816" y="6858000"/>
            <a:ext cx="8572500" cy="5715000"/>
          </a:xfrm>
          <a:prstGeom prst="rect">
            <a:avLst/>
          </a:prstGeom>
        </p:spPr>
      </p:pic>
      <p:sp>
        <p:nvSpPr>
          <p:cNvPr id="6" name="TextBox 5">
            <a:extLst>
              <a:ext uri="{FF2B5EF4-FFF2-40B4-BE49-F238E27FC236}">
                <a16:creationId xmlns:a16="http://schemas.microsoft.com/office/drawing/2014/main" id="{025739B9-BB8C-F431-18DF-B3872458D6AC}"/>
              </a:ext>
            </a:extLst>
          </p:cNvPr>
          <p:cNvSpPr txBox="1"/>
          <p:nvPr/>
        </p:nvSpPr>
        <p:spPr>
          <a:xfrm>
            <a:off x="12192000" y="7822674"/>
            <a:ext cx="6368048" cy="3785652"/>
          </a:xfrm>
          <a:prstGeom prst="rect">
            <a:avLst/>
          </a:prstGeom>
          <a:noFill/>
        </p:spPr>
        <p:txBody>
          <a:bodyPr wrap="square" rtlCol="0">
            <a:spAutoFit/>
          </a:bodyPr>
          <a:lstStyle/>
          <a:p>
            <a:pPr algn="ctr"/>
            <a:r>
              <a:rPr lang="en-US" sz="4800" b="1" dirty="0">
                <a:solidFill>
                  <a:srgbClr val="FF0000"/>
                </a:solidFill>
              </a:rPr>
              <a:t>Pick Your </a:t>
            </a:r>
          </a:p>
          <a:p>
            <a:pPr algn="ctr"/>
            <a:r>
              <a:rPr lang="en-US" sz="4800" b="1" dirty="0">
                <a:solidFill>
                  <a:srgbClr val="FF0000"/>
                </a:solidFill>
              </a:rPr>
              <a:t>Wheel Carefully,</a:t>
            </a:r>
          </a:p>
          <a:p>
            <a:pPr algn="ctr"/>
            <a:r>
              <a:rPr lang="en-US" sz="4800" b="1" dirty="0">
                <a:solidFill>
                  <a:srgbClr val="FF0000"/>
                </a:solidFill>
              </a:rPr>
              <a:t>Because it Drives </a:t>
            </a:r>
          </a:p>
          <a:p>
            <a:pPr algn="ctr"/>
            <a:r>
              <a:rPr lang="en-US" sz="4800" b="1" dirty="0">
                <a:solidFill>
                  <a:srgbClr val="FF0000"/>
                </a:solidFill>
              </a:rPr>
              <a:t>Your Entire project or proposal</a:t>
            </a:r>
          </a:p>
        </p:txBody>
      </p:sp>
      <p:pic>
        <p:nvPicPr>
          <p:cNvPr id="7" name="Image" descr="Image">
            <a:extLst>
              <a:ext uri="{FF2B5EF4-FFF2-40B4-BE49-F238E27FC236}">
                <a16:creationId xmlns:a16="http://schemas.microsoft.com/office/drawing/2014/main" id="{CE32F0D4-5266-0AC0-131D-803F21C1133B}"/>
              </a:ext>
            </a:extLst>
          </p:cNvPr>
          <p:cNvPicPr>
            <a:picLocks noChangeAspect="1"/>
          </p:cNvPicPr>
          <p:nvPr/>
        </p:nvPicPr>
        <p:blipFill>
          <a:blip r:embed="rId10"/>
          <a:stretch>
            <a:fillRect/>
          </a:stretch>
        </p:blipFill>
        <p:spPr>
          <a:xfrm>
            <a:off x="22768696" y="12280937"/>
            <a:ext cx="1219791" cy="1056426"/>
          </a:xfrm>
          <a:prstGeom prst="rect">
            <a:avLst/>
          </a:prstGeom>
          <a:ln w="12700">
            <a:miter lim="400000"/>
          </a:ln>
        </p:spPr>
      </p:pic>
    </p:spTree>
    <p:extLst>
      <p:ext uri="{BB962C8B-B14F-4D97-AF65-F5344CB8AC3E}">
        <p14:creationId xmlns:p14="http://schemas.microsoft.com/office/powerpoint/2010/main" val="1181459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CDE6-AA48-38AF-9ADF-70544B655A60}"/>
              </a:ext>
            </a:extLst>
          </p:cNvPr>
          <p:cNvSpPr>
            <a:spLocks noGrp="1"/>
          </p:cNvSpPr>
          <p:nvPr>
            <p:ph type="title"/>
          </p:nvPr>
        </p:nvSpPr>
        <p:spPr>
          <a:xfrm>
            <a:off x="1354668" y="566058"/>
            <a:ext cx="17193336" cy="1654628"/>
          </a:xfrm>
        </p:spPr>
        <p:txBody>
          <a:bodyPr/>
          <a:lstStyle/>
          <a:p>
            <a:r>
              <a:rPr lang="en-US" dirty="0"/>
              <a:t>Additional Resources on EB(B)P</a:t>
            </a:r>
          </a:p>
        </p:txBody>
      </p:sp>
      <p:sp>
        <p:nvSpPr>
          <p:cNvPr id="3" name="Content Placeholder 2">
            <a:extLst>
              <a:ext uri="{FF2B5EF4-FFF2-40B4-BE49-F238E27FC236}">
                <a16:creationId xmlns:a16="http://schemas.microsoft.com/office/drawing/2014/main" id="{FE47F16A-1ECA-9870-BD48-B6F2728715EA}"/>
              </a:ext>
            </a:extLst>
          </p:cNvPr>
          <p:cNvSpPr>
            <a:spLocks noGrp="1"/>
          </p:cNvSpPr>
          <p:nvPr>
            <p:ph idx="1"/>
          </p:nvPr>
        </p:nvSpPr>
        <p:spPr>
          <a:xfrm>
            <a:off x="1354668" y="2220685"/>
            <a:ext cx="19570206" cy="10060251"/>
          </a:xfrm>
        </p:spPr>
        <p:txBody>
          <a:bodyPr>
            <a:normAutofit fontScale="92500" lnSpcReduction="20000"/>
          </a:bodyPr>
          <a:lstStyle/>
          <a:p>
            <a:pPr marL="0" indent="0">
              <a:buNone/>
            </a:pPr>
            <a:r>
              <a:rPr lang="en-US" sz="3800" b="1" dirty="0">
                <a:solidFill>
                  <a:schemeClr val="tx1"/>
                </a:solidFill>
              </a:rPr>
              <a:t>Additional Resources</a:t>
            </a:r>
          </a:p>
          <a:p>
            <a:r>
              <a:rPr lang="en-US" sz="3800" dirty="0">
                <a:hlinkClick r:id="rId2"/>
              </a:rPr>
              <a:t>Overview - Introduction to Evidence-Based Practice - Research Guides at Loyola / Notre Dame Library (lndlibrary.org)</a:t>
            </a:r>
            <a:endParaRPr lang="en-US" sz="3800" dirty="0"/>
          </a:p>
          <a:p>
            <a:r>
              <a:rPr lang="en-US" sz="3800" dirty="0">
                <a:hlinkClick r:id="rId3"/>
              </a:rPr>
              <a:t>https://www.ncbi.nlm.nih.gov/books/NBK2659/</a:t>
            </a:r>
            <a:r>
              <a:rPr lang="en-US" sz="3800" dirty="0"/>
              <a:t> </a:t>
            </a:r>
          </a:p>
          <a:p>
            <a:r>
              <a:rPr lang="en-US" sz="3800" dirty="0">
                <a:hlinkClick r:id="rId4"/>
              </a:rPr>
              <a:t>https://www.ncbi.nlm.nih.gov/books/NBK2651/</a:t>
            </a:r>
            <a:r>
              <a:rPr lang="en-US" sz="3800" dirty="0"/>
              <a:t> </a:t>
            </a:r>
          </a:p>
          <a:p>
            <a:r>
              <a:rPr lang="en-US" sz="3800" dirty="0">
                <a:hlinkClick r:id="rId5"/>
              </a:rPr>
              <a:t>https://www.apa.org/practice/resources/evidence</a:t>
            </a:r>
            <a:r>
              <a:rPr lang="en-US" sz="3800" dirty="0"/>
              <a:t> </a:t>
            </a:r>
          </a:p>
          <a:p>
            <a:pPr marL="0" indent="0">
              <a:buNone/>
            </a:pPr>
            <a:r>
              <a:rPr lang="en-US" sz="3800" b="1" dirty="0"/>
              <a:t>Evidence Base Update of Psychosocial Treatments for Child and Adolescent Depression</a:t>
            </a:r>
          </a:p>
          <a:p>
            <a:r>
              <a:rPr lang="en-US" sz="3800" dirty="0">
                <a:hlinkClick r:id="rId6"/>
              </a:rPr>
              <a:t>https://www.tandfonline.com/doi/full/10.1080/15374416.2016.1220310?casa_token=6oVFIBu5hdgAAAAA%3AQ1cGX5v8Df9Fg1ZD9An9uDCOx_piGTbShSq4JQJVU9S-NA3WiJP-Ayz401hn4kKTE6hcGfpG4u8wxQ</a:t>
            </a:r>
            <a:r>
              <a:rPr lang="en-US" sz="3800" dirty="0"/>
              <a:t> </a:t>
            </a:r>
          </a:p>
          <a:p>
            <a:pPr marL="0" indent="0">
              <a:buNone/>
            </a:pPr>
            <a:r>
              <a:rPr lang="en-US" sz="3800" b="1" dirty="0"/>
              <a:t>Evidence-Based Psychosocial Treatments for Child and Adolescent Depression</a:t>
            </a:r>
          </a:p>
          <a:p>
            <a:r>
              <a:rPr lang="en-US" sz="3800" dirty="0">
                <a:hlinkClick r:id="rId7"/>
              </a:rPr>
              <a:t>https://www.researchgate.net/publication/5408450_Evidence-Based_Psychosocial_Treatments_for_Child_and_Adolescent_Depression</a:t>
            </a:r>
            <a:r>
              <a:rPr lang="en-US" sz="3800" dirty="0"/>
              <a:t> </a:t>
            </a:r>
          </a:p>
          <a:p>
            <a:pPr marL="0" indent="0">
              <a:buNone/>
            </a:pPr>
            <a:r>
              <a:rPr lang="en-US" sz="3800" b="1" dirty="0"/>
              <a:t>Child and Adolescent Depression: A Review of Theories, Evaluation Instruments, Prevention Programs, and Treatments</a:t>
            </a:r>
          </a:p>
          <a:p>
            <a:r>
              <a:rPr lang="en-US" sz="3800" dirty="0">
                <a:hlinkClick r:id="rId8"/>
              </a:rPr>
              <a:t>https://www.frontiersin.org/articles/10.3389/fpsyg.2019.00543/full</a:t>
            </a:r>
            <a:r>
              <a:rPr lang="en-US" sz="3800" dirty="0"/>
              <a:t> </a:t>
            </a:r>
          </a:p>
          <a:p>
            <a:pPr marL="0" indent="0">
              <a:buNone/>
            </a:pPr>
            <a:endParaRPr lang="en-US" sz="2800" dirty="0"/>
          </a:p>
        </p:txBody>
      </p:sp>
      <p:sp>
        <p:nvSpPr>
          <p:cNvPr id="4" name="Slide Number Placeholder 3">
            <a:extLst>
              <a:ext uri="{FF2B5EF4-FFF2-40B4-BE49-F238E27FC236}">
                <a16:creationId xmlns:a16="http://schemas.microsoft.com/office/drawing/2014/main" id="{DF582616-C892-223F-0455-950D01F91804}"/>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36</a:t>
            </a:fld>
            <a:endParaRPr lang="en-US" dirty="0">
              <a:solidFill>
                <a:srgbClr val="FFFFFF"/>
              </a:solidFill>
            </a:endParaRPr>
          </a:p>
        </p:txBody>
      </p:sp>
      <p:pic>
        <p:nvPicPr>
          <p:cNvPr id="5" name="Image" descr="Image">
            <a:extLst>
              <a:ext uri="{FF2B5EF4-FFF2-40B4-BE49-F238E27FC236}">
                <a16:creationId xmlns:a16="http://schemas.microsoft.com/office/drawing/2014/main" id="{8DFBD38E-8D52-53EB-E4C8-3913EA978628}"/>
              </a:ext>
            </a:extLst>
          </p:cNvPr>
          <p:cNvPicPr>
            <a:picLocks noChangeAspect="1"/>
          </p:cNvPicPr>
          <p:nvPr/>
        </p:nvPicPr>
        <p:blipFill>
          <a:blip r:embed="rId9"/>
          <a:stretch>
            <a:fillRect/>
          </a:stretch>
        </p:blipFill>
        <p:spPr>
          <a:xfrm>
            <a:off x="22768696" y="12280937"/>
            <a:ext cx="1219791" cy="1056426"/>
          </a:xfrm>
          <a:prstGeom prst="rect">
            <a:avLst/>
          </a:prstGeom>
          <a:ln w="12700">
            <a:miter lim="400000"/>
          </a:ln>
        </p:spPr>
      </p:pic>
    </p:spTree>
    <p:extLst>
      <p:ext uri="{BB962C8B-B14F-4D97-AF65-F5344CB8AC3E}">
        <p14:creationId xmlns:p14="http://schemas.microsoft.com/office/powerpoint/2010/main" val="1736226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422F-919B-F7AF-EFD5-39BBE2B65C05}"/>
              </a:ext>
            </a:extLst>
          </p:cNvPr>
          <p:cNvSpPr>
            <a:spLocks noGrp="1"/>
          </p:cNvSpPr>
          <p:nvPr>
            <p:ph type="title"/>
          </p:nvPr>
        </p:nvSpPr>
        <p:spPr>
          <a:xfrm>
            <a:off x="1761504" y="1076146"/>
            <a:ext cx="19507201" cy="1505304"/>
          </a:xfrm>
        </p:spPr>
        <p:txBody>
          <a:bodyPr>
            <a:normAutofit/>
          </a:bodyPr>
          <a:lstStyle/>
          <a:p>
            <a:r>
              <a:rPr lang="en-US" dirty="0"/>
              <a:t>More Resources for Evidence-Based Practices</a:t>
            </a:r>
          </a:p>
        </p:txBody>
      </p:sp>
      <p:sp>
        <p:nvSpPr>
          <p:cNvPr id="3" name="Content Placeholder 2">
            <a:extLst>
              <a:ext uri="{FF2B5EF4-FFF2-40B4-BE49-F238E27FC236}">
                <a16:creationId xmlns:a16="http://schemas.microsoft.com/office/drawing/2014/main" id="{4CCC0CF7-8325-29AD-884A-075483030C29}"/>
              </a:ext>
            </a:extLst>
          </p:cNvPr>
          <p:cNvSpPr>
            <a:spLocks noGrp="1"/>
          </p:cNvSpPr>
          <p:nvPr>
            <p:ph idx="1"/>
          </p:nvPr>
        </p:nvSpPr>
        <p:spPr/>
        <p:txBody>
          <a:bodyPr>
            <a:normAutofit fontScale="55000" lnSpcReduction="20000"/>
          </a:bodyPr>
          <a:lstStyle/>
          <a:p>
            <a:pPr algn="l"/>
            <a:r>
              <a:rPr lang="en-US" b="0" i="0" u="sng" dirty="0">
                <a:solidFill>
                  <a:srgbClr val="2D3B45"/>
                </a:solidFill>
                <a:effectLst/>
                <a:latin typeface="Lato Extended"/>
                <a:hlinkClick r:id="rId2"/>
              </a:rPr>
              <a:t>Model Practice DatabaseLinks to an external site.</a:t>
            </a:r>
            <a:r>
              <a:rPr lang="en-US" b="0" i="0" dirty="0">
                <a:solidFill>
                  <a:srgbClr val="2D3B45"/>
                </a:solidFill>
                <a:effectLst/>
                <a:latin typeface="Lato Extended"/>
              </a:rPr>
              <a:t> (National Association of County and City Health Officials) – Collection of projects from around the United States highlighting successful public health projects. </a:t>
            </a:r>
          </a:p>
          <a:p>
            <a:pPr algn="l"/>
            <a:r>
              <a:rPr lang="en-US" b="0" i="0" u="sng" dirty="0">
                <a:solidFill>
                  <a:srgbClr val="2D3B45"/>
                </a:solidFill>
                <a:effectLst/>
                <a:latin typeface="Lato Extended"/>
                <a:hlinkClick r:id="rId3"/>
              </a:rPr>
              <a:t>National Registry of Evidence-Based Programs and Practices (NREPP)Links to an external site.</a:t>
            </a:r>
            <a:r>
              <a:rPr lang="en-US" b="0" i="0" dirty="0">
                <a:solidFill>
                  <a:srgbClr val="2D3B45"/>
                </a:solidFill>
                <a:effectLst/>
                <a:latin typeface="Lato Extended"/>
              </a:rPr>
              <a:t> (Substance Abuse and Mental Health Services Administration) – Searchable online registry of interventions supporting mental health promotion, substance abuse prevention, and mental health and substance abuse treatment.</a:t>
            </a:r>
          </a:p>
          <a:p>
            <a:pPr algn="l"/>
            <a:r>
              <a:rPr lang="en-US" b="0" i="0" u="sng" dirty="0">
                <a:solidFill>
                  <a:srgbClr val="2D3B45"/>
                </a:solidFill>
                <a:effectLst/>
                <a:latin typeface="Lato Extended"/>
                <a:hlinkClick r:id="rId4"/>
              </a:rPr>
              <a:t>Promising Practices NetworkLinks to an external site.</a:t>
            </a:r>
            <a:r>
              <a:rPr lang="en-US" b="0" i="0" dirty="0">
                <a:solidFill>
                  <a:srgbClr val="2D3B45"/>
                </a:solidFill>
                <a:effectLst/>
                <a:latin typeface="Lato Extended"/>
              </a:rPr>
              <a:t> (RAND Corporation) – Collection of summaries of successful projects, programs and practices addressing the needs of children and youth.</a:t>
            </a:r>
          </a:p>
          <a:p>
            <a:pPr algn="l"/>
            <a:r>
              <a:rPr lang="en-US" b="0" i="0" u="sng" dirty="0">
                <a:solidFill>
                  <a:srgbClr val="2D3B45"/>
                </a:solidFill>
                <a:effectLst/>
                <a:latin typeface="Lato Extended"/>
                <a:hlinkClick r:id="rId5"/>
              </a:rPr>
              <a:t>Research-tested Intervention Programs (RTIPs)Links to an external site.</a:t>
            </a:r>
            <a:r>
              <a:rPr lang="en-US" b="0" i="0" dirty="0">
                <a:solidFill>
                  <a:srgbClr val="2D3B45"/>
                </a:solidFill>
                <a:effectLst/>
                <a:latin typeface="Lato Extended"/>
              </a:rPr>
              <a:t> (National Cancer Institute) – Searchable database of cancer control interventions and program materials that have been shown to be effective, published in peer-reviewed journals, and reviewed by a panel of experts in the field.</a:t>
            </a:r>
          </a:p>
          <a:p>
            <a:pPr marL="0" indent="0" algn="l">
              <a:buNone/>
            </a:pPr>
            <a:endParaRPr lang="en-US" b="0" i="0" dirty="0">
              <a:solidFill>
                <a:srgbClr val="2D3B45"/>
              </a:solidFill>
              <a:effectLst/>
              <a:latin typeface="Lato Extended"/>
            </a:endParaRPr>
          </a:p>
          <a:p>
            <a:pPr algn="l"/>
            <a:r>
              <a:rPr lang="en-US" b="0" i="0" u="sng" dirty="0">
                <a:solidFill>
                  <a:srgbClr val="2D3B45"/>
                </a:solidFill>
                <a:effectLst/>
                <a:latin typeface="Lato Extended"/>
                <a:hlinkClick r:id="rId6"/>
              </a:rPr>
              <a:t>Canadian Best Practices PortalLinks to an external site.</a:t>
            </a:r>
            <a:r>
              <a:rPr lang="en-US" b="0" i="0" dirty="0">
                <a:solidFill>
                  <a:srgbClr val="2D3B45"/>
                </a:solidFill>
                <a:effectLst/>
                <a:latin typeface="Lato Extended"/>
              </a:rPr>
              <a:t> (Public Health Agency of Canada) – Compendium of community interventions related to chronic disease prevention and health promotion that have been evaluated, shown to be successful, and have the potential to be adapted and replicated by other health practitioners working in similar fields.</a:t>
            </a:r>
          </a:p>
          <a:p>
            <a:pPr algn="l"/>
            <a:r>
              <a:rPr lang="en-US" b="0" i="0" u="sng" dirty="0">
                <a:solidFill>
                  <a:srgbClr val="2D3B45"/>
                </a:solidFill>
                <a:effectLst/>
                <a:latin typeface="Lato Extended"/>
                <a:hlinkClick r:id="rId7"/>
              </a:rPr>
              <a:t>Community Toolbox</a:t>
            </a:r>
            <a:endParaRPr lang="en-US" b="0" i="0" dirty="0">
              <a:solidFill>
                <a:srgbClr val="2D3B45"/>
              </a:solidFill>
              <a:effectLst/>
              <a:latin typeface="Lato Extended"/>
            </a:endParaRPr>
          </a:p>
          <a:p>
            <a:pPr algn="l"/>
            <a:r>
              <a:rPr lang="en-US" b="0" i="0" u="sng" dirty="0">
                <a:solidFill>
                  <a:srgbClr val="2D3B45"/>
                </a:solidFill>
                <a:effectLst/>
                <a:latin typeface="Lato Extended"/>
                <a:hlinkClick r:id="rId8"/>
              </a:rPr>
              <a:t>Guide to Community Prevention Services</a:t>
            </a:r>
            <a:endParaRPr lang="en-US" b="0" i="0" dirty="0">
              <a:solidFill>
                <a:srgbClr val="2D3B45"/>
              </a:solidFill>
              <a:effectLst/>
              <a:latin typeface="Lato Extended"/>
            </a:endParaRPr>
          </a:p>
          <a:p>
            <a:pPr algn="l"/>
            <a:r>
              <a:rPr lang="en-US" b="0" i="0" u="sng" dirty="0">
                <a:solidFill>
                  <a:srgbClr val="2D3B45"/>
                </a:solidFill>
                <a:effectLst/>
                <a:latin typeface="Lato Extended"/>
                <a:hlinkClick r:id="rId9"/>
              </a:rPr>
              <a:t>Cochrane Collection of systematic reviews</a:t>
            </a:r>
            <a:endParaRPr lang="en-US" b="0" i="0" dirty="0">
              <a:solidFill>
                <a:srgbClr val="2D3B45"/>
              </a:solidFill>
              <a:effectLst/>
              <a:latin typeface="Lato Extended"/>
            </a:endParaRPr>
          </a:p>
          <a:p>
            <a:pPr algn="l"/>
            <a:r>
              <a:rPr lang="en-US" b="0" i="0" u="sng" dirty="0">
                <a:solidFill>
                  <a:srgbClr val="2D3B45"/>
                </a:solidFill>
                <a:effectLst/>
                <a:latin typeface="Lato Extended"/>
                <a:hlinkClick r:id="rId10"/>
              </a:rPr>
              <a:t>National Guideline Clearinghouse for clinical guides</a:t>
            </a:r>
            <a:endParaRPr lang="en-US" b="0" i="0" dirty="0">
              <a:solidFill>
                <a:srgbClr val="2D3B45"/>
              </a:solidFill>
              <a:effectLst/>
              <a:latin typeface="Lato Extended"/>
            </a:endParaRPr>
          </a:p>
          <a:p>
            <a:pPr marL="0" indent="0" algn="l">
              <a:buNone/>
            </a:pPr>
            <a:endParaRPr lang="en-US" b="0" i="0" dirty="0">
              <a:solidFill>
                <a:srgbClr val="2D3B45"/>
              </a:solidFill>
              <a:effectLst/>
              <a:latin typeface="Lato Extended"/>
            </a:endParaRPr>
          </a:p>
          <a:p>
            <a:pPr marL="0" indent="0" algn="l">
              <a:buNone/>
            </a:pPr>
            <a:endParaRPr lang="en-US" b="0" i="0" dirty="0">
              <a:solidFill>
                <a:srgbClr val="2D3B45"/>
              </a:solidFill>
              <a:effectLst/>
              <a:latin typeface="Lato Extended"/>
            </a:endParaRPr>
          </a:p>
          <a:p>
            <a:endParaRPr lang="en-US" dirty="0"/>
          </a:p>
        </p:txBody>
      </p:sp>
      <p:pic>
        <p:nvPicPr>
          <p:cNvPr id="4" name="Image" descr="Image">
            <a:extLst>
              <a:ext uri="{FF2B5EF4-FFF2-40B4-BE49-F238E27FC236}">
                <a16:creationId xmlns:a16="http://schemas.microsoft.com/office/drawing/2014/main" id="{4A78C68A-8078-6ABD-62F6-B6A7687CC66C}"/>
              </a:ext>
            </a:extLst>
          </p:cNvPr>
          <p:cNvPicPr>
            <a:picLocks noChangeAspect="1"/>
          </p:cNvPicPr>
          <p:nvPr/>
        </p:nvPicPr>
        <p:blipFill>
          <a:blip r:embed="rId11"/>
          <a:stretch>
            <a:fillRect/>
          </a:stretch>
        </p:blipFill>
        <p:spPr>
          <a:xfrm>
            <a:off x="22768696" y="12280937"/>
            <a:ext cx="1219791" cy="1056426"/>
          </a:xfrm>
          <a:prstGeom prst="rect">
            <a:avLst/>
          </a:prstGeom>
          <a:ln w="12700">
            <a:miter lim="400000"/>
          </a:ln>
        </p:spPr>
      </p:pic>
    </p:spTree>
    <p:extLst>
      <p:ext uri="{BB962C8B-B14F-4D97-AF65-F5344CB8AC3E}">
        <p14:creationId xmlns:p14="http://schemas.microsoft.com/office/powerpoint/2010/main" val="3486115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1524001" y="4572000"/>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800" y="7467600"/>
            <a:ext cx="15544800" cy="3539430"/>
          </a:xfrm>
          <a:prstGeom prst="rect">
            <a:avLst/>
          </a:prstGeom>
          <a:noFill/>
        </p:spPr>
        <p:txBody>
          <a:bodyPr wrap="square" rtlCol="0">
            <a:spAutoFit/>
          </a:bodyPr>
          <a:lstStyle/>
          <a:p>
            <a:r>
              <a:rPr lang="en-US" sz="5600" b="1" dirty="0">
                <a:solidFill>
                  <a:schemeClr val="tx1">
                    <a:lumMod val="75000"/>
                    <a:lumOff val="25000"/>
                  </a:schemeClr>
                </a:solidFill>
                <a:cs typeface="Arial" panose="020B0604020202020204" pitchFamily="34" charset="0"/>
              </a:rPr>
              <a:t>IFP Contact Information:</a:t>
            </a:r>
          </a:p>
          <a:p>
            <a:r>
              <a:rPr lang="en-US" sz="5600" dirty="0">
                <a:solidFill>
                  <a:schemeClr val="tx1">
                    <a:lumMod val="75000"/>
                    <a:lumOff val="25000"/>
                  </a:schemeClr>
                </a:solidFill>
                <a:cs typeface="Arial" panose="020B0604020202020204" pitchFamily="34" charset="0"/>
              </a:rPr>
              <a:t>Dr. Brian Kelley, Senior Partner</a:t>
            </a:r>
          </a:p>
          <a:p>
            <a:r>
              <a:rPr lang="en-US" sz="5600" dirty="0">
                <a:solidFill>
                  <a:schemeClr val="tx1">
                    <a:lumMod val="75000"/>
                    <a:lumOff val="25000"/>
                  </a:schemeClr>
                </a:solidFill>
                <a:cs typeface="Arial" panose="020B0604020202020204" pitchFamily="34" charset="0"/>
                <a:hlinkClick r:id="rId3"/>
              </a:rPr>
              <a:t>Brian.kelley@innovativefundingpartners.com</a:t>
            </a:r>
            <a:endParaRPr lang="en-US" sz="5600" dirty="0">
              <a:solidFill>
                <a:schemeClr val="tx1">
                  <a:lumMod val="75000"/>
                  <a:lumOff val="25000"/>
                </a:schemeClr>
              </a:solidFill>
              <a:cs typeface="Arial" panose="020B0604020202020204" pitchFamily="34" charset="0"/>
            </a:endParaRPr>
          </a:p>
          <a:p>
            <a:r>
              <a:rPr lang="en-US" sz="5600" dirty="0">
                <a:solidFill>
                  <a:schemeClr val="tx1">
                    <a:lumMod val="75000"/>
                    <a:lumOff val="25000"/>
                  </a:schemeClr>
                </a:solidFill>
                <a:cs typeface="Arial" panose="020B0604020202020204" pitchFamily="34" charset="0"/>
              </a:rPr>
              <a:t>(202) 809-3399</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4"/>
          <a:stretch>
            <a:fillRect/>
          </a:stretch>
        </p:blipFill>
        <p:spPr>
          <a:xfrm>
            <a:off x="16434635" y="3242737"/>
            <a:ext cx="7644565" cy="6620926"/>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51340"/>
            <a:ext cx="221823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t>dht.org</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277031" y="569342"/>
            <a:ext cx="4376835"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277032" y="1361128"/>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931879" y="3067227"/>
            <a:ext cx="13375758" cy="8966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400050" lvl="1" algn="l">
              <a:spcBef>
                <a:spcPct val="20000"/>
              </a:spcBef>
              <a:buClr>
                <a:srgbClr val="2F6A36"/>
              </a:buClr>
              <a:defRPr/>
            </a:pPr>
            <a:r>
              <a:rPr lang="en-US" sz="3200" b="1" dirty="0">
                <a:cs typeface="Arial" pitchFamily="34" charset="0"/>
              </a:rPr>
              <a:t>Brian Kelley, Ph.D., IFP Senior Partner</a:t>
            </a:r>
            <a:r>
              <a:rPr lang="en-US" sz="3200" dirty="0">
                <a:cs typeface="Arial" pitchFamily="34" charset="0"/>
              </a:rPr>
              <a:t>, is an award-winning and widely-published psychologist and public health expert who supported his own community prevention/engagement projects through a variety of institutional, regional, and national grants. Dr. Kelley worked in academia for over two decades as well as served a variety of local governments, specifically town/county level, and community serving not-for-profit organizations as a consultant. All of these efforts were focused on creating high impact community programs and funded through a variety of foundation, city, state, and federal agencies. His broad background, spanning areas from community workforce collaboration and strategic/operational planning to community-wide prevention programs, has provided him with many unique opportunities to serve with a diverse group of dedicated and passionate professionals. Dr. Kelley’s highest priority in such work is to make sure the community is heard and engaged in their projects from start to finish. Dr. Kelley leverages the culmination of these experiences into an authentic and effective approach to grant development for community impact.</a:t>
            </a:r>
          </a:p>
        </p:txBody>
      </p:sp>
      <p:pic>
        <p:nvPicPr>
          <p:cNvPr id="169" name="Image" descr="Image"/>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433188" y="7501716"/>
            <a:ext cx="366468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3000" b="1" spc="-90">
                <a:solidFill>
                  <a:srgbClr val="4D4D4F"/>
                </a:solidFill>
                <a:latin typeface="Proxima Nova"/>
                <a:ea typeface="Proxima Nova"/>
                <a:cs typeface="Proxima Nova"/>
                <a:sym typeface="Proxima Nova"/>
              </a:defRPr>
            </a:pPr>
            <a:r>
              <a:rPr lang="en-US" dirty="0"/>
              <a:t>Brian Kelley, Ph.D.</a:t>
            </a:r>
          </a:p>
          <a:p>
            <a:pPr defTabSz="457200">
              <a:defRPr sz="3000" b="1" spc="-90">
                <a:solidFill>
                  <a:srgbClr val="4D4D4F"/>
                </a:solidFill>
                <a:latin typeface="Proxima Nova"/>
                <a:ea typeface="Proxima Nova"/>
                <a:cs typeface="Proxima Nova"/>
                <a:sym typeface="Proxima Nova"/>
              </a:defRPr>
            </a:pPr>
            <a:r>
              <a:rPr lang="en-US" b="1" dirty="0">
                <a:latin typeface="Proxima Nova Medium"/>
                <a:ea typeface="Proxima Nova Medium"/>
                <a:cs typeface="Proxima Nova Medium"/>
                <a:sym typeface="Proxima Nova Medium"/>
              </a:rPr>
              <a:t>Senior Partner</a:t>
            </a:r>
            <a:endParaRPr b="1" dirty="0">
              <a:latin typeface="Proxima Nova Medium"/>
              <a:ea typeface="Proxima Nova Medium"/>
              <a:cs typeface="Proxima Nova Medium"/>
              <a:sym typeface="Proxima Nova Medium"/>
            </a:endParaRPr>
          </a:p>
        </p:txBody>
      </p:sp>
      <p:pic>
        <p:nvPicPr>
          <p:cNvPr id="6146" name="Picture 2">
            <a:extLst>
              <a:ext uri="{FF2B5EF4-FFF2-40B4-BE49-F238E27FC236}">
                <a16:creationId xmlns:a16="http://schemas.microsoft.com/office/drawing/2014/main" id="{095C65E8-68BF-0DF7-25E9-9A88E7919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153799" y="2895951"/>
            <a:ext cx="4223464" cy="42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3077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277031" y="569342"/>
            <a:ext cx="4376835"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277032" y="1361128"/>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436616" y="3347671"/>
            <a:ext cx="13375758"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lvl="0" indent="0" algn="l" rtl="0">
              <a:lnSpc>
                <a:spcPct val="90000"/>
              </a:lnSpc>
              <a:spcBef>
                <a:spcPts val="0"/>
              </a:spcBef>
              <a:spcAft>
                <a:spcPts val="0"/>
              </a:spcAft>
              <a:buSzPts val="2000"/>
              <a:buNone/>
            </a:pPr>
            <a:r>
              <a:rPr lang="en-US" sz="4000" b="1" dirty="0"/>
              <a:t>Tracy Zeeger, IFP Grants Consultant</a:t>
            </a:r>
            <a:r>
              <a:rPr lang="en-US" sz="4000" dirty="0"/>
              <a:t>,</a:t>
            </a:r>
            <a:r>
              <a:rPr lang="en-US" sz="4000" dirty="0">
                <a:solidFill>
                  <a:schemeClr val="dk1"/>
                </a:solidFill>
                <a:highlight>
                  <a:srgbClr val="FFFFFF"/>
                </a:highlight>
              </a:rPr>
              <a:t> is an experienced public health educator with over 18 years of training in the field of behavioral and community health. Tracy has experience writing foundation and government grants for nonprofit entities, primary, secondary and higher education, and local health departments. Tracy is involved in training new professionals on the many different aspects of grant writing including evidence-based program planning and the utility of theory in plan development. Tracy holds a Ph.D. in Behavioral and Community Health from the University of Maryland, College Park. </a:t>
            </a:r>
            <a:endParaRPr lang="en-US" sz="4000" dirty="0"/>
          </a:p>
        </p:txBody>
      </p:sp>
      <p:pic>
        <p:nvPicPr>
          <p:cNvPr id="169" name="Image" descr="Image"/>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433188" y="7501716"/>
            <a:ext cx="3664688"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3000" b="1" spc="-90">
                <a:solidFill>
                  <a:srgbClr val="4D4D4F"/>
                </a:solidFill>
                <a:latin typeface="Proxima Nova"/>
                <a:ea typeface="Proxima Nova"/>
                <a:cs typeface="Proxima Nova"/>
                <a:sym typeface="Proxima Nova"/>
              </a:defRPr>
            </a:pPr>
            <a:r>
              <a:rPr lang="en-US" dirty="0"/>
              <a:t>Tracy Zeeger, Ph.D.</a:t>
            </a:r>
          </a:p>
          <a:p>
            <a:pPr defTabSz="457200">
              <a:defRPr sz="3000" b="1" spc="-90">
                <a:solidFill>
                  <a:srgbClr val="4D4D4F"/>
                </a:solidFill>
                <a:latin typeface="Proxima Nova"/>
                <a:ea typeface="Proxima Nova"/>
                <a:cs typeface="Proxima Nova"/>
                <a:sym typeface="Proxima Nova"/>
              </a:defRPr>
            </a:pPr>
            <a:r>
              <a:rPr lang="en-US" b="1" dirty="0">
                <a:latin typeface="Proxima Nova Medium"/>
                <a:ea typeface="Proxima Nova Medium"/>
                <a:cs typeface="Proxima Nova Medium"/>
                <a:sym typeface="Proxima Nova Medium"/>
              </a:rPr>
              <a:t>Grants Consultant</a:t>
            </a:r>
            <a:endParaRPr b="1" dirty="0">
              <a:latin typeface="Proxima Nova Medium"/>
              <a:ea typeface="Proxima Nova Medium"/>
              <a:cs typeface="Proxima Nova Medium"/>
              <a:sym typeface="Proxima Nova Medium"/>
            </a:endParaRPr>
          </a:p>
        </p:txBody>
      </p:sp>
      <p:pic>
        <p:nvPicPr>
          <p:cNvPr id="6146" name="Picture 2">
            <a:extLst>
              <a:ext uri="{FF2B5EF4-FFF2-40B4-BE49-F238E27FC236}">
                <a16:creationId xmlns:a16="http://schemas.microsoft.com/office/drawing/2014/main" id="{095C65E8-68BF-0DF7-25E9-9A88E79191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8865" y="2895951"/>
            <a:ext cx="4233333" cy="4233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8331AA-03E2-2E06-03C5-AD5D4B489BD2}"/>
              </a:ext>
            </a:extLst>
          </p:cNvPr>
          <p:cNvSpPr>
            <a:spLocks noGrp="1"/>
          </p:cNvSpPr>
          <p:nvPr>
            <p:ph type="body" idx="1"/>
          </p:nvPr>
        </p:nvSpPr>
        <p:spPr>
          <a:xfrm>
            <a:off x="1206500" y="3674747"/>
            <a:ext cx="21971000" cy="7241586"/>
          </a:xfrm>
        </p:spPr>
        <p:txBody>
          <a:bodyPr/>
          <a:lstStyle/>
          <a:p>
            <a:r>
              <a:rPr lang="en-US" sz="9600" dirty="0">
                <a:solidFill>
                  <a:schemeClr val="bg2"/>
                </a:solidFill>
              </a:rPr>
              <a:t>I. Describe what makes a practice evidence-based vs. a best practice</a:t>
            </a:r>
          </a:p>
          <a:p>
            <a:endParaRPr lang="en-US" dirty="0"/>
          </a:p>
        </p:txBody>
      </p:sp>
    </p:spTree>
    <p:extLst>
      <p:ext uri="{BB962C8B-B14F-4D97-AF65-F5344CB8AC3E}">
        <p14:creationId xmlns:p14="http://schemas.microsoft.com/office/powerpoint/2010/main" val="42799201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9C9B06-2A81-7262-4AC6-CA23A2C9CFDB}"/>
              </a:ext>
            </a:extLst>
          </p:cNvPr>
          <p:cNvPicPr>
            <a:picLocks noChangeAspect="1"/>
          </p:cNvPicPr>
          <p:nvPr/>
        </p:nvPicPr>
        <p:blipFill rotWithShape="1">
          <a:blip r:embed="rId2"/>
          <a:srcRect b="9970"/>
          <a:stretch/>
        </p:blipFill>
        <p:spPr>
          <a:xfrm>
            <a:off x="1206500" y="4672013"/>
            <a:ext cx="9010650" cy="7408863"/>
          </a:xfrm>
          <a:prstGeom prst="rect">
            <a:avLst/>
          </a:prstGeom>
        </p:spPr>
      </p:pic>
      <p:pic>
        <p:nvPicPr>
          <p:cNvPr id="7" name="Picture 6">
            <a:extLst>
              <a:ext uri="{FF2B5EF4-FFF2-40B4-BE49-F238E27FC236}">
                <a16:creationId xmlns:a16="http://schemas.microsoft.com/office/drawing/2014/main" id="{5FD02243-23C2-C3CE-8035-17E06523D407}"/>
              </a:ext>
            </a:extLst>
          </p:cNvPr>
          <p:cNvPicPr>
            <a:picLocks noChangeAspect="1"/>
          </p:cNvPicPr>
          <p:nvPr/>
        </p:nvPicPr>
        <p:blipFill>
          <a:blip r:embed="rId3"/>
          <a:stretch>
            <a:fillRect/>
          </a:stretch>
        </p:blipFill>
        <p:spPr>
          <a:xfrm>
            <a:off x="10290175" y="4672013"/>
            <a:ext cx="12885738" cy="4086225"/>
          </a:xfrm>
          <a:prstGeom prst="rect">
            <a:avLst/>
          </a:prstGeom>
        </p:spPr>
      </p:pic>
      <p:pic>
        <p:nvPicPr>
          <p:cNvPr id="5" name="Content Placeholder 4">
            <a:extLst>
              <a:ext uri="{FF2B5EF4-FFF2-40B4-BE49-F238E27FC236}">
                <a16:creationId xmlns:a16="http://schemas.microsoft.com/office/drawing/2014/main" id="{35881ED7-3CA3-5BCC-0CC0-9AE31EA6D78F}"/>
              </a:ext>
            </a:extLst>
          </p:cNvPr>
          <p:cNvPicPr>
            <a:picLocks noGrp="1" noChangeAspect="1"/>
          </p:cNvPicPr>
          <p:nvPr>
            <p:ph idx="4294967295"/>
          </p:nvPr>
        </p:nvPicPr>
        <p:blipFill>
          <a:blip r:embed="rId4"/>
          <a:stretch>
            <a:fillRect/>
          </a:stretch>
        </p:blipFill>
        <p:spPr>
          <a:xfrm>
            <a:off x="10290175" y="8832850"/>
            <a:ext cx="6565900" cy="3248025"/>
          </a:xfrm>
          <a:prstGeom prst="rect">
            <a:avLst/>
          </a:prstGeom>
        </p:spPr>
      </p:pic>
      <p:pic>
        <p:nvPicPr>
          <p:cNvPr id="6" name="Picture 5">
            <a:extLst>
              <a:ext uri="{FF2B5EF4-FFF2-40B4-BE49-F238E27FC236}">
                <a16:creationId xmlns:a16="http://schemas.microsoft.com/office/drawing/2014/main" id="{88CDD77E-4428-F0D0-4123-69E55EE29999}"/>
              </a:ext>
            </a:extLst>
          </p:cNvPr>
          <p:cNvPicPr>
            <a:picLocks noChangeAspect="1"/>
          </p:cNvPicPr>
          <p:nvPr/>
        </p:nvPicPr>
        <p:blipFill>
          <a:blip r:embed="rId5"/>
          <a:stretch>
            <a:fillRect/>
          </a:stretch>
        </p:blipFill>
        <p:spPr>
          <a:xfrm>
            <a:off x="16932275" y="8832850"/>
            <a:ext cx="6245225" cy="3248025"/>
          </a:xfrm>
          <a:prstGeom prst="rect">
            <a:avLst/>
          </a:prstGeom>
        </p:spPr>
      </p:pic>
      <p:sp>
        <p:nvSpPr>
          <p:cNvPr id="2" name="Title 1">
            <a:extLst>
              <a:ext uri="{FF2B5EF4-FFF2-40B4-BE49-F238E27FC236}">
                <a16:creationId xmlns:a16="http://schemas.microsoft.com/office/drawing/2014/main" id="{234BB66B-0603-66C2-94F6-4BDA72542821}"/>
              </a:ext>
            </a:extLst>
          </p:cNvPr>
          <p:cNvSpPr>
            <a:spLocks noGrp="1"/>
          </p:cNvSpPr>
          <p:nvPr>
            <p:ph type="title" idx="4294967295"/>
          </p:nvPr>
        </p:nvSpPr>
        <p:spPr>
          <a:xfrm>
            <a:off x="1206500" y="1000480"/>
            <a:ext cx="21954067" cy="1371246"/>
          </a:xfrm>
        </p:spPr>
        <p:txBody>
          <a:bodyPr>
            <a:normAutofit fontScale="90000"/>
          </a:bodyPr>
          <a:lstStyle/>
          <a:p>
            <a:r>
              <a:rPr lang="en-US" sz="7200" dirty="0"/>
              <a:t>Evidence-Based Practices = Don’t Reinvent the Wheel</a:t>
            </a:r>
          </a:p>
        </p:txBody>
      </p:sp>
      <p:pic>
        <p:nvPicPr>
          <p:cNvPr id="3" name="Image" descr="Image">
            <a:extLst>
              <a:ext uri="{FF2B5EF4-FFF2-40B4-BE49-F238E27FC236}">
                <a16:creationId xmlns:a16="http://schemas.microsoft.com/office/drawing/2014/main" id="{4839AD98-70B2-0010-4444-78575FE9E9CC}"/>
              </a:ext>
            </a:extLst>
          </p:cNvPr>
          <p:cNvPicPr>
            <a:picLocks noChangeAspect="1"/>
          </p:cNvPicPr>
          <p:nvPr/>
        </p:nvPicPr>
        <p:blipFill>
          <a:blip r:embed="rId6"/>
          <a:stretch>
            <a:fillRect/>
          </a:stretch>
        </p:blipFill>
        <p:spPr>
          <a:xfrm>
            <a:off x="22771095" y="12187292"/>
            <a:ext cx="1219791" cy="1056456"/>
          </a:xfrm>
          <a:prstGeom prst="rect">
            <a:avLst/>
          </a:prstGeom>
          <a:ln w="12700">
            <a:miter lim="400000"/>
          </a:ln>
        </p:spPr>
      </p:pic>
      <p:sp>
        <p:nvSpPr>
          <p:cNvPr id="9" name="Rectangle 8">
            <a:extLst>
              <a:ext uri="{FF2B5EF4-FFF2-40B4-BE49-F238E27FC236}">
                <a16:creationId xmlns:a16="http://schemas.microsoft.com/office/drawing/2014/main" id="{D0F90A81-F445-3F18-F042-81B50B437367}"/>
              </a:ext>
            </a:extLst>
          </p:cNvPr>
          <p:cNvSpPr/>
          <p:nvPr/>
        </p:nvSpPr>
        <p:spPr>
          <a:xfrm>
            <a:off x="270691" y="12771824"/>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416718173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7ADA-1809-9CCC-FBF2-8FAF746FE4C0}"/>
              </a:ext>
            </a:extLst>
          </p:cNvPr>
          <p:cNvSpPr>
            <a:spLocks noGrp="1"/>
          </p:cNvSpPr>
          <p:nvPr>
            <p:ph type="title"/>
          </p:nvPr>
        </p:nvSpPr>
        <p:spPr>
          <a:xfrm>
            <a:off x="1200976" y="1628532"/>
            <a:ext cx="17193336" cy="2641600"/>
          </a:xfrm>
        </p:spPr>
        <p:txBody>
          <a:bodyPr>
            <a:normAutofit/>
          </a:bodyPr>
          <a:lstStyle/>
          <a:p>
            <a:r>
              <a:rPr lang="en-US" b="1" dirty="0">
                <a:solidFill>
                  <a:schemeClr val="accent1"/>
                </a:solidFill>
              </a:rPr>
              <a:t>So, Please Reinvent the Wheel </a:t>
            </a:r>
            <a:br>
              <a:rPr lang="en-US" b="1" dirty="0">
                <a:solidFill>
                  <a:schemeClr val="accent1"/>
                </a:solidFill>
              </a:rPr>
            </a:br>
            <a:r>
              <a:rPr lang="en-US" b="1" dirty="0">
                <a:solidFill>
                  <a:schemeClr val="accent1"/>
                </a:solidFill>
              </a:rPr>
              <a:t>(but with our specific, unclear guidance)</a:t>
            </a:r>
          </a:p>
        </p:txBody>
      </p:sp>
      <p:pic>
        <p:nvPicPr>
          <p:cNvPr id="5" name="Content Placeholder 4">
            <a:extLst>
              <a:ext uri="{FF2B5EF4-FFF2-40B4-BE49-F238E27FC236}">
                <a16:creationId xmlns:a16="http://schemas.microsoft.com/office/drawing/2014/main" id="{F46853DD-42EE-714D-FC5F-39A5B3473C6C}"/>
              </a:ext>
            </a:extLst>
          </p:cNvPr>
          <p:cNvPicPr>
            <a:picLocks noGrp="1" noChangeAspect="1"/>
          </p:cNvPicPr>
          <p:nvPr>
            <p:ph idx="1"/>
          </p:nvPr>
        </p:nvPicPr>
        <p:blipFill rotWithShape="1">
          <a:blip r:embed="rId2"/>
          <a:srcRect t="39669" b="12585"/>
          <a:stretch/>
        </p:blipFill>
        <p:spPr>
          <a:xfrm>
            <a:off x="3083151" y="5140501"/>
            <a:ext cx="18217698" cy="5945872"/>
          </a:xfrm>
          <a:prstGeom prst="rect">
            <a:avLst/>
          </a:prstGeom>
        </p:spPr>
      </p:pic>
      <p:sp>
        <p:nvSpPr>
          <p:cNvPr id="4" name="Slide Number Placeholder 3">
            <a:extLst>
              <a:ext uri="{FF2B5EF4-FFF2-40B4-BE49-F238E27FC236}">
                <a16:creationId xmlns:a16="http://schemas.microsoft.com/office/drawing/2014/main" id="{CBC9DC42-C3C8-4333-70D3-0A6FA8AB4F0A}"/>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8</a:t>
            </a:fld>
            <a:endParaRPr lang="en-US" dirty="0">
              <a:solidFill>
                <a:srgbClr val="FFFFFF"/>
              </a:solidFill>
            </a:endParaRPr>
          </a:p>
        </p:txBody>
      </p:sp>
      <p:pic>
        <p:nvPicPr>
          <p:cNvPr id="3" name="Image" descr="Image">
            <a:extLst>
              <a:ext uri="{FF2B5EF4-FFF2-40B4-BE49-F238E27FC236}">
                <a16:creationId xmlns:a16="http://schemas.microsoft.com/office/drawing/2014/main" id="{80E64D4D-2F63-5C09-28E2-938852FD70E1}"/>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6" name="Rectangle 5">
            <a:extLst>
              <a:ext uri="{FF2B5EF4-FFF2-40B4-BE49-F238E27FC236}">
                <a16:creationId xmlns:a16="http://schemas.microsoft.com/office/drawing/2014/main" id="{58A6231B-A5AA-B449-621A-B0B46E8DC8E8}"/>
              </a:ext>
            </a:extLst>
          </p:cNvPr>
          <p:cNvSpPr/>
          <p:nvPr/>
        </p:nvSpPr>
        <p:spPr>
          <a:xfrm>
            <a:off x="270691" y="12771824"/>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370724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2527-E399-B04F-ED51-1CE79CBCEF94}"/>
              </a:ext>
            </a:extLst>
          </p:cNvPr>
          <p:cNvSpPr>
            <a:spLocks noGrp="1"/>
          </p:cNvSpPr>
          <p:nvPr>
            <p:ph type="title"/>
          </p:nvPr>
        </p:nvSpPr>
        <p:spPr>
          <a:xfrm>
            <a:off x="2558385" y="849166"/>
            <a:ext cx="19267230" cy="1691950"/>
          </a:xfrm>
        </p:spPr>
        <p:txBody>
          <a:bodyPr>
            <a:noAutofit/>
          </a:bodyPr>
          <a:lstStyle/>
          <a:p>
            <a:r>
              <a:rPr lang="en-US" b="1" dirty="0">
                <a:solidFill>
                  <a:schemeClr val="accent1"/>
                </a:solidFill>
              </a:rPr>
              <a:t>So, the Broader Question: What is a Wheel?</a:t>
            </a:r>
          </a:p>
        </p:txBody>
      </p:sp>
      <p:pic>
        <p:nvPicPr>
          <p:cNvPr id="5" name="Content Placeholder 4">
            <a:extLst>
              <a:ext uri="{FF2B5EF4-FFF2-40B4-BE49-F238E27FC236}">
                <a16:creationId xmlns:a16="http://schemas.microsoft.com/office/drawing/2014/main" id="{3C8B4AE0-2301-8AF6-500E-5FC5C11CF098}"/>
              </a:ext>
            </a:extLst>
          </p:cNvPr>
          <p:cNvPicPr>
            <a:picLocks noGrp="1" noChangeAspect="1"/>
          </p:cNvPicPr>
          <p:nvPr>
            <p:ph idx="1"/>
          </p:nvPr>
        </p:nvPicPr>
        <p:blipFill>
          <a:blip r:embed="rId2"/>
          <a:stretch>
            <a:fillRect/>
          </a:stretch>
        </p:blipFill>
        <p:spPr>
          <a:xfrm>
            <a:off x="5769132" y="3049577"/>
            <a:ext cx="4166736" cy="6131056"/>
          </a:xfrm>
          <a:prstGeom prst="rect">
            <a:avLst/>
          </a:prstGeom>
          <a:ln>
            <a:solidFill>
              <a:schemeClr val="tx1"/>
            </a:solidFill>
          </a:ln>
        </p:spPr>
      </p:pic>
      <p:sp>
        <p:nvSpPr>
          <p:cNvPr id="4" name="Slide Number Placeholder 3">
            <a:extLst>
              <a:ext uri="{FF2B5EF4-FFF2-40B4-BE49-F238E27FC236}">
                <a16:creationId xmlns:a16="http://schemas.microsoft.com/office/drawing/2014/main" id="{1A6A0352-6DEA-6E03-870D-532951959C5B}"/>
              </a:ext>
            </a:extLst>
          </p:cNvPr>
          <p:cNvSpPr>
            <a:spLocks noGrp="1"/>
          </p:cNvSpPr>
          <p:nvPr>
            <p:ph type="sldNum" sz="quarter" idx="12"/>
          </p:nvPr>
        </p:nvSpPr>
        <p:spPr>
          <a:xfrm>
            <a:off x="8590663" y="6041362"/>
            <a:ext cx="683339" cy="365125"/>
          </a:xfrm>
          <a:prstGeom prst="rect">
            <a:avLst/>
          </a:prstGeom>
          <a:ln>
            <a:solidFill>
              <a:schemeClr val="tx1"/>
            </a:solidFill>
          </a:ln>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465BF6D-4F05-42ED-9ED2-B2A53A817F58}" type="slidenum">
              <a:rPr lang="en-US" smtClean="0">
                <a:solidFill>
                  <a:srgbClr val="FFFFFF"/>
                </a:solidFill>
              </a:rPr>
              <a:pPr>
                <a:defRPr/>
              </a:pPr>
              <a:t>9</a:t>
            </a:fld>
            <a:endParaRPr lang="en-US" dirty="0">
              <a:solidFill>
                <a:srgbClr val="FFFFFF"/>
              </a:solidFill>
            </a:endParaRPr>
          </a:p>
        </p:txBody>
      </p:sp>
      <p:pic>
        <p:nvPicPr>
          <p:cNvPr id="6" name="Picture 5">
            <a:extLst>
              <a:ext uri="{FF2B5EF4-FFF2-40B4-BE49-F238E27FC236}">
                <a16:creationId xmlns:a16="http://schemas.microsoft.com/office/drawing/2014/main" id="{10EEC401-70F5-18EB-81FA-32843419C7B0}"/>
              </a:ext>
            </a:extLst>
          </p:cNvPr>
          <p:cNvPicPr>
            <a:picLocks noChangeAspect="1"/>
          </p:cNvPicPr>
          <p:nvPr/>
        </p:nvPicPr>
        <p:blipFill>
          <a:blip r:embed="rId3"/>
          <a:stretch>
            <a:fillRect/>
          </a:stretch>
        </p:blipFill>
        <p:spPr>
          <a:xfrm>
            <a:off x="12014407" y="2971263"/>
            <a:ext cx="8297668" cy="6131056"/>
          </a:xfrm>
          <a:prstGeom prst="rect">
            <a:avLst/>
          </a:prstGeom>
          <a:ln>
            <a:solidFill>
              <a:schemeClr val="tx1"/>
            </a:solidFill>
          </a:ln>
        </p:spPr>
      </p:pic>
      <p:pic>
        <p:nvPicPr>
          <p:cNvPr id="3" name="Picture 2">
            <a:extLst>
              <a:ext uri="{FF2B5EF4-FFF2-40B4-BE49-F238E27FC236}">
                <a16:creationId xmlns:a16="http://schemas.microsoft.com/office/drawing/2014/main" id="{ACDD463B-66DC-0227-E248-BB86C5234965}"/>
              </a:ext>
            </a:extLst>
          </p:cNvPr>
          <p:cNvPicPr>
            <a:picLocks noChangeAspect="1"/>
          </p:cNvPicPr>
          <p:nvPr/>
        </p:nvPicPr>
        <p:blipFill rotWithShape="1">
          <a:blip r:embed="rId4"/>
          <a:srcRect b="10317"/>
          <a:stretch/>
        </p:blipFill>
        <p:spPr>
          <a:xfrm>
            <a:off x="1306110" y="9689094"/>
            <a:ext cx="6190444" cy="3681048"/>
          </a:xfrm>
          <a:prstGeom prst="rect">
            <a:avLst/>
          </a:prstGeom>
          <a:ln>
            <a:solidFill>
              <a:schemeClr val="tx1"/>
            </a:solidFill>
          </a:ln>
        </p:spPr>
      </p:pic>
      <p:pic>
        <p:nvPicPr>
          <p:cNvPr id="2050" name="Picture 2" descr="The Invention and Development of the Wheel">
            <a:extLst>
              <a:ext uri="{FF2B5EF4-FFF2-40B4-BE49-F238E27FC236}">
                <a16:creationId xmlns:a16="http://schemas.microsoft.com/office/drawing/2014/main" id="{74CCDA67-CF3A-8C89-E749-A6D661D440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5868" y="9610780"/>
            <a:ext cx="5531630" cy="3681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The Invention and Development of the Wheel">
            <a:extLst>
              <a:ext uri="{FF2B5EF4-FFF2-40B4-BE49-F238E27FC236}">
                <a16:creationId xmlns:a16="http://schemas.microsoft.com/office/drawing/2014/main" id="{BE5E5F64-25C0-BAE8-93C4-F7A35A938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46260" y="9532466"/>
            <a:ext cx="5531630" cy="36810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Image" descr="Image">
            <a:extLst>
              <a:ext uri="{FF2B5EF4-FFF2-40B4-BE49-F238E27FC236}">
                <a16:creationId xmlns:a16="http://schemas.microsoft.com/office/drawing/2014/main" id="{23D12EBA-5476-EBD7-29F2-E5E5EF1D4DA3}"/>
              </a:ext>
            </a:extLst>
          </p:cNvPr>
          <p:cNvPicPr>
            <a:picLocks noChangeAspect="1"/>
          </p:cNvPicPr>
          <p:nvPr/>
        </p:nvPicPr>
        <p:blipFill>
          <a:blip r:embed="rId7"/>
          <a:stretch>
            <a:fillRect/>
          </a:stretch>
        </p:blipFill>
        <p:spPr>
          <a:xfrm>
            <a:off x="22715677" y="12313686"/>
            <a:ext cx="1219791" cy="1056456"/>
          </a:xfrm>
          <a:prstGeom prst="rect">
            <a:avLst/>
          </a:prstGeom>
          <a:ln w="12700">
            <a:miter lim="400000"/>
          </a:ln>
        </p:spPr>
      </p:pic>
      <p:sp>
        <p:nvSpPr>
          <p:cNvPr id="8" name="Rectangle 7">
            <a:extLst>
              <a:ext uri="{FF2B5EF4-FFF2-40B4-BE49-F238E27FC236}">
                <a16:creationId xmlns:a16="http://schemas.microsoft.com/office/drawing/2014/main" id="{31A33639-EACC-F912-3F83-710DE60E0527}"/>
              </a:ext>
            </a:extLst>
          </p:cNvPr>
          <p:cNvSpPr/>
          <p:nvPr/>
        </p:nvSpPr>
        <p:spPr>
          <a:xfrm>
            <a:off x="270691" y="12771824"/>
            <a:ext cx="914400" cy="471924"/>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j-lt"/>
                <a:ea typeface="+mj-ea"/>
                <a:cs typeface="+mj-cs"/>
                <a:sym typeface="Helvetica Neue"/>
              </a:rPr>
              <a:t>B</a:t>
            </a:r>
          </a:p>
        </p:txBody>
      </p:sp>
    </p:spTree>
    <p:extLst>
      <p:ext uri="{BB962C8B-B14F-4D97-AF65-F5344CB8AC3E}">
        <p14:creationId xmlns:p14="http://schemas.microsoft.com/office/powerpoint/2010/main" val="2955386123"/>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  Read-Only" id="{5CE251E6-E9A2-5941-808B-CD97DFCBC460}" vid="{8E491E8B-B1E1-384A-943E-806FACCEB849}"/>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0EEA53-EDFF-4F42-BA70-98BB03AA8895}">
  <ds:schemaRefs>
    <ds:schemaRef ds:uri="http://schemas.microsoft.com/sharepoint/v3/contenttype/forms"/>
  </ds:schemaRefs>
</ds:datastoreItem>
</file>

<file path=customXml/itemProps2.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5007</TotalTime>
  <Words>3053</Words>
  <Application>Microsoft Macintosh PowerPoint</Application>
  <PresentationFormat>Custom</PresentationFormat>
  <Paragraphs>295</Paragraphs>
  <Slides>39</Slides>
  <Notes>6</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39</vt:i4>
      </vt:variant>
    </vt:vector>
  </HeadingPairs>
  <TitlesOfParts>
    <vt:vector size="59" baseType="lpstr">
      <vt:lpstr>MS PGothic</vt:lpstr>
      <vt:lpstr>AcuminProWide-Semibold</vt:lpstr>
      <vt:lpstr>Arial</vt:lpstr>
      <vt:lpstr>Bookman Old Style</vt:lpstr>
      <vt:lpstr>Calibri</vt:lpstr>
      <vt:lpstr>Cambria</vt:lpstr>
      <vt:lpstr>Copperplate Gothic Bold</vt:lpstr>
      <vt:lpstr>Gill Sans MT</vt:lpstr>
      <vt:lpstr>Helvetica</vt:lpstr>
      <vt:lpstr>Helvetica Neue</vt:lpstr>
      <vt:lpstr>Helvetica Neue Medium</vt:lpstr>
      <vt:lpstr>Lato Extended</vt:lpstr>
      <vt:lpstr>Lucida Sans</vt:lpstr>
      <vt:lpstr>Montserrat</vt:lpstr>
      <vt:lpstr>Montserrat Light</vt:lpstr>
      <vt:lpstr>Montserrat Medium</vt:lpstr>
      <vt:lpstr>Proxima Nova</vt:lpstr>
      <vt:lpstr>Proxima Nova Medium</vt:lpstr>
      <vt:lpstr>Wingdings 3</vt:lpstr>
      <vt:lpstr>21_BasicWhite</vt:lpstr>
      <vt:lpstr>PowerPoint Presentation</vt:lpstr>
      <vt:lpstr>PowerPoint Presentation</vt:lpstr>
      <vt:lpstr>PowerPoint Presentation</vt:lpstr>
      <vt:lpstr>PowerPoint Presentation</vt:lpstr>
      <vt:lpstr>PowerPoint Presentation</vt:lpstr>
      <vt:lpstr>PowerPoint Presentation</vt:lpstr>
      <vt:lpstr>Evidence-Based Practices = Don’t Reinvent the Wheel</vt:lpstr>
      <vt:lpstr>So, Please Reinvent the Wheel  (but with our specific, unclear guidance)</vt:lpstr>
      <vt:lpstr>So, the Broader Question: What is a Wheel?</vt:lpstr>
      <vt:lpstr>Defining Evidence-Based Practices &amp; Best Practices</vt:lpstr>
      <vt:lpstr>Why Evidence-Based Practice? </vt:lpstr>
      <vt:lpstr>PowerPoint Presentation</vt:lpstr>
      <vt:lpstr>Basic Evidence-Based Practice Concept</vt:lpstr>
      <vt:lpstr>Basic Evidence-Based Practice Concept</vt:lpstr>
      <vt:lpstr>Basic Evidence-Based Practice Concept</vt:lpstr>
      <vt:lpstr>Timeline and Steps for Evidence-Based (Best) Practices</vt:lpstr>
      <vt:lpstr>Timeline and Steps for Evidence-Based (Best) Practices (Cont.)</vt:lpstr>
      <vt:lpstr>Timeline and Steps for Evidence-Based (Best) Practices (Cont.)</vt:lpstr>
      <vt:lpstr>Timeline and Steps for Evidence-Based (Best) Practices (Cont.)</vt:lpstr>
      <vt:lpstr>How and What Type of Evidence is in EBP?</vt:lpstr>
      <vt:lpstr>Depression</vt:lpstr>
      <vt:lpstr>Evidence Based-Best Practices with a Biopsychosocial Model Across the Lifespan</vt:lpstr>
      <vt:lpstr>What is the best practice for each… Now for each condition?</vt:lpstr>
      <vt:lpstr>What is the evidence-based practice for each strategy and across each practice area?</vt:lpstr>
      <vt:lpstr>What Evidence-Based Practice are You Using and with Whom</vt:lpstr>
      <vt:lpstr>Evidence Based-Best Practices Applied: From Patients to Places</vt:lpstr>
      <vt:lpstr>What Evidence-Based Practice are You Using and Where</vt:lpstr>
      <vt:lpstr>PowerPoint Presentation</vt:lpstr>
      <vt:lpstr>Dr. Kelley’s 4Ds of the Dependent Measure</vt:lpstr>
      <vt:lpstr>Assess fit of EBP and plan adaptations</vt:lpstr>
      <vt:lpstr>What if your client comes in with this?</vt:lpstr>
      <vt:lpstr>PowerPoint Presentation</vt:lpstr>
      <vt:lpstr>What if your client comes in with this?</vt:lpstr>
      <vt:lpstr>PowerPoint Presentation</vt:lpstr>
      <vt:lpstr>Evidence-Based Practices Repositories</vt:lpstr>
      <vt:lpstr>Additional Resources on EB(B)P</vt:lpstr>
      <vt:lpstr>More Resources for Evidence-Based Practices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Kelley, Brian M (Psychology)</dc:creator>
  <cp:lastModifiedBy>Tracy Zeeger</cp:lastModifiedBy>
  <cp:revision>30</cp:revision>
  <dcterms:modified xsi:type="dcterms:W3CDTF">2023-06-20T16:08:26Z</dcterms:modified>
</cp:coreProperties>
</file>