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35"/>
  </p:notesMasterIdLst>
  <p:sldIdLst>
    <p:sldId id="257" r:id="rId4"/>
    <p:sldId id="258" r:id="rId5"/>
    <p:sldId id="259" r:id="rId6"/>
    <p:sldId id="265" r:id="rId7"/>
    <p:sldId id="261" r:id="rId8"/>
    <p:sldId id="526" r:id="rId9"/>
    <p:sldId id="527" r:id="rId10"/>
    <p:sldId id="530" r:id="rId11"/>
    <p:sldId id="440" r:id="rId12"/>
    <p:sldId id="441" r:id="rId13"/>
    <p:sldId id="531" r:id="rId14"/>
    <p:sldId id="430" r:id="rId15"/>
    <p:sldId id="532" r:id="rId16"/>
    <p:sldId id="528" r:id="rId17"/>
    <p:sldId id="529" r:id="rId18"/>
    <p:sldId id="533" r:id="rId19"/>
    <p:sldId id="534" r:id="rId20"/>
    <p:sldId id="423" r:id="rId21"/>
    <p:sldId id="537" r:id="rId22"/>
    <p:sldId id="536" r:id="rId23"/>
    <p:sldId id="438" r:id="rId24"/>
    <p:sldId id="425" r:id="rId25"/>
    <p:sldId id="538" r:id="rId26"/>
    <p:sldId id="434" r:id="rId27"/>
    <p:sldId id="539" r:id="rId28"/>
    <p:sldId id="436" r:id="rId29"/>
    <p:sldId id="512" r:id="rId30"/>
    <p:sldId id="540" r:id="rId31"/>
    <p:sldId id="414" r:id="rId32"/>
    <p:sldId id="457" r:id="rId33"/>
    <p:sldId id="263" r:id="rId3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EB1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94"/>
    <p:restoredTop sz="83789"/>
  </p:normalViewPr>
  <p:slideViewPr>
    <p:cSldViewPr snapToGrid="0">
      <p:cViewPr varScale="1">
        <p:scale>
          <a:sx n="43" d="100"/>
          <a:sy n="43" d="100"/>
        </p:scale>
        <p:origin x="936" y="30"/>
      </p:cViewPr>
      <p:guideLst/>
    </p:cSldViewPr>
  </p:slideViewPr>
  <p:notesTextViewPr>
    <p:cViewPr>
      <p:scale>
        <a:sx n="1" d="1"/>
        <a:sy n="1" d="1"/>
      </p:scale>
      <p:origin x="0" y="0"/>
    </p:cViewPr>
  </p:notesTextViewPr>
  <p:sorterViewPr>
    <p:cViewPr>
      <p:scale>
        <a:sx n="80" d="100"/>
        <a:sy n="80" d="100"/>
      </p:scale>
      <p:origin x="0" y="-24864"/>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993CB3-7391-FB4C-91DE-A0B2F5FF3AED}"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en-US"/>
        </a:p>
      </dgm:t>
    </dgm:pt>
    <dgm:pt modelId="{F45E93A9-9A16-C04D-8062-7A1213A3B164}">
      <dgm:prSet phldrT="[Text]" custT="1"/>
      <dgm:spPr>
        <a:gradFill flip="none" rotWithShape="1">
          <a:gsLst>
            <a:gs pos="0">
              <a:schemeClr val="accent1">
                <a:lumMod val="5000"/>
                <a:lumOff val="95000"/>
              </a:schemeClr>
            </a:gs>
            <a:gs pos="26000">
              <a:schemeClr val="accent4"/>
            </a:gs>
            <a:gs pos="62000">
              <a:schemeClr val="accent1">
                <a:lumMod val="45000"/>
                <a:lumOff val="55000"/>
              </a:schemeClr>
            </a:gs>
            <a:gs pos="88000">
              <a:srgbClr val="0EB1A4"/>
            </a:gs>
          </a:gsLst>
          <a:path path="circle">
            <a:fillToRect l="100000" t="100000"/>
          </a:path>
          <a:tileRect r="-100000" b="-100000"/>
        </a:gradFill>
      </dgm:spPr>
      <dgm:t>
        <a:bodyPr/>
        <a:lstStyle/>
        <a:p>
          <a:r>
            <a:rPr lang="en-US" sz="4800" b="1" dirty="0">
              <a:solidFill>
                <a:schemeClr val="tx1">
                  <a:lumMod val="50000"/>
                </a:schemeClr>
              </a:solidFill>
            </a:rPr>
            <a:t>SUSTAINED </a:t>
          </a:r>
        </a:p>
        <a:p>
          <a:r>
            <a:rPr lang="en-US" sz="4800" b="1" dirty="0">
              <a:solidFill>
                <a:schemeClr val="tx1">
                  <a:lumMod val="50000"/>
                </a:schemeClr>
              </a:solidFill>
            </a:rPr>
            <a:t>IMPACT</a:t>
          </a:r>
        </a:p>
      </dgm:t>
    </dgm:pt>
    <dgm:pt modelId="{CE34F975-055A-094A-AA30-3C497C17C3FE}" type="parTrans" cxnId="{898E0E32-FFB5-F24C-9140-215236A310FC}">
      <dgm:prSet/>
      <dgm:spPr/>
      <dgm:t>
        <a:bodyPr/>
        <a:lstStyle/>
        <a:p>
          <a:endParaRPr lang="en-US"/>
        </a:p>
      </dgm:t>
    </dgm:pt>
    <dgm:pt modelId="{196B3C82-FE05-0643-A4F0-C65FE1303355}" type="sibTrans" cxnId="{898E0E32-FFB5-F24C-9140-215236A310FC}">
      <dgm:prSet/>
      <dgm:spPr/>
      <dgm:t>
        <a:bodyPr/>
        <a:lstStyle/>
        <a:p>
          <a:endParaRPr lang="en-US"/>
        </a:p>
      </dgm:t>
    </dgm:pt>
    <dgm:pt modelId="{AFB8DAF7-5DFC-9E4D-9360-17773051F2D2}">
      <dgm:prSet phldrT="[Text]"/>
      <dgm:spPr>
        <a:solidFill>
          <a:srgbClr val="FFFF00"/>
        </a:solidFill>
      </dgm:spPr>
      <dgm:t>
        <a:bodyPr/>
        <a:lstStyle/>
        <a:p>
          <a:r>
            <a:rPr lang="en-US" b="1" dirty="0">
              <a:solidFill>
                <a:schemeClr val="tx1">
                  <a:lumMod val="50000"/>
                </a:schemeClr>
              </a:solidFill>
            </a:rPr>
            <a:t>ENGAGED COMMUNITY MEMBERS</a:t>
          </a:r>
        </a:p>
      </dgm:t>
    </dgm:pt>
    <dgm:pt modelId="{2C4EEFEC-C1D2-474E-A6CF-84BDB5A6396D}" type="parTrans" cxnId="{A7410BD2-E6CF-3C4E-AAD3-BE456BB9CB10}">
      <dgm:prSet/>
      <dgm:spPr/>
      <dgm:t>
        <a:bodyPr/>
        <a:lstStyle/>
        <a:p>
          <a:endParaRPr lang="en-US"/>
        </a:p>
      </dgm:t>
    </dgm:pt>
    <dgm:pt modelId="{8953034B-C927-6242-A212-D987E76D1124}" type="sibTrans" cxnId="{A7410BD2-E6CF-3C4E-AAD3-BE456BB9CB10}">
      <dgm:prSet/>
      <dgm:spPr/>
      <dgm:t>
        <a:bodyPr/>
        <a:lstStyle/>
        <a:p>
          <a:endParaRPr lang="en-US"/>
        </a:p>
      </dgm:t>
    </dgm:pt>
    <dgm:pt modelId="{F144C27E-E779-8C43-82BE-AE3CED898EC2}">
      <dgm:prSet phldrT="[Text]"/>
      <dgm:spPr>
        <a:solidFill>
          <a:srgbClr val="0EB1A4"/>
        </a:solidFill>
      </dgm:spPr>
      <dgm:t>
        <a:bodyPr/>
        <a:lstStyle/>
        <a:p>
          <a:r>
            <a:rPr lang="en-US" b="1" dirty="0">
              <a:solidFill>
                <a:schemeClr val="tx1">
                  <a:lumMod val="50000"/>
                </a:schemeClr>
              </a:solidFill>
            </a:rPr>
            <a:t>MUTUAL INTEREST &amp; RESPECT</a:t>
          </a:r>
        </a:p>
      </dgm:t>
    </dgm:pt>
    <dgm:pt modelId="{EA538DC6-16DD-EF47-AB24-68E882B01DDF}" type="parTrans" cxnId="{D319541F-C198-134D-B978-D96E214D48C0}">
      <dgm:prSet/>
      <dgm:spPr/>
      <dgm:t>
        <a:bodyPr/>
        <a:lstStyle/>
        <a:p>
          <a:endParaRPr lang="en-US"/>
        </a:p>
      </dgm:t>
    </dgm:pt>
    <dgm:pt modelId="{DCCFA793-8464-D541-8723-815C73125DF3}" type="sibTrans" cxnId="{D319541F-C198-134D-B978-D96E214D48C0}">
      <dgm:prSet/>
      <dgm:spPr/>
      <dgm:t>
        <a:bodyPr/>
        <a:lstStyle/>
        <a:p>
          <a:endParaRPr lang="en-US"/>
        </a:p>
      </dgm:t>
    </dgm:pt>
    <dgm:pt modelId="{F6F3AC6D-1AA4-0F46-BC20-662A6F67EFB7}">
      <dgm:prSet phldrT="[Text]"/>
      <dgm:spPr/>
      <dgm:t>
        <a:bodyPr/>
        <a:lstStyle/>
        <a:p>
          <a:r>
            <a:rPr lang="en-US" b="1" dirty="0">
              <a:solidFill>
                <a:schemeClr val="tx1">
                  <a:lumMod val="50000"/>
                </a:schemeClr>
              </a:solidFill>
            </a:rPr>
            <a:t>INSTITUTIONS</a:t>
          </a:r>
        </a:p>
      </dgm:t>
    </dgm:pt>
    <dgm:pt modelId="{7142EA35-D3CE-5142-B726-72B7E7591AEB}" type="parTrans" cxnId="{1347FA37-41F2-BD49-9C11-980B47357E6C}">
      <dgm:prSet/>
      <dgm:spPr/>
      <dgm:t>
        <a:bodyPr/>
        <a:lstStyle/>
        <a:p>
          <a:endParaRPr lang="en-US"/>
        </a:p>
      </dgm:t>
    </dgm:pt>
    <dgm:pt modelId="{A4122F3F-6E3C-3F4A-92B2-D033EA18B4CB}" type="sibTrans" cxnId="{1347FA37-41F2-BD49-9C11-980B47357E6C}">
      <dgm:prSet/>
      <dgm:spPr/>
      <dgm:t>
        <a:bodyPr/>
        <a:lstStyle/>
        <a:p>
          <a:endParaRPr lang="en-US"/>
        </a:p>
      </dgm:t>
    </dgm:pt>
    <dgm:pt modelId="{15DBDF1E-726C-0848-A70B-5E49A0DE73F3}" type="pres">
      <dgm:prSet presAssocID="{26993CB3-7391-FB4C-91DE-A0B2F5FF3AED}" presName="cycle" presStyleCnt="0">
        <dgm:presLayoutVars>
          <dgm:chMax val="1"/>
          <dgm:dir/>
          <dgm:animLvl val="ctr"/>
          <dgm:resizeHandles val="exact"/>
        </dgm:presLayoutVars>
      </dgm:prSet>
      <dgm:spPr/>
    </dgm:pt>
    <dgm:pt modelId="{DD9ABF7A-040F-E846-BCA7-02D9F69E8942}" type="pres">
      <dgm:prSet presAssocID="{F45E93A9-9A16-C04D-8062-7A1213A3B164}" presName="centerShape" presStyleLbl="node0" presStyleIdx="0" presStyleCnt="1" custScaleX="117823"/>
      <dgm:spPr/>
    </dgm:pt>
    <dgm:pt modelId="{664B9520-7332-0646-8CD6-B7D29D77DA73}" type="pres">
      <dgm:prSet presAssocID="{2C4EEFEC-C1D2-474E-A6CF-84BDB5A6396D}" presName="parTrans" presStyleLbl="bgSibTrans2D1" presStyleIdx="0" presStyleCnt="3" custLinFactNeighborX="7112" custLinFactNeighborY="17847"/>
      <dgm:spPr/>
    </dgm:pt>
    <dgm:pt modelId="{DBC5B549-4B7D-ED47-B281-0BE968B1313F}" type="pres">
      <dgm:prSet presAssocID="{AFB8DAF7-5DFC-9E4D-9360-17773051F2D2}" presName="node" presStyleLbl="node1" presStyleIdx="0" presStyleCnt="3">
        <dgm:presLayoutVars>
          <dgm:bulletEnabled val="1"/>
        </dgm:presLayoutVars>
      </dgm:prSet>
      <dgm:spPr/>
    </dgm:pt>
    <dgm:pt modelId="{5F264476-44BF-1E48-9A3D-B860EB144B79}" type="pres">
      <dgm:prSet presAssocID="{EA538DC6-16DD-EF47-AB24-68E882B01DDF}" presName="parTrans" presStyleLbl="bgSibTrans2D1" presStyleIdx="1" presStyleCnt="3"/>
      <dgm:spPr/>
    </dgm:pt>
    <dgm:pt modelId="{E3B13A57-06AD-0441-B026-BBF8FB90DAB8}" type="pres">
      <dgm:prSet presAssocID="{F144C27E-E779-8C43-82BE-AE3CED898EC2}" presName="node" presStyleLbl="node1" presStyleIdx="1" presStyleCnt="3">
        <dgm:presLayoutVars>
          <dgm:bulletEnabled val="1"/>
        </dgm:presLayoutVars>
      </dgm:prSet>
      <dgm:spPr/>
    </dgm:pt>
    <dgm:pt modelId="{EBA1F90B-FA25-5A46-B8A6-9033169E75B2}" type="pres">
      <dgm:prSet presAssocID="{7142EA35-D3CE-5142-B726-72B7E7591AEB}" presName="parTrans" presStyleLbl="bgSibTrans2D1" presStyleIdx="2" presStyleCnt="3" custLinFactNeighborX="-9108" custLinFactNeighborY="11154"/>
      <dgm:spPr/>
    </dgm:pt>
    <dgm:pt modelId="{74A3104B-7E49-5A44-9994-C08F12F42364}" type="pres">
      <dgm:prSet presAssocID="{F6F3AC6D-1AA4-0F46-BC20-662A6F67EFB7}" presName="node" presStyleLbl="node1" presStyleIdx="2" presStyleCnt="3" custRadScaleRad="104291" custRadScaleInc="582">
        <dgm:presLayoutVars>
          <dgm:bulletEnabled val="1"/>
        </dgm:presLayoutVars>
      </dgm:prSet>
      <dgm:spPr/>
    </dgm:pt>
  </dgm:ptLst>
  <dgm:cxnLst>
    <dgm:cxn modelId="{707D8D02-8841-8C48-8CE6-D8954C9E556A}" type="presOf" srcId="{26993CB3-7391-FB4C-91DE-A0B2F5FF3AED}" destId="{15DBDF1E-726C-0848-A70B-5E49A0DE73F3}" srcOrd="0" destOrd="0" presId="urn:microsoft.com/office/officeart/2005/8/layout/radial4"/>
    <dgm:cxn modelId="{D319541F-C198-134D-B978-D96E214D48C0}" srcId="{F45E93A9-9A16-C04D-8062-7A1213A3B164}" destId="{F144C27E-E779-8C43-82BE-AE3CED898EC2}" srcOrd="1" destOrd="0" parTransId="{EA538DC6-16DD-EF47-AB24-68E882B01DDF}" sibTransId="{DCCFA793-8464-D541-8723-815C73125DF3}"/>
    <dgm:cxn modelId="{898E0E32-FFB5-F24C-9140-215236A310FC}" srcId="{26993CB3-7391-FB4C-91DE-A0B2F5FF3AED}" destId="{F45E93A9-9A16-C04D-8062-7A1213A3B164}" srcOrd="0" destOrd="0" parTransId="{CE34F975-055A-094A-AA30-3C497C17C3FE}" sibTransId="{196B3C82-FE05-0643-A4F0-C65FE1303355}"/>
    <dgm:cxn modelId="{1347FA37-41F2-BD49-9C11-980B47357E6C}" srcId="{F45E93A9-9A16-C04D-8062-7A1213A3B164}" destId="{F6F3AC6D-1AA4-0F46-BC20-662A6F67EFB7}" srcOrd="2" destOrd="0" parTransId="{7142EA35-D3CE-5142-B726-72B7E7591AEB}" sibTransId="{A4122F3F-6E3C-3F4A-92B2-D033EA18B4CB}"/>
    <dgm:cxn modelId="{E7ECF47F-1E72-CF45-9BF6-82406460F363}" type="presOf" srcId="{F6F3AC6D-1AA4-0F46-BC20-662A6F67EFB7}" destId="{74A3104B-7E49-5A44-9994-C08F12F42364}" srcOrd="0" destOrd="0" presId="urn:microsoft.com/office/officeart/2005/8/layout/radial4"/>
    <dgm:cxn modelId="{7AEA0580-C4B5-A141-A3B6-DFC406701184}" type="presOf" srcId="{AFB8DAF7-5DFC-9E4D-9360-17773051F2D2}" destId="{DBC5B549-4B7D-ED47-B281-0BE968B1313F}" srcOrd="0" destOrd="0" presId="urn:microsoft.com/office/officeart/2005/8/layout/radial4"/>
    <dgm:cxn modelId="{C6F0E88B-2BA8-A646-A9A5-618CDCEB53FC}" type="presOf" srcId="{F45E93A9-9A16-C04D-8062-7A1213A3B164}" destId="{DD9ABF7A-040F-E846-BCA7-02D9F69E8942}" srcOrd="0" destOrd="0" presId="urn:microsoft.com/office/officeart/2005/8/layout/radial4"/>
    <dgm:cxn modelId="{EE29D095-E8B2-E74D-9D68-615E6985DC86}" type="presOf" srcId="{EA538DC6-16DD-EF47-AB24-68E882B01DDF}" destId="{5F264476-44BF-1E48-9A3D-B860EB144B79}" srcOrd="0" destOrd="0" presId="urn:microsoft.com/office/officeart/2005/8/layout/radial4"/>
    <dgm:cxn modelId="{EEE304A1-7838-3D41-9106-A4836ADF73F0}" type="presOf" srcId="{2C4EEFEC-C1D2-474E-A6CF-84BDB5A6396D}" destId="{664B9520-7332-0646-8CD6-B7D29D77DA73}" srcOrd="0" destOrd="0" presId="urn:microsoft.com/office/officeart/2005/8/layout/radial4"/>
    <dgm:cxn modelId="{F853D3B5-88FD-D14C-9682-739666FB74DD}" type="presOf" srcId="{7142EA35-D3CE-5142-B726-72B7E7591AEB}" destId="{EBA1F90B-FA25-5A46-B8A6-9033169E75B2}" srcOrd="0" destOrd="0" presId="urn:microsoft.com/office/officeart/2005/8/layout/radial4"/>
    <dgm:cxn modelId="{A7410BD2-E6CF-3C4E-AAD3-BE456BB9CB10}" srcId="{F45E93A9-9A16-C04D-8062-7A1213A3B164}" destId="{AFB8DAF7-5DFC-9E4D-9360-17773051F2D2}" srcOrd="0" destOrd="0" parTransId="{2C4EEFEC-C1D2-474E-A6CF-84BDB5A6396D}" sibTransId="{8953034B-C927-6242-A212-D987E76D1124}"/>
    <dgm:cxn modelId="{8F7163F6-6664-B04D-BA28-D5A6C98CAB98}" type="presOf" srcId="{F144C27E-E779-8C43-82BE-AE3CED898EC2}" destId="{E3B13A57-06AD-0441-B026-BBF8FB90DAB8}" srcOrd="0" destOrd="0" presId="urn:microsoft.com/office/officeart/2005/8/layout/radial4"/>
    <dgm:cxn modelId="{6B0559AE-3011-4942-B343-013D203C756B}" type="presParOf" srcId="{15DBDF1E-726C-0848-A70B-5E49A0DE73F3}" destId="{DD9ABF7A-040F-E846-BCA7-02D9F69E8942}" srcOrd="0" destOrd="0" presId="urn:microsoft.com/office/officeart/2005/8/layout/radial4"/>
    <dgm:cxn modelId="{8D2D18CF-184A-7F46-B386-AC6482A9E94E}" type="presParOf" srcId="{15DBDF1E-726C-0848-A70B-5E49A0DE73F3}" destId="{664B9520-7332-0646-8CD6-B7D29D77DA73}" srcOrd="1" destOrd="0" presId="urn:microsoft.com/office/officeart/2005/8/layout/radial4"/>
    <dgm:cxn modelId="{40BAE7A9-AA79-C340-A1D9-91FF9CF060E2}" type="presParOf" srcId="{15DBDF1E-726C-0848-A70B-5E49A0DE73F3}" destId="{DBC5B549-4B7D-ED47-B281-0BE968B1313F}" srcOrd="2" destOrd="0" presId="urn:microsoft.com/office/officeart/2005/8/layout/radial4"/>
    <dgm:cxn modelId="{D041AA5C-7A62-B641-BBE3-30104E19EA03}" type="presParOf" srcId="{15DBDF1E-726C-0848-A70B-5E49A0DE73F3}" destId="{5F264476-44BF-1E48-9A3D-B860EB144B79}" srcOrd="3" destOrd="0" presId="urn:microsoft.com/office/officeart/2005/8/layout/radial4"/>
    <dgm:cxn modelId="{0DBE66EE-44E8-D04E-97C5-389990E1B5B3}" type="presParOf" srcId="{15DBDF1E-726C-0848-A70B-5E49A0DE73F3}" destId="{E3B13A57-06AD-0441-B026-BBF8FB90DAB8}" srcOrd="4" destOrd="0" presId="urn:microsoft.com/office/officeart/2005/8/layout/radial4"/>
    <dgm:cxn modelId="{85827061-C699-9D45-BB60-F41C7C99DAD0}" type="presParOf" srcId="{15DBDF1E-726C-0848-A70B-5E49A0DE73F3}" destId="{EBA1F90B-FA25-5A46-B8A6-9033169E75B2}" srcOrd="5" destOrd="0" presId="urn:microsoft.com/office/officeart/2005/8/layout/radial4"/>
    <dgm:cxn modelId="{6847ECCC-F96F-3A45-98ED-23B3F7B967F8}" type="presParOf" srcId="{15DBDF1E-726C-0848-A70B-5E49A0DE73F3}" destId="{74A3104B-7E49-5A44-9994-C08F12F42364}"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BF5C5D-E6D8-6642-8A47-D101F4877B5D}"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en-US"/>
        </a:p>
      </dgm:t>
    </dgm:pt>
    <dgm:pt modelId="{70F38C55-349E-714E-AE41-65FBD7D88755}">
      <dgm:prSet phldrT="[Text]"/>
      <dgm:spPr>
        <a:solidFill>
          <a:schemeClr val="bg1"/>
        </a:solidFill>
      </dgm:spPr>
      <dgm:t>
        <a:bodyPr/>
        <a:lstStyle/>
        <a:p>
          <a:r>
            <a:rPr lang="en-US" b="1" dirty="0">
              <a:solidFill>
                <a:srgbClr val="002060"/>
              </a:solidFill>
            </a:rPr>
            <a:t>Why is Community Engagement ESSENTIAL?</a:t>
          </a:r>
        </a:p>
      </dgm:t>
    </dgm:pt>
    <dgm:pt modelId="{0627C8E9-3807-264B-8A5D-BDACF7F0F538}" type="parTrans" cxnId="{9ADA64D8-B58C-E34A-887A-D7D6285A8EFF}">
      <dgm:prSet/>
      <dgm:spPr/>
      <dgm:t>
        <a:bodyPr/>
        <a:lstStyle/>
        <a:p>
          <a:endParaRPr lang="en-US"/>
        </a:p>
      </dgm:t>
    </dgm:pt>
    <dgm:pt modelId="{DC40C551-96BA-4246-9C63-33C926E00C90}" type="sibTrans" cxnId="{9ADA64D8-B58C-E34A-887A-D7D6285A8EFF}">
      <dgm:prSet/>
      <dgm:spPr/>
      <dgm:t>
        <a:bodyPr/>
        <a:lstStyle/>
        <a:p>
          <a:endParaRPr lang="en-US"/>
        </a:p>
      </dgm:t>
    </dgm:pt>
    <dgm:pt modelId="{22E0E906-27CC-B341-B5F6-1F334472AF95}">
      <dgm:prSet phldrT="[Text]"/>
      <dgm:spPr>
        <a:solidFill>
          <a:schemeClr val="accent4">
            <a:lumMod val="75000"/>
          </a:schemeClr>
        </a:solidFill>
      </dgm:spPr>
      <dgm:t>
        <a:bodyPr/>
        <a:lstStyle/>
        <a:p>
          <a:r>
            <a:rPr lang="en-US" dirty="0"/>
            <a:t>It promotes sustainable decisions by recognizing and communicating the needs and interests of ALL participants-including decision makers</a:t>
          </a:r>
        </a:p>
      </dgm:t>
    </dgm:pt>
    <dgm:pt modelId="{579F31EA-257F-8F45-B9DA-EA8E7F651ADD}" type="parTrans" cxnId="{37595AC4-2006-C946-B3FD-9FD71BBCB04A}">
      <dgm:prSet/>
      <dgm:spPr/>
      <dgm:t>
        <a:bodyPr/>
        <a:lstStyle/>
        <a:p>
          <a:endParaRPr lang="en-US"/>
        </a:p>
      </dgm:t>
    </dgm:pt>
    <dgm:pt modelId="{9C506041-3BD5-AF4B-BB84-204E088B5BB9}" type="sibTrans" cxnId="{37595AC4-2006-C946-B3FD-9FD71BBCB04A}">
      <dgm:prSet/>
      <dgm:spPr/>
      <dgm:t>
        <a:bodyPr/>
        <a:lstStyle/>
        <a:p>
          <a:endParaRPr lang="en-US"/>
        </a:p>
      </dgm:t>
    </dgm:pt>
    <dgm:pt modelId="{48A2B6FB-4F54-8F4B-A473-61075AAD5C17}">
      <dgm:prSet phldrT="[Text]"/>
      <dgm:spPr>
        <a:solidFill>
          <a:srgbClr val="0EB1A4"/>
        </a:solidFill>
      </dgm:spPr>
      <dgm:t>
        <a:bodyPr/>
        <a:lstStyle/>
        <a:p>
          <a:r>
            <a:rPr lang="en-US" dirty="0"/>
            <a:t>It increases acceptance of decisions and community commitment to outcome as local knowledge from diverse groups shapes and creates inclusive, effective solutions.</a:t>
          </a:r>
        </a:p>
      </dgm:t>
    </dgm:pt>
    <dgm:pt modelId="{B65B2F9C-C81A-334F-B0BF-34204EE7AEB1}" type="parTrans" cxnId="{917163EF-9707-D047-B7F5-B900DE256CE0}">
      <dgm:prSet/>
      <dgm:spPr/>
      <dgm:t>
        <a:bodyPr/>
        <a:lstStyle/>
        <a:p>
          <a:endParaRPr lang="en-US"/>
        </a:p>
      </dgm:t>
    </dgm:pt>
    <dgm:pt modelId="{75F1CECB-FC70-0345-868F-5F06812D163E}" type="sibTrans" cxnId="{917163EF-9707-D047-B7F5-B900DE256CE0}">
      <dgm:prSet/>
      <dgm:spPr/>
      <dgm:t>
        <a:bodyPr/>
        <a:lstStyle/>
        <a:p>
          <a:endParaRPr lang="en-US"/>
        </a:p>
      </dgm:t>
    </dgm:pt>
    <dgm:pt modelId="{1E24D964-7153-CF4E-805F-782D68FA8674}">
      <dgm:prSet phldrT="[Text]"/>
      <dgm:spPr>
        <a:solidFill>
          <a:srgbClr val="0EB1A4"/>
        </a:solidFill>
      </dgm:spPr>
      <dgm:t>
        <a:bodyPr/>
        <a:lstStyle/>
        <a:p>
          <a:r>
            <a:rPr lang="en-US" dirty="0"/>
            <a:t>It drives social transformation</a:t>
          </a:r>
        </a:p>
      </dgm:t>
    </dgm:pt>
    <dgm:pt modelId="{9CC2B04D-60C5-844F-B6D8-9261BEACD8B4}" type="parTrans" cxnId="{DE00D64A-93BC-FE42-B425-2CA0CE4393DF}">
      <dgm:prSet/>
      <dgm:spPr/>
      <dgm:t>
        <a:bodyPr/>
        <a:lstStyle/>
        <a:p>
          <a:endParaRPr lang="en-US"/>
        </a:p>
      </dgm:t>
    </dgm:pt>
    <dgm:pt modelId="{8A7A43F6-69E4-7C48-B326-30C95FD2FF72}" type="sibTrans" cxnId="{DE00D64A-93BC-FE42-B425-2CA0CE4393DF}">
      <dgm:prSet/>
      <dgm:spPr/>
      <dgm:t>
        <a:bodyPr/>
        <a:lstStyle/>
        <a:p>
          <a:endParaRPr lang="en-US"/>
        </a:p>
      </dgm:t>
    </dgm:pt>
    <dgm:pt modelId="{D4258C31-44C9-D049-A9C6-E1BC59F042F6}">
      <dgm:prSet phldrT="[Text]"/>
      <dgm:spPr>
        <a:solidFill>
          <a:schemeClr val="accent4">
            <a:lumMod val="75000"/>
          </a:schemeClr>
        </a:solidFill>
      </dgm:spPr>
      <dgm:t>
        <a:bodyPr/>
        <a:lstStyle/>
        <a:p>
          <a:r>
            <a:rPr lang="en-US" dirty="0"/>
            <a:t>It promotes advocacy that not only works to raise awareness, but passionate, locally-informed voices can be heard.</a:t>
          </a:r>
        </a:p>
      </dgm:t>
    </dgm:pt>
    <dgm:pt modelId="{5DEBE31C-63DF-3644-8A97-CB706350DC04}" type="parTrans" cxnId="{4B7F367C-57F0-8D4E-AE90-4C6908218F96}">
      <dgm:prSet/>
      <dgm:spPr/>
      <dgm:t>
        <a:bodyPr/>
        <a:lstStyle/>
        <a:p>
          <a:endParaRPr lang="en-US"/>
        </a:p>
      </dgm:t>
    </dgm:pt>
    <dgm:pt modelId="{7A93F6D4-C48D-8949-86C0-FEBD10D60508}" type="sibTrans" cxnId="{4B7F367C-57F0-8D4E-AE90-4C6908218F96}">
      <dgm:prSet/>
      <dgm:spPr/>
      <dgm:t>
        <a:bodyPr/>
        <a:lstStyle/>
        <a:p>
          <a:endParaRPr lang="en-US"/>
        </a:p>
      </dgm:t>
    </dgm:pt>
    <dgm:pt modelId="{714A2E5B-81E8-B649-A0FF-C7922C0A1010}" type="pres">
      <dgm:prSet presAssocID="{C3BF5C5D-E6D8-6642-8A47-D101F4877B5D}" presName="diagram" presStyleCnt="0">
        <dgm:presLayoutVars>
          <dgm:chMax val="1"/>
          <dgm:dir/>
          <dgm:animLvl val="ctr"/>
          <dgm:resizeHandles val="exact"/>
        </dgm:presLayoutVars>
      </dgm:prSet>
      <dgm:spPr/>
    </dgm:pt>
    <dgm:pt modelId="{4DD73C22-FEFD-3749-B8CF-D276CFE66ACF}" type="pres">
      <dgm:prSet presAssocID="{C3BF5C5D-E6D8-6642-8A47-D101F4877B5D}" presName="matrix" presStyleCnt="0"/>
      <dgm:spPr/>
    </dgm:pt>
    <dgm:pt modelId="{8BB5D74F-D7FD-384D-A79C-595F8D748979}" type="pres">
      <dgm:prSet presAssocID="{C3BF5C5D-E6D8-6642-8A47-D101F4877B5D}" presName="tile1" presStyleLbl="node1" presStyleIdx="0" presStyleCnt="4" custLinFactNeighborX="409" custLinFactNeighborY="-3039"/>
      <dgm:spPr/>
    </dgm:pt>
    <dgm:pt modelId="{C08BE0A8-61F5-8249-A771-D27F2A7F36D1}" type="pres">
      <dgm:prSet presAssocID="{C3BF5C5D-E6D8-6642-8A47-D101F4877B5D}" presName="tile1text" presStyleLbl="node1" presStyleIdx="0" presStyleCnt="4">
        <dgm:presLayoutVars>
          <dgm:chMax val="0"/>
          <dgm:chPref val="0"/>
          <dgm:bulletEnabled val="1"/>
        </dgm:presLayoutVars>
      </dgm:prSet>
      <dgm:spPr/>
    </dgm:pt>
    <dgm:pt modelId="{13E807E8-4854-B34F-8D47-A9EC9B5BEA73}" type="pres">
      <dgm:prSet presAssocID="{C3BF5C5D-E6D8-6642-8A47-D101F4877B5D}" presName="tile2" presStyleLbl="node1" presStyleIdx="1" presStyleCnt="4"/>
      <dgm:spPr/>
    </dgm:pt>
    <dgm:pt modelId="{775A740B-89E2-C741-997B-D2321A695AFF}" type="pres">
      <dgm:prSet presAssocID="{C3BF5C5D-E6D8-6642-8A47-D101F4877B5D}" presName="tile2text" presStyleLbl="node1" presStyleIdx="1" presStyleCnt="4">
        <dgm:presLayoutVars>
          <dgm:chMax val="0"/>
          <dgm:chPref val="0"/>
          <dgm:bulletEnabled val="1"/>
        </dgm:presLayoutVars>
      </dgm:prSet>
      <dgm:spPr/>
    </dgm:pt>
    <dgm:pt modelId="{4EB7B07C-183D-FA42-A123-9D64B76623DA}" type="pres">
      <dgm:prSet presAssocID="{C3BF5C5D-E6D8-6642-8A47-D101F4877B5D}" presName="tile3" presStyleLbl="node1" presStyleIdx="2" presStyleCnt="4"/>
      <dgm:spPr/>
    </dgm:pt>
    <dgm:pt modelId="{BF4D484F-8E33-3044-AC0B-2E2607880513}" type="pres">
      <dgm:prSet presAssocID="{C3BF5C5D-E6D8-6642-8A47-D101F4877B5D}" presName="tile3text" presStyleLbl="node1" presStyleIdx="2" presStyleCnt="4">
        <dgm:presLayoutVars>
          <dgm:chMax val="0"/>
          <dgm:chPref val="0"/>
          <dgm:bulletEnabled val="1"/>
        </dgm:presLayoutVars>
      </dgm:prSet>
      <dgm:spPr/>
    </dgm:pt>
    <dgm:pt modelId="{031E61A2-DE93-B444-94D2-8ECC99030AB5}" type="pres">
      <dgm:prSet presAssocID="{C3BF5C5D-E6D8-6642-8A47-D101F4877B5D}" presName="tile4" presStyleLbl="node1" presStyleIdx="3" presStyleCnt="4"/>
      <dgm:spPr/>
    </dgm:pt>
    <dgm:pt modelId="{F3002BBD-ED4E-E64C-B4CC-AFCF25E544E8}" type="pres">
      <dgm:prSet presAssocID="{C3BF5C5D-E6D8-6642-8A47-D101F4877B5D}" presName="tile4text" presStyleLbl="node1" presStyleIdx="3" presStyleCnt="4">
        <dgm:presLayoutVars>
          <dgm:chMax val="0"/>
          <dgm:chPref val="0"/>
          <dgm:bulletEnabled val="1"/>
        </dgm:presLayoutVars>
      </dgm:prSet>
      <dgm:spPr/>
    </dgm:pt>
    <dgm:pt modelId="{E7B9F9D5-3F1C-974B-B5F6-78F3593EB60F}" type="pres">
      <dgm:prSet presAssocID="{C3BF5C5D-E6D8-6642-8A47-D101F4877B5D}" presName="centerTile" presStyleLbl="fgShp" presStyleIdx="0" presStyleCnt="1">
        <dgm:presLayoutVars>
          <dgm:chMax val="0"/>
          <dgm:chPref val="0"/>
        </dgm:presLayoutVars>
      </dgm:prSet>
      <dgm:spPr/>
    </dgm:pt>
  </dgm:ptLst>
  <dgm:cxnLst>
    <dgm:cxn modelId="{8D4FF809-55A8-0F4E-8009-0F5AF5BAF9B9}" type="presOf" srcId="{48A2B6FB-4F54-8F4B-A473-61075AAD5C17}" destId="{775A740B-89E2-C741-997B-D2321A695AFF}" srcOrd="1" destOrd="0" presId="urn:microsoft.com/office/officeart/2005/8/layout/matrix1"/>
    <dgm:cxn modelId="{46E21E27-E039-9946-A9B6-583CDAD8FAB1}" type="presOf" srcId="{70F38C55-349E-714E-AE41-65FBD7D88755}" destId="{E7B9F9D5-3F1C-974B-B5F6-78F3593EB60F}" srcOrd="0" destOrd="0" presId="urn:microsoft.com/office/officeart/2005/8/layout/matrix1"/>
    <dgm:cxn modelId="{FD6B3633-92B0-D242-8781-09AD011F8FBA}" type="presOf" srcId="{22E0E906-27CC-B341-B5F6-1F334472AF95}" destId="{C08BE0A8-61F5-8249-A771-D27F2A7F36D1}" srcOrd="1" destOrd="0" presId="urn:microsoft.com/office/officeart/2005/8/layout/matrix1"/>
    <dgm:cxn modelId="{F8878336-C762-7F4D-905B-52850407EC36}" type="presOf" srcId="{1E24D964-7153-CF4E-805F-782D68FA8674}" destId="{BF4D484F-8E33-3044-AC0B-2E2607880513}" srcOrd="1" destOrd="0" presId="urn:microsoft.com/office/officeart/2005/8/layout/matrix1"/>
    <dgm:cxn modelId="{6218146A-6C98-084A-BC5F-3E0F01AC6683}" type="presOf" srcId="{D4258C31-44C9-D049-A9C6-E1BC59F042F6}" destId="{031E61A2-DE93-B444-94D2-8ECC99030AB5}" srcOrd="0" destOrd="0" presId="urn:microsoft.com/office/officeart/2005/8/layout/matrix1"/>
    <dgm:cxn modelId="{DE00D64A-93BC-FE42-B425-2CA0CE4393DF}" srcId="{70F38C55-349E-714E-AE41-65FBD7D88755}" destId="{1E24D964-7153-CF4E-805F-782D68FA8674}" srcOrd="2" destOrd="0" parTransId="{9CC2B04D-60C5-844F-B6D8-9261BEACD8B4}" sibTransId="{8A7A43F6-69E4-7C48-B326-30C95FD2FF72}"/>
    <dgm:cxn modelId="{4B7F367C-57F0-8D4E-AE90-4C6908218F96}" srcId="{70F38C55-349E-714E-AE41-65FBD7D88755}" destId="{D4258C31-44C9-D049-A9C6-E1BC59F042F6}" srcOrd="3" destOrd="0" parTransId="{5DEBE31C-63DF-3644-8A97-CB706350DC04}" sibTransId="{7A93F6D4-C48D-8949-86C0-FEBD10D60508}"/>
    <dgm:cxn modelId="{2222FEA5-B9A3-6343-8174-E5886D1AE5A9}" type="presOf" srcId="{C3BF5C5D-E6D8-6642-8A47-D101F4877B5D}" destId="{714A2E5B-81E8-B649-A0FF-C7922C0A1010}" srcOrd="0" destOrd="0" presId="urn:microsoft.com/office/officeart/2005/8/layout/matrix1"/>
    <dgm:cxn modelId="{921B06A6-A6B0-4640-8865-E5C13A7BF24A}" type="presOf" srcId="{22E0E906-27CC-B341-B5F6-1F334472AF95}" destId="{8BB5D74F-D7FD-384D-A79C-595F8D748979}" srcOrd="0" destOrd="0" presId="urn:microsoft.com/office/officeart/2005/8/layout/matrix1"/>
    <dgm:cxn modelId="{4F4C8AA7-BE46-8344-8813-A75ECB0C609B}" type="presOf" srcId="{1E24D964-7153-CF4E-805F-782D68FA8674}" destId="{4EB7B07C-183D-FA42-A123-9D64B76623DA}" srcOrd="0" destOrd="0" presId="urn:microsoft.com/office/officeart/2005/8/layout/matrix1"/>
    <dgm:cxn modelId="{214B4DB6-E985-BF49-8B82-8FF862B00E0C}" type="presOf" srcId="{48A2B6FB-4F54-8F4B-A473-61075AAD5C17}" destId="{13E807E8-4854-B34F-8D47-A9EC9B5BEA73}" srcOrd="0" destOrd="0" presId="urn:microsoft.com/office/officeart/2005/8/layout/matrix1"/>
    <dgm:cxn modelId="{37595AC4-2006-C946-B3FD-9FD71BBCB04A}" srcId="{70F38C55-349E-714E-AE41-65FBD7D88755}" destId="{22E0E906-27CC-B341-B5F6-1F334472AF95}" srcOrd="0" destOrd="0" parTransId="{579F31EA-257F-8F45-B9DA-EA8E7F651ADD}" sibTransId="{9C506041-3BD5-AF4B-BB84-204E088B5BB9}"/>
    <dgm:cxn modelId="{DE39D2C5-161C-5741-BA02-DC0B625E819C}" type="presOf" srcId="{D4258C31-44C9-D049-A9C6-E1BC59F042F6}" destId="{F3002BBD-ED4E-E64C-B4CC-AFCF25E544E8}" srcOrd="1" destOrd="0" presId="urn:microsoft.com/office/officeart/2005/8/layout/matrix1"/>
    <dgm:cxn modelId="{9ADA64D8-B58C-E34A-887A-D7D6285A8EFF}" srcId="{C3BF5C5D-E6D8-6642-8A47-D101F4877B5D}" destId="{70F38C55-349E-714E-AE41-65FBD7D88755}" srcOrd="0" destOrd="0" parTransId="{0627C8E9-3807-264B-8A5D-BDACF7F0F538}" sibTransId="{DC40C551-96BA-4246-9C63-33C926E00C90}"/>
    <dgm:cxn modelId="{917163EF-9707-D047-B7F5-B900DE256CE0}" srcId="{70F38C55-349E-714E-AE41-65FBD7D88755}" destId="{48A2B6FB-4F54-8F4B-A473-61075AAD5C17}" srcOrd="1" destOrd="0" parTransId="{B65B2F9C-C81A-334F-B0BF-34204EE7AEB1}" sibTransId="{75F1CECB-FC70-0345-868F-5F06812D163E}"/>
    <dgm:cxn modelId="{03D8489C-801D-F54F-86D6-2FC0FD604E44}" type="presParOf" srcId="{714A2E5B-81E8-B649-A0FF-C7922C0A1010}" destId="{4DD73C22-FEFD-3749-B8CF-D276CFE66ACF}" srcOrd="0" destOrd="0" presId="urn:microsoft.com/office/officeart/2005/8/layout/matrix1"/>
    <dgm:cxn modelId="{6B4CE5C0-C85F-5E4B-A556-515415BEA9D7}" type="presParOf" srcId="{4DD73C22-FEFD-3749-B8CF-D276CFE66ACF}" destId="{8BB5D74F-D7FD-384D-A79C-595F8D748979}" srcOrd="0" destOrd="0" presId="urn:microsoft.com/office/officeart/2005/8/layout/matrix1"/>
    <dgm:cxn modelId="{5D9329E4-5EC4-0644-BBE9-8B594FE6172D}" type="presParOf" srcId="{4DD73C22-FEFD-3749-B8CF-D276CFE66ACF}" destId="{C08BE0A8-61F5-8249-A771-D27F2A7F36D1}" srcOrd="1" destOrd="0" presId="urn:microsoft.com/office/officeart/2005/8/layout/matrix1"/>
    <dgm:cxn modelId="{F255EF64-A72B-CE41-8A1C-C25785486C35}" type="presParOf" srcId="{4DD73C22-FEFD-3749-B8CF-D276CFE66ACF}" destId="{13E807E8-4854-B34F-8D47-A9EC9B5BEA73}" srcOrd="2" destOrd="0" presId="urn:microsoft.com/office/officeart/2005/8/layout/matrix1"/>
    <dgm:cxn modelId="{C957B803-0662-F149-9374-5D0EB90084AF}" type="presParOf" srcId="{4DD73C22-FEFD-3749-B8CF-D276CFE66ACF}" destId="{775A740B-89E2-C741-997B-D2321A695AFF}" srcOrd="3" destOrd="0" presId="urn:microsoft.com/office/officeart/2005/8/layout/matrix1"/>
    <dgm:cxn modelId="{28A64C92-575C-8C47-9A09-9F99E8D88ACD}" type="presParOf" srcId="{4DD73C22-FEFD-3749-B8CF-D276CFE66ACF}" destId="{4EB7B07C-183D-FA42-A123-9D64B76623DA}" srcOrd="4" destOrd="0" presId="urn:microsoft.com/office/officeart/2005/8/layout/matrix1"/>
    <dgm:cxn modelId="{829CC24A-2992-1E42-881D-4EA8932D8323}" type="presParOf" srcId="{4DD73C22-FEFD-3749-B8CF-D276CFE66ACF}" destId="{BF4D484F-8E33-3044-AC0B-2E2607880513}" srcOrd="5" destOrd="0" presId="urn:microsoft.com/office/officeart/2005/8/layout/matrix1"/>
    <dgm:cxn modelId="{CEFE0935-288A-3248-88C6-BBDCA839196D}" type="presParOf" srcId="{4DD73C22-FEFD-3749-B8CF-D276CFE66ACF}" destId="{031E61A2-DE93-B444-94D2-8ECC99030AB5}" srcOrd="6" destOrd="0" presId="urn:microsoft.com/office/officeart/2005/8/layout/matrix1"/>
    <dgm:cxn modelId="{5B9FEED9-1A52-8F46-B0C4-F8C518300D68}" type="presParOf" srcId="{4DD73C22-FEFD-3749-B8CF-D276CFE66ACF}" destId="{F3002BBD-ED4E-E64C-B4CC-AFCF25E544E8}" srcOrd="7" destOrd="0" presId="urn:microsoft.com/office/officeart/2005/8/layout/matrix1"/>
    <dgm:cxn modelId="{338B247D-77E4-1648-94A9-DBE3AD967466}" type="presParOf" srcId="{714A2E5B-81E8-B649-A0FF-C7922C0A1010}" destId="{E7B9F9D5-3F1C-974B-B5F6-78F3593EB60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A19083-F95E-43BD-BB19-ECD4E40329E3}" type="doc">
      <dgm:prSet loTypeId="urn:microsoft.com/office/officeart/2005/8/layout/pyramid2" loCatId="list" qsTypeId="urn:microsoft.com/office/officeart/2005/8/quickstyle/simple1" qsCatId="simple" csTypeId="urn:microsoft.com/office/officeart/2005/8/colors/accent1_2" csCatId="accent1" phldr="1"/>
      <dgm:spPr/>
    </dgm:pt>
    <dgm:pt modelId="{41F21011-D660-46EF-99F0-FDD2811EF7D5}">
      <dgm:prSet phldrT="[Text]"/>
      <dgm:spPr/>
      <dgm:t>
        <a:bodyPr/>
        <a:lstStyle/>
        <a:p>
          <a:r>
            <a:rPr lang="en-US" dirty="0"/>
            <a:t>Increase Social Capital</a:t>
          </a:r>
        </a:p>
      </dgm:t>
    </dgm:pt>
    <dgm:pt modelId="{2C5244FB-F819-45DC-9955-BE1F02528B06}" type="parTrans" cxnId="{22390053-DC66-4D1B-918A-701DEB12E865}">
      <dgm:prSet/>
      <dgm:spPr/>
      <dgm:t>
        <a:bodyPr/>
        <a:lstStyle/>
        <a:p>
          <a:endParaRPr lang="en-US"/>
        </a:p>
      </dgm:t>
    </dgm:pt>
    <dgm:pt modelId="{A025481D-6F2E-420D-81CF-4A686CEEB4D4}" type="sibTrans" cxnId="{22390053-DC66-4D1B-918A-701DEB12E865}">
      <dgm:prSet/>
      <dgm:spPr/>
      <dgm:t>
        <a:bodyPr/>
        <a:lstStyle/>
        <a:p>
          <a:endParaRPr lang="en-US"/>
        </a:p>
      </dgm:t>
    </dgm:pt>
    <dgm:pt modelId="{F268C4AB-2D77-45EF-B4E3-554CBD41A0A9}">
      <dgm:prSet phldrT="[Text]"/>
      <dgm:spPr/>
      <dgm:t>
        <a:bodyPr/>
        <a:lstStyle/>
        <a:p>
          <a:r>
            <a:rPr lang="en-US" dirty="0"/>
            <a:t>Increase Efficacy</a:t>
          </a:r>
        </a:p>
      </dgm:t>
    </dgm:pt>
    <dgm:pt modelId="{5D24666F-58ED-4F8F-A73D-0D62CB02967C}" type="parTrans" cxnId="{A411252B-77A2-4338-AE33-F6EBF0B44D2F}">
      <dgm:prSet/>
      <dgm:spPr/>
      <dgm:t>
        <a:bodyPr/>
        <a:lstStyle/>
        <a:p>
          <a:endParaRPr lang="en-US"/>
        </a:p>
      </dgm:t>
    </dgm:pt>
    <dgm:pt modelId="{EC12E48C-2253-4B68-AAB0-1CE91DA63A9E}" type="sibTrans" cxnId="{A411252B-77A2-4338-AE33-F6EBF0B44D2F}">
      <dgm:prSet/>
      <dgm:spPr/>
      <dgm:t>
        <a:bodyPr/>
        <a:lstStyle/>
        <a:p>
          <a:endParaRPr lang="en-US"/>
        </a:p>
      </dgm:t>
    </dgm:pt>
    <dgm:pt modelId="{BEBDE6BD-B2FC-4C3F-802A-67627B34FF09}">
      <dgm:prSet phldrT="[Text]"/>
      <dgm:spPr/>
      <dgm:t>
        <a:bodyPr/>
        <a:lstStyle/>
        <a:p>
          <a:r>
            <a:rPr lang="en-US" dirty="0"/>
            <a:t>Empowerment</a:t>
          </a:r>
        </a:p>
      </dgm:t>
    </dgm:pt>
    <dgm:pt modelId="{A43C9DA0-1547-4D72-9F0A-D5197D359BC2}" type="parTrans" cxnId="{3BE6C92A-893D-4FF6-B3E0-6965BAD315F4}">
      <dgm:prSet/>
      <dgm:spPr/>
      <dgm:t>
        <a:bodyPr/>
        <a:lstStyle/>
        <a:p>
          <a:endParaRPr lang="en-US"/>
        </a:p>
      </dgm:t>
    </dgm:pt>
    <dgm:pt modelId="{2D16FC47-28A0-4D29-A294-3E20D010C515}" type="sibTrans" cxnId="{3BE6C92A-893D-4FF6-B3E0-6965BAD315F4}">
      <dgm:prSet/>
      <dgm:spPr/>
      <dgm:t>
        <a:bodyPr/>
        <a:lstStyle/>
        <a:p>
          <a:endParaRPr lang="en-US"/>
        </a:p>
      </dgm:t>
    </dgm:pt>
    <dgm:pt modelId="{63FDE02F-06BD-404D-B93B-680D4E660054}">
      <dgm:prSet phldrT="[Text]"/>
      <dgm:spPr/>
      <dgm:t>
        <a:bodyPr/>
        <a:lstStyle/>
        <a:p>
          <a:r>
            <a:rPr lang="en-US" dirty="0"/>
            <a:t>To Bring about Change</a:t>
          </a:r>
        </a:p>
      </dgm:t>
    </dgm:pt>
    <dgm:pt modelId="{713E160B-B42D-4357-A478-306B29247E5D}" type="parTrans" cxnId="{C09480C1-5AEB-4C5A-817A-50B0B96F478A}">
      <dgm:prSet/>
      <dgm:spPr/>
      <dgm:t>
        <a:bodyPr/>
        <a:lstStyle/>
        <a:p>
          <a:endParaRPr lang="en-US"/>
        </a:p>
      </dgm:t>
    </dgm:pt>
    <dgm:pt modelId="{BACB7FD0-D079-4AFD-9ED6-CD15A935EEB7}" type="sibTrans" cxnId="{C09480C1-5AEB-4C5A-817A-50B0B96F478A}">
      <dgm:prSet/>
      <dgm:spPr/>
      <dgm:t>
        <a:bodyPr/>
        <a:lstStyle/>
        <a:p>
          <a:endParaRPr lang="en-US"/>
        </a:p>
      </dgm:t>
    </dgm:pt>
    <dgm:pt modelId="{7642BF51-91B5-4A72-B170-8E053E15B527}" type="pres">
      <dgm:prSet presAssocID="{01A19083-F95E-43BD-BB19-ECD4E40329E3}" presName="compositeShape" presStyleCnt="0">
        <dgm:presLayoutVars>
          <dgm:dir/>
          <dgm:resizeHandles/>
        </dgm:presLayoutVars>
      </dgm:prSet>
      <dgm:spPr/>
    </dgm:pt>
    <dgm:pt modelId="{088552F4-E9CC-4322-8AA5-63D30A8F0FF1}" type="pres">
      <dgm:prSet presAssocID="{01A19083-F95E-43BD-BB19-ECD4E40329E3}" presName="pyramid" presStyleLbl="node1" presStyleIdx="0" presStyleCnt="1" custLinFactNeighborX="10625" custLinFactNeighborY="-6875"/>
      <dgm:spPr/>
    </dgm:pt>
    <dgm:pt modelId="{F28BDE6F-6E6F-4B68-9336-EC4B8EE8C2CC}" type="pres">
      <dgm:prSet presAssocID="{01A19083-F95E-43BD-BB19-ECD4E40329E3}" presName="theList" presStyleCnt="0"/>
      <dgm:spPr/>
    </dgm:pt>
    <dgm:pt modelId="{C827D741-6C14-459C-84DC-B1D060B212FA}" type="pres">
      <dgm:prSet presAssocID="{41F21011-D660-46EF-99F0-FDD2811EF7D5}" presName="aNode" presStyleLbl="fgAcc1" presStyleIdx="0" presStyleCnt="4">
        <dgm:presLayoutVars>
          <dgm:bulletEnabled val="1"/>
        </dgm:presLayoutVars>
      </dgm:prSet>
      <dgm:spPr/>
    </dgm:pt>
    <dgm:pt modelId="{3AF68739-5278-4CAC-B447-8C106130CEB2}" type="pres">
      <dgm:prSet presAssocID="{41F21011-D660-46EF-99F0-FDD2811EF7D5}" presName="aSpace" presStyleCnt="0"/>
      <dgm:spPr/>
    </dgm:pt>
    <dgm:pt modelId="{8A5DA464-7D5D-4E42-B295-681DF009C3F2}" type="pres">
      <dgm:prSet presAssocID="{F268C4AB-2D77-45EF-B4E3-554CBD41A0A9}" presName="aNode" presStyleLbl="fgAcc1" presStyleIdx="1" presStyleCnt="4">
        <dgm:presLayoutVars>
          <dgm:bulletEnabled val="1"/>
        </dgm:presLayoutVars>
      </dgm:prSet>
      <dgm:spPr/>
    </dgm:pt>
    <dgm:pt modelId="{C4959A84-DF2C-4A8E-BBCB-1B021ADA9751}" type="pres">
      <dgm:prSet presAssocID="{F268C4AB-2D77-45EF-B4E3-554CBD41A0A9}" presName="aSpace" presStyleCnt="0"/>
      <dgm:spPr/>
    </dgm:pt>
    <dgm:pt modelId="{CAB9D924-BDD6-445B-B65A-411CA96630D3}" type="pres">
      <dgm:prSet presAssocID="{BEBDE6BD-B2FC-4C3F-802A-67627B34FF09}" presName="aNode" presStyleLbl="fgAcc1" presStyleIdx="2" presStyleCnt="4">
        <dgm:presLayoutVars>
          <dgm:bulletEnabled val="1"/>
        </dgm:presLayoutVars>
      </dgm:prSet>
      <dgm:spPr/>
    </dgm:pt>
    <dgm:pt modelId="{4C3E21B3-F83C-4F7A-B714-EE3F50FE9D31}" type="pres">
      <dgm:prSet presAssocID="{BEBDE6BD-B2FC-4C3F-802A-67627B34FF09}" presName="aSpace" presStyleCnt="0"/>
      <dgm:spPr/>
    </dgm:pt>
    <dgm:pt modelId="{F8EF092C-3D1E-41DF-BD43-FDF985D46D6D}" type="pres">
      <dgm:prSet presAssocID="{63FDE02F-06BD-404D-B93B-680D4E660054}" presName="aNode" presStyleLbl="fgAcc1" presStyleIdx="3" presStyleCnt="4">
        <dgm:presLayoutVars>
          <dgm:bulletEnabled val="1"/>
        </dgm:presLayoutVars>
      </dgm:prSet>
      <dgm:spPr/>
    </dgm:pt>
    <dgm:pt modelId="{EB10B768-2BE2-4190-A5FF-6DE7610497A1}" type="pres">
      <dgm:prSet presAssocID="{63FDE02F-06BD-404D-B93B-680D4E660054}" presName="aSpace" presStyleCnt="0"/>
      <dgm:spPr/>
    </dgm:pt>
  </dgm:ptLst>
  <dgm:cxnLst>
    <dgm:cxn modelId="{BC198E0F-3889-49B1-84DB-641E7BBA0C50}" type="presOf" srcId="{BEBDE6BD-B2FC-4C3F-802A-67627B34FF09}" destId="{CAB9D924-BDD6-445B-B65A-411CA96630D3}" srcOrd="0" destOrd="0" presId="urn:microsoft.com/office/officeart/2005/8/layout/pyramid2"/>
    <dgm:cxn modelId="{B393BF1B-D797-464D-8461-35870EA40705}" type="presOf" srcId="{01A19083-F95E-43BD-BB19-ECD4E40329E3}" destId="{7642BF51-91B5-4A72-B170-8E053E15B527}" srcOrd="0" destOrd="0" presId="urn:microsoft.com/office/officeart/2005/8/layout/pyramid2"/>
    <dgm:cxn modelId="{3BE6C92A-893D-4FF6-B3E0-6965BAD315F4}" srcId="{01A19083-F95E-43BD-BB19-ECD4E40329E3}" destId="{BEBDE6BD-B2FC-4C3F-802A-67627B34FF09}" srcOrd="2" destOrd="0" parTransId="{A43C9DA0-1547-4D72-9F0A-D5197D359BC2}" sibTransId="{2D16FC47-28A0-4D29-A294-3E20D010C515}"/>
    <dgm:cxn modelId="{A411252B-77A2-4338-AE33-F6EBF0B44D2F}" srcId="{01A19083-F95E-43BD-BB19-ECD4E40329E3}" destId="{F268C4AB-2D77-45EF-B4E3-554CBD41A0A9}" srcOrd="1" destOrd="0" parTransId="{5D24666F-58ED-4F8F-A73D-0D62CB02967C}" sibTransId="{EC12E48C-2253-4B68-AAB0-1CE91DA63A9E}"/>
    <dgm:cxn modelId="{B2C97231-BC11-49A3-AE8C-B31F770684E9}" type="presOf" srcId="{63FDE02F-06BD-404D-B93B-680D4E660054}" destId="{F8EF092C-3D1E-41DF-BD43-FDF985D46D6D}" srcOrd="0" destOrd="0" presId="urn:microsoft.com/office/officeart/2005/8/layout/pyramid2"/>
    <dgm:cxn modelId="{51B52D3B-56DF-4DF5-89E2-647906A9158B}" type="presOf" srcId="{41F21011-D660-46EF-99F0-FDD2811EF7D5}" destId="{C827D741-6C14-459C-84DC-B1D060B212FA}" srcOrd="0" destOrd="0" presId="urn:microsoft.com/office/officeart/2005/8/layout/pyramid2"/>
    <dgm:cxn modelId="{2A51EA40-DE8E-4B3A-BC87-6E31AD402F91}" type="presOf" srcId="{F268C4AB-2D77-45EF-B4E3-554CBD41A0A9}" destId="{8A5DA464-7D5D-4E42-B295-681DF009C3F2}" srcOrd="0" destOrd="0" presId="urn:microsoft.com/office/officeart/2005/8/layout/pyramid2"/>
    <dgm:cxn modelId="{22390053-DC66-4D1B-918A-701DEB12E865}" srcId="{01A19083-F95E-43BD-BB19-ECD4E40329E3}" destId="{41F21011-D660-46EF-99F0-FDD2811EF7D5}" srcOrd="0" destOrd="0" parTransId="{2C5244FB-F819-45DC-9955-BE1F02528B06}" sibTransId="{A025481D-6F2E-420D-81CF-4A686CEEB4D4}"/>
    <dgm:cxn modelId="{C09480C1-5AEB-4C5A-817A-50B0B96F478A}" srcId="{01A19083-F95E-43BD-BB19-ECD4E40329E3}" destId="{63FDE02F-06BD-404D-B93B-680D4E660054}" srcOrd="3" destOrd="0" parTransId="{713E160B-B42D-4357-A478-306B29247E5D}" sibTransId="{BACB7FD0-D079-4AFD-9ED6-CD15A935EEB7}"/>
    <dgm:cxn modelId="{7470FCA4-7EA9-463F-AE92-7CF007CCF234}" type="presParOf" srcId="{7642BF51-91B5-4A72-B170-8E053E15B527}" destId="{088552F4-E9CC-4322-8AA5-63D30A8F0FF1}" srcOrd="0" destOrd="0" presId="urn:microsoft.com/office/officeart/2005/8/layout/pyramid2"/>
    <dgm:cxn modelId="{66950AE3-AB55-4D2C-8D48-41A63175B5BA}" type="presParOf" srcId="{7642BF51-91B5-4A72-B170-8E053E15B527}" destId="{F28BDE6F-6E6F-4B68-9336-EC4B8EE8C2CC}" srcOrd="1" destOrd="0" presId="urn:microsoft.com/office/officeart/2005/8/layout/pyramid2"/>
    <dgm:cxn modelId="{F4CB9090-650C-4199-8690-5E5A3235FAA2}" type="presParOf" srcId="{F28BDE6F-6E6F-4B68-9336-EC4B8EE8C2CC}" destId="{C827D741-6C14-459C-84DC-B1D060B212FA}" srcOrd="0" destOrd="0" presId="urn:microsoft.com/office/officeart/2005/8/layout/pyramid2"/>
    <dgm:cxn modelId="{84973417-7AB6-4762-84B3-372C2BCC7DFD}" type="presParOf" srcId="{F28BDE6F-6E6F-4B68-9336-EC4B8EE8C2CC}" destId="{3AF68739-5278-4CAC-B447-8C106130CEB2}" srcOrd="1" destOrd="0" presId="urn:microsoft.com/office/officeart/2005/8/layout/pyramid2"/>
    <dgm:cxn modelId="{133B02B4-60C0-4AC1-9540-5E723A33AAB5}" type="presParOf" srcId="{F28BDE6F-6E6F-4B68-9336-EC4B8EE8C2CC}" destId="{8A5DA464-7D5D-4E42-B295-681DF009C3F2}" srcOrd="2" destOrd="0" presId="urn:microsoft.com/office/officeart/2005/8/layout/pyramid2"/>
    <dgm:cxn modelId="{A86F10E7-D2D6-46E5-B865-3666202D17F2}" type="presParOf" srcId="{F28BDE6F-6E6F-4B68-9336-EC4B8EE8C2CC}" destId="{C4959A84-DF2C-4A8E-BBCB-1B021ADA9751}" srcOrd="3" destOrd="0" presId="urn:microsoft.com/office/officeart/2005/8/layout/pyramid2"/>
    <dgm:cxn modelId="{B6171D07-A916-4470-AA44-C06B4502DE26}" type="presParOf" srcId="{F28BDE6F-6E6F-4B68-9336-EC4B8EE8C2CC}" destId="{CAB9D924-BDD6-445B-B65A-411CA96630D3}" srcOrd="4" destOrd="0" presId="urn:microsoft.com/office/officeart/2005/8/layout/pyramid2"/>
    <dgm:cxn modelId="{684A177D-1F3B-420D-808E-CCD5E30CE456}" type="presParOf" srcId="{F28BDE6F-6E6F-4B68-9336-EC4B8EE8C2CC}" destId="{4C3E21B3-F83C-4F7A-B714-EE3F50FE9D31}" srcOrd="5" destOrd="0" presId="urn:microsoft.com/office/officeart/2005/8/layout/pyramid2"/>
    <dgm:cxn modelId="{3EA151F1-DD71-4C7E-9482-BF61E0CB7C95}" type="presParOf" srcId="{F28BDE6F-6E6F-4B68-9336-EC4B8EE8C2CC}" destId="{F8EF092C-3D1E-41DF-BD43-FDF985D46D6D}" srcOrd="6" destOrd="0" presId="urn:microsoft.com/office/officeart/2005/8/layout/pyramid2"/>
    <dgm:cxn modelId="{5A019984-CF6C-4EE6-8FA6-553B308CE521}" type="presParOf" srcId="{F28BDE6F-6E6F-4B68-9336-EC4B8EE8C2CC}" destId="{EB10B768-2BE2-4190-A5FF-6DE7610497A1}"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A19083-F95E-43BD-BB19-ECD4E40329E3}" type="doc">
      <dgm:prSet loTypeId="urn:microsoft.com/office/officeart/2005/8/layout/pyramid2" loCatId="list" qsTypeId="urn:microsoft.com/office/officeart/2005/8/quickstyle/simple1" qsCatId="simple" csTypeId="urn:microsoft.com/office/officeart/2005/8/colors/accent1_2" csCatId="accent1" phldr="1"/>
      <dgm:spPr/>
    </dgm:pt>
    <dgm:pt modelId="{41F21011-D660-46EF-99F0-FDD2811EF7D5}">
      <dgm:prSet phldrT="[Text]"/>
      <dgm:spPr/>
      <dgm:t>
        <a:bodyPr/>
        <a:lstStyle/>
        <a:p>
          <a:r>
            <a:rPr lang="en-US" dirty="0"/>
            <a:t>Accomplish Goals</a:t>
          </a:r>
        </a:p>
      </dgm:t>
    </dgm:pt>
    <dgm:pt modelId="{2C5244FB-F819-45DC-9955-BE1F02528B06}" type="parTrans" cxnId="{22390053-DC66-4D1B-918A-701DEB12E865}">
      <dgm:prSet/>
      <dgm:spPr/>
      <dgm:t>
        <a:bodyPr/>
        <a:lstStyle/>
        <a:p>
          <a:endParaRPr lang="en-US"/>
        </a:p>
      </dgm:t>
    </dgm:pt>
    <dgm:pt modelId="{A025481D-6F2E-420D-81CF-4A686CEEB4D4}" type="sibTrans" cxnId="{22390053-DC66-4D1B-918A-701DEB12E865}">
      <dgm:prSet/>
      <dgm:spPr/>
      <dgm:t>
        <a:bodyPr/>
        <a:lstStyle/>
        <a:p>
          <a:endParaRPr lang="en-US"/>
        </a:p>
      </dgm:t>
    </dgm:pt>
    <dgm:pt modelId="{F268C4AB-2D77-45EF-B4E3-554CBD41A0A9}">
      <dgm:prSet phldrT="[Text]"/>
      <dgm:spPr/>
      <dgm:t>
        <a:bodyPr/>
        <a:lstStyle/>
        <a:p>
          <a:r>
            <a:rPr lang="en-US" dirty="0"/>
            <a:t>Develop Strategies (logic model)</a:t>
          </a:r>
        </a:p>
      </dgm:t>
    </dgm:pt>
    <dgm:pt modelId="{5D24666F-58ED-4F8F-A73D-0D62CB02967C}" type="parTrans" cxnId="{A411252B-77A2-4338-AE33-F6EBF0B44D2F}">
      <dgm:prSet/>
      <dgm:spPr/>
      <dgm:t>
        <a:bodyPr/>
        <a:lstStyle/>
        <a:p>
          <a:endParaRPr lang="en-US"/>
        </a:p>
      </dgm:t>
    </dgm:pt>
    <dgm:pt modelId="{EC12E48C-2253-4B68-AAB0-1CE91DA63A9E}" type="sibTrans" cxnId="{A411252B-77A2-4338-AE33-F6EBF0B44D2F}">
      <dgm:prSet/>
      <dgm:spPr/>
      <dgm:t>
        <a:bodyPr/>
        <a:lstStyle/>
        <a:p>
          <a:endParaRPr lang="en-US"/>
        </a:p>
      </dgm:t>
    </dgm:pt>
    <dgm:pt modelId="{BEBDE6BD-B2FC-4C3F-802A-67627B34FF09}">
      <dgm:prSet phldrT="[Text]"/>
      <dgm:spPr/>
      <dgm:t>
        <a:bodyPr/>
        <a:lstStyle/>
        <a:p>
          <a:r>
            <a:rPr lang="en-US" dirty="0"/>
            <a:t>Mobilize Resources</a:t>
          </a:r>
        </a:p>
      </dgm:t>
    </dgm:pt>
    <dgm:pt modelId="{A43C9DA0-1547-4D72-9F0A-D5197D359BC2}" type="parTrans" cxnId="{3BE6C92A-893D-4FF6-B3E0-6965BAD315F4}">
      <dgm:prSet/>
      <dgm:spPr/>
      <dgm:t>
        <a:bodyPr/>
        <a:lstStyle/>
        <a:p>
          <a:endParaRPr lang="en-US"/>
        </a:p>
      </dgm:t>
    </dgm:pt>
    <dgm:pt modelId="{2D16FC47-28A0-4D29-A294-3E20D010C515}" type="sibTrans" cxnId="{3BE6C92A-893D-4FF6-B3E0-6965BAD315F4}">
      <dgm:prSet/>
      <dgm:spPr/>
      <dgm:t>
        <a:bodyPr/>
        <a:lstStyle/>
        <a:p>
          <a:endParaRPr lang="en-US"/>
        </a:p>
      </dgm:t>
    </dgm:pt>
    <dgm:pt modelId="{63FDE02F-06BD-404D-B93B-680D4E660054}">
      <dgm:prSet phldrT="[Text]"/>
      <dgm:spPr/>
      <dgm:t>
        <a:bodyPr/>
        <a:lstStyle/>
        <a:p>
          <a:r>
            <a:rPr lang="en-US" dirty="0"/>
            <a:t>Identify Common Goals</a:t>
          </a:r>
        </a:p>
      </dgm:t>
    </dgm:pt>
    <dgm:pt modelId="{713E160B-B42D-4357-A478-306B29247E5D}" type="parTrans" cxnId="{C09480C1-5AEB-4C5A-817A-50B0B96F478A}">
      <dgm:prSet/>
      <dgm:spPr/>
      <dgm:t>
        <a:bodyPr/>
        <a:lstStyle/>
        <a:p>
          <a:endParaRPr lang="en-US"/>
        </a:p>
      </dgm:t>
    </dgm:pt>
    <dgm:pt modelId="{BACB7FD0-D079-4AFD-9ED6-CD15A935EEB7}" type="sibTrans" cxnId="{C09480C1-5AEB-4C5A-817A-50B0B96F478A}">
      <dgm:prSet/>
      <dgm:spPr/>
      <dgm:t>
        <a:bodyPr/>
        <a:lstStyle/>
        <a:p>
          <a:endParaRPr lang="en-US"/>
        </a:p>
      </dgm:t>
    </dgm:pt>
    <dgm:pt modelId="{7642BF51-91B5-4A72-B170-8E053E15B527}" type="pres">
      <dgm:prSet presAssocID="{01A19083-F95E-43BD-BB19-ECD4E40329E3}" presName="compositeShape" presStyleCnt="0">
        <dgm:presLayoutVars>
          <dgm:dir/>
          <dgm:resizeHandles/>
        </dgm:presLayoutVars>
      </dgm:prSet>
      <dgm:spPr/>
    </dgm:pt>
    <dgm:pt modelId="{088552F4-E9CC-4322-8AA5-63D30A8F0FF1}" type="pres">
      <dgm:prSet presAssocID="{01A19083-F95E-43BD-BB19-ECD4E40329E3}" presName="pyramid" presStyleLbl="node1" presStyleIdx="0" presStyleCnt="1" custLinFactNeighborX="10625" custLinFactNeighborY="-6875"/>
      <dgm:spPr/>
    </dgm:pt>
    <dgm:pt modelId="{F28BDE6F-6E6F-4B68-9336-EC4B8EE8C2CC}" type="pres">
      <dgm:prSet presAssocID="{01A19083-F95E-43BD-BB19-ECD4E40329E3}" presName="theList" presStyleCnt="0"/>
      <dgm:spPr/>
    </dgm:pt>
    <dgm:pt modelId="{C827D741-6C14-459C-84DC-B1D060B212FA}" type="pres">
      <dgm:prSet presAssocID="{41F21011-D660-46EF-99F0-FDD2811EF7D5}" presName="aNode" presStyleLbl="fgAcc1" presStyleIdx="0" presStyleCnt="4">
        <dgm:presLayoutVars>
          <dgm:bulletEnabled val="1"/>
        </dgm:presLayoutVars>
      </dgm:prSet>
      <dgm:spPr/>
    </dgm:pt>
    <dgm:pt modelId="{3AF68739-5278-4CAC-B447-8C106130CEB2}" type="pres">
      <dgm:prSet presAssocID="{41F21011-D660-46EF-99F0-FDD2811EF7D5}" presName="aSpace" presStyleCnt="0"/>
      <dgm:spPr/>
    </dgm:pt>
    <dgm:pt modelId="{8A5DA464-7D5D-4E42-B295-681DF009C3F2}" type="pres">
      <dgm:prSet presAssocID="{F268C4AB-2D77-45EF-B4E3-554CBD41A0A9}" presName="aNode" presStyleLbl="fgAcc1" presStyleIdx="1" presStyleCnt="4">
        <dgm:presLayoutVars>
          <dgm:bulletEnabled val="1"/>
        </dgm:presLayoutVars>
      </dgm:prSet>
      <dgm:spPr/>
    </dgm:pt>
    <dgm:pt modelId="{C4959A84-DF2C-4A8E-BBCB-1B021ADA9751}" type="pres">
      <dgm:prSet presAssocID="{F268C4AB-2D77-45EF-B4E3-554CBD41A0A9}" presName="aSpace" presStyleCnt="0"/>
      <dgm:spPr/>
    </dgm:pt>
    <dgm:pt modelId="{CAB9D924-BDD6-445B-B65A-411CA96630D3}" type="pres">
      <dgm:prSet presAssocID="{BEBDE6BD-B2FC-4C3F-802A-67627B34FF09}" presName="aNode" presStyleLbl="fgAcc1" presStyleIdx="2" presStyleCnt="4">
        <dgm:presLayoutVars>
          <dgm:bulletEnabled val="1"/>
        </dgm:presLayoutVars>
      </dgm:prSet>
      <dgm:spPr/>
    </dgm:pt>
    <dgm:pt modelId="{4C3E21B3-F83C-4F7A-B714-EE3F50FE9D31}" type="pres">
      <dgm:prSet presAssocID="{BEBDE6BD-B2FC-4C3F-802A-67627B34FF09}" presName="aSpace" presStyleCnt="0"/>
      <dgm:spPr/>
    </dgm:pt>
    <dgm:pt modelId="{F8EF092C-3D1E-41DF-BD43-FDF985D46D6D}" type="pres">
      <dgm:prSet presAssocID="{63FDE02F-06BD-404D-B93B-680D4E660054}" presName="aNode" presStyleLbl="fgAcc1" presStyleIdx="3" presStyleCnt="4">
        <dgm:presLayoutVars>
          <dgm:bulletEnabled val="1"/>
        </dgm:presLayoutVars>
      </dgm:prSet>
      <dgm:spPr/>
    </dgm:pt>
    <dgm:pt modelId="{EB10B768-2BE2-4190-A5FF-6DE7610497A1}" type="pres">
      <dgm:prSet presAssocID="{63FDE02F-06BD-404D-B93B-680D4E660054}" presName="aSpace" presStyleCnt="0"/>
      <dgm:spPr/>
    </dgm:pt>
  </dgm:ptLst>
  <dgm:cxnLst>
    <dgm:cxn modelId="{9D5ECF06-B003-4CB1-BF1D-E510C806516C}" type="presOf" srcId="{01A19083-F95E-43BD-BB19-ECD4E40329E3}" destId="{7642BF51-91B5-4A72-B170-8E053E15B527}" srcOrd="0" destOrd="0" presId="urn:microsoft.com/office/officeart/2005/8/layout/pyramid2"/>
    <dgm:cxn modelId="{21387507-13D8-4F9E-A416-FCB857ED59BD}" type="presOf" srcId="{41F21011-D660-46EF-99F0-FDD2811EF7D5}" destId="{C827D741-6C14-459C-84DC-B1D060B212FA}" srcOrd="0" destOrd="0" presId="urn:microsoft.com/office/officeart/2005/8/layout/pyramid2"/>
    <dgm:cxn modelId="{3BE6C92A-893D-4FF6-B3E0-6965BAD315F4}" srcId="{01A19083-F95E-43BD-BB19-ECD4E40329E3}" destId="{BEBDE6BD-B2FC-4C3F-802A-67627B34FF09}" srcOrd="2" destOrd="0" parTransId="{A43C9DA0-1547-4D72-9F0A-D5197D359BC2}" sibTransId="{2D16FC47-28A0-4D29-A294-3E20D010C515}"/>
    <dgm:cxn modelId="{A411252B-77A2-4338-AE33-F6EBF0B44D2F}" srcId="{01A19083-F95E-43BD-BB19-ECD4E40329E3}" destId="{F268C4AB-2D77-45EF-B4E3-554CBD41A0A9}" srcOrd="1" destOrd="0" parTransId="{5D24666F-58ED-4F8F-A73D-0D62CB02967C}" sibTransId="{EC12E48C-2253-4B68-AAB0-1CE91DA63A9E}"/>
    <dgm:cxn modelId="{7C516C4C-97F5-41C3-A4AD-FAEF97B3F602}" type="presOf" srcId="{BEBDE6BD-B2FC-4C3F-802A-67627B34FF09}" destId="{CAB9D924-BDD6-445B-B65A-411CA96630D3}" srcOrd="0" destOrd="0" presId="urn:microsoft.com/office/officeart/2005/8/layout/pyramid2"/>
    <dgm:cxn modelId="{64CC1D6F-CF5D-414A-92F4-E16B521DD027}" type="presOf" srcId="{63FDE02F-06BD-404D-B93B-680D4E660054}" destId="{F8EF092C-3D1E-41DF-BD43-FDF985D46D6D}" srcOrd="0" destOrd="0" presId="urn:microsoft.com/office/officeart/2005/8/layout/pyramid2"/>
    <dgm:cxn modelId="{E45CD272-677A-4C73-9919-1823E9C388F8}" type="presOf" srcId="{F268C4AB-2D77-45EF-B4E3-554CBD41A0A9}" destId="{8A5DA464-7D5D-4E42-B295-681DF009C3F2}" srcOrd="0" destOrd="0" presId="urn:microsoft.com/office/officeart/2005/8/layout/pyramid2"/>
    <dgm:cxn modelId="{22390053-DC66-4D1B-918A-701DEB12E865}" srcId="{01A19083-F95E-43BD-BB19-ECD4E40329E3}" destId="{41F21011-D660-46EF-99F0-FDD2811EF7D5}" srcOrd="0" destOrd="0" parTransId="{2C5244FB-F819-45DC-9955-BE1F02528B06}" sibTransId="{A025481D-6F2E-420D-81CF-4A686CEEB4D4}"/>
    <dgm:cxn modelId="{C09480C1-5AEB-4C5A-817A-50B0B96F478A}" srcId="{01A19083-F95E-43BD-BB19-ECD4E40329E3}" destId="{63FDE02F-06BD-404D-B93B-680D4E660054}" srcOrd="3" destOrd="0" parTransId="{713E160B-B42D-4357-A478-306B29247E5D}" sibTransId="{BACB7FD0-D079-4AFD-9ED6-CD15A935EEB7}"/>
    <dgm:cxn modelId="{8D78C730-F8F2-49BA-A8D7-8C920BD80496}" type="presParOf" srcId="{7642BF51-91B5-4A72-B170-8E053E15B527}" destId="{088552F4-E9CC-4322-8AA5-63D30A8F0FF1}" srcOrd="0" destOrd="0" presId="urn:microsoft.com/office/officeart/2005/8/layout/pyramid2"/>
    <dgm:cxn modelId="{26AA1577-9005-4AFC-9A35-3652B9FCCEB9}" type="presParOf" srcId="{7642BF51-91B5-4A72-B170-8E053E15B527}" destId="{F28BDE6F-6E6F-4B68-9336-EC4B8EE8C2CC}" srcOrd="1" destOrd="0" presId="urn:microsoft.com/office/officeart/2005/8/layout/pyramid2"/>
    <dgm:cxn modelId="{D6B485E8-BDFE-46F8-B63E-6500BB73ECD0}" type="presParOf" srcId="{F28BDE6F-6E6F-4B68-9336-EC4B8EE8C2CC}" destId="{C827D741-6C14-459C-84DC-B1D060B212FA}" srcOrd="0" destOrd="0" presId="urn:microsoft.com/office/officeart/2005/8/layout/pyramid2"/>
    <dgm:cxn modelId="{8FBEB262-62DF-4852-B7A2-659659FF509A}" type="presParOf" srcId="{F28BDE6F-6E6F-4B68-9336-EC4B8EE8C2CC}" destId="{3AF68739-5278-4CAC-B447-8C106130CEB2}" srcOrd="1" destOrd="0" presId="urn:microsoft.com/office/officeart/2005/8/layout/pyramid2"/>
    <dgm:cxn modelId="{2391727B-E374-4CB7-A5BC-25C33F1760B8}" type="presParOf" srcId="{F28BDE6F-6E6F-4B68-9336-EC4B8EE8C2CC}" destId="{8A5DA464-7D5D-4E42-B295-681DF009C3F2}" srcOrd="2" destOrd="0" presId="urn:microsoft.com/office/officeart/2005/8/layout/pyramid2"/>
    <dgm:cxn modelId="{528EFAAD-E166-4B73-8AAF-C22E2E7D8FA4}" type="presParOf" srcId="{F28BDE6F-6E6F-4B68-9336-EC4B8EE8C2CC}" destId="{C4959A84-DF2C-4A8E-BBCB-1B021ADA9751}" srcOrd="3" destOrd="0" presId="urn:microsoft.com/office/officeart/2005/8/layout/pyramid2"/>
    <dgm:cxn modelId="{127AD18F-7AD9-4549-A481-14299CD917FB}" type="presParOf" srcId="{F28BDE6F-6E6F-4B68-9336-EC4B8EE8C2CC}" destId="{CAB9D924-BDD6-445B-B65A-411CA96630D3}" srcOrd="4" destOrd="0" presId="urn:microsoft.com/office/officeart/2005/8/layout/pyramid2"/>
    <dgm:cxn modelId="{4A48BD11-E842-478E-B346-554782D0A8A2}" type="presParOf" srcId="{F28BDE6F-6E6F-4B68-9336-EC4B8EE8C2CC}" destId="{4C3E21B3-F83C-4F7A-B714-EE3F50FE9D31}" srcOrd="5" destOrd="0" presId="urn:microsoft.com/office/officeart/2005/8/layout/pyramid2"/>
    <dgm:cxn modelId="{F0D96D14-8C20-4009-9FCB-EBD6AB2429BD}" type="presParOf" srcId="{F28BDE6F-6E6F-4B68-9336-EC4B8EE8C2CC}" destId="{F8EF092C-3D1E-41DF-BD43-FDF985D46D6D}" srcOrd="6" destOrd="0" presId="urn:microsoft.com/office/officeart/2005/8/layout/pyramid2"/>
    <dgm:cxn modelId="{63240CA2-7E11-4E92-893D-FBA5D2C9F307}" type="presParOf" srcId="{F28BDE6F-6E6F-4B68-9336-EC4B8EE8C2CC}" destId="{EB10B768-2BE2-4190-A5FF-6DE7610497A1}"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5C2D9F-4A43-0E43-915C-307D9CF48F35}" type="doc">
      <dgm:prSet loTypeId="urn:microsoft.com/office/officeart/2005/8/layout/matrix2" loCatId="" qsTypeId="urn:microsoft.com/office/officeart/2005/8/quickstyle/simple1" qsCatId="simple" csTypeId="urn:microsoft.com/office/officeart/2005/8/colors/accent1_2" csCatId="accent1" phldr="1"/>
      <dgm:spPr/>
      <dgm:t>
        <a:bodyPr/>
        <a:lstStyle/>
        <a:p>
          <a:endParaRPr lang="en-US"/>
        </a:p>
      </dgm:t>
    </dgm:pt>
    <dgm:pt modelId="{93D948A8-B05E-FE4C-849D-CAC689AC7E81}">
      <dgm:prSet phldrT="[Text]"/>
      <dgm:spPr>
        <a:solidFill>
          <a:srgbClr val="0EB1A4"/>
        </a:solidFill>
      </dgm:spPr>
      <dgm:t>
        <a:bodyPr/>
        <a:lstStyle/>
        <a:p>
          <a:r>
            <a:rPr lang="en-US" dirty="0"/>
            <a:t>Improving Outcomes</a:t>
          </a:r>
        </a:p>
      </dgm:t>
    </dgm:pt>
    <dgm:pt modelId="{E3FF4277-E298-3E40-A2DA-7B18CA159798}" type="parTrans" cxnId="{83ED956D-9D3F-A048-87DE-CCC10278CF28}">
      <dgm:prSet/>
      <dgm:spPr/>
      <dgm:t>
        <a:bodyPr/>
        <a:lstStyle/>
        <a:p>
          <a:endParaRPr lang="en-US"/>
        </a:p>
      </dgm:t>
    </dgm:pt>
    <dgm:pt modelId="{B043C3D8-5A7B-7E4E-98E9-D0118CE9AEDD}" type="sibTrans" cxnId="{83ED956D-9D3F-A048-87DE-CCC10278CF28}">
      <dgm:prSet/>
      <dgm:spPr/>
      <dgm:t>
        <a:bodyPr/>
        <a:lstStyle/>
        <a:p>
          <a:endParaRPr lang="en-US"/>
        </a:p>
      </dgm:t>
    </dgm:pt>
    <dgm:pt modelId="{E0FB0EFC-26B1-494E-8663-01ED82CB5833}">
      <dgm:prSet phldrT="[Text]"/>
      <dgm:spPr>
        <a:solidFill>
          <a:srgbClr val="0EB1A4"/>
        </a:solidFill>
      </dgm:spPr>
      <dgm:t>
        <a:bodyPr/>
        <a:lstStyle/>
        <a:p>
          <a:r>
            <a:rPr lang="en-US" dirty="0"/>
            <a:t>Ensuring Access and Community Empowerment</a:t>
          </a:r>
        </a:p>
      </dgm:t>
    </dgm:pt>
    <dgm:pt modelId="{4798998F-4957-CA4F-A323-7F553EF943C3}" type="parTrans" cxnId="{E4E5CFBF-6EB8-F44D-90A5-C90C6D6432D3}">
      <dgm:prSet/>
      <dgm:spPr/>
      <dgm:t>
        <a:bodyPr/>
        <a:lstStyle/>
        <a:p>
          <a:endParaRPr lang="en-US"/>
        </a:p>
      </dgm:t>
    </dgm:pt>
    <dgm:pt modelId="{18E9A958-9EA7-2045-BB9B-E1B21C932566}" type="sibTrans" cxnId="{E4E5CFBF-6EB8-F44D-90A5-C90C6D6432D3}">
      <dgm:prSet/>
      <dgm:spPr/>
      <dgm:t>
        <a:bodyPr/>
        <a:lstStyle/>
        <a:p>
          <a:endParaRPr lang="en-US"/>
        </a:p>
      </dgm:t>
    </dgm:pt>
    <dgm:pt modelId="{CF7305CB-D9B8-5440-A2D0-76A91A653004}">
      <dgm:prSet phldrT="[Text]"/>
      <dgm:spPr>
        <a:solidFill>
          <a:srgbClr val="0EB1A4"/>
        </a:solidFill>
      </dgm:spPr>
      <dgm:t>
        <a:bodyPr/>
        <a:lstStyle/>
        <a:p>
          <a:r>
            <a:rPr lang="en-US" dirty="0"/>
            <a:t>Promoting Sustainable Decisions</a:t>
          </a:r>
        </a:p>
      </dgm:t>
    </dgm:pt>
    <dgm:pt modelId="{A92EB393-8080-2A4B-B3DE-63A0BB64DE70}" type="parTrans" cxnId="{BE7C68DE-359F-BF47-B48E-F8C1189282CB}">
      <dgm:prSet/>
      <dgm:spPr/>
      <dgm:t>
        <a:bodyPr/>
        <a:lstStyle/>
        <a:p>
          <a:endParaRPr lang="en-US"/>
        </a:p>
      </dgm:t>
    </dgm:pt>
    <dgm:pt modelId="{604A1708-89EF-7444-BF36-884985EA2275}" type="sibTrans" cxnId="{BE7C68DE-359F-BF47-B48E-F8C1189282CB}">
      <dgm:prSet/>
      <dgm:spPr/>
      <dgm:t>
        <a:bodyPr/>
        <a:lstStyle/>
        <a:p>
          <a:endParaRPr lang="en-US"/>
        </a:p>
      </dgm:t>
    </dgm:pt>
    <dgm:pt modelId="{E7EF761A-AB72-8843-89B1-3925AB6D444E}">
      <dgm:prSet phldrT="[Text]"/>
      <dgm:spPr>
        <a:solidFill>
          <a:srgbClr val="0EB1A4"/>
        </a:solidFill>
      </dgm:spPr>
      <dgm:t>
        <a:bodyPr/>
        <a:lstStyle/>
        <a:p>
          <a:r>
            <a:rPr lang="en-US" dirty="0"/>
            <a:t>Driving Social Transformation</a:t>
          </a:r>
        </a:p>
      </dgm:t>
    </dgm:pt>
    <dgm:pt modelId="{0E67B68D-3D89-9E4A-9C0F-69FD4E5DA624}" type="parTrans" cxnId="{BE2D467F-B484-F342-9EBB-27196FB436EC}">
      <dgm:prSet/>
      <dgm:spPr/>
      <dgm:t>
        <a:bodyPr/>
        <a:lstStyle/>
        <a:p>
          <a:endParaRPr lang="en-US"/>
        </a:p>
      </dgm:t>
    </dgm:pt>
    <dgm:pt modelId="{42F96A77-C934-A148-AF64-A1DADE7E34A1}" type="sibTrans" cxnId="{BE2D467F-B484-F342-9EBB-27196FB436EC}">
      <dgm:prSet/>
      <dgm:spPr/>
      <dgm:t>
        <a:bodyPr/>
        <a:lstStyle/>
        <a:p>
          <a:endParaRPr lang="en-US"/>
        </a:p>
      </dgm:t>
    </dgm:pt>
    <dgm:pt modelId="{9D0C53D3-E92B-EF42-A904-5864C0A1FF96}" type="pres">
      <dgm:prSet presAssocID="{AC5C2D9F-4A43-0E43-915C-307D9CF48F35}" presName="matrix" presStyleCnt="0">
        <dgm:presLayoutVars>
          <dgm:chMax val="1"/>
          <dgm:dir/>
          <dgm:resizeHandles val="exact"/>
        </dgm:presLayoutVars>
      </dgm:prSet>
      <dgm:spPr/>
    </dgm:pt>
    <dgm:pt modelId="{6A388003-35F9-7747-A40A-95190AE34728}" type="pres">
      <dgm:prSet presAssocID="{AC5C2D9F-4A43-0E43-915C-307D9CF48F35}" presName="axisShape" presStyleLbl="bgShp" presStyleIdx="0" presStyleCnt="1"/>
      <dgm:spPr/>
    </dgm:pt>
    <dgm:pt modelId="{B5D8A492-E848-5043-A022-D8E79C4BA96D}" type="pres">
      <dgm:prSet presAssocID="{AC5C2D9F-4A43-0E43-915C-307D9CF48F35}" presName="rect1" presStyleLbl="node1" presStyleIdx="0" presStyleCnt="4">
        <dgm:presLayoutVars>
          <dgm:chMax val="0"/>
          <dgm:chPref val="0"/>
          <dgm:bulletEnabled val="1"/>
        </dgm:presLayoutVars>
      </dgm:prSet>
      <dgm:spPr/>
    </dgm:pt>
    <dgm:pt modelId="{B33C8ED5-3BA4-D94F-AC69-108346EBED11}" type="pres">
      <dgm:prSet presAssocID="{AC5C2D9F-4A43-0E43-915C-307D9CF48F35}" presName="rect2" presStyleLbl="node1" presStyleIdx="1" presStyleCnt="4">
        <dgm:presLayoutVars>
          <dgm:chMax val="0"/>
          <dgm:chPref val="0"/>
          <dgm:bulletEnabled val="1"/>
        </dgm:presLayoutVars>
      </dgm:prSet>
      <dgm:spPr/>
    </dgm:pt>
    <dgm:pt modelId="{F896FDC5-1162-7248-B4B6-710E5C98920D}" type="pres">
      <dgm:prSet presAssocID="{AC5C2D9F-4A43-0E43-915C-307D9CF48F35}" presName="rect3" presStyleLbl="node1" presStyleIdx="2" presStyleCnt="4">
        <dgm:presLayoutVars>
          <dgm:chMax val="0"/>
          <dgm:chPref val="0"/>
          <dgm:bulletEnabled val="1"/>
        </dgm:presLayoutVars>
      </dgm:prSet>
      <dgm:spPr/>
    </dgm:pt>
    <dgm:pt modelId="{10670833-A8B9-BC48-9AEB-8C83484BBC67}" type="pres">
      <dgm:prSet presAssocID="{AC5C2D9F-4A43-0E43-915C-307D9CF48F35}" presName="rect4" presStyleLbl="node1" presStyleIdx="3" presStyleCnt="4">
        <dgm:presLayoutVars>
          <dgm:chMax val="0"/>
          <dgm:chPref val="0"/>
          <dgm:bulletEnabled val="1"/>
        </dgm:presLayoutVars>
      </dgm:prSet>
      <dgm:spPr/>
    </dgm:pt>
  </dgm:ptLst>
  <dgm:cxnLst>
    <dgm:cxn modelId="{6A10B942-AF85-014E-ACE3-1F3135F31091}" type="presOf" srcId="{CF7305CB-D9B8-5440-A2D0-76A91A653004}" destId="{F896FDC5-1162-7248-B4B6-710E5C98920D}" srcOrd="0" destOrd="0" presId="urn:microsoft.com/office/officeart/2005/8/layout/matrix2"/>
    <dgm:cxn modelId="{83ED956D-9D3F-A048-87DE-CCC10278CF28}" srcId="{AC5C2D9F-4A43-0E43-915C-307D9CF48F35}" destId="{93D948A8-B05E-FE4C-849D-CAC689AC7E81}" srcOrd="0" destOrd="0" parTransId="{E3FF4277-E298-3E40-A2DA-7B18CA159798}" sibTransId="{B043C3D8-5A7B-7E4E-98E9-D0118CE9AEDD}"/>
    <dgm:cxn modelId="{7F570B7E-38A9-564D-9E84-B985DD84AC79}" type="presOf" srcId="{E7EF761A-AB72-8843-89B1-3925AB6D444E}" destId="{10670833-A8B9-BC48-9AEB-8C83484BBC67}" srcOrd="0" destOrd="0" presId="urn:microsoft.com/office/officeart/2005/8/layout/matrix2"/>
    <dgm:cxn modelId="{BE2D467F-B484-F342-9EBB-27196FB436EC}" srcId="{AC5C2D9F-4A43-0E43-915C-307D9CF48F35}" destId="{E7EF761A-AB72-8843-89B1-3925AB6D444E}" srcOrd="3" destOrd="0" parTransId="{0E67B68D-3D89-9E4A-9C0F-69FD4E5DA624}" sibTransId="{42F96A77-C934-A148-AF64-A1DADE7E34A1}"/>
    <dgm:cxn modelId="{4BDDC0B1-6408-3844-8E5F-935EEB51CB90}" type="presOf" srcId="{AC5C2D9F-4A43-0E43-915C-307D9CF48F35}" destId="{9D0C53D3-E92B-EF42-A904-5864C0A1FF96}" srcOrd="0" destOrd="0" presId="urn:microsoft.com/office/officeart/2005/8/layout/matrix2"/>
    <dgm:cxn modelId="{E4E5CFBF-6EB8-F44D-90A5-C90C6D6432D3}" srcId="{AC5C2D9F-4A43-0E43-915C-307D9CF48F35}" destId="{E0FB0EFC-26B1-494E-8663-01ED82CB5833}" srcOrd="1" destOrd="0" parTransId="{4798998F-4957-CA4F-A323-7F553EF943C3}" sibTransId="{18E9A958-9EA7-2045-BB9B-E1B21C932566}"/>
    <dgm:cxn modelId="{52D010CC-320D-714C-A2C4-D111F0833D70}" type="presOf" srcId="{E0FB0EFC-26B1-494E-8663-01ED82CB5833}" destId="{B33C8ED5-3BA4-D94F-AC69-108346EBED11}" srcOrd="0" destOrd="0" presId="urn:microsoft.com/office/officeart/2005/8/layout/matrix2"/>
    <dgm:cxn modelId="{BE7C68DE-359F-BF47-B48E-F8C1189282CB}" srcId="{AC5C2D9F-4A43-0E43-915C-307D9CF48F35}" destId="{CF7305CB-D9B8-5440-A2D0-76A91A653004}" srcOrd="2" destOrd="0" parTransId="{A92EB393-8080-2A4B-B3DE-63A0BB64DE70}" sibTransId="{604A1708-89EF-7444-BF36-884985EA2275}"/>
    <dgm:cxn modelId="{F8E741EC-3F72-3340-8A18-2FEA5784B040}" type="presOf" srcId="{93D948A8-B05E-FE4C-849D-CAC689AC7E81}" destId="{B5D8A492-E848-5043-A022-D8E79C4BA96D}" srcOrd="0" destOrd="0" presId="urn:microsoft.com/office/officeart/2005/8/layout/matrix2"/>
    <dgm:cxn modelId="{02E7D1A1-BD6A-4946-A36E-21DBF1454F10}" type="presParOf" srcId="{9D0C53D3-E92B-EF42-A904-5864C0A1FF96}" destId="{6A388003-35F9-7747-A40A-95190AE34728}" srcOrd="0" destOrd="0" presId="urn:microsoft.com/office/officeart/2005/8/layout/matrix2"/>
    <dgm:cxn modelId="{6409F052-7618-7F41-BC9C-E5C4FC099C28}" type="presParOf" srcId="{9D0C53D3-E92B-EF42-A904-5864C0A1FF96}" destId="{B5D8A492-E848-5043-A022-D8E79C4BA96D}" srcOrd="1" destOrd="0" presId="urn:microsoft.com/office/officeart/2005/8/layout/matrix2"/>
    <dgm:cxn modelId="{EC83B42E-C03F-0E42-83E0-F1235C0A68CC}" type="presParOf" srcId="{9D0C53D3-E92B-EF42-A904-5864C0A1FF96}" destId="{B33C8ED5-3BA4-D94F-AC69-108346EBED11}" srcOrd="2" destOrd="0" presId="urn:microsoft.com/office/officeart/2005/8/layout/matrix2"/>
    <dgm:cxn modelId="{3E56D9F9-3205-E74C-9047-076B10397CC3}" type="presParOf" srcId="{9D0C53D3-E92B-EF42-A904-5864C0A1FF96}" destId="{F896FDC5-1162-7248-B4B6-710E5C98920D}" srcOrd="3" destOrd="0" presId="urn:microsoft.com/office/officeart/2005/8/layout/matrix2"/>
    <dgm:cxn modelId="{0A287052-50B9-DA42-B369-4FE593E86E35}" type="presParOf" srcId="{9D0C53D3-E92B-EF42-A904-5864C0A1FF96}" destId="{10670833-A8B9-BC48-9AEB-8C83484BBC67}" srcOrd="4" destOrd="0" presId="urn:microsoft.com/office/officeart/2005/8/layout/matrix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ABF7A-040F-E846-BCA7-02D9F69E8942}">
      <dsp:nvSpPr>
        <dsp:cNvPr id="0" name=""/>
        <dsp:cNvSpPr/>
      </dsp:nvSpPr>
      <dsp:spPr>
        <a:xfrm>
          <a:off x="7286118" y="6349509"/>
          <a:ext cx="6276083" cy="5326705"/>
        </a:xfrm>
        <a:prstGeom prst="ellipse">
          <a:avLst/>
        </a:prstGeom>
        <a:gradFill flip="none" rotWithShape="1">
          <a:gsLst>
            <a:gs pos="0">
              <a:schemeClr val="accent1">
                <a:lumMod val="5000"/>
                <a:lumOff val="95000"/>
              </a:schemeClr>
            </a:gs>
            <a:gs pos="26000">
              <a:schemeClr val="accent4"/>
            </a:gs>
            <a:gs pos="62000">
              <a:schemeClr val="accent1">
                <a:lumMod val="45000"/>
                <a:lumOff val="55000"/>
              </a:schemeClr>
            </a:gs>
            <a:gs pos="88000">
              <a:srgbClr val="0EB1A4"/>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b="1" kern="1200" dirty="0">
              <a:solidFill>
                <a:schemeClr val="tx1">
                  <a:lumMod val="50000"/>
                </a:schemeClr>
              </a:solidFill>
            </a:rPr>
            <a:t>SUSTAINED </a:t>
          </a:r>
        </a:p>
        <a:p>
          <a:pPr marL="0" lvl="0" indent="0" algn="ctr" defTabSz="2133600">
            <a:lnSpc>
              <a:spcPct val="90000"/>
            </a:lnSpc>
            <a:spcBef>
              <a:spcPct val="0"/>
            </a:spcBef>
            <a:spcAft>
              <a:spcPct val="35000"/>
            </a:spcAft>
            <a:buNone/>
          </a:pPr>
          <a:r>
            <a:rPr lang="en-US" sz="4800" b="1" kern="1200" dirty="0">
              <a:solidFill>
                <a:schemeClr val="tx1">
                  <a:lumMod val="50000"/>
                </a:schemeClr>
              </a:solidFill>
            </a:rPr>
            <a:t>IMPACT</a:t>
          </a:r>
        </a:p>
      </dsp:txBody>
      <dsp:txXfrm>
        <a:off x="8205229" y="7129587"/>
        <a:ext cx="4437861" cy="3766549"/>
      </dsp:txXfrm>
    </dsp:sp>
    <dsp:sp modelId="{664B9520-7332-0646-8CD6-B7D29D77DA73}">
      <dsp:nvSpPr>
        <dsp:cNvPr id="0" name=""/>
        <dsp:cNvSpPr/>
      </dsp:nvSpPr>
      <dsp:spPr>
        <a:xfrm rot="12900000">
          <a:off x="4627746" y="5610096"/>
          <a:ext cx="3809613" cy="15181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C5B549-4B7D-ED47-B281-0BE968B1313F}">
      <dsp:nvSpPr>
        <dsp:cNvPr id="0" name=""/>
        <dsp:cNvSpPr/>
      </dsp:nvSpPr>
      <dsp:spPr>
        <a:xfrm>
          <a:off x="2171102" y="2981514"/>
          <a:ext cx="5060369" cy="4048295"/>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2311400">
            <a:lnSpc>
              <a:spcPct val="90000"/>
            </a:lnSpc>
            <a:spcBef>
              <a:spcPct val="0"/>
            </a:spcBef>
            <a:spcAft>
              <a:spcPct val="35000"/>
            </a:spcAft>
            <a:buNone/>
          </a:pPr>
          <a:r>
            <a:rPr lang="en-US" sz="5200" b="1" kern="1200" dirty="0">
              <a:solidFill>
                <a:schemeClr val="tx1">
                  <a:lumMod val="50000"/>
                </a:schemeClr>
              </a:solidFill>
            </a:rPr>
            <a:t>ENGAGED COMMUNITY MEMBERS</a:t>
          </a:r>
        </a:p>
      </dsp:txBody>
      <dsp:txXfrm>
        <a:off x="2289673" y="3100085"/>
        <a:ext cx="4823227" cy="3811153"/>
      </dsp:txXfrm>
    </dsp:sp>
    <dsp:sp modelId="{5F264476-44BF-1E48-9A3D-B860EB144B79}">
      <dsp:nvSpPr>
        <dsp:cNvPr id="0" name=""/>
        <dsp:cNvSpPr/>
      </dsp:nvSpPr>
      <dsp:spPr>
        <a:xfrm rot="16200000">
          <a:off x="8381549" y="3310078"/>
          <a:ext cx="4085221" cy="15181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B13A57-06AD-0441-B026-BBF8FB90DAB8}">
      <dsp:nvSpPr>
        <dsp:cNvPr id="0" name=""/>
        <dsp:cNvSpPr/>
      </dsp:nvSpPr>
      <dsp:spPr>
        <a:xfrm>
          <a:off x="7893975" y="2375"/>
          <a:ext cx="5060369" cy="4048295"/>
        </a:xfrm>
        <a:prstGeom prst="roundRect">
          <a:avLst>
            <a:gd name="adj" fmla="val 10000"/>
          </a:avLst>
        </a:prstGeom>
        <a:solidFill>
          <a:srgbClr val="0EB1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2311400">
            <a:lnSpc>
              <a:spcPct val="90000"/>
            </a:lnSpc>
            <a:spcBef>
              <a:spcPct val="0"/>
            </a:spcBef>
            <a:spcAft>
              <a:spcPct val="35000"/>
            </a:spcAft>
            <a:buNone/>
          </a:pPr>
          <a:r>
            <a:rPr lang="en-US" sz="5200" b="1" kern="1200" dirty="0">
              <a:solidFill>
                <a:schemeClr val="tx1">
                  <a:lumMod val="50000"/>
                </a:schemeClr>
              </a:solidFill>
            </a:rPr>
            <a:t>MUTUAL INTEREST &amp; RESPECT</a:t>
          </a:r>
        </a:p>
      </dsp:txBody>
      <dsp:txXfrm>
        <a:off x="8012546" y="120946"/>
        <a:ext cx="4823227" cy="3811153"/>
      </dsp:txXfrm>
    </dsp:sp>
    <dsp:sp modelId="{EBA1F90B-FA25-5A46-B8A6-9033169E75B2}">
      <dsp:nvSpPr>
        <dsp:cNvPr id="0" name=""/>
        <dsp:cNvSpPr/>
      </dsp:nvSpPr>
      <dsp:spPr>
        <a:xfrm rot="19520952">
          <a:off x="12318001" y="5443219"/>
          <a:ext cx="4090158" cy="15181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A3104B-7E49-5A44-9994-C08F12F42364}">
      <dsp:nvSpPr>
        <dsp:cNvPr id="0" name=""/>
        <dsp:cNvSpPr/>
      </dsp:nvSpPr>
      <dsp:spPr>
        <a:xfrm>
          <a:off x="13887776" y="2846019"/>
          <a:ext cx="5060369" cy="40482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2311400">
            <a:lnSpc>
              <a:spcPct val="90000"/>
            </a:lnSpc>
            <a:spcBef>
              <a:spcPct val="0"/>
            </a:spcBef>
            <a:spcAft>
              <a:spcPct val="35000"/>
            </a:spcAft>
            <a:buNone/>
          </a:pPr>
          <a:r>
            <a:rPr lang="en-US" sz="5200" b="1" kern="1200" dirty="0">
              <a:solidFill>
                <a:schemeClr val="tx1">
                  <a:lumMod val="50000"/>
                </a:schemeClr>
              </a:solidFill>
            </a:rPr>
            <a:t>INSTITUTIONS</a:t>
          </a:r>
        </a:p>
      </dsp:txBody>
      <dsp:txXfrm>
        <a:off x="14006347" y="2964590"/>
        <a:ext cx="4823227" cy="3811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5D74F-D7FD-384D-A79C-595F8D748979}">
      <dsp:nvSpPr>
        <dsp:cNvPr id="0" name=""/>
        <dsp:cNvSpPr/>
      </dsp:nvSpPr>
      <dsp:spPr>
        <a:xfrm rot="16200000">
          <a:off x="1840529" y="-1800728"/>
          <a:ext cx="6129866" cy="9731322"/>
        </a:xfrm>
        <a:prstGeom prst="round1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marL="0" lvl="0" indent="0" algn="ctr" defTabSz="2000250">
            <a:lnSpc>
              <a:spcPct val="90000"/>
            </a:lnSpc>
            <a:spcBef>
              <a:spcPct val="0"/>
            </a:spcBef>
            <a:spcAft>
              <a:spcPct val="35000"/>
            </a:spcAft>
            <a:buNone/>
          </a:pPr>
          <a:r>
            <a:rPr lang="en-US" sz="4500" kern="1200" dirty="0"/>
            <a:t>It promotes sustainable decisions by recognizing and communicating the needs and interests of ALL participants-including decision makers</a:t>
          </a:r>
        </a:p>
      </dsp:txBody>
      <dsp:txXfrm rot="5400000">
        <a:off x="39801" y="0"/>
        <a:ext cx="9731322" cy="4597399"/>
      </dsp:txXfrm>
    </dsp:sp>
    <dsp:sp modelId="{13E807E8-4854-B34F-8D47-A9EC9B5BEA73}">
      <dsp:nvSpPr>
        <dsp:cNvPr id="0" name=""/>
        <dsp:cNvSpPr/>
      </dsp:nvSpPr>
      <dsp:spPr>
        <a:xfrm>
          <a:off x="9731322" y="0"/>
          <a:ext cx="9731322" cy="6129866"/>
        </a:xfrm>
        <a:prstGeom prst="round1Rect">
          <a:avLst/>
        </a:prstGeom>
        <a:solidFill>
          <a:srgbClr val="0EB1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marL="0" lvl="0" indent="0" algn="ctr" defTabSz="2000250">
            <a:lnSpc>
              <a:spcPct val="90000"/>
            </a:lnSpc>
            <a:spcBef>
              <a:spcPct val="0"/>
            </a:spcBef>
            <a:spcAft>
              <a:spcPct val="35000"/>
            </a:spcAft>
            <a:buNone/>
          </a:pPr>
          <a:r>
            <a:rPr lang="en-US" sz="4500" kern="1200" dirty="0"/>
            <a:t>It increases acceptance of decisions and community commitment to outcome as local knowledge from diverse groups shapes and creates inclusive, effective solutions.</a:t>
          </a:r>
        </a:p>
      </dsp:txBody>
      <dsp:txXfrm>
        <a:off x="9731322" y="0"/>
        <a:ext cx="9731322" cy="4597399"/>
      </dsp:txXfrm>
    </dsp:sp>
    <dsp:sp modelId="{4EB7B07C-183D-FA42-A123-9D64B76623DA}">
      <dsp:nvSpPr>
        <dsp:cNvPr id="0" name=""/>
        <dsp:cNvSpPr/>
      </dsp:nvSpPr>
      <dsp:spPr>
        <a:xfrm rot="10800000">
          <a:off x="0" y="6129866"/>
          <a:ext cx="9731322" cy="6129866"/>
        </a:xfrm>
        <a:prstGeom prst="round1Rect">
          <a:avLst/>
        </a:prstGeom>
        <a:solidFill>
          <a:srgbClr val="0EB1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marL="0" lvl="0" indent="0" algn="ctr" defTabSz="2000250">
            <a:lnSpc>
              <a:spcPct val="90000"/>
            </a:lnSpc>
            <a:spcBef>
              <a:spcPct val="0"/>
            </a:spcBef>
            <a:spcAft>
              <a:spcPct val="35000"/>
            </a:spcAft>
            <a:buNone/>
          </a:pPr>
          <a:r>
            <a:rPr lang="en-US" sz="4500" kern="1200" dirty="0"/>
            <a:t>It drives social transformation</a:t>
          </a:r>
        </a:p>
      </dsp:txBody>
      <dsp:txXfrm rot="10800000">
        <a:off x="0" y="7662332"/>
        <a:ext cx="9731322" cy="4597399"/>
      </dsp:txXfrm>
    </dsp:sp>
    <dsp:sp modelId="{031E61A2-DE93-B444-94D2-8ECC99030AB5}">
      <dsp:nvSpPr>
        <dsp:cNvPr id="0" name=""/>
        <dsp:cNvSpPr/>
      </dsp:nvSpPr>
      <dsp:spPr>
        <a:xfrm rot="5400000">
          <a:off x="11532050" y="4329137"/>
          <a:ext cx="6129866" cy="9731322"/>
        </a:xfrm>
        <a:prstGeom prst="round1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marL="0" lvl="0" indent="0" algn="ctr" defTabSz="2000250">
            <a:lnSpc>
              <a:spcPct val="90000"/>
            </a:lnSpc>
            <a:spcBef>
              <a:spcPct val="0"/>
            </a:spcBef>
            <a:spcAft>
              <a:spcPct val="35000"/>
            </a:spcAft>
            <a:buNone/>
          </a:pPr>
          <a:r>
            <a:rPr lang="en-US" sz="4500" kern="1200" dirty="0"/>
            <a:t>It promotes advocacy that not only works to raise awareness, but passionate, locally-informed voices can be heard.</a:t>
          </a:r>
        </a:p>
      </dsp:txBody>
      <dsp:txXfrm rot="-5400000">
        <a:off x="9731322" y="7662331"/>
        <a:ext cx="9731322" cy="4597399"/>
      </dsp:txXfrm>
    </dsp:sp>
    <dsp:sp modelId="{E7B9F9D5-3F1C-974B-B5F6-78F3593EB60F}">
      <dsp:nvSpPr>
        <dsp:cNvPr id="0" name=""/>
        <dsp:cNvSpPr/>
      </dsp:nvSpPr>
      <dsp:spPr>
        <a:xfrm>
          <a:off x="6811925" y="4597399"/>
          <a:ext cx="5838793" cy="3064933"/>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b="1" kern="1200" dirty="0">
              <a:solidFill>
                <a:srgbClr val="002060"/>
              </a:solidFill>
            </a:rPr>
            <a:t>Why is Community Engagement ESSENTIAL?</a:t>
          </a:r>
        </a:p>
      </dsp:txBody>
      <dsp:txXfrm>
        <a:off x="6961543" y="4747017"/>
        <a:ext cx="5539557" cy="27656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552F4-E9CC-4322-8AA5-63D30A8F0FF1}">
      <dsp:nvSpPr>
        <dsp:cNvPr id="0" name=""/>
        <dsp:cNvSpPr/>
      </dsp:nvSpPr>
      <dsp:spPr>
        <a:xfrm>
          <a:off x="2428624" y="0"/>
          <a:ext cx="8534400" cy="85344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27D741-6C14-459C-84DC-B1D060B212FA}">
      <dsp:nvSpPr>
        <dsp:cNvPr id="0" name=""/>
        <dsp:cNvSpPr/>
      </dsp:nvSpPr>
      <dsp:spPr>
        <a:xfrm>
          <a:off x="5789044" y="854273"/>
          <a:ext cx="5547360" cy="151685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Increase Social Capital</a:t>
          </a:r>
        </a:p>
      </dsp:txBody>
      <dsp:txXfrm>
        <a:off x="5863091" y="928320"/>
        <a:ext cx="5399266" cy="1368762"/>
      </dsp:txXfrm>
    </dsp:sp>
    <dsp:sp modelId="{8A5DA464-7D5D-4E42-B295-681DF009C3F2}">
      <dsp:nvSpPr>
        <dsp:cNvPr id="0" name=""/>
        <dsp:cNvSpPr/>
      </dsp:nvSpPr>
      <dsp:spPr>
        <a:xfrm>
          <a:off x="5789044" y="2560736"/>
          <a:ext cx="5547360" cy="151685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Increase Efficacy</a:t>
          </a:r>
        </a:p>
      </dsp:txBody>
      <dsp:txXfrm>
        <a:off x="5863091" y="2634783"/>
        <a:ext cx="5399266" cy="1368762"/>
      </dsp:txXfrm>
    </dsp:sp>
    <dsp:sp modelId="{CAB9D924-BDD6-445B-B65A-411CA96630D3}">
      <dsp:nvSpPr>
        <dsp:cNvPr id="0" name=""/>
        <dsp:cNvSpPr/>
      </dsp:nvSpPr>
      <dsp:spPr>
        <a:xfrm>
          <a:off x="5789044" y="4267200"/>
          <a:ext cx="5547360" cy="151685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Empowerment</a:t>
          </a:r>
        </a:p>
      </dsp:txBody>
      <dsp:txXfrm>
        <a:off x="5863091" y="4341247"/>
        <a:ext cx="5399266" cy="1368762"/>
      </dsp:txXfrm>
    </dsp:sp>
    <dsp:sp modelId="{F8EF092C-3D1E-41DF-BD43-FDF985D46D6D}">
      <dsp:nvSpPr>
        <dsp:cNvPr id="0" name=""/>
        <dsp:cNvSpPr/>
      </dsp:nvSpPr>
      <dsp:spPr>
        <a:xfrm>
          <a:off x="5789044" y="5973663"/>
          <a:ext cx="5547360" cy="151685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To Bring about Change</a:t>
          </a:r>
        </a:p>
      </dsp:txBody>
      <dsp:txXfrm>
        <a:off x="5863091" y="6047710"/>
        <a:ext cx="5399266" cy="13687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552F4-E9CC-4322-8AA5-63D30A8F0FF1}">
      <dsp:nvSpPr>
        <dsp:cNvPr id="0" name=""/>
        <dsp:cNvSpPr/>
      </dsp:nvSpPr>
      <dsp:spPr>
        <a:xfrm>
          <a:off x="2285999" y="0"/>
          <a:ext cx="8128000" cy="8128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27D741-6C14-459C-84DC-B1D060B212FA}">
      <dsp:nvSpPr>
        <dsp:cNvPr id="0" name=""/>
        <dsp:cNvSpPr/>
      </dsp:nvSpPr>
      <dsp:spPr>
        <a:xfrm>
          <a:off x="5486399" y="813593"/>
          <a:ext cx="5283200" cy="14446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Accomplish Goals</a:t>
          </a:r>
        </a:p>
      </dsp:txBody>
      <dsp:txXfrm>
        <a:off x="5556920" y="884114"/>
        <a:ext cx="5142158" cy="1303582"/>
      </dsp:txXfrm>
    </dsp:sp>
    <dsp:sp modelId="{8A5DA464-7D5D-4E42-B295-681DF009C3F2}">
      <dsp:nvSpPr>
        <dsp:cNvPr id="0" name=""/>
        <dsp:cNvSpPr/>
      </dsp:nvSpPr>
      <dsp:spPr>
        <a:xfrm>
          <a:off x="5486399" y="2438796"/>
          <a:ext cx="5283200" cy="14446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Develop Strategies (logic model)</a:t>
          </a:r>
        </a:p>
      </dsp:txBody>
      <dsp:txXfrm>
        <a:off x="5556920" y="2509317"/>
        <a:ext cx="5142158" cy="1303582"/>
      </dsp:txXfrm>
    </dsp:sp>
    <dsp:sp modelId="{CAB9D924-BDD6-445B-B65A-411CA96630D3}">
      <dsp:nvSpPr>
        <dsp:cNvPr id="0" name=""/>
        <dsp:cNvSpPr/>
      </dsp:nvSpPr>
      <dsp:spPr>
        <a:xfrm>
          <a:off x="5486399" y="4064000"/>
          <a:ext cx="5283200" cy="14446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Mobilize Resources</a:t>
          </a:r>
        </a:p>
      </dsp:txBody>
      <dsp:txXfrm>
        <a:off x="5556920" y="4134521"/>
        <a:ext cx="5142158" cy="1303582"/>
      </dsp:txXfrm>
    </dsp:sp>
    <dsp:sp modelId="{F8EF092C-3D1E-41DF-BD43-FDF985D46D6D}">
      <dsp:nvSpPr>
        <dsp:cNvPr id="0" name=""/>
        <dsp:cNvSpPr/>
      </dsp:nvSpPr>
      <dsp:spPr>
        <a:xfrm>
          <a:off x="5486399" y="5689203"/>
          <a:ext cx="5283200" cy="14446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Identify Common Goals</a:t>
          </a:r>
        </a:p>
      </dsp:txBody>
      <dsp:txXfrm>
        <a:off x="5556920" y="5759724"/>
        <a:ext cx="5142158" cy="13035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88003-35F9-7747-A40A-95190AE34728}">
      <dsp:nvSpPr>
        <dsp:cNvPr id="0" name=""/>
        <dsp:cNvSpPr/>
      </dsp:nvSpPr>
      <dsp:spPr>
        <a:xfrm>
          <a:off x="5386916" y="0"/>
          <a:ext cx="11887202" cy="11887202"/>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D8A492-E848-5043-A022-D8E79C4BA96D}">
      <dsp:nvSpPr>
        <dsp:cNvPr id="0" name=""/>
        <dsp:cNvSpPr/>
      </dsp:nvSpPr>
      <dsp:spPr>
        <a:xfrm>
          <a:off x="6159584" y="772668"/>
          <a:ext cx="4754880" cy="4754880"/>
        </a:xfrm>
        <a:prstGeom prst="roundRect">
          <a:avLst/>
        </a:prstGeom>
        <a:solidFill>
          <a:srgbClr val="0EB1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Improving Outcomes</a:t>
          </a:r>
        </a:p>
      </dsp:txBody>
      <dsp:txXfrm>
        <a:off x="6391698" y="1004782"/>
        <a:ext cx="4290652" cy="4290652"/>
      </dsp:txXfrm>
    </dsp:sp>
    <dsp:sp modelId="{B33C8ED5-3BA4-D94F-AC69-108346EBED11}">
      <dsp:nvSpPr>
        <dsp:cNvPr id="0" name=""/>
        <dsp:cNvSpPr/>
      </dsp:nvSpPr>
      <dsp:spPr>
        <a:xfrm>
          <a:off x="11746569" y="772668"/>
          <a:ext cx="4754880" cy="4754880"/>
        </a:xfrm>
        <a:prstGeom prst="roundRect">
          <a:avLst/>
        </a:prstGeom>
        <a:solidFill>
          <a:srgbClr val="0EB1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Ensuring Access and Community Empowerment</a:t>
          </a:r>
        </a:p>
      </dsp:txBody>
      <dsp:txXfrm>
        <a:off x="11978683" y="1004782"/>
        <a:ext cx="4290652" cy="4290652"/>
      </dsp:txXfrm>
    </dsp:sp>
    <dsp:sp modelId="{F896FDC5-1162-7248-B4B6-710E5C98920D}">
      <dsp:nvSpPr>
        <dsp:cNvPr id="0" name=""/>
        <dsp:cNvSpPr/>
      </dsp:nvSpPr>
      <dsp:spPr>
        <a:xfrm>
          <a:off x="6159584" y="6359653"/>
          <a:ext cx="4754880" cy="4754880"/>
        </a:xfrm>
        <a:prstGeom prst="roundRect">
          <a:avLst/>
        </a:prstGeom>
        <a:solidFill>
          <a:srgbClr val="0EB1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Promoting Sustainable Decisions</a:t>
          </a:r>
        </a:p>
      </dsp:txBody>
      <dsp:txXfrm>
        <a:off x="6391698" y="6591767"/>
        <a:ext cx="4290652" cy="4290652"/>
      </dsp:txXfrm>
    </dsp:sp>
    <dsp:sp modelId="{10670833-A8B9-BC48-9AEB-8C83484BBC67}">
      <dsp:nvSpPr>
        <dsp:cNvPr id="0" name=""/>
        <dsp:cNvSpPr/>
      </dsp:nvSpPr>
      <dsp:spPr>
        <a:xfrm>
          <a:off x="11746569" y="6359653"/>
          <a:ext cx="4754880" cy="4754880"/>
        </a:xfrm>
        <a:prstGeom prst="roundRect">
          <a:avLst/>
        </a:prstGeom>
        <a:solidFill>
          <a:srgbClr val="0EB1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Driving Social Transformation</a:t>
          </a:r>
        </a:p>
      </dsp:txBody>
      <dsp:txXfrm>
        <a:off x="11978683" y="6591767"/>
        <a:ext cx="4290652" cy="429065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Times New Roman" panose="02020603050405020304" pitchFamily="18" charset="0"/>
              </a:rPr>
              <a:t>When you are trying to reach those in the community to provide assistance, it may make more sense and may be far more efficient to employ the use of force multipliers rather than trying to reach out to each individual that has been affected. (</a:t>
            </a:r>
            <a:r>
              <a:rPr lang="en-US" sz="1800" dirty="0" err="1">
                <a:solidFill>
                  <a:srgbClr val="000000"/>
                </a:solidFill>
                <a:effectLst/>
                <a:latin typeface="Arial" panose="020B0604020202020204" pitchFamily="34" charset="0"/>
                <a:ea typeface="Times New Roman" panose="02020603050405020304" pitchFamily="18" charset="0"/>
              </a:rPr>
              <a:t>Fema.gov</a:t>
            </a:r>
            <a:r>
              <a:rPr lang="en-US" sz="1800" dirty="0">
                <a:solidFill>
                  <a:srgbClr val="000000"/>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608813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dirty="0">
                <a:solidFill>
                  <a:srgbClr val="000000"/>
                </a:solidFill>
                <a:effectLst/>
                <a:latin typeface="Open Sans" panose="020B0606030504020204" pitchFamily="34" charset="0"/>
              </a:rPr>
              <a:t>Data and surveillance:</a:t>
            </a:r>
            <a:r>
              <a:rPr lang="en-US" b="0" i="0" dirty="0">
                <a:solidFill>
                  <a:srgbClr val="000000"/>
                </a:solidFill>
                <a:effectLst/>
                <a:latin typeface="Open Sans" panose="020B0606030504020204" pitchFamily="34" charset="0"/>
              </a:rPr>
              <a:t> Embed a consistent SDOH approach to standardization, collection, analysis, and dissemination of data across the agency.</a:t>
            </a:r>
          </a:p>
          <a:p>
            <a:pPr algn="l">
              <a:buFont typeface="Arial" panose="020B0604020202020204" pitchFamily="34" charset="0"/>
              <a:buChar char="•"/>
            </a:pPr>
            <a:r>
              <a:rPr lang="en-US" b="1" i="0" dirty="0">
                <a:solidFill>
                  <a:srgbClr val="000000"/>
                </a:solidFill>
                <a:effectLst/>
                <a:latin typeface="Open Sans" panose="020B0606030504020204" pitchFamily="34" charset="0"/>
              </a:rPr>
              <a:t>Evaluation and evidence building:</a:t>
            </a:r>
            <a:r>
              <a:rPr lang="en-US" b="0" i="0" dirty="0">
                <a:solidFill>
                  <a:srgbClr val="000000"/>
                </a:solidFill>
                <a:effectLst/>
                <a:latin typeface="Open Sans" panose="020B0606030504020204" pitchFamily="34" charset="0"/>
              </a:rPr>
              <a:t> Advance evaluation and build evidence for strategies that address SDOH to reduce disparities and promote health equity.</a:t>
            </a:r>
          </a:p>
          <a:p>
            <a:pPr algn="l">
              <a:buFont typeface="Arial" panose="020B0604020202020204" pitchFamily="34" charset="0"/>
              <a:buChar char="•"/>
            </a:pPr>
            <a:r>
              <a:rPr lang="en-US" b="1" i="0" dirty="0">
                <a:solidFill>
                  <a:srgbClr val="000000"/>
                </a:solidFill>
                <a:effectLst/>
                <a:latin typeface="Open Sans" panose="020B0606030504020204" pitchFamily="34" charset="0"/>
              </a:rPr>
              <a:t>Partnerships and collaboration:</a:t>
            </a:r>
            <a:r>
              <a:rPr lang="en-US" b="0" i="0" dirty="0">
                <a:solidFill>
                  <a:srgbClr val="000000"/>
                </a:solidFill>
                <a:effectLst/>
                <a:latin typeface="Open Sans" panose="020B0606030504020204" pitchFamily="34" charset="0"/>
              </a:rPr>
              <a:t> Establish criteria, actionable steps, and strategies for partnerships, collaborations, and </a:t>
            </a:r>
            <a:r>
              <a:rPr lang="en-US" b="0" i="0" dirty="0" err="1">
                <a:solidFill>
                  <a:srgbClr val="000000"/>
                </a:solidFill>
                <a:effectLst/>
                <a:latin typeface="Open Sans" panose="020B0606030504020204" pitchFamily="34" charset="0"/>
              </a:rPr>
              <a:t>relationshipsthat</a:t>
            </a:r>
            <a:r>
              <a:rPr lang="en-US" b="0" i="0" dirty="0">
                <a:solidFill>
                  <a:srgbClr val="000000"/>
                </a:solidFill>
                <a:effectLst/>
                <a:latin typeface="Open Sans" panose="020B0606030504020204" pitchFamily="34" charset="0"/>
              </a:rPr>
              <a:t> result in improved health outcomes over the long term.</a:t>
            </a:r>
          </a:p>
          <a:p>
            <a:pPr algn="l">
              <a:buFont typeface="Arial" panose="020B0604020202020204" pitchFamily="34" charset="0"/>
              <a:buChar char="•"/>
            </a:pPr>
            <a:r>
              <a:rPr lang="en-US" b="1" i="0" dirty="0">
                <a:solidFill>
                  <a:srgbClr val="000000"/>
                </a:solidFill>
                <a:effectLst/>
                <a:latin typeface="Open Sans" panose="020B0606030504020204" pitchFamily="34" charset="0"/>
              </a:rPr>
              <a:t>Community engagement:</a:t>
            </a:r>
            <a:r>
              <a:rPr lang="en-US" b="0" i="0" dirty="0">
                <a:solidFill>
                  <a:srgbClr val="000000"/>
                </a:solidFill>
                <a:effectLst/>
                <a:latin typeface="Open Sans" panose="020B0606030504020204" pitchFamily="34" charset="0"/>
              </a:rPr>
              <a:t> Foster meaningful, sustained community engagement across all phases of CDC intervention planning and implementation.</a:t>
            </a:r>
          </a:p>
          <a:p>
            <a:pPr algn="l">
              <a:buFont typeface="Arial" panose="020B0604020202020204" pitchFamily="34" charset="0"/>
              <a:buChar char="•"/>
            </a:pPr>
            <a:r>
              <a:rPr lang="en-US" b="1" i="0" dirty="0">
                <a:solidFill>
                  <a:srgbClr val="000000"/>
                </a:solidFill>
                <a:effectLst/>
                <a:latin typeface="Open Sans" panose="020B0606030504020204" pitchFamily="34" charset="0"/>
              </a:rPr>
              <a:t>Infrastructure and capacity:</a:t>
            </a:r>
            <a:r>
              <a:rPr lang="en-US" b="0" i="0" dirty="0">
                <a:solidFill>
                  <a:srgbClr val="000000"/>
                </a:solidFill>
                <a:effectLst/>
                <a:latin typeface="Open Sans" panose="020B0606030504020204" pitchFamily="34" charset="0"/>
              </a:rPr>
              <a:t> Strengthen and sustain infrastructure such as workforce, training, and access to financial resources required to address SDOH and reduce health disparities.</a:t>
            </a:r>
          </a:p>
          <a:p>
            <a:pPr algn="l">
              <a:buFont typeface="Arial" panose="020B0604020202020204" pitchFamily="34" charset="0"/>
              <a:buChar char="•"/>
            </a:pPr>
            <a:r>
              <a:rPr lang="en-US" b="1" i="0" dirty="0">
                <a:solidFill>
                  <a:srgbClr val="000000"/>
                </a:solidFill>
                <a:effectLst/>
                <a:latin typeface="Open Sans" panose="020B0606030504020204" pitchFamily="34" charset="0"/>
              </a:rPr>
              <a:t>Policy and law:</a:t>
            </a:r>
            <a:r>
              <a:rPr lang="en-US" b="0" i="0" dirty="0">
                <a:solidFill>
                  <a:srgbClr val="000000"/>
                </a:solidFill>
                <a:effectLst/>
                <a:latin typeface="Open Sans" panose="020B0606030504020204" pitchFamily="34" charset="0"/>
              </a:rPr>
              <a:t> Identify evidence, tools, and resources to enhance communication about policies that affect SDOH with policy makers and other stakeholders.</a:t>
            </a:r>
          </a:p>
          <a:p>
            <a:endParaRPr lang="en-US" dirty="0"/>
          </a:p>
        </p:txBody>
      </p:sp>
    </p:spTree>
    <p:extLst>
      <p:ext uri="{BB962C8B-B14F-4D97-AF65-F5344CB8AC3E}">
        <p14:creationId xmlns:p14="http://schemas.microsoft.com/office/powerpoint/2010/main" val="3359624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14273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270e6df5a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a:latin typeface="Arial"/>
                <a:ea typeface="Arial"/>
                <a:cs typeface="Arial"/>
                <a:sym typeface="Arial"/>
              </a:rPr>
              <a:t>Developing a logic model at the beginning of program planning gives you a framework for charting the links between your program’s resources, activities, and outputs and its intended outcomes. It enables you to evaluate your program once it begins. And it helps you communicate to your stakeholders what you want to accomplish, how you intend to reach your goals, and how you will track your progress.</a:t>
            </a:r>
            <a:endParaRPr>
              <a:latin typeface="Arial"/>
              <a:ea typeface="Arial"/>
              <a:cs typeface="Arial"/>
              <a:sym typeface="Arial"/>
            </a:endParaRPr>
          </a:p>
          <a:p>
            <a:pPr marL="0" lvl="0" indent="0" algn="l" rtl="0">
              <a:lnSpc>
                <a:spcPct val="115000"/>
              </a:lnSpc>
              <a:spcBef>
                <a:spcPts val="1200"/>
              </a:spcBef>
              <a:spcAft>
                <a:spcPts val="0"/>
              </a:spcAft>
              <a:buNone/>
            </a:pPr>
            <a:r>
              <a:rPr lang="en-US">
                <a:latin typeface="Arial"/>
                <a:ea typeface="Arial"/>
                <a:cs typeface="Arial"/>
                <a:sym typeface="Arial"/>
              </a:rPr>
              <a:t>Logic models represent INTENTION; shows connection between the planned work and what you hope to achieve. THIS is informed by the theory of change. </a:t>
            </a:r>
            <a:endParaRPr>
              <a:latin typeface="Arial"/>
              <a:ea typeface="Arial"/>
              <a:cs typeface="Arial"/>
              <a:sym typeface="Arial"/>
            </a:endParaRPr>
          </a:p>
          <a:p>
            <a:pPr marL="0" lvl="0" indent="0" algn="l" rtl="0">
              <a:lnSpc>
                <a:spcPct val="115000"/>
              </a:lnSpc>
              <a:spcBef>
                <a:spcPts val="1200"/>
              </a:spcBef>
              <a:spcAft>
                <a:spcPts val="0"/>
              </a:spcAft>
              <a:buNone/>
            </a:pP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These components illustrate the connection between your planned work and your intended results. </a:t>
            </a:r>
            <a:endParaRPr>
              <a:latin typeface="Arial"/>
              <a:ea typeface="Arial"/>
              <a:cs typeface="Arial"/>
              <a:sym typeface="Arial"/>
            </a:endParaRPr>
          </a:p>
          <a:p>
            <a:pPr marL="0" lvl="0" indent="0" algn="l" rtl="0">
              <a:spcBef>
                <a:spcPts val="1200"/>
              </a:spcBef>
              <a:spcAft>
                <a:spcPts val="0"/>
              </a:spcAft>
              <a:buNone/>
            </a:pPr>
            <a:r>
              <a:rPr lang="en-US"/>
              <a:t>Visual representation, etc. purpose in sharing ,etc. </a:t>
            </a:r>
            <a:endParaRPr/>
          </a:p>
          <a:p>
            <a:pPr marL="0" lvl="0" indent="0" algn="l" rtl="0">
              <a:spcBef>
                <a:spcPts val="0"/>
              </a:spcBef>
              <a:spcAft>
                <a:spcPts val="0"/>
              </a:spcAft>
              <a:buNone/>
            </a:pPr>
            <a:endParaRPr/>
          </a:p>
          <a:p>
            <a:pPr marL="0" lvl="0" indent="0" algn="l" rtl="0">
              <a:spcBef>
                <a:spcPts val="0"/>
              </a:spcBef>
              <a:spcAft>
                <a:spcPts val="0"/>
              </a:spcAft>
              <a:buNone/>
            </a:pPr>
            <a:r>
              <a:rPr lang="en-US"/>
              <a:t>Start with identifying the impacts and outcomes (relationship to backwards design) then can select the activities </a:t>
            </a:r>
            <a:endParaRPr/>
          </a:p>
        </p:txBody>
      </p:sp>
      <p:sp>
        <p:nvSpPr>
          <p:cNvPr id="96" name="Google Shape;96;g20270e6df5a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72485-2C3E-4E75-86A8-CAC6306CFB9B}" type="slidenum">
              <a:rPr lang="en-US" smtClean="0"/>
              <a:pPr/>
              <a:t>29</a:t>
            </a:fld>
            <a:endParaRPr lang="en-US" dirty="0"/>
          </a:p>
        </p:txBody>
      </p:sp>
    </p:spTree>
    <p:extLst>
      <p:ext uri="{BB962C8B-B14F-4D97-AF65-F5344CB8AC3E}">
        <p14:creationId xmlns:p14="http://schemas.microsoft.com/office/powerpoint/2010/main" val="1583512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1201340" y="11859862"/>
            <a:ext cx="2197100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1206496" y="2574991"/>
            <a:ext cx="21971005" cy="4648202"/>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21" hasCustomPrompt="1"/>
          </p:nvPr>
        </p:nvSpPr>
        <p:spPr>
          <a:xfrm>
            <a:off x="1201342" y="7223190"/>
            <a:ext cx="21971002" cy="1905002"/>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numCol="1" spcCol="38100">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p>
        </p:txBody>
      </p:sp>
      <p:sp>
        <p:nvSpPr>
          <p:cNvPr id="3" name="Content Placeholder 2"/>
          <p:cNvSpPr>
            <a:spLocks noGrp="1"/>
          </p:cNvSpPr>
          <p:nvPr>
            <p:ph sz="half" idx="1"/>
          </p:nvPr>
        </p:nvSpPr>
        <p:spPr>
          <a:xfrm>
            <a:off x="1219200" y="3200405"/>
            <a:ext cx="10769600" cy="9051926"/>
          </a:xfrm>
        </p:spPr>
        <p:txBody>
          <a:bodyPr/>
          <a:lstStyle>
            <a:lvl1pPr>
              <a:defRPr sz="4800">
                <a:solidFill>
                  <a:schemeClr val="tx1">
                    <a:lumMod val="75000"/>
                    <a:lumOff val="25000"/>
                  </a:schemeClr>
                </a:solidFill>
              </a:defRPr>
            </a:lvl1pPr>
            <a:lvl2pPr>
              <a:defRPr sz="4000">
                <a:solidFill>
                  <a:schemeClr val="tx1">
                    <a:lumMod val="75000"/>
                    <a:lumOff val="25000"/>
                  </a:schemeClr>
                </a:solidFill>
              </a:defRPr>
            </a:lvl2pPr>
            <a:lvl3pPr>
              <a:defRPr sz="4000">
                <a:solidFill>
                  <a:schemeClr val="tx1">
                    <a:lumMod val="75000"/>
                    <a:lumOff val="25000"/>
                  </a:schemeClr>
                </a:solidFill>
              </a:defRPr>
            </a:lvl3pPr>
            <a:lvl4pPr>
              <a:defRPr sz="3600">
                <a:solidFill>
                  <a:schemeClr val="tx1">
                    <a:lumMod val="75000"/>
                    <a:lumOff val="25000"/>
                  </a:schemeClr>
                </a:solidFill>
              </a:defRPr>
            </a:lvl4pPr>
            <a:lvl5pPr>
              <a:defRPr sz="3600">
                <a:solidFill>
                  <a:schemeClr val="tx1">
                    <a:lumMod val="75000"/>
                    <a:lumOff val="25000"/>
                  </a:schemeClr>
                </a:solidFill>
              </a:defRPr>
            </a:lvl5pPr>
            <a:lvl6pPr>
              <a:defRPr sz="3600"/>
            </a:lvl6pPr>
            <a:lvl7pPr>
              <a:defRPr sz="3600"/>
            </a:lvl7pPr>
            <a:lvl8pPr>
              <a:defRPr sz="3600"/>
            </a:lvl8pPr>
            <a:lvl9pPr>
              <a:defRPr sz="3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2395200" y="3200405"/>
            <a:ext cx="10769600" cy="9051926"/>
          </a:xfrm>
        </p:spPr>
        <p:txBody>
          <a:bodyPr/>
          <a:lstStyle>
            <a:lvl1pPr>
              <a:defRPr sz="4800">
                <a:solidFill>
                  <a:schemeClr val="tx1">
                    <a:lumMod val="75000"/>
                    <a:lumOff val="25000"/>
                  </a:schemeClr>
                </a:solidFill>
              </a:defRPr>
            </a:lvl1pPr>
            <a:lvl2pPr>
              <a:defRPr sz="4000">
                <a:solidFill>
                  <a:schemeClr val="tx1">
                    <a:lumMod val="75000"/>
                    <a:lumOff val="25000"/>
                  </a:schemeClr>
                </a:solidFill>
              </a:defRPr>
            </a:lvl2pPr>
            <a:lvl3pPr>
              <a:defRPr sz="4000">
                <a:solidFill>
                  <a:schemeClr val="tx1">
                    <a:lumMod val="75000"/>
                    <a:lumOff val="25000"/>
                  </a:schemeClr>
                </a:solidFill>
              </a:defRPr>
            </a:lvl3pPr>
            <a:lvl4pPr>
              <a:defRPr sz="3600">
                <a:solidFill>
                  <a:schemeClr val="tx1">
                    <a:lumMod val="75000"/>
                    <a:lumOff val="25000"/>
                  </a:schemeClr>
                </a:solidFill>
              </a:defRPr>
            </a:lvl4pPr>
            <a:lvl5pPr>
              <a:defRPr sz="3600">
                <a:solidFill>
                  <a:schemeClr val="tx1">
                    <a:lumMod val="75000"/>
                    <a:lumOff val="25000"/>
                  </a:schemeClr>
                </a:solidFill>
              </a:defRPr>
            </a:lvl5pPr>
            <a:lvl6pPr>
              <a:defRPr sz="3600"/>
            </a:lvl6pPr>
            <a:lvl7pPr>
              <a:defRPr sz="3600"/>
            </a:lvl7pPr>
            <a:lvl8pPr>
              <a:defRPr sz="3600"/>
            </a:lvl8pPr>
            <a:lvl9pPr>
              <a:defRPr sz="3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6701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200" b="1">
                <a:solidFill>
                  <a:srgbClr val="2F6A36"/>
                </a:solidFill>
              </a:defRPr>
            </a:lvl1pPr>
          </a:lstStyle>
          <a:p>
            <a:r>
              <a:rPr lang="en-US" dirty="0"/>
              <a:t>Click to edit Master title style</a:t>
            </a:r>
          </a:p>
        </p:txBody>
      </p:sp>
      <p:sp>
        <p:nvSpPr>
          <p:cNvPr id="3" name="Content Placeholder 2"/>
          <p:cNvSpPr>
            <a:spLocks noGrp="1"/>
          </p:cNvSpPr>
          <p:nvPr>
            <p:ph idx="1"/>
          </p:nvPr>
        </p:nvSpPr>
        <p:spPr>
          <a:xfrm>
            <a:off x="1219201" y="3200402"/>
            <a:ext cx="21945602" cy="8686800"/>
          </a:xfrm>
        </p:spPr>
        <p:txBody>
          <a:bodyPr/>
          <a:lstStyle>
            <a:lvl1pPr>
              <a:defRPr sz="4800" b="0" i="0">
                <a:solidFill>
                  <a:schemeClr val="tx1">
                    <a:lumMod val="75000"/>
                    <a:lumOff val="25000"/>
                  </a:schemeClr>
                </a:solidFill>
                <a:latin typeface="Montserrat" pitchFamily="2" charset="77"/>
              </a:defRPr>
            </a:lvl1pPr>
            <a:lvl2pPr>
              <a:defRPr b="0" i="0">
                <a:solidFill>
                  <a:schemeClr val="tx1">
                    <a:lumMod val="75000"/>
                    <a:lumOff val="25000"/>
                  </a:schemeClr>
                </a:solidFill>
                <a:latin typeface="Montserrat Light" pitchFamily="2" charset="77"/>
              </a:defRPr>
            </a:lvl2pPr>
            <a:lvl3pPr>
              <a:defRPr b="0" i="0">
                <a:solidFill>
                  <a:schemeClr val="tx1">
                    <a:lumMod val="75000"/>
                    <a:lumOff val="25000"/>
                  </a:schemeClr>
                </a:solidFill>
                <a:latin typeface="Montserrat Light" pitchFamily="2" charset="77"/>
              </a:defRPr>
            </a:lvl3pPr>
            <a:lvl4pPr>
              <a:defRPr b="0" i="0">
                <a:solidFill>
                  <a:schemeClr val="tx1">
                    <a:lumMod val="75000"/>
                    <a:lumOff val="25000"/>
                  </a:schemeClr>
                </a:solidFill>
                <a:latin typeface="Montserrat Light" pitchFamily="2" charset="77"/>
              </a:defRPr>
            </a:lvl4pPr>
            <a:lvl5pPr>
              <a:defRPr b="0" i="0">
                <a:solidFill>
                  <a:schemeClr val="tx1">
                    <a:lumMod val="75000"/>
                    <a:lumOff val="25000"/>
                  </a:schemeClr>
                </a:solidFill>
                <a:latin typeface="Montserrat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7222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1206500" y="1079500"/>
            <a:ext cx="21971000" cy="1433164"/>
          </a:xfrm>
          <a:prstGeom prst="rect">
            <a:avLst/>
          </a:prstGeom>
        </p:spPr>
        <p:txBody>
          <a:bodyPr/>
          <a:lstStyle/>
          <a:p>
            <a:r>
              <a:t>Slide Title</a:t>
            </a:r>
          </a:p>
        </p:txBody>
      </p:sp>
      <p:sp>
        <p:nvSpPr>
          <p:cNvPr id="43"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44" name="Body Level One…"/>
          <p:cNvSpPr txBox="1">
            <a:spLocks noGrp="1"/>
          </p:cNvSpPr>
          <p:nvPr>
            <p:ph type="body" idx="21" hasCustomPrompt="1"/>
          </p:nvPr>
        </p:nvSpPr>
        <p:spPr>
          <a:xfrm>
            <a:off x="1206500" y="4248503"/>
            <a:ext cx="21971000" cy="8256014"/>
          </a:xfrm>
          <a:prstGeom prst="rect">
            <a:avLst/>
          </a:prstGeom>
        </p:spPr>
        <p:txBody>
          <a:bodyPr numCol="1" spcCol="38100"/>
          <a:lstStyle/>
          <a:p>
            <a:r>
              <a:t>Slide bullet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5"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500" y="13085233"/>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Agenda Subtitle</a:t>
            </a:r>
          </a:p>
          <a:p>
            <a:pPr lvl="1"/>
            <a:endParaRPr/>
          </a:p>
          <a:p>
            <a:pPr lvl="2"/>
            <a:endParaRPr/>
          </a:p>
          <a:p>
            <a:pPr lvl="3"/>
            <a:endParaRPr/>
          </a:p>
          <a:p>
            <a:pPr lvl="4"/>
            <a:endParaRPr/>
          </a:p>
        </p:txBody>
      </p:sp>
      <p:sp>
        <p:nvSpPr>
          <p:cNvPr id="90" name="Body Level One…"/>
          <p:cNvSpPr txBox="1">
            <a:spLocks noGrp="1"/>
          </p:cNvSpPr>
          <p:nvPr>
            <p:ph type="body" idx="21" hasCustomPrompt="1"/>
          </p:nvPr>
        </p:nvSpPr>
        <p:spPr>
          <a:xfrm>
            <a:off x="1206500" y="4248503"/>
            <a:ext cx="21971000" cy="8256014"/>
          </a:xfrm>
          <a:prstGeom prst="rect">
            <a:avLst/>
          </a:prstGeom>
        </p:spPr>
        <p:txBody>
          <a:bodyPr numCol="1" spcCol="38100"/>
          <a:lstStyle>
            <a:lvl1pPr marL="0" indent="0" defTabSz="825500">
              <a:lnSpc>
                <a:spcPct val="100000"/>
              </a:lnSpc>
              <a:spcBef>
                <a:spcPts val="1800"/>
              </a:spcBef>
              <a:buSzTx/>
              <a:buNone/>
              <a:defRPr sz="5500" spc="-99"/>
            </a:lvl1pPr>
          </a:lstStyle>
          <a:p>
            <a:r>
              <a:t>Agenda Topics</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6"/>
            <a:ext cx="21971000" cy="7241586"/>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quarter" idx="1" hasCustomPrompt="1"/>
          </p:nvPr>
        </p:nvSpPr>
        <p:spPr>
          <a:xfrm>
            <a:off x="2430024" y="10675453"/>
            <a:ext cx="2020005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Attribution</a:t>
            </a:r>
          </a:p>
          <a:p>
            <a:pPr lvl="1"/>
            <a:endParaRPr/>
          </a:p>
          <a:p>
            <a:pPr lvl="2"/>
            <a:endParaRPr/>
          </a:p>
          <a:p>
            <a:pPr lvl="3"/>
            <a:endParaRPr/>
          </a:p>
          <a:p>
            <a:pPr lvl="4"/>
            <a:endParaRPr/>
          </a:p>
        </p:txBody>
      </p:sp>
      <p:sp>
        <p:nvSpPr>
          <p:cNvPr id="116" name="Body Level One…"/>
          <p:cNvSpPr txBox="1">
            <a:spLocks noGrp="1"/>
          </p:cNvSpPr>
          <p:nvPr>
            <p:ph type="body" sz="half" idx="21" hasCustomPrompt="1"/>
          </p:nvPr>
        </p:nvSpPr>
        <p:spPr>
          <a:xfrm>
            <a:off x="1753923" y="4939860"/>
            <a:ext cx="20876154" cy="3836281"/>
          </a:xfrm>
          <a:prstGeom prst="rect">
            <a:avLst/>
          </a:prstGeom>
        </p:spPr>
        <p:txBody>
          <a:bodyPr numCol="1" spcCol="38100"/>
          <a:lstStyle>
            <a:lvl1pPr marL="469900" indent="-300876">
              <a:spcBef>
                <a:spcPts val="0"/>
              </a:spcBef>
              <a:buSzTx/>
              <a:buNone/>
              <a:defRPr sz="8500" spc="-200">
                <a:latin typeface="Helvetica Neue Medium"/>
                <a:ea typeface="Helvetica Neue Medium"/>
                <a:cs typeface="Helvetica Neue Medium"/>
                <a:sym typeface="Helvetica Neue Medium"/>
              </a:defRPr>
            </a:lvl1pPr>
          </a:lstStyle>
          <a:p>
            <a:r>
              <a:t>“Notable Quote”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numCol="1" spcCol="38100">
            <a:noAutofit/>
          </a:bodyPr>
          <a:lstStyle/>
          <a:p>
            <a:endParaRPr/>
          </a:p>
        </p:txBody>
      </p:sp>
      <p:sp>
        <p:nvSpPr>
          <p:cNvPr id="12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numCol="1" spcCol="38100">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numCol="1" spcCol="38100">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5" r:id="rId4"/>
    <p:sldLayoutId id="2147483657" r:id="rId5"/>
    <p:sldLayoutId id="2147483658" r:id="rId6"/>
    <p:sldLayoutId id="2147483659" r:id="rId7"/>
    <p:sldLayoutId id="2147483660" r:id="rId8"/>
    <p:sldLayoutId id="2147483661" r:id="rId9"/>
    <p:sldLayoutId id="2147483662" r:id="rId10"/>
    <p:sldLayoutId id="2147483665" r:id="rId11"/>
    <p:sldLayoutId id="2147483666" r:id="rId12"/>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https://www.ipfcc.org/images/levels-of-involvement-in-research.png"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hyperlink" Target="mailto:slhoward@innovativefundingpartners.com"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of"/>
          <p:cNvSpPr txBox="1"/>
          <p:nvPr/>
        </p:nvSpPr>
        <p:spPr>
          <a:xfrm>
            <a:off x="7883018" y="3770722"/>
            <a:ext cx="13228368" cy="4257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pPr marL="0" marR="0" algn="ctr">
              <a:spcBef>
                <a:spcPts val="0"/>
              </a:spcBef>
              <a:spcAft>
                <a:spcPts val="0"/>
              </a:spcAft>
            </a:pPr>
            <a:r>
              <a:rPr lang="en-US" sz="5400" b="1" kern="100" dirty="0">
                <a:solidFill>
                  <a:srgbClr val="FFC000"/>
                </a:solidFill>
                <a:effectLst/>
                <a:latin typeface="+mj-lt"/>
                <a:ea typeface="Calibri" panose="020F0502020204030204" pitchFamily="34" charset="0"/>
                <a:cs typeface="Times New Roman" panose="02020603050405020304" pitchFamily="18" charset="0"/>
              </a:rPr>
              <a:t>Enhancing Grants through a Force Multiplier Perspective: </a:t>
            </a:r>
          </a:p>
          <a:p>
            <a:pPr marL="0" marR="0" algn="ctr">
              <a:spcBef>
                <a:spcPts val="0"/>
              </a:spcBef>
              <a:spcAft>
                <a:spcPts val="0"/>
              </a:spcAft>
            </a:pPr>
            <a:r>
              <a:rPr lang="en-US" sz="5400" b="1" kern="100" dirty="0">
                <a:solidFill>
                  <a:srgbClr val="FFC000"/>
                </a:solidFill>
                <a:effectLst/>
                <a:latin typeface="+mj-lt"/>
                <a:ea typeface="Calibri" panose="020F0502020204030204" pitchFamily="34" charset="0"/>
                <a:cs typeface="Times New Roman" panose="02020603050405020304" pitchFamily="18" charset="0"/>
              </a:rPr>
              <a:t>Creating Meaningful Partnerships and Describing their Role in a Proposal.</a:t>
            </a:r>
            <a:endParaRPr lang="en-US" sz="5400" kern="100" dirty="0">
              <a:solidFill>
                <a:srgbClr val="FFC000"/>
              </a:solidFill>
              <a:effectLst/>
              <a:latin typeface="+mj-lt"/>
              <a:ea typeface="Calibri" panose="020F0502020204030204" pitchFamily="34" charset="0"/>
              <a:cs typeface="Times New Roman" panose="02020603050405020304" pitchFamily="18" charset="0"/>
            </a:endParaRPr>
          </a:p>
        </p:txBody>
      </p:sp>
      <p:pic>
        <p:nvPicPr>
          <p:cNvPr id="155" name="Image" descr="Image"/>
          <p:cNvPicPr>
            <a:picLocks noChangeAspect="1"/>
          </p:cNvPicPr>
          <p:nvPr/>
        </p:nvPicPr>
        <p:blipFill>
          <a:blip r:embed="rId2"/>
          <a:stretch>
            <a:fillRect/>
          </a:stretch>
        </p:blipFill>
        <p:spPr>
          <a:xfrm>
            <a:off x="5620891" y="5899510"/>
            <a:ext cx="2213357" cy="1916981"/>
          </a:xfrm>
          <a:prstGeom prst="rect">
            <a:avLst/>
          </a:prstGeom>
          <a:ln w="12700">
            <a:miter lim="400000"/>
          </a:ln>
        </p:spPr>
      </p:pic>
      <p:pic>
        <p:nvPicPr>
          <p:cNvPr id="3" name="Image" descr="Image">
            <a:extLst>
              <a:ext uri="{FF2B5EF4-FFF2-40B4-BE49-F238E27FC236}">
                <a16:creationId xmlns:a16="http://schemas.microsoft.com/office/drawing/2014/main" id="{25896D41-A052-332E-DA83-F3E3A9449DBA}"/>
              </a:ext>
            </a:extLst>
          </p:cNvPr>
          <p:cNvPicPr>
            <a:picLocks noChangeAspect="1"/>
          </p:cNvPicPr>
          <p:nvPr/>
        </p:nvPicPr>
        <p:blipFill>
          <a:blip r:embed="rId3"/>
          <a:stretch>
            <a:fillRect/>
          </a:stretch>
        </p:blipFill>
        <p:spPr>
          <a:xfrm>
            <a:off x="315355" y="546302"/>
            <a:ext cx="6855221" cy="1782859"/>
          </a:xfrm>
          <a:prstGeom prst="rect">
            <a:avLst/>
          </a:prstGeom>
          <a:ln w="12700">
            <a:miter lim="400000"/>
          </a:ln>
        </p:spPr>
      </p:pic>
      <p:sp>
        <p:nvSpPr>
          <p:cNvPr id="4" name="TextBox 3">
            <a:extLst>
              <a:ext uri="{FF2B5EF4-FFF2-40B4-BE49-F238E27FC236}">
                <a16:creationId xmlns:a16="http://schemas.microsoft.com/office/drawing/2014/main" id="{B53D6247-8CDF-6665-D164-B03F1F410F9C}"/>
              </a:ext>
            </a:extLst>
          </p:cNvPr>
          <p:cNvSpPr txBox="1"/>
          <p:nvPr/>
        </p:nvSpPr>
        <p:spPr>
          <a:xfrm>
            <a:off x="1611610" y="12143776"/>
            <a:ext cx="4849084"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a:ln>
                  <a:noFill/>
                </a:ln>
                <a:solidFill>
                  <a:schemeClr val="accent2">
                    <a:lumMod val="75000"/>
                  </a:schemeClr>
                </a:solidFill>
                <a:effectLst/>
                <a:uFillTx/>
                <a:latin typeface="+mj-lt"/>
                <a:ea typeface="+mj-ea"/>
                <a:cs typeface="+mj-cs"/>
                <a:sym typeface="Helvetica Neue"/>
              </a:rPr>
              <a:t>May 17, 2023</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414020"/>
            <a:ext cx="17068800" cy="1676400"/>
          </a:xfrm>
        </p:spPr>
        <p:txBody>
          <a:bodyPr>
            <a:noAutofit/>
          </a:bodyPr>
          <a:lstStyle/>
          <a:p>
            <a:r>
              <a:rPr lang="en-US" b="1" dirty="0">
                <a:solidFill>
                  <a:schemeClr val="accent2">
                    <a:lumMod val="75000"/>
                  </a:schemeClr>
                </a:solidFill>
              </a:rPr>
              <a:t>Even more </a:t>
            </a:r>
            <a:r>
              <a:rPr lang="en-US" dirty="0">
                <a:solidFill>
                  <a:schemeClr val="accent2">
                    <a:lumMod val="75000"/>
                  </a:schemeClr>
                </a:solidFill>
              </a:rPr>
              <a:t>r</a:t>
            </a:r>
            <a:r>
              <a:rPr lang="en-US" b="1" dirty="0">
                <a:solidFill>
                  <a:schemeClr val="accent2">
                    <a:lumMod val="75000"/>
                  </a:schemeClr>
                </a:solidFill>
              </a:rPr>
              <a:t>easons why…</a:t>
            </a:r>
          </a:p>
        </p:txBody>
      </p:sp>
      <p:sp>
        <p:nvSpPr>
          <p:cNvPr id="3" name="Content Placeholder 2"/>
          <p:cNvSpPr>
            <a:spLocks noGrp="1"/>
          </p:cNvSpPr>
          <p:nvPr>
            <p:ph idx="1"/>
          </p:nvPr>
        </p:nvSpPr>
        <p:spPr>
          <a:xfrm>
            <a:off x="1151467" y="1676400"/>
            <a:ext cx="21369866" cy="10769600"/>
          </a:xfrm>
        </p:spPr>
        <p:txBody>
          <a:bodyPr>
            <a:normAutofit/>
          </a:bodyPr>
          <a:lstStyle/>
          <a:p>
            <a:pPr marL="914400" indent="-914400">
              <a:lnSpc>
                <a:spcPct val="80000"/>
              </a:lnSpc>
              <a:buFont typeface="+mj-lt"/>
              <a:buAutoNum type="arabicPeriod" startAt="9"/>
            </a:pPr>
            <a:r>
              <a:rPr lang="en-US" altLang="en-US" sz="4000" dirty="0">
                <a:solidFill>
                  <a:schemeClr val="tx1"/>
                </a:solidFill>
              </a:rPr>
              <a:t>Participation </a:t>
            </a:r>
            <a:r>
              <a:rPr lang="en-US" altLang="en-US" sz="4000" b="1" dirty="0">
                <a:solidFill>
                  <a:schemeClr val="tx1"/>
                </a:solidFill>
              </a:rPr>
              <a:t>provides the opportunity to educate policy makers</a:t>
            </a:r>
            <a:r>
              <a:rPr lang="en-US" altLang="en-US" sz="4000" dirty="0">
                <a:solidFill>
                  <a:schemeClr val="tx1"/>
                </a:solidFill>
              </a:rPr>
              <a:t> to the community’s real needs and concerns. </a:t>
            </a:r>
          </a:p>
          <a:p>
            <a:pPr marL="914400" indent="-914400">
              <a:lnSpc>
                <a:spcPct val="80000"/>
              </a:lnSpc>
              <a:buFont typeface="+mj-lt"/>
              <a:buAutoNum type="arabicPeriod" startAt="9"/>
            </a:pPr>
            <a:r>
              <a:rPr lang="en-US" altLang="en-US" sz="4000" dirty="0">
                <a:solidFill>
                  <a:schemeClr val="tx1"/>
                </a:solidFill>
              </a:rPr>
              <a:t>Participation </a:t>
            </a:r>
            <a:r>
              <a:rPr lang="en-US" altLang="en-US" sz="4000" b="1" dirty="0">
                <a:solidFill>
                  <a:schemeClr val="tx1"/>
                </a:solidFill>
              </a:rPr>
              <a:t>allows community members to help create policy </a:t>
            </a:r>
            <a:r>
              <a:rPr lang="en-US" altLang="en-US" sz="4000" dirty="0">
                <a:solidFill>
                  <a:schemeClr val="tx1"/>
                </a:solidFill>
              </a:rPr>
              <a:t>that really works to meet their needs. </a:t>
            </a:r>
          </a:p>
          <a:p>
            <a:pPr marL="914400" indent="-914400">
              <a:lnSpc>
                <a:spcPct val="80000"/>
              </a:lnSpc>
              <a:buFont typeface="+mj-lt"/>
              <a:buAutoNum type="arabicPeriod" startAt="9"/>
            </a:pPr>
            <a:r>
              <a:rPr lang="en-US" altLang="en-US" sz="4000" dirty="0">
                <a:solidFill>
                  <a:schemeClr val="tx1"/>
                </a:solidFill>
              </a:rPr>
              <a:t>Participation affords community members the </a:t>
            </a:r>
            <a:r>
              <a:rPr lang="en-US" altLang="en-US" sz="4000" b="1" dirty="0">
                <a:solidFill>
                  <a:schemeClr val="tx1"/>
                </a:solidFill>
              </a:rPr>
              <a:t>respect</a:t>
            </a:r>
            <a:r>
              <a:rPr lang="en-US" altLang="en-US" sz="4000" dirty="0">
                <a:solidFill>
                  <a:schemeClr val="tx1"/>
                </a:solidFill>
              </a:rPr>
              <a:t> they deserve. </a:t>
            </a:r>
          </a:p>
          <a:p>
            <a:pPr marL="914400" indent="-914400">
              <a:lnSpc>
                <a:spcPct val="80000"/>
              </a:lnSpc>
              <a:buFont typeface="+mj-lt"/>
              <a:buAutoNum type="arabicPeriod" startAt="9"/>
            </a:pPr>
            <a:r>
              <a:rPr lang="en-US" altLang="en-US" sz="4000" dirty="0">
                <a:solidFill>
                  <a:schemeClr val="tx1"/>
                </a:solidFill>
              </a:rPr>
              <a:t>Participation puts community members in </a:t>
            </a:r>
            <a:r>
              <a:rPr lang="en-US" altLang="en-US" sz="4000" b="1" dirty="0">
                <a:solidFill>
                  <a:schemeClr val="tx1"/>
                </a:solidFill>
              </a:rPr>
              <a:t>control </a:t>
            </a:r>
            <a:r>
              <a:rPr lang="en-US" altLang="en-US" sz="4000" dirty="0">
                <a:solidFill>
                  <a:schemeClr val="tx1"/>
                </a:solidFill>
              </a:rPr>
              <a:t>of their own fate. </a:t>
            </a:r>
          </a:p>
          <a:p>
            <a:pPr marL="914400" indent="-914400">
              <a:buFont typeface="+mj-lt"/>
              <a:buAutoNum type="arabicPeriod" startAt="9"/>
            </a:pPr>
            <a:r>
              <a:rPr lang="en-US" altLang="en-US" sz="4000" dirty="0">
                <a:solidFill>
                  <a:schemeClr val="tx1"/>
                </a:solidFill>
              </a:rPr>
              <a:t>Participation </a:t>
            </a:r>
            <a:r>
              <a:rPr lang="en-US" altLang="en-US" sz="4000" b="1" dirty="0">
                <a:solidFill>
                  <a:schemeClr val="tx1"/>
                </a:solidFill>
              </a:rPr>
              <a:t>builds community leadership from within</a:t>
            </a:r>
            <a:r>
              <a:rPr lang="en-US" altLang="en-US" sz="4000" dirty="0">
                <a:solidFill>
                  <a:schemeClr val="tx1"/>
                </a:solidFill>
              </a:rPr>
              <a:t>. </a:t>
            </a:r>
          </a:p>
          <a:p>
            <a:pPr marL="914400" indent="-914400">
              <a:buFont typeface="+mj-lt"/>
              <a:buAutoNum type="arabicPeriod" startAt="9"/>
            </a:pPr>
            <a:r>
              <a:rPr lang="en-US" altLang="en-US" sz="4000" dirty="0">
                <a:solidFill>
                  <a:schemeClr val="tx1"/>
                </a:solidFill>
              </a:rPr>
              <a:t>Participation </a:t>
            </a:r>
            <a:r>
              <a:rPr lang="en-US" altLang="en-US" sz="4000" b="1" dirty="0">
                <a:solidFill>
                  <a:schemeClr val="tx1"/>
                </a:solidFill>
              </a:rPr>
              <a:t>energizes</a:t>
            </a:r>
            <a:r>
              <a:rPr lang="en-US" altLang="en-US" sz="4000" dirty="0">
                <a:solidFill>
                  <a:schemeClr val="tx1"/>
                </a:solidFill>
              </a:rPr>
              <a:t> the community to take on other issues or policy decisions in the future, and to see itself as in control of its future. </a:t>
            </a:r>
          </a:p>
          <a:p>
            <a:pPr marL="914400" indent="-914400">
              <a:buFont typeface="+mj-lt"/>
              <a:buAutoNum type="arabicPeriod" startAt="9"/>
            </a:pPr>
            <a:r>
              <a:rPr lang="en-US" altLang="en-US" sz="4000" dirty="0">
                <a:solidFill>
                  <a:schemeClr val="tx1"/>
                </a:solidFill>
              </a:rPr>
              <a:t>The organization can </a:t>
            </a:r>
            <a:r>
              <a:rPr lang="en-US" altLang="en-US" sz="4000" b="1" dirty="0">
                <a:solidFill>
                  <a:schemeClr val="tx1"/>
                </a:solidFill>
              </a:rPr>
              <a:t>communicate to participants </a:t>
            </a:r>
            <a:r>
              <a:rPr lang="en-US" altLang="en-US" sz="4000" dirty="0">
                <a:solidFill>
                  <a:schemeClr val="tx1"/>
                </a:solidFill>
              </a:rPr>
              <a:t>the challenges faced in maintaining cutting-edge care.</a:t>
            </a:r>
          </a:p>
          <a:p>
            <a:pPr marL="914400" indent="-914400">
              <a:buFont typeface="+mj-lt"/>
              <a:buAutoNum type="arabicPeriod" startAt="9"/>
            </a:pPr>
            <a:endParaRPr lang="en-US" altLang="en-US" sz="4000" dirty="0">
              <a:solidFill>
                <a:schemeClr val="tx1"/>
              </a:solidFill>
            </a:endParaRPr>
          </a:p>
          <a:p>
            <a:pPr marL="0" indent="0">
              <a:buNone/>
            </a:pPr>
            <a:endParaRPr lang="en-US" sz="4000" dirty="0">
              <a:solidFill>
                <a:schemeClr val="tx1"/>
              </a:solidFill>
            </a:endParaRPr>
          </a:p>
        </p:txBody>
      </p:sp>
      <p:pic>
        <p:nvPicPr>
          <p:cNvPr id="2" name="Picture 1">
            <a:extLst>
              <a:ext uri="{FF2B5EF4-FFF2-40B4-BE49-F238E27FC236}">
                <a16:creationId xmlns:a16="http://schemas.microsoft.com/office/drawing/2014/main" id="{6BA6215C-927D-B02C-B168-4FC0CE46D69E}"/>
              </a:ext>
            </a:extLst>
          </p:cNvPr>
          <p:cNvPicPr>
            <a:picLocks noChangeAspect="1"/>
          </p:cNvPicPr>
          <p:nvPr/>
        </p:nvPicPr>
        <p:blipFill>
          <a:blip r:embed="rId2"/>
          <a:stretch>
            <a:fillRect/>
          </a:stretch>
        </p:blipFill>
        <p:spPr>
          <a:xfrm>
            <a:off x="16932300" y="8391192"/>
            <a:ext cx="6585202" cy="5324808"/>
          </a:xfrm>
          <a:prstGeom prst="rect">
            <a:avLst/>
          </a:prstGeom>
        </p:spPr>
      </p:pic>
      <p:pic>
        <p:nvPicPr>
          <p:cNvPr id="4" name="Image" descr="Image">
            <a:extLst>
              <a:ext uri="{FF2B5EF4-FFF2-40B4-BE49-F238E27FC236}">
                <a16:creationId xmlns:a16="http://schemas.microsoft.com/office/drawing/2014/main" id="{BBB88364-152E-BEF9-DAB7-81176FD3EDF0}"/>
              </a:ext>
            </a:extLst>
          </p:cNvPr>
          <p:cNvPicPr>
            <a:picLocks noChangeAspect="1"/>
          </p:cNvPicPr>
          <p:nvPr/>
        </p:nvPicPr>
        <p:blipFill>
          <a:blip r:embed="rId3"/>
          <a:stretch>
            <a:fillRect/>
          </a:stretch>
        </p:blipFill>
        <p:spPr>
          <a:xfrm>
            <a:off x="1007165" y="12096148"/>
            <a:ext cx="1219791" cy="1056456"/>
          </a:xfrm>
          <a:prstGeom prst="rect">
            <a:avLst/>
          </a:prstGeom>
          <a:ln w="12700">
            <a:miter lim="400000"/>
          </a:ln>
        </p:spPr>
      </p:pic>
    </p:spTree>
    <p:extLst>
      <p:ext uri="{BB962C8B-B14F-4D97-AF65-F5344CB8AC3E}">
        <p14:creationId xmlns:p14="http://schemas.microsoft.com/office/powerpoint/2010/main" val="3597119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645B8-795A-5459-2E12-544A639890A8}"/>
              </a:ext>
            </a:extLst>
          </p:cNvPr>
          <p:cNvSpPr>
            <a:spLocks noGrp="1"/>
          </p:cNvSpPr>
          <p:nvPr>
            <p:ph type="title"/>
          </p:nvPr>
        </p:nvSpPr>
        <p:spPr/>
        <p:txBody>
          <a:bodyPr>
            <a:normAutofit fontScale="90000"/>
          </a:bodyPr>
          <a:lstStyle/>
          <a:p>
            <a:r>
              <a:rPr lang="en-US" b="1" dirty="0"/>
              <a:t>Coalition Building: New Community Mandate?</a:t>
            </a:r>
            <a:endParaRPr lang="en-US" dirty="0"/>
          </a:p>
        </p:txBody>
      </p:sp>
      <p:pic>
        <p:nvPicPr>
          <p:cNvPr id="5" name="Picture 4">
            <a:extLst>
              <a:ext uri="{FF2B5EF4-FFF2-40B4-BE49-F238E27FC236}">
                <a16:creationId xmlns:a16="http://schemas.microsoft.com/office/drawing/2014/main" id="{744FBB72-2452-2190-36E7-1DDE7A9D9051}"/>
              </a:ext>
            </a:extLst>
          </p:cNvPr>
          <p:cNvPicPr>
            <a:picLocks noChangeAspect="1"/>
          </p:cNvPicPr>
          <p:nvPr/>
        </p:nvPicPr>
        <p:blipFill rotWithShape="1">
          <a:blip r:embed="rId2"/>
          <a:srcRect r="1289"/>
          <a:stretch/>
        </p:blipFill>
        <p:spPr>
          <a:xfrm>
            <a:off x="2414609" y="2775707"/>
            <a:ext cx="19554782" cy="8671226"/>
          </a:xfrm>
          <a:prstGeom prst="rect">
            <a:avLst/>
          </a:prstGeom>
        </p:spPr>
      </p:pic>
      <p:sp>
        <p:nvSpPr>
          <p:cNvPr id="7" name="TextBox 6">
            <a:extLst>
              <a:ext uri="{FF2B5EF4-FFF2-40B4-BE49-F238E27FC236}">
                <a16:creationId xmlns:a16="http://schemas.microsoft.com/office/drawing/2014/main" id="{A525D5CB-84CB-CF89-8E31-399A672F0AAB}"/>
              </a:ext>
            </a:extLst>
          </p:cNvPr>
          <p:cNvSpPr txBox="1"/>
          <p:nvPr/>
        </p:nvSpPr>
        <p:spPr>
          <a:xfrm>
            <a:off x="5724939" y="11709977"/>
            <a:ext cx="13278678"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3600" b="1" dirty="0">
                <a:solidFill>
                  <a:srgbClr val="002060"/>
                </a:solidFill>
              </a:rPr>
              <a:t>So, who is going to be charged with serving as the coalition lead/bridge organization?</a:t>
            </a:r>
          </a:p>
        </p:txBody>
      </p:sp>
      <p:pic>
        <p:nvPicPr>
          <p:cNvPr id="3" name="Image" descr="Image">
            <a:extLst>
              <a:ext uri="{FF2B5EF4-FFF2-40B4-BE49-F238E27FC236}">
                <a16:creationId xmlns:a16="http://schemas.microsoft.com/office/drawing/2014/main" id="{FF111B52-A7F9-BFEF-F097-B2ACEA38FDF2}"/>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07735542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214" y="118279"/>
            <a:ext cx="14935200" cy="1676400"/>
          </a:xfrm>
        </p:spPr>
        <p:txBody>
          <a:bodyPr>
            <a:normAutofit/>
          </a:bodyPr>
          <a:lstStyle/>
          <a:p>
            <a:r>
              <a:rPr lang="en-US" b="1" dirty="0">
                <a:solidFill>
                  <a:schemeClr val="accent2">
                    <a:lumMod val="75000"/>
                  </a:schemeClr>
                </a:solidFill>
              </a:rPr>
              <a:t>Emerging Expectations (501)(c)(3)</a:t>
            </a:r>
          </a:p>
        </p:txBody>
      </p:sp>
      <p:sp>
        <p:nvSpPr>
          <p:cNvPr id="4" name="Slide Number Placeholder 3"/>
          <p:cNvSpPr>
            <a:spLocks noGrp="1"/>
          </p:cNvSpPr>
          <p:nvPr>
            <p:ph type="sldNum" sz="quarter" idx="12"/>
          </p:nvPr>
        </p:nvSpPr>
        <p:spPr>
          <a:xfrm>
            <a:off x="8590663" y="6041362"/>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465BF6D-4F05-42ED-9ED2-B2A53A817F58}" type="slidenum">
              <a:rPr lang="en-US" smtClean="0">
                <a:solidFill>
                  <a:srgbClr val="FFFFFF"/>
                </a:solidFill>
              </a:rPr>
              <a:pPr>
                <a:defRPr/>
              </a:pPr>
              <a:t>12</a:t>
            </a:fld>
            <a:endParaRPr lang="en-US" dirty="0">
              <a:solidFill>
                <a:srgbClr val="FFFFFF"/>
              </a:solidFill>
            </a:endParaRPr>
          </a:p>
        </p:txBody>
      </p:sp>
      <p:pic>
        <p:nvPicPr>
          <p:cNvPr id="7" name="Picture 6"/>
          <p:cNvPicPr>
            <a:picLocks noChangeAspect="1"/>
          </p:cNvPicPr>
          <p:nvPr/>
        </p:nvPicPr>
        <p:blipFill rotWithShape="1">
          <a:blip r:embed="rId2"/>
          <a:srcRect l="2214" t="3469" r="1868" b="3659"/>
          <a:stretch/>
        </p:blipFill>
        <p:spPr>
          <a:xfrm>
            <a:off x="1855694" y="1516204"/>
            <a:ext cx="20672612" cy="10813366"/>
          </a:xfrm>
          <a:prstGeom prst="rect">
            <a:avLst/>
          </a:prstGeom>
        </p:spPr>
      </p:pic>
      <p:pic>
        <p:nvPicPr>
          <p:cNvPr id="3" name="Image" descr="Image">
            <a:extLst>
              <a:ext uri="{FF2B5EF4-FFF2-40B4-BE49-F238E27FC236}">
                <a16:creationId xmlns:a16="http://schemas.microsoft.com/office/drawing/2014/main" id="{45149E80-3560-F048-7073-0C6EC25597B5}"/>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1701460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EB1A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80B218-537F-4988-AB0C-5F9DD7D13F85}"/>
              </a:ext>
            </a:extLst>
          </p:cNvPr>
          <p:cNvSpPr>
            <a:spLocks noGrp="1"/>
          </p:cNvSpPr>
          <p:nvPr>
            <p:ph type="title"/>
          </p:nvPr>
        </p:nvSpPr>
        <p:spPr/>
        <p:txBody>
          <a:bodyPr>
            <a:normAutofit fontScale="90000"/>
          </a:bodyPr>
          <a:lstStyle/>
          <a:p>
            <a:pPr marL="457200" marR="0" algn="l">
              <a:spcBef>
                <a:spcPts val="0"/>
              </a:spcBef>
              <a:spcAft>
                <a:spcPts val="0"/>
              </a:spcAft>
            </a:pPr>
            <a:r>
              <a:rPr lang="en-US" sz="9600" i="0" u="none" strike="noStrike" dirty="0">
                <a:solidFill>
                  <a:schemeClr val="bg1"/>
                </a:solidFill>
                <a:effectLst/>
                <a:latin typeface="Arial" panose="020B0604020202020204" pitchFamily="34" charset="0"/>
              </a:rPr>
              <a:t>II.</a:t>
            </a:r>
            <a:r>
              <a:rPr lang="en-US" sz="9600" i="0" u="none" strike="noStrike" dirty="0">
                <a:solidFill>
                  <a:schemeClr val="bg1"/>
                </a:solidFill>
                <a:effectLst/>
                <a:latin typeface="Times New Roman" panose="02020603050405020304" pitchFamily="18" charset="0"/>
              </a:rPr>
              <a:t>    </a:t>
            </a:r>
            <a:r>
              <a:rPr lang="en-US" sz="9600" i="0" u="none" strike="noStrike" dirty="0">
                <a:solidFill>
                  <a:schemeClr val="bg1"/>
                </a:solidFill>
                <a:effectLst/>
                <a:latin typeface="Arial" panose="020B0604020202020204" pitchFamily="34" charset="0"/>
              </a:rPr>
              <a:t>Understanding how to use the force multiplier concept to produce effective community partnerships with the potential for lasting and evidence-based impact.</a:t>
            </a:r>
          </a:p>
        </p:txBody>
      </p:sp>
      <p:pic>
        <p:nvPicPr>
          <p:cNvPr id="8" name="Picture 7">
            <a:extLst>
              <a:ext uri="{FF2B5EF4-FFF2-40B4-BE49-F238E27FC236}">
                <a16:creationId xmlns:a16="http://schemas.microsoft.com/office/drawing/2014/main" id="{8FDBAE5D-7CC9-FFBF-D8A4-74652394098B}"/>
              </a:ext>
            </a:extLst>
          </p:cNvPr>
          <p:cNvPicPr>
            <a:picLocks noChangeAspect="1"/>
          </p:cNvPicPr>
          <p:nvPr/>
        </p:nvPicPr>
        <p:blipFill>
          <a:blip r:embed="rId2"/>
          <a:stretch>
            <a:fillRect/>
          </a:stretch>
        </p:blipFill>
        <p:spPr>
          <a:xfrm>
            <a:off x="7459133" y="7967135"/>
            <a:ext cx="10006450" cy="4668454"/>
          </a:xfrm>
          <a:prstGeom prst="roundRect">
            <a:avLst>
              <a:gd name="adj" fmla="val 25405"/>
            </a:avLst>
          </a:prstGeom>
        </p:spPr>
      </p:pic>
      <p:pic>
        <p:nvPicPr>
          <p:cNvPr id="2" name="Image" descr="Image">
            <a:extLst>
              <a:ext uri="{FF2B5EF4-FFF2-40B4-BE49-F238E27FC236}">
                <a16:creationId xmlns:a16="http://schemas.microsoft.com/office/drawing/2014/main" id="{E4A587EC-FB10-AD77-630B-D5D8F31439E3}"/>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338087914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3304-D2CF-B3EA-768C-AC05AF59E0BC}"/>
              </a:ext>
            </a:extLst>
          </p:cNvPr>
          <p:cNvSpPr>
            <a:spLocks noGrp="1"/>
          </p:cNvSpPr>
          <p:nvPr>
            <p:ph type="title"/>
          </p:nvPr>
        </p:nvSpPr>
        <p:spPr/>
        <p:txBody>
          <a:bodyPr/>
          <a:lstStyle/>
          <a:p>
            <a:r>
              <a:rPr lang="en-US" dirty="0">
                <a:solidFill>
                  <a:schemeClr val="accent4"/>
                </a:solidFill>
              </a:rPr>
              <a:t>What is a Force Multiplier?</a:t>
            </a:r>
          </a:p>
        </p:txBody>
      </p:sp>
      <p:pic>
        <p:nvPicPr>
          <p:cNvPr id="3074" name="Picture 2">
            <a:extLst>
              <a:ext uri="{FF2B5EF4-FFF2-40B4-BE49-F238E27FC236}">
                <a16:creationId xmlns:a16="http://schemas.microsoft.com/office/drawing/2014/main" id="{AEC714E8-1FF1-607E-2AEE-5B2B4B70E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2561" y="3762744"/>
            <a:ext cx="15098877" cy="81153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ED9945F-58EE-4E7D-EB88-C68B900693C9}"/>
              </a:ext>
            </a:extLst>
          </p:cNvPr>
          <p:cNvSpPr txBox="1"/>
          <p:nvPr/>
        </p:nvSpPr>
        <p:spPr>
          <a:xfrm>
            <a:off x="13358191" y="13128125"/>
            <a:ext cx="13599676"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00" dirty="0"/>
              <a:t>Image Source: https://</a:t>
            </a:r>
            <a:r>
              <a:rPr lang="en-US" sz="1000" dirty="0" err="1"/>
              <a:t>www.linkedin.com</a:t>
            </a:r>
            <a:r>
              <a:rPr lang="en-US" sz="1000" dirty="0"/>
              <a:t>/pulse/moving-world-mainframe-force-multiplier-</a:t>
            </a:r>
            <a:r>
              <a:rPr lang="en-US" sz="1000" dirty="0" err="1"/>
              <a:t>christopher</a:t>
            </a:r>
            <a:r>
              <a:rPr lang="en-US" sz="1000" dirty="0"/>
              <a:t>-o-</a:t>
            </a:r>
            <a:r>
              <a:rPr lang="en-US" sz="1000" dirty="0" err="1"/>
              <a:t>malley</a:t>
            </a:r>
            <a:r>
              <a:rPr lang="en-US" sz="1000" dirty="0"/>
              <a:t>/</a:t>
            </a:r>
          </a:p>
        </p:txBody>
      </p:sp>
      <p:pic>
        <p:nvPicPr>
          <p:cNvPr id="3" name="Image" descr="Image">
            <a:extLst>
              <a:ext uri="{FF2B5EF4-FFF2-40B4-BE49-F238E27FC236}">
                <a16:creationId xmlns:a16="http://schemas.microsoft.com/office/drawing/2014/main" id="{A2FDE732-481A-7CD6-1583-DA54C534C94A}"/>
              </a:ext>
            </a:extLst>
          </p:cNvPr>
          <p:cNvPicPr>
            <a:picLocks noChangeAspect="1"/>
          </p:cNvPicPr>
          <p:nvPr/>
        </p:nvPicPr>
        <p:blipFill>
          <a:blip r:embed="rId3"/>
          <a:stretch>
            <a:fillRect/>
          </a:stretch>
        </p:blipFill>
        <p:spPr>
          <a:xfrm>
            <a:off x="22567604" y="11812509"/>
            <a:ext cx="1219791" cy="1056456"/>
          </a:xfrm>
          <a:prstGeom prst="rect">
            <a:avLst/>
          </a:prstGeom>
          <a:ln w="12700">
            <a:miter lim="400000"/>
          </a:ln>
        </p:spPr>
      </p:pic>
    </p:spTree>
    <p:extLst>
      <p:ext uri="{BB962C8B-B14F-4D97-AF65-F5344CB8AC3E}">
        <p14:creationId xmlns:p14="http://schemas.microsoft.com/office/powerpoint/2010/main" val="280445729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3304-D2CF-B3EA-768C-AC05AF59E0BC}"/>
              </a:ext>
            </a:extLst>
          </p:cNvPr>
          <p:cNvSpPr>
            <a:spLocks noGrp="1"/>
          </p:cNvSpPr>
          <p:nvPr>
            <p:ph type="title"/>
          </p:nvPr>
        </p:nvSpPr>
        <p:spPr/>
        <p:txBody>
          <a:bodyPr/>
          <a:lstStyle/>
          <a:p>
            <a:r>
              <a:rPr lang="en-US" dirty="0">
                <a:solidFill>
                  <a:schemeClr val="accent4"/>
                </a:solidFill>
              </a:rPr>
              <a:t>HOW DO WE GET THERE?</a:t>
            </a:r>
          </a:p>
        </p:txBody>
      </p:sp>
      <p:sp>
        <p:nvSpPr>
          <p:cNvPr id="4" name="TextBox 3">
            <a:extLst>
              <a:ext uri="{FF2B5EF4-FFF2-40B4-BE49-F238E27FC236}">
                <a16:creationId xmlns:a16="http://schemas.microsoft.com/office/drawing/2014/main" id="{C718F16C-1434-7134-043B-77A4E13E1D59}"/>
              </a:ext>
            </a:extLst>
          </p:cNvPr>
          <p:cNvSpPr txBox="1"/>
          <p:nvPr/>
        </p:nvSpPr>
        <p:spPr>
          <a:xfrm>
            <a:off x="914400" y="3619438"/>
            <a:ext cx="22961600" cy="85869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6000" dirty="0"/>
              <a:t>A </a:t>
            </a:r>
            <a:r>
              <a:rPr lang="en-US" sz="6000" b="1" u="sng" dirty="0"/>
              <a:t>Force Multiplier </a:t>
            </a:r>
            <a:r>
              <a:rPr lang="en-US" sz="6000" dirty="0"/>
              <a:t>is a program, a policy, or an approach to a challenge that </a:t>
            </a:r>
            <a:r>
              <a:rPr lang="en-US" sz="7200" b="1" i="1" dirty="0"/>
              <a:t>dramatically increases</a:t>
            </a:r>
            <a:r>
              <a:rPr lang="en-US" sz="6000" dirty="0"/>
              <a:t>—or multiplies—effectiveness or impact.  </a:t>
            </a:r>
          </a:p>
          <a:p>
            <a:pPr algn="l"/>
            <a:endParaRPr lang="en-US" sz="6000" dirty="0"/>
          </a:p>
          <a:p>
            <a:pPr algn="l"/>
            <a:r>
              <a:rPr lang="en-US" sz="6000" dirty="0"/>
              <a:t>For our discussion, force multiplication is primarily about community engagement and capacity building. </a:t>
            </a:r>
          </a:p>
          <a:p>
            <a:pPr algn="l"/>
            <a:endParaRPr lang="en-US" sz="6000" dirty="0"/>
          </a:p>
          <a:p>
            <a:pPr algn="l"/>
            <a:r>
              <a:rPr lang="en-US" sz="6000" dirty="0"/>
              <a:t>Force Multipliers allows us the opportunity to exponentially change our environment by working together.  </a:t>
            </a:r>
          </a:p>
        </p:txBody>
      </p:sp>
      <p:pic>
        <p:nvPicPr>
          <p:cNvPr id="5124" name="Picture 4" descr="2012 Research Shows Dramatic Increase in Use of BIM in North America -  modlar.com">
            <a:extLst>
              <a:ext uri="{FF2B5EF4-FFF2-40B4-BE49-F238E27FC236}">
                <a16:creationId xmlns:a16="http://schemas.microsoft.com/office/drawing/2014/main" id="{E0EA2B8A-FC67-3239-ED5B-C5C6DDC60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0384" y="1"/>
            <a:ext cx="5827909" cy="36194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AEAA03C-9AC2-0F1F-1510-7A20A8BBE041}"/>
              </a:ext>
            </a:extLst>
          </p:cNvPr>
          <p:cNvSpPr txBox="1"/>
          <p:nvPr/>
        </p:nvSpPr>
        <p:spPr>
          <a:xfrm>
            <a:off x="13040139" y="12636501"/>
            <a:ext cx="13030421"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00" dirty="0"/>
              <a:t>Image Source: https://</a:t>
            </a:r>
            <a:r>
              <a:rPr lang="en-US" sz="1000" dirty="0" err="1"/>
              <a:t>www.modlar.com</a:t>
            </a:r>
            <a:r>
              <a:rPr lang="en-US" sz="1000" dirty="0"/>
              <a:t>/blog/2012-research-shows-dramatic-increase-in-use-of-bim-in-north-america/</a:t>
            </a:r>
          </a:p>
        </p:txBody>
      </p:sp>
    </p:spTree>
    <p:extLst>
      <p:ext uri="{BB962C8B-B14F-4D97-AF65-F5344CB8AC3E}">
        <p14:creationId xmlns:p14="http://schemas.microsoft.com/office/powerpoint/2010/main" val="325478042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9B3D-CA36-6D35-46D0-8A452776C8B0}"/>
              </a:ext>
            </a:extLst>
          </p:cNvPr>
          <p:cNvSpPr>
            <a:spLocks noGrp="1"/>
          </p:cNvSpPr>
          <p:nvPr>
            <p:ph type="title"/>
          </p:nvPr>
        </p:nvSpPr>
        <p:spPr>
          <a:xfrm>
            <a:off x="851085" y="547756"/>
            <a:ext cx="14256394" cy="1395064"/>
          </a:xfrm>
        </p:spPr>
        <p:txBody>
          <a:bodyPr>
            <a:normAutofit fontScale="90000"/>
          </a:bodyPr>
          <a:lstStyle/>
          <a:p>
            <a:r>
              <a:rPr lang="en-US" dirty="0">
                <a:solidFill>
                  <a:schemeClr val="accent2">
                    <a:lumMod val="75000"/>
                  </a:schemeClr>
                </a:solidFill>
              </a:rPr>
              <a:t>Social Determinants of Health</a:t>
            </a:r>
          </a:p>
        </p:txBody>
      </p:sp>
      <p:pic>
        <p:nvPicPr>
          <p:cNvPr id="6146" name="Picture 2" descr="CDC - Social Determinants of Health - STLT Gateway">
            <a:extLst>
              <a:ext uri="{FF2B5EF4-FFF2-40B4-BE49-F238E27FC236}">
                <a16:creationId xmlns:a16="http://schemas.microsoft.com/office/drawing/2014/main" id="{014B42BB-4BC2-8E98-6796-D28D3DB09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2005" y="2387599"/>
            <a:ext cx="16736743" cy="894080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descr="Image">
            <a:extLst>
              <a:ext uri="{FF2B5EF4-FFF2-40B4-BE49-F238E27FC236}">
                <a16:creationId xmlns:a16="http://schemas.microsoft.com/office/drawing/2014/main" id="{7D53ADFD-8215-623D-6022-368A07686142}"/>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81078847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9B3D-CA36-6D35-46D0-8A452776C8B0}"/>
              </a:ext>
            </a:extLst>
          </p:cNvPr>
          <p:cNvSpPr>
            <a:spLocks noGrp="1"/>
          </p:cNvSpPr>
          <p:nvPr>
            <p:ph type="title"/>
          </p:nvPr>
        </p:nvSpPr>
        <p:spPr>
          <a:xfrm>
            <a:off x="135467" y="508000"/>
            <a:ext cx="12056533" cy="1395064"/>
          </a:xfrm>
        </p:spPr>
        <p:txBody>
          <a:bodyPr>
            <a:normAutofit fontScale="90000"/>
          </a:bodyPr>
          <a:lstStyle/>
          <a:p>
            <a:r>
              <a:rPr lang="en-US" dirty="0">
                <a:solidFill>
                  <a:schemeClr val="accent2">
                    <a:lumMod val="75000"/>
                  </a:schemeClr>
                </a:solidFill>
              </a:rPr>
              <a:t>6 Pillars to Address the Social Determinants of Health</a:t>
            </a:r>
          </a:p>
        </p:txBody>
      </p:sp>
      <p:pic>
        <p:nvPicPr>
          <p:cNvPr id="8194" name="Picture 2" descr="SDOH Social conditions chart">
            <a:extLst>
              <a:ext uri="{FF2B5EF4-FFF2-40B4-BE49-F238E27FC236}">
                <a16:creationId xmlns:a16="http://schemas.microsoft.com/office/drawing/2014/main" id="{B75E7828-2E7D-607C-8616-BC94FB468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347" y="1716701"/>
            <a:ext cx="12561786" cy="11256152"/>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extLst>
              <a:ext uri="{FF2B5EF4-FFF2-40B4-BE49-F238E27FC236}">
                <a16:creationId xmlns:a16="http://schemas.microsoft.com/office/drawing/2014/main" id="{1711BEDA-EEEC-67FF-23A4-4B44D19198C0}"/>
              </a:ext>
            </a:extLst>
          </p:cNvPr>
          <p:cNvSpPr/>
          <p:nvPr/>
        </p:nvSpPr>
        <p:spPr>
          <a:xfrm rot="20121354">
            <a:off x="5703042" y="11655382"/>
            <a:ext cx="3420533" cy="687832"/>
          </a:xfrm>
          <a:prstGeom prst="rightArrow">
            <a:avLst/>
          </a:prstGeom>
          <a:solidFill>
            <a:srgbClr val="0EB1A4"/>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j-lt"/>
              <a:ea typeface="+mj-ea"/>
              <a:cs typeface="+mj-cs"/>
              <a:sym typeface="Helvetica Neue"/>
            </a:endParaRPr>
          </a:p>
        </p:txBody>
      </p:sp>
      <p:sp>
        <p:nvSpPr>
          <p:cNvPr id="4" name="Right Arrow 3">
            <a:extLst>
              <a:ext uri="{FF2B5EF4-FFF2-40B4-BE49-F238E27FC236}">
                <a16:creationId xmlns:a16="http://schemas.microsoft.com/office/drawing/2014/main" id="{D0B428C8-E5FA-968B-E6F0-9FFFECA232A2}"/>
              </a:ext>
            </a:extLst>
          </p:cNvPr>
          <p:cNvSpPr/>
          <p:nvPr/>
        </p:nvSpPr>
        <p:spPr>
          <a:xfrm rot="12222908">
            <a:off x="16089381" y="11311467"/>
            <a:ext cx="3420533" cy="687832"/>
          </a:xfrm>
          <a:prstGeom prst="rightArrow">
            <a:avLst/>
          </a:prstGeom>
          <a:solidFill>
            <a:srgbClr val="0EB1A4"/>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j-lt"/>
              <a:ea typeface="+mj-ea"/>
              <a:cs typeface="+mj-cs"/>
              <a:sym typeface="Helvetica Neue"/>
            </a:endParaRPr>
          </a:p>
        </p:txBody>
      </p:sp>
      <p:sp>
        <p:nvSpPr>
          <p:cNvPr id="7" name="TextBox 6">
            <a:extLst>
              <a:ext uri="{FF2B5EF4-FFF2-40B4-BE49-F238E27FC236}">
                <a16:creationId xmlns:a16="http://schemas.microsoft.com/office/drawing/2014/main" id="{B8BED8AC-6F27-6DB2-BEC0-DC06EE2045B5}"/>
              </a:ext>
            </a:extLst>
          </p:cNvPr>
          <p:cNvSpPr txBox="1"/>
          <p:nvPr/>
        </p:nvSpPr>
        <p:spPr>
          <a:xfrm>
            <a:off x="17952047" y="13256038"/>
            <a:ext cx="772266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dirty="0"/>
              <a:t>Source: https://</a:t>
            </a:r>
            <a:r>
              <a:rPr lang="en-US" sz="1200" dirty="0" err="1"/>
              <a:t>www.cdc.gov</a:t>
            </a:r>
            <a:r>
              <a:rPr lang="en-US" sz="1200" dirty="0"/>
              <a:t>/about/</a:t>
            </a:r>
            <a:r>
              <a:rPr lang="en-US" sz="1200" dirty="0" err="1"/>
              <a:t>sdoh</a:t>
            </a:r>
            <a:r>
              <a:rPr lang="en-US" sz="1200" dirty="0"/>
              <a:t>/</a:t>
            </a:r>
            <a:r>
              <a:rPr lang="en-US" sz="1200" dirty="0" err="1"/>
              <a:t>cdc</a:t>
            </a:r>
            <a:r>
              <a:rPr lang="en-US" sz="1200" dirty="0"/>
              <a:t>-doing-</a:t>
            </a:r>
            <a:r>
              <a:rPr lang="en-US" sz="1200" dirty="0" err="1"/>
              <a:t>sdoh.html</a:t>
            </a:r>
            <a:endParaRPr lang="en-US" sz="1200" dirty="0"/>
          </a:p>
        </p:txBody>
      </p:sp>
      <p:pic>
        <p:nvPicPr>
          <p:cNvPr id="5" name="Image" descr="Image">
            <a:extLst>
              <a:ext uri="{FF2B5EF4-FFF2-40B4-BE49-F238E27FC236}">
                <a16:creationId xmlns:a16="http://schemas.microsoft.com/office/drawing/2014/main" id="{15804581-1FBC-9577-E8EB-CBF7E4FF36D7}"/>
              </a:ext>
            </a:extLst>
          </p:cNvPr>
          <p:cNvPicPr>
            <a:picLocks noChangeAspect="1"/>
          </p:cNvPicPr>
          <p:nvPr/>
        </p:nvPicPr>
        <p:blipFill>
          <a:blip r:embed="rId4"/>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41492243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8630149" y="1981200"/>
          <a:ext cx="12858250" cy="853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335664" y="156871"/>
            <a:ext cx="17193336" cy="1915904"/>
          </a:xfrm>
        </p:spPr>
        <p:txBody>
          <a:bodyPr/>
          <a:lstStyle/>
          <a:p>
            <a:r>
              <a:rPr lang="en-US" b="1" dirty="0">
                <a:solidFill>
                  <a:schemeClr val="accent2">
                    <a:lumMod val="75000"/>
                  </a:schemeClr>
                </a:solidFill>
              </a:rPr>
              <a:t>Who</a:t>
            </a:r>
            <a:r>
              <a:rPr lang="en-US" dirty="0">
                <a:solidFill>
                  <a:schemeClr val="accent2">
                    <a:lumMod val="75000"/>
                  </a:schemeClr>
                </a:solidFill>
              </a:rPr>
              <a:t> are your </a:t>
            </a:r>
            <a:r>
              <a:rPr lang="en-US" b="1" dirty="0">
                <a:solidFill>
                  <a:schemeClr val="accent2">
                    <a:lumMod val="75000"/>
                  </a:schemeClr>
                </a:solidFill>
              </a:rPr>
              <a:t>Community Stakeholders</a:t>
            </a:r>
          </a:p>
        </p:txBody>
      </p:sp>
      <p:sp>
        <p:nvSpPr>
          <p:cNvPr id="4" name="Slide Number Placeholder 3"/>
          <p:cNvSpPr>
            <a:spLocks noGrp="1"/>
          </p:cNvSpPr>
          <p:nvPr>
            <p:ph type="sldNum" sz="quarter" idx="12"/>
          </p:nvPr>
        </p:nvSpPr>
        <p:spPr>
          <a:xfrm>
            <a:off x="8590663" y="6041362"/>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465BF6D-4F05-42ED-9ED2-B2A53A817F58}" type="slidenum">
              <a:rPr lang="en-US" smtClean="0">
                <a:solidFill>
                  <a:srgbClr val="FFFFFF"/>
                </a:solidFill>
              </a:rPr>
              <a:pPr>
                <a:defRPr/>
              </a:pPr>
              <a:t>18</a:t>
            </a:fld>
            <a:endParaRPr lang="en-US" dirty="0">
              <a:solidFill>
                <a:srgbClr val="FFFFFF"/>
              </a:solidFill>
            </a:endParaRPr>
          </a:p>
        </p:txBody>
      </p:sp>
      <p:sp>
        <p:nvSpPr>
          <p:cNvPr id="8" name="Rectangle 7"/>
          <p:cNvSpPr/>
          <p:nvPr/>
        </p:nvSpPr>
        <p:spPr>
          <a:xfrm>
            <a:off x="707788" y="1428888"/>
            <a:ext cx="13258800" cy="11172289"/>
          </a:xfrm>
          <a:prstGeom prst="rect">
            <a:avLst/>
          </a:prstGeom>
        </p:spPr>
        <p:txBody>
          <a:bodyPr wrap="square">
            <a:spAutoFit/>
          </a:bodyPr>
          <a:lstStyle/>
          <a:p>
            <a:pPr algn="l"/>
            <a:r>
              <a:rPr lang="en-US" sz="4000" b="1" dirty="0"/>
              <a:t>Often Community Involvement Can be Conceptualized Across Multiple Sectors: </a:t>
            </a:r>
          </a:p>
          <a:p>
            <a:pPr marL="685800" indent="-685800" algn="l">
              <a:buFont typeface="+mj-lt"/>
              <a:buAutoNum type="arabicPeriod"/>
            </a:pPr>
            <a:r>
              <a:rPr lang="en-US" sz="4000" dirty="0"/>
              <a:t>Age/Demographic Specific Groups: Youth (18 or younger), New Mothers, Elderly, Latinos, Blacks, etc. </a:t>
            </a:r>
          </a:p>
          <a:p>
            <a:pPr marL="685800" indent="-685800" algn="l">
              <a:buFont typeface="+mj-lt"/>
              <a:buAutoNum type="arabicPeriod"/>
            </a:pPr>
            <a:r>
              <a:rPr lang="en-US" sz="4000" dirty="0"/>
              <a:t>Parents, Care Givers, Patients, etc. </a:t>
            </a:r>
          </a:p>
          <a:p>
            <a:pPr marL="685800" indent="-685800" algn="l">
              <a:buFont typeface="+mj-lt"/>
              <a:buAutoNum type="arabicPeriod"/>
            </a:pPr>
            <a:r>
              <a:rPr lang="en-US" sz="4000" dirty="0"/>
              <a:t>Businesses 	</a:t>
            </a:r>
          </a:p>
          <a:p>
            <a:pPr marL="685800" indent="-685800" algn="l">
              <a:buFont typeface="+mj-lt"/>
              <a:buAutoNum type="arabicPeriod"/>
            </a:pPr>
            <a:r>
              <a:rPr lang="en-US" sz="4000" dirty="0"/>
              <a:t>Media </a:t>
            </a:r>
          </a:p>
          <a:p>
            <a:pPr marL="685800" indent="-685800" algn="l">
              <a:buFont typeface="+mj-lt"/>
              <a:buAutoNum type="arabicPeriod"/>
            </a:pPr>
            <a:r>
              <a:rPr lang="en-US" sz="4000" dirty="0"/>
              <a:t>Schools</a:t>
            </a:r>
          </a:p>
          <a:p>
            <a:pPr marL="685800" indent="-685800" algn="l">
              <a:buFont typeface="+mj-lt"/>
              <a:buAutoNum type="arabicPeriod"/>
            </a:pPr>
            <a:r>
              <a:rPr lang="en-US" sz="4000" dirty="0"/>
              <a:t>Youth or Elderly (or other specialty)-serving organizations </a:t>
            </a:r>
          </a:p>
          <a:p>
            <a:pPr marL="685800" indent="-685800" algn="l">
              <a:buFont typeface="+mj-lt"/>
              <a:buAutoNum type="arabicPeriod"/>
            </a:pPr>
            <a:r>
              <a:rPr lang="en-US" sz="4000" dirty="0"/>
              <a:t>Law enforcement/Courts </a:t>
            </a:r>
          </a:p>
          <a:p>
            <a:pPr marL="685800" indent="-685800" algn="l">
              <a:buFont typeface="+mj-lt"/>
              <a:buAutoNum type="arabicPeriod"/>
            </a:pPr>
            <a:r>
              <a:rPr lang="en-US" sz="4000" dirty="0"/>
              <a:t>Religious/Fraternal organization </a:t>
            </a:r>
          </a:p>
          <a:p>
            <a:pPr marL="685800" indent="-685800" algn="l">
              <a:buFont typeface="+mj-lt"/>
              <a:buAutoNum type="arabicPeriod"/>
            </a:pPr>
            <a:r>
              <a:rPr lang="en-US" sz="4000" dirty="0"/>
              <a:t>Civic/Volunteer groups </a:t>
            </a:r>
          </a:p>
          <a:p>
            <a:pPr marL="685800" indent="-685800" algn="l">
              <a:buFont typeface="+mj-lt"/>
              <a:buAutoNum type="arabicPeriod"/>
            </a:pPr>
            <a:r>
              <a:rPr lang="en-US" sz="4000" dirty="0"/>
              <a:t> Healthcare (as a sector) </a:t>
            </a:r>
          </a:p>
          <a:p>
            <a:pPr marL="685800" indent="-685800" algn="l">
              <a:buFont typeface="+mj-lt"/>
              <a:buAutoNum type="arabicPeriod"/>
            </a:pPr>
            <a:r>
              <a:rPr lang="en-US" sz="4000" dirty="0"/>
              <a:t> Transportation Departments</a:t>
            </a:r>
          </a:p>
          <a:p>
            <a:pPr marL="685800" indent="-685800" algn="l">
              <a:buFont typeface="+mj-lt"/>
              <a:buAutoNum type="arabicPeriod"/>
            </a:pPr>
            <a:r>
              <a:rPr lang="en-US" sz="4000" dirty="0"/>
              <a:t> State, local, or tribal governmental agency </a:t>
            </a:r>
          </a:p>
          <a:p>
            <a:pPr marL="685800" indent="-685800" algn="l">
              <a:buFont typeface="+mj-lt"/>
              <a:buAutoNum type="arabicPeriod"/>
            </a:pPr>
            <a:r>
              <a:rPr lang="en-US" sz="4000" dirty="0"/>
              <a:t> Recreation Departments and/or athletic groups</a:t>
            </a:r>
          </a:p>
          <a:p>
            <a:pPr marL="685800" indent="-685800" algn="l">
              <a:buFont typeface="+mj-lt"/>
              <a:buAutoNum type="arabicPeriod"/>
            </a:pPr>
            <a:r>
              <a:rPr lang="en-US" sz="4000" dirty="0"/>
              <a:t> Other organization involved in community health</a:t>
            </a:r>
          </a:p>
        </p:txBody>
      </p:sp>
      <p:cxnSp>
        <p:nvCxnSpPr>
          <p:cNvPr id="9" name="Straight Arrow Connector 8"/>
          <p:cNvCxnSpPr/>
          <p:nvPr/>
        </p:nvCxnSpPr>
        <p:spPr bwMode="auto">
          <a:xfrm flipV="1">
            <a:off x="14005256" y="3759200"/>
            <a:ext cx="0" cy="5588000"/>
          </a:xfrm>
          <a:prstGeom prst="straightConnector1">
            <a:avLst/>
          </a:prstGeom>
          <a:solidFill>
            <a:schemeClr val="accent1"/>
          </a:solidFill>
          <a:ln w="19050" cap="rnd" cmpd="sng" algn="ctr">
            <a:solidFill>
              <a:schemeClr val="tx1"/>
            </a:solidFill>
            <a:prstDash val="solid"/>
            <a:round/>
            <a:headEnd type="oval" w="med" len="med"/>
            <a:tailEnd type="triangle"/>
          </a:ln>
          <a:effectLst/>
        </p:spPr>
      </p:cxnSp>
      <p:pic>
        <p:nvPicPr>
          <p:cNvPr id="3" name="Image" descr="Image">
            <a:extLst>
              <a:ext uri="{FF2B5EF4-FFF2-40B4-BE49-F238E27FC236}">
                <a16:creationId xmlns:a16="http://schemas.microsoft.com/office/drawing/2014/main" id="{786DC5D8-5FC1-5204-5426-17957DF0C05C}"/>
              </a:ext>
            </a:extLst>
          </p:cNvPr>
          <p:cNvPicPr>
            <a:picLocks noChangeAspect="1"/>
          </p:cNvPicPr>
          <p:nvPr/>
        </p:nvPicPr>
        <p:blipFill>
          <a:blip r:embed="rId7"/>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697990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5452F5C-7D78-CE31-512F-765792564229}"/>
              </a:ext>
            </a:extLst>
          </p:cNvPr>
          <p:cNvSpPr>
            <a:spLocks noChangeArrowheads="1"/>
          </p:cNvSpPr>
          <p:nvPr/>
        </p:nvSpPr>
        <p:spPr bwMode="auto">
          <a:xfrm flipV="1">
            <a:off x="-22989606" y="9343140"/>
            <a:ext cx="61064205" cy="4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3313" name="Picture 1" descr="Levels of Involvement of Patient and Family Stakeholders in Research">
            <a:extLst>
              <a:ext uri="{FF2B5EF4-FFF2-40B4-BE49-F238E27FC236}">
                <a16:creationId xmlns:a16="http://schemas.microsoft.com/office/drawing/2014/main" id="{306CCFF4-0E4A-4DB2-93CF-BE17477D7BE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555999" y="1649868"/>
            <a:ext cx="17339733" cy="117080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CD4BE6D-476B-B03C-036C-46D5490FBF76}"/>
              </a:ext>
            </a:extLst>
          </p:cNvPr>
          <p:cNvSpPr txBox="1"/>
          <p:nvPr/>
        </p:nvSpPr>
        <p:spPr>
          <a:xfrm>
            <a:off x="-5223934" y="1073035"/>
            <a:ext cx="30530800" cy="7694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lgn="ctr" fontAlgn="base">
              <a:spcBef>
                <a:spcPts val="0"/>
              </a:spcBef>
              <a:spcAft>
                <a:spcPts val="0"/>
              </a:spcAft>
              <a:buSzPts val="1000"/>
              <a:tabLst>
                <a:tab pos="457200" algn="l"/>
              </a:tabLst>
            </a:pPr>
            <a:r>
              <a:rPr lang="en-US" sz="4400" b="1" kern="0" dirty="0">
                <a:solidFill>
                  <a:srgbClr val="333333"/>
                </a:solidFill>
                <a:effectLst/>
                <a:latin typeface="Arial Rounded MT Bold" panose="020F0704030504030204" pitchFamily="34" charset="77"/>
                <a:ea typeface="Times New Roman" panose="02020603050405020304" pitchFamily="18" charset="0"/>
                <a:cs typeface="Times New Roman" panose="02020603050405020304" pitchFamily="18" charset="0"/>
              </a:rPr>
              <a:t>Levels of Involvement of Patient and Family Stakeholders in Research</a:t>
            </a:r>
            <a:endParaRPr lang="en-US" sz="4400" kern="100" dirty="0">
              <a:effectLst/>
              <a:latin typeface="Arial Rounded MT Bold" panose="020F0704030504030204" pitchFamily="34" charset="77"/>
              <a:ea typeface="Calibri" panose="020F0502020204030204" pitchFamily="34" charset="0"/>
              <a:cs typeface="Times New Roman" panose="02020603050405020304" pitchFamily="18" charset="0"/>
            </a:endParaRPr>
          </a:p>
        </p:txBody>
      </p:sp>
      <p:pic>
        <p:nvPicPr>
          <p:cNvPr id="2" name="Image" descr="Image">
            <a:extLst>
              <a:ext uri="{FF2B5EF4-FFF2-40B4-BE49-F238E27FC236}">
                <a16:creationId xmlns:a16="http://schemas.microsoft.com/office/drawing/2014/main" id="{2CC18F37-6951-8AA4-CE7E-3ED039F43476}"/>
              </a:ext>
            </a:extLst>
          </p:cNvPr>
          <p:cNvPicPr>
            <a:picLocks noChangeAspect="1"/>
          </p:cNvPicPr>
          <p:nvPr/>
        </p:nvPicPr>
        <p:blipFill>
          <a:blip r:embed="rId4"/>
          <a:stretch>
            <a:fillRect/>
          </a:stretch>
        </p:blipFill>
        <p:spPr>
          <a:xfrm>
            <a:off x="22466295" y="12033784"/>
            <a:ext cx="1219791" cy="1056456"/>
          </a:xfrm>
          <a:prstGeom prst="rect">
            <a:avLst/>
          </a:prstGeom>
          <a:ln w="12700">
            <a:miter lim="400000"/>
          </a:ln>
        </p:spPr>
      </p:pic>
      <p:sp>
        <p:nvSpPr>
          <p:cNvPr id="3" name="TextBox 2">
            <a:extLst>
              <a:ext uri="{FF2B5EF4-FFF2-40B4-BE49-F238E27FC236}">
                <a16:creationId xmlns:a16="http://schemas.microsoft.com/office/drawing/2014/main" id="{F503DAEB-451B-4040-F917-0C661FD4EF20}"/>
              </a:ext>
            </a:extLst>
          </p:cNvPr>
          <p:cNvSpPr txBox="1"/>
          <p:nvPr/>
        </p:nvSpPr>
        <p:spPr>
          <a:xfrm>
            <a:off x="206112" y="12491175"/>
            <a:ext cx="415979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5E5E5E"/>
                </a:solidFill>
                <a:effectLst/>
                <a:uFillTx/>
                <a:latin typeface="+mj-lt"/>
                <a:ea typeface="+mj-ea"/>
                <a:cs typeface="+mj-cs"/>
                <a:sym typeface="Helvetica Neue"/>
              </a:rPr>
              <a:t>Participatory Action Research</a:t>
            </a:r>
          </a:p>
        </p:txBody>
      </p:sp>
    </p:spTree>
    <p:extLst>
      <p:ext uri="{BB962C8B-B14F-4D97-AF65-F5344CB8AC3E}">
        <p14:creationId xmlns:p14="http://schemas.microsoft.com/office/powerpoint/2010/main" val="252418643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48074"/>
        </a:solidFill>
        <a:effectLst/>
      </p:bgPr>
    </p:bg>
    <p:spTree>
      <p:nvGrpSpPr>
        <p:cNvPr id="1" name=""/>
        <p:cNvGrpSpPr/>
        <p:nvPr/>
      </p:nvGrpSpPr>
      <p:grpSpPr>
        <a:xfrm>
          <a:off x="0" y="0"/>
          <a:ext cx="0" cy="0"/>
          <a:chOff x="0" y="0"/>
          <a:chExt cx="0" cy="0"/>
        </a:xfrm>
      </p:grpSpPr>
      <p:pic>
        <p:nvPicPr>
          <p:cNvPr id="157" name="Image" descr="Image"/>
          <p:cNvPicPr>
            <a:picLocks noChangeAspect="1"/>
          </p:cNvPicPr>
          <p:nvPr/>
        </p:nvPicPr>
        <p:blipFill>
          <a:blip r:embed="rId2"/>
          <a:stretch>
            <a:fillRect/>
          </a:stretch>
        </p:blipFill>
        <p:spPr>
          <a:xfrm>
            <a:off x="0" y="2918109"/>
            <a:ext cx="9101460" cy="7879782"/>
          </a:xfrm>
          <a:prstGeom prst="rect">
            <a:avLst/>
          </a:prstGeom>
          <a:ln w="12700">
            <a:miter lim="400000"/>
          </a:ln>
        </p:spPr>
      </p:pic>
      <p:sp>
        <p:nvSpPr>
          <p:cNvPr id="158" name="section…"/>
          <p:cNvSpPr txBox="1"/>
          <p:nvPr/>
        </p:nvSpPr>
        <p:spPr>
          <a:xfrm>
            <a:off x="7246144" y="520417"/>
            <a:ext cx="10412274" cy="935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6600" dirty="0"/>
              <a:t>Learning Objectives</a:t>
            </a:r>
            <a:endParaRPr sz="6600" dirty="0"/>
          </a:p>
        </p:txBody>
      </p:sp>
      <p:sp>
        <p:nvSpPr>
          <p:cNvPr id="2" name="TextBox 1">
            <a:extLst>
              <a:ext uri="{FF2B5EF4-FFF2-40B4-BE49-F238E27FC236}">
                <a16:creationId xmlns:a16="http://schemas.microsoft.com/office/drawing/2014/main" id="{A559B5CE-6697-D676-645A-B39E7F92AC93}"/>
              </a:ext>
            </a:extLst>
          </p:cNvPr>
          <p:cNvSpPr txBox="1"/>
          <p:nvPr/>
        </p:nvSpPr>
        <p:spPr>
          <a:xfrm>
            <a:off x="8999860" y="1931706"/>
            <a:ext cx="14984362" cy="1093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algn="l">
              <a:spcBef>
                <a:spcPts val="0"/>
              </a:spcBef>
              <a:spcAft>
                <a:spcPts val="0"/>
              </a:spcAft>
            </a:pPr>
            <a:r>
              <a:rPr lang="en-US" sz="4400" b="0" i="0" u="none" strike="noStrike" dirty="0">
                <a:solidFill>
                  <a:schemeClr val="bg1"/>
                </a:solidFill>
                <a:effectLst/>
                <a:latin typeface="Arial" panose="020B0604020202020204" pitchFamily="34" charset="0"/>
              </a:rPr>
              <a:t>I.</a:t>
            </a:r>
            <a:r>
              <a:rPr lang="en-US" sz="4400" b="0" i="0" u="none" strike="noStrike" dirty="0">
                <a:solidFill>
                  <a:schemeClr val="bg1"/>
                </a:solidFill>
                <a:effectLst/>
                <a:latin typeface="Times New Roman" panose="02020603050405020304" pitchFamily="18" charset="0"/>
              </a:rPr>
              <a:t>      </a:t>
            </a:r>
            <a:r>
              <a:rPr lang="en-US" sz="4400" b="0" i="0" u="none" strike="noStrike" dirty="0">
                <a:solidFill>
                  <a:schemeClr val="bg1"/>
                </a:solidFill>
                <a:effectLst/>
                <a:latin typeface="Arial" panose="020B0604020202020204" pitchFamily="34" charset="0"/>
              </a:rPr>
              <a:t>Understanding why community partners are becoming increasingly important to local, state, and federal grantors. </a:t>
            </a:r>
          </a:p>
          <a:p>
            <a:pPr marL="457200" marR="0" algn="l">
              <a:spcBef>
                <a:spcPts val="0"/>
              </a:spcBef>
              <a:spcAft>
                <a:spcPts val="0"/>
              </a:spcAft>
            </a:pPr>
            <a:endParaRPr lang="en-US" sz="4400" b="0" i="0" u="none" strike="noStrike" dirty="0">
              <a:solidFill>
                <a:schemeClr val="bg1"/>
              </a:solidFill>
              <a:effectLst/>
              <a:latin typeface="Calibri" panose="020F0502020204030204" pitchFamily="34" charset="0"/>
            </a:endParaRPr>
          </a:p>
          <a:p>
            <a:pPr marL="457200" marR="0" algn="l">
              <a:spcBef>
                <a:spcPts val="0"/>
              </a:spcBef>
              <a:spcAft>
                <a:spcPts val="0"/>
              </a:spcAft>
            </a:pPr>
            <a:r>
              <a:rPr lang="en-US" sz="4400" b="0" i="0" u="none" strike="noStrike" dirty="0">
                <a:solidFill>
                  <a:schemeClr val="bg1"/>
                </a:solidFill>
                <a:effectLst/>
                <a:latin typeface="Arial" panose="020B0604020202020204" pitchFamily="34" charset="0"/>
              </a:rPr>
              <a:t>II.</a:t>
            </a:r>
            <a:r>
              <a:rPr lang="en-US" sz="4400" b="0" i="0" u="none" strike="noStrike" dirty="0">
                <a:solidFill>
                  <a:schemeClr val="bg1"/>
                </a:solidFill>
                <a:effectLst/>
                <a:latin typeface="Times New Roman" panose="02020603050405020304" pitchFamily="18" charset="0"/>
              </a:rPr>
              <a:t>    </a:t>
            </a:r>
            <a:r>
              <a:rPr lang="en-US" sz="4400" b="0" i="0" u="none" strike="noStrike" dirty="0">
                <a:solidFill>
                  <a:schemeClr val="bg1"/>
                </a:solidFill>
                <a:effectLst/>
                <a:latin typeface="Arial" panose="020B0604020202020204" pitchFamily="34" charset="0"/>
              </a:rPr>
              <a:t>Understanding how to use the force multiplier concept to produce effective community partnerships with the potential for lasting and evidence-based impact.</a:t>
            </a:r>
          </a:p>
          <a:p>
            <a:pPr marL="457200" marR="0" algn="l">
              <a:spcBef>
                <a:spcPts val="0"/>
              </a:spcBef>
              <a:spcAft>
                <a:spcPts val="0"/>
              </a:spcAft>
            </a:pPr>
            <a:endParaRPr lang="en-US" sz="4400" b="0" i="0" u="none" strike="noStrike" dirty="0">
              <a:solidFill>
                <a:schemeClr val="bg1"/>
              </a:solidFill>
              <a:effectLst/>
              <a:latin typeface="Calibri" panose="020F0502020204030204" pitchFamily="34" charset="0"/>
            </a:endParaRPr>
          </a:p>
          <a:p>
            <a:pPr marL="457200" marR="0" algn="l">
              <a:spcBef>
                <a:spcPts val="0"/>
              </a:spcBef>
              <a:spcAft>
                <a:spcPts val="0"/>
              </a:spcAft>
            </a:pPr>
            <a:r>
              <a:rPr lang="en-US" sz="4400" b="0" i="0" u="none" strike="noStrike" dirty="0">
                <a:solidFill>
                  <a:schemeClr val="bg1"/>
                </a:solidFill>
                <a:effectLst/>
                <a:latin typeface="Arial" panose="020B0604020202020204" pitchFamily="34" charset="0"/>
              </a:rPr>
              <a:t>III.</a:t>
            </a:r>
            <a:r>
              <a:rPr lang="en-US" sz="4400" b="0" i="0" u="none" strike="noStrike" dirty="0">
                <a:solidFill>
                  <a:schemeClr val="bg1"/>
                </a:solidFill>
                <a:effectLst/>
                <a:latin typeface="Times New Roman" panose="02020603050405020304" pitchFamily="18" charset="0"/>
              </a:rPr>
              <a:t>   </a:t>
            </a:r>
            <a:r>
              <a:rPr lang="en-US" sz="4400" b="0" i="0" u="none" strike="noStrike" dirty="0">
                <a:solidFill>
                  <a:schemeClr val="bg1"/>
                </a:solidFill>
                <a:effectLst/>
                <a:latin typeface="Arial" panose="020B0604020202020204" pitchFamily="34" charset="0"/>
              </a:rPr>
              <a:t>Develop familiarity with the barriers that often prevent effective community partnerships and the best approaches to engaging partners in the research process throughout the entire experience.</a:t>
            </a:r>
          </a:p>
          <a:p>
            <a:pPr marL="457200" marR="0" algn="l">
              <a:spcBef>
                <a:spcPts val="0"/>
              </a:spcBef>
              <a:spcAft>
                <a:spcPts val="0"/>
              </a:spcAft>
            </a:pPr>
            <a:r>
              <a:rPr lang="en-US" sz="4400" b="0" i="0" u="none" strike="noStrike" dirty="0">
                <a:solidFill>
                  <a:schemeClr val="bg1"/>
                </a:solidFill>
                <a:effectLst/>
                <a:latin typeface="Arial" panose="020B0604020202020204" pitchFamily="34" charset="0"/>
              </a:rPr>
              <a:t> </a:t>
            </a:r>
            <a:endParaRPr lang="en-US" sz="4400" b="0" i="0" u="none" strike="noStrike" dirty="0">
              <a:solidFill>
                <a:schemeClr val="bg1"/>
              </a:solidFill>
              <a:effectLst/>
              <a:latin typeface="Calibri" panose="020F0502020204030204" pitchFamily="34" charset="0"/>
            </a:endParaRPr>
          </a:p>
          <a:p>
            <a:pPr marL="457200" marR="0" algn="l">
              <a:spcBef>
                <a:spcPts val="0"/>
              </a:spcBef>
              <a:spcAft>
                <a:spcPts val="0"/>
              </a:spcAft>
            </a:pPr>
            <a:r>
              <a:rPr lang="en-US" sz="4400" b="0" i="0" u="none" strike="noStrike" dirty="0">
                <a:solidFill>
                  <a:schemeClr val="bg1"/>
                </a:solidFill>
                <a:effectLst/>
                <a:latin typeface="Arial" panose="020B0604020202020204" pitchFamily="34" charset="0"/>
              </a:rPr>
              <a:t>IV.</a:t>
            </a:r>
            <a:r>
              <a:rPr lang="en-US" sz="4400" b="0" i="0" u="none" strike="noStrike" dirty="0">
                <a:solidFill>
                  <a:schemeClr val="bg1"/>
                </a:solidFill>
                <a:effectLst/>
                <a:latin typeface="Times New Roman" panose="02020603050405020304" pitchFamily="18" charset="0"/>
              </a:rPr>
              <a:t>  </a:t>
            </a:r>
            <a:r>
              <a:rPr lang="en-US" sz="4400" b="0" i="0" u="none" strike="noStrike" dirty="0">
                <a:solidFill>
                  <a:schemeClr val="bg1"/>
                </a:solidFill>
                <a:effectLst/>
                <a:latin typeface="Arial" panose="020B0604020202020204" pitchFamily="34" charset="0"/>
              </a:rPr>
              <a:t>Understanding how to develop a plan that will be synergistic and optimal for creating a long-lasting relationship and foundation for success for both entities.</a:t>
            </a:r>
            <a:endParaRPr lang="en-US" sz="4400" b="0" i="0" u="none" strike="noStrike" dirty="0">
              <a:solidFill>
                <a:schemeClr val="bg1"/>
              </a:solidFill>
              <a:effectLst/>
              <a:latin typeface="Calibri" panose="020F0502020204030204" pitchFamily="34"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EB1A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80B218-537F-4988-AB0C-5F9DD7D13F85}"/>
              </a:ext>
            </a:extLst>
          </p:cNvPr>
          <p:cNvSpPr>
            <a:spLocks noGrp="1"/>
          </p:cNvSpPr>
          <p:nvPr>
            <p:ph type="title"/>
          </p:nvPr>
        </p:nvSpPr>
        <p:spPr>
          <a:xfrm>
            <a:off x="1206497" y="1819618"/>
            <a:ext cx="21971005" cy="4648202"/>
          </a:xfrm>
        </p:spPr>
        <p:txBody>
          <a:bodyPr>
            <a:normAutofit fontScale="90000"/>
          </a:bodyPr>
          <a:lstStyle/>
          <a:p>
            <a:pPr marL="457200" marR="0" algn="l">
              <a:spcBef>
                <a:spcPts val="0"/>
              </a:spcBef>
              <a:spcAft>
                <a:spcPts val="0"/>
              </a:spcAft>
            </a:pPr>
            <a:r>
              <a:rPr lang="en-US" sz="9600" b="0" i="0" u="none" strike="noStrike" dirty="0">
                <a:solidFill>
                  <a:schemeClr val="bg1"/>
                </a:solidFill>
                <a:effectLst/>
              </a:rPr>
              <a:t>III. Develop familiarity with the barriers that often prevent effective community partnerships and the best approaches to engaging partners in the research process throughout the entire experience.</a:t>
            </a:r>
          </a:p>
        </p:txBody>
      </p:sp>
      <p:pic>
        <p:nvPicPr>
          <p:cNvPr id="11266" name="Picture 2" descr="Overcome Barriers Stock Illustrations – 178 Overcome Barriers Stock  Illustrations, Vectors &amp; Clipart - Dreamstime">
            <a:extLst>
              <a:ext uri="{FF2B5EF4-FFF2-40B4-BE49-F238E27FC236}">
                <a16:creationId xmlns:a16="http://schemas.microsoft.com/office/drawing/2014/main" id="{D389D817-E1B8-F528-B0D3-9BDA1EA9F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8533" y="6858000"/>
            <a:ext cx="8011583" cy="600095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descr="Image">
            <a:extLst>
              <a:ext uri="{FF2B5EF4-FFF2-40B4-BE49-F238E27FC236}">
                <a16:creationId xmlns:a16="http://schemas.microsoft.com/office/drawing/2014/main" id="{F8102A49-94B6-6499-2136-1485A530E3E5}"/>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71527628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64" y="434497"/>
            <a:ext cx="17193336" cy="1489882"/>
          </a:xfrm>
        </p:spPr>
        <p:txBody>
          <a:bodyPr/>
          <a:lstStyle/>
          <a:p>
            <a:r>
              <a:rPr lang="en-US" b="1" dirty="0">
                <a:solidFill>
                  <a:schemeClr val="accent2">
                    <a:lumMod val="75000"/>
                  </a:schemeClr>
                </a:solidFill>
              </a:rPr>
              <a:t>Why Programs Fail: Top 10</a:t>
            </a:r>
          </a:p>
        </p:txBody>
      </p:sp>
      <p:sp>
        <p:nvSpPr>
          <p:cNvPr id="3" name="Content Placeholder 2"/>
          <p:cNvSpPr>
            <a:spLocks noGrp="1"/>
          </p:cNvSpPr>
          <p:nvPr>
            <p:ph idx="1"/>
          </p:nvPr>
        </p:nvSpPr>
        <p:spPr>
          <a:xfrm>
            <a:off x="372533" y="1882877"/>
            <a:ext cx="18897600" cy="11277600"/>
          </a:xfrm>
        </p:spPr>
        <p:txBody>
          <a:bodyPr>
            <a:noAutofit/>
          </a:bodyPr>
          <a:lstStyle/>
          <a:p>
            <a:pPr marL="914400" indent="-914400">
              <a:buFont typeface="+mj-lt"/>
              <a:buAutoNum type="arabicPeriod"/>
            </a:pPr>
            <a:r>
              <a:rPr lang="en-US" altLang="en-US" sz="4000" dirty="0">
                <a:solidFill>
                  <a:schemeClr val="tx1"/>
                </a:solidFill>
              </a:rPr>
              <a:t>Poor communication especially around defining the problem/solution</a:t>
            </a:r>
          </a:p>
          <a:p>
            <a:pPr marL="914400" indent="-914400">
              <a:buFont typeface="+mj-lt"/>
              <a:buAutoNum type="arabicPeriod"/>
            </a:pPr>
            <a:r>
              <a:rPr lang="en-US" altLang="en-US" sz="4000" dirty="0">
                <a:solidFill>
                  <a:schemeClr val="tx1"/>
                </a:solidFill>
              </a:rPr>
              <a:t>Turf/Silo issues (e.g., this is how we have always done it, this is not my issue, and/or this is my issue and we don’t need you).</a:t>
            </a:r>
          </a:p>
          <a:p>
            <a:pPr marL="914400" indent="-914400">
              <a:buFont typeface="+mj-lt"/>
              <a:buAutoNum type="arabicPeriod"/>
            </a:pPr>
            <a:r>
              <a:rPr lang="en-US" altLang="en-US" sz="4000" dirty="0">
                <a:solidFill>
                  <a:schemeClr val="tx1"/>
                </a:solidFill>
              </a:rPr>
              <a:t>Bad history—poor brand recognition, starting but not completing projects, and/or leading without listening.</a:t>
            </a:r>
          </a:p>
          <a:p>
            <a:pPr marL="914400" indent="-914400">
              <a:buFont typeface="+mj-lt"/>
              <a:buAutoNum type="arabicPeriod"/>
            </a:pPr>
            <a:r>
              <a:rPr lang="en-US" altLang="en-US" sz="4000" dirty="0">
                <a:solidFill>
                  <a:schemeClr val="tx1"/>
                </a:solidFill>
              </a:rPr>
              <a:t>Domination by "professionals" or some other perceived elites.</a:t>
            </a:r>
          </a:p>
          <a:p>
            <a:pPr marL="914400" indent="-914400">
              <a:buFont typeface="+mj-lt"/>
              <a:buAutoNum type="arabicPeriod"/>
            </a:pPr>
            <a:r>
              <a:rPr lang="en-US" altLang="en-US" sz="4000" dirty="0">
                <a:solidFill>
                  <a:schemeClr val="tx1"/>
                </a:solidFill>
              </a:rPr>
              <a:t>Poor links to the community (i.e., doing things </a:t>
            </a:r>
            <a:r>
              <a:rPr lang="en-US" altLang="en-US" sz="4000" i="1" u="sng" dirty="0">
                <a:solidFill>
                  <a:schemeClr val="tx1"/>
                </a:solidFill>
              </a:rPr>
              <a:t>to</a:t>
            </a:r>
            <a:r>
              <a:rPr lang="en-US" altLang="en-US" sz="4000" dirty="0">
                <a:solidFill>
                  <a:schemeClr val="tx1"/>
                </a:solidFill>
              </a:rPr>
              <a:t> the community instead of </a:t>
            </a:r>
            <a:r>
              <a:rPr lang="en-US" altLang="en-US" sz="4000" i="1" u="sng" dirty="0">
                <a:solidFill>
                  <a:schemeClr val="tx1"/>
                </a:solidFill>
              </a:rPr>
              <a:t>with</a:t>
            </a:r>
            <a:r>
              <a:rPr lang="en-US" altLang="en-US" sz="4000" dirty="0">
                <a:solidFill>
                  <a:schemeClr val="tx1"/>
                </a:solidFill>
              </a:rPr>
              <a:t> the community).</a:t>
            </a:r>
          </a:p>
          <a:p>
            <a:pPr marL="914400" indent="-914400">
              <a:buFont typeface="+mj-lt"/>
              <a:buAutoNum type="arabicPeriod"/>
            </a:pPr>
            <a:r>
              <a:rPr lang="en-US" altLang="en-US" sz="4000" dirty="0">
                <a:solidFill>
                  <a:schemeClr val="tx1"/>
                </a:solidFill>
              </a:rPr>
              <a:t>Minimal organizational capacity (e.g., understaffed and wrongly staffed). Insufficient Funding.</a:t>
            </a:r>
          </a:p>
          <a:p>
            <a:pPr marL="914400" indent="-914400">
              <a:buFont typeface="+mj-lt"/>
              <a:buAutoNum type="arabicPeriod"/>
            </a:pPr>
            <a:r>
              <a:rPr lang="en-US" altLang="en-US" sz="4000" dirty="0">
                <a:solidFill>
                  <a:schemeClr val="tx1"/>
                </a:solidFill>
              </a:rPr>
              <a:t>Poor vision for the program/intervention (see 80/20 rule).</a:t>
            </a:r>
          </a:p>
          <a:p>
            <a:pPr marL="914400" indent="-914400">
              <a:buFont typeface="+mj-lt"/>
              <a:buAutoNum type="arabicPeriod"/>
            </a:pPr>
            <a:r>
              <a:rPr lang="en-US" altLang="en-US" sz="4000" dirty="0">
                <a:solidFill>
                  <a:schemeClr val="tx1"/>
                </a:solidFill>
              </a:rPr>
              <a:t>Failure to provide and create leadership within the prevention effort.</a:t>
            </a:r>
          </a:p>
          <a:p>
            <a:pPr marL="914400" indent="-914400">
              <a:buFont typeface="+mj-lt"/>
              <a:buAutoNum type="arabicPeriod"/>
            </a:pPr>
            <a:r>
              <a:rPr lang="en-US" altLang="en-US" sz="4000" dirty="0">
                <a:solidFill>
                  <a:schemeClr val="tx1"/>
                </a:solidFill>
              </a:rPr>
              <a:t>Failure to expand community stakeholders and engaged leaders </a:t>
            </a:r>
          </a:p>
          <a:p>
            <a:pPr marL="914400" indent="-914400">
              <a:buFont typeface="+mj-lt"/>
              <a:buAutoNum type="arabicPeriod"/>
            </a:pPr>
            <a:r>
              <a:rPr lang="en-US" altLang="en-US" sz="4000" dirty="0">
                <a:solidFill>
                  <a:schemeClr val="tx1"/>
                </a:solidFill>
              </a:rPr>
              <a:t>The costs of working together outweigh the benefits for many stakeholders. </a:t>
            </a:r>
          </a:p>
          <a:p>
            <a:endParaRPr lang="en-US" sz="4000" dirty="0">
              <a:solidFill>
                <a:schemeClr val="tx1"/>
              </a:solidFill>
            </a:endParaRPr>
          </a:p>
        </p:txBody>
      </p:sp>
      <p:sp>
        <p:nvSpPr>
          <p:cNvPr id="4" name="Slide Number Placeholder 3"/>
          <p:cNvSpPr>
            <a:spLocks noGrp="1"/>
          </p:cNvSpPr>
          <p:nvPr>
            <p:ph type="sldNum" sz="quarter" idx="12"/>
          </p:nvPr>
        </p:nvSpPr>
        <p:spPr>
          <a:xfrm>
            <a:off x="8590663" y="6041362"/>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57F1E4F-1CFF-5643-939E-217C01CDF565}" type="slidenum">
              <a:rPr lang="en-US" smtClean="0"/>
              <a:pPr>
                <a:defRPr/>
              </a:pPr>
              <a:t>21</a:t>
            </a:fld>
            <a:endParaRPr lang="en-US" dirty="0">
              <a:solidFill>
                <a:srgbClr val="FFFFFF"/>
              </a:solidFill>
            </a:endParaRPr>
          </a:p>
        </p:txBody>
      </p:sp>
      <p:pic>
        <p:nvPicPr>
          <p:cNvPr id="5" name="Picture 2" descr="Overcome Barriers Stock Illustrations – 178 Overcome Barriers Stock  Illustrations, Vectors &amp; Clipart - Dreamstime">
            <a:extLst>
              <a:ext uri="{FF2B5EF4-FFF2-40B4-BE49-F238E27FC236}">
                <a16:creationId xmlns:a16="http://schemas.microsoft.com/office/drawing/2014/main" id="{AD3CE918-6074-FD9D-57C9-459C47C30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0133" y="4521200"/>
            <a:ext cx="5113867" cy="600095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descr="Image">
            <a:extLst>
              <a:ext uri="{FF2B5EF4-FFF2-40B4-BE49-F238E27FC236}">
                <a16:creationId xmlns:a16="http://schemas.microsoft.com/office/drawing/2014/main" id="{5F4CADBB-B319-F4C9-60E2-F31E60E937F4}"/>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1558413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346" y="375990"/>
            <a:ext cx="17193336" cy="2641600"/>
          </a:xfrm>
        </p:spPr>
        <p:txBody>
          <a:bodyPr/>
          <a:lstStyle/>
          <a:p>
            <a:r>
              <a:rPr lang="en-US" b="1" dirty="0">
                <a:solidFill>
                  <a:schemeClr val="accent2">
                    <a:lumMod val="75000"/>
                  </a:schemeClr>
                </a:solidFill>
              </a:rPr>
              <a:t>Community Collaboration Requires Clear Communication</a:t>
            </a:r>
          </a:p>
        </p:txBody>
      </p:sp>
      <p:sp>
        <p:nvSpPr>
          <p:cNvPr id="9" name="TextBox 8"/>
          <p:cNvSpPr txBox="1"/>
          <p:nvPr/>
        </p:nvSpPr>
        <p:spPr>
          <a:xfrm>
            <a:off x="1054292" y="10678535"/>
            <a:ext cx="7162800" cy="2308324"/>
          </a:xfrm>
          <a:prstGeom prst="rect">
            <a:avLst/>
          </a:prstGeom>
          <a:noFill/>
        </p:spPr>
        <p:txBody>
          <a:bodyPr wrap="square" rtlCol="0">
            <a:spAutoFit/>
          </a:bodyPr>
          <a:lstStyle/>
          <a:p>
            <a:r>
              <a:rPr lang="en-US" sz="4800" b="1" dirty="0">
                <a:solidFill>
                  <a:srgbClr val="FF0000"/>
                </a:solidFill>
              </a:rPr>
              <a:t>Sometimes, even when things are clear, the point is missed.</a:t>
            </a:r>
          </a:p>
        </p:txBody>
      </p:sp>
      <p:pic>
        <p:nvPicPr>
          <p:cNvPr id="5" name="Picture 4"/>
          <p:cNvPicPr>
            <a:picLocks noChangeAspect="1"/>
          </p:cNvPicPr>
          <p:nvPr/>
        </p:nvPicPr>
        <p:blipFill>
          <a:blip r:embed="rId2"/>
          <a:stretch>
            <a:fillRect/>
          </a:stretch>
        </p:blipFill>
        <p:spPr>
          <a:xfrm>
            <a:off x="597092" y="3017590"/>
            <a:ext cx="7620000" cy="7620000"/>
          </a:xfrm>
          <a:prstGeom prst="rect">
            <a:avLst/>
          </a:prstGeom>
        </p:spPr>
      </p:pic>
      <p:pic>
        <p:nvPicPr>
          <p:cNvPr id="6" name="Picture 5"/>
          <p:cNvPicPr>
            <a:picLocks noChangeAspect="1"/>
          </p:cNvPicPr>
          <p:nvPr/>
        </p:nvPicPr>
        <p:blipFill>
          <a:blip r:embed="rId3"/>
          <a:stretch>
            <a:fillRect/>
          </a:stretch>
        </p:blipFill>
        <p:spPr>
          <a:xfrm>
            <a:off x="10976211" y="2641601"/>
            <a:ext cx="9296398" cy="8880398"/>
          </a:xfrm>
          <a:prstGeom prst="rect">
            <a:avLst/>
          </a:prstGeom>
        </p:spPr>
      </p:pic>
      <p:sp>
        <p:nvSpPr>
          <p:cNvPr id="7" name="Right Arrow 6"/>
          <p:cNvSpPr/>
          <p:nvPr/>
        </p:nvSpPr>
        <p:spPr>
          <a:xfrm>
            <a:off x="8523026" y="6294190"/>
            <a:ext cx="2133600" cy="1066800"/>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solidFill>
                <a:srgbClr val="00B0F0"/>
              </a:solidFill>
            </a:endParaRPr>
          </a:p>
        </p:txBody>
      </p:sp>
      <p:pic>
        <p:nvPicPr>
          <p:cNvPr id="3" name="Image" descr="Image">
            <a:extLst>
              <a:ext uri="{FF2B5EF4-FFF2-40B4-BE49-F238E27FC236}">
                <a16:creationId xmlns:a16="http://schemas.microsoft.com/office/drawing/2014/main" id="{CED444B6-69D1-29DC-F9FC-8A7A9000F01C}"/>
              </a:ext>
            </a:extLst>
          </p:cNvPr>
          <p:cNvPicPr>
            <a:picLocks noChangeAspect="1"/>
          </p:cNvPicPr>
          <p:nvPr/>
        </p:nvPicPr>
        <p:blipFill>
          <a:blip r:embed="rId4"/>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1942602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EB1A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80B218-537F-4988-AB0C-5F9DD7D13F85}"/>
              </a:ext>
            </a:extLst>
          </p:cNvPr>
          <p:cNvSpPr>
            <a:spLocks noGrp="1"/>
          </p:cNvSpPr>
          <p:nvPr>
            <p:ph type="title"/>
          </p:nvPr>
        </p:nvSpPr>
        <p:spPr>
          <a:xfrm>
            <a:off x="1206497" y="1457391"/>
            <a:ext cx="21971005" cy="4648202"/>
          </a:xfrm>
        </p:spPr>
        <p:txBody>
          <a:bodyPr>
            <a:normAutofit fontScale="90000"/>
          </a:bodyPr>
          <a:lstStyle/>
          <a:p>
            <a:pPr marL="457200" marR="0" algn="l">
              <a:spcBef>
                <a:spcPts val="0"/>
              </a:spcBef>
              <a:spcAft>
                <a:spcPts val="0"/>
              </a:spcAft>
            </a:pPr>
            <a:r>
              <a:rPr lang="en-US" sz="9600" i="0" u="none" strike="noStrike" dirty="0">
                <a:solidFill>
                  <a:schemeClr val="bg1"/>
                </a:solidFill>
                <a:effectLst/>
                <a:latin typeface="Arial" panose="020B0604020202020204" pitchFamily="34" charset="0"/>
              </a:rPr>
              <a:t>IV.</a:t>
            </a:r>
            <a:r>
              <a:rPr lang="en-US" sz="9600" i="0" u="none" strike="noStrike" dirty="0">
                <a:solidFill>
                  <a:schemeClr val="bg1"/>
                </a:solidFill>
                <a:effectLst/>
                <a:latin typeface="Times New Roman" panose="02020603050405020304" pitchFamily="18" charset="0"/>
              </a:rPr>
              <a:t>  </a:t>
            </a:r>
            <a:r>
              <a:rPr lang="en-US" sz="9600" i="0" u="none" strike="noStrike" dirty="0">
                <a:solidFill>
                  <a:schemeClr val="bg1"/>
                </a:solidFill>
                <a:effectLst/>
                <a:latin typeface="Arial" panose="020B0604020202020204" pitchFamily="34" charset="0"/>
              </a:rPr>
              <a:t>Understanding how to develop a plan that will be synergistic and optimal for creating a long-lasting relationship and foundation for success for both entities.</a:t>
            </a:r>
            <a:endParaRPr lang="en-US" sz="9600" i="0" u="none" strike="noStrike" dirty="0">
              <a:solidFill>
                <a:schemeClr val="bg1"/>
              </a:solidFill>
              <a:effectLst/>
              <a:latin typeface="Calibri" panose="020F0502020204030204" pitchFamily="34" charset="0"/>
            </a:endParaRPr>
          </a:p>
        </p:txBody>
      </p:sp>
      <p:pic>
        <p:nvPicPr>
          <p:cNvPr id="14338" name="Picture 2" descr="Manitoba Opens Intake for Building Sustainable Communities Grants - The  Environment Journal">
            <a:extLst>
              <a:ext uri="{FF2B5EF4-FFF2-40B4-BE49-F238E27FC236}">
                <a16:creationId xmlns:a16="http://schemas.microsoft.com/office/drawing/2014/main" id="{E960214D-8756-D6E8-FE17-462D30F50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1600" y="7223194"/>
            <a:ext cx="8202081" cy="601867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Sustainability Action Plan | Sustainability Engagement Institute | Western  Washington University">
            <a:extLst>
              <a:ext uri="{FF2B5EF4-FFF2-40B4-BE49-F238E27FC236}">
                <a16:creationId xmlns:a16="http://schemas.microsoft.com/office/drawing/2014/main" id="{4B5B2883-F89C-D5B0-0028-DE3BB5CF1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833" y="8246534"/>
            <a:ext cx="3073400" cy="2641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Sustainability Action Plan | Sustainability Engagement Institute | Western  Washington University">
            <a:extLst>
              <a:ext uri="{FF2B5EF4-FFF2-40B4-BE49-F238E27FC236}">
                <a16:creationId xmlns:a16="http://schemas.microsoft.com/office/drawing/2014/main" id="{B8194473-09E4-85A8-1B3B-7EFB5C080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9700" y="8246534"/>
            <a:ext cx="3073400" cy="26416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descr="Image">
            <a:extLst>
              <a:ext uri="{FF2B5EF4-FFF2-40B4-BE49-F238E27FC236}">
                <a16:creationId xmlns:a16="http://schemas.microsoft.com/office/drawing/2014/main" id="{7636B262-28F7-44F5-768F-A34CFD422F3B}"/>
              </a:ext>
            </a:extLst>
          </p:cNvPr>
          <p:cNvPicPr>
            <a:picLocks noChangeAspect="1"/>
          </p:cNvPicPr>
          <p:nvPr/>
        </p:nvPicPr>
        <p:blipFill>
          <a:blip r:embed="rId4"/>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384505437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0932"/>
            <a:ext cx="18135600" cy="2641600"/>
          </a:xfrm>
        </p:spPr>
        <p:txBody>
          <a:bodyPr/>
          <a:lstStyle/>
          <a:p>
            <a:r>
              <a:rPr lang="en-US" b="1" dirty="0">
                <a:solidFill>
                  <a:schemeClr val="accent2">
                    <a:lumMod val="75000"/>
                  </a:schemeClr>
                </a:solidFill>
              </a:rPr>
              <a:t>Grants Require Collaborative Models and Full and Authentic Participation</a:t>
            </a:r>
          </a:p>
        </p:txBody>
      </p:sp>
      <p:sp>
        <p:nvSpPr>
          <p:cNvPr id="4" name="Slide Number Placeholder 3"/>
          <p:cNvSpPr>
            <a:spLocks noGrp="1"/>
          </p:cNvSpPr>
          <p:nvPr>
            <p:ph type="sldNum" sz="quarter" idx="12"/>
          </p:nvPr>
        </p:nvSpPr>
        <p:spPr>
          <a:xfrm>
            <a:off x="8590663" y="6041362"/>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57F1E4F-1CFF-5643-939E-217C01CDF565}" type="slidenum">
              <a:rPr lang="en-US" smtClean="0"/>
              <a:pPr>
                <a:defRPr/>
              </a:pPr>
              <a:t>24</a:t>
            </a:fld>
            <a:endParaRPr lang="en-US" dirty="0">
              <a:solidFill>
                <a:srgbClr val="FFFFFF"/>
              </a:solidFill>
            </a:endParaRPr>
          </a:p>
        </p:txBody>
      </p:sp>
      <p:sp>
        <p:nvSpPr>
          <p:cNvPr id="3" name="TextBox 2"/>
          <p:cNvSpPr txBox="1"/>
          <p:nvPr/>
        </p:nvSpPr>
        <p:spPr>
          <a:xfrm>
            <a:off x="609600" y="2385301"/>
            <a:ext cx="19050000" cy="10433625"/>
          </a:xfrm>
          <a:prstGeom prst="rect">
            <a:avLst/>
          </a:prstGeom>
          <a:noFill/>
        </p:spPr>
        <p:txBody>
          <a:bodyPr wrap="square" rtlCol="0">
            <a:spAutoFit/>
          </a:bodyPr>
          <a:lstStyle/>
          <a:p>
            <a:pPr marL="685800" indent="-685800" algn="l">
              <a:buAutoNum type="arabicPeriod"/>
            </a:pPr>
            <a:r>
              <a:rPr lang="en-US" sz="4800" dirty="0"/>
              <a:t>Which health problems/social issues areas are the highest priorities?</a:t>
            </a:r>
          </a:p>
          <a:p>
            <a:pPr marL="685800" indent="-685800" algn="l">
              <a:buAutoNum type="arabicPeriod"/>
            </a:pPr>
            <a:r>
              <a:rPr lang="en-US" sz="4800" dirty="0"/>
              <a:t>Which health problems/social issues have the best likelihood of responding to an intervention?</a:t>
            </a:r>
          </a:p>
          <a:p>
            <a:pPr marL="685800" indent="-685800" algn="l">
              <a:buAutoNum type="arabicPeriod"/>
            </a:pPr>
            <a:r>
              <a:rPr lang="en-US" sz="4800" dirty="0"/>
              <a:t>Are there any community groups working on the same problem/issue?</a:t>
            </a:r>
          </a:p>
          <a:p>
            <a:pPr marL="685800" indent="-685800" algn="l">
              <a:buAutoNum type="arabicPeriod"/>
            </a:pPr>
            <a:r>
              <a:rPr lang="en-US" sz="4800" dirty="0"/>
              <a:t>What is the biggest obstacle for those community groups to make progress?</a:t>
            </a:r>
          </a:p>
          <a:p>
            <a:pPr marL="685800" indent="-685800" algn="l">
              <a:buAutoNum type="arabicPeriod"/>
            </a:pPr>
            <a:r>
              <a:rPr lang="en-US" sz="4800" dirty="0"/>
              <a:t>How can the organization lead and support these efforts?</a:t>
            </a:r>
          </a:p>
          <a:p>
            <a:pPr marL="685800" indent="-685800" algn="l">
              <a:buAutoNum type="arabicPeriod"/>
            </a:pPr>
            <a:r>
              <a:rPr lang="en-US" sz="4800" dirty="0"/>
              <a:t>What stakeholders would be interested in being engaged in developing a solution?  Why/why not?</a:t>
            </a:r>
          </a:p>
          <a:p>
            <a:pPr marL="685800" indent="-685800" algn="l">
              <a:buAutoNum type="arabicPeriod"/>
            </a:pPr>
            <a:r>
              <a:rPr lang="en-US" sz="4800" dirty="0"/>
              <a:t>How will you track data on the above to demonstrate a commitment to inclusivity and consumer engagement?</a:t>
            </a:r>
          </a:p>
          <a:p>
            <a:pPr marL="685800" indent="-685800" algn="l">
              <a:buAutoNum type="arabicPeriod"/>
            </a:pPr>
            <a:endParaRPr lang="en-US" sz="4800" dirty="0"/>
          </a:p>
        </p:txBody>
      </p:sp>
      <p:pic>
        <p:nvPicPr>
          <p:cNvPr id="5" name="Image" descr="Image">
            <a:extLst>
              <a:ext uri="{FF2B5EF4-FFF2-40B4-BE49-F238E27FC236}">
                <a16:creationId xmlns:a16="http://schemas.microsoft.com/office/drawing/2014/main" id="{EC9FDCB8-14A3-8BAA-CAEB-E6B1A2D90D7E}"/>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1877023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970"/>
            <a:ext cx="24654933" cy="2641600"/>
          </a:xfrm>
        </p:spPr>
        <p:txBody>
          <a:bodyPr>
            <a:normAutofit fontScale="90000"/>
          </a:bodyPr>
          <a:lstStyle/>
          <a:p>
            <a:pPr algn="ctr"/>
            <a:r>
              <a:rPr lang="en-US" b="1" dirty="0">
                <a:solidFill>
                  <a:schemeClr val="accent2">
                    <a:lumMod val="75000"/>
                  </a:schemeClr>
                </a:solidFill>
              </a:rPr>
              <a:t>First, start off on the “right </a:t>
            </a:r>
            <a:r>
              <a:rPr lang="en-US" dirty="0">
                <a:solidFill>
                  <a:schemeClr val="accent2">
                    <a:lumMod val="75000"/>
                  </a:schemeClr>
                </a:solidFill>
              </a:rPr>
              <a:t>f</a:t>
            </a:r>
            <a:r>
              <a:rPr lang="en-US" b="1" dirty="0">
                <a:solidFill>
                  <a:schemeClr val="accent2">
                    <a:lumMod val="75000"/>
                  </a:schemeClr>
                </a:solidFill>
              </a:rPr>
              <a:t>oot”, by asking some critical questions</a:t>
            </a:r>
            <a:br>
              <a:rPr lang="en-US" b="1" dirty="0">
                <a:solidFill>
                  <a:schemeClr val="accent2">
                    <a:lumMod val="75000"/>
                  </a:schemeClr>
                </a:solidFill>
              </a:rPr>
            </a:br>
            <a:br>
              <a:rPr lang="en-US" b="1" dirty="0">
                <a:solidFill>
                  <a:schemeClr val="accent2">
                    <a:lumMod val="75000"/>
                  </a:schemeClr>
                </a:solidFill>
              </a:rPr>
            </a:br>
            <a:endParaRPr lang="en-US" b="1" dirty="0">
              <a:solidFill>
                <a:schemeClr val="accent2">
                  <a:lumMod val="75000"/>
                </a:schemeClr>
              </a:solidFill>
            </a:endParaRPr>
          </a:p>
        </p:txBody>
      </p:sp>
      <p:sp>
        <p:nvSpPr>
          <p:cNvPr id="4" name="Slide Number Placeholder 3"/>
          <p:cNvSpPr>
            <a:spLocks noGrp="1"/>
          </p:cNvSpPr>
          <p:nvPr>
            <p:ph type="sldNum" sz="quarter" idx="12"/>
          </p:nvPr>
        </p:nvSpPr>
        <p:spPr>
          <a:xfrm>
            <a:off x="8590663" y="6041362"/>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57F1E4F-1CFF-5643-939E-217C01CDF565}" type="slidenum">
              <a:rPr lang="en-US" smtClean="0"/>
              <a:pPr>
                <a:defRPr/>
              </a:pPr>
              <a:t>25</a:t>
            </a:fld>
            <a:endParaRPr lang="en-US" dirty="0">
              <a:solidFill>
                <a:srgbClr val="FFFFFF"/>
              </a:solidFill>
            </a:endParaRPr>
          </a:p>
        </p:txBody>
      </p:sp>
      <p:sp>
        <p:nvSpPr>
          <p:cNvPr id="3" name="TextBox 2"/>
          <p:cNvSpPr txBox="1"/>
          <p:nvPr/>
        </p:nvSpPr>
        <p:spPr>
          <a:xfrm>
            <a:off x="1794933" y="1896534"/>
            <a:ext cx="19922067" cy="8956298"/>
          </a:xfrm>
          <a:prstGeom prst="rect">
            <a:avLst/>
          </a:prstGeom>
          <a:noFill/>
        </p:spPr>
        <p:txBody>
          <a:bodyPr wrap="square" rtlCol="0">
            <a:spAutoFit/>
          </a:bodyPr>
          <a:lstStyle/>
          <a:p>
            <a:pPr marL="685800" indent="-685800" algn="l">
              <a:buAutoNum type="arabicPeriod"/>
            </a:pPr>
            <a:r>
              <a:rPr lang="en-US" sz="4800" dirty="0"/>
              <a:t>Which health problems/social issues areas are the highest priorities?</a:t>
            </a:r>
          </a:p>
          <a:p>
            <a:pPr marL="685800" indent="-685800" algn="l">
              <a:buAutoNum type="arabicPeriod"/>
            </a:pPr>
            <a:r>
              <a:rPr lang="en-US" sz="4800" dirty="0"/>
              <a:t>Which health problems/social issues have the best likelihood of responding to an intervention?</a:t>
            </a:r>
          </a:p>
          <a:p>
            <a:pPr marL="685800" indent="-685800" algn="l">
              <a:buAutoNum type="arabicPeriod"/>
            </a:pPr>
            <a:r>
              <a:rPr lang="en-US" sz="4800" dirty="0"/>
              <a:t>Are there any community groups working on the same problem/issue?</a:t>
            </a:r>
          </a:p>
          <a:p>
            <a:pPr marL="685800" indent="-685800" algn="l">
              <a:buAutoNum type="arabicPeriod"/>
            </a:pPr>
            <a:r>
              <a:rPr lang="en-US" sz="4800" dirty="0"/>
              <a:t>What is the biggest obstacle for those community groups to make progress?</a:t>
            </a:r>
          </a:p>
          <a:p>
            <a:pPr marL="685800" indent="-685800" algn="l">
              <a:buAutoNum type="arabicPeriod"/>
            </a:pPr>
            <a:r>
              <a:rPr lang="en-US" sz="4800" dirty="0"/>
              <a:t>How can the organization lead and support these efforts?</a:t>
            </a:r>
          </a:p>
          <a:p>
            <a:pPr marL="685800" indent="-685800" algn="l">
              <a:buAutoNum type="arabicPeriod"/>
            </a:pPr>
            <a:r>
              <a:rPr lang="en-US" sz="4800" dirty="0"/>
              <a:t>What stakeholders would be interested in being engaged in developing a solution?  Why/why not?</a:t>
            </a:r>
          </a:p>
          <a:p>
            <a:pPr marL="685800" indent="-685800" algn="l">
              <a:buAutoNum type="arabicPeriod"/>
            </a:pPr>
            <a:r>
              <a:rPr lang="en-US" sz="4800" dirty="0"/>
              <a:t>How will you track data on the above to demonstrate a commitment to inclusivity and consumer engagement?</a:t>
            </a:r>
          </a:p>
          <a:p>
            <a:pPr marL="685800" indent="-685800" algn="l">
              <a:buAutoNum type="arabicPeriod"/>
            </a:pPr>
            <a:endParaRPr lang="en-US" sz="4800" dirty="0"/>
          </a:p>
        </p:txBody>
      </p:sp>
      <p:sp>
        <p:nvSpPr>
          <p:cNvPr id="6" name="TextBox 5">
            <a:extLst>
              <a:ext uri="{FF2B5EF4-FFF2-40B4-BE49-F238E27FC236}">
                <a16:creationId xmlns:a16="http://schemas.microsoft.com/office/drawing/2014/main" id="{D697B2E3-EB8E-66DD-C7EE-32B8EA5E8A8B}"/>
              </a:ext>
            </a:extLst>
          </p:cNvPr>
          <p:cNvSpPr txBox="1"/>
          <p:nvPr/>
        </p:nvSpPr>
        <p:spPr>
          <a:xfrm>
            <a:off x="1151467" y="11364372"/>
            <a:ext cx="22081066" cy="2123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6600" b="1" dirty="0">
                <a:solidFill>
                  <a:schemeClr val="accent2">
                    <a:lumMod val="75000"/>
                  </a:schemeClr>
                </a:solidFill>
              </a:rPr>
              <a:t>Grants Require Collaborative Models and Full and Authentic Participation</a:t>
            </a:r>
            <a:endParaRPr lang="en-US" sz="6600" dirty="0">
              <a:solidFill>
                <a:schemeClr val="accent2">
                  <a:lumMod val="75000"/>
                </a:schemeClr>
              </a:solidFill>
            </a:endParaRPr>
          </a:p>
        </p:txBody>
      </p:sp>
      <p:pic>
        <p:nvPicPr>
          <p:cNvPr id="5" name="Image" descr="Image">
            <a:extLst>
              <a:ext uri="{FF2B5EF4-FFF2-40B4-BE49-F238E27FC236}">
                <a16:creationId xmlns:a16="http://schemas.microsoft.com/office/drawing/2014/main" id="{7D757200-9FF4-DE36-6588-BBA064ADA343}"/>
              </a:ext>
            </a:extLst>
          </p:cNvPr>
          <p:cNvPicPr>
            <a:picLocks noChangeAspect="1"/>
          </p:cNvPicPr>
          <p:nvPr/>
        </p:nvPicPr>
        <p:blipFill>
          <a:blip r:embed="rId2"/>
          <a:stretch>
            <a:fillRect/>
          </a:stretch>
        </p:blipFill>
        <p:spPr>
          <a:xfrm>
            <a:off x="22622637" y="12426201"/>
            <a:ext cx="1219791" cy="1056456"/>
          </a:xfrm>
          <a:prstGeom prst="rect">
            <a:avLst/>
          </a:prstGeom>
          <a:ln w="12700">
            <a:miter lim="400000"/>
          </a:ln>
        </p:spPr>
      </p:pic>
    </p:spTree>
    <p:extLst>
      <p:ext uri="{BB962C8B-B14F-4D97-AF65-F5344CB8AC3E}">
        <p14:creationId xmlns:p14="http://schemas.microsoft.com/office/powerpoint/2010/main" val="2476271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78948716"/>
              </p:ext>
            </p:extLst>
          </p:nvPr>
        </p:nvGraphicFramePr>
        <p:xfrm>
          <a:off x="13501333" y="5067738"/>
          <a:ext cx="121920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29734" y="253662"/>
            <a:ext cx="17193336" cy="1986508"/>
          </a:xfrm>
        </p:spPr>
        <p:txBody>
          <a:bodyPr/>
          <a:lstStyle/>
          <a:p>
            <a:r>
              <a:rPr lang="en-US" b="1" dirty="0">
                <a:solidFill>
                  <a:schemeClr val="accent2">
                    <a:lumMod val="75000"/>
                  </a:schemeClr>
                </a:solidFill>
              </a:rPr>
              <a:t>Second…Develop an effective strategy</a:t>
            </a:r>
          </a:p>
        </p:txBody>
      </p:sp>
      <p:sp>
        <p:nvSpPr>
          <p:cNvPr id="3" name="Content Placeholder 2"/>
          <p:cNvSpPr>
            <a:spLocks noGrp="1"/>
          </p:cNvSpPr>
          <p:nvPr>
            <p:ph idx="1"/>
          </p:nvPr>
        </p:nvSpPr>
        <p:spPr>
          <a:xfrm>
            <a:off x="304800" y="4095248"/>
            <a:ext cx="18243204" cy="9367090"/>
          </a:xfrm>
        </p:spPr>
        <p:txBody>
          <a:bodyPr>
            <a:noAutofit/>
          </a:bodyPr>
          <a:lstStyle/>
          <a:p>
            <a:pPr>
              <a:buFont typeface="+mj-lt"/>
              <a:buAutoNum type="arabicPeriod"/>
            </a:pPr>
            <a:r>
              <a:rPr lang="en-US" sz="4000" dirty="0">
                <a:solidFill>
                  <a:schemeClr val="tx1"/>
                </a:solidFill>
              </a:rPr>
              <a:t>What are your long- and short-term goals?</a:t>
            </a:r>
          </a:p>
          <a:p>
            <a:pPr>
              <a:buFont typeface="+mj-lt"/>
              <a:buAutoNum type="arabicPeriod"/>
            </a:pPr>
            <a:r>
              <a:rPr lang="en-US" sz="4000" dirty="0">
                <a:solidFill>
                  <a:schemeClr val="tx1"/>
                </a:solidFill>
              </a:rPr>
              <a:t>Collectively and individually, what are your organizational strengths and weaknesses?  What do you bring to this problem?</a:t>
            </a:r>
          </a:p>
          <a:p>
            <a:pPr>
              <a:buFont typeface="+mj-lt"/>
              <a:buAutoNum type="arabicPeriod"/>
            </a:pPr>
            <a:r>
              <a:rPr lang="en-US" sz="4000" dirty="0">
                <a:solidFill>
                  <a:schemeClr val="tx1"/>
                </a:solidFill>
              </a:rPr>
              <a:t>Who cares about this problem (the so what question)?</a:t>
            </a:r>
          </a:p>
          <a:p>
            <a:pPr>
              <a:buFont typeface="+mj-lt"/>
              <a:buAutoNum type="arabicPeriod"/>
            </a:pPr>
            <a:r>
              <a:rPr lang="en-US" sz="4000" dirty="0">
                <a:solidFill>
                  <a:schemeClr val="tx1"/>
                </a:solidFill>
              </a:rPr>
              <a:t>Who are your allies/supports/key stakeholders?</a:t>
            </a:r>
          </a:p>
          <a:p>
            <a:pPr>
              <a:buFont typeface="+mj-lt"/>
              <a:buAutoNum type="arabicPeriod"/>
            </a:pPr>
            <a:r>
              <a:rPr lang="en-US" sz="4000" dirty="0">
                <a:solidFill>
                  <a:schemeClr val="tx1"/>
                </a:solidFill>
              </a:rPr>
              <a:t>Who has the power to give you what you want (e.g., funding, change in policy, etc.)?</a:t>
            </a:r>
          </a:p>
          <a:p>
            <a:pPr>
              <a:buFont typeface="+mj-lt"/>
              <a:buAutoNum type="arabicPeriod"/>
            </a:pPr>
            <a:r>
              <a:rPr lang="en-US" sz="4000" dirty="0">
                <a:solidFill>
                  <a:schemeClr val="tx1"/>
                </a:solidFill>
              </a:rPr>
              <a:t>How can we make our work enjoyable/effective for community members?  </a:t>
            </a:r>
          </a:p>
          <a:p>
            <a:pPr>
              <a:buFont typeface="+mj-lt"/>
              <a:buAutoNum type="arabicPeriod"/>
            </a:pPr>
            <a:r>
              <a:rPr lang="en-US" sz="4000" dirty="0">
                <a:solidFill>
                  <a:schemeClr val="tx1"/>
                </a:solidFill>
              </a:rPr>
              <a:t>What barriers are      preventing engagement?</a:t>
            </a:r>
          </a:p>
        </p:txBody>
      </p:sp>
      <p:sp>
        <p:nvSpPr>
          <p:cNvPr id="4" name="Slide Number Placeholder 3"/>
          <p:cNvSpPr>
            <a:spLocks noGrp="1"/>
          </p:cNvSpPr>
          <p:nvPr>
            <p:ph type="sldNum" sz="quarter" idx="12"/>
          </p:nvPr>
        </p:nvSpPr>
        <p:spPr>
          <a:xfrm>
            <a:off x="8590663" y="6041362"/>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465BF6D-4F05-42ED-9ED2-B2A53A817F58}" type="slidenum">
              <a:rPr lang="en-US" smtClean="0">
                <a:solidFill>
                  <a:srgbClr val="FFFFFF"/>
                </a:solidFill>
              </a:rPr>
              <a:pPr>
                <a:defRPr/>
              </a:pPr>
              <a:t>26</a:t>
            </a:fld>
            <a:endParaRPr lang="en-US" dirty="0">
              <a:solidFill>
                <a:srgbClr val="FFFFFF"/>
              </a:solidFill>
            </a:endParaRPr>
          </a:p>
        </p:txBody>
      </p:sp>
      <p:cxnSp>
        <p:nvCxnSpPr>
          <p:cNvPr id="7" name="Straight Arrow Connector 6"/>
          <p:cNvCxnSpPr/>
          <p:nvPr/>
        </p:nvCxnSpPr>
        <p:spPr bwMode="auto">
          <a:xfrm flipV="1">
            <a:off x="18812933" y="6858000"/>
            <a:ext cx="0" cy="5588000"/>
          </a:xfrm>
          <a:prstGeom prst="straightConnector1">
            <a:avLst/>
          </a:prstGeom>
          <a:solidFill>
            <a:schemeClr val="accent1"/>
          </a:solidFill>
          <a:ln w="19050" cap="rnd" cmpd="sng" algn="ctr">
            <a:solidFill>
              <a:schemeClr val="tx1"/>
            </a:solidFill>
            <a:prstDash val="solid"/>
            <a:round/>
            <a:headEnd type="oval" w="med" len="med"/>
            <a:tailEnd type="triangle"/>
          </a:ln>
          <a:effectLst/>
        </p:spPr>
      </p:cxnSp>
      <p:sp>
        <p:nvSpPr>
          <p:cNvPr id="6" name="TextBox 5"/>
          <p:cNvSpPr txBox="1"/>
          <p:nvPr/>
        </p:nvSpPr>
        <p:spPr>
          <a:xfrm>
            <a:off x="304800" y="1218911"/>
            <a:ext cx="23266400" cy="2554545"/>
          </a:xfrm>
          <a:prstGeom prst="rect">
            <a:avLst/>
          </a:prstGeom>
          <a:noFill/>
        </p:spPr>
        <p:txBody>
          <a:bodyPr wrap="square" rtlCol="0">
            <a:spAutoFit/>
          </a:bodyPr>
          <a:lstStyle/>
          <a:p>
            <a:pPr algn="l"/>
            <a:r>
              <a:rPr lang="en-US" sz="4000" dirty="0"/>
              <a:t>Developing an effective strategy is the next step in community prevention. Your strategy will vary greatly, depending on type of prevention efforts. However, in most types of prevention, members of your community will want to come together and develop agreed-upon answers to the following questions.</a:t>
            </a:r>
          </a:p>
        </p:txBody>
      </p:sp>
      <p:pic>
        <p:nvPicPr>
          <p:cNvPr id="8" name="Image" descr="Image">
            <a:extLst>
              <a:ext uri="{FF2B5EF4-FFF2-40B4-BE49-F238E27FC236}">
                <a16:creationId xmlns:a16="http://schemas.microsoft.com/office/drawing/2014/main" id="{02460585-0D3E-62C0-9DFA-0FB028B23E7E}"/>
              </a:ext>
            </a:extLst>
          </p:cNvPr>
          <p:cNvPicPr>
            <a:picLocks noChangeAspect="1"/>
          </p:cNvPicPr>
          <p:nvPr/>
        </p:nvPicPr>
        <p:blipFill>
          <a:blip r:embed="rId8"/>
          <a:stretch>
            <a:fillRect/>
          </a:stretch>
        </p:blipFill>
        <p:spPr>
          <a:xfrm>
            <a:off x="304800" y="12639914"/>
            <a:ext cx="1219791" cy="1056456"/>
          </a:xfrm>
          <a:prstGeom prst="rect">
            <a:avLst/>
          </a:prstGeom>
          <a:ln w="12700">
            <a:miter lim="400000"/>
          </a:ln>
        </p:spPr>
      </p:pic>
    </p:spTree>
    <p:extLst>
      <p:ext uri="{BB962C8B-B14F-4D97-AF65-F5344CB8AC3E}">
        <p14:creationId xmlns:p14="http://schemas.microsoft.com/office/powerpoint/2010/main" val="1382072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0270e6df5a_0_16"/>
          <p:cNvSpPr txBox="1">
            <a:spLocks noGrp="1"/>
          </p:cNvSpPr>
          <p:nvPr>
            <p:ph type="title"/>
          </p:nvPr>
        </p:nvSpPr>
        <p:spPr>
          <a:xfrm>
            <a:off x="1219200" y="609600"/>
            <a:ext cx="21945600" cy="2286000"/>
          </a:xfrm>
          <a:prstGeom prst="rect">
            <a:avLst/>
          </a:prstGeom>
        </p:spPr>
        <p:txBody>
          <a:bodyPr spcFirstLastPara="1" wrap="square" lIns="182850" tIns="91400" rIns="182850" bIns="91400" anchor="ctr" anchorCtr="0">
            <a:normAutofit fontScale="90000"/>
          </a:bodyPr>
          <a:lstStyle/>
          <a:p>
            <a:pPr marL="101600">
              <a:lnSpc>
                <a:spcPct val="115000"/>
              </a:lnSpc>
              <a:buClr>
                <a:schemeClr val="dk1"/>
              </a:buClr>
              <a:buSzPts val="2800"/>
            </a:pPr>
            <a:r>
              <a:rPr lang="en-US" sz="6600" i="0" u="none" strike="noStrike" dirty="0">
                <a:solidFill>
                  <a:srgbClr val="0EB1A4"/>
                </a:solidFill>
                <a:effectLst/>
                <a:latin typeface="Arial" panose="020B0604020202020204" pitchFamily="34" charset="0"/>
              </a:rPr>
              <a:t>Understanding why community partners are becoming increasingly important to local, state, and federal grantors. </a:t>
            </a:r>
            <a:br>
              <a:rPr lang="en-US" sz="6600" b="0" i="0" u="none" strike="noStrike" dirty="0">
                <a:solidFill>
                  <a:schemeClr val="bg1"/>
                </a:solidFill>
                <a:effectLst/>
                <a:latin typeface="Arial" panose="020B0604020202020204" pitchFamily="34" charset="0"/>
              </a:rPr>
            </a:br>
            <a:endParaRPr sz="6600" b="1" dirty="0">
              <a:solidFill>
                <a:schemeClr val="accent2">
                  <a:lumMod val="75000"/>
                </a:schemeClr>
              </a:solidFill>
              <a:latin typeface="+mj-ea"/>
              <a:sym typeface="Montserrat"/>
            </a:endParaRPr>
          </a:p>
        </p:txBody>
      </p:sp>
      <p:pic>
        <p:nvPicPr>
          <p:cNvPr id="99" name="Google Shape;99;g20270e6df5a_0_16"/>
          <p:cNvPicPr preferRelativeResize="0"/>
          <p:nvPr/>
        </p:nvPicPr>
        <p:blipFill>
          <a:blip r:embed="rId3">
            <a:alphaModFix/>
          </a:blip>
          <a:stretch>
            <a:fillRect/>
          </a:stretch>
        </p:blipFill>
        <p:spPr>
          <a:xfrm>
            <a:off x="2814006" y="3412350"/>
            <a:ext cx="18755948" cy="6306900"/>
          </a:xfrm>
          <a:prstGeom prst="rect">
            <a:avLst/>
          </a:prstGeom>
          <a:noFill/>
          <a:ln>
            <a:noFill/>
          </a:ln>
        </p:spPr>
      </p:pic>
      <p:sp>
        <p:nvSpPr>
          <p:cNvPr id="100" name="Google Shape;100;g20270e6df5a_0_16"/>
          <p:cNvSpPr/>
          <p:nvPr/>
        </p:nvSpPr>
        <p:spPr>
          <a:xfrm flipH="1">
            <a:off x="8826400" y="9032400"/>
            <a:ext cx="11779800" cy="3297000"/>
          </a:xfrm>
          <a:prstGeom prst="curvedUpArrow">
            <a:avLst>
              <a:gd name="adj1" fmla="val 25000"/>
              <a:gd name="adj2" fmla="val 50000"/>
              <a:gd name="adj3" fmla="val 23958"/>
            </a:avLst>
          </a:prstGeom>
          <a:solidFill>
            <a:schemeClr val="accent2">
              <a:lumMod val="75000"/>
            </a:schemeClr>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lgn="l"/>
            <a:endParaRPr sz="4800"/>
          </a:p>
        </p:txBody>
      </p:sp>
      <p:pic>
        <p:nvPicPr>
          <p:cNvPr id="2" name="Image" descr="Image">
            <a:extLst>
              <a:ext uri="{FF2B5EF4-FFF2-40B4-BE49-F238E27FC236}">
                <a16:creationId xmlns:a16="http://schemas.microsoft.com/office/drawing/2014/main" id="{A42C7207-BB09-FDC6-1587-CF282DA8910A}"/>
              </a:ext>
            </a:extLst>
          </p:cNvPr>
          <p:cNvPicPr>
            <a:picLocks noChangeAspect="1"/>
          </p:cNvPicPr>
          <p:nvPr/>
        </p:nvPicPr>
        <p:blipFill>
          <a:blip r:embed="rId4"/>
          <a:stretch>
            <a:fillRect/>
          </a:stretch>
        </p:blipFill>
        <p:spPr>
          <a:xfrm>
            <a:off x="22466295" y="12033784"/>
            <a:ext cx="1219791" cy="1056456"/>
          </a:xfrm>
          <a:prstGeom prst="rect">
            <a:avLst/>
          </a:prstGeom>
          <a:ln w="12700">
            <a:miter lim="400000"/>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42042-B0D5-0B1F-90DC-593B0D5DCFC9}"/>
              </a:ext>
            </a:extLst>
          </p:cNvPr>
          <p:cNvSpPr>
            <a:spLocks noGrp="1"/>
          </p:cNvSpPr>
          <p:nvPr>
            <p:ph type="title"/>
          </p:nvPr>
        </p:nvSpPr>
        <p:spPr>
          <a:xfrm>
            <a:off x="503766" y="323494"/>
            <a:ext cx="22288501" cy="1505304"/>
          </a:xfrm>
        </p:spPr>
        <p:txBody>
          <a:bodyPr>
            <a:normAutofit fontScale="90000"/>
          </a:bodyPr>
          <a:lstStyle/>
          <a:p>
            <a:r>
              <a:rPr lang="en-US" dirty="0">
                <a:solidFill>
                  <a:schemeClr val="accent2">
                    <a:lumMod val="75000"/>
                  </a:schemeClr>
                </a:solidFill>
              </a:rPr>
              <a:t>Thirdly, Commit to the 4 Pillars of Community Engagement</a:t>
            </a:r>
          </a:p>
        </p:txBody>
      </p:sp>
      <p:graphicFrame>
        <p:nvGraphicFramePr>
          <p:cNvPr id="4" name="Content Placeholder 3">
            <a:extLst>
              <a:ext uri="{FF2B5EF4-FFF2-40B4-BE49-F238E27FC236}">
                <a16:creationId xmlns:a16="http://schemas.microsoft.com/office/drawing/2014/main" id="{30E20E55-7871-6D69-02BB-A2AA9A436974}"/>
              </a:ext>
            </a:extLst>
          </p:cNvPr>
          <p:cNvGraphicFramePr>
            <a:graphicFrameLocks noGrp="1"/>
          </p:cNvGraphicFramePr>
          <p:nvPr>
            <p:ph idx="1"/>
            <p:extLst>
              <p:ext uri="{D42A27DB-BD31-4B8C-83A1-F6EECF244321}">
                <p14:modId xmlns:p14="http://schemas.microsoft.com/office/powerpoint/2010/main" val="2994271755"/>
              </p:ext>
            </p:extLst>
          </p:nvPr>
        </p:nvGraphicFramePr>
        <p:xfrm>
          <a:off x="503767" y="1828798"/>
          <a:ext cx="22661034" cy="11887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descr="Image">
            <a:extLst>
              <a:ext uri="{FF2B5EF4-FFF2-40B4-BE49-F238E27FC236}">
                <a16:creationId xmlns:a16="http://schemas.microsoft.com/office/drawing/2014/main" id="{A0807340-DEB3-FC2D-D28B-7A977831DA2F}"/>
              </a:ext>
            </a:extLst>
          </p:cNvPr>
          <p:cNvPicPr>
            <a:picLocks noChangeAspect="1"/>
          </p:cNvPicPr>
          <p:nvPr/>
        </p:nvPicPr>
        <p:blipFill>
          <a:blip r:embed="rId7"/>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783052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2F1D7C-1F6F-3D42-B0A1-500F5F849728}"/>
              </a:ext>
            </a:extLst>
          </p:cNvPr>
          <p:cNvSpPr txBox="1">
            <a:spLocks/>
          </p:cNvSpPr>
          <p:nvPr/>
        </p:nvSpPr>
        <p:spPr>
          <a:xfrm>
            <a:off x="1524001" y="4572000"/>
            <a:ext cx="21945602" cy="2286000"/>
          </a:xfrm>
          <a:prstGeom prst="rect">
            <a:avLst/>
          </a:prstGeom>
        </p:spPr>
        <p:txBody>
          <a:bodyPr vert="horz" lIns="182880" tIns="91440" rIns="182880" bIns="91440" rtlCol="0" anchor="ctr">
            <a:normAutofit/>
          </a:bodyPr>
          <a:lstStyle>
            <a:lvl1pPr algn="l" defTabSz="914400" rtl="0" eaLnBrk="1" latinLnBrk="0" hangingPunct="1">
              <a:spcBef>
                <a:spcPct val="0"/>
              </a:spcBef>
              <a:buNone/>
              <a:defRPr sz="3600" b="1" i="0" kern="1200">
                <a:solidFill>
                  <a:srgbClr val="2F6A36"/>
                </a:solidFill>
                <a:latin typeface="Montserrat Medium" pitchFamily="2" charset="77"/>
                <a:ea typeface="+mj-ea"/>
                <a:cs typeface="Arial" pitchFamily="34" charset="0"/>
              </a:defRPr>
            </a:lvl1pPr>
          </a:lstStyle>
          <a:p>
            <a:r>
              <a:rPr lang="en-US" sz="7200" dirty="0">
                <a:solidFill>
                  <a:schemeClr val="accent2">
                    <a:lumMod val="75000"/>
                  </a:schemeClr>
                </a:solidFill>
              </a:rPr>
              <a:t>Questions?</a:t>
            </a:r>
          </a:p>
        </p:txBody>
      </p:sp>
      <p:cxnSp>
        <p:nvCxnSpPr>
          <p:cNvPr id="5" name="Straight Connector 4">
            <a:extLst>
              <a:ext uri="{FF2B5EF4-FFF2-40B4-BE49-F238E27FC236}">
                <a16:creationId xmlns:a16="http://schemas.microsoft.com/office/drawing/2014/main" id="{59B90783-B3B5-5042-8457-9EC07EAA4CD2}"/>
              </a:ext>
            </a:extLst>
          </p:cNvPr>
          <p:cNvCxnSpPr/>
          <p:nvPr/>
        </p:nvCxnSpPr>
        <p:spPr>
          <a:xfrm>
            <a:off x="0" y="6553200"/>
            <a:ext cx="19019520" cy="0"/>
          </a:xfrm>
          <a:prstGeom prst="line">
            <a:avLst/>
          </a:prstGeom>
          <a:ln w="38100">
            <a:solidFill>
              <a:srgbClr val="FBC31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7563956-ECFE-A616-6574-6B09ACD29F81}"/>
              </a:ext>
            </a:extLst>
          </p:cNvPr>
          <p:cNvSpPr txBox="1"/>
          <p:nvPr/>
        </p:nvSpPr>
        <p:spPr>
          <a:xfrm>
            <a:off x="304800" y="7467600"/>
            <a:ext cx="15544800" cy="6986528"/>
          </a:xfrm>
          <a:prstGeom prst="rect">
            <a:avLst/>
          </a:prstGeom>
          <a:noFill/>
        </p:spPr>
        <p:txBody>
          <a:bodyPr wrap="square" rtlCol="0">
            <a:spAutoFit/>
          </a:bodyPr>
          <a:lstStyle/>
          <a:p>
            <a:r>
              <a:rPr lang="en-US" sz="5600" b="1" dirty="0">
                <a:solidFill>
                  <a:srgbClr val="0EB1A4"/>
                </a:solidFill>
                <a:cs typeface="Arial" panose="020B0604020202020204" pitchFamily="34" charset="0"/>
              </a:rPr>
              <a:t>IFP Contact Information:</a:t>
            </a:r>
          </a:p>
          <a:p>
            <a:r>
              <a:rPr lang="en-US" sz="5600" dirty="0">
                <a:solidFill>
                  <a:schemeClr val="bg2"/>
                </a:solidFill>
                <a:cs typeface="Arial" panose="020B0604020202020204" pitchFamily="34" charset="0"/>
              </a:rPr>
              <a:t>Dr. Brian Kelley</a:t>
            </a:r>
          </a:p>
          <a:p>
            <a:r>
              <a:rPr lang="en-US" sz="5600" dirty="0" err="1">
                <a:solidFill>
                  <a:schemeClr val="bg2"/>
                </a:solidFill>
                <a:cs typeface="Arial" panose="020B0604020202020204" pitchFamily="34" charset="0"/>
              </a:rPr>
              <a:t>Brian.Kelley@</a:t>
            </a:r>
            <a:r>
              <a:rPr lang="en-US" sz="5600" dirty="0" err="1">
                <a:solidFill>
                  <a:schemeClr val="bg2"/>
                </a:solidFill>
                <a:cs typeface="Arial" panose="020B0604020202020204" pitchFamily="34" charset="0"/>
                <a:hlinkClick r:id="rId3">
                  <a:extLst>
                    <a:ext uri="{A12FA001-AC4F-418D-AE19-62706E023703}">
                      <ahyp:hlinkClr xmlns:ahyp="http://schemas.microsoft.com/office/drawing/2018/hyperlinkcolor" val="tx"/>
                    </a:ext>
                  </a:extLst>
                </a:hlinkClick>
              </a:rPr>
              <a:t>innovativefundingpartners.com</a:t>
            </a:r>
            <a:endParaRPr lang="en-US" sz="5600" dirty="0">
              <a:solidFill>
                <a:schemeClr val="bg2"/>
              </a:solidFill>
              <a:cs typeface="Arial" panose="020B0604020202020204" pitchFamily="34" charset="0"/>
            </a:endParaRPr>
          </a:p>
          <a:p>
            <a:endParaRPr lang="en-US" sz="5600" dirty="0">
              <a:solidFill>
                <a:schemeClr val="bg2"/>
              </a:solidFill>
              <a:cs typeface="Arial" panose="020B0604020202020204" pitchFamily="34" charset="0"/>
            </a:endParaRPr>
          </a:p>
          <a:p>
            <a:r>
              <a:rPr lang="en-US" sz="5600" dirty="0">
                <a:solidFill>
                  <a:schemeClr val="bg2"/>
                </a:solidFill>
                <a:cs typeface="Arial" panose="020B0604020202020204" pitchFamily="34" charset="0"/>
              </a:rPr>
              <a:t>Dr. </a:t>
            </a:r>
            <a:r>
              <a:rPr lang="en-US" sz="5600" dirty="0" err="1">
                <a:solidFill>
                  <a:schemeClr val="bg2"/>
                </a:solidFill>
                <a:cs typeface="Arial" panose="020B0604020202020204" pitchFamily="34" charset="0"/>
              </a:rPr>
              <a:t>Sylvette</a:t>
            </a:r>
            <a:r>
              <a:rPr lang="en-US" sz="5600" dirty="0">
                <a:solidFill>
                  <a:schemeClr val="bg2"/>
                </a:solidFill>
                <a:cs typeface="Arial" panose="020B0604020202020204" pitchFamily="34" charset="0"/>
              </a:rPr>
              <a:t> A. La </a:t>
            </a:r>
            <a:r>
              <a:rPr lang="en-US" sz="5600" dirty="0" err="1">
                <a:solidFill>
                  <a:schemeClr val="bg2"/>
                </a:solidFill>
                <a:cs typeface="Arial" panose="020B0604020202020204" pitchFamily="34" charset="0"/>
              </a:rPr>
              <a:t>Touche</a:t>
            </a:r>
            <a:r>
              <a:rPr lang="en-US" sz="5600" dirty="0">
                <a:solidFill>
                  <a:schemeClr val="bg2"/>
                </a:solidFill>
                <a:cs typeface="Arial" panose="020B0604020202020204" pitchFamily="34" charset="0"/>
              </a:rPr>
              <a:t>-Howard</a:t>
            </a:r>
          </a:p>
          <a:p>
            <a:r>
              <a:rPr lang="en-US" sz="5600" dirty="0">
                <a:solidFill>
                  <a:schemeClr val="bg2"/>
                </a:solidFill>
                <a:cs typeface="Arial" panose="020B0604020202020204" pitchFamily="34" charset="0"/>
                <a:hlinkClick r:id="rId3">
                  <a:extLst>
                    <a:ext uri="{A12FA001-AC4F-418D-AE19-62706E023703}">
                      <ahyp:hlinkClr xmlns:ahyp="http://schemas.microsoft.com/office/drawing/2018/hyperlinkcolor" val="tx"/>
                    </a:ext>
                  </a:extLst>
                </a:hlinkClick>
              </a:rPr>
              <a:t>slhoward@innovativefundingpartners.com</a:t>
            </a:r>
            <a:endParaRPr lang="en-US" sz="5600" dirty="0">
              <a:solidFill>
                <a:schemeClr val="bg2"/>
              </a:solidFill>
              <a:cs typeface="Arial" panose="020B0604020202020204" pitchFamily="34" charset="0"/>
            </a:endParaRPr>
          </a:p>
          <a:p>
            <a:endParaRPr lang="en-US" sz="5600" dirty="0">
              <a:solidFill>
                <a:schemeClr val="bg2"/>
              </a:solidFill>
              <a:cs typeface="Arial" panose="020B0604020202020204" pitchFamily="34" charset="0"/>
            </a:endParaRPr>
          </a:p>
          <a:p>
            <a:endParaRPr lang="en-US" sz="5600" dirty="0">
              <a:solidFill>
                <a:schemeClr val="tx1">
                  <a:lumMod val="75000"/>
                  <a:lumOff val="25000"/>
                </a:schemeClr>
              </a:solidFill>
              <a:cs typeface="Arial" panose="020B0604020202020204" pitchFamily="34" charset="0"/>
            </a:endParaRPr>
          </a:p>
        </p:txBody>
      </p:sp>
      <p:pic>
        <p:nvPicPr>
          <p:cNvPr id="3" name="Image" descr="Image">
            <a:extLst>
              <a:ext uri="{FF2B5EF4-FFF2-40B4-BE49-F238E27FC236}">
                <a16:creationId xmlns:a16="http://schemas.microsoft.com/office/drawing/2014/main" id="{4E0BD557-472E-9F17-4F1D-17676F74B8E5}"/>
              </a:ext>
            </a:extLst>
          </p:cNvPr>
          <p:cNvPicPr>
            <a:picLocks noChangeAspect="1"/>
          </p:cNvPicPr>
          <p:nvPr/>
        </p:nvPicPr>
        <p:blipFill>
          <a:blip r:embed="rId4"/>
          <a:stretch>
            <a:fillRect/>
          </a:stretch>
        </p:blipFill>
        <p:spPr>
          <a:xfrm>
            <a:off x="16434635" y="3242737"/>
            <a:ext cx="7644565" cy="6620926"/>
          </a:xfrm>
          <a:prstGeom prst="rect">
            <a:avLst/>
          </a:prstGeom>
          <a:ln w="12700">
            <a:miter lim="400000"/>
          </a:ln>
        </p:spPr>
      </p:pic>
    </p:spTree>
    <p:extLst>
      <p:ext uri="{BB962C8B-B14F-4D97-AF65-F5344CB8AC3E}">
        <p14:creationId xmlns:p14="http://schemas.microsoft.com/office/powerpoint/2010/main" val="401201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FC9C8"/>
        </a:solidFill>
        <a:effectLst/>
      </p:bgPr>
    </p:bg>
    <p:spTree>
      <p:nvGrpSpPr>
        <p:cNvPr id="1" name=""/>
        <p:cNvGrpSpPr/>
        <p:nvPr/>
      </p:nvGrpSpPr>
      <p:grpSpPr>
        <a:xfrm>
          <a:off x="0" y="0"/>
          <a:ext cx="0" cy="0"/>
          <a:chOff x="0" y="0"/>
          <a:chExt cx="0" cy="0"/>
        </a:xfrm>
      </p:grpSpPr>
      <p:pic>
        <p:nvPicPr>
          <p:cNvPr id="160" name="Image" descr="Image"/>
          <p:cNvPicPr>
            <a:picLocks noChangeAspect="1"/>
          </p:cNvPicPr>
          <p:nvPr/>
        </p:nvPicPr>
        <p:blipFill>
          <a:blip r:embed="rId2"/>
          <a:stretch>
            <a:fillRect/>
          </a:stretch>
        </p:blipFill>
        <p:spPr>
          <a:xfrm>
            <a:off x="295331" y="2900055"/>
            <a:ext cx="9101460" cy="7879782"/>
          </a:xfrm>
          <a:prstGeom prst="rect">
            <a:avLst/>
          </a:prstGeom>
          <a:ln w="12700">
            <a:miter lim="400000"/>
          </a:ln>
        </p:spPr>
      </p:pic>
      <p:sp>
        <p:nvSpPr>
          <p:cNvPr id="161" name="section…"/>
          <p:cNvSpPr txBox="1"/>
          <p:nvPr/>
        </p:nvSpPr>
        <p:spPr>
          <a:xfrm>
            <a:off x="9821333" y="752214"/>
            <a:ext cx="13546668" cy="14487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5400" dirty="0"/>
              <a:t>About </a:t>
            </a:r>
          </a:p>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5400" dirty="0"/>
              <a:t>Innovative Funding Partners</a:t>
            </a:r>
            <a:endParaRPr sz="5400" dirty="0"/>
          </a:p>
        </p:txBody>
      </p:sp>
      <p:sp>
        <p:nvSpPr>
          <p:cNvPr id="2" name="TextBox 1">
            <a:extLst>
              <a:ext uri="{FF2B5EF4-FFF2-40B4-BE49-F238E27FC236}">
                <a16:creationId xmlns:a16="http://schemas.microsoft.com/office/drawing/2014/main" id="{64FCAA4D-5F87-7D10-6088-B7F2296EC66D}"/>
              </a:ext>
            </a:extLst>
          </p:cNvPr>
          <p:cNvSpPr txBox="1"/>
          <p:nvPr/>
        </p:nvSpPr>
        <p:spPr>
          <a:xfrm>
            <a:off x="10182221" y="2900055"/>
            <a:ext cx="13906448" cy="8372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indent="0" algn="l">
              <a:lnSpc>
                <a:spcPct val="110000"/>
              </a:lnSpc>
              <a:spcAft>
                <a:spcPts val="600"/>
              </a:spcAft>
              <a:buNone/>
            </a:pPr>
            <a:r>
              <a:rPr lang="en-US" sz="4400" b="1" dirty="0">
                <a:solidFill>
                  <a:schemeClr val="bg1"/>
                </a:solidFill>
              </a:rPr>
              <a:t>IFP</a:t>
            </a:r>
            <a:r>
              <a:rPr lang="en-US" sz="4400" dirty="0">
                <a:solidFill>
                  <a:schemeClr val="bg1"/>
                </a:solidFill>
              </a:rPr>
              <a:t> is a nationally recognized grants consulting firm highly regarded for an impressive overall grant success rate of 84%. Well known for their expertise in federal and other governmental grant writing, this success is based not only on technical expertise, but also on a foundational relationship-building approach. IFP’s team of over 20 highly experienced consultants are passionate about helping organizations meet the unique needs of their local communities and better serve their constituents by seeking and securing grant funding. </a:t>
            </a:r>
          </a:p>
        </p:txBody>
      </p:sp>
      <p:pic>
        <p:nvPicPr>
          <p:cNvPr id="3" name="Picture 2" descr="A picture containing drawing&#10;&#10;Description automatically generated">
            <a:extLst>
              <a:ext uri="{FF2B5EF4-FFF2-40B4-BE49-F238E27FC236}">
                <a16:creationId xmlns:a16="http://schemas.microsoft.com/office/drawing/2014/main" id="{2E763822-800A-BA2C-71C2-48A46AF8F277}"/>
              </a:ext>
            </a:extLst>
          </p:cNvPr>
          <p:cNvPicPr>
            <a:picLocks noChangeAspect="1"/>
          </p:cNvPicPr>
          <p:nvPr/>
        </p:nvPicPr>
        <p:blipFill rotWithShape="1">
          <a:blip r:embed="rId3">
            <a:extLst>
              <a:ext uri="{28A0092B-C50C-407E-A947-70E740481C1C}">
                <a14:useLocalDpi xmlns:a14="http://schemas.microsoft.com/office/drawing/2010/main" val="0"/>
              </a:ext>
            </a:extLst>
          </a:blip>
          <a:srcRect t="7683" r="-2" b="14646"/>
          <a:stretch/>
        </p:blipFill>
        <p:spPr bwMode="auto">
          <a:xfrm>
            <a:off x="12949084" y="11272603"/>
            <a:ext cx="4836587" cy="2146610"/>
          </a:xfrm>
          <a:prstGeom prst="rect">
            <a:avLst/>
          </a:prstGeom>
          <a:noFill/>
          <a:ln>
            <a:noFill/>
          </a:ln>
          <a:extLst>
            <a:ext uri="{53640926-AAD7-44D8-BBD7-CCE9431645EC}">
              <a14:shadowObscured xmlns:a14="http://schemas.microsoft.com/office/drawing/2010/main"/>
            </a:ext>
          </a:extLst>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77F2C-C64B-D952-EBF0-2C8C2EA812B7}"/>
              </a:ext>
            </a:extLst>
          </p:cNvPr>
          <p:cNvSpPr>
            <a:spLocks noGrp="1"/>
          </p:cNvSpPr>
          <p:nvPr>
            <p:ph type="title"/>
          </p:nvPr>
        </p:nvSpPr>
        <p:spPr>
          <a:xfrm>
            <a:off x="1219201" y="609600"/>
            <a:ext cx="21945602" cy="2286000"/>
          </a:xfrm>
        </p:spPr>
        <p:txBody>
          <a:bodyPr anchor="ctr">
            <a:normAutofit fontScale="90000"/>
          </a:bodyPr>
          <a:lstStyle/>
          <a:p>
            <a:pPr>
              <a:lnSpc>
                <a:spcPct val="90000"/>
              </a:lnSpc>
            </a:pPr>
            <a:r>
              <a:rPr lang="en-US" sz="8000" dirty="0">
                <a:solidFill>
                  <a:schemeClr val="accent2">
                    <a:lumMod val="75000"/>
                  </a:schemeClr>
                </a:solidFill>
              </a:rPr>
              <a:t>Save the Date </a:t>
            </a:r>
            <a:br>
              <a:rPr lang="en-US" dirty="0">
                <a:solidFill>
                  <a:schemeClr val="accent2">
                    <a:lumMod val="75000"/>
                  </a:schemeClr>
                </a:solidFill>
              </a:rPr>
            </a:br>
            <a:endParaRPr lang="en-US" dirty="0">
              <a:solidFill>
                <a:schemeClr val="accent2">
                  <a:lumMod val="75000"/>
                </a:schemeClr>
              </a:solidFill>
            </a:endParaRPr>
          </a:p>
        </p:txBody>
      </p:sp>
      <p:pic>
        <p:nvPicPr>
          <p:cNvPr id="1026" name="Picture 2" descr="Teamwork Stock Illustrations – 597,095 Teamwork Stock ...">
            <a:extLst>
              <a:ext uri="{FF2B5EF4-FFF2-40B4-BE49-F238E27FC236}">
                <a16:creationId xmlns:a16="http://schemas.microsoft.com/office/drawing/2014/main" id="{A30B324C-BA37-8CA3-F73C-7DFFD30FA5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3939510"/>
            <a:ext cx="8250148" cy="5836980"/>
          </a:xfrm>
          <a:prstGeom prst="rect">
            <a:avLst/>
          </a:prstGeom>
          <a:solidFill>
            <a:srgbClr val="FFFFFF"/>
          </a:solidFill>
        </p:spPr>
      </p:pic>
      <p:sp>
        <p:nvSpPr>
          <p:cNvPr id="3" name="Content Placeholder 2">
            <a:extLst>
              <a:ext uri="{FF2B5EF4-FFF2-40B4-BE49-F238E27FC236}">
                <a16:creationId xmlns:a16="http://schemas.microsoft.com/office/drawing/2014/main" id="{DB52AA48-E96C-3B72-A457-A5D834B537E2}"/>
              </a:ext>
            </a:extLst>
          </p:cNvPr>
          <p:cNvSpPr>
            <a:spLocks noGrp="1"/>
          </p:cNvSpPr>
          <p:nvPr>
            <p:ph sz="half" idx="2"/>
          </p:nvPr>
        </p:nvSpPr>
        <p:spPr>
          <a:xfrm>
            <a:off x="10041466" y="2895600"/>
            <a:ext cx="14227520" cy="10820399"/>
          </a:xfrm>
        </p:spPr>
        <p:txBody>
          <a:bodyPr>
            <a:normAutofit/>
          </a:bodyPr>
          <a:lstStyle/>
          <a:p>
            <a:pPr marL="0" indent="0">
              <a:buNone/>
            </a:pPr>
            <a:endParaRPr lang="en-US" dirty="0"/>
          </a:p>
          <a:p>
            <a:pPr marL="0" indent="0">
              <a:buNone/>
            </a:pPr>
            <a:endParaRPr lang="en-US" dirty="0"/>
          </a:p>
          <a:p>
            <a:pPr marL="0" indent="0">
              <a:buNone/>
            </a:pPr>
            <a:endParaRPr lang="en-US" dirty="0"/>
          </a:p>
        </p:txBody>
      </p:sp>
      <p:cxnSp>
        <p:nvCxnSpPr>
          <p:cNvPr id="4" name="Straight Connector 3">
            <a:extLst>
              <a:ext uri="{FF2B5EF4-FFF2-40B4-BE49-F238E27FC236}">
                <a16:creationId xmlns:a16="http://schemas.microsoft.com/office/drawing/2014/main" id="{D92B55A4-CCA6-1B93-8460-B1671D04DF93}"/>
              </a:ext>
            </a:extLst>
          </p:cNvPr>
          <p:cNvCxnSpPr/>
          <p:nvPr/>
        </p:nvCxnSpPr>
        <p:spPr>
          <a:xfrm>
            <a:off x="115018" y="2133600"/>
            <a:ext cx="19019520" cy="0"/>
          </a:xfrm>
          <a:prstGeom prst="line">
            <a:avLst/>
          </a:prstGeom>
          <a:ln w="38100">
            <a:solidFill>
              <a:srgbClr val="FBC315"/>
            </a:solidFill>
          </a:ln>
        </p:spPr>
        <p:style>
          <a:lnRef idx="1">
            <a:schemeClr val="accent1"/>
          </a:lnRef>
          <a:fillRef idx="0">
            <a:schemeClr val="accent1"/>
          </a:fillRef>
          <a:effectRef idx="0">
            <a:schemeClr val="accent1"/>
          </a:effectRef>
          <a:fontRef idx="minor">
            <a:schemeClr val="tx1"/>
          </a:fontRef>
        </p:style>
      </p:cxnSp>
      <p:pic>
        <p:nvPicPr>
          <p:cNvPr id="5" name="Image" descr="Image">
            <a:extLst>
              <a:ext uri="{FF2B5EF4-FFF2-40B4-BE49-F238E27FC236}">
                <a16:creationId xmlns:a16="http://schemas.microsoft.com/office/drawing/2014/main" id="{73B58031-4063-6D0C-E3D8-CD504EA76055}"/>
              </a:ext>
            </a:extLst>
          </p:cNvPr>
          <p:cNvPicPr>
            <a:picLocks noChangeAspect="1"/>
          </p:cNvPicPr>
          <p:nvPr/>
        </p:nvPicPr>
        <p:blipFill>
          <a:blip r:embed="rId3"/>
          <a:stretch>
            <a:fillRect/>
          </a:stretch>
        </p:blipFill>
        <p:spPr>
          <a:xfrm>
            <a:off x="22825838" y="12489939"/>
            <a:ext cx="1219791" cy="1056456"/>
          </a:xfrm>
          <a:prstGeom prst="rect">
            <a:avLst/>
          </a:prstGeom>
          <a:ln w="12700">
            <a:miter lim="400000"/>
          </a:ln>
        </p:spPr>
      </p:pic>
      <p:sp>
        <p:nvSpPr>
          <p:cNvPr id="7" name="TextBox 6">
            <a:extLst>
              <a:ext uri="{FF2B5EF4-FFF2-40B4-BE49-F238E27FC236}">
                <a16:creationId xmlns:a16="http://schemas.microsoft.com/office/drawing/2014/main" id="{CB9118CF-05A2-925C-961A-7F985C0BE58A}"/>
              </a:ext>
            </a:extLst>
          </p:cNvPr>
          <p:cNvSpPr txBox="1"/>
          <p:nvPr/>
        </p:nvSpPr>
        <p:spPr>
          <a:xfrm>
            <a:off x="10183265" y="4231565"/>
            <a:ext cx="12642573" cy="51809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000000"/>
                </a:solidFill>
                <a:effectLst/>
                <a:uFillTx/>
                <a:latin typeface="Century Gothic" panose="020B0502020202020204" pitchFamily="34" charset="0"/>
                <a:sym typeface="Helvetica Neue"/>
              </a:rPr>
              <a:t>Wednesday, June 21</a:t>
            </a:r>
            <a:r>
              <a:rPr kumimoji="0" lang="en-US" sz="6600" b="0" i="0" u="none" strike="noStrike" cap="none" spc="0" normalizeH="0" baseline="30000" dirty="0">
                <a:ln>
                  <a:noFill/>
                </a:ln>
                <a:solidFill>
                  <a:srgbClr val="000000"/>
                </a:solidFill>
                <a:effectLst/>
                <a:uFillTx/>
                <a:latin typeface="Century Gothic" panose="020B0502020202020204" pitchFamily="34" charset="0"/>
                <a:sym typeface="Helvetica Neue"/>
              </a:rPr>
              <a:t>st</a:t>
            </a:r>
            <a:endParaRPr kumimoji="0" lang="en-US" sz="6600" b="0" i="0" u="none" strike="noStrike" cap="none" spc="0" normalizeH="0" baseline="0" dirty="0">
              <a:ln>
                <a:noFill/>
              </a:ln>
              <a:solidFill>
                <a:srgbClr val="000000"/>
              </a:solidFill>
              <a:effectLst/>
              <a:uFillTx/>
              <a:latin typeface="Century Gothic" panose="020B0502020202020204" pitchFamily="34" charset="0"/>
              <a:sym typeface="Helvetica Neue"/>
            </a:endParaRPr>
          </a:p>
          <a:p>
            <a:pPr marL="0" marR="0" indent="0" algn="ctr" defTabSz="2438337" rtl="0" fontAlgn="auto" latinLnBrk="0" hangingPunct="0">
              <a:lnSpc>
                <a:spcPct val="100000"/>
              </a:lnSpc>
              <a:spcBef>
                <a:spcPts val="0"/>
              </a:spcBef>
              <a:spcAft>
                <a:spcPts val="0"/>
              </a:spcAft>
              <a:buClrTx/>
              <a:buSzTx/>
              <a:buFontTx/>
              <a:buNone/>
              <a:tabLst/>
            </a:pPr>
            <a:r>
              <a:rPr lang="en-US" sz="6600" dirty="0">
                <a:solidFill>
                  <a:srgbClr val="000000"/>
                </a:solidFill>
                <a:latin typeface="Century Gothic" panose="020B0502020202020204" pitchFamily="34" charset="0"/>
              </a:rPr>
              <a:t>12pm EST</a:t>
            </a:r>
          </a:p>
          <a:p>
            <a:pPr marL="0" marR="0" indent="0" algn="ctr" defTabSz="2438337" rtl="0" fontAlgn="auto" latinLnBrk="0" hangingPunct="0">
              <a:lnSpc>
                <a:spcPct val="100000"/>
              </a:lnSpc>
              <a:spcBef>
                <a:spcPts val="0"/>
              </a:spcBef>
              <a:spcAft>
                <a:spcPts val="0"/>
              </a:spcAft>
              <a:buClrTx/>
              <a:buSzTx/>
              <a:buFontTx/>
              <a:buNone/>
              <a:tabLst/>
            </a:pPr>
            <a:endParaRPr kumimoji="0" lang="en-US" sz="6600" b="0" i="0" u="none" strike="noStrike" cap="none" spc="0" normalizeH="0" baseline="0" dirty="0">
              <a:ln>
                <a:noFill/>
              </a:ln>
              <a:solidFill>
                <a:srgbClr val="000000"/>
              </a:solidFill>
              <a:effectLst/>
              <a:uFillTx/>
              <a:latin typeface="Century Gothic" panose="020B0502020202020204" pitchFamily="34" charset="0"/>
              <a:sym typeface="Helvetica Neue"/>
            </a:endParaRPr>
          </a:p>
          <a:p>
            <a:pPr marL="0" marR="0" indent="0" algn="ctr" defTabSz="2438337"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000000"/>
                </a:solidFill>
                <a:effectLst/>
                <a:uFillTx/>
                <a:latin typeface="Century Gothic" panose="020B0502020202020204" pitchFamily="34" charset="0"/>
                <a:sym typeface="Helvetica Neue"/>
              </a:rPr>
              <a:t>Utilizing Evidence-Based </a:t>
            </a:r>
          </a:p>
          <a:p>
            <a:pPr marL="0" marR="0" indent="0" algn="ctr" defTabSz="2438337"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000000"/>
                </a:solidFill>
                <a:effectLst/>
                <a:uFillTx/>
                <a:latin typeface="Century Gothic" panose="020B0502020202020204" pitchFamily="34" charset="0"/>
                <a:sym typeface="Helvetica Neue"/>
              </a:rPr>
              <a:t>Best Practices</a:t>
            </a:r>
          </a:p>
        </p:txBody>
      </p:sp>
    </p:spTree>
    <p:extLst>
      <p:ext uri="{BB962C8B-B14F-4D97-AF65-F5344CB8AC3E}">
        <p14:creationId xmlns:p14="http://schemas.microsoft.com/office/powerpoint/2010/main" val="438848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3332F"/>
        </a:solidFill>
        <a:effectLst/>
      </p:bgPr>
    </p:bg>
    <p:spTree>
      <p:nvGrpSpPr>
        <p:cNvPr id="1" name=""/>
        <p:cNvGrpSpPr/>
        <p:nvPr/>
      </p:nvGrpSpPr>
      <p:grpSpPr>
        <a:xfrm>
          <a:off x="0" y="0"/>
          <a:ext cx="0" cy="0"/>
          <a:chOff x="0" y="0"/>
          <a:chExt cx="0" cy="0"/>
        </a:xfrm>
      </p:grpSpPr>
      <p:pic>
        <p:nvPicPr>
          <p:cNvPr id="184" name="Image" descr="Image"/>
          <p:cNvPicPr>
            <a:picLocks noChangeAspect="1"/>
          </p:cNvPicPr>
          <p:nvPr/>
        </p:nvPicPr>
        <p:blipFill>
          <a:blip r:embed="rId2"/>
          <a:stretch>
            <a:fillRect/>
          </a:stretch>
        </p:blipFill>
        <p:spPr>
          <a:xfrm>
            <a:off x="7771082" y="5708238"/>
            <a:ext cx="8841835" cy="2299524"/>
          </a:xfrm>
          <a:prstGeom prst="rect">
            <a:avLst/>
          </a:prstGeom>
          <a:ln w="12700">
            <a:miter lim="400000"/>
          </a:ln>
        </p:spPr>
      </p:pic>
      <p:sp>
        <p:nvSpPr>
          <p:cNvPr id="185" name="title of"/>
          <p:cNvSpPr txBox="1"/>
          <p:nvPr/>
        </p:nvSpPr>
        <p:spPr>
          <a:xfrm>
            <a:off x="11170282" y="9251340"/>
            <a:ext cx="2218238"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t>dht.org</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ontent"/>
          <p:cNvSpPr txBox="1"/>
          <p:nvPr/>
        </p:nvSpPr>
        <p:spPr>
          <a:xfrm>
            <a:off x="3277032" y="596816"/>
            <a:ext cx="3455370"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5400" dirty="0"/>
              <a:t>About the</a:t>
            </a:r>
            <a:endParaRPr sz="5400" dirty="0"/>
          </a:p>
        </p:txBody>
      </p:sp>
      <p:sp>
        <p:nvSpPr>
          <p:cNvPr id="167" name="headers"/>
          <p:cNvSpPr txBox="1"/>
          <p:nvPr/>
        </p:nvSpPr>
        <p:spPr>
          <a:xfrm>
            <a:off x="3277032" y="1361128"/>
            <a:ext cx="7404388" cy="1456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8800" dirty="0"/>
              <a:t>presenters</a:t>
            </a:r>
            <a:endParaRPr sz="8800" dirty="0"/>
          </a:p>
        </p:txBody>
      </p:sp>
      <p:sp>
        <p:nvSpPr>
          <p:cNvPr id="168" name="Ficiur, cum doloribus et ut vero deliquas exero quia voluptatquis mod que esequas quibus di doluptam re nitiorrunt ditasit quo et, nobit vent que omnimpo reptae nos volorer feribusda ius, quae esti cum evelecto officid quae in non eum quate rehenihil inv"/>
          <p:cNvSpPr txBox="1"/>
          <p:nvPr/>
        </p:nvSpPr>
        <p:spPr>
          <a:xfrm>
            <a:off x="2701528" y="6044461"/>
            <a:ext cx="12185017"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0" indent="0" algn="l">
              <a:buNone/>
            </a:pPr>
            <a:endParaRPr lang="en-US" sz="4000" dirty="0"/>
          </a:p>
        </p:txBody>
      </p:sp>
      <p:pic>
        <p:nvPicPr>
          <p:cNvPr id="169" name="Image" descr="Image"/>
          <p:cNvPicPr>
            <a:picLocks noChangeAspect="1"/>
          </p:cNvPicPr>
          <p:nvPr/>
        </p:nvPicPr>
        <p:blipFill>
          <a:blip r:embed="rId2"/>
          <a:stretch>
            <a:fillRect/>
          </a:stretch>
        </p:blipFill>
        <p:spPr>
          <a:xfrm>
            <a:off x="22466295" y="12033784"/>
            <a:ext cx="1219791" cy="1056456"/>
          </a:xfrm>
          <a:prstGeom prst="rect">
            <a:avLst/>
          </a:prstGeom>
          <a:ln w="12700">
            <a:miter lim="400000"/>
          </a:ln>
        </p:spPr>
      </p:pic>
      <p:sp>
        <p:nvSpPr>
          <p:cNvPr id="173" name="1."/>
          <p:cNvSpPr txBox="1"/>
          <p:nvPr/>
        </p:nvSpPr>
        <p:spPr>
          <a:xfrm>
            <a:off x="16130036" y="4653546"/>
            <a:ext cx="2898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dirty="0"/>
              <a:t>.</a:t>
            </a:r>
          </a:p>
        </p:txBody>
      </p:sp>
      <p:sp>
        <p:nvSpPr>
          <p:cNvPr id="174" name="2."/>
          <p:cNvSpPr txBox="1"/>
          <p:nvPr/>
        </p:nvSpPr>
        <p:spPr>
          <a:xfrm>
            <a:off x="16223652" y="6004809"/>
            <a:ext cx="10265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endParaRPr dirty="0"/>
          </a:p>
        </p:txBody>
      </p:sp>
      <p:sp>
        <p:nvSpPr>
          <p:cNvPr id="175" name="3."/>
          <p:cNvSpPr txBox="1"/>
          <p:nvPr/>
        </p:nvSpPr>
        <p:spPr>
          <a:xfrm>
            <a:off x="15993426" y="7334144"/>
            <a:ext cx="639311"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t>3.</a:t>
            </a:r>
          </a:p>
        </p:txBody>
      </p:sp>
      <p:sp>
        <p:nvSpPr>
          <p:cNvPr id="176" name="Number bullets or callout text styling."/>
          <p:cNvSpPr txBox="1"/>
          <p:nvPr/>
        </p:nvSpPr>
        <p:spPr>
          <a:xfrm>
            <a:off x="17646130" y="8310113"/>
            <a:ext cx="464787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defTabSz="457200">
              <a:defRPr sz="3000" b="1" spc="-90">
                <a:solidFill>
                  <a:srgbClr val="4D4D4F"/>
                </a:solidFill>
                <a:latin typeface="Proxima Nova"/>
                <a:ea typeface="Proxima Nova"/>
                <a:cs typeface="Proxima Nova"/>
                <a:sym typeface="Proxima Nova"/>
              </a:defRPr>
            </a:pPr>
            <a:r>
              <a:rPr lang="en-US" b="1" i="0" u="none" strike="noStrike" dirty="0">
                <a:solidFill>
                  <a:srgbClr val="000000"/>
                </a:solidFill>
                <a:effectLst/>
                <a:latin typeface="+mn-lt"/>
              </a:rPr>
              <a:t>Brian Kelley, Ph.D.</a:t>
            </a:r>
          </a:p>
          <a:p>
            <a:pPr defTabSz="457200">
              <a:defRPr sz="3000" b="1" spc="-90">
                <a:solidFill>
                  <a:srgbClr val="4D4D4F"/>
                </a:solidFill>
                <a:latin typeface="Proxima Nova"/>
                <a:ea typeface="Proxima Nova"/>
                <a:cs typeface="Proxima Nova"/>
                <a:sym typeface="Proxima Nova"/>
              </a:defRPr>
            </a:pPr>
            <a:r>
              <a:rPr lang="en-US" b="1" dirty="0">
                <a:solidFill>
                  <a:srgbClr val="000000"/>
                </a:solidFill>
                <a:latin typeface="+mn-lt"/>
                <a:ea typeface="Proxima Nova Medium"/>
                <a:cs typeface="Proxima Nova Medium"/>
                <a:sym typeface="Proxima Nova Medium"/>
              </a:rPr>
              <a:t>Senior Partner</a:t>
            </a:r>
            <a:endParaRPr b="1" dirty="0">
              <a:solidFill>
                <a:srgbClr val="000000"/>
              </a:solidFill>
              <a:latin typeface="+mn-lt"/>
              <a:ea typeface="Proxima Nova Medium"/>
              <a:cs typeface="Proxima Nova Medium"/>
              <a:sym typeface="Proxima Nova Medium"/>
            </a:endParaRPr>
          </a:p>
        </p:txBody>
      </p:sp>
      <p:sp>
        <p:nvSpPr>
          <p:cNvPr id="6" name="TextBox 5">
            <a:extLst>
              <a:ext uri="{FF2B5EF4-FFF2-40B4-BE49-F238E27FC236}">
                <a16:creationId xmlns:a16="http://schemas.microsoft.com/office/drawing/2014/main" id="{743E8392-90BF-704F-412B-06196EE5C090}"/>
              </a:ext>
            </a:extLst>
          </p:cNvPr>
          <p:cNvSpPr txBox="1"/>
          <p:nvPr/>
        </p:nvSpPr>
        <p:spPr>
          <a:xfrm>
            <a:off x="3126334" y="3941321"/>
            <a:ext cx="12196916" cy="78483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defTabSz="914400" hangingPunct="1">
              <a:spcBef>
                <a:spcPct val="20000"/>
              </a:spcBef>
              <a:buClr>
                <a:srgbClr val="2F6A36"/>
              </a:buClr>
              <a:defRPr/>
            </a:pPr>
            <a:r>
              <a:rPr lang="en-US" sz="3600" b="1" dirty="0">
                <a:solidFill>
                  <a:schemeClr val="tx1"/>
                </a:solidFill>
              </a:rPr>
              <a:t>Brian Kelley, IFP Grants Consultant</a:t>
            </a:r>
            <a:r>
              <a:rPr lang="en-US" sz="3600" dirty="0">
                <a:solidFill>
                  <a:schemeClr val="tx1"/>
                </a:solidFill>
              </a:rPr>
              <a:t>, is a grant writer with a proven track record of securing federal and foundation grants across multiple sectors, including health care, workforce development, and education. He </a:t>
            </a:r>
            <a:r>
              <a:rPr lang="en-US" sz="3600" b="0" i="0" u="none" strike="noStrike" dirty="0">
                <a:solidFill>
                  <a:schemeClr val="tx1"/>
                </a:solidFill>
                <a:effectLst/>
              </a:rPr>
              <a:t> has worked in academia for over two decades as well as served a variety of not-for-profit organizations and medical centers as a consultant to help create innovation and secure foundation, city, state, and federal funds to support biomedical, education, prevention research, and workforce development and has served as a grant reviewer for several granting agencies. Dr. Kelley leverages the culmination of these experiences into an authentic and effective approach to grant development for community impact.</a:t>
            </a:r>
            <a:endParaRPr lang="en-US" sz="3600" dirty="0">
              <a:solidFill>
                <a:schemeClr val="tx1"/>
              </a:solidFill>
            </a:endParaRPr>
          </a:p>
        </p:txBody>
      </p:sp>
      <p:pic>
        <p:nvPicPr>
          <p:cNvPr id="2050" name="Picture 2">
            <a:extLst>
              <a:ext uri="{FF2B5EF4-FFF2-40B4-BE49-F238E27FC236}">
                <a16:creationId xmlns:a16="http://schemas.microsoft.com/office/drawing/2014/main" id="{57B80FEB-1072-E629-119D-73D310CA5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2269" y="2817937"/>
            <a:ext cx="5435600" cy="544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21595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ontent"/>
          <p:cNvSpPr txBox="1"/>
          <p:nvPr/>
        </p:nvSpPr>
        <p:spPr>
          <a:xfrm>
            <a:off x="3277031" y="569342"/>
            <a:ext cx="4376835"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5400" dirty="0"/>
              <a:t>About the</a:t>
            </a:r>
            <a:endParaRPr sz="5400" dirty="0"/>
          </a:p>
        </p:txBody>
      </p:sp>
      <p:sp>
        <p:nvSpPr>
          <p:cNvPr id="167" name="headers"/>
          <p:cNvSpPr txBox="1"/>
          <p:nvPr/>
        </p:nvSpPr>
        <p:spPr>
          <a:xfrm>
            <a:off x="3277032" y="1361128"/>
            <a:ext cx="7404388" cy="1456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8800" dirty="0"/>
              <a:t>presenters</a:t>
            </a:r>
            <a:endParaRPr sz="8800" dirty="0"/>
          </a:p>
        </p:txBody>
      </p:sp>
      <p:sp>
        <p:nvSpPr>
          <p:cNvPr id="168" name="Ficiur, cum doloribus et ut vero deliquas exero quia voluptatquis mod que esequas quibus di doluptam re nitiorrunt ditasit quo et, nobit vent que omnimpo reptae nos volorer feribusda ius, quae esti cum evelecto officid quae in non eum quate rehenihil inv"/>
          <p:cNvSpPr txBox="1"/>
          <p:nvPr/>
        </p:nvSpPr>
        <p:spPr>
          <a:xfrm>
            <a:off x="1702696" y="4653546"/>
            <a:ext cx="13375758" cy="70829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lvl="0" indent="0" algn="l" rtl="0">
              <a:lnSpc>
                <a:spcPct val="90000"/>
              </a:lnSpc>
              <a:spcBef>
                <a:spcPts val="0"/>
              </a:spcBef>
              <a:spcAft>
                <a:spcPts val="0"/>
              </a:spcAft>
              <a:buSzPts val="2000"/>
              <a:buNone/>
            </a:pPr>
            <a:r>
              <a:rPr lang="en-US" sz="3600" b="1" i="0" u="none" strike="noStrike" dirty="0" err="1">
                <a:solidFill>
                  <a:schemeClr val="tx1">
                    <a:lumMod val="50000"/>
                  </a:schemeClr>
                </a:solidFill>
                <a:effectLst/>
              </a:rPr>
              <a:t>Sylvette</a:t>
            </a:r>
            <a:r>
              <a:rPr lang="en-US" sz="3600" b="1" i="0" u="none" strike="noStrike" dirty="0">
                <a:solidFill>
                  <a:schemeClr val="tx1">
                    <a:lumMod val="50000"/>
                  </a:schemeClr>
                </a:solidFill>
                <a:effectLst/>
              </a:rPr>
              <a:t>  La </a:t>
            </a:r>
            <a:r>
              <a:rPr lang="en-US" sz="3600" b="1" i="0" u="none" strike="noStrike" dirty="0" err="1">
                <a:solidFill>
                  <a:schemeClr val="tx1">
                    <a:lumMod val="50000"/>
                  </a:schemeClr>
                </a:solidFill>
                <a:effectLst/>
              </a:rPr>
              <a:t>Touche</a:t>
            </a:r>
            <a:r>
              <a:rPr lang="en-US" sz="3600" b="1" i="0" u="none" strike="noStrike" dirty="0">
                <a:solidFill>
                  <a:schemeClr val="tx1">
                    <a:lumMod val="50000"/>
                  </a:schemeClr>
                </a:solidFill>
                <a:effectLst/>
              </a:rPr>
              <a:t>-Howard</a:t>
            </a:r>
            <a:r>
              <a:rPr lang="en-US" sz="3600" b="1" dirty="0">
                <a:solidFill>
                  <a:schemeClr val="tx1">
                    <a:lumMod val="50000"/>
                  </a:schemeClr>
                </a:solidFill>
              </a:rPr>
              <a:t>, IFP Grants Consultant</a:t>
            </a:r>
            <a:r>
              <a:rPr lang="en-US" sz="3600" dirty="0">
                <a:solidFill>
                  <a:schemeClr val="tx1"/>
                </a:solidFill>
              </a:rPr>
              <a:t>,</a:t>
            </a:r>
            <a:r>
              <a:rPr lang="en-US" sz="3600" dirty="0">
                <a:solidFill>
                  <a:schemeClr val="tx1"/>
                </a:solidFill>
                <a:highlight>
                  <a:srgbClr val="FFFFFF"/>
                </a:highlight>
              </a:rPr>
              <a:t> </a:t>
            </a:r>
            <a:r>
              <a:rPr lang="en-US" sz="3600" b="0" i="0" u="none" strike="noStrike" dirty="0">
                <a:solidFill>
                  <a:schemeClr val="tx1"/>
                </a:solidFill>
                <a:effectLst/>
              </a:rPr>
              <a:t> is an experienced therapist and public health specialist in the behavioral and community health sector with specializations in mental health, health equity, community engagement and program evaluation. She brings to the IFP team more than 20 years of experience in the academic, for profit and nonprofit arenas. She has served on several curriculum development teams that have had state and national impacts. Her passion lies in proactively working with organizations and communities to bridge behavioral health, research and social impact to create a sustainable and equitable future through policy, systems and environmental change initiatives. </a:t>
            </a:r>
            <a:r>
              <a:rPr lang="en-US" sz="3600" dirty="0">
                <a:solidFill>
                  <a:schemeClr val="tx1"/>
                </a:solidFill>
                <a:highlight>
                  <a:srgbClr val="FFFFFF"/>
                </a:highlight>
              </a:rPr>
              <a:t> </a:t>
            </a:r>
            <a:r>
              <a:rPr lang="en-US" sz="3600" dirty="0" err="1">
                <a:solidFill>
                  <a:schemeClr val="tx1"/>
                </a:solidFill>
                <a:highlight>
                  <a:srgbClr val="FFFFFF"/>
                </a:highlight>
              </a:rPr>
              <a:t>Sylvette</a:t>
            </a:r>
            <a:r>
              <a:rPr lang="en-US" sz="3600" dirty="0">
                <a:solidFill>
                  <a:schemeClr val="tx1"/>
                </a:solidFill>
                <a:highlight>
                  <a:srgbClr val="FFFFFF"/>
                </a:highlight>
              </a:rPr>
              <a:t> holds a Ph.D. in Behavioral and Community Health from the University of Maryland, College Park. </a:t>
            </a:r>
            <a:endParaRPr lang="en-US" sz="3600" dirty="0">
              <a:solidFill>
                <a:schemeClr val="tx1"/>
              </a:solidFill>
            </a:endParaRPr>
          </a:p>
        </p:txBody>
      </p:sp>
      <p:pic>
        <p:nvPicPr>
          <p:cNvPr id="169" name="Image" descr="Image"/>
          <p:cNvPicPr>
            <a:picLocks noChangeAspect="1"/>
          </p:cNvPicPr>
          <p:nvPr/>
        </p:nvPicPr>
        <p:blipFill>
          <a:blip r:embed="rId2"/>
          <a:stretch>
            <a:fillRect/>
          </a:stretch>
        </p:blipFill>
        <p:spPr>
          <a:xfrm>
            <a:off x="22466295" y="12033784"/>
            <a:ext cx="1219791" cy="1056456"/>
          </a:xfrm>
          <a:prstGeom prst="rect">
            <a:avLst/>
          </a:prstGeom>
          <a:ln w="12700">
            <a:miter lim="400000"/>
          </a:ln>
        </p:spPr>
      </p:pic>
      <p:sp>
        <p:nvSpPr>
          <p:cNvPr id="173" name="1."/>
          <p:cNvSpPr txBox="1"/>
          <p:nvPr/>
        </p:nvSpPr>
        <p:spPr>
          <a:xfrm>
            <a:off x="16130036" y="4653546"/>
            <a:ext cx="2898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dirty="0"/>
              <a:t>.</a:t>
            </a:r>
          </a:p>
        </p:txBody>
      </p:sp>
      <p:sp>
        <p:nvSpPr>
          <p:cNvPr id="174" name="2."/>
          <p:cNvSpPr txBox="1"/>
          <p:nvPr/>
        </p:nvSpPr>
        <p:spPr>
          <a:xfrm>
            <a:off x="16223652" y="6004809"/>
            <a:ext cx="10265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endParaRPr dirty="0"/>
          </a:p>
        </p:txBody>
      </p:sp>
      <p:sp>
        <p:nvSpPr>
          <p:cNvPr id="175" name="3."/>
          <p:cNvSpPr txBox="1"/>
          <p:nvPr/>
        </p:nvSpPr>
        <p:spPr>
          <a:xfrm>
            <a:off x="15993426" y="7334144"/>
            <a:ext cx="639311"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t>3.</a:t>
            </a:r>
          </a:p>
        </p:txBody>
      </p:sp>
      <p:sp>
        <p:nvSpPr>
          <p:cNvPr id="176" name="Number bullets or callout text styling."/>
          <p:cNvSpPr txBox="1"/>
          <p:nvPr/>
        </p:nvSpPr>
        <p:spPr>
          <a:xfrm>
            <a:off x="16916447" y="7270884"/>
            <a:ext cx="5519692"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defTabSz="457200">
              <a:defRPr sz="3000" b="1" spc="-90">
                <a:solidFill>
                  <a:srgbClr val="4D4D4F"/>
                </a:solidFill>
                <a:latin typeface="Proxima Nova"/>
                <a:ea typeface="Proxima Nova"/>
                <a:cs typeface="Proxima Nova"/>
                <a:sym typeface="Proxima Nova"/>
              </a:defRPr>
            </a:pPr>
            <a:r>
              <a:rPr lang="en-US" dirty="0" err="1">
                <a:solidFill>
                  <a:srgbClr val="000000"/>
                </a:solidFill>
              </a:rPr>
              <a:t>Sylvette</a:t>
            </a:r>
            <a:r>
              <a:rPr lang="en-US" dirty="0">
                <a:solidFill>
                  <a:srgbClr val="000000"/>
                </a:solidFill>
              </a:rPr>
              <a:t> La </a:t>
            </a:r>
            <a:r>
              <a:rPr lang="en-US" dirty="0" err="1">
                <a:solidFill>
                  <a:srgbClr val="000000"/>
                </a:solidFill>
              </a:rPr>
              <a:t>Touche</a:t>
            </a:r>
            <a:r>
              <a:rPr lang="en-US" dirty="0">
                <a:solidFill>
                  <a:srgbClr val="000000"/>
                </a:solidFill>
              </a:rPr>
              <a:t>-Howard, </a:t>
            </a:r>
            <a:r>
              <a:rPr lang="en-US" dirty="0" err="1">
                <a:solidFill>
                  <a:srgbClr val="000000"/>
                </a:solidFill>
              </a:rPr>
              <a:t>Ph.D.NCC</a:t>
            </a:r>
            <a:r>
              <a:rPr lang="en-US" dirty="0">
                <a:solidFill>
                  <a:srgbClr val="000000"/>
                </a:solidFill>
              </a:rPr>
              <a:t>, CHES</a:t>
            </a:r>
          </a:p>
          <a:p>
            <a:pPr defTabSz="457200">
              <a:defRPr sz="3000" b="1" spc="-90">
                <a:solidFill>
                  <a:srgbClr val="4D4D4F"/>
                </a:solidFill>
                <a:latin typeface="Proxima Nova"/>
                <a:ea typeface="Proxima Nova"/>
                <a:cs typeface="Proxima Nova"/>
                <a:sym typeface="Proxima Nova"/>
              </a:defRPr>
            </a:pPr>
            <a:r>
              <a:rPr lang="en-US" b="1" dirty="0">
                <a:solidFill>
                  <a:srgbClr val="000000"/>
                </a:solidFill>
                <a:latin typeface="Proxima Nova Medium"/>
                <a:ea typeface="Proxima Nova Medium"/>
                <a:cs typeface="Proxima Nova Medium"/>
                <a:sym typeface="Proxima Nova Medium"/>
              </a:rPr>
              <a:t>Grants Consultant</a:t>
            </a:r>
            <a:endParaRPr b="1" dirty="0">
              <a:solidFill>
                <a:srgbClr val="000000"/>
              </a:solidFill>
              <a:latin typeface="Proxima Nova Medium"/>
              <a:ea typeface="Proxima Nova Medium"/>
              <a:cs typeface="Proxima Nova Medium"/>
              <a:sym typeface="Proxima Nova Medium"/>
            </a:endParaRPr>
          </a:p>
        </p:txBody>
      </p:sp>
      <p:pic>
        <p:nvPicPr>
          <p:cNvPr id="1026" name="Picture 2">
            <a:extLst>
              <a:ext uri="{FF2B5EF4-FFF2-40B4-BE49-F238E27FC236}">
                <a16:creationId xmlns:a16="http://schemas.microsoft.com/office/drawing/2014/main" id="{F2D71B61-8146-FFF8-2311-888BA9C3F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447" y="1936644"/>
            <a:ext cx="5397500" cy="539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EB1A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80B218-537F-4988-AB0C-5F9DD7D13F85}"/>
              </a:ext>
            </a:extLst>
          </p:cNvPr>
          <p:cNvSpPr>
            <a:spLocks noGrp="1"/>
          </p:cNvSpPr>
          <p:nvPr>
            <p:ph type="title"/>
          </p:nvPr>
        </p:nvSpPr>
        <p:spPr/>
        <p:txBody>
          <a:bodyPr>
            <a:normAutofit fontScale="90000"/>
          </a:bodyPr>
          <a:lstStyle/>
          <a:p>
            <a:pPr algn="ctr"/>
            <a:r>
              <a:rPr lang="en-US" sz="9600" dirty="0">
                <a:solidFill>
                  <a:schemeClr val="bg1"/>
                </a:solidFill>
                <a:latin typeface="+mj-ea"/>
                <a:cs typeface="Montserrat"/>
                <a:sym typeface="Montserrat"/>
              </a:rPr>
              <a:t>I.</a:t>
            </a:r>
            <a:r>
              <a:rPr lang="en-US" sz="8800" dirty="0">
                <a:solidFill>
                  <a:schemeClr val="bg1"/>
                </a:solidFill>
                <a:latin typeface="Montserrat"/>
                <a:ea typeface="Montserrat"/>
                <a:cs typeface="Montserrat"/>
                <a:sym typeface="Montserrat"/>
              </a:rPr>
              <a:t> </a:t>
            </a:r>
            <a:r>
              <a:rPr lang="en-US" sz="9600" i="0" u="none" strike="noStrike" dirty="0">
                <a:solidFill>
                  <a:schemeClr val="bg1"/>
                </a:solidFill>
                <a:effectLst/>
                <a:latin typeface="Arial" panose="020B0604020202020204" pitchFamily="34" charset="0"/>
              </a:rPr>
              <a:t>Understanding why community partners are becoming increasingly important to local, state, and federal grantors. </a:t>
            </a:r>
            <a:endParaRPr lang="en-US" dirty="0">
              <a:solidFill>
                <a:schemeClr val="bg1"/>
              </a:solidFill>
            </a:endParaRPr>
          </a:p>
        </p:txBody>
      </p:sp>
      <p:pic>
        <p:nvPicPr>
          <p:cNvPr id="8" name="Picture 7">
            <a:extLst>
              <a:ext uri="{FF2B5EF4-FFF2-40B4-BE49-F238E27FC236}">
                <a16:creationId xmlns:a16="http://schemas.microsoft.com/office/drawing/2014/main" id="{8FDBAE5D-7CC9-FFBF-D8A4-74652394098B}"/>
              </a:ext>
            </a:extLst>
          </p:cNvPr>
          <p:cNvPicPr>
            <a:picLocks noChangeAspect="1"/>
          </p:cNvPicPr>
          <p:nvPr/>
        </p:nvPicPr>
        <p:blipFill>
          <a:blip r:embed="rId2"/>
          <a:stretch>
            <a:fillRect/>
          </a:stretch>
        </p:blipFill>
        <p:spPr>
          <a:xfrm>
            <a:off x="5650086" y="7223193"/>
            <a:ext cx="13083827" cy="6104187"/>
          </a:xfrm>
          <a:prstGeom prst="roundRect">
            <a:avLst>
              <a:gd name="adj" fmla="val 25405"/>
            </a:avLst>
          </a:prstGeom>
        </p:spPr>
      </p:pic>
      <p:pic>
        <p:nvPicPr>
          <p:cNvPr id="2" name="Image" descr="Image">
            <a:extLst>
              <a:ext uri="{FF2B5EF4-FFF2-40B4-BE49-F238E27FC236}">
                <a16:creationId xmlns:a16="http://schemas.microsoft.com/office/drawing/2014/main" id="{B67B0AEA-CC4E-B7CC-8CCD-A3181228ACB6}"/>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30785943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C24DE50-6BBF-35E3-A4BF-D5B15DC6C0C9}"/>
              </a:ext>
            </a:extLst>
          </p:cNvPr>
          <p:cNvGraphicFramePr/>
          <p:nvPr>
            <p:extLst>
              <p:ext uri="{D42A27DB-BD31-4B8C-83A1-F6EECF244321}">
                <p14:modId xmlns:p14="http://schemas.microsoft.com/office/powerpoint/2010/main" val="4020686117"/>
              </p:ext>
            </p:extLst>
          </p:nvPr>
        </p:nvGraphicFramePr>
        <p:xfrm>
          <a:off x="1645920" y="1439333"/>
          <a:ext cx="20848320" cy="11678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C257F612-BAE3-C5B5-2B7D-E5BA92F8154D}"/>
              </a:ext>
            </a:extLst>
          </p:cNvPr>
          <p:cNvSpPr txBox="1"/>
          <p:nvPr/>
        </p:nvSpPr>
        <p:spPr>
          <a:xfrm>
            <a:off x="956442" y="710928"/>
            <a:ext cx="5849358"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8800" b="1" i="0" u="none" strike="noStrike" cap="none" spc="0" normalizeH="0" baseline="0" dirty="0">
                <a:ln>
                  <a:noFill/>
                </a:ln>
                <a:solidFill>
                  <a:srgbClr val="0EB1A4"/>
                </a:solidFill>
                <a:effectLst/>
                <a:uFillTx/>
                <a:latin typeface="+mj-lt"/>
                <a:ea typeface="+mj-ea"/>
                <a:cs typeface="+mj-cs"/>
                <a:sym typeface="Helvetica Neue"/>
              </a:rPr>
              <a:t>THE GOAL</a:t>
            </a:r>
          </a:p>
        </p:txBody>
      </p:sp>
      <p:sp>
        <p:nvSpPr>
          <p:cNvPr id="10" name="TextBox 9">
            <a:extLst>
              <a:ext uri="{FF2B5EF4-FFF2-40B4-BE49-F238E27FC236}">
                <a16:creationId xmlns:a16="http://schemas.microsoft.com/office/drawing/2014/main" id="{29C1B159-B694-35E5-E3CF-B1DFDF611457}"/>
              </a:ext>
            </a:extLst>
          </p:cNvPr>
          <p:cNvSpPr txBox="1"/>
          <p:nvPr/>
        </p:nvSpPr>
        <p:spPr>
          <a:xfrm>
            <a:off x="0" y="11397417"/>
            <a:ext cx="9855200"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en-US" sz="4000" b="1" i="1" dirty="0">
                <a:solidFill>
                  <a:schemeClr val="bg2">
                    <a:lumMod val="50000"/>
                  </a:schemeClr>
                </a:solidFill>
              </a:rPr>
              <a:t>Goal: </a:t>
            </a:r>
          </a:p>
          <a:p>
            <a:pPr algn="ctr"/>
            <a:r>
              <a:rPr lang="en-US" sz="4000" b="1" i="1" dirty="0">
                <a:solidFill>
                  <a:schemeClr val="bg2">
                    <a:lumMod val="50000"/>
                  </a:schemeClr>
                </a:solidFill>
              </a:rPr>
              <a:t>Making progress </a:t>
            </a:r>
            <a:r>
              <a:rPr lang="en-US" sz="4000" b="1" i="1" u="sng" dirty="0">
                <a:solidFill>
                  <a:srgbClr val="0EB1A4"/>
                </a:solidFill>
              </a:rPr>
              <a:t>with</a:t>
            </a:r>
            <a:r>
              <a:rPr lang="en-US" sz="4000" b="1" i="1" dirty="0">
                <a:solidFill>
                  <a:srgbClr val="0EB1A4"/>
                </a:solidFill>
              </a:rPr>
              <a:t> </a:t>
            </a:r>
            <a:r>
              <a:rPr lang="en-US" sz="4000" b="1" i="1" dirty="0">
                <a:solidFill>
                  <a:schemeClr val="bg2">
                    <a:lumMod val="50000"/>
                  </a:schemeClr>
                </a:solidFill>
              </a:rPr>
              <a:t>your community </a:t>
            </a:r>
          </a:p>
          <a:p>
            <a:pPr algn="ctr"/>
            <a:r>
              <a:rPr lang="en-US" sz="4000" b="1" i="1" dirty="0">
                <a:solidFill>
                  <a:schemeClr val="bg2">
                    <a:lumMod val="50000"/>
                  </a:schemeClr>
                </a:solidFill>
              </a:rPr>
              <a:t>and not</a:t>
            </a:r>
            <a:r>
              <a:rPr lang="en-US" sz="4000" b="1" i="1" dirty="0">
                <a:solidFill>
                  <a:srgbClr val="0EB1A4"/>
                </a:solidFill>
              </a:rPr>
              <a:t> </a:t>
            </a:r>
            <a:r>
              <a:rPr lang="en-US" sz="4000" b="1" i="1" u="sng" dirty="0">
                <a:solidFill>
                  <a:srgbClr val="0EB1A4"/>
                </a:solidFill>
              </a:rPr>
              <a:t>to</a:t>
            </a:r>
            <a:r>
              <a:rPr lang="en-US" sz="4000" b="1" i="1" dirty="0">
                <a:solidFill>
                  <a:srgbClr val="0EB1A4"/>
                </a:solidFill>
              </a:rPr>
              <a:t> </a:t>
            </a:r>
            <a:r>
              <a:rPr lang="en-US" sz="4000" b="1" i="1" dirty="0">
                <a:solidFill>
                  <a:schemeClr val="bg2">
                    <a:lumMod val="50000"/>
                  </a:schemeClr>
                </a:solidFill>
              </a:rPr>
              <a:t>your community</a:t>
            </a:r>
          </a:p>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j-lt"/>
              <a:ea typeface="+mj-ea"/>
              <a:cs typeface="+mj-cs"/>
              <a:sym typeface="Helvetica Neue"/>
            </a:endParaRPr>
          </a:p>
        </p:txBody>
      </p:sp>
      <p:pic>
        <p:nvPicPr>
          <p:cNvPr id="2" name="Image" descr="Image">
            <a:extLst>
              <a:ext uri="{FF2B5EF4-FFF2-40B4-BE49-F238E27FC236}">
                <a16:creationId xmlns:a16="http://schemas.microsoft.com/office/drawing/2014/main" id="{A5C23D9B-795D-BC2A-EA40-1D721A99AF08}"/>
              </a:ext>
            </a:extLst>
          </p:cNvPr>
          <p:cNvPicPr>
            <a:picLocks noChangeAspect="1"/>
          </p:cNvPicPr>
          <p:nvPr/>
        </p:nvPicPr>
        <p:blipFill>
          <a:blip r:embed="rId7"/>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47161550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9D5B3CD-193C-C4C6-AEB7-C4304D1345FF}"/>
              </a:ext>
            </a:extLst>
          </p:cNvPr>
          <p:cNvGraphicFramePr/>
          <p:nvPr>
            <p:extLst>
              <p:ext uri="{D42A27DB-BD31-4B8C-83A1-F6EECF244321}">
                <p14:modId xmlns:p14="http://schemas.microsoft.com/office/powerpoint/2010/main" val="765052416"/>
              </p:ext>
            </p:extLst>
          </p:nvPr>
        </p:nvGraphicFramePr>
        <p:xfrm>
          <a:off x="2065867" y="914401"/>
          <a:ext cx="19462645" cy="12259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37C88BD2-AF24-8771-5DD9-EAA232DD781C}"/>
              </a:ext>
            </a:extLst>
          </p:cNvPr>
          <p:cNvSpPr txBox="1"/>
          <p:nvPr/>
        </p:nvSpPr>
        <p:spPr>
          <a:xfrm flipV="1">
            <a:off x="10694504" y="13500556"/>
            <a:ext cx="13689496"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800" dirty="0"/>
              <a:t>Source: https://</a:t>
            </a:r>
            <a:r>
              <a:rPr lang="en-US" sz="800" dirty="0" err="1"/>
              <a:t>granicus.com</a:t>
            </a:r>
            <a:r>
              <a:rPr lang="en-US" sz="800" dirty="0"/>
              <a:t>/blog/why-is-community-engagement-important/#:~:text=It%20promotes%20sustainable%20decisions%20by,and%20creates%20inclusive%2C%20effective%20solutions.</a:t>
            </a:r>
          </a:p>
        </p:txBody>
      </p:sp>
      <p:pic>
        <p:nvPicPr>
          <p:cNvPr id="2" name="Image" descr="Image">
            <a:extLst>
              <a:ext uri="{FF2B5EF4-FFF2-40B4-BE49-F238E27FC236}">
                <a16:creationId xmlns:a16="http://schemas.microsoft.com/office/drawing/2014/main" id="{5994FB8B-0E85-B53C-6C46-6E748787EA04}"/>
              </a:ext>
            </a:extLst>
          </p:cNvPr>
          <p:cNvPicPr>
            <a:picLocks noChangeAspect="1"/>
          </p:cNvPicPr>
          <p:nvPr/>
        </p:nvPicPr>
        <p:blipFill>
          <a:blip r:embed="rId7"/>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06391030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663" y="309396"/>
            <a:ext cx="22685204" cy="1676400"/>
          </a:xfrm>
        </p:spPr>
        <p:txBody>
          <a:bodyPr>
            <a:noAutofit/>
          </a:bodyPr>
          <a:lstStyle/>
          <a:p>
            <a:r>
              <a:rPr lang="en-US" b="1" dirty="0">
                <a:solidFill>
                  <a:schemeClr val="accent2">
                    <a:lumMod val="75000"/>
                  </a:schemeClr>
                </a:solidFill>
              </a:rPr>
              <a:t>Reasons why you should engage your community</a:t>
            </a:r>
          </a:p>
        </p:txBody>
      </p:sp>
      <p:sp>
        <p:nvSpPr>
          <p:cNvPr id="5" name="Content Placeholder 2"/>
          <p:cNvSpPr>
            <a:spLocks noGrp="1"/>
          </p:cNvSpPr>
          <p:nvPr>
            <p:ph idx="1"/>
          </p:nvPr>
        </p:nvSpPr>
        <p:spPr>
          <a:xfrm>
            <a:off x="609600" y="1731071"/>
            <a:ext cx="23774400" cy="11277600"/>
          </a:xfrm>
        </p:spPr>
        <p:txBody>
          <a:bodyPr>
            <a:normAutofit/>
          </a:bodyPr>
          <a:lstStyle/>
          <a:p>
            <a:pPr marL="914400" indent="-914400">
              <a:buFont typeface="+mj-lt"/>
              <a:buAutoNum type="arabicPeriod"/>
            </a:pPr>
            <a:r>
              <a:rPr lang="en-US" altLang="en-US" sz="4000" dirty="0">
                <a:solidFill>
                  <a:schemeClr val="tx1"/>
                </a:solidFill>
              </a:rPr>
              <a:t>Community participation makes </a:t>
            </a:r>
            <a:r>
              <a:rPr lang="en-US" altLang="en-US" sz="4000" b="1" dirty="0">
                <a:solidFill>
                  <a:schemeClr val="tx1"/>
                </a:solidFill>
              </a:rPr>
              <a:t>it more likely</a:t>
            </a:r>
            <a:r>
              <a:rPr lang="en-US" altLang="en-US" sz="4000" dirty="0">
                <a:solidFill>
                  <a:schemeClr val="tx1"/>
                </a:solidFill>
              </a:rPr>
              <a:t> that you’ll come up with </a:t>
            </a:r>
            <a:r>
              <a:rPr lang="en-US" altLang="en-US" sz="4000" b="1" dirty="0">
                <a:solidFill>
                  <a:schemeClr val="tx1"/>
                </a:solidFill>
              </a:rPr>
              <a:t>effective policies. </a:t>
            </a:r>
          </a:p>
          <a:p>
            <a:pPr marL="914400" indent="-914400">
              <a:buFont typeface="+mj-lt"/>
              <a:buAutoNum type="arabicPeriod"/>
            </a:pPr>
            <a:r>
              <a:rPr lang="en-US" altLang="en-US" sz="4000" dirty="0">
                <a:solidFill>
                  <a:schemeClr val="tx1"/>
                </a:solidFill>
              </a:rPr>
              <a:t>Community participation </a:t>
            </a:r>
            <a:r>
              <a:rPr lang="en-US" altLang="en-US" sz="4000" b="1" dirty="0">
                <a:solidFill>
                  <a:schemeClr val="tx1"/>
                </a:solidFill>
              </a:rPr>
              <a:t>leads to community ownership and support </a:t>
            </a:r>
            <a:r>
              <a:rPr lang="en-US" altLang="en-US" sz="4000" dirty="0">
                <a:solidFill>
                  <a:schemeClr val="tx1"/>
                </a:solidFill>
              </a:rPr>
              <a:t>of whatever initiatives come out of a social planning effort. </a:t>
            </a:r>
          </a:p>
          <a:p>
            <a:pPr marL="914400" indent="-914400">
              <a:buFont typeface="+mj-lt"/>
              <a:buAutoNum type="arabicPeriod"/>
            </a:pPr>
            <a:r>
              <a:rPr lang="en-US" altLang="en-US" sz="4000" dirty="0">
                <a:solidFill>
                  <a:schemeClr val="tx1"/>
                </a:solidFill>
              </a:rPr>
              <a:t>Policy makers – particularly hospital leaders– can </a:t>
            </a:r>
            <a:r>
              <a:rPr lang="en-US" altLang="en-US" sz="4000" b="1" dirty="0">
                <a:solidFill>
                  <a:schemeClr val="tx1"/>
                </a:solidFill>
              </a:rPr>
              <a:t>gain politically </a:t>
            </a:r>
            <a:r>
              <a:rPr lang="en-US" altLang="en-US" sz="4000" dirty="0">
                <a:solidFill>
                  <a:schemeClr val="tx1"/>
                </a:solidFill>
              </a:rPr>
              <a:t>and by brand recognition from involving the community. </a:t>
            </a:r>
          </a:p>
          <a:p>
            <a:pPr marL="914400" indent="-914400">
              <a:buFont typeface="+mj-lt"/>
              <a:buAutoNum type="arabicPeriod"/>
            </a:pPr>
            <a:r>
              <a:rPr lang="en-US" altLang="en-US" sz="4000" dirty="0">
                <a:solidFill>
                  <a:schemeClr val="tx1"/>
                </a:solidFill>
              </a:rPr>
              <a:t>Community members </a:t>
            </a:r>
            <a:r>
              <a:rPr lang="en-US" altLang="en-US" sz="4000" b="1" dirty="0">
                <a:solidFill>
                  <a:schemeClr val="tx1"/>
                </a:solidFill>
              </a:rPr>
              <a:t>can inform policy makers about changes in circumstances </a:t>
            </a:r>
            <a:r>
              <a:rPr lang="en-US" altLang="en-US" sz="4000" dirty="0">
                <a:solidFill>
                  <a:schemeClr val="tx1"/>
                </a:solidFill>
              </a:rPr>
              <a:t>that demand changes in policy over time.</a:t>
            </a:r>
          </a:p>
          <a:p>
            <a:pPr marL="914400" indent="-914400">
              <a:buFont typeface="+mj-lt"/>
              <a:buAutoNum type="arabicPeriod"/>
            </a:pPr>
            <a:endParaRPr lang="en-US" altLang="en-US" sz="4000" dirty="0">
              <a:solidFill>
                <a:schemeClr val="tx1"/>
              </a:solidFill>
            </a:endParaRPr>
          </a:p>
          <a:p>
            <a:pPr marL="914400" indent="-914400">
              <a:buFont typeface="+mj-lt"/>
              <a:buAutoNum type="arabicPeriod"/>
            </a:pPr>
            <a:r>
              <a:rPr lang="en-US" altLang="en-US" sz="4000" dirty="0">
                <a:solidFill>
                  <a:schemeClr val="tx1"/>
                </a:solidFill>
              </a:rPr>
              <a:t>Community </a:t>
            </a:r>
            <a:r>
              <a:rPr lang="en-US" altLang="en-US" sz="4000" b="1" dirty="0">
                <a:solidFill>
                  <a:schemeClr val="tx1"/>
                </a:solidFill>
              </a:rPr>
              <a:t>participation can create community relationships and partnerships among diverse groups </a:t>
            </a:r>
            <a:r>
              <a:rPr lang="en-US" altLang="en-US" sz="4000" dirty="0">
                <a:solidFill>
                  <a:schemeClr val="tx1"/>
                </a:solidFill>
              </a:rPr>
              <a:t>who can then work together. </a:t>
            </a:r>
          </a:p>
          <a:p>
            <a:pPr marL="914400" indent="-914400">
              <a:buFont typeface="+mj-lt"/>
              <a:buAutoNum type="arabicPeriod"/>
            </a:pPr>
            <a:r>
              <a:rPr lang="en-US" altLang="en-US" sz="4000" dirty="0">
                <a:solidFill>
                  <a:schemeClr val="tx1"/>
                </a:solidFill>
              </a:rPr>
              <a:t>Community participation helps </a:t>
            </a:r>
            <a:r>
              <a:rPr lang="en-US" altLang="en-US" sz="4000" b="1" dirty="0">
                <a:solidFill>
                  <a:schemeClr val="tx1"/>
                </a:solidFill>
              </a:rPr>
              <a:t>keep efforts moving forward and sustainable. </a:t>
            </a:r>
          </a:p>
          <a:p>
            <a:pPr marL="914400" indent="-914400">
              <a:buFont typeface="+mj-lt"/>
              <a:buAutoNum type="arabicPeriod"/>
            </a:pPr>
            <a:r>
              <a:rPr lang="en-US" altLang="en-US" sz="4000" dirty="0">
                <a:solidFill>
                  <a:schemeClr val="tx1"/>
                </a:solidFill>
              </a:rPr>
              <a:t>Community participation </a:t>
            </a:r>
            <a:r>
              <a:rPr lang="en-US" altLang="en-US" sz="4000" b="1" dirty="0">
                <a:solidFill>
                  <a:schemeClr val="tx1"/>
                </a:solidFill>
              </a:rPr>
              <a:t>contributes to institutionalizing the changes </a:t>
            </a:r>
            <a:r>
              <a:rPr lang="en-US" altLang="en-US" sz="4000" dirty="0">
                <a:solidFill>
                  <a:schemeClr val="tx1"/>
                </a:solidFill>
              </a:rPr>
              <a:t>brought about by changes in policy. </a:t>
            </a:r>
          </a:p>
          <a:p>
            <a:pPr marL="914400" indent="-914400">
              <a:buFont typeface="+mj-lt"/>
              <a:buAutoNum type="arabicPeriod"/>
            </a:pPr>
            <a:r>
              <a:rPr lang="en-US" altLang="en-US" sz="4000" dirty="0">
                <a:solidFill>
                  <a:schemeClr val="tx1"/>
                </a:solidFill>
              </a:rPr>
              <a:t>Community participation </a:t>
            </a:r>
            <a:r>
              <a:rPr lang="en-US" altLang="en-US" sz="4000" b="1" dirty="0">
                <a:solidFill>
                  <a:schemeClr val="tx1"/>
                </a:solidFill>
              </a:rPr>
              <a:t>energizes the community </a:t>
            </a:r>
            <a:r>
              <a:rPr lang="en-US" altLang="en-US" sz="4000" dirty="0">
                <a:solidFill>
                  <a:schemeClr val="tx1"/>
                </a:solidFill>
              </a:rPr>
              <a:t>to continue to change in positive directions. </a:t>
            </a:r>
          </a:p>
          <a:p>
            <a:endParaRPr lang="en-US" altLang="en-US" sz="4000" dirty="0">
              <a:solidFill>
                <a:schemeClr val="tx1"/>
              </a:solidFill>
            </a:endParaRPr>
          </a:p>
          <a:p>
            <a:pPr eaLnBrk="1" hangingPunct="1"/>
            <a:endParaRPr lang="en-US" altLang="en-US" dirty="0">
              <a:solidFill>
                <a:schemeClr val="tx1"/>
              </a:solidFill>
            </a:endParaRPr>
          </a:p>
        </p:txBody>
      </p:sp>
      <p:sp>
        <p:nvSpPr>
          <p:cNvPr id="4" name="Slide Number Placeholder 3"/>
          <p:cNvSpPr>
            <a:spLocks noGrp="1"/>
          </p:cNvSpPr>
          <p:nvPr>
            <p:ph type="sldNum" sz="quarter" idx="12"/>
          </p:nvPr>
        </p:nvSpPr>
        <p:spPr>
          <a:xfrm>
            <a:off x="8590663" y="6041362"/>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465BF6D-4F05-42ED-9ED2-B2A53A817F58}" type="slidenum">
              <a:rPr lang="en-US" smtClean="0">
                <a:solidFill>
                  <a:srgbClr val="FFFFFF"/>
                </a:solidFill>
              </a:rPr>
              <a:pPr>
                <a:defRPr/>
              </a:pPr>
              <a:t>9</a:t>
            </a:fld>
            <a:endParaRPr lang="en-US" dirty="0">
              <a:solidFill>
                <a:srgbClr val="FFFFFF"/>
              </a:solidFill>
            </a:endParaRPr>
          </a:p>
        </p:txBody>
      </p:sp>
      <p:pic>
        <p:nvPicPr>
          <p:cNvPr id="3" name="Picture 2">
            <a:extLst>
              <a:ext uri="{FF2B5EF4-FFF2-40B4-BE49-F238E27FC236}">
                <a16:creationId xmlns:a16="http://schemas.microsoft.com/office/drawing/2014/main" id="{7EAB88EC-0531-FB1D-C816-639193E3AEBE}"/>
              </a:ext>
            </a:extLst>
          </p:cNvPr>
          <p:cNvPicPr>
            <a:picLocks noChangeAspect="1"/>
          </p:cNvPicPr>
          <p:nvPr/>
        </p:nvPicPr>
        <p:blipFill>
          <a:blip r:embed="rId2"/>
          <a:stretch>
            <a:fillRect/>
          </a:stretch>
        </p:blipFill>
        <p:spPr>
          <a:xfrm>
            <a:off x="19534645" y="10121537"/>
            <a:ext cx="4239755" cy="3428275"/>
          </a:xfrm>
          <a:prstGeom prst="rect">
            <a:avLst/>
          </a:prstGeom>
        </p:spPr>
      </p:pic>
      <p:pic>
        <p:nvPicPr>
          <p:cNvPr id="6" name="Image" descr="Image">
            <a:extLst>
              <a:ext uri="{FF2B5EF4-FFF2-40B4-BE49-F238E27FC236}">
                <a16:creationId xmlns:a16="http://schemas.microsoft.com/office/drawing/2014/main" id="{98F0D819-B76E-5EC8-EFF2-150F8AF2B23C}"/>
              </a:ext>
            </a:extLst>
          </p:cNvPr>
          <p:cNvPicPr>
            <a:picLocks noChangeAspect="1"/>
          </p:cNvPicPr>
          <p:nvPr/>
        </p:nvPicPr>
        <p:blipFill>
          <a:blip r:embed="rId3"/>
          <a:stretch>
            <a:fillRect/>
          </a:stretch>
        </p:blipFill>
        <p:spPr>
          <a:xfrm>
            <a:off x="563954" y="12222786"/>
            <a:ext cx="1219791" cy="1056456"/>
          </a:xfrm>
          <a:prstGeom prst="rect">
            <a:avLst/>
          </a:prstGeom>
          <a:ln w="12700">
            <a:miter lim="400000"/>
          </a:ln>
        </p:spPr>
      </p:pic>
    </p:spTree>
    <p:extLst>
      <p:ext uri="{BB962C8B-B14F-4D97-AF65-F5344CB8AC3E}">
        <p14:creationId xmlns:p14="http://schemas.microsoft.com/office/powerpoint/2010/main" val="2690096327"/>
      </p:ext>
    </p:extLst>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314DB4A6D03D469EA4F7B5902FA7FD" ma:contentTypeVersion="2" ma:contentTypeDescription="Create a new document." ma:contentTypeScope="" ma:versionID="97526ede107f12e62d79bbe3ec762c2f">
  <xsd:schema xmlns:xsd="http://www.w3.org/2001/XMLSchema" xmlns:xs="http://www.w3.org/2001/XMLSchema" xmlns:p="http://schemas.microsoft.com/office/2006/metadata/properties" xmlns:ns2="1fbd554f-e28f-46c2-b40f-701c19167d7d" targetNamespace="http://schemas.microsoft.com/office/2006/metadata/properties" ma:root="true" ma:fieldsID="188252ecbf26f51d5c10cb19ee13416b" ns2:_="">
    <xsd:import namespace="1fbd554f-e28f-46c2-b40f-701c19167d7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d554f-e28f-46c2-b40f-701c19167d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91ED89-C94A-4B64-B43C-67EE7EC51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d554f-e28f-46c2-b40f-701c19167d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0EEA53-EDFF-4F42-BA70-98BB03AA88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6257</TotalTime>
  <Words>2275</Words>
  <Application>Microsoft Office PowerPoint</Application>
  <PresentationFormat>Custom</PresentationFormat>
  <Paragraphs>189</Paragraphs>
  <Slides>31</Slides>
  <Notes>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31</vt:i4>
      </vt:variant>
    </vt:vector>
  </HeadingPairs>
  <TitlesOfParts>
    <vt:vector size="47" baseType="lpstr">
      <vt:lpstr>AcuminProWide-Semibold</vt:lpstr>
      <vt:lpstr>Arial</vt:lpstr>
      <vt:lpstr>Arial Rounded MT Bold</vt:lpstr>
      <vt:lpstr>Calibri</vt:lpstr>
      <vt:lpstr>Century Gothic</vt:lpstr>
      <vt:lpstr>Helvetica</vt:lpstr>
      <vt:lpstr>Helvetica Neue</vt:lpstr>
      <vt:lpstr>Helvetica Neue Medium</vt:lpstr>
      <vt:lpstr>Montserrat</vt:lpstr>
      <vt:lpstr>Montserrat Light</vt:lpstr>
      <vt:lpstr>Montserrat Medium</vt:lpstr>
      <vt:lpstr>Open Sans</vt:lpstr>
      <vt:lpstr>Proxima Nova</vt:lpstr>
      <vt:lpstr>Proxima Nova Medium</vt:lpstr>
      <vt:lpstr>Times New Roman</vt:lpstr>
      <vt:lpstr>21_BasicWhite</vt:lpstr>
      <vt:lpstr>PowerPoint Presentation</vt:lpstr>
      <vt:lpstr>PowerPoint Presentation</vt:lpstr>
      <vt:lpstr>PowerPoint Presentation</vt:lpstr>
      <vt:lpstr>PowerPoint Presentation</vt:lpstr>
      <vt:lpstr>PowerPoint Presentation</vt:lpstr>
      <vt:lpstr>I. Understanding why community partners are becoming increasingly important to local, state, and federal grantors. </vt:lpstr>
      <vt:lpstr>PowerPoint Presentation</vt:lpstr>
      <vt:lpstr>PowerPoint Presentation</vt:lpstr>
      <vt:lpstr>Reasons why you should engage your community</vt:lpstr>
      <vt:lpstr>Even more reasons why…</vt:lpstr>
      <vt:lpstr>Coalition Building: New Community Mandate?</vt:lpstr>
      <vt:lpstr>Emerging Expectations (501)(c)(3)</vt:lpstr>
      <vt:lpstr>II.    Understanding how to use the force multiplier concept to produce effective community partnerships with the potential for lasting and evidence-based impact.</vt:lpstr>
      <vt:lpstr>What is a Force Multiplier?</vt:lpstr>
      <vt:lpstr>HOW DO WE GET THERE?</vt:lpstr>
      <vt:lpstr>Social Determinants of Health</vt:lpstr>
      <vt:lpstr>6 Pillars to Address the Social Determinants of Health</vt:lpstr>
      <vt:lpstr>Who are your Community Stakeholders</vt:lpstr>
      <vt:lpstr>PowerPoint Presentation</vt:lpstr>
      <vt:lpstr>III. Develop familiarity with the barriers that often prevent effective community partnerships and the best approaches to engaging partners in the research process throughout the entire experience.</vt:lpstr>
      <vt:lpstr>Why Programs Fail: Top 10</vt:lpstr>
      <vt:lpstr>Community Collaboration Requires Clear Communication</vt:lpstr>
      <vt:lpstr>IV.  Understanding how to develop a plan that will be synergistic and optimal for creating a long-lasting relationship and foundation for success for both entities.</vt:lpstr>
      <vt:lpstr>Grants Require Collaborative Models and Full and Authentic Participation</vt:lpstr>
      <vt:lpstr>First, start off on the “right foot”, by asking some critical questions  </vt:lpstr>
      <vt:lpstr>Second…Develop an effective strategy</vt:lpstr>
      <vt:lpstr>Understanding why community partners are becoming increasingly important to local, state, and federal grantors.  </vt:lpstr>
      <vt:lpstr>Thirdly, Commit to the 4 Pillars of Community Engagement</vt:lpstr>
      <vt:lpstr>PowerPoint Presentation</vt:lpstr>
      <vt:lpstr>Save the Date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Kelley, Brian M (Psychology)</dc:creator>
  <cp:lastModifiedBy>Kelley, Brian M (Psychology)</cp:lastModifiedBy>
  <cp:revision>19</cp:revision>
  <dcterms:modified xsi:type="dcterms:W3CDTF">2023-05-15T18:32:46Z</dcterms:modified>
</cp:coreProperties>
</file>