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13"/>
  </p:notesMasterIdLst>
  <p:sldIdLst>
    <p:sldId id="288" r:id="rId3"/>
    <p:sldId id="289" r:id="rId4"/>
    <p:sldId id="283" r:id="rId5"/>
    <p:sldId id="290" r:id="rId6"/>
    <p:sldId id="291" r:id="rId7"/>
    <p:sldId id="268" r:id="rId8"/>
    <p:sldId id="285" r:id="rId9"/>
    <p:sldId id="286" r:id="rId10"/>
    <p:sldId id="284" r:id="rId11"/>
    <p:sldId id="280"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DF0E9E0-607A-43E0-B6F5-EDE6AC5F4C45}">
          <p14:sldIdLst>
            <p14:sldId id="288"/>
          </p14:sldIdLst>
        </p14:section>
        <p14:section name="Untitled Section" id="{E5E1B5FD-18E6-4A90-8981-0C0CEA1A66F0}">
          <p14:sldIdLst>
            <p14:sldId id="289"/>
            <p14:sldId id="283"/>
          </p14:sldIdLst>
        </p14:section>
        <p14:section name="Untitled Section" id="{0A57ED6F-D2AE-4353-BBD1-A1C97B066665}">
          <p14:sldIdLst>
            <p14:sldId id="290"/>
            <p14:sldId id="291"/>
            <p14:sldId id="268"/>
            <p14:sldId id="285"/>
            <p14:sldId id="286"/>
            <p14:sldId id="284"/>
            <p14:sldId id="28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81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707CDC-599F-40A3-B5D6-1BDC916FD6BC}" v="2" dt="2023-09-21T06:41:39.987"/>
    <p1510:client id="{40FAC1B0-9B6B-4FE5-88BC-EADE804B6EFE}" v="70" dt="2023-09-20T21:08:28.818"/>
    <p1510:client id="{BA2EFEF2-03EF-4030-BDAE-84D50AC36282}" v="18" dt="2023-09-20T19:49:29.3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271" autoAdjust="0"/>
  </p:normalViewPr>
  <p:slideViewPr>
    <p:cSldViewPr>
      <p:cViewPr varScale="1">
        <p:scale>
          <a:sx n="84" d="100"/>
          <a:sy n="84" d="100"/>
        </p:scale>
        <p:origin x="2394" y="6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67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19"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w, Barry" userId="a9f1ea9f-b131-4fe3-8b1d-82406cdea82f" providerId="ADAL" clId="{6D7109FC-FC68-43D1-9FE1-1F6ABDC9C833}"/>
    <pc:docChg chg="modSld">
      <pc:chgData name="New, Barry" userId="a9f1ea9f-b131-4fe3-8b1d-82406cdea82f" providerId="ADAL" clId="{6D7109FC-FC68-43D1-9FE1-1F6ABDC9C833}" dt="2023-09-20T21:33:12.283" v="1" actId="14100"/>
      <pc:docMkLst>
        <pc:docMk/>
      </pc:docMkLst>
      <pc:sldChg chg="modSp mod">
        <pc:chgData name="New, Barry" userId="a9f1ea9f-b131-4fe3-8b1d-82406cdea82f" providerId="ADAL" clId="{6D7109FC-FC68-43D1-9FE1-1F6ABDC9C833}" dt="2023-09-20T21:33:12.283" v="1" actId="14100"/>
        <pc:sldMkLst>
          <pc:docMk/>
          <pc:sldMk cId="3823127394" sldId="267"/>
        </pc:sldMkLst>
        <pc:picChg chg="mod">
          <ac:chgData name="New, Barry" userId="a9f1ea9f-b131-4fe3-8b1d-82406cdea82f" providerId="ADAL" clId="{6D7109FC-FC68-43D1-9FE1-1F6ABDC9C833}" dt="2023-09-20T21:33:12.283" v="1" actId="14100"/>
          <ac:picMkLst>
            <pc:docMk/>
            <pc:sldMk cId="3823127394" sldId="267"/>
            <ac:picMk id="4" creationId="{41CCD5D6-617A-C9F1-9A0B-6199A7008F58}"/>
          </ac:picMkLst>
        </pc:picChg>
      </pc:sldChg>
    </pc:docChg>
  </pc:docChgLst>
  <pc:docChgLst>
    <pc:chgData name="New, Barry" userId="a9f1ea9f-b131-4fe3-8b1d-82406cdea82f" providerId="ADAL" clId="{80692BE7-5095-46DD-BC5A-9327C9CA82C7}"/>
    <pc:docChg chg="custSel delSld modSld modSection">
      <pc:chgData name="New, Barry" userId="a9f1ea9f-b131-4fe3-8b1d-82406cdea82f" providerId="ADAL" clId="{80692BE7-5095-46DD-BC5A-9327C9CA82C7}" dt="2023-09-21T05:42:27.483" v="7931" actId="2696"/>
      <pc:docMkLst>
        <pc:docMk/>
      </pc:docMkLst>
      <pc:sldChg chg="del">
        <pc:chgData name="New, Barry" userId="a9f1ea9f-b131-4fe3-8b1d-82406cdea82f" providerId="ADAL" clId="{80692BE7-5095-46DD-BC5A-9327C9CA82C7}" dt="2023-09-21T05:42:13.269" v="7929" actId="2696"/>
        <pc:sldMkLst>
          <pc:docMk/>
          <pc:sldMk cId="1533339865" sldId="261"/>
        </pc:sldMkLst>
      </pc:sldChg>
      <pc:sldChg chg="del">
        <pc:chgData name="New, Barry" userId="a9f1ea9f-b131-4fe3-8b1d-82406cdea82f" providerId="ADAL" clId="{80692BE7-5095-46DD-BC5A-9327C9CA82C7}" dt="2023-09-21T05:42:06.427" v="7927" actId="2696"/>
        <pc:sldMkLst>
          <pc:docMk/>
          <pc:sldMk cId="3226495134" sldId="262"/>
        </pc:sldMkLst>
      </pc:sldChg>
      <pc:sldChg chg="del">
        <pc:chgData name="New, Barry" userId="a9f1ea9f-b131-4fe3-8b1d-82406cdea82f" providerId="ADAL" clId="{80692BE7-5095-46DD-BC5A-9327C9CA82C7}" dt="2023-09-21T05:41:43.362" v="7924" actId="2696"/>
        <pc:sldMkLst>
          <pc:docMk/>
          <pc:sldMk cId="1900073870" sldId="264"/>
        </pc:sldMkLst>
      </pc:sldChg>
      <pc:sldChg chg="del">
        <pc:chgData name="New, Barry" userId="a9f1ea9f-b131-4fe3-8b1d-82406cdea82f" providerId="ADAL" clId="{80692BE7-5095-46DD-BC5A-9327C9CA82C7}" dt="2023-09-21T05:42:27.483" v="7931" actId="2696"/>
        <pc:sldMkLst>
          <pc:docMk/>
          <pc:sldMk cId="7929612" sldId="265"/>
        </pc:sldMkLst>
      </pc:sldChg>
      <pc:sldChg chg="del">
        <pc:chgData name="New, Barry" userId="a9f1ea9f-b131-4fe3-8b1d-82406cdea82f" providerId="ADAL" clId="{80692BE7-5095-46DD-BC5A-9327C9CA82C7}" dt="2023-09-21T05:42:09.875" v="7928" actId="2696"/>
        <pc:sldMkLst>
          <pc:docMk/>
          <pc:sldMk cId="3687839122" sldId="266"/>
        </pc:sldMkLst>
      </pc:sldChg>
      <pc:sldChg chg="del">
        <pc:chgData name="New, Barry" userId="a9f1ea9f-b131-4fe3-8b1d-82406cdea82f" providerId="ADAL" clId="{80692BE7-5095-46DD-BC5A-9327C9CA82C7}" dt="2023-09-21T05:42:17.427" v="7930" actId="2696"/>
        <pc:sldMkLst>
          <pc:docMk/>
          <pc:sldMk cId="3823127394" sldId="267"/>
        </pc:sldMkLst>
      </pc:sldChg>
      <pc:sldChg chg="modNotesTx">
        <pc:chgData name="New, Barry" userId="a9f1ea9f-b131-4fe3-8b1d-82406cdea82f" providerId="ADAL" clId="{80692BE7-5095-46DD-BC5A-9327C9CA82C7}" dt="2023-09-21T03:35:23.570" v="2477" actId="20577"/>
        <pc:sldMkLst>
          <pc:docMk/>
          <pc:sldMk cId="3081015108" sldId="268"/>
        </pc:sldMkLst>
      </pc:sldChg>
      <pc:sldChg chg="del">
        <pc:chgData name="New, Barry" userId="a9f1ea9f-b131-4fe3-8b1d-82406cdea82f" providerId="ADAL" clId="{80692BE7-5095-46DD-BC5A-9327C9CA82C7}" dt="2023-09-21T05:41:48.061" v="7925" actId="2696"/>
        <pc:sldMkLst>
          <pc:docMk/>
          <pc:sldMk cId="1098845252" sldId="281"/>
        </pc:sldMkLst>
      </pc:sldChg>
      <pc:sldChg chg="del">
        <pc:chgData name="New, Barry" userId="a9f1ea9f-b131-4fe3-8b1d-82406cdea82f" providerId="ADAL" clId="{80692BE7-5095-46DD-BC5A-9327C9CA82C7}" dt="2023-09-21T05:41:52.488" v="7926" actId="2696"/>
        <pc:sldMkLst>
          <pc:docMk/>
          <pc:sldMk cId="811222886" sldId="282"/>
        </pc:sldMkLst>
      </pc:sldChg>
      <pc:sldChg chg="modNotesTx">
        <pc:chgData name="New, Barry" userId="a9f1ea9f-b131-4fe3-8b1d-82406cdea82f" providerId="ADAL" clId="{80692BE7-5095-46DD-BC5A-9327C9CA82C7}" dt="2023-09-21T05:34:14.811" v="7727" actId="20577"/>
        <pc:sldMkLst>
          <pc:docMk/>
          <pc:sldMk cId="2322723775" sldId="283"/>
        </pc:sldMkLst>
      </pc:sldChg>
      <pc:sldChg chg="modNotesTx">
        <pc:chgData name="New, Barry" userId="a9f1ea9f-b131-4fe3-8b1d-82406cdea82f" providerId="ADAL" clId="{80692BE7-5095-46DD-BC5A-9327C9CA82C7}" dt="2023-09-21T05:41:27.514" v="7923" actId="20577"/>
        <pc:sldMkLst>
          <pc:docMk/>
          <pc:sldMk cId="199173108" sldId="284"/>
        </pc:sldMkLst>
      </pc:sldChg>
      <pc:sldChg chg="modNotesTx">
        <pc:chgData name="New, Barry" userId="a9f1ea9f-b131-4fe3-8b1d-82406cdea82f" providerId="ADAL" clId="{80692BE7-5095-46DD-BC5A-9327C9CA82C7}" dt="2023-09-21T05:36:49.163" v="7779" actId="20577"/>
        <pc:sldMkLst>
          <pc:docMk/>
          <pc:sldMk cId="471316475" sldId="285"/>
        </pc:sldMkLst>
      </pc:sldChg>
      <pc:sldChg chg="modSp mod modNotesTx">
        <pc:chgData name="New, Barry" userId="a9f1ea9f-b131-4fe3-8b1d-82406cdea82f" providerId="ADAL" clId="{80692BE7-5095-46DD-BC5A-9327C9CA82C7}" dt="2023-09-21T05:39:57.925" v="7854" actId="6549"/>
        <pc:sldMkLst>
          <pc:docMk/>
          <pc:sldMk cId="424779740" sldId="286"/>
        </pc:sldMkLst>
        <pc:spChg chg="mod">
          <ac:chgData name="New, Barry" userId="a9f1ea9f-b131-4fe3-8b1d-82406cdea82f" providerId="ADAL" clId="{80692BE7-5095-46DD-BC5A-9327C9CA82C7}" dt="2023-09-21T04:16:27.513" v="4271" actId="20577"/>
          <ac:spMkLst>
            <pc:docMk/>
            <pc:sldMk cId="424779740" sldId="286"/>
            <ac:spMk id="2" creationId="{81BF1FBD-41C4-566E-441D-19B1DF4D9E97}"/>
          </ac:spMkLst>
        </pc:spChg>
      </pc:sldChg>
      <pc:sldChg chg="modNotesTx">
        <pc:chgData name="New, Barry" userId="a9f1ea9f-b131-4fe3-8b1d-82406cdea82f" providerId="ADAL" clId="{80692BE7-5095-46DD-BC5A-9327C9CA82C7}" dt="2023-09-21T04:59:14.189" v="6011" actId="20577"/>
        <pc:sldMkLst>
          <pc:docMk/>
          <pc:sldMk cId="3811552349" sldId="288"/>
        </pc:sldMkLst>
      </pc:sldChg>
      <pc:sldChg chg="modNotesTx">
        <pc:chgData name="New, Barry" userId="a9f1ea9f-b131-4fe3-8b1d-82406cdea82f" providerId="ADAL" clId="{80692BE7-5095-46DD-BC5A-9327C9CA82C7}" dt="2023-09-21T05:18:19.349" v="6997" actId="20577"/>
        <pc:sldMkLst>
          <pc:docMk/>
          <pc:sldMk cId="4202613932" sldId="289"/>
        </pc:sldMkLst>
      </pc:sldChg>
      <pc:sldChg chg="modNotesTx">
        <pc:chgData name="New, Barry" userId="a9f1ea9f-b131-4fe3-8b1d-82406cdea82f" providerId="ADAL" clId="{80692BE7-5095-46DD-BC5A-9327C9CA82C7}" dt="2023-09-21T03:17:31.290" v="1369" actId="20577"/>
        <pc:sldMkLst>
          <pc:docMk/>
          <pc:sldMk cId="566014923" sldId="290"/>
        </pc:sldMkLst>
      </pc:sldChg>
      <pc:sldChg chg="modNotesTx">
        <pc:chgData name="New, Barry" userId="a9f1ea9f-b131-4fe3-8b1d-82406cdea82f" providerId="ADAL" clId="{80692BE7-5095-46DD-BC5A-9327C9CA82C7}" dt="2023-09-21T03:25:32.766" v="1889" actId="20577"/>
        <pc:sldMkLst>
          <pc:docMk/>
          <pc:sldMk cId="1434858936" sldId="291"/>
        </pc:sldMkLst>
      </pc:sldChg>
    </pc:docChg>
  </pc:docChgLst>
  <pc:docChgLst>
    <pc:chgData name="New, Barry" userId="a9f1ea9f-b131-4fe3-8b1d-82406cdea82f" providerId="ADAL" clId="{2D707CDC-599F-40A3-B5D6-1BDC916FD6BC}"/>
    <pc:docChg chg="custSel modSld">
      <pc:chgData name="New, Barry" userId="a9f1ea9f-b131-4fe3-8b1d-82406cdea82f" providerId="ADAL" clId="{2D707CDC-599F-40A3-B5D6-1BDC916FD6BC}" dt="2023-09-21T15:26:20.840" v="2270" actId="6549"/>
      <pc:docMkLst>
        <pc:docMk/>
      </pc:docMkLst>
      <pc:sldChg chg="modNotesTx">
        <pc:chgData name="New, Barry" userId="a9f1ea9f-b131-4fe3-8b1d-82406cdea82f" providerId="ADAL" clId="{2D707CDC-599F-40A3-B5D6-1BDC916FD6BC}" dt="2023-09-21T15:26:20.840" v="2270" actId="6549"/>
        <pc:sldMkLst>
          <pc:docMk/>
          <pc:sldMk cId="3081015108" sldId="268"/>
        </pc:sldMkLst>
      </pc:sldChg>
      <pc:sldChg chg="modNotesTx">
        <pc:chgData name="New, Barry" userId="a9f1ea9f-b131-4fe3-8b1d-82406cdea82f" providerId="ADAL" clId="{2D707CDC-599F-40A3-B5D6-1BDC916FD6BC}" dt="2023-09-21T06:25:46.579" v="1190" actId="20577"/>
        <pc:sldMkLst>
          <pc:docMk/>
          <pc:sldMk cId="2322723775" sldId="283"/>
        </pc:sldMkLst>
      </pc:sldChg>
      <pc:sldChg chg="modNotesTx">
        <pc:chgData name="New, Barry" userId="a9f1ea9f-b131-4fe3-8b1d-82406cdea82f" providerId="ADAL" clId="{2D707CDC-599F-40A3-B5D6-1BDC916FD6BC}" dt="2023-09-21T06:52:47.935" v="2040" actId="20577"/>
        <pc:sldMkLst>
          <pc:docMk/>
          <pc:sldMk cId="199173108" sldId="284"/>
        </pc:sldMkLst>
      </pc:sldChg>
      <pc:sldChg chg="modSp mod modNotesTx">
        <pc:chgData name="New, Barry" userId="a9f1ea9f-b131-4fe3-8b1d-82406cdea82f" providerId="ADAL" clId="{2D707CDC-599F-40A3-B5D6-1BDC916FD6BC}" dt="2023-09-21T15:13:09.056" v="2265" actId="20577"/>
        <pc:sldMkLst>
          <pc:docMk/>
          <pc:sldMk cId="471316475" sldId="285"/>
        </pc:sldMkLst>
        <pc:spChg chg="mod">
          <ac:chgData name="New, Barry" userId="a9f1ea9f-b131-4fe3-8b1d-82406cdea82f" providerId="ADAL" clId="{2D707CDC-599F-40A3-B5D6-1BDC916FD6BC}" dt="2023-09-21T15:06:03.210" v="2204" actId="14100"/>
          <ac:spMkLst>
            <pc:docMk/>
            <pc:sldMk cId="471316475" sldId="285"/>
            <ac:spMk id="2" creationId="{81BF1FBD-41C4-566E-441D-19B1DF4D9E97}"/>
          </ac:spMkLst>
        </pc:spChg>
        <pc:spChg chg="mod">
          <ac:chgData name="New, Barry" userId="a9f1ea9f-b131-4fe3-8b1d-82406cdea82f" providerId="ADAL" clId="{2D707CDC-599F-40A3-B5D6-1BDC916FD6BC}" dt="2023-09-21T15:09:05.482" v="2235" actId="20577"/>
          <ac:spMkLst>
            <pc:docMk/>
            <pc:sldMk cId="471316475" sldId="285"/>
            <ac:spMk id="4" creationId="{65D10F8F-1BE3-FB4A-CA4C-43F302B3AC19}"/>
          </ac:spMkLst>
        </pc:spChg>
      </pc:sldChg>
      <pc:sldChg chg="modNotesTx">
        <pc:chgData name="New, Barry" userId="a9f1ea9f-b131-4fe3-8b1d-82406cdea82f" providerId="ADAL" clId="{2D707CDC-599F-40A3-B5D6-1BDC916FD6BC}" dt="2023-09-21T13:09:49.326" v="2140" actId="20577"/>
        <pc:sldMkLst>
          <pc:docMk/>
          <pc:sldMk cId="424779740" sldId="286"/>
        </pc:sldMkLst>
      </pc:sldChg>
      <pc:sldChg chg="modNotesTx">
        <pc:chgData name="New, Barry" userId="a9f1ea9f-b131-4fe3-8b1d-82406cdea82f" providerId="ADAL" clId="{2D707CDC-599F-40A3-B5D6-1BDC916FD6BC}" dt="2023-09-21T13:12:47.540" v="2161" actId="20577"/>
        <pc:sldMkLst>
          <pc:docMk/>
          <pc:sldMk cId="3811552349" sldId="288"/>
        </pc:sldMkLst>
      </pc:sldChg>
      <pc:sldChg chg="modNotesTx">
        <pc:chgData name="New, Barry" userId="a9f1ea9f-b131-4fe3-8b1d-82406cdea82f" providerId="ADAL" clId="{2D707CDC-599F-40A3-B5D6-1BDC916FD6BC}" dt="2023-09-21T06:04:56.009" v="289" actId="20577"/>
        <pc:sldMkLst>
          <pc:docMk/>
          <pc:sldMk cId="4202613932" sldId="289"/>
        </pc:sldMkLst>
      </pc:sldChg>
      <pc:sldChg chg="modNotesTx">
        <pc:chgData name="New, Barry" userId="a9f1ea9f-b131-4fe3-8b1d-82406cdea82f" providerId="ADAL" clId="{2D707CDC-599F-40A3-B5D6-1BDC916FD6BC}" dt="2023-09-21T15:22:36.837" v="2267" actId="20577"/>
        <pc:sldMkLst>
          <pc:docMk/>
          <pc:sldMk cId="566014923" sldId="290"/>
        </pc:sldMkLst>
      </pc:sldChg>
      <pc:sldChg chg="modNotesTx">
        <pc:chgData name="New, Barry" userId="a9f1ea9f-b131-4fe3-8b1d-82406cdea82f" providerId="ADAL" clId="{2D707CDC-599F-40A3-B5D6-1BDC916FD6BC}" dt="2023-09-21T15:22:57.162" v="2269" actId="20577"/>
        <pc:sldMkLst>
          <pc:docMk/>
          <pc:sldMk cId="1434858936" sldId="29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Acres</c:v>
                </c:pt>
              </c:strCache>
            </c:strRef>
          </c:tx>
          <c:explosion val="3"/>
          <c:dPt>
            <c:idx val="0"/>
            <c:bubble3D val="0"/>
            <c:spPr>
              <a:solidFill>
                <a:schemeClr val="accent6"/>
              </a:solidFill>
              <a:ln w="19050">
                <a:solidFill>
                  <a:schemeClr val="lt1"/>
                </a:solidFill>
              </a:ln>
              <a:effectLst/>
            </c:spPr>
            <c:extLst>
              <c:ext xmlns:c16="http://schemas.microsoft.com/office/drawing/2014/chart" uri="{C3380CC4-5D6E-409C-BE32-E72D297353CC}">
                <c16:uniqueId val="{00000001-911C-4B85-8C6A-A9CC4983DEEF}"/>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2-911C-4B85-8C6A-A9CC4983DEEF}"/>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3-911C-4B85-8C6A-A9CC4983DEEF}"/>
              </c:ext>
            </c:extLst>
          </c:dPt>
          <c:dLbls>
            <c:dLbl>
              <c:idx val="0"/>
              <c:layout>
                <c:manualLayout>
                  <c:x val="-0.1603291836783523"/>
                  <c:y val="-0.12459144455126978"/>
                </c:manualLayout>
              </c:layout>
              <c:tx>
                <c:rich>
                  <a:bodyPr/>
                  <a:lstStyle/>
                  <a:p>
                    <a:fld id="{4BD403E5-3CB8-473D-ADC8-818F6F52254F}" type="VALUE">
                      <a:rPr lang="en-US" b="1" dirty="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11C-4B85-8C6A-A9CC4983DEEF}"/>
                </c:ext>
              </c:extLst>
            </c:dLbl>
            <c:dLbl>
              <c:idx val="1"/>
              <c:layout>
                <c:manualLayout>
                  <c:x val="0.22874028798195145"/>
                  <c:y val="7.28535587619153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11C-4B85-8C6A-A9CC4983DEEF}"/>
                </c:ext>
              </c:extLst>
            </c:dLbl>
            <c:dLbl>
              <c:idx val="2"/>
              <c:layout>
                <c:manualLayout>
                  <c:x val="2.7682796706335073E-2"/>
                  <c:y val="0.1039103298091260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11C-4B85-8C6A-A9CC4983DEEF}"/>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Private</c:v>
                </c:pt>
                <c:pt idx="1">
                  <c:v>Federal</c:v>
                </c:pt>
                <c:pt idx="2">
                  <c:v>State &amp; Local</c:v>
                </c:pt>
              </c:strCache>
            </c:strRef>
          </c:cat>
          <c:val>
            <c:numRef>
              <c:f>Sheet1!$B$2:$B$4</c:f>
              <c:numCache>
                <c:formatCode>0%</c:formatCode>
                <c:ptCount val="3"/>
                <c:pt idx="0">
                  <c:v>0.69</c:v>
                </c:pt>
                <c:pt idx="1">
                  <c:v>0.26</c:v>
                </c:pt>
                <c:pt idx="2">
                  <c:v>0.05</c:v>
                </c:pt>
              </c:numCache>
            </c:numRef>
          </c:val>
          <c:extLst>
            <c:ext xmlns:c16="http://schemas.microsoft.com/office/drawing/2014/chart" uri="{C3380CC4-5D6E-409C-BE32-E72D297353CC}">
              <c16:uniqueId val="{00000000-911C-4B85-8C6A-A9CC4983DEEF}"/>
            </c:ext>
          </c:extLst>
        </c:ser>
        <c:dLbls>
          <c:showLegendKey val="0"/>
          <c:showVal val="0"/>
          <c:showCatName val="0"/>
          <c:showSerName val="0"/>
          <c:showPercent val="0"/>
          <c:showBubbleSize val="0"/>
          <c:showLeaderLines val="1"/>
        </c:dLbls>
        <c:firstSliceAng val="0"/>
      </c:pieChart>
      <c:spPr>
        <a:noFill/>
        <a:ln>
          <a:noFill/>
        </a:ln>
        <a:effectLst/>
      </c:spPr>
    </c:plotArea>
    <c:legend>
      <c:legendPos val="t"/>
      <c:layout>
        <c:manualLayout>
          <c:xMode val="edge"/>
          <c:yMode val="edge"/>
          <c:x val="4.9999905907579197E-2"/>
          <c:y val="1.9593690625910418E-2"/>
          <c:w val="0.92389939423299483"/>
          <c:h val="9.0637790057976245E-2"/>
        </c:manualLayout>
      </c:layout>
      <c:overlay val="1"/>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CF30DE-BE2E-4458-BE88-26C1F50C0BD6}" type="datetimeFigureOut">
              <a:rPr lang="en-US" smtClean="0"/>
              <a:t>9/21/2023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6F0BFE-3E17-4208-99EB-2795C3EA2508}" type="slidenum">
              <a:rPr lang="en-US" smtClean="0"/>
              <a:t>‹#›</a:t>
            </a:fld>
            <a:endParaRPr lang="en-US"/>
          </a:p>
        </p:txBody>
      </p:sp>
    </p:spTree>
    <p:extLst>
      <p:ext uri="{BB962C8B-B14F-4D97-AF65-F5344CB8AC3E}">
        <p14:creationId xmlns:p14="http://schemas.microsoft.com/office/powerpoint/2010/main" val="900283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Good </a:t>
            </a:r>
            <a:r>
              <a:rPr lang="en-US"/>
              <a:t>afternoon and thank </a:t>
            </a:r>
            <a:r>
              <a:rPr lang="en-US" dirty="0"/>
              <a:t>you for the invitation to participate in this webinar.  My intent is to provide some context regarding the near-term impacts we’ve seen emerge within the broader forest sector since the Canton mill stopped receiving wood in early June, and to very briefly discuss some of the likely future effects that may play-out in the region’s forests as a result of this sudden loss of the only real market for pine and hardwood pulpwood in the region over the last century.</a:t>
            </a:r>
          </a:p>
          <a:p>
            <a:pPr marL="171450" indent="-171450">
              <a:buFont typeface="Arial" panose="020B0604020202020204" pitchFamily="34" charset="0"/>
              <a:buChar char="•"/>
            </a:pPr>
            <a:r>
              <a:rPr lang="en-US" dirty="0"/>
              <a:t>I would like to acknowledge my colleague Lynn Jenkins, Markets and Utilization Forester with the NC Forest Service, who co-developed the content I’ll be presenting.   </a:t>
            </a:r>
          </a:p>
        </p:txBody>
      </p:sp>
      <p:sp>
        <p:nvSpPr>
          <p:cNvPr id="4" name="Slide Number Placeholder 3"/>
          <p:cNvSpPr>
            <a:spLocks noGrp="1"/>
          </p:cNvSpPr>
          <p:nvPr>
            <p:ph type="sldNum" sz="quarter" idx="5"/>
          </p:nvPr>
        </p:nvSpPr>
        <p:spPr/>
        <p:txBody>
          <a:bodyPr/>
          <a:lstStyle/>
          <a:p>
            <a:fld id="{216F0BFE-3E17-4208-99EB-2795C3EA2508}" type="slidenum">
              <a:rPr lang="en-US" smtClean="0"/>
              <a:t>1</a:t>
            </a:fld>
            <a:endParaRPr lang="en-US"/>
          </a:p>
        </p:txBody>
      </p:sp>
    </p:spTree>
    <p:extLst>
      <p:ext uri="{BB962C8B-B14F-4D97-AF65-F5344CB8AC3E}">
        <p14:creationId xmlns:p14="http://schemas.microsoft.com/office/powerpoint/2010/main" val="3167398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 set the stage, there are a few key components that are important to understand about the forests of WNC</a:t>
            </a:r>
          </a:p>
          <a:p>
            <a:pPr marL="171450" indent="-171450">
              <a:buFont typeface="Arial" panose="020B0604020202020204" pitchFamily="34" charset="0"/>
              <a:buChar char="•"/>
            </a:pPr>
            <a:r>
              <a:rPr lang="en-US" dirty="0"/>
              <a:t>The data presented here comes from the USFS Forest Inventory &amp; Analysis (or FIA) program.</a:t>
            </a:r>
          </a:p>
          <a:p>
            <a:pPr marL="171450" indent="-171450">
              <a:buFont typeface="Arial" panose="020B0604020202020204" pitchFamily="34" charset="0"/>
              <a:buChar char="•"/>
            </a:pPr>
            <a:r>
              <a:rPr lang="en-US" dirty="0"/>
              <a:t>The term Timberland is a subset forestland; and is defined as being capable of producing commercial timber and is not restricted or reserved from timber harvesting.</a:t>
            </a:r>
          </a:p>
          <a:p>
            <a:pPr marL="171450" indent="-171450">
              <a:buFont typeface="Arial" panose="020B0604020202020204" pitchFamily="34" charset="0"/>
              <a:buChar char="•"/>
            </a:pPr>
            <a:r>
              <a:rPr lang="en-US" dirty="0"/>
              <a:t>Therefore, timberland does not include the GSMNP or NF Wilderness areas.  </a:t>
            </a:r>
          </a:p>
          <a:p>
            <a:pPr marL="171450" indent="-171450">
              <a:buFont typeface="Arial" panose="020B0604020202020204" pitchFamily="34" charset="0"/>
              <a:buChar char="•"/>
            </a:pPr>
            <a:r>
              <a:rPr lang="en-US" dirty="0"/>
              <a:t>This region contains about 3.3 million acres of timberland and forests are the predominant land cover</a:t>
            </a:r>
          </a:p>
          <a:p>
            <a:pPr marL="171450" indent="-171450">
              <a:buFont typeface="Arial" panose="020B0604020202020204" pitchFamily="34" charset="0"/>
              <a:buChar char="•"/>
            </a:pPr>
            <a:r>
              <a:rPr lang="en-US" dirty="0"/>
              <a:t>The region has more public ownership than other regions of the state but is still overwhelmingly in private ownership</a:t>
            </a:r>
          </a:p>
          <a:p>
            <a:pPr marL="171450" indent="-171450">
              <a:buFont typeface="Arial" panose="020B0604020202020204" pitchFamily="34" charset="0"/>
              <a:buChar char="•"/>
            </a:pPr>
            <a:r>
              <a:rPr lang="en-US" dirty="0"/>
              <a:t>The area of timberland has remained relatively stable over the past 5 years</a:t>
            </a:r>
          </a:p>
          <a:p>
            <a:pPr marL="171450" indent="-171450">
              <a:buFont typeface="Arial" panose="020B0604020202020204" pitchFamily="34" charset="0"/>
              <a:buChar char="•"/>
            </a:pPr>
            <a:r>
              <a:rPr lang="en-US" dirty="0"/>
              <a:t>And WNC forests are overwhelmingly comprised of hardwood forest types</a:t>
            </a:r>
          </a:p>
        </p:txBody>
      </p:sp>
      <p:sp>
        <p:nvSpPr>
          <p:cNvPr id="4" name="Slide Number Placeholder 3"/>
          <p:cNvSpPr>
            <a:spLocks noGrp="1"/>
          </p:cNvSpPr>
          <p:nvPr>
            <p:ph type="sldNum" sz="quarter" idx="5"/>
          </p:nvPr>
        </p:nvSpPr>
        <p:spPr/>
        <p:txBody>
          <a:bodyPr/>
          <a:lstStyle/>
          <a:p>
            <a:fld id="{216F0BFE-3E17-4208-99EB-2795C3EA2508}" type="slidenum">
              <a:rPr lang="en-US" smtClean="0"/>
              <a:t>2</a:t>
            </a:fld>
            <a:endParaRPr lang="en-US"/>
          </a:p>
        </p:txBody>
      </p:sp>
    </p:spTree>
    <p:extLst>
      <p:ext uri="{BB962C8B-B14F-4D97-AF65-F5344CB8AC3E}">
        <p14:creationId xmlns:p14="http://schemas.microsoft.com/office/powerpoint/2010/main" val="1014044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One of the things we look at when assessing forest sustainability is the growth: removals ratio.  Ratio’s greater that 1.0 indicate that timber volume is increasing over time.  Ratios less that 1.0 indicate declining timber volumes.</a:t>
            </a:r>
          </a:p>
          <a:p>
            <a:pPr marL="171450" indent="-171450">
              <a:buFont typeface="Arial" panose="020B0604020202020204" pitchFamily="34" charset="0"/>
              <a:buChar char="•"/>
            </a:pPr>
            <a:r>
              <a:rPr lang="en-US" dirty="0"/>
              <a:t>In the chart above, you can see that net growth (blue bars) are greater than removals (red bars) for both softwoods and hardwoods.</a:t>
            </a:r>
          </a:p>
          <a:p>
            <a:pPr marL="171450" indent="-171450">
              <a:buFont typeface="Arial" panose="020B0604020202020204" pitchFamily="34" charset="0"/>
              <a:buChar char="•"/>
            </a:pPr>
            <a:r>
              <a:rPr lang="en-US" dirty="0"/>
              <a:t>In WNC, annual timber volume growth is over twice the rate of annual removals for the total of all live trees as well as for hardwoods. </a:t>
            </a:r>
          </a:p>
          <a:p>
            <a:pPr marL="171450" indent="-171450">
              <a:buFont typeface="Arial" panose="020B0604020202020204" pitchFamily="34" charset="0"/>
              <a:buChar char="•"/>
            </a:pPr>
            <a:r>
              <a:rPr lang="en-US" dirty="0"/>
              <a:t>For softwoods (mainly pines), growth exceeds removals by 56%</a:t>
            </a:r>
          </a:p>
          <a:p>
            <a:pPr marL="171450" indent="-171450">
              <a:buFont typeface="Arial" panose="020B0604020202020204" pitchFamily="34" charset="0"/>
              <a:buChar char="•"/>
            </a:pPr>
            <a:r>
              <a:rPr lang="en-US" dirty="0"/>
              <a:t>Putting it another way, each year, timber harvests plus any conversions of timberland to non-forest, are removing less than half the total annual volume growth. </a:t>
            </a:r>
          </a:p>
          <a:p>
            <a:pPr marL="171450" indent="-171450">
              <a:buFont typeface="Arial" panose="020B0604020202020204" pitchFamily="34" charset="0"/>
              <a:buChar char="•"/>
            </a:pPr>
            <a:r>
              <a:rPr lang="en-US" dirty="0"/>
              <a:t>This equates to a total annual volume growth of 1%, resulting in a total standing timber volume of over 10 billion cubic feet.</a:t>
            </a:r>
          </a:p>
          <a:p>
            <a:pPr marL="171450" indent="-171450">
              <a:buFont typeface="Arial" panose="020B0604020202020204" pitchFamily="34" charset="0"/>
              <a:buChar char="•"/>
            </a:pPr>
            <a:r>
              <a:rPr lang="en-US" dirty="0"/>
              <a:t>Because of this, WNC’s timberlands could support even greater levels of harvesting and still be considered sustainable from a timber inventory perspective.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216F0BFE-3E17-4208-99EB-2795C3EA2508}" type="slidenum">
              <a:rPr lang="en-US" smtClean="0"/>
              <a:t>3</a:t>
            </a:fld>
            <a:endParaRPr lang="en-US"/>
          </a:p>
        </p:txBody>
      </p:sp>
    </p:spTree>
    <p:extLst>
      <p:ext uri="{BB962C8B-B14F-4D97-AF65-F5344CB8AC3E}">
        <p14:creationId xmlns:p14="http://schemas.microsoft.com/office/powerpoint/2010/main" val="3175305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Prior to closing (map on left), the Canton mill was being supplied with wood chips from 3 in-state satellite chip mills which procured pulpwood from throughout the region and thus a year-round market existed in all counties for pine pulpwood. </a:t>
            </a:r>
          </a:p>
          <a:p>
            <a:pPr marL="171450" indent="-171450">
              <a:buFont typeface="Arial" panose="020B0604020202020204" pitchFamily="34" charset="0"/>
              <a:buChar char="•"/>
            </a:pPr>
            <a:r>
              <a:rPr lang="en-US" dirty="0"/>
              <a:t>The mill also relied on out of state suppliers, most notably from upstate SC. </a:t>
            </a:r>
          </a:p>
          <a:p>
            <a:pPr marL="171450" indent="-171450">
              <a:buFont typeface="Arial" panose="020B0604020202020204" pitchFamily="34" charset="0"/>
              <a:buChar char="•"/>
            </a:pPr>
            <a:r>
              <a:rPr lang="en-US" dirty="0"/>
              <a:t>Since the mill’s closing in June (map on right), there is presently not a consistent year-round market for pine pulpwood in most WNC counties.  Fortunately, other pine pulpwood markets do currently exist in a handful of counties along the eastern side of the study area.</a:t>
            </a:r>
          </a:p>
        </p:txBody>
      </p:sp>
      <p:sp>
        <p:nvSpPr>
          <p:cNvPr id="4" name="Slide Number Placeholder 3"/>
          <p:cNvSpPr>
            <a:spLocks noGrp="1"/>
          </p:cNvSpPr>
          <p:nvPr>
            <p:ph type="sldNum" sz="quarter" idx="5"/>
          </p:nvPr>
        </p:nvSpPr>
        <p:spPr/>
        <p:txBody>
          <a:bodyPr/>
          <a:lstStyle/>
          <a:p>
            <a:fld id="{216F0BFE-3E17-4208-99EB-2795C3EA2508}" type="slidenum">
              <a:rPr lang="en-US" smtClean="0"/>
              <a:t>4</a:t>
            </a:fld>
            <a:endParaRPr lang="en-US"/>
          </a:p>
        </p:txBody>
      </p:sp>
    </p:spTree>
    <p:extLst>
      <p:ext uri="{BB962C8B-B14F-4D97-AF65-F5344CB8AC3E}">
        <p14:creationId xmlns:p14="http://schemas.microsoft.com/office/powerpoint/2010/main" val="2062790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Prior to the mill’s closing the 3 NC chip mills previously mentioned also created a year-round market for hardwood pulpwood throughout the study area (map on left).</a:t>
            </a:r>
          </a:p>
          <a:p>
            <a:pPr marL="171450" indent="-171450">
              <a:buFont typeface="Arial" panose="020B0604020202020204" pitchFamily="34" charset="0"/>
              <a:buChar char="•"/>
            </a:pPr>
            <a:r>
              <a:rPr lang="en-US" dirty="0"/>
              <a:t>Presently, since the closing of the Canton mill, the market for hardwood pulpwood is much more limited and exists only in the eastern counties (map on right).</a:t>
            </a:r>
          </a:p>
          <a:p>
            <a:pPr marL="171450" indent="-171450">
              <a:buFont typeface="Arial" panose="020B0604020202020204" pitchFamily="34" charset="0"/>
              <a:buChar char="•"/>
            </a:pPr>
            <a:r>
              <a:rPr lang="en-US" dirty="0"/>
              <a:t>We are aware that the hardwood pulpwood market is further constrained to only 3 species within parts of the counties shaded in green, with those species being red oak, red maple, and yellow poplar.  </a:t>
            </a:r>
          </a:p>
        </p:txBody>
      </p:sp>
      <p:sp>
        <p:nvSpPr>
          <p:cNvPr id="4" name="Slide Number Placeholder 3"/>
          <p:cNvSpPr>
            <a:spLocks noGrp="1"/>
          </p:cNvSpPr>
          <p:nvPr>
            <p:ph type="sldNum" sz="quarter" idx="5"/>
          </p:nvPr>
        </p:nvSpPr>
        <p:spPr/>
        <p:txBody>
          <a:bodyPr/>
          <a:lstStyle/>
          <a:p>
            <a:fld id="{216F0BFE-3E17-4208-99EB-2795C3EA2508}" type="slidenum">
              <a:rPr lang="en-US" smtClean="0"/>
              <a:t>5</a:t>
            </a:fld>
            <a:endParaRPr lang="en-US"/>
          </a:p>
        </p:txBody>
      </p:sp>
    </p:spTree>
    <p:extLst>
      <p:ext uri="{BB962C8B-B14F-4D97-AF65-F5344CB8AC3E}">
        <p14:creationId xmlns:p14="http://schemas.microsoft.com/office/powerpoint/2010/main" val="1184649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are currently 9 medium to large volume sawmills and 1 veneer mill operating within the region.  There are many more small sawmills, firewood, mulch and other operations that are not shown on this map.  </a:t>
            </a:r>
          </a:p>
          <a:p>
            <a:pPr marL="171450" indent="-171450">
              <a:buFont typeface="Arial" panose="020B0604020202020204" pitchFamily="34" charset="0"/>
              <a:buChar char="•"/>
            </a:pPr>
            <a:r>
              <a:rPr lang="en-US" dirty="0"/>
              <a:t>As these medium and large mills produce lumber and plywood, they generate considerable volumes of residual chips, shavings, sawdust, and bark as by-products.</a:t>
            </a:r>
          </a:p>
          <a:p>
            <a:pPr marL="171450" indent="-171450">
              <a:buFont typeface="Arial" panose="020B0604020202020204" pitchFamily="34" charset="0"/>
              <a:buChar char="•"/>
            </a:pPr>
            <a:r>
              <a:rPr lang="en-US" dirty="0"/>
              <a:t>Pactiv Evergreen was a buyer of some portion of these residuals which was used in addition to pulpwood chips as feedstocks in the manufacture of paper and packaging .</a:t>
            </a:r>
          </a:p>
          <a:p>
            <a:pPr marL="171450" indent="-171450">
              <a:buFont typeface="Arial" panose="020B0604020202020204" pitchFamily="34" charset="0"/>
              <a:buChar char="•"/>
            </a:pPr>
            <a:r>
              <a:rPr lang="en-US" dirty="0"/>
              <a:t>We are aware that these sawmills and possibly the veneer mill have been affected due to the loss of the Canton mill as a major buyer of these residual products</a:t>
            </a:r>
            <a:r>
              <a:rPr lang="en-US"/>
              <a:t>.  </a:t>
            </a:r>
            <a:endParaRPr lang="en-US" dirty="0"/>
          </a:p>
        </p:txBody>
      </p:sp>
      <p:sp>
        <p:nvSpPr>
          <p:cNvPr id="4" name="Slide Number Placeholder 3"/>
          <p:cNvSpPr>
            <a:spLocks noGrp="1"/>
          </p:cNvSpPr>
          <p:nvPr>
            <p:ph type="sldNum" sz="quarter" idx="5"/>
          </p:nvPr>
        </p:nvSpPr>
        <p:spPr/>
        <p:txBody>
          <a:bodyPr/>
          <a:lstStyle/>
          <a:p>
            <a:fld id="{216F0BFE-3E17-4208-99EB-2795C3EA2508}" type="slidenum">
              <a:rPr lang="en-US" smtClean="0"/>
              <a:t>6</a:t>
            </a:fld>
            <a:endParaRPr lang="en-US"/>
          </a:p>
        </p:txBody>
      </p:sp>
    </p:spTree>
    <p:extLst>
      <p:ext uri="{BB962C8B-B14F-4D97-AF65-F5344CB8AC3E}">
        <p14:creationId xmlns:p14="http://schemas.microsoft.com/office/powerpoint/2010/main" val="3641640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how will the loss of this major market in WNC for small diameter and lower quality trees impact our forests and woodland owners?</a:t>
            </a:r>
          </a:p>
          <a:p>
            <a:pPr marL="171450" indent="-171450">
              <a:buFont typeface="Arial" panose="020B0604020202020204" pitchFamily="34" charset="0"/>
              <a:buChar char="•"/>
            </a:pPr>
            <a:r>
              <a:rPr lang="en-US" dirty="0"/>
              <a:t>High-grade harvesting and diameter limit cutting are expected to increase.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this situation, only the best and highest value trees are harvested.</a:t>
            </a:r>
          </a:p>
          <a:p>
            <a:pPr marL="171450" indent="-171450">
              <a:buFont typeface="Arial" panose="020B0604020202020204" pitchFamily="34" charset="0"/>
              <a:buChar char="•"/>
            </a:pPr>
            <a:r>
              <a:rPr lang="en-US" dirty="0"/>
              <a:t>What remains are the less-desirable species, lower quality stems, and smaller suppressed trees, which in many cases are as old as the trees being harvested for sawlogs and veneer.  These are the trees that used to supply the Canton mill. </a:t>
            </a:r>
          </a:p>
          <a:p>
            <a:pPr marL="171450" indent="-171450">
              <a:buFont typeface="Arial" panose="020B0604020202020204" pitchFamily="34" charset="0"/>
              <a:buChar char="•"/>
            </a:pPr>
            <a:r>
              <a:rPr lang="en-US" dirty="0"/>
              <a:t>Unless active forest management is applied, the forest that develops post-harvest, will have lower timber value, less value to wildlife, and will generally, be less healthy and resilient.</a:t>
            </a:r>
          </a:p>
          <a:p>
            <a:pPr marL="171450" indent="-171450">
              <a:buFont typeface="Arial" panose="020B0604020202020204" pitchFamily="34" charset="0"/>
              <a:buChar char="•"/>
            </a:pPr>
            <a:r>
              <a:rPr lang="en-US" dirty="0"/>
              <a:t>These remaining lower quality trees will also increase the wildfire risk due to increased fuel loads.</a:t>
            </a:r>
          </a:p>
          <a:p>
            <a:pPr marL="171450" indent="-171450">
              <a:buFont typeface="Arial" panose="020B0604020202020204" pitchFamily="34" charset="0"/>
              <a:buChar char="•"/>
            </a:pPr>
            <a:r>
              <a:rPr lang="en-US" dirty="0"/>
              <a:t>Lower timber sale revenues and increased management costs will make forestry a less favorable investment compared to alternatives.</a:t>
            </a:r>
          </a:p>
          <a:p>
            <a:pPr marL="171450" indent="-171450">
              <a:buFont typeface="Arial" panose="020B0604020202020204" pitchFamily="34" charset="0"/>
              <a:buChar char="•"/>
            </a:pPr>
            <a:r>
              <a:rPr lang="en-US" dirty="0"/>
              <a:t>Usually when this happens, we see forestland sold or converted to more profitable land uses, such as development.  </a:t>
            </a:r>
          </a:p>
        </p:txBody>
      </p:sp>
      <p:sp>
        <p:nvSpPr>
          <p:cNvPr id="4" name="Slide Number Placeholder 3"/>
          <p:cNvSpPr>
            <a:spLocks noGrp="1"/>
          </p:cNvSpPr>
          <p:nvPr>
            <p:ph type="sldNum" sz="quarter" idx="5"/>
          </p:nvPr>
        </p:nvSpPr>
        <p:spPr/>
        <p:txBody>
          <a:bodyPr/>
          <a:lstStyle/>
          <a:p>
            <a:fld id="{216F0BFE-3E17-4208-99EB-2795C3EA2508}" type="slidenum">
              <a:rPr lang="en-US" smtClean="0"/>
              <a:t>7</a:t>
            </a:fld>
            <a:endParaRPr lang="en-US"/>
          </a:p>
        </p:txBody>
      </p:sp>
    </p:spTree>
    <p:extLst>
      <p:ext uri="{BB962C8B-B14F-4D97-AF65-F5344CB8AC3E}">
        <p14:creationId xmlns:p14="http://schemas.microsoft.com/office/powerpoint/2010/main" val="2283187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wrapping-up, I’d like to end on a positive note and focus on the opportunities we have in front of us.</a:t>
            </a:r>
          </a:p>
          <a:p>
            <a:pPr marL="171450" indent="-171450">
              <a:buFont typeface="Arial" panose="020B0604020202020204" pitchFamily="34" charset="0"/>
              <a:buChar char="•"/>
            </a:pPr>
            <a:r>
              <a:rPr lang="en-US" dirty="0"/>
              <a:t>First, WNC has plenty of wood available to support our existing industries and could support an expansion of new wood markets while still sustaining the many other values that make this region so special, such as…tourism, recreation, scenery, clean air and water, abundant wildlife habitats, along with ecological values.  </a:t>
            </a:r>
          </a:p>
          <a:p>
            <a:pPr marL="171450" indent="-171450">
              <a:buFont typeface="Arial" panose="020B0604020202020204" pitchFamily="34" charset="0"/>
              <a:buChar char="•"/>
            </a:pPr>
            <a:r>
              <a:rPr lang="en-US" dirty="0"/>
              <a:t>The logging and trucking force has certainly been impacted heavily due to the mill’s closure, but capacity could ramp-up if new markets were to emerge.</a:t>
            </a:r>
          </a:p>
          <a:p>
            <a:pPr marL="171450" indent="-171450">
              <a:buFont typeface="Arial" panose="020B0604020202020204" pitchFamily="34" charset="0"/>
              <a:buChar char="•"/>
            </a:pPr>
            <a:r>
              <a:rPr lang="en-US" dirty="0"/>
              <a:t>Many private woodland owners in WNC will continue to see the value of investing in forest management and timber harvesting.  On the public side, this certainly holds true for the National Forests as well as the State Forests, Game Lands, and others.</a:t>
            </a:r>
          </a:p>
          <a:p>
            <a:pPr marL="171450" indent="-171450">
              <a:buFont typeface="Arial" panose="020B0604020202020204" pitchFamily="34" charset="0"/>
              <a:buChar char="•"/>
            </a:pPr>
            <a:r>
              <a:rPr lang="en-US" dirty="0"/>
              <a:t>I’ve been extremely impressed with the interest the mill’s closing has generated from diverse groups who genuinely want to help WNC prosper and thrive into the future.  I firmly believe that WNC’s natural resources hold the keys to its future, just as they have been in the past.  I also believe that wise use of those natural resources is essential for the region’s future.  </a:t>
            </a:r>
          </a:p>
          <a:p>
            <a:pPr marL="171450" indent="-171450">
              <a:buFont typeface="Arial" panose="020B0604020202020204" pitchFamily="34" charset="0"/>
              <a:buChar char="•"/>
            </a:pPr>
            <a:r>
              <a:rPr lang="en-US" dirty="0"/>
              <a:t>And finally, I would challenge all of you who are involved in the region’s economic development community to consider the forest products sector as one </a:t>
            </a:r>
            <a:r>
              <a:rPr lang="en-US"/>
              <a:t>of your recruitment </a:t>
            </a:r>
            <a:r>
              <a:rPr lang="en-US" dirty="0"/>
              <a:t>priorities.   The NCFS would welcome the opportunity to part of those efforts.</a:t>
            </a:r>
          </a:p>
        </p:txBody>
      </p:sp>
      <p:sp>
        <p:nvSpPr>
          <p:cNvPr id="4" name="Slide Number Placeholder 3"/>
          <p:cNvSpPr>
            <a:spLocks noGrp="1"/>
          </p:cNvSpPr>
          <p:nvPr>
            <p:ph type="sldNum" sz="quarter" idx="5"/>
          </p:nvPr>
        </p:nvSpPr>
        <p:spPr/>
        <p:txBody>
          <a:bodyPr/>
          <a:lstStyle/>
          <a:p>
            <a:fld id="{216F0BFE-3E17-4208-99EB-2795C3EA2508}" type="slidenum">
              <a:rPr lang="en-US" smtClean="0"/>
              <a:t>8</a:t>
            </a:fld>
            <a:endParaRPr lang="en-US"/>
          </a:p>
        </p:txBody>
      </p:sp>
    </p:spTree>
    <p:extLst>
      <p:ext uri="{BB962C8B-B14F-4D97-AF65-F5344CB8AC3E}">
        <p14:creationId xmlns:p14="http://schemas.microsoft.com/office/powerpoint/2010/main" val="1453585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Thanks for your attention </a:t>
            </a:r>
            <a:r>
              <a:rPr lang="en-US"/>
              <a:t>and thank </a:t>
            </a:r>
            <a:r>
              <a:rPr lang="en-US" dirty="0"/>
              <a:t>you very much for inviting me to be a part of this discussion.</a:t>
            </a:r>
          </a:p>
        </p:txBody>
      </p:sp>
      <p:sp>
        <p:nvSpPr>
          <p:cNvPr id="4" name="Slide Number Placeholder 3"/>
          <p:cNvSpPr>
            <a:spLocks noGrp="1"/>
          </p:cNvSpPr>
          <p:nvPr>
            <p:ph type="sldNum" sz="quarter" idx="5"/>
          </p:nvPr>
        </p:nvSpPr>
        <p:spPr/>
        <p:txBody>
          <a:bodyPr/>
          <a:lstStyle/>
          <a:p>
            <a:fld id="{216F0BFE-3E17-4208-99EB-2795C3EA2508}" type="slidenum">
              <a:rPr lang="en-US" smtClean="0"/>
              <a:t>9</a:t>
            </a:fld>
            <a:endParaRPr lang="en-US"/>
          </a:p>
        </p:txBody>
      </p:sp>
    </p:spTree>
    <p:extLst>
      <p:ext uri="{BB962C8B-B14F-4D97-AF65-F5344CB8AC3E}">
        <p14:creationId xmlns:p14="http://schemas.microsoft.com/office/powerpoint/2010/main" val="2628040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13335" y="802299"/>
            <a:ext cx="6477805" cy="2541431"/>
          </a:xfrm>
        </p:spPr>
        <p:txBody>
          <a:bodyPr bIns="0" anchor="b">
            <a:normAutofit/>
          </a:bodyPr>
          <a:lstStyle>
            <a:lvl1pPr algn="l">
              <a:defRPr sz="4950"/>
            </a:lvl1pPr>
          </a:lstStyle>
          <a:p>
            <a:r>
              <a:rPr lang="en-US"/>
              <a:t>Click to edit Master title style</a:t>
            </a:r>
            <a:endParaRPr lang="en-US" dirty="0"/>
          </a:p>
        </p:txBody>
      </p:sp>
      <p:sp>
        <p:nvSpPr>
          <p:cNvPr id="3" name="Subtitle 2"/>
          <p:cNvSpPr>
            <a:spLocks noGrp="1"/>
          </p:cNvSpPr>
          <p:nvPr>
            <p:ph type="subTitle" idx="1"/>
          </p:nvPr>
        </p:nvSpPr>
        <p:spPr>
          <a:xfrm>
            <a:off x="1813335" y="3531205"/>
            <a:ext cx="6477804" cy="977621"/>
          </a:xfrm>
        </p:spPr>
        <p:txBody>
          <a:bodyPr tIns="91440" bIns="91440">
            <a:normAutofit/>
          </a:bodyPr>
          <a:lstStyle>
            <a:lvl1pPr marL="0" indent="0" algn="l">
              <a:buNone/>
              <a:defRPr sz="1350" b="0" cap="all" baseline="0">
                <a:solidFill>
                  <a:schemeClr val="tx1"/>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9/21/2023</a:t>
            </a:fld>
            <a:endParaRPr lang="en-US" dirty="0"/>
          </a:p>
        </p:txBody>
      </p:sp>
      <p:sp>
        <p:nvSpPr>
          <p:cNvPr id="5" name="Footer Placeholder 4"/>
          <p:cNvSpPr>
            <a:spLocks noGrp="1"/>
          </p:cNvSpPr>
          <p:nvPr>
            <p:ph type="ftr" sz="quarter" idx="11"/>
          </p:nvPr>
        </p:nvSpPr>
        <p:spPr>
          <a:xfrm>
            <a:off x="1812376" y="329308"/>
            <a:ext cx="3730436" cy="309201"/>
          </a:xfrm>
        </p:spPr>
        <p:txBody>
          <a:bodyPr/>
          <a:lstStyle/>
          <a:p>
            <a:endParaRPr lang="en-US" dirty="0"/>
          </a:p>
        </p:txBody>
      </p:sp>
      <p:sp>
        <p:nvSpPr>
          <p:cNvPr id="6" name="Slide Number Placeholder 5"/>
          <p:cNvSpPr>
            <a:spLocks noGrp="1"/>
          </p:cNvSpPr>
          <p:nvPr>
            <p:ph type="sldNum" sz="quarter" idx="12"/>
          </p:nvPr>
        </p:nvSpPr>
        <p:spPr>
          <a:xfrm>
            <a:off x="1078249" y="798973"/>
            <a:ext cx="608264"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16730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090422" y="1847088"/>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14405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9333" y="798974"/>
            <a:ext cx="1211807"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83504" y="798974"/>
            <a:ext cx="5871623"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7079333"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76573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84E08-4074-44B7-429B-BF8A086CCCE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B1881FE-519E-C551-CE80-F02675F65FF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E52DFF8-5D57-01C0-B83C-F01C216A249A}"/>
              </a:ext>
            </a:extLst>
          </p:cNvPr>
          <p:cNvSpPr>
            <a:spLocks noGrp="1"/>
          </p:cNvSpPr>
          <p:nvPr>
            <p:ph type="dt" sz="half" idx="10"/>
          </p:nvPr>
        </p:nvSpPr>
        <p:spPr/>
        <p:txBody>
          <a:bodyPr/>
          <a:lstStyle/>
          <a:p>
            <a:fld id="{29DA715E-8365-FB41-A107-225E5C182D78}" type="datetimeFigureOut">
              <a:rPr lang="en-US" smtClean="0"/>
              <a:t>9/21/2023</a:t>
            </a:fld>
            <a:endParaRPr lang="en-US"/>
          </a:p>
        </p:txBody>
      </p:sp>
      <p:sp>
        <p:nvSpPr>
          <p:cNvPr id="5" name="Footer Placeholder 4">
            <a:extLst>
              <a:ext uri="{FF2B5EF4-FFF2-40B4-BE49-F238E27FC236}">
                <a16:creationId xmlns:a16="http://schemas.microsoft.com/office/drawing/2014/main" id="{539CA387-C930-274A-5D76-138B09BCE1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9E729E-2515-7451-6A9B-9D38D3C3F87F}"/>
              </a:ext>
            </a:extLst>
          </p:cNvPr>
          <p:cNvSpPr>
            <a:spLocks noGrp="1"/>
          </p:cNvSpPr>
          <p:nvPr>
            <p:ph type="sldNum" sz="quarter" idx="12"/>
          </p:nvPr>
        </p:nvSpPr>
        <p:spPr/>
        <p:txBody>
          <a:bodyPr/>
          <a:lstStyle/>
          <a:p>
            <a:fld id="{E03C4789-354C-2146-B69C-EE93229B8227}" type="slidenum">
              <a:rPr lang="en-US" smtClean="0"/>
              <a:t>‹#›</a:t>
            </a:fld>
            <a:endParaRPr lang="en-US"/>
          </a:p>
        </p:txBody>
      </p:sp>
    </p:spTree>
    <p:extLst>
      <p:ext uri="{BB962C8B-B14F-4D97-AF65-F5344CB8AC3E}">
        <p14:creationId xmlns:p14="http://schemas.microsoft.com/office/powerpoint/2010/main" val="16358953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89E0C-2C4E-3D9D-9B5C-7C05CA258F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26845A-FD04-B4A9-20F1-1271C090D8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BE8CBA-D9C3-4CE3-70C8-5B03EFB0ABFB}"/>
              </a:ext>
            </a:extLst>
          </p:cNvPr>
          <p:cNvSpPr>
            <a:spLocks noGrp="1"/>
          </p:cNvSpPr>
          <p:nvPr>
            <p:ph type="dt" sz="half" idx="10"/>
          </p:nvPr>
        </p:nvSpPr>
        <p:spPr/>
        <p:txBody>
          <a:bodyPr/>
          <a:lstStyle/>
          <a:p>
            <a:fld id="{29DA715E-8365-FB41-A107-225E5C182D78}" type="datetimeFigureOut">
              <a:rPr lang="en-US" smtClean="0"/>
              <a:t>9/21/2023</a:t>
            </a:fld>
            <a:endParaRPr lang="en-US"/>
          </a:p>
        </p:txBody>
      </p:sp>
      <p:sp>
        <p:nvSpPr>
          <p:cNvPr id="5" name="Footer Placeholder 4">
            <a:extLst>
              <a:ext uri="{FF2B5EF4-FFF2-40B4-BE49-F238E27FC236}">
                <a16:creationId xmlns:a16="http://schemas.microsoft.com/office/drawing/2014/main" id="{8E5893C4-2374-6E78-8056-DE36D511EC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3B4159-E6FA-51FB-3A95-FB4DA8E1D860}"/>
              </a:ext>
            </a:extLst>
          </p:cNvPr>
          <p:cNvSpPr>
            <a:spLocks noGrp="1"/>
          </p:cNvSpPr>
          <p:nvPr>
            <p:ph type="sldNum" sz="quarter" idx="12"/>
          </p:nvPr>
        </p:nvSpPr>
        <p:spPr/>
        <p:txBody>
          <a:bodyPr/>
          <a:lstStyle/>
          <a:p>
            <a:fld id="{E03C4789-354C-2146-B69C-EE93229B8227}" type="slidenum">
              <a:rPr lang="en-US" smtClean="0"/>
              <a:t>‹#›</a:t>
            </a:fld>
            <a:endParaRPr lang="en-US"/>
          </a:p>
        </p:txBody>
      </p:sp>
    </p:spTree>
    <p:extLst>
      <p:ext uri="{BB962C8B-B14F-4D97-AF65-F5344CB8AC3E}">
        <p14:creationId xmlns:p14="http://schemas.microsoft.com/office/powerpoint/2010/main" val="25434252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271A8-C3B6-D6F2-9A7D-972B554B805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1853F70-5CF8-1CE4-F030-D5CAE61FC6F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CAAD2E-6038-DFE1-F5A2-D2FA69E08B9E}"/>
              </a:ext>
            </a:extLst>
          </p:cNvPr>
          <p:cNvSpPr>
            <a:spLocks noGrp="1"/>
          </p:cNvSpPr>
          <p:nvPr>
            <p:ph type="dt" sz="half" idx="10"/>
          </p:nvPr>
        </p:nvSpPr>
        <p:spPr/>
        <p:txBody>
          <a:bodyPr/>
          <a:lstStyle/>
          <a:p>
            <a:fld id="{29DA715E-8365-FB41-A107-225E5C182D78}" type="datetimeFigureOut">
              <a:rPr lang="en-US" smtClean="0"/>
              <a:t>9/21/2023</a:t>
            </a:fld>
            <a:endParaRPr lang="en-US"/>
          </a:p>
        </p:txBody>
      </p:sp>
      <p:sp>
        <p:nvSpPr>
          <p:cNvPr id="5" name="Footer Placeholder 4">
            <a:extLst>
              <a:ext uri="{FF2B5EF4-FFF2-40B4-BE49-F238E27FC236}">
                <a16:creationId xmlns:a16="http://schemas.microsoft.com/office/drawing/2014/main" id="{25F8077D-1E6B-1574-BC4E-9652992F8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C8144-5716-03A3-4786-5BAED2DE8AF5}"/>
              </a:ext>
            </a:extLst>
          </p:cNvPr>
          <p:cNvSpPr>
            <a:spLocks noGrp="1"/>
          </p:cNvSpPr>
          <p:nvPr>
            <p:ph type="sldNum" sz="quarter" idx="12"/>
          </p:nvPr>
        </p:nvSpPr>
        <p:spPr/>
        <p:txBody>
          <a:bodyPr/>
          <a:lstStyle/>
          <a:p>
            <a:fld id="{E03C4789-354C-2146-B69C-EE93229B8227}" type="slidenum">
              <a:rPr lang="en-US" smtClean="0"/>
              <a:t>‹#›</a:t>
            </a:fld>
            <a:endParaRPr lang="en-US"/>
          </a:p>
        </p:txBody>
      </p:sp>
    </p:spTree>
    <p:extLst>
      <p:ext uri="{BB962C8B-B14F-4D97-AF65-F5344CB8AC3E}">
        <p14:creationId xmlns:p14="http://schemas.microsoft.com/office/powerpoint/2010/main" val="1336585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1C776-D81E-35A1-843B-D15DD0BEB5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D24C52-5915-DC7A-022C-CCA7A67EBA4F}"/>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B250F0-78B1-5093-2BE7-AEEE7787AE7B}"/>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7E4649-1AA4-1548-2508-7D7DBE6A478C}"/>
              </a:ext>
            </a:extLst>
          </p:cNvPr>
          <p:cNvSpPr>
            <a:spLocks noGrp="1"/>
          </p:cNvSpPr>
          <p:nvPr>
            <p:ph type="dt" sz="half" idx="10"/>
          </p:nvPr>
        </p:nvSpPr>
        <p:spPr/>
        <p:txBody>
          <a:bodyPr/>
          <a:lstStyle/>
          <a:p>
            <a:fld id="{29DA715E-8365-FB41-A107-225E5C182D78}" type="datetimeFigureOut">
              <a:rPr lang="en-US" smtClean="0"/>
              <a:t>9/21/2023</a:t>
            </a:fld>
            <a:endParaRPr lang="en-US"/>
          </a:p>
        </p:txBody>
      </p:sp>
      <p:sp>
        <p:nvSpPr>
          <p:cNvPr id="6" name="Footer Placeholder 5">
            <a:extLst>
              <a:ext uri="{FF2B5EF4-FFF2-40B4-BE49-F238E27FC236}">
                <a16:creationId xmlns:a16="http://schemas.microsoft.com/office/drawing/2014/main" id="{6DAE7EF8-2BCB-8802-3DB0-91206A4B8B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5DBE65-482C-63FB-BE3A-9F842702F9C1}"/>
              </a:ext>
            </a:extLst>
          </p:cNvPr>
          <p:cNvSpPr>
            <a:spLocks noGrp="1"/>
          </p:cNvSpPr>
          <p:nvPr>
            <p:ph type="sldNum" sz="quarter" idx="12"/>
          </p:nvPr>
        </p:nvSpPr>
        <p:spPr/>
        <p:txBody>
          <a:bodyPr/>
          <a:lstStyle/>
          <a:p>
            <a:fld id="{E03C4789-354C-2146-B69C-EE93229B8227}" type="slidenum">
              <a:rPr lang="en-US" smtClean="0"/>
              <a:t>‹#›</a:t>
            </a:fld>
            <a:endParaRPr lang="en-US"/>
          </a:p>
        </p:txBody>
      </p:sp>
    </p:spTree>
    <p:extLst>
      <p:ext uri="{BB962C8B-B14F-4D97-AF65-F5344CB8AC3E}">
        <p14:creationId xmlns:p14="http://schemas.microsoft.com/office/powerpoint/2010/main" val="1617138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7D7DE-3748-8722-F631-C0C7124EC418}"/>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6F0897-B24A-1939-6F12-97E21458FF2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E4D0EE9-5045-A1F7-3B44-1C19C6B4DA1F}"/>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E6D505-C15D-7853-B2E2-7244AE78EA8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7AF9B53-5284-F5E3-91F7-3446297B213B}"/>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66F5C9-19C8-B6EC-714A-8081B0871F75}"/>
              </a:ext>
            </a:extLst>
          </p:cNvPr>
          <p:cNvSpPr>
            <a:spLocks noGrp="1"/>
          </p:cNvSpPr>
          <p:nvPr>
            <p:ph type="dt" sz="half" idx="10"/>
          </p:nvPr>
        </p:nvSpPr>
        <p:spPr/>
        <p:txBody>
          <a:bodyPr/>
          <a:lstStyle/>
          <a:p>
            <a:fld id="{29DA715E-8365-FB41-A107-225E5C182D78}" type="datetimeFigureOut">
              <a:rPr lang="en-US" smtClean="0"/>
              <a:t>9/21/2023</a:t>
            </a:fld>
            <a:endParaRPr lang="en-US"/>
          </a:p>
        </p:txBody>
      </p:sp>
      <p:sp>
        <p:nvSpPr>
          <p:cNvPr id="8" name="Footer Placeholder 7">
            <a:extLst>
              <a:ext uri="{FF2B5EF4-FFF2-40B4-BE49-F238E27FC236}">
                <a16:creationId xmlns:a16="http://schemas.microsoft.com/office/drawing/2014/main" id="{BDE778FB-064E-6FAC-1D79-022B59A134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3A107B-599A-530F-CC52-C86C7D33F76C}"/>
              </a:ext>
            </a:extLst>
          </p:cNvPr>
          <p:cNvSpPr>
            <a:spLocks noGrp="1"/>
          </p:cNvSpPr>
          <p:nvPr>
            <p:ph type="sldNum" sz="quarter" idx="12"/>
          </p:nvPr>
        </p:nvSpPr>
        <p:spPr/>
        <p:txBody>
          <a:bodyPr/>
          <a:lstStyle/>
          <a:p>
            <a:fld id="{E03C4789-354C-2146-B69C-EE93229B8227}" type="slidenum">
              <a:rPr lang="en-US" smtClean="0"/>
              <a:t>‹#›</a:t>
            </a:fld>
            <a:endParaRPr lang="en-US"/>
          </a:p>
        </p:txBody>
      </p:sp>
    </p:spTree>
    <p:extLst>
      <p:ext uri="{BB962C8B-B14F-4D97-AF65-F5344CB8AC3E}">
        <p14:creationId xmlns:p14="http://schemas.microsoft.com/office/powerpoint/2010/main" val="36337361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6C49-2548-111C-1B86-BE9DF569B18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5FED4B-45DC-2AD8-E97F-7AEBD8ABC682}"/>
              </a:ext>
            </a:extLst>
          </p:cNvPr>
          <p:cNvSpPr>
            <a:spLocks noGrp="1"/>
          </p:cNvSpPr>
          <p:nvPr>
            <p:ph type="dt" sz="half" idx="10"/>
          </p:nvPr>
        </p:nvSpPr>
        <p:spPr/>
        <p:txBody>
          <a:bodyPr/>
          <a:lstStyle/>
          <a:p>
            <a:fld id="{29DA715E-8365-FB41-A107-225E5C182D78}" type="datetimeFigureOut">
              <a:rPr lang="en-US" smtClean="0"/>
              <a:t>9/21/2023</a:t>
            </a:fld>
            <a:endParaRPr lang="en-US"/>
          </a:p>
        </p:txBody>
      </p:sp>
      <p:sp>
        <p:nvSpPr>
          <p:cNvPr id="4" name="Footer Placeholder 3">
            <a:extLst>
              <a:ext uri="{FF2B5EF4-FFF2-40B4-BE49-F238E27FC236}">
                <a16:creationId xmlns:a16="http://schemas.microsoft.com/office/drawing/2014/main" id="{E3F74CFF-8B95-F6E6-50AA-4574DCB614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502C41-041C-BCA9-446D-8E4E9A9BA577}"/>
              </a:ext>
            </a:extLst>
          </p:cNvPr>
          <p:cNvSpPr>
            <a:spLocks noGrp="1"/>
          </p:cNvSpPr>
          <p:nvPr>
            <p:ph type="sldNum" sz="quarter" idx="12"/>
          </p:nvPr>
        </p:nvSpPr>
        <p:spPr/>
        <p:txBody>
          <a:bodyPr/>
          <a:lstStyle/>
          <a:p>
            <a:fld id="{E03C4789-354C-2146-B69C-EE93229B8227}" type="slidenum">
              <a:rPr lang="en-US" smtClean="0"/>
              <a:t>‹#›</a:t>
            </a:fld>
            <a:endParaRPr lang="en-US"/>
          </a:p>
        </p:txBody>
      </p:sp>
    </p:spTree>
    <p:extLst>
      <p:ext uri="{BB962C8B-B14F-4D97-AF65-F5344CB8AC3E}">
        <p14:creationId xmlns:p14="http://schemas.microsoft.com/office/powerpoint/2010/main" val="11264826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C8EE59-57F6-5E63-30FD-A205DF19F8D4}"/>
              </a:ext>
            </a:extLst>
          </p:cNvPr>
          <p:cNvSpPr>
            <a:spLocks noGrp="1"/>
          </p:cNvSpPr>
          <p:nvPr>
            <p:ph type="dt" sz="half" idx="10"/>
          </p:nvPr>
        </p:nvSpPr>
        <p:spPr/>
        <p:txBody>
          <a:bodyPr/>
          <a:lstStyle/>
          <a:p>
            <a:fld id="{29DA715E-8365-FB41-A107-225E5C182D78}" type="datetimeFigureOut">
              <a:rPr lang="en-US" smtClean="0"/>
              <a:t>9/21/2023</a:t>
            </a:fld>
            <a:endParaRPr lang="en-US"/>
          </a:p>
        </p:txBody>
      </p:sp>
      <p:sp>
        <p:nvSpPr>
          <p:cNvPr id="3" name="Footer Placeholder 2">
            <a:extLst>
              <a:ext uri="{FF2B5EF4-FFF2-40B4-BE49-F238E27FC236}">
                <a16:creationId xmlns:a16="http://schemas.microsoft.com/office/drawing/2014/main" id="{0818299F-380D-514E-1228-87944A0DD6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CB5FCD-A411-6E5A-B83B-6C9D076E794C}"/>
              </a:ext>
            </a:extLst>
          </p:cNvPr>
          <p:cNvSpPr>
            <a:spLocks noGrp="1"/>
          </p:cNvSpPr>
          <p:nvPr>
            <p:ph type="sldNum" sz="quarter" idx="12"/>
          </p:nvPr>
        </p:nvSpPr>
        <p:spPr/>
        <p:txBody>
          <a:bodyPr/>
          <a:lstStyle/>
          <a:p>
            <a:fld id="{E03C4789-354C-2146-B69C-EE93229B8227}" type="slidenum">
              <a:rPr lang="en-US" smtClean="0"/>
              <a:t>‹#›</a:t>
            </a:fld>
            <a:endParaRPr lang="en-US"/>
          </a:p>
        </p:txBody>
      </p:sp>
    </p:spTree>
    <p:extLst>
      <p:ext uri="{BB962C8B-B14F-4D97-AF65-F5344CB8AC3E}">
        <p14:creationId xmlns:p14="http://schemas.microsoft.com/office/powerpoint/2010/main" val="9874582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EAF0C-4380-C334-CBCF-ABE7C48452B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8272437-4103-BEC5-6C3A-167534127D2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71DB22-4FE1-F8E9-B4A4-C3825B0851C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A399AEE-97CE-0DFD-7CEE-8BC8C8ADDBFA}"/>
              </a:ext>
            </a:extLst>
          </p:cNvPr>
          <p:cNvSpPr>
            <a:spLocks noGrp="1"/>
          </p:cNvSpPr>
          <p:nvPr>
            <p:ph type="dt" sz="half" idx="10"/>
          </p:nvPr>
        </p:nvSpPr>
        <p:spPr/>
        <p:txBody>
          <a:bodyPr/>
          <a:lstStyle/>
          <a:p>
            <a:fld id="{29DA715E-8365-FB41-A107-225E5C182D78}" type="datetimeFigureOut">
              <a:rPr lang="en-US" smtClean="0"/>
              <a:t>9/21/2023</a:t>
            </a:fld>
            <a:endParaRPr lang="en-US"/>
          </a:p>
        </p:txBody>
      </p:sp>
      <p:sp>
        <p:nvSpPr>
          <p:cNvPr id="6" name="Footer Placeholder 5">
            <a:extLst>
              <a:ext uri="{FF2B5EF4-FFF2-40B4-BE49-F238E27FC236}">
                <a16:creationId xmlns:a16="http://schemas.microsoft.com/office/drawing/2014/main" id="{9FC6E96C-BC37-52D9-D95E-1E337CA5F7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6DED29-2FDF-78B2-3A14-44DC60F92BC7}"/>
              </a:ext>
            </a:extLst>
          </p:cNvPr>
          <p:cNvSpPr>
            <a:spLocks noGrp="1"/>
          </p:cNvSpPr>
          <p:nvPr>
            <p:ph type="sldNum" sz="quarter" idx="12"/>
          </p:nvPr>
        </p:nvSpPr>
        <p:spPr/>
        <p:txBody>
          <a:bodyPr/>
          <a:lstStyle/>
          <a:p>
            <a:fld id="{E03C4789-354C-2146-B69C-EE93229B8227}" type="slidenum">
              <a:rPr lang="en-US" smtClean="0"/>
              <a:t>‹#›</a:t>
            </a:fld>
            <a:endParaRPr lang="en-US"/>
          </a:p>
        </p:txBody>
      </p:sp>
    </p:spTree>
    <p:extLst>
      <p:ext uri="{BB962C8B-B14F-4D97-AF65-F5344CB8AC3E}">
        <p14:creationId xmlns:p14="http://schemas.microsoft.com/office/powerpoint/2010/main" val="1749892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090422" y="1847088"/>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365157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34CC9-773D-5BE0-CCA2-0CFBFDA30AC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FAC8684-7D6D-CE4F-58D7-468595FEE7A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8A1E0B6D-FCEE-EE9B-DFCB-6C349A48FB64}"/>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EA111D3-DDF6-1CD3-3492-D165C19AEBE2}"/>
              </a:ext>
            </a:extLst>
          </p:cNvPr>
          <p:cNvSpPr>
            <a:spLocks noGrp="1"/>
          </p:cNvSpPr>
          <p:nvPr>
            <p:ph type="dt" sz="half" idx="10"/>
          </p:nvPr>
        </p:nvSpPr>
        <p:spPr/>
        <p:txBody>
          <a:bodyPr/>
          <a:lstStyle/>
          <a:p>
            <a:fld id="{29DA715E-8365-FB41-A107-225E5C182D78}" type="datetimeFigureOut">
              <a:rPr lang="en-US" smtClean="0"/>
              <a:t>9/21/2023</a:t>
            </a:fld>
            <a:endParaRPr lang="en-US"/>
          </a:p>
        </p:txBody>
      </p:sp>
      <p:sp>
        <p:nvSpPr>
          <p:cNvPr id="6" name="Footer Placeholder 5">
            <a:extLst>
              <a:ext uri="{FF2B5EF4-FFF2-40B4-BE49-F238E27FC236}">
                <a16:creationId xmlns:a16="http://schemas.microsoft.com/office/drawing/2014/main" id="{03710A55-F705-6A90-D40C-D3717222B4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8F91E9-F65A-AAFB-DE27-2BFAFF329A55}"/>
              </a:ext>
            </a:extLst>
          </p:cNvPr>
          <p:cNvSpPr>
            <a:spLocks noGrp="1"/>
          </p:cNvSpPr>
          <p:nvPr>
            <p:ph type="sldNum" sz="quarter" idx="12"/>
          </p:nvPr>
        </p:nvSpPr>
        <p:spPr/>
        <p:txBody>
          <a:bodyPr/>
          <a:lstStyle/>
          <a:p>
            <a:fld id="{E03C4789-354C-2146-B69C-EE93229B8227}" type="slidenum">
              <a:rPr lang="en-US" smtClean="0"/>
              <a:t>‹#›</a:t>
            </a:fld>
            <a:endParaRPr lang="en-US"/>
          </a:p>
        </p:txBody>
      </p:sp>
    </p:spTree>
    <p:extLst>
      <p:ext uri="{BB962C8B-B14F-4D97-AF65-F5344CB8AC3E}">
        <p14:creationId xmlns:p14="http://schemas.microsoft.com/office/powerpoint/2010/main" val="42362454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3E43D-9518-FDFD-2491-C38CD5A899A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E9946D-DC84-F5AF-0177-3496BF3988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99DDA6-B8A4-BDD6-53E6-B1361281665E}"/>
              </a:ext>
            </a:extLst>
          </p:cNvPr>
          <p:cNvSpPr>
            <a:spLocks noGrp="1"/>
          </p:cNvSpPr>
          <p:nvPr>
            <p:ph type="dt" sz="half" idx="10"/>
          </p:nvPr>
        </p:nvSpPr>
        <p:spPr/>
        <p:txBody>
          <a:bodyPr/>
          <a:lstStyle/>
          <a:p>
            <a:fld id="{29DA715E-8365-FB41-A107-225E5C182D78}" type="datetimeFigureOut">
              <a:rPr lang="en-US" smtClean="0"/>
              <a:t>9/21/2023</a:t>
            </a:fld>
            <a:endParaRPr lang="en-US"/>
          </a:p>
        </p:txBody>
      </p:sp>
      <p:sp>
        <p:nvSpPr>
          <p:cNvPr id="5" name="Footer Placeholder 4">
            <a:extLst>
              <a:ext uri="{FF2B5EF4-FFF2-40B4-BE49-F238E27FC236}">
                <a16:creationId xmlns:a16="http://schemas.microsoft.com/office/drawing/2014/main" id="{A969BB16-D975-3C86-26EE-1B8AAC7A58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789935-67E8-AB74-0A0C-3C9379E02E87}"/>
              </a:ext>
            </a:extLst>
          </p:cNvPr>
          <p:cNvSpPr>
            <a:spLocks noGrp="1"/>
          </p:cNvSpPr>
          <p:nvPr>
            <p:ph type="sldNum" sz="quarter" idx="12"/>
          </p:nvPr>
        </p:nvSpPr>
        <p:spPr/>
        <p:txBody>
          <a:bodyPr/>
          <a:lstStyle/>
          <a:p>
            <a:fld id="{E03C4789-354C-2146-B69C-EE93229B8227}" type="slidenum">
              <a:rPr lang="en-US" smtClean="0"/>
              <a:t>‹#›</a:t>
            </a:fld>
            <a:endParaRPr lang="en-US"/>
          </a:p>
        </p:txBody>
      </p:sp>
    </p:spTree>
    <p:extLst>
      <p:ext uri="{BB962C8B-B14F-4D97-AF65-F5344CB8AC3E}">
        <p14:creationId xmlns:p14="http://schemas.microsoft.com/office/powerpoint/2010/main" val="32502504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DD8438-F578-F306-8754-1C72EB30C37A}"/>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67B625-91A5-9ADA-F297-CD42A1D0E394}"/>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A95C44-8A06-10FB-12DA-89661873DC1B}"/>
              </a:ext>
            </a:extLst>
          </p:cNvPr>
          <p:cNvSpPr>
            <a:spLocks noGrp="1"/>
          </p:cNvSpPr>
          <p:nvPr>
            <p:ph type="dt" sz="half" idx="10"/>
          </p:nvPr>
        </p:nvSpPr>
        <p:spPr/>
        <p:txBody>
          <a:bodyPr/>
          <a:lstStyle/>
          <a:p>
            <a:fld id="{29DA715E-8365-FB41-A107-225E5C182D78}" type="datetimeFigureOut">
              <a:rPr lang="en-US" smtClean="0"/>
              <a:t>9/21/2023</a:t>
            </a:fld>
            <a:endParaRPr lang="en-US"/>
          </a:p>
        </p:txBody>
      </p:sp>
      <p:sp>
        <p:nvSpPr>
          <p:cNvPr id="5" name="Footer Placeholder 4">
            <a:extLst>
              <a:ext uri="{FF2B5EF4-FFF2-40B4-BE49-F238E27FC236}">
                <a16:creationId xmlns:a16="http://schemas.microsoft.com/office/drawing/2014/main" id="{C1941511-01FF-8EB8-CC5D-202FEB6983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353557-5AB6-9DC8-EC20-284E0B7BA0FF}"/>
              </a:ext>
            </a:extLst>
          </p:cNvPr>
          <p:cNvSpPr>
            <a:spLocks noGrp="1"/>
          </p:cNvSpPr>
          <p:nvPr>
            <p:ph type="sldNum" sz="quarter" idx="12"/>
          </p:nvPr>
        </p:nvSpPr>
        <p:spPr/>
        <p:txBody>
          <a:bodyPr/>
          <a:lstStyle/>
          <a:p>
            <a:fld id="{E03C4789-354C-2146-B69C-EE93229B8227}" type="slidenum">
              <a:rPr lang="en-US" smtClean="0"/>
              <a:t>‹#›</a:t>
            </a:fld>
            <a:endParaRPr lang="en-US"/>
          </a:p>
        </p:txBody>
      </p:sp>
    </p:spTree>
    <p:extLst>
      <p:ext uri="{BB962C8B-B14F-4D97-AF65-F5344CB8AC3E}">
        <p14:creationId xmlns:p14="http://schemas.microsoft.com/office/powerpoint/2010/main" val="1429328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90679" y="1756130"/>
            <a:ext cx="6482366" cy="1887950"/>
          </a:xfrm>
        </p:spPr>
        <p:txBody>
          <a:bodyPr anchor="b">
            <a:normAutofit/>
          </a:bodyPr>
          <a:lstStyle>
            <a:lvl1pPr algn="l">
              <a:defRPr sz="2700"/>
            </a:lvl1pPr>
          </a:lstStyle>
          <a:p>
            <a:r>
              <a:rPr lang="en-US"/>
              <a:t>Click to edit Master title style</a:t>
            </a:r>
            <a:endParaRPr lang="en-US" dirty="0"/>
          </a:p>
        </p:txBody>
      </p:sp>
      <p:sp>
        <p:nvSpPr>
          <p:cNvPr id="3" name="Text Placeholder 2"/>
          <p:cNvSpPr>
            <a:spLocks noGrp="1"/>
          </p:cNvSpPr>
          <p:nvPr>
            <p:ph type="body" idx="1"/>
          </p:nvPr>
        </p:nvSpPr>
        <p:spPr>
          <a:xfrm>
            <a:off x="1090679" y="3806196"/>
            <a:ext cx="6472835" cy="1012929"/>
          </a:xfrm>
        </p:spPr>
        <p:txBody>
          <a:bodyPr tIns="91440">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9/21/2023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090679" y="3804985"/>
            <a:ext cx="647283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6714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86913" y="804890"/>
            <a:ext cx="7204226"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85498" y="2010879"/>
            <a:ext cx="3483864"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10328" y="2017343"/>
            <a:ext cx="3483864"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090422" y="1847088"/>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03955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85394" y="804164"/>
            <a:ext cx="7205746"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85393" y="2019550"/>
            <a:ext cx="3483864" cy="801943"/>
          </a:xfrm>
        </p:spPr>
        <p:txBody>
          <a:bodyPr anchor="b">
            <a:normAutofit/>
          </a:bodyPr>
          <a:lstStyle>
            <a:lvl1pPr marL="0" indent="0">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085393" y="2824270"/>
            <a:ext cx="3483864"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9272" y="2023004"/>
            <a:ext cx="3483864" cy="802237"/>
          </a:xfrm>
        </p:spPr>
        <p:txBody>
          <a:bodyPr anchor="b">
            <a:normAutofit/>
          </a:bodyPr>
          <a:lstStyle>
            <a:lvl1pPr marL="0" indent="0">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09272" y="2821491"/>
            <a:ext cx="3483864"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090422" y="1847088"/>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57132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090422" y="1847088"/>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83383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9/21/2023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382832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3504" y="798973"/>
            <a:ext cx="2454824" cy="2247117"/>
          </a:xfrm>
        </p:spPr>
        <p:txBody>
          <a:bodyPr anchor="b">
            <a:normAutofit/>
          </a:bodyPr>
          <a:lstStyle>
            <a:lvl1pPr algn="l">
              <a:defRPr sz="1800"/>
            </a:lvl1pPr>
          </a:lstStyle>
          <a:p>
            <a:r>
              <a:rPr lang="en-US"/>
              <a:t>Click to edit Master title style</a:t>
            </a:r>
            <a:endParaRPr lang="en-US" dirty="0"/>
          </a:p>
        </p:txBody>
      </p:sp>
      <p:sp>
        <p:nvSpPr>
          <p:cNvPr id="3" name="Content Placeholder 2"/>
          <p:cNvSpPr>
            <a:spLocks noGrp="1"/>
          </p:cNvSpPr>
          <p:nvPr>
            <p:ph idx="1"/>
          </p:nvPr>
        </p:nvSpPr>
        <p:spPr>
          <a:xfrm>
            <a:off x="3782785" y="798974"/>
            <a:ext cx="4509353"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83504" y="3205492"/>
            <a:ext cx="2456260" cy="2248181"/>
          </a:xfrm>
        </p:spPr>
        <p:txBody>
          <a:bodyPr/>
          <a:lstStyle>
            <a:lvl1pPr marL="0" indent="0" algn="l">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086210" y="3205491"/>
            <a:ext cx="2452118"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53827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5608041" y="482171"/>
            <a:ext cx="3055900"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088405" y="1129513"/>
            <a:ext cx="4149246" cy="1830584"/>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3292" y="1122543"/>
            <a:ext cx="209337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087747" y="3145992"/>
            <a:ext cx="4143303" cy="2003742"/>
          </a:xfrm>
        </p:spPr>
        <p:txBody>
          <a:bodyPr>
            <a:normAutofit/>
          </a:bodyPr>
          <a:lstStyle>
            <a:lvl1pPr marL="0" indent="0" algn="l">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085537" y="5469857"/>
            <a:ext cx="4145513" cy="320123"/>
          </a:xfrm>
        </p:spPr>
        <p:txBody>
          <a:bodyPr/>
          <a:lstStyle>
            <a:lvl1pPr algn="l">
              <a:defRPr/>
            </a:lvl1pPr>
          </a:lstStyle>
          <a:p>
            <a:fld id="{48A87A34-81AB-432B-8DAE-1953F412C126}" type="datetimeFigureOut">
              <a:rPr lang="en-US" dirty="0"/>
              <a:pPr/>
              <a:t>9/21/2023</a:t>
            </a:fld>
            <a:endParaRPr lang="en-US" dirty="0"/>
          </a:p>
        </p:txBody>
      </p:sp>
      <p:sp>
        <p:nvSpPr>
          <p:cNvPr id="6" name="Footer Placeholder 5"/>
          <p:cNvSpPr>
            <a:spLocks noGrp="1"/>
          </p:cNvSpPr>
          <p:nvPr>
            <p:ph type="ftr" sz="quarter" idx="11"/>
          </p:nvPr>
        </p:nvSpPr>
        <p:spPr>
          <a:xfrm>
            <a:off x="1085537" y="318641"/>
            <a:ext cx="4155753"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085537" y="3143605"/>
            <a:ext cx="414551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51547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7"/>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sp>
        <p:nvSpPr>
          <p:cNvPr id="2" name="Title Placeholder 1"/>
          <p:cNvSpPr>
            <a:spLocks noGrp="1"/>
          </p:cNvSpPr>
          <p:nvPr>
            <p:ph type="title"/>
          </p:nvPr>
        </p:nvSpPr>
        <p:spPr>
          <a:xfrm>
            <a:off x="1088685" y="804520"/>
            <a:ext cx="7202456"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088685" y="2015733"/>
            <a:ext cx="7202456"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65604" y="330370"/>
            <a:ext cx="2625536" cy="309201"/>
          </a:xfrm>
          <a:prstGeom prst="rect">
            <a:avLst/>
          </a:prstGeom>
        </p:spPr>
        <p:txBody>
          <a:bodyPr vert="horz" lIns="91440" tIns="45720" rIns="91440" bIns="45720" rtlCol="0" anchor="ctr"/>
          <a:lstStyle>
            <a:lvl1pPr algn="r">
              <a:defRPr sz="750">
                <a:solidFill>
                  <a:schemeClr val="tx1">
                    <a:tint val="75000"/>
                  </a:schemeClr>
                </a:solidFill>
              </a:defRPr>
            </a:lvl1pPr>
          </a:lstStyle>
          <a:p>
            <a:fld id="{48A87A34-81AB-432B-8DAE-1953F412C126}" type="datetimeFigureOut">
              <a:rPr lang="en-US" dirty="0"/>
              <a:pPr/>
              <a:t>9/21/2023</a:t>
            </a:fld>
            <a:endParaRPr lang="en-US" dirty="0"/>
          </a:p>
        </p:txBody>
      </p:sp>
      <p:sp>
        <p:nvSpPr>
          <p:cNvPr id="5" name="Footer Placeholder 4"/>
          <p:cNvSpPr>
            <a:spLocks noGrp="1"/>
          </p:cNvSpPr>
          <p:nvPr>
            <p:ph type="ftr" sz="quarter" idx="3"/>
          </p:nvPr>
        </p:nvSpPr>
        <p:spPr>
          <a:xfrm>
            <a:off x="1088684" y="329308"/>
            <a:ext cx="4454127" cy="309201"/>
          </a:xfrm>
          <a:prstGeom prst="rect">
            <a:avLst/>
          </a:prstGeom>
        </p:spPr>
        <p:txBody>
          <a:bodyPr vert="horz" lIns="91440" tIns="45720" rIns="91440" bIns="45720" rtlCol="0" anchor="ctr"/>
          <a:lstStyle>
            <a:lvl1pPr algn="l">
              <a:defRPr sz="7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60046" y="798973"/>
            <a:ext cx="608264" cy="503578"/>
          </a:xfrm>
          <a:prstGeom prst="rect">
            <a:avLst/>
          </a:prstGeom>
        </p:spPr>
        <p:txBody>
          <a:bodyPr vert="horz" lIns="91440" tIns="45720" rIns="91440" bIns="45720" rtlCol="0" anchor="t"/>
          <a:lstStyle>
            <a:lvl1pPr algn="r">
              <a:defRPr sz="21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94304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2400" b="0" i="0" kern="1200" cap="all">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00000"/>
        <a:buFont typeface="Arial" panose="020B0604020202020204" pitchFamily="34" charset="0"/>
        <a:buChar char="•"/>
        <a:defRPr sz="150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350" kern="1200" cap="none"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050" kern="1200" cap="none"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0007CB-C4E3-3F5C-3679-922941B9802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FB3CD0-5B63-BB51-DA3B-717F3A08ACE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2C3468-0C23-01E2-9652-BDBDD150609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9DA715E-8365-FB41-A107-225E5C182D78}" type="datetimeFigureOut">
              <a:rPr lang="en-US" smtClean="0"/>
              <a:t>9/21/2023</a:t>
            </a:fld>
            <a:endParaRPr lang="en-US"/>
          </a:p>
        </p:txBody>
      </p:sp>
      <p:sp>
        <p:nvSpPr>
          <p:cNvPr id="5" name="Footer Placeholder 4">
            <a:extLst>
              <a:ext uri="{FF2B5EF4-FFF2-40B4-BE49-F238E27FC236}">
                <a16:creationId xmlns:a16="http://schemas.microsoft.com/office/drawing/2014/main" id="{2A631C19-6578-CBB7-0912-7D5C200E94D6}"/>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887354-7049-C863-87FF-414D8FFCE483}"/>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03C4789-354C-2146-B69C-EE93229B8227}" type="slidenum">
              <a:rPr lang="en-US" smtClean="0"/>
              <a:t>‹#›</a:t>
            </a:fld>
            <a:endParaRPr lang="en-US"/>
          </a:p>
        </p:txBody>
      </p:sp>
    </p:spTree>
    <p:extLst>
      <p:ext uri="{BB962C8B-B14F-4D97-AF65-F5344CB8AC3E}">
        <p14:creationId xmlns:p14="http://schemas.microsoft.com/office/powerpoint/2010/main" val="115610463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87F21-EA5B-A1F8-2AF0-142E0EDA39A0}"/>
              </a:ext>
            </a:extLst>
          </p:cNvPr>
          <p:cNvSpPr>
            <a:spLocks noGrp="1"/>
          </p:cNvSpPr>
          <p:nvPr>
            <p:ph type="ctrTitle"/>
          </p:nvPr>
        </p:nvSpPr>
        <p:spPr>
          <a:xfrm>
            <a:off x="4648200" y="762000"/>
            <a:ext cx="4127156" cy="2081789"/>
          </a:xfrm>
        </p:spPr>
        <p:txBody>
          <a:bodyPr>
            <a:noAutofit/>
          </a:bodyPr>
          <a:lstStyle/>
          <a:p>
            <a:r>
              <a:rPr lang="en-US" sz="3600" dirty="0">
                <a:latin typeface="Georgia" panose="02040502050405020303" pitchFamily="18" charset="0"/>
              </a:rPr>
              <a:t>Forestry Perspectives on the Closing of the Canton Paper Mill</a:t>
            </a:r>
          </a:p>
        </p:txBody>
      </p:sp>
      <p:sp>
        <p:nvSpPr>
          <p:cNvPr id="3" name="Subtitle 2">
            <a:extLst>
              <a:ext uri="{FF2B5EF4-FFF2-40B4-BE49-F238E27FC236}">
                <a16:creationId xmlns:a16="http://schemas.microsoft.com/office/drawing/2014/main" id="{B1453F92-14D1-8A76-BDCF-6663F66BFFD3}"/>
              </a:ext>
            </a:extLst>
          </p:cNvPr>
          <p:cNvSpPr>
            <a:spLocks noGrp="1"/>
          </p:cNvSpPr>
          <p:nvPr>
            <p:ph type="subTitle" idx="1"/>
          </p:nvPr>
        </p:nvSpPr>
        <p:spPr>
          <a:xfrm>
            <a:off x="7072330" y="5361696"/>
            <a:ext cx="1946190" cy="574183"/>
          </a:xfrm>
        </p:spPr>
        <p:txBody>
          <a:bodyPr>
            <a:noAutofit/>
          </a:bodyPr>
          <a:lstStyle/>
          <a:p>
            <a:pPr algn="l"/>
            <a:r>
              <a:rPr lang="en-US" sz="750" dirty="0">
                <a:solidFill>
                  <a:schemeClr val="tx1">
                    <a:lumMod val="75000"/>
                    <a:lumOff val="25000"/>
                  </a:schemeClr>
                </a:solidFill>
                <a:latin typeface="Georgia" panose="02040502050405020303" pitchFamily="18" charset="0"/>
              </a:rPr>
              <a:t>The North Carolina Forest Service is a division of the North Carolina Department of Agriculture and Consumer Services.</a:t>
            </a:r>
          </a:p>
          <a:p>
            <a:pPr algn="l"/>
            <a:r>
              <a:rPr lang="en-US" sz="750" dirty="0">
                <a:solidFill>
                  <a:schemeClr val="tx1">
                    <a:lumMod val="75000"/>
                    <a:lumOff val="25000"/>
                  </a:schemeClr>
                </a:solidFill>
                <a:latin typeface="Georgia" panose="02040502050405020303" pitchFamily="18" charset="0"/>
              </a:rPr>
              <a:t>Steve Troxler, Commissioner</a:t>
            </a:r>
          </a:p>
          <a:p>
            <a:pPr algn="l"/>
            <a:endParaRPr lang="en-US" sz="750" dirty="0">
              <a:solidFill>
                <a:schemeClr val="tx1">
                  <a:lumMod val="75000"/>
                  <a:lumOff val="25000"/>
                </a:schemeClr>
              </a:solidFill>
            </a:endParaRPr>
          </a:p>
        </p:txBody>
      </p:sp>
      <p:pic>
        <p:nvPicPr>
          <p:cNvPr id="4" name="Picture 3" descr="Logo&#10;&#10;Description automatically generated">
            <a:extLst>
              <a:ext uri="{FF2B5EF4-FFF2-40B4-BE49-F238E27FC236}">
                <a16:creationId xmlns:a16="http://schemas.microsoft.com/office/drawing/2014/main" id="{FEBF1E00-79F2-73ED-71D7-A5B0667522C2}"/>
              </a:ext>
            </a:extLst>
          </p:cNvPr>
          <p:cNvPicPr>
            <a:picLocks noChangeAspect="1"/>
          </p:cNvPicPr>
          <p:nvPr/>
        </p:nvPicPr>
        <p:blipFill>
          <a:blip r:embed="rId4"/>
          <a:stretch>
            <a:fillRect/>
          </a:stretch>
        </p:blipFill>
        <p:spPr>
          <a:xfrm>
            <a:off x="7072331" y="4725505"/>
            <a:ext cx="586911" cy="586911"/>
          </a:xfrm>
          <a:prstGeom prst="rect">
            <a:avLst/>
          </a:prstGeom>
        </p:spPr>
      </p:pic>
      <p:pic>
        <p:nvPicPr>
          <p:cNvPr id="5" name="Picture 4" descr="A picture containing calendar&#10;&#10;Description automatically generated">
            <a:extLst>
              <a:ext uri="{FF2B5EF4-FFF2-40B4-BE49-F238E27FC236}">
                <a16:creationId xmlns:a16="http://schemas.microsoft.com/office/drawing/2014/main" id="{FB3B6FEE-75E1-09FE-7ACD-EB7E245E2DD7}"/>
              </a:ext>
            </a:extLst>
          </p:cNvPr>
          <p:cNvPicPr>
            <a:picLocks noChangeAspect="1"/>
          </p:cNvPicPr>
          <p:nvPr/>
        </p:nvPicPr>
        <p:blipFill>
          <a:blip r:embed="rId5"/>
          <a:stretch>
            <a:fillRect/>
          </a:stretch>
        </p:blipFill>
        <p:spPr>
          <a:xfrm>
            <a:off x="7744631" y="4725505"/>
            <a:ext cx="586911" cy="586911"/>
          </a:xfrm>
          <a:prstGeom prst="rect">
            <a:avLst/>
          </a:prstGeom>
        </p:spPr>
      </p:pic>
      <p:sp>
        <p:nvSpPr>
          <p:cNvPr id="7" name="TextBox 6">
            <a:extLst>
              <a:ext uri="{FF2B5EF4-FFF2-40B4-BE49-F238E27FC236}">
                <a16:creationId xmlns:a16="http://schemas.microsoft.com/office/drawing/2014/main" id="{D670462E-59B6-158C-9329-9C26539F78C4}"/>
              </a:ext>
            </a:extLst>
          </p:cNvPr>
          <p:cNvSpPr txBox="1"/>
          <p:nvPr/>
        </p:nvSpPr>
        <p:spPr>
          <a:xfrm>
            <a:off x="4648200" y="3033409"/>
            <a:ext cx="3862136" cy="2031325"/>
          </a:xfrm>
          <a:prstGeom prst="rect">
            <a:avLst/>
          </a:prstGeom>
          <a:noFill/>
        </p:spPr>
        <p:txBody>
          <a:bodyPr wrap="square">
            <a:spAutoFit/>
          </a:bodyPr>
          <a:lstStyle/>
          <a:p>
            <a:pPr defTabSz="685800">
              <a:defRPr/>
            </a:pPr>
            <a:r>
              <a:rPr lang="en-US" dirty="0">
                <a:solidFill>
                  <a:prstClr val="black"/>
                </a:solidFill>
                <a:latin typeface="Georgia" panose="02040502050405020303" pitchFamily="18" charset="0"/>
              </a:rPr>
              <a:t>Barry New, Technical Development Branch Head</a:t>
            </a:r>
          </a:p>
          <a:p>
            <a:pPr defTabSz="685800">
              <a:defRPr/>
            </a:pPr>
            <a:r>
              <a:rPr lang="en-US" dirty="0">
                <a:solidFill>
                  <a:prstClr val="black"/>
                </a:solidFill>
                <a:latin typeface="Georgia" panose="02040502050405020303" pitchFamily="18" charset="0"/>
              </a:rPr>
              <a:t>Lynn Jenkins, Markets &amp; Utilization Forester</a:t>
            </a:r>
          </a:p>
          <a:p>
            <a:pPr defTabSz="685800">
              <a:defRPr/>
            </a:pPr>
            <a:r>
              <a:rPr lang="en-US" dirty="0">
                <a:solidFill>
                  <a:prstClr val="black"/>
                </a:solidFill>
                <a:latin typeface="Georgia" panose="02040502050405020303" pitchFamily="18" charset="0"/>
              </a:rPr>
              <a:t>North Carolina Forest Service</a:t>
            </a:r>
          </a:p>
          <a:p>
            <a:pPr defTabSz="685800">
              <a:defRPr/>
            </a:pPr>
            <a:endParaRPr lang="en-US" dirty="0">
              <a:solidFill>
                <a:prstClr val="black"/>
              </a:solidFill>
              <a:latin typeface="Georgia" panose="02040502050405020303" pitchFamily="18" charset="0"/>
            </a:endParaRPr>
          </a:p>
          <a:p>
            <a:pPr defTabSz="685800">
              <a:defRPr/>
            </a:pPr>
            <a:r>
              <a:rPr lang="en-US" dirty="0">
                <a:solidFill>
                  <a:prstClr val="black"/>
                </a:solidFill>
                <a:latin typeface="Georgia" panose="02040502050405020303" pitchFamily="18" charset="0"/>
              </a:rPr>
              <a:t>September 21, 2023</a:t>
            </a:r>
            <a:endParaRPr lang="en-US" dirty="0">
              <a:solidFill>
                <a:prstClr val="black"/>
              </a:solidFill>
              <a:latin typeface="Calibri" panose="020F0502020204030204"/>
            </a:endParaRPr>
          </a:p>
        </p:txBody>
      </p:sp>
    </p:spTree>
    <p:extLst>
      <p:ext uri="{BB962C8B-B14F-4D97-AF65-F5344CB8AC3E}">
        <p14:creationId xmlns:p14="http://schemas.microsoft.com/office/powerpoint/2010/main" val="3811552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74321E4-A347-81F3-C488-1B226224DC3E}"/>
              </a:ext>
            </a:extLst>
          </p:cNvPr>
          <p:cNvPicPr>
            <a:picLocks noChangeAspect="1"/>
          </p:cNvPicPr>
          <p:nvPr/>
        </p:nvPicPr>
        <p:blipFill>
          <a:blip r:embed="rId3"/>
          <a:stretch>
            <a:fillRect/>
          </a:stretch>
        </p:blipFill>
        <p:spPr>
          <a:xfrm>
            <a:off x="0" y="857250"/>
            <a:ext cx="9144000" cy="5143500"/>
          </a:xfrm>
          <a:prstGeom prst="rect">
            <a:avLst/>
          </a:prstGeom>
        </p:spPr>
      </p:pic>
    </p:spTree>
    <p:extLst>
      <p:ext uri="{BB962C8B-B14F-4D97-AF65-F5344CB8AC3E}">
        <p14:creationId xmlns:p14="http://schemas.microsoft.com/office/powerpoint/2010/main" val="2268872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3E481-CA8D-1865-617A-BD5FB7868F2F}"/>
              </a:ext>
            </a:extLst>
          </p:cNvPr>
          <p:cNvSpPr>
            <a:spLocks noGrp="1"/>
          </p:cNvSpPr>
          <p:nvPr>
            <p:ph type="title"/>
          </p:nvPr>
        </p:nvSpPr>
        <p:spPr/>
        <p:txBody>
          <a:bodyPr>
            <a:normAutofit/>
          </a:bodyPr>
          <a:lstStyle/>
          <a:p>
            <a:r>
              <a:rPr lang="en-US" dirty="0"/>
              <a:t>Timberland in WNC within 75 miles of Canton</a:t>
            </a:r>
          </a:p>
        </p:txBody>
      </p:sp>
      <p:graphicFrame>
        <p:nvGraphicFramePr>
          <p:cNvPr id="14" name="Content Placeholder 13">
            <a:extLst>
              <a:ext uri="{FF2B5EF4-FFF2-40B4-BE49-F238E27FC236}">
                <a16:creationId xmlns:a16="http://schemas.microsoft.com/office/drawing/2014/main" id="{168E4BA5-BAED-AD7E-0777-61B4E7CC2F5A}"/>
              </a:ext>
            </a:extLst>
          </p:cNvPr>
          <p:cNvGraphicFramePr>
            <a:graphicFrameLocks noGrp="1"/>
          </p:cNvGraphicFramePr>
          <p:nvPr>
            <p:ph sz="half" idx="1"/>
            <p:extLst>
              <p:ext uri="{D42A27DB-BD31-4B8C-83A1-F6EECF244321}">
                <p14:modId xmlns:p14="http://schemas.microsoft.com/office/powerpoint/2010/main" val="3229577652"/>
              </p:ext>
            </p:extLst>
          </p:nvPr>
        </p:nvGraphicFramePr>
        <p:xfrm>
          <a:off x="342900" y="2057400"/>
          <a:ext cx="3719747" cy="3889007"/>
        </p:xfrm>
        <a:graphic>
          <a:graphicData uri="http://schemas.openxmlformats.org/drawingml/2006/chart">
            <c:chart xmlns:c="http://schemas.openxmlformats.org/drawingml/2006/chart" xmlns:r="http://schemas.openxmlformats.org/officeDocument/2006/relationships" r:id="rId3"/>
          </a:graphicData>
        </a:graphic>
      </p:graphicFrame>
      <p:pic>
        <p:nvPicPr>
          <p:cNvPr id="5" name="Content Placeholder 4">
            <a:extLst>
              <a:ext uri="{FF2B5EF4-FFF2-40B4-BE49-F238E27FC236}">
                <a16:creationId xmlns:a16="http://schemas.microsoft.com/office/drawing/2014/main" id="{CDAB5D03-7AFF-DFB1-AF59-5AEAD3602BFE}"/>
              </a:ext>
            </a:extLst>
          </p:cNvPr>
          <p:cNvPicPr>
            <a:picLocks noGrp="1" noChangeAspect="1"/>
          </p:cNvPicPr>
          <p:nvPr>
            <p:ph sz="half" idx="2"/>
          </p:nvPr>
        </p:nvPicPr>
        <p:blipFill>
          <a:blip r:embed="rId4"/>
          <a:stretch>
            <a:fillRect/>
          </a:stretch>
        </p:blipFill>
        <p:spPr>
          <a:xfrm>
            <a:off x="4062648" y="2514600"/>
            <a:ext cx="5003725" cy="2286000"/>
          </a:xfrm>
          <a:prstGeom prst="rect">
            <a:avLst/>
          </a:prstGeom>
        </p:spPr>
      </p:pic>
      <p:sp>
        <p:nvSpPr>
          <p:cNvPr id="10" name="Footer Placeholder 3">
            <a:extLst>
              <a:ext uri="{FF2B5EF4-FFF2-40B4-BE49-F238E27FC236}">
                <a16:creationId xmlns:a16="http://schemas.microsoft.com/office/drawing/2014/main" id="{1B4783A7-9182-D7D0-C6A9-8C5CEEBF39D9}"/>
              </a:ext>
            </a:extLst>
          </p:cNvPr>
          <p:cNvSpPr>
            <a:spLocks noGrp="1"/>
          </p:cNvSpPr>
          <p:nvPr>
            <p:ph type="ftr" sz="quarter" idx="11"/>
          </p:nvPr>
        </p:nvSpPr>
        <p:spPr>
          <a:xfrm>
            <a:off x="1638301" y="6249725"/>
            <a:ext cx="5319090" cy="349512"/>
          </a:xfrm>
        </p:spPr>
        <p:txBody>
          <a:bodyPr/>
          <a:lstStyle/>
          <a:p>
            <a:pPr>
              <a:defRPr/>
            </a:pPr>
            <a:r>
              <a:rPr lang="en-US" sz="1600" b="1" i="1" dirty="0"/>
              <a:t>To protect, manage and promote forest resources </a:t>
            </a:r>
          </a:p>
          <a:p>
            <a:pPr>
              <a:defRPr/>
            </a:pPr>
            <a:r>
              <a:rPr lang="en-US" sz="1600" b="1" i="1" dirty="0"/>
              <a:t>for the citizens of North Carolina</a:t>
            </a:r>
          </a:p>
        </p:txBody>
      </p:sp>
      <p:sp>
        <p:nvSpPr>
          <p:cNvPr id="8" name="TextBox 7">
            <a:extLst>
              <a:ext uri="{FF2B5EF4-FFF2-40B4-BE49-F238E27FC236}">
                <a16:creationId xmlns:a16="http://schemas.microsoft.com/office/drawing/2014/main" id="{76E29DF5-0F1C-39ED-181B-8C4BDDF399EA}"/>
              </a:ext>
            </a:extLst>
          </p:cNvPr>
          <p:cNvSpPr txBox="1"/>
          <p:nvPr/>
        </p:nvSpPr>
        <p:spPr>
          <a:xfrm>
            <a:off x="4102786" y="1664754"/>
            <a:ext cx="4404756" cy="461665"/>
          </a:xfrm>
          <a:prstGeom prst="rect">
            <a:avLst/>
          </a:prstGeom>
          <a:noFill/>
        </p:spPr>
        <p:txBody>
          <a:bodyPr wrap="square" rtlCol="0">
            <a:spAutoFit/>
          </a:bodyPr>
          <a:lstStyle/>
          <a:p>
            <a:pPr algn="ctr"/>
            <a:r>
              <a:rPr lang="en-US" sz="2400" dirty="0"/>
              <a:t>82% hardwood forest types</a:t>
            </a:r>
          </a:p>
        </p:txBody>
      </p:sp>
      <p:pic>
        <p:nvPicPr>
          <p:cNvPr id="11" name="Picture 1030" descr="C:\NCFS\I_E\Logos\NCFS 3x3 inch no back.gif">
            <a:extLst>
              <a:ext uri="{FF2B5EF4-FFF2-40B4-BE49-F238E27FC236}">
                <a16:creationId xmlns:a16="http://schemas.microsoft.com/office/drawing/2014/main" id="{5B9641CB-82AD-37A2-1046-0EF04C6F10C7}"/>
              </a:ext>
            </a:extLst>
          </p:cNvPr>
          <p:cNvPicPr>
            <a:picLocks noChangeAspect="1" noChangeArrowheads="1"/>
          </p:cNvPicPr>
          <p:nvPr/>
        </p:nvPicPr>
        <p:blipFill>
          <a:blip r:embed="rId5" cstate="print"/>
          <a:srcRect/>
          <a:stretch>
            <a:fillRect/>
          </a:stretch>
        </p:blipFill>
        <p:spPr bwMode="auto">
          <a:xfrm>
            <a:off x="7002095" y="6086878"/>
            <a:ext cx="694105" cy="694105"/>
          </a:xfrm>
          <a:prstGeom prst="rect">
            <a:avLst/>
          </a:prstGeom>
          <a:noFill/>
          <a:ln w="9525">
            <a:noFill/>
            <a:miter lim="800000"/>
            <a:headEnd/>
            <a:tailEnd/>
          </a:ln>
        </p:spPr>
      </p:pic>
      <p:pic>
        <p:nvPicPr>
          <p:cNvPr id="12" name="Picture 11">
            <a:extLst>
              <a:ext uri="{FF2B5EF4-FFF2-40B4-BE49-F238E27FC236}">
                <a16:creationId xmlns:a16="http://schemas.microsoft.com/office/drawing/2014/main" id="{DC656EA1-54AD-00FA-C008-B52A9D5D8F44}"/>
              </a:ext>
            </a:extLst>
          </p:cNvPr>
          <p:cNvPicPr>
            <a:picLocks noChangeAspect="1"/>
          </p:cNvPicPr>
          <p:nvPr/>
        </p:nvPicPr>
        <p:blipFill>
          <a:blip r:embed="rId6"/>
          <a:stretch>
            <a:fillRect/>
          </a:stretch>
        </p:blipFill>
        <p:spPr>
          <a:xfrm>
            <a:off x="7720054" y="6038628"/>
            <a:ext cx="814346" cy="819372"/>
          </a:xfrm>
          <a:prstGeom prst="rect">
            <a:avLst/>
          </a:prstGeom>
        </p:spPr>
      </p:pic>
      <p:sp>
        <p:nvSpPr>
          <p:cNvPr id="3" name="TextBox 2">
            <a:extLst>
              <a:ext uri="{FF2B5EF4-FFF2-40B4-BE49-F238E27FC236}">
                <a16:creationId xmlns:a16="http://schemas.microsoft.com/office/drawing/2014/main" id="{E9B9BB01-50A2-8EEA-5051-54D02ADE5A30}"/>
              </a:ext>
            </a:extLst>
          </p:cNvPr>
          <p:cNvSpPr txBox="1"/>
          <p:nvPr/>
        </p:nvSpPr>
        <p:spPr>
          <a:xfrm>
            <a:off x="620202" y="1719462"/>
            <a:ext cx="2971800" cy="383182"/>
          </a:xfrm>
          <a:prstGeom prst="rect">
            <a:avLst/>
          </a:prstGeom>
          <a:noFill/>
        </p:spPr>
        <p:txBody>
          <a:bodyPr wrap="square" rtlCol="0">
            <a:spAutoFit/>
          </a:bodyPr>
          <a:lstStyle/>
          <a:p>
            <a:pPr marL="13716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Ownership (3.3 mil ac.)</a:t>
            </a:r>
            <a:endParaRPr kumimoji="0" lang="en-US" sz="21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2613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3F3014F7-83B7-4827-89B0-D3BAF45C9DE2}" type="slidenum">
              <a:rPr lang="en-US" smtClean="0"/>
              <a:pPr>
                <a:defRPr/>
              </a:pPr>
              <a:t>3</a:t>
            </a:fld>
            <a:endParaRPr lang="en-US" dirty="0"/>
          </a:p>
        </p:txBody>
      </p:sp>
      <p:pic>
        <p:nvPicPr>
          <p:cNvPr id="10" name="Picture 9">
            <a:extLst>
              <a:ext uri="{FF2B5EF4-FFF2-40B4-BE49-F238E27FC236}">
                <a16:creationId xmlns:a16="http://schemas.microsoft.com/office/drawing/2014/main" id="{EB663CD6-3A76-8FF4-E36F-0E1435D17202}"/>
              </a:ext>
            </a:extLst>
          </p:cNvPr>
          <p:cNvPicPr>
            <a:picLocks noChangeAspect="1"/>
          </p:cNvPicPr>
          <p:nvPr/>
        </p:nvPicPr>
        <p:blipFill>
          <a:blip r:embed="rId3"/>
          <a:stretch>
            <a:fillRect/>
          </a:stretch>
        </p:blipFill>
        <p:spPr>
          <a:xfrm>
            <a:off x="455212" y="41082"/>
            <a:ext cx="8305800" cy="6752507"/>
          </a:xfrm>
          <a:prstGeom prst="rect">
            <a:avLst/>
          </a:prstGeom>
        </p:spPr>
      </p:pic>
    </p:spTree>
    <p:extLst>
      <p:ext uri="{BB962C8B-B14F-4D97-AF65-F5344CB8AC3E}">
        <p14:creationId xmlns:p14="http://schemas.microsoft.com/office/powerpoint/2010/main" val="232272377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a state">
            <a:extLst>
              <a:ext uri="{FF2B5EF4-FFF2-40B4-BE49-F238E27FC236}">
                <a16:creationId xmlns:a16="http://schemas.microsoft.com/office/drawing/2014/main" id="{F107997D-BE9E-C0E1-6D09-AAD5E853C0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7586" y="2135214"/>
            <a:ext cx="3971037" cy="3067627"/>
          </a:xfrm>
          <a:prstGeom prst="rect">
            <a:avLst/>
          </a:prstGeom>
        </p:spPr>
      </p:pic>
      <p:cxnSp>
        <p:nvCxnSpPr>
          <p:cNvPr id="18" name="Straight Connector 11">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5996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2" name="Picture 1" descr="A map of a state">
            <a:extLst>
              <a:ext uri="{FF2B5EF4-FFF2-40B4-BE49-F238E27FC236}">
                <a16:creationId xmlns:a16="http://schemas.microsoft.com/office/drawing/2014/main" id="{D90CDC98-22D3-CCBE-C4F0-5E9E1FE71F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345" y="2135214"/>
            <a:ext cx="3971037" cy="3067627"/>
          </a:xfrm>
          <a:prstGeom prst="rect">
            <a:avLst/>
          </a:prstGeom>
        </p:spPr>
      </p:pic>
    </p:spTree>
    <p:extLst>
      <p:ext uri="{BB962C8B-B14F-4D97-AF65-F5344CB8AC3E}">
        <p14:creationId xmlns:p14="http://schemas.microsoft.com/office/powerpoint/2010/main" val="566014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map of a state">
            <a:extLst>
              <a:ext uri="{FF2B5EF4-FFF2-40B4-BE49-F238E27FC236}">
                <a16:creationId xmlns:a16="http://schemas.microsoft.com/office/drawing/2014/main" id="{91F46C39-7A1D-05F2-B63A-0441F7A326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7586" y="1889885"/>
            <a:ext cx="3971037" cy="3067627"/>
          </a:xfrm>
          <a:prstGeom prst="rect">
            <a:avLst/>
          </a:prstGeom>
        </p:spPr>
      </p:pic>
      <p:cxnSp>
        <p:nvCxnSpPr>
          <p:cNvPr id="12" name="Straight Connector 11">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5996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2" name="Picture 1" descr="A map of a state">
            <a:extLst>
              <a:ext uri="{FF2B5EF4-FFF2-40B4-BE49-F238E27FC236}">
                <a16:creationId xmlns:a16="http://schemas.microsoft.com/office/drawing/2014/main" id="{7CBD6F69-D152-1A84-2A90-DD487A593A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044" y="1889884"/>
            <a:ext cx="3971037" cy="3067627"/>
          </a:xfrm>
          <a:prstGeom prst="rect">
            <a:avLst/>
          </a:prstGeom>
        </p:spPr>
      </p:pic>
      <p:sp>
        <p:nvSpPr>
          <p:cNvPr id="4" name="TextBox 3">
            <a:extLst>
              <a:ext uri="{FF2B5EF4-FFF2-40B4-BE49-F238E27FC236}">
                <a16:creationId xmlns:a16="http://schemas.microsoft.com/office/drawing/2014/main" id="{A755879A-841C-C7A5-DB10-68853F358579}"/>
              </a:ext>
            </a:extLst>
          </p:cNvPr>
          <p:cNvSpPr txBox="1"/>
          <p:nvPr/>
        </p:nvSpPr>
        <p:spPr>
          <a:xfrm>
            <a:off x="4687586" y="5181600"/>
            <a:ext cx="3923010" cy="369332"/>
          </a:xfrm>
          <a:prstGeom prst="rect">
            <a:avLst/>
          </a:prstGeom>
          <a:noFill/>
        </p:spPr>
        <p:txBody>
          <a:bodyPr wrap="square" rtlCol="0">
            <a:spAutoFit/>
          </a:bodyPr>
          <a:lstStyle/>
          <a:p>
            <a:r>
              <a:rPr lang="en-US" dirty="0"/>
              <a:t>Red oak, Red maple, Yellow poplar only</a:t>
            </a:r>
          </a:p>
        </p:txBody>
      </p:sp>
    </p:spTree>
    <p:extLst>
      <p:ext uri="{BB962C8B-B14F-4D97-AF65-F5344CB8AC3E}">
        <p14:creationId xmlns:p14="http://schemas.microsoft.com/office/powerpoint/2010/main" val="1434858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229600" cy="4860925"/>
          </a:xfrm>
        </p:spPr>
        <p:txBody>
          <a:bodyPr/>
          <a:lstStyle/>
          <a:p>
            <a:pPr lvl="1" indent="-758825">
              <a:buNone/>
            </a:pPr>
            <a:endParaRPr lang="en-US" sz="1800" dirty="0"/>
          </a:p>
          <a:p>
            <a:pPr lvl="1" indent="-758825">
              <a:buNone/>
            </a:pPr>
            <a:endParaRPr lang="en-US" sz="1800" dirty="0"/>
          </a:p>
        </p:txBody>
      </p:sp>
      <p:sp>
        <p:nvSpPr>
          <p:cNvPr id="8" name="Footer Placeholder 3"/>
          <p:cNvSpPr>
            <a:spLocks noGrp="1"/>
          </p:cNvSpPr>
          <p:nvPr>
            <p:ph type="ftr" sz="quarter" idx="11"/>
          </p:nvPr>
        </p:nvSpPr>
        <p:spPr>
          <a:xfrm>
            <a:off x="1524000" y="6324600"/>
            <a:ext cx="6019800" cy="533400"/>
          </a:xfrm>
        </p:spPr>
        <p:txBody>
          <a:bodyPr/>
          <a:lstStyle/>
          <a:p>
            <a:pPr>
              <a:defRPr/>
            </a:pPr>
            <a:r>
              <a:rPr lang="en-US" sz="1600" b="1" i="1" dirty="0"/>
              <a:t>To protect, manage and promote forest resources </a:t>
            </a:r>
          </a:p>
          <a:p>
            <a:pPr>
              <a:defRPr/>
            </a:pPr>
            <a:r>
              <a:rPr lang="en-US" sz="1600" b="1" i="1" dirty="0"/>
              <a:t>for the citizens of North Carolina</a:t>
            </a:r>
          </a:p>
        </p:txBody>
      </p:sp>
      <p:sp>
        <p:nvSpPr>
          <p:cNvPr id="5" name="Slide Number Placeholder 4"/>
          <p:cNvSpPr>
            <a:spLocks noGrp="1"/>
          </p:cNvSpPr>
          <p:nvPr>
            <p:ph type="sldNum" sz="quarter" idx="12"/>
          </p:nvPr>
        </p:nvSpPr>
        <p:spPr/>
        <p:txBody>
          <a:bodyPr/>
          <a:lstStyle/>
          <a:p>
            <a:pPr>
              <a:defRPr/>
            </a:pPr>
            <a:fld id="{3F3014F7-83B7-4827-89B0-D3BAF45C9DE2}" type="slidenum">
              <a:rPr lang="en-US" smtClean="0"/>
              <a:pPr>
                <a:defRPr/>
              </a:pPr>
              <a:t>6</a:t>
            </a:fld>
            <a:endParaRPr lang="en-US" dirty="0"/>
          </a:p>
        </p:txBody>
      </p:sp>
      <p:pic>
        <p:nvPicPr>
          <p:cNvPr id="6" name="Picture 2"/>
          <p:cNvPicPr>
            <a:picLocks noChangeAspect="1" noChangeArrowheads="1"/>
          </p:cNvPicPr>
          <p:nvPr/>
        </p:nvPicPr>
        <p:blipFill>
          <a:blip r:embed="rId3" cstate="print"/>
          <a:srcRect/>
          <a:stretch>
            <a:fillRect/>
          </a:stretch>
        </p:blipFill>
        <p:spPr bwMode="auto">
          <a:xfrm>
            <a:off x="0" y="0"/>
            <a:ext cx="9144000" cy="1156005"/>
          </a:xfrm>
          <a:prstGeom prst="rect">
            <a:avLst/>
          </a:prstGeom>
          <a:noFill/>
          <a:ln w="9525">
            <a:noFill/>
            <a:miter lim="800000"/>
            <a:headEnd/>
            <a:tailEnd/>
          </a:ln>
        </p:spPr>
      </p:pic>
      <p:pic>
        <p:nvPicPr>
          <p:cNvPr id="7" name="Picture 1030" descr="C:\NCFS\I_E\Logos\NCFS 3x3 inch no back.gif"/>
          <p:cNvPicPr>
            <a:picLocks noChangeAspect="1" noChangeArrowheads="1"/>
          </p:cNvPicPr>
          <p:nvPr/>
        </p:nvPicPr>
        <p:blipFill>
          <a:blip r:embed="rId4" cstate="print"/>
          <a:srcRect/>
          <a:stretch>
            <a:fillRect/>
          </a:stretch>
        </p:blipFill>
        <p:spPr bwMode="auto">
          <a:xfrm>
            <a:off x="7002095" y="5858278"/>
            <a:ext cx="922705" cy="922705"/>
          </a:xfrm>
          <a:prstGeom prst="rect">
            <a:avLst/>
          </a:prstGeom>
          <a:noFill/>
          <a:ln w="9525">
            <a:noFill/>
            <a:miter lim="800000"/>
            <a:headEnd/>
            <a:tailEnd/>
          </a:ln>
        </p:spPr>
      </p:pic>
      <p:pic>
        <p:nvPicPr>
          <p:cNvPr id="16" name="Picture 15">
            <a:extLst>
              <a:ext uri="{FF2B5EF4-FFF2-40B4-BE49-F238E27FC236}">
                <a16:creationId xmlns:a16="http://schemas.microsoft.com/office/drawing/2014/main" id="{44787B1E-F05C-4C0B-882E-52E3A2B90E0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673" t="30916" r="24427" b="31296"/>
          <a:stretch/>
        </p:blipFill>
        <p:spPr>
          <a:xfrm>
            <a:off x="8001000" y="5824330"/>
            <a:ext cx="990600" cy="990600"/>
          </a:xfrm>
          <a:prstGeom prst="rect">
            <a:avLst/>
          </a:prstGeom>
        </p:spPr>
      </p:pic>
      <p:pic>
        <p:nvPicPr>
          <p:cNvPr id="4" name="Picture 3" descr="A map of a state with red dots">
            <a:extLst>
              <a:ext uri="{FF2B5EF4-FFF2-40B4-BE49-F238E27FC236}">
                <a16:creationId xmlns:a16="http://schemas.microsoft.com/office/drawing/2014/main" id="{462F50CD-ED94-1989-17D0-00CE149247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220200" cy="6858000"/>
          </a:xfrm>
          <a:prstGeom prst="rect">
            <a:avLst/>
          </a:prstGeom>
        </p:spPr>
      </p:pic>
    </p:spTree>
    <p:extLst>
      <p:ext uri="{BB962C8B-B14F-4D97-AF65-F5344CB8AC3E}">
        <p14:creationId xmlns:p14="http://schemas.microsoft.com/office/powerpoint/2010/main" val="308101510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D10F8F-1BE3-FB4A-CA4C-43F302B3AC19}"/>
              </a:ext>
            </a:extLst>
          </p:cNvPr>
          <p:cNvSpPr>
            <a:spLocks noGrp="1"/>
          </p:cNvSpPr>
          <p:nvPr>
            <p:ph type="title"/>
          </p:nvPr>
        </p:nvSpPr>
        <p:spPr>
          <a:xfrm>
            <a:off x="371856" y="1295400"/>
            <a:ext cx="8229600" cy="701675"/>
          </a:xfrm>
        </p:spPr>
        <p:txBody>
          <a:bodyPr>
            <a:normAutofit fontScale="90000"/>
          </a:bodyPr>
          <a:lstStyle/>
          <a:p>
            <a:r>
              <a:rPr lang="en-US" dirty="0"/>
              <a:t>Impacts to WNC forests in areas with weak or non-existent pulpwood markets</a:t>
            </a:r>
          </a:p>
        </p:txBody>
      </p:sp>
      <p:sp>
        <p:nvSpPr>
          <p:cNvPr id="2" name="Content Placeholder 1">
            <a:extLst>
              <a:ext uri="{FF2B5EF4-FFF2-40B4-BE49-F238E27FC236}">
                <a16:creationId xmlns:a16="http://schemas.microsoft.com/office/drawing/2014/main" id="{81BF1FBD-41C4-566E-441D-19B1DF4D9E97}"/>
              </a:ext>
            </a:extLst>
          </p:cNvPr>
          <p:cNvSpPr>
            <a:spLocks noGrp="1"/>
          </p:cNvSpPr>
          <p:nvPr>
            <p:ph idx="1"/>
          </p:nvPr>
        </p:nvSpPr>
        <p:spPr>
          <a:xfrm>
            <a:off x="214884" y="2057400"/>
            <a:ext cx="8543544" cy="4829681"/>
          </a:xfrm>
        </p:spPr>
        <p:txBody>
          <a:bodyPr/>
          <a:lstStyle/>
          <a:p>
            <a:pPr marL="342900" marR="0" lvl="0" indent="-342900" algn="l" defTabSz="914400" rtl="0" eaLnBrk="1" fontAlgn="auto" latinLnBrk="0" hangingPunct="1">
              <a:lnSpc>
                <a:spcPct val="120000"/>
              </a:lnSpc>
              <a:spcBef>
                <a:spcPts val="1000"/>
              </a:spcBef>
              <a:spcAft>
                <a:spcPts val="0"/>
              </a:spcAft>
              <a:buClr>
                <a:schemeClr val="tx1"/>
              </a:buClr>
              <a:buSzPct val="100000"/>
              <a:buFont typeface="Wingdings" panose="05000000000000000000" pitchFamily="2" charset="2"/>
              <a:buChar char="v"/>
              <a:tabLst/>
              <a:defRPr/>
            </a:pPr>
            <a:r>
              <a:rPr kumimoji="0" lang="en-US" sz="2400" b="0" i="0" u="none" strike="noStrike" kern="1200" cap="none" spc="0" normalizeH="0" baseline="0" noProof="0" dirty="0">
                <a:ln>
                  <a:noFill/>
                </a:ln>
                <a:solidFill>
                  <a:schemeClr val="tx1">
                    <a:alpha val="73000"/>
                  </a:schemeClr>
                </a:solidFill>
                <a:effectLst/>
                <a:uLnTx/>
                <a:uFillTx/>
                <a:latin typeface="Gill Sans MT" panose="020B0502020104020203"/>
                <a:ea typeface="+mn-ea"/>
                <a:cs typeface="+mn-cs"/>
              </a:rPr>
              <a:t>Harvesting will take the best and leave the rest</a:t>
            </a:r>
          </a:p>
          <a:p>
            <a:pPr marL="342900" marR="0" lvl="0" indent="-342900" algn="l" defTabSz="914400" rtl="0" eaLnBrk="1" fontAlgn="auto" latinLnBrk="0" hangingPunct="1">
              <a:lnSpc>
                <a:spcPct val="120000"/>
              </a:lnSpc>
              <a:spcBef>
                <a:spcPts val="1000"/>
              </a:spcBef>
              <a:spcAft>
                <a:spcPts val="0"/>
              </a:spcAft>
              <a:buClr>
                <a:schemeClr val="tx1"/>
              </a:buClr>
              <a:buSzPct val="100000"/>
              <a:buFont typeface="Wingdings" panose="05000000000000000000" pitchFamily="2" charset="2"/>
              <a:buChar char="v"/>
              <a:tabLst/>
              <a:defRPr/>
            </a:pPr>
            <a:r>
              <a:rPr lang="en-US" sz="2400" dirty="0">
                <a:solidFill>
                  <a:schemeClr val="tx1">
                    <a:alpha val="73000"/>
                  </a:schemeClr>
                </a:solidFill>
                <a:latin typeface="Gill Sans MT" panose="020B0502020104020203"/>
              </a:rPr>
              <a:t>Leading to an </a:t>
            </a:r>
            <a:r>
              <a:rPr kumimoji="0" lang="en-US" sz="2400" b="0" i="0" u="none" strike="noStrike" kern="1200" cap="none" spc="0" normalizeH="0" baseline="0" noProof="0" dirty="0">
                <a:ln>
                  <a:noFill/>
                </a:ln>
                <a:solidFill>
                  <a:schemeClr val="tx1">
                    <a:alpha val="73000"/>
                  </a:schemeClr>
                </a:solidFill>
                <a:effectLst/>
                <a:uLnTx/>
                <a:uFillTx/>
                <a:latin typeface="Gill Sans MT" panose="020B0502020104020203"/>
                <a:ea typeface="+mn-ea"/>
                <a:cs typeface="+mn-cs"/>
              </a:rPr>
              <a:t>increase in less desirable species and </a:t>
            </a:r>
            <a:r>
              <a:rPr kumimoji="0" lang="en-US" sz="2400" b="0" i="0" u="none" strike="noStrike" kern="1200" cap="none" spc="0" normalizeH="0" baseline="0" noProof="0" dirty="0" err="1">
                <a:ln>
                  <a:noFill/>
                </a:ln>
                <a:solidFill>
                  <a:schemeClr val="tx1">
                    <a:alpha val="73000"/>
                  </a:schemeClr>
                </a:solidFill>
                <a:effectLst/>
                <a:uLnTx/>
                <a:uFillTx/>
                <a:latin typeface="Gill Sans MT" panose="020B0502020104020203"/>
                <a:ea typeface="+mn-ea"/>
                <a:cs typeface="+mn-cs"/>
              </a:rPr>
              <a:t>indiv</a:t>
            </a:r>
            <a:r>
              <a:rPr kumimoji="0" lang="en-US" sz="2400" b="0" i="0" u="none" strike="noStrike" kern="1200" cap="none" spc="0" normalizeH="0" baseline="0" noProof="0" dirty="0">
                <a:ln>
                  <a:noFill/>
                </a:ln>
                <a:solidFill>
                  <a:schemeClr val="tx1">
                    <a:alpha val="73000"/>
                  </a:schemeClr>
                </a:solidFill>
                <a:effectLst/>
                <a:uLnTx/>
                <a:uFillTx/>
                <a:latin typeface="Gill Sans MT" panose="020B0502020104020203"/>
                <a:ea typeface="+mn-ea"/>
                <a:cs typeface="+mn-cs"/>
              </a:rPr>
              <a:t>. trees </a:t>
            </a:r>
          </a:p>
          <a:p>
            <a:pPr marL="342900" marR="0" lvl="0" indent="-342900" algn="l" defTabSz="914400" rtl="0" eaLnBrk="1" fontAlgn="auto" latinLnBrk="0" hangingPunct="1">
              <a:lnSpc>
                <a:spcPct val="120000"/>
              </a:lnSpc>
              <a:spcBef>
                <a:spcPts val="1000"/>
              </a:spcBef>
              <a:spcAft>
                <a:spcPts val="0"/>
              </a:spcAft>
              <a:buClr>
                <a:schemeClr val="tx1"/>
              </a:buClr>
              <a:buSzPct val="100000"/>
              <a:buFont typeface="Wingdings" panose="05000000000000000000" pitchFamily="2" charset="2"/>
              <a:buChar char="v"/>
              <a:tabLst/>
              <a:defRPr/>
            </a:pPr>
            <a:r>
              <a:rPr kumimoji="0" lang="en-US" sz="2400" b="0" i="0" u="none" strike="noStrike" kern="1200" cap="none" spc="0" normalizeH="0" baseline="0" noProof="0" dirty="0">
                <a:ln>
                  <a:noFill/>
                </a:ln>
                <a:solidFill>
                  <a:schemeClr val="tx1">
                    <a:alpha val="73000"/>
                  </a:schemeClr>
                </a:solidFill>
                <a:effectLst/>
                <a:uLnTx/>
                <a:uFillTx/>
                <a:latin typeface="Gill Sans MT" panose="020B0502020104020203"/>
                <a:ea typeface="+mn-ea"/>
                <a:cs typeface="+mn-cs"/>
              </a:rPr>
              <a:t>Resulting in less valuable timber, lower wildlife diversity, and less healthy forests</a:t>
            </a:r>
          </a:p>
          <a:p>
            <a:pPr marL="342900" marR="0" lvl="0" indent="-342900" algn="l" defTabSz="914400" rtl="0" eaLnBrk="1" fontAlgn="auto" latinLnBrk="0" hangingPunct="1">
              <a:lnSpc>
                <a:spcPct val="120000"/>
              </a:lnSpc>
              <a:spcBef>
                <a:spcPts val="1000"/>
              </a:spcBef>
              <a:spcAft>
                <a:spcPts val="0"/>
              </a:spcAft>
              <a:buClr>
                <a:schemeClr val="tx1"/>
              </a:buClr>
              <a:buSzPct val="100000"/>
              <a:buFont typeface="Wingdings" panose="05000000000000000000" pitchFamily="2" charset="2"/>
              <a:buChar char="v"/>
              <a:tabLst/>
              <a:defRPr/>
            </a:pPr>
            <a:r>
              <a:rPr kumimoji="0" lang="en-US" sz="2400" b="0" i="0" u="none" strike="noStrike" kern="1200" cap="none" spc="0" normalizeH="0" baseline="0" noProof="0" dirty="0">
                <a:ln>
                  <a:noFill/>
                </a:ln>
                <a:solidFill>
                  <a:schemeClr val="tx1">
                    <a:alpha val="73000"/>
                  </a:schemeClr>
                </a:solidFill>
                <a:effectLst/>
                <a:uLnTx/>
                <a:uFillTx/>
                <a:latin typeface="Gill Sans MT" panose="020B0502020104020203"/>
                <a:ea typeface="+mn-ea"/>
                <a:cs typeface="+mn-cs"/>
              </a:rPr>
              <a:t>Also, wildfire risk will increase</a:t>
            </a:r>
          </a:p>
          <a:p>
            <a:pPr marL="342900" marR="0" lvl="0" indent="-342900" algn="l" defTabSz="914400" rtl="0" eaLnBrk="1" fontAlgn="auto" latinLnBrk="0" hangingPunct="1">
              <a:lnSpc>
                <a:spcPct val="120000"/>
              </a:lnSpc>
              <a:spcBef>
                <a:spcPts val="1000"/>
              </a:spcBef>
              <a:spcAft>
                <a:spcPts val="0"/>
              </a:spcAft>
              <a:buClr>
                <a:schemeClr val="tx1"/>
              </a:buClr>
              <a:buSzPct val="100000"/>
              <a:buFont typeface="Wingdings" panose="05000000000000000000" pitchFamily="2" charset="2"/>
              <a:buChar char="v"/>
              <a:tabLst/>
              <a:defRPr/>
            </a:pPr>
            <a:r>
              <a:rPr kumimoji="0" lang="en-US" sz="2400" b="0" i="0" u="none" strike="noStrike" kern="1200" cap="none" spc="0" normalizeH="0" baseline="0" noProof="0" dirty="0">
                <a:ln>
                  <a:noFill/>
                </a:ln>
                <a:solidFill>
                  <a:schemeClr val="tx1">
                    <a:alpha val="73000"/>
                  </a:schemeClr>
                </a:solidFill>
                <a:effectLst/>
                <a:uLnTx/>
                <a:uFillTx/>
                <a:latin typeface="Gill Sans MT" panose="020B0502020104020203"/>
                <a:ea typeface="+mn-ea"/>
                <a:cs typeface="+mn-cs"/>
              </a:rPr>
              <a:t>Thus, practicing forestry will become less economically viable</a:t>
            </a:r>
          </a:p>
          <a:p>
            <a:pPr marL="342900" marR="0" lvl="0" indent="-342900" algn="l" defTabSz="914400" rtl="0" eaLnBrk="1" fontAlgn="auto" latinLnBrk="0" hangingPunct="1">
              <a:lnSpc>
                <a:spcPct val="120000"/>
              </a:lnSpc>
              <a:spcBef>
                <a:spcPts val="1000"/>
              </a:spcBef>
              <a:spcAft>
                <a:spcPts val="0"/>
              </a:spcAft>
              <a:buClr>
                <a:schemeClr val="tx1"/>
              </a:buClr>
              <a:buSzPct val="100000"/>
              <a:buFont typeface="Wingdings" panose="05000000000000000000" pitchFamily="2" charset="2"/>
              <a:buChar char="v"/>
              <a:tabLst/>
              <a:defRPr/>
            </a:pPr>
            <a:r>
              <a:rPr kumimoji="0" lang="en-US" sz="2400" b="0" i="0" u="none" strike="noStrike" kern="1200" cap="none" spc="0" normalizeH="0" baseline="0" noProof="0" dirty="0">
                <a:ln>
                  <a:noFill/>
                </a:ln>
                <a:solidFill>
                  <a:schemeClr val="tx1">
                    <a:alpha val="73000"/>
                  </a:schemeClr>
                </a:solidFill>
                <a:effectLst/>
                <a:uLnTx/>
                <a:uFillTx/>
                <a:latin typeface="Gill Sans MT" panose="020B0502020104020203"/>
                <a:ea typeface="+mn-ea"/>
                <a:cs typeface="+mn-cs"/>
              </a:rPr>
              <a:t>And increase the threat of forestland conversion to more profitable land uses, such as development, etc.</a:t>
            </a:r>
            <a:endParaRPr lang="en-US" dirty="0"/>
          </a:p>
        </p:txBody>
      </p:sp>
      <p:sp>
        <p:nvSpPr>
          <p:cNvPr id="8" name="Footer Placeholder 3"/>
          <p:cNvSpPr>
            <a:spLocks noGrp="1"/>
          </p:cNvSpPr>
          <p:nvPr>
            <p:ph type="ftr" sz="quarter" idx="11"/>
          </p:nvPr>
        </p:nvSpPr>
        <p:spPr>
          <a:xfrm>
            <a:off x="1600201" y="6416675"/>
            <a:ext cx="5325694" cy="365125"/>
          </a:xfrm>
        </p:spPr>
        <p:txBody>
          <a:bodyPr/>
          <a:lstStyle/>
          <a:p>
            <a:pPr>
              <a:defRPr/>
            </a:pPr>
            <a:r>
              <a:rPr lang="en-US" b="1" i="1" dirty="0"/>
              <a:t>To protect, manage and promote forest resources </a:t>
            </a:r>
          </a:p>
          <a:p>
            <a:pPr>
              <a:defRPr/>
            </a:pPr>
            <a:r>
              <a:rPr lang="en-US" b="1" i="1" dirty="0"/>
              <a:t>for the citizens of North Carolina</a:t>
            </a:r>
          </a:p>
        </p:txBody>
      </p:sp>
      <p:sp>
        <p:nvSpPr>
          <p:cNvPr id="5" name="Slide Number Placeholder 4"/>
          <p:cNvSpPr>
            <a:spLocks noGrp="1"/>
          </p:cNvSpPr>
          <p:nvPr>
            <p:ph type="sldNum" sz="quarter" idx="12"/>
          </p:nvPr>
        </p:nvSpPr>
        <p:spPr/>
        <p:txBody>
          <a:bodyPr/>
          <a:lstStyle/>
          <a:p>
            <a:pPr>
              <a:defRPr/>
            </a:pPr>
            <a:fld id="{3F3014F7-83B7-4827-89B0-D3BAF45C9DE2}" type="slidenum">
              <a:rPr lang="en-US" smtClean="0"/>
              <a:pPr>
                <a:defRPr/>
              </a:pPr>
              <a:t>7</a:t>
            </a:fld>
            <a:endParaRPr lang="en-US" dirty="0"/>
          </a:p>
        </p:txBody>
      </p:sp>
      <p:pic>
        <p:nvPicPr>
          <p:cNvPr id="6" name="Picture 2"/>
          <p:cNvPicPr>
            <a:picLocks noChangeAspect="1" noChangeArrowheads="1"/>
          </p:cNvPicPr>
          <p:nvPr/>
        </p:nvPicPr>
        <p:blipFill>
          <a:blip r:embed="rId3" cstate="print"/>
          <a:srcRect/>
          <a:stretch>
            <a:fillRect/>
          </a:stretch>
        </p:blipFill>
        <p:spPr bwMode="auto">
          <a:xfrm>
            <a:off x="0" y="-15249"/>
            <a:ext cx="9144000" cy="1156005"/>
          </a:xfrm>
          <a:prstGeom prst="rect">
            <a:avLst/>
          </a:prstGeom>
          <a:noFill/>
          <a:ln w="9525">
            <a:noFill/>
            <a:miter lim="800000"/>
            <a:headEnd/>
            <a:tailEnd/>
          </a:ln>
        </p:spPr>
      </p:pic>
      <p:pic>
        <p:nvPicPr>
          <p:cNvPr id="7" name="Picture 1030" descr="C:\NCFS\I_E\Logos\NCFS 3x3 inch no back.gif"/>
          <p:cNvPicPr>
            <a:picLocks noChangeAspect="1" noChangeArrowheads="1"/>
          </p:cNvPicPr>
          <p:nvPr/>
        </p:nvPicPr>
        <p:blipFill>
          <a:blip r:embed="rId4" cstate="print"/>
          <a:srcRect/>
          <a:stretch>
            <a:fillRect/>
          </a:stretch>
        </p:blipFill>
        <p:spPr bwMode="auto">
          <a:xfrm>
            <a:off x="7002095" y="5858278"/>
            <a:ext cx="922705" cy="922705"/>
          </a:xfrm>
          <a:prstGeom prst="rect">
            <a:avLst/>
          </a:prstGeom>
          <a:noFill/>
          <a:ln w="9525">
            <a:noFill/>
            <a:miter lim="800000"/>
            <a:headEnd/>
            <a:tailEnd/>
          </a:ln>
        </p:spPr>
      </p:pic>
      <p:pic>
        <p:nvPicPr>
          <p:cNvPr id="9" name="Picture 8">
            <a:extLst>
              <a:ext uri="{FF2B5EF4-FFF2-40B4-BE49-F238E27FC236}">
                <a16:creationId xmlns:a16="http://schemas.microsoft.com/office/drawing/2014/main" id="{29372CB5-4148-4691-9AA3-88DBEC2C16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673" t="30916" r="24427" b="31296"/>
          <a:stretch/>
        </p:blipFill>
        <p:spPr>
          <a:xfrm>
            <a:off x="8001000" y="5824330"/>
            <a:ext cx="990600" cy="990600"/>
          </a:xfrm>
          <a:prstGeom prst="rect">
            <a:avLst/>
          </a:prstGeom>
        </p:spPr>
      </p:pic>
    </p:spTree>
    <p:extLst>
      <p:ext uri="{BB962C8B-B14F-4D97-AF65-F5344CB8AC3E}">
        <p14:creationId xmlns:p14="http://schemas.microsoft.com/office/powerpoint/2010/main" val="47131647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D10F8F-1BE3-FB4A-CA4C-43F302B3AC19}"/>
              </a:ext>
            </a:extLst>
          </p:cNvPr>
          <p:cNvSpPr>
            <a:spLocks noGrp="1"/>
          </p:cNvSpPr>
          <p:nvPr>
            <p:ph type="title"/>
          </p:nvPr>
        </p:nvSpPr>
        <p:spPr>
          <a:xfrm>
            <a:off x="429768" y="1263320"/>
            <a:ext cx="8229600" cy="1143000"/>
          </a:xfrm>
        </p:spPr>
        <p:txBody>
          <a:bodyPr>
            <a:normAutofit/>
          </a:bodyPr>
          <a:lstStyle/>
          <a:p>
            <a:r>
              <a:rPr lang="en-US" dirty="0"/>
              <a:t>Opportunities</a:t>
            </a:r>
          </a:p>
        </p:txBody>
      </p:sp>
      <p:sp>
        <p:nvSpPr>
          <p:cNvPr id="2" name="Content Placeholder 1">
            <a:extLst>
              <a:ext uri="{FF2B5EF4-FFF2-40B4-BE49-F238E27FC236}">
                <a16:creationId xmlns:a16="http://schemas.microsoft.com/office/drawing/2014/main" id="{81BF1FBD-41C4-566E-441D-19B1DF4D9E97}"/>
              </a:ext>
            </a:extLst>
          </p:cNvPr>
          <p:cNvSpPr>
            <a:spLocks noGrp="1"/>
          </p:cNvSpPr>
          <p:nvPr>
            <p:ph idx="1"/>
          </p:nvPr>
        </p:nvSpPr>
        <p:spPr>
          <a:xfrm>
            <a:off x="762000" y="2286000"/>
            <a:ext cx="8229600" cy="3505200"/>
          </a:xfrm>
        </p:spPr>
        <p:txBody>
          <a:bodyPr>
            <a:normAutofit/>
          </a:bodyPr>
          <a:lstStyle/>
          <a:p>
            <a:pPr>
              <a:buFont typeface="Wingdings" panose="05000000000000000000" pitchFamily="2" charset="2"/>
              <a:buChar char="ü"/>
            </a:pPr>
            <a:r>
              <a:rPr lang="en-US" dirty="0"/>
              <a:t>Plenty of available wood to support new or expanded forest product markets</a:t>
            </a:r>
          </a:p>
          <a:p>
            <a:pPr>
              <a:buFont typeface="Wingdings" panose="05000000000000000000" pitchFamily="2" charset="2"/>
              <a:buChar char="ü"/>
            </a:pPr>
            <a:r>
              <a:rPr lang="en-US" dirty="0"/>
              <a:t>Logging and trucking capacity still exists, although on a smaller scale*</a:t>
            </a:r>
          </a:p>
          <a:p>
            <a:pPr>
              <a:buFont typeface="Wingdings" panose="05000000000000000000" pitchFamily="2" charset="2"/>
              <a:buChar char="ü"/>
            </a:pPr>
            <a:r>
              <a:rPr lang="en-US" dirty="0"/>
              <a:t>Many private and public landowners want to continue managing their woodlands</a:t>
            </a:r>
          </a:p>
          <a:p>
            <a:pPr>
              <a:buFont typeface="Wingdings" panose="05000000000000000000" pitchFamily="2" charset="2"/>
              <a:buChar char="ü"/>
            </a:pPr>
            <a:r>
              <a:rPr lang="en-US" dirty="0"/>
              <a:t>A prime opportunity to increase forest-sector recruitment &amp; economic development  </a:t>
            </a:r>
          </a:p>
        </p:txBody>
      </p:sp>
      <p:sp>
        <p:nvSpPr>
          <p:cNvPr id="8" name="Footer Placeholder 3"/>
          <p:cNvSpPr>
            <a:spLocks noGrp="1"/>
          </p:cNvSpPr>
          <p:nvPr>
            <p:ph type="ftr" sz="quarter" idx="11"/>
          </p:nvPr>
        </p:nvSpPr>
        <p:spPr>
          <a:xfrm>
            <a:off x="2133600" y="6416675"/>
            <a:ext cx="4419600" cy="365125"/>
          </a:xfrm>
        </p:spPr>
        <p:txBody>
          <a:bodyPr/>
          <a:lstStyle/>
          <a:p>
            <a:pPr>
              <a:defRPr/>
            </a:pPr>
            <a:r>
              <a:rPr lang="en-US" b="1" i="1" dirty="0"/>
              <a:t>To protect, manage and promote forest resources </a:t>
            </a:r>
          </a:p>
          <a:p>
            <a:pPr>
              <a:defRPr/>
            </a:pPr>
            <a:r>
              <a:rPr lang="en-US" b="1" i="1" dirty="0"/>
              <a:t>for the citizens of North Carolina</a:t>
            </a:r>
          </a:p>
        </p:txBody>
      </p:sp>
      <p:sp>
        <p:nvSpPr>
          <p:cNvPr id="5" name="Slide Number Placeholder 4"/>
          <p:cNvSpPr>
            <a:spLocks noGrp="1"/>
          </p:cNvSpPr>
          <p:nvPr>
            <p:ph type="sldNum" sz="quarter" idx="12"/>
          </p:nvPr>
        </p:nvSpPr>
        <p:spPr/>
        <p:txBody>
          <a:bodyPr/>
          <a:lstStyle/>
          <a:p>
            <a:pPr>
              <a:defRPr/>
            </a:pPr>
            <a:fld id="{3F3014F7-83B7-4827-89B0-D3BAF45C9DE2}" type="slidenum">
              <a:rPr lang="en-US" smtClean="0"/>
              <a:pPr>
                <a:defRPr/>
              </a:pPr>
              <a:t>8</a:t>
            </a:fld>
            <a:endParaRPr lang="en-US" dirty="0"/>
          </a:p>
        </p:txBody>
      </p:sp>
      <p:pic>
        <p:nvPicPr>
          <p:cNvPr id="6" name="Picture 2"/>
          <p:cNvPicPr>
            <a:picLocks noChangeAspect="1" noChangeArrowheads="1"/>
          </p:cNvPicPr>
          <p:nvPr/>
        </p:nvPicPr>
        <p:blipFill>
          <a:blip r:embed="rId3" cstate="print"/>
          <a:srcRect/>
          <a:stretch>
            <a:fillRect/>
          </a:stretch>
        </p:blipFill>
        <p:spPr bwMode="auto">
          <a:xfrm>
            <a:off x="18288" y="0"/>
            <a:ext cx="9144000" cy="1156005"/>
          </a:xfrm>
          <a:prstGeom prst="rect">
            <a:avLst/>
          </a:prstGeom>
          <a:noFill/>
          <a:ln w="9525">
            <a:noFill/>
            <a:miter lim="800000"/>
            <a:headEnd/>
            <a:tailEnd/>
          </a:ln>
        </p:spPr>
      </p:pic>
      <p:pic>
        <p:nvPicPr>
          <p:cNvPr id="7" name="Picture 1030" descr="C:\NCFS\I_E\Logos\NCFS 3x3 inch no back.gif"/>
          <p:cNvPicPr>
            <a:picLocks noChangeAspect="1" noChangeArrowheads="1"/>
          </p:cNvPicPr>
          <p:nvPr/>
        </p:nvPicPr>
        <p:blipFill>
          <a:blip r:embed="rId4" cstate="print"/>
          <a:srcRect/>
          <a:stretch>
            <a:fillRect/>
          </a:stretch>
        </p:blipFill>
        <p:spPr bwMode="auto">
          <a:xfrm>
            <a:off x="7002095" y="5858278"/>
            <a:ext cx="922705" cy="922705"/>
          </a:xfrm>
          <a:prstGeom prst="rect">
            <a:avLst/>
          </a:prstGeom>
          <a:noFill/>
          <a:ln w="9525">
            <a:noFill/>
            <a:miter lim="800000"/>
            <a:headEnd/>
            <a:tailEnd/>
          </a:ln>
        </p:spPr>
      </p:pic>
      <p:pic>
        <p:nvPicPr>
          <p:cNvPr id="9" name="Picture 8">
            <a:extLst>
              <a:ext uri="{FF2B5EF4-FFF2-40B4-BE49-F238E27FC236}">
                <a16:creationId xmlns:a16="http://schemas.microsoft.com/office/drawing/2014/main" id="{29372CB5-4148-4691-9AA3-88DBEC2C16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673" t="30916" r="24427" b="31296"/>
          <a:stretch/>
        </p:blipFill>
        <p:spPr>
          <a:xfrm>
            <a:off x="8001000" y="5824330"/>
            <a:ext cx="990600" cy="990600"/>
          </a:xfrm>
          <a:prstGeom prst="rect">
            <a:avLst/>
          </a:prstGeom>
        </p:spPr>
      </p:pic>
    </p:spTree>
    <p:extLst>
      <p:ext uri="{BB962C8B-B14F-4D97-AF65-F5344CB8AC3E}">
        <p14:creationId xmlns:p14="http://schemas.microsoft.com/office/powerpoint/2010/main" val="42477974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833E8-A5DC-6F12-ED78-C119B314B2D1}"/>
              </a:ext>
            </a:extLst>
          </p:cNvPr>
          <p:cNvSpPr>
            <a:spLocks noGrp="1"/>
          </p:cNvSpPr>
          <p:nvPr>
            <p:ph type="ctrTitle"/>
          </p:nvPr>
        </p:nvSpPr>
        <p:spPr>
          <a:xfrm>
            <a:off x="422030" y="1371600"/>
            <a:ext cx="8229600" cy="990600"/>
          </a:xfrm>
        </p:spPr>
        <p:txBody>
          <a:bodyPr>
            <a:normAutofit/>
          </a:bodyPr>
          <a:lstStyle/>
          <a:p>
            <a:r>
              <a:rPr lang="en-US" sz="3600" dirty="0"/>
              <a:t>Thank you for your time!</a:t>
            </a:r>
          </a:p>
        </p:txBody>
      </p:sp>
      <p:sp>
        <p:nvSpPr>
          <p:cNvPr id="3" name="Subtitle 2">
            <a:extLst>
              <a:ext uri="{FF2B5EF4-FFF2-40B4-BE49-F238E27FC236}">
                <a16:creationId xmlns:a16="http://schemas.microsoft.com/office/drawing/2014/main" id="{551DD4A8-9E31-34B6-9595-2A0610DD2588}"/>
              </a:ext>
            </a:extLst>
          </p:cNvPr>
          <p:cNvSpPr>
            <a:spLocks noGrp="1"/>
          </p:cNvSpPr>
          <p:nvPr>
            <p:ph type="subTitle" idx="1"/>
          </p:nvPr>
        </p:nvSpPr>
        <p:spPr>
          <a:xfrm>
            <a:off x="228600" y="2818584"/>
            <a:ext cx="8153400" cy="3004929"/>
          </a:xfrm>
        </p:spPr>
        <p:txBody>
          <a:bodyPr>
            <a:normAutofit/>
          </a:bodyPr>
          <a:lstStyle/>
          <a:p>
            <a:pPr algn="l"/>
            <a:r>
              <a:rPr lang="en-US" sz="2400" dirty="0"/>
              <a:t>Barry New - Technical Development Branch Head  </a:t>
            </a:r>
          </a:p>
          <a:p>
            <a:pPr algn="l"/>
            <a:r>
              <a:rPr lang="en-US" sz="2400" dirty="0"/>
              <a:t>barry.new@ncagr.gov  919-857-4843</a:t>
            </a:r>
          </a:p>
          <a:p>
            <a:pPr algn="l"/>
            <a:endParaRPr lang="en-US" sz="2400" dirty="0"/>
          </a:p>
          <a:p>
            <a:pPr algn="l"/>
            <a:r>
              <a:rPr lang="en-US" sz="2400" dirty="0"/>
              <a:t>Lynn Jenkins - Markets &amp; Utilization Forester</a:t>
            </a:r>
          </a:p>
          <a:p>
            <a:pPr algn="l"/>
            <a:r>
              <a:rPr lang="en-US" sz="2400" dirty="0"/>
              <a:t>lynn.jenkins@ncagr.gov  919-857-4840</a:t>
            </a:r>
          </a:p>
        </p:txBody>
      </p:sp>
      <p:sp>
        <p:nvSpPr>
          <p:cNvPr id="8" name="Footer Placeholder 3"/>
          <p:cNvSpPr>
            <a:spLocks noGrp="1"/>
          </p:cNvSpPr>
          <p:nvPr>
            <p:ph type="ftr" sz="quarter" idx="11"/>
          </p:nvPr>
        </p:nvSpPr>
        <p:spPr>
          <a:xfrm>
            <a:off x="2057401" y="6416675"/>
            <a:ext cx="4639894" cy="365125"/>
          </a:xfrm>
        </p:spPr>
        <p:txBody>
          <a:bodyPr/>
          <a:lstStyle/>
          <a:p>
            <a:pPr>
              <a:defRPr/>
            </a:pPr>
            <a:r>
              <a:rPr lang="en-US" sz="1600" b="1" i="1" dirty="0"/>
              <a:t>To protect, manage and promote forest resources </a:t>
            </a:r>
          </a:p>
          <a:p>
            <a:pPr>
              <a:defRPr/>
            </a:pPr>
            <a:r>
              <a:rPr lang="en-US" sz="1600" b="1" i="1" dirty="0"/>
              <a:t>for the citizens of North Carolina</a:t>
            </a:r>
          </a:p>
        </p:txBody>
      </p:sp>
      <p:sp>
        <p:nvSpPr>
          <p:cNvPr id="5" name="Slide Number Placeholder 4"/>
          <p:cNvSpPr>
            <a:spLocks noGrp="1"/>
          </p:cNvSpPr>
          <p:nvPr>
            <p:ph type="sldNum" sz="quarter" idx="12"/>
          </p:nvPr>
        </p:nvSpPr>
        <p:spPr/>
        <p:txBody>
          <a:bodyPr/>
          <a:lstStyle/>
          <a:p>
            <a:pPr>
              <a:defRPr/>
            </a:pPr>
            <a:fld id="{3F3014F7-83B7-4827-89B0-D3BAF45C9DE2}" type="slidenum">
              <a:rPr lang="en-US" smtClean="0"/>
              <a:pPr>
                <a:defRPr/>
              </a:pPr>
              <a:t>9</a:t>
            </a:fld>
            <a:endParaRPr lang="en-US" dirty="0"/>
          </a:p>
        </p:txBody>
      </p:sp>
      <p:pic>
        <p:nvPicPr>
          <p:cNvPr id="6" name="Picture 2"/>
          <p:cNvPicPr>
            <a:picLocks noChangeAspect="1" noChangeArrowheads="1"/>
          </p:cNvPicPr>
          <p:nvPr/>
        </p:nvPicPr>
        <p:blipFill>
          <a:blip r:embed="rId3" cstate="print"/>
          <a:srcRect/>
          <a:stretch>
            <a:fillRect/>
          </a:stretch>
        </p:blipFill>
        <p:spPr bwMode="auto">
          <a:xfrm>
            <a:off x="0" y="0"/>
            <a:ext cx="9144000" cy="1156005"/>
          </a:xfrm>
          <a:prstGeom prst="rect">
            <a:avLst/>
          </a:prstGeom>
          <a:noFill/>
          <a:ln w="9525">
            <a:noFill/>
            <a:miter lim="800000"/>
            <a:headEnd/>
            <a:tailEnd/>
          </a:ln>
        </p:spPr>
      </p:pic>
      <p:pic>
        <p:nvPicPr>
          <p:cNvPr id="7" name="Picture 1030" descr="C:\NCFS\I_E\Logos\NCFS 3x3 inch no back.gif"/>
          <p:cNvPicPr>
            <a:picLocks noChangeAspect="1" noChangeArrowheads="1"/>
          </p:cNvPicPr>
          <p:nvPr/>
        </p:nvPicPr>
        <p:blipFill>
          <a:blip r:embed="rId4" cstate="print"/>
          <a:srcRect/>
          <a:stretch>
            <a:fillRect/>
          </a:stretch>
        </p:blipFill>
        <p:spPr bwMode="auto">
          <a:xfrm>
            <a:off x="7002095" y="5858278"/>
            <a:ext cx="922705" cy="922705"/>
          </a:xfrm>
          <a:prstGeom prst="rect">
            <a:avLst/>
          </a:prstGeom>
          <a:noFill/>
          <a:ln w="9525">
            <a:noFill/>
            <a:miter lim="800000"/>
            <a:headEnd/>
            <a:tailEnd/>
          </a:ln>
        </p:spPr>
      </p:pic>
      <p:pic>
        <p:nvPicPr>
          <p:cNvPr id="9" name="Picture 8">
            <a:extLst>
              <a:ext uri="{FF2B5EF4-FFF2-40B4-BE49-F238E27FC236}">
                <a16:creationId xmlns:a16="http://schemas.microsoft.com/office/drawing/2014/main" id="{29372CB5-4148-4691-9AA3-88DBEC2C16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673" t="30916" r="24427" b="31296"/>
          <a:stretch/>
        </p:blipFill>
        <p:spPr>
          <a:xfrm>
            <a:off x="8001000" y="5824330"/>
            <a:ext cx="990600" cy="990600"/>
          </a:xfrm>
          <a:prstGeom prst="rect">
            <a:avLst/>
          </a:prstGeom>
        </p:spPr>
      </p:pic>
    </p:spTree>
    <p:extLst>
      <p:ext uri="{BB962C8B-B14F-4D97-AF65-F5344CB8AC3E}">
        <p14:creationId xmlns:p14="http://schemas.microsoft.com/office/powerpoint/2010/main" val="199173108"/>
      </p:ext>
    </p:extLst>
  </p:cSld>
  <p:clrMapOvr>
    <a:masterClrMapping/>
  </p:clrMapOvr>
  <p:transition/>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Apex</Template>
  <TotalTime>1579</TotalTime>
  <Words>1582</Words>
  <Application>Microsoft Office PowerPoint</Application>
  <PresentationFormat>On-screen Show (4:3)</PresentationFormat>
  <Paragraphs>99</Paragraphs>
  <Slides>10</Slides>
  <Notes>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10</vt:i4>
      </vt:variant>
    </vt:vector>
  </HeadingPairs>
  <TitlesOfParts>
    <vt:vector size="18" baseType="lpstr">
      <vt:lpstr>Arial</vt:lpstr>
      <vt:lpstr>Calibri</vt:lpstr>
      <vt:lpstr>Calibri Light</vt:lpstr>
      <vt:lpstr>Georgia</vt:lpstr>
      <vt:lpstr>Gill Sans MT</vt:lpstr>
      <vt:lpstr>Wingdings</vt:lpstr>
      <vt:lpstr>Gallery</vt:lpstr>
      <vt:lpstr>Office Theme 2013 - 2022</vt:lpstr>
      <vt:lpstr>Forestry Perspectives on the Closing of the Canton Paper Mill</vt:lpstr>
      <vt:lpstr>Timberland in WNC within 75 miles of Canton</vt:lpstr>
      <vt:lpstr>PowerPoint Presentation</vt:lpstr>
      <vt:lpstr>PowerPoint Presentation</vt:lpstr>
      <vt:lpstr>PowerPoint Presentation</vt:lpstr>
      <vt:lpstr>PowerPoint Presentation</vt:lpstr>
      <vt:lpstr>Impacts to WNC forests in areas with weak or non-existent pulpwood markets</vt:lpstr>
      <vt:lpstr>Opportunities</vt:lpstr>
      <vt:lpstr>Thank you for your time!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smithR</dc:creator>
  <cp:lastModifiedBy>New, Barry</cp:lastModifiedBy>
  <cp:revision>49</cp:revision>
  <dcterms:created xsi:type="dcterms:W3CDTF">2012-11-08T12:47:33Z</dcterms:created>
  <dcterms:modified xsi:type="dcterms:W3CDTF">2023-09-21T15:26:31Z</dcterms:modified>
</cp:coreProperties>
</file>