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8" r:id="rId4"/>
    <p:sldId id="268" r:id="rId5"/>
    <p:sldId id="269" r:id="rId6"/>
    <p:sldId id="263" r:id="rId7"/>
    <p:sldId id="267" r:id="rId8"/>
    <p:sldId id="266" r:id="rId9"/>
    <p:sldId id="262" r:id="rId10"/>
    <p:sldId id="259" r:id="rId11"/>
    <p:sldId id="264" r:id="rId12"/>
    <p:sldId id="260" r:id="rId13"/>
    <p:sldId id="261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D396025-959D-46D8-AEBA-71567377017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6C5A1E9-65F2-4956-A0AB-B9AFE4FA0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CCB8-CAAC-F9AB-401A-2CE70679E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3B2FB-785C-8E62-1C75-452A820B4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7278-5E3A-7ED5-7504-6BE49A93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5A11-E423-4B09-92BA-BD9D11A52609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16AE-8319-7C49-CCE1-5506BDF2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15E3-0F81-7BBE-40D2-58C25AB9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5120-FD79-5367-4624-DB724947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D93A0-4D00-523B-B70A-47BAA3602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8791-3CF6-DD21-4F64-C8449BB6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752-0F1F-4C36-888B-BB2B3681B830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09FE8-42A1-8F5F-4E2D-02B72FA6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2FC6-DEF9-50E0-9071-890A7F2D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7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8F021-A200-318E-FEA0-5BB6B5755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2AE7C-4B23-BF94-9534-9EB4C4D69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5A18-D1C7-3F1D-A36D-BFB7E5AA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9C25-E5AC-4E80-8C58-862852A60C9C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C01AF-5F2A-950C-35F1-346A0784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A69F-5BAA-69BD-D1AA-E1850C15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8C8E-F2BD-608A-2507-853A9B9C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95AD-6296-D60F-07DA-B7E91B46C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4C00-C2F5-B7B1-6935-C34CBE06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5B44-9E26-4076-9265-F88651BAE573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570D-DC33-C8A2-731A-BE9DC775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4144A-CCC5-C33E-0330-C7A0A15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2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682A-4CDA-E116-043A-2E3B8916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89C99-9D32-AA01-5120-9317D8E9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4462-FCD5-E20B-5F13-3B6D734F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4FF2-279F-49A6-B1A2-752B48B48B5F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D03F9-056E-E85F-ADBB-7523A0AB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E48BB-593E-C2A3-CF22-6B18F9EF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3EB3-7102-07D1-66FD-9E2C71CC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2584-AB6B-09A8-24DC-F7BCF1409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EC505-44CA-9B76-16A2-0CE9FFDE0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32A03-4F0F-8891-272D-28B19D26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B94F-7BF9-4EEE-8BDF-5B9F6C6E8C49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2994F-FB86-6506-2379-9C72C6E6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4239A-A533-E014-03E4-0BA060C1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61F3-2539-350E-9F55-2BC621C4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42956-3C13-FEBB-A505-40C899D9B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08D28-D0A9-03EB-0A1A-9A177F1F1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4A833-AB42-A53D-1E4F-0BF3F747B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D5C09-F634-B5EE-FB98-5851D22F0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023CC-C452-B6C7-5B29-51D73BEF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CB72-EA01-4A33-A5E2-C2BEB4B912B4}" type="datetime1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054BA-225C-99BA-51B4-D6F95DBB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3E98A-3BEB-923E-0431-9364FC1E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E6F0-BE9B-FBA2-8EAA-94CB1A12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3B4D7-D25E-7A6F-C2F9-52D9602A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2B68-6E85-4000-B1AE-4866C39036DB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EA727-2D28-8259-0DC1-5EA8BEA3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EF952-2812-18A3-BDDA-BBC76666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4ABFA-D001-6694-CA46-067C3AAB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4CA-3784-46C9-B535-0E88FEBF5654}" type="datetime1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0FF0A-94F8-84B5-9986-756218DC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36B2-E5C0-DF68-A08E-953700A0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4A1-0185-4D82-0BE8-23F684C6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36F8-77C5-5695-6BA7-34FD2C77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BDD3-A1C6-BAA1-00CD-556D54D98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A3688-A063-442C-EBB7-95C051E6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E7E4-BAAD-4E21-BD61-38FF1A347342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04B09-1272-8393-AE26-B7E69023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59186-9CF1-F565-3523-74FEE1E6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9BEE-E2C8-8EBF-9423-C1E42379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51F59-EAF4-ACC1-CF7E-CD844E690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03D2C-1B6F-56A7-E22E-DBE7305BE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448E4-6F9D-FB81-1E0A-95D8D8DE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B857-7F57-4FBA-A73C-6D949518CFC4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790D-2865-362E-7EC7-88C8C37D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E02B9-7E03-CF3B-2244-BB84DC43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40A4A-E58E-6538-5515-4E46211C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ECD42-8914-32E9-E7B6-943CAC0B4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635C5-67CE-161E-0798-9C72B3BC9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649E-EEF1-4BDD-912C-FA0E26C56B68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B96D-0A56-914B-3266-89FC009F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C9B8-555C-4B88-C7EB-079B82A50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BB66-407C-4A81-AB01-9CD6D826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7A61B-C3CD-26DE-1489-ADD8961C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CD01D-F9F4-7D39-26F4-B88B50AB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" r="-1"/>
          <a:stretch/>
        </p:blipFill>
        <p:spPr>
          <a:xfrm rot="771653">
            <a:off x="3809975" y="770000"/>
            <a:ext cx="4244898" cy="54718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32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25906-2A94-9B7D-075A-2B21464A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C146249-80CF-9CEA-EE2E-4D2EF2517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6FDB7-85B0-E8FF-4586-842D30AC5F7F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WNC JOBS LOST or AT-RISK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BD2576-B37F-8035-C843-B5A1CF8812EE}"/>
              </a:ext>
            </a:extLst>
          </p:cNvPr>
          <p:cNvGrpSpPr/>
          <p:nvPr/>
        </p:nvGrpSpPr>
        <p:grpSpPr>
          <a:xfrm>
            <a:off x="1093860" y="854366"/>
            <a:ext cx="9113075" cy="4982412"/>
            <a:chOff x="1572424" y="1093648"/>
            <a:chExt cx="9113075" cy="4982412"/>
          </a:xfrm>
        </p:grpSpPr>
        <p:pic>
          <p:nvPicPr>
            <p:cNvPr id="5" name="Picture 4" descr="A map of the state of central america&#10;&#10;Description automatically generated">
              <a:extLst>
                <a:ext uri="{FF2B5EF4-FFF2-40B4-BE49-F238E27FC236}">
                  <a16:creationId xmlns:a16="http://schemas.microsoft.com/office/drawing/2014/main" id="{56F56F59-203B-259C-23FD-4166EC2D8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424" y="1093648"/>
              <a:ext cx="9113075" cy="498241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CAF54F-9966-F8C2-6F96-C1B6CBCEE824}"/>
                </a:ext>
              </a:extLst>
            </p:cNvPr>
            <p:cNvSpPr/>
            <p:nvPr/>
          </p:nvSpPr>
          <p:spPr>
            <a:xfrm>
              <a:off x="2649196" y="1734796"/>
              <a:ext cx="2093720" cy="1606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93A0EE-309F-8964-F4ED-F18D923F12FB}"/>
              </a:ext>
            </a:extLst>
          </p:cNvPr>
          <p:cNvSpPr/>
          <p:nvPr/>
        </p:nvSpPr>
        <p:spPr>
          <a:xfrm>
            <a:off x="4317023" y="2690446"/>
            <a:ext cx="4826977" cy="2954216"/>
          </a:xfrm>
          <a:custGeom>
            <a:avLst/>
            <a:gdLst>
              <a:gd name="connsiteX0" fmla="*/ 1125415 w 4826977"/>
              <a:gd name="connsiteY0" fmla="*/ 131885 h 2954216"/>
              <a:gd name="connsiteX1" fmla="*/ 325315 w 4826977"/>
              <a:gd name="connsiteY1" fmla="*/ 369277 h 2954216"/>
              <a:gd name="connsiteX2" fmla="*/ 580292 w 4826977"/>
              <a:gd name="connsiteY2" fmla="*/ 1081454 h 2954216"/>
              <a:gd name="connsiteX3" fmla="*/ 0 w 4826977"/>
              <a:gd name="connsiteY3" fmla="*/ 1336431 h 2954216"/>
              <a:gd name="connsiteX4" fmla="*/ 237392 w 4826977"/>
              <a:gd name="connsiteY4" fmla="*/ 2162908 h 2954216"/>
              <a:gd name="connsiteX5" fmla="*/ 430823 w 4826977"/>
              <a:gd name="connsiteY5" fmla="*/ 2136531 h 2954216"/>
              <a:gd name="connsiteX6" fmla="*/ 685800 w 4826977"/>
              <a:gd name="connsiteY6" fmla="*/ 2954216 h 2954216"/>
              <a:gd name="connsiteX7" fmla="*/ 1028700 w 4826977"/>
              <a:gd name="connsiteY7" fmla="*/ 2892669 h 2954216"/>
              <a:gd name="connsiteX8" fmla="*/ 1063869 w 4826977"/>
              <a:gd name="connsiteY8" fmla="*/ 2444262 h 2954216"/>
              <a:gd name="connsiteX9" fmla="*/ 1301262 w 4826977"/>
              <a:gd name="connsiteY9" fmla="*/ 1863969 h 2954216"/>
              <a:gd name="connsiteX10" fmla="*/ 1776046 w 4826977"/>
              <a:gd name="connsiteY10" fmla="*/ 1424354 h 2954216"/>
              <a:gd name="connsiteX11" fmla="*/ 2206869 w 4826977"/>
              <a:gd name="connsiteY11" fmla="*/ 1837592 h 2954216"/>
              <a:gd name="connsiteX12" fmla="*/ 2277208 w 4826977"/>
              <a:gd name="connsiteY12" fmla="*/ 2435469 h 2954216"/>
              <a:gd name="connsiteX13" fmla="*/ 2866292 w 4826977"/>
              <a:gd name="connsiteY13" fmla="*/ 2242039 h 2954216"/>
              <a:gd name="connsiteX14" fmla="*/ 3165231 w 4826977"/>
              <a:gd name="connsiteY14" fmla="*/ 1547446 h 2954216"/>
              <a:gd name="connsiteX15" fmla="*/ 3534508 w 4826977"/>
              <a:gd name="connsiteY15" fmla="*/ 1529862 h 2954216"/>
              <a:gd name="connsiteX16" fmla="*/ 3842239 w 4826977"/>
              <a:gd name="connsiteY16" fmla="*/ 1837592 h 2954216"/>
              <a:gd name="connsiteX17" fmla="*/ 4053254 w 4826977"/>
              <a:gd name="connsiteY17" fmla="*/ 2083777 h 2954216"/>
              <a:gd name="connsiteX18" fmla="*/ 3982915 w 4826977"/>
              <a:gd name="connsiteY18" fmla="*/ 2312377 h 2954216"/>
              <a:gd name="connsiteX19" fmla="*/ 4633546 w 4826977"/>
              <a:gd name="connsiteY19" fmla="*/ 2321169 h 2954216"/>
              <a:gd name="connsiteX20" fmla="*/ 4783015 w 4826977"/>
              <a:gd name="connsiteY20" fmla="*/ 1582616 h 2954216"/>
              <a:gd name="connsiteX21" fmla="*/ 4826977 w 4826977"/>
              <a:gd name="connsiteY21" fmla="*/ 835269 h 2954216"/>
              <a:gd name="connsiteX22" fmla="*/ 4651131 w 4826977"/>
              <a:gd name="connsiteY22" fmla="*/ 773723 h 2954216"/>
              <a:gd name="connsiteX23" fmla="*/ 4317023 w 4826977"/>
              <a:gd name="connsiteY23" fmla="*/ 1002323 h 2954216"/>
              <a:gd name="connsiteX24" fmla="*/ 3472962 w 4826977"/>
              <a:gd name="connsiteY24" fmla="*/ 1090246 h 2954216"/>
              <a:gd name="connsiteX25" fmla="*/ 3103685 w 4826977"/>
              <a:gd name="connsiteY25" fmla="*/ 870439 h 2954216"/>
              <a:gd name="connsiteX26" fmla="*/ 3191608 w 4826977"/>
              <a:gd name="connsiteY26" fmla="*/ 756139 h 2954216"/>
              <a:gd name="connsiteX27" fmla="*/ 3130062 w 4826977"/>
              <a:gd name="connsiteY27" fmla="*/ 386862 h 2954216"/>
              <a:gd name="connsiteX28" fmla="*/ 2998177 w 4826977"/>
              <a:gd name="connsiteY28" fmla="*/ 272562 h 2954216"/>
              <a:gd name="connsiteX29" fmla="*/ 2971800 w 4826977"/>
              <a:gd name="connsiteY29" fmla="*/ 131885 h 2954216"/>
              <a:gd name="connsiteX30" fmla="*/ 2857500 w 4826977"/>
              <a:gd name="connsiteY30" fmla="*/ 0 h 2954216"/>
              <a:gd name="connsiteX31" fmla="*/ 1433146 w 4826977"/>
              <a:gd name="connsiteY31" fmla="*/ 536331 h 2954216"/>
              <a:gd name="connsiteX32" fmla="*/ 1125415 w 4826977"/>
              <a:gd name="connsiteY32" fmla="*/ 131885 h 29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26977" h="2954216">
                <a:moveTo>
                  <a:pt x="1125415" y="131885"/>
                </a:moveTo>
                <a:lnTo>
                  <a:pt x="325315" y="369277"/>
                </a:lnTo>
                <a:lnTo>
                  <a:pt x="580292" y="1081454"/>
                </a:lnTo>
                <a:lnTo>
                  <a:pt x="0" y="1336431"/>
                </a:lnTo>
                <a:lnTo>
                  <a:pt x="237392" y="2162908"/>
                </a:lnTo>
                <a:lnTo>
                  <a:pt x="430823" y="2136531"/>
                </a:lnTo>
                <a:lnTo>
                  <a:pt x="685800" y="2954216"/>
                </a:lnTo>
                <a:lnTo>
                  <a:pt x="1028700" y="2892669"/>
                </a:lnTo>
                <a:lnTo>
                  <a:pt x="1063869" y="2444262"/>
                </a:lnTo>
                <a:lnTo>
                  <a:pt x="1301262" y="1863969"/>
                </a:lnTo>
                <a:lnTo>
                  <a:pt x="1776046" y="1424354"/>
                </a:lnTo>
                <a:lnTo>
                  <a:pt x="2206869" y="1837592"/>
                </a:lnTo>
                <a:lnTo>
                  <a:pt x="2277208" y="2435469"/>
                </a:lnTo>
                <a:lnTo>
                  <a:pt x="2866292" y="2242039"/>
                </a:lnTo>
                <a:lnTo>
                  <a:pt x="3165231" y="1547446"/>
                </a:lnTo>
                <a:lnTo>
                  <a:pt x="3534508" y="1529862"/>
                </a:lnTo>
                <a:lnTo>
                  <a:pt x="3842239" y="1837592"/>
                </a:lnTo>
                <a:lnTo>
                  <a:pt x="4053254" y="2083777"/>
                </a:lnTo>
                <a:lnTo>
                  <a:pt x="3982915" y="2312377"/>
                </a:lnTo>
                <a:lnTo>
                  <a:pt x="4633546" y="2321169"/>
                </a:lnTo>
                <a:lnTo>
                  <a:pt x="4783015" y="1582616"/>
                </a:lnTo>
                <a:lnTo>
                  <a:pt x="4826977" y="835269"/>
                </a:lnTo>
                <a:lnTo>
                  <a:pt x="4651131" y="773723"/>
                </a:lnTo>
                <a:lnTo>
                  <a:pt x="4317023" y="1002323"/>
                </a:lnTo>
                <a:lnTo>
                  <a:pt x="3472962" y="1090246"/>
                </a:lnTo>
                <a:lnTo>
                  <a:pt x="3103685" y="870439"/>
                </a:lnTo>
                <a:lnTo>
                  <a:pt x="3191608" y="756139"/>
                </a:lnTo>
                <a:lnTo>
                  <a:pt x="3130062" y="386862"/>
                </a:lnTo>
                <a:lnTo>
                  <a:pt x="2998177" y="272562"/>
                </a:lnTo>
                <a:lnTo>
                  <a:pt x="2971800" y="131885"/>
                </a:lnTo>
                <a:lnTo>
                  <a:pt x="2857500" y="0"/>
                </a:lnTo>
                <a:lnTo>
                  <a:pt x="1433146" y="536331"/>
                </a:lnTo>
                <a:lnTo>
                  <a:pt x="1125415" y="13188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8B17F57-D595-EA67-7B1F-065D390A0304}"/>
              </a:ext>
            </a:extLst>
          </p:cNvPr>
          <p:cNvSpPr txBox="1"/>
          <p:nvPr/>
        </p:nvSpPr>
        <p:spPr>
          <a:xfrm>
            <a:off x="3060531" y="1072450"/>
            <a:ext cx="20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Jobs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6299C-1FD6-1A42-C866-2B5ED9E44D77}"/>
              </a:ext>
            </a:extLst>
          </p:cNvPr>
          <p:cNvSpPr txBox="1"/>
          <p:nvPr/>
        </p:nvSpPr>
        <p:spPr>
          <a:xfrm>
            <a:off x="6067228" y="1072450"/>
            <a:ext cx="20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943600-1EDB-8952-EB13-3EE30D0B310C}"/>
              </a:ext>
            </a:extLst>
          </p:cNvPr>
          <p:cNvSpPr txBox="1"/>
          <p:nvPr/>
        </p:nvSpPr>
        <p:spPr>
          <a:xfrm>
            <a:off x="9073925" y="1072450"/>
            <a:ext cx="20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Output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556B4A-F2E7-3A91-E37B-9AA7D702CA1A}"/>
              </a:ext>
            </a:extLst>
          </p:cNvPr>
          <p:cNvGrpSpPr/>
          <p:nvPr/>
        </p:nvGrpSpPr>
        <p:grpSpPr>
          <a:xfrm>
            <a:off x="258935" y="1783177"/>
            <a:ext cx="11238209" cy="2303597"/>
            <a:chOff x="258935" y="1783177"/>
            <a:chExt cx="11238209" cy="23035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98D68-B58F-423F-AE44-AB3ABE1FB2B2}"/>
                </a:ext>
              </a:extLst>
            </p:cNvPr>
            <p:cNvSpPr txBox="1"/>
            <p:nvPr/>
          </p:nvSpPr>
          <p:spPr>
            <a:xfrm>
              <a:off x="258935" y="2611810"/>
              <a:ext cx="2042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Haywood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03F491-F601-B7EA-7BD5-DD9237D6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3685" y="1783177"/>
              <a:ext cx="8843459" cy="230359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C2FEB3-22C1-A8D9-426A-71BC53DA9A40}"/>
              </a:ext>
            </a:extLst>
          </p:cNvPr>
          <p:cNvGrpSpPr/>
          <p:nvPr/>
        </p:nvGrpSpPr>
        <p:grpSpPr>
          <a:xfrm>
            <a:off x="139294" y="4086774"/>
            <a:ext cx="11357850" cy="2284106"/>
            <a:chOff x="139294" y="4086774"/>
            <a:chExt cx="11357850" cy="22841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83860D-2622-27E5-544D-DE7B57CEB08E}"/>
                </a:ext>
              </a:extLst>
            </p:cNvPr>
            <p:cNvSpPr txBox="1"/>
            <p:nvPr/>
          </p:nvSpPr>
          <p:spPr>
            <a:xfrm>
              <a:off x="139294" y="4905662"/>
              <a:ext cx="2042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All WNC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4BEC61-8618-24D9-99F9-24E3512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684" y="4086774"/>
              <a:ext cx="8843460" cy="2284106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13ED4-52A5-FA16-6980-616AD9DD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D26D1F5-FE11-6944-4A92-27BB96F57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EA13E0-A4FA-562F-4A1B-E2A5D224884E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HOW SIGNIFICANT ARE THE IMPACTS?</a:t>
            </a:r>
          </a:p>
        </p:txBody>
      </p:sp>
    </p:spTree>
    <p:extLst>
      <p:ext uri="{BB962C8B-B14F-4D97-AF65-F5344CB8AC3E}">
        <p14:creationId xmlns:p14="http://schemas.microsoft.com/office/powerpoint/2010/main" val="19213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0EACF-C21A-73EF-6262-2E719D1B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49" y="893391"/>
            <a:ext cx="10246902" cy="5652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BABD7-E326-3E3B-FF8D-97A223AB37C4}"/>
              </a:ext>
            </a:extLst>
          </p:cNvPr>
          <p:cNvSpPr txBox="1"/>
          <p:nvPr/>
        </p:nvSpPr>
        <p:spPr>
          <a:xfrm>
            <a:off x="89648" y="-175518"/>
            <a:ext cx="121023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0" u="none" strike="noStrike" baseline="0" dirty="0">
                <a:solidFill>
                  <a:srgbClr val="A21836"/>
                </a:solidFill>
                <a:latin typeface="Cambria" panose="02040503050406030204" pitchFamily="18" charset="0"/>
              </a:rPr>
              <a:t>Ripple Effect: At-Risk Jobs by Industry</a:t>
            </a:r>
            <a:endParaRPr lang="en-US" sz="3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94023-B736-CB81-689A-B5B38D4D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C4ED45E-7058-2675-1DAE-403D5DEF7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10CAB3-EDB9-3545-9FB1-429CA00718E7}"/>
              </a:ext>
            </a:extLst>
          </p:cNvPr>
          <p:cNvSpPr/>
          <p:nvPr/>
        </p:nvSpPr>
        <p:spPr>
          <a:xfrm>
            <a:off x="1081454" y="892552"/>
            <a:ext cx="10272346" cy="11648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803F3-C07B-C458-A895-990554AA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230" y="2067609"/>
            <a:ext cx="5902569" cy="10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3408B8C-A2A4-55F8-B0CB-A6E8216B80C5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WNC Forestry &amp; Sawmill Jobs At-Risk</a:t>
            </a:r>
          </a:p>
        </p:txBody>
      </p:sp>
      <p:pic>
        <p:nvPicPr>
          <p:cNvPr id="4" name="Picture 3" descr="A map of a state with a blue line">
            <a:extLst>
              <a:ext uri="{FF2B5EF4-FFF2-40B4-BE49-F238E27FC236}">
                <a16:creationId xmlns:a16="http://schemas.microsoft.com/office/drawing/2014/main" id="{08968386-41A8-560B-25E1-60D9C1F87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1" y="760576"/>
            <a:ext cx="9912637" cy="5742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5373B-E8F0-BC05-7964-DF0A7B26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CC2A961-70C3-918A-E7D6-FCA2EBA54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ctory with smoke coming out of it">
            <a:extLst>
              <a:ext uri="{FF2B5EF4-FFF2-40B4-BE49-F238E27FC236}">
                <a16:creationId xmlns:a16="http://schemas.microsoft.com/office/drawing/2014/main" id="{8B9F49D3-3102-AA70-AC54-9D35BD16D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7132"/>
            <a:ext cx="5659355" cy="318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E6113-3D18-B59E-75AA-301E39F66930}"/>
              </a:ext>
            </a:extLst>
          </p:cNvPr>
          <p:cNvSpPr txBox="1"/>
          <p:nvPr/>
        </p:nvSpPr>
        <p:spPr>
          <a:xfrm>
            <a:off x="613772" y="1166842"/>
            <a:ext cx="5146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Opened in 1908 as the Champion </a:t>
            </a:r>
            <a:r>
              <a:rPr lang="en-US" sz="2400" dirty="0" err="1"/>
              <a:t>Fibre</a:t>
            </a:r>
            <a:r>
              <a:rPr lang="en-US" sz="2400" dirty="0"/>
              <a:t> Company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Sits on 185 acres within the Town of Canton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Operations at the mill are manufacturing paper from pulp, including the conversion of the paper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Permanent closure on June 9, 2023, loss of 900 jobs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6974F-88FB-1D8D-AEB9-12ED0AA7EBBC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BRIEF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49E2A-BDFD-4997-8F60-D539AAB2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1EC0BA5-B33E-A9DC-B7A6-16DE90A12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2EB05F-F88F-BCDA-C8E7-A6E4677094DC}"/>
              </a:ext>
            </a:extLst>
          </p:cNvPr>
          <p:cNvSpPr txBox="1"/>
          <p:nvPr/>
        </p:nvSpPr>
        <p:spPr>
          <a:xfrm>
            <a:off x="385482" y="1095562"/>
            <a:ext cx="113820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Is an </a:t>
            </a:r>
            <a:r>
              <a:rPr lang="en-US" sz="2800" b="1" dirty="0">
                <a:solidFill>
                  <a:srgbClr val="A21836"/>
                </a:solidFill>
              </a:rPr>
              <a:t>objective estimate</a:t>
            </a:r>
            <a:r>
              <a:rPr lang="en-US" sz="2800" dirty="0"/>
              <a:t> of the results </a:t>
            </a:r>
            <a:br>
              <a:rPr lang="en-US" sz="2800" dirty="0"/>
            </a:br>
            <a:r>
              <a:rPr lang="en-US" sz="2800" dirty="0"/>
              <a:t>of a change in the economy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Presents a </a:t>
            </a:r>
            <a:r>
              <a:rPr lang="en-US" sz="2800" b="1" dirty="0">
                <a:solidFill>
                  <a:srgbClr val="A21836"/>
                </a:solidFill>
              </a:rPr>
              <a:t>worst-case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Follows </a:t>
            </a:r>
            <a:r>
              <a:rPr lang="en-US" sz="2800" b="1" i="1" dirty="0">
                <a:solidFill>
                  <a:srgbClr val="A21836"/>
                </a:solidFill>
              </a:rPr>
              <a:t>ripple effects </a:t>
            </a:r>
            <a:r>
              <a:rPr lang="en-US" sz="2800" dirty="0"/>
              <a:t>through changes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A21836"/>
                </a:solidFill>
              </a:rPr>
              <a:t>Supplier’s reduced sales </a:t>
            </a:r>
            <a:r>
              <a:rPr lang="en-US" sz="2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A21836"/>
                </a:solidFill>
              </a:rPr>
              <a:t>Reduced spending by workers </a:t>
            </a:r>
            <a:r>
              <a:rPr lang="en-US" sz="2800" dirty="0"/>
              <a:t>of the Mill &amp; </a:t>
            </a:r>
            <a:br>
              <a:rPr lang="en-US" sz="2800" dirty="0"/>
            </a:br>
            <a:r>
              <a:rPr lang="en-US" sz="2800" dirty="0"/>
              <a:t>its suppliers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Does not address the Mill’s history, cultural or personal impacts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635C-46C7-7526-88C9-FB3EDAF9F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/>
        </p:blipFill>
        <p:spPr>
          <a:xfrm>
            <a:off x="7869115" y="1340389"/>
            <a:ext cx="3582401" cy="3453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5D3FE-50B7-4516-2822-FAC58630D5D2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What an Economic Impact Analysis Is and Isn’t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149029F-2975-4587-F0D2-4B5067112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B75A9C-AB1A-08AD-859E-D0F86CA6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3408B8C-A2A4-55F8-B0CB-A6E8216B80C5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WNC IMPACTS OVERVIEW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AC582F7-914F-EF77-CAE1-1CA862CC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27835"/>
              </p:ext>
            </p:extLst>
          </p:nvPr>
        </p:nvGraphicFramePr>
        <p:xfrm>
          <a:off x="725448" y="851449"/>
          <a:ext cx="10673696" cy="579845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8424">
                  <a:extLst>
                    <a:ext uri="{9D8B030D-6E8A-4147-A177-3AD203B41FA5}">
                      <a16:colId xmlns:a16="http://schemas.microsoft.com/office/drawing/2014/main" val="1515000490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506480585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496878527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2197662334"/>
                    </a:ext>
                  </a:extLst>
                </a:gridCol>
              </a:tblGrid>
              <a:tr h="63152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Jobs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873273"/>
                  </a:ext>
                </a:extLst>
              </a:tr>
              <a:tr h="730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02310"/>
                  </a:ext>
                </a:extLst>
              </a:tr>
              <a:tr h="10784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Suppliers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505722"/>
                  </a:ext>
                </a:extLst>
              </a:tr>
              <a:tr h="13464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Worker</a:t>
                      </a:r>
                      <a:br>
                        <a:rPr lang="en-US" sz="2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Spending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09279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4717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Multiplier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0642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C3C5E-5956-82CC-745A-9533CF13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2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3408B8C-A2A4-55F8-B0CB-A6E8216B80C5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WNC IMPACTS OVERVIEW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AC582F7-914F-EF77-CAE1-1CA862CC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05944"/>
              </p:ext>
            </p:extLst>
          </p:nvPr>
        </p:nvGraphicFramePr>
        <p:xfrm>
          <a:off x="725448" y="851449"/>
          <a:ext cx="10673696" cy="579845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8424">
                  <a:extLst>
                    <a:ext uri="{9D8B030D-6E8A-4147-A177-3AD203B41FA5}">
                      <a16:colId xmlns:a16="http://schemas.microsoft.com/office/drawing/2014/main" val="1515000490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506480585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496878527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2197662334"/>
                    </a:ext>
                  </a:extLst>
                </a:gridCol>
              </a:tblGrid>
              <a:tr h="63152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Jobs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873273"/>
                  </a:ext>
                </a:extLst>
              </a:tr>
              <a:tr h="730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02310"/>
                  </a:ext>
                </a:extLst>
              </a:tr>
              <a:tr h="10784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Suppliers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1,055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505722"/>
                  </a:ext>
                </a:extLst>
              </a:tr>
              <a:tr h="13464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Worker</a:t>
                      </a:r>
                      <a:br>
                        <a:rPr lang="en-US" sz="2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09279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2,522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4717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Multiplier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 → 1.8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0642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C3C5E-5956-82CC-745A-9533CF13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3408B8C-A2A4-55F8-B0CB-A6E8216B80C5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WNC IMPACTS OVERVIEW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AC582F7-914F-EF77-CAE1-1CA862CC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35445"/>
              </p:ext>
            </p:extLst>
          </p:nvPr>
        </p:nvGraphicFramePr>
        <p:xfrm>
          <a:off x="725448" y="851449"/>
          <a:ext cx="10673696" cy="579845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8424">
                  <a:extLst>
                    <a:ext uri="{9D8B030D-6E8A-4147-A177-3AD203B41FA5}">
                      <a16:colId xmlns:a16="http://schemas.microsoft.com/office/drawing/2014/main" val="1515000490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506480585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496878527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2197662334"/>
                    </a:ext>
                  </a:extLst>
                </a:gridCol>
              </a:tblGrid>
              <a:tr h="63152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Jobs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873273"/>
                  </a:ext>
                </a:extLst>
              </a:tr>
              <a:tr h="730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$87.2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02310"/>
                  </a:ext>
                </a:extLst>
              </a:tr>
              <a:tr h="10784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Suppliers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1,055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$54.4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505722"/>
                  </a:ext>
                </a:extLst>
              </a:tr>
              <a:tr h="13464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Worker</a:t>
                      </a:r>
                      <a:br>
                        <a:rPr lang="en-US" sz="2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$23.6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09279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2,522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$165.2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4717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Multiplier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 → 1.8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 → $0.90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0642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C3C5E-5956-82CC-745A-9533CF13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3408B8C-A2A4-55F8-B0CB-A6E8216B80C5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WNC IMPACTS OVERVIEW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AC582F7-914F-EF77-CAE1-1CA862CC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85419"/>
              </p:ext>
            </p:extLst>
          </p:nvPr>
        </p:nvGraphicFramePr>
        <p:xfrm>
          <a:off x="725448" y="851449"/>
          <a:ext cx="10673696" cy="579845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8424">
                  <a:extLst>
                    <a:ext uri="{9D8B030D-6E8A-4147-A177-3AD203B41FA5}">
                      <a16:colId xmlns:a16="http://schemas.microsoft.com/office/drawing/2014/main" val="1515000490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506480585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1496878527"/>
                    </a:ext>
                  </a:extLst>
                </a:gridCol>
                <a:gridCol w="2668424">
                  <a:extLst>
                    <a:ext uri="{9D8B030D-6E8A-4147-A177-3AD203B41FA5}">
                      <a16:colId xmlns:a16="http://schemas.microsoft.com/office/drawing/2014/main" val="2197662334"/>
                    </a:ext>
                  </a:extLst>
                </a:gridCol>
              </a:tblGrid>
              <a:tr h="63152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Jobs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873273"/>
                  </a:ext>
                </a:extLst>
              </a:tr>
              <a:tr h="730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$87.2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$615.8 mil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02310"/>
                  </a:ext>
                </a:extLst>
              </a:tr>
              <a:tr h="10784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Suppliers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1,055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$54.4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$236.8 mil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505722"/>
                  </a:ext>
                </a:extLst>
              </a:tr>
              <a:tr h="13464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WNC Worker</a:t>
                      </a:r>
                      <a:br>
                        <a:rPr lang="en-US" sz="2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$23.6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$80.5 mil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09279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2,522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$165.2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$933.2 mil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4717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Multiplier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 → 1.8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 → $0.90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 → $0.52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0642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C3C5E-5956-82CC-745A-9533CF13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3408B8C-A2A4-55F8-B0CB-A6E8216B80C5}"/>
              </a:ext>
            </a:extLst>
          </p:cNvPr>
          <p:cNvSpPr txBox="1"/>
          <p:nvPr/>
        </p:nvSpPr>
        <p:spPr>
          <a:xfrm>
            <a:off x="0" y="32468"/>
            <a:ext cx="1212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WNC TAX IMPACTS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6904E-4749-536D-F975-34A9B3CC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94" y="651844"/>
            <a:ext cx="7023611" cy="3920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E8889-C334-252B-BA3C-5350F5EB09CE}"/>
              </a:ext>
            </a:extLst>
          </p:cNvPr>
          <p:cNvSpPr txBox="1"/>
          <p:nvPr/>
        </p:nvSpPr>
        <p:spPr>
          <a:xfrm flipH="1">
            <a:off x="2767889" y="4571999"/>
            <a:ext cx="7751984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Total WNC = $58 mil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Mill = $25.5 mil (49% of total)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Haywood (outside Mill) = $18.9 mil (33% of total)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60F96-20A3-AA03-F368-2E86C14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6936693-28EE-296F-9F4F-05EC48315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3408B8C-A2A4-55F8-B0CB-A6E8216B80C5}"/>
              </a:ext>
            </a:extLst>
          </p:cNvPr>
          <p:cNvSpPr txBox="1"/>
          <p:nvPr/>
        </p:nvSpPr>
        <p:spPr>
          <a:xfrm>
            <a:off x="222190" y="233934"/>
            <a:ext cx="3896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Total WNC Jobs Lost or At-Risk</a:t>
            </a:r>
          </a:p>
          <a:p>
            <a:r>
              <a:rPr lang="en-US" sz="4000" b="1" dirty="0">
                <a:solidFill>
                  <a:srgbClr val="A21836"/>
                </a:solidFill>
                <a:latin typeface="Cambria" panose="02040503050406030204" pitchFamily="18" charset="0"/>
              </a:rPr>
              <a:t>= 2,522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C4DAC1-55EB-5529-1791-5A22D1F61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35180"/>
              </p:ext>
            </p:extLst>
          </p:nvPr>
        </p:nvGraphicFramePr>
        <p:xfrm>
          <a:off x="4726537" y="233934"/>
          <a:ext cx="5639511" cy="6390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757329396"/>
                    </a:ext>
                  </a:extLst>
                </a:gridCol>
                <a:gridCol w="1658880">
                  <a:extLst>
                    <a:ext uri="{9D8B030D-6E8A-4147-A177-3AD203B41FA5}">
                      <a16:colId xmlns:a16="http://schemas.microsoft.com/office/drawing/2014/main" val="3517027562"/>
                    </a:ext>
                  </a:extLst>
                </a:gridCol>
                <a:gridCol w="1786071">
                  <a:extLst>
                    <a:ext uri="{9D8B030D-6E8A-4147-A177-3AD203B41FA5}">
                      <a16:colId xmlns:a16="http://schemas.microsoft.com/office/drawing/2014/main" val="1821336022"/>
                    </a:ext>
                  </a:extLst>
                </a:gridCol>
              </a:tblGrid>
              <a:tr h="480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County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Jobs Lost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or At-Risk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Percent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of Total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77622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Haywood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1,883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74.7%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588399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Buncombe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193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7.7%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70013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Rutherford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158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6.3%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061750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Jackson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75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3.0%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465091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Henderson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71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2.8%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3187506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Cherokee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1.0%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7725242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Transylvania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0820986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Swain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0.7%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11319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Macon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0.6%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2979284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Polk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0.6%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8397889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McDowell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0.6%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27726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Burke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0.4%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349598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Mitchell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0.3%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9324915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Madison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069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Clay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1382719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Yancey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388453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Graham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4163108"/>
                  </a:ext>
                </a:extLst>
              </a:tr>
              <a:tr h="32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Avery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0.3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0.01%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88662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FB87FA2-3CCD-4BEF-364D-E540E44D830D}"/>
              </a:ext>
            </a:extLst>
          </p:cNvPr>
          <p:cNvGrpSpPr/>
          <p:nvPr/>
        </p:nvGrpSpPr>
        <p:grpSpPr>
          <a:xfrm>
            <a:off x="4580546" y="734938"/>
            <a:ext cx="7074881" cy="1640793"/>
            <a:chOff x="4580546" y="734938"/>
            <a:chExt cx="7074881" cy="16407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8D935CB-24DB-0267-E1FD-9179C1E4666B}"/>
                </a:ext>
              </a:extLst>
            </p:cNvPr>
            <p:cNvSpPr/>
            <p:nvPr/>
          </p:nvSpPr>
          <p:spPr>
            <a:xfrm>
              <a:off x="4580546" y="734938"/>
              <a:ext cx="5922235" cy="1640793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D423D8-AAAE-9807-2461-6563F017CA19}"/>
                </a:ext>
              </a:extLst>
            </p:cNvPr>
            <p:cNvSpPr txBox="1"/>
            <p:nvPr/>
          </p:nvSpPr>
          <p:spPr>
            <a:xfrm>
              <a:off x="10565064" y="1293724"/>
              <a:ext cx="10903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94.5%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0BBF1-6BBB-ADE2-07D0-B67A16A5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BB66-407C-4A81-AB01-9CD6D826238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335E48F4-2067-60A3-03E5-F6834ACDB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4"/>
          <a:stretch/>
        </p:blipFill>
        <p:spPr>
          <a:xfrm>
            <a:off x="0" y="6233915"/>
            <a:ext cx="909239" cy="6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413</Words>
  <Application>Microsoft Office PowerPoint</Application>
  <PresentationFormat>Widescreen</PresentationFormat>
  <Paragraphs>167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Tveidt</dc:creator>
  <cp:lastModifiedBy>Tom Tveidt</cp:lastModifiedBy>
  <cp:revision>25</cp:revision>
  <cp:lastPrinted>2023-09-20T15:13:22Z</cp:lastPrinted>
  <dcterms:created xsi:type="dcterms:W3CDTF">2023-08-22T15:04:36Z</dcterms:created>
  <dcterms:modified xsi:type="dcterms:W3CDTF">2023-09-21T17:01:19Z</dcterms:modified>
</cp:coreProperties>
</file>