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58" r:id="rId3"/>
    <p:sldId id="259" r:id="rId4"/>
    <p:sldId id="265" r:id="rId5"/>
    <p:sldId id="261" r:id="rId6"/>
    <p:sldId id="512" r:id="rId7"/>
    <p:sldId id="557" r:id="rId8"/>
    <p:sldId id="558" r:id="rId9"/>
    <p:sldId id="559" r:id="rId10"/>
    <p:sldId id="565" r:id="rId11"/>
    <p:sldId id="566" r:id="rId12"/>
    <p:sldId id="555" r:id="rId13"/>
    <p:sldId id="560" r:id="rId14"/>
    <p:sldId id="567" r:id="rId15"/>
    <p:sldId id="561" r:id="rId16"/>
    <p:sldId id="562" r:id="rId17"/>
    <p:sldId id="568" r:id="rId18"/>
    <p:sldId id="569" r:id="rId19"/>
    <p:sldId id="570" r:id="rId20"/>
    <p:sldId id="571" r:id="rId21"/>
    <p:sldId id="572" r:id="rId22"/>
    <p:sldId id="573" r:id="rId23"/>
    <p:sldId id="574" r:id="rId24"/>
    <p:sldId id="556" r:id="rId25"/>
    <p:sldId id="520" r:id="rId26"/>
    <p:sldId id="515" r:id="rId27"/>
    <p:sldId id="516" r:id="rId28"/>
    <p:sldId id="517" r:id="rId29"/>
    <p:sldId id="519" r:id="rId30"/>
    <p:sldId id="553" r:id="rId31"/>
    <p:sldId id="554" r:id="rId32"/>
    <p:sldId id="513" r:id="rId33"/>
    <p:sldId id="563" r:id="rId34"/>
    <p:sldId id="564" r:id="rId35"/>
    <p:sldId id="414" r:id="rId36"/>
    <p:sldId id="457" r:id="rId37"/>
    <p:sldId id="51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9C8"/>
    <a:srgbClr val="90E6FF"/>
    <a:srgbClr val="556DFB"/>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61"/>
    <p:restoredTop sz="96327" autoAdjust="0"/>
  </p:normalViewPr>
  <p:slideViewPr>
    <p:cSldViewPr snapToGrid="0">
      <p:cViewPr varScale="1">
        <p:scale>
          <a:sx n="112" d="100"/>
          <a:sy n="112" d="100"/>
        </p:scale>
        <p:origin x="224" y="432"/>
      </p:cViewPr>
      <p:guideLst/>
    </p:cSldViewPr>
  </p:slideViewPr>
  <p:outlineViewPr>
    <p:cViewPr>
      <p:scale>
        <a:sx n="33" d="100"/>
        <a:sy n="33" d="100"/>
      </p:scale>
      <p:origin x="0" y="-12728"/>
    </p:cViewPr>
  </p:outlineViewPr>
  <p:notesTextViewPr>
    <p:cViewPr>
      <p:scale>
        <a:sx n="1" d="1"/>
        <a:sy n="1" d="1"/>
      </p:scale>
      <p:origin x="0" y="0"/>
    </p:cViewPr>
  </p:notesTextViewPr>
  <p:notesViewPr>
    <p:cSldViewPr snapToGrid="0">
      <p:cViewPr varScale="1">
        <p:scale>
          <a:sx n="107" d="100"/>
          <a:sy n="107" d="100"/>
        </p:scale>
        <p:origin x="21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F8E47-F399-451E-8C4D-DFC997B81A79}"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CB6B100D-9075-4535-81DD-30631106FD3F}">
      <dgm:prSet custT="1"/>
      <dgm:spPr/>
      <dgm:t>
        <a:bodyPr/>
        <a:lstStyle/>
        <a:p>
          <a:r>
            <a:rPr lang="en-US" sz="1600" b="1" u="sng" dirty="0"/>
            <a:t>Pre-Review Conference Call</a:t>
          </a:r>
          <a:r>
            <a:rPr lang="en-US" sz="1600" b="1" dirty="0"/>
            <a:t>: To provide an overview of the review process and give reviewers the opportunity to address with HRSA staff any questions or issues regarding review policies and procedures.</a:t>
          </a:r>
          <a:endParaRPr lang="en-US" sz="1600" dirty="0"/>
        </a:p>
      </dgm:t>
    </dgm:pt>
    <dgm:pt modelId="{BAC8847B-CC95-41DF-8404-18BE36A88B35}" type="parTrans" cxnId="{56A2915C-7340-4FCB-BA8B-4D79AB4ACFC4}">
      <dgm:prSet/>
      <dgm:spPr/>
      <dgm:t>
        <a:bodyPr/>
        <a:lstStyle/>
        <a:p>
          <a:endParaRPr lang="en-US"/>
        </a:p>
      </dgm:t>
    </dgm:pt>
    <dgm:pt modelId="{57D50BA1-C820-4305-B16A-32322C8586D3}" type="sibTrans" cxnId="{56A2915C-7340-4FCB-BA8B-4D79AB4ACFC4}">
      <dgm:prSet/>
      <dgm:spPr/>
      <dgm:t>
        <a:bodyPr/>
        <a:lstStyle/>
        <a:p>
          <a:endParaRPr lang="en-US"/>
        </a:p>
      </dgm:t>
    </dgm:pt>
    <dgm:pt modelId="{F354536F-44F6-42CA-9352-8F0F2A92D7AB}">
      <dgm:prSet custT="1"/>
      <dgm:spPr/>
      <dgm:t>
        <a:bodyPr/>
        <a:lstStyle/>
        <a:p>
          <a:r>
            <a:rPr lang="en-US" sz="1600" b="1" dirty="0"/>
            <a:t>Each reviewer is assigned to read, evaluate, and score </a:t>
          </a:r>
          <a:r>
            <a:rPr lang="en-US" sz="1600" b="1" u="sng" dirty="0"/>
            <a:t>up to six applications</a:t>
          </a:r>
          <a:r>
            <a:rPr lang="en-US" sz="1600" b="1" dirty="0"/>
            <a:t>.   Reviewers are also required to read (but not score) all of the other applications assigned to other reviewers. All reviewers must attend a Quarterly Reviewer Training session.</a:t>
          </a:r>
          <a:endParaRPr lang="en-US" sz="1600" dirty="0"/>
        </a:p>
      </dgm:t>
    </dgm:pt>
    <dgm:pt modelId="{F848A95F-72C5-46D9-A785-8DB5CB1A3F60}" type="parTrans" cxnId="{B4EE2908-2E6D-4162-98AE-64D06E09B9F5}">
      <dgm:prSet/>
      <dgm:spPr/>
      <dgm:t>
        <a:bodyPr/>
        <a:lstStyle/>
        <a:p>
          <a:endParaRPr lang="en-US"/>
        </a:p>
      </dgm:t>
    </dgm:pt>
    <dgm:pt modelId="{F154CD72-08A9-4BDA-BC4D-B728D3D45EDC}" type="sibTrans" cxnId="{B4EE2908-2E6D-4162-98AE-64D06E09B9F5}">
      <dgm:prSet/>
      <dgm:spPr/>
      <dgm:t>
        <a:bodyPr/>
        <a:lstStyle/>
        <a:p>
          <a:endParaRPr lang="en-US"/>
        </a:p>
      </dgm:t>
    </dgm:pt>
    <dgm:pt modelId="{429CB0A9-EDC2-4D04-B846-716AEE17F2C5}">
      <dgm:prSet custT="1"/>
      <dgm:spPr/>
      <dgm:t>
        <a:bodyPr/>
        <a:lstStyle/>
        <a:p>
          <a:r>
            <a:rPr lang="en-US" sz="1600" b="1" u="sng" dirty="0"/>
            <a:t>Reviewer honoraria</a:t>
          </a:r>
          <a:r>
            <a:rPr lang="en-US" sz="1600" b="1" dirty="0"/>
            <a:t>: $350/day (about 3 days) or $140/application (subject to change).</a:t>
          </a:r>
          <a:endParaRPr lang="en-US" sz="1600" dirty="0"/>
        </a:p>
      </dgm:t>
    </dgm:pt>
    <dgm:pt modelId="{3DEDAA6C-C989-4221-A7A8-50550BC0C4E3}" type="parTrans" cxnId="{C9AD457D-71DE-45AA-9F64-86D77B1ED236}">
      <dgm:prSet/>
      <dgm:spPr/>
      <dgm:t>
        <a:bodyPr/>
        <a:lstStyle/>
        <a:p>
          <a:endParaRPr lang="en-US"/>
        </a:p>
      </dgm:t>
    </dgm:pt>
    <dgm:pt modelId="{2A9BE4E6-A697-4E12-9FD3-14C064585B57}" type="sibTrans" cxnId="{C9AD457D-71DE-45AA-9F64-86D77B1ED236}">
      <dgm:prSet/>
      <dgm:spPr/>
      <dgm:t>
        <a:bodyPr/>
        <a:lstStyle/>
        <a:p>
          <a:endParaRPr lang="en-US"/>
        </a:p>
      </dgm:t>
    </dgm:pt>
    <dgm:pt modelId="{73E2411C-7F8E-48ED-B5EA-69696BAE3231}">
      <dgm:prSet custT="1"/>
      <dgm:spPr/>
      <dgm:t>
        <a:bodyPr/>
        <a:lstStyle/>
        <a:p>
          <a:r>
            <a:rPr lang="en-US" sz="1600" b="1" u="sng" dirty="0"/>
            <a:t>No conflicts of interest</a:t>
          </a:r>
          <a:r>
            <a:rPr lang="en-US" sz="1600" b="1" dirty="0"/>
            <a:t>: To achieve the goal of a fair and objective review, reviewers must not carry any prejudices, biases or conflicts of interest into the review process.  The reviewer is obligated to declare any and all potential or actual conflicts of interest. </a:t>
          </a:r>
          <a:endParaRPr lang="en-US" sz="1600" dirty="0"/>
        </a:p>
      </dgm:t>
    </dgm:pt>
    <dgm:pt modelId="{21D9E55B-9EF1-4D4D-AA8B-F12CEA1F2613}" type="parTrans" cxnId="{FFA03BEC-02D1-4F9C-A3F6-34888955FCA9}">
      <dgm:prSet/>
      <dgm:spPr/>
      <dgm:t>
        <a:bodyPr/>
        <a:lstStyle/>
        <a:p>
          <a:endParaRPr lang="en-US"/>
        </a:p>
      </dgm:t>
    </dgm:pt>
    <dgm:pt modelId="{8663FCFD-E193-4F83-A1A2-2F95F7C8FFCB}" type="sibTrans" cxnId="{FFA03BEC-02D1-4F9C-A3F6-34888955FCA9}">
      <dgm:prSet/>
      <dgm:spPr/>
      <dgm:t>
        <a:bodyPr/>
        <a:lstStyle/>
        <a:p>
          <a:endParaRPr lang="en-US"/>
        </a:p>
      </dgm:t>
    </dgm:pt>
    <dgm:pt modelId="{8C62CF93-2D66-4B08-9D7A-101619824596}">
      <dgm:prSet custT="1"/>
      <dgm:spPr/>
      <dgm:t>
        <a:bodyPr/>
        <a:lstStyle/>
        <a:p>
          <a:r>
            <a:rPr lang="en-US" sz="1600" b="1" dirty="0"/>
            <a:t>All comments made by the Reviewer are treated as confidential information.  </a:t>
          </a:r>
          <a:r>
            <a:rPr lang="en-US" sz="1600" b="1" u="sng" dirty="0"/>
            <a:t>All reviewer materials are expected to be deleted when the review process is completed.</a:t>
          </a:r>
          <a:endParaRPr lang="en-US" sz="1600" dirty="0"/>
        </a:p>
      </dgm:t>
    </dgm:pt>
    <dgm:pt modelId="{F57F4D23-88F1-4AED-8902-22614E24E62B}" type="parTrans" cxnId="{8B095688-6F0F-4CB7-BCA9-442D280B926D}">
      <dgm:prSet/>
      <dgm:spPr/>
      <dgm:t>
        <a:bodyPr/>
        <a:lstStyle/>
        <a:p>
          <a:endParaRPr lang="en-US"/>
        </a:p>
      </dgm:t>
    </dgm:pt>
    <dgm:pt modelId="{396E6BC3-8B72-42D7-8463-E576D84C112C}" type="sibTrans" cxnId="{8B095688-6F0F-4CB7-BCA9-442D280B926D}">
      <dgm:prSet/>
      <dgm:spPr/>
      <dgm:t>
        <a:bodyPr/>
        <a:lstStyle/>
        <a:p>
          <a:endParaRPr lang="en-US"/>
        </a:p>
      </dgm:t>
    </dgm:pt>
    <dgm:pt modelId="{8DE8B09F-6CBD-43D5-90D0-DAA5F6582A15}" type="pres">
      <dgm:prSet presAssocID="{E1DF8E47-F399-451E-8C4D-DFC997B81A79}" presName="root" presStyleCnt="0">
        <dgm:presLayoutVars>
          <dgm:dir/>
          <dgm:resizeHandles val="exact"/>
        </dgm:presLayoutVars>
      </dgm:prSet>
      <dgm:spPr/>
    </dgm:pt>
    <dgm:pt modelId="{FF3F47B2-8051-4402-8AF4-66C2C1389374}" type="pres">
      <dgm:prSet presAssocID="{CB6B100D-9075-4535-81DD-30631106FD3F}" presName="compNode" presStyleCnt="0"/>
      <dgm:spPr/>
    </dgm:pt>
    <dgm:pt modelId="{FB8CD12D-7BDE-4C47-A34B-B19713596DAB}" type="pres">
      <dgm:prSet presAssocID="{CB6B100D-9075-4535-81DD-30631106FD3F}" presName="bgRect" presStyleLbl="bgShp" presStyleIdx="0" presStyleCnt="5"/>
      <dgm:spPr/>
    </dgm:pt>
    <dgm:pt modelId="{4B700302-D04B-4743-B14D-F9A62929C94C}" type="pres">
      <dgm:prSet presAssocID="{CB6B100D-9075-4535-81DD-30631106FD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1FA5E46E-B5A4-479F-869C-351F9A3BAAFC}" type="pres">
      <dgm:prSet presAssocID="{CB6B100D-9075-4535-81DD-30631106FD3F}" presName="spaceRect" presStyleCnt="0"/>
      <dgm:spPr/>
    </dgm:pt>
    <dgm:pt modelId="{35F2F53B-1759-4429-9378-7634A31E1F29}" type="pres">
      <dgm:prSet presAssocID="{CB6B100D-9075-4535-81DD-30631106FD3F}" presName="parTx" presStyleLbl="revTx" presStyleIdx="0" presStyleCnt="5">
        <dgm:presLayoutVars>
          <dgm:chMax val="0"/>
          <dgm:chPref val="0"/>
        </dgm:presLayoutVars>
      </dgm:prSet>
      <dgm:spPr/>
    </dgm:pt>
    <dgm:pt modelId="{A2896620-22C5-4855-8B50-81D9C9A268CE}" type="pres">
      <dgm:prSet presAssocID="{57D50BA1-C820-4305-B16A-32322C8586D3}" presName="sibTrans" presStyleCnt="0"/>
      <dgm:spPr/>
    </dgm:pt>
    <dgm:pt modelId="{AACFEA93-9EA9-4359-A810-A5C7DB78179A}" type="pres">
      <dgm:prSet presAssocID="{F354536F-44F6-42CA-9352-8F0F2A92D7AB}" presName="compNode" presStyleCnt="0"/>
      <dgm:spPr/>
    </dgm:pt>
    <dgm:pt modelId="{C4431096-2194-4D61-837D-DC62D5BBC384}" type="pres">
      <dgm:prSet presAssocID="{F354536F-44F6-42CA-9352-8F0F2A92D7AB}" presName="bgRect" presStyleLbl="bgShp" presStyleIdx="1" presStyleCnt="5" custScaleX="99942" custScaleY="201005"/>
      <dgm:spPr/>
    </dgm:pt>
    <dgm:pt modelId="{20FCE93C-EF0A-4674-B37A-EF4040F17643}" type="pres">
      <dgm:prSet presAssocID="{F354536F-44F6-42CA-9352-8F0F2A92D7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7DC3C4E-8ACD-4132-813B-B8B884BA8110}" type="pres">
      <dgm:prSet presAssocID="{F354536F-44F6-42CA-9352-8F0F2A92D7AB}" presName="spaceRect" presStyleCnt="0"/>
      <dgm:spPr/>
    </dgm:pt>
    <dgm:pt modelId="{0240F5AC-505C-4BFC-A15D-FCE03402DEBD}" type="pres">
      <dgm:prSet presAssocID="{F354536F-44F6-42CA-9352-8F0F2A92D7AB}" presName="parTx" presStyleLbl="revTx" presStyleIdx="1" presStyleCnt="5">
        <dgm:presLayoutVars>
          <dgm:chMax val="0"/>
          <dgm:chPref val="0"/>
        </dgm:presLayoutVars>
      </dgm:prSet>
      <dgm:spPr/>
    </dgm:pt>
    <dgm:pt modelId="{68D011C7-CDA9-47B1-B652-A2E5853F300B}" type="pres">
      <dgm:prSet presAssocID="{F154CD72-08A9-4BDA-BC4D-B728D3D45EDC}" presName="sibTrans" presStyleCnt="0"/>
      <dgm:spPr/>
    </dgm:pt>
    <dgm:pt modelId="{E231F342-8189-43F7-B130-09B00DA2AD0E}" type="pres">
      <dgm:prSet presAssocID="{429CB0A9-EDC2-4D04-B846-716AEE17F2C5}" presName="compNode" presStyleCnt="0"/>
      <dgm:spPr/>
    </dgm:pt>
    <dgm:pt modelId="{A902D222-E2AC-4410-950A-FE261F111E2D}" type="pres">
      <dgm:prSet presAssocID="{429CB0A9-EDC2-4D04-B846-716AEE17F2C5}" presName="bgRect" presStyleLbl="bgShp" presStyleIdx="2" presStyleCnt="5"/>
      <dgm:spPr/>
    </dgm:pt>
    <dgm:pt modelId="{862913AA-0119-419F-A8A7-E786C4E8C276}" type="pres">
      <dgm:prSet presAssocID="{429CB0A9-EDC2-4D04-B846-716AEE17F2C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FFB60E52-CEEC-4B46-BD99-6DBDF680714C}" type="pres">
      <dgm:prSet presAssocID="{429CB0A9-EDC2-4D04-B846-716AEE17F2C5}" presName="spaceRect" presStyleCnt="0"/>
      <dgm:spPr/>
    </dgm:pt>
    <dgm:pt modelId="{455CD0D8-FABB-44D6-8A6D-4CEDB97923EE}" type="pres">
      <dgm:prSet presAssocID="{429CB0A9-EDC2-4D04-B846-716AEE17F2C5}" presName="parTx" presStyleLbl="revTx" presStyleIdx="2" presStyleCnt="5">
        <dgm:presLayoutVars>
          <dgm:chMax val="0"/>
          <dgm:chPref val="0"/>
        </dgm:presLayoutVars>
      </dgm:prSet>
      <dgm:spPr/>
    </dgm:pt>
    <dgm:pt modelId="{D2D33615-7B73-4B10-AEC8-B7219F6495D7}" type="pres">
      <dgm:prSet presAssocID="{2A9BE4E6-A697-4E12-9FD3-14C064585B57}" presName="sibTrans" presStyleCnt="0"/>
      <dgm:spPr/>
    </dgm:pt>
    <dgm:pt modelId="{02D654E2-0CFB-4407-B1A5-68A1A96E4351}" type="pres">
      <dgm:prSet presAssocID="{73E2411C-7F8E-48ED-B5EA-69696BAE3231}" presName="compNode" presStyleCnt="0"/>
      <dgm:spPr/>
    </dgm:pt>
    <dgm:pt modelId="{3D45BB17-F6BC-438F-84FB-4C54F12E79E5}" type="pres">
      <dgm:prSet presAssocID="{73E2411C-7F8E-48ED-B5EA-69696BAE3231}" presName="bgRect" presStyleLbl="bgShp" presStyleIdx="3" presStyleCnt="5" custScaleY="205097"/>
      <dgm:spPr/>
    </dgm:pt>
    <dgm:pt modelId="{4C4D7816-C77F-492A-9564-B9E414DEA331}" type="pres">
      <dgm:prSet presAssocID="{73E2411C-7F8E-48ED-B5EA-69696BAE323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73E7BBB8-69DD-4A46-888E-CC33DC2AB8AE}" type="pres">
      <dgm:prSet presAssocID="{73E2411C-7F8E-48ED-B5EA-69696BAE3231}" presName="spaceRect" presStyleCnt="0"/>
      <dgm:spPr/>
    </dgm:pt>
    <dgm:pt modelId="{93EDA3D0-02AC-4254-A98D-0A52B79C2697}" type="pres">
      <dgm:prSet presAssocID="{73E2411C-7F8E-48ED-B5EA-69696BAE3231}" presName="parTx" presStyleLbl="revTx" presStyleIdx="3" presStyleCnt="5">
        <dgm:presLayoutVars>
          <dgm:chMax val="0"/>
          <dgm:chPref val="0"/>
        </dgm:presLayoutVars>
      </dgm:prSet>
      <dgm:spPr/>
    </dgm:pt>
    <dgm:pt modelId="{0DF4DF41-209A-4F50-B71B-B9FFEA720FF6}" type="pres">
      <dgm:prSet presAssocID="{8663FCFD-E193-4F83-A1A2-2F95F7C8FFCB}" presName="sibTrans" presStyleCnt="0"/>
      <dgm:spPr/>
    </dgm:pt>
    <dgm:pt modelId="{82B691C1-5486-4458-A615-A7D6C9CF1D43}" type="pres">
      <dgm:prSet presAssocID="{8C62CF93-2D66-4B08-9D7A-101619824596}" presName="compNode" presStyleCnt="0"/>
      <dgm:spPr/>
    </dgm:pt>
    <dgm:pt modelId="{FE5AB590-37CF-4855-97A1-DE56E1845407}" type="pres">
      <dgm:prSet presAssocID="{8C62CF93-2D66-4B08-9D7A-101619824596}" presName="bgRect" presStyleLbl="bgShp" presStyleIdx="4" presStyleCnt="5"/>
      <dgm:spPr/>
    </dgm:pt>
    <dgm:pt modelId="{490609A0-E849-4743-B0CA-821824160DE4}" type="pres">
      <dgm:prSet presAssocID="{8C62CF93-2D66-4B08-9D7A-1016198245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99A45D20-252C-493B-A6E7-F84E414660E4}" type="pres">
      <dgm:prSet presAssocID="{8C62CF93-2D66-4B08-9D7A-101619824596}" presName="spaceRect" presStyleCnt="0"/>
      <dgm:spPr/>
    </dgm:pt>
    <dgm:pt modelId="{18698656-9830-41C6-B0EE-C5E89BFC9438}" type="pres">
      <dgm:prSet presAssocID="{8C62CF93-2D66-4B08-9D7A-101619824596}" presName="parTx" presStyleLbl="revTx" presStyleIdx="4" presStyleCnt="5">
        <dgm:presLayoutVars>
          <dgm:chMax val="0"/>
          <dgm:chPref val="0"/>
        </dgm:presLayoutVars>
      </dgm:prSet>
      <dgm:spPr/>
    </dgm:pt>
  </dgm:ptLst>
  <dgm:cxnLst>
    <dgm:cxn modelId="{B4EE2908-2E6D-4162-98AE-64D06E09B9F5}" srcId="{E1DF8E47-F399-451E-8C4D-DFC997B81A79}" destId="{F354536F-44F6-42CA-9352-8F0F2A92D7AB}" srcOrd="1" destOrd="0" parTransId="{F848A95F-72C5-46D9-A785-8DB5CB1A3F60}" sibTransId="{F154CD72-08A9-4BDA-BC4D-B728D3D45EDC}"/>
    <dgm:cxn modelId="{56A2915C-7340-4FCB-BA8B-4D79AB4ACFC4}" srcId="{E1DF8E47-F399-451E-8C4D-DFC997B81A79}" destId="{CB6B100D-9075-4535-81DD-30631106FD3F}" srcOrd="0" destOrd="0" parTransId="{BAC8847B-CC95-41DF-8404-18BE36A88B35}" sibTransId="{57D50BA1-C820-4305-B16A-32322C8586D3}"/>
    <dgm:cxn modelId="{C9AD457D-71DE-45AA-9F64-86D77B1ED236}" srcId="{E1DF8E47-F399-451E-8C4D-DFC997B81A79}" destId="{429CB0A9-EDC2-4D04-B846-716AEE17F2C5}" srcOrd="2" destOrd="0" parTransId="{3DEDAA6C-C989-4221-A7A8-50550BC0C4E3}" sibTransId="{2A9BE4E6-A697-4E12-9FD3-14C064585B57}"/>
    <dgm:cxn modelId="{1CF42585-4095-425E-9449-CA98C221EF97}" type="presOf" srcId="{F354536F-44F6-42CA-9352-8F0F2A92D7AB}" destId="{0240F5AC-505C-4BFC-A15D-FCE03402DEBD}" srcOrd="0" destOrd="0" presId="urn:microsoft.com/office/officeart/2018/2/layout/IconVerticalSolidList"/>
    <dgm:cxn modelId="{FD954388-4068-4385-B598-6B21A2439820}" type="presOf" srcId="{73E2411C-7F8E-48ED-B5EA-69696BAE3231}" destId="{93EDA3D0-02AC-4254-A98D-0A52B79C2697}" srcOrd="0" destOrd="0" presId="urn:microsoft.com/office/officeart/2018/2/layout/IconVerticalSolidList"/>
    <dgm:cxn modelId="{8B095688-6F0F-4CB7-BCA9-442D280B926D}" srcId="{E1DF8E47-F399-451E-8C4D-DFC997B81A79}" destId="{8C62CF93-2D66-4B08-9D7A-101619824596}" srcOrd="4" destOrd="0" parTransId="{F57F4D23-88F1-4AED-8902-22614E24E62B}" sibTransId="{396E6BC3-8B72-42D7-8463-E576D84C112C}"/>
    <dgm:cxn modelId="{08C53B95-3CB9-4D69-8F8E-F324D20B27CE}" type="presOf" srcId="{E1DF8E47-F399-451E-8C4D-DFC997B81A79}" destId="{8DE8B09F-6CBD-43D5-90D0-DAA5F6582A15}" srcOrd="0" destOrd="0" presId="urn:microsoft.com/office/officeart/2018/2/layout/IconVerticalSolidList"/>
    <dgm:cxn modelId="{7E2C20B1-F4FA-4D04-B489-E9B6750D1547}" type="presOf" srcId="{429CB0A9-EDC2-4D04-B846-716AEE17F2C5}" destId="{455CD0D8-FABB-44D6-8A6D-4CEDB97923EE}" srcOrd="0" destOrd="0" presId="urn:microsoft.com/office/officeart/2018/2/layout/IconVerticalSolidList"/>
    <dgm:cxn modelId="{9804A5C5-6550-4E2A-89AC-438BBB08D41D}" type="presOf" srcId="{8C62CF93-2D66-4B08-9D7A-101619824596}" destId="{18698656-9830-41C6-B0EE-C5E89BFC9438}" srcOrd="0" destOrd="0" presId="urn:microsoft.com/office/officeart/2018/2/layout/IconVerticalSolidList"/>
    <dgm:cxn modelId="{C90BA0EA-70F0-418B-A396-A1FE609577A5}" type="presOf" srcId="{CB6B100D-9075-4535-81DD-30631106FD3F}" destId="{35F2F53B-1759-4429-9378-7634A31E1F29}" srcOrd="0" destOrd="0" presId="urn:microsoft.com/office/officeart/2018/2/layout/IconVerticalSolidList"/>
    <dgm:cxn modelId="{FFA03BEC-02D1-4F9C-A3F6-34888955FCA9}" srcId="{E1DF8E47-F399-451E-8C4D-DFC997B81A79}" destId="{73E2411C-7F8E-48ED-B5EA-69696BAE3231}" srcOrd="3" destOrd="0" parTransId="{21D9E55B-9EF1-4D4D-AA8B-F12CEA1F2613}" sibTransId="{8663FCFD-E193-4F83-A1A2-2F95F7C8FFCB}"/>
    <dgm:cxn modelId="{56DD1A07-B003-4BF4-BCB2-A6980FED5325}" type="presParOf" srcId="{8DE8B09F-6CBD-43D5-90D0-DAA5F6582A15}" destId="{FF3F47B2-8051-4402-8AF4-66C2C1389374}" srcOrd="0" destOrd="0" presId="urn:microsoft.com/office/officeart/2018/2/layout/IconVerticalSolidList"/>
    <dgm:cxn modelId="{F5EE9032-C881-4355-88F2-F0DBE273A268}" type="presParOf" srcId="{FF3F47B2-8051-4402-8AF4-66C2C1389374}" destId="{FB8CD12D-7BDE-4C47-A34B-B19713596DAB}" srcOrd="0" destOrd="0" presId="urn:microsoft.com/office/officeart/2018/2/layout/IconVerticalSolidList"/>
    <dgm:cxn modelId="{597A17A1-A053-42C2-BFBF-C04ACBD00754}" type="presParOf" srcId="{FF3F47B2-8051-4402-8AF4-66C2C1389374}" destId="{4B700302-D04B-4743-B14D-F9A62929C94C}" srcOrd="1" destOrd="0" presId="urn:microsoft.com/office/officeart/2018/2/layout/IconVerticalSolidList"/>
    <dgm:cxn modelId="{E41FA463-B7A2-4403-85B3-32E377BC7E38}" type="presParOf" srcId="{FF3F47B2-8051-4402-8AF4-66C2C1389374}" destId="{1FA5E46E-B5A4-479F-869C-351F9A3BAAFC}" srcOrd="2" destOrd="0" presId="urn:microsoft.com/office/officeart/2018/2/layout/IconVerticalSolidList"/>
    <dgm:cxn modelId="{DB76972D-2D65-493B-96CB-058CA33F9FBD}" type="presParOf" srcId="{FF3F47B2-8051-4402-8AF4-66C2C1389374}" destId="{35F2F53B-1759-4429-9378-7634A31E1F29}" srcOrd="3" destOrd="0" presId="urn:microsoft.com/office/officeart/2018/2/layout/IconVerticalSolidList"/>
    <dgm:cxn modelId="{E599D487-85F1-4BBE-9E4B-CA59303BCD7E}" type="presParOf" srcId="{8DE8B09F-6CBD-43D5-90D0-DAA5F6582A15}" destId="{A2896620-22C5-4855-8B50-81D9C9A268CE}" srcOrd="1" destOrd="0" presId="urn:microsoft.com/office/officeart/2018/2/layout/IconVerticalSolidList"/>
    <dgm:cxn modelId="{D5A97231-02B9-4118-A41E-781A29CB5B30}" type="presParOf" srcId="{8DE8B09F-6CBD-43D5-90D0-DAA5F6582A15}" destId="{AACFEA93-9EA9-4359-A810-A5C7DB78179A}" srcOrd="2" destOrd="0" presId="urn:microsoft.com/office/officeart/2018/2/layout/IconVerticalSolidList"/>
    <dgm:cxn modelId="{B30810E8-1D7B-40F7-AD8C-6CE5B198A280}" type="presParOf" srcId="{AACFEA93-9EA9-4359-A810-A5C7DB78179A}" destId="{C4431096-2194-4D61-837D-DC62D5BBC384}" srcOrd="0" destOrd="0" presId="urn:microsoft.com/office/officeart/2018/2/layout/IconVerticalSolidList"/>
    <dgm:cxn modelId="{BDB68BA0-C340-49FB-9825-A3CCFA1C1A8F}" type="presParOf" srcId="{AACFEA93-9EA9-4359-A810-A5C7DB78179A}" destId="{20FCE93C-EF0A-4674-B37A-EF4040F17643}" srcOrd="1" destOrd="0" presId="urn:microsoft.com/office/officeart/2018/2/layout/IconVerticalSolidList"/>
    <dgm:cxn modelId="{6C0E6D3D-BA45-4AC9-8A03-CF42A757BABE}" type="presParOf" srcId="{AACFEA93-9EA9-4359-A810-A5C7DB78179A}" destId="{87DC3C4E-8ACD-4132-813B-B8B884BA8110}" srcOrd="2" destOrd="0" presId="urn:microsoft.com/office/officeart/2018/2/layout/IconVerticalSolidList"/>
    <dgm:cxn modelId="{49446D53-B3B0-4EE8-A41C-FF0AE271CBF3}" type="presParOf" srcId="{AACFEA93-9EA9-4359-A810-A5C7DB78179A}" destId="{0240F5AC-505C-4BFC-A15D-FCE03402DEBD}" srcOrd="3" destOrd="0" presId="urn:microsoft.com/office/officeart/2018/2/layout/IconVerticalSolidList"/>
    <dgm:cxn modelId="{D0AA481F-2A44-4DC6-AACE-67C44ECEC932}" type="presParOf" srcId="{8DE8B09F-6CBD-43D5-90D0-DAA5F6582A15}" destId="{68D011C7-CDA9-47B1-B652-A2E5853F300B}" srcOrd="3" destOrd="0" presId="urn:microsoft.com/office/officeart/2018/2/layout/IconVerticalSolidList"/>
    <dgm:cxn modelId="{DD100DD9-0CE0-4197-919B-08754624ED77}" type="presParOf" srcId="{8DE8B09F-6CBD-43D5-90D0-DAA5F6582A15}" destId="{E231F342-8189-43F7-B130-09B00DA2AD0E}" srcOrd="4" destOrd="0" presId="urn:microsoft.com/office/officeart/2018/2/layout/IconVerticalSolidList"/>
    <dgm:cxn modelId="{76A694D4-654B-4474-9EF1-B80ED270B200}" type="presParOf" srcId="{E231F342-8189-43F7-B130-09B00DA2AD0E}" destId="{A902D222-E2AC-4410-950A-FE261F111E2D}" srcOrd="0" destOrd="0" presId="urn:microsoft.com/office/officeart/2018/2/layout/IconVerticalSolidList"/>
    <dgm:cxn modelId="{6CF880D3-25C0-4A4F-8751-0C369043BBA4}" type="presParOf" srcId="{E231F342-8189-43F7-B130-09B00DA2AD0E}" destId="{862913AA-0119-419F-A8A7-E786C4E8C276}" srcOrd="1" destOrd="0" presId="urn:microsoft.com/office/officeart/2018/2/layout/IconVerticalSolidList"/>
    <dgm:cxn modelId="{CE80E352-6D00-4BB5-8DE1-C2D3EF31E934}" type="presParOf" srcId="{E231F342-8189-43F7-B130-09B00DA2AD0E}" destId="{FFB60E52-CEEC-4B46-BD99-6DBDF680714C}" srcOrd="2" destOrd="0" presId="urn:microsoft.com/office/officeart/2018/2/layout/IconVerticalSolidList"/>
    <dgm:cxn modelId="{6BDC54CA-7B8C-41A0-8B5E-6FA1B8DC889B}" type="presParOf" srcId="{E231F342-8189-43F7-B130-09B00DA2AD0E}" destId="{455CD0D8-FABB-44D6-8A6D-4CEDB97923EE}" srcOrd="3" destOrd="0" presId="urn:microsoft.com/office/officeart/2018/2/layout/IconVerticalSolidList"/>
    <dgm:cxn modelId="{A5750055-930D-42F3-BA5A-B9CAC946CBC8}" type="presParOf" srcId="{8DE8B09F-6CBD-43D5-90D0-DAA5F6582A15}" destId="{D2D33615-7B73-4B10-AEC8-B7219F6495D7}" srcOrd="5" destOrd="0" presId="urn:microsoft.com/office/officeart/2018/2/layout/IconVerticalSolidList"/>
    <dgm:cxn modelId="{0A9C4062-5A0E-41EA-BEF1-F51CD04AE7E6}" type="presParOf" srcId="{8DE8B09F-6CBD-43D5-90D0-DAA5F6582A15}" destId="{02D654E2-0CFB-4407-B1A5-68A1A96E4351}" srcOrd="6" destOrd="0" presId="urn:microsoft.com/office/officeart/2018/2/layout/IconVerticalSolidList"/>
    <dgm:cxn modelId="{A90E4C07-2003-409C-8266-A191A44C438D}" type="presParOf" srcId="{02D654E2-0CFB-4407-B1A5-68A1A96E4351}" destId="{3D45BB17-F6BC-438F-84FB-4C54F12E79E5}" srcOrd="0" destOrd="0" presId="urn:microsoft.com/office/officeart/2018/2/layout/IconVerticalSolidList"/>
    <dgm:cxn modelId="{3D35EFC2-432B-483C-B4F0-AC0DEF032AFC}" type="presParOf" srcId="{02D654E2-0CFB-4407-B1A5-68A1A96E4351}" destId="{4C4D7816-C77F-492A-9564-B9E414DEA331}" srcOrd="1" destOrd="0" presId="urn:microsoft.com/office/officeart/2018/2/layout/IconVerticalSolidList"/>
    <dgm:cxn modelId="{79B97209-2A07-4839-AC3A-5AB989B8577F}" type="presParOf" srcId="{02D654E2-0CFB-4407-B1A5-68A1A96E4351}" destId="{73E7BBB8-69DD-4A46-888E-CC33DC2AB8AE}" srcOrd="2" destOrd="0" presId="urn:microsoft.com/office/officeart/2018/2/layout/IconVerticalSolidList"/>
    <dgm:cxn modelId="{576A8DA8-D69C-4DF8-9664-8789C9C21636}" type="presParOf" srcId="{02D654E2-0CFB-4407-B1A5-68A1A96E4351}" destId="{93EDA3D0-02AC-4254-A98D-0A52B79C2697}" srcOrd="3" destOrd="0" presId="urn:microsoft.com/office/officeart/2018/2/layout/IconVerticalSolidList"/>
    <dgm:cxn modelId="{367FDC86-89E8-4244-BDE5-9760CFC880AB}" type="presParOf" srcId="{8DE8B09F-6CBD-43D5-90D0-DAA5F6582A15}" destId="{0DF4DF41-209A-4F50-B71B-B9FFEA720FF6}" srcOrd="7" destOrd="0" presId="urn:microsoft.com/office/officeart/2018/2/layout/IconVerticalSolidList"/>
    <dgm:cxn modelId="{4ACB020E-8106-4987-8F94-C338F2FF5575}" type="presParOf" srcId="{8DE8B09F-6CBD-43D5-90D0-DAA5F6582A15}" destId="{82B691C1-5486-4458-A615-A7D6C9CF1D43}" srcOrd="8" destOrd="0" presId="urn:microsoft.com/office/officeart/2018/2/layout/IconVerticalSolidList"/>
    <dgm:cxn modelId="{0F23B68F-FAEC-4DDA-967E-B0DCE027A06C}" type="presParOf" srcId="{82B691C1-5486-4458-A615-A7D6C9CF1D43}" destId="{FE5AB590-37CF-4855-97A1-DE56E1845407}" srcOrd="0" destOrd="0" presId="urn:microsoft.com/office/officeart/2018/2/layout/IconVerticalSolidList"/>
    <dgm:cxn modelId="{71824430-E5DE-4FCF-BDE7-AA9646481950}" type="presParOf" srcId="{82B691C1-5486-4458-A615-A7D6C9CF1D43}" destId="{490609A0-E849-4743-B0CA-821824160DE4}" srcOrd="1" destOrd="0" presId="urn:microsoft.com/office/officeart/2018/2/layout/IconVerticalSolidList"/>
    <dgm:cxn modelId="{47C82E5A-5E74-4186-B522-E9A5AE2801DB}" type="presParOf" srcId="{82B691C1-5486-4458-A615-A7D6C9CF1D43}" destId="{99A45D20-252C-493B-A6E7-F84E414660E4}" srcOrd="2" destOrd="0" presId="urn:microsoft.com/office/officeart/2018/2/layout/IconVerticalSolidList"/>
    <dgm:cxn modelId="{21D16DE9-3A63-4720-9E78-01C194CCD420}" type="presParOf" srcId="{82B691C1-5486-4458-A615-A7D6C9CF1D43}" destId="{18698656-9830-41C6-B0EE-C5E89BFC94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26F54-1EF8-400B-A284-BCC8541847F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F3ECBB-6C85-4853-9734-E48D3773D7E7}">
      <dgm:prSet custT="1"/>
      <dgm:spPr/>
      <dgm:t>
        <a:bodyPr/>
        <a:lstStyle/>
        <a:p>
          <a:pPr>
            <a:lnSpc>
              <a:spcPct val="100000"/>
            </a:lnSpc>
          </a:pPr>
          <a:r>
            <a:rPr lang="en-US" sz="1800" b="0" dirty="0"/>
            <a:t>The results of the peer review are of an advisory nature.  </a:t>
          </a:r>
        </a:p>
      </dgm:t>
    </dgm:pt>
    <dgm:pt modelId="{DE587CB8-2CC2-49C8-93C0-A64EC70EB530}" type="parTrans" cxnId="{C620FE14-0875-4A70-864D-D15A8793A93C}">
      <dgm:prSet/>
      <dgm:spPr/>
      <dgm:t>
        <a:bodyPr/>
        <a:lstStyle/>
        <a:p>
          <a:endParaRPr lang="en-US"/>
        </a:p>
      </dgm:t>
    </dgm:pt>
    <dgm:pt modelId="{20F5C76A-A8D3-4BF9-9C9B-200D2F240955}" type="sibTrans" cxnId="{C620FE14-0875-4A70-864D-D15A8793A93C}">
      <dgm:prSet/>
      <dgm:spPr/>
      <dgm:t>
        <a:bodyPr/>
        <a:lstStyle/>
        <a:p>
          <a:endParaRPr lang="en-US"/>
        </a:p>
      </dgm:t>
    </dgm:pt>
    <dgm:pt modelId="{657D7078-4CD6-4CE6-89FF-47FDB70DF0CC}">
      <dgm:prSet custT="1"/>
      <dgm:spPr/>
      <dgm:t>
        <a:bodyPr/>
        <a:lstStyle/>
        <a:p>
          <a:pPr>
            <a:lnSpc>
              <a:spcPct val="100000"/>
            </a:lnSpc>
          </a:pPr>
          <a:r>
            <a:rPr lang="en-US" sz="1800" b="0" dirty="0"/>
            <a:t>The program office and approving official make the final determination for funding.</a:t>
          </a:r>
        </a:p>
      </dgm:t>
    </dgm:pt>
    <dgm:pt modelId="{7D8A76D1-A9E5-419D-A091-C09EB4209B32}" type="parTrans" cxnId="{DF3DD219-2EF6-4E0A-A51E-175EFE040B08}">
      <dgm:prSet/>
      <dgm:spPr/>
      <dgm:t>
        <a:bodyPr/>
        <a:lstStyle/>
        <a:p>
          <a:endParaRPr lang="en-US"/>
        </a:p>
      </dgm:t>
    </dgm:pt>
    <dgm:pt modelId="{D41F349B-2F51-476B-A2D7-F310C81E07F1}" type="sibTrans" cxnId="{DF3DD219-2EF6-4E0A-A51E-175EFE040B08}">
      <dgm:prSet/>
      <dgm:spPr/>
      <dgm:t>
        <a:bodyPr/>
        <a:lstStyle/>
        <a:p>
          <a:endParaRPr lang="en-US"/>
        </a:p>
      </dgm:t>
    </dgm:pt>
    <dgm:pt modelId="{F6ECBD72-BE21-4309-BC28-CE9D29152481}">
      <dgm:prSet custT="1"/>
      <dgm:spPr/>
      <dgm:t>
        <a:bodyPr/>
        <a:lstStyle/>
        <a:p>
          <a:pPr>
            <a:lnSpc>
              <a:spcPct val="100000"/>
            </a:lnSpc>
          </a:pPr>
          <a:r>
            <a:rPr lang="en-US" sz="1600" b="0" dirty="0"/>
            <a:t>The federal agency may make equitable distribution of awards in terms of geography (including urban, rural and remote settings) and balance among populations of focus and program size.</a:t>
          </a:r>
        </a:p>
      </dgm:t>
    </dgm:pt>
    <dgm:pt modelId="{31F47BF4-BDA9-4569-8078-B84CA306593F}" type="parTrans" cxnId="{092621FD-85B5-42DB-B286-D622ED076DB9}">
      <dgm:prSet/>
      <dgm:spPr/>
      <dgm:t>
        <a:bodyPr/>
        <a:lstStyle/>
        <a:p>
          <a:endParaRPr lang="en-US"/>
        </a:p>
      </dgm:t>
    </dgm:pt>
    <dgm:pt modelId="{84015305-F94C-463C-8848-71B9FBA433AC}" type="sibTrans" cxnId="{092621FD-85B5-42DB-B286-D622ED076DB9}">
      <dgm:prSet/>
      <dgm:spPr/>
      <dgm:t>
        <a:bodyPr/>
        <a:lstStyle/>
        <a:p>
          <a:endParaRPr lang="en-US"/>
        </a:p>
      </dgm:t>
    </dgm:pt>
    <dgm:pt modelId="{6E012804-C1EB-4226-A2F9-93B276A351CC}" type="pres">
      <dgm:prSet presAssocID="{8F126F54-1EF8-400B-A284-BCC8541847FD}" presName="root" presStyleCnt="0">
        <dgm:presLayoutVars>
          <dgm:dir/>
          <dgm:resizeHandles val="exact"/>
        </dgm:presLayoutVars>
      </dgm:prSet>
      <dgm:spPr/>
    </dgm:pt>
    <dgm:pt modelId="{646ECEEF-3A2D-49AA-A482-64A4B225061C}" type="pres">
      <dgm:prSet presAssocID="{8CF3ECBB-6C85-4853-9734-E48D3773D7E7}" presName="compNode" presStyleCnt="0"/>
      <dgm:spPr/>
    </dgm:pt>
    <dgm:pt modelId="{13566E71-4710-4BC1-A35C-6712A2512380}" type="pres">
      <dgm:prSet presAssocID="{8CF3ECBB-6C85-4853-9734-E48D3773D7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stomer Review"/>
        </a:ext>
      </dgm:extLst>
    </dgm:pt>
    <dgm:pt modelId="{7B03734A-BB51-4EB2-A9A5-0D65A4139BB4}" type="pres">
      <dgm:prSet presAssocID="{8CF3ECBB-6C85-4853-9734-E48D3773D7E7}" presName="spaceRect" presStyleCnt="0"/>
      <dgm:spPr/>
    </dgm:pt>
    <dgm:pt modelId="{8AC82A67-EBC1-4C3A-A958-0E8065CC4B34}" type="pres">
      <dgm:prSet presAssocID="{8CF3ECBB-6C85-4853-9734-E48D3773D7E7}" presName="textRect" presStyleLbl="revTx" presStyleIdx="0" presStyleCnt="3">
        <dgm:presLayoutVars>
          <dgm:chMax val="1"/>
          <dgm:chPref val="1"/>
        </dgm:presLayoutVars>
      </dgm:prSet>
      <dgm:spPr/>
    </dgm:pt>
    <dgm:pt modelId="{0455112A-F221-4E39-9FA1-3DE8B9A6B11B}" type="pres">
      <dgm:prSet presAssocID="{20F5C76A-A8D3-4BF9-9C9B-200D2F240955}" presName="sibTrans" presStyleCnt="0"/>
      <dgm:spPr/>
    </dgm:pt>
    <dgm:pt modelId="{54C6857E-5000-4D00-81F1-0894F4F20145}" type="pres">
      <dgm:prSet presAssocID="{657D7078-4CD6-4CE6-89FF-47FDB70DF0CC}" presName="compNode" presStyleCnt="0"/>
      <dgm:spPr/>
    </dgm:pt>
    <dgm:pt modelId="{1AE948BE-C180-4F2A-9FC8-BE19757DE1A9}" type="pres">
      <dgm:prSet presAssocID="{657D7078-4CD6-4CE6-89FF-47FDB70DF0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00962F98-612C-42CE-BAA9-D23A3EE81D1B}" type="pres">
      <dgm:prSet presAssocID="{657D7078-4CD6-4CE6-89FF-47FDB70DF0CC}" presName="spaceRect" presStyleCnt="0"/>
      <dgm:spPr/>
    </dgm:pt>
    <dgm:pt modelId="{39998864-064E-459B-BA52-886C9A07E77C}" type="pres">
      <dgm:prSet presAssocID="{657D7078-4CD6-4CE6-89FF-47FDB70DF0CC}" presName="textRect" presStyleLbl="revTx" presStyleIdx="1" presStyleCnt="3">
        <dgm:presLayoutVars>
          <dgm:chMax val="1"/>
          <dgm:chPref val="1"/>
        </dgm:presLayoutVars>
      </dgm:prSet>
      <dgm:spPr/>
    </dgm:pt>
    <dgm:pt modelId="{A023DB2C-FD62-421B-AAE5-00577E6939D7}" type="pres">
      <dgm:prSet presAssocID="{D41F349B-2F51-476B-A2D7-F310C81E07F1}" presName="sibTrans" presStyleCnt="0"/>
      <dgm:spPr/>
    </dgm:pt>
    <dgm:pt modelId="{75B860B9-22DC-4932-8AE6-F6F16387F3DE}" type="pres">
      <dgm:prSet presAssocID="{F6ECBD72-BE21-4309-BC28-CE9D29152481}" presName="compNode" presStyleCnt="0"/>
      <dgm:spPr/>
    </dgm:pt>
    <dgm:pt modelId="{D63E9CA1-33BF-4D95-B53F-535952B4E57F}" type="pres">
      <dgm:prSet presAssocID="{F6ECBD72-BE21-4309-BC28-CE9D291524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ity"/>
        </a:ext>
      </dgm:extLst>
    </dgm:pt>
    <dgm:pt modelId="{26062635-500C-4D2C-934D-726FB8458CF8}" type="pres">
      <dgm:prSet presAssocID="{F6ECBD72-BE21-4309-BC28-CE9D29152481}" presName="spaceRect" presStyleCnt="0"/>
      <dgm:spPr/>
    </dgm:pt>
    <dgm:pt modelId="{12C78469-BEDB-4A43-BC68-D3AAB509F8D9}" type="pres">
      <dgm:prSet presAssocID="{F6ECBD72-BE21-4309-BC28-CE9D29152481}" presName="textRect" presStyleLbl="revTx" presStyleIdx="2" presStyleCnt="3">
        <dgm:presLayoutVars>
          <dgm:chMax val="1"/>
          <dgm:chPref val="1"/>
        </dgm:presLayoutVars>
      </dgm:prSet>
      <dgm:spPr/>
    </dgm:pt>
  </dgm:ptLst>
  <dgm:cxnLst>
    <dgm:cxn modelId="{C620FE14-0875-4A70-864D-D15A8793A93C}" srcId="{8F126F54-1EF8-400B-A284-BCC8541847FD}" destId="{8CF3ECBB-6C85-4853-9734-E48D3773D7E7}" srcOrd="0" destOrd="0" parTransId="{DE587CB8-2CC2-49C8-93C0-A64EC70EB530}" sibTransId="{20F5C76A-A8D3-4BF9-9C9B-200D2F240955}"/>
    <dgm:cxn modelId="{870CF218-7277-42D4-9307-BC2190D09406}" type="presOf" srcId="{8CF3ECBB-6C85-4853-9734-E48D3773D7E7}" destId="{8AC82A67-EBC1-4C3A-A958-0E8065CC4B34}" srcOrd="0" destOrd="0" presId="urn:microsoft.com/office/officeart/2018/2/layout/IconLabelList"/>
    <dgm:cxn modelId="{DF3DD219-2EF6-4E0A-A51E-175EFE040B08}" srcId="{8F126F54-1EF8-400B-A284-BCC8541847FD}" destId="{657D7078-4CD6-4CE6-89FF-47FDB70DF0CC}" srcOrd="1" destOrd="0" parTransId="{7D8A76D1-A9E5-419D-A091-C09EB4209B32}" sibTransId="{D41F349B-2F51-476B-A2D7-F310C81E07F1}"/>
    <dgm:cxn modelId="{6FFE6C39-FC2D-4379-9DCB-7E6CA9C63193}" type="presOf" srcId="{657D7078-4CD6-4CE6-89FF-47FDB70DF0CC}" destId="{39998864-064E-459B-BA52-886C9A07E77C}" srcOrd="0" destOrd="0" presId="urn:microsoft.com/office/officeart/2018/2/layout/IconLabelList"/>
    <dgm:cxn modelId="{0EB76B92-FD18-4E97-B1A6-601EFAE5ABF6}" type="presOf" srcId="{F6ECBD72-BE21-4309-BC28-CE9D29152481}" destId="{12C78469-BEDB-4A43-BC68-D3AAB509F8D9}" srcOrd="0" destOrd="0" presId="urn:microsoft.com/office/officeart/2018/2/layout/IconLabelList"/>
    <dgm:cxn modelId="{03D137CD-9858-4039-9206-661B4D145F13}" type="presOf" srcId="{8F126F54-1EF8-400B-A284-BCC8541847FD}" destId="{6E012804-C1EB-4226-A2F9-93B276A351CC}" srcOrd="0" destOrd="0" presId="urn:microsoft.com/office/officeart/2018/2/layout/IconLabelList"/>
    <dgm:cxn modelId="{092621FD-85B5-42DB-B286-D622ED076DB9}" srcId="{8F126F54-1EF8-400B-A284-BCC8541847FD}" destId="{F6ECBD72-BE21-4309-BC28-CE9D29152481}" srcOrd="2" destOrd="0" parTransId="{31F47BF4-BDA9-4569-8078-B84CA306593F}" sibTransId="{84015305-F94C-463C-8848-71B9FBA433AC}"/>
    <dgm:cxn modelId="{95F2C7FB-968B-4FF2-9FAB-9D6E77F50C7C}" type="presParOf" srcId="{6E012804-C1EB-4226-A2F9-93B276A351CC}" destId="{646ECEEF-3A2D-49AA-A482-64A4B225061C}" srcOrd="0" destOrd="0" presId="urn:microsoft.com/office/officeart/2018/2/layout/IconLabelList"/>
    <dgm:cxn modelId="{F738CBC9-B849-4DF7-B3C4-56BD57F3EF61}" type="presParOf" srcId="{646ECEEF-3A2D-49AA-A482-64A4B225061C}" destId="{13566E71-4710-4BC1-A35C-6712A2512380}" srcOrd="0" destOrd="0" presId="urn:microsoft.com/office/officeart/2018/2/layout/IconLabelList"/>
    <dgm:cxn modelId="{AC063B69-4EDC-4BEF-B1B9-DD20A66D98BD}" type="presParOf" srcId="{646ECEEF-3A2D-49AA-A482-64A4B225061C}" destId="{7B03734A-BB51-4EB2-A9A5-0D65A4139BB4}" srcOrd="1" destOrd="0" presId="urn:microsoft.com/office/officeart/2018/2/layout/IconLabelList"/>
    <dgm:cxn modelId="{62B55CA8-1DA4-4B97-B610-935A7FF6428A}" type="presParOf" srcId="{646ECEEF-3A2D-49AA-A482-64A4B225061C}" destId="{8AC82A67-EBC1-4C3A-A958-0E8065CC4B34}" srcOrd="2" destOrd="0" presId="urn:microsoft.com/office/officeart/2018/2/layout/IconLabelList"/>
    <dgm:cxn modelId="{9F370A98-9C4F-4020-9947-AD0991B719A9}" type="presParOf" srcId="{6E012804-C1EB-4226-A2F9-93B276A351CC}" destId="{0455112A-F221-4E39-9FA1-3DE8B9A6B11B}" srcOrd="1" destOrd="0" presId="urn:microsoft.com/office/officeart/2018/2/layout/IconLabelList"/>
    <dgm:cxn modelId="{521DE43C-89A2-4813-AABC-E67713E305B2}" type="presParOf" srcId="{6E012804-C1EB-4226-A2F9-93B276A351CC}" destId="{54C6857E-5000-4D00-81F1-0894F4F20145}" srcOrd="2" destOrd="0" presId="urn:microsoft.com/office/officeart/2018/2/layout/IconLabelList"/>
    <dgm:cxn modelId="{144CA1D7-3407-4FF7-AFEF-BBAE0E530C96}" type="presParOf" srcId="{54C6857E-5000-4D00-81F1-0894F4F20145}" destId="{1AE948BE-C180-4F2A-9FC8-BE19757DE1A9}" srcOrd="0" destOrd="0" presId="urn:microsoft.com/office/officeart/2018/2/layout/IconLabelList"/>
    <dgm:cxn modelId="{76A90D64-C509-4EEA-A546-581DFB65B11D}" type="presParOf" srcId="{54C6857E-5000-4D00-81F1-0894F4F20145}" destId="{00962F98-612C-42CE-BAA9-D23A3EE81D1B}" srcOrd="1" destOrd="0" presId="urn:microsoft.com/office/officeart/2018/2/layout/IconLabelList"/>
    <dgm:cxn modelId="{168E6FE7-2214-4010-B9E6-852D51F99881}" type="presParOf" srcId="{54C6857E-5000-4D00-81F1-0894F4F20145}" destId="{39998864-064E-459B-BA52-886C9A07E77C}" srcOrd="2" destOrd="0" presId="urn:microsoft.com/office/officeart/2018/2/layout/IconLabelList"/>
    <dgm:cxn modelId="{85F37367-A276-4125-A557-E9C6FC55C647}" type="presParOf" srcId="{6E012804-C1EB-4226-A2F9-93B276A351CC}" destId="{A023DB2C-FD62-421B-AAE5-00577E6939D7}" srcOrd="3" destOrd="0" presId="urn:microsoft.com/office/officeart/2018/2/layout/IconLabelList"/>
    <dgm:cxn modelId="{AA69B138-67C5-4530-B26A-8EDCBA70F753}" type="presParOf" srcId="{6E012804-C1EB-4226-A2F9-93B276A351CC}" destId="{75B860B9-22DC-4932-8AE6-F6F16387F3DE}" srcOrd="4" destOrd="0" presId="urn:microsoft.com/office/officeart/2018/2/layout/IconLabelList"/>
    <dgm:cxn modelId="{20A1D564-6001-4CE4-A7A5-315D1AA74FE5}" type="presParOf" srcId="{75B860B9-22DC-4932-8AE6-F6F16387F3DE}" destId="{D63E9CA1-33BF-4D95-B53F-535952B4E57F}" srcOrd="0" destOrd="0" presId="urn:microsoft.com/office/officeart/2018/2/layout/IconLabelList"/>
    <dgm:cxn modelId="{4B3EA40E-13F4-4F68-8122-08C5CF2FEF0F}" type="presParOf" srcId="{75B860B9-22DC-4932-8AE6-F6F16387F3DE}" destId="{26062635-500C-4D2C-934D-726FB8458CF8}" srcOrd="1" destOrd="0" presId="urn:microsoft.com/office/officeart/2018/2/layout/IconLabelList"/>
    <dgm:cxn modelId="{500ED2DA-4855-4235-8C6E-65EE938CF196}" type="presParOf" srcId="{75B860B9-22DC-4932-8AE6-F6F16387F3DE}" destId="{12C78469-BEDB-4A43-BC68-D3AAB509F8D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D12D-7BDE-4C47-A34B-B19713596DAB}">
      <dsp:nvSpPr>
        <dsp:cNvPr id="0" name=""/>
        <dsp:cNvSpPr/>
      </dsp:nvSpPr>
      <dsp:spPr>
        <a:xfrm>
          <a:off x="0" y="68731"/>
          <a:ext cx="10515600" cy="507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00302-D04B-4743-B14D-F9A62929C94C}">
      <dsp:nvSpPr>
        <dsp:cNvPr id="0" name=""/>
        <dsp:cNvSpPr/>
      </dsp:nvSpPr>
      <dsp:spPr>
        <a:xfrm>
          <a:off x="153418" y="182844"/>
          <a:ext cx="279214" cy="278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F2F53B-1759-4429-9378-7634A31E1F29}">
      <dsp:nvSpPr>
        <dsp:cNvPr id="0" name=""/>
        <dsp:cNvSpPr/>
      </dsp:nvSpPr>
      <dsp:spPr>
        <a:xfrm>
          <a:off x="586051" y="68731"/>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u="sng" kern="1200" dirty="0"/>
            <a:t>Pre-Review Conference Call</a:t>
          </a:r>
          <a:r>
            <a:rPr lang="en-US" sz="1600" b="1" kern="1200" dirty="0"/>
            <a:t>: To provide an overview of the review process and give reviewers the opportunity to address with HRSA staff any questions or issues regarding review policies and procedures.</a:t>
          </a:r>
          <a:endParaRPr lang="en-US" sz="1600" kern="1200" dirty="0"/>
        </a:p>
      </dsp:txBody>
      <dsp:txXfrm>
        <a:off x="586051" y="68731"/>
        <a:ext cx="9911797" cy="538865"/>
      </dsp:txXfrm>
    </dsp:sp>
    <dsp:sp modelId="{C4431096-2194-4D61-837D-DC62D5BBC384}">
      <dsp:nvSpPr>
        <dsp:cNvPr id="0" name=""/>
        <dsp:cNvSpPr/>
      </dsp:nvSpPr>
      <dsp:spPr>
        <a:xfrm>
          <a:off x="0" y="742313"/>
          <a:ext cx="10503405" cy="10194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CE93C-EF0A-4674-B37A-EF4040F17643}">
      <dsp:nvSpPr>
        <dsp:cNvPr id="0" name=""/>
        <dsp:cNvSpPr/>
      </dsp:nvSpPr>
      <dsp:spPr>
        <a:xfrm>
          <a:off x="150370" y="1112558"/>
          <a:ext cx="279214" cy="278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0F5AC-505C-4BFC-A15D-FCE03402DEBD}">
      <dsp:nvSpPr>
        <dsp:cNvPr id="0" name=""/>
        <dsp:cNvSpPr/>
      </dsp:nvSpPr>
      <dsp:spPr>
        <a:xfrm>
          <a:off x="583003" y="998446"/>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kern="1200" dirty="0"/>
            <a:t>Each reviewer is assigned to read, evaluate, and score </a:t>
          </a:r>
          <a:r>
            <a:rPr lang="en-US" sz="1600" b="1" u="sng" kern="1200" dirty="0"/>
            <a:t>up to six applications</a:t>
          </a:r>
          <a:r>
            <a:rPr lang="en-US" sz="1600" b="1" kern="1200" dirty="0"/>
            <a:t>.   Reviewers are also required to read (but not score) all of the other applications assigned to other reviewers. All reviewers must attend a Quarterly Reviewer Training session.</a:t>
          </a:r>
          <a:endParaRPr lang="en-US" sz="1600" kern="1200" dirty="0"/>
        </a:p>
      </dsp:txBody>
      <dsp:txXfrm>
        <a:off x="583003" y="998446"/>
        <a:ext cx="9911797" cy="538865"/>
      </dsp:txXfrm>
    </dsp:sp>
    <dsp:sp modelId="{A902D222-E2AC-4410-950A-FE261F111E2D}">
      <dsp:nvSpPr>
        <dsp:cNvPr id="0" name=""/>
        <dsp:cNvSpPr/>
      </dsp:nvSpPr>
      <dsp:spPr>
        <a:xfrm>
          <a:off x="0" y="1896462"/>
          <a:ext cx="10515600" cy="507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913AA-0119-419F-A8A7-E786C4E8C276}">
      <dsp:nvSpPr>
        <dsp:cNvPr id="0" name=""/>
        <dsp:cNvSpPr/>
      </dsp:nvSpPr>
      <dsp:spPr>
        <a:xfrm>
          <a:off x="153418" y="2010575"/>
          <a:ext cx="279214" cy="2789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CD0D8-FABB-44D6-8A6D-4CEDB97923EE}">
      <dsp:nvSpPr>
        <dsp:cNvPr id="0" name=""/>
        <dsp:cNvSpPr/>
      </dsp:nvSpPr>
      <dsp:spPr>
        <a:xfrm>
          <a:off x="586051" y="1896462"/>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u="sng" kern="1200" dirty="0"/>
            <a:t>Reviewer honoraria</a:t>
          </a:r>
          <a:r>
            <a:rPr lang="en-US" sz="1600" b="1" kern="1200" dirty="0"/>
            <a:t>: $350/day (about 3 days) or $140/application (subject to change).</a:t>
          </a:r>
          <a:endParaRPr lang="en-US" sz="1600" kern="1200" dirty="0"/>
        </a:p>
      </dsp:txBody>
      <dsp:txXfrm>
        <a:off x="586051" y="1896462"/>
        <a:ext cx="9911797" cy="538865"/>
      </dsp:txXfrm>
    </dsp:sp>
    <dsp:sp modelId="{3D45BB17-F6BC-438F-84FB-4C54F12E79E5}">
      <dsp:nvSpPr>
        <dsp:cNvPr id="0" name=""/>
        <dsp:cNvSpPr/>
      </dsp:nvSpPr>
      <dsp:spPr>
        <a:xfrm>
          <a:off x="0" y="2570044"/>
          <a:ext cx="10515600" cy="10401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D7816-C77F-492A-9564-B9E414DEA331}">
      <dsp:nvSpPr>
        <dsp:cNvPr id="0" name=""/>
        <dsp:cNvSpPr/>
      </dsp:nvSpPr>
      <dsp:spPr>
        <a:xfrm>
          <a:off x="153418" y="2950666"/>
          <a:ext cx="279214" cy="2789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DA3D0-02AC-4254-A98D-0A52B79C2697}">
      <dsp:nvSpPr>
        <dsp:cNvPr id="0" name=""/>
        <dsp:cNvSpPr/>
      </dsp:nvSpPr>
      <dsp:spPr>
        <a:xfrm>
          <a:off x="586051" y="2836553"/>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u="sng" kern="1200" dirty="0"/>
            <a:t>No conflicts of interest</a:t>
          </a:r>
          <a:r>
            <a:rPr lang="en-US" sz="1600" b="1" kern="1200" dirty="0"/>
            <a:t>: To achieve the goal of a fair and objective review, reviewers must not carry any prejudices, biases or conflicts of interest into the review process.  The reviewer is obligated to declare any and all potential or actual conflicts of interest. </a:t>
          </a:r>
          <a:endParaRPr lang="en-US" sz="1600" kern="1200" dirty="0"/>
        </a:p>
      </dsp:txBody>
      <dsp:txXfrm>
        <a:off x="586051" y="2836553"/>
        <a:ext cx="9911797" cy="538865"/>
      </dsp:txXfrm>
    </dsp:sp>
    <dsp:sp modelId="{FE5AB590-37CF-4855-97A1-DE56E1845407}">
      <dsp:nvSpPr>
        <dsp:cNvPr id="0" name=""/>
        <dsp:cNvSpPr/>
      </dsp:nvSpPr>
      <dsp:spPr>
        <a:xfrm>
          <a:off x="0" y="3744946"/>
          <a:ext cx="10515600" cy="5071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609A0-E849-4743-B0CA-821824160DE4}">
      <dsp:nvSpPr>
        <dsp:cNvPr id="0" name=""/>
        <dsp:cNvSpPr/>
      </dsp:nvSpPr>
      <dsp:spPr>
        <a:xfrm>
          <a:off x="153418" y="3859059"/>
          <a:ext cx="279214" cy="2789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98656-9830-41C6-B0EE-C5E89BFC9438}">
      <dsp:nvSpPr>
        <dsp:cNvPr id="0" name=""/>
        <dsp:cNvSpPr/>
      </dsp:nvSpPr>
      <dsp:spPr>
        <a:xfrm>
          <a:off x="586051" y="3744946"/>
          <a:ext cx="9911797" cy="538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030" tIns="57030" rIns="57030" bIns="57030" numCol="1" spcCol="1270" anchor="ctr" anchorCtr="0">
          <a:noAutofit/>
        </a:bodyPr>
        <a:lstStyle/>
        <a:p>
          <a:pPr marL="0" lvl="0" indent="0" algn="l" defTabSz="711200">
            <a:lnSpc>
              <a:spcPct val="90000"/>
            </a:lnSpc>
            <a:spcBef>
              <a:spcPct val="0"/>
            </a:spcBef>
            <a:spcAft>
              <a:spcPct val="35000"/>
            </a:spcAft>
            <a:buNone/>
          </a:pPr>
          <a:r>
            <a:rPr lang="en-US" sz="1600" b="1" kern="1200" dirty="0"/>
            <a:t>All comments made by the Reviewer are treated as confidential information.  </a:t>
          </a:r>
          <a:r>
            <a:rPr lang="en-US" sz="1600" b="1" u="sng" kern="1200" dirty="0"/>
            <a:t>All reviewer materials are expected to be deleted when the review process is completed.</a:t>
          </a:r>
          <a:endParaRPr lang="en-US" sz="1600" kern="1200" dirty="0"/>
        </a:p>
      </dsp:txBody>
      <dsp:txXfrm>
        <a:off x="586051" y="3744946"/>
        <a:ext cx="9911797" cy="538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66E71-4710-4BC1-A35C-6712A2512380}">
      <dsp:nvSpPr>
        <dsp:cNvPr id="0" name=""/>
        <dsp:cNvSpPr/>
      </dsp:nvSpPr>
      <dsp:spPr>
        <a:xfrm>
          <a:off x="1212569" y="52849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82A67-EBC1-4C3A-A958-0E8065CC4B34}">
      <dsp:nvSpPr>
        <dsp:cNvPr id="0" name=""/>
        <dsp:cNvSpPr/>
      </dsp:nvSpPr>
      <dsp:spPr>
        <a:xfrm>
          <a:off x="417971" y="2323212"/>
          <a:ext cx="288945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kern="1200" dirty="0"/>
            <a:t>The results of the peer review are of an advisory nature.  </a:t>
          </a:r>
        </a:p>
      </dsp:txBody>
      <dsp:txXfrm>
        <a:off x="417971" y="2323212"/>
        <a:ext cx="2889450" cy="1499633"/>
      </dsp:txXfrm>
    </dsp:sp>
    <dsp:sp modelId="{1AE948BE-C180-4F2A-9FC8-BE19757DE1A9}">
      <dsp:nvSpPr>
        <dsp:cNvPr id="0" name=""/>
        <dsp:cNvSpPr/>
      </dsp:nvSpPr>
      <dsp:spPr>
        <a:xfrm>
          <a:off x="4607673" y="528491"/>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98864-064E-459B-BA52-886C9A07E77C}">
      <dsp:nvSpPr>
        <dsp:cNvPr id="0" name=""/>
        <dsp:cNvSpPr/>
      </dsp:nvSpPr>
      <dsp:spPr>
        <a:xfrm>
          <a:off x="3813075" y="2323212"/>
          <a:ext cx="288945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kern="1200" dirty="0"/>
            <a:t>The program office and approving official make the final determination for funding.</a:t>
          </a:r>
        </a:p>
      </dsp:txBody>
      <dsp:txXfrm>
        <a:off x="3813075" y="2323212"/>
        <a:ext cx="2889450" cy="1499633"/>
      </dsp:txXfrm>
    </dsp:sp>
    <dsp:sp modelId="{D63E9CA1-33BF-4D95-B53F-535952B4E57F}">
      <dsp:nvSpPr>
        <dsp:cNvPr id="0" name=""/>
        <dsp:cNvSpPr/>
      </dsp:nvSpPr>
      <dsp:spPr>
        <a:xfrm>
          <a:off x="8002777" y="52849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78469-BEDB-4A43-BC68-D3AAB509F8D9}">
      <dsp:nvSpPr>
        <dsp:cNvPr id="0" name=""/>
        <dsp:cNvSpPr/>
      </dsp:nvSpPr>
      <dsp:spPr>
        <a:xfrm>
          <a:off x="7208178" y="2323212"/>
          <a:ext cx="2889450" cy="1499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kern="1200" dirty="0"/>
            <a:t>The federal agency may make equitable distribution of awards in terms of geography (including urban, rural and remote settings) and balance among populations of focus and program size.</a:t>
          </a:r>
        </a:p>
      </dsp:txBody>
      <dsp:txXfrm>
        <a:off x="7208178" y="2323212"/>
        <a:ext cx="2889450" cy="14996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A8F1D-0727-A041-A617-2C0B5623C216}" type="datetimeFigureOut">
              <a:rPr lang="en-US" smtClean="0"/>
              <a:t>11/12/23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2BE60-070A-D147-BE13-01B8DB6E92B6}" type="slidenum">
              <a:rPr lang="en-US" smtClean="0"/>
              <a:t>‹#›</a:t>
            </a:fld>
            <a:endParaRPr lang="en-US"/>
          </a:p>
        </p:txBody>
      </p:sp>
    </p:spTree>
    <p:extLst>
      <p:ext uri="{BB962C8B-B14F-4D97-AF65-F5344CB8AC3E}">
        <p14:creationId xmlns:p14="http://schemas.microsoft.com/office/powerpoint/2010/main" val="148741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2BE60-070A-D147-BE13-01B8DB6E92B6}" type="slidenum">
              <a:rPr lang="en-US" smtClean="0"/>
              <a:t>1</a:t>
            </a:fld>
            <a:endParaRPr lang="en-US"/>
          </a:p>
        </p:txBody>
      </p:sp>
    </p:spTree>
    <p:extLst>
      <p:ext uri="{BB962C8B-B14F-4D97-AF65-F5344CB8AC3E}">
        <p14:creationId xmlns:p14="http://schemas.microsoft.com/office/powerpoint/2010/main" val="130727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Leadership: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t>
            </a:r>
            <a:r>
              <a:rPr lang="en-US" baseline="0" dirty="0"/>
              <a:t> what extent do your leaders represent your clients or constituents (demographics, socioeconomics, lived experience). For example, if you are designing a mentorship program for justice-impacted youth, do you have leaders on the Staff or Board who have lived experience with justice system involvement?</a:t>
            </a:r>
          </a:p>
          <a:p>
            <a:pPr marL="171450" lvl="0" indent="-171450" algn="l" rtl="0">
              <a:spcBef>
                <a:spcPts val="0"/>
              </a:spcBef>
              <a:spcAft>
                <a:spcPts val="0"/>
              </a:spcAft>
              <a:buFont typeface="Arial" panose="020B0604020202020204" pitchFamily="34" charset="0"/>
              <a:buChar char="•"/>
            </a:pPr>
            <a:r>
              <a:rPr lang="en-US" dirty="0"/>
              <a:t>It is helpful to have up-to-date resumes an</a:t>
            </a:r>
            <a:r>
              <a:rPr lang="en-US" baseline="0" dirty="0"/>
              <a:t>d bios</a:t>
            </a:r>
            <a:r>
              <a:rPr lang="en-US" dirty="0"/>
              <a:t> of key staff</a:t>
            </a:r>
            <a:r>
              <a:rPr lang="en-US" baseline="0" dirty="0"/>
              <a:t> (Directors, Managers) on hand to weave their qualifications into the narrative.</a:t>
            </a:r>
          </a:p>
          <a:p>
            <a:pPr marL="171450" lvl="0" indent="-171450" algn="l" rtl="0">
              <a:spcBef>
                <a:spcPts val="0"/>
              </a:spcBef>
              <a:spcAft>
                <a:spcPts val="0"/>
              </a:spcAft>
              <a:buFont typeface="Arial" panose="020B0604020202020204" pitchFamily="34" charset="0"/>
              <a:buChar char="•"/>
            </a:pPr>
            <a:r>
              <a:rPr lang="en-US" baseline="0" dirty="0"/>
              <a:t>If a position, such as a Project Director, is “to be hired,” have a job description that describes that person’s required minimum qualifications.</a:t>
            </a:r>
            <a:endParaRPr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Broader community input:</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dirty="0"/>
              <a:t>Both</a:t>
            </a:r>
            <a:r>
              <a:rPr lang="en-US" baseline="0" dirty="0"/>
              <a:t> foundation and government funders will want to see that your solutions are designed to meet community needs </a:t>
            </a:r>
            <a:r>
              <a:rPr lang="en-US" u="sng" baseline="0" dirty="0"/>
              <a:t>as defined by the community members themselves</a:t>
            </a:r>
            <a:r>
              <a:rPr lang="en-US" baseline="0" dirty="0"/>
              <a:t>. Questions to ask yourself: What are the mechanisms for community input? How will it be collected, and how often, and how will it be used (example: quarterly survey, focus groups)? How will community members be involved in the planning, implementation, evaluation, and ongoing quality improvement of your programs?</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Partnerships: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Foundation funders want to see collaboration across organizations. LOSs may suffice.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Government funders often want to see or even require collaboration between nonprofits, public entities (ex: Workforce Development System), and industry. More formal: LOCs or MOUs</a:t>
            </a:r>
            <a:r>
              <a:rPr lang="en-US" sz="1200" kern="1200" baseline="0" dirty="0">
                <a:solidFill>
                  <a:schemeClr val="tx1"/>
                </a:solidFill>
                <a:effectLst/>
                <a:latin typeface="+mn-lt"/>
                <a:ea typeface="+mn-ea"/>
                <a:cs typeface="+mn-cs"/>
              </a:rPr>
              <a:t> may be needed as opposed to letters of support.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general, foundation grants are more interested in Board and Staff, while government funders are more interested in structures, systems, and processes (Governance, Advisory Committee and who’s on it, how often they meet etc.</a:t>
            </a:r>
          </a:p>
          <a:p>
            <a:pPr marL="171450" lvl="0" indent="-171450" algn="l" rtl="0">
              <a:spcBef>
                <a:spcPts val="0"/>
              </a:spcBef>
              <a:spcAft>
                <a:spcPts val="0"/>
              </a:spcAft>
              <a:buFont typeface="Arial" panose="020B0604020202020204" pitchFamily="34" charset="0"/>
              <a:buChar char="•"/>
            </a:pPr>
            <a:endParaRPr lang="en-US" baseline="0"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3196471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Staffing: </a:t>
            </a:r>
          </a:p>
          <a:p>
            <a:pPr marL="171450" lvl="0" indent="-171450" algn="l" rtl="0">
              <a:spcBef>
                <a:spcPts val="0"/>
              </a:spcBef>
              <a:spcAft>
                <a:spcPts val="0"/>
              </a:spcAft>
              <a:buFont typeface="Arial" panose="020B0604020202020204" pitchFamily="34" charset="0"/>
              <a:buChar char="•"/>
            </a:pPr>
            <a:r>
              <a:rPr lang="en-US" dirty="0"/>
              <a:t>Does your staff have the relevant qualifications?</a:t>
            </a:r>
          </a:p>
          <a:p>
            <a:pPr marL="171450" lvl="0" indent="-171450" algn="l" rtl="0">
              <a:spcBef>
                <a:spcPts val="0"/>
              </a:spcBef>
              <a:spcAft>
                <a:spcPts val="0"/>
              </a:spcAft>
              <a:buFont typeface="Arial" panose="020B0604020202020204" pitchFamily="34" charset="0"/>
              <a:buChar char="•"/>
            </a:pPr>
            <a:r>
              <a:rPr lang="en-US" dirty="0"/>
              <a:t>Are</a:t>
            </a:r>
            <a:r>
              <a:rPr lang="en-US" baseline="0" dirty="0"/>
              <a:t> there sufficient FTE allotments in the budget?</a:t>
            </a:r>
          </a:p>
          <a:p>
            <a:pPr marL="171450" lvl="0" indent="-171450" algn="l" rtl="0">
              <a:spcBef>
                <a:spcPts val="0"/>
              </a:spcBef>
              <a:spcAft>
                <a:spcPts val="0"/>
              </a:spcAft>
              <a:buFont typeface="Arial" panose="020B0604020202020204" pitchFamily="34" charset="0"/>
              <a:buChar char="•"/>
            </a:pPr>
            <a:r>
              <a:rPr lang="en-US" baseline="0" dirty="0"/>
              <a:t>Do you need to hire anyone?</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Scope: on slide</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r>
              <a:rPr lang="en-US" baseline="0" dirty="0"/>
              <a:t>Timeline: on slide</a:t>
            </a:r>
          </a:p>
          <a:p>
            <a:pPr marL="0" lvl="0" indent="0" algn="l" rtl="0">
              <a:spcBef>
                <a:spcPts val="0"/>
              </a:spcBef>
              <a:spcAft>
                <a:spcPts val="0"/>
              </a:spcAft>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Budget: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Are other funding sources secure? Can you meet the match requirement (if applicable)? Does your budget include adequate FTEs to carry out your scope of work?</a:t>
            </a:r>
            <a:endParaRPr lang="en-US" dirty="0"/>
          </a:p>
          <a:p>
            <a:pPr marL="171450" lvl="0" indent="-171450" algn="l" rtl="0">
              <a:spcBef>
                <a:spcPts val="0"/>
              </a:spcBef>
              <a:spcAft>
                <a:spcPts val="0"/>
              </a:spcAft>
              <a:buFont typeface="Arial" panose="020B0604020202020204" pitchFamily="34" charset="0"/>
              <a:buChar char="•"/>
            </a:pPr>
            <a:r>
              <a:rPr lang="en-US" baseline="0" dirty="0"/>
              <a:t>Are your goals achievable given the amount of funding available via this opportunity </a:t>
            </a:r>
            <a:r>
              <a:rPr lang="en-US" b="1" baseline="0" dirty="0"/>
              <a:t>and</a:t>
            </a:r>
            <a:r>
              <a:rPr lang="en-US" baseline="0" dirty="0"/>
              <a:t> the larger project budget</a:t>
            </a:r>
          </a:p>
          <a:p>
            <a:pPr marL="171450" lvl="0" indent="-171450" algn="l" rtl="0">
              <a:spcBef>
                <a:spcPts val="0"/>
              </a:spcBef>
              <a:spcAft>
                <a:spcPts val="0"/>
              </a:spcAft>
              <a:buFont typeface="Arial" panose="020B0604020202020204" pitchFamily="34" charset="0"/>
              <a:buChar char="•"/>
            </a:pPr>
            <a:r>
              <a:rPr lang="en-US" baseline="0" dirty="0"/>
              <a:t>No one wants to be the sole source of funding. What are your other sources? match, in-kind, other funders, etc.)?</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External Factors:</a:t>
            </a:r>
          </a:p>
          <a:p>
            <a:pPr marL="171450" lvl="0" indent="-171450" algn="l" rtl="0">
              <a:spcBef>
                <a:spcPts val="0"/>
              </a:spcBef>
              <a:spcAft>
                <a:spcPts val="0"/>
              </a:spcAft>
              <a:buFont typeface="Arial" panose="020B0604020202020204" pitchFamily="34" charset="0"/>
              <a:buChar char="•"/>
            </a:pPr>
            <a:r>
              <a:rPr lang="en-US" baseline="0" dirty="0"/>
              <a:t>“Risks and Challenges” question (HRSA). For example, many supply chain and logistics challenges arose during COVID. Challenges to procurement of equipment and materials. They will want to know that you have a plan for mitigating risks and external factors that could delay or threaten the project.</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endParaRPr lang="en-US" baseline="0"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290318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Outputs are your deliverables: Materials created, workshops delivered, policies and procedures created</a:t>
            </a:r>
            <a:r>
              <a:rPr lang="en-US" baseline="0" dirty="0"/>
              <a:t> (example: data-sharing agreements across partner agencies).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Outcomes are the measurable changes that will result</a:t>
            </a:r>
            <a:r>
              <a:rPr lang="en-US" baseline="0" dirty="0"/>
              <a:t> from your program. Can be at an individual, program, systemic levels.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Long-term Outcomes/Impacts align with</a:t>
            </a:r>
            <a:r>
              <a:rPr lang="en-US" baseline="0" dirty="0"/>
              <a:t> your organization’s mission/vision. What are broader changes you hope to see? What </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Logic</a:t>
            </a:r>
            <a:r>
              <a:rPr lang="en-US" baseline="0" dirty="0"/>
              <a:t> model discussions at the very beginning of a project can help everyone get on the same page and get really clear with what you want to do, and why, and with what intended results.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Evaluation…trend toward incorporating evaluation planning into program design (including with community member participation).</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Susannah will talk more about it…</a:t>
            </a: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427742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Funding</a:t>
            </a:r>
            <a:r>
              <a:rPr lang="en-US" baseline="0" dirty="0"/>
              <a:t> Cycles</a:t>
            </a:r>
          </a:p>
          <a:p>
            <a:pPr marL="171450" lvl="0" indent="-171450" algn="l" rtl="0">
              <a:spcBef>
                <a:spcPts val="0"/>
              </a:spcBef>
              <a:spcAft>
                <a:spcPts val="0"/>
              </a:spcAft>
              <a:buFont typeface="Arial" panose="020B0604020202020204" pitchFamily="34" charset="0"/>
              <a:buChar char="•"/>
            </a:pPr>
            <a:r>
              <a:rPr lang="en-US" baseline="0" dirty="0"/>
              <a:t>Some have a rolling deadline. For example, many foundations you can submit an LOI at any time. That doesn’t mean that an award will be made at any time, however. There may be full proposal deadlines (quarterly, annually) that coincide with Board meetings when funding decisions are made.</a:t>
            </a:r>
          </a:p>
          <a:p>
            <a:pPr marL="171450" lvl="0" indent="-171450" algn="l" rtl="0">
              <a:spcBef>
                <a:spcPts val="0"/>
              </a:spcBef>
              <a:spcAft>
                <a:spcPts val="0"/>
              </a:spcAft>
              <a:buFont typeface="Arial" panose="020B0604020202020204" pitchFamily="34" charset="0"/>
              <a:buChar char="•"/>
            </a:pPr>
            <a:r>
              <a:rPr lang="en-US" baseline="0" dirty="0"/>
              <a:t>Foundation funders who award in multiple years may require a cycle off so you don’t become overly dependent on their funding</a:t>
            </a:r>
          </a:p>
          <a:p>
            <a:pPr marL="171450" lvl="0" indent="-171450" algn="l" rtl="0">
              <a:spcBef>
                <a:spcPts val="0"/>
              </a:spcBef>
              <a:spcAft>
                <a:spcPts val="0"/>
              </a:spcAft>
              <a:buFont typeface="Arial" panose="020B0604020202020204" pitchFamily="34" charset="0"/>
              <a:buChar char="•"/>
            </a:pPr>
            <a:r>
              <a:rPr lang="en-US" baseline="0" dirty="0"/>
              <a:t>Government funding stems from legislation and budgeting cycles. </a:t>
            </a:r>
          </a:p>
          <a:p>
            <a:pPr marL="171450" lvl="0" indent="-171450" algn="l" rtl="0">
              <a:spcBef>
                <a:spcPts val="0"/>
              </a:spcBef>
              <a:spcAft>
                <a:spcPts val="0"/>
              </a:spcAft>
              <a:buFont typeface="Arial" panose="020B0604020202020204" pitchFamily="34" charset="0"/>
              <a:buChar char="•"/>
            </a:pPr>
            <a:r>
              <a:rPr lang="en-US" baseline="0" dirty="0"/>
              <a:t>In both cases, you have some ability to predict. (“Forecasted” on </a:t>
            </a:r>
            <a:r>
              <a:rPr lang="en-US" baseline="0" dirty="0" err="1"/>
              <a:t>grants.gov</a:t>
            </a:r>
            <a:r>
              <a:rPr lang="en-US" baseline="0" dirty="0"/>
              <a:t>, or funding Rounds). Keep a spreadsheet, subscribe to updates. Many can be hard to keep up with, so subscribe to the IFP newsletter. </a:t>
            </a:r>
            <a:r>
              <a:rPr lang="en-US" baseline="0" dirty="0">
                <a:sym typeface="Wingdings" pitchFamily="2" charset="2"/>
              </a:rPr>
              <a:t></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What comes after your period of performance?</a:t>
            </a:r>
          </a:p>
          <a:p>
            <a:pPr marL="171450" lvl="0" indent="-171450" algn="l" rtl="0">
              <a:spcBef>
                <a:spcPts val="0"/>
              </a:spcBef>
              <a:spcAft>
                <a:spcPts val="0"/>
              </a:spcAft>
              <a:buFont typeface="Arial" panose="020B0604020202020204" pitchFamily="34" charset="0"/>
              <a:buChar char="•"/>
            </a:pPr>
            <a:r>
              <a:rPr lang="en-US" baseline="0" dirty="0"/>
              <a:t>Continue service delivery – how/to what extent?</a:t>
            </a:r>
          </a:p>
          <a:p>
            <a:pPr marL="171450" lvl="0" indent="-171450" algn="l" rtl="0">
              <a:spcBef>
                <a:spcPts val="0"/>
              </a:spcBef>
              <a:spcAft>
                <a:spcPts val="0"/>
              </a:spcAft>
              <a:buFont typeface="Arial" panose="020B0604020202020204" pitchFamily="34" charset="0"/>
              <a:buChar char="•"/>
            </a:pPr>
            <a:r>
              <a:rPr lang="en-US" baseline="0" dirty="0"/>
              <a:t>What sustainable systems changes will be maintained? How? By whom?</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Diversify your funding sources:</a:t>
            </a:r>
          </a:p>
          <a:p>
            <a:pPr marL="171450" lvl="0" indent="-171450" algn="l" rtl="0">
              <a:spcBef>
                <a:spcPts val="0"/>
              </a:spcBef>
              <a:spcAft>
                <a:spcPts val="0"/>
              </a:spcAft>
              <a:buFont typeface="Arial" panose="020B0604020202020204" pitchFamily="34" charset="0"/>
              <a:buChar char="•"/>
            </a:pPr>
            <a:r>
              <a:rPr lang="en-US" baseline="0" dirty="0"/>
              <a:t>Could do an entire workshop on each one of these topics.</a:t>
            </a:r>
          </a:p>
          <a:p>
            <a:pPr marL="171450" lvl="0" indent="-171450" algn="l" rtl="0">
              <a:spcBef>
                <a:spcPts val="0"/>
              </a:spcBef>
              <a:spcAft>
                <a:spcPts val="0"/>
              </a:spcAft>
              <a:buFont typeface="Arial" panose="020B0604020202020204" pitchFamily="34" charset="0"/>
              <a:buChar char="•"/>
            </a:pPr>
            <a:r>
              <a:rPr lang="en-US" baseline="0" dirty="0"/>
              <a:t>Grant writing as a part of a well-rounded development program – creates institutional resilience.</a:t>
            </a:r>
          </a:p>
          <a:p>
            <a:pPr marL="171450" lvl="0" indent="-171450" algn="l" rtl="0">
              <a:spcBef>
                <a:spcPts val="0"/>
              </a:spcBef>
              <a:spcAft>
                <a:spcPts val="0"/>
              </a:spcAft>
              <a:buFont typeface="Arial" panose="020B0604020202020204" pitchFamily="34" charset="0"/>
              <a:buChar char="•"/>
            </a:pPr>
            <a:endParaRPr lang="en-US" baseline="0" dirty="0"/>
          </a:p>
          <a:p>
            <a:pPr marL="171450" lvl="0" indent="-171450" algn="l" rtl="0">
              <a:spcBef>
                <a:spcPts val="0"/>
              </a:spcBef>
              <a:spcAft>
                <a:spcPts val="0"/>
              </a:spcAft>
              <a:buFont typeface="Arial" panose="020B0604020202020204" pitchFamily="34" charset="0"/>
              <a:buChar char="•"/>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60613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Funding</a:t>
            </a:r>
            <a:r>
              <a:rPr lang="en-US" baseline="0" dirty="0"/>
              <a:t> Cycles</a:t>
            </a:r>
          </a:p>
          <a:p>
            <a:pPr marL="171450" lvl="0" indent="-171450" algn="l" rtl="0">
              <a:spcBef>
                <a:spcPts val="0"/>
              </a:spcBef>
              <a:spcAft>
                <a:spcPts val="0"/>
              </a:spcAft>
              <a:buFont typeface="Arial" panose="020B0604020202020204" pitchFamily="34" charset="0"/>
              <a:buChar char="•"/>
            </a:pPr>
            <a:r>
              <a:rPr lang="en-US" baseline="0" dirty="0"/>
              <a:t>Some have a rolling deadline. For example, many foundations you can submit an LOI at any time. That doesn’t mean that an award will be made at any time, however. There may be full proposal deadlines (quarterly, annually) that coincide with Board meetings when funding decisions are made.</a:t>
            </a:r>
          </a:p>
          <a:p>
            <a:pPr marL="171450" lvl="0" indent="-171450" algn="l" rtl="0">
              <a:spcBef>
                <a:spcPts val="0"/>
              </a:spcBef>
              <a:spcAft>
                <a:spcPts val="0"/>
              </a:spcAft>
              <a:buFont typeface="Arial" panose="020B0604020202020204" pitchFamily="34" charset="0"/>
              <a:buChar char="•"/>
            </a:pPr>
            <a:r>
              <a:rPr lang="en-US" baseline="0" dirty="0"/>
              <a:t>Foundation funders who award in multiple years may require a cycle off so you don’t become overly dependent on their funding</a:t>
            </a:r>
          </a:p>
          <a:p>
            <a:pPr marL="171450" lvl="0" indent="-171450" algn="l" rtl="0">
              <a:spcBef>
                <a:spcPts val="0"/>
              </a:spcBef>
              <a:spcAft>
                <a:spcPts val="0"/>
              </a:spcAft>
              <a:buFont typeface="Arial" panose="020B0604020202020204" pitchFamily="34" charset="0"/>
              <a:buChar char="•"/>
            </a:pPr>
            <a:r>
              <a:rPr lang="en-US" baseline="0" dirty="0"/>
              <a:t>Government funding stems from legislation and budgeting cycles. </a:t>
            </a:r>
          </a:p>
          <a:p>
            <a:pPr marL="171450" lvl="0" indent="-171450" algn="l" rtl="0">
              <a:spcBef>
                <a:spcPts val="0"/>
              </a:spcBef>
              <a:spcAft>
                <a:spcPts val="0"/>
              </a:spcAft>
              <a:buFont typeface="Arial" panose="020B0604020202020204" pitchFamily="34" charset="0"/>
              <a:buChar char="•"/>
            </a:pPr>
            <a:r>
              <a:rPr lang="en-US" baseline="0" dirty="0"/>
              <a:t>In both cases, you have some ability to predict. (“Forecasted” on </a:t>
            </a:r>
            <a:r>
              <a:rPr lang="en-US" baseline="0" dirty="0" err="1"/>
              <a:t>grants.gov</a:t>
            </a:r>
            <a:r>
              <a:rPr lang="en-US" baseline="0" dirty="0"/>
              <a:t>, or funding Rounds). Keep a spreadsheet, subscribe to updates. Many can be hard to keep up with, so subscribe to the IFP newsletter. </a:t>
            </a:r>
            <a:r>
              <a:rPr lang="en-US" baseline="0" dirty="0">
                <a:sym typeface="Wingdings" pitchFamily="2" charset="2"/>
              </a:rPr>
              <a:t></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What comes after your period of performance?</a:t>
            </a:r>
          </a:p>
          <a:p>
            <a:pPr marL="171450" lvl="0" indent="-171450" algn="l" rtl="0">
              <a:spcBef>
                <a:spcPts val="0"/>
              </a:spcBef>
              <a:spcAft>
                <a:spcPts val="0"/>
              </a:spcAft>
              <a:buFont typeface="Arial" panose="020B0604020202020204" pitchFamily="34" charset="0"/>
              <a:buChar char="•"/>
            </a:pPr>
            <a:r>
              <a:rPr lang="en-US" baseline="0" dirty="0"/>
              <a:t>Continue service delivery – how/to what extent?</a:t>
            </a:r>
          </a:p>
          <a:p>
            <a:pPr marL="171450" lvl="0" indent="-171450" algn="l" rtl="0">
              <a:spcBef>
                <a:spcPts val="0"/>
              </a:spcBef>
              <a:spcAft>
                <a:spcPts val="0"/>
              </a:spcAft>
              <a:buFont typeface="Arial" panose="020B0604020202020204" pitchFamily="34" charset="0"/>
              <a:buChar char="•"/>
            </a:pPr>
            <a:r>
              <a:rPr lang="en-US" baseline="0" dirty="0"/>
              <a:t>What sustainable systems changes will be maintained? How? By whom?</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Diversify your funding sources:</a:t>
            </a:r>
          </a:p>
          <a:p>
            <a:pPr marL="171450" lvl="0" indent="-171450" algn="l" rtl="0">
              <a:spcBef>
                <a:spcPts val="0"/>
              </a:spcBef>
              <a:spcAft>
                <a:spcPts val="0"/>
              </a:spcAft>
              <a:buFont typeface="Arial" panose="020B0604020202020204" pitchFamily="34" charset="0"/>
              <a:buChar char="•"/>
            </a:pPr>
            <a:r>
              <a:rPr lang="en-US" baseline="0" dirty="0"/>
              <a:t>Could do an entire workshop on each one of these topics.</a:t>
            </a:r>
          </a:p>
          <a:p>
            <a:pPr marL="171450" lvl="0" indent="-171450" algn="l" rtl="0">
              <a:spcBef>
                <a:spcPts val="0"/>
              </a:spcBef>
              <a:spcAft>
                <a:spcPts val="0"/>
              </a:spcAft>
              <a:buFont typeface="Arial" panose="020B0604020202020204" pitchFamily="34" charset="0"/>
              <a:buChar char="•"/>
            </a:pPr>
            <a:r>
              <a:rPr lang="en-US" baseline="0" dirty="0"/>
              <a:t>Grant writing as a part of a well-rounded development program – creates institutional resilience.</a:t>
            </a:r>
          </a:p>
          <a:p>
            <a:pPr marL="171450" lvl="0" indent="-171450" algn="l" rtl="0">
              <a:spcBef>
                <a:spcPts val="0"/>
              </a:spcBef>
              <a:spcAft>
                <a:spcPts val="0"/>
              </a:spcAft>
              <a:buFont typeface="Arial" panose="020B0604020202020204" pitchFamily="34" charset="0"/>
              <a:buChar char="•"/>
            </a:pPr>
            <a:endParaRPr lang="en-US" baseline="0" dirty="0"/>
          </a:p>
          <a:p>
            <a:pPr marL="171450" lvl="0" indent="-171450" algn="l" rtl="0">
              <a:spcBef>
                <a:spcPts val="0"/>
              </a:spcBef>
              <a:spcAft>
                <a:spcPts val="0"/>
              </a:spcAft>
              <a:buFont typeface="Arial" panose="020B0604020202020204" pitchFamily="34" charset="0"/>
              <a:buChar char="•"/>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81475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Funding</a:t>
            </a:r>
            <a:r>
              <a:rPr lang="en-US" baseline="0" dirty="0"/>
              <a:t> Cycles</a:t>
            </a:r>
          </a:p>
          <a:p>
            <a:pPr marL="171450" lvl="0" indent="-171450" algn="l" rtl="0">
              <a:spcBef>
                <a:spcPts val="0"/>
              </a:spcBef>
              <a:spcAft>
                <a:spcPts val="0"/>
              </a:spcAft>
              <a:buFont typeface="Arial" panose="020B0604020202020204" pitchFamily="34" charset="0"/>
              <a:buChar char="•"/>
            </a:pPr>
            <a:r>
              <a:rPr lang="en-US" baseline="0" dirty="0"/>
              <a:t>Some have a rolling deadline. For example, many foundations you can submit an LOI at any time. That doesn’t mean that an award will be made at any time, however. There may be full proposal deadlines (quarterly, annually) that coincide with Board meetings when funding decisions are made.</a:t>
            </a:r>
          </a:p>
          <a:p>
            <a:pPr marL="171450" lvl="0" indent="-171450" algn="l" rtl="0">
              <a:spcBef>
                <a:spcPts val="0"/>
              </a:spcBef>
              <a:spcAft>
                <a:spcPts val="0"/>
              </a:spcAft>
              <a:buFont typeface="Arial" panose="020B0604020202020204" pitchFamily="34" charset="0"/>
              <a:buChar char="•"/>
            </a:pPr>
            <a:r>
              <a:rPr lang="en-US" baseline="0" dirty="0"/>
              <a:t>Foundation funders who award in multiple years may require a cycle off so you don’t become overly dependent on their funding</a:t>
            </a:r>
          </a:p>
          <a:p>
            <a:pPr marL="171450" lvl="0" indent="-171450" algn="l" rtl="0">
              <a:spcBef>
                <a:spcPts val="0"/>
              </a:spcBef>
              <a:spcAft>
                <a:spcPts val="0"/>
              </a:spcAft>
              <a:buFont typeface="Arial" panose="020B0604020202020204" pitchFamily="34" charset="0"/>
              <a:buChar char="•"/>
            </a:pPr>
            <a:r>
              <a:rPr lang="en-US" baseline="0" dirty="0"/>
              <a:t>Government funding stems from legislation and budgeting cycles. </a:t>
            </a:r>
          </a:p>
          <a:p>
            <a:pPr marL="171450" lvl="0" indent="-171450" algn="l" rtl="0">
              <a:spcBef>
                <a:spcPts val="0"/>
              </a:spcBef>
              <a:spcAft>
                <a:spcPts val="0"/>
              </a:spcAft>
              <a:buFont typeface="Arial" panose="020B0604020202020204" pitchFamily="34" charset="0"/>
              <a:buChar char="•"/>
            </a:pPr>
            <a:r>
              <a:rPr lang="en-US" baseline="0" dirty="0"/>
              <a:t>In both cases, you have some ability to predict. (“Forecasted” on </a:t>
            </a:r>
            <a:r>
              <a:rPr lang="en-US" baseline="0" dirty="0" err="1"/>
              <a:t>grants.gov</a:t>
            </a:r>
            <a:r>
              <a:rPr lang="en-US" baseline="0" dirty="0"/>
              <a:t>, or funding Rounds). Keep a spreadsheet, subscribe to updates. Many can be hard to keep up with, so subscribe to the IFP newsletter. </a:t>
            </a:r>
            <a:r>
              <a:rPr lang="en-US" baseline="0" dirty="0">
                <a:sym typeface="Wingdings" pitchFamily="2" charset="2"/>
              </a:rPr>
              <a:t></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What comes after your period of performance?</a:t>
            </a:r>
          </a:p>
          <a:p>
            <a:pPr marL="171450" lvl="0" indent="-171450" algn="l" rtl="0">
              <a:spcBef>
                <a:spcPts val="0"/>
              </a:spcBef>
              <a:spcAft>
                <a:spcPts val="0"/>
              </a:spcAft>
              <a:buFont typeface="Arial" panose="020B0604020202020204" pitchFamily="34" charset="0"/>
              <a:buChar char="•"/>
            </a:pPr>
            <a:r>
              <a:rPr lang="en-US" baseline="0" dirty="0"/>
              <a:t>Continue service delivery – how/to what extent?</a:t>
            </a:r>
          </a:p>
          <a:p>
            <a:pPr marL="171450" lvl="0" indent="-171450" algn="l" rtl="0">
              <a:spcBef>
                <a:spcPts val="0"/>
              </a:spcBef>
              <a:spcAft>
                <a:spcPts val="0"/>
              </a:spcAft>
              <a:buFont typeface="Arial" panose="020B0604020202020204" pitchFamily="34" charset="0"/>
              <a:buChar char="•"/>
            </a:pPr>
            <a:r>
              <a:rPr lang="en-US" baseline="0" dirty="0"/>
              <a:t>What sustainable systems changes will be maintained? How? By whom?</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Diversify your funding sources:</a:t>
            </a:r>
          </a:p>
          <a:p>
            <a:pPr marL="171450" lvl="0" indent="-171450" algn="l" rtl="0">
              <a:spcBef>
                <a:spcPts val="0"/>
              </a:spcBef>
              <a:spcAft>
                <a:spcPts val="0"/>
              </a:spcAft>
              <a:buFont typeface="Arial" panose="020B0604020202020204" pitchFamily="34" charset="0"/>
              <a:buChar char="•"/>
            </a:pPr>
            <a:r>
              <a:rPr lang="en-US" baseline="0" dirty="0"/>
              <a:t>Could do an entire workshop on each one of these topics.</a:t>
            </a:r>
          </a:p>
          <a:p>
            <a:pPr marL="171450" lvl="0" indent="-171450" algn="l" rtl="0">
              <a:spcBef>
                <a:spcPts val="0"/>
              </a:spcBef>
              <a:spcAft>
                <a:spcPts val="0"/>
              </a:spcAft>
              <a:buFont typeface="Arial" panose="020B0604020202020204" pitchFamily="34" charset="0"/>
              <a:buChar char="•"/>
            </a:pPr>
            <a:r>
              <a:rPr lang="en-US" baseline="0" dirty="0"/>
              <a:t>Grant writing as a part of a well-rounded development program – creates institutional resilience.</a:t>
            </a:r>
          </a:p>
          <a:p>
            <a:pPr marL="171450" lvl="0" indent="-171450" algn="l" rtl="0">
              <a:spcBef>
                <a:spcPts val="0"/>
              </a:spcBef>
              <a:spcAft>
                <a:spcPts val="0"/>
              </a:spcAft>
              <a:buFont typeface="Arial" panose="020B0604020202020204" pitchFamily="34" charset="0"/>
              <a:buChar char="•"/>
            </a:pPr>
            <a:endParaRPr lang="en-US" baseline="0" dirty="0"/>
          </a:p>
          <a:p>
            <a:pPr marL="171450" lvl="0" indent="-171450" algn="l" rtl="0">
              <a:spcBef>
                <a:spcPts val="0"/>
              </a:spcBef>
              <a:spcAft>
                <a:spcPts val="0"/>
              </a:spcAft>
              <a:buFont typeface="Arial" panose="020B0604020202020204" pitchFamily="34" charset="0"/>
              <a:buChar char="•"/>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129731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Self-explanatory</a:t>
            </a:r>
            <a:r>
              <a:rPr lang="en-US" baseline="0" dirty="0"/>
              <a:t> ;-) </a:t>
            </a: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37465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Self-explanatory</a:t>
            </a:r>
            <a:r>
              <a:rPr lang="en-US" baseline="0" dirty="0"/>
              <a:t> ;-) </a:t>
            </a: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119530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Self-explanatory</a:t>
            </a:r>
            <a:r>
              <a:rPr lang="en-US" baseline="0" dirty="0"/>
              <a:t> ;-) </a:t>
            </a: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1919089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35</a:t>
            </a:fld>
            <a:endParaRPr lang="en-US" dirty="0"/>
          </a:p>
        </p:txBody>
      </p:sp>
    </p:spTree>
    <p:extLst>
      <p:ext uri="{BB962C8B-B14F-4D97-AF65-F5344CB8AC3E}">
        <p14:creationId xmlns:p14="http://schemas.microsoft.com/office/powerpoint/2010/main" val="91898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B2BE60-070A-D147-BE13-01B8DB6E92B6}" type="slidenum">
              <a:rPr lang="en-US" smtClean="0"/>
              <a:t>2</a:t>
            </a:fld>
            <a:endParaRPr lang="en-US"/>
          </a:p>
        </p:txBody>
      </p:sp>
    </p:spTree>
    <p:extLst>
      <p:ext uri="{BB962C8B-B14F-4D97-AF65-F5344CB8AC3E}">
        <p14:creationId xmlns:p14="http://schemas.microsoft.com/office/powerpoint/2010/main" val="188668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B2BE60-070A-D147-BE13-01B8DB6E92B6}" type="slidenum">
              <a:rPr lang="en-US" smtClean="0"/>
              <a:t>3</a:t>
            </a:fld>
            <a:endParaRPr lang="en-US"/>
          </a:p>
        </p:txBody>
      </p:sp>
    </p:spTree>
    <p:extLst>
      <p:ext uri="{BB962C8B-B14F-4D97-AF65-F5344CB8AC3E}">
        <p14:creationId xmlns:p14="http://schemas.microsoft.com/office/powerpoint/2010/main" val="162656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B2BE60-070A-D147-BE13-01B8DB6E92B6}" type="slidenum">
              <a:rPr lang="en-US" smtClean="0"/>
              <a:t>4</a:t>
            </a:fld>
            <a:endParaRPr lang="en-US"/>
          </a:p>
        </p:txBody>
      </p:sp>
    </p:spTree>
    <p:extLst>
      <p:ext uri="{BB962C8B-B14F-4D97-AF65-F5344CB8AC3E}">
        <p14:creationId xmlns:p14="http://schemas.microsoft.com/office/powerpoint/2010/main" val="70365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B2BE60-070A-D147-BE13-01B8DB6E92B6}" type="slidenum">
              <a:rPr lang="en-US" smtClean="0"/>
              <a:t>5</a:t>
            </a:fld>
            <a:endParaRPr lang="en-US"/>
          </a:p>
        </p:txBody>
      </p:sp>
    </p:spTree>
    <p:extLst>
      <p:ext uri="{BB962C8B-B14F-4D97-AF65-F5344CB8AC3E}">
        <p14:creationId xmlns:p14="http://schemas.microsoft.com/office/powerpoint/2010/main" val="236126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17513"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73448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17513"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0375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17513"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43690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400" b="1" dirty="0"/>
              <a:t>Context: </a:t>
            </a:r>
          </a:p>
          <a:p>
            <a:pPr marL="0" lvl="0" indent="0" algn="l" rtl="0">
              <a:spcBef>
                <a:spcPts val="0"/>
              </a:spcBef>
              <a:spcAft>
                <a:spcPts val="0"/>
              </a:spcAft>
              <a:buNone/>
            </a:pPr>
            <a:r>
              <a:rPr lang="en-US" dirty="0"/>
              <a:t>Why are you proposing to do what you are proposing to do? What do the data say about community needs?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a:t>
            </a:r>
          </a:p>
          <a:p>
            <a:pPr marL="0" lvl="0" indent="0" algn="l" rtl="0">
              <a:spcBef>
                <a:spcPts val="0"/>
              </a:spcBef>
              <a:spcAft>
                <a:spcPts val="0"/>
              </a:spcAft>
              <a:buNone/>
            </a:pPr>
            <a:r>
              <a:rPr lang="en-US" dirty="0"/>
              <a:t>• Nonprofit hospitals are required to conduct a </a:t>
            </a:r>
            <a:r>
              <a:rPr lang="en-US" u="sng" dirty="0"/>
              <a:t>Community Health Needs Assessment (CHNA) </a:t>
            </a:r>
            <a:r>
              <a:rPr lang="en-US" dirty="0"/>
              <a:t> once every three years. A CHNA describes a community’s population characteristics, demographics, health needs, health disparities, access to care, and more. References to a CHNA in a proposal for a healthcare program can build the case that your proposed activities are needed and provide a foundation for describing the program objectives and activities that you will use to meet those needs.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Use credible data sources that are verifiable (Centers for Disease Control, US Census, Bureau of Labor Statistics, Climate and Economic Justice Screening Tool, etc.). If a government RFP provides suggested data sources, use them!</a:t>
            </a:r>
          </a:p>
          <a:p>
            <a:pPr marL="0" lvl="0" indent="0" algn="l" rtl="0">
              <a:spcBef>
                <a:spcPts val="0"/>
              </a:spcBef>
              <a:spcAft>
                <a:spcPts val="0"/>
              </a:spcAft>
              <a:buNone/>
            </a:pPr>
            <a:endParaRPr lang="en-US" dirty="0"/>
          </a:p>
          <a:p>
            <a:pPr marL="0" lvl="0" indent="0" algn="l" rtl="0">
              <a:spcBef>
                <a:spcPts val="0"/>
              </a:spcBef>
              <a:spcAft>
                <a:spcPts val="0"/>
              </a:spcAft>
              <a:buNone/>
            </a:pPr>
            <a:r>
              <a:rPr lang="en-US" sz="1400" b="1" dirty="0"/>
              <a:t>Building on successes:</a:t>
            </a:r>
            <a:endParaRPr lang="en-US" sz="1400" dirty="0"/>
          </a:p>
          <a:p>
            <a:pPr marL="0" lvl="0" indent="0" algn="l" rtl="0">
              <a:spcBef>
                <a:spcPts val="0"/>
              </a:spcBef>
              <a:spcAft>
                <a:spcPts val="0"/>
              </a:spcAft>
              <a:buNone/>
            </a:pPr>
            <a:r>
              <a:rPr lang="en-US" sz="1400" dirty="0"/>
              <a:t>As an organization our track record is one of your most important assets. You will need to make a solid connection between your</a:t>
            </a:r>
            <a:r>
              <a:rPr lang="en-US" sz="1400" baseline="0" dirty="0"/>
              <a:t> accomplishments and your proposed project to show that you are well-positioned to meet your goals.</a:t>
            </a:r>
            <a:endParaRPr lang="en-US" sz="1400" dirty="0"/>
          </a:p>
          <a:p>
            <a:pPr marL="0" lvl="0" indent="0" algn="l" rtl="0">
              <a:spcBef>
                <a:spcPts val="0"/>
              </a:spcBef>
              <a:spcAft>
                <a:spcPts val="0"/>
              </a:spcAft>
              <a:buNone/>
            </a:pPr>
            <a:endParaRPr b="1"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286483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41B-4881-61E3-DF30-7A74E9E96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7D48D6-3231-83B7-EF4D-FC2B068DC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C91D6D-6B57-7ACC-1575-530C50BFA760}"/>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5" name="Footer Placeholder 4">
            <a:extLst>
              <a:ext uri="{FF2B5EF4-FFF2-40B4-BE49-F238E27FC236}">
                <a16:creationId xmlns:a16="http://schemas.microsoft.com/office/drawing/2014/main" id="{4ACB530F-DBB1-E974-4054-7AC8A1E74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DB7428-06F3-649F-B391-80A2F4E8F60D}"/>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506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6F0-436B-49B4-E9C9-5160BB2AD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0D5BE-6427-2793-33F2-B817770F2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D406-CD34-5DDE-3E00-00CC8F9F800B}"/>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5" name="Footer Placeholder 4">
            <a:extLst>
              <a:ext uri="{FF2B5EF4-FFF2-40B4-BE49-F238E27FC236}">
                <a16:creationId xmlns:a16="http://schemas.microsoft.com/office/drawing/2014/main" id="{660442BC-8638-4FD9-A17D-841BD1E96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9B383-DCD2-FF9A-F9BE-E410A0E0AFF6}"/>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9127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31543-1ADA-1044-4BB2-53A1952746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B2E9C-080D-9789-DA9C-3C68CAF1D9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02F0-25F1-477E-F050-FA8A4300F8F9}"/>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5" name="Footer Placeholder 4">
            <a:extLst>
              <a:ext uri="{FF2B5EF4-FFF2-40B4-BE49-F238E27FC236}">
                <a16:creationId xmlns:a16="http://schemas.microsoft.com/office/drawing/2014/main" id="{E771B8C1-5722-2016-B487-1F9AC6208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02949-074B-FB04-1324-A3C7E6F9DC63}"/>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1817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20277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4A5C-4C00-0F7C-432C-C8CE45BAD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3F090-BA1C-7177-52EE-7A07804CC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8116-84C2-B87C-E544-B2A08497E5B2}"/>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5" name="Footer Placeholder 4">
            <a:extLst>
              <a:ext uri="{FF2B5EF4-FFF2-40B4-BE49-F238E27FC236}">
                <a16:creationId xmlns:a16="http://schemas.microsoft.com/office/drawing/2014/main" id="{111A3A51-D359-1C33-86D4-1F200B4B4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7DCDA-7696-80C8-FB90-F1149CEE1611}"/>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16679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A284-8B7A-1BB0-EB0D-5C8C3CA07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5379E-C404-1BD1-7732-5E39661A2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CD93C-B8E9-F536-511E-A5EA4BEDBF58}"/>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5" name="Footer Placeholder 4">
            <a:extLst>
              <a:ext uri="{FF2B5EF4-FFF2-40B4-BE49-F238E27FC236}">
                <a16:creationId xmlns:a16="http://schemas.microsoft.com/office/drawing/2014/main" id="{99AAA138-6963-4C51-F660-26163F9D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E42E4-1EE7-14F1-EFB6-3A9002B1B664}"/>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87416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300-36E1-234D-6D3E-15F4BB14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4A7-B4F7-5E4E-00EC-3BD8AA7FCD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9132-1096-A8A7-55AC-3EF01BCCC9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5771-34CC-8ACD-0E35-100A8355819D}"/>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6" name="Footer Placeholder 5">
            <a:extLst>
              <a:ext uri="{FF2B5EF4-FFF2-40B4-BE49-F238E27FC236}">
                <a16:creationId xmlns:a16="http://schemas.microsoft.com/office/drawing/2014/main" id="{A39F01AD-F2A8-7916-C66E-0FCF47DB0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DF064-7B81-50BE-0EF4-5BBD8BFC73F5}"/>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41256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0A-BC3C-8F98-3BE3-CBD1660529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4D7F6-95B8-5B76-811A-08B3ADA82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19E49-342C-ED11-2D88-52E153DB79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99803-B327-3CB0-FECE-39CA2E245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3FB74-7DB8-94EE-1B9E-34DC305898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24C35-0A3C-5692-2320-AF8A322DBD3C}"/>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8" name="Footer Placeholder 7">
            <a:extLst>
              <a:ext uri="{FF2B5EF4-FFF2-40B4-BE49-F238E27FC236}">
                <a16:creationId xmlns:a16="http://schemas.microsoft.com/office/drawing/2014/main" id="{8043A34F-E9BE-E46E-E4A4-3CC92E6381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10CCA5-B3A5-34CE-E99C-B8DE4DAEFA0C}"/>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6776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7CD-A758-54D3-ADA4-4FB085D1D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959A2-FBA4-BBDC-1250-75667B629074}"/>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4" name="Footer Placeholder 3">
            <a:extLst>
              <a:ext uri="{FF2B5EF4-FFF2-40B4-BE49-F238E27FC236}">
                <a16:creationId xmlns:a16="http://schemas.microsoft.com/office/drawing/2014/main" id="{92E1ECCA-4DAA-CC23-2124-A525BC4A5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9230E0-5AB1-F069-A052-4CCCE71EE4B8}"/>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48801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A0DA7-F227-23B1-F4AC-02E52717A34A}"/>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3" name="Footer Placeholder 2">
            <a:extLst>
              <a:ext uri="{FF2B5EF4-FFF2-40B4-BE49-F238E27FC236}">
                <a16:creationId xmlns:a16="http://schemas.microsoft.com/office/drawing/2014/main" id="{855A44A7-CCFC-B08B-61EA-C9007D6859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14B84-AB78-0812-BFBD-18B628E23B86}"/>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05082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A2FF-9736-A22F-C898-9F3DDA66C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9088B-EC5C-4937-9CBC-231183B79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0A00D-AEE2-D6B6-E7D5-11C8D4C34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8882C-CC87-BB19-8662-A34FDAA43D51}"/>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6" name="Footer Placeholder 5">
            <a:extLst>
              <a:ext uri="{FF2B5EF4-FFF2-40B4-BE49-F238E27FC236}">
                <a16:creationId xmlns:a16="http://schemas.microsoft.com/office/drawing/2014/main" id="{652E0E49-D83A-678B-6377-F3E9B8638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EE70F-B0CE-786C-90FF-7E93DC57CA8B}"/>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76590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3512-BF10-C38D-6E1F-D9FE93D61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B9401F-D1BD-8ADB-13A3-83C35196C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3FB047-20FA-F129-D154-2EBF7044C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5AB0B-342C-8A07-13D6-E47FF41DB30C}"/>
              </a:ext>
            </a:extLst>
          </p:cNvPr>
          <p:cNvSpPr>
            <a:spLocks noGrp="1"/>
          </p:cNvSpPr>
          <p:nvPr>
            <p:ph type="dt" sz="half" idx="10"/>
          </p:nvPr>
        </p:nvSpPr>
        <p:spPr/>
        <p:txBody>
          <a:bodyPr/>
          <a:lstStyle/>
          <a:p>
            <a:fld id="{88381C69-4C8D-3B47-8E9C-6345C8191F2A}" type="datetimeFigureOut">
              <a:rPr lang="en-US" smtClean="0"/>
              <a:t>11/12/23</a:t>
            </a:fld>
            <a:endParaRPr lang="en-US"/>
          </a:p>
        </p:txBody>
      </p:sp>
      <p:sp>
        <p:nvSpPr>
          <p:cNvPr id="6" name="Footer Placeholder 5">
            <a:extLst>
              <a:ext uri="{FF2B5EF4-FFF2-40B4-BE49-F238E27FC236}">
                <a16:creationId xmlns:a16="http://schemas.microsoft.com/office/drawing/2014/main" id="{30C21C78-49C2-D5BA-5D5A-7CFF648C6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B1A3F-B220-7D68-E24F-A63DAC4DE125}"/>
              </a:ext>
            </a:extLst>
          </p:cNvPr>
          <p:cNvSpPr>
            <a:spLocks noGrp="1"/>
          </p:cNvSpPr>
          <p:nvPr>
            <p:ph type="sldNum" sz="quarter" idx="12"/>
          </p:nvPr>
        </p:nvSpPr>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486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9321F-6BB0-1C00-CFA0-827D339E0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8A73D-2DBC-6DA3-80E8-182AC6449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7DB43-C3FB-E071-FF65-1624732DD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81C69-4C8D-3B47-8E9C-6345C8191F2A}" type="datetimeFigureOut">
              <a:rPr lang="en-US" smtClean="0"/>
              <a:t>11/12/23</a:t>
            </a:fld>
            <a:endParaRPr lang="en-US"/>
          </a:p>
        </p:txBody>
      </p:sp>
      <p:sp>
        <p:nvSpPr>
          <p:cNvPr id="5" name="Footer Placeholder 4">
            <a:extLst>
              <a:ext uri="{FF2B5EF4-FFF2-40B4-BE49-F238E27FC236}">
                <a16:creationId xmlns:a16="http://schemas.microsoft.com/office/drawing/2014/main" id="{D91AA4DF-4795-A00A-ED6A-170ECABB6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BBD01E-5DDB-6FA1-A2A8-E49D649AB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B0141-DE53-7049-9BDC-C99D8BD64D34}" type="slidenum">
              <a:rPr lang="en-US" smtClean="0"/>
              <a:t>‹#›</a:t>
            </a:fld>
            <a:endParaRPr lang="en-US"/>
          </a:p>
        </p:txBody>
      </p:sp>
    </p:spTree>
    <p:extLst>
      <p:ext uri="{BB962C8B-B14F-4D97-AF65-F5344CB8AC3E}">
        <p14:creationId xmlns:p14="http://schemas.microsoft.com/office/powerpoint/2010/main" val="49912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www.pexels.com/photo/business-business-finance-business-meeting-close-up-6063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mailto:Brian.kelley@innovativefundingpartner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exels.com/video/person-writing-on-a-document-7841608/"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3585289" y="2966635"/>
            <a:ext cx="7809766" cy="1159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3200" dirty="0"/>
              <a:t>Finding Your Narrative Arc:</a:t>
            </a:r>
          </a:p>
          <a:p>
            <a:endParaRPr lang="en-US" dirty="0"/>
          </a:p>
        </p:txBody>
      </p:sp>
      <p:sp>
        <p:nvSpPr>
          <p:cNvPr id="154" name="presentation"/>
          <p:cNvSpPr txBox="1"/>
          <p:nvPr/>
        </p:nvSpPr>
        <p:spPr>
          <a:xfrm>
            <a:off x="3585289" y="3726095"/>
            <a:ext cx="6290761" cy="128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4000" spc="0" dirty="0"/>
              <a:t>How to Sustain Reviewers’ </a:t>
            </a:r>
          </a:p>
          <a:p>
            <a:r>
              <a:rPr lang="en-US" sz="4000" spc="0" dirty="0"/>
              <a:t>Attention from Start to Finish</a:t>
            </a:r>
            <a:endParaRPr sz="4000" spc="0" dirty="0"/>
          </a:p>
        </p:txBody>
      </p:sp>
      <p:pic>
        <p:nvPicPr>
          <p:cNvPr id="155" name="Image" descr="Image"/>
          <p:cNvPicPr>
            <a:picLocks noChangeAspect="1"/>
          </p:cNvPicPr>
          <p:nvPr/>
        </p:nvPicPr>
        <p:blipFill>
          <a:blip r:embed="rId3"/>
          <a:stretch>
            <a:fillRect/>
          </a:stretch>
        </p:blipFill>
        <p:spPr>
          <a:xfrm>
            <a:off x="2122390" y="3067035"/>
            <a:ext cx="1106679" cy="95849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4"/>
          <a:stretch>
            <a:fillRect/>
          </a:stretch>
        </p:blipFill>
        <p:spPr>
          <a:xfrm>
            <a:off x="157678" y="273151"/>
            <a:ext cx="3427611" cy="891430"/>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275284" y="5771900"/>
            <a:ext cx="3694211"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b="1" dirty="0">
                <a:solidFill>
                  <a:schemeClr val="accent2">
                    <a:lumMod val="75000"/>
                  </a:schemeClr>
                </a:solidFill>
                <a:ea typeface="+mj-ea"/>
                <a:cs typeface="+mj-cs"/>
                <a:sym typeface="Helvetica Neue"/>
              </a:rPr>
              <a:t>November 15, 2023</a:t>
            </a:r>
          </a:p>
        </p:txBody>
      </p:sp>
      <p:pic>
        <p:nvPicPr>
          <p:cNvPr id="2" name="Image" descr="Image">
            <a:extLst>
              <a:ext uri="{FF2B5EF4-FFF2-40B4-BE49-F238E27FC236}">
                <a16:creationId xmlns:a16="http://schemas.microsoft.com/office/drawing/2014/main" id="{B582F757-7337-04AF-3F12-1F8EFC13B4CC}"/>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08463-B0AE-22C3-A3A8-E9B1EE692B7B}"/>
              </a:ext>
            </a:extLst>
          </p:cNvPr>
          <p:cNvSpPr>
            <a:spLocks noGrp="1"/>
          </p:cNvSpPr>
          <p:nvPr>
            <p:ph type="title"/>
          </p:nvPr>
        </p:nvSpPr>
        <p:spPr>
          <a:xfrm>
            <a:off x="838200" y="557188"/>
            <a:ext cx="10515600" cy="1133499"/>
          </a:xfrm>
        </p:spPr>
        <p:txBody>
          <a:bodyPr>
            <a:normAutofit/>
          </a:bodyPr>
          <a:lstStyle/>
          <a:p>
            <a:pPr algn="ctr"/>
            <a:r>
              <a:rPr lang="en-US" sz="5200" b="1" dirty="0">
                <a:solidFill>
                  <a:srgbClr val="7FC9C8"/>
                </a:solidFill>
              </a:rPr>
              <a:t>Key features of the peer review</a:t>
            </a:r>
          </a:p>
        </p:txBody>
      </p:sp>
      <p:graphicFrame>
        <p:nvGraphicFramePr>
          <p:cNvPr id="5" name="Content Placeholder 2">
            <a:extLst>
              <a:ext uri="{FF2B5EF4-FFF2-40B4-BE49-F238E27FC236}">
                <a16:creationId xmlns:a16="http://schemas.microsoft.com/office/drawing/2014/main" id="{DE104114-32C2-E242-D2A4-3AACE829F48A}"/>
              </a:ext>
            </a:extLst>
          </p:cNvPr>
          <p:cNvGraphicFramePr>
            <a:graphicFrameLocks noGrp="1"/>
          </p:cNvGraphicFramePr>
          <p:nvPr>
            <p:ph idx="1"/>
            <p:extLst>
              <p:ext uri="{D42A27DB-BD31-4B8C-83A1-F6EECF244321}">
                <p14:modId xmlns:p14="http://schemas.microsoft.com/office/powerpoint/2010/main" val="379091842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8DB0D875-A419-C176-B8D1-D24F9E4F0AE5}"/>
              </a:ext>
            </a:extLst>
          </p:cNvPr>
          <p:cNvPicPr>
            <a:picLocks noChangeAspect="1"/>
          </p:cNvPicPr>
          <p:nvPr/>
        </p:nvPicPr>
        <p:blipFill>
          <a:blip r:embed="rId7"/>
          <a:stretch>
            <a:fillRect/>
          </a:stretch>
        </p:blipFill>
        <p:spPr>
          <a:xfrm>
            <a:off x="11353800" y="6181344"/>
            <a:ext cx="609896" cy="528228"/>
          </a:xfrm>
          <a:prstGeom prst="rect">
            <a:avLst/>
          </a:prstGeom>
          <a:ln w="12700">
            <a:miter lim="400000"/>
          </a:ln>
        </p:spPr>
      </p:pic>
    </p:spTree>
    <p:extLst>
      <p:ext uri="{BB962C8B-B14F-4D97-AF65-F5344CB8AC3E}">
        <p14:creationId xmlns:p14="http://schemas.microsoft.com/office/powerpoint/2010/main" val="276706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A89F-ED92-3C46-E1CD-E09AF9836286}"/>
              </a:ext>
            </a:extLst>
          </p:cNvPr>
          <p:cNvSpPr>
            <a:spLocks noGrp="1"/>
          </p:cNvSpPr>
          <p:nvPr>
            <p:ph type="title"/>
          </p:nvPr>
        </p:nvSpPr>
        <p:spPr/>
        <p:txBody>
          <a:bodyPr>
            <a:noAutofit/>
          </a:bodyPr>
          <a:lstStyle/>
          <a:p>
            <a:r>
              <a:rPr lang="en-US" sz="3600" b="1" dirty="0">
                <a:solidFill>
                  <a:srgbClr val="7FC9C8"/>
                </a:solidFill>
              </a:rPr>
              <a:t>Do the peer reviewers have the final say on awards?</a:t>
            </a:r>
            <a:br>
              <a:rPr lang="en-US" sz="3600" b="1" dirty="0">
                <a:solidFill>
                  <a:srgbClr val="7FC9C8"/>
                </a:solidFill>
              </a:rPr>
            </a:br>
            <a:br>
              <a:rPr lang="en-US" sz="3600" b="1" dirty="0">
                <a:solidFill>
                  <a:srgbClr val="7FC9C8"/>
                </a:solidFill>
              </a:rPr>
            </a:br>
            <a:endParaRPr lang="en-US" sz="3600" b="1" dirty="0">
              <a:solidFill>
                <a:srgbClr val="7FC9C8"/>
              </a:solidFill>
            </a:endParaRPr>
          </a:p>
        </p:txBody>
      </p:sp>
      <p:graphicFrame>
        <p:nvGraphicFramePr>
          <p:cNvPr id="5" name="Content Placeholder 2">
            <a:extLst>
              <a:ext uri="{FF2B5EF4-FFF2-40B4-BE49-F238E27FC236}">
                <a16:creationId xmlns:a16="http://schemas.microsoft.com/office/drawing/2014/main" id="{B92C6F21-CD12-F54C-A0E4-F46466775EB5}"/>
              </a:ext>
            </a:extLst>
          </p:cNvPr>
          <p:cNvGraphicFramePr>
            <a:graphicFrameLocks noGrp="1"/>
          </p:cNvGraphicFramePr>
          <p:nvPr>
            <p:ph idx="1"/>
            <p:extLst>
              <p:ext uri="{D42A27DB-BD31-4B8C-83A1-F6EECF244321}">
                <p14:modId xmlns:p14="http://schemas.microsoft.com/office/powerpoint/2010/main" val="953134653"/>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descr="Image">
            <a:extLst>
              <a:ext uri="{FF2B5EF4-FFF2-40B4-BE49-F238E27FC236}">
                <a16:creationId xmlns:a16="http://schemas.microsoft.com/office/drawing/2014/main" id="{00BEE75D-C37C-4472-B12A-8FC7548EED24}"/>
              </a:ext>
            </a:extLst>
          </p:cNvPr>
          <p:cNvPicPr>
            <a:picLocks noChangeAspect="1"/>
          </p:cNvPicPr>
          <p:nvPr/>
        </p:nvPicPr>
        <p:blipFill>
          <a:blip r:embed="rId7"/>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50043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609600" y="2286000"/>
            <a:ext cx="10623548" cy="1143000"/>
          </a:xfrm>
          <a:prstGeom prst="rect">
            <a:avLst/>
          </a:prstGeom>
        </p:spPr>
        <p:txBody>
          <a:bodyPr spcFirstLastPara="1" vert="horz" wrap="square" lIns="91425" tIns="45700" rIns="91425" bIns="45700" rtlCol="0" anchor="ctr" anchorCtr="0">
            <a:normAutofit fontScale="90000"/>
          </a:bodyPr>
          <a:lstStyle/>
          <a:p>
            <a:pPr marL="50800" algn="ctr">
              <a:lnSpc>
                <a:spcPct val="115000"/>
              </a:lnSpc>
              <a:buClr>
                <a:schemeClr val="dk1"/>
              </a:buClr>
              <a:buSzPts val="2800"/>
            </a:pPr>
            <a:r>
              <a:rPr lang="en-US" sz="4000" dirty="0">
                <a:solidFill>
                  <a:srgbClr val="FFC000"/>
                </a:solidFill>
                <a:latin typeface="+mj-ea"/>
                <a:cs typeface="Montserrat"/>
                <a:sym typeface="Montserrat"/>
              </a:rPr>
              <a:t>II.</a:t>
            </a:r>
            <a:r>
              <a:rPr lang="en-US" sz="2800" dirty="0">
                <a:solidFill>
                  <a:schemeClr val="dk1"/>
                </a:solidFill>
                <a:latin typeface="Montserrat"/>
                <a:ea typeface="Montserrat"/>
                <a:cs typeface="Montserrat"/>
                <a:sym typeface="Montserrat"/>
              </a:rPr>
              <a:t> </a:t>
            </a:r>
            <a:r>
              <a:rPr lang="en-US" sz="2800" b="1" dirty="0">
                <a:solidFill>
                  <a:schemeClr val="accent2"/>
                </a:solidFill>
                <a:latin typeface="Montserrat"/>
                <a:ea typeface="Montserrat"/>
                <a:cs typeface="Montserrat"/>
                <a:sym typeface="Montserrat"/>
              </a:rPr>
              <a:t>Understanding how to create a competitive proposal: Tips from an experienced federal reviewer</a:t>
            </a:r>
            <a:endParaRPr sz="3300" b="1" dirty="0">
              <a:solidFill>
                <a:schemeClr val="accent2"/>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76498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6DC-1EB3-D3C5-C59D-068F74B000AE}"/>
              </a:ext>
            </a:extLst>
          </p:cNvPr>
          <p:cNvSpPr>
            <a:spLocks noGrp="1"/>
          </p:cNvSpPr>
          <p:nvPr>
            <p:ph type="title"/>
          </p:nvPr>
        </p:nvSpPr>
        <p:spPr>
          <a:xfrm>
            <a:off x="262217" y="526491"/>
            <a:ext cx="11667565" cy="1325563"/>
          </a:xfrm>
        </p:spPr>
        <p:txBody>
          <a:bodyPr>
            <a:noAutofit/>
          </a:bodyPr>
          <a:lstStyle/>
          <a:p>
            <a:r>
              <a:rPr lang="en-US" sz="4000" b="1" dirty="0">
                <a:solidFill>
                  <a:schemeClr val="accent1"/>
                </a:solidFill>
                <a:effectLst/>
                <a:ea typeface="Calibri" panose="020F0502020204030204" pitchFamily="34" charset="0"/>
              </a:rPr>
              <a:t>1. Ensure your organization meets the eligibility requirements of the NOFO (Notice of Funding Opportunity)</a:t>
            </a:r>
            <a:br>
              <a:rPr lang="en-US" sz="4000" b="1" dirty="0">
                <a:solidFill>
                  <a:schemeClr val="accent1"/>
                </a:solidFill>
                <a:effectLst/>
                <a:ea typeface="Calibri" panose="020F0502020204030204" pitchFamily="34" charset="0"/>
              </a:rPr>
            </a:br>
            <a:endParaRPr lang="en-US" sz="4000" b="1" dirty="0">
              <a:solidFill>
                <a:schemeClr val="accent1"/>
              </a:solidFill>
            </a:endParaRPr>
          </a:p>
        </p:txBody>
      </p:sp>
      <p:sp>
        <p:nvSpPr>
          <p:cNvPr id="3" name="Content Placeholder 2">
            <a:extLst>
              <a:ext uri="{FF2B5EF4-FFF2-40B4-BE49-F238E27FC236}">
                <a16:creationId xmlns:a16="http://schemas.microsoft.com/office/drawing/2014/main" id="{E5ABB060-29F9-CEC9-E0C3-8643F52727A1}"/>
              </a:ext>
            </a:extLst>
          </p:cNvPr>
          <p:cNvSpPr>
            <a:spLocks noGrp="1"/>
          </p:cNvSpPr>
          <p:nvPr>
            <p:ph idx="1"/>
          </p:nvPr>
        </p:nvSpPr>
        <p:spPr>
          <a:xfrm>
            <a:off x="632012" y="1411941"/>
            <a:ext cx="10721788" cy="4765022"/>
          </a:xfrm>
        </p:spPr>
        <p:txBody>
          <a:bodyPr>
            <a:normAutofit/>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Wingdings" pitchFamily="2" charset="2"/>
              <a:buChar char=""/>
            </a:pPr>
            <a:r>
              <a:rPr lang="en-US" sz="2000" dirty="0">
                <a:effectLst/>
                <a:latin typeface="Calibri" panose="020F0502020204030204" pitchFamily="34" charset="0"/>
                <a:ea typeface="Calibri" panose="020F0502020204030204" pitchFamily="34" charset="0"/>
              </a:rPr>
              <a:t>Each NOFO clearly specifies the entities that are eligible to apply. </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Wingdings" pitchFamily="2" charset="2"/>
              <a:buChar char=""/>
            </a:pPr>
            <a:r>
              <a:rPr lang="en-US" sz="2000" dirty="0">
                <a:effectLst/>
                <a:latin typeface="Calibri" panose="020F0502020204030204" pitchFamily="34" charset="0"/>
                <a:ea typeface="Calibri" panose="020F0502020204030204" pitchFamily="34" charset="0"/>
              </a:rPr>
              <a:t>Carefully review the Eligibility Section of the NOFO to ensure that you meet the requirements. Some NOFOs limit applications to States (or some States) while others are open to any domestic public or private non-profit organization. </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Wingdings" pitchFamily="2" charset="2"/>
              <a:buChar char=""/>
            </a:pPr>
            <a:r>
              <a:rPr lang="en-US" sz="2000" dirty="0">
                <a:effectLst/>
                <a:latin typeface="Calibri" panose="020F0502020204030204" pitchFamily="34" charset="0"/>
                <a:ea typeface="Calibri" panose="020F0502020204030204" pitchFamily="34" charset="0"/>
              </a:rPr>
              <a:t>Some NOFOs state that entities that received funding under previous grant announcements are not eligible to apply.</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800"/>
              </a:spcAft>
              <a:buFont typeface="Wingdings" pitchFamily="2" charset="2"/>
              <a:buChar char=""/>
            </a:pPr>
            <a:r>
              <a:rPr lang="en-US" sz="2000" dirty="0">
                <a:effectLst/>
                <a:latin typeface="Calibri" panose="020F0502020204030204" pitchFamily="34" charset="0"/>
                <a:ea typeface="Calibri" panose="020F0502020204030204" pitchFamily="34" charset="0"/>
              </a:rPr>
              <a:t>Some NOFOs have other requirements which you must meet. For example, the NOFO may state that you must provide a Memorandum of Understanding (MOU) with a required partner and if you do not submit this MOU in your application package, it will be rejected.</a:t>
            </a:r>
            <a:endParaRPr lang="en-US" sz="2000" dirty="0">
              <a:effectLst/>
              <a:latin typeface="Times New Roman" panose="02020603050405020304" pitchFamily="18" charset="0"/>
              <a:ea typeface="Calibri" panose="020F0502020204030204" pitchFamily="34" charset="0"/>
            </a:endParaRPr>
          </a:p>
          <a:p>
            <a:endParaRPr lang="en-US" dirty="0"/>
          </a:p>
        </p:txBody>
      </p:sp>
      <p:pic>
        <p:nvPicPr>
          <p:cNvPr id="4" name="Image" descr="Image">
            <a:extLst>
              <a:ext uri="{FF2B5EF4-FFF2-40B4-BE49-F238E27FC236}">
                <a16:creationId xmlns:a16="http://schemas.microsoft.com/office/drawing/2014/main" id="{4DEA7D7D-783F-0ABC-3D84-E5BD74970301}"/>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42500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916DC-1EB3-D3C5-C59D-068F74B000AE}"/>
              </a:ext>
            </a:extLst>
          </p:cNvPr>
          <p:cNvSpPr>
            <a:spLocks noGrp="1"/>
          </p:cNvSpPr>
          <p:nvPr>
            <p:ph type="title"/>
          </p:nvPr>
        </p:nvSpPr>
        <p:spPr>
          <a:xfrm>
            <a:off x="630935" y="367912"/>
            <a:ext cx="5458967" cy="1753496"/>
          </a:xfrm>
        </p:spPr>
        <p:txBody>
          <a:bodyPr anchor="b">
            <a:noAutofit/>
          </a:bodyPr>
          <a:lstStyle/>
          <a:p>
            <a:r>
              <a:rPr lang="en-US" sz="3600" b="1" dirty="0">
                <a:solidFill>
                  <a:schemeClr val="accent1"/>
                </a:solidFill>
                <a:ea typeface="Calibri" panose="020F0502020204030204" pitchFamily="34" charset="0"/>
              </a:rPr>
              <a:t>2</a:t>
            </a:r>
            <a:r>
              <a:rPr lang="en-US" sz="3600" b="1" dirty="0">
                <a:solidFill>
                  <a:schemeClr val="accent1"/>
                </a:solidFill>
                <a:effectLst/>
                <a:ea typeface="Calibri" panose="020F0502020204030204" pitchFamily="34" charset="0"/>
              </a:rPr>
              <a:t>. Ensure your organization has the capability to implement the grant project</a:t>
            </a:r>
            <a:endParaRPr lang="en-US" sz="3600" b="1" dirty="0">
              <a:solidFill>
                <a:schemeClr val="accent1"/>
              </a:solidFill>
            </a:endParaRPr>
          </a:p>
        </p:txBody>
      </p:sp>
      <p:sp>
        <p:nvSpPr>
          <p:cNvPr id="923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ABB060-29F9-CEC9-E0C3-8643F52727A1}"/>
              </a:ext>
            </a:extLst>
          </p:cNvPr>
          <p:cNvSpPr>
            <a:spLocks noGrp="1"/>
          </p:cNvSpPr>
          <p:nvPr>
            <p:ph idx="1"/>
          </p:nvPr>
        </p:nvSpPr>
        <p:spPr>
          <a:xfrm>
            <a:off x="630936" y="2660904"/>
            <a:ext cx="4818888" cy="3547872"/>
          </a:xfrm>
        </p:spPr>
        <p:txBody>
          <a:bodyPr anchor="t">
            <a:normAutofit/>
          </a:bodyPr>
          <a:lstStyle/>
          <a:p>
            <a:pPr marL="342900" marR="0" lvl="0" indent="-342900">
              <a:spcBef>
                <a:spcPts val="0"/>
              </a:spcBef>
              <a:spcAft>
                <a:spcPts val="0"/>
              </a:spcAft>
              <a:buFont typeface="Wingdings" pitchFamily="2" charset="2"/>
              <a:buChar char=""/>
            </a:pPr>
            <a:r>
              <a:rPr lang="en-US" sz="1700" dirty="0">
                <a:effectLst/>
                <a:latin typeface="Calibri" panose="020F0502020204030204" pitchFamily="34" charset="0"/>
                <a:ea typeface="Calibri" panose="020F0502020204030204" pitchFamily="34" charset="0"/>
              </a:rPr>
              <a:t>What is the purpose and intent of the grant program? </a:t>
            </a:r>
            <a:endParaRPr lang="en-US" sz="17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itchFamily="2" charset="2"/>
              <a:buChar char=""/>
            </a:pPr>
            <a:r>
              <a:rPr lang="en-US" sz="1700" dirty="0">
                <a:effectLst/>
                <a:latin typeface="Calibri" panose="020F0502020204030204" pitchFamily="34" charset="0"/>
                <a:ea typeface="Calibri" panose="020F0502020204030204" pitchFamily="34" charset="0"/>
              </a:rPr>
              <a:t>Do you currently serve the population of focus? If not, how will you do so?</a:t>
            </a:r>
            <a:endParaRPr lang="en-US" sz="17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itchFamily="2" charset="2"/>
              <a:buChar char=""/>
            </a:pPr>
            <a:r>
              <a:rPr lang="en-US" sz="1700" dirty="0">
                <a:effectLst/>
                <a:latin typeface="Calibri" panose="020F0502020204030204" pitchFamily="34" charset="0"/>
                <a:ea typeface="Calibri" panose="020F0502020204030204" pitchFamily="34" charset="0"/>
              </a:rPr>
              <a:t>Do you have experience implementing the required services and activities, and do you have the data to prove it?</a:t>
            </a:r>
            <a:endParaRPr lang="en-US" sz="17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endParaRPr lang="en-US" sz="1700" dirty="0">
              <a:effectLst/>
              <a:latin typeface="Times New Roman" panose="02020603050405020304" pitchFamily="18" charset="0"/>
              <a:ea typeface="Calibri" panose="020F0502020204030204" pitchFamily="34" charset="0"/>
            </a:endParaRPr>
          </a:p>
          <a:p>
            <a:pPr marL="342900" marR="0" lvl="0" indent="-342900">
              <a:spcBef>
                <a:spcPts val="0"/>
              </a:spcBef>
              <a:spcAft>
                <a:spcPts val="800"/>
              </a:spcAft>
              <a:buFont typeface="Wingdings" pitchFamily="2" charset="2"/>
              <a:buChar char=""/>
            </a:pPr>
            <a:r>
              <a:rPr lang="en-US" sz="1700" dirty="0">
                <a:effectLst/>
                <a:latin typeface="Calibri" panose="020F0502020204030204" pitchFamily="34" charset="0"/>
                <a:ea typeface="Calibri" panose="020F0502020204030204" pitchFamily="34" charset="0"/>
              </a:rPr>
              <a:t>Does your organization have the fiscal infrastructure and experience to meet the financial management requirements and related tasks?</a:t>
            </a:r>
            <a:endParaRPr lang="en-US" sz="1700" dirty="0">
              <a:effectLst/>
              <a:latin typeface="Times New Roman" panose="02020603050405020304" pitchFamily="18" charset="0"/>
              <a:ea typeface="Calibri" panose="020F0502020204030204" pitchFamily="34" charset="0"/>
            </a:endParaRPr>
          </a:p>
          <a:p>
            <a:pPr marL="0" indent="0">
              <a:buNone/>
            </a:pPr>
            <a:endParaRPr lang="en-US" sz="1700" dirty="0"/>
          </a:p>
        </p:txBody>
      </p:sp>
      <p:pic>
        <p:nvPicPr>
          <p:cNvPr id="9218" name="Picture 2" descr="Capability - Free people icons">
            <a:extLst>
              <a:ext uri="{FF2B5EF4-FFF2-40B4-BE49-F238E27FC236}">
                <a16:creationId xmlns:a16="http://schemas.microsoft.com/office/drawing/2014/main" id="{C980CC95-EEFE-0014-A88B-EA60D228E1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descr="Image">
            <a:extLst>
              <a:ext uri="{FF2B5EF4-FFF2-40B4-BE49-F238E27FC236}">
                <a16:creationId xmlns:a16="http://schemas.microsoft.com/office/drawing/2014/main" id="{8649072C-A39E-3A61-EAC9-01838B345B14}"/>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53160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B41EA-9CC7-5888-65E1-9BF2E8B1B459}"/>
              </a:ext>
            </a:extLst>
          </p:cNvPr>
          <p:cNvSpPr>
            <a:spLocks noGrp="1"/>
          </p:cNvSpPr>
          <p:nvPr>
            <p:ph type="title"/>
          </p:nvPr>
        </p:nvSpPr>
        <p:spPr>
          <a:xfrm>
            <a:off x="5297762" y="329184"/>
            <a:ext cx="6251110" cy="1783080"/>
          </a:xfrm>
        </p:spPr>
        <p:txBody>
          <a:bodyPr anchor="b">
            <a:normAutofit/>
          </a:bodyPr>
          <a:lstStyle/>
          <a:p>
            <a:pPr algn="r"/>
            <a:r>
              <a:rPr lang="en-US" b="1" dirty="0">
                <a:solidFill>
                  <a:schemeClr val="accent5">
                    <a:lumMod val="75000"/>
                  </a:schemeClr>
                </a:solidFill>
              </a:rPr>
              <a:t>3. Determine the quality of your data</a:t>
            </a:r>
          </a:p>
        </p:txBody>
      </p:sp>
      <p:pic>
        <p:nvPicPr>
          <p:cNvPr id="5" name="Picture 4" descr="Magnifying glass showing decling performance">
            <a:extLst>
              <a:ext uri="{FF2B5EF4-FFF2-40B4-BE49-F238E27FC236}">
                <a16:creationId xmlns:a16="http://schemas.microsoft.com/office/drawing/2014/main" id="{95C25AB8-45EC-A2AB-7C7F-B5E721653C00}"/>
              </a:ext>
            </a:extLst>
          </p:cNvPr>
          <p:cNvPicPr>
            <a:picLocks noChangeAspect="1"/>
          </p:cNvPicPr>
          <p:nvPr/>
        </p:nvPicPr>
        <p:blipFill rotWithShape="1">
          <a:blip r:embed="rId2"/>
          <a:srcRect l="12053" r="42616" b="-1"/>
          <a:stretch/>
        </p:blipFill>
        <p:spPr>
          <a:xfrm>
            <a:off x="1" y="18288"/>
            <a:ext cx="4644931" cy="683971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014F26-CCA9-764E-EA92-23CB72809FA5}"/>
              </a:ext>
            </a:extLst>
          </p:cNvPr>
          <p:cNvSpPr>
            <a:spLocks noGrp="1"/>
          </p:cNvSpPr>
          <p:nvPr>
            <p:ph idx="1"/>
          </p:nvPr>
        </p:nvSpPr>
        <p:spPr>
          <a:xfrm>
            <a:off x="4908176" y="2706623"/>
            <a:ext cx="7032812" cy="4057247"/>
          </a:xfrm>
        </p:spPr>
        <p:txBody>
          <a:bodyPr>
            <a:normAutofit fontScale="92500" lnSpcReduction="10000"/>
          </a:bodyPr>
          <a:lstStyle/>
          <a:p>
            <a:pPr marL="342900" marR="0" lvl="0" indent="-342900">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Cambria" panose="02040503050406030204" pitchFamily="18" charset="0"/>
              </a:rPr>
              <a:t>Are you able to provide data specific to your population(s) of focus – numbers served, demographic characteristics, number/type of services delivered?</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0" marR="0" indent="0">
              <a:spcBef>
                <a:spcPts val="0"/>
              </a:spcBef>
              <a:spcAft>
                <a:spcPts val="0"/>
              </a:spcAft>
              <a:buNone/>
            </a:pP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Cambria" panose="02040503050406030204" pitchFamily="18" charset="0"/>
              </a:rPr>
              <a:t>How does your internal data compare or contrast with local, state, federal, and census data?</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0" marR="0" indent="0">
              <a:spcBef>
                <a:spcPts val="0"/>
              </a:spcBef>
              <a:spcAft>
                <a:spcPts val="0"/>
              </a:spcAft>
              <a:buNone/>
            </a:pP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Cambria" panose="02040503050406030204" pitchFamily="18" charset="0"/>
              </a:rPr>
              <a:t>Have you been collecting outcome data on your current clients? (Data that measures specific results of a program or intervention.)</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0" marR="0" indent="0">
              <a:spcBef>
                <a:spcPts val="0"/>
              </a:spcBef>
              <a:spcAft>
                <a:spcPts val="0"/>
              </a:spcAft>
              <a:buNone/>
            </a:pP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Cambria" panose="02040503050406030204" pitchFamily="18" charset="0"/>
              </a:rPr>
              <a:t>What data collection instruments and procedures do you currently use, and what does the NOFO require? </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0" marR="0" indent="0">
              <a:spcBef>
                <a:spcPts val="0"/>
              </a:spcBef>
              <a:spcAft>
                <a:spcPts val="0"/>
              </a:spcAft>
              <a:buNone/>
            </a:pP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Cambria" panose="02040503050406030204" pitchFamily="18" charset="0"/>
              </a:rPr>
              <a:t>Do you have information on service gaps in your catchment area, i.e., why is this program needed here?</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pPr marR="0" indent="0">
              <a:spcBef>
                <a:spcPts val="0"/>
              </a:spcBef>
              <a:spcAft>
                <a:spcPts val="800"/>
              </a:spcAft>
              <a:buNone/>
            </a:pP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Wingdings" pitchFamily="2" charset="2"/>
              <a:buChar char=""/>
            </a:pPr>
            <a:r>
              <a:rPr lang="en-US" sz="1800" dirty="0">
                <a:effectLst/>
                <a:latin typeface="Calibri" panose="020F0502020204030204" pitchFamily="34" charset="0"/>
                <a:ea typeface="Calibri" panose="020F0502020204030204" pitchFamily="34" charset="0"/>
                <a:cs typeface="Cambria" panose="02040503050406030204" pitchFamily="18" charset="0"/>
              </a:rPr>
              <a:t>Have you, or another organization, conducted a community needs assessment related to the purpose of the NOFO? </a:t>
            </a:r>
            <a:endParaRPr lang="en-US" sz="1800" dirty="0">
              <a:effectLst/>
              <a:latin typeface="Cambria" panose="02040503050406030204" pitchFamily="18" charset="0"/>
              <a:ea typeface="Calibri" panose="020F0502020204030204" pitchFamily="34" charset="0"/>
              <a:cs typeface="Cambria" panose="02040503050406030204" pitchFamily="18" charset="0"/>
            </a:endParaRPr>
          </a:p>
          <a:p>
            <a:endParaRPr lang="en-US" sz="1400" dirty="0"/>
          </a:p>
        </p:txBody>
      </p:sp>
      <p:pic>
        <p:nvPicPr>
          <p:cNvPr id="4" name="Image" descr="Image">
            <a:extLst>
              <a:ext uri="{FF2B5EF4-FFF2-40B4-BE49-F238E27FC236}">
                <a16:creationId xmlns:a16="http://schemas.microsoft.com/office/drawing/2014/main" id="{99F20800-1841-93E9-7FC2-FF562F25E558}"/>
              </a:ext>
            </a:extLst>
          </p:cNvPr>
          <p:cNvPicPr>
            <a:picLocks noChangeAspect="1"/>
          </p:cNvPicPr>
          <p:nvPr/>
        </p:nvPicPr>
        <p:blipFill>
          <a:blip r:embed="rId3"/>
          <a:stretch>
            <a:fillRect/>
          </a:stretch>
        </p:blipFill>
        <p:spPr>
          <a:xfrm>
            <a:off x="11331092" y="6197000"/>
            <a:ext cx="609896" cy="528228"/>
          </a:xfrm>
          <a:prstGeom prst="rect">
            <a:avLst/>
          </a:prstGeom>
          <a:ln w="12700">
            <a:miter lim="400000"/>
          </a:ln>
        </p:spPr>
      </p:pic>
    </p:spTree>
    <p:extLst>
      <p:ext uri="{BB962C8B-B14F-4D97-AF65-F5344CB8AC3E}">
        <p14:creationId xmlns:p14="http://schemas.microsoft.com/office/powerpoint/2010/main" val="41255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7948-BFD7-A288-68EF-054E2AA400E6}"/>
              </a:ext>
            </a:extLst>
          </p:cNvPr>
          <p:cNvSpPr>
            <a:spLocks noGrp="1"/>
          </p:cNvSpPr>
          <p:nvPr>
            <p:ph type="title"/>
          </p:nvPr>
        </p:nvSpPr>
        <p:spPr>
          <a:xfrm>
            <a:off x="286871" y="18255"/>
            <a:ext cx="10515600" cy="1325563"/>
          </a:xfrm>
        </p:spPr>
        <p:txBody>
          <a:bodyPr/>
          <a:lstStyle/>
          <a:p>
            <a:r>
              <a:rPr lang="en-US" b="1" dirty="0">
                <a:solidFill>
                  <a:schemeClr val="accent5">
                    <a:lumMod val="75000"/>
                  </a:schemeClr>
                </a:solidFill>
              </a:rPr>
              <a:t>4. Check that you have included all required information</a:t>
            </a:r>
          </a:p>
        </p:txBody>
      </p:sp>
      <p:sp>
        <p:nvSpPr>
          <p:cNvPr id="3" name="Content Placeholder 2">
            <a:extLst>
              <a:ext uri="{FF2B5EF4-FFF2-40B4-BE49-F238E27FC236}">
                <a16:creationId xmlns:a16="http://schemas.microsoft.com/office/drawing/2014/main" id="{7D39950E-D97A-5A68-90F6-7288FD3E9196}"/>
              </a:ext>
            </a:extLst>
          </p:cNvPr>
          <p:cNvSpPr>
            <a:spLocks noGrp="1"/>
          </p:cNvSpPr>
          <p:nvPr>
            <p:ph idx="1"/>
          </p:nvPr>
        </p:nvSpPr>
        <p:spPr>
          <a:xfrm>
            <a:off x="188259" y="1343818"/>
            <a:ext cx="11873753" cy="5514182"/>
          </a:xfrm>
        </p:spPr>
        <p:txBody>
          <a:bodyPr numCol="2">
            <a:normAutofit/>
          </a:bodyPr>
          <a:lstStyle/>
          <a:p>
            <a:pPr marL="514350" marR="0" indent="0">
              <a:spcBef>
                <a:spcPts val="0"/>
              </a:spcBef>
              <a:spcAft>
                <a:spcPts val="0"/>
              </a:spcAft>
              <a:buNone/>
            </a:pPr>
            <a:r>
              <a:rPr lang="en-US" sz="1800" b="1" i="1"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Program/Organizational Information </a:t>
            </a:r>
          </a:p>
          <a:p>
            <a:pPr marL="514350" marR="0" indent="0">
              <a:spcBef>
                <a:spcPts val="0"/>
              </a:spcBef>
              <a:spcAft>
                <a:spcPts val="0"/>
              </a:spcAft>
              <a:buNone/>
            </a:pP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Certifications/Licensure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Key community partnerships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Referral sources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Consent forms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Cultural competence materials/trainings conducted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51435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 </a:t>
            </a:r>
          </a:p>
          <a:p>
            <a:pPr marL="514350" marR="0" indent="0">
              <a:spcBef>
                <a:spcPts val="0"/>
              </a:spcBef>
              <a:spcAft>
                <a:spcPts val="0"/>
              </a:spcAft>
              <a:buNone/>
            </a:pP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514350" marR="0" indent="0">
              <a:spcBef>
                <a:spcPts val="0"/>
              </a:spcBef>
              <a:spcAft>
                <a:spcPts val="0"/>
              </a:spcAft>
              <a:buNone/>
            </a:pPr>
            <a:r>
              <a:rPr lang="en-US" sz="1800" b="1" i="1"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Evidence-Based Practices (EBPs) </a:t>
            </a:r>
          </a:p>
          <a:p>
            <a:pPr marL="514350" marR="0" indent="0">
              <a:spcBef>
                <a:spcPts val="0"/>
              </a:spcBef>
              <a:spcAft>
                <a:spcPts val="0"/>
              </a:spcAft>
              <a:buNone/>
            </a:pP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Description of EBPs being used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Research justifying use of the EBPs with </a:t>
            </a:r>
          </a:p>
          <a:p>
            <a:pPr marL="0" marR="0" lvl="0" indent="0">
              <a:spcBef>
                <a:spcPts val="0"/>
              </a:spcBef>
              <a:spcAft>
                <a:spcPts val="170"/>
              </a:spcAft>
              <a:buNone/>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       your population of focus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How staff are trained to implement the EBPs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17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How fidelity of the EBPs is monitored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Justification of any modifications that have been </a:t>
            </a:r>
          </a:p>
          <a:p>
            <a:pPr marL="0" marR="0" lvl="0" indent="0">
              <a:spcBef>
                <a:spcPts val="0"/>
              </a:spcBef>
              <a:spcAft>
                <a:spcPts val="0"/>
              </a:spcAft>
              <a:buNone/>
            </a:pPr>
            <a:r>
              <a:rPr lang="en-US" sz="1800" dirty="0">
                <a:solidFill>
                  <a:srgbClr val="000000"/>
                </a:solidFill>
                <a:latin typeface="Calibri" panose="020F0502020204030204" pitchFamily="34" charset="0"/>
                <a:ea typeface="Calibri" panose="020F0502020204030204" pitchFamily="34" charset="0"/>
                <a:cs typeface="Cambria" panose="02040503050406030204" pitchFamily="18" charset="0"/>
              </a:rPr>
              <a:t>       </a:t>
            </a: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made to the EBPs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51435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 </a:t>
            </a: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514350" marR="0" indent="0">
              <a:spcBef>
                <a:spcPts val="0"/>
              </a:spcBef>
              <a:spcAft>
                <a:spcPts val="0"/>
              </a:spcAft>
              <a:buNone/>
            </a:pPr>
            <a:endParaRPr lang="en-US" sz="1800" b="1" i="1" dirty="0">
              <a:solidFill>
                <a:srgbClr val="000000"/>
              </a:solidFill>
              <a:effectLst/>
              <a:latin typeface="Calibri" panose="020F0502020204030204" pitchFamily="34" charset="0"/>
              <a:ea typeface="Calibri" panose="020F0502020204030204" pitchFamily="34" charset="0"/>
              <a:cs typeface="Cambria" panose="02040503050406030204" pitchFamily="18" charset="0"/>
            </a:endParaRPr>
          </a:p>
          <a:p>
            <a:pPr marL="514350" marR="0" indent="0">
              <a:spcBef>
                <a:spcPts val="0"/>
              </a:spcBef>
              <a:spcAft>
                <a:spcPts val="0"/>
              </a:spcAft>
              <a:buNone/>
            </a:pPr>
            <a:endParaRPr lang="en-US" sz="1800" b="1" i="1" dirty="0">
              <a:solidFill>
                <a:srgbClr val="000000"/>
              </a:solidFill>
              <a:latin typeface="Calibri" panose="020F0502020204030204" pitchFamily="34" charset="0"/>
              <a:ea typeface="Calibri" panose="020F0502020204030204" pitchFamily="34" charset="0"/>
              <a:cs typeface="Cambria" panose="02040503050406030204" pitchFamily="18" charset="0"/>
            </a:endParaRPr>
          </a:p>
          <a:p>
            <a:pPr marL="514350" marR="0" indent="0">
              <a:spcBef>
                <a:spcPts val="0"/>
              </a:spcBef>
              <a:spcAft>
                <a:spcPts val="0"/>
              </a:spcAft>
              <a:buNone/>
            </a:pPr>
            <a:r>
              <a:rPr lang="en-US" sz="1800" b="1" i="1" dirty="0">
                <a:solidFill>
                  <a:srgbClr val="000000"/>
                </a:solidFill>
                <a:effectLst/>
                <a:latin typeface="Calibri" panose="020F0502020204030204" pitchFamily="34" charset="0"/>
                <a:ea typeface="Calibri" panose="020F0502020204030204" pitchFamily="34" charset="0"/>
                <a:cs typeface="Cambria" panose="02040503050406030204" pitchFamily="18" charset="0"/>
              </a:rPr>
              <a:t>Staff and Organizational Experience </a:t>
            </a:r>
          </a:p>
          <a:p>
            <a:pPr marL="514350" marR="0" indent="0">
              <a:spcBef>
                <a:spcPts val="0"/>
              </a:spcBef>
              <a:spcAft>
                <a:spcPts val="0"/>
              </a:spcAft>
              <a:buNone/>
            </a:pPr>
            <a:endParaRPr lang="en-US" sz="18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Job descriptions of staff</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Resumes of key management personnel and staff providing services</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rPr>
              <a:t>Experience of your organization managing grants and providing services   </a:t>
            </a:r>
            <a:endParaRPr lang="en-US" sz="1800" dirty="0">
              <a:effectLst/>
              <a:latin typeface="Times New Roman" panose="02020603050405020304" pitchFamily="18" charset="0"/>
              <a:ea typeface="Calibri" panose="020F0502020204030204" pitchFamily="34" charset="0"/>
            </a:endParaRPr>
          </a:p>
          <a:p>
            <a:pPr marL="514350" marR="0" indent="0">
              <a:lnSpc>
                <a:spcPct val="100000"/>
              </a:lnSpc>
              <a:spcBef>
                <a:spcPts val="0"/>
              </a:spcBef>
              <a:spcAft>
                <a:spcPts val="800"/>
              </a:spcAft>
              <a:buNone/>
            </a:pPr>
            <a:endParaRPr lang="en-US" sz="1800" b="1" i="1" dirty="0">
              <a:effectLst/>
              <a:latin typeface="Calibri" panose="020F0502020204030204" pitchFamily="34" charset="0"/>
              <a:ea typeface="Calibri" panose="020F0502020204030204" pitchFamily="34" charset="0"/>
            </a:endParaRPr>
          </a:p>
          <a:p>
            <a:pPr marL="514350" marR="0" indent="0">
              <a:lnSpc>
                <a:spcPct val="100000"/>
              </a:lnSpc>
              <a:spcBef>
                <a:spcPts val="0"/>
              </a:spcBef>
              <a:spcAft>
                <a:spcPts val="800"/>
              </a:spcAft>
              <a:buNone/>
            </a:pPr>
            <a:r>
              <a:rPr lang="en-US" sz="1800" b="1" i="1" dirty="0">
                <a:effectLst/>
                <a:latin typeface="Calibri" panose="020F0502020204030204" pitchFamily="34" charset="0"/>
                <a:ea typeface="Calibri" panose="020F0502020204030204" pitchFamily="34" charset="0"/>
              </a:rPr>
              <a:t>Data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0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Data specific to your population(s) of focus – numbers served, demographic characteristics, number/type of services delivered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Local statistics and census data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Outcome data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itchFamily="2" charset="2"/>
              <a:buChar char=""/>
            </a:pPr>
            <a:r>
              <a:rPr lang="en-US" sz="1800" dirty="0">
                <a:effectLst/>
                <a:latin typeface="Calibri" panose="020F0502020204030204" pitchFamily="34" charset="0"/>
                <a:ea typeface="Calibri" panose="020F0502020204030204" pitchFamily="34" charset="0"/>
              </a:rPr>
              <a:t>Data collection instruments and procedures </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800"/>
              </a:spcAft>
              <a:buFont typeface="Symbol" pitchFamily="2" charset="2"/>
              <a:buChar char=""/>
            </a:pPr>
            <a:r>
              <a:rPr lang="en-US" sz="1800" dirty="0">
                <a:effectLst/>
                <a:latin typeface="Calibri" panose="020F0502020204030204" pitchFamily="34" charset="0"/>
                <a:ea typeface="Calibri" panose="020F0502020204030204" pitchFamily="34" charset="0"/>
              </a:rPr>
              <a:t>Information on service gaps </a:t>
            </a:r>
            <a:endParaRPr lang="en-US" sz="1800" dirty="0">
              <a:effectLst/>
              <a:latin typeface="Times New Roman" panose="02020603050405020304" pitchFamily="18" charset="0"/>
              <a:ea typeface="Calibri" panose="020F0502020204030204" pitchFamily="34" charset="0"/>
            </a:endParaRPr>
          </a:p>
          <a:p>
            <a:endParaRPr lang="en-US" dirty="0"/>
          </a:p>
        </p:txBody>
      </p:sp>
      <p:pic>
        <p:nvPicPr>
          <p:cNvPr id="4" name="Image" descr="Image">
            <a:extLst>
              <a:ext uri="{FF2B5EF4-FFF2-40B4-BE49-F238E27FC236}">
                <a16:creationId xmlns:a16="http://schemas.microsoft.com/office/drawing/2014/main" id="{781FCF5E-CCF3-D92E-50E1-29719E8978D6}"/>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10663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5DAB8586-C883-C5A7-A1EE-F0858ED6B57E}"/>
              </a:ext>
            </a:extLst>
          </p:cNvPr>
          <p:cNvSpPr>
            <a:spLocks noGrp="1"/>
          </p:cNvSpPr>
          <p:nvPr>
            <p:ph type="ctrTitle"/>
          </p:nvPr>
        </p:nvSpPr>
        <p:spPr>
          <a:xfrm>
            <a:off x="6090045" y="1346200"/>
            <a:ext cx="5624118" cy="3284538"/>
          </a:xfrm>
        </p:spPr>
        <p:txBody>
          <a:bodyPr anchor="b">
            <a:normAutofit/>
          </a:bodyPr>
          <a:lstStyle/>
          <a:p>
            <a:pPr algn="l"/>
            <a:r>
              <a:rPr lang="en-US" sz="5600" b="1" dirty="0">
                <a:solidFill>
                  <a:schemeClr val="accent5">
                    <a:lumMod val="75000"/>
                  </a:schemeClr>
                </a:solidFill>
              </a:rPr>
              <a:t>5.</a:t>
            </a:r>
            <a:r>
              <a:rPr lang="en-US" sz="5600" dirty="0">
                <a:solidFill>
                  <a:schemeClr val="accent5">
                    <a:lumMod val="75000"/>
                  </a:schemeClr>
                </a:solidFill>
              </a:rPr>
              <a:t> </a:t>
            </a:r>
            <a:r>
              <a:rPr lang="en-US" sz="5600" b="1" dirty="0">
                <a:solidFill>
                  <a:schemeClr val="accent5">
                    <a:lumMod val="75000"/>
                  </a:schemeClr>
                </a:solidFill>
                <a:effectLst/>
                <a:ea typeface="Calibri" panose="020F0502020204030204" pitchFamily="34" charset="0"/>
              </a:rPr>
              <a:t>Review the evaluation criteria in the NOFO</a:t>
            </a:r>
            <a:br>
              <a:rPr lang="en-US" sz="5600" dirty="0">
                <a:solidFill>
                  <a:schemeClr val="accent5">
                    <a:lumMod val="75000"/>
                  </a:schemeClr>
                </a:solidFill>
                <a:effectLst/>
                <a:latin typeface="Times New Roman" panose="02020603050405020304" pitchFamily="18" charset="0"/>
                <a:ea typeface="Calibri" panose="020F0502020204030204" pitchFamily="34" charset="0"/>
              </a:rPr>
            </a:br>
            <a:endParaRPr lang="en-US" sz="5600" dirty="0">
              <a:solidFill>
                <a:schemeClr val="accent5">
                  <a:lumMod val="75000"/>
                </a:schemeClr>
              </a:solidFill>
            </a:endParaRPr>
          </a:p>
        </p:txBody>
      </p:sp>
      <p:sp>
        <p:nvSpPr>
          <p:cNvPr id="31" name="Freeform: Shape 30">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Picture 6" descr="Hand holding a pen shading number on a sheet">
            <a:extLst>
              <a:ext uri="{FF2B5EF4-FFF2-40B4-BE49-F238E27FC236}">
                <a16:creationId xmlns:a16="http://schemas.microsoft.com/office/drawing/2014/main" id="{AD517603-7B0A-942B-9C7F-0F58CA0EFB27}"/>
              </a:ext>
            </a:extLst>
          </p:cNvPr>
          <p:cNvPicPr>
            <a:picLocks noChangeAspect="1"/>
          </p:cNvPicPr>
          <p:nvPr/>
        </p:nvPicPr>
        <p:blipFill rotWithShape="1">
          <a:blip r:embed="rId2"/>
          <a:srcRect l="47755" r="1574" b="-1"/>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35" name="Freeform: Shape 34">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Image" descr="Image">
            <a:extLst>
              <a:ext uri="{FF2B5EF4-FFF2-40B4-BE49-F238E27FC236}">
                <a16:creationId xmlns:a16="http://schemas.microsoft.com/office/drawing/2014/main" id="{45DC5B15-A482-0AF5-4905-2689562C0873}"/>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389343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lowchart: Document 2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EF822-8F7D-ADD8-7AD6-D6804150DA1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Example 1.</a:t>
            </a:r>
            <a:endParaRPr lang="en-US" sz="3200" kern="1200" dirty="0">
              <a:solidFill>
                <a:srgbClr val="FFFFFF"/>
              </a:solidFill>
              <a:latin typeface="+mj-lt"/>
              <a:ea typeface="+mj-ea"/>
              <a:cs typeface="+mj-cs"/>
            </a:endParaRPr>
          </a:p>
        </p:txBody>
      </p:sp>
      <p:pic>
        <p:nvPicPr>
          <p:cNvPr id="5" name="Content Placeholder 4" descr="A white text with black text&#10;&#10;Description automatically generated">
            <a:extLst>
              <a:ext uri="{FF2B5EF4-FFF2-40B4-BE49-F238E27FC236}">
                <a16:creationId xmlns:a16="http://schemas.microsoft.com/office/drawing/2014/main" id="{DF4D0E02-D6F6-F93E-47D9-448A8B5D5552}"/>
              </a:ext>
            </a:extLst>
          </p:cNvPr>
          <p:cNvPicPr>
            <a:picLocks noGrp="1" noChangeAspect="1"/>
          </p:cNvPicPr>
          <p:nvPr>
            <p:ph idx="1"/>
          </p:nvPr>
        </p:nvPicPr>
        <p:blipFill>
          <a:blip r:embed="rId2"/>
          <a:stretch>
            <a:fillRect/>
          </a:stretch>
        </p:blipFill>
        <p:spPr>
          <a:xfrm>
            <a:off x="3886200" y="22177"/>
            <a:ext cx="6988355" cy="6813645"/>
          </a:xfrm>
          <a:prstGeom prst="rect">
            <a:avLst/>
          </a:prstGeom>
        </p:spPr>
      </p:pic>
      <p:pic>
        <p:nvPicPr>
          <p:cNvPr id="3" name="Image" descr="Image">
            <a:extLst>
              <a:ext uri="{FF2B5EF4-FFF2-40B4-BE49-F238E27FC236}">
                <a16:creationId xmlns:a16="http://schemas.microsoft.com/office/drawing/2014/main" id="{3EA045BC-E37A-E554-48D8-16FA234DECE3}"/>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6" name="TextBox 5">
            <a:extLst>
              <a:ext uri="{FF2B5EF4-FFF2-40B4-BE49-F238E27FC236}">
                <a16:creationId xmlns:a16="http://schemas.microsoft.com/office/drawing/2014/main" id="{0BEEBED7-FE03-08D9-FBA4-B70A5286CA0D}"/>
              </a:ext>
            </a:extLst>
          </p:cNvPr>
          <p:cNvSpPr txBox="1"/>
          <p:nvPr/>
        </p:nvSpPr>
        <p:spPr>
          <a:xfrm>
            <a:off x="1678193" y="1957892"/>
            <a:ext cx="184731" cy="369332"/>
          </a:xfrm>
          <a:prstGeom prst="rect">
            <a:avLst/>
          </a:prstGeom>
          <a:noFill/>
        </p:spPr>
        <p:txBody>
          <a:bodyPr wrap="none" rtlCol="0">
            <a:spAutoFit/>
          </a:bodyPr>
          <a:lstStyle/>
          <a:p>
            <a:endParaRPr lang="en-US" dirty="0">
              <a:solidFill>
                <a:srgbClr val="7FC9C8"/>
              </a:solidFill>
            </a:endParaRPr>
          </a:p>
        </p:txBody>
      </p:sp>
      <p:sp>
        <p:nvSpPr>
          <p:cNvPr id="7" name="TextBox 6">
            <a:extLst>
              <a:ext uri="{FF2B5EF4-FFF2-40B4-BE49-F238E27FC236}">
                <a16:creationId xmlns:a16="http://schemas.microsoft.com/office/drawing/2014/main" id="{E9E76AB7-3B08-E41A-A4BA-9DAB467C3D43}"/>
              </a:ext>
            </a:extLst>
          </p:cNvPr>
          <p:cNvSpPr txBox="1"/>
          <p:nvPr/>
        </p:nvSpPr>
        <p:spPr>
          <a:xfrm>
            <a:off x="1355464" y="169970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3584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lowchart: Document 2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EF822-8F7D-ADD8-7AD6-D6804150DA1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Example 2.</a:t>
            </a:r>
          </a:p>
        </p:txBody>
      </p:sp>
      <p:pic>
        <p:nvPicPr>
          <p:cNvPr id="7" name="Content Placeholder 6" descr="A white text on a black background&#10;&#10;Description automatically generated">
            <a:extLst>
              <a:ext uri="{FF2B5EF4-FFF2-40B4-BE49-F238E27FC236}">
                <a16:creationId xmlns:a16="http://schemas.microsoft.com/office/drawing/2014/main" id="{5ECAFB21-A3BE-D9FC-EC75-E5954B57792B}"/>
              </a:ext>
            </a:extLst>
          </p:cNvPr>
          <p:cNvPicPr>
            <a:picLocks noGrp="1" noChangeAspect="1"/>
          </p:cNvPicPr>
          <p:nvPr>
            <p:ph idx="1"/>
          </p:nvPr>
        </p:nvPicPr>
        <p:blipFill rotWithShape="1">
          <a:blip r:embed="rId2"/>
          <a:srcRect l="1" r="-1321" b="605"/>
          <a:stretch/>
        </p:blipFill>
        <p:spPr>
          <a:xfrm>
            <a:off x="3984172" y="0"/>
            <a:ext cx="8017134" cy="6331171"/>
          </a:xfrm>
          <a:prstGeom prst="rect">
            <a:avLst/>
          </a:prstGeom>
        </p:spPr>
      </p:pic>
      <p:pic>
        <p:nvPicPr>
          <p:cNvPr id="3" name="Image" descr="Image">
            <a:extLst>
              <a:ext uri="{FF2B5EF4-FFF2-40B4-BE49-F238E27FC236}">
                <a16:creationId xmlns:a16="http://schemas.microsoft.com/office/drawing/2014/main" id="{FF1DC8BD-6ED8-0926-C13E-11DAB0080B6F}"/>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26938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3"/>
          <a:stretch>
            <a:fillRect/>
          </a:stretch>
        </p:blipFill>
        <p:spPr>
          <a:xfrm>
            <a:off x="0" y="1459055"/>
            <a:ext cx="4550730" cy="3939891"/>
          </a:xfrm>
          <a:prstGeom prst="rect">
            <a:avLst/>
          </a:prstGeom>
          <a:ln w="12700">
            <a:miter lim="400000"/>
          </a:ln>
        </p:spPr>
      </p:pic>
      <p:sp>
        <p:nvSpPr>
          <p:cNvPr id="158" name="section…"/>
          <p:cNvSpPr txBox="1"/>
          <p:nvPr/>
        </p:nvSpPr>
        <p:spPr>
          <a:xfrm>
            <a:off x="1920202" y="260225"/>
            <a:ext cx="6909007" cy="467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3300" dirty="0"/>
              <a:t>Learning Objectives</a:t>
            </a:r>
            <a:endParaRPr sz="33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4238369" y="1527457"/>
            <a:ext cx="7722574" cy="3803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444500">
              <a:lnSpc>
                <a:spcPct val="115000"/>
              </a:lnSpc>
              <a:buSzPts val="2800"/>
            </a:pPr>
            <a:r>
              <a:rPr lang="en-US" sz="2400" dirty="0">
                <a:solidFill>
                  <a:schemeClr val="bg1"/>
                </a:solidFill>
              </a:rPr>
              <a:t>I. Developing familiarity with the federal review process: What does a review process look like?</a:t>
            </a:r>
          </a:p>
          <a:p>
            <a:pPr marL="444500">
              <a:lnSpc>
                <a:spcPct val="115000"/>
              </a:lnSpc>
              <a:buSzPts val="2800"/>
            </a:pPr>
            <a:endParaRPr lang="en-US" sz="2400" dirty="0">
              <a:solidFill>
                <a:schemeClr val="bg1"/>
              </a:solidFill>
            </a:endParaRPr>
          </a:p>
          <a:p>
            <a:pPr marL="444500">
              <a:lnSpc>
                <a:spcPct val="115000"/>
              </a:lnSpc>
              <a:buSzPts val="2800"/>
            </a:pPr>
            <a:r>
              <a:rPr lang="en-US" sz="2400" dirty="0">
                <a:solidFill>
                  <a:schemeClr val="bg1"/>
                </a:solidFill>
              </a:rPr>
              <a:t>II. Understanding how to create a competitive proposal: Tips from an experienced federal reviewer</a:t>
            </a:r>
          </a:p>
          <a:p>
            <a:pPr marL="444500">
              <a:lnSpc>
                <a:spcPct val="115000"/>
              </a:lnSpc>
              <a:buSzPts val="2800"/>
            </a:pPr>
            <a:endParaRPr lang="en-US" sz="2400" dirty="0">
              <a:solidFill>
                <a:schemeClr val="bg1"/>
              </a:solidFill>
            </a:endParaRPr>
          </a:p>
          <a:p>
            <a:pPr marL="444500">
              <a:lnSpc>
                <a:spcPct val="115000"/>
              </a:lnSpc>
              <a:buSzPts val="2800"/>
            </a:pPr>
            <a:r>
              <a:rPr lang="en-US" sz="2400" dirty="0">
                <a:solidFill>
                  <a:schemeClr val="bg1"/>
                </a:solidFill>
              </a:rPr>
              <a:t>III. Identifying opportunities to distinguish your application: Pivotal “moments” in a proposal</a:t>
            </a:r>
          </a:p>
          <a:p>
            <a:pPr marL="444500">
              <a:lnSpc>
                <a:spcPct val="115000"/>
              </a:lnSpc>
              <a:buSzPts val="2800"/>
            </a:pPr>
            <a:endParaRPr lang="en-US" sz="2000" dirty="0">
              <a:solidFill>
                <a:schemeClr val="bg1"/>
              </a:solidFill>
            </a:endParaRPr>
          </a:p>
        </p:txBody>
      </p:sp>
      <p:pic>
        <p:nvPicPr>
          <p:cNvPr id="3" name="Image" descr="Image">
            <a:extLst>
              <a:ext uri="{FF2B5EF4-FFF2-40B4-BE49-F238E27FC236}">
                <a16:creationId xmlns:a16="http://schemas.microsoft.com/office/drawing/2014/main" id="{FDB39B35-9D86-292D-2644-AB0335088382}"/>
              </a:ext>
            </a:extLst>
          </p:cNvPr>
          <p:cNvPicPr>
            <a:picLocks noChangeAspect="1"/>
          </p:cNvPicPr>
          <p:nvPr/>
        </p:nvPicPr>
        <p:blipFill>
          <a:blip r:embed="rId4"/>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3834568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cument with text on it&#10;&#10;Description automatically generated">
            <a:extLst>
              <a:ext uri="{FF2B5EF4-FFF2-40B4-BE49-F238E27FC236}">
                <a16:creationId xmlns:a16="http://schemas.microsoft.com/office/drawing/2014/main" id="{3E42ED89-6A95-355A-7345-E4109753B97C}"/>
              </a:ext>
            </a:extLst>
          </p:cNvPr>
          <p:cNvPicPr>
            <a:picLocks noChangeAspect="1"/>
          </p:cNvPicPr>
          <p:nvPr/>
        </p:nvPicPr>
        <p:blipFill>
          <a:blip r:embed="rId2"/>
          <a:stretch>
            <a:fillRect/>
          </a:stretch>
        </p:blipFill>
        <p:spPr>
          <a:xfrm>
            <a:off x="1150676" y="103313"/>
            <a:ext cx="9889882" cy="6650946"/>
          </a:xfrm>
          <a:prstGeom prst="rect">
            <a:avLst/>
          </a:prstGeom>
        </p:spPr>
      </p:pic>
      <p:pic>
        <p:nvPicPr>
          <p:cNvPr id="2" name="Image" descr="Image">
            <a:extLst>
              <a:ext uri="{FF2B5EF4-FFF2-40B4-BE49-F238E27FC236}">
                <a16:creationId xmlns:a16="http://schemas.microsoft.com/office/drawing/2014/main" id="{3A52FA6C-2658-1248-EE8E-8CD9E0E0FFA3}"/>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3" name="TextBox 2">
            <a:extLst>
              <a:ext uri="{FF2B5EF4-FFF2-40B4-BE49-F238E27FC236}">
                <a16:creationId xmlns:a16="http://schemas.microsoft.com/office/drawing/2014/main" id="{9BA1FFA8-7E72-5BFB-71DF-59240FA6DC7C}"/>
              </a:ext>
            </a:extLst>
          </p:cNvPr>
          <p:cNvSpPr txBox="1"/>
          <p:nvPr/>
        </p:nvSpPr>
        <p:spPr>
          <a:xfrm>
            <a:off x="11661289" y="27969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5911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B398-E5DA-0A24-1261-841AD3F482B6}"/>
              </a:ext>
            </a:extLst>
          </p:cNvPr>
          <p:cNvSpPr>
            <a:spLocks noGrp="1"/>
          </p:cNvSpPr>
          <p:nvPr>
            <p:ph type="title"/>
          </p:nvPr>
        </p:nvSpPr>
        <p:spPr>
          <a:xfrm>
            <a:off x="300317" y="72932"/>
            <a:ext cx="10470777" cy="801128"/>
          </a:xfrm>
        </p:spPr>
        <p:txBody>
          <a:bodyPr>
            <a:normAutofit/>
          </a:bodyPr>
          <a:lstStyle/>
          <a:p>
            <a:r>
              <a:rPr lang="en-US" sz="4800" b="1" dirty="0">
                <a:solidFill>
                  <a:schemeClr val="accent5">
                    <a:lumMod val="75000"/>
                  </a:schemeClr>
                </a:solidFill>
              </a:rPr>
              <a:t>6. Understand how a reviewer reviews</a:t>
            </a:r>
          </a:p>
        </p:txBody>
      </p:sp>
      <p:sp>
        <p:nvSpPr>
          <p:cNvPr id="3" name="Content Placeholder 2">
            <a:extLst>
              <a:ext uri="{FF2B5EF4-FFF2-40B4-BE49-F238E27FC236}">
                <a16:creationId xmlns:a16="http://schemas.microsoft.com/office/drawing/2014/main" id="{E3E91E52-0563-27A7-3A07-B98A6361B2AD}"/>
              </a:ext>
            </a:extLst>
          </p:cNvPr>
          <p:cNvSpPr>
            <a:spLocks noGrp="1"/>
          </p:cNvSpPr>
          <p:nvPr>
            <p:ph idx="1"/>
          </p:nvPr>
        </p:nvSpPr>
        <p:spPr>
          <a:xfrm>
            <a:off x="300317" y="874060"/>
            <a:ext cx="11506201" cy="5715000"/>
          </a:xfrm>
        </p:spPr>
        <p:txBody>
          <a:bodyPr>
            <a:normAutofit lnSpcReduction="10000"/>
          </a:bodyPr>
          <a:lstStyle/>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The reviewer will consider only what is written in the application</a:t>
            </a:r>
            <a:r>
              <a:rPr lang="en-US" sz="2000" dirty="0">
                <a:latin typeface="Calibri" panose="020F0502020204030204" pitchFamily="34" charset="0"/>
                <a:ea typeface="Calibri" panose="020F0502020204030204" pitchFamily="34" charset="0"/>
              </a:rPr>
              <a:t> and make </a:t>
            </a:r>
            <a:r>
              <a:rPr lang="en-US" sz="2000" dirty="0">
                <a:effectLst/>
                <a:latin typeface="Calibri" panose="020F0502020204030204" pitchFamily="34" charset="0"/>
                <a:ea typeface="Calibri" panose="020F0502020204030204" pitchFamily="34" charset="0"/>
              </a:rPr>
              <a:t>no assumptions.</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The reviewer will only consider information found in the appropriate section and number heading as specified in the Notice of Funding Opportunity (NOFO) guidelines.</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The reviewer will not consider information contained in Appendices that extend or replace any of the sections of the Project Narrative unless explicitly stated within the Project Narrative to do so.</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The comments provided by the reviewer must be the </a:t>
            </a:r>
            <a:r>
              <a:rPr lang="en-US" sz="2000" b="1" u="sng" dirty="0">
                <a:effectLst/>
                <a:latin typeface="Calibri" panose="020F0502020204030204" pitchFamily="34" charset="0"/>
                <a:ea typeface="Calibri" panose="020F0502020204030204" pitchFamily="34" charset="0"/>
              </a:rPr>
              <a:t>strengths and weaknesses</a:t>
            </a:r>
            <a:r>
              <a:rPr lang="en-US" sz="2000" dirty="0">
                <a:effectLst/>
                <a:latin typeface="Calibri" panose="020F0502020204030204" pitchFamily="34" charset="0"/>
                <a:ea typeface="Calibri" panose="020F0502020204030204" pitchFamily="34" charset="0"/>
              </a:rPr>
              <a:t> of the section. </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When formulating strengths and weaknesses,</a:t>
            </a:r>
            <a:r>
              <a:rPr lang="en-US" sz="2000" b="1" dirty="0">
                <a:effectLst/>
                <a:latin typeface="Calibri" panose="020F0502020204030204" pitchFamily="34" charset="0"/>
                <a:ea typeface="Calibri" panose="020F0502020204030204" pitchFamily="34" charset="0"/>
              </a:rPr>
              <a:t> the reviewer must critique not only whether an applicant addressed all of the criteria in a section, but </a:t>
            </a:r>
            <a:r>
              <a:rPr lang="en-US" sz="2000" b="1" u="sng" dirty="0">
                <a:solidFill>
                  <a:srgbClr val="FF0000"/>
                </a:solidFill>
                <a:effectLst/>
                <a:latin typeface="Calibri" panose="020F0502020204030204" pitchFamily="34" charset="0"/>
                <a:ea typeface="Calibri" panose="020F0502020204030204" pitchFamily="34" charset="0"/>
              </a:rPr>
              <a:t>also the quality of response.</a:t>
            </a:r>
            <a:r>
              <a:rPr lang="en-US" sz="2000" b="1" u="sng" dirty="0">
                <a:effectLst/>
                <a:latin typeface="Calibri" panose="020F0502020204030204" pitchFamily="34"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The reviewer </a:t>
            </a:r>
            <a:r>
              <a:rPr lang="en-US" sz="2000" b="1" dirty="0">
                <a:effectLst/>
                <a:latin typeface="Calibri" panose="020F0502020204030204" pitchFamily="34" charset="0"/>
                <a:ea typeface="Calibri" panose="020F0502020204030204" pitchFamily="34" charset="0"/>
              </a:rPr>
              <a:t>must clearly articulate</a:t>
            </a:r>
            <a:r>
              <a:rPr lang="en-US" sz="2000" dirty="0">
                <a:effectLst/>
                <a:latin typeface="Calibri" panose="020F0502020204030204" pitchFamily="34" charset="0"/>
                <a:ea typeface="Calibri" panose="020F0502020204030204" pitchFamily="34" charset="0"/>
              </a:rPr>
              <a:t> in what way</a:t>
            </a:r>
            <a:r>
              <a:rPr lang="en-US" sz="2000" dirty="0">
                <a:solidFill>
                  <a:srgbClr val="1F497D"/>
                </a:solidFill>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items were missing or incomplete from the application or in what way items were done exceptionally well in the application.  </a:t>
            </a:r>
            <a:endParaRPr lang="en-US" sz="2000" dirty="0">
              <a:effectLst/>
              <a:latin typeface="Times New Roman" panose="02020603050405020304" pitchFamily="18" charset="0"/>
              <a:ea typeface="Calibri" panose="020F0502020204030204" pitchFamily="34" charset="0"/>
            </a:endParaRPr>
          </a:p>
          <a:p>
            <a:pPr marR="0" indent="0">
              <a:lnSpc>
                <a:spcPct val="107000"/>
              </a:lnSpc>
              <a:spcBef>
                <a:spcPts val="0"/>
              </a:spcBef>
              <a:spcAft>
                <a:spcPts val="0"/>
              </a:spcAft>
              <a:buNone/>
            </a:pPr>
            <a:r>
              <a:rPr lang="en-US" sz="2000" dirty="0">
                <a:effectLst/>
                <a:latin typeface="Calibri" panose="020F0502020204030204" pitchFamily="34"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SzPts val="1000"/>
              <a:buFont typeface="Wingdings" pitchFamily="2" charset="2"/>
              <a:buChar char=""/>
            </a:pPr>
            <a:r>
              <a:rPr lang="en-US" sz="2000" dirty="0">
                <a:effectLst/>
                <a:latin typeface="Calibri" panose="020F0502020204030204" pitchFamily="34" charset="0"/>
                <a:ea typeface="Calibri" panose="020F0502020204030204" pitchFamily="34" charset="0"/>
              </a:rPr>
              <a:t>Reviewers must </a:t>
            </a:r>
            <a:r>
              <a:rPr lang="en-US" sz="2000" dirty="0">
                <a:latin typeface="Calibri" panose="020F0502020204030204" pitchFamily="34" charset="0"/>
                <a:ea typeface="Calibri" panose="020F0502020204030204" pitchFamily="34" charset="0"/>
              </a:rPr>
              <a:t>clearly understand </a:t>
            </a:r>
            <a:r>
              <a:rPr lang="en-US" sz="2000" dirty="0">
                <a:effectLst/>
                <a:latin typeface="Calibri" panose="020F0502020204030204" pitchFamily="34" charset="0"/>
                <a:ea typeface="Calibri" panose="020F0502020204030204" pitchFamily="34" charset="0"/>
              </a:rPr>
              <a:t>the main purposes and expectations of the program and </a:t>
            </a:r>
            <a:r>
              <a:rPr lang="en-US" sz="2000" b="1" dirty="0">
                <a:effectLst/>
                <a:latin typeface="Calibri" panose="020F0502020204030204" pitchFamily="34" charset="0"/>
                <a:ea typeface="Calibri" panose="020F0502020204030204" pitchFamily="34" charset="0"/>
              </a:rPr>
              <a:t>critique how each section connects to create a viable program that will accomplish the purpose and intent of the NOFO.</a:t>
            </a:r>
            <a:endParaRPr lang="en-US" sz="2000" dirty="0">
              <a:effectLst/>
              <a:latin typeface="Times New Roman" panose="02020603050405020304" pitchFamily="18" charset="0"/>
              <a:ea typeface="Calibri" panose="020F0502020204030204" pitchFamily="34" charset="0"/>
            </a:endParaRPr>
          </a:p>
        </p:txBody>
      </p:sp>
      <p:pic>
        <p:nvPicPr>
          <p:cNvPr id="4" name="Image" descr="Image">
            <a:extLst>
              <a:ext uri="{FF2B5EF4-FFF2-40B4-BE49-F238E27FC236}">
                <a16:creationId xmlns:a16="http://schemas.microsoft.com/office/drawing/2014/main" id="{258D0337-D2B7-6133-54B3-599D182AEFD4}"/>
              </a:ext>
            </a:extLst>
          </p:cNvPr>
          <p:cNvPicPr>
            <a:picLocks noChangeAspect="1"/>
          </p:cNvPicPr>
          <p:nvPr/>
        </p:nvPicPr>
        <p:blipFill>
          <a:blip r:embed="rId2"/>
          <a:stretch>
            <a:fillRect/>
          </a:stretch>
        </p:blipFill>
        <p:spPr>
          <a:xfrm>
            <a:off x="11519833" y="6220092"/>
            <a:ext cx="573370" cy="528228"/>
          </a:xfrm>
          <a:prstGeom prst="rect">
            <a:avLst/>
          </a:prstGeom>
          <a:ln w="12700">
            <a:miter lim="400000"/>
          </a:ln>
        </p:spPr>
      </p:pic>
    </p:spTree>
    <p:extLst>
      <p:ext uri="{BB962C8B-B14F-4D97-AF65-F5344CB8AC3E}">
        <p14:creationId xmlns:p14="http://schemas.microsoft.com/office/powerpoint/2010/main" val="24715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6" name="Picture 15">
            <a:extLst>
              <a:ext uri="{FF2B5EF4-FFF2-40B4-BE49-F238E27FC236}">
                <a16:creationId xmlns:a16="http://schemas.microsoft.com/office/drawing/2014/main" id="{3FD5DF16-E5F7-5998-456A-9D81A7D4CB40}"/>
              </a:ext>
            </a:extLst>
          </p:cNvPr>
          <p:cNvPicPr>
            <a:picLocks noChangeAspect="1"/>
          </p:cNvPicPr>
          <p:nvPr/>
        </p:nvPicPr>
        <p:blipFill rotWithShape="1">
          <a:blip r:embed="rId2"/>
          <a:srcRect l="6929" r="11484"/>
          <a:stretch/>
        </p:blipFill>
        <p:spPr>
          <a:xfrm>
            <a:off x="20" y="10"/>
            <a:ext cx="9947062" cy="6857990"/>
          </a:xfrm>
          <a:prstGeom prst="rect">
            <a:avLst/>
          </a:prstGeom>
        </p:spPr>
      </p:pic>
      <p:sp>
        <p:nvSpPr>
          <p:cNvPr id="17"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D1F49124-C0DE-E299-94D4-DCA51D7FFEB3}"/>
              </a:ext>
            </a:extLst>
          </p:cNvPr>
          <p:cNvSpPr>
            <a:spLocks noGrp="1"/>
          </p:cNvSpPr>
          <p:nvPr>
            <p:ph type="title"/>
          </p:nvPr>
        </p:nvSpPr>
        <p:spPr>
          <a:xfrm>
            <a:off x="7961874" y="0"/>
            <a:ext cx="3633746" cy="1588422"/>
          </a:xfrm>
        </p:spPr>
        <p:txBody>
          <a:bodyPr anchor="b">
            <a:normAutofit/>
          </a:bodyPr>
          <a:lstStyle/>
          <a:p>
            <a:r>
              <a:rPr lang="en-US" sz="4800" b="1" dirty="0">
                <a:solidFill>
                  <a:srgbClr val="7FC9C8"/>
                </a:solidFill>
              </a:rPr>
              <a:t>Lastly…</a:t>
            </a:r>
          </a:p>
        </p:txBody>
      </p:sp>
      <p:sp>
        <p:nvSpPr>
          <p:cNvPr id="3" name="Content Placeholder 2">
            <a:extLst>
              <a:ext uri="{FF2B5EF4-FFF2-40B4-BE49-F238E27FC236}">
                <a16:creationId xmlns:a16="http://schemas.microsoft.com/office/drawing/2014/main" id="{4AFADF00-551D-DF6D-546E-8CCBE5526140}"/>
              </a:ext>
            </a:extLst>
          </p:cNvPr>
          <p:cNvSpPr>
            <a:spLocks noGrp="1"/>
          </p:cNvSpPr>
          <p:nvPr>
            <p:ph idx="1"/>
          </p:nvPr>
        </p:nvSpPr>
        <p:spPr>
          <a:xfrm>
            <a:off x="7624483" y="2312894"/>
            <a:ext cx="4567212" cy="4007224"/>
          </a:xfrm>
        </p:spPr>
        <p:txBody>
          <a:bodyPr>
            <a:normAutofit lnSpcReduction="10000"/>
          </a:bodyPr>
          <a:lstStyle/>
          <a:p>
            <a:pPr marL="0" marR="0" indent="0">
              <a:spcBef>
                <a:spcPts val="0"/>
              </a:spcBef>
              <a:spcAft>
                <a:spcPts val="0"/>
              </a:spcAft>
              <a:buNone/>
            </a:pPr>
            <a:r>
              <a:rPr lang="en-US" sz="3200" b="1" dirty="0">
                <a:effectLst/>
                <a:latin typeface="+mj-lt"/>
                <a:ea typeface="Calibri" panose="020F0502020204030204" pitchFamily="34" charset="0"/>
              </a:rPr>
              <a:t>Even if your proposal contains 100% of the information required, you may still not receive an award.</a:t>
            </a:r>
            <a:endParaRPr lang="en-US" sz="3200" dirty="0">
              <a:effectLst/>
              <a:latin typeface="+mj-lt"/>
              <a:ea typeface="Calibri" panose="020F0502020204030204" pitchFamily="34" charset="0"/>
            </a:endParaRP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2000" b="1"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1"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6000" b="1" dirty="0">
                <a:solidFill>
                  <a:schemeClr val="accent2"/>
                </a:solidFill>
                <a:effectLst/>
                <a:latin typeface="Calibri" panose="020F0502020204030204" pitchFamily="34" charset="0"/>
                <a:ea typeface="Calibri" panose="020F0502020204030204" pitchFamily="34" charset="0"/>
              </a:rPr>
              <a:t>Why?</a:t>
            </a:r>
            <a:endParaRPr lang="en-US" sz="6000" dirty="0">
              <a:solidFill>
                <a:schemeClr val="accent2"/>
              </a:solidFill>
              <a:effectLst/>
              <a:latin typeface="Times New Roman" panose="02020603050405020304" pitchFamily="18" charset="0"/>
              <a:ea typeface="Calibri" panose="020F0502020204030204" pitchFamily="34" charset="0"/>
            </a:endParaRPr>
          </a:p>
          <a:p>
            <a:endParaRPr lang="en-US" sz="2000" dirty="0"/>
          </a:p>
        </p:txBody>
      </p:sp>
      <p:pic>
        <p:nvPicPr>
          <p:cNvPr id="4" name="Image" descr="Image">
            <a:extLst>
              <a:ext uri="{FF2B5EF4-FFF2-40B4-BE49-F238E27FC236}">
                <a16:creationId xmlns:a16="http://schemas.microsoft.com/office/drawing/2014/main" id="{DB8C5D40-6A4D-8475-D300-44D4E53888AF}"/>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27332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A8330E-05E2-6C63-537E-DDD7266C7CA2}"/>
              </a:ext>
            </a:extLst>
          </p:cNvPr>
          <p:cNvSpPr txBox="1"/>
          <p:nvPr/>
        </p:nvSpPr>
        <p:spPr>
          <a:xfrm>
            <a:off x="653771" y="1119810"/>
            <a:ext cx="10579377" cy="5121274"/>
          </a:xfrm>
          <a:prstGeom prst="rect">
            <a:avLst/>
          </a:prstGeom>
          <a:noFill/>
        </p:spPr>
        <p:txBody>
          <a:bodyPr wrap="square">
            <a:spAutoFit/>
          </a:bodyPr>
          <a:lstStyle/>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Too many applications from your catchment area.</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 are new to the funding agency.</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Your project is less “exciting” than another with the same score.</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 are a fairly new organization with a small budget.</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 are a highly experienced organization and they want to bring in “new blood.”</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 are a leader in the field, and your proposal has the scent of entitlement.</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The other guy had better internal outcome data, and your data collection systems are out of date.</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Your website does a poor job of communicating the work that you do.</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When they google your organization, some surprising (negative) things pop up.</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buFont typeface="Wingdings" pitchFamily="2" charset="2"/>
              <a:buChar char=""/>
            </a:pPr>
            <a:r>
              <a:rPr lang="en-US" sz="2000" kern="1200" dirty="0">
                <a:solidFill>
                  <a:schemeClr val="tx1"/>
                </a:solidFill>
                <a:latin typeface="Calibri" panose="020F0502020204030204" pitchFamily="34" charset="0"/>
                <a:ea typeface="+mn-ea"/>
                <a:cs typeface="+mn-cs"/>
              </a:rPr>
              <a:t>You did not pat the agency on the back in the narrative.</a:t>
            </a:r>
            <a:endParaRPr lang="en-US" sz="2000" kern="1200" dirty="0">
              <a:solidFill>
                <a:schemeClr val="tx1"/>
              </a:solidFill>
              <a:latin typeface="Times New Roman" panose="02020603050405020304" pitchFamily="18" charset="0"/>
              <a:ea typeface="+mn-ea"/>
              <a:cs typeface="+mn-cs"/>
            </a:endParaRPr>
          </a:p>
          <a:p>
            <a:pPr marL="288036" indent="-288036" defTabSz="768096">
              <a:lnSpc>
                <a:spcPct val="150000"/>
              </a:lnSpc>
              <a:spcAft>
                <a:spcPts val="672"/>
              </a:spcAft>
              <a:buFont typeface="Wingdings" pitchFamily="2" charset="2"/>
              <a:buChar char=""/>
            </a:pPr>
            <a:r>
              <a:rPr lang="en-US" sz="2000" kern="1200" dirty="0">
                <a:solidFill>
                  <a:schemeClr val="tx1"/>
                </a:solidFill>
                <a:latin typeface="Calibri" panose="020F0502020204030204" pitchFamily="34" charset="0"/>
                <a:ea typeface="+mn-ea"/>
                <a:cs typeface="+mn-cs"/>
              </a:rPr>
              <a:t>None of the above.</a:t>
            </a:r>
            <a:endParaRPr lang="en-US" sz="20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C9A5A438-FBE5-8B87-7548-F273F36C7A49}"/>
              </a:ext>
            </a:extLst>
          </p:cNvPr>
          <p:cNvSpPr txBox="1"/>
          <p:nvPr/>
        </p:nvSpPr>
        <p:spPr>
          <a:xfrm>
            <a:off x="5379599" y="152033"/>
            <a:ext cx="2063993" cy="707886"/>
          </a:xfrm>
          <a:prstGeom prst="rect">
            <a:avLst/>
          </a:prstGeom>
          <a:noFill/>
        </p:spPr>
        <p:txBody>
          <a:bodyPr wrap="square" rtlCol="0">
            <a:spAutoFit/>
          </a:bodyPr>
          <a:lstStyle/>
          <a:p>
            <a:pPr defTabSz="768096">
              <a:spcAft>
                <a:spcPts val="600"/>
              </a:spcAft>
            </a:pPr>
            <a:r>
              <a:rPr lang="en-US" sz="4000" b="1" kern="1200" dirty="0">
                <a:solidFill>
                  <a:schemeClr val="accent2"/>
                </a:solidFill>
                <a:latin typeface="+mn-lt"/>
                <a:ea typeface="+mn-ea"/>
                <a:cs typeface="+mn-cs"/>
              </a:rPr>
              <a:t>Why?</a:t>
            </a:r>
            <a:endParaRPr lang="en-US" sz="4000" b="1" dirty="0">
              <a:solidFill>
                <a:schemeClr val="accent2"/>
              </a:solidFill>
            </a:endParaRPr>
          </a:p>
        </p:txBody>
      </p:sp>
      <p:pic>
        <p:nvPicPr>
          <p:cNvPr id="8" name="Image" descr="Image">
            <a:extLst>
              <a:ext uri="{FF2B5EF4-FFF2-40B4-BE49-F238E27FC236}">
                <a16:creationId xmlns:a16="http://schemas.microsoft.com/office/drawing/2014/main" id="{15B452B1-E1C4-4376-B941-C448F5A8E969}"/>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402417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609600" y="2286000"/>
            <a:ext cx="10623548" cy="1143000"/>
          </a:xfrm>
          <a:prstGeom prst="rect">
            <a:avLst/>
          </a:prstGeom>
        </p:spPr>
        <p:txBody>
          <a:bodyPr spcFirstLastPara="1" vert="horz" wrap="square" lIns="91425" tIns="45700" rIns="91425" bIns="45700" rtlCol="0" anchor="ctr" anchorCtr="0">
            <a:normAutofit fontScale="90000"/>
          </a:bodyPr>
          <a:lstStyle/>
          <a:p>
            <a:pPr marL="50800" algn="ctr">
              <a:lnSpc>
                <a:spcPct val="115000"/>
              </a:lnSpc>
              <a:buClr>
                <a:schemeClr val="dk1"/>
              </a:buClr>
              <a:buSzPts val="2800"/>
            </a:pPr>
            <a:r>
              <a:rPr lang="en-US" sz="4000" dirty="0">
                <a:solidFill>
                  <a:srgbClr val="FFC000"/>
                </a:solidFill>
                <a:latin typeface="+mj-ea"/>
                <a:cs typeface="Montserrat"/>
                <a:sym typeface="Montserrat"/>
              </a:rPr>
              <a:t>III.</a:t>
            </a:r>
            <a:r>
              <a:rPr lang="en-US" sz="2800" dirty="0">
                <a:solidFill>
                  <a:schemeClr val="dk1"/>
                </a:solidFill>
                <a:latin typeface="Montserrat"/>
                <a:ea typeface="Montserrat"/>
                <a:cs typeface="Montserrat"/>
                <a:sym typeface="Montserrat"/>
              </a:rPr>
              <a:t> </a:t>
            </a:r>
            <a:r>
              <a:rPr lang="en-US" sz="2800" b="1" dirty="0">
                <a:solidFill>
                  <a:schemeClr val="accent2"/>
                </a:solidFill>
                <a:latin typeface="Montserrat"/>
                <a:ea typeface="Montserrat"/>
                <a:cs typeface="Montserrat"/>
                <a:sym typeface="Montserrat"/>
              </a:rPr>
              <a:t>Identifying opportunities to distinguish your application: Pivotal “moments” in a proposal</a:t>
            </a:r>
            <a:endParaRPr sz="3300" b="1" dirty="0">
              <a:solidFill>
                <a:schemeClr val="accent2"/>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119288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20270e6df5a_0_34"/>
          <p:cNvSpPr txBox="1">
            <a:spLocks noGrp="1"/>
          </p:cNvSpPr>
          <p:nvPr>
            <p:ph type="title"/>
          </p:nvPr>
        </p:nvSpPr>
        <p:spPr>
          <a:xfrm>
            <a:off x="640080" y="325369"/>
            <a:ext cx="4368602" cy="1956841"/>
          </a:xfrm>
          <a:prstGeom prst="rect">
            <a:avLst/>
          </a:prstGeom>
        </p:spPr>
        <p:txBody>
          <a:bodyPr spcFirstLastPara="1" vert="horz" lIns="91440" tIns="45720" rIns="91440" bIns="45720" rtlCol="0" anchor="b" anchorCtr="0">
            <a:normAutofit/>
          </a:bodyPr>
          <a:lstStyle/>
          <a:p>
            <a:r>
              <a:rPr lang="en-US" sz="3400" dirty="0"/>
              <a:t>Pivotal moments are those that allow your proposal to stand out from the competition</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Google Shape;107;g20270e6df5a_0_34"/>
          <p:cNvSpPr txBox="1">
            <a:spLocks noGrp="1"/>
          </p:cNvSpPr>
          <p:nvPr>
            <p:ph type="body" idx="1"/>
          </p:nvPr>
        </p:nvSpPr>
        <p:spPr>
          <a:xfrm>
            <a:off x="640080" y="2872899"/>
            <a:ext cx="4243589" cy="3320668"/>
          </a:xfrm>
          <a:prstGeom prst="rect">
            <a:avLst/>
          </a:prstGeom>
        </p:spPr>
        <p:txBody>
          <a:bodyPr spcFirstLastPara="1" vert="horz" lIns="91440" tIns="45720" rIns="91440" bIns="45720" numCol="1" spcCol="1098550" rtlCol="0" anchorCtr="0">
            <a:normAutofit lnSpcReduction="10000"/>
          </a:bodyPr>
          <a:lstStyle/>
          <a:p>
            <a:pPr marL="76200">
              <a:spcBef>
                <a:spcPts val="0"/>
              </a:spcBef>
              <a:spcAft>
                <a:spcPts val="600"/>
              </a:spcAft>
              <a:buSzPts val="2400"/>
            </a:pPr>
            <a:r>
              <a:rPr lang="en-US" sz="2000" dirty="0"/>
              <a:t>They are opportunities, at specific points over the course of a proposal, that connect the dots clearly for the reviewer. They create a </a:t>
            </a:r>
            <a:r>
              <a:rPr lang="en-US" sz="2400" b="1" dirty="0">
                <a:solidFill>
                  <a:schemeClr val="accent2"/>
                </a:solidFill>
              </a:rPr>
              <a:t>story</a:t>
            </a:r>
            <a:r>
              <a:rPr lang="en-US" sz="2000" dirty="0"/>
              <a:t> and build a </a:t>
            </a:r>
            <a:r>
              <a:rPr lang="en-US" sz="2400" b="1" dirty="0">
                <a:solidFill>
                  <a:schemeClr val="accent2"/>
                </a:solidFill>
              </a:rPr>
              <a:t>unified argument</a:t>
            </a:r>
            <a:r>
              <a:rPr lang="en-US" sz="2000" dirty="0"/>
              <a:t>.</a:t>
            </a:r>
          </a:p>
          <a:p>
            <a:pPr marL="76200">
              <a:spcBef>
                <a:spcPts val="0"/>
              </a:spcBef>
              <a:spcAft>
                <a:spcPts val="600"/>
              </a:spcAft>
              <a:buSzPts val="2400"/>
            </a:pPr>
            <a:r>
              <a:rPr lang="en-US" sz="2000" dirty="0"/>
              <a:t>They communicate to the reviewer: “</a:t>
            </a:r>
            <a:r>
              <a:rPr lang="en-US" sz="2000" i="1" dirty="0"/>
              <a:t>Remember the issue I explained in the Need section? This is why we are the ones to address it, this is why this project will work, and this is why it matters.</a:t>
            </a:r>
            <a:r>
              <a:rPr lang="en-US" sz="2000" dirty="0"/>
              <a:t>”</a:t>
            </a:r>
          </a:p>
          <a:p>
            <a:pPr marL="0" indent="0">
              <a:spcBef>
                <a:spcPts val="0"/>
              </a:spcBef>
              <a:spcAft>
                <a:spcPts val="600"/>
              </a:spcAft>
              <a:buSzPts val="2400"/>
              <a:buNone/>
            </a:pPr>
            <a:endParaRPr lang="en-US" sz="2000" dirty="0"/>
          </a:p>
        </p:txBody>
      </p:sp>
      <p:pic>
        <p:nvPicPr>
          <p:cNvPr id="1026" name="Picture 2" descr="5 Simple Ways to Stand Out From the Crowd and Make More Sales">
            <a:extLst>
              <a:ext uri="{FF2B5EF4-FFF2-40B4-BE49-F238E27FC236}">
                <a16:creationId xmlns:a16="http://schemas.microsoft.com/office/drawing/2014/main" id="{85FE6975-A4EA-43D4-15E5-6E84FA5E3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91" r="1488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4"/>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163862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20270e6df5a_0_34"/>
          <p:cNvSpPr txBox="1">
            <a:spLocks noGrp="1"/>
          </p:cNvSpPr>
          <p:nvPr>
            <p:ph type="title"/>
          </p:nvPr>
        </p:nvSpPr>
        <p:spPr>
          <a:xfrm>
            <a:off x="5297762" y="329184"/>
            <a:ext cx="6251110" cy="1783080"/>
          </a:xfrm>
          <a:prstGeom prst="rect">
            <a:avLst/>
          </a:prstGeom>
        </p:spPr>
        <p:txBody>
          <a:bodyPr spcFirstLastPara="1" vert="horz" lIns="91440" tIns="45720" rIns="91440" bIns="45720" rtlCol="0" anchor="b" anchorCtr="0">
            <a:normAutofit/>
          </a:bodyPr>
          <a:lstStyle/>
          <a:p>
            <a:r>
              <a:rPr lang="en-US" sz="3800" dirty="0"/>
              <a:t>Pivotal Moments allow you to answer the major “WHY?” questions for the reviewer</a:t>
            </a:r>
          </a:p>
        </p:txBody>
      </p:sp>
      <p:pic>
        <p:nvPicPr>
          <p:cNvPr id="6" name="Picture 5" descr="A group of hands holding puzzle pieces&#10;&#10;Description automatically generated">
            <a:extLst>
              <a:ext uri="{FF2B5EF4-FFF2-40B4-BE49-F238E27FC236}">
                <a16:creationId xmlns:a16="http://schemas.microsoft.com/office/drawing/2014/main" id="{4F85D82C-7AD0-1AF7-33B8-55225B62DB9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853" r="202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Google Shape;107;g20270e6df5a_0_34"/>
          <p:cNvSpPr txBox="1">
            <a:spLocks noGrp="1"/>
          </p:cNvSpPr>
          <p:nvPr>
            <p:ph type="body" idx="1"/>
          </p:nvPr>
        </p:nvSpPr>
        <p:spPr>
          <a:xfrm>
            <a:off x="5297762" y="2706624"/>
            <a:ext cx="6251110" cy="3483864"/>
          </a:xfrm>
          <a:prstGeom prst="rect">
            <a:avLst/>
          </a:prstGeom>
        </p:spPr>
        <p:txBody>
          <a:bodyPr spcFirstLastPara="1" vert="horz" lIns="91440" tIns="45720" rIns="91440" bIns="45720" numCol="1" spcCol="1098550" rtlCol="0" anchorCtr="0">
            <a:normAutofit fontScale="70000" lnSpcReduction="20000"/>
          </a:bodyPr>
          <a:lstStyle/>
          <a:p>
            <a:pPr marL="76200">
              <a:spcBef>
                <a:spcPts val="0"/>
              </a:spcBef>
              <a:buSzPts val="2400"/>
            </a:pPr>
            <a:r>
              <a:rPr lang="en-US" sz="4600" b="1" dirty="0">
                <a:solidFill>
                  <a:schemeClr val="accent2"/>
                </a:solidFill>
              </a:rPr>
              <a:t>WHY</a:t>
            </a:r>
            <a:r>
              <a:rPr lang="en-US" sz="3600" dirty="0"/>
              <a:t> is this project able to address the need or problem? </a:t>
            </a:r>
          </a:p>
          <a:p>
            <a:pPr marL="533400" lvl="1">
              <a:spcBef>
                <a:spcPts val="0"/>
              </a:spcBef>
              <a:buSzPts val="2400"/>
            </a:pPr>
            <a:r>
              <a:rPr lang="en-US" sz="3200" dirty="0"/>
              <a:t>(What is unique about your organization or your approach that makes you the best choice for addressing the need?)</a:t>
            </a:r>
          </a:p>
          <a:p>
            <a:pPr marL="76200">
              <a:spcBef>
                <a:spcPts val="0"/>
              </a:spcBef>
              <a:buSzPts val="2400"/>
            </a:pPr>
            <a:endParaRPr lang="en-US" sz="3600" dirty="0"/>
          </a:p>
          <a:p>
            <a:pPr marL="76200">
              <a:spcBef>
                <a:spcPts val="0"/>
              </a:spcBef>
              <a:buSzPts val="2400"/>
            </a:pPr>
            <a:r>
              <a:rPr lang="en-US" sz="4600" b="1" dirty="0">
                <a:solidFill>
                  <a:schemeClr val="accent2"/>
                </a:solidFill>
              </a:rPr>
              <a:t>WHY</a:t>
            </a:r>
            <a:r>
              <a:rPr lang="en-US" sz="3600" dirty="0"/>
              <a:t> will this approach work? </a:t>
            </a:r>
          </a:p>
          <a:p>
            <a:pPr marL="533400" lvl="1">
              <a:spcBef>
                <a:spcPts val="0"/>
              </a:spcBef>
              <a:buSzPts val="2400"/>
            </a:pPr>
            <a:r>
              <a:rPr lang="en-US" sz="3200" dirty="0"/>
              <a:t>(What evidence is there that suggests its potential?)</a:t>
            </a:r>
          </a:p>
          <a:p>
            <a:pPr marL="76200">
              <a:spcBef>
                <a:spcPts val="0"/>
              </a:spcBef>
              <a:buSzPts val="2400"/>
            </a:pPr>
            <a:endParaRPr lang="en-US" sz="3600" dirty="0"/>
          </a:p>
          <a:p>
            <a:pPr marL="76200">
              <a:spcBef>
                <a:spcPts val="0"/>
              </a:spcBef>
              <a:buSzPts val="2400"/>
            </a:pPr>
            <a:r>
              <a:rPr lang="en-US" sz="4600" b="1" dirty="0">
                <a:solidFill>
                  <a:schemeClr val="accent2"/>
                </a:solidFill>
              </a:rPr>
              <a:t>WHY</a:t>
            </a:r>
            <a:r>
              <a:rPr lang="en-US" sz="3600" dirty="0"/>
              <a:t> does it matter?</a:t>
            </a:r>
          </a:p>
          <a:p>
            <a:pPr marL="533400" lvl="1">
              <a:spcBef>
                <a:spcPts val="0"/>
              </a:spcBef>
              <a:buSzPts val="2400"/>
            </a:pPr>
            <a:r>
              <a:rPr lang="en-US" sz="3200" dirty="0"/>
              <a:t>(What is the projected impact?)</a:t>
            </a:r>
          </a:p>
          <a:p>
            <a:pPr marL="76200">
              <a:spcBef>
                <a:spcPts val="0"/>
              </a:spcBef>
              <a:buSzPts val="2400"/>
            </a:pPr>
            <a:endParaRPr lang="en-US" sz="1500" dirty="0"/>
          </a:p>
          <a:p>
            <a:pPr marL="533400">
              <a:spcBef>
                <a:spcPts val="0"/>
              </a:spcBef>
              <a:buSzPts val="2400"/>
            </a:pPr>
            <a:endParaRPr lang="en-US" sz="1500" dirty="0"/>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5"/>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227252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20270e6df5a_0_34"/>
          <p:cNvSpPr txBox="1">
            <a:spLocks noGrp="1"/>
          </p:cNvSpPr>
          <p:nvPr>
            <p:ph type="title"/>
          </p:nvPr>
        </p:nvSpPr>
        <p:spPr>
          <a:xfrm>
            <a:off x="838200" y="365125"/>
            <a:ext cx="10515600" cy="1325563"/>
          </a:xfrm>
          <a:prstGeom prst="rect">
            <a:avLst/>
          </a:prstGeom>
        </p:spPr>
        <p:txBody>
          <a:bodyPr spcFirstLastPara="1" vert="horz" lIns="91440" tIns="45720" rIns="91440" bIns="45720" rtlCol="0" anchor="ctr" anchorCtr="0">
            <a:normAutofit/>
          </a:bodyPr>
          <a:lstStyle/>
          <a:p>
            <a:r>
              <a:rPr lang="en-US" sz="4200" kern="1200" dirty="0">
                <a:latin typeface="+mj-lt"/>
                <a:ea typeface="+mj-ea"/>
                <a:cs typeface="+mj-cs"/>
              </a:rPr>
              <a:t>Where in a proposal do these moments </a:t>
            </a:r>
            <a:br>
              <a:rPr lang="en-US" sz="4200" kern="1200" dirty="0">
                <a:latin typeface="+mj-lt"/>
                <a:ea typeface="+mj-ea"/>
                <a:cs typeface="+mj-cs"/>
              </a:rPr>
            </a:br>
            <a:r>
              <a:rPr lang="en-US" sz="4200" kern="1200" dirty="0">
                <a:latin typeface="+mj-lt"/>
                <a:ea typeface="+mj-ea"/>
                <a:cs typeface="+mj-cs"/>
              </a:rPr>
              <a:t>usually occur?</a:t>
            </a:r>
          </a:p>
        </p:txBody>
      </p:sp>
      <p:sp>
        <p:nvSpPr>
          <p:cNvPr id="12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graphicFrame>
        <p:nvGraphicFramePr>
          <p:cNvPr id="7" name="Content Placeholder 6">
            <a:extLst>
              <a:ext uri="{FF2B5EF4-FFF2-40B4-BE49-F238E27FC236}">
                <a16:creationId xmlns:a16="http://schemas.microsoft.com/office/drawing/2014/main" id="{3CF0BCE0-0CA5-D7A5-6CC6-CECA8BE128DC}"/>
              </a:ext>
            </a:extLst>
          </p:cNvPr>
          <p:cNvGraphicFramePr>
            <a:graphicFrameLocks noGrp="1"/>
          </p:cNvGraphicFramePr>
          <p:nvPr>
            <p:ph sz="half" idx="1"/>
            <p:extLst>
              <p:ext uri="{D42A27DB-BD31-4B8C-83A1-F6EECF244321}">
                <p14:modId xmlns:p14="http://schemas.microsoft.com/office/powerpoint/2010/main" val="2942062368"/>
              </p:ext>
            </p:extLst>
          </p:nvPr>
        </p:nvGraphicFramePr>
        <p:xfrm>
          <a:off x="1784256" y="2228087"/>
          <a:ext cx="8623489" cy="3948877"/>
        </p:xfrm>
        <a:graphic>
          <a:graphicData uri="http://schemas.openxmlformats.org/drawingml/2006/table">
            <a:tbl>
              <a:tblPr firstRow="1" bandRow="1">
                <a:tableStyleId>{5C22544A-7EE6-4342-B048-85BDC9FD1C3A}</a:tableStyleId>
              </a:tblPr>
              <a:tblGrid>
                <a:gridCol w="3978732">
                  <a:extLst>
                    <a:ext uri="{9D8B030D-6E8A-4147-A177-3AD203B41FA5}">
                      <a16:colId xmlns:a16="http://schemas.microsoft.com/office/drawing/2014/main" val="1727985166"/>
                    </a:ext>
                  </a:extLst>
                </a:gridCol>
                <a:gridCol w="4644757">
                  <a:extLst>
                    <a:ext uri="{9D8B030D-6E8A-4147-A177-3AD203B41FA5}">
                      <a16:colId xmlns:a16="http://schemas.microsoft.com/office/drawing/2014/main" val="469303294"/>
                    </a:ext>
                  </a:extLst>
                </a:gridCol>
              </a:tblGrid>
              <a:tr h="1398509">
                <a:tc>
                  <a:txBody>
                    <a:bodyPr/>
                    <a:lstStyle/>
                    <a:p>
                      <a:r>
                        <a:rPr lang="en-US" sz="2300">
                          <a:solidFill>
                            <a:schemeClr val="tx1"/>
                          </a:solidFill>
                        </a:rPr>
                        <a:t>WHY is the project able to address the need or problem?</a:t>
                      </a:r>
                    </a:p>
                  </a:txBody>
                  <a:tcPr marL="135658" marR="135658" marT="67829" marB="67829">
                    <a:solidFill>
                      <a:schemeClr val="accent1">
                        <a:lumMod val="40000"/>
                        <a:lumOff val="60000"/>
                      </a:schemeClr>
                    </a:solidFill>
                  </a:tcPr>
                </a:tc>
                <a:tc>
                  <a:txBody>
                    <a:bodyPr/>
                    <a:lstStyle/>
                    <a:p>
                      <a:pPr marL="342900" indent="-342900">
                        <a:buFont typeface="Arial" panose="020B0604020202020204" pitchFamily="34" charset="0"/>
                        <a:buChar char="•"/>
                      </a:pPr>
                      <a:r>
                        <a:rPr lang="en-US" sz="1600" b="0" dirty="0">
                          <a:solidFill>
                            <a:schemeClr val="tx1"/>
                          </a:solidFill>
                        </a:rPr>
                        <a:t>At the end of the NEED section, often with a prompt such as “how will your project address the identified needs?”</a:t>
                      </a:r>
                    </a:p>
                    <a:p>
                      <a:pPr marL="342900" indent="-342900">
                        <a:buFont typeface="Arial" panose="020B0604020202020204" pitchFamily="34" charset="0"/>
                        <a:buChar char="•"/>
                      </a:pPr>
                      <a:r>
                        <a:rPr lang="en-US" sz="1600" b="0" dirty="0">
                          <a:solidFill>
                            <a:schemeClr val="tx1"/>
                          </a:solidFill>
                        </a:rPr>
                        <a:t>In the Introduction section or introductory paragraph to the proposal</a:t>
                      </a:r>
                    </a:p>
                  </a:txBody>
                  <a:tcPr marL="135658" marR="135658" marT="67829" marB="67829">
                    <a:solidFill>
                      <a:schemeClr val="accent1">
                        <a:lumMod val="40000"/>
                        <a:lumOff val="60000"/>
                      </a:schemeClr>
                    </a:solidFill>
                  </a:tcPr>
                </a:tc>
                <a:extLst>
                  <a:ext uri="{0D108BD9-81ED-4DB2-BD59-A6C34878D82A}">
                    <a16:rowId xmlns:a16="http://schemas.microsoft.com/office/drawing/2014/main" val="2715905960"/>
                  </a:ext>
                </a:extLst>
              </a:tr>
              <a:tr h="1151859">
                <a:tc>
                  <a:txBody>
                    <a:bodyPr/>
                    <a:lstStyle/>
                    <a:p>
                      <a:r>
                        <a:rPr lang="en-US" sz="2300" b="1"/>
                        <a:t>WHY will this approach work?</a:t>
                      </a:r>
                    </a:p>
                  </a:txBody>
                  <a:tcPr marL="135658" marR="135658" marT="67829" marB="67829"/>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Methodology section (even if the NOFO/RFP does not specifically request discussion of evidence-based practices, include it)</a:t>
                      </a:r>
                    </a:p>
                  </a:txBody>
                  <a:tcPr marL="135658" marR="135658" marT="67829" marB="67829"/>
                </a:tc>
                <a:extLst>
                  <a:ext uri="{0D108BD9-81ED-4DB2-BD59-A6C34878D82A}">
                    <a16:rowId xmlns:a16="http://schemas.microsoft.com/office/drawing/2014/main" val="2272992069"/>
                  </a:ext>
                </a:extLst>
              </a:tr>
              <a:tr h="1398509">
                <a:tc>
                  <a:txBody>
                    <a:bodyPr/>
                    <a:lstStyle/>
                    <a:p>
                      <a:r>
                        <a:rPr lang="en-US" sz="2300" b="1"/>
                        <a:t>WHY does it matter?</a:t>
                      </a:r>
                    </a:p>
                  </a:txBody>
                  <a:tcPr marL="135658" marR="135658" marT="67829" marB="67829"/>
                </a:tc>
                <a:tc>
                  <a:txBody>
                    <a:bodyPr/>
                    <a:lstStyle/>
                    <a:p>
                      <a:pPr marL="342900" indent="-342900">
                        <a:buFont typeface="Arial" panose="020B0604020202020204" pitchFamily="34" charset="0"/>
                        <a:buChar char="•"/>
                      </a:pPr>
                      <a:r>
                        <a:rPr lang="en-US" sz="1600" dirty="0">
                          <a:solidFill>
                            <a:schemeClr val="tx1"/>
                          </a:solidFill>
                        </a:rPr>
                        <a:t>Impact/Expected Results section</a:t>
                      </a:r>
                    </a:p>
                    <a:p>
                      <a:pPr marL="342900" indent="-342900">
                        <a:buFont typeface="Arial" panose="020B0604020202020204" pitchFamily="34" charset="0"/>
                        <a:buChar char="•"/>
                      </a:pPr>
                      <a:r>
                        <a:rPr lang="en-US" sz="1600" dirty="0">
                          <a:solidFill>
                            <a:schemeClr val="tx1"/>
                          </a:solidFill>
                        </a:rPr>
                        <a:t>If no specific Impact section, you can include it in Methodology or tie it into your discussion of outcomes</a:t>
                      </a:r>
                    </a:p>
                    <a:p>
                      <a:pPr marL="342900" indent="-342900">
                        <a:buFont typeface="Arial" panose="020B0604020202020204" pitchFamily="34" charset="0"/>
                        <a:buChar char="•"/>
                      </a:pPr>
                      <a:endParaRPr lang="en-US" sz="1600" dirty="0">
                        <a:solidFill>
                          <a:schemeClr val="tx1"/>
                        </a:solidFill>
                      </a:endParaRPr>
                    </a:p>
                  </a:txBody>
                  <a:tcPr marL="135658" marR="135658" marT="67829" marB="67829"/>
                </a:tc>
                <a:extLst>
                  <a:ext uri="{0D108BD9-81ED-4DB2-BD59-A6C34878D82A}">
                    <a16:rowId xmlns:a16="http://schemas.microsoft.com/office/drawing/2014/main" val="3334449542"/>
                  </a:ext>
                </a:extLst>
              </a:tr>
            </a:tbl>
          </a:graphicData>
        </a:graphic>
      </p:graphicFrame>
    </p:spTree>
    <p:extLst>
      <p:ext uri="{BB962C8B-B14F-4D97-AF65-F5344CB8AC3E}">
        <p14:creationId xmlns:p14="http://schemas.microsoft.com/office/powerpoint/2010/main" val="46241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9" name="Freeform: Shape 1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1" name="Freeform: Shape 1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Google Shape;106;g20270e6df5a_0_34"/>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algn="ctr"/>
            <a:r>
              <a:rPr lang="en-US" sz="7200" kern="1200">
                <a:solidFill>
                  <a:schemeClr val="tx1"/>
                </a:solidFill>
                <a:latin typeface="+mj-lt"/>
                <a:ea typeface="+mj-ea"/>
                <a:cs typeface="+mj-cs"/>
              </a:rPr>
              <a:t>Let’s take a look at two examples…</a:t>
            </a:r>
          </a:p>
        </p:txBody>
      </p:sp>
      <p:sp>
        <p:nvSpPr>
          <p:cNvPr id="133" name="Rectangle 1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427274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Google Shape;106;g20270e6df5a_0_34"/>
          <p:cNvSpPr txBox="1">
            <a:spLocks noGrp="1"/>
          </p:cNvSpPr>
          <p:nvPr>
            <p:ph type="title"/>
          </p:nvPr>
        </p:nvSpPr>
        <p:spPr>
          <a:xfrm>
            <a:off x="0" y="-124531"/>
            <a:ext cx="3599688" cy="1463040"/>
          </a:xfrm>
          <a:prstGeom prst="rect">
            <a:avLst/>
          </a:prstGeom>
        </p:spPr>
        <p:txBody>
          <a:bodyPr spcFirstLastPara="1" vert="horz" lIns="91440" tIns="45720" rIns="91440" bIns="45720" rtlCol="0" anchor="ctr" anchorCtr="0">
            <a:normAutofit/>
          </a:bodyPr>
          <a:lstStyle/>
          <a:p>
            <a:r>
              <a:rPr lang="en-US" sz="2600" b="1" kern="1200" dirty="0">
                <a:solidFill>
                  <a:srgbClr val="FFFFFF"/>
                </a:solidFill>
                <a:latin typeface="+mj-lt"/>
                <a:ea typeface="+mj-ea"/>
                <a:cs typeface="+mj-cs"/>
              </a:rPr>
              <a:t>Example 1</a:t>
            </a:r>
            <a:r>
              <a:rPr lang="en-US" sz="2600" kern="1200" dirty="0">
                <a:solidFill>
                  <a:srgbClr val="FFFFFF"/>
                </a:solidFill>
                <a:latin typeface="+mj-lt"/>
                <a:ea typeface="+mj-ea"/>
                <a:cs typeface="+mj-cs"/>
              </a:rPr>
              <a:t>: HRSA Rural Health Network Development (RHND)</a:t>
            </a:r>
          </a:p>
        </p:txBody>
      </p:sp>
      <p:sp>
        <p:nvSpPr>
          <p:cNvPr id="12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yellow text on a page&#10;&#10;Description automatically generated">
            <a:extLst>
              <a:ext uri="{FF2B5EF4-FFF2-40B4-BE49-F238E27FC236}">
                <a16:creationId xmlns:a16="http://schemas.microsoft.com/office/drawing/2014/main" id="{EA7ABD80-4E2C-B556-9FF5-8A977A388994}"/>
              </a:ext>
            </a:extLst>
          </p:cNvPr>
          <p:cNvPicPr>
            <a:picLocks noGrp="1" noChangeAspect="1"/>
          </p:cNvPicPr>
          <p:nvPr>
            <p:ph sz="half" idx="1"/>
          </p:nvPr>
        </p:nvPicPr>
        <p:blipFill>
          <a:blip r:embed="rId3"/>
          <a:stretch>
            <a:fillRect/>
          </a:stretch>
        </p:blipFill>
        <p:spPr>
          <a:xfrm>
            <a:off x="4593304" y="585216"/>
            <a:ext cx="7830341" cy="5959904"/>
          </a:xfrm>
        </p:spPr>
      </p:pic>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4"/>
          <a:stretch>
            <a:fillRect/>
          </a:stretch>
        </p:blipFill>
        <p:spPr>
          <a:xfrm>
            <a:off x="11582104" y="6237219"/>
            <a:ext cx="609896" cy="528228"/>
          </a:xfrm>
          <a:prstGeom prst="rect">
            <a:avLst/>
          </a:prstGeom>
          <a:ln w="12700">
            <a:miter lim="400000"/>
          </a:ln>
        </p:spPr>
      </p:pic>
      <p:sp>
        <p:nvSpPr>
          <p:cNvPr id="14" name="TextBox 13">
            <a:extLst>
              <a:ext uri="{FF2B5EF4-FFF2-40B4-BE49-F238E27FC236}">
                <a16:creationId xmlns:a16="http://schemas.microsoft.com/office/drawing/2014/main" id="{4E1BF074-3A38-01A9-9AB5-41CBD0092FE1}"/>
              </a:ext>
            </a:extLst>
          </p:cNvPr>
          <p:cNvSpPr txBox="1"/>
          <p:nvPr/>
        </p:nvSpPr>
        <p:spPr>
          <a:xfrm>
            <a:off x="4593304" y="92553"/>
            <a:ext cx="7409571" cy="461665"/>
          </a:xfrm>
          <a:prstGeom prst="rect">
            <a:avLst/>
          </a:prstGeom>
          <a:noFill/>
        </p:spPr>
        <p:txBody>
          <a:bodyPr wrap="square" rtlCol="0">
            <a:spAutoFit/>
          </a:bodyPr>
          <a:lstStyle/>
          <a:p>
            <a:r>
              <a:rPr lang="en-US" sz="2400" dirty="0"/>
              <a:t>Why is the project able to address the need or problem?</a:t>
            </a:r>
          </a:p>
        </p:txBody>
      </p:sp>
      <p:sp>
        <p:nvSpPr>
          <p:cNvPr id="15" name="TextBox 14">
            <a:extLst>
              <a:ext uri="{FF2B5EF4-FFF2-40B4-BE49-F238E27FC236}">
                <a16:creationId xmlns:a16="http://schemas.microsoft.com/office/drawing/2014/main" id="{6AF2023F-2258-23CD-512F-F2E50EAB7A20}"/>
              </a:ext>
            </a:extLst>
          </p:cNvPr>
          <p:cNvSpPr txBox="1"/>
          <p:nvPr/>
        </p:nvSpPr>
        <p:spPr>
          <a:xfrm>
            <a:off x="231645" y="2633031"/>
            <a:ext cx="4361659" cy="369332"/>
          </a:xfrm>
          <a:prstGeom prst="rect">
            <a:avLst/>
          </a:prstGeom>
          <a:noFill/>
        </p:spPr>
        <p:txBody>
          <a:bodyPr wrap="square" rtlCol="0">
            <a:spAutoFit/>
          </a:bodyPr>
          <a:lstStyle/>
          <a:p>
            <a:r>
              <a:rPr lang="en-US" dirty="0"/>
              <a:t>How this project is distinctive and unique</a:t>
            </a:r>
          </a:p>
        </p:txBody>
      </p:sp>
      <p:sp>
        <p:nvSpPr>
          <p:cNvPr id="16" name="TextBox 15">
            <a:extLst>
              <a:ext uri="{FF2B5EF4-FFF2-40B4-BE49-F238E27FC236}">
                <a16:creationId xmlns:a16="http://schemas.microsoft.com/office/drawing/2014/main" id="{20B0FE8B-EFEE-3FC2-F8EF-3307702E4B48}"/>
              </a:ext>
            </a:extLst>
          </p:cNvPr>
          <p:cNvSpPr txBox="1"/>
          <p:nvPr/>
        </p:nvSpPr>
        <p:spPr>
          <a:xfrm>
            <a:off x="231645" y="3804245"/>
            <a:ext cx="4153359" cy="646331"/>
          </a:xfrm>
          <a:prstGeom prst="rect">
            <a:avLst/>
          </a:prstGeom>
          <a:noFill/>
        </p:spPr>
        <p:txBody>
          <a:bodyPr wrap="square" rtlCol="0">
            <a:spAutoFit/>
          </a:bodyPr>
          <a:lstStyle/>
          <a:p>
            <a:r>
              <a:rPr lang="en-US" dirty="0"/>
              <a:t>How this project utilizes existing strengths of the applicants and partners</a:t>
            </a:r>
          </a:p>
        </p:txBody>
      </p:sp>
      <p:sp>
        <p:nvSpPr>
          <p:cNvPr id="17" name="TextBox 16">
            <a:extLst>
              <a:ext uri="{FF2B5EF4-FFF2-40B4-BE49-F238E27FC236}">
                <a16:creationId xmlns:a16="http://schemas.microsoft.com/office/drawing/2014/main" id="{38EF0556-E0F3-A012-EE03-EF0D1DB88919}"/>
              </a:ext>
            </a:extLst>
          </p:cNvPr>
          <p:cNvSpPr txBox="1"/>
          <p:nvPr/>
        </p:nvSpPr>
        <p:spPr>
          <a:xfrm>
            <a:off x="231645" y="5018200"/>
            <a:ext cx="4153359" cy="923330"/>
          </a:xfrm>
          <a:prstGeom prst="rect">
            <a:avLst/>
          </a:prstGeom>
          <a:noFill/>
        </p:spPr>
        <p:txBody>
          <a:bodyPr wrap="square" rtlCol="0">
            <a:spAutoFit/>
          </a:bodyPr>
          <a:lstStyle/>
          <a:p>
            <a:r>
              <a:rPr lang="en-US" dirty="0"/>
              <a:t>How this project will establish infrastructure that makes long-term advancement and sustainability possible</a:t>
            </a:r>
          </a:p>
        </p:txBody>
      </p:sp>
      <p:cxnSp>
        <p:nvCxnSpPr>
          <p:cNvPr id="19" name="Straight Arrow Connector 18">
            <a:extLst>
              <a:ext uri="{FF2B5EF4-FFF2-40B4-BE49-F238E27FC236}">
                <a16:creationId xmlns:a16="http://schemas.microsoft.com/office/drawing/2014/main" id="{7C434F6F-2F8A-0BB4-C290-22167E6A9F87}"/>
              </a:ext>
            </a:extLst>
          </p:cNvPr>
          <p:cNvCxnSpPr/>
          <p:nvPr/>
        </p:nvCxnSpPr>
        <p:spPr>
          <a:xfrm flipV="1">
            <a:off x="4334255" y="1156771"/>
            <a:ext cx="601302" cy="16609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945F4D-2CDC-BF7E-4C4E-BFE9A48FC53E}"/>
              </a:ext>
            </a:extLst>
          </p:cNvPr>
          <p:cNvCxnSpPr>
            <a:cxnSpLocks/>
          </p:cNvCxnSpPr>
          <p:nvPr/>
        </p:nvCxnSpPr>
        <p:spPr>
          <a:xfrm flipV="1">
            <a:off x="4289067" y="3804245"/>
            <a:ext cx="646490" cy="396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1E4FA09-74C7-ACB2-161D-5D9429EBEFC2}"/>
              </a:ext>
            </a:extLst>
          </p:cNvPr>
          <p:cNvCxnSpPr>
            <a:cxnSpLocks/>
          </p:cNvCxnSpPr>
          <p:nvPr/>
        </p:nvCxnSpPr>
        <p:spPr>
          <a:xfrm>
            <a:off x="4289067" y="4450576"/>
            <a:ext cx="654366" cy="8365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0FE29F7-BF20-B52D-5244-9F9FA50D7A80}"/>
              </a:ext>
            </a:extLst>
          </p:cNvPr>
          <p:cNvCxnSpPr>
            <a:cxnSpLocks/>
          </p:cNvCxnSpPr>
          <p:nvPr/>
        </p:nvCxnSpPr>
        <p:spPr>
          <a:xfrm flipV="1">
            <a:off x="4106127" y="4628356"/>
            <a:ext cx="829430" cy="89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descr="A blue and red logo&#10;&#10;Description automatically generated">
            <a:extLst>
              <a:ext uri="{FF2B5EF4-FFF2-40B4-BE49-F238E27FC236}">
                <a16:creationId xmlns:a16="http://schemas.microsoft.com/office/drawing/2014/main" id="{9A4B1F11-6660-8B22-AAD2-49B1B6989A74}"/>
              </a:ext>
            </a:extLst>
          </p:cNvPr>
          <p:cNvPicPr>
            <a:picLocks noChangeAspect="1"/>
          </p:cNvPicPr>
          <p:nvPr/>
        </p:nvPicPr>
        <p:blipFill>
          <a:blip r:embed="rId5"/>
          <a:stretch>
            <a:fillRect/>
          </a:stretch>
        </p:blipFill>
        <p:spPr>
          <a:xfrm>
            <a:off x="1557178" y="1419446"/>
            <a:ext cx="2092589" cy="699886"/>
          </a:xfrm>
          <a:prstGeom prst="rect">
            <a:avLst/>
          </a:prstGeom>
        </p:spPr>
      </p:pic>
    </p:spTree>
    <p:extLst>
      <p:ext uri="{BB962C8B-B14F-4D97-AF65-F5344CB8AC3E}">
        <p14:creationId xmlns:p14="http://schemas.microsoft.com/office/powerpoint/2010/main" val="68187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3"/>
          <a:stretch>
            <a:fillRect/>
          </a:stretch>
        </p:blipFill>
        <p:spPr>
          <a:xfrm>
            <a:off x="-445001" y="1459055"/>
            <a:ext cx="4550730" cy="3939891"/>
          </a:xfrm>
          <a:prstGeom prst="rect">
            <a:avLst/>
          </a:prstGeom>
          <a:ln w="12700">
            <a:miter lim="400000"/>
          </a:ln>
        </p:spPr>
      </p:pic>
      <p:sp>
        <p:nvSpPr>
          <p:cNvPr id="161" name="section…"/>
          <p:cNvSpPr txBox="1"/>
          <p:nvPr/>
        </p:nvSpPr>
        <p:spPr>
          <a:xfrm>
            <a:off x="4910771" y="209924"/>
            <a:ext cx="6773229" cy="1056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27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2700" dirty="0"/>
              <a:t>Innovative Funding Partners</a:t>
            </a:r>
            <a:endParaRPr sz="27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4561443" y="1636233"/>
            <a:ext cx="6953224" cy="3813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nSpc>
                <a:spcPct val="110000"/>
              </a:lnSpc>
              <a:spcAft>
                <a:spcPts val="300"/>
              </a:spcAft>
            </a:pPr>
            <a:r>
              <a:rPr lang="en-US" sz="2200" b="1" dirty="0">
                <a:solidFill>
                  <a:schemeClr val="bg1"/>
                </a:solidFill>
              </a:rPr>
              <a:t>IFP</a:t>
            </a:r>
            <a:r>
              <a:rPr lang="en-US" sz="2200" dirty="0">
                <a:solidFill>
                  <a:schemeClr val="bg1"/>
                </a:solidFill>
              </a:rPr>
              <a:t> is a nationally recognized grants consulting firm highly regarded for an impressive overall grant success rate of 84%. Well known for their expertise in federal and other governmental grant writing, this success is based not only on technical expertise, but also on a foundational relationship-building approach. IFP’s team of over 20 highly experienced consultants are passionate about helping organizations meet the unique needs of their local communities and better serve their constituents by seeking and securing grant funding. </a:t>
            </a:r>
          </a:p>
        </p:txBody>
      </p:sp>
      <p:pic>
        <p:nvPicPr>
          <p:cNvPr id="3" name="Picture 2" descr="A picture containing drawing&#10;&#10;Description automatically generated">
            <a:extLst>
              <a:ext uri="{FF2B5EF4-FFF2-40B4-BE49-F238E27FC236}">
                <a16:creationId xmlns:a16="http://schemas.microsoft.com/office/drawing/2014/main" id="{2E763822-800A-BA2C-71C2-48A46AF8F277}"/>
              </a:ext>
            </a:extLst>
          </p:cNvPr>
          <p:cNvPicPr>
            <a:picLocks noChangeAspect="1"/>
          </p:cNvPicPr>
          <p:nvPr/>
        </p:nvPicPr>
        <p:blipFill rotWithShape="1">
          <a:blip r:embed="rId4">
            <a:extLst>
              <a:ext uri="{28A0092B-C50C-407E-A947-70E740481C1C}">
                <a14:useLocalDpi xmlns:a14="http://schemas.microsoft.com/office/drawing/2010/main" val="0"/>
              </a:ext>
            </a:extLst>
          </a:blip>
          <a:srcRect t="7683" r="-2" b="14646"/>
          <a:stretch/>
        </p:blipFill>
        <p:spPr bwMode="auto">
          <a:xfrm>
            <a:off x="6474542" y="5636302"/>
            <a:ext cx="2418294" cy="1073305"/>
          </a:xfrm>
          <a:prstGeom prst="rect">
            <a:avLst/>
          </a:prstGeom>
          <a:noFill/>
          <a:ln>
            <a:noFill/>
          </a:ln>
          <a:extLst>
            <a:ext uri="{53640926-AAD7-44D8-BBD7-CCE9431645EC}">
              <a14:shadowObscured xmlns:a14="http://schemas.microsoft.com/office/drawing/2010/main"/>
            </a:ext>
          </a:extLst>
        </p:spPr>
      </p:pic>
      <p:pic>
        <p:nvPicPr>
          <p:cNvPr id="4" name="Image" descr="Image">
            <a:extLst>
              <a:ext uri="{FF2B5EF4-FFF2-40B4-BE49-F238E27FC236}">
                <a16:creationId xmlns:a16="http://schemas.microsoft.com/office/drawing/2014/main" id="{94E9D087-B643-58FF-B9BD-25F3892EE394}"/>
              </a:ext>
            </a:extLst>
          </p:cNvPr>
          <p:cNvPicPr>
            <a:picLocks noChangeAspect="1"/>
          </p:cNvPicPr>
          <p:nvPr/>
        </p:nvPicPr>
        <p:blipFill>
          <a:blip r:embed="rId5"/>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37013027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Google Shape;106;g20270e6df5a_0_34"/>
          <p:cNvSpPr txBox="1">
            <a:spLocks noGrp="1"/>
          </p:cNvSpPr>
          <p:nvPr>
            <p:ph type="title"/>
          </p:nvPr>
        </p:nvSpPr>
        <p:spPr>
          <a:xfrm>
            <a:off x="0" y="-69298"/>
            <a:ext cx="3599688" cy="1463040"/>
          </a:xfrm>
          <a:prstGeom prst="rect">
            <a:avLst/>
          </a:prstGeom>
        </p:spPr>
        <p:txBody>
          <a:bodyPr spcFirstLastPara="1" vert="horz" lIns="91440" tIns="45720" rIns="91440" bIns="45720" rtlCol="0" anchor="ctr" anchorCtr="0">
            <a:normAutofit/>
          </a:bodyPr>
          <a:lstStyle/>
          <a:p>
            <a:r>
              <a:rPr lang="en-US" sz="2600" b="1" kern="1200" dirty="0">
                <a:solidFill>
                  <a:srgbClr val="FFFFFF"/>
                </a:solidFill>
                <a:latin typeface="+mj-lt"/>
                <a:ea typeface="+mj-ea"/>
                <a:cs typeface="+mj-cs"/>
              </a:rPr>
              <a:t>Example 1</a:t>
            </a:r>
            <a:r>
              <a:rPr lang="en-US" sz="2600" kern="1200" dirty="0">
                <a:solidFill>
                  <a:srgbClr val="FFFFFF"/>
                </a:solidFill>
                <a:latin typeface="+mj-lt"/>
                <a:ea typeface="+mj-ea"/>
                <a:cs typeface="+mj-cs"/>
              </a:rPr>
              <a:t>: HRSA Rural Health Network Development (RHND)</a:t>
            </a:r>
          </a:p>
        </p:txBody>
      </p:sp>
      <p:sp>
        <p:nvSpPr>
          <p:cNvPr id="12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11392979" y="6119660"/>
            <a:ext cx="609896" cy="528228"/>
          </a:xfrm>
          <a:prstGeom prst="rect">
            <a:avLst/>
          </a:prstGeom>
          <a:ln w="12700">
            <a:miter lim="400000"/>
          </a:ln>
        </p:spPr>
      </p:pic>
      <p:sp>
        <p:nvSpPr>
          <p:cNvPr id="14" name="TextBox 13">
            <a:extLst>
              <a:ext uri="{FF2B5EF4-FFF2-40B4-BE49-F238E27FC236}">
                <a16:creationId xmlns:a16="http://schemas.microsoft.com/office/drawing/2014/main" id="{4E1BF074-3A38-01A9-9AB5-41CBD0092FE1}"/>
              </a:ext>
            </a:extLst>
          </p:cNvPr>
          <p:cNvSpPr txBox="1"/>
          <p:nvPr/>
        </p:nvSpPr>
        <p:spPr>
          <a:xfrm>
            <a:off x="4593304" y="92553"/>
            <a:ext cx="7409571" cy="461665"/>
          </a:xfrm>
          <a:prstGeom prst="rect">
            <a:avLst/>
          </a:prstGeom>
          <a:noFill/>
        </p:spPr>
        <p:txBody>
          <a:bodyPr wrap="square" rtlCol="0">
            <a:spAutoFit/>
          </a:bodyPr>
          <a:lstStyle/>
          <a:p>
            <a:r>
              <a:rPr lang="en-US" sz="2400" dirty="0"/>
              <a:t>Why will this approach work?</a:t>
            </a:r>
          </a:p>
        </p:txBody>
      </p:sp>
      <p:sp>
        <p:nvSpPr>
          <p:cNvPr id="15" name="TextBox 14">
            <a:extLst>
              <a:ext uri="{FF2B5EF4-FFF2-40B4-BE49-F238E27FC236}">
                <a16:creationId xmlns:a16="http://schemas.microsoft.com/office/drawing/2014/main" id="{6AF2023F-2258-23CD-512F-F2E50EAB7A20}"/>
              </a:ext>
            </a:extLst>
          </p:cNvPr>
          <p:cNvSpPr txBox="1"/>
          <p:nvPr/>
        </p:nvSpPr>
        <p:spPr>
          <a:xfrm>
            <a:off x="120266" y="2647980"/>
            <a:ext cx="4361659" cy="646331"/>
          </a:xfrm>
          <a:prstGeom prst="rect">
            <a:avLst/>
          </a:prstGeom>
          <a:noFill/>
        </p:spPr>
        <p:txBody>
          <a:bodyPr wrap="square" rtlCol="0">
            <a:spAutoFit/>
          </a:bodyPr>
          <a:lstStyle/>
          <a:p>
            <a:r>
              <a:rPr lang="en-US" dirty="0"/>
              <a:t>Project design reflects an evidence-based model</a:t>
            </a:r>
          </a:p>
        </p:txBody>
      </p:sp>
      <p:sp>
        <p:nvSpPr>
          <p:cNvPr id="16" name="TextBox 15">
            <a:extLst>
              <a:ext uri="{FF2B5EF4-FFF2-40B4-BE49-F238E27FC236}">
                <a16:creationId xmlns:a16="http://schemas.microsoft.com/office/drawing/2014/main" id="{20B0FE8B-EFEE-3FC2-F8EF-3307702E4B48}"/>
              </a:ext>
            </a:extLst>
          </p:cNvPr>
          <p:cNvSpPr txBox="1"/>
          <p:nvPr/>
        </p:nvSpPr>
        <p:spPr>
          <a:xfrm>
            <a:off x="135708" y="3565305"/>
            <a:ext cx="4153359" cy="646331"/>
          </a:xfrm>
          <a:prstGeom prst="rect">
            <a:avLst/>
          </a:prstGeom>
          <a:noFill/>
        </p:spPr>
        <p:txBody>
          <a:bodyPr wrap="square" rtlCol="0">
            <a:spAutoFit/>
          </a:bodyPr>
          <a:lstStyle/>
          <a:p>
            <a:r>
              <a:rPr lang="en-US" dirty="0"/>
              <a:t>Documented outcomes of evidence-based model</a:t>
            </a:r>
          </a:p>
        </p:txBody>
      </p:sp>
      <p:sp>
        <p:nvSpPr>
          <p:cNvPr id="17" name="TextBox 16">
            <a:extLst>
              <a:ext uri="{FF2B5EF4-FFF2-40B4-BE49-F238E27FC236}">
                <a16:creationId xmlns:a16="http://schemas.microsoft.com/office/drawing/2014/main" id="{38EF0556-E0F3-A012-EE03-EF0D1DB88919}"/>
              </a:ext>
            </a:extLst>
          </p:cNvPr>
          <p:cNvSpPr txBox="1"/>
          <p:nvPr/>
        </p:nvSpPr>
        <p:spPr>
          <a:xfrm>
            <a:off x="135708" y="5064147"/>
            <a:ext cx="4153359" cy="923330"/>
          </a:xfrm>
          <a:prstGeom prst="rect">
            <a:avLst/>
          </a:prstGeom>
          <a:noFill/>
        </p:spPr>
        <p:txBody>
          <a:bodyPr wrap="square" rtlCol="0">
            <a:spAutoFit/>
          </a:bodyPr>
          <a:lstStyle/>
          <a:p>
            <a:r>
              <a:rPr lang="en-US" dirty="0"/>
              <a:t>Project design integrates approaches of an established program in a similarly rural area</a:t>
            </a:r>
          </a:p>
        </p:txBody>
      </p:sp>
      <p:pic>
        <p:nvPicPr>
          <p:cNvPr id="6" name="Content Placeholder 5" descr="A screenshot of a document&#10;&#10;Description automatically generated">
            <a:extLst>
              <a:ext uri="{FF2B5EF4-FFF2-40B4-BE49-F238E27FC236}">
                <a16:creationId xmlns:a16="http://schemas.microsoft.com/office/drawing/2014/main" id="{1EAE9D8D-CDE8-2242-E28B-179D235DC0A6}"/>
              </a:ext>
            </a:extLst>
          </p:cNvPr>
          <p:cNvPicPr>
            <a:picLocks noGrp="1" noChangeAspect="1"/>
          </p:cNvPicPr>
          <p:nvPr>
            <p:ph sz="half" idx="1"/>
          </p:nvPr>
        </p:nvPicPr>
        <p:blipFill rotWithShape="1">
          <a:blip r:embed="rId4"/>
          <a:srcRect l="6288" t="190" r="11028"/>
          <a:stretch/>
        </p:blipFill>
        <p:spPr>
          <a:xfrm>
            <a:off x="4769886" y="662222"/>
            <a:ext cx="7579909" cy="5118694"/>
          </a:xfrm>
        </p:spPr>
      </p:pic>
      <p:cxnSp>
        <p:nvCxnSpPr>
          <p:cNvPr id="26" name="Straight Arrow Connector 25">
            <a:extLst>
              <a:ext uri="{FF2B5EF4-FFF2-40B4-BE49-F238E27FC236}">
                <a16:creationId xmlns:a16="http://schemas.microsoft.com/office/drawing/2014/main" id="{30FE29F7-BF20-B52D-5244-9F9FA50D7A80}"/>
              </a:ext>
            </a:extLst>
          </p:cNvPr>
          <p:cNvCxnSpPr>
            <a:cxnSpLocks/>
          </p:cNvCxnSpPr>
          <p:nvPr/>
        </p:nvCxnSpPr>
        <p:spPr>
          <a:xfrm flipV="1">
            <a:off x="4289067" y="4628356"/>
            <a:ext cx="646490" cy="7081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434F6F-2F8A-0BB4-C290-22167E6A9F87}"/>
              </a:ext>
            </a:extLst>
          </p:cNvPr>
          <p:cNvCxnSpPr>
            <a:cxnSpLocks/>
          </p:cNvCxnSpPr>
          <p:nvPr/>
        </p:nvCxnSpPr>
        <p:spPr>
          <a:xfrm flipV="1">
            <a:off x="4154408" y="1729648"/>
            <a:ext cx="781149" cy="10783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945F4D-2CDC-BF7E-4C4E-BFE9A48FC53E}"/>
              </a:ext>
            </a:extLst>
          </p:cNvPr>
          <p:cNvCxnSpPr>
            <a:cxnSpLocks/>
          </p:cNvCxnSpPr>
          <p:nvPr/>
        </p:nvCxnSpPr>
        <p:spPr>
          <a:xfrm flipV="1">
            <a:off x="4289067" y="2758741"/>
            <a:ext cx="663759" cy="8049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A blue and red logo&#10;&#10;Description automatically generated">
            <a:extLst>
              <a:ext uri="{FF2B5EF4-FFF2-40B4-BE49-F238E27FC236}">
                <a16:creationId xmlns:a16="http://schemas.microsoft.com/office/drawing/2014/main" id="{1A92F223-A01E-4759-CD21-9DB9B731F566}"/>
              </a:ext>
            </a:extLst>
          </p:cNvPr>
          <p:cNvPicPr>
            <a:picLocks noChangeAspect="1"/>
          </p:cNvPicPr>
          <p:nvPr/>
        </p:nvPicPr>
        <p:blipFill>
          <a:blip r:embed="rId5"/>
          <a:stretch>
            <a:fillRect/>
          </a:stretch>
        </p:blipFill>
        <p:spPr>
          <a:xfrm>
            <a:off x="1881865" y="1616785"/>
            <a:ext cx="1949468" cy="652018"/>
          </a:xfrm>
          <a:prstGeom prst="rect">
            <a:avLst/>
          </a:prstGeom>
        </p:spPr>
      </p:pic>
    </p:spTree>
    <p:extLst>
      <p:ext uri="{BB962C8B-B14F-4D97-AF65-F5344CB8AC3E}">
        <p14:creationId xmlns:p14="http://schemas.microsoft.com/office/powerpoint/2010/main" val="2620766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Google Shape;106;g20270e6df5a_0_34"/>
          <p:cNvSpPr txBox="1">
            <a:spLocks noGrp="1"/>
          </p:cNvSpPr>
          <p:nvPr>
            <p:ph type="title"/>
          </p:nvPr>
        </p:nvSpPr>
        <p:spPr>
          <a:xfrm>
            <a:off x="43853" y="-48856"/>
            <a:ext cx="3599688" cy="1463040"/>
          </a:xfrm>
          <a:prstGeom prst="rect">
            <a:avLst/>
          </a:prstGeom>
        </p:spPr>
        <p:txBody>
          <a:bodyPr spcFirstLastPara="1" vert="horz" lIns="91440" tIns="45720" rIns="91440" bIns="45720" rtlCol="0" anchor="ctr" anchorCtr="0">
            <a:normAutofit/>
          </a:bodyPr>
          <a:lstStyle/>
          <a:p>
            <a:r>
              <a:rPr lang="en-US" sz="2600" b="1" kern="1200" dirty="0">
                <a:solidFill>
                  <a:srgbClr val="FFFFFF"/>
                </a:solidFill>
                <a:latin typeface="+mj-lt"/>
                <a:ea typeface="+mj-ea"/>
                <a:cs typeface="+mj-cs"/>
              </a:rPr>
              <a:t>Example 1</a:t>
            </a:r>
            <a:r>
              <a:rPr lang="en-US" sz="2600" kern="1200" dirty="0">
                <a:solidFill>
                  <a:srgbClr val="FFFFFF"/>
                </a:solidFill>
                <a:latin typeface="+mj-lt"/>
                <a:ea typeface="+mj-ea"/>
                <a:cs typeface="+mj-cs"/>
              </a:rPr>
              <a:t>: HRSA Rural Health Network Development (RHND)</a:t>
            </a:r>
          </a:p>
        </p:txBody>
      </p:sp>
      <p:sp>
        <p:nvSpPr>
          <p:cNvPr id="12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11392979" y="6237219"/>
            <a:ext cx="609896" cy="528228"/>
          </a:xfrm>
          <a:prstGeom prst="rect">
            <a:avLst/>
          </a:prstGeom>
          <a:ln w="12700">
            <a:miter lim="400000"/>
          </a:ln>
        </p:spPr>
      </p:pic>
      <p:sp>
        <p:nvSpPr>
          <p:cNvPr id="14" name="TextBox 13">
            <a:extLst>
              <a:ext uri="{FF2B5EF4-FFF2-40B4-BE49-F238E27FC236}">
                <a16:creationId xmlns:a16="http://schemas.microsoft.com/office/drawing/2014/main" id="{4E1BF074-3A38-01A9-9AB5-41CBD0092FE1}"/>
              </a:ext>
            </a:extLst>
          </p:cNvPr>
          <p:cNvSpPr txBox="1"/>
          <p:nvPr/>
        </p:nvSpPr>
        <p:spPr>
          <a:xfrm>
            <a:off x="4593304" y="92553"/>
            <a:ext cx="7409571" cy="461665"/>
          </a:xfrm>
          <a:prstGeom prst="rect">
            <a:avLst/>
          </a:prstGeom>
          <a:noFill/>
        </p:spPr>
        <p:txBody>
          <a:bodyPr wrap="square" rtlCol="0">
            <a:spAutoFit/>
          </a:bodyPr>
          <a:lstStyle/>
          <a:p>
            <a:r>
              <a:rPr lang="en-US" sz="2400" dirty="0"/>
              <a:t>Why does it matter?</a:t>
            </a:r>
          </a:p>
        </p:txBody>
      </p:sp>
      <p:sp>
        <p:nvSpPr>
          <p:cNvPr id="15" name="TextBox 14">
            <a:extLst>
              <a:ext uri="{FF2B5EF4-FFF2-40B4-BE49-F238E27FC236}">
                <a16:creationId xmlns:a16="http://schemas.microsoft.com/office/drawing/2014/main" id="{6AF2023F-2258-23CD-512F-F2E50EAB7A20}"/>
              </a:ext>
            </a:extLst>
          </p:cNvPr>
          <p:cNvSpPr txBox="1"/>
          <p:nvPr/>
        </p:nvSpPr>
        <p:spPr>
          <a:xfrm>
            <a:off x="565775" y="2753662"/>
            <a:ext cx="4361659" cy="646331"/>
          </a:xfrm>
          <a:prstGeom prst="rect">
            <a:avLst/>
          </a:prstGeom>
          <a:noFill/>
        </p:spPr>
        <p:txBody>
          <a:bodyPr wrap="square" rtlCol="0">
            <a:spAutoFit/>
          </a:bodyPr>
          <a:lstStyle/>
          <a:p>
            <a:r>
              <a:rPr lang="en-US" dirty="0"/>
              <a:t>The impact of collaboration between multiple partners on capacity building</a:t>
            </a:r>
          </a:p>
        </p:txBody>
      </p:sp>
      <p:sp>
        <p:nvSpPr>
          <p:cNvPr id="17" name="TextBox 16">
            <a:extLst>
              <a:ext uri="{FF2B5EF4-FFF2-40B4-BE49-F238E27FC236}">
                <a16:creationId xmlns:a16="http://schemas.microsoft.com/office/drawing/2014/main" id="{38EF0556-E0F3-A012-EE03-EF0D1DB88919}"/>
              </a:ext>
            </a:extLst>
          </p:cNvPr>
          <p:cNvSpPr txBox="1"/>
          <p:nvPr/>
        </p:nvSpPr>
        <p:spPr>
          <a:xfrm>
            <a:off x="400258" y="4746075"/>
            <a:ext cx="4153359" cy="1200329"/>
          </a:xfrm>
          <a:prstGeom prst="rect">
            <a:avLst/>
          </a:prstGeom>
          <a:noFill/>
        </p:spPr>
        <p:txBody>
          <a:bodyPr wrap="square" rtlCol="0">
            <a:spAutoFit/>
          </a:bodyPr>
          <a:lstStyle/>
          <a:p>
            <a:r>
              <a:rPr lang="en-US" dirty="0"/>
              <a:t>The impact of collaboration between multiple partners on patient care and the ability to provide wraparound social determinants of health supports</a:t>
            </a:r>
          </a:p>
        </p:txBody>
      </p:sp>
      <p:cxnSp>
        <p:nvCxnSpPr>
          <p:cNvPr id="19" name="Straight Arrow Connector 18">
            <a:extLst>
              <a:ext uri="{FF2B5EF4-FFF2-40B4-BE49-F238E27FC236}">
                <a16:creationId xmlns:a16="http://schemas.microsoft.com/office/drawing/2014/main" id="{7C434F6F-2F8A-0BB4-C290-22167E6A9F87}"/>
              </a:ext>
            </a:extLst>
          </p:cNvPr>
          <p:cNvCxnSpPr>
            <a:cxnSpLocks/>
          </p:cNvCxnSpPr>
          <p:nvPr/>
        </p:nvCxnSpPr>
        <p:spPr>
          <a:xfrm flipV="1">
            <a:off x="4154408" y="1914311"/>
            <a:ext cx="798418" cy="8936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Content Placeholder 6" descr="A close-up of a document&#10;&#10;Description automatically generated">
            <a:extLst>
              <a:ext uri="{FF2B5EF4-FFF2-40B4-BE49-F238E27FC236}">
                <a16:creationId xmlns:a16="http://schemas.microsoft.com/office/drawing/2014/main" id="{5C12A678-8E4B-1371-C687-52A894C1D48D}"/>
              </a:ext>
            </a:extLst>
          </p:cNvPr>
          <p:cNvPicPr>
            <a:picLocks noGrp="1" noChangeAspect="1"/>
          </p:cNvPicPr>
          <p:nvPr>
            <p:ph sz="half" idx="1"/>
          </p:nvPr>
        </p:nvPicPr>
        <p:blipFill rotWithShape="1">
          <a:blip r:embed="rId4"/>
          <a:srcRect l="4008" t="-658" r="7915"/>
          <a:stretch/>
        </p:blipFill>
        <p:spPr>
          <a:xfrm>
            <a:off x="5043257" y="492663"/>
            <a:ext cx="6883724" cy="5453741"/>
          </a:xfrm>
        </p:spPr>
      </p:pic>
      <p:cxnSp>
        <p:nvCxnSpPr>
          <p:cNvPr id="26" name="Straight Arrow Connector 25">
            <a:extLst>
              <a:ext uri="{FF2B5EF4-FFF2-40B4-BE49-F238E27FC236}">
                <a16:creationId xmlns:a16="http://schemas.microsoft.com/office/drawing/2014/main" id="{30FE29F7-BF20-B52D-5244-9F9FA50D7A80}"/>
              </a:ext>
            </a:extLst>
          </p:cNvPr>
          <p:cNvCxnSpPr>
            <a:cxnSpLocks/>
          </p:cNvCxnSpPr>
          <p:nvPr/>
        </p:nvCxnSpPr>
        <p:spPr>
          <a:xfrm flipV="1">
            <a:off x="4397633" y="4179652"/>
            <a:ext cx="829430" cy="89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blue and red logo&#10;&#10;Description automatically generated">
            <a:extLst>
              <a:ext uri="{FF2B5EF4-FFF2-40B4-BE49-F238E27FC236}">
                <a16:creationId xmlns:a16="http://schemas.microsoft.com/office/drawing/2014/main" id="{8C86224C-6241-7485-9941-B4D6836797B1}"/>
              </a:ext>
            </a:extLst>
          </p:cNvPr>
          <p:cNvPicPr>
            <a:picLocks noChangeAspect="1"/>
          </p:cNvPicPr>
          <p:nvPr/>
        </p:nvPicPr>
        <p:blipFill>
          <a:blip r:embed="rId5"/>
          <a:stretch>
            <a:fillRect/>
          </a:stretch>
        </p:blipFill>
        <p:spPr>
          <a:xfrm>
            <a:off x="1881865" y="1616785"/>
            <a:ext cx="1949468" cy="652018"/>
          </a:xfrm>
          <a:prstGeom prst="rect">
            <a:avLst/>
          </a:prstGeom>
        </p:spPr>
      </p:pic>
    </p:spTree>
    <p:extLst>
      <p:ext uri="{BB962C8B-B14F-4D97-AF65-F5344CB8AC3E}">
        <p14:creationId xmlns:p14="http://schemas.microsoft.com/office/powerpoint/2010/main" val="3107989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106" name="Google Shape;106;g20270e6df5a_0_34"/>
          <p:cNvSpPr txBox="1">
            <a:spLocks noGrp="1"/>
          </p:cNvSpPr>
          <p:nvPr>
            <p:ph type="title"/>
          </p:nvPr>
        </p:nvSpPr>
        <p:spPr>
          <a:xfrm>
            <a:off x="241640" y="32046"/>
            <a:ext cx="4165469" cy="2414488"/>
          </a:xfrm>
          <a:prstGeom prst="rect">
            <a:avLst/>
          </a:prstGeom>
        </p:spPr>
        <p:txBody>
          <a:bodyPr spcFirstLastPara="1" vert="horz" lIns="91440" tIns="45720" rIns="91440" bIns="45720" rtlCol="0" anchor="t" anchorCtr="0">
            <a:normAutofit/>
          </a:bodyPr>
          <a:lstStyle/>
          <a:p>
            <a:r>
              <a:rPr lang="en-US" sz="3200" b="1" kern="1200" dirty="0">
                <a:solidFill>
                  <a:srgbClr val="FFFFFF"/>
                </a:solidFill>
                <a:latin typeface="+mj-lt"/>
                <a:ea typeface="+mj-ea"/>
                <a:cs typeface="+mj-cs"/>
              </a:rPr>
              <a:t>Example 2</a:t>
            </a:r>
            <a:r>
              <a:rPr lang="en-US" sz="3200" kern="1200" dirty="0">
                <a:solidFill>
                  <a:srgbClr val="FFFFFF"/>
                </a:solidFill>
                <a:latin typeface="+mj-lt"/>
                <a:ea typeface="+mj-ea"/>
                <a:cs typeface="+mj-cs"/>
              </a:rPr>
              <a:t>: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USDA Community Food Projects</a:t>
            </a:r>
          </a:p>
        </p:txBody>
      </p:sp>
      <p:pic>
        <p:nvPicPr>
          <p:cNvPr id="6" name="Content Placeholder 5" descr="A close up of a sign&#10;&#10;Description automatically generated">
            <a:extLst>
              <a:ext uri="{FF2B5EF4-FFF2-40B4-BE49-F238E27FC236}">
                <a16:creationId xmlns:a16="http://schemas.microsoft.com/office/drawing/2014/main" id="{D3DBE4F9-F4CB-5CA2-CF91-1365563E6F9E}"/>
              </a:ext>
            </a:extLst>
          </p:cNvPr>
          <p:cNvPicPr>
            <a:picLocks noGrp="1" noChangeAspect="1"/>
          </p:cNvPicPr>
          <p:nvPr>
            <p:ph sz="half" idx="1"/>
          </p:nvPr>
        </p:nvPicPr>
        <p:blipFill>
          <a:blip r:embed="rId3"/>
          <a:stretch>
            <a:fillRect/>
          </a:stretch>
        </p:blipFill>
        <p:spPr>
          <a:xfrm>
            <a:off x="147006" y="1718190"/>
            <a:ext cx="4447028" cy="614498"/>
          </a:xfrm>
        </p:spPr>
      </p:pic>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4"/>
          <a:stretch>
            <a:fillRect/>
          </a:stretch>
        </p:blipFill>
        <p:spPr>
          <a:xfrm>
            <a:off x="11233148" y="6016892"/>
            <a:ext cx="609896" cy="528228"/>
          </a:xfrm>
          <a:prstGeom prst="rect">
            <a:avLst/>
          </a:prstGeom>
          <a:ln w="12700">
            <a:miter lim="400000"/>
          </a:ln>
        </p:spPr>
      </p:pic>
      <p:sp>
        <p:nvSpPr>
          <p:cNvPr id="7" name="TextBox 6">
            <a:extLst>
              <a:ext uri="{FF2B5EF4-FFF2-40B4-BE49-F238E27FC236}">
                <a16:creationId xmlns:a16="http://schemas.microsoft.com/office/drawing/2014/main" id="{58802413-C478-59CD-09DE-0F2BA9B49587}"/>
              </a:ext>
            </a:extLst>
          </p:cNvPr>
          <p:cNvSpPr txBox="1"/>
          <p:nvPr/>
        </p:nvSpPr>
        <p:spPr>
          <a:xfrm>
            <a:off x="6096000" y="154236"/>
            <a:ext cx="5592896" cy="954107"/>
          </a:xfrm>
          <a:prstGeom prst="rect">
            <a:avLst/>
          </a:prstGeom>
          <a:noFill/>
        </p:spPr>
        <p:txBody>
          <a:bodyPr wrap="square" rtlCol="0">
            <a:spAutoFit/>
          </a:bodyPr>
          <a:lstStyle/>
          <a:p>
            <a:r>
              <a:rPr lang="en-US" sz="2800" dirty="0"/>
              <a:t>Why is this project able to address the need or problem?</a:t>
            </a:r>
          </a:p>
        </p:txBody>
      </p:sp>
      <p:pic>
        <p:nvPicPr>
          <p:cNvPr id="10" name="Picture 9" descr="A close-up of a document&#10;&#10;Description automatically generated">
            <a:extLst>
              <a:ext uri="{FF2B5EF4-FFF2-40B4-BE49-F238E27FC236}">
                <a16:creationId xmlns:a16="http://schemas.microsoft.com/office/drawing/2014/main" id="{61223E37-B598-FB36-76AD-A728DDA78622}"/>
              </a:ext>
            </a:extLst>
          </p:cNvPr>
          <p:cNvPicPr>
            <a:picLocks noChangeAspect="1"/>
          </p:cNvPicPr>
          <p:nvPr/>
        </p:nvPicPr>
        <p:blipFill>
          <a:blip r:embed="rId5"/>
          <a:stretch>
            <a:fillRect/>
          </a:stretch>
        </p:blipFill>
        <p:spPr>
          <a:xfrm>
            <a:off x="4913878" y="2838210"/>
            <a:ext cx="7163524" cy="2953091"/>
          </a:xfrm>
          <a:prstGeom prst="rect">
            <a:avLst/>
          </a:prstGeom>
        </p:spPr>
      </p:pic>
      <p:sp>
        <p:nvSpPr>
          <p:cNvPr id="11" name="TextBox 10">
            <a:extLst>
              <a:ext uri="{FF2B5EF4-FFF2-40B4-BE49-F238E27FC236}">
                <a16:creationId xmlns:a16="http://schemas.microsoft.com/office/drawing/2014/main" id="{06A0E80E-2E53-95DE-9F29-1CB930D5DC96}"/>
              </a:ext>
            </a:extLst>
          </p:cNvPr>
          <p:cNvSpPr txBox="1"/>
          <p:nvPr/>
        </p:nvSpPr>
        <p:spPr>
          <a:xfrm>
            <a:off x="112069" y="2943682"/>
            <a:ext cx="4361659" cy="646331"/>
          </a:xfrm>
          <a:prstGeom prst="rect">
            <a:avLst/>
          </a:prstGeom>
          <a:noFill/>
        </p:spPr>
        <p:txBody>
          <a:bodyPr wrap="square" rtlCol="0">
            <a:spAutoFit/>
          </a:bodyPr>
          <a:lstStyle/>
          <a:p>
            <a:r>
              <a:rPr lang="en-US" dirty="0"/>
              <a:t>Describes the unique grassroots history and approach of the applicant</a:t>
            </a:r>
          </a:p>
        </p:txBody>
      </p:sp>
      <p:sp>
        <p:nvSpPr>
          <p:cNvPr id="12" name="TextBox 11">
            <a:extLst>
              <a:ext uri="{FF2B5EF4-FFF2-40B4-BE49-F238E27FC236}">
                <a16:creationId xmlns:a16="http://schemas.microsoft.com/office/drawing/2014/main" id="{19F0705D-F91F-2C2C-9120-AF60FDD89BDA}"/>
              </a:ext>
            </a:extLst>
          </p:cNvPr>
          <p:cNvSpPr txBox="1"/>
          <p:nvPr/>
        </p:nvSpPr>
        <p:spPr>
          <a:xfrm>
            <a:off x="127806" y="4410324"/>
            <a:ext cx="4361659" cy="646331"/>
          </a:xfrm>
          <a:prstGeom prst="rect">
            <a:avLst/>
          </a:prstGeom>
          <a:noFill/>
        </p:spPr>
        <p:txBody>
          <a:bodyPr wrap="square" rtlCol="0">
            <a:spAutoFit/>
          </a:bodyPr>
          <a:lstStyle/>
          <a:p>
            <a:r>
              <a:rPr lang="en-US" dirty="0"/>
              <a:t>Highlights deep engagement of target population in project design</a:t>
            </a:r>
          </a:p>
        </p:txBody>
      </p:sp>
      <p:cxnSp>
        <p:nvCxnSpPr>
          <p:cNvPr id="13" name="Straight Arrow Connector 12">
            <a:extLst>
              <a:ext uri="{FF2B5EF4-FFF2-40B4-BE49-F238E27FC236}">
                <a16:creationId xmlns:a16="http://schemas.microsoft.com/office/drawing/2014/main" id="{D018EB82-C5A9-B292-75C8-BB7E29424AB1}"/>
              </a:ext>
            </a:extLst>
          </p:cNvPr>
          <p:cNvCxnSpPr>
            <a:cxnSpLocks/>
          </p:cNvCxnSpPr>
          <p:nvPr/>
        </p:nvCxnSpPr>
        <p:spPr>
          <a:xfrm>
            <a:off x="4033578" y="3314735"/>
            <a:ext cx="8803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B8AADBC-EF7D-FFDD-7905-B8FF11C891E5}"/>
              </a:ext>
            </a:extLst>
          </p:cNvPr>
          <p:cNvCxnSpPr>
            <a:cxnSpLocks/>
          </p:cNvCxnSpPr>
          <p:nvPr/>
        </p:nvCxnSpPr>
        <p:spPr>
          <a:xfrm>
            <a:off x="4049315" y="4535771"/>
            <a:ext cx="8803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0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106" name="Google Shape;106;g20270e6df5a_0_34"/>
          <p:cNvSpPr txBox="1">
            <a:spLocks noGrp="1"/>
          </p:cNvSpPr>
          <p:nvPr>
            <p:ph type="title"/>
          </p:nvPr>
        </p:nvSpPr>
        <p:spPr>
          <a:xfrm>
            <a:off x="241640" y="32046"/>
            <a:ext cx="4165469" cy="2414488"/>
          </a:xfrm>
          <a:prstGeom prst="rect">
            <a:avLst/>
          </a:prstGeom>
        </p:spPr>
        <p:txBody>
          <a:bodyPr spcFirstLastPara="1" vert="horz" lIns="91440" tIns="45720" rIns="91440" bIns="45720" rtlCol="0" anchor="t" anchorCtr="0">
            <a:normAutofit/>
          </a:bodyPr>
          <a:lstStyle/>
          <a:p>
            <a:r>
              <a:rPr lang="en-US" sz="3200" b="1" kern="1200" dirty="0">
                <a:solidFill>
                  <a:srgbClr val="FFFFFF"/>
                </a:solidFill>
                <a:latin typeface="+mj-lt"/>
                <a:ea typeface="+mj-ea"/>
                <a:cs typeface="+mj-cs"/>
              </a:rPr>
              <a:t>Example 2</a:t>
            </a:r>
            <a:r>
              <a:rPr lang="en-US" sz="3200" kern="1200" dirty="0">
                <a:solidFill>
                  <a:srgbClr val="FFFFFF"/>
                </a:solidFill>
                <a:latin typeface="+mj-lt"/>
                <a:ea typeface="+mj-ea"/>
                <a:cs typeface="+mj-cs"/>
              </a:rPr>
              <a:t>: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USDA Community Food Projects</a:t>
            </a:r>
          </a:p>
        </p:txBody>
      </p:sp>
      <p:pic>
        <p:nvPicPr>
          <p:cNvPr id="6" name="Content Placeholder 5" descr="A close up of a sign&#10;&#10;Description automatically generated">
            <a:extLst>
              <a:ext uri="{FF2B5EF4-FFF2-40B4-BE49-F238E27FC236}">
                <a16:creationId xmlns:a16="http://schemas.microsoft.com/office/drawing/2014/main" id="{D3DBE4F9-F4CB-5CA2-CF91-1365563E6F9E}"/>
              </a:ext>
            </a:extLst>
          </p:cNvPr>
          <p:cNvPicPr>
            <a:picLocks noGrp="1" noChangeAspect="1"/>
          </p:cNvPicPr>
          <p:nvPr>
            <p:ph sz="half" idx="1"/>
          </p:nvPr>
        </p:nvPicPr>
        <p:blipFill>
          <a:blip r:embed="rId3"/>
          <a:stretch>
            <a:fillRect/>
          </a:stretch>
        </p:blipFill>
        <p:spPr>
          <a:xfrm>
            <a:off x="147006" y="1718190"/>
            <a:ext cx="4447028" cy="614498"/>
          </a:xfrm>
        </p:spPr>
      </p:pic>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4"/>
          <a:stretch>
            <a:fillRect/>
          </a:stretch>
        </p:blipFill>
        <p:spPr>
          <a:xfrm>
            <a:off x="11233148" y="6016892"/>
            <a:ext cx="609896" cy="528228"/>
          </a:xfrm>
          <a:prstGeom prst="rect">
            <a:avLst/>
          </a:prstGeom>
          <a:ln w="12700">
            <a:miter lim="400000"/>
          </a:ln>
        </p:spPr>
      </p:pic>
      <p:sp>
        <p:nvSpPr>
          <p:cNvPr id="7" name="TextBox 6">
            <a:extLst>
              <a:ext uri="{FF2B5EF4-FFF2-40B4-BE49-F238E27FC236}">
                <a16:creationId xmlns:a16="http://schemas.microsoft.com/office/drawing/2014/main" id="{58802413-C478-59CD-09DE-0F2BA9B49587}"/>
              </a:ext>
            </a:extLst>
          </p:cNvPr>
          <p:cNvSpPr txBox="1"/>
          <p:nvPr/>
        </p:nvSpPr>
        <p:spPr>
          <a:xfrm>
            <a:off x="6096000" y="154236"/>
            <a:ext cx="5592896" cy="523220"/>
          </a:xfrm>
          <a:prstGeom prst="rect">
            <a:avLst/>
          </a:prstGeom>
          <a:noFill/>
        </p:spPr>
        <p:txBody>
          <a:bodyPr wrap="square" rtlCol="0">
            <a:spAutoFit/>
          </a:bodyPr>
          <a:lstStyle/>
          <a:p>
            <a:r>
              <a:rPr lang="en-US" sz="2800" dirty="0"/>
              <a:t>Why will this approach work?</a:t>
            </a:r>
          </a:p>
        </p:txBody>
      </p:sp>
      <p:sp>
        <p:nvSpPr>
          <p:cNvPr id="11" name="TextBox 10">
            <a:extLst>
              <a:ext uri="{FF2B5EF4-FFF2-40B4-BE49-F238E27FC236}">
                <a16:creationId xmlns:a16="http://schemas.microsoft.com/office/drawing/2014/main" id="{06A0E80E-2E53-95DE-9F29-1CB930D5DC96}"/>
              </a:ext>
            </a:extLst>
          </p:cNvPr>
          <p:cNvSpPr txBox="1"/>
          <p:nvPr/>
        </p:nvSpPr>
        <p:spPr>
          <a:xfrm>
            <a:off x="147006" y="2343386"/>
            <a:ext cx="4165469" cy="369332"/>
          </a:xfrm>
          <a:prstGeom prst="rect">
            <a:avLst/>
          </a:prstGeom>
          <a:noFill/>
        </p:spPr>
        <p:txBody>
          <a:bodyPr wrap="square" rtlCol="0">
            <a:spAutoFit/>
          </a:bodyPr>
          <a:lstStyle/>
          <a:p>
            <a:r>
              <a:rPr lang="en-US" dirty="0"/>
              <a:t>Anchoring the project design in research</a:t>
            </a:r>
          </a:p>
        </p:txBody>
      </p:sp>
      <p:sp>
        <p:nvSpPr>
          <p:cNvPr id="12" name="TextBox 11">
            <a:extLst>
              <a:ext uri="{FF2B5EF4-FFF2-40B4-BE49-F238E27FC236}">
                <a16:creationId xmlns:a16="http://schemas.microsoft.com/office/drawing/2014/main" id="{19F0705D-F91F-2C2C-9120-AF60FDD89BDA}"/>
              </a:ext>
            </a:extLst>
          </p:cNvPr>
          <p:cNvSpPr txBox="1"/>
          <p:nvPr/>
        </p:nvSpPr>
        <p:spPr>
          <a:xfrm>
            <a:off x="143544" y="4422158"/>
            <a:ext cx="4361659" cy="369332"/>
          </a:xfrm>
          <a:prstGeom prst="rect">
            <a:avLst/>
          </a:prstGeom>
          <a:noFill/>
        </p:spPr>
        <p:txBody>
          <a:bodyPr wrap="square" rtlCol="0">
            <a:spAutoFit/>
          </a:bodyPr>
          <a:lstStyle/>
          <a:p>
            <a:r>
              <a:rPr lang="en-US" dirty="0"/>
              <a:t>Clear linkages to evidence-based practices</a:t>
            </a:r>
          </a:p>
        </p:txBody>
      </p:sp>
      <p:cxnSp>
        <p:nvCxnSpPr>
          <p:cNvPr id="13" name="Straight Arrow Connector 12">
            <a:extLst>
              <a:ext uri="{FF2B5EF4-FFF2-40B4-BE49-F238E27FC236}">
                <a16:creationId xmlns:a16="http://schemas.microsoft.com/office/drawing/2014/main" id="{D018EB82-C5A9-B292-75C8-BB7E29424AB1}"/>
              </a:ext>
            </a:extLst>
          </p:cNvPr>
          <p:cNvCxnSpPr>
            <a:cxnSpLocks/>
          </p:cNvCxnSpPr>
          <p:nvPr/>
        </p:nvCxnSpPr>
        <p:spPr>
          <a:xfrm>
            <a:off x="4083600" y="2558597"/>
            <a:ext cx="8803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B8AADBC-EF7D-FFDD-7905-B8FF11C891E5}"/>
              </a:ext>
            </a:extLst>
          </p:cNvPr>
          <p:cNvCxnSpPr>
            <a:cxnSpLocks/>
          </p:cNvCxnSpPr>
          <p:nvPr/>
        </p:nvCxnSpPr>
        <p:spPr>
          <a:xfrm flipV="1">
            <a:off x="4245429" y="4268038"/>
            <a:ext cx="701344" cy="3387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close-up of a text&#10;&#10;Description automatically generated">
            <a:extLst>
              <a:ext uri="{FF2B5EF4-FFF2-40B4-BE49-F238E27FC236}">
                <a16:creationId xmlns:a16="http://schemas.microsoft.com/office/drawing/2014/main" id="{454EC161-463B-EBDF-9C93-297278388CA3}"/>
              </a:ext>
            </a:extLst>
          </p:cNvPr>
          <p:cNvPicPr>
            <a:picLocks noChangeAspect="1"/>
          </p:cNvPicPr>
          <p:nvPr/>
        </p:nvPicPr>
        <p:blipFill>
          <a:blip r:embed="rId5"/>
          <a:stretch>
            <a:fillRect/>
          </a:stretch>
        </p:blipFill>
        <p:spPr>
          <a:xfrm>
            <a:off x="5103312" y="1703870"/>
            <a:ext cx="7042432" cy="4274259"/>
          </a:xfrm>
          <a:prstGeom prst="rect">
            <a:avLst/>
          </a:prstGeom>
        </p:spPr>
      </p:pic>
    </p:spTree>
    <p:extLst>
      <p:ext uri="{BB962C8B-B14F-4D97-AF65-F5344CB8AC3E}">
        <p14:creationId xmlns:p14="http://schemas.microsoft.com/office/powerpoint/2010/main" val="4287772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5"/>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106" name="Google Shape;106;g20270e6df5a_0_34"/>
          <p:cNvSpPr txBox="1">
            <a:spLocks noGrp="1"/>
          </p:cNvSpPr>
          <p:nvPr>
            <p:ph type="title"/>
          </p:nvPr>
        </p:nvSpPr>
        <p:spPr>
          <a:xfrm>
            <a:off x="241640" y="32046"/>
            <a:ext cx="4165469" cy="2414488"/>
          </a:xfrm>
          <a:prstGeom prst="rect">
            <a:avLst/>
          </a:prstGeom>
        </p:spPr>
        <p:txBody>
          <a:bodyPr spcFirstLastPara="1" vert="horz" lIns="91440" tIns="45720" rIns="91440" bIns="45720" rtlCol="0" anchor="t" anchorCtr="0">
            <a:normAutofit/>
          </a:bodyPr>
          <a:lstStyle/>
          <a:p>
            <a:r>
              <a:rPr lang="en-US" sz="3200" b="1" kern="1200" dirty="0">
                <a:solidFill>
                  <a:srgbClr val="FFFFFF"/>
                </a:solidFill>
                <a:latin typeface="+mj-lt"/>
                <a:ea typeface="+mj-ea"/>
                <a:cs typeface="+mj-cs"/>
              </a:rPr>
              <a:t>Example 2</a:t>
            </a:r>
            <a:r>
              <a:rPr lang="en-US" sz="3200" kern="1200" dirty="0">
                <a:solidFill>
                  <a:srgbClr val="FFFFFF"/>
                </a:solidFill>
                <a:latin typeface="+mj-lt"/>
                <a:ea typeface="+mj-ea"/>
                <a:cs typeface="+mj-cs"/>
              </a:rPr>
              <a:t>: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USDA Community Food Projects</a:t>
            </a:r>
          </a:p>
        </p:txBody>
      </p:sp>
      <p:pic>
        <p:nvPicPr>
          <p:cNvPr id="6" name="Content Placeholder 5" descr="A close up of a sign&#10;&#10;Description automatically generated">
            <a:extLst>
              <a:ext uri="{FF2B5EF4-FFF2-40B4-BE49-F238E27FC236}">
                <a16:creationId xmlns:a16="http://schemas.microsoft.com/office/drawing/2014/main" id="{D3DBE4F9-F4CB-5CA2-CF91-1365563E6F9E}"/>
              </a:ext>
            </a:extLst>
          </p:cNvPr>
          <p:cNvPicPr>
            <a:picLocks noGrp="1" noChangeAspect="1"/>
          </p:cNvPicPr>
          <p:nvPr>
            <p:ph sz="half" idx="1"/>
          </p:nvPr>
        </p:nvPicPr>
        <p:blipFill>
          <a:blip r:embed="rId3"/>
          <a:stretch>
            <a:fillRect/>
          </a:stretch>
        </p:blipFill>
        <p:spPr>
          <a:xfrm>
            <a:off x="147006" y="1718190"/>
            <a:ext cx="4447028" cy="614498"/>
          </a:xfrm>
        </p:spPr>
      </p:pic>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4"/>
          <a:stretch>
            <a:fillRect/>
          </a:stretch>
        </p:blipFill>
        <p:spPr>
          <a:xfrm>
            <a:off x="11567711" y="6445891"/>
            <a:ext cx="399406" cy="345924"/>
          </a:xfrm>
          <a:prstGeom prst="rect">
            <a:avLst/>
          </a:prstGeom>
          <a:ln w="12700">
            <a:miter lim="400000"/>
          </a:ln>
        </p:spPr>
      </p:pic>
      <p:sp>
        <p:nvSpPr>
          <p:cNvPr id="7" name="TextBox 6">
            <a:extLst>
              <a:ext uri="{FF2B5EF4-FFF2-40B4-BE49-F238E27FC236}">
                <a16:creationId xmlns:a16="http://schemas.microsoft.com/office/drawing/2014/main" id="{58802413-C478-59CD-09DE-0F2BA9B49587}"/>
              </a:ext>
            </a:extLst>
          </p:cNvPr>
          <p:cNvSpPr txBox="1"/>
          <p:nvPr/>
        </p:nvSpPr>
        <p:spPr>
          <a:xfrm>
            <a:off x="6096000" y="154236"/>
            <a:ext cx="5592896" cy="523220"/>
          </a:xfrm>
          <a:prstGeom prst="rect">
            <a:avLst/>
          </a:prstGeom>
          <a:noFill/>
        </p:spPr>
        <p:txBody>
          <a:bodyPr wrap="square" rtlCol="0">
            <a:spAutoFit/>
          </a:bodyPr>
          <a:lstStyle/>
          <a:p>
            <a:r>
              <a:rPr lang="en-US" sz="2800" dirty="0"/>
              <a:t>Why does it matter?</a:t>
            </a:r>
          </a:p>
        </p:txBody>
      </p:sp>
      <p:sp>
        <p:nvSpPr>
          <p:cNvPr id="11" name="TextBox 10">
            <a:extLst>
              <a:ext uri="{FF2B5EF4-FFF2-40B4-BE49-F238E27FC236}">
                <a16:creationId xmlns:a16="http://schemas.microsoft.com/office/drawing/2014/main" id="{06A0E80E-2E53-95DE-9F29-1CB930D5DC96}"/>
              </a:ext>
            </a:extLst>
          </p:cNvPr>
          <p:cNvSpPr txBox="1"/>
          <p:nvPr/>
        </p:nvSpPr>
        <p:spPr>
          <a:xfrm>
            <a:off x="112069" y="2370437"/>
            <a:ext cx="4361659" cy="646331"/>
          </a:xfrm>
          <a:prstGeom prst="rect">
            <a:avLst/>
          </a:prstGeom>
          <a:noFill/>
        </p:spPr>
        <p:txBody>
          <a:bodyPr wrap="square" rtlCol="0">
            <a:spAutoFit/>
          </a:bodyPr>
          <a:lstStyle/>
          <a:p>
            <a:r>
              <a:rPr lang="en-US" dirty="0"/>
              <a:t>Describes how the project fits into the program’s overarching goals</a:t>
            </a:r>
          </a:p>
        </p:txBody>
      </p:sp>
      <p:sp>
        <p:nvSpPr>
          <p:cNvPr id="12" name="TextBox 11">
            <a:extLst>
              <a:ext uri="{FF2B5EF4-FFF2-40B4-BE49-F238E27FC236}">
                <a16:creationId xmlns:a16="http://schemas.microsoft.com/office/drawing/2014/main" id="{19F0705D-F91F-2C2C-9120-AF60FDD89BDA}"/>
              </a:ext>
            </a:extLst>
          </p:cNvPr>
          <p:cNvSpPr txBox="1"/>
          <p:nvPr/>
        </p:nvSpPr>
        <p:spPr>
          <a:xfrm>
            <a:off x="112069" y="3194104"/>
            <a:ext cx="3944456" cy="646331"/>
          </a:xfrm>
          <a:prstGeom prst="rect">
            <a:avLst/>
          </a:prstGeom>
          <a:noFill/>
        </p:spPr>
        <p:txBody>
          <a:bodyPr wrap="square" rtlCol="0">
            <a:spAutoFit/>
          </a:bodyPr>
          <a:lstStyle/>
          <a:p>
            <a:r>
              <a:rPr lang="en-US" dirty="0"/>
              <a:t>References both quantitative and qualitative impacts</a:t>
            </a:r>
          </a:p>
        </p:txBody>
      </p:sp>
      <p:cxnSp>
        <p:nvCxnSpPr>
          <p:cNvPr id="13" name="Straight Arrow Connector 12">
            <a:extLst>
              <a:ext uri="{FF2B5EF4-FFF2-40B4-BE49-F238E27FC236}">
                <a16:creationId xmlns:a16="http://schemas.microsoft.com/office/drawing/2014/main" id="{D018EB82-C5A9-B292-75C8-BB7E29424AB1}"/>
              </a:ext>
            </a:extLst>
          </p:cNvPr>
          <p:cNvCxnSpPr>
            <a:cxnSpLocks/>
          </p:cNvCxnSpPr>
          <p:nvPr/>
        </p:nvCxnSpPr>
        <p:spPr>
          <a:xfrm flipV="1">
            <a:off x="3816220" y="2446534"/>
            <a:ext cx="976317" cy="2780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B8AADBC-EF7D-FFDD-7905-B8FF11C891E5}"/>
              </a:ext>
            </a:extLst>
          </p:cNvPr>
          <p:cNvCxnSpPr>
            <a:cxnSpLocks/>
          </p:cNvCxnSpPr>
          <p:nvPr/>
        </p:nvCxnSpPr>
        <p:spPr>
          <a:xfrm>
            <a:off x="3526971" y="3372501"/>
            <a:ext cx="12655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close-up of a text&#10;&#10;Description automatically generated">
            <a:extLst>
              <a:ext uri="{FF2B5EF4-FFF2-40B4-BE49-F238E27FC236}">
                <a16:creationId xmlns:a16="http://schemas.microsoft.com/office/drawing/2014/main" id="{583C2E87-B4EE-38ED-CF4C-DDCB7CB667F9}"/>
              </a:ext>
            </a:extLst>
          </p:cNvPr>
          <p:cNvPicPr>
            <a:picLocks noChangeAspect="1"/>
          </p:cNvPicPr>
          <p:nvPr/>
        </p:nvPicPr>
        <p:blipFill>
          <a:blip r:embed="rId5"/>
          <a:stretch>
            <a:fillRect/>
          </a:stretch>
        </p:blipFill>
        <p:spPr>
          <a:xfrm>
            <a:off x="5025500" y="1239290"/>
            <a:ext cx="6941617" cy="5140416"/>
          </a:xfrm>
          <a:prstGeom prst="rect">
            <a:avLst/>
          </a:prstGeom>
        </p:spPr>
      </p:pic>
      <p:sp>
        <p:nvSpPr>
          <p:cNvPr id="5" name="TextBox 4">
            <a:extLst>
              <a:ext uri="{FF2B5EF4-FFF2-40B4-BE49-F238E27FC236}">
                <a16:creationId xmlns:a16="http://schemas.microsoft.com/office/drawing/2014/main" id="{A8DF7045-683C-4D37-18B6-B4BC3DC1D952}"/>
              </a:ext>
            </a:extLst>
          </p:cNvPr>
          <p:cNvSpPr txBox="1"/>
          <p:nvPr/>
        </p:nvSpPr>
        <p:spPr>
          <a:xfrm>
            <a:off x="143073" y="4872995"/>
            <a:ext cx="3769164" cy="923330"/>
          </a:xfrm>
          <a:prstGeom prst="rect">
            <a:avLst/>
          </a:prstGeom>
          <a:noFill/>
        </p:spPr>
        <p:txBody>
          <a:bodyPr wrap="square" rtlCol="0">
            <a:spAutoFit/>
          </a:bodyPr>
          <a:lstStyle/>
          <a:p>
            <a:r>
              <a:rPr lang="en-US" dirty="0"/>
              <a:t>Situates the project within the ”big picture” by describing its alignment with USDA-related legislation</a:t>
            </a:r>
          </a:p>
        </p:txBody>
      </p:sp>
      <p:cxnSp>
        <p:nvCxnSpPr>
          <p:cNvPr id="8" name="Straight Arrow Connector 7">
            <a:extLst>
              <a:ext uri="{FF2B5EF4-FFF2-40B4-BE49-F238E27FC236}">
                <a16:creationId xmlns:a16="http://schemas.microsoft.com/office/drawing/2014/main" id="{274748E3-EE6B-981C-29FB-A89271455C34}"/>
              </a:ext>
            </a:extLst>
          </p:cNvPr>
          <p:cNvCxnSpPr>
            <a:cxnSpLocks/>
          </p:cNvCxnSpPr>
          <p:nvPr/>
        </p:nvCxnSpPr>
        <p:spPr>
          <a:xfrm>
            <a:off x="3638939" y="5317472"/>
            <a:ext cx="115359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862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762001" y="2286000"/>
            <a:ext cx="10972801"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3276600"/>
            <a:ext cx="950976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152400" y="3733800"/>
            <a:ext cx="7772400" cy="1815882"/>
          </a:xfrm>
          <a:prstGeom prst="rect">
            <a:avLst/>
          </a:prstGeom>
          <a:noFill/>
        </p:spPr>
        <p:txBody>
          <a:bodyPr wrap="square" rtlCol="0">
            <a:spAutoFit/>
          </a:bodyPr>
          <a:lstStyle/>
          <a:p>
            <a:r>
              <a:rPr lang="en-US" sz="2800" b="1" dirty="0">
                <a:solidFill>
                  <a:schemeClr val="tx1">
                    <a:lumMod val="75000"/>
                    <a:lumOff val="25000"/>
                  </a:schemeClr>
                </a:solidFill>
                <a:cs typeface="Arial" panose="020B0604020202020204" pitchFamily="34" charset="0"/>
              </a:rPr>
              <a:t>IFP Contact Information:</a:t>
            </a:r>
          </a:p>
          <a:p>
            <a:r>
              <a:rPr lang="en-US" sz="2800" dirty="0">
                <a:solidFill>
                  <a:schemeClr val="tx1">
                    <a:lumMod val="75000"/>
                    <a:lumOff val="25000"/>
                  </a:schemeClr>
                </a:solidFill>
                <a:cs typeface="Arial" panose="020B0604020202020204" pitchFamily="34" charset="0"/>
              </a:rPr>
              <a:t>Dr. Brian Kelley, Senior Partner</a:t>
            </a:r>
          </a:p>
          <a:p>
            <a:r>
              <a:rPr lang="en-US" sz="2800" dirty="0">
                <a:solidFill>
                  <a:schemeClr val="tx1">
                    <a:lumMod val="75000"/>
                    <a:lumOff val="25000"/>
                  </a:schemeClr>
                </a:solidFill>
                <a:cs typeface="Arial" panose="020B0604020202020204" pitchFamily="34" charset="0"/>
                <a:hlinkClick r:id="rId3"/>
              </a:rPr>
              <a:t>Brian.kelley@innovativefundingpartners.com</a:t>
            </a:r>
            <a:endParaRPr lang="en-US" sz="2800" dirty="0">
              <a:solidFill>
                <a:schemeClr val="tx1">
                  <a:lumMod val="75000"/>
                  <a:lumOff val="25000"/>
                </a:schemeClr>
              </a:solidFill>
              <a:cs typeface="Arial" panose="020B0604020202020204" pitchFamily="34" charset="0"/>
            </a:endParaRPr>
          </a:p>
          <a:p>
            <a:r>
              <a:rPr lang="en-US" sz="2800" dirty="0">
                <a:solidFill>
                  <a:schemeClr val="tx1">
                    <a:lumMod val="75000"/>
                    <a:lumOff val="25000"/>
                  </a:schemeClr>
                </a:solidFill>
                <a:cs typeface="Arial" panose="020B0604020202020204" pitchFamily="34" charset="0"/>
              </a:rPr>
              <a:t>(202) 809-3399</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4"/>
          <a:stretch>
            <a:fillRect/>
          </a:stretch>
        </p:blipFill>
        <p:spPr>
          <a:xfrm>
            <a:off x="8217318" y="1621369"/>
            <a:ext cx="3822283" cy="3310463"/>
          </a:xfrm>
          <a:prstGeom prst="rect">
            <a:avLst/>
          </a:prstGeom>
          <a:ln w="12700">
            <a:miter lim="400000"/>
          </a:ln>
        </p:spPr>
      </p:pic>
    </p:spTree>
    <p:extLst>
      <p:ext uri="{BB962C8B-B14F-4D97-AF65-F5344CB8AC3E}">
        <p14:creationId xmlns:p14="http://schemas.microsoft.com/office/powerpoint/2010/main" val="612737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609601" y="304800"/>
            <a:ext cx="10972801" cy="1143000"/>
          </a:xfrm>
        </p:spPr>
        <p:txBody>
          <a:bodyPr anchor="ctr">
            <a:normAutofit fontScale="90000"/>
          </a:bodyPr>
          <a:lstStyle/>
          <a:p>
            <a:pPr>
              <a:lnSpc>
                <a:spcPct val="90000"/>
              </a:lnSpc>
            </a:pPr>
            <a:r>
              <a:rPr lang="en-US" sz="4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pic>
        <p:nvPicPr>
          <p:cNvPr id="1026" name="Picture 2" descr="Teamwork Stock Illustrations – 597,095 Teamwork Stock ...">
            <a:extLst>
              <a:ext uri="{FF2B5EF4-FFF2-40B4-BE49-F238E27FC236}">
                <a16:creationId xmlns:a16="http://schemas.microsoft.com/office/drawing/2014/main" id="{A30B324C-BA37-8CA3-F73C-7DFFD30FA5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1969755"/>
            <a:ext cx="4125074" cy="2918490"/>
          </a:xfrm>
          <a:prstGeom prst="rect">
            <a:avLst/>
          </a:prstGeom>
          <a:solidFill>
            <a:srgbClr val="FFFFFF"/>
          </a:solidFill>
        </p:spPr>
      </p:pic>
      <p:sp>
        <p:nvSpPr>
          <p:cNvPr id="3" name="Content Placeholder 2">
            <a:extLst>
              <a:ext uri="{FF2B5EF4-FFF2-40B4-BE49-F238E27FC236}">
                <a16:creationId xmlns:a16="http://schemas.microsoft.com/office/drawing/2014/main" id="{DB52AA48-E96C-3B72-A457-A5D834B537E2}"/>
              </a:ext>
            </a:extLst>
          </p:cNvPr>
          <p:cNvSpPr>
            <a:spLocks noGrp="1"/>
          </p:cNvSpPr>
          <p:nvPr>
            <p:ph sz="half" idx="2"/>
          </p:nvPr>
        </p:nvSpPr>
        <p:spPr>
          <a:xfrm>
            <a:off x="5020733" y="1447800"/>
            <a:ext cx="7113760" cy="5410200"/>
          </a:xfrm>
        </p:spPr>
        <p:txBody>
          <a:bodyPr>
            <a:normAutofit/>
          </a:bodyPr>
          <a:lstStyle/>
          <a:p>
            <a:pPr marL="0" indent="0">
              <a:buNone/>
            </a:pPr>
            <a:endParaRPr lang="en-US" dirty="0"/>
          </a:p>
          <a:p>
            <a:pPr marL="0" indent="0">
              <a:buNone/>
            </a:pPr>
            <a:r>
              <a:rPr lang="en-US" sz="3250" b="1" dirty="0">
                <a:solidFill>
                  <a:schemeClr val="accent1">
                    <a:lumMod val="50000"/>
                  </a:schemeClr>
                </a:solidFill>
              </a:rPr>
              <a:t>Equity and Grant Development: </a:t>
            </a:r>
          </a:p>
          <a:p>
            <a:pPr marL="0" indent="0">
              <a:buNone/>
            </a:pPr>
            <a:r>
              <a:rPr lang="en-US" sz="3250" b="1" dirty="0">
                <a:solidFill>
                  <a:schemeClr val="accent1">
                    <a:lumMod val="50000"/>
                  </a:schemeClr>
                </a:solidFill>
              </a:rPr>
              <a:t>When Real Understanding Produces Change</a:t>
            </a:r>
          </a:p>
          <a:p>
            <a:pPr marL="0" indent="0">
              <a:buNone/>
            </a:pPr>
            <a:endParaRPr lang="en-US" b="1" dirty="0">
              <a:solidFill>
                <a:schemeClr val="accent1">
                  <a:lumMod val="50000"/>
                </a:schemeClr>
              </a:solidFill>
            </a:endParaRPr>
          </a:p>
          <a:p>
            <a:pPr marL="0" indent="0">
              <a:buNone/>
            </a:pPr>
            <a:r>
              <a:rPr lang="en-US" b="1" dirty="0">
                <a:solidFill>
                  <a:schemeClr val="accent1">
                    <a:lumMod val="50000"/>
                  </a:schemeClr>
                </a:solidFill>
              </a:rPr>
              <a:t>Wednesday, December 13</a:t>
            </a:r>
            <a:r>
              <a:rPr lang="en-US" b="1" baseline="30000" dirty="0">
                <a:solidFill>
                  <a:schemeClr val="accent1">
                    <a:lumMod val="50000"/>
                  </a:schemeClr>
                </a:solidFill>
              </a:rPr>
              <a:t>th</a:t>
            </a:r>
            <a:r>
              <a:rPr lang="en-US" b="1" dirty="0">
                <a:solidFill>
                  <a:schemeClr val="accent1">
                    <a:lumMod val="50000"/>
                  </a:schemeClr>
                </a:solidFill>
              </a:rPr>
              <a:t>, 2023</a:t>
            </a:r>
          </a:p>
          <a:p>
            <a:pPr marL="0" indent="0">
              <a:buNone/>
            </a:pPr>
            <a:r>
              <a:rPr lang="en-US" b="1" dirty="0">
                <a:solidFill>
                  <a:schemeClr val="accent1">
                    <a:lumMod val="50000"/>
                  </a:schemeClr>
                </a:solidFill>
              </a:rPr>
              <a:t>12-1pm </a:t>
            </a:r>
          </a:p>
          <a:p>
            <a:pPr marL="0" indent="0">
              <a:buNone/>
            </a:pPr>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57509" y="1066800"/>
            <a:ext cx="950976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3"/>
          <a:stretch>
            <a:fillRect/>
          </a:stretch>
        </p:blipFill>
        <p:spPr>
          <a:xfrm>
            <a:off x="11412919" y="6244970"/>
            <a:ext cx="609896" cy="528228"/>
          </a:xfrm>
          <a:prstGeom prst="rect">
            <a:avLst/>
          </a:prstGeom>
          <a:ln w="12700">
            <a:miter lim="400000"/>
          </a:ln>
        </p:spPr>
      </p:pic>
    </p:spTree>
    <p:extLst>
      <p:ext uri="{BB962C8B-B14F-4D97-AF65-F5344CB8AC3E}">
        <p14:creationId xmlns:p14="http://schemas.microsoft.com/office/powerpoint/2010/main" val="907789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3885541" y="2854119"/>
            <a:ext cx="4420918" cy="1149762"/>
          </a:xfrm>
          <a:prstGeom prst="rect">
            <a:avLst/>
          </a:prstGeom>
          <a:ln w="12700">
            <a:miter lim="400000"/>
          </a:ln>
        </p:spPr>
      </p:pic>
      <p:sp>
        <p:nvSpPr>
          <p:cNvPr id="185" name="title of"/>
          <p:cNvSpPr txBox="1"/>
          <p:nvPr/>
        </p:nvSpPr>
        <p:spPr>
          <a:xfrm>
            <a:off x="5585141" y="4623934"/>
            <a:ext cx="1187056"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sz="2000"/>
              <a:t>dht.org</a:t>
            </a:r>
          </a:p>
        </p:txBody>
      </p:sp>
    </p:spTree>
    <p:extLst>
      <p:ext uri="{BB962C8B-B14F-4D97-AF65-F5344CB8AC3E}">
        <p14:creationId xmlns:p14="http://schemas.microsoft.com/office/powerpoint/2010/main" val="123614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1638516" y="298409"/>
            <a:ext cx="1958165" cy="46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2700" dirty="0"/>
              <a:t>About the</a:t>
            </a:r>
            <a:endParaRPr sz="2700" dirty="0"/>
          </a:p>
        </p:txBody>
      </p:sp>
      <p:sp>
        <p:nvSpPr>
          <p:cNvPr id="167" name="headers"/>
          <p:cNvSpPr txBox="1"/>
          <p:nvPr/>
        </p:nvSpPr>
        <p:spPr>
          <a:xfrm>
            <a:off x="1638516" y="680564"/>
            <a:ext cx="3702194"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4400" dirty="0"/>
              <a:t>p r e s e n t e r s</a:t>
            </a:r>
            <a:endParaRPr sz="44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350764" y="3022231"/>
            <a:ext cx="6092509"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endParaRPr lang="en-US" sz="2000" dirty="0"/>
          </a:p>
        </p:txBody>
      </p:sp>
      <p:pic>
        <p:nvPicPr>
          <p:cNvPr id="169" name="Image" descr="Image"/>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173" name="1."/>
          <p:cNvSpPr txBox="1"/>
          <p:nvPr/>
        </p:nvSpPr>
        <p:spPr>
          <a:xfrm>
            <a:off x="8065018" y="2326773"/>
            <a:ext cx="171265"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dirty="0"/>
              <a:t>.</a:t>
            </a:r>
          </a:p>
        </p:txBody>
      </p:sp>
      <p:sp>
        <p:nvSpPr>
          <p:cNvPr id="174" name="2."/>
          <p:cNvSpPr txBox="1"/>
          <p:nvPr/>
        </p:nvSpPr>
        <p:spPr>
          <a:xfrm>
            <a:off x="8111826" y="3002405"/>
            <a:ext cx="51361"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sz="2000" dirty="0"/>
          </a:p>
        </p:txBody>
      </p:sp>
      <p:sp>
        <p:nvSpPr>
          <p:cNvPr id="175" name="3."/>
          <p:cNvSpPr txBox="1"/>
          <p:nvPr/>
        </p:nvSpPr>
        <p:spPr>
          <a:xfrm>
            <a:off x="7996713" y="3665336"/>
            <a:ext cx="35214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a:t>3.</a:t>
            </a:r>
          </a:p>
        </p:txBody>
      </p:sp>
      <p:sp>
        <p:nvSpPr>
          <p:cNvPr id="176" name="Number bullets or callout text styling."/>
          <p:cNvSpPr txBox="1"/>
          <p:nvPr/>
        </p:nvSpPr>
        <p:spPr>
          <a:xfrm>
            <a:off x="8763674" y="3381303"/>
            <a:ext cx="2323939"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defTabSz="228600">
              <a:defRPr sz="3000" b="1" spc="-90">
                <a:solidFill>
                  <a:srgbClr val="4D4D4F"/>
                </a:solidFill>
                <a:latin typeface="Proxima Nova"/>
                <a:ea typeface="Proxima Nova"/>
                <a:cs typeface="Proxima Nova"/>
                <a:sym typeface="Proxima Nova"/>
              </a:defRPr>
            </a:pPr>
            <a:r>
              <a:rPr lang="en-US" sz="1500" dirty="0"/>
              <a:t>Susannah Williams, M.A.</a:t>
            </a:r>
          </a:p>
          <a:p>
            <a:pPr algn="ctr" defTabSz="228600">
              <a:defRPr sz="3000" b="1" spc="-90">
                <a:solidFill>
                  <a:srgbClr val="4D4D4F"/>
                </a:solidFill>
                <a:latin typeface="Proxima Nova"/>
                <a:ea typeface="Proxima Nova"/>
                <a:cs typeface="Proxima Nova"/>
                <a:sym typeface="Proxima Nova"/>
              </a:defRPr>
            </a:pPr>
            <a:r>
              <a:rPr lang="en-US" sz="1500" b="1" dirty="0">
                <a:latin typeface="Proxima Nova Medium"/>
                <a:ea typeface="Proxima Nova Medium"/>
                <a:cs typeface="Proxima Nova Medium"/>
                <a:sym typeface="Proxima Nova Medium"/>
              </a:rPr>
              <a:t>Senior Grants Consultant</a:t>
            </a:r>
            <a:endParaRPr sz="1500" b="1" dirty="0">
              <a:latin typeface="Proxima Nova Medium"/>
              <a:ea typeface="Proxima Nova Medium"/>
              <a:cs typeface="Proxima Nova Medium"/>
              <a:sym typeface="Proxima Nova Medium"/>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563167" y="1970661"/>
            <a:ext cx="6098458"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57200">
              <a:spcBef>
                <a:spcPct val="20000"/>
              </a:spcBef>
              <a:buClr>
                <a:srgbClr val="2F6A36"/>
              </a:buClr>
              <a:defRPr/>
            </a:pPr>
            <a:r>
              <a:rPr lang="en-US" sz="2000" b="1" dirty="0"/>
              <a:t>Susannah Williams, IFP Senior Grants Consultant</a:t>
            </a:r>
            <a:r>
              <a:rPr lang="en-US" sz="2000" dirty="0"/>
              <a:t>, is a grant writer with a proven track record of securing federal and foundation grants across multiple sectors, including health care, workforce development, and education. She has extensive experience in supporting clients’ project design and development to meet complex grant requirements. Susannah has written multiple successful proposals for CDC, HRSA, DOE, DOJ, DOL, and USDA. </a:t>
            </a:r>
          </a:p>
        </p:txBody>
      </p:sp>
      <p:pic>
        <p:nvPicPr>
          <p:cNvPr id="7" name="Picture 2">
            <a:extLst>
              <a:ext uri="{FF2B5EF4-FFF2-40B4-BE49-F238E27FC236}">
                <a16:creationId xmlns:a16="http://schemas.microsoft.com/office/drawing/2014/main" id="{17DC947B-9F83-5FD4-869F-14680C22C8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010051" y="1408969"/>
            <a:ext cx="1831185" cy="1837434"/>
          </a:xfrm>
          <a:prstGeom prst="rect">
            <a:avLst/>
          </a:prstGeom>
          <a:solidFill>
            <a:srgbClr val="FFFFFF"/>
          </a:solidFill>
        </p:spPr>
      </p:pic>
    </p:spTree>
    <p:extLst>
      <p:ext uri="{BB962C8B-B14F-4D97-AF65-F5344CB8AC3E}">
        <p14:creationId xmlns:p14="http://schemas.microsoft.com/office/powerpoint/2010/main" val="29987801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1638516" y="284672"/>
            <a:ext cx="2188418" cy="46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2700" dirty="0"/>
              <a:t>About the</a:t>
            </a:r>
            <a:endParaRPr sz="2700" dirty="0"/>
          </a:p>
        </p:txBody>
      </p:sp>
      <p:sp>
        <p:nvSpPr>
          <p:cNvPr id="167" name="headers"/>
          <p:cNvSpPr txBox="1"/>
          <p:nvPr/>
        </p:nvSpPr>
        <p:spPr>
          <a:xfrm>
            <a:off x="1638516" y="680564"/>
            <a:ext cx="3702194"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4400" dirty="0"/>
              <a:t>p r e s e n t e r s</a:t>
            </a:r>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1234725" y="1741732"/>
            <a:ext cx="6687879" cy="4206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nSpc>
                <a:spcPct val="90000"/>
              </a:lnSpc>
              <a:buSzPts val="2000"/>
            </a:pPr>
            <a:r>
              <a:rPr lang="en-US" sz="2000" b="1" dirty="0"/>
              <a:t>Spence Halperin</a:t>
            </a:r>
            <a:r>
              <a:rPr lang="en-US" sz="2000" dirty="0"/>
              <a:t>,</a:t>
            </a:r>
            <a:r>
              <a:rPr lang="en-US" sz="2000" b="1" dirty="0">
                <a:solidFill>
                  <a:schemeClr val="dk1"/>
                </a:solidFill>
                <a:highlight>
                  <a:srgbClr val="FFFFFF"/>
                </a:highlight>
              </a:rPr>
              <a:t> IFP Grants Consultant</a:t>
            </a:r>
            <a:r>
              <a:rPr lang="en-US" sz="2000" dirty="0">
                <a:solidFill>
                  <a:schemeClr val="dk1"/>
                </a:solidFill>
                <a:highlight>
                  <a:srgbClr val="FFFFFF"/>
                </a:highlight>
              </a:rPr>
              <a:t>, is an experienced Licensed Master Social Worker who has spent over 30 years developing, managing, and fundraising for programs serving people with behavioral health challenges, LGBTQ+ communities, people living with HIV, those who are homeless, frail and elderly adults, and more. As a federal grant reviewer, Spence has developed considerable insight and expertise in helping a diverse portfolio of organizations access substantial government funds, including state and local, to expand the critically important work that they do. Spence has successful experience writing SAMHSA, HRSA, CDC, HHS, HUD, US Department of Veterans Affairs, US Department of Labor, US Small Business Administration, National Endowment for the Arts, and US Department of State grants as well as many New York State and New York City agency grants. </a:t>
            </a:r>
            <a:endParaRPr lang="en-US" sz="2000" dirty="0"/>
          </a:p>
        </p:txBody>
      </p:sp>
      <p:pic>
        <p:nvPicPr>
          <p:cNvPr id="169" name="Image" descr="Image"/>
          <p:cNvPicPr>
            <a:picLocks noChangeAspect="1"/>
          </p:cNvPicPr>
          <p:nvPr/>
        </p:nvPicPr>
        <p:blipFill>
          <a:blip r:embed="rId3"/>
          <a:stretch>
            <a:fillRect/>
          </a:stretch>
        </p:blipFill>
        <p:spPr>
          <a:xfrm>
            <a:off x="11233148" y="6016892"/>
            <a:ext cx="609896" cy="528228"/>
          </a:xfrm>
          <a:prstGeom prst="rect">
            <a:avLst/>
          </a:prstGeom>
          <a:ln w="12700">
            <a:miter lim="400000"/>
          </a:ln>
        </p:spPr>
      </p:pic>
      <p:sp>
        <p:nvSpPr>
          <p:cNvPr id="173" name="1."/>
          <p:cNvSpPr txBox="1"/>
          <p:nvPr/>
        </p:nvSpPr>
        <p:spPr>
          <a:xfrm>
            <a:off x="8065018" y="2326773"/>
            <a:ext cx="171265"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dirty="0"/>
              <a:t>.</a:t>
            </a:r>
          </a:p>
        </p:txBody>
      </p:sp>
      <p:sp>
        <p:nvSpPr>
          <p:cNvPr id="174" name="2."/>
          <p:cNvSpPr txBox="1"/>
          <p:nvPr/>
        </p:nvSpPr>
        <p:spPr>
          <a:xfrm>
            <a:off x="8111826" y="3002405"/>
            <a:ext cx="51361"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sz="2000" dirty="0"/>
          </a:p>
        </p:txBody>
      </p:sp>
      <p:sp>
        <p:nvSpPr>
          <p:cNvPr id="175" name="3."/>
          <p:cNvSpPr txBox="1"/>
          <p:nvPr/>
        </p:nvSpPr>
        <p:spPr>
          <a:xfrm>
            <a:off x="7996713" y="3665336"/>
            <a:ext cx="352148"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sz="2000"/>
              <a:t>3.</a:t>
            </a:r>
          </a:p>
        </p:txBody>
      </p:sp>
      <p:sp>
        <p:nvSpPr>
          <p:cNvPr id="176" name="Number bullets or callout text styling."/>
          <p:cNvSpPr txBox="1"/>
          <p:nvPr/>
        </p:nvSpPr>
        <p:spPr>
          <a:xfrm>
            <a:off x="8551702" y="3767928"/>
            <a:ext cx="2240682" cy="512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ctr" defTabSz="228600">
              <a:defRPr sz="3000" b="1" spc="-90">
                <a:solidFill>
                  <a:srgbClr val="4D4D4F"/>
                </a:solidFill>
                <a:latin typeface="Proxima Nova"/>
                <a:ea typeface="Proxima Nova"/>
                <a:cs typeface="Proxima Nova"/>
                <a:sym typeface="Proxima Nova"/>
              </a:defRPr>
            </a:pPr>
            <a:r>
              <a:rPr lang="en-US" sz="1500" dirty="0"/>
              <a:t>Spence Halperin, LMSW</a:t>
            </a:r>
          </a:p>
          <a:p>
            <a:pPr algn="ctr" defTabSz="228600">
              <a:defRPr sz="3000" b="1" spc="-90">
                <a:solidFill>
                  <a:srgbClr val="4D4D4F"/>
                </a:solidFill>
                <a:latin typeface="Proxima Nova"/>
                <a:ea typeface="Proxima Nova"/>
                <a:cs typeface="Proxima Nova"/>
                <a:sym typeface="Proxima Nova"/>
              </a:defRPr>
            </a:pPr>
            <a:r>
              <a:rPr lang="en-US" sz="1500" b="1" dirty="0">
                <a:latin typeface="Proxima Nova Medium"/>
                <a:ea typeface="Proxima Nova Medium"/>
                <a:cs typeface="Proxima Nova Medium"/>
                <a:sym typeface="Proxima Nova Medium"/>
              </a:rPr>
              <a:t>Grants Consultant</a:t>
            </a:r>
            <a:endParaRPr sz="1500" b="1" dirty="0">
              <a:latin typeface="Proxima Nova Medium"/>
              <a:ea typeface="Proxima Nova Medium"/>
              <a:cs typeface="Proxima Nova Medium"/>
              <a:sym typeface="Proxima Nova Medium"/>
            </a:endParaRPr>
          </a:p>
        </p:txBody>
      </p:sp>
      <p:pic>
        <p:nvPicPr>
          <p:cNvPr id="4100" name="Picture 4">
            <a:extLst>
              <a:ext uri="{FF2B5EF4-FFF2-40B4-BE49-F238E27FC236}">
                <a16:creationId xmlns:a16="http://schemas.microsoft.com/office/drawing/2014/main" id="{D78F739B-59ED-1134-20AD-6D8BD52A6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6594" y="1625791"/>
            <a:ext cx="1956657" cy="1956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609600" y="2286000"/>
            <a:ext cx="10623548" cy="1143000"/>
          </a:xfrm>
          <a:prstGeom prst="rect">
            <a:avLst/>
          </a:prstGeom>
        </p:spPr>
        <p:txBody>
          <a:bodyPr spcFirstLastPara="1" vert="horz" wrap="square" lIns="91425" tIns="45700" rIns="91425" bIns="45700" rtlCol="0" anchor="ctr" anchorCtr="0">
            <a:normAutofit fontScale="90000"/>
          </a:bodyPr>
          <a:lstStyle/>
          <a:p>
            <a:pPr marL="50800" algn="ctr">
              <a:lnSpc>
                <a:spcPct val="115000"/>
              </a:lnSpc>
              <a:buClr>
                <a:schemeClr val="dk1"/>
              </a:buClr>
              <a:buSzPts val="2800"/>
            </a:pPr>
            <a:r>
              <a:rPr lang="en-US" sz="4000" dirty="0">
                <a:solidFill>
                  <a:srgbClr val="FFC000"/>
                </a:solidFill>
                <a:latin typeface="+mj-ea"/>
                <a:cs typeface="Montserrat"/>
                <a:sym typeface="Montserrat"/>
              </a:rPr>
              <a:t>I.</a:t>
            </a:r>
            <a:r>
              <a:rPr lang="en-US" sz="2800" dirty="0">
                <a:solidFill>
                  <a:schemeClr val="dk1"/>
                </a:solidFill>
                <a:latin typeface="Montserrat"/>
                <a:ea typeface="Montserrat"/>
                <a:cs typeface="Montserrat"/>
                <a:sym typeface="Montserrat"/>
              </a:rPr>
              <a:t> </a:t>
            </a:r>
            <a:r>
              <a:rPr lang="en-US" sz="2800" b="1" dirty="0">
                <a:solidFill>
                  <a:schemeClr val="accent2"/>
                </a:solidFill>
                <a:latin typeface="Montserrat"/>
                <a:ea typeface="Montserrat"/>
                <a:cs typeface="Montserrat"/>
                <a:sym typeface="Montserrat"/>
              </a:rPr>
              <a:t>Developing familiarity with the federal review process: What does a review process look like?</a:t>
            </a:r>
            <a:br>
              <a:rPr lang="en-US" sz="2800" b="1" dirty="0">
                <a:solidFill>
                  <a:schemeClr val="accent2"/>
                </a:solidFill>
                <a:latin typeface="Montserrat"/>
                <a:ea typeface="Montserrat"/>
                <a:cs typeface="Montserrat"/>
                <a:sym typeface="Montserrat"/>
              </a:rPr>
            </a:br>
            <a:endParaRPr sz="3300" b="1" dirty="0">
              <a:solidFill>
                <a:schemeClr val="accent2"/>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308615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E48F5-93BB-77CE-10A9-6DCB2C3C1F1D}"/>
              </a:ext>
            </a:extLst>
          </p:cNvPr>
          <p:cNvSpPr>
            <a:spLocks noGrp="1"/>
          </p:cNvSpPr>
          <p:nvPr>
            <p:ph type="title"/>
          </p:nvPr>
        </p:nvSpPr>
        <p:spPr>
          <a:xfrm>
            <a:off x="280434" y="863286"/>
            <a:ext cx="3200400" cy="4461163"/>
          </a:xfrm>
        </p:spPr>
        <p:txBody>
          <a:bodyPr>
            <a:normAutofit/>
          </a:bodyPr>
          <a:lstStyle/>
          <a:p>
            <a:r>
              <a:rPr lang="en-US" sz="3700" dirty="0">
                <a:solidFill>
                  <a:srgbClr val="FFFFFF"/>
                </a:solidFill>
              </a:rPr>
              <a:t>A typical review process with the Substance Abuse and Mental Health Services Administration (SAMHSA)</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B8B440-B6D5-3411-A68A-8D1E72357D47}"/>
              </a:ext>
            </a:extLst>
          </p:cNvPr>
          <p:cNvSpPr>
            <a:spLocks noGrp="1"/>
          </p:cNvSpPr>
          <p:nvPr>
            <p:ph idx="1"/>
          </p:nvPr>
        </p:nvSpPr>
        <p:spPr>
          <a:xfrm>
            <a:off x="4447308" y="591344"/>
            <a:ext cx="6906491" cy="5585619"/>
          </a:xfrm>
        </p:spPr>
        <p:txBody>
          <a:bodyPr anchor="ctr">
            <a:normAutofit/>
          </a:bodyPr>
          <a:lstStyle/>
          <a:p>
            <a:pPr marL="457200" marR="0" lvl="0" indent="-457200">
              <a:spcBef>
                <a:spcPts val="0"/>
              </a:spcBef>
              <a:spcAft>
                <a:spcPts val="0"/>
              </a:spcAft>
              <a:buFont typeface="+mj-lt"/>
              <a:buAutoNum type="arabicPeriod"/>
            </a:pPr>
            <a:r>
              <a:rPr lang="en-US" sz="2000" u="sng" dirty="0">
                <a:effectLst/>
                <a:latin typeface="Calibri" panose="020F0502020204030204" pitchFamily="34" charset="0"/>
                <a:ea typeface="Calibri" panose="020F0502020204030204" pitchFamily="34" charset="0"/>
              </a:rPr>
              <a:t>The Division of Grant Review (DGR) will screen out applications </a:t>
            </a:r>
            <a:r>
              <a:rPr lang="en-US" sz="2000" dirty="0">
                <a:effectLst/>
                <a:latin typeface="Calibri" panose="020F0502020204030204" pitchFamily="34" charset="0"/>
                <a:ea typeface="Calibri" panose="020F0502020204030204" pitchFamily="34" charset="0"/>
              </a:rPr>
              <a:t>that do not meet the administrative or programmatic requirements of the Notice of Funding Opportunity (NOFO) Announcement. These applications will not go forward to peer review.</a:t>
            </a:r>
            <a:endParaRPr lang="en-US" sz="2000" dirty="0">
              <a:effectLst/>
              <a:latin typeface="Times New Roman" panose="02020603050405020304" pitchFamily="18" charset="0"/>
              <a:ea typeface="Calibri" panose="020F0502020204030204" pitchFamily="34" charset="0"/>
            </a:endParaRPr>
          </a:p>
          <a:p>
            <a:pPr marL="914400" marR="0" indent="-457200">
              <a:spcBef>
                <a:spcPts val="0"/>
              </a:spcBef>
              <a:spcAft>
                <a:spcPts val="0"/>
              </a:spcAft>
              <a:buFont typeface="+mj-lt"/>
              <a:buAutoNum type="arabicPeriod"/>
            </a:pPr>
            <a:endParaRPr lang="en-US" sz="2000" dirty="0">
              <a:effectLst/>
              <a:latin typeface="Times New Roman" panose="02020603050405020304" pitchFamily="18" charset="0"/>
              <a:ea typeface="Calibri" panose="020F0502020204030204" pitchFamily="34" charset="0"/>
            </a:endParaRPr>
          </a:p>
          <a:p>
            <a:pPr marL="457200" marR="0" lvl="0" indent="-457200">
              <a:spcBef>
                <a:spcPts val="0"/>
              </a:spcBef>
              <a:spcAft>
                <a:spcPts val="0"/>
              </a:spcAft>
              <a:buFont typeface="+mj-lt"/>
              <a:buAutoNum type="arabicPeriod"/>
            </a:pPr>
            <a:r>
              <a:rPr lang="en-US" sz="2000" u="sng" dirty="0">
                <a:effectLst/>
                <a:latin typeface="Calibri" panose="020F0502020204030204" pitchFamily="34" charset="0"/>
                <a:ea typeface="Calibri" panose="020F0502020204030204" pitchFamily="34" charset="0"/>
              </a:rPr>
              <a:t>First Level Review</a:t>
            </a:r>
            <a:r>
              <a:rPr lang="en-US" sz="2000" u="sng" dirty="0">
                <a:latin typeface="Calibri" panose="020F0502020204030204" pitchFamily="34" charset="0"/>
                <a:ea typeface="Calibri" panose="020F0502020204030204" pitchFamily="34" charset="0"/>
              </a:rPr>
              <a:t>:</a:t>
            </a:r>
            <a:r>
              <a:rPr lang="en-US" sz="2000" dirty="0">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Peer reviewers evaluate the grant applications through a fair, equitable, and objective process to provide SAMHSA with a sound basis for making funding decisions. A summary statement of the peer review evaluation will be sent to the business official identified in the application.</a:t>
            </a:r>
            <a:endParaRPr lang="en-US" sz="2000" dirty="0">
              <a:effectLst/>
              <a:latin typeface="Times New Roman" panose="02020603050405020304" pitchFamily="18" charset="0"/>
              <a:ea typeface="Calibri" panose="020F0502020204030204" pitchFamily="34" charset="0"/>
            </a:endParaRPr>
          </a:p>
          <a:p>
            <a:pPr marL="457200" marR="0" lvl="0" indent="-457200">
              <a:spcBef>
                <a:spcPts val="0"/>
              </a:spcBef>
              <a:spcAft>
                <a:spcPts val="800"/>
              </a:spcAft>
              <a:buFont typeface="+mj-lt"/>
              <a:buAutoNum type="arabicPeriod"/>
            </a:pPr>
            <a:endParaRPr lang="en-US" sz="2000" dirty="0">
              <a:latin typeface="Times New Roman" panose="02020603050405020304" pitchFamily="18" charset="0"/>
              <a:ea typeface="Calibri" panose="020F0502020204030204" pitchFamily="34" charset="0"/>
            </a:endParaRPr>
          </a:p>
          <a:p>
            <a:pPr marL="457200" marR="0" lvl="0" indent="-457200">
              <a:spcBef>
                <a:spcPts val="0"/>
              </a:spcBef>
              <a:spcAft>
                <a:spcPts val="800"/>
              </a:spcAft>
              <a:buFont typeface="+mj-lt"/>
              <a:buAutoNum type="arabicPeriod"/>
            </a:pPr>
            <a:r>
              <a:rPr lang="en-US" sz="2000" u="sng" dirty="0">
                <a:effectLst/>
                <a:latin typeface="Calibri" panose="020F0502020204030204" pitchFamily="34" charset="0"/>
                <a:ea typeface="Calibri" panose="020F0502020204030204" pitchFamily="34" charset="0"/>
              </a:rPr>
              <a:t>Second Level Review:</a:t>
            </a:r>
            <a:r>
              <a:rPr lang="en-US" sz="2000" dirty="0">
                <a:effectLst/>
                <a:latin typeface="Calibri" panose="020F0502020204030204" pitchFamily="34" charset="0"/>
                <a:ea typeface="Calibri" panose="020F0502020204030204" pitchFamily="34" charset="0"/>
              </a:rPr>
              <a:t> In addition to the first level of peer review, some grant programs (where grants are over $250,000) are subject to review by a National Advisory Council (NAC). The NAC does not review individual applications but votes (usually </a:t>
            </a:r>
            <a:r>
              <a:rPr lang="en-US" sz="2000" dirty="0" err="1">
                <a:effectLst/>
                <a:latin typeface="Calibri" panose="020F0502020204030204" pitchFamily="34" charset="0"/>
                <a:ea typeface="Calibri" panose="020F0502020204030204" pitchFamily="34" charset="0"/>
              </a:rPr>
              <a:t>en</a:t>
            </a:r>
            <a:r>
              <a:rPr lang="en-US" sz="2000" dirty="0">
                <a:effectLst/>
                <a:latin typeface="Calibri" panose="020F0502020204030204" pitchFamily="34" charset="0"/>
                <a:ea typeface="Calibri" panose="020F0502020204030204" pitchFamily="34" charset="0"/>
              </a:rPr>
              <a:t> bloc) to concur or not concur with the peer review results.</a:t>
            </a:r>
            <a:endParaRPr lang="en-US" sz="2000" dirty="0">
              <a:effectLst/>
              <a:latin typeface="Times New Roman" panose="02020603050405020304" pitchFamily="18" charset="0"/>
              <a:ea typeface="Calibri" panose="020F0502020204030204" pitchFamily="34" charset="0"/>
            </a:endParaRPr>
          </a:p>
          <a:p>
            <a:endParaRPr lang="en-US" sz="2000" dirty="0"/>
          </a:p>
        </p:txBody>
      </p:sp>
      <p:pic>
        <p:nvPicPr>
          <p:cNvPr id="4" name="Image" descr="Image">
            <a:extLst>
              <a:ext uri="{FF2B5EF4-FFF2-40B4-BE49-F238E27FC236}">
                <a16:creationId xmlns:a16="http://schemas.microsoft.com/office/drawing/2014/main" id="{907C10C3-13B7-AA7A-4AAA-8E25C0837414}"/>
              </a:ext>
            </a:extLst>
          </p:cNvPr>
          <p:cNvPicPr>
            <a:picLocks noChangeAspect="1"/>
          </p:cNvPicPr>
          <p:nvPr/>
        </p:nvPicPr>
        <p:blipFill>
          <a:blip r:embed="rId2"/>
          <a:stretch>
            <a:fillRect/>
          </a:stretch>
        </p:blipFill>
        <p:spPr>
          <a:xfrm>
            <a:off x="11233148" y="6016892"/>
            <a:ext cx="609896" cy="528228"/>
          </a:xfrm>
          <a:prstGeom prst="rect">
            <a:avLst/>
          </a:prstGeom>
          <a:ln w="12700">
            <a:miter lim="400000"/>
          </a:ln>
        </p:spPr>
      </p:pic>
    </p:spTree>
    <p:extLst>
      <p:ext uri="{BB962C8B-B14F-4D97-AF65-F5344CB8AC3E}">
        <p14:creationId xmlns:p14="http://schemas.microsoft.com/office/powerpoint/2010/main" val="164514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5EF086-852E-7BA4-24BD-358E034B3B86}"/>
              </a:ext>
            </a:extLst>
          </p:cNvPr>
          <p:cNvSpPr>
            <a:spLocks noGrp="1"/>
          </p:cNvSpPr>
          <p:nvPr>
            <p:ph type="title"/>
          </p:nvPr>
        </p:nvSpPr>
        <p:spPr>
          <a:xfrm>
            <a:off x="572493" y="238539"/>
            <a:ext cx="11018520" cy="1434415"/>
          </a:xfrm>
        </p:spPr>
        <p:txBody>
          <a:bodyPr anchor="b">
            <a:normAutofit/>
          </a:bodyPr>
          <a:lstStyle/>
          <a:p>
            <a:r>
              <a:rPr lang="en-US" sz="5400" dirty="0"/>
              <a:t>The role of peer reviewers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B66290-7A70-C7B8-8F5F-FD3FDFEE1172}"/>
              </a:ext>
            </a:extLst>
          </p:cNvPr>
          <p:cNvSpPr>
            <a:spLocks noGrp="1"/>
          </p:cNvSpPr>
          <p:nvPr>
            <p:ph idx="1"/>
          </p:nvPr>
        </p:nvSpPr>
        <p:spPr>
          <a:xfrm>
            <a:off x="572493" y="2071316"/>
            <a:ext cx="6713552" cy="4119172"/>
          </a:xfrm>
        </p:spPr>
        <p:txBody>
          <a:bodyPr anchor="t">
            <a:normAutofit/>
          </a:bodyPr>
          <a:lstStyle/>
          <a:p>
            <a:pPr marL="0" marR="0" lvl="0" indent="0">
              <a:spcBef>
                <a:spcPts val="0"/>
              </a:spcBef>
              <a:spcAft>
                <a:spcPts val="0"/>
              </a:spcAft>
              <a:buNone/>
            </a:pPr>
            <a:r>
              <a:rPr lang="en-US" sz="2200" b="1" dirty="0">
                <a:effectLst/>
                <a:latin typeface="Calibri" panose="020F0502020204030204" pitchFamily="34" charset="0"/>
                <a:ea typeface="Calibri" panose="020F0502020204030204" pitchFamily="34" charset="0"/>
              </a:rPr>
              <a:t>The Division of Grant Review (DGR) chooses peer reviewers for their knowledge, skills, and expertise related to the particular grant program under review. The DGR also tries to develop peer review groups based on geographic, gender, and ethnic diversity.</a:t>
            </a:r>
            <a:endParaRPr lang="en-US" sz="22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endParaRPr lang="en-US" sz="22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None/>
            </a:pPr>
            <a:r>
              <a:rPr lang="en-US" sz="2200" b="1" dirty="0">
                <a:effectLst/>
                <a:latin typeface="Calibri" panose="020F0502020204030204" pitchFamily="34" charset="0"/>
                <a:ea typeface="Calibri" panose="020F0502020204030204" pitchFamily="34" charset="0"/>
              </a:rPr>
              <a:t>Usually, 3 reviewers are assigned to each application.</a:t>
            </a:r>
            <a:endParaRPr lang="en-US" sz="2200" dirty="0">
              <a:effectLst/>
              <a:latin typeface="Times New Roman" panose="02020603050405020304" pitchFamily="18" charset="0"/>
              <a:ea typeface="Calibri" panose="020F0502020204030204" pitchFamily="34" charset="0"/>
            </a:endParaRPr>
          </a:p>
          <a:p>
            <a:pPr marR="0" indent="0">
              <a:spcBef>
                <a:spcPts val="0"/>
              </a:spcBef>
              <a:spcAft>
                <a:spcPts val="0"/>
              </a:spcAft>
              <a:buNone/>
            </a:pPr>
            <a:r>
              <a:rPr lang="en-US" sz="2200" b="1" dirty="0">
                <a:effectLst/>
                <a:latin typeface="Calibri" panose="020F0502020204030204" pitchFamily="34" charset="0"/>
                <a:ea typeface="Calibri" panose="020F0502020204030204" pitchFamily="34" charset="0"/>
              </a:rPr>
              <a:t> </a:t>
            </a:r>
            <a:endParaRPr lang="en-US" sz="2200" dirty="0">
              <a:effectLst/>
              <a:latin typeface="Times New Roman" panose="02020603050405020304" pitchFamily="18" charset="0"/>
              <a:ea typeface="Calibri" panose="020F0502020204030204" pitchFamily="34" charset="0"/>
            </a:endParaRPr>
          </a:p>
          <a:p>
            <a:pPr marL="0" marR="0" lvl="0" indent="0">
              <a:spcBef>
                <a:spcPts val="0"/>
              </a:spcBef>
              <a:spcAft>
                <a:spcPts val="800"/>
              </a:spcAft>
              <a:buNone/>
            </a:pPr>
            <a:r>
              <a:rPr lang="en-US" sz="2200" b="1" dirty="0">
                <a:effectLst/>
                <a:latin typeface="Calibri" panose="020F0502020204030204" pitchFamily="34" charset="0"/>
                <a:ea typeface="Calibri" panose="020F0502020204030204" pitchFamily="34" charset="0"/>
              </a:rPr>
              <a:t>When there is a great disparity between the scores for the same application, a reconciliation conference is held, and the “outlier” is expected to justify their scores. </a:t>
            </a:r>
            <a:endParaRPr lang="en-US" sz="2200" dirty="0">
              <a:effectLst/>
              <a:latin typeface="Times New Roman" panose="02020603050405020304" pitchFamily="18" charset="0"/>
              <a:ea typeface="Calibri" panose="020F0502020204030204" pitchFamily="34" charset="0"/>
            </a:endParaRPr>
          </a:p>
          <a:p>
            <a:pPr marL="0" indent="0">
              <a:buNone/>
            </a:pPr>
            <a:endParaRPr lang="en-US" sz="2200" dirty="0"/>
          </a:p>
        </p:txBody>
      </p:sp>
      <p:pic>
        <p:nvPicPr>
          <p:cNvPr id="9" name="Picture 8" descr="A close-up of a person holding a pencil&#10;&#10;Description automatically generated">
            <a:extLst>
              <a:ext uri="{FF2B5EF4-FFF2-40B4-BE49-F238E27FC236}">
                <a16:creationId xmlns:a16="http://schemas.microsoft.com/office/drawing/2014/main" id="{E9FF808A-D0D3-F7E9-D298-7E840726FE2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808" r="40078" b="2"/>
          <a:stretch/>
        </p:blipFill>
        <p:spPr>
          <a:xfrm>
            <a:off x="7428915" y="1911493"/>
            <a:ext cx="3941064" cy="4096512"/>
          </a:xfrm>
          <a:prstGeom prst="rect">
            <a:avLst/>
          </a:prstGeom>
        </p:spPr>
      </p:pic>
      <p:pic>
        <p:nvPicPr>
          <p:cNvPr id="4" name="Image" descr="Image">
            <a:extLst>
              <a:ext uri="{FF2B5EF4-FFF2-40B4-BE49-F238E27FC236}">
                <a16:creationId xmlns:a16="http://schemas.microsoft.com/office/drawing/2014/main" id="{32E0013F-1814-B96A-D793-177E3ACAB573}"/>
              </a:ext>
            </a:extLst>
          </p:cNvPr>
          <p:cNvPicPr>
            <a:picLocks noChangeAspect="1"/>
          </p:cNvPicPr>
          <p:nvPr/>
        </p:nvPicPr>
        <p:blipFill>
          <a:blip r:embed="rId4"/>
          <a:stretch>
            <a:fillRect/>
          </a:stretch>
        </p:blipFill>
        <p:spPr>
          <a:xfrm>
            <a:off x="11345543" y="6190488"/>
            <a:ext cx="609896" cy="528228"/>
          </a:xfrm>
          <a:prstGeom prst="rect">
            <a:avLst/>
          </a:prstGeom>
          <a:ln w="12700">
            <a:miter lim="400000"/>
          </a:ln>
        </p:spPr>
      </p:pic>
    </p:spTree>
    <p:extLst>
      <p:ext uri="{BB962C8B-B14F-4D97-AF65-F5344CB8AC3E}">
        <p14:creationId xmlns:p14="http://schemas.microsoft.com/office/powerpoint/2010/main" val="55754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13230A-BA8B-93DA-07CD-3833C3FC131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a:solidFill>
                  <a:schemeClr val="tx1"/>
                </a:solidFill>
                <a:latin typeface="+mj-lt"/>
                <a:ea typeface="+mj-ea"/>
                <a:cs typeface="+mj-cs"/>
              </a:rPr>
              <a:t>Sample SAMHSA </a:t>
            </a:r>
            <a:br>
              <a:rPr lang="en-US" kern="1200">
                <a:solidFill>
                  <a:schemeClr val="tx1"/>
                </a:solidFill>
                <a:latin typeface="+mj-lt"/>
                <a:ea typeface="+mj-ea"/>
                <a:cs typeface="+mj-cs"/>
              </a:rPr>
            </a:br>
            <a:r>
              <a:rPr lang="en-US" kern="1200">
                <a:solidFill>
                  <a:schemeClr val="tx1"/>
                </a:solidFill>
                <a:latin typeface="+mj-lt"/>
                <a:ea typeface="+mj-ea"/>
                <a:cs typeface="+mj-cs"/>
              </a:rPr>
              <a:t>Peer Reviewer Expertise Questionnaire</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document with text on it&#10;&#10;Description automatically generated">
            <a:extLst>
              <a:ext uri="{FF2B5EF4-FFF2-40B4-BE49-F238E27FC236}">
                <a16:creationId xmlns:a16="http://schemas.microsoft.com/office/drawing/2014/main" id="{0EA974AA-48E1-2928-52AD-1E94CB010501}"/>
              </a:ext>
            </a:extLst>
          </p:cNvPr>
          <p:cNvPicPr>
            <a:picLocks noGrp="1" noChangeAspect="1"/>
          </p:cNvPicPr>
          <p:nvPr>
            <p:ph idx="1"/>
          </p:nvPr>
        </p:nvPicPr>
        <p:blipFill>
          <a:blip r:embed="rId2"/>
          <a:stretch>
            <a:fillRect/>
          </a:stretch>
        </p:blipFill>
        <p:spPr>
          <a:xfrm>
            <a:off x="5046225" y="88637"/>
            <a:ext cx="6329987" cy="6680726"/>
          </a:xfrm>
          <a:prstGeom prst="rect">
            <a:avLst/>
          </a:prstGeom>
        </p:spPr>
      </p:pic>
      <p:pic>
        <p:nvPicPr>
          <p:cNvPr id="3" name="Image" descr="Image">
            <a:extLst>
              <a:ext uri="{FF2B5EF4-FFF2-40B4-BE49-F238E27FC236}">
                <a16:creationId xmlns:a16="http://schemas.microsoft.com/office/drawing/2014/main" id="{6FC365D5-C5AD-DB3E-8132-0ED7E7A2EACF}"/>
              </a:ext>
            </a:extLst>
          </p:cNvPr>
          <p:cNvPicPr>
            <a:picLocks noChangeAspect="1"/>
          </p:cNvPicPr>
          <p:nvPr/>
        </p:nvPicPr>
        <p:blipFill>
          <a:blip r:embed="rId3"/>
          <a:stretch>
            <a:fillRect/>
          </a:stretch>
        </p:blipFill>
        <p:spPr>
          <a:xfrm>
            <a:off x="11376212" y="6116991"/>
            <a:ext cx="609896" cy="528228"/>
          </a:xfrm>
          <a:prstGeom prst="rect">
            <a:avLst/>
          </a:prstGeom>
          <a:ln w="12700">
            <a:miter lim="400000"/>
          </a:ln>
        </p:spPr>
      </p:pic>
    </p:spTree>
    <p:extLst>
      <p:ext uri="{BB962C8B-B14F-4D97-AF65-F5344CB8AC3E}">
        <p14:creationId xmlns:p14="http://schemas.microsoft.com/office/powerpoint/2010/main" val="2533392190"/>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14594</TotalTime>
  <Words>3901</Words>
  <Application>Microsoft Macintosh PowerPoint</Application>
  <PresentationFormat>Widescreen</PresentationFormat>
  <Paragraphs>325</Paragraphs>
  <Slides>37</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Meiryo</vt:lpstr>
      <vt:lpstr>AcuminProWide-Semibold</vt:lpstr>
      <vt:lpstr>Arial</vt:lpstr>
      <vt:lpstr>Calibri</vt:lpstr>
      <vt:lpstr>Calibri Light</vt:lpstr>
      <vt:lpstr>Cambria</vt:lpstr>
      <vt:lpstr>Montserrat</vt:lpstr>
      <vt:lpstr>Montserrat Medium</vt:lpstr>
      <vt:lpstr>Proxima Nova</vt:lpstr>
      <vt:lpstr>Proxima Nova Medium</vt:lpstr>
      <vt:lpstr>Symbol</vt:lpstr>
      <vt:lpstr>Times New Roman</vt:lpstr>
      <vt:lpstr>Wingdings</vt:lpstr>
      <vt:lpstr>Office Theme 2013 - 2022</vt:lpstr>
      <vt:lpstr>PowerPoint Presentation</vt:lpstr>
      <vt:lpstr>PowerPoint Presentation</vt:lpstr>
      <vt:lpstr>PowerPoint Presentation</vt:lpstr>
      <vt:lpstr>PowerPoint Presentation</vt:lpstr>
      <vt:lpstr>PowerPoint Presentation</vt:lpstr>
      <vt:lpstr>I. Developing familiarity with the federal review process: What does a review process look like? </vt:lpstr>
      <vt:lpstr>A typical review process with the Substance Abuse and Mental Health Services Administration (SAMHSA)</vt:lpstr>
      <vt:lpstr>The role of peer reviewers</vt:lpstr>
      <vt:lpstr>Sample SAMHSA  Peer Reviewer Expertise Questionnaire</vt:lpstr>
      <vt:lpstr>Key features of the peer review</vt:lpstr>
      <vt:lpstr>Do the peer reviewers have the final say on awards?  </vt:lpstr>
      <vt:lpstr>II. Understanding how to create a competitive proposal: Tips from an experienced federal reviewer</vt:lpstr>
      <vt:lpstr>1. Ensure your organization meets the eligibility requirements of the NOFO (Notice of Funding Opportunity) </vt:lpstr>
      <vt:lpstr>2. Ensure your organization has the capability to implement the grant project</vt:lpstr>
      <vt:lpstr>3. Determine the quality of your data</vt:lpstr>
      <vt:lpstr>4. Check that you have included all required information</vt:lpstr>
      <vt:lpstr>5. Review the evaluation criteria in the NOFO </vt:lpstr>
      <vt:lpstr>Example 1.</vt:lpstr>
      <vt:lpstr>Example 2.</vt:lpstr>
      <vt:lpstr>PowerPoint Presentation</vt:lpstr>
      <vt:lpstr>6. Understand how a reviewer reviews</vt:lpstr>
      <vt:lpstr>Lastly…</vt:lpstr>
      <vt:lpstr>PowerPoint Presentation</vt:lpstr>
      <vt:lpstr>III. Identifying opportunities to distinguish your application: Pivotal “moments” in a proposal</vt:lpstr>
      <vt:lpstr>Pivotal moments are those that allow your proposal to stand out from the competition</vt:lpstr>
      <vt:lpstr>Pivotal Moments allow you to answer the major “WHY?” questions for the reviewer</vt:lpstr>
      <vt:lpstr>Where in a proposal do these moments  usually occur?</vt:lpstr>
      <vt:lpstr>Let’s take a look at two examples…</vt:lpstr>
      <vt:lpstr>Example 1: HRSA Rural Health Network Development (RHND)</vt:lpstr>
      <vt:lpstr>Example 1: HRSA Rural Health Network Development (RHND)</vt:lpstr>
      <vt:lpstr>Example 1: HRSA Rural Health Network Development (RHND)</vt:lpstr>
      <vt:lpstr>Example 2:  USDA Community Food Projects</vt:lpstr>
      <vt:lpstr>Example 2:  USDA Community Food Projects</vt:lpstr>
      <vt:lpstr>Example 2:  USDA Community Food Projects</vt:lpstr>
      <vt:lpstr>PowerPoint Presentation</vt:lpstr>
      <vt:lpstr>Save the Date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Scheer</dc:creator>
  <cp:lastModifiedBy>Susannah Williams</cp:lastModifiedBy>
  <cp:revision>24</cp:revision>
  <dcterms:created xsi:type="dcterms:W3CDTF">2023-10-11T17:42:49Z</dcterms:created>
  <dcterms:modified xsi:type="dcterms:W3CDTF">2023-11-14T15:42:13Z</dcterms:modified>
</cp:coreProperties>
</file>