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33"/>
  </p:notesMasterIdLst>
  <p:sldIdLst>
    <p:sldId id="257" r:id="rId4"/>
    <p:sldId id="258" r:id="rId5"/>
    <p:sldId id="269" r:id="rId6"/>
    <p:sldId id="267" r:id="rId7"/>
    <p:sldId id="266" r:id="rId8"/>
    <p:sldId id="319" r:id="rId9"/>
    <p:sldId id="327" r:id="rId10"/>
    <p:sldId id="328" r:id="rId11"/>
    <p:sldId id="323" r:id="rId12"/>
    <p:sldId id="326" r:id="rId13"/>
    <p:sldId id="348" r:id="rId14"/>
    <p:sldId id="346" r:id="rId15"/>
    <p:sldId id="349" r:id="rId16"/>
    <p:sldId id="325" r:id="rId17"/>
    <p:sldId id="298" r:id="rId18"/>
    <p:sldId id="271" r:id="rId19"/>
    <p:sldId id="308" r:id="rId20"/>
    <p:sldId id="274" r:id="rId21"/>
    <p:sldId id="309" r:id="rId22"/>
    <p:sldId id="311" r:id="rId23"/>
    <p:sldId id="312" r:id="rId24"/>
    <p:sldId id="313" r:id="rId25"/>
    <p:sldId id="458" r:id="rId26"/>
    <p:sldId id="310" r:id="rId27"/>
    <p:sldId id="278" r:id="rId28"/>
    <p:sldId id="307" r:id="rId29"/>
    <p:sldId id="457" r:id="rId30"/>
    <p:sldId id="306" r:id="rId31"/>
    <p:sldId id="263"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5B5A46-35C1-FACC-659D-B1C2D5346E98}" name="louise mathias" initials="lm" userId="ea2387de24ac630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494F7-045F-4ACB-99B1-E1B2C530B98C}" v="11" dt="2023-09-11T22:09:32.69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51"/>
    <p:restoredTop sz="76365"/>
  </p:normalViewPr>
  <p:slideViewPr>
    <p:cSldViewPr snapToGrid="0">
      <p:cViewPr varScale="1">
        <p:scale>
          <a:sx n="39" d="100"/>
          <a:sy n="39" d="100"/>
        </p:scale>
        <p:origin x="11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8/10/relationships/authors" Target="authors.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51785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3794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5912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1912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9151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8212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8744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9663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4491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7067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967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526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2037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5058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9732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7774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1324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6056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6903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8670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0621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791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5795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46432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081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485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409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1686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6956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sz="half" idx="1"/>
          </p:nvPr>
        </p:nvSpPr>
        <p:spPr>
          <a:xfrm>
            <a:off x="1219200" y="3200405"/>
            <a:ext cx="10769600" cy="9051926"/>
          </a:xfrm>
        </p:spPr>
        <p:txBody>
          <a:bodyPr/>
          <a:lstStyle>
            <a:lvl1pPr>
              <a:defRPr sz="4800">
                <a:solidFill>
                  <a:schemeClr val="tx1">
                    <a:lumMod val="75000"/>
                    <a:lumOff val="25000"/>
                  </a:schemeClr>
                </a:solidFill>
              </a:defRPr>
            </a:lvl1pPr>
            <a:lvl2pPr>
              <a:defRPr sz="4000">
                <a:solidFill>
                  <a:schemeClr val="tx1">
                    <a:lumMod val="75000"/>
                    <a:lumOff val="25000"/>
                  </a:schemeClr>
                </a:solidFill>
              </a:defRPr>
            </a:lvl2pPr>
            <a:lvl3pPr>
              <a:defRPr sz="4000">
                <a:solidFill>
                  <a:schemeClr val="tx1">
                    <a:lumMod val="75000"/>
                    <a:lumOff val="25000"/>
                  </a:schemeClr>
                </a:solidFill>
              </a:defRPr>
            </a:lvl3pPr>
            <a:lvl4pPr>
              <a:defRPr sz="3600">
                <a:solidFill>
                  <a:schemeClr val="tx1">
                    <a:lumMod val="75000"/>
                    <a:lumOff val="25000"/>
                  </a:schemeClr>
                </a:solidFill>
              </a:defRPr>
            </a:lvl4pPr>
            <a:lvl5pPr>
              <a:defRPr sz="3600">
                <a:solidFill>
                  <a:schemeClr val="tx1">
                    <a:lumMod val="75000"/>
                    <a:lumOff val="25000"/>
                  </a:schemeClr>
                </a:solidFill>
              </a:defRPr>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95200" y="3200405"/>
            <a:ext cx="10769600" cy="9051926"/>
          </a:xfrm>
        </p:spPr>
        <p:txBody>
          <a:bodyPr/>
          <a:lstStyle>
            <a:lvl1pPr>
              <a:defRPr sz="4800">
                <a:solidFill>
                  <a:schemeClr val="tx1">
                    <a:lumMod val="75000"/>
                    <a:lumOff val="25000"/>
                  </a:schemeClr>
                </a:solidFill>
              </a:defRPr>
            </a:lvl1pPr>
            <a:lvl2pPr>
              <a:defRPr sz="4000">
                <a:solidFill>
                  <a:schemeClr val="tx1">
                    <a:lumMod val="75000"/>
                    <a:lumOff val="25000"/>
                  </a:schemeClr>
                </a:solidFill>
              </a:defRPr>
            </a:lvl2pPr>
            <a:lvl3pPr>
              <a:defRPr sz="4000">
                <a:solidFill>
                  <a:schemeClr val="tx1">
                    <a:lumMod val="75000"/>
                    <a:lumOff val="25000"/>
                  </a:schemeClr>
                </a:solidFill>
              </a:defRPr>
            </a:lvl3pPr>
            <a:lvl4pPr>
              <a:defRPr sz="3600">
                <a:solidFill>
                  <a:schemeClr val="tx1">
                    <a:lumMod val="75000"/>
                    <a:lumOff val="25000"/>
                  </a:schemeClr>
                </a:solidFill>
              </a:defRPr>
            </a:lvl4pPr>
            <a:lvl5pPr>
              <a:defRPr sz="3600">
                <a:solidFill>
                  <a:schemeClr val="tx1">
                    <a:lumMod val="75000"/>
                    <a:lumOff val="25000"/>
                  </a:schemeClr>
                </a:solidFill>
              </a:defRPr>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842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Body Level One…"/>
          <p:cNvSpPr txBox="1">
            <a:spLocks noGrp="1"/>
          </p:cNvSpPr>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24" name="Body Level One…"/>
          <p:cNvSpPr txBox="1">
            <a:spLocks noGrp="1"/>
          </p:cNvSpPr>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endParaRPr/>
          </a:p>
        </p:txBody>
      </p:sp>
      <p:sp>
        <p:nvSpPr>
          <p:cNvPr id="33" name="Slide Title"/>
          <p:cNvSpPr txBox="1">
            <a:spLocks noGrp="1"/>
          </p:cNvSpPr>
          <p:nvPr>
            <p:ph type="title" hasCustomPrompt="1"/>
          </p:nvPr>
        </p:nvSpPr>
        <p:spPr>
          <a:xfrm>
            <a:off x="1206500" y="1270000"/>
            <a:ext cx="9779000" cy="5882274"/>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1206500" y="4248503"/>
            <a:ext cx="9779000" cy="8256631"/>
          </a:xfrm>
          <a:prstGeom prst="rect">
            <a:avLst/>
          </a:prstGeom>
        </p:spPr>
        <p:txBody>
          <a:bodyPr numCol="1" spcCol="38100"/>
          <a:lstStyle/>
          <a:p>
            <a:r>
              <a:t>Slide bullet text</a:t>
            </a:r>
          </a:p>
        </p:txBody>
      </p:sp>
      <p:sp>
        <p:nvSpPr>
          <p:cNvPr id="62" name="Bowl of pappardelle pasta with parsley butter, roasted hazelnuts, and shaved parmesan cheese"/>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50"/>
          </a:xfrm>
          <a:prstGeom prst="rect">
            <a:avLst/>
          </a:prstGeom>
        </p:spPr>
        <p:txBody>
          <a:bodyPr/>
          <a:lstStyle/>
          <a:p>
            <a:r>
              <a:t>Slide Title</a:t>
            </a:r>
          </a:p>
        </p:txBody>
      </p:sp>
      <p:sp>
        <p:nvSpPr>
          <p:cNvPr id="80"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Agenda Subtitle</a:t>
            </a:r>
          </a:p>
          <a:p>
            <a:pPr lvl="1"/>
            <a:endParaRPr/>
          </a:p>
          <a:p>
            <a:pPr lvl="2"/>
            <a:endParaRPr/>
          </a:p>
          <a:p>
            <a:pPr lvl="3"/>
            <a:endParaRPr/>
          </a:p>
          <a:p>
            <a:pPr lvl="4"/>
            <a:endParaRPr/>
          </a:p>
        </p:txBody>
      </p:sp>
      <p:sp>
        <p:nvSpPr>
          <p:cNvPr id="90" name="Body Level One…"/>
          <p:cNvSpPr txBox="1">
            <a:spLocks noGrp="1"/>
          </p:cNvSpPr>
          <p:nvPr>
            <p:ph type="body" idx="21" hasCustomPrompt="1"/>
          </p:nvPr>
        </p:nvSpPr>
        <p:spPr>
          <a:xfrm>
            <a:off x="1206500" y="4248503"/>
            <a:ext cx="21971000" cy="8256014"/>
          </a:xfrm>
          <a:prstGeom prst="rect">
            <a:avLst/>
          </a:prstGeom>
        </p:spPr>
        <p:txBody>
          <a:bodyPr numCol="1" spcCol="38100"/>
          <a:lstStyle>
            <a:lvl1pPr marL="0" indent="0" defTabSz="825500">
              <a:lnSpc>
                <a:spcPct val="100000"/>
              </a:lnSpc>
              <a:spcBef>
                <a:spcPts val="1800"/>
              </a:spcBef>
              <a:buSzTx/>
              <a:buNone/>
              <a:defRPr sz="5500" spc="-99"/>
            </a:lvl1pPr>
          </a:lstStyle>
          <a:p>
            <a:r>
              <a:t>Agenda Topics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pngall.com/sponsor-png/"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pixabay.com/illustrations/keyboard-question-help-support-824309/" TargetMode="Externa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www.picpedia.org/chalkboard/b/benefits.html" TargetMode="Externa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blog.roboforex.com/blog/2019/06/17/how-to-trade-with-leverage/" TargetMode="Externa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www.fiscalsponsors.org/member-directory" TargetMode="External"/><Relationship Id="rId4" Type="http://schemas.openxmlformats.org/officeDocument/2006/relationships/hyperlink" Target="https://fiscalsponsordirectory.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s://www.thebluediamondgallery.com/handwriting/a/agreement-contract.html" TargetMode="Externa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mailto:louise.mathias@innovativefundingpartners.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creativecommons.org/licenses/by-nc-nd/3.0/" TargetMode="External"/><Relationship Id="rId5" Type="http://schemas.openxmlformats.org/officeDocument/2006/relationships/hyperlink" Target="https://www.craigieburntrails.org.nz/products-page/donations/give-a-donation/" TargetMode="Externa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of"/>
          <p:cNvSpPr txBox="1"/>
          <p:nvPr/>
        </p:nvSpPr>
        <p:spPr>
          <a:xfrm>
            <a:off x="7834247" y="4744830"/>
            <a:ext cx="13098981" cy="1795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11000" dirty="0"/>
              <a:t>Fiscal Sponsorship</a:t>
            </a:r>
            <a:endParaRPr sz="11000" dirty="0"/>
          </a:p>
        </p:txBody>
      </p:sp>
      <p:sp>
        <p:nvSpPr>
          <p:cNvPr id="154" name="presentation"/>
          <p:cNvSpPr txBox="1"/>
          <p:nvPr/>
        </p:nvSpPr>
        <p:spPr>
          <a:xfrm>
            <a:off x="7834248" y="5960317"/>
            <a:ext cx="14178561" cy="1795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11000" dirty="0"/>
              <a:t>A Comprehensive Overview</a:t>
            </a:r>
          </a:p>
        </p:txBody>
      </p:sp>
      <p:pic>
        <p:nvPicPr>
          <p:cNvPr id="155" name="Image" descr="Image"/>
          <p:cNvPicPr>
            <a:picLocks noChangeAspect="1"/>
          </p:cNvPicPr>
          <p:nvPr/>
        </p:nvPicPr>
        <p:blipFill>
          <a:blip r:embed="rId3"/>
          <a:stretch>
            <a:fillRect/>
          </a:stretch>
        </p:blipFill>
        <p:spPr>
          <a:xfrm>
            <a:off x="3145117" y="5084836"/>
            <a:ext cx="4094609" cy="354632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DF4766-70B6-03A4-0657-6D680D1B2F93}"/>
              </a:ext>
            </a:extLst>
          </p:cNvPr>
          <p:cNvSpPr>
            <a:spLocks noGrp="1"/>
          </p:cNvSpPr>
          <p:nvPr>
            <p:ph type="title"/>
          </p:nvPr>
        </p:nvSpPr>
        <p:spPr>
          <a:xfrm>
            <a:off x="1085358" y="711230"/>
            <a:ext cx="22443804" cy="1434950"/>
          </a:xfrm>
        </p:spPr>
        <p:txBody>
          <a:bodyPr>
            <a:normAutofit fontScale="90000"/>
          </a:bodyPr>
          <a:lstStyle/>
          <a:p>
            <a:r>
              <a:rPr lang="en-US" sz="7700" dirty="0">
                <a:solidFill>
                  <a:srgbClr val="FFC000"/>
                </a:solidFill>
              </a:rPr>
              <a:t>What is a Lead Applicant/Sub-awardee Arrangement? </a:t>
            </a:r>
          </a:p>
        </p:txBody>
      </p:sp>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2309371" y="12108272"/>
            <a:ext cx="1219791" cy="1056456"/>
          </a:xfrm>
          <a:prstGeom prst="rect">
            <a:avLst/>
          </a:prstGeom>
          <a:ln w="12700">
            <a:miter lim="400000"/>
          </a:ln>
        </p:spPr>
      </p:pic>
      <p:sp>
        <p:nvSpPr>
          <p:cNvPr id="2" name="Content Placeholder 9">
            <a:extLst>
              <a:ext uri="{FF2B5EF4-FFF2-40B4-BE49-F238E27FC236}">
                <a16:creationId xmlns:a16="http://schemas.microsoft.com/office/drawing/2014/main" id="{21F3DB68-F30A-B593-C4B4-AA65D535A34A}"/>
              </a:ext>
            </a:extLst>
          </p:cNvPr>
          <p:cNvSpPr txBox="1">
            <a:spLocks/>
          </p:cNvSpPr>
          <p:nvPr/>
        </p:nvSpPr>
        <p:spPr>
          <a:xfrm>
            <a:off x="1085358" y="2128280"/>
            <a:ext cx="21224013" cy="8030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bg2">
                    <a:lumMod val="75000"/>
                  </a:schemeClr>
                </a:solidFill>
              </a:rPr>
              <a:t>Government (State/Federal) post-award compliance requirements are very robust and complicated. Typically, the best lead applicant is a nonprofit with the appropriate infrastructure, policies, and training to manage and administer the federal funds to sub-awardees. This must be demonstrated in the application.</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bg2">
                    <a:lumMod val="75000"/>
                  </a:schemeClr>
                </a:solidFill>
              </a:rPr>
              <a:t>Caution: the lead applicant typically *must* be substantially involved in the delivery of services.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bg2">
                    <a:lumMod val="75000"/>
                  </a:schemeClr>
                </a:solidFill>
              </a:rPr>
              <a:t>Example: A community college partners with several local, smaller non-profits to provide wrap-around services such as childcare, transportation, and food insecurity resources. This allows these smaller nonprofits to access federal funds they would not otherwise be able to apply for on their own. </a:t>
            </a:r>
          </a:p>
          <a:p>
            <a:pPr marL="685800" indent="-685800" defTabSz="2438337" hangingPunct="1">
              <a:lnSpc>
                <a:spcPct val="90000"/>
              </a:lnSpc>
              <a:spcBef>
                <a:spcPts val="4500"/>
              </a:spcBef>
              <a:buSzPct val="123000"/>
              <a:buFont typeface="Arial" panose="020B0604020202020204" pitchFamily="34" charset="0"/>
              <a:buChar char="•"/>
            </a:pPr>
            <a:r>
              <a:rPr lang="en-US" sz="4800" b="0" i="0" u="none" strike="noStrike"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rPr>
              <a:t>Crucial to note: the lead applicant can’t share its 501(c)(3) status with your nonprofit.</a:t>
            </a:r>
            <a:endParaRPr lang="en-US" sz="4800" b="0" i="0"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endParaRPr>
          </a:p>
          <a:p>
            <a:pPr marL="685800" indent="-685800" defTabSz="2438337" hangingPunct="1">
              <a:lnSpc>
                <a:spcPct val="90000"/>
              </a:lnSpc>
              <a:spcBef>
                <a:spcPts val="4500"/>
              </a:spcBef>
              <a:buSzPct val="123000"/>
              <a:buFont typeface="Arial" panose="020B0604020202020204" pitchFamily="34" charset="0"/>
              <a:buChar char="•"/>
            </a:pPr>
            <a:endParaRPr lang="en-US" sz="4800" b="0" dirty="0">
              <a:solidFill>
                <a:schemeClr val="bg2">
                  <a:lumMod val="75000"/>
                </a:schemeClr>
              </a:solidFill>
            </a:endParaRPr>
          </a:p>
        </p:txBody>
      </p:sp>
    </p:spTree>
    <p:extLst>
      <p:ext uri="{BB962C8B-B14F-4D97-AF65-F5344CB8AC3E}">
        <p14:creationId xmlns:p14="http://schemas.microsoft.com/office/powerpoint/2010/main" val="326170848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ontent"/>
          <p:cNvSpPr txBox="1"/>
          <p:nvPr/>
        </p:nvSpPr>
        <p:spPr>
          <a:xfrm>
            <a:off x="1766463" y="487139"/>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endParaRPr sz="8000" dirty="0"/>
          </a:p>
        </p:txBody>
      </p:sp>
      <p:pic>
        <p:nvPicPr>
          <p:cNvPr id="181" name="Image" descr="Image"/>
          <p:cNvPicPr>
            <a:picLocks noChangeAspect="1"/>
          </p:cNvPicPr>
          <p:nvPr/>
        </p:nvPicPr>
        <p:blipFill>
          <a:blip r:embed="rId3"/>
          <a:stretch>
            <a:fillRect/>
          </a:stretch>
        </p:blipFill>
        <p:spPr>
          <a:xfrm>
            <a:off x="21467513" y="11168742"/>
            <a:ext cx="2218573" cy="1921497"/>
          </a:xfrm>
          <a:prstGeom prst="rect">
            <a:avLst/>
          </a:prstGeom>
          <a:ln w="12700">
            <a:miter lim="400000"/>
          </a:ln>
        </p:spPr>
      </p:pic>
      <p:sp>
        <p:nvSpPr>
          <p:cNvPr id="4" name="Content Placeholder 3">
            <a:extLst>
              <a:ext uri="{FF2B5EF4-FFF2-40B4-BE49-F238E27FC236}">
                <a16:creationId xmlns:a16="http://schemas.microsoft.com/office/drawing/2014/main" id="{8F552523-DC15-F901-5A55-4D203A8C5F5B}"/>
              </a:ext>
            </a:extLst>
          </p:cNvPr>
          <p:cNvSpPr txBox="1">
            <a:spLocks/>
          </p:cNvSpPr>
          <p:nvPr/>
        </p:nvSpPr>
        <p:spPr>
          <a:xfrm>
            <a:off x="1447402" y="4149826"/>
            <a:ext cx="20020111" cy="7258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3600" b="1" i="0" u="none" strike="noStrike" cap="none" spc="0" baseline="0">
                <a:solidFill>
                  <a:srgbClr val="000000"/>
                </a:solidFill>
                <a:uFillTx/>
                <a:latin typeface="+mj-lt"/>
                <a:ea typeface="+mj-ea"/>
                <a:cs typeface="+mj-cs"/>
                <a:sym typeface="Helvetica Neue"/>
              </a:defRPr>
            </a:lvl1pPr>
            <a:lvl2pPr marL="10668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2pPr>
            <a:lvl3pPr marL="16764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3pPr>
            <a:lvl4pPr marL="22860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4pPr>
            <a:lvl5pPr marL="28956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endParaRPr lang="en-US" sz="4800" b="0" dirty="0">
              <a:solidFill>
                <a:schemeClr val="tx1"/>
              </a:solidFill>
            </a:endParaRPr>
          </a:p>
        </p:txBody>
      </p:sp>
      <p:sp>
        <p:nvSpPr>
          <p:cNvPr id="7" name="TextBox 6">
            <a:extLst>
              <a:ext uri="{FF2B5EF4-FFF2-40B4-BE49-F238E27FC236}">
                <a16:creationId xmlns:a16="http://schemas.microsoft.com/office/drawing/2014/main" id="{2C43849D-AA72-85B9-A192-56AC0508E9F8}"/>
              </a:ext>
            </a:extLst>
          </p:cNvPr>
          <p:cNvSpPr txBox="1"/>
          <p:nvPr/>
        </p:nvSpPr>
        <p:spPr>
          <a:xfrm>
            <a:off x="1126383" y="5181709"/>
            <a:ext cx="22559703" cy="12772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700" b="1" spc="-170" dirty="0">
                <a:solidFill>
                  <a:srgbClr val="FFC000"/>
                </a:solidFill>
                <a:latin typeface="Helvetica Neue"/>
                <a:ea typeface="Helvetica Neue"/>
                <a:cs typeface="Montserrat"/>
                <a:sym typeface="Montserrat"/>
              </a:rPr>
              <a:t>II</a:t>
            </a:r>
            <a:r>
              <a:rPr kumimoji="0" lang="en-US" sz="7700" b="1" i="0" u="none" strike="noStrike" kern="0" cap="none" spc="-170" normalizeH="0" baseline="0" noProof="0" dirty="0">
                <a:ln>
                  <a:noFill/>
                </a:ln>
                <a:solidFill>
                  <a:srgbClr val="16E7CF">
                    <a:lumMod val="75000"/>
                  </a:srgbClr>
                </a:solidFill>
                <a:effectLst/>
                <a:uLnTx/>
                <a:uFillTx/>
                <a:latin typeface="Helvetica Neue"/>
                <a:ea typeface="Helvetica Neue"/>
                <a:cs typeface="Helvetica Neue"/>
                <a:sym typeface="Montserrat"/>
              </a:rPr>
              <a:t> When Does it Make Sense and Steps to Proceed </a:t>
            </a:r>
            <a:endParaRPr lang="en-US" sz="7700" dirty="0"/>
          </a:p>
        </p:txBody>
      </p:sp>
    </p:spTree>
    <p:extLst>
      <p:ext uri="{BB962C8B-B14F-4D97-AF65-F5344CB8AC3E}">
        <p14:creationId xmlns:p14="http://schemas.microsoft.com/office/powerpoint/2010/main" val="334690493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DF4766-70B6-03A4-0657-6D680D1B2F93}"/>
              </a:ext>
            </a:extLst>
          </p:cNvPr>
          <p:cNvSpPr>
            <a:spLocks noGrp="1"/>
          </p:cNvSpPr>
          <p:nvPr>
            <p:ph type="title"/>
          </p:nvPr>
        </p:nvSpPr>
        <p:spPr>
          <a:xfrm>
            <a:off x="1085358" y="1150142"/>
            <a:ext cx="22443804" cy="1434950"/>
          </a:xfrm>
        </p:spPr>
        <p:txBody>
          <a:bodyPr>
            <a:normAutofit/>
          </a:bodyPr>
          <a:lstStyle/>
          <a:p>
            <a:r>
              <a:rPr lang="en-US" sz="7700" dirty="0">
                <a:solidFill>
                  <a:srgbClr val="FFC000"/>
                </a:solidFill>
              </a:rPr>
              <a:t>When Does a Fiscal Sponsorship Make Sense? </a:t>
            </a:r>
          </a:p>
        </p:txBody>
      </p:sp>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2309371" y="12108272"/>
            <a:ext cx="1219791" cy="1056456"/>
          </a:xfrm>
          <a:prstGeom prst="rect">
            <a:avLst/>
          </a:prstGeom>
          <a:ln w="12700">
            <a:miter lim="400000"/>
          </a:ln>
        </p:spPr>
      </p:pic>
      <p:sp>
        <p:nvSpPr>
          <p:cNvPr id="2" name="Content Placeholder 9">
            <a:extLst>
              <a:ext uri="{FF2B5EF4-FFF2-40B4-BE49-F238E27FC236}">
                <a16:creationId xmlns:a16="http://schemas.microsoft.com/office/drawing/2014/main" id="{21F3DB68-F30A-B593-C4B4-AA65D535A34A}"/>
              </a:ext>
            </a:extLst>
          </p:cNvPr>
          <p:cNvSpPr txBox="1">
            <a:spLocks/>
          </p:cNvSpPr>
          <p:nvPr/>
        </p:nvSpPr>
        <p:spPr>
          <a:xfrm>
            <a:off x="1975220" y="2842510"/>
            <a:ext cx="20334151" cy="8030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hangingPunct="1"/>
            <a:endParaRPr lang="en-US" sz="6000" dirty="0">
              <a:solidFill>
                <a:srgbClr val="404040"/>
              </a:solidFill>
            </a:endParaRPr>
          </a:p>
        </p:txBody>
      </p:sp>
      <p:sp>
        <p:nvSpPr>
          <p:cNvPr id="3" name="Content Placeholder 9">
            <a:extLst>
              <a:ext uri="{FF2B5EF4-FFF2-40B4-BE49-F238E27FC236}">
                <a16:creationId xmlns:a16="http://schemas.microsoft.com/office/drawing/2014/main" id="{E3EAAD1B-722E-08F0-4568-F16B666148D9}"/>
              </a:ext>
            </a:extLst>
          </p:cNvPr>
          <p:cNvSpPr txBox="1">
            <a:spLocks/>
          </p:cNvSpPr>
          <p:nvPr/>
        </p:nvSpPr>
        <p:spPr>
          <a:xfrm>
            <a:off x="8565471" y="3459901"/>
            <a:ext cx="14963691" cy="8030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r>
              <a:rPr lang="en-US" sz="4800" b="0" i="0"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rPr>
              <a:t>Short-duration projects. </a:t>
            </a:r>
          </a:p>
          <a:p>
            <a:pPr marL="685800" indent="-685800" defTabSz="2438337" hangingPunct="1">
              <a:lnSpc>
                <a:spcPct val="90000"/>
              </a:lnSpc>
              <a:spcBef>
                <a:spcPts val="4500"/>
              </a:spcBef>
              <a:buSzPct val="123000"/>
              <a:buFont typeface="Arial" panose="020B0604020202020204" pitchFamily="34" charset="0"/>
              <a:buChar char="•"/>
            </a:pPr>
            <a:r>
              <a:rPr lang="en-US" sz="4800" b="0" i="0" u="none" strike="noStrike" dirty="0">
                <a:solidFill>
                  <a:srgbClr val="242D40"/>
                </a:solidFill>
                <a:effectLst/>
                <a:latin typeface="Roboto" panose="02000000000000000000" pitchFamily="2" charset="0"/>
                <a:ea typeface="Roboto" panose="02000000000000000000" pitchFamily="2" charset="0"/>
                <a:cs typeface="Roboto" panose="02000000000000000000" pitchFamily="2" charset="0"/>
              </a:rPr>
              <a:t>Testing out </a:t>
            </a:r>
            <a:r>
              <a:rPr lang="en-US" sz="4800" b="0" dirty="0">
                <a:solidFill>
                  <a:srgbClr val="242D40"/>
                </a:solidFill>
                <a:latin typeface="Roboto" panose="02000000000000000000" pitchFamily="2" charset="0"/>
                <a:ea typeface="Roboto" panose="02000000000000000000" pitchFamily="2" charset="0"/>
                <a:cs typeface="Roboto" panose="02000000000000000000" pitchFamily="2" charset="0"/>
              </a:rPr>
              <a:t>an </a:t>
            </a:r>
            <a:r>
              <a:rPr lang="en-US" sz="4800" b="0" i="0" u="none" strike="noStrike" dirty="0">
                <a:solidFill>
                  <a:srgbClr val="242D40"/>
                </a:solidFill>
                <a:effectLst/>
                <a:latin typeface="Roboto" panose="02000000000000000000" pitchFamily="2" charset="0"/>
                <a:ea typeface="Roboto" panose="02000000000000000000" pitchFamily="2" charset="0"/>
                <a:cs typeface="Roboto" panose="02000000000000000000" pitchFamily="2" charset="0"/>
              </a:rPr>
              <a:t>idea for a charitable program before applying for 501(c)(3) status.</a:t>
            </a:r>
            <a:endParaRPr lang="en-US" sz="4800" b="0" i="0"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endParaRPr>
          </a:p>
          <a:p>
            <a:pPr marL="685800" indent="-685800" defTabSz="2438337" hangingPunct="1">
              <a:lnSpc>
                <a:spcPct val="90000"/>
              </a:lnSpc>
              <a:spcBef>
                <a:spcPts val="4500"/>
              </a:spcBef>
              <a:buSzPct val="123000"/>
              <a:buFont typeface="Arial" panose="020B0604020202020204" pitchFamily="34" charset="0"/>
              <a:buChar char="•"/>
            </a:pPr>
            <a:r>
              <a:rPr lang="en-US" sz="4800" b="0" i="0"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rPr>
              <a:t>Projects waiting to receive 501</a:t>
            </a:r>
            <a:r>
              <a:rPr lang="en-US" sz="4800" b="0" dirty="0">
                <a:solidFill>
                  <a:schemeClr val="bg2">
                    <a:lumMod val="75000"/>
                  </a:schemeClr>
                </a:solidFill>
                <a:latin typeface="Roboto" panose="02000000000000000000" pitchFamily="2" charset="0"/>
                <a:ea typeface="Roboto" panose="02000000000000000000" pitchFamily="2" charset="0"/>
                <a:cs typeface="Roboto" panose="02000000000000000000" pitchFamily="2" charset="0"/>
              </a:rPr>
              <a:t>(</a:t>
            </a:r>
            <a:r>
              <a:rPr lang="en-US" sz="4800" b="0" i="0"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rPr>
              <a:t>c)(3) status, which takes a minimum of 4 months.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bg2">
                    <a:lumMod val="75000"/>
                  </a:schemeClr>
                </a:solidFill>
                <a:latin typeface="Roboto" panose="02000000000000000000" pitchFamily="2" charset="0"/>
                <a:ea typeface="Roboto" panose="02000000000000000000" pitchFamily="2" charset="0"/>
                <a:cs typeface="Roboto" panose="02000000000000000000" pitchFamily="2" charset="0"/>
              </a:rPr>
              <a:t>Projects that do not have the infrastructure to handle aspects such as insurance, financial management, human resources, etc. </a:t>
            </a:r>
            <a:endParaRPr lang="en-US" sz="4800" b="0" i="0"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endParaRPr>
          </a:p>
          <a:p>
            <a:pPr algn="l"/>
            <a:endParaRPr lang="en-US" sz="4800" b="0" i="0" u="none" strike="noStrike" dirty="0">
              <a:solidFill>
                <a:srgbClr val="1C1C1C"/>
              </a:solidFill>
              <a:effectLst/>
              <a:latin typeface="Roboto" panose="02000000000000000000" pitchFamily="2" charset="0"/>
              <a:ea typeface="Roboto" panose="02000000000000000000" pitchFamily="2" charset="0"/>
              <a:cs typeface="Roboto" panose="02000000000000000000" pitchFamily="2" charset="0"/>
            </a:endParaRPr>
          </a:p>
          <a:p>
            <a:pPr marL="685800" indent="-685800" defTabSz="2438337" hangingPunct="1">
              <a:lnSpc>
                <a:spcPct val="90000"/>
              </a:lnSpc>
              <a:spcBef>
                <a:spcPts val="4500"/>
              </a:spcBef>
              <a:buSzPct val="123000"/>
              <a:buFont typeface="Arial" panose="020B0604020202020204" pitchFamily="34" charset="0"/>
              <a:buChar char="•"/>
            </a:pPr>
            <a:endParaRPr lang="en-US" sz="1400" b="0" i="0" dirty="0">
              <a:solidFill>
                <a:srgbClr val="000000"/>
              </a:solidFill>
              <a:effectLst/>
              <a:latin typeface="Roboto" panose="02000000000000000000" pitchFamily="2" charset="0"/>
            </a:endParaRPr>
          </a:p>
          <a:p>
            <a:pPr marL="685800" indent="-685800" defTabSz="2438337" hangingPunct="1">
              <a:lnSpc>
                <a:spcPct val="90000"/>
              </a:lnSpc>
              <a:spcBef>
                <a:spcPts val="4500"/>
              </a:spcBef>
              <a:buSzPct val="123000"/>
              <a:buFont typeface="Arial" panose="020B0604020202020204" pitchFamily="34" charset="0"/>
              <a:buChar char="•"/>
            </a:pPr>
            <a:endParaRPr lang="en-US" sz="4800" b="0" dirty="0">
              <a:solidFill>
                <a:schemeClr val="tx1"/>
              </a:solidFill>
            </a:endParaRPr>
          </a:p>
        </p:txBody>
      </p:sp>
      <p:pic>
        <p:nvPicPr>
          <p:cNvPr id="9" name="Picture 8">
            <a:extLst>
              <a:ext uri="{FF2B5EF4-FFF2-40B4-BE49-F238E27FC236}">
                <a16:creationId xmlns:a16="http://schemas.microsoft.com/office/drawing/2014/main" id="{1CC7DA0F-40AE-76E6-D741-6956BAC796E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5429" y="3461374"/>
            <a:ext cx="7534333" cy="6793251"/>
          </a:xfrm>
          <a:prstGeom prst="rect">
            <a:avLst/>
          </a:prstGeom>
        </p:spPr>
      </p:pic>
    </p:spTree>
    <p:extLst>
      <p:ext uri="{BB962C8B-B14F-4D97-AF65-F5344CB8AC3E}">
        <p14:creationId xmlns:p14="http://schemas.microsoft.com/office/powerpoint/2010/main" val="3429757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DF4766-70B6-03A4-0657-6D680D1B2F93}"/>
              </a:ext>
            </a:extLst>
          </p:cNvPr>
          <p:cNvSpPr>
            <a:spLocks noGrp="1"/>
          </p:cNvSpPr>
          <p:nvPr>
            <p:ph type="title"/>
          </p:nvPr>
        </p:nvSpPr>
        <p:spPr>
          <a:xfrm>
            <a:off x="1085358" y="1150142"/>
            <a:ext cx="22443804" cy="1434950"/>
          </a:xfrm>
        </p:spPr>
        <p:txBody>
          <a:bodyPr>
            <a:normAutofit/>
          </a:bodyPr>
          <a:lstStyle/>
          <a:p>
            <a:r>
              <a:rPr lang="en-US" sz="7700" dirty="0">
                <a:solidFill>
                  <a:srgbClr val="FFC000"/>
                </a:solidFill>
              </a:rPr>
              <a:t>Typical Steps to Proceed </a:t>
            </a:r>
          </a:p>
        </p:txBody>
      </p:sp>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2309371" y="12108272"/>
            <a:ext cx="1219791" cy="1056456"/>
          </a:xfrm>
          <a:prstGeom prst="rect">
            <a:avLst/>
          </a:prstGeom>
          <a:ln w="12700">
            <a:miter lim="400000"/>
          </a:ln>
        </p:spPr>
      </p:pic>
      <p:sp>
        <p:nvSpPr>
          <p:cNvPr id="2" name="Content Placeholder 9">
            <a:extLst>
              <a:ext uri="{FF2B5EF4-FFF2-40B4-BE49-F238E27FC236}">
                <a16:creationId xmlns:a16="http://schemas.microsoft.com/office/drawing/2014/main" id="{21F3DB68-F30A-B593-C4B4-AA65D535A34A}"/>
              </a:ext>
            </a:extLst>
          </p:cNvPr>
          <p:cNvSpPr txBox="1">
            <a:spLocks/>
          </p:cNvSpPr>
          <p:nvPr/>
        </p:nvSpPr>
        <p:spPr>
          <a:xfrm>
            <a:off x="1975220" y="2842510"/>
            <a:ext cx="20334151" cy="8030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hangingPunct="1"/>
            <a:endParaRPr lang="en-US" sz="6000" dirty="0">
              <a:solidFill>
                <a:srgbClr val="404040"/>
              </a:solidFill>
            </a:endParaRPr>
          </a:p>
        </p:txBody>
      </p:sp>
      <p:sp>
        <p:nvSpPr>
          <p:cNvPr id="3" name="Content Placeholder 9">
            <a:extLst>
              <a:ext uri="{FF2B5EF4-FFF2-40B4-BE49-F238E27FC236}">
                <a16:creationId xmlns:a16="http://schemas.microsoft.com/office/drawing/2014/main" id="{E3EAAD1B-722E-08F0-4568-F16B666148D9}"/>
              </a:ext>
            </a:extLst>
          </p:cNvPr>
          <p:cNvSpPr txBox="1">
            <a:spLocks/>
          </p:cNvSpPr>
          <p:nvPr/>
        </p:nvSpPr>
        <p:spPr>
          <a:xfrm>
            <a:off x="2127620" y="2994910"/>
            <a:ext cx="20334151" cy="9113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r>
              <a:rPr lang="en-US" sz="4800" b="0" i="0"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rPr>
              <a:t>Identify an appropriate fiscal sponsor. </a:t>
            </a:r>
          </a:p>
          <a:p>
            <a:pPr marL="685800" indent="-685800" defTabSz="2438337" hangingPunct="1">
              <a:lnSpc>
                <a:spcPct val="90000"/>
              </a:lnSpc>
              <a:spcBef>
                <a:spcPts val="4500"/>
              </a:spcBef>
              <a:buSzPct val="123000"/>
              <a:buFont typeface="Arial" panose="020B0604020202020204" pitchFamily="34" charset="0"/>
              <a:buChar char="•"/>
            </a:pPr>
            <a:r>
              <a:rPr lang="en-US" sz="4800" b="0" i="0" u="none" strike="noStrike" dirty="0">
                <a:solidFill>
                  <a:srgbClr val="242D40"/>
                </a:solidFill>
                <a:effectLst/>
                <a:latin typeface="Roboto" panose="02000000000000000000" pitchFamily="2" charset="0"/>
                <a:ea typeface="Roboto" panose="02000000000000000000" pitchFamily="2" charset="0"/>
                <a:cs typeface="Roboto" panose="02000000000000000000" pitchFamily="2" charset="0"/>
              </a:rPr>
              <a:t>Complet</a:t>
            </a:r>
            <a:r>
              <a:rPr lang="en-US" sz="4800" b="0" dirty="0">
                <a:solidFill>
                  <a:srgbClr val="242D40"/>
                </a:solidFill>
                <a:latin typeface="Roboto" panose="02000000000000000000" pitchFamily="2" charset="0"/>
                <a:ea typeface="Roboto" panose="02000000000000000000" pitchFamily="2" charset="0"/>
                <a:cs typeface="Roboto" panose="02000000000000000000" pitchFamily="2" charset="0"/>
              </a:rPr>
              <a:t>e application (Note: this is NOT an application for funding; however, the project must be aligned with the fiscal sponsor’s mission, etc., so you will need to provide project information accordingly).</a:t>
            </a:r>
            <a:endParaRPr lang="en-US" sz="4800" b="0" i="0"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endParaRP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bg2">
                    <a:lumMod val="75000"/>
                  </a:schemeClr>
                </a:solidFill>
                <a:latin typeface="Roboto" panose="02000000000000000000" pitchFamily="2" charset="0"/>
                <a:ea typeface="Roboto" panose="02000000000000000000" pitchFamily="2" charset="0"/>
                <a:cs typeface="Roboto" panose="02000000000000000000" pitchFamily="2" charset="0"/>
              </a:rPr>
              <a:t>Fiscal sponsor reviews application, often schedules phone conversation.</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bg2">
                    <a:lumMod val="75000"/>
                  </a:schemeClr>
                </a:solidFill>
                <a:latin typeface="Roboto" panose="02000000000000000000" pitchFamily="2" charset="0"/>
                <a:ea typeface="Roboto" panose="02000000000000000000" pitchFamily="2" charset="0"/>
                <a:cs typeface="Roboto" panose="02000000000000000000" pitchFamily="2" charset="0"/>
              </a:rPr>
              <a:t>Both parties sign a written agreement (fiscal sponsor will typically draft this; you may wish to have legal counsel review on your behalf). </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bg2">
                    <a:lumMod val="75000"/>
                  </a:schemeClr>
                </a:solidFill>
                <a:latin typeface="Roboto" panose="02000000000000000000" pitchFamily="2" charset="0"/>
                <a:ea typeface="Roboto" panose="02000000000000000000" pitchFamily="2" charset="0"/>
                <a:cs typeface="Roboto" panose="02000000000000000000" pitchFamily="2" charset="0"/>
              </a:rPr>
              <a:t>Timeframe varies, but typically a fiscal sponsorship arrangement can be finalized within 2-3 months. </a:t>
            </a:r>
            <a:endParaRPr lang="en-US" sz="4800" b="0" i="0"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endParaRPr>
          </a:p>
          <a:p>
            <a:pPr algn="l"/>
            <a:endParaRPr lang="en-US" sz="4800" b="0" i="0" u="none" strike="noStrike" dirty="0">
              <a:solidFill>
                <a:srgbClr val="1C1C1C"/>
              </a:solidFill>
              <a:effectLst/>
              <a:latin typeface="Roboto" panose="02000000000000000000" pitchFamily="2" charset="0"/>
              <a:ea typeface="Roboto" panose="02000000000000000000" pitchFamily="2" charset="0"/>
              <a:cs typeface="Roboto" panose="02000000000000000000" pitchFamily="2" charset="0"/>
            </a:endParaRPr>
          </a:p>
          <a:p>
            <a:pPr marL="685800" indent="-685800" defTabSz="2438337" hangingPunct="1">
              <a:lnSpc>
                <a:spcPct val="90000"/>
              </a:lnSpc>
              <a:spcBef>
                <a:spcPts val="4500"/>
              </a:spcBef>
              <a:buSzPct val="123000"/>
              <a:buFont typeface="Arial" panose="020B0604020202020204" pitchFamily="34" charset="0"/>
              <a:buChar char="•"/>
            </a:pPr>
            <a:endParaRPr lang="en-US" sz="1400" b="0" i="0" dirty="0">
              <a:solidFill>
                <a:srgbClr val="000000"/>
              </a:solidFill>
              <a:effectLst/>
              <a:latin typeface="Roboto" panose="02000000000000000000" pitchFamily="2" charset="0"/>
            </a:endParaRPr>
          </a:p>
          <a:p>
            <a:pPr marL="685800" indent="-685800" defTabSz="2438337" hangingPunct="1">
              <a:lnSpc>
                <a:spcPct val="90000"/>
              </a:lnSpc>
              <a:spcBef>
                <a:spcPts val="4500"/>
              </a:spcBef>
              <a:buSzPct val="123000"/>
              <a:buFont typeface="Arial" panose="020B0604020202020204" pitchFamily="34" charset="0"/>
              <a:buChar char="•"/>
            </a:pPr>
            <a:endParaRPr lang="en-US" sz="4800" b="0" dirty="0">
              <a:solidFill>
                <a:schemeClr val="tx1"/>
              </a:solidFill>
            </a:endParaRPr>
          </a:p>
        </p:txBody>
      </p:sp>
    </p:spTree>
    <p:extLst>
      <p:ext uri="{BB962C8B-B14F-4D97-AF65-F5344CB8AC3E}">
        <p14:creationId xmlns:p14="http://schemas.microsoft.com/office/powerpoint/2010/main" val="240320871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ontent"/>
          <p:cNvSpPr txBox="1"/>
          <p:nvPr/>
        </p:nvSpPr>
        <p:spPr>
          <a:xfrm>
            <a:off x="1766463" y="487139"/>
            <a:ext cx="102657"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endParaRPr sz="8000" dirty="0"/>
          </a:p>
        </p:txBody>
      </p:sp>
      <p:pic>
        <p:nvPicPr>
          <p:cNvPr id="181" name="Image" descr="Image"/>
          <p:cNvPicPr>
            <a:picLocks noChangeAspect="1"/>
          </p:cNvPicPr>
          <p:nvPr/>
        </p:nvPicPr>
        <p:blipFill>
          <a:blip r:embed="rId3"/>
          <a:stretch>
            <a:fillRect/>
          </a:stretch>
        </p:blipFill>
        <p:spPr>
          <a:xfrm>
            <a:off x="21467513" y="11168742"/>
            <a:ext cx="2218573" cy="1921497"/>
          </a:xfrm>
          <a:prstGeom prst="rect">
            <a:avLst/>
          </a:prstGeom>
          <a:ln w="12700">
            <a:miter lim="400000"/>
          </a:ln>
        </p:spPr>
      </p:pic>
      <p:sp>
        <p:nvSpPr>
          <p:cNvPr id="4" name="Content Placeholder 3">
            <a:extLst>
              <a:ext uri="{FF2B5EF4-FFF2-40B4-BE49-F238E27FC236}">
                <a16:creationId xmlns:a16="http://schemas.microsoft.com/office/drawing/2014/main" id="{8F552523-DC15-F901-5A55-4D203A8C5F5B}"/>
              </a:ext>
            </a:extLst>
          </p:cNvPr>
          <p:cNvSpPr txBox="1">
            <a:spLocks/>
          </p:cNvSpPr>
          <p:nvPr/>
        </p:nvSpPr>
        <p:spPr>
          <a:xfrm>
            <a:off x="1447402" y="3710914"/>
            <a:ext cx="20020111" cy="7258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3600" b="1" i="0" u="none" strike="noStrike" cap="none" spc="0" baseline="0">
                <a:solidFill>
                  <a:srgbClr val="000000"/>
                </a:solidFill>
                <a:uFillTx/>
                <a:latin typeface="+mj-lt"/>
                <a:ea typeface="+mj-ea"/>
                <a:cs typeface="+mj-cs"/>
                <a:sym typeface="Helvetica Neue"/>
              </a:defRPr>
            </a:lvl1pPr>
            <a:lvl2pPr marL="10668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2pPr>
            <a:lvl3pPr marL="16764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3pPr>
            <a:lvl4pPr marL="22860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4pPr>
            <a:lvl5pPr marL="28956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Generally speaking, foundations are </a:t>
            </a:r>
            <a:r>
              <a:rPr lang="en-US" sz="4800" b="0" i="1" dirty="0">
                <a:solidFill>
                  <a:schemeClr val="tx1"/>
                </a:solidFill>
              </a:rPr>
              <a:t>much</a:t>
            </a:r>
            <a:r>
              <a:rPr lang="en-US" sz="4800" b="0" dirty="0">
                <a:solidFill>
                  <a:schemeClr val="tx1"/>
                </a:solidFill>
              </a:rPr>
              <a:t> more likely to allow fiscal sponsors than governmental agencies (Federal/State).</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Fiscal Sponsors are also often reluctant to state on government grants due to the reporting requirements and compliance issues. </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Review all guidelines very carefully. When in doubt, contact the funding agency.</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For federal grants, consider instead a lead applicant/sub-awardee arrangement, partnering with an experienced, larger nonprofit with a track record of services who can serve as lead applicant, while your organization provides contractual services under a sub-awardee arrangement.</a:t>
            </a:r>
          </a:p>
        </p:txBody>
      </p:sp>
      <p:sp>
        <p:nvSpPr>
          <p:cNvPr id="7" name="TextBox 6">
            <a:extLst>
              <a:ext uri="{FF2B5EF4-FFF2-40B4-BE49-F238E27FC236}">
                <a16:creationId xmlns:a16="http://schemas.microsoft.com/office/drawing/2014/main" id="{2C43849D-AA72-85B9-A192-56AC0508E9F8}"/>
              </a:ext>
            </a:extLst>
          </p:cNvPr>
          <p:cNvSpPr txBox="1"/>
          <p:nvPr/>
        </p:nvSpPr>
        <p:spPr>
          <a:xfrm>
            <a:off x="1126383" y="884029"/>
            <a:ext cx="22559703" cy="24622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700" b="1" spc="-170" dirty="0">
                <a:solidFill>
                  <a:srgbClr val="FFC000"/>
                </a:solidFill>
                <a:latin typeface="Helvetica Neue"/>
                <a:ea typeface="Helvetica Neue"/>
                <a:cs typeface="Montserrat"/>
                <a:sym typeface="Montserrat"/>
              </a:rPr>
              <a:t>III</a:t>
            </a:r>
            <a:r>
              <a:rPr kumimoji="0" lang="en-US" sz="7700" b="1" i="0" u="none" strike="noStrike" kern="0" cap="none" spc="-170" normalizeH="0" baseline="0" noProof="0" dirty="0">
                <a:ln>
                  <a:noFill/>
                </a:ln>
                <a:solidFill>
                  <a:srgbClr val="FFC000"/>
                </a:solidFill>
                <a:effectLst/>
                <a:uLnTx/>
                <a:uFillTx/>
                <a:latin typeface="Helvetica Neue"/>
                <a:ea typeface="Helvetica Neue"/>
                <a:cs typeface="Montserrat"/>
                <a:sym typeface="Montserrat"/>
              </a:rPr>
              <a:t>.</a:t>
            </a:r>
            <a:r>
              <a:rPr kumimoji="0" lang="en-US" sz="7700" b="1" i="0" u="none" strike="noStrike" kern="0" cap="none" spc="-170" normalizeH="0" baseline="0" noProof="0" dirty="0">
                <a:ln>
                  <a:noFill/>
                </a:ln>
                <a:solidFill>
                  <a:srgbClr val="5E5E5E"/>
                </a:solidFill>
                <a:effectLst/>
                <a:uLnTx/>
                <a:uFillTx/>
                <a:latin typeface="Montserrat"/>
                <a:ea typeface="Montserrat"/>
                <a:cs typeface="Montserrat"/>
                <a:sym typeface="Montserrat"/>
              </a:rPr>
              <a:t> </a:t>
            </a:r>
            <a:r>
              <a:rPr kumimoji="0" lang="en-US" sz="7700" b="1" i="0" u="none" strike="noStrike" kern="0" cap="none" spc="-170" normalizeH="0" baseline="0" noProof="0" dirty="0">
                <a:ln>
                  <a:noFill/>
                </a:ln>
                <a:solidFill>
                  <a:srgbClr val="16E7CF">
                    <a:lumMod val="75000"/>
                  </a:srgbClr>
                </a:solidFill>
                <a:effectLst/>
                <a:uLnTx/>
                <a:uFillTx/>
                <a:latin typeface="Helvetica Neue"/>
                <a:ea typeface="Helvetica Neue"/>
                <a:cs typeface="Helvetica Neue"/>
                <a:sym typeface="Montserrat"/>
              </a:rPr>
              <a:t>Will the Grant Funder Allow It? How </a:t>
            </a:r>
            <a:r>
              <a:rPr lang="en-US" sz="7700" b="1" spc="-170" dirty="0">
                <a:solidFill>
                  <a:srgbClr val="16E7CF">
                    <a:lumMod val="75000"/>
                  </a:srgbClr>
                </a:solidFill>
                <a:latin typeface="Helvetica Neue"/>
                <a:ea typeface="Helvetica Neue"/>
                <a:cs typeface="Helvetica Neue"/>
                <a:sym typeface="Montserrat"/>
              </a:rPr>
              <a:t>Do You Know? </a:t>
            </a:r>
            <a:endParaRPr lang="en-US" sz="7700" dirty="0"/>
          </a:p>
        </p:txBody>
      </p:sp>
    </p:spTree>
    <p:extLst>
      <p:ext uri="{BB962C8B-B14F-4D97-AF65-F5344CB8AC3E}">
        <p14:creationId xmlns:p14="http://schemas.microsoft.com/office/powerpoint/2010/main" val="60756681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ontent"/>
          <p:cNvSpPr txBox="1"/>
          <p:nvPr/>
        </p:nvSpPr>
        <p:spPr>
          <a:xfrm>
            <a:off x="1766463" y="487139"/>
            <a:ext cx="10265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endParaRPr sz="8000" dirty="0"/>
          </a:p>
        </p:txBody>
      </p:sp>
      <p:pic>
        <p:nvPicPr>
          <p:cNvPr id="181" name="Image" descr="Image"/>
          <p:cNvPicPr>
            <a:picLocks noChangeAspect="1"/>
          </p:cNvPicPr>
          <p:nvPr/>
        </p:nvPicPr>
        <p:blipFill>
          <a:blip r:embed="rId3"/>
          <a:stretch>
            <a:fillRect/>
          </a:stretch>
        </p:blipFill>
        <p:spPr>
          <a:xfrm>
            <a:off x="21467513" y="11168742"/>
            <a:ext cx="2218573" cy="1921497"/>
          </a:xfrm>
          <a:prstGeom prst="rect">
            <a:avLst/>
          </a:prstGeom>
          <a:ln w="12700">
            <a:miter lim="400000"/>
          </a:ln>
        </p:spPr>
      </p:pic>
      <p:sp>
        <p:nvSpPr>
          <p:cNvPr id="4" name="Content Placeholder 3">
            <a:extLst>
              <a:ext uri="{FF2B5EF4-FFF2-40B4-BE49-F238E27FC236}">
                <a16:creationId xmlns:a16="http://schemas.microsoft.com/office/drawing/2014/main" id="{8F552523-DC15-F901-5A55-4D203A8C5F5B}"/>
              </a:ext>
            </a:extLst>
          </p:cNvPr>
          <p:cNvSpPr txBox="1">
            <a:spLocks/>
          </p:cNvSpPr>
          <p:nvPr/>
        </p:nvSpPr>
        <p:spPr>
          <a:xfrm>
            <a:off x="1505206" y="4293438"/>
            <a:ext cx="11332970" cy="687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3600" b="1" i="0" u="none" strike="noStrike" cap="none" spc="0" baseline="0">
                <a:solidFill>
                  <a:srgbClr val="000000"/>
                </a:solidFill>
                <a:uFillTx/>
                <a:latin typeface="+mj-lt"/>
                <a:ea typeface="+mj-ea"/>
                <a:cs typeface="+mj-cs"/>
                <a:sym typeface="Helvetica Neue"/>
              </a:defRPr>
            </a:lvl1pPr>
            <a:lvl2pPr marL="10668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2pPr>
            <a:lvl3pPr marL="16764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3pPr>
            <a:lvl4pPr marL="22860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4pPr>
            <a:lvl5pPr marL="28956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Find an organization with a similar mission</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Demonstrated interest in fiscal sponsorship and similar projects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Has financial and staff resources available</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History of support from funders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Strong policies, procedures, internal controls</a:t>
            </a:r>
          </a:p>
        </p:txBody>
      </p:sp>
      <p:sp>
        <p:nvSpPr>
          <p:cNvPr id="7" name="TextBox 6">
            <a:extLst>
              <a:ext uri="{FF2B5EF4-FFF2-40B4-BE49-F238E27FC236}">
                <a16:creationId xmlns:a16="http://schemas.microsoft.com/office/drawing/2014/main" id="{2C43849D-AA72-85B9-A192-56AC0508E9F8}"/>
              </a:ext>
            </a:extLst>
          </p:cNvPr>
          <p:cNvSpPr txBox="1"/>
          <p:nvPr/>
        </p:nvSpPr>
        <p:spPr>
          <a:xfrm>
            <a:off x="1126383" y="884029"/>
            <a:ext cx="22559703" cy="12772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700" b="1" spc="-170" dirty="0">
                <a:solidFill>
                  <a:srgbClr val="FFC000"/>
                </a:solidFill>
                <a:latin typeface="Helvetica Neue"/>
                <a:ea typeface="Helvetica Neue"/>
                <a:cs typeface="Montserrat"/>
                <a:sym typeface="Montserrat"/>
              </a:rPr>
              <a:t>IV</a:t>
            </a:r>
            <a:r>
              <a:rPr kumimoji="0" lang="en-US" sz="7700" b="1" i="0" u="none" strike="noStrike" kern="0" cap="none" spc="-170" normalizeH="0" baseline="0" noProof="0" dirty="0">
                <a:ln>
                  <a:noFill/>
                </a:ln>
                <a:solidFill>
                  <a:srgbClr val="FFC000"/>
                </a:solidFill>
                <a:effectLst/>
                <a:uLnTx/>
                <a:uFillTx/>
                <a:latin typeface="Helvetica Neue"/>
                <a:ea typeface="Helvetica Neue"/>
                <a:cs typeface="Montserrat"/>
                <a:sym typeface="Montserrat"/>
              </a:rPr>
              <a:t>.</a:t>
            </a:r>
            <a:r>
              <a:rPr kumimoji="0" lang="en-US" sz="7700" b="1" i="0" u="none" strike="noStrike" kern="0" cap="none" spc="-170" normalizeH="0" baseline="0" noProof="0" dirty="0">
                <a:ln>
                  <a:noFill/>
                </a:ln>
                <a:solidFill>
                  <a:srgbClr val="5E5E5E"/>
                </a:solidFill>
                <a:effectLst/>
                <a:uLnTx/>
                <a:uFillTx/>
                <a:latin typeface="Montserrat"/>
                <a:ea typeface="Montserrat"/>
                <a:cs typeface="Montserrat"/>
                <a:sym typeface="Montserrat"/>
              </a:rPr>
              <a:t> </a:t>
            </a:r>
            <a:r>
              <a:rPr lang="en-US" sz="7700" b="1" spc="-170" dirty="0">
                <a:solidFill>
                  <a:srgbClr val="16E7CF">
                    <a:lumMod val="75000"/>
                  </a:srgbClr>
                </a:solidFill>
                <a:latin typeface="Helvetica Neue"/>
                <a:ea typeface="Helvetica Neue"/>
                <a:cs typeface="Helvetica Neue"/>
                <a:sym typeface="Montserrat"/>
              </a:rPr>
              <a:t>Identifying/Evaluating Fiscal Sponsors</a:t>
            </a:r>
            <a:endParaRPr lang="en-US" sz="7700" dirty="0"/>
          </a:p>
        </p:txBody>
      </p:sp>
      <p:sp>
        <p:nvSpPr>
          <p:cNvPr id="2" name="Title 7">
            <a:extLst>
              <a:ext uri="{FF2B5EF4-FFF2-40B4-BE49-F238E27FC236}">
                <a16:creationId xmlns:a16="http://schemas.microsoft.com/office/drawing/2014/main" id="{967A2BD7-79B4-AB80-0053-8E40AC4A3224}"/>
              </a:ext>
            </a:extLst>
          </p:cNvPr>
          <p:cNvSpPr>
            <a:spLocks noGrp="1"/>
          </p:cNvSpPr>
          <p:nvPr>
            <p:ph type="title"/>
          </p:nvPr>
        </p:nvSpPr>
        <p:spPr>
          <a:xfrm>
            <a:off x="1126383" y="2161302"/>
            <a:ext cx="13634646" cy="1434950"/>
          </a:xfrm>
        </p:spPr>
        <p:txBody>
          <a:bodyPr>
            <a:normAutofit/>
          </a:bodyPr>
          <a:lstStyle/>
          <a:p>
            <a:r>
              <a:rPr lang="en-US" sz="7700" dirty="0">
                <a:solidFill>
                  <a:srgbClr val="FFC000"/>
                </a:solidFill>
              </a:rPr>
              <a:t>Important Things to Consider</a:t>
            </a:r>
          </a:p>
        </p:txBody>
      </p:sp>
      <p:pic>
        <p:nvPicPr>
          <p:cNvPr id="5" name="Picture 4">
            <a:extLst>
              <a:ext uri="{FF2B5EF4-FFF2-40B4-BE49-F238E27FC236}">
                <a16:creationId xmlns:a16="http://schemas.microsoft.com/office/drawing/2014/main" id="{6C3AE4D6-02CF-567F-6EF5-DEC740976DD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373130" y="3936717"/>
            <a:ext cx="10312956" cy="6875304"/>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DF4766-70B6-03A4-0657-6D680D1B2F93}"/>
              </a:ext>
            </a:extLst>
          </p:cNvPr>
          <p:cNvSpPr>
            <a:spLocks noGrp="1"/>
          </p:cNvSpPr>
          <p:nvPr>
            <p:ph type="title"/>
          </p:nvPr>
        </p:nvSpPr>
        <p:spPr>
          <a:xfrm>
            <a:off x="1085358" y="899622"/>
            <a:ext cx="22443804" cy="1434950"/>
          </a:xfrm>
        </p:spPr>
        <p:txBody>
          <a:bodyPr>
            <a:normAutofit/>
          </a:bodyPr>
          <a:lstStyle/>
          <a:p>
            <a:r>
              <a:rPr lang="en-US" sz="7700" dirty="0">
                <a:solidFill>
                  <a:srgbClr val="FFC000"/>
                </a:solidFill>
              </a:rPr>
              <a:t>Roles and Responsibilities of a Fiscal Sponsor</a:t>
            </a:r>
          </a:p>
        </p:txBody>
      </p:sp>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2309371" y="12108272"/>
            <a:ext cx="1219791" cy="1056456"/>
          </a:xfrm>
          <a:prstGeom prst="rect">
            <a:avLst/>
          </a:prstGeom>
          <a:ln w="12700">
            <a:miter lim="400000"/>
          </a:ln>
        </p:spPr>
      </p:pic>
      <p:sp>
        <p:nvSpPr>
          <p:cNvPr id="2" name="Content Placeholder 9">
            <a:extLst>
              <a:ext uri="{FF2B5EF4-FFF2-40B4-BE49-F238E27FC236}">
                <a16:creationId xmlns:a16="http://schemas.microsoft.com/office/drawing/2014/main" id="{21F3DB68-F30A-B593-C4B4-AA65D535A34A}"/>
              </a:ext>
            </a:extLst>
          </p:cNvPr>
          <p:cNvSpPr txBox="1">
            <a:spLocks/>
          </p:cNvSpPr>
          <p:nvPr/>
        </p:nvSpPr>
        <p:spPr>
          <a:xfrm>
            <a:off x="1975220" y="2479256"/>
            <a:ext cx="21553942" cy="8030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Lends credibility of 501(c)(3) status to the project</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Retains control and discretion over funds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Provides financial services for the project including accounting/bookkeeping </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Conducts donation tracking and may conduct donor acknowledgement</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Is responsible for grant progress reporting, working closely with </a:t>
            </a:r>
            <a:r>
              <a:rPr lang="en-US" sz="4800" b="0">
                <a:solidFill>
                  <a:schemeClr val="tx1"/>
                </a:solidFill>
              </a:rPr>
              <a:t>sponsored project</a:t>
            </a:r>
            <a:endParaRPr lang="en-US" sz="4800" b="0" dirty="0">
              <a:solidFill>
                <a:schemeClr val="tx1"/>
              </a:solidFill>
            </a:endParaRP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Ensures donations are used appropriately (project monitoring)</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Communicates regularly with the project</a:t>
            </a:r>
          </a:p>
          <a:p>
            <a:pPr hangingPunct="1"/>
            <a:endParaRPr lang="en-US" sz="6000" dirty="0">
              <a:solidFill>
                <a:srgbClr val="404040"/>
              </a:solidFill>
            </a:endParaRPr>
          </a:p>
        </p:txBody>
      </p:sp>
    </p:spTree>
    <p:extLst>
      <p:ext uri="{BB962C8B-B14F-4D97-AF65-F5344CB8AC3E}">
        <p14:creationId xmlns:p14="http://schemas.microsoft.com/office/powerpoint/2010/main" val="22781593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DF4766-70B6-03A4-0657-6D680D1B2F93}"/>
              </a:ext>
            </a:extLst>
          </p:cNvPr>
          <p:cNvSpPr>
            <a:spLocks noGrp="1"/>
          </p:cNvSpPr>
          <p:nvPr>
            <p:ph type="title"/>
          </p:nvPr>
        </p:nvSpPr>
        <p:spPr>
          <a:xfrm>
            <a:off x="1085358" y="1150142"/>
            <a:ext cx="22443804" cy="1434950"/>
          </a:xfrm>
        </p:spPr>
        <p:txBody>
          <a:bodyPr>
            <a:normAutofit/>
          </a:bodyPr>
          <a:lstStyle/>
          <a:p>
            <a:r>
              <a:rPr lang="en-US" sz="7700" dirty="0">
                <a:solidFill>
                  <a:srgbClr val="FFC000"/>
                </a:solidFill>
              </a:rPr>
              <a:t>Roles and Responsibilities of Sponsored Project</a:t>
            </a:r>
          </a:p>
        </p:txBody>
      </p:sp>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2309371" y="12108272"/>
            <a:ext cx="1219791" cy="1056456"/>
          </a:xfrm>
          <a:prstGeom prst="rect">
            <a:avLst/>
          </a:prstGeom>
          <a:ln w="12700">
            <a:miter lim="400000"/>
          </a:ln>
        </p:spPr>
      </p:pic>
      <p:sp>
        <p:nvSpPr>
          <p:cNvPr id="2" name="Content Placeholder 9">
            <a:extLst>
              <a:ext uri="{FF2B5EF4-FFF2-40B4-BE49-F238E27FC236}">
                <a16:creationId xmlns:a16="http://schemas.microsoft.com/office/drawing/2014/main" id="{21F3DB68-F30A-B593-C4B4-AA65D535A34A}"/>
              </a:ext>
            </a:extLst>
          </p:cNvPr>
          <p:cNvSpPr txBox="1">
            <a:spLocks/>
          </p:cNvSpPr>
          <p:nvPr/>
        </p:nvSpPr>
        <p:spPr>
          <a:xfrm>
            <a:off x="1975220" y="2842510"/>
            <a:ext cx="20334151" cy="80309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Has an obligation to disclose to donors that it does not have tax-exempt status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Builds and maintains relationships with donors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Pays administrative fees to and receives funds from sponsor</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Manages the day-to-day operations of the project</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Conducts ongoing fundraising to sustain their work</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Complies with record keeping and reports requested by sponsor</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Communicates regularly with sponsor</a:t>
            </a:r>
          </a:p>
          <a:p>
            <a:pPr hangingPunct="1"/>
            <a:endParaRPr lang="en-US" sz="6000" dirty="0">
              <a:solidFill>
                <a:srgbClr val="404040"/>
              </a:solidFill>
            </a:endParaRPr>
          </a:p>
        </p:txBody>
      </p:sp>
    </p:spTree>
    <p:extLst>
      <p:ext uri="{BB962C8B-B14F-4D97-AF65-F5344CB8AC3E}">
        <p14:creationId xmlns:p14="http://schemas.microsoft.com/office/powerpoint/2010/main" val="307548431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DF4766-70B6-03A4-0657-6D680D1B2F93}"/>
              </a:ext>
            </a:extLst>
          </p:cNvPr>
          <p:cNvSpPr>
            <a:spLocks noGrp="1"/>
          </p:cNvSpPr>
          <p:nvPr>
            <p:ph type="title"/>
          </p:nvPr>
        </p:nvSpPr>
        <p:spPr>
          <a:xfrm>
            <a:off x="1332962" y="995664"/>
            <a:ext cx="18388208" cy="2031648"/>
          </a:xfrm>
        </p:spPr>
        <p:txBody>
          <a:bodyPr>
            <a:normAutofit/>
          </a:bodyPr>
          <a:lstStyle/>
          <a:p>
            <a:r>
              <a:rPr lang="en-US" sz="7200" dirty="0">
                <a:solidFill>
                  <a:srgbClr val="FFC000"/>
                </a:solidFill>
              </a:rPr>
              <a:t>What are the Potential Benefits to the Sponsored Project?</a:t>
            </a:r>
          </a:p>
        </p:txBody>
      </p:sp>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1282661" y="11219042"/>
            <a:ext cx="2246502" cy="1945686"/>
          </a:xfrm>
          <a:prstGeom prst="rect">
            <a:avLst/>
          </a:prstGeom>
          <a:ln w="12700">
            <a:miter lim="400000"/>
          </a:ln>
        </p:spPr>
      </p:pic>
      <p:sp>
        <p:nvSpPr>
          <p:cNvPr id="5" name="Content Placeholder 9">
            <a:extLst>
              <a:ext uri="{FF2B5EF4-FFF2-40B4-BE49-F238E27FC236}">
                <a16:creationId xmlns:a16="http://schemas.microsoft.com/office/drawing/2014/main" id="{A24B3DEB-4B65-51A4-AE99-76A53A773AE9}"/>
              </a:ext>
            </a:extLst>
          </p:cNvPr>
          <p:cNvSpPr txBox="1">
            <a:spLocks/>
          </p:cNvSpPr>
          <p:nvPr/>
        </p:nvSpPr>
        <p:spPr>
          <a:xfrm>
            <a:off x="1332963" y="2934135"/>
            <a:ext cx="12273310" cy="6486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Can accept donations without being a tax-exempt organization (more grant opportunities)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Can benefit from the reputation and experience of an already existing 501(c)(3)</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Fiscal Sponsor will manage and track all donations and grants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Fiscal Sponsor will lead/manage grant reporting</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Sponsored Project can focus time and energy on project implementation</a:t>
            </a:r>
          </a:p>
          <a:p>
            <a:pPr hangingPunct="1"/>
            <a:endParaRPr lang="en-US" sz="6000" dirty="0">
              <a:solidFill>
                <a:srgbClr val="404040"/>
              </a:solidFill>
            </a:endParaRPr>
          </a:p>
        </p:txBody>
      </p:sp>
      <p:pic>
        <p:nvPicPr>
          <p:cNvPr id="7" name="Picture 6">
            <a:extLst>
              <a:ext uri="{FF2B5EF4-FFF2-40B4-BE49-F238E27FC236}">
                <a16:creationId xmlns:a16="http://schemas.microsoft.com/office/drawing/2014/main" id="{D74481B1-2EC3-9E19-319E-15C03C99493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000810" y="4344048"/>
            <a:ext cx="9865030" cy="6486257"/>
          </a:xfrm>
          <a:prstGeom prst="rect">
            <a:avLst/>
          </a:prstGeom>
        </p:spPr>
      </p:pic>
    </p:spTree>
    <p:extLst>
      <p:ext uri="{BB962C8B-B14F-4D97-AF65-F5344CB8AC3E}">
        <p14:creationId xmlns:p14="http://schemas.microsoft.com/office/powerpoint/2010/main" val="284627767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DF4766-70B6-03A4-0657-6D680D1B2F93}"/>
              </a:ext>
            </a:extLst>
          </p:cNvPr>
          <p:cNvSpPr>
            <a:spLocks noGrp="1"/>
          </p:cNvSpPr>
          <p:nvPr>
            <p:ph type="title"/>
          </p:nvPr>
        </p:nvSpPr>
        <p:spPr>
          <a:xfrm>
            <a:off x="1332963" y="999320"/>
            <a:ext cx="23152704" cy="2031648"/>
          </a:xfrm>
        </p:spPr>
        <p:txBody>
          <a:bodyPr>
            <a:normAutofit/>
          </a:bodyPr>
          <a:lstStyle/>
          <a:p>
            <a:r>
              <a:rPr lang="en-US" sz="7200" dirty="0">
                <a:solidFill>
                  <a:srgbClr val="FFC000"/>
                </a:solidFill>
              </a:rPr>
              <a:t>What are the Disadvantages to the </a:t>
            </a:r>
            <a:br>
              <a:rPr lang="en-US" sz="7200" dirty="0">
                <a:solidFill>
                  <a:srgbClr val="FFC000"/>
                </a:solidFill>
              </a:rPr>
            </a:br>
            <a:r>
              <a:rPr lang="en-US" sz="7200" dirty="0">
                <a:solidFill>
                  <a:srgbClr val="FFC000"/>
                </a:solidFill>
              </a:rPr>
              <a:t>Sponsored Project?</a:t>
            </a:r>
          </a:p>
        </p:txBody>
      </p:sp>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1282661" y="11219042"/>
            <a:ext cx="2246502" cy="1945686"/>
          </a:xfrm>
          <a:prstGeom prst="rect">
            <a:avLst/>
          </a:prstGeom>
          <a:ln w="12700">
            <a:miter lim="400000"/>
          </a:ln>
        </p:spPr>
      </p:pic>
      <p:sp>
        <p:nvSpPr>
          <p:cNvPr id="5" name="Content Placeholder 9">
            <a:extLst>
              <a:ext uri="{FF2B5EF4-FFF2-40B4-BE49-F238E27FC236}">
                <a16:creationId xmlns:a16="http://schemas.microsoft.com/office/drawing/2014/main" id="{A24B3DEB-4B65-51A4-AE99-76A53A773AE9}"/>
              </a:ext>
            </a:extLst>
          </p:cNvPr>
          <p:cNvSpPr txBox="1">
            <a:spLocks/>
          </p:cNvSpPr>
          <p:nvPr/>
        </p:nvSpPr>
        <p:spPr>
          <a:xfrm>
            <a:off x="1332963" y="3657269"/>
            <a:ext cx="22766799" cy="87970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Does not hold autonomy of the project</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Loss of control over grant funding and project financials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Potential loss of control over project decisions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Cannot apply for all grants – funders may not accept fiscal sponsor arrangement</a:t>
            </a:r>
          </a:p>
          <a:p>
            <a:pPr hangingPunct="1"/>
            <a:endParaRPr lang="en-US" sz="6000" dirty="0">
              <a:solidFill>
                <a:srgbClr val="404040"/>
              </a:solidFill>
            </a:endParaRPr>
          </a:p>
        </p:txBody>
      </p:sp>
    </p:spTree>
    <p:extLst>
      <p:ext uri="{BB962C8B-B14F-4D97-AF65-F5344CB8AC3E}">
        <p14:creationId xmlns:p14="http://schemas.microsoft.com/office/powerpoint/2010/main" val="384730228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3"/>
          <a:stretch>
            <a:fillRect/>
          </a:stretch>
        </p:blipFill>
        <p:spPr>
          <a:xfrm>
            <a:off x="20334131" y="10408023"/>
            <a:ext cx="3587753" cy="3106173"/>
          </a:xfrm>
          <a:prstGeom prst="rect">
            <a:avLst/>
          </a:prstGeom>
          <a:ln w="12700">
            <a:miter lim="400000"/>
          </a:ln>
        </p:spPr>
      </p:pic>
      <p:sp>
        <p:nvSpPr>
          <p:cNvPr id="158" name="section…"/>
          <p:cNvSpPr txBox="1"/>
          <p:nvPr/>
        </p:nvSpPr>
        <p:spPr>
          <a:xfrm>
            <a:off x="7246144" y="520417"/>
            <a:ext cx="10412274" cy="935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6600" dirty="0"/>
              <a:t>Learning Objectives</a:t>
            </a:r>
            <a:endParaRPr sz="6600" dirty="0"/>
          </a:p>
        </p:txBody>
      </p:sp>
      <p:sp>
        <p:nvSpPr>
          <p:cNvPr id="2" name="TextBox 1">
            <a:extLst>
              <a:ext uri="{FF2B5EF4-FFF2-40B4-BE49-F238E27FC236}">
                <a16:creationId xmlns:a16="http://schemas.microsoft.com/office/drawing/2014/main" id="{A559B5CE-6697-D676-645A-B39E7F92AC93}"/>
              </a:ext>
            </a:extLst>
          </p:cNvPr>
          <p:cNvSpPr txBox="1"/>
          <p:nvPr/>
        </p:nvSpPr>
        <p:spPr>
          <a:xfrm>
            <a:off x="1110343" y="1393799"/>
            <a:ext cx="22811541" cy="116944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lvl="0" algn="l">
              <a:lnSpc>
                <a:spcPct val="107000"/>
              </a:lnSpc>
              <a:spcBef>
                <a:spcPts val="0"/>
              </a:spcBef>
              <a:spcAft>
                <a:spcPts val="0"/>
              </a:spcAft>
              <a:buSzPts val="1000"/>
              <a:tabLst>
                <a:tab pos="457200" algn="l"/>
              </a:tabLst>
            </a:pPr>
            <a:r>
              <a:rPr lang="en-US" sz="4400" dirty="0">
                <a:solidFill>
                  <a:schemeClr val="bg1"/>
                </a:solidFill>
                <a:effectLst/>
                <a:latin typeface="+mn-lt"/>
                <a:ea typeface="Times New Roman" panose="02020603050405020304" pitchFamily="18" charset="0"/>
                <a:cs typeface="Times New Roman" panose="02020603050405020304" pitchFamily="18" charset="0"/>
              </a:rPr>
              <a:t>I. Understanding what a fiscal sponsor is and how it differs from a fiscal agent or a lead applicant/subaward arrangement.</a:t>
            </a:r>
          </a:p>
          <a:p>
            <a:pPr marR="0" lvl="0" algn="l">
              <a:lnSpc>
                <a:spcPct val="107000"/>
              </a:lnSpc>
              <a:spcBef>
                <a:spcPts val="0"/>
              </a:spcBef>
              <a:spcAft>
                <a:spcPts val="0"/>
              </a:spcAft>
              <a:buSzPts val="1000"/>
              <a:tabLst>
                <a:tab pos="457200" algn="l"/>
              </a:tabLst>
            </a:pPr>
            <a:endParaRPr lang="en-US" sz="4400" dirty="0">
              <a:solidFill>
                <a:schemeClr val="bg1"/>
              </a:solidFill>
              <a:effectLst/>
              <a:latin typeface="+mn-lt"/>
              <a:ea typeface="Times New Roman" panose="02020603050405020304" pitchFamily="18" charset="0"/>
              <a:cs typeface="Times New Roman" panose="02020603050405020304" pitchFamily="18" charset="0"/>
            </a:endParaRPr>
          </a:p>
          <a:p>
            <a:pPr marR="0" lvl="0" algn="l">
              <a:lnSpc>
                <a:spcPct val="107000"/>
              </a:lnSpc>
              <a:spcBef>
                <a:spcPts val="0"/>
              </a:spcBef>
              <a:spcAft>
                <a:spcPts val="0"/>
              </a:spcAft>
              <a:buSzPts val="1000"/>
              <a:tabLst>
                <a:tab pos="457200" algn="l"/>
              </a:tabLst>
            </a:pPr>
            <a:r>
              <a:rPr lang="en-US" sz="4400" dirty="0">
                <a:solidFill>
                  <a:schemeClr val="bg1"/>
                </a:solidFill>
                <a:latin typeface="+mn-lt"/>
                <a:ea typeface="Times New Roman" panose="02020603050405020304" pitchFamily="18" charset="0"/>
                <a:cs typeface="Times New Roman" panose="02020603050405020304" pitchFamily="18" charset="0"/>
              </a:rPr>
              <a:t>II. </a:t>
            </a:r>
            <a:r>
              <a:rPr lang="en-US" sz="4400" dirty="0">
                <a:solidFill>
                  <a:schemeClr val="bg1"/>
                </a:solidFill>
                <a:effectLst/>
                <a:latin typeface="+mn-lt"/>
                <a:ea typeface="Times New Roman" panose="02020603050405020304" pitchFamily="18" charset="0"/>
                <a:cs typeface="Times New Roman" panose="02020603050405020304" pitchFamily="18" charset="0"/>
              </a:rPr>
              <a:t>Understanding what conditions </a:t>
            </a:r>
            <a:r>
              <a:rPr lang="en-US" sz="4400" dirty="0">
                <a:solidFill>
                  <a:schemeClr val="bg1"/>
                </a:solidFill>
                <a:latin typeface="+mn-lt"/>
                <a:ea typeface="Times New Roman" panose="02020603050405020304" pitchFamily="18" charset="0"/>
                <a:cs typeface="Times New Roman" panose="02020603050405020304" pitchFamily="18" charset="0"/>
              </a:rPr>
              <a:t>are </a:t>
            </a:r>
            <a:r>
              <a:rPr lang="en-US" sz="4400" dirty="0">
                <a:solidFill>
                  <a:schemeClr val="bg1"/>
                </a:solidFill>
                <a:effectLst/>
                <a:latin typeface="+mn-lt"/>
                <a:ea typeface="Times New Roman" panose="02020603050405020304" pitchFamily="18" charset="0"/>
                <a:cs typeface="Times New Roman" panose="02020603050405020304" pitchFamily="18" charset="0"/>
              </a:rPr>
              <a:t>ideal for obtaining a fiscal sponsor and the necessary steps to proceed with a fiscal sponsorship arrangement.</a:t>
            </a:r>
            <a:endParaRPr lang="en-US" sz="4400" dirty="0">
              <a:solidFill>
                <a:schemeClr val="bg1"/>
              </a:solidFill>
              <a:effectLst/>
              <a:latin typeface="+mn-lt"/>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buSzPts val="1000"/>
              <a:tabLst>
                <a:tab pos="457200" algn="l"/>
              </a:tabLst>
            </a:pPr>
            <a:endParaRPr lang="en-US" sz="4400" dirty="0">
              <a:solidFill>
                <a:schemeClr val="bg1"/>
              </a:solidFill>
              <a:effectLst/>
              <a:latin typeface="+mn-lt"/>
              <a:ea typeface="Times New Roman" panose="02020603050405020304" pitchFamily="18" charset="0"/>
              <a:cs typeface="Times New Roman" panose="02020603050405020304" pitchFamily="18" charset="0"/>
            </a:endParaRPr>
          </a:p>
          <a:p>
            <a:pPr marR="0" lvl="0" algn="l">
              <a:lnSpc>
                <a:spcPct val="107000"/>
              </a:lnSpc>
              <a:spcBef>
                <a:spcPts val="0"/>
              </a:spcBef>
              <a:spcAft>
                <a:spcPts val="0"/>
              </a:spcAft>
              <a:buSzPts val="1000"/>
              <a:tabLst>
                <a:tab pos="457200" algn="l"/>
              </a:tabLst>
            </a:pPr>
            <a:r>
              <a:rPr lang="en-US" sz="4400" dirty="0">
                <a:solidFill>
                  <a:schemeClr val="bg1"/>
                </a:solidFill>
                <a:latin typeface="+mn-lt"/>
                <a:ea typeface="Times New Roman" panose="02020603050405020304" pitchFamily="18" charset="0"/>
                <a:cs typeface="Times New Roman" panose="02020603050405020304" pitchFamily="18" charset="0"/>
              </a:rPr>
              <a:t>III. </a:t>
            </a:r>
            <a:r>
              <a:rPr lang="en-US" sz="4400" dirty="0">
                <a:solidFill>
                  <a:schemeClr val="bg1"/>
                </a:solidFill>
                <a:effectLst/>
                <a:latin typeface="+mn-lt"/>
                <a:ea typeface="Times New Roman" panose="02020603050405020304" pitchFamily="18" charset="0"/>
                <a:cs typeface="Times New Roman" panose="02020603050405020304" pitchFamily="18" charset="0"/>
              </a:rPr>
              <a:t>Determining whether a funding agency/organization will allow fiscal sponsorships, including the different regulations between foundations and federal funding agencies.</a:t>
            </a:r>
            <a:endParaRPr lang="en-US" sz="4400" dirty="0">
              <a:solidFill>
                <a:schemeClr val="bg1"/>
              </a:solidFill>
              <a:latin typeface="+mn-lt"/>
              <a:ea typeface="Times New Roman" panose="02020603050405020304" pitchFamily="18" charset="0"/>
              <a:cs typeface="Times New Roman" panose="02020603050405020304" pitchFamily="18" charset="0"/>
            </a:endParaRPr>
          </a:p>
          <a:p>
            <a:pPr marR="0" lvl="0" algn="l">
              <a:lnSpc>
                <a:spcPct val="107000"/>
              </a:lnSpc>
              <a:spcBef>
                <a:spcPts val="0"/>
              </a:spcBef>
              <a:spcAft>
                <a:spcPts val="0"/>
              </a:spcAft>
              <a:buSzPts val="1000"/>
              <a:tabLst>
                <a:tab pos="457200" algn="l"/>
              </a:tabLst>
            </a:pPr>
            <a:endParaRPr lang="en-US" sz="4400" dirty="0">
              <a:solidFill>
                <a:schemeClr val="bg1"/>
              </a:solidFill>
              <a:effectLst/>
              <a:latin typeface="+mn-lt"/>
              <a:ea typeface="Times New Roman" panose="02020603050405020304" pitchFamily="18" charset="0"/>
              <a:cs typeface="Times New Roman" panose="02020603050405020304" pitchFamily="18" charset="0"/>
            </a:endParaRPr>
          </a:p>
          <a:p>
            <a:pPr marR="0" lvl="0" algn="l">
              <a:lnSpc>
                <a:spcPct val="107000"/>
              </a:lnSpc>
              <a:spcBef>
                <a:spcPts val="0"/>
              </a:spcBef>
              <a:spcAft>
                <a:spcPts val="0"/>
              </a:spcAft>
              <a:buSzPts val="1000"/>
              <a:tabLst>
                <a:tab pos="457200" algn="l"/>
              </a:tabLst>
            </a:pPr>
            <a:r>
              <a:rPr lang="en-US" sz="4400" dirty="0">
                <a:solidFill>
                  <a:schemeClr val="bg1"/>
                </a:solidFill>
                <a:effectLst/>
                <a:latin typeface="+mn-lt"/>
                <a:ea typeface="Times New Roman" panose="02020603050405020304" pitchFamily="18" charset="0"/>
                <a:cs typeface="Times New Roman" panose="02020603050405020304" pitchFamily="18" charset="0"/>
              </a:rPr>
              <a:t>IV. Identifying and evaluating potential fiscal sponsors, including understanding the roles and responsibilities of each entity involved.</a:t>
            </a:r>
            <a:endParaRPr lang="en-US" sz="4400" dirty="0">
              <a:solidFill>
                <a:schemeClr val="bg1"/>
              </a:solidFill>
              <a:latin typeface="+mn-lt"/>
              <a:ea typeface="Times New Roman" panose="02020603050405020304" pitchFamily="18" charset="0"/>
              <a:cs typeface="Times New Roman" panose="02020603050405020304" pitchFamily="18" charset="0"/>
            </a:endParaRPr>
          </a:p>
          <a:p>
            <a:pPr marR="0" lvl="0" algn="l">
              <a:lnSpc>
                <a:spcPct val="107000"/>
              </a:lnSpc>
              <a:spcBef>
                <a:spcPts val="0"/>
              </a:spcBef>
              <a:spcAft>
                <a:spcPts val="0"/>
              </a:spcAft>
              <a:buSzPts val="1000"/>
              <a:tabLst>
                <a:tab pos="457200" algn="l"/>
              </a:tabLst>
            </a:pPr>
            <a:endParaRPr lang="en-US" sz="4400" dirty="0">
              <a:solidFill>
                <a:schemeClr val="bg1"/>
              </a:solidFill>
              <a:effectLst/>
              <a:latin typeface="+mn-lt"/>
              <a:ea typeface="Times New Roman" panose="02020603050405020304" pitchFamily="18" charset="0"/>
              <a:cs typeface="Times New Roman" panose="02020603050405020304" pitchFamily="18" charset="0"/>
            </a:endParaRPr>
          </a:p>
          <a:p>
            <a:pPr marR="0" lvl="0" algn="l">
              <a:lnSpc>
                <a:spcPct val="107000"/>
              </a:lnSpc>
              <a:spcBef>
                <a:spcPts val="0"/>
              </a:spcBef>
              <a:spcAft>
                <a:spcPts val="0"/>
              </a:spcAft>
              <a:buSzPts val="1000"/>
              <a:tabLst>
                <a:tab pos="457200" algn="l"/>
              </a:tabLst>
            </a:pPr>
            <a:r>
              <a:rPr lang="en-US" sz="4400" dirty="0">
                <a:solidFill>
                  <a:schemeClr val="bg1"/>
                </a:solidFill>
                <a:latin typeface="+mn-lt"/>
                <a:ea typeface="Times New Roman" panose="02020603050405020304" pitchFamily="18" charset="0"/>
                <a:cs typeface="Times New Roman" panose="02020603050405020304" pitchFamily="18" charset="0"/>
              </a:rPr>
              <a:t>V. </a:t>
            </a:r>
            <a:r>
              <a:rPr lang="en-US" sz="4400" dirty="0">
                <a:solidFill>
                  <a:schemeClr val="bg1"/>
                </a:solidFill>
                <a:effectLst/>
                <a:latin typeface="+mn-lt"/>
                <a:ea typeface="Times New Roman" panose="02020603050405020304" pitchFamily="18" charset="0"/>
                <a:cs typeface="Times New Roman" panose="02020603050405020304" pitchFamily="18" charset="0"/>
              </a:rPr>
              <a:t>Best practices for serving as a fiscal sponsor for another entity.</a:t>
            </a:r>
            <a:endParaRPr lang="en-US" sz="4400" dirty="0">
              <a:solidFill>
                <a:schemeClr val="bg1"/>
              </a:solidFill>
              <a:latin typeface="+mn-lt"/>
              <a:ea typeface="Times New Roman" panose="02020603050405020304" pitchFamily="18" charset="0"/>
              <a:cs typeface="Times New Roman" panose="02020603050405020304" pitchFamily="18" charset="0"/>
            </a:endParaRPr>
          </a:p>
          <a:p>
            <a:pPr marR="0" lvl="0" algn="l">
              <a:lnSpc>
                <a:spcPct val="107000"/>
              </a:lnSpc>
              <a:spcBef>
                <a:spcPts val="0"/>
              </a:spcBef>
              <a:spcAft>
                <a:spcPts val="0"/>
              </a:spcAft>
              <a:buSzPts val="1000"/>
              <a:tabLst>
                <a:tab pos="457200" algn="l"/>
              </a:tabLst>
            </a:pPr>
            <a:endParaRPr lang="en-US" sz="4400" dirty="0">
              <a:solidFill>
                <a:schemeClr val="bg1"/>
              </a:solidFill>
              <a:effectLst/>
              <a:latin typeface="+mn-lt"/>
              <a:ea typeface="Times New Roman" panose="02020603050405020304" pitchFamily="18" charset="0"/>
              <a:cs typeface="Times New Roman" panose="02020603050405020304" pitchFamily="18" charset="0"/>
            </a:endParaRPr>
          </a:p>
          <a:p>
            <a:pPr marR="0" lvl="0" algn="l">
              <a:lnSpc>
                <a:spcPct val="107000"/>
              </a:lnSpc>
              <a:spcBef>
                <a:spcPts val="0"/>
              </a:spcBef>
              <a:spcAft>
                <a:spcPts val="0"/>
              </a:spcAft>
              <a:buSzPts val="1000"/>
              <a:tabLst>
                <a:tab pos="457200" algn="l"/>
              </a:tabLst>
            </a:pPr>
            <a:r>
              <a:rPr lang="en-US" sz="4400" dirty="0">
                <a:solidFill>
                  <a:schemeClr val="bg1"/>
                </a:solidFill>
                <a:latin typeface="+mn-lt"/>
                <a:ea typeface="Times New Roman" panose="02020603050405020304" pitchFamily="18" charset="0"/>
                <a:cs typeface="Times New Roman" panose="02020603050405020304" pitchFamily="18" charset="0"/>
              </a:rPr>
              <a:t>VI. </a:t>
            </a:r>
            <a:r>
              <a:rPr lang="en-US" sz="4400" dirty="0">
                <a:solidFill>
                  <a:schemeClr val="bg1"/>
                </a:solidFill>
                <a:effectLst/>
                <a:latin typeface="+mn-lt"/>
                <a:ea typeface="Times New Roman" panose="02020603050405020304" pitchFamily="18" charset="0"/>
                <a:cs typeface="Times New Roman" panose="02020603050405020304" pitchFamily="18" charset="0"/>
              </a:rPr>
              <a:t>Developing/implementing a fiscal sponsorship agreement and </a:t>
            </a:r>
          </a:p>
          <a:p>
            <a:pPr marR="0" lvl="0" algn="l">
              <a:lnSpc>
                <a:spcPct val="107000"/>
              </a:lnSpc>
              <a:spcBef>
                <a:spcPts val="0"/>
              </a:spcBef>
              <a:spcAft>
                <a:spcPts val="0"/>
              </a:spcAft>
              <a:buSzPts val="1000"/>
              <a:tabLst>
                <a:tab pos="457200" algn="l"/>
              </a:tabLst>
            </a:pPr>
            <a:r>
              <a:rPr lang="en-US" sz="4400" dirty="0">
                <a:solidFill>
                  <a:schemeClr val="bg1"/>
                </a:solidFill>
                <a:effectLst/>
                <a:latin typeface="+mn-lt"/>
                <a:ea typeface="Times New Roman" panose="02020603050405020304" pitchFamily="18" charset="0"/>
                <a:cs typeface="Times New Roman" panose="02020603050405020304" pitchFamily="18" charset="0"/>
              </a:rPr>
              <a:t>understanding how it differs from a general contractual agreement.</a:t>
            </a:r>
            <a:endParaRPr lang="en-US" sz="4400" dirty="0">
              <a:solidFill>
                <a:schemeClr val="bg1"/>
              </a:solidFill>
              <a:effectLst/>
              <a:latin typeface="+mn-lt"/>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DF4766-70B6-03A4-0657-6D680D1B2F93}"/>
              </a:ext>
            </a:extLst>
          </p:cNvPr>
          <p:cNvSpPr>
            <a:spLocks noGrp="1"/>
          </p:cNvSpPr>
          <p:nvPr>
            <p:ph type="title"/>
          </p:nvPr>
        </p:nvSpPr>
        <p:spPr>
          <a:xfrm>
            <a:off x="1332962" y="1578402"/>
            <a:ext cx="19949699" cy="2031648"/>
          </a:xfrm>
        </p:spPr>
        <p:txBody>
          <a:bodyPr>
            <a:normAutofit/>
          </a:bodyPr>
          <a:lstStyle/>
          <a:p>
            <a:r>
              <a:rPr lang="en-US" sz="7700" dirty="0">
                <a:solidFill>
                  <a:srgbClr val="FFC000"/>
                </a:solidFill>
              </a:rPr>
              <a:t>What are the Potential Benefits to Fiscal Sponsor?</a:t>
            </a:r>
          </a:p>
        </p:txBody>
      </p:sp>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1282661" y="11219042"/>
            <a:ext cx="2246502" cy="1945686"/>
          </a:xfrm>
          <a:prstGeom prst="rect">
            <a:avLst/>
          </a:prstGeom>
          <a:ln w="12700">
            <a:miter lim="400000"/>
          </a:ln>
        </p:spPr>
      </p:pic>
      <p:sp>
        <p:nvSpPr>
          <p:cNvPr id="5" name="Content Placeholder 9">
            <a:extLst>
              <a:ext uri="{FF2B5EF4-FFF2-40B4-BE49-F238E27FC236}">
                <a16:creationId xmlns:a16="http://schemas.microsoft.com/office/drawing/2014/main" id="{A24B3DEB-4B65-51A4-AE99-76A53A773AE9}"/>
              </a:ext>
            </a:extLst>
          </p:cNvPr>
          <p:cNvSpPr txBox="1">
            <a:spLocks/>
          </p:cNvSpPr>
          <p:nvPr/>
        </p:nvSpPr>
        <p:spPr>
          <a:xfrm>
            <a:off x="1617201" y="4296096"/>
            <a:ext cx="22766799" cy="6486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Sponsor may attract new donors because of the project</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Sponsor will share benefits and honors from the project’s success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The project may enable the sponsor to expand its own services/programs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Cultivate partnerships with like-minded causes</a:t>
            </a:r>
          </a:p>
          <a:p>
            <a:pPr hangingPunct="1"/>
            <a:endParaRPr lang="en-US" sz="6000" dirty="0">
              <a:solidFill>
                <a:srgbClr val="404040"/>
              </a:solidFill>
            </a:endParaRPr>
          </a:p>
        </p:txBody>
      </p:sp>
    </p:spTree>
    <p:extLst>
      <p:ext uri="{BB962C8B-B14F-4D97-AF65-F5344CB8AC3E}">
        <p14:creationId xmlns:p14="http://schemas.microsoft.com/office/powerpoint/2010/main" val="77398142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DF4766-70B6-03A4-0657-6D680D1B2F93}"/>
              </a:ext>
            </a:extLst>
          </p:cNvPr>
          <p:cNvSpPr>
            <a:spLocks noGrp="1"/>
          </p:cNvSpPr>
          <p:nvPr>
            <p:ph type="title"/>
          </p:nvPr>
        </p:nvSpPr>
        <p:spPr>
          <a:xfrm>
            <a:off x="1076930" y="788722"/>
            <a:ext cx="19949699" cy="2031648"/>
          </a:xfrm>
        </p:spPr>
        <p:txBody>
          <a:bodyPr>
            <a:normAutofit/>
          </a:bodyPr>
          <a:lstStyle/>
          <a:p>
            <a:r>
              <a:rPr lang="en-US" sz="7700" dirty="0">
                <a:solidFill>
                  <a:srgbClr val="FFC000"/>
                </a:solidFill>
              </a:rPr>
              <a:t>What are the Potential Risks and Pitfalls to the Fiscal Sponsor?</a:t>
            </a:r>
          </a:p>
        </p:txBody>
      </p:sp>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1282661" y="11219042"/>
            <a:ext cx="2246502" cy="1945686"/>
          </a:xfrm>
          <a:prstGeom prst="rect">
            <a:avLst/>
          </a:prstGeom>
          <a:ln w="12700">
            <a:miter lim="400000"/>
          </a:ln>
        </p:spPr>
      </p:pic>
      <p:sp>
        <p:nvSpPr>
          <p:cNvPr id="5" name="Content Placeholder 9">
            <a:extLst>
              <a:ext uri="{FF2B5EF4-FFF2-40B4-BE49-F238E27FC236}">
                <a16:creationId xmlns:a16="http://schemas.microsoft.com/office/drawing/2014/main" id="{A24B3DEB-4B65-51A4-AE99-76A53A773AE9}"/>
              </a:ext>
            </a:extLst>
          </p:cNvPr>
          <p:cNvSpPr txBox="1">
            <a:spLocks/>
          </p:cNvSpPr>
          <p:nvPr/>
        </p:nvSpPr>
        <p:spPr>
          <a:xfrm>
            <a:off x="808601" y="3539760"/>
            <a:ext cx="11383400" cy="9387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Mission Drift – does the project advance the mission</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Organization reputation</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Legal responsibility for project (liabilities)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Held accountable for the use of all donations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Tax-exempt status is jeopardized</a:t>
            </a:r>
          </a:p>
          <a:p>
            <a:pPr hangingPunct="1"/>
            <a:endParaRPr lang="en-US" sz="6000" dirty="0">
              <a:solidFill>
                <a:srgbClr val="404040"/>
              </a:solidFill>
            </a:endParaRPr>
          </a:p>
        </p:txBody>
      </p:sp>
      <p:pic>
        <p:nvPicPr>
          <p:cNvPr id="7" name="Picture 6">
            <a:extLst>
              <a:ext uri="{FF2B5EF4-FFF2-40B4-BE49-F238E27FC236}">
                <a16:creationId xmlns:a16="http://schemas.microsoft.com/office/drawing/2014/main" id="{BCD40491-608A-CE43-C8CB-379B8D95CF1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589434" y="3740404"/>
            <a:ext cx="11939729" cy="6235192"/>
          </a:xfrm>
          <a:prstGeom prst="rect">
            <a:avLst/>
          </a:prstGeom>
        </p:spPr>
      </p:pic>
    </p:spTree>
    <p:extLst>
      <p:ext uri="{BB962C8B-B14F-4D97-AF65-F5344CB8AC3E}">
        <p14:creationId xmlns:p14="http://schemas.microsoft.com/office/powerpoint/2010/main" val="27005971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DF4766-70B6-03A4-0657-6D680D1B2F93}"/>
              </a:ext>
            </a:extLst>
          </p:cNvPr>
          <p:cNvSpPr>
            <a:spLocks noGrp="1"/>
          </p:cNvSpPr>
          <p:nvPr>
            <p:ph type="title"/>
          </p:nvPr>
        </p:nvSpPr>
        <p:spPr>
          <a:xfrm>
            <a:off x="1332962" y="902173"/>
            <a:ext cx="19949699" cy="2031648"/>
          </a:xfrm>
        </p:spPr>
        <p:txBody>
          <a:bodyPr>
            <a:normAutofit/>
          </a:bodyPr>
          <a:lstStyle/>
          <a:p>
            <a:r>
              <a:rPr lang="en-US" sz="7700" dirty="0">
                <a:solidFill>
                  <a:srgbClr val="FFC000"/>
                </a:solidFill>
              </a:rPr>
              <a:t>Where Can One Find a Fiscal Sponsor?</a:t>
            </a:r>
          </a:p>
        </p:txBody>
      </p:sp>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1282661" y="11219042"/>
            <a:ext cx="2246502" cy="1945686"/>
          </a:xfrm>
          <a:prstGeom prst="rect">
            <a:avLst/>
          </a:prstGeom>
          <a:ln w="12700">
            <a:miter lim="400000"/>
          </a:ln>
        </p:spPr>
      </p:pic>
      <p:sp>
        <p:nvSpPr>
          <p:cNvPr id="5" name="Content Placeholder 9">
            <a:extLst>
              <a:ext uri="{FF2B5EF4-FFF2-40B4-BE49-F238E27FC236}">
                <a16:creationId xmlns:a16="http://schemas.microsoft.com/office/drawing/2014/main" id="{A24B3DEB-4B65-51A4-AE99-76A53A773AE9}"/>
              </a:ext>
            </a:extLst>
          </p:cNvPr>
          <p:cNvSpPr txBox="1">
            <a:spLocks/>
          </p:cNvSpPr>
          <p:nvPr/>
        </p:nvSpPr>
        <p:spPr>
          <a:xfrm>
            <a:off x="1617201" y="2804367"/>
            <a:ext cx="19665460" cy="9387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r>
              <a:rPr lang="en-US" sz="5400" b="0" dirty="0">
                <a:solidFill>
                  <a:schemeClr val="tx1"/>
                </a:solidFill>
              </a:rPr>
              <a:t>Nonprofit organizations in your community with similar missions</a:t>
            </a:r>
          </a:p>
          <a:p>
            <a:pPr marL="685800" indent="-685800" defTabSz="2438337" hangingPunct="1">
              <a:lnSpc>
                <a:spcPct val="90000"/>
              </a:lnSpc>
              <a:spcBef>
                <a:spcPts val="4500"/>
              </a:spcBef>
              <a:buSzPct val="123000"/>
              <a:buFont typeface="Arial" panose="020B0604020202020204" pitchFamily="34" charset="0"/>
              <a:buChar char="•"/>
            </a:pPr>
            <a:r>
              <a:rPr lang="en-US" sz="5400" b="0" dirty="0">
                <a:solidFill>
                  <a:schemeClr val="tx1"/>
                </a:solidFill>
              </a:rPr>
              <a:t>Online Directories</a:t>
            </a:r>
          </a:p>
          <a:p>
            <a:pPr marL="1993900" lvl="1" indent="-685800" defTabSz="2438337" hangingPunct="1">
              <a:lnSpc>
                <a:spcPct val="90000"/>
              </a:lnSpc>
              <a:spcBef>
                <a:spcPts val="4500"/>
              </a:spcBef>
              <a:buFont typeface="Arial" panose="020B0604020202020204" pitchFamily="34" charset="0"/>
              <a:buChar char="•"/>
            </a:pPr>
            <a:r>
              <a:rPr lang="en-US" sz="5400" b="0" dirty="0">
                <a:solidFill>
                  <a:schemeClr val="tx1"/>
                </a:solidFill>
                <a:hlinkClick r:id="rId4"/>
              </a:rPr>
              <a:t>Fiscal Sponsorship Directory</a:t>
            </a:r>
            <a:r>
              <a:rPr lang="en-US" sz="5400" b="0" dirty="0">
                <a:solidFill>
                  <a:schemeClr val="tx1"/>
                </a:solidFill>
              </a:rPr>
              <a:t> </a:t>
            </a:r>
          </a:p>
          <a:p>
            <a:pPr marL="1993900" lvl="1" indent="-685800" defTabSz="2438337" hangingPunct="1">
              <a:lnSpc>
                <a:spcPct val="90000"/>
              </a:lnSpc>
              <a:spcBef>
                <a:spcPts val="4500"/>
              </a:spcBef>
              <a:buFont typeface="Arial" panose="020B0604020202020204" pitchFamily="34" charset="0"/>
              <a:buChar char="•"/>
            </a:pPr>
            <a:r>
              <a:rPr lang="en-US" sz="5400" b="0" dirty="0">
                <a:solidFill>
                  <a:schemeClr val="tx1"/>
                </a:solidFill>
                <a:hlinkClick r:id="rId5"/>
              </a:rPr>
              <a:t>National Network of Fiscal Sponsors</a:t>
            </a:r>
            <a:endParaRPr lang="en-US" sz="5400" b="0" dirty="0">
              <a:solidFill>
                <a:schemeClr val="tx1"/>
              </a:solidFill>
            </a:endParaRPr>
          </a:p>
          <a:p>
            <a:pPr lvl="1" indent="0" defTabSz="2438337" hangingPunct="1">
              <a:lnSpc>
                <a:spcPct val="90000"/>
              </a:lnSpc>
              <a:spcBef>
                <a:spcPts val="4500"/>
              </a:spcBef>
              <a:buNone/>
            </a:pPr>
            <a:endParaRPr lang="en-US" sz="1100" b="0" dirty="0">
              <a:solidFill>
                <a:schemeClr val="tx1"/>
              </a:solidFill>
            </a:endParaRPr>
          </a:p>
          <a:p>
            <a:pPr marL="857250" indent="-857250" hangingPunct="1">
              <a:buFont typeface="Arial" panose="020B0604020202020204" pitchFamily="34" charset="0"/>
              <a:buChar char="•"/>
            </a:pPr>
            <a:r>
              <a:rPr lang="en-US" sz="5400" b="0" dirty="0">
                <a:solidFill>
                  <a:schemeClr val="tx1"/>
                </a:solidFill>
              </a:rPr>
              <a:t>Other entities such as community foundations, capacity building organizations, etc.</a:t>
            </a:r>
          </a:p>
          <a:p>
            <a:pPr hangingPunct="1"/>
            <a:endParaRPr lang="en-US" sz="6000" dirty="0">
              <a:solidFill>
                <a:srgbClr val="404040"/>
              </a:solidFill>
            </a:endParaRPr>
          </a:p>
        </p:txBody>
      </p:sp>
    </p:spTree>
    <p:extLst>
      <p:ext uri="{BB962C8B-B14F-4D97-AF65-F5344CB8AC3E}">
        <p14:creationId xmlns:p14="http://schemas.microsoft.com/office/powerpoint/2010/main" val="199163546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DF4766-70B6-03A4-0657-6D680D1B2F93}"/>
              </a:ext>
            </a:extLst>
          </p:cNvPr>
          <p:cNvSpPr>
            <a:spLocks noGrp="1"/>
          </p:cNvSpPr>
          <p:nvPr>
            <p:ph type="title"/>
          </p:nvPr>
        </p:nvSpPr>
        <p:spPr>
          <a:xfrm>
            <a:off x="1332962" y="902173"/>
            <a:ext cx="21069838" cy="2031648"/>
          </a:xfrm>
        </p:spPr>
        <p:txBody>
          <a:bodyPr>
            <a:normAutofit/>
          </a:bodyPr>
          <a:lstStyle/>
          <a:p>
            <a:r>
              <a:rPr lang="en-US" sz="7700" dirty="0">
                <a:solidFill>
                  <a:srgbClr val="FFC000"/>
                </a:solidFill>
              </a:rPr>
              <a:t>When do you no longer need a fiscal sponsor?</a:t>
            </a:r>
          </a:p>
        </p:txBody>
      </p:sp>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1282661" y="11219042"/>
            <a:ext cx="2246502" cy="1945686"/>
          </a:xfrm>
          <a:prstGeom prst="rect">
            <a:avLst/>
          </a:prstGeom>
          <a:ln w="12700">
            <a:miter lim="400000"/>
          </a:ln>
        </p:spPr>
      </p:pic>
      <p:sp>
        <p:nvSpPr>
          <p:cNvPr id="5" name="Content Placeholder 9">
            <a:extLst>
              <a:ext uri="{FF2B5EF4-FFF2-40B4-BE49-F238E27FC236}">
                <a16:creationId xmlns:a16="http://schemas.microsoft.com/office/drawing/2014/main" id="{A24B3DEB-4B65-51A4-AE99-76A53A773AE9}"/>
              </a:ext>
            </a:extLst>
          </p:cNvPr>
          <p:cNvSpPr txBox="1">
            <a:spLocks/>
          </p:cNvSpPr>
          <p:nvPr/>
        </p:nvSpPr>
        <p:spPr>
          <a:xfrm>
            <a:off x="854837" y="2500142"/>
            <a:ext cx="22674326" cy="9387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r>
              <a:rPr lang="en-US" sz="5400" b="0" dirty="0">
                <a:solidFill>
                  <a:schemeClr val="tx1"/>
                </a:solidFill>
              </a:rPr>
              <a:t>You receive your own 501(c)(3) nonprofit status from the IRS</a:t>
            </a:r>
          </a:p>
          <a:p>
            <a:pPr marL="685800" indent="-685800" defTabSz="2438337" hangingPunct="1">
              <a:lnSpc>
                <a:spcPct val="90000"/>
              </a:lnSpc>
              <a:spcBef>
                <a:spcPts val="4500"/>
              </a:spcBef>
              <a:buSzPct val="123000"/>
              <a:buFont typeface="Arial" panose="020B0604020202020204" pitchFamily="34" charset="0"/>
              <a:buChar char="•"/>
            </a:pPr>
            <a:r>
              <a:rPr lang="en-US" sz="5400" b="0" dirty="0">
                <a:solidFill>
                  <a:schemeClr val="tx1"/>
                </a:solidFill>
              </a:rPr>
              <a:t>Your project/organization is able to: </a:t>
            </a:r>
          </a:p>
          <a:p>
            <a:pPr marL="1993900" lvl="1" indent="-685800" defTabSz="2438337" hangingPunct="1">
              <a:lnSpc>
                <a:spcPct val="90000"/>
              </a:lnSpc>
              <a:spcBef>
                <a:spcPts val="4500"/>
              </a:spcBef>
              <a:buFont typeface="Arial" panose="020B0604020202020204" pitchFamily="34" charset="0"/>
              <a:buChar char="•"/>
            </a:pPr>
            <a:r>
              <a:rPr lang="en-US" sz="5400" b="0" dirty="0">
                <a:solidFill>
                  <a:schemeClr val="tx1"/>
                </a:solidFill>
              </a:rPr>
              <a:t>Build its capacity and infrastructure to provide the staff and fiscal management and oversight needed for grants/donations</a:t>
            </a:r>
          </a:p>
          <a:p>
            <a:pPr marL="1993900" lvl="1" indent="-685800" defTabSz="2438337" hangingPunct="1">
              <a:lnSpc>
                <a:spcPct val="90000"/>
              </a:lnSpc>
              <a:spcBef>
                <a:spcPts val="4500"/>
              </a:spcBef>
              <a:buFont typeface="Arial" panose="020B0604020202020204" pitchFamily="34" charset="0"/>
              <a:buChar char="•"/>
            </a:pPr>
            <a:r>
              <a:rPr lang="en-US" sz="5400" b="0" dirty="0">
                <a:solidFill>
                  <a:schemeClr val="tx1"/>
                </a:solidFill>
              </a:rPr>
              <a:t>Support grant administration and reporting</a:t>
            </a:r>
          </a:p>
          <a:p>
            <a:pPr marL="1993900" lvl="1" indent="-685800" defTabSz="2438337" hangingPunct="1">
              <a:lnSpc>
                <a:spcPct val="90000"/>
              </a:lnSpc>
              <a:spcBef>
                <a:spcPts val="4500"/>
              </a:spcBef>
              <a:buFont typeface="Arial" panose="020B0604020202020204" pitchFamily="34" charset="0"/>
              <a:buChar char="•"/>
            </a:pPr>
            <a:r>
              <a:rPr lang="en-US" sz="5400" b="0" dirty="0">
                <a:solidFill>
                  <a:schemeClr val="tx1"/>
                </a:solidFill>
              </a:rPr>
              <a:t>Develop and implement policies regarding receiving donations/grants</a:t>
            </a:r>
          </a:p>
          <a:p>
            <a:pPr hangingPunct="1"/>
            <a:endParaRPr lang="en-US" sz="6000" dirty="0">
              <a:solidFill>
                <a:srgbClr val="404040"/>
              </a:solidFill>
            </a:endParaRPr>
          </a:p>
        </p:txBody>
      </p:sp>
    </p:spTree>
    <p:extLst>
      <p:ext uri="{BB962C8B-B14F-4D97-AF65-F5344CB8AC3E}">
        <p14:creationId xmlns:p14="http://schemas.microsoft.com/office/powerpoint/2010/main" val="55836787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1282661" y="11219042"/>
            <a:ext cx="2246502" cy="1945686"/>
          </a:xfrm>
          <a:prstGeom prst="rect">
            <a:avLst/>
          </a:prstGeom>
          <a:ln w="12700">
            <a:miter lim="400000"/>
          </a:ln>
        </p:spPr>
      </p:pic>
      <p:sp>
        <p:nvSpPr>
          <p:cNvPr id="12" name="TextBox 11">
            <a:extLst>
              <a:ext uri="{FF2B5EF4-FFF2-40B4-BE49-F238E27FC236}">
                <a16:creationId xmlns:a16="http://schemas.microsoft.com/office/drawing/2014/main" id="{11BCF85B-D4A9-9C51-CC89-DE9607C21A40}"/>
              </a:ext>
            </a:extLst>
          </p:cNvPr>
          <p:cNvSpPr txBox="1"/>
          <p:nvPr/>
        </p:nvSpPr>
        <p:spPr>
          <a:xfrm>
            <a:off x="896111" y="551272"/>
            <a:ext cx="22094518" cy="12772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700" b="1" spc="-170" dirty="0">
                <a:solidFill>
                  <a:srgbClr val="FFC000"/>
                </a:solidFill>
                <a:latin typeface="Helvetica Neue"/>
                <a:ea typeface="Helvetica Neue"/>
                <a:cs typeface="Montserrat"/>
                <a:sym typeface="Montserrat"/>
              </a:rPr>
              <a:t>V</a:t>
            </a:r>
            <a:r>
              <a:rPr kumimoji="0" lang="en-US" sz="7700" b="1" i="0" u="none" strike="noStrike" kern="0" cap="none" spc="-170" normalizeH="0" baseline="0" noProof="0" dirty="0">
                <a:ln>
                  <a:noFill/>
                </a:ln>
                <a:solidFill>
                  <a:srgbClr val="FFC000"/>
                </a:solidFill>
                <a:effectLst/>
                <a:uLnTx/>
                <a:uFillTx/>
                <a:latin typeface="Helvetica Neue"/>
                <a:ea typeface="Helvetica Neue"/>
                <a:cs typeface="Montserrat"/>
                <a:sym typeface="Montserrat"/>
              </a:rPr>
              <a:t>.</a:t>
            </a:r>
            <a:r>
              <a:rPr kumimoji="0" lang="en-US" sz="7700" b="1" i="0" u="none" strike="noStrike" kern="0" cap="none" spc="-170" normalizeH="0" baseline="0" noProof="0" dirty="0">
                <a:ln>
                  <a:noFill/>
                </a:ln>
                <a:solidFill>
                  <a:srgbClr val="5E5E5E"/>
                </a:solidFill>
                <a:effectLst/>
                <a:uLnTx/>
                <a:uFillTx/>
                <a:latin typeface="Montserrat"/>
                <a:ea typeface="Montserrat"/>
                <a:cs typeface="Montserrat"/>
                <a:sym typeface="Montserrat"/>
              </a:rPr>
              <a:t> </a:t>
            </a:r>
            <a:r>
              <a:rPr lang="en-US" sz="7700" b="1" spc="-170" dirty="0">
                <a:solidFill>
                  <a:srgbClr val="16E7CF">
                    <a:lumMod val="75000"/>
                  </a:srgbClr>
                </a:solidFill>
                <a:latin typeface="Helvetica Neue"/>
                <a:ea typeface="Helvetica Neue"/>
                <a:cs typeface="Helvetica Neue"/>
                <a:sym typeface="Montserrat"/>
              </a:rPr>
              <a:t>Best Practices for Fiscal Sponsorship</a:t>
            </a:r>
            <a:endParaRPr lang="en-US" sz="7700" dirty="0"/>
          </a:p>
        </p:txBody>
      </p:sp>
      <p:sp>
        <p:nvSpPr>
          <p:cNvPr id="5" name="Content Placeholder 9">
            <a:extLst>
              <a:ext uri="{FF2B5EF4-FFF2-40B4-BE49-F238E27FC236}">
                <a16:creationId xmlns:a16="http://schemas.microsoft.com/office/drawing/2014/main" id="{A24B3DEB-4B65-51A4-AE99-76A53A773AE9}"/>
              </a:ext>
            </a:extLst>
          </p:cNvPr>
          <p:cNvSpPr txBox="1">
            <a:spLocks/>
          </p:cNvSpPr>
          <p:nvPr/>
        </p:nvSpPr>
        <p:spPr>
          <a:xfrm>
            <a:off x="1617201" y="2164241"/>
            <a:ext cx="22766799" cy="9387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Determine shared expectations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Create a fiscal sponsorship agreement</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Appoint a Project Director at FS organization and Sponsored Project</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Ensure board approval and consult with legal counsel (Fiscal Sponsor)</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Ensure you have the fiscal and staffing capacity to fulfill FS duties (Fiscal Sponsor)</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Understand legal and tax requirements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Communicate clearly and frequently </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Set the right fee structure</a:t>
            </a:r>
          </a:p>
        </p:txBody>
      </p:sp>
    </p:spTree>
    <p:extLst>
      <p:ext uri="{BB962C8B-B14F-4D97-AF65-F5344CB8AC3E}">
        <p14:creationId xmlns:p14="http://schemas.microsoft.com/office/powerpoint/2010/main" val="46855331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DF4766-70B6-03A4-0657-6D680D1B2F93}"/>
              </a:ext>
            </a:extLst>
          </p:cNvPr>
          <p:cNvSpPr>
            <a:spLocks noGrp="1"/>
          </p:cNvSpPr>
          <p:nvPr>
            <p:ph type="title"/>
          </p:nvPr>
        </p:nvSpPr>
        <p:spPr/>
        <p:txBody>
          <a:bodyPr>
            <a:noAutofit/>
          </a:bodyPr>
          <a:lstStyle/>
          <a:p>
            <a:r>
              <a:rPr lang="en-US" sz="7700" dirty="0">
                <a:solidFill>
                  <a:srgbClr val="FFC000"/>
                </a:solidFill>
                <a:latin typeface="Helvetica Neue"/>
                <a:ea typeface="Helvetica Neue"/>
                <a:cs typeface="Montserrat"/>
                <a:sym typeface="Montserrat"/>
              </a:rPr>
              <a:t>VI</a:t>
            </a:r>
            <a:r>
              <a:rPr kumimoji="0" lang="en-US" sz="7700" b="1" i="0" u="none" strike="noStrike" kern="0" cap="none" spc="-170" normalizeH="0" baseline="0" noProof="0" dirty="0">
                <a:ln>
                  <a:noFill/>
                </a:ln>
                <a:solidFill>
                  <a:srgbClr val="FFC000"/>
                </a:solidFill>
                <a:effectLst/>
                <a:uLnTx/>
                <a:uFillTx/>
                <a:latin typeface="Helvetica Neue"/>
                <a:ea typeface="Helvetica Neue"/>
                <a:cs typeface="Montserrat"/>
                <a:sym typeface="Montserrat"/>
              </a:rPr>
              <a:t>.</a:t>
            </a:r>
            <a:r>
              <a:rPr kumimoji="0" lang="en-US" sz="7700" b="1" i="0" u="none" strike="noStrike" kern="0" cap="none" spc="-170" normalizeH="0" baseline="0" noProof="0" dirty="0">
                <a:ln>
                  <a:noFill/>
                </a:ln>
                <a:solidFill>
                  <a:srgbClr val="5E5E5E"/>
                </a:solidFill>
                <a:effectLst/>
                <a:uLnTx/>
                <a:uFillTx/>
                <a:latin typeface="Montserrat"/>
                <a:ea typeface="Montserrat"/>
                <a:cs typeface="Montserrat"/>
                <a:sym typeface="Montserrat"/>
              </a:rPr>
              <a:t> </a:t>
            </a:r>
            <a:r>
              <a:rPr lang="en-US" sz="7700" b="1" spc="-170" dirty="0">
                <a:solidFill>
                  <a:srgbClr val="16E7CF">
                    <a:lumMod val="75000"/>
                  </a:srgbClr>
                </a:solidFill>
                <a:latin typeface="Helvetica Neue"/>
                <a:ea typeface="Helvetica Neue"/>
                <a:cs typeface="Helvetica Neue"/>
                <a:sym typeface="Montserrat"/>
              </a:rPr>
              <a:t>Fiscal Sponsorship Agreement</a:t>
            </a:r>
            <a:br>
              <a:rPr lang="en-US" sz="7700" dirty="0"/>
            </a:br>
            <a:endParaRPr lang="en-US" sz="7700" dirty="0">
              <a:solidFill>
                <a:schemeClr val="bg2">
                  <a:lumMod val="75000"/>
                </a:schemeClr>
              </a:solidFill>
            </a:endParaRPr>
          </a:p>
        </p:txBody>
      </p:sp>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1122641" y="11080449"/>
            <a:ext cx="2406522" cy="2084279"/>
          </a:xfrm>
          <a:prstGeom prst="rect">
            <a:avLst/>
          </a:prstGeom>
          <a:ln w="12700">
            <a:miter lim="400000"/>
          </a:ln>
        </p:spPr>
      </p:pic>
      <p:sp>
        <p:nvSpPr>
          <p:cNvPr id="2" name="Content Placeholder 9">
            <a:extLst>
              <a:ext uri="{FF2B5EF4-FFF2-40B4-BE49-F238E27FC236}">
                <a16:creationId xmlns:a16="http://schemas.microsoft.com/office/drawing/2014/main" id="{A1220984-7438-B825-1EF3-C10CFC025F8B}"/>
              </a:ext>
            </a:extLst>
          </p:cNvPr>
          <p:cNvSpPr txBox="1">
            <a:spLocks/>
          </p:cNvSpPr>
          <p:nvPr/>
        </p:nvSpPr>
        <p:spPr>
          <a:xfrm>
            <a:off x="854837" y="2541732"/>
            <a:ext cx="21144828" cy="9387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defTabSz="2438337" hangingPunct="1">
              <a:lnSpc>
                <a:spcPct val="90000"/>
              </a:lnSpc>
              <a:spcBef>
                <a:spcPts val="4500"/>
              </a:spcBef>
              <a:buSzPct val="123000"/>
            </a:pPr>
            <a:r>
              <a:rPr lang="en-US" sz="4800" b="0" dirty="0">
                <a:solidFill>
                  <a:schemeClr val="tx1"/>
                </a:solidFill>
              </a:rPr>
              <a:t>A Fiscal Sponsorship Agreement is a written agreement that sets out who is responsible for what. </a:t>
            </a:r>
          </a:p>
          <a:p>
            <a:pPr defTabSz="2438337" hangingPunct="1">
              <a:lnSpc>
                <a:spcPct val="90000"/>
              </a:lnSpc>
              <a:spcBef>
                <a:spcPts val="4500"/>
              </a:spcBef>
              <a:buSzPct val="123000"/>
            </a:pPr>
            <a:r>
              <a:rPr lang="en-US" sz="4800" dirty="0">
                <a:solidFill>
                  <a:schemeClr val="tx1"/>
                </a:solidFill>
              </a:rPr>
              <a:t>Should Include:</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Whether a project is incorporated</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Maintenance and release of funds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Type and frequency of reporting by program</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Grant proposal responsibilities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Administrative Fees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Other support provided by the sponsor</a:t>
            </a:r>
          </a:p>
          <a:p>
            <a:pPr hangingPunct="1"/>
            <a:endParaRPr lang="en-US" sz="6000" dirty="0">
              <a:solidFill>
                <a:srgbClr val="404040"/>
              </a:solidFill>
            </a:endParaRPr>
          </a:p>
        </p:txBody>
      </p:sp>
      <p:pic>
        <p:nvPicPr>
          <p:cNvPr id="4" name="Picture 3">
            <a:extLst>
              <a:ext uri="{FF2B5EF4-FFF2-40B4-BE49-F238E27FC236}">
                <a16:creationId xmlns:a16="http://schemas.microsoft.com/office/drawing/2014/main" id="{83945EDB-2D0B-D718-B44C-9A612A810E5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752576" y="4028394"/>
            <a:ext cx="9867968" cy="6578645"/>
          </a:xfrm>
          <a:prstGeom prst="rect">
            <a:avLst/>
          </a:prstGeom>
        </p:spPr>
      </p:pic>
    </p:spTree>
    <p:extLst>
      <p:ext uri="{BB962C8B-B14F-4D97-AF65-F5344CB8AC3E}">
        <p14:creationId xmlns:p14="http://schemas.microsoft.com/office/powerpoint/2010/main" val="9275666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1122641" y="11080449"/>
            <a:ext cx="2406522" cy="2084279"/>
          </a:xfrm>
          <a:prstGeom prst="rect">
            <a:avLst/>
          </a:prstGeom>
          <a:ln w="12700">
            <a:miter lim="400000"/>
          </a:ln>
        </p:spPr>
      </p:pic>
      <p:sp>
        <p:nvSpPr>
          <p:cNvPr id="2" name="Content Placeholder 9">
            <a:extLst>
              <a:ext uri="{FF2B5EF4-FFF2-40B4-BE49-F238E27FC236}">
                <a16:creationId xmlns:a16="http://schemas.microsoft.com/office/drawing/2014/main" id="{A1220984-7438-B825-1EF3-C10CFC025F8B}"/>
              </a:ext>
            </a:extLst>
          </p:cNvPr>
          <p:cNvSpPr txBox="1">
            <a:spLocks/>
          </p:cNvSpPr>
          <p:nvPr/>
        </p:nvSpPr>
        <p:spPr>
          <a:xfrm>
            <a:off x="1619586" y="1692931"/>
            <a:ext cx="21144828" cy="9387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defTabSz="2438337" hangingPunct="1">
              <a:lnSpc>
                <a:spcPct val="90000"/>
              </a:lnSpc>
              <a:spcBef>
                <a:spcPts val="4500"/>
              </a:spcBef>
              <a:buSzPct val="123000"/>
            </a:pPr>
            <a:r>
              <a:rPr lang="en-US" sz="4800" dirty="0">
                <a:solidFill>
                  <a:schemeClr val="tx1"/>
                </a:solidFill>
              </a:rPr>
              <a:t>Should Include (continued):</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Whether a project can lobby</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Tax reporting</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Will project staff be employees of the project or of the fiscal sponsor?</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Amount of supervision and control sponsor will retain</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Insurance and liability/indemnification</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Ownership of tangible and intangible assets and intellectual property of the project</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tx1"/>
                </a:solidFill>
              </a:rPr>
              <a:t>Duration and termination of agreement</a:t>
            </a:r>
          </a:p>
          <a:p>
            <a:pPr hangingPunct="1"/>
            <a:endParaRPr lang="en-US" sz="6000" dirty="0">
              <a:solidFill>
                <a:srgbClr val="404040"/>
              </a:solidFill>
            </a:endParaRPr>
          </a:p>
        </p:txBody>
      </p:sp>
    </p:spTree>
    <p:extLst>
      <p:ext uri="{BB962C8B-B14F-4D97-AF65-F5344CB8AC3E}">
        <p14:creationId xmlns:p14="http://schemas.microsoft.com/office/powerpoint/2010/main" val="29955388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7F2C-C64B-D952-EBF0-2C8C2EA812B7}"/>
              </a:ext>
            </a:extLst>
          </p:cNvPr>
          <p:cNvSpPr>
            <a:spLocks noGrp="1"/>
          </p:cNvSpPr>
          <p:nvPr>
            <p:ph type="title"/>
          </p:nvPr>
        </p:nvSpPr>
        <p:spPr>
          <a:xfrm>
            <a:off x="1219201" y="609600"/>
            <a:ext cx="21945602" cy="2286000"/>
          </a:xfrm>
        </p:spPr>
        <p:txBody>
          <a:bodyPr anchor="ctr">
            <a:normAutofit fontScale="90000"/>
          </a:bodyPr>
          <a:lstStyle/>
          <a:p>
            <a:pPr>
              <a:lnSpc>
                <a:spcPct val="90000"/>
              </a:lnSpc>
            </a:pPr>
            <a:r>
              <a:rPr lang="en-US" sz="8000" dirty="0">
                <a:solidFill>
                  <a:schemeClr val="accent2">
                    <a:lumMod val="50000"/>
                  </a:schemeClr>
                </a:solidFill>
              </a:rPr>
              <a:t>Save the Date </a:t>
            </a:r>
            <a:br>
              <a:rPr lang="en-US" dirty="0">
                <a:solidFill>
                  <a:schemeClr val="accent2">
                    <a:lumMod val="50000"/>
                  </a:schemeClr>
                </a:solidFill>
              </a:rPr>
            </a:br>
            <a:endParaRPr lang="en-US" dirty="0">
              <a:solidFill>
                <a:schemeClr val="accent2">
                  <a:lumMod val="50000"/>
                </a:schemeClr>
              </a:solidFill>
            </a:endParaRPr>
          </a:p>
        </p:txBody>
      </p:sp>
      <p:pic>
        <p:nvPicPr>
          <p:cNvPr id="1026" name="Picture 2" descr="Teamwork Stock Illustrations – 597,095 Teamwork Stock ...">
            <a:extLst>
              <a:ext uri="{FF2B5EF4-FFF2-40B4-BE49-F238E27FC236}">
                <a16:creationId xmlns:a16="http://schemas.microsoft.com/office/drawing/2014/main" id="{A30B324C-BA37-8CA3-F73C-7DFFD30FA5D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9200" y="3939510"/>
            <a:ext cx="8250148" cy="5836980"/>
          </a:xfrm>
          <a:prstGeom prst="rect">
            <a:avLst/>
          </a:prstGeom>
          <a:solidFill>
            <a:srgbClr val="FFFFFF"/>
          </a:solidFill>
        </p:spPr>
      </p:pic>
      <p:cxnSp>
        <p:nvCxnSpPr>
          <p:cNvPr id="4" name="Straight Connector 3">
            <a:extLst>
              <a:ext uri="{FF2B5EF4-FFF2-40B4-BE49-F238E27FC236}">
                <a16:creationId xmlns:a16="http://schemas.microsoft.com/office/drawing/2014/main" id="{D92B55A4-CCA6-1B93-8460-B1671D04DF93}"/>
              </a:ext>
            </a:extLst>
          </p:cNvPr>
          <p:cNvCxnSpPr/>
          <p:nvPr/>
        </p:nvCxnSpPr>
        <p:spPr>
          <a:xfrm>
            <a:off x="115018" y="21336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pic>
        <p:nvPicPr>
          <p:cNvPr id="5" name="Image" descr="Image">
            <a:extLst>
              <a:ext uri="{FF2B5EF4-FFF2-40B4-BE49-F238E27FC236}">
                <a16:creationId xmlns:a16="http://schemas.microsoft.com/office/drawing/2014/main" id="{73B58031-4063-6D0C-E3D8-CD504EA76055}"/>
              </a:ext>
            </a:extLst>
          </p:cNvPr>
          <p:cNvPicPr>
            <a:picLocks noChangeAspect="1"/>
          </p:cNvPicPr>
          <p:nvPr/>
        </p:nvPicPr>
        <p:blipFill>
          <a:blip r:embed="rId4"/>
          <a:stretch>
            <a:fillRect/>
          </a:stretch>
        </p:blipFill>
        <p:spPr>
          <a:xfrm>
            <a:off x="22825838" y="12489939"/>
            <a:ext cx="1219791" cy="1056456"/>
          </a:xfrm>
          <a:prstGeom prst="rect">
            <a:avLst/>
          </a:prstGeom>
          <a:ln w="12700">
            <a:miter lim="400000"/>
          </a:ln>
        </p:spPr>
      </p:pic>
      <p:sp>
        <p:nvSpPr>
          <p:cNvPr id="7" name="TextBox 6">
            <a:extLst>
              <a:ext uri="{FF2B5EF4-FFF2-40B4-BE49-F238E27FC236}">
                <a16:creationId xmlns:a16="http://schemas.microsoft.com/office/drawing/2014/main" id="{3E7073D9-C454-F803-C860-284BDF6EA5A7}"/>
              </a:ext>
            </a:extLst>
          </p:cNvPr>
          <p:cNvSpPr txBox="1"/>
          <p:nvPr/>
        </p:nvSpPr>
        <p:spPr>
          <a:xfrm>
            <a:off x="10929257" y="2946049"/>
            <a:ext cx="12235543" cy="87818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buNone/>
            </a:pPr>
            <a:r>
              <a:rPr lang="en-US" sz="6000" b="1" dirty="0">
                <a:solidFill>
                  <a:schemeClr val="accent1">
                    <a:lumMod val="50000"/>
                  </a:schemeClr>
                </a:solidFill>
              </a:rPr>
              <a:t>The Similarities and Differences Between Foundation and Government Grant Proposals:</a:t>
            </a:r>
          </a:p>
          <a:p>
            <a:pPr marL="0" indent="0">
              <a:buNone/>
            </a:pPr>
            <a:r>
              <a:rPr lang="en-US" sz="6000" b="1" dirty="0">
                <a:solidFill>
                  <a:schemeClr val="accent1">
                    <a:lumMod val="50000"/>
                  </a:schemeClr>
                </a:solidFill>
              </a:rPr>
              <a:t> </a:t>
            </a:r>
          </a:p>
          <a:p>
            <a:pPr marL="0" indent="0">
              <a:buNone/>
            </a:pPr>
            <a:r>
              <a:rPr lang="en-US" sz="6000" b="1" dirty="0">
                <a:solidFill>
                  <a:schemeClr val="accent1">
                    <a:lumMod val="50000"/>
                  </a:schemeClr>
                </a:solidFill>
              </a:rPr>
              <a:t>A Deep Dive</a:t>
            </a:r>
          </a:p>
          <a:p>
            <a:pPr marL="0" indent="0">
              <a:buNone/>
            </a:pPr>
            <a:endParaRPr lang="en-US" sz="6000" b="1" dirty="0">
              <a:solidFill>
                <a:schemeClr val="accent1">
                  <a:lumMod val="50000"/>
                </a:schemeClr>
              </a:solidFill>
            </a:endParaRPr>
          </a:p>
          <a:p>
            <a:pPr marL="0" indent="0">
              <a:buNone/>
            </a:pPr>
            <a:endParaRPr lang="en-US" sz="6000" b="1" dirty="0">
              <a:solidFill>
                <a:schemeClr val="accent1">
                  <a:lumMod val="50000"/>
                </a:schemeClr>
              </a:solidFill>
            </a:endParaRPr>
          </a:p>
          <a:p>
            <a:pPr marL="0" indent="0">
              <a:buNone/>
            </a:pPr>
            <a:r>
              <a:rPr lang="en-US" sz="6000" b="1" dirty="0">
                <a:solidFill>
                  <a:schemeClr val="accent1">
                    <a:lumMod val="50000"/>
                  </a:schemeClr>
                </a:solidFill>
              </a:rPr>
              <a:t>Wednesday, October 25</a:t>
            </a:r>
            <a:r>
              <a:rPr lang="en-US" sz="6000" b="1" baseline="30000" dirty="0">
                <a:solidFill>
                  <a:schemeClr val="accent1">
                    <a:lumMod val="50000"/>
                  </a:schemeClr>
                </a:solidFill>
              </a:rPr>
              <a:t>th</a:t>
            </a:r>
            <a:r>
              <a:rPr lang="en-US" sz="6000" b="1" dirty="0">
                <a:solidFill>
                  <a:schemeClr val="accent1">
                    <a:lumMod val="50000"/>
                  </a:schemeClr>
                </a:solidFill>
              </a:rPr>
              <a:t>, 2023</a:t>
            </a:r>
          </a:p>
          <a:p>
            <a:pPr marL="0" indent="0">
              <a:buNone/>
            </a:pPr>
            <a:r>
              <a:rPr lang="en-US" sz="6000" b="1" dirty="0">
                <a:solidFill>
                  <a:schemeClr val="accent1">
                    <a:lumMod val="50000"/>
                  </a:schemeClr>
                </a:solidFill>
              </a:rPr>
              <a:t>12 – 1 pm EST</a:t>
            </a: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438848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1145501" y="11100248"/>
            <a:ext cx="2383662" cy="2064480"/>
          </a:xfrm>
          <a:prstGeom prst="rect">
            <a:avLst/>
          </a:prstGeom>
          <a:ln w="12700">
            <a:miter lim="400000"/>
          </a:ln>
        </p:spPr>
      </p:pic>
      <p:sp>
        <p:nvSpPr>
          <p:cNvPr id="9" name="Title 4">
            <a:extLst>
              <a:ext uri="{FF2B5EF4-FFF2-40B4-BE49-F238E27FC236}">
                <a16:creationId xmlns:a16="http://schemas.microsoft.com/office/drawing/2014/main" id="{2776F250-6516-FDBE-9477-44EF8EA43F39}"/>
              </a:ext>
            </a:extLst>
          </p:cNvPr>
          <p:cNvSpPr>
            <a:spLocks noGrp="1"/>
          </p:cNvSpPr>
          <p:nvPr>
            <p:ph type="title"/>
          </p:nvPr>
        </p:nvSpPr>
        <p:spPr>
          <a:xfrm>
            <a:off x="7174782" y="3389920"/>
            <a:ext cx="10034436" cy="1073223"/>
          </a:xfrm>
        </p:spPr>
        <p:txBody>
          <a:bodyPr>
            <a:noAutofit/>
          </a:bodyPr>
          <a:lstStyle/>
          <a:p>
            <a:pPr algn="ctr"/>
            <a:r>
              <a:rPr lang="en-US" sz="12000" b="1" dirty="0">
                <a:solidFill>
                  <a:srgbClr val="FFC000"/>
                </a:solidFill>
              </a:rPr>
              <a:t>Questions?</a:t>
            </a:r>
          </a:p>
        </p:txBody>
      </p:sp>
      <p:sp>
        <p:nvSpPr>
          <p:cNvPr id="2" name="TextBox 1">
            <a:extLst>
              <a:ext uri="{FF2B5EF4-FFF2-40B4-BE49-F238E27FC236}">
                <a16:creationId xmlns:a16="http://schemas.microsoft.com/office/drawing/2014/main" id="{FAE5C01C-BEC3-B919-CD57-1C6315660187}"/>
              </a:ext>
            </a:extLst>
          </p:cNvPr>
          <p:cNvSpPr txBox="1"/>
          <p:nvPr/>
        </p:nvSpPr>
        <p:spPr>
          <a:xfrm>
            <a:off x="4419600" y="5836241"/>
            <a:ext cx="15544800" cy="4524315"/>
          </a:xfrm>
          <a:prstGeom prst="rect">
            <a:avLst/>
          </a:prstGeom>
          <a:noFill/>
        </p:spPr>
        <p:txBody>
          <a:bodyPr wrap="square" rtlCol="0">
            <a:spAutoFit/>
          </a:bodyPr>
          <a:lstStyle/>
          <a:p>
            <a:r>
              <a:rPr lang="en-US" sz="5600" b="1" dirty="0">
                <a:solidFill>
                  <a:srgbClr val="0EB1A4"/>
                </a:solidFill>
                <a:cs typeface="Arial" panose="020B0604020202020204" pitchFamily="34" charset="0"/>
              </a:rPr>
              <a:t>IFP Contact Information:</a:t>
            </a:r>
          </a:p>
          <a:p>
            <a:endParaRPr lang="en-US" sz="5600" b="1" dirty="0">
              <a:solidFill>
                <a:srgbClr val="0EB1A4"/>
              </a:solidFill>
              <a:cs typeface="Arial" panose="020B0604020202020204" pitchFamily="34" charset="0"/>
            </a:endParaRPr>
          </a:p>
          <a:p>
            <a:r>
              <a:rPr lang="en-US" sz="4000" dirty="0">
                <a:solidFill>
                  <a:schemeClr val="bg2"/>
                </a:solidFill>
                <a:cs typeface="Arial" panose="020B0604020202020204" pitchFamily="34" charset="0"/>
              </a:rPr>
              <a:t>Louise Mathias, Senior Partner </a:t>
            </a:r>
          </a:p>
          <a:p>
            <a:r>
              <a:rPr lang="en-US" sz="4000" dirty="0">
                <a:solidFill>
                  <a:schemeClr val="bg2"/>
                </a:solidFill>
                <a:cs typeface="Arial" panose="020B0604020202020204" pitchFamily="34" charset="0"/>
                <a:hlinkClick r:id="rId4"/>
              </a:rPr>
              <a:t>louise.mathias@innovativefundingpartners.com</a:t>
            </a:r>
            <a:endParaRPr lang="en-US" sz="4000" dirty="0">
              <a:solidFill>
                <a:schemeClr val="bg2"/>
              </a:solidFill>
              <a:cs typeface="Arial" panose="020B0604020202020204" pitchFamily="34" charset="0"/>
            </a:endParaRPr>
          </a:p>
          <a:p>
            <a:r>
              <a:rPr lang="en-US" sz="4000" dirty="0">
                <a:solidFill>
                  <a:schemeClr val="bg2"/>
                </a:solidFill>
                <a:cs typeface="Arial" panose="020B0604020202020204" pitchFamily="34" charset="0"/>
              </a:rPr>
              <a:t>(202) 809-3401</a:t>
            </a:r>
          </a:p>
          <a:p>
            <a:endParaRPr lang="en-US" sz="5600" dirty="0">
              <a:solidFill>
                <a:schemeClr val="tx1">
                  <a:lumMod val="75000"/>
                  <a:lumOff val="25000"/>
                </a:schemeClr>
              </a:solidFill>
              <a:cs typeface="Arial" panose="020B0604020202020204" pitchFamily="34" charset="0"/>
            </a:endParaRPr>
          </a:p>
        </p:txBody>
      </p:sp>
    </p:spTree>
    <p:extLst>
      <p:ext uri="{BB962C8B-B14F-4D97-AF65-F5344CB8AC3E}">
        <p14:creationId xmlns:p14="http://schemas.microsoft.com/office/powerpoint/2010/main" val="339822617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3332F"/>
        </a:solidFill>
        <a:effectLst/>
      </p:bgPr>
    </p:bg>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3"/>
          <a:stretch>
            <a:fillRect/>
          </a:stretch>
        </p:blipFill>
        <p:spPr>
          <a:xfrm>
            <a:off x="7771082" y="5708238"/>
            <a:ext cx="8841835" cy="2299524"/>
          </a:xfrm>
          <a:prstGeom prst="rect">
            <a:avLst/>
          </a:prstGeom>
          <a:ln w="12700">
            <a:miter lim="400000"/>
          </a:ln>
        </p:spPr>
      </p:pic>
      <p:sp>
        <p:nvSpPr>
          <p:cNvPr id="185" name="title of"/>
          <p:cNvSpPr txBox="1"/>
          <p:nvPr/>
        </p:nvSpPr>
        <p:spPr>
          <a:xfrm>
            <a:off x="11170282" y="9251340"/>
            <a:ext cx="2218238"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t>dht.org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C9C8"/>
        </a:solidFill>
        <a:effectLst/>
      </p:bgPr>
    </p:bg>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3"/>
          <a:stretch>
            <a:fillRect/>
          </a:stretch>
        </p:blipFill>
        <p:spPr>
          <a:xfrm>
            <a:off x="492222" y="2918109"/>
            <a:ext cx="7719235" cy="6683091"/>
          </a:xfrm>
          <a:prstGeom prst="rect">
            <a:avLst/>
          </a:prstGeom>
          <a:ln w="12700">
            <a:miter lim="400000"/>
          </a:ln>
        </p:spPr>
      </p:pic>
      <p:sp>
        <p:nvSpPr>
          <p:cNvPr id="161" name="section…"/>
          <p:cNvSpPr txBox="1"/>
          <p:nvPr/>
        </p:nvSpPr>
        <p:spPr>
          <a:xfrm>
            <a:off x="9821542" y="752214"/>
            <a:ext cx="13546458" cy="14487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0" marR="0" lvl="0" indent="0" algn="r" defTabSz="2438337" rtl="0" eaLnBrk="1" fontAlgn="auto" latinLnBrk="0" hangingPunct="0">
              <a:lnSpc>
                <a:spcPct val="80000"/>
              </a:lnSpc>
              <a:spcBef>
                <a:spcPts val="0"/>
              </a:spcBef>
              <a:spcAft>
                <a:spcPts val="0"/>
              </a:spcAft>
              <a:buClrTx/>
              <a:buSzTx/>
              <a:buFontTx/>
              <a:buNone/>
              <a:tabLst/>
              <a:defRPr sz="14000" b="1" spc="1399">
                <a:solidFill>
                  <a:srgbClr val="FFFFFF"/>
                </a:solidFill>
                <a:latin typeface="AcuminProWide-Semibold"/>
                <a:ea typeface="AcuminProWide-Semibold"/>
                <a:cs typeface="AcuminProWide-Semibold"/>
                <a:sym typeface="AcuminProWide-Semibold"/>
              </a:defRPr>
            </a:pPr>
            <a:r>
              <a:rPr kumimoji="0" lang="en-US" sz="5400" b="1" i="0" u="none" strike="noStrike" kern="0" cap="none" spc="1399" normalizeH="0" baseline="0" noProof="0" dirty="0">
                <a:ln>
                  <a:noFill/>
                </a:ln>
                <a:solidFill>
                  <a:srgbClr val="FFFFFF"/>
                </a:solidFill>
                <a:effectLst/>
                <a:uLnTx/>
                <a:uFillTx/>
                <a:latin typeface="AcuminProWide-Semibold"/>
                <a:sym typeface="AcuminProWide-Semibold"/>
              </a:rPr>
              <a:t>About </a:t>
            </a:r>
          </a:p>
          <a:p>
            <a:pPr marL="0" marR="0" lvl="0" indent="0" algn="r" defTabSz="2438337" rtl="0" eaLnBrk="1" fontAlgn="auto" latinLnBrk="0" hangingPunct="0">
              <a:lnSpc>
                <a:spcPct val="80000"/>
              </a:lnSpc>
              <a:spcBef>
                <a:spcPts val="0"/>
              </a:spcBef>
              <a:spcAft>
                <a:spcPts val="0"/>
              </a:spcAft>
              <a:buClrTx/>
              <a:buSzTx/>
              <a:buFontTx/>
              <a:buNone/>
              <a:tabLst/>
              <a:defRPr sz="14000" b="1" spc="1399">
                <a:solidFill>
                  <a:srgbClr val="FFFFFF"/>
                </a:solidFill>
                <a:latin typeface="AcuminProWide-Semibold"/>
                <a:ea typeface="AcuminProWide-Semibold"/>
                <a:cs typeface="AcuminProWide-Semibold"/>
                <a:sym typeface="AcuminProWide-Semibold"/>
              </a:defRPr>
            </a:pPr>
            <a:r>
              <a:rPr kumimoji="0" lang="en-US" sz="5400" b="1" i="0" u="none" strike="noStrike" kern="0" cap="none" spc="1399" normalizeH="0" baseline="0" noProof="0" dirty="0">
                <a:ln>
                  <a:noFill/>
                </a:ln>
                <a:solidFill>
                  <a:srgbClr val="FFFFFF"/>
                </a:solidFill>
                <a:effectLst/>
                <a:uLnTx/>
                <a:uFillTx/>
                <a:latin typeface="AcuminProWide-Semibold"/>
                <a:sym typeface="AcuminProWide-Semibold"/>
              </a:rPr>
              <a:t>Innovative Funding Partners</a:t>
            </a:r>
            <a:endParaRPr kumimoji="0" sz="5400" b="1" i="0" u="none" strike="noStrike" kern="0" cap="none" spc="1399" normalizeH="0" baseline="0" noProof="0" dirty="0">
              <a:ln>
                <a:noFill/>
              </a:ln>
              <a:solidFill>
                <a:srgbClr val="FFFFFF"/>
              </a:solidFill>
              <a:effectLst/>
              <a:uLnTx/>
              <a:uFillTx/>
              <a:latin typeface="AcuminProWide-Semibold"/>
              <a:sym typeface="AcuminProWide-Semibold"/>
            </a:endParaRPr>
          </a:p>
        </p:txBody>
      </p:sp>
      <p:sp>
        <p:nvSpPr>
          <p:cNvPr id="2" name="TextBox 1">
            <a:extLst>
              <a:ext uri="{FF2B5EF4-FFF2-40B4-BE49-F238E27FC236}">
                <a16:creationId xmlns:a16="http://schemas.microsoft.com/office/drawing/2014/main" id="{64FCAA4D-5F87-7D10-6088-B7F2296EC66D}"/>
              </a:ext>
            </a:extLst>
          </p:cNvPr>
          <p:cNvSpPr txBox="1"/>
          <p:nvPr/>
        </p:nvSpPr>
        <p:spPr>
          <a:xfrm>
            <a:off x="9122885" y="2900055"/>
            <a:ext cx="13906448" cy="8372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7" rtl="0" eaLnBrk="1" fontAlgn="auto" latinLnBrk="0" hangingPunct="0">
              <a:lnSpc>
                <a:spcPct val="110000"/>
              </a:lnSpc>
              <a:spcBef>
                <a:spcPts val="0"/>
              </a:spcBef>
              <a:spcAft>
                <a:spcPts val="600"/>
              </a:spcAft>
              <a:buClrTx/>
              <a:buSzTx/>
              <a:buFontTx/>
              <a:buNone/>
              <a:tabLst/>
              <a:defRPr/>
            </a:pPr>
            <a:r>
              <a:rPr kumimoji="0" lang="en-US" sz="4400" b="1" i="0" u="none" strike="noStrike" kern="0" cap="none" spc="0" normalizeH="0" baseline="0" noProof="0" dirty="0">
                <a:ln>
                  <a:noFill/>
                </a:ln>
                <a:solidFill>
                  <a:srgbClr val="FFFFFF"/>
                </a:solidFill>
                <a:effectLst/>
                <a:uLnTx/>
                <a:uFillTx/>
                <a:latin typeface="Helvetica Neue"/>
                <a:ea typeface="Helvetica Neue"/>
                <a:cs typeface="Helvetica Neue"/>
                <a:sym typeface="Helvetica Neue"/>
              </a:rPr>
              <a:t>IFP</a:t>
            </a:r>
            <a:r>
              <a:rPr kumimoji="0" lang="en-US" sz="4400" b="0" i="0" u="none" strike="noStrike" kern="0" cap="none" spc="0" normalizeH="0" baseline="0" noProof="0" dirty="0">
                <a:ln>
                  <a:noFill/>
                </a:ln>
                <a:solidFill>
                  <a:srgbClr val="FFFFFF"/>
                </a:solidFill>
                <a:effectLst/>
                <a:uLnTx/>
                <a:uFillTx/>
                <a:latin typeface="Helvetica Neue"/>
                <a:ea typeface="Helvetica Neue"/>
                <a:cs typeface="Helvetica Neue"/>
                <a:sym typeface="Helvetica Neue"/>
              </a:rPr>
              <a:t> is a nationally recognized grants consulting firm highly regarded for an impressive overall grant success rate of 85%. Well known for their expertise in federal and other governmental grant writing, this success is based not only on technical expertise, but also on a foundational relationship-building approach. IFP’s team of over 20 highly experienced consultants are passionate about helping organizations meet the unique needs of their local communities and better serve their constituents by seeking and securing grant funding. </a:t>
            </a:r>
          </a:p>
        </p:txBody>
      </p:sp>
      <p:pic>
        <p:nvPicPr>
          <p:cNvPr id="5" name="Picture 4">
            <a:extLst>
              <a:ext uri="{FF2B5EF4-FFF2-40B4-BE49-F238E27FC236}">
                <a16:creationId xmlns:a16="http://schemas.microsoft.com/office/drawing/2014/main" id="{4B86A6FC-C503-AC5E-0248-E45429C982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7179" y="10797891"/>
            <a:ext cx="9378683" cy="2813605"/>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3068025" y="960769"/>
            <a:ext cx="4376835"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p:cNvSpPr txBox="1"/>
          <p:nvPr/>
        </p:nvSpPr>
        <p:spPr>
          <a:xfrm>
            <a:off x="3068025" y="1539505"/>
            <a:ext cx="7404388"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1272905" y="3220197"/>
            <a:ext cx="16466454" cy="82278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indent="0" algn="l">
              <a:buNone/>
            </a:pPr>
            <a:r>
              <a:rPr lang="en-US" sz="4400" b="1" dirty="0"/>
              <a:t>Louise Mathias, Senior Partner</a:t>
            </a:r>
            <a:r>
              <a:rPr lang="en-US" sz="4400" dirty="0"/>
              <a:t>,</a:t>
            </a:r>
            <a:r>
              <a:rPr lang="en-US" sz="4400" b="1" dirty="0"/>
              <a:t> </a:t>
            </a:r>
            <a:r>
              <a:rPr lang="en-US" sz="4400" dirty="0"/>
              <a:t>has over two decades of federal grant development and grant management experience across a wide variety of sectors, including health care, social services, community and economic development, and education. Her experience includes conducting in-depth analysis of organizational resources and readiness to pursue federal grant funding. Louise oversees the federal grants development process and provides ongoing professional development support to IFP’s team of over 20 grant writing consultants. She is particularly passionate about projects that work to address racial equity, enhance rural community infrastructure, and reduce disparities amongst underserved populations of all kinds. </a:t>
            </a:r>
          </a:p>
        </p:txBody>
      </p:sp>
      <p:pic>
        <p:nvPicPr>
          <p:cNvPr id="169" name="Image" descr="Image"/>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174" name="2."/>
          <p:cNvSpPr txBox="1"/>
          <p:nvPr/>
        </p:nvSpPr>
        <p:spPr>
          <a:xfrm>
            <a:off x="16223652" y="6004809"/>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6" name="Number bullets or callout text styling."/>
          <p:cNvSpPr txBox="1"/>
          <p:nvPr/>
        </p:nvSpPr>
        <p:spPr>
          <a:xfrm>
            <a:off x="17739359" y="9274716"/>
            <a:ext cx="5042264"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r>
              <a:rPr kumimoji="0" lang="en-US" sz="4000" b="1"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Louise Mathias </a:t>
            </a:r>
          </a:p>
          <a:p>
            <a:pPr algn="ctr"/>
            <a:r>
              <a:rPr kumimoji="0" lang="en-US" sz="4000"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Senior Partner</a:t>
            </a:r>
            <a:endParaRPr lang="en-US" sz="4000" dirty="0">
              <a:solidFill>
                <a:schemeClr val="tx1">
                  <a:lumMod val="75000"/>
                  <a:lumOff val="25000"/>
                </a:schemeClr>
              </a:solidFill>
              <a:latin typeface="Proxima Nova" panose="02000506030000020004" pitchFamily="2" charset="0"/>
              <a:cs typeface="Arial" panose="020B0604020202020204" pitchFamily="34" charset="0"/>
            </a:endParaRPr>
          </a:p>
        </p:txBody>
      </p:sp>
      <p:pic>
        <p:nvPicPr>
          <p:cNvPr id="2" name="Picture 2">
            <a:extLst>
              <a:ext uri="{FF2B5EF4-FFF2-40B4-BE49-F238E27FC236}">
                <a16:creationId xmlns:a16="http://schemas.microsoft.com/office/drawing/2014/main" id="{322505D2-5A5B-66A4-BFC8-3CFBCE45BD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9359" y="3141082"/>
            <a:ext cx="5844071" cy="5844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130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3030208" y="1464547"/>
            <a:ext cx="345537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p:cNvSpPr txBox="1"/>
          <p:nvPr/>
        </p:nvSpPr>
        <p:spPr>
          <a:xfrm>
            <a:off x="3030208" y="1931342"/>
            <a:ext cx="7404388"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2701528" y="6044461"/>
            <a:ext cx="1218501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indent="0" algn="l">
              <a:buNone/>
            </a:pPr>
            <a:endParaRPr lang="en-US" sz="4000" dirty="0"/>
          </a:p>
        </p:txBody>
      </p:sp>
      <p:pic>
        <p:nvPicPr>
          <p:cNvPr id="169" name="Image" descr="Image"/>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173" name="1."/>
          <p:cNvSpPr txBox="1"/>
          <p:nvPr/>
        </p:nvSpPr>
        <p:spPr>
          <a:xfrm>
            <a:off x="16130036" y="4653546"/>
            <a:ext cx="2898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p:cNvSpPr txBox="1"/>
          <p:nvPr/>
        </p:nvSpPr>
        <p:spPr>
          <a:xfrm>
            <a:off x="16223652" y="6004809"/>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p:cNvSpPr txBox="1"/>
          <p:nvPr/>
        </p:nvSpPr>
        <p:spPr>
          <a:xfrm>
            <a:off x="15993426" y="7334144"/>
            <a:ext cx="639311"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t>3.</a:t>
            </a:r>
          </a:p>
        </p:txBody>
      </p:sp>
      <p:sp>
        <p:nvSpPr>
          <p:cNvPr id="176" name="Number bullets or callout text styling."/>
          <p:cNvSpPr txBox="1"/>
          <p:nvPr/>
        </p:nvSpPr>
        <p:spPr>
          <a:xfrm>
            <a:off x="17231791" y="9259983"/>
            <a:ext cx="6012333"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r>
              <a:rPr kumimoji="0" lang="en-US" sz="4000" b="1"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Carrie Davis</a:t>
            </a:r>
          </a:p>
          <a:p>
            <a:pPr algn="ctr"/>
            <a:r>
              <a:rPr kumimoji="0" lang="en-US" sz="4000"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Senior Grants Consultant</a:t>
            </a:r>
            <a:endParaRPr lang="en-US" sz="4000" dirty="0">
              <a:solidFill>
                <a:schemeClr val="tx1">
                  <a:lumMod val="75000"/>
                  <a:lumOff val="25000"/>
                </a:schemeClr>
              </a:solidFill>
              <a:latin typeface="Proxima Nova" panose="02000506030000020004" pitchFamily="2" charset="0"/>
              <a:cs typeface="Arial" panose="020B0604020202020204" pitchFamily="34" charset="0"/>
            </a:endParaRPr>
          </a:p>
        </p:txBody>
      </p:sp>
      <p:sp>
        <p:nvSpPr>
          <p:cNvPr id="6" name="TextBox 5">
            <a:extLst>
              <a:ext uri="{FF2B5EF4-FFF2-40B4-BE49-F238E27FC236}">
                <a16:creationId xmlns:a16="http://schemas.microsoft.com/office/drawing/2014/main" id="{743E8392-90BF-704F-412B-06196EE5C090}"/>
              </a:ext>
            </a:extLst>
          </p:cNvPr>
          <p:cNvSpPr txBox="1"/>
          <p:nvPr/>
        </p:nvSpPr>
        <p:spPr>
          <a:xfrm>
            <a:off x="1504430" y="4141540"/>
            <a:ext cx="14915494" cy="6186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gn="l">
              <a:buNone/>
            </a:pPr>
            <a:r>
              <a:rPr lang="en-US" sz="4400" b="1" dirty="0"/>
              <a:t>Carrie Davis, IFP Senior Grants Consultant, </a:t>
            </a:r>
            <a:r>
              <a:rPr lang="en-US" sz="4400" dirty="0"/>
              <a:t>is an experienced grant writer and project manager with a consistent track record of success working with organizations across diverse sectors and geographies. She provides project oversight, facilitation, and coordination at all levels of grant development. Carrie has successful experience with foundation, corporate, and government grants including DOL, HRSA, SAMHSA, CDC, DOE, USDA, and more.</a:t>
            </a:r>
            <a:endParaRPr lang="en-US" sz="4400" b="1" dirty="0"/>
          </a:p>
        </p:txBody>
      </p:sp>
      <p:pic>
        <p:nvPicPr>
          <p:cNvPr id="2" name="Picture 2">
            <a:extLst>
              <a:ext uri="{FF2B5EF4-FFF2-40B4-BE49-F238E27FC236}">
                <a16:creationId xmlns:a16="http://schemas.microsoft.com/office/drawing/2014/main" id="{6689543E-D8C3-6E60-5D92-7FE18BFDBE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3106" y="3156892"/>
            <a:ext cx="5676464" cy="569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7988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ontent"/>
          <p:cNvSpPr txBox="1"/>
          <p:nvPr/>
        </p:nvSpPr>
        <p:spPr>
          <a:xfrm>
            <a:off x="1766463" y="487139"/>
            <a:ext cx="102657"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endParaRPr sz="8000" dirty="0"/>
          </a:p>
        </p:txBody>
      </p:sp>
      <p:pic>
        <p:nvPicPr>
          <p:cNvPr id="181" name="Image" descr="Image"/>
          <p:cNvPicPr>
            <a:picLocks noChangeAspect="1"/>
          </p:cNvPicPr>
          <p:nvPr/>
        </p:nvPicPr>
        <p:blipFill>
          <a:blip r:embed="rId3"/>
          <a:stretch>
            <a:fillRect/>
          </a:stretch>
        </p:blipFill>
        <p:spPr>
          <a:xfrm>
            <a:off x="21467513" y="11168742"/>
            <a:ext cx="2218573" cy="1921497"/>
          </a:xfrm>
          <a:prstGeom prst="rect">
            <a:avLst/>
          </a:prstGeom>
          <a:ln w="12700">
            <a:miter lim="400000"/>
          </a:ln>
        </p:spPr>
      </p:pic>
      <p:sp>
        <p:nvSpPr>
          <p:cNvPr id="4" name="Content Placeholder 3">
            <a:extLst>
              <a:ext uri="{FF2B5EF4-FFF2-40B4-BE49-F238E27FC236}">
                <a16:creationId xmlns:a16="http://schemas.microsoft.com/office/drawing/2014/main" id="{8F552523-DC15-F901-5A55-4D203A8C5F5B}"/>
              </a:ext>
            </a:extLst>
          </p:cNvPr>
          <p:cNvSpPr txBox="1">
            <a:spLocks/>
          </p:cNvSpPr>
          <p:nvPr/>
        </p:nvSpPr>
        <p:spPr>
          <a:xfrm>
            <a:off x="1505206" y="4293438"/>
            <a:ext cx="20020111" cy="66357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3600" b="1" i="0" u="none" strike="noStrike" cap="none" spc="0" baseline="0">
                <a:solidFill>
                  <a:srgbClr val="000000"/>
                </a:solidFill>
                <a:uFillTx/>
                <a:latin typeface="+mj-lt"/>
                <a:ea typeface="+mj-ea"/>
                <a:cs typeface="+mj-cs"/>
                <a:sym typeface="Helvetica Neue"/>
              </a:defRPr>
            </a:lvl1pPr>
            <a:lvl2pPr marL="10668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2pPr>
            <a:lvl3pPr marL="16764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3pPr>
            <a:lvl4pPr marL="22860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4pPr>
            <a:lvl5pPr marL="2895600" marR="0" indent="-457200" algn="l" defTabSz="825500" rtl="0" latinLnBrk="0">
              <a:lnSpc>
                <a:spcPct val="100000"/>
              </a:lnSpc>
              <a:spcBef>
                <a:spcPts val="0"/>
              </a:spcBef>
              <a:spcAft>
                <a:spcPts val="0"/>
              </a:spcAft>
              <a:buClrTx/>
              <a:buSzPct val="123000"/>
              <a:buFontTx/>
              <a:buChar char="•"/>
              <a:tabLst/>
              <a:defRPr sz="36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endParaRPr lang="en-US" sz="4800" b="0" dirty="0">
              <a:solidFill>
                <a:schemeClr val="tx1"/>
              </a:solidFill>
            </a:endParaRPr>
          </a:p>
        </p:txBody>
      </p:sp>
      <p:sp>
        <p:nvSpPr>
          <p:cNvPr id="7" name="TextBox 6">
            <a:extLst>
              <a:ext uri="{FF2B5EF4-FFF2-40B4-BE49-F238E27FC236}">
                <a16:creationId xmlns:a16="http://schemas.microsoft.com/office/drawing/2014/main" id="{2C43849D-AA72-85B9-A192-56AC0508E9F8}"/>
              </a:ext>
            </a:extLst>
          </p:cNvPr>
          <p:cNvSpPr txBox="1"/>
          <p:nvPr/>
        </p:nvSpPr>
        <p:spPr>
          <a:xfrm>
            <a:off x="2406543" y="3734068"/>
            <a:ext cx="22559703" cy="62478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7700" b="1" spc="-170" dirty="0">
                <a:solidFill>
                  <a:srgbClr val="FFC000"/>
                </a:solidFill>
                <a:latin typeface="Helvetica Neue"/>
                <a:ea typeface="Helvetica Neue"/>
                <a:cs typeface="Montserrat"/>
                <a:sym typeface="Montserrat"/>
              </a:rPr>
              <a:t>I</a:t>
            </a:r>
            <a:r>
              <a:rPr lang="en-US" sz="7700" b="1" spc="-170" dirty="0">
                <a:solidFill>
                  <a:schemeClr val="accent4"/>
                </a:solidFill>
                <a:latin typeface="Helvetica Neue"/>
                <a:ea typeface="Helvetica Neue"/>
                <a:cs typeface="Montserrat"/>
                <a:sym typeface="Montserrat"/>
              </a:rPr>
              <a:t>.</a:t>
            </a:r>
            <a:r>
              <a:rPr lang="en-US" sz="8000" dirty="0">
                <a:solidFill>
                  <a:schemeClr val="accent4"/>
                </a:solidFill>
                <a:effectLst/>
                <a:latin typeface="+mn-lt"/>
                <a:ea typeface="Times New Roman" panose="02020603050405020304" pitchFamily="18" charset="0"/>
                <a:cs typeface="Times New Roman" panose="02020603050405020304" pitchFamily="18" charset="0"/>
              </a:rPr>
              <a:t> </a:t>
            </a:r>
            <a:r>
              <a:rPr lang="en-US" sz="8000" b="1" spc="-170" dirty="0">
                <a:solidFill>
                  <a:srgbClr val="16E7CF">
                    <a:lumMod val="75000"/>
                  </a:srgbClr>
                </a:solidFill>
                <a:latin typeface="Helvetica Neue"/>
                <a:ea typeface="Helvetica Neue"/>
                <a:cs typeface="Helvetica Neue"/>
                <a:sym typeface="Montserrat"/>
              </a:rPr>
              <a:t>What is a Fiscal Sponsor and how is it different from a Fiscal Agent or Lead applicant/sub-awardee arrangement? </a:t>
            </a:r>
            <a:r>
              <a:rPr lang="en-US" sz="8000" dirty="0">
                <a:solidFill>
                  <a:schemeClr val="bg1"/>
                </a:solidFill>
                <a:effectLst/>
                <a:latin typeface="+mn-lt"/>
                <a:ea typeface="Times New Roman" panose="02020603050405020304" pitchFamily="18" charset="0"/>
                <a:cs typeface="Times New Roman" panose="02020603050405020304" pitchFamily="18" charset="0"/>
              </a:rPr>
              <a:t>what a fiscal sponsor is and how is it different from a fiscal agent or a lead</a:t>
            </a:r>
            <a:endParaRPr lang="en-US" sz="7700" dirty="0"/>
          </a:p>
        </p:txBody>
      </p:sp>
    </p:spTree>
    <p:extLst>
      <p:ext uri="{BB962C8B-B14F-4D97-AF65-F5344CB8AC3E}">
        <p14:creationId xmlns:p14="http://schemas.microsoft.com/office/powerpoint/2010/main" val="40236545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DF4766-70B6-03A4-0657-6D680D1B2F93}"/>
              </a:ext>
            </a:extLst>
          </p:cNvPr>
          <p:cNvSpPr>
            <a:spLocks noGrp="1"/>
          </p:cNvSpPr>
          <p:nvPr>
            <p:ph type="title"/>
          </p:nvPr>
        </p:nvSpPr>
        <p:spPr>
          <a:xfrm>
            <a:off x="1085358" y="1150142"/>
            <a:ext cx="22443804" cy="1434950"/>
          </a:xfrm>
        </p:spPr>
        <p:txBody>
          <a:bodyPr>
            <a:normAutofit/>
          </a:bodyPr>
          <a:lstStyle/>
          <a:p>
            <a:r>
              <a:rPr lang="en-US" sz="7700" dirty="0">
                <a:solidFill>
                  <a:srgbClr val="FFC000"/>
                </a:solidFill>
              </a:rPr>
              <a:t>What is a Fiscal Sponsor? </a:t>
            </a:r>
          </a:p>
        </p:txBody>
      </p:sp>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2309371" y="12108272"/>
            <a:ext cx="1219791" cy="1056456"/>
          </a:xfrm>
          <a:prstGeom prst="rect">
            <a:avLst/>
          </a:prstGeom>
          <a:ln w="12700">
            <a:miter lim="400000"/>
          </a:ln>
        </p:spPr>
      </p:pic>
      <p:sp>
        <p:nvSpPr>
          <p:cNvPr id="2" name="Content Placeholder 9">
            <a:extLst>
              <a:ext uri="{FF2B5EF4-FFF2-40B4-BE49-F238E27FC236}">
                <a16:creationId xmlns:a16="http://schemas.microsoft.com/office/drawing/2014/main" id="{21F3DB68-F30A-B593-C4B4-AA65D535A34A}"/>
              </a:ext>
            </a:extLst>
          </p:cNvPr>
          <p:cNvSpPr txBox="1">
            <a:spLocks/>
          </p:cNvSpPr>
          <p:nvPr/>
        </p:nvSpPr>
        <p:spPr>
          <a:xfrm>
            <a:off x="1975220" y="2842510"/>
            <a:ext cx="20334151" cy="80309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hangingPunct="1"/>
            <a:endParaRPr lang="en-US" sz="6000" dirty="0">
              <a:solidFill>
                <a:srgbClr val="404040"/>
              </a:solidFill>
            </a:endParaRPr>
          </a:p>
        </p:txBody>
      </p:sp>
      <p:sp>
        <p:nvSpPr>
          <p:cNvPr id="3" name="Content Placeholder 9">
            <a:extLst>
              <a:ext uri="{FF2B5EF4-FFF2-40B4-BE49-F238E27FC236}">
                <a16:creationId xmlns:a16="http://schemas.microsoft.com/office/drawing/2014/main" id="{E3EAAD1B-722E-08F0-4568-F16B666148D9}"/>
              </a:ext>
            </a:extLst>
          </p:cNvPr>
          <p:cNvSpPr txBox="1">
            <a:spLocks/>
          </p:cNvSpPr>
          <p:nvPr/>
        </p:nvSpPr>
        <p:spPr>
          <a:xfrm>
            <a:off x="1085358" y="3037194"/>
            <a:ext cx="14756123" cy="10127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r>
              <a:rPr lang="en-US" sz="4800" b="0" i="0"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rPr>
              <a:t>A fiscal sponsor is a nonprofit organization, typically a 501(c)(3) that provides fiduciary oversight, financial management, and other administrative services to help build the capacity of charitable projects. </a:t>
            </a:r>
          </a:p>
          <a:p>
            <a:pPr marL="685800" indent="-685800" defTabSz="2438337" hangingPunct="1">
              <a:lnSpc>
                <a:spcPct val="90000"/>
              </a:lnSpc>
              <a:spcBef>
                <a:spcPts val="4500"/>
              </a:spcBef>
              <a:buSzPct val="123000"/>
              <a:buFont typeface="Arial" panose="020B0604020202020204" pitchFamily="34" charset="0"/>
              <a:buChar char="•"/>
            </a:pPr>
            <a:r>
              <a:rPr lang="en-US" sz="4800" b="0" i="0"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rPr>
              <a:t>Allows you to apply for grants</a:t>
            </a:r>
            <a:r>
              <a:rPr lang="en-US" sz="4800" b="0" dirty="0">
                <a:solidFill>
                  <a:schemeClr val="bg2">
                    <a:lumMod val="75000"/>
                  </a:schemeClr>
                </a:solidFill>
                <a:latin typeface="Roboto" panose="02000000000000000000" pitchFamily="2" charset="0"/>
                <a:ea typeface="Roboto" panose="02000000000000000000" pitchFamily="2" charset="0"/>
                <a:cs typeface="Roboto" panose="02000000000000000000" pitchFamily="2" charset="0"/>
              </a:rPr>
              <a:t> </a:t>
            </a:r>
            <a:r>
              <a:rPr lang="en-US" sz="4800" b="0" i="0"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rPr>
              <a:t>in exchange for a percentage of the grant funds (typically 10-15% but can greatly vary).</a:t>
            </a:r>
            <a:endParaRPr lang="en-US" sz="4800" b="0" dirty="0">
              <a:solidFill>
                <a:schemeClr val="bg2">
                  <a:lumMod val="75000"/>
                </a:schemeClr>
              </a:solidFill>
              <a:latin typeface="Roboto" panose="02000000000000000000" pitchFamily="2" charset="0"/>
              <a:ea typeface="Roboto" panose="02000000000000000000" pitchFamily="2" charset="0"/>
              <a:cs typeface="Roboto" panose="02000000000000000000" pitchFamily="2" charset="0"/>
            </a:endParaRPr>
          </a:p>
          <a:p>
            <a:pPr marL="685800" indent="-685800" defTabSz="2438337" hangingPunct="1">
              <a:lnSpc>
                <a:spcPct val="90000"/>
              </a:lnSpc>
              <a:spcBef>
                <a:spcPts val="4500"/>
              </a:spcBef>
              <a:buSzPct val="123000"/>
              <a:buFont typeface="Arial" panose="020B0604020202020204" pitchFamily="34" charset="0"/>
              <a:buChar char="•"/>
            </a:pPr>
            <a:r>
              <a:rPr lang="en-US" sz="4800" b="0" i="0" u="none" strike="noStrike" dirty="0">
                <a:solidFill>
                  <a:srgbClr val="1C1C1C"/>
                </a:solidFill>
                <a:effectLst/>
                <a:latin typeface="Roboto" panose="02000000000000000000" pitchFamily="2" charset="0"/>
                <a:ea typeface="Roboto" panose="02000000000000000000" pitchFamily="2" charset="0"/>
                <a:cs typeface="Roboto" panose="02000000000000000000" pitchFamily="2" charset="0"/>
              </a:rPr>
              <a:t>Fiscal sponsorship is a contractual relationship that allows a non-tax-exempt entity to advance exempt activities with the benefit of the tax-exempt status of a sponsor organization.</a:t>
            </a:r>
          </a:p>
          <a:p>
            <a:pPr marL="685800" indent="-685800" defTabSz="2438337" hangingPunct="1">
              <a:lnSpc>
                <a:spcPct val="90000"/>
              </a:lnSpc>
              <a:spcBef>
                <a:spcPts val="4500"/>
              </a:spcBef>
              <a:buSzPct val="123000"/>
              <a:buFont typeface="Arial" panose="020B0604020202020204" pitchFamily="34" charset="0"/>
              <a:buChar char="•"/>
            </a:pPr>
            <a:endParaRPr lang="en-US" sz="1400" b="0" i="0" dirty="0">
              <a:solidFill>
                <a:srgbClr val="000000"/>
              </a:solidFill>
              <a:effectLst/>
              <a:latin typeface="Roboto" panose="02000000000000000000" pitchFamily="2" charset="0"/>
            </a:endParaRPr>
          </a:p>
          <a:p>
            <a:pPr marL="685800" indent="-685800" defTabSz="2438337" hangingPunct="1">
              <a:lnSpc>
                <a:spcPct val="90000"/>
              </a:lnSpc>
              <a:spcBef>
                <a:spcPts val="4500"/>
              </a:spcBef>
              <a:buSzPct val="123000"/>
              <a:buFont typeface="Arial" panose="020B0604020202020204" pitchFamily="34" charset="0"/>
              <a:buChar char="•"/>
            </a:pPr>
            <a:endParaRPr lang="en-US" sz="4800" b="0" dirty="0">
              <a:solidFill>
                <a:schemeClr val="tx1"/>
              </a:solidFill>
            </a:endParaRPr>
          </a:p>
        </p:txBody>
      </p:sp>
      <p:pic>
        <p:nvPicPr>
          <p:cNvPr id="5" name="Picture 4">
            <a:extLst>
              <a:ext uri="{FF2B5EF4-FFF2-40B4-BE49-F238E27FC236}">
                <a16:creationId xmlns:a16="http://schemas.microsoft.com/office/drawing/2014/main" id="{823A2389-F131-E8FD-655C-04F432067CE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097576" y="3753654"/>
            <a:ext cx="7590082" cy="7119835"/>
          </a:xfrm>
          <a:prstGeom prst="rect">
            <a:avLst/>
          </a:prstGeom>
        </p:spPr>
      </p:pic>
      <p:sp>
        <p:nvSpPr>
          <p:cNvPr id="6" name="TextBox 5">
            <a:extLst>
              <a:ext uri="{FF2B5EF4-FFF2-40B4-BE49-F238E27FC236}">
                <a16:creationId xmlns:a16="http://schemas.microsoft.com/office/drawing/2014/main" id="{B02CE2DE-4CAF-7CF3-A278-67400E9BBA28}"/>
              </a:ext>
            </a:extLst>
          </p:cNvPr>
          <p:cNvSpPr txBox="1"/>
          <p:nvPr/>
        </p:nvSpPr>
        <p:spPr>
          <a:xfrm>
            <a:off x="17373600" y="10113967"/>
            <a:ext cx="6314058"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a:hlinkClick r:id="rId5" tooltip="https://www.craigieburntrails.org.nz/products-page/donations/give-a-donation/"/>
              </a:rPr>
              <a:t>This Photo</a:t>
            </a:r>
            <a:r>
              <a:rPr lang="en-US" sz="900"/>
              <a:t> by Unknown Author is licensed under </a:t>
            </a:r>
            <a:r>
              <a:rPr lang="en-US" sz="900">
                <a:hlinkClick r:id="rId6" tooltip="https://creativecommons.org/licenses/by-nc-nd/3.0/"/>
              </a:rPr>
              <a:t>CC BY-NC-ND</a:t>
            </a:r>
            <a:endParaRPr lang="en-US" sz="900"/>
          </a:p>
        </p:txBody>
      </p:sp>
    </p:spTree>
    <p:extLst>
      <p:ext uri="{BB962C8B-B14F-4D97-AF65-F5344CB8AC3E}">
        <p14:creationId xmlns:p14="http://schemas.microsoft.com/office/powerpoint/2010/main" val="283988962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DF4766-70B6-03A4-0657-6D680D1B2F93}"/>
              </a:ext>
            </a:extLst>
          </p:cNvPr>
          <p:cNvSpPr>
            <a:spLocks noGrp="1"/>
          </p:cNvSpPr>
          <p:nvPr>
            <p:ph type="title"/>
          </p:nvPr>
        </p:nvSpPr>
        <p:spPr>
          <a:xfrm>
            <a:off x="1085358" y="1150142"/>
            <a:ext cx="22443804" cy="1434950"/>
          </a:xfrm>
        </p:spPr>
        <p:txBody>
          <a:bodyPr>
            <a:normAutofit/>
          </a:bodyPr>
          <a:lstStyle/>
          <a:p>
            <a:r>
              <a:rPr lang="en-US" sz="7700" dirty="0">
                <a:solidFill>
                  <a:srgbClr val="FFC000"/>
                </a:solidFill>
              </a:rPr>
              <a:t>What a Fiscal Sponsor is </a:t>
            </a:r>
            <a:r>
              <a:rPr lang="en-US" sz="7700" i="1" dirty="0">
                <a:solidFill>
                  <a:srgbClr val="FFC000"/>
                </a:solidFill>
              </a:rPr>
              <a:t>Not</a:t>
            </a:r>
            <a:r>
              <a:rPr lang="en-US" sz="7700" dirty="0">
                <a:solidFill>
                  <a:srgbClr val="FFC000"/>
                </a:solidFill>
              </a:rPr>
              <a:t> </a:t>
            </a:r>
          </a:p>
        </p:txBody>
      </p:sp>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2309371" y="12108272"/>
            <a:ext cx="1219791" cy="1056456"/>
          </a:xfrm>
          <a:prstGeom prst="rect">
            <a:avLst/>
          </a:prstGeom>
          <a:ln w="12700">
            <a:miter lim="400000"/>
          </a:ln>
        </p:spPr>
      </p:pic>
      <p:sp>
        <p:nvSpPr>
          <p:cNvPr id="2" name="Content Placeholder 9">
            <a:extLst>
              <a:ext uri="{FF2B5EF4-FFF2-40B4-BE49-F238E27FC236}">
                <a16:creationId xmlns:a16="http://schemas.microsoft.com/office/drawing/2014/main" id="{21F3DB68-F30A-B593-C4B4-AA65D535A34A}"/>
              </a:ext>
            </a:extLst>
          </p:cNvPr>
          <p:cNvSpPr txBox="1">
            <a:spLocks/>
          </p:cNvSpPr>
          <p:nvPr/>
        </p:nvSpPr>
        <p:spPr>
          <a:xfrm>
            <a:off x="1975220" y="2842510"/>
            <a:ext cx="20334151" cy="8030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hangingPunct="1"/>
            <a:endParaRPr lang="en-US" sz="6000" dirty="0">
              <a:solidFill>
                <a:srgbClr val="404040"/>
              </a:solidFill>
            </a:endParaRPr>
          </a:p>
        </p:txBody>
      </p:sp>
      <p:sp>
        <p:nvSpPr>
          <p:cNvPr id="3" name="Content Placeholder 9">
            <a:extLst>
              <a:ext uri="{FF2B5EF4-FFF2-40B4-BE49-F238E27FC236}">
                <a16:creationId xmlns:a16="http://schemas.microsoft.com/office/drawing/2014/main" id="{E3EAAD1B-722E-08F0-4568-F16B666148D9}"/>
              </a:ext>
            </a:extLst>
          </p:cNvPr>
          <p:cNvSpPr txBox="1">
            <a:spLocks/>
          </p:cNvSpPr>
          <p:nvPr/>
        </p:nvSpPr>
        <p:spPr>
          <a:xfrm>
            <a:off x="2127620" y="2994910"/>
            <a:ext cx="20334151" cy="8030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r>
              <a:rPr lang="en-US" sz="4800" b="0" i="0" dirty="0">
                <a:solidFill>
                  <a:schemeClr val="bg2">
                    <a:lumMod val="75000"/>
                  </a:schemeClr>
                </a:solidFill>
                <a:effectLst/>
                <a:latin typeface="Roboto" panose="02000000000000000000" pitchFamily="2" charset="0"/>
              </a:rPr>
              <a:t>Does not make you or your business a non-profit entity,</a:t>
            </a:r>
            <a:r>
              <a:rPr lang="en-US" sz="4800" b="0" dirty="0">
                <a:solidFill>
                  <a:schemeClr val="bg2">
                    <a:lumMod val="75000"/>
                  </a:schemeClr>
                </a:solidFill>
                <a:latin typeface="Roboto" panose="02000000000000000000" pitchFamily="2" charset="0"/>
              </a:rPr>
              <a:t> or assign you an EIN.</a:t>
            </a:r>
          </a:p>
          <a:p>
            <a:pPr marL="685800" indent="-685800" defTabSz="2438337" hangingPunct="1">
              <a:lnSpc>
                <a:spcPct val="90000"/>
              </a:lnSpc>
              <a:spcBef>
                <a:spcPts val="4500"/>
              </a:spcBef>
              <a:buSzPct val="123000"/>
              <a:buFont typeface="Arial" panose="020B0604020202020204" pitchFamily="34" charset="0"/>
              <a:buChar char="•"/>
            </a:pPr>
            <a:r>
              <a:rPr lang="en-US" sz="4800" b="0" i="0" dirty="0">
                <a:solidFill>
                  <a:schemeClr val="bg2">
                    <a:lumMod val="75000"/>
                  </a:schemeClr>
                </a:solidFill>
                <a:effectLst/>
                <a:latin typeface="Roboto" panose="02000000000000000000" pitchFamily="2" charset="0"/>
              </a:rPr>
              <a:t>Fiscal sponsorship doesn’t make you or your business exempt from income taxes.</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bg2">
                    <a:lumMod val="75000"/>
                  </a:schemeClr>
                </a:solidFill>
              </a:rPr>
              <a:t>Not a grant writing service – many may ask to review your grant application before submission and may provide input, but they do NOT do the hard work of writing your grant.</a:t>
            </a:r>
          </a:p>
          <a:p>
            <a:pPr marL="685800" indent="-685800" defTabSz="2438337" hangingPunct="1">
              <a:lnSpc>
                <a:spcPct val="90000"/>
              </a:lnSpc>
              <a:spcBef>
                <a:spcPts val="4500"/>
              </a:spcBef>
              <a:buSzPct val="123000"/>
              <a:buFont typeface="Arial" panose="020B0604020202020204" pitchFamily="34" charset="0"/>
              <a:buChar char="•"/>
            </a:pPr>
            <a:endParaRPr lang="en-US" sz="1400" b="0" i="0" dirty="0">
              <a:solidFill>
                <a:srgbClr val="000000"/>
              </a:solidFill>
              <a:effectLst/>
              <a:latin typeface="Roboto" panose="02000000000000000000" pitchFamily="2" charset="0"/>
            </a:endParaRPr>
          </a:p>
          <a:p>
            <a:pPr marL="685800" indent="-685800" defTabSz="2438337" hangingPunct="1">
              <a:lnSpc>
                <a:spcPct val="90000"/>
              </a:lnSpc>
              <a:spcBef>
                <a:spcPts val="4500"/>
              </a:spcBef>
              <a:buSzPct val="123000"/>
              <a:buFont typeface="Arial" panose="020B0604020202020204" pitchFamily="34" charset="0"/>
              <a:buChar char="•"/>
            </a:pPr>
            <a:endParaRPr lang="en-US" sz="4800" b="0" dirty="0">
              <a:solidFill>
                <a:schemeClr val="tx1"/>
              </a:solidFill>
            </a:endParaRPr>
          </a:p>
        </p:txBody>
      </p:sp>
    </p:spTree>
    <p:extLst>
      <p:ext uri="{BB962C8B-B14F-4D97-AF65-F5344CB8AC3E}">
        <p14:creationId xmlns:p14="http://schemas.microsoft.com/office/powerpoint/2010/main" val="16469518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DF4766-70B6-03A4-0657-6D680D1B2F93}"/>
              </a:ext>
            </a:extLst>
          </p:cNvPr>
          <p:cNvSpPr>
            <a:spLocks noGrp="1"/>
          </p:cNvSpPr>
          <p:nvPr>
            <p:ph type="title"/>
          </p:nvPr>
        </p:nvSpPr>
        <p:spPr>
          <a:xfrm>
            <a:off x="1085358" y="1150142"/>
            <a:ext cx="22443804" cy="1434950"/>
          </a:xfrm>
        </p:spPr>
        <p:txBody>
          <a:bodyPr>
            <a:normAutofit/>
          </a:bodyPr>
          <a:lstStyle/>
          <a:p>
            <a:r>
              <a:rPr lang="en-US" sz="7700" dirty="0">
                <a:solidFill>
                  <a:srgbClr val="FFC000"/>
                </a:solidFill>
              </a:rPr>
              <a:t>What is a Fiscal Agent? </a:t>
            </a:r>
          </a:p>
        </p:txBody>
      </p:sp>
      <p:pic>
        <p:nvPicPr>
          <p:cNvPr id="11" name="Image" descr="Image">
            <a:extLst>
              <a:ext uri="{FF2B5EF4-FFF2-40B4-BE49-F238E27FC236}">
                <a16:creationId xmlns:a16="http://schemas.microsoft.com/office/drawing/2014/main" id="{73DD1EDD-CD28-B899-E30E-A87F45CC1BD3}"/>
              </a:ext>
            </a:extLst>
          </p:cNvPr>
          <p:cNvPicPr>
            <a:picLocks noChangeAspect="1"/>
          </p:cNvPicPr>
          <p:nvPr/>
        </p:nvPicPr>
        <p:blipFill>
          <a:blip r:embed="rId3"/>
          <a:stretch>
            <a:fillRect/>
          </a:stretch>
        </p:blipFill>
        <p:spPr>
          <a:xfrm>
            <a:off x="22309371" y="12108272"/>
            <a:ext cx="1219791" cy="1056456"/>
          </a:xfrm>
          <a:prstGeom prst="rect">
            <a:avLst/>
          </a:prstGeom>
          <a:ln w="12700">
            <a:miter lim="400000"/>
          </a:ln>
        </p:spPr>
      </p:pic>
      <p:sp>
        <p:nvSpPr>
          <p:cNvPr id="2" name="Content Placeholder 9">
            <a:extLst>
              <a:ext uri="{FF2B5EF4-FFF2-40B4-BE49-F238E27FC236}">
                <a16:creationId xmlns:a16="http://schemas.microsoft.com/office/drawing/2014/main" id="{21F3DB68-F30A-B593-C4B4-AA65D535A34A}"/>
              </a:ext>
            </a:extLst>
          </p:cNvPr>
          <p:cNvSpPr txBox="1">
            <a:spLocks/>
          </p:cNvSpPr>
          <p:nvPr/>
        </p:nvSpPr>
        <p:spPr>
          <a:xfrm>
            <a:off x="1975220" y="2842510"/>
            <a:ext cx="20334151" cy="80309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1" spcCol="38100">
            <a:noAutofit/>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j-lt"/>
                <a:ea typeface="+mj-ea"/>
                <a:cs typeface="+mj-cs"/>
                <a:sym typeface="Helvetica Neue"/>
              </a:defRPr>
            </a:lvl1pPr>
            <a:lvl2pPr marL="13081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2pPr>
            <a:lvl3pPr marL="19177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3pPr>
            <a:lvl4pPr marL="25273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4pPr>
            <a:lvl5pPr marL="3136900" marR="0" indent="-698500" algn="l" defTabSz="825500" rtl="0" latinLnBrk="0">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bg2">
                    <a:lumMod val="75000"/>
                  </a:schemeClr>
                </a:solidFill>
                <a:latin typeface="Roboto" panose="02000000000000000000" pitchFamily="2" charset="0"/>
                <a:ea typeface="Roboto" panose="02000000000000000000" pitchFamily="2" charset="0"/>
                <a:cs typeface="Roboto" panose="02000000000000000000" pitchFamily="2" charset="0"/>
              </a:rPr>
              <a:t>Fiscal Agent</a:t>
            </a:r>
            <a:r>
              <a:rPr lang="en-US" sz="4800" b="0" i="0"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rPr>
              <a:t> refers to an arrangement with an established charity to act as the legal agent for a project</a:t>
            </a:r>
            <a:r>
              <a:rPr lang="en-US" sz="4800" b="0" dirty="0">
                <a:solidFill>
                  <a:schemeClr val="bg2">
                    <a:lumMod val="75000"/>
                  </a:schemeClr>
                </a:solidFill>
                <a:latin typeface="Roboto" panose="02000000000000000000" pitchFamily="2" charset="0"/>
                <a:ea typeface="Roboto" panose="02000000000000000000" pitchFamily="2" charset="0"/>
                <a:cs typeface="Roboto" panose="02000000000000000000" pitchFamily="2" charset="0"/>
              </a:rPr>
              <a:t>. The </a:t>
            </a:r>
            <a:r>
              <a:rPr lang="en-US" sz="4800" b="0" i="0"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rPr>
              <a:t>fiscal agent does not retain the discretion and control that is a required element of a fiscal sponsorship. </a:t>
            </a:r>
          </a:p>
          <a:p>
            <a:pPr marL="685800" indent="-685800" defTabSz="2438337" hangingPunct="1">
              <a:lnSpc>
                <a:spcPct val="90000"/>
              </a:lnSpc>
              <a:spcBef>
                <a:spcPts val="4500"/>
              </a:spcBef>
              <a:buSzPct val="123000"/>
              <a:buFont typeface="Arial" panose="020B0604020202020204" pitchFamily="34" charset="0"/>
              <a:buChar char="•"/>
            </a:pPr>
            <a:r>
              <a:rPr lang="en-US" sz="4800" b="0" dirty="0">
                <a:solidFill>
                  <a:schemeClr val="bg2">
                    <a:lumMod val="75000"/>
                  </a:schemeClr>
                </a:solidFill>
                <a:latin typeface="Roboto" panose="02000000000000000000" pitchFamily="2" charset="0"/>
                <a:ea typeface="Roboto" panose="02000000000000000000" pitchFamily="2" charset="0"/>
                <a:cs typeface="Roboto" panose="02000000000000000000" pitchFamily="2" charset="0"/>
              </a:rPr>
              <a:t>A</a:t>
            </a:r>
            <a:r>
              <a:rPr lang="en-US" sz="4800" b="0" i="0" u="none" strike="noStrike"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rPr>
              <a:t> fiscal agent can provide some financial stability, administrative services, or access to organizational infrastructure. </a:t>
            </a:r>
            <a:r>
              <a:rPr lang="en-US" sz="4800" i="0" u="none" strike="noStrike"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rPr>
              <a:t>Crucial to note: the fiscal agent can’t share its 501(c)(3) status with your nonprofit.</a:t>
            </a:r>
            <a:endParaRPr lang="en-US" sz="4800" i="0"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endParaRPr>
          </a:p>
          <a:p>
            <a:pPr marL="685800" indent="-685800" defTabSz="2438337" hangingPunct="1">
              <a:lnSpc>
                <a:spcPct val="90000"/>
              </a:lnSpc>
              <a:spcBef>
                <a:spcPts val="4500"/>
              </a:spcBef>
              <a:buSzPct val="123000"/>
              <a:buFont typeface="Arial" panose="020B0604020202020204" pitchFamily="34" charset="0"/>
              <a:buChar char="•"/>
            </a:pPr>
            <a:r>
              <a:rPr lang="en-US" sz="4800" b="0" i="0" dirty="0">
                <a:solidFill>
                  <a:schemeClr val="bg2">
                    <a:lumMod val="75000"/>
                  </a:schemeClr>
                </a:solidFill>
                <a:effectLst/>
                <a:latin typeface="Roboto" panose="02000000000000000000" pitchFamily="2" charset="0"/>
                <a:ea typeface="Roboto" panose="02000000000000000000" pitchFamily="2" charset="0"/>
                <a:cs typeface="Roboto" panose="02000000000000000000" pitchFamily="2" charset="0"/>
              </a:rPr>
              <a:t>Makes sense when a small nonprofit that has its own tax-exempt status wishes to contract with another organization to provide back office or administrative support. </a:t>
            </a:r>
          </a:p>
        </p:txBody>
      </p:sp>
    </p:spTree>
    <p:extLst>
      <p:ext uri="{BB962C8B-B14F-4D97-AF65-F5344CB8AC3E}">
        <p14:creationId xmlns:p14="http://schemas.microsoft.com/office/powerpoint/2010/main" val="1379756892"/>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314DB4A6D03D469EA4F7B5902FA7FD" ma:contentTypeVersion="2" ma:contentTypeDescription="Create a new document." ma:contentTypeScope="" ma:versionID="97526ede107f12e62d79bbe3ec762c2f">
  <xsd:schema xmlns:xsd="http://www.w3.org/2001/XMLSchema" xmlns:xs="http://www.w3.org/2001/XMLSchema" xmlns:p="http://schemas.microsoft.com/office/2006/metadata/properties" xmlns:ns2="1fbd554f-e28f-46c2-b40f-701c19167d7d" targetNamespace="http://schemas.microsoft.com/office/2006/metadata/properties" ma:root="true" ma:fieldsID="188252ecbf26f51d5c10cb19ee13416b" ns2:_="">
    <xsd:import namespace="1fbd554f-e28f-46c2-b40f-701c19167d7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d554f-e28f-46c2-b40f-701c19167d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0EEA53-EDFF-4F42-BA70-98BB03AA8895}">
  <ds:schemaRefs>
    <ds:schemaRef ds:uri="http://schemas.microsoft.com/sharepoint/v3/contenttype/forms"/>
  </ds:schemaRefs>
</ds:datastoreItem>
</file>

<file path=customXml/itemProps2.xml><?xml version="1.0" encoding="utf-8"?>
<ds:datastoreItem xmlns:ds="http://schemas.openxmlformats.org/officeDocument/2006/customXml" ds:itemID="{1B91ED89-C94A-4B64-B43C-67EE7EC51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d554f-e28f-46c2-b40f-701c19167d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4489</TotalTime>
  <Words>1907</Words>
  <Application>Microsoft Macintosh PowerPoint</Application>
  <PresentationFormat>Custom</PresentationFormat>
  <Paragraphs>167</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AcuminProWide-Semibold</vt:lpstr>
      <vt:lpstr>Arial</vt:lpstr>
      <vt:lpstr>Helvetica</vt:lpstr>
      <vt:lpstr>Helvetica Neue</vt:lpstr>
      <vt:lpstr>Helvetica Neue Medium</vt:lpstr>
      <vt:lpstr>Montserrat</vt:lpstr>
      <vt:lpstr>Proxima Nova</vt:lpstr>
      <vt:lpstr>Roboto</vt:lpstr>
      <vt:lpstr>21_BasicWhite</vt:lpstr>
      <vt:lpstr>PowerPoint Presentation</vt:lpstr>
      <vt:lpstr>PowerPoint Presentation</vt:lpstr>
      <vt:lpstr>PowerPoint Presentation</vt:lpstr>
      <vt:lpstr>PowerPoint Presentation</vt:lpstr>
      <vt:lpstr>PowerPoint Presentation</vt:lpstr>
      <vt:lpstr>PowerPoint Presentation</vt:lpstr>
      <vt:lpstr>What is a Fiscal Sponsor? </vt:lpstr>
      <vt:lpstr>What a Fiscal Sponsor is Not </vt:lpstr>
      <vt:lpstr>What is a Fiscal Agent? </vt:lpstr>
      <vt:lpstr>What is a Lead Applicant/Sub-awardee Arrangement? </vt:lpstr>
      <vt:lpstr>PowerPoint Presentation</vt:lpstr>
      <vt:lpstr>When Does a Fiscal Sponsorship Make Sense? </vt:lpstr>
      <vt:lpstr>Typical Steps to Proceed </vt:lpstr>
      <vt:lpstr>PowerPoint Presentation</vt:lpstr>
      <vt:lpstr>Important Things to Consider</vt:lpstr>
      <vt:lpstr>Roles and Responsibilities of a Fiscal Sponsor</vt:lpstr>
      <vt:lpstr>Roles and Responsibilities of Sponsored Project</vt:lpstr>
      <vt:lpstr>What are the Potential Benefits to the Sponsored Project?</vt:lpstr>
      <vt:lpstr>What are the Disadvantages to the  Sponsored Project?</vt:lpstr>
      <vt:lpstr>What are the Potential Benefits to Fiscal Sponsor?</vt:lpstr>
      <vt:lpstr>What are the Potential Risks and Pitfalls to the Fiscal Sponsor?</vt:lpstr>
      <vt:lpstr>Where Can One Find a Fiscal Sponsor?</vt:lpstr>
      <vt:lpstr>When do you no longer need a fiscal sponsor?</vt:lpstr>
      <vt:lpstr>PowerPoint Presentation</vt:lpstr>
      <vt:lpstr>VI. Fiscal Sponsorship Agreement </vt:lpstr>
      <vt:lpstr>PowerPoint Presentation</vt:lpstr>
      <vt:lpstr>Save the Date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Airesman</dc:creator>
  <cp:lastModifiedBy>Carrie Davis</cp:lastModifiedBy>
  <cp:revision>42</cp:revision>
  <cp:lastPrinted>2023-03-15T14:38:35Z</cp:lastPrinted>
  <dcterms:modified xsi:type="dcterms:W3CDTF">2023-09-19T17:12:13Z</dcterms:modified>
</cp:coreProperties>
</file>