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44"/>
  </p:notesMasterIdLst>
  <p:sldIdLst>
    <p:sldId id="257" r:id="rId4"/>
    <p:sldId id="580" r:id="rId5"/>
    <p:sldId id="259" r:id="rId6"/>
    <p:sldId id="261" r:id="rId7"/>
    <p:sldId id="526" r:id="rId8"/>
    <p:sldId id="560" r:id="rId9"/>
    <p:sldId id="605" r:id="rId10"/>
    <p:sldId id="564" r:id="rId11"/>
    <p:sldId id="559" r:id="rId12"/>
    <p:sldId id="581" r:id="rId13"/>
    <p:sldId id="583" r:id="rId14"/>
    <p:sldId id="584" r:id="rId15"/>
    <p:sldId id="585" r:id="rId16"/>
    <p:sldId id="582" r:id="rId17"/>
    <p:sldId id="586" r:id="rId18"/>
    <p:sldId id="587" r:id="rId19"/>
    <p:sldId id="567" r:id="rId20"/>
    <p:sldId id="589" r:id="rId21"/>
    <p:sldId id="590" r:id="rId22"/>
    <p:sldId id="591" r:id="rId23"/>
    <p:sldId id="592" r:id="rId24"/>
    <p:sldId id="593" r:id="rId25"/>
    <p:sldId id="594" r:id="rId26"/>
    <p:sldId id="595" r:id="rId27"/>
    <p:sldId id="596" r:id="rId28"/>
    <p:sldId id="565" r:id="rId29"/>
    <p:sldId id="597" r:id="rId30"/>
    <p:sldId id="547" r:id="rId31"/>
    <p:sldId id="598" r:id="rId32"/>
    <p:sldId id="544" r:id="rId33"/>
    <p:sldId id="541" r:id="rId34"/>
    <p:sldId id="599" r:id="rId35"/>
    <p:sldId id="600" r:id="rId36"/>
    <p:sldId id="601" r:id="rId37"/>
    <p:sldId id="604" r:id="rId38"/>
    <p:sldId id="603" r:id="rId39"/>
    <p:sldId id="569" r:id="rId40"/>
    <p:sldId id="414" r:id="rId41"/>
    <p:sldId id="555" r:id="rId42"/>
    <p:sldId id="263" r:id="rId4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B1A4"/>
    <a:srgbClr val="FF2F92"/>
    <a:srgbClr val="FF9300"/>
    <a:srgbClr val="D883FF"/>
    <a:srgbClr val="E9AA78"/>
    <a:srgbClr val="FFFD78"/>
    <a:srgbClr val="943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68"/>
    <p:restoredTop sz="71293" autoAdjust="0"/>
  </p:normalViewPr>
  <p:slideViewPr>
    <p:cSldViewPr snapToGrid="0">
      <p:cViewPr varScale="1">
        <p:scale>
          <a:sx n="44" d="100"/>
          <a:sy n="44" d="100"/>
        </p:scale>
        <p:origin x="137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457EF5-579E-B240-8F00-503E79B29DE1}" type="doc">
      <dgm:prSet loTypeId="urn:microsoft.com/office/officeart/2005/8/layout/hList1" loCatId="" qsTypeId="urn:microsoft.com/office/officeart/2005/8/quickstyle/3d3" qsCatId="3D" csTypeId="urn:microsoft.com/office/officeart/2005/8/colors/colorful1" csCatId="colorful" phldr="1"/>
      <dgm:spPr/>
      <dgm:t>
        <a:bodyPr/>
        <a:lstStyle/>
        <a:p>
          <a:endParaRPr lang="en-US"/>
        </a:p>
      </dgm:t>
    </dgm:pt>
    <dgm:pt modelId="{964F36C2-0FC4-F943-A19E-100966CA3BD9}">
      <dgm:prSet phldrT="[Text]" custT="1"/>
      <dgm:spPr/>
      <dgm:t>
        <a:bodyPr/>
        <a:lstStyle/>
        <a:p>
          <a:r>
            <a:rPr lang="en-US" sz="6000" dirty="0"/>
            <a:t>Diversity</a:t>
          </a:r>
        </a:p>
      </dgm:t>
    </dgm:pt>
    <dgm:pt modelId="{69D8F191-9C25-084F-B417-498A05645A26}" type="parTrans" cxnId="{BCDBC87A-BB81-2B49-9040-1A986B8BAE55}">
      <dgm:prSet/>
      <dgm:spPr/>
      <dgm:t>
        <a:bodyPr/>
        <a:lstStyle/>
        <a:p>
          <a:endParaRPr lang="en-US"/>
        </a:p>
      </dgm:t>
    </dgm:pt>
    <dgm:pt modelId="{EA4FCF57-005F-1142-AF1A-8A678A2338AA}" type="sibTrans" cxnId="{BCDBC87A-BB81-2B49-9040-1A986B8BAE55}">
      <dgm:prSet/>
      <dgm:spPr/>
      <dgm:t>
        <a:bodyPr/>
        <a:lstStyle/>
        <a:p>
          <a:endParaRPr lang="en-US"/>
        </a:p>
      </dgm:t>
    </dgm:pt>
    <dgm:pt modelId="{1CADA308-F1C2-2640-BDAD-43CAC12E8125}">
      <dgm:prSet phldrT="[Text]" custT="1"/>
      <dgm:spPr/>
      <dgm:t>
        <a:bodyPr/>
        <a:lstStyle/>
        <a:p>
          <a:pPr>
            <a:buFont typeface="Arial" panose="020B0604020202020204" pitchFamily="34" charset="0"/>
            <a:buChar char="•"/>
          </a:pPr>
          <a:r>
            <a:rPr lang="en-US" sz="4800" dirty="0"/>
            <a:t>The </a:t>
          </a:r>
          <a:r>
            <a:rPr lang="en-US" sz="4800" b="1" dirty="0"/>
            <a:t>intentional </a:t>
          </a:r>
          <a:r>
            <a:rPr lang="en-US" sz="4800" dirty="0"/>
            <a:t>variety within a specific collection of people that takes into account </a:t>
          </a:r>
          <a:r>
            <a:rPr lang="en-US" sz="4800" b="1" dirty="0"/>
            <a:t>intersectional elements</a:t>
          </a:r>
          <a:r>
            <a:rPr lang="en-US" sz="4800" dirty="0"/>
            <a:t> of human difference, identity, and lived experience</a:t>
          </a:r>
        </a:p>
      </dgm:t>
    </dgm:pt>
    <dgm:pt modelId="{1A7A1278-C405-334D-B567-0DDCD3C9B1C5}" type="parTrans" cxnId="{9B5603C1-4F57-354F-81CB-4ACEC8B1A04C}">
      <dgm:prSet/>
      <dgm:spPr/>
      <dgm:t>
        <a:bodyPr/>
        <a:lstStyle/>
        <a:p>
          <a:endParaRPr lang="en-US"/>
        </a:p>
      </dgm:t>
    </dgm:pt>
    <dgm:pt modelId="{11653FC3-EA39-1140-BE1E-B24F5D059C70}" type="sibTrans" cxnId="{9B5603C1-4F57-354F-81CB-4ACEC8B1A04C}">
      <dgm:prSet/>
      <dgm:spPr/>
      <dgm:t>
        <a:bodyPr/>
        <a:lstStyle/>
        <a:p>
          <a:endParaRPr lang="en-US"/>
        </a:p>
      </dgm:t>
    </dgm:pt>
    <dgm:pt modelId="{3CDCE49E-C91B-6E4E-99C8-77DCC958E733}">
      <dgm:prSet phldrT="[Text]"/>
      <dgm:spPr/>
      <dgm:t>
        <a:bodyPr/>
        <a:lstStyle/>
        <a:p>
          <a:r>
            <a:rPr lang="en-US" dirty="0"/>
            <a:t>Equity</a:t>
          </a:r>
        </a:p>
      </dgm:t>
    </dgm:pt>
    <dgm:pt modelId="{ABBEFEBD-BC69-0941-814F-27375AC5DC6C}" type="parTrans" cxnId="{846744E8-9DD6-6443-AB28-66BC7FF7751C}">
      <dgm:prSet/>
      <dgm:spPr/>
      <dgm:t>
        <a:bodyPr/>
        <a:lstStyle/>
        <a:p>
          <a:endParaRPr lang="en-US"/>
        </a:p>
      </dgm:t>
    </dgm:pt>
    <dgm:pt modelId="{503F0D58-9879-BB45-8910-C7B8AFF8D618}" type="sibTrans" cxnId="{846744E8-9DD6-6443-AB28-66BC7FF7751C}">
      <dgm:prSet/>
      <dgm:spPr/>
      <dgm:t>
        <a:bodyPr/>
        <a:lstStyle/>
        <a:p>
          <a:endParaRPr lang="en-US"/>
        </a:p>
      </dgm:t>
    </dgm:pt>
    <dgm:pt modelId="{5921221E-A363-CF4F-BE59-9EDB6BD44AD1}">
      <dgm:prSet phldrT="[Text]" custT="1"/>
      <dgm:spPr/>
      <dgm:t>
        <a:bodyPr/>
        <a:lstStyle/>
        <a:p>
          <a:r>
            <a:rPr lang="en-US" sz="6500" dirty="0"/>
            <a:t> </a:t>
          </a:r>
          <a:r>
            <a:rPr lang="en-US" sz="4800" dirty="0"/>
            <a:t>The </a:t>
          </a:r>
          <a:r>
            <a:rPr lang="en-US" sz="4800" b="1" dirty="0"/>
            <a:t>achievement</a:t>
          </a:r>
          <a:r>
            <a:rPr lang="en-US" sz="4800" dirty="0"/>
            <a:t> and </a:t>
          </a:r>
          <a:r>
            <a:rPr lang="en-US" sz="4800" b="1" dirty="0"/>
            <a:t>maintenance</a:t>
          </a:r>
          <a:r>
            <a:rPr lang="en-US" sz="4800" dirty="0"/>
            <a:t> of just outcomes for all people within an organization or within a culture or society.</a:t>
          </a:r>
        </a:p>
      </dgm:t>
    </dgm:pt>
    <dgm:pt modelId="{C1F7D815-A8D6-5245-943C-10C96C98E686}" type="parTrans" cxnId="{0106C012-499B-1B40-A3DD-4398FF35B9B2}">
      <dgm:prSet/>
      <dgm:spPr/>
      <dgm:t>
        <a:bodyPr/>
        <a:lstStyle/>
        <a:p>
          <a:endParaRPr lang="en-US"/>
        </a:p>
      </dgm:t>
    </dgm:pt>
    <dgm:pt modelId="{D199C204-2CA4-144B-80A2-6C8BD7311D50}" type="sibTrans" cxnId="{0106C012-499B-1B40-A3DD-4398FF35B9B2}">
      <dgm:prSet/>
      <dgm:spPr/>
      <dgm:t>
        <a:bodyPr/>
        <a:lstStyle/>
        <a:p>
          <a:endParaRPr lang="en-US"/>
        </a:p>
      </dgm:t>
    </dgm:pt>
    <dgm:pt modelId="{61AB766D-6256-C244-BA6F-FD632F511147}">
      <dgm:prSet phldrT="[Text]"/>
      <dgm:spPr/>
      <dgm:t>
        <a:bodyPr/>
        <a:lstStyle/>
        <a:p>
          <a:r>
            <a:rPr lang="en-US" dirty="0"/>
            <a:t>Inclusion</a:t>
          </a:r>
        </a:p>
      </dgm:t>
    </dgm:pt>
    <dgm:pt modelId="{77015EFD-B7E3-8B4B-AA04-7413A4A8EA98}" type="parTrans" cxnId="{7BAE3ADE-D518-5E4A-9CDF-3A4E4EAE8DD4}">
      <dgm:prSet/>
      <dgm:spPr/>
      <dgm:t>
        <a:bodyPr/>
        <a:lstStyle/>
        <a:p>
          <a:endParaRPr lang="en-US"/>
        </a:p>
      </dgm:t>
    </dgm:pt>
    <dgm:pt modelId="{11C9FCE8-D420-CC42-9715-CA02EFB4CF40}" type="sibTrans" cxnId="{7BAE3ADE-D518-5E4A-9CDF-3A4E4EAE8DD4}">
      <dgm:prSet/>
      <dgm:spPr/>
      <dgm:t>
        <a:bodyPr/>
        <a:lstStyle/>
        <a:p>
          <a:endParaRPr lang="en-US"/>
        </a:p>
      </dgm:t>
    </dgm:pt>
    <dgm:pt modelId="{692029B7-AA2F-F94A-8952-066BA95AB0C2}">
      <dgm:prSet phldrT="[Text]" custT="1"/>
      <dgm:spPr/>
      <dgm:t>
        <a:bodyPr/>
        <a:lstStyle/>
        <a:p>
          <a:r>
            <a:rPr lang="en-US" sz="4800" dirty="0"/>
            <a:t>A </a:t>
          </a:r>
          <a:r>
            <a:rPr lang="en-US" sz="4800" b="1" dirty="0"/>
            <a:t>process</a:t>
          </a:r>
          <a:r>
            <a:rPr lang="en-US" sz="4800" dirty="0"/>
            <a:t> that gives all people especially communities </a:t>
          </a:r>
          <a:r>
            <a:rPr lang="en-US" sz="4800" b="1" dirty="0"/>
            <a:t>full and meaningful participation</a:t>
          </a:r>
          <a:r>
            <a:rPr lang="en-US" sz="4800" dirty="0"/>
            <a:t> in planning and decision making at all levels.</a:t>
          </a:r>
        </a:p>
      </dgm:t>
    </dgm:pt>
    <dgm:pt modelId="{AD36BF07-5E84-0A4D-8171-5F40D1D11C42}" type="parTrans" cxnId="{B233D911-F53A-D947-AA49-FAA2736FD066}">
      <dgm:prSet/>
      <dgm:spPr/>
      <dgm:t>
        <a:bodyPr/>
        <a:lstStyle/>
        <a:p>
          <a:endParaRPr lang="en-US"/>
        </a:p>
      </dgm:t>
    </dgm:pt>
    <dgm:pt modelId="{367DCFBD-0CD1-C440-87BA-721B443D6DC1}" type="sibTrans" cxnId="{B233D911-F53A-D947-AA49-FAA2736FD066}">
      <dgm:prSet/>
      <dgm:spPr/>
      <dgm:t>
        <a:bodyPr/>
        <a:lstStyle/>
        <a:p>
          <a:endParaRPr lang="en-US"/>
        </a:p>
      </dgm:t>
    </dgm:pt>
    <dgm:pt modelId="{A11E777E-9E80-0643-9570-992974F82AB0}" type="pres">
      <dgm:prSet presAssocID="{EE457EF5-579E-B240-8F00-503E79B29DE1}" presName="Name0" presStyleCnt="0">
        <dgm:presLayoutVars>
          <dgm:dir/>
          <dgm:animLvl val="lvl"/>
          <dgm:resizeHandles val="exact"/>
        </dgm:presLayoutVars>
      </dgm:prSet>
      <dgm:spPr/>
    </dgm:pt>
    <dgm:pt modelId="{9BE84EBF-7262-484B-9033-042356F5279F}" type="pres">
      <dgm:prSet presAssocID="{964F36C2-0FC4-F943-A19E-100966CA3BD9}" presName="composite" presStyleCnt="0"/>
      <dgm:spPr/>
    </dgm:pt>
    <dgm:pt modelId="{D55151E0-0FB3-D042-88CA-6D2B637EDC7D}" type="pres">
      <dgm:prSet presAssocID="{964F36C2-0FC4-F943-A19E-100966CA3BD9}" presName="parTx" presStyleLbl="alignNode1" presStyleIdx="0" presStyleCnt="3">
        <dgm:presLayoutVars>
          <dgm:chMax val="0"/>
          <dgm:chPref val="0"/>
          <dgm:bulletEnabled val="1"/>
        </dgm:presLayoutVars>
      </dgm:prSet>
      <dgm:spPr/>
    </dgm:pt>
    <dgm:pt modelId="{7550733F-2F4B-E447-ADF5-8969032FB5CF}" type="pres">
      <dgm:prSet presAssocID="{964F36C2-0FC4-F943-A19E-100966CA3BD9}" presName="desTx" presStyleLbl="alignAccFollowNode1" presStyleIdx="0" presStyleCnt="3">
        <dgm:presLayoutVars>
          <dgm:bulletEnabled val="1"/>
        </dgm:presLayoutVars>
      </dgm:prSet>
      <dgm:spPr/>
    </dgm:pt>
    <dgm:pt modelId="{8E4694B2-C017-D74F-9C96-C41C617906A7}" type="pres">
      <dgm:prSet presAssocID="{EA4FCF57-005F-1142-AF1A-8A678A2338AA}" presName="space" presStyleCnt="0"/>
      <dgm:spPr/>
    </dgm:pt>
    <dgm:pt modelId="{114F539E-1D4A-3D48-83A1-018C2473DCD7}" type="pres">
      <dgm:prSet presAssocID="{3CDCE49E-C91B-6E4E-99C8-77DCC958E733}" presName="composite" presStyleCnt="0"/>
      <dgm:spPr/>
    </dgm:pt>
    <dgm:pt modelId="{A408B7DC-7621-5D49-BD0C-37AF20B05145}" type="pres">
      <dgm:prSet presAssocID="{3CDCE49E-C91B-6E4E-99C8-77DCC958E733}" presName="parTx" presStyleLbl="alignNode1" presStyleIdx="1" presStyleCnt="3">
        <dgm:presLayoutVars>
          <dgm:chMax val="0"/>
          <dgm:chPref val="0"/>
          <dgm:bulletEnabled val="1"/>
        </dgm:presLayoutVars>
      </dgm:prSet>
      <dgm:spPr/>
    </dgm:pt>
    <dgm:pt modelId="{D2E6F895-0DDC-FC48-AB94-14A09CAB15BF}" type="pres">
      <dgm:prSet presAssocID="{3CDCE49E-C91B-6E4E-99C8-77DCC958E733}" presName="desTx" presStyleLbl="alignAccFollowNode1" presStyleIdx="1" presStyleCnt="3">
        <dgm:presLayoutVars>
          <dgm:bulletEnabled val="1"/>
        </dgm:presLayoutVars>
      </dgm:prSet>
      <dgm:spPr/>
    </dgm:pt>
    <dgm:pt modelId="{D54A0DB6-D4A3-1346-B7F1-608488E6D805}" type="pres">
      <dgm:prSet presAssocID="{503F0D58-9879-BB45-8910-C7B8AFF8D618}" presName="space" presStyleCnt="0"/>
      <dgm:spPr/>
    </dgm:pt>
    <dgm:pt modelId="{66EF9A9F-72B0-A040-B061-EC81143C961E}" type="pres">
      <dgm:prSet presAssocID="{61AB766D-6256-C244-BA6F-FD632F511147}" presName="composite" presStyleCnt="0"/>
      <dgm:spPr/>
    </dgm:pt>
    <dgm:pt modelId="{3C51554A-7244-2E4A-88E1-2F54DE545AD2}" type="pres">
      <dgm:prSet presAssocID="{61AB766D-6256-C244-BA6F-FD632F511147}" presName="parTx" presStyleLbl="alignNode1" presStyleIdx="2" presStyleCnt="3" custScaleX="108273">
        <dgm:presLayoutVars>
          <dgm:chMax val="0"/>
          <dgm:chPref val="0"/>
          <dgm:bulletEnabled val="1"/>
        </dgm:presLayoutVars>
      </dgm:prSet>
      <dgm:spPr/>
    </dgm:pt>
    <dgm:pt modelId="{258393EF-5B11-4A4F-90C5-1C5AD37A20DF}" type="pres">
      <dgm:prSet presAssocID="{61AB766D-6256-C244-BA6F-FD632F511147}" presName="desTx" presStyleLbl="alignAccFollowNode1" presStyleIdx="2" presStyleCnt="3" custScaleX="106704" custScaleY="100000">
        <dgm:presLayoutVars>
          <dgm:bulletEnabled val="1"/>
        </dgm:presLayoutVars>
      </dgm:prSet>
      <dgm:spPr/>
    </dgm:pt>
  </dgm:ptLst>
  <dgm:cxnLst>
    <dgm:cxn modelId="{AAA3A200-BEBD-EE4B-BCD7-BDDC077949AF}" type="presOf" srcId="{692029B7-AA2F-F94A-8952-066BA95AB0C2}" destId="{258393EF-5B11-4A4F-90C5-1C5AD37A20DF}" srcOrd="0" destOrd="0" presId="urn:microsoft.com/office/officeart/2005/8/layout/hList1"/>
    <dgm:cxn modelId="{B233D911-F53A-D947-AA49-FAA2736FD066}" srcId="{61AB766D-6256-C244-BA6F-FD632F511147}" destId="{692029B7-AA2F-F94A-8952-066BA95AB0C2}" srcOrd="0" destOrd="0" parTransId="{AD36BF07-5E84-0A4D-8171-5F40D1D11C42}" sibTransId="{367DCFBD-0CD1-C440-87BA-721B443D6DC1}"/>
    <dgm:cxn modelId="{0106C012-499B-1B40-A3DD-4398FF35B9B2}" srcId="{3CDCE49E-C91B-6E4E-99C8-77DCC958E733}" destId="{5921221E-A363-CF4F-BE59-9EDB6BD44AD1}" srcOrd="0" destOrd="0" parTransId="{C1F7D815-A8D6-5245-943C-10C96C98E686}" sibTransId="{D199C204-2CA4-144B-80A2-6C8BD7311D50}"/>
    <dgm:cxn modelId="{5460CA5D-0307-2140-BF51-A9AE5A7B0723}" type="presOf" srcId="{1CADA308-F1C2-2640-BDAD-43CAC12E8125}" destId="{7550733F-2F4B-E447-ADF5-8969032FB5CF}" srcOrd="0" destOrd="0" presId="urn:microsoft.com/office/officeart/2005/8/layout/hList1"/>
    <dgm:cxn modelId="{DEDF7B63-0F77-924B-8A1D-D2BC50A9BA7E}" type="presOf" srcId="{3CDCE49E-C91B-6E4E-99C8-77DCC958E733}" destId="{A408B7DC-7621-5D49-BD0C-37AF20B05145}" srcOrd="0" destOrd="0" presId="urn:microsoft.com/office/officeart/2005/8/layout/hList1"/>
    <dgm:cxn modelId="{7D862977-05C4-B447-A4F2-147DF10D39F2}" type="presOf" srcId="{964F36C2-0FC4-F943-A19E-100966CA3BD9}" destId="{D55151E0-0FB3-D042-88CA-6D2B637EDC7D}" srcOrd="0" destOrd="0" presId="urn:microsoft.com/office/officeart/2005/8/layout/hList1"/>
    <dgm:cxn modelId="{BCDBC87A-BB81-2B49-9040-1A986B8BAE55}" srcId="{EE457EF5-579E-B240-8F00-503E79B29DE1}" destId="{964F36C2-0FC4-F943-A19E-100966CA3BD9}" srcOrd="0" destOrd="0" parTransId="{69D8F191-9C25-084F-B417-498A05645A26}" sibTransId="{EA4FCF57-005F-1142-AF1A-8A678A2338AA}"/>
    <dgm:cxn modelId="{8AAE10A0-2B45-B44A-9F8D-3B06EA66C4FC}" type="presOf" srcId="{61AB766D-6256-C244-BA6F-FD632F511147}" destId="{3C51554A-7244-2E4A-88E1-2F54DE545AD2}" srcOrd="0" destOrd="0" presId="urn:microsoft.com/office/officeart/2005/8/layout/hList1"/>
    <dgm:cxn modelId="{E8ABA4AD-6E48-F24D-ABDD-DCB8050FA4A1}" type="presOf" srcId="{5921221E-A363-CF4F-BE59-9EDB6BD44AD1}" destId="{D2E6F895-0DDC-FC48-AB94-14A09CAB15BF}" srcOrd="0" destOrd="0" presId="urn:microsoft.com/office/officeart/2005/8/layout/hList1"/>
    <dgm:cxn modelId="{9B5603C1-4F57-354F-81CB-4ACEC8B1A04C}" srcId="{964F36C2-0FC4-F943-A19E-100966CA3BD9}" destId="{1CADA308-F1C2-2640-BDAD-43CAC12E8125}" srcOrd="0" destOrd="0" parTransId="{1A7A1278-C405-334D-B567-0DDCD3C9B1C5}" sibTransId="{11653FC3-EA39-1140-BE1E-B24F5D059C70}"/>
    <dgm:cxn modelId="{7BAE3ADE-D518-5E4A-9CDF-3A4E4EAE8DD4}" srcId="{EE457EF5-579E-B240-8F00-503E79B29DE1}" destId="{61AB766D-6256-C244-BA6F-FD632F511147}" srcOrd="2" destOrd="0" parTransId="{77015EFD-B7E3-8B4B-AA04-7413A4A8EA98}" sibTransId="{11C9FCE8-D420-CC42-9715-CA02EFB4CF40}"/>
    <dgm:cxn modelId="{846744E8-9DD6-6443-AB28-66BC7FF7751C}" srcId="{EE457EF5-579E-B240-8F00-503E79B29DE1}" destId="{3CDCE49E-C91B-6E4E-99C8-77DCC958E733}" srcOrd="1" destOrd="0" parTransId="{ABBEFEBD-BC69-0941-814F-27375AC5DC6C}" sibTransId="{503F0D58-9879-BB45-8910-C7B8AFF8D618}"/>
    <dgm:cxn modelId="{EC4F3AEF-492C-AE4D-B202-5127239FE200}" type="presOf" srcId="{EE457EF5-579E-B240-8F00-503E79B29DE1}" destId="{A11E777E-9E80-0643-9570-992974F82AB0}" srcOrd="0" destOrd="0" presId="urn:microsoft.com/office/officeart/2005/8/layout/hList1"/>
    <dgm:cxn modelId="{A188FE33-ED34-C84A-88BF-5E295A4D834D}" type="presParOf" srcId="{A11E777E-9E80-0643-9570-992974F82AB0}" destId="{9BE84EBF-7262-484B-9033-042356F5279F}" srcOrd="0" destOrd="0" presId="urn:microsoft.com/office/officeart/2005/8/layout/hList1"/>
    <dgm:cxn modelId="{6B7373CC-3371-B24B-831F-568EDB1BEA04}" type="presParOf" srcId="{9BE84EBF-7262-484B-9033-042356F5279F}" destId="{D55151E0-0FB3-D042-88CA-6D2B637EDC7D}" srcOrd="0" destOrd="0" presId="urn:microsoft.com/office/officeart/2005/8/layout/hList1"/>
    <dgm:cxn modelId="{7B295794-BD05-BC42-A66B-DB687C9EBDF8}" type="presParOf" srcId="{9BE84EBF-7262-484B-9033-042356F5279F}" destId="{7550733F-2F4B-E447-ADF5-8969032FB5CF}" srcOrd="1" destOrd="0" presId="urn:microsoft.com/office/officeart/2005/8/layout/hList1"/>
    <dgm:cxn modelId="{7555A02B-3A74-0D4C-9112-505741696C45}" type="presParOf" srcId="{A11E777E-9E80-0643-9570-992974F82AB0}" destId="{8E4694B2-C017-D74F-9C96-C41C617906A7}" srcOrd="1" destOrd="0" presId="urn:microsoft.com/office/officeart/2005/8/layout/hList1"/>
    <dgm:cxn modelId="{7E5B533C-5B76-CC42-ADF7-D43616DD36AE}" type="presParOf" srcId="{A11E777E-9E80-0643-9570-992974F82AB0}" destId="{114F539E-1D4A-3D48-83A1-018C2473DCD7}" srcOrd="2" destOrd="0" presId="urn:microsoft.com/office/officeart/2005/8/layout/hList1"/>
    <dgm:cxn modelId="{E3672E00-2E1A-7546-8730-F8596AC6A84C}" type="presParOf" srcId="{114F539E-1D4A-3D48-83A1-018C2473DCD7}" destId="{A408B7DC-7621-5D49-BD0C-37AF20B05145}" srcOrd="0" destOrd="0" presId="urn:microsoft.com/office/officeart/2005/8/layout/hList1"/>
    <dgm:cxn modelId="{C5CDEF2A-4A7B-D043-A347-7E3D6A95A312}" type="presParOf" srcId="{114F539E-1D4A-3D48-83A1-018C2473DCD7}" destId="{D2E6F895-0DDC-FC48-AB94-14A09CAB15BF}" srcOrd="1" destOrd="0" presId="urn:microsoft.com/office/officeart/2005/8/layout/hList1"/>
    <dgm:cxn modelId="{7308E81E-2F87-0B48-9F20-6EA8AFEC1F95}" type="presParOf" srcId="{A11E777E-9E80-0643-9570-992974F82AB0}" destId="{D54A0DB6-D4A3-1346-B7F1-608488E6D805}" srcOrd="3" destOrd="0" presId="urn:microsoft.com/office/officeart/2005/8/layout/hList1"/>
    <dgm:cxn modelId="{C4A52D95-6FD2-6D47-9280-87A699CF56ED}" type="presParOf" srcId="{A11E777E-9E80-0643-9570-992974F82AB0}" destId="{66EF9A9F-72B0-A040-B061-EC81143C961E}" srcOrd="4" destOrd="0" presId="urn:microsoft.com/office/officeart/2005/8/layout/hList1"/>
    <dgm:cxn modelId="{A9AD2F3B-9D54-9348-B22B-51DA141C6111}" type="presParOf" srcId="{66EF9A9F-72B0-A040-B061-EC81143C961E}" destId="{3C51554A-7244-2E4A-88E1-2F54DE545AD2}" srcOrd="0" destOrd="0" presId="urn:microsoft.com/office/officeart/2005/8/layout/hList1"/>
    <dgm:cxn modelId="{9702F934-EEF9-D34E-84B0-816537E2825A}" type="presParOf" srcId="{66EF9A9F-72B0-A040-B061-EC81143C961E}" destId="{258393EF-5B11-4A4F-90C5-1C5AD37A20D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D982A17-AE73-BF48-BFC8-7C0E80D8A513}" type="doc">
      <dgm:prSet loTypeId="urn:microsoft.com/office/officeart/2005/8/layout/vList2" loCatId="" qsTypeId="urn:microsoft.com/office/officeart/2005/8/quickstyle/3d3" qsCatId="3D" csTypeId="urn:microsoft.com/office/officeart/2005/8/colors/accent2_3" csCatId="accent2" phldr="1"/>
      <dgm:spPr/>
      <dgm:t>
        <a:bodyPr/>
        <a:lstStyle/>
        <a:p>
          <a:endParaRPr lang="en-US"/>
        </a:p>
      </dgm:t>
    </dgm:pt>
    <dgm:pt modelId="{A7DDF51B-89A1-D344-BE0F-87FF503B71D8}">
      <dgm:prSet phldrT="[Text]" custT="1"/>
      <dgm:spPr/>
      <dgm:t>
        <a:bodyPr/>
        <a:lstStyle/>
        <a:p>
          <a:r>
            <a:rPr lang="en-US" sz="6000" dirty="0"/>
            <a:t>1. Community Engagement</a:t>
          </a:r>
        </a:p>
      </dgm:t>
    </dgm:pt>
    <dgm:pt modelId="{1617481F-0EFC-1943-A506-7BEB7F2264FD}" type="parTrans" cxnId="{ABB282D6-543A-034E-A711-06BB736D6EFA}">
      <dgm:prSet/>
      <dgm:spPr/>
      <dgm:t>
        <a:bodyPr/>
        <a:lstStyle/>
        <a:p>
          <a:endParaRPr lang="en-US"/>
        </a:p>
      </dgm:t>
    </dgm:pt>
    <dgm:pt modelId="{271F1788-67EB-AC4E-B346-3108CBA5D15B}" type="sibTrans" cxnId="{ABB282D6-543A-034E-A711-06BB736D6EFA}">
      <dgm:prSet/>
      <dgm:spPr/>
      <dgm:t>
        <a:bodyPr/>
        <a:lstStyle/>
        <a:p>
          <a:endParaRPr lang="en-US"/>
        </a:p>
      </dgm:t>
    </dgm:pt>
    <dgm:pt modelId="{F051B825-18D8-CB4A-BF59-594669FAC5C9}">
      <dgm:prSet phldrT="[Text]" custT="1"/>
      <dgm:spPr/>
      <dgm:t>
        <a:bodyPr/>
        <a:lstStyle/>
        <a:p>
          <a:r>
            <a:rPr lang="en-US" sz="6000" dirty="0"/>
            <a:t>2. Addressing Structural Inequities</a:t>
          </a:r>
        </a:p>
      </dgm:t>
    </dgm:pt>
    <dgm:pt modelId="{2329D686-D164-1C43-881C-6E4A10643960}" type="parTrans" cxnId="{BD555AFC-6AAC-554E-A975-36111723FC40}">
      <dgm:prSet/>
      <dgm:spPr/>
      <dgm:t>
        <a:bodyPr/>
        <a:lstStyle/>
        <a:p>
          <a:endParaRPr lang="en-US"/>
        </a:p>
      </dgm:t>
    </dgm:pt>
    <dgm:pt modelId="{ABF844A1-C99A-8A43-86FC-8CB0C1D474C5}" type="sibTrans" cxnId="{BD555AFC-6AAC-554E-A975-36111723FC40}">
      <dgm:prSet/>
      <dgm:spPr/>
      <dgm:t>
        <a:bodyPr/>
        <a:lstStyle/>
        <a:p>
          <a:endParaRPr lang="en-US"/>
        </a:p>
      </dgm:t>
    </dgm:pt>
    <dgm:pt modelId="{559DDB57-0FE1-8949-A93B-73D25801FF02}">
      <dgm:prSet phldrT="[Text]" custT="1"/>
      <dgm:spPr/>
      <dgm:t>
        <a:bodyPr/>
        <a:lstStyle/>
        <a:p>
          <a:r>
            <a:rPr lang="en-US" sz="5400" b="0" i="0" dirty="0"/>
            <a:t>Grant development </a:t>
          </a:r>
          <a:r>
            <a:rPr lang="en-US" sz="5400" b="1" i="0" dirty="0"/>
            <a:t>can be a tool</a:t>
          </a:r>
          <a:r>
            <a:rPr lang="en-US" sz="5400" b="0" i="0" dirty="0"/>
            <a:t> to fund projects and programs that specifically target and rectify these inequities</a:t>
          </a:r>
          <a:endParaRPr lang="en-US" sz="5400" dirty="0"/>
        </a:p>
      </dgm:t>
    </dgm:pt>
    <dgm:pt modelId="{4963E3DE-6E66-1A49-BED7-9513980BB14B}" type="parTrans" cxnId="{7AE3D332-00A7-E849-9B90-30C813BA9B9B}">
      <dgm:prSet/>
      <dgm:spPr/>
      <dgm:t>
        <a:bodyPr/>
        <a:lstStyle/>
        <a:p>
          <a:endParaRPr lang="en-US"/>
        </a:p>
      </dgm:t>
    </dgm:pt>
    <dgm:pt modelId="{27227347-6DF0-8F4B-BA2A-14A2C59DE089}" type="sibTrans" cxnId="{7AE3D332-00A7-E849-9B90-30C813BA9B9B}">
      <dgm:prSet/>
      <dgm:spPr/>
      <dgm:t>
        <a:bodyPr/>
        <a:lstStyle/>
        <a:p>
          <a:endParaRPr lang="en-US"/>
        </a:p>
      </dgm:t>
    </dgm:pt>
    <dgm:pt modelId="{27059D61-0C55-3E48-BFE9-0CE92982EE9A}">
      <dgm:prSet phldrT="[Text]" custT="1"/>
      <dgm:spPr/>
      <dgm:t>
        <a:bodyPr/>
        <a:lstStyle/>
        <a:p>
          <a:r>
            <a:rPr lang="en-US" sz="5400" b="0" i="0" dirty="0"/>
            <a:t>Grants can </a:t>
          </a:r>
          <a:r>
            <a:rPr lang="en-US" sz="5400" b="1" i="0" dirty="0"/>
            <a:t>empower marginalized communities </a:t>
          </a:r>
          <a:r>
            <a:rPr lang="en-US" sz="5400" b="0" i="0" dirty="0"/>
            <a:t>by providing resources for initiatives that address systemic issues and promote social justice. </a:t>
          </a:r>
          <a:endParaRPr lang="en-US" sz="5400" dirty="0"/>
        </a:p>
      </dgm:t>
    </dgm:pt>
    <dgm:pt modelId="{E852E996-800C-884E-8BA2-4B8C02AA5AEB}" type="parTrans" cxnId="{F16F49E5-9EC3-7248-948F-C50FA3F7E82B}">
      <dgm:prSet/>
      <dgm:spPr/>
      <dgm:t>
        <a:bodyPr/>
        <a:lstStyle/>
        <a:p>
          <a:endParaRPr lang="en-US"/>
        </a:p>
      </dgm:t>
    </dgm:pt>
    <dgm:pt modelId="{8BCE9664-E471-5541-9FED-B8B23C8BCB0C}" type="sibTrans" cxnId="{F16F49E5-9EC3-7248-948F-C50FA3F7E82B}">
      <dgm:prSet/>
      <dgm:spPr/>
      <dgm:t>
        <a:bodyPr/>
        <a:lstStyle/>
        <a:p>
          <a:endParaRPr lang="en-US"/>
        </a:p>
      </dgm:t>
    </dgm:pt>
    <dgm:pt modelId="{680EB5FB-7D6D-FF4A-ABBD-C0E9C34FC32A}">
      <dgm:prSet phldrT="[Text]" custT="1"/>
      <dgm:spPr/>
      <dgm:t>
        <a:bodyPr/>
        <a:lstStyle/>
        <a:p>
          <a:endParaRPr lang="en-US" sz="5400" dirty="0"/>
        </a:p>
      </dgm:t>
    </dgm:pt>
    <dgm:pt modelId="{12319188-3279-CB40-9A76-626F4814822E}" type="parTrans" cxnId="{8439E2F4-14D9-0446-970C-8D793F361F33}">
      <dgm:prSet/>
      <dgm:spPr/>
      <dgm:t>
        <a:bodyPr/>
        <a:lstStyle/>
        <a:p>
          <a:endParaRPr lang="en-US"/>
        </a:p>
      </dgm:t>
    </dgm:pt>
    <dgm:pt modelId="{EEB2F86D-1459-CD4C-91A6-AC899CCE3B4A}" type="sibTrans" cxnId="{8439E2F4-14D9-0446-970C-8D793F361F33}">
      <dgm:prSet/>
      <dgm:spPr/>
      <dgm:t>
        <a:bodyPr/>
        <a:lstStyle/>
        <a:p>
          <a:endParaRPr lang="en-US"/>
        </a:p>
      </dgm:t>
    </dgm:pt>
    <dgm:pt modelId="{2EB284C5-12B4-0E45-A008-2E06E8224A40}">
      <dgm:prSet phldrT="[Text]" custT="1"/>
      <dgm:spPr/>
      <dgm:t>
        <a:bodyPr/>
        <a:lstStyle/>
        <a:p>
          <a:endParaRPr lang="en-US" sz="5400" dirty="0"/>
        </a:p>
      </dgm:t>
    </dgm:pt>
    <dgm:pt modelId="{572C5E88-71A7-724E-AACD-97B579251A33}" type="parTrans" cxnId="{8634544D-043E-6546-BC67-D3760EC835BE}">
      <dgm:prSet/>
      <dgm:spPr/>
      <dgm:t>
        <a:bodyPr/>
        <a:lstStyle/>
        <a:p>
          <a:endParaRPr lang="en-US"/>
        </a:p>
      </dgm:t>
    </dgm:pt>
    <dgm:pt modelId="{6CFE6E5A-5212-204F-B48F-7B8443B97BBB}" type="sibTrans" cxnId="{8634544D-043E-6546-BC67-D3760EC835BE}">
      <dgm:prSet/>
      <dgm:spPr/>
      <dgm:t>
        <a:bodyPr/>
        <a:lstStyle/>
        <a:p>
          <a:endParaRPr lang="en-US"/>
        </a:p>
      </dgm:t>
    </dgm:pt>
    <dgm:pt modelId="{9CC61311-E093-2B44-AD09-25C2F48E13B8}" type="pres">
      <dgm:prSet presAssocID="{9D982A17-AE73-BF48-BFC8-7C0E80D8A513}" presName="linear" presStyleCnt="0">
        <dgm:presLayoutVars>
          <dgm:animLvl val="lvl"/>
          <dgm:resizeHandles val="exact"/>
        </dgm:presLayoutVars>
      </dgm:prSet>
      <dgm:spPr/>
    </dgm:pt>
    <dgm:pt modelId="{07B1DFB8-3CF1-BC48-89CC-549240EE1357}" type="pres">
      <dgm:prSet presAssocID="{A7DDF51B-89A1-D344-BE0F-87FF503B71D8}" presName="parentText" presStyleLbl="node1" presStyleIdx="0" presStyleCnt="2">
        <dgm:presLayoutVars>
          <dgm:chMax val="0"/>
          <dgm:bulletEnabled val="1"/>
        </dgm:presLayoutVars>
      </dgm:prSet>
      <dgm:spPr/>
    </dgm:pt>
    <dgm:pt modelId="{F5F48505-E764-044E-A70A-546B0D53B607}" type="pres">
      <dgm:prSet presAssocID="{A7DDF51B-89A1-D344-BE0F-87FF503B71D8}" presName="childText" presStyleLbl="revTx" presStyleIdx="0" presStyleCnt="2">
        <dgm:presLayoutVars>
          <dgm:bulletEnabled val="1"/>
        </dgm:presLayoutVars>
      </dgm:prSet>
      <dgm:spPr/>
    </dgm:pt>
    <dgm:pt modelId="{FD91768C-60EF-1A49-A3DB-F2A96A19A157}" type="pres">
      <dgm:prSet presAssocID="{F051B825-18D8-CB4A-BF59-594669FAC5C9}" presName="parentText" presStyleLbl="node1" presStyleIdx="1" presStyleCnt="2">
        <dgm:presLayoutVars>
          <dgm:chMax val="0"/>
          <dgm:bulletEnabled val="1"/>
        </dgm:presLayoutVars>
      </dgm:prSet>
      <dgm:spPr/>
    </dgm:pt>
    <dgm:pt modelId="{CF407693-79E6-A94C-8550-392595303E61}" type="pres">
      <dgm:prSet presAssocID="{F051B825-18D8-CB4A-BF59-594669FAC5C9}" presName="childText" presStyleLbl="revTx" presStyleIdx="1" presStyleCnt="2">
        <dgm:presLayoutVars>
          <dgm:bulletEnabled val="1"/>
        </dgm:presLayoutVars>
      </dgm:prSet>
      <dgm:spPr/>
    </dgm:pt>
  </dgm:ptLst>
  <dgm:cxnLst>
    <dgm:cxn modelId="{8F971827-49EA-4F49-96D2-DFF22A49DF6A}" type="presOf" srcId="{680EB5FB-7D6D-FF4A-ABBD-C0E9C34FC32A}" destId="{F5F48505-E764-044E-A70A-546B0D53B607}" srcOrd="0" destOrd="0" presId="urn:microsoft.com/office/officeart/2005/8/layout/vList2"/>
    <dgm:cxn modelId="{257AD128-9DDF-534D-9A19-62E81F203B0E}" type="presOf" srcId="{F051B825-18D8-CB4A-BF59-594669FAC5C9}" destId="{FD91768C-60EF-1A49-A3DB-F2A96A19A157}" srcOrd="0" destOrd="0" presId="urn:microsoft.com/office/officeart/2005/8/layout/vList2"/>
    <dgm:cxn modelId="{7AE3D332-00A7-E849-9B90-30C813BA9B9B}" srcId="{F051B825-18D8-CB4A-BF59-594669FAC5C9}" destId="{559DDB57-0FE1-8949-A93B-73D25801FF02}" srcOrd="1" destOrd="0" parTransId="{4963E3DE-6E66-1A49-BED7-9513980BB14B}" sibTransId="{27227347-6DF0-8F4B-BA2A-14A2C59DE089}"/>
    <dgm:cxn modelId="{8634544D-043E-6546-BC67-D3760EC835BE}" srcId="{F051B825-18D8-CB4A-BF59-594669FAC5C9}" destId="{2EB284C5-12B4-0E45-A008-2E06E8224A40}" srcOrd="0" destOrd="0" parTransId="{572C5E88-71A7-724E-AACD-97B579251A33}" sibTransId="{6CFE6E5A-5212-204F-B48F-7B8443B97BBB}"/>
    <dgm:cxn modelId="{04BB2459-B895-DE47-994F-99903F08F802}" type="presOf" srcId="{2EB284C5-12B4-0E45-A008-2E06E8224A40}" destId="{CF407693-79E6-A94C-8550-392595303E61}" srcOrd="0" destOrd="0" presId="urn:microsoft.com/office/officeart/2005/8/layout/vList2"/>
    <dgm:cxn modelId="{A8E34886-6125-9445-8F83-CD88A53D9C61}" type="presOf" srcId="{27059D61-0C55-3E48-BFE9-0CE92982EE9A}" destId="{F5F48505-E764-044E-A70A-546B0D53B607}" srcOrd="0" destOrd="1" presId="urn:microsoft.com/office/officeart/2005/8/layout/vList2"/>
    <dgm:cxn modelId="{A47134CA-9762-1D48-B5AD-051BC7910385}" type="presOf" srcId="{9D982A17-AE73-BF48-BFC8-7C0E80D8A513}" destId="{9CC61311-E093-2B44-AD09-25C2F48E13B8}" srcOrd="0" destOrd="0" presId="urn:microsoft.com/office/officeart/2005/8/layout/vList2"/>
    <dgm:cxn modelId="{ABB282D6-543A-034E-A711-06BB736D6EFA}" srcId="{9D982A17-AE73-BF48-BFC8-7C0E80D8A513}" destId="{A7DDF51B-89A1-D344-BE0F-87FF503B71D8}" srcOrd="0" destOrd="0" parTransId="{1617481F-0EFC-1943-A506-7BEB7F2264FD}" sibTransId="{271F1788-67EB-AC4E-B346-3108CBA5D15B}"/>
    <dgm:cxn modelId="{F16F49E5-9EC3-7248-948F-C50FA3F7E82B}" srcId="{A7DDF51B-89A1-D344-BE0F-87FF503B71D8}" destId="{27059D61-0C55-3E48-BFE9-0CE92982EE9A}" srcOrd="1" destOrd="0" parTransId="{E852E996-800C-884E-8BA2-4B8C02AA5AEB}" sibTransId="{8BCE9664-E471-5541-9FED-B8B23C8BCB0C}"/>
    <dgm:cxn modelId="{C54265E8-557A-4B4B-BC6D-BD9B621D29D4}" type="presOf" srcId="{A7DDF51B-89A1-D344-BE0F-87FF503B71D8}" destId="{07B1DFB8-3CF1-BC48-89CC-549240EE1357}" srcOrd="0" destOrd="0" presId="urn:microsoft.com/office/officeart/2005/8/layout/vList2"/>
    <dgm:cxn modelId="{8891D2EA-5861-4442-945B-FEB82E8A9DEE}" type="presOf" srcId="{559DDB57-0FE1-8949-A93B-73D25801FF02}" destId="{CF407693-79E6-A94C-8550-392595303E61}" srcOrd="0" destOrd="1" presId="urn:microsoft.com/office/officeart/2005/8/layout/vList2"/>
    <dgm:cxn modelId="{8439E2F4-14D9-0446-970C-8D793F361F33}" srcId="{A7DDF51B-89A1-D344-BE0F-87FF503B71D8}" destId="{680EB5FB-7D6D-FF4A-ABBD-C0E9C34FC32A}" srcOrd="0" destOrd="0" parTransId="{12319188-3279-CB40-9A76-626F4814822E}" sibTransId="{EEB2F86D-1459-CD4C-91A6-AC899CCE3B4A}"/>
    <dgm:cxn modelId="{BD555AFC-6AAC-554E-A975-36111723FC40}" srcId="{9D982A17-AE73-BF48-BFC8-7C0E80D8A513}" destId="{F051B825-18D8-CB4A-BF59-594669FAC5C9}" srcOrd="1" destOrd="0" parTransId="{2329D686-D164-1C43-881C-6E4A10643960}" sibTransId="{ABF844A1-C99A-8A43-86FC-8CB0C1D474C5}"/>
    <dgm:cxn modelId="{D47C70C4-B627-1844-9AB3-C89D759D3E64}" type="presParOf" srcId="{9CC61311-E093-2B44-AD09-25C2F48E13B8}" destId="{07B1DFB8-3CF1-BC48-89CC-549240EE1357}" srcOrd="0" destOrd="0" presId="urn:microsoft.com/office/officeart/2005/8/layout/vList2"/>
    <dgm:cxn modelId="{9D9002D3-2D8D-8B4B-A9DD-54590B445F7B}" type="presParOf" srcId="{9CC61311-E093-2B44-AD09-25C2F48E13B8}" destId="{F5F48505-E764-044E-A70A-546B0D53B607}" srcOrd="1" destOrd="0" presId="urn:microsoft.com/office/officeart/2005/8/layout/vList2"/>
    <dgm:cxn modelId="{D9DE33A2-D6DC-8A4C-AFE9-F181BBA9B598}" type="presParOf" srcId="{9CC61311-E093-2B44-AD09-25C2F48E13B8}" destId="{FD91768C-60EF-1A49-A3DB-F2A96A19A157}" srcOrd="2" destOrd="0" presId="urn:microsoft.com/office/officeart/2005/8/layout/vList2"/>
    <dgm:cxn modelId="{77F02691-8180-D341-9628-2E95F3026B5D}" type="presParOf" srcId="{9CC61311-E093-2B44-AD09-25C2F48E13B8}" destId="{CF407693-79E6-A94C-8550-392595303E6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982A17-AE73-BF48-BFC8-7C0E80D8A513}" type="doc">
      <dgm:prSet loTypeId="urn:microsoft.com/office/officeart/2005/8/layout/vList2" loCatId="" qsTypeId="urn:microsoft.com/office/officeart/2005/8/quickstyle/3d3" qsCatId="3D" csTypeId="urn:microsoft.com/office/officeart/2005/8/colors/accent2_3" csCatId="accent2" phldr="1"/>
      <dgm:spPr/>
      <dgm:t>
        <a:bodyPr/>
        <a:lstStyle/>
        <a:p>
          <a:endParaRPr lang="en-US"/>
        </a:p>
      </dgm:t>
    </dgm:pt>
    <dgm:pt modelId="{A7DDF51B-89A1-D344-BE0F-87FF503B71D8}">
      <dgm:prSet phldrT="[Text]" custT="1"/>
      <dgm:spPr/>
      <dgm:t>
        <a:bodyPr/>
        <a:lstStyle/>
        <a:p>
          <a:r>
            <a:rPr lang="en-US" sz="6000" dirty="0"/>
            <a:t>3. Advocacy and Awareness</a:t>
          </a:r>
        </a:p>
      </dgm:t>
    </dgm:pt>
    <dgm:pt modelId="{1617481F-0EFC-1943-A506-7BEB7F2264FD}" type="parTrans" cxnId="{ABB282D6-543A-034E-A711-06BB736D6EFA}">
      <dgm:prSet/>
      <dgm:spPr/>
      <dgm:t>
        <a:bodyPr/>
        <a:lstStyle/>
        <a:p>
          <a:endParaRPr lang="en-US"/>
        </a:p>
      </dgm:t>
    </dgm:pt>
    <dgm:pt modelId="{271F1788-67EB-AC4E-B346-3108CBA5D15B}" type="sibTrans" cxnId="{ABB282D6-543A-034E-A711-06BB736D6EFA}">
      <dgm:prSet/>
      <dgm:spPr/>
      <dgm:t>
        <a:bodyPr/>
        <a:lstStyle/>
        <a:p>
          <a:endParaRPr lang="en-US"/>
        </a:p>
      </dgm:t>
    </dgm:pt>
    <dgm:pt modelId="{F051B825-18D8-CB4A-BF59-594669FAC5C9}">
      <dgm:prSet phldrT="[Text]" custT="1"/>
      <dgm:spPr/>
      <dgm:t>
        <a:bodyPr/>
        <a:lstStyle/>
        <a:p>
          <a:r>
            <a:rPr lang="en-US" sz="6000" dirty="0"/>
            <a:t>4. Policy Change</a:t>
          </a:r>
        </a:p>
      </dgm:t>
    </dgm:pt>
    <dgm:pt modelId="{2329D686-D164-1C43-881C-6E4A10643960}" type="parTrans" cxnId="{BD555AFC-6AAC-554E-A975-36111723FC40}">
      <dgm:prSet/>
      <dgm:spPr/>
      <dgm:t>
        <a:bodyPr/>
        <a:lstStyle/>
        <a:p>
          <a:endParaRPr lang="en-US"/>
        </a:p>
      </dgm:t>
    </dgm:pt>
    <dgm:pt modelId="{ABF844A1-C99A-8A43-86FC-8CB0C1D474C5}" type="sibTrans" cxnId="{BD555AFC-6AAC-554E-A975-36111723FC40}">
      <dgm:prSet/>
      <dgm:spPr/>
      <dgm:t>
        <a:bodyPr/>
        <a:lstStyle/>
        <a:p>
          <a:endParaRPr lang="en-US"/>
        </a:p>
      </dgm:t>
    </dgm:pt>
    <dgm:pt modelId="{559DDB57-0FE1-8949-A93B-73D25801FF02}">
      <dgm:prSet phldrT="[Text]" custT="1"/>
      <dgm:spPr/>
      <dgm:t>
        <a:bodyPr/>
        <a:lstStyle/>
        <a:p>
          <a:r>
            <a:rPr lang="en-US" sz="5400" b="0" i="0" dirty="0">
              <a:solidFill>
                <a:srgbClr val="374151"/>
              </a:solidFill>
              <a:effectLst/>
              <a:latin typeface="+mj-lt"/>
            </a:rPr>
            <a:t>Funding from grants </a:t>
          </a:r>
          <a:r>
            <a:rPr lang="en-US" sz="5400" b="1" i="0" dirty="0">
              <a:solidFill>
                <a:srgbClr val="374151"/>
              </a:solidFill>
              <a:effectLst/>
              <a:latin typeface="+mj-lt"/>
            </a:rPr>
            <a:t>may enable organizations to influence policymakers</a:t>
          </a:r>
          <a:r>
            <a:rPr lang="en-US" sz="5400" b="0" i="0" dirty="0">
              <a:solidFill>
                <a:srgbClr val="374151"/>
              </a:solidFill>
              <a:effectLst/>
              <a:latin typeface="+mj-lt"/>
            </a:rPr>
            <a:t>, conduct research on social justice issues, and develop evidence-based arguments for policy reform.</a:t>
          </a:r>
          <a:endParaRPr lang="en-US" sz="5400" dirty="0">
            <a:latin typeface="+mj-lt"/>
          </a:endParaRPr>
        </a:p>
      </dgm:t>
    </dgm:pt>
    <dgm:pt modelId="{4963E3DE-6E66-1A49-BED7-9513980BB14B}" type="parTrans" cxnId="{7AE3D332-00A7-E849-9B90-30C813BA9B9B}">
      <dgm:prSet/>
      <dgm:spPr/>
      <dgm:t>
        <a:bodyPr/>
        <a:lstStyle/>
        <a:p>
          <a:endParaRPr lang="en-US"/>
        </a:p>
      </dgm:t>
    </dgm:pt>
    <dgm:pt modelId="{27227347-6DF0-8F4B-BA2A-14A2C59DE089}" type="sibTrans" cxnId="{7AE3D332-00A7-E849-9B90-30C813BA9B9B}">
      <dgm:prSet/>
      <dgm:spPr/>
      <dgm:t>
        <a:bodyPr/>
        <a:lstStyle/>
        <a:p>
          <a:endParaRPr lang="en-US"/>
        </a:p>
      </dgm:t>
    </dgm:pt>
    <dgm:pt modelId="{680EB5FB-7D6D-FF4A-ABBD-C0E9C34FC32A}">
      <dgm:prSet phldrT="[Text]" custT="1"/>
      <dgm:spPr/>
      <dgm:t>
        <a:bodyPr/>
        <a:lstStyle/>
        <a:p>
          <a:r>
            <a:rPr lang="en-US" sz="5400" b="0" i="0" dirty="0">
              <a:solidFill>
                <a:srgbClr val="374151"/>
              </a:solidFill>
              <a:effectLst/>
              <a:latin typeface="+mj-lt"/>
            </a:rPr>
            <a:t>Grants </a:t>
          </a:r>
          <a:r>
            <a:rPr lang="en-US" sz="5400" b="1" i="0" dirty="0">
              <a:solidFill>
                <a:srgbClr val="374151"/>
              </a:solidFill>
              <a:effectLst/>
              <a:latin typeface="+mj-lt"/>
            </a:rPr>
            <a:t>can be instrumental in funding campaigns</a:t>
          </a:r>
          <a:r>
            <a:rPr lang="en-US" sz="5400" b="0" i="0" dirty="0">
              <a:solidFill>
                <a:srgbClr val="374151"/>
              </a:solidFill>
              <a:effectLst/>
              <a:latin typeface="+mj-lt"/>
            </a:rPr>
            <a:t>, events, and projects aimed at raising awareness about specific social justice issues</a:t>
          </a:r>
          <a:r>
            <a:rPr lang="en-US" sz="5400" b="0" i="0" dirty="0">
              <a:latin typeface="+mj-lt"/>
            </a:rPr>
            <a:t> </a:t>
          </a:r>
          <a:endParaRPr lang="en-US" sz="5400" dirty="0">
            <a:latin typeface="+mj-lt"/>
          </a:endParaRPr>
        </a:p>
      </dgm:t>
    </dgm:pt>
    <dgm:pt modelId="{12319188-3279-CB40-9A76-626F4814822E}" type="parTrans" cxnId="{8439E2F4-14D9-0446-970C-8D793F361F33}">
      <dgm:prSet/>
      <dgm:spPr/>
      <dgm:t>
        <a:bodyPr/>
        <a:lstStyle/>
        <a:p>
          <a:endParaRPr lang="en-US"/>
        </a:p>
      </dgm:t>
    </dgm:pt>
    <dgm:pt modelId="{EEB2F86D-1459-CD4C-91A6-AC899CCE3B4A}" type="sibTrans" cxnId="{8439E2F4-14D9-0446-970C-8D793F361F33}">
      <dgm:prSet/>
      <dgm:spPr/>
      <dgm:t>
        <a:bodyPr/>
        <a:lstStyle/>
        <a:p>
          <a:endParaRPr lang="en-US"/>
        </a:p>
      </dgm:t>
    </dgm:pt>
    <dgm:pt modelId="{2EB284C5-12B4-0E45-A008-2E06E8224A40}">
      <dgm:prSet phldrT="[Text]" custT="1"/>
      <dgm:spPr/>
      <dgm:t>
        <a:bodyPr/>
        <a:lstStyle/>
        <a:p>
          <a:endParaRPr lang="en-US" sz="5400" dirty="0"/>
        </a:p>
      </dgm:t>
    </dgm:pt>
    <dgm:pt modelId="{572C5E88-71A7-724E-AACD-97B579251A33}" type="parTrans" cxnId="{8634544D-043E-6546-BC67-D3760EC835BE}">
      <dgm:prSet/>
      <dgm:spPr/>
      <dgm:t>
        <a:bodyPr/>
        <a:lstStyle/>
        <a:p>
          <a:endParaRPr lang="en-US"/>
        </a:p>
      </dgm:t>
    </dgm:pt>
    <dgm:pt modelId="{6CFE6E5A-5212-204F-B48F-7B8443B97BBB}" type="sibTrans" cxnId="{8634544D-043E-6546-BC67-D3760EC835BE}">
      <dgm:prSet/>
      <dgm:spPr/>
      <dgm:t>
        <a:bodyPr/>
        <a:lstStyle/>
        <a:p>
          <a:endParaRPr lang="en-US"/>
        </a:p>
      </dgm:t>
    </dgm:pt>
    <dgm:pt modelId="{18A80F31-28E6-094C-8155-38FE13FB3BA2}">
      <dgm:prSet phldrT="[Text]" custT="1"/>
      <dgm:spPr/>
      <dgm:t>
        <a:bodyPr/>
        <a:lstStyle/>
        <a:p>
          <a:endParaRPr lang="en-US" sz="5400" dirty="0"/>
        </a:p>
      </dgm:t>
    </dgm:pt>
    <dgm:pt modelId="{6185CB47-0093-DF49-B0CD-B097B48606F7}" type="parTrans" cxnId="{9F565987-D2E9-F44E-82F0-DBF0B02E8028}">
      <dgm:prSet/>
      <dgm:spPr/>
      <dgm:t>
        <a:bodyPr/>
        <a:lstStyle/>
        <a:p>
          <a:endParaRPr lang="en-US"/>
        </a:p>
      </dgm:t>
    </dgm:pt>
    <dgm:pt modelId="{19221C26-1D96-F245-9DBD-29ED31CD61DC}" type="sibTrans" cxnId="{9F565987-D2E9-F44E-82F0-DBF0B02E8028}">
      <dgm:prSet/>
      <dgm:spPr/>
      <dgm:t>
        <a:bodyPr/>
        <a:lstStyle/>
        <a:p>
          <a:endParaRPr lang="en-US"/>
        </a:p>
      </dgm:t>
    </dgm:pt>
    <dgm:pt modelId="{9CC61311-E093-2B44-AD09-25C2F48E13B8}" type="pres">
      <dgm:prSet presAssocID="{9D982A17-AE73-BF48-BFC8-7C0E80D8A513}" presName="linear" presStyleCnt="0">
        <dgm:presLayoutVars>
          <dgm:animLvl val="lvl"/>
          <dgm:resizeHandles val="exact"/>
        </dgm:presLayoutVars>
      </dgm:prSet>
      <dgm:spPr/>
    </dgm:pt>
    <dgm:pt modelId="{07B1DFB8-3CF1-BC48-89CC-549240EE1357}" type="pres">
      <dgm:prSet presAssocID="{A7DDF51B-89A1-D344-BE0F-87FF503B71D8}" presName="parentText" presStyleLbl="node1" presStyleIdx="0" presStyleCnt="2">
        <dgm:presLayoutVars>
          <dgm:chMax val="0"/>
          <dgm:bulletEnabled val="1"/>
        </dgm:presLayoutVars>
      </dgm:prSet>
      <dgm:spPr/>
    </dgm:pt>
    <dgm:pt modelId="{F5F48505-E764-044E-A70A-546B0D53B607}" type="pres">
      <dgm:prSet presAssocID="{A7DDF51B-89A1-D344-BE0F-87FF503B71D8}" presName="childText" presStyleLbl="revTx" presStyleIdx="0" presStyleCnt="2">
        <dgm:presLayoutVars>
          <dgm:bulletEnabled val="1"/>
        </dgm:presLayoutVars>
      </dgm:prSet>
      <dgm:spPr/>
    </dgm:pt>
    <dgm:pt modelId="{FD91768C-60EF-1A49-A3DB-F2A96A19A157}" type="pres">
      <dgm:prSet presAssocID="{F051B825-18D8-CB4A-BF59-594669FAC5C9}" presName="parentText" presStyleLbl="node1" presStyleIdx="1" presStyleCnt="2">
        <dgm:presLayoutVars>
          <dgm:chMax val="0"/>
          <dgm:bulletEnabled val="1"/>
        </dgm:presLayoutVars>
      </dgm:prSet>
      <dgm:spPr/>
    </dgm:pt>
    <dgm:pt modelId="{CF407693-79E6-A94C-8550-392595303E61}" type="pres">
      <dgm:prSet presAssocID="{F051B825-18D8-CB4A-BF59-594669FAC5C9}" presName="childText" presStyleLbl="revTx" presStyleIdx="1" presStyleCnt="2">
        <dgm:presLayoutVars>
          <dgm:bulletEnabled val="1"/>
        </dgm:presLayoutVars>
      </dgm:prSet>
      <dgm:spPr/>
    </dgm:pt>
  </dgm:ptLst>
  <dgm:cxnLst>
    <dgm:cxn modelId="{0D4B9224-ADD5-F141-BB43-2E8872C471C3}" type="presOf" srcId="{18A80F31-28E6-094C-8155-38FE13FB3BA2}" destId="{F5F48505-E764-044E-A70A-546B0D53B607}" srcOrd="0" destOrd="0" presId="urn:microsoft.com/office/officeart/2005/8/layout/vList2"/>
    <dgm:cxn modelId="{8F971827-49EA-4F49-96D2-DFF22A49DF6A}" type="presOf" srcId="{680EB5FB-7D6D-FF4A-ABBD-C0E9C34FC32A}" destId="{F5F48505-E764-044E-A70A-546B0D53B607}" srcOrd="0" destOrd="1" presId="urn:microsoft.com/office/officeart/2005/8/layout/vList2"/>
    <dgm:cxn modelId="{257AD128-9DDF-534D-9A19-62E81F203B0E}" type="presOf" srcId="{F051B825-18D8-CB4A-BF59-594669FAC5C9}" destId="{FD91768C-60EF-1A49-A3DB-F2A96A19A157}" srcOrd="0" destOrd="0" presId="urn:microsoft.com/office/officeart/2005/8/layout/vList2"/>
    <dgm:cxn modelId="{7AE3D332-00A7-E849-9B90-30C813BA9B9B}" srcId="{F051B825-18D8-CB4A-BF59-594669FAC5C9}" destId="{559DDB57-0FE1-8949-A93B-73D25801FF02}" srcOrd="1" destOrd="0" parTransId="{4963E3DE-6E66-1A49-BED7-9513980BB14B}" sibTransId="{27227347-6DF0-8F4B-BA2A-14A2C59DE089}"/>
    <dgm:cxn modelId="{8634544D-043E-6546-BC67-D3760EC835BE}" srcId="{F051B825-18D8-CB4A-BF59-594669FAC5C9}" destId="{2EB284C5-12B4-0E45-A008-2E06E8224A40}" srcOrd="0" destOrd="0" parTransId="{572C5E88-71A7-724E-AACD-97B579251A33}" sibTransId="{6CFE6E5A-5212-204F-B48F-7B8443B97BBB}"/>
    <dgm:cxn modelId="{04BB2459-B895-DE47-994F-99903F08F802}" type="presOf" srcId="{2EB284C5-12B4-0E45-A008-2E06E8224A40}" destId="{CF407693-79E6-A94C-8550-392595303E61}" srcOrd="0" destOrd="0" presId="urn:microsoft.com/office/officeart/2005/8/layout/vList2"/>
    <dgm:cxn modelId="{9F565987-D2E9-F44E-82F0-DBF0B02E8028}" srcId="{A7DDF51B-89A1-D344-BE0F-87FF503B71D8}" destId="{18A80F31-28E6-094C-8155-38FE13FB3BA2}" srcOrd="0" destOrd="0" parTransId="{6185CB47-0093-DF49-B0CD-B097B48606F7}" sibTransId="{19221C26-1D96-F245-9DBD-29ED31CD61DC}"/>
    <dgm:cxn modelId="{A47134CA-9762-1D48-B5AD-051BC7910385}" type="presOf" srcId="{9D982A17-AE73-BF48-BFC8-7C0E80D8A513}" destId="{9CC61311-E093-2B44-AD09-25C2F48E13B8}" srcOrd="0" destOrd="0" presId="urn:microsoft.com/office/officeart/2005/8/layout/vList2"/>
    <dgm:cxn modelId="{ABB282D6-543A-034E-A711-06BB736D6EFA}" srcId="{9D982A17-AE73-BF48-BFC8-7C0E80D8A513}" destId="{A7DDF51B-89A1-D344-BE0F-87FF503B71D8}" srcOrd="0" destOrd="0" parTransId="{1617481F-0EFC-1943-A506-7BEB7F2264FD}" sibTransId="{271F1788-67EB-AC4E-B346-3108CBA5D15B}"/>
    <dgm:cxn modelId="{C54265E8-557A-4B4B-BC6D-BD9B621D29D4}" type="presOf" srcId="{A7DDF51B-89A1-D344-BE0F-87FF503B71D8}" destId="{07B1DFB8-3CF1-BC48-89CC-549240EE1357}" srcOrd="0" destOrd="0" presId="urn:microsoft.com/office/officeart/2005/8/layout/vList2"/>
    <dgm:cxn modelId="{8891D2EA-5861-4442-945B-FEB82E8A9DEE}" type="presOf" srcId="{559DDB57-0FE1-8949-A93B-73D25801FF02}" destId="{CF407693-79E6-A94C-8550-392595303E61}" srcOrd="0" destOrd="1" presId="urn:microsoft.com/office/officeart/2005/8/layout/vList2"/>
    <dgm:cxn modelId="{8439E2F4-14D9-0446-970C-8D793F361F33}" srcId="{A7DDF51B-89A1-D344-BE0F-87FF503B71D8}" destId="{680EB5FB-7D6D-FF4A-ABBD-C0E9C34FC32A}" srcOrd="1" destOrd="0" parTransId="{12319188-3279-CB40-9A76-626F4814822E}" sibTransId="{EEB2F86D-1459-CD4C-91A6-AC899CCE3B4A}"/>
    <dgm:cxn modelId="{BD555AFC-6AAC-554E-A975-36111723FC40}" srcId="{9D982A17-AE73-BF48-BFC8-7C0E80D8A513}" destId="{F051B825-18D8-CB4A-BF59-594669FAC5C9}" srcOrd="1" destOrd="0" parTransId="{2329D686-D164-1C43-881C-6E4A10643960}" sibTransId="{ABF844A1-C99A-8A43-86FC-8CB0C1D474C5}"/>
    <dgm:cxn modelId="{D47C70C4-B627-1844-9AB3-C89D759D3E64}" type="presParOf" srcId="{9CC61311-E093-2B44-AD09-25C2F48E13B8}" destId="{07B1DFB8-3CF1-BC48-89CC-549240EE1357}" srcOrd="0" destOrd="0" presId="urn:microsoft.com/office/officeart/2005/8/layout/vList2"/>
    <dgm:cxn modelId="{9D9002D3-2D8D-8B4B-A9DD-54590B445F7B}" type="presParOf" srcId="{9CC61311-E093-2B44-AD09-25C2F48E13B8}" destId="{F5F48505-E764-044E-A70A-546B0D53B607}" srcOrd="1" destOrd="0" presId="urn:microsoft.com/office/officeart/2005/8/layout/vList2"/>
    <dgm:cxn modelId="{D9DE33A2-D6DC-8A4C-AFE9-F181BBA9B598}" type="presParOf" srcId="{9CC61311-E093-2B44-AD09-25C2F48E13B8}" destId="{FD91768C-60EF-1A49-A3DB-F2A96A19A157}" srcOrd="2" destOrd="0" presId="urn:microsoft.com/office/officeart/2005/8/layout/vList2"/>
    <dgm:cxn modelId="{77F02691-8180-D341-9628-2E95F3026B5D}" type="presParOf" srcId="{9CC61311-E093-2B44-AD09-25C2F48E13B8}" destId="{CF407693-79E6-A94C-8550-392595303E6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D982A17-AE73-BF48-BFC8-7C0E80D8A513}" type="doc">
      <dgm:prSet loTypeId="urn:microsoft.com/office/officeart/2005/8/layout/vList2" loCatId="" qsTypeId="urn:microsoft.com/office/officeart/2005/8/quickstyle/3d3" qsCatId="3D" csTypeId="urn:microsoft.com/office/officeart/2005/8/colors/accent2_3" csCatId="accent2" phldr="1"/>
      <dgm:spPr/>
      <dgm:t>
        <a:bodyPr/>
        <a:lstStyle/>
        <a:p>
          <a:endParaRPr lang="en-US"/>
        </a:p>
      </dgm:t>
    </dgm:pt>
    <dgm:pt modelId="{A7DDF51B-89A1-D344-BE0F-87FF503B71D8}">
      <dgm:prSet phldrT="[Text]" custT="1"/>
      <dgm:spPr/>
      <dgm:t>
        <a:bodyPr/>
        <a:lstStyle/>
        <a:p>
          <a:r>
            <a:rPr lang="en-US" sz="6000" dirty="0"/>
            <a:t>5. Collaborative Partnerships</a:t>
          </a:r>
        </a:p>
      </dgm:t>
    </dgm:pt>
    <dgm:pt modelId="{1617481F-0EFC-1943-A506-7BEB7F2264FD}" type="parTrans" cxnId="{ABB282D6-543A-034E-A711-06BB736D6EFA}">
      <dgm:prSet/>
      <dgm:spPr/>
      <dgm:t>
        <a:bodyPr/>
        <a:lstStyle/>
        <a:p>
          <a:endParaRPr lang="en-US"/>
        </a:p>
      </dgm:t>
    </dgm:pt>
    <dgm:pt modelId="{271F1788-67EB-AC4E-B346-3108CBA5D15B}" type="sibTrans" cxnId="{ABB282D6-543A-034E-A711-06BB736D6EFA}">
      <dgm:prSet/>
      <dgm:spPr/>
      <dgm:t>
        <a:bodyPr/>
        <a:lstStyle/>
        <a:p>
          <a:endParaRPr lang="en-US"/>
        </a:p>
      </dgm:t>
    </dgm:pt>
    <dgm:pt modelId="{F051B825-18D8-CB4A-BF59-594669FAC5C9}">
      <dgm:prSet phldrT="[Text]" custT="1"/>
      <dgm:spPr/>
      <dgm:t>
        <a:bodyPr/>
        <a:lstStyle/>
        <a:p>
          <a:r>
            <a:rPr lang="en-US" sz="6000" dirty="0"/>
            <a:t>6. Measuring Impact </a:t>
          </a:r>
        </a:p>
      </dgm:t>
    </dgm:pt>
    <dgm:pt modelId="{2329D686-D164-1C43-881C-6E4A10643960}" type="parTrans" cxnId="{BD555AFC-6AAC-554E-A975-36111723FC40}">
      <dgm:prSet/>
      <dgm:spPr/>
      <dgm:t>
        <a:bodyPr/>
        <a:lstStyle/>
        <a:p>
          <a:endParaRPr lang="en-US"/>
        </a:p>
      </dgm:t>
    </dgm:pt>
    <dgm:pt modelId="{ABF844A1-C99A-8A43-86FC-8CB0C1D474C5}" type="sibTrans" cxnId="{BD555AFC-6AAC-554E-A975-36111723FC40}">
      <dgm:prSet/>
      <dgm:spPr/>
      <dgm:t>
        <a:bodyPr/>
        <a:lstStyle/>
        <a:p>
          <a:endParaRPr lang="en-US"/>
        </a:p>
      </dgm:t>
    </dgm:pt>
    <dgm:pt modelId="{559DDB57-0FE1-8949-A93B-73D25801FF02}">
      <dgm:prSet phldrT="[Text]" custT="1"/>
      <dgm:spPr/>
      <dgm:t>
        <a:bodyPr/>
        <a:lstStyle/>
        <a:p>
          <a:r>
            <a:rPr lang="en-US" sz="5400" b="0" i="0" dirty="0">
              <a:solidFill>
                <a:srgbClr val="374151"/>
              </a:solidFill>
              <a:effectLst/>
              <a:latin typeface="+mj-lt"/>
            </a:rPr>
            <a:t>Both processes require rigorous evaluation and impact assessment to </a:t>
          </a:r>
          <a:r>
            <a:rPr lang="en-US" sz="5400" b="1" i="0" dirty="0">
              <a:solidFill>
                <a:srgbClr val="374151"/>
              </a:solidFill>
              <a:effectLst/>
              <a:latin typeface="+mj-lt"/>
            </a:rPr>
            <a:t>ensure that the intended outcomes are achieved</a:t>
          </a:r>
          <a:endParaRPr lang="en-US" sz="5400" b="1" dirty="0">
            <a:latin typeface="+mj-lt"/>
          </a:endParaRPr>
        </a:p>
      </dgm:t>
    </dgm:pt>
    <dgm:pt modelId="{4963E3DE-6E66-1A49-BED7-9513980BB14B}" type="parTrans" cxnId="{7AE3D332-00A7-E849-9B90-30C813BA9B9B}">
      <dgm:prSet/>
      <dgm:spPr/>
      <dgm:t>
        <a:bodyPr/>
        <a:lstStyle/>
        <a:p>
          <a:endParaRPr lang="en-US"/>
        </a:p>
      </dgm:t>
    </dgm:pt>
    <dgm:pt modelId="{27227347-6DF0-8F4B-BA2A-14A2C59DE089}" type="sibTrans" cxnId="{7AE3D332-00A7-E849-9B90-30C813BA9B9B}">
      <dgm:prSet/>
      <dgm:spPr/>
      <dgm:t>
        <a:bodyPr/>
        <a:lstStyle/>
        <a:p>
          <a:endParaRPr lang="en-US"/>
        </a:p>
      </dgm:t>
    </dgm:pt>
    <dgm:pt modelId="{27059D61-0C55-3E48-BFE9-0CE92982EE9A}">
      <dgm:prSet phldrT="[Text]" custT="1"/>
      <dgm:spPr/>
      <dgm:t>
        <a:bodyPr/>
        <a:lstStyle/>
        <a:p>
          <a:r>
            <a:rPr lang="en-US" sz="5400" b="0" i="0" dirty="0">
              <a:solidFill>
                <a:srgbClr val="374151"/>
              </a:solidFill>
              <a:effectLst/>
              <a:latin typeface="+mj-lt"/>
            </a:rPr>
            <a:t>Collaborative efforts </a:t>
          </a:r>
          <a:r>
            <a:rPr lang="en-US" sz="5400" b="1" i="0" dirty="0">
              <a:solidFill>
                <a:srgbClr val="374151"/>
              </a:solidFill>
              <a:effectLst/>
              <a:latin typeface="+mj-lt"/>
            </a:rPr>
            <a:t>can enhance the impact of social justice initiatives </a:t>
          </a:r>
          <a:r>
            <a:rPr lang="en-US" sz="5400" b="0" i="0" dirty="0">
              <a:solidFill>
                <a:srgbClr val="374151"/>
              </a:solidFill>
              <a:effectLst/>
              <a:latin typeface="+mj-lt"/>
            </a:rPr>
            <a:t>and increase the likelihood of grant success.</a:t>
          </a:r>
          <a:endParaRPr lang="en-US" sz="5400" dirty="0">
            <a:latin typeface="+mj-lt"/>
          </a:endParaRPr>
        </a:p>
      </dgm:t>
    </dgm:pt>
    <dgm:pt modelId="{E852E996-800C-884E-8BA2-4B8C02AA5AEB}" type="parTrans" cxnId="{F16F49E5-9EC3-7248-948F-C50FA3F7E82B}">
      <dgm:prSet/>
      <dgm:spPr/>
      <dgm:t>
        <a:bodyPr/>
        <a:lstStyle/>
        <a:p>
          <a:endParaRPr lang="en-US"/>
        </a:p>
      </dgm:t>
    </dgm:pt>
    <dgm:pt modelId="{8BCE9664-E471-5541-9FED-B8B23C8BCB0C}" type="sibTrans" cxnId="{F16F49E5-9EC3-7248-948F-C50FA3F7E82B}">
      <dgm:prSet/>
      <dgm:spPr/>
      <dgm:t>
        <a:bodyPr/>
        <a:lstStyle/>
        <a:p>
          <a:endParaRPr lang="en-US"/>
        </a:p>
      </dgm:t>
    </dgm:pt>
    <dgm:pt modelId="{680EB5FB-7D6D-FF4A-ABBD-C0E9C34FC32A}">
      <dgm:prSet phldrT="[Text]" custT="1"/>
      <dgm:spPr/>
      <dgm:t>
        <a:bodyPr/>
        <a:lstStyle/>
        <a:p>
          <a:endParaRPr lang="en-US" sz="5400" dirty="0"/>
        </a:p>
      </dgm:t>
    </dgm:pt>
    <dgm:pt modelId="{12319188-3279-CB40-9A76-626F4814822E}" type="parTrans" cxnId="{8439E2F4-14D9-0446-970C-8D793F361F33}">
      <dgm:prSet/>
      <dgm:spPr/>
      <dgm:t>
        <a:bodyPr/>
        <a:lstStyle/>
        <a:p>
          <a:endParaRPr lang="en-US"/>
        </a:p>
      </dgm:t>
    </dgm:pt>
    <dgm:pt modelId="{EEB2F86D-1459-CD4C-91A6-AC899CCE3B4A}" type="sibTrans" cxnId="{8439E2F4-14D9-0446-970C-8D793F361F33}">
      <dgm:prSet/>
      <dgm:spPr/>
      <dgm:t>
        <a:bodyPr/>
        <a:lstStyle/>
        <a:p>
          <a:endParaRPr lang="en-US"/>
        </a:p>
      </dgm:t>
    </dgm:pt>
    <dgm:pt modelId="{2EB284C5-12B4-0E45-A008-2E06E8224A40}">
      <dgm:prSet phldrT="[Text]" custT="1"/>
      <dgm:spPr/>
      <dgm:t>
        <a:bodyPr/>
        <a:lstStyle/>
        <a:p>
          <a:endParaRPr lang="en-US" sz="5400" dirty="0"/>
        </a:p>
      </dgm:t>
    </dgm:pt>
    <dgm:pt modelId="{572C5E88-71A7-724E-AACD-97B579251A33}" type="parTrans" cxnId="{8634544D-043E-6546-BC67-D3760EC835BE}">
      <dgm:prSet/>
      <dgm:spPr/>
      <dgm:t>
        <a:bodyPr/>
        <a:lstStyle/>
        <a:p>
          <a:endParaRPr lang="en-US"/>
        </a:p>
      </dgm:t>
    </dgm:pt>
    <dgm:pt modelId="{6CFE6E5A-5212-204F-B48F-7B8443B97BBB}" type="sibTrans" cxnId="{8634544D-043E-6546-BC67-D3760EC835BE}">
      <dgm:prSet/>
      <dgm:spPr/>
      <dgm:t>
        <a:bodyPr/>
        <a:lstStyle/>
        <a:p>
          <a:endParaRPr lang="en-US"/>
        </a:p>
      </dgm:t>
    </dgm:pt>
    <dgm:pt modelId="{9CC61311-E093-2B44-AD09-25C2F48E13B8}" type="pres">
      <dgm:prSet presAssocID="{9D982A17-AE73-BF48-BFC8-7C0E80D8A513}" presName="linear" presStyleCnt="0">
        <dgm:presLayoutVars>
          <dgm:animLvl val="lvl"/>
          <dgm:resizeHandles val="exact"/>
        </dgm:presLayoutVars>
      </dgm:prSet>
      <dgm:spPr/>
    </dgm:pt>
    <dgm:pt modelId="{07B1DFB8-3CF1-BC48-89CC-549240EE1357}" type="pres">
      <dgm:prSet presAssocID="{A7DDF51B-89A1-D344-BE0F-87FF503B71D8}" presName="parentText" presStyleLbl="node1" presStyleIdx="0" presStyleCnt="2">
        <dgm:presLayoutVars>
          <dgm:chMax val="0"/>
          <dgm:bulletEnabled val="1"/>
        </dgm:presLayoutVars>
      </dgm:prSet>
      <dgm:spPr/>
    </dgm:pt>
    <dgm:pt modelId="{F5F48505-E764-044E-A70A-546B0D53B607}" type="pres">
      <dgm:prSet presAssocID="{A7DDF51B-89A1-D344-BE0F-87FF503B71D8}" presName="childText" presStyleLbl="revTx" presStyleIdx="0" presStyleCnt="2">
        <dgm:presLayoutVars>
          <dgm:bulletEnabled val="1"/>
        </dgm:presLayoutVars>
      </dgm:prSet>
      <dgm:spPr/>
    </dgm:pt>
    <dgm:pt modelId="{FD91768C-60EF-1A49-A3DB-F2A96A19A157}" type="pres">
      <dgm:prSet presAssocID="{F051B825-18D8-CB4A-BF59-594669FAC5C9}" presName="parentText" presStyleLbl="node1" presStyleIdx="1" presStyleCnt="2">
        <dgm:presLayoutVars>
          <dgm:chMax val="0"/>
          <dgm:bulletEnabled val="1"/>
        </dgm:presLayoutVars>
      </dgm:prSet>
      <dgm:spPr/>
    </dgm:pt>
    <dgm:pt modelId="{CF407693-79E6-A94C-8550-392595303E61}" type="pres">
      <dgm:prSet presAssocID="{F051B825-18D8-CB4A-BF59-594669FAC5C9}" presName="childText" presStyleLbl="revTx" presStyleIdx="1" presStyleCnt="2">
        <dgm:presLayoutVars>
          <dgm:bulletEnabled val="1"/>
        </dgm:presLayoutVars>
      </dgm:prSet>
      <dgm:spPr/>
    </dgm:pt>
  </dgm:ptLst>
  <dgm:cxnLst>
    <dgm:cxn modelId="{8F971827-49EA-4F49-96D2-DFF22A49DF6A}" type="presOf" srcId="{680EB5FB-7D6D-FF4A-ABBD-C0E9C34FC32A}" destId="{F5F48505-E764-044E-A70A-546B0D53B607}" srcOrd="0" destOrd="0" presId="urn:microsoft.com/office/officeart/2005/8/layout/vList2"/>
    <dgm:cxn modelId="{257AD128-9DDF-534D-9A19-62E81F203B0E}" type="presOf" srcId="{F051B825-18D8-CB4A-BF59-594669FAC5C9}" destId="{FD91768C-60EF-1A49-A3DB-F2A96A19A157}" srcOrd="0" destOrd="0" presId="urn:microsoft.com/office/officeart/2005/8/layout/vList2"/>
    <dgm:cxn modelId="{7AE3D332-00A7-E849-9B90-30C813BA9B9B}" srcId="{F051B825-18D8-CB4A-BF59-594669FAC5C9}" destId="{559DDB57-0FE1-8949-A93B-73D25801FF02}" srcOrd="1" destOrd="0" parTransId="{4963E3DE-6E66-1A49-BED7-9513980BB14B}" sibTransId="{27227347-6DF0-8F4B-BA2A-14A2C59DE089}"/>
    <dgm:cxn modelId="{8634544D-043E-6546-BC67-D3760EC835BE}" srcId="{F051B825-18D8-CB4A-BF59-594669FAC5C9}" destId="{2EB284C5-12B4-0E45-A008-2E06E8224A40}" srcOrd="0" destOrd="0" parTransId="{572C5E88-71A7-724E-AACD-97B579251A33}" sibTransId="{6CFE6E5A-5212-204F-B48F-7B8443B97BBB}"/>
    <dgm:cxn modelId="{04BB2459-B895-DE47-994F-99903F08F802}" type="presOf" srcId="{2EB284C5-12B4-0E45-A008-2E06E8224A40}" destId="{CF407693-79E6-A94C-8550-392595303E61}" srcOrd="0" destOrd="0" presId="urn:microsoft.com/office/officeart/2005/8/layout/vList2"/>
    <dgm:cxn modelId="{A8E34886-6125-9445-8F83-CD88A53D9C61}" type="presOf" srcId="{27059D61-0C55-3E48-BFE9-0CE92982EE9A}" destId="{F5F48505-E764-044E-A70A-546B0D53B607}" srcOrd="0" destOrd="1" presId="urn:microsoft.com/office/officeart/2005/8/layout/vList2"/>
    <dgm:cxn modelId="{A47134CA-9762-1D48-B5AD-051BC7910385}" type="presOf" srcId="{9D982A17-AE73-BF48-BFC8-7C0E80D8A513}" destId="{9CC61311-E093-2B44-AD09-25C2F48E13B8}" srcOrd="0" destOrd="0" presId="urn:microsoft.com/office/officeart/2005/8/layout/vList2"/>
    <dgm:cxn modelId="{ABB282D6-543A-034E-A711-06BB736D6EFA}" srcId="{9D982A17-AE73-BF48-BFC8-7C0E80D8A513}" destId="{A7DDF51B-89A1-D344-BE0F-87FF503B71D8}" srcOrd="0" destOrd="0" parTransId="{1617481F-0EFC-1943-A506-7BEB7F2264FD}" sibTransId="{271F1788-67EB-AC4E-B346-3108CBA5D15B}"/>
    <dgm:cxn modelId="{F16F49E5-9EC3-7248-948F-C50FA3F7E82B}" srcId="{A7DDF51B-89A1-D344-BE0F-87FF503B71D8}" destId="{27059D61-0C55-3E48-BFE9-0CE92982EE9A}" srcOrd="1" destOrd="0" parTransId="{E852E996-800C-884E-8BA2-4B8C02AA5AEB}" sibTransId="{8BCE9664-E471-5541-9FED-B8B23C8BCB0C}"/>
    <dgm:cxn modelId="{C54265E8-557A-4B4B-BC6D-BD9B621D29D4}" type="presOf" srcId="{A7DDF51B-89A1-D344-BE0F-87FF503B71D8}" destId="{07B1DFB8-3CF1-BC48-89CC-549240EE1357}" srcOrd="0" destOrd="0" presId="urn:microsoft.com/office/officeart/2005/8/layout/vList2"/>
    <dgm:cxn modelId="{8891D2EA-5861-4442-945B-FEB82E8A9DEE}" type="presOf" srcId="{559DDB57-0FE1-8949-A93B-73D25801FF02}" destId="{CF407693-79E6-A94C-8550-392595303E61}" srcOrd="0" destOrd="1" presId="urn:microsoft.com/office/officeart/2005/8/layout/vList2"/>
    <dgm:cxn modelId="{8439E2F4-14D9-0446-970C-8D793F361F33}" srcId="{A7DDF51B-89A1-D344-BE0F-87FF503B71D8}" destId="{680EB5FB-7D6D-FF4A-ABBD-C0E9C34FC32A}" srcOrd="0" destOrd="0" parTransId="{12319188-3279-CB40-9A76-626F4814822E}" sibTransId="{EEB2F86D-1459-CD4C-91A6-AC899CCE3B4A}"/>
    <dgm:cxn modelId="{BD555AFC-6AAC-554E-A975-36111723FC40}" srcId="{9D982A17-AE73-BF48-BFC8-7C0E80D8A513}" destId="{F051B825-18D8-CB4A-BF59-594669FAC5C9}" srcOrd="1" destOrd="0" parTransId="{2329D686-D164-1C43-881C-6E4A10643960}" sibTransId="{ABF844A1-C99A-8A43-86FC-8CB0C1D474C5}"/>
    <dgm:cxn modelId="{D47C70C4-B627-1844-9AB3-C89D759D3E64}" type="presParOf" srcId="{9CC61311-E093-2B44-AD09-25C2F48E13B8}" destId="{07B1DFB8-3CF1-BC48-89CC-549240EE1357}" srcOrd="0" destOrd="0" presId="urn:microsoft.com/office/officeart/2005/8/layout/vList2"/>
    <dgm:cxn modelId="{9D9002D3-2D8D-8B4B-A9DD-54590B445F7B}" type="presParOf" srcId="{9CC61311-E093-2B44-AD09-25C2F48E13B8}" destId="{F5F48505-E764-044E-A70A-546B0D53B607}" srcOrd="1" destOrd="0" presId="urn:microsoft.com/office/officeart/2005/8/layout/vList2"/>
    <dgm:cxn modelId="{D9DE33A2-D6DC-8A4C-AFE9-F181BBA9B598}" type="presParOf" srcId="{9CC61311-E093-2B44-AD09-25C2F48E13B8}" destId="{FD91768C-60EF-1A49-A3DB-F2A96A19A157}" srcOrd="2" destOrd="0" presId="urn:microsoft.com/office/officeart/2005/8/layout/vList2"/>
    <dgm:cxn modelId="{77F02691-8180-D341-9628-2E95F3026B5D}" type="presParOf" srcId="{9CC61311-E093-2B44-AD09-25C2F48E13B8}" destId="{CF407693-79E6-A94C-8550-392595303E6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E002376-3074-E041-844A-885B237969F5}" type="doc">
      <dgm:prSet loTypeId="urn:microsoft.com/office/officeart/2009/layout/ReverseList" loCatId="" qsTypeId="urn:microsoft.com/office/officeart/2005/8/quickstyle/3d1" qsCatId="3D" csTypeId="urn:microsoft.com/office/officeart/2005/8/colors/accent3_5" csCatId="accent3" phldr="1"/>
      <dgm:spPr/>
      <dgm:t>
        <a:bodyPr/>
        <a:lstStyle/>
        <a:p>
          <a:endParaRPr lang="en-US"/>
        </a:p>
      </dgm:t>
    </dgm:pt>
    <dgm:pt modelId="{5E841EFE-CDE3-BD48-AA10-9205D7C42DF2}">
      <dgm:prSet phldrT="[Text]" custT="1"/>
      <dgm:spPr/>
      <dgm:t>
        <a:bodyPr/>
        <a:lstStyle/>
        <a:p>
          <a:pPr algn="ctr"/>
          <a:endParaRPr lang="en-US" sz="7200" b="1" dirty="0"/>
        </a:p>
        <a:p>
          <a:pPr algn="ctr"/>
          <a:r>
            <a:rPr lang="en-US" sz="7200" b="1" dirty="0"/>
            <a:t>Social Justice</a:t>
          </a:r>
        </a:p>
        <a:p>
          <a:pPr algn="l"/>
          <a:endParaRPr lang="en-US" sz="5300" dirty="0"/>
        </a:p>
        <a:p>
          <a:pPr algn="l"/>
          <a:r>
            <a:rPr lang="en-US" sz="5300" dirty="0"/>
            <a:t> </a:t>
          </a:r>
        </a:p>
      </dgm:t>
    </dgm:pt>
    <dgm:pt modelId="{E5E7AB7A-FA23-EF4B-A193-C2D26D81408E}" type="parTrans" cxnId="{ACE39AE9-D479-0F4C-BDC6-909BE61F4E87}">
      <dgm:prSet/>
      <dgm:spPr/>
      <dgm:t>
        <a:bodyPr/>
        <a:lstStyle/>
        <a:p>
          <a:endParaRPr lang="en-US"/>
        </a:p>
      </dgm:t>
    </dgm:pt>
    <dgm:pt modelId="{53A5357B-A7A9-4640-AEFD-D76163790253}" type="sibTrans" cxnId="{ACE39AE9-D479-0F4C-BDC6-909BE61F4E87}">
      <dgm:prSet/>
      <dgm:spPr/>
      <dgm:t>
        <a:bodyPr/>
        <a:lstStyle/>
        <a:p>
          <a:endParaRPr lang="en-US"/>
        </a:p>
      </dgm:t>
    </dgm:pt>
    <dgm:pt modelId="{D78FB47F-73A4-094C-A87F-CC4AC7DFFF4E}">
      <dgm:prSet phldrT="[Text]"/>
      <dgm:spPr/>
      <dgm:t>
        <a:bodyPr/>
        <a:lstStyle/>
        <a:p>
          <a:pPr algn="ctr"/>
          <a:endParaRPr lang="en-US" b="1" dirty="0"/>
        </a:p>
        <a:p>
          <a:pPr algn="ctr"/>
          <a:r>
            <a:rPr lang="en-US" b="1" dirty="0"/>
            <a:t>Grant Development</a:t>
          </a:r>
        </a:p>
      </dgm:t>
    </dgm:pt>
    <dgm:pt modelId="{9E20149F-F8CB-BB41-9FFB-244FA5478328}" type="parTrans" cxnId="{BC6FBB1B-2533-174A-B5F6-EBF1BB736ECB}">
      <dgm:prSet/>
      <dgm:spPr/>
      <dgm:t>
        <a:bodyPr/>
        <a:lstStyle/>
        <a:p>
          <a:endParaRPr lang="en-US"/>
        </a:p>
      </dgm:t>
    </dgm:pt>
    <dgm:pt modelId="{DFB9B0AA-EAC1-854C-A828-7988D9BA6214}" type="sibTrans" cxnId="{BC6FBB1B-2533-174A-B5F6-EBF1BB736ECB}">
      <dgm:prSet/>
      <dgm:spPr/>
      <dgm:t>
        <a:bodyPr/>
        <a:lstStyle/>
        <a:p>
          <a:endParaRPr lang="en-US"/>
        </a:p>
      </dgm:t>
    </dgm:pt>
    <dgm:pt modelId="{3134AE35-C767-634A-9AC6-6BAE62134EAC}" type="pres">
      <dgm:prSet presAssocID="{2E002376-3074-E041-844A-885B237969F5}" presName="Name0" presStyleCnt="0">
        <dgm:presLayoutVars>
          <dgm:chMax val="2"/>
          <dgm:chPref val="2"/>
          <dgm:animLvl val="lvl"/>
        </dgm:presLayoutVars>
      </dgm:prSet>
      <dgm:spPr/>
    </dgm:pt>
    <dgm:pt modelId="{AD339E83-CFBB-EC44-8F92-16D2507625E8}" type="pres">
      <dgm:prSet presAssocID="{2E002376-3074-E041-844A-885B237969F5}" presName="LeftText" presStyleLbl="revTx" presStyleIdx="0" presStyleCnt="0">
        <dgm:presLayoutVars>
          <dgm:bulletEnabled val="1"/>
        </dgm:presLayoutVars>
      </dgm:prSet>
      <dgm:spPr/>
    </dgm:pt>
    <dgm:pt modelId="{009C13B3-E793-AD42-8BF1-6BEC4A1E9358}" type="pres">
      <dgm:prSet presAssocID="{2E002376-3074-E041-844A-885B237969F5}" presName="LeftNode" presStyleLbl="bgImgPlace1" presStyleIdx="0" presStyleCnt="2" custScaleX="148101" custScaleY="98701" custLinFactNeighborX="-12944" custLinFactNeighborY="12565">
        <dgm:presLayoutVars>
          <dgm:chMax val="2"/>
          <dgm:chPref val="2"/>
        </dgm:presLayoutVars>
      </dgm:prSet>
      <dgm:spPr/>
    </dgm:pt>
    <dgm:pt modelId="{97A2AD6B-98AD-604A-A292-19A1E8F36AA4}" type="pres">
      <dgm:prSet presAssocID="{2E002376-3074-E041-844A-885B237969F5}" presName="RightText" presStyleLbl="revTx" presStyleIdx="0" presStyleCnt="0">
        <dgm:presLayoutVars>
          <dgm:bulletEnabled val="1"/>
        </dgm:presLayoutVars>
      </dgm:prSet>
      <dgm:spPr/>
    </dgm:pt>
    <dgm:pt modelId="{0068C858-497C-E84E-9F5B-F009D17D1FFD}" type="pres">
      <dgm:prSet presAssocID="{2E002376-3074-E041-844A-885B237969F5}" presName="RightNode" presStyleLbl="bgImgPlace1" presStyleIdx="1" presStyleCnt="2" custScaleX="146147" custScaleY="100999" custLinFactNeighborX="62560" custLinFactNeighborY="11423">
        <dgm:presLayoutVars>
          <dgm:chMax val="0"/>
          <dgm:chPref val="0"/>
        </dgm:presLayoutVars>
      </dgm:prSet>
      <dgm:spPr/>
    </dgm:pt>
    <dgm:pt modelId="{F605AADA-7AD1-0C4F-843A-3C4CA8DE80B3}" type="pres">
      <dgm:prSet presAssocID="{2E002376-3074-E041-844A-885B237969F5}" presName="TopArrow" presStyleLbl="node1" presStyleIdx="0" presStyleCnt="2" custScaleX="135419" custLinFactNeighborY="11768"/>
      <dgm:spPr/>
    </dgm:pt>
    <dgm:pt modelId="{3595B78D-6F8F-9C40-A384-6508D9053F83}" type="pres">
      <dgm:prSet presAssocID="{2E002376-3074-E041-844A-885B237969F5}" presName="BottomArrow" presStyleLbl="node1" presStyleIdx="1" presStyleCnt="2" custLinFactNeighborX="1786" custLinFactNeighborY="22434"/>
      <dgm:spPr/>
    </dgm:pt>
  </dgm:ptLst>
  <dgm:cxnLst>
    <dgm:cxn modelId="{605BA40D-DF48-3E47-A687-5E870852ED73}" type="presOf" srcId="{2E002376-3074-E041-844A-885B237969F5}" destId="{3134AE35-C767-634A-9AC6-6BAE62134EAC}" srcOrd="0" destOrd="0" presId="urn:microsoft.com/office/officeart/2009/layout/ReverseList"/>
    <dgm:cxn modelId="{BC6FBB1B-2533-174A-B5F6-EBF1BB736ECB}" srcId="{2E002376-3074-E041-844A-885B237969F5}" destId="{D78FB47F-73A4-094C-A87F-CC4AC7DFFF4E}" srcOrd="1" destOrd="0" parTransId="{9E20149F-F8CB-BB41-9FFB-244FA5478328}" sibTransId="{DFB9B0AA-EAC1-854C-A828-7988D9BA6214}"/>
    <dgm:cxn modelId="{CD413C37-A594-0245-87D2-B55193DB5228}" type="presOf" srcId="{5E841EFE-CDE3-BD48-AA10-9205D7C42DF2}" destId="{AD339E83-CFBB-EC44-8F92-16D2507625E8}" srcOrd="0" destOrd="0" presId="urn:microsoft.com/office/officeart/2009/layout/ReverseList"/>
    <dgm:cxn modelId="{B9E24542-92BD-7B43-9FDC-6F6053211003}" type="presOf" srcId="{D78FB47F-73A4-094C-A87F-CC4AC7DFFF4E}" destId="{0068C858-497C-E84E-9F5B-F009D17D1FFD}" srcOrd="1" destOrd="0" presId="urn:microsoft.com/office/officeart/2009/layout/ReverseList"/>
    <dgm:cxn modelId="{0ABEA785-98D5-9443-9D40-2705466E3A77}" type="presOf" srcId="{5E841EFE-CDE3-BD48-AA10-9205D7C42DF2}" destId="{009C13B3-E793-AD42-8BF1-6BEC4A1E9358}" srcOrd="1" destOrd="0" presId="urn:microsoft.com/office/officeart/2009/layout/ReverseList"/>
    <dgm:cxn modelId="{ACE39AE9-D479-0F4C-BDC6-909BE61F4E87}" srcId="{2E002376-3074-E041-844A-885B237969F5}" destId="{5E841EFE-CDE3-BD48-AA10-9205D7C42DF2}" srcOrd="0" destOrd="0" parTransId="{E5E7AB7A-FA23-EF4B-A193-C2D26D81408E}" sibTransId="{53A5357B-A7A9-4640-AEFD-D76163790253}"/>
    <dgm:cxn modelId="{DFDDC9FF-4F7F-B84B-B218-51AB726FC310}" type="presOf" srcId="{D78FB47F-73A4-094C-A87F-CC4AC7DFFF4E}" destId="{97A2AD6B-98AD-604A-A292-19A1E8F36AA4}" srcOrd="0" destOrd="0" presId="urn:microsoft.com/office/officeart/2009/layout/ReverseList"/>
    <dgm:cxn modelId="{B34007D3-4A09-2D4E-B92D-DEF3DD229CAE}" type="presParOf" srcId="{3134AE35-C767-634A-9AC6-6BAE62134EAC}" destId="{AD339E83-CFBB-EC44-8F92-16D2507625E8}" srcOrd="0" destOrd="0" presId="urn:microsoft.com/office/officeart/2009/layout/ReverseList"/>
    <dgm:cxn modelId="{33C0FAF5-7FFF-8542-B279-3F7BC3EC04E7}" type="presParOf" srcId="{3134AE35-C767-634A-9AC6-6BAE62134EAC}" destId="{009C13B3-E793-AD42-8BF1-6BEC4A1E9358}" srcOrd="1" destOrd="0" presId="urn:microsoft.com/office/officeart/2009/layout/ReverseList"/>
    <dgm:cxn modelId="{6E3A67C2-17C1-2641-B618-38F4E39C3472}" type="presParOf" srcId="{3134AE35-C767-634A-9AC6-6BAE62134EAC}" destId="{97A2AD6B-98AD-604A-A292-19A1E8F36AA4}" srcOrd="2" destOrd="0" presId="urn:microsoft.com/office/officeart/2009/layout/ReverseList"/>
    <dgm:cxn modelId="{E383D3F1-60A5-4147-8C99-DE9ABEA82EC1}" type="presParOf" srcId="{3134AE35-C767-634A-9AC6-6BAE62134EAC}" destId="{0068C858-497C-E84E-9F5B-F009D17D1FFD}" srcOrd="3" destOrd="0" presId="urn:microsoft.com/office/officeart/2009/layout/ReverseList"/>
    <dgm:cxn modelId="{CC85C6DD-89CF-A542-A039-4E9737114CFF}" type="presParOf" srcId="{3134AE35-C767-634A-9AC6-6BAE62134EAC}" destId="{F605AADA-7AD1-0C4F-843A-3C4CA8DE80B3}" srcOrd="4" destOrd="0" presId="urn:microsoft.com/office/officeart/2009/layout/ReverseList"/>
    <dgm:cxn modelId="{8E87F820-FEFB-0A4E-91AE-DA42DA974D9C}" type="presParOf" srcId="{3134AE35-C767-634A-9AC6-6BAE62134EAC}" destId="{3595B78D-6F8F-9C40-A384-6508D9053F83}"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94BB74C-512F-EA46-918F-FD06C9DC1CE2}"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C121CF65-1400-8F43-8D01-6CFE6F802D73}">
      <dgm:prSet phldrT="[Text]"/>
      <dgm:spPr>
        <a:solidFill>
          <a:srgbClr val="7030A0"/>
        </a:solidFill>
      </dgm:spPr>
      <dgm:t>
        <a:bodyPr/>
        <a:lstStyle/>
        <a:p>
          <a:r>
            <a:rPr lang="en-US" dirty="0"/>
            <a:t>Government Agencies</a:t>
          </a:r>
        </a:p>
      </dgm:t>
    </dgm:pt>
    <dgm:pt modelId="{D9A59AA8-3E3A-F74E-A06F-C693B3B419F7}" type="parTrans" cxnId="{2A3791D9-3FBE-C94D-B709-13018D21721E}">
      <dgm:prSet/>
      <dgm:spPr/>
      <dgm:t>
        <a:bodyPr/>
        <a:lstStyle/>
        <a:p>
          <a:endParaRPr lang="en-US"/>
        </a:p>
      </dgm:t>
    </dgm:pt>
    <dgm:pt modelId="{84C32917-8A09-9949-BCC0-AF258386452C}" type="sibTrans" cxnId="{2A3791D9-3FBE-C94D-B709-13018D21721E}">
      <dgm:prSet/>
      <dgm:spPr/>
      <dgm:t>
        <a:bodyPr/>
        <a:lstStyle/>
        <a:p>
          <a:endParaRPr lang="en-US"/>
        </a:p>
      </dgm:t>
    </dgm:pt>
    <dgm:pt modelId="{CCD89295-EA2E-8942-8420-50600ABDD91C}">
      <dgm:prSet phldrT="[Text]"/>
      <dgm:spPr>
        <a:solidFill>
          <a:srgbClr val="D883FF">
            <a:alpha val="90000"/>
          </a:srgbClr>
        </a:solidFill>
      </dgm:spPr>
      <dgm:t>
        <a:bodyPr/>
        <a:lstStyle/>
        <a:p>
          <a:pPr>
            <a:buFont typeface="Arial" panose="020B0604020202020204" pitchFamily="34" charset="0"/>
            <a:buChar char="•"/>
          </a:pPr>
          <a:r>
            <a:rPr lang="en-US" b="0" i="0" dirty="0"/>
            <a:t>Often provide demographic, economic, and social data that can highlight disparities</a:t>
          </a:r>
          <a:endParaRPr lang="en-US" dirty="0"/>
        </a:p>
      </dgm:t>
    </dgm:pt>
    <dgm:pt modelId="{40950FFD-F7F7-5C46-BAED-EE1B5B78C670}" type="parTrans" cxnId="{1806D264-062E-D245-A4CE-33B3131FCD7D}">
      <dgm:prSet/>
      <dgm:spPr/>
      <dgm:t>
        <a:bodyPr/>
        <a:lstStyle/>
        <a:p>
          <a:endParaRPr lang="en-US"/>
        </a:p>
      </dgm:t>
    </dgm:pt>
    <dgm:pt modelId="{EDA05792-57BE-A545-91AC-ACA36C3F2379}" type="sibTrans" cxnId="{1806D264-062E-D245-A4CE-33B3131FCD7D}">
      <dgm:prSet/>
      <dgm:spPr/>
      <dgm:t>
        <a:bodyPr/>
        <a:lstStyle/>
        <a:p>
          <a:endParaRPr lang="en-US"/>
        </a:p>
      </dgm:t>
    </dgm:pt>
    <dgm:pt modelId="{C38916D3-5BFC-7141-A584-A545B9DDF942}">
      <dgm:prSet phldrT="[Text]"/>
      <dgm:spPr>
        <a:solidFill>
          <a:srgbClr val="FF9300"/>
        </a:solidFill>
      </dgm:spPr>
      <dgm:t>
        <a:bodyPr/>
        <a:lstStyle/>
        <a:p>
          <a:r>
            <a:rPr lang="en-US" dirty="0"/>
            <a:t>Nonprofit Organizations</a:t>
          </a:r>
        </a:p>
      </dgm:t>
    </dgm:pt>
    <dgm:pt modelId="{93AB67A3-751B-5547-AAE2-91F9CC873A9F}" type="parTrans" cxnId="{A8B53B85-6E4B-1C4E-BFAC-868D62CEA861}">
      <dgm:prSet/>
      <dgm:spPr/>
      <dgm:t>
        <a:bodyPr/>
        <a:lstStyle/>
        <a:p>
          <a:endParaRPr lang="en-US"/>
        </a:p>
      </dgm:t>
    </dgm:pt>
    <dgm:pt modelId="{8E643213-CD55-F241-AE9A-1EF654EDA017}" type="sibTrans" cxnId="{A8B53B85-6E4B-1C4E-BFAC-868D62CEA861}">
      <dgm:prSet/>
      <dgm:spPr/>
      <dgm:t>
        <a:bodyPr/>
        <a:lstStyle/>
        <a:p>
          <a:endParaRPr lang="en-US"/>
        </a:p>
      </dgm:t>
    </dgm:pt>
    <dgm:pt modelId="{69C224DE-DE0A-6840-A596-1769814445E3}">
      <dgm:prSet phldrT="[Text]"/>
      <dgm:spPr>
        <a:solidFill>
          <a:srgbClr val="FFC000">
            <a:alpha val="90000"/>
          </a:srgbClr>
        </a:solidFill>
      </dgm:spPr>
      <dgm:t>
        <a:bodyPr/>
        <a:lstStyle/>
        <a:p>
          <a:pPr>
            <a:buFont typeface="Arial" panose="020B0604020202020204" pitchFamily="34" charset="0"/>
            <a:buChar char="•"/>
          </a:pPr>
          <a:r>
            <a:rPr lang="en-US" b="0" i="0" dirty="0"/>
            <a:t>Conduct research and collect data on social issues</a:t>
          </a:r>
          <a:endParaRPr lang="en-US" dirty="0"/>
        </a:p>
      </dgm:t>
    </dgm:pt>
    <dgm:pt modelId="{25C8CF43-460A-0D48-A023-700D361AFC09}" type="parTrans" cxnId="{38016838-B79A-254A-AA63-4F3168EC3835}">
      <dgm:prSet/>
      <dgm:spPr/>
      <dgm:t>
        <a:bodyPr/>
        <a:lstStyle/>
        <a:p>
          <a:endParaRPr lang="en-US"/>
        </a:p>
      </dgm:t>
    </dgm:pt>
    <dgm:pt modelId="{D05F73D7-2FD7-DD47-AEC5-762E511FA5E3}" type="sibTrans" cxnId="{38016838-B79A-254A-AA63-4F3168EC3835}">
      <dgm:prSet/>
      <dgm:spPr/>
      <dgm:t>
        <a:bodyPr/>
        <a:lstStyle/>
        <a:p>
          <a:endParaRPr lang="en-US"/>
        </a:p>
      </dgm:t>
    </dgm:pt>
    <dgm:pt modelId="{C9CB232C-D387-C345-8A4B-5BE2C5E3E627}">
      <dgm:prSet phldrT="[Text]"/>
      <dgm:spPr>
        <a:solidFill>
          <a:srgbClr val="0EB1A4"/>
        </a:solidFill>
      </dgm:spPr>
      <dgm:t>
        <a:bodyPr/>
        <a:lstStyle/>
        <a:p>
          <a:r>
            <a:rPr lang="en-US" dirty="0"/>
            <a:t>Academic Research</a:t>
          </a:r>
        </a:p>
      </dgm:t>
    </dgm:pt>
    <dgm:pt modelId="{3E833CC7-51B9-B342-B4B1-D4A06DFB386C}" type="parTrans" cxnId="{C80EB6F5-EC00-D44F-BD99-C03CFF722ABB}">
      <dgm:prSet/>
      <dgm:spPr/>
      <dgm:t>
        <a:bodyPr/>
        <a:lstStyle/>
        <a:p>
          <a:endParaRPr lang="en-US"/>
        </a:p>
      </dgm:t>
    </dgm:pt>
    <dgm:pt modelId="{43E269C3-56CC-B648-B2A5-47F16E34B34A}" type="sibTrans" cxnId="{C80EB6F5-EC00-D44F-BD99-C03CFF722ABB}">
      <dgm:prSet/>
      <dgm:spPr/>
      <dgm:t>
        <a:bodyPr/>
        <a:lstStyle/>
        <a:p>
          <a:endParaRPr lang="en-US"/>
        </a:p>
      </dgm:t>
    </dgm:pt>
    <dgm:pt modelId="{9A160F10-823D-EA47-9222-D2A1313DAAF7}">
      <dgm:prSet phldrT="[Text]"/>
      <dgm:spPr>
        <a:solidFill>
          <a:schemeClr val="accent3">
            <a:lumMod val="20000"/>
            <a:lumOff val="80000"/>
            <a:alpha val="90000"/>
          </a:schemeClr>
        </a:solidFill>
      </dgm:spPr>
      <dgm:t>
        <a:bodyPr/>
        <a:lstStyle/>
        <a:p>
          <a:pPr>
            <a:buFont typeface="Arial" panose="020B0604020202020204" pitchFamily="34" charset="0"/>
            <a:buChar char="•"/>
          </a:pPr>
          <a:r>
            <a:rPr lang="en-US" b="0" i="0" dirty="0"/>
            <a:t>Scholarly articles and research papers can provide in-depth insights into specific equity-related topics</a:t>
          </a:r>
          <a:endParaRPr lang="en-US" dirty="0"/>
        </a:p>
      </dgm:t>
    </dgm:pt>
    <dgm:pt modelId="{A6A8869E-3C49-2C43-8D6F-B51A9D1E63BF}" type="parTrans" cxnId="{F2BB4C38-FAF9-8B49-87CE-BC5D52611E48}">
      <dgm:prSet/>
      <dgm:spPr/>
      <dgm:t>
        <a:bodyPr/>
        <a:lstStyle/>
        <a:p>
          <a:endParaRPr lang="en-US"/>
        </a:p>
      </dgm:t>
    </dgm:pt>
    <dgm:pt modelId="{1084DB44-F433-AE4C-8494-7B05A87D5E84}" type="sibTrans" cxnId="{F2BB4C38-FAF9-8B49-87CE-BC5D52611E48}">
      <dgm:prSet/>
      <dgm:spPr/>
      <dgm:t>
        <a:bodyPr/>
        <a:lstStyle/>
        <a:p>
          <a:endParaRPr lang="en-US"/>
        </a:p>
      </dgm:t>
    </dgm:pt>
    <dgm:pt modelId="{3EEA1458-6DA0-374F-8365-689BBA1683C9}">
      <dgm:prSet phldrT="[Text]"/>
      <dgm:spPr>
        <a:solidFill>
          <a:srgbClr val="FF2F92"/>
        </a:solidFill>
      </dgm:spPr>
      <dgm:t>
        <a:bodyPr/>
        <a:lstStyle/>
        <a:p>
          <a:r>
            <a:rPr lang="en-US" dirty="0"/>
            <a:t>Community Data</a:t>
          </a:r>
        </a:p>
      </dgm:t>
    </dgm:pt>
    <dgm:pt modelId="{48A5968B-C8D5-2540-8439-AF877DB01A7F}" type="parTrans" cxnId="{2D0F8993-B8E4-2643-BE63-580758CABAB7}">
      <dgm:prSet/>
      <dgm:spPr/>
      <dgm:t>
        <a:bodyPr/>
        <a:lstStyle/>
        <a:p>
          <a:endParaRPr lang="en-US"/>
        </a:p>
      </dgm:t>
    </dgm:pt>
    <dgm:pt modelId="{5C6672B7-CA8D-1E4F-8D3E-2BC5BCE242FE}" type="sibTrans" cxnId="{2D0F8993-B8E4-2643-BE63-580758CABAB7}">
      <dgm:prSet/>
      <dgm:spPr/>
      <dgm:t>
        <a:bodyPr/>
        <a:lstStyle/>
        <a:p>
          <a:endParaRPr lang="en-US"/>
        </a:p>
      </dgm:t>
    </dgm:pt>
    <dgm:pt modelId="{900490AC-3676-2247-8DD0-04B087AE7ADB}">
      <dgm:prSet/>
      <dgm:spPr>
        <a:solidFill>
          <a:schemeClr val="accent6">
            <a:lumMod val="20000"/>
            <a:lumOff val="80000"/>
            <a:alpha val="90000"/>
          </a:schemeClr>
        </a:solidFill>
      </dgm:spPr>
      <dgm:t>
        <a:bodyPr/>
        <a:lstStyle/>
        <a:p>
          <a:pPr>
            <a:buFont typeface="Arial" panose="020B0604020202020204" pitchFamily="34" charset="0"/>
            <a:buChar char="•"/>
          </a:pPr>
          <a:r>
            <a:rPr lang="en-US" b="0" i="0" dirty="0"/>
            <a:t>Community-based participatory research ensures that data collection aligns with community needs and perspectives</a:t>
          </a:r>
          <a:endParaRPr lang="en-US" dirty="0"/>
        </a:p>
      </dgm:t>
    </dgm:pt>
    <dgm:pt modelId="{5790D93F-2EAB-7A42-8AA3-8F9423748BE5}" type="parTrans" cxnId="{1F36D853-1353-6845-B5FB-56730A8ECF4B}">
      <dgm:prSet/>
      <dgm:spPr/>
      <dgm:t>
        <a:bodyPr/>
        <a:lstStyle/>
        <a:p>
          <a:endParaRPr lang="en-US"/>
        </a:p>
      </dgm:t>
    </dgm:pt>
    <dgm:pt modelId="{F8673BF8-26BD-484F-8E87-CCE42446B120}" type="sibTrans" cxnId="{1F36D853-1353-6845-B5FB-56730A8ECF4B}">
      <dgm:prSet/>
      <dgm:spPr/>
      <dgm:t>
        <a:bodyPr/>
        <a:lstStyle/>
        <a:p>
          <a:endParaRPr lang="en-US"/>
        </a:p>
      </dgm:t>
    </dgm:pt>
    <dgm:pt modelId="{BFF39CFD-C0EC-B44B-8BF6-D59DB7C20425}">
      <dgm:prSet phldrT="[Text]"/>
      <dgm:spPr>
        <a:solidFill>
          <a:srgbClr val="D883FF">
            <a:alpha val="90000"/>
          </a:srgbClr>
        </a:solidFill>
      </dgm:spPr>
      <dgm:t>
        <a:bodyPr/>
        <a:lstStyle/>
        <a:p>
          <a:pPr>
            <a:buFont typeface="Arial" panose="020B0604020202020204" pitchFamily="34" charset="0"/>
            <a:buChar char="•"/>
          </a:pPr>
          <a:r>
            <a:rPr lang="en-US" dirty="0"/>
            <a:t>(i.e. Census Bureau)</a:t>
          </a:r>
        </a:p>
      </dgm:t>
    </dgm:pt>
    <dgm:pt modelId="{C0FBA603-83FF-5647-B115-9E6D98BB09E0}" type="parTrans" cxnId="{8087B7FE-6DE7-0449-AF68-1F958C347947}">
      <dgm:prSet/>
      <dgm:spPr/>
      <dgm:t>
        <a:bodyPr/>
        <a:lstStyle/>
        <a:p>
          <a:endParaRPr lang="en-US"/>
        </a:p>
      </dgm:t>
    </dgm:pt>
    <dgm:pt modelId="{E055C180-58A5-6F47-996B-DEAC2DA26077}" type="sibTrans" cxnId="{8087B7FE-6DE7-0449-AF68-1F958C347947}">
      <dgm:prSet/>
      <dgm:spPr/>
      <dgm:t>
        <a:bodyPr/>
        <a:lstStyle/>
        <a:p>
          <a:endParaRPr lang="en-US"/>
        </a:p>
      </dgm:t>
    </dgm:pt>
    <dgm:pt modelId="{8278ECD2-291C-A94A-B781-16F4D2FC9DB2}">
      <dgm:prSet phldrT="[Text]"/>
      <dgm:spPr>
        <a:solidFill>
          <a:srgbClr val="FFC000">
            <a:alpha val="90000"/>
          </a:srgbClr>
        </a:solidFill>
      </dgm:spPr>
      <dgm:t>
        <a:bodyPr/>
        <a:lstStyle/>
        <a:p>
          <a:pPr>
            <a:buFont typeface="Arial" panose="020B0604020202020204" pitchFamily="34" charset="0"/>
            <a:buChar char="•"/>
          </a:pPr>
          <a:r>
            <a:rPr lang="en-US" dirty="0"/>
            <a:t>(i.e. World Bank, Urban Institute, Pew Research Center)</a:t>
          </a:r>
        </a:p>
      </dgm:t>
    </dgm:pt>
    <dgm:pt modelId="{2DAC6425-15E0-C947-B492-5DDFF10C1A38}" type="parTrans" cxnId="{6DC63173-6D08-B44E-9486-CE0AB9EE85D8}">
      <dgm:prSet/>
      <dgm:spPr/>
      <dgm:t>
        <a:bodyPr/>
        <a:lstStyle/>
        <a:p>
          <a:endParaRPr lang="en-US"/>
        </a:p>
      </dgm:t>
    </dgm:pt>
    <dgm:pt modelId="{C9E8B4FC-EF22-E547-8C86-A9BF6F3E278A}" type="sibTrans" cxnId="{6DC63173-6D08-B44E-9486-CE0AB9EE85D8}">
      <dgm:prSet/>
      <dgm:spPr/>
      <dgm:t>
        <a:bodyPr/>
        <a:lstStyle/>
        <a:p>
          <a:endParaRPr lang="en-US"/>
        </a:p>
      </dgm:t>
    </dgm:pt>
    <dgm:pt modelId="{4D564E7E-EF97-0840-AAB8-0C0FFB833A82}" type="pres">
      <dgm:prSet presAssocID="{D94BB74C-512F-EA46-918F-FD06C9DC1CE2}" presName="Name0" presStyleCnt="0">
        <dgm:presLayoutVars>
          <dgm:dir/>
          <dgm:animLvl val="lvl"/>
          <dgm:resizeHandles val="exact"/>
        </dgm:presLayoutVars>
      </dgm:prSet>
      <dgm:spPr/>
    </dgm:pt>
    <dgm:pt modelId="{2B1503C2-19A6-B642-911C-E4B9B41A9881}" type="pres">
      <dgm:prSet presAssocID="{C121CF65-1400-8F43-8D01-6CFE6F802D73}" presName="composite" presStyleCnt="0"/>
      <dgm:spPr/>
    </dgm:pt>
    <dgm:pt modelId="{6FB6FBBE-3C0A-B245-96DC-8EDC942A4466}" type="pres">
      <dgm:prSet presAssocID="{C121CF65-1400-8F43-8D01-6CFE6F802D73}" presName="parTx" presStyleLbl="alignNode1" presStyleIdx="0" presStyleCnt="4">
        <dgm:presLayoutVars>
          <dgm:chMax val="0"/>
          <dgm:chPref val="0"/>
          <dgm:bulletEnabled val="1"/>
        </dgm:presLayoutVars>
      </dgm:prSet>
      <dgm:spPr/>
    </dgm:pt>
    <dgm:pt modelId="{12B39938-27AD-5941-8BFD-3DBEF25A1264}" type="pres">
      <dgm:prSet presAssocID="{C121CF65-1400-8F43-8D01-6CFE6F802D73}" presName="desTx" presStyleLbl="alignAccFollowNode1" presStyleIdx="0" presStyleCnt="4">
        <dgm:presLayoutVars>
          <dgm:bulletEnabled val="1"/>
        </dgm:presLayoutVars>
      </dgm:prSet>
      <dgm:spPr/>
    </dgm:pt>
    <dgm:pt modelId="{5118B780-7A54-414D-A90A-5F3E8A65C5FC}" type="pres">
      <dgm:prSet presAssocID="{84C32917-8A09-9949-BCC0-AF258386452C}" presName="space" presStyleCnt="0"/>
      <dgm:spPr/>
    </dgm:pt>
    <dgm:pt modelId="{C1A271AF-5B01-9549-8D80-C3FD25389D2A}" type="pres">
      <dgm:prSet presAssocID="{C38916D3-5BFC-7141-A584-A545B9DDF942}" presName="composite" presStyleCnt="0"/>
      <dgm:spPr/>
    </dgm:pt>
    <dgm:pt modelId="{83B847B8-0D32-1C4F-AC1B-943947036129}" type="pres">
      <dgm:prSet presAssocID="{C38916D3-5BFC-7141-A584-A545B9DDF942}" presName="parTx" presStyleLbl="alignNode1" presStyleIdx="1" presStyleCnt="4">
        <dgm:presLayoutVars>
          <dgm:chMax val="0"/>
          <dgm:chPref val="0"/>
          <dgm:bulletEnabled val="1"/>
        </dgm:presLayoutVars>
      </dgm:prSet>
      <dgm:spPr/>
    </dgm:pt>
    <dgm:pt modelId="{CED68D4F-F18A-7B40-AFCC-870986D55782}" type="pres">
      <dgm:prSet presAssocID="{C38916D3-5BFC-7141-A584-A545B9DDF942}" presName="desTx" presStyleLbl="alignAccFollowNode1" presStyleIdx="1" presStyleCnt="4">
        <dgm:presLayoutVars>
          <dgm:bulletEnabled val="1"/>
        </dgm:presLayoutVars>
      </dgm:prSet>
      <dgm:spPr/>
    </dgm:pt>
    <dgm:pt modelId="{C73ED5FF-5022-FA4C-BFB6-8B1D00D95223}" type="pres">
      <dgm:prSet presAssocID="{8E643213-CD55-F241-AE9A-1EF654EDA017}" presName="space" presStyleCnt="0"/>
      <dgm:spPr/>
    </dgm:pt>
    <dgm:pt modelId="{69F88B53-826B-5A4B-B7DF-558B7755B24C}" type="pres">
      <dgm:prSet presAssocID="{C9CB232C-D387-C345-8A4B-5BE2C5E3E627}" presName="composite" presStyleCnt="0"/>
      <dgm:spPr/>
    </dgm:pt>
    <dgm:pt modelId="{F4653549-92F8-7C45-9FF1-06002AD7B833}" type="pres">
      <dgm:prSet presAssocID="{C9CB232C-D387-C345-8A4B-5BE2C5E3E627}" presName="parTx" presStyleLbl="alignNode1" presStyleIdx="2" presStyleCnt="4">
        <dgm:presLayoutVars>
          <dgm:chMax val="0"/>
          <dgm:chPref val="0"/>
          <dgm:bulletEnabled val="1"/>
        </dgm:presLayoutVars>
      </dgm:prSet>
      <dgm:spPr/>
    </dgm:pt>
    <dgm:pt modelId="{8E83610D-E813-D644-B6DC-F800394FE6A6}" type="pres">
      <dgm:prSet presAssocID="{C9CB232C-D387-C345-8A4B-5BE2C5E3E627}" presName="desTx" presStyleLbl="alignAccFollowNode1" presStyleIdx="2" presStyleCnt="4">
        <dgm:presLayoutVars>
          <dgm:bulletEnabled val="1"/>
        </dgm:presLayoutVars>
      </dgm:prSet>
      <dgm:spPr/>
    </dgm:pt>
    <dgm:pt modelId="{2BC21433-0623-9145-B152-2F256EB6174A}" type="pres">
      <dgm:prSet presAssocID="{43E269C3-56CC-B648-B2A5-47F16E34B34A}" presName="space" presStyleCnt="0"/>
      <dgm:spPr/>
    </dgm:pt>
    <dgm:pt modelId="{92BF25DF-2AB7-AF40-837E-08793DBD8370}" type="pres">
      <dgm:prSet presAssocID="{3EEA1458-6DA0-374F-8365-689BBA1683C9}" presName="composite" presStyleCnt="0"/>
      <dgm:spPr/>
    </dgm:pt>
    <dgm:pt modelId="{2826C718-93A7-2C42-A40E-34471BAD9BD9}" type="pres">
      <dgm:prSet presAssocID="{3EEA1458-6DA0-374F-8365-689BBA1683C9}" presName="parTx" presStyleLbl="alignNode1" presStyleIdx="3" presStyleCnt="4">
        <dgm:presLayoutVars>
          <dgm:chMax val="0"/>
          <dgm:chPref val="0"/>
          <dgm:bulletEnabled val="1"/>
        </dgm:presLayoutVars>
      </dgm:prSet>
      <dgm:spPr/>
    </dgm:pt>
    <dgm:pt modelId="{99741E38-D65B-6441-AD20-3D6BD568D086}" type="pres">
      <dgm:prSet presAssocID="{3EEA1458-6DA0-374F-8365-689BBA1683C9}" presName="desTx" presStyleLbl="alignAccFollowNode1" presStyleIdx="3" presStyleCnt="4">
        <dgm:presLayoutVars>
          <dgm:bulletEnabled val="1"/>
        </dgm:presLayoutVars>
      </dgm:prSet>
      <dgm:spPr/>
    </dgm:pt>
  </dgm:ptLst>
  <dgm:cxnLst>
    <dgm:cxn modelId="{82A04803-43DD-7F48-AD09-2DE816359D91}" type="presOf" srcId="{C38916D3-5BFC-7141-A584-A545B9DDF942}" destId="{83B847B8-0D32-1C4F-AC1B-943947036129}" srcOrd="0" destOrd="0" presId="urn:microsoft.com/office/officeart/2005/8/layout/hList1"/>
    <dgm:cxn modelId="{F2BB4C38-FAF9-8B49-87CE-BC5D52611E48}" srcId="{C9CB232C-D387-C345-8A4B-5BE2C5E3E627}" destId="{9A160F10-823D-EA47-9222-D2A1313DAAF7}" srcOrd="0" destOrd="0" parTransId="{A6A8869E-3C49-2C43-8D6F-B51A9D1E63BF}" sibTransId="{1084DB44-F433-AE4C-8494-7B05A87D5E84}"/>
    <dgm:cxn modelId="{38016838-B79A-254A-AA63-4F3168EC3835}" srcId="{C38916D3-5BFC-7141-A584-A545B9DDF942}" destId="{69C224DE-DE0A-6840-A596-1769814445E3}" srcOrd="0" destOrd="0" parTransId="{25C8CF43-460A-0D48-A023-700D361AFC09}" sibTransId="{D05F73D7-2FD7-DD47-AEC5-762E511FA5E3}"/>
    <dgm:cxn modelId="{1F36D853-1353-6845-B5FB-56730A8ECF4B}" srcId="{3EEA1458-6DA0-374F-8365-689BBA1683C9}" destId="{900490AC-3676-2247-8DD0-04B087AE7ADB}" srcOrd="0" destOrd="0" parTransId="{5790D93F-2EAB-7A42-8AA3-8F9423748BE5}" sibTransId="{F8673BF8-26BD-484F-8E87-CCE42446B120}"/>
    <dgm:cxn modelId="{E083895B-A9D4-8646-8069-48F1CD4DC475}" type="presOf" srcId="{C9CB232C-D387-C345-8A4B-5BE2C5E3E627}" destId="{F4653549-92F8-7C45-9FF1-06002AD7B833}" srcOrd="0" destOrd="0" presId="urn:microsoft.com/office/officeart/2005/8/layout/hList1"/>
    <dgm:cxn modelId="{90D8425E-2D65-0E43-85AA-61D500904CEF}" type="presOf" srcId="{D94BB74C-512F-EA46-918F-FD06C9DC1CE2}" destId="{4D564E7E-EF97-0840-AAB8-0C0FFB833A82}" srcOrd="0" destOrd="0" presId="urn:microsoft.com/office/officeart/2005/8/layout/hList1"/>
    <dgm:cxn modelId="{30CF2561-618C-4E47-8A49-E10A945BB614}" type="presOf" srcId="{8278ECD2-291C-A94A-B781-16F4D2FC9DB2}" destId="{CED68D4F-F18A-7B40-AFCC-870986D55782}" srcOrd="0" destOrd="1" presId="urn:microsoft.com/office/officeart/2005/8/layout/hList1"/>
    <dgm:cxn modelId="{1806D264-062E-D245-A4CE-33B3131FCD7D}" srcId="{C121CF65-1400-8F43-8D01-6CFE6F802D73}" destId="{CCD89295-EA2E-8942-8420-50600ABDD91C}" srcOrd="0" destOrd="0" parTransId="{40950FFD-F7F7-5C46-BAED-EE1B5B78C670}" sibTransId="{EDA05792-57BE-A545-91AC-ACA36C3F2379}"/>
    <dgm:cxn modelId="{6DC63173-6D08-B44E-9486-CE0AB9EE85D8}" srcId="{C38916D3-5BFC-7141-A584-A545B9DDF942}" destId="{8278ECD2-291C-A94A-B781-16F4D2FC9DB2}" srcOrd="1" destOrd="0" parTransId="{2DAC6425-15E0-C947-B492-5DDFF10C1A38}" sibTransId="{C9E8B4FC-EF22-E547-8C86-A9BF6F3E278A}"/>
    <dgm:cxn modelId="{E228DA84-4164-D64D-A71A-78CD63BBBD57}" type="presOf" srcId="{BFF39CFD-C0EC-B44B-8BF6-D59DB7C20425}" destId="{12B39938-27AD-5941-8BFD-3DBEF25A1264}" srcOrd="0" destOrd="1" presId="urn:microsoft.com/office/officeart/2005/8/layout/hList1"/>
    <dgm:cxn modelId="{A8B53B85-6E4B-1C4E-BFAC-868D62CEA861}" srcId="{D94BB74C-512F-EA46-918F-FD06C9DC1CE2}" destId="{C38916D3-5BFC-7141-A584-A545B9DDF942}" srcOrd="1" destOrd="0" parTransId="{93AB67A3-751B-5547-AAE2-91F9CC873A9F}" sibTransId="{8E643213-CD55-F241-AE9A-1EF654EDA017}"/>
    <dgm:cxn modelId="{400DD08B-14FC-C946-9A7C-F379F74F8201}" type="presOf" srcId="{3EEA1458-6DA0-374F-8365-689BBA1683C9}" destId="{2826C718-93A7-2C42-A40E-34471BAD9BD9}" srcOrd="0" destOrd="0" presId="urn:microsoft.com/office/officeart/2005/8/layout/hList1"/>
    <dgm:cxn modelId="{2D0F8993-B8E4-2643-BE63-580758CABAB7}" srcId="{D94BB74C-512F-EA46-918F-FD06C9DC1CE2}" destId="{3EEA1458-6DA0-374F-8365-689BBA1683C9}" srcOrd="3" destOrd="0" parTransId="{48A5968B-C8D5-2540-8439-AF877DB01A7F}" sibTransId="{5C6672B7-CA8D-1E4F-8D3E-2BC5BCE242FE}"/>
    <dgm:cxn modelId="{E77037A7-828B-B64A-AFCF-6C935A68FD8F}" type="presOf" srcId="{9A160F10-823D-EA47-9222-D2A1313DAAF7}" destId="{8E83610D-E813-D644-B6DC-F800394FE6A6}" srcOrd="0" destOrd="0" presId="urn:microsoft.com/office/officeart/2005/8/layout/hList1"/>
    <dgm:cxn modelId="{ED3ACFA7-77B3-E64B-A981-4A6CB4BCB448}" type="presOf" srcId="{CCD89295-EA2E-8942-8420-50600ABDD91C}" destId="{12B39938-27AD-5941-8BFD-3DBEF25A1264}" srcOrd="0" destOrd="0" presId="urn:microsoft.com/office/officeart/2005/8/layout/hList1"/>
    <dgm:cxn modelId="{9DEE11B9-BC71-E749-A9E4-D073F81533BC}" type="presOf" srcId="{900490AC-3676-2247-8DD0-04B087AE7ADB}" destId="{99741E38-D65B-6441-AD20-3D6BD568D086}" srcOrd="0" destOrd="0" presId="urn:microsoft.com/office/officeart/2005/8/layout/hList1"/>
    <dgm:cxn modelId="{F29CA2D0-E12E-7044-BC81-27382888D8A2}" type="presOf" srcId="{69C224DE-DE0A-6840-A596-1769814445E3}" destId="{CED68D4F-F18A-7B40-AFCC-870986D55782}" srcOrd="0" destOrd="0" presId="urn:microsoft.com/office/officeart/2005/8/layout/hList1"/>
    <dgm:cxn modelId="{2A3791D9-3FBE-C94D-B709-13018D21721E}" srcId="{D94BB74C-512F-EA46-918F-FD06C9DC1CE2}" destId="{C121CF65-1400-8F43-8D01-6CFE6F802D73}" srcOrd="0" destOrd="0" parTransId="{D9A59AA8-3E3A-F74E-A06F-C693B3B419F7}" sibTransId="{84C32917-8A09-9949-BCC0-AF258386452C}"/>
    <dgm:cxn modelId="{ABD3D9EF-19D4-584C-B10B-C65B7F5A7F34}" type="presOf" srcId="{C121CF65-1400-8F43-8D01-6CFE6F802D73}" destId="{6FB6FBBE-3C0A-B245-96DC-8EDC942A4466}" srcOrd="0" destOrd="0" presId="urn:microsoft.com/office/officeart/2005/8/layout/hList1"/>
    <dgm:cxn modelId="{C80EB6F5-EC00-D44F-BD99-C03CFF722ABB}" srcId="{D94BB74C-512F-EA46-918F-FD06C9DC1CE2}" destId="{C9CB232C-D387-C345-8A4B-5BE2C5E3E627}" srcOrd="2" destOrd="0" parTransId="{3E833CC7-51B9-B342-B4B1-D4A06DFB386C}" sibTransId="{43E269C3-56CC-B648-B2A5-47F16E34B34A}"/>
    <dgm:cxn modelId="{8087B7FE-6DE7-0449-AF68-1F958C347947}" srcId="{C121CF65-1400-8F43-8D01-6CFE6F802D73}" destId="{BFF39CFD-C0EC-B44B-8BF6-D59DB7C20425}" srcOrd="1" destOrd="0" parTransId="{C0FBA603-83FF-5647-B115-9E6D98BB09E0}" sibTransId="{E055C180-58A5-6F47-996B-DEAC2DA26077}"/>
    <dgm:cxn modelId="{2FF16341-EB8D-EC43-880E-DC7A85F0192D}" type="presParOf" srcId="{4D564E7E-EF97-0840-AAB8-0C0FFB833A82}" destId="{2B1503C2-19A6-B642-911C-E4B9B41A9881}" srcOrd="0" destOrd="0" presId="urn:microsoft.com/office/officeart/2005/8/layout/hList1"/>
    <dgm:cxn modelId="{AB53D3ED-EDB3-4547-92C9-A6315D55FD06}" type="presParOf" srcId="{2B1503C2-19A6-B642-911C-E4B9B41A9881}" destId="{6FB6FBBE-3C0A-B245-96DC-8EDC942A4466}" srcOrd="0" destOrd="0" presId="urn:microsoft.com/office/officeart/2005/8/layout/hList1"/>
    <dgm:cxn modelId="{534FB936-27F5-4B4D-874B-02523771F41D}" type="presParOf" srcId="{2B1503C2-19A6-B642-911C-E4B9B41A9881}" destId="{12B39938-27AD-5941-8BFD-3DBEF25A1264}" srcOrd="1" destOrd="0" presId="urn:microsoft.com/office/officeart/2005/8/layout/hList1"/>
    <dgm:cxn modelId="{AE765F42-8943-5C4C-8352-3FD94F6F7022}" type="presParOf" srcId="{4D564E7E-EF97-0840-AAB8-0C0FFB833A82}" destId="{5118B780-7A54-414D-A90A-5F3E8A65C5FC}" srcOrd="1" destOrd="0" presId="urn:microsoft.com/office/officeart/2005/8/layout/hList1"/>
    <dgm:cxn modelId="{5EB373BC-D9D5-CF4F-9051-7B0BFA711196}" type="presParOf" srcId="{4D564E7E-EF97-0840-AAB8-0C0FFB833A82}" destId="{C1A271AF-5B01-9549-8D80-C3FD25389D2A}" srcOrd="2" destOrd="0" presId="urn:microsoft.com/office/officeart/2005/8/layout/hList1"/>
    <dgm:cxn modelId="{C63F083D-58AB-834D-84E5-792D2142BB3D}" type="presParOf" srcId="{C1A271AF-5B01-9549-8D80-C3FD25389D2A}" destId="{83B847B8-0D32-1C4F-AC1B-943947036129}" srcOrd="0" destOrd="0" presId="urn:microsoft.com/office/officeart/2005/8/layout/hList1"/>
    <dgm:cxn modelId="{5EA3D827-676F-9C43-8194-16F92A04E926}" type="presParOf" srcId="{C1A271AF-5B01-9549-8D80-C3FD25389D2A}" destId="{CED68D4F-F18A-7B40-AFCC-870986D55782}" srcOrd="1" destOrd="0" presId="urn:microsoft.com/office/officeart/2005/8/layout/hList1"/>
    <dgm:cxn modelId="{839567CD-E121-0349-9631-FCB2C26E4AF7}" type="presParOf" srcId="{4D564E7E-EF97-0840-AAB8-0C0FFB833A82}" destId="{C73ED5FF-5022-FA4C-BFB6-8B1D00D95223}" srcOrd="3" destOrd="0" presId="urn:microsoft.com/office/officeart/2005/8/layout/hList1"/>
    <dgm:cxn modelId="{E089F536-BBE8-304A-B410-B0D5ABA501B9}" type="presParOf" srcId="{4D564E7E-EF97-0840-AAB8-0C0FFB833A82}" destId="{69F88B53-826B-5A4B-B7DF-558B7755B24C}" srcOrd="4" destOrd="0" presId="urn:microsoft.com/office/officeart/2005/8/layout/hList1"/>
    <dgm:cxn modelId="{25710635-46B5-F74A-A29F-2FFEBE5EFE15}" type="presParOf" srcId="{69F88B53-826B-5A4B-B7DF-558B7755B24C}" destId="{F4653549-92F8-7C45-9FF1-06002AD7B833}" srcOrd="0" destOrd="0" presId="urn:microsoft.com/office/officeart/2005/8/layout/hList1"/>
    <dgm:cxn modelId="{BC56765A-3939-744C-BCEF-670B002F8B8B}" type="presParOf" srcId="{69F88B53-826B-5A4B-B7DF-558B7755B24C}" destId="{8E83610D-E813-D644-B6DC-F800394FE6A6}" srcOrd="1" destOrd="0" presId="urn:microsoft.com/office/officeart/2005/8/layout/hList1"/>
    <dgm:cxn modelId="{7086DC88-3254-0849-92AC-74418417DA61}" type="presParOf" srcId="{4D564E7E-EF97-0840-AAB8-0C0FFB833A82}" destId="{2BC21433-0623-9145-B152-2F256EB6174A}" srcOrd="5" destOrd="0" presId="urn:microsoft.com/office/officeart/2005/8/layout/hList1"/>
    <dgm:cxn modelId="{E96408C6-E0C3-D140-821C-6F0D6D2090A3}" type="presParOf" srcId="{4D564E7E-EF97-0840-AAB8-0C0FFB833A82}" destId="{92BF25DF-2AB7-AF40-837E-08793DBD8370}" srcOrd="6" destOrd="0" presId="urn:microsoft.com/office/officeart/2005/8/layout/hList1"/>
    <dgm:cxn modelId="{58C4FD11-83D3-434E-8E77-C177F27B6F0D}" type="presParOf" srcId="{92BF25DF-2AB7-AF40-837E-08793DBD8370}" destId="{2826C718-93A7-2C42-A40E-34471BAD9BD9}" srcOrd="0" destOrd="0" presId="urn:microsoft.com/office/officeart/2005/8/layout/hList1"/>
    <dgm:cxn modelId="{7EB5D393-C469-674E-9C2E-185514D6E9AA}" type="presParOf" srcId="{92BF25DF-2AB7-AF40-837E-08793DBD8370}" destId="{99741E38-D65B-6441-AD20-3D6BD568D08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94BB74C-512F-EA46-918F-FD06C9DC1CE2}"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C121CF65-1400-8F43-8D01-6CFE6F802D73}">
      <dgm:prSet phldrT="[Text]"/>
      <dgm:spPr>
        <a:solidFill>
          <a:srgbClr val="7030A0"/>
        </a:solidFill>
      </dgm:spPr>
      <dgm:t>
        <a:bodyPr/>
        <a:lstStyle/>
        <a:p>
          <a:r>
            <a:rPr lang="en-US" dirty="0"/>
            <a:t>Literature Reviews</a:t>
          </a:r>
        </a:p>
      </dgm:t>
    </dgm:pt>
    <dgm:pt modelId="{D9A59AA8-3E3A-F74E-A06F-C693B3B419F7}" type="parTrans" cxnId="{2A3791D9-3FBE-C94D-B709-13018D21721E}">
      <dgm:prSet/>
      <dgm:spPr/>
      <dgm:t>
        <a:bodyPr/>
        <a:lstStyle/>
        <a:p>
          <a:endParaRPr lang="en-US"/>
        </a:p>
      </dgm:t>
    </dgm:pt>
    <dgm:pt modelId="{84C32917-8A09-9949-BCC0-AF258386452C}" type="sibTrans" cxnId="{2A3791D9-3FBE-C94D-B709-13018D21721E}">
      <dgm:prSet/>
      <dgm:spPr/>
      <dgm:t>
        <a:bodyPr/>
        <a:lstStyle/>
        <a:p>
          <a:endParaRPr lang="en-US"/>
        </a:p>
      </dgm:t>
    </dgm:pt>
    <dgm:pt modelId="{CCD89295-EA2E-8942-8420-50600ABDD91C}">
      <dgm:prSet phldrT="[Text]"/>
      <dgm:spPr>
        <a:solidFill>
          <a:srgbClr val="D883FF">
            <a:alpha val="90000"/>
          </a:srgbClr>
        </a:solidFill>
      </dgm:spPr>
      <dgm:t>
        <a:bodyPr/>
        <a:lstStyle/>
        <a:p>
          <a:pPr>
            <a:buFont typeface="Arial" panose="020B0604020202020204" pitchFamily="34" charset="0"/>
            <a:buChar char="•"/>
          </a:pPr>
          <a:r>
            <a:rPr lang="en-US" b="0" i="0" dirty="0">
              <a:latin typeface="+mj-lt"/>
            </a:rPr>
            <a:t>Look for Meta Analyses, </a:t>
          </a:r>
          <a:r>
            <a:rPr lang="en-US" b="0" i="0" dirty="0">
              <a:solidFill>
                <a:srgbClr val="374151"/>
              </a:solidFill>
              <a:effectLst/>
              <a:latin typeface="+mj-lt"/>
            </a:rPr>
            <a:t>systematic reviews, and evaluations of interventions.</a:t>
          </a:r>
          <a:endParaRPr lang="en-US" dirty="0">
            <a:latin typeface="+mj-lt"/>
          </a:endParaRPr>
        </a:p>
      </dgm:t>
    </dgm:pt>
    <dgm:pt modelId="{40950FFD-F7F7-5C46-BAED-EE1B5B78C670}" type="parTrans" cxnId="{1806D264-062E-D245-A4CE-33B3131FCD7D}">
      <dgm:prSet/>
      <dgm:spPr/>
      <dgm:t>
        <a:bodyPr/>
        <a:lstStyle/>
        <a:p>
          <a:endParaRPr lang="en-US"/>
        </a:p>
      </dgm:t>
    </dgm:pt>
    <dgm:pt modelId="{EDA05792-57BE-A545-91AC-ACA36C3F2379}" type="sibTrans" cxnId="{1806D264-062E-D245-A4CE-33B3131FCD7D}">
      <dgm:prSet/>
      <dgm:spPr/>
      <dgm:t>
        <a:bodyPr/>
        <a:lstStyle/>
        <a:p>
          <a:endParaRPr lang="en-US"/>
        </a:p>
      </dgm:t>
    </dgm:pt>
    <dgm:pt modelId="{C38916D3-5BFC-7141-A584-A545B9DDF942}">
      <dgm:prSet phldrT="[Text]"/>
      <dgm:spPr>
        <a:solidFill>
          <a:srgbClr val="FF9300"/>
        </a:solidFill>
      </dgm:spPr>
      <dgm:t>
        <a:bodyPr/>
        <a:lstStyle/>
        <a:p>
          <a:r>
            <a:rPr lang="en-US" dirty="0"/>
            <a:t>Government Clearinghouses</a:t>
          </a:r>
        </a:p>
      </dgm:t>
    </dgm:pt>
    <dgm:pt modelId="{93AB67A3-751B-5547-AAE2-91F9CC873A9F}" type="parTrans" cxnId="{A8B53B85-6E4B-1C4E-BFAC-868D62CEA861}">
      <dgm:prSet/>
      <dgm:spPr/>
      <dgm:t>
        <a:bodyPr/>
        <a:lstStyle/>
        <a:p>
          <a:endParaRPr lang="en-US"/>
        </a:p>
      </dgm:t>
    </dgm:pt>
    <dgm:pt modelId="{8E643213-CD55-F241-AE9A-1EF654EDA017}" type="sibTrans" cxnId="{A8B53B85-6E4B-1C4E-BFAC-868D62CEA861}">
      <dgm:prSet/>
      <dgm:spPr/>
      <dgm:t>
        <a:bodyPr/>
        <a:lstStyle/>
        <a:p>
          <a:endParaRPr lang="en-US"/>
        </a:p>
      </dgm:t>
    </dgm:pt>
    <dgm:pt modelId="{69C224DE-DE0A-6840-A596-1769814445E3}">
      <dgm:prSet phldrT="[Text]"/>
      <dgm:spPr>
        <a:solidFill>
          <a:srgbClr val="FFC000">
            <a:alpha val="90000"/>
          </a:srgbClr>
        </a:solidFill>
      </dgm:spPr>
      <dgm:t>
        <a:bodyPr/>
        <a:lstStyle/>
        <a:p>
          <a:pPr>
            <a:buFont typeface="Arial" panose="020B0604020202020204" pitchFamily="34" charset="0"/>
            <a:buChar char="•"/>
          </a:pPr>
          <a:r>
            <a:rPr lang="en-US" b="0" i="0" dirty="0"/>
            <a:t>Secure online database that contains compiled evidence on effective practices (i.e. SAMHSA)</a:t>
          </a:r>
          <a:endParaRPr lang="en-US" dirty="0"/>
        </a:p>
      </dgm:t>
    </dgm:pt>
    <dgm:pt modelId="{25C8CF43-460A-0D48-A023-700D361AFC09}" type="parTrans" cxnId="{38016838-B79A-254A-AA63-4F3168EC3835}">
      <dgm:prSet/>
      <dgm:spPr/>
      <dgm:t>
        <a:bodyPr/>
        <a:lstStyle/>
        <a:p>
          <a:endParaRPr lang="en-US"/>
        </a:p>
      </dgm:t>
    </dgm:pt>
    <dgm:pt modelId="{D05F73D7-2FD7-DD47-AEC5-762E511FA5E3}" type="sibTrans" cxnId="{38016838-B79A-254A-AA63-4F3168EC3835}">
      <dgm:prSet/>
      <dgm:spPr/>
      <dgm:t>
        <a:bodyPr/>
        <a:lstStyle/>
        <a:p>
          <a:endParaRPr lang="en-US"/>
        </a:p>
      </dgm:t>
    </dgm:pt>
    <dgm:pt modelId="{C9CB232C-D387-C345-8A4B-5BE2C5E3E627}">
      <dgm:prSet phldrT="[Text]"/>
      <dgm:spPr>
        <a:solidFill>
          <a:srgbClr val="0EB1A4"/>
        </a:solidFill>
      </dgm:spPr>
      <dgm:t>
        <a:bodyPr/>
        <a:lstStyle/>
        <a:p>
          <a:r>
            <a:rPr lang="en-US" dirty="0"/>
            <a:t>Professional Organizations</a:t>
          </a:r>
        </a:p>
      </dgm:t>
    </dgm:pt>
    <dgm:pt modelId="{3E833CC7-51B9-B342-B4B1-D4A06DFB386C}" type="parTrans" cxnId="{C80EB6F5-EC00-D44F-BD99-C03CFF722ABB}">
      <dgm:prSet/>
      <dgm:spPr/>
      <dgm:t>
        <a:bodyPr/>
        <a:lstStyle/>
        <a:p>
          <a:endParaRPr lang="en-US"/>
        </a:p>
      </dgm:t>
    </dgm:pt>
    <dgm:pt modelId="{43E269C3-56CC-B648-B2A5-47F16E34B34A}" type="sibTrans" cxnId="{C80EB6F5-EC00-D44F-BD99-C03CFF722ABB}">
      <dgm:prSet/>
      <dgm:spPr/>
      <dgm:t>
        <a:bodyPr/>
        <a:lstStyle/>
        <a:p>
          <a:endParaRPr lang="en-US"/>
        </a:p>
      </dgm:t>
    </dgm:pt>
    <dgm:pt modelId="{9A160F10-823D-EA47-9222-D2A1313DAAF7}">
      <dgm:prSet phldrT="[Text]"/>
      <dgm:spPr>
        <a:solidFill>
          <a:schemeClr val="accent3">
            <a:lumMod val="20000"/>
            <a:lumOff val="80000"/>
            <a:alpha val="90000"/>
          </a:schemeClr>
        </a:solidFill>
      </dgm:spPr>
      <dgm:t>
        <a:bodyPr/>
        <a:lstStyle/>
        <a:p>
          <a:pPr>
            <a:buFont typeface="Arial" panose="020B0604020202020204" pitchFamily="34" charset="0"/>
            <a:buChar char="•"/>
          </a:pPr>
          <a:r>
            <a:rPr lang="en-US" b="0" i="0" dirty="0"/>
            <a:t>Guidelines and Recommendations from professional organizations are a key source for EBP’s.</a:t>
          </a:r>
          <a:endParaRPr lang="en-US" dirty="0"/>
        </a:p>
      </dgm:t>
    </dgm:pt>
    <dgm:pt modelId="{A6A8869E-3C49-2C43-8D6F-B51A9D1E63BF}" type="parTrans" cxnId="{F2BB4C38-FAF9-8B49-87CE-BC5D52611E48}">
      <dgm:prSet/>
      <dgm:spPr/>
      <dgm:t>
        <a:bodyPr/>
        <a:lstStyle/>
        <a:p>
          <a:endParaRPr lang="en-US"/>
        </a:p>
      </dgm:t>
    </dgm:pt>
    <dgm:pt modelId="{1084DB44-F433-AE4C-8494-7B05A87D5E84}" type="sibTrans" cxnId="{F2BB4C38-FAF9-8B49-87CE-BC5D52611E48}">
      <dgm:prSet/>
      <dgm:spPr/>
      <dgm:t>
        <a:bodyPr/>
        <a:lstStyle/>
        <a:p>
          <a:endParaRPr lang="en-US"/>
        </a:p>
      </dgm:t>
    </dgm:pt>
    <dgm:pt modelId="{4D564E7E-EF97-0840-AAB8-0C0FFB833A82}" type="pres">
      <dgm:prSet presAssocID="{D94BB74C-512F-EA46-918F-FD06C9DC1CE2}" presName="Name0" presStyleCnt="0">
        <dgm:presLayoutVars>
          <dgm:dir/>
          <dgm:animLvl val="lvl"/>
          <dgm:resizeHandles val="exact"/>
        </dgm:presLayoutVars>
      </dgm:prSet>
      <dgm:spPr/>
    </dgm:pt>
    <dgm:pt modelId="{2B1503C2-19A6-B642-911C-E4B9B41A9881}" type="pres">
      <dgm:prSet presAssocID="{C121CF65-1400-8F43-8D01-6CFE6F802D73}" presName="composite" presStyleCnt="0"/>
      <dgm:spPr/>
    </dgm:pt>
    <dgm:pt modelId="{6FB6FBBE-3C0A-B245-96DC-8EDC942A4466}" type="pres">
      <dgm:prSet presAssocID="{C121CF65-1400-8F43-8D01-6CFE6F802D73}" presName="parTx" presStyleLbl="alignNode1" presStyleIdx="0" presStyleCnt="3">
        <dgm:presLayoutVars>
          <dgm:chMax val="0"/>
          <dgm:chPref val="0"/>
          <dgm:bulletEnabled val="1"/>
        </dgm:presLayoutVars>
      </dgm:prSet>
      <dgm:spPr/>
    </dgm:pt>
    <dgm:pt modelId="{12B39938-27AD-5941-8BFD-3DBEF25A1264}" type="pres">
      <dgm:prSet presAssocID="{C121CF65-1400-8F43-8D01-6CFE6F802D73}" presName="desTx" presStyleLbl="alignAccFollowNode1" presStyleIdx="0" presStyleCnt="3">
        <dgm:presLayoutVars>
          <dgm:bulletEnabled val="1"/>
        </dgm:presLayoutVars>
      </dgm:prSet>
      <dgm:spPr/>
    </dgm:pt>
    <dgm:pt modelId="{5118B780-7A54-414D-A90A-5F3E8A65C5FC}" type="pres">
      <dgm:prSet presAssocID="{84C32917-8A09-9949-BCC0-AF258386452C}" presName="space" presStyleCnt="0"/>
      <dgm:spPr/>
    </dgm:pt>
    <dgm:pt modelId="{C1A271AF-5B01-9549-8D80-C3FD25389D2A}" type="pres">
      <dgm:prSet presAssocID="{C38916D3-5BFC-7141-A584-A545B9DDF942}" presName="composite" presStyleCnt="0"/>
      <dgm:spPr/>
    </dgm:pt>
    <dgm:pt modelId="{83B847B8-0D32-1C4F-AC1B-943947036129}" type="pres">
      <dgm:prSet presAssocID="{C38916D3-5BFC-7141-A584-A545B9DDF942}" presName="parTx" presStyleLbl="alignNode1" presStyleIdx="1" presStyleCnt="3">
        <dgm:presLayoutVars>
          <dgm:chMax val="0"/>
          <dgm:chPref val="0"/>
          <dgm:bulletEnabled val="1"/>
        </dgm:presLayoutVars>
      </dgm:prSet>
      <dgm:spPr/>
    </dgm:pt>
    <dgm:pt modelId="{CED68D4F-F18A-7B40-AFCC-870986D55782}" type="pres">
      <dgm:prSet presAssocID="{C38916D3-5BFC-7141-A584-A545B9DDF942}" presName="desTx" presStyleLbl="alignAccFollowNode1" presStyleIdx="1" presStyleCnt="3">
        <dgm:presLayoutVars>
          <dgm:bulletEnabled val="1"/>
        </dgm:presLayoutVars>
      </dgm:prSet>
      <dgm:spPr/>
    </dgm:pt>
    <dgm:pt modelId="{C73ED5FF-5022-FA4C-BFB6-8B1D00D95223}" type="pres">
      <dgm:prSet presAssocID="{8E643213-CD55-F241-AE9A-1EF654EDA017}" presName="space" presStyleCnt="0"/>
      <dgm:spPr/>
    </dgm:pt>
    <dgm:pt modelId="{69F88B53-826B-5A4B-B7DF-558B7755B24C}" type="pres">
      <dgm:prSet presAssocID="{C9CB232C-D387-C345-8A4B-5BE2C5E3E627}" presName="composite" presStyleCnt="0"/>
      <dgm:spPr/>
    </dgm:pt>
    <dgm:pt modelId="{F4653549-92F8-7C45-9FF1-06002AD7B833}" type="pres">
      <dgm:prSet presAssocID="{C9CB232C-D387-C345-8A4B-5BE2C5E3E627}" presName="parTx" presStyleLbl="alignNode1" presStyleIdx="2" presStyleCnt="3">
        <dgm:presLayoutVars>
          <dgm:chMax val="0"/>
          <dgm:chPref val="0"/>
          <dgm:bulletEnabled val="1"/>
        </dgm:presLayoutVars>
      </dgm:prSet>
      <dgm:spPr/>
    </dgm:pt>
    <dgm:pt modelId="{8E83610D-E813-D644-B6DC-F800394FE6A6}" type="pres">
      <dgm:prSet presAssocID="{C9CB232C-D387-C345-8A4B-5BE2C5E3E627}" presName="desTx" presStyleLbl="alignAccFollowNode1" presStyleIdx="2" presStyleCnt="3">
        <dgm:presLayoutVars>
          <dgm:bulletEnabled val="1"/>
        </dgm:presLayoutVars>
      </dgm:prSet>
      <dgm:spPr/>
    </dgm:pt>
  </dgm:ptLst>
  <dgm:cxnLst>
    <dgm:cxn modelId="{82A04803-43DD-7F48-AD09-2DE816359D91}" type="presOf" srcId="{C38916D3-5BFC-7141-A584-A545B9DDF942}" destId="{83B847B8-0D32-1C4F-AC1B-943947036129}" srcOrd="0" destOrd="0" presId="urn:microsoft.com/office/officeart/2005/8/layout/hList1"/>
    <dgm:cxn modelId="{F2BB4C38-FAF9-8B49-87CE-BC5D52611E48}" srcId="{C9CB232C-D387-C345-8A4B-5BE2C5E3E627}" destId="{9A160F10-823D-EA47-9222-D2A1313DAAF7}" srcOrd="0" destOrd="0" parTransId="{A6A8869E-3C49-2C43-8D6F-B51A9D1E63BF}" sibTransId="{1084DB44-F433-AE4C-8494-7B05A87D5E84}"/>
    <dgm:cxn modelId="{38016838-B79A-254A-AA63-4F3168EC3835}" srcId="{C38916D3-5BFC-7141-A584-A545B9DDF942}" destId="{69C224DE-DE0A-6840-A596-1769814445E3}" srcOrd="0" destOrd="0" parTransId="{25C8CF43-460A-0D48-A023-700D361AFC09}" sibTransId="{D05F73D7-2FD7-DD47-AEC5-762E511FA5E3}"/>
    <dgm:cxn modelId="{E083895B-A9D4-8646-8069-48F1CD4DC475}" type="presOf" srcId="{C9CB232C-D387-C345-8A4B-5BE2C5E3E627}" destId="{F4653549-92F8-7C45-9FF1-06002AD7B833}" srcOrd="0" destOrd="0" presId="urn:microsoft.com/office/officeart/2005/8/layout/hList1"/>
    <dgm:cxn modelId="{90D8425E-2D65-0E43-85AA-61D500904CEF}" type="presOf" srcId="{D94BB74C-512F-EA46-918F-FD06C9DC1CE2}" destId="{4D564E7E-EF97-0840-AAB8-0C0FFB833A82}" srcOrd="0" destOrd="0" presId="urn:microsoft.com/office/officeart/2005/8/layout/hList1"/>
    <dgm:cxn modelId="{1806D264-062E-D245-A4CE-33B3131FCD7D}" srcId="{C121CF65-1400-8F43-8D01-6CFE6F802D73}" destId="{CCD89295-EA2E-8942-8420-50600ABDD91C}" srcOrd="0" destOrd="0" parTransId="{40950FFD-F7F7-5C46-BAED-EE1B5B78C670}" sibTransId="{EDA05792-57BE-A545-91AC-ACA36C3F2379}"/>
    <dgm:cxn modelId="{A8B53B85-6E4B-1C4E-BFAC-868D62CEA861}" srcId="{D94BB74C-512F-EA46-918F-FD06C9DC1CE2}" destId="{C38916D3-5BFC-7141-A584-A545B9DDF942}" srcOrd="1" destOrd="0" parTransId="{93AB67A3-751B-5547-AAE2-91F9CC873A9F}" sibTransId="{8E643213-CD55-F241-AE9A-1EF654EDA017}"/>
    <dgm:cxn modelId="{E77037A7-828B-B64A-AFCF-6C935A68FD8F}" type="presOf" srcId="{9A160F10-823D-EA47-9222-D2A1313DAAF7}" destId="{8E83610D-E813-D644-B6DC-F800394FE6A6}" srcOrd="0" destOrd="0" presId="urn:microsoft.com/office/officeart/2005/8/layout/hList1"/>
    <dgm:cxn modelId="{ED3ACFA7-77B3-E64B-A981-4A6CB4BCB448}" type="presOf" srcId="{CCD89295-EA2E-8942-8420-50600ABDD91C}" destId="{12B39938-27AD-5941-8BFD-3DBEF25A1264}" srcOrd="0" destOrd="0" presId="urn:microsoft.com/office/officeart/2005/8/layout/hList1"/>
    <dgm:cxn modelId="{F29CA2D0-E12E-7044-BC81-27382888D8A2}" type="presOf" srcId="{69C224DE-DE0A-6840-A596-1769814445E3}" destId="{CED68D4F-F18A-7B40-AFCC-870986D55782}" srcOrd="0" destOrd="0" presId="urn:microsoft.com/office/officeart/2005/8/layout/hList1"/>
    <dgm:cxn modelId="{2A3791D9-3FBE-C94D-B709-13018D21721E}" srcId="{D94BB74C-512F-EA46-918F-FD06C9DC1CE2}" destId="{C121CF65-1400-8F43-8D01-6CFE6F802D73}" srcOrd="0" destOrd="0" parTransId="{D9A59AA8-3E3A-F74E-A06F-C693B3B419F7}" sibTransId="{84C32917-8A09-9949-BCC0-AF258386452C}"/>
    <dgm:cxn modelId="{ABD3D9EF-19D4-584C-B10B-C65B7F5A7F34}" type="presOf" srcId="{C121CF65-1400-8F43-8D01-6CFE6F802D73}" destId="{6FB6FBBE-3C0A-B245-96DC-8EDC942A4466}" srcOrd="0" destOrd="0" presId="urn:microsoft.com/office/officeart/2005/8/layout/hList1"/>
    <dgm:cxn modelId="{C80EB6F5-EC00-D44F-BD99-C03CFF722ABB}" srcId="{D94BB74C-512F-EA46-918F-FD06C9DC1CE2}" destId="{C9CB232C-D387-C345-8A4B-5BE2C5E3E627}" srcOrd="2" destOrd="0" parTransId="{3E833CC7-51B9-B342-B4B1-D4A06DFB386C}" sibTransId="{43E269C3-56CC-B648-B2A5-47F16E34B34A}"/>
    <dgm:cxn modelId="{2FF16341-EB8D-EC43-880E-DC7A85F0192D}" type="presParOf" srcId="{4D564E7E-EF97-0840-AAB8-0C0FFB833A82}" destId="{2B1503C2-19A6-B642-911C-E4B9B41A9881}" srcOrd="0" destOrd="0" presId="urn:microsoft.com/office/officeart/2005/8/layout/hList1"/>
    <dgm:cxn modelId="{AB53D3ED-EDB3-4547-92C9-A6315D55FD06}" type="presParOf" srcId="{2B1503C2-19A6-B642-911C-E4B9B41A9881}" destId="{6FB6FBBE-3C0A-B245-96DC-8EDC942A4466}" srcOrd="0" destOrd="0" presId="urn:microsoft.com/office/officeart/2005/8/layout/hList1"/>
    <dgm:cxn modelId="{534FB936-27F5-4B4D-874B-02523771F41D}" type="presParOf" srcId="{2B1503C2-19A6-B642-911C-E4B9B41A9881}" destId="{12B39938-27AD-5941-8BFD-3DBEF25A1264}" srcOrd="1" destOrd="0" presId="urn:microsoft.com/office/officeart/2005/8/layout/hList1"/>
    <dgm:cxn modelId="{AE765F42-8943-5C4C-8352-3FD94F6F7022}" type="presParOf" srcId="{4D564E7E-EF97-0840-AAB8-0C0FFB833A82}" destId="{5118B780-7A54-414D-A90A-5F3E8A65C5FC}" srcOrd="1" destOrd="0" presId="urn:microsoft.com/office/officeart/2005/8/layout/hList1"/>
    <dgm:cxn modelId="{5EB373BC-D9D5-CF4F-9051-7B0BFA711196}" type="presParOf" srcId="{4D564E7E-EF97-0840-AAB8-0C0FFB833A82}" destId="{C1A271AF-5B01-9549-8D80-C3FD25389D2A}" srcOrd="2" destOrd="0" presId="urn:microsoft.com/office/officeart/2005/8/layout/hList1"/>
    <dgm:cxn modelId="{C63F083D-58AB-834D-84E5-792D2142BB3D}" type="presParOf" srcId="{C1A271AF-5B01-9549-8D80-C3FD25389D2A}" destId="{83B847B8-0D32-1C4F-AC1B-943947036129}" srcOrd="0" destOrd="0" presId="urn:microsoft.com/office/officeart/2005/8/layout/hList1"/>
    <dgm:cxn modelId="{5EA3D827-676F-9C43-8194-16F92A04E926}" type="presParOf" srcId="{C1A271AF-5B01-9549-8D80-C3FD25389D2A}" destId="{CED68D4F-F18A-7B40-AFCC-870986D55782}" srcOrd="1" destOrd="0" presId="urn:microsoft.com/office/officeart/2005/8/layout/hList1"/>
    <dgm:cxn modelId="{839567CD-E121-0349-9631-FCB2C26E4AF7}" type="presParOf" srcId="{4D564E7E-EF97-0840-AAB8-0C0FFB833A82}" destId="{C73ED5FF-5022-FA4C-BFB6-8B1D00D95223}" srcOrd="3" destOrd="0" presId="urn:microsoft.com/office/officeart/2005/8/layout/hList1"/>
    <dgm:cxn modelId="{E089F536-BBE8-304A-B410-B0D5ABA501B9}" type="presParOf" srcId="{4D564E7E-EF97-0840-AAB8-0C0FFB833A82}" destId="{69F88B53-826B-5A4B-B7DF-558B7755B24C}" srcOrd="4" destOrd="0" presId="urn:microsoft.com/office/officeart/2005/8/layout/hList1"/>
    <dgm:cxn modelId="{25710635-46B5-F74A-A29F-2FFEBE5EFE15}" type="presParOf" srcId="{69F88B53-826B-5A4B-B7DF-558B7755B24C}" destId="{F4653549-92F8-7C45-9FF1-06002AD7B833}" srcOrd="0" destOrd="0" presId="urn:microsoft.com/office/officeart/2005/8/layout/hList1"/>
    <dgm:cxn modelId="{BC56765A-3939-744C-BCEF-670B002F8B8B}" type="presParOf" srcId="{69F88B53-826B-5A4B-B7DF-558B7755B24C}" destId="{8E83610D-E813-D644-B6DC-F800394FE6A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D98154D-C963-AD41-A9FA-534883E31410}"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9FBACC8C-4238-324E-893F-A4DA46FD0CA1}">
      <dgm:prSet phldrT="[Text]"/>
      <dgm:spPr>
        <a:solidFill>
          <a:srgbClr val="0EB1A4"/>
        </a:solidFill>
      </dgm:spPr>
      <dgm:t>
        <a:bodyPr/>
        <a:lstStyle/>
        <a:p>
          <a:r>
            <a:rPr lang="en-US" dirty="0"/>
            <a:t>Equity Frameworks</a:t>
          </a:r>
        </a:p>
      </dgm:t>
    </dgm:pt>
    <dgm:pt modelId="{0B9C1656-70EE-F948-AA45-52DB6B41518B}" type="parTrans" cxnId="{58D2581C-630F-6D4F-A578-FD455F373A75}">
      <dgm:prSet/>
      <dgm:spPr/>
      <dgm:t>
        <a:bodyPr/>
        <a:lstStyle/>
        <a:p>
          <a:endParaRPr lang="en-US"/>
        </a:p>
      </dgm:t>
    </dgm:pt>
    <dgm:pt modelId="{FA257AD6-049F-1742-86CC-280EB5871700}" type="sibTrans" cxnId="{58D2581C-630F-6D4F-A578-FD455F373A75}">
      <dgm:prSet/>
      <dgm:spPr/>
      <dgm:t>
        <a:bodyPr/>
        <a:lstStyle/>
        <a:p>
          <a:endParaRPr lang="en-US"/>
        </a:p>
      </dgm:t>
    </dgm:pt>
    <dgm:pt modelId="{492B1725-74E1-E147-B2CD-C7F770501502}">
      <dgm:prSet phldrT="[Text]"/>
      <dgm:spPr/>
      <dgm:t>
        <a:bodyPr/>
        <a:lstStyle/>
        <a:p>
          <a:r>
            <a:rPr lang="en-US" dirty="0"/>
            <a:t>Familiarize yourself with equity frameworks (i.e. </a:t>
          </a:r>
          <a:r>
            <a:rPr lang="en-US" dirty="0" err="1"/>
            <a:t>H.Eq</a:t>
          </a:r>
          <a:r>
            <a:rPr lang="en-US" dirty="0"/>
            <a:t>. Framework or the SDOH model)</a:t>
          </a:r>
        </a:p>
      </dgm:t>
    </dgm:pt>
    <dgm:pt modelId="{FDF54225-5AEC-CE41-8F07-3A464522F359}" type="parTrans" cxnId="{EA8C4BBA-1116-D749-82BB-B5F3EE5E0ECE}">
      <dgm:prSet/>
      <dgm:spPr/>
      <dgm:t>
        <a:bodyPr/>
        <a:lstStyle/>
        <a:p>
          <a:endParaRPr lang="en-US"/>
        </a:p>
      </dgm:t>
    </dgm:pt>
    <dgm:pt modelId="{460A2117-4DDC-524D-8971-6A36FE16D27F}" type="sibTrans" cxnId="{EA8C4BBA-1116-D749-82BB-B5F3EE5E0ECE}">
      <dgm:prSet/>
      <dgm:spPr/>
      <dgm:t>
        <a:bodyPr/>
        <a:lstStyle/>
        <a:p>
          <a:endParaRPr lang="en-US"/>
        </a:p>
      </dgm:t>
    </dgm:pt>
    <dgm:pt modelId="{4C688A00-B371-BB4F-B997-CDBEDECDA52D}">
      <dgm:prSet phldrT="[Text]"/>
      <dgm:spPr>
        <a:solidFill>
          <a:srgbClr val="0EB1A4"/>
        </a:solidFill>
      </dgm:spPr>
      <dgm:t>
        <a:bodyPr/>
        <a:lstStyle/>
        <a:p>
          <a:r>
            <a:rPr lang="en-US" dirty="0"/>
            <a:t>Guiding Principles</a:t>
          </a:r>
        </a:p>
      </dgm:t>
    </dgm:pt>
    <dgm:pt modelId="{E70CF32E-4E5F-A54D-BFB9-79AFF4960793}" type="parTrans" cxnId="{BB08C1BC-1BFF-A94D-BCF8-784CAA4D136C}">
      <dgm:prSet/>
      <dgm:spPr/>
      <dgm:t>
        <a:bodyPr/>
        <a:lstStyle/>
        <a:p>
          <a:endParaRPr lang="en-US"/>
        </a:p>
      </dgm:t>
    </dgm:pt>
    <dgm:pt modelId="{9637D58B-C3A3-FE43-9B7C-CD34908D9D6C}" type="sibTrans" cxnId="{BB08C1BC-1BFF-A94D-BCF8-784CAA4D136C}">
      <dgm:prSet/>
      <dgm:spPr/>
      <dgm:t>
        <a:bodyPr/>
        <a:lstStyle/>
        <a:p>
          <a:endParaRPr lang="en-US"/>
        </a:p>
      </dgm:t>
    </dgm:pt>
    <dgm:pt modelId="{2F934A96-AED5-C845-A20C-CB710303DE32}">
      <dgm:prSet phldrT="[Text]"/>
      <dgm:spPr/>
      <dgm:t>
        <a:bodyPr/>
        <a:lstStyle/>
        <a:p>
          <a:r>
            <a:rPr lang="en-US" dirty="0"/>
            <a:t>Develop or adopt guiding principles that prioritize equity</a:t>
          </a:r>
        </a:p>
      </dgm:t>
    </dgm:pt>
    <dgm:pt modelId="{8CDF40DF-90A3-374B-9540-2F3425B87D76}" type="parTrans" cxnId="{F2538087-6CC1-2D49-823D-55617BD0B524}">
      <dgm:prSet/>
      <dgm:spPr/>
      <dgm:t>
        <a:bodyPr/>
        <a:lstStyle/>
        <a:p>
          <a:endParaRPr lang="en-US"/>
        </a:p>
      </dgm:t>
    </dgm:pt>
    <dgm:pt modelId="{5ACEF4EE-5319-574B-81C4-E41D18739C9E}" type="sibTrans" cxnId="{F2538087-6CC1-2D49-823D-55617BD0B524}">
      <dgm:prSet/>
      <dgm:spPr/>
      <dgm:t>
        <a:bodyPr/>
        <a:lstStyle/>
        <a:p>
          <a:endParaRPr lang="en-US"/>
        </a:p>
      </dgm:t>
    </dgm:pt>
    <dgm:pt modelId="{DB101734-5E5F-7E4C-B667-7E60699BE9CB}">
      <dgm:prSet/>
      <dgm:spPr>
        <a:solidFill>
          <a:srgbClr val="0EB1A4"/>
        </a:solidFill>
      </dgm:spPr>
      <dgm:t>
        <a:bodyPr/>
        <a:lstStyle/>
        <a:p>
          <a:r>
            <a:rPr lang="en-US" dirty="0"/>
            <a:t>Intersectionality</a:t>
          </a:r>
        </a:p>
      </dgm:t>
    </dgm:pt>
    <dgm:pt modelId="{72975320-2432-5844-B2CB-2512AFB3E010}" type="parTrans" cxnId="{5D532C2F-3A8C-3842-A9E4-C32285380249}">
      <dgm:prSet/>
      <dgm:spPr/>
      <dgm:t>
        <a:bodyPr/>
        <a:lstStyle/>
        <a:p>
          <a:endParaRPr lang="en-US"/>
        </a:p>
      </dgm:t>
    </dgm:pt>
    <dgm:pt modelId="{14977B88-4774-184D-B516-26B2D3A4F67E}" type="sibTrans" cxnId="{5D532C2F-3A8C-3842-A9E4-C32285380249}">
      <dgm:prSet/>
      <dgm:spPr/>
      <dgm:t>
        <a:bodyPr/>
        <a:lstStyle/>
        <a:p>
          <a:endParaRPr lang="en-US"/>
        </a:p>
      </dgm:t>
    </dgm:pt>
    <dgm:pt modelId="{1F6CD02E-F9DF-0042-8136-9286F9F565A7}">
      <dgm:prSet/>
      <dgm:spPr/>
      <dgm:t>
        <a:bodyPr/>
        <a:lstStyle/>
        <a:p>
          <a:r>
            <a:rPr lang="en-US" dirty="0"/>
            <a:t>Understand and apply the concept of intersectionality as the lens to examine your work</a:t>
          </a:r>
        </a:p>
      </dgm:t>
    </dgm:pt>
    <dgm:pt modelId="{426209D9-F59C-E34C-8E47-16FE5CDE5D1B}" type="parTrans" cxnId="{981A81A1-42E0-704C-8C44-60A9FDF780F8}">
      <dgm:prSet/>
      <dgm:spPr/>
      <dgm:t>
        <a:bodyPr/>
        <a:lstStyle/>
        <a:p>
          <a:endParaRPr lang="en-US"/>
        </a:p>
      </dgm:t>
    </dgm:pt>
    <dgm:pt modelId="{B69C7E76-0A32-0F45-9470-28416B3E12DA}" type="sibTrans" cxnId="{981A81A1-42E0-704C-8C44-60A9FDF780F8}">
      <dgm:prSet/>
      <dgm:spPr/>
      <dgm:t>
        <a:bodyPr/>
        <a:lstStyle/>
        <a:p>
          <a:endParaRPr lang="en-US"/>
        </a:p>
      </dgm:t>
    </dgm:pt>
    <dgm:pt modelId="{FB36B683-84B4-E344-A5C4-6A6576A2FD95}" type="pres">
      <dgm:prSet presAssocID="{7D98154D-C963-AD41-A9FA-534883E31410}" presName="linearFlow" presStyleCnt="0">
        <dgm:presLayoutVars>
          <dgm:dir/>
          <dgm:animLvl val="lvl"/>
          <dgm:resizeHandles val="exact"/>
        </dgm:presLayoutVars>
      </dgm:prSet>
      <dgm:spPr/>
    </dgm:pt>
    <dgm:pt modelId="{5AAF3B7C-EF24-5848-B2A9-B99AF3B38282}" type="pres">
      <dgm:prSet presAssocID="{9FBACC8C-4238-324E-893F-A4DA46FD0CA1}" presName="composite" presStyleCnt="0"/>
      <dgm:spPr/>
    </dgm:pt>
    <dgm:pt modelId="{BD7C596E-FEAD-F94E-A264-86F086D9F440}" type="pres">
      <dgm:prSet presAssocID="{9FBACC8C-4238-324E-893F-A4DA46FD0CA1}" presName="parentText" presStyleLbl="alignNode1" presStyleIdx="0" presStyleCnt="3">
        <dgm:presLayoutVars>
          <dgm:chMax val="1"/>
          <dgm:bulletEnabled val="1"/>
        </dgm:presLayoutVars>
      </dgm:prSet>
      <dgm:spPr/>
    </dgm:pt>
    <dgm:pt modelId="{FFAFFDE2-E0D3-5F4D-9C48-B251CA7634D1}" type="pres">
      <dgm:prSet presAssocID="{9FBACC8C-4238-324E-893F-A4DA46FD0CA1}" presName="descendantText" presStyleLbl="alignAcc1" presStyleIdx="0" presStyleCnt="3">
        <dgm:presLayoutVars>
          <dgm:bulletEnabled val="1"/>
        </dgm:presLayoutVars>
      </dgm:prSet>
      <dgm:spPr/>
    </dgm:pt>
    <dgm:pt modelId="{8AFA372E-B9F8-354C-90B2-6BEB00AB789A}" type="pres">
      <dgm:prSet presAssocID="{FA257AD6-049F-1742-86CC-280EB5871700}" presName="sp" presStyleCnt="0"/>
      <dgm:spPr/>
    </dgm:pt>
    <dgm:pt modelId="{C5DBE726-5156-B046-88F9-EED526886229}" type="pres">
      <dgm:prSet presAssocID="{4C688A00-B371-BB4F-B997-CDBEDECDA52D}" presName="composite" presStyleCnt="0"/>
      <dgm:spPr/>
    </dgm:pt>
    <dgm:pt modelId="{27CA9C8C-370D-C74E-BAD7-C7A4BCF515C3}" type="pres">
      <dgm:prSet presAssocID="{4C688A00-B371-BB4F-B997-CDBEDECDA52D}" presName="parentText" presStyleLbl="alignNode1" presStyleIdx="1" presStyleCnt="3">
        <dgm:presLayoutVars>
          <dgm:chMax val="1"/>
          <dgm:bulletEnabled val="1"/>
        </dgm:presLayoutVars>
      </dgm:prSet>
      <dgm:spPr/>
    </dgm:pt>
    <dgm:pt modelId="{3F89BB2C-88FB-CD4B-B14C-AA2D775A0A9C}" type="pres">
      <dgm:prSet presAssocID="{4C688A00-B371-BB4F-B997-CDBEDECDA52D}" presName="descendantText" presStyleLbl="alignAcc1" presStyleIdx="1" presStyleCnt="3">
        <dgm:presLayoutVars>
          <dgm:bulletEnabled val="1"/>
        </dgm:presLayoutVars>
      </dgm:prSet>
      <dgm:spPr/>
    </dgm:pt>
    <dgm:pt modelId="{65EB5901-A987-E94C-AC3B-3068440D96DA}" type="pres">
      <dgm:prSet presAssocID="{9637D58B-C3A3-FE43-9B7C-CD34908D9D6C}" presName="sp" presStyleCnt="0"/>
      <dgm:spPr/>
    </dgm:pt>
    <dgm:pt modelId="{FDF97EF7-C947-0541-B6AD-82F5C800610C}" type="pres">
      <dgm:prSet presAssocID="{DB101734-5E5F-7E4C-B667-7E60699BE9CB}" presName="composite" presStyleCnt="0"/>
      <dgm:spPr/>
    </dgm:pt>
    <dgm:pt modelId="{AD11FDBF-9255-2F41-B8D1-56A986B90453}" type="pres">
      <dgm:prSet presAssocID="{DB101734-5E5F-7E4C-B667-7E60699BE9CB}" presName="parentText" presStyleLbl="alignNode1" presStyleIdx="2" presStyleCnt="3">
        <dgm:presLayoutVars>
          <dgm:chMax val="1"/>
          <dgm:bulletEnabled val="1"/>
        </dgm:presLayoutVars>
      </dgm:prSet>
      <dgm:spPr/>
    </dgm:pt>
    <dgm:pt modelId="{FF26526A-0A58-4844-8C07-0D041BB4A5FF}" type="pres">
      <dgm:prSet presAssocID="{DB101734-5E5F-7E4C-B667-7E60699BE9CB}" presName="descendantText" presStyleLbl="alignAcc1" presStyleIdx="2" presStyleCnt="3">
        <dgm:presLayoutVars>
          <dgm:bulletEnabled val="1"/>
        </dgm:presLayoutVars>
      </dgm:prSet>
      <dgm:spPr/>
    </dgm:pt>
  </dgm:ptLst>
  <dgm:cxnLst>
    <dgm:cxn modelId="{58D2581C-630F-6D4F-A578-FD455F373A75}" srcId="{7D98154D-C963-AD41-A9FA-534883E31410}" destId="{9FBACC8C-4238-324E-893F-A4DA46FD0CA1}" srcOrd="0" destOrd="0" parTransId="{0B9C1656-70EE-F948-AA45-52DB6B41518B}" sibTransId="{FA257AD6-049F-1742-86CC-280EB5871700}"/>
    <dgm:cxn modelId="{164B7C20-8C85-8840-8699-D7ADC2A3EF5F}" type="presOf" srcId="{492B1725-74E1-E147-B2CD-C7F770501502}" destId="{FFAFFDE2-E0D3-5F4D-9C48-B251CA7634D1}" srcOrd="0" destOrd="0" presId="urn:microsoft.com/office/officeart/2005/8/layout/chevron2"/>
    <dgm:cxn modelId="{5D532C2F-3A8C-3842-A9E4-C32285380249}" srcId="{7D98154D-C963-AD41-A9FA-534883E31410}" destId="{DB101734-5E5F-7E4C-B667-7E60699BE9CB}" srcOrd="2" destOrd="0" parTransId="{72975320-2432-5844-B2CB-2512AFB3E010}" sibTransId="{14977B88-4774-184D-B516-26B2D3A4F67E}"/>
    <dgm:cxn modelId="{90AFB168-6ED9-364F-8DDA-416EA349B3A4}" type="presOf" srcId="{DB101734-5E5F-7E4C-B667-7E60699BE9CB}" destId="{AD11FDBF-9255-2F41-B8D1-56A986B90453}" srcOrd="0" destOrd="0" presId="urn:microsoft.com/office/officeart/2005/8/layout/chevron2"/>
    <dgm:cxn modelId="{7FCF5C7E-AD1E-E349-949E-128440CE39FE}" type="presOf" srcId="{9FBACC8C-4238-324E-893F-A4DA46FD0CA1}" destId="{BD7C596E-FEAD-F94E-A264-86F086D9F440}" srcOrd="0" destOrd="0" presId="urn:microsoft.com/office/officeart/2005/8/layout/chevron2"/>
    <dgm:cxn modelId="{F2538087-6CC1-2D49-823D-55617BD0B524}" srcId="{4C688A00-B371-BB4F-B997-CDBEDECDA52D}" destId="{2F934A96-AED5-C845-A20C-CB710303DE32}" srcOrd="0" destOrd="0" parTransId="{8CDF40DF-90A3-374B-9540-2F3425B87D76}" sibTransId="{5ACEF4EE-5319-574B-81C4-E41D18739C9E}"/>
    <dgm:cxn modelId="{31511C9A-F014-4B42-B2D2-A299A3F3269D}" type="presOf" srcId="{1F6CD02E-F9DF-0042-8136-9286F9F565A7}" destId="{FF26526A-0A58-4844-8C07-0D041BB4A5FF}" srcOrd="0" destOrd="0" presId="urn:microsoft.com/office/officeart/2005/8/layout/chevron2"/>
    <dgm:cxn modelId="{CEF9909A-3E9D-6E41-AAC3-02CF65C7B846}" type="presOf" srcId="{2F934A96-AED5-C845-A20C-CB710303DE32}" destId="{3F89BB2C-88FB-CD4B-B14C-AA2D775A0A9C}" srcOrd="0" destOrd="0" presId="urn:microsoft.com/office/officeart/2005/8/layout/chevron2"/>
    <dgm:cxn modelId="{981A81A1-42E0-704C-8C44-60A9FDF780F8}" srcId="{DB101734-5E5F-7E4C-B667-7E60699BE9CB}" destId="{1F6CD02E-F9DF-0042-8136-9286F9F565A7}" srcOrd="0" destOrd="0" parTransId="{426209D9-F59C-E34C-8E47-16FE5CDE5D1B}" sibTransId="{B69C7E76-0A32-0F45-9470-28416B3E12DA}"/>
    <dgm:cxn modelId="{EA8C4BBA-1116-D749-82BB-B5F3EE5E0ECE}" srcId="{9FBACC8C-4238-324E-893F-A4DA46FD0CA1}" destId="{492B1725-74E1-E147-B2CD-C7F770501502}" srcOrd="0" destOrd="0" parTransId="{FDF54225-5AEC-CE41-8F07-3A464522F359}" sibTransId="{460A2117-4DDC-524D-8971-6A36FE16D27F}"/>
    <dgm:cxn modelId="{BB08C1BC-1BFF-A94D-BCF8-784CAA4D136C}" srcId="{7D98154D-C963-AD41-A9FA-534883E31410}" destId="{4C688A00-B371-BB4F-B997-CDBEDECDA52D}" srcOrd="1" destOrd="0" parTransId="{E70CF32E-4E5F-A54D-BFB9-79AFF4960793}" sibTransId="{9637D58B-C3A3-FE43-9B7C-CD34908D9D6C}"/>
    <dgm:cxn modelId="{4B8098CE-ED88-2448-B65C-D8FD24109499}" type="presOf" srcId="{4C688A00-B371-BB4F-B997-CDBEDECDA52D}" destId="{27CA9C8C-370D-C74E-BAD7-C7A4BCF515C3}" srcOrd="0" destOrd="0" presId="urn:microsoft.com/office/officeart/2005/8/layout/chevron2"/>
    <dgm:cxn modelId="{7C88FAD2-D1A6-A34F-A365-BDA83825431B}" type="presOf" srcId="{7D98154D-C963-AD41-A9FA-534883E31410}" destId="{FB36B683-84B4-E344-A5C4-6A6576A2FD95}" srcOrd="0" destOrd="0" presId="urn:microsoft.com/office/officeart/2005/8/layout/chevron2"/>
    <dgm:cxn modelId="{1F7FCD57-BEFC-F946-9909-271F5D8B55F6}" type="presParOf" srcId="{FB36B683-84B4-E344-A5C4-6A6576A2FD95}" destId="{5AAF3B7C-EF24-5848-B2A9-B99AF3B38282}" srcOrd="0" destOrd="0" presId="urn:microsoft.com/office/officeart/2005/8/layout/chevron2"/>
    <dgm:cxn modelId="{6FD952DC-242D-5649-817A-931C056F9092}" type="presParOf" srcId="{5AAF3B7C-EF24-5848-B2A9-B99AF3B38282}" destId="{BD7C596E-FEAD-F94E-A264-86F086D9F440}" srcOrd="0" destOrd="0" presId="urn:microsoft.com/office/officeart/2005/8/layout/chevron2"/>
    <dgm:cxn modelId="{00DD15A0-96CE-5D4B-BDC0-C155322D1C14}" type="presParOf" srcId="{5AAF3B7C-EF24-5848-B2A9-B99AF3B38282}" destId="{FFAFFDE2-E0D3-5F4D-9C48-B251CA7634D1}" srcOrd="1" destOrd="0" presId="urn:microsoft.com/office/officeart/2005/8/layout/chevron2"/>
    <dgm:cxn modelId="{14C685B1-65AA-3141-8A66-C0FD27886EDC}" type="presParOf" srcId="{FB36B683-84B4-E344-A5C4-6A6576A2FD95}" destId="{8AFA372E-B9F8-354C-90B2-6BEB00AB789A}" srcOrd="1" destOrd="0" presId="urn:microsoft.com/office/officeart/2005/8/layout/chevron2"/>
    <dgm:cxn modelId="{A00A29B1-ED6C-9547-BBA2-D18C562124F8}" type="presParOf" srcId="{FB36B683-84B4-E344-A5C4-6A6576A2FD95}" destId="{C5DBE726-5156-B046-88F9-EED526886229}" srcOrd="2" destOrd="0" presId="urn:microsoft.com/office/officeart/2005/8/layout/chevron2"/>
    <dgm:cxn modelId="{2A02A808-2899-1541-8165-DA0D65A75CD7}" type="presParOf" srcId="{C5DBE726-5156-B046-88F9-EED526886229}" destId="{27CA9C8C-370D-C74E-BAD7-C7A4BCF515C3}" srcOrd="0" destOrd="0" presId="urn:microsoft.com/office/officeart/2005/8/layout/chevron2"/>
    <dgm:cxn modelId="{AB8F8A7B-94F8-FF45-8C98-3081AB5D077D}" type="presParOf" srcId="{C5DBE726-5156-B046-88F9-EED526886229}" destId="{3F89BB2C-88FB-CD4B-B14C-AA2D775A0A9C}" srcOrd="1" destOrd="0" presId="urn:microsoft.com/office/officeart/2005/8/layout/chevron2"/>
    <dgm:cxn modelId="{94EE06C9-1AE1-9A48-B4B9-CC2389504F60}" type="presParOf" srcId="{FB36B683-84B4-E344-A5C4-6A6576A2FD95}" destId="{65EB5901-A987-E94C-AC3B-3068440D96DA}" srcOrd="3" destOrd="0" presId="urn:microsoft.com/office/officeart/2005/8/layout/chevron2"/>
    <dgm:cxn modelId="{FEBAC824-9FEB-5E4B-B813-2140149B24A5}" type="presParOf" srcId="{FB36B683-84B4-E344-A5C4-6A6576A2FD95}" destId="{FDF97EF7-C947-0541-B6AD-82F5C800610C}" srcOrd="4" destOrd="0" presId="urn:microsoft.com/office/officeart/2005/8/layout/chevron2"/>
    <dgm:cxn modelId="{F37DF644-B27B-964F-AB56-9B7865F1B550}" type="presParOf" srcId="{FDF97EF7-C947-0541-B6AD-82F5C800610C}" destId="{AD11FDBF-9255-2F41-B8D1-56A986B90453}" srcOrd="0" destOrd="0" presId="urn:microsoft.com/office/officeart/2005/8/layout/chevron2"/>
    <dgm:cxn modelId="{8AB74960-45A0-C44D-89CD-3C9EE029D052}" type="presParOf" srcId="{FDF97EF7-C947-0541-B6AD-82F5C800610C}" destId="{FF26526A-0A58-4844-8C07-0D041BB4A5F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D98154D-C963-AD41-A9FA-534883E31410}"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47F4FFB4-D7B7-C646-B4A4-61F07DA1AD4A}">
      <dgm:prSet/>
      <dgm:spPr>
        <a:solidFill>
          <a:srgbClr val="0EB1A4"/>
        </a:solidFill>
      </dgm:spPr>
      <dgm:t>
        <a:bodyPr/>
        <a:lstStyle/>
        <a:p>
          <a:r>
            <a:rPr lang="en-US" dirty="0"/>
            <a:t>Cultural Competence</a:t>
          </a:r>
        </a:p>
      </dgm:t>
    </dgm:pt>
    <dgm:pt modelId="{39EE387D-FF12-964A-899A-C9C33C3C0019}" type="parTrans" cxnId="{0B0EDE74-EC08-6C4F-A55E-99D7A37D77E1}">
      <dgm:prSet/>
      <dgm:spPr/>
      <dgm:t>
        <a:bodyPr/>
        <a:lstStyle/>
        <a:p>
          <a:endParaRPr lang="en-US"/>
        </a:p>
      </dgm:t>
    </dgm:pt>
    <dgm:pt modelId="{456BB706-952F-2F46-A97C-B2C867B72F80}" type="sibTrans" cxnId="{0B0EDE74-EC08-6C4F-A55E-99D7A37D77E1}">
      <dgm:prSet/>
      <dgm:spPr/>
      <dgm:t>
        <a:bodyPr/>
        <a:lstStyle/>
        <a:p>
          <a:endParaRPr lang="en-US"/>
        </a:p>
      </dgm:t>
    </dgm:pt>
    <dgm:pt modelId="{C4CC24E8-7105-E443-8716-228AAECEB504}">
      <dgm:prSet/>
      <dgm:spPr>
        <a:solidFill>
          <a:srgbClr val="0EB1A4"/>
        </a:solidFill>
      </dgm:spPr>
      <dgm:t>
        <a:bodyPr/>
        <a:lstStyle/>
        <a:p>
          <a:r>
            <a:rPr lang="en-US" dirty="0"/>
            <a:t>Community Engagement</a:t>
          </a:r>
        </a:p>
      </dgm:t>
    </dgm:pt>
    <dgm:pt modelId="{A28B772D-EC82-924D-9B4D-54567CB3B986}" type="parTrans" cxnId="{910F3A95-D1AD-ED4F-9CEE-A15C2D86C214}">
      <dgm:prSet/>
      <dgm:spPr/>
      <dgm:t>
        <a:bodyPr/>
        <a:lstStyle/>
        <a:p>
          <a:endParaRPr lang="en-US"/>
        </a:p>
      </dgm:t>
    </dgm:pt>
    <dgm:pt modelId="{B24F0B24-A6C6-A34A-99F5-70E9A7923B5F}" type="sibTrans" cxnId="{910F3A95-D1AD-ED4F-9CEE-A15C2D86C214}">
      <dgm:prSet/>
      <dgm:spPr/>
      <dgm:t>
        <a:bodyPr/>
        <a:lstStyle/>
        <a:p>
          <a:endParaRPr lang="en-US"/>
        </a:p>
      </dgm:t>
    </dgm:pt>
    <dgm:pt modelId="{CABFF2CE-D9C4-654E-961D-9C089D3218C1}">
      <dgm:prSet/>
      <dgm:spPr/>
      <dgm:t>
        <a:bodyPr/>
        <a:lstStyle/>
        <a:p>
          <a:r>
            <a:rPr lang="en-US" dirty="0"/>
            <a:t>Consider the unique needs, values and perspectives of diverse communities when developing and implementing interventions</a:t>
          </a:r>
        </a:p>
      </dgm:t>
    </dgm:pt>
    <dgm:pt modelId="{C9CA9D0F-4EA5-274D-BB4B-2A7083BC9ECF}" type="parTrans" cxnId="{97039132-1A29-934C-802E-9A52632C7E46}">
      <dgm:prSet/>
      <dgm:spPr/>
      <dgm:t>
        <a:bodyPr/>
        <a:lstStyle/>
        <a:p>
          <a:endParaRPr lang="en-US"/>
        </a:p>
      </dgm:t>
    </dgm:pt>
    <dgm:pt modelId="{3B049BB9-2523-9543-B208-1AFBB4AE5E80}" type="sibTrans" cxnId="{97039132-1A29-934C-802E-9A52632C7E46}">
      <dgm:prSet/>
      <dgm:spPr/>
      <dgm:t>
        <a:bodyPr/>
        <a:lstStyle/>
        <a:p>
          <a:endParaRPr lang="en-US"/>
        </a:p>
      </dgm:t>
    </dgm:pt>
    <dgm:pt modelId="{E97EB26A-8A02-E24A-BE7D-45A55F425B6B}">
      <dgm:prSet/>
      <dgm:spPr/>
      <dgm:t>
        <a:bodyPr/>
        <a:lstStyle/>
        <a:p>
          <a:r>
            <a:rPr lang="en-US" dirty="0"/>
            <a:t>Involve the communities affected by inequities in the decision-making process</a:t>
          </a:r>
        </a:p>
      </dgm:t>
    </dgm:pt>
    <dgm:pt modelId="{5FCFE93C-A819-B144-B4C2-07E0CDE7F932}" type="parTrans" cxnId="{075B7F28-CEA7-284E-9562-C95681A87A94}">
      <dgm:prSet/>
      <dgm:spPr/>
      <dgm:t>
        <a:bodyPr/>
        <a:lstStyle/>
        <a:p>
          <a:endParaRPr lang="en-US"/>
        </a:p>
      </dgm:t>
    </dgm:pt>
    <dgm:pt modelId="{4401D989-6402-FC4C-851E-EA650885D07C}" type="sibTrans" cxnId="{075B7F28-CEA7-284E-9562-C95681A87A94}">
      <dgm:prSet/>
      <dgm:spPr/>
      <dgm:t>
        <a:bodyPr/>
        <a:lstStyle/>
        <a:p>
          <a:endParaRPr lang="en-US"/>
        </a:p>
      </dgm:t>
    </dgm:pt>
    <dgm:pt modelId="{62498F8B-1321-634F-9877-B77222C47F2D}">
      <dgm:prSet/>
      <dgm:spPr>
        <a:solidFill>
          <a:srgbClr val="0EB1A4"/>
        </a:solidFill>
      </dgm:spPr>
      <dgm:t>
        <a:bodyPr/>
        <a:lstStyle/>
        <a:p>
          <a:r>
            <a:rPr lang="en-US" dirty="0"/>
            <a:t>Continuous Evaluation</a:t>
          </a:r>
        </a:p>
      </dgm:t>
    </dgm:pt>
    <dgm:pt modelId="{16B72C9A-2158-E946-A0A4-9595D8EAB132}" type="parTrans" cxnId="{8B911ED2-93D0-BF4B-B6D7-732E49185B5C}">
      <dgm:prSet/>
      <dgm:spPr/>
      <dgm:t>
        <a:bodyPr/>
        <a:lstStyle/>
        <a:p>
          <a:endParaRPr lang="en-US"/>
        </a:p>
      </dgm:t>
    </dgm:pt>
    <dgm:pt modelId="{591F3338-2079-7B4D-9477-693ABF8887E6}" type="sibTrans" cxnId="{8B911ED2-93D0-BF4B-B6D7-732E49185B5C}">
      <dgm:prSet/>
      <dgm:spPr/>
      <dgm:t>
        <a:bodyPr/>
        <a:lstStyle/>
        <a:p>
          <a:endParaRPr lang="en-US"/>
        </a:p>
      </dgm:t>
    </dgm:pt>
    <dgm:pt modelId="{9D8FF894-1605-5744-8C34-40E9B16E9A6D}">
      <dgm:prSet/>
      <dgm:spPr/>
      <dgm:t>
        <a:bodyPr/>
        <a:lstStyle/>
        <a:p>
          <a:r>
            <a:rPr lang="en-US" b="0" i="0" dirty="0"/>
            <a:t>Regularly evaluate the impact of interventions on equity indicators and adjust accordingly.</a:t>
          </a:r>
          <a:endParaRPr lang="en-US" dirty="0"/>
        </a:p>
      </dgm:t>
    </dgm:pt>
    <dgm:pt modelId="{F906BDFB-6528-2C40-8A46-3DD28D4FB6A3}" type="parTrans" cxnId="{2611E2C7-1A50-394F-B4B3-6A2048A29505}">
      <dgm:prSet/>
      <dgm:spPr/>
      <dgm:t>
        <a:bodyPr/>
        <a:lstStyle/>
        <a:p>
          <a:endParaRPr lang="en-US"/>
        </a:p>
      </dgm:t>
    </dgm:pt>
    <dgm:pt modelId="{8A1FE863-721F-4E41-8772-6FDEBA1CEAF2}" type="sibTrans" cxnId="{2611E2C7-1A50-394F-B4B3-6A2048A29505}">
      <dgm:prSet/>
      <dgm:spPr/>
      <dgm:t>
        <a:bodyPr/>
        <a:lstStyle/>
        <a:p>
          <a:endParaRPr lang="en-US"/>
        </a:p>
      </dgm:t>
    </dgm:pt>
    <dgm:pt modelId="{FB36B683-84B4-E344-A5C4-6A6576A2FD95}" type="pres">
      <dgm:prSet presAssocID="{7D98154D-C963-AD41-A9FA-534883E31410}" presName="linearFlow" presStyleCnt="0">
        <dgm:presLayoutVars>
          <dgm:dir/>
          <dgm:animLvl val="lvl"/>
          <dgm:resizeHandles val="exact"/>
        </dgm:presLayoutVars>
      </dgm:prSet>
      <dgm:spPr/>
    </dgm:pt>
    <dgm:pt modelId="{C3CE4B42-7FE4-BC4A-A73E-21A04C05CFC0}" type="pres">
      <dgm:prSet presAssocID="{47F4FFB4-D7B7-C646-B4A4-61F07DA1AD4A}" presName="composite" presStyleCnt="0"/>
      <dgm:spPr/>
    </dgm:pt>
    <dgm:pt modelId="{2AB8EAF6-EC02-164A-8A8C-72C193C6ABBE}" type="pres">
      <dgm:prSet presAssocID="{47F4FFB4-D7B7-C646-B4A4-61F07DA1AD4A}" presName="parentText" presStyleLbl="alignNode1" presStyleIdx="0" presStyleCnt="3">
        <dgm:presLayoutVars>
          <dgm:chMax val="1"/>
          <dgm:bulletEnabled val="1"/>
        </dgm:presLayoutVars>
      </dgm:prSet>
      <dgm:spPr/>
    </dgm:pt>
    <dgm:pt modelId="{769512B1-8E56-9A48-AB7A-045BE97F8780}" type="pres">
      <dgm:prSet presAssocID="{47F4FFB4-D7B7-C646-B4A4-61F07DA1AD4A}" presName="descendantText" presStyleLbl="alignAcc1" presStyleIdx="0" presStyleCnt="3">
        <dgm:presLayoutVars>
          <dgm:bulletEnabled val="1"/>
        </dgm:presLayoutVars>
      </dgm:prSet>
      <dgm:spPr/>
    </dgm:pt>
    <dgm:pt modelId="{51D478A0-5558-5D4C-96C0-F73F03C21A58}" type="pres">
      <dgm:prSet presAssocID="{456BB706-952F-2F46-A97C-B2C867B72F80}" presName="sp" presStyleCnt="0"/>
      <dgm:spPr/>
    </dgm:pt>
    <dgm:pt modelId="{1E047BDA-0D93-334D-850C-5A65CA0EDE95}" type="pres">
      <dgm:prSet presAssocID="{C4CC24E8-7105-E443-8716-228AAECEB504}" presName="composite" presStyleCnt="0"/>
      <dgm:spPr/>
    </dgm:pt>
    <dgm:pt modelId="{B4E8470E-7DC9-CD4A-9255-9EC332D0042A}" type="pres">
      <dgm:prSet presAssocID="{C4CC24E8-7105-E443-8716-228AAECEB504}" presName="parentText" presStyleLbl="alignNode1" presStyleIdx="1" presStyleCnt="3">
        <dgm:presLayoutVars>
          <dgm:chMax val="1"/>
          <dgm:bulletEnabled val="1"/>
        </dgm:presLayoutVars>
      </dgm:prSet>
      <dgm:spPr/>
    </dgm:pt>
    <dgm:pt modelId="{AD97F4BC-7144-0E45-9A66-CE53958E5777}" type="pres">
      <dgm:prSet presAssocID="{C4CC24E8-7105-E443-8716-228AAECEB504}" presName="descendantText" presStyleLbl="alignAcc1" presStyleIdx="1" presStyleCnt="3">
        <dgm:presLayoutVars>
          <dgm:bulletEnabled val="1"/>
        </dgm:presLayoutVars>
      </dgm:prSet>
      <dgm:spPr/>
    </dgm:pt>
    <dgm:pt modelId="{79B7B186-3CDF-CE4A-98B1-8E63A089D3F2}" type="pres">
      <dgm:prSet presAssocID="{B24F0B24-A6C6-A34A-99F5-70E9A7923B5F}" presName="sp" presStyleCnt="0"/>
      <dgm:spPr/>
    </dgm:pt>
    <dgm:pt modelId="{856B278B-3C4F-484C-B5C9-E7F16513E327}" type="pres">
      <dgm:prSet presAssocID="{62498F8B-1321-634F-9877-B77222C47F2D}" presName="composite" presStyleCnt="0"/>
      <dgm:spPr/>
    </dgm:pt>
    <dgm:pt modelId="{CEC83695-6274-6647-8366-62D74DFB18C7}" type="pres">
      <dgm:prSet presAssocID="{62498F8B-1321-634F-9877-B77222C47F2D}" presName="parentText" presStyleLbl="alignNode1" presStyleIdx="2" presStyleCnt="3">
        <dgm:presLayoutVars>
          <dgm:chMax val="1"/>
          <dgm:bulletEnabled val="1"/>
        </dgm:presLayoutVars>
      </dgm:prSet>
      <dgm:spPr/>
    </dgm:pt>
    <dgm:pt modelId="{62765310-C46A-E54A-A7F9-11E1B379C5E7}" type="pres">
      <dgm:prSet presAssocID="{62498F8B-1321-634F-9877-B77222C47F2D}" presName="descendantText" presStyleLbl="alignAcc1" presStyleIdx="2" presStyleCnt="3">
        <dgm:presLayoutVars>
          <dgm:bulletEnabled val="1"/>
        </dgm:presLayoutVars>
      </dgm:prSet>
      <dgm:spPr/>
    </dgm:pt>
  </dgm:ptLst>
  <dgm:cxnLst>
    <dgm:cxn modelId="{97BED903-1321-7642-B07B-4523406324F0}" type="presOf" srcId="{47F4FFB4-D7B7-C646-B4A4-61F07DA1AD4A}" destId="{2AB8EAF6-EC02-164A-8A8C-72C193C6ABBE}" srcOrd="0" destOrd="0" presId="urn:microsoft.com/office/officeart/2005/8/layout/chevron2"/>
    <dgm:cxn modelId="{075B7F28-CEA7-284E-9562-C95681A87A94}" srcId="{C4CC24E8-7105-E443-8716-228AAECEB504}" destId="{E97EB26A-8A02-E24A-BE7D-45A55F425B6B}" srcOrd="0" destOrd="0" parTransId="{5FCFE93C-A819-B144-B4C2-07E0CDE7F932}" sibTransId="{4401D989-6402-FC4C-851E-EA650885D07C}"/>
    <dgm:cxn modelId="{97039132-1A29-934C-802E-9A52632C7E46}" srcId="{47F4FFB4-D7B7-C646-B4A4-61F07DA1AD4A}" destId="{CABFF2CE-D9C4-654E-961D-9C089D3218C1}" srcOrd="0" destOrd="0" parTransId="{C9CA9D0F-4EA5-274D-BB4B-2A7083BC9ECF}" sibTransId="{3B049BB9-2523-9543-B208-1AFBB4AE5E80}"/>
    <dgm:cxn modelId="{8EF5D439-E4A1-254B-8D5E-6F6B1637DEB8}" type="presOf" srcId="{CABFF2CE-D9C4-654E-961D-9C089D3218C1}" destId="{769512B1-8E56-9A48-AB7A-045BE97F8780}" srcOrd="0" destOrd="0" presId="urn:microsoft.com/office/officeart/2005/8/layout/chevron2"/>
    <dgm:cxn modelId="{150FCD3C-5C15-3C42-BC90-8D439D34008B}" type="presOf" srcId="{62498F8B-1321-634F-9877-B77222C47F2D}" destId="{CEC83695-6274-6647-8366-62D74DFB18C7}" srcOrd="0" destOrd="0" presId="urn:microsoft.com/office/officeart/2005/8/layout/chevron2"/>
    <dgm:cxn modelId="{0B0EDE74-EC08-6C4F-A55E-99D7A37D77E1}" srcId="{7D98154D-C963-AD41-A9FA-534883E31410}" destId="{47F4FFB4-D7B7-C646-B4A4-61F07DA1AD4A}" srcOrd="0" destOrd="0" parTransId="{39EE387D-FF12-964A-899A-C9C33C3C0019}" sibTransId="{456BB706-952F-2F46-A97C-B2C867B72F80}"/>
    <dgm:cxn modelId="{46F4A48C-C6D4-C642-8522-000D20F8FA02}" type="presOf" srcId="{C4CC24E8-7105-E443-8716-228AAECEB504}" destId="{B4E8470E-7DC9-CD4A-9255-9EC332D0042A}" srcOrd="0" destOrd="0" presId="urn:microsoft.com/office/officeart/2005/8/layout/chevron2"/>
    <dgm:cxn modelId="{910F3A95-D1AD-ED4F-9CEE-A15C2D86C214}" srcId="{7D98154D-C963-AD41-A9FA-534883E31410}" destId="{C4CC24E8-7105-E443-8716-228AAECEB504}" srcOrd="1" destOrd="0" parTransId="{A28B772D-EC82-924D-9B4D-54567CB3B986}" sibTransId="{B24F0B24-A6C6-A34A-99F5-70E9A7923B5F}"/>
    <dgm:cxn modelId="{DCA924A7-D6A3-8F49-9AAC-2E38F16091B3}" type="presOf" srcId="{E97EB26A-8A02-E24A-BE7D-45A55F425B6B}" destId="{AD97F4BC-7144-0E45-9A66-CE53958E5777}" srcOrd="0" destOrd="0" presId="urn:microsoft.com/office/officeart/2005/8/layout/chevron2"/>
    <dgm:cxn modelId="{2947A3C4-B9CA-0E48-88BF-63ADEF9AE893}" type="presOf" srcId="{9D8FF894-1605-5744-8C34-40E9B16E9A6D}" destId="{62765310-C46A-E54A-A7F9-11E1B379C5E7}" srcOrd="0" destOrd="0" presId="urn:microsoft.com/office/officeart/2005/8/layout/chevron2"/>
    <dgm:cxn modelId="{2611E2C7-1A50-394F-B4B3-6A2048A29505}" srcId="{62498F8B-1321-634F-9877-B77222C47F2D}" destId="{9D8FF894-1605-5744-8C34-40E9B16E9A6D}" srcOrd="0" destOrd="0" parTransId="{F906BDFB-6528-2C40-8A46-3DD28D4FB6A3}" sibTransId="{8A1FE863-721F-4E41-8772-6FDEBA1CEAF2}"/>
    <dgm:cxn modelId="{8B911ED2-93D0-BF4B-B6D7-732E49185B5C}" srcId="{7D98154D-C963-AD41-A9FA-534883E31410}" destId="{62498F8B-1321-634F-9877-B77222C47F2D}" srcOrd="2" destOrd="0" parTransId="{16B72C9A-2158-E946-A0A4-9595D8EAB132}" sibTransId="{591F3338-2079-7B4D-9477-693ABF8887E6}"/>
    <dgm:cxn modelId="{7C88FAD2-D1A6-A34F-A365-BDA83825431B}" type="presOf" srcId="{7D98154D-C963-AD41-A9FA-534883E31410}" destId="{FB36B683-84B4-E344-A5C4-6A6576A2FD95}" srcOrd="0" destOrd="0" presId="urn:microsoft.com/office/officeart/2005/8/layout/chevron2"/>
    <dgm:cxn modelId="{4BFAD525-45B5-3F4B-BEBB-3BB86247C65B}" type="presParOf" srcId="{FB36B683-84B4-E344-A5C4-6A6576A2FD95}" destId="{C3CE4B42-7FE4-BC4A-A73E-21A04C05CFC0}" srcOrd="0" destOrd="0" presId="urn:microsoft.com/office/officeart/2005/8/layout/chevron2"/>
    <dgm:cxn modelId="{C308188F-64E0-5D44-90A6-03F1D1C01ACF}" type="presParOf" srcId="{C3CE4B42-7FE4-BC4A-A73E-21A04C05CFC0}" destId="{2AB8EAF6-EC02-164A-8A8C-72C193C6ABBE}" srcOrd="0" destOrd="0" presId="urn:microsoft.com/office/officeart/2005/8/layout/chevron2"/>
    <dgm:cxn modelId="{BAD7BC34-E213-AB48-B109-265F89D95B2A}" type="presParOf" srcId="{C3CE4B42-7FE4-BC4A-A73E-21A04C05CFC0}" destId="{769512B1-8E56-9A48-AB7A-045BE97F8780}" srcOrd="1" destOrd="0" presId="urn:microsoft.com/office/officeart/2005/8/layout/chevron2"/>
    <dgm:cxn modelId="{9C36DAE0-B646-5547-BBE0-9AB7C14344D0}" type="presParOf" srcId="{FB36B683-84B4-E344-A5C4-6A6576A2FD95}" destId="{51D478A0-5558-5D4C-96C0-F73F03C21A58}" srcOrd="1" destOrd="0" presId="urn:microsoft.com/office/officeart/2005/8/layout/chevron2"/>
    <dgm:cxn modelId="{8697B505-D520-2649-B023-E3C7480C81BD}" type="presParOf" srcId="{FB36B683-84B4-E344-A5C4-6A6576A2FD95}" destId="{1E047BDA-0D93-334D-850C-5A65CA0EDE95}" srcOrd="2" destOrd="0" presId="urn:microsoft.com/office/officeart/2005/8/layout/chevron2"/>
    <dgm:cxn modelId="{CB51F839-5EFE-664F-BB30-C351DBB43EA8}" type="presParOf" srcId="{1E047BDA-0D93-334D-850C-5A65CA0EDE95}" destId="{B4E8470E-7DC9-CD4A-9255-9EC332D0042A}" srcOrd="0" destOrd="0" presId="urn:microsoft.com/office/officeart/2005/8/layout/chevron2"/>
    <dgm:cxn modelId="{CACF2741-186E-694A-A42F-88E5F4EEC989}" type="presParOf" srcId="{1E047BDA-0D93-334D-850C-5A65CA0EDE95}" destId="{AD97F4BC-7144-0E45-9A66-CE53958E5777}" srcOrd="1" destOrd="0" presId="urn:microsoft.com/office/officeart/2005/8/layout/chevron2"/>
    <dgm:cxn modelId="{BBDBA3EC-41D6-8C41-A9C2-905B4180BA9E}" type="presParOf" srcId="{FB36B683-84B4-E344-A5C4-6A6576A2FD95}" destId="{79B7B186-3CDF-CE4A-98B1-8E63A089D3F2}" srcOrd="3" destOrd="0" presId="urn:microsoft.com/office/officeart/2005/8/layout/chevron2"/>
    <dgm:cxn modelId="{939E45FE-8774-F946-9EC3-8C2C0D202399}" type="presParOf" srcId="{FB36B683-84B4-E344-A5C4-6A6576A2FD95}" destId="{856B278B-3C4F-484C-B5C9-E7F16513E327}" srcOrd="4" destOrd="0" presId="urn:microsoft.com/office/officeart/2005/8/layout/chevron2"/>
    <dgm:cxn modelId="{4371F71D-8160-8640-9B60-C86E7EDF4704}" type="presParOf" srcId="{856B278B-3C4F-484C-B5C9-E7F16513E327}" destId="{CEC83695-6274-6647-8366-62D74DFB18C7}" srcOrd="0" destOrd="0" presId="urn:microsoft.com/office/officeart/2005/8/layout/chevron2"/>
    <dgm:cxn modelId="{66F53629-9139-5A41-9246-C64528417F48}" type="presParOf" srcId="{856B278B-3C4F-484C-B5C9-E7F16513E327}" destId="{62765310-C46A-E54A-A7F9-11E1B379C5E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D982A17-AE73-BF48-BFC8-7C0E80D8A513}" type="doc">
      <dgm:prSet loTypeId="urn:microsoft.com/office/officeart/2005/8/layout/vList2" loCatId="" qsTypeId="urn:microsoft.com/office/officeart/2005/8/quickstyle/3d3" qsCatId="3D" csTypeId="urn:microsoft.com/office/officeart/2005/8/colors/accent2_3" csCatId="accent2" phldr="1"/>
      <dgm:spPr/>
      <dgm:t>
        <a:bodyPr/>
        <a:lstStyle/>
        <a:p>
          <a:endParaRPr lang="en-US"/>
        </a:p>
      </dgm:t>
    </dgm:pt>
    <dgm:pt modelId="{A7DDF51B-89A1-D344-BE0F-87FF503B71D8}">
      <dgm:prSet phldrT="[Text]" custT="1"/>
      <dgm:spPr/>
      <dgm:t>
        <a:bodyPr/>
        <a:lstStyle/>
        <a:p>
          <a:r>
            <a:rPr lang="en-US" sz="6000" dirty="0"/>
            <a:t>1. Conduct Comprehensive Research</a:t>
          </a:r>
        </a:p>
      </dgm:t>
    </dgm:pt>
    <dgm:pt modelId="{1617481F-0EFC-1943-A506-7BEB7F2264FD}" type="parTrans" cxnId="{ABB282D6-543A-034E-A711-06BB736D6EFA}">
      <dgm:prSet/>
      <dgm:spPr/>
      <dgm:t>
        <a:bodyPr/>
        <a:lstStyle/>
        <a:p>
          <a:endParaRPr lang="en-US"/>
        </a:p>
      </dgm:t>
    </dgm:pt>
    <dgm:pt modelId="{271F1788-67EB-AC4E-B346-3108CBA5D15B}" type="sibTrans" cxnId="{ABB282D6-543A-034E-A711-06BB736D6EFA}">
      <dgm:prSet/>
      <dgm:spPr/>
      <dgm:t>
        <a:bodyPr/>
        <a:lstStyle/>
        <a:p>
          <a:endParaRPr lang="en-US"/>
        </a:p>
      </dgm:t>
    </dgm:pt>
    <dgm:pt modelId="{F051B825-18D8-CB4A-BF59-594669FAC5C9}">
      <dgm:prSet phldrT="[Text]" custT="1"/>
      <dgm:spPr/>
      <dgm:t>
        <a:bodyPr/>
        <a:lstStyle/>
        <a:p>
          <a:r>
            <a:rPr lang="en-US" sz="6000" dirty="0"/>
            <a:t>2. Stakeholder Analysis</a:t>
          </a:r>
        </a:p>
      </dgm:t>
    </dgm:pt>
    <dgm:pt modelId="{2329D686-D164-1C43-881C-6E4A10643960}" type="parTrans" cxnId="{BD555AFC-6AAC-554E-A975-36111723FC40}">
      <dgm:prSet/>
      <dgm:spPr/>
      <dgm:t>
        <a:bodyPr/>
        <a:lstStyle/>
        <a:p>
          <a:endParaRPr lang="en-US"/>
        </a:p>
      </dgm:t>
    </dgm:pt>
    <dgm:pt modelId="{ABF844A1-C99A-8A43-86FC-8CB0C1D474C5}" type="sibTrans" cxnId="{BD555AFC-6AAC-554E-A975-36111723FC40}">
      <dgm:prSet/>
      <dgm:spPr/>
      <dgm:t>
        <a:bodyPr/>
        <a:lstStyle/>
        <a:p>
          <a:endParaRPr lang="en-US"/>
        </a:p>
      </dgm:t>
    </dgm:pt>
    <dgm:pt modelId="{559DDB57-0FE1-8949-A93B-73D25801FF02}">
      <dgm:prSet phldrT="[Text]" custT="1"/>
      <dgm:spPr/>
      <dgm:t>
        <a:bodyPr/>
        <a:lstStyle/>
        <a:p>
          <a:r>
            <a:rPr lang="en-US" sz="5400" dirty="0"/>
            <a:t>Identify and analyze key stakeholders at both the national and global levels. </a:t>
          </a:r>
        </a:p>
      </dgm:t>
    </dgm:pt>
    <dgm:pt modelId="{4963E3DE-6E66-1A49-BED7-9513980BB14B}" type="parTrans" cxnId="{7AE3D332-00A7-E849-9B90-30C813BA9B9B}">
      <dgm:prSet/>
      <dgm:spPr/>
      <dgm:t>
        <a:bodyPr/>
        <a:lstStyle/>
        <a:p>
          <a:endParaRPr lang="en-US"/>
        </a:p>
      </dgm:t>
    </dgm:pt>
    <dgm:pt modelId="{27227347-6DF0-8F4B-BA2A-14A2C59DE089}" type="sibTrans" cxnId="{7AE3D332-00A7-E849-9B90-30C813BA9B9B}">
      <dgm:prSet/>
      <dgm:spPr/>
      <dgm:t>
        <a:bodyPr/>
        <a:lstStyle/>
        <a:p>
          <a:endParaRPr lang="en-US"/>
        </a:p>
      </dgm:t>
    </dgm:pt>
    <dgm:pt modelId="{680EB5FB-7D6D-FF4A-ABBD-C0E9C34FC32A}">
      <dgm:prSet phldrT="[Text]" custT="1"/>
      <dgm:spPr/>
      <dgm:t>
        <a:bodyPr/>
        <a:lstStyle/>
        <a:p>
          <a:r>
            <a:rPr lang="en-US" sz="5400" dirty="0"/>
            <a:t>Understand the social, economic, political, and cultural factors that may impact the success of your project.</a:t>
          </a:r>
        </a:p>
      </dgm:t>
    </dgm:pt>
    <dgm:pt modelId="{12319188-3279-CB40-9A76-626F4814822E}" type="parTrans" cxnId="{8439E2F4-14D9-0446-970C-8D793F361F33}">
      <dgm:prSet/>
      <dgm:spPr/>
      <dgm:t>
        <a:bodyPr/>
        <a:lstStyle/>
        <a:p>
          <a:endParaRPr lang="en-US"/>
        </a:p>
      </dgm:t>
    </dgm:pt>
    <dgm:pt modelId="{EEB2F86D-1459-CD4C-91A6-AC899CCE3B4A}" type="sibTrans" cxnId="{8439E2F4-14D9-0446-970C-8D793F361F33}">
      <dgm:prSet/>
      <dgm:spPr/>
      <dgm:t>
        <a:bodyPr/>
        <a:lstStyle/>
        <a:p>
          <a:endParaRPr lang="en-US"/>
        </a:p>
      </dgm:t>
    </dgm:pt>
    <dgm:pt modelId="{2EB284C5-12B4-0E45-A008-2E06E8224A40}">
      <dgm:prSet phldrT="[Text]" custT="1"/>
      <dgm:spPr/>
      <dgm:t>
        <a:bodyPr/>
        <a:lstStyle/>
        <a:p>
          <a:endParaRPr lang="en-US" sz="5400" dirty="0"/>
        </a:p>
      </dgm:t>
    </dgm:pt>
    <dgm:pt modelId="{572C5E88-71A7-724E-AACD-97B579251A33}" type="parTrans" cxnId="{8634544D-043E-6546-BC67-D3760EC835BE}">
      <dgm:prSet/>
      <dgm:spPr/>
      <dgm:t>
        <a:bodyPr/>
        <a:lstStyle/>
        <a:p>
          <a:endParaRPr lang="en-US"/>
        </a:p>
      </dgm:t>
    </dgm:pt>
    <dgm:pt modelId="{6CFE6E5A-5212-204F-B48F-7B8443B97BBB}" type="sibTrans" cxnId="{8634544D-043E-6546-BC67-D3760EC835BE}">
      <dgm:prSet/>
      <dgm:spPr/>
      <dgm:t>
        <a:bodyPr/>
        <a:lstStyle/>
        <a:p>
          <a:endParaRPr lang="en-US"/>
        </a:p>
      </dgm:t>
    </dgm:pt>
    <dgm:pt modelId="{9EF84C8C-7FAF-D045-8D40-760195803B84}">
      <dgm:prSet phldrT="[Text]" custT="1"/>
      <dgm:spPr/>
      <dgm:t>
        <a:bodyPr/>
        <a:lstStyle/>
        <a:p>
          <a:endParaRPr lang="en-US" sz="5400" dirty="0"/>
        </a:p>
      </dgm:t>
    </dgm:pt>
    <dgm:pt modelId="{C7B77C05-FF94-DD44-B5F8-136195DECBCC}" type="parTrans" cxnId="{130122D4-4B36-084E-B879-5C4889909D72}">
      <dgm:prSet/>
      <dgm:spPr/>
      <dgm:t>
        <a:bodyPr/>
        <a:lstStyle/>
        <a:p>
          <a:endParaRPr lang="en-US"/>
        </a:p>
      </dgm:t>
    </dgm:pt>
    <dgm:pt modelId="{8B15C985-97E7-914A-BE2A-39DBD002C300}" type="sibTrans" cxnId="{130122D4-4B36-084E-B879-5C4889909D72}">
      <dgm:prSet/>
      <dgm:spPr/>
      <dgm:t>
        <a:bodyPr/>
        <a:lstStyle/>
        <a:p>
          <a:endParaRPr lang="en-US"/>
        </a:p>
      </dgm:t>
    </dgm:pt>
    <dgm:pt modelId="{9CC61311-E093-2B44-AD09-25C2F48E13B8}" type="pres">
      <dgm:prSet presAssocID="{9D982A17-AE73-BF48-BFC8-7C0E80D8A513}" presName="linear" presStyleCnt="0">
        <dgm:presLayoutVars>
          <dgm:animLvl val="lvl"/>
          <dgm:resizeHandles val="exact"/>
        </dgm:presLayoutVars>
      </dgm:prSet>
      <dgm:spPr/>
    </dgm:pt>
    <dgm:pt modelId="{07B1DFB8-3CF1-BC48-89CC-549240EE1357}" type="pres">
      <dgm:prSet presAssocID="{A7DDF51B-89A1-D344-BE0F-87FF503B71D8}" presName="parentText" presStyleLbl="node1" presStyleIdx="0" presStyleCnt="2">
        <dgm:presLayoutVars>
          <dgm:chMax val="0"/>
          <dgm:bulletEnabled val="1"/>
        </dgm:presLayoutVars>
      </dgm:prSet>
      <dgm:spPr/>
    </dgm:pt>
    <dgm:pt modelId="{F5F48505-E764-044E-A70A-546B0D53B607}" type="pres">
      <dgm:prSet presAssocID="{A7DDF51B-89A1-D344-BE0F-87FF503B71D8}" presName="childText" presStyleLbl="revTx" presStyleIdx="0" presStyleCnt="2">
        <dgm:presLayoutVars>
          <dgm:bulletEnabled val="1"/>
        </dgm:presLayoutVars>
      </dgm:prSet>
      <dgm:spPr/>
    </dgm:pt>
    <dgm:pt modelId="{FD91768C-60EF-1A49-A3DB-F2A96A19A157}" type="pres">
      <dgm:prSet presAssocID="{F051B825-18D8-CB4A-BF59-594669FAC5C9}" presName="parentText" presStyleLbl="node1" presStyleIdx="1" presStyleCnt="2">
        <dgm:presLayoutVars>
          <dgm:chMax val="0"/>
          <dgm:bulletEnabled val="1"/>
        </dgm:presLayoutVars>
      </dgm:prSet>
      <dgm:spPr/>
    </dgm:pt>
    <dgm:pt modelId="{CF407693-79E6-A94C-8550-392595303E61}" type="pres">
      <dgm:prSet presAssocID="{F051B825-18D8-CB4A-BF59-594669FAC5C9}" presName="childText" presStyleLbl="revTx" presStyleIdx="1" presStyleCnt="2">
        <dgm:presLayoutVars>
          <dgm:bulletEnabled val="1"/>
        </dgm:presLayoutVars>
      </dgm:prSet>
      <dgm:spPr/>
    </dgm:pt>
  </dgm:ptLst>
  <dgm:cxnLst>
    <dgm:cxn modelId="{8F971827-49EA-4F49-96D2-DFF22A49DF6A}" type="presOf" srcId="{680EB5FB-7D6D-FF4A-ABBD-C0E9C34FC32A}" destId="{F5F48505-E764-044E-A70A-546B0D53B607}" srcOrd="0" destOrd="1" presId="urn:microsoft.com/office/officeart/2005/8/layout/vList2"/>
    <dgm:cxn modelId="{257AD128-9DDF-534D-9A19-62E81F203B0E}" type="presOf" srcId="{F051B825-18D8-CB4A-BF59-594669FAC5C9}" destId="{FD91768C-60EF-1A49-A3DB-F2A96A19A157}" srcOrd="0" destOrd="0" presId="urn:microsoft.com/office/officeart/2005/8/layout/vList2"/>
    <dgm:cxn modelId="{7AE3D332-00A7-E849-9B90-30C813BA9B9B}" srcId="{F051B825-18D8-CB4A-BF59-594669FAC5C9}" destId="{559DDB57-0FE1-8949-A93B-73D25801FF02}" srcOrd="1" destOrd="0" parTransId="{4963E3DE-6E66-1A49-BED7-9513980BB14B}" sibTransId="{27227347-6DF0-8F4B-BA2A-14A2C59DE089}"/>
    <dgm:cxn modelId="{8634544D-043E-6546-BC67-D3760EC835BE}" srcId="{F051B825-18D8-CB4A-BF59-594669FAC5C9}" destId="{2EB284C5-12B4-0E45-A008-2E06E8224A40}" srcOrd="0" destOrd="0" parTransId="{572C5E88-71A7-724E-AACD-97B579251A33}" sibTransId="{6CFE6E5A-5212-204F-B48F-7B8443B97BBB}"/>
    <dgm:cxn modelId="{04BB2459-B895-DE47-994F-99903F08F802}" type="presOf" srcId="{2EB284C5-12B4-0E45-A008-2E06E8224A40}" destId="{CF407693-79E6-A94C-8550-392595303E61}" srcOrd="0" destOrd="0" presId="urn:microsoft.com/office/officeart/2005/8/layout/vList2"/>
    <dgm:cxn modelId="{A47134CA-9762-1D48-B5AD-051BC7910385}" type="presOf" srcId="{9D982A17-AE73-BF48-BFC8-7C0E80D8A513}" destId="{9CC61311-E093-2B44-AD09-25C2F48E13B8}" srcOrd="0" destOrd="0" presId="urn:microsoft.com/office/officeart/2005/8/layout/vList2"/>
    <dgm:cxn modelId="{130122D4-4B36-084E-B879-5C4889909D72}" srcId="{A7DDF51B-89A1-D344-BE0F-87FF503B71D8}" destId="{9EF84C8C-7FAF-D045-8D40-760195803B84}" srcOrd="0" destOrd="0" parTransId="{C7B77C05-FF94-DD44-B5F8-136195DECBCC}" sibTransId="{8B15C985-97E7-914A-BE2A-39DBD002C300}"/>
    <dgm:cxn modelId="{ABB282D6-543A-034E-A711-06BB736D6EFA}" srcId="{9D982A17-AE73-BF48-BFC8-7C0E80D8A513}" destId="{A7DDF51B-89A1-D344-BE0F-87FF503B71D8}" srcOrd="0" destOrd="0" parTransId="{1617481F-0EFC-1943-A506-7BEB7F2264FD}" sibTransId="{271F1788-67EB-AC4E-B346-3108CBA5D15B}"/>
    <dgm:cxn modelId="{D392E6DE-559E-FE49-8A93-7FCCF3204588}" type="presOf" srcId="{9EF84C8C-7FAF-D045-8D40-760195803B84}" destId="{F5F48505-E764-044E-A70A-546B0D53B607}" srcOrd="0" destOrd="0" presId="urn:microsoft.com/office/officeart/2005/8/layout/vList2"/>
    <dgm:cxn modelId="{C54265E8-557A-4B4B-BC6D-BD9B621D29D4}" type="presOf" srcId="{A7DDF51B-89A1-D344-BE0F-87FF503B71D8}" destId="{07B1DFB8-3CF1-BC48-89CC-549240EE1357}" srcOrd="0" destOrd="0" presId="urn:microsoft.com/office/officeart/2005/8/layout/vList2"/>
    <dgm:cxn modelId="{8891D2EA-5861-4442-945B-FEB82E8A9DEE}" type="presOf" srcId="{559DDB57-0FE1-8949-A93B-73D25801FF02}" destId="{CF407693-79E6-A94C-8550-392595303E61}" srcOrd="0" destOrd="1" presId="urn:microsoft.com/office/officeart/2005/8/layout/vList2"/>
    <dgm:cxn modelId="{8439E2F4-14D9-0446-970C-8D793F361F33}" srcId="{A7DDF51B-89A1-D344-BE0F-87FF503B71D8}" destId="{680EB5FB-7D6D-FF4A-ABBD-C0E9C34FC32A}" srcOrd="1" destOrd="0" parTransId="{12319188-3279-CB40-9A76-626F4814822E}" sibTransId="{EEB2F86D-1459-CD4C-91A6-AC899CCE3B4A}"/>
    <dgm:cxn modelId="{BD555AFC-6AAC-554E-A975-36111723FC40}" srcId="{9D982A17-AE73-BF48-BFC8-7C0E80D8A513}" destId="{F051B825-18D8-CB4A-BF59-594669FAC5C9}" srcOrd="1" destOrd="0" parTransId="{2329D686-D164-1C43-881C-6E4A10643960}" sibTransId="{ABF844A1-C99A-8A43-86FC-8CB0C1D474C5}"/>
    <dgm:cxn modelId="{D47C70C4-B627-1844-9AB3-C89D759D3E64}" type="presParOf" srcId="{9CC61311-E093-2B44-AD09-25C2F48E13B8}" destId="{07B1DFB8-3CF1-BC48-89CC-549240EE1357}" srcOrd="0" destOrd="0" presId="urn:microsoft.com/office/officeart/2005/8/layout/vList2"/>
    <dgm:cxn modelId="{9D9002D3-2D8D-8B4B-A9DD-54590B445F7B}" type="presParOf" srcId="{9CC61311-E093-2B44-AD09-25C2F48E13B8}" destId="{F5F48505-E764-044E-A70A-546B0D53B607}" srcOrd="1" destOrd="0" presId="urn:microsoft.com/office/officeart/2005/8/layout/vList2"/>
    <dgm:cxn modelId="{D9DE33A2-D6DC-8A4C-AFE9-F181BBA9B598}" type="presParOf" srcId="{9CC61311-E093-2B44-AD09-25C2F48E13B8}" destId="{FD91768C-60EF-1A49-A3DB-F2A96A19A157}" srcOrd="2" destOrd="0" presId="urn:microsoft.com/office/officeart/2005/8/layout/vList2"/>
    <dgm:cxn modelId="{77F02691-8180-D341-9628-2E95F3026B5D}" type="presParOf" srcId="{9CC61311-E093-2B44-AD09-25C2F48E13B8}" destId="{CF407693-79E6-A94C-8550-392595303E6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D982A17-AE73-BF48-BFC8-7C0E80D8A513}" type="doc">
      <dgm:prSet loTypeId="urn:microsoft.com/office/officeart/2005/8/layout/vList2" loCatId="" qsTypeId="urn:microsoft.com/office/officeart/2005/8/quickstyle/3d3" qsCatId="3D" csTypeId="urn:microsoft.com/office/officeart/2005/8/colors/accent2_3" csCatId="accent2" phldr="1"/>
      <dgm:spPr/>
      <dgm:t>
        <a:bodyPr/>
        <a:lstStyle/>
        <a:p>
          <a:endParaRPr lang="en-US"/>
        </a:p>
      </dgm:t>
    </dgm:pt>
    <dgm:pt modelId="{A7DDF51B-89A1-D344-BE0F-87FF503B71D8}">
      <dgm:prSet phldrT="[Text]" custT="1"/>
      <dgm:spPr/>
      <dgm:t>
        <a:bodyPr/>
        <a:lstStyle/>
        <a:p>
          <a:r>
            <a:rPr lang="en-US" sz="6000" dirty="0"/>
            <a:t>3. Cultural Sensitivity and Adaptation </a:t>
          </a:r>
        </a:p>
      </dgm:t>
    </dgm:pt>
    <dgm:pt modelId="{1617481F-0EFC-1943-A506-7BEB7F2264FD}" type="parTrans" cxnId="{ABB282D6-543A-034E-A711-06BB736D6EFA}">
      <dgm:prSet/>
      <dgm:spPr/>
      <dgm:t>
        <a:bodyPr/>
        <a:lstStyle/>
        <a:p>
          <a:endParaRPr lang="en-US"/>
        </a:p>
      </dgm:t>
    </dgm:pt>
    <dgm:pt modelId="{271F1788-67EB-AC4E-B346-3108CBA5D15B}" type="sibTrans" cxnId="{ABB282D6-543A-034E-A711-06BB736D6EFA}">
      <dgm:prSet/>
      <dgm:spPr/>
      <dgm:t>
        <a:bodyPr/>
        <a:lstStyle/>
        <a:p>
          <a:endParaRPr lang="en-US"/>
        </a:p>
      </dgm:t>
    </dgm:pt>
    <dgm:pt modelId="{F051B825-18D8-CB4A-BF59-594669FAC5C9}">
      <dgm:prSet phldrT="[Text]" custT="1"/>
      <dgm:spPr/>
      <dgm:t>
        <a:bodyPr/>
        <a:lstStyle/>
        <a:p>
          <a:r>
            <a:rPr lang="en-US" sz="6000" dirty="0"/>
            <a:t>4. Partnership Development</a:t>
          </a:r>
        </a:p>
      </dgm:t>
    </dgm:pt>
    <dgm:pt modelId="{2329D686-D164-1C43-881C-6E4A10643960}" type="parTrans" cxnId="{BD555AFC-6AAC-554E-A975-36111723FC40}">
      <dgm:prSet/>
      <dgm:spPr/>
      <dgm:t>
        <a:bodyPr/>
        <a:lstStyle/>
        <a:p>
          <a:endParaRPr lang="en-US"/>
        </a:p>
      </dgm:t>
    </dgm:pt>
    <dgm:pt modelId="{ABF844A1-C99A-8A43-86FC-8CB0C1D474C5}" type="sibTrans" cxnId="{BD555AFC-6AAC-554E-A975-36111723FC40}">
      <dgm:prSet/>
      <dgm:spPr/>
      <dgm:t>
        <a:bodyPr/>
        <a:lstStyle/>
        <a:p>
          <a:endParaRPr lang="en-US"/>
        </a:p>
      </dgm:t>
    </dgm:pt>
    <dgm:pt modelId="{559DDB57-0FE1-8949-A93B-73D25801FF02}">
      <dgm:prSet phldrT="[Text]" custT="1"/>
      <dgm:spPr/>
      <dgm:t>
        <a:bodyPr/>
        <a:lstStyle/>
        <a:p>
          <a:r>
            <a:rPr lang="en-US" sz="5400" dirty="0"/>
            <a:t>Form strategic partnerships with organizations and entities that have a strong presence in the national or global context. </a:t>
          </a:r>
        </a:p>
      </dgm:t>
    </dgm:pt>
    <dgm:pt modelId="{4963E3DE-6E66-1A49-BED7-9513980BB14B}" type="parTrans" cxnId="{7AE3D332-00A7-E849-9B90-30C813BA9B9B}">
      <dgm:prSet/>
      <dgm:spPr/>
      <dgm:t>
        <a:bodyPr/>
        <a:lstStyle/>
        <a:p>
          <a:endParaRPr lang="en-US"/>
        </a:p>
      </dgm:t>
    </dgm:pt>
    <dgm:pt modelId="{27227347-6DF0-8F4B-BA2A-14A2C59DE089}" type="sibTrans" cxnId="{7AE3D332-00A7-E849-9B90-30C813BA9B9B}">
      <dgm:prSet/>
      <dgm:spPr/>
      <dgm:t>
        <a:bodyPr/>
        <a:lstStyle/>
        <a:p>
          <a:endParaRPr lang="en-US"/>
        </a:p>
      </dgm:t>
    </dgm:pt>
    <dgm:pt modelId="{680EB5FB-7D6D-FF4A-ABBD-C0E9C34FC32A}">
      <dgm:prSet phldrT="[Text]" custT="1"/>
      <dgm:spPr/>
      <dgm:t>
        <a:bodyPr/>
        <a:lstStyle/>
        <a:p>
          <a:r>
            <a:rPr lang="en-US" sz="5400" dirty="0"/>
            <a:t>Consider cultural nuances and adapt your project to fit within the cultural context.</a:t>
          </a:r>
        </a:p>
      </dgm:t>
    </dgm:pt>
    <dgm:pt modelId="{12319188-3279-CB40-9A76-626F4814822E}" type="parTrans" cxnId="{8439E2F4-14D9-0446-970C-8D793F361F33}">
      <dgm:prSet/>
      <dgm:spPr/>
      <dgm:t>
        <a:bodyPr/>
        <a:lstStyle/>
        <a:p>
          <a:endParaRPr lang="en-US"/>
        </a:p>
      </dgm:t>
    </dgm:pt>
    <dgm:pt modelId="{EEB2F86D-1459-CD4C-91A6-AC899CCE3B4A}" type="sibTrans" cxnId="{8439E2F4-14D9-0446-970C-8D793F361F33}">
      <dgm:prSet/>
      <dgm:spPr/>
      <dgm:t>
        <a:bodyPr/>
        <a:lstStyle/>
        <a:p>
          <a:endParaRPr lang="en-US"/>
        </a:p>
      </dgm:t>
    </dgm:pt>
    <dgm:pt modelId="{2EB284C5-12B4-0E45-A008-2E06E8224A40}">
      <dgm:prSet phldrT="[Text]" custT="1"/>
      <dgm:spPr/>
      <dgm:t>
        <a:bodyPr/>
        <a:lstStyle/>
        <a:p>
          <a:endParaRPr lang="en-US" sz="5400" dirty="0"/>
        </a:p>
      </dgm:t>
    </dgm:pt>
    <dgm:pt modelId="{572C5E88-71A7-724E-AACD-97B579251A33}" type="parTrans" cxnId="{8634544D-043E-6546-BC67-D3760EC835BE}">
      <dgm:prSet/>
      <dgm:spPr/>
      <dgm:t>
        <a:bodyPr/>
        <a:lstStyle/>
        <a:p>
          <a:endParaRPr lang="en-US"/>
        </a:p>
      </dgm:t>
    </dgm:pt>
    <dgm:pt modelId="{6CFE6E5A-5212-204F-B48F-7B8443B97BBB}" type="sibTrans" cxnId="{8634544D-043E-6546-BC67-D3760EC835BE}">
      <dgm:prSet/>
      <dgm:spPr/>
      <dgm:t>
        <a:bodyPr/>
        <a:lstStyle/>
        <a:p>
          <a:endParaRPr lang="en-US"/>
        </a:p>
      </dgm:t>
    </dgm:pt>
    <dgm:pt modelId="{9EF84C8C-7FAF-D045-8D40-760195803B84}">
      <dgm:prSet phldrT="[Text]" custT="1"/>
      <dgm:spPr/>
      <dgm:t>
        <a:bodyPr/>
        <a:lstStyle/>
        <a:p>
          <a:endParaRPr lang="en-US" sz="5400" dirty="0"/>
        </a:p>
      </dgm:t>
    </dgm:pt>
    <dgm:pt modelId="{C7B77C05-FF94-DD44-B5F8-136195DECBCC}" type="parTrans" cxnId="{130122D4-4B36-084E-B879-5C4889909D72}">
      <dgm:prSet/>
      <dgm:spPr/>
      <dgm:t>
        <a:bodyPr/>
        <a:lstStyle/>
        <a:p>
          <a:endParaRPr lang="en-US"/>
        </a:p>
      </dgm:t>
    </dgm:pt>
    <dgm:pt modelId="{8B15C985-97E7-914A-BE2A-39DBD002C300}" type="sibTrans" cxnId="{130122D4-4B36-084E-B879-5C4889909D72}">
      <dgm:prSet/>
      <dgm:spPr/>
      <dgm:t>
        <a:bodyPr/>
        <a:lstStyle/>
        <a:p>
          <a:endParaRPr lang="en-US"/>
        </a:p>
      </dgm:t>
    </dgm:pt>
    <dgm:pt modelId="{9CC61311-E093-2B44-AD09-25C2F48E13B8}" type="pres">
      <dgm:prSet presAssocID="{9D982A17-AE73-BF48-BFC8-7C0E80D8A513}" presName="linear" presStyleCnt="0">
        <dgm:presLayoutVars>
          <dgm:animLvl val="lvl"/>
          <dgm:resizeHandles val="exact"/>
        </dgm:presLayoutVars>
      </dgm:prSet>
      <dgm:spPr/>
    </dgm:pt>
    <dgm:pt modelId="{07B1DFB8-3CF1-BC48-89CC-549240EE1357}" type="pres">
      <dgm:prSet presAssocID="{A7DDF51B-89A1-D344-BE0F-87FF503B71D8}" presName="parentText" presStyleLbl="node1" presStyleIdx="0" presStyleCnt="2">
        <dgm:presLayoutVars>
          <dgm:chMax val="0"/>
          <dgm:bulletEnabled val="1"/>
        </dgm:presLayoutVars>
      </dgm:prSet>
      <dgm:spPr/>
    </dgm:pt>
    <dgm:pt modelId="{F5F48505-E764-044E-A70A-546B0D53B607}" type="pres">
      <dgm:prSet presAssocID="{A7DDF51B-89A1-D344-BE0F-87FF503B71D8}" presName="childText" presStyleLbl="revTx" presStyleIdx="0" presStyleCnt="2">
        <dgm:presLayoutVars>
          <dgm:bulletEnabled val="1"/>
        </dgm:presLayoutVars>
      </dgm:prSet>
      <dgm:spPr/>
    </dgm:pt>
    <dgm:pt modelId="{FD91768C-60EF-1A49-A3DB-F2A96A19A157}" type="pres">
      <dgm:prSet presAssocID="{F051B825-18D8-CB4A-BF59-594669FAC5C9}" presName="parentText" presStyleLbl="node1" presStyleIdx="1" presStyleCnt="2">
        <dgm:presLayoutVars>
          <dgm:chMax val="0"/>
          <dgm:bulletEnabled val="1"/>
        </dgm:presLayoutVars>
      </dgm:prSet>
      <dgm:spPr/>
    </dgm:pt>
    <dgm:pt modelId="{CF407693-79E6-A94C-8550-392595303E61}" type="pres">
      <dgm:prSet presAssocID="{F051B825-18D8-CB4A-BF59-594669FAC5C9}" presName="childText" presStyleLbl="revTx" presStyleIdx="1" presStyleCnt="2">
        <dgm:presLayoutVars>
          <dgm:bulletEnabled val="1"/>
        </dgm:presLayoutVars>
      </dgm:prSet>
      <dgm:spPr/>
    </dgm:pt>
  </dgm:ptLst>
  <dgm:cxnLst>
    <dgm:cxn modelId="{8F971827-49EA-4F49-96D2-DFF22A49DF6A}" type="presOf" srcId="{680EB5FB-7D6D-FF4A-ABBD-C0E9C34FC32A}" destId="{F5F48505-E764-044E-A70A-546B0D53B607}" srcOrd="0" destOrd="1" presId="urn:microsoft.com/office/officeart/2005/8/layout/vList2"/>
    <dgm:cxn modelId="{257AD128-9DDF-534D-9A19-62E81F203B0E}" type="presOf" srcId="{F051B825-18D8-CB4A-BF59-594669FAC5C9}" destId="{FD91768C-60EF-1A49-A3DB-F2A96A19A157}" srcOrd="0" destOrd="0" presId="urn:microsoft.com/office/officeart/2005/8/layout/vList2"/>
    <dgm:cxn modelId="{7AE3D332-00A7-E849-9B90-30C813BA9B9B}" srcId="{F051B825-18D8-CB4A-BF59-594669FAC5C9}" destId="{559DDB57-0FE1-8949-A93B-73D25801FF02}" srcOrd="1" destOrd="0" parTransId="{4963E3DE-6E66-1A49-BED7-9513980BB14B}" sibTransId="{27227347-6DF0-8F4B-BA2A-14A2C59DE089}"/>
    <dgm:cxn modelId="{8634544D-043E-6546-BC67-D3760EC835BE}" srcId="{F051B825-18D8-CB4A-BF59-594669FAC5C9}" destId="{2EB284C5-12B4-0E45-A008-2E06E8224A40}" srcOrd="0" destOrd="0" parTransId="{572C5E88-71A7-724E-AACD-97B579251A33}" sibTransId="{6CFE6E5A-5212-204F-B48F-7B8443B97BBB}"/>
    <dgm:cxn modelId="{04BB2459-B895-DE47-994F-99903F08F802}" type="presOf" srcId="{2EB284C5-12B4-0E45-A008-2E06E8224A40}" destId="{CF407693-79E6-A94C-8550-392595303E61}" srcOrd="0" destOrd="0" presId="urn:microsoft.com/office/officeart/2005/8/layout/vList2"/>
    <dgm:cxn modelId="{A47134CA-9762-1D48-B5AD-051BC7910385}" type="presOf" srcId="{9D982A17-AE73-BF48-BFC8-7C0E80D8A513}" destId="{9CC61311-E093-2B44-AD09-25C2F48E13B8}" srcOrd="0" destOrd="0" presId="urn:microsoft.com/office/officeart/2005/8/layout/vList2"/>
    <dgm:cxn modelId="{130122D4-4B36-084E-B879-5C4889909D72}" srcId="{A7DDF51B-89A1-D344-BE0F-87FF503B71D8}" destId="{9EF84C8C-7FAF-D045-8D40-760195803B84}" srcOrd="0" destOrd="0" parTransId="{C7B77C05-FF94-DD44-B5F8-136195DECBCC}" sibTransId="{8B15C985-97E7-914A-BE2A-39DBD002C300}"/>
    <dgm:cxn modelId="{ABB282D6-543A-034E-A711-06BB736D6EFA}" srcId="{9D982A17-AE73-BF48-BFC8-7C0E80D8A513}" destId="{A7DDF51B-89A1-D344-BE0F-87FF503B71D8}" srcOrd="0" destOrd="0" parTransId="{1617481F-0EFC-1943-A506-7BEB7F2264FD}" sibTransId="{271F1788-67EB-AC4E-B346-3108CBA5D15B}"/>
    <dgm:cxn modelId="{D392E6DE-559E-FE49-8A93-7FCCF3204588}" type="presOf" srcId="{9EF84C8C-7FAF-D045-8D40-760195803B84}" destId="{F5F48505-E764-044E-A70A-546B0D53B607}" srcOrd="0" destOrd="0" presId="urn:microsoft.com/office/officeart/2005/8/layout/vList2"/>
    <dgm:cxn modelId="{C54265E8-557A-4B4B-BC6D-BD9B621D29D4}" type="presOf" srcId="{A7DDF51B-89A1-D344-BE0F-87FF503B71D8}" destId="{07B1DFB8-3CF1-BC48-89CC-549240EE1357}" srcOrd="0" destOrd="0" presId="urn:microsoft.com/office/officeart/2005/8/layout/vList2"/>
    <dgm:cxn modelId="{8891D2EA-5861-4442-945B-FEB82E8A9DEE}" type="presOf" srcId="{559DDB57-0FE1-8949-A93B-73D25801FF02}" destId="{CF407693-79E6-A94C-8550-392595303E61}" srcOrd="0" destOrd="1" presId="urn:microsoft.com/office/officeart/2005/8/layout/vList2"/>
    <dgm:cxn modelId="{8439E2F4-14D9-0446-970C-8D793F361F33}" srcId="{A7DDF51B-89A1-D344-BE0F-87FF503B71D8}" destId="{680EB5FB-7D6D-FF4A-ABBD-C0E9C34FC32A}" srcOrd="1" destOrd="0" parTransId="{12319188-3279-CB40-9A76-626F4814822E}" sibTransId="{EEB2F86D-1459-CD4C-91A6-AC899CCE3B4A}"/>
    <dgm:cxn modelId="{BD555AFC-6AAC-554E-A975-36111723FC40}" srcId="{9D982A17-AE73-BF48-BFC8-7C0E80D8A513}" destId="{F051B825-18D8-CB4A-BF59-594669FAC5C9}" srcOrd="1" destOrd="0" parTransId="{2329D686-D164-1C43-881C-6E4A10643960}" sibTransId="{ABF844A1-C99A-8A43-86FC-8CB0C1D474C5}"/>
    <dgm:cxn modelId="{D47C70C4-B627-1844-9AB3-C89D759D3E64}" type="presParOf" srcId="{9CC61311-E093-2B44-AD09-25C2F48E13B8}" destId="{07B1DFB8-3CF1-BC48-89CC-549240EE1357}" srcOrd="0" destOrd="0" presId="urn:microsoft.com/office/officeart/2005/8/layout/vList2"/>
    <dgm:cxn modelId="{9D9002D3-2D8D-8B4B-A9DD-54590B445F7B}" type="presParOf" srcId="{9CC61311-E093-2B44-AD09-25C2F48E13B8}" destId="{F5F48505-E764-044E-A70A-546B0D53B607}" srcOrd="1" destOrd="0" presId="urn:microsoft.com/office/officeart/2005/8/layout/vList2"/>
    <dgm:cxn modelId="{D9DE33A2-D6DC-8A4C-AFE9-F181BBA9B598}" type="presParOf" srcId="{9CC61311-E093-2B44-AD09-25C2F48E13B8}" destId="{FD91768C-60EF-1A49-A3DB-F2A96A19A157}" srcOrd="2" destOrd="0" presId="urn:microsoft.com/office/officeart/2005/8/layout/vList2"/>
    <dgm:cxn modelId="{77F02691-8180-D341-9628-2E95F3026B5D}" type="presParOf" srcId="{9CC61311-E093-2B44-AD09-25C2F48E13B8}" destId="{CF407693-79E6-A94C-8550-392595303E6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982A17-AE73-BF48-BFC8-7C0E80D8A513}" type="doc">
      <dgm:prSet loTypeId="urn:microsoft.com/office/officeart/2005/8/layout/vList2" loCatId="" qsTypeId="urn:microsoft.com/office/officeart/2005/8/quickstyle/3d3" qsCatId="3D" csTypeId="urn:microsoft.com/office/officeart/2005/8/colors/accent2_3" csCatId="accent2" phldr="1"/>
      <dgm:spPr/>
      <dgm:t>
        <a:bodyPr/>
        <a:lstStyle/>
        <a:p>
          <a:endParaRPr lang="en-US"/>
        </a:p>
      </dgm:t>
    </dgm:pt>
    <dgm:pt modelId="{A7DDF51B-89A1-D344-BE0F-87FF503B71D8}">
      <dgm:prSet phldrT="[Text]" custT="1"/>
      <dgm:spPr/>
      <dgm:t>
        <a:bodyPr/>
        <a:lstStyle/>
        <a:p>
          <a:r>
            <a:rPr lang="en-US" sz="6000" dirty="0"/>
            <a:t>1. Alignment with Funder Values</a:t>
          </a:r>
        </a:p>
      </dgm:t>
    </dgm:pt>
    <dgm:pt modelId="{1617481F-0EFC-1943-A506-7BEB7F2264FD}" type="parTrans" cxnId="{ABB282D6-543A-034E-A711-06BB736D6EFA}">
      <dgm:prSet/>
      <dgm:spPr/>
      <dgm:t>
        <a:bodyPr/>
        <a:lstStyle/>
        <a:p>
          <a:endParaRPr lang="en-US"/>
        </a:p>
      </dgm:t>
    </dgm:pt>
    <dgm:pt modelId="{271F1788-67EB-AC4E-B346-3108CBA5D15B}" type="sibTrans" cxnId="{ABB282D6-543A-034E-A711-06BB736D6EFA}">
      <dgm:prSet/>
      <dgm:spPr/>
      <dgm:t>
        <a:bodyPr/>
        <a:lstStyle/>
        <a:p>
          <a:endParaRPr lang="en-US"/>
        </a:p>
      </dgm:t>
    </dgm:pt>
    <dgm:pt modelId="{59E1B174-5567-954D-A46B-345809A861BF}">
      <dgm:prSet phldrT="[Text]" custT="1"/>
      <dgm:spPr/>
      <dgm:t>
        <a:bodyPr/>
        <a:lstStyle/>
        <a:p>
          <a:r>
            <a:rPr lang="en-US" sz="5400" b="0" i="0" dirty="0"/>
            <a:t>Many grantors have explicit commitments to diversity, equity, and inclusion. Aligning your proposal with these values </a:t>
          </a:r>
          <a:r>
            <a:rPr lang="en-US" sz="5400" b="1" i="0" dirty="0"/>
            <a:t>increases the likelihood of securing funding</a:t>
          </a:r>
          <a:r>
            <a:rPr lang="en-US" sz="5400" b="0" i="0" dirty="0"/>
            <a:t>.</a:t>
          </a:r>
          <a:endParaRPr lang="en-US" sz="5400" dirty="0"/>
        </a:p>
      </dgm:t>
    </dgm:pt>
    <dgm:pt modelId="{E9E5AD44-819B-0B4E-B548-9FF8DAB5C71A}" type="parTrans" cxnId="{0726E08F-F03C-084D-8141-A38418B4BE35}">
      <dgm:prSet/>
      <dgm:spPr/>
      <dgm:t>
        <a:bodyPr/>
        <a:lstStyle/>
        <a:p>
          <a:endParaRPr lang="en-US"/>
        </a:p>
      </dgm:t>
    </dgm:pt>
    <dgm:pt modelId="{A01691DE-78C3-CC44-887B-9576169224BB}" type="sibTrans" cxnId="{0726E08F-F03C-084D-8141-A38418B4BE35}">
      <dgm:prSet/>
      <dgm:spPr/>
      <dgm:t>
        <a:bodyPr/>
        <a:lstStyle/>
        <a:p>
          <a:endParaRPr lang="en-US"/>
        </a:p>
      </dgm:t>
    </dgm:pt>
    <dgm:pt modelId="{F051B825-18D8-CB4A-BF59-594669FAC5C9}">
      <dgm:prSet phldrT="[Text]" custT="1"/>
      <dgm:spPr/>
      <dgm:t>
        <a:bodyPr/>
        <a:lstStyle/>
        <a:p>
          <a:r>
            <a:rPr lang="en-US" sz="6000" dirty="0"/>
            <a:t>2. Social Impact</a:t>
          </a:r>
        </a:p>
      </dgm:t>
    </dgm:pt>
    <dgm:pt modelId="{2329D686-D164-1C43-881C-6E4A10643960}" type="parTrans" cxnId="{BD555AFC-6AAC-554E-A975-36111723FC40}">
      <dgm:prSet/>
      <dgm:spPr/>
      <dgm:t>
        <a:bodyPr/>
        <a:lstStyle/>
        <a:p>
          <a:endParaRPr lang="en-US"/>
        </a:p>
      </dgm:t>
    </dgm:pt>
    <dgm:pt modelId="{ABF844A1-C99A-8A43-86FC-8CB0C1D474C5}" type="sibTrans" cxnId="{BD555AFC-6AAC-554E-A975-36111723FC40}">
      <dgm:prSet/>
      <dgm:spPr/>
      <dgm:t>
        <a:bodyPr/>
        <a:lstStyle/>
        <a:p>
          <a:endParaRPr lang="en-US"/>
        </a:p>
      </dgm:t>
    </dgm:pt>
    <dgm:pt modelId="{7022CBD9-7AAF-1541-8C8B-118242484235}">
      <dgm:prSet phldrT="[Text]" custT="1"/>
      <dgm:spPr/>
      <dgm:t>
        <a:bodyPr/>
        <a:lstStyle/>
        <a:p>
          <a:r>
            <a:rPr lang="en-US" sz="5400" b="0" i="0" dirty="0"/>
            <a:t>DEI considerations enhance the social impact of projects by </a:t>
          </a:r>
          <a:r>
            <a:rPr lang="en-US" sz="5400" b="1" i="0" dirty="0"/>
            <a:t>ensuring that they benefit all members of the community</a:t>
          </a:r>
          <a:r>
            <a:rPr lang="en-US" sz="5400" b="0" i="0" dirty="0"/>
            <a:t>, irrespective of their background. </a:t>
          </a:r>
          <a:endParaRPr lang="en-US" sz="5400" dirty="0"/>
        </a:p>
      </dgm:t>
    </dgm:pt>
    <dgm:pt modelId="{F6C78F77-6C9A-414D-A2D5-6BF7429CA135}" type="parTrans" cxnId="{3CA8A16A-B0F4-2943-B4C7-C799AE416E74}">
      <dgm:prSet/>
      <dgm:spPr/>
      <dgm:t>
        <a:bodyPr/>
        <a:lstStyle/>
        <a:p>
          <a:endParaRPr lang="en-US"/>
        </a:p>
      </dgm:t>
    </dgm:pt>
    <dgm:pt modelId="{00F1BF15-2DB2-FE47-9CF2-9350CCD77208}" type="sibTrans" cxnId="{3CA8A16A-B0F4-2943-B4C7-C799AE416E74}">
      <dgm:prSet/>
      <dgm:spPr/>
      <dgm:t>
        <a:bodyPr/>
        <a:lstStyle/>
        <a:p>
          <a:endParaRPr lang="en-US"/>
        </a:p>
      </dgm:t>
    </dgm:pt>
    <dgm:pt modelId="{360A4166-3CE6-7E47-BFEB-AC72F9FB3477}">
      <dgm:prSet phldrT="[Text]" custT="1"/>
      <dgm:spPr/>
      <dgm:t>
        <a:bodyPr/>
        <a:lstStyle/>
        <a:p>
          <a:endParaRPr lang="en-US" sz="5400" dirty="0"/>
        </a:p>
      </dgm:t>
    </dgm:pt>
    <dgm:pt modelId="{571DA9E9-892F-5340-B5F8-525022D0DD29}" type="parTrans" cxnId="{9981D964-EFD5-0047-AAF6-900AF96103B0}">
      <dgm:prSet/>
      <dgm:spPr/>
      <dgm:t>
        <a:bodyPr/>
        <a:lstStyle/>
        <a:p>
          <a:endParaRPr lang="en-US"/>
        </a:p>
      </dgm:t>
    </dgm:pt>
    <dgm:pt modelId="{4AB3A5BB-37AB-F742-B9A9-27A2E756421B}" type="sibTrans" cxnId="{9981D964-EFD5-0047-AAF6-900AF96103B0}">
      <dgm:prSet/>
      <dgm:spPr/>
      <dgm:t>
        <a:bodyPr/>
        <a:lstStyle/>
        <a:p>
          <a:endParaRPr lang="en-US"/>
        </a:p>
      </dgm:t>
    </dgm:pt>
    <dgm:pt modelId="{559DDB57-0FE1-8949-A93B-73D25801FF02}">
      <dgm:prSet phldrT="[Text]" custT="1"/>
      <dgm:spPr/>
      <dgm:t>
        <a:bodyPr/>
        <a:lstStyle/>
        <a:p>
          <a:endParaRPr lang="en-US" sz="6000" dirty="0"/>
        </a:p>
      </dgm:t>
    </dgm:pt>
    <dgm:pt modelId="{4963E3DE-6E66-1A49-BED7-9513980BB14B}" type="parTrans" cxnId="{7AE3D332-00A7-E849-9B90-30C813BA9B9B}">
      <dgm:prSet/>
      <dgm:spPr/>
      <dgm:t>
        <a:bodyPr/>
        <a:lstStyle/>
        <a:p>
          <a:endParaRPr lang="en-US"/>
        </a:p>
      </dgm:t>
    </dgm:pt>
    <dgm:pt modelId="{27227347-6DF0-8F4B-BA2A-14A2C59DE089}" type="sibTrans" cxnId="{7AE3D332-00A7-E849-9B90-30C813BA9B9B}">
      <dgm:prSet/>
      <dgm:spPr/>
      <dgm:t>
        <a:bodyPr/>
        <a:lstStyle/>
        <a:p>
          <a:endParaRPr lang="en-US"/>
        </a:p>
      </dgm:t>
    </dgm:pt>
    <dgm:pt modelId="{9CC61311-E093-2B44-AD09-25C2F48E13B8}" type="pres">
      <dgm:prSet presAssocID="{9D982A17-AE73-BF48-BFC8-7C0E80D8A513}" presName="linear" presStyleCnt="0">
        <dgm:presLayoutVars>
          <dgm:animLvl val="lvl"/>
          <dgm:resizeHandles val="exact"/>
        </dgm:presLayoutVars>
      </dgm:prSet>
      <dgm:spPr/>
    </dgm:pt>
    <dgm:pt modelId="{07B1DFB8-3CF1-BC48-89CC-549240EE1357}" type="pres">
      <dgm:prSet presAssocID="{A7DDF51B-89A1-D344-BE0F-87FF503B71D8}" presName="parentText" presStyleLbl="node1" presStyleIdx="0" presStyleCnt="2">
        <dgm:presLayoutVars>
          <dgm:chMax val="0"/>
          <dgm:bulletEnabled val="1"/>
        </dgm:presLayoutVars>
      </dgm:prSet>
      <dgm:spPr/>
    </dgm:pt>
    <dgm:pt modelId="{F5F48505-E764-044E-A70A-546B0D53B607}" type="pres">
      <dgm:prSet presAssocID="{A7DDF51B-89A1-D344-BE0F-87FF503B71D8}" presName="childText" presStyleLbl="revTx" presStyleIdx="0" presStyleCnt="2">
        <dgm:presLayoutVars>
          <dgm:bulletEnabled val="1"/>
        </dgm:presLayoutVars>
      </dgm:prSet>
      <dgm:spPr/>
    </dgm:pt>
    <dgm:pt modelId="{FD91768C-60EF-1A49-A3DB-F2A96A19A157}" type="pres">
      <dgm:prSet presAssocID="{F051B825-18D8-CB4A-BF59-594669FAC5C9}" presName="parentText" presStyleLbl="node1" presStyleIdx="1" presStyleCnt="2">
        <dgm:presLayoutVars>
          <dgm:chMax val="0"/>
          <dgm:bulletEnabled val="1"/>
        </dgm:presLayoutVars>
      </dgm:prSet>
      <dgm:spPr/>
    </dgm:pt>
    <dgm:pt modelId="{CF407693-79E6-A94C-8550-392595303E61}" type="pres">
      <dgm:prSet presAssocID="{F051B825-18D8-CB4A-BF59-594669FAC5C9}" presName="childText" presStyleLbl="revTx" presStyleIdx="1" presStyleCnt="2">
        <dgm:presLayoutVars>
          <dgm:bulletEnabled val="1"/>
        </dgm:presLayoutVars>
      </dgm:prSet>
      <dgm:spPr/>
    </dgm:pt>
  </dgm:ptLst>
  <dgm:cxnLst>
    <dgm:cxn modelId="{257AD128-9DDF-534D-9A19-62E81F203B0E}" type="presOf" srcId="{F051B825-18D8-CB4A-BF59-594669FAC5C9}" destId="{FD91768C-60EF-1A49-A3DB-F2A96A19A157}" srcOrd="0" destOrd="0" presId="urn:microsoft.com/office/officeart/2005/8/layout/vList2"/>
    <dgm:cxn modelId="{7AE3D332-00A7-E849-9B90-30C813BA9B9B}" srcId="{F051B825-18D8-CB4A-BF59-594669FAC5C9}" destId="{559DDB57-0FE1-8949-A93B-73D25801FF02}" srcOrd="0" destOrd="0" parTransId="{4963E3DE-6E66-1A49-BED7-9513980BB14B}" sibTransId="{27227347-6DF0-8F4B-BA2A-14A2C59DE089}"/>
    <dgm:cxn modelId="{FE48823C-48C4-6D48-9F65-B41C1DAA74BF}" type="presOf" srcId="{7022CBD9-7AAF-1541-8C8B-118242484235}" destId="{CF407693-79E6-A94C-8550-392595303E61}" srcOrd="0" destOrd="1" presId="urn:microsoft.com/office/officeart/2005/8/layout/vList2"/>
    <dgm:cxn modelId="{9981D964-EFD5-0047-AAF6-900AF96103B0}" srcId="{A7DDF51B-89A1-D344-BE0F-87FF503B71D8}" destId="{360A4166-3CE6-7E47-BFEB-AC72F9FB3477}" srcOrd="0" destOrd="0" parTransId="{571DA9E9-892F-5340-B5F8-525022D0DD29}" sibTransId="{4AB3A5BB-37AB-F742-B9A9-27A2E756421B}"/>
    <dgm:cxn modelId="{83C3926A-EE2F-B349-A4D8-177B16114CDF}" type="presOf" srcId="{360A4166-3CE6-7E47-BFEB-AC72F9FB3477}" destId="{F5F48505-E764-044E-A70A-546B0D53B607}" srcOrd="0" destOrd="0" presId="urn:microsoft.com/office/officeart/2005/8/layout/vList2"/>
    <dgm:cxn modelId="{3CA8A16A-B0F4-2943-B4C7-C799AE416E74}" srcId="{F051B825-18D8-CB4A-BF59-594669FAC5C9}" destId="{7022CBD9-7AAF-1541-8C8B-118242484235}" srcOrd="1" destOrd="0" parTransId="{F6C78F77-6C9A-414D-A2D5-6BF7429CA135}" sibTransId="{00F1BF15-2DB2-FE47-9CF2-9350CCD77208}"/>
    <dgm:cxn modelId="{0726E08F-F03C-084D-8141-A38418B4BE35}" srcId="{A7DDF51B-89A1-D344-BE0F-87FF503B71D8}" destId="{59E1B174-5567-954D-A46B-345809A861BF}" srcOrd="1" destOrd="0" parTransId="{E9E5AD44-819B-0B4E-B548-9FF8DAB5C71A}" sibTransId="{A01691DE-78C3-CC44-887B-9576169224BB}"/>
    <dgm:cxn modelId="{7A638DAD-97C7-464A-A38D-1A16DC47B26F}" type="presOf" srcId="{59E1B174-5567-954D-A46B-345809A861BF}" destId="{F5F48505-E764-044E-A70A-546B0D53B607}" srcOrd="0" destOrd="1" presId="urn:microsoft.com/office/officeart/2005/8/layout/vList2"/>
    <dgm:cxn modelId="{A47134CA-9762-1D48-B5AD-051BC7910385}" type="presOf" srcId="{9D982A17-AE73-BF48-BFC8-7C0E80D8A513}" destId="{9CC61311-E093-2B44-AD09-25C2F48E13B8}" srcOrd="0" destOrd="0" presId="urn:microsoft.com/office/officeart/2005/8/layout/vList2"/>
    <dgm:cxn modelId="{ABB282D6-543A-034E-A711-06BB736D6EFA}" srcId="{9D982A17-AE73-BF48-BFC8-7C0E80D8A513}" destId="{A7DDF51B-89A1-D344-BE0F-87FF503B71D8}" srcOrd="0" destOrd="0" parTransId="{1617481F-0EFC-1943-A506-7BEB7F2264FD}" sibTransId="{271F1788-67EB-AC4E-B346-3108CBA5D15B}"/>
    <dgm:cxn modelId="{C54265E8-557A-4B4B-BC6D-BD9B621D29D4}" type="presOf" srcId="{A7DDF51B-89A1-D344-BE0F-87FF503B71D8}" destId="{07B1DFB8-3CF1-BC48-89CC-549240EE1357}" srcOrd="0" destOrd="0" presId="urn:microsoft.com/office/officeart/2005/8/layout/vList2"/>
    <dgm:cxn modelId="{8891D2EA-5861-4442-945B-FEB82E8A9DEE}" type="presOf" srcId="{559DDB57-0FE1-8949-A93B-73D25801FF02}" destId="{CF407693-79E6-A94C-8550-392595303E61}" srcOrd="0" destOrd="0" presId="urn:microsoft.com/office/officeart/2005/8/layout/vList2"/>
    <dgm:cxn modelId="{BD555AFC-6AAC-554E-A975-36111723FC40}" srcId="{9D982A17-AE73-BF48-BFC8-7C0E80D8A513}" destId="{F051B825-18D8-CB4A-BF59-594669FAC5C9}" srcOrd="1" destOrd="0" parTransId="{2329D686-D164-1C43-881C-6E4A10643960}" sibTransId="{ABF844A1-C99A-8A43-86FC-8CB0C1D474C5}"/>
    <dgm:cxn modelId="{D47C70C4-B627-1844-9AB3-C89D759D3E64}" type="presParOf" srcId="{9CC61311-E093-2B44-AD09-25C2F48E13B8}" destId="{07B1DFB8-3CF1-BC48-89CC-549240EE1357}" srcOrd="0" destOrd="0" presId="urn:microsoft.com/office/officeart/2005/8/layout/vList2"/>
    <dgm:cxn modelId="{9D9002D3-2D8D-8B4B-A9DD-54590B445F7B}" type="presParOf" srcId="{9CC61311-E093-2B44-AD09-25C2F48E13B8}" destId="{F5F48505-E764-044E-A70A-546B0D53B607}" srcOrd="1" destOrd="0" presId="urn:microsoft.com/office/officeart/2005/8/layout/vList2"/>
    <dgm:cxn modelId="{D9DE33A2-D6DC-8A4C-AFE9-F181BBA9B598}" type="presParOf" srcId="{9CC61311-E093-2B44-AD09-25C2F48E13B8}" destId="{FD91768C-60EF-1A49-A3DB-F2A96A19A157}" srcOrd="2" destOrd="0" presId="urn:microsoft.com/office/officeart/2005/8/layout/vList2"/>
    <dgm:cxn modelId="{77F02691-8180-D341-9628-2E95F3026B5D}" type="presParOf" srcId="{9CC61311-E093-2B44-AD09-25C2F48E13B8}" destId="{CF407693-79E6-A94C-8550-392595303E6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D982A17-AE73-BF48-BFC8-7C0E80D8A513}" type="doc">
      <dgm:prSet loTypeId="urn:microsoft.com/office/officeart/2005/8/layout/vList2" loCatId="" qsTypeId="urn:microsoft.com/office/officeart/2005/8/quickstyle/3d3" qsCatId="3D" csTypeId="urn:microsoft.com/office/officeart/2005/8/colors/accent2_3" csCatId="accent2" phldr="1"/>
      <dgm:spPr/>
      <dgm:t>
        <a:bodyPr/>
        <a:lstStyle/>
        <a:p>
          <a:endParaRPr lang="en-US"/>
        </a:p>
      </dgm:t>
    </dgm:pt>
    <dgm:pt modelId="{A7DDF51B-89A1-D344-BE0F-87FF503B71D8}">
      <dgm:prSet phldrT="[Text]" custT="1"/>
      <dgm:spPr/>
      <dgm:t>
        <a:bodyPr/>
        <a:lstStyle/>
        <a:p>
          <a:r>
            <a:rPr lang="en-US" sz="6000" dirty="0"/>
            <a:t>5. Scalability and Replicability</a:t>
          </a:r>
        </a:p>
      </dgm:t>
    </dgm:pt>
    <dgm:pt modelId="{1617481F-0EFC-1943-A506-7BEB7F2264FD}" type="parTrans" cxnId="{ABB282D6-543A-034E-A711-06BB736D6EFA}">
      <dgm:prSet/>
      <dgm:spPr/>
      <dgm:t>
        <a:bodyPr/>
        <a:lstStyle/>
        <a:p>
          <a:endParaRPr lang="en-US"/>
        </a:p>
      </dgm:t>
    </dgm:pt>
    <dgm:pt modelId="{271F1788-67EB-AC4E-B346-3108CBA5D15B}" type="sibTrans" cxnId="{ABB282D6-543A-034E-A711-06BB736D6EFA}">
      <dgm:prSet/>
      <dgm:spPr/>
      <dgm:t>
        <a:bodyPr/>
        <a:lstStyle/>
        <a:p>
          <a:endParaRPr lang="en-US"/>
        </a:p>
      </dgm:t>
    </dgm:pt>
    <dgm:pt modelId="{F051B825-18D8-CB4A-BF59-594669FAC5C9}">
      <dgm:prSet phldrT="[Text]" custT="1"/>
      <dgm:spPr/>
      <dgm:t>
        <a:bodyPr/>
        <a:lstStyle/>
        <a:p>
          <a:r>
            <a:rPr lang="en-US" sz="6000" dirty="0"/>
            <a:t>6. Local Capacity Building</a:t>
          </a:r>
        </a:p>
      </dgm:t>
    </dgm:pt>
    <dgm:pt modelId="{2329D686-D164-1C43-881C-6E4A10643960}" type="parTrans" cxnId="{BD555AFC-6AAC-554E-A975-36111723FC40}">
      <dgm:prSet/>
      <dgm:spPr/>
      <dgm:t>
        <a:bodyPr/>
        <a:lstStyle/>
        <a:p>
          <a:endParaRPr lang="en-US"/>
        </a:p>
      </dgm:t>
    </dgm:pt>
    <dgm:pt modelId="{ABF844A1-C99A-8A43-86FC-8CB0C1D474C5}" type="sibTrans" cxnId="{BD555AFC-6AAC-554E-A975-36111723FC40}">
      <dgm:prSet/>
      <dgm:spPr/>
      <dgm:t>
        <a:bodyPr/>
        <a:lstStyle/>
        <a:p>
          <a:endParaRPr lang="en-US"/>
        </a:p>
      </dgm:t>
    </dgm:pt>
    <dgm:pt modelId="{559DDB57-0FE1-8949-A93B-73D25801FF02}">
      <dgm:prSet phldrT="[Text]" custT="1"/>
      <dgm:spPr/>
      <dgm:t>
        <a:bodyPr/>
        <a:lstStyle/>
        <a:p>
          <a:r>
            <a:rPr lang="en-US" sz="5400" dirty="0"/>
            <a:t>Invest in building local capacity by providing training and skill development opportunities</a:t>
          </a:r>
        </a:p>
      </dgm:t>
    </dgm:pt>
    <dgm:pt modelId="{4963E3DE-6E66-1A49-BED7-9513980BB14B}" type="parTrans" cxnId="{7AE3D332-00A7-E849-9B90-30C813BA9B9B}">
      <dgm:prSet/>
      <dgm:spPr/>
      <dgm:t>
        <a:bodyPr/>
        <a:lstStyle/>
        <a:p>
          <a:endParaRPr lang="en-US"/>
        </a:p>
      </dgm:t>
    </dgm:pt>
    <dgm:pt modelId="{27227347-6DF0-8F4B-BA2A-14A2C59DE089}" type="sibTrans" cxnId="{7AE3D332-00A7-E849-9B90-30C813BA9B9B}">
      <dgm:prSet/>
      <dgm:spPr/>
      <dgm:t>
        <a:bodyPr/>
        <a:lstStyle/>
        <a:p>
          <a:endParaRPr lang="en-US"/>
        </a:p>
      </dgm:t>
    </dgm:pt>
    <dgm:pt modelId="{680EB5FB-7D6D-FF4A-ABBD-C0E9C34FC32A}">
      <dgm:prSet phldrT="[Text]" custT="1"/>
      <dgm:spPr/>
      <dgm:t>
        <a:bodyPr/>
        <a:lstStyle/>
        <a:p>
          <a:r>
            <a:rPr lang="en-US" sz="5400" dirty="0"/>
            <a:t>Consider how the project can be expanded to reach a larger audience or adapted to different cultural contexts. </a:t>
          </a:r>
        </a:p>
      </dgm:t>
    </dgm:pt>
    <dgm:pt modelId="{12319188-3279-CB40-9A76-626F4814822E}" type="parTrans" cxnId="{8439E2F4-14D9-0446-970C-8D793F361F33}">
      <dgm:prSet/>
      <dgm:spPr/>
      <dgm:t>
        <a:bodyPr/>
        <a:lstStyle/>
        <a:p>
          <a:endParaRPr lang="en-US"/>
        </a:p>
      </dgm:t>
    </dgm:pt>
    <dgm:pt modelId="{EEB2F86D-1459-CD4C-91A6-AC899CCE3B4A}" type="sibTrans" cxnId="{8439E2F4-14D9-0446-970C-8D793F361F33}">
      <dgm:prSet/>
      <dgm:spPr/>
      <dgm:t>
        <a:bodyPr/>
        <a:lstStyle/>
        <a:p>
          <a:endParaRPr lang="en-US"/>
        </a:p>
      </dgm:t>
    </dgm:pt>
    <dgm:pt modelId="{2EB284C5-12B4-0E45-A008-2E06E8224A40}">
      <dgm:prSet phldrT="[Text]" custT="1"/>
      <dgm:spPr/>
      <dgm:t>
        <a:bodyPr/>
        <a:lstStyle/>
        <a:p>
          <a:endParaRPr lang="en-US" sz="5400" dirty="0"/>
        </a:p>
      </dgm:t>
    </dgm:pt>
    <dgm:pt modelId="{572C5E88-71A7-724E-AACD-97B579251A33}" type="parTrans" cxnId="{8634544D-043E-6546-BC67-D3760EC835BE}">
      <dgm:prSet/>
      <dgm:spPr/>
      <dgm:t>
        <a:bodyPr/>
        <a:lstStyle/>
        <a:p>
          <a:endParaRPr lang="en-US"/>
        </a:p>
      </dgm:t>
    </dgm:pt>
    <dgm:pt modelId="{6CFE6E5A-5212-204F-B48F-7B8443B97BBB}" type="sibTrans" cxnId="{8634544D-043E-6546-BC67-D3760EC835BE}">
      <dgm:prSet/>
      <dgm:spPr/>
      <dgm:t>
        <a:bodyPr/>
        <a:lstStyle/>
        <a:p>
          <a:endParaRPr lang="en-US"/>
        </a:p>
      </dgm:t>
    </dgm:pt>
    <dgm:pt modelId="{9EF84C8C-7FAF-D045-8D40-760195803B84}">
      <dgm:prSet phldrT="[Text]" custT="1"/>
      <dgm:spPr/>
      <dgm:t>
        <a:bodyPr/>
        <a:lstStyle/>
        <a:p>
          <a:endParaRPr lang="en-US" sz="5400" dirty="0"/>
        </a:p>
      </dgm:t>
    </dgm:pt>
    <dgm:pt modelId="{C7B77C05-FF94-DD44-B5F8-136195DECBCC}" type="parTrans" cxnId="{130122D4-4B36-084E-B879-5C4889909D72}">
      <dgm:prSet/>
      <dgm:spPr/>
      <dgm:t>
        <a:bodyPr/>
        <a:lstStyle/>
        <a:p>
          <a:endParaRPr lang="en-US"/>
        </a:p>
      </dgm:t>
    </dgm:pt>
    <dgm:pt modelId="{8B15C985-97E7-914A-BE2A-39DBD002C300}" type="sibTrans" cxnId="{130122D4-4B36-084E-B879-5C4889909D72}">
      <dgm:prSet/>
      <dgm:spPr/>
      <dgm:t>
        <a:bodyPr/>
        <a:lstStyle/>
        <a:p>
          <a:endParaRPr lang="en-US"/>
        </a:p>
      </dgm:t>
    </dgm:pt>
    <dgm:pt modelId="{9CC61311-E093-2B44-AD09-25C2F48E13B8}" type="pres">
      <dgm:prSet presAssocID="{9D982A17-AE73-BF48-BFC8-7C0E80D8A513}" presName="linear" presStyleCnt="0">
        <dgm:presLayoutVars>
          <dgm:animLvl val="lvl"/>
          <dgm:resizeHandles val="exact"/>
        </dgm:presLayoutVars>
      </dgm:prSet>
      <dgm:spPr/>
    </dgm:pt>
    <dgm:pt modelId="{07B1DFB8-3CF1-BC48-89CC-549240EE1357}" type="pres">
      <dgm:prSet presAssocID="{A7DDF51B-89A1-D344-BE0F-87FF503B71D8}" presName="parentText" presStyleLbl="node1" presStyleIdx="0" presStyleCnt="2">
        <dgm:presLayoutVars>
          <dgm:chMax val="0"/>
          <dgm:bulletEnabled val="1"/>
        </dgm:presLayoutVars>
      </dgm:prSet>
      <dgm:spPr/>
    </dgm:pt>
    <dgm:pt modelId="{F5F48505-E764-044E-A70A-546B0D53B607}" type="pres">
      <dgm:prSet presAssocID="{A7DDF51B-89A1-D344-BE0F-87FF503B71D8}" presName="childText" presStyleLbl="revTx" presStyleIdx="0" presStyleCnt="2">
        <dgm:presLayoutVars>
          <dgm:bulletEnabled val="1"/>
        </dgm:presLayoutVars>
      </dgm:prSet>
      <dgm:spPr/>
    </dgm:pt>
    <dgm:pt modelId="{FD91768C-60EF-1A49-A3DB-F2A96A19A157}" type="pres">
      <dgm:prSet presAssocID="{F051B825-18D8-CB4A-BF59-594669FAC5C9}" presName="parentText" presStyleLbl="node1" presStyleIdx="1" presStyleCnt="2">
        <dgm:presLayoutVars>
          <dgm:chMax val="0"/>
          <dgm:bulletEnabled val="1"/>
        </dgm:presLayoutVars>
      </dgm:prSet>
      <dgm:spPr/>
    </dgm:pt>
    <dgm:pt modelId="{CF407693-79E6-A94C-8550-392595303E61}" type="pres">
      <dgm:prSet presAssocID="{F051B825-18D8-CB4A-BF59-594669FAC5C9}" presName="childText" presStyleLbl="revTx" presStyleIdx="1" presStyleCnt="2">
        <dgm:presLayoutVars>
          <dgm:bulletEnabled val="1"/>
        </dgm:presLayoutVars>
      </dgm:prSet>
      <dgm:spPr/>
    </dgm:pt>
  </dgm:ptLst>
  <dgm:cxnLst>
    <dgm:cxn modelId="{8F971827-49EA-4F49-96D2-DFF22A49DF6A}" type="presOf" srcId="{680EB5FB-7D6D-FF4A-ABBD-C0E9C34FC32A}" destId="{F5F48505-E764-044E-A70A-546B0D53B607}" srcOrd="0" destOrd="1" presId="urn:microsoft.com/office/officeart/2005/8/layout/vList2"/>
    <dgm:cxn modelId="{257AD128-9DDF-534D-9A19-62E81F203B0E}" type="presOf" srcId="{F051B825-18D8-CB4A-BF59-594669FAC5C9}" destId="{FD91768C-60EF-1A49-A3DB-F2A96A19A157}" srcOrd="0" destOrd="0" presId="urn:microsoft.com/office/officeart/2005/8/layout/vList2"/>
    <dgm:cxn modelId="{7AE3D332-00A7-E849-9B90-30C813BA9B9B}" srcId="{F051B825-18D8-CB4A-BF59-594669FAC5C9}" destId="{559DDB57-0FE1-8949-A93B-73D25801FF02}" srcOrd="1" destOrd="0" parTransId="{4963E3DE-6E66-1A49-BED7-9513980BB14B}" sibTransId="{27227347-6DF0-8F4B-BA2A-14A2C59DE089}"/>
    <dgm:cxn modelId="{8634544D-043E-6546-BC67-D3760EC835BE}" srcId="{F051B825-18D8-CB4A-BF59-594669FAC5C9}" destId="{2EB284C5-12B4-0E45-A008-2E06E8224A40}" srcOrd="0" destOrd="0" parTransId="{572C5E88-71A7-724E-AACD-97B579251A33}" sibTransId="{6CFE6E5A-5212-204F-B48F-7B8443B97BBB}"/>
    <dgm:cxn modelId="{04BB2459-B895-DE47-994F-99903F08F802}" type="presOf" srcId="{2EB284C5-12B4-0E45-A008-2E06E8224A40}" destId="{CF407693-79E6-A94C-8550-392595303E61}" srcOrd="0" destOrd="0" presId="urn:microsoft.com/office/officeart/2005/8/layout/vList2"/>
    <dgm:cxn modelId="{A47134CA-9762-1D48-B5AD-051BC7910385}" type="presOf" srcId="{9D982A17-AE73-BF48-BFC8-7C0E80D8A513}" destId="{9CC61311-E093-2B44-AD09-25C2F48E13B8}" srcOrd="0" destOrd="0" presId="urn:microsoft.com/office/officeart/2005/8/layout/vList2"/>
    <dgm:cxn modelId="{130122D4-4B36-084E-B879-5C4889909D72}" srcId="{A7DDF51B-89A1-D344-BE0F-87FF503B71D8}" destId="{9EF84C8C-7FAF-D045-8D40-760195803B84}" srcOrd="0" destOrd="0" parTransId="{C7B77C05-FF94-DD44-B5F8-136195DECBCC}" sibTransId="{8B15C985-97E7-914A-BE2A-39DBD002C300}"/>
    <dgm:cxn modelId="{ABB282D6-543A-034E-A711-06BB736D6EFA}" srcId="{9D982A17-AE73-BF48-BFC8-7C0E80D8A513}" destId="{A7DDF51B-89A1-D344-BE0F-87FF503B71D8}" srcOrd="0" destOrd="0" parTransId="{1617481F-0EFC-1943-A506-7BEB7F2264FD}" sibTransId="{271F1788-67EB-AC4E-B346-3108CBA5D15B}"/>
    <dgm:cxn modelId="{D392E6DE-559E-FE49-8A93-7FCCF3204588}" type="presOf" srcId="{9EF84C8C-7FAF-D045-8D40-760195803B84}" destId="{F5F48505-E764-044E-A70A-546B0D53B607}" srcOrd="0" destOrd="0" presId="urn:microsoft.com/office/officeart/2005/8/layout/vList2"/>
    <dgm:cxn modelId="{C54265E8-557A-4B4B-BC6D-BD9B621D29D4}" type="presOf" srcId="{A7DDF51B-89A1-D344-BE0F-87FF503B71D8}" destId="{07B1DFB8-3CF1-BC48-89CC-549240EE1357}" srcOrd="0" destOrd="0" presId="urn:microsoft.com/office/officeart/2005/8/layout/vList2"/>
    <dgm:cxn modelId="{8891D2EA-5861-4442-945B-FEB82E8A9DEE}" type="presOf" srcId="{559DDB57-0FE1-8949-A93B-73D25801FF02}" destId="{CF407693-79E6-A94C-8550-392595303E61}" srcOrd="0" destOrd="1" presId="urn:microsoft.com/office/officeart/2005/8/layout/vList2"/>
    <dgm:cxn modelId="{8439E2F4-14D9-0446-970C-8D793F361F33}" srcId="{A7DDF51B-89A1-D344-BE0F-87FF503B71D8}" destId="{680EB5FB-7D6D-FF4A-ABBD-C0E9C34FC32A}" srcOrd="1" destOrd="0" parTransId="{12319188-3279-CB40-9A76-626F4814822E}" sibTransId="{EEB2F86D-1459-CD4C-91A6-AC899CCE3B4A}"/>
    <dgm:cxn modelId="{BD555AFC-6AAC-554E-A975-36111723FC40}" srcId="{9D982A17-AE73-BF48-BFC8-7C0E80D8A513}" destId="{F051B825-18D8-CB4A-BF59-594669FAC5C9}" srcOrd="1" destOrd="0" parTransId="{2329D686-D164-1C43-881C-6E4A10643960}" sibTransId="{ABF844A1-C99A-8A43-86FC-8CB0C1D474C5}"/>
    <dgm:cxn modelId="{D47C70C4-B627-1844-9AB3-C89D759D3E64}" type="presParOf" srcId="{9CC61311-E093-2B44-AD09-25C2F48E13B8}" destId="{07B1DFB8-3CF1-BC48-89CC-549240EE1357}" srcOrd="0" destOrd="0" presId="urn:microsoft.com/office/officeart/2005/8/layout/vList2"/>
    <dgm:cxn modelId="{9D9002D3-2D8D-8B4B-A9DD-54590B445F7B}" type="presParOf" srcId="{9CC61311-E093-2B44-AD09-25C2F48E13B8}" destId="{F5F48505-E764-044E-A70A-546B0D53B607}" srcOrd="1" destOrd="0" presId="urn:microsoft.com/office/officeart/2005/8/layout/vList2"/>
    <dgm:cxn modelId="{D9DE33A2-D6DC-8A4C-AFE9-F181BBA9B598}" type="presParOf" srcId="{9CC61311-E093-2B44-AD09-25C2F48E13B8}" destId="{FD91768C-60EF-1A49-A3DB-F2A96A19A157}" srcOrd="2" destOrd="0" presId="urn:microsoft.com/office/officeart/2005/8/layout/vList2"/>
    <dgm:cxn modelId="{77F02691-8180-D341-9628-2E95F3026B5D}" type="presParOf" srcId="{9CC61311-E093-2B44-AD09-25C2F48E13B8}" destId="{CF407693-79E6-A94C-8550-392595303E6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D982A17-AE73-BF48-BFC8-7C0E80D8A513}" type="doc">
      <dgm:prSet loTypeId="urn:microsoft.com/office/officeart/2005/8/layout/vList2" loCatId="" qsTypeId="urn:microsoft.com/office/officeart/2005/8/quickstyle/3d3" qsCatId="3D" csTypeId="urn:microsoft.com/office/officeart/2005/8/colors/accent2_3" csCatId="accent2" phldr="1"/>
      <dgm:spPr/>
      <dgm:t>
        <a:bodyPr/>
        <a:lstStyle/>
        <a:p>
          <a:endParaRPr lang="en-US"/>
        </a:p>
      </dgm:t>
    </dgm:pt>
    <dgm:pt modelId="{A7DDF51B-89A1-D344-BE0F-87FF503B71D8}">
      <dgm:prSet phldrT="[Text]" custT="1"/>
      <dgm:spPr/>
      <dgm:t>
        <a:bodyPr/>
        <a:lstStyle/>
        <a:p>
          <a:r>
            <a:rPr lang="en-US" sz="6000" dirty="0"/>
            <a:t>7. Data Collection and Monitoring</a:t>
          </a:r>
        </a:p>
      </dgm:t>
    </dgm:pt>
    <dgm:pt modelId="{1617481F-0EFC-1943-A506-7BEB7F2264FD}" type="parTrans" cxnId="{ABB282D6-543A-034E-A711-06BB736D6EFA}">
      <dgm:prSet/>
      <dgm:spPr/>
      <dgm:t>
        <a:bodyPr/>
        <a:lstStyle/>
        <a:p>
          <a:endParaRPr lang="en-US"/>
        </a:p>
      </dgm:t>
    </dgm:pt>
    <dgm:pt modelId="{271F1788-67EB-AC4E-B346-3108CBA5D15B}" type="sibTrans" cxnId="{ABB282D6-543A-034E-A711-06BB736D6EFA}">
      <dgm:prSet/>
      <dgm:spPr/>
      <dgm:t>
        <a:bodyPr/>
        <a:lstStyle/>
        <a:p>
          <a:endParaRPr lang="en-US"/>
        </a:p>
      </dgm:t>
    </dgm:pt>
    <dgm:pt modelId="{F051B825-18D8-CB4A-BF59-594669FAC5C9}">
      <dgm:prSet phldrT="[Text]" custT="1"/>
      <dgm:spPr/>
      <dgm:t>
        <a:bodyPr/>
        <a:lstStyle/>
        <a:p>
          <a:r>
            <a:rPr lang="en-US" sz="6000" dirty="0"/>
            <a:t>8. Sustainability Planning</a:t>
          </a:r>
        </a:p>
      </dgm:t>
    </dgm:pt>
    <dgm:pt modelId="{2329D686-D164-1C43-881C-6E4A10643960}" type="parTrans" cxnId="{BD555AFC-6AAC-554E-A975-36111723FC40}">
      <dgm:prSet/>
      <dgm:spPr/>
      <dgm:t>
        <a:bodyPr/>
        <a:lstStyle/>
        <a:p>
          <a:endParaRPr lang="en-US"/>
        </a:p>
      </dgm:t>
    </dgm:pt>
    <dgm:pt modelId="{ABF844A1-C99A-8A43-86FC-8CB0C1D474C5}" type="sibTrans" cxnId="{BD555AFC-6AAC-554E-A975-36111723FC40}">
      <dgm:prSet/>
      <dgm:spPr/>
      <dgm:t>
        <a:bodyPr/>
        <a:lstStyle/>
        <a:p>
          <a:endParaRPr lang="en-US"/>
        </a:p>
      </dgm:t>
    </dgm:pt>
    <dgm:pt modelId="{559DDB57-0FE1-8949-A93B-73D25801FF02}">
      <dgm:prSet phldrT="[Text]" custT="1"/>
      <dgm:spPr/>
      <dgm:t>
        <a:bodyPr/>
        <a:lstStyle/>
        <a:p>
          <a:r>
            <a:rPr lang="en-US" sz="5400" dirty="0"/>
            <a:t>Develop a sustainability plan that considers the long-term impact of your project within the national or global context. </a:t>
          </a:r>
        </a:p>
      </dgm:t>
    </dgm:pt>
    <dgm:pt modelId="{4963E3DE-6E66-1A49-BED7-9513980BB14B}" type="parTrans" cxnId="{7AE3D332-00A7-E849-9B90-30C813BA9B9B}">
      <dgm:prSet/>
      <dgm:spPr/>
      <dgm:t>
        <a:bodyPr/>
        <a:lstStyle/>
        <a:p>
          <a:endParaRPr lang="en-US"/>
        </a:p>
      </dgm:t>
    </dgm:pt>
    <dgm:pt modelId="{27227347-6DF0-8F4B-BA2A-14A2C59DE089}" type="sibTrans" cxnId="{7AE3D332-00A7-E849-9B90-30C813BA9B9B}">
      <dgm:prSet/>
      <dgm:spPr/>
      <dgm:t>
        <a:bodyPr/>
        <a:lstStyle/>
        <a:p>
          <a:endParaRPr lang="en-US"/>
        </a:p>
      </dgm:t>
    </dgm:pt>
    <dgm:pt modelId="{2EB284C5-12B4-0E45-A008-2E06E8224A40}">
      <dgm:prSet phldrT="[Text]" custT="1"/>
      <dgm:spPr/>
      <dgm:t>
        <a:bodyPr/>
        <a:lstStyle/>
        <a:p>
          <a:endParaRPr lang="en-US" sz="5400" dirty="0"/>
        </a:p>
      </dgm:t>
    </dgm:pt>
    <dgm:pt modelId="{572C5E88-71A7-724E-AACD-97B579251A33}" type="parTrans" cxnId="{8634544D-043E-6546-BC67-D3760EC835BE}">
      <dgm:prSet/>
      <dgm:spPr/>
      <dgm:t>
        <a:bodyPr/>
        <a:lstStyle/>
        <a:p>
          <a:endParaRPr lang="en-US"/>
        </a:p>
      </dgm:t>
    </dgm:pt>
    <dgm:pt modelId="{6CFE6E5A-5212-204F-B48F-7B8443B97BBB}" type="sibTrans" cxnId="{8634544D-043E-6546-BC67-D3760EC835BE}">
      <dgm:prSet/>
      <dgm:spPr/>
      <dgm:t>
        <a:bodyPr/>
        <a:lstStyle/>
        <a:p>
          <a:endParaRPr lang="en-US"/>
        </a:p>
      </dgm:t>
    </dgm:pt>
    <dgm:pt modelId="{C1CD7C33-D43D-6C4B-9D91-449FBE101432}">
      <dgm:prSet custT="1"/>
      <dgm:spPr/>
      <dgm:t>
        <a:bodyPr/>
        <a:lstStyle/>
        <a:p>
          <a:pPr>
            <a:buSzPts val="1000"/>
            <a:buFont typeface="Arial" panose="020B0604020202020204" pitchFamily="34" charset="0"/>
            <a:buChar char="•"/>
          </a:pPr>
          <a:r>
            <a:rPr lang="en-US" sz="5400" dirty="0"/>
            <a:t>Use data to demonstrate the effectiveness of your project on both national and global levels, providing evidence for scalability and replicability.</a:t>
          </a:r>
        </a:p>
      </dgm:t>
    </dgm:pt>
    <dgm:pt modelId="{17F62006-70A1-EA4C-8130-D0C43426639A}" type="parTrans" cxnId="{14ACF79F-9211-374B-AE55-66CA8A05956D}">
      <dgm:prSet/>
      <dgm:spPr/>
      <dgm:t>
        <a:bodyPr/>
        <a:lstStyle/>
        <a:p>
          <a:endParaRPr lang="en-US"/>
        </a:p>
      </dgm:t>
    </dgm:pt>
    <dgm:pt modelId="{0BBA155F-8824-4346-8F49-B268A907D3F3}" type="sibTrans" cxnId="{14ACF79F-9211-374B-AE55-66CA8A05956D}">
      <dgm:prSet/>
      <dgm:spPr/>
      <dgm:t>
        <a:bodyPr/>
        <a:lstStyle/>
        <a:p>
          <a:endParaRPr lang="en-US"/>
        </a:p>
      </dgm:t>
    </dgm:pt>
    <dgm:pt modelId="{7AC6F561-9978-CC47-A80A-C807B38243C9}">
      <dgm:prSet phldrT="[Text]" custT="1"/>
      <dgm:spPr/>
      <dgm:t>
        <a:bodyPr/>
        <a:lstStyle/>
        <a:p>
          <a:endParaRPr lang="en-US" sz="5400" dirty="0"/>
        </a:p>
      </dgm:t>
    </dgm:pt>
    <dgm:pt modelId="{CA56276B-0141-5F49-A4CC-A3BAB148853C}" type="parTrans" cxnId="{86CCCE89-EEA6-9C49-8B91-E500AC407019}">
      <dgm:prSet/>
      <dgm:spPr/>
      <dgm:t>
        <a:bodyPr/>
        <a:lstStyle/>
        <a:p>
          <a:endParaRPr lang="en-US"/>
        </a:p>
      </dgm:t>
    </dgm:pt>
    <dgm:pt modelId="{BDE4D57B-92FE-6F47-BFB3-837B11DE2AC1}" type="sibTrans" cxnId="{86CCCE89-EEA6-9C49-8B91-E500AC407019}">
      <dgm:prSet/>
      <dgm:spPr/>
      <dgm:t>
        <a:bodyPr/>
        <a:lstStyle/>
        <a:p>
          <a:endParaRPr lang="en-US"/>
        </a:p>
      </dgm:t>
    </dgm:pt>
    <dgm:pt modelId="{2A1C1F4A-B750-E643-8E26-9C67242934A4}">
      <dgm:prSet phldrT="[Text]" custT="1"/>
      <dgm:spPr/>
      <dgm:t>
        <a:bodyPr/>
        <a:lstStyle/>
        <a:p>
          <a:r>
            <a:rPr lang="en-US" sz="5400" dirty="0"/>
            <a:t>9. Periodic Evaluation and Adaptation</a:t>
          </a:r>
        </a:p>
      </dgm:t>
    </dgm:pt>
    <dgm:pt modelId="{C1F1C367-2C79-9E43-89CD-FAAE8C257392}" type="parTrans" cxnId="{9390AFE5-2DDD-C74F-83A0-CC2FECF9A19D}">
      <dgm:prSet/>
      <dgm:spPr/>
      <dgm:t>
        <a:bodyPr/>
        <a:lstStyle/>
        <a:p>
          <a:endParaRPr lang="en-US"/>
        </a:p>
      </dgm:t>
    </dgm:pt>
    <dgm:pt modelId="{AE3D4C72-10FA-554E-93A6-C673A6AB3CE1}" type="sibTrans" cxnId="{9390AFE5-2DDD-C74F-83A0-CC2FECF9A19D}">
      <dgm:prSet/>
      <dgm:spPr/>
      <dgm:t>
        <a:bodyPr/>
        <a:lstStyle/>
        <a:p>
          <a:endParaRPr lang="en-US"/>
        </a:p>
      </dgm:t>
    </dgm:pt>
    <dgm:pt modelId="{B0200D01-9C53-3449-B628-D858E08F0EF8}">
      <dgm:prSet phldrT="[Text]" custT="1"/>
      <dgm:spPr/>
      <dgm:t>
        <a:bodyPr/>
        <a:lstStyle/>
        <a:p>
          <a:r>
            <a:rPr lang="en-US" sz="5400" dirty="0"/>
            <a:t>Regularly evaluate the project's performance and adapt strategies based on feedback and changing circumstances.</a:t>
          </a:r>
        </a:p>
      </dgm:t>
    </dgm:pt>
    <dgm:pt modelId="{5DCE3713-CCF8-A445-825A-305184E64180}" type="parTrans" cxnId="{782C43C9-922D-1A47-BC74-B07CEA553471}">
      <dgm:prSet/>
      <dgm:spPr/>
      <dgm:t>
        <a:bodyPr/>
        <a:lstStyle/>
        <a:p>
          <a:endParaRPr lang="en-US"/>
        </a:p>
      </dgm:t>
    </dgm:pt>
    <dgm:pt modelId="{2F50256C-4A10-D749-A5BA-D8074F3BF965}" type="sibTrans" cxnId="{782C43C9-922D-1A47-BC74-B07CEA553471}">
      <dgm:prSet/>
      <dgm:spPr/>
      <dgm:t>
        <a:bodyPr/>
        <a:lstStyle/>
        <a:p>
          <a:endParaRPr lang="en-US"/>
        </a:p>
      </dgm:t>
    </dgm:pt>
    <dgm:pt modelId="{856BE6E3-6EF5-C740-977D-879E82982F1C}">
      <dgm:prSet phldrT="[Text]" custT="1"/>
      <dgm:spPr/>
      <dgm:t>
        <a:bodyPr/>
        <a:lstStyle/>
        <a:p>
          <a:endParaRPr lang="en-US" sz="5400" dirty="0"/>
        </a:p>
      </dgm:t>
    </dgm:pt>
    <dgm:pt modelId="{40D8F033-881F-764F-AC9C-718046370DEA}" type="parTrans" cxnId="{64E17989-448C-3B4B-B22E-12EABCEE8FD6}">
      <dgm:prSet/>
      <dgm:spPr/>
      <dgm:t>
        <a:bodyPr/>
        <a:lstStyle/>
        <a:p>
          <a:endParaRPr lang="en-US"/>
        </a:p>
      </dgm:t>
    </dgm:pt>
    <dgm:pt modelId="{71BC9CB7-C3F1-4E4B-9E4D-A94E0988E4DC}" type="sibTrans" cxnId="{64E17989-448C-3B4B-B22E-12EABCEE8FD6}">
      <dgm:prSet/>
      <dgm:spPr/>
      <dgm:t>
        <a:bodyPr/>
        <a:lstStyle/>
        <a:p>
          <a:endParaRPr lang="en-US"/>
        </a:p>
      </dgm:t>
    </dgm:pt>
    <dgm:pt modelId="{9CC61311-E093-2B44-AD09-25C2F48E13B8}" type="pres">
      <dgm:prSet presAssocID="{9D982A17-AE73-BF48-BFC8-7C0E80D8A513}" presName="linear" presStyleCnt="0">
        <dgm:presLayoutVars>
          <dgm:animLvl val="lvl"/>
          <dgm:resizeHandles val="exact"/>
        </dgm:presLayoutVars>
      </dgm:prSet>
      <dgm:spPr/>
    </dgm:pt>
    <dgm:pt modelId="{07B1DFB8-3CF1-BC48-89CC-549240EE1357}" type="pres">
      <dgm:prSet presAssocID="{A7DDF51B-89A1-D344-BE0F-87FF503B71D8}" presName="parentText" presStyleLbl="node1" presStyleIdx="0" presStyleCnt="3">
        <dgm:presLayoutVars>
          <dgm:chMax val="0"/>
          <dgm:bulletEnabled val="1"/>
        </dgm:presLayoutVars>
      </dgm:prSet>
      <dgm:spPr/>
    </dgm:pt>
    <dgm:pt modelId="{75A307E6-998C-0747-86F7-1B7DDB844266}" type="pres">
      <dgm:prSet presAssocID="{A7DDF51B-89A1-D344-BE0F-87FF503B71D8}" presName="childText" presStyleLbl="revTx" presStyleIdx="0" presStyleCnt="3" custLinFactNeighborY="25977">
        <dgm:presLayoutVars>
          <dgm:bulletEnabled val="1"/>
        </dgm:presLayoutVars>
      </dgm:prSet>
      <dgm:spPr/>
    </dgm:pt>
    <dgm:pt modelId="{FD91768C-60EF-1A49-A3DB-F2A96A19A157}" type="pres">
      <dgm:prSet presAssocID="{F051B825-18D8-CB4A-BF59-594669FAC5C9}" presName="parentText" presStyleLbl="node1" presStyleIdx="1" presStyleCnt="3">
        <dgm:presLayoutVars>
          <dgm:chMax val="0"/>
          <dgm:bulletEnabled val="1"/>
        </dgm:presLayoutVars>
      </dgm:prSet>
      <dgm:spPr/>
    </dgm:pt>
    <dgm:pt modelId="{CF407693-79E6-A94C-8550-392595303E61}" type="pres">
      <dgm:prSet presAssocID="{F051B825-18D8-CB4A-BF59-594669FAC5C9}" presName="childText" presStyleLbl="revTx" presStyleIdx="1" presStyleCnt="3" custLinFactNeighborY="3376">
        <dgm:presLayoutVars>
          <dgm:bulletEnabled val="1"/>
        </dgm:presLayoutVars>
      </dgm:prSet>
      <dgm:spPr/>
    </dgm:pt>
    <dgm:pt modelId="{534573E3-4DBA-0B44-A14B-A2BF78AF0827}" type="pres">
      <dgm:prSet presAssocID="{2A1C1F4A-B750-E643-8E26-9C67242934A4}" presName="parentText" presStyleLbl="node1" presStyleIdx="2" presStyleCnt="3" custScaleY="62406" custLinFactNeighborY="23493">
        <dgm:presLayoutVars>
          <dgm:chMax val="0"/>
          <dgm:bulletEnabled val="1"/>
        </dgm:presLayoutVars>
      </dgm:prSet>
      <dgm:spPr/>
    </dgm:pt>
    <dgm:pt modelId="{48F77F68-C580-D142-ADFC-BB2CD2C13DA3}" type="pres">
      <dgm:prSet presAssocID="{2A1C1F4A-B750-E643-8E26-9C67242934A4}" presName="childText" presStyleLbl="revTx" presStyleIdx="2" presStyleCnt="3">
        <dgm:presLayoutVars>
          <dgm:bulletEnabled val="1"/>
        </dgm:presLayoutVars>
      </dgm:prSet>
      <dgm:spPr/>
    </dgm:pt>
  </dgm:ptLst>
  <dgm:cxnLst>
    <dgm:cxn modelId="{14C2DB25-585A-6648-8834-550DEB9FEA18}" type="presOf" srcId="{C1CD7C33-D43D-6C4B-9D91-449FBE101432}" destId="{75A307E6-998C-0747-86F7-1B7DDB844266}" srcOrd="0" destOrd="0" presId="urn:microsoft.com/office/officeart/2005/8/layout/vList2"/>
    <dgm:cxn modelId="{257AD128-9DDF-534D-9A19-62E81F203B0E}" type="presOf" srcId="{F051B825-18D8-CB4A-BF59-594669FAC5C9}" destId="{FD91768C-60EF-1A49-A3DB-F2A96A19A157}" srcOrd="0" destOrd="0" presId="urn:microsoft.com/office/officeart/2005/8/layout/vList2"/>
    <dgm:cxn modelId="{7AE3D332-00A7-E849-9B90-30C813BA9B9B}" srcId="{F051B825-18D8-CB4A-BF59-594669FAC5C9}" destId="{559DDB57-0FE1-8949-A93B-73D25801FF02}" srcOrd="1" destOrd="0" parTransId="{4963E3DE-6E66-1A49-BED7-9513980BB14B}" sibTransId="{27227347-6DF0-8F4B-BA2A-14A2C59DE089}"/>
    <dgm:cxn modelId="{A022AA35-83D0-AD4E-9CA4-F2D62BDFFE82}" type="presOf" srcId="{7AC6F561-9978-CC47-A80A-C807B38243C9}" destId="{75A307E6-998C-0747-86F7-1B7DDB844266}" srcOrd="0" destOrd="1" presId="urn:microsoft.com/office/officeart/2005/8/layout/vList2"/>
    <dgm:cxn modelId="{8634544D-043E-6546-BC67-D3760EC835BE}" srcId="{F051B825-18D8-CB4A-BF59-594669FAC5C9}" destId="{2EB284C5-12B4-0E45-A008-2E06E8224A40}" srcOrd="0" destOrd="0" parTransId="{572C5E88-71A7-724E-AACD-97B579251A33}" sibTransId="{6CFE6E5A-5212-204F-B48F-7B8443B97BBB}"/>
    <dgm:cxn modelId="{04BB2459-B895-DE47-994F-99903F08F802}" type="presOf" srcId="{2EB284C5-12B4-0E45-A008-2E06E8224A40}" destId="{CF407693-79E6-A94C-8550-392595303E61}" srcOrd="0" destOrd="0" presId="urn:microsoft.com/office/officeart/2005/8/layout/vList2"/>
    <dgm:cxn modelId="{BB80BB6D-B76A-9142-847F-E96779782BC4}" type="presOf" srcId="{2A1C1F4A-B750-E643-8E26-9C67242934A4}" destId="{534573E3-4DBA-0B44-A14B-A2BF78AF0827}" srcOrd="0" destOrd="0" presId="urn:microsoft.com/office/officeart/2005/8/layout/vList2"/>
    <dgm:cxn modelId="{64E17989-448C-3B4B-B22E-12EABCEE8FD6}" srcId="{2A1C1F4A-B750-E643-8E26-9C67242934A4}" destId="{856BE6E3-6EF5-C740-977D-879E82982F1C}" srcOrd="0" destOrd="0" parTransId="{40D8F033-881F-764F-AC9C-718046370DEA}" sibTransId="{71BC9CB7-C3F1-4E4B-9E4D-A94E0988E4DC}"/>
    <dgm:cxn modelId="{86CCCE89-EEA6-9C49-8B91-E500AC407019}" srcId="{A7DDF51B-89A1-D344-BE0F-87FF503B71D8}" destId="{7AC6F561-9978-CC47-A80A-C807B38243C9}" srcOrd="1" destOrd="0" parTransId="{CA56276B-0141-5F49-A4CC-A3BAB148853C}" sibTransId="{BDE4D57B-92FE-6F47-BFB3-837B11DE2AC1}"/>
    <dgm:cxn modelId="{14ACF79F-9211-374B-AE55-66CA8A05956D}" srcId="{A7DDF51B-89A1-D344-BE0F-87FF503B71D8}" destId="{C1CD7C33-D43D-6C4B-9D91-449FBE101432}" srcOrd="0" destOrd="0" parTransId="{17F62006-70A1-EA4C-8130-D0C43426639A}" sibTransId="{0BBA155F-8824-4346-8F49-B268A907D3F3}"/>
    <dgm:cxn modelId="{782C43C9-922D-1A47-BC74-B07CEA553471}" srcId="{2A1C1F4A-B750-E643-8E26-9C67242934A4}" destId="{B0200D01-9C53-3449-B628-D858E08F0EF8}" srcOrd="1" destOrd="0" parTransId="{5DCE3713-CCF8-A445-825A-305184E64180}" sibTransId="{2F50256C-4A10-D749-A5BA-D8074F3BF965}"/>
    <dgm:cxn modelId="{A47134CA-9762-1D48-B5AD-051BC7910385}" type="presOf" srcId="{9D982A17-AE73-BF48-BFC8-7C0E80D8A513}" destId="{9CC61311-E093-2B44-AD09-25C2F48E13B8}" srcOrd="0" destOrd="0" presId="urn:microsoft.com/office/officeart/2005/8/layout/vList2"/>
    <dgm:cxn modelId="{5A580CCD-0E5E-2840-AC74-9D31C852A0F4}" type="presOf" srcId="{856BE6E3-6EF5-C740-977D-879E82982F1C}" destId="{48F77F68-C580-D142-ADFC-BB2CD2C13DA3}" srcOrd="0" destOrd="0" presId="urn:microsoft.com/office/officeart/2005/8/layout/vList2"/>
    <dgm:cxn modelId="{43F626CF-4C4E-F041-BC9A-A41B36FCB30B}" type="presOf" srcId="{B0200D01-9C53-3449-B628-D858E08F0EF8}" destId="{48F77F68-C580-D142-ADFC-BB2CD2C13DA3}" srcOrd="0" destOrd="1" presId="urn:microsoft.com/office/officeart/2005/8/layout/vList2"/>
    <dgm:cxn modelId="{ABB282D6-543A-034E-A711-06BB736D6EFA}" srcId="{9D982A17-AE73-BF48-BFC8-7C0E80D8A513}" destId="{A7DDF51B-89A1-D344-BE0F-87FF503B71D8}" srcOrd="0" destOrd="0" parTransId="{1617481F-0EFC-1943-A506-7BEB7F2264FD}" sibTransId="{271F1788-67EB-AC4E-B346-3108CBA5D15B}"/>
    <dgm:cxn modelId="{9390AFE5-2DDD-C74F-83A0-CC2FECF9A19D}" srcId="{9D982A17-AE73-BF48-BFC8-7C0E80D8A513}" destId="{2A1C1F4A-B750-E643-8E26-9C67242934A4}" srcOrd="2" destOrd="0" parTransId="{C1F1C367-2C79-9E43-89CD-FAAE8C257392}" sibTransId="{AE3D4C72-10FA-554E-93A6-C673A6AB3CE1}"/>
    <dgm:cxn modelId="{C54265E8-557A-4B4B-BC6D-BD9B621D29D4}" type="presOf" srcId="{A7DDF51B-89A1-D344-BE0F-87FF503B71D8}" destId="{07B1DFB8-3CF1-BC48-89CC-549240EE1357}" srcOrd="0" destOrd="0" presId="urn:microsoft.com/office/officeart/2005/8/layout/vList2"/>
    <dgm:cxn modelId="{8891D2EA-5861-4442-945B-FEB82E8A9DEE}" type="presOf" srcId="{559DDB57-0FE1-8949-A93B-73D25801FF02}" destId="{CF407693-79E6-A94C-8550-392595303E61}" srcOrd="0" destOrd="1" presId="urn:microsoft.com/office/officeart/2005/8/layout/vList2"/>
    <dgm:cxn modelId="{BD555AFC-6AAC-554E-A975-36111723FC40}" srcId="{9D982A17-AE73-BF48-BFC8-7C0E80D8A513}" destId="{F051B825-18D8-CB4A-BF59-594669FAC5C9}" srcOrd="1" destOrd="0" parTransId="{2329D686-D164-1C43-881C-6E4A10643960}" sibTransId="{ABF844A1-C99A-8A43-86FC-8CB0C1D474C5}"/>
    <dgm:cxn modelId="{D47C70C4-B627-1844-9AB3-C89D759D3E64}" type="presParOf" srcId="{9CC61311-E093-2B44-AD09-25C2F48E13B8}" destId="{07B1DFB8-3CF1-BC48-89CC-549240EE1357}" srcOrd="0" destOrd="0" presId="urn:microsoft.com/office/officeart/2005/8/layout/vList2"/>
    <dgm:cxn modelId="{D9546903-9A36-4845-A892-7A48AC7786A7}" type="presParOf" srcId="{9CC61311-E093-2B44-AD09-25C2F48E13B8}" destId="{75A307E6-998C-0747-86F7-1B7DDB844266}" srcOrd="1" destOrd="0" presId="urn:microsoft.com/office/officeart/2005/8/layout/vList2"/>
    <dgm:cxn modelId="{D9DE33A2-D6DC-8A4C-AFE9-F181BBA9B598}" type="presParOf" srcId="{9CC61311-E093-2B44-AD09-25C2F48E13B8}" destId="{FD91768C-60EF-1A49-A3DB-F2A96A19A157}" srcOrd="2" destOrd="0" presId="urn:microsoft.com/office/officeart/2005/8/layout/vList2"/>
    <dgm:cxn modelId="{77F02691-8180-D341-9628-2E95F3026B5D}" type="presParOf" srcId="{9CC61311-E093-2B44-AD09-25C2F48E13B8}" destId="{CF407693-79E6-A94C-8550-392595303E61}" srcOrd="3" destOrd="0" presId="urn:microsoft.com/office/officeart/2005/8/layout/vList2"/>
    <dgm:cxn modelId="{E28C8A07-1277-9848-B9C9-759477E9E918}" type="presParOf" srcId="{9CC61311-E093-2B44-AD09-25C2F48E13B8}" destId="{534573E3-4DBA-0B44-A14B-A2BF78AF0827}" srcOrd="4" destOrd="0" presId="urn:microsoft.com/office/officeart/2005/8/layout/vList2"/>
    <dgm:cxn modelId="{DF0FBB49-1EC8-B742-92F7-52B88C071329}" type="presParOf" srcId="{9CC61311-E093-2B44-AD09-25C2F48E13B8}" destId="{48F77F68-C580-D142-ADFC-BB2CD2C13DA3}"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982A17-AE73-BF48-BFC8-7C0E80D8A513}" type="doc">
      <dgm:prSet loTypeId="urn:microsoft.com/office/officeart/2005/8/layout/vList2" loCatId="" qsTypeId="urn:microsoft.com/office/officeart/2005/8/quickstyle/3d3" qsCatId="3D" csTypeId="urn:microsoft.com/office/officeart/2005/8/colors/accent2_3" csCatId="accent2" phldr="1"/>
      <dgm:spPr/>
      <dgm:t>
        <a:bodyPr/>
        <a:lstStyle/>
        <a:p>
          <a:endParaRPr lang="en-US"/>
        </a:p>
      </dgm:t>
    </dgm:pt>
    <dgm:pt modelId="{A7DDF51B-89A1-D344-BE0F-87FF503B71D8}">
      <dgm:prSet phldrT="[Text]" custT="1"/>
      <dgm:spPr/>
      <dgm:t>
        <a:bodyPr/>
        <a:lstStyle/>
        <a:p>
          <a:r>
            <a:rPr lang="en-US" sz="6000" dirty="0"/>
            <a:t>3. Community Engagement</a:t>
          </a:r>
        </a:p>
      </dgm:t>
    </dgm:pt>
    <dgm:pt modelId="{1617481F-0EFC-1943-A506-7BEB7F2264FD}" type="parTrans" cxnId="{ABB282D6-543A-034E-A711-06BB736D6EFA}">
      <dgm:prSet/>
      <dgm:spPr/>
      <dgm:t>
        <a:bodyPr/>
        <a:lstStyle/>
        <a:p>
          <a:endParaRPr lang="en-US"/>
        </a:p>
      </dgm:t>
    </dgm:pt>
    <dgm:pt modelId="{271F1788-67EB-AC4E-B346-3108CBA5D15B}" type="sibTrans" cxnId="{ABB282D6-543A-034E-A711-06BB736D6EFA}">
      <dgm:prSet/>
      <dgm:spPr/>
      <dgm:t>
        <a:bodyPr/>
        <a:lstStyle/>
        <a:p>
          <a:endParaRPr lang="en-US"/>
        </a:p>
      </dgm:t>
    </dgm:pt>
    <dgm:pt modelId="{59E1B174-5567-954D-A46B-345809A861BF}">
      <dgm:prSet phldrT="[Text]" custT="1"/>
      <dgm:spPr/>
      <dgm:t>
        <a:bodyPr/>
        <a:lstStyle/>
        <a:p>
          <a:r>
            <a:rPr lang="en-US" sz="5400" b="0" i="0" dirty="0"/>
            <a:t>DEI principles emphasize the importance of engaging and involving diverse communities in decision-making processes. Grantors often look for projects that </a:t>
          </a:r>
          <a:r>
            <a:rPr lang="en-US" sz="5400" b="1" i="0" dirty="0"/>
            <a:t>actively involve and empower underrepresented groups</a:t>
          </a:r>
          <a:r>
            <a:rPr lang="en-US" sz="5400" b="0" i="0" dirty="0"/>
            <a:t>.</a:t>
          </a:r>
          <a:endParaRPr lang="en-US" sz="5400" dirty="0"/>
        </a:p>
      </dgm:t>
    </dgm:pt>
    <dgm:pt modelId="{E9E5AD44-819B-0B4E-B548-9FF8DAB5C71A}" type="parTrans" cxnId="{0726E08F-F03C-084D-8141-A38418B4BE35}">
      <dgm:prSet/>
      <dgm:spPr/>
      <dgm:t>
        <a:bodyPr/>
        <a:lstStyle/>
        <a:p>
          <a:endParaRPr lang="en-US"/>
        </a:p>
      </dgm:t>
    </dgm:pt>
    <dgm:pt modelId="{A01691DE-78C3-CC44-887B-9576169224BB}" type="sibTrans" cxnId="{0726E08F-F03C-084D-8141-A38418B4BE35}">
      <dgm:prSet/>
      <dgm:spPr/>
      <dgm:t>
        <a:bodyPr/>
        <a:lstStyle/>
        <a:p>
          <a:endParaRPr lang="en-US"/>
        </a:p>
      </dgm:t>
    </dgm:pt>
    <dgm:pt modelId="{F051B825-18D8-CB4A-BF59-594669FAC5C9}">
      <dgm:prSet phldrT="[Text]" custT="1"/>
      <dgm:spPr/>
      <dgm:t>
        <a:bodyPr/>
        <a:lstStyle/>
        <a:p>
          <a:r>
            <a:rPr lang="en-US" sz="6000" dirty="0"/>
            <a:t>4. Innovation and Creativity</a:t>
          </a:r>
        </a:p>
      </dgm:t>
    </dgm:pt>
    <dgm:pt modelId="{2329D686-D164-1C43-881C-6E4A10643960}" type="parTrans" cxnId="{BD555AFC-6AAC-554E-A975-36111723FC40}">
      <dgm:prSet/>
      <dgm:spPr/>
      <dgm:t>
        <a:bodyPr/>
        <a:lstStyle/>
        <a:p>
          <a:endParaRPr lang="en-US"/>
        </a:p>
      </dgm:t>
    </dgm:pt>
    <dgm:pt modelId="{ABF844A1-C99A-8A43-86FC-8CB0C1D474C5}" type="sibTrans" cxnId="{BD555AFC-6AAC-554E-A975-36111723FC40}">
      <dgm:prSet/>
      <dgm:spPr/>
      <dgm:t>
        <a:bodyPr/>
        <a:lstStyle/>
        <a:p>
          <a:endParaRPr lang="en-US"/>
        </a:p>
      </dgm:t>
    </dgm:pt>
    <dgm:pt modelId="{7022CBD9-7AAF-1541-8C8B-118242484235}">
      <dgm:prSet phldrT="[Text]" custT="1"/>
      <dgm:spPr/>
      <dgm:t>
        <a:bodyPr/>
        <a:lstStyle/>
        <a:p>
          <a:r>
            <a:rPr lang="en-US" sz="5400" b="0" i="0" dirty="0"/>
            <a:t>Diverse perspectives bring innovation and creativity. A project that incorporates </a:t>
          </a:r>
          <a:r>
            <a:rPr lang="en-US" sz="5400" b="1" i="0" dirty="0"/>
            <a:t>a variety of voices and experiences</a:t>
          </a:r>
          <a:r>
            <a:rPr lang="en-US" sz="5400" b="0" i="0" dirty="0"/>
            <a:t> is more likely to generate unique solutions to complex problems.</a:t>
          </a:r>
          <a:endParaRPr lang="en-US" sz="5400" dirty="0"/>
        </a:p>
      </dgm:t>
    </dgm:pt>
    <dgm:pt modelId="{F6C78F77-6C9A-414D-A2D5-6BF7429CA135}" type="parTrans" cxnId="{3CA8A16A-B0F4-2943-B4C7-C799AE416E74}">
      <dgm:prSet/>
      <dgm:spPr/>
      <dgm:t>
        <a:bodyPr/>
        <a:lstStyle/>
        <a:p>
          <a:endParaRPr lang="en-US"/>
        </a:p>
      </dgm:t>
    </dgm:pt>
    <dgm:pt modelId="{00F1BF15-2DB2-FE47-9CF2-9350CCD77208}" type="sibTrans" cxnId="{3CA8A16A-B0F4-2943-B4C7-C799AE416E74}">
      <dgm:prSet/>
      <dgm:spPr/>
      <dgm:t>
        <a:bodyPr/>
        <a:lstStyle/>
        <a:p>
          <a:endParaRPr lang="en-US"/>
        </a:p>
      </dgm:t>
    </dgm:pt>
    <dgm:pt modelId="{360A4166-3CE6-7E47-BFEB-AC72F9FB3477}">
      <dgm:prSet phldrT="[Text]" custT="1"/>
      <dgm:spPr/>
      <dgm:t>
        <a:bodyPr/>
        <a:lstStyle/>
        <a:p>
          <a:endParaRPr lang="en-US" sz="5400" dirty="0"/>
        </a:p>
      </dgm:t>
    </dgm:pt>
    <dgm:pt modelId="{571DA9E9-892F-5340-B5F8-525022D0DD29}" type="parTrans" cxnId="{9981D964-EFD5-0047-AAF6-900AF96103B0}">
      <dgm:prSet/>
      <dgm:spPr/>
      <dgm:t>
        <a:bodyPr/>
        <a:lstStyle/>
        <a:p>
          <a:endParaRPr lang="en-US"/>
        </a:p>
      </dgm:t>
    </dgm:pt>
    <dgm:pt modelId="{4AB3A5BB-37AB-F742-B9A9-27A2E756421B}" type="sibTrans" cxnId="{9981D964-EFD5-0047-AAF6-900AF96103B0}">
      <dgm:prSet/>
      <dgm:spPr/>
      <dgm:t>
        <a:bodyPr/>
        <a:lstStyle/>
        <a:p>
          <a:endParaRPr lang="en-US"/>
        </a:p>
      </dgm:t>
    </dgm:pt>
    <dgm:pt modelId="{559DDB57-0FE1-8949-A93B-73D25801FF02}">
      <dgm:prSet phldrT="[Text]" custT="1"/>
      <dgm:spPr/>
      <dgm:t>
        <a:bodyPr/>
        <a:lstStyle/>
        <a:p>
          <a:endParaRPr lang="en-US" sz="6000" dirty="0"/>
        </a:p>
      </dgm:t>
    </dgm:pt>
    <dgm:pt modelId="{4963E3DE-6E66-1A49-BED7-9513980BB14B}" type="parTrans" cxnId="{7AE3D332-00A7-E849-9B90-30C813BA9B9B}">
      <dgm:prSet/>
      <dgm:spPr/>
      <dgm:t>
        <a:bodyPr/>
        <a:lstStyle/>
        <a:p>
          <a:endParaRPr lang="en-US"/>
        </a:p>
      </dgm:t>
    </dgm:pt>
    <dgm:pt modelId="{27227347-6DF0-8F4B-BA2A-14A2C59DE089}" type="sibTrans" cxnId="{7AE3D332-00A7-E849-9B90-30C813BA9B9B}">
      <dgm:prSet/>
      <dgm:spPr/>
      <dgm:t>
        <a:bodyPr/>
        <a:lstStyle/>
        <a:p>
          <a:endParaRPr lang="en-US"/>
        </a:p>
      </dgm:t>
    </dgm:pt>
    <dgm:pt modelId="{8669BB87-EA30-6842-8573-47843D9A6151}">
      <dgm:prSet phldrT="[Text]" custT="1"/>
      <dgm:spPr/>
      <dgm:t>
        <a:bodyPr/>
        <a:lstStyle/>
        <a:p>
          <a:endParaRPr lang="en-US" sz="6000" dirty="0"/>
        </a:p>
      </dgm:t>
    </dgm:pt>
    <dgm:pt modelId="{40BCA6E2-0321-B347-9C33-DEEEC9B239DC}" type="parTrans" cxnId="{2121CAA6-6D19-D944-B2EF-B3C17A0EA037}">
      <dgm:prSet/>
      <dgm:spPr/>
      <dgm:t>
        <a:bodyPr/>
        <a:lstStyle/>
        <a:p>
          <a:endParaRPr lang="en-US"/>
        </a:p>
      </dgm:t>
    </dgm:pt>
    <dgm:pt modelId="{97ED70B9-6131-474F-8253-3A4F31A761FA}" type="sibTrans" cxnId="{2121CAA6-6D19-D944-B2EF-B3C17A0EA037}">
      <dgm:prSet/>
      <dgm:spPr/>
      <dgm:t>
        <a:bodyPr/>
        <a:lstStyle/>
        <a:p>
          <a:endParaRPr lang="en-US"/>
        </a:p>
      </dgm:t>
    </dgm:pt>
    <dgm:pt modelId="{9CC61311-E093-2B44-AD09-25C2F48E13B8}" type="pres">
      <dgm:prSet presAssocID="{9D982A17-AE73-BF48-BFC8-7C0E80D8A513}" presName="linear" presStyleCnt="0">
        <dgm:presLayoutVars>
          <dgm:animLvl val="lvl"/>
          <dgm:resizeHandles val="exact"/>
        </dgm:presLayoutVars>
      </dgm:prSet>
      <dgm:spPr/>
    </dgm:pt>
    <dgm:pt modelId="{07B1DFB8-3CF1-BC48-89CC-549240EE1357}" type="pres">
      <dgm:prSet presAssocID="{A7DDF51B-89A1-D344-BE0F-87FF503B71D8}" presName="parentText" presStyleLbl="node1" presStyleIdx="0" presStyleCnt="2" custLinFactNeighborY="4984">
        <dgm:presLayoutVars>
          <dgm:chMax val="0"/>
          <dgm:bulletEnabled val="1"/>
        </dgm:presLayoutVars>
      </dgm:prSet>
      <dgm:spPr/>
    </dgm:pt>
    <dgm:pt modelId="{F5F48505-E764-044E-A70A-546B0D53B607}" type="pres">
      <dgm:prSet presAssocID="{A7DDF51B-89A1-D344-BE0F-87FF503B71D8}" presName="childText" presStyleLbl="revTx" presStyleIdx="0" presStyleCnt="2">
        <dgm:presLayoutVars>
          <dgm:bulletEnabled val="1"/>
        </dgm:presLayoutVars>
      </dgm:prSet>
      <dgm:spPr/>
    </dgm:pt>
    <dgm:pt modelId="{FD91768C-60EF-1A49-A3DB-F2A96A19A157}" type="pres">
      <dgm:prSet presAssocID="{F051B825-18D8-CB4A-BF59-594669FAC5C9}" presName="parentText" presStyleLbl="node1" presStyleIdx="1" presStyleCnt="2">
        <dgm:presLayoutVars>
          <dgm:chMax val="0"/>
          <dgm:bulletEnabled val="1"/>
        </dgm:presLayoutVars>
      </dgm:prSet>
      <dgm:spPr/>
    </dgm:pt>
    <dgm:pt modelId="{CF407693-79E6-A94C-8550-392595303E61}" type="pres">
      <dgm:prSet presAssocID="{F051B825-18D8-CB4A-BF59-594669FAC5C9}" presName="childText" presStyleLbl="revTx" presStyleIdx="1" presStyleCnt="2">
        <dgm:presLayoutVars>
          <dgm:bulletEnabled val="1"/>
        </dgm:presLayoutVars>
      </dgm:prSet>
      <dgm:spPr/>
    </dgm:pt>
  </dgm:ptLst>
  <dgm:cxnLst>
    <dgm:cxn modelId="{257AD128-9DDF-534D-9A19-62E81F203B0E}" type="presOf" srcId="{F051B825-18D8-CB4A-BF59-594669FAC5C9}" destId="{FD91768C-60EF-1A49-A3DB-F2A96A19A157}" srcOrd="0" destOrd="0" presId="urn:microsoft.com/office/officeart/2005/8/layout/vList2"/>
    <dgm:cxn modelId="{7AE3D332-00A7-E849-9B90-30C813BA9B9B}" srcId="{F051B825-18D8-CB4A-BF59-594669FAC5C9}" destId="{559DDB57-0FE1-8949-A93B-73D25801FF02}" srcOrd="0" destOrd="0" parTransId="{4963E3DE-6E66-1A49-BED7-9513980BB14B}" sibTransId="{27227347-6DF0-8F4B-BA2A-14A2C59DE089}"/>
    <dgm:cxn modelId="{FE48823C-48C4-6D48-9F65-B41C1DAA74BF}" type="presOf" srcId="{7022CBD9-7AAF-1541-8C8B-118242484235}" destId="{CF407693-79E6-A94C-8550-392595303E61}" srcOrd="0" destOrd="1" presId="urn:microsoft.com/office/officeart/2005/8/layout/vList2"/>
    <dgm:cxn modelId="{9981D964-EFD5-0047-AAF6-900AF96103B0}" srcId="{A7DDF51B-89A1-D344-BE0F-87FF503B71D8}" destId="{360A4166-3CE6-7E47-BFEB-AC72F9FB3477}" srcOrd="0" destOrd="0" parTransId="{571DA9E9-892F-5340-B5F8-525022D0DD29}" sibTransId="{4AB3A5BB-37AB-F742-B9A9-27A2E756421B}"/>
    <dgm:cxn modelId="{83C3926A-EE2F-B349-A4D8-177B16114CDF}" type="presOf" srcId="{360A4166-3CE6-7E47-BFEB-AC72F9FB3477}" destId="{F5F48505-E764-044E-A70A-546B0D53B607}" srcOrd="0" destOrd="0" presId="urn:microsoft.com/office/officeart/2005/8/layout/vList2"/>
    <dgm:cxn modelId="{3CA8A16A-B0F4-2943-B4C7-C799AE416E74}" srcId="{F051B825-18D8-CB4A-BF59-594669FAC5C9}" destId="{7022CBD9-7AAF-1541-8C8B-118242484235}" srcOrd="1" destOrd="0" parTransId="{F6C78F77-6C9A-414D-A2D5-6BF7429CA135}" sibTransId="{00F1BF15-2DB2-FE47-9CF2-9350CCD77208}"/>
    <dgm:cxn modelId="{0726E08F-F03C-084D-8141-A38418B4BE35}" srcId="{A7DDF51B-89A1-D344-BE0F-87FF503B71D8}" destId="{59E1B174-5567-954D-A46B-345809A861BF}" srcOrd="1" destOrd="0" parTransId="{E9E5AD44-819B-0B4E-B548-9FF8DAB5C71A}" sibTransId="{A01691DE-78C3-CC44-887B-9576169224BB}"/>
    <dgm:cxn modelId="{2121CAA6-6D19-D944-B2EF-B3C17A0EA037}" srcId="{A7DDF51B-89A1-D344-BE0F-87FF503B71D8}" destId="{8669BB87-EA30-6842-8573-47843D9A6151}" srcOrd="2" destOrd="0" parTransId="{40BCA6E2-0321-B347-9C33-DEEEC9B239DC}" sibTransId="{97ED70B9-6131-474F-8253-3A4F31A761FA}"/>
    <dgm:cxn modelId="{7A638DAD-97C7-464A-A38D-1A16DC47B26F}" type="presOf" srcId="{59E1B174-5567-954D-A46B-345809A861BF}" destId="{F5F48505-E764-044E-A70A-546B0D53B607}" srcOrd="0" destOrd="1" presId="urn:microsoft.com/office/officeart/2005/8/layout/vList2"/>
    <dgm:cxn modelId="{A47134CA-9762-1D48-B5AD-051BC7910385}" type="presOf" srcId="{9D982A17-AE73-BF48-BFC8-7C0E80D8A513}" destId="{9CC61311-E093-2B44-AD09-25C2F48E13B8}" srcOrd="0" destOrd="0" presId="urn:microsoft.com/office/officeart/2005/8/layout/vList2"/>
    <dgm:cxn modelId="{ABB282D6-543A-034E-A711-06BB736D6EFA}" srcId="{9D982A17-AE73-BF48-BFC8-7C0E80D8A513}" destId="{A7DDF51B-89A1-D344-BE0F-87FF503B71D8}" srcOrd="0" destOrd="0" parTransId="{1617481F-0EFC-1943-A506-7BEB7F2264FD}" sibTransId="{271F1788-67EB-AC4E-B346-3108CBA5D15B}"/>
    <dgm:cxn modelId="{C54265E8-557A-4B4B-BC6D-BD9B621D29D4}" type="presOf" srcId="{A7DDF51B-89A1-D344-BE0F-87FF503B71D8}" destId="{07B1DFB8-3CF1-BC48-89CC-549240EE1357}" srcOrd="0" destOrd="0" presId="urn:microsoft.com/office/officeart/2005/8/layout/vList2"/>
    <dgm:cxn modelId="{8891D2EA-5861-4442-945B-FEB82E8A9DEE}" type="presOf" srcId="{559DDB57-0FE1-8949-A93B-73D25801FF02}" destId="{CF407693-79E6-A94C-8550-392595303E61}" srcOrd="0" destOrd="0" presId="urn:microsoft.com/office/officeart/2005/8/layout/vList2"/>
    <dgm:cxn modelId="{363135F0-3D9C-CE4E-8C6F-F52D752E46FC}" type="presOf" srcId="{8669BB87-EA30-6842-8573-47843D9A6151}" destId="{F5F48505-E764-044E-A70A-546B0D53B607}" srcOrd="0" destOrd="2" presId="urn:microsoft.com/office/officeart/2005/8/layout/vList2"/>
    <dgm:cxn modelId="{BD555AFC-6AAC-554E-A975-36111723FC40}" srcId="{9D982A17-AE73-BF48-BFC8-7C0E80D8A513}" destId="{F051B825-18D8-CB4A-BF59-594669FAC5C9}" srcOrd="1" destOrd="0" parTransId="{2329D686-D164-1C43-881C-6E4A10643960}" sibTransId="{ABF844A1-C99A-8A43-86FC-8CB0C1D474C5}"/>
    <dgm:cxn modelId="{D47C70C4-B627-1844-9AB3-C89D759D3E64}" type="presParOf" srcId="{9CC61311-E093-2B44-AD09-25C2F48E13B8}" destId="{07B1DFB8-3CF1-BC48-89CC-549240EE1357}" srcOrd="0" destOrd="0" presId="urn:microsoft.com/office/officeart/2005/8/layout/vList2"/>
    <dgm:cxn modelId="{9D9002D3-2D8D-8B4B-A9DD-54590B445F7B}" type="presParOf" srcId="{9CC61311-E093-2B44-AD09-25C2F48E13B8}" destId="{F5F48505-E764-044E-A70A-546B0D53B607}" srcOrd="1" destOrd="0" presId="urn:microsoft.com/office/officeart/2005/8/layout/vList2"/>
    <dgm:cxn modelId="{D9DE33A2-D6DC-8A4C-AFE9-F181BBA9B598}" type="presParOf" srcId="{9CC61311-E093-2B44-AD09-25C2F48E13B8}" destId="{FD91768C-60EF-1A49-A3DB-F2A96A19A157}" srcOrd="2" destOrd="0" presId="urn:microsoft.com/office/officeart/2005/8/layout/vList2"/>
    <dgm:cxn modelId="{77F02691-8180-D341-9628-2E95F3026B5D}" type="presParOf" srcId="{9CC61311-E093-2B44-AD09-25C2F48E13B8}" destId="{CF407693-79E6-A94C-8550-392595303E6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982A17-AE73-BF48-BFC8-7C0E80D8A513}" type="doc">
      <dgm:prSet loTypeId="urn:microsoft.com/office/officeart/2005/8/layout/vList2" loCatId="" qsTypeId="urn:microsoft.com/office/officeart/2005/8/quickstyle/3d3" qsCatId="3D" csTypeId="urn:microsoft.com/office/officeart/2005/8/colors/accent2_3" csCatId="accent2" phldr="1"/>
      <dgm:spPr/>
      <dgm:t>
        <a:bodyPr/>
        <a:lstStyle/>
        <a:p>
          <a:endParaRPr lang="en-US"/>
        </a:p>
      </dgm:t>
    </dgm:pt>
    <dgm:pt modelId="{A7DDF51B-89A1-D344-BE0F-87FF503B71D8}">
      <dgm:prSet phldrT="[Text]" custT="1"/>
      <dgm:spPr/>
      <dgm:t>
        <a:bodyPr/>
        <a:lstStyle/>
        <a:p>
          <a:r>
            <a:rPr lang="en-US" sz="6000" dirty="0"/>
            <a:t>5. Mitigation of Bias</a:t>
          </a:r>
        </a:p>
      </dgm:t>
    </dgm:pt>
    <dgm:pt modelId="{1617481F-0EFC-1943-A506-7BEB7F2264FD}" type="parTrans" cxnId="{ABB282D6-543A-034E-A711-06BB736D6EFA}">
      <dgm:prSet/>
      <dgm:spPr/>
      <dgm:t>
        <a:bodyPr/>
        <a:lstStyle/>
        <a:p>
          <a:endParaRPr lang="en-US"/>
        </a:p>
      </dgm:t>
    </dgm:pt>
    <dgm:pt modelId="{271F1788-67EB-AC4E-B346-3108CBA5D15B}" type="sibTrans" cxnId="{ABB282D6-543A-034E-A711-06BB736D6EFA}">
      <dgm:prSet/>
      <dgm:spPr/>
      <dgm:t>
        <a:bodyPr/>
        <a:lstStyle/>
        <a:p>
          <a:endParaRPr lang="en-US"/>
        </a:p>
      </dgm:t>
    </dgm:pt>
    <dgm:pt modelId="{59E1B174-5567-954D-A46B-345809A861BF}">
      <dgm:prSet phldrT="[Text]" custT="1"/>
      <dgm:spPr/>
      <dgm:t>
        <a:bodyPr/>
        <a:lstStyle/>
        <a:p>
          <a:r>
            <a:rPr lang="en-US" sz="5400" b="0" i="0" dirty="0"/>
            <a:t>This ensures that the </a:t>
          </a:r>
          <a:r>
            <a:rPr lang="en-US" sz="5400" b="1" i="0" dirty="0"/>
            <a:t>benefits of the project are distributed equitably</a:t>
          </a:r>
          <a:r>
            <a:rPr lang="en-US" sz="5400" b="0" i="0" dirty="0"/>
            <a:t> and that unintended negative consequences are minimized.</a:t>
          </a:r>
          <a:endParaRPr lang="en-US" sz="5400" dirty="0"/>
        </a:p>
      </dgm:t>
    </dgm:pt>
    <dgm:pt modelId="{E9E5AD44-819B-0B4E-B548-9FF8DAB5C71A}" type="parTrans" cxnId="{0726E08F-F03C-084D-8141-A38418B4BE35}">
      <dgm:prSet/>
      <dgm:spPr/>
      <dgm:t>
        <a:bodyPr/>
        <a:lstStyle/>
        <a:p>
          <a:endParaRPr lang="en-US"/>
        </a:p>
      </dgm:t>
    </dgm:pt>
    <dgm:pt modelId="{A01691DE-78C3-CC44-887B-9576169224BB}" type="sibTrans" cxnId="{0726E08F-F03C-084D-8141-A38418B4BE35}">
      <dgm:prSet/>
      <dgm:spPr/>
      <dgm:t>
        <a:bodyPr/>
        <a:lstStyle/>
        <a:p>
          <a:endParaRPr lang="en-US"/>
        </a:p>
      </dgm:t>
    </dgm:pt>
    <dgm:pt modelId="{F051B825-18D8-CB4A-BF59-594669FAC5C9}">
      <dgm:prSet phldrT="[Text]" custT="1"/>
      <dgm:spPr/>
      <dgm:t>
        <a:bodyPr/>
        <a:lstStyle/>
        <a:p>
          <a:r>
            <a:rPr lang="en-US" sz="6000" dirty="0"/>
            <a:t>6. Credibility and Reputation</a:t>
          </a:r>
        </a:p>
      </dgm:t>
    </dgm:pt>
    <dgm:pt modelId="{2329D686-D164-1C43-881C-6E4A10643960}" type="parTrans" cxnId="{BD555AFC-6AAC-554E-A975-36111723FC40}">
      <dgm:prSet/>
      <dgm:spPr/>
      <dgm:t>
        <a:bodyPr/>
        <a:lstStyle/>
        <a:p>
          <a:endParaRPr lang="en-US"/>
        </a:p>
      </dgm:t>
    </dgm:pt>
    <dgm:pt modelId="{ABF844A1-C99A-8A43-86FC-8CB0C1D474C5}" type="sibTrans" cxnId="{BD555AFC-6AAC-554E-A975-36111723FC40}">
      <dgm:prSet/>
      <dgm:spPr/>
      <dgm:t>
        <a:bodyPr/>
        <a:lstStyle/>
        <a:p>
          <a:endParaRPr lang="en-US"/>
        </a:p>
      </dgm:t>
    </dgm:pt>
    <dgm:pt modelId="{7022CBD9-7AAF-1541-8C8B-118242484235}">
      <dgm:prSet phldrT="[Text]" custT="1"/>
      <dgm:spPr/>
      <dgm:t>
        <a:bodyPr/>
        <a:lstStyle/>
        <a:p>
          <a:r>
            <a:rPr lang="en-US" sz="5400" b="0" i="0" dirty="0"/>
            <a:t>Grantors are increasingly aware of the importance of DEI in creating positive social change. Including DEI elements in your proposal </a:t>
          </a:r>
          <a:r>
            <a:rPr lang="en-US" sz="5400" b="1" i="0" dirty="0"/>
            <a:t>enhances your credibility and contributes to a positive reputation</a:t>
          </a:r>
          <a:r>
            <a:rPr lang="en-US" sz="5400" b="0" i="0" dirty="0"/>
            <a:t> for your organization.</a:t>
          </a:r>
          <a:endParaRPr lang="en-US" sz="5400" dirty="0"/>
        </a:p>
      </dgm:t>
    </dgm:pt>
    <dgm:pt modelId="{F6C78F77-6C9A-414D-A2D5-6BF7429CA135}" type="parTrans" cxnId="{3CA8A16A-B0F4-2943-B4C7-C799AE416E74}">
      <dgm:prSet/>
      <dgm:spPr/>
      <dgm:t>
        <a:bodyPr/>
        <a:lstStyle/>
        <a:p>
          <a:endParaRPr lang="en-US"/>
        </a:p>
      </dgm:t>
    </dgm:pt>
    <dgm:pt modelId="{00F1BF15-2DB2-FE47-9CF2-9350CCD77208}" type="sibTrans" cxnId="{3CA8A16A-B0F4-2943-B4C7-C799AE416E74}">
      <dgm:prSet/>
      <dgm:spPr/>
      <dgm:t>
        <a:bodyPr/>
        <a:lstStyle/>
        <a:p>
          <a:endParaRPr lang="en-US"/>
        </a:p>
      </dgm:t>
    </dgm:pt>
    <dgm:pt modelId="{360A4166-3CE6-7E47-BFEB-AC72F9FB3477}">
      <dgm:prSet phldrT="[Text]" custT="1"/>
      <dgm:spPr/>
      <dgm:t>
        <a:bodyPr/>
        <a:lstStyle/>
        <a:p>
          <a:endParaRPr lang="en-US" sz="5400" dirty="0"/>
        </a:p>
      </dgm:t>
    </dgm:pt>
    <dgm:pt modelId="{571DA9E9-892F-5340-B5F8-525022D0DD29}" type="parTrans" cxnId="{9981D964-EFD5-0047-AAF6-900AF96103B0}">
      <dgm:prSet/>
      <dgm:spPr/>
      <dgm:t>
        <a:bodyPr/>
        <a:lstStyle/>
        <a:p>
          <a:endParaRPr lang="en-US"/>
        </a:p>
      </dgm:t>
    </dgm:pt>
    <dgm:pt modelId="{4AB3A5BB-37AB-F742-B9A9-27A2E756421B}" type="sibTrans" cxnId="{9981D964-EFD5-0047-AAF6-900AF96103B0}">
      <dgm:prSet/>
      <dgm:spPr/>
      <dgm:t>
        <a:bodyPr/>
        <a:lstStyle/>
        <a:p>
          <a:endParaRPr lang="en-US"/>
        </a:p>
      </dgm:t>
    </dgm:pt>
    <dgm:pt modelId="{559DDB57-0FE1-8949-A93B-73D25801FF02}">
      <dgm:prSet phldrT="[Text]" custT="1"/>
      <dgm:spPr/>
      <dgm:t>
        <a:bodyPr/>
        <a:lstStyle/>
        <a:p>
          <a:endParaRPr lang="en-US" sz="6000" dirty="0"/>
        </a:p>
      </dgm:t>
    </dgm:pt>
    <dgm:pt modelId="{4963E3DE-6E66-1A49-BED7-9513980BB14B}" type="parTrans" cxnId="{7AE3D332-00A7-E849-9B90-30C813BA9B9B}">
      <dgm:prSet/>
      <dgm:spPr/>
      <dgm:t>
        <a:bodyPr/>
        <a:lstStyle/>
        <a:p>
          <a:endParaRPr lang="en-US"/>
        </a:p>
      </dgm:t>
    </dgm:pt>
    <dgm:pt modelId="{27227347-6DF0-8F4B-BA2A-14A2C59DE089}" type="sibTrans" cxnId="{7AE3D332-00A7-E849-9B90-30C813BA9B9B}">
      <dgm:prSet/>
      <dgm:spPr/>
      <dgm:t>
        <a:bodyPr/>
        <a:lstStyle/>
        <a:p>
          <a:endParaRPr lang="en-US"/>
        </a:p>
      </dgm:t>
    </dgm:pt>
    <dgm:pt modelId="{8669BB87-EA30-6842-8573-47843D9A6151}">
      <dgm:prSet phldrT="[Text]" custT="1"/>
      <dgm:spPr/>
      <dgm:t>
        <a:bodyPr/>
        <a:lstStyle/>
        <a:p>
          <a:endParaRPr lang="en-US" sz="6000" dirty="0"/>
        </a:p>
      </dgm:t>
    </dgm:pt>
    <dgm:pt modelId="{40BCA6E2-0321-B347-9C33-DEEEC9B239DC}" type="parTrans" cxnId="{2121CAA6-6D19-D944-B2EF-B3C17A0EA037}">
      <dgm:prSet/>
      <dgm:spPr/>
      <dgm:t>
        <a:bodyPr/>
        <a:lstStyle/>
        <a:p>
          <a:endParaRPr lang="en-US"/>
        </a:p>
      </dgm:t>
    </dgm:pt>
    <dgm:pt modelId="{97ED70B9-6131-474F-8253-3A4F31A761FA}" type="sibTrans" cxnId="{2121CAA6-6D19-D944-B2EF-B3C17A0EA037}">
      <dgm:prSet/>
      <dgm:spPr/>
      <dgm:t>
        <a:bodyPr/>
        <a:lstStyle/>
        <a:p>
          <a:endParaRPr lang="en-US"/>
        </a:p>
      </dgm:t>
    </dgm:pt>
    <dgm:pt modelId="{9CC61311-E093-2B44-AD09-25C2F48E13B8}" type="pres">
      <dgm:prSet presAssocID="{9D982A17-AE73-BF48-BFC8-7C0E80D8A513}" presName="linear" presStyleCnt="0">
        <dgm:presLayoutVars>
          <dgm:animLvl val="lvl"/>
          <dgm:resizeHandles val="exact"/>
        </dgm:presLayoutVars>
      </dgm:prSet>
      <dgm:spPr/>
    </dgm:pt>
    <dgm:pt modelId="{07B1DFB8-3CF1-BC48-89CC-549240EE1357}" type="pres">
      <dgm:prSet presAssocID="{A7DDF51B-89A1-D344-BE0F-87FF503B71D8}" presName="parentText" presStyleLbl="node1" presStyleIdx="0" presStyleCnt="2">
        <dgm:presLayoutVars>
          <dgm:chMax val="0"/>
          <dgm:bulletEnabled val="1"/>
        </dgm:presLayoutVars>
      </dgm:prSet>
      <dgm:spPr/>
    </dgm:pt>
    <dgm:pt modelId="{F5F48505-E764-044E-A70A-546B0D53B607}" type="pres">
      <dgm:prSet presAssocID="{A7DDF51B-89A1-D344-BE0F-87FF503B71D8}" presName="childText" presStyleLbl="revTx" presStyleIdx="0" presStyleCnt="2">
        <dgm:presLayoutVars>
          <dgm:bulletEnabled val="1"/>
        </dgm:presLayoutVars>
      </dgm:prSet>
      <dgm:spPr/>
    </dgm:pt>
    <dgm:pt modelId="{FD91768C-60EF-1A49-A3DB-F2A96A19A157}" type="pres">
      <dgm:prSet presAssocID="{F051B825-18D8-CB4A-BF59-594669FAC5C9}" presName="parentText" presStyleLbl="node1" presStyleIdx="1" presStyleCnt="2">
        <dgm:presLayoutVars>
          <dgm:chMax val="0"/>
          <dgm:bulletEnabled val="1"/>
        </dgm:presLayoutVars>
      </dgm:prSet>
      <dgm:spPr/>
    </dgm:pt>
    <dgm:pt modelId="{CF407693-79E6-A94C-8550-392595303E61}" type="pres">
      <dgm:prSet presAssocID="{F051B825-18D8-CB4A-BF59-594669FAC5C9}" presName="childText" presStyleLbl="revTx" presStyleIdx="1" presStyleCnt="2">
        <dgm:presLayoutVars>
          <dgm:bulletEnabled val="1"/>
        </dgm:presLayoutVars>
      </dgm:prSet>
      <dgm:spPr/>
    </dgm:pt>
  </dgm:ptLst>
  <dgm:cxnLst>
    <dgm:cxn modelId="{257AD128-9DDF-534D-9A19-62E81F203B0E}" type="presOf" srcId="{F051B825-18D8-CB4A-BF59-594669FAC5C9}" destId="{FD91768C-60EF-1A49-A3DB-F2A96A19A157}" srcOrd="0" destOrd="0" presId="urn:microsoft.com/office/officeart/2005/8/layout/vList2"/>
    <dgm:cxn modelId="{7AE3D332-00A7-E849-9B90-30C813BA9B9B}" srcId="{F051B825-18D8-CB4A-BF59-594669FAC5C9}" destId="{559DDB57-0FE1-8949-A93B-73D25801FF02}" srcOrd="0" destOrd="0" parTransId="{4963E3DE-6E66-1A49-BED7-9513980BB14B}" sibTransId="{27227347-6DF0-8F4B-BA2A-14A2C59DE089}"/>
    <dgm:cxn modelId="{FE48823C-48C4-6D48-9F65-B41C1DAA74BF}" type="presOf" srcId="{7022CBD9-7AAF-1541-8C8B-118242484235}" destId="{CF407693-79E6-A94C-8550-392595303E61}" srcOrd="0" destOrd="1" presId="urn:microsoft.com/office/officeart/2005/8/layout/vList2"/>
    <dgm:cxn modelId="{9981D964-EFD5-0047-AAF6-900AF96103B0}" srcId="{A7DDF51B-89A1-D344-BE0F-87FF503B71D8}" destId="{360A4166-3CE6-7E47-BFEB-AC72F9FB3477}" srcOrd="0" destOrd="0" parTransId="{571DA9E9-892F-5340-B5F8-525022D0DD29}" sibTransId="{4AB3A5BB-37AB-F742-B9A9-27A2E756421B}"/>
    <dgm:cxn modelId="{83C3926A-EE2F-B349-A4D8-177B16114CDF}" type="presOf" srcId="{360A4166-3CE6-7E47-BFEB-AC72F9FB3477}" destId="{F5F48505-E764-044E-A70A-546B0D53B607}" srcOrd="0" destOrd="0" presId="urn:microsoft.com/office/officeart/2005/8/layout/vList2"/>
    <dgm:cxn modelId="{3CA8A16A-B0F4-2943-B4C7-C799AE416E74}" srcId="{F051B825-18D8-CB4A-BF59-594669FAC5C9}" destId="{7022CBD9-7AAF-1541-8C8B-118242484235}" srcOrd="1" destOrd="0" parTransId="{F6C78F77-6C9A-414D-A2D5-6BF7429CA135}" sibTransId="{00F1BF15-2DB2-FE47-9CF2-9350CCD77208}"/>
    <dgm:cxn modelId="{0726E08F-F03C-084D-8141-A38418B4BE35}" srcId="{A7DDF51B-89A1-D344-BE0F-87FF503B71D8}" destId="{59E1B174-5567-954D-A46B-345809A861BF}" srcOrd="1" destOrd="0" parTransId="{E9E5AD44-819B-0B4E-B548-9FF8DAB5C71A}" sibTransId="{A01691DE-78C3-CC44-887B-9576169224BB}"/>
    <dgm:cxn modelId="{2121CAA6-6D19-D944-B2EF-B3C17A0EA037}" srcId="{A7DDF51B-89A1-D344-BE0F-87FF503B71D8}" destId="{8669BB87-EA30-6842-8573-47843D9A6151}" srcOrd="2" destOrd="0" parTransId="{40BCA6E2-0321-B347-9C33-DEEEC9B239DC}" sibTransId="{97ED70B9-6131-474F-8253-3A4F31A761FA}"/>
    <dgm:cxn modelId="{7A638DAD-97C7-464A-A38D-1A16DC47B26F}" type="presOf" srcId="{59E1B174-5567-954D-A46B-345809A861BF}" destId="{F5F48505-E764-044E-A70A-546B0D53B607}" srcOrd="0" destOrd="1" presId="urn:microsoft.com/office/officeart/2005/8/layout/vList2"/>
    <dgm:cxn modelId="{A47134CA-9762-1D48-B5AD-051BC7910385}" type="presOf" srcId="{9D982A17-AE73-BF48-BFC8-7C0E80D8A513}" destId="{9CC61311-E093-2B44-AD09-25C2F48E13B8}" srcOrd="0" destOrd="0" presId="urn:microsoft.com/office/officeart/2005/8/layout/vList2"/>
    <dgm:cxn modelId="{ABB282D6-543A-034E-A711-06BB736D6EFA}" srcId="{9D982A17-AE73-BF48-BFC8-7C0E80D8A513}" destId="{A7DDF51B-89A1-D344-BE0F-87FF503B71D8}" srcOrd="0" destOrd="0" parTransId="{1617481F-0EFC-1943-A506-7BEB7F2264FD}" sibTransId="{271F1788-67EB-AC4E-B346-3108CBA5D15B}"/>
    <dgm:cxn modelId="{C54265E8-557A-4B4B-BC6D-BD9B621D29D4}" type="presOf" srcId="{A7DDF51B-89A1-D344-BE0F-87FF503B71D8}" destId="{07B1DFB8-3CF1-BC48-89CC-549240EE1357}" srcOrd="0" destOrd="0" presId="urn:microsoft.com/office/officeart/2005/8/layout/vList2"/>
    <dgm:cxn modelId="{8891D2EA-5861-4442-945B-FEB82E8A9DEE}" type="presOf" srcId="{559DDB57-0FE1-8949-A93B-73D25801FF02}" destId="{CF407693-79E6-A94C-8550-392595303E61}" srcOrd="0" destOrd="0" presId="urn:microsoft.com/office/officeart/2005/8/layout/vList2"/>
    <dgm:cxn modelId="{363135F0-3D9C-CE4E-8C6F-F52D752E46FC}" type="presOf" srcId="{8669BB87-EA30-6842-8573-47843D9A6151}" destId="{F5F48505-E764-044E-A70A-546B0D53B607}" srcOrd="0" destOrd="2" presId="urn:microsoft.com/office/officeart/2005/8/layout/vList2"/>
    <dgm:cxn modelId="{BD555AFC-6AAC-554E-A975-36111723FC40}" srcId="{9D982A17-AE73-BF48-BFC8-7C0E80D8A513}" destId="{F051B825-18D8-CB4A-BF59-594669FAC5C9}" srcOrd="1" destOrd="0" parTransId="{2329D686-D164-1C43-881C-6E4A10643960}" sibTransId="{ABF844A1-C99A-8A43-86FC-8CB0C1D474C5}"/>
    <dgm:cxn modelId="{D47C70C4-B627-1844-9AB3-C89D759D3E64}" type="presParOf" srcId="{9CC61311-E093-2B44-AD09-25C2F48E13B8}" destId="{07B1DFB8-3CF1-BC48-89CC-549240EE1357}" srcOrd="0" destOrd="0" presId="urn:microsoft.com/office/officeart/2005/8/layout/vList2"/>
    <dgm:cxn modelId="{9D9002D3-2D8D-8B4B-A9DD-54590B445F7B}" type="presParOf" srcId="{9CC61311-E093-2B44-AD09-25C2F48E13B8}" destId="{F5F48505-E764-044E-A70A-546B0D53B607}" srcOrd="1" destOrd="0" presId="urn:microsoft.com/office/officeart/2005/8/layout/vList2"/>
    <dgm:cxn modelId="{D9DE33A2-D6DC-8A4C-AFE9-F181BBA9B598}" type="presParOf" srcId="{9CC61311-E093-2B44-AD09-25C2F48E13B8}" destId="{FD91768C-60EF-1A49-A3DB-F2A96A19A157}" srcOrd="2" destOrd="0" presId="urn:microsoft.com/office/officeart/2005/8/layout/vList2"/>
    <dgm:cxn modelId="{77F02691-8180-D341-9628-2E95F3026B5D}" type="presParOf" srcId="{9CC61311-E093-2B44-AD09-25C2F48E13B8}" destId="{CF407693-79E6-A94C-8550-392595303E6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982A17-AE73-BF48-BFC8-7C0E80D8A513}" type="doc">
      <dgm:prSet loTypeId="urn:microsoft.com/office/officeart/2005/8/layout/vList2" loCatId="" qsTypeId="urn:microsoft.com/office/officeart/2005/8/quickstyle/3d3" qsCatId="3D" csTypeId="urn:microsoft.com/office/officeart/2005/8/colors/accent2_3" csCatId="accent2" phldr="1"/>
      <dgm:spPr/>
      <dgm:t>
        <a:bodyPr/>
        <a:lstStyle/>
        <a:p>
          <a:endParaRPr lang="en-US"/>
        </a:p>
      </dgm:t>
    </dgm:pt>
    <dgm:pt modelId="{A7DDF51B-89A1-D344-BE0F-87FF503B71D8}">
      <dgm:prSet phldrT="[Text]" custT="1"/>
      <dgm:spPr/>
      <dgm:t>
        <a:bodyPr/>
        <a:lstStyle/>
        <a:p>
          <a:r>
            <a:rPr lang="en-US" sz="6000" dirty="0"/>
            <a:t>7. Legal and Ethical Compliance</a:t>
          </a:r>
        </a:p>
      </dgm:t>
    </dgm:pt>
    <dgm:pt modelId="{1617481F-0EFC-1943-A506-7BEB7F2264FD}" type="parTrans" cxnId="{ABB282D6-543A-034E-A711-06BB736D6EFA}">
      <dgm:prSet/>
      <dgm:spPr/>
      <dgm:t>
        <a:bodyPr/>
        <a:lstStyle/>
        <a:p>
          <a:endParaRPr lang="en-US"/>
        </a:p>
      </dgm:t>
    </dgm:pt>
    <dgm:pt modelId="{271F1788-67EB-AC4E-B346-3108CBA5D15B}" type="sibTrans" cxnId="{ABB282D6-543A-034E-A711-06BB736D6EFA}">
      <dgm:prSet/>
      <dgm:spPr/>
      <dgm:t>
        <a:bodyPr/>
        <a:lstStyle/>
        <a:p>
          <a:endParaRPr lang="en-US"/>
        </a:p>
      </dgm:t>
    </dgm:pt>
    <dgm:pt modelId="{59E1B174-5567-954D-A46B-345809A861BF}">
      <dgm:prSet phldrT="[Text]" custT="1"/>
      <dgm:spPr/>
      <dgm:t>
        <a:bodyPr/>
        <a:lstStyle/>
        <a:p>
          <a:r>
            <a:rPr lang="en-US" sz="5400" b="0" i="0" dirty="0"/>
            <a:t>Many funding organizations require grantees to adhere to legal and ethical standards related to diversity, equity, and inclusion. Incorporating these principles into your proposal </a:t>
          </a:r>
          <a:r>
            <a:rPr lang="en-US" sz="5400" b="1" i="0" dirty="0"/>
            <a:t>demonstrates your commitment to compliance</a:t>
          </a:r>
          <a:r>
            <a:rPr lang="en-US" sz="5400" b="0" i="0" dirty="0"/>
            <a:t>.</a:t>
          </a:r>
          <a:endParaRPr lang="en-US" sz="5400" dirty="0"/>
        </a:p>
      </dgm:t>
    </dgm:pt>
    <dgm:pt modelId="{E9E5AD44-819B-0B4E-B548-9FF8DAB5C71A}" type="parTrans" cxnId="{0726E08F-F03C-084D-8141-A38418B4BE35}">
      <dgm:prSet/>
      <dgm:spPr/>
      <dgm:t>
        <a:bodyPr/>
        <a:lstStyle/>
        <a:p>
          <a:endParaRPr lang="en-US"/>
        </a:p>
      </dgm:t>
    </dgm:pt>
    <dgm:pt modelId="{A01691DE-78C3-CC44-887B-9576169224BB}" type="sibTrans" cxnId="{0726E08F-F03C-084D-8141-A38418B4BE35}">
      <dgm:prSet/>
      <dgm:spPr/>
      <dgm:t>
        <a:bodyPr/>
        <a:lstStyle/>
        <a:p>
          <a:endParaRPr lang="en-US"/>
        </a:p>
      </dgm:t>
    </dgm:pt>
    <dgm:pt modelId="{F051B825-18D8-CB4A-BF59-594669FAC5C9}">
      <dgm:prSet phldrT="[Text]" custT="1"/>
      <dgm:spPr/>
      <dgm:t>
        <a:bodyPr/>
        <a:lstStyle/>
        <a:p>
          <a:r>
            <a:rPr lang="en-US" sz="6000" dirty="0"/>
            <a:t>8. Long-Term Sustainability</a:t>
          </a:r>
        </a:p>
      </dgm:t>
    </dgm:pt>
    <dgm:pt modelId="{2329D686-D164-1C43-881C-6E4A10643960}" type="parTrans" cxnId="{BD555AFC-6AAC-554E-A975-36111723FC40}">
      <dgm:prSet/>
      <dgm:spPr/>
      <dgm:t>
        <a:bodyPr/>
        <a:lstStyle/>
        <a:p>
          <a:endParaRPr lang="en-US"/>
        </a:p>
      </dgm:t>
    </dgm:pt>
    <dgm:pt modelId="{ABF844A1-C99A-8A43-86FC-8CB0C1D474C5}" type="sibTrans" cxnId="{BD555AFC-6AAC-554E-A975-36111723FC40}">
      <dgm:prSet/>
      <dgm:spPr/>
      <dgm:t>
        <a:bodyPr/>
        <a:lstStyle/>
        <a:p>
          <a:endParaRPr lang="en-US"/>
        </a:p>
      </dgm:t>
    </dgm:pt>
    <dgm:pt modelId="{7022CBD9-7AAF-1541-8C8B-118242484235}">
      <dgm:prSet phldrT="[Text]" custT="1"/>
      <dgm:spPr/>
      <dgm:t>
        <a:bodyPr/>
        <a:lstStyle/>
        <a:p>
          <a:r>
            <a:rPr lang="en-US" sz="5400" b="1" i="0" dirty="0"/>
            <a:t>DEI is not just a checkbox for grant applications</a:t>
          </a:r>
          <a:r>
            <a:rPr lang="en-US" sz="5400" b="0" i="0" dirty="0"/>
            <a:t>. It's a fundamental aspect of building sustainable projects. </a:t>
          </a:r>
          <a:endParaRPr lang="en-US" sz="5400" dirty="0"/>
        </a:p>
      </dgm:t>
    </dgm:pt>
    <dgm:pt modelId="{F6C78F77-6C9A-414D-A2D5-6BF7429CA135}" type="parTrans" cxnId="{3CA8A16A-B0F4-2943-B4C7-C799AE416E74}">
      <dgm:prSet/>
      <dgm:spPr/>
      <dgm:t>
        <a:bodyPr/>
        <a:lstStyle/>
        <a:p>
          <a:endParaRPr lang="en-US"/>
        </a:p>
      </dgm:t>
    </dgm:pt>
    <dgm:pt modelId="{00F1BF15-2DB2-FE47-9CF2-9350CCD77208}" type="sibTrans" cxnId="{3CA8A16A-B0F4-2943-B4C7-C799AE416E74}">
      <dgm:prSet/>
      <dgm:spPr/>
      <dgm:t>
        <a:bodyPr/>
        <a:lstStyle/>
        <a:p>
          <a:endParaRPr lang="en-US"/>
        </a:p>
      </dgm:t>
    </dgm:pt>
    <dgm:pt modelId="{360A4166-3CE6-7E47-BFEB-AC72F9FB3477}">
      <dgm:prSet phldrT="[Text]" custT="1"/>
      <dgm:spPr/>
      <dgm:t>
        <a:bodyPr/>
        <a:lstStyle/>
        <a:p>
          <a:endParaRPr lang="en-US" sz="5400" dirty="0"/>
        </a:p>
      </dgm:t>
    </dgm:pt>
    <dgm:pt modelId="{571DA9E9-892F-5340-B5F8-525022D0DD29}" type="parTrans" cxnId="{9981D964-EFD5-0047-AAF6-900AF96103B0}">
      <dgm:prSet/>
      <dgm:spPr/>
      <dgm:t>
        <a:bodyPr/>
        <a:lstStyle/>
        <a:p>
          <a:endParaRPr lang="en-US"/>
        </a:p>
      </dgm:t>
    </dgm:pt>
    <dgm:pt modelId="{4AB3A5BB-37AB-F742-B9A9-27A2E756421B}" type="sibTrans" cxnId="{9981D964-EFD5-0047-AAF6-900AF96103B0}">
      <dgm:prSet/>
      <dgm:spPr/>
      <dgm:t>
        <a:bodyPr/>
        <a:lstStyle/>
        <a:p>
          <a:endParaRPr lang="en-US"/>
        </a:p>
      </dgm:t>
    </dgm:pt>
    <dgm:pt modelId="{559DDB57-0FE1-8949-A93B-73D25801FF02}">
      <dgm:prSet phldrT="[Text]" custT="1"/>
      <dgm:spPr/>
      <dgm:t>
        <a:bodyPr/>
        <a:lstStyle/>
        <a:p>
          <a:endParaRPr lang="en-US" sz="6000" dirty="0"/>
        </a:p>
      </dgm:t>
    </dgm:pt>
    <dgm:pt modelId="{4963E3DE-6E66-1A49-BED7-9513980BB14B}" type="parTrans" cxnId="{7AE3D332-00A7-E849-9B90-30C813BA9B9B}">
      <dgm:prSet/>
      <dgm:spPr/>
      <dgm:t>
        <a:bodyPr/>
        <a:lstStyle/>
        <a:p>
          <a:endParaRPr lang="en-US"/>
        </a:p>
      </dgm:t>
    </dgm:pt>
    <dgm:pt modelId="{27227347-6DF0-8F4B-BA2A-14A2C59DE089}" type="sibTrans" cxnId="{7AE3D332-00A7-E849-9B90-30C813BA9B9B}">
      <dgm:prSet/>
      <dgm:spPr/>
      <dgm:t>
        <a:bodyPr/>
        <a:lstStyle/>
        <a:p>
          <a:endParaRPr lang="en-US"/>
        </a:p>
      </dgm:t>
    </dgm:pt>
    <dgm:pt modelId="{8669BB87-EA30-6842-8573-47843D9A6151}">
      <dgm:prSet phldrT="[Text]" custT="1"/>
      <dgm:spPr/>
      <dgm:t>
        <a:bodyPr/>
        <a:lstStyle/>
        <a:p>
          <a:endParaRPr lang="en-US" sz="6000" dirty="0"/>
        </a:p>
      </dgm:t>
    </dgm:pt>
    <dgm:pt modelId="{40BCA6E2-0321-B347-9C33-DEEEC9B239DC}" type="parTrans" cxnId="{2121CAA6-6D19-D944-B2EF-B3C17A0EA037}">
      <dgm:prSet/>
      <dgm:spPr/>
      <dgm:t>
        <a:bodyPr/>
        <a:lstStyle/>
        <a:p>
          <a:endParaRPr lang="en-US"/>
        </a:p>
      </dgm:t>
    </dgm:pt>
    <dgm:pt modelId="{97ED70B9-6131-474F-8253-3A4F31A761FA}" type="sibTrans" cxnId="{2121CAA6-6D19-D944-B2EF-B3C17A0EA037}">
      <dgm:prSet/>
      <dgm:spPr/>
      <dgm:t>
        <a:bodyPr/>
        <a:lstStyle/>
        <a:p>
          <a:endParaRPr lang="en-US"/>
        </a:p>
      </dgm:t>
    </dgm:pt>
    <dgm:pt modelId="{9CC61311-E093-2B44-AD09-25C2F48E13B8}" type="pres">
      <dgm:prSet presAssocID="{9D982A17-AE73-BF48-BFC8-7C0E80D8A513}" presName="linear" presStyleCnt="0">
        <dgm:presLayoutVars>
          <dgm:animLvl val="lvl"/>
          <dgm:resizeHandles val="exact"/>
        </dgm:presLayoutVars>
      </dgm:prSet>
      <dgm:spPr/>
    </dgm:pt>
    <dgm:pt modelId="{07B1DFB8-3CF1-BC48-89CC-549240EE1357}" type="pres">
      <dgm:prSet presAssocID="{A7DDF51B-89A1-D344-BE0F-87FF503B71D8}" presName="parentText" presStyleLbl="node1" presStyleIdx="0" presStyleCnt="2">
        <dgm:presLayoutVars>
          <dgm:chMax val="0"/>
          <dgm:bulletEnabled val="1"/>
        </dgm:presLayoutVars>
      </dgm:prSet>
      <dgm:spPr/>
    </dgm:pt>
    <dgm:pt modelId="{F5F48505-E764-044E-A70A-546B0D53B607}" type="pres">
      <dgm:prSet presAssocID="{A7DDF51B-89A1-D344-BE0F-87FF503B71D8}" presName="childText" presStyleLbl="revTx" presStyleIdx="0" presStyleCnt="2">
        <dgm:presLayoutVars>
          <dgm:bulletEnabled val="1"/>
        </dgm:presLayoutVars>
      </dgm:prSet>
      <dgm:spPr/>
    </dgm:pt>
    <dgm:pt modelId="{FD91768C-60EF-1A49-A3DB-F2A96A19A157}" type="pres">
      <dgm:prSet presAssocID="{F051B825-18D8-CB4A-BF59-594669FAC5C9}" presName="parentText" presStyleLbl="node1" presStyleIdx="1" presStyleCnt="2">
        <dgm:presLayoutVars>
          <dgm:chMax val="0"/>
          <dgm:bulletEnabled val="1"/>
        </dgm:presLayoutVars>
      </dgm:prSet>
      <dgm:spPr/>
    </dgm:pt>
    <dgm:pt modelId="{CF407693-79E6-A94C-8550-392595303E61}" type="pres">
      <dgm:prSet presAssocID="{F051B825-18D8-CB4A-BF59-594669FAC5C9}" presName="childText" presStyleLbl="revTx" presStyleIdx="1" presStyleCnt="2">
        <dgm:presLayoutVars>
          <dgm:bulletEnabled val="1"/>
        </dgm:presLayoutVars>
      </dgm:prSet>
      <dgm:spPr/>
    </dgm:pt>
  </dgm:ptLst>
  <dgm:cxnLst>
    <dgm:cxn modelId="{257AD128-9DDF-534D-9A19-62E81F203B0E}" type="presOf" srcId="{F051B825-18D8-CB4A-BF59-594669FAC5C9}" destId="{FD91768C-60EF-1A49-A3DB-F2A96A19A157}" srcOrd="0" destOrd="0" presId="urn:microsoft.com/office/officeart/2005/8/layout/vList2"/>
    <dgm:cxn modelId="{7AE3D332-00A7-E849-9B90-30C813BA9B9B}" srcId="{F051B825-18D8-CB4A-BF59-594669FAC5C9}" destId="{559DDB57-0FE1-8949-A93B-73D25801FF02}" srcOrd="0" destOrd="0" parTransId="{4963E3DE-6E66-1A49-BED7-9513980BB14B}" sibTransId="{27227347-6DF0-8F4B-BA2A-14A2C59DE089}"/>
    <dgm:cxn modelId="{FE48823C-48C4-6D48-9F65-B41C1DAA74BF}" type="presOf" srcId="{7022CBD9-7AAF-1541-8C8B-118242484235}" destId="{CF407693-79E6-A94C-8550-392595303E61}" srcOrd="0" destOrd="1" presId="urn:microsoft.com/office/officeart/2005/8/layout/vList2"/>
    <dgm:cxn modelId="{9981D964-EFD5-0047-AAF6-900AF96103B0}" srcId="{A7DDF51B-89A1-D344-BE0F-87FF503B71D8}" destId="{360A4166-3CE6-7E47-BFEB-AC72F9FB3477}" srcOrd="0" destOrd="0" parTransId="{571DA9E9-892F-5340-B5F8-525022D0DD29}" sibTransId="{4AB3A5BB-37AB-F742-B9A9-27A2E756421B}"/>
    <dgm:cxn modelId="{83C3926A-EE2F-B349-A4D8-177B16114CDF}" type="presOf" srcId="{360A4166-3CE6-7E47-BFEB-AC72F9FB3477}" destId="{F5F48505-E764-044E-A70A-546B0D53B607}" srcOrd="0" destOrd="0" presId="urn:microsoft.com/office/officeart/2005/8/layout/vList2"/>
    <dgm:cxn modelId="{3CA8A16A-B0F4-2943-B4C7-C799AE416E74}" srcId="{F051B825-18D8-CB4A-BF59-594669FAC5C9}" destId="{7022CBD9-7AAF-1541-8C8B-118242484235}" srcOrd="1" destOrd="0" parTransId="{F6C78F77-6C9A-414D-A2D5-6BF7429CA135}" sibTransId="{00F1BF15-2DB2-FE47-9CF2-9350CCD77208}"/>
    <dgm:cxn modelId="{0726E08F-F03C-084D-8141-A38418B4BE35}" srcId="{A7DDF51B-89A1-D344-BE0F-87FF503B71D8}" destId="{59E1B174-5567-954D-A46B-345809A861BF}" srcOrd="1" destOrd="0" parTransId="{E9E5AD44-819B-0B4E-B548-9FF8DAB5C71A}" sibTransId="{A01691DE-78C3-CC44-887B-9576169224BB}"/>
    <dgm:cxn modelId="{2121CAA6-6D19-D944-B2EF-B3C17A0EA037}" srcId="{A7DDF51B-89A1-D344-BE0F-87FF503B71D8}" destId="{8669BB87-EA30-6842-8573-47843D9A6151}" srcOrd="2" destOrd="0" parTransId="{40BCA6E2-0321-B347-9C33-DEEEC9B239DC}" sibTransId="{97ED70B9-6131-474F-8253-3A4F31A761FA}"/>
    <dgm:cxn modelId="{7A638DAD-97C7-464A-A38D-1A16DC47B26F}" type="presOf" srcId="{59E1B174-5567-954D-A46B-345809A861BF}" destId="{F5F48505-E764-044E-A70A-546B0D53B607}" srcOrd="0" destOrd="1" presId="urn:microsoft.com/office/officeart/2005/8/layout/vList2"/>
    <dgm:cxn modelId="{A47134CA-9762-1D48-B5AD-051BC7910385}" type="presOf" srcId="{9D982A17-AE73-BF48-BFC8-7C0E80D8A513}" destId="{9CC61311-E093-2B44-AD09-25C2F48E13B8}" srcOrd="0" destOrd="0" presId="urn:microsoft.com/office/officeart/2005/8/layout/vList2"/>
    <dgm:cxn modelId="{ABB282D6-543A-034E-A711-06BB736D6EFA}" srcId="{9D982A17-AE73-BF48-BFC8-7C0E80D8A513}" destId="{A7DDF51B-89A1-D344-BE0F-87FF503B71D8}" srcOrd="0" destOrd="0" parTransId="{1617481F-0EFC-1943-A506-7BEB7F2264FD}" sibTransId="{271F1788-67EB-AC4E-B346-3108CBA5D15B}"/>
    <dgm:cxn modelId="{C54265E8-557A-4B4B-BC6D-BD9B621D29D4}" type="presOf" srcId="{A7DDF51B-89A1-D344-BE0F-87FF503B71D8}" destId="{07B1DFB8-3CF1-BC48-89CC-549240EE1357}" srcOrd="0" destOrd="0" presId="urn:microsoft.com/office/officeart/2005/8/layout/vList2"/>
    <dgm:cxn modelId="{8891D2EA-5861-4442-945B-FEB82E8A9DEE}" type="presOf" srcId="{559DDB57-0FE1-8949-A93B-73D25801FF02}" destId="{CF407693-79E6-A94C-8550-392595303E61}" srcOrd="0" destOrd="0" presId="urn:microsoft.com/office/officeart/2005/8/layout/vList2"/>
    <dgm:cxn modelId="{363135F0-3D9C-CE4E-8C6F-F52D752E46FC}" type="presOf" srcId="{8669BB87-EA30-6842-8573-47843D9A6151}" destId="{F5F48505-E764-044E-A70A-546B0D53B607}" srcOrd="0" destOrd="2" presId="urn:microsoft.com/office/officeart/2005/8/layout/vList2"/>
    <dgm:cxn modelId="{BD555AFC-6AAC-554E-A975-36111723FC40}" srcId="{9D982A17-AE73-BF48-BFC8-7C0E80D8A513}" destId="{F051B825-18D8-CB4A-BF59-594669FAC5C9}" srcOrd="1" destOrd="0" parTransId="{2329D686-D164-1C43-881C-6E4A10643960}" sibTransId="{ABF844A1-C99A-8A43-86FC-8CB0C1D474C5}"/>
    <dgm:cxn modelId="{D47C70C4-B627-1844-9AB3-C89D759D3E64}" type="presParOf" srcId="{9CC61311-E093-2B44-AD09-25C2F48E13B8}" destId="{07B1DFB8-3CF1-BC48-89CC-549240EE1357}" srcOrd="0" destOrd="0" presId="urn:microsoft.com/office/officeart/2005/8/layout/vList2"/>
    <dgm:cxn modelId="{9D9002D3-2D8D-8B4B-A9DD-54590B445F7B}" type="presParOf" srcId="{9CC61311-E093-2B44-AD09-25C2F48E13B8}" destId="{F5F48505-E764-044E-A70A-546B0D53B607}" srcOrd="1" destOrd="0" presId="urn:microsoft.com/office/officeart/2005/8/layout/vList2"/>
    <dgm:cxn modelId="{D9DE33A2-D6DC-8A4C-AFE9-F181BBA9B598}" type="presParOf" srcId="{9CC61311-E093-2B44-AD09-25C2F48E13B8}" destId="{FD91768C-60EF-1A49-A3DB-F2A96A19A157}" srcOrd="2" destOrd="0" presId="urn:microsoft.com/office/officeart/2005/8/layout/vList2"/>
    <dgm:cxn modelId="{77F02691-8180-D341-9628-2E95F3026B5D}" type="presParOf" srcId="{9CC61311-E093-2B44-AD09-25C2F48E13B8}" destId="{CF407693-79E6-A94C-8550-392595303E6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982A17-AE73-BF48-BFC8-7C0E80D8A513}" type="doc">
      <dgm:prSet loTypeId="urn:microsoft.com/office/officeart/2005/8/layout/vList2" loCatId="" qsTypeId="urn:microsoft.com/office/officeart/2005/8/quickstyle/3d3" qsCatId="3D" csTypeId="urn:microsoft.com/office/officeart/2005/8/colors/accent2_3" csCatId="accent2" phldr="1"/>
      <dgm:spPr/>
      <dgm:t>
        <a:bodyPr/>
        <a:lstStyle/>
        <a:p>
          <a:endParaRPr lang="en-US"/>
        </a:p>
      </dgm:t>
    </dgm:pt>
    <dgm:pt modelId="{A7DDF51B-89A1-D344-BE0F-87FF503B71D8}">
      <dgm:prSet phldrT="[Text]" custT="1"/>
      <dgm:spPr/>
      <dgm:t>
        <a:bodyPr/>
        <a:lstStyle/>
        <a:p>
          <a:r>
            <a:rPr lang="en-US" sz="6000" dirty="0"/>
            <a:t>9. Stakeholder Trust</a:t>
          </a:r>
        </a:p>
      </dgm:t>
    </dgm:pt>
    <dgm:pt modelId="{1617481F-0EFC-1943-A506-7BEB7F2264FD}" type="parTrans" cxnId="{ABB282D6-543A-034E-A711-06BB736D6EFA}">
      <dgm:prSet/>
      <dgm:spPr/>
      <dgm:t>
        <a:bodyPr/>
        <a:lstStyle/>
        <a:p>
          <a:endParaRPr lang="en-US"/>
        </a:p>
      </dgm:t>
    </dgm:pt>
    <dgm:pt modelId="{271F1788-67EB-AC4E-B346-3108CBA5D15B}" type="sibTrans" cxnId="{ABB282D6-543A-034E-A711-06BB736D6EFA}">
      <dgm:prSet/>
      <dgm:spPr/>
      <dgm:t>
        <a:bodyPr/>
        <a:lstStyle/>
        <a:p>
          <a:endParaRPr lang="en-US"/>
        </a:p>
      </dgm:t>
    </dgm:pt>
    <dgm:pt modelId="{59E1B174-5567-954D-A46B-345809A861BF}">
      <dgm:prSet phldrT="[Text]" custT="1"/>
      <dgm:spPr/>
      <dgm:t>
        <a:bodyPr/>
        <a:lstStyle/>
        <a:p>
          <a:r>
            <a:rPr lang="en-US" sz="5400" b="0" i="0" dirty="0"/>
            <a:t>DEI principles </a:t>
          </a:r>
          <a:r>
            <a:rPr lang="en-US" sz="5400" b="1" i="0" dirty="0"/>
            <a:t>show that your organization is sensitive</a:t>
          </a:r>
          <a:r>
            <a:rPr lang="en-US" sz="5400" b="0" i="0" dirty="0"/>
            <a:t> </a:t>
          </a:r>
          <a:r>
            <a:rPr lang="en-US" sz="5400" b="1" i="0" dirty="0"/>
            <a:t>to the needs </a:t>
          </a:r>
          <a:r>
            <a:rPr lang="en-US" sz="5400" b="0" i="0" dirty="0"/>
            <a:t>of diverse stakeholders, fostering trust and collaboration.</a:t>
          </a:r>
          <a:endParaRPr lang="en-US" sz="5400" dirty="0"/>
        </a:p>
      </dgm:t>
    </dgm:pt>
    <dgm:pt modelId="{E9E5AD44-819B-0B4E-B548-9FF8DAB5C71A}" type="parTrans" cxnId="{0726E08F-F03C-084D-8141-A38418B4BE35}">
      <dgm:prSet/>
      <dgm:spPr/>
      <dgm:t>
        <a:bodyPr/>
        <a:lstStyle/>
        <a:p>
          <a:endParaRPr lang="en-US"/>
        </a:p>
      </dgm:t>
    </dgm:pt>
    <dgm:pt modelId="{A01691DE-78C3-CC44-887B-9576169224BB}" type="sibTrans" cxnId="{0726E08F-F03C-084D-8141-A38418B4BE35}">
      <dgm:prSet/>
      <dgm:spPr/>
      <dgm:t>
        <a:bodyPr/>
        <a:lstStyle/>
        <a:p>
          <a:endParaRPr lang="en-US"/>
        </a:p>
      </dgm:t>
    </dgm:pt>
    <dgm:pt modelId="{F051B825-18D8-CB4A-BF59-594669FAC5C9}">
      <dgm:prSet phldrT="[Text]" custT="1"/>
      <dgm:spPr/>
      <dgm:t>
        <a:bodyPr/>
        <a:lstStyle/>
        <a:p>
          <a:r>
            <a:rPr lang="en-US" sz="6000" dirty="0"/>
            <a:t>10. Reflecting Real-world Complexity</a:t>
          </a:r>
        </a:p>
      </dgm:t>
    </dgm:pt>
    <dgm:pt modelId="{2329D686-D164-1C43-881C-6E4A10643960}" type="parTrans" cxnId="{BD555AFC-6AAC-554E-A975-36111723FC40}">
      <dgm:prSet/>
      <dgm:spPr/>
      <dgm:t>
        <a:bodyPr/>
        <a:lstStyle/>
        <a:p>
          <a:endParaRPr lang="en-US"/>
        </a:p>
      </dgm:t>
    </dgm:pt>
    <dgm:pt modelId="{ABF844A1-C99A-8A43-86FC-8CB0C1D474C5}" type="sibTrans" cxnId="{BD555AFC-6AAC-554E-A975-36111723FC40}">
      <dgm:prSet/>
      <dgm:spPr/>
      <dgm:t>
        <a:bodyPr/>
        <a:lstStyle/>
        <a:p>
          <a:endParaRPr lang="en-US"/>
        </a:p>
      </dgm:t>
    </dgm:pt>
    <dgm:pt modelId="{7022CBD9-7AAF-1541-8C8B-118242484235}">
      <dgm:prSet phldrT="[Text]" custT="1"/>
      <dgm:spPr/>
      <dgm:t>
        <a:bodyPr/>
        <a:lstStyle/>
        <a:p>
          <a:r>
            <a:rPr lang="en-US" sz="5400" b="0" i="0" dirty="0"/>
            <a:t>Acknowledging and addressing DEI in your proposal </a:t>
          </a:r>
          <a:r>
            <a:rPr lang="en-US" sz="5400" b="1" i="0" dirty="0"/>
            <a:t>demonstrates an understanding of the complex social issues your project aims to address</a:t>
          </a:r>
          <a:endParaRPr lang="en-US" sz="5400" b="1" dirty="0"/>
        </a:p>
      </dgm:t>
    </dgm:pt>
    <dgm:pt modelId="{F6C78F77-6C9A-414D-A2D5-6BF7429CA135}" type="parTrans" cxnId="{3CA8A16A-B0F4-2943-B4C7-C799AE416E74}">
      <dgm:prSet/>
      <dgm:spPr/>
      <dgm:t>
        <a:bodyPr/>
        <a:lstStyle/>
        <a:p>
          <a:endParaRPr lang="en-US"/>
        </a:p>
      </dgm:t>
    </dgm:pt>
    <dgm:pt modelId="{00F1BF15-2DB2-FE47-9CF2-9350CCD77208}" type="sibTrans" cxnId="{3CA8A16A-B0F4-2943-B4C7-C799AE416E74}">
      <dgm:prSet/>
      <dgm:spPr/>
      <dgm:t>
        <a:bodyPr/>
        <a:lstStyle/>
        <a:p>
          <a:endParaRPr lang="en-US"/>
        </a:p>
      </dgm:t>
    </dgm:pt>
    <dgm:pt modelId="{360A4166-3CE6-7E47-BFEB-AC72F9FB3477}">
      <dgm:prSet phldrT="[Text]" custT="1"/>
      <dgm:spPr/>
      <dgm:t>
        <a:bodyPr/>
        <a:lstStyle/>
        <a:p>
          <a:endParaRPr lang="en-US" sz="5400" dirty="0"/>
        </a:p>
      </dgm:t>
    </dgm:pt>
    <dgm:pt modelId="{571DA9E9-892F-5340-B5F8-525022D0DD29}" type="parTrans" cxnId="{9981D964-EFD5-0047-AAF6-900AF96103B0}">
      <dgm:prSet/>
      <dgm:spPr/>
      <dgm:t>
        <a:bodyPr/>
        <a:lstStyle/>
        <a:p>
          <a:endParaRPr lang="en-US"/>
        </a:p>
      </dgm:t>
    </dgm:pt>
    <dgm:pt modelId="{4AB3A5BB-37AB-F742-B9A9-27A2E756421B}" type="sibTrans" cxnId="{9981D964-EFD5-0047-AAF6-900AF96103B0}">
      <dgm:prSet/>
      <dgm:spPr/>
      <dgm:t>
        <a:bodyPr/>
        <a:lstStyle/>
        <a:p>
          <a:endParaRPr lang="en-US"/>
        </a:p>
      </dgm:t>
    </dgm:pt>
    <dgm:pt modelId="{559DDB57-0FE1-8949-A93B-73D25801FF02}">
      <dgm:prSet phldrT="[Text]" custT="1"/>
      <dgm:spPr/>
      <dgm:t>
        <a:bodyPr/>
        <a:lstStyle/>
        <a:p>
          <a:endParaRPr lang="en-US" sz="6000" dirty="0"/>
        </a:p>
      </dgm:t>
    </dgm:pt>
    <dgm:pt modelId="{4963E3DE-6E66-1A49-BED7-9513980BB14B}" type="parTrans" cxnId="{7AE3D332-00A7-E849-9B90-30C813BA9B9B}">
      <dgm:prSet/>
      <dgm:spPr/>
      <dgm:t>
        <a:bodyPr/>
        <a:lstStyle/>
        <a:p>
          <a:endParaRPr lang="en-US"/>
        </a:p>
      </dgm:t>
    </dgm:pt>
    <dgm:pt modelId="{27227347-6DF0-8F4B-BA2A-14A2C59DE089}" type="sibTrans" cxnId="{7AE3D332-00A7-E849-9B90-30C813BA9B9B}">
      <dgm:prSet/>
      <dgm:spPr/>
      <dgm:t>
        <a:bodyPr/>
        <a:lstStyle/>
        <a:p>
          <a:endParaRPr lang="en-US"/>
        </a:p>
      </dgm:t>
    </dgm:pt>
    <dgm:pt modelId="{8669BB87-EA30-6842-8573-47843D9A6151}">
      <dgm:prSet phldrT="[Text]" custT="1"/>
      <dgm:spPr/>
      <dgm:t>
        <a:bodyPr/>
        <a:lstStyle/>
        <a:p>
          <a:endParaRPr lang="en-US" sz="6000" dirty="0"/>
        </a:p>
      </dgm:t>
    </dgm:pt>
    <dgm:pt modelId="{40BCA6E2-0321-B347-9C33-DEEEC9B239DC}" type="parTrans" cxnId="{2121CAA6-6D19-D944-B2EF-B3C17A0EA037}">
      <dgm:prSet/>
      <dgm:spPr/>
      <dgm:t>
        <a:bodyPr/>
        <a:lstStyle/>
        <a:p>
          <a:endParaRPr lang="en-US"/>
        </a:p>
      </dgm:t>
    </dgm:pt>
    <dgm:pt modelId="{97ED70B9-6131-474F-8253-3A4F31A761FA}" type="sibTrans" cxnId="{2121CAA6-6D19-D944-B2EF-B3C17A0EA037}">
      <dgm:prSet/>
      <dgm:spPr/>
      <dgm:t>
        <a:bodyPr/>
        <a:lstStyle/>
        <a:p>
          <a:endParaRPr lang="en-US"/>
        </a:p>
      </dgm:t>
    </dgm:pt>
    <dgm:pt modelId="{9CC61311-E093-2B44-AD09-25C2F48E13B8}" type="pres">
      <dgm:prSet presAssocID="{9D982A17-AE73-BF48-BFC8-7C0E80D8A513}" presName="linear" presStyleCnt="0">
        <dgm:presLayoutVars>
          <dgm:animLvl val="lvl"/>
          <dgm:resizeHandles val="exact"/>
        </dgm:presLayoutVars>
      </dgm:prSet>
      <dgm:spPr/>
    </dgm:pt>
    <dgm:pt modelId="{07B1DFB8-3CF1-BC48-89CC-549240EE1357}" type="pres">
      <dgm:prSet presAssocID="{A7DDF51B-89A1-D344-BE0F-87FF503B71D8}" presName="parentText" presStyleLbl="node1" presStyleIdx="0" presStyleCnt="2">
        <dgm:presLayoutVars>
          <dgm:chMax val="0"/>
          <dgm:bulletEnabled val="1"/>
        </dgm:presLayoutVars>
      </dgm:prSet>
      <dgm:spPr/>
    </dgm:pt>
    <dgm:pt modelId="{F5F48505-E764-044E-A70A-546B0D53B607}" type="pres">
      <dgm:prSet presAssocID="{A7DDF51B-89A1-D344-BE0F-87FF503B71D8}" presName="childText" presStyleLbl="revTx" presStyleIdx="0" presStyleCnt="2">
        <dgm:presLayoutVars>
          <dgm:bulletEnabled val="1"/>
        </dgm:presLayoutVars>
      </dgm:prSet>
      <dgm:spPr/>
    </dgm:pt>
    <dgm:pt modelId="{FD91768C-60EF-1A49-A3DB-F2A96A19A157}" type="pres">
      <dgm:prSet presAssocID="{F051B825-18D8-CB4A-BF59-594669FAC5C9}" presName="parentText" presStyleLbl="node1" presStyleIdx="1" presStyleCnt="2">
        <dgm:presLayoutVars>
          <dgm:chMax val="0"/>
          <dgm:bulletEnabled val="1"/>
        </dgm:presLayoutVars>
      </dgm:prSet>
      <dgm:spPr/>
    </dgm:pt>
    <dgm:pt modelId="{CF407693-79E6-A94C-8550-392595303E61}" type="pres">
      <dgm:prSet presAssocID="{F051B825-18D8-CB4A-BF59-594669FAC5C9}" presName="childText" presStyleLbl="revTx" presStyleIdx="1" presStyleCnt="2">
        <dgm:presLayoutVars>
          <dgm:bulletEnabled val="1"/>
        </dgm:presLayoutVars>
      </dgm:prSet>
      <dgm:spPr/>
    </dgm:pt>
  </dgm:ptLst>
  <dgm:cxnLst>
    <dgm:cxn modelId="{257AD128-9DDF-534D-9A19-62E81F203B0E}" type="presOf" srcId="{F051B825-18D8-CB4A-BF59-594669FAC5C9}" destId="{FD91768C-60EF-1A49-A3DB-F2A96A19A157}" srcOrd="0" destOrd="0" presId="urn:microsoft.com/office/officeart/2005/8/layout/vList2"/>
    <dgm:cxn modelId="{7AE3D332-00A7-E849-9B90-30C813BA9B9B}" srcId="{F051B825-18D8-CB4A-BF59-594669FAC5C9}" destId="{559DDB57-0FE1-8949-A93B-73D25801FF02}" srcOrd="0" destOrd="0" parTransId="{4963E3DE-6E66-1A49-BED7-9513980BB14B}" sibTransId="{27227347-6DF0-8F4B-BA2A-14A2C59DE089}"/>
    <dgm:cxn modelId="{FE48823C-48C4-6D48-9F65-B41C1DAA74BF}" type="presOf" srcId="{7022CBD9-7AAF-1541-8C8B-118242484235}" destId="{CF407693-79E6-A94C-8550-392595303E61}" srcOrd="0" destOrd="1" presId="urn:microsoft.com/office/officeart/2005/8/layout/vList2"/>
    <dgm:cxn modelId="{9981D964-EFD5-0047-AAF6-900AF96103B0}" srcId="{A7DDF51B-89A1-D344-BE0F-87FF503B71D8}" destId="{360A4166-3CE6-7E47-BFEB-AC72F9FB3477}" srcOrd="0" destOrd="0" parTransId="{571DA9E9-892F-5340-B5F8-525022D0DD29}" sibTransId="{4AB3A5BB-37AB-F742-B9A9-27A2E756421B}"/>
    <dgm:cxn modelId="{83C3926A-EE2F-B349-A4D8-177B16114CDF}" type="presOf" srcId="{360A4166-3CE6-7E47-BFEB-AC72F9FB3477}" destId="{F5F48505-E764-044E-A70A-546B0D53B607}" srcOrd="0" destOrd="0" presId="urn:microsoft.com/office/officeart/2005/8/layout/vList2"/>
    <dgm:cxn modelId="{3CA8A16A-B0F4-2943-B4C7-C799AE416E74}" srcId="{F051B825-18D8-CB4A-BF59-594669FAC5C9}" destId="{7022CBD9-7AAF-1541-8C8B-118242484235}" srcOrd="1" destOrd="0" parTransId="{F6C78F77-6C9A-414D-A2D5-6BF7429CA135}" sibTransId="{00F1BF15-2DB2-FE47-9CF2-9350CCD77208}"/>
    <dgm:cxn modelId="{0726E08F-F03C-084D-8141-A38418B4BE35}" srcId="{A7DDF51B-89A1-D344-BE0F-87FF503B71D8}" destId="{59E1B174-5567-954D-A46B-345809A861BF}" srcOrd="1" destOrd="0" parTransId="{E9E5AD44-819B-0B4E-B548-9FF8DAB5C71A}" sibTransId="{A01691DE-78C3-CC44-887B-9576169224BB}"/>
    <dgm:cxn modelId="{2121CAA6-6D19-D944-B2EF-B3C17A0EA037}" srcId="{A7DDF51B-89A1-D344-BE0F-87FF503B71D8}" destId="{8669BB87-EA30-6842-8573-47843D9A6151}" srcOrd="2" destOrd="0" parTransId="{40BCA6E2-0321-B347-9C33-DEEEC9B239DC}" sibTransId="{97ED70B9-6131-474F-8253-3A4F31A761FA}"/>
    <dgm:cxn modelId="{7A638DAD-97C7-464A-A38D-1A16DC47B26F}" type="presOf" srcId="{59E1B174-5567-954D-A46B-345809A861BF}" destId="{F5F48505-E764-044E-A70A-546B0D53B607}" srcOrd="0" destOrd="1" presId="urn:microsoft.com/office/officeart/2005/8/layout/vList2"/>
    <dgm:cxn modelId="{A47134CA-9762-1D48-B5AD-051BC7910385}" type="presOf" srcId="{9D982A17-AE73-BF48-BFC8-7C0E80D8A513}" destId="{9CC61311-E093-2B44-AD09-25C2F48E13B8}" srcOrd="0" destOrd="0" presId="urn:microsoft.com/office/officeart/2005/8/layout/vList2"/>
    <dgm:cxn modelId="{ABB282D6-543A-034E-A711-06BB736D6EFA}" srcId="{9D982A17-AE73-BF48-BFC8-7C0E80D8A513}" destId="{A7DDF51B-89A1-D344-BE0F-87FF503B71D8}" srcOrd="0" destOrd="0" parTransId="{1617481F-0EFC-1943-A506-7BEB7F2264FD}" sibTransId="{271F1788-67EB-AC4E-B346-3108CBA5D15B}"/>
    <dgm:cxn modelId="{C54265E8-557A-4B4B-BC6D-BD9B621D29D4}" type="presOf" srcId="{A7DDF51B-89A1-D344-BE0F-87FF503B71D8}" destId="{07B1DFB8-3CF1-BC48-89CC-549240EE1357}" srcOrd="0" destOrd="0" presId="urn:microsoft.com/office/officeart/2005/8/layout/vList2"/>
    <dgm:cxn modelId="{8891D2EA-5861-4442-945B-FEB82E8A9DEE}" type="presOf" srcId="{559DDB57-0FE1-8949-A93B-73D25801FF02}" destId="{CF407693-79E6-A94C-8550-392595303E61}" srcOrd="0" destOrd="0" presId="urn:microsoft.com/office/officeart/2005/8/layout/vList2"/>
    <dgm:cxn modelId="{363135F0-3D9C-CE4E-8C6F-F52D752E46FC}" type="presOf" srcId="{8669BB87-EA30-6842-8573-47843D9A6151}" destId="{F5F48505-E764-044E-A70A-546B0D53B607}" srcOrd="0" destOrd="2" presId="urn:microsoft.com/office/officeart/2005/8/layout/vList2"/>
    <dgm:cxn modelId="{BD555AFC-6AAC-554E-A975-36111723FC40}" srcId="{9D982A17-AE73-BF48-BFC8-7C0E80D8A513}" destId="{F051B825-18D8-CB4A-BF59-594669FAC5C9}" srcOrd="1" destOrd="0" parTransId="{2329D686-D164-1C43-881C-6E4A10643960}" sibTransId="{ABF844A1-C99A-8A43-86FC-8CB0C1D474C5}"/>
    <dgm:cxn modelId="{D47C70C4-B627-1844-9AB3-C89D759D3E64}" type="presParOf" srcId="{9CC61311-E093-2B44-AD09-25C2F48E13B8}" destId="{07B1DFB8-3CF1-BC48-89CC-549240EE1357}" srcOrd="0" destOrd="0" presId="urn:microsoft.com/office/officeart/2005/8/layout/vList2"/>
    <dgm:cxn modelId="{9D9002D3-2D8D-8B4B-A9DD-54590B445F7B}" type="presParOf" srcId="{9CC61311-E093-2B44-AD09-25C2F48E13B8}" destId="{F5F48505-E764-044E-A70A-546B0D53B607}" srcOrd="1" destOrd="0" presId="urn:microsoft.com/office/officeart/2005/8/layout/vList2"/>
    <dgm:cxn modelId="{D9DE33A2-D6DC-8A4C-AFE9-F181BBA9B598}" type="presParOf" srcId="{9CC61311-E093-2B44-AD09-25C2F48E13B8}" destId="{FD91768C-60EF-1A49-A3DB-F2A96A19A157}" srcOrd="2" destOrd="0" presId="urn:microsoft.com/office/officeart/2005/8/layout/vList2"/>
    <dgm:cxn modelId="{77F02691-8180-D341-9628-2E95F3026B5D}" type="presParOf" srcId="{9CC61311-E093-2B44-AD09-25C2F48E13B8}" destId="{CF407693-79E6-A94C-8550-392595303E6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1D8EF4-3F26-5344-AFD0-0E9A42C33FE5}" type="doc">
      <dgm:prSet loTypeId="urn:microsoft.com/office/officeart/2005/8/layout/radial5" loCatId="" qsTypeId="urn:microsoft.com/office/officeart/2005/8/quickstyle/simple1" qsCatId="simple" csTypeId="urn:microsoft.com/office/officeart/2005/8/colors/colorful1" csCatId="colorful" phldr="1"/>
      <dgm:spPr/>
      <dgm:t>
        <a:bodyPr/>
        <a:lstStyle/>
        <a:p>
          <a:endParaRPr lang="en-US"/>
        </a:p>
      </dgm:t>
    </dgm:pt>
    <dgm:pt modelId="{6FFF037B-84B4-E046-A85A-58A2FC7BA7CC}">
      <dgm:prSet phldrT="[Text]" custT="1"/>
      <dgm:spPr/>
      <dgm:t>
        <a:bodyPr/>
        <a:lstStyle/>
        <a:p>
          <a:r>
            <a:rPr lang="en-US" sz="2800" b="1" dirty="0"/>
            <a:t>Recognizing DEI in a grant proposal</a:t>
          </a:r>
        </a:p>
      </dgm:t>
    </dgm:pt>
    <dgm:pt modelId="{D7A45533-DACE-214D-8932-B648348013BF}" type="parTrans" cxnId="{05ABE43E-2732-CA48-983C-B8AEA4B20062}">
      <dgm:prSet/>
      <dgm:spPr/>
      <dgm:t>
        <a:bodyPr/>
        <a:lstStyle/>
        <a:p>
          <a:endParaRPr lang="en-US"/>
        </a:p>
      </dgm:t>
    </dgm:pt>
    <dgm:pt modelId="{5D343046-4B70-0841-8270-E91AE41C8B5A}" type="sibTrans" cxnId="{05ABE43E-2732-CA48-983C-B8AEA4B20062}">
      <dgm:prSet/>
      <dgm:spPr/>
      <dgm:t>
        <a:bodyPr/>
        <a:lstStyle/>
        <a:p>
          <a:endParaRPr lang="en-US"/>
        </a:p>
      </dgm:t>
    </dgm:pt>
    <dgm:pt modelId="{82109CB8-2B9A-F74D-9837-0F8AF5EB9455}">
      <dgm:prSet phldrT="[Text]"/>
      <dgm:spPr/>
      <dgm:t>
        <a:bodyPr/>
        <a:lstStyle/>
        <a:p>
          <a:r>
            <a:rPr lang="en-US" dirty="0"/>
            <a:t>It helps to align with the values of funders</a:t>
          </a:r>
        </a:p>
      </dgm:t>
    </dgm:pt>
    <dgm:pt modelId="{F410C56E-C08F-B946-967F-7D202FBFBDAA}" type="parTrans" cxnId="{DC38FD0A-62A0-DE40-85B5-0CF14D84BB65}">
      <dgm:prSet/>
      <dgm:spPr/>
      <dgm:t>
        <a:bodyPr/>
        <a:lstStyle/>
        <a:p>
          <a:endParaRPr lang="en-US"/>
        </a:p>
      </dgm:t>
    </dgm:pt>
    <dgm:pt modelId="{8A84D283-7790-D74A-859F-84CC4F167138}" type="sibTrans" cxnId="{DC38FD0A-62A0-DE40-85B5-0CF14D84BB65}">
      <dgm:prSet/>
      <dgm:spPr/>
      <dgm:t>
        <a:bodyPr/>
        <a:lstStyle/>
        <a:p>
          <a:endParaRPr lang="en-US"/>
        </a:p>
      </dgm:t>
    </dgm:pt>
    <dgm:pt modelId="{3D95422B-C586-524F-AF68-06A14299DA8C}">
      <dgm:prSet phldrT="[Text]"/>
      <dgm:spPr/>
      <dgm:t>
        <a:bodyPr/>
        <a:lstStyle/>
        <a:p>
          <a:r>
            <a:rPr lang="en-US" dirty="0"/>
            <a:t>Not just a requirement</a:t>
          </a:r>
        </a:p>
      </dgm:t>
    </dgm:pt>
    <dgm:pt modelId="{CD9D9314-50DA-2646-AF44-1FD570E8032E}" type="parTrans" cxnId="{F1B12A0D-15BB-3245-A016-83754FF7B300}">
      <dgm:prSet/>
      <dgm:spPr/>
      <dgm:t>
        <a:bodyPr/>
        <a:lstStyle/>
        <a:p>
          <a:endParaRPr lang="en-US"/>
        </a:p>
      </dgm:t>
    </dgm:pt>
    <dgm:pt modelId="{EEB90C12-C8DF-A44B-8A89-8BF255C7CDA3}" type="sibTrans" cxnId="{F1B12A0D-15BB-3245-A016-83754FF7B300}">
      <dgm:prSet/>
      <dgm:spPr/>
      <dgm:t>
        <a:bodyPr/>
        <a:lstStyle/>
        <a:p>
          <a:endParaRPr lang="en-US"/>
        </a:p>
      </dgm:t>
    </dgm:pt>
    <dgm:pt modelId="{1328E056-8822-5E48-9C79-D2720C4FA3C9}">
      <dgm:prSet phldrT="[Text]"/>
      <dgm:spPr/>
      <dgm:t>
        <a:bodyPr/>
        <a:lstStyle/>
        <a:p>
          <a:r>
            <a:rPr lang="en-US" dirty="0"/>
            <a:t>It’s a Strategic Decision</a:t>
          </a:r>
        </a:p>
      </dgm:t>
    </dgm:pt>
    <dgm:pt modelId="{41F89B58-D67F-5740-BDD3-DB33D21D3637}" type="parTrans" cxnId="{23E0D9D6-D557-0E41-B00C-2F5D1E05C881}">
      <dgm:prSet/>
      <dgm:spPr/>
      <dgm:t>
        <a:bodyPr/>
        <a:lstStyle/>
        <a:p>
          <a:endParaRPr lang="en-US"/>
        </a:p>
      </dgm:t>
    </dgm:pt>
    <dgm:pt modelId="{DE31ED58-8FE9-2C4A-8296-A662C34C24ED}" type="sibTrans" cxnId="{23E0D9D6-D557-0E41-B00C-2F5D1E05C881}">
      <dgm:prSet/>
      <dgm:spPr/>
      <dgm:t>
        <a:bodyPr/>
        <a:lstStyle/>
        <a:p>
          <a:endParaRPr lang="en-US"/>
        </a:p>
      </dgm:t>
    </dgm:pt>
    <dgm:pt modelId="{A2CEE0B9-DBB1-844A-A175-1B1F647D5373}">
      <dgm:prSet phldrT="[Text]"/>
      <dgm:spPr/>
      <dgm:t>
        <a:bodyPr/>
        <a:lstStyle/>
        <a:p>
          <a:r>
            <a:rPr lang="en-US" dirty="0"/>
            <a:t>It enhances  quality, impact and sustainability </a:t>
          </a:r>
        </a:p>
      </dgm:t>
    </dgm:pt>
    <dgm:pt modelId="{1BCEA8D4-E452-C94A-BC27-8B00F6A046F6}" type="parTrans" cxnId="{8D496FFB-E878-3D4F-A9B8-D7B585B85E72}">
      <dgm:prSet/>
      <dgm:spPr/>
      <dgm:t>
        <a:bodyPr/>
        <a:lstStyle/>
        <a:p>
          <a:endParaRPr lang="en-US"/>
        </a:p>
      </dgm:t>
    </dgm:pt>
    <dgm:pt modelId="{D807BAFF-FEDA-D249-949A-572DC55268EF}" type="sibTrans" cxnId="{8D496FFB-E878-3D4F-A9B8-D7B585B85E72}">
      <dgm:prSet/>
      <dgm:spPr/>
      <dgm:t>
        <a:bodyPr/>
        <a:lstStyle/>
        <a:p>
          <a:endParaRPr lang="en-US"/>
        </a:p>
      </dgm:t>
    </dgm:pt>
    <dgm:pt modelId="{801A2D10-6865-534E-9B4E-C1D142653C4C}">
      <dgm:prSet phldrT="[Text]"/>
      <dgm:spPr/>
      <dgm:t>
        <a:bodyPr/>
        <a:lstStyle/>
        <a:p>
          <a:r>
            <a:rPr lang="en-US" dirty="0"/>
            <a:t>It contributes to positive social change</a:t>
          </a:r>
        </a:p>
      </dgm:t>
    </dgm:pt>
    <dgm:pt modelId="{D1DF4F6C-1C49-6845-8AB8-1C2D5DD9C077}" type="parTrans" cxnId="{84C2E473-ABEC-6641-874E-2891D6B8641F}">
      <dgm:prSet/>
      <dgm:spPr/>
      <dgm:t>
        <a:bodyPr/>
        <a:lstStyle/>
        <a:p>
          <a:endParaRPr lang="en-US"/>
        </a:p>
      </dgm:t>
    </dgm:pt>
    <dgm:pt modelId="{E711B62D-1E39-6B45-B220-CC0D8CCC396E}" type="sibTrans" cxnId="{84C2E473-ABEC-6641-874E-2891D6B8641F}">
      <dgm:prSet/>
      <dgm:spPr/>
      <dgm:t>
        <a:bodyPr/>
        <a:lstStyle/>
        <a:p>
          <a:endParaRPr lang="en-US"/>
        </a:p>
      </dgm:t>
    </dgm:pt>
    <dgm:pt modelId="{4815E649-0770-5748-98F6-1906C208B302}" type="pres">
      <dgm:prSet presAssocID="{B31D8EF4-3F26-5344-AFD0-0E9A42C33FE5}" presName="Name0" presStyleCnt="0">
        <dgm:presLayoutVars>
          <dgm:chMax val="1"/>
          <dgm:dir/>
          <dgm:animLvl val="ctr"/>
          <dgm:resizeHandles val="exact"/>
        </dgm:presLayoutVars>
      </dgm:prSet>
      <dgm:spPr/>
    </dgm:pt>
    <dgm:pt modelId="{4E3D4697-8C53-AE4D-85A4-EDAE91F126CB}" type="pres">
      <dgm:prSet presAssocID="{6FFF037B-84B4-E046-A85A-58A2FC7BA7CC}" presName="centerShape" presStyleLbl="node0" presStyleIdx="0" presStyleCnt="1" custScaleX="109083" custScaleY="116510"/>
      <dgm:spPr/>
    </dgm:pt>
    <dgm:pt modelId="{DCA3BD88-3A0E-3F44-AE22-7C73BECEF5D0}" type="pres">
      <dgm:prSet presAssocID="{F410C56E-C08F-B946-967F-7D202FBFBDAA}" presName="parTrans" presStyleLbl="sibTrans2D1" presStyleIdx="0" presStyleCnt="5"/>
      <dgm:spPr/>
    </dgm:pt>
    <dgm:pt modelId="{A1DAA24A-20A0-D346-A007-C3CE81B55DFB}" type="pres">
      <dgm:prSet presAssocID="{F410C56E-C08F-B946-967F-7D202FBFBDAA}" presName="connectorText" presStyleLbl="sibTrans2D1" presStyleIdx="0" presStyleCnt="5"/>
      <dgm:spPr/>
    </dgm:pt>
    <dgm:pt modelId="{45CEF862-3966-8A46-95E5-273700B26981}" type="pres">
      <dgm:prSet presAssocID="{82109CB8-2B9A-F74D-9837-0F8AF5EB9455}" presName="node" presStyleLbl="node1" presStyleIdx="0" presStyleCnt="5" custScaleX="129821" custScaleY="116341">
        <dgm:presLayoutVars>
          <dgm:bulletEnabled val="1"/>
        </dgm:presLayoutVars>
      </dgm:prSet>
      <dgm:spPr/>
    </dgm:pt>
    <dgm:pt modelId="{D570B060-184D-5445-9DF3-978D9A1DCF54}" type="pres">
      <dgm:prSet presAssocID="{CD9D9314-50DA-2646-AF44-1FD570E8032E}" presName="parTrans" presStyleLbl="sibTrans2D1" presStyleIdx="1" presStyleCnt="5"/>
      <dgm:spPr/>
    </dgm:pt>
    <dgm:pt modelId="{1943545B-DC7D-7C4B-A2E0-57A81401AC5A}" type="pres">
      <dgm:prSet presAssocID="{CD9D9314-50DA-2646-AF44-1FD570E8032E}" presName="connectorText" presStyleLbl="sibTrans2D1" presStyleIdx="1" presStyleCnt="5"/>
      <dgm:spPr/>
    </dgm:pt>
    <dgm:pt modelId="{ACDA25A5-B10B-9747-85F8-342FE16436B4}" type="pres">
      <dgm:prSet presAssocID="{3D95422B-C586-524F-AF68-06A14299DA8C}" presName="node" presStyleLbl="node1" presStyleIdx="1" presStyleCnt="5" custScaleX="136061" custScaleY="132020">
        <dgm:presLayoutVars>
          <dgm:bulletEnabled val="1"/>
        </dgm:presLayoutVars>
      </dgm:prSet>
      <dgm:spPr/>
    </dgm:pt>
    <dgm:pt modelId="{4DD30E97-7074-FB4E-9ADD-4BC1A4A7BC88}" type="pres">
      <dgm:prSet presAssocID="{41F89B58-D67F-5740-BDD3-DB33D21D3637}" presName="parTrans" presStyleLbl="sibTrans2D1" presStyleIdx="2" presStyleCnt="5"/>
      <dgm:spPr/>
    </dgm:pt>
    <dgm:pt modelId="{4B02B1FD-AA1C-B049-AB57-95D65B59FCCD}" type="pres">
      <dgm:prSet presAssocID="{41F89B58-D67F-5740-BDD3-DB33D21D3637}" presName="connectorText" presStyleLbl="sibTrans2D1" presStyleIdx="2" presStyleCnt="5"/>
      <dgm:spPr/>
    </dgm:pt>
    <dgm:pt modelId="{8787A055-05B3-D046-852D-897E9E5D49A2}" type="pres">
      <dgm:prSet presAssocID="{1328E056-8822-5E48-9C79-D2720C4FA3C9}" presName="node" presStyleLbl="node1" presStyleIdx="2" presStyleCnt="5" custScaleX="147021" custScaleY="123652">
        <dgm:presLayoutVars>
          <dgm:bulletEnabled val="1"/>
        </dgm:presLayoutVars>
      </dgm:prSet>
      <dgm:spPr/>
    </dgm:pt>
    <dgm:pt modelId="{637740F0-C852-5344-82BB-CDCF8B9CF20C}" type="pres">
      <dgm:prSet presAssocID="{1BCEA8D4-E452-C94A-BC27-8B00F6A046F6}" presName="parTrans" presStyleLbl="sibTrans2D1" presStyleIdx="3" presStyleCnt="5"/>
      <dgm:spPr/>
    </dgm:pt>
    <dgm:pt modelId="{C1A7F9CC-0397-5A4F-9057-8E2D94CD955D}" type="pres">
      <dgm:prSet presAssocID="{1BCEA8D4-E452-C94A-BC27-8B00F6A046F6}" presName="connectorText" presStyleLbl="sibTrans2D1" presStyleIdx="3" presStyleCnt="5"/>
      <dgm:spPr/>
    </dgm:pt>
    <dgm:pt modelId="{E8227F34-B15B-E649-9412-D074E6C6EA29}" type="pres">
      <dgm:prSet presAssocID="{A2CEE0B9-DBB1-844A-A175-1B1F647D5373}" presName="node" presStyleLbl="node1" presStyleIdx="3" presStyleCnt="5" custScaleX="146277" custScaleY="120217">
        <dgm:presLayoutVars>
          <dgm:bulletEnabled val="1"/>
        </dgm:presLayoutVars>
      </dgm:prSet>
      <dgm:spPr/>
    </dgm:pt>
    <dgm:pt modelId="{E281B4A9-43F8-5D40-B0FF-3652C18D00B9}" type="pres">
      <dgm:prSet presAssocID="{D1DF4F6C-1C49-6845-8AB8-1C2D5DD9C077}" presName="parTrans" presStyleLbl="sibTrans2D1" presStyleIdx="4" presStyleCnt="5"/>
      <dgm:spPr/>
    </dgm:pt>
    <dgm:pt modelId="{417DA0BE-D2F5-D748-AF99-E0F9AD2D9584}" type="pres">
      <dgm:prSet presAssocID="{D1DF4F6C-1C49-6845-8AB8-1C2D5DD9C077}" presName="connectorText" presStyleLbl="sibTrans2D1" presStyleIdx="4" presStyleCnt="5"/>
      <dgm:spPr/>
    </dgm:pt>
    <dgm:pt modelId="{610B8DC2-DDB5-5B44-BCBC-D99114CFCB04}" type="pres">
      <dgm:prSet presAssocID="{801A2D10-6865-534E-9B4E-C1D142653C4C}" presName="node" presStyleLbl="node1" presStyleIdx="4" presStyleCnt="5" custScaleX="147507" custScaleY="119518">
        <dgm:presLayoutVars>
          <dgm:bulletEnabled val="1"/>
        </dgm:presLayoutVars>
      </dgm:prSet>
      <dgm:spPr/>
    </dgm:pt>
  </dgm:ptLst>
  <dgm:cxnLst>
    <dgm:cxn modelId="{DC38FD0A-62A0-DE40-85B5-0CF14D84BB65}" srcId="{6FFF037B-84B4-E046-A85A-58A2FC7BA7CC}" destId="{82109CB8-2B9A-F74D-9837-0F8AF5EB9455}" srcOrd="0" destOrd="0" parTransId="{F410C56E-C08F-B946-967F-7D202FBFBDAA}" sibTransId="{8A84D283-7790-D74A-859F-84CC4F167138}"/>
    <dgm:cxn modelId="{F1B12A0D-15BB-3245-A016-83754FF7B300}" srcId="{6FFF037B-84B4-E046-A85A-58A2FC7BA7CC}" destId="{3D95422B-C586-524F-AF68-06A14299DA8C}" srcOrd="1" destOrd="0" parTransId="{CD9D9314-50DA-2646-AF44-1FD570E8032E}" sibTransId="{EEB90C12-C8DF-A44B-8A89-8BF255C7CDA3}"/>
    <dgm:cxn modelId="{1E70D30D-5CAD-9846-8BB1-23DDA0C6ED86}" type="presOf" srcId="{A2CEE0B9-DBB1-844A-A175-1B1F647D5373}" destId="{E8227F34-B15B-E649-9412-D074E6C6EA29}" srcOrd="0" destOrd="0" presId="urn:microsoft.com/office/officeart/2005/8/layout/radial5"/>
    <dgm:cxn modelId="{D95B6527-632C-5242-8D33-E4A31F31C101}" type="presOf" srcId="{41F89B58-D67F-5740-BDD3-DB33D21D3637}" destId="{4DD30E97-7074-FB4E-9ADD-4BC1A4A7BC88}" srcOrd="0" destOrd="0" presId="urn:microsoft.com/office/officeart/2005/8/layout/radial5"/>
    <dgm:cxn modelId="{8D676A3E-F13F-E14B-A046-BFCC8313AFDC}" type="presOf" srcId="{1328E056-8822-5E48-9C79-D2720C4FA3C9}" destId="{8787A055-05B3-D046-852D-897E9E5D49A2}" srcOrd="0" destOrd="0" presId="urn:microsoft.com/office/officeart/2005/8/layout/radial5"/>
    <dgm:cxn modelId="{05ABE43E-2732-CA48-983C-B8AEA4B20062}" srcId="{B31D8EF4-3F26-5344-AFD0-0E9A42C33FE5}" destId="{6FFF037B-84B4-E046-A85A-58A2FC7BA7CC}" srcOrd="0" destOrd="0" parTransId="{D7A45533-DACE-214D-8932-B648348013BF}" sibTransId="{5D343046-4B70-0841-8270-E91AE41C8B5A}"/>
    <dgm:cxn modelId="{D1A1134A-F8B2-994F-9109-B1B99A2B80C5}" type="presOf" srcId="{1BCEA8D4-E452-C94A-BC27-8B00F6A046F6}" destId="{637740F0-C852-5344-82BB-CDCF8B9CF20C}" srcOrd="0" destOrd="0" presId="urn:microsoft.com/office/officeart/2005/8/layout/radial5"/>
    <dgm:cxn modelId="{29A0574F-EC61-6A41-A736-B22AD25CB5E1}" type="presOf" srcId="{D1DF4F6C-1C49-6845-8AB8-1C2D5DD9C077}" destId="{417DA0BE-D2F5-D748-AF99-E0F9AD2D9584}" srcOrd="1" destOrd="0" presId="urn:microsoft.com/office/officeart/2005/8/layout/radial5"/>
    <dgm:cxn modelId="{FCEE2E64-21EB-4944-8D76-3A38285CF96E}" type="presOf" srcId="{82109CB8-2B9A-F74D-9837-0F8AF5EB9455}" destId="{45CEF862-3966-8A46-95E5-273700B26981}" srcOrd="0" destOrd="0" presId="urn:microsoft.com/office/officeart/2005/8/layout/radial5"/>
    <dgm:cxn modelId="{DA054E70-C17A-BB49-9AE0-A8ADAE62CA7F}" type="presOf" srcId="{1BCEA8D4-E452-C94A-BC27-8B00F6A046F6}" destId="{C1A7F9CC-0397-5A4F-9057-8E2D94CD955D}" srcOrd="1" destOrd="0" presId="urn:microsoft.com/office/officeart/2005/8/layout/radial5"/>
    <dgm:cxn modelId="{84C2E473-ABEC-6641-874E-2891D6B8641F}" srcId="{6FFF037B-84B4-E046-A85A-58A2FC7BA7CC}" destId="{801A2D10-6865-534E-9B4E-C1D142653C4C}" srcOrd="4" destOrd="0" parTransId="{D1DF4F6C-1C49-6845-8AB8-1C2D5DD9C077}" sibTransId="{E711B62D-1E39-6B45-B220-CC0D8CCC396E}"/>
    <dgm:cxn modelId="{61A7F779-998D-0C4F-AAFD-C50758D7EBF2}" type="presOf" srcId="{CD9D9314-50DA-2646-AF44-1FD570E8032E}" destId="{D570B060-184D-5445-9DF3-978D9A1DCF54}" srcOrd="0" destOrd="0" presId="urn:microsoft.com/office/officeart/2005/8/layout/radial5"/>
    <dgm:cxn modelId="{746FAD81-9227-EB45-A133-6FC17586446A}" type="presOf" srcId="{D1DF4F6C-1C49-6845-8AB8-1C2D5DD9C077}" destId="{E281B4A9-43F8-5D40-B0FF-3652C18D00B9}" srcOrd="0" destOrd="0" presId="urn:microsoft.com/office/officeart/2005/8/layout/radial5"/>
    <dgm:cxn modelId="{5B4C9C8B-5C98-1B41-A208-1208E397763F}" type="presOf" srcId="{41F89B58-D67F-5740-BDD3-DB33D21D3637}" destId="{4B02B1FD-AA1C-B049-AB57-95D65B59FCCD}" srcOrd="1" destOrd="0" presId="urn:microsoft.com/office/officeart/2005/8/layout/radial5"/>
    <dgm:cxn modelId="{87992991-288D-DA46-B7D5-C16992516AEE}" type="presOf" srcId="{B31D8EF4-3F26-5344-AFD0-0E9A42C33FE5}" destId="{4815E649-0770-5748-98F6-1906C208B302}" srcOrd="0" destOrd="0" presId="urn:microsoft.com/office/officeart/2005/8/layout/radial5"/>
    <dgm:cxn modelId="{B716E794-0DA8-024F-82E2-54C0A7695290}" type="presOf" srcId="{F410C56E-C08F-B946-967F-7D202FBFBDAA}" destId="{A1DAA24A-20A0-D346-A007-C3CE81B55DFB}" srcOrd="1" destOrd="0" presId="urn:microsoft.com/office/officeart/2005/8/layout/radial5"/>
    <dgm:cxn modelId="{914E92BE-AB38-2E44-A8AB-2054F3D14090}" type="presOf" srcId="{6FFF037B-84B4-E046-A85A-58A2FC7BA7CC}" destId="{4E3D4697-8C53-AE4D-85A4-EDAE91F126CB}" srcOrd="0" destOrd="0" presId="urn:microsoft.com/office/officeart/2005/8/layout/radial5"/>
    <dgm:cxn modelId="{834000C8-D466-1A4A-AAF4-64A5C256747A}" type="presOf" srcId="{CD9D9314-50DA-2646-AF44-1FD570E8032E}" destId="{1943545B-DC7D-7C4B-A2E0-57A81401AC5A}" srcOrd="1" destOrd="0" presId="urn:microsoft.com/office/officeart/2005/8/layout/radial5"/>
    <dgm:cxn modelId="{869A58D3-E581-BF43-BBFF-E0AE65DEF5DF}" type="presOf" srcId="{801A2D10-6865-534E-9B4E-C1D142653C4C}" destId="{610B8DC2-DDB5-5B44-BCBC-D99114CFCB04}" srcOrd="0" destOrd="0" presId="urn:microsoft.com/office/officeart/2005/8/layout/radial5"/>
    <dgm:cxn modelId="{23E0D9D6-D557-0E41-B00C-2F5D1E05C881}" srcId="{6FFF037B-84B4-E046-A85A-58A2FC7BA7CC}" destId="{1328E056-8822-5E48-9C79-D2720C4FA3C9}" srcOrd="2" destOrd="0" parTransId="{41F89B58-D67F-5740-BDD3-DB33D21D3637}" sibTransId="{DE31ED58-8FE9-2C4A-8296-A662C34C24ED}"/>
    <dgm:cxn modelId="{9E9059E4-936F-7C46-94A9-CFAF56C3FE07}" type="presOf" srcId="{3D95422B-C586-524F-AF68-06A14299DA8C}" destId="{ACDA25A5-B10B-9747-85F8-342FE16436B4}" srcOrd="0" destOrd="0" presId="urn:microsoft.com/office/officeart/2005/8/layout/radial5"/>
    <dgm:cxn modelId="{7BA300EC-FBC6-934D-B247-7B0C7E37EB35}" type="presOf" srcId="{F410C56E-C08F-B946-967F-7D202FBFBDAA}" destId="{DCA3BD88-3A0E-3F44-AE22-7C73BECEF5D0}" srcOrd="0" destOrd="0" presId="urn:microsoft.com/office/officeart/2005/8/layout/radial5"/>
    <dgm:cxn modelId="{8D496FFB-E878-3D4F-A9B8-D7B585B85E72}" srcId="{6FFF037B-84B4-E046-A85A-58A2FC7BA7CC}" destId="{A2CEE0B9-DBB1-844A-A175-1B1F647D5373}" srcOrd="3" destOrd="0" parTransId="{1BCEA8D4-E452-C94A-BC27-8B00F6A046F6}" sibTransId="{D807BAFF-FEDA-D249-949A-572DC55268EF}"/>
    <dgm:cxn modelId="{0C99888C-A315-0046-9124-A8D47543F223}" type="presParOf" srcId="{4815E649-0770-5748-98F6-1906C208B302}" destId="{4E3D4697-8C53-AE4D-85A4-EDAE91F126CB}" srcOrd="0" destOrd="0" presId="urn:microsoft.com/office/officeart/2005/8/layout/radial5"/>
    <dgm:cxn modelId="{CD7F8E8B-5D58-DF43-A093-F158CC964A88}" type="presParOf" srcId="{4815E649-0770-5748-98F6-1906C208B302}" destId="{DCA3BD88-3A0E-3F44-AE22-7C73BECEF5D0}" srcOrd="1" destOrd="0" presId="urn:microsoft.com/office/officeart/2005/8/layout/radial5"/>
    <dgm:cxn modelId="{F157C3C5-888F-7444-B744-055E629EFB94}" type="presParOf" srcId="{DCA3BD88-3A0E-3F44-AE22-7C73BECEF5D0}" destId="{A1DAA24A-20A0-D346-A007-C3CE81B55DFB}" srcOrd="0" destOrd="0" presId="urn:microsoft.com/office/officeart/2005/8/layout/radial5"/>
    <dgm:cxn modelId="{19814DED-B208-3649-BEEA-B6F8E3F4C8AA}" type="presParOf" srcId="{4815E649-0770-5748-98F6-1906C208B302}" destId="{45CEF862-3966-8A46-95E5-273700B26981}" srcOrd="2" destOrd="0" presId="urn:microsoft.com/office/officeart/2005/8/layout/radial5"/>
    <dgm:cxn modelId="{8C179613-95E5-6543-AC67-74D3263A004A}" type="presParOf" srcId="{4815E649-0770-5748-98F6-1906C208B302}" destId="{D570B060-184D-5445-9DF3-978D9A1DCF54}" srcOrd="3" destOrd="0" presId="urn:microsoft.com/office/officeart/2005/8/layout/radial5"/>
    <dgm:cxn modelId="{8A238F42-BC0F-1E45-86B1-770DA77C68FE}" type="presParOf" srcId="{D570B060-184D-5445-9DF3-978D9A1DCF54}" destId="{1943545B-DC7D-7C4B-A2E0-57A81401AC5A}" srcOrd="0" destOrd="0" presId="urn:microsoft.com/office/officeart/2005/8/layout/radial5"/>
    <dgm:cxn modelId="{8E39F2AF-C57B-0C41-9E50-10918F237F32}" type="presParOf" srcId="{4815E649-0770-5748-98F6-1906C208B302}" destId="{ACDA25A5-B10B-9747-85F8-342FE16436B4}" srcOrd="4" destOrd="0" presId="urn:microsoft.com/office/officeart/2005/8/layout/radial5"/>
    <dgm:cxn modelId="{D86B6B2A-50E5-7C47-A57B-E5B0EDDF9FB5}" type="presParOf" srcId="{4815E649-0770-5748-98F6-1906C208B302}" destId="{4DD30E97-7074-FB4E-9ADD-4BC1A4A7BC88}" srcOrd="5" destOrd="0" presId="urn:microsoft.com/office/officeart/2005/8/layout/radial5"/>
    <dgm:cxn modelId="{D61E1FD8-4D27-AF43-BB18-DAD201EBD1E0}" type="presParOf" srcId="{4DD30E97-7074-FB4E-9ADD-4BC1A4A7BC88}" destId="{4B02B1FD-AA1C-B049-AB57-95D65B59FCCD}" srcOrd="0" destOrd="0" presId="urn:microsoft.com/office/officeart/2005/8/layout/radial5"/>
    <dgm:cxn modelId="{9A9D63C6-598E-E641-BFFF-53F56D8FDE07}" type="presParOf" srcId="{4815E649-0770-5748-98F6-1906C208B302}" destId="{8787A055-05B3-D046-852D-897E9E5D49A2}" srcOrd="6" destOrd="0" presId="urn:microsoft.com/office/officeart/2005/8/layout/radial5"/>
    <dgm:cxn modelId="{BCB125F6-8E0A-6D42-9CCF-03909B7FCCC6}" type="presParOf" srcId="{4815E649-0770-5748-98F6-1906C208B302}" destId="{637740F0-C852-5344-82BB-CDCF8B9CF20C}" srcOrd="7" destOrd="0" presId="urn:microsoft.com/office/officeart/2005/8/layout/radial5"/>
    <dgm:cxn modelId="{B351E188-B7EC-D245-9FE2-CCF6D3AADC7B}" type="presParOf" srcId="{637740F0-C852-5344-82BB-CDCF8B9CF20C}" destId="{C1A7F9CC-0397-5A4F-9057-8E2D94CD955D}" srcOrd="0" destOrd="0" presId="urn:microsoft.com/office/officeart/2005/8/layout/radial5"/>
    <dgm:cxn modelId="{AFE576D7-F436-9F48-99D5-DFDE205701CB}" type="presParOf" srcId="{4815E649-0770-5748-98F6-1906C208B302}" destId="{E8227F34-B15B-E649-9412-D074E6C6EA29}" srcOrd="8" destOrd="0" presId="urn:microsoft.com/office/officeart/2005/8/layout/radial5"/>
    <dgm:cxn modelId="{7FC30F4B-2487-4C4F-A293-F273EF6F3F7A}" type="presParOf" srcId="{4815E649-0770-5748-98F6-1906C208B302}" destId="{E281B4A9-43F8-5D40-B0FF-3652C18D00B9}" srcOrd="9" destOrd="0" presId="urn:microsoft.com/office/officeart/2005/8/layout/radial5"/>
    <dgm:cxn modelId="{E458464F-31D9-B047-ADBB-ECE3CCDC810E}" type="presParOf" srcId="{E281B4A9-43F8-5D40-B0FF-3652C18D00B9}" destId="{417DA0BE-D2F5-D748-AF99-E0F9AD2D9584}" srcOrd="0" destOrd="0" presId="urn:microsoft.com/office/officeart/2005/8/layout/radial5"/>
    <dgm:cxn modelId="{2142C8BD-C446-A04A-B46A-2D1A7D5ACD46}" type="presParOf" srcId="{4815E649-0770-5748-98F6-1906C208B302}" destId="{610B8DC2-DDB5-5B44-BCBC-D99114CFCB04}"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002376-3074-E041-844A-885B237969F5}" type="doc">
      <dgm:prSet loTypeId="urn:microsoft.com/office/officeart/2009/layout/ReverseList" loCatId="" qsTypeId="urn:microsoft.com/office/officeart/2005/8/quickstyle/3d1" qsCatId="3D" csTypeId="urn:microsoft.com/office/officeart/2005/8/colors/accent3_5" csCatId="accent3" phldr="1"/>
      <dgm:spPr/>
      <dgm:t>
        <a:bodyPr/>
        <a:lstStyle/>
        <a:p>
          <a:endParaRPr lang="en-US"/>
        </a:p>
      </dgm:t>
    </dgm:pt>
    <dgm:pt modelId="{5E841EFE-CDE3-BD48-AA10-9205D7C42DF2}">
      <dgm:prSet phldrT="[Text]"/>
      <dgm:spPr/>
      <dgm:t>
        <a:bodyPr/>
        <a:lstStyle/>
        <a:p>
          <a:pPr algn="ctr"/>
          <a:r>
            <a:rPr lang="en-US" b="1" dirty="0"/>
            <a:t>Social Justice</a:t>
          </a:r>
        </a:p>
        <a:p>
          <a:pPr algn="l"/>
          <a:endParaRPr lang="en-US" dirty="0"/>
        </a:p>
        <a:p>
          <a:pPr algn="ctr"/>
          <a:r>
            <a:rPr lang="en-US" dirty="0"/>
            <a:t>Creating a fair and equitable society</a:t>
          </a:r>
        </a:p>
        <a:p>
          <a:pPr algn="l"/>
          <a:r>
            <a:rPr lang="en-US" dirty="0"/>
            <a:t> </a:t>
          </a:r>
        </a:p>
      </dgm:t>
    </dgm:pt>
    <dgm:pt modelId="{E5E7AB7A-FA23-EF4B-A193-C2D26D81408E}" type="parTrans" cxnId="{ACE39AE9-D479-0F4C-BDC6-909BE61F4E87}">
      <dgm:prSet/>
      <dgm:spPr/>
      <dgm:t>
        <a:bodyPr/>
        <a:lstStyle/>
        <a:p>
          <a:endParaRPr lang="en-US"/>
        </a:p>
      </dgm:t>
    </dgm:pt>
    <dgm:pt modelId="{53A5357B-A7A9-4640-AEFD-D76163790253}" type="sibTrans" cxnId="{ACE39AE9-D479-0F4C-BDC6-909BE61F4E87}">
      <dgm:prSet/>
      <dgm:spPr/>
      <dgm:t>
        <a:bodyPr/>
        <a:lstStyle/>
        <a:p>
          <a:endParaRPr lang="en-US"/>
        </a:p>
      </dgm:t>
    </dgm:pt>
    <dgm:pt modelId="{D78FB47F-73A4-094C-A87F-CC4AC7DFFF4E}">
      <dgm:prSet phldrT="[Text]"/>
      <dgm:spPr/>
      <dgm:t>
        <a:bodyPr/>
        <a:lstStyle/>
        <a:p>
          <a:pPr algn="ctr"/>
          <a:r>
            <a:rPr lang="en-US" b="1" dirty="0"/>
            <a:t>Grant Development</a:t>
          </a:r>
        </a:p>
        <a:p>
          <a:pPr algn="ctr"/>
          <a:r>
            <a:rPr lang="en-US" dirty="0"/>
            <a:t>Process of seeking, obtaining and managing funding to support various projects</a:t>
          </a:r>
        </a:p>
      </dgm:t>
    </dgm:pt>
    <dgm:pt modelId="{9E20149F-F8CB-BB41-9FFB-244FA5478328}" type="parTrans" cxnId="{BC6FBB1B-2533-174A-B5F6-EBF1BB736ECB}">
      <dgm:prSet/>
      <dgm:spPr/>
      <dgm:t>
        <a:bodyPr/>
        <a:lstStyle/>
        <a:p>
          <a:endParaRPr lang="en-US"/>
        </a:p>
      </dgm:t>
    </dgm:pt>
    <dgm:pt modelId="{DFB9B0AA-EAC1-854C-A828-7988D9BA6214}" type="sibTrans" cxnId="{BC6FBB1B-2533-174A-B5F6-EBF1BB736ECB}">
      <dgm:prSet/>
      <dgm:spPr/>
      <dgm:t>
        <a:bodyPr/>
        <a:lstStyle/>
        <a:p>
          <a:endParaRPr lang="en-US"/>
        </a:p>
      </dgm:t>
    </dgm:pt>
    <dgm:pt modelId="{3134AE35-C767-634A-9AC6-6BAE62134EAC}" type="pres">
      <dgm:prSet presAssocID="{2E002376-3074-E041-844A-885B237969F5}" presName="Name0" presStyleCnt="0">
        <dgm:presLayoutVars>
          <dgm:chMax val="2"/>
          <dgm:chPref val="2"/>
          <dgm:animLvl val="lvl"/>
        </dgm:presLayoutVars>
      </dgm:prSet>
      <dgm:spPr/>
    </dgm:pt>
    <dgm:pt modelId="{AD339E83-CFBB-EC44-8F92-16D2507625E8}" type="pres">
      <dgm:prSet presAssocID="{2E002376-3074-E041-844A-885B237969F5}" presName="LeftText" presStyleLbl="revTx" presStyleIdx="0" presStyleCnt="0">
        <dgm:presLayoutVars>
          <dgm:bulletEnabled val="1"/>
        </dgm:presLayoutVars>
      </dgm:prSet>
      <dgm:spPr/>
    </dgm:pt>
    <dgm:pt modelId="{009C13B3-E793-AD42-8BF1-6BEC4A1E9358}" type="pres">
      <dgm:prSet presAssocID="{2E002376-3074-E041-844A-885B237969F5}" presName="LeftNode" presStyleLbl="bgImgPlace1" presStyleIdx="0" presStyleCnt="2" custScaleX="148101" custScaleY="98701" custLinFactNeighborX="-12944" custLinFactNeighborY="12565">
        <dgm:presLayoutVars>
          <dgm:chMax val="2"/>
          <dgm:chPref val="2"/>
        </dgm:presLayoutVars>
      </dgm:prSet>
      <dgm:spPr/>
    </dgm:pt>
    <dgm:pt modelId="{97A2AD6B-98AD-604A-A292-19A1E8F36AA4}" type="pres">
      <dgm:prSet presAssocID="{2E002376-3074-E041-844A-885B237969F5}" presName="RightText" presStyleLbl="revTx" presStyleIdx="0" presStyleCnt="0">
        <dgm:presLayoutVars>
          <dgm:bulletEnabled val="1"/>
        </dgm:presLayoutVars>
      </dgm:prSet>
      <dgm:spPr/>
    </dgm:pt>
    <dgm:pt modelId="{0068C858-497C-E84E-9F5B-F009D17D1FFD}" type="pres">
      <dgm:prSet presAssocID="{2E002376-3074-E041-844A-885B237969F5}" presName="RightNode" presStyleLbl="bgImgPlace1" presStyleIdx="1" presStyleCnt="2" custScaleX="146147" custScaleY="100999" custLinFactNeighborX="62560" custLinFactNeighborY="11423">
        <dgm:presLayoutVars>
          <dgm:chMax val="0"/>
          <dgm:chPref val="0"/>
        </dgm:presLayoutVars>
      </dgm:prSet>
      <dgm:spPr/>
    </dgm:pt>
    <dgm:pt modelId="{F605AADA-7AD1-0C4F-843A-3C4CA8DE80B3}" type="pres">
      <dgm:prSet presAssocID="{2E002376-3074-E041-844A-885B237969F5}" presName="TopArrow" presStyleLbl="node1" presStyleIdx="0" presStyleCnt="2" custScaleX="135419" custLinFactNeighborY="11768"/>
      <dgm:spPr/>
    </dgm:pt>
    <dgm:pt modelId="{3595B78D-6F8F-9C40-A384-6508D9053F83}" type="pres">
      <dgm:prSet presAssocID="{2E002376-3074-E041-844A-885B237969F5}" presName="BottomArrow" presStyleLbl="node1" presStyleIdx="1" presStyleCnt="2" custLinFactNeighborX="1786" custLinFactNeighborY="22434"/>
      <dgm:spPr/>
    </dgm:pt>
  </dgm:ptLst>
  <dgm:cxnLst>
    <dgm:cxn modelId="{605BA40D-DF48-3E47-A687-5E870852ED73}" type="presOf" srcId="{2E002376-3074-E041-844A-885B237969F5}" destId="{3134AE35-C767-634A-9AC6-6BAE62134EAC}" srcOrd="0" destOrd="0" presId="urn:microsoft.com/office/officeart/2009/layout/ReverseList"/>
    <dgm:cxn modelId="{BC6FBB1B-2533-174A-B5F6-EBF1BB736ECB}" srcId="{2E002376-3074-E041-844A-885B237969F5}" destId="{D78FB47F-73A4-094C-A87F-CC4AC7DFFF4E}" srcOrd="1" destOrd="0" parTransId="{9E20149F-F8CB-BB41-9FFB-244FA5478328}" sibTransId="{DFB9B0AA-EAC1-854C-A828-7988D9BA6214}"/>
    <dgm:cxn modelId="{CD413C37-A594-0245-87D2-B55193DB5228}" type="presOf" srcId="{5E841EFE-CDE3-BD48-AA10-9205D7C42DF2}" destId="{AD339E83-CFBB-EC44-8F92-16D2507625E8}" srcOrd="0" destOrd="0" presId="urn:microsoft.com/office/officeart/2009/layout/ReverseList"/>
    <dgm:cxn modelId="{B9E24542-92BD-7B43-9FDC-6F6053211003}" type="presOf" srcId="{D78FB47F-73A4-094C-A87F-CC4AC7DFFF4E}" destId="{0068C858-497C-E84E-9F5B-F009D17D1FFD}" srcOrd="1" destOrd="0" presId="urn:microsoft.com/office/officeart/2009/layout/ReverseList"/>
    <dgm:cxn modelId="{0ABEA785-98D5-9443-9D40-2705466E3A77}" type="presOf" srcId="{5E841EFE-CDE3-BD48-AA10-9205D7C42DF2}" destId="{009C13B3-E793-AD42-8BF1-6BEC4A1E9358}" srcOrd="1" destOrd="0" presId="urn:microsoft.com/office/officeart/2009/layout/ReverseList"/>
    <dgm:cxn modelId="{ACE39AE9-D479-0F4C-BDC6-909BE61F4E87}" srcId="{2E002376-3074-E041-844A-885B237969F5}" destId="{5E841EFE-CDE3-BD48-AA10-9205D7C42DF2}" srcOrd="0" destOrd="0" parTransId="{E5E7AB7A-FA23-EF4B-A193-C2D26D81408E}" sibTransId="{53A5357B-A7A9-4640-AEFD-D76163790253}"/>
    <dgm:cxn modelId="{DFDDC9FF-4F7F-B84B-B218-51AB726FC310}" type="presOf" srcId="{D78FB47F-73A4-094C-A87F-CC4AC7DFFF4E}" destId="{97A2AD6B-98AD-604A-A292-19A1E8F36AA4}" srcOrd="0" destOrd="0" presId="urn:microsoft.com/office/officeart/2009/layout/ReverseList"/>
    <dgm:cxn modelId="{B34007D3-4A09-2D4E-B92D-DEF3DD229CAE}" type="presParOf" srcId="{3134AE35-C767-634A-9AC6-6BAE62134EAC}" destId="{AD339E83-CFBB-EC44-8F92-16D2507625E8}" srcOrd="0" destOrd="0" presId="urn:microsoft.com/office/officeart/2009/layout/ReverseList"/>
    <dgm:cxn modelId="{33C0FAF5-7FFF-8542-B279-3F7BC3EC04E7}" type="presParOf" srcId="{3134AE35-C767-634A-9AC6-6BAE62134EAC}" destId="{009C13B3-E793-AD42-8BF1-6BEC4A1E9358}" srcOrd="1" destOrd="0" presId="urn:microsoft.com/office/officeart/2009/layout/ReverseList"/>
    <dgm:cxn modelId="{6E3A67C2-17C1-2641-B618-38F4E39C3472}" type="presParOf" srcId="{3134AE35-C767-634A-9AC6-6BAE62134EAC}" destId="{97A2AD6B-98AD-604A-A292-19A1E8F36AA4}" srcOrd="2" destOrd="0" presId="urn:microsoft.com/office/officeart/2009/layout/ReverseList"/>
    <dgm:cxn modelId="{E383D3F1-60A5-4147-8C99-DE9ABEA82EC1}" type="presParOf" srcId="{3134AE35-C767-634A-9AC6-6BAE62134EAC}" destId="{0068C858-497C-E84E-9F5B-F009D17D1FFD}" srcOrd="3" destOrd="0" presId="urn:microsoft.com/office/officeart/2009/layout/ReverseList"/>
    <dgm:cxn modelId="{CC85C6DD-89CF-A542-A039-4E9737114CFF}" type="presParOf" srcId="{3134AE35-C767-634A-9AC6-6BAE62134EAC}" destId="{F605AADA-7AD1-0C4F-843A-3C4CA8DE80B3}" srcOrd="4" destOrd="0" presId="urn:microsoft.com/office/officeart/2009/layout/ReverseList"/>
    <dgm:cxn modelId="{8E87F820-FEFB-0A4E-91AE-DA42DA974D9C}" type="presParOf" srcId="{3134AE35-C767-634A-9AC6-6BAE62134EAC}" destId="{3595B78D-6F8F-9C40-A384-6508D9053F83}"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1964EA-9887-CB48-9CE4-4B65571B7E25}"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BF8B52CA-AFDD-1341-9019-AAFEB1463E28}">
      <dgm:prSet phldrT="[Text]"/>
      <dgm:spPr>
        <a:solidFill>
          <a:schemeClr val="accent2"/>
        </a:solidFill>
      </dgm:spPr>
      <dgm:t>
        <a:bodyPr/>
        <a:lstStyle/>
        <a:p>
          <a:r>
            <a:rPr lang="en-US" dirty="0"/>
            <a:t>Community Empowerment</a:t>
          </a:r>
        </a:p>
      </dgm:t>
    </dgm:pt>
    <dgm:pt modelId="{D242D7C9-4323-1E47-AAD5-46BE6B4138AC}" type="parTrans" cxnId="{45F70E9D-66DE-0148-B141-F66DCDA8B2B5}">
      <dgm:prSet/>
      <dgm:spPr/>
      <dgm:t>
        <a:bodyPr/>
        <a:lstStyle/>
        <a:p>
          <a:endParaRPr lang="en-US"/>
        </a:p>
      </dgm:t>
    </dgm:pt>
    <dgm:pt modelId="{8DA03B0C-3018-3C47-8D8A-BEDE96E08BD6}" type="sibTrans" cxnId="{45F70E9D-66DE-0148-B141-F66DCDA8B2B5}">
      <dgm:prSet/>
      <dgm:spPr/>
      <dgm:t>
        <a:bodyPr/>
        <a:lstStyle/>
        <a:p>
          <a:endParaRPr lang="en-US"/>
        </a:p>
      </dgm:t>
    </dgm:pt>
    <dgm:pt modelId="{4B6B74D4-B734-4342-AAEB-D03D4B67D6DB}">
      <dgm:prSet phldrT="[Text]"/>
      <dgm:spPr>
        <a:solidFill>
          <a:schemeClr val="accent2"/>
        </a:solidFill>
      </dgm:spPr>
      <dgm:t>
        <a:bodyPr/>
        <a:lstStyle/>
        <a:p>
          <a:r>
            <a:rPr lang="en-US" dirty="0"/>
            <a:t>Advocacy and Awareness</a:t>
          </a:r>
        </a:p>
      </dgm:t>
    </dgm:pt>
    <dgm:pt modelId="{560B4BC4-AC28-0F4A-A7E9-D39C50EA098E}" type="parTrans" cxnId="{05C85B02-AFA5-D744-9BD2-DFFA27781DE8}">
      <dgm:prSet/>
      <dgm:spPr/>
      <dgm:t>
        <a:bodyPr/>
        <a:lstStyle/>
        <a:p>
          <a:endParaRPr lang="en-US"/>
        </a:p>
      </dgm:t>
    </dgm:pt>
    <dgm:pt modelId="{2DC49F04-43D2-A449-A360-5D0D77B89018}" type="sibTrans" cxnId="{05C85B02-AFA5-D744-9BD2-DFFA27781DE8}">
      <dgm:prSet/>
      <dgm:spPr/>
      <dgm:t>
        <a:bodyPr/>
        <a:lstStyle/>
        <a:p>
          <a:endParaRPr lang="en-US"/>
        </a:p>
      </dgm:t>
    </dgm:pt>
    <dgm:pt modelId="{CA5BAA13-6268-9C4D-A5DB-A2300855CFD3}">
      <dgm:prSet phldrT="[Text]"/>
      <dgm:spPr>
        <a:solidFill>
          <a:schemeClr val="accent3">
            <a:lumMod val="75000"/>
          </a:schemeClr>
        </a:solidFill>
      </dgm:spPr>
      <dgm:t>
        <a:bodyPr/>
        <a:lstStyle/>
        <a:p>
          <a:r>
            <a:rPr lang="en-US" dirty="0"/>
            <a:t>Policy Change</a:t>
          </a:r>
        </a:p>
      </dgm:t>
    </dgm:pt>
    <dgm:pt modelId="{E19120A9-67B8-4B47-9CBC-79B350E8354E}" type="parTrans" cxnId="{1DBF4864-461B-C649-B658-01789F12DE11}">
      <dgm:prSet/>
      <dgm:spPr/>
      <dgm:t>
        <a:bodyPr/>
        <a:lstStyle/>
        <a:p>
          <a:endParaRPr lang="en-US"/>
        </a:p>
      </dgm:t>
    </dgm:pt>
    <dgm:pt modelId="{F9E5D59F-12A7-9843-9F09-88E824F6718C}" type="sibTrans" cxnId="{1DBF4864-461B-C649-B658-01789F12DE11}">
      <dgm:prSet/>
      <dgm:spPr/>
      <dgm:t>
        <a:bodyPr/>
        <a:lstStyle/>
        <a:p>
          <a:endParaRPr lang="en-US"/>
        </a:p>
      </dgm:t>
    </dgm:pt>
    <dgm:pt modelId="{66CC5C38-4D91-764B-AD88-B21B77B5F81B}">
      <dgm:prSet phldrT="[Text]"/>
      <dgm:spPr>
        <a:solidFill>
          <a:schemeClr val="accent2"/>
        </a:solidFill>
      </dgm:spPr>
      <dgm:t>
        <a:bodyPr/>
        <a:lstStyle/>
        <a:p>
          <a:r>
            <a:rPr lang="en-US" dirty="0"/>
            <a:t>Collaborative Partnerships</a:t>
          </a:r>
        </a:p>
      </dgm:t>
    </dgm:pt>
    <dgm:pt modelId="{BE524880-8FB6-4948-98D1-864246787AB0}" type="parTrans" cxnId="{50207D59-8E36-354B-96AA-00B8CC35AAF9}">
      <dgm:prSet/>
      <dgm:spPr/>
      <dgm:t>
        <a:bodyPr/>
        <a:lstStyle/>
        <a:p>
          <a:endParaRPr lang="en-US"/>
        </a:p>
      </dgm:t>
    </dgm:pt>
    <dgm:pt modelId="{90A938E4-12C4-1F49-83A5-C23BF3A7BEA5}" type="sibTrans" cxnId="{50207D59-8E36-354B-96AA-00B8CC35AAF9}">
      <dgm:prSet/>
      <dgm:spPr/>
      <dgm:t>
        <a:bodyPr/>
        <a:lstStyle/>
        <a:p>
          <a:endParaRPr lang="en-US"/>
        </a:p>
      </dgm:t>
    </dgm:pt>
    <dgm:pt modelId="{71D3B9B9-3BEA-E046-968B-26D1A9BD1920}">
      <dgm:prSet phldrT="[Text]"/>
      <dgm:spPr>
        <a:solidFill>
          <a:schemeClr val="accent3">
            <a:lumMod val="75000"/>
          </a:schemeClr>
        </a:solidFill>
      </dgm:spPr>
      <dgm:t>
        <a:bodyPr/>
        <a:lstStyle/>
        <a:p>
          <a:r>
            <a:rPr lang="en-US" dirty="0"/>
            <a:t>Measuring Impact</a:t>
          </a:r>
        </a:p>
      </dgm:t>
    </dgm:pt>
    <dgm:pt modelId="{73B81680-5415-DC41-B6C7-4C4A12E13DDC}" type="parTrans" cxnId="{025D180C-DB1F-F441-A0F4-3100B605FF38}">
      <dgm:prSet/>
      <dgm:spPr/>
      <dgm:t>
        <a:bodyPr/>
        <a:lstStyle/>
        <a:p>
          <a:endParaRPr lang="en-US"/>
        </a:p>
      </dgm:t>
    </dgm:pt>
    <dgm:pt modelId="{478AD6DD-5C76-FE48-823E-10A1323F0957}" type="sibTrans" cxnId="{025D180C-DB1F-F441-A0F4-3100B605FF38}">
      <dgm:prSet/>
      <dgm:spPr/>
      <dgm:t>
        <a:bodyPr/>
        <a:lstStyle/>
        <a:p>
          <a:endParaRPr lang="en-US"/>
        </a:p>
      </dgm:t>
    </dgm:pt>
    <dgm:pt modelId="{6578236A-EC9E-B942-8478-C98FC4E782C0}">
      <dgm:prSet phldrT="[Text]"/>
      <dgm:spPr>
        <a:solidFill>
          <a:schemeClr val="accent3">
            <a:lumMod val="75000"/>
          </a:schemeClr>
        </a:solidFill>
      </dgm:spPr>
      <dgm:t>
        <a:bodyPr/>
        <a:lstStyle/>
        <a:p>
          <a:r>
            <a:rPr lang="en-US" dirty="0"/>
            <a:t>Addressing Structural Inequities</a:t>
          </a:r>
        </a:p>
      </dgm:t>
    </dgm:pt>
    <dgm:pt modelId="{F82F24B6-F958-0044-8655-C7605CF7BADB}" type="parTrans" cxnId="{895906C6-F14A-0F40-B1DF-D4CA91E22D47}">
      <dgm:prSet/>
      <dgm:spPr/>
      <dgm:t>
        <a:bodyPr/>
        <a:lstStyle/>
        <a:p>
          <a:endParaRPr lang="en-US"/>
        </a:p>
      </dgm:t>
    </dgm:pt>
    <dgm:pt modelId="{85E35F6D-377F-4449-9044-4AD217C8D357}" type="sibTrans" cxnId="{895906C6-F14A-0F40-B1DF-D4CA91E22D47}">
      <dgm:prSet/>
      <dgm:spPr/>
      <dgm:t>
        <a:bodyPr/>
        <a:lstStyle/>
        <a:p>
          <a:endParaRPr lang="en-US"/>
        </a:p>
      </dgm:t>
    </dgm:pt>
    <dgm:pt modelId="{8C12C05C-C539-B44A-AF0B-ADCB082C6D41}" type="pres">
      <dgm:prSet presAssocID="{3E1964EA-9887-CB48-9CE4-4B65571B7E25}" presName="diagram" presStyleCnt="0">
        <dgm:presLayoutVars>
          <dgm:dir/>
          <dgm:resizeHandles val="exact"/>
        </dgm:presLayoutVars>
      </dgm:prSet>
      <dgm:spPr/>
    </dgm:pt>
    <dgm:pt modelId="{D878F8D9-C240-8049-9240-D11C3F99B36F}" type="pres">
      <dgm:prSet presAssocID="{BF8B52CA-AFDD-1341-9019-AAFEB1463E28}" presName="node" presStyleLbl="node1" presStyleIdx="0" presStyleCnt="6">
        <dgm:presLayoutVars>
          <dgm:bulletEnabled val="1"/>
        </dgm:presLayoutVars>
      </dgm:prSet>
      <dgm:spPr/>
    </dgm:pt>
    <dgm:pt modelId="{FAE3C02E-2C2E-414F-8C97-87C1FF45EB24}" type="pres">
      <dgm:prSet presAssocID="{8DA03B0C-3018-3C47-8D8A-BEDE96E08BD6}" presName="sibTrans" presStyleCnt="0"/>
      <dgm:spPr/>
    </dgm:pt>
    <dgm:pt modelId="{21EDAF9E-D67B-5340-8390-00BA4920E170}" type="pres">
      <dgm:prSet presAssocID="{6578236A-EC9E-B942-8478-C98FC4E782C0}" presName="node" presStyleLbl="node1" presStyleIdx="1" presStyleCnt="6">
        <dgm:presLayoutVars>
          <dgm:bulletEnabled val="1"/>
        </dgm:presLayoutVars>
      </dgm:prSet>
      <dgm:spPr/>
    </dgm:pt>
    <dgm:pt modelId="{8BE3ACE9-EEF0-D044-B5CF-AA18A527C2A7}" type="pres">
      <dgm:prSet presAssocID="{85E35F6D-377F-4449-9044-4AD217C8D357}" presName="sibTrans" presStyleCnt="0"/>
      <dgm:spPr/>
    </dgm:pt>
    <dgm:pt modelId="{34444381-AE05-AB49-BE4E-8FD96B20CEE0}" type="pres">
      <dgm:prSet presAssocID="{4B6B74D4-B734-4342-AAEB-D03D4B67D6DB}" presName="node" presStyleLbl="node1" presStyleIdx="2" presStyleCnt="6">
        <dgm:presLayoutVars>
          <dgm:bulletEnabled val="1"/>
        </dgm:presLayoutVars>
      </dgm:prSet>
      <dgm:spPr/>
    </dgm:pt>
    <dgm:pt modelId="{697D6BBB-F9F1-8442-823F-BD601EFCEA5B}" type="pres">
      <dgm:prSet presAssocID="{2DC49F04-43D2-A449-A360-5D0D77B89018}" presName="sibTrans" presStyleCnt="0"/>
      <dgm:spPr/>
    </dgm:pt>
    <dgm:pt modelId="{35DF473F-DAA5-E84F-8A7B-07C0AD43D618}" type="pres">
      <dgm:prSet presAssocID="{CA5BAA13-6268-9C4D-A5DB-A2300855CFD3}" presName="node" presStyleLbl="node1" presStyleIdx="3" presStyleCnt="6">
        <dgm:presLayoutVars>
          <dgm:bulletEnabled val="1"/>
        </dgm:presLayoutVars>
      </dgm:prSet>
      <dgm:spPr/>
    </dgm:pt>
    <dgm:pt modelId="{48E341D4-9841-0F44-A772-118013A33DE8}" type="pres">
      <dgm:prSet presAssocID="{F9E5D59F-12A7-9843-9F09-88E824F6718C}" presName="sibTrans" presStyleCnt="0"/>
      <dgm:spPr/>
    </dgm:pt>
    <dgm:pt modelId="{5C177AA5-D3F2-2340-968A-B3C06704301E}" type="pres">
      <dgm:prSet presAssocID="{66CC5C38-4D91-764B-AD88-B21B77B5F81B}" presName="node" presStyleLbl="node1" presStyleIdx="4" presStyleCnt="6">
        <dgm:presLayoutVars>
          <dgm:bulletEnabled val="1"/>
        </dgm:presLayoutVars>
      </dgm:prSet>
      <dgm:spPr/>
    </dgm:pt>
    <dgm:pt modelId="{416543A8-686F-4545-92F2-0AE521AC2C6C}" type="pres">
      <dgm:prSet presAssocID="{90A938E4-12C4-1F49-83A5-C23BF3A7BEA5}" presName="sibTrans" presStyleCnt="0"/>
      <dgm:spPr/>
    </dgm:pt>
    <dgm:pt modelId="{5E837C07-E9B1-2B4A-8416-75392E4BA063}" type="pres">
      <dgm:prSet presAssocID="{71D3B9B9-3BEA-E046-968B-26D1A9BD1920}" presName="node" presStyleLbl="node1" presStyleIdx="5" presStyleCnt="6">
        <dgm:presLayoutVars>
          <dgm:bulletEnabled val="1"/>
        </dgm:presLayoutVars>
      </dgm:prSet>
      <dgm:spPr/>
    </dgm:pt>
  </dgm:ptLst>
  <dgm:cxnLst>
    <dgm:cxn modelId="{839D0E00-5F90-7E4A-9168-3720B9346CAA}" type="presOf" srcId="{4B6B74D4-B734-4342-AAEB-D03D4B67D6DB}" destId="{34444381-AE05-AB49-BE4E-8FD96B20CEE0}" srcOrd="0" destOrd="0" presId="urn:microsoft.com/office/officeart/2005/8/layout/default"/>
    <dgm:cxn modelId="{05C85B02-AFA5-D744-9BD2-DFFA27781DE8}" srcId="{3E1964EA-9887-CB48-9CE4-4B65571B7E25}" destId="{4B6B74D4-B734-4342-AAEB-D03D4B67D6DB}" srcOrd="2" destOrd="0" parTransId="{560B4BC4-AC28-0F4A-A7E9-D39C50EA098E}" sibTransId="{2DC49F04-43D2-A449-A360-5D0D77B89018}"/>
    <dgm:cxn modelId="{025D180C-DB1F-F441-A0F4-3100B605FF38}" srcId="{3E1964EA-9887-CB48-9CE4-4B65571B7E25}" destId="{71D3B9B9-3BEA-E046-968B-26D1A9BD1920}" srcOrd="5" destOrd="0" parTransId="{73B81680-5415-DC41-B6C7-4C4A12E13DDC}" sibTransId="{478AD6DD-5C76-FE48-823E-10A1323F0957}"/>
    <dgm:cxn modelId="{3950FD0F-F2A5-6B43-94D6-A7F07385D8E7}" type="presOf" srcId="{BF8B52CA-AFDD-1341-9019-AAFEB1463E28}" destId="{D878F8D9-C240-8049-9240-D11C3F99B36F}" srcOrd="0" destOrd="0" presId="urn:microsoft.com/office/officeart/2005/8/layout/default"/>
    <dgm:cxn modelId="{01890818-1E44-964F-99D4-C7C4F787E964}" type="presOf" srcId="{3E1964EA-9887-CB48-9CE4-4B65571B7E25}" destId="{8C12C05C-C539-B44A-AF0B-ADCB082C6D41}" srcOrd="0" destOrd="0" presId="urn:microsoft.com/office/officeart/2005/8/layout/default"/>
    <dgm:cxn modelId="{CD9D5E3E-A93C-6948-B129-E46560870D54}" type="presOf" srcId="{CA5BAA13-6268-9C4D-A5DB-A2300855CFD3}" destId="{35DF473F-DAA5-E84F-8A7B-07C0AD43D618}" srcOrd="0" destOrd="0" presId="urn:microsoft.com/office/officeart/2005/8/layout/default"/>
    <dgm:cxn modelId="{50207D59-8E36-354B-96AA-00B8CC35AAF9}" srcId="{3E1964EA-9887-CB48-9CE4-4B65571B7E25}" destId="{66CC5C38-4D91-764B-AD88-B21B77B5F81B}" srcOrd="4" destOrd="0" parTransId="{BE524880-8FB6-4948-98D1-864246787AB0}" sibTransId="{90A938E4-12C4-1F49-83A5-C23BF3A7BEA5}"/>
    <dgm:cxn modelId="{1DBF4864-461B-C649-B658-01789F12DE11}" srcId="{3E1964EA-9887-CB48-9CE4-4B65571B7E25}" destId="{CA5BAA13-6268-9C4D-A5DB-A2300855CFD3}" srcOrd="3" destOrd="0" parTransId="{E19120A9-67B8-4B47-9CBC-79B350E8354E}" sibTransId="{F9E5D59F-12A7-9843-9F09-88E824F6718C}"/>
    <dgm:cxn modelId="{45F70E9D-66DE-0148-B141-F66DCDA8B2B5}" srcId="{3E1964EA-9887-CB48-9CE4-4B65571B7E25}" destId="{BF8B52CA-AFDD-1341-9019-AAFEB1463E28}" srcOrd="0" destOrd="0" parTransId="{D242D7C9-4323-1E47-AAD5-46BE6B4138AC}" sibTransId="{8DA03B0C-3018-3C47-8D8A-BEDE96E08BD6}"/>
    <dgm:cxn modelId="{C90A42B4-975A-1248-870C-F2201DFB8F2D}" type="presOf" srcId="{66CC5C38-4D91-764B-AD88-B21B77B5F81B}" destId="{5C177AA5-D3F2-2340-968A-B3C06704301E}" srcOrd="0" destOrd="0" presId="urn:microsoft.com/office/officeart/2005/8/layout/default"/>
    <dgm:cxn modelId="{895906C6-F14A-0F40-B1DF-D4CA91E22D47}" srcId="{3E1964EA-9887-CB48-9CE4-4B65571B7E25}" destId="{6578236A-EC9E-B942-8478-C98FC4E782C0}" srcOrd="1" destOrd="0" parTransId="{F82F24B6-F958-0044-8655-C7605CF7BADB}" sibTransId="{85E35F6D-377F-4449-9044-4AD217C8D357}"/>
    <dgm:cxn modelId="{E8A979E2-EEBD-1943-BB87-3E81979AC1DB}" type="presOf" srcId="{6578236A-EC9E-B942-8478-C98FC4E782C0}" destId="{21EDAF9E-D67B-5340-8390-00BA4920E170}" srcOrd="0" destOrd="0" presId="urn:microsoft.com/office/officeart/2005/8/layout/default"/>
    <dgm:cxn modelId="{F4518EE8-C820-0542-A45A-7B2342AB9D7E}" type="presOf" srcId="{71D3B9B9-3BEA-E046-968B-26D1A9BD1920}" destId="{5E837C07-E9B1-2B4A-8416-75392E4BA063}" srcOrd="0" destOrd="0" presId="urn:microsoft.com/office/officeart/2005/8/layout/default"/>
    <dgm:cxn modelId="{1EAC960D-31C3-404E-9855-B1FA5E3AE1B6}" type="presParOf" srcId="{8C12C05C-C539-B44A-AF0B-ADCB082C6D41}" destId="{D878F8D9-C240-8049-9240-D11C3F99B36F}" srcOrd="0" destOrd="0" presId="urn:microsoft.com/office/officeart/2005/8/layout/default"/>
    <dgm:cxn modelId="{C9CB15F7-CC76-B54C-9217-F6548EBADBF5}" type="presParOf" srcId="{8C12C05C-C539-B44A-AF0B-ADCB082C6D41}" destId="{FAE3C02E-2C2E-414F-8C97-87C1FF45EB24}" srcOrd="1" destOrd="0" presId="urn:microsoft.com/office/officeart/2005/8/layout/default"/>
    <dgm:cxn modelId="{6B19138E-0CE8-2F4A-BDC5-79572F399BA6}" type="presParOf" srcId="{8C12C05C-C539-B44A-AF0B-ADCB082C6D41}" destId="{21EDAF9E-D67B-5340-8390-00BA4920E170}" srcOrd="2" destOrd="0" presId="urn:microsoft.com/office/officeart/2005/8/layout/default"/>
    <dgm:cxn modelId="{3077B78D-3E2E-F54C-853E-B8988D050680}" type="presParOf" srcId="{8C12C05C-C539-B44A-AF0B-ADCB082C6D41}" destId="{8BE3ACE9-EEF0-D044-B5CF-AA18A527C2A7}" srcOrd="3" destOrd="0" presId="urn:microsoft.com/office/officeart/2005/8/layout/default"/>
    <dgm:cxn modelId="{B4F4B031-DE0A-434D-A787-694992546044}" type="presParOf" srcId="{8C12C05C-C539-B44A-AF0B-ADCB082C6D41}" destId="{34444381-AE05-AB49-BE4E-8FD96B20CEE0}" srcOrd="4" destOrd="0" presId="urn:microsoft.com/office/officeart/2005/8/layout/default"/>
    <dgm:cxn modelId="{2B0BFD25-03A0-4148-8FD8-CE087FD55D21}" type="presParOf" srcId="{8C12C05C-C539-B44A-AF0B-ADCB082C6D41}" destId="{697D6BBB-F9F1-8442-823F-BD601EFCEA5B}" srcOrd="5" destOrd="0" presId="urn:microsoft.com/office/officeart/2005/8/layout/default"/>
    <dgm:cxn modelId="{8982ADA0-4605-8D41-AC72-9A2570D1EAFB}" type="presParOf" srcId="{8C12C05C-C539-B44A-AF0B-ADCB082C6D41}" destId="{35DF473F-DAA5-E84F-8A7B-07C0AD43D618}" srcOrd="6" destOrd="0" presId="urn:microsoft.com/office/officeart/2005/8/layout/default"/>
    <dgm:cxn modelId="{F8820700-71D0-9745-91D7-0BF5B5851A71}" type="presParOf" srcId="{8C12C05C-C539-B44A-AF0B-ADCB082C6D41}" destId="{48E341D4-9841-0F44-A772-118013A33DE8}" srcOrd="7" destOrd="0" presId="urn:microsoft.com/office/officeart/2005/8/layout/default"/>
    <dgm:cxn modelId="{9D46E70C-80C6-5948-8E44-F75E137DC450}" type="presParOf" srcId="{8C12C05C-C539-B44A-AF0B-ADCB082C6D41}" destId="{5C177AA5-D3F2-2340-968A-B3C06704301E}" srcOrd="8" destOrd="0" presId="urn:microsoft.com/office/officeart/2005/8/layout/default"/>
    <dgm:cxn modelId="{A983F1BD-C865-4148-AF52-74D533A4F08D}" type="presParOf" srcId="{8C12C05C-C539-B44A-AF0B-ADCB082C6D41}" destId="{416543A8-686F-4545-92F2-0AE521AC2C6C}" srcOrd="9" destOrd="0" presId="urn:microsoft.com/office/officeart/2005/8/layout/default"/>
    <dgm:cxn modelId="{7EDBF5A5-16C4-FD48-AB90-9550B33A9404}" type="presParOf" srcId="{8C12C05C-C539-B44A-AF0B-ADCB082C6D41}" destId="{5E837C07-E9B1-2B4A-8416-75392E4BA06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151E0-0FB3-D042-88CA-6D2B637EDC7D}">
      <dsp:nvSpPr>
        <dsp:cNvPr id="0" name=""/>
        <dsp:cNvSpPr/>
      </dsp:nvSpPr>
      <dsp:spPr>
        <a:xfrm>
          <a:off x="526" y="1440139"/>
          <a:ext cx="6580583" cy="1872000"/>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26720" tIns="243840" rIns="426720" bIns="243840" numCol="1" spcCol="1270" anchor="ctr" anchorCtr="0">
          <a:noAutofit/>
        </a:bodyPr>
        <a:lstStyle/>
        <a:p>
          <a:pPr marL="0" lvl="0" indent="0" algn="ctr" defTabSz="2667000">
            <a:lnSpc>
              <a:spcPct val="90000"/>
            </a:lnSpc>
            <a:spcBef>
              <a:spcPct val="0"/>
            </a:spcBef>
            <a:spcAft>
              <a:spcPct val="35000"/>
            </a:spcAft>
            <a:buNone/>
          </a:pPr>
          <a:r>
            <a:rPr lang="en-US" sz="6000" kern="1200" dirty="0"/>
            <a:t>Diversity</a:t>
          </a:r>
        </a:p>
      </dsp:txBody>
      <dsp:txXfrm>
        <a:off x="526" y="1440139"/>
        <a:ext cx="6580583" cy="1872000"/>
      </dsp:txXfrm>
    </dsp:sp>
    <dsp:sp modelId="{7550733F-2F4B-E447-ADF5-8969032FB5CF}">
      <dsp:nvSpPr>
        <dsp:cNvPr id="0" name=""/>
        <dsp:cNvSpPr/>
      </dsp:nvSpPr>
      <dsp:spPr>
        <a:xfrm>
          <a:off x="526" y="3312139"/>
          <a:ext cx="6580583" cy="5620387"/>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56032" rIns="341376" bIns="384048" numCol="1" spcCol="1270" anchor="t" anchorCtr="0">
          <a:noAutofit/>
        </a:bodyPr>
        <a:lstStyle/>
        <a:p>
          <a:pPr marL="285750" lvl="1" indent="-285750" algn="l" defTabSz="2133600">
            <a:lnSpc>
              <a:spcPct val="90000"/>
            </a:lnSpc>
            <a:spcBef>
              <a:spcPct val="0"/>
            </a:spcBef>
            <a:spcAft>
              <a:spcPct val="15000"/>
            </a:spcAft>
            <a:buFont typeface="Arial" panose="020B0604020202020204" pitchFamily="34" charset="0"/>
            <a:buChar char="•"/>
          </a:pPr>
          <a:r>
            <a:rPr lang="en-US" sz="4800" kern="1200" dirty="0"/>
            <a:t>The </a:t>
          </a:r>
          <a:r>
            <a:rPr lang="en-US" sz="4800" b="1" kern="1200" dirty="0"/>
            <a:t>intentional </a:t>
          </a:r>
          <a:r>
            <a:rPr lang="en-US" sz="4800" kern="1200" dirty="0"/>
            <a:t>variety within a specific collection of people that takes into account </a:t>
          </a:r>
          <a:r>
            <a:rPr lang="en-US" sz="4800" b="1" kern="1200" dirty="0"/>
            <a:t>intersectional elements</a:t>
          </a:r>
          <a:r>
            <a:rPr lang="en-US" sz="4800" kern="1200" dirty="0"/>
            <a:t> of human difference, identity, and lived experience</a:t>
          </a:r>
        </a:p>
      </dsp:txBody>
      <dsp:txXfrm>
        <a:off x="526" y="3312139"/>
        <a:ext cx="6580583" cy="5620387"/>
      </dsp:txXfrm>
    </dsp:sp>
    <dsp:sp modelId="{A408B7DC-7621-5D49-BD0C-37AF20B05145}">
      <dsp:nvSpPr>
        <dsp:cNvPr id="0" name=""/>
        <dsp:cNvSpPr/>
      </dsp:nvSpPr>
      <dsp:spPr>
        <a:xfrm>
          <a:off x="7502391" y="1440139"/>
          <a:ext cx="6580583" cy="1872000"/>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62280" tIns="264160" rIns="462280" bIns="264160" numCol="1" spcCol="1270" anchor="ctr" anchorCtr="0">
          <a:noAutofit/>
        </a:bodyPr>
        <a:lstStyle/>
        <a:p>
          <a:pPr marL="0" lvl="0" indent="0" algn="ctr" defTabSz="2889250">
            <a:lnSpc>
              <a:spcPct val="90000"/>
            </a:lnSpc>
            <a:spcBef>
              <a:spcPct val="0"/>
            </a:spcBef>
            <a:spcAft>
              <a:spcPct val="35000"/>
            </a:spcAft>
            <a:buNone/>
          </a:pPr>
          <a:r>
            <a:rPr lang="en-US" sz="6500" kern="1200" dirty="0"/>
            <a:t>Equity</a:t>
          </a:r>
        </a:p>
      </dsp:txBody>
      <dsp:txXfrm>
        <a:off x="7502391" y="1440139"/>
        <a:ext cx="6580583" cy="1872000"/>
      </dsp:txXfrm>
    </dsp:sp>
    <dsp:sp modelId="{D2E6F895-0DDC-FC48-AB94-14A09CAB15BF}">
      <dsp:nvSpPr>
        <dsp:cNvPr id="0" name=""/>
        <dsp:cNvSpPr/>
      </dsp:nvSpPr>
      <dsp:spPr>
        <a:xfrm>
          <a:off x="7502391" y="3312139"/>
          <a:ext cx="6580583" cy="5620387"/>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6710" tIns="346710" rIns="462280" bIns="520065" numCol="1" spcCol="1270" anchor="t" anchorCtr="0">
          <a:noAutofit/>
        </a:bodyPr>
        <a:lstStyle/>
        <a:p>
          <a:pPr marL="285750" lvl="1" indent="-285750" algn="l" defTabSz="2889250">
            <a:lnSpc>
              <a:spcPct val="90000"/>
            </a:lnSpc>
            <a:spcBef>
              <a:spcPct val="0"/>
            </a:spcBef>
            <a:spcAft>
              <a:spcPct val="15000"/>
            </a:spcAft>
            <a:buChar char="•"/>
          </a:pPr>
          <a:r>
            <a:rPr lang="en-US" sz="6500" kern="1200" dirty="0"/>
            <a:t> </a:t>
          </a:r>
          <a:r>
            <a:rPr lang="en-US" sz="4800" kern="1200" dirty="0"/>
            <a:t>The </a:t>
          </a:r>
          <a:r>
            <a:rPr lang="en-US" sz="4800" b="1" kern="1200" dirty="0"/>
            <a:t>achievement</a:t>
          </a:r>
          <a:r>
            <a:rPr lang="en-US" sz="4800" kern="1200" dirty="0"/>
            <a:t> and </a:t>
          </a:r>
          <a:r>
            <a:rPr lang="en-US" sz="4800" b="1" kern="1200" dirty="0"/>
            <a:t>maintenance</a:t>
          </a:r>
          <a:r>
            <a:rPr lang="en-US" sz="4800" kern="1200" dirty="0"/>
            <a:t> of just outcomes for all people within an organization or within a culture or society.</a:t>
          </a:r>
        </a:p>
      </dsp:txBody>
      <dsp:txXfrm>
        <a:off x="7502391" y="3312139"/>
        <a:ext cx="6580583" cy="5620387"/>
      </dsp:txXfrm>
    </dsp:sp>
    <dsp:sp modelId="{3C51554A-7244-2E4A-88E1-2F54DE545AD2}">
      <dsp:nvSpPr>
        <dsp:cNvPr id="0" name=""/>
        <dsp:cNvSpPr/>
      </dsp:nvSpPr>
      <dsp:spPr>
        <a:xfrm>
          <a:off x="15004257" y="1440139"/>
          <a:ext cx="7124995" cy="1872000"/>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62280" tIns="264160" rIns="462280" bIns="264160" numCol="1" spcCol="1270" anchor="ctr" anchorCtr="0">
          <a:noAutofit/>
        </a:bodyPr>
        <a:lstStyle/>
        <a:p>
          <a:pPr marL="0" lvl="0" indent="0" algn="ctr" defTabSz="2889250">
            <a:lnSpc>
              <a:spcPct val="90000"/>
            </a:lnSpc>
            <a:spcBef>
              <a:spcPct val="0"/>
            </a:spcBef>
            <a:spcAft>
              <a:spcPct val="35000"/>
            </a:spcAft>
            <a:buNone/>
          </a:pPr>
          <a:r>
            <a:rPr lang="en-US" sz="6500" kern="1200" dirty="0"/>
            <a:t>Inclusion</a:t>
          </a:r>
        </a:p>
      </dsp:txBody>
      <dsp:txXfrm>
        <a:off x="15004257" y="1440139"/>
        <a:ext cx="7124995" cy="1872000"/>
      </dsp:txXfrm>
    </dsp:sp>
    <dsp:sp modelId="{258393EF-5B11-4A4F-90C5-1C5AD37A20DF}">
      <dsp:nvSpPr>
        <dsp:cNvPr id="0" name=""/>
        <dsp:cNvSpPr/>
      </dsp:nvSpPr>
      <dsp:spPr>
        <a:xfrm>
          <a:off x="15055881" y="3312139"/>
          <a:ext cx="7021746" cy="5620387"/>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56032" rIns="341376" bIns="384048" numCol="1" spcCol="1270" anchor="t" anchorCtr="0">
          <a:noAutofit/>
        </a:bodyPr>
        <a:lstStyle/>
        <a:p>
          <a:pPr marL="285750" lvl="1" indent="-285750" algn="l" defTabSz="2133600">
            <a:lnSpc>
              <a:spcPct val="90000"/>
            </a:lnSpc>
            <a:spcBef>
              <a:spcPct val="0"/>
            </a:spcBef>
            <a:spcAft>
              <a:spcPct val="15000"/>
            </a:spcAft>
            <a:buChar char="•"/>
          </a:pPr>
          <a:r>
            <a:rPr lang="en-US" sz="4800" kern="1200" dirty="0"/>
            <a:t>A </a:t>
          </a:r>
          <a:r>
            <a:rPr lang="en-US" sz="4800" b="1" kern="1200" dirty="0"/>
            <a:t>process</a:t>
          </a:r>
          <a:r>
            <a:rPr lang="en-US" sz="4800" kern="1200" dirty="0"/>
            <a:t> that gives all people especially communities </a:t>
          </a:r>
          <a:r>
            <a:rPr lang="en-US" sz="4800" b="1" kern="1200" dirty="0"/>
            <a:t>full and meaningful participation</a:t>
          </a:r>
          <a:r>
            <a:rPr lang="en-US" sz="4800" kern="1200" dirty="0"/>
            <a:t> in planning and decision making at all levels.</a:t>
          </a:r>
        </a:p>
      </dsp:txBody>
      <dsp:txXfrm>
        <a:off x="15055881" y="3312139"/>
        <a:ext cx="7021746" cy="56203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1DFB8-3CF1-BC48-89CC-549240EE1357}">
      <dsp:nvSpPr>
        <dsp:cNvPr id="0" name=""/>
        <dsp:cNvSpPr/>
      </dsp:nvSpPr>
      <dsp:spPr>
        <a:xfrm>
          <a:off x="0" y="1367541"/>
          <a:ext cx="19106147" cy="1292850"/>
        </a:xfrm>
        <a:prstGeom prst="roundRect">
          <a:avLst/>
        </a:prstGeom>
        <a:solidFill>
          <a:schemeClr val="accent2">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1. Community Engagement</a:t>
          </a:r>
        </a:p>
      </dsp:txBody>
      <dsp:txXfrm>
        <a:off x="63112" y="1430653"/>
        <a:ext cx="18979923" cy="1166626"/>
      </dsp:txXfrm>
    </dsp:sp>
    <dsp:sp modelId="{F5F48505-E764-044E-A70A-546B0D53B607}">
      <dsp:nvSpPr>
        <dsp:cNvPr id="0" name=""/>
        <dsp:cNvSpPr/>
      </dsp:nvSpPr>
      <dsp:spPr>
        <a:xfrm>
          <a:off x="0" y="2660391"/>
          <a:ext cx="19106147" cy="275827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6620" tIns="68580" rIns="384048" bIns="68580" numCol="1" spcCol="1270" anchor="t" anchorCtr="0">
          <a:noAutofit/>
        </a:bodyPr>
        <a:lstStyle/>
        <a:p>
          <a:pPr marL="285750" lvl="1" indent="-285750" algn="l" defTabSz="2400300">
            <a:lnSpc>
              <a:spcPct val="90000"/>
            </a:lnSpc>
            <a:spcBef>
              <a:spcPct val="0"/>
            </a:spcBef>
            <a:spcAft>
              <a:spcPct val="20000"/>
            </a:spcAft>
            <a:buChar char="•"/>
          </a:pPr>
          <a:endParaRPr lang="en-US" sz="5400" kern="1200" dirty="0"/>
        </a:p>
        <a:p>
          <a:pPr marL="285750" lvl="1" indent="-285750" algn="l" defTabSz="2400300">
            <a:lnSpc>
              <a:spcPct val="90000"/>
            </a:lnSpc>
            <a:spcBef>
              <a:spcPct val="0"/>
            </a:spcBef>
            <a:spcAft>
              <a:spcPct val="20000"/>
            </a:spcAft>
            <a:buChar char="•"/>
          </a:pPr>
          <a:r>
            <a:rPr lang="en-US" sz="5400" b="0" i="0" kern="1200" dirty="0"/>
            <a:t>Grants can </a:t>
          </a:r>
          <a:r>
            <a:rPr lang="en-US" sz="5400" b="1" i="0" kern="1200" dirty="0"/>
            <a:t>empower marginalized communities </a:t>
          </a:r>
          <a:r>
            <a:rPr lang="en-US" sz="5400" b="0" i="0" kern="1200" dirty="0"/>
            <a:t>by providing resources for initiatives that address systemic issues and promote social justice. </a:t>
          </a:r>
          <a:endParaRPr lang="en-US" sz="5400" kern="1200" dirty="0"/>
        </a:p>
      </dsp:txBody>
      <dsp:txXfrm>
        <a:off x="0" y="2660391"/>
        <a:ext cx="19106147" cy="2758274"/>
      </dsp:txXfrm>
    </dsp:sp>
    <dsp:sp modelId="{FD91768C-60EF-1A49-A3DB-F2A96A19A157}">
      <dsp:nvSpPr>
        <dsp:cNvPr id="0" name=""/>
        <dsp:cNvSpPr/>
      </dsp:nvSpPr>
      <dsp:spPr>
        <a:xfrm>
          <a:off x="0" y="5418666"/>
          <a:ext cx="19106147" cy="1292850"/>
        </a:xfrm>
        <a:prstGeom prst="roundRect">
          <a:avLst/>
        </a:prstGeom>
        <a:solidFill>
          <a:schemeClr val="accent2">
            <a:shade val="80000"/>
            <a:hueOff val="-225565"/>
            <a:satOff val="-10647"/>
            <a:lumOff val="3149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2. Addressing Structural Inequities</a:t>
          </a:r>
        </a:p>
      </dsp:txBody>
      <dsp:txXfrm>
        <a:off x="63112" y="5481778"/>
        <a:ext cx="18979923" cy="1166626"/>
      </dsp:txXfrm>
    </dsp:sp>
    <dsp:sp modelId="{CF407693-79E6-A94C-8550-392595303E61}">
      <dsp:nvSpPr>
        <dsp:cNvPr id="0" name=""/>
        <dsp:cNvSpPr/>
      </dsp:nvSpPr>
      <dsp:spPr>
        <a:xfrm>
          <a:off x="0" y="6711516"/>
          <a:ext cx="19106147" cy="275827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6620" tIns="68580" rIns="384048" bIns="68580" numCol="1" spcCol="1270" anchor="t" anchorCtr="0">
          <a:noAutofit/>
        </a:bodyPr>
        <a:lstStyle/>
        <a:p>
          <a:pPr marL="285750" lvl="1" indent="-285750" algn="l" defTabSz="2400300">
            <a:lnSpc>
              <a:spcPct val="90000"/>
            </a:lnSpc>
            <a:spcBef>
              <a:spcPct val="0"/>
            </a:spcBef>
            <a:spcAft>
              <a:spcPct val="20000"/>
            </a:spcAft>
            <a:buChar char="•"/>
          </a:pPr>
          <a:endParaRPr lang="en-US" sz="5400" kern="1200" dirty="0"/>
        </a:p>
        <a:p>
          <a:pPr marL="285750" lvl="1" indent="-285750" algn="l" defTabSz="2400300">
            <a:lnSpc>
              <a:spcPct val="90000"/>
            </a:lnSpc>
            <a:spcBef>
              <a:spcPct val="0"/>
            </a:spcBef>
            <a:spcAft>
              <a:spcPct val="20000"/>
            </a:spcAft>
            <a:buChar char="•"/>
          </a:pPr>
          <a:r>
            <a:rPr lang="en-US" sz="5400" b="0" i="0" kern="1200" dirty="0"/>
            <a:t>Grant development </a:t>
          </a:r>
          <a:r>
            <a:rPr lang="en-US" sz="5400" b="1" i="0" kern="1200" dirty="0"/>
            <a:t>can be a tool</a:t>
          </a:r>
          <a:r>
            <a:rPr lang="en-US" sz="5400" b="0" i="0" kern="1200" dirty="0"/>
            <a:t> to fund projects and programs that specifically target and rectify these inequities</a:t>
          </a:r>
          <a:endParaRPr lang="en-US" sz="5400" kern="1200" dirty="0"/>
        </a:p>
      </dsp:txBody>
      <dsp:txXfrm>
        <a:off x="0" y="6711516"/>
        <a:ext cx="19106147" cy="27582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1DFB8-3CF1-BC48-89CC-549240EE1357}">
      <dsp:nvSpPr>
        <dsp:cNvPr id="0" name=""/>
        <dsp:cNvSpPr/>
      </dsp:nvSpPr>
      <dsp:spPr>
        <a:xfrm>
          <a:off x="0" y="593879"/>
          <a:ext cx="19106147" cy="1292850"/>
        </a:xfrm>
        <a:prstGeom prst="roundRect">
          <a:avLst/>
        </a:prstGeom>
        <a:solidFill>
          <a:schemeClr val="accent2">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3. Advocacy and Awareness</a:t>
          </a:r>
        </a:p>
      </dsp:txBody>
      <dsp:txXfrm>
        <a:off x="63112" y="656991"/>
        <a:ext cx="18979923" cy="1166626"/>
      </dsp:txXfrm>
    </dsp:sp>
    <dsp:sp modelId="{F5F48505-E764-044E-A70A-546B0D53B607}">
      <dsp:nvSpPr>
        <dsp:cNvPr id="0" name=""/>
        <dsp:cNvSpPr/>
      </dsp:nvSpPr>
      <dsp:spPr>
        <a:xfrm>
          <a:off x="0" y="1886729"/>
          <a:ext cx="19106147" cy="316192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6620" tIns="68580" rIns="384048" bIns="68580" numCol="1" spcCol="1270" anchor="t" anchorCtr="0">
          <a:noAutofit/>
        </a:bodyPr>
        <a:lstStyle/>
        <a:p>
          <a:pPr marL="285750" lvl="1" indent="-285750" algn="l" defTabSz="2400300">
            <a:lnSpc>
              <a:spcPct val="90000"/>
            </a:lnSpc>
            <a:spcBef>
              <a:spcPct val="0"/>
            </a:spcBef>
            <a:spcAft>
              <a:spcPct val="20000"/>
            </a:spcAft>
            <a:buChar char="•"/>
          </a:pPr>
          <a:endParaRPr lang="en-US" sz="5400" kern="1200" dirty="0"/>
        </a:p>
        <a:p>
          <a:pPr marL="285750" lvl="1" indent="-285750" algn="l" defTabSz="2400300">
            <a:lnSpc>
              <a:spcPct val="90000"/>
            </a:lnSpc>
            <a:spcBef>
              <a:spcPct val="0"/>
            </a:spcBef>
            <a:spcAft>
              <a:spcPct val="20000"/>
            </a:spcAft>
            <a:buChar char="•"/>
          </a:pPr>
          <a:r>
            <a:rPr lang="en-US" sz="5400" b="0" i="0" kern="1200" dirty="0">
              <a:solidFill>
                <a:srgbClr val="374151"/>
              </a:solidFill>
              <a:effectLst/>
              <a:latin typeface="+mj-lt"/>
            </a:rPr>
            <a:t>Grants </a:t>
          </a:r>
          <a:r>
            <a:rPr lang="en-US" sz="5400" b="1" i="0" kern="1200" dirty="0">
              <a:solidFill>
                <a:srgbClr val="374151"/>
              </a:solidFill>
              <a:effectLst/>
              <a:latin typeface="+mj-lt"/>
            </a:rPr>
            <a:t>can be instrumental in funding campaigns</a:t>
          </a:r>
          <a:r>
            <a:rPr lang="en-US" sz="5400" b="0" i="0" kern="1200" dirty="0">
              <a:solidFill>
                <a:srgbClr val="374151"/>
              </a:solidFill>
              <a:effectLst/>
              <a:latin typeface="+mj-lt"/>
            </a:rPr>
            <a:t>, events, and projects aimed at raising awareness about specific social justice issues</a:t>
          </a:r>
          <a:r>
            <a:rPr lang="en-US" sz="5400" b="0" i="0" kern="1200" dirty="0">
              <a:latin typeface="+mj-lt"/>
            </a:rPr>
            <a:t> </a:t>
          </a:r>
          <a:endParaRPr lang="en-US" sz="5400" kern="1200" dirty="0">
            <a:latin typeface="+mj-lt"/>
          </a:endParaRPr>
        </a:p>
      </dsp:txBody>
      <dsp:txXfrm>
        <a:off x="0" y="1886729"/>
        <a:ext cx="19106147" cy="3161925"/>
      </dsp:txXfrm>
    </dsp:sp>
    <dsp:sp modelId="{FD91768C-60EF-1A49-A3DB-F2A96A19A157}">
      <dsp:nvSpPr>
        <dsp:cNvPr id="0" name=""/>
        <dsp:cNvSpPr/>
      </dsp:nvSpPr>
      <dsp:spPr>
        <a:xfrm>
          <a:off x="0" y="5048654"/>
          <a:ext cx="19106147" cy="1292850"/>
        </a:xfrm>
        <a:prstGeom prst="roundRect">
          <a:avLst/>
        </a:prstGeom>
        <a:solidFill>
          <a:schemeClr val="accent2">
            <a:shade val="80000"/>
            <a:hueOff val="-225565"/>
            <a:satOff val="-10647"/>
            <a:lumOff val="3149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4. Policy Change</a:t>
          </a:r>
        </a:p>
      </dsp:txBody>
      <dsp:txXfrm>
        <a:off x="63112" y="5111766"/>
        <a:ext cx="18979923" cy="1166626"/>
      </dsp:txXfrm>
    </dsp:sp>
    <dsp:sp modelId="{CF407693-79E6-A94C-8550-392595303E61}">
      <dsp:nvSpPr>
        <dsp:cNvPr id="0" name=""/>
        <dsp:cNvSpPr/>
      </dsp:nvSpPr>
      <dsp:spPr>
        <a:xfrm>
          <a:off x="0" y="6341504"/>
          <a:ext cx="19106147" cy="390195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6620" tIns="68580" rIns="384048" bIns="68580" numCol="1" spcCol="1270" anchor="t" anchorCtr="0">
          <a:noAutofit/>
        </a:bodyPr>
        <a:lstStyle/>
        <a:p>
          <a:pPr marL="285750" lvl="1" indent="-285750" algn="l" defTabSz="2400300">
            <a:lnSpc>
              <a:spcPct val="90000"/>
            </a:lnSpc>
            <a:spcBef>
              <a:spcPct val="0"/>
            </a:spcBef>
            <a:spcAft>
              <a:spcPct val="20000"/>
            </a:spcAft>
            <a:buChar char="•"/>
          </a:pPr>
          <a:endParaRPr lang="en-US" sz="5400" kern="1200" dirty="0"/>
        </a:p>
        <a:p>
          <a:pPr marL="285750" lvl="1" indent="-285750" algn="l" defTabSz="2400300">
            <a:lnSpc>
              <a:spcPct val="90000"/>
            </a:lnSpc>
            <a:spcBef>
              <a:spcPct val="0"/>
            </a:spcBef>
            <a:spcAft>
              <a:spcPct val="20000"/>
            </a:spcAft>
            <a:buChar char="•"/>
          </a:pPr>
          <a:r>
            <a:rPr lang="en-US" sz="5400" b="0" i="0" kern="1200" dirty="0">
              <a:solidFill>
                <a:srgbClr val="374151"/>
              </a:solidFill>
              <a:effectLst/>
              <a:latin typeface="+mj-lt"/>
            </a:rPr>
            <a:t>Funding from grants </a:t>
          </a:r>
          <a:r>
            <a:rPr lang="en-US" sz="5400" b="1" i="0" kern="1200" dirty="0">
              <a:solidFill>
                <a:srgbClr val="374151"/>
              </a:solidFill>
              <a:effectLst/>
              <a:latin typeface="+mj-lt"/>
            </a:rPr>
            <a:t>may enable organizations to influence policymakers</a:t>
          </a:r>
          <a:r>
            <a:rPr lang="en-US" sz="5400" b="0" i="0" kern="1200" dirty="0">
              <a:solidFill>
                <a:srgbClr val="374151"/>
              </a:solidFill>
              <a:effectLst/>
              <a:latin typeface="+mj-lt"/>
            </a:rPr>
            <a:t>, conduct research on social justice issues, and develop evidence-based arguments for policy reform.</a:t>
          </a:r>
          <a:endParaRPr lang="en-US" sz="5400" kern="1200" dirty="0">
            <a:latin typeface="+mj-lt"/>
          </a:endParaRPr>
        </a:p>
      </dsp:txBody>
      <dsp:txXfrm>
        <a:off x="0" y="6341504"/>
        <a:ext cx="19106147" cy="39019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1DFB8-3CF1-BC48-89CC-549240EE1357}">
      <dsp:nvSpPr>
        <dsp:cNvPr id="0" name=""/>
        <dsp:cNvSpPr/>
      </dsp:nvSpPr>
      <dsp:spPr>
        <a:xfrm>
          <a:off x="0" y="963891"/>
          <a:ext cx="19106147" cy="1292850"/>
        </a:xfrm>
        <a:prstGeom prst="roundRect">
          <a:avLst/>
        </a:prstGeom>
        <a:solidFill>
          <a:schemeClr val="accent2">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5. Collaborative Partnerships</a:t>
          </a:r>
        </a:p>
      </dsp:txBody>
      <dsp:txXfrm>
        <a:off x="63112" y="1027003"/>
        <a:ext cx="18979923" cy="1166626"/>
      </dsp:txXfrm>
    </dsp:sp>
    <dsp:sp modelId="{F5F48505-E764-044E-A70A-546B0D53B607}">
      <dsp:nvSpPr>
        <dsp:cNvPr id="0" name=""/>
        <dsp:cNvSpPr/>
      </dsp:nvSpPr>
      <dsp:spPr>
        <a:xfrm>
          <a:off x="0" y="2256741"/>
          <a:ext cx="19106147" cy="316192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6620" tIns="68580" rIns="384048" bIns="68580" numCol="1" spcCol="1270" anchor="t" anchorCtr="0">
          <a:noAutofit/>
        </a:bodyPr>
        <a:lstStyle/>
        <a:p>
          <a:pPr marL="285750" lvl="1" indent="-285750" algn="l" defTabSz="2400300">
            <a:lnSpc>
              <a:spcPct val="90000"/>
            </a:lnSpc>
            <a:spcBef>
              <a:spcPct val="0"/>
            </a:spcBef>
            <a:spcAft>
              <a:spcPct val="20000"/>
            </a:spcAft>
            <a:buChar char="•"/>
          </a:pPr>
          <a:endParaRPr lang="en-US" sz="5400" kern="1200" dirty="0"/>
        </a:p>
        <a:p>
          <a:pPr marL="285750" lvl="1" indent="-285750" algn="l" defTabSz="2400300">
            <a:lnSpc>
              <a:spcPct val="90000"/>
            </a:lnSpc>
            <a:spcBef>
              <a:spcPct val="0"/>
            </a:spcBef>
            <a:spcAft>
              <a:spcPct val="20000"/>
            </a:spcAft>
            <a:buChar char="•"/>
          </a:pPr>
          <a:r>
            <a:rPr lang="en-US" sz="5400" b="0" i="0" kern="1200" dirty="0">
              <a:solidFill>
                <a:srgbClr val="374151"/>
              </a:solidFill>
              <a:effectLst/>
              <a:latin typeface="+mj-lt"/>
            </a:rPr>
            <a:t>Collaborative efforts </a:t>
          </a:r>
          <a:r>
            <a:rPr lang="en-US" sz="5400" b="1" i="0" kern="1200" dirty="0">
              <a:solidFill>
                <a:srgbClr val="374151"/>
              </a:solidFill>
              <a:effectLst/>
              <a:latin typeface="+mj-lt"/>
            </a:rPr>
            <a:t>can enhance the impact of social justice initiatives </a:t>
          </a:r>
          <a:r>
            <a:rPr lang="en-US" sz="5400" b="0" i="0" kern="1200" dirty="0">
              <a:solidFill>
                <a:srgbClr val="374151"/>
              </a:solidFill>
              <a:effectLst/>
              <a:latin typeface="+mj-lt"/>
            </a:rPr>
            <a:t>and increase the likelihood of grant success.</a:t>
          </a:r>
          <a:endParaRPr lang="en-US" sz="5400" kern="1200" dirty="0">
            <a:latin typeface="+mj-lt"/>
          </a:endParaRPr>
        </a:p>
      </dsp:txBody>
      <dsp:txXfrm>
        <a:off x="0" y="2256741"/>
        <a:ext cx="19106147" cy="3161925"/>
      </dsp:txXfrm>
    </dsp:sp>
    <dsp:sp modelId="{FD91768C-60EF-1A49-A3DB-F2A96A19A157}">
      <dsp:nvSpPr>
        <dsp:cNvPr id="0" name=""/>
        <dsp:cNvSpPr/>
      </dsp:nvSpPr>
      <dsp:spPr>
        <a:xfrm>
          <a:off x="0" y="5418666"/>
          <a:ext cx="19106147" cy="1292850"/>
        </a:xfrm>
        <a:prstGeom prst="roundRect">
          <a:avLst/>
        </a:prstGeom>
        <a:solidFill>
          <a:schemeClr val="accent2">
            <a:shade val="80000"/>
            <a:hueOff val="-225565"/>
            <a:satOff val="-10647"/>
            <a:lumOff val="3149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6. Measuring Impact </a:t>
          </a:r>
        </a:p>
      </dsp:txBody>
      <dsp:txXfrm>
        <a:off x="63112" y="5481778"/>
        <a:ext cx="18979923" cy="1166626"/>
      </dsp:txXfrm>
    </dsp:sp>
    <dsp:sp modelId="{CF407693-79E6-A94C-8550-392595303E61}">
      <dsp:nvSpPr>
        <dsp:cNvPr id="0" name=""/>
        <dsp:cNvSpPr/>
      </dsp:nvSpPr>
      <dsp:spPr>
        <a:xfrm>
          <a:off x="0" y="6711516"/>
          <a:ext cx="19106147" cy="316192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6620" tIns="68580" rIns="384048" bIns="68580" numCol="1" spcCol="1270" anchor="t" anchorCtr="0">
          <a:noAutofit/>
        </a:bodyPr>
        <a:lstStyle/>
        <a:p>
          <a:pPr marL="285750" lvl="1" indent="-285750" algn="l" defTabSz="2400300">
            <a:lnSpc>
              <a:spcPct val="90000"/>
            </a:lnSpc>
            <a:spcBef>
              <a:spcPct val="0"/>
            </a:spcBef>
            <a:spcAft>
              <a:spcPct val="20000"/>
            </a:spcAft>
            <a:buChar char="•"/>
          </a:pPr>
          <a:endParaRPr lang="en-US" sz="5400" kern="1200" dirty="0"/>
        </a:p>
        <a:p>
          <a:pPr marL="285750" lvl="1" indent="-285750" algn="l" defTabSz="2400300">
            <a:lnSpc>
              <a:spcPct val="90000"/>
            </a:lnSpc>
            <a:spcBef>
              <a:spcPct val="0"/>
            </a:spcBef>
            <a:spcAft>
              <a:spcPct val="20000"/>
            </a:spcAft>
            <a:buChar char="•"/>
          </a:pPr>
          <a:r>
            <a:rPr lang="en-US" sz="5400" b="0" i="0" kern="1200" dirty="0">
              <a:solidFill>
                <a:srgbClr val="374151"/>
              </a:solidFill>
              <a:effectLst/>
              <a:latin typeface="+mj-lt"/>
            </a:rPr>
            <a:t>Both processes require rigorous evaluation and impact assessment to </a:t>
          </a:r>
          <a:r>
            <a:rPr lang="en-US" sz="5400" b="1" i="0" kern="1200" dirty="0">
              <a:solidFill>
                <a:srgbClr val="374151"/>
              </a:solidFill>
              <a:effectLst/>
              <a:latin typeface="+mj-lt"/>
            </a:rPr>
            <a:t>ensure that the intended outcomes are achieved</a:t>
          </a:r>
          <a:endParaRPr lang="en-US" sz="5400" b="1" kern="1200" dirty="0">
            <a:latin typeface="+mj-lt"/>
          </a:endParaRPr>
        </a:p>
      </dsp:txBody>
      <dsp:txXfrm>
        <a:off x="0" y="6711516"/>
        <a:ext cx="19106147" cy="316192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C13B3-E793-AD42-8BF1-6BEC4A1E9358}">
      <dsp:nvSpPr>
        <dsp:cNvPr id="0" name=""/>
        <dsp:cNvSpPr/>
      </dsp:nvSpPr>
      <dsp:spPr>
        <a:xfrm rot="16200000">
          <a:off x="4791210" y="3141750"/>
          <a:ext cx="6876815" cy="6305802"/>
        </a:xfrm>
        <a:prstGeom prst="round2SameRect">
          <a:avLst>
            <a:gd name="adj1" fmla="val 16670"/>
            <a:gd name="adj2" fmla="val 0"/>
          </a:avLst>
        </a:prstGeom>
        <a:gradFill rotWithShape="0">
          <a:gsLst>
            <a:gs pos="0">
              <a:schemeClr val="accent3">
                <a:tint val="50000"/>
                <a:hueOff val="0"/>
                <a:satOff val="0"/>
                <a:lumOff val="0"/>
                <a:alphaOff val="0"/>
                <a:tint val="100000"/>
                <a:shade val="100000"/>
                <a:satMod val="129999"/>
              </a:schemeClr>
            </a:gs>
            <a:gs pos="100000">
              <a:schemeClr val="accent3">
                <a:tint val="50000"/>
                <a:hueOff val="0"/>
                <a:satOff val="0"/>
                <a:lumOff val="0"/>
                <a:alphaOff val="0"/>
                <a:tint val="50000"/>
                <a:shade val="100000"/>
                <a:satMod val="350000"/>
              </a:schemeClr>
            </a:gs>
          </a:gsLst>
          <a:lin ang="16200000" scaled="0"/>
        </a:grad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274320" tIns="457200" rIns="411480" bIns="457200" numCol="1" spcCol="1270" anchor="t" anchorCtr="0">
          <a:noAutofit/>
        </a:bodyPr>
        <a:lstStyle/>
        <a:p>
          <a:pPr marL="0" lvl="0" indent="0" algn="ctr" defTabSz="3200400">
            <a:lnSpc>
              <a:spcPct val="90000"/>
            </a:lnSpc>
            <a:spcBef>
              <a:spcPct val="0"/>
            </a:spcBef>
            <a:spcAft>
              <a:spcPct val="35000"/>
            </a:spcAft>
            <a:buNone/>
          </a:pPr>
          <a:endParaRPr lang="en-US" sz="7200" b="1" kern="1200" dirty="0"/>
        </a:p>
        <a:p>
          <a:pPr marL="0" lvl="0" indent="0" algn="ctr" defTabSz="3200400">
            <a:lnSpc>
              <a:spcPct val="90000"/>
            </a:lnSpc>
            <a:spcBef>
              <a:spcPct val="0"/>
            </a:spcBef>
            <a:spcAft>
              <a:spcPct val="35000"/>
            </a:spcAft>
            <a:buNone/>
          </a:pPr>
          <a:r>
            <a:rPr lang="en-US" sz="7200" b="1" kern="1200" dirty="0"/>
            <a:t>Social Justice</a:t>
          </a:r>
        </a:p>
        <a:p>
          <a:pPr marL="0" lvl="0" indent="0" algn="l" defTabSz="3200400">
            <a:lnSpc>
              <a:spcPct val="90000"/>
            </a:lnSpc>
            <a:spcBef>
              <a:spcPct val="0"/>
            </a:spcBef>
            <a:spcAft>
              <a:spcPct val="35000"/>
            </a:spcAft>
            <a:buNone/>
          </a:pPr>
          <a:endParaRPr lang="en-US" sz="5300" kern="1200" dirty="0"/>
        </a:p>
        <a:p>
          <a:pPr marL="0" lvl="0" indent="0" algn="l" defTabSz="3200400">
            <a:lnSpc>
              <a:spcPct val="90000"/>
            </a:lnSpc>
            <a:spcBef>
              <a:spcPct val="0"/>
            </a:spcBef>
            <a:spcAft>
              <a:spcPct val="35000"/>
            </a:spcAft>
            <a:buNone/>
          </a:pPr>
          <a:r>
            <a:rPr lang="en-US" sz="5300" kern="1200" dirty="0"/>
            <a:t> </a:t>
          </a:r>
        </a:p>
      </dsp:txBody>
      <dsp:txXfrm rot="5400000">
        <a:off x="5384596" y="3164123"/>
        <a:ext cx="5997923" cy="6261057"/>
      </dsp:txXfrm>
    </dsp:sp>
    <dsp:sp modelId="{0068C858-497C-E84E-9F5B-F009D17D1FFD}">
      <dsp:nvSpPr>
        <dsp:cNvPr id="0" name=""/>
        <dsp:cNvSpPr/>
      </dsp:nvSpPr>
      <dsp:spPr>
        <a:xfrm rot="5400000">
          <a:off x="12377052" y="3103782"/>
          <a:ext cx="7036924" cy="6222605"/>
        </a:xfrm>
        <a:prstGeom prst="round2SameRect">
          <a:avLst>
            <a:gd name="adj1" fmla="val 16670"/>
            <a:gd name="adj2" fmla="val 0"/>
          </a:avLst>
        </a:prstGeom>
        <a:gradFill rotWithShape="0">
          <a:gsLst>
            <a:gs pos="0">
              <a:schemeClr val="accent3">
                <a:tint val="50000"/>
                <a:hueOff val="44286"/>
                <a:satOff val="-3045"/>
                <a:lumOff val="10344"/>
                <a:alphaOff val="0"/>
                <a:tint val="100000"/>
                <a:shade val="100000"/>
                <a:satMod val="129999"/>
              </a:schemeClr>
            </a:gs>
            <a:gs pos="100000">
              <a:schemeClr val="accent3">
                <a:tint val="50000"/>
                <a:hueOff val="44286"/>
                <a:satOff val="-3045"/>
                <a:lumOff val="10344"/>
                <a:alphaOff val="0"/>
                <a:tint val="50000"/>
                <a:shade val="100000"/>
                <a:satMod val="350000"/>
              </a:schemeClr>
            </a:gs>
          </a:gsLst>
          <a:lin ang="16200000" scaled="0"/>
        </a:grad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365760" tIns="406400" rIns="243840" bIns="406400" numCol="1" spcCol="1270" anchor="t" anchorCtr="0">
          <a:noAutofit/>
        </a:bodyPr>
        <a:lstStyle/>
        <a:p>
          <a:pPr marL="0" lvl="0" indent="0" algn="ctr" defTabSz="2844800">
            <a:lnSpc>
              <a:spcPct val="90000"/>
            </a:lnSpc>
            <a:spcBef>
              <a:spcPct val="0"/>
            </a:spcBef>
            <a:spcAft>
              <a:spcPct val="35000"/>
            </a:spcAft>
            <a:buNone/>
          </a:pPr>
          <a:endParaRPr lang="en-US" sz="6400" b="1" kern="1200" dirty="0"/>
        </a:p>
        <a:p>
          <a:pPr marL="0" lvl="0" indent="0" algn="ctr" defTabSz="2844800">
            <a:lnSpc>
              <a:spcPct val="90000"/>
            </a:lnSpc>
            <a:spcBef>
              <a:spcPct val="0"/>
            </a:spcBef>
            <a:spcAft>
              <a:spcPct val="35000"/>
            </a:spcAft>
            <a:buNone/>
          </a:pPr>
          <a:r>
            <a:rPr lang="en-US" sz="6400" b="1" kern="1200" dirty="0"/>
            <a:t>Grant Development</a:t>
          </a:r>
        </a:p>
      </dsp:txBody>
      <dsp:txXfrm rot="-5400000">
        <a:off x="12784212" y="3000440"/>
        <a:ext cx="5918788" cy="6429290"/>
      </dsp:txXfrm>
    </dsp:sp>
    <dsp:sp modelId="{F605AADA-7AD1-0C4F-843A-3C4CA8DE80B3}">
      <dsp:nvSpPr>
        <dsp:cNvPr id="0" name=""/>
        <dsp:cNvSpPr/>
      </dsp:nvSpPr>
      <dsp:spPr>
        <a:xfrm>
          <a:off x="7992039" y="523781"/>
          <a:ext cx="6027647" cy="4450892"/>
        </a:xfrm>
        <a:prstGeom prst="circularArrow">
          <a:avLst>
            <a:gd name="adj1" fmla="val 12500"/>
            <a:gd name="adj2" fmla="val 1142322"/>
            <a:gd name="adj3" fmla="val 20457678"/>
            <a:gd name="adj4" fmla="val 10800000"/>
            <a:gd name="adj5" fmla="val 12500"/>
          </a:avLst>
        </a:prstGeom>
        <a:gradFill rotWithShape="0">
          <a:gsLst>
            <a:gs pos="0">
              <a:schemeClr val="accent3">
                <a:alpha val="90000"/>
                <a:hueOff val="0"/>
                <a:satOff val="0"/>
                <a:lumOff val="0"/>
                <a:alphaOff val="0"/>
                <a:tint val="100000"/>
                <a:shade val="100000"/>
                <a:satMod val="129999"/>
              </a:schemeClr>
            </a:gs>
            <a:gs pos="100000">
              <a:schemeClr val="accent3">
                <a:alpha val="90000"/>
                <a:hueOff val="0"/>
                <a:satOff val="0"/>
                <a:lumOff val="0"/>
                <a:alphaOff val="0"/>
                <a:tint val="50000"/>
                <a:shade val="100000"/>
                <a:satMod val="350000"/>
              </a:schemeClr>
            </a:gs>
          </a:gsLst>
          <a:lin ang="162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595B78D-6F8F-9C40-A384-6508D9053F83}">
      <dsp:nvSpPr>
        <dsp:cNvPr id="0" name=""/>
        <dsp:cNvSpPr/>
      </dsp:nvSpPr>
      <dsp:spPr>
        <a:xfrm rot="10800000">
          <a:off x="8859805" y="7384953"/>
          <a:ext cx="4451108" cy="4450892"/>
        </a:xfrm>
        <a:prstGeom prst="circularArrow">
          <a:avLst>
            <a:gd name="adj1" fmla="val 12500"/>
            <a:gd name="adj2" fmla="val 1142322"/>
            <a:gd name="adj3" fmla="val 20457678"/>
            <a:gd name="adj4" fmla="val 10800000"/>
            <a:gd name="adj5" fmla="val 12500"/>
          </a:avLst>
        </a:prstGeom>
        <a:gradFill rotWithShape="0">
          <a:gsLst>
            <a:gs pos="0">
              <a:schemeClr val="accent3">
                <a:alpha val="90000"/>
                <a:hueOff val="0"/>
                <a:satOff val="0"/>
                <a:lumOff val="0"/>
                <a:alphaOff val="-40000"/>
                <a:tint val="100000"/>
                <a:shade val="100000"/>
                <a:satMod val="129999"/>
              </a:schemeClr>
            </a:gs>
            <a:gs pos="100000">
              <a:schemeClr val="accent3">
                <a:alpha val="90000"/>
                <a:hueOff val="0"/>
                <a:satOff val="0"/>
                <a:lumOff val="0"/>
                <a:alphaOff val="-40000"/>
                <a:tint val="50000"/>
                <a:shade val="100000"/>
                <a:satMod val="350000"/>
              </a:schemeClr>
            </a:gs>
          </a:gsLst>
          <a:lin ang="162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6FBBE-3C0A-B245-96DC-8EDC942A4466}">
      <dsp:nvSpPr>
        <dsp:cNvPr id="0" name=""/>
        <dsp:cNvSpPr/>
      </dsp:nvSpPr>
      <dsp:spPr>
        <a:xfrm>
          <a:off x="8553" y="328924"/>
          <a:ext cx="5143473" cy="1680747"/>
        </a:xfrm>
        <a:prstGeom prst="rect">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219456" rIns="384048" bIns="219456" numCol="1" spcCol="1270" anchor="ctr" anchorCtr="0">
          <a:noAutofit/>
        </a:bodyPr>
        <a:lstStyle/>
        <a:p>
          <a:pPr marL="0" lvl="0" indent="0" algn="ctr" defTabSz="2400300">
            <a:lnSpc>
              <a:spcPct val="90000"/>
            </a:lnSpc>
            <a:spcBef>
              <a:spcPct val="0"/>
            </a:spcBef>
            <a:spcAft>
              <a:spcPct val="35000"/>
            </a:spcAft>
            <a:buNone/>
          </a:pPr>
          <a:r>
            <a:rPr lang="en-US" sz="5400" kern="1200" dirty="0"/>
            <a:t>Government Agencies</a:t>
          </a:r>
        </a:p>
      </dsp:txBody>
      <dsp:txXfrm>
        <a:off x="8553" y="328924"/>
        <a:ext cx="5143473" cy="1680747"/>
      </dsp:txXfrm>
    </dsp:sp>
    <dsp:sp modelId="{12B39938-27AD-5941-8BFD-3DBEF25A1264}">
      <dsp:nvSpPr>
        <dsp:cNvPr id="0" name=""/>
        <dsp:cNvSpPr/>
      </dsp:nvSpPr>
      <dsp:spPr>
        <a:xfrm>
          <a:off x="8553" y="2009672"/>
          <a:ext cx="5143473" cy="7579416"/>
        </a:xfrm>
        <a:prstGeom prst="rect">
          <a:avLst/>
        </a:prstGeom>
        <a:solidFill>
          <a:srgbClr val="D883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36" tIns="288036" rIns="384048" bIns="432054" numCol="1" spcCol="1270" anchor="t" anchorCtr="0">
          <a:noAutofit/>
        </a:bodyPr>
        <a:lstStyle/>
        <a:p>
          <a:pPr marL="285750" lvl="1" indent="-285750" algn="l" defTabSz="2400300">
            <a:lnSpc>
              <a:spcPct val="90000"/>
            </a:lnSpc>
            <a:spcBef>
              <a:spcPct val="0"/>
            </a:spcBef>
            <a:spcAft>
              <a:spcPct val="15000"/>
            </a:spcAft>
            <a:buFont typeface="Arial" panose="020B0604020202020204" pitchFamily="34" charset="0"/>
            <a:buChar char="•"/>
          </a:pPr>
          <a:r>
            <a:rPr lang="en-US" sz="5400" b="0" i="0" kern="1200" dirty="0"/>
            <a:t>Often provide demographic, economic, and social data that can highlight disparities</a:t>
          </a:r>
          <a:endParaRPr lang="en-US" sz="5400" kern="1200" dirty="0"/>
        </a:p>
        <a:p>
          <a:pPr marL="285750" lvl="1" indent="-285750" algn="l" defTabSz="2400300">
            <a:lnSpc>
              <a:spcPct val="90000"/>
            </a:lnSpc>
            <a:spcBef>
              <a:spcPct val="0"/>
            </a:spcBef>
            <a:spcAft>
              <a:spcPct val="15000"/>
            </a:spcAft>
            <a:buFont typeface="Arial" panose="020B0604020202020204" pitchFamily="34" charset="0"/>
            <a:buChar char="•"/>
          </a:pPr>
          <a:r>
            <a:rPr lang="en-US" sz="5400" kern="1200" dirty="0"/>
            <a:t>(i.e. Census Bureau)</a:t>
          </a:r>
        </a:p>
      </dsp:txBody>
      <dsp:txXfrm>
        <a:off x="8553" y="2009672"/>
        <a:ext cx="5143473" cy="7579416"/>
      </dsp:txXfrm>
    </dsp:sp>
    <dsp:sp modelId="{83B847B8-0D32-1C4F-AC1B-943947036129}">
      <dsp:nvSpPr>
        <dsp:cNvPr id="0" name=""/>
        <dsp:cNvSpPr/>
      </dsp:nvSpPr>
      <dsp:spPr>
        <a:xfrm>
          <a:off x="5872113" y="328924"/>
          <a:ext cx="5143473" cy="1680747"/>
        </a:xfrm>
        <a:prstGeom prst="rect">
          <a:avLst/>
        </a:prstGeom>
        <a:solidFill>
          <a:srgbClr val="FF93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219456" rIns="384048" bIns="219456" numCol="1" spcCol="1270" anchor="ctr" anchorCtr="0">
          <a:noAutofit/>
        </a:bodyPr>
        <a:lstStyle/>
        <a:p>
          <a:pPr marL="0" lvl="0" indent="0" algn="ctr" defTabSz="2400300">
            <a:lnSpc>
              <a:spcPct val="90000"/>
            </a:lnSpc>
            <a:spcBef>
              <a:spcPct val="0"/>
            </a:spcBef>
            <a:spcAft>
              <a:spcPct val="35000"/>
            </a:spcAft>
            <a:buNone/>
          </a:pPr>
          <a:r>
            <a:rPr lang="en-US" sz="5400" kern="1200" dirty="0"/>
            <a:t>Nonprofit Organizations</a:t>
          </a:r>
        </a:p>
      </dsp:txBody>
      <dsp:txXfrm>
        <a:off x="5872113" y="328924"/>
        <a:ext cx="5143473" cy="1680747"/>
      </dsp:txXfrm>
    </dsp:sp>
    <dsp:sp modelId="{CED68D4F-F18A-7B40-AFCC-870986D55782}">
      <dsp:nvSpPr>
        <dsp:cNvPr id="0" name=""/>
        <dsp:cNvSpPr/>
      </dsp:nvSpPr>
      <dsp:spPr>
        <a:xfrm>
          <a:off x="5872113" y="2009672"/>
          <a:ext cx="5143473" cy="7579416"/>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36" tIns="288036" rIns="384048" bIns="432054" numCol="1" spcCol="1270" anchor="t" anchorCtr="0">
          <a:noAutofit/>
        </a:bodyPr>
        <a:lstStyle/>
        <a:p>
          <a:pPr marL="285750" lvl="1" indent="-285750" algn="l" defTabSz="2400300">
            <a:lnSpc>
              <a:spcPct val="90000"/>
            </a:lnSpc>
            <a:spcBef>
              <a:spcPct val="0"/>
            </a:spcBef>
            <a:spcAft>
              <a:spcPct val="15000"/>
            </a:spcAft>
            <a:buFont typeface="Arial" panose="020B0604020202020204" pitchFamily="34" charset="0"/>
            <a:buChar char="•"/>
          </a:pPr>
          <a:r>
            <a:rPr lang="en-US" sz="5400" b="0" i="0" kern="1200" dirty="0"/>
            <a:t>Conduct research and collect data on social issues</a:t>
          </a:r>
          <a:endParaRPr lang="en-US" sz="5400" kern="1200" dirty="0"/>
        </a:p>
        <a:p>
          <a:pPr marL="285750" lvl="1" indent="-285750" algn="l" defTabSz="2400300">
            <a:lnSpc>
              <a:spcPct val="90000"/>
            </a:lnSpc>
            <a:spcBef>
              <a:spcPct val="0"/>
            </a:spcBef>
            <a:spcAft>
              <a:spcPct val="15000"/>
            </a:spcAft>
            <a:buFont typeface="Arial" panose="020B0604020202020204" pitchFamily="34" charset="0"/>
            <a:buChar char="•"/>
          </a:pPr>
          <a:r>
            <a:rPr lang="en-US" sz="5400" kern="1200" dirty="0"/>
            <a:t>(i.e. World Bank, Urban Institute, Pew Research Center)</a:t>
          </a:r>
        </a:p>
      </dsp:txBody>
      <dsp:txXfrm>
        <a:off x="5872113" y="2009672"/>
        <a:ext cx="5143473" cy="7579416"/>
      </dsp:txXfrm>
    </dsp:sp>
    <dsp:sp modelId="{F4653549-92F8-7C45-9FF1-06002AD7B833}">
      <dsp:nvSpPr>
        <dsp:cNvPr id="0" name=""/>
        <dsp:cNvSpPr/>
      </dsp:nvSpPr>
      <dsp:spPr>
        <a:xfrm>
          <a:off x="11735673" y="328924"/>
          <a:ext cx="5143473" cy="1680747"/>
        </a:xfrm>
        <a:prstGeom prst="rect">
          <a:avLst/>
        </a:prstGeom>
        <a:solidFill>
          <a:srgbClr val="0EB1A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219456" rIns="384048" bIns="219456" numCol="1" spcCol="1270" anchor="ctr" anchorCtr="0">
          <a:noAutofit/>
        </a:bodyPr>
        <a:lstStyle/>
        <a:p>
          <a:pPr marL="0" lvl="0" indent="0" algn="ctr" defTabSz="2400300">
            <a:lnSpc>
              <a:spcPct val="90000"/>
            </a:lnSpc>
            <a:spcBef>
              <a:spcPct val="0"/>
            </a:spcBef>
            <a:spcAft>
              <a:spcPct val="35000"/>
            </a:spcAft>
            <a:buNone/>
          </a:pPr>
          <a:r>
            <a:rPr lang="en-US" sz="5400" kern="1200" dirty="0"/>
            <a:t>Academic Research</a:t>
          </a:r>
        </a:p>
      </dsp:txBody>
      <dsp:txXfrm>
        <a:off x="11735673" y="328924"/>
        <a:ext cx="5143473" cy="1680747"/>
      </dsp:txXfrm>
    </dsp:sp>
    <dsp:sp modelId="{8E83610D-E813-D644-B6DC-F800394FE6A6}">
      <dsp:nvSpPr>
        <dsp:cNvPr id="0" name=""/>
        <dsp:cNvSpPr/>
      </dsp:nvSpPr>
      <dsp:spPr>
        <a:xfrm>
          <a:off x="11735673" y="2009672"/>
          <a:ext cx="5143473" cy="7579416"/>
        </a:xfrm>
        <a:prstGeom prst="rect">
          <a:avLst/>
        </a:prstGeom>
        <a:solidFill>
          <a:schemeClr val="accent3">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36" tIns="288036" rIns="384048" bIns="432054" numCol="1" spcCol="1270" anchor="t" anchorCtr="0">
          <a:noAutofit/>
        </a:bodyPr>
        <a:lstStyle/>
        <a:p>
          <a:pPr marL="285750" lvl="1" indent="-285750" algn="l" defTabSz="2400300">
            <a:lnSpc>
              <a:spcPct val="90000"/>
            </a:lnSpc>
            <a:spcBef>
              <a:spcPct val="0"/>
            </a:spcBef>
            <a:spcAft>
              <a:spcPct val="15000"/>
            </a:spcAft>
            <a:buFont typeface="Arial" panose="020B0604020202020204" pitchFamily="34" charset="0"/>
            <a:buChar char="•"/>
          </a:pPr>
          <a:r>
            <a:rPr lang="en-US" sz="5400" b="0" i="0" kern="1200" dirty="0"/>
            <a:t>Scholarly articles and research papers can provide in-depth insights into specific equity-related topics</a:t>
          </a:r>
          <a:endParaRPr lang="en-US" sz="5400" kern="1200" dirty="0"/>
        </a:p>
      </dsp:txBody>
      <dsp:txXfrm>
        <a:off x="11735673" y="2009672"/>
        <a:ext cx="5143473" cy="7579416"/>
      </dsp:txXfrm>
    </dsp:sp>
    <dsp:sp modelId="{2826C718-93A7-2C42-A40E-34471BAD9BD9}">
      <dsp:nvSpPr>
        <dsp:cNvPr id="0" name=""/>
        <dsp:cNvSpPr/>
      </dsp:nvSpPr>
      <dsp:spPr>
        <a:xfrm>
          <a:off x="17599233" y="328924"/>
          <a:ext cx="5143473" cy="1680747"/>
        </a:xfrm>
        <a:prstGeom prst="rect">
          <a:avLst/>
        </a:prstGeom>
        <a:solidFill>
          <a:srgbClr val="FF2F9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219456" rIns="384048" bIns="219456" numCol="1" spcCol="1270" anchor="ctr" anchorCtr="0">
          <a:noAutofit/>
        </a:bodyPr>
        <a:lstStyle/>
        <a:p>
          <a:pPr marL="0" lvl="0" indent="0" algn="ctr" defTabSz="2400300">
            <a:lnSpc>
              <a:spcPct val="90000"/>
            </a:lnSpc>
            <a:spcBef>
              <a:spcPct val="0"/>
            </a:spcBef>
            <a:spcAft>
              <a:spcPct val="35000"/>
            </a:spcAft>
            <a:buNone/>
          </a:pPr>
          <a:r>
            <a:rPr lang="en-US" sz="5400" kern="1200" dirty="0"/>
            <a:t>Community Data</a:t>
          </a:r>
        </a:p>
      </dsp:txBody>
      <dsp:txXfrm>
        <a:off x="17599233" y="328924"/>
        <a:ext cx="5143473" cy="1680747"/>
      </dsp:txXfrm>
    </dsp:sp>
    <dsp:sp modelId="{99741E38-D65B-6441-AD20-3D6BD568D086}">
      <dsp:nvSpPr>
        <dsp:cNvPr id="0" name=""/>
        <dsp:cNvSpPr/>
      </dsp:nvSpPr>
      <dsp:spPr>
        <a:xfrm>
          <a:off x="17599233" y="2009672"/>
          <a:ext cx="5143473" cy="7579416"/>
        </a:xfrm>
        <a:prstGeom prst="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36" tIns="288036" rIns="384048" bIns="432054" numCol="1" spcCol="1270" anchor="t" anchorCtr="0">
          <a:noAutofit/>
        </a:bodyPr>
        <a:lstStyle/>
        <a:p>
          <a:pPr marL="285750" lvl="1" indent="-285750" algn="l" defTabSz="2400300">
            <a:lnSpc>
              <a:spcPct val="90000"/>
            </a:lnSpc>
            <a:spcBef>
              <a:spcPct val="0"/>
            </a:spcBef>
            <a:spcAft>
              <a:spcPct val="15000"/>
            </a:spcAft>
            <a:buFont typeface="Arial" panose="020B0604020202020204" pitchFamily="34" charset="0"/>
            <a:buChar char="•"/>
          </a:pPr>
          <a:r>
            <a:rPr lang="en-US" sz="5400" b="0" i="0" kern="1200" dirty="0"/>
            <a:t>Community-based participatory research ensures that data collection aligns with community needs and perspectives</a:t>
          </a:r>
          <a:endParaRPr lang="en-US" sz="5400" kern="1200" dirty="0"/>
        </a:p>
      </dsp:txBody>
      <dsp:txXfrm>
        <a:off x="17599233" y="2009672"/>
        <a:ext cx="5143473" cy="75794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6FBBE-3C0A-B245-96DC-8EDC942A4466}">
      <dsp:nvSpPr>
        <dsp:cNvPr id="0" name=""/>
        <dsp:cNvSpPr/>
      </dsp:nvSpPr>
      <dsp:spPr>
        <a:xfrm>
          <a:off x="7109" y="1390006"/>
          <a:ext cx="6932024" cy="1757801"/>
        </a:xfrm>
        <a:prstGeom prst="rect">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272" tIns="227584" rIns="398272" bIns="227584" numCol="1" spcCol="1270" anchor="ctr" anchorCtr="0">
          <a:noAutofit/>
        </a:bodyPr>
        <a:lstStyle/>
        <a:p>
          <a:pPr marL="0" lvl="0" indent="0" algn="ctr" defTabSz="2489200">
            <a:lnSpc>
              <a:spcPct val="90000"/>
            </a:lnSpc>
            <a:spcBef>
              <a:spcPct val="0"/>
            </a:spcBef>
            <a:spcAft>
              <a:spcPct val="35000"/>
            </a:spcAft>
            <a:buNone/>
          </a:pPr>
          <a:r>
            <a:rPr lang="en-US" sz="5600" kern="1200" dirty="0"/>
            <a:t>Literature Reviews</a:t>
          </a:r>
        </a:p>
      </dsp:txBody>
      <dsp:txXfrm>
        <a:off x="7109" y="1390006"/>
        <a:ext cx="6932024" cy="1757801"/>
      </dsp:txXfrm>
    </dsp:sp>
    <dsp:sp modelId="{12B39938-27AD-5941-8BFD-3DBEF25A1264}">
      <dsp:nvSpPr>
        <dsp:cNvPr id="0" name=""/>
        <dsp:cNvSpPr/>
      </dsp:nvSpPr>
      <dsp:spPr>
        <a:xfrm>
          <a:off x="7109" y="3147807"/>
          <a:ext cx="6932024" cy="5380199"/>
        </a:xfrm>
        <a:prstGeom prst="rect">
          <a:avLst/>
        </a:prstGeom>
        <a:solidFill>
          <a:srgbClr val="D883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8704" tIns="298704" rIns="398272" bIns="448056" numCol="1" spcCol="1270" anchor="t" anchorCtr="0">
          <a:noAutofit/>
        </a:bodyPr>
        <a:lstStyle/>
        <a:p>
          <a:pPr marL="285750" lvl="1" indent="-285750" algn="l" defTabSz="2489200">
            <a:lnSpc>
              <a:spcPct val="90000"/>
            </a:lnSpc>
            <a:spcBef>
              <a:spcPct val="0"/>
            </a:spcBef>
            <a:spcAft>
              <a:spcPct val="15000"/>
            </a:spcAft>
            <a:buFont typeface="Arial" panose="020B0604020202020204" pitchFamily="34" charset="0"/>
            <a:buChar char="•"/>
          </a:pPr>
          <a:r>
            <a:rPr lang="en-US" sz="5600" b="0" i="0" kern="1200" dirty="0">
              <a:latin typeface="+mj-lt"/>
            </a:rPr>
            <a:t>Look for Meta Analyses, </a:t>
          </a:r>
          <a:r>
            <a:rPr lang="en-US" sz="5600" b="0" i="0" kern="1200" dirty="0">
              <a:solidFill>
                <a:srgbClr val="374151"/>
              </a:solidFill>
              <a:effectLst/>
              <a:latin typeface="+mj-lt"/>
            </a:rPr>
            <a:t>systematic reviews, and evaluations of interventions.</a:t>
          </a:r>
          <a:endParaRPr lang="en-US" sz="5600" kern="1200" dirty="0">
            <a:latin typeface="+mj-lt"/>
          </a:endParaRPr>
        </a:p>
      </dsp:txBody>
      <dsp:txXfrm>
        <a:off x="7109" y="3147807"/>
        <a:ext cx="6932024" cy="5380199"/>
      </dsp:txXfrm>
    </dsp:sp>
    <dsp:sp modelId="{83B847B8-0D32-1C4F-AC1B-943947036129}">
      <dsp:nvSpPr>
        <dsp:cNvPr id="0" name=""/>
        <dsp:cNvSpPr/>
      </dsp:nvSpPr>
      <dsp:spPr>
        <a:xfrm>
          <a:off x="7909618" y="1390006"/>
          <a:ext cx="6932024" cy="1757801"/>
        </a:xfrm>
        <a:prstGeom prst="rect">
          <a:avLst/>
        </a:prstGeom>
        <a:solidFill>
          <a:srgbClr val="FF93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272" tIns="227584" rIns="398272" bIns="227584" numCol="1" spcCol="1270" anchor="ctr" anchorCtr="0">
          <a:noAutofit/>
        </a:bodyPr>
        <a:lstStyle/>
        <a:p>
          <a:pPr marL="0" lvl="0" indent="0" algn="ctr" defTabSz="2489200">
            <a:lnSpc>
              <a:spcPct val="90000"/>
            </a:lnSpc>
            <a:spcBef>
              <a:spcPct val="0"/>
            </a:spcBef>
            <a:spcAft>
              <a:spcPct val="35000"/>
            </a:spcAft>
            <a:buNone/>
          </a:pPr>
          <a:r>
            <a:rPr lang="en-US" sz="5600" kern="1200" dirty="0"/>
            <a:t>Government Clearinghouses</a:t>
          </a:r>
        </a:p>
      </dsp:txBody>
      <dsp:txXfrm>
        <a:off x="7909618" y="1390006"/>
        <a:ext cx="6932024" cy="1757801"/>
      </dsp:txXfrm>
    </dsp:sp>
    <dsp:sp modelId="{CED68D4F-F18A-7B40-AFCC-870986D55782}">
      <dsp:nvSpPr>
        <dsp:cNvPr id="0" name=""/>
        <dsp:cNvSpPr/>
      </dsp:nvSpPr>
      <dsp:spPr>
        <a:xfrm>
          <a:off x="7909618" y="3147807"/>
          <a:ext cx="6932024" cy="5380199"/>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8704" tIns="298704" rIns="398272" bIns="448056" numCol="1" spcCol="1270" anchor="t" anchorCtr="0">
          <a:noAutofit/>
        </a:bodyPr>
        <a:lstStyle/>
        <a:p>
          <a:pPr marL="285750" lvl="1" indent="-285750" algn="l" defTabSz="2489200">
            <a:lnSpc>
              <a:spcPct val="90000"/>
            </a:lnSpc>
            <a:spcBef>
              <a:spcPct val="0"/>
            </a:spcBef>
            <a:spcAft>
              <a:spcPct val="15000"/>
            </a:spcAft>
            <a:buFont typeface="Arial" panose="020B0604020202020204" pitchFamily="34" charset="0"/>
            <a:buChar char="•"/>
          </a:pPr>
          <a:r>
            <a:rPr lang="en-US" sz="5600" b="0" i="0" kern="1200" dirty="0"/>
            <a:t>Secure online database that contains compiled evidence on effective practices (i.e. SAMHSA)</a:t>
          </a:r>
          <a:endParaRPr lang="en-US" sz="5600" kern="1200" dirty="0"/>
        </a:p>
      </dsp:txBody>
      <dsp:txXfrm>
        <a:off x="7909618" y="3147807"/>
        <a:ext cx="6932024" cy="5380199"/>
      </dsp:txXfrm>
    </dsp:sp>
    <dsp:sp modelId="{F4653549-92F8-7C45-9FF1-06002AD7B833}">
      <dsp:nvSpPr>
        <dsp:cNvPr id="0" name=""/>
        <dsp:cNvSpPr/>
      </dsp:nvSpPr>
      <dsp:spPr>
        <a:xfrm>
          <a:off x="15812126" y="1390006"/>
          <a:ext cx="6932024" cy="1757801"/>
        </a:xfrm>
        <a:prstGeom prst="rect">
          <a:avLst/>
        </a:prstGeom>
        <a:solidFill>
          <a:srgbClr val="0EB1A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272" tIns="227584" rIns="398272" bIns="227584" numCol="1" spcCol="1270" anchor="ctr" anchorCtr="0">
          <a:noAutofit/>
        </a:bodyPr>
        <a:lstStyle/>
        <a:p>
          <a:pPr marL="0" lvl="0" indent="0" algn="ctr" defTabSz="2489200">
            <a:lnSpc>
              <a:spcPct val="90000"/>
            </a:lnSpc>
            <a:spcBef>
              <a:spcPct val="0"/>
            </a:spcBef>
            <a:spcAft>
              <a:spcPct val="35000"/>
            </a:spcAft>
            <a:buNone/>
          </a:pPr>
          <a:r>
            <a:rPr lang="en-US" sz="5600" kern="1200" dirty="0"/>
            <a:t>Professional Organizations</a:t>
          </a:r>
        </a:p>
      </dsp:txBody>
      <dsp:txXfrm>
        <a:off x="15812126" y="1390006"/>
        <a:ext cx="6932024" cy="1757801"/>
      </dsp:txXfrm>
    </dsp:sp>
    <dsp:sp modelId="{8E83610D-E813-D644-B6DC-F800394FE6A6}">
      <dsp:nvSpPr>
        <dsp:cNvPr id="0" name=""/>
        <dsp:cNvSpPr/>
      </dsp:nvSpPr>
      <dsp:spPr>
        <a:xfrm>
          <a:off x="15812126" y="3147807"/>
          <a:ext cx="6932024" cy="5380199"/>
        </a:xfrm>
        <a:prstGeom prst="rect">
          <a:avLst/>
        </a:prstGeom>
        <a:solidFill>
          <a:schemeClr val="accent3">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8704" tIns="298704" rIns="398272" bIns="448056" numCol="1" spcCol="1270" anchor="t" anchorCtr="0">
          <a:noAutofit/>
        </a:bodyPr>
        <a:lstStyle/>
        <a:p>
          <a:pPr marL="285750" lvl="1" indent="-285750" algn="l" defTabSz="2489200">
            <a:lnSpc>
              <a:spcPct val="90000"/>
            </a:lnSpc>
            <a:spcBef>
              <a:spcPct val="0"/>
            </a:spcBef>
            <a:spcAft>
              <a:spcPct val="15000"/>
            </a:spcAft>
            <a:buFont typeface="Arial" panose="020B0604020202020204" pitchFamily="34" charset="0"/>
            <a:buChar char="•"/>
          </a:pPr>
          <a:r>
            <a:rPr lang="en-US" sz="5600" b="0" i="0" kern="1200" dirty="0"/>
            <a:t>Guidelines and Recommendations from professional organizations are a key source for EBP’s.</a:t>
          </a:r>
          <a:endParaRPr lang="en-US" sz="5600" kern="1200" dirty="0"/>
        </a:p>
      </dsp:txBody>
      <dsp:txXfrm>
        <a:off x="15812126" y="3147807"/>
        <a:ext cx="6932024" cy="538019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C596E-FEAD-F94E-A264-86F086D9F440}">
      <dsp:nvSpPr>
        <dsp:cNvPr id="0" name=""/>
        <dsp:cNvSpPr/>
      </dsp:nvSpPr>
      <dsp:spPr>
        <a:xfrm rot="5400000">
          <a:off x="-559593" y="566724"/>
          <a:ext cx="3730624" cy="2611437"/>
        </a:xfrm>
        <a:prstGeom prst="chevron">
          <a:avLst/>
        </a:prstGeom>
        <a:solidFill>
          <a:srgbClr val="0EB1A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Equity Frameworks</a:t>
          </a:r>
        </a:p>
      </dsp:txBody>
      <dsp:txXfrm rot="-5400000">
        <a:off x="1" y="1312850"/>
        <a:ext cx="2611437" cy="1119187"/>
      </dsp:txXfrm>
    </dsp:sp>
    <dsp:sp modelId="{FFAFFDE2-E0D3-5F4D-9C48-B251CA7634D1}">
      <dsp:nvSpPr>
        <dsp:cNvPr id="0" name=""/>
        <dsp:cNvSpPr/>
      </dsp:nvSpPr>
      <dsp:spPr>
        <a:xfrm rot="5400000">
          <a:off x="9462979" y="-6844410"/>
          <a:ext cx="2424906" cy="1612798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3832" tIns="38735" rIns="38735" bIns="38735" numCol="1" spcCol="1270" anchor="ctr" anchorCtr="0">
          <a:noAutofit/>
        </a:bodyPr>
        <a:lstStyle/>
        <a:p>
          <a:pPr marL="285750" lvl="1" indent="-285750" algn="l" defTabSz="2711450">
            <a:lnSpc>
              <a:spcPct val="90000"/>
            </a:lnSpc>
            <a:spcBef>
              <a:spcPct val="0"/>
            </a:spcBef>
            <a:spcAft>
              <a:spcPct val="15000"/>
            </a:spcAft>
            <a:buChar char="•"/>
          </a:pPr>
          <a:r>
            <a:rPr lang="en-US" sz="6100" kern="1200" dirty="0"/>
            <a:t>Familiarize yourself with equity frameworks (i.e. </a:t>
          </a:r>
          <a:r>
            <a:rPr lang="en-US" sz="6100" kern="1200" dirty="0" err="1"/>
            <a:t>H.Eq</a:t>
          </a:r>
          <a:r>
            <a:rPr lang="en-US" sz="6100" kern="1200" dirty="0"/>
            <a:t>. Framework or the SDOH model)</a:t>
          </a:r>
        </a:p>
      </dsp:txBody>
      <dsp:txXfrm rot="-5400000">
        <a:off x="2611438" y="125505"/>
        <a:ext cx="16009615" cy="2188158"/>
      </dsp:txXfrm>
    </dsp:sp>
    <dsp:sp modelId="{27CA9C8C-370D-C74E-BAD7-C7A4BCF515C3}">
      <dsp:nvSpPr>
        <dsp:cNvPr id="0" name=""/>
        <dsp:cNvSpPr/>
      </dsp:nvSpPr>
      <dsp:spPr>
        <a:xfrm rot="5400000">
          <a:off x="-559593" y="4112947"/>
          <a:ext cx="3730624" cy="2611437"/>
        </a:xfrm>
        <a:prstGeom prst="chevron">
          <a:avLst/>
        </a:prstGeom>
        <a:solidFill>
          <a:srgbClr val="0EB1A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Guiding Principles</a:t>
          </a:r>
        </a:p>
      </dsp:txBody>
      <dsp:txXfrm rot="-5400000">
        <a:off x="1" y="4859073"/>
        <a:ext cx="2611437" cy="1119187"/>
      </dsp:txXfrm>
    </dsp:sp>
    <dsp:sp modelId="{3F89BB2C-88FB-CD4B-B14C-AA2D775A0A9C}">
      <dsp:nvSpPr>
        <dsp:cNvPr id="0" name=""/>
        <dsp:cNvSpPr/>
      </dsp:nvSpPr>
      <dsp:spPr>
        <a:xfrm rot="5400000">
          <a:off x="9462979" y="-3298187"/>
          <a:ext cx="2424906" cy="1612798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3832" tIns="38735" rIns="38735" bIns="38735" numCol="1" spcCol="1270" anchor="ctr" anchorCtr="0">
          <a:noAutofit/>
        </a:bodyPr>
        <a:lstStyle/>
        <a:p>
          <a:pPr marL="285750" lvl="1" indent="-285750" algn="l" defTabSz="2711450">
            <a:lnSpc>
              <a:spcPct val="90000"/>
            </a:lnSpc>
            <a:spcBef>
              <a:spcPct val="0"/>
            </a:spcBef>
            <a:spcAft>
              <a:spcPct val="15000"/>
            </a:spcAft>
            <a:buChar char="•"/>
          </a:pPr>
          <a:r>
            <a:rPr lang="en-US" sz="6100" kern="1200" dirty="0"/>
            <a:t>Develop or adopt guiding principles that prioritize equity</a:t>
          </a:r>
        </a:p>
      </dsp:txBody>
      <dsp:txXfrm rot="-5400000">
        <a:off x="2611438" y="3671728"/>
        <a:ext cx="16009615" cy="2188158"/>
      </dsp:txXfrm>
    </dsp:sp>
    <dsp:sp modelId="{AD11FDBF-9255-2F41-B8D1-56A986B90453}">
      <dsp:nvSpPr>
        <dsp:cNvPr id="0" name=""/>
        <dsp:cNvSpPr/>
      </dsp:nvSpPr>
      <dsp:spPr>
        <a:xfrm rot="5400000">
          <a:off x="-559593" y="7659171"/>
          <a:ext cx="3730624" cy="2611437"/>
        </a:xfrm>
        <a:prstGeom prst="chevron">
          <a:avLst/>
        </a:prstGeom>
        <a:solidFill>
          <a:srgbClr val="0EB1A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Intersectionality</a:t>
          </a:r>
        </a:p>
      </dsp:txBody>
      <dsp:txXfrm rot="-5400000">
        <a:off x="1" y="8405297"/>
        <a:ext cx="2611437" cy="1119187"/>
      </dsp:txXfrm>
    </dsp:sp>
    <dsp:sp modelId="{FF26526A-0A58-4844-8C07-0D041BB4A5FF}">
      <dsp:nvSpPr>
        <dsp:cNvPr id="0" name=""/>
        <dsp:cNvSpPr/>
      </dsp:nvSpPr>
      <dsp:spPr>
        <a:xfrm rot="5400000">
          <a:off x="9462979" y="248035"/>
          <a:ext cx="2424906" cy="1612798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3832" tIns="38735" rIns="38735" bIns="38735" numCol="1" spcCol="1270" anchor="ctr" anchorCtr="0">
          <a:noAutofit/>
        </a:bodyPr>
        <a:lstStyle/>
        <a:p>
          <a:pPr marL="285750" lvl="1" indent="-285750" algn="l" defTabSz="2711450">
            <a:lnSpc>
              <a:spcPct val="90000"/>
            </a:lnSpc>
            <a:spcBef>
              <a:spcPct val="0"/>
            </a:spcBef>
            <a:spcAft>
              <a:spcPct val="15000"/>
            </a:spcAft>
            <a:buChar char="•"/>
          </a:pPr>
          <a:r>
            <a:rPr lang="en-US" sz="6100" kern="1200" dirty="0"/>
            <a:t>Understand and apply the concept of intersectionality as the lens to examine your work</a:t>
          </a:r>
        </a:p>
      </dsp:txBody>
      <dsp:txXfrm rot="-5400000">
        <a:off x="2611438" y="7217950"/>
        <a:ext cx="16009615" cy="218815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8EAF6-EC02-164A-8A8C-72C193C6ABBE}">
      <dsp:nvSpPr>
        <dsp:cNvPr id="0" name=""/>
        <dsp:cNvSpPr/>
      </dsp:nvSpPr>
      <dsp:spPr>
        <a:xfrm rot="5400000">
          <a:off x="-559593" y="566724"/>
          <a:ext cx="3730624" cy="2611437"/>
        </a:xfrm>
        <a:prstGeom prst="chevron">
          <a:avLst/>
        </a:prstGeom>
        <a:solidFill>
          <a:srgbClr val="0EB1A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Cultural Competence</a:t>
          </a:r>
        </a:p>
      </dsp:txBody>
      <dsp:txXfrm rot="-5400000">
        <a:off x="1" y="1312850"/>
        <a:ext cx="2611437" cy="1119187"/>
      </dsp:txXfrm>
    </dsp:sp>
    <dsp:sp modelId="{769512B1-8E56-9A48-AB7A-045BE97F8780}">
      <dsp:nvSpPr>
        <dsp:cNvPr id="0" name=""/>
        <dsp:cNvSpPr/>
      </dsp:nvSpPr>
      <dsp:spPr>
        <a:xfrm rot="5400000">
          <a:off x="9462979" y="-6844410"/>
          <a:ext cx="2424906" cy="1612798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3832" tIns="38735" rIns="38735" bIns="38735" numCol="1" spcCol="1270" anchor="ctr" anchorCtr="0">
          <a:noAutofit/>
        </a:bodyPr>
        <a:lstStyle/>
        <a:p>
          <a:pPr marL="285750" lvl="1" indent="-285750" algn="l" defTabSz="2711450">
            <a:lnSpc>
              <a:spcPct val="90000"/>
            </a:lnSpc>
            <a:spcBef>
              <a:spcPct val="0"/>
            </a:spcBef>
            <a:spcAft>
              <a:spcPct val="15000"/>
            </a:spcAft>
            <a:buChar char="•"/>
          </a:pPr>
          <a:r>
            <a:rPr lang="en-US" sz="6100" kern="1200" dirty="0"/>
            <a:t>Consider the unique needs, values and perspectives of diverse communities when developing and implementing interventions</a:t>
          </a:r>
        </a:p>
      </dsp:txBody>
      <dsp:txXfrm rot="-5400000">
        <a:off x="2611438" y="125505"/>
        <a:ext cx="16009615" cy="2188158"/>
      </dsp:txXfrm>
    </dsp:sp>
    <dsp:sp modelId="{B4E8470E-7DC9-CD4A-9255-9EC332D0042A}">
      <dsp:nvSpPr>
        <dsp:cNvPr id="0" name=""/>
        <dsp:cNvSpPr/>
      </dsp:nvSpPr>
      <dsp:spPr>
        <a:xfrm rot="5400000">
          <a:off x="-559593" y="4112947"/>
          <a:ext cx="3730624" cy="2611437"/>
        </a:xfrm>
        <a:prstGeom prst="chevron">
          <a:avLst/>
        </a:prstGeom>
        <a:solidFill>
          <a:srgbClr val="0EB1A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Community Engagement</a:t>
          </a:r>
        </a:p>
      </dsp:txBody>
      <dsp:txXfrm rot="-5400000">
        <a:off x="1" y="4859073"/>
        <a:ext cx="2611437" cy="1119187"/>
      </dsp:txXfrm>
    </dsp:sp>
    <dsp:sp modelId="{AD97F4BC-7144-0E45-9A66-CE53958E5777}">
      <dsp:nvSpPr>
        <dsp:cNvPr id="0" name=""/>
        <dsp:cNvSpPr/>
      </dsp:nvSpPr>
      <dsp:spPr>
        <a:xfrm rot="5400000">
          <a:off x="9462979" y="-3298187"/>
          <a:ext cx="2424906" cy="1612798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3832" tIns="38735" rIns="38735" bIns="38735" numCol="1" spcCol="1270" anchor="ctr" anchorCtr="0">
          <a:noAutofit/>
        </a:bodyPr>
        <a:lstStyle/>
        <a:p>
          <a:pPr marL="285750" lvl="1" indent="-285750" algn="l" defTabSz="2711450">
            <a:lnSpc>
              <a:spcPct val="90000"/>
            </a:lnSpc>
            <a:spcBef>
              <a:spcPct val="0"/>
            </a:spcBef>
            <a:spcAft>
              <a:spcPct val="15000"/>
            </a:spcAft>
            <a:buChar char="•"/>
          </a:pPr>
          <a:r>
            <a:rPr lang="en-US" sz="6100" kern="1200" dirty="0"/>
            <a:t>Involve the communities affected by inequities in the decision-making process</a:t>
          </a:r>
        </a:p>
      </dsp:txBody>
      <dsp:txXfrm rot="-5400000">
        <a:off x="2611438" y="3671728"/>
        <a:ext cx="16009615" cy="2188158"/>
      </dsp:txXfrm>
    </dsp:sp>
    <dsp:sp modelId="{CEC83695-6274-6647-8366-62D74DFB18C7}">
      <dsp:nvSpPr>
        <dsp:cNvPr id="0" name=""/>
        <dsp:cNvSpPr/>
      </dsp:nvSpPr>
      <dsp:spPr>
        <a:xfrm rot="5400000">
          <a:off x="-559593" y="7659171"/>
          <a:ext cx="3730624" cy="2611437"/>
        </a:xfrm>
        <a:prstGeom prst="chevron">
          <a:avLst/>
        </a:prstGeom>
        <a:solidFill>
          <a:srgbClr val="0EB1A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Continuous Evaluation</a:t>
          </a:r>
        </a:p>
      </dsp:txBody>
      <dsp:txXfrm rot="-5400000">
        <a:off x="1" y="8405297"/>
        <a:ext cx="2611437" cy="1119187"/>
      </dsp:txXfrm>
    </dsp:sp>
    <dsp:sp modelId="{62765310-C46A-E54A-A7F9-11E1B379C5E7}">
      <dsp:nvSpPr>
        <dsp:cNvPr id="0" name=""/>
        <dsp:cNvSpPr/>
      </dsp:nvSpPr>
      <dsp:spPr>
        <a:xfrm rot="5400000">
          <a:off x="9462979" y="248035"/>
          <a:ext cx="2424906" cy="1612798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3832" tIns="38735" rIns="38735" bIns="38735" numCol="1" spcCol="1270" anchor="ctr" anchorCtr="0">
          <a:noAutofit/>
        </a:bodyPr>
        <a:lstStyle/>
        <a:p>
          <a:pPr marL="285750" lvl="1" indent="-285750" algn="l" defTabSz="2711450">
            <a:lnSpc>
              <a:spcPct val="90000"/>
            </a:lnSpc>
            <a:spcBef>
              <a:spcPct val="0"/>
            </a:spcBef>
            <a:spcAft>
              <a:spcPct val="15000"/>
            </a:spcAft>
            <a:buChar char="•"/>
          </a:pPr>
          <a:r>
            <a:rPr lang="en-US" sz="6100" b="0" i="0" kern="1200" dirty="0"/>
            <a:t>Regularly evaluate the impact of interventions on equity indicators and adjust accordingly.</a:t>
          </a:r>
          <a:endParaRPr lang="en-US" sz="6100" kern="1200" dirty="0"/>
        </a:p>
      </dsp:txBody>
      <dsp:txXfrm rot="-5400000">
        <a:off x="2611438" y="7217950"/>
        <a:ext cx="16009615" cy="218815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1DFB8-3CF1-BC48-89CC-549240EE1357}">
      <dsp:nvSpPr>
        <dsp:cNvPr id="0" name=""/>
        <dsp:cNvSpPr/>
      </dsp:nvSpPr>
      <dsp:spPr>
        <a:xfrm>
          <a:off x="0" y="1973016"/>
          <a:ext cx="19106147" cy="1292850"/>
        </a:xfrm>
        <a:prstGeom prst="roundRect">
          <a:avLst/>
        </a:prstGeom>
        <a:solidFill>
          <a:schemeClr val="accent2">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1. Conduct Comprehensive Research</a:t>
          </a:r>
        </a:p>
      </dsp:txBody>
      <dsp:txXfrm>
        <a:off x="63112" y="2036128"/>
        <a:ext cx="18979923" cy="1166626"/>
      </dsp:txXfrm>
    </dsp:sp>
    <dsp:sp modelId="{F5F48505-E764-044E-A70A-546B0D53B607}">
      <dsp:nvSpPr>
        <dsp:cNvPr id="0" name=""/>
        <dsp:cNvSpPr/>
      </dsp:nvSpPr>
      <dsp:spPr>
        <a:xfrm>
          <a:off x="0" y="3265866"/>
          <a:ext cx="19106147" cy="21528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6620" tIns="68580" rIns="384048" bIns="68580" numCol="1" spcCol="1270" anchor="t" anchorCtr="0">
          <a:noAutofit/>
        </a:bodyPr>
        <a:lstStyle/>
        <a:p>
          <a:pPr marL="285750" lvl="1" indent="-285750" algn="l" defTabSz="2400300">
            <a:lnSpc>
              <a:spcPct val="90000"/>
            </a:lnSpc>
            <a:spcBef>
              <a:spcPct val="0"/>
            </a:spcBef>
            <a:spcAft>
              <a:spcPct val="20000"/>
            </a:spcAft>
            <a:buChar char="•"/>
          </a:pPr>
          <a:endParaRPr lang="en-US" sz="5400" kern="1200" dirty="0"/>
        </a:p>
        <a:p>
          <a:pPr marL="285750" lvl="1" indent="-285750" algn="l" defTabSz="2400300">
            <a:lnSpc>
              <a:spcPct val="90000"/>
            </a:lnSpc>
            <a:spcBef>
              <a:spcPct val="0"/>
            </a:spcBef>
            <a:spcAft>
              <a:spcPct val="20000"/>
            </a:spcAft>
            <a:buChar char="•"/>
          </a:pPr>
          <a:r>
            <a:rPr lang="en-US" sz="5400" kern="1200" dirty="0"/>
            <a:t>Understand the social, economic, political, and cultural factors that may impact the success of your project.</a:t>
          </a:r>
        </a:p>
      </dsp:txBody>
      <dsp:txXfrm>
        <a:off x="0" y="3265866"/>
        <a:ext cx="19106147" cy="2152800"/>
      </dsp:txXfrm>
    </dsp:sp>
    <dsp:sp modelId="{FD91768C-60EF-1A49-A3DB-F2A96A19A157}">
      <dsp:nvSpPr>
        <dsp:cNvPr id="0" name=""/>
        <dsp:cNvSpPr/>
      </dsp:nvSpPr>
      <dsp:spPr>
        <a:xfrm>
          <a:off x="0" y="5418666"/>
          <a:ext cx="19106147" cy="1292850"/>
        </a:xfrm>
        <a:prstGeom prst="roundRect">
          <a:avLst/>
        </a:prstGeom>
        <a:solidFill>
          <a:schemeClr val="accent2">
            <a:shade val="80000"/>
            <a:hueOff val="-225565"/>
            <a:satOff val="-10647"/>
            <a:lumOff val="3149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2. Stakeholder Analysis</a:t>
          </a:r>
        </a:p>
      </dsp:txBody>
      <dsp:txXfrm>
        <a:off x="63112" y="5481778"/>
        <a:ext cx="18979923" cy="1166626"/>
      </dsp:txXfrm>
    </dsp:sp>
    <dsp:sp modelId="{CF407693-79E6-A94C-8550-392595303E61}">
      <dsp:nvSpPr>
        <dsp:cNvPr id="0" name=""/>
        <dsp:cNvSpPr/>
      </dsp:nvSpPr>
      <dsp:spPr>
        <a:xfrm>
          <a:off x="0" y="6711516"/>
          <a:ext cx="19106147" cy="21528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6620" tIns="68580" rIns="384048" bIns="68580" numCol="1" spcCol="1270" anchor="t" anchorCtr="0">
          <a:noAutofit/>
        </a:bodyPr>
        <a:lstStyle/>
        <a:p>
          <a:pPr marL="285750" lvl="1" indent="-285750" algn="l" defTabSz="2400300">
            <a:lnSpc>
              <a:spcPct val="90000"/>
            </a:lnSpc>
            <a:spcBef>
              <a:spcPct val="0"/>
            </a:spcBef>
            <a:spcAft>
              <a:spcPct val="20000"/>
            </a:spcAft>
            <a:buChar char="•"/>
          </a:pPr>
          <a:endParaRPr lang="en-US" sz="5400" kern="1200" dirty="0"/>
        </a:p>
        <a:p>
          <a:pPr marL="285750" lvl="1" indent="-285750" algn="l" defTabSz="2400300">
            <a:lnSpc>
              <a:spcPct val="90000"/>
            </a:lnSpc>
            <a:spcBef>
              <a:spcPct val="0"/>
            </a:spcBef>
            <a:spcAft>
              <a:spcPct val="20000"/>
            </a:spcAft>
            <a:buChar char="•"/>
          </a:pPr>
          <a:r>
            <a:rPr lang="en-US" sz="5400" kern="1200" dirty="0"/>
            <a:t>Identify and analyze key stakeholders at both the national and global levels. </a:t>
          </a:r>
        </a:p>
      </dsp:txBody>
      <dsp:txXfrm>
        <a:off x="0" y="6711516"/>
        <a:ext cx="19106147" cy="21528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1DFB8-3CF1-BC48-89CC-549240EE1357}">
      <dsp:nvSpPr>
        <dsp:cNvPr id="0" name=""/>
        <dsp:cNvSpPr/>
      </dsp:nvSpPr>
      <dsp:spPr>
        <a:xfrm>
          <a:off x="0" y="1670279"/>
          <a:ext cx="19106147" cy="1292850"/>
        </a:xfrm>
        <a:prstGeom prst="roundRect">
          <a:avLst/>
        </a:prstGeom>
        <a:solidFill>
          <a:schemeClr val="accent2">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3. Cultural Sensitivity and Adaptation </a:t>
          </a:r>
        </a:p>
      </dsp:txBody>
      <dsp:txXfrm>
        <a:off x="63112" y="1733391"/>
        <a:ext cx="18979923" cy="1166626"/>
      </dsp:txXfrm>
    </dsp:sp>
    <dsp:sp modelId="{F5F48505-E764-044E-A70A-546B0D53B607}">
      <dsp:nvSpPr>
        <dsp:cNvPr id="0" name=""/>
        <dsp:cNvSpPr/>
      </dsp:nvSpPr>
      <dsp:spPr>
        <a:xfrm>
          <a:off x="0" y="2963129"/>
          <a:ext cx="19106147" cy="21528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6620" tIns="68580" rIns="384048" bIns="68580" numCol="1" spcCol="1270" anchor="t" anchorCtr="0">
          <a:noAutofit/>
        </a:bodyPr>
        <a:lstStyle/>
        <a:p>
          <a:pPr marL="285750" lvl="1" indent="-285750" algn="l" defTabSz="2400300">
            <a:lnSpc>
              <a:spcPct val="90000"/>
            </a:lnSpc>
            <a:spcBef>
              <a:spcPct val="0"/>
            </a:spcBef>
            <a:spcAft>
              <a:spcPct val="20000"/>
            </a:spcAft>
            <a:buChar char="•"/>
          </a:pPr>
          <a:endParaRPr lang="en-US" sz="5400" kern="1200" dirty="0"/>
        </a:p>
        <a:p>
          <a:pPr marL="285750" lvl="1" indent="-285750" algn="l" defTabSz="2400300">
            <a:lnSpc>
              <a:spcPct val="90000"/>
            </a:lnSpc>
            <a:spcBef>
              <a:spcPct val="0"/>
            </a:spcBef>
            <a:spcAft>
              <a:spcPct val="20000"/>
            </a:spcAft>
            <a:buChar char="•"/>
          </a:pPr>
          <a:r>
            <a:rPr lang="en-US" sz="5400" kern="1200" dirty="0"/>
            <a:t>Consider cultural nuances and adapt your project to fit within the cultural context.</a:t>
          </a:r>
        </a:p>
      </dsp:txBody>
      <dsp:txXfrm>
        <a:off x="0" y="2963129"/>
        <a:ext cx="19106147" cy="2152800"/>
      </dsp:txXfrm>
    </dsp:sp>
    <dsp:sp modelId="{FD91768C-60EF-1A49-A3DB-F2A96A19A157}">
      <dsp:nvSpPr>
        <dsp:cNvPr id="0" name=""/>
        <dsp:cNvSpPr/>
      </dsp:nvSpPr>
      <dsp:spPr>
        <a:xfrm>
          <a:off x="0" y="5115929"/>
          <a:ext cx="19106147" cy="1292850"/>
        </a:xfrm>
        <a:prstGeom prst="roundRect">
          <a:avLst/>
        </a:prstGeom>
        <a:solidFill>
          <a:schemeClr val="accent2">
            <a:shade val="80000"/>
            <a:hueOff val="-225565"/>
            <a:satOff val="-10647"/>
            <a:lumOff val="3149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4. Partnership Development</a:t>
          </a:r>
        </a:p>
      </dsp:txBody>
      <dsp:txXfrm>
        <a:off x="63112" y="5179041"/>
        <a:ext cx="18979923" cy="1166626"/>
      </dsp:txXfrm>
    </dsp:sp>
    <dsp:sp modelId="{CF407693-79E6-A94C-8550-392595303E61}">
      <dsp:nvSpPr>
        <dsp:cNvPr id="0" name=""/>
        <dsp:cNvSpPr/>
      </dsp:nvSpPr>
      <dsp:spPr>
        <a:xfrm>
          <a:off x="0" y="6408779"/>
          <a:ext cx="19106147" cy="275827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6620" tIns="68580" rIns="384048" bIns="68580" numCol="1" spcCol="1270" anchor="t" anchorCtr="0">
          <a:noAutofit/>
        </a:bodyPr>
        <a:lstStyle/>
        <a:p>
          <a:pPr marL="285750" lvl="1" indent="-285750" algn="l" defTabSz="2400300">
            <a:lnSpc>
              <a:spcPct val="90000"/>
            </a:lnSpc>
            <a:spcBef>
              <a:spcPct val="0"/>
            </a:spcBef>
            <a:spcAft>
              <a:spcPct val="20000"/>
            </a:spcAft>
            <a:buChar char="•"/>
          </a:pPr>
          <a:endParaRPr lang="en-US" sz="5400" kern="1200" dirty="0"/>
        </a:p>
        <a:p>
          <a:pPr marL="285750" lvl="1" indent="-285750" algn="l" defTabSz="2400300">
            <a:lnSpc>
              <a:spcPct val="90000"/>
            </a:lnSpc>
            <a:spcBef>
              <a:spcPct val="0"/>
            </a:spcBef>
            <a:spcAft>
              <a:spcPct val="20000"/>
            </a:spcAft>
            <a:buChar char="•"/>
          </a:pPr>
          <a:r>
            <a:rPr lang="en-US" sz="5400" kern="1200" dirty="0"/>
            <a:t>Form strategic partnerships with organizations and entities that have a strong presence in the national or global context. </a:t>
          </a:r>
        </a:p>
      </dsp:txBody>
      <dsp:txXfrm>
        <a:off x="0" y="6408779"/>
        <a:ext cx="19106147" cy="27582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1DFB8-3CF1-BC48-89CC-549240EE1357}">
      <dsp:nvSpPr>
        <dsp:cNvPr id="0" name=""/>
        <dsp:cNvSpPr/>
      </dsp:nvSpPr>
      <dsp:spPr>
        <a:xfrm>
          <a:off x="0" y="661153"/>
          <a:ext cx="16256000" cy="1292850"/>
        </a:xfrm>
        <a:prstGeom prst="roundRect">
          <a:avLst/>
        </a:prstGeom>
        <a:solidFill>
          <a:schemeClr val="accent2">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1. Alignment with Funder Values</a:t>
          </a:r>
        </a:p>
      </dsp:txBody>
      <dsp:txXfrm>
        <a:off x="63112" y="724265"/>
        <a:ext cx="16129776" cy="1166626"/>
      </dsp:txXfrm>
    </dsp:sp>
    <dsp:sp modelId="{F5F48505-E764-044E-A70A-546B0D53B607}">
      <dsp:nvSpPr>
        <dsp:cNvPr id="0" name=""/>
        <dsp:cNvSpPr/>
      </dsp:nvSpPr>
      <dsp:spPr>
        <a:xfrm>
          <a:off x="0" y="1954003"/>
          <a:ext cx="16256000" cy="343102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16128" tIns="68580" rIns="384048" bIns="68580" numCol="1" spcCol="1270" anchor="t" anchorCtr="0">
          <a:noAutofit/>
        </a:bodyPr>
        <a:lstStyle/>
        <a:p>
          <a:pPr marL="285750" lvl="1" indent="-285750" algn="l" defTabSz="2400300">
            <a:lnSpc>
              <a:spcPct val="90000"/>
            </a:lnSpc>
            <a:spcBef>
              <a:spcPct val="0"/>
            </a:spcBef>
            <a:spcAft>
              <a:spcPct val="20000"/>
            </a:spcAft>
            <a:buChar char="•"/>
          </a:pPr>
          <a:endParaRPr lang="en-US" sz="5400" kern="1200" dirty="0"/>
        </a:p>
        <a:p>
          <a:pPr marL="285750" lvl="1" indent="-285750" algn="l" defTabSz="2400300">
            <a:lnSpc>
              <a:spcPct val="90000"/>
            </a:lnSpc>
            <a:spcBef>
              <a:spcPct val="0"/>
            </a:spcBef>
            <a:spcAft>
              <a:spcPct val="20000"/>
            </a:spcAft>
            <a:buChar char="•"/>
          </a:pPr>
          <a:r>
            <a:rPr lang="en-US" sz="5400" b="0" i="0" kern="1200" dirty="0"/>
            <a:t>Many grantors have explicit commitments to diversity, equity, and inclusion. Aligning your proposal with these values </a:t>
          </a:r>
          <a:r>
            <a:rPr lang="en-US" sz="5400" b="1" i="0" kern="1200" dirty="0"/>
            <a:t>increases the likelihood of securing funding</a:t>
          </a:r>
          <a:r>
            <a:rPr lang="en-US" sz="5400" b="0" i="0" kern="1200" dirty="0"/>
            <a:t>.</a:t>
          </a:r>
          <a:endParaRPr lang="en-US" sz="5400" kern="1200" dirty="0"/>
        </a:p>
      </dsp:txBody>
      <dsp:txXfrm>
        <a:off x="0" y="1954003"/>
        <a:ext cx="16256000" cy="3431025"/>
      </dsp:txXfrm>
    </dsp:sp>
    <dsp:sp modelId="{FD91768C-60EF-1A49-A3DB-F2A96A19A157}">
      <dsp:nvSpPr>
        <dsp:cNvPr id="0" name=""/>
        <dsp:cNvSpPr/>
      </dsp:nvSpPr>
      <dsp:spPr>
        <a:xfrm>
          <a:off x="0" y="5385029"/>
          <a:ext cx="16256000" cy="1292850"/>
        </a:xfrm>
        <a:prstGeom prst="roundRect">
          <a:avLst/>
        </a:prstGeom>
        <a:solidFill>
          <a:schemeClr val="accent2">
            <a:shade val="80000"/>
            <a:hueOff val="-225565"/>
            <a:satOff val="-10647"/>
            <a:lumOff val="3149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2. Social Impact</a:t>
          </a:r>
        </a:p>
      </dsp:txBody>
      <dsp:txXfrm>
        <a:off x="63112" y="5448141"/>
        <a:ext cx="16129776" cy="1166626"/>
      </dsp:txXfrm>
    </dsp:sp>
    <dsp:sp modelId="{CF407693-79E6-A94C-8550-392595303E61}">
      <dsp:nvSpPr>
        <dsp:cNvPr id="0" name=""/>
        <dsp:cNvSpPr/>
      </dsp:nvSpPr>
      <dsp:spPr>
        <a:xfrm>
          <a:off x="0" y="6677879"/>
          <a:ext cx="16256000" cy="34983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16128" tIns="76200" rIns="426720" bIns="76200" numCol="1" spcCol="1270" anchor="t" anchorCtr="0">
          <a:noAutofit/>
        </a:bodyPr>
        <a:lstStyle/>
        <a:p>
          <a:pPr marL="285750" lvl="1" indent="-285750" algn="l" defTabSz="2667000">
            <a:lnSpc>
              <a:spcPct val="90000"/>
            </a:lnSpc>
            <a:spcBef>
              <a:spcPct val="0"/>
            </a:spcBef>
            <a:spcAft>
              <a:spcPct val="20000"/>
            </a:spcAft>
            <a:buChar char="•"/>
          </a:pPr>
          <a:endParaRPr lang="en-US" sz="6000" kern="1200" dirty="0"/>
        </a:p>
        <a:p>
          <a:pPr marL="285750" lvl="1" indent="-285750" algn="l" defTabSz="2400300">
            <a:lnSpc>
              <a:spcPct val="90000"/>
            </a:lnSpc>
            <a:spcBef>
              <a:spcPct val="0"/>
            </a:spcBef>
            <a:spcAft>
              <a:spcPct val="20000"/>
            </a:spcAft>
            <a:buChar char="•"/>
          </a:pPr>
          <a:r>
            <a:rPr lang="en-US" sz="5400" b="0" i="0" kern="1200" dirty="0"/>
            <a:t>DEI considerations enhance the social impact of projects by </a:t>
          </a:r>
          <a:r>
            <a:rPr lang="en-US" sz="5400" b="1" i="0" kern="1200" dirty="0"/>
            <a:t>ensuring that they benefit all members of the community</a:t>
          </a:r>
          <a:r>
            <a:rPr lang="en-US" sz="5400" b="0" i="0" kern="1200" dirty="0"/>
            <a:t>, irrespective of their background. </a:t>
          </a:r>
          <a:endParaRPr lang="en-US" sz="5400" kern="1200" dirty="0"/>
        </a:p>
      </dsp:txBody>
      <dsp:txXfrm>
        <a:off x="0" y="6677879"/>
        <a:ext cx="16256000" cy="34983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1DFB8-3CF1-BC48-89CC-549240EE1357}">
      <dsp:nvSpPr>
        <dsp:cNvPr id="0" name=""/>
        <dsp:cNvSpPr/>
      </dsp:nvSpPr>
      <dsp:spPr>
        <a:xfrm>
          <a:off x="0" y="1973016"/>
          <a:ext cx="19106147" cy="1292850"/>
        </a:xfrm>
        <a:prstGeom prst="roundRect">
          <a:avLst/>
        </a:prstGeom>
        <a:solidFill>
          <a:schemeClr val="accent2">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5. Scalability and Replicability</a:t>
          </a:r>
        </a:p>
      </dsp:txBody>
      <dsp:txXfrm>
        <a:off x="63112" y="2036128"/>
        <a:ext cx="18979923" cy="1166626"/>
      </dsp:txXfrm>
    </dsp:sp>
    <dsp:sp modelId="{F5F48505-E764-044E-A70A-546B0D53B607}">
      <dsp:nvSpPr>
        <dsp:cNvPr id="0" name=""/>
        <dsp:cNvSpPr/>
      </dsp:nvSpPr>
      <dsp:spPr>
        <a:xfrm>
          <a:off x="0" y="3265866"/>
          <a:ext cx="19106147" cy="21528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6620" tIns="68580" rIns="384048" bIns="68580" numCol="1" spcCol="1270" anchor="t" anchorCtr="0">
          <a:noAutofit/>
        </a:bodyPr>
        <a:lstStyle/>
        <a:p>
          <a:pPr marL="285750" lvl="1" indent="-285750" algn="l" defTabSz="2400300">
            <a:lnSpc>
              <a:spcPct val="90000"/>
            </a:lnSpc>
            <a:spcBef>
              <a:spcPct val="0"/>
            </a:spcBef>
            <a:spcAft>
              <a:spcPct val="20000"/>
            </a:spcAft>
            <a:buChar char="•"/>
          </a:pPr>
          <a:endParaRPr lang="en-US" sz="5400" kern="1200" dirty="0"/>
        </a:p>
        <a:p>
          <a:pPr marL="285750" lvl="1" indent="-285750" algn="l" defTabSz="2400300">
            <a:lnSpc>
              <a:spcPct val="90000"/>
            </a:lnSpc>
            <a:spcBef>
              <a:spcPct val="0"/>
            </a:spcBef>
            <a:spcAft>
              <a:spcPct val="20000"/>
            </a:spcAft>
            <a:buChar char="•"/>
          </a:pPr>
          <a:r>
            <a:rPr lang="en-US" sz="5400" kern="1200" dirty="0"/>
            <a:t>Consider how the project can be expanded to reach a larger audience or adapted to different cultural contexts. </a:t>
          </a:r>
        </a:p>
      </dsp:txBody>
      <dsp:txXfrm>
        <a:off x="0" y="3265866"/>
        <a:ext cx="19106147" cy="2152800"/>
      </dsp:txXfrm>
    </dsp:sp>
    <dsp:sp modelId="{FD91768C-60EF-1A49-A3DB-F2A96A19A157}">
      <dsp:nvSpPr>
        <dsp:cNvPr id="0" name=""/>
        <dsp:cNvSpPr/>
      </dsp:nvSpPr>
      <dsp:spPr>
        <a:xfrm>
          <a:off x="0" y="5418666"/>
          <a:ext cx="19106147" cy="1292850"/>
        </a:xfrm>
        <a:prstGeom prst="roundRect">
          <a:avLst/>
        </a:prstGeom>
        <a:solidFill>
          <a:schemeClr val="accent2">
            <a:shade val="80000"/>
            <a:hueOff val="-225565"/>
            <a:satOff val="-10647"/>
            <a:lumOff val="3149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6. Local Capacity Building</a:t>
          </a:r>
        </a:p>
      </dsp:txBody>
      <dsp:txXfrm>
        <a:off x="63112" y="5481778"/>
        <a:ext cx="18979923" cy="1166626"/>
      </dsp:txXfrm>
    </dsp:sp>
    <dsp:sp modelId="{CF407693-79E6-A94C-8550-392595303E61}">
      <dsp:nvSpPr>
        <dsp:cNvPr id="0" name=""/>
        <dsp:cNvSpPr/>
      </dsp:nvSpPr>
      <dsp:spPr>
        <a:xfrm>
          <a:off x="0" y="6711516"/>
          <a:ext cx="19106147" cy="21528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6620" tIns="68580" rIns="384048" bIns="68580" numCol="1" spcCol="1270" anchor="t" anchorCtr="0">
          <a:noAutofit/>
        </a:bodyPr>
        <a:lstStyle/>
        <a:p>
          <a:pPr marL="285750" lvl="1" indent="-285750" algn="l" defTabSz="2400300">
            <a:lnSpc>
              <a:spcPct val="90000"/>
            </a:lnSpc>
            <a:spcBef>
              <a:spcPct val="0"/>
            </a:spcBef>
            <a:spcAft>
              <a:spcPct val="20000"/>
            </a:spcAft>
            <a:buChar char="•"/>
          </a:pPr>
          <a:endParaRPr lang="en-US" sz="5400" kern="1200" dirty="0"/>
        </a:p>
        <a:p>
          <a:pPr marL="285750" lvl="1" indent="-285750" algn="l" defTabSz="2400300">
            <a:lnSpc>
              <a:spcPct val="90000"/>
            </a:lnSpc>
            <a:spcBef>
              <a:spcPct val="0"/>
            </a:spcBef>
            <a:spcAft>
              <a:spcPct val="20000"/>
            </a:spcAft>
            <a:buChar char="•"/>
          </a:pPr>
          <a:r>
            <a:rPr lang="en-US" sz="5400" kern="1200" dirty="0"/>
            <a:t>Invest in building local capacity by providing training and skill development opportunities</a:t>
          </a:r>
        </a:p>
      </dsp:txBody>
      <dsp:txXfrm>
        <a:off x="0" y="6711516"/>
        <a:ext cx="19106147" cy="21528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1DFB8-3CF1-BC48-89CC-549240EE1357}">
      <dsp:nvSpPr>
        <dsp:cNvPr id="0" name=""/>
        <dsp:cNvSpPr/>
      </dsp:nvSpPr>
      <dsp:spPr>
        <a:xfrm>
          <a:off x="0" y="2683"/>
          <a:ext cx="19106147" cy="1692998"/>
        </a:xfrm>
        <a:prstGeom prst="roundRect">
          <a:avLst/>
        </a:prstGeom>
        <a:solidFill>
          <a:schemeClr val="accent2">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7. Data Collection and Monitoring</a:t>
          </a:r>
        </a:p>
      </dsp:txBody>
      <dsp:txXfrm>
        <a:off x="82645" y="85328"/>
        <a:ext cx="18940857" cy="1527708"/>
      </dsp:txXfrm>
    </dsp:sp>
    <dsp:sp modelId="{75A307E6-998C-0747-86F7-1B7DDB844266}">
      <dsp:nvSpPr>
        <dsp:cNvPr id="0" name=""/>
        <dsp:cNvSpPr/>
      </dsp:nvSpPr>
      <dsp:spPr>
        <a:xfrm>
          <a:off x="0" y="2135472"/>
          <a:ext cx="19106147" cy="231107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6620" tIns="68580" rIns="384048" bIns="68580" numCol="1" spcCol="1270" anchor="t" anchorCtr="0">
          <a:noAutofit/>
        </a:bodyPr>
        <a:lstStyle/>
        <a:p>
          <a:pPr marL="285750" lvl="1" indent="-285750" algn="l" defTabSz="2400300">
            <a:lnSpc>
              <a:spcPct val="90000"/>
            </a:lnSpc>
            <a:spcBef>
              <a:spcPct val="0"/>
            </a:spcBef>
            <a:spcAft>
              <a:spcPct val="20000"/>
            </a:spcAft>
            <a:buSzPts val="1000"/>
            <a:buFont typeface="Arial" panose="020B0604020202020204" pitchFamily="34" charset="0"/>
            <a:buChar char="•"/>
          </a:pPr>
          <a:r>
            <a:rPr lang="en-US" sz="5400" kern="1200" dirty="0"/>
            <a:t>Use data to demonstrate the effectiveness of your project on both national and global levels, providing evidence for scalability and replicability.</a:t>
          </a:r>
        </a:p>
        <a:p>
          <a:pPr marL="285750" lvl="1" indent="-285750" algn="l" defTabSz="2400300">
            <a:lnSpc>
              <a:spcPct val="90000"/>
            </a:lnSpc>
            <a:spcBef>
              <a:spcPct val="0"/>
            </a:spcBef>
            <a:spcAft>
              <a:spcPct val="20000"/>
            </a:spcAft>
            <a:buChar char="•"/>
          </a:pPr>
          <a:endParaRPr lang="en-US" sz="5400" kern="1200" dirty="0"/>
        </a:p>
      </dsp:txBody>
      <dsp:txXfrm>
        <a:off x="0" y="2135472"/>
        <a:ext cx="19106147" cy="2311072"/>
      </dsp:txXfrm>
    </dsp:sp>
    <dsp:sp modelId="{FD91768C-60EF-1A49-A3DB-F2A96A19A157}">
      <dsp:nvSpPr>
        <dsp:cNvPr id="0" name=""/>
        <dsp:cNvSpPr/>
      </dsp:nvSpPr>
      <dsp:spPr>
        <a:xfrm>
          <a:off x="0" y="4006754"/>
          <a:ext cx="19106147" cy="1692998"/>
        </a:xfrm>
        <a:prstGeom prst="roundRect">
          <a:avLst/>
        </a:prstGeom>
        <a:solidFill>
          <a:schemeClr val="accent2">
            <a:shade val="80000"/>
            <a:hueOff val="-112782"/>
            <a:satOff val="-5324"/>
            <a:lumOff val="1574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8. Sustainability Planning</a:t>
          </a:r>
        </a:p>
      </dsp:txBody>
      <dsp:txXfrm>
        <a:off x="82645" y="4089399"/>
        <a:ext cx="18940857" cy="1527708"/>
      </dsp:txXfrm>
    </dsp:sp>
    <dsp:sp modelId="{CF407693-79E6-A94C-8550-392595303E61}">
      <dsp:nvSpPr>
        <dsp:cNvPr id="0" name=""/>
        <dsp:cNvSpPr/>
      </dsp:nvSpPr>
      <dsp:spPr>
        <a:xfrm>
          <a:off x="0" y="5756908"/>
          <a:ext cx="19106147" cy="176729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6620" tIns="68580" rIns="384048" bIns="68580" numCol="1" spcCol="1270" anchor="t" anchorCtr="0">
          <a:noAutofit/>
        </a:bodyPr>
        <a:lstStyle/>
        <a:p>
          <a:pPr marL="285750" lvl="1" indent="-285750" algn="l" defTabSz="2400300">
            <a:lnSpc>
              <a:spcPct val="90000"/>
            </a:lnSpc>
            <a:spcBef>
              <a:spcPct val="0"/>
            </a:spcBef>
            <a:spcAft>
              <a:spcPct val="20000"/>
            </a:spcAft>
            <a:buChar char="•"/>
          </a:pPr>
          <a:endParaRPr lang="en-US" sz="5400" kern="1200" dirty="0"/>
        </a:p>
        <a:p>
          <a:pPr marL="285750" lvl="1" indent="-285750" algn="l" defTabSz="2400300">
            <a:lnSpc>
              <a:spcPct val="90000"/>
            </a:lnSpc>
            <a:spcBef>
              <a:spcPct val="0"/>
            </a:spcBef>
            <a:spcAft>
              <a:spcPct val="20000"/>
            </a:spcAft>
            <a:buChar char="•"/>
          </a:pPr>
          <a:r>
            <a:rPr lang="en-US" sz="5400" kern="1200" dirty="0"/>
            <a:t>Develop a sustainability plan that considers the long-term impact of your project within the national or global context. </a:t>
          </a:r>
        </a:p>
      </dsp:txBody>
      <dsp:txXfrm>
        <a:off x="0" y="5756908"/>
        <a:ext cx="19106147" cy="1767290"/>
      </dsp:txXfrm>
    </dsp:sp>
    <dsp:sp modelId="{534573E3-4DBA-0B44-A14B-A2BF78AF0827}">
      <dsp:nvSpPr>
        <dsp:cNvPr id="0" name=""/>
        <dsp:cNvSpPr/>
      </dsp:nvSpPr>
      <dsp:spPr>
        <a:xfrm>
          <a:off x="0" y="8009984"/>
          <a:ext cx="19106147" cy="1056532"/>
        </a:xfrm>
        <a:prstGeom prst="roundRect">
          <a:avLst/>
        </a:prstGeom>
        <a:solidFill>
          <a:schemeClr val="accent2">
            <a:shade val="80000"/>
            <a:hueOff val="-225565"/>
            <a:satOff val="-10647"/>
            <a:lumOff val="3149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kern="1200" dirty="0"/>
            <a:t>9. Periodic Evaluation and Adaptation</a:t>
          </a:r>
        </a:p>
      </dsp:txBody>
      <dsp:txXfrm>
        <a:off x="51576" y="8061560"/>
        <a:ext cx="19002995" cy="953380"/>
      </dsp:txXfrm>
    </dsp:sp>
    <dsp:sp modelId="{48F77F68-C580-D142-ADFC-BB2CD2C13DA3}">
      <dsp:nvSpPr>
        <dsp:cNvPr id="0" name=""/>
        <dsp:cNvSpPr/>
      </dsp:nvSpPr>
      <dsp:spPr>
        <a:xfrm>
          <a:off x="0" y="8523576"/>
          <a:ext cx="19106147" cy="231107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6620" tIns="68580" rIns="384048" bIns="68580" numCol="1" spcCol="1270" anchor="t" anchorCtr="0">
          <a:noAutofit/>
        </a:bodyPr>
        <a:lstStyle/>
        <a:p>
          <a:pPr marL="285750" lvl="1" indent="-285750" algn="l" defTabSz="2400300">
            <a:lnSpc>
              <a:spcPct val="90000"/>
            </a:lnSpc>
            <a:spcBef>
              <a:spcPct val="0"/>
            </a:spcBef>
            <a:spcAft>
              <a:spcPct val="20000"/>
            </a:spcAft>
            <a:buChar char="•"/>
          </a:pPr>
          <a:endParaRPr lang="en-US" sz="5400" kern="1200" dirty="0"/>
        </a:p>
        <a:p>
          <a:pPr marL="285750" lvl="1" indent="-285750" algn="l" defTabSz="2400300">
            <a:lnSpc>
              <a:spcPct val="90000"/>
            </a:lnSpc>
            <a:spcBef>
              <a:spcPct val="0"/>
            </a:spcBef>
            <a:spcAft>
              <a:spcPct val="20000"/>
            </a:spcAft>
            <a:buChar char="•"/>
          </a:pPr>
          <a:r>
            <a:rPr lang="en-US" sz="5400" kern="1200" dirty="0"/>
            <a:t>Regularly evaluate the project's performance and adapt strategies based on feedback and changing circumstances.</a:t>
          </a:r>
        </a:p>
      </dsp:txBody>
      <dsp:txXfrm>
        <a:off x="0" y="8523576"/>
        <a:ext cx="19106147" cy="23110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1DFB8-3CF1-BC48-89CC-549240EE1357}">
      <dsp:nvSpPr>
        <dsp:cNvPr id="0" name=""/>
        <dsp:cNvSpPr/>
      </dsp:nvSpPr>
      <dsp:spPr>
        <a:xfrm>
          <a:off x="0" y="249822"/>
          <a:ext cx="16256000" cy="1273187"/>
        </a:xfrm>
        <a:prstGeom prst="roundRect">
          <a:avLst/>
        </a:prstGeom>
        <a:solidFill>
          <a:schemeClr val="accent2">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3. Community Engagement</a:t>
          </a:r>
        </a:p>
      </dsp:txBody>
      <dsp:txXfrm>
        <a:off x="62152" y="311974"/>
        <a:ext cx="16131696" cy="1148883"/>
      </dsp:txXfrm>
    </dsp:sp>
    <dsp:sp modelId="{F5F48505-E764-044E-A70A-546B0D53B607}">
      <dsp:nvSpPr>
        <dsp:cNvPr id="0" name=""/>
        <dsp:cNvSpPr/>
      </dsp:nvSpPr>
      <dsp:spPr>
        <a:xfrm>
          <a:off x="0" y="1282144"/>
          <a:ext cx="16256000" cy="483276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16128" tIns="68580" rIns="384048" bIns="68580" numCol="1" spcCol="1270" anchor="t" anchorCtr="0">
          <a:noAutofit/>
        </a:bodyPr>
        <a:lstStyle/>
        <a:p>
          <a:pPr marL="285750" lvl="1" indent="-285750" algn="l" defTabSz="2400300">
            <a:lnSpc>
              <a:spcPct val="90000"/>
            </a:lnSpc>
            <a:spcBef>
              <a:spcPct val="0"/>
            </a:spcBef>
            <a:spcAft>
              <a:spcPct val="20000"/>
            </a:spcAft>
            <a:buChar char="•"/>
          </a:pPr>
          <a:endParaRPr lang="en-US" sz="5400" kern="1200" dirty="0"/>
        </a:p>
        <a:p>
          <a:pPr marL="285750" lvl="1" indent="-285750" algn="l" defTabSz="2400300">
            <a:lnSpc>
              <a:spcPct val="90000"/>
            </a:lnSpc>
            <a:spcBef>
              <a:spcPct val="0"/>
            </a:spcBef>
            <a:spcAft>
              <a:spcPct val="20000"/>
            </a:spcAft>
            <a:buChar char="•"/>
          </a:pPr>
          <a:r>
            <a:rPr lang="en-US" sz="5400" b="0" i="0" kern="1200" dirty="0"/>
            <a:t>DEI principles emphasize the importance of engaging and involving diverse communities in decision-making processes. Grantors often look for projects that </a:t>
          </a:r>
          <a:r>
            <a:rPr lang="en-US" sz="5400" b="1" i="0" kern="1200" dirty="0"/>
            <a:t>actively involve and empower underrepresented groups</a:t>
          </a:r>
          <a:r>
            <a:rPr lang="en-US" sz="5400" b="0" i="0" kern="1200" dirty="0"/>
            <a:t>.</a:t>
          </a:r>
          <a:endParaRPr lang="en-US" sz="5400" kern="1200" dirty="0"/>
        </a:p>
        <a:p>
          <a:pPr marL="285750" lvl="1" indent="-285750" algn="l" defTabSz="2667000">
            <a:lnSpc>
              <a:spcPct val="90000"/>
            </a:lnSpc>
            <a:spcBef>
              <a:spcPct val="0"/>
            </a:spcBef>
            <a:spcAft>
              <a:spcPct val="20000"/>
            </a:spcAft>
            <a:buChar char="•"/>
          </a:pPr>
          <a:endParaRPr lang="en-US" sz="6000" kern="1200" dirty="0"/>
        </a:p>
      </dsp:txBody>
      <dsp:txXfrm>
        <a:off x="0" y="1282144"/>
        <a:ext cx="16256000" cy="4832768"/>
      </dsp:txXfrm>
    </dsp:sp>
    <dsp:sp modelId="{FD91768C-60EF-1A49-A3DB-F2A96A19A157}">
      <dsp:nvSpPr>
        <dsp:cNvPr id="0" name=""/>
        <dsp:cNvSpPr/>
      </dsp:nvSpPr>
      <dsp:spPr>
        <a:xfrm>
          <a:off x="0" y="6114912"/>
          <a:ext cx="16256000" cy="1273187"/>
        </a:xfrm>
        <a:prstGeom prst="roundRect">
          <a:avLst/>
        </a:prstGeom>
        <a:solidFill>
          <a:schemeClr val="accent2">
            <a:shade val="80000"/>
            <a:hueOff val="-225565"/>
            <a:satOff val="-10647"/>
            <a:lumOff val="3149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4. Innovation and Creativity</a:t>
          </a:r>
        </a:p>
      </dsp:txBody>
      <dsp:txXfrm>
        <a:off x="62152" y="6177064"/>
        <a:ext cx="16131696" cy="1148883"/>
      </dsp:txXfrm>
    </dsp:sp>
    <dsp:sp modelId="{CF407693-79E6-A94C-8550-392595303E61}">
      <dsp:nvSpPr>
        <dsp:cNvPr id="0" name=""/>
        <dsp:cNvSpPr/>
      </dsp:nvSpPr>
      <dsp:spPr>
        <a:xfrm>
          <a:off x="0" y="7388099"/>
          <a:ext cx="16256000" cy="344027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16128" tIns="76200" rIns="426720" bIns="76200" numCol="1" spcCol="1270" anchor="t" anchorCtr="0">
          <a:noAutofit/>
        </a:bodyPr>
        <a:lstStyle/>
        <a:p>
          <a:pPr marL="285750" lvl="1" indent="-285750" algn="l" defTabSz="2667000">
            <a:lnSpc>
              <a:spcPct val="90000"/>
            </a:lnSpc>
            <a:spcBef>
              <a:spcPct val="0"/>
            </a:spcBef>
            <a:spcAft>
              <a:spcPct val="20000"/>
            </a:spcAft>
            <a:buChar char="•"/>
          </a:pPr>
          <a:endParaRPr lang="en-US" sz="6000" kern="1200" dirty="0"/>
        </a:p>
        <a:p>
          <a:pPr marL="285750" lvl="1" indent="-285750" algn="l" defTabSz="2400300">
            <a:lnSpc>
              <a:spcPct val="90000"/>
            </a:lnSpc>
            <a:spcBef>
              <a:spcPct val="0"/>
            </a:spcBef>
            <a:spcAft>
              <a:spcPct val="20000"/>
            </a:spcAft>
            <a:buChar char="•"/>
          </a:pPr>
          <a:r>
            <a:rPr lang="en-US" sz="5400" b="0" i="0" kern="1200" dirty="0"/>
            <a:t>Diverse perspectives bring innovation and creativity. A project that incorporates </a:t>
          </a:r>
          <a:r>
            <a:rPr lang="en-US" sz="5400" b="1" i="0" kern="1200" dirty="0"/>
            <a:t>a variety of voices and experiences</a:t>
          </a:r>
          <a:r>
            <a:rPr lang="en-US" sz="5400" b="0" i="0" kern="1200" dirty="0"/>
            <a:t> is more likely to generate unique solutions to complex problems.</a:t>
          </a:r>
          <a:endParaRPr lang="en-US" sz="5400" kern="1200" dirty="0"/>
        </a:p>
      </dsp:txBody>
      <dsp:txXfrm>
        <a:off x="0" y="7388099"/>
        <a:ext cx="16256000" cy="34402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1DFB8-3CF1-BC48-89CC-549240EE1357}">
      <dsp:nvSpPr>
        <dsp:cNvPr id="0" name=""/>
        <dsp:cNvSpPr/>
      </dsp:nvSpPr>
      <dsp:spPr>
        <a:xfrm>
          <a:off x="0" y="257504"/>
          <a:ext cx="18673010" cy="1292850"/>
        </a:xfrm>
        <a:prstGeom prst="roundRect">
          <a:avLst/>
        </a:prstGeom>
        <a:solidFill>
          <a:schemeClr val="accent2">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5. Mitigation of Bias</a:t>
          </a:r>
        </a:p>
      </dsp:txBody>
      <dsp:txXfrm>
        <a:off x="63112" y="320616"/>
        <a:ext cx="18546786" cy="1166626"/>
      </dsp:txXfrm>
    </dsp:sp>
    <dsp:sp modelId="{F5F48505-E764-044E-A70A-546B0D53B607}">
      <dsp:nvSpPr>
        <dsp:cNvPr id="0" name=""/>
        <dsp:cNvSpPr/>
      </dsp:nvSpPr>
      <dsp:spPr>
        <a:xfrm>
          <a:off x="0" y="1550354"/>
          <a:ext cx="18673010" cy="363285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92868" tIns="68580" rIns="384048" bIns="68580" numCol="1" spcCol="1270" anchor="t" anchorCtr="0">
          <a:noAutofit/>
        </a:bodyPr>
        <a:lstStyle/>
        <a:p>
          <a:pPr marL="285750" lvl="1" indent="-285750" algn="l" defTabSz="2400300">
            <a:lnSpc>
              <a:spcPct val="90000"/>
            </a:lnSpc>
            <a:spcBef>
              <a:spcPct val="0"/>
            </a:spcBef>
            <a:spcAft>
              <a:spcPct val="20000"/>
            </a:spcAft>
            <a:buChar char="•"/>
          </a:pPr>
          <a:endParaRPr lang="en-US" sz="5400" kern="1200" dirty="0"/>
        </a:p>
        <a:p>
          <a:pPr marL="285750" lvl="1" indent="-285750" algn="l" defTabSz="2400300">
            <a:lnSpc>
              <a:spcPct val="90000"/>
            </a:lnSpc>
            <a:spcBef>
              <a:spcPct val="0"/>
            </a:spcBef>
            <a:spcAft>
              <a:spcPct val="20000"/>
            </a:spcAft>
            <a:buChar char="•"/>
          </a:pPr>
          <a:r>
            <a:rPr lang="en-US" sz="5400" b="0" i="0" kern="1200" dirty="0"/>
            <a:t>This ensures that the </a:t>
          </a:r>
          <a:r>
            <a:rPr lang="en-US" sz="5400" b="1" i="0" kern="1200" dirty="0"/>
            <a:t>benefits of the project are distributed equitably</a:t>
          </a:r>
          <a:r>
            <a:rPr lang="en-US" sz="5400" b="0" i="0" kern="1200" dirty="0"/>
            <a:t> and that unintended negative consequences are minimized.</a:t>
          </a:r>
          <a:endParaRPr lang="en-US" sz="5400" kern="1200" dirty="0"/>
        </a:p>
        <a:p>
          <a:pPr marL="285750" lvl="1" indent="-285750" algn="l" defTabSz="2667000">
            <a:lnSpc>
              <a:spcPct val="90000"/>
            </a:lnSpc>
            <a:spcBef>
              <a:spcPct val="0"/>
            </a:spcBef>
            <a:spcAft>
              <a:spcPct val="20000"/>
            </a:spcAft>
            <a:buChar char="•"/>
          </a:pPr>
          <a:endParaRPr lang="en-US" sz="6000" kern="1200" dirty="0"/>
        </a:p>
      </dsp:txBody>
      <dsp:txXfrm>
        <a:off x="0" y="1550354"/>
        <a:ext cx="18673010" cy="3632850"/>
      </dsp:txXfrm>
    </dsp:sp>
    <dsp:sp modelId="{FD91768C-60EF-1A49-A3DB-F2A96A19A157}">
      <dsp:nvSpPr>
        <dsp:cNvPr id="0" name=""/>
        <dsp:cNvSpPr/>
      </dsp:nvSpPr>
      <dsp:spPr>
        <a:xfrm>
          <a:off x="0" y="5183204"/>
          <a:ext cx="18673010" cy="1292850"/>
        </a:xfrm>
        <a:prstGeom prst="roundRect">
          <a:avLst/>
        </a:prstGeom>
        <a:solidFill>
          <a:schemeClr val="accent2">
            <a:shade val="80000"/>
            <a:hueOff val="-225565"/>
            <a:satOff val="-10647"/>
            <a:lumOff val="3149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6. Credibility and Reputation</a:t>
          </a:r>
        </a:p>
      </dsp:txBody>
      <dsp:txXfrm>
        <a:off x="63112" y="5246316"/>
        <a:ext cx="18546786" cy="1166626"/>
      </dsp:txXfrm>
    </dsp:sp>
    <dsp:sp modelId="{CF407693-79E6-A94C-8550-392595303E61}">
      <dsp:nvSpPr>
        <dsp:cNvPr id="0" name=""/>
        <dsp:cNvSpPr/>
      </dsp:nvSpPr>
      <dsp:spPr>
        <a:xfrm>
          <a:off x="0" y="6476054"/>
          <a:ext cx="18673010" cy="410377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92868" tIns="76200" rIns="426720" bIns="76200" numCol="1" spcCol="1270" anchor="t" anchorCtr="0">
          <a:noAutofit/>
        </a:bodyPr>
        <a:lstStyle/>
        <a:p>
          <a:pPr marL="285750" lvl="1" indent="-285750" algn="l" defTabSz="2667000">
            <a:lnSpc>
              <a:spcPct val="90000"/>
            </a:lnSpc>
            <a:spcBef>
              <a:spcPct val="0"/>
            </a:spcBef>
            <a:spcAft>
              <a:spcPct val="20000"/>
            </a:spcAft>
            <a:buChar char="•"/>
          </a:pPr>
          <a:endParaRPr lang="en-US" sz="6000" kern="1200" dirty="0"/>
        </a:p>
        <a:p>
          <a:pPr marL="285750" lvl="1" indent="-285750" algn="l" defTabSz="2400300">
            <a:lnSpc>
              <a:spcPct val="90000"/>
            </a:lnSpc>
            <a:spcBef>
              <a:spcPct val="0"/>
            </a:spcBef>
            <a:spcAft>
              <a:spcPct val="20000"/>
            </a:spcAft>
            <a:buChar char="•"/>
          </a:pPr>
          <a:r>
            <a:rPr lang="en-US" sz="5400" b="0" i="0" kern="1200" dirty="0"/>
            <a:t>Grantors are increasingly aware of the importance of DEI in creating positive social change. Including DEI elements in your proposal </a:t>
          </a:r>
          <a:r>
            <a:rPr lang="en-US" sz="5400" b="1" i="0" kern="1200" dirty="0"/>
            <a:t>enhances your credibility and contributes to a positive reputation</a:t>
          </a:r>
          <a:r>
            <a:rPr lang="en-US" sz="5400" b="0" i="0" kern="1200" dirty="0"/>
            <a:t> for your organization.</a:t>
          </a:r>
          <a:endParaRPr lang="en-US" sz="5400" kern="1200" dirty="0"/>
        </a:p>
      </dsp:txBody>
      <dsp:txXfrm>
        <a:off x="0" y="6476054"/>
        <a:ext cx="18673010" cy="41037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1DFB8-3CF1-BC48-89CC-549240EE1357}">
      <dsp:nvSpPr>
        <dsp:cNvPr id="0" name=""/>
        <dsp:cNvSpPr/>
      </dsp:nvSpPr>
      <dsp:spPr>
        <a:xfrm>
          <a:off x="0" y="862979"/>
          <a:ext cx="19106147" cy="1292850"/>
        </a:xfrm>
        <a:prstGeom prst="roundRect">
          <a:avLst/>
        </a:prstGeom>
        <a:solidFill>
          <a:schemeClr val="accent2">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7. Legal and Ethical Compliance</a:t>
          </a:r>
        </a:p>
      </dsp:txBody>
      <dsp:txXfrm>
        <a:off x="63112" y="926091"/>
        <a:ext cx="18979923" cy="1166626"/>
      </dsp:txXfrm>
    </dsp:sp>
    <dsp:sp modelId="{F5F48505-E764-044E-A70A-546B0D53B607}">
      <dsp:nvSpPr>
        <dsp:cNvPr id="0" name=""/>
        <dsp:cNvSpPr/>
      </dsp:nvSpPr>
      <dsp:spPr>
        <a:xfrm>
          <a:off x="0" y="2155829"/>
          <a:ext cx="19106147" cy="423832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6620" tIns="68580" rIns="384048" bIns="68580" numCol="1" spcCol="1270" anchor="t" anchorCtr="0">
          <a:noAutofit/>
        </a:bodyPr>
        <a:lstStyle/>
        <a:p>
          <a:pPr marL="285750" lvl="1" indent="-285750" algn="l" defTabSz="2400300">
            <a:lnSpc>
              <a:spcPct val="90000"/>
            </a:lnSpc>
            <a:spcBef>
              <a:spcPct val="0"/>
            </a:spcBef>
            <a:spcAft>
              <a:spcPct val="20000"/>
            </a:spcAft>
            <a:buChar char="•"/>
          </a:pPr>
          <a:endParaRPr lang="en-US" sz="5400" kern="1200" dirty="0"/>
        </a:p>
        <a:p>
          <a:pPr marL="285750" lvl="1" indent="-285750" algn="l" defTabSz="2400300">
            <a:lnSpc>
              <a:spcPct val="90000"/>
            </a:lnSpc>
            <a:spcBef>
              <a:spcPct val="0"/>
            </a:spcBef>
            <a:spcAft>
              <a:spcPct val="20000"/>
            </a:spcAft>
            <a:buChar char="•"/>
          </a:pPr>
          <a:r>
            <a:rPr lang="en-US" sz="5400" b="0" i="0" kern="1200" dirty="0"/>
            <a:t>Many funding organizations require grantees to adhere to legal and ethical standards related to diversity, equity, and inclusion. Incorporating these principles into your proposal </a:t>
          </a:r>
          <a:r>
            <a:rPr lang="en-US" sz="5400" b="1" i="0" kern="1200" dirty="0"/>
            <a:t>demonstrates your commitment to compliance</a:t>
          </a:r>
          <a:r>
            <a:rPr lang="en-US" sz="5400" b="0" i="0" kern="1200" dirty="0"/>
            <a:t>.</a:t>
          </a:r>
          <a:endParaRPr lang="en-US" sz="5400" kern="1200" dirty="0"/>
        </a:p>
        <a:p>
          <a:pPr marL="285750" lvl="1" indent="-285750" algn="l" defTabSz="2667000">
            <a:lnSpc>
              <a:spcPct val="90000"/>
            </a:lnSpc>
            <a:spcBef>
              <a:spcPct val="0"/>
            </a:spcBef>
            <a:spcAft>
              <a:spcPct val="20000"/>
            </a:spcAft>
            <a:buChar char="•"/>
          </a:pPr>
          <a:endParaRPr lang="en-US" sz="6000" kern="1200" dirty="0"/>
        </a:p>
      </dsp:txBody>
      <dsp:txXfrm>
        <a:off x="0" y="2155829"/>
        <a:ext cx="19106147" cy="4238325"/>
      </dsp:txXfrm>
    </dsp:sp>
    <dsp:sp modelId="{FD91768C-60EF-1A49-A3DB-F2A96A19A157}">
      <dsp:nvSpPr>
        <dsp:cNvPr id="0" name=""/>
        <dsp:cNvSpPr/>
      </dsp:nvSpPr>
      <dsp:spPr>
        <a:xfrm>
          <a:off x="0" y="6394154"/>
          <a:ext cx="19106147" cy="1292850"/>
        </a:xfrm>
        <a:prstGeom prst="roundRect">
          <a:avLst/>
        </a:prstGeom>
        <a:solidFill>
          <a:schemeClr val="accent2">
            <a:shade val="80000"/>
            <a:hueOff val="-225565"/>
            <a:satOff val="-10647"/>
            <a:lumOff val="3149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8. Long-Term Sustainability</a:t>
          </a:r>
        </a:p>
      </dsp:txBody>
      <dsp:txXfrm>
        <a:off x="63112" y="6457266"/>
        <a:ext cx="18979923" cy="1166626"/>
      </dsp:txXfrm>
    </dsp:sp>
    <dsp:sp modelId="{CF407693-79E6-A94C-8550-392595303E61}">
      <dsp:nvSpPr>
        <dsp:cNvPr id="0" name=""/>
        <dsp:cNvSpPr/>
      </dsp:nvSpPr>
      <dsp:spPr>
        <a:xfrm>
          <a:off x="0" y="7687004"/>
          <a:ext cx="19106147" cy="228735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06620" tIns="76200" rIns="426720" bIns="76200" numCol="1" spcCol="1270" anchor="t" anchorCtr="0">
          <a:noAutofit/>
        </a:bodyPr>
        <a:lstStyle/>
        <a:p>
          <a:pPr marL="285750" lvl="1" indent="-285750" algn="l" defTabSz="2667000">
            <a:lnSpc>
              <a:spcPct val="90000"/>
            </a:lnSpc>
            <a:spcBef>
              <a:spcPct val="0"/>
            </a:spcBef>
            <a:spcAft>
              <a:spcPct val="20000"/>
            </a:spcAft>
            <a:buChar char="•"/>
          </a:pPr>
          <a:endParaRPr lang="en-US" sz="6000" kern="1200" dirty="0"/>
        </a:p>
        <a:p>
          <a:pPr marL="285750" lvl="1" indent="-285750" algn="l" defTabSz="2400300">
            <a:lnSpc>
              <a:spcPct val="90000"/>
            </a:lnSpc>
            <a:spcBef>
              <a:spcPct val="0"/>
            </a:spcBef>
            <a:spcAft>
              <a:spcPct val="20000"/>
            </a:spcAft>
            <a:buChar char="•"/>
          </a:pPr>
          <a:r>
            <a:rPr lang="en-US" sz="5400" b="1" i="0" kern="1200" dirty="0"/>
            <a:t>DEI is not just a checkbox for grant applications</a:t>
          </a:r>
          <a:r>
            <a:rPr lang="en-US" sz="5400" b="0" i="0" kern="1200" dirty="0"/>
            <a:t>. It's a fundamental aspect of building sustainable projects. </a:t>
          </a:r>
          <a:endParaRPr lang="en-US" sz="5400" kern="1200" dirty="0"/>
        </a:p>
      </dsp:txBody>
      <dsp:txXfrm>
        <a:off x="0" y="7687004"/>
        <a:ext cx="19106147" cy="22873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1DFB8-3CF1-BC48-89CC-549240EE1357}">
      <dsp:nvSpPr>
        <dsp:cNvPr id="0" name=""/>
        <dsp:cNvSpPr/>
      </dsp:nvSpPr>
      <dsp:spPr>
        <a:xfrm>
          <a:off x="0" y="560241"/>
          <a:ext cx="16256000" cy="1292850"/>
        </a:xfrm>
        <a:prstGeom prst="roundRect">
          <a:avLst/>
        </a:prstGeom>
        <a:solidFill>
          <a:schemeClr val="accent2">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9. Stakeholder Trust</a:t>
          </a:r>
        </a:p>
      </dsp:txBody>
      <dsp:txXfrm>
        <a:off x="63112" y="623353"/>
        <a:ext cx="16129776" cy="1166626"/>
      </dsp:txXfrm>
    </dsp:sp>
    <dsp:sp modelId="{F5F48505-E764-044E-A70A-546B0D53B607}">
      <dsp:nvSpPr>
        <dsp:cNvPr id="0" name=""/>
        <dsp:cNvSpPr/>
      </dsp:nvSpPr>
      <dsp:spPr>
        <a:xfrm>
          <a:off x="0" y="1853091"/>
          <a:ext cx="16256000" cy="363285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16128" tIns="68580" rIns="384048" bIns="68580" numCol="1" spcCol="1270" anchor="t" anchorCtr="0">
          <a:noAutofit/>
        </a:bodyPr>
        <a:lstStyle/>
        <a:p>
          <a:pPr marL="285750" lvl="1" indent="-285750" algn="l" defTabSz="2400300">
            <a:lnSpc>
              <a:spcPct val="90000"/>
            </a:lnSpc>
            <a:spcBef>
              <a:spcPct val="0"/>
            </a:spcBef>
            <a:spcAft>
              <a:spcPct val="20000"/>
            </a:spcAft>
            <a:buChar char="•"/>
          </a:pPr>
          <a:endParaRPr lang="en-US" sz="5400" kern="1200" dirty="0"/>
        </a:p>
        <a:p>
          <a:pPr marL="285750" lvl="1" indent="-285750" algn="l" defTabSz="2400300">
            <a:lnSpc>
              <a:spcPct val="90000"/>
            </a:lnSpc>
            <a:spcBef>
              <a:spcPct val="0"/>
            </a:spcBef>
            <a:spcAft>
              <a:spcPct val="20000"/>
            </a:spcAft>
            <a:buChar char="•"/>
          </a:pPr>
          <a:r>
            <a:rPr lang="en-US" sz="5400" b="0" i="0" kern="1200" dirty="0"/>
            <a:t>DEI principles </a:t>
          </a:r>
          <a:r>
            <a:rPr lang="en-US" sz="5400" b="1" i="0" kern="1200" dirty="0"/>
            <a:t>show that your organization is sensitive</a:t>
          </a:r>
          <a:r>
            <a:rPr lang="en-US" sz="5400" b="0" i="0" kern="1200" dirty="0"/>
            <a:t> </a:t>
          </a:r>
          <a:r>
            <a:rPr lang="en-US" sz="5400" b="1" i="0" kern="1200" dirty="0"/>
            <a:t>to the needs </a:t>
          </a:r>
          <a:r>
            <a:rPr lang="en-US" sz="5400" b="0" i="0" kern="1200" dirty="0"/>
            <a:t>of diverse stakeholders, fostering trust and collaboration.</a:t>
          </a:r>
          <a:endParaRPr lang="en-US" sz="5400" kern="1200" dirty="0"/>
        </a:p>
        <a:p>
          <a:pPr marL="285750" lvl="1" indent="-285750" algn="l" defTabSz="2667000">
            <a:lnSpc>
              <a:spcPct val="90000"/>
            </a:lnSpc>
            <a:spcBef>
              <a:spcPct val="0"/>
            </a:spcBef>
            <a:spcAft>
              <a:spcPct val="20000"/>
            </a:spcAft>
            <a:buChar char="•"/>
          </a:pPr>
          <a:endParaRPr lang="en-US" sz="6000" kern="1200" dirty="0"/>
        </a:p>
      </dsp:txBody>
      <dsp:txXfrm>
        <a:off x="0" y="1853091"/>
        <a:ext cx="16256000" cy="3632850"/>
      </dsp:txXfrm>
    </dsp:sp>
    <dsp:sp modelId="{FD91768C-60EF-1A49-A3DB-F2A96A19A157}">
      <dsp:nvSpPr>
        <dsp:cNvPr id="0" name=""/>
        <dsp:cNvSpPr/>
      </dsp:nvSpPr>
      <dsp:spPr>
        <a:xfrm>
          <a:off x="0" y="5485941"/>
          <a:ext cx="16256000" cy="1292850"/>
        </a:xfrm>
        <a:prstGeom prst="roundRect">
          <a:avLst/>
        </a:prstGeom>
        <a:solidFill>
          <a:schemeClr val="accent2">
            <a:shade val="80000"/>
            <a:hueOff val="-225565"/>
            <a:satOff val="-10647"/>
            <a:lumOff val="3149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10. Reflecting Real-world Complexity</a:t>
          </a:r>
        </a:p>
      </dsp:txBody>
      <dsp:txXfrm>
        <a:off x="63112" y="5549053"/>
        <a:ext cx="16129776" cy="1166626"/>
      </dsp:txXfrm>
    </dsp:sp>
    <dsp:sp modelId="{CF407693-79E6-A94C-8550-392595303E61}">
      <dsp:nvSpPr>
        <dsp:cNvPr id="0" name=""/>
        <dsp:cNvSpPr/>
      </dsp:nvSpPr>
      <dsp:spPr>
        <a:xfrm>
          <a:off x="0" y="6778791"/>
          <a:ext cx="16256000" cy="34983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16128" tIns="76200" rIns="426720" bIns="76200" numCol="1" spcCol="1270" anchor="t" anchorCtr="0">
          <a:noAutofit/>
        </a:bodyPr>
        <a:lstStyle/>
        <a:p>
          <a:pPr marL="285750" lvl="1" indent="-285750" algn="l" defTabSz="2667000">
            <a:lnSpc>
              <a:spcPct val="90000"/>
            </a:lnSpc>
            <a:spcBef>
              <a:spcPct val="0"/>
            </a:spcBef>
            <a:spcAft>
              <a:spcPct val="20000"/>
            </a:spcAft>
            <a:buChar char="•"/>
          </a:pPr>
          <a:endParaRPr lang="en-US" sz="6000" kern="1200" dirty="0"/>
        </a:p>
        <a:p>
          <a:pPr marL="285750" lvl="1" indent="-285750" algn="l" defTabSz="2400300">
            <a:lnSpc>
              <a:spcPct val="90000"/>
            </a:lnSpc>
            <a:spcBef>
              <a:spcPct val="0"/>
            </a:spcBef>
            <a:spcAft>
              <a:spcPct val="20000"/>
            </a:spcAft>
            <a:buChar char="•"/>
          </a:pPr>
          <a:r>
            <a:rPr lang="en-US" sz="5400" b="0" i="0" kern="1200" dirty="0"/>
            <a:t>Acknowledging and addressing DEI in your proposal </a:t>
          </a:r>
          <a:r>
            <a:rPr lang="en-US" sz="5400" b="1" i="0" kern="1200" dirty="0"/>
            <a:t>demonstrates an understanding of the complex social issues your project aims to address</a:t>
          </a:r>
          <a:endParaRPr lang="en-US" sz="5400" b="1" kern="1200" dirty="0"/>
        </a:p>
      </dsp:txBody>
      <dsp:txXfrm>
        <a:off x="0" y="6778791"/>
        <a:ext cx="16256000" cy="34983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D4697-8C53-AE4D-85A4-EDAE91F126CB}">
      <dsp:nvSpPr>
        <dsp:cNvPr id="0" name=""/>
        <dsp:cNvSpPr/>
      </dsp:nvSpPr>
      <dsp:spPr>
        <a:xfrm>
          <a:off x="9465839" y="4486267"/>
          <a:ext cx="3616380" cy="38626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Recognizing DEI in a grant proposal</a:t>
          </a:r>
        </a:p>
      </dsp:txBody>
      <dsp:txXfrm>
        <a:off x="9995446" y="5051932"/>
        <a:ext cx="2557166" cy="2731274"/>
      </dsp:txXfrm>
    </dsp:sp>
    <dsp:sp modelId="{DCA3BD88-3A0E-3F44-AE22-7C73BECEF5D0}">
      <dsp:nvSpPr>
        <dsp:cNvPr id="0" name=""/>
        <dsp:cNvSpPr/>
      </dsp:nvSpPr>
      <dsp:spPr>
        <a:xfrm rot="16200000">
          <a:off x="11046736" y="3491367"/>
          <a:ext cx="454585" cy="115782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lang="en-US" sz="4300" kern="1200"/>
        </a:p>
      </dsp:txBody>
      <dsp:txXfrm>
        <a:off x="11114924" y="3791120"/>
        <a:ext cx="318210" cy="694694"/>
      </dsp:txXfrm>
    </dsp:sp>
    <dsp:sp modelId="{45CEF862-3966-8A46-95E5-273700B26981}">
      <dsp:nvSpPr>
        <dsp:cNvPr id="0" name=""/>
        <dsp:cNvSpPr/>
      </dsp:nvSpPr>
      <dsp:spPr>
        <a:xfrm>
          <a:off x="9063589" y="-333276"/>
          <a:ext cx="4420879" cy="396183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en-US" sz="4500" kern="1200" dirty="0"/>
            <a:t>It helps to align with the values of funders</a:t>
          </a:r>
        </a:p>
      </dsp:txBody>
      <dsp:txXfrm>
        <a:off x="9711012" y="246921"/>
        <a:ext cx="3126033" cy="2801442"/>
      </dsp:txXfrm>
    </dsp:sp>
    <dsp:sp modelId="{D570B060-184D-5445-9DF3-978D9A1DCF54}">
      <dsp:nvSpPr>
        <dsp:cNvPr id="0" name=""/>
        <dsp:cNvSpPr/>
      </dsp:nvSpPr>
      <dsp:spPr>
        <a:xfrm rot="20520000">
          <a:off x="13129777" y="5180483"/>
          <a:ext cx="339806" cy="115782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lang="en-US" sz="4300" kern="1200"/>
        </a:p>
      </dsp:txBody>
      <dsp:txXfrm>
        <a:off x="13132272" y="5427799"/>
        <a:ext cx="237864" cy="694694"/>
      </dsp:txXfrm>
    </dsp:sp>
    <dsp:sp modelId="{ACDA25A5-B10B-9747-85F8-342FE16436B4}">
      <dsp:nvSpPr>
        <dsp:cNvPr id="0" name=""/>
        <dsp:cNvSpPr/>
      </dsp:nvSpPr>
      <dsp:spPr>
        <a:xfrm>
          <a:off x="13493812" y="2695698"/>
          <a:ext cx="4633374" cy="449576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Not just a requirement</a:t>
          </a:r>
        </a:p>
      </dsp:txBody>
      <dsp:txXfrm>
        <a:off x="14172354" y="3354087"/>
        <a:ext cx="3276290" cy="3178985"/>
      </dsp:txXfrm>
    </dsp:sp>
    <dsp:sp modelId="{4DD30E97-7074-FB4E-9ADD-4BC1A4A7BC88}">
      <dsp:nvSpPr>
        <dsp:cNvPr id="0" name=""/>
        <dsp:cNvSpPr/>
      </dsp:nvSpPr>
      <dsp:spPr>
        <a:xfrm rot="3240000">
          <a:off x="12395892" y="7624704"/>
          <a:ext cx="351552" cy="115782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lang="en-US" sz="4300" kern="1200"/>
        </a:p>
      </dsp:txBody>
      <dsp:txXfrm>
        <a:off x="12417629" y="7813607"/>
        <a:ext cx="246086" cy="694694"/>
      </dsp:txXfrm>
    </dsp:sp>
    <dsp:sp modelId="{8787A055-05B3-D046-852D-897E9E5D49A2}">
      <dsp:nvSpPr>
        <dsp:cNvPr id="0" name=""/>
        <dsp:cNvSpPr/>
      </dsp:nvSpPr>
      <dsp:spPr>
        <a:xfrm>
          <a:off x="11574421" y="8171120"/>
          <a:ext cx="5006602" cy="421080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It’s a Strategic Decision</a:t>
          </a:r>
        </a:p>
      </dsp:txBody>
      <dsp:txXfrm>
        <a:off x="12307621" y="8787778"/>
        <a:ext cx="3540202" cy="2977486"/>
      </dsp:txXfrm>
    </dsp:sp>
    <dsp:sp modelId="{637740F0-C852-5344-82BB-CDCF8B9CF20C}">
      <dsp:nvSpPr>
        <dsp:cNvPr id="0" name=""/>
        <dsp:cNvSpPr/>
      </dsp:nvSpPr>
      <dsp:spPr>
        <a:xfrm rot="7560000">
          <a:off x="9774036" y="7643662"/>
          <a:ext cx="377159" cy="115782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lang="en-US" sz="4300" kern="1200"/>
        </a:p>
      </dsp:txBody>
      <dsp:txXfrm rot="10800000">
        <a:off x="9863863" y="7829458"/>
        <a:ext cx="264011" cy="694694"/>
      </dsp:txXfrm>
    </dsp:sp>
    <dsp:sp modelId="{E8227F34-B15B-E649-9412-D074E6C6EA29}">
      <dsp:nvSpPr>
        <dsp:cNvPr id="0" name=""/>
        <dsp:cNvSpPr/>
      </dsp:nvSpPr>
      <dsp:spPr>
        <a:xfrm>
          <a:off x="5979702" y="8229608"/>
          <a:ext cx="4981266" cy="409382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en-US" sz="4300" kern="1200" dirty="0"/>
            <a:t>It enhances  quality, impact and sustainability </a:t>
          </a:r>
        </a:p>
      </dsp:txBody>
      <dsp:txXfrm>
        <a:off x="6709192" y="8829135"/>
        <a:ext cx="3522286" cy="2894774"/>
      </dsp:txXfrm>
    </dsp:sp>
    <dsp:sp modelId="{E281B4A9-43F8-5D40-B0FF-3652C18D00B9}">
      <dsp:nvSpPr>
        <dsp:cNvPr id="0" name=""/>
        <dsp:cNvSpPr/>
      </dsp:nvSpPr>
      <dsp:spPr>
        <a:xfrm rot="11880000">
          <a:off x="9181058" y="5201652"/>
          <a:ext cx="264944" cy="115782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lang="en-US" sz="4300" kern="1200"/>
        </a:p>
      </dsp:txBody>
      <dsp:txXfrm rot="10800000">
        <a:off x="9258596" y="5445498"/>
        <a:ext cx="185461" cy="694694"/>
      </dsp:txXfrm>
    </dsp:sp>
    <dsp:sp modelId="{610B8DC2-DDB5-5B44-BCBC-D99114CFCB04}">
      <dsp:nvSpPr>
        <dsp:cNvPr id="0" name=""/>
        <dsp:cNvSpPr/>
      </dsp:nvSpPr>
      <dsp:spPr>
        <a:xfrm>
          <a:off x="4225981" y="2908568"/>
          <a:ext cx="5023152" cy="407002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en-US" sz="4300" kern="1200" dirty="0"/>
            <a:t>It contributes to positive social change</a:t>
          </a:r>
        </a:p>
      </dsp:txBody>
      <dsp:txXfrm>
        <a:off x="4961605" y="3504609"/>
        <a:ext cx="3551904" cy="28779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C13B3-E793-AD42-8BF1-6BEC4A1E9358}">
      <dsp:nvSpPr>
        <dsp:cNvPr id="0" name=""/>
        <dsp:cNvSpPr/>
      </dsp:nvSpPr>
      <dsp:spPr>
        <a:xfrm rot="16200000">
          <a:off x="4791210" y="3141750"/>
          <a:ext cx="6876815" cy="6305802"/>
        </a:xfrm>
        <a:prstGeom prst="round2SameRect">
          <a:avLst>
            <a:gd name="adj1" fmla="val 16670"/>
            <a:gd name="adj2" fmla="val 0"/>
          </a:avLst>
        </a:prstGeom>
        <a:gradFill rotWithShape="0">
          <a:gsLst>
            <a:gs pos="0">
              <a:schemeClr val="accent3">
                <a:tint val="50000"/>
                <a:hueOff val="0"/>
                <a:satOff val="0"/>
                <a:lumOff val="0"/>
                <a:alphaOff val="0"/>
                <a:tint val="100000"/>
                <a:shade val="100000"/>
                <a:satMod val="129999"/>
              </a:schemeClr>
            </a:gs>
            <a:gs pos="100000">
              <a:schemeClr val="accent3">
                <a:tint val="50000"/>
                <a:hueOff val="0"/>
                <a:satOff val="0"/>
                <a:lumOff val="0"/>
                <a:alphaOff val="0"/>
                <a:tint val="50000"/>
                <a:shade val="100000"/>
                <a:satMod val="350000"/>
              </a:schemeClr>
            </a:gs>
          </a:gsLst>
          <a:lin ang="16200000" scaled="0"/>
        </a:grad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201930" tIns="336550" rIns="302895" bIns="336550" numCol="1" spcCol="1270" anchor="t" anchorCtr="0">
          <a:noAutofit/>
        </a:bodyPr>
        <a:lstStyle/>
        <a:p>
          <a:pPr marL="0" lvl="0" indent="0" algn="ctr" defTabSz="2355850">
            <a:lnSpc>
              <a:spcPct val="90000"/>
            </a:lnSpc>
            <a:spcBef>
              <a:spcPct val="0"/>
            </a:spcBef>
            <a:spcAft>
              <a:spcPct val="35000"/>
            </a:spcAft>
            <a:buNone/>
          </a:pPr>
          <a:r>
            <a:rPr lang="en-US" sz="5300" b="1" kern="1200" dirty="0"/>
            <a:t>Social Justice</a:t>
          </a:r>
        </a:p>
        <a:p>
          <a:pPr marL="0" lvl="0" indent="0" algn="l" defTabSz="2355850">
            <a:lnSpc>
              <a:spcPct val="90000"/>
            </a:lnSpc>
            <a:spcBef>
              <a:spcPct val="0"/>
            </a:spcBef>
            <a:spcAft>
              <a:spcPct val="35000"/>
            </a:spcAft>
            <a:buNone/>
          </a:pPr>
          <a:endParaRPr lang="en-US" sz="5300" kern="1200" dirty="0"/>
        </a:p>
        <a:p>
          <a:pPr marL="0" lvl="0" indent="0" algn="ctr" defTabSz="2355850">
            <a:lnSpc>
              <a:spcPct val="90000"/>
            </a:lnSpc>
            <a:spcBef>
              <a:spcPct val="0"/>
            </a:spcBef>
            <a:spcAft>
              <a:spcPct val="35000"/>
            </a:spcAft>
            <a:buNone/>
          </a:pPr>
          <a:r>
            <a:rPr lang="en-US" sz="5300" kern="1200" dirty="0"/>
            <a:t>Creating a fair and equitable society</a:t>
          </a:r>
        </a:p>
        <a:p>
          <a:pPr marL="0" lvl="0" indent="0" algn="l" defTabSz="2355850">
            <a:lnSpc>
              <a:spcPct val="90000"/>
            </a:lnSpc>
            <a:spcBef>
              <a:spcPct val="0"/>
            </a:spcBef>
            <a:spcAft>
              <a:spcPct val="35000"/>
            </a:spcAft>
            <a:buNone/>
          </a:pPr>
          <a:r>
            <a:rPr lang="en-US" sz="5300" kern="1200" dirty="0"/>
            <a:t> </a:t>
          </a:r>
        </a:p>
      </dsp:txBody>
      <dsp:txXfrm rot="5400000">
        <a:off x="5384596" y="3164123"/>
        <a:ext cx="5997923" cy="6261057"/>
      </dsp:txXfrm>
    </dsp:sp>
    <dsp:sp modelId="{0068C858-497C-E84E-9F5B-F009D17D1FFD}">
      <dsp:nvSpPr>
        <dsp:cNvPr id="0" name=""/>
        <dsp:cNvSpPr/>
      </dsp:nvSpPr>
      <dsp:spPr>
        <a:xfrm rot="5400000">
          <a:off x="12377052" y="3103782"/>
          <a:ext cx="7036924" cy="6222605"/>
        </a:xfrm>
        <a:prstGeom prst="round2SameRect">
          <a:avLst>
            <a:gd name="adj1" fmla="val 16670"/>
            <a:gd name="adj2" fmla="val 0"/>
          </a:avLst>
        </a:prstGeom>
        <a:gradFill rotWithShape="0">
          <a:gsLst>
            <a:gs pos="0">
              <a:schemeClr val="accent3">
                <a:tint val="50000"/>
                <a:hueOff val="44286"/>
                <a:satOff val="-3045"/>
                <a:lumOff val="10344"/>
                <a:alphaOff val="0"/>
                <a:tint val="100000"/>
                <a:shade val="100000"/>
                <a:satMod val="129999"/>
              </a:schemeClr>
            </a:gs>
            <a:gs pos="100000">
              <a:schemeClr val="accent3">
                <a:tint val="50000"/>
                <a:hueOff val="44286"/>
                <a:satOff val="-3045"/>
                <a:lumOff val="10344"/>
                <a:alphaOff val="0"/>
                <a:tint val="50000"/>
                <a:shade val="100000"/>
                <a:satMod val="350000"/>
              </a:schemeClr>
            </a:gs>
          </a:gsLst>
          <a:lin ang="16200000" scaled="0"/>
        </a:grad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302895" tIns="336550" rIns="201930" bIns="336550" numCol="1" spcCol="1270" anchor="t" anchorCtr="0">
          <a:noAutofit/>
        </a:bodyPr>
        <a:lstStyle/>
        <a:p>
          <a:pPr marL="0" lvl="0" indent="0" algn="ctr" defTabSz="2355850">
            <a:lnSpc>
              <a:spcPct val="90000"/>
            </a:lnSpc>
            <a:spcBef>
              <a:spcPct val="0"/>
            </a:spcBef>
            <a:spcAft>
              <a:spcPct val="35000"/>
            </a:spcAft>
            <a:buNone/>
          </a:pPr>
          <a:r>
            <a:rPr lang="en-US" sz="5300" b="1" kern="1200" dirty="0"/>
            <a:t>Grant Development</a:t>
          </a:r>
        </a:p>
        <a:p>
          <a:pPr marL="0" lvl="0" indent="0" algn="ctr" defTabSz="2355850">
            <a:lnSpc>
              <a:spcPct val="90000"/>
            </a:lnSpc>
            <a:spcBef>
              <a:spcPct val="0"/>
            </a:spcBef>
            <a:spcAft>
              <a:spcPct val="35000"/>
            </a:spcAft>
            <a:buNone/>
          </a:pPr>
          <a:r>
            <a:rPr lang="en-US" sz="5300" kern="1200" dirty="0"/>
            <a:t>Process of seeking, obtaining and managing funding to support various projects</a:t>
          </a:r>
        </a:p>
      </dsp:txBody>
      <dsp:txXfrm rot="-5400000">
        <a:off x="12784212" y="3000440"/>
        <a:ext cx="5918788" cy="6429290"/>
      </dsp:txXfrm>
    </dsp:sp>
    <dsp:sp modelId="{F605AADA-7AD1-0C4F-843A-3C4CA8DE80B3}">
      <dsp:nvSpPr>
        <dsp:cNvPr id="0" name=""/>
        <dsp:cNvSpPr/>
      </dsp:nvSpPr>
      <dsp:spPr>
        <a:xfrm>
          <a:off x="7992039" y="523781"/>
          <a:ext cx="6027647" cy="4450892"/>
        </a:xfrm>
        <a:prstGeom prst="circularArrow">
          <a:avLst>
            <a:gd name="adj1" fmla="val 12500"/>
            <a:gd name="adj2" fmla="val 1142322"/>
            <a:gd name="adj3" fmla="val 20457678"/>
            <a:gd name="adj4" fmla="val 10800000"/>
            <a:gd name="adj5" fmla="val 12500"/>
          </a:avLst>
        </a:prstGeom>
        <a:gradFill rotWithShape="0">
          <a:gsLst>
            <a:gs pos="0">
              <a:schemeClr val="accent3">
                <a:alpha val="90000"/>
                <a:hueOff val="0"/>
                <a:satOff val="0"/>
                <a:lumOff val="0"/>
                <a:alphaOff val="0"/>
                <a:tint val="100000"/>
                <a:shade val="100000"/>
                <a:satMod val="129999"/>
              </a:schemeClr>
            </a:gs>
            <a:gs pos="100000">
              <a:schemeClr val="accent3">
                <a:alpha val="90000"/>
                <a:hueOff val="0"/>
                <a:satOff val="0"/>
                <a:lumOff val="0"/>
                <a:alphaOff val="0"/>
                <a:tint val="50000"/>
                <a:shade val="100000"/>
                <a:satMod val="350000"/>
              </a:schemeClr>
            </a:gs>
          </a:gsLst>
          <a:lin ang="162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595B78D-6F8F-9C40-A384-6508D9053F83}">
      <dsp:nvSpPr>
        <dsp:cNvPr id="0" name=""/>
        <dsp:cNvSpPr/>
      </dsp:nvSpPr>
      <dsp:spPr>
        <a:xfrm rot="10800000">
          <a:off x="8859805" y="7384953"/>
          <a:ext cx="4451108" cy="4450892"/>
        </a:xfrm>
        <a:prstGeom prst="circularArrow">
          <a:avLst>
            <a:gd name="adj1" fmla="val 12500"/>
            <a:gd name="adj2" fmla="val 1142322"/>
            <a:gd name="adj3" fmla="val 20457678"/>
            <a:gd name="adj4" fmla="val 10800000"/>
            <a:gd name="adj5" fmla="val 12500"/>
          </a:avLst>
        </a:prstGeom>
        <a:gradFill rotWithShape="0">
          <a:gsLst>
            <a:gs pos="0">
              <a:schemeClr val="accent3">
                <a:alpha val="90000"/>
                <a:hueOff val="0"/>
                <a:satOff val="0"/>
                <a:lumOff val="0"/>
                <a:alphaOff val="-40000"/>
                <a:tint val="100000"/>
                <a:shade val="100000"/>
                <a:satMod val="129999"/>
              </a:schemeClr>
            </a:gs>
            <a:gs pos="100000">
              <a:schemeClr val="accent3">
                <a:alpha val="90000"/>
                <a:hueOff val="0"/>
                <a:satOff val="0"/>
                <a:lumOff val="0"/>
                <a:alphaOff val="-40000"/>
                <a:tint val="50000"/>
                <a:shade val="100000"/>
                <a:satMod val="350000"/>
              </a:schemeClr>
            </a:gs>
          </a:gsLst>
          <a:lin ang="162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8F8D9-C240-8049-9240-D11C3F99B36F}">
      <dsp:nvSpPr>
        <dsp:cNvPr id="0" name=""/>
        <dsp:cNvSpPr/>
      </dsp:nvSpPr>
      <dsp:spPr>
        <a:xfrm>
          <a:off x="0" y="1388072"/>
          <a:ext cx="6200913" cy="3720547"/>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Community Empowerment</a:t>
          </a:r>
        </a:p>
      </dsp:txBody>
      <dsp:txXfrm>
        <a:off x="0" y="1388072"/>
        <a:ext cx="6200913" cy="3720547"/>
      </dsp:txXfrm>
    </dsp:sp>
    <dsp:sp modelId="{21EDAF9E-D67B-5340-8390-00BA4920E170}">
      <dsp:nvSpPr>
        <dsp:cNvPr id="0" name=""/>
        <dsp:cNvSpPr/>
      </dsp:nvSpPr>
      <dsp:spPr>
        <a:xfrm>
          <a:off x="6821004" y="1388072"/>
          <a:ext cx="6200913" cy="3720547"/>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Addressing Structural Inequities</a:t>
          </a:r>
        </a:p>
      </dsp:txBody>
      <dsp:txXfrm>
        <a:off x="6821004" y="1388072"/>
        <a:ext cx="6200913" cy="3720547"/>
      </dsp:txXfrm>
    </dsp:sp>
    <dsp:sp modelId="{34444381-AE05-AB49-BE4E-8FD96B20CEE0}">
      <dsp:nvSpPr>
        <dsp:cNvPr id="0" name=""/>
        <dsp:cNvSpPr/>
      </dsp:nvSpPr>
      <dsp:spPr>
        <a:xfrm>
          <a:off x="13642008" y="1388072"/>
          <a:ext cx="6200913" cy="3720547"/>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Advocacy and Awareness</a:t>
          </a:r>
        </a:p>
      </dsp:txBody>
      <dsp:txXfrm>
        <a:off x="13642008" y="1388072"/>
        <a:ext cx="6200913" cy="3720547"/>
      </dsp:txXfrm>
    </dsp:sp>
    <dsp:sp modelId="{35DF473F-DAA5-E84F-8A7B-07C0AD43D618}">
      <dsp:nvSpPr>
        <dsp:cNvPr id="0" name=""/>
        <dsp:cNvSpPr/>
      </dsp:nvSpPr>
      <dsp:spPr>
        <a:xfrm>
          <a:off x="0" y="5728712"/>
          <a:ext cx="6200913" cy="3720547"/>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Policy Change</a:t>
          </a:r>
        </a:p>
      </dsp:txBody>
      <dsp:txXfrm>
        <a:off x="0" y="5728712"/>
        <a:ext cx="6200913" cy="3720547"/>
      </dsp:txXfrm>
    </dsp:sp>
    <dsp:sp modelId="{5C177AA5-D3F2-2340-968A-B3C06704301E}">
      <dsp:nvSpPr>
        <dsp:cNvPr id="0" name=""/>
        <dsp:cNvSpPr/>
      </dsp:nvSpPr>
      <dsp:spPr>
        <a:xfrm>
          <a:off x="6821004" y="5728712"/>
          <a:ext cx="6200913" cy="3720547"/>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Collaborative Partnerships</a:t>
          </a:r>
        </a:p>
      </dsp:txBody>
      <dsp:txXfrm>
        <a:off x="6821004" y="5728712"/>
        <a:ext cx="6200913" cy="3720547"/>
      </dsp:txXfrm>
    </dsp:sp>
    <dsp:sp modelId="{5E837C07-E9B1-2B4A-8416-75392E4BA063}">
      <dsp:nvSpPr>
        <dsp:cNvPr id="0" name=""/>
        <dsp:cNvSpPr/>
      </dsp:nvSpPr>
      <dsp:spPr>
        <a:xfrm>
          <a:off x="13642008" y="5728712"/>
          <a:ext cx="6200913" cy="3720547"/>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Measuring Impact</a:t>
          </a:r>
        </a:p>
      </dsp:txBody>
      <dsp:txXfrm>
        <a:off x="13642008" y="5728712"/>
        <a:ext cx="6200913" cy="372054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rporatefinanceinstitute.com/resources/?topics=111064"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ohchr.org/en/hrbodies/hrc/home" TargetMode="External"/><Relationship Id="rId4" Type="http://schemas.openxmlformats.org/officeDocument/2006/relationships/hyperlink" Target="https://corporatefinanceinstitute.com/resources/management/diversity-managemen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2604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b="1" i="0" dirty="0">
                <a:solidFill>
                  <a:srgbClr val="132E57"/>
                </a:solidFill>
                <a:effectLst/>
                <a:latin typeface="Open Sans" panose="020B0606030504020204" pitchFamily="34" charset="0"/>
              </a:rPr>
              <a:t>Five Principles of Social Justice</a:t>
            </a:r>
          </a:p>
          <a:p>
            <a:pPr algn="l"/>
            <a:r>
              <a:rPr lang="en-US" b="0" i="0" dirty="0">
                <a:solidFill>
                  <a:srgbClr val="57595D"/>
                </a:solidFill>
                <a:effectLst/>
                <a:latin typeface="Open Sans" panose="020B0606030504020204" pitchFamily="34" charset="0"/>
              </a:rPr>
              <a:t>There are five main principles of social justice that are paramount to understanding the concept better. Namely, these are access to resources, equity, participation, diversity, and human rights.</a:t>
            </a:r>
          </a:p>
          <a:p>
            <a:pPr algn="l"/>
            <a:r>
              <a:rPr lang="en-US" b="1" i="0" dirty="0">
                <a:solidFill>
                  <a:srgbClr val="132E57"/>
                </a:solidFill>
                <a:effectLst/>
                <a:latin typeface="Open Sans" panose="020B0606030504020204" pitchFamily="34" charset="0"/>
              </a:rPr>
              <a:t>1. Access to Resources</a:t>
            </a:r>
          </a:p>
          <a:p>
            <a:pPr algn="l"/>
            <a:r>
              <a:rPr lang="en-US" b="0" i="0" dirty="0">
                <a:solidFill>
                  <a:srgbClr val="57595D"/>
                </a:solidFill>
                <a:effectLst/>
                <a:latin typeface="Open Sans" panose="020B0606030504020204" pitchFamily="34" charset="0"/>
              </a:rPr>
              <a:t>Access to resources is an important principle of social justice and refers to the extent to which different socioeconomic groups receive equal access to give everyone an equal start in life. Many societies offer a multitude of resources and services for their citizens, such as </a:t>
            </a:r>
            <a:r>
              <a:rPr lang="en-US" b="0" i="0" u="none" strike="noStrike" dirty="0">
                <a:solidFill>
                  <a:srgbClr val="3271D2"/>
                </a:solidFill>
                <a:effectLst/>
                <a:latin typeface="Open Sans" panose="020B0606030504020204" pitchFamily="34" charset="0"/>
                <a:hlinkClick r:id="rId3"/>
              </a:rPr>
              <a:t>healthcare</a:t>
            </a:r>
            <a:r>
              <a:rPr lang="en-US" b="0" i="0" dirty="0">
                <a:solidFill>
                  <a:srgbClr val="57595D"/>
                </a:solidFill>
                <a:effectLst/>
                <a:latin typeface="Open Sans" panose="020B0606030504020204" pitchFamily="34" charset="0"/>
              </a:rPr>
              <a:t>, food, shelter, education, and recreational opportunities. However, unequal access to such services often exists.</a:t>
            </a:r>
          </a:p>
          <a:p>
            <a:r>
              <a:rPr lang="en-US" b="0" i="0" dirty="0">
                <a:solidFill>
                  <a:srgbClr val="57595D"/>
                </a:solidFill>
                <a:effectLst/>
                <a:latin typeface="Open Sans" panose="020B0606030504020204" pitchFamily="34" charset="0"/>
              </a:rPr>
              <a:t>For example, individuals from wealthy households among the upper and upper-middle classes are often better able to afford to attend good schools and access post-secondary education, which leads to a greater chance of obtaining jobs with higher income in the future. In contrast, those from the lower classes face fewer </a:t>
            </a:r>
            <a:r>
              <a:rPr lang="en-US" dirty="0">
                <a:effectLst/>
              </a:rPr>
              <a:t>opportunities. It, in turn, limits access to education for future generations and continues the cycle of facing disadvantages.</a:t>
            </a:r>
          </a:p>
          <a:p>
            <a:r>
              <a:rPr lang="en-US" b="1" dirty="0">
                <a:solidFill>
                  <a:srgbClr val="132E57"/>
                </a:solidFill>
                <a:effectLst/>
                <a:latin typeface="Open Sans" panose="020B0606030504020204" pitchFamily="34" charset="0"/>
              </a:rPr>
              <a:t>2. Equity</a:t>
            </a:r>
          </a:p>
          <a:p>
            <a:r>
              <a:rPr lang="en-US" dirty="0">
                <a:effectLst/>
              </a:rPr>
              <a:t>Equity refers to how individuals are given tools specific to their needs and socioeconomic status in order to move towards similar outcomes. It contrasts with equality, where everyone is offered the same tools to move towards the same outcome.</a:t>
            </a:r>
          </a:p>
          <a:p>
            <a:r>
              <a:rPr lang="en-US" dirty="0">
                <a:effectLst/>
              </a:rPr>
              <a:t>As such, often, things that are equal are not equitable due to the more advanced needs of some individuals and groups. Social justice, integrated with addressing equity issues, might include advancing policies that provide support to overcome systemic barriers.</a:t>
            </a:r>
          </a:p>
          <a:p>
            <a:r>
              <a:rPr lang="en-US" b="1" dirty="0">
                <a:solidFill>
                  <a:srgbClr val="132E57"/>
                </a:solidFill>
                <a:effectLst/>
                <a:latin typeface="Open Sans" panose="020B0606030504020204" pitchFamily="34" charset="0"/>
              </a:rPr>
              <a:t>3. Participation</a:t>
            </a:r>
          </a:p>
          <a:p>
            <a:r>
              <a:rPr lang="en-US" dirty="0">
                <a:effectLst/>
              </a:rPr>
              <a:t>Participation refers to how everyone in society is given a voice and opportunity to verbalize their opinions and concerns and have a role in any decision-making that affects their livelihood and standard of living. Social injustice occurs when a small group of individuals makes decisions for a large group, while some people are unable to voice their opinions.</a:t>
            </a:r>
          </a:p>
          <a:p>
            <a:r>
              <a:rPr lang="en-US" b="1" dirty="0">
                <a:solidFill>
                  <a:srgbClr val="132E57"/>
                </a:solidFill>
                <a:effectLst/>
                <a:latin typeface="Open Sans" panose="020B0606030504020204" pitchFamily="34" charset="0"/>
              </a:rPr>
              <a:t>4. Diversity</a:t>
            </a:r>
          </a:p>
          <a:p>
            <a:r>
              <a:rPr lang="en-US" dirty="0">
                <a:effectLst/>
              </a:rPr>
              <a:t>Understanding diversity and appreciating the value of cultural differences are especially important because policymakers are often better able to construct policies that take into consideration differences that exist among different societal groups. It is important to recognize that some groups face more barriers in society, and by considering the inequities, policymakers and civil servants will be in a stronger position to expand opportunities for marginalized or disadvantaged groups.</a:t>
            </a:r>
          </a:p>
          <a:p>
            <a:r>
              <a:rPr lang="en-US" dirty="0">
                <a:effectLst/>
              </a:rPr>
              <a:t>Discrimination in employment on the basis of factors such as race, gender, ethnicity, sex, age, and other characteristics are constant issues in society, and enforcing policies to countermand discriminatory practices are one way in which </a:t>
            </a:r>
            <a:r>
              <a:rPr lang="en-US" u="none" strike="noStrike" dirty="0">
                <a:solidFill>
                  <a:srgbClr val="3271D2"/>
                </a:solidFill>
                <a:effectLst/>
                <a:hlinkClick r:id="rId4"/>
              </a:rPr>
              <a:t>diversity</a:t>
            </a:r>
            <a:r>
              <a:rPr lang="en-US" dirty="0">
                <a:effectLst/>
              </a:rPr>
              <a:t> is taken into consideration.</a:t>
            </a:r>
          </a:p>
          <a:p>
            <a:r>
              <a:rPr lang="en-US" b="1" dirty="0">
                <a:solidFill>
                  <a:srgbClr val="132E57"/>
                </a:solidFill>
                <a:effectLst/>
                <a:latin typeface="Open Sans" panose="020B0606030504020204" pitchFamily="34" charset="0"/>
              </a:rPr>
              <a:t>5. Human Rights</a:t>
            </a:r>
          </a:p>
          <a:p>
            <a:r>
              <a:rPr lang="en-US" dirty="0">
                <a:effectLst/>
              </a:rPr>
              <a:t>Human rights are one of the most important principles of social justice and form a foundational part of the concept. Human rights and social justice are certainly interrelated, and it is impossible for one to exist without the other.</a:t>
            </a:r>
          </a:p>
          <a:p>
            <a:r>
              <a:rPr lang="en-US" dirty="0">
                <a:effectLst/>
              </a:rPr>
              <a:t>Human rights are fundamental to societies that respect the civil, economic, political, cultural, and legal rights of individuals and governments, organizations, and individuals must be held responsible if they fail to ensure the upholding of these rights. They are extremely important in many societies and are recognized internationally through institutions such as the International Criminal Court and the </a:t>
            </a:r>
            <a:r>
              <a:rPr lang="en-US" u="none" strike="noStrike" dirty="0">
                <a:solidFill>
                  <a:srgbClr val="3271D2"/>
                </a:solidFill>
                <a:effectLst/>
                <a:hlinkClick r:id="rId5"/>
              </a:rPr>
              <a:t>United Nations Human Rights Council</a:t>
            </a:r>
            <a:r>
              <a:rPr lang="en-US" dirty="0">
                <a:effectLst/>
              </a:rPr>
              <a:t>.</a:t>
            </a:r>
          </a:p>
          <a:p>
            <a:pPr algn="l"/>
            <a:endParaRPr lang="en-US" b="0" i="0" dirty="0">
              <a:solidFill>
                <a:srgbClr val="57595D"/>
              </a:solidFill>
              <a:effectLst/>
              <a:latin typeface="Open Sans" panose="020B0606030504020204" pitchFamily="34" charset="0"/>
            </a:endParaRPr>
          </a:p>
        </p:txBody>
      </p:sp>
    </p:spTree>
    <p:extLst>
      <p:ext uri="{BB962C8B-B14F-4D97-AF65-F5344CB8AC3E}">
        <p14:creationId xmlns:p14="http://schemas.microsoft.com/office/powerpoint/2010/main" val="4083385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0074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br>
              <a:rPr lang="en-US" dirty="0"/>
            </a:br>
            <a:r>
              <a:rPr lang="en-US" b="0" i="0" dirty="0">
                <a:solidFill>
                  <a:srgbClr val="374151"/>
                </a:solidFill>
                <a:effectLst/>
                <a:latin typeface="Söhne"/>
              </a:rPr>
              <a:t>The relationship between social justice and grant development is significant, as grant development often plays a crucial role in advancing social justice initiatives. Social justice is the concept of creating a fair and equitable society where all individuals, regardless of their background, have equal access to resources, opportunities, and rights. Grant development, on the other hand, involves the process of seeking, obtaining, and managing funding to support various projects and initiatives.</a:t>
            </a:r>
            <a:endParaRPr lang="en-US" dirty="0"/>
          </a:p>
        </p:txBody>
      </p:sp>
    </p:spTree>
    <p:extLst>
      <p:ext uri="{BB962C8B-B14F-4D97-AF65-F5344CB8AC3E}">
        <p14:creationId xmlns:p14="http://schemas.microsoft.com/office/powerpoint/2010/main" val="3700889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247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endParaRPr lang="en-US" sz="2400" dirty="0"/>
          </a:p>
          <a:p>
            <a:pPr lvl="0"/>
            <a:r>
              <a:rPr lang="en-US" sz="2400" b="0" i="0" dirty="0"/>
              <a:t>Community Engagement:</a:t>
            </a:r>
          </a:p>
          <a:p>
            <a:pPr lvl="0"/>
            <a:r>
              <a:rPr lang="en-US" sz="2000" b="0" i="0" dirty="0">
                <a:solidFill>
                  <a:srgbClr val="374151"/>
                </a:solidFill>
                <a:effectLst/>
                <a:latin typeface="Söhne"/>
              </a:rPr>
              <a:t>Social justice is often about empowering marginalized or disenfranchised communities. Grant development can provide the financial resources needed to empower communities by supporting initiatives that enhance education, healthcare, economic development, and social services. This empowerment helps to build the capacity of communities to advocate for their rights and address social injustices.</a:t>
            </a:r>
          </a:p>
          <a:p>
            <a:pPr lvl="0"/>
            <a:endParaRPr lang="en-US" sz="2000" b="0" i="0" dirty="0">
              <a:solidFill>
                <a:srgbClr val="374151"/>
              </a:solidFill>
              <a:effectLst/>
              <a:latin typeface="Söhne"/>
            </a:endParaRPr>
          </a:p>
          <a:p>
            <a:pPr lvl="0"/>
            <a:r>
              <a:rPr lang="en-US" sz="2000" b="0" i="0" dirty="0">
                <a:solidFill>
                  <a:srgbClr val="374151"/>
                </a:solidFill>
                <a:effectLst/>
                <a:latin typeface="Söhne"/>
              </a:rPr>
              <a:t>Addressing Structural Inequities</a:t>
            </a:r>
          </a:p>
          <a:p>
            <a:pPr lvl="0"/>
            <a:r>
              <a:rPr lang="en-US" b="0" i="0" dirty="0">
                <a:solidFill>
                  <a:srgbClr val="374151"/>
                </a:solidFill>
                <a:effectLst/>
                <a:latin typeface="Söhne"/>
              </a:rPr>
              <a:t>Social justice often involves addressing systemic inequities and disparities in access to resources and opportunities. Grant development can be a tool to fund projects and programs that specifically target and rectify these inequities. For example, grants might be sought to support education programs in underserved communities, healthcare initiatives for marginalized populations, or employment opportunities for disadvantaged groups.</a:t>
            </a:r>
            <a:endParaRPr lang="en-US" dirty="0"/>
          </a:p>
        </p:txBody>
      </p:sp>
    </p:spTree>
    <p:extLst>
      <p:ext uri="{BB962C8B-B14F-4D97-AF65-F5344CB8AC3E}">
        <p14:creationId xmlns:p14="http://schemas.microsoft.com/office/powerpoint/2010/main" val="3170959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buFont typeface="+mj-lt"/>
              <a:buAutoNum type="arabicPeriod"/>
            </a:pPr>
            <a:r>
              <a:rPr lang="en-US" sz="1200" b="1" i="0" dirty="0">
                <a:solidFill>
                  <a:srgbClr val="374151"/>
                </a:solidFill>
                <a:effectLst/>
                <a:latin typeface="Söhne"/>
              </a:rPr>
              <a:t>Advocacy and Awareness:</a:t>
            </a:r>
            <a:r>
              <a:rPr lang="en-US" sz="1200" b="0" i="0" dirty="0">
                <a:solidFill>
                  <a:srgbClr val="374151"/>
                </a:solidFill>
                <a:effectLst/>
                <a:latin typeface="Söhne"/>
              </a:rPr>
              <a:t> Many social justice issues require advocacy and awareness-building efforts. Grants can be instrumental in funding campaigns, events, and projects aimed at raising awareness about specific social justice issues. For instance, grants may support initiatives related to civil rights, environmental justice, gender equality, or racial equity.</a:t>
            </a:r>
          </a:p>
          <a:p>
            <a:pPr algn="l">
              <a:buFont typeface="+mj-lt"/>
              <a:buAutoNum type="arabicPeriod"/>
            </a:pPr>
            <a:r>
              <a:rPr lang="en-US" sz="1200" b="1" i="0" dirty="0">
                <a:solidFill>
                  <a:srgbClr val="374151"/>
                </a:solidFill>
                <a:effectLst/>
                <a:latin typeface="Söhne"/>
              </a:rPr>
              <a:t>Policy Change:</a:t>
            </a:r>
            <a:r>
              <a:rPr lang="en-US" sz="1200" b="0" i="0" dirty="0">
                <a:solidFill>
                  <a:srgbClr val="374151"/>
                </a:solidFill>
                <a:effectLst/>
                <a:latin typeface="Söhne"/>
              </a:rPr>
              <a:t> Social justice often involves advocating for policy changes that promote fairness and equality. Grants can support organizations and projects engaged in research, advocacy, and policy development. Funding from grants may enable organizations to influence policymakers, conduct research on social justice issues, and develop evidence-based arguments for policy reform.</a:t>
            </a:r>
          </a:p>
          <a:p>
            <a:pPr marL="285750" indent="-285750" algn="l">
              <a:buFont typeface="Arial" panose="020B0604020202020204" pitchFamily="34" charset="0"/>
              <a:buChar char="•"/>
            </a:pPr>
            <a:endParaRPr lang="en-US" sz="1600" b="0" i="0" dirty="0">
              <a:solidFill>
                <a:srgbClr val="374151"/>
              </a:solidFill>
              <a:effectLst/>
              <a:latin typeface="Söhne"/>
            </a:endParaRPr>
          </a:p>
        </p:txBody>
      </p:sp>
    </p:spTree>
    <p:extLst>
      <p:ext uri="{BB962C8B-B14F-4D97-AF65-F5344CB8AC3E}">
        <p14:creationId xmlns:p14="http://schemas.microsoft.com/office/powerpoint/2010/main" val="3269918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endParaRPr lang="en-US" sz="2400" dirty="0"/>
          </a:p>
          <a:p>
            <a:pPr algn="l">
              <a:buFont typeface="+mj-lt"/>
              <a:buAutoNum type="arabicPeriod"/>
            </a:pPr>
            <a:r>
              <a:rPr lang="en-US" sz="2000" b="1" i="0" dirty="0">
                <a:solidFill>
                  <a:srgbClr val="374151"/>
                </a:solidFill>
                <a:effectLst/>
                <a:latin typeface="Söhne"/>
              </a:rPr>
              <a:t>Collaboration and Partnerships:</a:t>
            </a:r>
            <a:r>
              <a:rPr lang="en-US" sz="2000" b="0" i="0" dirty="0">
                <a:solidFill>
                  <a:srgbClr val="374151"/>
                </a:solidFill>
                <a:effectLst/>
                <a:latin typeface="Söhne"/>
              </a:rPr>
              <a:t> Both social justice initiatives and grant development often benefit from collaboration and partnerships. Organizations working towards social justice goals may seek grants to facilitate partnerships with other organizations, government agencies, or community groups. Collaborative efforts can enhance the impact of social justice initiatives and increase the likelihood of grant success.</a:t>
            </a:r>
          </a:p>
          <a:p>
            <a:pPr algn="l">
              <a:buFont typeface="+mj-lt"/>
              <a:buAutoNum type="arabicPeriod"/>
            </a:pPr>
            <a:r>
              <a:rPr lang="en-US" sz="2000" b="1" i="0" dirty="0">
                <a:solidFill>
                  <a:srgbClr val="374151"/>
                </a:solidFill>
                <a:effectLst/>
                <a:latin typeface="Söhne"/>
              </a:rPr>
              <a:t>Evaluation and Impact Assessment:</a:t>
            </a:r>
            <a:r>
              <a:rPr lang="en-US" sz="2000" b="0" i="0" dirty="0">
                <a:solidFill>
                  <a:srgbClr val="374151"/>
                </a:solidFill>
                <a:effectLst/>
                <a:latin typeface="Söhne"/>
              </a:rPr>
              <a:t> Grant development involves planning and implementing projects, and social justice initiatives are no exception. Both processes require rigorous evaluation and impact assessment to ensure that the intended outcomes are achieved. Grants often come with reporting requirements, and demonstrating the impact of funded projects is crucial for sustaining support and promoting accountability.</a:t>
            </a:r>
          </a:p>
        </p:txBody>
      </p:sp>
    </p:spTree>
    <p:extLst>
      <p:ext uri="{BB962C8B-B14F-4D97-AF65-F5344CB8AC3E}">
        <p14:creationId xmlns:p14="http://schemas.microsoft.com/office/powerpoint/2010/main" val="1140556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br>
              <a:rPr lang="en-US" dirty="0"/>
            </a:br>
            <a:r>
              <a:rPr lang="en-US" b="0" i="0" dirty="0">
                <a:solidFill>
                  <a:srgbClr val="000000"/>
                </a:solidFill>
                <a:effectLst/>
                <a:latin typeface="Söhne"/>
              </a:rPr>
              <a:t>In summary, the relationship between social justice and grant development is symbiotic. Grants provide the financial means to implement social justice initiatives, while social justice goals often align with the mission and priorities of grant-making organizations. Together, they can contribute to positive social change and the pursuit of a more just and equitable society.</a:t>
            </a:r>
          </a:p>
          <a:p>
            <a:pPr algn="l"/>
            <a:br>
              <a:rPr lang="en-US" b="0" i="0" dirty="0">
                <a:solidFill>
                  <a:srgbClr val="000000"/>
                </a:solidFill>
                <a:effectLst/>
                <a:latin typeface="Inter"/>
              </a:rPr>
            </a:br>
            <a:endParaRPr lang="en-US" b="0" i="0" dirty="0">
              <a:solidFill>
                <a:srgbClr val="000000"/>
              </a:solidFill>
              <a:effectLst/>
              <a:latin typeface="Inter"/>
            </a:endParaRPr>
          </a:p>
          <a:p>
            <a:r>
              <a:rPr lang="en-US" b="0" i="0" dirty="0">
                <a:solidFill>
                  <a:srgbClr val="374151"/>
                </a:solidFill>
                <a:effectLst/>
                <a:latin typeface="Söhne"/>
              </a:rPr>
              <a:t>.</a:t>
            </a:r>
            <a:endParaRPr lang="en-US" dirty="0"/>
          </a:p>
        </p:txBody>
      </p:sp>
    </p:spTree>
    <p:extLst>
      <p:ext uri="{BB962C8B-B14F-4D97-AF65-F5344CB8AC3E}">
        <p14:creationId xmlns:p14="http://schemas.microsoft.com/office/powerpoint/2010/main" val="2583398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b="0" i="0" dirty="0">
                <a:solidFill>
                  <a:srgbClr val="374151"/>
                </a:solidFill>
                <a:effectLst/>
                <a:latin typeface="Söhne"/>
              </a:rPr>
              <a:t>Developing familiarity with data sources, evidence-based practices (EBPs), and guidance for recognizing equity is crucial for creating meaningful social change. The integration of these elements helps inform decision-making, shape policies, and guide interventions that promote fairness and justice. Being able to understand the similarities and differences can help to leverage the strengths of each of them.  </a:t>
            </a:r>
            <a:br>
              <a:rPr lang="en-US" dirty="0"/>
            </a:br>
            <a:endParaRPr lang="en-US" dirty="0"/>
          </a:p>
        </p:txBody>
      </p:sp>
    </p:spTree>
    <p:extLst>
      <p:ext uri="{BB962C8B-B14F-4D97-AF65-F5344CB8AC3E}">
        <p14:creationId xmlns:p14="http://schemas.microsoft.com/office/powerpoint/2010/main" val="381547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br>
              <a:rPr lang="en-US" b="0" i="0" dirty="0">
                <a:solidFill>
                  <a:srgbClr val="282C33"/>
                </a:solidFill>
                <a:effectLst/>
                <a:latin typeface="Graphik"/>
              </a:rPr>
            </a:br>
            <a:r>
              <a:rPr lang="en-US" b="1" i="0" dirty="0">
                <a:solidFill>
                  <a:srgbClr val="374151"/>
                </a:solidFill>
                <a:effectLst/>
                <a:latin typeface="Söhne"/>
              </a:rPr>
              <a:t>Equity Frameworks:</a:t>
            </a:r>
            <a:r>
              <a:rPr lang="en-US" b="0" i="0" dirty="0">
                <a:solidFill>
                  <a:srgbClr val="374151"/>
                </a:solidFill>
                <a:effectLst/>
                <a:latin typeface="Söhne"/>
              </a:rPr>
              <a:t> Familiarize yourself with equity frameworks such as the Health Equity Framework or the Social Determinants of Health model. These frameworks guide the identification and addressing of root causes of disparities.</a:t>
            </a:r>
          </a:p>
          <a:p>
            <a:pPr algn="l"/>
            <a:r>
              <a:rPr lang="en-US" b="0" i="0" dirty="0">
                <a:solidFill>
                  <a:srgbClr val="374151"/>
                </a:solidFill>
                <a:effectLst/>
                <a:latin typeface="Söhne"/>
              </a:rPr>
              <a:t>b. </a:t>
            </a:r>
            <a:r>
              <a:rPr lang="en-US" b="1" i="0" dirty="0">
                <a:solidFill>
                  <a:srgbClr val="374151"/>
                </a:solidFill>
                <a:effectLst/>
                <a:latin typeface="Söhne"/>
              </a:rPr>
              <a:t>Guiding Principles:</a:t>
            </a:r>
            <a:r>
              <a:rPr lang="en-US" b="0" i="0" dirty="0">
                <a:solidFill>
                  <a:srgbClr val="374151"/>
                </a:solidFill>
                <a:effectLst/>
                <a:latin typeface="Söhne"/>
              </a:rPr>
              <a:t> Develop or adopt guiding principles that prioritize equity. This could include principles like inclusivity, cultural competency, and a commitment to dismantling systemic barriers.</a:t>
            </a:r>
          </a:p>
          <a:p>
            <a:pPr algn="l"/>
            <a:r>
              <a:rPr lang="en-US" b="0" i="0" dirty="0">
                <a:solidFill>
                  <a:srgbClr val="374151"/>
                </a:solidFill>
                <a:effectLst/>
                <a:latin typeface="Söhne"/>
              </a:rPr>
              <a:t>c. </a:t>
            </a:r>
            <a:r>
              <a:rPr lang="en-US" b="1" i="0" dirty="0">
                <a:solidFill>
                  <a:srgbClr val="374151"/>
                </a:solidFill>
                <a:effectLst/>
                <a:latin typeface="Söhne"/>
              </a:rPr>
              <a:t>Intersectionality:</a:t>
            </a:r>
            <a:r>
              <a:rPr lang="en-US" b="0" i="0" dirty="0">
                <a:solidFill>
                  <a:srgbClr val="374151"/>
                </a:solidFill>
                <a:effectLst/>
                <a:latin typeface="Söhne"/>
              </a:rPr>
              <a:t> Understand and apply the concept of intersectionality, recognizing that individuals may experience multiple forms of discrimination or advantage simultaneously.</a:t>
            </a:r>
          </a:p>
          <a:p>
            <a:pPr algn="l" rtl="0"/>
            <a:endParaRPr lang="en-US" b="0" i="0" dirty="0">
              <a:solidFill>
                <a:srgbClr val="282C33"/>
              </a:solidFill>
              <a:effectLst/>
              <a:latin typeface="Graphik"/>
            </a:endParaRPr>
          </a:p>
          <a:p>
            <a:endParaRPr lang="en-US" dirty="0"/>
          </a:p>
        </p:txBody>
      </p:sp>
    </p:spTree>
    <p:extLst>
      <p:ext uri="{BB962C8B-B14F-4D97-AF65-F5344CB8AC3E}">
        <p14:creationId xmlns:p14="http://schemas.microsoft.com/office/powerpoint/2010/main" val="1583254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While recognizing that there is no universal definition of diversity, equity, or inclusion and that terms used vary considerably between contexts, the following understanding provides a framework:  </a:t>
            </a:r>
          </a:p>
          <a:p>
            <a:endParaRPr lang="en-US" dirty="0"/>
          </a:p>
          <a:p>
            <a:r>
              <a:rPr lang="en-US" dirty="0"/>
              <a:t>Diversity: The intentional variety within a specific collection of people that takes into account intersectional elements of human difference, identity, and lived experience. We suggest paying particular attention to groups that are often subjected to structural forms of discrimination, exclusion, and oppression across the globe, including but not limited to: the intersections of racial and ethnic groups, LGBTI populations, people with disabilities, women, religious groups, and people of low socio-economic status. A diverse group is not necessarily inclusive or equitable. </a:t>
            </a:r>
          </a:p>
          <a:p>
            <a:endParaRPr lang="en-US" dirty="0"/>
          </a:p>
          <a:p>
            <a:r>
              <a:rPr lang="en-US" dirty="0"/>
              <a:t>Equity: The achievement and maintenance of just outcomes for all people within an organization or within a culture or society. Just outcomes are obtained when people address and dismantle imbalances in power dynamics (caused and upheld by structural systems of oppression and injustice) that are perpetuated in policies, processes, institutions, and the distribution of resources.  </a:t>
            </a:r>
          </a:p>
          <a:p>
            <a:endParaRPr lang="en-US" dirty="0"/>
          </a:p>
          <a:p>
            <a:r>
              <a:rPr lang="en-US" dirty="0"/>
              <a:t>Inclusion: A process that gives all people—especially communities that have been systematically excluded or prevented from having a say in the structures of power— full and meaningful participation in planning and decision making at all levels within a group, organization, movement, or society. While a truly inclusive group is necessarily diverse, a diverse group is not necessarily inclusive. </a:t>
            </a:r>
          </a:p>
        </p:txBody>
      </p:sp>
    </p:spTree>
    <p:extLst>
      <p:ext uri="{BB962C8B-B14F-4D97-AF65-F5344CB8AC3E}">
        <p14:creationId xmlns:p14="http://schemas.microsoft.com/office/powerpoint/2010/main" val="4251033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br>
              <a:rPr lang="en-US" b="0" i="0" dirty="0">
                <a:solidFill>
                  <a:srgbClr val="282C33"/>
                </a:solidFill>
                <a:effectLst/>
                <a:latin typeface="Graphik"/>
              </a:rPr>
            </a:br>
            <a:r>
              <a:rPr lang="en-US" b="1" i="0" dirty="0">
                <a:solidFill>
                  <a:srgbClr val="374151"/>
                </a:solidFill>
                <a:effectLst/>
                <a:latin typeface="Söhne"/>
              </a:rPr>
              <a:t>Literature Reviews:</a:t>
            </a:r>
            <a:r>
              <a:rPr lang="en-US" b="0" i="0" dirty="0">
                <a:solidFill>
                  <a:srgbClr val="374151"/>
                </a:solidFill>
                <a:effectLst/>
                <a:latin typeface="Söhne"/>
              </a:rPr>
              <a:t> Conduct thorough literature reviews to identify EBPs in the field of interest. Look for meta-analyses, systematic reviews, and evaluations of interventions.</a:t>
            </a:r>
          </a:p>
          <a:p>
            <a:pPr algn="l"/>
            <a:r>
              <a:rPr lang="en-US" b="0" i="0" dirty="0">
                <a:solidFill>
                  <a:srgbClr val="374151"/>
                </a:solidFill>
                <a:effectLst/>
                <a:latin typeface="Söhne"/>
              </a:rPr>
              <a:t>b. </a:t>
            </a:r>
            <a:r>
              <a:rPr lang="en-US" b="1" i="0" dirty="0">
                <a:solidFill>
                  <a:srgbClr val="374151"/>
                </a:solidFill>
                <a:effectLst/>
                <a:latin typeface="Söhne"/>
              </a:rPr>
              <a:t>Government Clearinghouses:</a:t>
            </a:r>
            <a:r>
              <a:rPr lang="en-US" b="0" i="0" dirty="0">
                <a:solidFill>
                  <a:srgbClr val="374151"/>
                </a:solidFill>
                <a:effectLst/>
                <a:latin typeface="Söhne"/>
              </a:rPr>
              <a:t> Agencies like the Substance Abuse and Mental Health Services Administration (SAMHSA) and the What Works Clearinghouse compile evidence on effective practices.</a:t>
            </a:r>
          </a:p>
          <a:p>
            <a:pPr algn="l"/>
            <a:r>
              <a:rPr lang="en-US" b="0" i="0" dirty="0">
                <a:solidFill>
                  <a:srgbClr val="374151"/>
                </a:solidFill>
                <a:effectLst/>
                <a:latin typeface="Söhne"/>
              </a:rPr>
              <a:t>c. </a:t>
            </a:r>
            <a:r>
              <a:rPr lang="en-US" b="1" i="0" dirty="0">
                <a:solidFill>
                  <a:srgbClr val="374151"/>
                </a:solidFill>
                <a:effectLst/>
                <a:latin typeface="Söhne"/>
              </a:rPr>
              <a:t>Professional Organizations:</a:t>
            </a:r>
            <a:r>
              <a:rPr lang="en-US" b="0" i="0" dirty="0">
                <a:solidFill>
                  <a:srgbClr val="374151"/>
                </a:solidFill>
                <a:effectLst/>
                <a:latin typeface="Söhne"/>
              </a:rPr>
              <a:t> Explore guidelines and recommendations from professional associations related to your field. They often provide evidence-based standards and practices.</a:t>
            </a:r>
          </a:p>
          <a:p>
            <a:pPr algn="l" rtl="0"/>
            <a:endParaRPr lang="en-US" b="0" i="0" dirty="0">
              <a:solidFill>
                <a:srgbClr val="282C33"/>
              </a:solidFill>
              <a:effectLst/>
              <a:latin typeface="Graphik"/>
            </a:endParaRPr>
          </a:p>
          <a:p>
            <a:endParaRPr lang="en-US" dirty="0"/>
          </a:p>
        </p:txBody>
      </p:sp>
    </p:spTree>
    <p:extLst>
      <p:ext uri="{BB962C8B-B14F-4D97-AF65-F5344CB8AC3E}">
        <p14:creationId xmlns:p14="http://schemas.microsoft.com/office/powerpoint/2010/main" val="3576941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b="1" i="0" dirty="0">
                <a:effectLst/>
                <a:latin typeface="Söhne"/>
              </a:rPr>
              <a:t>3. Guidance for Recognizing Equity:</a:t>
            </a:r>
          </a:p>
          <a:p>
            <a:pPr algn="l"/>
            <a:r>
              <a:rPr lang="en-US" b="0" i="0" dirty="0">
                <a:solidFill>
                  <a:srgbClr val="374151"/>
                </a:solidFill>
                <a:effectLst/>
                <a:latin typeface="Söhne"/>
              </a:rPr>
              <a:t>a. </a:t>
            </a:r>
            <a:r>
              <a:rPr lang="en-US" b="1" i="0" dirty="0">
                <a:solidFill>
                  <a:srgbClr val="374151"/>
                </a:solidFill>
                <a:effectLst/>
                <a:latin typeface="Söhne"/>
              </a:rPr>
              <a:t>Equity Frameworks:</a:t>
            </a:r>
            <a:r>
              <a:rPr lang="en-US" b="0" i="0" dirty="0">
                <a:solidFill>
                  <a:srgbClr val="374151"/>
                </a:solidFill>
                <a:effectLst/>
                <a:latin typeface="Söhne"/>
              </a:rPr>
              <a:t> Familiarize yourself with equity frameworks such as the Health Equity Framework or the Social Determinants of Health model. These frameworks guide the identification and addressing of root causes of disparities.</a:t>
            </a:r>
          </a:p>
          <a:p>
            <a:pPr algn="l"/>
            <a:r>
              <a:rPr lang="en-US" b="0" i="0" dirty="0">
                <a:solidFill>
                  <a:srgbClr val="374151"/>
                </a:solidFill>
                <a:effectLst/>
                <a:latin typeface="Söhne"/>
              </a:rPr>
              <a:t>b. </a:t>
            </a:r>
            <a:r>
              <a:rPr lang="en-US" b="1" i="0" dirty="0">
                <a:solidFill>
                  <a:srgbClr val="374151"/>
                </a:solidFill>
                <a:effectLst/>
                <a:latin typeface="Söhne"/>
              </a:rPr>
              <a:t>Guiding Principles:</a:t>
            </a:r>
            <a:r>
              <a:rPr lang="en-US" b="0" i="0" dirty="0">
                <a:solidFill>
                  <a:srgbClr val="374151"/>
                </a:solidFill>
                <a:effectLst/>
                <a:latin typeface="Söhne"/>
              </a:rPr>
              <a:t> Develop or adopt guiding principles that prioritize equity. This could include principles like inclusivity, cultural competency, and a commitment to dismantling systemic barriers.</a:t>
            </a:r>
          </a:p>
          <a:p>
            <a:pPr algn="l"/>
            <a:r>
              <a:rPr lang="en-US" b="0" i="0" dirty="0">
                <a:solidFill>
                  <a:srgbClr val="374151"/>
                </a:solidFill>
                <a:effectLst/>
                <a:latin typeface="Söhne"/>
              </a:rPr>
              <a:t>c. </a:t>
            </a:r>
            <a:r>
              <a:rPr lang="en-US" b="1" i="0" dirty="0">
                <a:solidFill>
                  <a:srgbClr val="374151"/>
                </a:solidFill>
                <a:effectLst/>
                <a:latin typeface="Söhne"/>
              </a:rPr>
              <a:t>Intersectionality:</a:t>
            </a:r>
            <a:r>
              <a:rPr lang="en-US" b="0" i="0" dirty="0">
                <a:solidFill>
                  <a:srgbClr val="374151"/>
                </a:solidFill>
                <a:effectLst/>
                <a:latin typeface="Söhne"/>
              </a:rPr>
              <a:t> Understand and apply the concept of intersectionality, recognizing that individuals may experience multiple forms of discrimination or advantage simultaneously.</a:t>
            </a:r>
          </a:p>
          <a:p>
            <a:pPr algn="l"/>
            <a:r>
              <a:rPr lang="en-US" b="0" i="0" dirty="0">
                <a:solidFill>
                  <a:srgbClr val="374151"/>
                </a:solidFill>
                <a:effectLst/>
                <a:latin typeface="Söhne"/>
              </a:rPr>
              <a:t>d. </a:t>
            </a:r>
            <a:endParaRPr lang="en-US" dirty="0"/>
          </a:p>
        </p:txBody>
      </p:sp>
    </p:spTree>
    <p:extLst>
      <p:ext uri="{BB962C8B-B14F-4D97-AF65-F5344CB8AC3E}">
        <p14:creationId xmlns:p14="http://schemas.microsoft.com/office/powerpoint/2010/main" val="2541522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b="1" i="0" dirty="0">
                <a:solidFill>
                  <a:srgbClr val="374151"/>
                </a:solidFill>
                <a:effectLst/>
                <a:latin typeface="Söhne"/>
              </a:rPr>
              <a:t>Cultural Competence:</a:t>
            </a:r>
            <a:r>
              <a:rPr lang="en-US" b="0" i="0" dirty="0">
                <a:solidFill>
                  <a:srgbClr val="374151"/>
                </a:solidFill>
                <a:effectLst/>
                <a:latin typeface="Söhne"/>
              </a:rPr>
              <a:t> Ensure that your approach is culturally competent. Consider the unique needs, values, and perspectives of diverse communities when designing and implementing interventions.</a:t>
            </a:r>
          </a:p>
          <a:p>
            <a:pPr algn="l"/>
            <a:r>
              <a:rPr lang="en-US" b="0" i="0" dirty="0">
                <a:solidFill>
                  <a:srgbClr val="374151"/>
                </a:solidFill>
                <a:effectLst/>
                <a:latin typeface="Söhne"/>
              </a:rPr>
              <a:t>e. </a:t>
            </a:r>
            <a:r>
              <a:rPr lang="en-US" b="1" i="0" dirty="0">
                <a:solidFill>
                  <a:srgbClr val="374151"/>
                </a:solidFill>
                <a:effectLst/>
                <a:latin typeface="Söhne"/>
              </a:rPr>
              <a:t>Community Engagement:</a:t>
            </a:r>
            <a:r>
              <a:rPr lang="en-US" b="0" i="0" dirty="0">
                <a:solidFill>
                  <a:srgbClr val="374151"/>
                </a:solidFill>
                <a:effectLst/>
                <a:latin typeface="Söhne"/>
              </a:rPr>
              <a:t> Involve the communities affected by inequities in the decision-making process. Collaborate with them to co-create solutions that are culturally relevant and contextually appropriate.</a:t>
            </a:r>
          </a:p>
          <a:p>
            <a:pPr algn="l"/>
            <a:r>
              <a:rPr lang="en-US" b="0" i="0" dirty="0">
                <a:solidFill>
                  <a:srgbClr val="374151"/>
                </a:solidFill>
                <a:effectLst/>
                <a:latin typeface="Söhne"/>
              </a:rPr>
              <a:t>f. </a:t>
            </a:r>
            <a:r>
              <a:rPr lang="en-US" b="1" i="0" dirty="0">
                <a:solidFill>
                  <a:srgbClr val="374151"/>
                </a:solidFill>
                <a:effectLst/>
                <a:latin typeface="Söhne"/>
              </a:rPr>
              <a:t>Continuous Evaluation:</a:t>
            </a:r>
            <a:r>
              <a:rPr lang="en-US" b="0" i="0" dirty="0">
                <a:solidFill>
                  <a:srgbClr val="374151"/>
                </a:solidFill>
                <a:effectLst/>
                <a:latin typeface="Söhne"/>
              </a:rPr>
              <a:t> Regularly evaluate the impact of interventions on equity indicators. Adjust strategies based on ongoing assessment to ensure that interventions are effective and responsive to changing needs.</a:t>
            </a:r>
          </a:p>
          <a:p>
            <a:pPr algn="l"/>
            <a:endParaRPr lang="en-US" b="0" i="0" dirty="0">
              <a:solidFill>
                <a:srgbClr val="374151"/>
              </a:solidFill>
              <a:effectLst/>
              <a:latin typeface="Söhne"/>
            </a:endParaRPr>
          </a:p>
          <a:p>
            <a:pPr algn="l" fontAlgn="base"/>
            <a:endParaRPr lang="en-US" b="0" i="0" u="none" strike="noStrike" dirty="0">
              <a:solidFill>
                <a:srgbClr val="444235"/>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3476094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0355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5133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endParaRPr lang="en-US" sz="2400" dirty="0"/>
          </a:p>
          <a:p>
            <a:pPr marL="342900" marR="0" lvl="0" indent="-342900">
              <a:spcBef>
                <a:spcPts val="0"/>
              </a:spcBef>
              <a:spcAft>
                <a:spcPts val="0"/>
              </a:spcAft>
              <a:buFont typeface="+mj-lt"/>
              <a:buAutoNum type="arabicPeriod"/>
              <a:tabLst>
                <a:tab pos="457200" algn="l"/>
              </a:tabLst>
            </a:pPr>
            <a:r>
              <a:rPr lang="en-US" sz="1200" b="1" kern="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Conduct Comprehensive Research:</a:t>
            </a:r>
            <a:endParaRPr lang="en-US" sz="1200" kern="100" dirty="0">
              <a:solidFill>
                <a:srgbClr val="37415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Symbol" pitchFamily="2" charset="2"/>
              <a:buChar char=""/>
              <a:tabLst>
                <a:tab pos="914400" algn="l"/>
              </a:tabLst>
            </a:pPr>
            <a:r>
              <a:rPr lang="en-US" sz="1200" kern="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Begin by conducting thorough research on the national and global context relevant to your project. Understand the social, economic, political, and cultural factors that may impact the success of your project.</a:t>
            </a:r>
            <a:endParaRPr lang="en-US" sz="1200" kern="100" dirty="0">
              <a:solidFill>
                <a:srgbClr val="37415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2"/>
              <a:tabLst>
                <a:tab pos="457200" algn="l"/>
              </a:tabLst>
            </a:pPr>
            <a:r>
              <a:rPr lang="en-US" sz="1200" b="1" kern="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Stakeholder Analysis:</a:t>
            </a:r>
            <a:endParaRPr lang="en-US" sz="1200" kern="100" dirty="0">
              <a:solidFill>
                <a:srgbClr val="37415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Symbol" pitchFamily="2" charset="2"/>
              <a:buChar char=""/>
              <a:tabLst>
                <a:tab pos="914400" algn="l"/>
              </a:tabLst>
            </a:pPr>
            <a:r>
              <a:rPr lang="en-US" sz="1200" kern="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Identify and analyze key stakeholders at both the national and global levels. This includes government agencies, non-profit organizations, businesses, and local communities. Understand their interests, needs, and potential contributions to your project.</a:t>
            </a:r>
            <a:endParaRPr lang="en-US" sz="1200" kern="100" dirty="0">
              <a:solidFill>
                <a:srgbClr val="37415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228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tabLst>
                <a:tab pos="457200" algn="l"/>
              </a:tabLst>
            </a:pPr>
            <a:r>
              <a:rPr lang="en-US" sz="1200" b="1" kern="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Cultural Sensitivity and Adaptation:</a:t>
            </a:r>
            <a:endParaRPr lang="en-US" sz="1200" kern="100" dirty="0">
              <a:solidFill>
                <a:srgbClr val="37415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Symbol" pitchFamily="2" charset="2"/>
              <a:buChar char=""/>
              <a:tabLst>
                <a:tab pos="914400" algn="l"/>
              </a:tabLst>
            </a:pPr>
            <a:r>
              <a:rPr lang="en-US" sz="1200" kern="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Consider cultural nuances and adapt your project to fit within the cultural context. This includes language considerations, cultural norms, and customs. Adapting your approach can enhance local acceptance and effectiveness.</a:t>
            </a:r>
            <a:endParaRPr lang="en-US" sz="1200" kern="100" dirty="0">
              <a:solidFill>
                <a:srgbClr val="37415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2"/>
              <a:tabLst>
                <a:tab pos="457200" algn="l"/>
              </a:tabLst>
            </a:pPr>
            <a:r>
              <a:rPr lang="en-US" sz="1200" b="1" kern="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Partnership Development:</a:t>
            </a:r>
            <a:endParaRPr lang="en-US" sz="1200" kern="100" dirty="0">
              <a:solidFill>
                <a:srgbClr val="37415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Symbol" pitchFamily="2" charset="2"/>
              <a:buChar char=""/>
              <a:tabLst>
                <a:tab pos="914400" algn="l"/>
              </a:tabLst>
            </a:pPr>
            <a:r>
              <a:rPr lang="en-US" sz="1200" kern="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Form strategic partnerships with organizations and entities that have a strong presence in the national or global context. Collaborate with local NGOs, government bodies, and international organizations to leverage resources and expertise.</a:t>
            </a:r>
            <a:endParaRPr lang="en-US" sz="1200" kern="100" dirty="0">
              <a:solidFill>
                <a:srgbClr val="37415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981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tabLst>
                <a:tab pos="457200" algn="l"/>
              </a:tabLst>
            </a:pPr>
            <a:r>
              <a:rPr lang="en-US" sz="1200" b="1" kern="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Scalability and Replicability:</a:t>
            </a:r>
            <a:endParaRPr lang="en-US" sz="1200" kern="100" dirty="0">
              <a:solidFill>
                <a:srgbClr val="37415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Symbol" pitchFamily="2" charset="2"/>
              <a:buChar char=""/>
              <a:tabLst>
                <a:tab pos="914400" algn="l"/>
              </a:tabLst>
            </a:pPr>
            <a:r>
              <a:rPr lang="en-US" sz="1200" kern="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Design your project with scalability and replicability in mind. Consider how the project can be expanded to reach a larger audience or adapted to different cultural contexts. This increases the project's potential for long-term impact.</a:t>
            </a:r>
          </a:p>
          <a:p>
            <a:pPr marL="342900" marR="0" lvl="0" indent="-342900">
              <a:spcBef>
                <a:spcPts val="0"/>
              </a:spcBef>
              <a:spcAft>
                <a:spcPts val="0"/>
              </a:spcAft>
              <a:buFont typeface="+mj-lt"/>
              <a:buAutoNum type="arabicPeriod"/>
              <a:tabLst>
                <a:tab pos="457200" algn="l"/>
              </a:tabLst>
            </a:pPr>
            <a:r>
              <a:rPr lang="en-US" sz="1200" b="1" kern="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Local Capacity Building:</a:t>
            </a:r>
            <a:endParaRPr lang="en-US" sz="1200" kern="100" dirty="0">
              <a:solidFill>
                <a:srgbClr val="37415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Symbol" pitchFamily="2" charset="2"/>
              <a:buChar char=""/>
              <a:tabLst>
                <a:tab pos="914400" algn="l"/>
              </a:tabLst>
            </a:pPr>
            <a:r>
              <a:rPr lang="en-US" sz="1200" kern="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Invest in building local capacity by providing training and skill development opportunities. This empowers local communities to take ownership of the project and ensures sustainability beyond the project duration.</a:t>
            </a:r>
            <a:endParaRPr lang="en-US" sz="1200" kern="100" dirty="0">
              <a:solidFill>
                <a:srgbClr val="37415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Symbol" pitchFamily="2" charset="2"/>
              <a:buChar char=""/>
              <a:tabLst>
                <a:tab pos="914400" algn="l"/>
              </a:tabLst>
            </a:pPr>
            <a:endParaRPr lang="en-US" sz="1200" kern="100" dirty="0">
              <a:solidFill>
                <a:srgbClr val="37415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10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tabLst>
                <a:tab pos="457200" algn="l"/>
              </a:tabLst>
            </a:pPr>
            <a:r>
              <a:rPr lang="en-US" sz="1200" b="1" kern="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Data Collection and Monitoring:</a:t>
            </a:r>
            <a:endParaRPr lang="en-US" sz="1200" kern="100" dirty="0">
              <a:solidFill>
                <a:srgbClr val="37415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Symbol" pitchFamily="2" charset="2"/>
              <a:buChar char=""/>
              <a:tabLst>
                <a:tab pos="914400" algn="l"/>
              </a:tabLst>
            </a:pPr>
            <a:r>
              <a:rPr lang="en-US" sz="1200" kern="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Implement robust data collection and monitoring systems to track the project's progress and impact. Use data to demonstrate the effectiveness of your project on both national and global levels, providing evidence for scalability and replicability.</a:t>
            </a:r>
            <a:endParaRPr lang="en-US" sz="1200" kern="100" dirty="0">
              <a:solidFill>
                <a:srgbClr val="37415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200" b="1" kern="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Sustainability Planning:</a:t>
            </a:r>
            <a:endParaRPr lang="en-US" sz="1200" kern="100" dirty="0">
              <a:solidFill>
                <a:srgbClr val="37415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Symbol" pitchFamily="2" charset="2"/>
              <a:buChar char=""/>
              <a:tabLst>
                <a:tab pos="914400" algn="l"/>
              </a:tabLst>
            </a:pPr>
            <a:r>
              <a:rPr lang="en-US" sz="1200" kern="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Develop a sustainability plan that considers the long-term impact of your project within the national or global context. This may involve transitioning project ownership to local stakeholders or integrating the project into existing systems.</a:t>
            </a:r>
            <a:endParaRPr lang="en-US" sz="1200" kern="100" dirty="0">
              <a:solidFill>
                <a:srgbClr val="37415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Symbol" pitchFamily="2" charset="2"/>
              <a:buChar char=""/>
              <a:tabLst>
                <a:tab pos="914400" algn="l"/>
              </a:tabLst>
            </a:pPr>
            <a:r>
              <a:rPr lang="en-US" sz="1200" kern="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a:t>
            </a:r>
            <a:endParaRPr lang="en-US" sz="1200" kern="100" dirty="0">
              <a:solidFill>
                <a:srgbClr val="37415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9241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u="none" strike="noStrike" dirty="0">
                <a:solidFill>
                  <a:srgbClr val="444235"/>
                </a:solidFill>
                <a:effectLst/>
                <a:latin typeface="Open Sans" panose="020B0606030504020204" pitchFamily="34" charset="0"/>
              </a:rPr>
              <a:t>A statement of need communicates key information to donors about your organization and its work. After reading your statement of need, donors should come away feeling certain that their contributions will be supporting critical yet unmet public or community needs. Reading between the lines, donors should also be confident that your organization fully understands these needs and is prepared to meet them.</a:t>
            </a:r>
          </a:p>
          <a:p>
            <a:pPr algn="l" fontAlgn="base"/>
            <a:r>
              <a:rPr lang="en-US" b="0" i="0" u="none" strike="noStrike" dirty="0">
                <a:solidFill>
                  <a:srgbClr val="444235"/>
                </a:solidFill>
                <a:effectLst/>
                <a:latin typeface="Open Sans" panose="020B0606030504020204" pitchFamily="34" charset="0"/>
              </a:rPr>
              <a:t>Data can come in many forms. For example:</a:t>
            </a:r>
          </a:p>
          <a:p>
            <a:pPr marL="742950" lvl="1" indent="-285750" algn="l" fontAlgn="base">
              <a:buFont typeface="Arial" panose="020B0604020202020204" pitchFamily="34" charset="0"/>
              <a:buChar char="•"/>
            </a:pPr>
            <a:r>
              <a:rPr lang="en-US" b="0" i="0" u="none" strike="noStrike" dirty="0">
                <a:solidFill>
                  <a:srgbClr val="444235"/>
                </a:solidFill>
                <a:effectLst/>
                <a:latin typeface="Open Sans" panose="020B0606030504020204" pitchFamily="34" charset="0"/>
              </a:rPr>
              <a:t>Census or other government data</a:t>
            </a:r>
          </a:p>
          <a:p>
            <a:pPr marL="742950" lvl="1" indent="-285750" algn="l" fontAlgn="base">
              <a:buFont typeface="Arial" panose="020B0604020202020204" pitchFamily="34" charset="0"/>
              <a:buChar char="•"/>
            </a:pPr>
            <a:r>
              <a:rPr lang="en-US" b="0" i="0" u="none" strike="noStrike" dirty="0">
                <a:solidFill>
                  <a:srgbClr val="444235"/>
                </a:solidFill>
                <a:effectLst/>
                <a:latin typeface="Open Sans" panose="020B0606030504020204" pitchFamily="34" charset="0"/>
              </a:rPr>
              <a:t>Community meetings</a:t>
            </a:r>
          </a:p>
          <a:p>
            <a:pPr marL="742950" lvl="1" indent="-285750" algn="l" fontAlgn="base">
              <a:buFont typeface="Arial" panose="020B0604020202020204" pitchFamily="34" charset="0"/>
              <a:buChar char="•"/>
            </a:pPr>
            <a:r>
              <a:rPr lang="en-US" b="0" i="0" u="none" strike="noStrike" dirty="0">
                <a:solidFill>
                  <a:srgbClr val="444235"/>
                </a:solidFill>
                <a:effectLst/>
                <a:latin typeface="Open Sans" panose="020B0606030504020204" pitchFamily="34" charset="0"/>
              </a:rPr>
              <a:t>Stakeholder interviews</a:t>
            </a:r>
          </a:p>
          <a:p>
            <a:pPr marL="742950" lvl="1" indent="-285750" algn="l" fontAlgn="base">
              <a:buFont typeface="Arial" panose="020B0604020202020204" pitchFamily="34" charset="0"/>
              <a:buChar char="•"/>
            </a:pPr>
            <a:r>
              <a:rPr lang="en-US" b="0" i="0" u="none" strike="noStrike" dirty="0">
                <a:solidFill>
                  <a:srgbClr val="444235"/>
                </a:solidFill>
                <a:effectLst/>
                <a:latin typeface="Open Sans" panose="020B0606030504020204" pitchFamily="34" charset="0"/>
              </a:rPr>
              <a:t>Surveys</a:t>
            </a:r>
          </a:p>
          <a:p>
            <a:pPr marL="742950" lvl="1" indent="-285750" algn="l" fontAlgn="base">
              <a:buFont typeface="Arial" panose="020B0604020202020204" pitchFamily="34" charset="0"/>
              <a:buChar char="•"/>
            </a:pPr>
            <a:r>
              <a:rPr lang="en-US" b="0" i="0" u="none" strike="noStrike" dirty="0">
                <a:solidFill>
                  <a:srgbClr val="444235"/>
                </a:solidFill>
                <a:effectLst/>
                <a:latin typeface="Open Sans" panose="020B0606030504020204" pitchFamily="34" charset="0"/>
              </a:rPr>
              <a:t>Original analyses of existing datasets</a:t>
            </a:r>
          </a:p>
          <a:p>
            <a:pPr marL="742950" lvl="1" indent="-285750" algn="l" fontAlgn="base">
              <a:buFont typeface="Arial" panose="020B0604020202020204" pitchFamily="34" charset="0"/>
              <a:buChar char="•"/>
            </a:pPr>
            <a:r>
              <a:rPr lang="en-US" b="0" i="0" u="none" strike="noStrike" dirty="0">
                <a:solidFill>
                  <a:srgbClr val="444235"/>
                </a:solidFill>
                <a:effectLst/>
                <a:latin typeface="Open Sans" panose="020B0606030504020204" pitchFamily="34" charset="0"/>
              </a:rPr>
              <a:t>Reports your organization or others have published</a:t>
            </a:r>
          </a:p>
          <a:p>
            <a:pPr marL="742950" lvl="1" indent="-285750" algn="l" fontAlgn="base">
              <a:buFont typeface="Arial" panose="020B0604020202020204" pitchFamily="34" charset="0"/>
              <a:buChar char="•"/>
            </a:pPr>
            <a:r>
              <a:rPr lang="en-US" b="0" i="0" u="none" strike="noStrike" dirty="0">
                <a:solidFill>
                  <a:srgbClr val="444235"/>
                </a:solidFill>
                <a:effectLst/>
                <a:latin typeface="Open Sans" panose="020B0606030504020204" pitchFamily="34" charset="0"/>
              </a:rPr>
              <a:t>Polling</a:t>
            </a:r>
          </a:p>
          <a:p>
            <a:pPr marL="742950" lvl="1" indent="-285750" algn="l" fontAlgn="base">
              <a:buFont typeface="Arial" panose="020B0604020202020204" pitchFamily="34" charset="0"/>
              <a:buChar char="•"/>
            </a:pPr>
            <a:r>
              <a:rPr lang="en-US" b="0" i="0" u="none" strike="noStrike" dirty="0">
                <a:solidFill>
                  <a:srgbClr val="444235"/>
                </a:solidFill>
                <a:effectLst/>
                <a:latin typeface="Open Sans" panose="020B0606030504020204" pitchFamily="34" charset="0"/>
              </a:rPr>
              <a:t>Case studies</a:t>
            </a:r>
          </a:p>
          <a:p>
            <a:pPr marL="742950" lvl="1" indent="-285750" algn="l" fontAlgn="base">
              <a:buFont typeface="Arial" panose="020B0604020202020204" pitchFamily="34" charset="0"/>
              <a:buChar char="•"/>
            </a:pPr>
            <a:r>
              <a:rPr lang="en-US" b="0" i="0" u="none" strike="noStrike" dirty="0">
                <a:solidFill>
                  <a:srgbClr val="444235"/>
                </a:solidFill>
                <a:effectLst/>
                <a:latin typeface="Open Sans" panose="020B0606030504020204" pitchFamily="34" charset="0"/>
              </a:rPr>
              <a:t>Policy details and analysis</a:t>
            </a:r>
          </a:p>
          <a:p>
            <a:pPr marL="742950" lvl="1" indent="-285750" algn="l" fontAlgn="base">
              <a:buFont typeface="Arial" panose="020B0604020202020204" pitchFamily="34" charset="0"/>
              <a:buChar char="•"/>
            </a:pPr>
            <a:r>
              <a:rPr lang="en-US" b="0" i="0" u="none" strike="noStrike" dirty="0">
                <a:solidFill>
                  <a:srgbClr val="444235"/>
                </a:solidFill>
                <a:effectLst/>
                <a:latin typeface="Open Sans" panose="020B0606030504020204" pitchFamily="34" charset="0"/>
              </a:rPr>
              <a:t>Requests for services your organization receives</a:t>
            </a:r>
          </a:p>
          <a:p>
            <a:endParaRPr lang="en-US" dirty="0"/>
          </a:p>
        </p:txBody>
      </p:sp>
    </p:spTree>
    <p:extLst>
      <p:ext uri="{BB962C8B-B14F-4D97-AF65-F5344CB8AC3E}">
        <p14:creationId xmlns:p14="http://schemas.microsoft.com/office/powerpoint/2010/main" val="12531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457200" defTabSz="457200" eaLnBrk="1" fontAlgn="auto" latinLnBrk="0" hangingPunct="1">
              <a:lnSpc>
                <a:spcPct val="117999"/>
              </a:lnSpc>
              <a:spcBef>
                <a:spcPts val="0"/>
              </a:spcBef>
              <a:spcAft>
                <a:spcPts val="0"/>
              </a:spcAft>
              <a:buClrTx/>
              <a:buSzTx/>
              <a:buFontTx/>
              <a:buAutoNum type="arabicPeriod"/>
              <a:tabLst/>
              <a:defRPr/>
            </a:pPr>
            <a:r>
              <a:rPr lang="en-US" sz="2400" b="0" i="0" dirty="0"/>
              <a:t>Many grantors have explicit commitments to diversity, equity, and inclusion. Aligning your proposal with these values increases the likelihood of securing funding.</a:t>
            </a:r>
          </a:p>
          <a:p>
            <a:pPr marL="457200" marR="0" lvl="0" indent="-457200" defTabSz="457200" eaLnBrk="1" fontAlgn="auto" latinLnBrk="0" hangingPunct="1">
              <a:lnSpc>
                <a:spcPct val="117999"/>
              </a:lnSpc>
              <a:spcBef>
                <a:spcPts val="0"/>
              </a:spcBef>
              <a:spcAft>
                <a:spcPts val="0"/>
              </a:spcAft>
              <a:buClrTx/>
              <a:buSzTx/>
              <a:buFontTx/>
              <a:buAutoNum type="arabicPeriod"/>
              <a:tabLst/>
              <a:defRPr/>
            </a:pPr>
            <a:r>
              <a:rPr lang="en-US" sz="2400" b="0" i="0" dirty="0"/>
              <a:t>DEI considerations enhance the social impact of projects by ensuring that they benefit all members of the community, irrespective of their background. It helps address disparities and promotes fairness.</a:t>
            </a:r>
            <a:endParaRPr lang="en-US" sz="2400" dirty="0"/>
          </a:p>
          <a:p>
            <a:pPr marL="457200" marR="0" lvl="0" indent="-457200" defTabSz="457200" eaLnBrk="1" fontAlgn="auto" latinLnBrk="0" hangingPunct="1">
              <a:lnSpc>
                <a:spcPct val="117999"/>
              </a:lnSpc>
              <a:spcBef>
                <a:spcPts val="0"/>
              </a:spcBef>
              <a:spcAft>
                <a:spcPts val="0"/>
              </a:spcAft>
              <a:buClrTx/>
              <a:buSzTx/>
              <a:buFontTx/>
              <a:buAutoNum type="arabicPeriod"/>
              <a:tabLst/>
              <a:defRPr/>
            </a:pPr>
            <a:endParaRPr lang="en-US" sz="2400" b="0" i="0" dirty="0"/>
          </a:p>
          <a:p>
            <a:pPr marL="457200" marR="0" lvl="0" indent="-457200" defTabSz="457200" eaLnBrk="1" fontAlgn="auto" latinLnBrk="0" hangingPunct="1">
              <a:lnSpc>
                <a:spcPct val="117999"/>
              </a:lnSpc>
              <a:spcBef>
                <a:spcPts val="0"/>
              </a:spcBef>
              <a:spcAft>
                <a:spcPts val="0"/>
              </a:spcAft>
              <a:buClrTx/>
              <a:buSzTx/>
              <a:buFontTx/>
              <a:buAutoNum type="arabicPeriod"/>
              <a:tabLst/>
              <a:defRPr/>
            </a:pPr>
            <a:endParaRPr lang="en-US" sz="2400" dirty="0"/>
          </a:p>
          <a:p>
            <a:endParaRPr lang="en-US" dirty="0"/>
          </a:p>
        </p:txBody>
      </p:sp>
    </p:spTree>
    <p:extLst>
      <p:ext uri="{BB962C8B-B14F-4D97-AF65-F5344CB8AC3E}">
        <p14:creationId xmlns:p14="http://schemas.microsoft.com/office/powerpoint/2010/main" val="15618058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72485-2C3E-4E75-86A8-CAC6306CFB9B}" type="slidenum">
              <a:rPr lang="en-US" smtClean="0"/>
              <a:pPr/>
              <a:t>38</a:t>
            </a:fld>
            <a:endParaRPr lang="en-US" dirty="0"/>
          </a:p>
        </p:txBody>
      </p:sp>
    </p:spTree>
    <p:extLst>
      <p:ext uri="{BB962C8B-B14F-4D97-AF65-F5344CB8AC3E}">
        <p14:creationId xmlns:p14="http://schemas.microsoft.com/office/powerpoint/2010/main" val="1583512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endParaRPr lang="en-US" sz="2400" dirty="0"/>
          </a:p>
          <a:p>
            <a:pPr lvl="0"/>
            <a:r>
              <a:rPr lang="en-US" sz="2400" b="0" i="0" dirty="0"/>
              <a:t>3. DEI principles emphasize the importance of engaging and involving diverse communities in decision-making processes. Grantors often look for projects that actively involve and empower underrepresented groups.</a:t>
            </a:r>
          </a:p>
          <a:p>
            <a:pPr lvl="0"/>
            <a:r>
              <a:rPr lang="en-US" sz="2400" b="0" i="0" dirty="0"/>
              <a:t>4. Diverse perspectives bring innovation and creativity. A project that incorporates a variety of voices and experiences is more likely to generate unique solutions to complex problems.</a:t>
            </a:r>
            <a:endParaRPr lang="en-US" sz="2400" dirty="0"/>
          </a:p>
          <a:p>
            <a:endParaRPr lang="en-US" dirty="0"/>
          </a:p>
        </p:txBody>
      </p:sp>
    </p:spTree>
    <p:extLst>
      <p:ext uri="{BB962C8B-B14F-4D97-AF65-F5344CB8AC3E}">
        <p14:creationId xmlns:p14="http://schemas.microsoft.com/office/powerpoint/2010/main" val="2765230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5. </a:t>
            </a:r>
            <a:r>
              <a:rPr lang="en-US" sz="2400" b="0" i="0" dirty="0"/>
              <a:t>DEI considerations help to identify and mitigate bias in project design and implementation. This ensures that the benefits of the project are distributed equitably and that unintended negative consequences are minimized.</a:t>
            </a:r>
          </a:p>
          <a:p>
            <a:pPr marL="0" marR="0" lvl="0" indent="0" defTabSz="457200" eaLnBrk="1" fontAlgn="auto" latinLnBrk="0" hangingPunct="1">
              <a:lnSpc>
                <a:spcPct val="117999"/>
              </a:lnSpc>
              <a:spcBef>
                <a:spcPts val="0"/>
              </a:spcBef>
              <a:spcAft>
                <a:spcPts val="0"/>
              </a:spcAft>
              <a:buClrTx/>
              <a:buSzTx/>
              <a:buFontTx/>
              <a:buNone/>
              <a:tabLst/>
              <a:defRPr/>
            </a:pPr>
            <a:r>
              <a:rPr lang="en-US" sz="2400" b="0" i="0" dirty="0"/>
              <a:t>6. Grantors are increasingly aware of the importance of DEI in creating positive social change. Including DEI elements in your proposal enhances your credibility and contributes to a positive reputation for your organization.</a:t>
            </a:r>
            <a:endParaRPr lang="en-US" sz="2400" dirty="0"/>
          </a:p>
          <a:p>
            <a:pPr marL="0" marR="0" lvl="0" indent="0" defTabSz="457200" eaLnBrk="1" fontAlgn="auto" latinLnBrk="0" hangingPunct="1">
              <a:lnSpc>
                <a:spcPct val="117999"/>
              </a:lnSpc>
              <a:spcBef>
                <a:spcPts val="0"/>
              </a:spcBef>
              <a:spcAft>
                <a:spcPts val="0"/>
              </a:spcAft>
              <a:buClrTx/>
              <a:buSzTx/>
              <a:buFontTx/>
              <a:buNone/>
              <a:tabLst/>
              <a:defRPr/>
            </a:pPr>
            <a:endParaRPr lang="en-US" sz="2400" dirty="0"/>
          </a:p>
          <a:p>
            <a:endParaRPr lang="en-US" dirty="0"/>
          </a:p>
        </p:txBody>
      </p:sp>
    </p:spTree>
    <p:extLst>
      <p:ext uri="{BB962C8B-B14F-4D97-AF65-F5344CB8AC3E}">
        <p14:creationId xmlns:p14="http://schemas.microsoft.com/office/powerpoint/2010/main" val="3460338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endParaRPr lang="en-US" sz="2400" dirty="0"/>
          </a:p>
          <a:p>
            <a:pPr lvl="0"/>
            <a:r>
              <a:rPr lang="en-US" sz="2400" b="0" i="0" dirty="0"/>
              <a:t>7.Many funding organizations require grantees to adhere to legal and ethical standards related to diversity, equity, and inclusion. Incorporating these principles into your proposal demonstrates your commitment to compliance.</a:t>
            </a:r>
            <a:endParaRPr lang="en-US" sz="2400" dirty="0"/>
          </a:p>
          <a:p>
            <a:pPr lvl="0"/>
            <a:endParaRPr lang="en-US" sz="2800" dirty="0"/>
          </a:p>
          <a:p>
            <a:pPr lvl="0"/>
            <a:r>
              <a:rPr lang="en-US" sz="2400" b="0" i="0" dirty="0"/>
              <a:t>8. DEI is not just a checkbox for grant applications. It's a fundamental aspect of building sustainable projects. A commitment to diversity and equity ensures that the benefits of your project are enduring and contribute to long-term positive change.</a:t>
            </a:r>
            <a:endParaRPr lang="en-US" sz="2400" dirty="0"/>
          </a:p>
          <a:p>
            <a:endParaRPr lang="en-US" dirty="0"/>
          </a:p>
        </p:txBody>
      </p:sp>
    </p:spTree>
    <p:extLst>
      <p:ext uri="{BB962C8B-B14F-4D97-AF65-F5344CB8AC3E}">
        <p14:creationId xmlns:p14="http://schemas.microsoft.com/office/powerpoint/2010/main" val="1199972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endParaRPr lang="en-US" sz="2800" dirty="0"/>
          </a:p>
          <a:p>
            <a:pPr marL="0" marR="0" lvl="0" indent="0" defTabSz="457200" eaLnBrk="1" fontAlgn="auto" latinLnBrk="0" hangingPunct="1">
              <a:lnSpc>
                <a:spcPct val="117999"/>
              </a:lnSpc>
              <a:spcBef>
                <a:spcPts val="0"/>
              </a:spcBef>
              <a:spcAft>
                <a:spcPts val="0"/>
              </a:spcAft>
              <a:buClrTx/>
              <a:buSzTx/>
              <a:buFontTx/>
              <a:buNone/>
              <a:tabLst/>
              <a:defRPr/>
            </a:pPr>
            <a:r>
              <a:rPr lang="en-US" sz="2400" b="0" i="0" dirty="0"/>
              <a:t>9. DEI principles </a:t>
            </a:r>
            <a:r>
              <a:rPr lang="en-US" sz="2400" b="1" i="0" dirty="0"/>
              <a:t>show that your organization is sensitive</a:t>
            </a:r>
            <a:r>
              <a:rPr lang="en-US" sz="2400" b="0" i="0" dirty="0"/>
              <a:t> </a:t>
            </a:r>
            <a:r>
              <a:rPr lang="en-US" sz="2400" b="1" i="0" dirty="0"/>
              <a:t>to the needs </a:t>
            </a:r>
            <a:r>
              <a:rPr lang="en-US" sz="2400" b="0" i="0" dirty="0"/>
              <a:t>of diverse stakeholders, fostering trust and collaboration.</a:t>
            </a:r>
            <a:endParaRPr lang="en-US" sz="2400" dirty="0"/>
          </a:p>
          <a:p>
            <a:pPr lvl="0"/>
            <a:r>
              <a:rPr lang="en-US" sz="2400" b="0" i="0" dirty="0"/>
              <a:t>10. Acknowledging and addressing DEI in your proposal demonstrates an understanding of the complex social issues your project aims to address. It reflects a commitment to navigating the multifaceted nature of challenges.</a:t>
            </a:r>
            <a:endParaRPr lang="en-US" sz="2400" dirty="0"/>
          </a:p>
          <a:p>
            <a:endParaRPr lang="en-US" dirty="0"/>
          </a:p>
        </p:txBody>
      </p:sp>
    </p:spTree>
    <p:extLst>
      <p:ext uri="{BB962C8B-B14F-4D97-AF65-F5344CB8AC3E}">
        <p14:creationId xmlns:p14="http://schemas.microsoft.com/office/powerpoint/2010/main" val="4293067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374151"/>
                </a:solidFill>
                <a:effectLst/>
                <a:latin typeface="Söhne"/>
              </a:rPr>
              <a:t>In summary, recognizing diversity, equity, and inclusion in a grant proposal is not just a requirement; it's a strategic decision that enhances the quality, impact, and sustainability of your project while aligning with the values of funders and contributing to positive social change.</a:t>
            </a:r>
            <a:endParaRPr lang="en-US" dirty="0"/>
          </a:p>
        </p:txBody>
      </p:sp>
    </p:spTree>
    <p:extLst>
      <p:ext uri="{BB962C8B-B14F-4D97-AF65-F5344CB8AC3E}">
        <p14:creationId xmlns:p14="http://schemas.microsoft.com/office/powerpoint/2010/main" val="1843070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5408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1201340" y="11859862"/>
            <a:ext cx="2197100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1206496" y="2574991"/>
            <a:ext cx="21971005" cy="4648202"/>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21" hasCustomPrompt="1"/>
          </p:nvPr>
        </p:nvSpPr>
        <p:spPr>
          <a:xfrm>
            <a:off x="1201342" y="7223190"/>
            <a:ext cx="21971002" cy="1905002"/>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numCol="1" spcCol="38100">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p>
        </p:txBody>
      </p:sp>
      <p:sp>
        <p:nvSpPr>
          <p:cNvPr id="3" name="Content Placeholder 2"/>
          <p:cNvSpPr>
            <a:spLocks noGrp="1"/>
          </p:cNvSpPr>
          <p:nvPr>
            <p:ph sz="half" idx="1"/>
          </p:nvPr>
        </p:nvSpPr>
        <p:spPr>
          <a:xfrm>
            <a:off x="1219200" y="3200405"/>
            <a:ext cx="10769600" cy="9051926"/>
          </a:xfrm>
        </p:spPr>
        <p:txBody>
          <a:bodyPr/>
          <a:lstStyle>
            <a:lvl1pPr>
              <a:defRPr sz="4800">
                <a:solidFill>
                  <a:schemeClr val="tx1">
                    <a:lumMod val="75000"/>
                    <a:lumOff val="25000"/>
                  </a:schemeClr>
                </a:solidFill>
              </a:defRPr>
            </a:lvl1pPr>
            <a:lvl2pPr>
              <a:defRPr sz="4000">
                <a:solidFill>
                  <a:schemeClr val="tx1">
                    <a:lumMod val="75000"/>
                    <a:lumOff val="25000"/>
                  </a:schemeClr>
                </a:solidFill>
              </a:defRPr>
            </a:lvl2pPr>
            <a:lvl3pPr>
              <a:defRPr sz="4000">
                <a:solidFill>
                  <a:schemeClr val="tx1">
                    <a:lumMod val="75000"/>
                    <a:lumOff val="25000"/>
                  </a:schemeClr>
                </a:solidFill>
              </a:defRPr>
            </a:lvl3pPr>
            <a:lvl4pPr>
              <a:defRPr sz="3600">
                <a:solidFill>
                  <a:schemeClr val="tx1">
                    <a:lumMod val="75000"/>
                    <a:lumOff val="25000"/>
                  </a:schemeClr>
                </a:solidFill>
              </a:defRPr>
            </a:lvl4pPr>
            <a:lvl5pPr>
              <a:defRPr sz="3600">
                <a:solidFill>
                  <a:schemeClr val="tx1">
                    <a:lumMod val="75000"/>
                    <a:lumOff val="25000"/>
                  </a:schemeClr>
                </a:solidFill>
              </a:defRPr>
            </a:lvl5pPr>
            <a:lvl6pPr>
              <a:defRPr sz="3600"/>
            </a:lvl6pPr>
            <a:lvl7pPr>
              <a:defRPr sz="3600"/>
            </a:lvl7pPr>
            <a:lvl8pPr>
              <a:defRPr sz="3600"/>
            </a:lvl8pPr>
            <a:lvl9pPr>
              <a:defRPr sz="3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2395200" y="3200405"/>
            <a:ext cx="10769600" cy="9051926"/>
          </a:xfrm>
        </p:spPr>
        <p:txBody>
          <a:bodyPr/>
          <a:lstStyle>
            <a:lvl1pPr>
              <a:defRPr sz="4800">
                <a:solidFill>
                  <a:schemeClr val="tx1">
                    <a:lumMod val="75000"/>
                    <a:lumOff val="25000"/>
                  </a:schemeClr>
                </a:solidFill>
              </a:defRPr>
            </a:lvl1pPr>
            <a:lvl2pPr>
              <a:defRPr sz="4000">
                <a:solidFill>
                  <a:schemeClr val="tx1">
                    <a:lumMod val="75000"/>
                    <a:lumOff val="25000"/>
                  </a:schemeClr>
                </a:solidFill>
              </a:defRPr>
            </a:lvl2pPr>
            <a:lvl3pPr>
              <a:defRPr sz="4000">
                <a:solidFill>
                  <a:schemeClr val="tx1">
                    <a:lumMod val="75000"/>
                    <a:lumOff val="25000"/>
                  </a:schemeClr>
                </a:solidFill>
              </a:defRPr>
            </a:lvl3pPr>
            <a:lvl4pPr>
              <a:defRPr sz="3600">
                <a:solidFill>
                  <a:schemeClr val="tx1">
                    <a:lumMod val="75000"/>
                    <a:lumOff val="25000"/>
                  </a:schemeClr>
                </a:solidFill>
              </a:defRPr>
            </a:lvl4pPr>
            <a:lvl5pPr>
              <a:defRPr sz="3600">
                <a:solidFill>
                  <a:schemeClr val="tx1">
                    <a:lumMod val="75000"/>
                    <a:lumOff val="25000"/>
                  </a:schemeClr>
                </a:solidFill>
              </a:defRPr>
            </a:lvl5pPr>
            <a:lvl6pPr>
              <a:defRPr sz="3600"/>
            </a:lvl6pPr>
            <a:lvl7pPr>
              <a:defRPr sz="3600"/>
            </a:lvl7pPr>
            <a:lvl8pPr>
              <a:defRPr sz="3600"/>
            </a:lvl8pPr>
            <a:lvl9pPr>
              <a:defRPr sz="3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6701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7200" b="1">
                <a:solidFill>
                  <a:srgbClr val="2F6A36"/>
                </a:solidFill>
              </a:defRPr>
            </a:lvl1pPr>
          </a:lstStyle>
          <a:p>
            <a:r>
              <a:rPr lang="en-US" dirty="0"/>
              <a:t>Click to edit Master title style</a:t>
            </a:r>
          </a:p>
        </p:txBody>
      </p:sp>
      <p:sp>
        <p:nvSpPr>
          <p:cNvPr id="3" name="Content Placeholder 2"/>
          <p:cNvSpPr>
            <a:spLocks noGrp="1"/>
          </p:cNvSpPr>
          <p:nvPr>
            <p:ph idx="1"/>
          </p:nvPr>
        </p:nvSpPr>
        <p:spPr>
          <a:xfrm>
            <a:off x="1219201" y="3200402"/>
            <a:ext cx="21945602" cy="8686800"/>
          </a:xfrm>
        </p:spPr>
        <p:txBody>
          <a:bodyPr/>
          <a:lstStyle>
            <a:lvl1pPr>
              <a:defRPr sz="4800" b="0" i="0">
                <a:solidFill>
                  <a:schemeClr val="tx1">
                    <a:lumMod val="75000"/>
                    <a:lumOff val="25000"/>
                  </a:schemeClr>
                </a:solidFill>
                <a:latin typeface="Montserrat" pitchFamily="2" charset="77"/>
              </a:defRPr>
            </a:lvl1pPr>
            <a:lvl2pPr>
              <a:defRPr b="0" i="0">
                <a:solidFill>
                  <a:schemeClr val="tx1">
                    <a:lumMod val="75000"/>
                    <a:lumOff val="25000"/>
                  </a:schemeClr>
                </a:solidFill>
                <a:latin typeface="Montserrat Light" pitchFamily="2" charset="77"/>
              </a:defRPr>
            </a:lvl2pPr>
            <a:lvl3pPr>
              <a:defRPr b="0" i="0">
                <a:solidFill>
                  <a:schemeClr val="tx1">
                    <a:lumMod val="75000"/>
                    <a:lumOff val="25000"/>
                  </a:schemeClr>
                </a:solidFill>
                <a:latin typeface="Montserrat Light" pitchFamily="2" charset="77"/>
              </a:defRPr>
            </a:lvl3pPr>
            <a:lvl4pPr>
              <a:defRPr b="0" i="0">
                <a:solidFill>
                  <a:schemeClr val="tx1">
                    <a:lumMod val="75000"/>
                    <a:lumOff val="25000"/>
                  </a:schemeClr>
                </a:solidFill>
                <a:latin typeface="Montserrat Light" pitchFamily="2" charset="77"/>
              </a:defRPr>
            </a:lvl4pPr>
            <a:lvl5pPr>
              <a:defRPr b="0" i="0">
                <a:solidFill>
                  <a:schemeClr val="tx1">
                    <a:lumMod val="75000"/>
                    <a:lumOff val="25000"/>
                  </a:schemeClr>
                </a:solidFill>
                <a:latin typeface="Montserrat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7222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1206500" y="1079500"/>
            <a:ext cx="21971000" cy="1433164"/>
          </a:xfrm>
          <a:prstGeom prst="rect">
            <a:avLst/>
          </a:prstGeom>
        </p:spPr>
        <p:txBody>
          <a:bodyPr/>
          <a:lstStyle/>
          <a:p>
            <a:r>
              <a:t>Slide Title</a:t>
            </a:r>
          </a:p>
        </p:txBody>
      </p:sp>
      <p:sp>
        <p:nvSpPr>
          <p:cNvPr id="43"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44" name="Body Level One…"/>
          <p:cNvSpPr txBox="1">
            <a:spLocks noGrp="1"/>
          </p:cNvSpPr>
          <p:nvPr>
            <p:ph type="body" idx="21" hasCustomPrompt="1"/>
          </p:nvPr>
        </p:nvSpPr>
        <p:spPr>
          <a:xfrm>
            <a:off x="1206500" y="4248503"/>
            <a:ext cx="21971000" cy="8256014"/>
          </a:xfrm>
          <a:prstGeom prst="rect">
            <a:avLst/>
          </a:prstGeom>
        </p:spPr>
        <p:txBody>
          <a:bodyPr numCol="1" spcCol="38100"/>
          <a:lstStyle/>
          <a:p>
            <a:r>
              <a:t>Slide bullet text</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5"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500" y="13085233"/>
            <a:ext cx="368504"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Agenda Subtitle</a:t>
            </a:r>
          </a:p>
          <a:p>
            <a:pPr lvl="1"/>
            <a:endParaRPr/>
          </a:p>
          <a:p>
            <a:pPr lvl="2"/>
            <a:endParaRPr/>
          </a:p>
          <a:p>
            <a:pPr lvl="3"/>
            <a:endParaRPr/>
          </a:p>
          <a:p>
            <a:pPr lvl="4"/>
            <a:endParaRPr/>
          </a:p>
        </p:txBody>
      </p:sp>
      <p:sp>
        <p:nvSpPr>
          <p:cNvPr id="90" name="Body Level One…"/>
          <p:cNvSpPr txBox="1">
            <a:spLocks noGrp="1"/>
          </p:cNvSpPr>
          <p:nvPr>
            <p:ph type="body" idx="21" hasCustomPrompt="1"/>
          </p:nvPr>
        </p:nvSpPr>
        <p:spPr>
          <a:xfrm>
            <a:off x="1206500" y="4248503"/>
            <a:ext cx="21971000" cy="8256014"/>
          </a:xfrm>
          <a:prstGeom prst="rect">
            <a:avLst/>
          </a:prstGeom>
        </p:spPr>
        <p:txBody>
          <a:bodyPr numCol="1" spcCol="38100"/>
          <a:lstStyle>
            <a:lvl1pPr marL="0" indent="0" defTabSz="825500">
              <a:lnSpc>
                <a:spcPct val="100000"/>
              </a:lnSpc>
              <a:spcBef>
                <a:spcPts val="1800"/>
              </a:spcBef>
              <a:buSzTx/>
              <a:buNone/>
              <a:defRPr sz="5500" spc="-99"/>
            </a:lvl1pPr>
          </a:lstStyle>
          <a:p>
            <a:r>
              <a:t>Agenda Topics</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6"/>
            <a:ext cx="21971000" cy="7241586"/>
          </a:xfrm>
          <a:prstGeom prst="rect">
            <a:avLst/>
          </a:prstGeom>
        </p:spPr>
        <p:txBody>
          <a:bodyPr numCol="1" spcCol="38100"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quarter" idx="1" hasCustomPrompt="1"/>
          </p:nvPr>
        </p:nvSpPr>
        <p:spPr>
          <a:xfrm>
            <a:off x="2430024" y="10675453"/>
            <a:ext cx="2020005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Attribution</a:t>
            </a:r>
          </a:p>
          <a:p>
            <a:pPr lvl="1"/>
            <a:endParaRPr/>
          </a:p>
          <a:p>
            <a:pPr lvl="2"/>
            <a:endParaRPr/>
          </a:p>
          <a:p>
            <a:pPr lvl="3"/>
            <a:endParaRPr/>
          </a:p>
          <a:p>
            <a:pPr lvl="4"/>
            <a:endParaRPr/>
          </a:p>
        </p:txBody>
      </p:sp>
      <p:sp>
        <p:nvSpPr>
          <p:cNvPr id="116" name="Body Level One…"/>
          <p:cNvSpPr txBox="1">
            <a:spLocks noGrp="1"/>
          </p:cNvSpPr>
          <p:nvPr>
            <p:ph type="body" sz="half" idx="21" hasCustomPrompt="1"/>
          </p:nvPr>
        </p:nvSpPr>
        <p:spPr>
          <a:xfrm>
            <a:off x="1753923" y="4939860"/>
            <a:ext cx="20876154" cy="3836281"/>
          </a:xfrm>
          <a:prstGeom prst="rect">
            <a:avLst/>
          </a:prstGeom>
        </p:spPr>
        <p:txBody>
          <a:bodyPr numCol="1" spcCol="38100"/>
          <a:lstStyle>
            <a:lvl1pPr marL="469900" indent="-300876">
              <a:spcBef>
                <a:spcPts val="0"/>
              </a:spcBef>
              <a:buSzTx/>
              <a:buNone/>
              <a:defRPr sz="8500" spc="-200">
                <a:latin typeface="Helvetica Neue Medium"/>
                <a:ea typeface="Helvetica Neue Medium"/>
                <a:cs typeface="Helvetica Neue Medium"/>
                <a:sym typeface="Helvetica Neue Medium"/>
              </a:defRPr>
            </a:lvl1pPr>
          </a:lstStyle>
          <a:p>
            <a:r>
              <a:t>“Notable Quote”</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numCol="1" spcCol="38100">
            <a:noAutofit/>
          </a:bodyPr>
          <a:lstStyle/>
          <a:p>
            <a:endParaRPr/>
          </a:p>
        </p:txBody>
      </p:sp>
      <p:sp>
        <p:nvSpPr>
          <p:cNvPr id="125" name="Bowl with salmon cakes, salad, and hummus "/>
          <p:cNvSpPr>
            <a:spLocks noGrp="1"/>
          </p:cNvSpPr>
          <p:nvPr>
            <p:ph type="pic" sz="half" idx="22"/>
          </p:nvPr>
        </p:nvSpPr>
        <p:spPr>
          <a:xfrm>
            <a:off x="13500100" y="3978275"/>
            <a:ext cx="10439400" cy="12150181"/>
          </a:xfrm>
          <a:prstGeom prst="rect">
            <a:avLst/>
          </a:prstGeom>
        </p:spPr>
        <p:txBody>
          <a:bodyPr lIns="91439" tIns="45719" rIns="91439" bIns="45719" numCol="1" spcCol="38100">
            <a:noAutofit/>
          </a:bodyPr>
          <a:lstStyle/>
          <a:p>
            <a:endParaRPr/>
          </a:p>
        </p:txBody>
      </p:sp>
      <p:sp>
        <p:nvSpPr>
          <p:cNvPr id="12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numCol="1" spcCol="38100">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1206500" y="4248503"/>
            <a:ext cx="21971000"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5" r:id="rId4"/>
    <p:sldLayoutId id="2147483657" r:id="rId5"/>
    <p:sldLayoutId id="2147483658" r:id="rId6"/>
    <p:sldLayoutId id="2147483659" r:id="rId7"/>
    <p:sldLayoutId id="2147483660" r:id="rId8"/>
    <p:sldLayoutId id="2147483661" r:id="rId9"/>
    <p:sldLayoutId id="2147483662" r:id="rId10"/>
    <p:sldLayoutId id="2147483665" r:id="rId11"/>
    <p:sldLayoutId id="2147483666" r:id="rId12"/>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hyperlink" Target="mailto:slhoward@innovativefundingpartners.com"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of"/>
          <p:cNvSpPr txBox="1"/>
          <p:nvPr/>
        </p:nvSpPr>
        <p:spPr>
          <a:xfrm>
            <a:off x="8589599" y="4133431"/>
            <a:ext cx="15018545" cy="73661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pPr marL="0" marR="0" algn="ctr">
              <a:spcBef>
                <a:spcPts val="0"/>
              </a:spcBef>
              <a:spcAft>
                <a:spcPts val="0"/>
              </a:spcAft>
            </a:pPr>
            <a:r>
              <a:rPr lang="en-US" sz="8000" b="1" dirty="0">
                <a:effectLst/>
                <a:latin typeface="Arial" panose="020B0604020202020204" pitchFamily="34" charset="0"/>
                <a:ea typeface="Calibri" panose="020F0502020204030204" pitchFamily="34" charset="0"/>
                <a:cs typeface="Times New Roman" panose="02020603050405020304" pitchFamily="18" charset="0"/>
              </a:rPr>
              <a:t>Equity and Grant Development:</a:t>
            </a:r>
            <a:endParaRPr lang="en-US" sz="8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8000" b="1" dirty="0">
                <a:effectLst/>
                <a:latin typeface="Arial" panose="020B0604020202020204" pitchFamily="34" charset="0"/>
                <a:ea typeface="Calibri" panose="020F0502020204030204" pitchFamily="34" charset="0"/>
                <a:cs typeface="Times New Roman" panose="02020603050405020304" pitchFamily="18" charset="0"/>
              </a:rPr>
              <a:t>When Real Understanding Produces Change</a:t>
            </a:r>
            <a:endParaRPr lang="en-US" sz="8000" dirty="0">
              <a:effectLst/>
              <a:latin typeface="Calibri" panose="020F0502020204030204" pitchFamily="34" charset="0"/>
              <a:ea typeface="Calibri" panose="020F0502020204030204" pitchFamily="34" charset="0"/>
              <a:cs typeface="Times New Roman" panose="02020603050405020304" pitchFamily="18" charset="0"/>
            </a:endParaRPr>
          </a:p>
          <a:p>
            <a:br>
              <a:rPr lang="en-US" sz="8000" dirty="0"/>
            </a:br>
            <a:br>
              <a:rPr lang="en-US" sz="3600" dirty="0"/>
            </a:br>
            <a:endParaRPr lang="en-US" sz="3600" kern="100" dirty="0">
              <a:solidFill>
                <a:srgbClr val="FFC000"/>
              </a:solidFill>
              <a:effectLst/>
              <a:latin typeface="+mj-lt"/>
              <a:ea typeface="Calibri" panose="020F0502020204030204" pitchFamily="34" charset="0"/>
              <a:cs typeface="Times New Roman" panose="02020603050405020304" pitchFamily="18" charset="0"/>
            </a:endParaRPr>
          </a:p>
        </p:txBody>
      </p:sp>
      <p:pic>
        <p:nvPicPr>
          <p:cNvPr id="155" name="Image" descr="Image"/>
          <p:cNvPicPr>
            <a:picLocks noChangeAspect="1"/>
          </p:cNvPicPr>
          <p:nvPr/>
        </p:nvPicPr>
        <p:blipFill>
          <a:blip r:embed="rId2"/>
          <a:stretch>
            <a:fillRect/>
          </a:stretch>
        </p:blipFill>
        <p:spPr>
          <a:xfrm>
            <a:off x="5620891" y="5899510"/>
            <a:ext cx="2213357" cy="1916981"/>
          </a:xfrm>
          <a:prstGeom prst="rect">
            <a:avLst/>
          </a:prstGeom>
          <a:ln w="12700">
            <a:miter lim="400000"/>
          </a:ln>
        </p:spPr>
      </p:pic>
      <p:pic>
        <p:nvPicPr>
          <p:cNvPr id="3" name="Image" descr="Image">
            <a:extLst>
              <a:ext uri="{FF2B5EF4-FFF2-40B4-BE49-F238E27FC236}">
                <a16:creationId xmlns:a16="http://schemas.microsoft.com/office/drawing/2014/main" id="{25896D41-A052-332E-DA83-F3E3A9449DBA}"/>
              </a:ext>
            </a:extLst>
          </p:cNvPr>
          <p:cNvPicPr>
            <a:picLocks noChangeAspect="1"/>
          </p:cNvPicPr>
          <p:nvPr/>
        </p:nvPicPr>
        <p:blipFill>
          <a:blip r:embed="rId3"/>
          <a:stretch>
            <a:fillRect/>
          </a:stretch>
        </p:blipFill>
        <p:spPr>
          <a:xfrm>
            <a:off x="315355" y="546302"/>
            <a:ext cx="6855221" cy="1782859"/>
          </a:xfrm>
          <a:prstGeom prst="rect">
            <a:avLst/>
          </a:prstGeom>
          <a:ln w="12700">
            <a:miter lim="400000"/>
          </a:ln>
        </p:spPr>
      </p:pic>
      <p:sp>
        <p:nvSpPr>
          <p:cNvPr id="4" name="TextBox 3">
            <a:extLst>
              <a:ext uri="{FF2B5EF4-FFF2-40B4-BE49-F238E27FC236}">
                <a16:creationId xmlns:a16="http://schemas.microsoft.com/office/drawing/2014/main" id="{B53D6247-8CDF-6665-D164-B03F1F410F9C}"/>
              </a:ext>
            </a:extLst>
          </p:cNvPr>
          <p:cNvSpPr txBox="1"/>
          <p:nvPr/>
        </p:nvSpPr>
        <p:spPr>
          <a:xfrm>
            <a:off x="477487" y="12143776"/>
            <a:ext cx="7117334"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a:ln>
                  <a:noFill/>
                </a:ln>
                <a:solidFill>
                  <a:schemeClr val="accent2">
                    <a:lumMod val="75000"/>
                  </a:schemeClr>
                </a:solidFill>
                <a:effectLst/>
                <a:uFillTx/>
                <a:latin typeface="+mj-lt"/>
                <a:ea typeface="+mj-ea"/>
                <a:cs typeface="+mj-cs"/>
                <a:sym typeface="Helvetica Neue"/>
              </a:rPr>
              <a:t>December 13, 2023</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6FC9-A56A-B71B-9449-69693EEE909D}"/>
              </a:ext>
            </a:extLst>
          </p:cNvPr>
          <p:cNvSpPr>
            <a:spLocks noGrp="1"/>
          </p:cNvSpPr>
          <p:nvPr>
            <p:ph type="title"/>
          </p:nvPr>
        </p:nvSpPr>
        <p:spPr>
          <a:xfrm>
            <a:off x="470230" y="467203"/>
            <a:ext cx="21971000" cy="1433164"/>
          </a:xfrm>
        </p:spPr>
        <p:txBody>
          <a:bodyPr>
            <a:normAutofit fontScale="90000"/>
          </a:bodyPr>
          <a:lstStyle/>
          <a:p>
            <a:r>
              <a:rPr lang="en-US" dirty="0">
                <a:solidFill>
                  <a:srgbClr val="0EB1A4"/>
                </a:solidFill>
              </a:rPr>
              <a:t>10 Important Reasons</a:t>
            </a:r>
            <a:r>
              <a:rPr lang="en-US" b="0" dirty="0">
                <a:solidFill>
                  <a:srgbClr val="0EB1A4"/>
                </a:solidFill>
              </a:rPr>
              <a:t> </a:t>
            </a:r>
            <a:r>
              <a:rPr lang="en-US" dirty="0">
                <a:solidFill>
                  <a:srgbClr val="0EB1A4"/>
                </a:solidFill>
              </a:rPr>
              <a:t>for Recognizing DEI in a grant proposal</a:t>
            </a:r>
          </a:p>
        </p:txBody>
      </p:sp>
      <p:graphicFrame>
        <p:nvGraphicFramePr>
          <p:cNvPr id="6" name="Diagram 5">
            <a:extLst>
              <a:ext uri="{FF2B5EF4-FFF2-40B4-BE49-F238E27FC236}">
                <a16:creationId xmlns:a16="http://schemas.microsoft.com/office/drawing/2014/main" id="{214566DF-1039-1AC3-2D1F-F54646A14792}"/>
              </a:ext>
            </a:extLst>
          </p:cNvPr>
          <p:cNvGraphicFramePr/>
          <p:nvPr>
            <p:extLst>
              <p:ext uri="{D42A27DB-BD31-4B8C-83A1-F6EECF244321}">
                <p14:modId xmlns:p14="http://schemas.microsoft.com/office/powerpoint/2010/main" val="2236230546"/>
              </p:ext>
            </p:extLst>
          </p:nvPr>
        </p:nvGraphicFramePr>
        <p:xfrm>
          <a:off x="4064000" y="2878667"/>
          <a:ext cx="16256000" cy="1083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4" descr="Diversity, Equity and Inclusion | Sacramento's Mission">
            <a:extLst>
              <a:ext uri="{FF2B5EF4-FFF2-40B4-BE49-F238E27FC236}">
                <a16:creationId xmlns:a16="http://schemas.microsoft.com/office/drawing/2014/main" id="{1761E97E-87A8-59D1-2420-CBB573A02A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59474" y="1307618"/>
            <a:ext cx="4797095" cy="15710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7E8AB7B-84DC-7D7B-1045-51EC60D324A6}"/>
              </a:ext>
            </a:extLst>
          </p:cNvPr>
          <p:cNvSpPr txBox="1"/>
          <p:nvPr/>
        </p:nvSpPr>
        <p:spPr>
          <a:xfrm>
            <a:off x="13093700" y="13248797"/>
            <a:ext cx="12230100"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5E5E5E"/>
                </a:solidFill>
                <a:effectLst/>
                <a:uFillTx/>
                <a:latin typeface="+mj-lt"/>
                <a:ea typeface="+mj-ea"/>
                <a:cs typeface="+mj-cs"/>
                <a:sym typeface="Helvetica Neue"/>
              </a:rPr>
              <a:t>Source: https://</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www.opensocietyfoundations.org</a:t>
            </a:r>
            <a:r>
              <a:rPr kumimoji="0" lang="en-US" sz="1000" b="0" i="0" u="none" strike="noStrike" cap="none" spc="0" normalizeH="0" baseline="0" dirty="0">
                <a:ln>
                  <a:noFill/>
                </a:ln>
                <a:solidFill>
                  <a:srgbClr val="5E5E5E"/>
                </a:solidFill>
                <a:effectLst/>
                <a:uFillTx/>
                <a:latin typeface="+mj-lt"/>
                <a:ea typeface="+mj-ea"/>
                <a:cs typeface="+mj-cs"/>
                <a:sym typeface="Helvetica Neue"/>
              </a:rPr>
              <a:t>/uploads/4bb34041-c499-49fd-92bf-5c82b8f285dc/advancing-diversity-equity-and-inclusion-in-grant-making-20210706.pdf</a:t>
            </a:r>
          </a:p>
        </p:txBody>
      </p:sp>
    </p:spTree>
    <p:extLst>
      <p:ext uri="{BB962C8B-B14F-4D97-AF65-F5344CB8AC3E}">
        <p14:creationId xmlns:p14="http://schemas.microsoft.com/office/powerpoint/2010/main" val="168690686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6FC9-A56A-B71B-9449-69693EEE909D}"/>
              </a:ext>
            </a:extLst>
          </p:cNvPr>
          <p:cNvSpPr>
            <a:spLocks noGrp="1"/>
          </p:cNvSpPr>
          <p:nvPr>
            <p:ph type="title"/>
          </p:nvPr>
        </p:nvSpPr>
        <p:spPr>
          <a:xfrm>
            <a:off x="470230" y="467203"/>
            <a:ext cx="21971000" cy="1433164"/>
          </a:xfrm>
        </p:spPr>
        <p:txBody>
          <a:bodyPr>
            <a:normAutofit fontScale="90000"/>
          </a:bodyPr>
          <a:lstStyle/>
          <a:p>
            <a:r>
              <a:rPr lang="en-US" dirty="0">
                <a:solidFill>
                  <a:srgbClr val="0EB1A4"/>
                </a:solidFill>
              </a:rPr>
              <a:t>10 Important Reasons</a:t>
            </a:r>
            <a:r>
              <a:rPr lang="en-US" b="0" dirty="0">
                <a:solidFill>
                  <a:srgbClr val="0EB1A4"/>
                </a:solidFill>
              </a:rPr>
              <a:t> </a:t>
            </a:r>
            <a:r>
              <a:rPr lang="en-US" dirty="0">
                <a:solidFill>
                  <a:srgbClr val="0EB1A4"/>
                </a:solidFill>
              </a:rPr>
              <a:t>for Recognizing DEI in a grant proposal</a:t>
            </a:r>
          </a:p>
        </p:txBody>
      </p:sp>
      <p:graphicFrame>
        <p:nvGraphicFramePr>
          <p:cNvPr id="6" name="Diagram 5">
            <a:extLst>
              <a:ext uri="{FF2B5EF4-FFF2-40B4-BE49-F238E27FC236}">
                <a16:creationId xmlns:a16="http://schemas.microsoft.com/office/drawing/2014/main" id="{214566DF-1039-1AC3-2D1F-F54646A14792}"/>
              </a:ext>
            </a:extLst>
          </p:cNvPr>
          <p:cNvGraphicFramePr/>
          <p:nvPr>
            <p:extLst>
              <p:ext uri="{D42A27DB-BD31-4B8C-83A1-F6EECF244321}">
                <p14:modId xmlns:p14="http://schemas.microsoft.com/office/powerpoint/2010/main" val="2090369643"/>
              </p:ext>
            </p:extLst>
          </p:nvPr>
        </p:nvGraphicFramePr>
        <p:xfrm>
          <a:off x="4064000" y="2411464"/>
          <a:ext cx="16256000" cy="1083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4" descr="Diversity, Equity and Inclusion | Sacramento's Mission">
            <a:extLst>
              <a:ext uri="{FF2B5EF4-FFF2-40B4-BE49-F238E27FC236}">
                <a16:creationId xmlns:a16="http://schemas.microsoft.com/office/drawing/2014/main" id="{EC9DD59F-AAE0-12C2-6D93-7C0B470619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05600" y="1255352"/>
            <a:ext cx="4152569" cy="13599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16BAA3-2A86-2C97-A11F-BAB61443C0A6}"/>
              </a:ext>
            </a:extLst>
          </p:cNvPr>
          <p:cNvSpPr txBox="1"/>
          <p:nvPr/>
        </p:nvSpPr>
        <p:spPr>
          <a:xfrm>
            <a:off x="14163609" y="13248797"/>
            <a:ext cx="10026783" cy="6258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kumimoji="0" lang="en-US" sz="1000" b="0" i="0" u="none" strike="noStrike" cap="none" spc="0" normalizeH="0" baseline="0" dirty="0">
                <a:ln>
                  <a:noFill/>
                </a:ln>
                <a:solidFill>
                  <a:srgbClr val="5E5E5E"/>
                </a:solidFill>
                <a:effectLst/>
                <a:uFillTx/>
                <a:latin typeface="+mj-lt"/>
                <a:ea typeface="+mj-ea"/>
                <a:cs typeface="+mj-cs"/>
                <a:sym typeface="Helvetica Neue"/>
              </a:rPr>
              <a:t>Source: https://</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www.opensocietyfoundations.org</a:t>
            </a:r>
            <a:r>
              <a:rPr kumimoji="0" lang="en-US" sz="1000" b="0" i="0" u="none" strike="noStrike" cap="none" spc="0" normalizeH="0" baseline="0" dirty="0">
                <a:ln>
                  <a:noFill/>
                </a:ln>
                <a:solidFill>
                  <a:srgbClr val="5E5E5E"/>
                </a:solidFill>
                <a:effectLst/>
                <a:uFillTx/>
                <a:latin typeface="+mj-lt"/>
                <a:ea typeface="+mj-ea"/>
                <a:cs typeface="+mj-cs"/>
                <a:sym typeface="Helvetica Neue"/>
              </a:rPr>
              <a:t>/uploads/4bb34041-c499-49fd-92bf-5c82b8f285dc/advancing-diversity-equity-and-inclusion-in-grant-making-20210706.pdf</a:t>
            </a:r>
          </a:p>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val="120433591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6FC9-A56A-B71B-9449-69693EEE909D}"/>
              </a:ext>
            </a:extLst>
          </p:cNvPr>
          <p:cNvSpPr>
            <a:spLocks noGrp="1"/>
          </p:cNvSpPr>
          <p:nvPr>
            <p:ph type="title"/>
          </p:nvPr>
        </p:nvSpPr>
        <p:spPr>
          <a:xfrm>
            <a:off x="470230" y="467203"/>
            <a:ext cx="21971000" cy="1433164"/>
          </a:xfrm>
        </p:spPr>
        <p:txBody>
          <a:bodyPr>
            <a:normAutofit fontScale="90000"/>
          </a:bodyPr>
          <a:lstStyle/>
          <a:p>
            <a:r>
              <a:rPr lang="en-US" dirty="0">
                <a:solidFill>
                  <a:srgbClr val="0EB1A4"/>
                </a:solidFill>
              </a:rPr>
              <a:t>10 Important Reasons</a:t>
            </a:r>
            <a:r>
              <a:rPr lang="en-US" b="0" dirty="0">
                <a:solidFill>
                  <a:srgbClr val="0EB1A4"/>
                </a:solidFill>
              </a:rPr>
              <a:t> </a:t>
            </a:r>
            <a:r>
              <a:rPr lang="en-US" dirty="0">
                <a:solidFill>
                  <a:srgbClr val="0EB1A4"/>
                </a:solidFill>
              </a:rPr>
              <a:t>for Recognizing DEI in a grant proposal</a:t>
            </a:r>
          </a:p>
        </p:txBody>
      </p:sp>
      <p:graphicFrame>
        <p:nvGraphicFramePr>
          <p:cNvPr id="6" name="Diagram 5">
            <a:extLst>
              <a:ext uri="{FF2B5EF4-FFF2-40B4-BE49-F238E27FC236}">
                <a16:creationId xmlns:a16="http://schemas.microsoft.com/office/drawing/2014/main" id="{214566DF-1039-1AC3-2D1F-F54646A14792}"/>
              </a:ext>
            </a:extLst>
          </p:cNvPr>
          <p:cNvGraphicFramePr/>
          <p:nvPr>
            <p:extLst>
              <p:ext uri="{D42A27DB-BD31-4B8C-83A1-F6EECF244321}">
                <p14:modId xmlns:p14="http://schemas.microsoft.com/office/powerpoint/2010/main" val="3709559024"/>
              </p:ext>
            </p:extLst>
          </p:nvPr>
        </p:nvGraphicFramePr>
        <p:xfrm>
          <a:off x="3080085" y="2878667"/>
          <a:ext cx="18673010" cy="1083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4" descr="Diversity, Equity and Inclusion | Sacramento's Mission">
            <a:extLst>
              <a:ext uri="{FF2B5EF4-FFF2-40B4-BE49-F238E27FC236}">
                <a16:creationId xmlns:a16="http://schemas.microsoft.com/office/drawing/2014/main" id="{70D5CE5D-76F9-E268-791E-A6F8D56438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27630" y="1518700"/>
            <a:ext cx="4152569" cy="13599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29D6E23-3EAD-87DB-09E4-F6C16C81E33F}"/>
              </a:ext>
            </a:extLst>
          </p:cNvPr>
          <p:cNvSpPr txBox="1"/>
          <p:nvPr/>
        </p:nvSpPr>
        <p:spPr>
          <a:xfrm>
            <a:off x="14214238" y="13248797"/>
            <a:ext cx="10026783" cy="6258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kumimoji="0" lang="en-US" sz="1000" b="0" i="0" u="none" strike="noStrike" cap="none" spc="0" normalizeH="0" baseline="0" dirty="0">
                <a:ln>
                  <a:noFill/>
                </a:ln>
                <a:solidFill>
                  <a:srgbClr val="5E5E5E"/>
                </a:solidFill>
                <a:effectLst/>
                <a:uFillTx/>
                <a:latin typeface="+mj-lt"/>
                <a:ea typeface="+mj-ea"/>
                <a:cs typeface="+mj-cs"/>
                <a:sym typeface="Helvetica Neue"/>
              </a:rPr>
              <a:t>Source: https://</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www.opensocietyfoundations.org</a:t>
            </a:r>
            <a:r>
              <a:rPr kumimoji="0" lang="en-US" sz="1000" b="0" i="0" u="none" strike="noStrike" cap="none" spc="0" normalizeH="0" baseline="0" dirty="0">
                <a:ln>
                  <a:noFill/>
                </a:ln>
                <a:solidFill>
                  <a:srgbClr val="5E5E5E"/>
                </a:solidFill>
                <a:effectLst/>
                <a:uFillTx/>
                <a:latin typeface="+mj-lt"/>
                <a:ea typeface="+mj-ea"/>
                <a:cs typeface="+mj-cs"/>
                <a:sym typeface="Helvetica Neue"/>
              </a:rPr>
              <a:t>/uploads/4bb34041-c499-49fd-92bf-5c82b8f285dc/advancing-diversity-equity-and-inclusion-in-grant-making-20210706.pdf</a:t>
            </a:r>
          </a:p>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val="109432157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6FC9-A56A-B71B-9449-69693EEE909D}"/>
              </a:ext>
            </a:extLst>
          </p:cNvPr>
          <p:cNvSpPr>
            <a:spLocks noGrp="1"/>
          </p:cNvSpPr>
          <p:nvPr>
            <p:ph type="title"/>
          </p:nvPr>
        </p:nvSpPr>
        <p:spPr>
          <a:xfrm>
            <a:off x="470230" y="467203"/>
            <a:ext cx="21971000" cy="1433164"/>
          </a:xfrm>
        </p:spPr>
        <p:txBody>
          <a:bodyPr>
            <a:normAutofit fontScale="90000"/>
          </a:bodyPr>
          <a:lstStyle/>
          <a:p>
            <a:r>
              <a:rPr lang="en-US" dirty="0">
                <a:solidFill>
                  <a:srgbClr val="0EB1A4"/>
                </a:solidFill>
              </a:rPr>
              <a:t>10 Important Reasons</a:t>
            </a:r>
            <a:r>
              <a:rPr lang="en-US" b="0" dirty="0">
                <a:solidFill>
                  <a:srgbClr val="0EB1A4"/>
                </a:solidFill>
              </a:rPr>
              <a:t> </a:t>
            </a:r>
            <a:r>
              <a:rPr lang="en-US" dirty="0">
                <a:solidFill>
                  <a:srgbClr val="0EB1A4"/>
                </a:solidFill>
              </a:rPr>
              <a:t>for Recognizing DEI in a grant proposal</a:t>
            </a:r>
          </a:p>
        </p:txBody>
      </p:sp>
      <p:graphicFrame>
        <p:nvGraphicFramePr>
          <p:cNvPr id="6" name="Diagram 5">
            <a:extLst>
              <a:ext uri="{FF2B5EF4-FFF2-40B4-BE49-F238E27FC236}">
                <a16:creationId xmlns:a16="http://schemas.microsoft.com/office/drawing/2014/main" id="{214566DF-1039-1AC3-2D1F-F54646A14792}"/>
              </a:ext>
            </a:extLst>
          </p:cNvPr>
          <p:cNvGraphicFramePr/>
          <p:nvPr>
            <p:extLst>
              <p:ext uri="{D42A27DB-BD31-4B8C-83A1-F6EECF244321}">
                <p14:modId xmlns:p14="http://schemas.microsoft.com/office/powerpoint/2010/main" val="4062548995"/>
              </p:ext>
            </p:extLst>
          </p:nvPr>
        </p:nvGraphicFramePr>
        <p:xfrm>
          <a:off x="2887579" y="2878667"/>
          <a:ext cx="19106147" cy="1083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4" descr="Diversity, Equity and Inclusion | Sacramento's Mission">
            <a:extLst>
              <a:ext uri="{FF2B5EF4-FFF2-40B4-BE49-F238E27FC236}">
                <a16:creationId xmlns:a16="http://schemas.microsoft.com/office/drawing/2014/main" id="{1CF09A52-58D1-676F-4AAC-F8FD74CBC3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62725" y="1475967"/>
            <a:ext cx="4152569" cy="13599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4E78ED8-55AD-3117-4E81-34F60A9BB22D}"/>
              </a:ext>
            </a:extLst>
          </p:cNvPr>
          <p:cNvSpPr txBox="1"/>
          <p:nvPr/>
        </p:nvSpPr>
        <p:spPr>
          <a:xfrm>
            <a:off x="13147675" y="13248797"/>
            <a:ext cx="12230100"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n-US" sz="1000" b="0" i="0" u="none" strike="noStrike" cap="none" spc="0" normalizeH="0" baseline="0" dirty="0">
                <a:ln>
                  <a:noFill/>
                </a:ln>
                <a:solidFill>
                  <a:srgbClr val="5E5E5E"/>
                </a:solidFill>
                <a:effectLst/>
                <a:uFillTx/>
                <a:latin typeface="+mj-lt"/>
                <a:ea typeface="+mj-ea"/>
                <a:cs typeface="+mj-cs"/>
                <a:sym typeface="Helvetica Neue"/>
              </a:rPr>
              <a:t>Source: https://</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www.opensocietyfoundations.org</a:t>
            </a:r>
            <a:r>
              <a:rPr kumimoji="0" lang="en-US" sz="1000" b="0" i="0" u="none" strike="noStrike" cap="none" spc="0" normalizeH="0" baseline="0" dirty="0">
                <a:ln>
                  <a:noFill/>
                </a:ln>
                <a:solidFill>
                  <a:srgbClr val="5E5E5E"/>
                </a:solidFill>
                <a:effectLst/>
                <a:uFillTx/>
                <a:latin typeface="+mj-lt"/>
                <a:ea typeface="+mj-ea"/>
                <a:cs typeface="+mj-cs"/>
                <a:sym typeface="Helvetica Neue"/>
              </a:rPr>
              <a:t>/uploads/4bb34041-c499-49fd-92bf-5c82b8f285dc/advancing-diversity-equity-and-inclusion-in-grant-making-20210706.pdf</a:t>
            </a:r>
          </a:p>
        </p:txBody>
      </p:sp>
    </p:spTree>
    <p:extLst>
      <p:ext uri="{BB962C8B-B14F-4D97-AF65-F5344CB8AC3E}">
        <p14:creationId xmlns:p14="http://schemas.microsoft.com/office/powerpoint/2010/main" val="90069169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6FC9-A56A-B71B-9449-69693EEE909D}"/>
              </a:ext>
            </a:extLst>
          </p:cNvPr>
          <p:cNvSpPr>
            <a:spLocks noGrp="1"/>
          </p:cNvSpPr>
          <p:nvPr>
            <p:ph type="title"/>
          </p:nvPr>
        </p:nvSpPr>
        <p:spPr>
          <a:xfrm>
            <a:off x="470230" y="467203"/>
            <a:ext cx="21971000" cy="1433164"/>
          </a:xfrm>
        </p:spPr>
        <p:txBody>
          <a:bodyPr>
            <a:normAutofit fontScale="90000"/>
          </a:bodyPr>
          <a:lstStyle/>
          <a:p>
            <a:r>
              <a:rPr lang="en-US" dirty="0">
                <a:solidFill>
                  <a:srgbClr val="0EB1A4"/>
                </a:solidFill>
              </a:rPr>
              <a:t>10 Important Reasons</a:t>
            </a:r>
            <a:r>
              <a:rPr lang="en-US" b="0" dirty="0">
                <a:solidFill>
                  <a:srgbClr val="0EB1A4"/>
                </a:solidFill>
              </a:rPr>
              <a:t> </a:t>
            </a:r>
            <a:r>
              <a:rPr lang="en-US" dirty="0">
                <a:solidFill>
                  <a:srgbClr val="0EB1A4"/>
                </a:solidFill>
              </a:rPr>
              <a:t>for Recognizing DEI in a grant proposal</a:t>
            </a:r>
          </a:p>
        </p:txBody>
      </p:sp>
      <p:graphicFrame>
        <p:nvGraphicFramePr>
          <p:cNvPr id="6" name="Diagram 5">
            <a:extLst>
              <a:ext uri="{FF2B5EF4-FFF2-40B4-BE49-F238E27FC236}">
                <a16:creationId xmlns:a16="http://schemas.microsoft.com/office/drawing/2014/main" id="{214566DF-1039-1AC3-2D1F-F54646A14792}"/>
              </a:ext>
            </a:extLst>
          </p:cNvPr>
          <p:cNvGraphicFramePr/>
          <p:nvPr>
            <p:extLst>
              <p:ext uri="{D42A27DB-BD31-4B8C-83A1-F6EECF244321}">
                <p14:modId xmlns:p14="http://schemas.microsoft.com/office/powerpoint/2010/main" val="3391992395"/>
              </p:ext>
            </p:extLst>
          </p:nvPr>
        </p:nvGraphicFramePr>
        <p:xfrm>
          <a:off x="4064000" y="2878667"/>
          <a:ext cx="16256000" cy="1083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4" descr="Diversity, Equity and Inclusion | Sacramento's Mission">
            <a:extLst>
              <a:ext uri="{FF2B5EF4-FFF2-40B4-BE49-F238E27FC236}">
                <a16:creationId xmlns:a16="http://schemas.microsoft.com/office/drawing/2014/main" id="{EC332686-48CC-A917-311E-F67A0A0F72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91250" y="1518700"/>
            <a:ext cx="4152569" cy="13599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8DF127B-DEB5-50FC-68A2-2EB142240D67}"/>
              </a:ext>
            </a:extLst>
          </p:cNvPr>
          <p:cNvSpPr txBox="1"/>
          <p:nvPr/>
        </p:nvSpPr>
        <p:spPr>
          <a:xfrm>
            <a:off x="14087409" y="13403094"/>
            <a:ext cx="10026783" cy="6258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kumimoji="0" lang="en-US" sz="1000" b="0" i="0" u="none" strike="noStrike" cap="none" spc="0" normalizeH="0" baseline="0" dirty="0">
                <a:ln>
                  <a:noFill/>
                </a:ln>
                <a:solidFill>
                  <a:srgbClr val="5E5E5E"/>
                </a:solidFill>
                <a:effectLst/>
                <a:uFillTx/>
                <a:latin typeface="+mj-lt"/>
                <a:ea typeface="+mj-ea"/>
                <a:cs typeface="+mj-cs"/>
                <a:sym typeface="Helvetica Neue"/>
              </a:rPr>
              <a:t>Source: https://</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www.opensocietyfoundations.org</a:t>
            </a:r>
            <a:r>
              <a:rPr kumimoji="0" lang="en-US" sz="1000" b="0" i="0" u="none" strike="noStrike" cap="none" spc="0" normalizeH="0" baseline="0" dirty="0">
                <a:ln>
                  <a:noFill/>
                </a:ln>
                <a:solidFill>
                  <a:srgbClr val="5E5E5E"/>
                </a:solidFill>
                <a:effectLst/>
                <a:uFillTx/>
                <a:latin typeface="+mj-lt"/>
                <a:ea typeface="+mj-ea"/>
                <a:cs typeface="+mj-cs"/>
                <a:sym typeface="Helvetica Neue"/>
              </a:rPr>
              <a:t>/uploads/4bb34041-c499-49fd-92bf-5c82b8f285dc/advancing-diversity-equity-and-inclusion-in-grant-making-20210706.pdf</a:t>
            </a:r>
          </a:p>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val="265125010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6FC9-A56A-B71B-9449-69693EEE909D}"/>
              </a:ext>
            </a:extLst>
          </p:cNvPr>
          <p:cNvSpPr>
            <a:spLocks noGrp="1"/>
          </p:cNvSpPr>
          <p:nvPr>
            <p:ph type="title"/>
          </p:nvPr>
        </p:nvSpPr>
        <p:spPr>
          <a:xfrm>
            <a:off x="470230" y="467203"/>
            <a:ext cx="21971000" cy="1433164"/>
          </a:xfrm>
        </p:spPr>
        <p:txBody>
          <a:bodyPr>
            <a:normAutofit/>
          </a:bodyPr>
          <a:lstStyle/>
          <a:p>
            <a:r>
              <a:rPr lang="en-US" dirty="0">
                <a:solidFill>
                  <a:srgbClr val="0EB1A4"/>
                </a:solidFill>
              </a:rPr>
              <a:t>In Summary</a:t>
            </a:r>
          </a:p>
        </p:txBody>
      </p:sp>
      <p:graphicFrame>
        <p:nvGraphicFramePr>
          <p:cNvPr id="5" name="Diagram 4">
            <a:extLst>
              <a:ext uri="{FF2B5EF4-FFF2-40B4-BE49-F238E27FC236}">
                <a16:creationId xmlns:a16="http://schemas.microsoft.com/office/drawing/2014/main" id="{379E5C74-A936-FE07-693A-3BFA72B14D50}"/>
              </a:ext>
            </a:extLst>
          </p:cNvPr>
          <p:cNvGraphicFramePr/>
          <p:nvPr>
            <p:extLst>
              <p:ext uri="{D42A27DB-BD31-4B8C-83A1-F6EECF244321}">
                <p14:modId xmlns:p14="http://schemas.microsoft.com/office/powerpoint/2010/main" val="2137081598"/>
              </p:ext>
            </p:extLst>
          </p:nvPr>
        </p:nvGraphicFramePr>
        <p:xfrm>
          <a:off x="1106905" y="1200150"/>
          <a:ext cx="22353169" cy="12048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277588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EB1A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80B218-537F-4988-AB0C-5F9DD7D13F85}"/>
              </a:ext>
            </a:extLst>
          </p:cNvPr>
          <p:cNvSpPr>
            <a:spLocks noGrp="1"/>
          </p:cNvSpPr>
          <p:nvPr>
            <p:ph type="title"/>
          </p:nvPr>
        </p:nvSpPr>
        <p:spPr>
          <a:xfrm>
            <a:off x="1820107" y="6002018"/>
            <a:ext cx="21971005" cy="4648202"/>
          </a:xfrm>
        </p:spPr>
        <p:txBody>
          <a:bodyPr>
            <a:normAutofit fontScale="90000"/>
          </a:bodyPr>
          <a:lstStyle/>
          <a:p>
            <a:pPr marR="0" lvl="0" algn="l">
              <a:lnSpc>
                <a:spcPct val="107000"/>
              </a:lnSpc>
              <a:spcBef>
                <a:spcPts val="0"/>
              </a:spcBef>
              <a:spcAft>
                <a:spcPts val="0"/>
              </a:spcAft>
            </a:pPr>
            <a:r>
              <a:rPr lang="en-US" sz="9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II. </a:t>
            </a:r>
            <a:r>
              <a:rPr lang="en-US" sz="9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Delineating the intersection between social justice and grant development</a:t>
            </a:r>
            <a:br>
              <a:rPr lang="en-US" sz="9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US" sz="9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US" sz="9600" b="0" i="0" u="none" strike="noStrike" dirty="0">
                <a:solidFill>
                  <a:schemeClr val="bg1"/>
                </a:solidFill>
                <a:effectLst/>
                <a:latin typeface="Arial" panose="020B0604020202020204" pitchFamily="34" charset="0"/>
              </a:rPr>
            </a:br>
            <a:endParaRPr lang="en-US" dirty="0">
              <a:solidFill>
                <a:schemeClr val="bg1"/>
              </a:solidFill>
            </a:endParaRPr>
          </a:p>
        </p:txBody>
      </p:sp>
      <p:pic>
        <p:nvPicPr>
          <p:cNvPr id="6148" name="Picture 4" descr="Beyond Policy Change – Assessing Social Justice Programs">
            <a:extLst>
              <a:ext uri="{FF2B5EF4-FFF2-40B4-BE49-F238E27FC236}">
                <a16:creationId xmlns:a16="http://schemas.microsoft.com/office/drawing/2014/main" id="{12447038-4864-AA48-B4C2-C830E5E9B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171" y="7178675"/>
            <a:ext cx="6096000" cy="5080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Please add a description of this image.">
            <a:extLst>
              <a:ext uri="{FF2B5EF4-FFF2-40B4-BE49-F238E27FC236}">
                <a16:creationId xmlns:a16="http://schemas.microsoft.com/office/drawing/2014/main" id="{9E0EF153-3614-30A6-A527-67B392E0D8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24664" y="7262812"/>
            <a:ext cx="7702154" cy="491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75343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26E8-43E0-089A-AC12-5B125311835B}"/>
              </a:ext>
            </a:extLst>
          </p:cNvPr>
          <p:cNvSpPr>
            <a:spLocks noGrp="1"/>
          </p:cNvSpPr>
          <p:nvPr>
            <p:ph type="title"/>
          </p:nvPr>
        </p:nvSpPr>
        <p:spPr>
          <a:xfrm>
            <a:off x="292099" y="494900"/>
            <a:ext cx="23337921" cy="1433164"/>
          </a:xfrm>
        </p:spPr>
        <p:txBody>
          <a:bodyPr>
            <a:normAutofit/>
          </a:bodyPr>
          <a:lstStyle/>
          <a:p>
            <a:r>
              <a:rPr lang="en-US" dirty="0">
                <a:solidFill>
                  <a:srgbClr val="0EB1A4"/>
                </a:solidFill>
              </a:rPr>
              <a:t>5 Principles of Social Justice</a:t>
            </a:r>
          </a:p>
        </p:txBody>
      </p:sp>
      <p:pic>
        <p:nvPicPr>
          <p:cNvPr id="1026" name="Picture 2" descr="New Healthcare Management Offerings 'Peel Back the Onion' on Health Equity  and Justice | University of Denver">
            <a:extLst>
              <a:ext uri="{FF2B5EF4-FFF2-40B4-BE49-F238E27FC236}">
                <a16:creationId xmlns:a16="http://schemas.microsoft.com/office/drawing/2014/main" id="{F82B0BC0-0B83-B50F-E25E-BA5F609BA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621" y="1928064"/>
            <a:ext cx="12512842" cy="1139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89958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8CFE3-12BE-F97B-B2C1-D846B89997BF}"/>
              </a:ext>
            </a:extLst>
          </p:cNvPr>
          <p:cNvSpPr>
            <a:spLocks noGrp="1"/>
          </p:cNvSpPr>
          <p:nvPr>
            <p:ph type="title"/>
          </p:nvPr>
        </p:nvSpPr>
        <p:spPr/>
        <p:txBody>
          <a:bodyPr/>
          <a:lstStyle/>
          <a:p>
            <a:r>
              <a:rPr lang="en-US" dirty="0"/>
              <a:t>Thought to Ponder…</a:t>
            </a:r>
          </a:p>
        </p:txBody>
      </p:sp>
      <p:sp>
        <p:nvSpPr>
          <p:cNvPr id="3" name="Text Placeholder 2">
            <a:extLst>
              <a:ext uri="{FF2B5EF4-FFF2-40B4-BE49-F238E27FC236}">
                <a16:creationId xmlns:a16="http://schemas.microsoft.com/office/drawing/2014/main" id="{F1692AC9-9BE3-5887-7AFE-713ECFC69F0D}"/>
              </a:ext>
            </a:extLst>
          </p:cNvPr>
          <p:cNvSpPr>
            <a:spLocks noGrp="1"/>
          </p:cNvSpPr>
          <p:nvPr>
            <p:ph type="body" sz="quarter" idx="1"/>
          </p:nvPr>
        </p:nvSpPr>
        <p:spPr/>
        <p:txBody>
          <a:bodyPr/>
          <a:lstStyle/>
          <a:p>
            <a:endParaRPr lang="en-US"/>
          </a:p>
        </p:txBody>
      </p:sp>
      <p:sp>
        <p:nvSpPr>
          <p:cNvPr id="4" name="Text Placeholder 3">
            <a:extLst>
              <a:ext uri="{FF2B5EF4-FFF2-40B4-BE49-F238E27FC236}">
                <a16:creationId xmlns:a16="http://schemas.microsoft.com/office/drawing/2014/main" id="{0A0EA90C-89B0-EA05-4128-BC8DA492BFED}"/>
              </a:ext>
            </a:extLst>
          </p:cNvPr>
          <p:cNvSpPr>
            <a:spLocks noGrp="1"/>
          </p:cNvSpPr>
          <p:nvPr>
            <p:ph type="body" idx="21"/>
          </p:nvPr>
        </p:nvSpPr>
        <p:spPr/>
        <p:txBody>
          <a:bodyPr>
            <a:normAutofit/>
          </a:bodyPr>
          <a:lstStyle/>
          <a:p>
            <a:r>
              <a:rPr lang="en-US" sz="8000" b="0" i="1" dirty="0">
                <a:solidFill>
                  <a:srgbClr val="0A2458"/>
                </a:solidFill>
                <a:effectLst/>
              </a:rPr>
              <a:t>“Advancing equity is </a:t>
            </a:r>
            <a:r>
              <a:rPr lang="en-US" sz="8000" b="1" i="1" dirty="0">
                <a:solidFill>
                  <a:srgbClr val="0A2458"/>
                </a:solidFill>
                <a:effectLst/>
              </a:rPr>
              <a:t>not a one-year project </a:t>
            </a:r>
            <a:r>
              <a:rPr lang="en-US" sz="8000" b="0" i="1" dirty="0">
                <a:solidFill>
                  <a:srgbClr val="0A2458"/>
                </a:solidFill>
                <a:effectLst/>
              </a:rPr>
              <a:t>– it is a </a:t>
            </a:r>
            <a:r>
              <a:rPr lang="en-US" sz="8000" b="1" i="1" dirty="0">
                <a:solidFill>
                  <a:srgbClr val="0A2458"/>
                </a:solidFill>
                <a:effectLst/>
              </a:rPr>
              <a:t>generational commitment </a:t>
            </a:r>
            <a:r>
              <a:rPr lang="en-US" sz="8000" b="0" i="1" dirty="0">
                <a:solidFill>
                  <a:srgbClr val="0A2458"/>
                </a:solidFill>
                <a:effectLst/>
              </a:rPr>
              <a:t>that will require sustained leadership and partnership with all communities.” (</a:t>
            </a:r>
            <a:r>
              <a:rPr lang="en-US" sz="8000" b="0" i="1" dirty="0" err="1">
                <a:solidFill>
                  <a:srgbClr val="0A2458"/>
                </a:solidFill>
                <a:effectLst/>
              </a:rPr>
              <a:t>Whitehouse.gov</a:t>
            </a:r>
            <a:r>
              <a:rPr lang="en-US" sz="8000" b="0" i="1" dirty="0">
                <a:solidFill>
                  <a:srgbClr val="0A2458"/>
                </a:solidFill>
                <a:effectLst/>
              </a:rPr>
              <a:t>)</a:t>
            </a:r>
            <a:endParaRPr lang="en-US" sz="8000" i="1" dirty="0"/>
          </a:p>
        </p:txBody>
      </p:sp>
      <p:pic>
        <p:nvPicPr>
          <p:cNvPr id="7170" name="Picture 2" descr="Critical Thinking for Good Decision Making and Productivity">
            <a:extLst>
              <a:ext uri="{FF2B5EF4-FFF2-40B4-BE49-F238E27FC236}">
                <a16:creationId xmlns:a16="http://schemas.microsoft.com/office/drawing/2014/main" id="{BEC2EE9B-1BC9-C355-637B-CF980F510F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6600" y="7582628"/>
            <a:ext cx="5867400" cy="586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05372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9514-AD6E-9FE0-A16A-67C0DEA67CF7}"/>
              </a:ext>
            </a:extLst>
          </p:cNvPr>
          <p:cNvSpPr>
            <a:spLocks noGrp="1"/>
          </p:cNvSpPr>
          <p:nvPr>
            <p:ph type="title"/>
          </p:nvPr>
        </p:nvSpPr>
        <p:spPr/>
        <p:txBody>
          <a:bodyPr>
            <a:normAutofit fontScale="90000"/>
          </a:bodyPr>
          <a:lstStyle/>
          <a:p>
            <a:r>
              <a:rPr lang="en-US" dirty="0"/>
              <a:t>Relationship between Social Justice and Grant Development</a:t>
            </a:r>
          </a:p>
        </p:txBody>
      </p:sp>
      <p:graphicFrame>
        <p:nvGraphicFramePr>
          <p:cNvPr id="5" name="Diagram 4">
            <a:extLst>
              <a:ext uri="{FF2B5EF4-FFF2-40B4-BE49-F238E27FC236}">
                <a16:creationId xmlns:a16="http://schemas.microsoft.com/office/drawing/2014/main" id="{171EACEF-FCC4-1269-CB4B-3FC5DA05D9EB}"/>
              </a:ext>
            </a:extLst>
          </p:cNvPr>
          <p:cNvGraphicFramePr/>
          <p:nvPr>
            <p:extLst>
              <p:ext uri="{D42A27DB-BD31-4B8C-83A1-F6EECF244321}">
                <p14:modId xmlns:p14="http://schemas.microsoft.com/office/powerpoint/2010/main" val="921303442"/>
              </p:ext>
            </p:extLst>
          </p:nvPr>
        </p:nvGraphicFramePr>
        <p:xfrm>
          <a:off x="809487" y="1439333"/>
          <a:ext cx="21970999" cy="1083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718921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48074"/>
        </a:solidFill>
        <a:effectLst/>
      </p:bgPr>
    </p:bg>
    <p:spTree>
      <p:nvGrpSpPr>
        <p:cNvPr id="1" name=""/>
        <p:cNvGrpSpPr/>
        <p:nvPr/>
      </p:nvGrpSpPr>
      <p:grpSpPr>
        <a:xfrm>
          <a:off x="0" y="0"/>
          <a:ext cx="0" cy="0"/>
          <a:chOff x="0" y="0"/>
          <a:chExt cx="0" cy="0"/>
        </a:xfrm>
      </p:grpSpPr>
      <p:pic>
        <p:nvPicPr>
          <p:cNvPr id="157" name="Image" descr="Image"/>
          <p:cNvPicPr>
            <a:picLocks noChangeAspect="1"/>
          </p:cNvPicPr>
          <p:nvPr/>
        </p:nvPicPr>
        <p:blipFill>
          <a:blip r:embed="rId2"/>
          <a:stretch>
            <a:fillRect/>
          </a:stretch>
        </p:blipFill>
        <p:spPr>
          <a:xfrm>
            <a:off x="399778" y="2918109"/>
            <a:ext cx="8394878" cy="7879782"/>
          </a:xfrm>
          <a:prstGeom prst="rect">
            <a:avLst/>
          </a:prstGeom>
          <a:ln w="12700">
            <a:miter lim="400000"/>
          </a:ln>
        </p:spPr>
      </p:pic>
      <p:sp>
        <p:nvSpPr>
          <p:cNvPr id="158" name="section…"/>
          <p:cNvSpPr txBox="1"/>
          <p:nvPr/>
        </p:nvSpPr>
        <p:spPr>
          <a:xfrm>
            <a:off x="6985863" y="386301"/>
            <a:ext cx="10412274" cy="9354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6600" dirty="0"/>
              <a:t>Learning Objectives</a:t>
            </a:r>
            <a:endParaRPr sz="6600" dirty="0"/>
          </a:p>
        </p:txBody>
      </p:sp>
      <p:sp>
        <p:nvSpPr>
          <p:cNvPr id="2" name="TextBox 1">
            <a:extLst>
              <a:ext uri="{FF2B5EF4-FFF2-40B4-BE49-F238E27FC236}">
                <a16:creationId xmlns:a16="http://schemas.microsoft.com/office/drawing/2014/main" id="{A559B5CE-6697-D676-645A-B39E7F92AC93}"/>
              </a:ext>
            </a:extLst>
          </p:cNvPr>
          <p:cNvSpPr txBox="1"/>
          <p:nvPr/>
        </p:nvSpPr>
        <p:spPr>
          <a:xfrm>
            <a:off x="8999860" y="2626256"/>
            <a:ext cx="14984362" cy="95472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857250" marR="0" lvl="0" indent="-857250" algn="l">
              <a:lnSpc>
                <a:spcPct val="107000"/>
              </a:lnSpc>
              <a:spcBef>
                <a:spcPts val="0"/>
              </a:spcBef>
              <a:spcAft>
                <a:spcPts val="0"/>
              </a:spcAft>
              <a:buAutoNum type="romanUcPeriod"/>
            </a:pPr>
            <a:r>
              <a:rPr lang="en-US" sz="4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Understanding the importance of recognizing diversity, equity, </a:t>
            </a:r>
          </a:p>
          <a:p>
            <a:pPr marR="0" lvl="0" algn="l">
              <a:lnSpc>
                <a:spcPct val="107000"/>
              </a:lnSpc>
              <a:spcBef>
                <a:spcPts val="0"/>
              </a:spcBef>
              <a:spcAft>
                <a:spcPts val="0"/>
              </a:spcAft>
            </a:pP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and inclusion (DEI) in a grant proposal</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r>
              <a:rPr lang="en-US" sz="4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07000"/>
              </a:lnSpc>
              <a:spcBef>
                <a:spcPts val="0"/>
              </a:spcBef>
              <a:spcAft>
                <a:spcPts val="0"/>
              </a:spcAft>
            </a:pPr>
            <a:r>
              <a:rPr lang="en-US" sz="4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II.  Delineating the intersection between social justice and grant </a:t>
            </a:r>
          </a:p>
          <a:p>
            <a:pPr marR="0" lvl="0" algn="l">
              <a:lnSpc>
                <a:spcPct val="107000"/>
              </a:lnSpc>
              <a:spcBef>
                <a:spcPts val="0"/>
              </a:spcBef>
              <a:spcAft>
                <a:spcPts val="0"/>
              </a:spcAft>
            </a:pP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development</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r>
              <a:rPr lang="en-US" sz="4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r>
              <a:rPr lang="en-US" sz="4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07000"/>
              </a:lnSpc>
              <a:spcBef>
                <a:spcPts val="0"/>
              </a:spcBef>
              <a:spcAft>
                <a:spcPts val="0"/>
              </a:spcAft>
            </a:pP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III. </a:t>
            </a:r>
            <a:r>
              <a:rPr lang="en-US" sz="4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Developing familiarity with data sources, EBPs, and guidance </a:t>
            </a:r>
          </a:p>
          <a:p>
            <a:pPr marR="0" lvl="0" algn="l">
              <a:lnSpc>
                <a:spcPct val="107000"/>
              </a:lnSpc>
              <a:spcBef>
                <a:spcPts val="0"/>
              </a:spcBef>
              <a:spcAft>
                <a:spcPts val="0"/>
              </a:spcAft>
            </a:pP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t</a:t>
            </a:r>
            <a:r>
              <a:rPr lang="en-US" sz="4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o support recognition of equity to create meaningful social </a:t>
            </a:r>
          </a:p>
          <a:p>
            <a:pPr marR="0" lvl="0" algn="l">
              <a:lnSpc>
                <a:spcPct val="107000"/>
              </a:lnSpc>
              <a:spcBef>
                <a:spcPts val="0"/>
              </a:spcBef>
              <a:spcAft>
                <a:spcPts val="0"/>
              </a:spcAft>
            </a:pP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change</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r>
              <a:rPr lang="en-US" sz="4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07000"/>
              </a:lnSpc>
              <a:spcBef>
                <a:spcPts val="0"/>
              </a:spcBef>
              <a:spcAft>
                <a:spcPts val="800"/>
              </a:spcAft>
            </a:pP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IV. </a:t>
            </a:r>
            <a:r>
              <a:rPr lang="en-US" sz="4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Implementing strategies to orient a project within a     </a:t>
            </a:r>
          </a:p>
          <a:p>
            <a:pPr marR="0" lvl="0" algn="l">
              <a:lnSpc>
                <a:spcPct val="107000"/>
              </a:lnSpc>
              <a:spcBef>
                <a:spcPts val="0"/>
              </a:spcBef>
              <a:spcAft>
                <a:spcPts val="800"/>
              </a:spcAft>
            </a:pP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national/global context</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spcBef>
                <a:spcPts val="0"/>
              </a:spcBef>
              <a:spcAft>
                <a:spcPts val="0"/>
              </a:spcAft>
            </a:pPr>
            <a:endParaRPr lang="en-US" sz="4400" b="0" i="0" u="none" strike="noStrike"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424943903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0957C-0D39-2C34-C982-EBA94D2044CE}"/>
              </a:ext>
            </a:extLst>
          </p:cNvPr>
          <p:cNvSpPr>
            <a:spLocks noGrp="1"/>
          </p:cNvSpPr>
          <p:nvPr>
            <p:ph type="title"/>
          </p:nvPr>
        </p:nvSpPr>
        <p:spPr/>
        <p:txBody>
          <a:bodyPr>
            <a:normAutofit fontScale="90000"/>
          </a:bodyPr>
          <a:lstStyle/>
          <a:p>
            <a:r>
              <a:rPr lang="en-US" dirty="0"/>
              <a:t>6 Key Aspects to the Relationship between Social Justice and Grant Development</a:t>
            </a:r>
          </a:p>
        </p:txBody>
      </p:sp>
      <p:graphicFrame>
        <p:nvGraphicFramePr>
          <p:cNvPr id="5" name="Diagram 4">
            <a:extLst>
              <a:ext uri="{FF2B5EF4-FFF2-40B4-BE49-F238E27FC236}">
                <a16:creationId xmlns:a16="http://schemas.microsoft.com/office/drawing/2014/main" id="{82EC416B-C99B-A4A5-DD03-6D833AD592D9}"/>
              </a:ext>
            </a:extLst>
          </p:cNvPr>
          <p:cNvGraphicFramePr/>
          <p:nvPr>
            <p:extLst>
              <p:ext uri="{D42A27DB-BD31-4B8C-83A1-F6EECF244321}">
                <p14:modId xmlns:p14="http://schemas.microsoft.com/office/powerpoint/2010/main" val="2631302780"/>
              </p:ext>
            </p:extLst>
          </p:nvPr>
        </p:nvGraphicFramePr>
        <p:xfrm>
          <a:off x="2270539" y="2512664"/>
          <a:ext cx="19842922" cy="1083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873015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6FC9-A56A-B71B-9449-69693EEE909D}"/>
              </a:ext>
            </a:extLst>
          </p:cNvPr>
          <p:cNvSpPr>
            <a:spLocks noGrp="1"/>
          </p:cNvSpPr>
          <p:nvPr>
            <p:ph type="title"/>
          </p:nvPr>
        </p:nvSpPr>
        <p:spPr>
          <a:xfrm>
            <a:off x="470230" y="467203"/>
            <a:ext cx="21971000" cy="1433164"/>
          </a:xfrm>
        </p:spPr>
        <p:txBody>
          <a:bodyPr>
            <a:normAutofit fontScale="90000"/>
          </a:bodyPr>
          <a:lstStyle/>
          <a:p>
            <a:r>
              <a:rPr lang="en-US" dirty="0"/>
              <a:t>6 Key Aspects to the Relationship between Social Justice and Grant Development</a:t>
            </a:r>
            <a:endParaRPr lang="en-US" dirty="0">
              <a:solidFill>
                <a:srgbClr val="0EB1A4"/>
              </a:solidFill>
            </a:endParaRPr>
          </a:p>
        </p:txBody>
      </p:sp>
      <p:graphicFrame>
        <p:nvGraphicFramePr>
          <p:cNvPr id="6" name="Diagram 5">
            <a:extLst>
              <a:ext uri="{FF2B5EF4-FFF2-40B4-BE49-F238E27FC236}">
                <a16:creationId xmlns:a16="http://schemas.microsoft.com/office/drawing/2014/main" id="{214566DF-1039-1AC3-2D1F-F54646A14792}"/>
              </a:ext>
            </a:extLst>
          </p:cNvPr>
          <p:cNvGraphicFramePr/>
          <p:nvPr>
            <p:extLst>
              <p:ext uri="{D42A27DB-BD31-4B8C-83A1-F6EECF244321}">
                <p14:modId xmlns:p14="http://schemas.microsoft.com/office/powerpoint/2010/main" val="2984911197"/>
              </p:ext>
            </p:extLst>
          </p:nvPr>
        </p:nvGraphicFramePr>
        <p:xfrm>
          <a:off x="2638926" y="2411464"/>
          <a:ext cx="19106147" cy="1083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86639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6FC9-A56A-B71B-9449-69693EEE909D}"/>
              </a:ext>
            </a:extLst>
          </p:cNvPr>
          <p:cNvSpPr>
            <a:spLocks noGrp="1"/>
          </p:cNvSpPr>
          <p:nvPr>
            <p:ph type="title"/>
          </p:nvPr>
        </p:nvSpPr>
        <p:spPr>
          <a:xfrm>
            <a:off x="470230" y="467203"/>
            <a:ext cx="21971000" cy="1433164"/>
          </a:xfrm>
        </p:spPr>
        <p:txBody>
          <a:bodyPr>
            <a:normAutofit fontScale="90000"/>
          </a:bodyPr>
          <a:lstStyle/>
          <a:p>
            <a:r>
              <a:rPr lang="en-US" dirty="0"/>
              <a:t>6 Key Aspects to the Relationship between Social Justice and Grant Development</a:t>
            </a:r>
            <a:endParaRPr lang="en-US" dirty="0">
              <a:solidFill>
                <a:srgbClr val="0EB1A4"/>
              </a:solidFill>
            </a:endParaRPr>
          </a:p>
        </p:txBody>
      </p:sp>
      <p:graphicFrame>
        <p:nvGraphicFramePr>
          <p:cNvPr id="6" name="Diagram 5">
            <a:extLst>
              <a:ext uri="{FF2B5EF4-FFF2-40B4-BE49-F238E27FC236}">
                <a16:creationId xmlns:a16="http://schemas.microsoft.com/office/drawing/2014/main" id="{214566DF-1039-1AC3-2D1F-F54646A14792}"/>
              </a:ext>
            </a:extLst>
          </p:cNvPr>
          <p:cNvGraphicFramePr/>
          <p:nvPr>
            <p:extLst>
              <p:ext uri="{D42A27DB-BD31-4B8C-83A1-F6EECF244321}">
                <p14:modId xmlns:p14="http://schemas.microsoft.com/office/powerpoint/2010/main" val="30715921"/>
              </p:ext>
            </p:extLst>
          </p:nvPr>
        </p:nvGraphicFramePr>
        <p:xfrm>
          <a:off x="2638926" y="2411464"/>
          <a:ext cx="19106147" cy="1083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982202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6FC9-A56A-B71B-9449-69693EEE909D}"/>
              </a:ext>
            </a:extLst>
          </p:cNvPr>
          <p:cNvSpPr>
            <a:spLocks noGrp="1"/>
          </p:cNvSpPr>
          <p:nvPr>
            <p:ph type="title"/>
          </p:nvPr>
        </p:nvSpPr>
        <p:spPr>
          <a:xfrm>
            <a:off x="470230" y="467203"/>
            <a:ext cx="21971000" cy="1433164"/>
          </a:xfrm>
        </p:spPr>
        <p:txBody>
          <a:bodyPr>
            <a:normAutofit fontScale="90000"/>
          </a:bodyPr>
          <a:lstStyle/>
          <a:p>
            <a:r>
              <a:rPr lang="en-US" dirty="0"/>
              <a:t>6 Key Aspects to the Relationship between Social Justice and Grant Development</a:t>
            </a:r>
            <a:endParaRPr lang="en-US" dirty="0">
              <a:solidFill>
                <a:srgbClr val="0EB1A4"/>
              </a:solidFill>
            </a:endParaRPr>
          </a:p>
        </p:txBody>
      </p:sp>
      <p:graphicFrame>
        <p:nvGraphicFramePr>
          <p:cNvPr id="6" name="Diagram 5">
            <a:extLst>
              <a:ext uri="{FF2B5EF4-FFF2-40B4-BE49-F238E27FC236}">
                <a16:creationId xmlns:a16="http://schemas.microsoft.com/office/drawing/2014/main" id="{214566DF-1039-1AC3-2D1F-F54646A14792}"/>
              </a:ext>
            </a:extLst>
          </p:cNvPr>
          <p:cNvGraphicFramePr/>
          <p:nvPr>
            <p:extLst>
              <p:ext uri="{D42A27DB-BD31-4B8C-83A1-F6EECF244321}">
                <p14:modId xmlns:p14="http://schemas.microsoft.com/office/powerpoint/2010/main" val="113593190"/>
              </p:ext>
            </p:extLst>
          </p:nvPr>
        </p:nvGraphicFramePr>
        <p:xfrm>
          <a:off x="2638926" y="2411464"/>
          <a:ext cx="19106147" cy="1083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337502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9514-AD6E-9FE0-A16A-67C0DEA67CF7}"/>
              </a:ext>
            </a:extLst>
          </p:cNvPr>
          <p:cNvSpPr>
            <a:spLocks noGrp="1"/>
          </p:cNvSpPr>
          <p:nvPr>
            <p:ph type="title"/>
          </p:nvPr>
        </p:nvSpPr>
        <p:spPr/>
        <p:txBody>
          <a:bodyPr>
            <a:normAutofit/>
          </a:bodyPr>
          <a:lstStyle/>
          <a:p>
            <a:r>
              <a:rPr lang="en-US" dirty="0"/>
              <a:t>In Summary</a:t>
            </a:r>
          </a:p>
        </p:txBody>
      </p:sp>
      <p:graphicFrame>
        <p:nvGraphicFramePr>
          <p:cNvPr id="5" name="Diagram 4">
            <a:extLst>
              <a:ext uri="{FF2B5EF4-FFF2-40B4-BE49-F238E27FC236}">
                <a16:creationId xmlns:a16="http://schemas.microsoft.com/office/drawing/2014/main" id="{171EACEF-FCC4-1269-CB4B-3FC5DA05D9EB}"/>
              </a:ext>
            </a:extLst>
          </p:cNvPr>
          <p:cNvGraphicFramePr/>
          <p:nvPr>
            <p:extLst>
              <p:ext uri="{D42A27DB-BD31-4B8C-83A1-F6EECF244321}">
                <p14:modId xmlns:p14="http://schemas.microsoft.com/office/powerpoint/2010/main" val="234752905"/>
              </p:ext>
            </p:extLst>
          </p:nvPr>
        </p:nvGraphicFramePr>
        <p:xfrm>
          <a:off x="809487" y="1439333"/>
          <a:ext cx="21970999" cy="1083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xplosion 2 2">
            <a:extLst>
              <a:ext uri="{FF2B5EF4-FFF2-40B4-BE49-F238E27FC236}">
                <a16:creationId xmlns:a16="http://schemas.microsoft.com/office/drawing/2014/main" id="{36973BFE-B5C7-1AFB-AAB8-403690AD3FC4}"/>
              </a:ext>
            </a:extLst>
          </p:cNvPr>
          <p:cNvSpPr/>
          <p:nvPr/>
        </p:nvSpPr>
        <p:spPr>
          <a:xfrm>
            <a:off x="0" y="3149944"/>
            <a:ext cx="7315200" cy="3827701"/>
          </a:xfrm>
          <a:prstGeom prst="irregularSeal2">
            <a:avLst/>
          </a:prstGeom>
          <a:solidFill>
            <a:schemeClr val="accent3">
              <a:lumMod val="40000"/>
              <a:lumOff val="60000"/>
            </a:schemeClr>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rgbClr val="5E5E5E"/>
                </a:solidFill>
                <a:effectLst/>
                <a:uFillTx/>
                <a:latin typeface="+mj-lt"/>
                <a:ea typeface="+mj-ea"/>
                <a:cs typeface="+mj-cs"/>
                <a:sym typeface="Helvetica Neue"/>
              </a:rPr>
              <a:t>Symbiotic Relationship</a:t>
            </a:r>
          </a:p>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val="370579725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EB1A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80B218-537F-4988-AB0C-5F9DD7D13F85}"/>
              </a:ext>
            </a:extLst>
          </p:cNvPr>
          <p:cNvSpPr>
            <a:spLocks noGrp="1"/>
          </p:cNvSpPr>
          <p:nvPr>
            <p:ph type="title"/>
          </p:nvPr>
        </p:nvSpPr>
        <p:spPr>
          <a:xfrm>
            <a:off x="1206497" y="8517861"/>
            <a:ext cx="21971005" cy="4648202"/>
          </a:xfrm>
        </p:spPr>
        <p:txBody>
          <a:bodyPr>
            <a:normAutofit fontScale="90000"/>
          </a:bodyPr>
          <a:lstStyle/>
          <a:p>
            <a:pPr marR="0" lvl="0" algn="l">
              <a:lnSpc>
                <a:spcPct val="107000"/>
              </a:lnSpc>
              <a:spcBef>
                <a:spcPts val="0"/>
              </a:spcBef>
              <a:spcAft>
                <a:spcPts val="0"/>
              </a:spcAft>
            </a:pPr>
            <a:r>
              <a:rPr lang="en-US" sz="9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III. </a:t>
            </a:r>
            <a:r>
              <a:rPr lang="en-US" sz="9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Developing familiarity with data sources, EBPs, and guidance </a:t>
            </a:r>
            <a:r>
              <a:rPr lang="en-US" sz="96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t</a:t>
            </a:r>
            <a:r>
              <a:rPr lang="en-US" sz="9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o support recognition of equity to create meaningful social change</a:t>
            </a:r>
            <a:br>
              <a:rPr lang="en-US" sz="9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US" sz="9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US" sz="9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US" sz="9600" b="0" i="0" u="none" strike="noStrike" dirty="0">
                <a:solidFill>
                  <a:schemeClr val="bg1"/>
                </a:solidFill>
                <a:effectLst/>
                <a:latin typeface="Arial" panose="020B0604020202020204" pitchFamily="34" charset="0"/>
              </a:rPr>
            </a:br>
            <a:endParaRPr lang="en-US" dirty="0">
              <a:solidFill>
                <a:schemeClr val="bg1"/>
              </a:solidFill>
            </a:endParaRPr>
          </a:p>
        </p:txBody>
      </p:sp>
      <p:pic>
        <p:nvPicPr>
          <p:cNvPr id="1026" name="Picture 2" descr="How to extract data from Tableau using Tableau data source extracts vs. data sources">
            <a:extLst>
              <a:ext uri="{FF2B5EF4-FFF2-40B4-BE49-F238E27FC236}">
                <a16:creationId xmlns:a16="http://schemas.microsoft.com/office/drawing/2014/main" id="{CE37A3CC-95A3-7BA7-3A7A-FD431CFB7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664" y="7985760"/>
            <a:ext cx="10410883" cy="48584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cial Enterprise Is Not Social Change">
            <a:extLst>
              <a:ext uri="{FF2B5EF4-FFF2-40B4-BE49-F238E27FC236}">
                <a16:creationId xmlns:a16="http://schemas.microsoft.com/office/drawing/2014/main" id="{45B38FF3-F2D2-27EC-DA41-6D6A50D489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58080" y="7989597"/>
            <a:ext cx="5235575" cy="5007201"/>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a:extLst>
              <a:ext uri="{FF2B5EF4-FFF2-40B4-BE49-F238E27FC236}">
                <a16:creationId xmlns:a16="http://schemas.microsoft.com/office/drawing/2014/main" id="{40A5F5FB-B384-FCEA-FDA7-1CC1FB024822}"/>
              </a:ext>
            </a:extLst>
          </p:cNvPr>
          <p:cNvSpPr/>
          <p:nvPr/>
        </p:nvSpPr>
        <p:spPr>
          <a:xfrm>
            <a:off x="11204572" y="9698962"/>
            <a:ext cx="4365628" cy="1143000"/>
          </a:xfrm>
          <a:prstGeom prst="rightArrow">
            <a:avLst/>
          </a:prstGeom>
          <a:gradFill flip="none" rotWithShape="1">
            <a:gsLst>
              <a:gs pos="0">
                <a:schemeClr val="accent1">
                  <a:lumMod val="5000"/>
                  <a:lumOff val="95000"/>
                </a:schemeClr>
              </a:gs>
              <a:gs pos="0">
                <a:schemeClr val="accent3"/>
              </a:gs>
              <a:gs pos="83000">
                <a:schemeClr val="accent4"/>
              </a:gs>
              <a:gs pos="100000">
                <a:schemeClr val="accent4"/>
              </a:gs>
            </a:gsLst>
            <a:lin ang="0" scaled="1"/>
            <a:tileRect/>
          </a:gra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val="165832906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9DA5-B6F1-4956-E80A-063FA9D7D875}"/>
              </a:ext>
            </a:extLst>
          </p:cNvPr>
          <p:cNvSpPr>
            <a:spLocks noGrp="1"/>
          </p:cNvSpPr>
          <p:nvPr>
            <p:ph type="title"/>
          </p:nvPr>
        </p:nvSpPr>
        <p:spPr>
          <a:xfrm>
            <a:off x="1261918" y="1079500"/>
            <a:ext cx="21971000" cy="1433164"/>
          </a:xfrm>
        </p:spPr>
        <p:txBody>
          <a:bodyPr/>
          <a:lstStyle/>
          <a:p>
            <a:r>
              <a:rPr lang="en-US" dirty="0">
                <a:solidFill>
                  <a:srgbClr val="0EB1A4"/>
                </a:solidFill>
              </a:rPr>
              <a:t>Recommended Data Sources</a:t>
            </a:r>
            <a:endParaRPr lang="en-US" dirty="0"/>
          </a:p>
        </p:txBody>
      </p:sp>
      <p:graphicFrame>
        <p:nvGraphicFramePr>
          <p:cNvPr id="3" name="Diagram 2">
            <a:extLst>
              <a:ext uri="{FF2B5EF4-FFF2-40B4-BE49-F238E27FC236}">
                <a16:creationId xmlns:a16="http://schemas.microsoft.com/office/drawing/2014/main" id="{53DECA57-4203-E22C-6CEA-09E24425A99D}"/>
              </a:ext>
            </a:extLst>
          </p:cNvPr>
          <p:cNvGraphicFramePr/>
          <p:nvPr>
            <p:extLst>
              <p:ext uri="{D42A27DB-BD31-4B8C-83A1-F6EECF244321}">
                <p14:modId xmlns:p14="http://schemas.microsoft.com/office/powerpoint/2010/main" val="1034335049"/>
              </p:ext>
            </p:extLst>
          </p:nvPr>
        </p:nvGraphicFramePr>
        <p:xfrm>
          <a:off x="840259" y="2718486"/>
          <a:ext cx="22751261" cy="9918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AA3B3C3-7240-5469-616C-024814FE3F21}"/>
              </a:ext>
            </a:extLst>
          </p:cNvPr>
          <p:cNvSpPr txBox="1"/>
          <p:nvPr/>
        </p:nvSpPr>
        <p:spPr>
          <a:xfrm>
            <a:off x="13378834" y="13254335"/>
            <a:ext cx="1220372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Source: https://</a:t>
            </a:r>
            <a:r>
              <a:rPr lang="en-US" dirty="0" err="1"/>
              <a:t>researchguides.ben.edu</a:t>
            </a:r>
            <a:r>
              <a:rPr lang="en-US" dirty="0"/>
              <a:t>/</a:t>
            </a:r>
            <a:r>
              <a:rPr lang="en-US" dirty="0" err="1"/>
              <a:t>c.php?g</a:t>
            </a:r>
            <a:r>
              <a:rPr lang="en-US" dirty="0"/>
              <a:t>=282050&amp;p=7037027</a:t>
            </a:r>
          </a:p>
        </p:txBody>
      </p:sp>
    </p:spTree>
    <p:extLst>
      <p:ext uri="{BB962C8B-B14F-4D97-AF65-F5344CB8AC3E}">
        <p14:creationId xmlns:p14="http://schemas.microsoft.com/office/powerpoint/2010/main" val="85551435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9DA5-B6F1-4956-E80A-063FA9D7D875}"/>
              </a:ext>
            </a:extLst>
          </p:cNvPr>
          <p:cNvSpPr>
            <a:spLocks noGrp="1"/>
          </p:cNvSpPr>
          <p:nvPr>
            <p:ph type="title"/>
          </p:nvPr>
        </p:nvSpPr>
        <p:spPr>
          <a:xfrm>
            <a:off x="1261918" y="1079500"/>
            <a:ext cx="21971000" cy="1433164"/>
          </a:xfrm>
        </p:spPr>
        <p:txBody>
          <a:bodyPr>
            <a:normAutofit fontScale="90000"/>
          </a:bodyPr>
          <a:lstStyle/>
          <a:p>
            <a:r>
              <a:rPr lang="en-US" dirty="0">
                <a:solidFill>
                  <a:srgbClr val="0EB1A4"/>
                </a:solidFill>
              </a:rPr>
              <a:t>Recommended Sources of Evidence Based Practices (EBP’s)</a:t>
            </a:r>
            <a:endParaRPr lang="en-US" dirty="0"/>
          </a:p>
        </p:txBody>
      </p:sp>
      <p:graphicFrame>
        <p:nvGraphicFramePr>
          <p:cNvPr id="3" name="Diagram 2">
            <a:extLst>
              <a:ext uri="{FF2B5EF4-FFF2-40B4-BE49-F238E27FC236}">
                <a16:creationId xmlns:a16="http://schemas.microsoft.com/office/drawing/2014/main" id="{53DECA57-4203-E22C-6CEA-09E24425A99D}"/>
              </a:ext>
            </a:extLst>
          </p:cNvPr>
          <p:cNvGraphicFramePr/>
          <p:nvPr>
            <p:extLst>
              <p:ext uri="{D42A27DB-BD31-4B8C-83A1-F6EECF244321}">
                <p14:modId xmlns:p14="http://schemas.microsoft.com/office/powerpoint/2010/main" val="1327040316"/>
              </p:ext>
            </p:extLst>
          </p:nvPr>
        </p:nvGraphicFramePr>
        <p:xfrm>
          <a:off x="840259" y="2718486"/>
          <a:ext cx="22751261" cy="9918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AA3B3C3-7240-5469-616C-024814FE3F21}"/>
              </a:ext>
            </a:extLst>
          </p:cNvPr>
          <p:cNvSpPr txBox="1"/>
          <p:nvPr/>
        </p:nvSpPr>
        <p:spPr>
          <a:xfrm>
            <a:off x="13378834" y="13254335"/>
            <a:ext cx="1220372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Source: https://</a:t>
            </a:r>
            <a:r>
              <a:rPr lang="en-US" dirty="0" err="1"/>
              <a:t>researchguides.ben.edu</a:t>
            </a:r>
            <a:r>
              <a:rPr lang="en-US" dirty="0"/>
              <a:t>/</a:t>
            </a:r>
            <a:r>
              <a:rPr lang="en-US" dirty="0" err="1"/>
              <a:t>c.php?g</a:t>
            </a:r>
            <a:r>
              <a:rPr lang="en-US" dirty="0"/>
              <a:t>=282050&amp;p=7037027</a:t>
            </a:r>
          </a:p>
        </p:txBody>
      </p:sp>
    </p:spTree>
    <p:extLst>
      <p:ext uri="{BB962C8B-B14F-4D97-AF65-F5344CB8AC3E}">
        <p14:creationId xmlns:p14="http://schemas.microsoft.com/office/powerpoint/2010/main" val="207101112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9DA5-B6F1-4956-E80A-063FA9D7D875}"/>
              </a:ext>
            </a:extLst>
          </p:cNvPr>
          <p:cNvSpPr>
            <a:spLocks noGrp="1"/>
          </p:cNvSpPr>
          <p:nvPr>
            <p:ph type="title"/>
          </p:nvPr>
        </p:nvSpPr>
        <p:spPr>
          <a:xfrm>
            <a:off x="1206500" y="363883"/>
            <a:ext cx="21971000" cy="1433164"/>
          </a:xfrm>
        </p:spPr>
        <p:txBody>
          <a:bodyPr>
            <a:normAutofit fontScale="90000"/>
          </a:bodyPr>
          <a:lstStyle/>
          <a:p>
            <a:r>
              <a:rPr lang="en-US" dirty="0">
                <a:solidFill>
                  <a:srgbClr val="0EB1A4"/>
                </a:solidFill>
              </a:rPr>
              <a:t>Guidance for Recognizing Equity to Create Meaningful Social Change</a:t>
            </a:r>
          </a:p>
        </p:txBody>
      </p:sp>
      <p:graphicFrame>
        <p:nvGraphicFramePr>
          <p:cNvPr id="5" name="Diagram 4">
            <a:extLst>
              <a:ext uri="{FF2B5EF4-FFF2-40B4-BE49-F238E27FC236}">
                <a16:creationId xmlns:a16="http://schemas.microsoft.com/office/drawing/2014/main" id="{10F468AC-28CA-8C85-816C-6B1FB8EEEE71}"/>
              </a:ext>
            </a:extLst>
          </p:cNvPr>
          <p:cNvGraphicFramePr/>
          <p:nvPr/>
        </p:nvGraphicFramePr>
        <p:xfrm>
          <a:off x="1206500" y="2878667"/>
          <a:ext cx="18739427" cy="1083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4A511E2-DBFE-F7A3-DB2D-C72AB3AA4450}"/>
              </a:ext>
            </a:extLst>
          </p:cNvPr>
          <p:cNvSpPr txBox="1"/>
          <p:nvPr/>
        </p:nvSpPr>
        <p:spPr>
          <a:xfrm>
            <a:off x="7479289" y="13352117"/>
            <a:ext cx="16847561" cy="6258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5E5E5E"/>
                </a:solidFill>
                <a:effectLst/>
                <a:uFillTx/>
                <a:latin typeface="+mj-lt"/>
                <a:ea typeface="+mj-ea"/>
                <a:cs typeface="+mj-cs"/>
                <a:sym typeface="Helvetica Neue"/>
              </a:rPr>
              <a:t>Sources: https://www.un.org/esa/socdev/egms/docs/2009/Ghana/inclusive-society.pdf;  https://www.whitehouse.gov/equity/; https://greenlining.org/wp-content/uploads/2019/08/Making-Equity-Real-in-Climate-Adaption-and-Community-Resilience-Policies-and-Programs-A-Guidebook-1.pdf</a:t>
            </a:r>
          </a:p>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val="267993814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9DA5-B6F1-4956-E80A-063FA9D7D875}"/>
              </a:ext>
            </a:extLst>
          </p:cNvPr>
          <p:cNvSpPr>
            <a:spLocks noGrp="1"/>
          </p:cNvSpPr>
          <p:nvPr>
            <p:ph type="title"/>
          </p:nvPr>
        </p:nvSpPr>
        <p:spPr>
          <a:xfrm>
            <a:off x="1206500" y="363883"/>
            <a:ext cx="21971000" cy="1433164"/>
          </a:xfrm>
        </p:spPr>
        <p:txBody>
          <a:bodyPr>
            <a:normAutofit fontScale="90000"/>
          </a:bodyPr>
          <a:lstStyle/>
          <a:p>
            <a:r>
              <a:rPr lang="en-US" dirty="0">
                <a:solidFill>
                  <a:srgbClr val="0EB1A4"/>
                </a:solidFill>
              </a:rPr>
              <a:t>Guidance for Recognizing Equity to Create Meaningful Social Change</a:t>
            </a:r>
          </a:p>
        </p:txBody>
      </p:sp>
      <p:graphicFrame>
        <p:nvGraphicFramePr>
          <p:cNvPr id="5" name="Diagram 4">
            <a:extLst>
              <a:ext uri="{FF2B5EF4-FFF2-40B4-BE49-F238E27FC236}">
                <a16:creationId xmlns:a16="http://schemas.microsoft.com/office/drawing/2014/main" id="{10F468AC-28CA-8C85-816C-6B1FB8EEEE71}"/>
              </a:ext>
            </a:extLst>
          </p:cNvPr>
          <p:cNvGraphicFramePr/>
          <p:nvPr/>
        </p:nvGraphicFramePr>
        <p:xfrm>
          <a:off x="1206500" y="2878667"/>
          <a:ext cx="18739427" cy="1083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5F73FA76-DE6B-733D-C0A1-D1D1EA3F6CF3}"/>
              </a:ext>
            </a:extLst>
          </p:cNvPr>
          <p:cNvSpPr txBox="1"/>
          <p:nvPr/>
        </p:nvSpPr>
        <p:spPr>
          <a:xfrm>
            <a:off x="12192000" y="13315890"/>
            <a:ext cx="12192000"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5E5E5E"/>
                </a:solidFill>
                <a:effectLst/>
                <a:uFillTx/>
                <a:latin typeface="+mj-lt"/>
                <a:ea typeface="+mj-ea"/>
                <a:cs typeface="+mj-cs"/>
                <a:sym typeface="Helvetica Neue"/>
              </a:rPr>
              <a:t>Sources: https://</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www.un.org</a:t>
            </a:r>
            <a:r>
              <a:rPr kumimoji="0" lang="en-US" sz="1000" b="0" i="0" u="none" strike="noStrike" cap="none" spc="0" normalizeH="0" baseline="0" dirty="0">
                <a:ln>
                  <a:noFill/>
                </a:ln>
                <a:solidFill>
                  <a:srgbClr val="5E5E5E"/>
                </a:solidFill>
                <a:effectLst/>
                <a:uFillTx/>
                <a:latin typeface="+mj-lt"/>
                <a:ea typeface="+mj-ea"/>
                <a:cs typeface="+mj-cs"/>
                <a:sym typeface="Helvetica Neue"/>
              </a:rPr>
              <a:t>/</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esa</a:t>
            </a:r>
            <a:r>
              <a:rPr kumimoji="0" lang="en-US" sz="1000" b="0" i="0" u="none" strike="noStrike" cap="none" spc="0" normalizeH="0" baseline="0" dirty="0">
                <a:ln>
                  <a:noFill/>
                </a:ln>
                <a:solidFill>
                  <a:srgbClr val="5E5E5E"/>
                </a:solidFill>
                <a:effectLst/>
                <a:uFillTx/>
                <a:latin typeface="+mj-lt"/>
                <a:ea typeface="+mj-ea"/>
                <a:cs typeface="+mj-cs"/>
                <a:sym typeface="Helvetica Neue"/>
              </a:rPr>
              <a:t>/</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socdev</a:t>
            </a:r>
            <a:r>
              <a:rPr kumimoji="0" lang="en-US" sz="1000" b="0" i="0" u="none" strike="noStrike" cap="none" spc="0" normalizeH="0" baseline="0" dirty="0">
                <a:ln>
                  <a:noFill/>
                </a:ln>
                <a:solidFill>
                  <a:srgbClr val="5E5E5E"/>
                </a:solidFill>
                <a:effectLst/>
                <a:uFillTx/>
                <a:latin typeface="+mj-lt"/>
                <a:ea typeface="+mj-ea"/>
                <a:cs typeface="+mj-cs"/>
                <a:sym typeface="Helvetica Neue"/>
              </a:rPr>
              <a:t>/</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egms</a:t>
            </a:r>
            <a:r>
              <a:rPr kumimoji="0" lang="en-US" sz="1000" b="0" i="0" u="none" strike="noStrike" cap="none" spc="0" normalizeH="0" baseline="0" dirty="0">
                <a:ln>
                  <a:noFill/>
                </a:ln>
                <a:solidFill>
                  <a:srgbClr val="5E5E5E"/>
                </a:solidFill>
                <a:effectLst/>
                <a:uFillTx/>
                <a:latin typeface="+mj-lt"/>
                <a:ea typeface="+mj-ea"/>
                <a:cs typeface="+mj-cs"/>
                <a:sym typeface="Helvetica Neue"/>
              </a:rPr>
              <a:t>/docs/2009/Ghana/inclusive-</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society.pdf</a:t>
            </a:r>
            <a:r>
              <a:rPr kumimoji="0" lang="en-US" sz="1000" b="0" i="0" u="none" strike="noStrike" cap="none" spc="0" normalizeH="0" baseline="0" dirty="0">
                <a:ln>
                  <a:noFill/>
                </a:ln>
                <a:solidFill>
                  <a:srgbClr val="5E5E5E"/>
                </a:solidFill>
                <a:effectLst/>
                <a:uFillTx/>
                <a:latin typeface="+mj-lt"/>
                <a:ea typeface="+mj-ea"/>
                <a:cs typeface="+mj-cs"/>
                <a:sym typeface="Helvetica Neue"/>
              </a:rPr>
              <a:t>;  https://</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www.whitehouse.gov</a:t>
            </a:r>
            <a:r>
              <a:rPr kumimoji="0" lang="en-US" sz="1000" b="0" i="0" u="none" strike="noStrike" cap="none" spc="0" normalizeH="0" baseline="0" dirty="0">
                <a:ln>
                  <a:noFill/>
                </a:ln>
                <a:solidFill>
                  <a:srgbClr val="5E5E5E"/>
                </a:solidFill>
                <a:effectLst/>
                <a:uFillTx/>
                <a:latin typeface="+mj-lt"/>
                <a:ea typeface="+mj-ea"/>
                <a:cs typeface="+mj-cs"/>
                <a:sym typeface="Helvetica Neue"/>
              </a:rPr>
              <a:t>/equity/; https://</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greenlining.org</a:t>
            </a:r>
            <a:r>
              <a:rPr kumimoji="0" lang="en-US" sz="1000" b="0" i="0" u="none" strike="noStrike" cap="none" spc="0" normalizeH="0" baseline="0" dirty="0">
                <a:ln>
                  <a:noFill/>
                </a:ln>
                <a:solidFill>
                  <a:srgbClr val="5E5E5E"/>
                </a:solidFill>
                <a:effectLst/>
                <a:uFillTx/>
                <a:latin typeface="+mj-lt"/>
                <a:ea typeface="+mj-ea"/>
                <a:cs typeface="+mj-cs"/>
                <a:sym typeface="Helvetica Neue"/>
              </a:rPr>
              <a:t>/wp-content/uploads/2019/08/Making-Equity-Real-in-Climate-Adaption-and-Community-Resilience-Policies-and-Programs-A-Guidebook-1.pdf</a:t>
            </a:r>
          </a:p>
        </p:txBody>
      </p:sp>
    </p:spTree>
    <p:extLst>
      <p:ext uri="{BB962C8B-B14F-4D97-AF65-F5344CB8AC3E}">
        <p14:creationId xmlns:p14="http://schemas.microsoft.com/office/powerpoint/2010/main" val="417297465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FC9C8"/>
        </a:solidFill>
        <a:effectLst/>
      </p:bgPr>
    </p:bg>
    <p:spTree>
      <p:nvGrpSpPr>
        <p:cNvPr id="1" name=""/>
        <p:cNvGrpSpPr/>
        <p:nvPr/>
      </p:nvGrpSpPr>
      <p:grpSpPr>
        <a:xfrm>
          <a:off x="0" y="0"/>
          <a:ext cx="0" cy="0"/>
          <a:chOff x="0" y="0"/>
          <a:chExt cx="0" cy="0"/>
        </a:xfrm>
      </p:grpSpPr>
      <p:pic>
        <p:nvPicPr>
          <p:cNvPr id="160" name="Image" descr="Image"/>
          <p:cNvPicPr>
            <a:picLocks noChangeAspect="1"/>
          </p:cNvPicPr>
          <p:nvPr/>
        </p:nvPicPr>
        <p:blipFill>
          <a:blip r:embed="rId2"/>
          <a:stretch>
            <a:fillRect/>
          </a:stretch>
        </p:blipFill>
        <p:spPr>
          <a:xfrm>
            <a:off x="295331" y="2900055"/>
            <a:ext cx="9101460" cy="7879782"/>
          </a:xfrm>
          <a:prstGeom prst="rect">
            <a:avLst/>
          </a:prstGeom>
          <a:ln w="12700">
            <a:miter lim="400000"/>
          </a:ln>
        </p:spPr>
      </p:pic>
      <p:sp>
        <p:nvSpPr>
          <p:cNvPr id="161" name="section…"/>
          <p:cNvSpPr txBox="1"/>
          <p:nvPr/>
        </p:nvSpPr>
        <p:spPr>
          <a:xfrm>
            <a:off x="9821333" y="752214"/>
            <a:ext cx="13546668" cy="14487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5400" dirty="0"/>
              <a:t>About </a:t>
            </a:r>
          </a:p>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5400" dirty="0"/>
              <a:t>Innovative Funding Partners</a:t>
            </a:r>
            <a:endParaRPr sz="5400" dirty="0"/>
          </a:p>
        </p:txBody>
      </p:sp>
      <p:sp>
        <p:nvSpPr>
          <p:cNvPr id="2" name="TextBox 1">
            <a:extLst>
              <a:ext uri="{FF2B5EF4-FFF2-40B4-BE49-F238E27FC236}">
                <a16:creationId xmlns:a16="http://schemas.microsoft.com/office/drawing/2014/main" id="{64FCAA4D-5F87-7D10-6088-B7F2296EC66D}"/>
              </a:ext>
            </a:extLst>
          </p:cNvPr>
          <p:cNvSpPr txBox="1"/>
          <p:nvPr/>
        </p:nvSpPr>
        <p:spPr>
          <a:xfrm>
            <a:off x="10182221" y="2900055"/>
            <a:ext cx="13906448" cy="8372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indent="0" algn="l">
              <a:lnSpc>
                <a:spcPct val="110000"/>
              </a:lnSpc>
              <a:spcAft>
                <a:spcPts val="600"/>
              </a:spcAft>
              <a:buNone/>
            </a:pPr>
            <a:r>
              <a:rPr lang="en-US" sz="4400" b="1" dirty="0">
                <a:solidFill>
                  <a:schemeClr val="bg1"/>
                </a:solidFill>
              </a:rPr>
              <a:t>IFP</a:t>
            </a:r>
            <a:r>
              <a:rPr lang="en-US" sz="4400" dirty="0">
                <a:solidFill>
                  <a:schemeClr val="bg1"/>
                </a:solidFill>
              </a:rPr>
              <a:t> is a nationally recognized grants consulting firm highly regarded for an impressive overall grant success rate of 84%. Well known for their expertise in federal and other governmental grant writing, this success is based not only on technical expertise, but also on a foundational relationship-building approach. IFP’s team of over 20 highly experienced consultants are passionate about helping organizations meet the unique needs of their local communities and better serve their constituents by seeking and securing high impact grant funding. </a:t>
            </a:r>
          </a:p>
        </p:txBody>
      </p:sp>
      <p:pic>
        <p:nvPicPr>
          <p:cNvPr id="3" name="Picture 2" descr="A picture containing drawing&#10;&#10;Description automatically generated">
            <a:extLst>
              <a:ext uri="{FF2B5EF4-FFF2-40B4-BE49-F238E27FC236}">
                <a16:creationId xmlns:a16="http://schemas.microsoft.com/office/drawing/2014/main" id="{2E763822-800A-BA2C-71C2-48A46AF8F277}"/>
              </a:ext>
            </a:extLst>
          </p:cNvPr>
          <p:cNvPicPr>
            <a:picLocks noChangeAspect="1"/>
          </p:cNvPicPr>
          <p:nvPr/>
        </p:nvPicPr>
        <p:blipFill rotWithShape="1">
          <a:blip r:embed="rId3">
            <a:extLst>
              <a:ext uri="{28A0092B-C50C-407E-A947-70E740481C1C}">
                <a14:useLocalDpi xmlns:a14="http://schemas.microsoft.com/office/drawing/2010/main" val="0"/>
              </a:ext>
            </a:extLst>
          </a:blip>
          <a:srcRect t="7683" r="-2" b="14646"/>
          <a:stretch/>
        </p:blipFill>
        <p:spPr bwMode="auto">
          <a:xfrm>
            <a:off x="19252082" y="11272603"/>
            <a:ext cx="4836587" cy="2146610"/>
          </a:xfrm>
          <a:prstGeom prst="rect">
            <a:avLst/>
          </a:prstGeom>
          <a:noFill/>
          <a:ln>
            <a:noFill/>
          </a:ln>
          <a:extLst>
            <a:ext uri="{53640926-AAD7-44D8-BBD7-CCE9431645EC}">
              <a14:shadowObscured xmlns:a14="http://schemas.microsoft.com/office/drawing/2010/main"/>
            </a:ext>
          </a:extLst>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257F612-BAE3-C5B5-2B7D-E5BA92F8154D}"/>
              </a:ext>
            </a:extLst>
          </p:cNvPr>
          <p:cNvSpPr txBox="1"/>
          <p:nvPr/>
        </p:nvSpPr>
        <p:spPr>
          <a:xfrm>
            <a:off x="1070743" y="472440"/>
            <a:ext cx="7545335"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8800" b="1" i="0" u="none" strike="noStrike" cap="none" spc="0" normalizeH="0" baseline="0" dirty="0">
                <a:ln>
                  <a:noFill/>
                </a:ln>
                <a:solidFill>
                  <a:srgbClr val="0EB1A4"/>
                </a:solidFill>
                <a:effectLst/>
                <a:uFillTx/>
                <a:latin typeface="+mj-lt"/>
                <a:ea typeface="+mj-ea"/>
                <a:cs typeface="+mj-cs"/>
                <a:sym typeface="Helvetica Neue"/>
              </a:rPr>
              <a:t>IN SUMMARY</a:t>
            </a:r>
          </a:p>
        </p:txBody>
      </p:sp>
      <p:sp>
        <p:nvSpPr>
          <p:cNvPr id="3" name="TextBox 2">
            <a:extLst>
              <a:ext uri="{FF2B5EF4-FFF2-40B4-BE49-F238E27FC236}">
                <a16:creationId xmlns:a16="http://schemas.microsoft.com/office/drawing/2014/main" id="{D413694C-52F2-432C-E110-50888D0E14A9}"/>
              </a:ext>
            </a:extLst>
          </p:cNvPr>
          <p:cNvSpPr txBox="1"/>
          <p:nvPr/>
        </p:nvSpPr>
        <p:spPr>
          <a:xfrm>
            <a:off x="1070743" y="2940778"/>
            <a:ext cx="15748675" cy="102489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6600" b="0" i="0" dirty="0">
                <a:solidFill>
                  <a:srgbClr val="374151"/>
                </a:solidFill>
                <a:effectLst/>
              </a:rPr>
              <a:t>By integrating data, evidence-based practices, and equity-focused guidance, you can develop a comprehensive understanding of the issues at hand and implement strategies that drive meaningful social change. </a:t>
            </a:r>
          </a:p>
          <a:p>
            <a:pPr algn="l"/>
            <a:endParaRPr lang="en-US" sz="6600" dirty="0">
              <a:solidFill>
                <a:srgbClr val="374151"/>
              </a:solidFill>
            </a:endParaRPr>
          </a:p>
          <a:p>
            <a:pPr algn="l"/>
            <a:r>
              <a:rPr lang="en-US" sz="6600" b="0" i="0" dirty="0">
                <a:solidFill>
                  <a:srgbClr val="374151"/>
                </a:solidFill>
                <a:effectLst/>
              </a:rPr>
              <a:t>This holistic approach contributes to more effective, sustainable, and equitable interventions</a:t>
            </a:r>
          </a:p>
        </p:txBody>
      </p:sp>
      <p:pic>
        <p:nvPicPr>
          <p:cNvPr id="2050" name="Picture 2" descr="Social Enterprise Is Not Social Change">
            <a:extLst>
              <a:ext uri="{FF2B5EF4-FFF2-40B4-BE49-F238E27FC236}">
                <a16:creationId xmlns:a16="http://schemas.microsoft.com/office/drawing/2014/main" id="{CE86CE42-168A-67ED-F33E-FF0FCF586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33257" y="8636000"/>
            <a:ext cx="5080000" cy="508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hareholders' Equity - A Detailed Guide">
            <a:extLst>
              <a:ext uri="{FF2B5EF4-FFF2-40B4-BE49-F238E27FC236}">
                <a16:creationId xmlns:a16="http://schemas.microsoft.com/office/drawing/2014/main" id="{DA77096B-A64C-9B95-38ED-DF6294C375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25814" y="974725"/>
            <a:ext cx="5304135" cy="34639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hat is the Difference? Big Data vs. Analytics | Planon">
            <a:extLst>
              <a:ext uri="{FF2B5EF4-FFF2-40B4-BE49-F238E27FC236}">
                <a16:creationId xmlns:a16="http://schemas.microsoft.com/office/drawing/2014/main" id="{3EB6468F-A93C-4E91-CC4F-E9997BD44B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70665" y="4864858"/>
            <a:ext cx="483208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79529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EB1A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80B218-537F-4988-AB0C-5F9DD7D13F85}"/>
              </a:ext>
            </a:extLst>
          </p:cNvPr>
          <p:cNvSpPr>
            <a:spLocks noGrp="1"/>
          </p:cNvSpPr>
          <p:nvPr>
            <p:ph type="title"/>
          </p:nvPr>
        </p:nvSpPr>
        <p:spPr>
          <a:xfrm>
            <a:off x="2916485" y="8117906"/>
            <a:ext cx="21971005" cy="4648202"/>
          </a:xfrm>
        </p:spPr>
        <p:txBody>
          <a:bodyPr>
            <a:normAutofit fontScale="90000"/>
          </a:bodyPr>
          <a:lstStyle/>
          <a:p>
            <a:pPr marR="0" lvl="0" algn="l">
              <a:lnSpc>
                <a:spcPct val="107000"/>
              </a:lnSpc>
              <a:spcBef>
                <a:spcPts val="0"/>
              </a:spcBef>
              <a:spcAft>
                <a:spcPts val="800"/>
              </a:spcAft>
            </a:pPr>
            <a:r>
              <a:rPr lang="en-US" sz="9600" b="0" i="0" u="none" strike="noStrike" dirty="0">
                <a:solidFill>
                  <a:schemeClr val="bg1"/>
                </a:solidFill>
                <a:effectLst/>
                <a:latin typeface="Arial" panose="020B0604020202020204" pitchFamily="34" charset="0"/>
              </a:rPr>
              <a:t>IV.</a:t>
            </a:r>
            <a:r>
              <a:rPr lang="en-US" sz="9600" b="0" i="0" u="none" strike="noStrike" dirty="0">
                <a:solidFill>
                  <a:schemeClr val="bg1"/>
                </a:solidFill>
                <a:effectLst/>
                <a:latin typeface="Times New Roman" panose="02020603050405020304" pitchFamily="18" charset="0"/>
              </a:rPr>
              <a:t>   </a:t>
            </a:r>
            <a:r>
              <a:rPr lang="en-US" sz="9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Implementing strategies to orient a project within a national/global context</a:t>
            </a:r>
            <a:br>
              <a:rPr lang="en-US" sz="9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US" sz="9600" b="0" i="0" u="none" strike="noStrike" dirty="0">
                <a:solidFill>
                  <a:schemeClr val="bg1"/>
                </a:solidFill>
                <a:effectLst/>
                <a:latin typeface="Arial" panose="020B0604020202020204" pitchFamily="34" charset="0"/>
              </a:rPr>
            </a:br>
            <a:br>
              <a:rPr lang="en-US" sz="9600" b="0" i="0" u="none" strike="noStrike" dirty="0">
                <a:solidFill>
                  <a:schemeClr val="bg1"/>
                </a:solidFill>
                <a:effectLst/>
                <a:latin typeface="Arial" panose="020B0604020202020204" pitchFamily="34" charset="0"/>
              </a:rPr>
            </a:br>
            <a:endParaRPr lang="en-US" dirty="0">
              <a:solidFill>
                <a:schemeClr val="bg1"/>
              </a:solidFill>
            </a:endParaRPr>
          </a:p>
        </p:txBody>
      </p:sp>
      <p:pic>
        <p:nvPicPr>
          <p:cNvPr id="8194" name="Picture 2" descr="The Global Impact of Remote Work - Remote.co">
            <a:extLst>
              <a:ext uri="{FF2B5EF4-FFF2-40B4-BE49-F238E27FC236}">
                <a16:creationId xmlns:a16="http://schemas.microsoft.com/office/drawing/2014/main" id="{7023C5B9-B311-0EC9-93A4-BFF107B10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8674534"/>
            <a:ext cx="11430000" cy="426243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What Are the 4 Types of Marketing Strategies?">
            <a:extLst>
              <a:ext uri="{FF2B5EF4-FFF2-40B4-BE49-F238E27FC236}">
                <a16:creationId xmlns:a16="http://schemas.microsoft.com/office/drawing/2014/main" id="{F5733C2D-F354-273F-74D1-5DC37879351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617"/>
          <a:stretch/>
        </p:blipFill>
        <p:spPr bwMode="auto">
          <a:xfrm rot="20939825">
            <a:off x="772851" y="747362"/>
            <a:ext cx="4964678" cy="4733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3022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6FC9-A56A-B71B-9449-69693EEE909D}"/>
              </a:ext>
            </a:extLst>
          </p:cNvPr>
          <p:cNvSpPr>
            <a:spLocks noGrp="1"/>
          </p:cNvSpPr>
          <p:nvPr>
            <p:ph type="title"/>
          </p:nvPr>
        </p:nvSpPr>
        <p:spPr>
          <a:xfrm>
            <a:off x="470230" y="467203"/>
            <a:ext cx="21971000" cy="1433164"/>
          </a:xfrm>
        </p:spPr>
        <p:txBody>
          <a:bodyPr>
            <a:normAutofit fontScale="90000"/>
          </a:bodyPr>
          <a:lstStyle/>
          <a:p>
            <a:r>
              <a:rPr lang="en-US" dirty="0">
                <a:solidFill>
                  <a:schemeClr val="bg2"/>
                </a:solidFill>
              </a:rPr>
              <a:t>9 </a:t>
            </a:r>
            <a:r>
              <a:rPr lang="en-US" sz="8800"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strategies to orient a project within a national/global context</a:t>
            </a:r>
            <a:br>
              <a:rPr lang="en-US" sz="8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br>
            <a:br>
              <a:rPr lang="en-US" sz="8800" b="0" i="0" u="none" strike="noStrike" dirty="0">
                <a:solidFill>
                  <a:schemeClr val="bg2"/>
                </a:solidFill>
                <a:effectLst/>
                <a:latin typeface="Arial" panose="020B0604020202020204" pitchFamily="34" charset="0"/>
              </a:rPr>
            </a:br>
            <a:br>
              <a:rPr lang="en-US" sz="8800" b="0" i="0" u="none" strike="noStrike" dirty="0">
                <a:solidFill>
                  <a:schemeClr val="bg2"/>
                </a:solidFill>
                <a:effectLst/>
                <a:latin typeface="Arial" panose="020B0604020202020204" pitchFamily="34" charset="0"/>
              </a:rPr>
            </a:br>
            <a:endParaRPr lang="en-US" dirty="0">
              <a:solidFill>
                <a:schemeClr val="bg2"/>
              </a:solidFill>
            </a:endParaRPr>
          </a:p>
        </p:txBody>
      </p:sp>
      <p:graphicFrame>
        <p:nvGraphicFramePr>
          <p:cNvPr id="3" name="Table 2">
            <a:extLst>
              <a:ext uri="{FF2B5EF4-FFF2-40B4-BE49-F238E27FC236}">
                <a16:creationId xmlns:a16="http://schemas.microsoft.com/office/drawing/2014/main" id="{EC0A766E-E711-DC96-4D3C-D873063A7E75}"/>
              </a:ext>
            </a:extLst>
          </p:cNvPr>
          <p:cNvGraphicFramePr>
            <a:graphicFrameLocks noGrp="1"/>
          </p:cNvGraphicFramePr>
          <p:nvPr>
            <p:extLst>
              <p:ext uri="{D42A27DB-BD31-4B8C-83A1-F6EECF244321}">
                <p14:modId xmlns:p14="http://schemas.microsoft.com/office/powerpoint/2010/main" val="3510863236"/>
              </p:ext>
            </p:extLst>
          </p:nvPr>
        </p:nvGraphicFramePr>
        <p:xfrm>
          <a:off x="1789043" y="2902226"/>
          <a:ext cx="20236070" cy="9859615"/>
        </p:xfrm>
        <a:graphic>
          <a:graphicData uri="http://schemas.openxmlformats.org/drawingml/2006/table">
            <a:tbl>
              <a:tblPr firstRow="1" bandRow="1">
                <a:tableStyleId>{21E4AEA4-8DFA-4A89-87EB-49C32662AFE0}</a:tableStyleId>
              </a:tblPr>
              <a:tblGrid>
                <a:gridCol w="10118035">
                  <a:extLst>
                    <a:ext uri="{9D8B030D-6E8A-4147-A177-3AD203B41FA5}">
                      <a16:colId xmlns:a16="http://schemas.microsoft.com/office/drawing/2014/main" val="2814705020"/>
                    </a:ext>
                  </a:extLst>
                </a:gridCol>
                <a:gridCol w="10118035">
                  <a:extLst>
                    <a:ext uri="{9D8B030D-6E8A-4147-A177-3AD203B41FA5}">
                      <a16:colId xmlns:a16="http://schemas.microsoft.com/office/drawing/2014/main" val="3859754830"/>
                    </a:ext>
                  </a:extLst>
                </a:gridCol>
              </a:tblGrid>
              <a:tr h="1971923">
                <a:tc>
                  <a:txBody>
                    <a:bodyPr/>
                    <a:lstStyle/>
                    <a:p>
                      <a:pPr algn="l"/>
                      <a:r>
                        <a:rPr lang="en-US" sz="4800" b="1" dirty="0">
                          <a:solidFill>
                            <a:schemeClr val="tx1"/>
                          </a:solidFill>
                        </a:rPr>
                        <a:t>1. Conduct Comprehensive Research</a:t>
                      </a:r>
                    </a:p>
                  </a:txBody>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en-US" sz="4800" b="1" dirty="0">
                          <a:solidFill>
                            <a:schemeClr val="tx1"/>
                          </a:solidFill>
                        </a:rPr>
                        <a:t>5. Scalability and Replicability</a:t>
                      </a:r>
                    </a:p>
                    <a:p>
                      <a:pPr algn="l"/>
                      <a:endParaRPr lang="en-US" sz="4800" b="1" dirty="0">
                        <a:solidFill>
                          <a:schemeClr val="tx1"/>
                        </a:solidFill>
                      </a:endParaRPr>
                    </a:p>
                  </a:txBody>
                  <a:tcPr/>
                </a:tc>
                <a:extLst>
                  <a:ext uri="{0D108BD9-81ED-4DB2-BD59-A6C34878D82A}">
                    <a16:rowId xmlns:a16="http://schemas.microsoft.com/office/drawing/2014/main" val="3584723329"/>
                  </a:ext>
                </a:extLst>
              </a:tr>
              <a:tr h="1971923">
                <a:tc>
                  <a:txBody>
                    <a:bodyPr/>
                    <a:lstStyle/>
                    <a:p>
                      <a:pPr algn="l"/>
                      <a:r>
                        <a:rPr lang="en-US" sz="4800" b="1" dirty="0">
                          <a:solidFill>
                            <a:schemeClr val="tx1"/>
                          </a:solidFill>
                        </a:rPr>
                        <a:t>2. Stakeholder Analysis</a:t>
                      </a:r>
                    </a:p>
                  </a:txBody>
                  <a:tcPr/>
                </a:tc>
                <a:tc>
                  <a:txBody>
                    <a:bodyPr/>
                    <a:lstStyle/>
                    <a:p>
                      <a:pPr algn="l"/>
                      <a:r>
                        <a:rPr lang="en-US" sz="4800" b="1" dirty="0">
                          <a:solidFill>
                            <a:schemeClr val="tx1"/>
                          </a:solidFill>
                        </a:rPr>
                        <a:t>6. Local Capacity Building</a:t>
                      </a:r>
                    </a:p>
                  </a:txBody>
                  <a:tcPr/>
                </a:tc>
                <a:extLst>
                  <a:ext uri="{0D108BD9-81ED-4DB2-BD59-A6C34878D82A}">
                    <a16:rowId xmlns:a16="http://schemas.microsoft.com/office/drawing/2014/main" val="3582253"/>
                  </a:ext>
                </a:extLst>
              </a:tr>
              <a:tr h="1971923">
                <a:tc>
                  <a:txBody>
                    <a:bodyPr/>
                    <a:lstStyle/>
                    <a:p>
                      <a:pPr algn="l"/>
                      <a:r>
                        <a:rPr lang="en-US" sz="4800" b="1" dirty="0">
                          <a:solidFill>
                            <a:schemeClr val="tx1"/>
                          </a:solidFill>
                        </a:rPr>
                        <a:t>3. Cultural Sensitivity and Adaptation</a:t>
                      </a:r>
                    </a:p>
                  </a:txBody>
                  <a:tcPr/>
                </a:tc>
                <a:tc>
                  <a:txBody>
                    <a:bodyPr/>
                    <a:lstStyle/>
                    <a:p>
                      <a:pPr algn="l"/>
                      <a:r>
                        <a:rPr lang="en-US" sz="4800" b="1" dirty="0">
                          <a:solidFill>
                            <a:schemeClr val="tx1"/>
                          </a:solidFill>
                        </a:rPr>
                        <a:t>7. Data Collection and Monitoring</a:t>
                      </a:r>
                    </a:p>
                  </a:txBody>
                  <a:tcPr/>
                </a:tc>
                <a:extLst>
                  <a:ext uri="{0D108BD9-81ED-4DB2-BD59-A6C34878D82A}">
                    <a16:rowId xmlns:a16="http://schemas.microsoft.com/office/drawing/2014/main" val="3185149141"/>
                  </a:ext>
                </a:extLst>
              </a:tr>
              <a:tr h="1971923">
                <a:tc>
                  <a:txBody>
                    <a:bodyPr/>
                    <a:lstStyle/>
                    <a:p>
                      <a:pPr algn="l"/>
                      <a:r>
                        <a:rPr lang="en-US" sz="4800" b="1" dirty="0">
                          <a:solidFill>
                            <a:schemeClr val="tx1"/>
                          </a:solidFill>
                        </a:rPr>
                        <a:t>4. Partnership Development</a:t>
                      </a:r>
                    </a:p>
                  </a:txBody>
                  <a:tcPr/>
                </a:tc>
                <a:tc>
                  <a:txBody>
                    <a:bodyPr/>
                    <a:lstStyle/>
                    <a:p>
                      <a:pPr algn="l"/>
                      <a:r>
                        <a:rPr lang="en-US" sz="4800" b="1" dirty="0">
                          <a:solidFill>
                            <a:schemeClr val="tx1"/>
                          </a:solidFill>
                        </a:rPr>
                        <a:t>8. Sustainability Planning</a:t>
                      </a:r>
                    </a:p>
                  </a:txBody>
                  <a:tcPr/>
                </a:tc>
                <a:extLst>
                  <a:ext uri="{0D108BD9-81ED-4DB2-BD59-A6C34878D82A}">
                    <a16:rowId xmlns:a16="http://schemas.microsoft.com/office/drawing/2014/main" val="388598755"/>
                  </a:ext>
                </a:extLst>
              </a:tr>
              <a:tr h="1971923">
                <a:tc gridSpan="2">
                  <a:txBody>
                    <a:bodyPr/>
                    <a:lstStyle/>
                    <a:p>
                      <a:r>
                        <a:rPr lang="en-US" sz="4800" b="1" dirty="0">
                          <a:solidFill>
                            <a:schemeClr val="tx1"/>
                          </a:solidFill>
                        </a:rPr>
                        <a:t>9. Periodic Evaluation and Adaptation</a:t>
                      </a:r>
                    </a:p>
                  </a:txBody>
                  <a:tcPr/>
                </a:tc>
                <a:tc hMerge="1">
                  <a:txBody>
                    <a:bodyPr/>
                    <a:lstStyle/>
                    <a:p>
                      <a:endParaRPr lang="en-US" sz="4800" b="1" dirty="0">
                        <a:solidFill>
                          <a:schemeClr val="tx1"/>
                        </a:solidFill>
                      </a:endParaRPr>
                    </a:p>
                  </a:txBody>
                  <a:tcPr/>
                </a:tc>
                <a:extLst>
                  <a:ext uri="{0D108BD9-81ED-4DB2-BD59-A6C34878D82A}">
                    <a16:rowId xmlns:a16="http://schemas.microsoft.com/office/drawing/2014/main" val="2572450928"/>
                  </a:ext>
                </a:extLst>
              </a:tr>
            </a:tbl>
          </a:graphicData>
        </a:graphic>
      </p:graphicFrame>
      <p:pic>
        <p:nvPicPr>
          <p:cNvPr id="10244" name="Picture 4" descr="Strategic Analysis - Overview, Examples, Levels of Strategy">
            <a:extLst>
              <a:ext uri="{FF2B5EF4-FFF2-40B4-BE49-F238E27FC236}">
                <a16:creationId xmlns:a16="http://schemas.microsoft.com/office/drawing/2014/main" id="{FB82857F-11BC-51EB-0364-3C845A8FE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3670" y="238125"/>
            <a:ext cx="3340100"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F57542E-4D0C-3B1F-41A9-6DEB00175EEB}"/>
              </a:ext>
            </a:extLst>
          </p:cNvPr>
          <p:cNvSpPr txBox="1"/>
          <p:nvPr/>
        </p:nvSpPr>
        <p:spPr>
          <a:xfrm>
            <a:off x="14794992" y="13354764"/>
            <a:ext cx="12252960"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5E5E5E"/>
                </a:solidFill>
                <a:effectLst/>
                <a:uFillTx/>
                <a:latin typeface="+mj-lt"/>
                <a:ea typeface="+mj-ea"/>
                <a:cs typeface="+mj-cs"/>
                <a:sym typeface="Helvetica Neue"/>
              </a:rPr>
              <a:t>Source: https://</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wedocs.unep.org</a:t>
            </a:r>
            <a:r>
              <a:rPr kumimoji="0" lang="en-US" sz="1000" b="0" i="0" u="none" strike="noStrike" cap="none" spc="0" normalizeH="0" baseline="0" dirty="0">
                <a:ln>
                  <a:noFill/>
                </a:ln>
                <a:solidFill>
                  <a:srgbClr val="5E5E5E"/>
                </a:solidFill>
                <a:effectLst/>
                <a:uFillTx/>
                <a:latin typeface="+mj-lt"/>
                <a:ea typeface="+mj-ea"/>
                <a:cs typeface="+mj-cs"/>
                <a:sym typeface="Helvetica Neue"/>
              </a:rPr>
              <a:t>/handle/20.500.11822/26533;jsessionid=DD876EBB39B71328FF3580A52C93ACB3</a:t>
            </a:r>
          </a:p>
        </p:txBody>
      </p:sp>
    </p:spTree>
    <p:extLst>
      <p:ext uri="{BB962C8B-B14F-4D97-AF65-F5344CB8AC3E}">
        <p14:creationId xmlns:p14="http://schemas.microsoft.com/office/powerpoint/2010/main" val="261381145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6FC9-A56A-B71B-9449-69693EEE909D}"/>
              </a:ext>
            </a:extLst>
          </p:cNvPr>
          <p:cNvSpPr>
            <a:spLocks noGrp="1"/>
          </p:cNvSpPr>
          <p:nvPr>
            <p:ph type="title"/>
          </p:nvPr>
        </p:nvSpPr>
        <p:spPr>
          <a:xfrm>
            <a:off x="470230" y="467203"/>
            <a:ext cx="21971000" cy="1433164"/>
          </a:xfrm>
        </p:spPr>
        <p:txBody>
          <a:bodyPr>
            <a:normAutofit fontScale="90000"/>
          </a:bodyPr>
          <a:lstStyle/>
          <a:p>
            <a:r>
              <a:rPr lang="en-US" dirty="0">
                <a:solidFill>
                  <a:schemeClr val="bg2"/>
                </a:solidFill>
              </a:rPr>
              <a:t>9 </a:t>
            </a:r>
            <a:r>
              <a:rPr lang="en-US" sz="8000"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strategies to orient a project within a national/global context</a:t>
            </a:r>
            <a:endParaRPr lang="en-US" dirty="0">
              <a:solidFill>
                <a:srgbClr val="0EB1A4"/>
              </a:solidFill>
            </a:endParaRPr>
          </a:p>
        </p:txBody>
      </p:sp>
      <p:graphicFrame>
        <p:nvGraphicFramePr>
          <p:cNvPr id="6" name="Diagram 5">
            <a:extLst>
              <a:ext uri="{FF2B5EF4-FFF2-40B4-BE49-F238E27FC236}">
                <a16:creationId xmlns:a16="http://schemas.microsoft.com/office/drawing/2014/main" id="{214566DF-1039-1AC3-2D1F-F54646A14792}"/>
              </a:ext>
            </a:extLst>
          </p:cNvPr>
          <p:cNvGraphicFramePr/>
          <p:nvPr>
            <p:extLst>
              <p:ext uri="{D42A27DB-BD31-4B8C-83A1-F6EECF244321}">
                <p14:modId xmlns:p14="http://schemas.microsoft.com/office/powerpoint/2010/main" val="3295764493"/>
              </p:ext>
            </p:extLst>
          </p:nvPr>
        </p:nvGraphicFramePr>
        <p:xfrm>
          <a:off x="2638926" y="2411464"/>
          <a:ext cx="19106147" cy="1083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22" name="Picture 6" descr="Strategic Analysis - Overview, Examples, Levels of Strategy">
            <a:extLst>
              <a:ext uri="{FF2B5EF4-FFF2-40B4-BE49-F238E27FC236}">
                <a16:creationId xmlns:a16="http://schemas.microsoft.com/office/drawing/2014/main" id="{6429DD45-FAB3-E974-501A-616A9AC5ED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9525" y="821588"/>
            <a:ext cx="4355598" cy="31797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20BBD75-C94C-5387-41FD-DD7A4312600D}"/>
              </a:ext>
            </a:extLst>
          </p:cNvPr>
          <p:cNvSpPr txBox="1"/>
          <p:nvPr/>
        </p:nvSpPr>
        <p:spPr>
          <a:xfrm>
            <a:off x="14709648" y="13248797"/>
            <a:ext cx="12234672"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5E5E5E"/>
                </a:solidFill>
                <a:effectLst/>
                <a:uFillTx/>
                <a:latin typeface="+mj-lt"/>
                <a:ea typeface="+mj-ea"/>
                <a:cs typeface="+mj-cs"/>
                <a:sym typeface="Helvetica Neue"/>
              </a:rPr>
              <a:t>Source: https://</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wedocs.unep.org</a:t>
            </a:r>
            <a:r>
              <a:rPr kumimoji="0" lang="en-US" sz="1000" b="0" i="0" u="none" strike="noStrike" cap="none" spc="0" normalizeH="0" baseline="0" dirty="0">
                <a:ln>
                  <a:noFill/>
                </a:ln>
                <a:solidFill>
                  <a:srgbClr val="5E5E5E"/>
                </a:solidFill>
                <a:effectLst/>
                <a:uFillTx/>
                <a:latin typeface="+mj-lt"/>
                <a:ea typeface="+mj-ea"/>
                <a:cs typeface="+mj-cs"/>
                <a:sym typeface="Helvetica Neue"/>
              </a:rPr>
              <a:t>/handle/20.500.11822/26533;jsessionid=DD876EBB39B71328FF3580A52C93ACB3</a:t>
            </a:r>
          </a:p>
        </p:txBody>
      </p:sp>
    </p:spTree>
    <p:extLst>
      <p:ext uri="{BB962C8B-B14F-4D97-AF65-F5344CB8AC3E}">
        <p14:creationId xmlns:p14="http://schemas.microsoft.com/office/powerpoint/2010/main" val="54227679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6FC9-A56A-B71B-9449-69693EEE909D}"/>
              </a:ext>
            </a:extLst>
          </p:cNvPr>
          <p:cNvSpPr>
            <a:spLocks noGrp="1"/>
          </p:cNvSpPr>
          <p:nvPr>
            <p:ph type="title"/>
          </p:nvPr>
        </p:nvSpPr>
        <p:spPr>
          <a:xfrm>
            <a:off x="470230" y="467203"/>
            <a:ext cx="21971000" cy="1433164"/>
          </a:xfrm>
        </p:spPr>
        <p:txBody>
          <a:bodyPr>
            <a:normAutofit fontScale="90000"/>
          </a:bodyPr>
          <a:lstStyle/>
          <a:p>
            <a:r>
              <a:rPr lang="en-US" dirty="0">
                <a:solidFill>
                  <a:schemeClr val="bg2"/>
                </a:solidFill>
              </a:rPr>
              <a:t>9 </a:t>
            </a:r>
            <a:r>
              <a:rPr lang="en-US" sz="8000"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strategies to orient a project within a national/global context</a:t>
            </a:r>
            <a:endParaRPr lang="en-US" dirty="0">
              <a:solidFill>
                <a:srgbClr val="0EB1A4"/>
              </a:solidFill>
            </a:endParaRPr>
          </a:p>
        </p:txBody>
      </p:sp>
      <p:graphicFrame>
        <p:nvGraphicFramePr>
          <p:cNvPr id="6" name="Diagram 5">
            <a:extLst>
              <a:ext uri="{FF2B5EF4-FFF2-40B4-BE49-F238E27FC236}">
                <a16:creationId xmlns:a16="http://schemas.microsoft.com/office/drawing/2014/main" id="{214566DF-1039-1AC3-2D1F-F54646A14792}"/>
              </a:ext>
            </a:extLst>
          </p:cNvPr>
          <p:cNvGraphicFramePr/>
          <p:nvPr>
            <p:extLst>
              <p:ext uri="{D42A27DB-BD31-4B8C-83A1-F6EECF244321}">
                <p14:modId xmlns:p14="http://schemas.microsoft.com/office/powerpoint/2010/main" val="2147694567"/>
              </p:ext>
            </p:extLst>
          </p:nvPr>
        </p:nvGraphicFramePr>
        <p:xfrm>
          <a:off x="2638926" y="2411464"/>
          <a:ext cx="19106147" cy="1083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6" name="Picture 4" descr="Strategic Analysis - Overview, Examples, Levels of Strategy">
            <a:extLst>
              <a:ext uri="{FF2B5EF4-FFF2-40B4-BE49-F238E27FC236}">
                <a16:creationId xmlns:a16="http://schemas.microsoft.com/office/drawing/2014/main" id="{70AAB7B1-A942-65A4-8872-F3C584A6B5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80199" y="681167"/>
            <a:ext cx="4037951" cy="29478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F336C73-F6E4-CEDB-104E-4644E40BA42D}"/>
              </a:ext>
            </a:extLst>
          </p:cNvPr>
          <p:cNvSpPr txBox="1"/>
          <p:nvPr/>
        </p:nvSpPr>
        <p:spPr>
          <a:xfrm>
            <a:off x="14554200" y="13248797"/>
            <a:ext cx="12230100"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5E5E5E"/>
                </a:solidFill>
                <a:effectLst/>
                <a:uFillTx/>
                <a:latin typeface="+mj-lt"/>
                <a:ea typeface="+mj-ea"/>
                <a:cs typeface="+mj-cs"/>
                <a:sym typeface="Helvetica Neue"/>
              </a:rPr>
              <a:t>Source: https://</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wedocs.unep.org</a:t>
            </a:r>
            <a:r>
              <a:rPr kumimoji="0" lang="en-US" sz="1000" b="0" i="0" u="none" strike="noStrike" cap="none" spc="0" normalizeH="0" baseline="0" dirty="0">
                <a:ln>
                  <a:noFill/>
                </a:ln>
                <a:solidFill>
                  <a:srgbClr val="5E5E5E"/>
                </a:solidFill>
                <a:effectLst/>
                <a:uFillTx/>
                <a:latin typeface="+mj-lt"/>
                <a:ea typeface="+mj-ea"/>
                <a:cs typeface="+mj-cs"/>
                <a:sym typeface="Helvetica Neue"/>
              </a:rPr>
              <a:t>/handle/20.500.11822/26533;jsessionid=DD876EBB39B71328FF3580A52C93ACB3</a:t>
            </a:r>
          </a:p>
        </p:txBody>
      </p:sp>
    </p:spTree>
    <p:extLst>
      <p:ext uri="{BB962C8B-B14F-4D97-AF65-F5344CB8AC3E}">
        <p14:creationId xmlns:p14="http://schemas.microsoft.com/office/powerpoint/2010/main" val="92524546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6FC9-A56A-B71B-9449-69693EEE909D}"/>
              </a:ext>
            </a:extLst>
          </p:cNvPr>
          <p:cNvSpPr>
            <a:spLocks noGrp="1"/>
          </p:cNvSpPr>
          <p:nvPr>
            <p:ph type="title"/>
          </p:nvPr>
        </p:nvSpPr>
        <p:spPr>
          <a:xfrm>
            <a:off x="470230" y="467203"/>
            <a:ext cx="21971000" cy="1433164"/>
          </a:xfrm>
        </p:spPr>
        <p:txBody>
          <a:bodyPr>
            <a:normAutofit fontScale="90000"/>
          </a:bodyPr>
          <a:lstStyle/>
          <a:p>
            <a:r>
              <a:rPr lang="en-US" dirty="0">
                <a:solidFill>
                  <a:schemeClr val="bg2"/>
                </a:solidFill>
              </a:rPr>
              <a:t>9 </a:t>
            </a:r>
            <a:r>
              <a:rPr lang="en-US" sz="8000"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strategies to orient a project within a national/global context</a:t>
            </a:r>
            <a:endParaRPr lang="en-US" dirty="0">
              <a:solidFill>
                <a:srgbClr val="0EB1A4"/>
              </a:solidFill>
            </a:endParaRPr>
          </a:p>
        </p:txBody>
      </p:sp>
      <p:graphicFrame>
        <p:nvGraphicFramePr>
          <p:cNvPr id="6" name="Diagram 5">
            <a:extLst>
              <a:ext uri="{FF2B5EF4-FFF2-40B4-BE49-F238E27FC236}">
                <a16:creationId xmlns:a16="http://schemas.microsoft.com/office/drawing/2014/main" id="{214566DF-1039-1AC3-2D1F-F54646A14792}"/>
              </a:ext>
            </a:extLst>
          </p:cNvPr>
          <p:cNvGraphicFramePr/>
          <p:nvPr/>
        </p:nvGraphicFramePr>
        <p:xfrm>
          <a:off x="2638926" y="2411464"/>
          <a:ext cx="19106147" cy="1083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38" name="Picture 2" descr="Strategic Analysis - Overview, Examples, Levels of Strategy">
            <a:extLst>
              <a:ext uri="{FF2B5EF4-FFF2-40B4-BE49-F238E27FC236}">
                <a16:creationId xmlns:a16="http://schemas.microsoft.com/office/drawing/2014/main" id="{2C81731B-05C8-15F7-2C39-FBEA8E2544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57510" y="887464"/>
            <a:ext cx="4175125"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21BE9C8-3671-FB83-1B82-DBAF7B373E5C}"/>
              </a:ext>
            </a:extLst>
          </p:cNvPr>
          <p:cNvSpPr txBox="1"/>
          <p:nvPr/>
        </p:nvSpPr>
        <p:spPr>
          <a:xfrm>
            <a:off x="14382750" y="13248797"/>
            <a:ext cx="12230100"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5E5E5E"/>
                </a:solidFill>
                <a:effectLst/>
                <a:uFillTx/>
                <a:latin typeface="+mj-lt"/>
                <a:ea typeface="+mj-ea"/>
                <a:cs typeface="+mj-cs"/>
                <a:sym typeface="Helvetica Neue"/>
              </a:rPr>
              <a:t>Source: https://</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wedocs.unep.org</a:t>
            </a:r>
            <a:r>
              <a:rPr kumimoji="0" lang="en-US" sz="1000" b="0" i="0" u="none" strike="noStrike" cap="none" spc="0" normalizeH="0" baseline="0" dirty="0">
                <a:ln>
                  <a:noFill/>
                </a:ln>
                <a:solidFill>
                  <a:srgbClr val="5E5E5E"/>
                </a:solidFill>
                <a:effectLst/>
                <a:uFillTx/>
                <a:latin typeface="+mj-lt"/>
                <a:ea typeface="+mj-ea"/>
                <a:cs typeface="+mj-cs"/>
                <a:sym typeface="Helvetica Neue"/>
              </a:rPr>
              <a:t>/handle/20.500.11822/26533;jsessionid=DD876EBB39B71328FF3580A52C93ACB3</a:t>
            </a:r>
          </a:p>
        </p:txBody>
      </p:sp>
    </p:spTree>
    <p:extLst>
      <p:ext uri="{BB962C8B-B14F-4D97-AF65-F5344CB8AC3E}">
        <p14:creationId xmlns:p14="http://schemas.microsoft.com/office/powerpoint/2010/main" val="65381374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6FC9-A56A-B71B-9449-69693EEE909D}"/>
              </a:ext>
            </a:extLst>
          </p:cNvPr>
          <p:cNvSpPr>
            <a:spLocks noGrp="1"/>
          </p:cNvSpPr>
          <p:nvPr>
            <p:ph type="title"/>
          </p:nvPr>
        </p:nvSpPr>
        <p:spPr>
          <a:xfrm>
            <a:off x="470230" y="467203"/>
            <a:ext cx="21971000" cy="1433164"/>
          </a:xfrm>
        </p:spPr>
        <p:txBody>
          <a:bodyPr>
            <a:normAutofit fontScale="90000"/>
          </a:bodyPr>
          <a:lstStyle/>
          <a:p>
            <a:r>
              <a:rPr lang="en-US" dirty="0">
                <a:solidFill>
                  <a:schemeClr val="bg2"/>
                </a:solidFill>
              </a:rPr>
              <a:t>9 </a:t>
            </a:r>
            <a:r>
              <a:rPr lang="en-US" sz="8000"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strategies to orient a project within a national/global context</a:t>
            </a:r>
            <a:endParaRPr lang="en-US" dirty="0">
              <a:solidFill>
                <a:srgbClr val="0EB1A4"/>
              </a:solidFill>
            </a:endParaRPr>
          </a:p>
        </p:txBody>
      </p:sp>
      <p:graphicFrame>
        <p:nvGraphicFramePr>
          <p:cNvPr id="6" name="Diagram 5">
            <a:extLst>
              <a:ext uri="{FF2B5EF4-FFF2-40B4-BE49-F238E27FC236}">
                <a16:creationId xmlns:a16="http://schemas.microsoft.com/office/drawing/2014/main" id="{214566DF-1039-1AC3-2D1F-F54646A14792}"/>
              </a:ext>
            </a:extLst>
          </p:cNvPr>
          <p:cNvGraphicFramePr/>
          <p:nvPr>
            <p:extLst>
              <p:ext uri="{D42A27DB-BD31-4B8C-83A1-F6EECF244321}">
                <p14:modId xmlns:p14="http://schemas.microsoft.com/office/powerpoint/2010/main" val="3683556122"/>
              </p:ext>
            </p:extLst>
          </p:nvPr>
        </p:nvGraphicFramePr>
        <p:xfrm>
          <a:off x="2638926" y="2411464"/>
          <a:ext cx="19106147" cy="1083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362" name="Picture 2" descr="Strategic Analysis - Overview, Examples, Levels of Strategy">
            <a:extLst>
              <a:ext uri="{FF2B5EF4-FFF2-40B4-BE49-F238E27FC236}">
                <a16:creationId xmlns:a16="http://schemas.microsoft.com/office/drawing/2014/main" id="{117E40C7-CCC1-0490-E493-B00DFC768C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02624" y="142875"/>
            <a:ext cx="2911145" cy="21252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C8C47E0-1E7D-D0C9-1F71-D6458F4C1205}"/>
              </a:ext>
            </a:extLst>
          </p:cNvPr>
          <p:cNvSpPr txBox="1"/>
          <p:nvPr/>
        </p:nvSpPr>
        <p:spPr>
          <a:xfrm>
            <a:off x="17406399" y="13335217"/>
            <a:ext cx="6761466"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5E5E5E"/>
                </a:solidFill>
                <a:effectLst/>
                <a:uFillTx/>
                <a:latin typeface="+mj-lt"/>
                <a:ea typeface="+mj-ea"/>
                <a:cs typeface="+mj-cs"/>
                <a:sym typeface="Helvetica Neue"/>
              </a:rPr>
              <a:t>Source: https://</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wedocs.unep.org</a:t>
            </a:r>
            <a:r>
              <a:rPr kumimoji="0" lang="en-US" sz="1000" b="0" i="0" u="none" strike="noStrike" cap="none" spc="0" normalizeH="0" baseline="0" dirty="0">
                <a:ln>
                  <a:noFill/>
                </a:ln>
                <a:solidFill>
                  <a:srgbClr val="5E5E5E"/>
                </a:solidFill>
                <a:effectLst/>
                <a:uFillTx/>
                <a:latin typeface="+mj-lt"/>
                <a:ea typeface="+mj-ea"/>
                <a:cs typeface="+mj-cs"/>
                <a:sym typeface="Helvetica Neue"/>
              </a:rPr>
              <a:t>/handle/20.500.11822/26533;jsessionid=DD876EBB39B71328FF3580A52C93ACB3</a:t>
            </a:r>
          </a:p>
        </p:txBody>
      </p:sp>
    </p:spTree>
    <p:extLst>
      <p:ext uri="{BB962C8B-B14F-4D97-AF65-F5344CB8AC3E}">
        <p14:creationId xmlns:p14="http://schemas.microsoft.com/office/powerpoint/2010/main" val="214419429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9DA5-B6F1-4956-E80A-063FA9D7D875}"/>
              </a:ext>
            </a:extLst>
          </p:cNvPr>
          <p:cNvSpPr>
            <a:spLocks noGrp="1"/>
          </p:cNvSpPr>
          <p:nvPr>
            <p:ph type="title"/>
          </p:nvPr>
        </p:nvSpPr>
        <p:spPr/>
        <p:txBody>
          <a:bodyPr/>
          <a:lstStyle/>
          <a:p>
            <a:r>
              <a:rPr lang="en-US" dirty="0">
                <a:solidFill>
                  <a:srgbClr val="0EB1A4"/>
                </a:solidFill>
              </a:rPr>
              <a:t>In Summary…</a:t>
            </a:r>
          </a:p>
        </p:txBody>
      </p:sp>
      <p:sp>
        <p:nvSpPr>
          <p:cNvPr id="4" name="Text Placeholder 3">
            <a:extLst>
              <a:ext uri="{FF2B5EF4-FFF2-40B4-BE49-F238E27FC236}">
                <a16:creationId xmlns:a16="http://schemas.microsoft.com/office/drawing/2014/main" id="{A9DF2B70-C6C7-798A-6DB9-1CEBD602C339}"/>
              </a:ext>
            </a:extLst>
          </p:cNvPr>
          <p:cNvSpPr>
            <a:spLocks noGrp="1"/>
          </p:cNvSpPr>
          <p:nvPr>
            <p:ph type="body" idx="21"/>
          </p:nvPr>
        </p:nvSpPr>
        <p:spPr>
          <a:xfrm>
            <a:off x="1206500" y="2512664"/>
            <a:ext cx="21971000" cy="9991853"/>
          </a:xfrm>
        </p:spPr>
        <p:txBody>
          <a:bodyPr>
            <a:normAutofit/>
          </a:bodyPr>
          <a:lstStyle/>
          <a:p>
            <a:pPr marL="0" indent="0" algn="ctr">
              <a:buNone/>
            </a:pPr>
            <a:endParaRPr lang="en-US" sz="9600" b="0" i="0" u="none" strike="noStrike" dirty="0">
              <a:solidFill>
                <a:srgbClr val="444235"/>
              </a:solidFill>
              <a:effectLst/>
              <a:latin typeface="Open Sans" panose="020B0606030504020204" pitchFamily="34" charset="0"/>
            </a:endParaRPr>
          </a:p>
          <a:p>
            <a:pPr marL="0" indent="0" algn="ctr">
              <a:buNone/>
            </a:pPr>
            <a:r>
              <a:rPr lang="en-US" sz="6600" kern="0" dirty="0">
                <a:solidFill>
                  <a:srgbClr val="374151"/>
                </a:solidFill>
                <a:effectLst/>
                <a:latin typeface="Segoe UI" panose="020B0502040204020203" pitchFamily="34" charset="0"/>
                <a:ea typeface="Times New Roman" panose="02020603050405020304" pitchFamily="18" charset="0"/>
              </a:rPr>
              <a:t>Orienting a project within a national or global context involves </a:t>
            </a:r>
            <a:r>
              <a:rPr lang="en-US" sz="6600" b="1" kern="0" dirty="0">
                <a:solidFill>
                  <a:srgbClr val="374151"/>
                </a:solidFill>
                <a:effectLst/>
                <a:latin typeface="Segoe UI" panose="020B0502040204020203" pitchFamily="34" charset="0"/>
                <a:ea typeface="Times New Roman" panose="02020603050405020304" pitchFamily="18" charset="0"/>
              </a:rPr>
              <a:t>strategic planning </a:t>
            </a:r>
            <a:r>
              <a:rPr lang="en-US" sz="6600" kern="0" dirty="0">
                <a:solidFill>
                  <a:srgbClr val="374151"/>
                </a:solidFill>
                <a:effectLst/>
                <a:latin typeface="Segoe UI" panose="020B0502040204020203" pitchFamily="34" charset="0"/>
                <a:ea typeface="Times New Roman" panose="02020603050405020304" pitchFamily="18" charset="0"/>
              </a:rPr>
              <a:t>and </a:t>
            </a:r>
            <a:r>
              <a:rPr lang="en-US" sz="6600" b="1" kern="0" dirty="0">
                <a:solidFill>
                  <a:srgbClr val="374151"/>
                </a:solidFill>
                <a:effectLst/>
                <a:latin typeface="Segoe UI" panose="020B0502040204020203" pitchFamily="34" charset="0"/>
                <a:ea typeface="Times New Roman" panose="02020603050405020304" pitchFamily="18" charset="0"/>
              </a:rPr>
              <a:t>implementation</a:t>
            </a:r>
            <a:r>
              <a:rPr lang="en-US" sz="6600" kern="0" dirty="0">
                <a:solidFill>
                  <a:srgbClr val="374151"/>
                </a:solidFill>
                <a:effectLst/>
                <a:latin typeface="Segoe UI" panose="020B0502040204020203" pitchFamily="34" charset="0"/>
                <a:ea typeface="Times New Roman" panose="02020603050405020304" pitchFamily="18" charset="0"/>
              </a:rPr>
              <a:t> to ensure that the project aligns with broader social, economic, and cultural dynamics.</a:t>
            </a:r>
            <a:endParaRPr lang="en-US" sz="6600" b="0" i="0" u="none" strike="noStrike" dirty="0">
              <a:solidFill>
                <a:srgbClr val="444235"/>
              </a:solidFill>
              <a:effectLst/>
              <a:latin typeface="Open Sans" panose="020B0606030504020204" pitchFamily="34" charset="0"/>
            </a:endParaRPr>
          </a:p>
          <a:p>
            <a:pPr marL="0" indent="0">
              <a:buNone/>
            </a:pPr>
            <a:endParaRPr lang="en-US" sz="6600" b="0" i="0" u="none" strike="noStrike" dirty="0">
              <a:solidFill>
                <a:srgbClr val="444235"/>
              </a:solidFill>
              <a:effectLst/>
              <a:latin typeface="Open Sans" panose="020B0606030504020204" pitchFamily="34" charset="0"/>
            </a:endParaRPr>
          </a:p>
          <a:p>
            <a:pPr marL="0" indent="0">
              <a:buNone/>
            </a:pPr>
            <a:endParaRPr lang="en-US" dirty="0"/>
          </a:p>
        </p:txBody>
      </p:sp>
      <p:pic>
        <p:nvPicPr>
          <p:cNvPr id="16386" name="Picture 2" descr="SNEAKY Program Strategies - Funding for Good">
            <a:extLst>
              <a:ext uri="{FF2B5EF4-FFF2-40B4-BE49-F238E27FC236}">
                <a16:creationId xmlns:a16="http://schemas.microsoft.com/office/drawing/2014/main" id="{C73B494D-C2BA-F89F-4E3A-3F8F64B6E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1750" y="7912100"/>
            <a:ext cx="7169927" cy="5370524"/>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Global Impact International Ministries">
            <a:extLst>
              <a:ext uri="{FF2B5EF4-FFF2-40B4-BE49-F238E27FC236}">
                <a16:creationId xmlns:a16="http://schemas.microsoft.com/office/drawing/2014/main" id="{2FE9AD3C-096B-D2C2-78A3-C71FD0C2E3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25" y="7997754"/>
            <a:ext cx="5350652" cy="532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85864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2F1D7C-1F6F-3D42-B0A1-500F5F849728}"/>
              </a:ext>
            </a:extLst>
          </p:cNvPr>
          <p:cNvSpPr txBox="1">
            <a:spLocks/>
          </p:cNvSpPr>
          <p:nvPr/>
        </p:nvSpPr>
        <p:spPr>
          <a:xfrm>
            <a:off x="1524001" y="4572000"/>
            <a:ext cx="21945602" cy="2286000"/>
          </a:xfrm>
          <a:prstGeom prst="rect">
            <a:avLst/>
          </a:prstGeom>
        </p:spPr>
        <p:txBody>
          <a:bodyPr vert="horz" lIns="182880" tIns="91440" rIns="182880" bIns="91440" rtlCol="0" anchor="ctr">
            <a:normAutofit/>
          </a:bodyPr>
          <a:lstStyle>
            <a:lvl1pPr algn="l" defTabSz="914400" rtl="0" eaLnBrk="1" latinLnBrk="0" hangingPunct="1">
              <a:spcBef>
                <a:spcPct val="0"/>
              </a:spcBef>
              <a:buNone/>
              <a:defRPr sz="3600" b="1" i="0" kern="1200">
                <a:solidFill>
                  <a:srgbClr val="2F6A36"/>
                </a:solidFill>
                <a:latin typeface="Montserrat Medium" pitchFamily="2" charset="77"/>
                <a:ea typeface="+mj-ea"/>
                <a:cs typeface="Arial" pitchFamily="34" charset="0"/>
              </a:defRPr>
            </a:lvl1pPr>
          </a:lstStyle>
          <a:p>
            <a:r>
              <a:rPr lang="en-US" sz="7200" dirty="0">
                <a:solidFill>
                  <a:schemeClr val="accent2">
                    <a:lumMod val="50000"/>
                  </a:schemeClr>
                </a:solidFill>
              </a:rPr>
              <a:t>Questions?</a:t>
            </a:r>
          </a:p>
        </p:txBody>
      </p:sp>
      <p:cxnSp>
        <p:nvCxnSpPr>
          <p:cNvPr id="5" name="Straight Connector 4">
            <a:extLst>
              <a:ext uri="{FF2B5EF4-FFF2-40B4-BE49-F238E27FC236}">
                <a16:creationId xmlns:a16="http://schemas.microsoft.com/office/drawing/2014/main" id="{59B90783-B3B5-5042-8457-9EC07EAA4CD2}"/>
              </a:ext>
            </a:extLst>
          </p:cNvPr>
          <p:cNvCxnSpPr/>
          <p:nvPr/>
        </p:nvCxnSpPr>
        <p:spPr>
          <a:xfrm>
            <a:off x="0" y="6553200"/>
            <a:ext cx="19019520" cy="0"/>
          </a:xfrm>
          <a:prstGeom prst="line">
            <a:avLst/>
          </a:prstGeom>
          <a:ln w="38100">
            <a:solidFill>
              <a:srgbClr val="FBC315"/>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7563956-ECFE-A616-6574-6B09ACD29F81}"/>
              </a:ext>
            </a:extLst>
          </p:cNvPr>
          <p:cNvSpPr txBox="1"/>
          <p:nvPr/>
        </p:nvSpPr>
        <p:spPr>
          <a:xfrm>
            <a:off x="304800" y="7467600"/>
            <a:ext cx="15544800" cy="5262979"/>
          </a:xfrm>
          <a:prstGeom prst="rect">
            <a:avLst/>
          </a:prstGeom>
          <a:noFill/>
        </p:spPr>
        <p:txBody>
          <a:bodyPr wrap="square" rtlCol="0">
            <a:spAutoFit/>
          </a:bodyPr>
          <a:lstStyle/>
          <a:p>
            <a:r>
              <a:rPr lang="en-US" sz="5600" b="1" dirty="0">
                <a:solidFill>
                  <a:srgbClr val="0EB1A4"/>
                </a:solidFill>
                <a:cs typeface="Arial" panose="020B0604020202020204" pitchFamily="34" charset="0"/>
              </a:rPr>
              <a:t>IFP Contact Information:</a:t>
            </a:r>
          </a:p>
          <a:p>
            <a:endParaRPr lang="en-US" sz="5600" dirty="0">
              <a:solidFill>
                <a:schemeClr val="bg2"/>
              </a:solidFill>
              <a:cs typeface="Arial" panose="020B0604020202020204" pitchFamily="34" charset="0"/>
            </a:endParaRPr>
          </a:p>
          <a:p>
            <a:r>
              <a:rPr lang="en-US" sz="5600" dirty="0">
                <a:solidFill>
                  <a:schemeClr val="bg2"/>
                </a:solidFill>
                <a:cs typeface="Arial" panose="020B0604020202020204" pitchFamily="34" charset="0"/>
              </a:rPr>
              <a:t>Dr. </a:t>
            </a:r>
            <a:r>
              <a:rPr lang="en-US" sz="5600" dirty="0" err="1">
                <a:solidFill>
                  <a:schemeClr val="bg2"/>
                </a:solidFill>
                <a:cs typeface="Arial" panose="020B0604020202020204" pitchFamily="34" charset="0"/>
              </a:rPr>
              <a:t>Sylvette</a:t>
            </a:r>
            <a:r>
              <a:rPr lang="en-US" sz="5600" dirty="0">
                <a:solidFill>
                  <a:schemeClr val="bg2"/>
                </a:solidFill>
                <a:cs typeface="Arial" panose="020B0604020202020204" pitchFamily="34" charset="0"/>
              </a:rPr>
              <a:t> A. La </a:t>
            </a:r>
            <a:r>
              <a:rPr lang="en-US" sz="5600" dirty="0" err="1">
                <a:solidFill>
                  <a:schemeClr val="bg2"/>
                </a:solidFill>
                <a:cs typeface="Arial" panose="020B0604020202020204" pitchFamily="34" charset="0"/>
              </a:rPr>
              <a:t>Touche</a:t>
            </a:r>
            <a:r>
              <a:rPr lang="en-US" sz="5600" dirty="0">
                <a:solidFill>
                  <a:schemeClr val="bg2"/>
                </a:solidFill>
                <a:cs typeface="Arial" panose="020B0604020202020204" pitchFamily="34" charset="0"/>
              </a:rPr>
              <a:t>-Howard</a:t>
            </a:r>
          </a:p>
          <a:p>
            <a:r>
              <a:rPr lang="en-US" sz="5600" dirty="0">
                <a:solidFill>
                  <a:schemeClr val="bg2"/>
                </a:solidFill>
                <a:cs typeface="Arial" panose="020B0604020202020204" pitchFamily="34" charset="0"/>
                <a:hlinkClick r:id="rId3">
                  <a:extLst>
                    <a:ext uri="{A12FA001-AC4F-418D-AE19-62706E023703}">
                      <ahyp:hlinkClr xmlns:ahyp="http://schemas.microsoft.com/office/drawing/2018/hyperlinkcolor" val="tx"/>
                    </a:ext>
                  </a:extLst>
                </a:hlinkClick>
              </a:rPr>
              <a:t>slhoward@innovativefundingpartners.com</a:t>
            </a:r>
            <a:endParaRPr lang="en-US" sz="5600" dirty="0">
              <a:solidFill>
                <a:schemeClr val="bg2"/>
              </a:solidFill>
              <a:cs typeface="Arial" panose="020B0604020202020204" pitchFamily="34" charset="0"/>
            </a:endParaRPr>
          </a:p>
          <a:p>
            <a:endParaRPr lang="en-US" sz="5600" dirty="0">
              <a:solidFill>
                <a:schemeClr val="bg2"/>
              </a:solidFill>
              <a:cs typeface="Arial" panose="020B0604020202020204" pitchFamily="34" charset="0"/>
            </a:endParaRPr>
          </a:p>
          <a:p>
            <a:endParaRPr lang="en-US" sz="5600" dirty="0">
              <a:solidFill>
                <a:schemeClr val="tx1">
                  <a:lumMod val="75000"/>
                  <a:lumOff val="25000"/>
                </a:schemeClr>
              </a:solidFill>
              <a:cs typeface="Arial" panose="020B0604020202020204" pitchFamily="34" charset="0"/>
            </a:endParaRPr>
          </a:p>
        </p:txBody>
      </p:sp>
      <p:pic>
        <p:nvPicPr>
          <p:cNvPr id="3" name="Image" descr="Image">
            <a:extLst>
              <a:ext uri="{FF2B5EF4-FFF2-40B4-BE49-F238E27FC236}">
                <a16:creationId xmlns:a16="http://schemas.microsoft.com/office/drawing/2014/main" id="{4E0BD557-472E-9F17-4F1D-17676F74B8E5}"/>
              </a:ext>
            </a:extLst>
          </p:cNvPr>
          <p:cNvPicPr>
            <a:picLocks noChangeAspect="1"/>
          </p:cNvPicPr>
          <p:nvPr/>
        </p:nvPicPr>
        <p:blipFill>
          <a:blip r:embed="rId4"/>
          <a:stretch>
            <a:fillRect/>
          </a:stretch>
        </p:blipFill>
        <p:spPr>
          <a:xfrm>
            <a:off x="16434635" y="3242737"/>
            <a:ext cx="7644565" cy="6620926"/>
          </a:xfrm>
          <a:prstGeom prst="rect">
            <a:avLst/>
          </a:prstGeom>
          <a:ln w="12700">
            <a:miter lim="400000"/>
          </a:ln>
        </p:spPr>
      </p:pic>
    </p:spTree>
    <p:extLst>
      <p:ext uri="{BB962C8B-B14F-4D97-AF65-F5344CB8AC3E}">
        <p14:creationId xmlns:p14="http://schemas.microsoft.com/office/powerpoint/2010/main" val="4012011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77F2C-C64B-D952-EBF0-2C8C2EA812B7}"/>
              </a:ext>
            </a:extLst>
          </p:cNvPr>
          <p:cNvSpPr>
            <a:spLocks noGrp="1"/>
          </p:cNvSpPr>
          <p:nvPr>
            <p:ph type="title"/>
          </p:nvPr>
        </p:nvSpPr>
        <p:spPr>
          <a:xfrm>
            <a:off x="1219201" y="609600"/>
            <a:ext cx="21945602" cy="2286000"/>
          </a:xfrm>
        </p:spPr>
        <p:txBody>
          <a:bodyPr anchor="ctr">
            <a:normAutofit fontScale="90000"/>
          </a:bodyPr>
          <a:lstStyle/>
          <a:p>
            <a:pPr>
              <a:lnSpc>
                <a:spcPct val="90000"/>
              </a:lnSpc>
            </a:pPr>
            <a:r>
              <a:rPr lang="en-US" sz="8000" dirty="0">
                <a:solidFill>
                  <a:schemeClr val="accent2">
                    <a:lumMod val="50000"/>
                  </a:schemeClr>
                </a:solidFill>
              </a:rPr>
              <a:t>Save the Date </a:t>
            </a:r>
            <a:br>
              <a:rPr lang="en-US" dirty="0">
                <a:solidFill>
                  <a:schemeClr val="accent2">
                    <a:lumMod val="50000"/>
                  </a:schemeClr>
                </a:solidFill>
              </a:rPr>
            </a:br>
            <a:endParaRPr lang="en-US" dirty="0">
              <a:solidFill>
                <a:schemeClr val="accent2">
                  <a:lumMod val="50000"/>
                </a:schemeClr>
              </a:solidFill>
            </a:endParaRPr>
          </a:p>
        </p:txBody>
      </p:sp>
      <p:pic>
        <p:nvPicPr>
          <p:cNvPr id="1026" name="Picture 2" descr="Teamwork Stock Illustrations – 597,095 Teamwork Stock ...">
            <a:extLst>
              <a:ext uri="{FF2B5EF4-FFF2-40B4-BE49-F238E27FC236}">
                <a16:creationId xmlns:a16="http://schemas.microsoft.com/office/drawing/2014/main" id="{A30B324C-BA37-8CA3-F73C-7DFFD30FA5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3939510"/>
            <a:ext cx="8250148" cy="5836980"/>
          </a:xfrm>
          <a:prstGeom prst="rect">
            <a:avLst/>
          </a:prstGeom>
          <a:solidFill>
            <a:srgbClr val="FFFFFF"/>
          </a:solidFill>
        </p:spPr>
      </p:pic>
      <p:sp>
        <p:nvSpPr>
          <p:cNvPr id="3" name="Content Placeholder 2">
            <a:extLst>
              <a:ext uri="{FF2B5EF4-FFF2-40B4-BE49-F238E27FC236}">
                <a16:creationId xmlns:a16="http://schemas.microsoft.com/office/drawing/2014/main" id="{DB52AA48-E96C-3B72-A457-A5D834B537E2}"/>
              </a:ext>
            </a:extLst>
          </p:cNvPr>
          <p:cNvSpPr>
            <a:spLocks noGrp="1"/>
          </p:cNvSpPr>
          <p:nvPr>
            <p:ph sz="half" idx="2"/>
          </p:nvPr>
        </p:nvSpPr>
        <p:spPr>
          <a:xfrm>
            <a:off x="10041466" y="2895600"/>
            <a:ext cx="14227520" cy="10820399"/>
          </a:xfrm>
        </p:spPr>
        <p:txBody>
          <a:bodyPr>
            <a:normAutofit/>
          </a:bodyPr>
          <a:lstStyle/>
          <a:p>
            <a:pPr marL="0" indent="0">
              <a:buNone/>
            </a:pPr>
            <a:endParaRPr lang="en-US" dirty="0"/>
          </a:p>
          <a:p>
            <a:pPr marL="0" indent="0">
              <a:buNone/>
            </a:pPr>
            <a:endParaRPr lang="en-US" dirty="0"/>
          </a:p>
          <a:p>
            <a:pPr marL="0" indent="0">
              <a:buNone/>
            </a:pPr>
            <a:endParaRPr lang="en-US" dirty="0"/>
          </a:p>
        </p:txBody>
      </p:sp>
      <p:cxnSp>
        <p:nvCxnSpPr>
          <p:cNvPr id="4" name="Straight Connector 3">
            <a:extLst>
              <a:ext uri="{FF2B5EF4-FFF2-40B4-BE49-F238E27FC236}">
                <a16:creationId xmlns:a16="http://schemas.microsoft.com/office/drawing/2014/main" id="{D92B55A4-CCA6-1B93-8460-B1671D04DF93}"/>
              </a:ext>
            </a:extLst>
          </p:cNvPr>
          <p:cNvCxnSpPr/>
          <p:nvPr/>
        </p:nvCxnSpPr>
        <p:spPr>
          <a:xfrm>
            <a:off x="115018" y="2133600"/>
            <a:ext cx="19019520" cy="0"/>
          </a:xfrm>
          <a:prstGeom prst="line">
            <a:avLst/>
          </a:prstGeom>
          <a:ln w="38100">
            <a:solidFill>
              <a:srgbClr val="FBC315"/>
            </a:solidFill>
          </a:ln>
        </p:spPr>
        <p:style>
          <a:lnRef idx="1">
            <a:schemeClr val="accent1"/>
          </a:lnRef>
          <a:fillRef idx="0">
            <a:schemeClr val="accent1"/>
          </a:fillRef>
          <a:effectRef idx="0">
            <a:schemeClr val="accent1"/>
          </a:effectRef>
          <a:fontRef idx="minor">
            <a:schemeClr val="tx1"/>
          </a:fontRef>
        </p:style>
      </p:cxnSp>
      <p:pic>
        <p:nvPicPr>
          <p:cNvPr id="5" name="Image" descr="Image">
            <a:extLst>
              <a:ext uri="{FF2B5EF4-FFF2-40B4-BE49-F238E27FC236}">
                <a16:creationId xmlns:a16="http://schemas.microsoft.com/office/drawing/2014/main" id="{73B58031-4063-6D0C-E3D8-CD504EA76055}"/>
              </a:ext>
            </a:extLst>
          </p:cNvPr>
          <p:cNvPicPr>
            <a:picLocks noChangeAspect="1"/>
          </p:cNvPicPr>
          <p:nvPr/>
        </p:nvPicPr>
        <p:blipFill>
          <a:blip r:embed="rId3"/>
          <a:stretch>
            <a:fillRect/>
          </a:stretch>
        </p:blipFill>
        <p:spPr>
          <a:xfrm>
            <a:off x="22825838" y="12489939"/>
            <a:ext cx="1219791" cy="1056456"/>
          </a:xfrm>
          <a:prstGeom prst="rect">
            <a:avLst/>
          </a:prstGeom>
          <a:ln w="12700">
            <a:miter lim="400000"/>
          </a:ln>
        </p:spPr>
      </p:pic>
      <p:sp>
        <p:nvSpPr>
          <p:cNvPr id="6" name="TextBox 5">
            <a:extLst>
              <a:ext uri="{FF2B5EF4-FFF2-40B4-BE49-F238E27FC236}">
                <a16:creationId xmlns:a16="http://schemas.microsoft.com/office/drawing/2014/main" id="{C687A24F-8B2F-F8BE-7E18-204136ED37A9}"/>
              </a:ext>
            </a:extLst>
          </p:cNvPr>
          <p:cNvSpPr txBox="1"/>
          <p:nvPr/>
        </p:nvSpPr>
        <p:spPr>
          <a:xfrm>
            <a:off x="11976754" y="2622103"/>
            <a:ext cx="8256338" cy="42575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5400" b="1" i="0" u="none" strike="noStrike" cap="none" spc="0" normalizeH="0" baseline="0" dirty="0">
                <a:ln>
                  <a:noFill/>
                </a:ln>
                <a:solidFill>
                  <a:schemeClr val="accent2">
                    <a:lumMod val="75000"/>
                  </a:schemeClr>
                </a:solidFill>
                <a:effectLst/>
                <a:uFillTx/>
                <a:latin typeface="+mj-lt"/>
                <a:ea typeface="+mj-ea"/>
                <a:cs typeface="+mj-cs"/>
                <a:sym typeface="Helvetica Neue"/>
              </a:rPr>
              <a:t>Next Webinar: </a:t>
            </a:r>
          </a:p>
          <a:p>
            <a:pPr marL="0" marR="0" indent="0" algn="ctr" defTabSz="2438337" rtl="0" fontAlgn="auto" latinLnBrk="0" hangingPunct="0">
              <a:lnSpc>
                <a:spcPct val="100000"/>
              </a:lnSpc>
              <a:spcBef>
                <a:spcPts val="0"/>
              </a:spcBef>
              <a:spcAft>
                <a:spcPts val="0"/>
              </a:spcAft>
              <a:buClrTx/>
              <a:buSzTx/>
              <a:buFontTx/>
              <a:buNone/>
              <a:tabLst/>
            </a:pPr>
            <a:endParaRPr kumimoji="0" lang="en-US" sz="5400" b="1" i="0" u="none" strike="noStrike" cap="none" spc="0" normalizeH="0" baseline="0" dirty="0">
              <a:ln>
                <a:noFill/>
              </a:ln>
              <a:solidFill>
                <a:schemeClr val="accent2">
                  <a:lumMod val="75000"/>
                </a:schemeClr>
              </a:solidFill>
              <a:effectLst/>
              <a:uFillTx/>
              <a:latin typeface="+mj-lt"/>
              <a:ea typeface="+mj-ea"/>
              <a:cs typeface="+mj-cs"/>
              <a:sym typeface="Helvetica Neue"/>
            </a:endParaRPr>
          </a:p>
          <a:p>
            <a:pPr marL="0" marR="0" indent="0" algn="ctr" defTabSz="2438337" rtl="0" fontAlgn="auto" latinLnBrk="0" hangingPunct="0">
              <a:lnSpc>
                <a:spcPct val="100000"/>
              </a:lnSpc>
              <a:spcBef>
                <a:spcPts val="0"/>
              </a:spcBef>
              <a:spcAft>
                <a:spcPts val="0"/>
              </a:spcAft>
              <a:buClrTx/>
              <a:buSzTx/>
              <a:buFontTx/>
              <a:buNone/>
              <a:tabLst/>
            </a:pPr>
            <a:r>
              <a:rPr kumimoji="0" lang="en-US" sz="5400" b="1" i="0" u="none" strike="noStrike" cap="none" spc="0" normalizeH="0" baseline="0" dirty="0">
                <a:ln>
                  <a:noFill/>
                </a:ln>
                <a:solidFill>
                  <a:schemeClr val="accent2">
                    <a:lumMod val="75000"/>
                  </a:schemeClr>
                </a:solidFill>
                <a:effectLst/>
                <a:uFillTx/>
                <a:latin typeface="+mj-lt"/>
                <a:ea typeface="+mj-ea"/>
                <a:cs typeface="+mj-cs"/>
                <a:sym typeface="Helvetica Neue"/>
              </a:rPr>
              <a:t>January 17</a:t>
            </a:r>
            <a:r>
              <a:rPr kumimoji="0" lang="en-US" sz="5400" b="1" i="0" u="none" strike="noStrike" cap="none" spc="0" normalizeH="0" baseline="30000" dirty="0">
                <a:ln>
                  <a:noFill/>
                </a:ln>
                <a:solidFill>
                  <a:schemeClr val="accent2">
                    <a:lumMod val="75000"/>
                  </a:schemeClr>
                </a:solidFill>
                <a:effectLst/>
                <a:uFillTx/>
                <a:latin typeface="+mj-lt"/>
                <a:ea typeface="+mj-ea"/>
                <a:cs typeface="+mj-cs"/>
                <a:sym typeface="Helvetica Neue"/>
              </a:rPr>
              <a:t>th</a:t>
            </a:r>
            <a:r>
              <a:rPr kumimoji="0" lang="en-US" sz="5400" b="1" i="0" u="none" strike="noStrike" cap="none" spc="0" normalizeH="0" baseline="0" dirty="0">
                <a:ln>
                  <a:noFill/>
                </a:ln>
                <a:solidFill>
                  <a:schemeClr val="accent2">
                    <a:lumMod val="75000"/>
                  </a:schemeClr>
                </a:solidFill>
                <a:effectLst/>
                <a:uFillTx/>
                <a:latin typeface="+mj-lt"/>
                <a:ea typeface="+mj-ea"/>
                <a:cs typeface="+mj-cs"/>
                <a:sym typeface="Helvetica Neue"/>
              </a:rPr>
              <a:t>, 2024</a:t>
            </a:r>
          </a:p>
          <a:p>
            <a:pPr marL="0" marR="0" indent="0" algn="ctr" defTabSz="2438337" rtl="0" fontAlgn="auto" latinLnBrk="0" hangingPunct="0">
              <a:lnSpc>
                <a:spcPct val="100000"/>
              </a:lnSpc>
              <a:spcBef>
                <a:spcPts val="0"/>
              </a:spcBef>
              <a:spcAft>
                <a:spcPts val="0"/>
              </a:spcAft>
              <a:buClrTx/>
              <a:buSzTx/>
              <a:buFontTx/>
              <a:buNone/>
              <a:tabLst/>
            </a:pPr>
            <a:r>
              <a:rPr lang="en-US" sz="5400" b="1" dirty="0">
                <a:solidFill>
                  <a:schemeClr val="accent2">
                    <a:lumMod val="75000"/>
                  </a:schemeClr>
                </a:solidFill>
              </a:rPr>
              <a:t>12-1pm EST</a:t>
            </a:r>
          </a:p>
          <a:p>
            <a:pPr marL="0" marR="0" indent="0" algn="ctr" defTabSz="2438337" rtl="0" fontAlgn="auto" latinLnBrk="0" hangingPunct="0">
              <a:lnSpc>
                <a:spcPct val="100000"/>
              </a:lnSpc>
              <a:spcBef>
                <a:spcPts val="0"/>
              </a:spcBef>
              <a:spcAft>
                <a:spcPts val="0"/>
              </a:spcAft>
              <a:buClrTx/>
              <a:buSzTx/>
              <a:buFontTx/>
              <a:buNone/>
              <a:tabLst/>
            </a:pPr>
            <a:endParaRPr kumimoji="0" lang="en-US" sz="5400" b="1" i="0" u="none" strike="noStrike" cap="none" spc="0" normalizeH="0" baseline="0" dirty="0">
              <a:ln>
                <a:noFill/>
              </a:ln>
              <a:solidFill>
                <a:schemeClr val="accent2">
                  <a:lumMod val="75000"/>
                </a:schemeClr>
              </a:solidFill>
              <a:effectLst/>
              <a:uFillTx/>
              <a:latin typeface="+mj-lt"/>
              <a:ea typeface="+mj-ea"/>
              <a:cs typeface="+mj-cs"/>
              <a:sym typeface="Helvetica Neue"/>
            </a:endParaRPr>
          </a:p>
        </p:txBody>
      </p:sp>
      <p:sp>
        <p:nvSpPr>
          <p:cNvPr id="7" name="TextBox 6">
            <a:extLst>
              <a:ext uri="{FF2B5EF4-FFF2-40B4-BE49-F238E27FC236}">
                <a16:creationId xmlns:a16="http://schemas.microsoft.com/office/drawing/2014/main" id="{B51AF0F4-72CC-AD36-DCE0-510255F5AB42}"/>
              </a:ext>
            </a:extLst>
          </p:cNvPr>
          <p:cNvSpPr txBox="1"/>
          <p:nvPr/>
        </p:nvSpPr>
        <p:spPr>
          <a:xfrm>
            <a:off x="9384008" y="6525974"/>
            <a:ext cx="13441830"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a:ln>
                  <a:noFill/>
                </a:ln>
                <a:solidFill>
                  <a:schemeClr val="accent2">
                    <a:lumMod val="75000"/>
                  </a:schemeClr>
                </a:solidFill>
                <a:effectLst/>
                <a:uFillTx/>
                <a:latin typeface="+mj-lt"/>
                <a:ea typeface="+mj-ea"/>
                <a:cs typeface="+mj-cs"/>
                <a:sym typeface="Helvetica Neue"/>
              </a:rPr>
              <a:t>Grant Development for </a:t>
            </a:r>
          </a:p>
          <a:p>
            <a:pPr marL="0" marR="0" indent="0" algn="ctr" defTabSz="2438337"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a:ln>
                  <a:noFill/>
                </a:ln>
                <a:solidFill>
                  <a:schemeClr val="accent2">
                    <a:lumMod val="75000"/>
                  </a:schemeClr>
                </a:solidFill>
                <a:effectLst/>
                <a:uFillTx/>
                <a:latin typeface="+mj-lt"/>
                <a:ea typeface="+mj-ea"/>
                <a:cs typeface="+mj-cs"/>
                <a:sym typeface="Helvetica Neue"/>
              </a:rPr>
              <a:t>Health and Wellness: </a:t>
            </a:r>
          </a:p>
          <a:p>
            <a:pPr marL="0" marR="0" indent="0" algn="ctr" defTabSz="2438337"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a:ln>
                  <a:noFill/>
                </a:ln>
                <a:solidFill>
                  <a:schemeClr val="accent2">
                    <a:lumMod val="75000"/>
                  </a:schemeClr>
                </a:solidFill>
                <a:effectLst/>
                <a:uFillTx/>
                <a:latin typeface="+mj-lt"/>
                <a:ea typeface="+mj-ea"/>
                <a:cs typeface="+mj-cs"/>
                <a:sym typeface="Helvetica Neue"/>
              </a:rPr>
              <a:t>An Overview</a:t>
            </a:r>
          </a:p>
        </p:txBody>
      </p:sp>
    </p:spTree>
    <p:extLst>
      <p:ext uri="{BB962C8B-B14F-4D97-AF65-F5344CB8AC3E}">
        <p14:creationId xmlns:p14="http://schemas.microsoft.com/office/powerpoint/2010/main" val="2998651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ontent"/>
          <p:cNvSpPr txBox="1"/>
          <p:nvPr/>
        </p:nvSpPr>
        <p:spPr>
          <a:xfrm>
            <a:off x="3277031" y="569342"/>
            <a:ext cx="4376835"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5400" dirty="0"/>
              <a:t>About the</a:t>
            </a:r>
            <a:endParaRPr sz="5400" dirty="0"/>
          </a:p>
        </p:txBody>
      </p:sp>
      <p:sp>
        <p:nvSpPr>
          <p:cNvPr id="167" name="headers"/>
          <p:cNvSpPr txBox="1"/>
          <p:nvPr/>
        </p:nvSpPr>
        <p:spPr>
          <a:xfrm>
            <a:off x="3277032" y="1361128"/>
            <a:ext cx="7404388" cy="1456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4000" b="1" spc="-700">
                <a:solidFill>
                  <a:srgbClr val="7FC9C8"/>
                </a:solidFill>
                <a:latin typeface="AcuminProWide-Semibold"/>
                <a:ea typeface="AcuminProWide-Semibold"/>
                <a:cs typeface="AcuminProWide-Semibold"/>
                <a:sym typeface="AcuminProWide-Semibold"/>
              </a:defRPr>
            </a:lvl1pPr>
          </a:lstStyle>
          <a:p>
            <a:r>
              <a:rPr lang="en-US" sz="8800" dirty="0"/>
              <a:t>presenters</a:t>
            </a:r>
            <a:endParaRPr sz="8800" dirty="0"/>
          </a:p>
        </p:txBody>
      </p:sp>
      <p:sp>
        <p:nvSpPr>
          <p:cNvPr id="168" name="Ficiur, cum doloribus et ut vero deliquas exero quia voluptatquis mod que esequas quibus di doluptam re nitiorrunt ditasit quo et, nobit vent que omnimpo reptae nos volorer feribusda ius, quae esti cum evelecto officid quae in non eum quate rehenihil inv"/>
          <p:cNvSpPr txBox="1"/>
          <p:nvPr/>
        </p:nvSpPr>
        <p:spPr>
          <a:xfrm>
            <a:off x="1702696" y="4653546"/>
            <a:ext cx="13375758" cy="70829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lvl="0" indent="0" algn="l" rtl="0">
              <a:lnSpc>
                <a:spcPct val="90000"/>
              </a:lnSpc>
              <a:spcBef>
                <a:spcPts val="0"/>
              </a:spcBef>
              <a:spcAft>
                <a:spcPts val="0"/>
              </a:spcAft>
              <a:buSzPts val="2000"/>
              <a:buNone/>
            </a:pPr>
            <a:r>
              <a:rPr lang="en-US" sz="3600" b="1" i="0" u="none" strike="noStrike" dirty="0" err="1">
                <a:solidFill>
                  <a:schemeClr val="tx1">
                    <a:lumMod val="50000"/>
                  </a:schemeClr>
                </a:solidFill>
                <a:effectLst/>
              </a:rPr>
              <a:t>Sylvette</a:t>
            </a:r>
            <a:r>
              <a:rPr lang="en-US" sz="3600" b="1" i="0" u="none" strike="noStrike" dirty="0">
                <a:solidFill>
                  <a:schemeClr val="tx1">
                    <a:lumMod val="50000"/>
                  </a:schemeClr>
                </a:solidFill>
                <a:effectLst/>
              </a:rPr>
              <a:t>  La </a:t>
            </a:r>
            <a:r>
              <a:rPr lang="en-US" sz="3600" b="1" i="0" u="none" strike="noStrike" dirty="0" err="1">
                <a:solidFill>
                  <a:schemeClr val="tx1">
                    <a:lumMod val="50000"/>
                  </a:schemeClr>
                </a:solidFill>
                <a:effectLst/>
              </a:rPr>
              <a:t>Touche</a:t>
            </a:r>
            <a:r>
              <a:rPr lang="en-US" sz="3600" b="1" i="0" u="none" strike="noStrike" dirty="0">
                <a:solidFill>
                  <a:schemeClr val="tx1">
                    <a:lumMod val="50000"/>
                  </a:schemeClr>
                </a:solidFill>
                <a:effectLst/>
              </a:rPr>
              <a:t>-Howard</a:t>
            </a:r>
            <a:r>
              <a:rPr lang="en-US" sz="3600" b="1" dirty="0">
                <a:solidFill>
                  <a:schemeClr val="tx1">
                    <a:lumMod val="50000"/>
                  </a:schemeClr>
                </a:solidFill>
              </a:rPr>
              <a:t>, Ph.D., IFP Grants Consultant</a:t>
            </a:r>
            <a:r>
              <a:rPr lang="en-US" sz="3600" dirty="0">
                <a:solidFill>
                  <a:schemeClr val="tx1"/>
                </a:solidFill>
              </a:rPr>
              <a:t>,</a:t>
            </a:r>
            <a:r>
              <a:rPr lang="en-US" sz="3600" dirty="0">
                <a:solidFill>
                  <a:schemeClr val="tx1"/>
                </a:solidFill>
                <a:highlight>
                  <a:srgbClr val="FFFFFF"/>
                </a:highlight>
              </a:rPr>
              <a:t> </a:t>
            </a:r>
            <a:r>
              <a:rPr lang="en-US" sz="3600" b="0" i="0" u="none" strike="noStrike" dirty="0">
                <a:solidFill>
                  <a:schemeClr val="tx1"/>
                </a:solidFill>
                <a:effectLst/>
              </a:rPr>
              <a:t> is an experienced therapist and public health specialist in the behavioral and community health sector with specializations in mental health, health equity, community engagement and program evaluation. She brings to the IFP team more than 20 years of experience in the academic, for profit and nonprofit arenas. She has served on several curriculum development teams that have had state and national impacts. Her passion lies in proactively working with organizations and communities to bridge behavioral health, research and social impact to create a sustainable and equitable future through policy, systems and environmental change initiatives. </a:t>
            </a:r>
            <a:r>
              <a:rPr lang="en-US" sz="3600" dirty="0">
                <a:solidFill>
                  <a:schemeClr val="tx1"/>
                </a:solidFill>
                <a:highlight>
                  <a:srgbClr val="FFFFFF"/>
                </a:highlight>
              </a:rPr>
              <a:t> </a:t>
            </a:r>
            <a:r>
              <a:rPr lang="en-US" sz="3600" dirty="0" err="1">
                <a:solidFill>
                  <a:schemeClr val="tx1"/>
                </a:solidFill>
                <a:highlight>
                  <a:srgbClr val="FFFFFF"/>
                </a:highlight>
              </a:rPr>
              <a:t>Sylvette</a:t>
            </a:r>
            <a:r>
              <a:rPr lang="en-US" sz="3600" dirty="0">
                <a:solidFill>
                  <a:schemeClr val="tx1"/>
                </a:solidFill>
                <a:highlight>
                  <a:srgbClr val="FFFFFF"/>
                </a:highlight>
              </a:rPr>
              <a:t> holds a Ph.D. in Behavioral and Community Health from the University of Maryland, College Park. </a:t>
            </a:r>
            <a:endParaRPr lang="en-US" sz="3600" dirty="0">
              <a:solidFill>
                <a:schemeClr val="tx1"/>
              </a:solidFill>
            </a:endParaRPr>
          </a:p>
        </p:txBody>
      </p:sp>
      <p:pic>
        <p:nvPicPr>
          <p:cNvPr id="169" name="Image" descr="Image"/>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173" name="1."/>
          <p:cNvSpPr txBox="1"/>
          <p:nvPr/>
        </p:nvSpPr>
        <p:spPr>
          <a:xfrm>
            <a:off x="16130036" y="4653546"/>
            <a:ext cx="2898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rPr dirty="0"/>
              <a:t>.</a:t>
            </a:r>
          </a:p>
        </p:txBody>
      </p:sp>
      <p:sp>
        <p:nvSpPr>
          <p:cNvPr id="174" name="2."/>
          <p:cNvSpPr txBox="1"/>
          <p:nvPr/>
        </p:nvSpPr>
        <p:spPr>
          <a:xfrm>
            <a:off x="16223652" y="6004809"/>
            <a:ext cx="102656"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endParaRPr dirty="0"/>
          </a:p>
        </p:txBody>
      </p:sp>
      <p:sp>
        <p:nvSpPr>
          <p:cNvPr id="175" name="3."/>
          <p:cNvSpPr txBox="1"/>
          <p:nvPr/>
        </p:nvSpPr>
        <p:spPr>
          <a:xfrm>
            <a:off x="15993426" y="7334144"/>
            <a:ext cx="639311"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t>3.</a:t>
            </a:r>
          </a:p>
        </p:txBody>
      </p:sp>
      <p:sp>
        <p:nvSpPr>
          <p:cNvPr id="176" name="Number bullets or callout text styling."/>
          <p:cNvSpPr txBox="1"/>
          <p:nvPr/>
        </p:nvSpPr>
        <p:spPr>
          <a:xfrm>
            <a:off x="16916447" y="7270884"/>
            <a:ext cx="5519692"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defTabSz="457200">
              <a:defRPr sz="3000" b="1" spc="-90">
                <a:solidFill>
                  <a:srgbClr val="4D4D4F"/>
                </a:solidFill>
                <a:latin typeface="Proxima Nova"/>
                <a:ea typeface="Proxima Nova"/>
                <a:cs typeface="Proxima Nova"/>
                <a:sym typeface="Proxima Nova"/>
              </a:defRPr>
            </a:pPr>
            <a:r>
              <a:rPr lang="en-US" dirty="0" err="1"/>
              <a:t>Sylvette</a:t>
            </a:r>
            <a:r>
              <a:rPr lang="en-US" dirty="0"/>
              <a:t> La </a:t>
            </a:r>
            <a:r>
              <a:rPr lang="en-US" dirty="0" err="1"/>
              <a:t>Touche</a:t>
            </a:r>
            <a:r>
              <a:rPr lang="en-US" dirty="0"/>
              <a:t>-Howard, </a:t>
            </a:r>
            <a:r>
              <a:rPr lang="en-US" dirty="0" err="1"/>
              <a:t>Ph.D.NCC</a:t>
            </a:r>
            <a:r>
              <a:rPr lang="en-US" dirty="0"/>
              <a:t>, CHES</a:t>
            </a:r>
          </a:p>
          <a:p>
            <a:pPr defTabSz="457200">
              <a:defRPr sz="3000" b="1" spc="-90">
                <a:solidFill>
                  <a:srgbClr val="4D4D4F"/>
                </a:solidFill>
                <a:latin typeface="Proxima Nova"/>
                <a:ea typeface="Proxima Nova"/>
                <a:cs typeface="Proxima Nova"/>
                <a:sym typeface="Proxima Nova"/>
              </a:defRPr>
            </a:pPr>
            <a:r>
              <a:rPr lang="en-US" b="1" dirty="0">
                <a:latin typeface="Proxima Nova Medium"/>
                <a:ea typeface="Proxima Nova Medium"/>
                <a:cs typeface="Proxima Nova Medium"/>
                <a:sym typeface="Proxima Nova Medium"/>
              </a:rPr>
              <a:t>Grants Consultant</a:t>
            </a:r>
            <a:endParaRPr b="1" dirty="0">
              <a:latin typeface="Proxima Nova Medium"/>
              <a:ea typeface="Proxima Nova Medium"/>
              <a:cs typeface="Proxima Nova Medium"/>
              <a:sym typeface="Proxima Nova Medium"/>
            </a:endParaRPr>
          </a:p>
        </p:txBody>
      </p:sp>
      <p:pic>
        <p:nvPicPr>
          <p:cNvPr id="1026" name="Picture 2">
            <a:extLst>
              <a:ext uri="{FF2B5EF4-FFF2-40B4-BE49-F238E27FC236}">
                <a16:creationId xmlns:a16="http://schemas.microsoft.com/office/drawing/2014/main" id="{F2D71B61-8146-FFF8-2311-888BA9C3F7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447" y="1936644"/>
            <a:ext cx="5397500" cy="539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13332F"/>
        </a:solidFill>
        <a:effectLst/>
      </p:bgPr>
    </p:bg>
    <p:spTree>
      <p:nvGrpSpPr>
        <p:cNvPr id="1" name=""/>
        <p:cNvGrpSpPr/>
        <p:nvPr/>
      </p:nvGrpSpPr>
      <p:grpSpPr>
        <a:xfrm>
          <a:off x="0" y="0"/>
          <a:ext cx="0" cy="0"/>
          <a:chOff x="0" y="0"/>
          <a:chExt cx="0" cy="0"/>
        </a:xfrm>
      </p:grpSpPr>
      <p:pic>
        <p:nvPicPr>
          <p:cNvPr id="184" name="Image" descr="Image"/>
          <p:cNvPicPr>
            <a:picLocks noChangeAspect="1"/>
          </p:cNvPicPr>
          <p:nvPr/>
        </p:nvPicPr>
        <p:blipFill>
          <a:blip r:embed="rId2"/>
          <a:stretch>
            <a:fillRect/>
          </a:stretch>
        </p:blipFill>
        <p:spPr>
          <a:xfrm>
            <a:off x="7771082" y="5708238"/>
            <a:ext cx="8841835" cy="2299524"/>
          </a:xfrm>
          <a:prstGeom prst="rect">
            <a:avLst/>
          </a:prstGeom>
          <a:ln w="12700">
            <a:miter lim="400000"/>
          </a:ln>
        </p:spPr>
      </p:pic>
      <p:sp>
        <p:nvSpPr>
          <p:cNvPr id="185" name="title of"/>
          <p:cNvSpPr txBox="1"/>
          <p:nvPr/>
        </p:nvSpPr>
        <p:spPr>
          <a:xfrm>
            <a:off x="11170282" y="9251340"/>
            <a:ext cx="2218238"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t>dht.org</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EB1A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80B218-537F-4988-AB0C-5F9DD7D13F85}"/>
              </a:ext>
            </a:extLst>
          </p:cNvPr>
          <p:cNvSpPr>
            <a:spLocks noGrp="1"/>
          </p:cNvSpPr>
          <p:nvPr>
            <p:ph type="title"/>
          </p:nvPr>
        </p:nvSpPr>
        <p:spPr>
          <a:xfrm>
            <a:off x="1206497" y="5309700"/>
            <a:ext cx="21971005" cy="4648202"/>
          </a:xfrm>
        </p:spPr>
        <p:txBody>
          <a:bodyPr>
            <a:normAutofit fontScale="90000"/>
          </a:bodyPr>
          <a:lstStyle/>
          <a:p>
            <a:pPr marL="857250" marR="0" lvl="0" indent="-857250" algn="l">
              <a:lnSpc>
                <a:spcPct val="107000"/>
              </a:lnSpc>
              <a:spcBef>
                <a:spcPts val="0"/>
              </a:spcBef>
              <a:spcAft>
                <a:spcPts val="0"/>
              </a:spcAft>
              <a:buAutoNum type="romanUcPeriod"/>
            </a:pPr>
            <a:r>
              <a:rPr lang="en-US" sz="9600" dirty="0">
                <a:solidFill>
                  <a:schemeClr val="bg1"/>
                </a:solidFill>
                <a:effectLst/>
                <a:ea typeface="Times New Roman" panose="02020603050405020304" pitchFamily="18" charset="0"/>
                <a:cs typeface="Times New Roman" panose="02020603050405020304" pitchFamily="18" charset="0"/>
              </a:rPr>
              <a:t>Understanding the importance of recognizing diversity, equity, and inclusion (DEI) in a grant proposal</a:t>
            </a:r>
            <a:br>
              <a:rPr lang="en-US" sz="9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US" sz="9600" b="0" i="0" u="none" strike="noStrike" dirty="0">
                <a:solidFill>
                  <a:schemeClr val="bg1"/>
                </a:solidFill>
                <a:effectLst/>
                <a:latin typeface="Arial" panose="020B0604020202020204" pitchFamily="34" charset="0"/>
              </a:rPr>
            </a:br>
            <a:endParaRPr lang="en-US" dirty="0">
              <a:solidFill>
                <a:schemeClr val="bg1"/>
              </a:solidFill>
            </a:endParaRPr>
          </a:p>
        </p:txBody>
      </p:sp>
      <p:pic>
        <p:nvPicPr>
          <p:cNvPr id="1028" name="Picture 4" descr="Diversity, Equity and Inclusion | Sacramento's Mission">
            <a:extLst>
              <a:ext uri="{FF2B5EF4-FFF2-40B4-BE49-F238E27FC236}">
                <a16:creationId xmlns:a16="http://schemas.microsoft.com/office/drawing/2014/main" id="{469300F4-751C-B304-8FB7-CA35F5AB7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4897" y="8201025"/>
            <a:ext cx="12994205" cy="4255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8594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257F612-BAE3-C5B5-2B7D-E5BA92F8154D}"/>
              </a:ext>
            </a:extLst>
          </p:cNvPr>
          <p:cNvSpPr txBox="1"/>
          <p:nvPr/>
        </p:nvSpPr>
        <p:spPr>
          <a:xfrm>
            <a:off x="0" y="515608"/>
            <a:ext cx="24383999"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7200" b="1" i="0" u="none" strike="noStrike" cap="none" spc="0" normalizeH="0" baseline="0" dirty="0">
                <a:ln>
                  <a:noFill/>
                </a:ln>
                <a:solidFill>
                  <a:srgbClr val="0EB1A4"/>
                </a:solidFill>
                <a:effectLst/>
                <a:uFillTx/>
                <a:latin typeface="+mj-lt"/>
                <a:ea typeface="+mj-ea"/>
                <a:cs typeface="+mj-cs"/>
                <a:sym typeface="Helvetica Neue"/>
              </a:rPr>
              <a:t>Laying the Foundation:</a:t>
            </a:r>
          </a:p>
          <a:p>
            <a:pPr marL="0" marR="0" indent="0" algn="ctr" defTabSz="2438337" rtl="0" fontAlgn="auto" latinLnBrk="0" hangingPunct="0">
              <a:lnSpc>
                <a:spcPct val="100000"/>
              </a:lnSpc>
              <a:spcBef>
                <a:spcPts val="0"/>
              </a:spcBef>
              <a:spcAft>
                <a:spcPts val="0"/>
              </a:spcAft>
              <a:buClrTx/>
              <a:buSzTx/>
              <a:buFontTx/>
              <a:buNone/>
              <a:tabLst/>
            </a:pPr>
            <a:r>
              <a:rPr lang="en-US" sz="7200" b="1" dirty="0">
                <a:solidFill>
                  <a:srgbClr val="0EB1A4"/>
                </a:solidFill>
              </a:rPr>
              <a:t>Defining Diversity, Equity and Inclusion in Grant Making</a:t>
            </a:r>
            <a:endParaRPr kumimoji="0" lang="en-US" sz="7200" b="1" i="0" u="none" strike="noStrike" cap="none" spc="0" normalizeH="0" baseline="0" dirty="0">
              <a:ln>
                <a:noFill/>
              </a:ln>
              <a:solidFill>
                <a:srgbClr val="0EB1A4"/>
              </a:solidFill>
              <a:effectLst/>
              <a:uFillTx/>
              <a:latin typeface="+mj-lt"/>
              <a:ea typeface="+mj-ea"/>
              <a:cs typeface="+mj-cs"/>
              <a:sym typeface="Helvetica Neue"/>
            </a:endParaRPr>
          </a:p>
          <a:p>
            <a:pPr marL="0" marR="0" indent="0" algn="ctr" defTabSz="2438337" rtl="0" fontAlgn="auto" latinLnBrk="0" hangingPunct="0">
              <a:lnSpc>
                <a:spcPct val="100000"/>
              </a:lnSpc>
              <a:spcBef>
                <a:spcPts val="0"/>
              </a:spcBef>
              <a:spcAft>
                <a:spcPts val="0"/>
              </a:spcAft>
              <a:buClrTx/>
              <a:buSzTx/>
              <a:buFontTx/>
              <a:buNone/>
              <a:tabLst/>
            </a:pPr>
            <a:endParaRPr kumimoji="0" lang="en-US" sz="7200" b="1" i="0" u="none" strike="noStrike" cap="none" spc="0" normalizeH="0" baseline="0" dirty="0">
              <a:ln>
                <a:noFill/>
              </a:ln>
              <a:solidFill>
                <a:srgbClr val="0EB1A4"/>
              </a:solidFill>
              <a:effectLst/>
              <a:uFillTx/>
              <a:latin typeface="+mj-lt"/>
              <a:ea typeface="+mj-ea"/>
              <a:cs typeface="+mj-cs"/>
              <a:sym typeface="Helvetica Neue"/>
            </a:endParaRPr>
          </a:p>
        </p:txBody>
      </p:sp>
      <p:graphicFrame>
        <p:nvGraphicFramePr>
          <p:cNvPr id="4" name="Diagram 3">
            <a:extLst>
              <a:ext uri="{FF2B5EF4-FFF2-40B4-BE49-F238E27FC236}">
                <a16:creationId xmlns:a16="http://schemas.microsoft.com/office/drawing/2014/main" id="{A1AE691A-7BF8-E9FE-01E2-7E0EC722269E}"/>
              </a:ext>
            </a:extLst>
          </p:cNvPr>
          <p:cNvGraphicFramePr/>
          <p:nvPr>
            <p:extLst>
              <p:ext uri="{D42A27DB-BD31-4B8C-83A1-F6EECF244321}">
                <p14:modId xmlns:p14="http://schemas.microsoft.com/office/powerpoint/2010/main" val="350866931"/>
              </p:ext>
            </p:extLst>
          </p:nvPr>
        </p:nvGraphicFramePr>
        <p:xfrm>
          <a:off x="512507" y="2385392"/>
          <a:ext cx="22129779" cy="10372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BBA45A31-CBE8-67C6-D5F1-87045ABDF0EC}"/>
              </a:ext>
            </a:extLst>
          </p:cNvPr>
          <p:cNvSpPr txBox="1"/>
          <p:nvPr/>
        </p:nvSpPr>
        <p:spPr>
          <a:xfrm>
            <a:off x="11577396" y="13221288"/>
            <a:ext cx="12670970"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r>
              <a:rPr lang="en-US" sz="1200" dirty="0"/>
              <a:t>Source: https://</a:t>
            </a:r>
            <a:r>
              <a:rPr lang="en-US" sz="1200" dirty="0" err="1"/>
              <a:t>www.opensocietyfoundations.org</a:t>
            </a:r>
            <a:r>
              <a:rPr lang="en-US" sz="1200" dirty="0"/>
              <a:t>/publications/advancing-diversity-equity-and-inclusion-in-grant-making</a:t>
            </a:r>
          </a:p>
        </p:txBody>
      </p:sp>
      <p:pic>
        <p:nvPicPr>
          <p:cNvPr id="2" name="Picture 4" descr="Diversity, Equity and Inclusion | Sacramento's Mission">
            <a:extLst>
              <a:ext uri="{FF2B5EF4-FFF2-40B4-BE49-F238E27FC236}">
                <a16:creationId xmlns:a16="http://schemas.microsoft.com/office/drawing/2014/main" id="{166B58CD-0553-87A9-9002-301574C7FC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1800" y="10104339"/>
            <a:ext cx="10363199" cy="3096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14595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07E70-749E-5BA4-4DAA-F513C0F833E5}"/>
              </a:ext>
            </a:extLst>
          </p:cNvPr>
          <p:cNvSpPr>
            <a:spLocks noGrp="1"/>
          </p:cNvSpPr>
          <p:nvPr>
            <p:ph type="title"/>
          </p:nvPr>
        </p:nvSpPr>
        <p:spPr/>
        <p:txBody>
          <a:bodyPr>
            <a:normAutofit fontScale="90000"/>
          </a:bodyPr>
          <a:lstStyle/>
          <a:p>
            <a:pPr algn="ctr"/>
            <a:r>
              <a:rPr kumimoji="0" lang="en-US" sz="8800" b="1" i="0" u="none" strike="noStrike" cap="none" spc="0" normalizeH="0" baseline="0" dirty="0">
                <a:ln>
                  <a:noFill/>
                </a:ln>
                <a:solidFill>
                  <a:srgbClr val="0EB1A4"/>
                </a:solidFill>
                <a:effectLst/>
                <a:uFillTx/>
                <a:latin typeface="+mj-lt"/>
                <a:ea typeface="+mj-ea"/>
                <a:cs typeface="+mj-cs"/>
                <a:sym typeface="Helvetica Neue"/>
              </a:rPr>
              <a:t>Laying the Foundation:</a:t>
            </a:r>
            <a:br>
              <a:rPr kumimoji="0" lang="en-US" sz="8800" b="1" i="0" u="none" strike="noStrike" cap="none" spc="0" normalizeH="0" baseline="0" dirty="0">
                <a:ln>
                  <a:noFill/>
                </a:ln>
                <a:solidFill>
                  <a:srgbClr val="0EB1A4"/>
                </a:solidFill>
                <a:effectLst/>
                <a:uFillTx/>
                <a:latin typeface="+mj-lt"/>
                <a:ea typeface="+mj-ea"/>
                <a:cs typeface="+mj-cs"/>
                <a:sym typeface="Helvetica Neue"/>
              </a:rPr>
            </a:br>
            <a:r>
              <a:rPr lang="en-US" i="0" u="none" strike="noStrike" dirty="0">
                <a:solidFill>
                  <a:schemeClr val="accent2">
                    <a:lumMod val="75000"/>
                  </a:schemeClr>
                </a:solidFill>
                <a:effectLst/>
              </a:rPr>
              <a:t>Advancing Equity and Racial Justice Through the Federal Government</a:t>
            </a:r>
            <a:br>
              <a:rPr lang="en-US" b="0" i="0" u="none" strike="noStrike" dirty="0">
                <a:solidFill>
                  <a:srgbClr val="0A2458"/>
                </a:solidFill>
                <a:effectLst/>
                <a:latin typeface="MercuryTextG2-Semibold-Pro_Web"/>
              </a:rPr>
            </a:br>
            <a:endParaRPr lang="en-US" dirty="0"/>
          </a:p>
        </p:txBody>
      </p:sp>
      <p:sp>
        <p:nvSpPr>
          <p:cNvPr id="4" name="Text Placeholder 3">
            <a:extLst>
              <a:ext uri="{FF2B5EF4-FFF2-40B4-BE49-F238E27FC236}">
                <a16:creationId xmlns:a16="http://schemas.microsoft.com/office/drawing/2014/main" id="{1CD17728-EFAA-0EAE-A62D-8242169FAEE6}"/>
              </a:ext>
            </a:extLst>
          </p:cNvPr>
          <p:cNvSpPr>
            <a:spLocks noGrp="1"/>
          </p:cNvSpPr>
          <p:nvPr>
            <p:ph type="body" idx="21"/>
          </p:nvPr>
        </p:nvSpPr>
        <p:spPr>
          <a:xfrm>
            <a:off x="1168400" y="4705703"/>
            <a:ext cx="14922500" cy="8256014"/>
          </a:xfrm>
        </p:spPr>
        <p:txBody>
          <a:bodyPr>
            <a:normAutofit fontScale="85000" lnSpcReduction="10000"/>
          </a:bodyPr>
          <a:lstStyle/>
          <a:p>
            <a:pPr marL="0" indent="0" algn="l">
              <a:buNone/>
            </a:pPr>
            <a:r>
              <a:rPr lang="en-US" sz="6600" b="0" i="1" u="none" strike="noStrike" dirty="0">
                <a:solidFill>
                  <a:srgbClr val="0A2458"/>
                </a:solidFill>
                <a:effectLst/>
                <a:latin typeface="MercurySSm-BookItalic"/>
              </a:rPr>
              <a:t> “It is therefore the policy of my Administration that the Federal Government should pursue a </a:t>
            </a:r>
            <a:r>
              <a:rPr lang="en-US" sz="6600" b="1" i="1" u="none" strike="noStrike" dirty="0">
                <a:solidFill>
                  <a:srgbClr val="0A2458"/>
                </a:solidFill>
                <a:effectLst/>
                <a:latin typeface="MercurySSm-BookItalic"/>
              </a:rPr>
              <a:t>comprehensive approach to advancing equity for all</a:t>
            </a:r>
            <a:r>
              <a:rPr lang="en-US" sz="6600" b="0" i="1" u="none" strike="noStrike" dirty="0">
                <a:solidFill>
                  <a:srgbClr val="0A2458"/>
                </a:solidFill>
                <a:effectLst/>
                <a:latin typeface="MercurySSm-BookItalic"/>
              </a:rPr>
              <a:t>, including people of color and others who have been historically underserved, marginalized, and adversely affected by persistent poverty and inequality. </a:t>
            </a:r>
            <a:r>
              <a:rPr lang="en-US" sz="6600" b="1" i="1" u="none" strike="noStrike" dirty="0">
                <a:solidFill>
                  <a:srgbClr val="0A2458"/>
                </a:solidFill>
                <a:effectLst/>
                <a:latin typeface="MercurySSm-BookItalic"/>
              </a:rPr>
              <a:t> Affirmatively advancing equity, civil rights, racial justice, and equal opportunity is the responsibility of the whole of our Government</a:t>
            </a:r>
            <a:r>
              <a:rPr lang="en-US" sz="6600" b="0" i="1" u="none" strike="noStrike" dirty="0">
                <a:solidFill>
                  <a:srgbClr val="0A2458"/>
                </a:solidFill>
                <a:effectLst/>
                <a:latin typeface="MercurySSm-BookItalic"/>
              </a:rPr>
              <a:t>.”</a:t>
            </a:r>
          </a:p>
          <a:p>
            <a:r>
              <a:rPr lang="en-US" b="0" i="0" u="none" strike="noStrike" cap="all" dirty="0">
                <a:solidFill>
                  <a:srgbClr val="AA604F"/>
                </a:solidFill>
                <a:effectLst/>
                <a:latin typeface="Decimal-Medium_Web"/>
              </a:rPr>
              <a:t>EXECUTIVE ORDER 13985</a:t>
            </a:r>
            <a:endParaRPr lang="en-US" dirty="0"/>
          </a:p>
        </p:txBody>
      </p:sp>
      <p:pic>
        <p:nvPicPr>
          <p:cNvPr id="3074" name="Picture 2" descr="United States Senate | Definition, History, &amp; Facts | Britannica">
            <a:extLst>
              <a:ext uri="{FF2B5EF4-FFF2-40B4-BE49-F238E27FC236}">
                <a16:creationId xmlns:a16="http://schemas.microsoft.com/office/drawing/2014/main" id="{5184EFCA-C5F0-8ECE-E810-D8E4BF7095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4200" y="5061303"/>
            <a:ext cx="6604000" cy="47684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9314D08-C98A-E676-77B7-D54052484743}"/>
              </a:ext>
            </a:extLst>
          </p:cNvPr>
          <p:cNvPicPr>
            <a:picLocks noChangeAspect="1"/>
          </p:cNvPicPr>
          <p:nvPr/>
        </p:nvPicPr>
        <p:blipFill>
          <a:blip r:embed="rId3"/>
          <a:stretch>
            <a:fillRect/>
          </a:stretch>
        </p:blipFill>
        <p:spPr>
          <a:xfrm>
            <a:off x="18846800" y="9937750"/>
            <a:ext cx="3778250" cy="3778250"/>
          </a:xfrm>
          <a:prstGeom prst="rect">
            <a:avLst/>
          </a:prstGeom>
        </p:spPr>
      </p:pic>
      <p:sp>
        <p:nvSpPr>
          <p:cNvPr id="6" name="TextBox 5">
            <a:extLst>
              <a:ext uri="{FF2B5EF4-FFF2-40B4-BE49-F238E27FC236}">
                <a16:creationId xmlns:a16="http://schemas.microsoft.com/office/drawing/2014/main" id="{3C905699-DA3D-BE8A-4819-15AB58DB3104}"/>
              </a:ext>
            </a:extLst>
          </p:cNvPr>
          <p:cNvSpPr txBox="1"/>
          <p:nvPr/>
        </p:nvSpPr>
        <p:spPr>
          <a:xfrm>
            <a:off x="12138595" y="11844960"/>
            <a:ext cx="5136022"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3200" b="1" i="1" u="none" strike="noStrike" cap="none" spc="0" normalizeH="0" baseline="0" dirty="0">
                <a:ln>
                  <a:noFill/>
                </a:ln>
                <a:solidFill>
                  <a:srgbClr val="5E5E5E"/>
                </a:solidFill>
                <a:effectLst/>
                <a:uFillTx/>
                <a:latin typeface="+mj-lt"/>
                <a:ea typeface="+mj-ea"/>
                <a:cs typeface="+mj-cs"/>
                <a:sym typeface="Helvetica Neue"/>
              </a:rPr>
              <a:t>Scan here To Learn More</a:t>
            </a:r>
            <a:r>
              <a:rPr kumimoji="0" lang="en-US" sz="2400" b="0" i="0" u="none" strike="noStrike" cap="none" spc="0" normalizeH="0" baseline="0" dirty="0">
                <a:ln>
                  <a:noFill/>
                </a:ln>
                <a:solidFill>
                  <a:srgbClr val="5E5E5E"/>
                </a:solidFill>
                <a:effectLst/>
                <a:uFillTx/>
                <a:latin typeface="+mj-lt"/>
                <a:ea typeface="+mj-ea"/>
                <a:cs typeface="+mj-cs"/>
                <a:sym typeface="Helvetica Neue"/>
              </a:rPr>
              <a:t>:</a:t>
            </a:r>
          </a:p>
        </p:txBody>
      </p:sp>
      <p:sp>
        <p:nvSpPr>
          <p:cNvPr id="7" name="Right Arrow 6">
            <a:extLst>
              <a:ext uri="{FF2B5EF4-FFF2-40B4-BE49-F238E27FC236}">
                <a16:creationId xmlns:a16="http://schemas.microsoft.com/office/drawing/2014/main" id="{BCF6B98D-1FEE-3E3F-1033-159B4EAEF5B2}"/>
              </a:ext>
            </a:extLst>
          </p:cNvPr>
          <p:cNvSpPr/>
          <p:nvPr/>
        </p:nvSpPr>
        <p:spPr>
          <a:xfrm>
            <a:off x="17274617" y="11971284"/>
            <a:ext cx="1759770" cy="484632"/>
          </a:xfrm>
          <a:prstGeom prst="rightArrow">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val="168731299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AFAC36-A7C6-E5E9-9EBC-C67BD36199C7}"/>
              </a:ext>
            </a:extLst>
          </p:cNvPr>
          <p:cNvSpPr>
            <a:spLocks noGrp="1"/>
          </p:cNvSpPr>
          <p:nvPr>
            <p:ph type="title"/>
          </p:nvPr>
        </p:nvSpPr>
        <p:spPr/>
        <p:txBody>
          <a:bodyPr/>
          <a:lstStyle/>
          <a:p>
            <a:r>
              <a:rPr lang="en-US" dirty="0">
                <a:solidFill>
                  <a:srgbClr val="0EB1A4"/>
                </a:solidFill>
              </a:rPr>
              <a:t>10 Important Reasons</a:t>
            </a:r>
            <a:r>
              <a:rPr lang="en-US" b="0" dirty="0">
                <a:solidFill>
                  <a:srgbClr val="0EB1A4"/>
                </a:solidFill>
              </a:rPr>
              <a:t> </a:t>
            </a:r>
            <a:r>
              <a:rPr lang="en-US" dirty="0">
                <a:solidFill>
                  <a:srgbClr val="0EB1A4"/>
                </a:solidFill>
              </a:rPr>
              <a:t>for Recognizing DEI in a grant proposal</a:t>
            </a:r>
          </a:p>
        </p:txBody>
      </p:sp>
      <p:pic>
        <p:nvPicPr>
          <p:cNvPr id="2052" name="Picture 4" descr="10 Common Grant-Writing Mistakes">
            <a:extLst>
              <a:ext uri="{FF2B5EF4-FFF2-40B4-BE49-F238E27FC236}">
                <a16:creationId xmlns:a16="http://schemas.microsoft.com/office/drawing/2014/main" id="{53265DE3-9FAA-F038-C712-2E281A1E9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2162" y="7461251"/>
            <a:ext cx="7996238" cy="533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78085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6FC9-A56A-B71B-9449-69693EEE909D}"/>
              </a:ext>
            </a:extLst>
          </p:cNvPr>
          <p:cNvSpPr>
            <a:spLocks noGrp="1"/>
          </p:cNvSpPr>
          <p:nvPr>
            <p:ph type="title"/>
          </p:nvPr>
        </p:nvSpPr>
        <p:spPr>
          <a:xfrm>
            <a:off x="470230" y="467203"/>
            <a:ext cx="21971000" cy="1433164"/>
          </a:xfrm>
        </p:spPr>
        <p:txBody>
          <a:bodyPr>
            <a:normAutofit fontScale="90000"/>
          </a:bodyPr>
          <a:lstStyle/>
          <a:p>
            <a:r>
              <a:rPr lang="en-US" dirty="0">
                <a:solidFill>
                  <a:srgbClr val="0EB1A4"/>
                </a:solidFill>
              </a:rPr>
              <a:t>10 Important Reasons</a:t>
            </a:r>
            <a:r>
              <a:rPr lang="en-US" b="0" dirty="0">
                <a:solidFill>
                  <a:srgbClr val="0EB1A4"/>
                </a:solidFill>
              </a:rPr>
              <a:t> </a:t>
            </a:r>
            <a:r>
              <a:rPr lang="en-US" dirty="0">
                <a:solidFill>
                  <a:srgbClr val="0EB1A4"/>
                </a:solidFill>
              </a:rPr>
              <a:t>for Recognizing DEI in a grant proposal</a:t>
            </a:r>
          </a:p>
        </p:txBody>
      </p:sp>
      <p:graphicFrame>
        <p:nvGraphicFramePr>
          <p:cNvPr id="3" name="Table 2">
            <a:extLst>
              <a:ext uri="{FF2B5EF4-FFF2-40B4-BE49-F238E27FC236}">
                <a16:creationId xmlns:a16="http://schemas.microsoft.com/office/drawing/2014/main" id="{EC0A766E-E711-DC96-4D3C-D873063A7E75}"/>
              </a:ext>
            </a:extLst>
          </p:cNvPr>
          <p:cNvGraphicFramePr>
            <a:graphicFrameLocks noGrp="1"/>
          </p:cNvGraphicFramePr>
          <p:nvPr>
            <p:extLst>
              <p:ext uri="{D42A27DB-BD31-4B8C-83A1-F6EECF244321}">
                <p14:modId xmlns:p14="http://schemas.microsoft.com/office/powerpoint/2010/main" val="3279249419"/>
              </p:ext>
            </p:extLst>
          </p:nvPr>
        </p:nvGraphicFramePr>
        <p:xfrm>
          <a:off x="1789042" y="2902226"/>
          <a:ext cx="20956658" cy="9859615"/>
        </p:xfrm>
        <a:graphic>
          <a:graphicData uri="http://schemas.openxmlformats.org/drawingml/2006/table">
            <a:tbl>
              <a:tblPr firstRow="1" bandRow="1">
                <a:tableStyleId>{21E4AEA4-8DFA-4A89-87EB-49C32662AFE0}</a:tableStyleId>
              </a:tblPr>
              <a:tblGrid>
                <a:gridCol w="10478329">
                  <a:extLst>
                    <a:ext uri="{9D8B030D-6E8A-4147-A177-3AD203B41FA5}">
                      <a16:colId xmlns:a16="http://schemas.microsoft.com/office/drawing/2014/main" val="2814705020"/>
                    </a:ext>
                  </a:extLst>
                </a:gridCol>
                <a:gridCol w="10478329">
                  <a:extLst>
                    <a:ext uri="{9D8B030D-6E8A-4147-A177-3AD203B41FA5}">
                      <a16:colId xmlns:a16="http://schemas.microsoft.com/office/drawing/2014/main" val="3859754830"/>
                    </a:ext>
                  </a:extLst>
                </a:gridCol>
              </a:tblGrid>
              <a:tr h="1971923">
                <a:tc>
                  <a:txBody>
                    <a:bodyPr/>
                    <a:lstStyle/>
                    <a:p>
                      <a:pPr algn="l"/>
                      <a:r>
                        <a:rPr lang="en-US" sz="4800" b="1" dirty="0">
                          <a:solidFill>
                            <a:schemeClr val="tx1"/>
                          </a:solidFill>
                        </a:rPr>
                        <a:t>1. Alignment with Funder Values</a:t>
                      </a:r>
                    </a:p>
                  </a:txBody>
                  <a:tcPr/>
                </a:tc>
                <a:tc>
                  <a:txBody>
                    <a:bodyPr/>
                    <a:lstStyle/>
                    <a:p>
                      <a:pPr algn="l"/>
                      <a:r>
                        <a:rPr lang="en-US" sz="4800" b="1" dirty="0">
                          <a:solidFill>
                            <a:schemeClr val="tx1"/>
                          </a:solidFill>
                        </a:rPr>
                        <a:t>6. Credibility and Reputation</a:t>
                      </a:r>
                    </a:p>
                  </a:txBody>
                  <a:tcPr/>
                </a:tc>
                <a:extLst>
                  <a:ext uri="{0D108BD9-81ED-4DB2-BD59-A6C34878D82A}">
                    <a16:rowId xmlns:a16="http://schemas.microsoft.com/office/drawing/2014/main" val="3584723329"/>
                  </a:ext>
                </a:extLst>
              </a:tr>
              <a:tr h="1971923">
                <a:tc>
                  <a:txBody>
                    <a:bodyPr/>
                    <a:lstStyle/>
                    <a:p>
                      <a:pPr algn="l"/>
                      <a:r>
                        <a:rPr lang="en-US" sz="4800" b="1" dirty="0">
                          <a:solidFill>
                            <a:schemeClr val="tx1"/>
                          </a:solidFill>
                        </a:rPr>
                        <a:t>2. Social Impact</a:t>
                      </a:r>
                    </a:p>
                  </a:txBody>
                  <a:tcPr/>
                </a:tc>
                <a:tc>
                  <a:txBody>
                    <a:bodyPr/>
                    <a:lstStyle/>
                    <a:p>
                      <a:pPr algn="l"/>
                      <a:r>
                        <a:rPr lang="en-US" sz="4800" b="1" dirty="0">
                          <a:solidFill>
                            <a:schemeClr val="tx1"/>
                          </a:solidFill>
                        </a:rPr>
                        <a:t>7. Legal and Ethical Compliance</a:t>
                      </a:r>
                    </a:p>
                  </a:txBody>
                  <a:tcPr/>
                </a:tc>
                <a:extLst>
                  <a:ext uri="{0D108BD9-81ED-4DB2-BD59-A6C34878D82A}">
                    <a16:rowId xmlns:a16="http://schemas.microsoft.com/office/drawing/2014/main" val="3582253"/>
                  </a:ext>
                </a:extLst>
              </a:tr>
              <a:tr h="1971923">
                <a:tc>
                  <a:txBody>
                    <a:bodyPr/>
                    <a:lstStyle/>
                    <a:p>
                      <a:pPr algn="l"/>
                      <a:r>
                        <a:rPr lang="en-US" sz="4800" b="1" dirty="0">
                          <a:solidFill>
                            <a:schemeClr val="tx1"/>
                          </a:solidFill>
                        </a:rPr>
                        <a:t>3. Community Engagement</a:t>
                      </a:r>
                    </a:p>
                  </a:txBody>
                  <a:tcPr/>
                </a:tc>
                <a:tc>
                  <a:txBody>
                    <a:bodyPr/>
                    <a:lstStyle/>
                    <a:p>
                      <a:pPr algn="l"/>
                      <a:r>
                        <a:rPr lang="en-US" sz="4800" b="1" dirty="0">
                          <a:solidFill>
                            <a:schemeClr val="tx1"/>
                          </a:solidFill>
                        </a:rPr>
                        <a:t>8. Long-Term Sustainability</a:t>
                      </a:r>
                    </a:p>
                  </a:txBody>
                  <a:tcPr/>
                </a:tc>
                <a:extLst>
                  <a:ext uri="{0D108BD9-81ED-4DB2-BD59-A6C34878D82A}">
                    <a16:rowId xmlns:a16="http://schemas.microsoft.com/office/drawing/2014/main" val="3185149141"/>
                  </a:ext>
                </a:extLst>
              </a:tr>
              <a:tr h="1971923">
                <a:tc>
                  <a:txBody>
                    <a:bodyPr/>
                    <a:lstStyle/>
                    <a:p>
                      <a:pPr algn="l"/>
                      <a:r>
                        <a:rPr lang="en-US" sz="4800" b="1" dirty="0">
                          <a:solidFill>
                            <a:schemeClr val="tx1"/>
                          </a:solidFill>
                        </a:rPr>
                        <a:t>4. Innovation and Creativity</a:t>
                      </a:r>
                    </a:p>
                  </a:txBody>
                  <a:tcPr/>
                </a:tc>
                <a:tc>
                  <a:txBody>
                    <a:bodyPr/>
                    <a:lstStyle/>
                    <a:p>
                      <a:pPr algn="l"/>
                      <a:r>
                        <a:rPr lang="en-US" sz="4800" b="1" dirty="0">
                          <a:solidFill>
                            <a:schemeClr val="tx1"/>
                          </a:solidFill>
                        </a:rPr>
                        <a:t>9. Stakeholder Trust</a:t>
                      </a:r>
                    </a:p>
                  </a:txBody>
                  <a:tcPr/>
                </a:tc>
                <a:extLst>
                  <a:ext uri="{0D108BD9-81ED-4DB2-BD59-A6C34878D82A}">
                    <a16:rowId xmlns:a16="http://schemas.microsoft.com/office/drawing/2014/main" val="388598755"/>
                  </a:ext>
                </a:extLst>
              </a:tr>
              <a:tr h="1971923">
                <a:tc>
                  <a:txBody>
                    <a:bodyPr/>
                    <a:lstStyle/>
                    <a:p>
                      <a:pPr algn="l"/>
                      <a:r>
                        <a:rPr lang="en-US" sz="4800" b="1" dirty="0">
                          <a:solidFill>
                            <a:schemeClr val="tx1"/>
                          </a:solidFill>
                        </a:rPr>
                        <a:t>5. Mitigation of Bias</a:t>
                      </a:r>
                    </a:p>
                  </a:txBody>
                  <a:tcPr/>
                </a:tc>
                <a:tc>
                  <a:txBody>
                    <a:bodyPr/>
                    <a:lstStyle/>
                    <a:p>
                      <a:pPr algn="l"/>
                      <a:r>
                        <a:rPr lang="en-US" sz="4800" b="1" dirty="0">
                          <a:solidFill>
                            <a:schemeClr val="tx1"/>
                          </a:solidFill>
                        </a:rPr>
                        <a:t>10. Reflecting Real-world Complexity</a:t>
                      </a:r>
                    </a:p>
                  </a:txBody>
                  <a:tcPr/>
                </a:tc>
                <a:extLst>
                  <a:ext uri="{0D108BD9-81ED-4DB2-BD59-A6C34878D82A}">
                    <a16:rowId xmlns:a16="http://schemas.microsoft.com/office/drawing/2014/main" val="2572450928"/>
                  </a:ext>
                </a:extLst>
              </a:tr>
            </a:tbl>
          </a:graphicData>
        </a:graphic>
      </p:graphicFrame>
      <p:pic>
        <p:nvPicPr>
          <p:cNvPr id="4" name="Picture 4" descr="Diversity, Equity and Inclusion | Sacramento's Mission">
            <a:extLst>
              <a:ext uri="{FF2B5EF4-FFF2-40B4-BE49-F238E27FC236}">
                <a16:creationId xmlns:a16="http://schemas.microsoft.com/office/drawing/2014/main" id="{1A962507-12E7-BB73-2A7A-9B853E093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7000" y="1350934"/>
            <a:ext cx="4736770" cy="15512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540679F-729F-B266-65C8-A33BF3E0C326}"/>
              </a:ext>
            </a:extLst>
          </p:cNvPr>
          <p:cNvSpPr txBox="1"/>
          <p:nvPr/>
        </p:nvSpPr>
        <p:spPr>
          <a:xfrm>
            <a:off x="14163608" y="13370217"/>
            <a:ext cx="10026783"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5E5E5E"/>
                </a:solidFill>
                <a:effectLst/>
                <a:uFillTx/>
                <a:latin typeface="+mj-lt"/>
                <a:ea typeface="+mj-ea"/>
                <a:cs typeface="+mj-cs"/>
                <a:sym typeface="Helvetica Neue"/>
              </a:rPr>
              <a:t>Source: https://</a:t>
            </a:r>
            <a:r>
              <a:rPr kumimoji="0" lang="en-US" sz="1000" b="0" i="0" u="none" strike="noStrike" cap="none" spc="0" normalizeH="0" baseline="0" dirty="0" err="1">
                <a:ln>
                  <a:noFill/>
                </a:ln>
                <a:solidFill>
                  <a:srgbClr val="5E5E5E"/>
                </a:solidFill>
                <a:effectLst/>
                <a:uFillTx/>
                <a:latin typeface="+mj-lt"/>
                <a:ea typeface="+mj-ea"/>
                <a:cs typeface="+mj-cs"/>
                <a:sym typeface="Helvetica Neue"/>
              </a:rPr>
              <a:t>www.opensocietyfoundations.org</a:t>
            </a:r>
            <a:r>
              <a:rPr kumimoji="0" lang="en-US" sz="1000" b="0" i="0" u="none" strike="noStrike" cap="none" spc="0" normalizeH="0" baseline="0" dirty="0">
                <a:ln>
                  <a:noFill/>
                </a:ln>
                <a:solidFill>
                  <a:srgbClr val="5E5E5E"/>
                </a:solidFill>
                <a:effectLst/>
                <a:uFillTx/>
                <a:latin typeface="+mj-lt"/>
                <a:ea typeface="+mj-ea"/>
                <a:cs typeface="+mj-cs"/>
                <a:sym typeface="Helvetica Neue"/>
              </a:rPr>
              <a:t>/uploads/4bb34041-c499-49fd-92bf-5c82b8f285dc/advancing-diversity-equity-and-inclusion-in-grant-making-20210706.pdf</a:t>
            </a:r>
          </a:p>
        </p:txBody>
      </p:sp>
    </p:spTree>
    <p:extLst>
      <p:ext uri="{BB962C8B-B14F-4D97-AF65-F5344CB8AC3E}">
        <p14:creationId xmlns:p14="http://schemas.microsoft.com/office/powerpoint/2010/main" val="3948029346"/>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314DB4A6D03D469EA4F7B5902FA7FD" ma:contentTypeVersion="2" ma:contentTypeDescription="Create a new document." ma:contentTypeScope="" ma:versionID="97526ede107f12e62d79bbe3ec762c2f">
  <xsd:schema xmlns:xsd="http://www.w3.org/2001/XMLSchema" xmlns:xs="http://www.w3.org/2001/XMLSchema" xmlns:p="http://schemas.microsoft.com/office/2006/metadata/properties" xmlns:ns2="1fbd554f-e28f-46c2-b40f-701c19167d7d" targetNamespace="http://schemas.microsoft.com/office/2006/metadata/properties" ma:root="true" ma:fieldsID="188252ecbf26f51d5c10cb19ee13416b" ns2:_="">
    <xsd:import namespace="1fbd554f-e28f-46c2-b40f-701c19167d7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d554f-e28f-46c2-b40f-701c19167d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91ED89-C94A-4B64-B43C-67EE7EC51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d554f-e28f-46c2-b40f-701c19167d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0EEA53-EDFF-4F42-BA70-98BB03AA88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8000</TotalTime>
  <Words>4945</Words>
  <Application>Microsoft Macintosh PowerPoint</Application>
  <PresentationFormat>Custom</PresentationFormat>
  <Paragraphs>331</Paragraphs>
  <Slides>40</Slides>
  <Notes>30</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40</vt:i4>
      </vt:variant>
    </vt:vector>
  </HeadingPairs>
  <TitlesOfParts>
    <vt:vector size="61" baseType="lpstr">
      <vt:lpstr>AcuminProWide-Semibold</vt:lpstr>
      <vt:lpstr>Arial</vt:lpstr>
      <vt:lpstr>Calibri</vt:lpstr>
      <vt:lpstr>Decimal-Medium_Web</vt:lpstr>
      <vt:lpstr>Graphik</vt:lpstr>
      <vt:lpstr>Helvetica Neue</vt:lpstr>
      <vt:lpstr>Helvetica Neue Medium</vt:lpstr>
      <vt:lpstr>Inter</vt:lpstr>
      <vt:lpstr>MercurySSm-BookItalic</vt:lpstr>
      <vt:lpstr>MercuryTextG2-Semibold-Pro_Web</vt:lpstr>
      <vt:lpstr>Montserrat</vt:lpstr>
      <vt:lpstr>Montserrat Light</vt:lpstr>
      <vt:lpstr>Montserrat Medium</vt:lpstr>
      <vt:lpstr>Open Sans</vt:lpstr>
      <vt:lpstr>Proxima Nova</vt:lpstr>
      <vt:lpstr>Proxima Nova Medium</vt:lpstr>
      <vt:lpstr>Segoe UI</vt:lpstr>
      <vt:lpstr>Söhne</vt:lpstr>
      <vt:lpstr>Symbol</vt:lpstr>
      <vt:lpstr>Times New Roman</vt:lpstr>
      <vt:lpstr>21_BasicWhite</vt:lpstr>
      <vt:lpstr>PowerPoint Presentation</vt:lpstr>
      <vt:lpstr>PowerPoint Presentation</vt:lpstr>
      <vt:lpstr>PowerPoint Presentation</vt:lpstr>
      <vt:lpstr>PowerPoint Presentation</vt:lpstr>
      <vt:lpstr>Understanding the importance of recognizing diversity, equity, and inclusion (DEI) in a grant proposal  </vt:lpstr>
      <vt:lpstr>PowerPoint Presentation</vt:lpstr>
      <vt:lpstr>Laying the Foundation: Advancing Equity and Racial Justice Through the Federal Government </vt:lpstr>
      <vt:lpstr>10 Important Reasons for Recognizing DEI in a grant proposal</vt:lpstr>
      <vt:lpstr>10 Important Reasons for Recognizing DEI in a grant proposal</vt:lpstr>
      <vt:lpstr>10 Important Reasons for Recognizing DEI in a grant proposal</vt:lpstr>
      <vt:lpstr>10 Important Reasons for Recognizing DEI in a grant proposal</vt:lpstr>
      <vt:lpstr>10 Important Reasons for Recognizing DEI in a grant proposal</vt:lpstr>
      <vt:lpstr>10 Important Reasons for Recognizing DEI in a grant proposal</vt:lpstr>
      <vt:lpstr>10 Important Reasons for Recognizing DEI in a grant proposal</vt:lpstr>
      <vt:lpstr>In Summary</vt:lpstr>
      <vt:lpstr>II. Delineating the intersection between social justice and grant development   </vt:lpstr>
      <vt:lpstr>5 Principles of Social Justice</vt:lpstr>
      <vt:lpstr>Thought to Ponder…</vt:lpstr>
      <vt:lpstr>Relationship between Social Justice and Grant Development</vt:lpstr>
      <vt:lpstr>6 Key Aspects to the Relationship between Social Justice and Grant Development</vt:lpstr>
      <vt:lpstr>6 Key Aspects to the Relationship between Social Justice and Grant Development</vt:lpstr>
      <vt:lpstr>6 Key Aspects to the Relationship between Social Justice and Grant Development</vt:lpstr>
      <vt:lpstr>6 Key Aspects to the Relationship between Social Justice and Grant Development</vt:lpstr>
      <vt:lpstr>In Summary</vt:lpstr>
      <vt:lpstr>III. Developing familiarity with data sources, EBPs, and guidance to support recognition of equity to create meaningful social change    </vt:lpstr>
      <vt:lpstr>Recommended Data Sources</vt:lpstr>
      <vt:lpstr>Recommended Sources of Evidence Based Practices (EBP’s)</vt:lpstr>
      <vt:lpstr>Guidance for Recognizing Equity to Create Meaningful Social Change</vt:lpstr>
      <vt:lpstr>Guidance for Recognizing Equity to Create Meaningful Social Change</vt:lpstr>
      <vt:lpstr>PowerPoint Presentation</vt:lpstr>
      <vt:lpstr>IV.   Implementing strategies to orient a project within a national/global context   </vt:lpstr>
      <vt:lpstr>9 strategies to orient a project within a national/global context   </vt:lpstr>
      <vt:lpstr>9 strategies to orient a project within a national/global context</vt:lpstr>
      <vt:lpstr>9 strategies to orient a project within a national/global context</vt:lpstr>
      <vt:lpstr>9 strategies to orient a project within a national/global context</vt:lpstr>
      <vt:lpstr>9 strategies to orient a project within a national/global context</vt:lpstr>
      <vt:lpstr>In Summary…</vt:lpstr>
      <vt:lpstr>PowerPoint Presentation</vt:lpstr>
      <vt:lpstr>Save the Date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kelley</dc:creator>
  <cp:lastModifiedBy>Susannah Williams</cp:lastModifiedBy>
  <cp:revision>34</cp:revision>
  <dcterms:modified xsi:type="dcterms:W3CDTF">2023-12-11T23:30:07Z</dcterms:modified>
</cp:coreProperties>
</file>