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7" r:id="rId2"/>
    <p:sldId id="258" r:id="rId3"/>
    <p:sldId id="259" r:id="rId4"/>
    <p:sldId id="265" r:id="rId5"/>
    <p:sldId id="261" r:id="rId6"/>
    <p:sldId id="512" r:id="rId7"/>
    <p:sldId id="520" r:id="rId8"/>
    <p:sldId id="515" r:id="rId9"/>
    <p:sldId id="516" r:id="rId10"/>
    <p:sldId id="517" r:id="rId11"/>
    <p:sldId id="519" r:id="rId12"/>
    <p:sldId id="513" r:id="rId13"/>
    <p:sldId id="521" r:id="rId14"/>
    <p:sldId id="537" r:id="rId15"/>
    <p:sldId id="538" r:id="rId16"/>
    <p:sldId id="539" r:id="rId17"/>
    <p:sldId id="541" r:id="rId18"/>
    <p:sldId id="542" r:id="rId19"/>
    <p:sldId id="543" r:id="rId20"/>
    <p:sldId id="545" r:id="rId21"/>
    <p:sldId id="544" r:id="rId22"/>
    <p:sldId id="549" r:id="rId23"/>
    <p:sldId id="522" r:id="rId24"/>
    <p:sldId id="523" r:id="rId25"/>
    <p:sldId id="524" r:id="rId26"/>
    <p:sldId id="526" r:id="rId27"/>
    <p:sldId id="527" r:id="rId28"/>
    <p:sldId id="528" r:id="rId29"/>
    <p:sldId id="529" r:id="rId30"/>
    <p:sldId id="530" r:id="rId31"/>
    <p:sldId id="546" r:id="rId32"/>
    <p:sldId id="548" r:id="rId33"/>
    <p:sldId id="547" r:id="rId34"/>
    <p:sldId id="550" r:id="rId35"/>
    <p:sldId id="551" r:id="rId36"/>
    <p:sldId id="552" r:id="rId37"/>
    <p:sldId id="531" r:id="rId38"/>
    <p:sldId id="532" r:id="rId39"/>
    <p:sldId id="534" r:id="rId40"/>
    <p:sldId id="535" r:id="rId41"/>
    <p:sldId id="536" r:id="rId42"/>
    <p:sldId id="414" r:id="rId43"/>
    <p:sldId id="457" r:id="rId44"/>
    <p:sldId id="474" r:id="rId45"/>
    <p:sldId id="51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6DFB"/>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79"/>
    <p:restoredTop sz="96327" autoAdjust="0"/>
  </p:normalViewPr>
  <p:slideViewPr>
    <p:cSldViewPr snapToGrid="0">
      <p:cViewPr varScale="1">
        <p:scale>
          <a:sx n="116" d="100"/>
          <a:sy n="116" d="100"/>
        </p:scale>
        <p:origin x="216" y="344"/>
      </p:cViewPr>
      <p:guideLst/>
    </p:cSldViewPr>
  </p:slideViewPr>
  <p:outlineViewPr>
    <p:cViewPr>
      <p:scale>
        <a:sx n="33" d="100"/>
        <a:sy n="33" d="100"/>
      </p:scale>
      <p:origin x="0" y="-12728"/>
    </p:cViewPr>
  </p:outlineViewPr>
  <p:notesTextViewPr>
    <p:cViewPr>
      <p:scale>
        <a:sx n="1" d="1"/>
        <a:sy n="1" d="1"/>
      </p:scale>
      <p:origin x="0" y="0"/>
    </p:cViewPr>
  </p:notesTextViewPr>
  <p:notesViewPr>
    <p:cSldViewPr snapToGrid="0">
      <p:cViewPr varScale="1">
        <p:scale>
          <a:sx n="107" d="100"/>
          <a:sy n="107" d="100"/>
        </p:scale>
        <p:origin x="219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A8F1D-0727-A041-A617-2C0B5623C216}" type="datetimeFigureOut">
              <a:rPr lang="en-US" smtClean="0"/>
              <a:t>10/24/23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2BE60-070A-D147-BE13-01B8DB6E92B6}" type="slidenum">
              <a:rPr lang="en-US" smtClean="0"/>
              <a:t>‹#›</a:t>
            </a:fld>
            <a:endParaRPr lang="en-US"/>
          </a:p>
        </p:txBody>
      </p:sp>
    </p:spTree>
    <p:extLst>
      <p:ext uri="{BB962C8B-B14F-4D97-AF65-F5344CB8AC3E}">
        <p14:creationId xmlns:p14="http://schemas.microsoft.com/office/powerpoint/2010/main" val="1487419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2BE60-070A-D147-BE13-01B8DB6E92B6}" type="slidenum">
              <a:rPr lang="en-US" smtClean="0"/>
              <a:t>1</a:t>
            </a:fld>
            <a:endParaRPr lang="en-US"/>
          </a:p>
        </p:txBody>
      </p:sp>
    </p:spTree>
    <p:extLst>
      <p:ext uri="{BB962C8B-B14F-4D97-AF65-F5344CB8AC3E}">
        <p14:creationId xmlns:p14="http://schemas.microsoft.com/office/powerpoint/2010/main" val="1307275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Outputs are your deliverables: Materials created, workshops delivered, policies and procedures created</a:t>
            </a:r>
            <a:r>
              <a:rPr lang="en-US" baseline="0" dirty="0"/>
              <a:t> (example: data-sharing agreements across partner agencies).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Outcomes are the measurable changes that will result</a:t>
            </a:r>
            <a:r>
              <a:rPr lang="en-US" baseline="0" dirty="0"/>
              <a:t> from your program. Can be at an individual, program, systemic levels.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Long-term Outcomes/Impacts align with</a:t>
            </a:r>
            <a:r>
              <a:rPr lang="en-US" baseline="0" dirty="0"/>
              <a:t> your organization’s mission/vision. What are broader changes you hope to see? What </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Logic</a:t>
            </a:r>
            <a:r>
              <a:rPr lang="en-US" baseline="0" dirty="0"/>
              <a:t> model discussions at the very beginning of a project can help everyone get on the same page and get really clear with what you want to do, and why, and with what intended results.</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Evaluation…trend toward incorporating evaluation planning into program design (including with community member participation).</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Susannah will talk more about it…</a:t>
            </a: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4277427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Funding</a:t>
            </a:r>
            <a:r>
              <a:rPr lang="en-US" baseline="0" dirty="0"/>
              <a:t> Cycles</a:t>
            </a:r>
          </a:p>
          <a:p>
            <a:pPr marL="171450" lvl="0" indent="-171450" algn="l" rtl="0">
              <a:spcBef>
                <a:spcPts val="0"/>
              </a:spcBef>
              <a:spcAft>
                <a:spcPts val="0"/>
              </a:spcAft>
              <a:buFont typeface="Arial" panose="020B0604020202020204" pitchFamily="34" charset="0"/>
              <a:buChar char="•"/>
            </a:pPr>
            <a:r>
              <a:rPr lang="en-US" baseline="0" dirty="0"/>
              <a:t>Some have a rolling deadline. For example, many foundations you can submit an LOI at any time. That doesn’t mean that an award will be made at any time, however. There may be full proposal deadlines (quarterly, annually) that coincide with Board meetings when funding decisions are made.</a:t>
            </a:r>
          </a:p>
          <a:p>
            <a:pPr marL="171450" lvl="0" indent="-171450" algn="l" rtl="0">
              <a:spcBef>
                <a:spcPts val="0"/>
              </a:spcBef>
              <a:spcAft>
                <a:spcPts val="0"/>
              </a:spcAft>
              <a:buFont typeface="Arial" panose="020B0604020202020204" pitchFamily="34" charset="0"/>
              <a:buChar char="•"/>
            </a:pPr>
            <a:r>
              <a:rPr lang="en-US" baseline="0" dirty="0"/>
              <a:t>Foundation funders who award in multiple years may require a cycle off so you don’t become overly dependent on their funding</a:t>
            </a:r>
          </a:p>
          <a:p>
            <a:pPr marL="171450" lvl="0" indent="-171450" algn="l" rtl="0">
              <a:spcBef>
                <a:spcPts val="0"/>
              </a:spcBef>
              <a:spcAft>
                <a:spcPts val="0"/>
              </a:spcAft>
              <a:buFont typeface="Arial" panose="020B0604020202020204" pitchFamily="34" charset="0"/>
              <a:buChar char="•"/>
            </a:pPr>
            <a:r>
              <a:rPr lang="en-US" baseline="0" dirty="0"/>
              <a:t>Government funding stems from legislation and budgeting cycles. </a:t>
            </a:r>
          </a:p>
          <a:p>
            <a:pPr marL="171450" lvl="0" indent="-171450" algn="l" rtl="0">
              <a:spcBef>
                <a:spcPts val="0"/>
              </a:spcBef>
              <a:spcAft>
                <a:spcPts val="0"/>
              </a:spcAft>
              <a:buFont typeface="Arial" panose="020B0604020202020204" pitchFamily="34" charset="0"/>
              <a:buChar char="•"/>
            </a:pPr>
            <a:r>
              <a:rPr lang="en-US" baseline="0" dirty="0"/>
              <a:t>In both cases, you have some ability to predict. (“Forecasted” on </a:t>
            </a:r>
            <a:r>
              <a:rPr lang="en-US" baseline="0" dirty="0" err="1"/>
              <a:t>grants.gov</a:t>
            </a:r>
            <a:r>
              <a:rPr lang="en-US" baseline="0" dirty="0"/>
              <a:t>, or funding Rounds). Keep a spreadsheet, subscribe to updates. Many can be hard to keep up with, so subscribe to the IFP newsletter. </a:t>
            </a:r>
            <a:r>
              <a:rPr lang="en-US" baseline="0" dirty="0">
                <a:sym typeface="Wingdings" pitchFamily="2" charset="2"/>
              </a:rPr>
              <a:t></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What comes after your period of performance?</a:t>
            </a:r>
          </a:p>
          <a:p>
            <a:pPr marL="171450" lvl="0" indent="-171450" algn="l" rtl="0">
              <a:spcBef>
                <a:spcPts val="0"/>
              </a:spcBef>
              <a:spcAft>
                <a:spcPts val="0"/>
              </a:spcAft>
              <a:buFont typeface="Arial" panose="020B0604020202020204" pitchFamily="34" charset="0"/>
              <a:buChar char="•"/>
            </a:pPr>
            <a:r>
              <a:rPr lang="en-US" baseline="0" dirty="0"/>
              <a:t>Continue service delivery – how/to what extent?</a:t>
            </a:r>
          </a:p>
          <a:p>
            <a:pPr marL="171450" lvl="0" indent="-171450" algn="l" rtl="0">
              <a:spcBef>
                <a:spcPts val="0"/>
              </a:spcBef>
              <a:spcAft>
                <a:spcPts val="0"/>
              </a:spcAft>
              <a:buFont typeface="Arial" panose="020B0604020202020204" pitchFamily="34" charset="0"/>
              <a:buChar char="•"/>
            </a:pPr>
            <a:r>
              <a:rPr lang="en-US" baseline="0" dirty="0"/>
              <a:t>What sustainable systems changes will be maintained? How? By whom?</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Diversify your funding sources:</a:t>
            </a:r>
          </a:p>
          <a:p>
            <a:pPr marL="171450" lvl="0" indent="-171450" algn="l" rtl="0">
              <a:spcBef>
                <a:spcPts val="0"/>
              </a:spcBef>
              <a:spcAft>
                <a:spcPts val="0"/>
              </a:spcAft>
              <a:buFont typeface="Arial" panose="020B0604020202020204" pitchFamily="34" charset="0"/>
              <a:buChar char="•"/>
            </a:pPr>
            <a:r>
              <a:rPr lang="en-US" baseline="0" dirty="0"/>
              <a:t>Could do an entire workshop on each one of these topics.</a:t>
            </a:r>
          </a:p>
          <a:p>
            <a:pPr marL="171450" lvl="0" indent="-171450" algn="l" rtl="0">
              <a:spcBef>
                <a:spcPts val="0"/>
              </a:spcBef>
              <a:spcAft>
                <a:spcPts val="0"/>
              </a:spcAft>
              <a:buFont typeface="Arial" panose="020B0604020202020204" pitchFamily="34" charset="0"/>
              <a:buChar char="•"/>
            </a:pPr>
            <a:r>
              <a:rPr lang="en-US" baseline="0" dirty="0"/>
              <a:t>Grant writing as a part of a well-rounded development program – creates institutional resilience.</a:t>
            </a:r>
          </a:p>
          <a:p>
            <a:pPr marL="171450" lvl="0" indent="-171450" algn="l" rtl="0">
              <a:spcBef>
                <a:spcPts val="0"/>
              </a:spcBef>
              <a:spcAft>
                <a:spcPts val="0"/>
              </a:spcAft>
              <a:buFont typeface="Arial" panose="020B0604020202020204" pitchFamily="34" charset="0"/>
              <a:buChar char="•"/>
            </a:pPr>
            <a:endParaRPr lang="en-US" baseline="0" dirty="0"/>
          </a:p>
          <a:p>
            <a:pPr marL="171450" lvl="0" indent="-171450" algn="l" rtl="0">
              <a:spcBef>
                <a:spcPts val="0"/>
              </a:spcBef>
              <a:spcAft>
                <a:spcPts val="0"/>
              </a:spcAft>
              <a:buFont typeface="Arial" panose="020B0604020202020204" pitchFamily="34" charset="0"/>
              <a:buChar char="•"/>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60613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Self-explanatory</a:t>
            </a:r>
            <a:r>
              <a:rPr lang="en-US" baseline="0" dirty="0"/>
              <a:t> ;-) </a:t>
            </a: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374652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418665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BE60-070A-D147-BE13-01B8DB6E92B6}" type="slidenum">
              <a:rPr lang="en-US" smtClean="0"/>
              <a:t>14</a:t>
            </a:fld>
            <a:endParaRPr lang="en-US"/>
          </a:p>
        </p:txBody>
      </p:sp>
    </p:spTree>
    <p:extLst>
      <p:ext uri="{BB962C8B-B14F-4D97-AF65-F5344CB8AC3E}">
        <p14:creationId xmlns:p14="http://schemas.microsoft.com/office/powerpoint/2010/main" val="305096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BE60-070A-D147-BE13-01B8DB6E92B6}" type="slidenum">
              <a:rPr lang="en-US" smtClean="0"/>
              <a:t>15</a:t>
            </a:fld>
            <a:endParaRPr lang="en-US"/>
          </a:p>
        </p:txBody>
      </p:sp>
    </p:spTree>
    <p:extLst>
      <p:ext uri="{BB962C8B-B14F-4D97-AF65-F5344CB8AC3E}">
        <p14:creationId xmlns:p14="http://schemas.microsoft.com/office/powerpoint/2010/main" val="101947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extLst>
      <p:ext uri="{BB962C8B-B14F-4D97-AF65-F5344CB8AC3E}">
        <p14:creationId xmlns:p14="http://schemas.microsoft.com/office/powerpoint/2010/main" val="115059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extLst>
      <p:ext uri="{BB962C8B-B14F-4D97-AF65-F5344CB8AC3E}">
        <p14:creationId xmlns:p14="http://schemas.microsoft.com/office/powerpoint/2010/main" val="3031993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171450" lvl="0" indent="-171450" algn="l" rtl="0">
              <a:spcBef>
                <a:spcPts val="0"/>
              </a:spcBef>
              <a:spcAft>
                <a:spcPts val="0"/>
              </a:spcAft>
              <a:buFont typeface="Arial" panose="020B0604020202020204" pitchFamily="34" charset="0"/>
              <a:buChar char="•"/>
            </a:pPr>
            <a:r>
              <a:rPr lang="en-US" dirty="0"/>
              <a:t>Check the Code of Federal Regulations</a:t>
            </a:r>
            <a:r>
              <a:rPr lang="en-US" baseline="0" dirty="0"/>
              <a:t> for allowable and non-allowable costs</a:t>
            </a:r>
          </a:p>
          <a:p>
            <a:pPr marL="171450" lvl="0" indent="-171450" algn="l" rtl="0">
              <a:spcBef>
                <a:spcPts val="0"/>
              </a:spcBef>
              <a:spcAft>
                <a:spcPts val="0"/>
              </a:spcAft>
              <a:buFont typeface="Arial" panose="020B0604020202020204" pitchFamily="34" charset="0"/>
              <a:buChar char="•"/>
            </a:pPr>
            <a:r>
              <a:rPr lang="en-US" baseline="0" dirty="0"/>
              <a:t>Each agency may have their own guidelines </a:t>
            </a:r>
          </a:p>
          <a:p>
            <a:pPr marL="171450" lvl="0" indent="-171450" algn="l" rtl="0">
              <a:spcBef>
                <a:spcPts val="0"/>
              </a:spcBef>
              <a:spcAft>
                <a:spcPts val="0"/>
              </a:spcAft>
              <a:buFont typeface="Arial" panose="020B0604020202020204" pitchFamily="34" charset="0"/>
              <a:buChar char="•"/>
            </a:pPr>
            <a:r>
              <a:rPr lang="en-US" baseline="0" dirty="0"/>
              <a:t>Instructions in the NOFO prevail in the event of any conflicting information</a:t>
            </a:r>
          </a:p>
          <a:p>
            <a:pPr marL="171450" lvl="0" indent="-171450" algn="l" rtl="0">
              <a:spcBef>
                <a:spcPts val="0"/>
              </a:spcBef>
              <a:spcAft>
                <a:spcPts val="0"/>
              </a:spcAft>
              <a:buFont typeface="Arial" panose="020B0604020202020204" pitchFamily="34" charset="0"/>
              <a:buChar char="•"/>
            </a:pPr>
            <a:endParaRPr lang="en-US" baseline="0" dirty="0"/>
          </a:p>
          <a:p>
            <a:pPr marL="171450" lvl="0" indent="-171450" algn="l" rtl="0">
              <a:spcBef>
                <a:spcPts val="0"/>
              </a:spcBef>
              <a:spcAft>
                <a:spcPts val="0"/>
              </a:spcAft>
              <a:buFont typeface="Arial" panose="020B0604020202020204" pitchFamily="34" charset="0"/>
              <a:buChar char="•"/>
            </a:pP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60936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155260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BE60-070A-D147-BE13-01B8DB6E92B6}" type="slidenum">
              <a:rPr lang="en-US" smtClean="0"/>
              <a:t>2</a:t>
            </a:fld>
            <a:endParaRPr lang="en-US"/>
          </a:p>
        </p:txBody>
      </p:sp>
    </p:spTree>
    <p:extLst>
      <p:ext uri="{BB962C8B-B14F-4D97-AF65-F5344CB8AC3E}">
        <p14:creationId xmlns:p14="http://schemas.microsoft.com/office/powerpoint/2010/main" val="1886685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extLst>
      <p:ext uri="{BB962C8B-B14F-4D97-AF65-F5344CB8AC3E}">
        <p14:creationId xmlns:p14="http://schemas.microsoft.com/office/powerpoint/2010/main" val="2519825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Many</a:t>
            </a:r>
            <a:r>
              <a:rPr lang="en-US" baseline="0" dirty="0"/>
              <a:t> f</a:t>
            </a:r>
            <a:r>
              <a:rPr lang="en-US" dirty="0"/>
              <a:t>oundations</a:t>
            </a:r>
            <a:r>
              <a:rPr lang="en-US" baseline="0" dirty="0"/>
              <a:t> were created by individual philanthropists. Connect to their own mission with your inspiring story.</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3195509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2055874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3221450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r>
              <a:rPr lang="en-US">
                <a:latin typeface="Arial"/>
                <a:ea typeface="Arial"/>
                <a:cs typeface="Arial"/>
                <a:sym typeface="Arial"/>
              </a:rPr>
              <a:t>Developing a logic model at the beginning of program planning gives you a framework for charting the links between your program’s resources, activities, and outputs and its intended outcomes. It enables you to evaluate your program once it begins. And it helps you communicate to your stakeholders what you want to accomplish, how you intend to reach your goals, and how you will track your progress.</a:t>
            </a:r>
            <a:endParaRPr>
              <a:latin typeface="Arial"/>
              <a:ea typeface="Arial"/>
              <a:cs typeface="Arial"/>
              <a:sym typeface="Arial"/>
            </a:endParaRPr>
          </a:p>
          <a:p>
            <a:pPr marL="0" lvl="0" indent="0" algn="l" rtl="0">
              <a:lnSpc>
                <a:spcPct val="115000"/>
              </a:lnSpc>
              <a:spcBef>
                <a:spcPts val="1200"/>
              </a:spcBef>
              <a:spcAft>
                <a:spcPts val="0"/>
              </a:spcAft>
              <a:buNone/>
            </a:pPr>
            <a:r>
              <a:rPr lang="en-US">
                <a:latin typeface="Arial"/>
                <a:ea typeface="Arial"/>
                <a:cs typeface="Arial"/>
                <a:sym typeface="Arial"/>
              </a:rPr>
              <a:t>Logic models represent INTENTION; shows connection between the planned work and what you hope to achieve. THIS is informed by the theory of change. </a:t>
            </a:r>
            <a:endParaRPr>
              <a:latin typeface="Arial"/>
              <a:ea typeface="Arial"/>
              <a:cs typeface="Arial"/>
              <a:sym typeface="Arial"/>
            </a:endParaRPr>
          </a:p>
          <a:p>
            <a:pPr marL="0" lvl="0" indent="0" algn="l" rtl="0">
              <a:lnSpc>
                <a:spcPct val="115000"/>
              </a:lnSpc>
              <a:spcBef>
                <a:spcPts val="1200"/>
              </a:spcBef>
              <a:spcAft>
                <a:spcPts val="0"/>
              </a:spcAft>
              <a:buNone/>
            </a:pPr>
            <a:endParaRPr>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These components illustrate the connection between your planned work and your intended results. </a:t>
            </a:r>
            <a:endParaRPr>
              <a:latin typeface="Arial"/>
              <a:ea typeface="Arial"/>
              <a:cs typeface="Arial"/>
              <a:sym typeface="Arial"/>
            </a:endParaRPr>
          </a:p>
          <a:p>
            <a:pPr marL="0" lvl="0" indent="0" algn="l" rtl="0">
              <a:spcBef>
                <a:spcPts val="1200"/>
              </a:spcBef>
              <a:spcAft>
                <a:spcPts val="0"/>
              </a:spcAft>
              <a:buNone/>
            </a:pPr>
            <a:r>
              <a:rPr lang="en-US"/>
              <a:t>Visual representation, etc. purpose in sharing ,etc. </a:t>
            </a:r>
            <a:endParaRPr/>
          </a:p>
          <a:p>
            <a:pPr marL="0" lvl="0" indent="0" algn="l" rtl="0">
              <a:spcBef>
                <a:spcPts val="0"/>
              </a:spcBef>
              <a:spcAft>
                <a:spcPts val="0"/>
              </a:spcAft>
              <a:buNone/>
            </a:pPr>
            <a:endParaRPr/>
          </a:p>
          <a:p>
            <a:pPr marL="0" lvl="0" indent="0" algn="l" rtl="0">
              <a:spcBef>
                <a:spcPts val="0"/>
              </a:spcBef>
              <a:spcAft>
                <a:spcPts val="0"/>
              </a:spcAft>
              <a:buNone/>
            </a:pPr>
            <a:r>
              <a:rPr lang="en-US"/>
              <a:t>Start with identifying the impacts and outcomes (relationship to backwards design) then can select the activities </a:t>
            </a:r>
            <a:endParaRPr/>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2163113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586291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X Training =</a:t>
            </a:r>
            <a:r>
              <a:rPr lang="en-US" baseline="0" dirty="0"/>
              <a:t> IFP’s training that was done at DHT already. Need info. </a:t>
            </a: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3807006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1923911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This is what we bring or invest in the program; very influential to the budget.</a:t>
            </a:r>
            <a:endParaRPr/>
          </a:p>
          <a:p>
            <a:pPr marL="0" lvl="0" indent="0" algn="l" rtl="0">
              <a:spcBef>
                <a:spcPts val="0"/>
              </a:spcBef>
              <a:spcAft>
                <a:spcPts val="0"/>
              </a:spcAft>
              <a:buNone/>
            </a:pPr>
            <a:r>
              <a:rPr lang="en-US"/>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a:p>
          <a:p>
            <a:pPr marL="0" lvl="0" indent="0" algn="l" rtl="0">
              <a:spcBef>
                <a:spcPts val="0"/>
              </a:spcBef>
              <a:spcAft>
                <a:spcPts val="0"/>
              </a:spcAft>
              <a:buNone/>
            </a:pPr>
            <a:endParaRPr/>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680619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42</a:t>
            </a:fld>
            <a:endParaRPr lang="en-US" dirty="0"/>
          </a:p>
        </p:txBody>
      </p:sp>
    </p:spTree>
    <p:extLst>
      <p:ext uri="{BB962C8B-B14F-4D97-AF65-F5344CB8AC3E}">
        <p14:creationId xmlns:p14="http://schemas.microsoft.com/office/powerpoint/2010/main" val="91898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BE60-070A-D147-BE13-01B8DB6E92B6}" type="slidenum">
              <a:rPr lang="en-US" smtClean="0"/>
              <a:t>3</a:t>
            </a:fld>
            <a:endParaRPr lang="en-US"/>
          </a:p>
        </p:txBody>
      </p:sp>
    </p:spTree>
    <p:extLst>
      <p:ext uri="{BB962C8B-B14F-4D97-AF65-F5344CB8AC3E}">
        <p14:creationId xmlns:p14="http://schemas.microsoft.com/office/powerpoint/2010/main" val="162656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BE60-070A-D147-BE13-01B8DB6E92B6}" type="slidenum">
              <a:rPr lang="en-US" smtClean="0"/>
              <a:t>4</a:t>
            </a:fld>
            <a:endParaRPr lang="en-US"/>
          </a:p>
        </p:txBody>
      </p:sp>
    </p:spTree>
    <p:extLst>
      <p:ext uri="{BB962C8B-B14F-4D97-AF65-F5344CB8AC3E}">
        <p14:creationId xmlns:p14="http://schemas.microsoft.com/office/powerpoint/2010/main" val="70365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B2BE60-070A-D147-BE13-01B8DB6E92B6}" type="slidenum">
              <a:rPr lang="en-US" smtClean="0"/>
              <a:t>5</a:t>
            </a:fld>
            <a:endParaRPr lang="en-US"/>
          </a:p>
        </p:txBody>
      </p:sp>
    </p:spTree>
    <p:extLst>
      <p:ext uri="{BB962C8B-B14F-4D97-AF65-F5344CB8AC3E}">
        <p14:creationId xmlns:p14="http://schemas.microsoft.com/office/powerpoint/2010/main" val="236126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17513"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273448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1400" b="1" dirty="0"/>
              <a:t>Context: </a:t>
            </a:r>
          </a:p>
          <a:p>
            <a:pPr marL="0" lvl="0" indent="0" algn="l" rtl="0">
              <a:spcBef>
                <a:spcPts val="0"/>
              </a:spcBef>
              <a:spcAft>
                <a:spcPts val="0"/>
              </a:spcAft>
              <a:buNone/>
            </a:pPr>
            <a:r>
              <a:rPr lang="en-US" dirty="0"/>
              <a:t>Why are you proposing to do what you are proposing to do? What do the data say about community needs?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a:t>
            </a:r>
          </a:p>
          <a:p>
            <a:pPr marL="0" lvl="0" indent="0" algn="l" rtl="0">
              <a:spcBef>
                <a:spcPts val="0"/>
              </a:spcBef>
              <a:spcAft>
                <a:spcPts val="0"/>
              </a:spcAft>
              <a:buNone/>
            </a:pPr>
            <a:r>
              <a:rPr lang="en-US" dirty="0"/>
              <a:t>• Nonprofit hospitals are required to conduct a </a:t>
            </a:r>
            <a:r>
              <a:rPr lang="en-US" u="sng" dirty="0"/>
              <a:t>Community Health Needs Assessment (CHNA) </a:t>
            </a:r>
            <a:r>
              <a:rPr lang="en-US" dirty="0"/>
              <a:t> once every three years. A CHNA describes a community’s population characteristics, demographics, health needs, health disparities, access to care, and more. References to a CHNA in a proposal for a healthcare program can build the case that your proposed activities are needed and provide a foundation for describing the program objectives and activities that you will use to meet those needs.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Use credible data sources that are verifiable (Centers for Disease Control, US Census, Bureau of Labor Statistics, Climate and Economic Justice Screening Tool, etc.). If a government RFP provides suggested data sources, use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sz="1400" b="1" dirty="0"/>
              <a:t>Building on successes:</a:t>
            </a:r>
            <a:endParaRPr lang="en-US" sz="1400" dirty="0"/>
          </a:p>
          <a:p>
            <a:pPr marL="0" lvl="0" indent="0" algn="l" rtl="0">
              <a:spcBef>
                <a:spcPts val="0"/>
              </a:spcBef>
              <a:spcAft>
                <a:spcPts val="0"/>
              </a:spcAft>
              <a:buNone/>
            </a:pPr>
            <a:r>
              <a:rPr lang="en-US" sz="1400" dirty="0"/>
              <a:t>As an organization our track record is one of your most important assets. You will need to make a solid connection between your</a:t>
            </a:r>
            <a:r>
              <a:rPr lang="en-US" sz="1400" baseline="0" dirty="0"/>
              <a:t> accomplishments and your proposed project to show that you are well-positioned to meet your goals.</a:t>
            </a:r>
            <a:endParaRPr lang="en-US" sz="1400" dirty="0"/>
          </a:p>
          <a:p>
            <a:pPr marL="0" lvl="0" indent="0" algn="l" rtl="0">
              <a:spcBef>
                <a:spcPts val="0"/>
              </a:spcBef>
              <a:spcAft>
                <a:spcPts val="0"/>
              </a:spcAft>
              <a:buNone/>
            </a:pPr>
            <a:endParaRPr b="1"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286483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Leadership: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a:t>
            </a:r>
            <a:r>
              <a:rPr lang="en-US" baseline="0" dirty="0"/>
              <a:t> what extent do your leaders represent your clients or constituents (demographics, socioeconomics, lived experience). For example, if you are designing a mentorship program for justice-impacted youth, do you have leaders on the Staff or Board who have lived experience with justice system involvement?</a:t>
            </a:r>
          </a:p>
          <a:p>
            <a:pPr marL="171450" lvl="0" indent="-171450" algn="l" rtl="0">
              <a:spcBef>
                <a:spcPts val="0"/>
              </a:spcBef>
              <a:spcAft>
                <a:spcPts val="0"/>
              </a:spcAft>
              <a:buFont typeface="Arial" panose="020B0604020202020204" pitchFamily="34" charset="0"/>
              <a:buChar char="•"/>
            </a:pPr>
            <a:r>
              <a:rPr lang="en-US" dirty="0"/>
              <a:t>It is helpful to have up-to-date resumes an</a:t>
            </a:r>
            <a:r>
              <a:rPr lang="en-US" baseline="0" dirty="0"/>
              <a:t>d bios</a:t>
            </a:r>
            <a:r>
              <a:rPr lang="en-US" dirty="0"/>
              <a:t> of key staff</a:t>
            </a:r>
            <a:r>
              <a:rPr lang="en-US" baseline="0" dirty="0"/>
              <a:t> (Directors, Managers) on hand to weave their qualifications into the narrative.</a:t>
            </a:r>
          </a:p>
          <a:p>
            <a:pPr marL="171450" lvl="0" indent="-171450" algn="l" rtl="0">
              <a:spcBef>
                <a:spcPts val="0"/>
              </a:spcBef>
              <a:spcAft>
                <a:spcPts val="0"/>
              </a:spcAft>
              <a:buFont typeface="Arial" panose="020B0604020202020204" pitchFamily="34" charset="0"/>
              <a:buChar char="•"/>
            </a:pPr>
            <a:r>
              <a:rPr lang="en-US" baseline="0" dirty="0"/>
              <a:t>If a position, such as a Project Director, is “to be hired,” have a job description that describes that person’s required minimum qualifications.</a:t>
            </a:r>
            <a:endParaRPr dirty="0"/>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Broader community input:</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Both</a:t>
            </a:r>
            <a:r>
              <a:rPr lang="en-US" baseline="0" dirty="0"/>
              <a:t> foundation and government funders will want to see that your solutions are designed to meet community needs </a:t>
            </a:r>
            <a:r>
              <a:rPr lang="en-US" u="sng" baseline="0" dirty="0"/>
              <a:t>as defined by the community members themselves</a:t>
            </a:r>
            <a:r>
              <a:rPr lang="en-US" baseline="0" dirty="0"/>
              <a:t>. Questions to ask yourself: What are the mechanisms for community input? How will it be collected, and how often, and how will it be used (example: quarterly survey, focus groups)? How will community members be involved in the planning, implementation, evaluation, and ongoing quality improvement of your programs?</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Partnerships: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Foundation funders want to see collaboration across organizations. LOSs may suffice.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Government funders often want to see or even require collaboration between nonprofits, public entities (ex: Workforce Development System), and industry. More formal: LOCs or MOUs</a:t>
            </a:r>
            <a:r>
              <a:rPr lang="en-US" sz="1200" kern="1200" baseline="0" dirty="0">
                <a:solidFill>
                  <a:schemeClr val="tx1"/>
                </a:solidFill>
                <a:effectLst/>
                <a:latin typeface="+mn-lt"/>
                <a:ea typeface="+mn-ea"/>
                <a:cs typeface="+mn-cs"/>
              </a:rPr>
              <a:t> may be needed as opposed to letters of support.</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general, foundation grants are more interested in Board and Staff, while government funders are more interested in structures, systems, and processes (Governance, Advisory Committee and who’s on it, how often they meet etc.</a:t>
            </a:r>
          </a:p>
          <a:p>
            <a:pPr marL="171450" lvl="0" indent="-171450" algn="l" rtl="0">
              <a:spcBef>
                <a:spcPts val="0"/>
              </a:spcBef>
              <a:spcAft>
                <a:spcPts val="0"/>
              </a:spcAft>
              <a:buFont typeface="Arial" panose="020B0604020202020204" pitchFamily="34" charset="0"/>
              <a:buChar char="•"/>
            </a:pPr>
            <a:endParaRPr lang="en-US" baseline="0"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3196471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Staffing: </a:t>
            </a:r>
          </a:p>
          <a:p>
            <a:pPr marL="171450" lvl="0" indent="-171450" algn="l" rtl="0">
              <a:spcBef>
                <a:spcPts val="0"/>
              </a:spcBef>
              <a:spcAft>
                <a:spcPts val="0"/>
              </a:spcAft>
              <a:buFont typeface="Arial" panose="020B0604020202020204" pitchFamily="34" charset="0"/>
              <a:buChar char="•"/>
            </a:pPr>
            <a:r>
              <a:rPr lang="en-US" dirty="0"/>
              <a:t>Does your staff have the relevant qualifications?</a:t>
            </a:r>
          </a:p>
          <a:p>
            <a:pPr marL="171450" lvl="0" indent="-171450" algn="l" rtl="0">
              <a:spcBef>
                <a:spcPts val="0"/>
              </a:spcBef>
              <a:spcAft>
                <a:spcPts val="0"/>
              </a:spcAft>
              <a:buFont typeface="Arial" panose="020B0604020202020204" pitchFamily="34" charset="0"/>
              <a:buChar char="•"/>
            </a:pPr>
            <a:r>
              <a:rPr lang="en-US" dirty="0"/>
              <a:t>Are</a:t>
            </a:r>
            <a:r>
              <a:rPr lang="en-US" baseline="0" dirty="0"/>
              <a:t> there sufficient FTE allotments in the budget?</a:t>
            </a:r>
          </a:p>
          <a:p>
            <a:pPr marL="171450" lvl="0" indent="-171450" algn="l" rtl="0">
              <a:spcBef>
                <a:spcPts val="0"/>
              </a:spcBef>
              <a:spcAft>
                <a:spcPts val="0"/>
              </a:spcAft>
              <a:buFont typeface="Arial" panose="020B0604020202020204" pitchFamily="34" charset="0"/>
              <a:buChar char="•"/>
            </a:pPr>
            <a:r>
              <a:rPr lang="en-US" baseline="0" dirty="0"/>
              <a:t>Do you need to hire anyone?</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Scope: on slide</a:t>
            </a:r>
          </a:p>
          <a:p>
            <a:pPr marL="0" lvl="0" indent="0" algn="l" rtl="0">
              <a:spcBef>
                <a:spcPts val="0"/>
              </a:spcBef>
              <a:spcAft>
                <a:spcPts val="0"/>
              </a:spcAft>
              <a:buFont typeface="Arial" panose="020B0604020202020204" pitchFamily="34" charset="0"/>
              <a:buNone/>
            </a:pPr>
            <a:endParaRPr lang="en-US" baseline="0" dirty="0"/>
          </a:p>
          <a:p>
            <a:pPr marL="0" lvl="0" indent="0" algn="l" rtl="0">
              <a:spcBef>
                <a:spcPts val="0"/>
              </a:spcBef>
              <a:spcAft>
                <a:spcPts val="0"/>
              </a:spcAft>
              <a:buFont typeface="Arial" panose="020B0604020202020204" pitchFamily="34" charset="0"/>
              <a:buNone/>
            </a:pPr>
            <a:r>
              <a:rPr lang="en-US" baseline="0" dirty="0"/>
              <a:t>Timeline: on slide</a:t>
            </a:r>
          </a:p>
          <a:p>
            <a:pPr marL="0" lvl="0" indent="0" algn="l" rtl="0">
              <a:spcBef>
                <a:spcPts val="0"/>
              </a:spcBef>
              <a:spcAft>
                <a:spcPts val="0"/>
              </a:spcAft>
              <a:buFont typeface="Arial" panose="020B0604020202020204" pitchFamily="34" charset="0"/>
              <a:buNone/>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Budget: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Are other funding sources secure? Can you meet the match requirement (if applicable)? Does your budget include adequate FTEs to carry out your scope of work?</a:t>
            </a:r>
            <a:endParaRPr lang="en-US" dirty="0"/>
          </a:p>
          <a:p>
            <a:pPr marL="171450" lvl="0" indent="-171450" algn="l" rtl="0">
              <a:spcBef>
                <a:spcPts val="0"/>
              </a:spcBef>
              <a:spcAft>
                <a:spcPts val="0"/>
              </a:spcAft>
              <a:buFont typeface="Arial" panose="020B0604020202020204" pitchFamily="34" charset="0"/>
              <a:buChar char="•"/>
            </a:pPr>
            <a:r>
              <a:rPr lang="en-US" baseline="0" dirty="0"/>
              <a:t>Are your goals achievable given the amount of funding available via this opportunity </a:t>
            </a:r>
            <a:r>
              <a:rPr lang="en-US" b="1" baseline="0" dirty="0"/>
              <a:t>and</a:t>
            </a:r>
            <a:r>
              <a:rPr lang="en-US" baseline="0" dirty="0"/>
              <a:t> the larger project budget</a:t>
            </a:r>
          </a:p>
          <a:p>
            <a:pPr marL="171450" lvl="0" indent="-171450" algn="l" rtl="0">
              <a:spcBef>
                <a:spcPts val="0"/>
              </a:spcBef>
              <a:spcAft>
                <a:spcPts val="0"/>
              </a:spcAft>
              <a:buFont typeface="Arial" panose="020B0604020202020204" pitchFamily="34" charset="0"/>
              <a:buChar char="•"/>
            </a:pPr>
            <a:r>
              <a:rPr lang="en-US" baseline="0" dirty="0"/>
              <a:t>No one wants to be the sole source of funding. What are your other sources? match, in-kind, other funders, etc.)?</a:t>
            </a:r>
          </a:p>
          <a:p>
            <a:pPr marL="171450" lvl="0" indent="-171450" algn="l" rtl="0">
              <a:spcBef>
                <a:spcPts val="0"/>
              </a:spcBef>
              <a:spcAft>
                <a:spcPts val="0"/>
              </a:spcAft>
              <a:buFont typeface="Arial" panose="020B0604020202020204" pitchFamily="34" charset="0"/>
              <a:buChar char="•"/>
            </a:pPr>
            <a:endParaRPr lang="en-US" baseline="0" dirty="0"/>
          </a:p>
          <a:p>
            <a:pPr marL="0" lvl="0" indent="0" algn="l" rtl="0">
              <a:spcBef>
                <a:spcPts val="0"/>
              </a:spcBef>
              <a:spcAft>
                <a:spcPts val="0"/>
              </a:spcAft>
              <a:buFont typeface="Arial" panose="020B0604020202020204" pitchFamily="34" charset="0"/>
              <a:buNone/>
            </a:pPr>
            <a:r>
              <a:rPr lang="en-US" baseline="0" dirty="0"/>
              <a:t>External Factors:</a:t>
            </a:r>
          </a:p>
          <a:p>
            <a:pPr marL="171450" lvl="0" indent="-171450" algn="l" rtl="0">
              <a:spcBef>
                <a:spcPts val="0"/>
              </a:spcBef>
              <a:spcAft>
                <a:spcPts val="0"/>
              </a:spcAft>
              <a:buFont typeface="Arial" panose="020B0604020202020204" pitchFamily="34" charset="0"/>
              <a:buChar char="•"/>
            </a:pPr>
            <a:r>
              <a:rPr lang="en-US" baseline="0" dirty="0"/>
              <a:t>“Risks and Challenges” question (HRSA). For example, many supply chain and logistics challenges arose during COVID. Challenges to procurement of equipment and materials. They will want to know that you have a plan for mitigating risks and external factors that could delay or threaten the project.</a:t>
            </a:r>
          </a:p>
          <a:p>
            <a:pPr marL="0" lvl="0" indent="0" algn="l" rtl="0">
              <a:spcBef>
                <a:spcPts val="0"/>
              </a:spcBef>
              <a:spcAft>
                <a:spcPts val="0"/>
              </a:spcAft>
              <a:buFont typeface="Arial" panose="020B0604020202020204" pitchFamily="34" charset="0"/>
              <a:buNone/>
            </a:pPr>
            <a:endParaRPr lang="en-US" baseline="0" dirty="0"/>
          </a:p>
          <a:p>
            <a:pPr marL="0" lvl="0" indent="0" algn="l" rtl="0">
              <a:spcBef>
                <a:spcPts val="0"/>
              </a:spcBef>
              <a:spcAft>
                <a:spcPts val="0"/>
              </a:spcAft>
              <a:buFont typeface="Arial" panose="020B0604020202020204" pitchFamily="34" charset="0"/>
              <a:buNone/>
            </a:pPr>
            <a:endParaRPr lang="en-US" baseline="0"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90318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E41B-4881-61E3-DF30-7A74E9E965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7D48D6-3231-83B7-EF4D-FC2B068DC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C91D6D-6B57-7ACC-1575-530C50BFA760}"/>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5" name="Footer Placeholder 4">
            <a:extLst>
              <a:ext uri="{FF2B5EF4-FFF2-40B4-BE49-F238E27FC236}">
                <a16:creationId xmlns:a16="http://schemas.microsoft.com/office/drawing/2014/main" id="{4ACB530F-DBB1-E974-4054-7AC8A1E74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B7428-06F3-649F-B391-80A2F4E8F60D}"/>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450611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A6F0-436B-49B4-E9C9-5160BB2AD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10D5BE-6427-2793-33F2-B817770F2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8D406-CD34-5DDE-3E00-00CC8F9F800B}"/>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5" name="Footer Placeholder 4">
            <a:extLst>
              <a:ext uri="{FF2B5EF4-FFF2-40B4-BE49-F238E27FC236}">
                <a16:creationId xmlns:a16="http://schemas.microsoft.com/office/drawing/2014/main" id="{660442BC-8638-4FD9-A17D-841BD1E96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9B383-DCD2-FF9A-F9BE-E410A0E0AFF6}"/>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291272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831543-1ADA-1044-4BB2-53A195274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DB2E9C-080D-9789-DA9C-3C68CAF1D9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F02F0-25F1-477E-F050-FA8A4300F8F9}"/>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5" name="Footer Placeholder 4">
            <a:extLst>
              <a:ext uri="{FF2B5EF4-FFF2-40B4-BE49-F238E27FC236}">
                <a16:creationId xmlns:a16="http://schemas.microsoft.com/office/drawing/2014/main" id="{E771B8C1-5722-2016-B487-1F9AC6208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02949-074B-FB04-1324-A3C7E6F9DC63}"/>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181781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20277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4A5C-4C00-0F7C-432C-C8CE45BAD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3F090-BA1C-7177-52EE-7A07804CCF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A8116-84C2-B87C-E544-B2A08497E5B2}"/>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5" name="Footer Placeholder 4">
            <a:extLst>
              <a:ext uri="{FF2B5EF4-FFF2-40B4-BE49-F238E27FC236}">
                <a16:creationId xmlns:a16="http://schemas.microsoft.com/office/drawing/2014/main" id="{111A3A51-D359-1C33-86D4-1F200B4B4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E7DCDA-7696-80C8-FB90-F1149CEE1611}"/>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416679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5A284-8B7A-1BB0-EB0D-5C8C3CA07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E5379E-C404-1BD1-7732-5E39661A2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CD93C-B8E9-F536-511E-A5EA4BEDBF58}"/>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5" name="Footer Placeholder 4">
            <a:extLst>
              <a:ext uri="{FF2B5EF4-FFF2-40B4-BE49-F238E27FC236}">
                <a16:creationId xmlns:a16="http://schemas.microsoft.com/office/drawing/2014/main" id="{99AAA138-6963-4C51-F660-26163F9D0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E42E4-1EE7-14F1-EFB6-3A9002B1B664}"/>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87416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32300-36E1-234D-6D3E-15F4BB140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D44A7-B4F7-5E4E-00EC-3BD8AA7FCD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CE9132-1096-A8A7-55AC-3EF01BCCC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05771-34CC-8ACD-0E35-100A8355819D}"/>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6" name="Footer Placeholder 5">
            <a:extLst>
              <a:ext uri="{FF2B5EF4-FFF2-40B4-BE49-F238E27FC236}">
                <a16:creationId xmlns:a16="http://schemas.microsoft.com/office/drawing/2014/main" id="{A39F01AD-F2A8-7916-C66E-0FCF47DB0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DF064-7B81-50BE-0EF4-5BBD8BFC73F5}"/>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2412568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D40A-BC3C-8F98-3BE3-CBD1660529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4D7F6-95B8-5B76-811A-08B3ADA82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C19E49-342C-ED11-2D88-52E153DB79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A99803-B327-3CB0-FECE-39CA2E245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3FB74-7DB8-94EE-1B9E-34DC305898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24C35-0A3C-5692-2320-AF8A322DBD3C}"/>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8" name="Footer Placeholder 7">
            <a:extLst>
              <a:ext uri="{FF2B5EF4-FFF2-40B4-BE49-F238E27FC236}">
                <a16:creationId xmlns:a16="http://schemas.microsoft.com/office/drawing/2014/main" id="{8043A34F-E9BE-E46E-E4A4-3CC92E6381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0CCA5-B3A5-34CE-E99C-B8DE4DAEFA0C}"/>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46776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F27CD-A758-54D3-ADA4-4FB085D1DD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9959A2-FBA4-BBDC-1250-75667B629074}"/>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4" name="Footer Placeholder 3">
            <a:extLst>
              <a:ext uri="{FF2B5EF4-FFF2-40B4-BE49-F238E27FC236}">
                <a16:creationId xmlns:a16="http://schemas.microsoft.com/office/drawing/2014/main" id="{92E1ECCA-4DAA-CC23-2124-A525BC4A5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9230E0-5AB1-F069-A052-4CCCE71EE4B8}"/>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248801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0A0DA7-F227-23B1-F4AC-02E52717A34A}"/>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3" name="Footer Placeholder 2">
            <a:extLst>
              <a:ext uri="{FF2B5EF4-FFF2-40B4-BE49-F238E27FC236}">
                <a16:creationId xmlns:a16="http://schemas.microsoft.com/office/drawing/2014/main" id="{855A44A7-CCFC-B08B-61EA-C9007D6859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914B84-AB78-0812-BFBD-18B628E23B86}"/>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205082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A2FF-9736-A22F-C898-9F3DDA66C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C9088B-EC5C-4937-9CBC-231183B79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10A00D-AEE2-D6B6-E7D5-11C8D4C34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8882C-CC87-BB19-8662-A34FDAA43D51}"/>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6" name="Footer Placeholder 5">
            <a:extLst>
              <a:ext uri="{FF2B5EF4-FFF2-40B4-BE49-F238E27FC236}">
                <a16:creationId xmlns:a16="http://schemas.microsoft.com/office/drawing/2014/main" id="{652E0E49-D83A-678B-6377-F3E9B8638F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EE70F-B0CE-786C-90FF-7E93DC57CA8B}"/>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765908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3512-BF10-C38D-6E1F-D9FE93D61F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B9401F-D1BD-8ADB-13A3-83C35196CE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3FB047-20FA-F129-D154-2EBF7044C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5AB0B-342C-8A07-13D6-E47FF41DB30C}"/>
              </a:ext>
            </a:extLst>
          </p:cNvPr>
          <p:cNvSpPr>
            <a:spLocks noGrp="1"/>
          </p:cNvSpPr>
          <p:nvPr>
            <p:ph type="dt" sz="half" idx="10"/>
          </p:nvPr>
        </p:nvSpPr>
        <p:spPr/>
        <p:txBody>
          <a:bodyPr/>
          <a:lstStyle/>
          <a:p>
            <a:fld id="{88381C69-4C8D-3B47-8E9C-6345C8191F2A}" type="datetimeFigureOut">
              <a:rPr lang="en-US" smtClean="0"/>
              <a:t>10/24/23</a:t>
            </a:fld>
            <a:endParaRPr lang="en-US"/>
          </a:p>
        </p:txBody>
      </p:sp>
      <p:sp>
        <p:nvSpPr>
          <p:cNvPr id="6" name="Footer Placeholder 5">
            <a:extLst>
              <a:ext uri="{FF2B5EF4-FFF2-40B4-BE49-F238E27FC236}">
                <a16:creationId xmlns:a16="http://schemas.microsoft.com/office/drawing/2014/main" id="{30C21C78-49C2-D5BA-5D5A-7CFF648C6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B1A3F-B220-7D68-E24F-A63DAC4DE125}"/>
              </a:ext>
            </a:extLst>
          </p:cNvPr>
          <p:cNvSpPr>
            <a:spLocks noGrp="1"/>
          </p:cNvSpPr>
          <p:nvPr>
            <p:ph type="sldNum" sz="quarter" idx="12"/>
          </p:nvPr>
        </p:nvSpPr>
        <p:spPr/>
        <p:txBody>
          <a:bodyPr/>
          <a:lstStyle/>
          <a:p>
            <a:fld id="{004B0141-DE53-7049-9BDC-C99D8BD64D34}" type="slidenum">
              <a:rPr lang="en-US" smtClean="0"/>
              <a:t>‹#›</a:t>
            </a:fld>
            <a:endParaRPr lang="en-US"/>
          </a:p>
        </p:txBody>
      </p:sp>
    </p:spTree>
    <p:extLst>
      <p:ext uri="{BB962C8B-B14F-4D97-AF65-F5344CB8AC3E}">
        <p14:creationId xmlns:p14="http://schemas.microsoft.com/office/powerpoint/2010/main" val="486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9321F-6BB0-1C00-CFA0-827D339E07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48A73D-2DBC-6DA3-80E8-182AC6449C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7DB43-C3FB-E071-FF65-1624732DD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81C69-4C8D-3B47-8E9C-6345C8191F2A}" type="datetimeFigureOut">
              <a:rPr lang="en-US" smtClean="0"/>
              <a:t>10/24/23</a:t>
            </a:fld>
            <a:endParaRPr lang="en-US"/>
          </a:p>
        </p:txBody>
      </p:sp>
      <p:sp>
        <p:nvSpPr>
          <p:cNvPr id="5" name="Footer Placeholder 4">
            <a:extLst>
              <a:ext uri="{FF2B5EF4-FFF2-40B4-BE49-F238E27FC236}">
                <a16:creationId xmlns:a16="http://schemas.microsoft.com/office/drawing/2014/main" id="{D91AA4DF-4795-A00A-ED6A-170ECABB6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BBD01E-5DDB-6FA1-A2A8-E49D649AB2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B0141-DE53-7049-9BDC-C99D8BD64D34}" type="slidenum">
              <a:rPr lang="en-US" smtClean="0"/>
              <a:t>‹#›</a:t>
            </a:fld>
            <a:endParaRPr lang="en-US"/>
          </a:p>
        </p:txBody>
      </p:sp>
    </p:spTree>
    <p:extLst>
      <p:ext uri="{BB962C8B-B14F-4D97-AF65-F5344CB8AC3E}">
        <p14:creationId xmlns:p14="http://schemas.microsoft.com/office/powerpoint/2010/main" val="499124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samhsa.gov/sites/default/files/developing-competitive-samhsa-grant-application-manual.pdf"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samhsa.gov/sites/default/files/developing-competitive-samhsa-grant-application-manual.pdf" TargetMode="External"/><Relationship Id="rId7" Type="http://schemas.openxmlformats.org/officeDocument/2006/relationships/hyperlink" Target="https://americorps.gov/sites/default/files/document/09102021_OrganizationalCapacityAssessmentTool-508_ORE.pdf" TargetMode="External"/><Relationship Id="rId2" Type="http://schemas.openxmlformats.org/officeDocument/2006/relationships/hyperlink" Target="https://writing.wisc.edu/handbook/assignments/grants-2/" TargetMode="External"/><Relationship Id="rId1" Type="http://schemas.openxmlformats.org/officeDocument/2006/relationships/slideLayout" Target="../slideLayouts/slideLayout2.xml"/><Relationship Id="rId6" Type="http://schemas.openxmlformats.org/officeDocument/2006/relationships/hyperlink" Target="https://sam.gov/content/entity-registration" TargetMode="External"/><Relationship Id="rId5" Type="http://schemas.openxmlformats.org/officeDocument/2006/relationships/hyperlink" Target="https://www.grants.gov/web/grants/applicants/applicant-training.html" TargetMode="External"/><Relationship Id="rId4" Type="http://schemas.openxmlformats.org/officeDocument/2006/relationships/hyperlink" Target="https://guides.lndlibrary.org/c.php?g=705624&amp;p=5011032"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3585289" y="2474193"/>
            <a:ext cx="7809766" cy="2144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3200" dirty="0"/>
              <a:t>The Similarities and Differences Between Foundation and Government Grant Proposals:</a:t>
            </a:r>
          </a:p>
          <a:p>
            <a:endParaRPr lang="en-US" dirty="0"/>
          </a:p>
        </p:txBody>
      </p:sp>
      <p:sp>
        <p:nvSpPr>
          <p:cNvPr id="154" name="presentation"/>
          <p:cNvSpPr txBox="1"/>
          <p:nvPr/>
        </p:nvSpPr>
        <p:spPr>
          <a:xfrm>
            <a:off x="3585289" y="3972316"/>
            <a:ext cx="3174652" cy="789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4800" spc="0" dirty="0"/>
              <a:t>A Deep Dive</a:t>
            </a:r>
            <a:endParaRPr sz="4800" spc="0" dirty="0"/>
          </a:p>
        </p:txBody>
      </p:sp>
      <p:pic>
        <p:nvPicPr>
          <p:cNvPr id="155" name="Image" descr="Image"/>
          <p:cNvPicPr>
            <a:picLocks noChangeAspect="1"/>
          </p:cNvPicPr>
          <p:nvPr/>
        </p:nvPicPr>
        <p:blipFill>
          <a:blip r:embed="rId3"/>
          <a:stretch>
            <a:fillRect/>
          </a:stretch>
        </p:blipFill>
        <p:spPr>
          <a:xfrm>
            <a:off x="2122390" y="3067035"/>
            <a:ext cx="1106679" cy="95849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4"/>
          <a:stretch>
            <a:fillRect/>
          </a:stretch>
        </p:blipFill>
        <p:spPr>
          <a:xfrm>
            <a:off x="157678" y="273151"/>
            <a:ext cx="3427611" cy="891430"/>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622956" y="6071888"/>
            <a:ext cx="2790251" cy="5129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US" sz="3000" b="1" dirty="0">
                <a:solidFill>
                  <a:schemeClr val="accent2">
                    <a:lumMod val="75000"/>
                  </a:schemeClr>
                </a:solidFill>
                <a:ea typeface="+mj-ea"/>
                <a:cs typeface="+mj-cs"/>
                <a:sym typeface="Helvetica Neue"/>
              </a:rPr>
              <a:t>October 25, 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914939"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Impact</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5141843" y="1165950"/>
            <a:ext cx="5486400" cy="4221059"/>
          </a:xfrm>
          <a:prstGeom prst="rect">
            <a:avLst/>
          </a:prstGeom>
        </p:spPr>
        <p:txBody>
          <a:bodyPr spcFirstLastPara="1" vert="horz" wrap="square" lIns="91425" tIns="45700" rIns="91425" bIns="45700" numCol="1" spcCol="1098550" rtlCol="0" anchor="t" anchorCtr="0">
            <a:normAutofit fontScale="92500" lnSpcReduction="20000"/>
          </a:bodyPr>
          <a:lstStyle/>
          <a:p>
            <a:pPr marL="76200" indent="0">
              <a:spcBef>
                <a:spcPts val="0"/>
              </a:spcBef>
              <a:buSzPts val="2400"/>
              <a:buNone/>
            </a:pPr>
            <a:r>
              <a:rPr lang="en-US" dirty="0"/>
              <a:t>How will you know your project has been effective?</a:t>
            </a:r>
          </a:p>
          <a:p>
            <a:pPr marL="76200" indent="0">
              <a:spcBef>
                <a:spcPts val="0"/>
              </a:spcBef>
              <a:buSzPts val="2400"/>
              <a:buNone/>
            </a:pPr>
            <a:endParaRPr lang="en-US" dirty="0"/>
          </a:p>
          <a:p>
            <a:pPr marL="76200" indent="0">
              <a:spcBef>
                <a:spcPts val="0"/>
              </a:spcBef>
              <a:buSzPts val="2400"/>
              <a:buNone/>
            </a:pPr>
            <a:r>
              <a:rPr lang="en-US" dirty="0"/>
              <a:t>What impact will your project have on the problem/need?</a:t>
            </a:r>
          </a:p>
          <a:p>
            <a:pPr marL="76200" indent="0">
              <a:spcBef>
                <a:spcPts val="0"/>
              </a:spcBef>
              <a:buSzPts val="2400"/>
              <a:buNone/>
            </a:pPr>
            <a:endParaRPr lang="en-US" dirty="0"/>
          </a:p>
          <a:p>
            <a:pPr marL="533400" indent="-457200">
              <a:lnSpc>
                <a:spcPct val="100000"/>
              </a:lnSpc>
              <a:spcBef>
                <a:spcPts val="0"/>
              </a:spcBef>
              <a:spcAft>
                <a:spcPts val="600"/>
              </a:spcAft>
              <a:buSzPts val="2400"/>
            </a:pPr>
            <a:r>
              <a:rPr lang="en-US" dirty="0"/>
              <a:t>Outputs vs. outcomes</a:t>
            </a:r>
          </a:p>
          <a:p>
            <a:pPr marL="533400" indent="-457200">
              <a:lnSpc>
                <a:spcPct val="100000"/>
              </a:lnSpc>
              <a:spcBef>
                <a:spcPts val="0"/>
              </a:spcBef>
              <a:spcAft>
                <a:spcPts val="600"/>
              </a:spcAft>
              <a:buSzPts val="2400"/>
            </a:pPr>
            <a:r>
              <a:rPr lang="en-US" dirty="0"/>
              <a:t>Long-term impacts</a:t>
            </a:r>
          </a:p>
          <a:p>
            <a:pPr marL="533400" indent="-457200">
              <a:lnSpc>
                <a:spcPct val="100000"/>
              </a:lnSpc>
              <a:spcBef>
                <a:spcPts val="0"/>
              </a:spcBef>
              <a:spcAft>
                <a:spcPts val="600"/>
              </a:spcAft>
              <a:buSzPts val="2400"/>
            </a:pPr>
            <a:r>
              <a:rPr lang="en-US" dirty="0"/>
              <a:t>Logic model development as a planning tool</a:t>
            </a:r>
          </a:p>
          <a:p>
            <a:pPr marL="533400" indent="-457200">
              <a:lnSpc>
                <a:spcPct val="100000"/>
              </a:lnSpc>
              <a:spcBef>
                <a:spcPts val="0"/>
              </a:spcBef>
              <a:spcAft>
                <a:spcPts val="600"/>
              </a:spcAft>
              <a:buSzPts val="2400"/>
            </a:pPr>
            <a:r>
              <a:rPr lang="en-US" dirty="0"/>
              <a:t>Evaluation planning as a part of program design</a:t>
            </a:r>
          </a:p>
          <a:p>
            <a:pPr marL="533400" indent="-457200">
              <a:spcBef>
                <a:spcPts val="0"/>
              </a:spcBef>
              <a:buSzPts val="2400"/>
            </a:pPr>
            <a:endParaRPr lang="en-US"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5" name="Picture 4">
            <a:extLst>
              <a:ext uri="{FF2B5EF4-FFF2-40B4-BE49-F238E27FC236}">
                <a16:creationId xmlns:a16="http://schemas.microsoft.com/office/drawing/2014/main" id="{43874823-CC6B-B96F-8628-D4DD5894B34F}"/>
              </a:ext>
            </a:extLst>
          </p:cNvPr>
          <p:cNvPicPr>
            <a:picLocks noChangeAspect="1"/>
          </p:cNvPicPr>
          <p:nvPr/>
        </p:nvPicPr>
        <p:blipFill>
          <a:blip r:embed="rId4"/>
          <a:stretch>
            <a:fillRect/>
          </a:stretch>
        </p:blipFill>
        <p:spPr>
          <a:xfrm>
            <a:off x="699350" y="2050774"/>
            <a:ext cx="4442493" cy="2443371"/>
          </a:xfrm>
          <a:prstGeom prst="rect">
            <a:avLst/>
          </a:prstGeom>
        </p:spPr>
      </p:pic>
    </p:spTree>
    <p:extLst>
      <p:ext uri="{BB962C8B-B14F-4D97-AF65-F5344CB8AC3E}">
        <p14:creationId xmlns:p14="http://schemas.microsoft.com/office/powerpoint/2010/main" val="427274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0972800"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Sustainability</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428811" y="1447800"/>
            <a:ext cx="6227549" cy="4526100"/>
          </a:xfrm>
          <a:prstGeom prst="rect">
            <a:avLst/>
          </a:prstGeom>
        </p:spPr>
        <p:txBody>
          <a:bodyPr spcFirstLastPara="1" vert="horz" wrap="square" lIns="91425" tIns="45700" rIns="91425" bIns="45700" numCol="1" spcCol="1098550" rtlCol="0" anchor="t" anchorCtr="0">
            <a:normAutofit fontScale="92500" lnSpcReduction="10000"/>
          </a:bodyPr>
          <a:lstStyle/>
          <a:p>
            <a:pPr marL="76200" indent="0">
              <a:spcBef>
                <a:spcPts val="0"/>
              </a:spcBef>
              <a:buSzPts val="2400"/>
              <a:buNone/>
            </a:pPr>
            <a:r>
              <a:rPr lang="en-US" dirty="0"/>
              <a:t>What is your roadmap?</a:t>
            </a:r>
          </a:p>
          <a:p>
            <a:pPr marL="76200" indent="0">
              <a:spcBef>
                <a:spcPts val="0"/>
              </a:spcBef>
              <a:buSzPts val="2400"/>
              <a:buNone/>
            </a:pPr>
            <a:endParaRPr lang="en-US" dirty="0"/>
          </a:p>
          <a:p>
            <a:pPr marL="76200" indent="0">
              <a:lnSpc>
                <a:spcPct val="100000"/>
              </a:lnSpc>
              <a:spcBef>
                <a:spcPts val="0"/>
              </a:spcBef>
              <a:spcAft>
                <a:spcPts val="600"/>
              </a:spcAft>
              <a:buSzPts val="2400"/>
              <a:buNone/>
            </a:pPr>
            <a:r>
              <a:rPr lang="en-US" dirty="0"/>
              <a:t>Understanding funding cycles:</a:t>
            </a:r>
          </a:p>
          <a:p>
            <a:pPr marL="990600" lvl="1" indent="-457200">
              <a:lnSpc>
                <a:spcPct val="100000"/>
              </a:lnSpc>
              <a:spcBef>
                <a:spcPts val="0"/>
              </a:spcBef>
              <a:spcAft>
                <a:spcPts val="600"/>
              </a:spcAft>
              <a:buSzPts val="2400"/>
            </a:pPr>
            <a:r>
              <a:rPr lang="en-US" sz="1800" dirty="0"/>
              <a:t>Deadlines and award cycles</a:t>
            </a:r>
          </a:p>
          <a:p>
            <a:pPr marL="990600" lvl="1" indent="-457200">
              <a:lnSpc>
                <a:spcPct val="100000"/>
              </a:lnSpc>
              <a:spcBef>
                <a:spcPts val="0"/>
              </a:spcBef>
              <a:spcAft>
                <a:spcPts val="600"/>
              </a:spcAft>
              <a:buSzPts val="2400"/>
            </a:pPr>
            <a:r>
              <a:rPr lang="en-US" sz="1800" dirty="0"/>
              <a:t>Foundations – relative to Board meeting schedule </a:t>
            </a:r>
          </a:p>
          <a:p>
            <a:pPr marL="990600" lvl="1" indent="-457200">
              <a:lnSpc>
                <a:spcPct val="100000"/>
              </a:lnSpc>
              <a:spcBef>
                <a:spcPts val="0"/>
              </a:spcBef>
              <a:spcAft>
                <a:spcPts val="600"/>
              </a:spcAft>
              <a:buSzPts val="2400"/>
            </a:pPr>
            <a:r>
              <a:rPr lang="en-US" sz="1800" dirty="0"/>
              <a:t>Government – relative to legislation and Federal budgeting</a:t>
            </a:r>
          </a:p>
          <a:p>
            <a:pPr marL="76200" indent="0">
              <a:lnSpc>
                <a:spcPct val="100000"/>
              </a:lnSpc>
              <a:spcBef>
                <a:spcPts val="0"/>
              </a:spcBef>
              <a:spcAft>
                <a:spcPts val="600"/>
              </a:spcAft>
              <a:buSzPts val="2400"/>
              <a:buNone/>
            </a:pPr>
            <a:r>
              <a:rPr lang="en-US" dirty="0"/>
              <a:t>After your project period of performance: </a:t>
            </a:r>
            <a:r>
              <a:rPr lang="en-US" sz="1800" dirty="0"/>
              <a:t>How will you sustain the program?</a:t>
            </a:r>
            <a:endParaRPr lang="en-US" dirty="0"/>
          </a:p>
          <a:p>
            <a:pPr marL="76200" indent="0">
              <a:lnSpc>
                <a:spcPct val="100000"/>
              </a:lnSpc>
              <a:spcBef>
                <a:spcPts val="0"/>
              </a:spcBef>
              <a:spcAft>
                <a:spcPts val="600"/>
              </a:spcAft>
              <a:buSzPts val="2400"/>
              <a:buNone/>
            </a:pPr>
            <a:r>
              <a:rPr lang="en-US" dirty="0"/>
              <a:t>Diversify your funding sources:</a:t>
            </a:r>
          </a:p>
          <a:p>
            <a:pPr marL="819150" lvl="1" indent="-285750">
              <a:lnSpc>
                <a:spcPct val="100000"/>
              </a:lnSpc>
              <a:spcBef>
                <a:spcPts val="0"/>
              </a:spcBef>
              <a:spcAft>
                <a:spcPts val="600"/>
              </a:spcAft>
              <a:buSzPts val="2400"/>
            </a:pPr>
            <a:r>
              <a:rPr lang="en-US" sz="1800" dirty="0"/>
              <a:t>Grants, </a:t>
            </a:r>
            <a:r>
              <a:rPr lang="en-US" sz="1900" dirty="0"/>
              <a:t>earned income/fee for service (if applicable), membership, individual gifts, major gifts, corporate gifts or employee gift-matching programs, planned giving. </a:t>
            </a:r>
          </a:p>
          <a:p>
            <a:pPr marL="533400" indent="-457200">
              <a:lnSpc>
                <a:spcPct val="100000"/>
              </a:lnSpc>
              <a:spcBef>
                <a:spcPts val="0"/>
              </a:spcBef>
              <a:spcAft>
                <a:spcPts val="600"/>
              </a:spcAft>
              <a:buSzPts val="2400"/>
            </a:pPr>
            <a:endParaRPr lang="en-US" dirty="0"/>
          </a:p>
          <a:p>
            <a:pPr marL="533400" indent="-457200">
              <a:spcBef>
                <a:spcPts val="0"/>
              </a:spcBef>
              <a:buSzPts val="2400"/>
            </a:pPr>
            <a:endParaRPr lang="en-US"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5" name="Picture 4" descr="Vehicle driving uphill in countryside">
            <a:extLst>
              <a:ext uri="{FF2B5EF4-FFF2-40B4-BE49-F238E27FC236}">
                <a16:creationId xmlns:a16="http://schemas.microsoft.com/office/drawing/2014/main" id="{43874823-CC6B-B96F-8628-D4DD5894B34F}"/>
              </a:ext>
            </a:extLst>
          </p:cNvPr>
          <p:cNvPicPr>
            <a:picLocks noChangeAspect="1"/>
          </p:cNvPicPr>
          <p:nvPr/>
        </p:nvPicPr>
        <p:blipFill>
          <a:blip r:embed="rId4"/>
          <a:srcRect/>
          <a:stretch/>
        </p:blipFill>
        <p:spPr>
          <a:xfrm>
            <a:off x="6837150" y="1447800"/>
            <a:ext cx="4926039" cy="3283225"/>
          </a:xfrm>
          <a:prstGeom prst="rect">
            <a:avLst/>
          </a:prstGeom>
        </p:spPr>
      </p:pic>
    </p:spTree>
    <p:extLst>
      <p:ext uri="{BB962C8B-B14F-4D97-AF65-F5344CB8AC3E}">
        <p14:creationId xmlns:p14="http://schemas.microsoft.com/office/powerpoint/2010/main" val="681873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0972800"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Say a lot with a little</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609601" y="1590262"/>
            <a:ext cx="5075582" cy="4954858"/>
          </a:xfrm>
          <a:prstGeom prst="rect">
            <a:avLst/>
          </a:prstGeom>
        </p:spPr>
        <p:txBody>
          <a:bodyPr spcFirstLastPara="1" vert="horz" wrap="square" lIns="91425" tIns="45700" rIns="91425" bIns="45700" numCol="1" spcCol="1098550" rtlCol="0" anchor="t" anchorCtr="0">
            <a:normAutofit fontScale="85000" lnSpcReduction="20000"/>
          </a:bodyPr>
          <a:lstStyle/>
          <a:p>
            <a:pPr marL="76200" indent="0">
              <a:spcBef>
                <a:spcPts val="0"/>
              </a:spcBef>
              <a:buSzPts val="2400"/>
              <a:buNone/>
            </a:pPr>
            <a:r>
              <a:rPr lang="en-US" dirty="0"/>
              <a:t>Form fields: </a:t>
            </a:r>
          </a:p>
          <a:p>
            <a:pPr marL="533400" indent="-457200">
              <a:spcBef>
                <a:spcPts val="0"/>
              </a:spcBef>
              <a:buSzPts val="2400"/>
            </a:pPr>
            <a:r>
              <a:rPr lang="en-US" sz="2300" dirty="0"/>
              <a:t>Beware the Character counts. Count “characters with spaces” and check the submission portal well in advance.</a:t>
            </a:r>
          </a:p>
          <a:p>
            <a:pPr marL="76200" indent="0">
              <a:spcBef>
                <a:spcPts val="0"/>
              </a:spcBef>
              <a:buSzPts val="2400"/>
              <a:buNone/>
            </a:pPr>
            <a:endParaRPr lang="en-US" dirty="0"/>
          </a:p>
          <a:p>
            <a:pPr marL="76200" indent="0">
              <a:spcBef>
                <a:spcPts val="0"/>
              </a:spcBef>
              <a:buSzPts val="2400"/>
              <a:buNone/>
            </a:pPr>
            <a:r>
              <a:rPr lang="en-US" dirty="0"/>
              <a:t>Narrative page limits vs. total page limits:</a:t>
            </a:r>
          </a:p>
          <a:p>
            <a:pPr marL="533400" indent="-457200">
              <a:spcBef>
                <a:spcPts val="0"/>
              </a:spcBef>
              <a:buSzPts val="2400"/>
            </a:pPr>
            <a:r>
              <a:rPr lang="en-US" sz="2400" dirty="0"/>
              <a:t>Allocate page counts by points value when possible. For example, Narrative vs. Budget Narrative.</a:t>
            </a:r>
          </a:p>
          <a:p>
            <a:pPr marL="533400" indent="-457200">
              <a:spcBef>
                <a:spcPts val="0"/>
              </a:spcBef>
              <a:buSzPts val="2400"/>
            </a:pPr>
            <a:r>
              <a:rPr lang="en-US" sz="2400" dirty="0"/>
              <a:t>Government grants often ask for more than you can fit in, but you must!</a:t>
            </a:r>
          </a:p>
          <a:p>
            <a:pPr marL="990600" lvl="1" indent="-457200">
              <a:spcBef>
                <a:spcPts val="0"/>
              </a:spcBef>
              <a:buSzPts val="2400"/>
            </a:pPr>
            <a:endParaRPr lang="en-US" sz="1800" dirty="0"/>
          </a:p>
          <a:p>
            <a:pPr marL="76200" indent="0">
              <a:spcBef>
                <a:spcPts val="0"/>
              </a:spcBef>
              <a:buSzPts val="2400"/>
              <a:buNone/>
            </a:pPr>
            <a:r>
              <a:rPr lang="en-US" dirty="0"/>
              <a:t>The power of the table:</a:t>
            </a:r>
          </a:p>
          <a:p>
            <a:pPr marL="533400" indent="-457200">
              <a:spcBef>
                <a:spcPts val="0"/>
              </a:spcBef>
              <a:buSzPts val="2400"/>
            </a:pPr>
            <a:r>
              <a:rPr lang="en-US" sz="2300" dirty="0"/>
              <a:t>Check formatting requirements carefully.</a:t>
            </a:r>
          </a:p>
          <a:p>
            <a:pPr marL="533400" indent="-457200">
              <a:spcBef>
                <a:spcPts val="0"/>
              </a:spcBef>
              <a:buSzPts val="2400"/>
            </a:pPr>
            <a:r>
              <a:rPr lang="en-US" sz="2300" dirty="0"/>
              <a:t>Single-spaced and 10-point font is often accepted in narratives with double space and 12-point requirements</a:t>
            </a:r>
          </a:p>
          <a:p>
            <a:pPr marL="533400" indent="-457200">
              <a:spcBef>
                <a:spcPts val="0"/>
              </a:spcBef>
              <a:buSzPts val="2400"/>
            </a:pPr>
            <a:r>
              <a:rPr lang="en-US" sz="2300" dirty="0"/>
              <a:t>Good for demographics, trends, outcome  targets, partner roles and responsibilities, </a:t>
            </a:r>
            <a:r>
              <a:rPr lang="en-US" sz="2100" dirty="0"/>
              <a:t>and so much more!</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8" name="Picture 7">
            <a:extLst>
              <a:ext uri="{FF2B5EF4-FFF2-40B4-BE49-F238E27FC236}">
                <a16:creationId xmlns:a16="http://schemas.microsoft.com/office/drawing/2014/main" id="{CD010958-A4B6-CBFA-B4D3-9A903772FFDA}"/>
              </a:ext>
            </a:extLst>
          </p:cNvPr>
          <p:cNvPicPr>
            <a:picLocks noChangeAspect="1"/>
          </p:cNvPicPr>
          <p:nvPr/>
        </p:nvPicPr>
        <p:blipFill>
          <a:blip r:embed="rId4"/>
          <a:stretch>
            <a:fillRect/>
          </a:stretch>
        </p:blipFill>
        <p:spPr>
          <a:xfrm>
            <a:off x="6288927" y="1977080"/>
            <a:ext cx="3990862" cy="2918936"/>
          </a:xfrm>
          <a:prstGeom prst="rect">
            <a:avLst/>
          </a:prstGeom>
        </p:spPr>
      </p:pic>
    </p:spTree>
    <p:extLst>
      <p:ext uri="{BB962C8B-B14F-4D97-AF65-F5344CB8AC3E}">
        <p14:creationId xmlns:p14="http://schemas.microsoft.com/office/powerpoint/2010/main" val="88250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901002" y="2286000"/>
            <a:ext cx="9689960" cy="1143000"/>
          </a:xfrm>
          <a:prstGeom prst="rect">
            <a:avLst/>
          </a:prstGeom>
        </p:spPr>
        <p:txBody>
          <a:bodyPr spcFirstLastPara="1" vert="horz" wrap="square" lIns="91425" tIns="45700" rIns="91425" bIns="45700" rtlCol="0" anchor="ctr" anchorCtr="0">
            <a:normAutofit fontScale="90000"/>
          </a:bodyPr>
          <a:lstStyle/>
          <a:p>
            <a:pPr marL="50800" algn="ctr">
              <a:lnSpc>
                <a:spcPct val="115000"/>
              </a:lnSpc>
              <a:buClr>
                <a:schemeClr val="dk1"/>
              </a:buClr>
              <a:buSzPts val="2800"/>
            </a:pPr>
            <a:r>
              <a:rPr lang="en-US" sz="4000" dirty="0">
                <a:solidFill>
                  <a:srgbClr val="FFC000"/>
                </a:solidFill>
                <a:latin typeface="+mj-ea"/>
                <a:cs typeface="Montserrat"/>
                <a:sym typeface="Montserrat"/>
              </a:rPr>
              <a:t>II.</a:t>
            </a:r>
            <a:r>
              <a:rPr lang="en-US" sz="2800" dirty="0">
                <a:solidFill>
                  <a:schemeClr val="dk1"/>
                </a:solidFill>
                <a:latin typeface="Montserrat"/>
                <a:ea typeface="Montserrat"/>
                <a:cs typeface="Montserrat"/>
                <a:sym typeface="Montserrat"/>
              </a:rPr>
              <a:t> </a:t>
            </a:r>
            <a:r>
              <a:rPr lang="en-US" sz="3300" dirty="0">
                <a:solidFill>
                  <a:schemeClr val="accent2">
                    <a:lumMod val="75000"/>
                  </a:schemeClr>
                </a:solidFill>
                <a:latin typeface="+mj-ea"/>
                <a:sym typeface="Montserrat"/>
              </a:rPr>
              <a:t>Developing familiarity with what foundation reviewers vs. government reviewers are looking for when they review proposals</a:t>
            </a:r>
            <a:endParaRPr sz="33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214435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6AD3C-ED27-2E3A-268D-ED15064B559D}"/>
              </a:ext>
            </a:extLst>
          </p:cNvPr>
          <p:cNvSpPr>
            <a:spLocks noGrp="1"/>
          </p:cNvSpPr>
          <p:nvPr>
            <p:ph type="title"/>
          </p:nvPr>
        </p:nvSpPr>
        <p:spPr>
          <a:xfrm>
            <a:off x="820548" y="0"/>
            <a:ext cx="2857834" cy="2885787"/>
          </a:xfrm>
        </p:spPr>
        <p:txBody>
          <a:bodyPr vert="horz" lIns="91440" tIns="45720" rIns="91440" bIns="45720" rtlCol="0" anchor="ctr">
            <a:noAutofit/>
          </a:bodyPr>
          <a:lstStyle/>
          <a:p>
            <a:r>
              <a:rPr lang="en-US" sz="2800" dirty="0">
                <a:solidFill>
                  <a:srgbClr val="FFFFFF"/>
                </a:solidFill>
              </a:rPr>
              <a:t>C</a:t>
            </a:r>
            <a:r>
              <a:rPr lang="en-US" sz="2800" kern="1200" dirty="0">
                <a:solidFill>
                  <a:srgbClr val="FFFFFF"/>
                </a:solidFill>
                <a:latin typeface="+mj-lt"/>
                <a:ea typeface="+mj-ea"/>
                <a:cs typeface="+mj-cs"/>
              </a:rPr>
              <a:t>ompetitive government and foundation proposals have each of these elements, but to different degrees</a:t>
            </a:r>
          </a:p>
        </p:txBody>
      </p:sp>
      <p:pic>
        <p:nvPicPr>
          <p:cNvPr id="6" name="Content Placeholder 5" descr="Seesaw with solid fill">
            <a:extLst>
              <a:ext uri="{FF2B5EF4-FFF2-40B4-BE49-F238E27FC236}">
                <a16:creationId xmlns:a16="http://schemas.microsoft.com/office/drawing/2014/main" id="{499799E3-647B-3D4F-B7BC-F9A6FBCE582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543653" y="611018"/>
            <a:ext cx="5578816" cy="5578816"/>
          </a:xfrm>
          <a:prstGeom prst="rect">
            <a:avLst/>
          </a:prstGeom>
        </p:spPr>
      </p:pic>
      <p:pic>
        <p:nvPicPr>
          <p:cNvPr id="4" name="Image" descr="Image">
            <a:extLst>
              <a:ext uri="{FF2B5EF4-FFF2-40B4-BE49-F238E27FC236}">
                <a16:creationId xmlns:a16="http://schemas.microsoft.com/office/drawing/2014/main" id="{5D21D0FC-7C44-D756-2E9E-7393168A1626}"/>
              </a:ext>
            </a:extLst>
          </p:cNvPr>
          <p:cNvPicPr>
            <a:picLocks noChangeAspect="1"/>
          </p:cNvPicPr>
          <p:nvPr/>
        </p:nvPicPr>
        <p:blipFill>
          <a:blip r:embed="rId5"/>
          <a:stretch>
            <a:fillRect/>
          </a:stretch>
        </p:blipFill>
        <p:spPr>
          <a:xfrm>
            <a:off x="11233148" y="6016892"/>
            <a:ext cx="609896" cy="528228"/>
          </a:xfrm>
          <a:prstGeom prst="rect">
            <a:avLst/>
          </a:prstGeom>
          <a:ln w="12700">
            <a:miter lim="400000"/>
          </a:ln>
        </p:spPr>
      </p:pic>
      <p:sp>
        <p:nvSpPr>
          <p:cNvPr id="7" name="TextBox 6">
            <a:extLst>
              <a:ext uri="{FF2B5EF4-FFF2-40B4-BE49-F238E27FC236}">
                <a16:creationId xmlns:a16="http://schemas.microsoft.com/office/drawing/2014/main" id="{DF6CA92B-75DB-7BC3-C2C8-959E7D55DF1F}"/>
              </a:ext>
            </a:extLst>
          </p:cNvPr>
          <p:cNvSpPr txBox="1"/>
          <p:nvPr/>
        </p:nvSpPr>
        <p:spPr>
          <a:xfrm>
            <a:off x="8998096" y="4373025"/>
            <a:ext cx="2540000" cy="1077218"/>
          </a:xfrm>
          <a:prstGeom prst="rect">
            <a:avLst/>
          </a:prstGeom>
          <a:noFill/>
        </p:spPr>
        <p:txBody>
          <a:bodyPr wrap="square" rtlCol="0">
            <a:spAutoFit/>
          </a:bodyPr>
          <a:lstStyle/>
          <a:p>
            <a:r>
              <a:rPr lang="en-US" sz="3200" dirty="0"/>
              <a:t>Government proposals</a:t>
            </a:r>
          </a:p>
        </p:txBody>
      </p:sp>
      <p:sp>
        <p:nvSpPr>
          <p:cNvPr id="12" name="TextBox 11">
            <a:extLst>
              <a:ext uri="{FF2B5EF4-FFF2-40B4-BE49-F238E27FC236}">
                <a16:creationId xmlns:a16="http://schemas.microsoft.com/office/drawing/2014/main" id="{5C517D36-C62C-23E7-94C5-4AAC428CC02F}"/>
              </a:ext>
            </a:extLst>
          </p:cNvPr>
          <p:cNvSpPr txBox="1"/>
          <p:nvPr/>
        </p:nvSpPr>
        <p:spPr>
          <a:xfrm>
            <a:off x="3556000" y="4373025"/>
            <a:ext cx="2540000" cy="1077218"/>
          </a:xfrm>
          <a:prstGeom prst="rect">
            <a:avLst/>
          </a:prstGeom>
          <a:noFill/>
        </p:spPr>
        <p:txBody>
          <a:bodyPr wrap="square" rtlCol="0">
            <a:spAutoFit/>
          </a:bodyPr>
          <a:lstStyle/>
          <a:p>
            <a:r>
              <a:rPr lang="en-US" sz="3200" dirty="0"/>
              <a:t>Foundation proposals</a:t>
            </a:r>
          </a:p>
        </p:txBody>
      </p:sp>
      <p:sp>
        <p:nvSpPr>
          <p:cNvPr id="14" name="TextBox 13">
            <a:extLst>
              <a:ext uri="{FF2B5EF4-FFF2-40B4-BE49-F238E27FC236}">
                <a16:creationId xmlns:a16="http://schemas.microsoft.com/office/drawing/2014/main" id="{0B3E5CE0-B21A-6B24-7EDC-552E4C3505A5}"/>
              </a:ext>
            </a:extLst>
          </p:cNvPr>
          <p:cNvSpPr txBox="1"/>
          <p:nvPr/>
        </p:nvSpPr>
        <p:spPr>
          <a:xfrm>
            <a:off x="3678382" y="1104037"/>
            <a:ext cx="3905478" cy="1754326"/>
          </a:xfrm>
          <a:prstGeom prst="rect">
            <a:avLst/>
          </a:prstGeom>
          <a:noFill/>
        </p:spPr>
        <p:txBody>
          <a:bodyPr wrap="square" rtlCol="0">
            <a:spAutoFit/>
          </a:bodyPr>
          <a:lstStyle/>
          <a:p>
            <a:pPr algn="ctr"/>
            <a:r>
              <a:rPr lang="en-US" sz="3600" dirty="0"/>
              <a:t>A compelling </a:t>
            </a:r>
            <a:r>
              <a:rPr lang="en-US" sz="3600" b="1" dirty="0">
                <a:solidFill>
                  <a:schemeClr val="accent2"/>
                </a:solidFill>
              </a:rPr>
              <a:t>STORY </a:t>
            </a:r>
            <a:r>
              <a:rPr lang="en-US" sz="3600" dirty="0"/>
              <a:t>with an </a:t>
            </a:r>
          </a:p>
          <a:p>
            <a:pPr algn="ctr"/>
            <a:r>
              <a:rPr lang="en-US" sz="3600" dirty="0"/>
              <a:t>emotional hook</a:t>
            </a:r>
          </a:p>
        </p:txBody>
      </p:sp>
    </p:spTree>
    <p:extLst>
      <p:ext uri="{BB962C8B-B14F-4D97-AF65-F5344CB8AC3E}">
        <p14:creationId xmlns:p14="http://schemas.microsoft.com/office/powerpoint/2010/main" val="3273353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lowchart: Document 1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6AD3C-ED27-2E3A-268D-ED15064B559D}"/>
              </a:ext>
            </a:extLst>
          </p:cNvPr>
          <p:cNvSpPr>
            <a:spLocks noGrp="1"/>
          </p:cNvSpPr>
          <p:nvPr>
            <p:ph type="title"/>
          </p:nvPr>
        </p:nvSpPr>
        <p:spPr>
          <a:xfrm>
            <a:off x="820548" y="0"/>
            <a:ext cx="2857834" cy="2885787"/>
          </a:xfrm>
        </p:spPr>
        <p:txBody>
          <a:bodyPr vert="horz" lIns="91440" tIns="45720" rIns="91440" bIns="45720" rtlCol="0" anchor="ctr">
            <a:noAutofit/>
          </a:bodyPr>
          <a:lstStyle/>
          <a:p>
            <a:r>
              <a:rPr lang="en-US" sz="2800" dirty="0">
                <a:solidFill>
                  <a:srgbClr val="FFFFFF"/>
                </a:solidFill>
              </a:rPr>
              <a:t>C</a:t>
            </a:r>
            <a:r>
              <a:rPr lang="en-US" sz="2800" kern="1200" dirty="0">
                <a:solidFill>
                  <a:srgbClr val="FFFFFF"/>
                </a:solidFill>
                <a:latin typeface="+mj-lt"/>
                <a:ea typeface="+mj-ea"/>
                <a:cs typeface="+mj-cs"/>
              </a:rPr>
              <a:t>ompetitive government and foundation proposals have each of these elements, but at different dosages</a:t>
            </a:r>
          </a:p>
        </p:txBody>
      </p:sp>
      <p:pic>
        <p:nvPicPr>
          <p:cNvPr id="6" name="Content Placeholder 5" descr="Seesaw with solid fill">
            <a:extLst>
              <a:ext uri="{FF2B5EF4-FFF2-40B4-BE49-F238E27FC236}">
                <a16:creationId xmlns:a16="http://schemas.microsoft.com/office/drawing/2014/main" id="{499799E3-647B-3D4F-B7BC-F9A6FBCE582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flipH="1">
            <a:off x="4139900" y="903982"/>
            <a:ext cx="5577840" cy="5577840"/>
          </a:xfrm>
          <a:prstGeom prst="rect">
            <a:avLst/>
          </a:prstGeom>
        </p:spPr>
      </p:pic>
      <p:pic>
        <p:nvPicPr>
          <p:cNvPr id="4" name="Image" descr="Image">
            <a:extLst>
              <a:ext uri="{FF2B5EF4-FFF2-40B4-BE49-F238E27FC236}">
                <a16:creationId xmlns:a16="http://schemas.microsoft.com/office/drawing/2014/main" id="{5D21D0FC-7C44-D756-2E9E-7393168A1626}"/>
              </a:ext>
            </a:extLst>
          </p:cNvPr>
          <p:cNvPicPr>
            <a:picLocks noChangeAspect="1"/>
          </p:cNvPicPr>
          <p:nvPr/>
        </p:nvPicPr>
        <p:blipFill>
          <a:blip r:embed="rId5"/>
          <a:stretch>
            <a:fillRect/>
          </a:stretch>
        </p:blipFill>
        <p:spPr>
          <a:xfrm>
            <a:off x="11233148" y="6016892"/>
            <a:ext cx="609896" cy="528228"/>
          </a:xfrm>
          <a:prstGeom prst="rect">
            <a:avLst/>
          </a:prstGeom>
          <a:ln w="12700">
            <a:miter lim="400000"/>
          </a:ln>
        </p:spPr>
      </p:pic>
      <p:sp>
        <p:nvSpPr>
          <p:cNvPr id="7" name="TextBox 6">
            <a:extLst>
              <a:ext uri="{FF2B5EF4-FFF2-40B4-BE49-F238E27FC236}">
                <a16:creationId xmlns:a16="http://schemas.microsoft.com/office/drawing/2014/main" id="{DF6CA92B-75DB-7BC3-C2C8-959E7D55DF1F}"/>
              </a:ext>
            </a:extLst>
          </p:cNvPr>
          <p:cNvSpPr txBox="1"/>
          <p:nvPr/>
        </p:nvSpPr>
        <p:spPr>
          <a:xfrm>
            <a:off x="3678382" y="4876800"/>
            <a:ext cx="2540000" cy="1077218"/>
          </a:xfrm>
          <a:prstGeom prst="rect">
            <a:avLst/>
          </a:prstGeom>
          <a:noFill/>
        </p:spPr>
        <p:txBody>
          <a:bodyPr wrap="square" rtlCol="0">
            <a:spAutoFit/>
          </a:bodyPr>
          <a:lstStyle/>
          <a:p>
            <a:r>
              <a:rPr lang="en-US" sz="3200" dirty="0"/>
              <a:t>Foundation proposals</a:t>
            </a:r>
          </a:p>
        </p:txBody>
      </p:sp>
      <p:sp>
        <p:nvSpPr>
          <p:cNvPr id="12" name="TextBox 11">
            <a:extLst>
              <a:ext uri="{FF2B5EF4-FFF2-40B4-BE49-F238E27FC236}">
                <a16:creationId xmlns:a16="http://schemas.microsoft.com/office/drawing/2014/main" id="{5C517D36-C62C-23E7-94C5-4AAC428CC02F}"/>
              </a:ext>
            </a:extLst>
          </p:cNvPr>
          <p:cNvSpPr txBox="1"/>
          <p:nvPr/>
        </p:nvSpPr>
        <p:spPr>
          <a:xfrm>
            <a:off x="8447740" y="4876800"/>
            <a:ext cx="2540000" cy="1077218"/>
          </a:xfrm>
          <a:prstGeom prst="rect">
            <a:avLst/>
          </a:prstGeom>
          <a:noFill/>
        </p:spPr>
        <p:txBody>
          <a:bodyPr wrap="square" rtlCol="0">
            <a:spAutoFit/>
          </a:bodyPr>
          <a:lstStyle/>
          <a:p>
            <a:r>
              <a:rPr lang="en-US" sz="3200" dirty="0"/>
              <a:t>Government proposals</a:t>
            </a:r>
          </a:p>
        </p:txBody>
      </p:sp>
      <p:sp>
        <p:nvSpPr>
          <p:cNvPr id="14" name="TextBox 13">
            <a:extLst>
              <a:ext uri="{FF2B5EF4-FFF2-40B4-BE49-F238E27FC236}">
                <a16:creationId xmlns:a16="http://schemas.microsoft.com/office/drawing/2014/main" id="{0B3E5CE0-B21A-6B24-7EDC-552E4C3505A5}"/>
              </a:ext>
            </a:extLst>
          </p:cNvPr>
          <p:cNvSpPr txBox="1"/>
          <p:nvPr/>
        </p:nvSpPr>
        <p:spPr>
          <a:xfrm>
            <a:off x="7100897" y="827038"/>
            <a:ext cx="4742147" cy="2308324"/>
          </a:xfrm>
          <a:prstGeom prst="rect">
            <a:avLst/>
          </a:prstGeom>
          <a:noFill/>
        </p:spPr>
        <p:txBody>
          <a:bodyPr wrap="square" rtlCol="0">
            <a:spAutoFit/>
          </a:bodyPr>
          <a:lstStyle/>
          <a:p>
            <a:pPr algn="ctr"/>
            <a:r>
              <a:rPr lang="en-US" sz="3600" dirty="0"/>
              <a:t>Responding to </a:t>
            </a:r>
            <a:r>
              <a:rPr lang="en-US" sz="3600" b="1" dirty="0">
                <a:solidFill>
                  <a:schemeClr val="accent2"/>
                </a:solidFill>
              </a:rPr>
              <a:t>each and every requirement</a:t>
            </a:r>
            <a:r>
              <a:rPr lang="en-US" sz="3600" dirty="0"/>
              <a:t>, in order and in a specific, prescribed manner</a:t>
            </a:r>
          </a:p>
        </p:txBody>
      </p:sp>
    </p:spTree>
    <p:extLst>
      <p:ext uri="{BB962C8B-B14F-4D97-AF65-F5344CB8AC3E}">
        <p14:creationId xmlns:p14="http://schemas.microsoft.com/office/powerpoint/2010/main" val="2660957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DFF6C-2FEE-F25D-D517-C852986224BA}"/>
              </a:ext>
            </a:extLst>
          </p:cNvPr>
          <p:cNvSpPr>
            <a:spLocks noGrp="1"/>
          </p:cNvSpPr>
          <p:nvPr>
            <p:ph type="title"/>
          </p:nvPr>
        </p:nvSpPr>
        <p:spPr>
          <a:xfrm>
            <a:off x="572493" y="238539"/>
            <a:ext cx="11018520" cy="1434415"/>
          </a:xfrm>
        </p:spPr>
        <p:txBody>
          <a:bodyPr anchor="b">
            <a:normAutofit fontScale="90000"/>
          </a:bodyPr>
          <a:lstStyle/>
          <a:p>
            <a:r>
              <a:rPr lang="en-US" sz="5000" dirty="0"/>
              <a:t>The Role of </a:t>
            </a:r>
            <a:r>
              <a:rPr lang="en-US" sz="5000" b="1" dirty="0"/>
              <a:t>STORY</a:t>
            </a:r>
            <a:r>
              <a:rPr lang="en-US" sz="5000" dirty="0"/>
              <a:t> in </a:t>
            </a:r>
            <a:r>
              <a:rPr lang="en-US" sz="5000" b="1" dirty="0">
                <a:solidFill>
                  <a:schemeClr val="accent2"/>
                </a:solidFill>
              </a:rPr>
              <a:t>Foundation</a:t>
            </a:r>
            <a:r>
              <a:rPr lang="en-US" sz="5000" b="1" dirty="0"/>
              <a:t> Proposals</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060BFC-BF21-3B4E-2A2A-F9EB340D43EF}"/>
              </a:ext>
            </a:extLst>
          </p:cNvPr>
          <p:cNvSpPr>
            <a:spLocks noGrp="1"/>
          </p:cNvSpPr>
          <p:nvPr>
            <p:ph idx="1"/>
          </p:nvPr>
        </p:nvSpPr>
        <p:spPr>
          <a:xfrm>
            <a:off x="572492" y="2071315"/>
            <a:ext cx="6783347" cy="4548145"/>
          </a:xfrm>
        </p:spPr>
        <p:txBody>
          <a:bodyPr anchor="t">
            <a:normAutofit/>
          </a:bodyPr>
          <a:lstStyle/>
          <a:p>
            <a:r>
              <a:rPr lang="en-US" sz="2400" dirty="0"/>
              <a:t>Grant proposals to private foundations </a:t>
            </a:r>
            <a:r>
              <a:rPr lang="en-US" sz="2400" b="1" i="1" dirty="0"/>
              <a:t>must not only inform but also inspire.  </a:t>
            </a:r>
          </a:p>
          <a:p>
            <a:r>
              <a:rPr lang="en-US" sz="2400" dirty="0"/>
              <a:t>Use </a:t>
            </a:r>
            <a:r>
              <a:rPr lang="en-US" sz="2400" b="1" i="1" dirty="0"/>
              <a:t>stories</a:t>
            </a:r>
            <a:r>
              <a:rPr lang="en-US" sz="2400" b="1" dirty="0"/>
              <a:t> </a:t>
            </a:r>
            <a:r>
              <a:rPr lang="en-US" sz="2400" dirty="0"/>
              <a:t>to embed your proposal in the mind of the reader. Highlight the difference to the story’s subject if the project is funded. Use vivid imagery and powerful quotes to put the reader in the story. </a:t>
            </a:r>
          </a:p>
          <a:p>
            <a:r>
              <a:rPr lang="en-US" sz="2400" dirty="0"/>
              <a:t>Remember that you’re writing for a real person (the Program Officer or Advisory Board member) who can be converted to belief and action. </a:t>
            </a:r>
          </a:p>
          <a:p>
            <a:r>
              <a:rPr lang="en-US" sz="2400" dirty="0"/>
              <a:t>The program officer will likely soon forget facts and figures—no matter how impressive they are. </a:t>
            </a:r>
          </a:p>
          <a:p>
            <a:endParaRPr lang="en-US" sz="2200" dirty="0"/>
          </a:p>
        </p:txBody>
      </p:sp>
      <p:pic>
        <p:nvPicPr>
          <p:cNvPr id="1026" name="Picture 2" descr="Quickly Build Component Libraries with Storybook">
            <a:extLst>
              <a:ext uri="{FF2B5EF4-FFF2-40B4-BE49-F238E27FC236}">
                <a16:creationId xmlns:a16="http://schemas.microsoft.com/office/drawing/2014/main" id="{E58C3EEF-6021-F73C-A634-AF119129C5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76" r="12608" b="2"/>
          <a:stretch/>
        </p:blipFill>
        <p:spPr bwMode="auto">
          <a:xfrm>
            <a:off x="7675658" y="2168222"/>
            <a:ext cx="3869635" cy="402226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descr="Image">
            <a:extLst>
              <a:ext uri="{FF2B5EF4-FFF2-40B4-BE49-F238E27FC236}">
                <a16:creationId xmlns:a16="http://schemas.microsoft.com/office/drawing/2014/main" id="{4758BA6B-40EC-19D7-1FE7-6B534241811D}"/>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1761052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DFF6C-2FEE-F25D-D517-C852986224BA}"/>
              </a:ext>
            </a:extLst>
          </p:cNvPr>
          <p:cNvSpPr>
            <a:spLocks noGrp="1"/>
          </p:cNvSpPr>
          <p:nvPr>
            <p:ph type="title"/>
          </p:nvPr>
        </p:nvSpPr>
        <p:spPr>
          <a:xfrm>
            <a:off x="572493" y="238539"/>
            <a:ext cx="11018520" cy="1434415"/>
          </a:xfrm>
        </p:spPr>
        <p:txBody>
          <a:bodyPr anchor="b">
            <a:normAutofit/>
          </a:bodyPr>
          <a:lstStyle/>
          <a:p>
            <a:r>
              <a:rPr lang="en-US" sz="4600" dirty="0"/>
              <a:t>The Role of </a:t>
            </a:r>
            <a:r>
              <a:rPr lang="en-US" sz="4600" b="1" dirty="0"/>
              <a:t>STORY</a:t>
            </a:r>
            <a:r>
              <a:rPr lang="en-US" sz="4600" dirty="0"/>
              <a:t> in </a:t>
            </a:r>
            <a:r>
              <a:rPr lang="en-US" sz="4600" b="1" dirty="0">
                <a:solidFill>
                  <a:schemeClr val="accent2"/>
                </a:solidFill>
              </a:rPr>
              <a:t>Government</a:t>
            </a:r>
            <a:r>
              <a:rPr lang="en-US" sz="4600" b="1" dirty="0"/>
              <a:t> Proposals</a:t>
            </a:r>
          </a:p>
        </p:txBody>
      </p:sp>
      <p:sp>
        <p:nvSpPr>
          <p:cNvPr id="206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060BFC-BF21-3B4E-2A2A-F9EB340D43EF}"/>
              </a:ext>
            </a:extLst>
          </p:cNvPr>
          <p:cNvSpPr>
            <a:spLocks noGrp="1"/>
          </p:cNvSpPr>
          <p:nvPr>
            <p:ph idx="1"/>
          </p:nvPr>
        </p:nvSpPr>
        <p:spPr>
          <a:xfrm>
            <a:off x="572492" y="2071316"/>
            <a:ext cx="7103165" cy="4119172"/>
          </a:xfrm>
        </p:spPr>
        <p:txBody>
          <a:bodyPr anchor="t">
            <a:normAutofit lnSpcReduction="10000"/>
          </a:bodyPr>
          <a:lstStyle/>
          <a:p>
            <a:r>
              <a:rPr lang="en-US" sz="2400" dirty="0"/>
              <a:t>A competitive government grant proposal tells a story, but must weave in specific, detailed data to do so</a:t>
            </a:r>
          </a:p>
          <a:p>
            <a:pPr marL="0" indent="0">
              <a:buNone/>
            </a:pPr>
            <a:endParaRPr lang="en-US" sz="2400" dirty="0"/>
          </a:p>
          <a:p>
            <a:r>
              <a:rPr lang="en-US" sz="2400" dirty="0"/>
              <a:t>A strong Needs section lays out the facts in a logical, convincing way rather than appealing to emotion</a:t>
            </a:r>
          </a:p>
          <a:p>
            <a:pPr marL="0" indent="0">
              <a:buNone/>
            </a:pPr>
            <a:endParaRPr lang="en-US" sz="2400" dirty="0"/>
          </a:p>
          <a:p>
            <a:r>
              <a:rPr lang="en-US" sz="2400" dirty="0"/>
              <a:t>A good story—no matter how compelling—is secondary to fulfilling each and every requirement in the manner prescribed by the agency; the points you gain for a good story cannot make up for points lost to incomplete responses</a:t>
            </a:r>
          </a:p>
          <a:p>
            <a:pPr marL="0" indent="0">
              <a:buNone/>
            </a:pPr>
            <a:endParaRPr lang="en-US" sz="2200" dirty="0"/>
          </a:p>
        </p:txBody>
      </p:sp>
      <p:pic>
        <p:nvPicPr>
          <p:cNvPr id="2050" name="Picture 2" descr="Free Vector | Man working on checklist background">
            <a:extLst>
              <a:ext uri="{FF2B5EF4-FFF2-40B4-BE49-F238E27FC236}">
                <a16:creationId xmlns:a16="http://schemas.microsoft.com/office/drawing/2014/main" id="{52B1A65D-2DC4-9B6E-99A9-E0A436EE2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descr="Image">
            <a:extLst>
              <a:ext uri="{FF2B5EF4-FFF2-40B4-BE49-F238E27FC236}">
                <a16:creationId xmlns:a16="http://schemas.microsoft.com/office/drawing/2014/main" id="{C9DB364B-6225-A482-D075-FB7C09C5948D}"/>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2587926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1E32-5FCB-F98D-666C-2F0D16D395DC}"/>
              </a:ext>
            </a:extLst>
          </p:cNvPr>
          <p:cNvSpPr>
            <a:spLocks noGrp="1"/>
          </p:cNvSpPr>
          <p:nvPr>
            <p:ph type="title"/>
          </p:nvPr>
        </p:nvSpPr>
        <p:spPr>
          <a:xfrm>
            <a:off x="187960" y="-188268"/>
            <a:ext cx="11541760" cy="1325563"/>
          </a:xfrm>
        </p:spPr>
        <p:txBody>
          <a:bodyPr>
            <a:normAutofit/>
          </a:bodyPr>
          <a:lstStyle/>
          <a:p>
            <a:r>
              <a:rPr lang="en-US" sz="3600" dirty="0"/>
              <a:t>Use of SMART objectives and Evidence-based practices </a:t>
            </a:r>
          </a:p>
        </p:txBody>
      </p:sp>
      <p:sp>
        <p:nvSpPr>
          <p:cNvPr id="3" name="Content Placeholder 2">
            <a:extLst>
              <a:ext uri="{FF2B5EF4-FFF2-40B4-BE49-F238E27FC236}">
                <a16:creationId xmlns:a16="http://schemas.microsoft.com/office/drawing/2014/main" id="{B25209F0-7009-C250-2413-B6FFD22FB130}"/>
              </a:ext>
            </a:extLst>
          </p:cNvPr>
          <p:cNvSpPr>
            <a:spLocks noGrp="1"/>
          </p:cNvSpPr>
          <p:nvPr>
            <p:ph idx="1"/>
          </p:nvPr>
        </p:nvSpPr>
        <p:spPr>
          <a:xfrm>
            <a:off x="167640" y="998944"/>
            <a:ext cx="11684000" cy="1858011"/>
          </a:xfrm>
        </p:spPr>
        <p:txBody>
          <a:bodyPr>
            <a:normAutofit fontScale="62500" lnSpcReduction="20000"/>
          </a:bodyPr>
          <a:lstStyle/>
          <a:p>
            <a:pPr marL="0" indent="0" algn="ctr">
              <a:buNone/>
            </a:pPr>
            <a:r>
              <a:rPr lang="en-US" sz="4000" dirty="0"/>
              <a:t>Both foundation and government proposals are strongest when they embed SMART objectives and evidence-based practices. However, the degree to which they are used is a bit like the difference between the skill level required to play a basic upright piano compared to that required to play a grand piano.</a:t>
            </a:r>
          </a:p>
          <a:p>
            <a:pPr marL="0" indent="0">
              <a:buNone/>
            </a:pPr>
            <a:endParaRPr lang="en-US" dirty="0"/>
          </a:p>
          <a:p>
            <a:pPr marL="0" indent="0">
              <a:buNone/>
            </a:pPr>
            <a:r>
              <a:rPr lang="en-US" dirty="0"/>
              <a:t> </a:t>
            </a:r>
          </a:p>
        </p:txBody>
      </p:sp>
      <p:pic>
        <p:nvPicPr>
          <p:cNvPr id="6" name="Picture 2" descr="Kawai 46&quot; ST-1 Upright Piano | Satin Oak">
            <a:extLst>
              <a:ext uri="{FF2B5EF4-FFF2-40B4-BE49-F238E27FC236}">
                <a16:creationId xmlns:a16="http://schemas.microsoft.com/office/drawing/2014/main" id="{6917413C-C9FD-29CD-4476-F08CE4FFB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60" y="2718604"/>
            <a:ext cx="2966720" cy="34902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 Best Piano Makers | Piano Removal Services | Colin Batt Removals">
            <a:extLst>
              <a:ext uri="{FF2B5EF4-FFF2-40B4-BE49-F238E27FC236}">
                <a16:creationId xmlns:a16="http://schemas.microsoft.com/office/drawing/2014/main" id="{7A8683A5-88EF-3DCF-8BD9-3567789AE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720" y="2256531"/>
            <a:ext cx="5758180" cy="49584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6C97DF-19D6-DC1B-7BE4-BC502B1C273C}"/>
              </a:ext>
            </a:extLst>
          </p:cNvPr>
          <p:cNvSpPr txBox="1"/>
          <p:nvPr/>
        </p:nvSpPr>
        <p:spPr>
          <a:xfrm>
            <a:off x="2237740" y="6307902"/>
            <a:ext cx="1724660" cy="461665"/>
          </a:xfrm>
          <a:prstGeom prst="rect">
            <a:avLst/>
          </a:prstGeom>
          <a:solidFill>
            <a:schemeClr val="accent4"/>
          </a:solidFill>
        </p:spPr>
        <p:txBody>
          <a:bodyPr wrap="square" rtlCol="0">
            <a:spAutoFit/>
          </a:bodyPr>
          <a:lstStyle/>
          <a:p>
            <a:pPr algn="ctr"/>
            <a:r>
              <a:rPr lang="en-US" sz="2400" dirty="0"/>
              <a:t>Foundation</a:t>
            </a:r>
          </a:p>
        </p:txBody>
      </p:sp>
      <p:sp>
        <p:nvSpPr>
          <p:cNvPr id="8" name="TextBox 7">
            <a:extLst>
              <a:ext uri="{FF2B5EF4-FFF2-40B4-BE49-F238E27FC236}">
                <a16:creationId xmlns:a16="http://schemas.microsoft.com/office/drawing/2014/main" id="{6A220EE7-4D94-EE99-F236-0C22D346DD6E}"/>
              </a:ext>
            </a:extLst>
          </p:cNvPr>
          <p:cNvSpPr txBox="1"/>
          <p:nvPr/>
        </p:nvSpPr>
        <p:spPr>
          <a:xfrm>
            <a:off x="7559040" y="6307901"/>
            <a:ext cx="1910080" cy="461665"/>
          </a:xfrm>
          <a:prstGeom prst="rect">
            <a:avLst/>
          </a:prstGeom>
          <a:solidFill>
            <a:schemeClr val="accent4"/>
          </a:solidFill>
        </p:spPr>
        <p:txBody>
          <a:bodyPr wrap="square" rtlCol="0">
            <a:spAutoFit/>
          </a:bodyPr>
          <a:lstStyle/>
          <a:p>
            <a:pPr algn="ctr"/>
            <a:r>
              <a:rPr lang="en-US" sz="2400" dirty="0"/>
              <a:t>Government</a:t>
            </a:r>
          </a:p>
        </p:txBody>
      </p:sp>
      <p:pic>
        <p:nvPicPr>
          <p:cNvPr id="9" name="Image" descr="Image">
            <a:extLst>
              <a:ext uri="{FF2B5EF4-FFF2-40B4-BE49-F238E27FC236}">
                <a16:creationId xmlns:a16="http://schemas.microsoft.com/office/drawing/2014/main" id="{847AA4C2-33F3-CE8C-C862-013EA666D42B}"/>
              </a:ext>
            </a:extLst>
          </p:cNvPr>
          <p:cNvPicPr>
            <a:picLocks noChangeAspect="1"/>
          </p:cNvPicPr>
          <p:nvPr/>
        </p:nvPicPr>
        <p:blipFill>
          <a:blip r:embed="rId4"/>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244225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5EE88-98B3-CDA7-E21C-4656DB15410E}"/>
              </a:ext>
            </a:extLst>
          </p:cNvPr>
          <p:cNvSpPr>
            <a:spLocks noGrp="1"/>
          </p:cNvSpPr>
          <p:nvPr>
            <p:ph type="title"/>
          </p:nvPr>
        </p:nvSpPr>
        <p:spPr>
          <a:xfrm>
            <a:off x="356616" y="461772"/>
            <a:ext cx="6894576" cy="1783080"/>
          </a:xfrm>
        </p:spPr>
        <p:txBody>
          <a:bodyPr anchor="b">
            <a:normAutofit/>
          </a:bodyPr>
          <a:lstStyle/>
          <a:p>
            <a:r>
              <a:rPr lang="en-US" sz="3800" dirty="0"/>
              <a:t>An example of government agency expectations for SMART objectives</a:t>
            </a:r>
          </a:p>
        </p:txBody>
      </p:sp>
      <p:sp>
        <p:nvSpPr>
          <p:cNvPr id="410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Content Placeholder 4101">
            <a:extLst>
              <a:ext uri="{FF2B5EF4-FFF2-40B4-BE49-F238E27FC236}">
                <a16:creationId xmlns:a16="http://schemas.microsoft.com/office/drawing/2014/main" id="{17126468-042A-8B1E-25E7-50887DA782F0}"/>
              </a:ext>
            </a:extLst>
          </p:cNvPr>
          <p:cNvSpPr>
            <a:spLocks noGrp="1"/>
          </p:cNvSpPr>
          <p:nvPr>
            <p:ph idx="1"/>
          </p:nvPr>
        </p:nvSpPr>
        <p:spPr>
          <a:xfrm>
            <a:off x="1825320" y="5223987"/>
            <a:ext cx="6894576" cy="2468591"/>
          </a:xfrm>
        </p:spPr>
        <p:txBody>
          <a:bodyPr>
            <a:normAutofit/>
          </a:bodyPr>
          <a:lstStyle/>
          <a:p>
            <a:r>
              <a:rPr lang="en-US" sz="2400" dirty="0"/>
              <a:t>From the Substance Abuse and Mental Health Services Administration (SAMHSA) </a:t>
            </a:r>
            <a:r>
              <a:rPr lang="en-US" sz="2400" dirty="0">
                <a:hlinkClick r:id="rId2"/>
              </a:rPr>
              <a:t>“Developing a Competitive SAMHSA Grant Application”</a:t>
            </a:r>
            <a:r>
              <a:rPr lang="en-US" sz="2400" dirty="0"/>
              <a:t> guide</a:t>
            </a:r>
          </a:p>
        </p:txBody>
      </p:sp>
      <p:pic>
        <p:nvPicPr>
          <p:cNvPr id="4098" name="Picture 2" descr="New Year, New (SMART) Goals! | The Improve Group">
            <a:extLst>
              <a:ext uri="{FF2B5EF4-FFF2-40B4-BE49-F238E27FC236}">
                <a16:creationId xmlns:a16="http://schemas.microsoft.com/office/drawing/2014/main" id="{F04337F0-1F39-15B0-CBEC-BDE0CBC405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78973" y="686805"/>
            <a:ext cx="4474608" cy="22373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paper&#10;&#10;Description automatically generated">
            <a:extLst>
              <a:ext uri="{FF2B5EF4-FFF2-40B4-BE49-F238E27FC236}">
                <a16:creationId xmlns:a16="http://schemas.microsoft.com/office/drawing/2014/main" id="{24BC5226-5046-F557-7708-9302409BA384}"/>
              </a:ext>
            </a:extLst>
          </p:cNvPr>
          <p:cNvPicPr>
            <a:picLocks noChangeAspect="1"/>
          </p:cNvPicPr>
          <p:nvPr/>
        </p:nvPicPr>
        <p:blipFill>
          <a:blip r:embed="rId4"/>
          <a:stretch>
            <a:fillRect/>
          </a:stretch>
        </p:blipFill>
        <p:spPr>
          <a:xfrm>
            <a:off x="356616" y="2659746"/>
            <a:ext cx="6989747" cy="2149347"/>
          </a:xfrm>
          <a:prstGeom prst="rect">
            <a:avLst/>
          </a:prstGeom>
        </p:spPr>
      </p:pic>
      <p:pic>
        <p:nvPicPr>
          <p:cNvPr id="6" name="Image" descr="Image">
            <a:extLst>
              <a:ext uri="{FF2B5EF4-FFF2-40B4-BE49-F238E27FC236}">
                <a16:creationId xmlns:a16="http://schemas.microsoft.com/office/drawing/2014/main" id="{A94431B5-1624-ED36-5AD2-4492D591F9C2}"/>
              </a:ext>
            </a:extLst>
          </p:cNvPr>
          <p:cNvPicPr>
            <a:picLocks noChangeAspect="1"/>
          </p:cNvPicPr>
          <p:nvPr/>
        </p:nvPicPr>
        <p:blipFill>
          <a:blip r:embed="rId5"/>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187566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3"/>
          <a:stretch>
            <a:fillRect/>
          </a:stretch>
        </p:blipFill>
        <p:spPr>
          <a:xfrm>
            <a:off x="0" y="1459055"/>
            <a:ext cx="4550730" cy="3939891"/>
          </a:xfrm>
          <a:prstGeom prst="rect">
            <a:avLst/>
          </a:prstGeom>
          <a:ln w="12700">
            <a:miter lim="400000"/>
          </a:ln>
        </p:spPr>
      </p:pic>
      <p:sp>
        <p:nvSpPr>
          <p:cNvPr id="158" name="section…"/>
          <p:cNvSpPr txBox="1"/>
          <p:nvPr/>
        </p:nvSpPr>
        <p:spPr>
          <a:xfrm>
            <a:off x="1920202" y="260225"/>
            <a:ext cx="6909007" cy="467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3300" dirty="0"/>
              <a:t>Learning Objectives</a:t>
            </a:r>
            <a:endParaRPr sz="33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4238369" y="1102725"/>
            <a:ext cx="7722574" cy="46525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444500">
              <a:lnSpc>
                <a:spcPct val="115000"/>
              </a:lnSpc>
              <a:buSzPts val="2800"/>
            </a:pPr>
            <a:r>
              <a:rPr lang="en-US" sz="2000" dirty="0">
                <a:solidFill>
                  <a:schemeClr val="bg1"/>
                </a:solidFill>
              </a:rPr>
              <a:t>I. Understanding what competitive foundation and government grants have in common</a:t>
            </a:r>
          </a:p>
          <a:p>
            <a:pPr marL="444500">
              <a:lnSpc>
                <a:spcPct val="115000"/>
              </a:lnSpc>
              <a:buSzPts val="2800"/>
            </a:pPr>
            <a:endParaRPr lang="en-US" sz="2000" dirty="0">
              <a:solidFill>
                <a:schemeClr val="bg1"/>
              </a:solidFill>
            </a:endParaRPr>
          </a:p>
          <a:p>
            <a:pPr marL="444500">
              <a:lnSpc>
                <a:spcPct val="115000"/>
              </a:lnSpc>
              <a:buSzPts val="2800"/>
            </a:pPr>
            <a:r>
              <a:rPr lang="en-US" sz="2000" dirty="0">
                <a:solidFill>
                  <a:schemeClr val="bg1"/>
                </a:solidFill>
              </a:rPr>
              <a:t>II. Developing familiarity with what foundation reviewers vs. government reviewers are looking for</a:t>
            </a:r>
          </a:p>
          <a:p>
            <a:pPr marL="444500">
              <a:lnSpc>
                <a:spcPct val="115000"/>
              </a:lnSpc>
              <a:buSzPts val="2800"/>
            </a:pPr>
            <a:endParaRPr lang="en-US" sz="2000" dirty="0">
              <a:solidFill>
                <a:schemeClr val="bg1"/>
              </a:solidFill>
            </a:endParaRPr>
          </a:p>
          <a:p>
            <a:pPr marL="444500">
              <a:lnSpc>
                <a:spcPct val="115000"/>
              </a:lnSpc>
              <a:buSzPts val="2800"/>
            </a:pPr>
            <a:r>
              <a:rPr lang="en-US" sz="2000" dirty="0">
                <a:solidFill>
                  <a:schemeClr val="bg1"/>
                </a:solidFill>
              </a:rPr>
              <a:t>III. How to transition from foundation to federal grants and vice versa</a:t>
            </a:r>
          </a:p>
          <a:p>
            <a:pPr marL="444500">
              <a:lnSpc>
                <a:spcPct val="115000"/>
              </a:lnSpc>
              <a:buSzPts val="2800"/>
            </a:pPr>
            <a:endParaRPr lang="en-US" sz="2000" dirty="0">
              <a:solidFill>
                <a:schemeClr val="bg1"/>
              </a:solidFill>
            </a:endParaRPr>
          </a:p>
          <a:p>
            <a:pPr marL="444500">
              <a:lnSpc>
                <a:spcPct val="115000"/>
              </a:lnSpc>
              <a:buSzPts val="2800"/>
            </a:pPr>
            <a:r>
              <a:rPr lang="en-US" sz="2000" dirty="0">
                <a:solidFill>
                  <a:schemeClr val="bg1"/>
                </a:solidFill>
              </a:rPr>
              <a:t>IV. Delineating stylistic and content differences between foundation and government proposals</a:t>
            </a:r>
          </a:p>
          <a:p>
            <a:pPr marL="444500">
              <a:lnSpc>
                <a:spcPct val="115000"/>
              </a:lnSpc>
              <a:buSzPts val="2800"/>
            </a:pPr>
            <a:endParaRPr lang="en-US" sz="2000" dirty="0">
              <a:solidFill>
                <a:schemeClr val="bg1"/>
              </a:solidFill>
            </a:endParaRPr>
          </a:p>
          <a:p>
            <a:pPr marL="444500">
              <a:lnSpc>
                <a:spcPct val="115000"/>
              </a:lnSpc>
              <a:buSzPts val="2800"/>
            </a:pPr>
            <a:r>
              <a:rPr lang="en-US" sz="2000" dirty="0">
                <a:solidFill>
                  <a:schemeClr val="bg1"/>
                </a:solidFill>
              </a:rPr>
              <a:t>V. Understanding the basics of assessing your organization’s readiness for foundation vs. government grants </a:t>
            </a:r>
          </a:p>
        </p:txBody>
      </p:sp>
    </p:spTree>
    <p:extLst>
      <p:ext uri="{BB962C8B-B14F-4D97-AF65-F5344CB8AC3E}">
        <p14:creationId xmlns:p14="http://schemas.microsoft.com/office/powerpoint/2010/main" val="23834568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F5EE88-98B3-CDA7-E21C-4656DB15410E}"/>
              </a:ext>
            </a:extLst>
          </p:cNvPr>
          <p:cNvSpPr>
            <a:spLocks noGrp="1"/>
          </p:cNvSpPr>
          <p:nvPr>
            <p:ph type="title"/>
          </p:nvPr>
        </p:nvSpPr>
        <p:spPr>
          <a:xfrm>
            <a:off x="137237" y="466904"/>
            <a:ext cx="6714129" cy="1477329"/>
          </a:xfrm>
        </p:spPr>
        <p:txBody>
          <a:bodyPr anchor="b">
            <a:normAutofit fontScale="90000"/>
          </a:bodyPr>
          <a:lstStyle/>
          <a:p>
            <a:r>
              <a:rPr lang="en-US" sz="3800" dirty="0"/>
              <a:t>An example of government agency expectations for referencing evidence-based practices</a:t>
            </a:r>
          </a:p>
        </p:txBody>
      </p:sp>
      <p:sp>
        <p:nvSpPr>
          <p:cNvPr id="410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7FFABFD-1E02-4025-A14D-23F2AC35DDD6}"/>
              </a:ext>
            </a:extLst>
          </p:cNvPr>
          <p:cNvSpPr/>
          <p:nvPr/>
        </p:nvSpPr>
        <p:spPr>
          <a:xfrm>
            <a:off x="214384" y="3059829"/>
            <a:ext cx="5880092" cy="192631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B752955-F3E8-8742-7EF9-01838FB78564}"/>
              </a:ext>
            </a:extLst>
          </p:cNvPr>
          <p:cNvSpPr txBox="1"/>
          <p:nvPr/>
        </p:nvSpPr>
        <p:spPr>
          <a:xfrm>
            <a:off x="1606747" y="3284321"/>
            <a:ext cx="4622724" cy="1477328"/>
          </a:xfrm>
          <a:prstGeom prst="rect">
            <a:avLst/>
          </a:prstGeom>
          <a:noFill/>
        </p:spPr>
        <p:txBody>
          <a:bodyPr wrap="square">
            <a:spAutoFit/>
          </a:bodyPr>
          <a:lstStyle/>
          <a:p>
            <a:pPr lvl="0"/>
            <a:r>
              <a:rPr lang="en-US" sz="1800" dirty="0"/>
              <a:t>EBP “is the objective, balanced, and responsible use of current research and the best available data to guide policy and practice decisions, such that outcomes for (the target population) are improved.” </a:t>
            </a:r>
          </a:p>
        </p:txBody>
      </p:sp>
      <p:sp>
        <p:nvSpPr>
          <p:cNvPr id="8" name="Rectangle 7" descr="Scales of Justice">
            <a:extLst>
              <a:ext uri="{FF2B5EF4-FFF2-40B4-BE49-F238E27FC236}">
                <a16:creationId xmlns:a16="http://schemas.microsoft.com/office/drawing/2014/main" id="{F5AC8B63-5B50-8F2F-0F7F-1E76B308FE75}"/>
              </a:ext>
            </a:extLst>
          </p:cNvPr>
          <p:cNvSpPr/>
          <p:nvPr/>
        </p:nvSpPr>
        <p:spPr>
          <a:xfrm>
            <a:off x="325876" y="3127920"/>
            <a:ext cx="1296537" cy="142667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pic>
        <p:nvPicPr>
          <p:cNvPr id="14" name="Content Placeholder 13" descr="A table of text on a white background&#10;&#10;Description automatically generated">
            <a:extLst>
              <a:ext uri="{FF2B5EF4-FFF2-40B4-BE49-F238E27FC236}">
                <a16:creationId xmlns:a16="http://schemas.microsoft.com/office/drawing/2014/main" id="{FD9A4B2A-56E6-2E44-6F17-7FE64C4CC83F}"/>
              </a:ext>
            </a:extLst>
          </p:cNvPr>
          <p:cNvPicPr>
            <a:picLocks noGrp="1" noChangeAspect="1"/>
          </p:cNvPicPr>
          <p:nvPr>
            <p:ph idx="1"/>
          </p:nvPr>
        </p:nvPicPr>
        <p:blipFill>
          <a:blip r:embed="rId4"/>
          <a:stretch>
            <a:fillRect/>
          </a:stretch>
        </p:blipFill>
        <p:spPr>
          <a:xfrm>
            <a:off x="6394904" y="321576"/>
            <a:ext cx="5558996" cy="5138414"/>
          </a:xfrm>
        </p:spPr>
      </p:pic>
      <p:sp>
        <p:nvSpPr>
          <p:cNvPr id="16" name="TextBox 15">
            <a:extLst>
              <a:ext uri="{FF2B5EF4-FFF2-40B4-BE49-F238E27FC236}">
                <a16:creationId xmlns:a16="http://schemas.microsoft.com/office/drawing/2014/main" id="{AF5B6D9B-5D32-D384-F432-1292DE41B39D}"/>
              </a:ext>
            </a:extLst>
          </p:cNvPr>
          <p:cNvSpPr txBox="1"/>
          <p:nvPr/>
        </p:nvSpPr>
        <p:spPr>
          <a:xfrm>
            <a:off x="6317948" y="5672056"/>
            <a:ext cx="5635952" cy="646331"/>
          </a:xfrm>
          <a:prstGeom prst="rect">
            <a:avLst/>
          </a:prstGeom>
          <a:noFill/>
        </p:spPr>
        <p:txBody>
          <a:bodyPr wrap="square">
            <a:spAutoFit/>
          </a:bodyPr>
          <a:lstStyle/>
          <a:p>
            <a:r>
              <a:rPr lang="en-US" sz="1800" dirty="0"/>
              <a:t>From a proposal for the Department of Education (DOE) Full Service Community Schools grant program</a:t>
            </a:r>
          </a:p>
        </p:txBody>
      </p:sp>
      <p:pic>
        <p:nvPicPr>
          <p:cNvPr id="17" name="Image" descr="Image">
            <a:extLst>
              <a:ext uri="{FF2B5EF4-FFF2-40B4-BE49-F238E27FC236}">
                <a16:creationId xmlns:a16="http://schemas.microsoft.com/office/drawing/2014/main" id="{ED097CE7-CC79-BC88-9799-1DD1D8C3C51D}"/>
              </a:ext>
            </a:extLst>
          </p:cNvPr>
          <p:cNvPicPr>
            <a:picLocks noChangeAspect="1"/>
          </p:cNvPicPr>
          <p:nvPr/>
        </p:nvPicPr>
        <p:blipFill>
          <a:blip r:embed="rId5"/>
          <a:stretch>
            <a:fillRect/>
          </a:stretch>
        </p:blipFill>
        <p:spPr>
          <a:xfrm>
            <a:off x="11344004" y="6171691"/>
            <a:ext cx="609896" cy="528228"/>
          </a:xfrm>
          <a:prstGeom prst="rect">
            <a:avLst/>
          </a:prstGeom>
          <a:ln w="12700">
            <a:miter lim="400000"/>
          </a:ln>
        </p:spPr>
      </p:pic>
    </p:spTree>
    <p:extLst>
      <p:ext uri="{BB962C8B-B14F-4D97-AF65-F5344CB8AC3E}">
        <p14:creationId xmlns:p14="http://schemas.microsoft.com/office/powerpoint/2010/main" val="3969966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5DCC-F8C1-5B30-4962-1278559D1362}"/>
              </a:ext>
            </a:extLst>
          </p:cNvPr>
          <p:cNvSpPr>
            <a:spLocks noGrp="1"/>
          </p:cNvSpPr>
          <p:nvPr>
            <p:ph type="title"/>
          </p:nvPr>
        </p:nvSpPr>
        <p:spPr>
          <a:xfrm>
            <a:off x="655320" y="2641600"/>
            <a:ext cx="4302760" cy="329248"/>
          </a:xfrm>
        </p:spPr>
        <p:txBody>
          <a:bodyPr>
            <a:normAutofit fontScale="90000"/>
          </a:bodyPr>
          <a:lstStyle/>
          <a:p>
            <a:r>
              <a:rPr lang="en-US" dirty="0"/>
              <a:t>Why do government agencies want to see SMART objectives that reflect evidence-based practices? </a:t>
            </a:r>
          </a:p>
        </p:txBody>
      </p:sp>
      <p:sp>
        <p:nvSpPr>
          <p:cNvPr id="3" name="Content Placeholder 2">
            <a:extLst>
              <a:ext uri="{FF2B5EF4-FFF2-40B4-BE49-F238E27FC236}">
                <a16:creationId xmlns:a16="http://schemas.microsoft.com/office/drawing/2014/main" id="{881A8FE1-06FD-D8FC-E92D-7FDEC731A373}"/>
              </a:ext>
            </a:extLst>
          </p:cNvPr>
          <p:cNvSpPr>
            <a:spLocks noGrp="1"/>
          </p:cNvSpPr>
          <p:nvPr>
            <p:ph idx="1"/>
          </p:nvPr>
        </p:nvSpPr>
        <p:spPr>
          <a:xfrm>
            <a:off x="6740144" y="929322"/>
            <a:ext cx="9593072" cy="3424555"/>
          </a:xfrm>
        </p:spPr>
        <p:txBody>
          <a:bodyPr numCol="2"/>
          <a:lstStyle/>
          <a:p>
            <a:pPr marL="0" indent="0">
              <a:buNone/>
            </a:pPr>
            <a:r>
              <a:rPr lang="en-US" dirty="0"/>
              <a:t>They are indicators of your organization’s ability to design, implement, and evaluate a complex project funded by a government grant</a:t>
            </a:r>
          </a:p>
        </p:txBody>
      </p:sp>
      <p:pic>
        <p:nvPicPr>
          <p:cNvPr id="6146" name="Picture 2" descr="Educational Animation: Explaining Complex Ideas with Animation">
            <a:extLst>
              <a:ext uri="{FF2B5EF4-FFF2-40B4-BE49-F238E27FC236}">
                <a16:creationId xmlns:a16="http://schemas.microsoft.com/office/drawing/2014/main" id="{6C06349E-2AA1-7D28-E1B9-162BF5AB55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90" t="6888" r="16150" b="7796"/>
          <a:stretch/>
        </p:blipFill>
        <p:spPr bwMode="auto">
          <a:xfrm>
            <a:off x="6740144" y="3016503"/>
            <a:ext cx="5257800" cy="2134235"/>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1412FCC5-7E0F-9E15-733B-D3C04E0AEBFC}"/>
              </a:ext>
            </a:extLst>
          </p:cNvPr>
          <p:cNvSpPr/>
          <p:nvPr/>
        </p:nvSpPr>
        <p:spPr>
          <a:xfrm>
            <a:off x="4626864" y="2438401"/>
            <a:ext cx="1956815" cy="990600"/>
          </a:xfrm>
          <a:prstGeom prst="rightArrow">
            <a:avLst/>
          </a:prstGeom>
          <a:gradFill flip="none" rotWithShape="1">
            <a:gsLst>
              <a:gs pos="0">
                <a:srgbClr val="556DFB">
                  <a:tint val="66000"/>
                  <a:satMod val="160000"/>
                </a:srgbClr>
              </a:gs>
              <a:gs pos="50000">
                <a:srgbClr val="556DFB">
                  <a:tint val="44500"/>
                  <a:satMod val="160000"/>
                </a:srgbClr>
              </a:gs>
              <a:gs pos="100000">
                <a:srgbClr val="556DFB">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ACE715A-A5C5-EE86-6B38-F5C273A79AE8}"/>
              </a:ext>
            </a:extLst>
          </p:cNvPr>
          <p:cNvSpPr txBox="1"/>
          <p:nvPr/>
        </p:nvSpPr>
        <p:spPr>
          <a:xfrm>
            <a:off x="655320" y="159881"/>
            <a:ext cx="1076960" cy="769441"/>
          </a:xfrm>
          <a:prstGeom prst="rect">
            <a:avLst/>
          </a:prstGeom>
          <a:noFill/>
        </p:spPr>
        <p:txBody>
          <a:bodyPr wrap="square" rtlCol="0">
            <a:spAutoFit/>
          </a:bodyPr>
          <a:lstStyle/>
          <a:p>
            <a:r>
              <a:rPr lang="en-US" sz="4400" dirty="0"/>
              <a:t>Q:</a:t>
            </a:r>
          </a:p>
        </p:txBody>
      </p:sp>
      <p:sp>
        <p:nvSpPr>
          <p:cNvPr id="6" name="TextBox 5">
            <a:extLst>
              <a:ext uri="{FF2B5EF4-FFF2-40B4-BE49-F238E27FC236}">
                <a16:creationId xmlns:a16="http://schemas.microsoft.com/office/drawing/2014/main" id="{BFED6E26-3C0A-8F76-B5EA-25CE905CDC24}"/>
              </a:ext>
            </a:extLst>
          </p:cNvPr>
          <p:cNvSpPr txBox="1"/>
          <p:nvPr/>
        </p:nvSpPr>
        <p:spPr>
          <a:xfrm>
            <a:off x="6670039" y="159881"/>
            <a:ext cx="1076960" cy="769441"/>
          </a:xfrm>
          <a:prstGeom prst="rect">
            <a:avLst/>
          </a:prstGeom>
          <a:noFill/>
        </p:spPr>
        <p:txBody>
          <a:bodyPr wrap="square" rtlCol="0">
            <a:spAutoFit/>
          </a:bodyPr>
          <a:lstStyle/>
          <a:p>
            <a:r>
              <a:rPr lang="en-US" sz="4400" dirty="0"/>
              <a:t>A:</a:t>
            </a:r>
          </a:p>
        </p:txBody>
      </p:sp>
      <p:pic>
        <p:nvPicPr>
          <p:cNvPr id="7" name="Image" descr="Image">
            <a:extLst>
              <a:ext uri="{FF2B5EF4-FFF2-40B4-BE49-F238E27FC236}">
                <a16:creationId xmlns:a16="http://schemas.microsoft.com/office/drawing/2014/main" id="{8C1C997A-CCD2-FA1E-AEF2-3551030B8C15}"/>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880843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2707E-CC96-18C6-17D3-2FCA993EC12E}"/>
              </a:ext>
            </a:extLst>
          </p:cNvPr>
          <p:cNvSpPr>
            <a:spLocks noGrp="1"/>
          </p:cNvSpPr>
          <p:nvPr>
            <p:ph type="title"/>
          </p:nvPr>
        </p:nvSpPr>
        <p:spPr>
          <a:xfrm>
            <a:off x="838200" y="568960"/>
            <a:ext cx="2819400" cy="1973350"/>
          </a:xfrm>
        </p:spPr>
        <p:txBody>
          <a:bodyPr vert="horz" lIns="91440" tIns="45720" rIns="91440" bIns="45720" rtlCol="0" anchor="ctr">
            <a:noAutofit/>
          </a:bodyPr>
          <a:lstStyle/>
          <a:p>
            <a:r>
              <a:rPr lang="en-US" sz="2400" kern="1200" dirty="0">
                <a:solidFill>
                  <a:srgbClr val="FFFFFF"/>
                </a:solidFill>
                <a:latin typeface="+mj-lt"/>
                <a:ea typeface="+mj-ea"/>
                <a:cs typeface="+mj-cs"/>
              </a:rPr>
              <a:t>By formulating a SMART objective and situating your project within the context of EBPs, you demonstrate your ability to execute an evaluation plan like this:</a:t>
            </a:r>
          </a:p>
        </p:txBody>
      </p:sp>
      <p:pic>
        <p:nvPicPr>
          <p:cNvPr id="5" name="Content Placeholder 4" descr="A table of information&#10;&#10;Description automatically generated">
            <a:extLst>
              <a:ext uri="{FF2B5EF4-FFF2-40B4-BE49-F238E27FC236}">
                <a16:creationId xmlns:a16="http://schemas.microsoft.com/office/drawing/2014/main" id="{9917D4B9-9C6E-4756-883D-2561E1078202}"/>
              </a:ext>
            </a:extLst>
          </p:cNvPr>
          <p:cNvPicPr>
            <a:picLocks noGrp="1" noChangeAspect="1"/>
          </p:cNvPicPr>
          <p:nvPr>
            <p:ph idx="1"/>
          </p:nvPr>
        </p:nvPicPr>
        <p:blipFill>
          <a:blip r:embed="rId2"/>
          <a:stretch>
            <a:fillRect/>
          </a:stretch>
        </p:blipFill>
        <p:spPr>
          <a:xfrm>
            <a:off x="4206288" y="1514181"/>
            <a:ext cx="7347537" cy="4684053"/>
          </a:xfrm>
          <a:prstGeom prst="rect">
            <a:avLst/>
          </a:prstGeom>
        </p:spPr>
      </p:pic>
      <p:pic>
        <p:nvPicPr>
          <p:cNvPr id="6" name="Image" descr="Image">
            <a:extLst>
              <a:ext uri="{FF2B5EF4-FFF2-40B4-BE49-F238E27FC236}">
                <a16:creationId xmlns:a16="http://schemas.microsoft.com/office/drawing/2014/main" id="{1DE3CF75-EF4F-ADAD-8C81-C48474A4952D}"/>
              </a:ext>
            </a:extLst>
          </p:cNvPr>
          <p:cNvPicPr>
            <a:picLocks noChangeAspect="1"/>
          </p:cNvPicPr>
          <p:nvPr/>
        </p:nvPicPr>
        <p:blipFill>
          <a:blip r:embed="rId3"/>
          <a:stretch>
            <a:fillRect/>
          </a:stretch>
        </p:blipFill>
        <p:spPr>
          <a:xfrm>
            <a:off x="11264017" y="6198234"/>
            <a:ext cx="609896" cy="528228"/>
          </a:xfrm>
          <a:prstGeom prst="rect">
            <a:avLst/>
          </a:prstGeom>
          <a:ln w="12700">
            <a:miter lim="400000"/>
          </a:ln>
        </p:spPr>
      </p:pic>
    </p:spTree>
    <p:extLst>
      <p:ext uri="{BB962C8B-B14F-4D97-AF65-F5344CB8AC3E}">
        <p14:creationId xmlns:p14="http://schemas.microsoft.com/office/powerpoint/2010/main" val="4158108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609598" y="2286000"/>
            <a:ext cx="9529189" cy="1143000"/>
          </a:xfrm>
          <a:prstGeom prst="rect">
            <a:avLst/>
          </a:prstGeom>
        </p:spPr>
        <p:txBody>
          <a:bodyPr spcFirstLastPara="1" vert="horz" wrap="square" lIns="91425" tIns="45700" rIns="91425" bIns="45700" rtlCol="0" anchor="ctr" anchorCtr="0">
            <a:normAutofit fontScale="90000"/>
          </a:bodyPr>
          <a:lstStyle/>
          <a:p>
            <a:pPr marL="50800" algn="ctr">
              <a:lnSpc>
                <a:spcPct val="115000"/>
              </a:lnSpc>
              <a:buClr>
                <a:schemeClr val="dk1"/>
              </a:buClr>
              <a:buSzPts val="2800"/>
            </a:pPr>
            <a:r>
              <a:rPr lang="en-US" sz="4000" dirty="0">
                <a:solidFill>
                  <a:srgbClr val="FFC000"/>
                </a:solidFill>
                <a:latin typeface="+mj-ea"/>
                <a:cs typeface="Montserrat"/>
                <a:sym typeface="Montserrat"/>
              </a:rPr>
              <a:t>III.</a:t>
            </a:r>
            <a:r>
              <a:rPr lang="en-US" sz="2800" dirty="0">
                <a:solidFill>
                  <a:schemeClr val="dk1"/>
                </a:solidFill>
                <a:latin typeface="Montserrat"/>
                <a:ea typeface="Montserrat"/>
                <a:cs typeface="Montserrat"/>
                <a:sym typeface="Montserrat"/>
              </a:rPr>
              <a:t> </a:t>
            </a:r>
            <a:r>
              <a:rPr lang="en-US" sz="3300" dirty="0">
                <a:solidFill>
                  <a:schemeClr val="accent2">
                    <a:lumMod val="75000"/>
                  </a:schemeClr>
                </a:solidFill>
                <a:latin typeface="+mj-ea"/>
                <a:sym typeface="Montserrat"/>
              </a:rPr>
              <a:t>How to transition from foundation to federal grants and vice versa</a:t>
            </a:r>
            <a:endParaRPr sz="33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2706314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2786743"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Foundation </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958851" y="2616728"/>
            <a:ext cx="10274297" cy="3400163"/>
          </a:xfrm>
          <a:prstGeom prst="rect">
            <a:avLst/>
          </a:prstGeom>
        </p:spPr>
        <p:txBody>
          <a:bodyPr spcFirstLastPara="1" vert="horz" wrap="square" lIns="91425" tIns="45700" rIns="91425" bIns="45700" numCol="1" spcCol="1098550" rtlCol="0" anchor="t" anchorCtr="0">
            <a:normAutofit/>
          </a:bodyPr>
          <a:lstStyle/>
          <a:p>
            <a:pPr marL="76200" indent="0">
              <a:spcBef>
                <a:spcPts val="0"/>
              </a:spcBef>
              <a:buSzPts val="2400"/>
              <a:buNone/>
            </a:pPr>
            <a:endParaRPr lang="en-US" dirty="0"/>
          </a:p>
          <a:p>
            <a:pPr marL="533400" indent="-457200">
              <a:spcBef>
                <a:spcPts val="0"/>
              </a:spcBef>
              <a:buSzPts val="2400"/>
            </a:pPr>
            <a:r>
              <a:rPr lang="en-US" dirty="0"/>
              <a:t>Personnel: </a:t>
            </a:r>
            <a:r>
              <a:rPr lang="en-US" sz="1800" dirty="0"/>
              <a:t>Do you have the right staff for the job (both program and admin)?</a:t>
            </a:r>
            <a:r>
              <a:rPr lang="en-US" dirty="0"/>
              <a:t> </a:t>
            </a:r>
          </a:p>
          <a:p>
            <a:pPr marL="533400" indent="-457200">
              <a:spcBef>
                <a:spcPts val="0"/>
              </a:spcBef>
              <a:buSzPts val="2400"/>
            </a:pPr>
            <a:r>
              <a:rPr lang="en-US" dirty="0"/>
              <a:t>Training: </a:t>
            </a:r>
            <a:r>
              <a:rPr lang="en-US" sz="1800" dirty="0"/>
              <a:t>Does this project raise specific training needs (new equipment, software, etc.)?</a:t>
            </a:r>
          </a:p>
          <a:p>
            <a:pPr marL="533400" indent="-457200">
              <a:spcBef>
                <a:spcPts val="0"/>
              </a:spcBef>
              <a:buSzPts val="2400"/>
            </a:pPr>
            <a:r>
              <a:rPr lang="en-US" dirty="0"/>
              <a:t>Infrastructure: </a:t>
            </a:r>
            <a:r>
              <a:rPr lang="en-US" sz="1800" dirty="0"/>
              <a:t>Are your facilities adequate for the number of students/clients/patients? </a:t>
            </a:r>
            <a:endParaRPr lang="en-US" dirty="0"/>
          </a:p>
          <a:p>
            <a:pPr marL="533400" indent="-457200">
              <a:spcBef>
                <a:spcPts val="0"/>
              </a:spcBef>
              <a:buSzPts val="2400"/>
            </a:pPr>
            <a:r>
              <a:rPr lang="en-US" dirty="0"/>
              <a:t>Systems: </a:t>
            </a:r>
            <a:r>
              <a:rPr lang="en-US" sz="1800" dirty="0"/>
              <a:t>Do you have the data tracking and financial management systems in place? </a:t>
            </a:r>
          </a:p>
          <a:p>
            <a:pPr marL="533400" indent="-457200">
              <a:spcBef>
                <a:spcPts val="0"/>
              </a:spcBef>
              <a:buSzPts val="2400"/>
            </a:pPr>
            <a:r>
              <a:rPr lang="en-US" dirty="0"/>
              <a:t>Relationships: </a:t>
            </a:r>
            <a:r>
              <a:rPr lang="en-US" sz="1800" dirty="0"/>
              <a:t>Do you have buy-in from everyone involved? Are their commitments to the project clearly documented? The work plan “person/entity responsible” should match both partnership documentation and narrative.</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
        <p:nvSpPr>
          <p:cNvPr id="4" name="TextBox 3">
            <a:extLst>
              <a:ext uri="{FF2B5EF4-FFF2-40B4-BE49-F238E27FC236}">
                <a16:creationId xmlns:a16="http://schemas.microsoft.com/office/drawing/2014/main" id="{BEF4FE38-5D3E-E9D9-F35A-A2E6710ADB20}"/>
              </a:ext>
            </a:extLst>
          </p:cNvPr>
          <p:cNvSpPr txBox="1"/>
          <p:nvPr/>
        </p:nvSpPr>
        <p:spPr>
          <a:xfrm>
            <a:off x="5138824" y="491579"/>
            <a:ext cx="3020438" cy="769441"/>
          </a:xfrm>
          <a:prstGeom prst="rect">
            <a:avLst/>
          </a:prstGeom>
          <a:noFill/>
        </p:spPr>
        <p:txBody>
          <a:bodyPr wrap="square">
            <a:spAutoFit/>
          </a:bodyPr>
          <a:lstStyle/>
          <a:p>
            <a:r>
              <a:rPr lang="en-US" sz="4400" dirty="0">
                <a:solidFill>
                  <a:schemeClr val="accent2">
                    <a:lumMod val="75000"/>
                  </a:schemeClr>
                </a:solidFill>
                <a:latin typeface="+mj-lt"/>
              </a:rPr>
              <a:t>Federal</a:t>
            </a:r>
            <a:endParaRPr lang="en-US" sz="4400" dirty="0">
              <a:latin typeface="+mj-lt"/>
            </a:endParaRPr>
          </a:p>
        </p:txBody>
      </p:sp>
      <p:sp>
        <p:nvSpPr>
          <p:cNvPr id="5" name="Right Arrow 4">
            <a:extLst>
              <a:ext uri="{FF2B5EF4-FFF2-40B4-BE49-F238E27FC236}">
                <a16:creationId xmlns:a16="http://schemas.microsoft.com/office/drawing/2014/main" id="{6655BB51-1A87-B55C-1280-89474FE72721}"/>
              </a:ext>
            </a:extLst>
          </p:cNvPr>
          <p:cNvSpPr/>
          <p:nvPr/>
        </p:nvSpPr>
        <p:spPr>
          <a:xfrm>
            <a:off x="3697793" y="6339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group of icons with text&#10;&#10;Description automatically generated">
            <a:extLst>
              <a:ext uri="{FF2B5EF4-FFF2-40B4-BE49-F238E27FC236}">
                <a16:creationId xmlns:a16="http://schemas.microsoft.com/office/drawing/2014/main" id="{D59E54F1-60AF-DA84-A62A-5AB2880C73EA}"/>
              </a:ext>
            </a:extLst>
          </p:cNvPr>
          <p:cNvPicPr>
            <a:picLocks noChangeAspect="1"/>
          </p:cNvPicPr>
          <p:nvPr/>
        </p:nvPicPr>
        <p:blipFill>
          <a:blip r:embed="rId4"/>
          <a:stretch>
            <a:fillRect/>
          </a:stretch>
        </p:blipFill>
        <p:spPr>
          <a:xfrm>
            <a:off x="6410511" y="1261020"/>
            <a:ext cx="5384800" cy="1511300"/>
          </a:xfrm>
          <a:prstGeom prst="rect">
            <a:avLst/>
          </a:prstGeom>
        </p:spPr>
      </p:pic>
      <p:sp>
        <p:nvSpPr>
          <p:cNvPr id="3" name="TextBox 2">
            <a:extLst>
              <a:ext uri="{FF2B5EF4-FFF2-40B4-BE49-F238E27FC236}">
                <a16:creationId xmlns:a16="http://schemas.microsoft.com/office/drawing/2014/main" id="{674391C7-3774-8450-4E41-80BCA4D9F3B5}"/>
              </a:ext>
            </a:extLst>
          </p:cNvPr>
          <p:cNvSpPr txBox="1"/>
          <p:nvPr/>
        </p:nvSpPr>
        <p:spPr>
          <a:xfrm>
            <a:off x="847449" y="1748934"/>
            <a:ext cx="4291375" cy="1077218"/>
          </a:xfrm>
          <a:prstGeom prst="rect">
            <a:avLst/>
          </a:prstGeom>
          <a:noFill/>
        </p:spPr>
        <p:txBody>
          <a:bodyPr wrap="square" rtlCol="0">
            <a:spAutoFit/>
          </a:bodyPr>
          <a:lstStyle/>
          <a:p>
            <a:pPr marL="76200" indent="0">
              <a:spcBef>
                <a:spcPts val="0"/>
              </a:spcBef>
              <a:buSzPts val="2400"/>
              <a:buNone/>
            </a:pPr>
            <a:r>
              <a:rPr lang="en-US" sz="3200" dirty="0"/>
              <a:t>Assess your organization’s needs:</a:t>
            </a:r>
          </a:p>
        </p:txBody>
      </p:sp>
    </p:spTree>
    <p:extLst>
      <p:ext uri="{BB962C8B-B14F-4D97-AF65-F5344CB8AC3E}">
        <p14:creationId xmlns:p14="http://schemas.microsoft.com/office/powerpoint/2010/main" val="117939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2786743"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Foundation </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590319" y="1215605"/>
            <a:ext cx="10623548" cy="931409"/>
          </a:xfrm>
          <a:prstGeom prst="rect">
            <a:avLst/>
          </a:prstGeom>
        </p:spPr>
        <p:txBody>
          <a:bodyPr spcFirstLastPara="1" vert="horz" wrap="square" lIns="91425" tIns="45700" rIns="91425" bIns="45700" numCol="1" spcCol="1098550" rtlCol="0" anchor="t" anchorCtr="0">
            <a:noAutofit/>
          </a:bodyPr>
          <a:lstStyle/>
          <a:p>
            <a:pPr marL="76200" indent="0">
              <a:spcBef>
                <a:spcPts val="0"/>
              </a:spcBef>
              <a:buSzPts val="2400"/>
              <a:buNone/>
            </a:pPr>
            <a:r>
              <a:rPr lang="en-US" dirty="0"/>
              <a:t>Administrative &amp; Fiscal Capacity: </a:t>
            </a:r>
            <a:r>
              <a:rPr lang="en-US" sz="1800" dirty="0"/>
              <a:t>Is your accounting system set up to track grant funds separately from non-grant funds to make sure grant funds are not used for non-allowable costs? Are you set up to collect data in a way that aligns with the reporting requirements you will have to meet?</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
        <p:nvSpPr>
          <p:cNvPr id="4" name="TextBox 3">
            <a:extLst>
              <a:ext uri="{FF2B5EF4-FFF2-40B4-BE49-F238E27FC236}">
                <a16:creationId xmlns:a16="http://schemas.microsoft.com/office/drawing/2014/main" id="{BEF4FE38-5D3E-E9D9-F35A-A2E6710ADB20}"/>
              </a:ext>
            </a:extLst>
          </p:cNvPr>
          <p:cNvSpPr txBox="1"/>
          <p:nvPr/>
        </p:nvSpPr>
        <p:spPr>
          <a:xfrm>
            <a:off x="5138824" y="491579"/>
            <a:ext cx="3020438" cy="769441"/>
          </a:xfrm>
          <a:prstGeom prst="rect">
            <a:avLst/>
          </a:prstGeom>
          <a:noFill/>
        </p:spPr>
        <p:txBody>
          <a:bodyPr wrap="square">
            <a:spAutoFit/>
          </a:bodyPr>
          <a:lstStyle/>
          <a:p>
            <a:r>
              <a:rPr lang="en-US" sz="4400" dirty="0">
                <a:solidFill>
                  <a:schemeClr val="accent2">
                    <a:lumMod val="75000"/>
                  </a:schemeClr>
                </a:solidFill>
                <a:latin typeface="+mj-lt"/>
              </a:rPr>
              <a:t>Federal</a:t>
            </a:r>
            <a:endParaRPr lang="en-US" sz="4400" dirty="0">
              <a:latin typeface="+mj-lt"/>
            </a:endParaRPr>
          </a:p>
        </p:txBody>
      </p:sp>
      <p:sp>
        <p:nvSpPr>
          <p:cNvPr id="5" name="Right Arrow 4">
            <a:extLst>
              <a:ext uri="{FF2B5EF4-FFF2-40B4-BE49-F238E27FC236}">
                <a16:creationId xmlns:a16="http://schemas.microsoft.com/office/drawing/2014/main" id="{6655BB51-1A87-B55C-1280-89474FE72721}"/>
              </a:ext>
            </a:extLst>
          </p:cNvPr>
          <p:cNvSpPr/>
          <p:nvPr/>
        </p:nvSpPr>
        <p:spPr>
          <a:xfrm>
            <a:off x="3697793" y="6339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of a document&#10;&#10;Description automatically generated">
            <a:extLst>
              <a:ext uri="{FF2B5EF4-FFF2-40B4-BE49-F238E27FC236}">
                <a16:creationId xmlns:a16="http://schemas.microsoft.com/office/drawing/2014/main" id="{53ED9931-BC31-2D7F-D7DB-C0BB630BE24F}"/>
              </a:ext>
            </a:extLst>
          </p:cNvPr>
          <p:cNvPicPr>
            <a:picLocks noChangeAspect="1"/>
          </p:cNvPicPr>
          <p:nvPr/>
        </p:nvPicPr>
        <p:blipFill>
          <a:blip r:embed="rId4"/>
          <a:stretch>
            <a:fillRect/>
          </a:stretch>
        </p:blipFill>
        <p:spPr>
          <a:xfrm>
            <a:off x="7039111" y="3429000"/>
            <a:ext cx="4498985" cy="1717989"/>
          </a:xfrm>
          <a:prstGeom prst="rect">
            <a:avLst/>
          </a:prstGeom>
        </p:spPr>
      </p:pic>
      <p:pic>
        <p:nvPicPr>
          <p:cNvPr id="14" name="Picture 13" descr="A close-up of a computer screen&#10;&#10;Description automatically generated">
            <a:extLst>
              <a:ext uri="{FF2B5EF4-FFF2-40B4-BE49-F238E27FC236}">
                <a16:creationId xmlns:a16="http://schemas.microsoft.com/office/drawing/2014/main" id="{C56E0774-3D0E-5540-12C4-B50B078447A8}"/>
              </a:ext>
            </a:extLst>
          </p:cNvPr>
          <p:cNvPicPr>
            <a:picLocks noChangeAspect="1"/>
          </p:cNvPicPr>
          <p:nvPr/>
        </p:nvPicPr>
        <p:blipFill>
          <a:blip r:embed="rId5"/>
          <a:stretch>
            <a:fillRect/>
          </a:stretch>
        </p:blipFill>
        <p:spPr>
          <a:xfrm>
            <a:off x="590319" y="2628419"/>
            <a:ext cx="6058724" cy="3317632"/>
          </a:xfrm>
          <a:prstGeom prst="rect">
            <a:avLst/>
          </a:prstGeom>
        </p:spPr>
      </p:pic>
      <p:pic>
        <p:nvPicPr>
          <p:cNvPr id="9" name="Picture 8">
            <a:extLst>
              <a:ext uri="{FF2B5EF4-FFF2-40B4-BE49-F238E27FC236}">
                <a16:creationId xmlns:a16="http://schemas.microsoft.com/office/drawing/2014/main" id="{37A2AE85-BB5E-0011-C300-428AB169B28B}"/>
              </a:ext>
            </a:extLst>
          </p:cNvPr>
          <p:cNvPicPr>
            <a:picLocks noChangeAspect="1"/>
          </p:cNvPicPr>
          <p:nvPr/>
        </p:nvPicPr>
        <p:blipFill>
          <a:blip r:embed="rId6"/>
          <a:stretch>
            <a:fillRect/>
          </a:stretch>
        </p:blipFill>
        <p:spPr>
          <a:xfrm>
            <a:off x="4186997" y="2129165"/>
            <a:ext cx="7772400" cy="998509"/>
          </a:xfrm>
          <a:prstGeom prst="rect">
            <a:avLst/>
          </a:prstGeom>
        </p:spPr>
      </p:pic>
    </p:spTree>
    <p:extLst>
      <p:ext uri="{BB962C8B-B14F-4D97-AF65-F5344CB8AC3E}">
        <p14:creationId xmlns:p14="http://schemas.microsoft.com/office/powerpoint/2010/main" val="2404062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2786743"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Foundation </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609600" y="1261020"/>
            <a:ext cx="3986214" cy="5087681"/>
          </a:xfrm>
          <a:prstGeom prst="rect">
            <a:avLst/>
          </a:prstGeom>
        </p:spPr>
        <p:txBody>
          <a:bodyPr spcFirstLastPara="1" vert="horz" wrap="square" lIns="91425" tIns="45700" rIns="91425" bIns="45700" numCol="1" spcCol="1098550" rtlCol="0" anchor="t" anchorCtr="0">
            <a:normAutofit lnSpcReduction="10000"/>
          </a:bodyPr>
          <a:lstStyle/>
          <a:p>
            <a:pPr marL="76200" indent="0">
              <a:spcBef>
                <a:spcPts val="0"/>
              </a:spcBef>
              <a:buSzPts val="2400"/>
              <a:buNone/>
            </a:pPr>
            <a:r>
              <a:rPr lang="en-US" dirty="0"/>
              <a:t>Data Collection, Analysis, &amp; Reporting Capacity:</a:t>
            </a:r>
          </a:p>
          <a:p>
            <a:pPr marL="76200" indent="0">
              <a:spcBef>
                <a:spcPts val="0"/>
              </a:spcBef>
              <a:buSzPts val="2400"/>
              <a:buNone/>
            </a:pPr>
            <a:endParaRPr lang="en-US" dirty="0"/>
          </a:p>
          <a:p>
            <a:pPr marL="533400" indent="-457200">
              <a:spcBef>
                <a:spcPts val="0"/>
              </a:spcBef>
              <a:buSzPts val="2400"/>
            </a:pPr>
            <a:r>
              <a:rPr lang="en-US" dirty="0"/>
              <a:t>Staffing: </a:t>
            </a:r>
            <a:r>
              <a:rPr lang="en-US" sz="1800" dirty="0"/>
              <a:t>Who collects data? Who inputs it? Who reports on it programmatically (e.g., to the Advisory Committee) and to the funder?</a:t>
            </a:r>
          </a:p>
          <a:p>
            <a:pPr marL="533400" indent="-457200">
              <a:spcBef>
                <a:spcPts val="0"/>
              </a:spcBef>
              <a:buSzPts val="2400"/>
            </a:pPr>
            <a:r>
              <a:rPr lang="en-US" dirty="0"/>
              <a:t>Technology: </a:t>
            </a:r>
            <a:r>
              <a:rPr lang="en-US" sz="1800" dirty="0"/>
              <a:t>Do you need a software/database upgrade?</a:t>
            </a:r>
            <a:endParaRPr lang="en-US" dirty="0"/>
          </a:p>
          <a:p>
            <a:pPr marL="533400" indent="-457200">
              <a:spcBef>
                <a:spcPts val="0"/>
              </a:spcBef>
              <a:buSzPts val="2400"/>
            </a:pPr>
            <a:r>
              <a:rPr lang="en-US" dirty="0"/>
              <a:t>Permissions: </a:t>
            </a:r>
            <a:r>
              <a:rPr lang="en-US" sz="1800" dirty="0"/>
              <a:t>In the case of collaborative service delivery, do you have the appropriate cross-org data-sharing agreements? If not, do you have a plan to create them in time to execute the program? </a:t>
            </a:r>
          </a:p>
          <a:p>
            <a:pPr marL="533400" indent="-457200">
              <a:spcBef>
                <a:spcPts val="0"/>
              </a:spcBef>
              <a:buSzPts val="2400"/>
            </a:pPr>
            <a:r>
              <a:rPr lang="en-US" dirty="0"/>
              <a:t>External Evaluator?</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
        <p:nvSpPr>
          <p:cNvPr id="4" name="TextBox 3">
            <a:extLst>
              <a:ext uri="{FF2B5EF4-FFF2-40B4-BE49-F238E27FC236}">
                <a16:creationId xmlns:a16="http://schemas.microsoft.com/office/drawing/2014/main" id="{BEF4FE38-5D3E-E9D9-F35A-A2E6710ADB20}"/>
              </a:ext>
            </a:extLst>
          </p:cNvPr>
          <p:cNvSpPr txBox="1"/>
          <p:nvPr/>
        </p:nvSpPr>
        <p:spPr>
          <a:xfrm>
            <a:off x="5138824" y="491579"/>
            <a:ext cx="3020438" cy="769441"/>
          </a:xfrm>
          <a:prstGeom prst="rect">
            <a:avLst/>
          </a:prstGeom>
          <a:noFill/>
        </p:spPr>
        <p:txBody>
          <a:bodyPr wrap="square">
            <a:spAutoFit/>
          </a:bodyPr>
          <a:lstStyle/>
          <a:p>
            <a:r>
              <a:rPr lang="en-US" sz="4400" dirty="0">
                <a:solidFill>
                  <a:schemeClr val="accent2">
                    <a:lumMod val="75000"/>
                  </a:schemeClr>
                </a:solidFill>
                <a:latin typeface="+mj-lt"/>
              </a:rPr>
              <a:t>Federal</a:t>
            </a:r>
            <a:endParaRPr lang="en-US" sz="4400" dirty="0">
              <a:latin typeface="+mj-lt"/>
            </a:endParaRPr>
          </a:p>
        </p:txBody>
      </p:sp>
      <p:sp>
        <p:nvSpPr>
          <p:cNvPr id="5" name="Right Arrow 4">
            <a:extLst>
              <a:ext uri="{FF2B5EF4-FFF2-40B4-BE49-F238E27FC236}">
                <a16:creationId xmlns:a16="http://schemas.microsoft.com/office/drawing/2014/main" id="{6655BB51-1A87-B55C-1280-89474FE72721}"/>
              </a:ext>
            </a:extLst>
          </p:cNvPr>
          <p:cNvSpPr/>
          <p:nvPr/>
        </p:nvSpPr>
        <p:spPr>
          <a:xfrm>
            <a:off x="3697793" y="6339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7CF3CBF-96A6-1924-F5FD-AAA26C3CE8A6}"/>
              </a:ext>
            </a:extLst>
          </p:cNvPr>
          <p:cNvPicPr>
            <a:picLocks noChangeAspect="1"/>
          </p:cNvPicPr>
          <p:nvPr/>
        </p:nvPicPr>
        <p:blipFill>
          <a:blip r:embed="rId4"/>
          <a:stretch>
            <a:fillRect/>
          </a:stretch>
        </p:blipFill>
        <p:spPr>
          <a:xfrm>
            <a:off x="5330362" y="1770454"/>
            <a:ext cx="5843196" cy="4578248"/>
          </a:xfrm>
          <a:prstGeom prst="rect">
            <a:avLst/>
          </a:prstGeom>
        </p:spPr>
      </p:pic>
    </p:spTree>
    <p:extLst>
      <p:ext uri="{BB962C8B-B14F-4D97-AF65-F5344CB8AC3E}">
        <p14:creationId xmlns:p14="http://schemas.microsoft.com/office/powerpoint/2010/main" val="3821090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2786743"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Foundation </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609600" y="1770454"/>
            <a:ext cx="9835662" cy="3803869"/>
          </a:xfrm>
          <a:prstGeom prst="rect">
            <a:avLst/>
          </a:prstGeom>
        </p:spPr>
        <p:txBody>
          <a:bodyPr spcFirstLastPara="1" vert="horz" wrap="square" lIns="91425" tIns="45700" rIns="91425" bIns="45700" numCol="1" spcCol="1098550" rtlCol="0" anchor="t" anchorCtr="0">
            <a:normAutofit/>
          </a:bodyPr>
          <a:lstStyle/>
          <a:p>
            <a:pPr marL="76200" indent="0">
              <a:spcBef>
                <a:spcPts val="0"/>
              </a:spcBef>
              <a:buSzPts val="2400"/>
              <a:buNone/>
            </a:pPr>
            <a:r>
              <a:rPr lang="en-US" dirty="0"/>
              <a:t>Importance of relationships:</a:t>
            </a:r>
          </a:p>
          <a:p>
            <a:pPr marL="76200" indent="0">
              <a:spcBef>
                <a:spcPts val="0"/>
              </a:spcBef>
              <a:buSzPts val="2400"/>
              <a:buNone/>
            </a:pPr>
            <a:endParaRPr lang="en-US" dirty="0"/>
          </a:p>
          <a:p>
            <a:pPr marL="533400" indent="-457200">
              <a:spcBef>
                <a:spcPts val="0"/>
              </a:spcBef>
              <a:buSzPts val="2400"/>
            </a:pPr>
            <a:r>
              <a:rPr lang="en-US" dirty="0"/>
              <a:t>To what extent is your project complementary to existing initiatives? </a:t>
            </a:r>
            <a:r>
              <a:rPr lang="en-US" sz="1800" dirty="0"/>
              <a:t>These can be federal, state, regional, or sector-based. </a:t>
            </a:r>
          </a:p>
          <a:p>
            <a:pPr marL="533400" indent="-457200">
              <a:spcBef>
                <a:spcPts val="0"/>
              </a:spcBef>
              <a:buSzPts val="2400"/>
            </a:pPr>
            <a:r>
              <a:rPr lang="en-US" dirty="0"/>
              <a:t>Buy-in of diverse stakeholders: Who is at the table? </a:t>
            </a:r>
            <a:r>
              <a:rPr lang="en-US" sz="1800" dirty="0"/>
              <a:t>Are you working together with other stakeholders who have shared goals?</a:t>
            </a:r>
            <a:endParaRPr lang="en-US" dirty="0"/>
          </a:p>
          <a:p>
            <a:pPr marL="533400" indent="-457200">
              <a:spcBef>
                <a:spcPts val="0"/>
              </a:spcBef>
              <a:buSzPts val="2400"/>
            </a:pPr>
            <a:r>
              <a:rPr lang="en-US" dirty="0"/>
              <a:t>Potential to formalize relationships: </a:t>
            </a:r>
            <a:r>
              <a:rPr lang="en-US" sz="1800" dirty="0"/>
              <a:t>Project-specific MOUs are often required.</a:t>
            </a:r>
          </a:p>
          <a:p>
            <a:pPr marL="533400" indent="-457200">
              <a:spcBef>
                <a:spcPts val="0"/>
              </a:spcBef>
              <a:buSzPts val="2400"/>
            </a:pPr>
            <a:r>
              <a:rPr lang="en-US" dirty="0"/>
              <a:t>Trust among partners is essential.</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
        <p:nvSpPr>
          <p:cNvPr id="4" name="TextBox 3">
            <a:extLst>
              <a:ext uri="{FF2B5EF4-FFF2-40B4-BE49-F238E27FC236}">
                <a16:creationId xmlns:a16="http://schemas.microsoft.com/office/drawing/2014/main" id="{BEF4FE38-5D3E-E9D9-F35A-A2E6710ADB20}"/>
              </a:ext>
            </a:extLst>
          </p:cNvPr>
          <p:cNvSpPr txBox="1"/>
          <p:nvPr/>
        </p:nvSpPr>
        <p:spPr>
          <a:xfrm>
            <a:off x="5138824" y="491579"/>
            <a:ext cx="3020438" cy="769441"/>
          </a:xfrm>
          <a:prstGeom prst="rect">
            <a:avLst/>
          </a:prstGeom>
          <a:noFill/>
        </p:spPr>
        <p:txBody>
          <a:bodyPr wrap="square">
            <a:spAutoFit/>
          </a:bodyPr>
          <a:lstStyle/>
          <a:p>
            <a:r>
              <a:rPr lang="en-US" sz="4400" dirty="0">
                <a:solidFill>
                  <a:schemeClr val="accent2">
                    <a:lumMod val="75000"/>
                  </a:schemeClr>
                </a:solidFill>
                <a:latin typeface="+mj-lt"/>
              </a:rPr>
              <a:t>Federal</a:t>
            </a:r>
            <a:endParaRPr lang="en-US" sz="4400" dirty="0">
              <a:latin typeface="+mj-lt"/>
            </a:endParaRPr>
          </a:p>
        </p:txBody>
      </p:sp>
      <p:sp>
        <p:nvSpPr>
          <p:cNvPr id="5" name="Right Arrow 4">
            <a:extLst>
              <a:ext uri="{FF2B5EF4-FFF2-40B4-BE49-F238E27FC236}">
                <a16:creationId xmlns:a16="http://schemas.microsoft.com/office/drawing/2014/main" id="{6655BB51-1A87-B55C-1280-89474FE72721}"/>
              </a:ext>
            </a:extLst>
          </p:cNvPr>
          <p:cNvSpPr/>
          <p:nvPr/>
        </p:nvSpPr>
        <p:spPr>
          <a:xfrm>
            <a:off x="3697793" y="63398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281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602815" y="304800"/>
            <a:ext cx="2038508"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latin typeface="+mj-lt"/>
              </a:rPr>
              <a:t>Federal</a:t>
            </a:r>
            <a:r>
              <a:rPr lang="en-US" dirty="0">
                <a:solidFill>
                  <a:schemeClr val="accent2">
                    <a:lumMod val="75000"/>
                  </a:schemeClr>
                </a:solidFill>
              </a:rPr>
              <a:t> </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642087" y="4024788"/>
            <a:ext cx="4019694" cy="2599165"/>
          </a:xfrm>
          <a:prstGeom prst="rect">
            <a:avLst/>
          </a:prstGeom>
        </p:spPr>
        <p:txBody>
          <a:bodyPr spcFirstLastPara="1" vert="horz" wrap="square" lIns="91425" tIns="45700" rIns="91425" bIns="45700" numCol="1" spcCol="1098550" rtlCol="0" anchor="t" anchorCtr="0">
            <a:normAutofit lnSpcReduction="10000"/>
          </a:bodyPr>
          <a:lstStyle/>
          <a:p>
            <a:pPr marL="76200" indent="0">
              <a:spcBef>
                <a:spcPts val="0"/>
              </a:spcBef>
              <a:buSzPts val="2400"/>
              <a:buNone/>
            </a:pPr>
            <a:r>
              <a:rPr lang="en-US" dirty="0"/>
              <a:t>It’s all about the mission:</a:t>
            </a:r>
          </a:p>
          <a:p>
            <a:pPr marL="76200" indent="0">
              <a:spcBef>
                <a:spcPts val="0"/>
              </a:spcBef>
              <a:buSzPts val="2400"/>
              <a:buNone/>
            </a:pPr>
            <a:endParaRPr lang="en-US" dirty="0"/>
          </a:p>
          <a:p>
            <a:pPr marL="533400" indent="-457200">
              <a:spcBef>
                <a:spcPts val="0"/>
              </a:spcBef>
              <a:buSzPts val="2400"/>
            </a:pPr>
            <a:r>
              <a:rPr lang="en-US" dirty="0"/>
              <a:t>Alignment with funder’s mission</a:t>
            </a:r>
          </a:p>
          <a:p>
            <a:pPr marL="533400" indent="-457200">
              <a:spcBef>
                <a:spcPts val="0"/>
              </a:spcBef>
              <a:buSzPts val="2400"/>
            </a:pPr>
            <a:r>
              <a:rPr lang="en-US" dirty="0"/>
              <a:t>Focus on how your work will advance their vision</a:t>
            </a:r>
          </a:p>
          <a:p>
            <a:pPr marL="533400" indent="-457200">
              <a:spcBef>
                <a:spcPts val="0"/>
              </a:spcBef>
              <a:buSzPts val="2400"/>
            </a:pPr>
            <a:endParaRPr lang="en-US" dirty="0"/>
          </a:p>
        </p:txBody>
      </p:sp>
      <p:sp>
        <p:nvSpPr>
          <p:cNvPr id="4" name="TextBox 3">
            <a:extLst>
              <a:ext uri="{FF2B5EF4-FFF2-40B4-BE49-F238E27FC236}">
                <a16:creationId xmlns:a16="http://schemas.microsoft.com/office/drawing/2014/main" id="{BEF4FE38-5D3E-E9D9-F35A-A2E6710ADB20}"/>
              </a:ext>
            </a:extLst>
          </p:cNvPr>
          <p:cNvSpPr txBox="1"/>
          <p:nvPr/>
        </p:nvSpPr>
        <p:spPr>
          <a:xfrm>
            <a:off x="5527430" y="454966"/>
            <a:ext cx="4302370" cy="769441"/>
          </a:xfrm>
          <a:prstGeom prst="rect">
            <a:avLst/>
          </a:prstGeom>
          <a:noFill/>
        </p:spPr>
        <p:txBody>
          <a:bodyPr wrap="square">
            <a:spAutoFit/>
          </a:bodyPr>
          <a:lstStyle/>
          <a:p>
            <a:r>
              <a:rPr lang="en-US" sz="4400" dirty="0">
                <a:solidFill>
                  <a:schemeClr val="accent2">
                    <a:lumMod val="75000"/>
                  </a:schemeClr>
                </a:solidFill>
                <a:latin typeface="+mj-lt"/>
              </a:rPr>
              <a:t>Foundation</a:t>
            </a:r>
            <a:endParaRPr lang="en-US" sz="4400" dirty="0">
              <a:latin typeface="+mj-lt"/>
            </a:endParaRPr>
          </a:p>
        </p:txBody>
      </p:sp>
      <p:sp>
        <p:nvSpPr>
          <p:cNvPr id="5" name="Right Arrow 4">
            <a:extLst>
              <a:ext uri="{FF2B5EF4-FFF2-40B4-BE49-F238E27FC236}">
                <a16:creationId xmlns:a16="http://schemas.microsoft.com/office/drawing/2014/main" id="{6655BB51-1A87-B55C-1280-89474FE72721}"/>
              </a:ext>
            </a:extLst>
          </p:cNvPr>
          <p:cNvSpPr/>
          <p:nvPr/>
        </p:nvSpPr>
        <p:spPr>
          <a:xfrm>
            <a:off x="4172577" y="6339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an holding a red heart">
            <a:extLst>
              <a:ext uri="{FF2B5EF4-FFF2-40B4-BE49-F238E27FC236}">
                <a16:creationId xmlns:a16="http://schemas.microsoft.com/office/drawing/2014/main" id="{DCC447FB-9EB5-5AC2-A997-A0B0768182C1}"/>
              </a:ext>
            </a:extLst>
          </p:cNvPr>
          <p:cNvPicPr>
            <a:picLocks noChangeAspect="1"/>
          </p:cNvPicPr>
          <p:nvPr/>
        </p:nvPicPr>
        <p:blipFill>
          <a:blip r:embed="rId3"/>
          <a:stretch>
            <a:fillRect/>
          </a:stretch>
        </p:blipFill>
        <p:spPr>
          <a:xfrm>
            <a:off x="871223" y="1447800"/>
            <a:ext cx="3612854" cy="2408569"/>
          </a:xfrm>
          <a:prstGeom prst="rect">
            <a:avLst/>
          </a:prstGeom>
        </p:spPr>
      </p:pic>
      <p:pic>
        <p:nvPicPr>
          <p:cNvPr id="11" name="Picture 10">
            <a:extLst>
              <a:ext uri="{FF2B5EF4-FFF2-40B4-BE49-F238E27FC236}">
                <a16:creationId xmlns:a16="http://schemas.microsoft.com/office/drawing/2014/main" id="{0219A89F-8AE9-5CB1-AFAD-717D0E1F7089}"/>
              </a:ext>
            </a:extLst>
          </p:cNvPr>
          <p:cNvPicPr>
            <a:picLocks noChangeAspect="1"/>
          </p:cNvPicPr>
          <p:nvPr/>
        </p:nvPicPr>
        <p:blipFill>
          <a:blip r:embed="rId4"/>
          <a:stretch>
            <a:fillRect/>
          </a:stretch>
        </p:blipFill>
        <p:spPr>
          <a:xfrm>
            <a:off x="4904615" y="1451427"/>
            <a:ext cx="6928371" cy="4772589"/>
          </a:xfrm>
          <a:prstGeom prst="rect">
            <a:avLst/>
          </a:prstGeom>
        </p:spPr>
      </p:pic>
    </p:spTree>
    <p:extLst>
      <p:ext uri="{BB962C8B-B14F-4D97-AF65-F5344CB8AC3E}">
        <p14:creationId xmlns:p14="http://schemas.microsoft.com/office/powerpoint/2010/main" val="528273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95401" y="470317"/>
            <a:ext cx="2063262" cy="919607"/>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latin typeface="+mj-lt"/>
              </a:rPr>
              <a:t>Federal</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765179" y="1721204"/>
            <a:ext cx="10471390" cy="4037570"/>
          </a:xfrm>
          <a:prstGeom prst="rect">
            <a:avLst/>
          </a:prstGeom>
        </p:spPr>
        <p:txBody>
          <a:bodyPr spcFirstLastPara="1" vert="horz" wrap="square" lIns="91425" tIns="45700" rIns="91425" bIns="45700" numCol="1" spcCol="1098550" rtlCol="0" anchor="t" anchorCtr="0">
            <a:normAutofit lnSpcReduction="10000"/>
          </a:bodyPr>
          <a:lstStyle/>
          <a:p>
            <a:pPr marL="76200" indent="0">
              <a:spcBef>
                <a:spcPts val="0"/>
              </a:spcBef>
              <a:buSzPts val="2400"/>
              <a:buNone/>
            </a:pPr>
            <a:r>
              <a:rPr lang="en-US" sz="3200" dirty="0"/>
              <a:t>Importance of relationships:</a:t>
            </a:r>
          </a:p>
          <a:p>
            <a:pPr marL="76200" indent="0">
              <a:spcBef>
                <a:spcPts val="0"/>
              </a:spcBef>
              <a:buSzPts val="2400"/>
              <a:buNone/>
            </a:pPr>
            <a:endParaRPr lang="en-US" dirty="0"/>
          </a:p>
          <a:p>
            <a:pPr marL="533400" indent="-457200">
              <a:spcBef>
                <a:spcPts val="0"/>
              </a:spcBef>
              <a:buSzPts val="2400"/>
            </a:pPr>
            <a:r>
              <a:rPr lang="en-US" dirty="0"/>
              <a:t>Community Foundations: </a:t>
            </a:r>
            <a:r>
              <a:rPr lang="en-US" sz="1800" dirty="0"/>
              <a:t>These manage many funds (such as donor-advised funds) and can play a key role in connecting you with funders who may have an interest in your work.</a:t>
            </a:r>
          </a:p>
          <a:p>
            <a:pPr marL="533400" indent="-457200">
              <a:spcBef>
                <a:spcPts val="0"/>
              </a:spcBef>
              <a:buSzPts val="2400"/>
            </a:pPr>
            <a:r>
              <a:rPr lang="en-US" dirty="0"/>
              <a:t>Meet Program Officers when possible: </a:t>
            </a:r>
            <a:r>
              <a:rPr lang="en-US" sz="1800" dirty="0"/>
              <a:t>Rare in federal, but possible for smaller/regional foundations. Larger foundations may host convenings and conferences.</a:t>
            </a:r>
            <a:endParaRPr lang="en-US" dirty="0"/>
          </a:p>
          <a:p>
            <a:pPr marL="533400" indent="-457200">
              <a:spcBef>
                <a:spcPts val="0"/>
              </a:spcBef>
              <a:buSzPts val="2400"/>
            </a:pPr>
            <a:r>
              <a:rPr lang="en-US" dirty="0"/>
              <a:t>Be ready to discuss your project by phone or in person</a:t>
            </a:r>
          </a:p>
          <a:p>
            <a:pPr marL="533400" indent="-457200">
              <a:spcBef>
                <a:spcPts val="0"/>
              </a:spcBef>
              <a:buSzPts val="2400"/>
            </a:pPr>
            <a:r>
              <a:rPr lang="en-US" dirty="0"/>
              <a:t>Partnering on allies’ grants </a:t>
            </a:r>
            <a:r>
              <a:rPr lang="en-US" sz="1800" dirty="0"/>
              <a:t>can familiarize funders with your work, build trust and goodwill, and prepare them for your own request.</a:t>
            </a:r>
          </a:p>
          <a:p>
            <a:pPr marL="533400" indent="-457200">
              <a:spcBef>
                <a:spcPts val="0"/>
              </a:spcBef>
              <a:buSzPts val="2400"/>
            </a:pPr>
            <a:r>
              <a:rPr lang="en-US" dirty="0"/>
              <a:t>Learn from “warm rejections”: </a:t>
            </a:r>
            <a:r>
              <a:rPr lang="en-US" sz="1800" dirty="0"/>
              <a:t>A funder may offer to give you feedback on your proposal, introduce you to potential teaming partners for future applications, introduce you to other funders, or offer guidance on your funding search. Say yes! Be willing to learn and try again.</a:t>
            </a:r>
            <a:endParaRPr lang="en-US" dirty="0"/>
          </a:p>
          <a:p>
            <a:pPr marL="533400" indent="-457200">
              <a:spcBef>
                <a:spcPts val="0"/>
              </a:spcBef>
              <a:buSzPts val="2400"/>
            </a:pPr>
            <a:endParaRPr lang="en-US" dirty="0"/>
          </a:p>
        </p:txBody>
      </p:sp>
      <p:sp>
        <p:nvSpPr>
          <p:cNvPr id="4" name="TextBox 3">
            <a:extLst>
              <a:ext uri="{FF2B5EF4-FFF2-40B4-BE49-F238E27FC236}">
                <a16:creationId xmlns:a16="http://schemas.microsoft.com/office/drawing/2014/main" id="{BEF4FE38-5D3E-E9D9-F35A-A2E6710ADB20}"/>
              </a:ext>
            </a:extLst>
          </p:cNvPr>
          <p:cNvSpPr txBox="1"/>
          <p:nvPr/>
        </p:nvSpPr>
        <p:spPr>
          <a:xfrm>
            <a:off x="6096000" y="544849"/>
            <a:ext cx="3020438" cy="769441"/>
          </a:xfrm>
          <a:prstGeom prst="rect">
            <a:avLst/>
          </a:prstGeom>
          <a:noFill/>
        </p:spPr>
        <p:txBody>
          <a:bodyPr wrap="square">
            <a:spAutoFit/>
          </a:bodyPr>
          <a:lstStyle/>
          <a:p>
            <a:r>
              <a:rPr lang="en-US" sz="4400" dirty="0">
                <a:solidFill>
                  <a:schemeClr val="accent2">
                    <a:lumMod val="75000"/>
                  </a:schemeClr>
                </a:solidFill>
                <a:latin typeface="+mj-lt"/>
              </a:rPr>
              <a:t>Foundation</a:t>
            </a:r>
            <a:endParaRPr lang="en-US" sz="4400" dirty="0">
              <a:latin typeface="+mj-lt"/>
            </a:endParaRPr>
          </a:p>
        </p:txBody>
      </p:sp>
      <p:sp>
        <p:nvSpPr>
          <p:cNvPr id="5" name="Right Arrow 4">
            <a:extLst>
              <a:ext uri="{FF2B5EF4-FFF2-40B4-BE49-F238E27FC236}">
                <a16:creationId xmlns:a16="http://schemas.microsoft.com/office/drawing/2014/main" id="{6655BB51-1A87-B55C-1280-89474FE72721}"/>
              </a:ext>
            </a:extLst>
          </p:cNvPr>
          <p:cNvSpPr/>
          <p:nvPr/>
        </p:nvSpPr>
        <p:spPr>
          <a:xfrm>
            <a:off x="4172577" y="63398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31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3"/>
          <a:stretch>
            <a:fillRect/>
          </a:stretch>
        </p:blipFill>
        <p:spPr>
          <a:xfrm>
            <a:off x="-445001" y="1459055"/>
            <a:ext cx="4550730" cy="3939891"/>
          </a:xfrm>
          <a:prstGeom prst="rect">
            <a:avLst/>
          </a:prstGeom>
          <a:ln w="12700">
            <a:miter lim="400000"/>
          </a:ln>
        </p:spPr>
      </p:pic>
      <p:sp>
        <p:nvSpPr>
          <p:cNvPr id="161" name="section…"/>
          <p:cNvSpPr txBox="1"/>
          <p:nvPr/>
        </p:nvSpPr>
        <p:spPr>
          <a:xfrm>
            <a:off x="4910771" y="209924"/>
            <a:ext cx="6773229" cy="1056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27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2700" dirty="0"/>
              <a:t>Innovative Funding Partners</a:t>
            </a:r>
            <a:endParaRPr sz="27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4561443" y="1636233"/>
            <a:ext cx="6953224" cy="38138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nSpc>
                <a:spcPct val="110000"/>
              </a:lnSpc>
              <a:spcAft>
                <a:spcPts val="300"/>
              </a:spcAft>
            </a:pPr>
            <a:r>
              <a:rPr lang="en-US" sz="2200" b="1" dirty="0">
                <a:solidFill>
                  <a:schemeClr val="bg1"/>
                </a:solidFill>
              </a:rPr>
              <a:t>IFP</a:t>
            </a:r>
            <a:r>
              <a:rPr lang="en-US" sz="2200" dirty="0">
                <a:solidFill>
                  <a:schemeClr val="bg1"/>
                </a:solidFill>
              </a:rPr>
              <a:t> is a nationally recognized grants consulting firm highly regarded for an impressive overall grant success rate of 84%. Well known for their expertise in federal and other governmental grant writing, this success is based not only on technical expertise, but also on a foundational relationship-building approach. IFP’s team of over 20 highly experienced consultants are passionate about helping organizations meet the unique needs of their local communities and better serve their constituents by seeking and securing grant funding. </a:t>
            </a:r>
          </a:p>
        </p:txBody>
      </p:sp>
      <p:pic>
        <p:nvPicPr>
          <p:cNvPr id="3" name="Picture 2" descr="A picture containing drawing&#10;&#10;Description automatically generated">
            <a:extLst>
              <a:ext uri="{FF2B5EF4-FFF2-40B4-BE49-F238E27FC236}">
                <a16:creationId xmlns:a16="http://schemas.microsoft.com/office/drawing/2014/main" id="{2E763822-800A-BA2C-71C2-48A46AF8F277}"/>
              </a:ext>
            </a:extLst>
          </p:cNvPr>
          <p:cNvPicPr>
            <a:picLocks noChangeAspect="1"/>
          </p:cNvPicPr>
          <p:nvPr/>
        </p:nvPicPr>
        <p:blipFill rotWithShape="1">
          <a:blip r:embed="rId4">
            <a:extLst>
              <a:ext uri="{28A0092B-C50C-407E-A947-70E740481C1C}">
                <a14:useLocalDpi xmlns:a14="http://schemas.microsoft.com/office/drawing/2010/main" val="0"/>
              </a:ext>
            </a:extLst>
          </a:blip>
          <a:srcRect t="7683" r="-2" b="14646"/>
          <a:stretch/>
        </p:blipFill>
        <p:spPr bwMode="auto">
          <a:xfrm>
            <a:off x="6474542" y="5636302"/>
            <a:ext cx="2418294" cy="10733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13027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609598" y="2286000"/>
            <a:ext cx="9529189" cy="1143000"/>
          </a:xfrm>
          <a:prstGeom prst="rect">
            <a:avLst/>
          </a:prstGeom>
        </p:spPr>
        <p:txBody>
          <a:bodyPr spcFirstLastPara="1" vert="horz" wrap="square" lIns="91425" tIns="45700" rIns="91425" bIns="45700" rtlCol="0" anchor="ctr" anchorCtr="0">
            <a:normAutofit fontScale="90000"/>
          </a:bodyPr>
          <a:lstStyle/>
          <a:p>
            <a:pPr marL="50800" algn="ctr">
              <a:lnSpc>
                <a:spcPct val="115000"/>
              </a:lnSpc>
              <a:buClr>
                <a:schemeClr val="dk1"/>
              </a:buClr>
              <a:buSzPts val="2800"/>
            </a:pPr>
            <a:r>
              <a:rPr lang="en-US" sz="4000" dirty="0">
                <a:solidFill>
                  <a:srgbClr val="FFC000"/>
                </a:solidFill>
                <a:latin typeface="+mj-ea"/>
                <a:cs typeface="Montserrat"/>
                <a:sym typeface="Montserrat"/>
              </a:rPr>
              <a:t>IV.</a:t>
            </a:r>
            <a:r>
              <a:rPr lang="en-US" sz="2800" dirty="0">
                <a:solidFill>
                  <a:schemeClr val="dk1"/>
                </a:solidFill>
                <a:latin typeface="Montserrat"/>
                <a:ea typeface="Montserrat"/>
                <a:cs typeface="Montserrat"/>
                <a:sym typeface="Montserrat"/>
              </a:rPr>
              <a:t> </a:t>
            </a:r>
            <a:r>
              <a:rPr lang="en-US" sz="3300" dirty="0">
                <a:solidFill>
                  <a:schemeClr val="accent2">
                    <a:lumMod val="75000"/>
                  </a:schemeClr>
                </a:solidFill>
                <a:latin typeface="+mj-ea"/>
                <a:sym typeface="Montserrat"/>
              </a:rPr>
              <a:t>Delineating stylistic and content differences between foundation and government grant proposals</a:t>
            </a:r>
            <a:endParaRPr sz="33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2402453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DD64-1759-DCC0-31BA-3BE915B17235}"/>
              </a:ext>
            </a:extLst>
          </p:cNvPr>
          <p:cNvSpPr>
            <a:spLocks noGrp="1"/>
          </p:cNvSpPr>
          <p:nvPr>
            <p:ph type="title"/>
          </p:nvPr>
        </p:nvSpPr>
        <p:spPr>
          <a:xfrm>
            <a:off x="137160" y="-318072"/>
            <a:ext cx="11765280" cy="1690689"/>
          </a:xfrm>
        </p:spPr>
        <p:txBody>
          <a:bodyPr>
            <a:normAutofit/>
          </a:bodyPr>
          <a:lstStyle/>
          <a:p>
            <a:r>
              <a:rPr lang="en-US" sz="4000" dirty="0"/>
              <a:t>Stylistic Guidance on Foundation vs. Government Grants</a:t>
            </a:r>
          </a:p>
        </p:txBody>
      </p:sp>
      <p:sp>
        <p:nvSpPr>
          <p:cNvPr id="6" name="Rounded Rectangle 5">
            <a:extLst>
              <a:ext uri="{FF2B5EF4-FFF2-40B4-BE49-F238E27FC236}">
                <a16:creationId xmlns:a16="http://schemas.microsoft.com/office/drawing/2014/main" id="{1DE6DE4A-286A-6F85-A16B-730225C4CB1C}"/>
              </a:ext>
            </a:extLst>
          </p:cNvPr>
          <p:cNvSpPr/>
          <p:nvPr/>
        </p:nvSpPr>
        <p:spPr>
          <a:xfrm>
            <a:off x="220120" y="1381761"/>
            <a:ext cx="4517840" cy="47446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9C7C7F-5873-EB72-A9A0-49E422CFC070}"/>
              </a:ext>
            </a:extLst>
          </p:cNvPr>
          <p:cNvSpPr>
            <a:spLocks noGrp="1"/>
          </p:cNvSpPr>
          <p:nvPr>
            <p:ph idx="1"/>
          </p:nvPr>
        </p:nvSpPr>
        <p:spPr>
          <a:xfrm>
            <a:off x="426720" y="2001450"/>
            <a:ext cx="4206240" cy="3942080"/>
          </a:xfrm>
        </p:spPr>
        <p:txBody>
          <a:bodyPr>
            <a:normAutofit/>
          </a:bodyPr>
          <a:lstStyle/>
          <a:p>
            <a:pPr marL="0" indent="0">
              <a:buNone/>
            </a:pPr>
            <a:r>
              <a:rPr lang="en-US" sz="3200" dirty="0"/>
              <a:t>In general, foundation grant applications will ask specific questions, but provide significantly less guidance on what your response must include.</a:t>
            </a:r>
          </a:p>
        </p:txBody>
      </p:sp>
      <p:pic>
        <p:nvPicPr>
          <p:cNvPr id="5" name="Picture 4" descr="A screenshot of a project&#10;&#10;Description automatically generated">
            <a:extLst>
              <a:ext uri="{FF2B5EF4-FFF2-40B4-BE49-F238E27FC236}">
                <a16:creationId xmlns:a16="http://schemas.microsoft.com/office/drawing/2014/main" id="{B8CB99CC-F66D-676C-0D39-9125FC6F481F}"/>
              </a:ext>
            </a:extLst>
          </p:cNvPr>
          <p:cNvPicPr>
            <a:picLocks noChangeAspect="1"/>
          </p:cNvPicPr>
          <p:nvPr/>
        </p:nvPicPr>
        <p:blipFill rotWithShape="1">
          <a:blip r:embed="rId2"/>
          <a:srcRect l="4628" t="2905" r="4175"/>
          <a:stretch/>
        </p:blipFill>
        <p:spPr>
          <a:xfrm>
            <a:off x="4958080" y="1178560"/>
            <a:ext cx="6807200" cy="4947850"/>
          </a:xfrm>
          <a:prstGeom prst="rect">
            <a:avLst/>
          </a:prstGeom>
        </p:spPr>
      </p:pic>
      <p:sp>
        <p:nvSpPr>
          <p:cNvPr id="7" name="TextBox 6">
            <a:extLst>
              <a:ext uri="{FF2B5EF4-FFF2-40B4-BE49-F238E27FC236}">
                <a16:creationId xmlns:a16="http://schemas.microsoft.com/office/drawing/2014/main" id="{623AD5BD-3085-4CED-2F59-5A2F921077FC}"/>
              </a:ext>
            </a:extLst>
          </p:cNvPr>
          <p:cNvSpPr txBox="1"/>
          <p:nvPr/>
        </p:nvSpPr>
        <p:spPr>
          <a:xfrm>
            <a:off x="5120640" y="6126410"/>
            <a:ext cx="4917440" cy="369332"/>
          </a:xfrm>
          <a:prstGeom prst="rect">
            <a:avLst/>
          </a:prstGeom>
          <a:noFill/>
        </p:spPr>
        <p:txBody>
          <a:bodyPr wrap="square" rtlCol="0">
            <a:spAutoFit/>
          </a:bodyPr>
          <a:lstStyle/>
          <a:p>
            <a:r>
              <a:rPr lang="en-US" dirty="0"/>
              <a:t>From the James G. Hanes Foundation application</a:t>
            </a:r>
          </a:p>
        </p:txBody>
      </p:sp>
      <p:pic>
        <p:nvPicPr>
          <p:cNvPr id="8" name="Image" descr="Image">
            <a:extLst>
              <a:ext uri="{FF2B5EF4-FFF2-40B4-BE49-F238E27FC236}">
                <a16:creationId xmlns:a16="http://schemas.microsoft.com/office/drawing/2014/main" id="{DB28456A-84E7-1767-FEDC-C83122B85878}"/>
              </a:ext>
            </a:extLst>
          </p:cNvPr>
          <p:cNvPicPr>
            <a:picLocks noChangeAspect="1"/>
          </p:cNvPicPr>
          <p:nvPr/>
        </p:nvPicPr>
        <p:blipFill>
          <a:blip r:embed="rId3"/>
          <a:stretch>
            <a:fillRect/>
          </a:stretch>
        </p:blipFill>
        <p:spPr>
          <a:xfrm>
            <a:off x="11155384" y="6126410"/>
            <a:ext cx="609896" cy="528228"/>
          </a:xfrm>
          <a:prstGeom prst="rect">
            <a:avLst/>
          </a:prstGeom>
          <a:ln w="12700">
            <a:miter lim="400000"/>
          </a:ln>
        </p:spPr>
      </p:pic>
    </p:spTree>
    <p:extLst>
      <p:ext uri="{BB962C8B-B14F-4D97-AF65-F5344CB8AC3E}">
        <p14:creationId xmlns:p14="http://schemas.microsoft.com/office/powerpoint/2010/main" val="2472753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DD64-1759-DCC0-31BA-3BE915B17235}"/>
              </a:ext>
            </a:extLst>
          </p:cNvPr>
          <p:cNvSpPr>
            <a:spLocks noGrp="1"/>
          </p:cNvSpPr>
          <p:nvPr>
            <p:ph type="title"/>
          </p:nvPr>
        </p:nvSpPr>
        <p:spPr>
          <a:xfrm>
            <a:off x="91400" y="-308928"/>
            <a:ext cx="11765280" cy="1690689"/>
          </a:xfrm>
        </p:spPr>
        <p:txBody>
          <a:bodyPr>
            <a:normAutofit/>
          </a:bodyPr>
          <a:lstStyle/>
          <a:p>
            <a:r>
              <a:rPr lang="en-US" sz="4000" dirty="0"/>
              <a:t>Stylistic Guidance on Foundation vs. Government Grants</a:t>
            </a:r>
          </a:p>
        </p:txBody>
      </p:sp>
      <p:sp>
        <p:nvSpPr>
          <p:cNvPr id="6" name="Rounded Rectangle 5">
            <a:extLst>
              <a:ext uri="{FF2B5EF4-FFF2-40B4-BE49-F238E27FC236}">
                <a16:creationId xmlns:a16="http://schemas.microsoft.com/office/drawing/2014/main" id="{1DE6DE4A-286A-6F85-A16B-730225C4CB1C}"/>
              </a:ext>
            </a:extLst>
          </p:cNvPr>
          <p:cNvSpPr/>
          <p:nvPr/>
        </p:nvSpPr>
        <p:spPr>
          <a:xfrm>
            <a:off x="115120" y="1381761"/>
            <a:ext cx="4423040" cy="474465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9C7C7F-5873-EB72-A9A0-49E422CFC070}"/>
              </a:ext>
            </a:extLst>
          </p:cNvPr>
          <p:cNvSpPr>
            <a:spLocks noGrp="1"/>
          </p:cNvSpPr>
          <p:nvPr>
            <p:ph idx="1"/>
          </p:nvPr>
        </p:nvSpPr>
        <p:spPr>
          <a:xfrm>
            <a:off x="223520" y="1905002"/>
            <a:ext cx="4206240" cy="4221408"/>
          </a:xfrm>
        </p:spPr>
        <p:txBody>
          <a:bodyPr>
            <a:normAutofit/>
          </a:bodyPr>
          <a:lstStyle/>
          <a:p>
            <a:pPr marL="0" indent="0">
              <a:buNone/>
            </a:pPr>
            <a:r>
              <a:rPr lang="en-US" sz="3200" dirty="0"/>
              <a:t>Whereas government grant applications will ask a question and give (often lengthy and detailed) instructions on how to answer it.</a:t>
            </a:r>
          </a:p>
        </p:txBody>
      </p:sp>
      <p:sp>
        <p:nvSpPr>
          <p:cNvPr id="7" name="TextBox 6">
            <a:extLst>
              <a:ext uri="{FF2B5EF4-FFF2-40B4-BE49-F238E27FC236}">
                <a16:creationId xmlns:a16="http://schemas.microsoft.com/office/drawing/2014/main" id="{623AD5BD-3085-4CED-2F59-5A2F921077FC}"/>
              </a:ext>
            </a:extLst>
          </p:cNvPr>
          <p:cNvSpPr txBox="1"/>
          <p:nvPr/>
        </p:nvSpPr>
        <p:spPr>
          <a:xfrm>
            <a:off x="4832652" y="6126410"/>
            <a:ext cx="5845360" cy="646331"/>
          </a:xfrm>
          <a:prstGeom prst="rect">
            <a:avLst/>
          </a:prstGeom>
          <a:noFill/>
        </p:spPr>
        <p:txBody>
          <a:bodyPr wrap="square" rtlCol="0">
            <a:spAutoFit/>
          </a:bodyPr>
          <a:lstStyle/>
          <a:p>
            <a:r>
              <a:rPr lang="en-US" dirty="0"/>
              <a:t>From a Department of Labor (DOL) Building Pathways to Infrastructure Jobs RFA</a:t>
            </a:r>
          </a:p>
        </p:txBody>
      </p:sp>
      <p:pic>
        <p:nvPicPr>
          <p:cNvPr id="8" name="Image" descr="Image">
            <a:extLst>
              <a:ext uri="{FF2B5EF4-FFF2-40B4-BE49-F238E27FC236}">
                <a16:creationId xmlns:a16="http://schemas.microsoft.com/office/drawing/2014/main" id="{DB28456A-84E7-1767-FEDC-C83122B85878}"/>
              </a:ext>
            </a:extLst>
          </p:cNvPr>
          <p:cNvPicPr>
            <a:picLocks noChangeAspect="1"/>
          </p:cNvPicPr>
          <p:nvPr/>
        </p:nvPicPr>
        <p:blipFill>
          <a:blip r:embed="rId2"/>
          <a:stretch>
            <a:fillRect/>
          </a:stretch>
        </p:blipFill>
        <p:spPr>
          <a:xfrm>
            <a:off x="11155384" y="6126410"/>
            <a:ext cx="609896" cy="528228"/>
          </a:xfrm>
          <a:prstGeom prst="rect">
            <a:avLst/>
          </a:prstGeom>
          <a:ln w="12700">
            <a:miter lim="400000"/>
          </a:ln>
        </p:spPr>
      </p:pic>
      <p:pic>
        <p:nvPicPr>
          <p:cNvPr id="9" name="Picture 8" descr="A screenshot of a document&#10;&#10;Description automatically generated">
            <a:extLst>
              <a:ext uri="{FF2B5EF4-FFF2-40B4-BE49-F238E27FC236}">
                <a16:creationId xmlns:a16="http://schemas.microsoft.com/office/drawing/2014/main" id="{694D1D82-C622-B433-89F3-B94D5453E886}"/>
              </a:ext>
            </a:extLst>
          </p:cNvPr>
          <p:cNvPicPr>
            <a:picLocks noChangeAspect="1"/>
          </p:cNvPicPr>
          <p:nvPr/>
        </p:nvPicPr>
        <p:blipFill rotWithShape="1">
          <a:blip r:embed="rId3"/>
          <a:srcRect l="5332" t="6977" r="3570" b="1268"/>
          <a:stretch/>
        </p:blipFill>
        <p:spPr>
          <a:xfrm>
            <a:off x="4783660" y="858520"/>
            <a:ext cx="6827520" cy="5140960"/>
          </a:xfrm>
          <a:prstGeom prst="rect">
            <a:avLst/>
          </a:prstGeom>
        </p:spPr>
      </p:pic>
    </p:spTree>
    <p:extLst>
      <p:ext uri="{BB962C8B-B14F-4D97-AF65-F5344CB8AC3E}">
        <p14:creationId xmlns:p14="http://schemas.microsoft.com/office/powerpoint/2010/main" val="417690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2742-46B2-594A-5A97-9F52707C7497}"/>
              </a:ext>
            </a:extLst>
          </p:cNvPr>
          <p:cNvSpPr>
            <a:spLocks noGrp="1"/>
          </p:cNvSpPr>
          <p:nvPr>
            <p:ph type="title"/>
          </p:nvPr>
        </p:nvSpPr>
        <p:spPr>
          <a:xfrm>
            <a:off x="106680" y="18255"/>
            <a:ext cx="11805920" cy="1325563"/>
          </a:xfrm>
        </p:spPr>
        <p:txBody>
          <a:bodyPr>
            <a:normAutofit/>
          </a:bodyPr>
          <a:lstStyle/>
          <a:p>
            <a:r>
              <a:rPr lang="en-US" sz="4000" dirty="0"/>
              <a:t>Stylistic Guidance on Foundation vs. Government Grants</a:t>
            </a:r>
          </a:p>
        </p:txBody>
      </p:sp>
      <p:sp>
        <p:nvSpPr>
          <p:cNvPr id="3" name="Content Placeholder 2">
            <a:extLst>
              <a:ext uri="{FF2B5EF4-FFF2-40B4-BE49-F238E27FC236}">
                <a16:creationId xmlns:a16="http://schemas.microsoft.com/office/drawing/2014/main" id="{F3FC3A1D-CF6C-C90F-F2D9-BCE669993D3F}"/>
              </a:ext>
            </a:extLst>
          </p:cNvPr>
          <p:cNvSpPr>
            <a:spLocks noGrp="1"/>
          </p:cNvSpPr>
          <p:nvPr>
            <p:ph idx="1"/>
          </p:nvPr>
        </p:nvSpPr>
        <p:spPr>
          <a:xfrm>
            <a:off x="487680" y="1343817"/>
            <a:ext cx="4246880" cy="3858103"/>
          </a:xfrm>
        </p:spPr>
        <p:txBody>
          <a:bodyPr/>
          <a:lstStyle/>
          <a:p>
            <a:pPr marL="0" indent="0">
              <a:buNone/>
            </a:pPr>
            <a:r>
              <a:rPr lang="en-US" sz="3600" b="1" dirty="0">
                <a:solidFill>
                  <a:schemeClr val="accent2"/>
                </a:solidFill>
              </a:rPr>
              <a:t>Q: </a:t>
            </a:r>
            <a:r>
              <a:rPr lang="en-US" sz="3600" dirty="0"/>
              <a:t>What should you do with these often lengthy and detailed instructions on how to structure your response? </a:t>
            </a:r>
          </a:p>
        </p:txBody>
      </p:sp>
      <p:sp>
        <p:nvSpPr>
          <p:cNvPr id="4" name="Content Placeholder 2">
            <a:extLst>
              <a:ext uri="{FF2B5EF4-FFF2-40B4-BE49-F238E27FC236}">
                <a16:creationId xmlns:a16="http://schemas.microsoft.com/office/drawing/2014/main" id="{790331D1-13B9-E420-492B-C66C0A4032AF}"/>
              </a:ext>
            </a:extLst>
          </p:cNvPr>
          <p:cNvSpPr txBox="1">
            <a:spLocks/>
          </p:cNvSpPr>
          <p:nvPr/>
        </p:nvSpPr>
        <p:spPr>
          <a:xfrm>
            <a:off x="6659880" y="1343818"/>
            <a:ext cx="3693160" cy="29843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accent2"/>
                </a:solidFill>
              </a:rPr>
              <a:t>A: </a:t>
            </a:r>
            <a:r>
              <a:rPr lang="en-US" sz="3600" dirty="0"/>
              <a:t>Follow them, exactly.</a:t>
            </a:r>
          </a:p>
        </p:txBody>
      </p:sp>
      <p:pic>
        <p:nvPicPr>
          <p:cNvPr id="8194" name="Picture 2" descr="Follow Instructions – Mark Cross Genealogy">
            <a:extLst>
              <a:ext uri="{FF2B5EF4-FFF2-40B4-BE49-F238E27FC236}">
                <a16:creationId xmlns:a16="http://schemas.microsoft.com/office/drawing/2014/main" id="{BB1D457D-7458-0FFE-5E6B-A425B03DD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660" y="2477983"/>
            <a:ext cx="3167380" cy="370035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descr="Image">
            <a:extLst>
              <a:ext uri="{FF2B5EF4-FFF2-40B4-BE49-F238E27FC236}">
                <a16:creationId xmlns:a16="http://schemas.microsoft.com/office/drawing/2014/main" id="{E15B6ABF-00C2-57F4-0079-5B1E4DB038EF}"/>
              </a:ext>
            </a:extLst>
          </p:cNvPr>
          <p:cNvPicPr>
            <a:picLocks noChangeAspect="1"/>
          </p:cNvPicPr>
          <p:nvPr/>
        </p:nvPicPr>
        <p:blipFill>
          <a:blip r:embed="rId3"/>
          <a:stretch>
            <a:fillRect/>
          </a:stretch>
        </p:blipFill>
        <p:spPr>
          <a:xfrm>
            <a:off x="11155384" y="6126410"/>
            <a:ext cx="609896" cy="528228"/>
          </a:xfrm>
          <a:prstGeom prst="rect">
            <a:avLst/>
          </a:prstGeom>
          <a:ln w="12700">
            <a:miter lim="400000"/>
          </a:ln>
        </p:spPr>
      </p:pic>
    </p:spTree>
    <p:extLst>
      <p:ext uri="{BB962C8B-B14F-4D97-AF65-F5344CB8AC3E}">
        <p14:creationId xmlns:p14="http://schemas.microsoft.com/office/powerpoint/2010/main" val="34521149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98F2-7042-77DF-B122-BB673193BA40}"/>
              </a:ext>
            </a:extLst>
          </p:cNvPr>
          <p:cNvSpPr>
            <a:spLocks noGrp="1"/>
          </p:cNvSpPr>
          <p:nvPr>
            <p:ph type="title"/>
          </p:nvPr>
        </p:nvSpPr>
        <p:spPr>
          <a:xfrm>
            <a:off x="159945" y="158282"/>
            <a:ext cx="11262214" cy="1325563"/>
          </a:xfrm>
        </p:spPr>
        <p:txBody>
          <a:bodyPr>
            <a:normAutofit/>
          </a:bodyPr>
          <a:lstStyle/>
          <a:p>
            <a:r>
              <a:rPr lang="en-US" sz="3600" dirty="0"/>
              <a:t>Stylistic Guidance on Foundation vs. Government Grants</a:t>
            </a:r>
          </a:p>
        </p:txBody>
      </p:sp>
      <p:pic>
        <p:nvPicPr>
          <p:cNvPr id="7" name="Content Placeholder 6" descr="A close-up of a document&#10;&#10;Description automatically generated">
            <a:extLst>
              <a:ext uri="{FF2B5EF4-FFF2-40B4-BE49-F238E27FC236}">
                <a16:creationId xmlns:a16="http://schemas.microsoft.com/office/drawing/2014/main" id="{5BFCFC3A-DE63-E2E0-42A8-E29992DFDF6F}"/>
              </a:ext>
            </a:extLst>
          </p:cNvPr>
          <p:cNvPicPr>
            <a:picLocks noGrp="1" noChangeAspect="1"/>
          </p:cNvPicPr>
          <p:nvPr>
            <p:ph sz="half" idx="1"/>
          </p:nvPr>
        </p:nvPicPr>
        <p:blipFill>
          <a:blip r:embed="rId2"/>
          <a:stretch>
            <a:fillRect/>
          </a:stretch>
        </p:blipFill>
        <p:spPr>
          <a:xfrm>
            <a:off x="0" y="1897531"/>
            <a:ext cx="6448551" cy="2237440"/>
          </a:xfrm>
        </p:spPr>
      </p:pic>
      <p:pic>
        <p:nvPicPr>
          <p:cNvPr id="9" name="Content Placeholder 8" descr="A text on a page&#10;&#10;Description automatically generated">
            <a:extLst>
              <a:ext uri="{FF2B5EF4-FFF2-40B4-BE49-F238E27FC236}">
                <a16:creationId xmlns:a16="http://schemas.microsoft.com/office/drawing/2014/main" id="{AAEF17E0-2371-E1C4-B200-745926DBFE1F}"/>
              </a:ext>
            </a:extLst>
          </p:cNvPr>
          <p:cNvPicPr>
            <a:picLocks noGrp="1" noChangeAspect="1"/>
          </p:cNvPicPr>
          <p:nvPr>
            <p:ph sz="half" idx="2"/>
          </p:nvPr>
        </p:nvPicPr>
        <p:blipFill>
          <a:blip r:embed="rId3"/>
          <a:stretch>
            <a:fillRect/>
          </a:stretch>
        </p:blipFill>
        <p:spPr>
          <a:xfrm>
            <a:off x="6448550" y="1497390"/>
            <a:ext cx="5583505" cy="4428296"/>
          </a:xfrm>
        </p:spPr>
      </p:pic>
      <p:pic>
        <p:nvPicPr>
          <p:cNvPr id="10" name="Image" descr="Image">
            <a:extLst>
              <a:ext uri="{FF2B5EF4-FFF2-40B4-BE49-F238E27FC236}">
                <a16:creationId xmlns:a16="http://schemas.microsoft.com/office/drawing/2014/main" id="{84445969-F36D-5E71-E7F1-92702CEAE02F}"/>
              </a:ext>
            </a:extLst>
          </p:cNvPr>
          <p:cNvPicPr>
            <a:picLocks noChangeAspect="1"/>
          </p:cNvPicPr>
          <p:nvPr/>
        </p:nvPicPr>
        <p:blipFill>
          <a:blip r:embed="rId4"/>
          <a:stretch>
            <a:fillRect/>
          </a:stretch>
        </p:blipFill>
        <p:spPr>
          <a:xfrm>
            <a:off x="11422159" y="6231379"/>
            <a:ext cx="609896" cy="528228"/>
          </a:xfrm>
          <a:prstGeom prst="rect">
            <a:avLst/>
          </a:prstGeom>
          <a:ln w="12700">
            <a:miter lim="400000"/>
          </a:ln>
        </p:spPr>
      </p:pic>
      <p:sp>
        <p:nvSpPr>
          <p:cNvPr id="12" name="Rounded Rectangle 11">
            <a:extLst>
              <a:ext uri="{FF2B5EF4-FFF2-40B4-BE49-F238E27FC236}">
                <a16:creationId xmlns:a16="http://schemas.microsoft.com/office/drawing/2014/main" id="{5AA25160-D8D8-D533-6E25-4C99A0300CFA}"/>
              </a:ext>
            </a:extLst>
          </p:cNvPr>
          <p:cNvSpPr/>
          <p:nvPr/>
        </p:nvSpPr>
        <p:spPr>
          <a:xfrm>
            <a:off x="159945" y="4341814"/>
            <a:ext cx="6118935" cy="177717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175E0C7-AD26-02A2-6F79-A974CCA03CA8}"/>
              </a:ext>
            </a:extLst>
          </p:cNvPr>
          <p:cNvSpPr txBox="1"/>
          <p:nvPr/>
        </p:nvSpPr>
        <p:spPr>
          <a:xfrm>
            <a:off x="406400" y="4526813"/>
            <a:ext cx="5689600" cy="1477328"/>
          </a:xfrm>
          <a:prstGeom prst="rect">
            <a:avLst/>
          </a:prstGeom>
          <a:noFill/>
        </p:spPr>
        <p:txBody>
          <a:bodyPr wrap="square" rtlCol="0">
            <a:spAutoFit/>
          </a:bodyPr>
          <a:lstStyle/>
          <a:p>
            <a:r>
              <a:rPr lang="en-US" dirty="0"/>
              <a:t>Use the exact phrasing and terminology of the Notice of Funding Opportunity/ Request for Applications to structure each section and response in your proposal. Make it as easy as possible for the reviewer to go down their checklist.</a:t>
            </a:r>
          </a:p>
        </p:txBody>
      </p:sp>
      <p:sp>
        <p:nvSpPr>
          <p:cNvPr id="13" name="TextBox 12">
            <a:extLst>
              <a:ext uri="{FF2B5EF4-FFF2-40B4-BE49-F238E27FC236}">
                <a16:creationId xmlns:a16="http://schemas.microsoft.com/office/drawing/2014/main" id="{D7C91122-A653-C481-1FB2-7975A064C828}"/>
              </a:ext>
            </a:extLst>
          </p:cNvPr>
          <p:cNvSpPr txBox="1"/>
          <p:nvPr/>
        </p:nvSpPr>
        <p:spPr>
          <a:xfrm>
            <a:off x="6598676" y="6211669"/>
            <a:ext cx="4578841" cy="646331"/>
          </a:xfrm>
          <a:prstGeom prst="rect">
            <a:avLst/>
          </a:prstGeom>
          <a:noFill/>
        </p:spPr>
        <p:txBody>
          <a:bodyPr wrap="square" rtlCol="0">
            <a:spAutoFit/>
          </a:bodyPr>
          <a:lstStyle/>
          <a:p>
            <a:r>
              <a:rPr lang="en-US" i="1" dirty="0"/>
              <a:t>From a USDA Gus Schumacher Nutrition Incentive Program RFA</a:t>
            </a:r>
          </a:p>
        </p:txBody>
      </p:sp>
    </p:spTree>
    <p:extLst>
      <p:ext uri="{BB962C8B-B14F-4D97-AF65-F5344CB8AC3E}">
        <p14:creationId xmlns:p14="http://schemas.microsoft.com/office/powerpoint/2010/main" val="15111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3726-C5FB-7BE3-7DD6-CD3E7D070C90}"/>
              </a:ext>
            </a:extLst>
          </p:cNvPr>
          <p:cNvSpPr>
            <a:spLocks noGrp="1"/>
          </p:cNvSpPr>
          <p:nvPr>
            <p:ph type="title"/>
          </p:nvPr>
        </p:nvSpPr>
        <p:spPr>
          <a:xfrm>
            <a:off x="136479" y="150126"/>
            <a:ext cx="11900846" cy="818866"/>
          </a:xfrm>
        </p:spPr>
        <p:txBody>
          <a:bodyPr>
            <a:normAutofit/>
          </a:bodyPr>
          <a:lstStyle/>
          <a:p>
            <a:r>
              <a:rPr lang="en-US" sz="3600" dirty="0"/>
              <a:t>Content Guidance on Foundation vs. Government Grants</a:t>
            </a:r>
          </a:p>
        </p:txBody>
      </p:sp>
      <p:sp>
        <p:nvSpPr>
          <p:cNvPr id="3" name="Content Placeholder 2">
            <a:extLst>
              <a:ext uri="{FF2B5EF4-FFF2-40B4-BE49-F238E27FC236}">
                <a16:creationId xmlns:a16="http://schemas.microsoft.com/office/drawing/2014/main" id="{CA39CECF-6506-6275-F96C-0DC873878F79}"/>
              </a:ext>
            </a:extLst>
          </p:cNvPr>
          <p:cNvSpPr>
            <a:spLocks noGrp="1"/>
          </p:cNvSpPr>
          <p:nvPr>
            <p:ph sz="half" idx="1"/>
          </p:nvPr>
        </p:nvSpPr>
        <p:spPr>
          <a:xfrm>
            <a:off x="801805" y="1903713"/>
            <a:ext cx="5181600" cy="4351338"/>
          </a:xfrm>
        </p:spPr>
        <p:txBody>
          <a:bodyPr>
            <a:normAutofit/>
          </a:bodyPr>
          <a:lstStyle/>
          <a:p>
            <a:endParaRPr lang="en-US" sz="2400" dirty="0"/>
          </a:p>
          <a:p>
            <a:r>
              <a:rPr lang="en-US" sz="2400" dirty="0"/>
              <a:t>Read up-to-date mission statements and funding priorities</a:t>
            </a:r>
          </a:p>
          <a:p>
            <a:r>
              <a:rPr lang="en-US" sz="2400" dirty="0"/>
              <a:t>Review annual reports</a:t>
            </a:r>
          </a:p>
          <a:p>
            <a:r>
              <a:rPr lang="en-US" sz="2400" dirty="0"/>
              <a:t>Research recently funded projects</a:t>
            </a:r>
          </a:p>
          <a:p>
            <a:r>
              <a:rPr lang="en-US" sz="2400" dirty="0"/>
              <a:t>Craft proposal content that doesn’t parrot the language of the funder, but clearly reflects their priorities</a:t>
            </a:r>
          </a:p>
        </p:txBody>
      </p:sp>
      <p:sp>
        <p:nvSpPr>
          <p:cNvPr id="4" name="Content Placeholder 3">
            <a:extLst>
              <a:ext uri="{FF2B5EF4-FFF2-40B4-BE49-F238E27FC236}">
                <a16:creationId xmlns:a16="http://schemas.microsoft.com/office/drawing/2014/main" id="{60C82A92-DC38-C8D8-D67C-9530C1368A18}"/>
              </a:ext>
            </a:extLst>
          </p:cNvPr>
          <p:cNvSpPr>
            <a:spLocks noGrp="1"/>
          </p:cNvSpPr>
          <p:nvPr>
            <p:ph sz="half" idx="2"/>
          </p:nvPr>
        </p:nvSpPr>
        <p:spPr>
          <a:xfrm>
            <a:off x="6172200" y="1903713"/>
            <a:ext cx="5181600" cy="4351338"/>
          </a:xfrm>
        </p:spPr>
        <p:txBody>
          <a:bodyPr/>
          <a:lstStyle/>
          <a:p>
            <a:pPr marL="0" indent="0">
              <a:buNone/>
            </a:pPr>
            <a:endParaRPr lang="en-US" dirty="0"/>
          </a:p>
          <a:p>
            <a:r>
              <a:rPr lang="en-US" sz="2400" dirty="0"/>
              <a:t>Read (and re-read) the “Program Purpose” or “Program Description” section of the NOFO/RFA and weave exact language from these sections into your goals and objectives</a:t>
            </a:r>
          </a:p>
          <a:p>
            <a:r>
              <a:rPr lang="en-US" sz="2400" dirty="0"/>
              <a:t>Review plans/documents the agency references in the NOFO/RFA that currently guide their strategic priorities so that you can reference these in your proposal</a:t>
            </a:r>
          </a:p>
          <a:p>
            <a:pPr marL="0" indent="0">
              <a:buNone/>
            </a:pPr>
            <a:endParaRPr lang="en-US" dirty="0"/>
          </a:p>
        </p:txBody>
      </p:sp>
      <p:sp>
        <p:nvSpPr>
          <p:cNvPr id="5" name="Notched Right Arrow 4">
            <a:extLst>
              <a:ext uri="{FF2B5EF4-FFF2-40B4-BE49-F238E27FC236}">
                <a16:creationId xmlns:a16="http://schemas.microsoft.com/office/drawing/2014/main" id="{94BC3312-346C-5745-6B4F-7724EC6E8A0F}"/>
              </a:ext>
            </a:extLst>
          </p:cNvPr>
          <p:cNvSpPr/>
          <p:nvPr/>
        </p:nvSpPr>
        <p:spPr>
          <a:xfrm flipV="1">
            <a:off x="740955" y="1887943"/>
            <a:ext cx="709682" cy="305490"/>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 name="TextBox 5">
            <a:extLst>
              <a:ext uri="{FF2B5EF4-FFF2-40B4-BE49-F238E27FC236}">
                <a16:creationId xmlns:a16="http://schemas.microsoft.com/office/drawing/2014/main" id="{C930A9C2-09DA-ADCA-092C-29656613CA99}"/>
              </a:ext>
            </a:extLst>
          </p:cNvPr>
          <p:cNvSpPr txBox="1"/>
          <p:nvPr/>
        </p:nvSpPr>
        <p:spPr>
          <a:xfrm>
            <a:off x="261582" y="793202"/>
            <a:ext cx="10440537" cy="646331"/>
          </a:xfrm>
          <a:prstGeom prst="rect">
            <a:avLst/>
          </a:prstGeom>
          <a:noFill/>
        </p:spPr>
        <p:txBody>
          <a:bodyPr wrap="square" rtlCol="0">
            <a:spAutoFit/>
          </a:bodyPr>
          <a:lstStyle/>
          <a:p>
            <a:r>
              <a:rPr lang="en-US" dirty="0">
                <a:solidFill>
                  <a:schemeClr val="accent6">
                    <a:lumMod val="75000"/>
                  </a:schemeClr>
                </a:solidFill>
              </a:rPr>
              <a:t>For both, demonstrate that you have fully immersed yourself in understanding the background, vision, and priorities of the funder. How to do this:</a:t>
            </a:r>
          </a:p>
        </p:txBody>
      </p:sp>
      <p:sp>
        <p:nvSpPr>
          <p:cNvPr id="7" name="Notched Right Arrow 6">
            <a:extLst>
              <a:ext uri="{FF2B5EF4-FFF2-40B4-BE49-F238E27FC236}">
                <a16:creationId xmlns:a16="http://schemas.microsoft.com/office/drawing/2014/main" id="{A81469D2-83ED-4AFB-A503-C21A42095A2B}"/>
              </a:ext>
            </a:extLst>
          </p:cNvPr>
          <p:cNvSpPr/>
          <p:nvPr/>
        </p:nvSpPr>
        <p:spPr>
          <a:xfrm flipV="1">
            <a:off x="6240432" y="1887943"/>
            <a:ext cx="709682" cy="305490"/>
          </a:xfrm>
          <a:prstGeom prst="notched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8" name="TextBox 7">
            <a:extLst>
              <a:ext uri="{FF2B5EF4-FFF2-40B4-BE49-F238E27FC236}">
                <a16:creationId xmlns:a16="http://schemas.microsoft.com/office/drawing/2014/main" id="{262985EB-C322-D588-365D-C8888E9E92A0}"/>
              </a:ext>
            </a:extLst>
          </p:cNvPr>
          <p:cNvSpPr txBox="1"/>
          <p:nvPr/>
        </p:nvSpPr>
        <p:spPr>
          <a:xfrm>
            <a:off x="1525133" y="1809855"/>
            <a:ext cx="3788393" cy="523220"/>
          </a:xfrm>
          <a:prstGeom prst="rect">
            <a:avLst/>
          </a:prstGeom>
          <a:noFill/>
        </p:spPr>
        <p:txBody>
          <a:bodyPr wrap="square" rtlCol="0">
            <a:spAutoFit/>
          </a:bodyPr>
          <a:lstStyle/>
          <a:p>
            <a:r>
              <a:rPr lang="en-US" sz="2800" dirty="0"/>
              <a:t>FOUNDATION</a:t>
            </a:r>
          </a:p>
        </p:txBody>
      </p:sp>
      <p:sp>
        <p:nvSpPr>
          <p:cNvPr id="9" name="TextBox 8">
            <a:extLst>
              <a:ext uri="{FF2B5EF4-FFF2-40B4-BE49-F238E27FC236}">
                <a16:creationId xmlns:a16="http://schemas.microsoft.com/office/drawing/2014/main" id="{9991B6C4-50B1-D82C-DBB4-E9A2AD084BCD}"/>
              </a:ext>
            </a:extLst>
          </p:cNvPr>
          <p:cNvSpPr txBox="1"/>
          <p:nvPr/>
        </p:nvSpPr>
        <p:spPr>
          <a:xfrm>
            <a:off x="6913726" y="1779078"/>
            <a:ext cx="3788393" cy="523220"/>
          </a:xfrm>
          <a:prstGeom prst="rect">
            <a:avLst/>
          </a:prstGeom>
          <a:noFill/>
        </p:spPr>
        <p:txBody>
          <a:bodyPr wrap="square" rtlCol="0">
            <a:spAutoFit/>
          </a:bodyPr>
          <a:lstStyle/>
          <a:p>
            <a:r>
              <a:rPr lang="en-US" sz="2800" dirty="0"/>
              <a:t>GOVERNMENT</a:t>
            </a:r>
          </a:p>
        </p:txBody>
      </p:sp>
    </p:spTree>
    <p:extLst>
      <p:ext uri="{BB962C8B-B14F-4D97-AF65-F5344CB8AC3E}">
        <p14:creationId xmlns:p14="http://schemas.microsoft.com/office/powerpoint/2010/main" val="3830783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18FA-23FC-ED10-8933-CA82BB18DAF5}"/>
              </a:ext>
            </a:extLst>
          </p:cNvPr>
          <p:cNvSpPr>
            <a:spLocks noGrp="1"/>
          </p:cNvSpPr>
          <p:nvPr>
            <p:ph type="title"/>
          </p:nvPr>
        </p:nvSpPr>
        <p:spPr>
          <a:xfrm>
            <a:off x="245660" y="150125"/>
            <a:ext cx="11108140" cy="777923"/>
          </a:xfrm>
        </p:spPr>
        <p:txBody>
          <a:bodyPr>
            <a:normAutofit/>
          </a:bodyPr>
          <a:lstStyle/>
          <a:p>
            <a:r>
              <a:rPr lang="en-US" sz="3600" dirty="0"/>
              <a:t>Content Guidance on Foundation vs. Government Grants</a:t>
            </a:r>
          </a:p>
        </p:txBody>
      </p:sp>
      <p:pic>
        <p:nvPicPr>
          <p:cNvPr id="8" name="Content Placeholder 7" descr="A screenshot of a document&#10;&#10;Description automatically generated">
            <a:extLst>
              <a:ext uri="{FF2B5EF4-FFF2-40B4-BE49-F238E27FC236}">
                <a16:creationId xmlns:a16="http://schemas.microsoft.com/office/drawing/2014/main" id="{8C19F3AE-FD8F-C8ED-CB35-302B6A1C7CB3}"/>
              </a:ext>
            </a:extLst>
          </p:cNvPr>
          <p:cNvPicPr>
            <a:picLocks noGrp="1" noChangeAspect="1"/>
          </p:cNvPicPr>
          <p:nvPr>
            <p:ph sz="half" idx="1"/>
          </p:nvPr>
        </p:nvPicPr>
        <p:blipFill>
          <a:blip r:embed="rId2"/>
          <a:stretch>
            <a:fillRect/>
          </a:stretch>
        </p:blipFill>
        <p:spPr>
          <a:xfrm>
            <a:off x="579926" y="1253331"/>
            <a:ext cx="5129187" cy="4351338"/>
          </a:xfrm>
        </p:spPr>
      </p:pic>
      <p:sp>
        <p:nvSpPr>
          <p:cNvPr id="9" name="Rounded Rectangle 8">
            <a:extLst>
              <a:ext uri="{FF2B5EF4-FFF2-40B4-BE49-F238E27FC236}">
                <a16:creationId xmlns:a16="http://schemas.microsoft.com/office/drawing/2014/main" id="{E2BA603F-C470-79BD-6471-58EB29C2EEE5}"/>
              </a:ext>
            </a:extLst>
          </p:cNvPr>
          <p:cNvSpPr/>
          <p:nvPr/>
        </p:nvSpPr>
        <p:spPr>
          <a:xfrm>
            <a:off x="6831126" y="1966493"/>
            <a:ext cx="4978401" cy="383682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6E9297F-0B91-A0BD-D1F9-05CEEF019741}"/>
              </a:ext>
            </a:extLst>
          </p:cNvPr>
          <p:cNvSpPr>
            <a:spLocks noGrp="1"/>
          </p:cNvSpPr>
          <p:nvPr>
            <p:ph sz="half" idx="2"/>
          </p:nvPr>
        </p:nvSpPr>
        <p:spPr>
          <a:xfrm>
            <a:off x="7335519" y="2560320"/>
            <a:ext cx="3969617" cy="2294334"/>
          </a:xfrm>
        </p:spPr>
        <p:txBody>
          <a:bodyPr>
            <a:noAutofit/>
          </a:bodyPr>
          <a:lstStyle/>
          <a:p>
            <a:pPr marL="0" indent="0">
              <a:buNone/>
            </a:pPr>
            <a:r>
              <a:rPr lang="en-US" dirty="0"/>
              <a:t>By familiarizing yourself with these resources and documents, you can explain to a reviewer how your proposed project fits within the larger context of an agency’s goals.</a:t>
            </a:r>
          </a:p>
        </p:txBody>
      </p:sp>
      <p:sp>
        <p:nvSpPr>
          <p:cNvPr id="10" name="Left Arrow 9">
            <a:extLst>
              <a:ext uri="{FF2B5EF4-FFF2-40B4-BE49-F238E27FC236}">
                <a16:creationId xmlns:a16="http://schemas.microsoft.com/office/drawing/2014/main" id="{848A8813-93AC-D0FC-6718-E7CF7CC51B3F}"/>
              </a:ext>
            </a:extLst>
          </p:cNvPr>
          <p:cNvSpPr/>
          <p:nvPr/>
        </p:nvSpPr>
        <p:spPr>
          <a:xfrm>
            <a:off x="5828302" y="4217159"/>
            <a:ext cx="750627" cy="3411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FB11BC22-1DE1-4C8B-3950-48CEC14E55AB}"/>
              </a:ext>
            </a:extLst>
          </p:cNvPr>
          <p:cNvSpPr/>
          <p:nvPr/>
        </p:nvSpPr>
        <p:spPr>
          <a:xfrm>
            <a:off x="5828301" y="4802938"/>
            <a:ext cx="750627" cy="3411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061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1084383" y="2286000"/>
            <a:ext cx="9529189" cy="1143000"/>
          </a:xfrm>
          <a:prstGeom prst="rect">
            <a:avLst/>
          </a:prstGeom>
        </p:spPr>
        <p:txBody>
          <a:bodyPr spcFirstLastPara="1" vert="horz" wrap="square" lIns="91425" tIns="45700" rIns="91425" bIns="45700" rtlCol="0" anchor="ctr" anchorCtr="0">
            <a:normAutofit fontScale="90000"/>
          </a:bodyPr>
          <a:lstStyle/>
          <a:p>
            <a:pPr marL="50800" algn="ctr">
              <a:lnSpc>
                <a:spcPct val="115000"/>
              </a:lnSpc>
              <a:buClr>
                <a:schemeClr val="dk1"/>
              </a:buClr>
              <a:buSzPts val="2800"/>
            </a:pPr>
            <a:r>
              <a:rPr lang="en-US" sz="4000" dirty="0">
                <a:solidFill>
                  <a:srgbClr val="FFC000"/>
                </a:solidFill>
                <a:latin typeface="+mj-ea"/>
                <a:cs typeface="Montserrat"/>
                <a:sym typeface="Montserrat"/>
              </a:rPr>
              <a:t>V.</a:t>
            </a:r>
            <a:r>
              <a:rPr lang="en-US" sz="2800" dirty="0">
                <a:solidFill>
                  <a:schemeClr val="dk1"/>
                </a:solidFill>
                <a:latin typeface="Montserrat"/>
                <a:ea typeface="Montserrat"/>
                <a:cs typeface="Montserrat"/>
                <a:sym typeface="Montserrat"/>
              </a:rPr>
              <a:t> </a:t>
            </a:r>
            <a:r>
              <a:rPr lang="en-US" sz="3300" dirty="0">
                <a:solidFill>
                  <a:schemeClr val="accent2">
                    <a:lumMod val="75000"/>
                  </a:schemeClr>
                </a:solidFill>
                <a:latin typeface="+mj-ea"/>
                <a:ea typeface="Montserrat"/>
                <a:cs typeface="Montserrat"/>
                <a:sym typeface="Montserrat"/>
              </a:rPr>
              <a:t> </a:t>
            </a:r>
            <a:r>
              <a:rPr lang="en-US" sz="3300" dirty="0">
                <a:solidFill>
                  <a:schemeClr val="accent2">
                    <a:lumMod val="75000"/>
                  </a:schemeClr>
                </a:solidFill>
                <a:latin typeface="+mj-ea"/>
                <a:sym typeface="Montserrat"/>
              </a:rPr>
              <a:t>Understanding the basics of assessing your organization’s readiness for foundation vs. government grant opportunities</a:t>
            </a:r>
            <a:endParaRPr sz="33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419126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0972800"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Get registered</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7403123" y="312881"/>
            <a:ext cx="3830025" cy="6232240"/>
          </a:xfrm>
          <a:prstGeom prst="rect">
            <a:avLst/>
          </a:prstGeom>
        </p:spPr>
        <p:txBody>
          <a:bodyPr spcFirstLastPara="1" vert="horz" wrap="square" lIns="91425" tIns="45700" rIns="91425" bIns="45700" numCol="1" spcCol="1098550" rtlCol="0" anchor="t" anchorCtr="0">
            <a:normAutofit fontScale="62500" lnSpcReduction="20000"/>
          </a:bodyPr>
          <a:lstStyle/>
          <a:p>
            <a:pPr marL="590550" indent="-514350">
              <a:spcBef>
                <a:spcPts val="0"/>
              </a:spcBef>
              <a:buSzPts val="2400"/>
              <a:buFont typeface="+mj-lt"/>
              <a:buAutoNum type="arabicPeriod"/>
            </a:pPr>
            <a:endParaRPr lang="en-US" dirty="0"/>
          </a:p>
          <a:p>
            <a:pPr marL="590550" indent="-514350">
              <a:lnSpc>
                <a:spcPct val="100000"/>
              </a:lnSpc>
              <a:spcBef>
                <a:spcPts val="0"/>
              </a:spcBef>
              <a:spcAft>
                <a:spcPts val="600"/>
              </a:spcAft>
              <a:buSzPts val="2400"/>
              <a:buFont typeface="+mj-lt"/>
              <a:buAutoNum type="arabicPeriod"/>
            </a:pPr>
            <a:r>
              <a:rPr lang="en-US" dirty="0"/>
              <a:t>Go to </a:t>
            </a:r>
            <a:r>
              <a:rPr lang="en-US" dirty="0" err="1"/>
              <a:t>Sam.gov</a:t>
            </a:r>
            <a:r>
              <a:rPr lang="en-US" dirty="0"/>
              <a:t> to obtain a UEI (allow time)</a:t>
            </a:r>
          </a:p>
          <a:p>
            <a:pPr marL="876300" lvl="1" indent="-342900">
              <a:lnSpc>
                <a:spcPct val="100000"/>
              </a:lnSpc>
              <a:spcBef>
                <a:spcPts val="0"/>
              </a:spcBef>
              <a:spcAft>
                <a:spcPts val="600"/>
              </a:spcAft>
              <a:buSzPts val="2400"/>
            </a:pPr>
            <a:r>
              <a:rPr lang="en-US" sz="2900" dirty="0"/>
              <a:t>Check the Entity Registration Checklist to make sure you have all required documents on hand</a:t>
            </a:r>
          </a:p>
          <a:p>
            <a:pPr marL="876300" lvl="1" indent="-342900">
              <a:lnSpc>
                <a:spcPct val="100000"/>
              </a:lnSpc>
              <a:spcBef>
                <a:spcPts val="0"/>
              </a:spcBef>
              <a:spcAft>
                <a:spcPts val="600"/>
              </a:spcAft>
              <a:buSzPts val="2400"/>
            </a:pPr>
            <a:r>
              <a:rPr lang="en-US" sz="2900" dirty="0"/>
              <a:t>Designate an </a:t>
            </a:r>
            <a:r>
              <a:rPr lang="en-US" sz="2900" dirty="0" err="1"/>
              <a:t>EBiz</a:t>
            </a:r>
            <a:r>
              <a:rPr lang="en-US" sz="2900" dirty="0"/>
              <a:t> Point of Contact (POC)</a:t>
            </a:r>
          </a:p>
          <a:p>
            <a:pPr marL="590550" indent="-514350">
              <a:lnSpc>
                <a:spcPct val="100000"/>
              </a:lnSpc>
              <a:spcBef>
                <a:spcPts val="0"/>
              </a:spcBef>
              <a:spcAft>
                <a:spcPts val="600"/>
              </a:spcAft>
              <a:buSzPts val="2400"/>
              <a:buFont typeface="+mj-lt"/>
              <a:buAutoNum type="arabicPeriod"/>
            </a:pPr>
            <a:r>
              <a:rPr lang="en-US" dirty="0"/>
              <a:t>Go to Grants.gov </a:t>
            </a:r>
          </a:p>
          <a:p>
            <a:pPr marL="1047750" lvl="1" indent="-514350">
              <a:lnSpc>
                <a:spcPct val="100000"/>
              </a:lnSpc>
              <a:spcBef>
                <a:spcPts val="0"/>
              </a:spcBef>
              <a:spcAft>
                <a:spcPts val="600"/>
              </a:spcAft>
              <a:buSzPts val="2400"/>
            </a:pPr>
            <a:r>
              <a:rPr lang="en-US" sz="2900" dirty="0"/>
              <a:t>Create a </a:t>
            </a:r>
            <a:r>
              <a:rPr lang="en-US" sz="2900" dirty="0" err="1"/>
              <a:t>Grants.gov</a:t>
            </a:r>
            <a:r>
              <a:rPr lang="en-US" sz="2900" dirty="0"/>
              <a:t> account with the same email address as used in </a:t>
            </a:r>
            <a:r>
              <a:rPr lang="en-US" sz="2900" dirty="0" err="1"/>
              <a:t>SAM.gov</a:t>
            </a:r>
            <a:r>
              <a:rPr lang="en-US" sz="2900" dirty="0"/>
              <a:t> for the </a:t>
            </a:r>
            <a:r>
              <a:rPr lang="en-US" sz="2900" dirty="0" err="1"/>
              <a:t>EBiz</a:t>
            </a:r>
            <a:r>
              <a:rPr lang="en-US" sz="2900" dirty="0"/>
              <a:t> POC</a:t>
            </a:r>
          </a:p>
          <a:p>
            <a:pPr marL="590550" indent="-514350">
              <a:lnSpc>
                <a:spcPct val="100000"/>
              </a:lnSpc>
              <a:spcBef>
                <a:spcPts val="0"/>
              </a:spcBef>
              <a:spcAft>
                <a:spcPts val="600"/>
              </a:spcAft>
              <a:buSzPts val="2400"/>
              <a:buFont typeface="+mj-lt"/>
              <a:buAutoNum type="arabicPeriod"/>
            </a:pPr>
            <a:r>
              <a:rPr lang="en-US" dirty="0"/>
              <a:t>Add a profile with </a:t>
            </a:r>
            <a:r>
              <a:rPr lang="en-US" dirty="0" err="1"/>
              <a:t>Grants.gov</a:t>
            </a:r>
            <a:r>
              <a:rPr lang="en-US" dirty="0"/>
              <a:t> using the UEI obtained from </a:t>
            </a:r>
            <a:r>
              <a:rPr lang="en-US" dirty="0" err="1"/>
              <a:t>SAM.gov</a:t>
            </a:r>
            <a:r>
              <a:rPr lang="en-US" dirty="0"/>
              <a:t>. </a:t>
            </a:r>
          </a:p>
          <a:p>
            <a:pPr marL="1047750" lvl="1" indent="-514350">
              <a:lnSpc>
                <a:spcPct val="100000"/>
              </a:lnSpc>
              <a:spcBef>
                <a:spcPts val="0"/>
              </a:spcBef>
              <a:spcAft>
                <a:spcPts val="600"/>
              </a:spcAft>
              <a:buSzPts val="2400"/>
            </a:pPr>
            <a:r>
              <a:rPr lang="en-US" sz="2900" dirty="0"/>
              <a:t>Can add multiple users with different roles, e.g. Authorized Organizational Representative (AOR) (who can only submit proposals) or Expanded AOR (has admin privileges)</a:t>
            </a:r>
          </a:p>
          <a:p>
            <a:pPr marL="533400" indent="-457200">
              <a:lnSpc>
                <a:spcPct val="100000"/>
              </a:lnSpc>
              <a:spcBef>
                <a:spcPts val="0"/>
              </a:spcBef>
              <a:spcAft>
                <a:spcPts val="600"/>
              </a:spcAft>
              <a:buSzPts val="2400"/>
            </a:pPr>
            <a:endParaRPr lang="en-US" dirty="0"/>
          </a:p>
          <a:p>
            <a:pPr marL="533400" indent="-457200">
              <a:lnSpc>
                <a:spcPct val="100000"/>
              </a:lnSpc>
              <a:spcBef>
                <a:spcPts val="0"/>
              </a:spcBef>
              <a:spcAft>
                <a:spcPts val="600"/>
              </a:spcAft>
              <a:buSzPts val="2400"/>
            </a:pPr>
            <a:endParaRPr lang="en-US" dirty="0"/>
          </a:p>
          <a:p>
            <a:pPr marL="533400" indent="-457200">
              <a:spcBef>
                <a:spcPts val="0"/>
              </a:spcBef>
              <a:buSzPts val="2400"/>
            </a:pPr>
            <a:endParaRPr lang="en-US"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4" name="Picture 3">
            <a:extLst>
              <a:ext uri="{FF2B5EF4-FFF2-40B4-BE49-F238E27FC236}">
                <a16:creationId xmlns:a16="http://schemas.microsoft.com/office/drawing/2014/main" id="{593C9C9A-67C2-1CE0-F9AE-90E29018601D}"/>
              </a:ext>
            </a:extLst>
          </p:cNvPr>
          <p:cNvPicPr>
            <a:picLocks noChangeAspect="1"/>
          </p:cNvPicPr>
          <p:nvPr/>
        </p:nvPicPr>
        <p:blipFill>
          <a:blip r:embed="rId4"/>
          <a:stretch>
            <a:fillRect/>
          </a:stretch>
        </p:blipFill>
        <p:spPr>
          <a:xfrm>
            <a:off x="816410" y="1325216"/>
            <a:ext cx="6680202" cy="261399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838BFEED-7A38-5C3A-CFA4-52AF58008AB0}"/>
              </a:ext>
            </a:extLst>
          </p:cNvPr>
          <p:cNvPicPr>
            <a:picLocks noChangeAspect="1"/>
          </p:cNvPicPr>
          <p:nvPr/>
        </p:nvPicPr>
        <p:blipFill>
          <a:blip r:embed="rId5"/>
          <a:stretch>
            <a:fillRect/>
          </a:stretch>
        </p:blipFill>
        <p:spPr>
          <a:xfrm>
            <a:off x="404446" y="3939208"/>
            <a:ext cx="6486333" cy="2613992"/>
          </a:xfrm>
          <a:prstGeom prst="rect">
            <a:avLst/>
          </a:prstGeom>
        </p:spPr>
      </p:pic>
    </p:spTree>
    <p:extLst>
      <p:ext uri="{BB962C8B-B14F-4D97-AF65-F5344CB8AC3E}">
        <p14:creationId xmlns:p14="http://schemas.microsoft.com/office/powerpoint/2010/main" val="2639810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6429511"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Compliance – get ready!</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873368" y="1788037"/>
            <a:ext cx="9690870" cy="3795639"/>
          </a:xfrm>
          <a:prstGeom prst="rect">
            <a:avLst/>
          </a:prstGeom>
        </p:spPr>
        <p:txBody>
          <a:bodyPr spcFirstLastPara="1" vert="horz" wrap="square" lIns="91425" tIns="45700" rIns="91425" bIns="45700" numCol="1" spcCol="1098550" rtlCol="0" anchor="t" anchorCtr="0">
            <a:normAutofit/>
          </a:bodyPr>
          <a:lstStyle/>
          <a:p>
            <a:pPr marL="76200" indent="0">
              <a:spcBef>
                <a:spcPts val="0"/>
              </a:spcBef>
              <a:buSzPts val="2400"/>
              <a:buNone/>
            </a:pPr>
            <a:r>
              <a:rPr lang="en-US" dirty="0"/>
              <a:t>Administrative &amp; Fiscal Capacity</a:t>
            </a:r>
          </a:p>
          <a:p>
            <a:pPr marL="76200" indent="0">
              <a:spcBef>
                <a:spcPts val="0"/>
              </a:spcBef>
              <a:buSzPts val="2400"/>
              <a:buNone/>
            </a:pPr>
            <a:endParaRPr lang="en-US" dirty="0"/>
          </a:p>
          <a:p>
            <a:pPr marL="533400" indent="-457200">
              <a:spcBef>
                <a:spcPts val="0"/>
              </a:spcBef>
              <a:buSzPts val="2400"/>
            </a:pPr>
            <a:r>
              <a:rPr lang="en-US" dirty="0"/>
              <a:t>Finance Team: </a:t>
            </a:r>
            <a:r>
              <a:rPr lang="en-US" sz="1800" dirty="0"/>
              <a:t>Do they have the bandwidth to manage a federal award? Are there sufficient staff available?</a:t>
            </a:r>
          </a:p>
          <a:p>
            <a:pPr marL="533400" indent="-457200">
              <a:spcBef>
                <a:spcPts val="0"/>
              </a:spcBef>
              <a:buSzPts val="2400"/>
            </a:pPr>
            <a:r>
              <a:rPr lang="en-US" dirty="0"/>
              <a:t>Policies &amp; Procedures, Fiscal Controls: </a:t>
            </a:r>
            <a:r>
              <a:rPr lang="en-US" sz="2100" dirty="0"/>
              <a:t>Are your accounting and financial oversight procedures well-established and compliant? Is your team trained in those procedures?</a:t>
            </a:r>
            <a:endParaRPr lang="en-US" dirty="0"/>
          </a:p>
          <a:p>
            <a:pPr marL="533400" indent="-457200">
              <a:spcBef>
                <a:spcPts val="0"/>
              </a:spcBef>
              <a:buSzPts val="2400"/>
            </a:pPr>
            <a:r>
              <a:rPr lang="en-US" dirty="0"/>
              <a:t>See DHT’s September 2023 training on post-award compliance</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297343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1638516" y="298409"/>
            <a:ext cx="1958165" cy="4667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2700" dirty="0"/>
              <a:t>About the</a:t>
            </a:r>
            <a:endParaRPr sz="2700" dirty="0"/>
          </a:p>
        </p:txBody>
      </p:sp>
      <p:sp>
        <p:nvSpPr>
          <p:cNvPr id="167" name="headers"/>
          <p:cNvSpPr txBox="1"/>
          <p:nvPr/>
        </p:nvSpPr>
        <p:spPr>
          <a:xfrm>
            <a:off x="1638516" y="680564"/>
            <a:ext cx="3702194"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4400" dirty="0"/>
              <a:t>p r e s e n t e r s</a:t>
            </a:r>
            <a:endParaRPr sz="44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1350764" y="3022231"/>
            <a:ext cx="609250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endParaRPr lang="en-US" sz="2000" dirty="0"/>
          </a:p>
        </p:txBody>
      </p:sp>
      <p:pic>
        <p:nvPicPr>
          <p:cNvPr id="169" name="Image" descr="Image"/>
          <p:cNvPicPr>
            <a:picLocks noChangeAspect="1"/>
          </p:cNvPicPr>
          <p:nvPr/>
        </p:nvPicPr>
        <p:blipFill>
          <a:blip r:embed="rId3"/>
          <a:stretch>
            <a:fillRect/>
          </a:stretch>
        </p:blipFill>
        <p:spPr>
          <a:xfrm>
            <a:off x="11233148" y="6016892"/>
            <a:ext cx="609896" cy="528228"/>
          </a:xfrm>
          <a:prstGeom prst="rect">
            <a:avLst/>
          </a:prstGeom>
          <a:ln w="12700">
            <a:miter lim="400000"/>
          </a:ln>
        </p:spPr>
      </p:pic>
      <p:sp>
        <p:nvSpPr>
          <p:cNvPr id="173" name="1."/>
          <p:cNvSpPr txBox="1"/>
          <p:nvPr/>
        </p:nvSpPr>
        <p:spPr>
          <a:xfrm>
            <a:off x="8065018" y="2326773"/>
            <a:ext cx="171265"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sz="2000" dirty="0"/>
              <a:t>.</a:t>
            </a:r>
          </a:p>
        </p:txBody>
      </p:sp>
      <p:sp>
        <p:nvSpPr>
          <p:cNvPr id="174" name="2."/>
          <p:cNvSpPr txBox="1"/>
          <p:nvPr/>
        </p:nvSpPr>
        <p:spPr>
          <a:xfrm>
            <a:off x="8111826" y="3002405"/>
            <a:ext cx="51361"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sz="2000" dirty="0"/>
          </a:p>
        </p:txBody>
      </p:sp>
      <p:sp>
        <p:nvSpPr>
          <p:cNvPr id="175" name="3."/>
          <p:cNvSpPr txBox="1"/>
          <p:nvPr/>
        </p:nvSpPr>
        <p:spPr>
          <a:xfrm>
            <a:off x="7996713" y="3665336"/>
            <a:ext cx="352148"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sz="2000"/>
              <a:t>3.</a:t>
            </a:r>
          </a:p>
        </p:txBody>
      </p:sp>
      <p:sp>
        <p:nvSpPr>
          <p:cNvPr id="176" name="Number bullets or callout text styling."/>
          <p:cNvSpPr txBox="1"/>
          <p:nvPr/>
        </p:nvSpPr>
        <p:spPr>
          <a:xfrm>
            <a:off x="8763674" y="3381303"/>
            <a:ext cx="2323939"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defTabSz="228600">
              <a:defRPr sz="3000" b="1" spc="-90">
                <a:solidFill>
                  <a:srgbClr val="4D4D4F"/>
                </a:solidFill>
                <a:latin typeface="Proxima Nova"/>
                <a:ea typeface="Proxima Nova"/>
                <a:cs typeface="Proxima Nova"/>
                <a:sym typeface="Proxima Nova"/>
              </a:defRPr>
            </a:pPr>
            <a:r>
              <a:rPr lang="en-US" sz="1500" dirty="0"/>
              <a:t>Susannah Williams, M.A.</a:t>
            </a:r>
          </a:p>
          <a:p>
            <a:pPr algn="ctr" defTabSz="228600">
              <a:defRPr sz="3000" b="1" spc="-90">
                <a:solidFill>
                  <a:srgbClr val="4D4D4F"/>
                </a:solidFill>
                <a:latin typeface="Proxima Nova"/>
                <a:ea typeface="Proxima Nova"/>
                <a:cs typeface="Proxima Nova"/>
                <a:sym typeface="Proxima Nova"/>
              </a:defRPr>
            </a:pPr>
            <a:r>
              <a:rPr lang="en-US" sz="1500" b="1" dirty="0">
                <a:latin typeface="Proxima Nova Medium"/>
                <a:ea typeface="Proxima Nova Medium"/>
                <a:cs typeface="Proxima Nova Medium"/>
                <a:sym typeface="Proxima Nova Medium"/>
              </a:rPr>
              <a:t>Senior Grants Consultant</a:t>
            </a:r>
            <a:endParaRPr sz="1500" b="1" dirty="0">
              <a:latin typeface="Proxima Nova Medium"/>
              <a:ea typeface="Proxima Nova Medium"/>
              <a:cs typeface="Proxima Nova Medium"/>
              <a:sym typeface="Proxima Nova Medium"/>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1563167" y="1970661"/>
            <a:ext cx="6098458"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457200">
              <a:spcBef>
                <a:spcPct val="20000"/>
              </a:spcBef>
              <a:buClr>
                <a:srgbClr val="2F6A36"/>
              </a:buClr>
              <a:defRPr/>
            </a:pPr>
            <a:r>
              <a:rPr lang="en-US" sz="2000" b="1" dirty="0"/>
              <a:t>Susannah Williams, IFP Senior Grants Consultant</a:t>
            </a:r>
            <a:r>
              <a:rPr lang="en-US" sz="2000" dirty="0"/>
              <a:t>, is a grant writer with a proven track record of securing federal and foundation grants across multiple sectors, including health care, workforce development, and education. She has extensive experience in supporting clients’ project design and development to meet complex grant requirements. Susannah has written multiple successful proposals for CDC, HRSA, DOE, DOJ, DOL, and USDA. </a:t>
            </a:r>
          </a:p>
        </p:txBody>
      </p:sp>
      <p:pic>
        <p:nvPicPr>
          <p:cNvPr id="7" name="Picture 2">
            <a:extLst>
              <a:ext uri="{FF2B5EF4-FFF2-40B4-BE49-F238E27FC236}">
                <a16:creationId xmlns:a16="http://schemas.microsoft.com/office/drawing/2014/main" id="{17DC947B-9F83-5FD4-869F-14680C22C8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010051" y="1408969"/>
            <a:ext cx="1831185" cy="1837434"/>
          </a:xfrm>
          <a:prstGeom prst="rect">
            <a:avLst/>
          </a:prstGeom>
          <a:solidFill>
            <a:srgbClr val="FFFFFF"/>
          </a:solidFill>
        </p:spPr>
      </p:pic>
    </p:spTree>
    <p:extLst>
      <p:ext uri="{BB962C8B-B14F-4D97-AF65-F5344CB8AC3E}">
        <p14:creationId xmlns:p14="http://schemas.microsoft.com/office/powerpoint/2010/main" val="299878013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0169769" cy="1143000"/>
          </a:xfrm>
          <a:prstGeom prst="rect">
            <a:avLst/>
          </a:prstGeom>
        </p:spPr>
        <p:txBody>
          <a:bodyPr spcFirstLastPara="1" vert="horz" wrap="square" lIns="91425" tIns="45700" rIns="91425" bIns="45700" rtlCol="0" anchor="ctr" anchorCtr="0">
            <a:normAutofit fontScale="90000"/>
          </a:bodyPr>
          <a:lstStyle/>
          <a:p>
            <a:r>
              <a:rPr lang="en-US" dirty="0">
                <a:solidFill>
                  <a:schemeClr val="accent2">
                    <a:lumMod val="75000"/>
                  </a:schemeClr>
                </a:solidFill>
              </a:rPr>
              <a:t>Aspects of a Grant Readiness Assessment for Federal Opportunities</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873368" y="1788037"/>
            <a:ext cx="10169769" cy="3717817"/>
          </a:xfrm>
          <a:prstGeom prst="rect">
            <a:avLst/>
          </a:prstGeom>
        </p:spPr>
        <p:txBody>
          <a:bodyPr spcFirstLastPara="1" vert="horz" wrap="square" lIns="91425" tIns="45700" rIns="91425" bIns="45700" numCol="1" spcCol="1098550" rtlCol="0" anchor="t" anchorCtr="0">
            <a:normAutofit lnSpcReduction="10000"/>
          </a:bodyPr>
          <a:lstStyle/>
          <a:p>
            <a:pPr marL="533400" indent="-457200">
              <a:spcBef>
                <a:spcPts val="0"/>
              </a:spcBef>
              <a:buSzPts val="2400"/>
            </a:pPr>
            <a:r>
              <a:rPr lang="en-US" dirty="0"/>
              <a:t>Conversations with key leaders: </a:t>
            </a:r>
            <a:r>
              <a:rPr lang="en-US" sz="1800" dirty="0"/>
              <a:t>Gather their perspectives on all aspects of capacity and institutional readiness. Make sure that everyone is on board with investing in a federal grants program.</a:t>
            </a:r>
          </a:p>
          <a:p>
            <a:pPr marL="533400" indent="-457200">
              <a:spcBef>
                <a:spcPts val="0"/>
              </a:spcBef>
              <a:buSzPts val="2400"/>
            </a:pPr>
            <a:r>
              <a:rPr lang="en-US" dirty="0"/>
              <a:t>SWOT Analysis: </a:t>
            </a:r>
            <a:r>
              <a:rPr lang="en-US" sz="1800" dirty="0"/>
              <a:t>An analysis of your organization’s Strengths, Weaknesses, Opportunities, and Threats can prepare you to craft a proposal that builds on strengths, makes the most of available opportunities, and mitigates any risks and challenges.</a:t>
            </a:r>
          </a:p>
          <a:p>
            <a:pPr marL="533400" indent="-457200">
              <a:spcBef>
                <a:spcPts val="0"/>
              </a:spcBef>
              <a:buSzPts val="2400"/>
            </a:pPr>
            <a:r>
              <a:rPr lang="en-US" dirty="0"/>
              <a:t>PEST Analysis: </a:t>
            </a:r>
            <a:r>
              <a:rPr lang="en-US" sz="1800" dirty="0"/>
              <a:t>A thorough consideration of external factors and influences: Political, Economic, Social, and Technological. It pays to be attuned to trends in programs that receive funding (check award lists and abstracts), best practices, broader social changes, and the evolving impact of technology on all aspects of functioning.</a:t>
            </a:r>
            <a:endParaRPr lang="en-US" dirty="0"/>
          </a:p>
          <a:p>
            <a:pPr marL="533400" indent="-457200">
              <a:spcBef>
                <a:spcPts val="0"/>
              </a:spcBef>
              <a:buSzPts val="2400"/>
            </a:pPr>
            <a:r>
              <a:rPr lang="en-US" dirty="0"/>
              <a:t>Gap analysis: </a:t>
            </a:r>
            <a:r>
              <a:rPr lang="en-US" sz="1800" dirty="0"/>
              <a:t>What are the gaps between the capacity you have now vs. the capacity you need to develop in order to produce (and implement!) a winning proposal? Investments may be needed in training, infrastructure, and/or temporary external support. Look for Technical Assistance programs offered by federal agencies and apply for capacity-building grants as applicable.</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844100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1" y="304800"/>
            <a:ext cx="4806462"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Ready – set – go! </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3534507" y="1978293"/>
            <a:ext cx="4941277" cy="2002692"/>
          </a:xfrm>
          <a:prstGeom prst="rect">
            <a:avLst/>
          </a:prstGeom>
        </p:spPr>
        <p:txBody>
          <a:bodyPr spcFirstLastPara="1" vert="horz" wrap="square" lIns="91425" tIns="45700" rIns="91425" bIns="45700" numCol="1" spcCol="1098550" rtlCol="0" anchor="t" anchorCtr="0">
            <a:normAutofit/>
          </a:bodyPr>
          <a:lstStyle/>
          <a:p>
            <a:pPr marL="533400" indent="-457200">
              <a:spcBef>
                <a:spcPts val="0"/>
              </a:spcBef>
              <a:buSzPts val="2400"/>
            </a:pPr>
            <a:r>
              <a:rPr lang="en-US" dirty="0"/>
              <a:t>The right opportunity</a:t>
            </a:r>
          </a:p>
          <a:p>
            <a:pPr marL="533400" indent="-457200">
              <a:spcBef>
                <a:spcPts val="0"/>
              </a:spcBef>
              <a:buSzPts val="2400"/>
            </a:pPr>
            <a:r>
              <a:rPr lang="en-US" dirty="0"/>
              <a:t>At the right time</a:t>
            </a:r>
          </a:p>
          <a:p>
            <a:pPr marL="533400" indent="-457200">
              <a:spcBef>
                <a:spcPts val="0"/>
              </a:spcBef>
              <a:buSzPts val="2400"/>
            </a:pPr>
            <a:r>
              <a:rPr lang="en-US" dirty="0"/>
              <a:t>For the right organization…</a:t>
            </a:r>
          </a:p>
          <a:p>
            <a:pPr marL="533400" indent="-457200">
              <a:spcBef>
                <a:spcPts val="0"/>
              </a:spcBef>
              <a:buSzPts val="2400"/>
            </a:pPr>
            <a:r>
              <a:rPr lang="en-US" dirty="0"/>
              <a:t>With the right relationships</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6" name="Picture 5" descr="Dartboard with three arrows on red circle">
            <a:extLst>
              <a:ext uri="{FF2B5EF4-FFF2-40B4-BE49-F238E27FC236}">
                <a16:creationId xmlns:a16="http://schemas.microsoft.com/office/drawing/2014/main" id="{9AA11378-71BD-20DC-1F94-71EC3509E8DD}"/>
              </a:ext>
            </a:extLst>
          </p:cNvPr>
          <p:cNvPicPr>
            <a:picLocks noChangeAspect="1"/>
          </p:cNvPicPr>
          <p:nvPr/>
        </p:nvPicPr>
        <p:blipFill>
          <a:blip r:embed="rId4"/>
          <a:stretch>
            <a:fillRect/>
          </a:stretch>
        </p:blipFill>
        <p:spPr>
          <a:xfrm>
            <a:off x="4132385" y="4014200"/>
            <a:ext cx="3004038" cy="2002692"/>
          </a:xfrm>
          <a:prstGeom prst="rect">
            <a:avLst/>
          </a:prstGeom>
        </p:spPr>
      </p:pic>
    </p:spTree>
    <p:extLst>
      <p:ext uri="{BB962C8B-B14F-4D97-AF65-F5344CB8AC3E}">
        <p14:creationId xmlns:p14="http://schemas.microsoft.com/office/powerpoint/2010/main" val="1574446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762001" y="2286000"/>
            <a:ext cx="10972801"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3276600"/>
            <a:ext cx="950976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152400" y="3733800"/>
            <a:ext cx="7772400" cy="1815882"/>
          </a:xfrm>
          <a:prstGeom prst="rect">
            <a:avLst/>
          </a:prstGeom>
          <a:noFill/>
        </p:spPr>
        <p:txBody>
          <a:bodyPr wrap="square" rtlCol="0">
            <a:spAutoFit/>
          </a:bodyPr>
          <a:lstStyle/>
          <a:p>
            <a:r>
              <a:rPr lang="en-US" sz="2800" b="1" dirty="0">
                <a:solidFill>
                  <a:schemeClr val="tx1">
                    <a:lumMod val="75000"/>
                    <a:lumOff val="25000"/>
                  </a:schemeClr>
                </a:solidFill>
                <a:cs typeface="Arial" panose="020B0604020202020204" pitchFamily="34" charset="0"/>
              </a:rPr>
              <a:t>IFP Contact Information:</a:t>
            </a:r>
          </a:p>
          <a:p>
            <a:r>
              <a:rPr lang="en-US" sz="2800" dirty="0">
                <a:solidFill>
                  <a:schemeClr val="tx1">
                    <a:lumMod val="75000"/>
                    <a:lumOff val="25000"/>
                  </a:schemeClr>
                </a:solidFill>
                <a:cs typeface="Arial" panose="020B0604020202020204" pitchFamily="34" charset="0"/>
              </a:rPr>
              <a:t>Louise Mathias, Senior Partner</a:t>
            </a:r>
          </a:p>
          <a:p>
            <a:r>
              <a:rPr lang="en-US" sz="2800" dirty="0">
                <a:solidFill>
                  <a:schemeClr val="tx1">
                    <a:lumMod val="75000"/>
                    <a:lumOff val="25000"/>
                  </a:schemeClr>
                </a:solidFill>
                <a:cs typeface="Arial" panose="020B0604020202020204" pitchFamily="34" charset="0"/>
                <a:hlinkClick r:id="rId3"/>
              </a:rPr>
              <a:t>Louise.mathias@innovativefundingpartners.com</a:t>
            </a:r>
            <a:endParaRPr lang="en-US" sz="2800" dirty="0">
              <a:solidFill>
                <a:schemeClr val="tx1">
                  <a:lumMod val="75000"/>
                  <a:lumOff val="25000"/>
                </a:schemeClr>
              </a:solidFill>
              <a:cs typeface="Arial" panose="020B0604020202020204" pitchFamily="34" charset="0"/>
            </a:endParaRPr>
          </a:p>
          <a:p>
            <a:r>
              <a:rPr lang="en-US" sz="2800" dirty="0">
                <a:solidFill>
                  <a:schemeClr val="tx1">
                    <a:lumMod val="75000"/>
                    <a:lumOff val="25000"/>
                  </a:schemeClr>
                </a:solidFill>
                <a:cs typeface="Arial" panose="020B0604020202020204" pitchFamily="34" charset="0"/>
              </a:rPr>
              <a:t>(202) 809-3401</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4"/>
          <a:stretch>
            <a:fillRect/>
          </a:stretch>
        </p:blipFill>
        <p:spPr>
          <a:xfrm>
            <a:off x="8217318" y="1621369"/>
            <a:ext cx="3822283" cy="3310463"/>
          </a:xfrm>
          <a:prstGeom prst="rect">
            <a:avLst/>
          </a:prstGeom>
          <a:ln w="12700">
            <a:miter lim="400000"/>
          </a:ln>
        </p:spPr>
      </p:pic>
    </p:spTree>
    <p:extLst>
      <p:ext uri="{BB962C8B-B14F-4D97-AF65-F5344CB8AC3E}">
        <p14:creationId xmlns:p14="http://schemas.microsoft.com/office/powerpoint/2010/main" val="612737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7F2C-C64B-D952-EBF0-2C8C2EA812B7}"/>
              </a:ext>
            </a:extLst>
          </p:cNvPr>
          <p:cNvSpPr>
            <a:spLocks noGrp="1"/>
          </p:cNvSpPr>
          <p:nvPr>
            <p:ph type="title"/>
          </p:nvPr>
        </p:nvSpPr>
        <p:spPr>
          <a:xfrm>
            <a:off x="609601" y="304800"/>
            <a:ext cx="10972801" cy="1143000"/>
          </a:xfrm>
        </p:spPr>
        <p:txBody>
          <a:bodyPr anchor="ctr">
            <a:normAutofit fontScale="90000"/>
          </a:bodyPr>
          <a:lstStyle/>
          <a:p>
            <a:pPr>
              <a:lnSpc>
                <a:spcPct val="90000"/>
              </a:lnSpc>
            </a:pPr>
            <a:r>
              <a:rPr lang="en-US" sz="4000" dirty="0">
                <a:solidFill>
                  <a:schemeClr val="accent2">
                    <a:lumMod val="50000"/>
                  </a:schemeClr>
                </a:solidFill>
              </a:rPr>
              <a:t>Save the Date </a:t>
            </a:r>
            <a:br>
              <a:rPr lang="en-US" dirty="0">
                <a:solidFill>
                  <a:schemeClr val="accent2">
                    <a:lumMod val="50000"/>
                  </a:schemeClr>
                </a:solidFill>
              </a:rPr>
            </a:br>
            <a:endParaRPr lang="en-US" dirty="0">
              <a:solidFill>
                <a:schemeClr val="accent2">
                  <a:lumMod val="50000"/>
                </a:schemeClr>
              </a:solidFill>
            </a:endParaRPr>
          </a:p>
        </p:txBody>
      </p:sp>
      <p:pic>
        <p:nvPicPr>
          <p:cNvPr id="1026" name="Picture 2" descr="Teamwork Stock Illustrations – 597,095 Teamwork Stock ...">
            <a:extLst>
              <a:ext uri="{FF2B5EF4-FFF2-40B4-BE49-F238E27FC236}">
                <a16:creationId xmlns:a16="http://schemas.microsoft.com/office/drawing/2014/main" id="{A30B324C-BA37-8CA3-F73C-7DFFD30FA5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 y="1969755"/>
            <a:ext cx="4125074" cy="2918490"/>
          </a:xfrm>
          <a:prstGeom prst="rect">
            <a:avLst/>
          </a:prstGeom>
          <a:solidFill>
            <a:srgbClr val="FFFFFF"/>
          </a:solidFill>
        </p:spPr>
      </p:pic>
      <p:sp>
        <p:nvSpPr>
          <p:cNvPr id="3" name="Content Placeholder 2">
            <a:extLst>
              <a:ext uri="{FF2B5EF4-FFF2-40B4-BE49-F238E27FC236}">
                <a16:creationId xmlns:a16="http://schemas.microsoft.com/office/drawing/2014/main" id="{DB52AA48-E96C-3B72-A457-A5D834B537E2}"/>
              </a:ext>
            </a:extLst>
          </p:cNvPr>
          <p:cNvSpPr>
            <a:spLocks noGrp="1"/>
          </p:cNvSpPr>
          <p:nvPr>
            <p:ph sz="half" idx="2"/>
          </p:nvPr>
        </p:nvSpPr>
        <p:spPr>
          <a:xfrm>
            <a:off x="5020733" y="1447800"/>
            <a:ext cx="7113760" cy="5410200"/>
          </a:xfrm>
        </p:spPr>
        <p:txBody>
          <a:bodyPr>
            <a:normAutofit/>
          </a:bodyPr>
          <a:lstStyle/>
          <a:p>
            <a:pPr marL="0" indent="0">
              <a:buNone/>
            </a:pPr>
            <a:endParaRPr lang="en-US" dirty="0"/>
          </a:p>
          <a:p>
            <a:pPr marL="0" indent="0">
              <a:buNone/>
            </a:pPr>
            <a:r>
              <a:rPr lang="en-US" sz="3250" b="1" dirty="0">
                <a:solidFill>
                  <a:schemeClr val="accent1">
                    <a:lumMod val="50000"/>
                  </a:schemeClr>
                </a:solidFill>
              </a:rPr>
              <a:t>Finding Your Narrative Arc: How to Sustain Reviewers’ Attention from Start to Finish</a:t>
            </a:r>
          </a:p>
          <a:p>
            <a:pPr marL="0" indent="0">
              <a:buNone/>
            </a:pPr>
            <a:endParaRPr lang="en-US" b="1" dirty="0">
              <a:solidFill>
                <a:schemeClr val="accent1">
                  <a:lumMod val="50000"/>
                </a:schemeClr>
              </a:solidFill>
            </a:endParaRPr>
          </a:p>
          <a:p>
            <a:pPr marL="0" indent="0">
              <a:buNone/>
            </a:pPr>
            <a:r>
              <a:rPr lang="en-US" b="1" dirty="0">
                <a:solidFill>
                  <a:schemeClr val="accent1">
                    <a:lumMod val="50000"/>
                  </a:schemeClr>
                </a:solidFill>
              </a:rPr>
              <a:t>Wednesday, November 15</a:t>
            </a:r>
            <a:r>
              <a:rPr lang="en-US" b="1" baseline="30000" dirty="0">
                <a:solidFill>
                  <a:schemeClr val="accent1">
                    <a:lumMod val="50000"/>
                  </a:schemeClr>
                </a:solidFill>
              </a:rPr>
              <a:t>th</a:t>
            </a:r>
            <a:r>
              <a:rPr lang="en-US" b="1" dirty="0">
                <a:solidFill>
                  <a:schemeClr val="accent1">
                    <a:lumMod val="50000"/>
                  </a:schemeClr>
                </a:solidFill>
              </a:rPr>
              <a:t>, 2023</a:t>
            </a:r>
          </a:p>
          <a:p>
            <a:pPr marL="0" indent="0">
              <a:buNone/>
            </a:pPr>
            <a:r>
              <a:rPr lang="en-US" b="1" dirty="0">
                <a:solidFill>
                  <a:schemeClr val="accent1">
                    <a:lumMod val="50000"/>
                  </a:schemeClr>
                </a:solidFill>
              </a:rPr>
              <a:t>12-1pm </a:t>
            </a:r>
          </a:p>
          <a:p>
            <a:pPr marL="0" indent="0">
              <a:buNone/>
            </a:pPr>
            <a:endParaRPr lang="en-US" dirty="0"/>
          </a:p>
          <a:p>
            <a:pPr marL="0" indent="0">
              <a:buNone/>
            </a:pPr>
            <a:endParaRPr lang="en-US" dirty="0"/>
          </a:p>
        </p:txBody>
      </p:sp>
      <p:cxnSp>
        <p:nvCxnSpPr>
          <p:cNvPr id="4" name="Straight Connector 3">
            <a:extLst>
              <a:ext uri="{FF2B5EF4-FFF2-40B4-BE49-F238E27FC236}">
                <a16:creationId xmlns:a16="http://schemas.microsoft.com/office/drawing/2014/main" id="{D92B55A4-CCA6-1B93-8460-B1671D04DF93}"/>
              </a:ext>
            </a:extLst>
          </p:cNvPr>
          <p:cNvCxnSpPr/>
          <p:nvPr/>
        </p:nvCxnSpPr>
        <p:spPr>
          <a:xfrm>
            <a:off x="57509" y="1066800"/>
            <a:ext cx="950976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pic>
        <p:nvPicPr>
          <p:cNvPr id="5" name="Image" descr="Image">
            <a:extLst>
              <a:ext uri="{FF2B5EF4-FFF2-40B4-BE49-F238E27FC236}">
                <a16:creationId xmlns:a16="http://schemas.microsoft.com/office/drawing/2014/main" id="{73B58031-4063-6D0C-E3D8-CD504EA76055}"/>
              </a:ext>
            </a:extLst>
          </p:cNvPr>
          <p:cNvPicPr>
            <a:picLocks noChangeAspect="1"/>
          </p:cNvPicPr>
          <p:nvPr/>
        </p:nvPicPr>
        <p:blipFill>
          <a:blip r:embed="rId3"/>
          <a:stretch>
            <a:fillRect/>
          </a:stretch>
        </p:blipFill>
        <p:spPr>
          <a:xfrm>
            <a:off x="11412919" y="6244970"/>
            <a:ext cx="609896" cy="528228"/>
          </a:xfrm>
          <a:prstGeom prst="rect">
            <a:avLst/>
          </a:prstGeom>
          <a:ln w="12700">
            <a:miter lim="400000"/>
          </a:ln>
        </p:spPr>
      </p:pic>
    </p:spTree>
    <p:extLst>
      <p:ext uri="{BB962C8B-B14F-4D97-AF65-F5344CB8AC3E}">
        <p14:creationId xmlns:p14="http://schemas.microsoft.com/office/powerpoint/2010/main" val="907789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CB66-CA53-B492-EF3F-4C3DA46A0B82}"/>
              </a:ext>
            </a:extLst>
          </p:cNvPr>
          <p:cNvSpPr>
            <a:spLocks noGrp="1"/>
          </p:cNvSpPr>
          <p:nvPr>
            <p:ph type="title"/>
          </p:nvPr>
        </p:nvSpPr>
        <p:spPr>
          <a:xfrm>
            <a:off x="628649" y="491948"/>
            <a:ext cx="9753601" cy="752652"/>
          </a:xfrm>
        </p:spPr>
        <p:txBody>
          <a:bodyPr>
            <a:normAutofit/>
          </a:bodyPr>
          <a:lstStyle/>
          <a:p>
            <a:r>
              <a:rPr lang="en-US" dirty="0">
                <a:solidFill>
                  <a:schemeClr val="accent2">
                    <a:lumMod val="50000"/>
                  </a:schemeClr>
                </a:solidFill>
              </a:rPr>
              <a:t>Appendix: Resources</a:t>
            </a:r>
          </a:p>
        </p:txBody>
      </p:sp>
      <p:sp>
        <p:nvSpPr>
          <p:cNvPr id="3" name="Content Placeholder 2">
            <a:extLst>
              <a:ext uri="{FF2B5EF4-FFF2-40B4-BE49-F238E27FC236}">
                <a16:creationId xmlns:a16="http://schemas.microsoft.com/office/drawing/2014/main" id="{BE75096F-FE71-C672-14D9-1E9A3294BE98}"/>
              </a:ext>
            </a:extLst>
          </p:cNvPr>
          <p:cNvSpPr>
            <a:spLocks noGrp="1"/>
          </p:cNvSpPr>
          <p:nvPr>
            <p:ph idx="1"/>
          </p:nvPr>
        </p:nvSpPr>
        <p:spPr>
          <a:xfrm>
            <a:off x="609601" y="1244600"/>
            <a:ext cx="10972801" cy="5528598"/>
          </a:xfrm>
        </p:spPr>
        <p:txBody>
          <a:bodyPr>
            <a:normAutofit/>
          </a:bodyPr>
          <a:lstStyle/>
          <a:p>
            <a:endParaRPr lang="en-US" sz="1800" dirty="0"/>
          </a:p>
          <a:p>
            <a:r>
              <a:rPr lang="en-US" dirty="0">
                <a:hlinkClick r:id="rId2"/>
              </a:rPr>
              <a:t>University of </a:t>
            </a:r>
            <a:r>
              <a:rPr lang="en-US" dirty="0" err="1">
                <a:hlinkClick r:id="rId2"/>
              </a:rPr>
              <a:t>Wisconson</a:t>
            </a:r>
            <a:r>
              <a:rPr lang="en-US" dirty="0">
                <a:hlinkClick r:id="rId2"/>
              </a:rPr>
              <a:t>-Madison’s guide to writing a competitive grant proposal</a:t>
            </a:r>
            <a:endParaRPr lang="en-US" dirty="0"/>
          </a:p>
          <a:p>
            <a:r>
              <a:rPr lang="en-US" dirty="0">
                <a:hlinkClick r:id="rId3"/>
              </a:rPr>
              <a:t>SAMHSA’s guide to writing SMART objectives</a:t>
            </a:r>
            <a:endParaRPr lang="en-US" dirty="0"/>
          </a:p>
          <a:p>
            <a:r>
              <a:rPr lang="en-US" dirty="0">
                <a:hlinkClick r:id="rId4"/>
              </a:rPr>
              <a:t>An introduction to evidence-based practices</a:t>
            </a:r>
            <a:endParaRPr lang="en-US" dirty="0"/>
          </a:p>
          <a:p>
            <a:r>
              <a:rPr lang="en-US" dirty="0" err="1">
                <a:hlinkClick r:id="rId5"/>
              </a:rPr>
              <a:t>Grants.gov</a:t>
            </a:r>
            <a:r>
              <a:rPr lang="en-US" dirty="0">
                <a:hlinkClick r:id="rId5"/>
              </a:rPr>
              <a:t> Applicant Resources (training videos on registration and much more)</a:t>
            </a:r>
            <a:endParaRPr lang="en-US" dirty="0"/>
          </a:p>
          <a:p>
            <a:r>
              <a:rPr lang="en-US" dirty="0" err="1">
                <a:hlinkClick r:id="rId6"/>
              </a:rPr>
              <a:t>SAM.gov</a:t>
            </a:r>
            <a:r>
              <a:rPr lang="en-US" dirty="0">
                <a:hlinkClick r:id="rId6"/>
              </a:rPr>
              <a:t> Entity Registration Checklist</a:t>
            </a:r>
            <a:endParaRPr lang="en-US" dirty="0"/>
          </a:p>
          <a:p>
            <a:r>
              <a:rPr lang="en-US" dirty="0">
                <a:hlinkClick r:id="rId7"/>
              </a:rPr>
              <a:t>Organizational Capacity Assessment Tool from AmeriCorps  </a:t>
            </a:r>
            <a:endParaRPr lang="en-US" dirty="0"/>
          </a:p>
          <a:p>
            <a:endParaRPr lang="en-US" dirty="0"/>
          </a:p>
        </p:txBody>
      </p:sp>
      <p:sp>
        <p:nvSpPr>
          <p:cNvPr id="4" name="Content Placeholder 2">
            <a:extLst>
              <a:ext uri="{FF2B5EF4-FFF2-40B4-BE49-F238E27FC236}">
                <a16:creationId xmlns:a16="http://schemas.microsoft.com/office/drawing/2014/main" id="{4971ECBC-B1A4-D30F-D505-98E907EC0568}"/>
              </a:ext>
            </a:extLst>
          </p:cNvPr>
          <p:cNvSpPr txBox="1">
            <a:spLocks/>
          </p:cNvSpPr>
          <p:nvPr/>
        </p:nvSpPr>
        <p:spPr>
          <a:xfrm>
            <a:off x="628649" y="1810139"/>
            <a:ext cx="10420351" cy="367626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2F6A36"/>
              </a:buClr>
              <a:buFont typeface="Courier New" panose="02070309020205020404" pitchFamily="49" charset="0"/>
              <a:buChar char="o"/>
              <a:defRPr sz="2400" b="0" i="0" kern="1200">
                <a:solidFill>
                  <a:schemeClr val="tx1">
                    <a:lumMod val="75000"/>
                    <a:lumOff val="25000"/>
                  </a:schemeClr>
                </a:solidFill>
                <a:latin typeface="Montserrat" pitchFamily="2" charset="77"/>
                <a:ea typeface="+mn-ea"/>
                <a:cs typeface="Arial" pitchFamily="34" charset="0"/>
              </a:defRPr>
            </a:lvl1pPr>
            <a:lvl2pPr marL="742950" indent="-28575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2pPr>
            <a:lvl3pPr marL="11430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3pPr>
            <a:lvl4pPr marL="16002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4pPr>
            <a:lvl5pPr marL="20574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p:txBody>
      </p:sp>
      <p:pic>
        <p:nvPicPr>
          <p:cNvPr id="5" name="Image" descr="Image">
            <a:extLst>
              <a:ext uri="{FF2B5EF4-FFF2-40B4-BE49-F238E27FC236}">
                <a16:creationId xmlns:a16="http://schemas.microsoft.com/office/drawing/2014/main" id="{F7B653AB-25A0-0F9E-99F3-D57B49EEE4E2}"/>
              </a:ext>
            </a:extLst>
          </p:cNvPr>
          <p:cNvPicPr>
            <a:picLocks noChangeAspect="1"/>
          </p:cNvPicPr>
          <p:nvPr/>
        </p:nvPicPr>
        <p:blipFill>
          <a:blip r:embed="rId8"/>
          <a:stretch>
            <a:fillRect/>
          </a:stretch>
        </p:blipFill>
        <p:spPr>
          <a:xfrm>
            <a:off x="11412919" y="6244970"/>
            <a:ext cx="609896" cy="528228"/>
          </a:xfrm>
          <a:prstGeom prst="rect">
            <a:avLst/>
          </a:prstGeom>
          <a:ln w="12700">
            <a:miter lim="400000"/>
          </a:ln>
        </p:spPr>
      </p:pic>
    </p:spTree>
    <p:extLst>
      <p:ext uri="{BB962C8B-B14F-4D97-AF65-F5344CB8AC3E}">
        <p14:creationId xmlns:p14="http://schemas.microsoft.com/office/powerpoint/2010/main" val="248662427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3885541" y="2854119"/>
            <a:ext cx="4420918" cy="1149762"/>
          </a:xfrm>
          <a:prstGeom prst="rect">
            <a:avLst/>
          </a:prstGeom>
          <a:ln w="12700">
            <a:miter lim="400000"/>
          </a:ln>
        </p:spPr>
      </p:pic>
      <p:sp>
        <p:nvSpPr>
          <p:cNvPr id="185" name="title of"/>
          <p:cNvSpPr txBox="1"/>
          <p:nvPr/>
        </p:nvSpPr>
        <p:spPr>
          <a:xfrm>
            <a:off x="5585141" y="4623934"/>
            <a:ext cx="1187056"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sz="2000"/>
              <a:t>dht.org</a:t>
            </a:r>
          </a:p>
        </p:txBody>
      </p:sp>
    </p:spTree>
    <p:extLst>
      <p:ext uri="{BB962C8B-B14F-4D97-AF65-F5344CB8AC3E}">
        <p14:creationId xmlns:p14="http://schemas.microsoft.com/office/powerpoint/2010/main" val="123614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1638516" y="284672"/>
            <a:ext cx="2188418" cy="466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2700" dirty="0"/>
              <a:t>About the</a:t>
            </a:r>
            <a:endParaRPr sz="2700" dirty="0"/>
          </a:p>
        </p:txBody>
      </p:sp>
      <p:sp>
        <p:nvSpPr>
          <p:cNvPr id="167" name="headers"/>
          <p:cNvSpPr txBox="1"/>
          <p:nvPr/>
        </p:nvSpPr>
        <p:spPr>
          <a:xfrm>
            <a:off x="1638516" y="680564"/>
            <a:ext cx="3702194" cy="728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4400" dirty="0"/>
              <a:t>p r e s e n t e r s</a:t>
            </a:r>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1218308" y="1812336"/>
            <a:ext cx="6687879" cy="3098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nSpc>
                <a:spcPct val="90000"/>
              </a:lnSpc>
              <a:buSzPts val="2000"/>
            </a:pPr>
            <a:r>
              <a:rPr lang="en-US" sz="2000" b="1" dirty="0"/>
              <a:t>Kimberly Scheer, IFP Grants Consultant</a:t>
            </a:r>
            <a:r>
              <a:rPr lang="en-US" sz="2000" dirty="0"/>
              <a:t>,</a:t>
            </a:r>
            <a:r>
              <a:rPr lang="en-US" sz="2000" dirty="0">
                <a:solidFill>
                  <a:schemeClr val="dk1"/>
                </a:solidFill>
                <a:highlight>
                  <a:srgbClr val="FFFFFF"/>
                </a:highlight>
              </a:rPr>
              <a:t> has written successful foundation and government grants for social services, K-14 education, healthcare, and workforce development programs since 2003. Her experience spans numerous foundations, DOL, HUD, OJP, H&amp;HS Office of Minority Health, the California Department of Education, and various State and County agencies throughout California. Kimberly holds Bachelor of Arts degrees in English and Communication Studies from the University of California, Los Angeles, and a Certificate in Fund Raising Management from the Lilly Family School of Philanthropy at IUPUI.</a:t>
            </a:r>
            <a:endParaRPr lang="en-US" sz="2000" dirty="0"/>
          </a:p>
        </p:txBody>
      </p:sp>
      <p:pic>
        <p:nvPicPr>
          <p:cNvPr id="169" name="Image" descr="Image"/>
          <p:cNvPicPr>
            <a:picLocks noChangeAspect="1"/>
          </p:cNvPicPr>
          <p:nvPr/>
        </p:nvPicPr>
        <p:blipFill>
          <a:blip r:embed="rId3"/>
          <a:stretch>
            <a:fillRect/>
          </a:stretch>
        </p:blipFill>
        <p:spPr>
          <a:xfrm>
            <a:off x="11233148" y="6016892"/>
            <a:ext cx="609896" cy="528228"/>
          </a:xfrm>
          <a:prstGeom prst="rect">
            <a:avLst/>
          </a:prstGeom>
          <a:ln w="12700">
            <a:miter lim="400000"/>
          </a:ln>
        </p:spPr>
      </p:pic>
      <p:sp>
        <p:nvSpPr>
          <p:cNvPr id="173" name="1."/>
          <p:cNvSpPr txBox="1"/>
          <p:nvPr/>
        </p:nvSpPr>
        <p:spPr>
          <a:xfrm>
            <a:off x="8065018" y="2326773"/>
            <a:ext cx="171265"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sz="2000" dirty="0"/>
              <a:t>.</a:t>
            </a:r>
          </a:p>
        </p:txBody>
      </p:sp>
      <p:sp>
        <p:nvSpPr>
          <p:cNvPr id="174" name="2."/>
          <p:cNvSpPr txBox="1"/>
          <p:nvPr/>
        </p:nvSpPr>
        <p:spPr>
          <a:xfrm>
            <a:off x="8111826" y="3002405"/>
            <a:ext cx="51361"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sz="2000" dirty="0"/>
          </a:p>
        </p:txBody>
      </p:sp>
      <p:sp>
        <p:nvSpPr>
          <p:cNvPr id="175" name="3."/>
          <p:cNvSpPr txBox="1"/>
          <p:nvPr/>
        </p:nvSpPr>
        <p:spPr>
          <a:xfrm>
            <a:off x="7996713" y="3665336"/>
            <a:ext cx="352148"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sz="2000"/>
              <a:t>3.</a:t>
            </a:r>
          </a:p>
        </p:txBody>
      </p:sp>
      <p:sp>
        <p:nvSpPr>
          <p:cNvPr id="176" name="Number bullets or callout text styling."/>
          <p:cNvSpPr txBox="1"/>
          <p:nvPr/>
        </p:nvSpPr>
        <p:spPr>
          <a:xfrm>
            <a:off x="8716594" y="3750858"/>
            <a:ext cx="1832344"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228600">
              <a:defRPr sz="3000" b="1" spc="-90">
                <a:solidFill>
                  <a:srgbClr val="4D4D4F"/>
                </a:solidFill>
                <a:latin typeface="Proxima Nova"/>
                <a:ea typeface="Proxima Nova"/>
                <a:cs typeface="Proxima Nova"/>
                <a:sym typeface="Proxima Nova"/>
              </a:defRPr>
            </a:pPr>
            <a:r>
              <a:rPr lang="en-US" sz="1500" dirty="0"/>
              <a:t>Kimberly Scheer</a:t>
            </a:r>
          </a:p>
          <a:p>
            <a:pPr algn="ctr" defTabSz="228600">
              <a:defRPr sz="3000" b="1" spc="-90">
                <a:solidFill>
                  <a:srgbClr val="4D4D4F"/>
                </a:solidFill>
                <a:latin typeface="Proxima Nova"/>
                <a:ea typeface="Proxima Nova"/>
                <a:cs typeface="Proxima Nova"/>
                <a:sym typeface="Proxima Nova"/>
              </a:defRPr>
            </a:pPr>
            <a:r>
              <a:rPr lang="en-US" sz="1500" b="1" dirty="0">
                <a:latin typeface="Proxima Nova Medium"/>
                <a:ea typeface="Proxima Nova Medium"/>
                <a:cs typeface="Proxima Nova Medium"/>
                <a:sym typeface="Proxima Nova Medium"/>
              </a:rPr>
              <a:t>Grants Consultant</a:t>
            </a:r>
            <a:endParaRPr sz="1500" b="1" dirty="0">
              <a:latin typeface="Proxima Nova Medium"/>
              <a:ea typeface="Proxima Nova Medium"/>
              <a:cs typeface="Proxima Nova Medium"/>
              <a:sym typeface="Proxima Nova Medium"/>
            </a:endParaRPr>
          </a:p>
        </p:txBody>
      </p:sp>
      <p:pic>
        <p:nvPicPr>
          <p:cNvPr id="6146" name="Picture 2">
            <a:extLst>
              <a:ext uri="{FF2B5EF4-FFF2-40B4-BE49-F238E27FC236}">
                <a16:creationId xmlns:a16="http://schemas.microsoft.com/office/drawing/2014/main" id="{095C65E8-68BF-0DF7-25E9-9A88E79191EB}"/>
              </a:ext>
            </a:extLst>
          </p:cNvPr>
          <p:cNvPicPr>
            <a:picLocks noChangeAspect="1" noChangeArrowheads="1"/>
          </p:cNvPicPr>
          <p:nvPr/>
        </p:nvPicPr>
        <p:blipFill>
          <a:blip r:embed="rId4"/>
          <a:srcRect/>
          <a:stretch/>
        </p:blipFill>
        <p:spPr bwMode="auto">
          <a:xfrm>
            <a:off x="8521110" y="1408969"/>
            <a:ext cx="2137419" cy="21374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609600" y="2286000"/>
            <a:ext cx="10623548" cy="1143000"/>
          </a:xfrm>
          <a:prstGeom prst="rect">
            <a:avLst/>
          </a:prstGeom>
        </p:spPr>
        <p:txBody>
          <a:bodyPr spcFirstLastPara="1" vert="horz" wrap="square" lIns="91425" tIns="45700" rIns="91425" bIns="45700" rtlCol="0" anchor="ctr" anchorCtr="0">
            <a:normAutofit fontScale="90000"/>
          </a:bodyPr>
          <a:lstStyle/>
          <a:p>
            <a:pPr marL="50800" algn="ctr">
              <a:lnSpc>
                <a:spcPct val="115000"/>
              </a:lnSpc>
              <a:buClr>
                <a:schemeClr val="dk1"/>
              </a:buClr>
              <a:buSzPts val="2800"/>
            </a:pPr>
            <a:r>
              <a:rPr lang="en-US" sz="4000" dirty="0">
                <a:solidFill>
                  <a:srgbClr val="FFC000"/>
                </a:solidFill>
                <a:latin typeface="+mj-ea"/>
                <a:cs typeface="Montserrat"/>
                <a:sym typeface="Montserrat"/>
              </a:rPr>
              <a:t>I.</a:t>
            </a:r>
            <a:r>
              <a:rPr lang="en-US" sz="2800" dirty="0">
                <a:solidFill>
                  <a:schemeClr val="dk1"/>
                </a:solidFill>
                <a:latin typeface="Montserrat"/>
                <a:ea typeface="Montserrat"/>
                <a:cs typeface="Montserrat"/>
                <a:sym typeface="Montserrat"/>
              </a:rPr>
              <a:t>  </a:t>
            </a:r>
            <a:r>
              <a:rPr lang="en-US" sz="3300" dirty="0">
                <a:solidFill>
                  <a:schemeClr val="accent2">
                    <a:lumMod val="75000"/>
                  </a:schemeClr>
                </a:solidFill>
                <a:latin typeface="+mj-ea"/>
                <a:sym typeface="Montserrat"/>
              </a:rPr>
              <a:t>Understanding what competitive foundation and government grants have in common</a:t>
            </a:r>
            <a:endParaRPr sz="3300" b="1" dirty="0">
              <a:solidFill>
                <a:schemeClr val="accent2">
                  <a:lumMod val="75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spTree>
    <p:extLst>
      <p:ext uri="{BB962C8B-B14F-4D97-AF65-F5344CB8AC3E}">
        <p14:creationId xmlns:p14="http://schemas.microsoft.com/office/powerpoint/2010/main" val="308615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0972800"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Demonstrated Need (&amp; how you will meet it)</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609601" y="1447800"/>
            <a:ext cx="5356078" cy="4569092"/>
          </a:xfrm>
          <a:prstGeom prst="rect">
            <a:avLst/>
          </a:prstGeom>
        </p:spPr>
        <p:txBody>
          <a:bodyPr spcFirstLastPara="1" vert="horz" wrap="square" lIns="91425" tIns="45700" rIns="91425" bIns="45700" numCol="1" spcCol="1098550" rtlCol="0" anchor="t" anchorCtr="0">
            <a:normAutofit/>
          </a:bodyPr>
          <a:lstStyle/>
          <a:p>
            <a:pPr marL="76200" indent="0">
              <a:spcBef>
                <a:spcPts val="0"/>
              </a:spcBef>
              <a:buSzPts val="2400"/>
              <a:buNone/>
            </a:pPr>
            <a:r>
              <a:rPr lang="en-US" sz="1800" dirty="0"/>
              <a:t>Both foundation and government funders will want to see that you have thoughtfully created your program or project to fill a demonstrated need in your community.</a:t>
            </a:r>
          </a:p>
          <a:p>
            <a:pPr marL="76200" indent="0">
              <a:spcBef>
                <a:spcPts val="0"/>
              </a:spcBef>
              <a:buSzPts val="2400"/>
              <a:buNone/>
            </a:pPr>
            <a:endParaRPr lang="en-US" sz="1800" dirty="0"/>
          </a:p>
          <a:p>
            <a:pPr marL="76200" indent="0">
              <a:spcBef>
                <a:spcPts val="0"/>
              </a:spcBef>
              <a:buSzPts val="2400"/>
              <a:buNone/>
            </a:pPr>
            <a:r>
              <a:rPr lang="en-US" sz="1800" dirty="0"/>
              <a:t>Considerations:</a:t>
            </a:r>
          </a:p>
          <a:p>
            <a:pPr marL="533400" indent="-457200">
              <a:spcBef>
                <a:spcPts val="0"/>
              </a:spcBef>
              <a:buSzPts val="2400"/>
            </a:pPr>
            <a:r>
              <a:rPr lang="en-US" sz="1800" dirty="0"/>
              <a:t>Context – the </a:t>
            </a:r>
            <a:r>
              <a:rPr lang="en-US" sz="1800" b="1" i="1" dirty="0"/>
              <a:t>why</a:t>
            </a:r>
          </a:p>
          <a:p>
            <a:pPr marL="876300" lvl="1" indent="-342900">
              <a:spcBef>
                <a:spcPts val="0"/>
              </a:spcBef>
              <a:buSzPts val="2400"/>
            </a:pPr>
            <a:r>
              <a:rPr lang="en-US" sz="1800" dirty="0"/>
              <a:t>What do the data say about community needs? </a:t>
            </a:r>
          </a:p>
          <a:p>
            <a:pPr marL="533400" indent="-457200">
              <a:spcBef>
                <a:spcPts val="0"/>
              </a:spcBef>
              <a:buSzPts val="2400"/>
            </a:pPr>
            <a:endParaRPr lang="en-US" sz="1800" dirty="0"/>
          </a:p>
          <a:p>
            <a:pPr marL="533400" indent="-457200">
              <a:spcBef>
                <a:spcPts val="0"/>
              </a:spcBef>
              <a:buSzPts val="2400"/>
            </a:pPr>
            <a:r>
              <a:rPr lang="en-US" sz="1800" dirty="0"/>
              <a:t>Building on successes – the </a:t>
            </a:r>
            <a:r>
              <a:rPr lang="en-US" sz="1800" b="1" i="1" dirty="0"/>
              <a:t>why you </a:t>
            </a:r>
            <a:r>
              <a:rPr lang="en-US" sz="1800" dirty="0"/>
              <a:t>and </a:t>
            </a:r>
            <a:r>
              <a:rPr lang="en-US" sz="1800" b="1" i="1" dirty="0"/>
              <a:t>why now</a:t>
            </a:r>
          </a:p>
          <a:p>
            <a:pPr marL="990600" lvl="1" indent="-457200">
              <a:spcBef>
                <a:spcPts val="0"/>
              </a:spcBef>
              <a:buSzPts val="2400"/>
            </a:pPr>
            <a:r>
              <a:rPr lang="en-US" sz="1800" dirty="0"/>
              <a:t>How has your organization’s past work laid the groundwork for the success of this project? What successes and lessons learned are driving your program design?</a:t>
            </a:r>
          </a:p>
          <a:p>
            <a:pPr marL="990600" lvl="1" indent="-457200">
              <a:spcBef>
                <a:spcPts val="0"/>
              </a:spcBef>
              <a:buSzPts val="2400"/>
            </a:pPr>
            <a:r>
              <a:rPr lang="en-US" sz="1800" dirty="0"/>
              <a:t>Why is your organization or consortium the best one to address these needs?</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4" name="Picture 3" descr="Screenshot of Kaiser Permanente SF Medical Center 2022 Community Health Needs Assessment">
            <a:extLst>
              <a:ext uri="{FF2B5EF4-FFF2-40B4-BE49-F238E27FC236}">
                <a16:creationId xmlns:a16="http://schemas.microsoft.com/office/drawing/2014/main" id="{B4A97F80-637D-C765-95BE-58B64264945A}"/>
              </a:ext>
            </a:extLst>
          </p:cNvPr>
          <p:cNvPicPr>
            <a:picLocks noChangeAspect="1"/>
          </p:cNvPicPr>
          <p:nvPr/>
        </p:nvPicPr>
        <p:blipFill>
          <a:blip r:embed="rId4"/>
          <a:stretch>
            <a:fillRect/>
          </a:stretch>
        </p:blipFill>
        <p:spPr>
          <a:xfrm>
            <a:off x="5965678" y="1858722"/>
            <a:ext cx="5740101" cy="3747247"/>
          </a:xfrm>
          <a:prstGeom prst="rect">
            <a:avLst/>
          </a:prstGeom>
        </p:spPr>
      </p:pic>
    </p:spTree>
    <p:extLst>
      <p:ext uri="{BB962C8B-B14F-4D97-AF65-F5344CB8AC3E}">
        <p14:creationId xmlns:p14="http://schemas.microsoft.com/office/powerpoint/2010/main" val="1638628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0972800"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Community Engagement – the Who</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609600" y="1417982"/>
            <a:ext cx="7321826" cy="4823791"/>
          </a:xfrm>
          <a:prstGeom prst="rect">
            <a:avLst/>
          </a:prstGeom>
        </p:spPr>
        <p:txBody>
          <a:bodyPr spcFirstLastPara="1" vert="horz" wrap="square" lIns="91425" tIns="45700" rIns="91425" bIns="45700" numCol="1" spcCol="1098550" rtlCol="0" anchor="t" anchorCtr="0">
            <a:normAutofit/>
          </a:bodyPr>
          <a:lstStyle/>
          <a:p>
            <a:pPr marL="76200" indent="0">
              <a:spcBef>
                <a:spcPts val="0"/>
              </a:spcBef>
              <a:buSzPts val="2400"/>
              <a:buNone/>
            </a:pPr>
            <a:r>
              <a:rPr lang="en-US" dirty="0"/>
              <a:t>Who is involved in leadership, goal setting, implementation, and evaluation/refinement?</a:t>
            </a:r>
          </a:p>
          <a:p>
            <a:pPr marL="76200" indent="0">
              <a:spcBef>
                <a:spcPts val="0"/>
              </a:spcBef>
              <a:buSzPts val="2400"/>
              <a:buNone/>
            </a:pPr>
            <a:endParaRPr lang="en-US" dirty="0"/>
          </a:p>
          <a:p>
            <a:pPr marL="533400" indent="-457200">
              <a:lnSpc>
                <a:spcPct val="100000"/>
              </a:lnSpc>
              <a:spcBef>
                <a:spcPts val="0"/>
              </a:spcBef>
              <a:spcAft>
                <a:spcPts val="600"/>
              </a:spcAft>
              <a:buSzPts val="2400"/>
            </a:pPr>
            <a:r>
              <a:rPr lang="en-US" dirty="0"/>
              <a:t>Leadership</a:t>
            </a:r>
          </a:p>
          <a:p>
            <a:pPr marL="990600" lvl="1" indent="-457200">
              <a:lnSpc>
                <a:spcPct val="100000"/>
              </a:lnSpc>
              <a:spcBef>
                <a:spcPts val="0"/>
              </a:spcBef>
              <a:spcAft>
                <a:spcPts val="600"/>
              </a:spcAft>
              <a:buSzPts val="2400"/>
            </a:pPr>
            <a:r>
              <a:rPr lang="en-US" sz="1800" dirty="0"/>
              <a:t>Board of Directors, Key Staff</a:t>
            </a:r>
          </a:p>
          <a:p>
            <a:pPr marL="990600" lvl="1" indent="-457200">
              <a:lnSpc>
                <a:spcPct val="100000"/>
              </a:lnSpc>
              <a:spcBef>
                <a:spcPts val="0"/>
              </a:spcBef>
              <a:spcAft>
                <a:spcPts val="600"/>
              </a:spcAft>
              <a:buSzPts val="2400"/>
            </a:pPr>
            <a:r>
              <a:rPr lang="en-US" sz="1800" dirty="0"/>
              <a:t>Representative leadership is important</a:t>
            </a:r>
          </a:p>
          <a:p>
            <a:pPr marL="533400" indent="-457200">
              <a:lnSpc>
                <a:spcPct val="100000"/>
              </a:lnSpc>
              <a:spcBef>
                <a:spcPts val="0"/>
              </a:spcBef>
              <a:spcAft>
                <a:spcPts val="600"/>
              </a:spcAft>
              <a:buSzPts val="2400"/>
            </a:pPr>
            <a:r>
              <a:rPr lang="en-US" dirty="0"/>
              <a:t>Broader community input</a:t>
            </a:r>
          </a:p>
          <a:p>
            <a:pPr marL="990600" lvl="1" indent="-457200">
              <a:lnSpc>
                <a:spcPct val="100000"/>
              </a:lnSpc>
              <a:spcBef>
                <a:spcPts val="0"/>
              </a:spcBef>
              <a:spcAft>
                <a:spcPts val="600"/>
              </a:spcAft>
              <a:buSzPts val="2400"/>
            </a:pPr>
            <a:r>
              <a:rPr lang="en-US" sz="1800" dirty="0"/>
              <a:t>Input and feedback mechanisms</a:t>
            </a:r>
          </a:p>
          <a:p>
            <a:pPr marL="990600" lvl="1" indent="-457200">
              <a:lnSpc>
                <a:spcPct val="100000"/>
              </a:lnSpc>
              <a:spcBef>
                <a:spcPts val="0"/>
              </a:spcBef>
              <a:spcAft>
                <a:spcPts val="600"/>
              </a:spcAft>
              <a:buSzPts val="2400"/>
            </a:pPr>
            <a:r>
              <a:rPr lang="en-US" sz="1800" dirty="0"/>
              <a:t>Involvement in planning, implementation, evaluation, ongoing QI</a:t>
            </a:r>
          </a:p>
          <a:p>
            <a:pPr marL="533400" indent="-457200">
              <a:lnSpc>
                <a:spcPct val="100000"/>
              </a:lnSpc>
              <a:spcBef>
                <a:spcPts val="0"/>
              </a:spcBef>
              <a:spcAft>
                <a:spcPts val="600"/>
              </a:spcAft>
              <a:buSzPts val="2400"/>
            </a:pPr>
            <a:r>
              <a:rPr lang="en-US" dirty="0"/>
              <a:t>Partnerships</a:t>
            </a:r>
          </a:p>
          <a:p>
            <a:pPr marL="990600" lvl="1" indent="-457200">
              <a:lnSpc>
                <a:spcPct val="100000"/>
              </a:lnSpc>
              <a:spcBef>
                <a:spcPts val="0"/>
              </a:spcBef>
              <a:spcAft>
                <a:spcPts val="600"/>
              </a:spcAft>
              <a:buSzPts val="2400"/>
            </a:pPr>
            <a:r>
              <a:rPr lang="en-US" sz="1800" dirty="0"/>
              <a:t>Required vs. optional</a:t>
            </a:r>
          </a:p>
          <a:p>
            <a:pPr marL="990600" lvl="1" indent="-457200">
              <a:lnSpc>
                <a:spcPct val="100000"/>
              </a:lnSpc>
              <a:spcBef>
                <a:spcPts val="0"/>
              </a:spcBef>
              <a:spcAft>
                <a:spcPts val="600"/>
              </a:spcAft>
              <a:buSzPts val="2400"/>
            </a:pPr>
            <a:endParaRPr lang="en-US" sz="1800" dirty="0"/>
          </a:p>
          <a:p>
            <a:pPr marL="533400" indent="-457200">
              <a:spcBef>
                <a:spcPts val="0"/>
              </a:spcBef>
              <a:buSzPts val="2400"/>
            </a:pPr>
            <a:endParaRPr lang="en-US"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4" name="Picture 3" descr="A group of hands putting together&#10;&#10;Description automatically generated">
            <a:extLst>
              <a:ext uri="{FF2B5EF4-FFF2-40B4-BE49-F238E27FC236}">
                <a16:creationId xmlns:a16="http://schemas.microsoft.com/office/drawing/2014/main" id="{A7F29605-241E-AD9A-EF40-BA1A6A40F3C7}"/>
              </a:ext>
            </a:extLst>
          </p:cNvPr>
          <p:cNvPicPr>
            <a:picLocks noChangeAspect="1"/>
          </p:cNvPicPr>
          <p:nvPr/>
        </p:nvPicPr>
        <p:blipFill>
          <a:blip r:embed="rId4"/>
          <a:stretch>
            <a:fillRect/>
          </a:stretch>
        </p:blipFill>
        <p:spPr>
          <a:xfrm>
            <a:off x="9211734" y="430213"/>
            <a:ext cx="2201333" cy="2187575"/>
          </a:xfrm>
          <a:prstGeom prst="rect">
            <a:avLst/>
          </a:prstGeom>
        </p:spPr>
      </p:pic>
      <p:sp>
        <p:nvSpPr>
          <p:cNvPr id="3" name="TextBox 2">
            <a:extLst>
              <a:ext uri="{FF2B5EF4-FFF2-40B4-BE49-F238E27FC236}">
                <a16:creationId xmlns:a16="http://schemas.microsoft.com/office/drawing/2014/main" id="{A7CA1CC3-FA3A-5F0F-D9B5-026A2B6021BC}"/>
              </a:ext>
            </a:extLst>
          </p:cNvPr>
          <p:cNvSpPr txBox="1"/>
          <p:nvPr/>
        </p:nvSpPr>
        <p:spPr>
          <a:xfrm>
            <a:off x="8328992" y="3429000"/>
            <a:ext cx="3084075" cy="2585323"/>
          </a:xfrm>
          <a:prstGeom prst="rect">
            <a:avLst/>
          </a:prstGeom>
          <a:noFill/>
        </p:spPr>
        <p:txBody>
          <a:bodyPr wrap="square" rtlCol="0">
            <a:spAutoFit/>
          </a:bodyPr>
          <a:lstStyle/>
          <a:p>
            <a:r>
              <a:rPr lang="en-US" dirty="0"/>
              <a:t>In General, Foundation Funders are more interested in your Board/Staff.</a:t>
            </a:r>
          </a:p>
          <a:p>
            <a:endParaRPr lang="en-US" dirty="0"/>
          </a:p>
          <a:p>
            <a:r>
              <a:rPr lang="en-US" dirty="0"/>
              <a:t>Government funders are more interested in how community engagement is embedded in your structures, systems, and processes</a:t>
            </a:r>
          </a:p>
        </p:txBody>
      </p:sp>
    </p:spTree>
    <p:extLst>
      <p:ext uri="{BB962C8B-B14F-4D97-AF65-F5344CB8AC3E}">
        <p14:creationId xmlns:p14="http://schemas.microsoft.com/office/powerpoint/2010/main" val="227252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609600" y="304800"/>
            <a:ext cx="10972800" cy="1143000"/>
          </a:xfrm>
          <a:prstGeom prst="rect">
            <a:avLst/>
          </a:prstGeom>
        </p:spPr>
        <p:txBody>
          <a:bodyPr spcFirstLastPara="1" vert="horz" wrap="square" lIns="91425" tIns="45700" rIns="91425" bIns="45700" rtlCol="0" anchor="ctr" anchorCtr="0">
            <a:normAutofit/>
          </a:bodyPr>
          <a:lstStyle/>
          <a:p>
            <a:r>
              <a:rPr lang="en-US" dirty="0">
                <a:solidFill>
                  <a:schemeClr val="accent2">
                    <a:lumMod val="75000"/>
                  </a:schemeClr>
                </a:solidFill>
              </a:rPr>
              <a:t>Capacity to Implement the Project</a:t>
            </a:r>
            <a:endParaRPr dirty="0">
              <a:solidFill>
                <a:schemeClr val="accent2">
                  <a:lumMod val="75000"/>
                </a:schemeClr>
              </a:solidFill>
            </a:endParaRPr>
          </a:p>
        </p:txBody>
      </p:sp>
      <p:sp>
        <p:nvSpPr>
          <p:cNvPr id="107" name="Google Shape;107;g20270e6df5a_0_34"/>
          <p:cNvSpPr txBox="1">
            <a:spLocks noGrp="1"/>
          </p:cNvSpPr>
          <p:nvPr>
            <p:ph type="body" idx="1"/>
          </p:nvPr>
        </p:nvSpPr>
        <p:spPr>
          <a:xfrm>
            <a:off x="4273826" y="1427921"/>
            <a:ext cx="7073213" cy="5005445"/>
          </a:xfrm>
          <a:prstGeom prst="rect">
            <a:avLst/>
          </a:prstGeom>
        </p:spPr>
        <p:txBody>
          <a:bodyPr spcFirstLastPara="1" vert="horz" wrap="square" lIns="91425" tIns="45700" rIns="91425" bIns="45700" numCol="1" spcCol="1098550" rtlCol="0" anchor="t" anchorCtr="0">
            <a:normAutofit lnSpcReduction="10000"/>
          </a:bodyPr>
          <a:lstStyle/>
          <a:p>
            <a:pPr marL="76200" indent="0">
              <a:spcBef>
                <a:spcPts val="0"/>
              </a:spcBef>
              <a:buSzPts val="2400"/>
              <a:buNone/>
            </a:pPr>
            <a:r>
              <a:rPr lang="en-US" dirty="0">
                <a:solidFill>
                  <a:schemeClr val="accent2">
                    <a:lumMod val="75000"/>
                  </a:schemeClr>
                </a:solidFill>
              </a:rPr>
              <a:t>= the who, what, when, and how much</a:t>
            </a:r>
          </a:p>
          <a:p>
            <a:pPr marL="76200" indent="0">
              <a:spcBef>
                <a:spcPts val="0"/>
              </a:spcBef>
              <a:buSzPts val="2400"/>
              <a:buNone/>
            </a:pPr>
            <a:endParaRPr lang="en-US" dirty="0"/>
          </a:p>
          <a:p>
            <a:pPr marL="76200" indent="0">
              <a:spcBef>
                <a:spcPts val="0"/>
              </a:spcBef>
              <a:buSzPts val="2400"/>
              <a:buNone/>
            </a:pPr>
            <a:r>
              <a:rPr lang="en-US" dirty="0"/>
              <a:t>Are your project goals achievable given:</a:t>
            </a:r>
          </a:p>
          <a:p>
            <a:pPr marL="533400" indent="-457200">
              <a:lnSpc>
                <a:spcPct val="100000"/>
              </a:lnSpc>
              <a:spcBef>
                <a:spcPts val="0"/>
              </a:spcBef>
              <a:spcAft>
                <a:spcPts val="600"/>
              </a:spcAft>
              <a:buSzPts val="2400"/>
            </a:pPr>
            <a:r>
              <a:rPr lang="en-US" dirty="0"/>
              <a:t>Staffing plan: </a:t>
            </a:r>
            <a:r>
              <a:rPr lang="en-US" sz="1800" dirty="0"/>
              <a:t>What positions (operations, data tracking and analysis, financial oversight) are required?</a:t>
            </a:r>
            <a:endParaRPr lang="en-US" dirty="0"/>
          </a:p>
          <a:p>
            <a:pPr marL="533400" indent="-457200">
              <a:lnSpc>
                <a:spcPct val="100000"/>
              </a:lnSpc>
              <a:spcBef>
                <a:spcPts val="0"/>
              </a:spcBef>
              <a:spcAft>
                <a:spcPts val="600"/>
              </a:spcAft>
              <a:buSzPts val="2400"/>
            </a:pPr>
            <a:r>
              <a:rPr lang="en-US" dirty="0"/>
              <a:t>Scope of work: </a:t>
            </a:r>
            <a:r>
              <a:rPr lang="en-US" sz="1800" dirty="0"/>
              <a:t>Are your objectives reasonable given the staffing, level of partner engagement, technology and equipment, etc.?</a:t>
            </a:r>
            <a:endParaRPr lang="en-US" dirty="0"/>
          </a:p>
          <a:p>
            <a:pPr marL="533400" indent="-457200">
              <a:lnSpc>
                <a:spcPct val="100000"/>
              </a:lnSpc>
              <a:spcBef>
                <a:spcPts val="0"/>
              </a:spcBef>
              <a:spcAft>
                <a:spcPts val="600"/>
              </a:spcAft>
              <a:buSzPts val="2400"/>
            </a:pPr>
            <a:r>
              <a:rPr lang="en-US" dirty="0"/>
              <a:t>Timeline: </a:t>
            </a:r>
            <a:r>
              <a:rPr lang="en-US" sz="1800" dirty="0"/>
              <a:t>Does your project have a logical series of milestones?  Are you proposing measurable gains that are achievable within the period of performance?</a:t>
            </a:r>
            <a:endParaRPr lang="en-US" dirty="0"/>
          </a:p>
          <a:p>
            <a:pPr marL="533400" indent="-457200">
              <a:lnSpc>
                <a:spcPct val="100000"/>
              </a:lnSpc>
              <a:spcBef>
                <a:spcPts val="0"/>
              </a:spcBef>
              <a:spcAft>
                <a:spcPts val="600"/>
              </a:spcAft>
              <a:buSzPts val="2400"/>
            </a:pPr>
            <a:r>
              <a:rPr lang="en-US" dirty="0"/>
              <a:t>Budget: </a:t>
            </a:r>
            <a:r>
              <a:rPr lang="en-US" sz="1800" dirty="0"/>
              <a:t>Are your costs well-justified in the budget narrative? Have you allocated sufficient staff time to implement?</a:t>
            </a:r>
            <a:endParaRPr lang="en-US" dirty="0"/>
          </a:p>
          <a:p>
            <a:pPr marL="533400" indent="-457200">
              <a:lnSpc>
                <a:spcPct val="100000"/>
              </a:lnSpc>
              <a:spcBef>
                <a:spcPts val="0"/>
              </a:spcBef>
              <a:spcAft>
                <a:spcPts val="600"/>
              </a:spcAft>
              <a:buSzPts val="2400"/>
            </a:pPr>
            <a:r>
              <a:rPr lang="en-US" dirty="0"/>
              <a:t>External Factors: PEST</a:t>
            </a:r>
          </a:p>
          <a:p>
            <a:pPr marL="533400" indent="-457200">
              <a:lnSpc>
                <a:spcPct val="100000"/>
              </a:lnSpc>
              <a:spcBef>
                <a:spcPts val="0"/>
              </a:spcBef>
              <a:spcAft>
                <a:spcPts val="600"/>
              </a:spcAft>
              <a:buSzPts val="2400"/>
            </a:pPr>
            <a:endParaRPr lang="en-US" dirty="0"/>
          </a:p>
          <a:p>
            <a:pPr marL="533400" indent="-457200">
              <a:spcBef>
                <a:spcPts val="0"/>
              </a:spcBef>
              <a:buSzPts val="2400"/>
            </a:pPr>
            <a:endParaRPr lang="en-US" dirty="0"/>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11233148" y="6016892"/>
            <a:ext cx="609896" cy="528228"/>
          </a:xfrm>
          <a:prstGeom prst="rect">
            <a:avLst/>
          </a:prstGeom>
          <a:ln w="12700">
            <a:miter lim="400000"/>
          </a:ln>
        </p:spPr>
      </p:pic>
      <p:pic>
        <p:nvPicPr>
          <p:cNvPr id="4" name="Picture 3" descr="A yellow sign with black text&#10;&#10;Description automatically generated">
            <a:extLst>
              <a:ext uri="{FF2B5EF4-FFF2-40B4-BE49-F238E27FC236}">
                <a16:creationId xmlns:a16="http://schemas.microsoft.com/office/drawing/2014/main" id="{FA407C05-F9A6-511D-80AF-B2A327CD906F}"/>
              </a:ext>
            </a:extLst>
          </p:cNvPr>
          <p:cNvPicPr>
            <a:picLocks noChangeAspect="1"/>
          </p:cNvPicPr>
          <p:nvPr/>
        </p:nvPicPr>
        <p:blipFill>
          <a:blip r:embed="rId4"/>
          <a:stretch>
            <a:fillRect/>
          </a:stretch>
        </p:blipFill>
        <p:spPr>
          <a:xfrm>
            <a:off x="609600" y="1984998"/>
            <a:ext cx="3402306" cy="1444002"/>
          </a:xfrm>
          <a:prstGeom prst="rect">
            <a:avLst/>
          </a:prstGeom>
        </p:spPr>
      </p:pic>
    </p:spTree>
    <p:extLst>
      <p:ext uri="{BB962C8B-B14F-4D97-AF65-F5344CB8AC3E}">
        <p14:creationId xmlns:p14="http://schemas.microsoft.com/office/powerpoint/2010/main" val="462417508"/>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4736</Words>
  <Application>Microsoft Macintosh PowerPoint</Application>
  <PresentationFormat>Widescreen</PresentationFormat>
  <Paragraphs>383</Paragraphs>
  <Slides>45</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AcuminProWide-Semibold</vt:lpstr>
      <vt:lpstr>Arial</vt:lpstr>
      <vt:lpstr>Calibri</vt:lpstr>
      <vt:lpstr>Calibri Light</vt:lpstr>
      <vt:lpstr>Courier New</vt:lpstr>
      <vt:lpstr>Montserrat</vt:lpstr>
      <vt:lpstr>Montserrat Medium</vt:lpstr>
      <vt:lpstr>Proxima Nova</vt:lpstr>
      <vt:lpstr>Proxima Nova Medium</vt:lpstr>
      <vt:lpstr>Office Theme 2013 - 2022</vt:lpstr>
      <vt:lpstr>PowerPoint Presentation</vt:lpstr>
      <vt:lpstr>PowerPoint Presentation</vt:lpstr>
      <vt:lpstr>PowerPoint Presentation</vt:lpstr>
      <vt:lpstr>PowerPoint Presentation</vt:lpstr>
      <vt:lpstr>PowerPoint Presentation</vt:lpstr>
      <vt:lpstr>I.  Understanding what competitive foundation and government grants have in common</vt:lpstr>
      <vt:lpstr>Demonstrated Need (&amp; how you will meet it)</vt:lpstr>
      <vt:lpstr>Community Engagement – the Who</vt:lpstr>
      <vt:lpstr>Capacity to Implement the Project</vt:lpstr>
      <vt:lpstr>Impact</vt:lpstr>
      <vt:lpstr>Sustainability</vt:lpstr>
      <vt:lpstr>Say a lot with a little</vt:lpstr>
      <vt:lpstr>II. Developing familiarity with what foundation reviewers vs. government reviewers are looking for when they review proposals</vt:lpstr>
      <vt:lpstr>Competitive government and foundation proposals have each of these elements, but to different degrees</vt:lpstr>
      <vt:lpstr>Competitive government and foundation proposals have each of these elements, but at different dosages</vt:lpstr>
      <vt:lpstr>The Role of STORY in Foundation Proposals</vt:lpstr>
      <vt:lpstr>The Role of STORY in Government Proposals</vt:lpstr>
      <vt:lpstr>Use of SMART objectives and Evidence-based practices </vt:lpstr>
      <vt:lpstr>An example of government agency expectations for SMART objectives</vt:lpstr>
      <vt:lpstr>An example of government agency expectations for referencing evidence-based practices</vt:lpstr>
      <vt:lpstr>Why do government agencies want to see SMART objectives that reflect evidence-based practices? </vt:lpstr>
      <vt:lpstr>By formulating a SMART objective and situating your project within the context of EBPs, you demonstrate your ability to execute an evaluation plan like this:</vt:lpstr>
      <vt:lpstr>III. How to transition from foundation to federal grants and vice versa</vt:lpstr>
      <vt:lpstr>Foundation </vt:lpstr>
      <vt:lpstr>Foundation </vt:lpstr>
      <vt:lpstr>Foundation </vt:lpstr>
      <vt:lpstr>Foundation </vt:lpstr>
      <vt:lpstr>Federal </vt:lpstr>
      <vt:lpstr>Federal</vt:lpstr>
      <vt:lpstr>IV. Delineating stylistic and content differences between foundation and government grant proposals</vt:lpstr>
      <vt:lpstr>Stylistic Guidance on Foundation vs. Government Grants</vt:lpstr>
      <vt:lpstr>Stylistic Guidance on Foundation vs. Government Grants</vt:lpstr>
      <vt:lpstr>Stylistic Guidance on Foundation vs. Government Grants</vt:lpstr>
      <vt:lpstr>Stylistic Guidance on Foundation vs. Government Grants</vt:lpstr>
      <vt:lpstr>Content Guidance on Foundation vs. Government Grants</vt:lpstr>
      <vt:lpstr>Content Guidance on Foundation vs. Government Grants</vt:lpstr>
      <vt:lpstr>V.  Understanding the basics of assessing your organization’s readiness for foundation vs. government grant opportunities</vt:lpstr>
      <vt:lpstr>Get registered</vt:lpstr>
      <vt:lpstr>Compliance – get ready!</vt:lpstr>
      <vt:lpstr>Aspects of a Grant Readiness Assessment for Federal Opportunities</vt:lpstr>
      <vt:lpstr>Ready – set – go! </vt:lpstr>
      <vt:lpstr>PowerPoint Presentation</vt:lpstr>
      <vt:lpstr>Save the Date  </vt:lpstr>
      <vt:lpstr>Appendix: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Scheer</dc:creator>
  <cp:lastModifiedBy>Susannah Williams</cp:lastModifiedBy>
  <cp:revision>16</cp:revision>
  <dcterms:created xsi:type="dcterms:W3CDTF">2023-10-11T17:42:49Z</dcterms:created>
  <dcterms:modified xsi:type="dcterms:W3CDTF">2023-10-24T18:56:51Z</dcterms:modified>
</cp:coreProperties>
</file>