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52"/>
  </p:notesMasterIdLst>
  <p:sldIdLst>
    <p:sldId id="257" r:id="rId4"/>
    <p:sldId id="258" r:id="rId5"/>
    <p:sldId id="259" r:id="rId6"/>
    <p:sldId id="266" r:id="rId7"/>
    <p:sldId id="261" r:id="rId8"/>
    <p:sldId id="549" r:id="rId9"/>
    <p:sldId id="512" r:id="rId10"/>
    <p:sldId id="513" r:id="rId11"/>
    <p:sldId id="514" r:id="rId12"/>
    <p:sldId id="519" r:id="rId13"/>
    <p:sldId id="523" r:id="rId14"/>
    <p:sldId id="515" r:id="rId15"/>
    <p:sldId id="520" r:id="rId16"/>
    <p:sldId id="524" r:id="rId17"/>
    <p:sldId id="516" r:id="rId18"/>
    <p:sldId id="521" r:id="rId19"/>
    <p:sldId id="525" r:id="rId20"/>
    <p:sldId id="517" r:id="rId21"/>
    <p:sldId id="518" r:id="rId22"/>
    <p:sldId id="546" r:id="rId23"/>
    <p:sldId id="547" r:id="rId24"/>
    <p:sldId id="543" r:id="rId25"/>
    <p:sldId id="526" r:id="rId26"/>
    <p:sldId id="550" r:id="rId27"/>
    <p:sldId id="528" r:id="rId28"/>
    <p:sldId id="529" r:id="rId29"/>
    <p:sldId id="534" r:id="rId30"/>
    <p:sldId id="286" r:id="rId31"/>
    <p:sldId id="287" r:id="rId32"/>
    <p:sldId id="544" r:id="rId33"/>
    <p:sldId id="288" r:id="rId34"/>
    <p:sldId id="290" r:id="rId35"/>
    <p:sldId id="291" r:id="rId36"/>
    <p:sldId id="308" r:id="rId37"/>
    <p:sldId id="309" r:id="rId38"/>
    <p:sldId id="280" r:id="rId39"/>
    <p:sldId id="535" r:id="rId40"/>
    <p:sldId id="539" r:id="rId41"/>
    <p:sldId id="536" r:id="rId42"/>
    <p:sldId id="537" r:id="rId43"/>
    <p:sldId id="538" r:id="rId44"/>
    <p:sldId id="540" r:id="rId45"/>
    <p:sldId id="548" r:id="rId46"/>
    <p:sldId id="545" r:id="rId47"/>
    <p:sldId id="414" r:id="rId48"/>
    <p:sldId id="457" r:id="rId49"/>
    <p:sldId id="474" r:id="rId50"/>
    <p:sldId id="263" r:id="rId5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327" autoAdjust="0"/>
  </p:normalViewPr>
  <p:slideViewPr>
    <p:cSldViewPr snapToGrid="0">
      <p:cViewPr varScale="1">
        <p:scale>
          <a:sx n="64" d="100"/>
          <a:sy n="64" d="100"/>
        </p:scale>
        <p:origin x="1472"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E7154-0694-664A-B731-98320EA1E251}" type="doc">
      <dgm:prSet loTypeId="urn:microsoft.com/office/officeart/2005/8/layout/target3" loCatId="" qsTypeId="urn:microsoft.com/office/officeart/2005/8/quickstyle/simple1" qsCatId="simple" csTypeId="urn:microsoft.com/office/officeart/2005/8/colors/accent1_2" csCatId="accent1" phldr="1"/>
      <dgm:spPr/>
      <dgm:t>
        <a:bodyPr/>
        <a:lstStyle/>
        <a:p>
          <a:endParaRPr lang="en-US"/>
        </a:p>
      </dgm:t>
    </dgm:pt>
    <dgm:pt modelId="{F2717AA1-5830-A54F-B24C-D0DB29B34CCB}">
      <dgm:prSet phldrT="[Text]" custT="1"/>
      <dgm:spPr>
        <a:noFill/>
        <a:ln>
          <a:noFill/>
        </a:ln>
      </dgm:spPr>
      <dgm:t>
        <a:bodyPr/>
        <a:lstStyle/>
        <a:p>
          <a:r>
            <a:rPr lang="en-US" sz="3200" b="1" dirty="0">
              <a:solidFill>
                <a:schemeClr val="bg2">
                  <a:lumMod val="75000"/>
                </a:schemeClr>
              </a:solidFill>
            </a:rPr>
            <a:t>Societal</a:t>
          </a:r>
        </a:p>
      </dgm:t>
    </dgm:pt>
    <dgm:pt modelId="{52BC8525-F8BE-E24F-9EBB-2D1242AF0A6E}" type="parTrans" cxnId="{8E3241D9-DDA1-E843-99C0-975D06984B1F}">
      <dgm:prSet/>
      <dgm:spPr/>
      <dgm:t>
        <a:bodyPr/>
        <a:lstStyle/>
        <a:p>
          <a:endParaRPr lang="en-US"/>
        </a:p>
      </dgm:t>
    </dgm:pt>
    <dgm:pt modelId="{7D7AFF1D-DF4E-514E-A4FC-F212FDB92CF2}" type="sibTrans" cxnId="{8E3241D9-DDA1-E843-99C0-975D06984B1F}">
      <dgm:prSet/>
      <dgm:spPr/>
      <dgm:t>
        <a:bodyPr/>
        <a:lstStyle/>
        <a:p>
          <a:endParaRPr lang="en-US"/>
        </a:p>
      </dgm:t>
    </dgm:pt>
    <dgm:pt modelId="{27095F5C-E6D2-2D4F-B234-557F501B34BD}">
      <dgm:prSet phldrT="[Text]"/>
      <dgm:spPr>
        <a:noFill/>
        <a:ln>
          <a:noFill/>
        </a:ln>
      </dgm:spPr>
      <dgm:t>
        <a:bodyPr/>
        <a:lstStyle/>
        <a:p>
          <a:r>
            <a:rPr lang="en-US" b="1" dirty="0">
              <a:solidFill>
                <a:schemeClr val="bg2">
                  <a:lumMod val="75000"/>
                </a:schemeClr>
              </a:solidFill>
            </a:rPr>
            <a:t>Organizational</a:t>
          </a:r>
        </a:p>
      </dgm:t>
    </dgm:pt>
    <dgm:pt modelId="{A708DD6C-DC2C-164E-854E-F4E367BF078B}" type="parTrans" cxnId="{E204725C-4EB2-6748-83A9-756940816BCA}">
      <dgm:prSet/>
      <dgm:spPr/>
      <dgm:t>
        <a:bodyPr/>
        <a:lstStyle/>
        <a:p>
          <a:endParaRPr lang="en-US"/>
        </a:p>
      </dgm:t>
    </dgm:pt>
    <dgm:pt modelId="{5BA9B270-6545-244F-9379-15E90B723324}" type="sibTrans" cxnId="{E204725C-4EB2-6748-83A9-756940816BCA}">
      <dgm:prSet/>
      <dgm:spPr/>
      <dgm:t>
        <a:bodyPr/>
        <a:lstStyle/>
        <a:p>
          <a:endParaRPr lang="en-US"/>
        </a:p>
      </dgm:t>
    </dgm:pt>
    <dgm:pt modelId="{F28B6E59-F632-1247-B4E7-5343AFC47C71}">
      <dgm:prSet phldrT="[Text]" custT="1"/>
      <dgm:spPr>
        <a:noFill/>
        <a:ln>
          <a:noFill/>
        </a:ln>
      </dgm:spPr>
      <dgm:t>
        <a:bodyPr/>
        <a:lstStyle/>
        <a:p>
          <a:r>
            <a:rPr lang="en-US" sz="3700" b="1" dirty="0">
              <a:solidFill>
                <a:schemeClr val="bg2">
                  <a:lumMod val="75000"/>
                </a:schemeClr>
              </a:solidFill>
            </a:rPr>
            <a:t>Community</a:t>
          </a:r>
        </a:p>
      </dgm:t>
    </dgm:pt>
    <dgm:pt modelId="{8E4607A0-7D59-B846-A815-8A7581991F78}" type="sibTrans" cxnId="{EEE995DF-87C8-F648-8F94-578FB5B240D7}">
      <dgm:prSet/>
      <dgm:spPr/>
      <dgm:t>
        <a:bodyPr/>
        <a:lstStyle/>
        <a:p>
          <a:endParaRPr lang="en-US"/>
        </a:p>
      </dgm:t>
    </dgm:pt>
    <dgm:pt modelId="{EE77470A-3B6D-9345-B50E-05ED1CE07757}" type="parTrans" cxnId="{EEE995DF-87C8-F648-8F94-578FB5B240D7}">
      <dgm:prSet/>
      <dgm:spPr/>
      <dgm:t>
        <a:bodyPr/>
        <a:lstStyle/>
        <a:p>
          <a:endParaRPr lang="en-US"/>
        </a:p>
      </dgm:t>
    </dgm:pt>
    <dgm:pt modelId="{82268263-546B-774C-AEBE-1411BCD252AB}" type="pres">
      <dgm:prSet presAssocID="{B08E7154-0694-664A-B731-98320EA1E251}" presName="Name0" presStyleCnt="0">
        <dgm:presLayoutVars>
          <dgm:chMax val="7"/>
          <dgm:dir/>
          <dgm:animLvl val="lvl"/>
          <dgm:resizeHandles val="exact"/>
        </dgm:presLayoutVars>
      </dgm:prSet>
      <dgm:spPr/>
    </dgm:pt>
    <dgm:pt modelId="{01C07E36-371E-F94C-865E-8640F897BB95}" type="pres">
      <dgm:prSet presAssocID="{F2717AA1-5830-A54F-B24C-D0DB29B34CCB}" presName="circle1" presStyleLbl="node1" presStyleIdx="0" presStyleCnt="3" custScaleX="137613" custLinFactNeighborX="4561" custLinFactNeighborY="-507"/>
      <dgm:spPr/>
    </dgm:pt>
    <dgm:pt modelId="{CEE5A929-1B07-5A49-AD7B-F368E42E81D7}" type="pres">
      <dgm:prSet presAssocID="{F2717AA1-5830-A54F-B24C-D0DB29B34CCB}" presName="space" presStyleCnt="0"/>
      <dgm:spPr/>
    </dgm:pt>
    <dgm:pt modelId="{3586DDAD-9E5F-1942-A75B-E393EA089263}" type="pres">
      <dgm:prSet presAssocID="{F2717AA1-5830-A54F-B24C-D0DB29B34CCB}" presName="rect1" presStyleLbl="alignAcc1" presStyleIdx="0" presStyleCnt="3" custScaleX="63610" custScaleY="77365" custLinFactNeighborX="-64479" custLinFactNeighborY="-2365"/>
      <dgm:spPr/>
    </dgm:pt>
    <dgm:pt modelId="{D4E22F79-D51C-2C45-A50D-E93563E1A944}" type="pres">
      <dgm:prSet presAssocID="{F28B6E59-F632-1247-B4E7-5343AFC47C71}" presName="vertSpace2" presStyleLbl="node1" presStyleIdx="0" presStyleCnt="3"/>
      <dgm:spPr/>
    </dgm:pt>
    <dgm:pt modelId="{6FD46B05-0CEF-9147-90C1-9986229C49D7}" type="pres">
      <dgm:prSet presAssocID="{F28B6E59-F632-1247-B4E7-5343AFC47C71}" presName="circle2" presStyleLbl="node1" presStyleIdx="1" presStyleCnt="3" custScaleX="103777" custScaleY="103430" custLinFactNeighborX="5717" custLinFactNeighborY="520"/>
      <dgm:spPr/>
    </dgm:pt>
    <dgm:pt modelId="{F829D7F7-44E8-494D-BE1B-937571BF802B}" type="pres">
      <dgm:prSet presAssocID="{F28B6E59-F632-1247-B4E7-5343AFC47C71}" presName="rect2" presStyleLbl="alignAcc1" presStyleIdx="1" presStyleCnt="3" custLinFactNeighborX="-39697" custLinFactNeighborY="8217"/>
      <dgm:spPr/>
    </dgm:pt>
    <dgm:pt modelId="{D9EB5E1B-FB33-664B-9ADD-FB951CB2E979}" type="pres">
      <dgm:prSet presAssocID="{27095F5C-E6D2-2D4F-B234-557F501B34BD}" presName="vertSpace3" presStyleLbl="node1" presStyleIdx="1" presStyleCnt="3"/>
      <dgm:spPr/>
    </dgm:pt>
    <dgm:pt modelId="{C98162C9-BEC1-E049-BE40-C953756E801A}" type="pres">
      <dgm:prSet presAssocID="{27095F5C-E6D2-2D4F-B234-557F501B34BD}" presName="circle3" presStyleLbl="node1" presStyleIdx="2" presStyleCnt="3" custLinFactNeighborX="9009" custLinFactNeighborY="1126"/>
      <dgm:spPr/>
    </dgm:pt>
    <dgm:pt modelId="{C73F458E-8E59-5343-9983-7BA4EDABE475}" type="pres">
      <dgm:prSet presAssocID="{27095F5C-E6D2-2D4F-B234-557F501B34BD}" presName="rect3" presStyleLbl="alignAcc1" presStyleIdx="2" presStyleCnt="3" custScaleX="100000" custScaleY="57770" custLinFactNeighborX="-28330" custLinFactNeighborY="3378"/>
      <dgm:spPr/>
    </dgm:pt>
    <dgm:pt modelId="{4656831E-ACD6-8F4B-8C78-0E7EE479BE4A}" type="pres">
      <dgm:prSet presAssocID="{F2717AA1-5830-A54F-B24C-D0DB29B34CCB}" presName="rect1ParTxNoCh" presStyleLbl="alignAcc1" presStyleIdx="2" presStyleCnt="3">
        <dgm:presLayoutVars>
          <dgm:chMax val="1"/>
          <dgm:bulletEnabled val="1"/>
        </dgm:presLayoutVars>
      </dgm:prSet>
      <dgm:spPr/>
    </dgm:pt>
    <dgm:pt modelId="{203C9023-AA6D-CC4D-AFDD-3A0F4EA269AC}" type="pres">
      <dgm:prSet presAssocID="{F28B6E59-F632-1247-B4E7-5343AFC47C71}" presName="rect2ParTxNoCh" presStyleLbl="alignAcc1" presStyleIdx="2" presStyleCnt="3">
        <dgm:presLayoutVars>
          <dgm:chMax val="1"/>
          <dgm:bulletEnabled val="1"/>
        </dgm:presLayoutVars>
      </dgm:prSet>
      <dgm:spPr/>
    </dgm:pt>
    <dgm:pt modelId="{23331ED8-2964-0842-81CA-2717F248648D}" type="pres">
      <dgm:prSet presAssocID="{27095F5C-E6D2-2D4F-B234-557F501B34BD}" presName="rect3ParTxNoCh" presStyleLbl="alignAcc1" presStyleIdx="2" presStyleCnt="3">
        <dgm:presLayoutVars>
          <dgm:chMax val="1"/>
          <dgm:bulletEnabled val="1"/>
        </dgm:presLayoutVars>
      </dgm:prSet>
      <dgm:spPr/>
    </dgm:pt>
  </dgm:ptLst>
  <dgm:cxnLst>
    <dgm:cxn modelId="{AD922200-96D8-4541-B2E0-417B32F45A54}" type="presOf" srcId="{F28B6E59-F632-1247-B4E7-5343AFC47C71}" destId="{F829D7F7-44E8-494D-BE1B-937571BF802B}" srcOrd="0" destOrd="0" presId="urn:microsoft.com/office/officeart/2005/8/layout/target3"/>
    <dgm:cxn modelId="{E204725C-4EB2-6748-83A9-756940816BCA}" srcId="{B08E7154-0694-664A-B731-98320EA1E251}" destId="{27095F5C-E6D2-2D4F-B234-557F501B34BD}" srcOrd="2" destOrd="0" parTransId="{A708DD6C-DC2C-164E-854E-F4E367BF078B}" sibTransId="{5BA9B270-6545-244F-9379-15E90B723324}"/>
    <dgm:cxn modelId="{0C0A1C64-BF84-B742-B508-750AA0205357}" type="presOf" srcId="{27095F5C-E6D2-2D4F-B234-557F501B34BD}" destId="{23331ED8-2964-0842-81CA-2717F248648D}" srcOrd="1" destOrd="0" presId="urn:microsoft.com/office/officeart/2005/8/layout/target3"/>
    <dgm:cxn modelId="{AADD7A72-239D-E64A-BA5C-CDEF2FE3BEFD}" type="presOf" srcId="{F28B6E59-F632-1247-B4E7-5343AFC47C71}" destId="{203C9023-AA6D-CC4D-AFDD-3A0F4EA269AC}" srcOrd="1" destOrd="0" presId="urn:microsoft.com/office/officeart/2005/8/layout/target3"/>
    <dgm:cxn modelId="{E58CFE99-9E52-1244-BF21-34CEE07D7260}" type="presOf" srcId="{F2717AA1-5830-A54F-B24C-D0DB29B34CCB}" destId="{3586DDAD-9E5F-1942-A75B-E393EA089263}" srcOrd="0" destOrd="0" presId="urn:microsoft.com/office/officeart/2005/8/layout/target3"/>
    <dgm:cxn modelId="{CC4B519E-5616-9D41-95A9-A0E81D918A96}" type="presOf" srcId="{27095F5C-E6D2-2D4F-B234-557F501B34BD}" destId="{C73F458E-8E59-5343-9983-7BA4EDABE475}" srcOrd="0" destOrd="0" presId="urn:microsoft.com/office/officeart/2005/8/layout/target3"/>
    <dgm:cxn modelId="{E00945B1-957F-DF46-9FB1-3678E2D54F54}" type="presOf" srcId="{F2717AA1-5830-A54F-B24C-D0DB29B34CCB}" destId="{4656831E-ACD6-8F4B-8C78-0E7EE479BE4A}" srcOrd="1" destOrd="0" presId="urn:microsoft.com/office/officeart/2005/8/layout/target3"/>
    <dgm:cxn modelId="{D97F11C5-B96E-894E-B749-B1CD3473F29E}" type="presOf" srcId="{B08E7154-0694-664A-B731-98320EA1E251}" destId="{82268263-546B-774C-AEBE-1411BCD252AB}" srcOrd="0" destOrd="0" presId="urn:microsoft.com/office/officeart/2005/8/layout/target3"/>
    <dgm:cxn modelId="{8E3241D9-DDA1-E843-99C0-975D06984B1F}" srcId="{B08E7154-0694-664A-B731-98320EA1E251}" destId="{F2717AA1-5830-A54F-B24C-D0DB29B34CCB}" srcOrd="0" destOrd="0" parTransId="{52BC8525-F8BE-E24F-9EBB-2D1242AF0A6E}" sibTransId="{7D7AFF1D-DF4E-514E-A4FC-F212FDB92CF2}"/>
    <dgm:cxn modelId="{EEE995DF-87C8-F648-8F94-578FB5B240D7}" srcId="{B08E7154-0694-664A-B731-98320EA1E251}" destId="{F28B6E59-F632-1247-B4E7-5343AFC47C71}" srcOrd="1" destOrd="0" parTransId="{EE77470A-3B6D-9345-B50E-05ED1CE07757}" sibTransId="{8E4607A0-7D59-B846-A815-8A7581991F78}"/>
    <dgm:cxn modelId="{ABFBC3C2-78F5-0E49-9CA4-A77BA336F309}" type="presParOf" srcId="{82268263-546B-774C-AEBE-1411BCD252AB}" destId="{01C07E36-371E-F94C-865E-8640F897BB95}" srcOrd="0" destOrd="0" presId="urn:microsoft.com/office/officeart/2005/8/layout/target3"/>
    <dgm:cxn modelId="{736EDACB-8DF8-824F-804C-33CD8D644021}" type="presParOf" srcId="{82268263-546B-774C-AEBE-1411BCD252AB}" destId="{CEE5A929-1B07-5A49-AD7B-F368E42E81D7}" srcOrd="1" destOrd="0" presId="urn:microsoft.com/office/officeart/2005/8/layout/target3"/>
    <dgm:cxn modelId="{18205CE0-7F44-2741-A2CF-30017DAC316D}" type="presParOf" srcId="{82268263-546B-774C-AEBE-1411BCD252AB}" destId="{3586DDAD-9E5F-1942-A75B-E393EA089263}" srcOrd="2" destOrd="0" presId="urn:microsoft.com/office/officeart/2005/8/layout/target3"/>
    <dgm:cxn modelId="{90E8DD39-5DA0-2443-8D96-B0D28854B417}" type="presParOf" srcId="{82268263-546B-774C-AEBE-1411BCD252AB}" destId="{D4E22F79-D51C-2C45-A50D-E93563E1A944}" srcOrd="3" destOrd="0" presId="urn:microsoft.com/office/officeart/2005/8/layout/target3"/>
    <dgm:cxn modelId="{0B530240-5489-FD4F-9C69-BA3162F65D15}" type="presParOf" srcId="{82268263-546B-774C-AEBE-1411BCD252AB}" destId="{6FD46B05-0CEF-9147-90C1-9986229C49D7}" srcOrd="4" destOrd="0" presId="urn:microsoft.com/office/officeart/2005/8/layout/target3"/>
    <dgm:cxn modelId="{C675B09C-9CD7-344E-B05F-B317BD3D7C86}" type="presParOf" srcId="{82268263-546B-774C-AEBE-1411BCD252AB}" destId="{F829D7F7-44E8-494D-BE1B-937571BF802B}" srcOrd="5" destOrd="0" presId="urn:microsoft.com/office/officeart/2005/8/layout/target3"/>
    <dgm:cxn modelId="{2E35244F-1517-A842-9766-4819156FE67D}" type="presParOf" srcId="{82268263-546B-774C-AEBE-1411BCD252AB}" destId="{D9EB5E1B-FB33-664B-9ADD-FB951CB2E979}" srcOrd="6" destOrd="0" presId="urn:microsoft.com/office/officeart/2005/8/layout/target3"/>
    <dgm:cxn modelId="{82340833-DC66-974C-A7F0-90DBACB49C0F}" type="presParOf" srcId="{82268263-546B-774C-AEBE-1411BCD252AB}" destId="{C98162C9-BEC1-E049-BE40-C953756E801A}" srcOrd="7" destOrd="0" presId="urn:microsoft.com/office/officeart/2005/8/layout/target3"/>
    <dgm:cxn modelId="{94774E39-C860-AE46-B3DE-ED0B1430C0A2}" type="presParOf" srcId="{82268263-546B-774C-AEBE-1411BCD252AB}" destId="{C73F458E-8E59-5343-9983-7BA4EDABE475}" srcOrd="8" destOrd="0" presId="urn:microsoft.com/office/officeart/2005/8/layout/target3"/>
    <dgm:cxn modelId="{95F8F67F-8D5E-6C42-9749-049674F7A8AC}" type="presParOf" srcId="{82268263-546B-774C-AEBE-1411BCD252AB}" destId="{4656831E-ACD6-8F4B-8C78-0E7EE479BE4A}" srcOrd="9" destOrd="0" presId="urn:microsoft.com/office/officeart/2005/8/layout/target3"/>
    <dgm:cxn modelId="{7607C842-17F3-B84B-806C-9F335488C208}" type="presParOf" srcId="{82268263-546B-774C-AEBE-1411BCD252AB}" destId="{203C9023-AA6D-CC4D-AFDD-3A0F4EA269AC}" srcOrd="10" destOrd="0" presId="urn:microsoft.com/office/officeart/2005/8/layout/target3"/>
    <dgm:cxn modelId="{31A948A3-C153-8C4A-A010-DA1956DAD4FD}" type="presParOf" srcId="{82268263-546B-774C-AEBE-1411BCD252AB}" destId="{23331ED8-2964-0842-81CA-2717F248648D}"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FBCB89-3B94-A44B-B356-2449336D0457}" type="doc">
      <dgm:prSet loTypeId="urn:microsoft.com/office/officeart/2009/layout/CircleArrowProcess" loCatId="" qsTypeId="urn:microsoft.com/office/officeart/2005/8/quickstyle/simple5" qsCatId="simple" csTypeId="urn:microsoft.com/office/officeart/2005/8/colors/colorful4" csCatId="colorful" phldr="1"/>
      <dgm:spPr/>
      <dgm:t>
        <a:bodyPr/>
        <a:lstStyle/>
        <a:p>
          <a:endParaRPr lang="en-US"/>
        </a:p>
      </dgm:t>
    </dgm:pt>
    <dgm:pt modelId="{72EBA343-915E-4149-B777-54F64504CB2E}">
      <dgm:prSet phldrT="[Text]"/>
      <dgm:spPr/>
      <dgm:t>
        <a:bodyPr/>
        <a:lstStyle/>
        <a:p>
          <a:r>
            <a:rPr lang="en-US" dirty="0"/>
            <a:t>Influences on Change </a:t>
          </a:r>
        </a:p>
      </dgm:t>
    </dgm:pt>
    <dgm:pt modelId="{AD772149-5109-794E-838B-1BF37223B86F}" type="parTrans" cxnId="{854B62D2-4FB7-AC4E-A725-FAC837A59061}">
      <dgm:prSet/>
      <dgm:spPr/>
      <dgm:t>
        <a:bodyPr/>
        <a:lstStyle/>
        <a:p>
          <a:endParaRPr lang="en-US"/>
        </a:p>
      </dgm:t>
    </dgm:pt>
    <dgm:pt modelId="{DE2A9140-6DF4-2948-8068-A84B71FCF1D1}" type="sibTrans" cxnId="{854B62D2-4FB7-AC4E-A725-FAC837A59061}">
      <dgm:prSet/>
      <dgm:spPr/>
      <dgm:t>
        <a:bodyPr/>
        <a:lstStyle/>
        <a:p>
          <a:endParaRPr lang="en-US"/>
        </a:p>
      </dgm:t>
    </dgm:pt>
    <dgm:pt modelId="{43A0512C-F707-3248-B0B4-26BB9DD445AD}">
      <dgm:prSet phldrT="[Text]"/>
      <dgm:spPr/>
      <dgm:t>
        <a:bodyPr/>
        <a:lstStyle/>
        <a:p>
          <a:r>
            <a:rPr lang="en-US" dirty="0"/>
            <a:t>Behavior &amp; Environment </a:t>
          </a:r>
        </a:p>
      </dgm:t>
    </dgm:pt>
    <dgm:pt modelId="{5598691E-3545-664B-9530-6415E661B135}" type="parTrans" cxnId="{2D300BA7-4B9E-6547-95CE-FA3A45110335}">
      <dgm:prSet/>
      <dgm:spPr/>
      <dgm:t>
        <a:bodyPr/>
        <a:lstStyle/>
        <a:p>
          <a:endParaRPr lang="en-US"/>
        </a:p>
      </dgm:t>
    </dgm:pt>
    <dgm:pt modelId="{C38852E0-4D42-A446-993B-EAC0741F8F42}" type="sibTrans" cxnId="{2D300BA7-4B9E-6547-95CE-FA3A45110335}">
      <dgm:prSet/>
      <dgm:spPr/>
      <dgm:t>
        <a:bodyPr/>
        <a:lstStyle/>
        <a:p>
          <a:endParaRPr lang="en-US"/>
        </a:p>
      </dgm:t>
    </dgm:pt>
    <dgm:pt modelId="{59D4D3BF-4FCC-BA42-862F-F06DA1D3D672}">
      <dgm:prSet phldrT="[Text]"/>
      <dgm:spPr/>
      <dgm:t>
        <a:bodyPr/>
        <a:lstStyle/>
        <a:p>
          <a:r>
            <a:rPr lang="en-US" dirty="0"/>
            <a:t>Health </a:t>
          </a:r>
        </a:p>
      </dgm:t>
    </dgm:pt>
    <dgm:pt modelId="{46A791AF-CBDB-3543-8D7F-F3E0002DD6DD}" type="parTrans" cxnId="{E0C6BC53-CBDE-C749-B0B1-BC274E6E7935}">
      <dgm:prSet/>
      <dgm:spPr/>
      <dgm:t>
        <a:bodyPr/>
        <a:lstStyle/>
        <a:p>
          <a:endParaRPr lang="en-US"/>
        </a:p>
      </dgm:t>
    </dgm:pt>
    <dgm:pt modelId="{08322E1F-7B12-4248-ABBC-53D3F65BB95C}" type="sibTrans" cxnId="{E0C6BC53-CBDE-C749-B0B1-BC274E6E7935}">
      <dgm:prSet/>
      <dgm:spPr/>
      <dgm:t>
        <a:bodyPr/>
        <a:lstStyle/>
        <a:p>
          <a:endParaRPr lang="en-US"/>
        </a:p>
      </dgm:t>
    </dgm:pt>
    <dgm:pt modelId="{68A68FED-BA3C-9944-8872-72CC96612994}">
      <dgm:prSet/>
      <dgm:spPr/>
      <dgm:t>
        <a:bodyPr/>
        <a:lstStyle/>
        <a:p>
          <a:endParaRPr lang="en-US"/>
        </a:p>
      </dgm:t>
    </dgm:pt>
    <dgm:pt modelId="{8E74239F-E903-7847-B22E-1BDC190E50A5}" type="parTrans" cxnId="{DF76D79D-0D6D-044E-ADEA-EDB085601B9E}">
      <dgm:prSet/>
      <dgm:spPr/>
      <dgm:t>
        <a:bodyPr/>
        <a:lstStyle/>
        <a:p>
          <a:endParaRPr lang="en-US"/>
        </a:p>
      </dgm:t>
    </dgm:pt>
    <dgm:pt modelId="{5BCE3D29-7F60-1B41-A779-AA750D0B7A88}" type="sibTrans" cxnId="{DF76D79D-0D6D-044E-ADEA-EDB085601B9E}">
      <dgm:prSet/>
      <dgm:spPr/>
      <dgm:t>
        <a:bodyPr/>
        <a:lstStyle/>
        <a:p>
          <a:endParaRPr lang="en-US"/>
        </a:p>
      </dgm:t>
    </dgm:pt>
    <dgm:pt modelId="{148B5B53-D356-F245-9EF5-212368C2B95A}" type="pres">
      <dgm:prSet presAssocID="{1DFBCB89-3B94-A44B-B356-2449336D0457}" presName="Name0" presStyleCnt="0">
        <dgm:presLayoutVars>
          <dgm:chMax val="7"/>
          <dgm:chPref val="7"/>
          <dgm:dir/>
          <dgm:animLvl val="lvl"/>
        </dgm:presLayoutVars>
      </dgm:prSet>
      <dgm:spPr/>
    </dgm:pt>
    <dgm:pt modelId="{594DE20B-77C7-A840-8C99-FA0522BBE2F2}" type="pres">
      <dgm:prSet presAssocID="{72EBA343-915E-4149-B777-54F64504CB2E}" presName="Accent1" presStyleCnt="0"/>
      <dgm:spPr/>
    </dgm:pt>
    <dgm:pt modelId="{5483EE3C-79F4-FE48-BFE1-A565127FDFCE}" type="pres">
      <dgm:prSet presAssocID="{72EBA343-915E-4149-B777-54F64504CB2E}" presName="Accent" presStyleLbl="node1" presStyleIdx="0" presStyleCnt="4"/>
      <dgm:spPr>
        <a:solidFill>
          <a:srgbClr val="008000"/>
        </a:solidFill>
      </dgm:spPr>
    </dgm:pt>
    <dgm:pt modelId="{96578C7C-C66D-734F-ADD8-E1B9F771D55A}" type="pres">
      <dgm:prSet presAssocID="{72EBA343-915E-4149-B777-54F64504CB2E}" presName="Parent1" presStyleLbl="revTx" presStyleIdx="0" presStyleCnt="4">
        <dgm:presLayoutVars>
          <dgm:chMax val="1"/>
          <dgm:chPref val="1"/>
          <dgm:bulletEnabled val="1"/>
        </dgm:presLayoutVars>
      </dgm:prSet>
      <dgm:spPr/>
    </dgm:pt>
    <dgm:pt modelId="{D7914B83-82FC-4846-8F29-84B2925C89A2}" type="pres">
      <dgm:prSet presAssocID="{43A0512C-F707-3248-B0B4-26BB9DD445AD}" presName="Accent2" presStyleCnt="0"/>
      <dgm:spPr/>
    </dgm:pt>
    <dgm:pt modelId="{2244094D-678D-E843-971E-1E0782F772AC}" type="pres">
      <dgm:prSet presAssocID="{43A0512C-F707-3248-B0B4-26BB9DD445AD}" presName="Accent" presStyleLbl="node1" presStyleIdx="1" presStyleCnt="4" custLinFactNeighborY="707"/>
      <dgm:spPr>
        <a:solidFill>
          <a:srgbClr val="FF6600"/>
        </a:solidFill>
      </dgm:spPr>
    </dgm:pt>
    <dgm:pt modelId="{F09785A8-A816-7F4B-86F2-032C991B7CCF}" type="pres">
      <dgm:prSet presAssocID="{43A0512C-F707-3248-B0B4-26BB9DD445AD}" presName="Parent2" presStyleLbl="revTx" presStyleIdx="1" presStyleCnt="4">
        <dgm:presLayoutVars>
          <dgm:chMax val="1"/>
          <dgm:chPref val="1"/>
          <dgm:bulletEnabled val="1"/>
        </dgm:presLayoutVars>
      </dgm:prSet>
      <dgm:spPr/>
    </dgm:pt>
    <dgm:pt modelId="{AFF545A0-3238-1D46-93E3-27C0FAFF3D37}" type="pres">
      <dgm:prSet presAssocID="{59D4D3BF-4FCC-BA42-862F-F06DA1D3D672}" presName="Accent3" presStyleCnt="0"/>
      <dgm:spPr/>
    </dgm:pt>
    <dgm:pt modelId="{66F1B325-0B40-AE46-ACA7-8AE9F4F20E62}" type="pres">
      <dgm:prSet presAssocID="{59D4D3BF-4FCC-BA42-862F-F06DA1D3D672}" presName="Accent" presStyleLbl="node1" presStyleIdx="2" presStyleCnt="4"/>
      <dgm:spPr/>
    </dgm:pt>
    <dgm:pt modelId="{3FE49AEE-DC14-9C47-9297-A745932214EC}" type="pres">
      <dgm:prSet presAssocID="{59D4D3BF-4FCC-BA42-862F-F06DA1D3D672}" presName="Parent3" presStyleLbl="revTx" presStyleIdx="2" presStyleCnt="4">
        <dgm:presLayoutVars>
          <dgm:chMax val="1"/>
          <dgm:chPref val="1"/>
          <dgm:bulletEnabled val="1"/>
        </dgm:presLayoutVars>
      </dgm:prSet>
      <dgm:spPr/>
    </dgm:pt>
    <dgm:pt modelId="{E3A5528C-BA89-5644-9037-4DC7E71226EE}" type="pres">
      <dgm:prSet presAssocID="{68A68FED-BA3C-9944-8872-72CC96612994}" presName="Accent4" presStyleCnt="0"/>
      <dgm:spPr/>
    </dgm:pt>
    <dgm:pt modelId="{BD42679C-A7EA-DC43-A722-94FC054C0413}" type="pres">
      <dgm:prSet presAssocID="{68A68FED-BA3C-9944-8872-72CC96612994}" presName="Accent" presStyleLbl="node1" presStyleIdx="3" presStyleCnt="4"/>
      <dgm:spPr/>
    </dgm:pt>
    <dgm:pt modelId="{5EA81EE3-B5DC-1044-AD7F-4CD1332426C3}" type="pres">
      <dgm:prSet presAssocID="{68A68FED-BA3C-9944-8872-72CC96612994}" presName="Parent4" presStyleLbl="revTx" presStyleIdx="3" presStyleCnt="4">
        <dgm:presLayoutVars>
          <dgm:chMax val="1"/>
          <dgm:chPref val="1"/>
          <dgm:bulletEnabled val="1"/>
        </dgm:presLayoutVars>
      </dgm:prSet>
      <dgm:spPr/>
    </dgm:pt>
  </dgm:ptLst>
  <dgm:cxnLst>
    <dgm:cxn modelId="{7A4F6D30-AA45-7843-BFF8-40ACEBBA6157}" type="presOf" srcId="{1DFBCB89-3B94-A44B-B356-2449336D0457}" destId="{148B5B53-D356-F245-9EF5-212368C2B95A}" srcOrd="0" destOrd="0" presId="urn:microsoft.com/office/officeart/2009/layout/CircleArrowProcess"/>
    <dgm:cxn modelId="{E0C6BC53-CBDE-C749-B0B1-BC274E6E7935}" srcId="{1DFBCB89-3B94-A44B-B356-2449336D0457}" destId="{59D4D3BF-4FCC-BA42-862F-F06DA1D3D672}" srcOrd="2" destOrd="0" parTransId="{46A791AF-CBDB-3543-8D7F-F3E0002DD6DD}" sibTransId="{08322E1F-7B12-4248-ABBC-53D3F65BB95C}"/>
    <dgm:cxn modelId="{E4933380-8F8A-A748-A188-442002F5FF09}" type="presOf" srcId="{72EBA343-915E-4149-B777-54F64504CB2E}" destId="{96578C7C-C66D-734F-ADD8-E1B9F771D55A}" srcOrd="0" destOrd="0" presId="urn:microsoft.com/office/officeart/2009/layout/CircleArrowProcess"/>
    <dgm:cxn modelId="{DF76D79D-0D6D-044E-ADEA-EDB085601B9E}" srcId="{1DFBCB89-3B94-A44B-B356-2449336D0457}" destId="{68A68FED-BA3C-9944-8872-72CC96612994}" srcOrd="3" destOrd="0" parTransId="{8E74239F-E903-7847-B22E-1BDC190E50A5}" sibTransId="{5BCE3D29-7F60-1B41-A779-AA750D0B7A88}"/>
    <dgm:cxn modelId="{2D300BA7-4B9E-6547-95CE-FA3A45110335}" srcId="{1DFBCB89-3B94-A44B-B356-2449336D0457}" destId="{43A0512C-F707-3248-B0B4-26BB9DD445AD}" srcOrd="1" destOrd="0" parTransId="{5598691E-3545-664B-9530-6415E661B135}" sibTransId="{C38852E0-4D42-A446-993B-EAC0741F8F42}"/>
    <dgm:cxn modelId="{7E41BDB8-A858-944F-8DC3-6CFFD104495B}" type="presOf" srcId="{68A68FED-BA3C-9944-8872-72CC96612994}" destId="{5EA81EE3-B5DC-1044-AD7F-4CD1332426C3}" srcOrd="0" destOrd="0" presId="urn:microsoft.com/office/officeart/2009/layout/CircleArrowProcess"/>
    <dgm:cxn modelId="{303919CD-3089-964F-A582-3836720880D0}" type="presOf" srcId="{43A0512C-F707-3248-B0B4-26BB9DD445AD}" destId="{F09785A8-A816-7F4B-86F2-032C991B7CCF}" srcOrd="0" destOrd="0" presId="urn:microsoft.com/office/officeart/2009/layout/CircleArrowProcess"/>
    <dgm:cxn modelId="{854B62D2-4FB7-AC4E-A725-FAC837A59061}" srcId="{1DFBCB89-3B94-A44B-B356-2449336D0457}" destId="{72EBA343-915E-4149-B777-54F64504CB2E}" srcOrd="0" destOrd="0" parTransId="{AD772149-5109-794E-838B-1BF37223B86F}" sibTransId="{DE2A9140-6DF4-2948-8068-A84B71FCF1D1}"/>
    <dgm:cxn modelId="{7431B3FB-86CF-2549-AA3B-3B4FE4D58F7F}" type="presOf" srcId="{59D4D3BF-4FCC-BA42-862F-F06DA1D3D672}" destId="{3FE49AEE-DC14-9C47-9297-A745932214EC}" srcOrd="0" destOrd="0" presId="urn:microsoft.com/office/officeart/2009/layout/CircleArrowProcess"/>
    <dgm:cxn modelId="{43776C26-61D3-6248-A831-B62C62BA1272}" type="presParOf" srcId="{148B5B53-D356-F245-9EF5-212368C2B95A}" destId="{594DE20B-77C7-A840-8C99-FA0522BBE2F2}" srcOrd="0" destOrd="0" presId="urn:microsoft.com/office/officeart/2009/layout/CircleArrowProcess"/>
    <dgm:cxn modelId="{A366F44E-BF61-864A-B419-85C33769109A}" type="presParOf" srcId="{594DE20B-77C7-A840-8C99-FA0522BBE2F2}" destId="{5483EE3C-79F4-FE48-BFE1-A565127FDFCE}" srcOrd="0" destOrd="0" presId="urn:microsoft.com/office/officeart/2009/layout/CircleArrowProcess"/>
    <dgm:cxn modelId="{C4049F1F-88BA-CB47-ABA5-B036B3D777A0}" type="presParOf" srcId="{148B5B53-D356-F245-9EF5-212368C2B95A}" destId="{96578C7C-C66D-734F-ADD8-E1B9F771D55A}" srcOrd="1" destOrd="0" presId="urn:microsoft.com/office/officeart/2009/layout/CircleArrowProcess"/>
    <dgm:cxn modelId="{614E532C-3C06-F44F-9DDD-72131308328B}" type="presParOf" srcId="{148B5B53-D356-F245-9EF5-212368C2B95A}" destId="{D7914B83-82FC-4846-8F29-84B2925C89A2}" srcOrd="2" destOrd="0" presId="urn:microsoft.com/office/officeart/2009/layout/CircleArrowProcess"/>
    <dgm:cxn modelId="{A63751BA-7350-3342-B2E9-9FE47DF8081E}" type="presParOf" srcId="{D7914B83-82FC-4846-8F29-84B2925C89A2}" destId="{2244094D-678D-E843-971E-1E0782F772AC}" srcOrd="0" destOrd="0" presId="urn:microsoft.com/office/officeart/2009/layout/CircleArrowProcess"/>
    <dgm:cxn modelId="{32EC6684-0992-2146-9D3D-06C3D1CBC9D9}" type="presParOf" srcId="{148B5B53-D356-F245-9EF5-212368C2B95A}" destId="{F09785A8-A816-7F4B-86F2-032C991B7CCF}" srcOrd="3" destOrd="0" presId="urn:microsoft.com/office/officeart/2009/layout/CircleArrowProcess"/>
    <dgm:cxn modelId="{6B0D746E-CDCF-EA4A-82A8-92C4936A68BE}" type="presParOf" srcId="{148B5B53-D356-F245-9EF5-212368C2B95A}" destId="{AFF545A0-3238-1D46-93E3-27C0FAFF3D37}" srcOrd="4" destOrd="0" presId="urn:microsoft.com/office/officeart/2009/layout/CircleArrowProcess"/>
    <dgm:cxn modelId="{F6298098-6E02-374E-8314-49504744AA83}" type="presParOf" srcId="{AFF545A0-3238-1D46-93E3-27C0FAFF3D37}" destId="{66F1B325-0B40-AE46-ACA7-8AE9F4F20E62}" srcOrd="0" destOrd="0" presId="urn:microsoft.com/office/officeart/2009/layout/CircleArrowProcess"/>
    <dgm:cxn modelId="{356D5D5A-A2FE-1A42-BCBF-B496A17FF924}" type="presParOf" srcId="{148B5B53-D356-F245-9EF5-212368C2B95A}" destId="{3FE49AEE-DC14-9C47-9297-A745932214EC}" srcOrd="5" destOrd="0" presId="urn:microsoft.com/office/officeart/2009/layout/CircleArrowProcess"/>
    <dgm:cxn modelId="{DC3E2FF6-BD8B-954C-862C-49F9A9DFE3F5}" type="presParOf" srcId="{148B5B53-D356-F245-9EF5-212368C2B95A}" destId="{E3A5528C-BA89-5644-9037-4DC7E71226EE}" srcOrd="6" destOrd="0" presId="urn:microsoft.com/office/officeart/2009/layout/CircleArrowProcess"/>
    <dgm:cxn modelId="{CA588AEE-3AF6-5A4F-A254-ADD006438BD4}" type="presParOf" srcId="{E3A5528C-BA89-5644-9037-4DC7E71226EE}" destId="{BD42679C-A7EA-DC43-A722-94FC054C0413}" srcOrd="0" destOrd="0" presId="urn:microsoft.com/office/officeart/2009/layout/CircleArrowProcess"/>
    <dgm:cxn modelId="{E1F71FB6-F8C6-504B-8F89-8A701FA7F15C}" type="presParOf" srcId="{148B5B53-D356-F245-9EF5-212368C2B95A}" destId="{5EA81EE3-B5DC-1044-AD7F-4CD1332426C3}" srcOrd="7" destOrd="0" presId="urn:microsoft.com/office/officeart/2009/layout/CircleArrow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07E36-371E-F94C-865E-8640F897BB95}">
      <dsp:nvSpPr>
        <dsp:cNvPr id="0" name=""/>
        <dsp:cNvSpPr/>
      </dsp:nvSpPr>
      <dsp:spPr>
        <a:xfrm>
          <a:off x="-354220" y="369311"/>
          <a:ext cx="10066666" cy="73152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6DDAD-9E5F-1942-A75B-E393EA089263}">
      <dsp:nvSpPr>
        <dsp:cNvPr id="0" name=""/>
        <dsp:cNvSpPr/>
      </dsp:nvSpPr>
      <dsp:spPr>
        <a:xfrm>
          <a:off x="395404" y="1061293"/>
          <a:ext cx="5428731" cy="565940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2">
                  <a:lumMod val="75000"/>
                </a:schemeClr>
              </a:solidFill>
            </a:rPr>
            <a:t>Societal</a:t>
          </a:r>
        </a:p>
      </dsp:txBody>
      <dsp:txXfrm>
        <a:off x="395404" y="1061293"/>
        <a:ext cx="5428731" cy="1697825"/>
      </dsp:txXfrm>
    </dsp:sp>
    <dsp:sp modelId="{6FD46B05-0CEF-9147-90C1-9986229C49D7}">
      <dsp:nvSpPr>
        <dsp:cNvPr id="0" name=""/>
        <dsp:cNvSpPr/>
      </dsp:nvSpPr>
      <dsp:spPr>
        <a:xfrm>
          <a:off x="2150069" y="2544143"/>
          <a:ext cx="4934466" cy="49179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9D7F7-44E8-494D-BE1B-937571BF802B}">
      <dsp:nvSpPr>
        <dsp:cNvPr id="0" name=""/>
        <dsp:cNvSpPr/>
      </dsp:nvSpPr>
      <dsp:spPr>
        <a:xfrm>
          <a:off x="957565" y="2991672"/>
          <a:ext cx="8534400" cy="4754875"/>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solidFill>
                <a:schemeClr val="bg2">
                  <a:lumMod val="75000"/>
                </a:schemeClr>
              </a:solidFill>
            </a:rPr>
            <a:t>Community</a:t>
          </a:r>
        </a:p>
      </dsp:txBody>
      <dsp:txXfrm>
        <a:off x="957565" y="2991672"/>
        <a:ext cx="8534400" cy="2194557"/>
      </dsp:txXfrm>
    </dsp:sp>
    <dsp:sp modelId="{C98162C9-BEC1-E049-BE40-C953756E801A}">
      <dsp:nvSpPr>
        <dsp:cNvPr id="0" name=""/>
        <dsp:cNvSpPr/>
      </dsp:nvSpPr>
      <dsp:spPr>
        <a:xfrm>
          <a:off x="3445895" y="4820232"/>
          <a:ext cx="2194557" cy="219455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F458E-8E59-5343-9983-7BA4EDABE475}">
      <dsp:nvSpPr>
        <dsp:cNvPr id="0" name=""/>
        <dsp:cNvSpPr/>
      </dsp:nvSpPr>
      <dsp:spPr>
        <a:xfrm>
          <a:off x="1927671" y="5333035"/>
          <a:ext cx="8534400" cy="126779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kern="1200" dirty="0">
              <a:solidFill>
                <a:schemeClr val="bg2">
                  <a:lumMod val="75000"/>
                </a:schemeClr>
              </a:solidFill>
            </a:rPr>
            <a:t>Organizational</a:t>
          </a:r>
        </a:p>
      </dsp:txBody>
      <dsp:txXfrm>
        <a:off x="1927671" y="5333035"/>
        <a:ext cx="8534400" cy="1267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3EE3C-79F4-FE48-BFE1-A565127FDFCE}">
      <dsp:nvSpPr>
        <dsp:cNvPr id="0" name=""/>
        <dsp:cNvSpPr/>
      </dsp:nvSpPr>
      <dsp:spPr>
        <a:xfrm>
          <a:off x="6285973" y="0"/>
          <a:ext cx="4225308" cy="4225738"/>
        </a:xfrm>
        <a:prstGeom prst="circularArrow">
          <a:avLst>
            <a:gd name="adj1" fmla="val 10980"/>
            <a:gd name="adj2" fmla="val 1142322"/>
            <a:gd name="adj3" fmla="val 4500000"/>
            <a:gd name="adj4" fmla="val 10800000"/>
            <a:gd name="adj5" fmla="val 12500"/>
          </a:avLst>
        </a:prstGeom>
        <a:solidFill>
          <a:srgbClr val="008000"/>
        </a:solidFill>
        <a:ln>
          <a:noFill/>
        </a:ln>
        <a:effectLst/>
      </dsp:spPr>
      <dsp:style>
        <a:lnRef idx="0">
          <a:scrgbClr r="0" g="0" b="0"/>
        </a:lnRef>
        <a:fillRef idx="3">
          <a:scrgbClr r="0" g="0" b="0"/>
        </a:fillRef>
        <a:effectRef idx="3">
          <a:scrgbClr r="0" g="0" b="0"/>
        </a:effectRef>
        <a:fontRef idx="minor">
          <a:schemeClr val="lt1"/>
        </a:fontRef>
      </dsp:style>
    </dsp:sp>
    <dsp:sp modelId="{96578C7C-C66D-734F-ADD8-E1B9F771D55A}">
      <dsp:nvSpPr>
        <dsp:cNvPr id="0" name=""/>
        <dsp:cNvSpPr/>
      </dsp:nvSpPr>
      <dsp:spPr>
        <a:xfrm>
          <a:off x="7218854" y="1529602"/>
          <a:ext cx="2357961" cy="1178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Influences on Change </a:t>
          </a:r>
        </a:p>
      </dsp:txBody>
      <dsp:txXfrm>
        <a:off x="7218854" y="1529602"/>
        <a:ext cx="2357961" cy="1178858"/>
      </dsp:txXfrm>
    </dsp:sp>
    <dsp:sp modelId="{2244094D-678D-E843-971E-1E0782F772AC}">
      <dsp:nvSpPr>
        <dsp:cNvPr id="0" name=""/>
        <dsp:cNvSpPr/>
      </dsp:nvSpPr>
      <dsp:spPr>
        <a:xfrm>
          <a:off x="5112144" y="2458190"/>
          <a:ext cx="4225308" cy="4225738"/>
        </a:xfrm>
        <a:prstGeom prst="leftCircularArrow">
          <a:avLst>
            <a:gd name="adj1" fmla="val 10980"/>
            <a:gd name="adj2" fmla="val 1142322"/>
            <a:gd name="adj3" fmla="val 6300000"/>
            <a:gd name="adj4" fmla="val 18900000"/>
            <a:gd name="adj5" fmla="val 12500"/>
          </a:avLst>
        </a:prstGeom>
        <a:solidFill>
          <a:srgbClr val="FF6600"/>
        </a:solidFill>
        <a:ln>
          <a:noFill/>
        </a:ln>
        <a:effectLst/>
      </dsp:spPr>
      <dsp:style>
        <a:lnRef idx="0">
          <a:scrgbClr r="0" g="0" b="0"/>
        </a:lnRef>
        <a:fillRef idx="3">
          <a:scrgbClr r="0" g="0" b="0"/>
        </a:fillRef>
        <a:effectRef idx="3">
          <a:scrgbClr r="0" g="0" b="0"/>
        </a:effectRef>
        <a:fontRef idx="minor">
          <a:schemeClr val="lt1"/>
        </a:fontRef>
      </dsp:style>
    </dsp:sp>
    <dsp:sp modelId="{F09785A8-A816-7F4B-86F2-032C991B7CCF}">
      <dsp:nvSpPr>
        <dsp:cNvPr id="0" name=""/>
        <dsp:cNvSpPr/>
      </dsp:nvSpPr>
      <dsp:spPr>
        <a:xfrm>
          <a:off x="6040269" y="3962399"/>
          <a:ext cx="2357961" cy="1178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Behavior &amp; Environment </a:t>
          </a:r>
        </a:p>
      </dsp:txBody>
      <dsp:txXfrm>
        <a:off x="6040269" y="3962399"/>
        <a:ext cx="2357961" cy="1178858"/>
      </dsp:txXfrm>
    </dsp:sp>
    <dsp:sp modelId="{66F1B325-0B40-AE46-ACA7-8AE9F4F20E62}">
      <dsp:nvSpPr>
        <dsp:cNvPr id="0" name=""/>
        <dsp:cNvSpPr/>
      </dsp:nvSpPr>
      <dsp:spPr>
        <a:xfrm>
          <a:off x="6285973" y="4865593"/>
          <a:ext cx="4225308" cy="4225738"/>
        </a:xfrm>
        <a:prstGeom prst="circularArrow">
          <a:avLst>
            <a:gd name="adj1" fmla="val 10980"/>
            <a:gd name="adj2" fmla="val 1142322"/>
            <a:gd name="adj3" fmla="val 4500000"/>
            <a:gd name="adj4" fmla="val 13500000"/>
            <a:gd name="adj5" fmla="val 12500"/>
          </a:avLst>
        </a:prstGeom>
        <a:gradFill rotWithShape="0">
          <a:gsLst>
            <a:gs pos="0">
              <a:schemeClr val="accent4">
                <a:hueOff val="-1656823"/>
                <a:satOff val="0"/>
                <a:lumOff val="3660"/>
                <a:alphaOff val="0"/>
                <a:tint val="100000"/>
                <a:shade val="100000"/>
                <a:satMod val="129999"/>
              </a:schemeClr>
            </a:gs>
            <a:gs pos="100000">
              <a:schemeClr val="accent4">
                <a:hueOff val="-1656823"/>
                <a:satOff val="0"/>
                <a:lumOff val="3660"/>
                <a:alphaOff val="0"/>
                <a:tint val="50000"/>
                <a:shade val="100000"/>
                <a:satMod val="350000"/>
              </a:schemeClr>
            </a:gs>
          </a:gsLst>
          <a:lin ang="16200000" scaled="0"/>
        </a:gradFill>
        <a:ln>
          <a:noFill/>
        </a:ln>
        <a:effectLst/>
      </dsp:spPr>
      <dsp:style>
        <a:lnRef idx="0">
          <a:scrgbClr r="0" g="0" b="0"/>
        </a:lnRef>
        <a:fillRef idx="3">
          <a:scrgbClr r="0" g="0" b="0"/>
        </a:fillRef>
        <a:effectRef idx="3">
          <a:scrgbClr r="0" g="0" b="0"/>
        </a:effectRef>
        <a:fontRef idx="minor">
          <a:schemeClr val="lt1"/>
        </a:fontRef>
      </dsp:style>
    </dsp:sp>
    <dsp:sp modelId="{3FE49AEE-DC14-9C47-9297-A745932214EC}">
      <dsp:nvSpPr>
        <dsp:cNvPr id="0" name=""/>
        <dsp:cNvSpPr/>
      </dsp:nvSpPr>
      <dsp:spPr>
        <a:xfrm>
          <a:off x="7218854" y="6395196"/>
          <a:ext cx="2357961" cy="1178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Health </a:t>
          </a:r>
        </a:p>
      </dsp:txBody>
      <dsp:txXfrm>
        <a:off x="7218854" y="6395196"/>
        <a:ext cx="2357961" cy="1178858"/>
      </dsp:txXfrm>
    </dsp:sp>
    <dsp:sp modelId="{BD42679C-A7EA-DC43-A722-94FC054C0413}">
      <dsp:nvSpPr>
        <dsp:cNvPr id="0" name=""/>
        <dsp:cNvSpPr/>
      </dsp:nvSpPr>
      <dsp:spPr>
        <a:xfrm>
          <a:off x="5413329" y="7574055"/>
          <a:ext cx="3630071" cy="3631826"/>
        </a:xfrm>
        <a:prstGeom prst="blockArc">
          <a:avLst>
            <a:gd name="adj1" fmla="val 0"/>
            <a:gd name="adj2" fmla="val 18900000"/>
            <a:gd name="adj3" fmla="val 12740"/>
          </a:avLst>
        </a:prstGeom>
        <a:gradFill rotWithShape="0">
          <a:gsLst>
            <a:gs pos="0">
              <a:schemeClr val="accent4">
                <a:hueOff val="-2485234"/>
                <a:satOff val="0"/>
                <a:lumOff val="5490"/>
                <a:alphaOff val="0"/>
                <a:tint val="100000"/>
                <a:shade val="100000"/>
                <a:satMod val="129999"/>
              </a:schemeClr>
            </a:gs>
            <a:gs pos="100000">
              <a:schemeClr val="accent4">
                <a:hueOff val="-2485234"/>
                <a:satOff val="0"/>
                <a:lumOff val="5490"/>
                <a:alphaOff val="0"/>
                <a:tint val="50000"/>
                <a:shade val="100000"/>
                <a:satMod val="350000"/>
              </a:schemeClr>
            </a:gs>
          </a:gsLst>
          <a:lin ang="16200000" scaled="0"/>
        </a:gradFill>
        <a:ln>
          <a:noFill/>
        </a:ln>
        <a:effectLst/>
      </dsp:spPr>
      <dsp:style>
        <a:lnRef idx="0">
          <a:scrgbClr r="0" g="0" b="0"/>
        </a:lnRef>
        <a:fillRef idx="3">
          <a:scrgbClr r="0" g="0" b="0"/>
        </a:fillRef>
        <a:effectRef idx="3">
          <a:scrgbClr r="0" g="0" b="0"/>
        </a:effectRef>
        <a:fontRef idx="minor">
          <a:schemeClr val="lt1"/>
        </a:fontRef>
      </dsp:style>
    </dsp:sp>
    <dsp:sp modelId="{5EA81EE3-B5DC-1044-AD7F-4CD1332426C3}">
      <dsp:nvSpPr>
        <dsp:cNvPr id="0" name=""/>
        <dsp:cNvSpPr/>
      </dsp:nvSpPr>
      <dsp:spPr>
        <a:xfrm>
          <a:off x="6040269" y="8827993"/>
          <a:ext cx="2357961" cy="1178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040269" y="8827993"/>
        <a:ext cx="2357961" cy="117885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081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150931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347873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1573864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2177475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426297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Hunger and or diet related</a:t>
            </a:r>
          </a:p>
        </p:txBody>
      </p:sp>
    </p:spTree>
    <p:extLst>
      <p:ext uri="{BB962C8B-B14F-4D97-AF65-F5344CB8AC3E}">
        <p14:creationId xmlns:p14="http://schemas.microsoft.com/office/powerpoint/2010/main" val="2998688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0" i="0" u="none" strike="noStrike" dirty="0">
                <a:solidFill>
                  <a:srgbClr val="1F1F1F"/>
                </a:solidFill>
                <a:effectLst/>
                <a:latin typeface="Google Sans"/>
              </a:rPr>
              <a:t>Addressing Health Inequities:</a:t>
            </a:r>
          </a:p>
          <a:p>
            <a:pPr algn="l">
              <a:buFont typeface="Arial" panose="020B0604020202020204" pitchFamily="34" charset="0"/>
              <a:buChar char="•"/>
            </a:pPr>
            <a:r>
              <a:rPr lang="en-US" b="0" i="0" u="sng" strike="noStrike" dirty="0">
                <a:solidFill>
                  <a:srgbClr val="1F1F1F"/>
                </a:solidFill>
                <a:effectLst/>
                <a:latin typeface="Google Sans"/>
              </a:rPr>
              <a:t>Social determinants of health: Projects addressing factors like housing, food insecurity, transportation, and social isolation that impact health outcomes.</a:t>
            </a:r>
            <a:endParaRPr lang="en-US" b="0" i="0" u="none" strike="noStrike" dirty="0">
              <a:solidFill>
                <a:srgbClr val="1F1F1F"/>
              </a:solidFill>
              <a:effectLst/>
              <a:latin typeface="Google Sans"/>
            </a:endParaRPr>
          </a:p>
          <a:p>
            <a:pPr algn="l">
              <a:buFont typeface="Arial" panose="020B0604020202020204" pitchFamily="34" charset="0"/>
              <a:buChar char="•"/>
            </a:pPr>
            <a:r>
              <a:rPr lang="en-US" b="0" i="0" u="none" strike="noStrike" dirty="0">
                <a:solidFill>
                  <a:srgbClr val="1F1F1F"/>
                </a:solidFill>
                <a:effectLst/>
                <a:latin typeface="Google Sans"/>
              </a:rPr>
              <a:t>Racial and ethnic health disparities: Initiatives focused on reducing disparities in access to care, quality of care, and health outcomes for minority communities.</a:t>
            </a:r>
          </a:p>
          <a:p>
            <a:pPr algn="l">
              <a:buFont typeface="Arial" panose="020B0604020202020204" pitchFamily="34" charset="0"/>
              <a:buChar char="•"/>
            </a:pPr>
            <a:r>
              <a:rPr lang="en-US" b="0" i="0" u="none" strike="noStrike" dirty="0">
                <a:solidFill>
                  <a:srgbClr val="1F1F1F"/>
                </a:solidFill>
                <a:effectLst/>
                <a:latin typeface="Google Sans"/>
              </a:rPr>
              <a:t>Rural health access: Grant programs supporting telehealth, mobile clinics, and workforce development in underserved rural areas.</a:t>
            </a:r>
          </a:p>
          <a:p>
            <a:pPr algn="l"/>
            <a:r>
              <a:rPr lang="en-US" b="0" i="0" u="none" strike="noStrike" dirty="0">
                <a:solidFill>
                  <a:srgbClr val="1F1F1F"/>
                </a:solidFill>
                <a:effectLst/>
                <a:latin typeface="Google Sans"/>
              </a:rPr>
              <a:t>Addressing COVID-19 Long-term Impacts:</a:t>
            </a:r>
          </a:p>
          <a:p>
            <a:pPr algn="l">
              <a:buFont typeface="Arial" panose="020B0604020202020204" pitchFamily="34" charset="0"/>
              <a:buChar char="•"/>
            </a:pPr>
            <a:r>
              <a:rPr lang="en-US" b="0" i="0" u="none" strike="noStrike" dirty="0">
                <a:solidFill>
                  <a:srgbClr val="1F1F1F"/>
                </a:solidFill>
                <a:effectLst/>
                <a:latin typeface="Google Sans"/>
              </a:rPr>
              <a:t>Long COVID: Research and interventions for managing post-COVID-19 symptoms.</a:t>
            </a:r>
          </a:p>
          <a:p>
            <a:pPr algn="l">
              <a:buFont typeface="Arial" panose="020B0604020202020204" pitchFamily="34" charset="0"/>
              <a:buChar char="•"/>
            </a:pPr>
            <a:r>
              <a:rPr lang="en-US" b="0" i="0" u="none" strike="noStrike" dirty="0">
                <a:solidFill>
                  <a:srgbClr val="1F1F1F"/>
                </a:solidFill>
                <a:effectLst/>
                <a:latin typeface="Google Sans"/>
              </a:rPr>
              <a:t>Mental health and resilience: Programs addressing the mental health burden caused by the pandemic, particularly among vulnerable populations.</a:t>
            </a:r>
          </a:p>
          <a:p>
            <a:pPr algn="l">
              <a:buFont typeface="Arial" panose="020B0604020202020204" pitchFamily="34" charset="0"/>
              <a:buChar char="•"/>
            </a:pPr>
            <a:r>
              <a:rPr lang="en-US" b="0" i="0" u="none" strike="noStrike" dirty="0">
                <a:solidFill>
                  <a:srgbClr val="1F1F1F"/>
                </a:solidFill>
                <a:effectLst/>
                <a:latin typeface="Google Sans"/>
              </a:rPr>
              <a:t>Healthcare workforce recovery: </a:t>
            </a:r>
            <a:r>
              <a:rPr lang="en-US" b="0" i="0" u="sng" strike="noStrike" dirty="0">
                <a:solidFill>
                  <a:srgbClr val="1F1F1F"/>
                </a:solidFill>
                <a:effectLst/>
                <a:latin typeface="Google Sans"/>
              </a:rPr>
              <a:t>Initiatives supporting healthcare worker burnout prevention and mental health.</a:t>
            </a:r>
            <a:endParaRPr lang="en-US" b="0" i="0" u="none" strike="noStrike" dirty="0">
              <a:solidFill>
                <a:srgbClr val="1F1F1F"/>
              </a:solidFill>
              <a:effectLst/>
              <a:latin typeface="Google Sans"/>
            </a:endParaRPr>
          </a:p>
          <a:p>
            <a:pPr algn="l"/>
            <a:r>
              <a:rPr lang="en-US" b="0" i="0" u="none" strike="noStrike" dirty="0">
                <a:solidFill>
                  <a:srgbClr val="1F1F1F"/>
                </a:solidFill>
                <a:effectLst/>
                <a:latin typeface="Google Sans"/>
              </a:rPr>
              <a:t>Emerging Issues and Technological Trends:</a:t>
            </a:r>
          </a:p>
          <a:p>
            <a:pPr algn="l">
              <a:buFont typeface="Arial" panose="020B0604020202020204" pitchFamily="34" charset="0"/>
              <a:buChar char="•"/>
            </a:pPr>
            <a:r>
              <a:rPr lang="en-US" b="0" i="0" u="none" strike="noStrike" dirty="0">
                <a:solidFill>
                  <a:srgbClr val="1F1F1F"/>
                </a:solidFill>
                <a:effectLst/>
                <a:latin typeface="Google Sans"/>
              </a:rPr>
              <a:t>Climate change and health: Projects mitigating the health impacts of climate change, such as heat-related illnesses and air pollution.</a:t>
            </a:r>
          </a:p>
          <a:p>
            <a:pPr algn="l">
              <a:buFont typeface="Arial" panose="020B0604020202020204" pitchFamily="34" charset="0"/>
              <a:buChar char="•"/>
            </a:pPr>
            <a:r>
              <a:rPr lang="en-US" b="0" i="0" u="none" strike="noStrike" dirty="0">
                <a:solidFill>
                  <a:srgbClr val="1F1F1F"/>
                </a:solidFill>
                <a:effectLst/>
                <a:latin typeface="Google Sans"/>
              </a:rPr>
              <a:t>Digital health and telehealth: Grant programs that expand access to virtual care, particularly in underserved communities.</a:t>
            </a:r>
          </a:p>
          <a:p>
            <a:pPr algn="l">
              <a:buFont typeface="Arial" panose="020B0604020202020204" pitchFamily="34" charset="0"/>
              <a:buChar char="•"/>
            </a:pPr>
            <a:r>
              <a:rPr lang="en-US" b="0" i="0" u="none" strike="noStrike" dirty="0">
                <a:solidFill>
                  <a:srgbClr val="1F1F1F"/>
                </a:solidFill>
                <a:effectLst/>
                <a:latin typeface="Google Sans"/>
              </a:rPr>
              <a:t>Artificial intelligence and personalized medicine: Funding for research and development of AI-powered solutions for disease prevention, diagnosis, and treatment.</a:t>
            </a:r>
          </a:p>
          <a:p>
            <a:pPr algn="l">
              <a:buFont typeface="Arial" panose="020B0604020202020204" pitchFamily="34" charset="0"/>
              <a:buChar char="•"/>
            </a:pPr>
            <a:r>
              <a:rPr lang="en-US" b="0" i="0" u="none" strike="noStrike" dirty="0">
                <a:solidFill>
                  <a:srgbClr val="1F1F1F"/>
                </a:solidFill>
                <a:effectLst/>
                <a:latin typeface="Google Sans"/>
              </a:rPr>
              <a:t>Preventative health and wellness: Initiatives promoting healthy lifestyles and chronic disease prevention.</a:t>
            </a:r>
          </a:p>
          <a:p>
            <a:br>
              <a:rPr lang="en-US" dirty="0"/>
            </a:br>
            <a:endParaRPr lang="en-US" dirty="0"/>
          </a:p>
        </p:txBody>
      </p:sp>
    </p:spTree>
    <p:extLst>
      <p:ext uri="{BB962C8B-B14F-4D97-AF65-F5344CB8AC3E}">
        <p14:creationId xmlns:p14="http://schemas.microsoft.com/office/powerpoint/2010/main" val="767281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1F1F1F"/>
                </a:solidFill>
                <a:effectLst/>
                <a:latin typeface="Google Sans"/>
              </a:rPr>
              <a:t>Deep dive into the guidelines: Thoroughly read and understand the specific requirements and priorities of the grant opportunity. Tailor your proposal to closely align with their mission and address their stated needs.</a:t>
            </a:r>
          </a:p>
          <a:p>
            <a:pPr algn="l">
              <a:buFont typeface="Arial" panose="020B0604020202020204" pitchFamily="34" charset="0"/>
              <a:buChar char="•"/>
            </a:pPr>
            <a:r>
              <a:rPr lang="en-US" b="0" i="0" u="none" strike="noStrike" dirty="0">
                <a:solidFill>
                  <a:srgbClr val="1F1F1F"/>
                </a:solidFill>
                <a:effectLst/>
                <a:latin typeface="Google Sans"/>
              </a:rPr>
              <a:t>Research the funder: Familiarize yourself with the organization's values, past projects, and preferred language. Use this knowledge to demonstrate a clear understanding of their interests and how your project aligns.</a:t>
            </a:r>
          </a:p>
          <a:p>
            <a:pPr algn="l">
              <a:buFont typeface="Arial" panose="020B0604020202020204" pitchFamily="34" charset="0"/>
              <a:buChar char="•"/>
            </a:pPr>
            <a:r>
              <a:rPr lang="en-US" b="0" i="0" u="none" strike="noStrike" dirty="0">
                <a:solidFill>
                  <a:srgbClr val="1F1F1F"/>
                </a:solidFill>
                <a:effectLst/>
                <a:latin typeface="Google Sans"/>
              </a:rPr>
              <a:t>Plan and outline: Develop a concise and detailed project plan outlining your objectives, methodology, timeline, and budget. Ensure it's feasible and impactful.</a:t>
            </a:r>
          </a:p>
          <a:p>
            <a:endParaRPr lang="en-US" dirty="0"/>
          </a:p>
        </p:txBody>
      </p:sp>
    </p:spTree>
    <p:extLst>
      <p:ext uri="{BB962C8B-B14F-4D97-AF65-F5344CB8AC3E}">
        <p14:creationId xmlns:p14="http://schemas.microsoft.com/office/powerpoint/2010/main" val="4287533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and how to use theory and evidence? •How to address both environmental and   individual change •Assuring ‘active ingredients’ for change</a:t>
            </a:r>
          </a:p>
          <a:p>
            <a:endParaRPr lang="en-US" dirty="0"/>
          </a:p>
          <a:p>
            <a:r>
              <a:rPr lang="en-US" dirty="0"/>
              <a:t>How to address changing the behavior of people in the environment (i.e., people who are not at risk for the health problem, but are important to changing conditions that affect those at risk)? How to address the complexity of multi-causation of problems and multi-level intervention points?</a:t>
            </a:r>
          </a:p>
          <a:p>
            <a:endParaRPr lang="en-US" dirty="0"/>
          </a:p>
          <a:p>
            <a:r>
              <a:rPr lang="en-US" dirty="0"/>
              <a:t>Equitable community participation Ensures that program focus reflects community concerns Brings greater breadth of skills, knowledge, and expertise Improves external validity</a:t>
            </a:r>
          </a:p>
          <a:p>
            <a:endParaRPr lang="en-US" dirty="0"/>
          </a:p>
          <a:p>
            <a:endParaRPr lang="en-US" dirty="0"/>
          </a:p>
        </p:txBody>
      </p:sp>
    </p:spTree>
    <p:extLst>
      <p:ext uri="{BB962C8B-B14F-4D97-AF65-F5344CB8AC3E}">
        <p14:creationId xmlns:p14="http://schemas.microsoft.com/office/powerpoint/2010/main" val="2336730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Added #6-Develop an evaluation plan</a:t>
            </a:r>
          </a:p>
          <a:p>
            <a:endParaRPr lang="en-US" dirty="0"/>
          </a:p>
          <a:p>
            <a:r>
              <a:rPr lang="en-US" b="0" i="0" dirty="0">
                <a:solidFill>
                  <a:srgbClr val="212529"/>
                </a:solidFill>
                <a:effectLst/>
                <a:latin typeface="Lato" panose="020F0502020204030204" pitchFamily="34" charset="0"/>
              </a:rPr>
              <a:t>It maps the path from recognition of a need or problem to the identification of a solution. Although Intervention Mapping is presented as a series of steps, Bartholomew and colleagues (2016) see the planning process as iterative rather than linear. Program planners move back and forth between tasks and steps. The process is also cumulative: Each step is based on previous steps, and inattention to a particular step may lead to mistakes and inadequate decisions.</a:t>
            </a:r>
            <a:endParaRPr lang="en-US" dirty="0"/>
          </a:p>
        </p:txBody>
      </p:sp>
      <p:sp>
        <p:nvSpPr>
          <p:cNvPr id="4" name="Slide Number Placeholder 3"/>
          <p:cNvSpPr>
            <a:spLocks noGrp="1"/>
          </p:cNvSpPr>
          <p:nvPr>
            <p:ph type="sldNum" sz="quarter" idx="10"/>
          </p:nvPr>
        </p:nvSpPr>
        <p:spPr/>
        <p:txBody>
          <a:bodyPr/>
          <a:lstStyle/>
          <a:p>
            <a:fld id="{F2199F77-F9C5-AF4A-849F-8BFFBF1FC5C9}" type="slidenum">
              <a:rPr lang="en-US" smtClean="0"/>
              <a:t>29</a:t>
            </a:fld>
            <a:endParaRPr lang="en-US"/>
          </a:p>
        </p:txBody>
      </p:sp>
    </p:spTree>
    <p:extLst>
      <p:ext uri="{BB962C8B-B14F-4D97-AF65-F5344CB8AC3E}">
        <p14:creationId xmlns:p14="http://schemas.microsoft.com/office/powerpoint/2010/main" val="177105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72485-2C3E-4E75-86A8-CAC6306CFB9B}" type="slidenum">
              <a:rPr lang="en-US" smtClean="0"/>
              <a:pPr/>
              <a:t>45</a:t>
            </a:fld>
            <a:endParaRPr lang="en-US" dirty="0"/>
          </a:p>
        </p:txBody>
      </p:sp>
    </p:spTree>
    <p:extLst>
      <p:ext uri="{BB962C8B-B14F-4D97-AF65-F5344CB8AC3E}">
        <p14:creationId xmlns:p14="http://schemas.microsoft.com/office/powerpoint/2010/main" val="158351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419756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65636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1770734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5688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357046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379469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r>
              <a:rPr lang="en-US"/>
              <a:t>Click icon to add picture</a:t>
            </a:r>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r>
              <a:rPr lang="en-US"/>
              <a:t>Click icon to add picture</a:t>
            </a:r>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r>
              <a:rPr lang="en-US"/>
              <a:t>Click icon to add picture</a:t>
            </a:r>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r>
              <a:rPr lang="en-US"/>
              <a:t>Click icon to add picture</a:t>
            </a:r>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sz="half" idx="1"/>
          </p:nvPr>
        </p:nvSpPr>
        <p:spPr>
          <a:xfrm>
            <a:off x="1219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95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670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1">
                <a:solidFill>
                  <a:srgbClr val="2F6A36"/>
                </a:solidFill>
              </a:defRPr>
            </a:lvl1pPr>
          </a:lstStyle>
          <a:p>
            <a:r>
              <a:rPr lang="en-US"/>
              <a:t>Click to edit Master title style</a:t>
            </a:r>
            <a:endParaRPr lang="en-US" dirty="0"/>
          </a:p>
        </p:txBody>
      </p:sp>
      <p:sp>
        <p:nvSpPr>
          <p:cNvPr id="3" name="Content Placeholder 2"/>
          <p:cNvSpPr>
            <a:spLocks noGrp="1"/>
          </p:cNvSpPr>
          <p:nvPr>
            <p:ph idx="1"/>
          </p:nvPr>
        </p:nvSpPr>
        <p:spPr>
          <a:xfrm>
            <a:off x="1219201" y="3200402"/>
            <a:ext cx="21945602" cy="8686800"/>
          </a:xfrm>
        </p:spPr>
        <p:txBody>
          <a:bodyPr/>
          <a:lstStyle>
            <a:lvl1pPr>
              <a:defRPr sz="4800" b="0" i="0">
                <a:solidFill>
                  <a:schemeClr val="tx1">
                    <a:lumMod val="75000"/>
                    <a:lumOff val="25000"/>
                  </a:schemeClr>
                </a:solidFill>
                <a:latin typeface="Montserrat" pitchFamily="2" charset="77"/>
              </a:defRPr>
            </a:lvl1pPr>
            <a:lvl2pPr>
              <a:defRPr b="0" i="0">
                <a:solidFill>
                  <a:schemeClr val="tx1">
                    <a:lumMod val="75000"/>
                    <a:lumOff val="25000"/>
                  </a:schemeClr>
                </a:solidFill>
                <a:latin typeface="Montserrat Light" pitchFamily="2" charset="77"/>
              </a:defRPr>
            </a:lvl2pPr>
            <a:lvl3pPr>
              <a:defRPr b="0" i="0">
                <a:solidFill>
                  <a:schemeClr val="tx1">
                    <a:lumMod val="75000"/>
                    <a:lumOff val="25000"/>
                  </a:schemeClr>
                </a:solidFill>
                <a:latin typeface="Montserrat Light" pitchFamily="2" charset="77"/>
              </a:defRPr>
            </a:lvl3pPr>
            <a:lvl4pPr>
              <a:defRPr b="0" i="0">
                <a:solidFill>
                  <a:schemeClr val="tx1">
                    <a:lumMod val="75000"/>
                    <a:lumOff val="25000"/>
                  </a:schemeClr>
                </a:solidFill>
                <a:latin typeface="Montserrat Light" pitchFamily="2" charset="77"/>
              </a:defRPr>
            </a:lvl4pPr>
            <a:lvl5pPr>
              <a:defRPr b="0" i="0">
                <a:solidFill>
                  <a:schemeClr val="tx1">
                    <a:lumMod val="75000"/>
                    <a:lumOff val="25000"/>
                  </a:schemeClr>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22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8" r:id="rId3"/>
    <p:sldLayoutId id="2147483659" r:id="rId4"/>
    <p:sldLayoutId id="2147483660" r:id="rId5"/>
    <p:sldLayoutId id="2147483661" r:id="rId6"/>
    <p:sldLayoutId id="2147483662" r:id="rId7"/>
    <p:sldLayoutId id="2147483665" r:id="rId8"/>
    <p:sldLayoutId id="2147483666" r:id="rId9"/>
  </p:sldLayoutIdLst>
  <p:transition spd="med"/>
  <p:txStyles>
    <p:title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www.healthypeople.gov/"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mailto:Louise.mathias@innovativefundingpartners.com"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ruralhealthinfo.org/toolkits" TargetMode="Externa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hyperlink" Target="https://doi.org/10.1080/17437199.2015.1077155" TargetMode="External"/><Relationship Id="rId5" Type="http://schemas.openxmlformats.org/officeDocument/2006/relationships/hyperlink" Target="https://doi.org/10.3389/fpubh.2019.00209" TargetMode="External"/><Relationship Id="rId4" Type="http://schemas.openxmlformats.org/officeDocument/2006/relationships/hyperlink" Target="http://www.healthypeople.gov/"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www.progressive-charlestown.com/2020/08/school-flu-vaccine-program-reduces.html" TargetMode="Externa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of"/>
          <p:cNvSpPr txBox="1"/>
          <p:nvPr/>
        </p:nvSpPr>
        <p:spPr>
          <a:xfrm>
            <a:off x="7883018" y="4001555"/>
            <a:ext cx="13228368" cy="379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8000" dirty="0"/>
              <a:t>Government Grant Development for Health and Wellness</a:t>
            </a:r>
            <a:endParaRPr sz="8000" dirty="0"/>
          </a:p>
        </p:txBody>
      </p:sp>
      <p:sp>
        <p:nvSpPr>
          <p:cNvPr id="154" name="presentation"/>
          <p:cNvSpPr txBox="1"/>
          <p:nvPr/>
        </p:nvSpPr>
        <p:spPr>
          <a:xfrm>
            <a:off x="7883018" y="7797466"/>
            <a:ext cx="5693866"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9600" dirty="0"/>
              <a:t>An Overview</a:t>
            </a:r>
            <a:endParaRPr sz="9600" dirty="0"/>
          </a:p>
        </p:txBody>
      </p:sp>
      <p:pic>
        <p:nvPicPr>
          <p:cNvPr id="155" name="Image" descr="Image"/>
          <p:cNvPicPr>
            <a:picLocks noChangeAspect="1"/>
          </p:cNvPicPr>
          <p:nvPr/>
        </p:nvPicPr>
        <p:blipFill>
          <a:blip r:embed="rId2"/>
          <a:stretch>
            <a:fillRect/>
          </a:stretch>
        </p:blipFill>
        <p:spPr>
          <a:xfrm>
            <a:off x="5620891" y="5899510"/>
            <a:ext cx="2213357" cy="1916981"/>
          </a:xfrm>
          <a:prstGeom prst="rect">
            <a:avLst/>
          </a:prstGeom>
          <a:ln w="12700">
            <a:miter lim="400000"/>
          </a:ln>
        </p:spPr>
      </p:pic>
      <p:pic>
        <p:nvPicPr>
          <p:cNvPr id="3" name="Image" descr="Image">
            <a:extLst>
              <a:ext uri="{FF2B5EF4-FFF2-40B4-BE49-F238E27FC236}">
                <a16:creationId xmlns:a16="http://schemas.microsoft.com/office/drawing/2014/main" id="{25896D41-A052-332E-DA83-F3E3A9449DBA}"/>
              </a:ext>
            </a:extLst>
          </p:cNvPr>
          <p:cNvPicPr>
            <a:picLocks noChangeAspect="1"/>
          </p:cNvPicPr>
          <p:nvPr/>
        </p:nvPicPr>
        <p:blipFill>
          <a:blip r:embed="rId3"/>
          <a:stretch>
            <a:fillRect/>
          </a:stretch>
        </p:blipFill>
        <p:spPr>
          <a:xfrm>
            <a:off x="315355" y="546302"/>
            <a:ext cx="6855221" cy="1782859"/>
          </a:xfrm>
          <a:prstGeom prst="rect">
            <a:avLst/>
          </a:prstGeom>
          <a:ln w="12700">
            <a:miter lim="400000"/>
          </a:ln>
        </p:spPr>
      </p:pic>
      <p:sp>
        <p:nvSpPr>
          <p:cNvPr id="4" name="TextBox 3">
            <a:extLst>
              <a:ext uri="{FF2B5EF4-FFF2-40B4-BE49-F238E27FC236}">
                <a16:creationId xmlns:a16="http://schemas.microsoft.com/office/drawing/2014/main" id="{B53D6247-8CDF-6665-D164-B03F1F410F9C}"/>
              </a:ext>
            </a:extLst>
          </p:cNvPr>
          <p:cNvSpPr txBox="1"/>
          <p:nvPr/>
        </p:nvSpPr>
        <p:spPr>
          <a:xfrm>
            <a:off x="663441" y="12143776"/>
            <a:ext cx="674543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January 17</a:t>
            </a:r>
            <a:r>
              <a:rPr kumimoji="0" lang="en-US" sz="6000" b="1" i="0" u="none" strike="noStrike" cap="none" spc="0" normalizeH="0" baseline="30000" dirty="0">
                <a:ln>
                  <a:noFill/>
                </a:ln>
                <a:solidFill>
                  <a:schemeClr val="accent2">
                    <a:lumMod val="75000"/>
                  </a:schemeClr>
                </a:solidFill>
                <a:effectLst/>
                <a:uFillTx/>
                <a:latin typeface="+mj-lt"/>
                <a:ea typeface="+mj-ea"/>
                <a:cs typeface="+mj-cs"/>
                <a:sym typeface="Helvetica Neue"/>
              </a:rPr>
              <a:t>th</a:t>
            </a: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 2024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238673"/>
            <a:ext cx="21945600" cy="2286000"/>
          </a:xfrm>
          <a:prstGeom prst="rect">
            <a:avLst/>
          </a:prstGeom>
        </p:spPr>
        <p:txBody>
          <a:bodyPr spcFirstLastPara="1" wrap="square" lIns="182850" tIns="91400" rIns="182850" bIns="91400" anchor="ctr" anchorCtr="0">
            <a:normAutofit/>
          </a:bodyPr>
          <a:lstStyle/>
          <a:p>
            <a:r>
              <a:rPr lang="en-US" sz="6600" dirty="0">
                <a:solidFill>
                  <a:schemeClr val="tx1">
                    <a:lumMod val="50000"/>
                  </a:schemeClr>
                </a:solidFill>
              </a:rPr>
              <a:t>Centers for Disease Control and Prevention</a:t>
            </a:r>
            <a:endParaRPr sz="6600" dirty="0">
              <a:solidFill>
                <a:schemeClr val="tx1">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9" name="TextBox 8">
            <a:extLst>
              <a:ext uri="{FF2B5EF4-FFF2-40B4-BE49-F238E27FC236}">
                <a16:creationId xmlns:a16="http://schemas.microsoft.com/office/drawing/2014/main" id="{028D648D-EA10-3B0B-75D2-4CA5D94C82F7}"/>
              </a:ext>
            </a:extLst>
          </p:cNvPr>
          <p:cNvSpPr txBox="1"/>
          <p:nvPr/>
        </p:nvSpPr>
        <p:spPr>
          <a:xfrm>
            <a:off x="1973793" y="2590173"/>
            <a:ext cx="20436414" cy="94436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7" rtl="0" fontAlgn="auto" latinLnBrk="0" hangingPunct="0">
              <a:lnSpc>
                <a:spcPct val="100000"/>
              </a:lnSpc>
              <a:spcBef>
                <a:spcPts val="1800"/>
              </a:spcBef>
              <a:spcAft>
                <a:spcPts val="0"/>
              </a:spcAft>
              <a:buClrTx/>
              <a:buSzTx/>
              <a:tabLst/>
            </a:pPr>
            <a:r>
              <a:rPr lang="en-US" sz="6000" dirty="0"/>
              <a:t>FY24 Focus Areas</a:t>
            </a:r>
            <a:endParaRPr lang="en-US" sz="4800" dirty="0"/>
          </a:p>
          <a:p>
            <a:pPr marL="571500" marR="0" indent="-571500" algn="l" defTabSz="2438337" rtl="0" fontAlgn="auto" latinLnBrk="0" hangingPunct="0">
              <a:lnSpc>
                <a:spcPct val="100000"/>
              </a:lnSpc>
              <a:spcBef>
                <a:spcPts val="1800"/>
              </a:spcBef>
              <a:spcAft>
                <a:spcPts val="600"/>
              </a:spcAft>
              <a:buClrTx/>
              <a:buSzTx/>
              <a:buFont typeface="Arial" panose="020B0604020202020204" pitchFamily="34" charset="0"/>
              <a:buChar char="•"/>
              <a:tabLst/>
            </a:pPr>
            <a:r>
              <a:rPr lang="en-US" sz="4800" dirty="0"/>
              <a:t>E</a:t>
            </a:r>
            <a:r>
              <a:rPr kumimoji="0" lang="en-US" sz="4800" u="none" strike="noStrike" cap="none" spc="0" normalizeH="0" baseline="0" dirty="0">
                <a:ln>
                  <a:noFill/>
                </a:ln>
                <a:solidFill>
                  <a:srgbClr val="5E5E5E"/>
                </a:solidFill>
                <a:effectLst/>
                <a:uFillTx/>
                <a:latin typeface="+mj-lt"/>
                <a:ea typeface="+mj-ea"/>
                <a:cs typeface="+mj-cs"/>
                <a:sym typeface="Helvetica Neue"/>
              </a:rPr>
              <a:t>mergency response to health threats</a:t>
            </a:r>
          </a:p>
          <a:p>
            <a:pPr marL="571500" marR="0" indent="-571500" algn="l" defTabSz="2438337" rtl="0" fontAlgn="auto" latinLnBrk="0" hangingPunct="0">
              <a:lnSpc>
                <a:spcPct val="100000"/>
              </a:lnSpc>
              <a:spcBef>
                <a:spcPts val="1800"/>
              </a:spcBef>
              <a:spcAft>
                <a:spcPts val="600"/>
              </a:spcAft>
              <a:buClrTx/>
              <a:buSzTx/>
              <a:buFont typeface="Arial" panose="020B0604020202020204" pitchFamily="34" charset="0"/>
              <a:buChar char="•"/>
              <a:tabLst/>
            </a:pPr>
            <a:r>
              <a:rPr lang="en-US" sz="4800" dirty="0"/>
              <a:t>Training, data gathering/analyses, prevention, and laboratory services that Americans depend on for healthy communities</a:t>
            </a:r>
          </a:p>
          <a:p>
            <a:pPr marL="571500" marR="0" indent="-571500" algn="l" defTabSz="2438337" rtl="0" fontAlgn="auto" latinLnBrk="0" hangingPunct="0">
              <a:lnSpc>
                <a:spcPct val="100000"/>
              </a:lnSpc>
              <a:spcBef>
                <a:spcPts val="1800"/>
              </a:spcBef>
              <a:spcAft>
                <a:spcPts val="600"/>
              </a:spcAft>
              <a:buClrTx/>
              <a:buSzTx/>
              <a:buFont typeface="Arial" panose="020B0604020202020204" pitchFamily="34" charset="0"/>
              <a:buChar char="•"/>
              <a:tabLst/>
            </a:pPr>
            <a:r>
              <a:rPr lang="en-US" sz="4800" dirty="0"/>
              <a:t>Coping with COVID-19, and poor mental health, suicide, Adverse Childhood Experiences, opioid addiction, and violence</a:t>
            </a:r>
            <a:endParaRPr lang="en-US" sz="4800" b="1" dirty="0"/>
          </a:p>
          <a:p>
            <a:pPr marL="571500" marR="0" indent="-571500" algn="l" defTabSz="2438337" rtl="0" fontAlgn="auto" latinLnBrk="0" hangingPunct="0">
              <a:lnSpc>
                <a:spcPct val="100000"/>
              </a:lnSpc>
              <a:spcBef>
                <a:spcPts val="1800"/>
              </a:spcBef>
              <a:spcAft>
                <a:spcPts val="600"/>
              </a:spcAft>
              <a:buClrTx/>
              <a:buSzTx/>
              <a:buFont typeface="Arial" panose="020B0604020202020204" pitchFamily="34" charset="0"/>
              <a:buChar char="•"/>
              <a:tabLst/>
            </a:pPr>
            <a:r>
              <a:rPr kumimoji="0" lang="en-US" sz="4800" u="none" strike="noStrike" cap="none" spc="0" normalizeH="0" baseline="0" dirty="0">
                <a:ln>
                  <a:noFill/>
                </a:ln>
                <a:solidFill>
                  <a:srgbClr val="5E5E5E"/>
                </a:solidFill>
                <a:effectLst/>
                <a:uFillTx/>
                <a:latin typeface="+mj-lt"/>
                <a:ea typeface="+mj-ea"/>
                <a:cs typeface="+mj-cs"/>
                <a:sym typeface="Helvetica Neue"/>
              </a:rPr>
              <a:t>Programs focused on preventable, transmissible diseases such as measles and influenza</a:t>
            </a:r>
          </a:p>
          <a:p>
            <a:pPr marL="571500" marR="0" indent="-571500" algn="l" defTabSz="2438337" rtl="0" fontAlgn="auto" latinLnBrk="0" hangingPunct="0">
              <a:lnSpc>
                <a:spcPct val="100000"/>
              </a:lnSpc>
              <a:spcBef>
                <a:spcPts val="1800"/>
              </a:spcBef>
              <a:spcAft>
                <a:spcPts val="600"/>
              </a:spcAft>
              <a:buClrTx/>
              <a:buSzTx/>
              <a:buFont typeface="Arial" panose="020B0604020202020204" pitchFamily="34" charset="0"/>
              <a:buChar char="•"/>
              <a:tabLst/>
            </a:pPr>
            <a:r>
              <a:rPr lang="en-US" sz="4800" dirty="0"/>
              <a:t>Better access to nutrition, physical activity, and protection from environmental hazards</a:t>
            </a:r>
            <a:endParaRPr kumimoji="0" lang="en-US" sz="4800" u="none" strike="noStrike" cap="none" spc="0" normalizeH="0" baseline="0" dirty="0">
              <a:ln>
                <a:noFill/>
              </a:ln>
              <a:solidFill>
                <a:srgbClr val="5E5E5E"/>
              </a:solidFill>
              <a:effectLst/>
              <a:uFillTx/>
              <a:latin typeface="+mj-lt"/>
              <a:ea typeface="+mj-ea"/>
              <a:cs typeface="+mj-cs"/>
              <a:sym typeface="Helvetica Neue"/>
            </a:endParaRPr>
          </a:p>
        </p:txBody>
      </p:sp>
      <p:pic>
        <p:nvPicPr>
          <p:cNvPr id="1026" name="Picture 2" descr="CDC logo">
            <a:extLst>
              <a:ext uri="{FF2B5EF4-FFF2-40B4-BE49-F238E27FC236}">
                <a16:creationId xmlns:a16="http://schemas.microsoft.com/office/drawing/2014/main" id="{3FA9758C-43E5-4F42-ABAD-A3F7A44F89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07" t="20235" r="9439" b="21621"/>
          <a:stretch/>
        </p:blipFill>
        <p:spPr bwMode="auto">
          <a:xfrm>
            <a:off x="18608216" y="414182"/>
            <a:ext cx="3367614" cy="193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161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238673"/>
            <a:ext cx="21945600" cy="2286000"/>
          </a:xfrm>
          <a:prstGeom prst="rect">
            <a:avLst/>
          </a:prstGeom>
        </p:spPr>
        <p:txBody>
          <a:bodyPr spcFirstLastPara="1" wrap="square" lIns="182850" tIns="91400" rIns="182850" bIns="91400" anchor="ctr" anchorCtr="0">
            <a:normAutofit/>
          </a:bodyPr>
          <a:lstStyle/>
          <a:p>
            <a:r>
              <a:rPr lang="en-US" sz="6600" dirty="0">
                <a:solidFill>
                  <a:schemeClr val="tx1">
                    <a:lumMod val="50000"/>
                  </a:schemeClr>
                </a:solidFill>
              </a:rPr>
              <a:t>Centers for Disease Control and Prevention</a:t>
            </a:r>
            <a:endParaRPr sz="6600" dirty="0">
              <a:solidFill>
                <a:schemeClr val="tx1">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9" name="TextBox 8">
            <a:extLst>
              <a:ext uri="{FF2B5EF4-FFF2-40B4-BE49-F238E27FC236}">
                <a16:creationId xmlns:a16="http://schemas.microsoft.com/office/drawing/2014/main" id="{028D648D-EA10-3B0B-75D2-4CA5D94C82F7}"/>
              </a:ext>
            </a:extLst>
          </p:cNvPr>
          <p:cNvSpPr txBox="1"/>
          <p:nvPr/>
        </p:nvSpPr>
        <p:spPr>
          <a:xfrm>
            <a:off x="1739895" y="2394133"/>
            <a:ext cx="20436414" cy="10320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7" rtl="0" fontAlgn="auto" latinLnBrk="0" hangingPunct="0">
              <a:lnSpc>
                <a:spcPct val="100000"/>
              </a:lnSpc>
              <a:spcBef>
                <a:spcPts val="0"/>
              </a:spcBef>
              <a:spcAft>
                <a:spcPts val="0"/>
              </a:spcAft>
              <a:buClrTx/>
              <a:buSzTx/>
              <a:tabLst/>
            </a:pPr>
            <a:r>
              <a:rPr kumimoji="0" lang="en-US" sz="4800" u="none" strike="noStrike" cap="none" spc="0" normalizeH="0" baseline="0" dirty="0">
                <a:ln>
                  <a:noFill/>
                </a:ln>
                <a:solidFill>
                  <a:srgbClr val="5E5E5E"/>
                </a:solidFill>
                <a:effectLst/>
                <a:uFillTx/>
                <a:latin typeface="+mj-lt"/>
                <a:ea typeface="+mj-ea"/>
                <a:cs typeface="+mj-cs"/>
                <a:sym typeface="Helvetica Neue"/>
              </a:rPr>
              <a:t>Grantmaking Divisions</a:t>
            </a:r>
          </a:p>
          <a:p>
            <a:pPr marL="685800" marR="0" indent="-6858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National Institute for Occupational Safety and Health</a:t>
            </a:r>
          </a:p>
          <a:p>
            <a:pPr marL="685800" marR="0" indent="-6858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400" u="none" strike="noStrike" cap="none" spc="0" normalizeH="0" baseline="0" dirty="0">
                <a:ln>
                  <a:noFill/>
                </a:ln>
                <a:solidFill>
                  <a:srgbClr val="5E5E5E"/>
                </a:solidFill>
                <a:effectLst/>
                <a:uFillTx/>
                <a:latin typeface="+mj-lt"/>
                <a:ea typeface="+mj-ea"/>
                <a:cs typeface="+mj-cs"/>
                <a:sym typeface="Helvetica Neue"/>
              </a:rPr>
              <a:t>Global Health Center</a:t>
            </a:r>
          </a:p>
          <a:p>
            <a:pPr marL="685800" marR="0" indent="-6858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Office of Health Equity</a:t>
            </a:r>
          </a:p>
          <a:p>
            <a:pPr marL="685800" marR="0" indent="-6858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400" u="none" strike="noStrike" cap="none" spc="0" normalizeH="0" baseline="0" dirty="0">
                <a:ln>
                  <a:noFill/>
                </a:ln>
                <a:solidFill>
                  <a:srgbClr val="5E5E5E"/>
                </a:solidFill>
                <a:effectLst/>
                <a:uFillTx/>
                <a:latin typeface="+mj-lt"/>
                <a:ea typeface="+mj-ea"/>
                <a:cs typeface="+mj-cs"/>
                <a:sym typeface="Helvetica Neue"/>
              </a:rPr>
              <a:t>Office of Public Health Preparedness and Response</a:t>
            </a:r>
          </a:p>
          <a:p>
            <a:pPr marL="685800" marR="0" indent="-6858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Office of Public Health Data, Surveillance and Technology</a:t>
            </a:r>
          </a:p>
          <a:p>
            <a:pPr marL="685800" marR="0" indent="-6858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National Center on Birth Defects and Developmental Disabilities</a:t>
            </a:r>
          </a:p>
          <a:p>
            <a:pPr marL="685800" marR="0" indent="-6858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National Center for Chronic Disease Prevention and Health Promotion</a:t>
            </a:r>
          </a:p>
          <a:p>
            <a:pPr marL="685800" marR="0" indent="-6858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National Center for Emerging and Zoonotic Infectious Diseases</a:t>
            </a:r>
          </a:p>
          <a:p>
            <a:pPr marL="685800" marR="0" indent="-6858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National Center for Environmental Health</a:t>
            </a:r>
          </a:p>
          <a:p>
            <a:pPr marL="685800" marR="0" indent="-6858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National Center for HIV, Viral Hepatitis, STD and TB Prevention</a:t>
            </a:r>
          </a:p>
          <a:p>
            <a:pPr marL="685800" marR="0" indent="-6858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National Center for Immunization and Respiratory Diseases</a:t>
            </a:r>
          </a:p>
          <a:p>
            <a:pPr marL="685800" marR="0" indent="-6858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National Center for Injury Prevention and Control</a:t>
            </a:r>
          </a:p>
          <a:p>
            <a:pPr marL="685800" marR="0" indent="-6858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National Center for State, Tribal, Local and Territorial Public Health Infrastructure and Workforce</a:t>
            </a:r>
          </a:p>
        </p:txBody>
      </p:sp>
      <p:pic>
        <p:nvPicPr>
          <p:cNvPr id="1026" name="Picture 2" descr="CDC logo">
            <a:extLst>
              <a:ext uri="{FF2B5EF4-FFF2-40B4-BE49-F238E27FC236}">
                <a16:creationId xmlns:a16="http://schemas.microsoft.com/office/drawing/2014/main" id="{3FA9758C-43E5-4F42-ABAD-A3F7A44F89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07" t="20235" r="9439" b="21621"/>
          <a:stretch/>
        </p:blipFill>
        <p:spPr bwMode="auto">
          <a:xfrm>
            <a:off x="18608216" y="414182"/>
            <a:ext cx="3367614" cy="193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6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a:bodyPr>
          <a:lstStyle/>
          <a:p>
            <a:r>
              <a:rPr lang="en-US" sz="6600" dirty="0">
                <a:solidFill>
                  <a:schemeClr val="tx1">
                    <a:lumMod val="50000"/>
                  </a:schemeClr>
                </a:solidFill>
              </a:rPr>
              <a:t>Health Resources and Services Administration (HRSA)</a:t>
            </a:r>
            <a:endParaRPr sz="6600" dirty="0">
              <a:solidFill>
                <a:schemeClr val="tx1">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9" name="TextBox 8">
            <a:extLst>
              <a:ext uri="{FF2B5EF4-FFF2-40B4-BE49-F238E27FC236}">
                <a16:creationId xmlns:a16="http://schemas.microsoft.com/office/drawing/2014/main" id="{028D648D-EA10-3B0B-75D2-4CA5D94C82F7}"/>
              </a:ext>
            </a:extLst>
          </p:cNvPr>
          <p:cNvSpPr txBox="1"/>
          <p:nvPr/>
        </p:nvSpPr>
        <p:spPr>
          <a:xfrm>
            <a:off x="1610786" y="3190241"/>
            <a:ext cx="20563414" cy="4842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7" rtl="0" fontAlgn="auto" latinLnBrk="0" hangingPunct="0">
              <a:lnSpc>
                <a:spcPct val="100000"/>
              </a:lnSpc>
              <a:spcBef>
                <a:spcPts val="0"/>
              </a:spcBef>
              <a:spcAft>
                <a:spcPts val="0"/>
              </a:spcAft>
              <a:buClrTx/>
              <a:buSzTx/>
              <a:tabLst/>
            </a:pPr>
            <a:r>
              <a:rPr lang="en-US" sz="4800" dirty="0"/>
              <a:t>The Health Resources and Services Administration provides health care to people who are geographically isolated and economically or medically vulnerable.</a:t>
            </a:r>
          </a:p>
          <a:p>
            <a:pPr marR="0" algn="l" defTabSz="2438337" rtl="0" fontAlgn="auto" latinLnBrk="0" hangingPunct="0">
              <a:lnSpc>
                <a:spcPct val="100000"/>
              </a:lnSpc>
              <a:spcBef>
                <a:spcPts val="0"/>
              </a:spcBef>
              <a:spcAft>
                <a:spcPts val="0"/>
              </a:spcAft>
              <a:buClrTx/>
              <a:buSzTx/>
              <a:tabLst/>
            </a:pPr>
            <a:endParaRPr kumimoji="0" lang="en-US" sz="4400" u="none" strike="noStrike" cap="none" spc="0" normalizeH="0" baseline="0" dirty="0">
              <a:ln>
                <a:noFill/>
              </a:ln>
              <a:solidFill>
                <a:srgbClr val="5E5E5E"/>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r>
              <a:rPr lang="en-US" sz="6000" dirty="0"/>
              <a:t>FY24 Funding: $15.9 billion</a:t>
            </a:r>
          </a:p>
          <a:p>
            <a:pPr marR="0" algn="l" defTabSz="2438337" rtl="0" fontAlgn="auto" latinLnBrk="0" hangingPunct="0">
              <a:lnSpc>
                <a:spcPct val="100000"/>
              </a:lnSpc>
              <a:spcBef>
                <a:spcPts val="0"/>
              </a:spcBef>
              <a:spcAft>
                <a:spcPts val="0"/>
              </a:spcAft>
              <a:buClrTx/>
              <a:buSzTx/>
              <a:tabLst/>
            </a:pPr>
            <a:r>
              <a:rPr kumimoji="0" lang="en-US" sz="6000" u="none" strike="noStrike" cap="none" spc="0" normalizeH="0" baseline="0" dirty="0">
                <a:ln>
                  <a:noFill/>
                </a:ln>
                <a:solidFill>
                  <a:srgbClr val="5E5E5E"/>
                </a:solidFill>
                <a:effectLst/>
                <a:uFillTx/>
                <a:latin typeface="+mj-lt"/>
                <a:ea typeface="+mj-ea"/>
                <a:cs typeface="+mj-cs"/>
                <a:sym typeface="Helvetica Neue"/>
              </a:rPr>
              <a:t>(Increase of $1.5 billion from 2023)</a:t>
            </a:r>
          </a:p>
        </p:txBody>
      </p:sp>
      <p:pic>
        <p:nvPicPr>
          <p:cNvPr id="3074" name="Picture 2" descr="HRSA logo">
            <a:extLst>
              <a:ext uri="{FF2B5EF4-FFF2-40B4-BE49-F238E27FC236}">
                <a16:creationId xmlns:a16="http://schemas.microsoft.com/office/drawing/2014/main" id="{954099A3-C46D-1D60-61F3-A2853BCEBF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579" b="25193"/>
          <a:stretch/>
        </p:blipFill>
        <p:spPr bwMode="auto">
          <a:xfrm>
            <a:off x="12877800" y="10279372"/>
            <a:ext cx="7137400" cy="281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3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10988"/>
            <a:ext cx="21945600" cy="2286000"/>
          </a:xfrm>
          <a:prstGeom prst="rect">
            <a:avLst/>
          </a:prstGeom>
        </p:spPr>
        <p:txBody>
          <a:bodyPr spcFirstLastPara="1" wrap="square" lIns="182850" tIns="91400" rIns="182850" bIns="91400" anchor="ctr" anchorCtr="0">
            <a:normAutofit/>
          </a:bodyPr>
          <a:lstStyle/>
          <a:p>
            <a:r>
              <a:rPr lang="en-US" sz="6600" dirty="0">
                <a:solidFill>
                  <a:schemeClr val="tx1">
                    <a:lumMod val="50000"/>
                  </a:schemeClr>
                </a:solidFill>
              </a:rPr>
              <a:t>Health Resources and Services Administration (HRSA)</a:t>
            </a:r>
            <a:endParaRPr sz="6600" dirty="0">
              <a:solidFill>
                <a:schemeClr val="tx1">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9" name="TextBox 8">
            <a:extLst>
              <a:ext uri="{FF2B5EF4-FFF2-40B4-BE49-F238E27FC236}">
                <a16:creationId xmlns:a16="http://schemas.microsoft.com/office/drawing/2014/main" id="{028D648D-EA10-3B0B-75D2-4CA5D94C82F7}"/>
              </a:ext>
            </a:extLst>
          </p:cNvPr>
          <p:cNvSpPr txBox="1"/>
          <p:nvPr/>
        </p:nvSpPr>
        <p:spPr>
          <a:xfrm>
            <a:off x="1483786" y="3143772"/>
            <a:ext cx="20563414" cy="80432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7" rtl="0" fontAlgn="auto" latinLnBrk="0" hangingPunct="0">
              <a:lnSpc>
                <a:spcPct val="100000"/>
              </a:lnSpc>
              <a:spcBef>
                <a:spcPts val="1800"/>
              </a:spcBef>
              <a:spcAft>
                <a:spcPts val="0"/>
              </a:spcAft>
              <a:buClrTx/>
              <a:buSzTx/>
              <a:tabLst/>
            </a:pPr>
            <a:r>
              <a:rPr lang="en-US" sz="6000" dirty="0"/>
              <a:t>FY 2024 Focus Areas:</a:t>
            </a:r>
          </a:p>
          <a:p>
            <a:pPr marL="857250" marR="0" indent="-857250" algn="l" defTabSz="2438337" rtl="0" fontAlgn="auto" latinLnBrk="0" hangingPunct="0">
              <a:lnSpc>
                <a:spcPct val="100000"/>
              </a:lnSpc>
              <a:spcBef>
                <a:spcPts val="1800"/>
              </a:spcBef>
              <a:spcAft>
                <a:spcPts val="0"/>
              </a:spcAft>
              <a:buClrTx/>
              <a:buSzTx/>
              <a:buFont typeface="Arial" panose="020B0604020202020204" pitchFamily="34" charset="0"/>
              <a:buChar char="•"/>
              <a:tabLst/>
            </a:pPr>
            <a:r>
              <a:rPr kumimoji="0" lang="en-US" sz="4800" u="none" strike="noStrike" cap="none" spc="0" normalizeH="0" baseline="0" dirty="0">
                <a:ln>
                  <a:noFill/>
                </a:ln>
                <a:solidFill>
                  <a:srgbClr val="5E5E5E"/>
                </a:solidFill>
                <a:effectLst/>
                <a:uFillTx/>
                <a:latin typeface="+mj-lt"/>
                <a:ea typeface="+mj-ea"/>
                <a:cs typeface="+mj-cs"/>
                <a:sym typeface="Helvetica Neue"/>
              </a:rPr>
              <a:t>Next generation of health workforce</a:t>
            </a:r>
          </a:p>
          <a:p>
            <a:pPr marL="857250" marR="0" indent="-857250" algn="l" defTabSz="2438337" rtl="0" fontAlgn="auto" latinLnBrk="0" hangingPunct="0">
              <a:lnSpc>
                <a:spcPct val="100000"/>
              </a:lnSpc>
              <a:spcBef>
                <a:spcPts val="1800"/>
              </a:spcBef>
              <a:spcAft>
                <a:spcPts val="0"/>
              </a:spcAft>
              <a:buClrTx/>
              <a:buSzTx/>
              <a:buFont typeface="Arial" panose="020B0604020202020204" pitchFamily="34" charset="0"/>
              <a:buChar char="•"/>
              <a:tabLst/>
            </a:pPr>
            <a:r>
              <a:rPr lang="en-US" sz="4800" dirty="0"/>
              <a:t>Funding to recruit and retain nurses</a:t>
            </a:r>
          </a:p>
          <a:p>
            <a:pPr marL="857250" marR="0" indent="-857250" algn="l" defTabSz="2438337" rtl="0" fontAlgn="auto" latinLnBrk="0" hangingPunct="0">
              <a:lnSpc>
                <a:spcPct val="100000"/>
              </a:lnSpc>
              <a:spcBef>
                <a:spcPts val="1800"/>
              </a:spcBef>
              <a:spcAft>
                <a:spcPts val="0"/>
              </a:spcAft>
              <a:buClrTx/>
              <a:buSzTx/>
              <a:buFont typeface="Arial" panose="020B0604020202020204" pitchFamily="34" charset="0"/>
              <a:buChar char="•"/>
              <a:tabLst/>
            </a:pPr>
            <a:r>
              <a:rPr kumimoji="0" lang="en-US" sz="4800" u="none" strike="noStrike" cap="none" spc="0" normalizeH="0" baseline="0" dirty="0">
                <a:ln>
                  <a:noFill/>
                </a:ln>
                <a:solidFill>
                  <a:srgbClr val="5E5E5E"/>
                </a:solidFill>
                <a:effectLst/>
                <a:uFillTx/>
                <a:latin typeface="+mj-lt"/>
                <a:ea typeface="+mj-ea"/>
                <a:cs typeface="+mj-cs"/>
                <a:sym typeface="Helvetica Neue"/>
              </a:rPr>
              <a:t>Integrate mental health into primary care</a:t>
            </a:r>
          </a:p>
          <a:p>
            <a:pPr marL="857250" marR="0" indent="-857250" algn="l" defTabSz="2438337" rtl="0" fontAlgn="auto" latinLnBrk="0" hangingPunct="0">
              <a:lnSpc>
                <a:spcPct val="100000"/>
              </a:lnSpc>
              <a:spcBef>
                <a:spcPts val="1800"/>
              </a:spcBef>
              <a:spcAft>
                <a:spcPts val="0"/>
              </a:spcAft>
              <a:buClrTx/>
              <a:buSzTx/>
              <a:buFont typeface="Arial" panose="020B0604020202020204" pitchFamily="34" charset="0"/>
              <a:buChar char="•"/>
              <a:tabLst/>
            </a:pPr>
            <a:r>
              <a:rPr lang="en-US" sz="4800" dirty="0"/>
              <a:t>Promote well-being of the health workforce</a:t>
            </a:r>
          </a:p>
          <a:p>
            <a:pPr marL="857250" marR="0" indent="-857250" algn="l" defTabSz="2438337" rtl="0" fontAlgn="auto" latinLnBrk="0" hangingPunct="0">
              <a:lnSpc>
                <a:spcPct val="100000"/>
              </a:lnSpc>
              <a:spcBef>
                <a:spcPts val="1800"/>
              </a:spcBef>
              <a:spcAft>
                <a:spcPts val="0"/>
              </a:spcAft>
              <a:buClrTx/>
              <a:buSzTx/>
              <a:buFont typeface="Arial" panose="020B0604020202020204" pitchFamily="34" charset="0"/>
              <a:buChar char="•"/>
              <a:tabLst/>
            </a:pPr>
            <a:r>
              <a:rPr kumimoji="0" lang="en-US" sz="4800" u="none" strike="noStrike" cap="none" spc="0" normalizeH="0" baseline="0" dirty="0">
                <a:ln>
                  <a:noFill/>
                </a:ln>
                <a:solidFill>
                  <a:srgbClr val="5E5E5E"/>
                </a:solidFill>
                <a:effectLst/>
                <a:uFillTx/>
                <a:latin typeface="+mj-lt"/>
                <a:ea typeface="+mj-ea"/>
                <a:cs typeface="+mj-cs"/>
                <a:sym typeface="Helvetica Neue"/>
              </a:rPr>
              <a:t>Provide additional investments in rural health</a:t>
            </a:r>
          </a:p>
          <a:p>
            <a:pPr marL="857250" marR="0" indent="-857250" algn="l" defTabSz="2438337" rtl="0" fontAlgn="auto" latinLnBrk="0" hangingPunct="0">
              <a:lnSpc>
                <a:spcPct val="100000"/>
              </a:lnSpc>
              <a:spcBef>
                <a:spcPts val="1800"/>
              </a:spcBef>
              <a:spcAft>
                <a:spcPts val="0"/>
              </a:spcAft>
              <a:buClrTx/>
              <a:buSzTx/>
              <a:buFont typeface="Arial" panose="020B0604020202020204" pitchFamily="34" charset="0"/>
              <a:buChar char="•"/>
              <a:tabLst/>
            </a:pPr>
            <a:r>
              <a:rPr lang="en-US" sz="4800" dirty="0"/>
              <a:t>Integrated diagnostics support for Long COVID</a:t>
            </a:r>
          </a:p>
          <a:p>
            <a:pPr marL="857250" marR="0" indent="-857250" algn="l" defTabSz="2438337" rtl="0" fontAlgn="auto" latinLnBrk="0" hangingPunct="0">
              <a:lnSpc>
                <a:spcPct val="100000"/>
              </a:lnSpc>
              <a:spcBef>
                <a:spcPts val="1800"/>
              </a:spcBef>
              <a:spcAft>
                <a:spcPts val="0"/>
              </a:spcAft>
              <a:buClrTx/>
              <a:buSzTx/>
              <a:buFont typeface="Arial" panose="020B0604020202020204" pitchFamily="34" charset="0"/>
              <a:buChar char="•"/>
              <a:tabLst/>
            </a:pPr>
            <a:r>
              <a:rPr kumimoji="0" lang="en-US" sz="4800" u="none" strike="noStrike" cap="none" spc="0" normalizeH="0" baseline="0" dirty="0">
                <a:ln>
                  <a:noFill/>
                </a:ln>
                <a:solidFill>
                  <a:srgbClr val="5E5E5E"/>
                </a:solidFill>
                <a:effectLst/>
                <a:uFillTx/>
                <a:latin typeface="+mj-lt"/>
                <a:ea typeface="+mj-ea"/>
                <a:cs typeface="+mj-cs"/>
                <a:sym typeface="Helvetica Neue"/>
              </a:rPr>
              <a:t>Resources fo</a:t>
            </a:r>
            <a:r>
              <a:rPr lang="en-US" sz="4800" dirty="0"/>
              <a:t>r family planning services</a:t>
            </a:r>
            <a:endParaRPr kumimoji="0" lang="en-US" sz="6000" u="none" strike="noStrike" cap="none" spc="0" normalizeH="0" baseline="0" dirty="0">
              <a:ln>
                <a:noFill/>
              </a:ln>
              <a:solidFill>
                <a:srgbClr val="5E5E5E"/>
              </a:solidFill>
              <a:effectLst/>
              <a:uFillTx/>
              <a:latin typeface="+mj-lt"/>
              <a:ea typeface="+mj-ea"/>
              <a:cs typeface="+mj-cs"/>
              <a:sym typeface="Helvetica Neue"/>
            </a:endParaRPr>
          </a:p>
        </p:txBody>
      </p:sp>
      <p:pic>
        <p:nvPicPr>
          <p:cNvPr id="3074" name="Picture 2" descr="HRSA logo">
            <a:extLst>
              <a:ext uri="{FF2B5EF4-FFF2-40B4-BE49-F238E27FC236}">
                <a16:creationId xmlns:a16="http://schemas.microsoft.com/office/drawing/2014/main" id="{954099A3-C46D-1D60-61F3-A2853BCEBF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579" b="25193"/>
          <a:stretch/>
        </p:blipFill>
        <p:spPr bwMode="auto">
          <a:xfrm>
            <a:off x="15762814" y="4919972"/>
            <a:ext cx="7137400" cy="281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92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10988"/>
            <a:ext cx="21945600" cy="2286000"/>
          </a:xfrm>
          <a:prstGeom prst="rect">
            <a:avLst/>
          </a:prstGeom>
        </p:spPr>
        <p:txBody>
          <a:bodyPr spcFirstLastPara="1" wrap="square" lIns="182850" tIns="91400" rIns="182850" bIns="91400" anchor="ctr" anchorCtr="0">
            <a:normAutofit/>
          </a:bodyPr>
          <a:lstStyle/>
          <a:p>
            <a:r>
              <a:rPr lang="en-US" sz="6600" dirty="0">
                <a:solidFill>
                  <a:schemeClr val="tx1">
                    <a:lumMod val="50000"/>
                  </a:schemeClr>
                </a:solidFill>
              </a:rPr>
              <a:t>Health Resources and Services Administration (HRSA)</a:t>
            </a:r>
            <a:endParaRPr sz="6600" dirty="0">
              <a:solidFill>
                <a:schemeClr val="tx1">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9" name="TextBox 8">
            <a:extLst>
              <a:ext uri="{FF2B5EF4-FFF2-40B4-BE49-F238E27FC236}">
                <a16:creationId xmlns:a16="http://schemas.microsoft.com/office/drawing/2014/main" id="{028D648D-EA10-3B0B-75D2-4CA5D94C82F7}"/>
              </a:ext>
            </a:extLst>
          </p:cNvPr>
          <p:cNvSpPr txBox="1"/>
          <p:nvPr/>
        </p:nvSpPr>
        <p:spPr>
          <a:xfrm>
            <a:off x="1556084" y="2174276"/>
            <a:ext cx="20563414" cy="9982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7" rtl="0" fontAlgn="auto" latinLnBrk="0" hangingPunct="0">
              <a:lnSpc>
                <a:spcPct val="100000"/>
              </a:lnSpc>
              <a:spcBef>
                <a:spcPts val="0"/>
              </a:spcBef>
              <a:spcAft>
                <a:spcPts val="0"/>
              </a:spcAft>
              <a:buClrTx/>
              <a:buSzTx/>
              <a:tabLst/>
            </a:pPr>
            <a:r>
              <a:rPr lang="en-US" sz="5400" dirty="0"/>
              <a:t>Grantmaking Divisions</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5400" u="none" strike="noStrike" cap="none" spc="0" normalizeH="0" baseline="0" dirty="0">
                <a:ln>
                  <a:noFill/>
                </a:ln>
                <a:solidFill>
                  <a:srgbClr val="5E5E5E"/>
                </a:solidFill>
                <a:effectLst/>
                <a:uFillTx/>
                <a:latin typeface="+mj-lt"/>
                <a:ea typeface="+mj-ea"/>
                <a:cs typeface="+mj-cs"/>
                <a:sym typeface="Helvetica Neue"/>
              </a:rPr>
              <a:t>Bureau of Health Workforce</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5400" dirty="0"/>
              <a:t>Bureau of Primary Health Care</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5400" dirty="0"/>
              <a:t>Health Systems Bureau</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5400" dirty="0"/>
              <a:t>HIV/AIDS Bureau</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5400" dirty="0"/>
              <a:t>Maternal and Child Health Bureau</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5400" dirty="0"/>
              <a:t>Office of Rural Health Policy</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5400" dirty="0"/>
              <a:t>Office of Health Equity</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5400" dirty="0"/>
              <a:t>Office for the Advancement of Telehealth</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5400" dirty="0"/>
              <a:t>Office of Women’s Health</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5400" dirty="0"/>
              <a:t>Office of Special Health Initiatives</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lang="en-US" sz="4800" dirty="0"/>
          </a:p>
        </p:txBody>
      </p:sp>
    </p:spTree>
    <p:extLst>
      <p:ext uri="{BB962C8B-B14F-4D97-AF65-F5344CB8AC3E}">
        <p14:creationId xmlns:p14="http://schemas.microsoft.com/office/powerpoint/2010/main" val="354375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a:bodyPr>
          <a:lstStyle/>
          <a:p>
            <a:r>
              <a:rPr lang="en-US" sz="6600" dirty="0">
                <a:solidFill>
                  <a:schemeClr val="tx1">
                    <a:lumMod val="50000"/>
                  </a:schemeClr>
                </a:solidFill>
              </a:rPr>
              <a:t>Substance Abuse and Mental Health Services Administration (SAMHSA)</a:t>
            </a:r>
            <a:endParaRPr sz="6600" dirty="0">
              <a:solidFill>
                <a:schemeClr val="tx1">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9" name="TextBox 8">
            <a:extLst>
              <a:ext uri="{FF2B5EF4-FFF2-40B4-BE49-F238E27FC236}">
                <a16:creationId xmlns:a16="http://schemas.microsoft.com/office/drawing/2014/main" id="{028D648D-EA10-3B0B-75D2-4CA5D94C82F7}"/>
              </a:ext>
            </a:extLst>
          </p:cNvPr>
          <p:cNvSpPr txBox="1"/>
          <p:nvPr/>
        </p:nvSpPr>
        <p:spPr>
          <a:xfrm>
            <a:off x="1610786" y="3345956"/>
            <a:ext cx="20588814" cy="62581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7" rtl="0" fontAlgn="auto" latinLnBrk="0" hangingPunct="0">
              <a:lnSpc>
                <a:spcPct val="100000"/>
              </a:lnSpc>
              <a:spcBef>
                <a:spcPts val="0"/>
              </a:spcBef>
              <a:spcAft>
                <a:spcPts val="0"/>
              </a:spcAft>
              <a:buClrTx/>
              <a:buSzTx/>
              <a:tabLst/>
            </a:pPr>
            <a:r>
              <a:rPr lang="en-US" sz="4800" dirty="0"/>
              <a:t>The Substance Abuse and Mental Health Services Administration improves access and reduces barriers to high quality, effective programs and services for individuals who suffer from or are at risk for addictive and mental disorders, as well as for their families and communities.</a:t>
            </a:r>
          </a:p>
          <a:p>
            <a:pPr marR="0" algn="l" defTabSz="2438337" rtl="0" fontAlgn="auto" latinLnBrk="0" hangingPunct="0">
              <a:lnSpc>
                <a:spcPct val="100000"/>
              </a:lnSpc>
              <a:spcBef>
                <a:spcPts val="0"/>
              </a:spcBef>
              <a:spcAft>
                <a:spcPts val="0"/>
              </a:spcAft>
              <a:buClrTx/>
              <a:buSzTx/>
              <a:tabLst/>
            </a:pPr>
            <a:endParaRPr kumimoji="0" lang="en-US" sz="4400" u="none" strike="noStrike" cap="none" spc="0" normalizeH="0" baseline="0" dirty="0">
              <a:ln>
                <a:noFill/>
              </a:ln>
              <a:solidFill>
                <a:srgbClr val="5E5E5E"/>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r>
              <a:rPr lang="en-US" sz="6000" dirty="0"/>
              <a:t>FY24 Funding: $10.8 billion</a:t>
            </a:r>
          </a:p>
          <a:p>
            <a:pPr marR="0" algn="l" defTabSz="2438337" rtl="0" fontAlgn="auto" latinLnBrk="0" hangingPunct="0">
              <a:lnSpc>
                <a:spcPct val="100000"/>
              </a:lnSpc>
              <a:spcBef>
                <a:spcPts val="0"/>
              </a:spcBef>
              <a:spcAft>
                <a:spcPts val="0"/>
              </a:spcAft>
              <a:buClrTx/>
              <a:buSzTx/>
              <a:tabLst/>
            </a:pPr>
            <a:r>
              <a:rPr kumimoji="0" lang="en-US" sz="6000" u="none" strike="noStrike" cap="none" spc="0" normalizeH="0" baseline="0" dirty="0">
                <a:ln>
                  <a:noFill/>
                </a:ln>
                <a:solidFill>
                  <a:srgbClr val="5E5E5E"/>
                </a:solidFill>
                <a:effectLst/>
                <a:uFillTx/>
                <a:latin typeface="+mj-lt"/>
                <a:ea typeface="+mj-ea"/>
                <a:cs typeface="+mj-cs"/>
                <a:sym typeface="Helvetica Neue"/>
              </a:rPr>
              <a:t>(Increase of $3.3 billion from 2023)</a:t>
            </a:r>
          </a:p>
          <a:p>
            <a:pPr marR="0" algn="l" defTabSz="2438337" rtl="0" fontAlgn="auto" latinLnBrk="0" hangingPunct="0">
              <a:lnSpc>
                <a:spcPct val="100000"/>
              </a:lnSpc>
              <a:spcBef>
                <a:spcPts val="0"/>
              </a:spcBef>
              <a:spcAft>
                <a:spcPts val="0"/>
              </a:spcAft>
              <a:buClrTx/>
              <a:buSzTx/>
              <a:tabLst/>
            </a:pPr>
            <a:endParaRPr kumimoji="0" lang="en-US" sz="4400" u="none" strike="noStrike" cap="none" spc="0" normalizeH="0" baseline="0" dirty="0">
              <a:ln>
                <a:noFill/>
              </a:ln>
              <a:solidFill>
                <a:srgbClr val="5E5E5E"/>
              </a:solidFill>
              <a:effectLst/>
              <a:uFillTx/>
              <a:latin typeface="+mj-lt"/>
              <a:ea typeface="+mj-ea"/>
              <a:cs typeface="+mj-cs"/>
              <a:sym typeface="Helvetica Neue"/>
            </a:endParaRPr>
          </a:p>
        </p:txBody>
      </p:sp>
      <p:pic>
        <p:nvPicPr>
          <p:cNvPr id="5122" name="Picture 2" descr="SAMHSA logo">
            <a:extLst>
              <a:ext uri="{FF2B5EF4-FFF2-40B4-BE49-F238E27FC236}">
                <a16:creationId xmlns:a16="http://schemas.microsoft.com/office/drawing/2014/main" id="{7A2797D0-9A54-E92A-816F-E6D34E374A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010" b="21020"/>
          <a:stretch/>
        </p:blipFill>
        <p:spPr bwMode="auto">
          <a:xfrm>
            <a:off x="14477408" y="10687584"/>
            <a:ext cx="6523567"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250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a:bodyPr>
          <a:lstStyle/>
          <a:p>
            <a:r>
              <a:rPr lang="en-US" sz="6600" dirty="0">
                <a:solidFill>
                  <a:schemeClr val="tx1">
                    <a:lumMod val="50000"/>
                  </a:schemeClr>
                </a:solidFill>
              </a:rPr>
              <a:t>Substance Abuse and Mental Health Services Administration </a:t>
            </a:r>
            <a:endParaRPr sz="6600" dirty="0">
              <a:solidFill>
                <a:schemeClr val="tx1">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9" name="TextBox 8">
            <a:extLst>
              <a:ext uri="{FF2B5EF4-FFF2-40B4-BE49-F238E27FC236}">
                <a16:creationId xmlns:a16="http://schemas.microsoft.com/office/drawing/2014/main" id="{028D648D-EA10-3B0B-75D2-4CA5D94C82F7}"/>
              </a:ext>
            </a:extLst>
          </p:cNvPr>
          <p:cNvSpPr txBox="1"/>
          <p:nvPr/>
        </p:nvSpPr>
        <p:spPr>
          <a:xfrm>
            <a:off x="1559986" y="3957429"/>
            <a:ext cx="21945600" cy="67813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7" rtl="0" fontAlgn="auto" latinLnBrk="0" hangingPunct="0">
              <a:lnSpc>
                <a:spcPct val="100000"/>
              </a:lnSpc>
              <a:spcBef>
                <a:spcPts val="1800"/>
              </a:spcBef>
              <a:spcAft>
                <a:spcPts val="0"/>
              </a:spcAft>
              <a:buClrTx/>
              <a:buSzTx/>
              <a:tabLst/>
            </a:pPr>
            <a:r>
              <a:rPr lang="en-US" sz="6000" dirty="0"/>
              <a:t>FY24 Focus Areas:</a:t>
            </a:r>
          </a:p>
          <a:p>
            <a:pPr marL="857250" marR="0" indent="-857250" algn="l" defTabSz="2438337" rtl="0" fontAlgn="auto" latinLnBrk="0" hangingPunct="0">
              <a:lnSpc>
                <a:spcPct val="100000"/>
              </a:lnSpc>
              <a:spcBef>
                <a:spcPts val="1800"/>
              </a:spcBef>
              <a:spcAft>
                <a:spcPts val="0"/>
              </a:spcAft>
              <a:buClrTx/>
              <a:buSzTx/>
              <a:buFont typeface="Arial" panose="020B0604020202020204" pitchFamily="34" charset="0"/>
              <a:buChar char="•"/>
              <a:tabLst/>
            </a:pPr>
            <a:r>
              <a:rPr kumimoji="0" lang="en-US" sz="4800" u="none" strike="noStrike" cap="none" spc="0" normalizeH="0" baseline="0" dirty="0">
                <a:ln>
                  <a:noFill/>
                </a:ln>
                <a:solidFill>
                  <a:srgbClr val="5E5E5E"/>
                </a:solidFill>
                <a:effectLst/>
                <a:uFillTx/>
                <a:latin typeface="+mj-lt"/>
                <a:ea typeface="+mj-ea"/>
                <a:cs typeface="+mj-cs"/>
                <a:sym typeface="Helvetica Neue"/>
              </a:rPr>
              <a:t>Preventing Over</a:t>
            </a:r>
            <a:r>
              <a:rPr lang="en-US" sz="4800" dirty="0"/>
              <a:t>dose</a:t>
            </a:r>
          </a:p>
          <a:p>
            <a:pPr marL="857250" marR="0" indent="-857250" algn="l" defTabSz="2438337" rtl="0" fontAlgn="auto" latinLnBrk="0" hangingPunct="0">
              <a:lnSpc>
                <a:spcPct val="100000"/>
              </a:lnSpc>
              <a:spcBef>
                <a:spcPts val="1800"/>
              </a:spcBef>
              <a:spcAft>
                <a:spcPts val="0"/>
              </a:spcAft>
              <a:buClrTx/>
              <a:buSzTx/>
              <a:buFont typeface="Arial" panose="020B0604020202020204" pitchFamily="34" charset="0"/>
              <a:buChar char="•"/>
              <a:tabLst/>
            </a:pPr>
            <a:r>
              <a:rPr kumimoji="0" lang="en-US" sz="4800" u="none" strike="noStrike" cap="none" spc="0" normalizeH="0" baseline="0" dirty="0">
                <a:ln>
                  <a:noFill/>
                </a:ln>
                <a:solidFill>
                  <a:srgbClr val="5E5E5E"/>
                </a:solidFill>
                <a:effectLst/>
                <a:uFillTx/>
                <a:latin typeface="+mj-lt"/>
                <a:ea typeface="+mj-ea"/>
                <a:cs typeface="+mj-cs"/>
                <a:sym typeface="Helvetica Neue"/>
              </a:rPr>
              <a:t>E</a:t>
            </a:r>
            <a:r>
              <a:rPr lang="en-US" sz="4800" dirty="0"/>
              <a:t>nhancing Access to Suicide Prevention and Crisis Care</a:t>
            </a:r>
          </a:p>
          <a:p>
            <a:pPr marL="857250" marR="0" indent="-857250" algn="l" defTabSz="2438337" rtl="0" fontAlgn="auto" latinLnBrk="0" hangingPunct="0">
              <a:lnSpc>
                <a:spcPct val="100000"/>
              </a:lnSpc>
              <a:spcBef>
                <a:spcPts val="1800"/>
              </a:spcBef>
              <a:spcAft>
                <a:spcPts val="0"/>
              </a:spcAft>
              <a:buClrTx/>
              <a:buSzTx/>
              <a:buFont typeface="Arial" panose="020B0604020202020204" pitchFamily="34" charset="0"/>
              <a:buChar char="•"/>
              <a:tabLst/>
            </a:pPr>
            <a:r>
              <a:rPr kumimoji="0" lang="en-US" sz="4800" u="none" strike="noStrike" cap="none" spc="0" normalizeH="0" baseline="0" dirty="0">
                <a:ln>
                  <a:noFill/>
                </a:ln>
                <a:solidFill>
                  <a:srgbClr val="5E5E5E"/>
                </a:solidFill>
                <a:effectLst/>
                <a:uFillTx/>
                <a:latin typeface="+mj-lt"/>
                <a:ea typeface="+mj-ea"/>
                <a:cs typeface="+mj-cs"/>
                <a:sym typeface="Helvetica Neue"/>
              </a:rPr>
              <a:t>Promoting Resilience and Emotional Health for Children, Youth and Families</a:t>
            </a:r>
          </a:p>
          <a:p>
            <a:pPr marL="857250" marR="0" indent="-857250" algn="l" defTabSz="2438337" rtl="0" fontAlgn="auto" latinLnBrk="0" hangingPunct="0">
              <a:lnSpc>
                <a:spcPct val="100000"/>
              </a:lnSpc>
              <a:spcBef>
                <a:spcPts val="1800"/>
              </a:spcBef>
              <a:spcAft>
                <a:spcPts val="0"/>
              </a:spcAft>
              <a:buClrTx/>
              <a:buSzTx/>
              <a:buFont typeface="Arial" panose="020B0604020202020204" pitchFamily="34" charset="0"/>
              <a:buChar char="•"/>
              <a:tabLst/>
            </a:pPr>
            <a:r>
              <a:rPr lang="en-US" sz="4800" dirty="0"/>
              <a:t>Integrating Behavioral and Physical Health Care</a:t>
            </a:r>
          </a:p>
          <a:p>
            <a:pPr marL="857250" marR="0" indent="-857250" algn="l" defTabSz="2438337" rtl="0" fontAlgn="auto" latinLnBrk="0" hangingPunct="0">
              <a:lnSpc>
                <a:spcPct val="100000"/>
              </a:lnSpc>
              <a:spcBef>
                <a:spcPts val="1800"/>
              </a:spcBef>
              <a:spcAft>
                <a:spcPts val="0"/>
              </a:spcAft>
              <a:buClrTx/>
              <a:buSzTx/>
              <a:buFont typeface="Arial" panose="020B0604020202020204" pitchFamily="34" charset="0"/>
              <a:buChar char="•"/>
              <a:tabLst/>
            </a:pPr>
            <a:r>
              <a:rPr kumimoji="0" lang="en-US" sz="4800" u="none" strike="noStrike" cap="none" spc="0" normalizeH="0" baseline="0" dirty="0">
                <a:ln>
                  <a:noFill/>
                </a:ln>
                <a:solidFill>
                  <a:srgbClr val="5E5E5E"/>
                </a:solidFill>
                <a:effectLst/>
                <a:uFillTx/>
                <a:latin typeface="+mj-lt"/>
                <a:ea typeface="+mj-ea"/>
                <a:cs typeface="+mj-cs"/>
                <a:sym typeface="Helvetica Neue"/>
              </a:rPr>
              <a:t>St</a:t>
            </a:r>
            <a:r>
              <a:rPr lang="en-US" sz="4800" dirty="0"/>
              <a:t>rengthening the Behavioral Health Workforce</a:t>
            </a:r>
            <a:endParaRPr kumimoji="0" lang="en-US" sz="6000" u="none" strike="noStrike" cap="none" spc="0" normalizeH="0" baseline="0" dirty="0">
              <a:ln>
                <a:noFill/>
              </a:ln>
              <a:solidFill>
                <a:srgbClr val="5E5E5E"/>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endParaRPr kumimoji="0" lang="en-US" sz="4400" u="none" strike="noStrike" cap="none" spc="0" normalizeH="0" baseline="0" dirty="0">
              <a:ln>
                <a:noFill/>
              </a:ln>
              <a:solidFill>
                <a:srgbClr val="5E5E5E"/>
              </a:solidFill>
              <a:effectLst/>
              <a:uFillTx/>
              <a:latin typeface="+mj-lt"/>
              <a:ea typeface="+mj-ea"/>
              <a:cs typeface="+mj-cs"/>
              <a:sym typeface="Helvetica Neue"/>
            </a:endParaRPr>
          </a:p>
        </p:txBody>
      </p:sp>
      <p:pic>
        <p:nvPicPr>
          <p:cNvPr id="5122" name="Picture 2" descr="SAMHSA logo">
            <a:extLst>
              <a:ext uri="{FF2B5EF4-FFF2-40B4-BE49-F238E27FC236}">
                <a16:creationId xmlns:a16="http://schemas.microsoft.com/office/drawing/2014/main" id="{7A2797D0-9A54-E92A-816F-E6D34E374A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010" b="21020"/>
          <a:stretch/>
        </p:blipFill>
        <p:spPr bwMode="auto">
          <a:xfrm>
            <a:off x="16167644" y="2235200"/>
            <a:ext cx="5773131" cy="25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21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a:bodyPr>
          <a:lstStyle/>
          <a:p>
            <a:r>
              <a:rPr lang="en-US" sz="6600" dirty="0">
                <a:solidFill>
                  <a:schemeClr val="tx1">
                    <a:lumMod val="50000"/>
                  </a:schemeClr>
                </a:solidFill>
              </a:rPr>
              <a:t>Substance Abuse and Mental Health Services Administration </a:t>
            </a:r>
            <a:endParaRPr sz="6600" dirty="0">
              <a:solidFill>
                <a:schemeClr val="tx1">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9" name="TextBox 8">
            <a:extLst>
              <a:ext uri="{FF2B5EF4-FFF2-40B4-BE49-F238E27FC236}">
                <a16:creationId xmlns:a16="http://schemas.microsoft.com/office/drawing/2014/main" id="{028D648D-EA10-3B0B-75D2-4CA5D94C82F7}"/>
              </a:ext>
            </a:extLst>
          </p:cNvPr>
          <p:cNvSpPr txBox="1"/>
          <p:nvPr/>
        </p:nvSpPr>
        <p:spPr>
          <a:xfrm>
            <a:off x="1740486" y="3839942"/>
            <a:ext cx="21945600" cy="5211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7" rtl="0" fontAlgn="auto" latinLnBrk="0" hangingPunct="0">
              <a:lnSpc>
                <a:spcPct val="100000"/>
              </a:lnSpc>
              <a:spcBef>
                <a:spcPts val="0"/>
              </a:spcBef>
              <a:spcAft>
                <a:spcPts val="0"/>
              </a:spcAft>
              <a:buClrTx/>
              <a:buSzTx/>
              <a:tabLst/>
            </a:pPr>
            <a:r>
              <a:rPr lang="en-US" sz="4800" dirty="0"/>
              <a:t>Grantmaking Divisions:</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800" dirty="0"/>
              <a:t>Office of Behavioral Health Equity</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800" dirty="0"/>
              <a:t>Center for Behavioral Health Statistics and Quality</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800" dirty="0"/>
              <a:t>Center for Mental Health Services</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800" u="none" strike="noStrike" cap="none" spc="0" normalizeH="0" baseline="0" dirty="0">
                <a:ln>
                  <a:noFill/>
                </a:ln>
                <a:solidFill>
                  <a:srgbClr val="5E5E5E"/>
                </a:solidFill>
                <a:effectLst/>
                <a:uFillTx/>
                <a:latin typeface="+mj-lt"/>
                <a:ea typeface="+mj-ea"/>
                <a:cs typeface="+mj-cs"/>
                <a:sym typeface="Helvetica Neue"/>
              </a:rPr>
              <a:t>Center for Sub</a:t>
            </a:r>
            <a:r>
              <a:rPr lang="en-US" sz="4800" dirty="0"/>
              <a:t>stance Abuse Prevention</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800" u="none" strike="noStrike" cap="none" spc="0" normalizeH="0" baseline="0" dirty="0">
                <a:ln>
                  <a:noFill/>
                </a:ln>
                <a:solidFill>
                  <a:srgbClr val="5E5E5E"/>
                </a:solidFill>
                <a:effectLst/>
                <a:uFillTx/>
                <a:latin typeface="+mj-lt"/>
                <a:ea typeface="+mj-ea"/>
                <a:cs typeface="+mj-cs"/>
                <a:sym typeface="Helvetica Neue"/>
              </a:rPr>
              <a:t>Center for Substance Abuse Treatment</a:t>
            </a:r>
            <a:endParaRPr kumimoji="0" lang="en-US" sz="6000" u="none" strike="noStrike" cap="none" spc="0" normalizeH="0" baseline="0" dirty="0">
              <a:ln>
                <a:noFill/>
              </a:ln>
              <a:solidFill>
                <a:srgbClr val="5E5E5E"/>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endParaRPr kumimoji="0" lang="en-US" sz="4400" u="none" strike="noStrike" cap="none" spc="0" normalizeH="0" baseline="0" dirty="0">
              <a:ln>
                <a:noFill/>
              </a:ln>
              <a:solidFill>
                <a:srgbClr val="5E5E5E"/>
              </a:solidFill>
              <a:effectLst/>
              <a:uFillTx/>
              <a:latin typeface="+mj-lt"/>
              <a:ea typeface="+mj-ea"/>
              <a:cs typeface="+mj-cs"/>
              <a:sym typeface="Helvetica Neue"/>
            </a:endParaRPr>
          </a:p>
        </p:txBody>
      </p:sp>
      <p:pic>
        <p:nvPicPr>
          <p:cNvPr id="5122" name="Picture 2" descr="SAMHSA logo">
            <a:extLst>
              <a:ext uri="{FF2B5EF4-FFF2-40B4-BE49-F238E27FC236}">
                <a16:creationId xmlns:a16="http://schemas.microsoft.com/office/drawing/2014/main" id="{7A2797D0-9A54-E92A-816F-E6D34E374A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010" b="21020"/>
          <a:stretch/>
        </p:blipFill>
        <p:spPr bwMode="auto">
          <a:xfrm>
            <a:off x="16167644" y="2235200"/>
            <a:ext cx="5773131" cy="25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54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176464"/>
            <a:ext cx="21945600" cy="2286000"/>
          </a:xfrm>
          <a:prstGeom prst="rect">
            <a:avLst/>
          </a:prstGeom>
        </p:spPr>
        <p:txBody>
          <a:bodyPr spcFirstLastPara="1" wrap="square" lIns="182850" tIns="91400" rIns="182850" bIns="91400" anchor="ctr" anchorCtr="0">
            <a:normAutofit/>
          </a:bodyPr>
          <a:lstStyle/>
          <a:p>
            <a:r>
              <a:rPr lang="en-US" sz="6600" dirty="0">
                <a:solidFill>
                  <a:schemeClr val="tx1">
                    <a:lumMod val="50000"/>
                  </a:schemeClr>
                </a:solidFill>
              </a:rPr>
              <a:t>Indian Health Service (IHS)</a:t>
            </a:r>
            <a:endParaRPr sz="6600" dirty="0">
              <a:solidFill>
                <a:schemeClr val="tx1">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9" name="TextBox 8">
            <a:extLst>
              <a:ext uri="{FF2B5EF4-FFF2-40B4-BE49-F238E27FC236}">
                <a16:creationId xmlns:a16="http://schemas.microsoft.com/office/drawing/2014/main" id="{028D648D-EA10-3B0B-75D2-4CA5D94C82F7}"/>
              </a:ext>
            </a:extLst>
          </p:cNvPr>
          <p:cNvSpPr txBox="1"/>
          <p:nvPr/>
        </p:nvSpPr>
        <p:spPr>
          <a:xfrm>
            <a:off x="1393072" y="1880613"/>
            <a:ext cx="20855509" cy="1093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7" rtl="0" fontAlgn="auto" latinLnBrk="0" hangingPunct="0">
              <a:lnSpc>
                <a:spcPct val="100000"/>
              </a:lnSpc>
              <a:spcBef>
                <a:spcPts val="0"/>
              </a:spcBef>
              <a:spcAft>
                <a:spcPts val="0"/>
              </a:spcAft>
              <a:buClrTx/>
              <a:buSzTx/>
              <a:tabLst/>
            </a:pPr>
            <a:r>
              <a:rPr lang="en-US" sz="4400" dirty="0"/>
              <a:t>The Indian Health Service provides American Indians and Alaska Natives with comprehensive health services by developing and managing programs to meet their health needs.</a:t>
            </a:r>
          </a:p>
          <a:p>
            <a:pPr marR="0" algn="l" defTabSz="2438337" rtl="0" fontAlgn="auto" latinLnBrk="0" hangingPunct="0">
              <a:lnSpc>
                <a:spcPct val="100000"/>
              </a:lnSpc>
              <a:spcBef>
                <a:spcPts val="0"/>
              </a:spcBef>
              <a:spcAft>
                <a:spcPts val="0"/>
              </a:spcAft>
              <a:buClrTx/>
              <a:buSzTx/>
              <a:tabLst/>
            </a:pPr>
            <a:endParaRPr kumimoji="0" lang="en-US" sz="4400" u="none" strike="noStrike" cap="none" spc="0" normalizeH="0" baseline="0" dirty="0">
              <a:ln>
                <a:noFill/>
              </a:ln>
              <a:solidFill>
                <a:srgbClr val="5E5E5E"/>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r>
              <a:rPr lang="en-US" sz="4400" dirty="0"/>
              <a:t>FY24 Funding: $9.7 billion</a:t>
            </a:r>
          </a:p>
          <a:p>
            <a:pPr marR="0" algn="l" defTabSz="2438337" rtl="0" fontAlgn="auto" latinLnBrk="0" hangingPunct="0">
              <a:lnSpc>
                <a:spcPct val="100000"/>
              </a:lnSpc>
              <a:spcBef>
                <a:spcPts val="0"/>
              </a:spcBef>
              <a:spcAft>
                <a:spcPts val="0"/>
              </a:spcAft>
              <a:buClrTx/>
              <a:buSzTx/>
              <a:tabLst/>
            </a:pPr>
            <a:r>
              <a:rPr kumimoji="0" lang="en-US" sz="4400" u="none" strike="noStrike" cap="none" spc="0" normalizeH="0" baseline="0" dirty="0">
                <a:ln>
                  <a:noFill/>
                </a:ln>
                <a:solidFill>
                  <a:srgbClr val="5E5E5E"/>
                </a:solidFill>
                <a:effectLst/>
                <a:uFillTx/>
                <a:latin typeface="+mj-lt"/>
                <a:ea typeface="+mj-ea"/>
                <a:cs typeface="+mj-cs"/>
                <a:sym typeface="Helvetica Neue"/>
              </a:rPr>
              <a:t>(Increase of $2.5 billion from 2023)</a:t>
            </a:r>
          </a:p>
          <a:p>
            <a:pPr marR="0" algn="l" defTabSz="2438337" rtl="0" fontAlgn="auto" latinLnBrk="0" hangingPunct="0">
              <a:lnSpc>
                <a:spcPct val="100000"/>
              </a:lnSpc>
              <a:spcBef>
                <a:spcPts val="0"/>
              </a:spcBef>
              <a:spcAft>
                <a:spcPts val="0"/>
              </a:spcAft>
              <a:buClrTx/>
              <a:buSzTx/>
              <a:tabLst/>
            </a:pPr>
            <a:endParaRPr lang="en-US" sz="4400" dirty="0"/>
          </a:p>
          <a:p>
            <a:pPr marR="0" algn="l" defTabSz="2438337" rtl="0" fontAlgn="auto" latinLnBrk="0" hangingPunct="0">
              <a:lnSpc>
                <a:spcPct val="100000"/>
              </a:lnSpc>
              <a:spcBef>
                <a:spcPts val="0"/>
              </a:spcBef>
              <a:spcAft>
                <a:spcPts val="0"/>
              </a:spcAft>
              <a:buClrTx/>
              <a:buSzTx/>
              <a:tabLst/>
            </a:pPr>
            <a:r>
              <a:rPr lang="en-US" sz="4400" dirty="0"/>
              <a:t>FY24 Focus Areas:</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400" u="none" strike="noStrike" cap="none" spc="0" normalizeH="0" baseline="0" dirty="0">
                <a:ln>
                  <a:noFill/>
                </a:ln>
                <a:solidFill>
                  <a:srgbClr val="5E5E5E"/>
                </a:solidFill>
                <a:effectLst/>
                <a:uFillTx/>
                <a:latin typeface="+mj-lt"/>
                <a:ea typeface="+mj-ea"/>
                <a:cs typeface="+mj-cs"/>
                <a:sym typeface="Helvetica Neue"/>
              </a:rPr>
              <a:t>Direct health care services, including tribal and federal </a:t>
            </a:r>
          </a:p>
          <a:p>
            <a:pPr marR="0" algn="l" defTabSz="2438337" rtl="0" fontAlgn="auto" latinLnBrk="0" hangingPunct="0">
              <a:lnSpc>
                <a:spcPct val="100000"/>
              </a:lnSpc>
              <a:spcBef>
                <a:spcPts val="0"/>
              </a:spcBef>
              <a:spcAft>
                <a:spcPts val="0"/>
              </a:spcAft>
              <a:buClrTx/>
              <a:buSzTx/>
              <a:tabLst/>
            </a:pPr>
            <a:r>
              <a:rPr lang="en-US" sz="4400" dirty="0"/>
              <a:t>      </a:t>
            </a:r>
            <a:r>
              <a:rPr kumimoji="0" lang="en-US" sz="4400" u="none" strike="noStrike" cap="none" spc="0" normalizeH="0" baseline="0" dirty="0">
                <a:ln>
                  <a:noFill/>
                </a:ln>
                <a:solidFill>
                  <a:srgbClr val="5E5E5E"/>
                </a:solidFill>
                <a:effectLst/>
                <a:uFillTx/>
                <a:latin typeface="+mj-lt"/>
                <a:ea typeface="+mj-ea"/>
                <a:cs typeface="+mj-cs"/>
                <a:sym typeface="Helvetica Neue"/>
              </a:rPr>
              <a:t>pay costs, medical and non-medical inflation, and </a:t>
            </a:r>
          </a:p>
          <a:p>
            <a:pPr marR="0" algn="l" defTabSz="2438337" rtl="0" fontAlgn="auto" latinLnBrk="0" hangingPunct="0">
              <a:lnSpc>
                <a:spcPct val="100000"/>
              </a:lnSpc>
              <a:spcBef>
                <a:spcPts val="0"/>
              </a:spcBef>
              <a:spcAft>
                <a:spcPts val="0"/>
              </a:spcAft>
              <a:buClrTx/>
              <a:buSzTx/>
              <a:tabLst/>
            </a:pPr>
            <a:r>
              <a:rPr kumimoji="0" lang="en-US" sz="4400" u="none" strike="noStrike" cap="none" spc="0" normalizeH="0" baseline="0" dirty="0">
                <a:ln>
                  <a:noFill/>
                </a:ln>
                <a:solidFill>
                  <a:srgbClr val="5E5E5E"/>
                </a:solidFill>
                <a:effectLst/>
                <a:uFillTx/>
                <a:latin typeface="+mj-lt"/>
                <a:ea typeface="+mj-ea"/>
                <a:cs typeface="+mj-cs"/>
                <a:sym typeface="Helvetica Neue"/>
              </a:rPr>
              <a:t>      population growth</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Staffing for newly constructed healthcare facilities</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400" u="none" strike="noStrike" cap="none" spc="0" normalizeH="0" baseline="0" dirty="0">
                <a:ln>
                  <a:noFill/>
                </a:ln>
                <a:solidFill>
                  <a:srgbClr val="5E5E5E"/>
                </a:solidFill>
                <a:effectLst/>
                <a:uFillTx/>
                <a:latin typeface="+mj-lt"/>
                <a:ea typeface="+mj-ea"/>
                <a:cs typeface="+mj-cs"/>
                <a:sym typeface="Helvetica Neue"/>
              </a:rPr>
              <a:t>Targeted public health challenges (HIV, Hepatitis C, Maternal health, opioid use)</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Indian Health Professions/Workforce Development</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400" u="none" strike="noStrike" cap="none" spc="0" normalizeH="0" baseline="0" dirty="0">
                <a:ln>
                  <a:noFill/>
                </a:ln>
                <a:solidFill>
                  <a:srgbClr val="5E5E5E"/>
                </a:solidFill>
                <a:effectLst/>
                <a:uFillTx/>
                <a:latin typeface="+mj-lt"/>
                <a:ea typeface="+mj-ea"/>
                <a:cs typeface="+mj-cs"/>
                <a:sym typeface="Helvetica Neue"/>
              </a:rPr>
              <a:t>Telehealth</a:t>
            </a:r>
          </a:p>
          <a:p>
            <a:pPr marL="857250" marR="0" indent="-85725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Historical Trauma</a:t>
            </a:r>
            <a:endParaRPr kumimoji="0" lang="en-US" sz="6000" u="none" strike="noStrike" cap="none" spc="0" normalizeH="0" baseline="0" dirty="0">
              <a:ln>
                <a:noFill/>
              </a:ln>
              <a:solidFill>
                <a:srgbClr val="5E5E5E"/>
              </a:solidFill>
              <a:effectLst/>
              <a:uFillTx/>
              <a:latin typeface="+mj-lt"/>
              <a:ea typeface="+mj-ea"/>
              <a:cs typeface="+mj-cs"/>
              <a:sym typeface="Helvetica Neue"/>
            </a:endParaRPr>
          </a:p>
        </p:txBody>
      </p:sp>
      <p:pic>
        <p:nvPicPr>
          <p:cNvPr id="7170" name="Picture 2" descr="IHS Logo">
            <a:extLst>
              <a:ext uri="{FF2B5EF4-FFF2-40B4-BE49-F238E27FC236}">
                <a16:creationId xmlns:a16="http://schemas.microsoft.com/office/drawing/2014/main" id="{51245306-4074-2649-13E2-C43949C5B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9295" y="3729277"/>
            <a:ext cx="6477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26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853014" y="35769"/>
            <a:ext cx="21945600" cy="2286000"/>
          </a:xfrm>
          <a:prstGeom prst="rect">
            <a:avLst/>
          </a:prstGeom>
        </p:spPr>
        <p:txBody>
          <a:bodyPr spcFirstLastPara="1" wrap="square" lIns="182850" tIns="91400" rIns="182850" bIns="91400" anchor="ctr" anchorCtr="0">
            <a:normAutofit/>
          </a:bodyPr>
          <a:lstStyle/>
          <a:p>
            <a:r>
              <a:rPr lang="en-US" sz="6600" dirty="0">
                <a:solidFill>
                  <a:schemeClr val="tx1">
                    <a:lumMod val="50000"/>
                  </a:schemeClr>
                </a:solidFill>
              </a:rPr>
              <a:t>National Institutes of Health</a:t>
            </a:r>
            <a:endParaRPr sz="6600" dirty="0">
              <a:solidFill>
                <a:schemeClr val="tx1">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9" name="TextBox 8">
            <a:extLst>
              <a:ext uri="{FF2B5EF4-FFF2-40B4-BE49-F238E27FC236}">
                <a16:creationId xmlns:a16="http://schemas.microsoft.com/office/drawing/2014/main" id="{028D648D-EA10-3B0B-75D2-4CA5D94C82F7}"/>
              </a:ext>
            </a:extLst>
          </p:cNvPr>
          <p:cNvSpPr txBox="1"/>
          <p:nvPr/>
        </p:nvSpPr>
        <p:spPr>
          <a:xfrm>
            <a:off x="1130590" y="1990609"/>
            <a:ext cx="21945600"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7" rtl="0" fontAlgn="auto" latinLnBrk="0" hangingPunct="0">
              <a:lnSpc>
                <a:spcPct val="100000"/>
              </a:lnSpc>
              <a:spcBef>
                <a:spcPts val="0"/>
              </a:spcBef>
              <a:spcAft>
                <a:spcPts val="0"/>
              </a:spcAft>
              <a:buClrTx/>
              <a:buSzTx/>
              <a:tabLst/>
            </a:pPr>
            <a:r>
              <a:rPr lang="en-US" sz="4400" dirty="0"/>
              <a:t>NIH supports biomedical and behavioral research with the US and abroad, conducts research in its own laboratories and clinics, trains promising young researchers, and promotes collecting and sharing medical knowledge.</a:t>
            </a:r>
          </a:p>
          <a:p>
            <a:pPr marR="0" algn="l" defTabSz="2438337" rtl="0" fontAlgn="auto" latinLnBrk="0" hangingPunct="0">
              <a:lnSpc>
                <a:spcPct val="100000"/>
              </a:lnSpc>
              <a:spcBef>
                <a:spcPts val="0"/>
              </a:spcBef>
              <a:spcAft>
                <a:spcPts val="0"/>
              </a:spcAft>
              <a:buClrTx/>
              <a:buSzTx/>
              <a:tabLst/>
            </a:pPr>
            <a:endParaRPr kumimoji="0" lang="en-US" sz="4400" u="none" strike="noStrike" cap="none" spc="0" normalizeH="0" baseline="0" dirty="0">
              <a:ln>
                <a:noFill/>
              </a:ln>
              <a:solidFill>
                <a:srgbClr val="5E5E5E"/>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r>
              <a:rPr lang="en-US" sz="4400" dirty="0"/>
              <a:t>FY24 Funding: $48.6 billion</a:t>
            </a:r>
          </a:p>
          <a:p>
            <a:pPr marR="0" algn="l" defTabSz="2438337" rtl="0" fontAlgn="auto" latinLnBrk="0" hangingPunct="0">
              <a:lnSpc>
                <a:spcPct val="100000"/>
              </a:lnSpc>
              <a:spcBef>
                <a:spcPts val="0"/>
              </a:spcBef>
              <a:spcAft>
                <a:spcPts val="0"/>
              </a:spcAft>
              <a:buClrTx/>
              <a:buSzTx/>
              <a:tabLst/>
            </a:pPr>
            <a:r>
              <a:rPr kumimoji="0" lang="en-US" sz="4400" u="none" strike="noStrike" cap="none" spc="0" normalizeH="0" baseline="0" dirty="0">
                <a:ln>
                  <a:noFill/>
                </a:ln>
                <a:solidFill>
                  <a:srgbClr val="5E5E5E"/>
                </a:solidFill>
                <a:effectLst/>
                <a:uFillTx/>
                <a:latin typeface="+mj-lt"/>
                <a:ea typeface="+mj-ea"/>
                <a:cs typeface="+mj-cs"/>
                <a:sym typeface="Helvetica Neue"/>
              </a:rPr>
              <a:t>(Increase of </a:t>
            </a:r>
            <a:r>
              <a:rPr lang="en-US" sz="4400" dirty="0"/>
              <a:t>$0.9 billion in 2023)</a:t>
            </a:r>
            <a:endParaRPr kumimoji="0" lang="en-US" sz="4400" u="none" strike="noStrike" cap="none" spc="0" normalizeH="0" baseline="0" dirty="0">
              <a:ln>
                <a:noFill/>
              </a:ln>
              <a:solidFill>
                <a:srgbClr val="5E5E5E"/>
              </a:solidFill>
              <a:effectLst/>
              <a:uFillTx/>
              <a:latin typeface="+mj-lt"/>
              <a:ea typeface="+mj-ea"/>
              <a:cs typeface="+mj-cs"/>
              <a:sym typeface="Helvetica Neue"/>
            </a:endParaRPr>
          </a:p>
        </p:txBody>
      </p:sp>
      <p:sp>
        <p:nvSpPr>
          <p:cNvPr id="3" name="Google Shape;106;g20270e6df5a_0_34">
            <a:extLst>
              <a:ext uri="{FF2B5EF4-FFF2-40B4-BE49-F238E27FC236}">
                <a16:creationId xmlns:a16="http://schemas.microsoft.com/office/drawing/2014/main" id="{712BFEEE-8578-73AE-329C-68A0D94ADA01}"/>
              </a:ext>
            </a:extLst>
          </p:cNvPr>
          <p:cNvSpPr txBox="1">
            <a:spLocks/>
          </p:cNvSpPr>
          <p:nvPr/>
        </p:nvSpPr>
        <p:spPr>
          <a:xfrm>
            <a:off x="1130590" y="6492240"/>
            <a:ext cx="219456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182850" tIns="91400" rIns="182850" bIns="91400" anchor="ctr" anchorCtr="0">
            <a:normAutofit/>
          </a:bodyPr>
          <a:lst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chemeClr val="tx1">
                    <a:lumMod val="75000"/>
                    <a:lumOff val="25000"/>
                  </a:schemeClr>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sz="6600" dirty="0">
                <a:solidFill>
                  <a:schemeClr val="tx1">
                    <a:lumMod val="50000"/>
                  </a:schemeClr>
                </a:solidFill>
              </a:rPr>
              <a:t>Agency for Healthcare Research and Quality </a:t>
            </a:r>
          </a:p>
        </p:txBody>
      </p:sp>
      <p:sp>
        <p:nvSpPr>
          <p:cNvPr id="4" name="TextBox 3">
            <a:extLst>
              <a:ext uri="{FF2B5EF4-FFF2-40B4-BE49-F238E27FC236}">
                <a16:creationId xmlns:a16="http://schemas.microsoft.com/office/drawing/2014/main" id="{AD85C318-0631-288A-8986-1C2A4E2C8A27}"/>
              </a:ext>
            </a:extLst>
          </p:cNvPr>
          <p:cNvSpPr txBox="1"/>
          <p:nvPr/>
        </p:nvSpPr>
        <p:spPr>
          <a:xfrm>
            <a:off x="1219200" y="7984837"/>
            <a:ext cx="20880909" cy="4842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7" rtl="0" fontAlgn="auto" latinLnBrk="0" hangingPunct="0">
              <a:lnSpc>
                <a:spcPct val="100000"/>
              </a:lnSpc>
              <a:spcBef>
                <a:spcPts val="0"/>
              </a:spcBef>
              <a:spcAft>
                <a:spcPts val="0"/>
              </a:spcAft>
              <a:buClrTx/>
              <a:buSzTx/>
              <a:tabLst/>
            </a:pPr>
            <a:r>
              <a:rPr lang="en-US" sz="4400" dirty="0"/>
              <a:t>The Agency for Healthcare Research and Quality’s mission is to produce evidence to make health care safer, higher quality, more accessible, equitable, and affordable, and to work within HHS and with other partners to make sure that the evidence is understood and used.</a:t>
            </a:r>
          </a:p>
          <a:p>
            <a:pPr marR="0" algn="l" defTabSz="2438337" rtl="0" fontAlgn="auto" latinLnBrk="0" hangingPunct="0">
              <a:lnSpc>
                <a:spcPct val="100000"/>
              </a:lnSpc>
              <a:spcBef>
                <a:spcPts val="0"/>
              </a:spcBef>
              <a:spcAft>
                <a:spcPts val="0"/>
              </a:spcAft>
              <a:buClrTx/>
              <a:buSzTx/>
              <a:tabLst/>
            </a:pPr>
            <a:endParaRPr kumimoji="0" lang="en-US" sz="4400" u="none" strike="noStrike" cap="none" spc="0" normalizeH="0" baseline="0" dirty="0">
              <a:ln>
                <a:noFill/>
              </a:ln>
              <a:solidFill>
                <a:srgbClr val="5E5E5E"/>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r>
              <a:rPr lang="en-US" sz="4400" dirty="0"/>
              <a:t>FY24 Funding: $447.5 million</a:t>
            </a:r>
          </a:p>
          <a:p>
            <a:pPr marR="0" algn="l" defTabSz="2438337" rtl="0" fontAlgn="auto" latinLnBrk="0" hangingPunct="0">
              <a:lnSpc>
                <a:spcPct val="100000"/>
              </a:lnSpc>
              <a:spcBef>
                <a:spcPts val="0"/>
              </a:spcBef>
              <a:spcAft>
                <a:spcPts val="0"/>
              </a:spcAft>
              <a:buClrTx/>
              <a:buSzTx/>
              <a:tabLst/>
            </a:pPr>
            <a:r>
              <a:rPr kumimoji="0" lang="en-US" sz="4400" u="none" strike="noStrike" cap="none" spc="0" normalizeH="0" baseline="0" dirty="0">
                <a:ln>
                  <a:noFill/>
                </a:ln>
                <a:solidFill>
                  <a:srgbClr val="5E5E5E"/>
                </a:solidFill>
                <a:effectLst/>
                <a:uFillTx/>
                <a:latin typeface="+mj-lt"/>
                <a:ea typeface="+mj-ea"/>
                <a:cs typeface="+mj-cs"/>
                <a:sym typeface="Helvetica Neue"/>
              </a:rPr>
              <a:t>(Increase of $74 million in 2023)</a:t>
            </a:r>
          </a:p>
        </p:txBody>
      </p:sp>
      <p:pic>
        <p:nvPicPr>
          <p:cNvPr id="9218" name="Picture 2" descr="NIH logo">
            <a:extLst>
              <a:ext uri="{FF2B5EF4-FFF2-40B4-BE49-F238E27FC236}">
                <a16:creationId xmlns:a16="http://schemas.microsoft.com/office/drawing/2014/main" id="{6F5E6A8D-5731-E972-343A-D272FF2BA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7190" y="121696"/>
            <a:ext cx="2540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HRQ logo">
            <a:extLst>
              <a:ext uri="{FF2B5EF4-FFF2-40B4-BE49-F238E27FC236}">
                <a16:creationId xmlns:a16="http://schemas.microsoft.com/office/drawing/2014/main" id="{F1486F24-8FE5-5339-76F7-B3D31D2008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688" b="25657"/>
          <a:stretch/>
        </p:blipFill>
        <p:spPr bwMode="auto">
          <a:xfrm>
            <a:off x="18633014" y="6488710"/>
            <a:ext cx="4165600" cy="172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6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8074"/>
        </a:solidFill>
        <a:effectLst/>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stretch>
            <a:fillRect/>
          </a:stretch>
        </p:blipFill>
        <p:spPr>
          <a:xfrm>
            <a:off x="0" y="2918109"/>
            <a:ext cx="9101460" cy="7879782"/>
          </a:xfrm>
          <a:prstGeom prst="rect">
            <a:avLst/>
          </a:prstGeom>
          <a:ln w="12700">
            <a:miter lim="400000"/>
          </a:ln>
        </p:spPr>
      </p:pic>
      <p:sp>
        <p:nvSpPr>
          <p:cNvPr id="158" name="section…"/>
          <p:cNvSpPr txBox="1"/>
          <p:nvPr/>
        </p:nvSpPr>
        <p:spPr>
          <a:xfrm>
            <a:off x="7246144" y="520417"/>
            <a:ext cx="10412274" cy="935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6600" dirty="0"/>
              <a:t>Learning Objectives</a:t>
            </a:r>
            <a:endParaRPr sz="6600" dirty="0"/>
          </a:p>
        </p:txBody>
      </p:sp>
      <p:sp>
        <p:nvSpPr>
          <p:cNvPr id="2" name="TextBox 1">
            <a:extLst>
              <a:ext uri="{FF2B5EF4-FFF2-40B4-BE49-F238E27FC236}">
                <a16:creationId xmlns:a16="http://schemas.microsoft.com/office/drawing/2014/main" id="{A559B5CE-6697-D676-645A-B39E7F92AC93}"/>
              </a:ext>
            </a:extLst>
          </p:cNvPr>
          <p:cNvSpPr txBox="1"/>
          <p:nvPr/>
        </p:nvSpPr>
        <p:spPr>
          <a:xfrm>
            <a:off x="8545637" y="2506296"/>
            <a:ext cx="14984362" cy="87034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89000" lvl="0" algn="l" rtl="0">
              <a:lnSpc>
                <a:spcPct val="115000"/>
              </a:lnSpc>
              <a:spcBef>
                <a:spcPts val="0"/>
              </a:spcBef>
              <a:spcAft>
                <a:spcPts val="0"/>
              </a:spcAft>
              <a:buSzPts val="2800"/>
            </a:pPr>
            <a:r>
              <a:rPr lang="en-US" sz="5400" dirty="0">
                <a:solidFill>
                  <a:schemeClr val="bg1"/>
                </a:solidFill>
              </a:rPr>
              <a:t>I. Developing familiarity with major funders and their focuses</a:t>
            </a:r>
          </a:p>
          <a:p>
            <a:pPr marL="889000" lvl="0" algn="l" rtl="0">
              <a:lnSpc>
                <a:spcPct val="115000"/>
              </a:lnSpc>
              <a:spcBef>
                <a:spcPts val="0"/>
              </a:spcBef>
              <a:spcAft>
                <a:spcPts val="0"/>
              </a:spcAft>
              <a:buSzPts val="2800"/>
            </a:pPr>
            <a:endParaRPr lang="en-US" sz="5400" dirty="0">
              <a:solidFill>
                <a:schemeClr val="bg1"/>
              </a:solidFill>
            </a:endParaRPr>
          </a:p>
          <a:p>
            <a:pPr marL="889000" lvl="0" algn="l" rtl="0">
              <a:lnSpc>
                <a:spcPct val="115000"/>
              </a:lnSpc>
              <a:spcBef>
                <a:spcPts val="0"/>
              </a:spcBef>
              <a:spcAft>
                <a:spcPts val="0"/>
              </a:spcAft>
              <a:buSzPts val="2800"/>
            </a:pPr>
            <a:r>
              <a:rPr lang="en-US" sz="5400" dirty="0">
                <a:solidFill>
                  <a:schemeClr val="bg1"/>
                </a:solidFill>
              </a:rPr>
              <a:t>II. Key and emerging priorities in government grant funding for health and wellness</a:t>
            </a:r>
          </a:p>
          <a:p>
            <a:pPr marL="889000" lvl="0" algn="l" rtl="0">
              <a:lnSpc>
                <a:spcPct val="115000"/>
              </a:lnSpc>
              <a:spcBef>
                <a:spcPts val="0"/>
              </a:spcBef>
              <a:spcAft>
                <a:spcPts val="0"/>
              </a:spcAft>
              <a:buSzPts val="2800"/>
            </a:pPr>
            <a:endParaRPr lang="en-US" sz="5400" dirty="0">
              <a:solidFill>
                <a:schemeClr val="bg1"/>
              </a:solidFill>
            </a:endParaRPr>
          </a:p>
          <a:p>
            <a:pPr marL="889000" lvl="0" algn="l" rtl="0">
              <a:lnSpc>
                <a:spcPct val="115000"/>
              </a:lnSpc>
              <a:spcBef>
                <a:spcPts val="0"/>
              </a:spcBef>
              <a:spcAft>
                <a:spcPts val="0"/>
              </a:spcAft>
              <a:buSzPts val="2800"/>
            </a:pPr>
            <a:r>
              <a:rPr lang="en-US" sz="5400" dirty="0">
                <a:solidFill>
                  <a:schemeClr val="bg1"/>
                </a:solidFill>
              </a:rPr>
              <a:t>III. Best practices in project design and proposal development: How to craft a winning health and wellness grant proposal</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513A-81B1-15F2-1685-D32F8AE1B737}"/>
              </a:ext>
            </a:extLst>
          </p:cNvPr>
          <p:cNvSpPr>
            <a:spLocks noGrp="1"/>
          </p:cNvSpPr>
          <p:nvPr>
            <p:ph type="title"/>
          </p:nvPr>
        </p:nvSpPr>
        <p:spPr/>
        <p:txBody>
          <a:bodyPr>
            <a:normAutofit/>
          </a:bodyPr>
          <a:lstStyle/>
          <a:p>
            <a:r>
              <a:rPr lang="en-US" sz="11500" b="1" dirty="0">
                <a:solidFill>
                  <a:srgbClr val="FFC000"/>
                </a:solidFill>
                <a:latin typeface="+mj-ea"/>
                <a:cs typeface="Montserrat"/>
                <a:sym typeface="Montserrat"/>
              </a:rPr>
              <a:t>II.</a:t>
            </a:r>
            <a:r>
              <a:rPr lang="en-US" sz="9600" b="1" dirty="0">
                <a:solidFill>
                  <a:schemeClr val="dk1"/>
                </a:solidFill>
                <a:latin typeface="Montserrat"/>
                <a:ea typeface="Montserrat"/>
                <a:cs typeface="Montserrat"/>
                <a:sym typeface="Montserrat"/>
              </a:rPr>
              <a:t> </a:t>
            </a:r>
            <a:r>
              <a:rPr lang="en-US" sz="11500" b="1" dirty="0">
                <a:solidFill>
                  <a:schemeClr val="accent2">
                    <a:lumMod val="75000"/>
                  </a:schemeClr>
                </a:solidFill>
                <a:latin typeface="+mj-ea"/>
                <a:sym typeface="Montserrat"/>
              </a:rPr>
              <a:t>Key and emerging government grant priorities in health and wellness</a:t>
            </a:r>
            <a:endParaRPr lang="en-US" sz="13900" b="1" dirty="0"/>
          </a:p>
        </p:txBody>
      </p:sp>
    </p:spTree>
    <p:extLst>
      <p:ext uri="{BB962C8B-B14F-4D97-AF65-F5344CB8AC3E}">
        <p14:creationId xmlns:p14="http://schemas.microsoft.com/office/powerpoint/2010/main" val="41945586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1219201" y="1076146"/>
            <a:ext cx="19507201" cy="1505304"/>
          </a:xfrm>
        </p:spPr>
        <p:txBody>
          <a:bodyPr>
            <a:normAutofit fontScale="90000"/>
          </a:bodyPr>
          <a:lstStyle/>
          <a:p>
            <a:r>
              <a:rPr lang="en-US" sz="8800" dirty="0">
                <a:solidFill>
                  <a:srgbClr val="FFC000"/>
                </a:solidFill>
                <a:latin typeface="+mj-ea"/>
                <a:cs typeface="Montserrat"/>
                <a:sym typeface="Montserrat"/>
              </a:rPr>
              <a:t>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Key and emerging grant priorities in health and wellness</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219201" y="3953054"/>
            <a:ext cx="21945602" cy="8686800"/>
          </a:xfrm>
        </p:spPr>
        <p:txBody>
          <a:bodyPr numCol="1"/>
          <a:lstStyle/>
          <a:p>
            <a:r>
              <a:rPr lang="en-US" dirty="0">
                <a:solidFill>
                  <a:schemeClr val="bg2"/>
                </a:solidFill>
                <a:latin typeface="+mj-lt"/>
              </a:rPr>
              <a:t>Address the social determinants of health by examining down and upstream impacts on health</a:t>
            </a:r>
          </a:p>
          <a:p>
            <a:r>
              <a:rPr lang="en-US" dirty="0">
                <a:solidFill>
                  <a:schemeClr val="bg2"/>
                </a:solidFill>
                <a:latin typeface="+mj-lt"/>
              </a:rPr>
              <a:t>The impacts of racism on health outcomes and how to dismantle</a:t>
            </a:r>
          </a:p>
          <a:p>
            <a:r>
              <a:rPr lang="en-US" dirty="0">
                <a:solidFill>
                  <a:schemeClr val="bg2"/>
                </a:solidFill>
                <a:latin typeface="+mj-lt"/>
              </a:rPr>
              <a:t>Black maternal health </a:t>
            </a:r>
          </a:p>
          <a:p>
            <a:r>
              <a:rPr lang="en-US" dirty="0">
                <a:solidFill>
                  <a:schemeClr val="bg2"/>
                </a:solidFill>
                <a:latin typeface="+mj-lt"/>
              </a:rPr>
              <a:t>Mental health causes and increasing access/uptake of treatment</a:t>
            </a:r>
          </a:p>
          <a:p>
            <a:r>
              <a:rPr lang="en-US" dirty="0">
                <a:solidFill>
                  <a:schemeClr val="bg2"/>
                </a:solidFill>
                <a:latin typeface="+mj-lt"/>
              </a:rPr>
              <a:t>Rural health provider burnout, increasing the workforce, and reducing turnover</a:t>
            </a:r>
          </a:p>
        </p:txBody>
      </p:sp>
    </p:spTree>
    <p:extLst>
      <p:ext uri="{BB962C8B-B14F-4D97-AF65-F5344CB8AC3E}">
        <p14:creationId xmlns:p14="http://schemas.microsoft.com/office/powerpoint/2010/main" val="260144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0561-3EB9-0A48-A850-CA1DA61CC685}"/>
              </a:ext>
            </a:extLst>
          </p:cNvPr>
          <p:cNvSpPr>
            <a:spLocks noGrp="1"/>
          </p:cNvSpPr>
          <p:nvPr>
            <p:ph type="title"/>
          </p:nvPr>
        </p:nvSpPr>
        <p:spPr>
          <a:xfrm>
            <a:off x="1219201" y="1076146"/>
            <a:ext cx="19507201" cy="1505304"/>
          </a:xfrm>
        </p:spPr>
        <p:txBody>
          <a:bodyPr>
            <a:normAutofit fontScale="90000"/>
          </a:bodyPr>
          <a:lstStyle/>
          <a:p>
            <a:r>
              <a:rPr lang="en-US" sz="8800" dirty="0">
                <a:solidFill>
                  <a:srgbClr val="FFC000"/>
                </a:solidFill>
                <a:latin typeface="+mj-ea"/>
                <a:cs typeface="Montserrat"/>
                <a:sym typeface="Montserrat"/>
              </a:rPr>
              <a:t>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Key and emerging grant priorities in health and wellness</a:t>
            </a:r>
            <a:endParaRPr lang="en-US" dirty="0"/>
          </a:p>
        </p:txBody>
      </p:sp>
      <p:sp>
        <p:nvSpPr>
          <p:cNvPr id="3" name="Content Placeholder 2">
            <a:extLst>
              <a:ext uri="{FF2B5EF4-FFF2-40B4-BE49-F238E27FC236}">
                <a16:creationId xmlns:a16="http://schemas.microsoft.com/office/drawing/2014/main" id="{16F1E5C5-A885-E1E9-D5EF-EF82FDDC6FD3}"/>
              </a:ext>
            </a:extLst>
          </p:cNvPr>
          <p:cNvSpPr>
            <a:spLocks noGrp="1"/>
          </p:cNvSpPr>
          <p:nvPr>
            <p:ph idx="1"/>
          </p:nvPr>
        </p:nvSpPr>
        <p:spPr>
          <a:xfrm>
            <a:off x="1219199" y="3953054"/>
            <a:ext cx="21945602" cy="8686800"/>
          </a:xfrm>
        </p:spPr>
        <p:txBody>
          <a:bodyPr numCol="1">
            <a:normAutofit fontScale="92500" lnSpcReduction="20000"/>
          </a:bodyPr>
          <a:lstStyle/>
          <a:p>
            <a:pPr algn="l">
              <a:buFont typeface="Arial" panose="020B0604020202020204" pitchFamily="34" charset="0"/>
              <a:buChar char="•"/>
            </a:pPr>
            <a:r>
              <a:rPr lang="en-US" sz="5200" b="0" i="0" u="none" strike="noStrike" dirty="0">
                <a:solidFill>
                  <a:schemeClr val="bg2"/>
                </a:solidFill>
                <a:effectLst/>
                <a:latin typeface="+mj-lt"/>
              </a:rPr>
              <a:t>The role of Healthy People 2030 (</a:t>
            </a:r>
            <a:r>
              <a:rPr lang="en-US" sz="5200" b="0" i="0" u="none" strike="noStrike" dirty="0">
                <a:solidFill>
                  <a:schemeClr val="bg2"/>
                </a:solidFill>
                <a:effectLst/>
                <a:latin typeface="+mj-lt"/>
                <a:hlinkClick r:id="rId3">
                  <a:extLst>
                    <a:ext uri="{A12FA001-AC4F-418D-AE19-62706E023703}">
                      <ahyp:hlinkClr xmlns:ahyp="http://schemas.microsoft.com/office/drawing/2018/hyperlinkcolor" val="tx"/>
                    </a:ext>
                  </a:extLst>
                </a:hlinkClick>
              </a:rPr>
              <a:t>www.healthypeople.gov</a:t>
            </a:r>
            <a:r>
              <a:rPr lang="en-US" sz="5200" b="0" i="0" u="none" strike="noStrike" dirty="0">
                <a:solidFill>
                  <a:schemeClr val="bg2"/>
                </a:solidFill>
                <a:effectLst/>
                <a:latin typeface="+mj-lt"/>
              </a:rPr>
              <a:t>)</a:t>
            </a:r>
          </a:p>
          <a:p>
            <a:pPr algn="l">
              <a:buFont typeface="Arial" panose="020B0604020202020204" pitchFamily="34" charset="0"/>
              <a:buChar char="•"/>
            </a:pPr>
            <a:r>
              <a:rPr lang="en-US" sz="5200" b="0" i="0" u="none" strike="noStrike" dirty="0">
                <a:solidFill>
                  <a:schemeClr val="bg2"/>
                </a:solidFill>
                <a:effectLst/>
                <a:latin typeface="+mj-lt"/>
              </a:rPr>
              <a:t>Climate change and health: Projects mitigating the health impacts of climate change, such as heat-related illnesses and air pollution.</a:t>
            </a:r>
          </a:p>
          <a:p>
            <a:pPr algn="l">
              <a:buFont typeface="Arial" panose="020B0604020202020204" pitchFamily="34" charset="0"/>
              <a:buChar char="•"/>
            </a:pPr>
            <a:r>
              <a:rPr lang="en-US" sz="5200" b="0" i="0" u="none" strike="noStrike" dirty="0">
                <a:solidFill>
                  <a:schemeClr val="bg2"/>
                </a:solidFill>
                <a:effectLst/>
                <a:latin typeface="+mj-lt"/>
              </a:rPr>
              <a:t>Digital health and telehealth: Expanding access to virtual care, particularly in underserved communities.</a:t>
            </a:r>
          </a:p>
          <a:p>
            <a:pPr algn="l">
              <a:buFont typeface="Arial" panose="020B0604020202020204" pitchFamily="34" charset="0"/>
              <a:buChar char="•"/>
            </a:pPr>
            <a:r>
              <a:rPr lang="en-US" sz="5200" b="0" i="0" u="none" strike="noStrike" dirty="0">
                <a:solidFill>
                  <a:schemeClr val="bg2"/>
                </a:solidFill>
                <a:effectLst/>
                <a:latin typeface="+mj-lt"/>
              </a:rPr>
              <a:t>Artificial intelligence and personalized medicine: Funding for research and development of AI-powered solutions for disease prevention, diagnosis, and treatment.</a:t>
            </a:r>
          </a:p>
          <a:p>
            <a:pPr algn="l">
              <a:buFont typeface="Arial" panose="020B0604020202020204" pitchFamily="34" charset="0"/>
              <a:buChar char="•"/>
            </a:pPr>
            <a:r>
              <a:rPr lang="en-US" sz="5200" b="0" i="0" u="none" strike="noStrike" dirty="0">
                <a:solidFill>
                  <a:schemeClr val="bg2"/>
                </a:solidFill>
                <a:effectLst/>
                <a:latin typeface="+mj-lt"/>
              </a:rPr>
              <a:t>Preventative health and wellness: Initiatives promoting healthy lifestyles and chronic disease prevention.</a:t>
            </a:r>
            <a:br>
              <a:rPr lang="en-US" dirty="0"/>
            </a:br>
            <a:endParaRPr lang="en-US" dirty="0"/>
          </a:p>
          <a:p>
            <a:endParaRPr lang="en-US" dirty="0"/>
          </a:p>
        </p:txBody>
      </p:sp>
    </p:spTree>
    <p:extLst>
      <p:ext uri="{BB962C8B-B14F-4D97-AF65-F5344CB8AC3E}">
        <p14:creationId xmlns:p14="http://schemas.microsoft.com/office/powerpoint/2010/main" val="93062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6DC212-D0F4-5145-2BD2-51D504D05166}"/>
              </a:ext>
            </a:extLst>
          </p:cNvPr>
          <p:cNvSpPr>
            <a:spLocks noGrp="1"/>
          </p:cNvSpPr>
          <p:nvPr>
            <p:ph type="title"/>
          </p:nvPr>
        </p:nvSpPr>
        <p:spPr>
          <a:xfrm>
            <a:off x="1219201" y="1376517"/>
            <a:ext cx="19507201" cy="1505304"/>
          </a:xfrm>
        </p:spPr>
        <p:txBody>
          <a:bodyPr>
            <a:normAutofit fontScale="90000"/>
          </a:bodyPr>
          <a:lstStyle/>
          <a:p>
            <a:r>
              <a:rPr lang="en-US" sz="8800" dirty="0">
                <a:solidFill>
                  <a:srgbClr val="FFC000"/>
                </a:solidFill>
                <a:latin typeface="+mj-ea"/>
                <a:cs typeface="Montserrat"/>
                <a:sym typeface="Montserrat"/>
              </a:rPr>
              <a:t>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Key and emerging grant priorities in health and wellness</a:t>
            </a:r>
            <a:endParaRPr lang="en-US" dirty="0">
              <a:highlight>
                <a:srgbClr val="FFFF00"/>
              </a:highlight>
            </a:endParaRPr>
          </a:p>
        </p:txBody>
      </p:sp>
      <p:sp>
        <p:nvSpPr>
          <p:cNvPr id="6" name="Content Placeholder 5">
            <a:extLst>
              <a:ext uri="{FF2B5EF4-FFF2-40B4-BE49-F238E27FC236}">
                <a16:creationId xmlns:a16="http://schemas.microsoft.com/office/drawing/2014/main" id="{250F96D1-4AFE-B1B0-2461-450624D8FF3C}"/>
              </a:ext>
            </a:extLst>
          </p:cNvPr>
          <p:cNvSpPr>
            <a:spLocks noGrp="1"/>
          </p:cNvSpPr>
          <p:nvPr>
            <p:ph idx="1"/>
          </p:nvPr>
        </p:nvSpPr>
        <p:spPr>
          <a:xfrm>
            <a:off x="1219201" y="3967319"/>
            <a:ext cx="21945602" cy="8686800"/>
          </a:xfrm>
        </p:spPr>
        <p:txBody>
          <a:bodyPr numCol="1">
            <a:normAutofit/>
          </a:bodyPr>
          <a:lstStyle/>
          <a:p>
            <a:r>
              <a:rPr lang="en-US" dirty="0">
                <a:solidFill>
                  <a:schemeClr val="bg2"/>
                </a:solidFill>
                <a:latin typeface="+mj-lt"/>
              </a:rPr>
              <a:t>Community-based violence interventions &amp; prevention initiatives</a:t>
            </a:r>
          </a:p>
          <a:p>
            <a:r>
              <a:rPr lang="en-US" dirty="0">
                <a:solidFill>
                  <a:schemeClr val="bg2"/>
                </a:solidFill>
                <a:latin typeface="+mj-lt"/>
              </a:rPr>
              <a:t>Preparing for future public health threats/pandemics</a:t>
            </a:r>
          </a:p>
          <a:p>
            <a:r>
              <a:rPr lang="en-US" dirty="0">
                <a:solidFill>
                  <a:schemeClr val="bg2"/>
                </a:solidFill>
                <a:latin typeface="+mj-lt"/>
              </a:rPr>
              <a:t>Prevention of infectious disease</a:t>
            </a:r>
          </a:p>
          <a:p>
            <a:r>
              <a:rPr lang="en-US" dirty="0">
                <a:solidFill>
                  <a:schemeClr val="bg2"/>
                </a:solidFill>
                <a:latin typeface="+mj-lt"/>
              </a:rPr>
              <a:t>Supporting unaccompanied children and refugees</a:t>
            </a:r>
          </a:p>
          <a:p>
            <a:r>
              <a:rPr lang="en-US" dirty="0">
                <a:solidFill>
                  <a:schemeClr val="bg2"/>
                </a:solidFill>
                <a:latin typeface="+mj-lt"/>
              </a:rPr>
              <a:t>Improving the well-being of children, families, and seniors</a:t>
            </a:r>
          </a:p>
          <a:p>
            <a:r>
              <a:rPr lang="en-US" dirty="0">
                <a:solidFill>
                  <a:schemeClr val="bg2"/>
                </a:solidFill>
                <a:latin typeface="+mj-lt"/>
              </a:rPr>
              <a:t>Reducing hunger and diet-related chronic diseases (food as medicine) &amp; food-safety</a:t>
            </a:r>
          </a:p>
          <a:p>
            <a:endParaRPr lang="en-US" dirty="0"/>
          </a:p>
          <a:p>
            <a:endParaRPr lang="en-US" dirty="0"/>
          </a:p>
          <a:p>
            <a:endParaRPr lang="en-US" dirty="0"/>
          </a:p>
        </p:txBody>
      </p:sp>
    </p:spTree>
    <p:extLst>
      <p:ext uri="{BB962C8B-B14F-4D97-AF65-F5344CB8AC3E}">
        <p14:creationId xmlns:p14="http://schemas.microsoft.com/office/powerpoint/2010/main" val="3449716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513A-81B1-15F2-1685-D32F8AE1B737}"/>
              </a:ext>
            </a:extLst>
          </p:cNvPr>
          <p:cNvSpPr>
            <a:spLocks noGrp="1"/>
          </p:cNvSpPr>
          <p:nvPr>
            <p:ph type="title"/>
          </p:nvPr>
        </p:nvSpPr>
        <p:spPr/>
        <p:txBody>
          <a:bodyPr>
            <a:normAutofit fontScale="90000"/>
          </a:bodyPr>
          <a:lstStyle/>
          <a:p>
            <a:pPr>
              <a:spcBef>
                <a:spcPts val="2400"/>
              </a:spcBef>
            </a:pPr>
            <a:r>
              <a:rPr lang="en-US" sz="11500" b="1" dirty="0">
                <a:solidFill>
                  <a:srgbClr val="FFC000"/>
                </a:solidFill>
                <a:latin typeface="+mj-ea"/>
                <a:cs typeface="Montserrat"/>
                <a:sym typeface="Montserrat"/>
              </a:rPr>
              <a:t>III.</a:t>
            </a:r>
            <a:r>
              <a:rPr lang="en-US" sz="9600" b="1" dirty="0">
                <a:solidFill>
                  <a:schemeClr val="dk1"/>
                </a:solidFill>
                <a:latin typeface="Montserrat"/>
                <a:ea typeface="Montserrat"/>
                <a:cs typeface="Montserrat"/>
                <a:sym typeface="Montserrat"/>
              </a:rPr>
              <a:t> </a:t>
            </a:r>
            <a:r>
              <a:rPr lang="en-US" sz="11500" b="1" dirty="0">
                <a:solidFill>
                  <a:schemeClr val="accent2">
                    <a:lumMod val="75000"/>
                  </a:schemeClr>
                </a:solidFill>
                <a:latin typeface="+mj-ea"/>
                <a:sym typeface="Montserrat"/>
              </a:rPr>
              <a:t>Best practices in project design and proposal development: </a:t>
            </a:r>
            <a:br>
              <a:rPr lang="en-US" sz="11500" b="1" dirty="0">
                <a:solidFill>
                  <a:schemeClr val="accent2">
                    <a:lumMod val="75000"/>
                  </a:schemeClr>
                </a:solidFill>
                <a:latin typeface="+mj-ea"/>
                <a:sym typeface="Montserrat"/>
              </a:rPr>
            </a:br>
            <a:r>
              <a:rPr lang="en-US" sz="11500" b="1" dirty="0">
                <a:solidFill>
                  <a:schemeClr val="accent2">
                    <a:lumMod val="75000"/>
                  </a:schemeClr>
                </a:solidFill>
                <a:latin typeface="+mj-ea"/>
                <a:sym typeface="Montserrat"/>
              </a:rPr>
              <a:t>How to craft a winning health and wellness grant proposal</a:t>
            </a:r>
            <a:endParaRPr lang="en-US" sz="13900" b="1" dirty="0"/>
          </a:p>
        </p:txBody>
      </p:sp>
    </p:spTree>
    <p:extLst>
      <p:ext uri="{BB962C8B-B14F-4D97-AF65-F5344CB8AC3E}">
        <p14:creationId xmlns:p14="http://schemas.microsoft.com/office/powerpoint/2010/main" val="266878415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1AAC2D-6F29-3302-B6DE-9A38571B4D6A}"/>
              </a:ext>
            </a:extLst>
          </p:cNvPr>
          <p:cNvSpPr>
            <a:spLocks noGrp="1"/>
          </p:cNvSpPr>
          <p:nvPr>
            <p:ph type="title"/>
          </p:nvPr>
        </p:nvSpPr>
        <p:spPr>
          <a:xfrm>
            <a:off x="1219201" y="1076146"/>
            <a:ext cx="19507201" cy="1505304"/>
          </a:xfrm>
        </p:spPr>
        <p:txBody>
          <a:bodyPr>
            <a:normAutofit/>
          </a:bodyPr>
          <a:lstStyle/>
          <a:p>
            <a:r>
              <a:rPr lang="en-US" sz="6600" dirty="0">
                <a:solidFill>
                  <a:schemeClr val="tx1">
                    <a:lumMod val="50000"/>
                  </a:schemeClr>
                </a:solidFill>
                <a:latin typeface="+mj-ea"/>
                <a:sym typeface="Montserrat"/>
              </a:rPr>
              <a:t>Let’s Start with Failing Proposals</a:t>
            </a:r>
            <a:endParaRPr lang="en-US" sz="6600" dirty="0">
              <a:solidFill>
                <a:schemeClr val="tx1">
                  <a:lumMod val="50000"/>
                </a:schemeClr>
              </a:solidFill>
            </a:endParaRPr>
          </a:p>
        </p:txBody>
      </p:sp>
      <p:sp>
        <p:nvSpPr>
          <p:cNvPr id="7" name="Content Placeholder 6">
            <a:extLst>
              <a:ext uri="{FF2B5EF4-FFF2-40B4-BE49-F238E27FC236}">
                <a16:creationId xmlns:a16="http://schemas.microsoft.com/office/drawing/2014/main" id="{07A0DF4B-85DA-2C25-939D-746FA02B9C99}"/>
              </a:ext>
            </a:extLst>
          </p:cNvPr>
          <p:cNvSpPr>
            <a:spLocks noGrp="1"/>
          </p:cNvSpPr>
          <p:nvPr>
            <p:ph idx="1"/>
          </p:nvPr>
        </p:nvSpPr>
        <p:spPr>
          <a:xfrm>
            <a:off x="1219201" y="2581450"/>
            <a:ext cx="21945602" cy="9305752"/>
          </a:xfrm>
        </p:spPr>
        <p:txBody>
          <a:bodyPr>
            <a:normAutofit fontScale="92500" lnSpcReduction="10000"/>
          </a:bodyPr>
          <a:lstStyle/>
          <a:p>
            <a:r>
              <a:rPr lang="en-US" dirty="0">
                <a:solidFill>
                  <a:schemeClr val="bg2"/>
                </a:solidFill>
                <a:latin typeface="+mj-lt"/>
              </a:rPr>
              <a:t>Deadline not met</a:t>
            </a:r>
          </a:p>
          <a:p>
            <a:r>
              <a:rPr lang="en-US" dirty="0">
                <a:solidFill>
                  <a:schemeClr val="bg2"/>
                </a:solidFill>
                <a:latin typeface="+mj-lt"/>
              </a:rPr>
              <a:t>Guidelines not followed</a:t>
            </a:r>
          </a:p>
          <a:p>
            <a:r>
              <a:rPr lang="en-US" dirty="0">
                <a:solidFill>
                  <a:schemeClr val="bg2"/>
                </a:solidFill>
                <a:latin typeface="+mj-lt"/>
              </a:rPr>
              <a:t>Nothing innovative</a:t>
            </a:r>
          </a:p>
          <a:p>
            <a:r>
              <a:rPr lang="en-US" dirty="0">
                <a:solidFill>
                  <a:schemeClr val="bg2"/>
                </a:solidFill>
                <a:latin typeface="+mj-lt"/>
              </a:rPr>
              <a:t>Did not meet priorities</a:t>
            </a:r>
          </a:p>
          <a:p>
            <a:r>
              <a:rPr lang="en-US" dirty="0">
                <a:solidFill>
                  <a:schemeClr val="bg2"/>
                </a:solidFill>
                <a:latin typeface="+mj-lt"/>
              </a:rPr>
              <a:t>Poor literature review</a:t>
            </a:r>
          </a:p>
          <a:p>
            <a:r>
              <a:rPr lang="en-US" dirty="0">
                <a:solidFill>
                  <a:schemeClr val="bg2"/>
                </a:solidFill>
                <a:latin typeface="+mj-lt"/>
              </a:rPr>
              <a:t>The approach appeared beyond the capabilities of the applicant</a:t>
            </a:r>
          </a:p>
          <a:p>
            <a:endParaRPr lang="en-US" dirty="0">
              <a:solidFill>
                <a:schemeClr val="bg2"/>
              </a:solidFill>
              <a:latin typeface="+mj-lt"/>
            </a:endParaRPr>
          </a:p>
          <a:p>
            <a:endParaRPr lang="en-US" dirty="0">
              <a:solidFill>
                <a:schemeClr val="bg2"/>
              </a:solidFill>
              <a:latin typeface="+mj-lt"/>
            </a:endParaRPr>
          </a:p>
          <a:p>
            <a:r>
              <a:rPr lang="en-US" dirty="0">
                <a:solidFill>
                  <a:schemeClr val="bg2"/>
                </a:solidFill>
                <a:latin typeface="+mj-lt"/>
              </a:rPr>
              <a:t>Methodology weak and/or too many loose ends</a:t>
            </a:r>
          </a:p>
          <a:p>
            <a:r>
              <a:rPr lang="en-US" dirty="0">
                <a:solidFill>
                  <a:schemeClr val="bg2"/>
                </a:solidFill>
                <a:latin typeface="+mj-lt"/>
              </a:rPr>
              <a:t>Lacks evidence base (i.e., too innovative)</a:t>
            </a:r>
          </a:p>
          <a:p>
            <a:r>
              <a:rPr lang="en-US" dirty="0">
                <a:solidFill>
                  <a:schemeClr val="bg2"/>
                </a:solidFill>
                <a:latin typeface="+mj-lt"/>
              </a:rPr>
              <a:t>Unrealistic budget</a:t>
            </a:r>
          </a:p>
          <a:p>
            <a:r>
              <a:rPr lang="en-US" dirty="0">
                <a:solidFill>
                  <a:schemeClr val="bg2"/>
                </a:solidFill>
                <a:latin typeface="+mj-lt"/>
              </a:rPr>
              <a:t>Cost greater than benefit</a:t>
            </a:r>
          </a:p>
          <a:p>
            <a:r>
              <a:rPr lang="en-US" dirty="0">
                <a:solidFill>
                  <a:schemeClr val="bg2"/>
                </a:solidFill>
                <a:latin typeface="+mj-lt"/>
              </a:rPr>
              <a:t>Highly biased</a:t>
            </a:r>
          </a:p>
          <a:p>
            <a:r>
              <a:rPr lang="en-US" dirty="0">
                <a:solidFill>
                  <a:schemeClr val="bg2"/>
                </a:solidFill>
                <a:latin typeface="+mj-lt"/>
              </a:rPr>
              <a:t>Poorly written</a:t>
            </a:r>
          </a:p>
          <a:p>
            <a:r>
              <a:rPr lang="en-US" dirty="0">
                <a:solidFill>
                  <a:schemeClr val="bg2"/>
                </a:solidFill>
                <a:latin typeface="+mj-lt"/>
              </a:rPr>
              <a:t>Poorly presented</a:t>
            </a:r>
          </a:p>
          <a:p>
            <a:endParaRPr lang="en-US" dirty="0">
              <a:solidFill>
                <a:schemeClr val="tx1">
                  <a:lumMod val="50000"/>
                </a:schemeClr>
              </a:solidFill>
              <a:latin typeface="+mn-lt"/>
            </a:endParaRPr>
          </a:p>
        </p:txBody>
      </p:sp>
    </p:spTree>
    <p:extLst>
      <p:ext uri="{BB962C8B-B14F-4D97-AF65-F5344CB8AC3E}">
        <p14:creationId xmlns:p14="http://schemas.microsoft.com/office/powerpoint/2010/main" val="312454506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D052-47C6-8804-88C4-A2BF2D45A47C}"/>
              </a:ext>
            </a:extLst>
          </p:cNvPr>
          <p:cNvSpPr>
            <a:spLocks noGrp="1"/>
          </p:cNvSpPr>
          <p:nvPr>
            <p:ph type="title"/>
          </p:nvPr>
        </p:nvSpPr>
        <p:spPr>
          <a:xfrm>
            <a:off x="1219201" y="1180602"/>
            <a:ext cx="25593371" cy="1753288"/>
          </a:xfrm>
        </p:spPr>
        <p:txBody>
          <a:bodyPr>
            <a:normAutofit/>
          </a:bodyPr>
          <a:lstStyle/>
          <a:p>
            <a:r>
              <a:rPr lang="en-US" dirty="0">
                <a:solidFill>
                  <a:schemeClr val="tx1">
                    <a:lumMod val="50000"/>
                  </a:schemeClr>
                </a:solidFill>
              </a:rPr>
              <a:t>How to Develop a WINNING Proposal: To do BEFORE</a:t>
            </a:r>
          </a:p>
        </p:txBody>
      </p:sp>
      <p:sp>
        <p:nvSpPr>
          <p:cNvPr id="3" name="Content Placeholder 2">
            <a:extLst>
              <a:ext uri="{FF2B5EF4-FFF2-40B4-BE49-F238E27FC236}">
                <a16:creationId xmlns:a16="http://schemas.microsoft.com/office/drawing/2014/main" id="{4F4573B9-404B-BE62-DB49-E7227E18F7B9}"/>
              </a:ext>
            </a:extLst>
          </p:cNvPr>
          <p:cNvSpPr>
            <a:spLocks noGrp="1"/>
          </p:cNvSpPr>
          <p:nvPr>
            <p:ph idx="1"/>
          </p:nvPr>
        </p:nvSpPr>
        <p:spPr/>
        <p:txBody>
          <a:bodyPr/>
          <a:lstStyle/>
          <a:p>
            <a:pPr algn="l">
              <a:buFont typeface="Arial" panose="020B0604020202020204" pitchFamily="34" charset="0"/>
              <a:buChar char="•"/>
            </a:pPr>
            <a:r>
              <a:rPr lang="en-US" b="0" i="0" u="none" strike="noStrike" dirty="0">
                <a:solidFill>
                  <a:schemeClr val="bg2"/>
                </a:solidFill>
                <a:effectLst/>
                <a:latin typeface="+mj-lt"/>
              </a:rPr>
              <a:t>Deep dive into the guidelines</a:t>
            </a:r>
          </a:p>
          <a:p>
            <a:pPr algn="l">
              <a:buFont typeface="Arial" panose="020B0604020202020204" pitchFamily="34" charset="0"/>
              <a:buChar char="•"/>
            </a:pPr>
            <a:r>
              <a:rPr lang="en-US" b="0" i="0" u="none" strike="noStrike" dirty="0">
                <a:solidFill>
                  <a:schemeClr val="bg2"/>
                </a:solidFill>
                <a:effectLst/>
                <a:latin typeface="+mj-lt"/>
              </a:rPr>
              <a:t>Research the funder</a:t>
            </a:r>
          </a:p>
          <a:p>
            <a:pPr algn="l">
              <a:buFont typeface="Arial" panose="020B0604020202020204" pitchFamily="34" charset="0"/>
              <a:buChar char="•"/>
            </a:pPr>
            <a:r>
              <a:rPr lang="en-US" b="0" i="0" u="none" strike="noStrike" dirty="0">
                <a:solidFill>
                  <a:schemeClr val="bg2"/>
                </a:solidFill>
                <a:effectLst/>
                <a:latin typeface="+mj-lt"/>
              </a:rPr>
              <a:t>Plan and outline</a:t>
            </a:r>
          </a:p>
          <a:p>
            <a:pPr lvl="1">
              <a:buFont typeface="Arial" panose="020B0604020202020204" pitchFamily="34" charset="0"/>
              <a:buChar char="•"/>
            </a:pPr>
            <a:r>
              <a:rPr lang="en-US" dirty="0">
                <a:solidFill>
                  <a:schemeClr val="bg2"/>
                </a:solidFill>
                <a:latin typeface="+mj-lt"/>
              </a:rPr>
              <a:t>Keep the focus clear</a:t>
            </a:r>
          </a:p>
          <a:p>
            <a:pPr lvl="1">
              <a:buFont typeface="Arial" panose="020B0604020202020204" pitchFamily="34" charset="0"/>
              <a:buChar char="•"/>
            </a:pPr>
            <a:r>
              <a:rPr lang="en-US" dirty="0">
                <a:solidFill>
                  <a:schemeClr val="bg2"/>
                </a:solidFill>
                <a:latin typeface="+mj-lt"/>
              </a:rPr>
              <a:t>Be descriptive yet concise</a:t>
            </a:r>
          </a:p>
          <a:p>
            <a:pPr lvl="1">
              <a:buFont typeface="Arial" panose="020B0604020202020204" pitchFamily="34" charset="0"/>
              <a:buChar char="•"/>
            </a:pPr>
            <a:r>
              <a:rPr lang="en-US" dirty="0">
                <a:solidFill>
                  <a:schemeClr val="bg2"/>
                </a:solidFill>
                <a:latin typeface="+mj-lt"/>
              </a:rPr>
              <a:t>Feasibility is important</a:t>
            </a:r>
          </a:p>
        </p:txBody>
      </p:sp>
      <p:pic>
        <p:nvPicPr>
          <p:cNvPr id="2050" name="Picture 2" descr="Reminders — Gammage Flowers">
            <a:extLst>
              <a:ext uri="{FF2B5EF4-FFF2-40B4-BE49-F238E27FC236}">
                <a16:creationId xmlns:a16="http://schemas.microsoft.com/office/drawing/2014/main" id="{3A8CCC81-420A-C667-1FF0-91F4A8165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1558" y="4055716"/>
            <a:ext cx="8645398" cy="600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52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35FA-AADF-F321-656F-90F24D60351E}"/>
              </a:ext>
            </a:extLst>
          </p:cNvPr>
          <p:cNvSpPr>
            <a:spLocks noGrp="1"/>
          </p:cNvSpPr>
          <p:nvPr>
            <p:ph type="title"/>
          </p:nvPr>
        </p:nvSpPr>
        <p:spPr>
          <a:xfrm>
            <a:off x="1219201" y="865942"/>
            <a:ext cx="19507201" cy="1505304"/>
          </a:xfrm>
        </p:spPr>
        <p:txBody>
          <a:bodyPr>
            <a:normAutofit/>
          </a:bodyPr>
          <a:lstStyle/>
          <a:p>
            <a:r>
              <a:rPr lang="en-US" dirty="0">
                <a:solidFill>
                  <a:schemeClr val="bg2">
                    <a:lumMod val="50000"/>
                  </a:schemeClr>
                </a:solidFill>
              </a:rPr>
              <a:t>Designing a WINNING Proposal</a:t>
            </a:r>
          </a:p>
        </p:txBody>
      </p:sp>
      <p:pic>
        <p:nvPicPr>
          <p:cNvPr id="1030" name="Picture 6" descr="Multilevel Interventions are for Behavior Change | Models and Mechanisms of  Public Health">
            <a:extLst>
              <a:ext uri="{FF2B5EF4-FFF2-40B4-BE49-F238E27FC236}">
                <a16:creationId xmlns:a16="http://schemas.microsoft.com/office/drawing/2014/main" id="{0B8F627E-72EB-CF5D-B387-7D49BD8C7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008" y="3745536"/>
            <a:ext cx="10499271" cy="75965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at went as planned, said no project ever. | Emotionally unavailable,  Ecards funny, Someecards">
            <a:extLst>
              <a:ext uri="{FF2B5EF4-FFF2-40B4-BE49-F238E27FC236}">
                <a16:creationId xmlns:a16="http://schemas.microsoft.com/office/drawing/2014/main" id="{8592E1D4-0EB2-7ED2-26AD-9BFC843308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644079" y="3299792"/>
            <a:ext cx="10024324" cy="701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15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5D0A-243E-EF43-A6A3-D34C6E748DF6}"/>
              </a:ext>
            </a:extLst>
          </p:cNvPr>
          <p:cNvSpPr>
            <a:spLocks noGrp="1"/>
          </p:cNvSpPr>
          <p:nvPr>
            <p:ph type="title"/>
          </p:nvPr>
        </p:nvSpPr>
        <p:spPr>
          <a:xfrm>
            <a:off x="1726595" y="1093874"/>
            <a:ext cx="19507201" cy="1505304"/>
          </a:xfrm>
        </p:spPr>
        <p:txBody>
          <a:bodyPr/>
          <a:lstStyle/>
          <a:p>
            <a:r>
              <a:rPr lang="en-US" dirty="0">
                <a:solidFill>
                  <a:schemeClr val="bg2">
                    <a:lumMod val="50000"/>
                  </a:schemeClr>
                </a:solidFill>
              </a:rPr>
              <a:t>What Works…</a:t>
            </a:r>
          </a:p>
        </p:txBody>
      </p:sp>
      <p:sp>
        <p:nvSpPr>
          <p:cNvPr id="5" name="Content Placeholder 4">
            <a:extLst>
              <a:ext uri="{FF2B5EF4-FFF2-40B4-BE49-F238E27FC236}">
                <a16:creationId xmlns:a16="http://schemas.microsoft.com/office/drawing/2014/main" id="{CE15DC8E-C445-6F40-A1EF-8749CA7EB82F}"/>
              </a:ext>
            </a:extLst>
          </p:cNvPr>
          <p:cNvSpPr>
            <a:spLocks noGrp="1"/>
          </p:cNvSpPr>
          <p:nvPr>
            <p:ph idx="1"/>
          </p:nvPr>
        </p:nvSpPr>
        <p:spPr>
          <a:xfrm>
            <a:off x="1726595" y="3121685"/>
            <a:ext cx="21945602" cy="8686800"/>
          </a:xfrm>
        </p:spPr>
        <p:txBody>
          <a:bodyPr numCol="1"/>
          <a:lstStyle/>
          <a:p>
            <a:r>
              <a:rPr lang="en-US" dirty="0">
                <a:solidFill>
                  <a:schemeClr val="bg2"/>
                </a:solidFill>
                <a:latin typeface="+mj-lt"/>
              </a:rPr>
              <a:t>Using a </a:t>
            </a:r>
            <a:r>
              <a:rPr lang="en-US" i="1" dirty="0">
                <a:solidFill>
                  <a:schemeClr val="bg2"/>
                </a:solidFill>
                <a:latin typeface="+mj-lt"/>
              </a:rPr>
              <a:t>systematic</a:t>
            </a:r>
            <a:r>
              <a:rPr lang="en-US" dirty="0">
                <a:solidFill>
                  <a:schemeClr val="bg2"/>
                </a:solidFill>
                <a:latin typeface="+mj-lt"/>
              </a:rPr>
              <a:t> </a:t>
            </a:r>
            <a:r>
              <a:rPr lang="en-US" i="1" dirty="0">
                <a:solidFill>
                  <a:schemeClr val="bg2"/>
                </a:solidFill>
                <a:latin typeface="+mj-lt"/>
              </a:rPr>
              <a:t>approach</a:t>
            </a:r>
            <a:r>
              <a:rPr lang="en-US" dirty="0">
                <a:solidFill>
                  <a:schemeClr val="bg2"/>
                </a:solidFill>
                <a:latin typeface="+mj-lt"/>
              </a:rPr>
              <a:t> to program development, implementation, and evaluation</a:t>
            </a:r>
          </a:p>
          <a:p>
            <a:r>
              <a:rPr lang="en-US" dirty="0">
                <a:solidFill>
                  <a:schemeClr val="bg2"/>
                </a:solidFill>
                <a:latin typeface="+mj-lt"/>
              </a:rPr>
              <a:t>Considering evidence-based practices, experiences, community/partner input at each step</a:t>
            </a:r>
          </a:p>
          <a:p>
            <a:r>
              <a:rPr lang="en-US" dirty="0">
                <a:solidFill>
                  <a:schemeClr val="bg2"/>
                </a:solidFill>
                <a:latin typeface="+mj-lt"/>
              </a:rPr>
              <a:t>Using an </a:t>
            </a:r>
            <a:r>
              <a:rPr lang="en-US" i="1" dirty="0">
                <a:solidFill>
                  <a:schemeClr val="bg2"/>
                </a:solidFill>
                <a:latin typeface="+mj-lt"/>
              </a:rPr>
              <a:t>ecological</a:t>
            </a:r>
            <a:r>
              <a:rPr lang="en-US" dirty="0">
                <a:solidFill>
                  <a:schemeClr val="bg2"/>
                </a:solidFill>
                <a:latin typeface="+mj-lt"/>
              </a:rPr>
              <a:t> approach that considers up and downstream impacts on health</a:t>
            </a:r>
            <a:r>
              <a:rPr lang="en-US" dirty="0">
                <a:solidFill>
                  <a:schemeClr val="tx1">
                    <a:lumMod val="50000"/>
                  </a:schemeClr>
                </a:solidFill>
                <a:latin typeface="+mn-lt"/>
              </a:rPr>
              <a:t> </a:t>
            </a:r>
          </a:p>
          <a:p>
            <a:pPr marL="0" indent="0">
              <a:buNone/>
            </a:pPr>
            <a:endParaRPr lang="en-US" dirty="0"/>
          </a:p>
        </p:txBody>
      </p:sp>
      <p:sp>
        <p:nvSpPr>
          <p:cNvPr id="6" name="Frame 5">
            <a:extLst>
              <a:ext uri="{FF2B5EF4-FFF2-40B4-BE49-F238E27FC236}">
                <a16:creationId xmlns:a16="http://schemas.microsoft.com/office/drawing/2014/main" id="{BF1A0923-3811-EC46-8229-393E7078DF63}"/>
              </a:ext>
            </a:extLst>
          </p:cNvPr>
          <p:cNvSpPr/>
          <p:nvPr/>
        </p:nvSpPr>
        <p:spPr>
          <a:xfrm>
            <a:off x="5149308" y="9509226"/>
            <a:ext cx="4486656" cy="2247612"/>
          </a:xfrm>
          <a:prstGeom prst="frame">
            <a:avLst/>
          </a:prstGeom>
          <a:solidFill>
            <a:srgbClr val="0EB1A4"/>
          </a:solidFill>
          <a:ln>
            <a:solidFill>
              <a:srgbClr val="0EB1A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a:solidFill>
                <a:schemeClr val="tx1"/>
              </a:solidFill>
            </a:endParaRPr>
          </a:p>
        </p:txBody>
      </p:sp>
      <p:sp>
        <p:nvSpPr>
          <p:cNvPr id="7" name="TextBox 6">
            <a:extLst>
              <a:ext uri="{FF2B5EF4-FFF2-40B4-BE49-F238E27FC236}">
                <a16:creationId xmlns:a16="http://schemas.microsoft.com/office/drawing/2014/main" id="{14026A89-CE3D-9E45-ABEE-D216D6EBBCF2}"/>
              </a:ext>
            </a:extLst>
          </p:cNvPr>
          <p:cNvSpPr txBox="1"/>
          <p:nvPr/>
        </p:nvSpPr>
        <p:spPr>
          <a:xfrm>
            <a:off x="5295612" y="9966815"/>
            <a:ext cx="3998976" cy="1569660"/>
          </a:xfrm>
          <a:prstGeom prst="rect">
            <a:avLst/>
          </a:prstGeom>
          <a:noFill/>
        </p:spPr>
        <p:txBody>
          <a:bodyPr wrap="square" rtlCol="0">
            <a:spAutoFit/>
          </a:bodyPr>
          <a:lstStyle/>
          <a:p>
            <a:pPr algn="ctr"/>
            <a:r>
              <a:rPr lang="en-US" sz="4800" dirty="0">
                <a:solidFill>
                  <a:schemeClr val="tx1">
                    <a:lumMod val="50000"/>
                  </a:schemeClr>
                </a:solidFill>
              </a:rPr>
              <a:t>Problem Identification</a:t>
            </a:r>
          </a:p>
        </p:txBody>
      </p:sp>
      <p:cxnSp>
        <p:nvCxnSpPr>
          <p:cNvPr id="9" name="Straight Arrow Connector 8">
            <a:extLst>
              <a:ext uri="{FF2B5EF4-FFF2-40B4-BE49-F238E27FC236}">
                <a16:creationId xmlns:a16="http://schemas.microsoft.com/office/drawing/2014/main" id="{A50398D2-12AD-CD49-88E5-18380F5C9726}"/>
              </a:ext>
            </a:extLst>
          </p:cNvPr>
          <p:cNvCxnSpPr/>
          <p:nvPr/>
        </p:nvCxnSpPr>
        <p:spPr>
          <a:xfrm>
            <a:off x="9635964" y="10594314"/>
            <a:ext cx="4242816" cy="0"/>
          </a:xfrm>
          <a:prstGeom prst="straightConnector1">
            <a:avLst/>
          </a:prstGeom>
          <a:ln w="98425">
            <a:solidFill>
              <a:srgbClr val="0EB1A4"/>
            </a:solidFill>
            <a:tailEnd type="triangle"/>
          </a:ln>
        </p:spPr>
        <p:style>
          <a:lnRef idx="2">
            <a:schemeClr val="accent1"/>
          </a:lnRef>
          <a:fillRef idx="0">
            <a:schemeClr val="accent1"/>
          </a:fillRef>
          <a:effectRef idx="1">
            <a:schemeClr val="accent1"/>
          </a:effectRef>
          <a:fontRef idx="minor">
            <a:schemeClr val="tx1"/>
          </a:fontRef>
        </p:style>
      </p:cxnSp>
      <p:sp>
        <p:nvSpPr>
          <p:cNvPr id="10" name="Frame 9">
            <a:extLst>
              <a:ext uri="{FF2B5EF4-FFF2-40B4-BE49-F238E27FC236}">
                <a16:creationId xmlns:a16="http://schemas.microsoft.com/office/drawing/2014/main" id="{7F5FD7D5-7E2E-8D44-97DF-FB171745315F}"/>
              </a:ext>
            </a:extLst>
          </p:cNvPr>
          <p:cNvSpPr/>
          <p:nvPr/>
        </p:nvSpPr>
        <p:spPr>
          <a:xfrm>
            <a:off x="14000700" y="9586662"/>
            <a:ext cx="4462272" cy="2170176"/>
          </a:xfrm>
          <a:prstGeom prst="frame">
            <a:avLst/>
          </a:prstGeom>
          <a:solidFill>
            <a:srgbClr val="0EB1A4"/>
          </a:solidFill>
          <a:ln>
            <a:solidFill>
              <a:srgbClr val="0EB1A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tx1">
                    <a:lumMod val="50000"/>
                  </a:schemeClr>
                </a:solidFill>
              </a:rPr>
              <a:t>Problem Solving</a:t>
            </a:r>
          </a:p>
        </p:txBody>
      </p:sp>
    </p:spTree>
    <p:extLst>
      <p:ext uri="{BB962C8B-B14F-4D97-AF65-F5344CB8AC3E}">
        <p14:creationId xmlns:p14="http://schemas.microsoft.com/office/powerpoint/2010/main" val="345920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CCB6-78C8-A84C-A296-F2F3FDAD4A00}"/>
              </a:ext>
            </a:extLst>
          </p:cNvPr>
          <p:cNvSpPr>
            <a:spLocks noGrp="1"/>
          </p:cNvSpPr>
          <p:nvPr>
            <p:ph type="title"/>
          </p:nvPr>
        </p:nvSpPr>
        <p:spPr>
          <a:xfrm>
            <a:off x="1024128" y="770530"/>
            <a:ext cx="19507201" cy="1505304"/>
          </a:xfrm>
        </p:spPr>
        <p:txBody>
          <a:bodyPr/>
          <a:lstStyle/>
          <a:p>
            <a:r>
              <a:rPr lang="en-US" dirty="0">
                <a:solidFill>
                  <a:schemeClr val="bg2">
                    <a:lumMod val="50000"/>
                  </a:schemeClr>
                </a:solidFill>
              </a:rPr>
              <a:t>6 Steps of Developing Your Program</a:t>
            </a:r>
          </a:p>
        </p:txBody>
      </p:sp>
      <p:sp>
        <p:nvSpPr>
          <p:cNvPr id="3" name="Content Placeholder 2">
            <a:extLst>
              <a:ext uri="{FF2B5EF4-FFF2-40B4-BE49-F238E27FC236}">
                <a16:creationId xmlns:a16="http://schemas.microsoft.com/office/drawing/2014/main" id="{56EBAD74-4988-304B-916D-BD33072A4DDD}"/>
              </a:ext>
            </a:extLst>
          </p:cNvPr>
          <p:cNvSpPr>
            <a:spLocks noGrp="1"/>
          </p:cNvSpPr>
          <p:nvPr>
            <p:ph idx="1"/>
          </p:nvPr>
        </p:nvSpPr>
        <p:spPr>
          <a:xfrm>
            <a:off x="1024128" y="2570212"/>
            <a:ext cx="17739360" cy="9786544"/>
          </a:xfrm>
        </p:spPr>
        <p:txBody>
          <a:bodyPr numCol="1">
            <a:noAutofit/>
          </a:bodyPr>
          <a:lstStyle/>
          <a:p>
            <a:pPr marL="742950" indent="-742950">
              <a:lnSpc>
                <a:spcPct val="100000"/>
              </a:lnSpc>
              <a:spcBef>
                <a:spcPts val="1800"/>
              </a:spcBef>
              <a:buFont typeface="+mj-lt"/>
              <a:buAutoNum type="arabicPeriod"/>
            </a:pPr>
            <a:r>
              <a:rPr lang="en-US" dirty="0">
                <a:solidFill>
                  <a:schemeClr val="bg2"/>
                </a:solidFill>
                <a:latin typeface="+mj-lt"/>
              </a:rPr>
              <a:t>Needs assessment/problem analysis </a:t>
            </a:r>
          </a:p>
          <a:p>
            <a:pPr lvl="1">
              <a:lnSpc>
                <a:spcPct val="100000"/>
              </a:lnSpc>
              <a:spcBef>
                <a:spcPts val="1800"/>
              </a:spcBef>
            </a:pPr>
            <a:r>
              <a:rPr lang="en-US" sz="4400" dirty="0">
                <a:solidFill>
                  <a:schemeClr val="bg2"/>
                </a:solidFill>
                <a:latin typeface="+mj-lt"/>
              </a:rPr>
              <a:t>What/who needs to be changed </a:t>
            </a:r>
          </a:p>
          <a:p>
            <a:pPr lvl="1">
              <a:lnSpc>
                <a:spcPct val="100000"/>
              </a:lnSpc>
              <a:spcBef>
                <a:spcPts val="1800"/>
              </a:spcBef>
            </a:pPr>
            <a:r>
              <a:rPr lang="en-US" sz="4400" dirty="0">
                <a:solidFill>
                  <a:schemeClr val="bg2"/>
                </a:solidFill>
                <a:latin typeface="+mj-lt"/>
              </a:rPr>
              <a:t>Develop logic model of change</a:t>
            </a:r>
          </a:p>
          <a:p>
            <a:pPr marL="895350" indent="-914400">
              <a:lnSpc>
                <a:spcPct val="100000"/>
              </a:lnSpc>
              <a:spcBef>
                <a:spcPts val="1800"/>
              </a:spcBef>
              <a:buFont typeface="+mj-lt"/>
              <a:buAutoNum type="arabicPeriod"/>
            </a:pPr>
            <a:r>
              <a:rPr lang="en-US" dirty="0">
                <a:solidFill>
                  <a:schemeClr val="bg2"/>
                </a:solidFill>
                <a:latin typeface="+mj-lt"/>
              </a:rPr>
              <a:t>Create programmatic goals and objectives</a:t>
            </a:r>
          </a:p>
          <a:p>
            <a:pPr lvl="1">
              <a:lnSpc>
                <a:spcPct val="100000"/>
              </a:lnSpc>
              <a:spcBef>
                <a:spcPts val="1800"/>
              </a:spcBef>
            </a:pPr>
            <a:r>
              <a:rPr lang="en-US" sz="4400" dirty="0">
                <a:solidFill>
                  <a:schemeClr val="bg2"/>
                </a:solidFill>
                <a:latin typeface="+mj-lt"/>
              </a:rPr>
              <a:t>Short, medium, long  </a:t>
            </a:r>
          </a:p>
          <a:p>
            <a:pPr marL="895350" indent="-914400">
              <a:lnSpc>
                <a:spcPct val="100000"/>
              </a:lnSpc>
              <a:spcBef>
                <a:spcPts val="1800"/>
              </a:spcBef>
              <a:buFont typeface="+mj-lt"/>
              <a:buAutoNum type="arabicPeriod"/>
            </a:pPr>
            <a:r>
              <a:rPr lang="en-US" dirty="0">
                <a:solidFill>
                  <a:schemeClr val="bg2"/>
                </a:solidFill>
                <a:latin typeface="+mj-lt"/>
              </a:rPr>
              <a:t>Choose evidence-based intervention methods relating to the </a:t>
            </a:r>
            <a:r>
              <a:rPr lang="en-US" i="1" dirty="0">
                <a:solidFill>
                  <a:schemeClr val="bg2"/>
                </a:solidFill>
                <a:latin typeface="+mj-lt"/>
              </a:rPr>
              <a:t>short-term</a:t>
            </a:r>
            <a:r>
              <a:rPr lang="en-US" dirty="0">
                <a:solidFill>
                  <a:schemeClr val="bg2"/>
                </a:solidFill>
                <a:latin typeface="+mj-lt"/>
              </a:rPr>
              <a:t> objectives </a:t>
            </a:r>
          </a:p>
          <a:p>
            <a:pPr marL="914400" indent="-914400">
              <a:lnSpc>
                <a:spcPct val="100000"/>
              </a:lnSpc>
              <a:spcBef>
                <a:spcPts val="1800"/>
              </a:spcBef>
              <a:buFont typeface="+mj-lt"/>
              <a:buAutoNum type="arabicPeriod"/>
            </a:pPr>
            <a:r>
              <a:rPr lang="en-US" dirty="0">
                <a:solidFill>
                  <a:schemeClr val="bg2"/>
                </a:solidFill>
                <a:latin typeface="+mj-lt"/>
              </a:rPr>
              <a:t>Combine methods into an organized program</a:t>
            </a:r>
          </a:p>
          <a:p>
            <a:pPr marL="914400" indent="-914400">
              <a:lnSpc>
                <a:spcPct val="100000"/>
              </a:lnSpc>
              <a:spcBef>
                <a:spcPts val="1800"/>
              </a:spcBef>
              <a:buFont typeface="+mj-lt"/>
              <a:buAutoNum type="arabicPeriod"/>
            </a:pPr>
            <a:r>
              <a:rPr lang="en-US" dirty="0">
                <a:solidFill>
                  <a:schemeClr val="bg2"/>
                </a:solidFill>
                <a:latin typeface="+mj-lt"/>
              </a:rPr>
              <a:t>Plan for adoption, implementation, and sustainability of the program </a:t>
            </a:r>
          </a:p>
          <a:p>
            <a:pPr marL="914400" indent="-914400">
              <a:lnSpc>
                <a:spcPct val="100000"/>
              </a:lnSpc>
              <a:spcBef>
                <a:spcPts val="1800"/>
              </a:spcBef>
              <a:buFont typeface="+mj-lt"/>
              <a:buAutoNum type="arabicPeriod"/>
            </a:pPr>
            <a:r>
              <a:rPr lang="en-US" dirty="0">
                <a:solidFill>
                  <a:schemeClr val="bg2"/>
                </a:solidFill>
                <a:latin typeface="+mj-lt"/>
              </a:rPr>
              <a:t>Develop an evaluation plan </a:t>
            </a:r>
          </a:p>
        </p:txBody>
      </p:sp>
      <p:pic>
        <p:nvPicPr>
          <p:cNvPr id="7" name="Picture 6">
            <a:extLst>
              <a:ext uri="{FF2B5EF4-FFF2-40B4-BE49-F238E27FC236}">
                <a16:creationId xmlns:a16="http://schemas.microsoft.com/office/drawing/2014/main" id="{9C0EF883-2C78-A742-B634-604172CB9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0731" y="770530"/>
            <a:ext cx="6574614" cy="6574614"/>
          </a:xfrm>
          <a:prstGeom prst="rect">
            <a:avLst/>
          </a:prstGeom>
        </p:spPr>
      </p:pic>
    </p:spTree>
    <p:extLst>
      <p:ext uri="{BB962C8B-B14F-4D97-AF65-F5344CB8AC3E}">
        <p14:creationId xmlns:p14="http://schemas.microsoft.com/office/powerpoint/2010/main" val="303426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C9C8"/>
        </a:soli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stretch>
            <a:fillRect/>
          </a:stretch>
        </p:blipFill>
        <p:spPr>
          <a:xfrm>
            <a:off x="-890002" y="2918109"/>
            <a:ext cx="9101460" cy="7879782"/>
          </a:xfrm>
          <a:prstGeom prst="rect">
            <a:avLst/>
          </a:prstGeom>
          <a:ln w="12700">
            <a:miter lim="400000"/>
          </a:ln>
        </p:spPr>
      </p:pic>
      <p:sp>
        <p:nvSpPr>
          <p:cNvPr id="161" name="section…"/>
          <p:cNvSpPr txBox="1"/>
          <p:nvPr/>
        </p:nvSpPr>
        <p:spPr>
          <a:xfrm>
            <a:off x="9821542" y="752214"/>
            <a:ext cx="13546458" cy="14487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About </a:t>
            </a:r>
          </a:p>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Innovative Funding Partners</a:t>
            </a:r>
            <a:endParaRPr sz="5400" dirty="0"/>
          </a:p>
        </p:txBody>
      </p:sp>
      <p:sp>
        <p:nvSpPr>
          <p:cNvPr id="2" name="TextBox 1">
            <a:extLst>
              <a:ext uri="{FF2B5EF4-FFF2-40B4-BE49-F238E27FC236}">
                <a16:creationId xmlns:a16="http://schemas.microsoft.com/office/drawing/2014/main" id="{64FCAA4D-5F87-7D10-6088-B7F2296EC66D}"/>
              </a:ext>
            </a:extLst>
          </p:cNvPr>
          <p:cNvSpPr txBox="1"/>
          <p:nvPr/>
        </p:nvSpPr>
        <p:spPr>
          <a:xfrm>
            <a:off x="9122885" y="2900055"/>
            <a:ext cx="13906448" cy="837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l">
              <a:lnSpc>
                <a:spcPct val="110000"/>
              </a:lnSpc>
              <a:spcAft>
                <a:spcPts val="600"/>
              </a:spcAft>
              <a:buNone/>
            </a:pPr>
            <a:r>
              <a:rPr lang="en-US" sz="4400" b="1" dirty="0">
                <a:solidFill>
                  <a:schemeClr val="bg1"/>
                </a:solidFill>
              </a:rPr>
              <a:t>IFP</a:t>
            </a:r>
            <a:r>
              <a:rPr lang="en-US" sz="4400" dirty="0">
                <a:solidFill>
                  <a:schemeClr val="bg1"/>
                </a:solidFill>
              </a:rPr>
              <a:t> is a nationally recognized grants consulting firm highly regarded for an impressive overall grant success rate of 84%. Well known for their expertise in federal and other governmental grant writing, this success is based not only on technical expertise, but also on a foundational relationship-building approach. IFP’s team of over 20 highly experienced consultants are passionate about helping organizations meet the unique needs of their local communities and better serve their constituents by seeking and securing grant funding. </a:t>
            </a:r>
          </a:p>
        </p:txBody>
      </p:sp>
      <p:pic>
        <p:nvPicPr>
          <p:cNvPr id="3" name="Picture 2" descr="A picture containing drawing&#10;&#10;Description automatically generated">
            <a:extLst>
              <a:ext uri="{FF2B5EF4-FFF2-40B4-BE49-F238E27FC236}">
                <a16:creationId xmlns:a16="http://schemas.microsoft.com/office/drawing/2014/main" id="{2E763822-800A-BA2C-71C2-48A46AF8F277}"/>
              </a:ext>
            </a:extLst>
          </p:cNvPr>
          <p:cNvPicPr>
            <a:picLocks noChangeAspect="1"/>
          </p:cNvPicPr>
          <p:nvPr/>
        </p:nvPicPr>
        <p:blipFill rotWithShape="1">
          <a:blip r:embed="rId3">
            <a:extLst>
              <a:ext uri="{28A0092B-C50C-407E-A947-70E740481C1C}">
                <a14:useLocalDpi xmlns:a14="http://schemas.microsoft.com/office/drawing/2010/main" val="0"/>
              </a:ext>
            </a:extLst>
          </a:blip>
          <a:srcRect t="7683" r="-2" b="14646"/>
          <a:stretch/>
        </p:blipFill>
        <p:spPr bwMode="auto">
          <a:xfrm>
            <a:off x="12949084" y="11272603"/>
            <a:ext cx="4836587" cy="2146610"/>
          </a:xfrm>
          <a:prstGeom prst="rect">
            <a:avLst/>
          </a:prstGeom>
          <a:noFill/>
          <a:ln>
            <a:noFill/>
          </a:ln>
          <a:extLst>
            <a:ext uri="{53640926-AAD7-44D8-BBD7-CCE9431645EC}">
              <a14:shadowObscured xmlns:a14="http://schemas.microsoft.com/office/drawing/2010/main"/>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E81F-39C3-B059-303B-EEDC888E6E3E}"/>
              </a:ext>
            </a:extLst>
          </p:cNvPr>
          <p:cNvSpPr>
            <a:spLocks noGrp="1"/>
          </p:cNvSpPr>
          <p:nvPr>
            <p:ph type="title"/>
          </p:nvPr>
        </p:nvSpPr>
        <p:spPr>
          <a:xfrm>
            <a:off x="1219201" y="1076146"/>
            <a:ext cx="19507201" cy="1505304"/>
          </a:xfrm>
        </p:spPr>
        <p:txBody>
          <a:bodyPr/>
          <a:lstStyle/>
          <a:p>
            <a:r>
              <a:rPr lang="en-US" dirty="0">
                <a:solidFill>
                  <a:schemeClr val="bg2">
                    <a:lumMod val="50000"/>
                  </a:schemeClr>
                </a:solidFill>
              </a:rPr>
              <a:t>Extensive Planning Guides You to Answer:</a:t>
            </a:r>
          </a:p>
        </p:txBody>
      </p:sp>
      <p:sp>
        <p:nvSpPr>
          <p:cNvPr id="3" name="Content Placeholder 2">
            <a:extLst>
              <a:ext uri="{FF2B5EF4-FFF2-40B4-BE49-F238E27FC236}">
                <a16:creationId xmlns:a16="http://schemas.microsoft.com/office/drawing/2014/main" id="{8964BE0E-C6A8-6D5D-D8B7-E37D38879EC6}"/>
              </a:ext>
            </a:extLst>
          </p:cNvPr>
          <p:cNvSpPr>
            <a:spLocks noGrp="1"/>
          </p:cNvSpPr>
          <p:nvPr>
            <p:ph idx="1"/>
          </p:nvPr>
        </p:nvSpPr>
        <p:spPr/>
        <p:txBody>
          <a:bodyPr numCol="1"/>
          <a:lstStyle/>
          <a:p>
            <a:r>
              <a:rPr lang="en-US" dirty="0">
                <a:solidFill>
                  <a:schemeClr val="tx1">
                    <a:lumMod val="50000"/>
                  </a:schemeClr>
                </a:solidFill>
                <a:latin typeface="+mj-lt"/>
              </a:rPr>
              <a:t>Who will decide to use the program? Who will implement the program? Who will ensure it continues over time?</a:t>
            </a:r>
          </a:p>
          <a:p>
            <a:r>
              <a:rPr lang="en-US" dirty="0">
                <a:solidFill>
                  <a:schemeClr val="tx1">
                    <a:lumMod val="50000"/>
                  </a:schemeClr>
                </a:solidFill>
                <a:latin typeface="+mj-lt"/>
              </a:rPr>
              <a:t>What needs to be done?</a:t>
            </a:r>
          </a:p>
          <a:p>
            <a:r>
              <a:rPr lang="en-US" dirty="0">
                <a:solidFill>
                  <a:schemeClr val="tx1">
                    <a:lumMod val="50000"/>
                  </a:schemeClr>
                </a:solidFill>
                <a:latin typeface="+mj-lt"/>
              </a:rPr>
              <a:t>Why would we do this approach (addressing determinants of health)?</a:t>
            </a:r>
          </a:p>
          <a:p>
            <a:r>
              <a:rPr lang="en-US" dirty="0">
                <a:solidFill>
                  <a:schemeClr val="tx1">
                    <a:lumMod val="50000"/>
                  </a:schemeClr>
                </a:solidFill>
                <a:latin typeface="+mj-lt"/>
              </a:rPr>
              <a:t>How (what methods and strategies) do we influence these adoption, implementation, and maintenance behaviors and conditions? </a:t>
            </a:r>
          </a:p>
        </p:txBody>
      </p:sp>
    </p:spTree>
    <p:extLst>
      <p:ext uri="{BB962C8B-B14F-4D97-AF65-F5344CB8AC3E}">
        <p14:creationId xmlns:p14="http://schemas.microsoft.com/office/powerpoint/2010/main" val="157516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3235-CC69-9D4D-BCF4-170831B6F172}"/>
              </a:ext>
            </a:extLst>
          </p:cNvPr>
          <p:cNvSpPr>
            <a:spLocks noGrp="1"/>
          </p:cNvSpPr>
          <p:nvPr>
            <p:ph type="title"/>
          </p:nvPr>
        </p:nvSpPr>
        <p:spPr>
          <a:xfrm>
            <a:off x="1219201" y="1076146"/>
            <a:ext cx="19507201" cy="1505304"/>
          </a:xfrm>
        </p:spPr>
        <p:txBody>
          <a:bodyPr/>
          <a:lstStyle/>
          <a:p>
            <a:r>
              <a:rPr lang="en-US" dirty="0">
                <a:solidFill>
                  <a:schemeClr val="bg2">
                    <a:lumMod val="50000"/>
                  </a:schemeClr>
                </a:solidFill>
              </a:rPr>
              <a:t>Step 1: Assess the Problem</a:t>
            </a:r>
          </a:p>
        </p:txBody>
      </p:sp>
      <p:sp>
        <p:nvSpPr>
          <p:cNvPr id="3" name="Content Placeholder 2">
            <a:extLst>
              <a:ext uri="{FF2B5EF4-FFF2-40B4-BE49-F238E27FC236}">
                <a16:creationId xmlns:a16="http://schemas.microsoft.com/office/drawing/2014/main" id="{50459BE8-D812-5C45-82BB-D91E4DC54720}"/>
              </a:ext>
            </a:extLst>
          </p:cNvPr>
          <p:cNvSpPr>
            <a:spLocks noGrp="1"/>
          </p:cNvSpPr>
          <p:nvPr>
            <p:ph idx="1"/>
          </p:nvPr>
        </p:nvSpPr>
        <p:spPr/>
        <p:txBody>
          <a:bodyPr>
            <a:normAutofit/>
          </a:bodyPr>
          <a:lstStyle/>
          <a:p>
            <a:r>
              <a:rPr lang="en-US" sz="6000" dirty="0">
                <a:solidFill>
                  <a:schemeClr val="bg2"/>
                </a:solidFill>
                <a:latin typeface="+mj-lt"/>
              </a:rPr>
              <a:t>Identify the </a:t>
            </a:r>
            <a:r>
              <a:rPr lang="en-US" sz="6000" b="1" dirty="0">
                <a:solidFill>
                  <a:schemeClr val="bg2"/>
                </a:solidFill>
                <a:latin typeface="+mj-lt"/>
              </a:rPr>
              <a:t>HEALTH </a:t>
            </a:r>
            <a:r>
              <a:rPr lang="en-US" sz="6000" dirty="0">
                <a:solidFill>
                  <a:schemeClr val="bg2"/>
                </a:solidFill>
                <a:latin typeface="+mj-lt"/>
              </a:rPr>
              <a:t>problem &amp; who are those in your community at risk of or most impacted by the health problem </a:t>
            </a:r>
          </a:p>
          <a:p>
            <a:r>
              <a:rPr lang="en-US" sz="6000" dirty="0">
                <a:solidFill>
                  <a:schemeClr val="bg2"/>
                </a:solidFill>
                <a:latin typeface="+mj-lt"/>
              </a:rPr>
              <a:t>How does the particular health problem impact </a:t>
            </a:r>
            <a:r>
              <a:rPr lang="en-US" sz="6000" b="1" dirty="0">
                <a:solidFill>
                  <a:schemeClr val="bg2"/>
                </a:solidFill>
                <a:latin typeface="+mj-lt"/>
              </a:rPr>
              <a:t>Quality of Life?</a:t>
            </a:r>
            <a:endParaRPr lang="en-US" sz="6000" dirty="0">
              <a:solidFill>
                <a:schemeClr val="bg2"/>
              </a:solidFill>
              <a:latin typeface="+mj-lt"/>
            </a:endParaRPr>
          </a:p>
        </p:txBody>
      </p:sp>
      <p:sp>
        <p:nvSpPr>
          <p:cNvPr id="4" name="Content Placeholder 7">
            <a:extLst>
              <a:ext uri="{FF2B5EF4-FFF2-40B4-BE49-F238E27FC236}">
                <a16:creationId xmlns:a16="http://schemas.microsoft.com/office/drawing/2014/main" id="{D6593261-1A78-F453-6B05-A9F9968D87E8}"/>
              </a:ext>
            </a:extLst>
          </p:cNvPr>
          <p:cNvSpPr txBox="1">
            <a:spLocks/>
          </p:cNvSpPr>
          <p:nvPr/>
        </p:nvSpPr>
        <p:spPr>
          <a:xfrm>
            <a:off x="14320994" y="1611819"/>
            <a:ext cx="9348301" cy="10492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1" spcCol="109855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a:lnSpc>
                <a:spcPct val="110000"/>
              </a:lnSpc>
              <a:spcBef>
                <a:spcPts val="1800"/>
              </a:spcBef>
            </a:pPr>
            <a:r>
              <a:rPr lang="en-US" sz="5400" dirty="0">
                <a:solidFill>
                  <a:schemeClr val="bg2"/>
                </a:solidFill>
                <a:latin typeface="+mj-lt"/>
              </a:rPr>
              <a:t>The D’s</a:t>
            </a:r>
          </a:p>
          <a:p>
            <a:pPr lvl="1">
              <a:lnSpc>
                <a:spcPct val="110000"/>
              </a:lnSpc>
              <a:spcBef>
                <a:spcPts val="1800"/>
              </a:spcBef>
            </a:pPr>
            <a:r>
              <a:rPr lang="en-US" sz="5400" dirty="0">
                <a:solidFill>
                  <a:schemeClr val="bg2"/>
                </a:solidFill>
                <a:latin typeface="+mj-lt"/>
              </a:rPr>
              <a:t>Death</a:t>
            </a:r>
          </a:p>
          <a:p>
            <a:pPr lvl="1">
              <a:lnSpc>
                <a:spcPct val="110000"/>
              </a:lnSpc>
              <a:spcBef>
                <a:spcPts val="1800"/>
              </a:spcBef>
            </a:pPr>
            <a:r>
              <a:rPr lang="en-US" sz="5400" dirty="0">
                <a:solidFill>
                  <a:schemeClr val="bg2"/>
                </a:solidFill>
                <a:latin typeface="+mj-lt"/>
              </a:rPr>
              <a:t>Disease or injury </a:t>
            </a:r>
          </a:p>
          <a:p>
            <a:pPr lvl="1">
              <a:lnSpc>
                <a:spcPct val="110000"/>
              </a:lnSpc>
              <a:spcBef>
                <a:spcPts val="1800"/>
              </a:spcBef>
            </a:pPr>
            <a:r>
              <a:rPr lang="en-US" sz="5400" dirty="0">
                <a:solidFill>
                  <a:schemeClr val="bg2"/>
                </a:solidFill>
                <a:latin typeface="+mj-lt"/>
              </a:rPr>
              <a:t>Disability </a:t>
            </a:r>
          </a:p>
          <a:p>
            <a:pPr>
              <a:lnSpc>
                <a:spcPct val="110000"/>
              </a:lnSpc>
              <a:spcBef>
                <a:spcPts val="1800"/>
              </a:spcBef>
            </a:pPr>
            <a:r>
              <a:rPr lang="en-US" sz="5400" dirty="0">
                <a:solidFill>
                  <a:schemeClr val="bg2"/>
                </a:solidFill>
                <a:latin typeface="+mj-lt"/>
              </a:rPr>
              <a:t>Life Expectancy</a:t>
            </a:r>
          </a:p>
          <a:p>
            <a:pPr>
              <a:lnSpc>
                <a:spcPct val="110000"/>
              </a:lnSpc>
              <a:spcBef>
                <a:spcPts val="1800"/>
              </a:spcBef>
            </a:pPr>
            <a:r>
              <a:rPr lang="en-US" sz="5400" dirty="0">
                <a:solidFill>
                  <a:schemeClr val="bg2"/>
                </a:solidFill>
                <a:latin typeface="+mj-lt"/>
              </a:rPr>
              <a:t>Biometric measures </a:t>
            </a:r>
          </a:p>
          <a:p>
            <a:pPr lvl="1">
              <a:lnSpc>
                <a:spcPct val="110000"/>
              </a:lnSpc>
              <a:spcBef>
                <a:spcPts val="1800"/>
              </a:spcBef>
            </a:pPr>
            <a:r>
              <a:rPr lang="en-US" sz="5400" dirty="0">
                <a:solidFill>
                  <a:schemeClr val="bg2"/>
                </a:solidFill>
                <a:latin typeface="+mj-lt"/>
              </a:rPr>
              <a:t>Body fat</a:t>
            </a:r>
          </a:p>
          <a:p>
            <a:pPr lvl="1">
              <a:lnSpc>
                <a:spcPct val="110000"/>
              </a:lnSpc>
              <a:spcBef>
                <a:spcPts val="1800"/>
              </a:spcBef>
            </a:pPr>
            <a:r>
              <a:rPr lang="en-US" sz="5400" dirty="0">
                <a:solidFill>
                  <a:schemeClr val="bg2"/>
                </a:solidFill>
                <a:latin typeface="+mj-lt"/>
              </a:rPr>
              <a:t>Cortisol levels (stress)</a:t>
            </a:r>
          </a:p>
          <a:p>
            <a:pPr>
              <a:lnSpc>
                <a:spcPct val="110000"/>
              </a:lnSpc>
              <a:spcBef>
                <a:spcPts val="1800"/>
              </a:spcBef>
            </a:pPr>
            <a:r>
              <a:rPr lang="en-US" sz="5400" dirty="0">
                <a:solidFill>
                  <a:schemeClr val="bg2"/>
                </a:solidFill>
                <a:latin typeface="+mj-lt"/>
              </a:rPr>
              <a:t>Symptoms </a:t>
            </a:r>
          </a:p>
          <a:p>
            <a:endParaRPr lang="en-US" dirty="0">
              <a:solidFill>
                <a:schemeClr val="tx1">
                  <a:lumMod val="50000"/>
                </a:schemeClr>
              </a:solidFill>
            </a:endParaRPr>
          </a:p>
        </p:txBody>
      </p:sp>
    </p:spTree>
    <p:extLst>
      <p:ext uri="{BB962C8B-B14F-4D97-AF65-F5344CB8AC3E}">
        <p14:creationId xmlns:p14="http://schemas.microsoft.com/office/powerpoint/2010/main" val="3603799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15CD-5388-AF41-95D8-A9947572B155}"/>
              </a:ext>
            </a:extLst>
          </p:cNvPr>
          <p:cNvSpPr>
            <a:spLocks noGrp="1"/>
          </p:cNvSpPr>
          <p:nvPr>
            <p:ph type="title"/>
          </p:nvPr>
        </p:nvSpPr>
        <p:spPr>
          <a:xfrm>
            <a:off x="1126755" y="977472"/>
            <a:ext cx="19507201" cy="1505304"/>
          </a:xfrm>
        </p:spPr>
        <p:txBody>
          <a:bodyPr/>
          <a:lstStyle/>
          <a:p>
            <a:r>
              <a:rPr lang="en-US" dirty="0">
                <a:solidFill>
                  <a:schemeClr val="bg2">
                    <a:lumMod val="50000"/>
                  </a:schemeClr>
                </a:solidFill>
              </a:rPr>
              <a:t>Step 1: Assess the Problem</a:t>
            </a:r>
          </a:p>
        </p:txBody>
      </p:sp>
      <p:sp>
        <p:nvSpPr>
          <p:cNvPr id="3" name="Content Placeholder 2">
            <a:extLst>
              <a:ext uri="{FF2B5EF4-FFF2-40B4-BE49-F238E27FC236}">
                <a16:creationId xmlns:a16="http://schemas.microsoft.com/office/drawing/2014/main" id="{A45ABB3E-4881-3B45-807E-CAA1C759B11B}"/>
              </a:ext>
            </a:extLst>
          </p:cNvPr>
          <p:cNvSpPr>
            <a:spLocks noGrp="1"/>
          </p:cNvSpPr>
          <p:nvPr>
            <p:ph idx="1"/>
          </p:nvPr>
        </p:nvSpPr>
        <p:spPr>
          <a:xfrm>
            <a:off x="11252888" y="3657600"/>
            <a:ext cx="12191999" cy="8417860"/>
          </a:xfrm>
        </p:spPr>
        <p:txBody>
          <a:bodyPr numCol="1">
            <a:normAutofit/>
          </a:bodyPr>
          <a:lstStyle/>
          <a:p>
            <a:r>
              <a:rPr lang="en-US" dirty="0">
                <a:solidFill>
                  <a:schemeClr val="bg2"/>
                </a:solidFill>
                <a:latin typeface="+mj-lt"/>
              </a:rPr>
              <a:t>Based on your health problem/factor and your behavioral problem/factor….</a:t>
            </a:r>
          </a:p>
          <a:p>
            <a:pPr lvl="1"/>
            <a:r>
              <a:rPr lang="en-US" dirty="0">
                <a:solidFill>
                  <a:schemeClr val="bg2"/>
                </a:solidFill>
                <a:latin typeface="+mj-lt"/>
              </a:rPr>
              <a:t>Consider the </a:t>
            </a:r>
            <a:r>
              <a:rPr lang="en-US" b="1" dirty="0">
                <a:solidFill>
                  <a:schemeClr val="bg2"/>
                </a:solidFill>
                <a:latin typeface="+mj-lt"/>
              </a:rPr>
              <a:t>environmental </a:t>
            </a:r>
            <a:r>
              <a:rPr lang="en-US" dirty="0">
                <a:solidFill>
                  <a:schemeClr val="bg2"/>
                </a:solidFill>
                <a:latin typeface="+mj-lt"/>
              </a:rPr>
              <a:t>issues contributing to the behavior and health problem: </a:t>
            </a:r>
          </a:p>
          <a:p>
            <a:pPr lvl="2"/>
            <a:r>
              <a:rPr lang="en-US" dirty="0">
                <a:solidFill>
                  <a:schemeClr val="bg2"/>
                </a:solidFill>
                <a:latin typeface="+mj-lt"/>
              </a:rPr>
              <a:t>Availability of services, lack of providers, location of services, political challenges</a:t>
            </a:r>
          </a:p>
          <a:p>
            <a:pPr marL="0" indent="0">
              <a:buNone/>
            </a:pPr>
            <a:endParaRPr lang="en-US" dirty="0"/>
          </a:p>
        </p:txBody>
      </p:sp>
      <p:graphicFrame>
        <p:nvGraphicFramePr>
          <p:cNvPr id="4" name="Diagram 3">
            <a:extLst>
              <a:ext uri="{FF2B5EF4-FFF2-40B4-BE49-F238E27FC236}">
                <a16:creationId xmlns:a16="http://schemas.microsoft.com/office/drawing/2014/main" id="{B1900745-F2E8-C640-B8E8-C4A0861B80BB}"/>
              </a:ext>
            </a:extLst>
          </p:cNvPr>
          <p:cNvGraphicFramePr/>
          <p:nvPr>
            <p:extLst>
              <p:ext uri="{D42A27DB-BD31-4B8C-83A1-F6EECF244321}">
                <p14:modId xmlns:p14="http://schemas.microsoft.com/office/powerpoint/2010/main" val="1538133250"/>
              </p:ext>
            </p:extLst>
          </p:nvPr>
        </p:nvGraphicFramePr>
        <p:xfrm>
          <a:off x="2266394" y="3215118"/>
          <a:ext cx="121920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732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391D-03B3-3F41-AA57-A093B20055A6}"/>
              </a:ext>
            </a:extLst>
          </p:cNvPr>
          <p:cNvSpPr>
            <a:spLocks noGrp="1"/>
          </p:cNvSpPr>
          <p:nvPr>
            <p:ph type="title"/>
          </p:nvPr>
        </p:nvSpPr>
        <p:spPr>
          <a:xfrm>
            <a:off x="1219201" y="1162647"/>
            <a:ext cx="19507201" cy="1505304"/>
          </a:xfrm>
        </p:spPr>
        <p:txBody>
          <a:bodyPr/>
          <a:lstStyle/>
          <a:p>
            <a:r>
              <a:rPr lang="en-US" dirty="0">
                <a:solidFill>
                  <a:schemeClr val="bg2">
                    <a:lumMod val="50000"/>
                  </a:schemeClr>
                </a:solidFill>
              </a:rPr>
              <a:t>Step 1: Assess the Problem</a:t>
            </a:r>
          </a:p>
        </p:txBody>
      </p:sp>
      <p:sp>
        <p:nvSpPr>
          <p:cNvPr id="3" name="Content Placeholder 2">
            <a:extLst>
              <a:ext uri="{FF2B5EF4-FFF2-40B4-BE49-F238E27FC236}">
                <a16:creationId xmlns:a16="http://schemas.microsoft.com/office/drawing/2014/main" id="{69DA102D-7A76-C349-B9DC-5E3D53C22E08}"/>
              </a:ext>
            </a:extLst>
          </p:cNvPr>
          <p:cNvSpPr>
            <a:spLocks noGrp="1"/>
          </p:cNvSpPr>
          <p:nvPr>
            <p:ph idx="1"/>
          </p:nvPr>
        </p:nvSpPr>
        <p:spPr/>
        <p:txBody>
          <a:bodyPr numCol="1"/>
          <a:lstStyle/>
          <a:p>
            <a:pPr marL="0" indent="0">
              <a:buNone/>
            </a:pPr>
            <a:r>
              <a:rPr lang="en-US" dirty="0">
                <a:solidFill>
                  <a:schemeClr val="bg2"/>
                </a:solidFill>
                <a:latin typeface="+mj-lt"/>
              </a:rPr>
              <a:t>Now that you have the other pieces in place, turn to the literature and your community to understand and learn the influences related to the health behavior you wish to change. </a:t>
            </a:r>
          </a:p>
        </p:txBody>
      </p:sp>
      <p:pic>
        <p:nvPicPr>
          <p:cNvPr id="4" name="Picture 3">
            <a:extLst>
              <a:ext uri="{FF2B5EF4-FFF2-40B4-BE49-F238E27FC236}">
                <a16:creationId xmlns:a16="http://schemas.microsoft.com/office/drawing/2014/main" id="{17F39808-3829-5A44-B9F0-AF003D6D0E98}"/>
              </a:ext>
            </a:extLst>
          </p:cNvPr>
          <p:cNvPicPr>
            <a:picLocks noChangeAspect="1"/>
          </p:cNvPicPr>
          <p:nvPr/>
        </p:nvPicPr>
        <p:blipFill>
          <a:blip r:embed="rId2"/>
          <a:stretch>
            <a:fillRect/>
          </a:stretch>
        </p:blipFill>
        <p:spPr>
          <a:xfrm>
            <a:off x="7447005" y="6919787"/>
            <a:ext cx="9018610" cy="6221394"/>
          </a:xfrm>
          <a:prstGeom prst="rect">
            <a:avLst/>
          </a:prstGeom>
        </p:spPr>
      </p:pic>
      <p:cxnSp>
        <p:nvCxnSpPr>
          <p:cNvPr id="6" name="Straight Arrow Connector 5">
            <a:extLst>
              <a:ext uri="{FF2B5EF4-FFF2-40B4-BE49-F238E27FC236}">
                <a16:creationId xmlns:a16="http://schemas.microsoft.com/office/drawing/2014/main" id="{92B7AC2E-3262-864E-A7A0-9F34B3ED35BF}"/>
              </a:ext>
            </a:extLst>
          </p:cNvPr>
          <p:cNvCxnSpPr>
            <a:cxnSpLocks/>
          </p:cNvCxnSpPr>
          <p:nvPr/>
        </p:nvCxnSpPr>
        <p:spPr>
          <a:xfrm>
            <a:off x="5198079" y="9539416"/>
            <a:ext cx="3830594" cy="1952368"/>
          </a:xfrm>
          <a:prstGeom prst="straightConnector1">
            <a:avLst/>
          </a:prstGeom>
          <a:ln>
            <a:solidFill>
              <a:schemeClr val="accent6">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4ACCB7E-B926-5941-A25F-99DD0287D657}"/>
              </a:ext>
            </a:extLst>
          </p:cNvPr>
          <p:cNvCxnSpPr/>
          <p:nvPr/>
        </p:nvCxnSpPr>
        <p:spPr>
          <a:xfrm flipH="1">
            <a:off x="11697733" y="9489993"/>
            <a:ext cx="5782962" cy="2142146"/>
          </a:xfrm>
          <a:prstGeom prst="straightConnector1">
            <a:avLst/>
          </a:prstGeom>
          <a:ln>
            <a:solidFill>
              <a:schemeClr val="accent6">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239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1329971"/>
            <a:ext cx="19507201" cy="1505304"/>
          </a:xfrm>
        </p:spPr>
        <p:txBody>
          <a:bodyPr/>
          <a:lstStyle/>
          <a:p>
            <a:r>
              <a:rPr lang="en-US" dirty="0">
                <a:solidFill>
                  <a:schemeClr val="bg2">
                    <a:lumMod val="50000"/>
                  </a:schemeClr>
                </a:solidFill>
              </a:rPr>
              <a:t>Influences on Change</a:t>
            </a:r>
          </a:p>
        </p:txBody>
      </p:sp>
      <p:sp>
        <p:nvSpPr>
          <p:cNvPr id="3" name="Content Placeholder 2"/>
          <p:cNvSpPr>
            <a:spLocks noGrp="1"/>
          </p:cNvSpPr>
          <p:nvPr>
            <p:ph idx="1"/>
          </p:nvPr>
        </p:nvSpPr>
        <p:spPr/>
        <p:txBody>
          <a:bodyPr>
            <a:normAutofit/>
          </a:bodyPr>
          <a:lstStyle/>
          <a:p>
            <a:r>
              <a:rPr lang="en-US" dirty="0">
                <a:solidFill>
                  <a:schemeClr val="tx1">
                    <a:lumMod val="50000"/>
                  </a:schemeClr>
                </a:solidFill>
                <a:latin typeface="+mn-lt"/>
              </a:rPr>
              <a:t>Knowledge</a:t>
            </a:r>
          </a:p>
          <a:p>
            <a:r>
              <a:rPr lang="en-US" dirty="0">
                <a:solidFill>
                  <a:schemeClr val="tx1">
                    <a:lumMod val="50000"/>
                  </a:schemeClr>
                </a:solidFill>
                <a:latin typeface="+mn-lt"/>
              </a:rPr>
              <a:t>Attitudes</a:t>
            </a:r>
          </a:p>
          <a:p>
            <a:r>
              <a:rPr lang="en-US" dirty="0">
                <a:solidFill>
                  <a:schemeClr val="tx1">
                    <a:lumMod val="50000"/>
                  </a:schemeClr>
                </a:solidFill>
                <a:latin typeface="+mn-lt"/>
              </a:rPr>
              <a:t>Beliefs</a:t>
            </a:r>
          </a:p>
          <a:p>
            <a:r>
              <a:rPr lang="en-US" dirty="0">
                <a:solidFill>
                  <a:schemeClr val="tx1">
                    <a:lumMod val="50000"/>
                  </a:schemeClr>
                </a:solidFill>
                <a:latin typeface="+mn-lt"/>
              </a:rPr>
              <a:t>Values</a:t>
            </a:r>
          </a:p>
          <a:p>
            <a:r>
              <a:rPr lang="en-US" dirty="0">
                <a:solidFill>
                  <a:schemeClr val="tx1">
                    <a:lumMod val="50000"/>
                  </a:schemeClr>
                </a:solidFill>
                <a:latin typeface="+mn-lt"/>
              </a:rPr>
              <a:t>Perceived Needs </a:t>
            </a:r>
          </a:p>
          <a:p>
            <a:r>
              <a:rPr lang="en-US" dirty="0">
                <a:solidFill>
                  <a:schemeClr val="tx1">
                    <a:lumMod val="50000"/>
                  </a:schemeClr>
                </a:solidFill>
                <a:latin typeface="+mn-lt"/>
              </a:rPr>
              <a:t>Perceived Abilities</a:t>
            </a:r>
          </a:p>
          <a:p>
            <a:r>
              <a:rPr lang="en-US" dirty="0">
                <a:solidFill>
                  <a:schemeClr val="tx1">
                    <a:lumMod val="50000"/>
                  </a:schemeClr>
                </a:solidFill>
                <a:latin typeface="+mn-lt"/>
              </a:rPr>
              <a:t>Confidence/self-efficacy</a:t>
            </a:r>
          </a:p>
          <a:p>
            <a:r>
              <a:rPr lang="en-US" dirty="0"/>
              <a:t>Intentions</a:t>
            </a:r>
          </a:p>
        </p:txBody>
      </p:sp>
      <p:pic>
        <p:nvPicPr>
          <p:cNvPr id="4" name="Picture 5" descr="C:\Users\tzeeger\AppData\Local\Microsoft\Windows\Temporary Internet Files\Content.IE5\GH7631IU\MP9004384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1" y="3073403"/>
            <a:ext cx="6339882" cy="91789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94086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480714"/>
            <a:ext cx="19507201" cy="1505304"/>
          </a:xfrm>
        </p:spPr>
        <p:txBody>
          <a:bodyPr>
            <a:normAutofit/>
          </a:bodyPr>
          <a:lstStyle/>
          <a:p>
            <a:r>
              <a:rPr lang="en-US" sz="7200" dirty="0">
                <a:solidFill>
                  <a:schemeClr val="bg2">
                    <a:lumMod val="50000"/>
                  </a:schemeClr>
                </a:solidFill>
              </a:rPr>
              <a:t>Influences on Change</a:t>
            </a:r>
          </a:p>
        </p:txBody>
      </p:sp>
      <p:sp>
        <p:nvSpPr>
          <p:cNvPr id="3" name="Content Placeholder 2"/>
          <p:cNvSpPr>
            <a:spLocks noGrp="1"/>
          </p:cNvSpPr>
          <p:nvPr>
            <p:ph sz="half" idx="1"/>
          </p:nvPr>
        </p:nvSpPr>
        <p:spPr>
          <a:xfrm>
            <a:off x="1219200" y="1986018"/>
            <a:ext cx="10769600" cy="10266313"/>
          </a:xfrm>
        </p:spPr>
        <p:txBody>
          <a:bodyPr numCol="1">
            <a:noAutofit/>
          </a:bodyPr>
          <a:lstStyle/>
          <a:p>
            <a:pPr>
              <a:lnSpc>
                <a:spcPct val="100000"/>
              </a:lnSpc>
              <a:spcBef>
                <a:spcPts val="1800"/>
              </a:spcBef>
            </a:pPr>
            <a:r>
              <a:rPr lang="en-US" dirty="0">
                <a:solidFill>
                  <a:schemeClr val="bg2"/>
                </a:solidFill>
                <a:latin typeface="+mn-lt"/>
              </a:rPr>
              <a:t>Cultural beliefs</a:t>
            </a:r>
          </a:p>
          <a:p>
            <a:pPr>
              <a:lnSpc>
                <a:spcPct val="100000"/>
              </a:lnSpc>
              <a:spcBef>
                <a:spcPts val="1800"/>
              </a:spcBef>
            </a:pPr>
            <a:r>
              <a:rPr lang="en-US" dirty="0">
                <a:solidFill>
                  <a:schemeClr val="bg2"/>
                </a:solidFill>
                <a:latin typeface="+mn-lt"/>
              </a:rPr>
              <a:t>Family</a:t>
            </a:r>
          </a:p>
          <a:p>
            <a:pPr>
              <a:lnSpc>
                <a:spcPct val="100000"/>
              </a:lnSpc>
              <a:spcBef>
                <a:spcPts val="1800"/>
              </a:spcBef>
            </a:pPr>
            <a:r>
              <a:rPr lang="en-US" dirty="0">
                <a:solidFill>
                  <a:schemeClr val="bg2"/>
                </a:solidFill>
                <a:latin typeface="+mn-lt"/>
              </a:rPr>
              <a:t>Peers</a:t>
            </a:r>
          </a:p>
          <a:p>
            <a:pPr>
              <a:lnSpc>
                <a:spcPct val="100000"/>
              </a:lnSpc>
              <a:spcBef>
                <a:spcPts val="1800"/>
              </a:spcBef>
            </a:pPr>
            <a:r>
              <a:rPr lang="en-US" dirty="0">
                <a:solidFill>
                  <a:schemeClr val="bg2"/>
                </a:solidFill>
                <a:latin typeface="+mn-lt"/>
              </a:rPr>
              <a:t>Healthcare providers</a:t>
            </a:r>
          </a:p>
          <a:p>
            <a:pPr>
              <a:lnSpc>
                <a:spcPct val="100000"/>
              </a:lnSpc>
              <a:spcBef>
                <a:spcPts val="1800"/>
              </a:spcBef>
            </a:pPr>
            <a:r>
              <a:rPr lang="en-US" dirty="0">
                <a:solidFill>
                  <a:schemeClr val="bg2"/>
                </a:solidFill>
                <a:latin typeface="+mn-lt"/>
              </a:rPr>
              <a:t>Mentors</a:t>
            </a:r>
          </a:p>
          <a:p>
            <a:pPr>
              <a:lnSpc>
                <a:spcPct val="100000"/>
              </a:lnSpc>
              <a:spcBef>
                <a:spcPts val="1800"/>
              </a:spcBef>
            </a:pPr>
            <a:r>
              <a:rPr lang="en-US" dirty="0">
                <a:solidFill>
                  <a:schemeClr val="bg2"/>
                </a:solidFill>
                <a:latin typeface="+mn-lt"/>
              </a:rPr>
              <a:t>Admired media models</a:t>
            </a:r>
          </a:p>
          <a:p>
            <a:pPr>
              <a:lnSpc>
                <a:spcPct val="100000"/>
              </a:lnSpc>
              <a:spcBef>
                <a:spcPts val="1800"/>
              </a:spcBef>
            </a:pPr>
            <a:r>
              <a:rPr lang="en-US" dirty="0">
                <a:solidFill>
                  <a:schemeClr val="bg2"/>
                </a:solidFill>
                <a:latin typeface="+mn-lt"/>
              </a:rPr>
              <a:t>Community Members</a:t>
            </a:r>
          </a:p>
          <a:p>
            <a:pPr>
              <a:lnSpc>
                <a:spcPct val="100000"/>
              </a:lnSpc>
              <a:spcBef>
                <a:spcPts val="1800"/>
              </a:spcBef>
            </a:pPr>
            <a:r>
              <a:rPr lang="en-US" dirty="0">
                <a:solidFill>
                  <a:schemeClr val="bg2"/>
                </a:solidFill>
                <a:latin typeface="+mn-lt"/>
              </a:rPr>
              <a:t>Religious Leaders</a:t>
            </a:r>
          </a:p>
          <a:p>
            <a:pPr marL="0" indent="0">
              <a:lnSpc>
                <a:spcPct val="100000"/>
              </a:lnSpc>
              <a:spcBef>
                <a:spcPts val="1800"/>
              </a:spcBef>
              <a:buNone/>
            </a:pPr>
            <a:r>
              <a:rPr lang="en-US" i="1" dirty="0">
                <a:solidFill>
                  <a:schemeClr val="bg2"/>
                </a:solidFill>
                <a:latin typeface="+mn-lt"/>
              </a:rPr>
              <a:t>May offer support, guidance, </a:t>
            </a:r>
          </a:p>
          <a:p>
            <a:pPr marL="0" indent="0">
              <a:lnSpc>
                <a:spcPct val="100000"/>
              </a:lnSpc>
              <a:spcBef>
                <a:spcPts val="1800"/>
              </a:spcBef>
              <a:buNone/>
            </a:pPr>
            <a:r>
              <a:rPr lang="en-US" i="1" dirty="0">
                <a:solidFill>
                  <a:schemeClr val="bg2"/>
                </a:solidFill>
                <a:latin typeface="+mn-lt"/>
              </a:rPr>
              <a:t>approval, disapproval</a:t>
            </a:r>
          </a:p>
        </p:txBody>
      </p:sp>
      <p:sp>
        <p:nvSpPr>
          <p:cNvPr id="4" name="Content Placeholder 3"/>
          <p:cNvSpPr>
            <a:spLocks noGrp="1"/>
          </p:cNvSpPr>
          <p:nvPr>
            <p:ph sz="half" idx="2"/>
          </p:nvPr>
        </p:nvSpPr>
        <p:spPr>
          <a:xfrm>
            <a:off x="10711543" y="1986018"/>
            <a:ext cx="12453257" cy="10031645"/>
          </a:xfrm>
        </p:spPr>
        <p:txBody>
          <a:bodyPr numCol="1">
            <a:normAutofit/>
          </a:bodyPr>
          <a:lstStyle/>
          <a:p>
            <a:pPr>
              <a:lnSpc>
                <a:spcPct val="100000"/>
              </a:lnSpc>
              <a:spcBef>
                <a:spcPts val="1800"/>
              </a:spcBef>
            </a:pPr>
            <a:r>
              <a:rPr lang="en-US" dirty="0">
                <a:solidFill>
                  <a:schemeClr val="bg2"/>
                </a:solidFill>
                <a:latin typeface="+mn-lt"/>
              </a:rPr>
              <a:t>Improved feelings of self-respect</a:t>
            </a:r>
          </a:p>
          <a:p>
            <a:pPr>
              <a:lnSpc>
                <a:spcPct val="100000"/>
              </a:lnSpc>
              <a:spcBef>
                <a:spcPts val="1800"/>
              </a:spcBef>
            </a:pPr>
            <a:r>
              <a:rPr lang="en-US" dirty="0">
                <a:solidFill>
                  <a:schemeClr val="bg2"/>
                </a:solidFill>
                <a:latin typeface="+mn-lt"/>
              </a:rPr>
              <a:t>Receiving a tax incentive</a:t>
            </a:r>
          </a:p>
          <a:p>
            <a:pPr>
              <a:lnSpc>
                <a:spcPct val="100000"/>
              </a:lnSpc>
              <a:spcBef>
                <a:spcPts val="1800"/>
              </a:spcBef>
            </a:pPr>
            <a:r>
              <a:rPr lang="en-US" dirty="0">
                <a:solidFill>
                  <a:schemeClr val="bg2"/>
                </a:solidFill>
                <a:latin typeface="+mn-lt"/>
              </a:rPr>
              <a:t>Improved feelings of health</a:t>
            </a:r>
          </a:p>
          <a:p>
            <a:pPr>
              <a:lnSpc>
                <a:spcPct val="100000"/>
              </a:lnSpc>
              <a:spcBef>
                <a:spcPts val="1800"/>
              </a:spcBef>
            </a:pPr>
            <a:r>
              <a:rPr lang="en-US" dirty="0">
                <a:solidFill>
                  <a:schemeClr val="bg2"/>
                </a:solidFill>
                <a:latin typeface="+mn-lt"/>
              </a:rPr>
              <a:t>Improved appearance</a:t>
            </a:r>
          </a:p>
          <a:p>
            <a:pPr>
              <a:lnSpc>
                <a:spcPct val="100000"/>
              </a:lnSpc>
              <a:spcBef>
                <a:spcPts val="1800"/>
              </a:spcBef>
            </a:pPr>
            <a:r>
              <a:rPr lang="en-US" dirty="0">
                <a:solidFill>
                  <a:schemeClr val="bg2"/>
                </a:solidFill>
                <a:latin typeface="+mn-lt"/>
              </a:rPr>
              <a:t>Physical rewards (pain, comfort, energy)</a:t>
            </a:r>
          </a:p>
          <a:p>
            <a:pPr marL="0" indent="0">
              <a:lnSpc>
                <a:spcPct val="100000"/>
              </a:lnSpc>
              <a:spcBef>
                <a:spcPts val="1800"/>
              </a:spcBef>
              <a:buNone/>
            </a:pPr>
            <a:r>
              <a:rPr lang="en-US" i="1" dirty="0">
                <a:solidFill>
                  <a:schemeClr val="bg2"/>
                </a:solidFill>
                <a:latin typeface="+mn-lt"/>
              </a:rPr>
              <a:t>May be actual or anticipated</a:t>
            </a:r>
          </a:p>
        </p:txBody>
      </p:sp>
      <p:pic>
        <p:nvPicPr>
          <p:cNvPr id="2050" name="Picture 2" descr="Social Influence: Role Playing - Psychologist World">
            <a:extLst>
              <a:ext uri="{FF2B5EF4-FFF2-40B4-BE49-F238E27FC236}">
                <a16:creationId xmlns:a16="http://schemas.microsoft.com/office/drawing/2014/main" id="{32ADE7FF-BF4A-C21C-0318-B832951BC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8693" y="8340350"/>
            <a:ext cx="8586107" cy="537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010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06929" y="762003"/>
            <a:ext cx="15166974" cy="1030942"/>
          </a:xfrm>
        </p:spPr>
        <p:txBody>
          <a:bodyPr/>
          <a:lstStyle/>
          <a:p>
            <a:r>
              <a:rPr lang="en-US" dirty="0">
                <a:solidFill>
                  <a:schemeClr val="bg2">
                    <a:lumMod val="50000"/>
                  </a:schemeClr>
                </a:solidFill>
              </a:rPr>
              <a:t>All factors must be interrelated</a:t>
            </a:r>
            <a:r>
              <a:rPr lang="mr-IN" dirty="0">
                <a:solidFill>
                  <a:schemeClr val="bg2">
                    <a:lumMod val="50000"/>
                  </a:schemeClr>
                </a:solidFill>
              </a:rPr>
              <a:t>…</a:t>
            </a:r>
            <a:r>
              <a:rPr lang="en-US" dirty="0">
                <a:solidFill>
                  <a:schemeClr val="bg2">
                    <a:lumMod val="50000"/>
                  </a:schemeClr>
                </a:solidFill>
              </a:rPr>
              <a:t>. </a:t>
            </a:r>
          </a:p>
        </p:txBody>
      </p:sp>
      <p:graphicFrame>
        <p:nvGraphicFramePr>
          <p:cNvPr id="8" name="Content Placeholder 7"/>
          <p:cNvGraphicFramePr>
            <a:graphicFrameLocks noGrp="1"/>
          </p:cNvGraphicFramePr>
          <p:nvPr>
            <p:ph idx="1"/>
          </p:nvPr>
        </p:nvGraphicFramePr>
        <p:xfrm>
          <a:off x="4606929" y="2121649"/>
          <a:ext cx="15623426" cy="11205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727764" y="11116236"/>
            <a:ext cx="2181412" cy="1077218"/>
          </a:xfrm>
          <a:prstGeom prst="rect">
            <a:avLst/>
          </a:prstGeom>
          <a:noFill/>
        </p:spPr>
        <p:txBody>
          <a:bodyPr wrap="square" rtlCol="0">
            <a:spAutoFit/>
          </a:bodyPr>
          <a:lstStyle/>
          <a:p>
            <a:pPr algn="ctr"/>
            <a:r>
              <a:rPr lang="en-US" sz="3200" dirty="0"/>
              <a:t>Quality of Life </a:t>
            </a:r>
          </a:p>
        </p:txBody>
      </p:sp>
      <p:sp>
        <p:nvSpPr>
          <p:cNvPr id="10" name="Right Arrow 9"/>
          <p:cNvSpPr/>
          <p:nvPr/>
        </p:nvSpPr>
        <p:spPr>
          <a:xfrm>
            <a:off x="4153645" y="2673274"/>
            <a:ext cx="5992609" cy="1971878"/>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sz="4800"/>
          </a:p>
        </p:txBody>
      </p:sp>
      <p:sp>
        <p:nvSpPr>
          <p:cNvPr id="12" name="TextBox 11"/>
          <p:cNvSpPr txBox="1"/>
          <p:nvPr/>
        </p:nvSpPr>
        <p:spPr>
          <a:xfrm>
            <a:off x="4355946" y="3243714"/>
            <a:ext cx="5588006" cy="830997"/>
          </a:xfrm>
          <a:prstGeom prst="rect">
            <a:avLst/>
          </a:prstGeom>
          <a:noFill/>
        </p:spPr>
        <p:txBody>
          <a:bodyPr wrap="square" rtlCol="0">
            <a:spAutoFit/>
          </a:bodyPr>
          <a:lstStyle/>
          <a:p>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Your Intervention </a:t>
            </a:r>
          </a:p>
        </p:txBody>
      </p:sp>
      <p:sp>
        <p:nvSpPr>
          <p:cNvPr id="2" name="TextBox 1">
            <a:extLst>
              <a:ext uri="{FF2B5EF4-FFF2-40B4-BE49-F238E27FC236}">
                <a16:creationId xmlns:a16="http://schemas.microsoft.com/office/drawing/2014/main" id="{C6595397-5AE8-1E10-1F4E-F1A444B695C0}"/>
              </a:ext>
            </a:extLst>
          </p:cNvPr>
          <p:cNvSpPr txBox="1"/>
          <p:nvPr/>
        </p:nvSpPr>
        <p:spPr>
          <a:xfrm>
            <a:off x="1550504" y="7051727"/>
            <a:ext cx="6003235"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sz="6000" dirty="0"/>
              <a:t>This is your theory of change! </a:t>
            </a:r>
            <a:endParaRPr kumimoji="0" lang="en-US" sz="6000" b="0" i="0" u="none" strike="noStrike" cap="none" spc="0" normalizeH="0" baseline="0" dirty="0">
              <a:ln>
                <a:noFill/>
              </a:ln>
              <a:solidFill>
                <a:srgbClr val="5E5E5E"/>
              </a:solidFill>
              <a:effectLst/>
              <a:uFillTx/>
              <a:latin typeface="+mj-lt"/>
              <a:ea typeface="+mj-ea"/>
              <a:cs typeface="+mj-cs"/>
              <a:sym typeface="Helvetica Neue"/>
            </a:endParaRPr>
          </a:p>
        </p:txBody>
      </p:sp>
      <p:sp>
        <p:nvSpPr>
          <p:cNvPr id="6" name="TextBox 5">
            <a:extLst>
              <a:ext uri="{FF2B5EF4-FFF2-40B4-BE49-F238E27FC236}">
                <a16:creationId xmlns:a16="http://schemas.microsoft.com/office/drawing/2014/main" id="{27803926-AC69-72B7-21DD-BFD8B7B72801}"/>
              </a:ext>
            </a:extLst>
          </p:cNvPr>
          <p:cNvSpPr txBox="1"/>
          <p:nvPr/>
        </p:nvSpPr>
        <p:spPr>
          <a:xfrm>
            <a:off x="17612139" y="5132525"/>
            <a:ext cx="4969565" cy="7212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5E5E5E"/>
                </a:solidFill>
                <a:effectLst/>
                <a:uFillTx/>
                <a:latin typeface="+mn-lt"/>
                <a:ea typeface="+mj-ea"/>
                <a:cs typeface="+mj-cs"/>
                <a:sym typeface="Helvetica Neue"/>
              </a:rPr>
              <a:t>Test it moving down the chain: If I change X then does Y change… </a:t>
            </a:r>
          </a:p>
        </p:txBody>
      </p:sp>
    </p:spTree>
    <p:extLst>
      <p:ext uri="{BB962C8B-B14F-4D97-AF65-F5344CB8AC3E}">
        <p14:creationId xmlns:p14="http://schemas.microsoft.com/office/powerpoint/2010/main" val="2361636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F41B-5FDF-1936-5F79-6354764107BD}"/>
              </a:ext>
            </a:extLst>
          </p:cNvPr>
          <p:cNvSpPr>
            <a:spLocks noGrp="1"/>
          </p:cNvSpPr>
          <p:nvPr>
            <p:ph type="title"/>
          </p:nvPr>
        </p:nvSpPr>
        <p:spPr>
          <a:xfrm>
            <a:off x="1219201" y="1076146"/>
            <a:ext cx="21403732" cy="1505304"/>
          </a:xfrm>
        </p:spPr>
        <p:txBody>
          <a:bodyPr>
            <a:noAutofit/>
          </a:bodyPr>
          <a:lstStyle/>
          <a:p>
            <a:r>
              <a:rPr lang="en-US" dirty="0">
                <a:solidFill>
                  <a:schemeClr val="bg2">
                    <a:lumMod val="50000"/>
                  </a:schemeClr>
                </a:solidFill>
              </a:rPr>
              <a:t>Step 2: Create Programmatic Goals &amp; Objectives</a:t>
            </a:r>
          </a:p>
        </p:txBody>
      </p:sp>
      <p:sp>
        <p:nvSpPr>
          <p:cNvPr id="3" name="Content Placeholder 2">
            <a:extLst>
              <a:ext uri="{FF2B5EF4-FFF2-40B4-BE49-F238E27FC236}">
                <a16:creationId xmlns:a16="http://schemas.microsoft.com/office/drawing/2014/main" id="{D757CB91-F4FC-D7F2-E3BB-37825D6A1F31}"/>
              </a:ext>
            </a:extLst>
          </p:cNvPr>
          <p:cNvSpPr>
            <a:spLocks noGrp="1"/>
          </p:cNvSpPr>
          <p:nvPr>
            <p:ph idx="1"/>
          </p:nvPr>
        </p:nvSpPr>
        <p:spPr/>
        <p:txBody>
          <a:bodyPr numCol="1">
            <a:normAutofit fontScale="77500" lnSpcReduction="20000"/>
          </a:bodyPr>
          <a:lstStyle/>
          <a:p>
            <a:pPr>
              <a:lnSpc>
                <a:spcPct val="120000"/>
              </a:lnSpc>
              <a:spcBef>
                <a:spcPts val="1800"/>
              </a:spcBef>
            </a:pPr>
            <a:r>
              <a:rPr lang="en-US" sz="5700" dirty="0">
                <a:solidFill>
                  <a:schemeClr val="bg2"/>
                </a:solidFill>
                <a:latin typeface="+mj-lt"/>
              </a:rPr>
              <a:t>Remember logic models? </a:t>
            </a:r>
          </a:p>
          <a:p>
            <a:pPr>
              <a:lnSpc>
                <a:spcPct val="120000"/>
              </a:lnSpc>
              <a:spcBef>
                <a:spcPts val="1800"/>
              </a:spcBef>
            </a:pPr>
            <a:r>
              <a:rPr lang="en-US" sz="5700" dirty="0">
                <a:solidFill>
                  <a:schemeClr val="bg2"/>
                </a:solidFill>
                <a:latin typeface="+mj-lt"/>
              </a:rPr>
              <a:t>What are the expected outcomes for behavioral change?</a:t>
            </a:r>
          </a:p>
          <a:p>
            <a:pPr lvl="1">
              <a:lnSpc>
                <a:spcPct val="120000"/>
              </a:lnSpc>
              <a:spcBef>
                <a:spcPts val="1800"/>
              </a:spcBef>
            </a:pPr>
            <a:r>
              <a:rPr lang="en-US" sz="5700" dirty="0">
                <a:solidFill>
                  <a:schemeClr val="bg2"/>
                </a:solidFill>
                <a:latin typeface="+mj-lt"/>
              </a:rPr>
              <a:t>Increased rates of mothers breastfeeding through the 6-month mark</a:t>
            </a:r>
          </a:p>
          <a:p>
            <a:pPr lvl="1">
              <a:lnSpc>
                <a:spcPct val="120000"/>
              </a:lnSpc>
              <a:spcBef>
                <a:spcPts val="1800"/>
              </a:spcBef>
            </a:pPr>
            <a:r>
              <a:rPr lang="en-US" sz="5700" dirty="0">
                <a:solidFill>
                  <a:schemeClr val="bg2"/>
                </a:solidFill>
                <a:latin typeface="+mj-lt"/>
              </a:rPr>
              <a:t>SMART-IE Objectives</a:t>
            </a:r>
          </a:p>
          <a:p>
            <a:pPr lvl="1">
              <a:lnSpc>
                <a:spcPct val="120000"/>
              </a:lnSpc>
              <a:spcBef>
                <a:spcPts val="1800"/>
              </a:spcBef>
            </a:pPr>
            <a:r>
              <a:rPr lang="en-US" sz="5700" dirty="0">
                <a:solidFill>
                  <a:schemeClr val="bg2"/>
                </a:solidFill>
                <a:latin typeface="+mj-lt"/>
              </a:rPr>
              <a:t>Specific, measurable, attainable, realistic, timely-inclusive, equitable</a:t>
            </a:r>
          </a:p>
          <a:p>
            <a:pPr>
              <a:lnSpc>
                <a:spcPct val="120000"/>
              </a:lnSpc>
              <a:spcBef>
                <a:spcPts val="1800"/>
              </a:spcBef>
            </a:pPr>
            <a:r>
              <a:rPr lang="en-US" sz="5700" dirty="0">
                <a:solidFill>
                  <a:schemeClr val="bg2"/>
                </a:solidFill>
                <a:latin typeface="+mj-lt"/>
              </a:rPr>
              <a:t>What are the performance objectives for behavioral change?</a:t>
            </a:r>
          </a:p>
          <a:p>
            <a:pPr lvl="1">
              <a:lnSpc>
                <a:spcPct val="120000"/>
              </a:lnSpc>
              <a:spcBef>
                <a:spcPts val="1800"/>
              </a:spcBef>
            </a:pPr>
            <a:r>
              <a:rPr lang="en-US" sz="5700" dirty="0">
                <a:solidFill>
                  <a:schemeClr val="bg2"/>
                </a:solidFill>
                <a:latin typeface="+mj-lt"/>
              </a:rPr>
              <a:t>Conduct presentations to at-risk work sites on the value of supporting breastfeeding mothers </a:t>
            </a:r>
          </a:p>
          <a:p>
            <a:pPr lvl="1">
              <a:lnSpc>
                <a:spcPct val="120000"/>
              </a:lnSpc>
              <a:spcBef>
                <a:spcPts val="1800"/>
              </a:spcBef>
            </a:pPr>
            <a:r>
              <a:rPr lang="en-US" sz="5700" dirty="0">
                <a:solidFill>
                  <a:schemeClr val="bg2"/>
                </a:solidFill>
                <a:latin typeface="+mj-lt"/>
              </a:rPr>
              <a:t>Pediatrician teaches mother how to negotiate in the workplace for time to pump</a:t>
            </a:r>
          </a:p>
          <a:p>
            <a:pPr>
              <a:lnSpc>
                <a:spcPct val="120000"/>
              </a:lnSpc>
              <a:spcBef>
                <a:spcPts val="1800"/>
              </a:spcBef>
            </a:pPr>
            <a:r>
              <a:rPr lang="en-US" sz="5700" dirty="0">
                <a:solidFill>
                  <a:schemeClr val="bg2"/>
                </a:solidFill>
                <a:latin typeface="+mj-lt"/>
              </a:rPr>
              <a:t>Repeat for shorter-term changes</a:t>
            </a:r>
          </a:p>
          <a:p>
            <a:endParaRPr lang="en-US" dirty="0"/>
          </a:p>
        </p:txBody>
      </p:sp>
    </p:spTree>
    <p:extLst>
      <p:ext uri="{BB962C8B-B14F-4D97-AF65-F5344CB8AC3E}">
        <p14:creationId xmlns:p14="http://schemas.microsoft.com/office/powerpoint/2010/main" val="3869190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9031-6275-46C0-DE10-010E020607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AF62CA-3816-1202-FB25-3A147CC1CED2}"/>
              </a:ext>
            </a:extLst>
          </p:cNvPr>
          <p:cNvSpPr>
            <a:spLocks noGrp="1"/>
          </p:cNvSpPr>
          <p:nvPr>
            <p:ph idx="1"/>
          </p:nvPr>
        </p:nvSpPr>
        <p:spPr/>
        <p:txBody>
          <a:bodyPr/>
          <a:lstStyle/>
          <a:p>
            <a:endParaRPr lang="en-US"/>
          </a:p>
        </p:txBody>
      </p:sp>
      <p:pic>
        <p:nvPicPr>
          <p:cNvPr id="4" name="Picture 3" descr="A screenshot of text&#10;&#10;Description automatically generated">
            <a:extLst>
              <a:ext uri="{FF2B5EF4-FFF2-40B4-BE49-F238E27FC236}">
                <a16:creationId xmlns:a16="http://schemas.microsoft.com/office/drawing/2014/main" id="{B338DCD4-8706-B443-E6AD-78901B5CBA3C}"/>
              </a:ext>
            </a:extLst>
          </p:cNvPr>
          <p:cNvPicPr>
            <a:picLocks noChangeAspect="1"/>
          </p:cNvPicPr>
          <p:nvPr/>
        </p:nvPicPr>
        <p:blipFill rotWithShape="1">
          <a:blip r:embed="rId2"/>
          <a:srcRect l="10044"/>
          <a:stretch/>
        </p:blipFill>
        <p:spPr>
          <a:xfrm>
            <a:off x="1780032" y="1"/>
            <a:ext cx="21945602" cy="13722660"/>
          </a:xfrm>
          <a:prstGeom prst="rect">
            <a:avLst/>
          </a:prstGeom>
        </p:spPr>
      </p:pic>
    </p:spTree>
    <p:extLst>
      <p:ext uri="{BB962C8B-B14F-4D97-AF65-F5344CB8AC3E}">
        <p14:creationId xmlns:p14="http://schemas.microsoft.com/office/powerpoint/2010/main" val="2078785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2EFE-D969-32D3-49B0-A031F1C23F6B}"/>
              </a:ext>
            </a:extLst>
          </p:cNvPr>
          <p:cNvSpPr>
            <a:spLocks noGrp="1"/>
          </p:cNvSpPr>
          <p:nvPr>
            <p:ph type="title"/>
          </p:nvPr>
        </p:nvSpPr>
        <p:spPr>
          <a:xfrm>
            <a:off x="1219200" y="1135269"/>
            <a:ext cx="19507201" cy="1505304"/>
          </a:xfrm>
        </p:spPr>
        <p:txBody>
          <a:bodyPr>
            <a:normAutofit/>
          </a:bodyPr>
          <a:lstStyle/>
          <a:p>
            <a:r>
              <a:rPr lang="en-US" sz="7200" dirty="0">
                <a:solidFill>
                  <a:schemeClr val="bg2">
                    <a:lumMod val="50000"/>
                  </a:schemeClr>
                </a:solidFill>
              </a:rPr>
              <a:t>Step 3: Program Design</a:t>
            </a:r>
          </a:p>
        </p:txBody>
      </p:sp>
      <p:pic>
        <p:nvPicPr>
          <p:cNvPr id="5" name="Picture 4" descr="People at the meeting desk">
            <a:extLst>
              <a:ext uri="{FF2B5EF4-FFF2-40B4-BE49-F238E27FC236}">
                <a16:creationId xmlns:a16="http://schemas.microsoft.com/office/drawing/2014/main" id="{2359F6AE-94EE-C08C-0B98-6BC8C27E12EA}"/>
              </a:ext>
            </a:extLst>
          </p:cNvPr>
          <p:cNvPicPr>
            <a:picLocks noChangeAspect="1"/>
          </p:cNvPicPr>
          <p:nvPr/>
        </p:nvPicPr>
        <p:blipFill rotWithShape="1">
          <a:blip r:embed="rId2"/>
          <a:srcRect l="11837" r="21240" b="1"/>
          <a:stretch/>
        </p:blipFill>
        <p:spPr>
          <a:xfrm>
            <a:off x="1219200" y="3200405"/>
            <a:ext cx="10769600" cy="9051926"/>
          </a:xfrm>
          <a:prstGeom prst="rect">
            <a:avLst/>
          </a:prstGeom>
          <a:noFill/>
        </p:spPr>
      </p:pic>
      <p:sp>
        <p:nvSpPr>
          <p:cNvPr id="3" name="Content Placeholder 2">
            <a:extLst>
              <a:ext uri="{FF2B5EF4-FFF2-40B4-BE49-F238E27FC236}">
                <a16:creationId xmlns:a16="http://schemas.microsoft.com/office/drawing/2014/main" id="{0ECD2E41-76DC-EFE1-0CD8-BC38E5B372FA}"/>
              </a:ext>
            </a:extLst>
          </p:cNvPr>
          <p:cNvSpPr>
            <a:spLocks noGrp="1"/>
          </p:cNvSpPr>
          <p:nvPr>
            <p:ph sz="half" idx="2"/>
          </p:nvPr>
        </p:nvSpPr>
        <p:spPr>
          <a:xfrm>
            <a:off x="12395200" y="3200405"/>
            <a:ext cx="10769600" cy="9051926"/>
          </a:xfrm>
        </p:spPr>
        <p:txBody>
          <a:bodyPr numCol="1">
            <a:normAutofit lnSpcReduction="10000"/>
          </a:bodyPr>
          <a:lstStyle/>
          <a:p>
            <a:pPr>
              <a:buFont typeface="Arial" panose="020B0604020202020204" pitchFamily="34" charset="0"/>
              <a:buChar char="•"/>
            </a:pPr>
            <a:r>
              <a:rPr lang="en-US" sz="5400" b="0" i="0" u="none" strike="noStrike" dirty="0">
                <a:solidFill>
                  <a:schemeClr val="bg2"/>
                </a:solidFill>
                <a:effectLst/>
              </a:rPr>
              <a:t>Review Evidence-Based Practices</a:t>
            </a:r>
          </a:p>
          <a:p>
            <a:pPr>
              <a:buFont typeface="Arial" panose="020B0604020202020204" pitchFamily="34" charset="0"/>
              <a:buChar char="•"/>
            </a:pPr>
            <a:r>
              <a:rPr lang="en-US" sz="5400" b="0" i="0" u="none" strike="noStrike" dirty="0">
                <a:solidFill>
                  <a:schemeClr val="bg2"/>
                </a:solidFill>
                <a:effectLst/>
              </a:rPr>
              <a:t>Match activities to address each change objective, considering:</a:t>
            </a:r>
          </a:p>
          <a:p>
            <a:pPr marL="1352550" lvl="2" indent="-285750">
              <a:buFont typeface="Arial" panose="020B0604020202020204" pitchFamily="34" charset="0"/>
              <a:buChar char="•"/>
            </a:pPr>
            <a:r>
              <a:rPr lang="en-US" sz="5400" b="0" i="0" u="none" strike="noStrike" dirty="0">
                <a:solidFill>
                  <a:schemeClr val="bg2"/>
                </a:solidFill>
                <a:effectLst/>
              </a:rPr>
              <a:t>Effectiveness evidence for different strategies</a:t>
            </a:r>
          </a:p>
          <a:p>
            <a:pPr marL="1352550" lvl="2" indent="-285750">
              <a:buFont typeface="Arial" panose="020B0604020202020204" pitchFamily="34" charset="0"/>
              <a:buChar char="•"/>
            </a:pPr>
            <a:r>
              <a:rPr lang="en-US" sz="5400" b="0" i="0" u="none" strike="noStrike" dirty="0">
                <a:solidFill>
                  <a:schemeClr val="bg2"/>
                </a:solidFill>
                <a:effectLst/>
              </a:rPr>
              <a:t>Target audience preferences and resources</a:t>
            </a:r>
          </a:p>
          <a:p>
            <a:pPr marL="1352550" lvl="2" indent="-285750">
              <a:buFont typeface="Arial" panose="020B0604020202020204" pitchFamily="34" charset="0"/>
              <a:buChar char="•"/>
            </a:pPr>
            <a:r>
              <a:rPr lang="en-US" sz="5400" b="0" i="0" u="none" strike="noStrike" dirty="0">
                <a:solidFill>
                  <a:schemeClr val="bg2"/>
                </a:solidFill>
                <a:effectLst/>
              </a:rPr>
              <a:t>Feasibility and sustainability of implementation</a:t>
            </a:r>
          </a:p>
          <a:p>
            <a:endParaRPr lang="en-US" dirty="0"/>
          </a:p>
        </p:txBody>
      </p:sp>
    </p:spTree>
    <p:extLst>
      <p:ext uri="{BB962C8B-B14F-4D97-AF65-F5344CB8AC3E}">
        <p14:creationId xmlns:p14="http://schemas.microsoft.com/office/powerpoint/2010/main" val="29206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030208" y="1464547"/>
            <a:ext cx="345537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030208" y="1931342"/>
            <a:ext cx="7404388"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2701528" y="6044461"/>
            <a:ext cx="1218501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indent="0" algn="l">
              <a:buNone/>
            </a:pPr>
            <a:endParaRPr lang="en-US" sz="4000" dirty="0"/>
          </a:p>
        </p:txBody>
      </p:sp>
      <p:pic>
        <p:nvPicPr>
          <p:cNvPr id="169" name="Image" descr="Image"/>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7231791" y="9259983"/>
            <a:ext cx="6012333"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r>
              <a:rPr kumimoji="0" lang="en-US" sz="4000" b="1"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Carrie Davis</a:t>
            </a:r>
          </a:p>
          <a:p>
            <a:pPr algn="ctr"/>
            <a:r>
              <a:rPr kumimoji="0" lang="en-US" sz="4000"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Senior Grants Consultant</a:t>
            </a:r>
            <a:endParaRPr lang="en-US" sz="4000" dirty="0">
              <a:solidFill>
                <a:schemeClr val="tx1">
                  <a:lumMod val="75000"/>
                  <a:lumOff val="25000"/>
                </a:schemeClr>
              </a:solidFill>
              <a:latin typeface="Proxima Nova" panose="02000506030000020004" pitchFamily="2" charset="0"/>
              <a:cs typeface="Arial" panose="020B0604020202020204" pitchFamily="34" charset="0"/>
            </a:endParaRPr>
          </a:p>
        </p:txBody>
      </p:sp>
      <p:sp>
        <p:nvSpPr>
          <p:cNvPr id="6" name="TextBox 5">
            <a:extLst>
              <a:ext uri="{FF2B5EF4-FFF2-40B4-BE49-F238E27FC236}">
                <a16:creationId xmlns:a16="http://schemas.microsoft.com/office/drawing/2014/main" id="{743E8392-90BF-704F-412B-06196EE5C090}"/>
              </a:ext>
            </a:extLst>
          </p:cNvPr>
          <p:cNvSpPr txBox="1"/>
          <p:nvPr/>
        </p:nvSpPr>
        <p:spPr>
          <a:xfrm>
            <a:off x="1504430" y="4141540"/>
            <a:ext cx="14915494"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l">
              <a:buNone/>
            </a:pPr>
            <a:r>
              <a:rPr lang="en-US" sz="4400" b="1" dirty="0"/>
              <a:t>Carrie Davis, IFP Senior Grants Consultant, </a:t>
            </a:r>
            <a:r>
              <a:rPr lang="en-US" sz="4400" dirty="0"/>
              <a:t>is an experienced grant writer and project manager with a consistent track record of success working with organizations across diverse sectors and geographies. She provides project oversight, facilitation, and coordination at all levels of grant development. Carrie has successful experience with foundation, corporate, and government grants including DOL, HRSA, SAMHSA, CDC, DOE, USDA, and more.</a:t>
            </a:r>
            <a:endParaRPr lang="en-US" sz="4400" b="1" dirty="0"/>
          </a:p>
        </p:txBody>
      </p:sp>
      <p:pic>
        <p:nvPicPr>
          <p:cNvPr id="2" name="Picture 2">
            <a:extLst>
              <a:ext uri="{FF2B5EF4-FFF2-40B4-BE49-F238E27FC236}">
                <a16:creationId xmlns:a16="http://schemas.microsoft.com/office/drawing/2014/main" id="{6689543E-D8C3-6E60-5D92-7FE18BFDBE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3106" y="3156892"/>
            <a:ext cx="5676464" cy="569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9886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05C1-EC37-8F71-FEDD-6D2BEE9E56E3}"/>
              </a:ext>
            </a:extLst>
          </p:cNvPr>
          <p:cNvSpPr>
            <a:spLocks noGrp="1"/>
          </p:cNvSpPr>
          <p:nvPr>
            <p:ph type="title"/>
          </p:nvPr>
        </p:nvSpPr>
        <p:spPr>
          <a:xfrm>
            <a:off x="1219201" y="1076145"/>
            <a:ext cx="21945602" cy="2852387"/>
          </a:xfrm>
        </p:spPr>
        <p:txBody>
          <a:bodyPr>
            <a:normAutofit/>
          </a:bodyPr>
          <a:lstStyle/>
          <a:p>
            <a:r>
              <a:rPr lang="en-US" dirty="0">
                <a:solidFill>
                  <a:schemeClr val="bg2">
                    <a:lumMod val="50000"/>
                  </a:schemeClr>
                </a:solidFill>
              </a:rPr>
              <a:t>Steps 4-5: Finalize Activities</a:t>
            </a:r>
            <a:br>
              <a:rPr lang="en-US" dirty="0">
                <a:solidFill>
                  <a:schemeClr val="bg2">
                    <a:lumMod val="50000"/>
                  </a:schemeClr>
                </a:solidFill>
              </a:rPr>
            </a:br>
            <a:r>
              <a:rPr lang="en-US" dirty="0">
                <a:solidFill>
                  <a:schemeClr val="bg2">
                    <a:lumMod val="50000"/>
                  </a:schemeClr>
                </a:solidFill>
              </a:rPr>
              <a:t> </a:t>
            </a:r>
            <a:r>
              <a:rPr lang="en-US" sz="5400" dirty="0">
                <a:solidFill>
                  <a:schemeClr val="bg2">
                    <a:lumMod val="50000"/>
                  </a:schemeClr>
                </a:solidFill>
              </a:rPr>
              <a:t>* Plan for Adoption, Implementation &amp; Sustainability</a:t>
            </a:r>
          </a:p>
        </p:txBody>
      </p:sp>
      <p:sp>
        <p:nvSpPr>
          <p:cNvPr id="3" name="Content Placeholder 2">
            <a:extLst>
              <a:ext uri="{FF2B5EF4-FFF2-40B4-BE49-F238E27FC236}">
                <a16:creationId xmlns:a16="http://schemas.microsoft.com/office/drawing/2014/main" id="{C91EC4C0-5E3C-8683-9670-FFE3C186FABF}"/>
              </a:ext>
            </a:extLst>
          </p:cNvPr>
          <p:cNvSpPr>
            <a:spLocks noGrp="1"/>
          </p:cNvSpPr>
          <p:nvPr>
            <p:ph idx="1"/>
          </p:nvPr>
        </p:nvSpPr>
        <p:spPr>
          <a:xfrm>
            <a:off x="1219199" y="3488267"/>
            <a:ext cx="21945602" cy="9669672"/>
          </a:xfrm>
        </p:spPr>
        <p:txBody>
          <a:bodyPr numCol="1">
            <a:normAutofit/>
          </a:bodyPr>
          <a:lstStyle/>
          <a:p>
            <a:pPr algn="l">
              <a:lnSpc>
                <a:spcPct val="100000"/>
              </a:lnSpc>
              <a:spcBef>
                <a:spcPts val="1800"/>
              </a:spcBef>
              <a:buFont typeface="Arial" panose="020B0604020202020204" pitchFamily="34" charset="0"/>
              <a:buChar char="•"/>
            </a:pPr>
            <a:r>
              <a:rPr lang="en-US" b="0" i="0" u="none" strike="noStrike" dirty="0">
                <a:solidFill>
                  <a:schemeClr val="bg2"/>
                </a:solidFill>
                <a:effectLst/>
                <a:latin typeface="+mj-lt"/>
              </a:rPr>
              <a:t>Design specific program components (e.g., modules, sessions, materials).</a:t>
            </a:r>
          </a:p>
          <a:p>
            <a:pPr algn="l">
              <a:lnSpc>
                <a:spcPct val="100000"/>
              </a:lnSpc>
              <a:spcBef>
                <a:spcPts val="1800"/>
              </a:spcBef>
              <a:buFont typeface="Arial" panose="020B0604020202020204" pitchFamily="34" charset="0"/>
              <a:buChar char="•"/>
            </a:pPr>
            <a:r>
              <a:rPr lang="en-US" b="0" i="0" u="none" strike="noStrike" dirty="0">
                <a:solidFill>
                  <a:schemeClr val="bg2"/>
                </a:solidFill>
                <a:effectLst/>
                <a:latin typeface="+mj-lt"/>
              </a:rPr>
              <a:t>Develop an implementation plan including personnel, timeline, budget, and evaluation.</a:t>
            </a:r>
          </a:p>
          <a:p>
            <a:pPr lvl="1">
              <a:lnSpc>
                <a:spcPct val="100000"/>
              </a:lnSpc>
              <a:spcBef>
                <a:spcPts val="1800"/>
              </a:spcBef>
              <a:buFont typeface="Arial" panose="020B0604020202020204" pitchFamily="34" charset="0"/>
              <a:buChar char="•"/>
            </a:pPr>
            <a:r>
              <a:rPr lang="en-US" dirty="0">
                <a:solidFill>
                  <a:schemeClr val="bg2"/>
                </a:solidFill>
                <a:latin typeface="+mj-lt"/>
              </a:rPr>
              <a:t>Identify performance objectives</a:t>
            </a:r>
          </a:p>
          <a:p>
            <a:pPr lvl="2">
              <a:lnSpc>
                <a:spcPct val="100000"/>
              </a:lnSpc>
              <a:spcBef>
                <a:spcPts val="1800"/>
              </a:spcBef>
              <a:buFont typeface="Arial" panose="020B0604020202020204" pitchFamily="34" charset="0"/>
              <a:buChar char="•"/>
            </a:pPr>
            <a:r>
              <a:rPr lang="en-US" b="0" i="0" u="none" strike="noStrike" dirty="0">
                <a:solidFill>
                  <a:schemeClr val="bg2"/>
                </a:solidFill>
                <a:effectLst/>
                <a:latin typeface="+mj-lt"/>
              </a:rPr>
              <a:t>What needs to be done (materials development; partner identification; implementation)</a:t>
            </a:r>
          </a:p>
          <a:p>
            <a:pPr lvl="2">
              <a:lnSpc>
                <a:spcPct val="100000"/>
              </a:lnSpc>
              <a:spcBef>
                <a:spcPts val="1800"/>
              </a:spcBef>
              <a:buFont typeface="Arial" panose="020B0604020202020204" pitchFamily="34" charset="0"/>
              <a:buChar char="•"/>
            </a:pPr>
            <a:r>
              <a:rPr lang="en-US" dirty="0">
                <a:solidFill>
                  <a:schemeClr val="bg2"/>
                </a:solidFill>
                <a:latin typeface="+mj-lt"/>
              </a:rPr>
              <a:t>Who needs to do it</a:t>
            </a:r>
          </a:p>
          <a:p>
            <a:pPr lvl="2">
              <a:lnSpc>
                <a:spcPct val="100000"/>
              </a:lnSpc>
              <a:spcBef>
                <a:spcPts val="1800"/>
              </a:spcBef>
              <a:buFont typeface="Arial" panose="020B0604020202020204" pitchFamily="34" charset="0"/>
              <a:buChar char="•"/>
            </a:pPr>
            <a:r>
              <a:rPr lang="en-US" b="0" i="0" u="none" strike="noStrike" dirty="0">
                <a:solidFill>
                  <a:schemeClr val="bg2"/>
                </a:solidFill>
                <a:effectLst/>
                <a:latin typeface="+mj-lt"/>
              </a:rPr>
              <a:t>W</a:t>
            </a:r>
            <a:r>
              <a:rPr lang="en-US" dirty="0">
                <a:solidFill>
                  <a:schemeClr val="bg2"/>
                </a:solidFill>
                <a:latin typeface="+mj-lt"/>
              </a:rPr>
              <a:t>hen does it need to happen</a:t>
            </a:r>
          </a:p>
          <a:p>
            <a:pPr lvl="2">
              <a:lnSpc>
                <a:spcPct val="100000"/>
              </a:lnSpc>
              <a:spcBef>
                <a:spcPts val="1800"/>
              </a:spcBef>
              <a:buFont typeface="Arial" panose="020B0604020202020204" pitchFamily="34" charset="0"/>
              <a:buChar char="•"/>
            </a:pPr>
            <a:r>
              <a:rPr lang="en-US" b="0" i="0" u="none" strike="noStrike" dirty="0">
                <a:solidFill>
                  <a:schemeClr val="bg2"/>
                </a:solidFill>
                <a:effectLst/>
                <a:latin typeface="+mj-lt"/>
              </a:rPr>
              <a:t>What resources do you need</a:t>
            </a:r>
          </a:p>
          <a:p>
            <a:endParaRPr lang="en-US" dirty="0"/>
          </a:p>
        </p:txBody>
      </p:sp>
    </p:spTree>
    <p:extLst>
      <p:ext uri="{BB962C8B-B14F-4D97-AF65-F5344CB8AC3E}">
        <p14:creationId xmlns:p14="http://schemas.microsoft.com/office/powerpoint/2010/main" val="1687976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D49D-1D03-2151-0F7E-85F7E3E5714B}"/>
              </a:ext>
            </a:extLst>
          </p:cNvPr>
          <p:cNvSpPr>
            <a:spLocks noGrp="1"/>
          </p:cNvSpPr>
          <p:nvPr>
            <p:ph type="title"/>
          </p:nvPr>
        </p:nvSpPr>
        <p:spPr>
          <a:xfrm>
            <a:off x="1219201" y="1076146"/>
            <a:ext cx="19507201" cy="1505304"/>
          </a:xfrm>
        </p:spPr>
        <p:txBody>
          <a:bodyPr/>
          <a:lstStyle/>
          <a:p>
            <a:r>
              <a:rPr lang="en-US" dirty="0">
                <a:solidFill>
                  <a:schemeClr val="bg2">
                    <a:lumMod val="50000"/>
                  </a:schemeClr>
                </a:solidFill>
              </a:rPr>
              <a:t>Step 6: Plan for Evaluation </a:t>
            </a:r>
          </a:p>
        </p:txBody>
      </p:sp>
      <p:sp>
        <p:nvSpPr>
          <p:cNvPr id="3" name="Content Placeholder 2">
            <a:extLst>
              <a:ext uri="{FF2B5EF4-FFF2-40B4-BE49-F238E27FC236}">
                <a16:creationId xmlns:a16="http://schemas.microsoft.com/office/drawing/2014/main" id="{4A6C3ADE-861E-BBF7-823C-15712005A63C}"/>
              </a:ext>
            </a:extLst>
          </p:cNvPr>
          <p:cNvSpPr>
            <a:spLocks noGrp="1"/>
          </p:cNvSpPr>
          <p:nvPr>
            <p:ph idx="1"/>
          </p:nvPr>
        </p:nvSpPr>
        <p:spPr>
          <a:xfrm>
            <a:off x="1219201" y="3604730"/>
            <a:ext cx="21945602" cy="8686800"/>
          </a:xfrm>
        </p:spPr>
        <p:txBody>
          <a:bodyPr>
            <a:normAutofit/>
          </a:bodyPr>
          <a:lstStyle/>
          <a:p>
            <a:r>
              <a:rPr lang="en-US" sz="6000" dirty="0">
                <a:solidFill>
                  <a:schemeClr val="bg2"/>
                </a:solidFill>
                <a:latin typeface="+mn-lt"/>
              </a:rPr>
              <a:t>Process</a:t>
            </a:r>
          </a:p>
          <a:p>
            <a:r>
              <a:rPr lang="en-US" sz="6000" dirty="0">
                <a:solidFill>
                  <a:schemeClr val="bg2"/>
                </a:solidFill>
                <a:latin typeface="+mn-lt"/>
              </a:rPr>
              <a:t>Impact</a:t>
            </a:r>
          </a:p>
          <a:p>
            <a:r>
              <a:rPr lang="en-US" sz="6000" dirty="0">
                <a:solidFill>
                  <a:schemeClr val="bg2"/>
                </a:solidFill>
                <a:latin typeface="+mn-lt"/>
              </a:rPr>
              <a:t>Outcome</a:t>
            </a:r>
          </a:p>
        </p:txBody>
      </p:sp>
      <p:pic>
        <p:nvPicPr>
          <p:cNvPr id="4" name="Picture 3">
            <a:extLst>
              <a:ext uri="{FF2B5EF4-FFF2-40B4-BE49-F238E27FC236}">
                <a16:creationId xmlns:a16="http://schemas.microsoft.com/office/drawing/2014/main" id="{BA9D6E42-C986-B11F-1C4F-C8591EC1E2B0}"/>
              </a:ext>
            </a:extLst>
          </p:cNvPr>
          <p:cNvPicPr>
            <a:picLocks noChangeAspect="1"/>
          </p:cNvPicPr>
          <p:nvPr/>
        </p:nvPicPr>
        <p:blipFill>
          <a:blip r:embed="rId2"/>
          <a:stretch>
            <a:fillRect/>
          </a:stretch>
        </p:blipFill>
        <p:spPr>
          <a:xfrm>
            <a:off x="6437376" y="3604730"/>
            <a:ext cx="17946624" cy="7878144"/>
          </a:xfrm>
          <a:prstGeom prst="rect">
            <a:avLst/>
          </a:prstGeom>
        </p:spPr>
      </p:pic>
    </p:spTree>
    <p:extLst>
      <p:ext uri="{BB962C8B-B14F-4D97-AF65-F5344CB8AC3E}">
        <p14:creationId xmlns:p14="http://schemas.microsoft.com/office/powerpoint/2010/main" val="400817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66B6-DB27-81A0-06B8-D9F903B6B64E}"/>
              </a:ext>
            </a:extLst>
          </p:cNvPr>
          <p:cNvSpPr>
            <a:spLocks noGrp="1"/>
          </p:cNvSpPr>
          <p:nvPr>
            <p:ph type="title"/>
          </p:nvPr>
        </p:nvSpPr>
        <p:spPr>
          <a:xfrm>
            <a:off x="1645920" y="839664"/>
            <a:ext cx="19507201" cy="1505304"/>
          </a:xfrm>
        </p:spPr>
        <p:txBody>
          <a:bodyPr/>
          <a:lstStyle/>
          <a:p>
            <a:r>
              <a:rPr lang="en-US" dirty="0">
                <a:solidFill>
                  <a:schemeClr val="bg2">
                    <a:lumMod val="50000"/>
                  </a:schemeClr>
                </a:solidFill>
              </a:rPr>
              <a:t>Planning the Evaluation </a:t>
            </a:r>
          </a:p>
        </p:txBody>
      </p:sp>
      <p:graphicFrame>
        <p:nvGraphicFramePr>
          <p:cNvPr id="7" name="Table Placeholder 4">
            <a:extLst>
              <a:ext uri="{FF2B5EF4-FFF2-40B4-BE49-F238E27FC236}">
                <a16:creationId xmlns:a16="http://schemas.microsoft.com/office/drawing/2014/main" id="{758BE3EC-5076-AA6B-F0CA-4D2BD1EBE3C7}"/>
              </a:ext>
            </a:extLst>
          </p:cNvPr>
          <p:cNvGraphicFramePr>
            <a:graphicFrameLocks/>
          </p:cNvGraphicFramePr>
          <p:nvPr>
            <p:extLst>
              <p:ext uri="{D42A27DB-BD31-4B8C-83A1-F6EECF244321}">
                <p14:modId xmlns:p14="http://schemas.microsoft.com/office/powerpoint/2010/main" val="2507721061"/>
              </p:ext>
            </p:extLst>
          </p:nvPr>
        </p:nvGraphicFramePr>
        <p:xfrm>
          <a:off x="1645920" y="1928244"/>
          <a:ext cx="20702016" cy="11557692"/>
        </p:xfrm>
        <a:graphic>
          <a:graphicData uri="http://schemas.openxmlformats.org/drawingml/2006/table">
            <a:tbl>
              <a:tblPr>
                <a:tableStyleId>{8A107856-5554-42FB-B03E-39F5DBC370BA}</a:tableStyleId>
              </a:tblPr>
              <a:tblGrid>
                <a:gridCol w="4914900">
                  <a:extLst>
                    <a:ext uri="{9D8B030D-6E8A-4147-A177-3AD203B41FA5}">
                      <a16:colId xmlns:a16="http://schemas.microsoft.com/office/drawing/2014/main" val="20000"/>
                    </a:ext>
                  </a:extLst>
                </a:gridCol>
                <a:gridCol w="4069080">
                  <a:extLst>
                    <a:ext uri="{9D8B030D-6E8A-4147-A177-3AD203B41FA5}">
                      <a16:colId xmlns:a16="http://schemas.microsoft.com/office/drawing/2014/main" val="20001"/>
                    </a:ext>
                  </a:extLst>
                </a:gridCol>
                <a:gridCol w="6542533">
                  <a:extLst>
                    <a:ext uri="{9D8B030D-6E8A-4147-A177-3AD203B41FA5}">
                      <a16:colId xmlns:a16="http://schemas.microsoft.com/office/drawing/2014/main" val="20002"/>
                    </a:ext>
                  </a:extLst>
                </a:gridCol>
                <a:gridCol w="5175503">
                  <a:extLst>
                    <a:ext uri="{9D8B030D-6E8A-4147-A177-3AD203B41FA5}">
                      <a16:colId xmlns:a16="http://schemas.microsoft.com/office/drawing/2014/main" val="20003"/>
                    </a:ext>
                  </a:extLst>
                </a:gridCol>
              </a:tblGrid>
              <a:tr h="1221192">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u="none" strike="noStrike" cap="none" normalizeH="0" baseline="0" dirty="0">
                          <a:ln>
                            <a:noFill/>
                          </a:ln>
                          <a:solidFill>
                            <a:schemeClr val="bg2">
                              <a:lumMod val="50000"/>
                            </a:schemeClr>
                          </a:solidFill>
                          <a:effectLst/>
                          <a:latin typeface="+mj-lt"/>
                        </a:rPr>
                        <a:t>Objective or Performance Outcome</a:t>
                      </a:r>
                      <a:endParaRPr kumimoji="0" lang="en-US" altLang="en-US" sz="4000" b="1"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u="none" strike="noStrike" cap="none" normalizeH="0" baseline="0" dirty="0">
                          <a:ln>
                            <a:noFill/>
                          </a:ln>
                          <a:solidFill>
                            <a:schemeClr val="bg2">
                              <a:lumMod val="50000"/>
                            </a:schemeClr>
                          </a:solidFill>
                          <a:effectLst/>
                          <a:latin typeface="+mj-lt"/>
                        </a:rPr>
                        <a:t>Research Question(s)</a:t>
                      </a:r>
                      <a:endParaRPr kumimoji="0" lang="en-US" altLang="en-US" sz="4000" b="1"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u="none" strike="noStrike" cap="none" normalizeH="0" baseline="0" dirty="0">
                          <a:ln>
                            <a:noFill/>
                          </a:ln>
                          <a:solidFill>
                            <a:schemeClr val="bg2">
                              <a:lumMod val="50000"/>
                            </a:schemeClr>
                          </a:solidFill>
                          <a:effectLst/>
                          <a:latin typeface="+mj-lt"/>
                        </a:rPr>
                        <a:t>Indicators/Measures (by which to answer the research question)</a:t>
                      </a:r>
                      <a:endParaRPr kumimoji="0" lang="en-US" altLang="en-US" sz="4000" b="1"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u="none" strike="noStrike" cap="none" normalizeH="0" baseline="0" dirty="0">
                          <a:ln>
                            <a:noFill/>
                          </a:ln>
                          <a:solidFill>
                            <a:schemeClr val="bg2">
                              <a:lumMod val="50000"/>
                            </a:schemeClr>
                          </a:solidFill>
                          <a:effectLst/>
                          <a:latin typeface="+mj-lt"/>
                        </a:rPr>
                        <a:t>Data collection, timing, and approach</a:t>
                      </a:r>
                      <a:endParaRPr kumimoji="0" lang="en-US" altLang="en-US" sz="4000" b="1"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extLst>
                  <a:ext uri="{0D108BD9-81ED-4DB2-BD59-A6C34878D82A}">
                    <a16:rowId xmlns:a16="http://schemas.microsoft.com/office/drawing/2014/main" val="10000"/>
                  </a:ext>
                </a:extLst>
              </a:tr>
              <a:tr h="3196398">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0" u="none" strike="noStrike" cap="none" normalizeH="0" baseline="0" dirty="0">
                          <a:ln>
                            <a:noFill/>
                          </a:ln>
                          <a:solidFill>
                            <a:schemeClr val="bg2">
                              <a:lumMod val="50000"/>
                            </a:schemeClr>
                          </a:solidFill>
                          <a:effectLst/>
                          <a:latin typeface="+mj-lt"/>
                        </a:rPr>
                        <a:t>QOL: By program end, at least 50% of program participants who reported high levels of worry at baseline will have reported moderate or low levels on a follow-up survey</a:t>
                      </a:r>
                      <a:endParaRPr kumimoji="0" lang="en-US" altLang="en-US" sz="4000" b="0"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0" u="none" strike="noStrike" cap="none" normalizeH="0" baseline="0" dirty="0">
                          <a:ln>
                            <a:noFill/>
                          </a:ln>
                          <a:solidFill>
                            <a:schemeClr val="bg2">
                              <a:lumMod val="50000"/>
                            </a:schemeClr>
                          </a:solidFill>
                          <a:effectLst/>
                          <a:latin typeface="+mj-lt"/>
                        </a:rPr>
                        <a:t>To what extent have worry levels changed from pre to post test?</a:t>
                      </a:r>
                      <a:endParaRPr kumimoji="0" lang="en-US" altLang="en-US" sz="4000" b="0"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0" u="none" strike="noStrike" cap="none" normalizeH="0" baseline="0" dirty="0">
                          <a:ln>
                            <a:noFill/>
                          </a:ln>
                          <a:solidFill>
                            <a:schemeClr val="bg2">
                              <a:lumMod val="50000"/>
                            </a:schemeClr>
                          </a:solidFill>
                          <a:effectLst/>
                          <a:latin typeface="+mj-lt"/>
                        </a:rPr>
                        <a:t>Likert measures of worry about contracting STIs (Rating scale at 1-10 with high 7-10; moderate 6-4; low 3-1)</a:t>
                      </a:r>
                      <a:endParaRPr kumimoji="0" lang="en-US" altLang="en-US" sz="4000" b="0"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0" u="none" strike="noStrike" cap="none" normalizeH="0" baseline="0" dirty="0">
                          <a:ln>
                            <a:noFill/>
                          </a:ln>
                          <a:solidFill>
                            <a:schemeClr val="bg2">
                              <a:lumMod val="50000"/>
                            </a:schemeClr>
                          </a:solidFill>
                          <a:effectLst/>
                          <a:latin typeface="+mj-lt"/>
                        </a:rPr>
                        <a:t>Baseline and follow-up at program end</a:t>
                      </a:r>
                      <a:endParaRPr kumimoji="0" lang="en-US" altLang="en-US" sz="4000" b="0"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extLst>
                  <a:ext uri="{0D108BD9-81ED-4DB2-BD59-A6C34878D82A}">
                    <a16:rowId xmlns:a16="http://schemas.microsoft.com/office/drawing/2014/main" val="10001"/>
                  </a:ext>
                </a:extLst>
              </a:tr>
              <a:tr h="2172545">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extLst>
                  <a:ext uri="{0D108BD9-81ED-4DB2-BD59-A6C34878D82A}">
                    <a16:rowId xmlns:a16="http://schemas.microsoft.com/office/drawing/2014/main" val="10002"/>
                  </a:ext>
                </a:extLst>
              </a:tr>
              <a:tr h="1277443">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a:ln>
                          <a:noFill/>
                        </a:ln>
                        <a:solidFill>
                          <a:schemeClr val="bg2">
                            <a:lumMod val="50000"/>
                          </a:schemeClr>
                        </a:solidFill>
                        <a:effectLst/>
                        <a:latin typeface="+mj-lt"/>
                        <a:ea typeface="ＭＳ Ｐゴシック" charset="-128"/>
                      </a:endParaRPr>
                    </a:p>
                  </a:txBody>
                  <a:tcPr marT="45726" marB="45726" horzOverflow="overflow"/>
                </a:tc>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tc>
                  <a:txBody>
                    <a:bodyPr/>
                    <a:lstStyle>
                      <a:lvl1pPr eaLnBrk="0" hangingPunct="0">
                        <a:spcBef>
                          <a:spcPts val="700"/>
                        </a:spcBef>
                        <a:buClr>
                          <a:schemeClr val="tx2"/>
                        </a:buClr>
                        <a:buSzPct val="95000"/>
                        <a:buFont typeface="Wingdings" charset="2"/>
                        <a:defRPr sz="2600">
                          <a:solidFill>
                            <a:schemeClr val="tx1"/>
                          </a:solidFill>
                          <a:latin typeface="Corbel" charset="0"/>
                          <a:ea typeface="ＭＳ Ｐゴシック" charset="-128"/>
                        </a:defRPr>
                      </a:lvl1pPr>
                      <a:lvl2pPr marL="742950" indent="-285750" eaLnBrk="0" hangingPunct="0">
                        <a:spcBef>
                          <a:spcPct val="20000"/>
                        </a:spcBef>
                        <a:buClr>
                          <a:schemeClr val="accent2"/>
                        </a:buClr>
                        <a:buSzPct val="90000"/>
                        <a:buFont typeface="Wingdings" charset="2"/>
                        <a:defRPr sz="2200">
                          <a:solidFill>
                            <a:schemeClr val="tx1"/>
                          </a:solidFill>
                          <a:latin typeface="Corbel" charset="0"/>
                          <a:ea typeface="ＭＳ Ｐゴシック" charset="-128"/>
                        </a:defRPr>
                      </a:lvl2pPr>
                      <a:lvl3pPr marL="1143000" indent="-228600" eaLnBrk="0" hangingPunct="0">
                        <a:spcBef>
                          <a:spcPct val="20000"/>
                        </a:spcBef>
                        <a:buClr>
                          <a:schemeClr val="accent2"/>
                        </a:buClr>
                        <a:buFont typeface="Wingdings 2" charset="2"/>
                        <a:defRPr sz="2000">
                          <a:solidFill>
                            <a:schemeClr val="tx1"/>
                          </a:solidFill>
                          <a:latin typeface="Corbel" charset="0"/>
                          <a:ea typeface="ＭＳ Ｐゴシック" charset="-128"/>
                        </a:defRPr>
                      </a:lvl3pPr>
                      <a:lvl4pPr marL="1600200" indent="-228600" eaLnBrk="0" hangingPunct="0">
                        <a:spcBef>
                          <a:spcPct val="20000"/>
                        </a:spcBef>
                        <a:buClr>
                          <a:srgbClr val="FEB80A"/>
                        </a:buClr>
                        <a:buFont typeface="Wingdings 3" charset="2"/>
                        <a:defRPr sz="2000">
                          <a:solidFill>
                            <a:schemeClr val="tx1"/>
                          </a:solidFill>
                          <a:latin typeface="Corbel" charset="0"/>
                          <a:ea typeface="ＭＳ Ｐゴシック" charset="-128"/>
                        </a:defRPr>
                      </a:lvl4pPr>
                      <a:lvl5pPr marL="2057400" indent="-228600" eaLnBrk="0" hangingPunct="0">
                        <a:spcBef>
                          <a:spcPct val="20000"/>
                        </a:spcBef>
                        <a:buClr>
                          <a:srgbClr val="FEB80A"/>
                        </a:buClr>
                        <a:buFont typeface="Wingdings 2" charset="2"/>
                        <a:defRPr>
                          <a:solidFill>
                            <a:schemeClr val="tx1"/>
                          </a:solidFill>
                          <a:latin typeface="Corbel" charset="0"/>
                          <a:ea typeface="ＭＳ Ｐゴシック" charset="-128"/>
                        </a:defRPr>
                      </a:lvl5pPr>
                      <a:lvl6pPr marL="25146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6pPr>
                      <a:lvl7pPr marL="29718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7pPr>
                      <a:lvl8pPr marL="34290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8pPr>
                      <a:lvl9pPr marL="3886200" indent="-228600" eaLnBrk="0" fontAlgn="base" hangingPunct="0">
                        <a:spcBef>
                          <a:spcPct val="20000"/>
                        </a:spcBef>
                        <a:spcAft>
                          <a:spcPct val="0"/>
                        </a:spcAft>
                        <a:buClr>
                          <a:srgbClr val="FEB80A"/>
                        </a:buClr>
                        <a:buFont typeface="Wingdings 2" charset="2"/>
                        <a:defRPr>
                          <a:solidFill>
                            <a:schemeClr val="tx1"/>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bg2">
                            <a:lumMod val="50000"/>
                          </a:schemeClr>
                        </a:solidFill>
                        <a:effectLst/>
                        <a:latin typeface="+mj-lt"/>
                        <a:ea typeface="ＭＳ Ｐゴシック" charset="-128"/>
                      </a:endParaRPr>
                    </a:p>
                  </a:txBody>
                  <a:tcPr marT="45726" marB="45726"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2851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545A2-E967-66D5-63E1-D8B2413BA15D}"/>
              </a:ext>
            </a:extLst>
          </p:cNvPr>
          <p:cNvSpPr>
            <a:spLocks noGrp="1"/>
          </p:cNvSpPr>
          <p:nvPr>
            <p:ph type="title"/>
          </p:nvPr>
        </p:nvSpPr>
        <p:spPr>
          <a:xfrm>
            <a:off x="1219201" y="664666"/>
            <a:ext cx="19507201" cy="1505304"/>
          </a:xfrm>
        </p:spPr>
        <p:txBody>
          <a:bodyPr>
            <a:normAutofit fontScale="90000"/>
          </a:bodyPr>
          <a:lstStyle/>
          <a:p>
            <a:pPr>
              <a:lnSpc>
                <a:spcPct val="100000"/>
              </a:lnSpc>
              <a:spcAft>
                <a:spcPts val="1800"/>
              </a:spcAft>
            </a:pPr>
            <a:r>
              <a:rPr lang="en-US" dirty="0">
                <a:solidFill>
                  <a:schemeClr val="bg2">
                    <a:lumMod val="50000"/>
                  </a:schemeClr>
                </a:solidFill>
              </a:rPr>
              <a:t>Planning the Evaluation: </a:t>
            </a:r>
            <a:br>
              <a:rPr lang="en-US" sz="6700" dirty="0">
                <a:solidFill>
                  <a:schemeClr val="bg2">
                    <a:lumMod val="50000"/>
                  </a:schemeClr>
                </a:solidFill>
              </a:rPr>
            </a:br>
            <a:r>
              <a:rPr lang="en-US" sz="6700" dirty="0">
                <a:solidFill>
                  <a:schemeClr val="bg2">
                    <a:lumMod val="50000"/>
                  </a:schemeClr>
                </a:solidFill>
              </a:rPr>
              <a:t>HRSA Rural Health Network Development Program</a:t>
            </a:r>
            <a:endParaRPr lang="en-US" dirty="0">
              <a:solidFill>
                <a:schemeClr val="bg2">
                  <a:lumMod val="50000"/>
                </a:schemeClr>
              </a:solidFill>
            </a:endParaRPr>
          </a:p>
        </p:txBody>
      </p:sp>
      <p:pic>
        <p:nvPicPr>
          <p:cNvPr id="4" name="Content Placeholder 10" descr="Graphical user interface, application, Word&#10;&#10;Description automatically generated">
            <a:extLst>
              <a:ext uri="{FF2B5EF4-FFF2-40B4-BE49-F238E27FC236}">
                <a16:creationId xmlns:a16="http://schemas.microsoft.com/office/drawing/2014/main" id="{4BA428FE-00BC-3FD4-B4A7-6CA9EE49ED9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62" t="21997" r="6129" b="11151"/>
          <a:stretch/>
        </p:blipFill>
        <p:spPr>
          <a:xfrm>
            <a:off x="494433" y="2697480"/>
            <a:ext cx="23395134" cy="1101852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pic>
    </p:spTree>
    <p:extLst>
      <p:ext uri="{BB962C8B-B14F-4D97-AF65-F5344CB8AC3E}">
        <p14:creationId xmlns:p14="http://schemas.microsoft.com/office/powerpoint/2010/main" val="1523666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9675-AF40-2781-BC81-A4C33D98D991}"/>
              </a:ext>
            </a:extLst>
          </p:cNvPr>
          <p:cNvSpPr>
            <a:spLocks noGrp="1"/>
          </p:cNvSpPr>
          <p:nvPr>
            <p:ph type="title"/>
          </p:nvPr>
        </p:nvSpPr>
        <p:spPr>
          <a:xfrm>
            <a:off x="1219201" y="755374"/>
            <a:ext cx="19507201" cy="1505304"/>
          </a:xfrm>
        </p:spPr>
        <p:txBody>
          <a:bodyPr/>
          <a:lstStyle/>
          <a:p>
            <a:r>
              <a:rPr lang="en-US" dirty="0">
                <a:solidFill>
                  <a:schemeClr val="bg2">
                    <a:lumMod val="50000"/>
                  </a:schemeClr>
                </a:solidFill>
              </a:rPr>
              <a:t>Summary</a:t>
            </a:r>
          </a:p>
        </p:txBody>
      </p:sp>
      <p:sp>
        <p:nvSpPr>
          <p:cNvPr id="3" name="Content Placeholder 2">
            <a:extLst>
              <a:ext uri="{FF2B5EF4-FFF2-40B4-BE49-F238E27FC236}">
                <a16:creationId xmlns:a16="http://schemas.microsoft.com/office/drawing/2014/main" id="{22396454-06D3-E9A5-A03E-67639FD3B098}"/>
              </a:ext>
            </a:extLst>
          </p:cNvPr>
          <p:cNvSpPr>
            <a:spLocks noGrp="1"/>
          </p:cNvSpPr>
          <p:nvPr>
            <p:ph idx="1"/>
          </p:nvPr>
        </p:nvSpPr>
        <p:spPr/>
        <p:txBody>
          <a:bodyPr numCol="1">
            <a:normAutofit lnSpcReduction="10000"/>
          </a:bodyPr>
          <a:lstStyle/>
          <a:p>
            <a:r>
              <a:rPr lang="en-US" dirty="0">
                <a:solidFill>
                  <a:schemeClr val="bg2"/>
                </a:solidFill>
                <a:latin typeface="+mj-lt"/>
              </a:rPr>
              <a:t>Using a systematic approach to program planning can provide a process for identifying and addressing specific needs and developing key messages and materials to address them. </a:t>
            </a:r>
          </a:p>
          <a:p>
            <a:pPr lvl="1"/>
            <a:r>
              <a:rPr lang="en-US" dirty="0">
                <a:solidFill>
                  <a:schemeClr val="bg2"/>
                </a:solidFill>
                <a:latin typeface="+mj-lt"/>
              </a:rPr>
              <a:t>Useful in writing the problem statement</a:t>
            </a:r>
          </a:p>
          <a:p>
            <a:pPr lvl="1"/>
            <a:r>
              <a:rPr lang="en-US" dirty="0">
                <a:solidFill>
                  <a:schemeClr val="bg2"/>
                </a:solidFill>
                <a:latin typeface="+mj-lt"/>
              </a:rPr>
              <a:t>Streamline the narrative </a:t>
            </a:r>
          </a:p>
          <a:p>
            <a:r>
              <a:rPr lang="en-US" dirty="0">
                <a:solidFill>
                  <a:schemeClr val="bg2"/>
                </a:solidFill>
                <a:latin typeface="+mj-lt"/>
              </a:rPr>
              <a:t>Systematic planning that is participatory, and uses theory/frameworks, evidence, and new data can lead to more successful implementation strategies</a:t>
            </a:r>
          </a:p>
          <a:p>
            <a:pPr lvl="1"/>
            <a:r>
              <a:rPr lang="en-US" dirty="0">
                <a:solidFill>
                  <a:schemeClr val="bg2"/>
                </a:solidFill>
                <a:latin typeface="+mj-lt"/>
              </a:rPr>
              <a:t>Demonstrates community buy-in when they are involved from the start – important to funders</a:t>
            </a:r>
          </a:p>
        </p:txBody>
      </p:sp>
    </p:spTree>
    <p:extLst>
      <p:ext uri="{BB962C8B-B14F-4D97-AF65-F5344CB8AC3E}">
        <p14:creationId xmlns:p14="http://schemas.microsoft.com/office/powerpoint/2010/main" val="1848066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2F1D7C-1F6F-3D42-B0A1-500F5F849728}"/>
              </a:ext>
            </a:extLst>
          </p:cNvPr>
          <p:cNvSpPr txBox="1">
            <a:spLocks/>
          </p:cNvSpPr>
          <p:nvPr/>
        </p:nvSpPr>
        <p:spPr>
          <a:xfrm>
            <a:off x="1524001" y="4572000"/>
            <a:ext cx="21945602" cy="2286000"/>
          </a:xfrm>
          <a:prstGeom prst="rect">
            <a:avLst/>
          </a:prstGeom>
        </p:spPr>
        <p:txBody>
          <a:bodyPr vert="horz" lIns="182880" tIns="91440" rIns="182880" bIns="91440" rtlCol="0" anchor="ctr">
            <a:normAutofit/>
          </a:bodyPr>
          <a:lstStyle>
            <a:lvl1pPr algn="l" defTabSz="914400" rtl="0" eaLnBrk="1" latinLnBrk="0" hangingPunct="1">
              <a:spcBef>
                <a:spcPct val="0"/>
              </a:spcBef>
              <a:buNone/>
              <a:defRPr sz="3600" b="1" i="0" kern="1200">
                <a:solidFill>
                  <a:srgbClr val="2F6A36"/>
                </a:solidFill>
                <a:latin typeface="Montserrat Medium" pitchFamily="2" charset="77"/>
                <a:ea typeface="+mj-ea"/>
                <a:cs typeface="Arial" pitchFamily="34" charset="0"/>
              </a:defRPr>
            </a:lvl1pPr>
          </a:lstStyle>
          <a:p>
            <a:r>
              <a:rPr lang="en-US" sz="7200" dirty="0">
                <a:solidFill>
                  <a:schemeClr val="accent2">
                    <a:lumMod val="50000"/>
                  </a:schemeClr>
                </a:solidFill>
              </a:rPr>
              <a:t>Questions?</a:t>
            </a:r>
          </a:p>
        </p:txBody>
      </p:sp>
      <p:cxnSp>
        <p:nvCxnSpPr>
          <p:cNvPr id="5" name="Straight Connector 4">
            <a:extLst>
              <a:ext uri="{FF2B5EF4-FFF2-40B4-BE49-F238E27FC236}">
                <a16:creationId xmlns:a16="http://schemas.microsoft.com/office/drawing/2014/main" id="{59B90783-B3B5-5042-8457-9EC07EAA4CD2}"/>
              </a:ext>
            </a:extLst>
          </p:cNvPr>
          <p:cNvCxnSpPr/>
          <p:nvPr/>
        </p:nvCxnSpPr>
        <p:spPr>
          <a:xfrm>
            <a:off x="0" y="65532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563956-ECFE-A616-6574-6B09ACD29F81}"/>
              </a:ext>
            </a:extLst>
          </p:cNvPr>
          <p:cNvSpPr txBox="1"/>
          <p:nvPr/>
        </p:nvSpPr>
        <p:spPr>
          <a:xfrm>
            <a:off x="304800" y="7467600"/>
            <a:ext cx="15544800" cy="3539430"/>
          </a:xfrm>
          <a:prstGeom prst="rect">
            <a:avLst/>
          </a:prstGeom>
          <a:noFill/>
        </p:spPr>
        <p:txBody>
          <a:bodyPr wrap="square" rtlCol="0">
            <a:spAutoFit/>
          </a:bodyPr>
          <a:lstStyle/>
          <a:p>
            <a:r>
              <a:rPr lang="en-US" sz="5600" b="1" dirty="0">
                <a:solidFill>
                  <a:schemeClr val="tx1">
                    <a:lumMod val="75000"/>
                    <a:lumOff val="25000"/>
                  </a:schemeClr>
                </a:solidFill>
                <a:cs typeface="Arial" panose="020B0604020202020204" pitchFamily="34" charset="0"/>
              </a:rPr>
              <a:t>IFP Contact Information:</a:t>
            </a:r>
          </a:p>
          <a:p>
            <a:r>
              <a:rPr lang="en-US" sz="5600" dirty="0">
                <a:solidFill>
                  <a:schemeClr val="tx1">
                    <a:lumMod val="75000"/>
                    <a:lumOff val="25000"/>
                  </a:schemeClr>
                </a:solidFill>
                <a:cs typeface="Arial" panose="020B0604020202020204" pitchFamily="34" charset="0"/>
              </a:rPr>
              <a:t>Louise Mathias, Senior Partner</a:t>
            </a:r>
          </a:p>
          <a:p>
            <a:r>
              <a:rPr lang="en-US" sz="5600" dirty="0">
                <a:solidFill>
                  <a:schemeClr val="tx1">
                    <a:lumMod val="75000"/>
                    <a:lumOff val="25000"/>
                  </a:schemeClr>
                </a:solidFill>
                <a:cs typeface="Arial" panose="020B0604020202020204" pitchFamily="34" charset="0"/>
                <a:hlinkClick r:id="rId3"/>
              </a:rPr>
              <a:t>Louise.mathias@innovativefundingpartners.com</a:t>
            </a:r>
            <a:endParaRPr lang="en-US" sz="5600" dirty="0">
              <a:solidFill>
                <a:schemeClr val="tx1">
                  <a:lumMod val="75000"/>
                  <a:lumOff val="25000"/>
                </a:schemeClr>
              </a:solidFill>
              <a:cs typeface="Arial" panose="020B0604020202020204" pitchFamily="34" charset="0"/>
            </a:endParaRPr>
          </a:p>
          <a:p>
            <a:r>
              <a:rPr lang="en-US" sz="5600" dirty="0">
                <a:solidFill>
                  <a:schemeClr val="tx1">
                    <a:lumMod val="75000"/>
                    <a:lumOff val="25000"/>
                  </a:schemeClr>
                </a:solidFill>
                <a:cs typeface="Arial" panose="020B0604020202020204" pitchFamily="34" charset="0"/>
              </a:rPr>
              <a:t>(202) 809-3401</a:t>
            </a:r>
          </a:p>
        </p:txBody>
      </p:sp>
      <p:pic>
        <p:nvPicPr>
          <p:cNvPr id="3" name="Image" descr="Image">
            <a:extLst>
              <a:ext uri="{FF2B5EF4-FFF2-40B4-BE49-F238E27FC236}">
                <a16:creationId xmlns:a16="http://schemas.microsoft.com/office/drawing/2014/main" id="{4E0BD557-472E-9F17-4F1D-17676F74B8E5}"/>
              </a:ext>
            </a:extLst>
          </p:cNvPr>
          <p:cNvPicPr>
            <a:picLocks noChangeAspect="1"/>
          </p:cNvPicPr>
          <p:nvPr/>
        </p:nvPicPr>
        <p:blipFill>
          <a:blip r:embed="rId4"/>
          <a:stretch>
            <a:fillRect/>
          </a:stretch>
        </p:blipFill>
        <p:spPr>
          <a:xfrm>
            <a:off x="16434635" y="3242737"/>
            <a:ext cx="7644565" cy="6620926"/>
          </a:xfrm>
          <a:prstGeom prst="rect">
            <a:avLst/>
          </a:prstGeom>
          <a:ln w="12700">
            <a:miter lim="400000"/>
          </a:ln>
        </p:spPr>
      </p:pic>
    </p:spTree>
    <p:extLst>
      <p:ext uri="{BB962C8B-B14F-4D97-AF65-F5344CB8AC3E}">
        <p14:creationId xmlns:p14="http://schemas.microsoft.com/office/powerpoint/2010/main" val="4012011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7F2C-C64B-D952-EBF0-2C8C2EA812B7}"/>
              </a:ext>
            </a:extLst>
          </p:cNvPr>
          <p:cNvSpPr>
            <a:spLocks noGrp="1"/>
          </p:cNvSpPr>
          <p:nvPr>
            <p:ph type="title"/>
          </p:nvPr>
        </p:nvSpPr>
        <p:spPr>
          <a:xfrm>
            <a:off x="1219201" y="609600"/>
            <a:ext cx="21945602" cy="2286000"/>
          </a:xfrm>
        </p:spPr>
        <p:txBody>
          <a:bodyPr anchor="ctr">
            <a:normAutofit fontScale="90000"/>
          </a:bodyPr>
          <a:lstStyle/>
          <a:p>
            <a:pPr>
              <a:lnSpc>
                <a:spcPct val="90000"/>
              </a:lnSpc>
            </a:pPr>
            <a:r>
              <a:rPr lang="en-US" sz="8000" dirty="0">
                <a:solidFill>
                  <a:schemeClr val="accent2">
                    <a:lumMod val="50000"/>
                  </a:schemeClr>
                </a:solidFill>
              </a:rPr>
              <a:t>Save the Date </a:t>
            </a:r>
            <a:br>
              <a:rPr lang="en-US" dirty="0">
                <a:solidFill>
                  <a:schemeClr val="accent2">
                    <a:lumMod val="50000"/>
                  </a:schemeClr>
                </a:solidFill>
              </a:rPr>
            </a:br>
            <a:endParaRPr lang="en-US" dirty="0">
              <a:solidFill>
                <a:schemeClr val="accent2">
                  <a:lumMod val="50000"/>
                </a:schemeClr>
              </a:solidFill>
            </a:endParaRPr>
          </a:p>
        </p:txBody>
      </p:sp>
      <p:pic>
        <p:nvPicPr>
          <p:cNvPr id="1026" name="Picture 2" descr="Teamwork Stock Illustrations – 597,095 Teamwork Stock ...">
            <a:extLst>
              <a:ext uri="{FF2B5EF4-FFF2-40B4-BE49-F238E27FC236}">
                <a16:creationId xmlns:a16="http://schemas.microsoft.com/office/drawing/2014/main" id="{A30B324C-BA37-8CA3-F73C-7DFFD30FA5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3939510"/>
            <a:ext cx="8250148" cy="5836980"/>
          </a:xfrm>
          <a:prstGeom prst="rect">
            <a:avLst/>
          </a:prstGeom>
          <a:solidFill>
            <a:srgbClr val="FFFFFF"/>
          </a:solidFill>
        </p:spPr>
      </p:pic>
      <p:sp>
        <p:nvSpPr>
          <p:cNvPr id="3" name="Content Placeholder 2">
            <a:extLst>
              <a:ext uri="{FF2B5EF4-FFF2-40B4-BE49-F238E27FC236}">
                <a16:creationId xmlns:a16="http://schemas.microsoft.com/office/drawing/2014/main" id="{DB52AA48-E96C-3B72-A457-A5D834B537E2}"/>
              </a:ext>
            </a:extLst>
          </p:cNvPr>
          <p:cNvSpPr>
            <a:spLocks noGrp="1"/>
          </p:cNvSpPr>
          <p:nvPr>
            <p:ph sz="half" idx="2"/>
          </p:nvPr>
        </p:nvSpPr>
        <p:spPr>
          <a:xfrm>
            <a:off x="10041466" y="2895600"/>
            <a:ext cx="14227520" cy="10820399"/>
          </a:xfrm>
        </p:spPr>
        <p:txBody>
          <a:bodyPr>
            <a:normAutofit fontScale="92500" lnSpcReduction="10000"/>
          </a:bodyPr>
          <a:lstStyle/>
          <a:p>
            <a:pPr marL="0" indent="0">
              <a:buNone/>
            </a:pPr>
            <a:endParaRPr lang="en-US" dirty="0"/>
          </a:p>
          <a:p>
            <a:pPr marL="0" indent="0">
              <a:buNone/>
            </a:pPr>
            <a:r>
              <a:rPr lang="en-US" sz="6500" b="1" dirty="0">
                <a:solidFill>
                  <a:schemeClr val="accent1">
                    <a:lumMod val="50000"/>
                  </a:schemeClr>
                </a:solidFill>
              </a:rPr>
              <a:t>Do’s and Don’ts in Grant Development: Successful Proposal Case Studies</a:t>
            </a:r>
          </a:p>
          <a:p>
            <a:pPr marL="0" indent="0">
              <a:buNone/>
            </a:pPr>
            <a:endParaRPr lang="en-US" sz="6500" b="1" i="1" dirty="0">
              <a:solidFill>
                <a:schemeClr val="accent1">
                  <a:lumMod val="50000"/>
                </a:schemeClr>
              </a:solidFill>
            </a:endParaRPr>
          </a:p>
          <a:p>
            <a:pPr marL="0" indent="0">
              <a:buNone/>
            </a:pPr>
            <a:endParaRPr lang="en-US" b="1" dirty="0">
              <a:solidFill>
                <a:schemeClr val="accent1">
                  <a:lumMod val="50000"/>
                </a:schemeClr>
              </a:solidFill>
            </a:endParaRPr>
          </a:p>
          <a:p>
            <a:pPr marL="0" indent="0">
              <a:buNone/>
            </a:pPr>
            <a:endParaRPr lang="en-US" b="1" dirty="0">
              <a:solidFill>
                <a:schemeClr val="accent1">
                  <a:lumMod val="50000"/>
                </a:schemeClr>
              </a:solidFill>
            </a:endParaRPr>
          </a:p>
          <a:p>
            <a:pPr marL="0" indent="0">
              <a:buNone/>
            </a:pPr>
            <a:endParaRPr lang="en-US" b="1" dirty="0">
              <a:solidFill>
                <a:schemeClr val="accent1">
                  <a:lumMod val="50000"/>
                </a:schemeClr>
              </a:solidFill>
            </a:endParaRPr>
          </a:p>
          <a:p>
            <a:pPr marL="0" indent="0">
              <a:buNone/>
            </a:pPr>
            <a:endParaRPr lang="en-US" sz="5600" b="1" dirty="0">
              <a:solidFill>
                <a:schemeClr val="accent1">
                  <a:lumMod val="50000"/>
                </a:schemeClr>
              </a:solidFill>
            </a:endParaRPr>
          </a:p>
          <a:p>
            <a:pPr marL="0" indent="0">
              <a:buNone/>
            </a:pPr>
            <a:endParaRPr lang="en-US" sz="5600" b="1" dirty="0">
              <a:solidFill>
                <a:schemeClr val="accent1">
                  <a:lumMod val="50000"/>
                </a:schemeClr>
              </a:solidFill>
            </a:endParaRPr>
          </a:p>
          <a:p>
            <a:pPr marL="0" indent="0">
              <a:buNone/>
            </a:pPr>
            <a:endParaRPr lang="en-US" sz="5600" b="1" dirty="0">
              <a:solidFill>
                <a:schemeClr val="accent1">
                  <a:lumMod val="50000"/>
                </a:schemeClr>
              </a:solidFill>
            </a:endParaRPr>
          </a:p>
          <a:p>
            <a:pPr marL="0" indent="0">
              <a:buNone/>
            </a:pPr>
            <a:endParaRPr lang="en-US" sz="5600" b="1" dirty="0">
              <a:solidFill>
                <a:schemeClr val="accent1">
                  <a:lumMod val="50000"/>
                </a:schemeClr>
              </a:solidFill>
            </a:endParaRPr>
          </a:p>
          <a:p>
            <a:pPr marL="0" indent="0">
              <a:buNone/>
            </a:pPr>
            <a:r>
              <a:rPr lang="en-US" sz="5600" b="1" dirty="0">
                <a:solidFill>
                  <a:schemeClr val="accent1">
                    <a:lumMod val="50000"/>
                  </a:schemeClr>
                </a:solidFill>
              </a:rPr>
              <a:t>Wednesday,</a:t>
            </a:r>
          </a:p>
          <a:p>
            <a:pPr marL="0" indent="0">
              <a:buNone/>
            </a:pPr>
            <a:r>
              <a:rPr lang="en-US" sz="5600" b="1" dirty="0">
                <a:solidFill>
                  <a:schemeClr val="accent1">
                    <a:lumMod val="50000"/>
                  </a:schemeClr>
                </a:solidFill>
              </a:rPr>
              <a:t>February 21</a:t>
            </a:r>
            <a:r>
              <a:rPr lang="en-US" sz="5600" b="1" baseline="30000" dirty="0">
                <a:solidFill>
                  <a:schemeClr val="accent1">
                    <a:lumMod val="50000"/>
                  </a:schemeClr>
                </a:solidFill>
              </a:rPr>
              <a:t>st</a:t>
            </a:r>
            <a:r>
              <a:rPr lang="en-US" sz="5600" b="1" dirty="0">
                <a:solidFill>
                  <a:schemeClr val="accent1">
                    <a:lumMod val="50000"/>
                  </a:schemeClr>
                </a:solidFill>
              </a:rPr>
              <a:t>, 2024</a:t>
            </a:r>
          </a:p>
          <a:p>
            <a:pPr marL="0" indent="0">
              <a:buNone/>
            </a:pPr>
            <a:r>
              <a:rPr lang="en-US" sz="5600" b="1" dirty="0">
                <a:solidFill>
                  <a:schemeClr val="accent1">
                    <a:lumMod val="50000"/>
                  </a:schemeClr>
                </a:solidFill>
              </a:rPr>
              <a:t>12-1pm </a:t>
            </a:r>
          </a:p>
          <a:p>
            <a:pPr marL="0" indent="0">
              <a:buNone/>
            </a:pPr>
            <a:endParaRPr lang="en-US" dirty="0"/>
          </a:p>
          <a:p>
            <a:pPr marL="0" indent="0">
              <a:buNone/>
            </a:pPr>
            <a:endParaRPr lang="en-US" dirty="0"/>
          </a:p>
        </p:txBody>
      </p:sp>
      <p:cxnSp>
        <p:nvCxnSpPr>
          <p:cNvPr id="4" name="Straight Connector 3">
            <a:extLst>
              <a:ext uri="{FF2B5EF4-FFF2-40B4-BE49-F238E27FC236}">
                <a16:creationId xmlns:a16="http://schemas.microsoft.com/office/drawing/2014/main" id="{D92B55A4-CCA6-1B93-8460-B1671D04DF93}"/>
              </a:ext>
            </a:extLst>
          </p:cNvPr>
          <p:cNvCxnSpPr/>
          <p:nvPr/>
        </p:nvCxnSpPr>
        <p:spPr>
          <a:xfrm>
            <a:off x="115018" y="21336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73B58031-4063-6D0C-E3D8-CD504EA76055}"/>
              </a:ext>
            </a:extLst>
          </p:cNvPr>
          <p:cNvPicPr>
            <a:picLocks noChangeAspect="1"/>
          </p:cNvPicPr>
          <p:nvPr/>
        </p:nvPicPr>
        <p:blipFill>
          <a:blip r:embed="rId3"/>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438848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CB66-CA53-B492-EF3F-4C3DA46A0B82}"/>
              </a:ext>
            </a:extLst>
          </p:cNvPr>
          <p:cNvSpPr>
            <a:spLocks noGrp="1"/>
          </p:cNvSpPr>
          <p:nvPr>
            <p:ph type="title"/>
          </p:nvPr>
        </p:nvSpPr>
        <p:spPr>
          <a:xfrm>
            <a:off x="1257297" y="983896"/>
            <a:ext cx="19507201" cy="1505304"/>
          </a:xfrm>
        </p:spPr>
        <p:txBody>
          <a:bodyPr>
            <a:normAutofit/>
          </a:bodyPr>
          <a:lstStyle/>
          <a:p>
            <a:r>
              <a:rPr lang="en-US" dirty="0">
                <a:solidFill>
                  <a:schemeClr val="accent2">
                    <a:lumMod val="50000"/>
                  </a:schemeClr>
                </a:solidFill>
              </a:rPr>
              <a:t>Appendix: Resources</a:t>
            </a:r>
          </a:p>
        </p:txBody>
      </p:sp>
      <p:sp>
        <p:nvSpPr>
          <p:cNvPr id="3" name="Content Placeholder 2">
            <a:extLst>
              <a:ext uri="{FF2B5EF4-FFF2-40B4-BE49-F238E27FC236}">
                <a16:creationId xmlns:a16="http://schemas.microsoft.com/office/drawing/2014/main" id="{BE75096F-FE71-C672-14D9-1E9A3294BE98}"/>
              </a:ext>
            </a:extLst>
          </p:cNvPr>
          <p:cNvSpPr>
            <a:spLocks noGrp="1"/>
          </p:cNvSpPr>
          <p:nvPr>
            <p:ph idx="1"/>
          </p:nvPr>
        </p:nvSpPr>
        <p:spPr>
          <a:xfrm>
            <a:off x="1219201" y="2489199"/>
            <a:ext cx="21945602" cy="11057195"/>
          </a:xfrm>
        </p:spPr>
        <p:txBody>
          <a:bodyPr>
            <a:normAutofit/>
          </a:bodyPr>
          <a:lstStyle/>
          <a:p>
            <a:endParaRPr lang="en-US" sz="3600" dirty="0">
              <a:latin typeface="+mn-lt"/>
            </a:endParaRPr>
          </a:p>
          <a:p>
            <a:endParaRPr lang="en-US" dirty="0"/>
          </a:p>
        </p:txBody>
      </p:sp>
      <p:sp>
        <p:nvSpPr>
          <p:cNvPr id="4" name="Content Placeholder 2">
            <a:extLst>
              <a:ext uri="{FF2B5EF4-FFF2-40B4-BE49-F238E27FC236}">
                <a16:creationId xmlns:a16="http://schemas.microsoft.com/office/drawing/2014/main" id="{4971ECBC-B1A4-D30F-D505-98E907EC0568}"/>
              </a:ext>
            </a:extLst>
          </p:cNvPr>
          <p:cNvSpPr txBox="1">
            <a:spLocks/>
          </p:cNvSpPr>
          <p:nvPr/>
        </p:nvSpPr>
        <p:spPr>
          <a:xfrm>
            <a:off x="1257297" y="3620277"/>
            <a:ext cx="20840702" cy="7352522"/>
          </a:xfrm>
          <a:prstGeom prst="rect">
            <a:avLst/>
          </a:prstGeom>
        </p:spPr>
        <p:txBody>
          <a:bodyPr vert="horz" lIns="182880" tIns="91440" rIns="182880" bIns="91440" rtlCol="0">
            <a:normAutofit/>
          </a:bodyPr>
          <a:lstStyle>
            <a:lvl1pPr marL="342900" indent="-342900" algn="l" defTabSz="914400" rtl="0" eaLnBrk="1" latinLnBrk="0" hangingPunct="1">
              <a:spcBef>
                <a:spcPct val="20000"/>
              </a:spcBef>
              <a:buClr>
                <a:srgbClr val="2F6A36"/>
              </a:buClr>
              <a:buFont typeface="Courier New" panose="02070309020205020404" pitchFamily="49" charset="0"/>
              <a:buChar char="o"/>
              <a:defRPr sz="2400" b="0" i="0" kern="1200">
                <a:solidFill>
                  <a:schemeClr val="tx1">
                    <a:lumMod val="75000"/>
                    <a:lumOff val="25000"/>
                  </a:schemeClr>
                </a:solidFill>
                <a:latin typeface="Montserrat" pitchFamily="2" charset="77"/>
                <a:ea typeface="+mn-ea"/>
                <a:cs typeface="Arial" pitchFamily="34" charset="0"/>
              </a:defRPr>
            </a:lvl1pPr>
            <a:lvl2pPr marL="742950" indent="-285750" algn="l" defTabSz="914400" rtl="0" eaLnBrk="1" latinLnBrk="0" hangingPunct="1">
              <a:spcBef>
                <a:spcPct val="20000"/>
              </a:spcBef>
              <a:buClr>
                <a:srgbClr val="2F6A36"/>
              </a:buClr>
              <a:buFont typeface="Courier New" panose="02070309020205020404" pitchFamily="49" charset="0"/>
              <a:buChar char="o"/>
              <a:defRPr sz="2000" b="0" i="0" kern="1200">
                <a:solidFill>
                  <a:schemeClr val="tx1">
                    <a:lumMod val="75000"/>
                    <a:lumOff val="25000"/>
                  </a:schemeClr>
                </a:solidFill>
                <a:latin typeface="Montserrat Light" pitchFamily="2" charset="77"/>
                <a:ea typeface="+mn-ea"/>
                <a:cs typeface="Arial" pitchFamily="34" charset="0"/>
              </a:defRPr>
            </a:lvl2pPr>
            <a:lvl3pPr marL="1143000" indent="-228600" algn="l" defTabSz="914400" rtl="0" eaLnBrk="1" latinLnBrk="0" hangingPunct="1">
              <a:spcBef>
                <a:spcPct val="20000"/>
              </a:spcBef>
              <a:buClr>
                <a:srgbClr val="2F6A36"/>
              </a:buClr>
              <a:buFont typeface="Courier New" panose="02070309020205020404" pitchFamily="49" charset="0"/>
              <a:buChar char="o"/>
              <a:defRPr sz="2000" b="0" i="0" kern="1200">
                <a:solidFill>
                  <a:schemeClr val="tx1">
                    <a:lumMod val="75000"/>
                    <a:lumOff val="25000"/>
                  </a:schemeClr>
                </a:solidFill>
                <a:latin typeface="Montserrat Light" pitchFamily="2" charset="77"/>
                <a:ea typeface="+mn-ea"/>
                <a:cs typeface="Arial" pitchFamily="34" charset="0"/>
              </a:defRPr>
            </a:lvl3pPr>
            <a:lvl4pPr marL="1600200" indent="-228600" algn="l" defTabSz="914400" rtl="0" eaLnBrk="1" latinLnBrk="0" hangingPunct="1">
              <a:spcBef>
                <a:spcPct val="20000"/>
              </a:spcBef>
              <a:buClr>
                <a:srgbClr val="2F6A36"/>
              </a:buClr>
              <a:buFont typeface="Courier New" panose="02070309020205020404" pitchFamily="49" charset="0"/>
              <a:buChar char="o"/>
              <a:defRPr sz="2000" b="0" i="0" kern="1200">
                <a:solidFill>
                  <a:schemeClr val="tx1">
                    <a:lumMod val="75000"/>
                    <a:lumOff val="25000"/>
                  </a:schemeClr>
                </a:solidFill>
                <a:latin typeface="Montserrat Light" pitchFamily="2" charset="77"/>
                <a:ea typeface="+mn-ea"/>
                <a:cs typeface="Arial" pitchFamily="34" charset="0"/>
              </a:defRPr>
            </a:lvl4pPr>
            <a:lvl5pPr marL="2057400" indent="-228600" algn="l" defTabSz="914400" rtl="0" eaLnBrk="1" latinLnBrk="0" hangingPunct="1">
              <a:spcBef>
                <a:spcPct val="20000"/>
              </a:spcBef>
              <a:buClr>
                <a:srgbClr val="2F6A36"/>
              </a:buClr>
              <a:buFont typeface="Courier New" panose="02070309020205020404" pitchFamily="49" charset="0"/>
              <a:buChar char="o"/>
              <a:defRPr sz="2000" b="0" i="0" kern="1200">
                <a:solidFill>
                  <a:schemeClr val="tx1">
                    <a:lumMod val="75000"/>
                    <a:lumOff val="25000"/>
                  </a:schemeClr>
                </a:solidFill>
                <a:latin typeface="Montserrat Light" pitchFamily="2" charset="77"/>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4800" dirty="0"/>
          </a:p>
        </p:txBody>
      </p:sp>
      <p:pic>
        <p:nvPicPr>
          <p:cNvPr id="5" name="Image" descr="Image">
            <a:extLst>
              <a:ext uri="{FF2B5EF4-FFF2-40B4-BE49-F238E27FC236}">
                <a16:creationId xmlns:a16="http://schemas.microsoft.com/office/drawing/2014/main" id="{F7B653AB-25A0-0F9E-99F3-D57B49EEE4E2}"/>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6" name="TextBox 5">
            <a:extLst>
              <a:ext uri="{FF2B5EF4-FFF2-40B4-BE49-F238E27FC236}">
                <a16:creationId xmlns:a16="http://schemas.microsoft.com/office/drawing/2014/main" id="{4D422725-F7AB-9C8C-2E14-7E86CCE6D1D2}"/>
              </a:ext>
            </a:extLst>
          </p:cNvPr>
          <p:cNvSpPr txBox="1"/>
          <p:nvPr/>
        </p:nvSpPr>
        <p:spPr>
          <a:xfrm>
            <a:off x="1590261" y="2637010"/>
            <a:ext cx="21235577" cy="10197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effectLst/>
                <a:uFillTx/>
                <a:ea typeface="+mj-ea"/>
                <a:cs typeface="+mj-cs"/>
                <a:sym typeface="Helvetica Neue"/>
              </a:rPr>
              <a:t>Rural Health Information Hub: Evidence-Based Toolkits: </a:t>
            </a:r>
            <a:r>
              <a:rPr kumimoji="0" lang="en-US" sz="4000" b="0" i="0" u="none" strike="noStrike" cap="none" spc="0" normalizeH="0" baseline="0" dirty="0">
                <a:ln>
                  <a:noFill/>
                </a:ln>
                <a:effectLst/>
                <a:uFillTx/>
                <a:ea typeface="+mj-ea"/>
                <a:cs typeface="+mj-cs"/>
                <a:sym typeface="Helvetica Neue"/>
                <a:hlinkClick r:id="rId3"/>
              </a:rPr>
              <a:t>https://www.ruralhealthinfo.org/toolkits</a:t>
            </a:r>
            <a:r>
              <a:rPr lang="en-US" sz="4000" dirty="0"/>
              <a:t> </a:t>
            </a:r>
          </a:p>
          <a:p>
            <a:pPr marL="0" marR="0" indent="0" algn="l" defTabSz="2438337"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effectLst/>
                <a:uFillTx/>
                <a:ea typeface="+mj-ea"/>
                <a:cs typeface="+mj-cs"/>
                <a:sym typeface="Helvetica Neue"/>
              </a:rPr>
              <a:t>	*Provides sample guides on specific topics</a:t>
            </a:r>
          </a:p>
          <a:p>
            <a:pPr marL="0" marR="0" indent="0" algn="l" defTabSz="2438337" rtl="0" fontAlgn="auto" latinLnBrk="0" hangingPunct="0">
              <a:lnSpc>
                <a:spcPct val="100000"/>
              </a:lnSpc>
              <a:spcBef>
                <a:spcPts val="0"/>
              </a:spcBef>
              <a:spcAft>
                <a:spcPts val="0"/>
              </a:spcAft>
              <a:buClrTx/>
              <a:buSzTx/>
              <a:buFontTx/>
              <a:buNone/>
              <a:tabLst/>
            </a:pPr>
            <a:endParaRPr lang="en-US" sz="4000" dirty="0"/>
          </a:p>
          <a:p>
            <a:pPr marL="0" marR="0" indent="0" algn="l" defTabSz="2438337"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effectLst/>
                <a:uFillTx/>
                <a:ea typeface="+mj-ea"/>
                <a:cs typeface="+mj-cs"/>
                <a:sym typeface="Helvetica Neue"/>
              </a:rPr>
              <a:t>Healthy People 2030: </a:t>
            </a:r>
            <a:r>
              <a:rPr kumimoji="0" lang="en-US" sz="4000" b="0" i="0" u="none" strike="noStrike" cap="none" spc="0" normalizeH="0" baseline="0" dirty="0">
                <a:ln>
                  <a:noFill/>
                </a:ln>
                <a:effectLst/>
                <a:uFillTx/>
                <a:ea typeface="+mj-ea"/>
                <a:cs typeface="+mj-cs"/>
                <a:sym typeface="Helvetica Neue"/>
                <a:hlinkClick r:id="rId4"/>
              </a:rPr>
              <a:t>www.healthypeople.gov</a:t>
            </a:r>
            <a:r>
              <a:rPr kumimoji="0" lang="en-US" sz="4000" b="0" i="0" u="none" strike="noStrike" cap="none" spc="0" normalizeH="0" baseline="0" dirty="0">
                <a:ln>
                  <a:noFill/>
                </a:ln>
                <a:effectLst/>
                <a:uFillTx/>
                <a:ea typeface="+mj-ea"/>
                <a:cs typeface="+mj-cs"/>
                <a:sym typeface="Helvetica Neue"/>
              </a:rPr>
              <a:t> </a:t>
            </a:r>
          </a:p>
          <a:p>
            <a:pPr marL="0" marR="0" indent="0" algn="l" defTabSz="2438337" rtl="0" fontAlgn="auto" latinLnBrk="0" hangingPunct="0">
              <a:lnSpc>
                <a:spcPct val="100000"/>
              </a:lnSpc>
              <a:spcBef>
                <a:spcPts val="0"/>
              </a:spcBef>
              <a:spcAft>
                <a:spcPts val="0"/>
              </a:spcAft>
              <a:buClrTx/>
              <a:buSzTx/>
              <a:buFontTx/>
              <a:buNone/>
              <a:tabLst/>
            </a:pPr>
            <a:endParaRPr kumimoji="0" lang="en-US" sz="4000" b="0" i="0" strike="noStrike" cap="none" spc="0" normalizeH="0" baseline="0" dirty="0">
              <a:ln>
                <a:noFill/>
              </a:ln>
              <a:solidFill>
                <a:schemeClr val="bg2"/>
              </a:solidFill>
              <a:effectLst/>
              <a:uFillTx/>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r>
              <a:rPr lang="en-US" sz="4000" b="0" i="0" dirty="0">
                <a:solidFill>
                  <a:schemeClr val="bg2"/>
                </a:solidFill>
                <a:effectLst/>
              </a:rPr>
              <a:t>Fernandez, M.E., Ruiter, R.A.C., Markham, C.M., &amp; Kok, G. (2019). Intervention Mapping: Theory- and Evidence-Based Health Promotion Program Planning: Perspective and Examples. </a:t>
            </a:r>
            <a:r>
              <a:rPr lang="en-US" sz="4000" b="0" i="1" dirty="0">
                <a:solidFill>
                  <a:schemeClr val="bg2"/>
                </a:solidFill>
                <a:effectLst/>
              </a:rPr>
              <a:t>Front Public Health</a:t>
            </a:r>
            <a:r>
              <a:rPr lang="en-US" sz="4000" i="1" dirty="0">
                <a:solidFill>
                  <a:schemeClr val="bg2"/>
                </a:solidFill>
              </a:rPr>
              <a:t>, </a:t>
            </a:r>
            <a:r>
              <a:rPr lang="en-US" sz="4000" b="0" i="1" dirty="0">
                <a:solidFill>
                  <a:schemeClr val="bg2"/>
                </a:solidFill>
                <a:effectLst/>
              </a:rPr>
              <a:t>7</a:t>
            </a:r>
            <a:r>
              <a:rPr lang="en-US" sz="4000" b="0" i="0" dirty="0">
                <a:solidFill>
                  <a:schemeClr val="bg2"/>
                </a:solidFill>
                <a:effectLst/>
              </a:rPr>
              <a:t>, Article 209. </a:t>
            </a:r>
            <a:r>
              <a:rPr lang="en-US" sz="4000" dirty="0">
                <a:solidFill>
                  <a:schemeClr val="bg2"/>
                </a:solidFill>
                <a:hlinkClick r:id="rId5"/>
              </a:rPr>
              <a:t>https://doi.org/</a:t>
            </a:r>
            <a:r>
              <a:rPr lang="en-US" sz="4000" b="0" i="0" dirty="0">
                <a:solidFill>
                  <a:schemeClr val="bg2"/>
                </a:solidFill>
                <a:effectLst/>
                <a:hlinkClick r:id="rId5"/>
              </a:rPr>
              <a:t>10.3389/fpubh.2019.00209</a:t>
            </a:r>
            <a:endParaRPr lang="en-US" sz="4000" dirty="0">
              <a:solidFill>
                <a:schemeClr val="bg2"/>
              </a:solidFill>
            </a:endParaRPr>
          </a:p>
          <a:p>
            <a:pPr marL="0" marR="0" indent="0" algn="l" defTabSz="2438337" rtl="0" fontAlgn="auto" latinLnBrk="0" hangingPunct="0">
              <a:lnSpc>
                <a:spcPct val="100000"/>
              </a:lnSpc>
              <a:spcBef>
                <a:spcPts val="0"/>
              </a:spcBef>
              <a:spcAft>
                <a:spcPts val="0"/>
              </a:spcAft>
              <a:buClrTx/>
              <a:buSzTx/>
              <a:buFontTx/>
              <a:buNone/>
              <a:tabLst/>
            </a:pPr>
            <a:endParaRPr kumimoji="0" lang="en-US" sz="4000" strike="noStrike" cap="none" spc="0" normalizeH="0" baseline="0" dirty="0">
              <a:ln>
                <a:noFill/>
              </a:ln>
              <a:solidFill>
                <a:schemeClr val="bg2"/>
              </a:solidFill>
              <a:uFillTx/>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r>
              <a:rPr lang="en-US" sz="4000" b="0" i="0" dirty="0">
                <a:solidFill>
                  <a:schemeClr val="bg2"/>
                </a:solidFill>
                <a:effectLst/>
              </a:rPr>
              <a:t>Kok, G., Gottlieb, N.H., Peters, G.-J.Y., Mullen, P.D., Parcel, G.S., Ruiter, R.A.C., Fernández, M. E., Markham, C., &amp; Bartholomew, L.K. (2016). A taxonomy of behavior change methods: An Intervention Mapping approach. </a:t>
            </a:r>
            <a:r>
              <a:rPr lang="en-US" sz="4000" b="0" i="1" dirty="0">
                <a:solidFill>
                  <a:schemeClr val="bg2"/>
                </a:solidFill>
                <a:effectLst/>
              </a:rPr>
              <a:t>Health Psychology Review, 10, </a:t>
            </a:r>
            <a:r>
              <a:rPr lang="en-US" sz="4000" b="0" i="0" dirty="0">
                <a:solidFill>
                  <a:schemeClr val="bg2"/>
                </a:solidFill>
                <a:effectLst/>
              </a:rPr>
              <a:t>297-312</a:t>
            </a:r>
            <a:r>
              <a:rPr lang="en-US" sz="4000" b="0" i="0" dirty="0">
                <a:solidFill>
                  <a:schemeClr val="bg2"/>
                </a:solidFill>
                <a:effectLst/>
                <a:latin typeface="Lato" panose="020F0502020204030203" pitchFamily="34" charset="0"/>
              </a:rPr>
              <a:t>.</a:t>
            </a:r>
            <a:r>
              <a:rPr lang="en-US" sz="4000" b="0" i="0" u="sng" dirty="0">
                <a:solidFill>
                  <a:srgbClr val="13967D"/>
                </a:solidFill>
                <a:effectLst/>
                <a:latin typeface="Lato" panose="020F0502020204030203" pitchFamily="34" charset="0"/>
              </a:rPr>
              <a:t> </a:t>
            </a:r>
            <a:r>
              <a:rPr lang="en-US" sz="4000" b="0" i="0" u="sng" dirty="0">
                <a:solidFill>
                  <a:srgbClr val="13967D"/>
                </a:solidFill>
                <a:effectLst/>
                <a:latin typeface="Lato" panose="020F0502020204030203" pitchFamily="34" charset="0"/>
                <a:hlinkClick r:id="rId6"/>
              </a:rPr>
              <a:t>https://doi.org/10.1080/17437199.2015.1077155</a:t>
            </a:r>
            <a:endParaRPr lang="en-US" sz="4000" b="0" i="0" u="sng" dirty="0">
              <a:solidFill>
                <a:srgbClr val="13967D"/>
              </a:solidFill>
              <a:effectLst/>
              <a:latin typeface="Lato" panose="020F0502020204030203" pitchFamily="34" charset="0"/>
            </a:endParaRPr>
          </a:p>
          <a:p>
            <a:pPr marL="0" marR="0" indent="0" algn="l" defTabSz="2438337" rtl="0" fontAlgn="auto" latinLnBrk="0" hangingPunct="0">
              <a:lnSpc>
                <a:spcPct val="100000"/>
              </a:lnSpc>
              <a:spcBef>
                <a:spcPts val="0"/>
              </a:spcBef>
              <a:spcAft>
                <a:spcPts val="0"/>
              </a:spcAft>
              <a:buClrTx/>
              <a:buSzTx/>
              <a:buFontTx/>
              <a:buNone/>
              <a:tabLst/>
            </a:pPr>
            <a:endParaRPr kumimoji="0" lang="en-US" sz="4800" u="none" strike="noStrike" cap="none" spc="0" normalizeH="0" baseline="0" dirty="0">
              <a:ln>
                <a:noFill/>
              </a:ln>
              <a:solidFill>
                <a:srgbClr val="212121"/>
              </a:solidFill>
              <a:uFillTx/>
              <a:latin typeface="+mn-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5E5E5E"/>
              </a:solidFill>
              <a:effectLst/>
              <a:uFillTx/>
              <a:latin typeface="+mn-lt"/>
              <a:ea typeface="+mj-ea"/>
              <a:cs typeface="+mj-cs"/>
              <a:sym typeface="Helvetica Neue"/>
            </a:endParaRPr>
          </a:p>
        </p:txBody>
      </p:sp>
    </p:spTree>
    <p:extLst>
      <p:ext uri="{BB962C8B-B14F-4D97-AF65-F5344CB8AC3E}">
        <p14:creationId xmlns:p14="http://schemas.microsoft.com/office/powerpoint/2010/main" val="353602384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3332F"/>
        </a:solidFill>
        <a:effectLst/>
      </p:bgPr>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stretch>
            <a:fillRect/>
          </a:stretch>
        </p:blipFill>
        <p:spPr>
          <a:xfrm>
            <a:off x="7771082" y="5708238"/>
            <a:ext cx="8841835" cy="2299524"/>
          </a:xfrm>
          <a:prstGeom prst="rect">
            <a:avLst/>
          </a:prstGeom>
          <a:ln w="12700">
            <a:miter lim="400000"/>
          </a:ln>
        </p:spPr>
      </p:pic>
      <p:sp>
        <p:nvSpPr>
          <p:cNvPr id="185" name="title of"/>
          <p:cNvSpPr txBox="1"/>
          <p:nvPr/>
        </p:nvSpPr>
        <p:spPr>
          <a:xfrm>
            <a:off x="11170282" y="9251340"/>
            <a:ext cx="2218238"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t>dht.org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277031" y="569342"/>
            <a:ext cx="4376835"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277032" y="1361128"/>
            <a:ext cx="7404388"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1540981" y="3137021"/>
            <a:ext cx="15243414" cy="6805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lvl="0" indent="0" algn="l" rtl="0">
              <a:lnSpc>
                <a:spcPct val="90000"/>
              </a:lnSpc>
              <a:spcBef>
                <a:spcPts val="0"/>
              </a:spcBef>
              <a:spcAft>
                <a:spcPts val="0"/>
              </a:spcAft>
              <a:buSzPts val="2000"/>
              <a:buNone/>
            </a:pPr>
            <a:r>
              <a:rPr lang="en-US" sz="4400" b="1" dirty="0"/>
              <a:t>Tracy </a:t>
            </a:r>
            <a:r>
              <a:rPr lang="en-US" sz="4400" b="1" dirty="0" err="1"/>
              <a:t>Zeeger</a:t>
            </a:r>
            <a:r>
              <a:rPr lang="en-US" sz="4400" b="1" dirty="0"/>
              <a:t>, IFP Grants Consultant</a:t>
            </a:r>
            <a:r>
              <a:rPr lang="en-US" sz="4400" dirty="0"/>
              <a:t>, is an experienced public health educator with over 18 years of training in the field of behavioral and community health. Tracy has experience writing foundation and government grants for nonprofit entities, primary, secondary and higher education, and local health departments. Tracy is involved in training new professionals on the many different aspects of grant writing including evidence-based program planning and the utility of theory in plan development. Tracy holds a Ph.D. in Behavioral and Community Health from the University of Maryland, College Park. </a:t>
            </a:r>
          </a:p>
        </p:txBody>
      </p:sp>
      <p:pic>
        <p:nvPicPr>
          <p:cNvPr id="169" name="Image" descr="Image"/>
          <p:cNvPicPr>
            <a:picLocks noChangeAspect="1"/>
          </p:cNvPicPr>
          <p:nvPr/>
        </p:nvPicPr>
        <p:blipFill>
          <a:blip r:embed="rId2"/>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7975236" y="8555612"/>
            <a:ext cx="366468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457200">
              <a:defRPr sz="3000" b="1" spc="-90">
                <a:solidFill>
                  <a:srgbClr val="4D4D4F"/>
                </a:solidFill>
                <a:latin typeface="Proxima Nova"/>
                <a:ea typeface="Proxima Nova"/>
                <a:cs typeface="Proxima Nova"/>
                <a:sym typeface="Proxima Nova"/>
              </a:defRPr>
            </a:pPr>
            <a:r>
              <a:rPr lang="en-US" dirty="0"/>
              <a:t>Tracy Zeeger, Ph.D.</a:t>
            </a:r>
          </a:p>
          <a:p>
            <a:pPr defTabSz="457200">
              <a:defRPr sz="3000" b="1" spc="-90">
                <a:solidFill>
                  <a:srgbClr val="4D4D4F"/>
                </a:solidFill>
                <a:latin typeface="Proxima Nova"/>
                <a:ea typeface="Proxima Nova"/>
                <a:cs typeface="Proxima Nova"/>
                <a:sym typeface="Proxima Nova"/>
              </a:defRPr>
            </a:pPr>
            <a:r>
              <a:rPr lang="en-US" b="1" dirty="0">
                <a:latin typeface="Proxima Nova Medium"/>
                <a:ea typeface="Proxima Nova Medium"/>
                <a:cs typeface="Proxima Nova Medium"/>
                <a:sym typeface="Proxima Nova Medium"/>
              </a:rPr>
              <a:t>Grants Consultant</a:t>
            </a:r>
            <a:endParaRPr b="1" dirty="0">
              <a:latin typeface="Proxima Nova Medium"/>
              <a:ea typeface="Proxima Nova Medium"/>
              <a:cs typeface="Proxima Nova Medium"/>
              <a:sym typeface="Proxima Nova Medium"/>
            </a:endParaRPr>
          </a:p>
        </p:txBody>
      </p:sp>
      <p:pic>
        <p:nvPicPr>
          <p:cNvPr id="6146" name="Picture 2">
            <a:extLst>
              <a:ext uri="{FF2B5EF4-FFF2-40B4-BE49-F238E27FC236}">
                <a16:creationId xmlns:a16="http://schemas.microsoft.com/office/drawing/2014/main" id="{095C65E8-68BF-0DF7-25E9-9A88E79191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8865" y="3106541"/>
            <a:ext cx="5317430" cy="5317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513A-81B1-15F2-1685-D32F8AE1B737}"/>
              </a:ext>
            </a:extLst>
          </p:cNvPr>
          <p:cNvSpPr>
            <a:spLocks noGrp="1"/>
          </p:cNvSpPr>
          <p:nvPr>
            <p:ph type="title"/>
          </p:nvPr>
        </p:nvSpPr>
        <p:spPr/>
        <p:txBody>
          <a:bodyPr>
            <a:normAutofit/>
          </a:bodyPr>
          <a:lstStyle/>
          <a:p>
            <a:r>
              <a:rPr lang="en-US" sz="9600" b="1" dirty="0">
                <a:solidFill>
                  <a:srgbClr val="FFC000"/>
                </a:solidFill>
                <a:latin typeface="+mj-ea"/>
                <a:cs typeface="Montserrat"/>
                <a:sym typeface="Montserrat"/>
              </a:rPr>
              <a:t>I.</a:t>
            </a:r>
            <a:r>
              <a:rPr lang="en-US" sz="8800" b="1" dirty="0">
                <a:solidFill>
                  <a:schemeClr val="dk1"/>
                </a:solidFill>
                <a:latin typeface="Montserrat"/>
                <a:ea typeface="Montserrat"/>
                <a:cs typeface="Montserrat"/>
                <a:sym typeface="Montserrat"/>
              </a:rPr>
              <a:t> </a:t>
            </a:r>
            <a:r>
              <a:rPr lang="en-US" sz="9600" b="1" dirty="0">
                <a:solidFill>
                  <a:schemeClr val="accent2">
                    <a:lumMod val="75000"/>
                  </a:schemeClr>
                </a:solidFill>
                <a:latin typeface="+mj-ea"/>
                <a:sym typeface="Montserrat"/>
              </a:rPr>
              <a:t>Developing familiarity with major funders and their focuses</a:t>
            </a:r>
            <a:endParaRPr lang="en-US" sz="13900" b="1" dirty="0"/>
          </a:p>
        </p:txBody>
      </p:sp>
    </p:spTree>
    <p:extLst>
      <p:ext uri="{BB962C8B-B14F-4D97-AF65-F5344CB8AC3E}">
        <p14:creationId xmlns:p14="http://schemas.microsoft.com/office/powerpoint/2010/main" val="16125997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200" y="-142240"/>
            <a:ext cx="21945600" cy="2286000"/>
          </a:xfrm>
          <a:prstGeom prst="rect">
            <a:avLst/>
          </a:prstGeom>
        </p:spPr>
        <p:txBody>
          <a:bodyPr spcFirstLastPara="1" wrap="square" lIns="182850" tIns="91400" rIns="182850" bIns="91400" anchor="ctr" anchorCtr="0">
            <a:normAutofit fontScale="90000"/>
          </a:bodyPr>
          <a:lstStyle/>
          <a:p>
            <a:pPr marL="101600">
              <a:lnSpc>
                <a:spcPct val="115000"/>
              </a:lnSpc>
              <a:buClr>
                <a:schemeClr val="dk1"/>
              </a:buClr>
              <a:buSzPts val="2800"/>
            </a:pPr>
            <a:r>
              <a:rPr lang="en-US" sz="8000" dirty="0">
                <a:solidFill>
                  <a:srgbClr val="FFC000"/>
                </a:solidFill>
                <a:latin typeface="+mj-ea"/>
                <a:cs typeface="Montserrat"/>
                <a:sym typeface="Montserrat"/>
              </a:rPr>
              <a:t>I.</a:t>
            </a:r>
            <a:r>
              <a:rPr lang="en-US" sz="5600" dirty="0">
                <a:solidFill>
                  <a:schemeClr val="dk1"/>
                </a:solidFill>
                <a:latin typeface="Montserrat"/>
                <a:ea typeface="Montserrat"/>
                <a:cs typeface="Montserrat"/>
                <a:sym typeface="Montserrat"/>
              </a:rPr>
              <a:t> </a:t>
            </a:r>
            <a:r>
              <a:rPr lang="en-US" sz="6600" dirty="0">
                <a:solidFill>
                  <a:schemeClr val="accent2">
                    <a:lumMod val="75000"/>
                  </a:schemeClr>
                </a:solidFill>
                <a:latin typeface="+mj-ea"/>
                <a:sym typeface="Montserrat"/>
              </a:rPr>
              <a:t>Developing familiarity with major funders and their focuses</a:t>
            </a:r>
            <a:endParaRPr sz="6600" b="1" dirty="0">
              <a:solidFill>
                <a:schemeClr val="accent2">
                  <a:lumMod val="75000"/>
                </a:schemeClr>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3" name="TextBox 2">
            <a:extLst>
              <a:ext uri="{FF2B5EF4-FFF2-40B4-BE49-F238E27FC236}">
                <a16:creationId xmlns:a16="http://schemas.microsoft.com/office/drawing/2014/main" id="{EA86ECB2-12FE-8289-9A9E-F59532B94CD8}"/>
              </a:ext>
            </a:extLst>
          </p:cNvPr>
          <p:cNvSpPr txBox="1"/>
          <p:nvPr/>
        </p:nvSpPr>
        <p:spPr>
          <a:xfrm>
            <a:off x="1767840" y="1830538"/>
            <a:ext cx="21396960" cy="1093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lang="en-US" sz="4400" dirty="0"/>
              <a:t>Department of Health and Human Services (HHS) is the primary department offering grants in health and wellness. HHS has 12 operating divisions, including 9 agencies in the U.S. Public Health Service and 3 Human Services agencies.</a:t>
            </a:r>
          </a:p>
          <a:p>
            <a:pPr marL="0" marR="0" indent="0" algn="l" defTabSz="2438337" rtl="0" fontAlgn="auto" latinLnBrk="0" hangingPunct="0">
              <a:lnSpc>
                <a:spcPct val="100000"/>
              </a:lnSpc>
              <a:spcBef>
                <a:spcPts val="0"/>
              </a:spcBef>
              <a:spcAft>
                <a:spcPts val="0"/>
              </a:spcAft>
              <a:buClrTx/>
              <a:buSzTx/>
              <a:buFontTx/>
              <a:buNone/>
              <a:tabLst/>
            </a:pPr>
            <a:endParaRPr lang="en-US" sz="4400" dirty="0"/>
          </a:p>
          <a:p>
            <a:pPr marL="742950" marR="0" indent="-742950" algn="l" defTabSz="2438337" rtl="0" fontAlgn="auto" latinLnBrk="0" hangingPunct="0">
              <a:lnSpc>
                <a:spcPct val="100000"/>
              </a:lnSpc>
              <a:spcBef>
                <a:spcPts val="0"/>
              </a:spcBef>
              <a:spcAft>
                <a:spcPts val="0"/>
              </a:spcAft>
              <a:buClrTx/>
              <a:buSzTx/>
              <a:buFont typeface="+mj-lt"/>
              <a:buAutoNum type="arabicPeriod"/>
              <a:tabLst/>
            </a:pPr>
            <a:r>
              <a:rPr lang="en-US" sz="4400" dirty="0"/>
              <a:t>Administration for Children and Families (ACF)</a:t>
            </a:r>
          </a:p>
          <a:p>
            <a:pPr marL="742950" marR="0" indent="-742950" algn="l" defTabSz="2438337" rtl="0" fontAlgn="auto" latinLnBrk="0" hangingPunct="0">
              <a:lnSpc>
                <a:spcPct val="100000"/>
              </a:lnSpc>
              <a:spcBef>
                <a:spcPts val="0"/>
              </a:spcBef>
              <a:spcAft>
                <a:spcPts val="0"/>
              </a:spcAft>
              <a:buClrTx/>
              <a:buSzTx/>
              <a:buFont typeface="+mj-lt"/>
              <a:buAutoNum type="arabicPeriod"/>
              <a:tabLst/>
            </a:pPr>
            <a:r>
              <a:rPr lang="en-US" sz="4400" dirty="0"/>
              <a:t>Administration for Community Living (ACL)</a:t>
            </a:r>
          </a:p>
          <a:p>
            <a:pPr marL="742950" marR="0" indent="-742950" algn="l" defTabSz="2438337" rtl="0" fontAlgn="auto" latinLnBrk="0" hangingPunct="0">
              <a:lnSpc>
                <a:spcPct val="100000"/>
              </a:lnSpc>
              <a:spcBef>
                <a:spcPts val="0"/>
              </a:spcBef>
              <a:spcAft>
                <a:spcPts val="0"/>
              </a:spcAft>
              <a:buClrTx/>
              <a:buSzTx/>
              <a:buFont typeface="+mj-lt"/>
              <a:buAutoNum type="arabicPeriod"/>
              <a:tabLst/>
            </a:pPr>
            <a:r>
              <a:rPr lang="en-US" sz="4400" dirty="0"/>
              <a:t>Administration for Strategic Preparedness and Response (ASPR)</a:t>
            </a:r>
          </a:p>
          <a:p>
            <a:pPr marL="742950" marR="0" indent="-742950" algn="l" defTabSz="2438337" rtl="0" fontAlgn="auto" latinLnBrk="0" hangingPunct="0">
              <a:lnSpc>
                <a:spcPct val="100000"/>
              </a:lnSpc>
              <a:spcBef>
                <a:spcPts val="0"/>
              </a:spcBef>
              <a:spcAft>
                <a:spcPts val="0"/>
              </a:spcAft>
              <a:buClrTx/>
              <a:buSzTx/>
              <a:buFont typeface="+mj-lt"/>
              <a:buAutoNum type="arabicPeriod"/>
              <a:tabLst/>
            </a:pPr>
            <a:r>
              <a:rPr lang="en-US" sz="4400" dirty="0"/>
              <a:t>Agency for Healthcare Research and Quality (AHRQ)</a:t>
            </a:r>
          </a:p>
          <a:p>
            <a:pPr marL="742950" marR="0" indent="-742950" algn="l" defTabSz="2438337" rtl="0" fontAlgn="auto" latinLnBrk="0" hangingPunct="0">
              <a:lnSpc>
                <a:spcPct val="100000"/>
              </a:lnSpc>
              <a:spcBef>
                <a:spcPts val="0"/>
              </a:spcBef>
              <a:spcAft>
                <a:spcPts val="0"/>
              </a:spcAft>
              <a:buClrTx/>
              <a:buSzTx/>
              <a:buFont typeface="+mj-lt"/>
              <a:buAutoNum type="arabicPeriod"/>
              <a:tabLst/>
            </a:pPr>
            <a:r>
              <a:rPr lang="en-US" sz="4400" dirty="0"/>
              <a:t>Agency for Toxic Substances and Disease Registration (ATSDR)</a:t>
            </a:r>
          </a:p>
          <a:p>
            <a:pPr marL="742950" marR="0" indent="-742950" algn="l" defTabSz="2438337" rtl="0" fontAlgn="auto" latinLnBrk="0" hangingPunct="0">
              <a:lnSpc>
                <a:spcPct val="100000"/>
              </a:lnSpc>
              <a:spcBef>
                <a:spcPts val="0"/>
              </a:spcBef>
              <a:spcAft>
                <a:spcPts val="0"/>
              </a:spcAft>
              <a:buClrTx/>
              <a:buSzTx/>
              <a:buFont typeface="+mj-lt"/>
              <a:buAutoNum type="arabicPeriod"/>
              <a:tabLst/>
            </a:pPr>
            <a:r>
              <a:rPr lang="en-US" sz="4400" dirty="0"/>
              <a:t>Centers for Disease Control and Prevention (CDC)</a:t>
            </a:r>
          </a:p>
          <a:p>
            <a:pPr marL="742950" marR="0" indent="-742950" algn="l" defTabSz="2438337" rtl="0" fontAlgn="auto" latinLnBrk="0" hangingPunct="0">
              <a:lnSpc>
                <a:spcPct val="100000"/>
              </a:lnSpc>
              <a:spcBef>
                <a:spcPts val="0"/>
              </a:spcBef>
              <a:spcAft>
                <a:spcPts val="0"/>
              </a:spcAft>
              <a:buClrTx/>
              <a:buSzTx/>
              <a:buFont typeface="+mj-lt"/>
              <a:buAutoNum type="arabicPeriod"/>
              <a:tabLst/>
            </a:pPr>
            <a:r>
              <a:rPr lang="en-US" sz="4400" dirty="0"/>
              <a:t>Centers for Medicare and Medicaid Services (CMS)</a:t>
            </a:r>
          </a:p>
          <a:p>
            <a:pPr marL="742950" marR="0" indent="-742950" algn="l" defTabSz="2438337" rtl="0" fontAlgn="auto" latinLnBrk="0" hangingPunct="0">
              <a:lnSpc>
                <a:spcPct val="100000"/>
              </a:lnSpc>
              <a:spcBef>
                <a:spcPts val="0"/>
              </a:spcBef>
              <a:spcAft>
                <a:spcPts val="0"/>
              </a:spcAft>
              <a:buClrTx/>
              <a:buSzTx/>
              <a:buFont typeface="+mj-lt"/>
              <a:buAutoNum type="arabicPeriod"/>
              <a:tabLst/>
            </a:pPr>
            <a:r>
              <a:rPr lang="en-US" sz="4400" dirty="0"/>
              <a:t>Food and Drug Administration (FDA)</a:t>
            </a:r>
          </a:p>
          <a:p>
            <a:pPr marL="742950" marR="0" indent="-742950" algn="l" defTabSz="2438337" rtl="0" fontAlgn="auto" latinLnBrk="0" hangingPunct="0">
              <a:lnSpc>
                <a:spcPct val="100000"/>
              </a:lnSpc>
              <a:spcBef>
                <a:spcPts val="0"/>
              </a:spcBef>
              <a:spcAft>
                <a:spcPts val="0"/>
              </a:spcAft>
              <a:buClrTx/>
              <a:buSzTx/>
              <a:buFont typeface="+mj-lt"/>
              <a:buAutoNum type="arabicPeriod"/>
              <a:tabLst/>
            </a:pPr>
            <a:r>
              <a:rPr lang="en-US" sz="4400" dirty="0"/>
              <a:t>Health Resources and Services Administration (HRSA)</a:t>
            </a:r>
          </a:p>
          <a:p>
            <a:pPr marL="742950" marR="0" indent="-742950" algn="l" defTabSz="2438337" rtl="0" fontAlgn="auto" latinLnBrk="0" hangingPunct="0">
              <a:lnSpc>
                <a:spcPct val="100000"/>
              </a:lnSpc>
              <a:spcBef>
                <a:spcPts val="0"/>
              </a:spcBef>
              <a:spcAft>
                <a:spcPts val="0"/>
              </a:spcAft>
              <a:buClrTx/>
              <a:buSzTx/>
              <a:buFont typeface="+mj-lt"/>
              <a:buAutoNum type="arabicPeriod"/>
              <a:tabLst/>
            </a:pPr>
            <a:r>
              <a:rPr lang="en-US" sz="4400" dirty="0"/>
              <a:t>Indian Health Services (IHS)</a:t>
            </a:r>
          </a:p>
          <a:p>
            <a:pPr marL="742950" marR="0" indent="-742950" algn="l" defTabSz="2438337" rtl="0" fontAlgn="auto" latinLnBrk="0" hangingPunct="0">
              <a:lnSpc>
                <a:spcPct val="100000"/>
              </a:lnSpc>
              <a:spcBef>
                <a:spcPts val="0"/>
              </a:spcBef>
              <a:spcAft>
                <a:spcPts val="0"/>
              </a:spcAft>
              <a:buClrTx/>
              <a:buSzTx/>
              <a:buFont typeface="+mj-lt"/>
              <a:buAutoNum type="arabicPeriod"/>
              <a:tabLst/>
            </a:pPr>
            <a:r>
              <a:rPr lang="en-US" sz="4400" dirty="0"/>
              <a:t>National Institutes of Health (NIH)</a:t>
            </a:r>
          </a:p>
          <a:p>
            <a:pPr marL="742950" marR="0" indent="-742950" algn="l" defTabSz="2438337" rtl="0" fontAlgn="auto" latinLnBrk="0" hangingPunct="0">
              <a:lnSpc>
                <a:spcPct val="100000"/>
              </a:lnSpc>
              <a:spcBef>
                <a:spcPts val="0"/>
              </a:spcBef>
              <a:spcAft>
                <a:spcPts val="0"/>
              </a:spcAft>
              <a:buClrTx/>
              <a:buSzTx/>
              <a:buFont typeface="+mj-lt"/>
              <a:buAutoNum type="arabicPeriod"/>
              <a:tabLst/>
            </a:pPr>
            <a:r>
              <a:rPr lang="en-US" sz="4400" dirty="0"/>
              <a:t>Substance Abuse and Mental Health Services Administration (SAMHSA)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a:bodyPr>
          <a:lstStyle/>
          <a:p>
            <a:r>
              <a:rPr lang="en-US" sz="6600" dirty="0">
                <a:solidFill>
                  <a:schemeClr val="tx1">
                    <a:lumMod val="50000"/>
                  </a:schemeClr>
                </a:solidFill>
              </a:rPr>
              <a:t>Primary agencies for health and wellness grants</a:t>
            </a:r>
            <a:endParaRPr sz="6600" dirty="0">
              <a:solidFill>
                <a:schemeClr val="tx1">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9" name="TextBox 8">
            <a:extLst>
              <a:ext uri="{FF2B5EF4-FFF2-40B4-BE49-F238E27FC236}">
                <a16:creationId xmlns:a16="http://schemas.microsoft.com/office/drawing/2014/main" id="{028D648D-EA10-3B0B-75D2-4CA5D94C82F7}"/>
              </a:ext>
            </a:extLst>
          </p:cNvPr>
          <p:cNvSpPr txBox="1"/>
          <p:nvPr/>
        </p:nvSpPr>
        <p:spPr>
          <a:xfrm>
            <a:off x="1610786" y="2513132"/>
            <a:ext cx="18816048"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R="0" algn="l" defTabSz="2438337" rtl="0" fontAlgn="auto" latinLnBrk="0" hangingPunct="0">
              <a:lnSpc>
                <a:spcPct val="100000"/>
              </a:lnSpc>
              <a:spcBef>
                <a:spcPts val="0"/>
              </a:spcBef>
              <a:spcAft>
                <a:spcPts val="0"/>
              </a:spcAft>
              <a:buClrTx/>
              <a:buSzTx/>
              <a:tabLst/>
            </a:pPr>
            <a:r>
              <a:rPr lang="en-US" sz="4400" b="1" i="1" dirty="0"/>
              <a:t>Health </a:t>
            </a:r>
            <a:r>
              <a:rPr kumimoji="0" lang="en-US" sz="4400" b="1" i="1" u="none" strike="noStrike" cap="none" spc="0" normalizeH="0" baseline="0" dirty="0">
                <a:ln>
                  <a:noFill/>
                </a:ln>
                <a:solidFill>
                  <a:srgbClr val="5E5E5E"/>
                </a:solidFill>
                <a:effectLst/>
                <a:uFillTx/>
                <a:latin typeface="+mj-lt"/>
                <a:ea typeface="+mj-ea"/>
                <a:cs typeface="+mj-cs"/>
                <a:sym typeface="Helvetica Neue"/>
              </a:rPr>
              <a:t>Program Planning and Implementation Grants</a:t>
            </a:r>
          </a:p>
          <a:p>
            <a:pPr marL="571500" marR="0" indent="-5715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400" b="0" i="0" u="none" strike="noStrike" cap="none" spc="0" normalizeH="0" baseline="0" dirty="0">
                <a:ln>
                  <a:noFill/>
                </a:ln>
                <a:solidFill>
                  <a:srgbClr val="5E5E5E"/>
                </a:solidFill>
                <a:effectLst/>
                <a:uFillTx/>
                <a:latin typeface="+mj-lt"/>
                <a:ea typeface="+mj-ea"/>
                <a:cs typeface="+mj-cs"/>
                <a:sym typeface="Helvetica Neue"/>
              </a:rPr>
              <a:t>Centers for Disease Control and Prevention (CDC)</a:t>
            </a:r>
          </a:p>
          <a:p>
            <a:pPr marL="571500" marR="0" indent="-5715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400" b="0" i="0" u="none" strike="noStrike" cap="none" spc="0" normalizeH="0" baseline="0" dirty="0">
                <a:ln>
                  <a:noFill/>
                </a:ln>
                <a:solidFill>
                  <a:srgbClr val="5E5E5E"/>
                </a:solidFill>
                <a:effectLst/>
                <a:uFillTx/>
                <a:latin typeface="+mj-lt"/>
                <a:ea typeface="+mj-ea"/>
                <a:cs typeface="+mj-cs"/>
                <a:sym typeface="Helvetica Neue"/>
              </a:rPr>
              <a:t>Health Resources and Services Administration (HRSA)</a:t>
            </a:r>
          </a:p>
          <a:p>
            <a:pPr marL="571500" marR="0" indent="-5715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Substance Abuse and Mental Health Services Administration (SAMHSA)</a:t>
            </a:r>
          </a:p>
          <a:p>
            <a:pPr marL="571500" marR="0" indent="-5715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Indian Health Services (IHS)</a:t>
            </a:r>
          </a:p>
          <a:p>
            <a:pPr marL="571500" marR="0" indent="-5715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4400" b="0" i="0" u="none" strike="noStrike" cap="none" spc="0" normalizeH="0" baseline="0" dirty="0">
              <a:ln>
                <a:noFill/>
              </a:ln>
              <a:solidFill>
                <a:srgbClr val="5E5E5E"/>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r>
              <a:rPr lang="en-US" sz="4400" b="1" i="1" dirty="0"/>
              <a:t>Health Research Grants</a:t>
            </a:r>
          </a:p>
          <a:p>
            <a:pPr marL="571500" marR="0" indent="-5715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400" b="0" i="0" u="none" strike="noStrike" cap="none" spc="0" normalizeH="0" baseline="0" dirty="0">
                <a:ln>
                  <a:noFill/>
                </a:ln>
                <a:solidFill>
                  <a:srgbClr val="5E5E5E"/>
                </a:solidFill>
                <a:effectLst/>
                <a:uFillTx/>
                <a:latin typeface="+mj-lt"/>
                <a:ea typeface="+mj-ea"/>
                <a:cs typeface="+mj-cs"/>
                <a:sym typeface="Helvetica Neue"/>
              </a:rPr>
              <a:t>Agency for Healthcare Research and Quality (AHRQ)</a:t>
            </a:r>
          </a:p>
          <a:p>
            <a:pPr marL="571500" marR="0" indent="-5715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4400" dirty="0"/>
              <a:t>National Institutes of Health (NIH)</a:t>
            </a:r>
            <a:endParaRPr kumimoji="0" lang="en-US" sz="4400" b="0" i="0" u="none" strike="noStrike" cap="none" spc="0" normalizeH="0" baseline="0" dirty="0">
              <a:ln>
                <a:noFill/>
              </a:ln>
              <a:solidFill>
                <a:srgbClr val="5E5E5E"/>
              </a:solidFill>
              <a:effectLst/>
              <a:uFillTx/>
              <a:latin typeface="+mj-lt"/>
              <a:ea typeface="+mj-ea"/>
              <a:cs typeface="+mj-cs"/>
              <a:sym typeface="Helvetica Neue"/>
            </a:endParaRPr>
          </a:p>
        </p:txBody>
      </p:sp>
      <p:pic>
        <p:nvPicPr>
          <p:cNvPr id="11" name="Picture 10">
            <a:extLst>
              <a:ext uri="{FF2B5EF4-FFF2-40B4-BE49-F238E27FC236}">
                <a16:creationId xmlns:a16="http://schemas.microsoft.com/office/drawing/2014/main" id="{144365F2-B31D-5772-7FCF-1409A9E11FB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019929" y="5934833"/>
            <a:ext cx="7518400" cy="50061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a:bodyPr>
          <a:lstStyle/>
          <a:p>
            <a:r>
              <a:rPr lang="en-US" sz="6600" dirty="0">
                <a:solidFill>
                  <a:schemeClr val="tx1">
                    <a:lumMod val="50000"/>
                  </a:schemeClr>
                </a:solidFill>
              </a:rPr>
              <a:t>Centers for Disease Control and Prevention (CDC)</a:t>
            </a:r>
            <a:endParaRPr sz="6600" dirty="0">
              <a:solidFill>
                <a:schemeClr val="tx1">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9" name="TextBox 8">
            <a:extLst>
              <a:ext uri="{FF2B5EF4-FFF2-40B4-BE49-F238E27FC236}">
                <a16:creationId xmlns:a16="http://schemas.microsoft.com/office/drawing/2014/main" id="{028D648D-EA10-3B0B-75D2-4CA5D94C82F7}"/>
              </a:ext>
            </a:extLst>
          </p:cNvPr>
          <p:cNvSpPr txBox="1"/>
          <p:nvPr/>
        </p:nvSpPr>
        <p:spPr>
          <a:xfrm>
            <a:off x="1636186" y="2922510"/>
            <a:ext cx="20436414" cy="55810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7" rtl="0" fontAlgn="auto" latinLnBrk="0" hangingPunct="0">
              <a:lnSpc>
                <a:spcPct val="100000"/>
              </a:lnSpc>
              <a:spcBef>
                <a:spcPts val="0"/>
              </a:spcBef>
              <a:spcAft>
                <a:spcPts val="0"/>
              </a:spcAft>
              <a:buClrTx/>
              <a:buSzTx/>
              <a:tabLst/>
            </a:pPr>
            <a:r>
              <a:rPr lang="en-US" sz="4800" dirty="0"/>
              <a:t>The CDC protects the public health of the nation by providing leadership and direction in the prevention and control of diseases and other preventable conditions and responding to public health emergencies.</a:t>
            </a:r>
          </a:p>
          <a:p>
            <a:pPr marR="0" algn="l" defTabSz="2438337" rtl="0" fontAlgn="auto" latinLnBrk="0" hangingPunct="0">
              <a:lnSpc>
                <a:spcPct val="100000"/>
              </a:lnSpc>
              <a:spcBef>
                <a:spcPts val="0"/>
              </a:spcBef>
              <a:spcAft>
                <a:spcPts val="0"/>
              </a:spcAft>
              <a:buClrTx/>
              <a:buSzTx/>
              <a:tabLst/>
            </a:pPr>
            <a:endParaRPr kumimoji="0" lang="en-US" sz="4800" u="none" strike="noStrike" cap="none" spc="0" normalizeH="0" baseline="0" dirty="0">
              <a:ln>
                <a:noFill/>
              </a:ln>
              <a:solidFill>
                <a:srgbClr val="5E5E5E"/>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r>
              <a:rPr lang="en-US" sz="6000" dirty="0"/>
              <a:t>FY24 Funding: $11.581 billion </a:t>
            </a:r>
          </a:p>
          <a:p>
            <a:pPr marR="0" algn="l" defTabSz="2438337" rtl="0" fontAlgn="auto" latinLnBrk="0" hangingPunct="0">
              <a:lnSpc>
                <a:spcPct val="100000"/>
              </a:lnSpc>
              <a:spcBef>
                <a:spcPts val="0"/>
              </a:spcBef>
              <a:spcAft>
                <a:spcPts val="0"/>
              </a:spcAft>
              <a:buClrTx/>
              <a:buSzTx/>
              <a:tabLst/>
            </a:pPr>
            <a:r>
              <a:rPr lang="en-US" sz="6000" dirty="0"/>
              <a:t>(increase of $2.4 billion from 2023)</a:t>
            </a:r>
          </a:p>
          <a:p>
            <a:pPr marR="0" algn="l" defTabSz="2438337" rtl="0" fontAlgn="auto" latinLnBrk="0" hangingPunct="0">
              <a:lnSpc>
                <a:spcPct val="100000"/>
              </a:lnSpc>
              <a:spcBef>
                <a:spcPts val="0"/>
              </a:spcBef>
              <a:spcAft>
                <a:spcPts val="0"/>
              </a:spcAft>
              <a:buClrTx/>
              <a:buSzTx/>
              <a:tabLst/>
            </a:pPr>
            <a:endParaRPr lang="en-US" sz="4400" dirty="0"/>
          </a:p>
        </p:txBody>
      </p:sp>
      <p:pic>
        <p:nvPicPr>
          <p:cNvPr id="1026" name="Picture 2" descr="CDC logo">
            <a:extLst>
              <a:ext uri="{FF2B5EF4-FFF2-40B4-BE49-F238E27FC236}">
                <a16:creationId xmlns:a16="http://schemas.microsoft.com/office/drawing/2014/main" id="{3FA9758C-43E5-4F42-ABAD-A3F7A44F89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07" t="20235" r="9439" b="21621"/>
          <a:stretch/>
        </p:blipFill>
        <p:spPr bwMode="auto">
          <a:xfrm>
            <a:off x="16484600" y="6140200"/>
            <a:ext cx="5207000" cy="299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568790"/>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INALDHT slide deck_February23" id="{03561304-D79A-0041-A486-557A202D5F2E}" vid="{65968589-EACC-F64A-B516-51C42EAB4D8F}"/>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314DB4A6D03D469EA4F7B5902FA7FD" ma:contentTypeVersion="2" ma:contentTypeDescription="Create a new document." ma:contentTypeScope="" ma:versionID="97526ede107f12e62d79bbe3ec762c2f">
  <xsd:schema xmlns:xsd="http://www.w3.org/2001/XMLSchema" xmlns:xs="http://www.w3.org/2001/XMLSchema" xmlns:p="http://schemas.microsoft.com/office/2006/metadata/properties" xmlns:ns2="1fbd554f-e28f-46c2-b40f-701c19167d7d" targetNamespace="http://schemas.microsoft.com/office/2006/metadata/properties" ma:root="true" ma:fieldsID="188252ecbf26f51d5c10cb19ee13416b" ns2:_="">
    <xsd:import namespace="1fbd554f-e28f-46c2-b40f-701c19167d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d554f-e28f-46c2-b40f-701c19167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0EEA53-EDFF-4F42-BA70-98BB03AA8895}">
  <ds:schemaRefs>
    <ds:schemaRef ds:uri="http://schemas.microsoft.com/sharepoint/v3/contenttype/forms"/>
  </ds:schemaRefs>
</ds:datastoreItem>
</file>

<file path=customXml/itemProps2.xml><?xml version="1.0" encoding="utf-8"?>
<ds:datastoreItem xmlns:ds="http://schemas.openxmlformats.org/officeDocument/2006/customXml" ds:itemID="{1B91ED89-C94A-4B64-B43C-67EE7EC51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d554f-e28f-46c2-b40f-701c19167d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21_BasicWhite</Template>
  <TotalTime>9327</TotalTime>
  <Words>3278</Words>
  <Application>Microsoft Macintosh PowerPoint</Application>
  <PresentationFormat>Custom</PresentationFormat>
  <Paragraphs>385</Paragraphs>
  <Slides>48</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AcuminProWide-Semibold</vt:lpstr>
      <vt:lpstr>Arial</vt:lpstr>
      <vt:lpstr>Courier New</vt:lpstr>
      <vt:lpstr>Google Sans</vt:lpstr>
      <vt:lpstr>Helvetica</vt:lpstr>
      <vt:lpstr>Helvetica Neue</vt:lpstr>
      <vt:lpstr>Helvetica Neue Medium</vt:lpstr>
      <vt:lpstr>Lato</vt:lpstr>
      <vt:lpstr>Montserrat</vt:lpstr>
      <vt:lpstr>Montserrat Light</vt:lpstr>
      <vt:lpstr>Montserrat Medium</vt:lpstr>
      <vt:lpstr>Proxima Nova</vt:lpstr>
      <vt:lpstr>Proxima Nova Medium</vt:lpstr>
      <vt:lpstr>21_BasicWhite</vt:lpstr>
      <vt:lpstr>PowerPoint Presentation</vt:lpstr>
      <vt:lpstr>PowerPoint Presentation</vt:lpstr>
      <vt:lpstr>PowerPoint Presentation</vt:lpstr>
      <vt:lpstr>PowerPoint Presentation</vt:lpstr>
      <vt:lpstr>PowerPoint Presentation</vt:lpstr>
      <vt:lpstr>I. Developing familiarity with major funders and their focuses</vt:lpstr>
      <vt:lpstr>I. Developing familiarity with major funders and their focuses</vt:lpstr>
      <vt:lpstr>Primary agencies for health and wellness grants</vt:lpstr>
      <vt:lpstr>Centers for Disease Control and Prevention (CDC)</vt:lpstr>
      <vt:lpstr>Centers for Disease Control and Prevention</vt:lpstr>
      <vt:lpstr>Centers for Disease Control and Prevention</vt:lpstr>
      <vt:lpstr>Health Resources and Services Administration (HRSA)</vt:lpstr>
      <vt:lpstr>Health Resources and Services Administration (HRSA)</vt:lpstr>
      <vt:lpstr>Health Resources and Services Administration (HRSA)</vt:lpstr>
      <vt:lpstr>Substance Abuse and Mental Health Services Administration (SAMHSA)</vt:lpstr>
      <vt:lpstr>Substance Abuse and Mental Health Services Administration </vt:lpstr>
      <vt:lpstr>Substance Abuse and Mental Health Services Administration </vt:lpstr>
      <vt:lpstr>Indian Health Service (IHS)</vt:lpstr>
      <vt:lpstr>National Institutes of Health</vt:lpstr>
      <vt:lpstr>II. Key and emerging government grant priorities in health and wellness</vt:lpstr>
      <vt:lpstr>II. Key and emerging grant priorities in health and wellness</vt:lpstr>
      <vt:lpstr>II. Key and emerging grant priorities in health and wellness</vt:lpstr>
      <vt:lpstr>II. Key and emerging grant priorities in health and wellness</vt:lpstr>
      <vt:lpstr>III. Best practices in project design and proposal development:  How to craft a winning health and wellness grant proposal</vt:lpstr>
      <vt:lpstr>Let’s Start with Failing Proposals</vt:lpstr>
      <vt:lpstr>How to Develop a WINNING Proposal: To do BEFORE</vt:lpstr>
      <vt:lpstr>Designing a WINNING Proposal</vt:lpstr>
      <vt:lpstr>What Works…</vt:lpstr>
      <vt:lpstr>6 Steps of Developing Your Program</vt:lpstr>
      <vt:lpstr>Extensive Planning Guides You to Answer:</vt:lpstr>
      <vt:lpstr>Step 1: Assess the Problem</vt:lpstr>
      <vt:lpstr>Step 1: Assess the Problem</vt:lpstr>
      <vt:lpstr>Step 1: Assess the Problem</vt:lpstr>
      <vt:lpstr>Influences on Change</vt:lpstr>
      <vt:lpstr>Influences on Change</vt:lpstr>
      <vt:lpstr>All factors must be interrelated…. </vt:lpstr>
      <vt:lpstr>Step 2: Create Programmatic Goals &amp; Objectives</vt:lpstr>
      <vt:lpstr>PowerPoint Presentation</vt:lpstr>
      <vt:lpstr>Step 3: Program Design</vt:lpstr>
      <vt:lpstr>Steps 4-5: Finalize Activities  * Plan for Adoption, Implementation &amp; Sustainability</vt:lpstr>
      <vt:lpstr>Step 6: Plan for Evaluation </vt:lpstr>
      <vt:lpstr>Planning the Evaluation </vt:lpstr>
      <vt:lpstr>Planning the Evaluation:  HRSA Rural Health Network Development Program</vt:lpstr>
      <vt:lpstr>Summary</vt:lpstr>
      <vt:lpstr>PowerPoint Presentation</vt:lpstr>
      <vt:lpstr>Save the Date  </vt:lpstr>
      <vt:lpstr>Appendix: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Davis</dc:creator>
  <cp:lastModifiedBy>Susannah Williams</cp:lastModifiedBy>
  <cp:revision>30</cp:revision>
  <dcterms:created xsi:type="dcterms:W3CDTF">2023-12-13T15:33:23Z</dcterms:created>
  <dcterms:modified xsi:type="dcterms:W3CDTF">2024-01-11T20:07:49Z</dcterms:modified>
</cp:coreProperties>
</file>