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3"/>
  </p:sldMasterIdLst>
  <p:notesMasterIdLst>
    <p:notesMasterId r:id="rId38"/>
  </p:notesMasterIdLst>
  <p:sldIdLst>
    <p:sldId id="257" r:id="rId4"/>
    <p:sldId id="258" r:id="rId5"/>
    <p:sldId id="259" r:id="rId6"/>
    <p:sldId id="265" r:id="rId7"/>
    <p:sldId id="261" r:id="rId8"/>
    <p:sldId id="512" r:id="rId9"/>
    <p:sldId id="515" r:id="rId10"/>
    <p:sldId id="513" r:id="rId11"/>
    <p:sldId id="514" r:id="rId12"/>
    <p:sldId id="517" r:id="rId13"/>
    <p:sldId id="529" r:id="rId14"/>
    <p:sldId id="516" r:id="rId15"/>
    <p:sldId id="538" r:id="rId16"/>
    <p:sldId id="536" r:id="rId17"/>
    <p:sldId id="535" r:id="rId18"/>
    <p:sldId id="539" r:id="rId19"/>
    <p:sldId id="522" r:id="rId20"/>
    <p:sldId id="542" r:id="rId21"/>
    <p:sldId id="530" r:id="rId22"/>
    <p:sldId id="531" r:id="rId23"/>
    <p:sldId id="532" r:id="rId24"/>
    <p:sldId id="518" r:id="rId25"/>
    <p:sldId id="525" r:id="rId26"/>
    <p:sldId id="541" r:id="rId27"/>
    <p:sldId id="543" r:id="rId28"/>
    <p:sldId id="519" r:id="rId29"/>
    <p:sldId id="533" r:id="rId30"/>
    <p:sldId id="527" r:id="rId31"/>
    <p:sldId id="528" r:id="rId32"/>
    <p:sldId id="534" r:id="rId33"/>
    <p:sldId id="414" r:id="rId34"/>
    <p:sldId id="457" r:id="rId35"/>
    <p:sldId id="474" r:id="rId36"/>
    <p:sldId id="263" r:id="rId3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1pPr>
    <a:lvl2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2pPr>
    <a:lvl3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3pPr>
    <a:lvl4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4pPr>
    <a:lvl5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5pPr>
    <a:lvl6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6pPr>
    <a:lvl7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7pPr>
    <a:lvl8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8pPr>
    <a:lvl9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B1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DDF"/>
          </a:solidFill>
        </a:fill>
      </a:tcStyle>
    </a:wholeTbl>
    <a:band2H>
      <a:tcTxStyle/>
      <a:tcStyle>
        <a:tcBdr/>
        <a:fill>
          <a:solidFill>
            <a:srgbClr val="FFE8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5E5E5E"/>
        </a:fontRef>
        <a:srgbClr val="5E5E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5E5E5E"/>
        </a:fontRef>
        <a:srgbClr val="5E5E5E"/>
      </a:tcTxStyle>
      <a:tcStyle>
        <a:tcBdr>
          <a:left>
            <a:ln w="12700" cap="flat">
              <a:noFill/>
              <a:miter lim="400000"/>
            </a:ln>
          </a:left>
          <a:right>
            <a:ln w="12700" cap="flat">
              <a:noFill/>
              <a:miter lim="400000"/>
            </a:ln>
          </a:right>
          <a:top>
            <a:ln w="508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1D1"/>
          </a:solidFill>
        </a:fill>
      </a:tcStyle>
    </a:wholeTbl>
    <a:band2H>
      <a:tcTxStyle/>
      <a:tcStyle>
        <a:tcBdr/>
        <a:fill>
          <a:solidFill>
            <a:srgbClr val="E9E9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Row>
  </a:tblStyle>
  <a:tblStyle styleId="{2708684C-4D16-4618-839F-0558EEFCDFE6}" styleName="">
    <a:tblBg/>
    <a:wholeTbl>
      <a:tcTxStyle b="off"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wholeTbl>
    <a:band2H>
      <a:tcTxStyle/>
      <a:tcStyle>
        <a:tcBdr/>
        <a:fill>
          <a:solidFill>
            <a:srgbClr val="FFFFFF"/>
          </a:solidFill>
        </a:fill>
      </a:tcStyle>
    </a:band2H>
    <a:firstCol>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firstCol>
    <a:lastRow>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508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lastRow>
    <a:firstRow>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254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941"/>
    <p:restoredTop sz="96327"/>
  </p:normalViewPr>
  <p:slideViewPr>
    <p:cSldViewPr snapToGrid="0">
      <p:cViewPr varScale="1">
        <p:scale>
          <a:sx n="47" d="100"/>
          <a:sy n="47" d="100"/>
        </p:scale>
        <p:origin x="304" y="2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A9EF35-4F68-F84F-A00A-489B52490FE2}" type="doc">
      <dgm:prSet loTypeId="urn:microsoft.com/office/officeart/2005/8/layout/process4" loCatId="" qsTypeId="urn:microsoft.com/office/officeart/2005/8/quickstyle/simple1" qsCatId="simple" csTypeId="urn:microsoft.com/office/officeart/2005/8/colors/accent1_2" csCatId="accent1" phldr="1"/>
      <dgm:spPr/>
      <dgm:t>
        <a:bodyPr/>
        <a:lstStyle/>
        <a:p>
          <a:endParaRPr lang="en-US"/>
        </a:p>
      </dgm:t>
    </dgm:pt>
    <dgm:pt modelId="{8A60537F-D76F-ED41-85B0-6BE7A1C29F5C}">
      <dgm:prSet phldrT="[Text]"/>
      <dgm:spPr/>
      <dgm:t>
        <a:bodyPr/>
        <a:lstStyle/>
        <a:p>
          <a:r>
            <a:rPr lang="en-US" dirty="0"/>
            <a:t>Goals</a:t>
          </a:r>
        </a:p>
      </dgm:t>
    </dgm:pt>
    <dgm:pt modelId="{402C04BB-C9F6-9449-9C2A-B8D150F35113}" type="parTrans" cxnId="{8F30D2FA-0AF9-4341-9416-FC3FCEB516B3}">
      <dgm:prSet/>
      <dgm:spPr/>
      <dgm:t>
        <a:bodyPr/>
        <a:lstStyle/>
        <a:p>
          <a:endParaRPr lang="en-US"/>
        </a:p>
      </dgm:t>
    </dgm:pt>
    <dgm:pt modelId="{DE0E1B8F-8692-964D-8BA1-3B74D3CD1DDA}" type="sibTrans" cxnId="{8F30D2FA-0AF9-4341-9416-FC3FCEB516B3}">
      <dgm:prSet/>
      <dgm:spPr/>
      <dgm:t>
        <a:bodyPr/>
        <a:lstStyle/>
        <a:p>
          <a:endParaRPr lang="en-US"/>
        </a:p>
      </dgm:t>
    </dgm:pt>
    <dgm:pt modelId="{AD161277-6F4D-BF42-918B-5A609CC08BFD}">
      <dgm:prSet phldrT="[Text]"/>
      <dgm:spPr/>
      <dgm:t>
        <a:bodyPr/>
        <a:lstStyle/>
        <a:p>
          <a:r>
            <a:rPr lang="en-US" dirty="0"/>
            <a:t>Objectives</a:t>
          </a:r>
        </a:p>
      </dgm:t>
    </dgm:pt>
    <dgm:pt modelId="{30D672A4-EF14-D749-9F55-26AC7039AEF0}" type="parTrans" cxnId="{FA682DE9-8C2B-C749-B607-EC8815A20D77}">
      <dgm:prSet/>
      <dgm:spPr/>
      <dgm:t>
        <a:bodyPr/>
        <a:lstStyle/>
        <a:p>
          <a:endParaRPr lang="en-US"/>
        </a:p>
      </dgm:t>
    </dgm:pt>
    <dgm:pt modelId="{86AF8FDF-71EA-1745-B2D7-8836E68183AC}" type="sibTrans" cxnId="{FA682DE9-8C2B-C749-B607-EC8815A20D77}">
      <dgm:prSet/>
      <dgm:spPr/>
      <dgm:t>
        <a:bodyPr/>
        <a:lstStyle/>
        <a:p>
          <a:endParaRPr lang="en-US"/>
        </a:p>
      </dgm:t>
    </dgm:pt>
    <dgm:pt modelId="{76FC6B5E-9DB7-5349-B233-0A47F5E2F46E}">
      <dgm:prSet phldrT="[Text]"/>
      <dgm:spPr/>
      <dgm:t>
        <a:bodyPr/>
        <a:lstStyle/>
        <a:p>
          <a:r>
            <a:rPr lang="en-US" dirty="0"/>
            <a:t>Activities </a:t>
          </a:r>
        </a:p>
      </dgm:t>
    </dgm:pt>
    <dgm:pt modelId="{E7694447-4DE0-3247-9A68-B50093380092}" type="parTrans" cxnId="{8710DE77-8900-0C44-BA7A-BB476FDD832A}">
      <dgm:prSet/>
      <dgm:spPr/>
      <dgm:t>
        <a:bodyPr/>
        <a:lstStyle/>
        <a:p>
          <a:endParaRPr lang="en-US"/>
        </a:p>
      </dgm:t>
    </dgm:pt>
    <dgm:pt modelId="{A4F1CCDA-9946-C84F-AFB0-1814BB7EB1DD}" type="sibTrans" cxnId="{8710DE77-8900-0C44-BA7A-BB476FDD832A}">
      <dgm:prSet/>
      <dgm:spPr/>
      <dgm:t>
        <a:bodyPr/>
        <a:lstStyle/>
        <a:p>
          <a:endParaRPr lang="en-US"/>
        </a:p>
      </dgm:t>
    </dgm:pt>
    <dgm:pt modelId="{4EED8449-2395-0A48-81F2-5D575BFFFB25}">
      <dgm:prSet/>
      <dgm:spPr/>
      <dgm:t>
        <a:bodyPr/>
        <a:lstStyle/>
        <a:p>
          <a:r>
            <a:rPr lang="en-US" dirty="0"/>
            <a:t>Timeline</a:t>
          </a:r>
        </a:p>
      </dgm:t>
    </dgm:pt>
    <dgm:pt modelId="{EF40E605-A41F-4C46-8B79-CCB0EB0B1DC8}" type="parTrans" cxnId="{C8606892-1A77-4849-8D65-D06512E28D2F}">
      <dgm:prSet/>
      <dgm:spPr/>
      <dgm:t>
        <a:bodyPr/>
        <a:lstStyle/>
        <a:p>
          <a:endParaRPr lang="en-US"/>
        </a:p>
      </dgm:t>
    </dgm:pt>
    <dgm:pt modelId="{481C0F55-8F81-F844-AE6C-060F32445CEC}" type="sibTrans" cxnId="{C8606892-1A77-4849-8D65-D06512E28D2F}">
      <dgm:prSet/>
      <dgm:spPr/>
      <dgm:t>
        <a:bodyPr/>
        <a:lstStyle/>
        <a:p>
          <a:endParaRPr lang="en-US"/>
        </a:p>
      </dgm:t>
    </dgm:pt>
    <dgm:pt modelId="{8B6FDA30-ACFD-C142-B3B4-DE2CF452F4BD}">
      <dgm:prSet/>
      <dgm:spPr/>
      <dgm:t>
        <a:bodyPr/>
        <a:lstStyle/>
        <a:p>
          <a:r>
            <a:rPr lang="en-US" dirty="0"/>
            <a:t>Responsible Personnel</a:t>
          </a:r>
        </a:p>
      </dgm:t>
    </dgm:pt>
    <dgm:pt modelId="{0FB6AA5B-6789-8741-BAEE-B76CD3E743A5}" type="parTrans" cxnId="{4E20CE13-027A-C449-A6B3-713C938E9765}">
      <dgm:prSet/>
      <dgm:spPr/>
      <dgm:t>
        <a:bodyPr/>
        <a:lstStyle/>
        <a:p>
          <a:endParaRPr lang="en-US"/>
        </a:p>
      </dgm:t>
    </dgm:pt>
    <dgm:pt modelId="{169964FC-E603-1942-904A-E2CEE993A102}" type="sibTrans" cxnId="{4E20CE13-027A-C449-A6B3-713C938E9765}">
      <dgm:prSet/>
      <dgm:spPr/>
      <dgm:t>
        <a:bodyPr/>
        <a:lstStyle/>
        <a:p>
          <a:endParaRPr lang="en-US"/>
        </a:p>
      </dgm:t>
    </dgm:pt>
    <dgm:pt modelId="{338F4324-DC05-0249-8E2B-624E73EDA1FE}">
      <dgm:prSet/>
      <dgm:spPr/>
      <dgm:t>
        <a:bodyPr/>
        <a:lstStyle/>
        <a:p>
          <a:r>
            <a:rPr lang="en-US" dirty="0"/>
            <a:t>Measures/Outcomes</a:t>
          </a:r>
        </a:p>
      </dgm:t>
    </dgm:pt>
    <dgm:pt modelId="{C9AEB8B0-0DC8-F343-8E70-7ECA11F731E3}" type="parTrans" cxnId="{F70685A0-024E-A848-813C-9BA56B6EE2FD}">
      <dgm:prSet/>
      <dgm:spPr/>
      <dgm:t>
        <a:bodyPr/>
        <a:lstStyle/>
        <a:p>
          <a:endParaRPr lang="en-US"/>
        </a:p>
      </dgm:t>
    </dgm:pt>
    <dgm:pt modelId="{1C3CD61C-008D-3044-87F9-2AB745D6E661}" type="sibTrans" cxnId="{F70685A0-024E-A848-813C-9BA56B6EE2FD}">
      <dgm:prSet/>
      <dgm:spPr/>
      <dgm:t>
        <a:bodyPr/>
        <a:lstStyle/>
        <a:p>
          <a:endParaRPr lang="en-US"/>
        </a:p>
      </dgm:t>
    </dgm:pt>
    <dgm:pt modelId="{85D16CB3-8753-2748-AED9-903953402B3C}" type="pres">
      <dgm:prSet presAssocID="{C5A9EF35-4F68-F84F-A00A-489B52490FE2}" presName="Name0" presStyleCnt="0">
        <dgm:presLayoutVars>
          <dgm:dir/>
          <dgm:animLvl val="lvl"/>
          <dgm:resizeHandles val="exact"/>
        </dgm:presLayoutVars>
      </dgm:prSet>
      <dgm:spPr/>
    </dgm:pt>
    <dgm:pt modelId="{DD3DADF0-839F-134A-8F99-17DAEFA53029}" type="pres">
      <dgm:prSet presAssocID="{338F4324-DC05-0249-8E2B-624E73EDA1FE}" presName="boxAndChildren" presStyleCnt="0"/>
      <dgm:spPr/>
    </dgm:pt>
    <dgm:pt modelId="{941B937D-64FA-8A41-94C2-988768A74447}" type="pres">
      <dgm:prSet presAssocID="{338F4324-DC05-0249-8E2B-624E73EDA1FE}" presName="parentTextBox" presStyleLbl="node1" presStyleIdx="0" presStyleCnt="6"/>
      <dgm:spPr/>
    </dgm:pt>
    <dgm:pt modelId="{C34B2EAC-0C9B-1440-9D4E-4F1072819E07}" type="pres">
      <dgm:prSet presAssocID="{169964FC-E603-1942-904A-E2CEE993A102}" presName="sp" presStyleCnt="0"/>
      <dgm:spPr/>
    </dgm:pt>
    <dgm:pt modelId="{2FEB938D-1B84-0D47-8D00-C4E06EB25403}" type="pres">
      <dgm:prSet presAssocID="{8B6FDA30-ACFD-C142-B3B4-DE2CF452F4BD}" presName="arrowAndChildren" presStyleCnt="0"/>
      <dgm:spPr/>
    </dgm:pt>
    <dgm:pt modelId="{CEC16B8C-A9BC-B14D-A6D3-B9FC3C38801D}" type="pres">
      <dgm:prSet presAssocID="{8B6FDA30-ACFD-C142-B3B4-DE2CF452F4BD}" presName="parentTextArrow" presStyleLbl="node1" presStyleIdx="1" presStyleCnt="6"/>
      <dgm:spPr/>
    </dgm:pt>
    <dgm:pt modelId="{0F091E29-F633-7E48-826C-FCFB7F5F83FE}" type="pres">
      <dgm:prSet presAssocID="{481C0F55-8F81-F844-AE6C-060F32445CEC}" presName="sp" presStyleCnt="0"/>
      <dgm:spPr/>
    </dgm:pt>
    <dgm:pt modelId="{3346DC94-FA63-024B-8C97-396FC860FC82}" type="pres">
      <dgm:prSet presAssocID="{4EED8449-2395-0A48-81F2-5D575BFFFB25}" presName="arrowAndChildren" presStyleCnt="0"/>
      <dgm:spPr/>
    </dgm:pt>
    <dgm:pt modelId="{76B4FB6F-72EA-4E4D-B1E4-E0D53C132B80}" type="pres">
      <dgm:prSet presAssocID="{4EED8449-2395-0A48-81F2-5D575BFFFB25}" presName="parentTextArrow" presStyleLbl="node1" presStyleIdx="2" presStyleCnt="6"/>
      <dgm:spPr/>
    </dgm:pt>
    <dgm:pt modelId="{3AD45600-7B7F-3C47-AE04-06FE3BE44CF3}" type="pres">
      <dgm:prSet presAssocID="{A4F1CCDA-9946-C84F-AFB0-1814BB7EB1DD}" presName="sp" presStyleCnt="0"/>
      <dgm:spPr/>
    </dgm:pt>
    <dgm:pt modelId="{63666CC1-33BE-DC4E-AE66-14AE9C5C8439}" type="pres">
      <dgm:prSet presAssocID="{76FC6B5E-9DB7-5349-B233-0A47F5E2F46E}" presName="arrowAndChildren" presStyleCnt="0"/>
      <dgm:spPr/>
    </dgm:pt>
    <dgm:pt modelId="{5E866140-447B-0240-AF70-F64C2045047E}" type="pres">
      <dgm:prSet presAssocID="{76FC6B5E-9DB7-5349-B233-0A47F5E2F46E}" presName="parentTextArrow" presStyleLbl="node1" presStyleIdx="3" presStyleCnt="6"/>
      <dgm:spPr/>
    </dgm:pt>
    <dgm:pt modelId="{6CE01F65-4F5F-6E48-A353-F564C55DFBCD}" type="pres">
      <dgm:prSet presAssocID="{86AF8FDF-71EA-1745-B2D7-8836E68183AC}" presName="sp" presStyleCnt="0"/>
      <dgm:spPr/>
    </dgm:pt>
    <dgm:pt modelId="{56BA8577-E6F3-3943-9428-2185A5D30F9B}" type="pres">
      <dgm:prSet presAssocID="{AD161277-6F4D-BF42-918B-5A609CC08BFD}" presName="arrowAndChildren" presStyleCnt="0"/>
      <dgm:spPr/>
    </dgm:pt>
    <dgm:pt modelId="{46DF7335-FE91-F04D-9D4D-A5E338034515}" type="pres">
      <dgm:prSet presAssocID="{AD161277-6F4D-BF42-918B-5A609CC08BFD}" presName="parentTextArrow" presStyleLbl="node1" presStyleIdx="4" presStyleCnt="6"/>
      <dgm:spPr/>
    </dgm:pt>
    <dgm:pt modelId="{4CD768EB-4B0E-CE46-845F-C517B0E7E3A3}" type="pres">
      <dgm:prSet presAssocID="{DE0E1B8F-8692-964D-8BA1-3B74D3CD1DDA}" presName="sp" presStyleCnt="0"/>
      <dgm:spPr/>
    </dgm:pt>
    <dgm:pt modelId="{5B6D5103-FB85-C14A-8C5A-B646C1FB0EB4}" type="pres">
      <dgm:prSet presAssocID="{8A60537F-D76F-ED41-85B0-6BE7A1C29F5C}" presName="arrowAndChildren" presStyleCnt="0"/>
      <dgm:spPr/>
    </dgm:pt>
    <dgm:pt modelId="{CE1D6CB7-4148-F04E-8C58-48008EAA3860}" type="pres">
      <dgm:prSet presAssocID="{8A60537F-D76F-ED41-85B0-6BE7A1C29F5C}" presName="parentTextArrow" presStyleLbl="node1" presStyleIdx="5" presStyleCnt="6" custLinFactNeighborX="-20521" custLinFactNeighborY="-265"/>
      <dgm:spPr/>
    </dgm:pt>
  </dgm:ptLst>
  <dgm:cxnLst>
    <dgm:cxn modelId="{93C64002-A847-AB42-8272-212365A4C63C}" type="presOf" srcId="{338F4324-DC05-0249-8E2B-624E73EDA1FE}" destId="{941B937D-64FA-8A41-94C2-988768A74447}" srcOrd="0" destOrd="0" presId="urn:microsoft.com/office/officeart/2005/8/layout/process4"/>
    <dgm:cxn modelId="{4E20CE13-027A-C449-A6B3-713C938E9765}" srcId="{C5A9EF35-4F68-F84F-A00A-489B52490FE2}" destId="{8B6FDA30-ACFD-C142-B3B4-DE2CF452F4BD}" srcOrd="4" destOrd="0" parTransId="{0FB6AA5B-6789-8741-BAEE-B76CD3E743A5}" sibTransId="{169964FC-E603-1942-904A-E2CEE993A102}"/>
    <dgm:cxn modelId="{815DE43F-D71B-D84C-8FB4-A1B0EB9C16AB}" type="presOf" srcId="{4EED8449-2395-0A48-81F2-5D575BFFFB25}" destId="{76B4FB6F-72EA-4E4D-B1E4-E0D53C132B80}" srcOrd="0" destOrd="0" presId="urn:microsoft.com/office/officeart/2005/8/layout/process4"/>
    <dgm:cxn modelId="{1C8D0849-C707-C846-992B-82288618E15B}" type="presOf" srcId="{AD161277-6F4D-BF42-918B-5A609CC08BFD}" destId="{46DF7335-FE91-F04D-9D4D-A5E338034515}" srcOrd="0" destOrd="0" presId="urn:microsoft.com/office/officeart/2005/8/layout/process4"/>
    <dgm:cxn modelId="{9281A25A-4DF1-784E-AFD6-AFB5200BE976}" type="presOf" srcId="{76FC6B5E-9DB7-5349-B233-0A47F5E2F46E}" destId="{5E866140-447B-0240-AF70-F64C2045047E}" srcOrd="0" destOrd="0" presId="urn:microsoft.com/office/officeart/2005/8/layout/process4"/>
    <dgm:cxn modelId="{8710DE77-8900-0C44-BA7A-BB476FDD832A}" srcId="{C5A9EF35-4F68-F84F-A00A-489B52490FE2}" destId="{76FC6B5E-9DB7-5349-B233-0A47F5E2F46E}" srcOrd="2" destOrd="0" parTransId="{E7694447-4DE0-3247-9A68-B50093380092}" sibTransId="{A4F1CCDA-9946-C84F-AFB0-1814BB7EB1DD}"/>
    <dgm:cxn modelId="{C8606892-1A77-4849-8D65-D06512E28D2F}" srcId="{C5A9EF35-4F68-F84F-A00A-489B52490FE2}" destId="{4EED8449-2395-0A48-81F2-5D575BFFFB25}" srcOrd="3" destOrd="0" parTransId="{EF40E605-A41F-4C46-8B79-CCB0EB0B1DC8}" sibTransId="{481C0F55-8F81-F844-AE6C-060F32445CEC}"/>
    <dgm:cxn modelId="{8840699B-E72D-1146-8D4C-C1CD88E70442}" type="presOf" srcId="{8B6FDA30-ACFD-C142-B3B4-DE2CF452F4BD}" destId="{CEC16B8C-A9BC-B14D-A6D3-B9FC3C38801D}" srcOrd="0" destOrd="0" presId="urn:microsoft.com/office/officeart/2005/8/layout/process4"/>
    <dgm:cxn modelId="{F70685A0-024E-A848-813C-9BA56B6EE2FD}" srcId="{C5A9EF35-4F68-F84F-A00A-489B52490FE2}" destId="{338F4324-DC05-0249-8E2B-624E73EDA1FE}" srcOrd="5" destOrd="0" parTransId="{C9AEB8B0-0DC8-F343-8E70-7ECA11F731E3}" sibTransId="{1C3CD61C-008D-3044-87F9-2AB745D6E661}"/>
    <dgm:cxn modelId="{C716C8E2-AA12-F445-A5D2-26C3B790E994}" type="presOf" srcId="{C5A9EF35-4F68-F84F-A00A-489B52490FE2}" destId="{85D16CB3-8753-2748-AED9-903953402B3C}" srcOrd="0" destOrd="0" presId="urn:microsoft.com/office/officeart/2005/8/layout/process4"/>
    <dgm:cxn modelId="{FA682DE9-8C2B-C749-B607-EC8815A20D77}" srcId="{C5A9EF35-4F68-F84F-A00A-489B52490FE2}" destId="{AD161277-6F4D-BF42-918B-5A609CC08BFD}" srcOrd="1" destOrd="0" parTransId="{30D672A4-EF14-D749-9F55-26AC7039AEF0}" sibTransId="{86AF8FDF-71EA-1745-B2D7-8836E68183AC}"/>
    <dgm:cxn modelId="{E420E1F9-1B27-FD44-BCF3-BED2C2F2CBF9}" type="presOf" srcId="{8A60537F-D76F-ED41-85B0-6BE7A1C29F5C}" destId="{CE1D6CB7-4148-F04E-8C58-48008EAA3860}" srcOrd="0" destOrd="0" presId="urn:microsoft.com/office/officeart/2005/8/layout/process4"/>
    <dgm:cxn modelId="{8F30D2FA-0AF9-4341-9416-FC3FCEB516B3}" srcId="{C5A9EF35-4F68-F84F-A00A-489B52490FE2}" destId="{8A60537F-D76F-ED41-85B0-6BE7A1C29F5C}" srcOrd="0" destOrd="0" parTransId="{402C04BB-C9F6-9449-9C2A-B8D150F35113}" sibTransId="{DE0E1B8F-8692-964D-8BA1-3B74D3CD1DDA}"/>
    <dgm:cxn modelId="{4B8D3A02-EBCE-AF4C-838E-DBE6336AFEE6}" type="presParOf" srcId="{85D16CB3-8753-2748-AED9-903953402B3C}" destId="{DD3DADF0-839F-134A-8F99-17DAEFA53029}" srcOrd="0" destOrd="0" presId="urn:microsoft.com/office/officeart/2005/8/layout/process4"/>
    <dgm:cxn modelId="{29494A58-0EDE-724D-9628-4FD2E0FB1370}" type="presParOf" srcId="{DD3DADF0-839F-134A-8F99-17DAEFA53029}" destId="{941B937D-64FA-8A41-94C2-988768A74447}" srcOrd="0" destOrd="0" presId="urn:microsoft.com/office/officeart/2005/8/layout/process4"/>
    <dgm:cxn modelId="{5BEE31F3-725F-A643-8EBE-A0A6AB2A7C34}" type="presParOf" srcId="{85D16CB3-8753-2748-AED9-903953402B3C}" destId="{C34B2EAC-0C9B-1440-9D4E-4F1072819E07}" srcOrd="1" destOrd="0" presId="urn:microsoft.com/office/officeart/2005/8/layout/process4"/>
    <dgm:cxn modelId="{330D6EB6-395D-144C-8130-BC11B1A32E9A}" type="presParOf" srcId="{85D16CB3-8753-2748-AED9-903953402B3C}" destId="{2FEB938D-1B84-0D47-8D00-C4E06EB25403}" srcOrd="2" destOrd="0" presId="urn:microsoft.com/office/officeart/2005/8/layout/process4"/>
    <dgm:cxn modelId="{68EA4F37-6E3C-9942-BF5F-33ACB2B0D7BB}" type="presParOf" srcId="{2FEB938D-1B84-0D47-8D00-C4E06EB25403}" destId="{CEC16B8C-A9BC-B14D-A6D3-B9FC3C38801D}" srcOrd="0" destOrd="0" presId="urn:microsoft.com/office/officeart/2005/8/layout/process4"/>
    <dgm:cxn modelId="{DF185B47-CE07-B64C-8875-7E219007ED10}" type="presParOf" srcId="{85D16CB3-8753-2748-AED9-903953402B3C}" destId="{0F091E29-F633-7E48-826C-FCFB7F5F83FE}" srcOrd="3" destOrd="0" presId="urn:microsoft.com/office/officeart/2005/8/layout/process4"/>
    <dgm:cxn modelId="{541F8BEE-F944-764D-AED0-4018DB33005C}" type="presParOf" srcId="{85D16CB3-8753-2748-AED9-903953402B3C}" destId="{3346DC94-FA63-024B-8C97-396FC860FC82}" srcOrd="4" destOrd="0" presId="urn:microsoft.com/office/officeart/2005/8/layout/process4"/>
    <dgm:cxn modelId="{C5607789-679C-E844-AE7A-C75C69E74DE0}" type="presParOf" srcId="{3346DC94-FA63-024B-8C97-396FC860FC82}" destId="{76B4FB6F-72EA-4E4D-B1E4-E0D53C132B80}" srcOrd="0" destOrd="0" presId="urn:microsoft.com/office/officeart/2005/8/layout/process4"/>
    <dgm:cxn modelId="{68EB837D-A433-734A-A069-494AF6B7D7E2}" type="presParOf" srcId="{85D16CB3-8753-2748-AED9-903953402B3C}" destId="{3AD45600-7B7F-3C47-AE04-06FE3BE44CF3}" srcOrd="5" destOrd="0" presId="urn:microsoft.com/office/officeart/2005/8/layout/process4"/>
    <dgm:cxn modelId="{DAF15592-355F-B04A-853B-F2FDB5E27A33}" type="presParOf" srcId="{85D16CB3-8753-2748-AED9-903953402B3C}" destId="{63666CC1-33BE-DC4E-AE66-14AE9C5C8439}" srcOrd="6" destOrd="0" presId="urn:microsoft.com/office/officeart/2005/8/layout/process4"/>
    <dgm:cxn modelId="{F5DDAAC5-D556-4346-9583-CB350FBDEEBC}" type="presParOf" srcId="{63666CC1-33BE-DC4E-AE66-14AE9C5C8439}" destId="{5E866140-447B-0240-AF70-F64C2045047E}" srcOrd="0" destOrd="0" presId="urn:microsoft.com/office/officeart/2005/8/layout/process4"/>
    <dgm:cxn modelId="{A435B1D6-2FC7-5047-80A1-000968A68918}" type="presParOf" srcId="{85D16CB3-8753-2748-AED9-903953402B3C}" destId="{6CE01F65-4F5F-6E48-A353-F564C55DFBCD}" srcOrd="7" destOrd="0" presId="urn:microsoft.com/office/officeart/2005/8/layout/process4"/>
    <dgm:cxn modelId="{9E55CCF6-E8B0-9144-BF11-0DEAC08E3F47}" type="presParOf" srcId="{85D16CB3-8753-2748-AED9-903953402B3C}" destId="{56BA8577-E6F3-3943-9428-2185A5D30F9B}" srcOrd="8" destOrd="0" presId="urn:microsoft.com/office/officeart/2005/8/layout/process4"/>
    <dgm:cxn modelId="{2F6453C1-1EB1-8A4E-81BB-6EC088208D1B}" type="presParOf" srcId="{56BA8577-E6F3-3943-9428-2185A5D30F9B}" destId="{46DF7335-FE91-F04D-9D4D-A5E338034515}" srcOrd="0" destOrd="0" presId="urn:microsoft.com/office/officeart/2005/8/layout/process4"/>
    <dgm:cxn modelId="{E2E17BD5-8A07-2440-885E-931BB4FFEA01}" type="presParOf" srcId="{85D16CB3-8753-2748-AED9-903953402B3C}" destId="{4CD768EB-4B0E-CE46-845F-C517B0E7E3A3}" srcOrd="9" destOrd="0" presId="urn:microsoft.com/office/officeart/2005/8/layout/process4"/>
    <dgm:cxn modelId="{2E357787-64B3-6C41-8B90-D0EE923E8D5E}" type="presParOf" srcId="{85D16CB3-8753-2748-AED9-903953402B3C}" destId="{5B6D5103-FB85-C14A-8C5A-B646C1FB0EB4}" srcOrd="10" destOrd="0" presId="urn:microsoft.com/office/officeart/2005/8/layout/process4"/>
    <dgm:cxn modelId="{005E789D-B8C5-0C4B-83F5-5693004F22D1}" type="presParOf" srcId="{5B6D5103-FB85-C14A-8C5A-B646C1FB0EB4}" destId="{CE1D6CB7-4148-F04E-8C58-48008EAA3860}"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DDED84-F129-C14F-8C26-E1B2FD41B08E}" type="doc">
      <dgm:prSet loTypeId="urn:microsoft.com/office/officeart/2005/8/layout/vList2" loCatId="list" qsTypeId="urn:microsoft.com/office/officeart/2005/8/quickstyle/simple1" qsCatId="simple" csTypeId="urn:microsoft.com/office/officeart/2005/8/colors/accent2_3" csCatId="accent2"/>
      <dgm:spPr/>
      <dgm:t>
        <a:bodyPr/>
        <a:lstStyle/>
        <a:p>
          <a:endParaRPr lang="en-US"/>
        </a:p>
      </dgm:t>
    </dgm:pt>
    <dgm:pt modelId="{6AF7010F-D53F-1C45-970E-685E924528A7}">
      <dgm:prSet/>
      <dgm:spPr/>
      <dgm:t>
        <a:bodyPr/>
        <a:lstStyle/>
        <a:p>
          <a:r>
            <a:rPr lang="en-US" b="0" i="0" baseline="0" dirty="0">
              <a:solidFill>
                <a:schemeClr val="bg2">
                  <a:lumMod val="50000"/>
                </a:schemeClr>
              </a:solidFill>
              <a:latin typeface="+mj-lt"/>
            </a:rPr>
            <a:t>Conduct 30 suicide prevention and mental health promotion trainings to program participants based on the Question, Persuade, Refer (QPR) evidence-based practice model, by the end of the project period.</a:t>
          </a:r>
          <a:endParaRPr lang="en-US" dirty="0">
            <a:solidFill>
              <a:schemeClr val="bg2">
                <a:lumMod val="50000"/>
              </a:schemeClr>
            </a:solidFill>
            <a:latin typeface="+mj-lt"/>
          </a:endParaRPr>
        </a:p>
      </dgm:t>
    </dgm:pt>
    <dgm:pt modelId="{418024E5-4B6A-D74A-83AD-0B32F9066616}" type="parTrans" cxnId="{2A51585F-9119-584E-90D1-90FB1D930B18}">
      <dgm:prSet/>
      <dgm:spPr/>
      <dgm:t>
        <a:bodyPr/>
        <a:lstStyle/>
        <a:p>
          <a:endParaRPr lang="en-US"/>
        </a:p>
      </dgm:t>
    </dgm:pt>
    <dgm:pt modelId="{F5B3C08E-BBF8-5343-8A2F-CEE85DDF5B47}" type="sibTrans" cxnId="{2A51585F-9119-584E-90D1-90FB1D930B18}">
      <dgm:prSet/>
      <dgm:spPr/>
      <dgm:t>
        <a:bodyPr/>
        <a:lstStyle/>
        <a:p>
          <a:endParaRPr lang="en-US"/>
        </a:p>
      </dgm:t>
    </dgm:pt>
    <dgm:pt modelId="{80456139-6E94-594F-8E75-763E33F7513E}">
      <dgm:prSet/>
      <dgm:spPr/>
      <dgm:t>
        <a:bodyPr/>
        <a:lstStyle/>
        <a:p>
          <a:r>
            <a:rPr lang="en-US" b="0" i="0" baseline="0" dirty="0">
              <a:solidFill>
                <a:schemeClr val="bg2">
                  <a:lumMod val="50000"/>
                </a:schemeClr>
              </a:solidFill>
              <a:latin typeface="+mj-lt"/>
            </a:rPr>
            <a:t>In Year 1, establish five dedicated outreach teams, each consisting of  a social worker and housing specialist, to connect housing insecure individuals with available permanent housing resources.</a:t>
          </a:r>
          <a:endParaRPr lang="en-US" dirty="0">
            <a:solidFill>
              <a:schemeClr val="bg2">
                <a:lumMod val="50000"/>
              </a:schemeClr>
            </a:solidFill>
            <a:latin typeface="+mj-lt"/>
          </a:endParaRPr>
        </a:p>
      </dgm:t>
    </dgm:pt>
    <dgm:pt modelId="{51C38AB1-990C-F643-BB1C-9B70804A2BEB}" type="parTrans" cxnId="{8CBA5156-320D-1843-A3C4-2453EC1C85B0}">
      <dgm:prSet/>
      <dgm:spPr/>
      <dgm:t>
        <a:bodyPr/>
        <a:lstStyle/>
        <a:p>
          <a:endParaRPr lang="en-US"/>
        </a:p>
      </dgm:t>
    </dgm:pt>
    <dgm:pt modelId="{5D08BC1E-0710-1041-A99D-533E3F4AE356}" type="sibTrans" cxnId="{8CBA5156-320D-1843-A3C4-2453EC1C85B0}">
      <dgm:prSet/>
      <dgm:spPr/>
      <dgm:t>
        <a:bodyPr/>
        <a:lstStyle/>
        <a:p>
          <a:endParaRPr lang="en-US"/>
        </a:p>
      </dgm:t>
    </dgm:pt>
    <dgm:pt modelId="{51990CFA-60B6-6E4F-8EFF-6D10DCCBE7FC}" type="pres">
      <dgm:prSet presAssocID="{7DDDED84-F129-C14F-8C26-E1B2FD41B08E}" presName="linear" presStyleCnt="0">
        <dgm:presLayoutVars>
          <dgm:animLvl val="lvl"/>
          <dgm:resizeHandles val="exact"/>
        </dgm:presLayoutVars>
      </dgm:prSet>
      <dgm:spPr/>
    </dgm:pt>
    <dgm:pt modelId="{317EA6DD-4D67-954D-891D-BCA5ABA93CFE}" type="pres">
      <dgm:prSet presAssocID="{6AF7010F-D53F-1C45-970E-685E924528A7}" presName="parentText" presStyleLbl="node1" presStyleIdx="0" presStyleCnt="2">
        <dgm:presLayoutVars>
          <dgm:chMax val="0"/>
          <dgm:bulletEnabled val="1"/>
        </dgm:presLayoutVars>
      </dgm:prSet>
      <dgm:spPr/>
    </dgm:pt>
    <dgm:pt modelId="{EE1C56F9-185B-4548-8575-3CBB5EE32F38}" type="pres">
      <dgm:prSet presAssocID="{F5B3C08E-BBF8-5343-8A2F-CEE85DDF5B47}" presName="spacer" presStyleCnt="0"/>
      <dgm:spPr/>
    </dgm:pt>
    <dgm:pt modelId="{58EAF458-C1F9-5E4B-905A-B1A1FB0C21CA}" type="pres">
      <dgm:prSet presAssocID="{80456139-6E94-594F-8E75-763E33F7513E}" presName="parentText" presStyleLbl="node1" presStyleIdx="1" presStyleCnt="2">
        <dgm:presLayoutVars>
          <dgm:chMax val="0"/>
          <dgm:bulletEnabled val="1"/>
        </dgm:presLayoutVars>
      </dgm:prSet>
      <dgm:spPr/>
    </dgm:pt>
  </dgm:ptLst>
  <dgm:cxnLst>
    <dgm:cxn modelId="{8CBA5156-320D-1843-A3C4-2453EC1C85B0}" srcId="{7DDDED84-F129-C14F-8C26-E1B2FD41B08E}" destId="{80456139-6E94-594F-8E75-763E33F7513E}" srcOrd="1" destOrd="0" parTransId="{51C38AB1-990C-F643-BB1C-9B70804A2BEB}" sibTransId="{5D08BC1E-0710-1041-A99D-533E3F4AE356}"/>
    <dgm:cxn modelId="{2A51585F-9119-584E-90D1-90FB1D930B18}" srcId="{7DDDED84-F129-C14F-8C26-E1B2FD41B08E}" destId="{6AF7010F-D53F-1C45-970E-685E924528A7}" srcOrd="0" destOrd="0" parTransId="{418024E5-4B6A-D74A-83AD-0B32F9066616}" sibTransId="{F5B3C08E-BBF8-5343-8A2F-CEE85DDF5B47}"/>
    <dgm:cxn modelId="{70C34F67-747F-4740-AD0B-10FEB0897121}" type="presOf" srcId="{7DDDED84-F129-C14F-8C26-E1B2FD41B08E}" destId="{51990CFA-60B6-6E4F-8EFF-6D10DCCBE7FC}" srcOrd="0" destOrd="0" presId="urn:microsoft.com/office/officeart/2005/8/layout/vList2"/>
    <dgm:cxn modelId="{AC3492A1-A161-E742-B84C-409B33628A0A}" type="presOf" srcId="{6AF7010F-D53F-1C45-970E-685E924528A7}" destId="{317EA6DD-4D67-954D-891D-BCA5ABA93CFE}" srcOrd="0" destOrd="0" presId="urn:microsoft.com/office/officeart/2005/8/layout/vList2"/>
    <dgm:cxn modelId="{2B7EC1D2-DB5B-4944-9F78-CA2074C1F5D2}" type="presOf" srcId="{80456139-6E94-594F-8E75-763E33F7513E}" destId="{58EAF458-C1F9-5E4B-905A-B1A1FB0C21CA}" srcOrd="0" destOrd="0" presId="urn:microsoft.com/office/officeart/2005/8/layout/vList2"/>
    <dgm:cxn modelId="{DF5F6A64-4C83-4E47-88ED-4AE17DE675BC}" type="presParOf" srcId="{51990CFA-60B6-6E4F-8EFF-6D10DCCBE7FC}" destId="{317EA6DD-4D67-954D-891D-BCA5ABA93CFE}" srcOrd="0" destOrd="0" presId="urn:microsoft.com/office/officeart/2005/8/layout/vList2"/>
    <dgm:cxn modelId="{E0EC30BB-79EF-8940-9AD2-D001FBB5717A}" type="presParOf" srcId="{51990CFA-60B6-6E4F-8EFF-6D10DCCBE7FC}" destId="{EE1C56F9-185B-4548-8575-3CBB5EE32F38}" srcOrd="1" destOrd="0" presId="urn:microsoft.com/office/officeart/2005/8/layout/vList2"/>
    <dgm:cxn modelId="{43264800-8AE1-A64A-8FCD-097FADEF813D}" type="presParOf" srcId="{51990CFA-60B6-6E4F-8EFF-6D10DCCBE7FC}" destId="{58EAF458-C1F9-5E4B-905A-B1A1FB0C21C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DDED84-F129-C14F-8C26-E1B2FD41B08E}" type="doc">
      <dgm:prSet loTypeId="urn:microsoft.com/office/officeart/2005/8/layout/vList2" loCatId="list" qsTypeId="urn:microsoft.com/office/officeart/2005/8/quickstyle/simple1" qsCatId="simple" csTypeId="urn:microsoft.com/office/officeart/2005/8/colors/accent2_3" csCatId="accent2" phldr="1"/>
      <dgm:spPr/>
      <dgm:t>
        <a:bodyPr/>
        <a:lstStyle/>
        <a:p>
          <a:endParaRPr lang="en-US"/>
        </a:p>
      </dgm:t>
    </dgm:pt>
    <dgm:pt modelId="{6AF7010F-D53F-1C45-970E-685E924528A7}">
      <dgm:prSet/>
      <dgm:spPr/>
      <dgm:t>
        <a:bodyPr/>
        <a:lstStyle/>
        <a:p>
          <a:r>
            <a:rPr lang="en-US" b="0" i="0" baseline="0" dirty="0">
              <a:solidFill>
                <a:schemeClr val="bg2">
                  <a:lumMod val="50000"/>
                </a:schemeClr>
              </a:solidFill>
              <a:latin typeface="+mj-lt"/>
            </a:rPr>
            <a:t>By the end of Year 3, the Clinical Psychologist will provide behavioral health services, including cognitive behavioral therapy (CBT), to at least 50 incarcerated individuals with substance use disorder (SUD). </a:t>
          </a:r>
          <a:endParaRPr lang="en-US" dirty="0">
            <a:solidFill>
              <a:schemeClr val="bg2">
                <a:lumMod val="50000"/>
              </a:schemeClr>
            </a:solidFill>
            <a:latin typeface="+mj-lt"/>
          </a:endParaRPr>
        </a:p>
      </dgm:t>
    </dgm:pt>
    <dgm:pt modelId="{418024E5-4B6A-D74A-83AD-0B32F9066616}" type="parTrans" cxnId="{2A51585F-9119-584E-90D1-90FB1D930B18}">
      <dgm:prSet/>
      <dgm:spPr/>
      <dgm:t>
        <a:bodyPr/>
        <a:lstStyle/>
        <a:p>
          <a:endParaRPr lang="en-US"/>
        </a:p>
      </dgm:t>
    </dgm:pt>
    <dgm:pt modelId="{F5B3C08E-BBF8-5343-8A2F-CEE85DDF5B47}" type="sibTrans" cxnId="{2A51585F-9119-584E-90D1-90FB1D930B18}">
      <dgm:prSet/>
      <dgm:spPr/>
      <dgm:t>
        <a:bodyPr/>
        <a:lstStyle/>
        <a:p>
          <a:endParaRPr lang="en-US"/>
        </a:p>
      </dgm:t>
    </dgm:pt>
    <dgm:pt modelId="{80456139-6E94-594F-8E75-763E33F7513E}">
      <dgm:prSet/>
      <dgm:spPr/>
      <dgm:t>
        <a:bodyPr/>
        <a:lstStyle/>
        <a:p>
          <a:r>
            <a:rPr lang="en-US" b="0" i="0" baseline="0" dirty="0">
              <a:solidFill>
                <a:schemeClr val="bg2">
                  <a:lumMod val="50000"/>
                </a:schemeClr>
              </a:solidFill>
              <a:latin typeface="+mj-lt"/>
            </a:rPr>
            <a:t>Within the first 60 days of grant award, the Consortium will develop and finalize data-sharing agreements with 100% of project partners.</a:t>
          </a:r>
          <a:endParaRPr lang="en-US" dirty="0">
            <a:solidFill>
              <a:schemeClr val="bg2">
                <a:lumMod val="50000"/>
              </a:schemeClr>
            </a:solidFill>
            <a:latin typeface="+mj-lt"/>
          </a:endParaRPr>
        </a:p>
      </dgm:t>
    </dgm:pt>
    <dgm:pt modelId="{51C38AB1-990C-F643-BB1C-9B70804A2BEB}" type="parTrans" cxnId="{8CBA5156-320D-1843-A3C4-2453EC1C85B0}">
      <dgm:prSet/>
      <dgm:spPr/>
      <dgm:t>
        <a:bodyPr/>
        <a:lstStyle/>
        <a:p>
          <a:endParaRPr lang="en-US"/>
        </a:p>
      </dgm:t>
    </dgm:pt>
    <dgm:pt modelId="{5D08BC1E-0710-1041-A99D-533E3F4AE356}" type="sibTrans" cxnId="{8CBA5156-320D-1843-A3C4-2453EC1C85B0}">
      <dgm:prSet/>
      <dgm:spPr/>
      <dgm:t>
        <a:bodyPr/>
        <a:lstStyle/>
        <a:p>
          <a:endParaRPr lang="en-US"/>
        </a:p>
      </dgm:t>
    </dgm:pt>
    <dgm:pt modelId="{51990CFA-60B6-6E4F-8EFF-6D10DCCBE7FC}" type="pres">
      <dgm:prSet presAssocID="{7DDDED84-F129-C14F-8C26-E1B2FD41B08E}" presName="linear" presStyleCnt="0">
        <dgm:presLayoutVars>
          <dgm:animLvl val="lvl"/>
          <dgm:resizeHandles val="exact"/>
        </dgm:presLayoutVars>
      </dgm:prSet>
      <dgm:spPr/>
    </dgm:pt>
    <dgm:pt modelId="{317EA6DD-4D67-954D-891D-BCA5ABA93CFE}" type="pres">
      <dgm:prSet presAssocID="{6AF7010F-D53F-1C45-970E-685E924528A7}" presName="parentText" presStyleLbl="node1" presStyleIdx="0" presStyleCnt="2">
        <dgm:presLayoutVars>
          <dgm:chMax val="0"/>
          <dgm:bulletEnabled val="1"/>
        </dgm:presLayoutVars>
      </dgm:prSet>
      <dgm:spPr/>
    </dgm:pt>
    <dgm:pt modelId="{EE1C56F9-185B-4548-8575-3CBB5EE32F38}" type="pres">
      <dgm:prSet presAssocID="{F5B3C08E-BBF8-5343-8A2F-CEE85DDF5B47}" presName="spacer" presStyleCnt="0"/>
      <dgm:spPr/>
    </dgm:pt>
    <dgm:pt modelId="{58EAF458-C1F9-5E4B-905A-B1A1FB0C21CA}" type="pres">
      <dgm:prSet presAssocID="{80456139-6E94-594F-8E75-763E33F7513E}" presName="parentText" presStyleLbl="node1" presStyleIdx="1" presStyleCnt="2">
        <dgm:presLayoutVars>
          <dgm:chMax val="0"/>
          <dgm:bulletEnabled val="1"/>
        </dgm:presLayoutVars>
      </dgm:prSet>
      <dgm:spPr/>
    </dgm:pt>
  </dgm:ptLst>
  <dgm:cxnLst>
    <dgm:cxn modelId="{8CBA5156-320D-1843-A3C4-2453EC1C85B0}" srcId="{7DDDED84-F129-C14F-8C26-E1B2FD41B08E}" destId="{80456139-6E94-594F-8E75-763E33F7513E}" srcOrd="1" destOrd="0" parTransId="{51C38AB1-990C-F643-BB1C-9B70804A2BEB}" sibTransId="{5D08BC1E-0710-1041-A99D-533E3F4AE356}"/>
    <dgm:cxn modelId="{2A51585F-9119-584E-90D1-90FB1D930B18}" srcId="{7DDDED84-F129-C14F-8C26-E1B2FD41B08E}" destId="{6AF7010F-D53F-1C45-970E-685E924528A7}" srcOrd="0" destOrd="0" parTransId="{418024E5-4B6A-D74A-83AD-0B32F9066616}" sibTransId="{F5B3C08E-BBF8-5343-8A2F-CEE85DDF5B47}"/>
    <dgm:cxn modelId="{70C34F67-747F-4740-AD0B-10FEB0897121}" type="presOf" srcId="{7DDDED84-F129-C14F-8C26-E1B2FD41B08E}" destId="{51990CFA-60B6-6E4F-8EFF-6D10DCCBE7FC}" srcOrd="0" destOrd="0" presId="urn:microsoft.com/office/officeart/2005/8/layout/vList2"/>
    <dgm:cxn modelId="{AC3492A1-A161-E742-B84C-409B33628A0A}" type="presOf" srcId="{6AF7010F-D53F-1C45-970E-685E924528A7}" destId="{317EA6DD-4D67-954D-891D-BCA5ABA93CFE}" srcOrd="0" destOrd="0" presId="urn:microsoft.com/office/officeart/2005/8/layout/vList2"/>
    <dgm:cxn modelId="{2B7EC1D2-DB5B-4944-9F78-CA2074C1F5D2}" type="presOf" srcId="{80456139-6E94-594F-8E75-763E33F7513E}" destId="{58EAF458-C1F9-5E4B-905A-B1A1FB0C21CA}" srcOrd="0" destOrd="0" presId="urn:microsoft.com/office/officeart/2005/8/layout/vList2"/>
    <dgm:cxn modelId="{DF5F6A64-4C83-4E47-88ED-4AE17DE675BC}" type="presParOf" srcId="{51990CFA-60B6-6E4F-8EFF-6D10DCCBE7FC}" destId="{317EA6DD-4D67-954D-891D-BCA5ABA93CFE}" srcOrd="0" destOrd="0" presId="urn:microsoft.com/office/officeart/2005/8/layout/vList2"/>
    <dgm:cxn modelId="{E0EC30BB-79EF-8940-9AD2-D001FBB5717A}" type="presParOf" srcId="{51990CFA-60B6-6E4F-8EFF-6D10DCCBE7FC}" destId="{EE1C56F9-185B-4548-8575-3CBB5EE32F38}" srcOrd="1" destOrd="0" presId="urn:microsoft.com/office/officeart/2005/8/layout/vList2"/>
    <dgm:cxn modelId="{43264800-8AE1-A64A-8FCD-097FADEF813D}" type="presParOf" srcId="{51990CFA-60B6-6E4F-8EFF-6D10DCCBE7FC}" destId="{58EAF458-C1F9-5E4B-905A-B1A1FB0C21C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85B01F-A990-3C4D-B5AA-630930C82E14}" type="doc">
      <dgm:prSet loTypeId="urn:microsoft.com/office/officeart/2005/8/layout/vList6" loCatId="" qsTypeId="urn:microsoft.com/office/officeart/2005/8/quickstyle/simple1" qsCatId="simple" csTypeId="urn:microsoft.com/office/officeart/2005/8/colors/accent1_2" csCatId="accent1" phldr="1"/>
      <dgm:spPr/>
      <dgm:t>
        <a:bodyPr/>
        <a:lstStyle/>
        <a:p>
          <a:endParaRPr lang="en-US"/>
        </a:p>
      </dgm:t>
    </dgm:pt>
    <dgm:pt modelId="{44AA01E9-4C1A-E84C-93DB-39D0C444106D}">
      <dgm:prSet phldrT="[Text]"/>
      <dgm:spPr/>
      <dgm:t>
        <a:bodyPr/>
        <a:lstStyle/>
        <a:p>
          <a:r>
            <a:rPr lang="en-US" dirty="0"/>
            <a:t>Time by grant year / month</a:t>
          </a:r>
        </a:p>
      </dgm:t>
    </dgm:pt>
    <dgm:pt modelId="{37DF5554-2576-0C40-88BB-CB05ADA34E37}" type="parTrans" cxnId="{B36BCD99-FC7B-3D40-8EE6-9DC89E965E5A}">
      <dgm:prSet/>
      <dgm:spPr/>
      <dgm:t>
        <a:bodyPr/>
        <a:lstStyle/>
        <a:p>
          <a:endParaRPr lang="en-US"/>
        </a:p>
      </dgm:t>
    </dgm:pt>
    <dgm:pt modelId="{5E9E6D78-ABEB-F842-B0DD-011391B77358}" type="sibTrans" cxnId="{B36BCD99-FC7B-3D40-8EE6-9DC89E965E5A}">
      <dgm:prSet/>
      <dgm:spPr/>
      <dgm:t>
        <a:bodyPr/>
        <a:lstStyle/>
        <a:p>
          <a:endParaRPr lang="en-US"/>
        </a:p>
      </dgm:t>
    </dgm:pt>
    <dgm:pt modelId="{682E67F1-0080-2E49-B444-22BFD1C4A0DE}" type="pres">
      <dgm:prSet presAssocID="{3C85B01F-A990-3C4D-B5AA-630930C82E14}" presName="Name0" presStyleCnt="0">
        <dgm:presLayoutVars>
          <dgm:dir val="rev"/>
          <dgm:animLvl val="lvl"/>
          <dgm:resizeHandles/>
        </dgm:presLayoutVars>
      </dgm:prSet>
      <dgm:spPr/>
    </dgm:pt>
    <dgm:pt modelId="{D7AF682A-8AED-5A49-8C15-B3F6858F2D1C}" type="pres">
      <dgm:prSet presAssocID="{44AA01E9-4C1A-E84C-93DB-39D0C444106D}" presName="linNode" presStyleCnt="0"/>
      <dgm:spPr/>
    </dgm:pt>
    <dgm:pt modelId="{031A538A-AE96-0942-B3F3-A18038CF76A5}" type="pres">
      <dgm:prSet presAssocID="{44AA01E9-4C1A-E84C-93DB-39D0C444106D}" presName="parentShp" presStyleLbl="node1" presStyleIdx="0" presStyleCnt="1" custLinFactNeighborX="-60119" custLinFactNeighborY="6486">
        <dgm:presLayoutVars>
          <dgm:bulletEnabled val="1"/>
        </dgm:presLayoutVars>
      </dgm:prSet>
      <dgm:spPr/>
    </dgm:pt>
    <dgm:pt modelId="{34B52D24-2B68-144D-B8C3-CE7D7FF50E81}" type="pres">
      <dgm:prSet presAssocID="{44AA01E9-4C1A-E84C-93DB-39D0C444106D}" presName="childShp" presStyleLbl="bgAccFollowNode1" presStyleIdx="0" presStyleCnt="1" custLinFactNeighborX="-41212" custLinFactNeighborY="22583">
        <dgm:presLayoutVars>
          <dgm:bulletEnabled val="1"/>
        </dgm:presLayoutVars>
      </dgm:prSet>
      <dgm:spPr/>
    </dgm:pt>
  </dgm:ptLst>
  <dgm:cxnLst>
    <dgm:cxn modelId="{8C45AA19-D8BD-044B-A709-0CF5F69F73DC}" type="presOf" srcId="{3C85B01F-A990-3C4D-B5AA-630930C82E14}" destId="{682E67F1-0080-2E49-B444-22BFD1C4A0DE}" srcOrd="0" destOrd="0" presId="urn:microsoft.com/office/officeart/2005/8/layout/vList6"/>
    <dgm:cxn modelId="{B6885227-B7F1-BB4D-B85D-E3A6BAC4813A}" type="presOf" srcId="{44AA01E9-4C1A-E84C-93DB-39D0C444106D}" destId="{031A538A-AE96-0942-B3F3-A18038CF76A5}" srcOrd="0" destOrd="0" presId="urn:microsoft.com/office/officeart/2005/8/layout/vList6"/>
    <dgm:cxn modelId="{B36BCD99-FC7B-3D40-8EE6-9DC89E965E5A}" srcId="{3C85B01F-A990-3C4D-B5AA-630930C82E14}" destId="{44AA01E9-4C1A-E84C-93DB-39D0C444106D}" srcOrd="0" destOrd="0" parTransId="{37DF5554-2576-0C40-88BB-CB05ADA34E37}" sibTransId="{5E9E6D78-ABEB-F842-B0DD-011391B77358}"/>
    <dgm:cxn modelId="{FD349CEB-DE87-1B4A-9C38-FC691C92AE73}" type="presParOf" srcId="{682E67F1-0080-2E49-B444-22BFD1C4A0DE}" destId="{D7AF682A-8AED-5A49-8C15-B3F6858F2D1C}" srcOrd="0" destOrd="0" presId="urn:microsoft.com/office/officeart/2005/8/layout/vList6"/>
    <dgm:cxn modelId="{D9EE90E2-F355-194F-999F-C129ACF900E6}" type="presParOf" srcId="{D7AF682A-8AED-5A49-8C15-B3F6858F2D1C}" destId="{031A538A-AE96-0942-B3F3-A18038CF76A5}" srcOrd="0" destOrd="0" presId="urn:microsoft.com/office/officeart/2005/8/layout/vList6"/>
    <dgm:cxn modelId="{28C87212-E55E-A747-A316-150F091AAD90}" type="presParOf" srcId="{D7AF682A-8AED-5A49-8C15-B3F6858F2D1C}" destId="{34B52D24-2B68-144D-B8C3-CE7D7FF50E81}" srcOrd="1" destOrd="0" presId="urn:microsoft.com/office/officeart/2005/8/layout/v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85B01F-A990-3C4D-B5AA-630930C82E14}" type="doc">
      <dgm:prSet loTypeId="urn:microsoft.com/office/officeart/2005/8/layout/vList6" loCatId="" qsTypeId="urn:microsoft.com/office/officeart/2005/8/quickstyle/simple1" qsCatId="simple" csTypeId="urn:microsoft.com/office/officeart/2005/8/colors/accent1_2" csCatId="accent1" phldr="1"/>
      <dgm:spPr/>
      <dgm:t>
        <a:bodyPr/>
        <a:lstStyle/>
        <a:p>
          <a:endParaRPr lang="en-US"/>
        </a:p>
      </dgm:t>
    </dgm:pt>
    <dgm:pt modelId="{44AA01E9-4C1A-E84C-93DB-39D0C444106D}">
      <dgm:prSet phldrT="[Text]"/>
      <dgm:spPr/>
      <dgm:t>
        <a:bodyPr/>
        <a:lstStyle/>
        <a:p>
          <a:r>
            <a:rPr lang="en-US" dirty="0"/>
            <a:t>Activities as Key Tasks</a:t>
          </a:r>
        </a:p>
      </dgm:t>
    </dgm:pt>
    <dgm:pt modelId="{37DF5554-2576-0C40-88BB-CB05ADA34E37}" type="parTrans" cxnId="{B36BCD99-FC7B-3D40-8EE6-9DC89E965E5A}">
      <dgm:prSet/>
      <dgm:spPr/>
      <dgm:t>
        <a:bodyPr/>
        <a:lstStyle/>
        <a:p>
          <a:endParaRPr lang="en-US"/>
        </a:p>
      </dgm:t>
    </dgm:pt>
    <dgm:pt modelId="{5E9E6D78-ABEB-F842-B0DD-011391B77358}" type="sibTrans" cxnId="{B36BCD99-FC7B-3D40-8EE6-9DC89E965E5A}">
      <dgm:prSet/>
      <dgm:spPr/>
      <dgm:t>
        <a:bodyPr/>
        <a:lstStyle/>
        <a:p>
          <a:endParaRPr lang="en-US"/>
        </a:p>
      </dgm:t>
    </dgm:pt>
    <dgm:pt modelId="{682E67F1-0080-2E49-B444-22BFD1C4A0DE}" type="pres">
      <dgm:prSet presAssocID="{3C85B01F-A990-3C4D-B5AA-630930C82E14}" presName="Name0" presStyleCnt="0">
        <dgm:presLayoutVars>
          <dgm:dir/>
          <dgm:animLvl val="lvl"/>
          <dgm:resizeHandles/>
        </dgm:presLayoutVars>
      </dgm:prSet>
      <dgm:spPr/>
    </dgm:pt>
    <dgm:pt modelId="{D7AF682A-8AED-5A49-8C15-B3F6858F2D1C}" type="pres">
      <dgm:prSet presAssocID="{44AA01E9-4C1A-E84C-93DB-39D0C444106D}" presName="linNode" presStyleCnt="0"/>
      <dgm:spPr/>
    </dgm:pt>
    <dgm:pt modelId="{031A538A-AE96-0942-B3F3-A18038CF76A5}" type="pres">
      <dgm:prSet presAssocID="{44AA01E9-4C1A-E84C-93DB-39D0C444106D}" presName="parentShp" presStyleLbl="node1" presStyleIdx="0" presStyleCnt="1" custScaleX="157886" custLinFactNeighborX="-60119" custLinFactNeighborY="6486">
        <dgm:presLayoutVars>
          <dgm:bulletEnabled val="1"/>
        </dgm:presLayoutVars>
      </dgm:prSet>
      <dgm:spPr/>
    </dgm:pt>
    <dgm:pt modelId="{34B52D24-2B68-144D-B8C3-CE7D7FF50E81}" type="pres">
      <dgm:prSet presAssocID="{44AA01E9-4C1A-E84C-93DB-39D0C444106D}" presName="childShp" presStyleLbl="bgAccFollowNode1" presStyleIdx="0" presStyleCnt="1" custLinFactNeighborX="88" custLinFactNeighborY="-27635">
        <dgm:presLayoutVars>
          <dgm:bulletEnabled val="1"/>
        </dgm:presLayoutVars>
      </dgm:prSet>
      <dgm:spPr/>
    </dgm:pt>
  </dgm:ptLst>
  <dgm:cxnLst>
    <dgm:cxn modelId="{8C45AA19-D8BD-044B-A709-0CF5F69F73DC}" type="presOf" srcId="{3C85B01F-A990-3C4D-B5AA-630930C82E14}" destId="{682E67F1-0080-2E49-B444-22BFD1C4A0DE}" srcOrd="0" destOrd="0" presId="urn:microsoft.com/office/officeart/2005/8/layout/vList6"/>
    <dgm:cxn modelId="{B6885227-B7F1-BB4D-B85D-E3A6BAC4813A}" type="presOf" srcId="{44AA01E9-4C1A-E84C-93DB-39D0C444106D}" destId="{031A538A-AE96-0942-B3F3-A18038CF76A5}" srcOrd="0" destOrd="0" presId="urn:microsoft.com/office/officeart/2005/8/layout/vList6"/>
    <dgm:cxn modelId="{B36BCD99-FC7B-3D40-8EE6-9DC89E965E5A}" srcId="{3C85B01F-A990-3C4D-B5AA-630930C82E14}" destId="{44AA01E9-4C1A-E84C-93DB-39D0C444106D}" srcOrd="0" destOrd="0" parTransId="{37DF5554-2576-0C40-88BB-CB05ADA34E37}" sibTransId="{5E9E6D78-ABEB-F842-B0DD-011391B77358}"/>
    <dgm:cxn modelId="{FD349CEB-DE87-1B4A-9C38-FC691C92AE73}" type="presParOf" srcId="{682E67F1-0080-2E49-B444-22BFD1C4A0DE}" destId="{D7AF682A-8AED-5A49-8C15-B3F6858F2D1C}" srcOrd="0" destOrd="0" presId="urn:microsoft.com/office/officeart/2005/8/layout/vList6"/>
    <dgm:cxn modelId="{D9EE90E2-F355-194F-999F-C129ACF900E6}" type="presParOf" srcId="{D7AF682A-8AED-5A49-8C15-B3F6858F2D1C}" destId="{031A538A-AE96-0942-B3F3-A18038CF76A5}" srcOrd="0" destOrd="0" presId="urn:microsoft.com/office/officeart/2005/8/layout/vList6"/>
    <dgm:cxn modelId="{28C87212-E55E-A747-A316-150F091AAD90}" type="presParOf" srcId="{D7AF682A-8AED-5A49-8C15-B3F6858F2D1C}" destId="{34B52D24-2B68-144D-B8C3-CE7D7FF50E81}" srcOrd="1" destOrd="0" presId="urn:microsoft.com/office/officeart/2005/8/layout/vList6"/>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B937D-64FA-8A41-94C2-988768A74447}">
      <dsp:nvSpPr>
        <dsp:cNvPr id="0" name=""/>
        <dsp:cNvSpPr/>
      </dsp:nvSpPr>
      <dsp:spPr>
        <a:xfrm>
          <a:off x="0" y="7861354"/>
          <a:ext cx="13939078" cy="10317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en-US" sz="4000" kern="1200" dirty="0"/>
            <a:t>Measures/Outcomes</a:t>
          </a:r>
        </a:p>
      </dsp:txBody>
      <dsp:txXfrm>
        <a:off x="0" y="7861354"/>
        <a:ext cx="13939078" cy="1031798"/>
      </dsp:txXfrm>
    </dsp:sp>
    <dsp:sp modelId="{CEC16B8C-A9BC-B14D-A6D3-B9FC3C38801D}">
      <dsp:nvSpPr>
        <dsp:cNvPr id="0" name=""/>
        <dsp:cNvSpPr/>
      </dsp:nvSpPr>
      <dsp:spPr>
        <a:xfrm rot="10800000">
          <a:off x="0" y="6289925"/>
          <a:ext cx="13939078" cy="1586906"/>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en-US" sz="4000" kern="1200" dirty="0"/>
            <a:t>Responsible Personnel</a:t>
          </a:r>
        </a:p>
      </dsp:txBody>
      <dsp:txXfrm rot="10800000">
        <a:off x="0" y="6289925"/>
        <a:ext cx="13939078" cy="1031124"/>
      </dsp:txXfrm>
    </dsp:sp>
    <dsp:sp modelId="{76B4FB6F-72EA-4E4D-B1E4-E0D53C132B80}">
      <dsp:nvSpPr>
        <dsp:cNvPr id="0" name=""/>
        <dsp:cNvSpPr/>
      </dsp:nvSpPr>
      <dsp:spPr>
        <a:xfrm rot="10800000">
          <a:off x="0" y="4718496"/>
          <a:ext cx="13939078" cy="1586906"/>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en-US" sz="4000" kern="1200" dirty="0"/>
            <a:t>Timeline</a:t>
          </a:r>
        </a:p>
      </dsp:txBody>
      <dsp:txXfrm rot="10800000">
        <a:off x="0" y="4718496"/>
        <a:ext cx="13939078" cy="1031124"/>
      </dsp:txXfrm>
    </dsp:sp>
    <dsp:sp modelId="{5E866140-447B-0240-AF70-F64C2045047E}">
      <dsp:nvSpPr>
        <dsp:cNvPr id="0" name=""/>
        <dsp:cNvSpPr/>
      </dsp:nvSpPr>
      <dsp:spPr>
        <a:xfrm rot="10800000">
          <a:off x="0" y="3147067"/>
          <a:ext cx="13939078" cy="1586906"/>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en-US" sz="4000" kern="1200" dirty="0"/>
            <a:t>Activities </a:t>
          </a:r>
        </a:p>
      </dsp:txBody>
      <dsp:txXfrm rot="10800000">
        <a:off x="0" y="3147067"/>
        <a:ext cx="13939078" cy="1031124"/>
      </dsp:txXfrm>
    </dsp:sp>
    <dsp:sp modelId="{46DF7335-FE91-F04D-9D4D-A5E338034515}">
      <dsp:nvSpPr>
        <dsp:cNvPr id="0" name=""/>
        <dsp:cNvSpPr/>
      </dsp:nvSpPr>
      <dsp:spPr>
        <a:xfrm rot="10800000">
          <a:off x="0" y="1575637"/>
          <a:ext cx="13939078" cy="1586906"/>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en-US" sz="4000" kern="1200" dirty="0"/>
            <a:t>Objectives</a:t>
          </a:r>
        </a:p>
      </dsp:txBody>
      <dsp:txXfrm rot="10800000">
        <a:off x="0" y="1575637"/>
        <a:ext cx="13939078" cy="1031124"/>
      </dsp:txXfrm>
    </dsp:sp>
    <dsp:sp modelId="{CE1D6CB7-4148-F04E-8C58-48008EAA3860}">
      <dsp:nvSpPr>
        <dsp:cNvPr id="0" name=""/>
        <dsp:cNvSpPr/>
      </dsp:nvSpPr>
      <dsp:spPr>
        <a:xfrm rot="10800000">
          <a:off x="0" y="3"/>
          <a:ext cx="13939078" cy="1586906"/>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en-US" sz="4000" kern="1200" dirty="0"/>
            <a:t>Goals</a:t>
          </a:r>
        </a:p>
      </dsp:txBody>
      <dsp:txXfrm rot="10800000">
        <a:off x="0" y="3"/>
        <a:ext cx="13939078" cy="10311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7EA6DD-4D67-954D-891D-BCA5ABA93CFE}">
      <dsp:nvSpPr>
        <dsp:cNvPr id="0" name=""/>
        <dsp:cNvSpPr/>
      </dsp:nvSpPr>
      <dsp:spPr>
        <a:xfrm>
          <a:off x="0" y="86490"/>
          <a:ext cx="20137120" cy="4348890"/>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0" tIns="240030" rIns="240030" bIns="240030" numCol="1" spcCol="1270" anchor="ctr" anchorCtr="0">
          <a:noAutofit/>
        </a:bodyPr>
        <a:lstStyle/>
        <a:p>
          <a:pPr marL="0" lvl="0" indent="0" algn="l" defTabSz="2800350">
            <a:lnSpc>
              <a:spcPct val="90000"/>
            </a:lnSpc>
            <a:spcBef>
              <a:spcPct val="0"/>
            </a:spcBef>
            <a:spcAft>
              <a:spcPct val="35000"/>
            </a:spcAft>
            <a:buNone/>
          </a:pPr>
          <a:r>
            <a:rPr lang="en-US" sz="6300" b="0" i="0" kern="1200" baseline="0" dirty="0">
              <a:solidFill>
                <a:schemeClr val="bg2">
                  <a:lumMod val="50000"/>
                </a:schemeClr>
              </a:solidFill>
              <a:latin typeface="+mj-lt"/>
            </a:rPr>
            <a:t>Conduct 30 suicide prevention and mental health promotion trainings to program participants based on the Question, Persuade, Refer (QPR) evidence-based practice model, by the end of the project period.</a:t>
          </a:r>
          <a:endParaRPr lang="en-US" sz="6300" kern="1200" dirty="0">
            <a:solidFill>
              <a:schemeClr val="bg2">
                <a:lumMod val="50000"/>
              </a:schemeClr>
            </a:solidFill>
            <a:latin typeface="+mj-lt"/>
          </a:endParaRPr>
        </a:p>
      </dsp:txBody>
      <dsp:txXfrm>
        <a:off x="212295" y="298785"/>
        <a:ext cx="19712530" cy="3924300"/>
      </dsp:txXfrm>
    </dsp:sp>
    <dsp:sp modelId="{58EAF458-C1F9-5E4B-905A-B1A1FB0C21CA}">
      <dsp:nvSpPr>
        <dsp:cNvPr id="0" name=""/>
        <dsp:cNvSpPr/>
      </dsp:nvSpPr>
      <dsp:spPr>
        <a:xfrm>
          <a:off x="0" y="4616820"/>
          <a:ext cx="20137120" cy="4348890"/>
        </a:xfrm>
        <a:prstGeom prst="roundRect">
          <a:avLst/>
        </a:prstGeom>
        <a:solidFill>
          <a:schemeClr val="accent2">
            <a:shade val="80000"/>
            <a:hueOff val="-225566"/>
            <a:satOff val="-10647"/>
            <a:lumOff val="314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0" tIns="240030" rIns="240030" bIns="240030" numCol="1" spcCol="1270" anchor="ctr" anchorCtr="0">
          <a:noAutofit/>
        </a:bodyPr>
        <a:lstStyle/>
        <a:p>
          <a:pPr marL="0" lvl="0" indent="0" algn="l" defTabSz="2800350">
            <a:lnSpc>
              <a:spcPct val="90000"/>
            </a:lnSpc>
            <a:spcBef>
              <a:spcPct val="0"/>
            </a:spcBef>
            <a:spcAft>
              <a:spcPct val="35000"/>
            </a:spcAft>
            <a:buNone/>
          </a:pPr>
          <a:r>
            <a:rPr lang="en-US" sz="6300" b="0" i="0" kern="1200" baseline="0" dirty="0">
              <a:solidFill>
                <a:schemeClr val="bg2">
                  <a:lumMod val="50000"/>
                </a:schemeClr>
              </a:solidFill>
              <a:latin typeface="+mj-lt"/>
            </a:rPr>
            <a:t>In Year 1, establish five dedicated outreach teams, each consisting of  a social worker and housing specialist, to connect housing insecure individuals with available permanent housing resources.</a:t>
          </a:r>
          <a:endParaRPr lang="en-US" sz="6300" kern="1200" dirty="0">
            <a:solidFill>
              <a:schemeClr val="bg2">
                <a:lumMod val="50000"/>
              </a:schemeClr>
            </a:solidFill>
            <a:latin typeface="+mj-lt"/>
          </a:endParaRPr>
        </a:p>
      </dsp:txBody>
      <dsp:txXfrm>
        <a:off x="212295" y="4829115"/>
        <a:ext cx="19712530" cy="39243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7EA6DD-4D67-954D-891D-BCA5ABA93CFE}">
      <dsp:nvSpPr>
        <dsp:cNvPr id="0" name=""/>
        <dsp:cNvSpPr/>
      </dsp:nvSpPr>
      <dsp:spPr>
        <a:xfrm>
          <a:off x="0" y="156959"/>
          <a:ext cx="20137120" cy="4279860"/>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236220" rIns="236220" bIns="236220" numCol="1" spcCol="1270" anchor="ctr" anchorCtr="0">
          <a:noAutofit/>
        </a:bodyPr>
        <a:lstStyle/>
        <a:p>
          <a:pPr marL="0" lvl="0" indent="0" algn="l" defTabSz="2755900">
            <a:lnSpc>
              <a:spcPct val="90000"/>
            </a:lnSpc>
            <a:spcBef>
              <a:spcPct val="0"/>
            </a:spcBef>
            <a:spcAft>
              <a:spcPct val="35000"/>
            </a:spcAft>
            <a:buNone/>
          </a:pPr>
          <a:r>
            <a:rPr lang="en-US" sz="6200" b="0" i="0" kern="1200" baseline="0" dirty="0">
              <a:solidFill>
                <a:schemeClr val="bg2">
                  <a:lumMod val="50000"/>
                </a:schemeClr>
              </a:solidFill>
              <a:latin typeface="+mj-lt"/>
            </a:rPr>
            <a:t>By the end of Year 3, the Clinical Psychologist will provide behavioral health services, including cognitive behavioral therapy (CBT), to at least 50 incarcerated individuals with substance use disorder (SUD). </a:t>
          </a:r>
          <a:endParaRPr lang="en-US" sz="6200" kern="1200" dirty="0">
            <a:solidFill>
              <a:schemeClr val="bg2">
                <a:lumMod val="50000"/>
              </a:schemeClr>
            </a:solidFill>
            <a:latin typeface="+mj-lt"/>
          </a:endParaRPr>
        </a:p>
      </dsp:txBody>
      <dsp:txXfrm>
        <a:off x="208926" y="365885"/>
        <a:ext cx="19719268" cy="3862008"/>
      </dsp:txXfrm>
    </dsp:sp>
    <dsp:sp modelId="{58EAF458-C1F9-5E4B-905A-B1A1FB0C21CA}">
      <dsp:nvSpPr>
        <dsp:cNvPr id="0" name=""/>
        <dsp:cNvSpPr/>
      </dsp:nvSpPr>
      <dsp:spPr>
        <a:xfrm>
          <a:off x="0" y="4615379"/>
          <a:ext cx="20137120" cy="4279860"/>
        </a:xfrm>
        <a:prstGeom prst="roundRect">
          <a:avLst/>
        </a:prstGeom>
        <a:solidFill>
          <a:schemeClr val="accent2">
            <a:shade val="80000"/>
            <a:hueOff val="-225566"/>
            <a:satOff val="-10647"/>
            <a:lumOff val="314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236220" rIns="236220" bIns="236220" numCol="1" spcCol="1270" anchor="ctr" anchorCtr="0">
          <a:noAutofit/>
        </a:bodyPr>
        <a:lstStyle/>
        <a:p>
          <a:pPr marL="0" lvl="0" indent="0" algn="l" defTabSz="2755900">
            <a:lnSpc>
              <a:spcPct val="90000"/>
            </a:lnSpc>
            <a:spcBef>
              <a:spcPct val="0"/>
            </a:spcBef>
            <a:spcAft>
              <a:spcPct val="35000"/>
            </a:spcAft>
            <a:buNone/>
          </a:pPr>
          <a:r>
            <a:rPr lang="en-US" sz="6200" b="0" i="0" kern="1200" baseline="0" dirty="0">
              <a:solidFill>
                <a:schemeClr val="bg2">
                  <a:lumMod val="50000"/>
                </a:schemeClr>
              </a:solidFill>
              <a:latin typeface="+mj-lt"/>
            </a:rPr>
            <a:t>Within the first 60 days of grant award, the Consortium will develop and finalize data-sharing agreements with 100% of project partners.</a:t>
          </a:r>
          <a:endParaRPr lang="en-US" sz="6200" kern="1200" dirty="0">
            <a:solidFill>
              <a:schemeClr val="bg2">
                <a:lumMod val="50000"/>
              </a:schemeClr>
            </a:solidFill>
            <a:latin typeface="+mj-lt"/>
          </a:endParaRPr>
        </a:p>
      </dsp:txBody>
      <dsp:txXfrm>
        <a:off x="208926" y="4824305"/>
        <a:ext cx="19719268" cy="38620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B52D24-2B68-144D-B8C3-CE7D7FF50E81}">
      <dsp:nvSpPr>
        <dsp:cNvPr id="0" name=""/>
        <dsp:cNvSpPr/>
      </dsp:nvSpPr>
      <dsp:spPr>
        <a:xfrm rot="10800000">
          <a:off x="0" y="0"/>
          <a:ext cx="3021323" cy="129570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1A538A-AE96-0942-B3F3-A18038CF76A5}">
      <dsp:nvSpPr>
        <dsp:cNvPr id="0" name=""/>
        <dsp:cNvSpPr/>
      </dsp:nvSpPr>
      <dsp:spPr>
        <a:xfrm>
          <a:off x="1204933" y="0"/>
          <a:ext cx="2014215" cy="12957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dirty="0"/>
            <a:t>Time by grant year / month</a:t>
          </a:r>
        </a:p>
      </dsp:txBody>
      <dsp:txXfrm>
        <a:off x="1268184" y="63251"/>
        <a:ext cx="1887713" cy="11692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B52D24-2B68-144D-B8C3-CE7D7FF50E81}">
      <dsp:nvSpPr>
        <dsp:cNvPr id="0" name=""/>
        <dsp:cNvSpPr/>
      </dsp:nvSpPr>
      <dsp:spPr>
        <a:xfrm>
          <a:off x="2060473" y="0"/>
          <a:ext cx="1955375" cy="129570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1A538A-AE96-0942-B3F3-A18038CF76A5}">
      <dsp:nvSpPr>
        <dsp:cNvPr id="0" name=""/>
        <dsp:cNvSpPr/>
      </dsp:nvSpPr>
      <dsp:spPr>
        <a:xfrm>
          <a:off x="0" y="0"/>
          <a:ext cx="2058175" cy="12957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Activities as Key Tasks</a:t>
          </a:r>
        </a:p>
      </dsp:txBody>
      <dsp:txXfrm>
        <a:off x="63251" y="63251"/>
        <a:ext cx="1931673" cy="116920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0270e6df5a_0_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0270e6df5a_0_16: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lnSpc>
                <a:spcPct val="115000"/>
              </a:lnSpc>
              <a:spcBef>
                <a:spcPts val="1200"/>
              </a:spcBef>
              <a:spcAft>
                <a:spcPts val="0"/>
              </a:spcAft>
              <a:buNone/>
            </a:pPr>
            <a:r>
              <a:rPr lang="en-US">
                <a:latin typeface="Arial"/>
                <a:ea typeface="Arial"/>
                <a:cs typeface="Arial"/>
                <a:sym typeface="Arial"/>
              </a:rPr>
              <a:t>Developing a logic model at the beginning of program planning gives you a framework for charting the links between your program’s resources, activities, and outputs and its intended outcomes. It enables you to evaluate your program once it begins. And it helps you communicate to your stakeholders what you want to accomplish, how you intend to reach your goals, and how you will track your progress.</a:t>
            </a:r>
            <a:endParaRPr>
              <a:latin typeface="Arial"/>
              <a:ea typeface="Arial"/>
              <a:cs typeface="Arial"/>
              <a:sym typeface="Arial"/>
            </a:endParaRPr>
          </a:p>
          <a:p>
            <a:pPr marL="0" lvl="0" indent="0" algn="l" rtl="0">
              <a:lnSpc>
                <a:spcPct val="115000"/>
              </a:lnSpc>
              <a:spcBef>
                <a:spcPts val="1200"/>
              </a:spcBef>
              <a:spcAft>
                <a:spcPts val="0"/>
              </a:spcAft>
              <a:buNone/>
            </a:pPr>
            <a:r>
              <a:rPr lang="en-US">
                <a:latin typeface="Arial"/>
                <a:ea typeface="Arial"/>
                <a:cs typeface="Arial"/>
                <a:sym typeface="Arial"/>
              </a:rPr>
              <a:t>Logic models represent INTENTION; shows connection between the planned work and what you hope to achieve. THIS is informed by the theory of change. </a:t>
            </a:r>
            <a:endParaRPr>
              <a:latin typeface="Arial"/>
              <a:ea typeface="Arial"/>
              <a:cs typeface="Arial"/>
              <a:sym typeface="Arial"/>
            </a:endParaRPr>
          </a:p>
          <a:p>
            <a:pPr marL="0" lvl="0" indent="0" algn="l" rtl="0">
              <a:lnSpc>
                <a:spcPct val="115000"/>
              </a:lnSpc>
              <a:spcBef>
                <a:spcPts val="1200"/>
              </a:spcBef>
              <a:spcAft>
                <a:spcPts val="0"/>
              </a:spcAft>
              <a:buNone/>
            </a:pP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These components illustrate the connection between your planned work and your intended results. </a:t>
            </a:r>
            <a:endParaRPr>
              <a:latin typeface="Arial"/>
              <a:ea typeface="Arial"/>
              <a:cs typeface="Arial"/>
              <a:sym typeface="Arial"/>
            </a:endParaRPr>
          </a:p>
          <a:p>
            <a:pPr marL="0" lvl="0" indent="0" algn="l" rtl="0">
              <a:spcBef>
                <a:spcPts val="1200"/>
              </a:spcBef>
              <a:spcAft>
                <a:spcPts val="0"/>
              </a:spcAft>
              <a:buNone/>
            </a:pPr>
            <a:r>
              <a:rPr lang="en-US"/>
              <a:t>Visual representation, etc. purpose in sharing ,etc. </a:t>
            </a:r>
            <a:endParaRPr/>
          </a:p>
          <a:p>
            <a:pPr marL="0" lvl="0" indent="0" algn="l" rtl="0">
              <a:spcBef>
                <a:spcPts val="0"/>
              </a:spcBef>
              <a:spcAft>
                <a:spcPts val="0"/>
              </a:spcAft>
              <a:buNone/>
            </a:pPr>
            <a:endParaRPr/>
          </a:p>
          <a:p>
            <a:pPr marL="0" lvl="0" indent="0" algn="l" rtl="0">
              <a:spcBef>
                <a:spcPts val="0"/>
              </a:spcBef>
              <a:spcAft>
                <a:spcPts val="0"/>
              </a:spcAft>
              <a:buNone/>
            </a:pPr>
            <a:r>
              <a:rPr lang="en-US"/>
              <a:t>Start with identifying the impacts and outcomes (relationship to backwards design) then can select the activities </a:t>
            </a:r>
            <a:endParaRPr/>
          </a:p>
        </p:txBody>
      </p:sp>
      <p:sp>
        <p:nvSpPr>
          <p:cNvPr id="96" name="Google Shape;96;g20270e6df5a_0_16: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0270e6df5a_0_3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0270e6df5a_0_34: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This is what we bring or invest in the program; very influential to the budget.</a:t>
            </a:r>
            <a:endParaRPr/>
          </a:p>
          <a:p>
            <a:pPr marL="0" lvl="0" indent="0" algn="l" rtl="0">
              <a:spcBef>
                <a:spcPts val="0"/>
              </a:spcBef>
              <a:spcAft>
                <a:spcPts val="0"/>
              </a:spcAft>
              <a:buNone/>
            </a:pPr>
            <a:r>
              <a:rPr lang="en-US"/>
              <a:t>Resources are the raw materials needed to create the program, implement its activities, and attain the desired outputs and outcomes. Sometimes called inputs, resources include both material items (such as curricula, instruction materials, facilities, and funding) and nonmaterial items (such as time, community support, and specialized knowledge and skills).</a:t>
            </a:r>
            <a:endParaRPr/>
          </a:p>
          <a:p>
            <a:pPr marL="0" lvl="0" indent="0" algn="l" rtl="0">
              <a:spcBef>
                <a:spcPts val="0"/>
              </a:spcBef>
              <a:spcAft>
                <a:spcPts val="0"/>
              </a:spcAft>
              <a:buNone/>
            </a:pPr>
            <a:endParaRPr/>
          </a:p>
        </p:txBody>
      </p:sp>
      <p:sp>
        <p:nvSpPr>
          <p:cNvPr id="104" name="Google Shape;104;g20270e6df5a_0_34: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extLst>
      <p:ext uri="{BB962C8B-B14F-4D97-AF65-F5344CB8AC3E}">
        <p14:creationId xmlns:p14="http://schemas.microsoft.com/office/powerpoint/2010/main" val="2638837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0270e6df5a_0_3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0270e6df5a_0_34: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a:t>This is what we bring or invest in the program; very influential to the budget.</a:t>
            </a:r>
            <a:endParaRPr dirty="0"/>
          </a:p>
          <a:p>
            <a:pPr marL="0" lvl="0" indent="0" algn="l" rtl="0">
              <a:spcBef>
                <a:spcPts val="0"/>
              </a:spcBef>
              <a:spcAft>
                <a:spcPts val="0"/>
              </a:spcAft>
              <a:buNone/>
            </a:pPr>
            <a:r>
              <a:rPr lang="en-US" dirty="0"/>
              <a:t>Resources are the raw materials needed to create the program, implement its activities, and attain the desired outputs and outcomes. Sometimes called inputs, resources include both material items (such as curricula, instruction materials, facilities, and funding) and nonmaterial items (such as time, community support, and specialized knowledge and skills).</a:t>
            </a:r>
            <a:endParaRPr dirty="0"/>
          </a:p>
          <a:p>
            <a:pPr marL="0" lvl="0" indent="0" algn="l" rtl="0">
              <a:spcBef>
                <a:spcPts val="0"/>
              </a:spcBef>
              <a:spcAft>
                <a:spcPts val="0"/>
              </a:spcAft>
              <a:buNone/>
            </a:pPr>
            <a:endParaRPr dirty="0"/>
          </a:p>
        </p:txBody>
      </p:sp>
      <p:sp>
        <p:nvSpPr>
          <p:cNvPr id="104" name="Google Shape;104;g20270e6df5a_0_34: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extLst>
      <p:ext uri="{BB962C8B-B14F-4D97-AF65-F5344CB8AC3E}">
        <p14:creationId xmlns:p14="http://schemas.microsoft.com/office/powerpoint/2010/main" val="3562504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0270e6df5a_0_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0270e6df5a_0_16: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lnSpc>
                <a:spcPct val="115000"/>
              </a:lnSpc>
              <a:spcBef>
                <a:spcPts val="1200"/>
              </a:spcBef>
              <a:spcAft>
                <a:spcPts val="0"/>
              </a:spcAft>
              <a:buNone/>
            </a:pPr>
            <a:r>
              <a:rPr lang="en-US" dirty="0">
                <a:latin typeface="Arial"/>
                <a:ea typeface="Arial"/>
                <a:cs typeface="Arial"/>
                <a:sym typeface="Arial"/>
              </a:rPr>
              <a:t>Developing a logic model at the beginning of program planning gives you a framework for charting the links between your program’s resources, activities, and outputs and its intended outcomes. It enables you to evaluate your program once it begins. And it helps you communicate to your stakeholders what you want to accomplish, how you intend to reach your goals, and how you will track your progress.</a:t>
            </a:r>
            <a:endParaRPr dirty="0">
              <a:latin typeface="Arial"/>
              <a:ea typeface="Arial"/>
              <a:cs typeface="Arial"/>
              <a:sym typeface="Arial"/>
            </a:endParaRPr>
          </a:p>
          <a:p>
            <a:pPr marL="0" lvl="0" indent="0" algn="l" rtl="0">
              <a:lnSpc>
                <a:spcPct val="115000"/>
              </a:lnSpc>
              <a:spcBef>
                <a:spcPts val="1200"/>
              </a:spcBef>
              <a:spcAft>
                <a:spcPts val="0"/>
              </a:spcAft>
              <a:buNone/>
            </a:pPr>
            <a:r>
              <a:rPr lang="en-US" dirty="0">
                <a:latin typeface="Arial"/>
                <a:ea typeface="Arial"/>
                <a:cs typeface="Arial"/>
                <a:sym typeface="Arial"/>
              </a:rPr>
              <a:t>Logic models represent INTENTION; shows connection between the planned work and what you hope to achieve. THIS is informed by the theory of change. </a:t>
            </a:r>
            <a:endParaRPr dirty="0">
              <a:latin typeface="Arial"/>
              <a:ea typeface="Arial"/>
              <a:cs typeface="Arial"/>
              <a:sym typeface="Arial"/>
            </a:endParaRPr>
          </a:p>
          <a:p>
            <a:pPr marL="0" lvl="0" indent="0" algn="l" rtl="0">
              <a:lnSpc>
                <a:spcPct val="115000"/>
              </a:lnSpc>
              <a:spcBef>
                <a:spcPts val="1200"/>
              </a:spcBef>
              <a:spcAft>
                <a:spcPts val="0"/>
              </a:spcAft>
              <a:buNone/>
            </a:pPr>
            <a:endParaRPr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dirty="0">
                <a:latin typeface="Arial"/>
                <a:ea typeface="Arial"/>
                <a:cs typeface="Arial"/>
                <a:sym typeface="Arial"/>
              </a:rPr>
              <a:t>These components illustrate the connection between your planned work and your intended results. </a:t>
            </a:r>
            <a:endParaRPr dirty="0">
              <a:latin typeface="Arial"/>
              <a:ea typeface="Arial"/>
              <a:cs typeface="Arial"/>
              <a:sym typeface="Arial"/>
            </a:endParaRPr>
          </a:p>
          <a:p>
            <a:pPr marL="0" lvl="0" indent="0" algn="l" rtl="0">
              <a:spcBef>
                <a:spcPts val="1200"/>
              </a:spcBef>
              <a:spcAft>
                <a:spcPts val="0"/>
              </a:spcAft>
              <a:buNone/>
            </a:pPr>
            <a:r>
              <a:rPr lang="en-US" dirty="0"/>
              <a:t>Visual representation, etc. purpose in sharing ,etc.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Start with identifying the impacts and outcomes (relationship to backwards design) then can select the activities </a:t>
            </a:r>
            <a:endParaRPr dirty="0"/>
          </a:p>
        </p:txBody>
      </p:sp>
      <p:sp>
        <p:nvSpPr>
          <p:cNvPr id="96" name="Google Shape;96;g20270e6df5a_0_16: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extLst>
      <p:ext uri="{BB962C8B-B14F-4D97-AF65-F5344CB8AC3E}">
        <p14:creationId xmlns:p14="http://schemas.microsoft.com/office/powerpoint/2010/main" val="4213282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0270e6df5a_0_3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0270e6df5a_0_34: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This is what we bring or invest in the program; very influential to the budget.</a:t>
            </a:r>
            <a:endParaRPr/>
          </a:p>
          <a:p>
            <a:pPr marL="0" lvl="0" indent="0" algn="l" rtl="0">
              <a:spcBef>
                <a:spcPts val="0"/>
              </a:spcBef>
              <a:spcAft>
                <a:spcPts val="0"/>
              </a:spcAft>
              <a:buNone/>
            </a:pPr>
            <a:r>
              <a:rPr lang="en-US"/>
              <a:t>Resources are the raw materials needed to create the program, implement its activities, and attain the desired outputs and outcomes. Sometimes called inputs, resources include both material items (such as curricula, instruction materials, facilities, and funding) and nonmaterial items (such as time, community support, and specialized knowledge and skills).</a:t>
            </a:r>
            <a:endParaRPr/>
          </a:p>
          <a:p>
            <a:pPr marL="0" lvl="0" indent="0" algn="l" rtl="0">
              <a:spcBef>
                <a:spcPts val="0"/>
              </a:spcBef>
              <a:spcAft>
                <a:spcPts val="0"/>
              </a:spcAft>
              <a:buNone/>
            </a:pPr>
            <a:endParaRPr/>
          </a:p>
        </p:txBody>
      </p:sp>
      <p:sp>
        <p:nvSpPr>
          <p:cNvPr id="104" name="Google Shape;104;g20270e6df5a_0_34: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extLst>
      <p:ext uri="{BB962C8B-B14F-4D97-AF65-F5344CB8AC3E}">
        <p14:creationId xmlns:p14="http://schemas.microsoft.com/office/powerpoint/2010/main" val="1347998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0270e6df5a_0_3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0270e6df5a_0_34: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This is what we bring or invest in the program; very influential to the budget.</a:t>
            </a:r>
            <a:endParaRPr/>
          </a:p>
          <a:p>
            <a:pPr marL="0" lvl="0" indent="0" algn="l" rtl="0">
              <a:spcBef>
                <a:spcPts val="0"/>
              </a:spcBef>
              <a:spcAft>
                <a:spcPts val="0"/>
              </a:spcAft>
              <a:buNone/>
            </a:pPr>
            <a:r>
              <a:rPr lang="en-US"/>
              <a:t>Resources are the raw materials needed to create the program, implement its activities, and attain the desired outputs and outcomes. Sometimes called inputs, resources include both material items (such as curricula, instruction materials, facilities, and funding) and nonmaterial items (such as time, community support, and specialized knowledge and skills).</a:t>
            </a:r>
            <a:endParaRPr/>
          </a:p>
          <a:p>
            <a:pPr marL="0" lvl="0" indent="0" algn="l" rtl="0">
              <a:spcBef>
                <a:spcPts val="0"/>
              </a:spcBef>
              <a:spcAft>
                <a:spcPts val="0"/>
              </a:spcAft>
              <a:buNone/>
            </a:pPr>
            <a:endParaRPr/>
          </a:p>
        </p:txBody>
      </p:sp>
      <p:sp>
        <p:nvSpPr>
          <p:cNvPr id="104" name="Google Shape;104;g20270e6df5a_0_34: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extLst>
      <p:ext uri="{BB962C8B-B14F-4D97-AF65-F5344CB8AC3E}">
        <p14:creationId xmlns:p14="http://schemas.microsoft.com/office/powerpoint/2010/main" val="2158122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0270e6df5a_0_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0270e6df5a_0_16: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lnSpc>
                <a:spcPct val="115000"/>
              </a:lnSpc>
              <a:spcBef>
                <a:spcPts val="1200"/>
              </a:spcBef>
              <a:spcAft>
                <a:spcPts val="0"/>
              </a:spcAft>
              <a:buNone/>
            </a:pPr>
            <a:r>
              <a:rPr lang="en-US" dirty="0">
                <a:latin typeface="Arial"/>
                <a:ea typeface="Arial"/>
                <a:cs typeface="Arial"/>
                <a:sym typeface="Arial"/>
              </a:rPr>
              <a:t>Developing a logic model at the beginning of program planning gives you a framework for charting the links between your program’s resources, activities, and outputs and its intended outcomes. It enables you to evaluate your program once it begins. And it helps you communicate to your stakeholders what you want to accomplish, how you intend to reach your goals, and how you will track your progress.</a:t>
            </a:r>
            <a:endParaRPr dirty="0">
              <a:latin typeface="Arial"/>
              <a:ea typeface="Arial"/>
              <a:cs typeface="Arial"/>
              <a:sym typeface="Arial"/>
            </a:endParaRPr>
          </a:p>
          <a:p>
            <a:pPr marL="0" lvl="0" indent="0" algn="l" rtl="0">
              <a:lnSpc>
                <a:spcPct val="115000"/>
              </a:lnSpc>
              <a:spcBef>
                <a:spcPts val="1200"/>
              </a:spcBef>
              <a:spcAft>
                <a:spcPts val="0"/>
              </a:spcAft>
              <a:buNone/>
            </a:pPr>
            <a:r>
              <a:rPr lang="en-US" dirty="0">
                <a:latin typeface="Arial"/>
                <a:ea typeface="Arial"/>
                <a:cs typeface="Arial"/>
                <a:sym typeface="Arial"/>
              </a:rPr>
              <a:t>Logic models represent INTENTION; shows connection between the planned work and what you hope to achieve. THIS is informed by the theory of change. </a:t>
            </a:r>
            <a:endParaRPr dirty="0">
              <a:latin typeface="Arial"/>
              <a:ea typeface="Arial"/>
              <a:cs typeface="Arial"/>
              <a:sym typeface="Arial"/>
            </a:endParaRPr>
          </a:p>
          <a:p>
            <a:pPr marL="0" lvl="0" indent="0" algn="l" rtl="0">
              <a:lnSpc>
                <a:spcPct val="115000"/>
              </a:lnSpc>
              <a:spcBef>
                <a:spcPts val="1200"/>
              </a:spcBef>
              <a:spcAft>
                <a:spcPts val="0"/>
              </a:spcAft>
              <a:buNone/>
            </a:pPr>
            <a:endParaRPr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dirty="0">
                <a:latin typeface="Arial"/>
                <a:ea typeface="Arial"/>
                <a:cs typeface="Arial"/>
                <a:sym typeface="Arial"/>
              </a:rPr>
              <a:t>These components illustrate the connection between your planned work and your intended results. </a:t>
            </a:r>
            <a:endParaRPr dirty="0">
              <a:latin typeface="Arial"/>
              <a:ea typeface="Arial"/>
              <a:cs typeface="Arial"/>
              <a:sym typeface="Arial"/>
            </a:endParaRPr>
          </a:p>
          <a:p>
            <a:pPr marL="0" lvl="0" indent="0" algn="l" rtl="0">
              <a:spcBef>
                <a:spcPts val="1200"/>
              </a:spcBef>
              <a:spcAft>
                <a:spcPts val="0"/>
              </a:spcAft>
              <a:buNone/>
            </a:pPr>
            <a:r>
              <a:rPr lang="en-US" dirty="0"/>
              <a:t>Visual representation, etc. purpose in sharing ,etc.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Start with identifying the impacts and outcomes (relationship to backwards design) then can select the activities </a:t>
            </a:r>
            <a:endParaRPr dirty="0"/>
          </a:p>
        </p:txBody>
      </p:sp>
      <p:sp>
        <p:nvSpPr>
          <p:cNvPr id="96" name="Google Shape;96;g20270e6df5a_0_16: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extLst>
      <p:ext uri="{BB962C8B-B14F-4D97-AF65-F5344CB8AC3E}">
        <p14:creationId xmlns:p14="http://schemas.microsoft.com/office/powerpoint/2010/main" val="3384350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0270e6df5a_0_3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0270e6df5a_0_34: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This is what we bring or invest in the program; very influential to the budget.</a:t>
            </a:r>
            <a:endParaRPr/>
          </a:p>
          <a:p>
            <a:pPr marL="0" lvl="0" indent="0" algn="l" rtl="0">
              <a:spcBef>
                <a:spcPts val="0"/>
              </a:spcBef>
              <a:spcAft>
                <a:spcPts val="0"/>
              </a:spcAft>
              <a:buNone/>
            </a:pPr>
            <a:r>
              <a:rPr lang="en-US"/>
              <a:t>Resources are the raw materials needed to create the program, implement its activities, and attain the desired outputs and outcomes. Sometimes called inputs, resources include both material items (such as curricula, instruction materials, facilities, and funding) and nonmaterial items (such as time, community support, and specialized knowledge and skills).</a:t>
            </a:r>
            <a:endParaRPr/>
          </a:p>
          <a:p>
            <a:pPr marL="0" lvl="0" indent="0" algn="l" rtl="0">
              <a:spcBef>
                <a:spcPts val="0"/>
              </a:spcBef>
              <a:spcAft>
                <a:spcPts val="0"/>
              </a:spcAft>
              <a:buNone/>
            </a:pPr>
            <a:endParaRPr/>
          </a:p>
        </p:txBody>
      </p:sp>
      <p:sp>
        <p:nvSpPr>
          <p:cNvPr id="104" name="Google Shape;104;g20270e6df5a_0_34: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extLst>
      <p:ext uri="{BB962C8B-B14F-4D97-AF65-F5344CB8AC3E}">
        <p14:creationId xmlns:p14="http://schemas.microsoft.com/office/powerpoint/2010/main" val="2562973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0270e6df5a_0_3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0270e6df5a_0_34: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This is what we bring or invest in the program; very influential to the budget.</a:t>
            </a:r>
            <a:endParaRPr/>
          </a:p>
          <a:p>
            <a:pPr marL="0" lvl="0" indent="0" algn="l" rtl="0">
              <a:spcBef>
                <a:spcPts val="0"/>
              </a:spcBef>
              <a:spcAft>
                <a:spcPts val="0"/>
              </a:spcAft>
              <a:buNone/>
            </a:pPr>
            <a:r>
              <a:rPr lang="en-US"/>
              <a:t>Resources are the raw materials needed to create the program, implement its activities, and attain the desired outputs and outcomes. Sometimes called inputs, resources include both material items (such as curricula, instruction materials, facilities, and funding) and nonmaterial items (such as time, community support, and specialized knowledge and skills).</a:t>
            </a:r>
            <a:endParaRPr/>
          </a:p>
          <a:p>
            <a:pPr marL="0" lvl="0" indent="0" algn="l" rtl="0">
              <a:spcBef>
                <a:spcPts val="0"/>
              </a:spcBef>
              <a:spcAft>
                <a:spcPts val="0"/>
              </a:spcAft>
              <a:buNone/>
            </a:pPr>
            <a:endParaRPr/>
          </a:p>
        </p:txBody>
      </p:sp>
      <p:sp>
        <p:nvSpPr>
          <p:cNvPr id="104" name="Google Shape;104;g20270e6df5a_0_34: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extLst>
      <p:ext uri="{BB962C8B-B14F-4D97-AF65-F5344CB8AC3E}">
        <p14:creationId xmlns:p14="http://schemas.microsoft.com/office/powerpoint/2010/main" val="38914488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0270e6df5a_0_3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0270e6df5a_0_34: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a:t>This is what we bring or invest in the program; very influential to the budget.</a:t>
            </a:r>
            <a:endParaRPr dirty="0"/>
          </a:p>
          <a:p>
            <a:pPr marL="0" lvl="0" indent="0" algn="l" rtl="0">
              <a:spcBef>
                <a:spcPts val="0"/>
              </a:spcBef>
              <a:spcAft>
                <a:spcPts val="0"/>
              </a:spcAft>
              <a:buNone/>
            </a:pPr>
            <a:r>
              <a:rPr lang="en-US" dirty="0"/>
              <a:t>Resources are the raw materials needed to create the program, implement its activities, and attain the desired outputs and outcomes. Sometimes called inputs, resources include both material items (such as curricula, instruction materials, facilities, and funding) and nonmaterial items (such as time, community support, and specialized knowledge and skills).</a:t>
            </a:r>
            <a:endParaRPr dirty="0"/>
          </a:p>
          <a:p>
            <a:pPr marL="0" lvl="0" indent="0" algn="l" rtl="0">
              <a:spcBef>
                <a:spcPts val="0"/>
              </a:spcBef>
              <a:spcAft>
                <a:spcPts val="0"/>
              </a:spcAft>
              <a:buNone/>
            </a:pPr>
            <a:endParaRPr dirty="0"/>
          </a:p>
        </p:txBody>
      </p:sp>
      <p:sp>
        <p:nvSpPr>
          <p:cNvPr id="104" name="Google Shape;104;g20270e6df5a_0_34: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extLst>
      <p:ext uri="{BB962C8B-B14F-4D97-AF65-F5344CB8AC3E}">
        <p14:creationId xmlns:p14="http://schemas.microsoft.com/office/powerpoint/2010/main" val="2538073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0270e6df5a_0_3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0270e6df5a_0_34: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a:t>This is what we bring or invest in the program; very influential to the budget.</a:t>
            </a:r>
            <a:endParaRPr dirty="0"/>
          </a:p>
          <a:p>
            <a:pPr marL="0" lvl="0" indent="0" algn="l" rtl="0">
              <a:spcBef>
                <a:spcPts val="0"/>
              </a:spcBef>
              <a:spcAft>
                <a:spcPts val="0"/>
              </a:spcAft>
              <a:buNone/>
            </a:pPr>
            <a:r>
              <a:rPr lang="en-US" dirty="0"/>
              <a:t>Resources are the raw materials needed to create the program, implement its activities, and attain the desired outputs and outcomes. Sometimes called inputs, resources include both material items (such as curricula, instruction materials, facilities, and funding) and nonmaterial items (such as time, community support, and specialized knowledge and skills).</a:t>
            </a:r>
            <a:endParaRPr dirty="0"/>
          </a:p>
          <a:p>
            <a:pPr marL="0" lvl="0" indent="0" algn="l" rtl="0">
              <a:spcBef>
                <a:spcPts val="0"/>
              </a:spcBef>
              <a:spcAft>
                <a:spcPts val="0"/>
              </a:spcAft>
              <a:buNone/>
            </a:pPr>
            <a:endParaRPr dirty="0"/>
          </a:p>
        </p:txBody>
      </p:sp>
      <p:sp>
        <p:nvSpPr>
          <p:cNvPr id="104" name="Google Shape;104;g20270e6df5a_0_34: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extLst>
      <p:ext uri="{BB962C8B-B14F-4D97-AF65-F5344CB8AC3E}">
        <p14:creationId xmlns:p14="http://schemas.microsoft.com/office/powerpoint/2010/main" val="2068268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0270e6df5a_0_3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0270e6df5a_0_34: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This is what we bring or invest in the program; very influential to the budget.</a:t>
            </a:r>
            <a:endParaRPr/>
          </a:p>
          <a:p>
            <a:pPr marL="0" lvl="0" indent="0" algn="l" rtl="0">
              <a:spcBef>
                <a:spcPts val="0"/>
              </a:spcBef>
              <a:spcAft>
                <a:spcPts val="0"/>
              </a:spcAft>
              <a:buNone/>
            </a:pPr>
            <a:r>
              <a:rPr lang="en-US"/>
              <a:t>Resources are the raw materials needed to create the program, implement its activities, and attain the desired outputs and outcomes. Sometimes called inputs, resources include both material items (such as curricula, instruction materials, facilities, and funding) and nonmaterial items (such as time, community support, and specialized knowledge and skills).</a:t>
            </a:r>
            <a:endParaRPr/>
          </a:p>
          <a:p>
            <a:pPr marL="0" lvl="0" indent="0" algn="l" rtl="0">
              <a:spcBef>
                <a:spcPts val="0"/>
              </a:spcBef>
              <a:spcAft>
                <a:spcPts val="0"/>
              </a:spcAft>
              <a:buNone/>
            </a:pPr>
            <a:endParaRPr/>
          </a:p>
        </p:txBody>
      </p:sp>
      <p:sp>
        <p:nvSpPr>
          <p:cNvPr id="104" name="Google Shape;104;g20270e6df5a_0_34: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extLst>
      <p:ext uri="{BB962C8B-B14F-4D97-AF65-F5344CB8AC3E}">
        <p14:creationId xmlns:p14="http://schemas.microsoft.com/office/powerpoint/2010/main" val="19440725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572485-2C3E-4E75-86A8-CAC6306CFB9B}" type="slidenum">
              <a:rPr lang="en-US" smtClean="0"/>
              <a:pPr/>
              <a:t>31</a:t>
            </a:fld>
            <a:endParaRPr lang="en-US" dirty="0"/>
          </a:p>
        </p:txBody>
      </p:sp>
    </p:spTree>
    <p:extLst>
      <p:ext uri="{BB962C8B-B14F-4D97-AF65-F5344CB8AC3E}">
        <p14:creationId xmlns:p14="http://schemas.microsoft.com/office/powerpoint/2010/main" val="1583512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0270e6df5a_0_3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0270e6df5a_0_34: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This is what we bring or invest in the program; very influential to the budget.</a:t>
            </a:r>
            <a:endParaRPr/>
          </a:p>
          <a:p>
            <a:pPr marL="0" lvl="0" indent="0" algn="l" rtl="0">
              <a:spcBef>
                <a:spcPts val="0"/>
              </a:spcBef>
              <a:spcAft>
                <a:spcPts val="0"/>
              </a:spcAft>
              <a:buNone/>
            </a:pPr>
            <a:r>
              <a:rPr lang="en-US"/>
              <a:t>Resources are the raw materials needed to create the program, implement its activities, and attain the desired outputs and outcomes. Sometimes called inputs, resources include both material items (such as curricula, instruction materials, facilities, and funding) and nonmaterial items (such as time, community support, and specialized knowledge and skills).</a:t>
            </a:r>
            <a:endParaRPr/>
          </a:p>
          <a:p>
            <a:pPr marL="0" lvl="0" indent="0" algn="l" rtl="0">
              <a:spcBef>
                <a:spcPts val="0"/>
              </a:spcBef>
              <a:spcAft>
                <a:spcPts val="0"/>
              </a:spcAft>
              <a:buNone/>
            </a:pPr>
            <a:endParaRPr/>
          </a:p>
        </p:txBody>
      </p:sp>
      <p:sp>
        <p:nvSpPr>
          <p:cNvPr id="104" name="Google Shape;104;g20270e6df5a_0_34: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0270e6df5a_0_3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0270e6df5a_0_34: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a:t>This is what we bring or invest in the program; very influential to the budget.</a:t>
            </a:r>
            <a:endParaRPr dirty="0"/>
          </a:p>
          <a:p>
            <a:pPr marL="0" lvl="0" indent="0" algn="l" rtl="0">
              <a:spcBef>
                <a:spcPts val="0"/>
              </a:spcBef>
              <a:spcAft>
                <a:spcPts val="0"/>
              </a:spcAft>
              <a:buNone/>
            </a:pPr>
            <a:r>
              <a:rPr lang="en-US" dirty="0"/>
              <a:t>Resources are the raw materials needed to create the program, implement its activities, and attain the desired outputs and outcomes. Sometimes called inputs, resources include both material items (such as curricula, instruction materials, facilities, and funding) and nonmaterial items (such as time, community support, and specialized knowledge and skills).</a:t>
            </a:r>
            <a:endParaRPr dirty="0"/>
          </a:p>
          <a:p>
            <a:pPr marL="0" lvl="0" indent="0" algn="l" rtl="0">
              <a:spcBef>
                <a:spcPts val="0"/>
              </a:spcBef>
              <a:spcAft>
                <a:spcPts val="0"/>
              </a:spcAft>
              <a:buNone/>
            </a:pPr>
            <a:endParaRPr dirty="0"/>
          </a:p>
        </p:txBody>
      </p:sp>
      <p:sp>
        <p:nvSpPr>
          <p:cNvPr id="104" name="Google Shape;104;g20270e6df5a_0_34: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extLst>
      <p:ext uri="{BB962C8B-B14F-4D97-AF65-F5344CB8AC3E}">
        <p14:creationId xmlns:p14="http://schemas.microsoft.com/office/powerpoint/2010/main" val="4155262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0270e6df5a_0_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0270e6df5a_0_16: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lnSpc>
                <a:spcPct val="115000"/>
              </a:lnSpc>
              <a:spcBef>
                <a:spcPts val="1200"/>
              </a:spcBef>
              <a:spcAft>
                <a:spcPts val="0"/>
              </a:spcAft>
              <a:buNone/>
            </a:pPr>
            <a:r>
              <a:rPr lang="en-US">
                <a:latin typeface="Arial"/>
                <a:ea typeface="Arial"/>
                <a:cs typeface="Arial"/>
                <a:sym typeface="Arial"/>
              </a:rPr>
              <a:t>Developing a logic model at the beginning of program planning gives you a framework for charting the links between your program’s resources, activities, and outputs and its intended outcomes. It enables you to evaluate your program once it begins. And it helps you communicate to your stakeholders what you want to accomplish, how you intend to reach your goals, and how you will track your progress.</a:t>
            </a:r>
            <a:endParaRPr>
              <a:latin typeface="Arial"/>
              <a:ea typeface="Arial"/>
              <a:cs typeface="Arial"/>
              <a:sym typeface="Arial"/>
            </a:endParaRPr>
          </a:p>
          <a:p>
            <a:pPr marL="0" lvl="0" indent="0" algn="l" rtl="0">
              <a:lnSpc>
                <a:spcPct val="115000"/>
              </a:lnSpc>
              <a:spcBef>
                <a:spcPts val="1200"/>
              </a:spcBef>
              <a:spcAft>
                <a:spcPts val="0"/>
              </a:spcAft>
              <a:buNone/>
            </a:pPr>
            <a:r>
              <a:rPr lang="en-US">
                <a:latin typeface="Arial"/>
                <a:ea typeface="Arial"/>
                <a:cs typeface="Arial"/>
                <a:sym typeface="Arial"/>
              </a:rPr>
              <a:t>Logic models represent INTENTION; shows connection between the planned work and what you hope to achieve. THIS is informed by the theory of change. </a:t>
            </a:r>
            <a:endParaRPr>
              <a:latin typeface="Arial"/>
              <a:ea typeface="Arial"/>
              <a:cs typeface="Arial"/>
              <a:sym typeface="Arial"/>
            </a:endParaRPr>
          </a:p>
          <a:p>
            <a:pPr marL="0" lvl="0" indent="0" algn="l" rtl="0">
              <a:lnSpc>
                <a:spcPct val="115000"/>
              </a:lnSpc>
              <a:spcBef>
                <a:spcPts val="1200"/>
              </a:spcBef>
              <a:spcAft>
                <a:spcPts val="0"/>
              </a:spcAft>
              <a:buNone/>
            </a:pP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These components illustrate the connection between your planned work and your intended results. </a:t>
            </a:r>
            <a:endParaRPr>
              <a:latin typeface="Arial"/>
              <a:ea typeface="Arial"/>
              <a:cs typeface="Arial"/>
              <a:sym typeface="Arial"/>
            </a:endParaRPr>
          </a:p>
          <a:p>
            <a:pPr marL="0" lvl="0" indent="0" algn="l" rtl="0">
              <a:spcBef>
                <a:spcPts val="1200"/>
              </a:spcBef>
              <a:spcAft>
                <a:spcPts val="0"/>
              </a:spcAft>
              <a:buNone/>
            </a:pPr>
            <a:r>
              <a:rPr lang="en-US"/>
              <a:t>Visual representation, etc. purpose in sharing ,etc. </a:t>
            </a:r>
            <a:endParaRPr/>
          </a:p>
          <a:p>
            <a:pPr marL="0" lvl="0" indent="0" algn="l" rtl="0">
              <a:spcBef>
                <a:spcPts val="0"/>
              </a:spcBef>
              <a:spcAft>
                <a:spcPts val="0"/>
              </a:spcAft>
              <a:buNone/>
            </a:pPr>
            <a:endParaRPr/>
          </a:p>
          <a:p>
            <a:pPr marL="0" lvl="0" indent="0" algn="l" rtl="0">
              <a:spcBef>
                <a:spcPts val="0"/>
              </a:spcBef>
              <a:spcAft>
                <a:spcPts val="0"/>
              </a:spcAft>
              <a:buNone/>
            </a:pPr>
            <a:r>
              <a:rPr lang="en-US"/>
              <a:t>Start with identifying the impacts and outcomes (relationship to backwards design) then can select the activities </a:t>
            </a:r>
            <a:endParaRPr/>
          </a:p>
        </p:txBody>
      </p:sp>
      <p:sp>
        <p:nvSpPr>
          <p:cNvPr id="96" name="Google Shape;96;g20270e6df5a_0_16: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extLst>
      <p:ext uri="{BB962C8B-B14F-4D97-AF65-F5344CB8AC3E}">
        <p14:creationId xmlns:p14="http://schemas.microsoft.com/office/powerpoint/2010/main" val="2170005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0270e6df5a_0_3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0270e6df5a_0_34: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This is what we bring or invest in the program; very influential to the budget.</a:t>
            </a:r>
            <a:endParaRPr/>
          </a:p>
          <a:p>
            <a:pPr marL="0" lvl="0" indent="0" algn="l" rtl="0">
              <a:spcBef>
                <a:spcPts val="0"/>
              </a:spcBef>
              <a:spcAft>
                <a:spcPts val="0"/>
              </a:spcAft>
              <a:buNone/>
            </a:pPr>
            <a:r>
              <a:rPr lang="en-US"/>
              <a:t>Resources are the raw materials needed to create the program, implement its activities, and attain the desired outputs and outcomes. Sometimes called inputs, resources include both material items (such as curricula, instruction materials, facilities, and funding) and nonmaterial items (such as time, community support, and specialized knowledge and skills).</a:t>
            </a:r>
            <a:endParaRPr/>
          </a:p>
          <a:p>
            <a:pPr marL="0" lvl="0" indent="0" algn="l" rtl="0">
              <a:spcBef>
                <a:spcPts val="0"/>
              </a:spcBef>
              <a:spcAft>
                <a:spcPts val="0"/>
              </a:spcAft>
              <a:buNone/>
            </a:pPr>
            <a:endParaRPr/>
          </a:p>
        </p:txBody>
      </p:sp>
      <p:sp>
        <p:nvSpPr>
          <p:cNvPr id="104" name="Google Shape;104;g20270e6df5a_0_34: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extLst>
      <p:ext uri="{BB962C8B-B14F-4D97-AF65-F5344CB8AC3E}">
        <p14:creationId xmlns:p14="http://schemas.microsoft.com/office/powerpoint/2010/main" val="138341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0270e6df5a_0_3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0270e6df5a_0_34: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This is what we bring or invest in the program; very influential to the budget.</a:t>
            </a:r>
            <a:endParaRPr/>
          </a:p>
          <a:p>
            <a:pPr marL="0" lvl="0" indent="0" algn="l" rtl="0">
              <a:spcBef>
                <a:spcPts val="0"/>
              </a:spcBef>
              <a:spcAft>
                <a:spcPts val="0"/>
              </a:spcAft>
              <a:buNone/>
            </a:pPr>
            <a:r>
              <a:rPr lang="en-US"/>
              <a:t>Resources are the raw materials needed to create the program, implement its activities, and attain the desired outputs and outcomes. Sometimes called inputs, resources include both material items (such as curricula, instruction materials, facilities, and funding) and nonmaterial items (such as time, community support, and specialized knowledge and skills).</a:t>
            </a:r>
            <a:endParaRPr/>
          </a:p>
          <a:p>
            <a:pPr marL="0" lvl="0" indent="0" algn="l" rtl="0">
              <a:spcBef>
                <a:spcPts val="0"/>
              </a:spcBef>
              <a:spcAft>
                <a:spcPts val="0"/>
              </a:spcAft>
              <a:buNone/>
            </a:pPr>
            <a:endParaRPr/>
          </a:p>
        </p:txBody>
      </p:sp>
      <p:sp>
        <p:nvSpPr>
          <p:cNvPr id="104" name="Google Shape;104;g20270e6df5a_0_34: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extLst>
      <p:ext uri="{BB962C8B-B14F-4D97-AF65-F5344CB8AC3E}">
        <p14:creationId xmlns:p14="http://schemas.microsoft.com/office/powerpoint/2010/main" val="2681303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0270e6df5a_0_3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0270e6df5a_0_34: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This is what we bring or invest in the program; very influential to the budget.</a:t>
            </a:r>
            <a:endParaRPr/>
          </a:p>
          <a:p>
            <a:pPr marL="0" lvl="0" indent="0" algn="l" rtl="0">
              <a:spcBef>
                <a:spcPts val="0"/>
              </a:spcBef>
              <a:spcAft>
                <a:spcPts val="0"/>
              </a:spcAft>
              <a:buNone/>
            </a:pPr>
            <a:r>
              <a:rPr lang="en-US"/>
              <a:t>Resources are the raw materials needed to create the program, implement its activities, and attain the desired outputs and outcomes. Sometimes called inputs, resources include both material items (such as curricula, instruction materials, facilities, and funding) and nonmaterial items (such as time, community support, and specialized knowledge and skills).</a:t>
            </a:r>
            <a:endParaRPr/>
          </a:p>
          <a:p>
            <a:pPr marL="0" lvl="0" indent="0" algn="l" rtl="0">
              <a:spcBef>
                <a:spcPts val="0"/>
              </a:spcBef>
              <a:spcAft>
                <a:spcPts val="0"/>
              </a:spcAft>
              <a:buNone/>
            </a:pPr>
            <a:endParaRPr/>
          </a:p>
        </p:txBody>
      </p:sp>
      <p:sp>
        <p:nvSpPr>
          <p:cNvPr id="104" name="Google Shape;104;g20270e6df5a_0_34: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extLst>
      <p:ext uri="{BB962C8B-B14F-4D97-AF65-F5344CB8AC3E}">
        <p14:creationId xmlns:p14="http://schemas.microsoft.com/office/powerpoint/2010/main" val="890522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0270e6df5a_0_3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0270e6df5a_0_34: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This is what we bring or invest in the program; very influential to the budget.</a:t>
            </a:r>
            <a:endParaRPr/>
          </a:p>
          <a:p>
            <a:pPr marL="0" lvl="0" indent="0" algn="l" rtl="0">
              <a:spcBef>
                <a:spcPts val="0"/>
              </a:spcBef>
              <a:spcAft>
                <a:spcPts val="0"/>
              </a:spcAft>
              <a:buNone/>
            </a:pPr>
            <a:r>
              <a:rPr lang="en-US"/>
              <a:t>Resources are the raw materials needed to create the program, implement its activities, and attain the desired outputs and outcomes. Sometimes called inputs, resources include both material items (such as curricula, instruction materials, facilities, and funding) and nonmaterial items (such as time, community support, and specialized knowledge and skills).</a:t>
            </a:r>
            <a:endParaRPr/>
          </a:p>
          <a:p>
            <a:pPr marL="0" lvl="0" indent="0" algn="l" rtl="0">
              <a:spcBef>
                <a:spcPts val="0"/>
              </a:spcBef>
              <a:spcAft>
                <a:spcPts val="0"/>
              </a:spcAft>
              <a:buNone/>
            </a:pPr>
            <a:endParaRPr/>
          </a:p>
        </p:txBody>
      </p:sp>
      <p:sp>
        <p:nvSpPr>
          <p:cNvPr id="104" name="Google Shape;104;g20270e6df5a_0_34: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extLst>
      <p:ext uri="{BB962C8B-B14F-4D97-AF65-F5344CB8AC3E}">
        <p14:creationId xmlns:p14="http://schemas.microsoft.com/office/powerpoint/2010/main" val="354334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11" name="Body Level One…"/>
          <p:cNvSpPr txBox="1">
            <a:spLocks noGrp="1"/>
          </p:cNvSpPr>
          <p:nvPr>
            <p:ph type="body" sz="quarter" idx="1" hasCustomPrompt="1"/>
          </p:nvPr>
        </p:nvSpPr>
        <p:spPr>
          <a:xfrm>
            <a:off x="1201340" y="11859862"/>
            <a:ext cx="21971004" cy="636980"/>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Author and Date</a:t>
            </a:r>
          </a:p>
          <a:p>
            <a:pPr lvl="1"/>
            <a:endParaRPr/>
          </a:p>
          <a:p>
            <a:pPr lvl="2"/>
            <a:endParaRPr/>
          </a:p>
          <a:p>
            <a:pPr lvl="3"/>
            <a:endParaRPr/>
          </a:p>
          <a:p>
            <a:pPr lvl="4"/>
            <a:endParaRPr/>
          </a:p>
        </p:txBody>
      </p:sp>
      <p:sp>
        <p:nvSpPr>
          <p:cNvPr id="12" name="Presentation Title"/>
          <p:cNvSpPr txBox="1">
            <a:spLocks noGrp="1"/>
          </p:cNvSpPr>
          <p:nvPr>
            <p:ph type="title" hasCustomPrompt="1"/>
          </p:nvPr>
        </p:nvSpPr>
        <p:spPr>
          <a:xfrm>
            <a:off x="1206496" y="2574991"/>
            <a:ext cx="21971005" cy="4648202"/>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21" hasCustomPrompt="1"/>
          </p:nvPr>
        </p:nvSpPr>
        <p:spPr>
          <a:xfrm>
            <a:off x="1201342" y="7223190"/>
            <a:ext cx="21971002" cy="1905002"/>
          </a:xfrm>
          <a:prstGeom prst="rect">
            <a:avLst/>
          </a:prstGeom>
        </p:spPr>
        <p:txBody>
          <a:bodyPr numCol="1" spcCol="38100"/>
          <a:lstStyle>
            <a:lvl1pPr marL="0" indent="0" defTabSz="825500">
              <a:lnSpc>
                <a:spcPct val="100000"/>
              </a:lnSpc>
              <a:spcBef>
                <a:spcPts val="0"/>
              </a:spcBef>
              <a:buSzTx/>
              <a:buNone/>
              <a:defRPr sz="5500" b="1"/>
            </a:lvl1pPr>
          </a:lstStyle>
          <a:p>
            <a:r>
              <a:t>Presentation Subtitle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75000"/>
                    <a:lumOff val="25000"/>
                  </a:schemeClr>
                </a:solidFill>
              </a:defRPr>
            </a:lvl1pPr>
          </a:lstStyle>
          <a:p>
            <a:r>
              <a:rPr lang="en-US"/>
              <a:t>Click to edit Master title style</a:t>
            </a:r>
          </a:p>
        </p:txBody>
      </p:sp>
      <p:sp>
        <p:nvSpPr>
          <p:cNvPr id="3" name="Content Placeholder 2"/>
          <p:cNvSpPr>
            <a:spLocks noGrp="1"/>
          </p:cNvSpPr>
          <p:nvPr>
            <p:ph sz="half" idx="1"/>
          </p:nvPr>
        </p:nvSpPr>
        <p:spPr>
          <a:xfrm>
            <a:off x="1219200" y="3200405"/>
            <a:ext cx="10769600" cy="9051926"/>
          </a:xfrm>
        </p:spPr>
        <p:txBody>
          <a:bodyPr/>
          <a:lstStyle>
            <a:lvl1pPr>
              <a:defRPr sz="4800">
                <a:solidFill>
                  <a:schemeClr val="tx1">
                    <a:lumMod val="75000"/>
                    <a:lumOff val="25000"/>
                  </a:schemeClr>
                </a:solidFill>
              </a:defRPr>
            </a:lvl1pPr>
            <a:lvl2pPr>
              <a:defRPr sz="4000">
                <a:solidFill>
                  <a:schemeClr val="tx1">
                    <a:lumMod val="75000"/>
                    <a:lumOff val="25000"/>
                  </a:schemeClr>
                </a:solidFill>
              </a:defRPr>
            </a:lvl2pPr>
            <a:lvl3pPr>
              <a:defRPr sz="4000">
                <a:solidFill>
                  <a:schemeClr val="tx1">
                    <a:lumMod val="75000"/>
                    <a:lumOff val="25000"/>
                  </a:schemeClr>
                </a:solidFill>
              </a:defRPr>
            </a:lvl3pPr>
            <a:lvl4pPr>
              <a:defRPr sz="3600">
                <a:solidFill>
                  <a:schemeClr val="tx1">
                    <a:lumMod val="75000"/>
                    <a:lumOff val="25000"/>
                  </a:schemeClr>
                </a:solidFill>
              </a:defRPr>
            </a:lvl4pPr>
            <a:lvl5pPr>
              <a:defRPr sz="3600">
                <a:solidFill>
                  <a:schemeClr val="tx1">
                    <a:lumMod val="75000"/>
                    <a:lumOff val="25000"/>
                  </a:schemeClr>
                </a:solidFill>
              </a:defRPr>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95200" y="3200405"/>
            <a:ext cx="10769600" cy="9051926"/>
          </a:xfrm>
        </p:spPr>
        <p:txBody>
          <a:bodyPr/>
          <a:lstStyle>
            <a:lvl1pPr>
              <a:defRPr sz="4800">
                <a:solidFill>
                  <a:schemeClr val="tx1">
                    <a:lumMod val="75000"/>
                    <a:lumOff val="25000"/>
                  </a:schemeClr>
                </a:solidFill>
              </a:defRPr>
            </a:lvl1pPr>
            <a:lvl2pPr>
              <a:defRPr sz="4000">
                <a:solidFill>
                  <a:schemeClr val="tx1">
                    <a:lumMod val="75000"/>
                    <a:lumOff val="25000"/>
                  </a:schemeClr>
                </a:solidFill>
              </a:defRPr>
            </a:lvl2pPr>
            <a:lvl3pPr>
              <a:defRPr sz="4000">
                <a:solidFill>
                  <a:schemeClr val="tx1">
                    <a:lumMod val="75000"/>
                    <a:lumOff val="25000"/>
                  </a:schemeClr>
                </a:solidFill>
              </a:defRPr>
            </a:lvl3pPr>
            <a:lvl4pPr>
              <a:defRPr sz="3600">
                <a:solidFill>
                  <a:schemeClr val="tx1">
                    <a:lumMod val="75000"/>
                    <a:lumOff val="25000"/>
                  </a:schemeClr>
                </a:solidFill>
              </a:defRPr>
            </a:lvl4pPr>
            <a:lvl5pPr>
              <a:defRPr sz="3600">
                <a:solidFill>
                  <a:schemeClr val="tx1">
                    <a:lumMod val="75000"/>
                    <a:lumOff val="25000"/>
                  </a:schemeClr>
                </a:solidFill>
              </a:defRPr>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96701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7200" b="1">
                <a:solidFill>
                  <a:srgbClr val="2F6A36"/>
                </a:solidFill>
              </a:defRPr>
            </a:lvl1pPr>
          </a:lstStyle>
          <a:p>
            <a:r>
              <a:rPr lang="en-US"/>
              <a:t>Click to edit Master title style</a:t>
            </a:r>
            <a:endParaRPr lang="en-US" dirty="0"/>
          </a:p>
        </p:txBody>
      </p:sp>
      <p:sp>
        <p:nvSpPr>
          <p:cNvPr id="3" name="Content Placeholder 2"/>
          <p:cNvSpPr>
            <a:spLocks noGrp="1"/>
          </p:cNvSpPr>
          <p:nvPr>
            <p:ph idx="1"/>
          </p:nvPr>
        </p:nvSpPr>
        <p:spPr>
          <a:xfrm>
            <a:off x="1219201" y="3200402"/>
            <a:ext cx="21945602" cy="8686800"/>
          </a:xfrm>
        </p:spPr>
        <p:txBody>
          <a:bodyPr/>
          <a:lstStyle>
            <a:lvl1pPr>
              <a:defRPr sz="4800" b="0" i="0">
                <a:solidFill>
                  <a:schemeClr val="tx1">
                    <a:lumMod val="75000"/>
                    <a:lumOff val="25000"/>
                  </a:schemeClr>
                </a:solidFill>
                <a:latin typeface="Montserrat" pitchFamily="2" charset="77"/>
              </a:defRPr>
            </a:lvl1pPr>
            <a:lvl2pPr>
              <a:defRPr b="0" i="0">
                <a:solidFill>
                  <a:schemeClr val="tx1">
                    <a:lumMod val="75000"/>
                    <a:lumOff val="25000"/>
                  </a:schemeClr>
                </a:solidFill>
                <a:latin typeface="Montserrat Light" pitchFamily="2" charset="77"/>
              </a:defRPr>
            </a:lvl2pPr>
            <a:lvl3pPr>
              <a:defRPr b="0" i="0">
                <a:solidFill>
                  <a:schemeClr val="tx1">
                    <a:lumMod val="75000"/>
                    <a:lumOff val="25000"/>
                  </a:schemeClr>
                </a:solidFill>
                <a:latin typeface="Montserrat Light" pitchFamily="2" charset="77"/>
              </a:defRPr>
            </a:lvl3pPr>
            <a:lvl4pPr>
              <a:defRPr b="0" i="0">
                <a:solidFill>
                  <a:schemeClr val="tx1">
                    <a:lumMod val="75000"/>
                    <a:lumOff val="25000"/>
                  </a:schemeClr>
                </a:solidFill>
                <a:latin typeface="Montserrat Light" pitchFamily="2" charset="77"/>
              </a:defRPr>
            </a:lvl4pPr>
            <a:lvl5pPr>
              <a:defRPr b="0" i="0">
                <a:solidFill>
                  <a:schemeClr val="tx1">
                    <a:lumMod val="75000"/>
                    <a:lumOff val="25000"/>
                  </a:schemeClr>
                </a:solidFill>
                <a:latin typeface="Montserrat Ligh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87222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06496" y="4533900"/>
            <a:ext cx="21971005"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12001500" y="13085233"/>
            <a:ext cx="368504"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89" name="Body Level One…"/>
          <p:cNvSpPr txBox="1">
            <a:spLocks noGrp="1"/>
          </p:cNvSpPr>
          <p:nvPr>
            <p:ph type="body" sz="quarter" idx="1" hasCustomPrompt="1"/>
          </p:nvPr>
        </p:nvSpPr>
        <p:spPr>
          <a:xfrm>
            <a:off x="1206500" y="2372961"/>
            <a:ext cx="21971000" cy="934781"/>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Agenda Subtitle</a:t>
            </a:r>
          </a:p>
          <a:p>
            <a:pPr lvl="1"/>
            <a:endParaRPr/>
          </a:p>
          <a:p>
            <a:pPr lvl="2"/>
            <a:endParaRPr/>
          </a:p>
          <a:p>
            <a:pPr lvl="3"/>
            <a:endParaRPr/>
          </a:p>
          <a:p>
            <a:pPr lvl="4"/>
            <a:endParaRPr/>
          </a:p>
        </p:txBody>
      </p:sp>
      <p:sp>
        <p:nvSpPr>
          <p:cNvPr id="90" name="Body Level One…"/>
          <p:cNvSpPr txBox="1">
            <a:spLocks noGrp="1"/>
          </p:cNvSpPr>
          <p:nvPr>
            <p:ph type="body" idx="21" hasCustomPrompt="1"/>
          </p:nvPr>
        </p:nvSpPr>
        <p:spPr>
          <a:xfrm>
            <a:off x="1206500" y="4248503"/>
            <a:ext cx="21971000" cy="8256014"/>
          </a:xfrm>
          <a:prstGeom prst="rect">
            <a:avLst/>
          </a:prstGeom>
        </p:spPr>
        <p:txBody>
          <a:bodyPr numCol="1" spcCol="38100"/>
          <a:lstStyle>
            <a:lvl1pPr marL="0" indent="0" defTabSz="825500">
              <a:lnSpc>
                <a:spcPct val="100000"/>
              </a:lnSpc>
              <a:spcBef>
                <a:spcPts val="1800"/>
              </a:spcBef>
              <a:buSzTx/>
              <a:buNone/>
              <a:defRPr sz="5500" spc="-99"/>
            </a:lvl1pPr>
          </a:lstStyle>
          <a:p>
            <a:r>
              <a:t>Agenda Topics</a:t>
            </a: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numCol="1" spcCol="38100"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1206500" y="1075926"/>
            <a:ext cx="21971000" cy="7241586"/>
          </a:xfrm>
          <a:prstGeom prst="rect">
            <a:avLst/>
          </a:prstGeom>
        </p:spPr>
        <p:txBody>
          <a:bodyPr numCol="1" spcCol="38100" anchor="b"/>
          <a:lstStyle>
            <a:lvl1pPr marL="0" indent="0" algn="ctr">
              <a:lnSpc>
                <a:spcPct val="80000"/>
              </a:lnSpc>
              <a:spcBef>
                <a:spcPts val="0"/>
              </a:spcBef>
              <a:buSzTx/>
              <a:buNone/>
              <a:defRPr sz="25000" b="1" spc="-250"/>
            </a:lvl1pPr>
            <a:lvl2pPr marL="0" indent="0" algn="ctr">
              <a:lnSpc>
                <a:spcPct val="80000"/>
              </a:lnSpc>
              <a:spcBef>
                <a:spcPts val="0"/>
              </a:spcBef>
              <a:buSzTx/>
              <a:buNone/>
              <a:defRPr sz="25000" b="1" spc="-250"/>
            </a:lvl2pPr>
            <a:lvl3pPr marL="0" indent="0" algn="ctr">
              <a:lnSpc>
                <a:spcPct val="80000"/>
              </a:lnSpc>
              <a:spcBef>
                <a:spcPts val="0"/>
              </a:spcBef>
              <a:buSzTx/>
              <a:buNone/>
              <a:defRPr sz="25000" b="1" spc="-250"/>
            </a:lvl3pPr>
            <a:lvl4pPr marL="0" indent="0" algn="ctr">
              <a:lnSpc>
                <a:spcPct val="80000"/>
              </a:lnSpc>
              <a:spcBef>
                <a:spcPts val="0"/>
              </a:spcBef>
              <a:buSzTx/>
              <a:buNone/>
              <a:defRPr sz="25000" b="1" spc="-250"/>
            </a:lvl4pPr>
            <a:lvl5pPr marL="0" indent="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06500" y="8262180"/>
            <a:ext cx="21971000" cy="934780"/>
          </a:xfrm>
          <a:prstGeom prst="rect">
            <a:avLst/>
          </a:prstGeom>
        </p:spPr>
        <p:txBody>
          <a:bodyPr lIns="45718" tIns="45718" rIns="45718" bIns="45718" numCol="1" spcCol="38100"/>
          <a:lstStyle>
            <a:lvl1pPr marL="0" indent="0" algn="ctr" defTabSz="825500">
              <a:lnSpc>
                <a:spcPct val="100000"/>
              </a:lnSpc>
              <a:spcBef>
                <a:spcPts val="0"/>
              </a:spcBef>
              <a:buSzTx/>
              <a:buNone/>
              <a:defRPr sz="5500"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Body Level One…"/>
          <p:cNvSpPr txBox="1">
            <a:spLocks noGrp="1"/>
          </p:cNvSpPr>
          <p:nvPr>
            <p:ph type="body" sz="quarter" idx="1" hasCustomPrompt="1"/>
          </p:nvPr>
        </p:nvSpPr>
        <p:spPr>
          <a:xfrm>
            <a:off x="2430024" y="10675453"/>
            <a:ext cx="20200054" cy="636980"/>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Attribution</a:t>
            </a:r>
          </a:p>
          <a:p>
            <a:pPr lvl="1"/>
            <a:endParaRPr/>
          </a:p>
          <a:p>
            <a:pPr lvl="2"/>
            <a:endParaRPr/>
          </a:p>
          <a:p>
            <a:pPr lvl="3"/>
            <a:endParaRPr/>
          </a:p>
          <a:p>
            <a:pPr lvl="4"/>
            <a:endParaRPr/>
          </a:p>
        </p:txBody>
      </p:sp>
      <p:sp>
        <p:nvSpPr>
          <p:cNvPr id="116" name="Body Level One…"/>
          <p:cNvSpPr txBox="1">
            <a:spLocks noGrp="1"/>
          </p:cNvSpPr>
          <p:nvPr>
            <p:ph type="body" sz="half" idx="21" hasCustomPrompt="1"/>
          </p:nvPr>
        </p:nvSpPr>
        <p:spPr>
          <a:xfrm>
            <a:off x="1753923" y="4939860"/>
            <a:ext cx="20876154" cy="3836281"/>
          </a:xfrm>
          <a:prstGeom prst="rect">
            <a:avLst/>
          </a:prstGeom>
        </p:spPr>
        <p:txBody>
          <a:bodyPr numCol="1" spcCol="38100"/>
          <a:lstStyle>
            <a:lvl1pPr marL="469900" indent="-300876">
              <a:spcBef>
                <a:spcPts val="0"/>
              </a:spcBef>
              <a:buSzTx/>
              <a:buNone/>
              <a:defRPr sz="8500" spc="-200">
                <a:latin typeface="Helvetica Neue Medium"/>
                <a:ea typeface="Helvetica Neue Medium"/>
                <a:cs typeface="Helvetica Neue Medium"/>
                <a:sym typeface="Helvetica Neue Medium"/>
              </a:defRPr>
            </a:lvl1pPr>
          </a:lstStyle>
          <a:p>
            <a:r>
              <a:t>“Notable Quote”</a:t>
            </a: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Bowl of salad with fried rice, boiled eggs, and chopsticks"/>
          <p:cNvSpPr>
            <a:spLocks noGrp="1"/>
          </p:cNvSpPr>
          <p:nvPr>
            <p:ph type="pic" sz="quarter" idx="21"/>
          </p:nvPr>
        </p:nvSpPr>
        <p:spPr>
          <a:xfrm>
            <a:off x="15760700" y="1016000"/>
            <a:ext cx="7439099" cy="5949678"/>
          </a:xfrm>
          <a:prstGeom prst="rect">
            <a:avLst/>
          </a:prstGeom>
        </p:spPr>
        <p:txBody>
          <a:bodyPr lIns="91439" tIns="45719" rIns="91439" bIns="45719" numCol="1" spcCol="38100">
            <a:noAutofit/>
          </a:bodyPr>
          <a:lstStyle/>
          <a:p>
            <a:r>
              <a:rPr lang="en-US"/>
              <a:t>Click icon to add picture</a:t>
            </a:r>
            <a:endParaRPr/>
          </a:p>
        </p:txBody>
      </p:sp>
      <p:sp>
        <p:nvSpPr>
          <p:cNvPr id="125" name="Bowl with salmon cakes, salad, and hummus "/>
          <p:cNvSpPr>
            <a:spLocks noGrp="1"/>
          </p:cNvSpPr>
          <p:nvPr>
            <p:ph type="pic" sz="half" idx="22"/>
          </p:nvPr>
        </p:nvSpPr>
        <p:spPr>
          <a:xfrm>
            <a:off x="13500100" y="3978275"/>
            <a:ext cx="10439400" cy="12150181"/>
          </a:xfrm>
          <a:prstGeom prst="rect">
            <a:avLst/>
          </a:prstGeom>
        </p:spPr>
        <p:txBody>
          <a:bodyPr lIns="91439" tIns="45719" rIns="91439" bIns="45719" numCol="1" spcCol="38100">
            <a:noAutofit/>
          </a:bodyPr>
          <a:lstStyle/>
          <a:p>
            <a:r>
              <a:rPr lang="en-US"/>
              <a:t>Click icon to add picture</a:t>
            </a:r>
            <a:endParaRPr/>
          </a:p>
        </p:txBody>
      </p:sp>
      <p:sp>
        <p:nvSpPr>
          <p:cNvPr id="126" name="Bowl of pappardelle pasta with parsley butter, roasted hazelnuts, and shaved parmesan cheese"/>
          <p:cNvSpPr>
            <a:spLocks noGrp="1"/>
          </p:cNvSpPr>
          <p:nvPr>
            <p:ph type="pic" idx="23"/>
          </p:nvPr>
        </p:nvSpPr>
        <p:spPr>
          <a:xfrm>
            <a:off x="-139700" y="495300"/>
            <a:ext cx="16611600" cy="12458700"/>
          </a:xfrm>
          <a:prstGeom prst="rect">
            <a:avLst/>
          </a:prstGeom>
        </p:spPr>
        <p:txBody>
          <a:bodyPr lIns="91439" tIns="45719" rIns="91439" bIns="45719" numCol="1" spcCol="38100">
            <a:noAutofit/>
          </a:bodyPr>
          <a:lstStyle/>
          <a:p>
            <a:r>
              <a:rPr lang="en-US"/>
              <a:t>Click icon to add picture</a:t>
            </a:r>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bowl of salad with fried rice, boiled eggs, and chopsticks"/>
          <p:cNvSpPr>
            <a:spLocks noGrp="1"/>
          </p:cNvSpPr>
          <p:nvPr>
            <p:ph type="pic" idx="21"/>
          </p:nvPr>
        </p:nvSpPr>
        <p:spPr>
          <a:xfrm>
            <a:off x="-1333500" y="-5524500"/>
            <a:ext cx="27051000" cy="21640800"/>
          </a:xfrm>
          <a:prstGeom prst="rect">
            <a:avLst/>
          </a:prstGeom>
        </p:spPr>
        <p:txBody>
          <a:bodyPr lIns="91439" tIns="45719" rIns="91439" bIns="45719" numCol="1" spcCol="38100">
            <a:noAutofit/>
          </a:bodyPr>
          <a:lstStyle/>
          <a:p>
            <a:r>
              <a:rPr lang="en-US"/>
              <a:t>Click icon to add picture</a:t>
            </a:r>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ody Level One…"/>
          <p:cNvSpPr txBox="1">
            <a:spLocks noGrp="1"/>
          </p:cNvSpPr>
          <p:nvPr>
            <p:ph type="body" idx="1" hasCustomPrompt="1"/>
          </p:nvPr>
        </p:nvSpPr>
        <p:spPr>
          <a:xfrm>
            <a:off x="1206500" y="4248503"/>
            <a:ext cx="21971000" cy="82560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2" spcCol="1098550">
            <a:normAutofit/>
          </a:bodyPr>
          <a:lstStyle/>
          <a:p>
            <a:r>
              <a:t>Slide bullet text</a:t>
            </a:r>
          </a:p>
          <a:p>
            <a:pPr lvl="1"/>
            <a:endParaRPr/>
          </a:p>
          <a:p>
            <a:pPr lvl="2"/>
            <a:endParaRPr/>
          </a:p>
          <a:p>
            <a:pPr lvl="3"/>
            <a:endParaRPr/>
          </a:p>
          <a:p>
            <a:pPr lvl="4"/>
            <a:endParaRPr/>
          </a:p>
        </p:txBody>
      </p:sp>
      <p:sp>
        <p:nvSpPr>
          <p:cNvPr id="3" name="Title Text"/>
          <p:cNvSpPr txBox="1">
            <a:spLocks noGrp="1"/>
          </p:cNvSpPr>
          <p:nvPr>
            <p:ph type="title"/>
          </p:nvPr>
        </p:nvSpPr>
        <p:spPr>
          <a:xfrm>
            <a:off x="3653366" y="2743200"/>
            <a:ext cx="19507201" cy="15053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Title Text</a:t>
            </a:r>
          </a:p>
        </p:txBody>
      </p:sp>
      <p:sp>
        <p:nvSpPr>
          <p:cNvPr id="4" name="Slide Number"/>
          <p:cNvSpPr txBox="1">
            <a:spLocks noGrp="1"/>
          </p:cNvSpPr>
          <p:nvPr>
            <p:ph type="sldNum" sz="quarter" idx="2"/>
          </p:nvPr>
        </p:nvSpPr>
        <p:spPr>
          <a:xfrm>
            <a:off x="12001500" y="13080999"/>
            <a:ext cx="368504"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5" r:id="rId3"/>
    <p:sldLayoutId id="2147483657" r:id="rId4"/>
    <p:sldLayoutId id="2147483658" r:id="rId5"/>
    <p:sldLayoutId id="2147483659" r:id="rId6"/>
    <p:sldLayoutId id="2147483660" r:id="rId7"/>
    <p:sldLayoutId id="2147483661" r:id="rId8"/>
    <p:sldLayoutId id="2147483662" r:id="rId9"/>
    <p:sldLayoutId id="2147483665" r:id="rId10"/>
    <p:sldLayoutId id="2147483666" r:id="rId11"/>
  </p:sldLayoutIdLst>
  <p:transition spd="med"/>
  <p:txStyles>
    <p:titleStyle>
      <a:lvl1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1pPr>
      <a:lvl2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2pPr>
      <a:lvl3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3pPr>
      <a:lvl4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4pPr>
      <a:lvl5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5pPr>
      <a:lvl6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6pPr>
      <a:lvl7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7pPr>
      <a:lvl8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8pPr>
      <a:lvl9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9pPr>
    </p:titleStyle>
    <p:bodyStyle>
      <a:lvl1pPr marL="609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1pPr>
      <a:lvl2pPr marL="12192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2pPr>
      <a:lvl3pPr marL="18288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3pPr>
      <a:lvl4pPr marL="24384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4pPr>
      <a:lvl5pPr marL="30480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5pPr>
      <a:lvl6pPr marL="3657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p:bodyStyle>
    <p:otherStyle>
      <a:lvl1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hyperlink" Target="https://pixabay.com/es/pi%C3%B1ones-engranajes-parrillas-gris-306402/" TargetMode="Externa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hyperlink" Target="https://mehran.ahadi.me/blog/1393/08/beginning-to-write/" TargetMode="Externa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1.png"/><Relationship Id="rId4" Type="http://schemas.openxmlformats.org/officeDocument/2006/relationships/hyperlink" Target="https://thinkdigest.wordpress.com/2016/08/18/goals-the-smart-syste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hyperlink" Target="https://www.pngall.com/checklist-png/" TargetMode="Externa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hyperlink" Target="https://openclipart.org/detail/20496/calendar-by-cod_fsfe" TargetMode="Externa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hyperlink" Target="https://www.transformingsociety.co.uk/2020/06/03/how-volunteering-might-change-because-of-the-pandemic/" TargetMode="External"/><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hyperlink" Target="http://stats.stackexchange.com/questions/726/famous-statistician-quotes" TargetMode="External"/><Relationship Id="rId4" Type="http://schemas.openxmlformats.org/officeDocument/2006/relationships/image" Target="../media/image17.gif"/></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hyperlink" Target="https://pixabay.com/en/cartoon-icon-light-bulb-symbol-1294877/" TargetMode="External"/><Relationship Id="rId4" Type="http://schemas.openxmlformats.org/officeDocument/2006/relationships/diagramLayout" Target="../diagrams/layout2.xml"/><Relationship Id="rId9" Type="http://schemas.openxmlformats.org/officeDocument/2006/relationships/image" Target="../media/image19.png"/></Relationships>
</file>

<file path=ppt/slides/_rels/slide2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hyperlink" Target="https://pixabay.com/en/cartoon-icon-light-bulb-symbol-1294877/" TargetMode="External"/><Relationship Id="rId4" Type="http://schemas.openxmlformats.org/officeDocument/2006/relationships/diagramLayout" Target="../diagrams/layout3.xml"/><Relationship Id="rId9"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hyperlink" Target="https://policyoptions.irpp.org/magazines/innovation-nation/a-call-for-centralized-access-to-rd-funding-in-canada/" TargetMode="External"/><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8" Type="http://schemas.openxmlformats.org/officeDocument/2006/relationships/diagramColors" Target="../diagrams/colors4.xml"/><Relationship Id="rId13" Type="http://schemas.openxmlformats.org/officeDocument/2006/relationships/diagramColors" Target="../diagrams/colors5.xml"/><Relationship Id="rId3" Type="http://schemas.openxmlformats.org/officeDocument/2006/relationships/image" Target="../media/image22.png"/><Relationship Id="rId7" Type="http://schemas.openxmlformats.org/officeDocument/2006/relationships/diagramQuickStyle" Target="../diagrams/quickStyle4.xml"/><Relationship Id="rId12" Type="http://schemas.openxmlformats.org/officeDocument/2006/relationships/diagramQuickStyle" Target="../diagrams/quickStyle5.xml"/><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diagramLayout" Target="../diagrams/layout4.xml"/><Relationship Id="rId11" Type="http://schemas.openxmlformats.org/officeDocument/2006/relationships/diagramLayout" Target="../diagrams/layout5.xml"/><Relationship Id="rId5" Type="http://schemas.openxmlformats.org/officeDocument/2006/relationships/diagramData" Target="../diagrams/data4.xml"/><Relationship Id="rId10" Type="http://schemas.openxmlformats.org/officeDocument/2006/relationships/diagramData" Target="../diagrams/data5.xml"/><Relationship Id="rId4" Type="http://schemas.openxmlformats.org/officeDocument/2006/relationships/image" Target="../media/image1.png"/><Relationship Id="rId9" Type="http://schemas.microsoft.com/office/2007/relationships/diagramDrawing" Target="../diagrams/drawing4.xml"/><Relationship Id="rId14" Type="http://schemas.microsoft.com/office/2007/relationships/diagramDrawing" Target="../diagrams/drawing5.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hyperlink" Target="mailto:Louise.mathias@innovativefundingpartners.com" TargetMode="External"/><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hyperlink" Target="https://www.samhsa.gov/grants/how-to-apply/writing-completing-application/goals-measurable-objectives" TargetMode="External"/><Relationship Id="rId2" Type="http://schemas.openxmlformats.org/officeDocument/2006/relationships/hyperlink" Target="https://writing.wisc.edu/handbook/assignments/grants-2/#4" TargetMode="External"/><Relationship Id="rId1" Type="http://schemas.openxmlformats.org/officeDocument/2006/relationships/slideLayout" Target="../slideLayouts/slideLayout11.xml"/><Relationship Id="rId6" Type="http://schemas.openxmlformats.org/officeDocument/2006/relationships/image" Target="../media/image1.png"/><Relationship Id="rId5" Type="http://schemas.openxmlformats.org/officeDocument/2006/relationships/hyperlink" Target="https://bhw.hrsa.gov/sites/default/files/bureau-health-workforce/funding/workplantemplate.pdf" TargetMode="External"/><Relationship Id="rId4" Type="http://schemas.openxmlformats.org/officeDocument/2006/relationships/hyperlink" Target="https://www.ucop.edu/local-human-resources/_files/performance-appraisal/How%20to%20write%20SMART%20Goals%20v2.pdf"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hyperlink" Target="https://rosarubicondior.blogspot.com/2013/03/plink.html" TargetMode="Externa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hyperlink" Target="https://pixabay.com/en/success-planning-strategy-draw-pen-620300/" TargetMode="Externa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itle of"/>
          <p:cNvSpPr txBox="1"/>
          <p:nvPr/>
        </p:nvSpPr>
        <p:spPr>
          <a:xfrm>
            <a:off x="7883018" y="5232661"/>
            <a:ext cx="13228368"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4000" b="1" spc="398">
                <a:solidFill>
                  <a:srgbClr val="ECB547"/>
                </a:solidFill>
                <a:latin typeface="AcuminProWide-Semibold"/>
                <a:ea typeface="AcuminProWide-Semibold"/>
                <a:cs typeface="AcuminProWide-Semibold"/>
                <a:sym typeface="AcuminProWide-Semibold"/>
              </a:defRPr>
            </a:lvl1pPr>
          </a:lstStyle>
          <a:p>
            <a:r>
              <a:rPr lang="en-US" sz="8000" dirty="0"/>
              <a:t>Creating a Solid</a:t>
            </a:r>
            <a:endParaRPr sz="8000" dirty="0"/>
          </a:p>
        </p:txBody>
      </p:sp>
      <p:sp>
        <p:nvSpPr>
          <p:cNvPr id="154" name="presentation"/>
          <p:cNvSpPr txBox="1"/>
          <p:nvPr/>
        </p:nvSpPr>
        <p:spPr>
          <a:xfrm>
            <a:off x="7883018" y="6162484"/>
            <a:ext cx="4607030" cy="157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4000" b="1" spc="-700">
                <a:solidFill>
                  <a:srgbClr val="7FC9C8"/>
                </a:solidFill>
                <a:latin typeface="AcuminProWide-Semibold"/>
                <a:ea typeface="AcuminProWide-Semibold"/>
                <a:cs typeface="AcuminProWide-Semibold"/>
                <a:sym typeface="AcuminProWide-Semibold"/>
              </a:defRPr>
            </a:lvl1pPr>
          </a:lstStyle>
          <a:p>
            <a:r>
              <a:rPr lang="en-US" sz="9600" dirty="0"/>
              <a:t>Work Plan</a:t>
            </a:r>
            <a:endParaRPr sz="9600" dirty="0"/>
          </a:p>
        </p:txBody>
      </p:sp>
      <p:pic>
        <p:nvPicPr>
          <p:cNvPr id="155" name="Image" descr="Image"/>
          <p:cNvPicPr>
            <a:picLocks noChangeAspect="1"/>
          </p:cNvPicPr>
          <p:nvPr/>
        </p:nvPicPr>
        <p:blipFill>
          <a:blip r:embed="rId2"/>
          <a:stretch>
            <a:fillRect/>
          </a:stretch>
        </p:blipFill>
        <p:spPr>
          <a:xfrm>
            <a:off x="5620891" y="5899510"/>
            <a:ext cx="2213357" cy="1916981"/>
          </a:xfrm>
          <a:prstGeom prst="rect">
            <a:avLst/>
          </a:prstGeom>
          <a:ln w="12700">
            <a:miter lim="400000"/>
          </a:ln>
        </p:spPr>
      </p:pic>
      <p:pic>
        <p:nvPicPr>
          <p:cNvPr id="3" name="Image" descr="Image">
            <a:extLst>
              <a:ext uri="{FF2B5EF4-FFF2-40B4-BE49-F238E27FC236}">
                <a16:creationId xmlns:a16="http://schemas.microsoft.com/office/drawing/2014/main" id="{25896D41-A052-332E-DA83-F3E3A9449DBA}"/>
              </a:ext>
            </a:extLst>
          </p:cNvPr>
          <p:cNvPicPr>
            <a:picLocks noChangeAspect="1"/>
          </p:cNvPicPr>
          <p:nvPr/>
        </p:nvPicPr>
        <p:blipFill>
          <a:blip r:embed="rId3"/>
          <a:stretch>
            <a:fillRect/>
          </a:stretch>
        </p:blipFill>
        <p:spPr>
          <a:xfrm>
            <a:off x="315355" y="546302"/>
            <a:ext cx="6855221" cy="1782859"/>
          </a:xfrm>
          <a:prstGeom prst="rect">
            <a:avLst/>
          </a:prstGeom>
          <a:ln w="12700">
            <a:miter lim="400000"/>
          </a:ln>
        </p:spPr>
      </p:pic>
      <p:sp>
        <p:nvSpPr>
          <p:cNvPr id="4" name="TextBox 3">
            <a:extLst>
              <a:ext uri="{FF2B5EF4-FFF2-40B4-BE49-F238E27FC236}">
                <a16:creationId xmlns:a16="http://schemas.microsoft.com/office/drawing/2014/main" id="{B53D6247-8CDF-6665-D164-B03F1F410F9C}"/>
              </a:ext>
            </a:extLst>
          </p:cNvPr>
          <p:cNvSpPr txBox="1"/>
          <p:nvPr/>
        </p:nvSpPr>
        <p:spPr>
          <a:xfrm>
            <a:off x="1083427" y="12143776"/>
            <a:ext cx="5905464"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lang="en-US" sz="6000" b="1" dirty="0">
                <a:solidFill>
                  <a:schemeClr val="accent2">
                    <a:lumMod val="75000"/>
                  </a:schemeClr>
                </a:solidFill>
              </a:rPr>
              <a:t>August 16, 2023</a:t>
            </a:r>
            <a:endParaRPr kumimoji="0" lang="en-US" sz="6000" b="1" i="0" u="none" strike="noStrike" cap="none" spc="0" normalizeH="0" baseline="0" dirty="0">
              <a:ln>
                <a:noFill/>
              </a:ln>
              <a:solidFill>
                <a:schemeClr val="accent2">
                  <a:lumMod val="75000"/>
                </a:schemeClr>
              </a:solidFill>
              <a:effectLst/>
              <a:uFillTx/>
              <a:latin typeface="+mj-lt"/>
              <a:ea typeface="+mj-ea"/>
              <a:cs typeface="+mj-cs"/>
              <a:sym typeface="Helvetica Neue"/>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20270e6df5a_0_16"/>
          <p:cNvSpPr txBox="1">
            <a:spLocks noGrp="1"/>
          </p:cNvSpPr>
          <p:nvPr>
            <p:ph type="title"/>
          </p:nvPr>
        </p:nvSpPr>
        <p:spPr>
          <a:xfrm>
            <a:off x="1219200" y="1285461"/>
            <a:ext cx="21945600" cy="2286000"/>
          </a:xfrm>
          <a:prstGeom prst="rect">
            <a:avLst/>
          </a:prstGeom>
        </p:spPr>
        <p:txBody>
          <a:bodyPr spcFirstLastPara="1" wrap="square" lIns="182850" tIns="91400" rIns="182850" bIns="91400" anchor="ctr" anchorCtr="0">
            <a:normAutofit fontScale="90000"/>
          </a:bodyPr>
          <a:lstStyle/>
          <a:p>
            <a:pPr marL="101600">
              <a:lnSpc>
                <a:spcPct val="115000"/>
              </a:lnSpc>
              <a:buClr>
                <a:schemeClr val="dk1"/>
              </a:buClr>
              <a:buSzPts val="2800"/>
            </a:pPr>
            <a:r>
              <a:rPr lang="en-US" sz="8000" dirty="0">
                <a:solidFill>
                  <a:srgbClr val="FFC000"/>
                </a:solidFill>
                <a:latin typeface="+mj-ea"/>
                <a:cs typeface="Montserrat"/>
                <a:sym typeface="Montserrat"/>
              </a:rPr>
              <a:t>II.</a:t>
            </a:r>
            <a:r>
              <a:rPr lang="en-US" sz="5600" dirty="0">
                <a:solidFill>
                  <a:schemeClr val="dk1"/>
                </a:solidFill>
                <a:latin typeface="Montserrat"/>
                <a:ea typeface="Montserrat"/>
                <a:cs typeface="Montserrat"/>
                <a:sym typeface="Montserrat"/>
              </a:rPr>
              <a:t> </a:t>
            </a:r>
            <a:r>
              <a:rPr lang="en-US" sz="9800" dirty="0">
                <a:solidFill>
                  <a:schemeClr val="accent2">
                    <a:lumMod val="75000"/>
                  </a:schemeClr>
                </a:solidFill>
                <a:latin typeface="+mj-ea"/>
                <a:ea typeface="Montserrat"/>
                <a:cs typeface="Montserrat"/>
                <a:sym typeface="Montserrat"/>
              </a:rPr>
              <a:t>Developing effective goals, objectives and activities, and understanding the differences</a:t>
            </a:r>
            <a:endParaRPr sz="6600" b="1" dirty="0">
              <a:solidFill>
                <a:schemeClr val="accent2">
                  <a:lumMod val="75000"/>
                </a:schemeClr>
              </a:solidFill>
              <a:latin typeface="+mj-ea"/>
              <a:sym typeface="Montserrat"/>
            </a:endParaRPr>
          </a:p>
        </p:txBody>
      </p:sp>
      <p:pic>
        <p:nvPicPr>
          <p:cNvPr id="2" name="Image" descr="Image">
            <a:extLst>
              <a:ext uri="{FF2B5EF4-FFF2-40B4-BE49-F238E27FC236}">
                <a16:creationId xmlns:a16="http://schemas.microsoft.com/office/drawing/2014/main" id="{A42C7207-BB09-FDC6-1587-CF282DA8910A}"/>
              </a:ext>
            </a:extLst>
          </p:cNvPr>
          <p:cNvPicPr>
            <a:picLocks noChangeAspect="1"/>
          </p:cNvPicPr>
          <p:nvPr/>
        </p:nvPicPr>
        <p:blipFill>
          <a:blip r:embed="rId3"/>
          <a:stretch>
            <a:fillRect/>
          </a:stretch>
        </p:blipFill>
        <p:spPr>
          <a:xfrm>
            <a:off x="22466295" y="12033784"/>
            <a:ext cx="1219791" cy="1056456"/>
          </a:xfrm>
          <a:prstGeom prst="rect">
            <a:avLst/>
          </a:prstGeom>
          <a:ln w="12700">
            <a:miter lim="400000"/>
          </a:ln>
        </p:spPr>
      </p:pic>
      <p:pic>
        <p:nvPicPr>
          <p:cNvPr id="10" name="Picture 9" descr="A group of gears with white circles&#10;&#10;Description automatically generated">
            <a:extLst>
              <a:ext uri="{FF2B5EF4-FFF2-40B4-BE49-F238E27FC236}">
                <a16:creationId xmlns:a16="http://schemas.microsoft.com/office/drawing/2014/main" id="{6F8F24A4-A06B-9A8A-1626-523BD938B40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683629" y="3829123"/>
            <a:ext cx="12148279" cy="7946999"/>
          </a:xfrm>
          <a:prstGeom prst="rect">
            <a:avLst/>
          </a:prstGeom>
        </p:spPr>
      </p:pic>
      <p:sp>
        <p:nvSpPr>
          <p:cNvPr id="11" name="TextBox 10">
            <a:extLst>
              <a:ext uri="{FF2B5EF4-FFF2-40B4-BE49-F238E27FC236}">
                <a16:creationId xmlns:a16="http://schemas.microsoft.com/office/drawing/2014/main" id="{1F3C15B2-4C0E-856A-9C8B-6DB2F2DA40EF}"/>
              </a:ext>
            </a:extLst>
          </p:cNvPr>
          <p:cNvSpPr txBox="1"/>
          <p:nvPr/>
        </p:nvSpPr>
        <p:spPr>
          <a:xfrm rot="1311312">
            <a:off x="12981922" y="5920921"/>
            <a:ext cx="2641997"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3200" b="1" i="1" u="none" strike="noStrike" cap="none" spc="0" normalizeH="0" baseline="0" dirty="0">
                <a:ln>
                  <a:noFill/>
                </a:ln>
                <a:solidFill>
                  <a:srgbClr val="5E5E5E"/>
                </a:solidFill>
                <a:effectLst>
                  <a:outerShdw blurRad="38100" dist="38100" dir="2700000" algn="tl">
                    <a:srgbClr val="000000">
                      <a:alpha val="43137"/>
                    </a:srgbClr>
                  </a:outerShdw>
                </a:effectLst>
                <a:uFillTx/>
                <a:latin typeface="APPLE CHANCERY" panose="03020702040506060504" pitchFamily="66" charset="-79"/>
                <a:cs typeface="APPLE CHANCERY" panose="03020702040506060504" pitchFamily="66" charset="-79"/>
                <a:sym typeface="Helvetica Neue"/>
              </a:rPr>
              <a:t>Objectives</a:t>
            </a:r>
          </a:p>
        </p:txBody>
      </p:sp>
      <p:sp>
        <p:nvSpPr>
          <p:cNvPr id="12" name="TextBox 11">
            <a:extLst>
              <a:ext uri="{FF2B5EF4-FFF2-40B4-BE49-F238E27FC236}">
                <a16:creationId xmlns:a16="http://schemas.microsoft.com/office/drawing/2014/main" id="{14C54490-29B3-E3B2-0392-B2BD7BDD9EF8}"/>
              </a:ext>
            </a:extLst>
          </p:cNvPr>
          <p:cNvSpPr txBox="1"/>
          <p:nvPr/>
        </p:nvSpPr>
        <p:spPr>
          <a:xfrm rot="19612492">
            <a:off x="9734629" y="9121322"/>
            <a:ext cx="2641997"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3200" b="1" i="1" u="none" strike="noStrike" cap="none" spc="0" normalizeH="0" baseline="0" dirty="0">
                <a:ln>
                  <a:noFill/>
                </a:ln>
                <a:solidFill>
                  <a:srgbClr val="5E5E5E"/>
                </a:solidFill>
                <a:effectLst>
                  <a:outerShdw blurRad="38100" dist="38100" dir="2700000" algn="tl">
                    <a:srgbClr val="000000">
                      <a:alpha val="43137"/>
                    </a:srgbClr>
                  </a:outerShdw>
                </a:effectLst>
                <a:uFillTx/>
                <a:latin typeface="APPLE CHANCERY" panose="03020702040506060504" pitchFamily="66" charset="-79"/>
                <a:cs typeface="APPLE CHANCERY" panose="03020702040506060504" pitchFamily="66" charset="-79"/>
                <a:sym typeface="Helvetica Neue"/>
              </a:rPr>
              <a:t>Goals</a:t>
            </a:r>
            <a:endParaRPr kumimoji="0" lang="en-US" sz="3600" b="1" i="1" u="none" strike="noStrike" cap="none" spc="0" normalizeH="0" baseline="0" dirty="0">
              <a:ln>
                <a:noFill/>
              </a:ln>
              <a:solidFill>
                <a:srgbClr val="5E5E5E"/>
              </a:solidFill>
              <a:effectLst>
                <a:outerShdw blurRad="38100" dist="38100" dir="2700000" algn="tl">
                  <a:srgbClr val="000000">
                    <a:alpha val="43137"/>
                  </a:srgbClr>
                </a:outerShdw>
              </a:effectLst>
              <a:uFillTx/>
              <a:latin typeface="APPLE CHANCERY" panose="03020702040506060504" pitchFamily="66" charset="-79"/>
              <a:cs typeface="APPLE CHANCERY" panose="03020702040506060504" pitchFamily="66" charset="-79"/>
              <a:sym typeface="Helvetica Neue"/>
            </a:endParaRPr>
          </a:p>
        </p:txBody>
      </p:sp>
      <p:sp>
        <p:nvSpPr>
          <p:cNvPr id="13" name="TextBox 12">
            <a:extLst>
              <a:ext uri="{FF2B5EF4-FFF2-40B4-BE49-F238E27FC236}">
                <a16:creationId xmlns:a16="http://schemas.microsoft.com/office/drawing/2014/main" id="{9B80CF66-53B0-7202-CEE3-59A2725483B5}"/>
              </a:ext>
            </a:extLst>
          </p:cNvPr>
          <p:cNvSpPr txBox="1"/>
          <p:nvPr/>
        </p:nvSpPr>
        <p:spPr>
          <a:xfrm rot="19612492">
            <a:off x="17084998" y="7940206"/>
            <a:ext cx="2641997"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3200" b="1" i="1" u="none" strike="noStrike" cap="none" spc="0" normalizeH="0" baseline="0" dirty="0">
                <a:ln>
                  <a:noFill/>
                </a:ln>
                <a:solidFill>
                  <a:srgbClr val="5E5E5E"/>
                </a:solidFill>
                <a:effectLst>
                  <a:outerShdw blurRad="38100" dist="38100" dir="2700000" algn="tl">
                    <a:srgbClr val="000000">
                      <a:alpha val="43137"/>
                    </a:srgbClr>
                  </a:outerShdw>
                </a:effectLst>
                <a:uFillTx/>
                <a:latin typeface="APPLE CHANCERY" panose="03020702040506060504" pitchFamily="66" charset="-79"/>
                <a:cs typeface="APPLE CHANCERY" panose="03020702040506060504" pitchFamily="66" charset="-79"/>
                <a:sym typeface="Helvetica Neue"/>
              </a:rPr>
              <a:t>Activities</a:t>
            </a:r>
          </a:p>
        </p:txBody>
      </p:sp>
    </p:spTree>
    <p:extLst>
      <p:ext uri="{BB962C8B-B14F-4D97-AF65-F5344CB8AC3E}">
        <p14:creationId xmlns:p14="http://schemas.microsoft.com/office/powerpoint/2010/main" val="349287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20270e6df5a_0_34"/>
          <p:cNvSpPr txBox="1">
            <a:spLocks noGrp="1"/>
          </p:cNvSpPr>
          <p:nvPr>
            <p:ph type="title"/>
          </p:nvPr>
        </p:nvSpPr>
        <p:spPr>
          <a:xfrm>
            <a:off x="1219200" y="609600"/>
            <a:ext cx="21945600" cy="2286000"/>
          </a:xfrm>
          <a:prstGeom prst="rect">
            <a:avLst/>
          </a:prstGeom>
        </p:spPr>
        <p:txBody>
          <a:bodyPr spcFirstLastPara="1" wrap="square" lIns="182850" tIns="91400" rIns="182850" bIns="91400" anchor="ctr" anchorCtr="0">
            <a:normAutofit fontScale="90000"/>
          </a:bodyPr>
          <a:lstStyle/>
          <a:p>
            <a:r>
              <a:rPr lang="en-US" sz="9600" dirty="0">
                <a:solidFill>
                  <a:srgbClr val="FFC000"/>
                </a:solidFill>
                <a:latin typeface="Helvetica Neue"/>
                <a:ea typeface="Helvetica Neue"/>
                <a:cs typeface="Helvetica Neue"/>
                <a:sym typeface="Arial"/>
              </a:rPr>
              <a:t>What’s the first step in developing goals and objectives?</a:t>
            </a:r>
            <a:endParaRPr sz="9600" dirty="0">
              <a:solidFill>
                <a:srgbClr val="FFC000"/>
              </a:solidFill>
              <a:latin typeface="Helvetica Neue"/>
              <a:ea typeface="Helvetica Neue"/>
              <a:cs typeface="Helvetica Neue"/>
              <a:sym typeface="Arial"/>
            </a:endParaRPr>
          </a:p>
        </p:txBody>
      </p:sp>
      <p:sp>
        <p:nvSpPr>
          <p:cNvPr id="107" name="Google Shape;107;g20270e6df5a_0_34"/>
          <p:cNvSpPr txBox="1">
            <a:spLocks noGrp="1"/>
          </p:cNvSpPr>
          <p:nvPr>
            <p:ph type="body" idx="1"/>
          </p:nvPr>
        </p:nvSpPr>
        <p:spPr>
          <a:xfrm>
            <a:off x="1219200" y="2895599"/>
            <a:ext cx="21687692" cy="9788769"/>
          </a:xfrm>
          <a:prstGeom prst="rect">
            <a:avLst/>
          </a:prstGeom>
        </p:spPr>
        <p:txBody>
          <a:bodyPr spcFirstLastPara="1" wrap="square" lIns="182850" tIns="91400" rIns="182850" bIns="91400" numCol="1" spcCol="1098550" anchor="t" anchorCtr="0">
            <a:normAutofit fontScale="92500" lnSpcReduction="10000"/>
          </a:bodyPr>
          <a:lstStyle/>
          <a:p>
            <a:pPr marL="841248" indent="-685800">
              <a:lnSpc>
                <a:spcPct val="150000"/>
              </a:lnSpc>
              <a:spcBef>
                <a:spcPts val="0"/>
              </a:spcBef>
              <a:buSzPct val="150000"/>
            </a:pPr>
            <a:r>
              <a:rPr lang="en-US" sz="5200" dirty="0">
                <a:solidFill>
                  <a:schemeClr val="bg2">
                    <a:lumMod val="50000"/>
                  </a:schemeClr>
                </a:solidFill>
                <a:latin typeface="Helvetica Neue"/>
                <a:ea typeface="Helvetica Neue"/>
                <a:cs typeface="Helvetica Neue"/>
              </a:rPr>
              <a:t>Review the Notice of Funding Opportunity (NOFO) for the specific purpose of the grant and the values of the organization or agency. </a:t>
            </a:r>
          </a:p>
          <a:p>
            <a:pPr marL="841248" indent="-685800">
              <a:lnSpc>
                <a:spcPct val="150000"/>
              </a:lnSpc>
              <a:spcBef>
                <a:spcPts val="0"/>
              </a:spcBef>
              <a:buSzPct val="150000"/>
            </a:pPr>
            <a:endParaRPr lang="en-US" sz="5200" dirty="0">
              <a:solidFill>
                <a:schemeClr val="bg2">
                  <a:lumMod val="50000"/>
                </a:schemeClr>
              </a:solidFill>
              <a:latin typeface="Helvetica Neue"/>
              <a:ea typeface="Helvetica Neue"/>
              <a:cs typeface="Helvetica Neue"/>
            </a:endParaRPr>
          </a:p>
          <a:p>
            <a:pPr marL="841248" indent="-685800">
              <a:lnSpc>
                <a:spcPct val="150000"/>
              </a:lnSpc>
              <a:spcBef>
                <a:spcPts val="0"/>
              </a:spcBef>
              <a:buSzPct val="150000"/>
            </a:pPr>
            <a:r>
              <a:rPr lang="en-US" sz="5200" dirty="0">
                <a:solidFill>
                  <a:schemeClr val="bg2">
                    <a:lumMod val="50000"/>
                  </a:schemeClr>
                </a:solidFill>
                <a:latin typeface="Helvetica Neue"/>
                <a:ea typeface="Helvetica Neue"/>
                <a:cs typeface="Helvetica Neue"/>
              </a:rPr>
              <a:t>Use the language and terminology </a:t>
            </a:r>
            <a:br>
              <a:rPr lang="en-US" sz="5200" dirty="0">
                <a:solidFill>
                  <a:schemeClr val="bg2">
                    <a:lumMod val="50000"/>
                  </a:schemeClr>
                </a:solidFill>
                <a:latin typeface="Helvetica Neue"/>
                <a:ea typeface="Helvetica Neue"/>
                <a:cs typeface="Helvetica Neue"/>
              </a:rPr>
            </a:br>
            <a:r>
              <a:rPr lang="en-US" sz="5200" dirty="0">
                <a:solidFill>
                  <a:schemeClr val="bg2">
                    <a:lumMod val="50000"/>
                  </a:schemeClr>
                </a:solidFill>
                <a:latin typeface="Helvetica Neue"/>
                <a:ea typeface="Helvetica Neue"/>
                <a:cs typeface="Helvetica Neue"/>
              </a:rPr>
              <a:t>to construct your plan. </a:t>
            </a:r>
          </a:p>
          <a:p>
            <a:pPr marL="841248" indent="-685800">
              <a:lnSpc>
                <a:spcPct val="150000"/>
              </a:lnSpc>
              <a:spcBef>
                <a:spcPts val="0"/>
              </a:spcBef>
              <a:buSzPct val="150000"/>
            </a:pPr>
            <a:endParaRPr lang="en-US" sz="5200" dirty="0">
              <a:solidFill>
                <a:schemeClr val="bg2">
                  <a:lumMod val="50000"/>
                </a:schemeClr>
              </a:solidFill>
              <a:latin typeface="Helvetica Neue"/>
              <a:ea typeface="Helvetica Neue"/>
              <a:cs typeface="Helvetica Neue"/>
            </a:endParaRPr>
          </a:p>
          <a:p>
            <a:pPr marL="841248" indent="-685800">
              <a:lnSpc>
                <a:spcPct val="150000"/>
              </a:lnSpc>
              <a:spcBef>
                <a:spcPts val="0"/>
              </a:spcBef>
              <a:buSzPct val="150000"/>
            </a:pPr>
            <a:r>
              <a:rPr lang="en-US" sz="5200" dirty="0">
                <a:solidFill>
                  <a:schemeClr val="bg2">
                    <a:lumMod val="50000"/>
                  </a:schemeClr>
                </a:solidFill>
                <a:latin typeface="Helvetica Neue"/>
                <a:ea typeface="Helvetica Neue"/>
                <a:cs typeface="Helvetica Neue"/>
              </a:rPr>
              <a:t>Ensure your work plan flows logically </a:t>
            </a:r>
            <a:br>
              <a:rPr lang="en-US" sz="5200" dirty="0">
                <a:solidFill>
                  <a:schemeClr val="bg2">
                    <a:lumMod val="50000"/>
                  </a:schemeClr>
                </a:solidFill>
                <a:latin typeface="Helvetica Neue"/>
                <a:ea typeface="Helvetica Neue"/>
                <a:cs typeface="Helvetica Neue"/>
              </a:rPr>
            </a:br>
            <a:r>
              <a:rPr lang="en-US" sz="5200" dirty="0">
                <a:solidFill>
                  <a:schemeClr val="bg2">
                    <a:lumMod val="50000"/>
                  </a:schemeClr>
                </a:solidFill>
                <a:latin typeface="Helvetica Neue"/>
                <a:ea typeface="Helvetica Neue"/>
                <a:cs typeface="Helvetica Neue"/>
              </a:rPr>
              <a:t>and uses the template or structure required </a:t>
            </a:r>
            <a:br>
              <a:rPr lang="en-US" sz="5200" dirty="0">
                <a:solidFill>
                  <a:schemeClr val="bg2">
                    <a:lumMod val="50000"/>
                  </a:schemeClr>
                </a:solidFill>
                <a:latin typeface="Helvetica Neue"/>
                <a:ea typeface="Helvetica Neue"/>
                <a:cs typeface="Helvetica Neue"/>
              </a:rPr>
            </a:br>
            <a:r>
              <a:rPr lang="en-US" sz="5200" dirty="0">
                <a:solidFill>
                  <a:schemeClr val="bg2">
                    <a:lumMod val="50000"/>
                  </a:schemeClr>
                </a:solidFill>
                <a:latin typeface="Helvetica Neue"/>
                <a:ea typeface="Helvetica Neue"/>
                <a:cs typeface="Helvetica Neue"/>
              </a:rPr>
              <a:t>by the proposal. </a:t>
            </a:r>
            <a:endParaRPr lang="en-US" dirty="0">
              <a:solidFill>
                <a:schemeClr val="bg2">
                  <a:lumMod val="50000"/>
                </a:schemeClr>
              </a:solidFill>
            </a:endParaRPr>
          </a:p>
        </p:txBody>
      </p:sp>
      <p:pic>
        <p:nvPicPr>
          <p:cNvPr id="2" name="Image" descr="Image">
            <a:extLst>
              <a:ext uri="{FF2B5EF4-FFF2-40B4-BE49-F238E27FC236}">
                <a16:creationId xmlns:a16="http://schemas.microsoft.com/office/drawing/2014/main" id="{55D9C322-229F-3D0D-94DF-20A12BAFD57C}"/>
              </a:ext>
            </a:extLst>
          </p:cNvPr>
          <p:cNvPicPr>
            <a:picLocks noChangeAspect="1"/>
          </p:cNvPicPr>
          <p:nvPr/>
        </p:nvPicPr>
        <p:blipFill>
          <a:blip r:embed="rId3"/>
          <a:stretch>
            <a:fillRect/>
          </a:stretch>
        </p:blipFill>
        <p:spPr>
          <a:xfrm>
            <a:off x="22466295" y="12033784"/>
            <a:ext cx="1219791" cy="1056456"/>
          </a:xfrm>
          <a:prstGeom prst="rect">
            <a:avLst/>
          </a:prstGeom>
          <a:ln w="12700">
            <a:miter lim="400000"/>
          </a:ln>
        </p:spPr>
      </p:pic>
      <p:pic>
        <p:nvPicPr>
          <p:cNvPr id="14" name="Picture 13" descr="A close-up of a white line on the road&#10;&#10;Description automatically generated">
            <a:extLst>
              <a:ext uri="{FF2B5EF4-FFF2-40B4-BE49-F238E27FC236}">
                <a16:creationId xmlns:a16="http://schemas.microsoft.com/office/drawing/2014/main" id="{88B63323-2A9D-E99E-A630-FCA44DC184C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4378354" y="5197981"/>
            <a:ext cx="8786446" cy="5184003"/>
          </a:xfrm>
          <a:prstGeom prst="rect">
            <a:avLst/>
          </a:prstGeom>
        </p:spPr>
      </p:pic>
    </p:spTree>
    <p:extLst>
      <p:ext uri="{BB962C8B-B14F-4D97-AF65-F5344CB8AC3E}">
        <p14:creationId xmlns:p14="http://schemas.microsoft.com/office/powerpoint/2010/main" val="84807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20270e6df5a_0_34"/>
          <p:cNvSpPr txBox="1">
            <a:spLocks noGrp="1"/>
          </p:cNvSpPr>
          <p:nvPr>
            <p:ph type="title"/>
          </p:nvPr>
        </p:nvSpPr>
        <p:spPr>
          <a:xfrm>
            <a:off x="520695" y="119812"/>
            <a:ext cx="21945600" cy="2286000"/>
          </a:xfrm>
          <a:prstGeom prst="rect">
            <a:avLst/>
          </a:prstGeom>
        </p:spPr>
        <p:txBody>
          <a:bodyPr spcFirstLastPara="1" wrap="square" lIns="182850" tIns="91400" rIns="182850" bIns="91400" anchor="ctr" anchorCtr="0">
            <a:normAutofit/>
          </a:bodyPr>
          <a:lstStyle/>
          <a:p>
            <a:r>
              <a:rPr lang="en-US" sz="9600" dirty="0">
                <a:solidFill>
                  <a:srgbClr val="FFC000"/>
                </a:solidFill>
                <a:latin typeface="Helvetica Neue"/>
                <a:ea typeface="Helvetica Neue"/>
                <a:cs typeface="Helvetica Neue"/>
                <a:sym typeface="Arial"/>
              </a:rPr>
              <a:t>GOALS</a:t>
            </a:r>
            <a:endParaRPr sz="9600" dirty="0">
              <a:solidFill>
                <a:srgbClr val="FFC000"/>
              </a:solidFill>
              <a:latin typeface="Helvetica Neue"/>
              <a:ea typeface="Helvetica Neue"/>
              <a:cs typeface="Helvetica Neue"/>
              <a:sym typeface="Arial"/>
            </a:endParaRPr>
          </a:p>
        </p:txBody>
      </p:sp>
      <p:sp>
        <p:nvSpPr>
          <p:cNvPr id="107" name="Google Shape;107;g20270e6df5a_0_34"/>
          <p:cNvSpPr txBox="1">
            <a:spLocks noGrp="1"/>
          </p:cNvSpPr>
          <p:nvPr>
            <p:ph type="body" idx="1"/>
          </p:nvPr>
        </p:nvSpPr>
        <p:spPr>
          <a:xfrm>
            <a:off x="697914" y="2405812"/>
            <a:ext cx="21945599" cy="10441450"/>
          </a:xfrm>
          <a:prstGeom prst="rect">
            <a:avLst/>
          </a:prstGeom>
        </p:spPr>
        <p:txBody>
          <a:bodyPr spcFirstLastPara="1" wrap="square" lIns="182850" tIns="91400" rIns="182850" bIns="91400" numCol="1" spcCol="1098550" anchor="t" anchorCtr="0">
            <a:noAutofit/>
          </a:bodyPr>
          <a:lstStyle/>
          <a:p>
            <a:pPr marL="841248" indent="-685800">
              <a:lnSpc>
                <a:spcPct val="100000"/>
              </a:lnSpc>
              <a:spcBef>
                <a:spcPts val="0"/>
              </a:spcBef>
              <a:buSzPct val="150000"/>
            </a:pPr>
            <a:r>
              <a:rPr lang="en-US" sz="4400" dirty="0">
                <a:solidFill>
                  <a:schemeClr val="bg2">
                    <a:lumMod val="50000"/>
                  </a:schemeClr>
                </a:solidFill>
                <a:latin typeface="Helvetica Neue"/>
                <a:ea typeface="Helvetica Neue"/>
                <a:cs typeface="Helvetica Neue"/>
              </a:rPr>
              <a:t>A goal is a broad statement about ultimate outcomes from program implementation</a:t>
            </a:r>
          </a:p>
          <a:p>
            <a:pPr marL="841248" indent="-685800">
              <a:lnSpc>
                <a:spcPct val="100000"/>
              </a:lnSpc>
              <a:spcBef>
                <a:spcPts val="0"/>
              </a:spcBef>
              <a:buSzPct val="150000"/>
            </a:pPr>
            <a:endParaRPr lang="en-US" sz="4400" dirty="0">
              <a:solidFill>
                <a:schemeClr val="bg2">
                  <a:lumMod val="50000"/>
                </a:schemeClr>
              </a:solidFill>
              <a:latin typeface="Helvetica Neue"/>
              <a:ea typeface="Helvetica Neue"/>
              <a:cs typeface="Helvetica Neue"/>
            </a:endParaRPr>
          </a:p>
          <a:p>
            <a:pPr marL="841248" indent="-685800">
              <a:lnSpc>
                <a:spcPct val="100000"/>
              </a:lnSpc>
              <a:spcBef>
                <a:spcPts val="0"/>
              </a:spcBef>
              <a:buSzPct val="150000"/>
            </a:pPr>
            <a:r>
              <a:rPr lang="en-US" sz="4400" dirty="0">
                <a:solidFill>
                  <a:schemeClr val="bg2">
                    <a:lumMod val="50000"/>
                  </a:schemeClr>
                </a:solidFill>
                <a:latin typeface="Helvetica Neue"/>
                <a:ea typeface="Helvetica Neue"/>
                <a:cs typeface="Helvetica Neue"/>
              </a:rPr>
              <a:t>Goals describe the behavior or condition in the target population that is expected to change</a:t>
            </a:r>
          </a:p>
          <a:p>
            <a:pPr marL="841248" indent="-685800">
              <a:lnSpc>
                <a:spcPct val="100000"/>
              </a:lnSpc>
              <a:spcBef>
                <a:spcPts val="0"/>
              </a:spcBef>
              <a:buSzPct val="150000"/>
            </a:pPr>
            <a:endParaRPr lang="en-US" sz="4400" dirty="0">
              <a:solidFill>
                <a:schemeClr val="bg2">
                  <a:lumMod val="50000"/>
                </a:schemeClr>
              </a:solidFill>
              <a:latin typeface="Helvetica Neue"/>
              <a:ea typeface="Helvetica Neue"/>
              <a:cs typeface="Helvetica Neue"/>
            </a:endParaRPr>
          </a:p>
          <a:p>
            <a:pPr marL="841248" indent="-685800">
              <a:lnSpc>
                <a:spcPct val="100000"/>
              </a:lnSpc>
              <a:spcBef>
                <a:spcPts val="0"/>
              </a:spcBef>
              <a:buSzPct val="150000"/>
            </a:pPr>
            <a:r>
              <a:rPr lang="en-US" sz="4400" dirty="0">
                <a:solidFill>
                  <a:schemeClr val="bg2">
                    <a:lumMod val="50000"/>
                  </a:schemeClr>
                </a:solidFill>
                <a:latin typeface="Helvetica Neue"/>
                <a:ea typeface="Helvetica Neue"/>
                <a:cs typeface="Helvetica Neue"/>
              </a:rPr>
              <a:t>Focus on the big picture</a:t>
            </a:r>
          </a:p>
          <a:p>
            <a:pPr marL="155448" indent="0">
              <a:lnSpc>
                <a:spcPct val="100000"/>
              </a:lnSpc>
              <a:spcBef>
                <a:spcPts val="0"/>
              </a:spcBef>
              <a:buSzPct val="150000"/>
              <a:buNone/>
            </a:pPr>
            <a:endParaRPr lang="en-US" sz="4400" dirty="0">
              <a:solidFill>
                <a:schemeClr val="bg2">
                  <a:lumMod val="50000"/>
                </a:schemeClr>
              </a:solidFill>
              <a:latin typeface="Helvetica Neue"/>
              <a:ea typeface="Helvetica Neue"/>
              <a:cs typeface="Helvetica Neue"/>
            </a:endParaRPr>
          </a:p>
          <a:p>
            <a:pPr marL="841248" indent="-685800">
              <a:lnSpc>
                <a:spcPct val="100000"/>
              </a:lnSpc>
              <a:spcBef>
                <a:spcPts val="0"/>
              </a:spcBef>
              <a:buSzPct val="150000"/>
            </a:pPr>
            <a:r>
              <a:rPr lang="en-US" sz="4400" dirty="0">
                <a:solidFill>
                  <a:schemeClr val="bg2">
                    <a:lumMod val="50000"/>
                  </a:schemeClr>
                </a:solidFill>
                <a:latin typeface="Helvetica Neue"/>
                <a:ea typeface="Helvetica Neue"/>
                <a:cs typeface="Helvetica Neue"/>
              </a:rPr>
              <a:t>Should align with the grant purpose and your </a:t>
            </a:r>
            <a:br>
              <a:rPr lang="en-US" sz="4400" dirty="0">
                <a:solidFill>
                  <a:schemeClr val="bg2">
                    <a:lumMod val="50000"/>
                  </a:schemeClr>
                </a:solidFill>
                <a:latin typeface="Helvetica Neue"/>
                <a:ea typeface="Helvetica Neue"/>
                <a:cs typeface="Helvetica Neue"/>
              </a:rPr>
            </a:br>
            <a:r>
              <a:rPr lang="en-US" sz="4400" dirty="0">
                <a:solidFill>
                  <a:schemeClr val="bg2">
                    <a:lumMod val="50000"/>
                  </a:schemeClr>
                </a:solidFill>
                <a:latin typeface="Helvetica Neue"/>
                <a:ea typeface="Helvetica Neue"/>
                <a:cs typeface="Helvetica Neue"/>
              </a:rPr>
              <a:t>statement of need</a:t>
            </a:r>
          </a:p>
          <a:p>
            <a:pPr marL="841248" indent="-685800">
              <a:lnSpc>
                <a:spcPct val="100000"/>
              </a:lnSpc>
              <a:spcBef>
                <a:spcPts val="0"/>
              </a:spcBef>
              <a:buSzPct val="150000"/>
            </a:pPr>
            <a:endParaRPr lang="en-US" sz="4400" dirty="0">
              <a:solidFill>
                <a:schemeClr val="bg2">
                  <a:lumMod val="50000"/>
                </a:schemeClr>
              </a:solidFill>
              <a:latin typeface="Helvetica Neue"/>
              <a:ea typeface="Helvetica Neue"/>
              <a:cs typeface="Helvetica Neue"/>
            </a:endParaRPr>
          </a:p>
          <a:p>
            <a:pPr marL="841248" indent="-685800">
              <a:lnSpc>
                <a:spcPct val="100000"/>
              </a:lnSpc>
              <a:spcBef>
                <a:spcPts val="0"/>
              </a:spcBef>
              <a:buSzPct val="150000"/>
            </a:pPr>
            <a:r>
              <a:rPr lang="en-US" sz="4400" dirty="0">
                <a:solidFill>
                  <a:schemeClr val="bg2">
                    <a:lumMod val="50000"/>
                  </a:schemeClr>
                </a:solidFill>
                <a:latin typeface="Helvetica Neue"/>
                <a:ea typeface="Helvetica Neue"/>
                <a:cs typeface="Helvetica Neue"/>
              </a:rPr>
              <a:t>Concise – one sentence </a:t>
            </a:r>
          </a:p>
          <a:p>
            <a:pPr marL="155448" indent="0">
              <a:lnSpc>
                <a:spcPct val="100000"/>
              </a:lnSpc>
              <a:spcBef>
                <a:spcPts val="0"/>
              </a:spcBef>
              <a:buSzPct val="150000"/>
              <a:buNone/>
            </a:pPr>
            <a:endParaRPr lang="en-US" sz="4400" dirty="0">
              <a:solidFill>
                <a:schemeClr val="bg2">
                  <a:lumMod val="50000"/>
                </a:schemeClr>
              </a:solidFill>
              <a:latin typeface="Helvetica Neue"/>
              <a:ea typeface="Helvetica Neue"/>
              <a:cs typeface="Helvetica Neue"/>
            </a:endParaRPr>
          </a:p>
          <a:p>
            <a:pPr marL="841248" indent="-685800">
              <a:lnSpc>
                <a:spcPct val="100000"/>
              </a:lnSpc>
              <a:spcBef>
                <a:spcPts val="0"/>
              </a:spcBef>
              <a:buSzPct val="150000"/>
            </a:pPr>
            <a:r>
              <a:rPr lang="en-US" sz="4400" dirty="0">
                <a:solidFill>
                  <a:schemeClr val="bg2">
                    <a:lumMod val="50000"/>
                  </a:schemeClr>
                </a:solidFill>
                <a:latin typeface="Helvetica Neue"/>
                <a:ea typeface="Helvetica Neue"/>
                <a:cs typeface="Helvetica Neue"/>
              </a:rPr>
              <a:t>Use words such as decrease, deliver, develop, </a:t>
            </a:r>
            <a:br>
              <a:rPr lang="en-US" sz="4400" dirty="0">
                <a:solidFill>
                  <a:schemeClr val="bg2">
                    <a:lumMod val="50000"/>
                  </a:schemeClr>
                </a:solidFill>
                <a:latin typeface="Helvetica Neue"/>
                <a:ea typeface="Helvetica Neue"/>
                <a:cs typeface="Helvetica Neue"/>
              </a:rPr>
            </a:br>
            <a:r>
              <a:rPr lang="en-US" sz="4400" dirty="0">
                <a:solidFill>
                  <a:schemeClr val="bg2">
                    <a:lumMod val="50000"/>
                  </a:schemeClr>
                </a:solidFill>
                <a:latin typeface="Helvetica Neue"/>
                <a:ea typeface="Helvetica Neue"/>
                <a:cs typeface="Helvetica Neue"/>
              </a:rPr>
              <a:t>establish, improve, increase, produce, and provide</a:t>
            </a:r>
          </a:p>
          <a:p>
            <a:pPr marL="841248" indent="-685800">
              <a:lnSpc>
                <a:spcPct val="100000"/>
              </a:lnSpc>
              <a:spcBef>
                <a:spcPts val="0"/>
              </a:spcBef>
              <a:buSzPct val="150000"/>
            </a:pPr>
            <a:endParaRPr lang="en-US" sz="4400" dirty="0">
              <a:solidFill>
                <a:srgbClr val="5E5E5E"/>
              </a:solidFill>
              <a:latin typeface="Helvetica Neue"/>
              <a:ea typeface="Helvetica Neue"/>
              <a:cs typeface="Helvetica Neue"/>
            </a:endParaRPr>
          </a:p>
          <a:p>
            <a:pPr marL="838200" indent="-685800">
              <a:lnSpc>
                <a:spcPct val="100000"/>
              </a:lnSpc>
              <a:spcBef>
                <a:spcPts val="0"/>
              </a:spcBef>
              <a:buSzPct val="150000"/>
            </a:pPr>
            <a:endParaRPr lang="en-US" sz="4400" dirty="0">
              <a:solidFill>
                <a:srgbClr val="5E5E5E"/>
              </a:solidFill>
              <a:latin typeface="Helvetica Neue"/>
              <a:ea typeface="Helvetica Neue"/>
              <a:cs typeface="Helvetica Neue"/>
            </a:endParaRPr>
          </a:p>
          <a:p>
            <a:pPr marL="838200" indent="-685800">
              <a:lnSpc>
                <a:spcPct val="100000"/>
              </a:lnSpc>
              <a:spcBef>
                <a:spcPts val="0"/>
              </a:spcBef>
              <a:buSzPts val="2400"/>
            </a:pPr>
            <a:endParaRPr lang="en-US" sz="4000" dirty="0"/>
          </a:p>
        </p:txBody>
      </p:sp>
      <p:pic>
        <p:nvPicPr>
          <p:cNvPr id="6" name="Picture 5" descr="A close-up of a crossword puzzle&#10;&#10;Description automatically generated">
            <a:extLst>
              <a:ext uri="{FF2B5EF4-FFF2-40B4-BE49-F238E27FC236}">
                <a16:creationId xmlns:a16="http://schemas.microsoft.com/office/drawing/2014/main" id="{A9ECC6E1-FBF1-2FF1-A3BD-C92FA2DB481D}"/>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0515" b="5467"/>
          <a:stretch/>
        </p:blipFill>
        <p:spPr>
          <a:xfrm>
            <a:off x="14738643" y="5543976"/>
            <a:ext cx="8947443" cy="7424775"/>
          </a:xfrm>
          <a:prstGeom prst="rect">
            <a:avLst/>
          </a:prstGeom>
        </p:spPr>
      </p:pic>
      <p:pic>
        <p:nvPicPr>
          <p:cNvPr id="2" name="Image" descr="Image">
            <a:extLst>
              <a:ext uri="{FF2B5EF4-FFF2-40B4-BE49-F238E27FC236}">
                <a16:creationId xmlns:a16="http://schemas.microsoft.com/office/drawing/2014/main" id="{55D9C322-229F-3D0D-94DF-20A12BAFD57C}"/>
              </a:ext>
            </a:extLst>
          </p:cNvPr>
          <p:cNvPicPr>
            <a:picLocks noChangeAspect="1"/>
          </p:cNvPicPr>
          <p:nvPr/>
        </p:nvPicPr>
        <p:blipFill>
          <a:blip r:embed="rId5"/>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1435379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865E6D8-C133-392A-A1AA-BBDA2234953A}"/>
              </a:ext>
            </a:extLst>
          </p:cNvPr>
          <p:cNvSpPr>
            <a:spLocks noGrp="1"/>
          </p:cNvSpPr>
          <p:nvPr>
            <p:ph type="title"/>
          </p:nvPr>
        </p:nvSpPr>
        <p:spPr>
          <a:xfrm>
            <a:off x="1219200" y="402336"/>
            <a:ext cx="19507201" cy="1505304"/>
          </a:xfrm>
        </p:spPr>
        <p:txBody>
          <a:bodyPr/>
          <a:lstStyle/>
          <a:p>
            <a:r>
              <a:rPr lang="en-US" dirty="0">
                <a:solidFill>
                  <a:srgbClr val="FFC000"/>
                </a:solidFill>
              </a:rPr>
              <a:t>What makes a goal compelling?</a:t>
            </a:r>
          </a:p>
        </p:txBody>
      </p:sp>
      <p:sp>
        <p:nvSpPr>
          <p:cNvPr id="7" name="Content Placeholder 6">
            <a:extLst>
              <a:ext uri="{FF2B5EF4-FFF2-40B4-BE49-F238E27FC236}">
                <a16:creationId xmlns:a16="http://schemas.microsoft.com/office/drawing/2014/main" id="{53FBC514-811F-4972-7AC5-3F1686CE04DF}"/>
              </a:ext>
            </a:extLst>
          </p:cNvPr>
          <p:cNvSpPr>
            <a:spLocks noGrp="1"/>
          </p:cNvSpPr>
          <p:nvPr>
            <p:ph sz="half" idx="1"/>
          </p:nvPr>
        </p:nvSpPr>
        <p:spPr>
          <a:xfrm>
            <a:off x="1219200" y="3675893"/>
            <a:ext cx="10769600" cy="9051926"/>
          </a:xfrm>
          <a:solidFill>
            <a:schemeClr val="accent4">
              <a:lumMod val="20000"/>
              <a:lumOff val="80000"/>
            </a:schemeClr>
          </a:solidFill>
        </p:spPr>
        <p:txBody>
          <a:bodyPr numCol="1">
            <a:normAutofit/>
          </a:bodyPr>
          <a:lstStyle/>
          <a:p>
            <a:r>
              <a:rPr lang="en-US" sz="6000" dirty="0">
                <a:solidFill>
                  <a:schemeClr val="bg2">
                    <a:lumMod val="50000"/>
                  </a:schemeClr>
                </a:solidFill>
              </a:rPr>
              <a:t>Increase the capacity of the local employment services agency to support Opportunity Youth</a:t>
            </a:r>
          </a:p>
        </p:txBody>
      </p:sp>
      <p:sp>
        <p:nvSpPr>
          <p:cNvPr id="8" name="Content Placeholder 7">
            <a:extLst>
              <a:ext uri="{FF2B5EF4-FFF2-40B4-BE49-F238E27FC236}">
                <a16:creationId xmlns:a16="http://schemas.microsoft.com/office/drawing/2014/main" id="{826698C5-88E8-0EE3-C884-BE7C9B4FC281}"/>
              </a:ext>
            </a:extLst>
          </p:cNvPr>
          <p:cNvSpPr>
            <a:spLocks noGrp="1"/>
          </p:cNvSpPr>
          <p:nvPr>
            <p:ph sz="half" idx="2"/>
          </p:nvPr>
        </p:nvSpPr>
        <p:spPr>
          <a:xfrm>
            <a:off x="12395200" y="3675893"/>
            <a:ext cx="10769600" cy="9051926"/>
          </a:xfrm>
          <a:solidFill>
            <a:schemeClr val="accent3">
              <a:lumMod val="20000"/>
              <a:lumOff val="80000"/>
            </a:schemeClr>
          </a:solidFill>
        </p:spPr>
        <p:txBody>
          <a:bodyPr numCol="1">
            <a:normAutofit/>
          </a:bodyPr>
          <a:lstStyle/>
          <a:p>
            <a:r>
              <a:rPr lang="en-US" sz="6000" dirty="0">
                <a:solidFill>
                  <a:schemeClr val="bg2">
                    <a:lumMod val="50000"/>
                  </a:schemeClr>
                </a:solidFill>
              </a:rPr>
              <a:t>Increase the capacity of the local employment services agency to provide training to Opportunity Youth that will allow them to secure employment through registered apprenticeships</a:t>
            </a:r>
          </a:p>
        </p:txBody>
      </p:sp>
      <p:sp>
        <p:nvSpPr>
          <p:cNvPr id="10" name="TextBox 9">
            <a:extLst>
              <a:ext uri="{FF2B5EF4-FFF2-40B4-BE49-F238E27FC236}">
                <a16:creationId xmlns:a16="http://schemas.microsoft.com/office/drawing/2014/main" id="{E357E889-5FAA-BF81-75D1-CDB34AD44B98}"/>
              </a:ext>
            </a:extLst>
          </p:cNvPr>
          <p:cNvSpPr txBox="1"/>
          <p:nvPr/>
        </p:nvSpPr>
        <p:spPr>
          <a:xfrm>
            <a:off x="4128654" y="2299856"/>
            <a:ext cx="10769600" cy="11182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7" rtl="0" fontAlgn="auto" latinLnBrk="0" hangingPunct="0">
              <a:lnSpc>
                <a:spcPct val="100000"/>
              </a:lnSpc>
              <a:spcBef>
                <a:spcPts val="0"/>
              </a:spcBef>
              <a:spcAft>
                <a:spcPts val="0"/>
              </a:spcAft>
              <a:buClrTx/>
              <a:buSzTx/>
              <a:buFontTx/>
              <a:buNone/>
              <a:tabLst/>
            </a:pPr>
            <a:r>
              <a:rPr kumimoji="0" lang="en-US" sz="6600" b="0" i="0" u="none" strike="noStrike" cap="none" spc="0" normalizeH="0" baseline="0" dirty="0">
                <a:ln>
                  <a:noFill/>
                </a:ln>
                <a:solidFill>
                  <a:schemeClr val="accent4">
                    <a:lumMod val="75000"/>
                  </a:schemeClr>
                </a:solidFill>
                <a:effectLst/>
                <a:uFillTx/>
                <a:latin typeface="+mj-lt"/>
                <a:ea typeface="+mj-ea"/>
                <a:cs typeface="+mj-cs"/>
                <a:sym typeface="Helvetica Neue"/>
              </a:rPr>
              <a:t>WEAK GOAL</a:t>
            </a:r>
          </a:p>
        </p:txBody>
      </p:sp>
      <p:sp>
        <p:nvSpPr>
          <p:cNvPr id="11" name="TextBox 10">
            <a:extLst>
              <a:ext uri="{FF2B5EF4-FFF2-40B4-BE49-F238E27FC236}">
                <a16:creationId xmlns:a16="http://schemas.microsoft.com/office/drawing/2014/main" id="{60F6C399-1371-BA01-3F3E-56E171F40B1B}"/>
              </a:ext>
            </a:extLst>
          </p:cNvPr>
          <p:cNvSpPr txBox="1"/>
          <p:nvPr/>
        </p:nvSpPr>
        <p:spPr>
          <a:xfrm>
            <a:off x="14981382" y="2340672"/>
            <a:ext cx="10547927" cy="11182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7" rtl="0" fontAlgn="auto" latinLnBrk="0" hangingPunct="0">
              <a:lnSpc>
                <a:spcPct val="100000"/>
              </a:lnSpc>
              <a:spcBef>
                <a:spcPts val="0"/>
              </a:spcBef>
              <a:spcAft>
                <a:spcPts val="0"/>
              </a:spcAft>
              <a:buClrTx/>
              <a:buSzTx/>
              <a:buFontTx/>
              <a:buNone/>
              <a:tabLst/>
            </a:pPr>
            <a:r>
              <a:rPr kumimoji="0" lang="en-US" sz="6600" b="0" i="0" u="none" strike="noStrike" cap="none" spc="0" normalizeH="0" baseline="0" dirty="0">
                <a:ln>
                  <a:noFill/>
                </a:ln>
                <a:solidFill>
                  <a:srgbClr val="0EB1A4"/>
                </a:solidFill>
                <a:effectLst/>
                <a:uFillTx/>
                <a:latin typeface="+mj-lt"/>
                <a:ea typeface="+mj-ea"/>
                <a:cs typeface="+mj-cs"/>
                <a:sym typeface="Helvetica Neue"/>
              </a:rPr>
              <a:t>STRONG GOAL</a:t>
            </a:r>
          </a:p>
        </p:txBody>
      </p:sp>
      <p:sp>
        <p:nvSpPr>
          <p:cNvPr id="12" name="Right Arrow 11">
            <a:extLst>
              <a:ext uri="{FF2B5EF4-FFF2-40B4-BE49-F238E27FC236}">
                <a16:creationId xmlns:a16="http://schemas.microsoft.com/office/drawing/2014/main" id="{4F9AC968-15DE-92C5-FE1A-115E6C434E3C}"/>
              </a:ext>
            </a:extLst>
          </p:cNvPr>
          <p:cNvSpPr/>
          <p:nvPr/>
        </p:nvSpPr>
        <p:spPr>
          <a:xfrm>
            <a:off x="1828800" y="2020652"/>
            <a:ext cx="2050472" cy="1639362"/>
          </a:xfrm>
          <a:prstGeom prst="rightArrow">
            <a:avLst/>
          </a:prstGeom>
          <a:solidFill>
            <a:schemeClr val="accent4">
              <a:lumMod val="20000"/>
              <a:lumOff val="80000"/>
            </a:schemeClr>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5E5E5E"/>
              </a:solidFill>
              <a:effectLst/>
              <a:uFillTx/>
              <a:latin typeface="+mj-lt"/>
              <a:ea typeface="+mj-ea"/>
              <a:cs typeface="+mj-cs"/>
              <a:sym typeface="Helvetica Neue"/>
            </a:endParaRPr>
          </a:p>
        </p:txBody>
      </p:sp>
      <p:sp>
        <p:nvSpPr>
          <p:cNvPr id="13" name="Right Arrow 12">
            <a:extLst>
              <a:ext uri="{FF2B5EF4-FFF2-40B4-BE49-F238E27FC236}">
                <a16:creationId xmlns:a16="http://schemas.microsoft.com/office/drawing/2014/main" id="{1C3DE315-B3F8-60BD-AFD9-F79AB197322E}"/>
              </a:ext>
            </a:extLst>
          </p:cNvPr>
          <p:cNvSpPr/>
          <p:nvPr/>
        </p:nvSpPr>
        <p:spPr>
          <a:xfrm>
            <a:off x="12847782" y="2020652"/>
            <a:ext cx="2050472" cy="1639362"/>
          </a:xfrm>
          <a:prstGeom prst="rightArrow">
            <a:avLst/>
          </a:prstGeom>
          <a:solidFill>
            <a:schemeClr val="accent3">
              <a:lumMod val="20000"/>
              <a:lumOff val="80000"/>
            </a:schemeClr>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5E5E5E"/>
              </a:solidFill>
              <a:effectLst/>
              <a:uFillTx/>
              <a:latin typeface="+mj-lt"/>
              <a:ea typeface="+mj-ea"/>
              <a:cs typeface="+mj-cs"/>
              <a:sym typeface="Helvetica Neue"/>
            </a:endParaRPr>
          </a:p>
        </p:txBody>
      </p:sp>
    </p:spTree>
    <p:extLst>
      <p:ext uri="{BB962C8B-B14F-4D97-AF65-F5344CB8AC3E}">
        <p14:creationId xmlns:p14="http://schemas.microsoft.com/office/powerpoint/2010/main" val="897422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865E6D8-C133-392A-A1AA-BBDA2234953A}"/>
              </a:ext>
            </a:extLst>
          </p:cNvPr>
          <p:cNvSpPr>
            <a:spLocks noGrp="1"/>
          </p:cNvSpPr>
          <p:nvPr>
            <p:ph type="title"/>
          </p:nvPr>
        </p:nvSpPr>
        <p:spPr>
          <a:xfrm>
            <a:off x="1219200" y="402336"/>
            <a:ext cx="19507201" cy="1505304"/>
          </a:xfrm>
        </p:spPr>
        <p:txBody>
          <a:bodyPr/>
          <a:lstStyle/>
          <a:p>
            <a:r>
              <a:rPr lang="en-US" dirty="0">
                <a:solidFill>
                  <a:srgbClr val="FFC000"/>
                </a:solidFill>
              </a:rPr>
              <a:t>What makes a goal compelling?</a:t>
            </a:r>
          </a:p>
        </p:txBody>
      </p:sp>
      <p:sp>
        <p:nvSpPr>
          <p:cNvPr id="7" name="Content Placeholder 6">
            <a:extLst>
              <a:ext uri="{FF2B5EF4-FFF2-40B4-BE49-F238E27FC236}">
                <a16:creationId xmlns:a16="http://schemas.microsoft.com/office/drawing/2014/main" id="{53FBC514-811F-4972-7AC5-3F1686CE04DF}"/>
              </a:ext>
            </a:extLst>
          </p:cNvPr>
          <p:cNvSpPr>
            <a:spLocks noGrp="1"/>
          </p:cNvSpPr>
          <p:nvPr>
            <p:ph sz="half" idx="1"/>
          </p:nvPr>
        </p:nvSpPr>
        <p:spPr>
          <a:xfrm>
            <a:off x="1219200" y="3675893"/>
            <a:ext cx="10769600" cy="9051926"/>
          </a:xfrm>
          <a:solidFill>
            <a:schemeClr val="accent4">
              <a:lumMod val="20000"/>
              <a:lumOff val="80000"/>
            </a:schemeClr>
          </a:solidFill>
        </p:spPr>
        <p:txBody>
          <a:bodyPr numCol="1">
            <a:normAutofit/>
          </a:bodyPr>
          <a:lstStyle/>
          <a:p>
            <a:r>
              <a:rPr lang="en-US" sz="6000" dirty="0">
                <a:solidFill>
                  <a:schemeClr val="bg2">
                    <a:lumMod val="50000"/>
                  </a:schemeClr>
                </a:solidFill>
              </a:rPr>
              <a:t>Decrease recidivism through a new community partnership between Brown County Substance Use Coalition and the Smith Regional Treatment Center</a:t>
            </a:r>
          </a:p>
        </p:txBody>
      </p:sp>
      <p:sp>
        <p:nvSpPr>
          <p:cNvPr id="8" name="Content Placeholder 7">
            <a:extLst>
              <a:ext uri="{FF2B5EF4-FFF2-40B4-BE49-F238E27FC236}">
                <a16:creationId xmlns:a16="http://schemas.microsoft.com/office/drawing/2014/main" id="{826698C5-88E8-0EE3-C884-BE7C9B4FC281}"/>
              </a:ext>
            </a:extLst>
          </p:cNvPr>
          <p:cNvSpPr>
            <a:spLocks noGrp="1"/>
          </p:cNvSpPr>
          <p:nvPr>
            <p:ph sz="half" idx="2"/>
          </p:nvPr>
        </p:nvSpPr>
        <p:spPr>
          <a:xfrm>
            <a:off x="12395200" y="3675893"/>
            <a:ext cx="10769600" cy="9051926"/>
          </a:xfrm>
          <a:solidFill>
            <a:schemeClr val="accent3">
              <a:lumMod val="20000"/>
              <a:lumOff val="80000"/>
            </a:schemeClr>
          </a:solidFill>
        </p:spPr>
        <p:txBody>
          <a:bodyPr numCol="1">
            <a:normAutofit/>
          </a:bodyPr>
          <a:lstStyle/>
          <a:p>
            <a:r>
              <a:rPr lang="en-US" sz="6000" dirty="0">
                <a:solidFill>
                  <a:schemeClr val="bg2">
                    <a:lumMod val="50000"/>
                  </a:schemeClr>
                </a:solidFill>
              </a:rPr>
              <a:t>Decrease the recidivism rate of criminal justice-involved individuals in Brown County through cross-agency, evidence-based behavioral health approaches that address risk factors for recidivism </a:t>
            </a:r>
          </a:p>
        </p:txBody>
      </p:sp>
      <p:sp>
        <p:nvSpPr>
          <p:cNvPr id="10" name="TextBox 9">
            <a:extLst>
              <a:ext uri="{FF2B5EF4-FFF2-40B4-BE49-F238E27FC236}">
                <a16:creationId xmlns:a16="http://schemas.microsoft.com/office/drawing/2014/main" id="{E357E889-5FAA-BF81-75D1-CDB34AD44B98}"/>
              </a:ext>
            </a:extLst>
          </p:cNvPr>
          <p:cNvSpPr txBox="1"/>
          <p:nvPr/>
        </p:nvSpPr>
        <p:spPr>
          <a:xfrm>
            <a:off x="4128654" y="2299856"/>
            <a:ext cx="10769600" cy="11182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7" rtl="0" fontAlgn="auto" latinLnBrk="0" hangingPunct="0">
              <a:lnSpc>
                <a:spcPct val="100000"/>
              </a:lnSpc>
              <a:spcBef>
                <a:spcPts val="0"/>
              </a:spcBef>
              <a:spcAft>
                <a:spcPts val="0"/>
              </a:spcAft>
              <a:buClrTx/>
              <a:buSzTx/>
              <a:buFontTx/>
              <a:buNone/>
              <a:tabLst/>
            </a:pPr>
            <a:r>
              <a:rPr kumimoji="0" lang="en-US" sz="6600" b="0" i="0" u="none" strike="noStrike" cap="none" spc="0" normalizeH="0" baseline="0" dirty="0">
                <a:ln>
                  <a:noFill/>
                </a:ln>
                <a:solidFill>
                  <a:schemeClr val="accent4">
                    <a:lumMod val="75000"/>
                  </a:schemeClr>
                </a:solidFill>
                <a:effectLst/>
                <a:uFillTx/>
                <a:latin typeface="+mj-lt"/>
                <a:ea typeface="+mj-ea"/>
                <a:cs typeface="+mj-cs"/>
                <a:sym typeface="Helvetica Neue"/>
              </a:rPr>
              <a:t>WEAK GOAL</a:t>
            </a:r>
          </a:p>
        </p:txBody>
      </p:sp>
      <p:sp>
        <p:nvSpPr>
          <p:cNvPr id="11" name="TextBox 10">
            <a:extLst>
              <a:ext uri="{FF2B5EF4-FFF2-40B4-BE49-F238E27FC236}">
                <a16:creationId xmlns:a16="http://schemas.microsoft.com/office/drawing/2014/main" id="{60F6C399-1371-BA01-3F3E-56E171F40B1B}"/>
              </a:ext>
            </a:extLst>
          </p:cNvPr>
          <p:cNvSpPr txBox="1"/>
          <p:nvPr/>
        </p:nvSpPr>
        <p:spPr>
          <a:xfrm>
            <a:off x="14981382" y="2340672"/>
            <a:ext cx="10547927" cy="11182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7" rtl="0" fontAlgn="auto" latinLnBrk="0" hangingPunct="0">
              <a:lnSpc>
                <a:spcPct val="100000"/>
              </a:lnSpc>
              <a:spcBef>
                <a:spcPts val="0"/>
              </a:spcBef>
              <a:spcAft>
                <a:spcPts val="0"/>
              </a:spcAft>
              <a:buClrTx/>
              <a:buSzTx/>
              <a:buFontTx/>
              <a:buNone/>
              <a:tabLst/>
            </a:pPr>
            <a:r>
              <a:rPr kumimoji="0" lang="en-US" sz="6600" b="0" i="0" u="none" strike="noStrike" cap="none" spc="0" normalizeH="0" baseline="0" dirty="0">
                <a:ln>
                  <a:noFill/>
                </a:ln>
                <a:solidFill>
                  <a:srgbClr val="0EB1A4"/>
                </a:solidFill>
                <a:effectLst/>
                <a:uFillTx/>
                <a:latin typeface="+mj-lt"/>
                <a:ea typeface="+mj-ea"/>
                <a:cs typeface="+mj-cs"/>
                <a:sym typeface="Helvetica Neue"/>
              </a:rPr>
              <a:t>STRONG GOAL</a:t>
            </a:r>
          </a:p>
        </p:txBody>
      </p:sp>
      <p:sp>
        <p:nvSpPr>
          <p:cNvPr id="12" name="Right Arrow 11">
            <a:extLst>
              <a:ext uri="{FF2B5EF4-FFF2-40B4-BE49-F238E27FC236}">
                <a16:creationId xmlns:a16="http://schemas.microsoft.com/office/drawing/2014/main" id="{4F9AC968-15DE-92C5-FE1A-115E6C434E3C}"/>
              </a:ext>
            </a:extLst>
          </p:cNvPr>
          <p:cNvSpPr/>
          <p:nvPr/>
        </p:nvSpPr>
        <p:spPr>
          <a:xfrm>
            <a:off x="1828800" y="2020652"/>
            <a:ext cx="2050472" cy="1639362"/>
          </a:xfrm>
          <a:prstGeom prst="rightArrow">
            <a:avLst/>
          </a:prstGeom>
          <a:solidFill>
            <a:schemeClr val="accent4">
              <a:lumMod val="20000"/>
              <a:lumOff val="80000"/>
            </a:schemeClr>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5E5E5E"/>
              </a:solidFill>
              <a:effectLst/>
              <a:uFillTx/>
              <a:latin typeface="+mj-lt"/>
              <a:ea typeface="+mj-ea"/>
              <a:cs typeface="+mj-cs"/>
              <a:sym typeface="Helvetica Neue"/>
            </a:endParaRPr>
          </a:p>
        </p:txBody>
      </p:sp>
      <p:sp>
        <p:nvSpPr>
          <p:cNvPr id="13" name="Right Arrow 12">
            <a:extLst>
              <a:ext uri="{FF2B5EF4-FFF2-40B4-BE49-F238E27FC236}">
                <a16:creationId xmlns:a16="http://schemas.microsoft.com/office/drawing/2014/main" id="{1C3DE315-B3F8-60BD-AFD9-F79AB197322E}"/>
              </a:ext>
            </a:extLst>
          </p:cNvPr>
          <p:cNvSpPr/>
          <p:nvPr/>
        </p:nvSpPr>
        <p:spPr>
          <a:xfrm>
            <a:off x="12847782" y="2080118"/>
            <a:ext cx="2050472" cy="1639362"/>
          </a:xfrm>
          <a:prstGeom prst="rightArrow">
            <a:avLst/>
          </a:prstGeom>
          <a:solidFill>
            <a:schemeClr val="accent3">
              <a:lumMod val="20000"/>
              <a:lumOff val="80000"/>
            </a:schemeClr>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5E5E5E"/>
              </a:solidFill>
              <a:effectLst/>
              <a:uFillTx/>
              <a:latin typeface="+mj-lt"/>
              <a:ea typeface="+mj-ea"/>
              <a:cs typeface="+mj-cs"/>
              <a:sym typeface="Helvetica Neue"/>
            </a:endParaRPr>
          </a:p>
        </p:txBody>
      </p:sp>
    </p:spTree>
    <p:extLst>
      <p:ext uri="{BB962C8B-B14F-4D97-AF65-F5344CB8AC3E}">
        <p14:creationId xmlns:p14="http://schemas.microsoft.com/office/powerpoint/2010/main" val="2319907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D0A36-DD4F-E360-81C4-E38FBA85AD59}"/>
              </a:ext>
            </a:extLst>
          </p:cNvPr>
          <p:cNvSpPr>
            <a:spLocks noGrp="1"/>
          </p:cNvSpPr>
          <p:nvPr>
            <p:ph type="title"/>
          </p:nvPr>
        </p:nvSpPr>
        <p:spPr>
          <a:xfrm>
            <a:off x="1219201" y="1076146"/>
            <a:ext cx="19507201" cy="1505304"/>
          </a:xfrm>
        </p:spPr>
        <p:txBody>
          <a:bodyPr>
            <a:normAutofit/>
          </a:bodyPr>
          <a:lstStyle/>
          <a:p>
            <a:r>
              <a:rPr lang="en-US" dirty="0">
                <a:solidFill>
                  <a:srgbClr val="FFC000"/>
                </a:solidFill>
              </a:rPr>
              <a:t>Aligning goals to NOFO language</a:t>
            </a:r>
          </a:p>
        </p:txBody>
      </p:sp>
      <p:sp>
        <p:nvSpPr>
          <p:cNvPr id="7" name="Content Placeholder 6">
            <a:extLst>
              <a:ext uri="{FF2B5EF4-FFF2-40B4-BE49-F238E27FC236}">
                <a16:creationId xmlns:a16="http://schemas.microsoft.com/office/drawing/2014/main" id="{D45F92C3-30D6-7466-EB3F-CBE22C840415}"/>
              </a:ext>
            </a:extLst>
          </p:cNvPr>
          <p:cNvSpPr>
            <a:spLocks noGrp="1"/>
          </p:cNvSpPr>
          <p:nvPr>
            <p:ph idx="1"/>
          </p:nvPr>
        </p:nvSpPr>
        <p:spPr>
          <a:xfrm>
            <a:off x="775855" y="2581450"/>
            <a:ext cx="22388944" cy="10524950"/>
          </a:xfrm>
        </p:spPr>
        <p:txBody>
          <a:bodyPr numCol="1">
            <a:normAutofit lnSpcReduction="10000"/>
          </a:bodyPr>
          <a:lstStyle/>
          <a:p>
            <a:pPr marL="0" indent="0">
              <a:buNone/>
            </a:pPr>
            <a:r>
              <a:rPr lang="en-US" sz="5400" b="1" dirty="0">
                <a:solidFill>
                  <a:srgbClr val="0EB1A4"/>
                </a:solidFill>
              </a:rPr>
              <a:t>NOFO: </a:t>
            </a:r>
            <a:r>
              <a:rPr lang="en-US" sz="5400" i="1" dirty="0">
                <a:solidFill>
                  <a:schemeClr val="bg2">
                    <a:lumMod val="50000"/>
                  </a:schemeClr>
                </a:solidFill>
              </a:rPr>
              <a:t>The purpose of this program is to provide resources to help </a:t>
            </a:r>
            <a:r>
              <a:rPr lang="en-US" sz="5400" b="1" i="1" u="sng" dirty="0">
                <a:solidFill>
                  <a:schemeClr val="bg2">
                    <a:lumMod val="50000"/>
                  </a:schemeClr>
                </a:solidFill>
              </a:rPr>
              <a:t>expand and enhance access to Medications for Opioid Use Disorder (MOUD).</a:t>
            </a:r>
            <a:r>
              <a:rPr lang="en-US" sz="5400" b="1" i="1" dirty="0">
                <a:solidFill>
                  <a:schemeClr val="bg2">
                    <a:lumMod val="50000"/>
                  </a:schemeClr>
                </a:solidFill>
              </a:rPr>
              <a:t> </a:t>
            </a:r>
            <a:r>
              <a:rPr lang="en-US" sz="5400" i="1" dirty="0">
                <a:solidFill>
                  <a:schemeClr val="bg2">
                    <a:lumMod val="50000"/>
                  </a:schemeClr>
                </a:solidFill>
              </a:rPr>
              <a:t>It is expected that this program will help to increase access to MOUD for individuals with Opioid Use Disorder (OUD), including individuals from diverse racial, ethnic, sexual and gender minority communities.</a:t>
            </a:r>
          </a:p>
          <a:p>
            <a:pPr marL="0" indent="0">
              <a:buNone/>
            </a:pPr>
            <a:endParaRPr lang="en-US" sz="5400" i="1" dirty="0"/>
          </a:p>
          <a:p>
            <a:pPr marL="0" indent="0">
              <a:buNone/>
            </a:pPr>
            <a:r>
              <a:rPr lang="en-US" sz="5400" b="1" dirty="0">
                <a:solidFill>
                  <a:srgbClr val="0EB1A4"/>
                </a:solidFill>
              </a:rPr>
              <a:t>GOAL :</a:t>
            </a:r>
            <a:r>
              <a:rPr lang="en-US" sz="5400" dirty="0"/>
              <a:t> </a:t>
            </a:r>
            <a:r>
              <a:rPr lang="en-US" sz="5400" b="1" u="sng" dirty="0">
                <a:solidFill>
                  <a:schemeClr val="bg2">
                    <a:lumMod val="50000"/>
                  </a:schemeClr>
                </a:solidFill>
              </a:rPr>
              <a:t>Increase access to MOUD services for Smith County residents, including those representing historically marginalized populations,</a:t>
            </a:r>
            <a:r>
              <a:rPr lang="en-US" sz="5400" b="1" dirty="0">
                <a:solidFill>
                  <a:schemeClr val="bg2">
                    <a:lumMod val="50000"/>
                  </a:schemeClr>
                </a:solidFill>
              </a:rPr>
              <a:t>  </a:t>
            </a:r>
            <a:r>
              <a:rPr lang="en-US" sz="5400" dirty="0">
                <a:solidFill>
                  <a:schemeClr val="bg2">
                    <a:lumMod val="50000"/>
                  </a:schemeClr>
                </a:solidFill>
              </a:rPr>
              <a:t>and strengthen the local OUD service delivery model by engaging the Smith Substance Awareness Coalition in evidence-based outreach and enrollment efforts</a:t>
            </a:r>
          </a:p>
          <a:p>
            <a:pPr marL="0" indent="0">
              <a:buNone/>
            </a:pPr>
            <a:endParaRPr lang="en-US" dirty="0"/>
          </a:p>
          <a:p>
            <a:endParaRPr lang="en-US" dirty="0"/>
          </a:p>
        </p:txBody>
      </p:sp>
    </p:spTree>
    <p:extLst>
      <p:ext uri="{BB962C8B-B14F-4D97-AF65-F5344CB8AC3E}">
        <p14:creationId xmlns:p14="http://schemas.microsoft.com/office/powerpoint/2010/main" val="3207259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6E293-233F-0C33-D53C-E2F3B3E5E1A9}"/>
              </a:ext>
            </a:extLst>
          </p:cNvPr>
          <p:cNvSpPr>
            <a:spLocks noGrp="1"/>
          </p:cNvSpPr>
          <p:nvPr>
            <p:ph type="title"/>
          </p:nvPr>
        </p:nvSpPr>
        <p:spPr>
          <a:xfrm>
            <a:off x="361526" y="329184"/>
            <a:ext cx="24022474" cy="1134485"/>
          </a:xfrm>
        </p:spPr>
        <p:txBody>
          <a:bodyPr>
            <a:normAutofit fontScale="90000"/>
          </a:bodyPr>
          <a:lstStyle/>
          <a:p>
            <a:r>
              <a:rPr lang="en-US" dirty="0">
                <a:solidFill>
                  <a:srgbClr val="FFC000"/>
                </a:solidFill>
              </a:rPr>
              <a:t>What is the difference between goals and objectives?</a:t>
            </a:r>
          </a:p>
        </p:txBody>
      </p:sp>
      <p:sp>
        <p:nvSpPr>
          <p:cNvPr id="3" name="Content Placeholder 2">
            <a:extLst>
              <a:ext uri="{FF2B5EF4-FFF2-40B4-BE49-F238E27FC236}">
                <a16:creationId xmlns:a16="http://schemas.microsoft.com/office/drawing/2014/main" id="{9D9DAC40-CF48-58C0-8B26-EDB6986B4E74}"/>
              </a:ext>
            </a:extLst>
          </p:cNvPr>
          <p:cNvSpPr>
            <a:spLocks noGrp="1"/>
          </p:cNvSpPr>
          <p:nvPr>
            <p:ph sz="half" idx="1"/>
          </p:nvPr>
        </p:nvSpPr>
        <p:spPr>
          <a:xfrm>
            <a:off x="816864" y="2322586"/>
            <a:ext cx="10375392" cy="2871211"/>
          </a:xfrm>
        </p:spPr>
        <p:txBody>
          <a:bodyPr numCol="1">
            <a:normAutofit/>
          </a:bodyPr>
          <a:lstStyle/>
          <a:p>
            <a:pPr marL="0" indent="0">
              <a:buNone/>
            </a:pPr>
            <a:r>
              <a:rPr lang="en-US" b="1" u="sng" dirty="0">
                <a:solidFill>
                  <a:srgbClr val="FFC000"/>
                </a:solidFill>
              </a:rPr>
              <a:t>Goals</a:t>
            </a:r>
            <a:r>
              <a:rPr lang="en-US" dirty="0">
                <a:solidFill>
                  <a:srgbClr val="0EB1A4"/>
                </a:solidFill>
              </a:rPr>
              <a:t> describe the long-term expectation of what should happen as a result of your project (the desired result).</a:t>
            </a:r>
          </a:p>
        </p:txBody>
      </p:sp>
      <p:sp>
        <p:nvSpPr>
          <p:cNvPr id="4" name="Content Placeholder 3">
            <a:extLst>
              <a:ext uri="{FF2B5EF4-FFF2-40B4-BE49-F238E27FC236}">
                <a16:creationId xmlns:a16="http://schemas.microsoft.com/office/drawing/2014/main" id="{78CA2354-189B-FCA6-89F3-DDBF8CF6DD35}"/>
              </a:ext>
            </a:extLst>
          </p:cNvPr>
          <p:cNvSpPr>
            <a:spLocks noGrp="1"/>
          </p:cNvSpPr>
          <p:nvPr>
            <p:ph sz="half" idx="2"/>
          </p:nvPr>
        </p:nvSpPr>
        <p:spPr>
          <a:xfrm>
            <a:off x="12192000" y="2322586"/>
            <a:ext cx="11194373" cy="3657595"/>
          </a:xfrm>
        </p:spPr>
        <p:txBody>
          <a:bodyPr numCol="1">
            <a:normAutofit/>
          </a:bodyPr>
          <a:lstStyle/>
          <a:p>
            <a:pPr marL="0" indent="0">
              <a:buNone/>
            </a:pPr>
            <a:r>
              <a:rPr lang="en-US" b="1" u="sng" dirty="0">
                <a:solidFill>
                  <a:srgbClr val="FFC000"/>
                </a:solidFill>
              </a:rPr>
              <a:t>Objectives</a:t>
            </a:r>
            <a:r>
              <a:rPr lang="en-US" dirty="0">
                <a:solidFill>
                  <a:srgbClr val="0EB1A4"/>
                </a:solidFill>
              </a:rPr>
              <a:t> describe the specific results and the specific manner in which they will be achieved. You will usually need multiple objectives to achieve one goal.</a:t>
            </a:r>
          </a:p>
          <a:p>
            <a:pPr marL="0" indent="0">
              <a:buNone/>
            </a:pPr>
            <a:endParaRPr lang="en-US" dirty="0"/>
          </a:p>
          <a:p>
            <a:endParaRPr lang="en-US" dirty="0"/>
          </a:p>
        </p:txBody>
      </p:sp>
      <p:sp>
        <p:nvSpPr>
          <p:cNvPr id="5" name="TextBox 4">
            <a:extLst>
              <a:ext uri="{FF2B5EF4-FFF2-40B4-BE49-F238E27FC236}">
                <a16:creationId xmlns:a16="http://schemas.microsoft.com/office/drawing/2014/main" id="{60AB414F-6BCA-CBC3-AF25-0811D7CD67DC}"/>
              </a:ext>
            </a:extLst>
          </p:cNvPr>
          <p:cNvSpPr txBox="1"/>
          <p:nvPr/>
        </p:nvSpPr>
        <p:spPr>
          <a:xfrm>
            <a:off x="816864" y="6303571"/>
            <a:ext cx="22659891" cy="6750566"/>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indent="0" algn="l">
              <a:buNone/>
            </a:pPr>
            <a:r>
              <a:rPr lang="en-US" sz="3600" b="1" dirty="0">
                <a:solidFill>
                  <a:schemeClr val="bg2">
                    <a:lumMod val="50000"/>
                  </a:schemeClr>
                </a:solidFill>
                <a:latin typeface="+mn-lt"/>
              </a:rPr>
              <a:t>Goal: </a:t>
            </a:r>
            <a:r>
              <a:rPr lang="en-US" sz="3600" dirty="0">
                <a:solidFill>
                  <a:schemeClr val="bg2">
                    <a:lumMod val="50000"/>
                  </a:schemeClr>
                </a:solidFill>
                <a:latin typeface="+mn-lt"/>
              </a:rPr>
              <a:t>Improve food security among historically marginalized populations in Falls City by increasing access to fresh food and SNAP enrollment services at three food pantry locations.</a:t>
            </a:r>
          </a:p>
          <a:p>
            <a:pPr marL="0" indent="0" algn="l">
              <a:buNone/>
            </a:pPr>
            <a:endParaRPr lang="en-US" sz="3600" dirty="0">
              <a:latin typeface="+mn-lt"/>
            </a:endParaRPr>
          </a:p>
          <a:p>
            <a:pPr marL="0" indent="0" algn="l">
              <a:buNone/>
            </a:pPr>
            <a:r>
              <a:rPr lang="en-US" sz="3600" b="1" dirty="0">
                <a:solidFill>
                  <a:schemeClr val="bg2">
                    <a:lumMod val="50000"/>
                  </a:schemeClr>
                </a:solidFill>
                <a:latin typeface="+mn-lt"/>
              </a:rPr>
              <a:t>Objective 1:</a:t>
            </a:r>
            <a:r>
              <a:rPr lang="en-US" sz="3600" dirty="0">
                <a:solidFill>
                  <a:schemeClr val="bg2">
                    <a:lumMod val="50000"/>
                  </a:schemeClr>
                </a:solidFill>
                <a:latin typeface="+mn-lt"/>
              </a:rPr>
              <a:t> By 9/1/2024, SNAP agency representatives will have provided a 5-day intensive training to 3 FTE Food Pantry Coordinators, preparing them to provide comprehensive enrollment services to historically marginalized individuals</a:t>
            </a:r>
          </a:p>
          <a:p>
            <a:pPr marL="0" indent="0" algn="l">
              <a:buNone/>
            </a:pPr>
            <a:endParaRPr lang="en-US" sz="3600" dirty="0">
              <a:latin typeface="+mn-lt"/>
            </a:endParaRPr>
          </a:p>
          <a:p>
            <a:pPr marL="0" indent="0" algn="l">
              <a:buNone/>
            </a:pPr>
            <a:r>
              <a:rPr lang="en-US" sz="3600" b="1" dirty="0">
                <a:solidFill>
                  <a:schemeClr val="bg2">
                    <a:lumMod val="50000"/>
                  </a:schemeClr>
                </a:solidFill>
                <a:latin typeface="+mn-lt"/>
              </a:rPr>
              <a:t>Objective 2:</a:t>
            </a:r>
            <a:r>
              <a:rPr lang="en-US" sz="3600" dirty="0">
                <a:solidFill>
                  <a:schemeClr val="bg2">
                    <a:lumMod val="50000"/>
                  </a:schemeClr>
                </a:solidFill>
                <a:latin typeface="+mn-lt"/>
              </a:rPr>
              <a:t> By 10/30/2024, Food Pantry IT Lead will have implemented a new data management system to track nine key data indicators documenting the provision of food support to target population</a:t>
            </a:r>
          </a:p>
          <a:p>
            <a:pPr marL="0" indent="0" algn="l">
              <a:buNone/>
            </a:pPr>
            <a:endParaRPr lang="en-US" sz="3600" dirty="0">
              <a:latin typeface="+mn-lt"/>
            </a:endParaRPr>
          </a:p>
          <a:p>
            <a:pPr marL="0" indent="0" algn="l">
              <a:buNone/>
            </a:pPr>
            <a:r>
              <a:rPr lang="en-US" sz="3600" b="1" dirty="0">
                <a:solidFill>
                  <a:schemeClr val="bg2">
                    <a:lumMod val="50000"/>
                  </a:schemeClr>
                </a:solidFill>
                <a:latin typeface="+mn-lt"/>
              </a:rPr>
              <a:t>Objective 3: </a:t>
            </a:r>
            <a:r>
              <a:rPr lang="en-US" sz="3600" dirty="0">
                <a:solidFill>
                  <a:schemeClr val="bg2">
                    <a:lumMod val="50000"/>
                  </a:schemeClr>
                </a:solidFill>
                <a:latin typeface="+mn-lt"/>
              </a:rPr>
              <a:t>By 12/1/2025, the Falls City Food Security Initiative will have provided fresh food to at least 300 individuals, with at least 150 of these individuals completing four encounters over the project period</a:t>
            </a:r>
          </a:p>
        </p:txBody>
      </p:sp>
      <p:cxnSp>
        <p:nvCxnSpPr>
          <p:cNvPr id="7" name="Straight Connector 6">
            <a:extLst>
              <a:ext uri="{FF2B5EF4-FFF2-40B4-BE49-F238E27FC236}">
                <a16:creationId xmlns:a16="http://schemas.microsoft.com/office/drawing/2014/main" id="{11BD26CE-5109-0542-6E47-9E4A7EC979F8}"/>
              </a:ext>
            </a:extLst>
          </p:cNvPr>
          <p:cNvCxnSpPr/>
          <p:nvPr/>
        </p:nvCxnSpPr>
        <p:spPr>
          <a:xfrm>
            <a:off x="361526" y="5472541"/>
            <a:ext cx="23634547" cy="0"/>
          </a:xfrm>
          <a:prstGeom prst="line">
            <a:avLst/>
          </a:prstGeom>
          <a:ln w="76200">
            <a:solidFill>
              <a:srgbClr val="0EB1A4"/>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566969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20270e6df5a_0_34"/>
          <p:cNvSpPr txBox="1">
            <a:spLocks noGrp="1"/>
          </p:cNvSpPr>
          <p:nvPr>
            <p:ph type="title"/>
          </p:nvPr>
        </p:nvSpPr>
        <p:spPr>
          <a:xfrm>
            <a:off x="1219200" y="609600"/>
            <a:ext cx="21945600" cy="2286000"/>
          </a:xfrm>
          <a:prstGeom prst="rect">
            <a:avLst/>
          </a:prstGeom>
        </p:spPr>
        <p:txBody>
          <a:bodyPr spcFirstLastPara="1" wrap="square" lIns="182850" tIns="91400" rIns="182850" bIns="91400" anchor="ctr" anchorCtr="0">
            <a:normAutofit/>
          </a:bodyPr>
          <a:lstStyle/>
          <a:p>
            <a:r>
              <a:rPr lang="en-US" sz="9600" dirty="0">
                <a:solidFill>
                  <a:srgbClr val="FFC000"/>
                </a:solidFill>
                <a:latin typeface="Helvetica Neue"/>
                <a:ea typeface="Helvetica Neue"/>
                <a:cs typeface="Helvetica Neue"/>
                <a:sym typeface="Arial"/>
              </a:rPr>
              <a:t>ACTIVITIES</a:t>
            </a:r>
            <a:endParaRPr sz="9600" dirty="0">
              <a:solidFill>
                <a:srgbClr val="FFC000"/>
              </a:solidFill>
              <a:latin typeface="Helvetica Neue"/>
              <a:ea typeface="Helvetica Neue"/>
              <a:cs typeface="Helvetica Neue"/>
              <a:sym typeface="Arial"/>
            </a:endParaRPr>
          </a:p>
        </p:txBody>
      </p:sp>
      <p:sp>
        <p:nvSpPr>
          <p:cNvPr id="107" name="Google Shape;107;g20270e6df5a_0_34"/>
          <p:cNvSpPr txBox="1">
            <a:spLocks noGrp="1"/>
          </p:cNvSpPr>
          <p:nvPr>
            <p:ph type="body" idx="1"/>
          </p:nvPr>
        </p:nvSpPr>
        <p:spPr>
          <a:xfrm>
            <a:off x="937846" y="2862415"/>
            <a:ext cx="20137120" cy="9052200"/>
          </a:xfrm>
          <a:prstGeom prst="rect">
            <a:avLst/>
          </a:prstGeom>
        </p:spPr>
        <p:txBody>
          <a:bodyPr spcFirstLastPara="1" wrap="square" lIns="182850" tIns="91400" rIns="182850" bIns="91400" numCol="1" spcCol="1098550" anchor="t" anchorCtr="0">
            <a:normAutofit/>
          </a:bodyPr>
          <a:lstStyle/>
          <a:p>
            <a:pPr marL="838200" indent="-685800">
              <a:lnSpc>
                <a:spcPct val="150000"/>
              </a:lnSpc>
              <a:spcBef>
                <a:spcPts val="0"/>
              </a:spcBef>
              <a:buSzPct val="150000"/>
            </a:pPr>
            <a:r>
              <a:rPr lang="en-US" sz="5400" dirty="0">
                <a:solidFill>
                  <a:schemeClr val="bg2">
                    <a:lumMod val="50000"/>
                  </a:schemeClr>
                </a:solidFill>
                <a:latin typeface="Helvetica Neue"/>
                <a:ea typeface="Helvetica Neue"/>
                <a:cs typeface="Helvetica Neue"/>
              </a:rPr>
              <a:t>Further detail on the method</a:t>
            </a:r>
          </a:p>
          <a:p>
            <a:pPr marL="838200" indent="-685800">
              <a:lnSpc>
                <a:spcPct val="150000"/>
              </a:lnSpc>
              <a:spcBef>
                <a:spcPts val="0"/>
              </a:spcBef>
              <a:buSzPct val="150000"/>
            </a:pPr>
            <a:r>
              <a:rPr lang="en-US" sz="5400" dirty="0">
                <a:solidFill>
                  <a:schemeClr val="bg2">
                    <a:lumMod val="50000"/>
                  </a:schemeClr>
                </a:solidFill>
                <a:latin typeface="Helvetica Neue"/>
                <a:ea typeface="Helvetica Neue"/>
                <a:cs typeface="Helvetica Neue"/>
              </a:rPr>
              <a:t>Tasks or strategies</a:t>
            </a:r>
          </a:p>
          <a:p>
            <a:pPr marL="838200" indent="-685800">
              <a:lnSpc>
                <a:spcPct val="150000"/>
              </a:lnSpc>
              <a:spcBef>
                <a:spcPts val="0"/>
              </a:spcBef>
              <a:buSzPct val="150000"/>
            </a:pPr>
            <a:r>
              <a:rPr lang="en-US" sz="5400" dirty="0">
                <a:solidFill>
                  <a:schemeClr val="bg2">
                    <a:lumMod val="50000"/>
                  </a:schemeClr>
                </a:solidFill>
                <a:latin typeface="Helvetica Neue"/>
                <a:ea typeface="Helvetica Neue"/>
                <a:cs typeface="Helvetica Neue"/>
              </a:rPr>
              <a:t>Actions undertaken</a:t>
            </a:r>
          </a:p>
        </p:txBody>
      </p:sp>
      <p:pic>
        <p:nvPicPr>
          <p:cNvPr id="2" name="Image" descr="Image">
            <a:extLst>
              <a:ext uri="{FF2B5EF4-FFF2-40B4-BE49-F238E27FC236}">
                <a16:creationId xmlns:a16="http://schemas.microsoft.com/office/drawing/2014/main" id="{55D9C322-229F-3D0D-94DF-20A12BAFD57C}"/>
              </a:ext>
            </a:extLst>
          </p:cNvPr>
          <p:cNvPicPr>
            <a:picLocks noChangeAspect="1"/>
          </p:cNvPicPr>
          <p:nvPr/>
        </p:nvPicPr>
        <p:blipFill>
          <a:blip r:embed="rId3"/>
          <a:stretch>
            <a:fillRect/>
          </a:stretch>
        </p:blipFill>
        <p:spPr>
          <a:xfrm>
            <a:off x="22466295" y="12033784"/>
            <a:ext cx="1219791" cy="1056456"/>
          </a:xfrm>
          <a:prstGeom prst="rect">
            <a:avLst/>
          </a:prstGeom>
          <a:ln w="12700">
            <a:miter lim="400000"/>
          </a:ln>
        </p:spPr>
      </p:pic>
      <p:pic>
        <p:nvPicPr>
          <p:cNvPr id="13" name="Picture 12" descr="A black clipboard with green ticks&#10;&#10;Description automatically generated">
            <a:extLst>
              <a:ext uri="{FF2B5EF4-FFF2-40B4-BE49-F238E27FC236}">
                <a16:creationId xmlns:a16="http://schemas.microsoft.com/office/drawing/2014/main" id="{AB862D72-F648-B8B2-63EC-ABF0420C2BD3}"/>
              </a:ext>
            </a:extLst>
          </p:cNvPr>
          <p:cNvPicPr>
            <a:picLocks noChangeAspect="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20195609">
            <a:off x="15240403" y="1367429"/>
            <a:ext cx="5349794" cy="7407407"/>
          </a:xfrm>
          <a:prstGeom prst="rect">
            <a:avLst/>
          </a:prstGeom>
        </p:spPr>
      </p:pic>
      <p:sp>
        <p:nvSpPr>
          <p:cNvPr id="15" name="TextBox 14">
            <a:extLst>
              <a:ext uri="{FF2B5EF4-FFF2-40B4-BE49-F238E27FC236}">
                <a16:creationId xmlns:a16="http://schemas.microsoft.com/office/drawing/2014/main" id="{451B89D1-952A-A8EF-7A59-E8820ECD59CC}"/>
              </a:ext>
            </a:extLst>
          </p:cNvPr>
          <p:cNvSpPr txBox="1"/>
          <p:nvPr/>
        </p:nvSpPr>
        <p:spPr>
          <a:xfrm>
            <a:off x="2719752" y="7495070"/>
            <a:ext cx="10644554" cy="5355312"/>
          </a:xfrm>
          <a:prstGeom prst="rect">
            <a:avLst/>
          </a:prstGeom>
          <a:solidFill>
            <a:schemeClr val="accent1">
              <a:lumMod val="60000"/>
              <a:lumOff val="40000"/>
            </a:schemeClr>
          </a:solidFill>
          <a:ln w="28575" cap="flat">
            <a:solidFill>
              <a:schemeClr val="tx1"/>
            </a:solidFill>
            <a:prstDash val="lgDashDotDot"/>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0" tIns="457200" rIns="914400" bIns="457200" numCol="1" spcCol="38100" rtlCol="0" anchor="ctr">
            <a:spAutoFit/>
          </a:bodyPr>
          <a:lstStyle/>
          <a:p>
            <a:pPr marR="0" algn="l" defTabSz="2438337" rtl="0" fontAlgn="auto" latinLnBrk="0" hangingPunct="0">
              <a:lnSpc>
                <a:spcPct val="100000"/>
              </a:lnSpc>
              <a:spcBef>
                <a:spcPts val="0"/>
              </a:spcBef>
              <a:spcAft>
                <a:spcPts val="0"/>
              </a:spcAft>
              <a:buClrTx/>
              <a:buSzTx/>
              <a:tabLst/>
            </a:pPr>
            <a:r>
              <a:rPr kumimoji="0" lang="en-US" sz="3200" b="1" i="1" u="none" strike="noStrike" cap="none" spc="0" normalizeH="0" baseline="0" dirty="0">
                <a:ln>
                  <a:noFill/>
                </a:ln>
                <a:solidFill>
                  <a:schemeClr val="bg2">
                    <a:lumMod val="50000"/>
                  </a:schemeClr>
                </a:solidFill>
                <a:effectLst/>
                <a:uFillTx/>
                <a:latin typeface="+mj-lt"/>
                <a:ea typeface="+mj-ea"/>
                <a:cs typeface="+mj-cs"/>
                <a:sym typeface="Helvetica Neue"/>
              </a:rPr>
              <a:t>Examples:</a:t>
            </a:r>
          </a:p>
          <a:p>
            <a:pPr marR="0" algn="l" defTabSz="2438337" rtl="0" fontAlgn="auto" latinLnBrk="0" hangingPunct="0">
              <a:lnSpc>
                <a:spcPct val="100000"/>
              </a:lnSpc>
              <a:spcBef>
                <a:spcPts val="0"/>
              </a:spcBef>
              <a:spcAft>
                <a:spcPts val="0"/>
              </a:spcAft>
              <a:buClrTx/>
              <a:buSzTx/>
              <a:tabLst/>
            </a:pPr>
            <a:endParaRPr lang="en-US" sz="3200" dirty="0">
              <a:solidFill>
                <a:schemeClr val="bg2">
                  <a:lumMod val="50000"/>
                </a:schemeClr>
              </a:solidFill>
            </a:endParaRPr>
          </a:p>
          <a:p>
            <a:pPr marR="0" algn="l" defTabSz="2438337" rtl="0" fontAlgn="auto" latinLnBrk="0" hangingPunct="0">
              <a:lnSpc>
                <a:spcPct val="100000"/>
              </a:lnSpc>
              <a:spcBef>
                <a:spcPts val="0"/>
              </a:spcBef>
              <a:spcAft>
                <a:spcPts val="0"/>
              </a:spcAft>
              <a:buClrTx/>
              <a:buSzTx/>
              <a:tabLst/>
            </a:pPr>
            <a:r>
              <a:rPr kumimoji="0" lang="en-US" sz="3200" b="0" i="0" u="none" strike="noStrike" cap="none" spc="0" normalizeH="0" baseline="0" dirty="0">
                <a:ln>
                  <a:noFill/>
                </a:ln>
                <a:solidFill>
                  <a:schemeClr val="bg2">
                    <a:lumMod val="50000"/>
                  </a:schemeClr>
                </a:solidFill>
                <a:effectLst/>
                <a:uFillTx/>
                <a:latin typeface="+mj-lt"/>
                <a:ea typeface="+mj-ea"/>
                <a:cs typeface="+mj-cs"/>
                <a:sym typeface="Helvetica Neue"/>
              </a:rPr>
              <a:t>Hire Project Director.</a:t>
            </a:r>
          </a:p>
          <a:p>
            <a:pPr marR="0" algn="l" defTabSz="2438337" rtl="0" fontAlgn="auto" latinLnBrk="0" hangingPunct="0">
              <a:lnSpc>
                <a:spcPct val="100000"/>
              </a:lnSpc>
              <a:spcBef>
                <a:spcPts val="0"/>
              </a:spcBef>
              <a:spcAft>
                <a:spcPts val="0"/>
              </a:spcAft>
              <a:buClrTx/>
              <a:buSzTx/>
              <a:tabLst/>
            </a:pPr>
            <a:endParaRPr lang="en-US" sz="3200" dirty="0">
              <a:solidFill>
                <a:schemeClr val="bg2">
                  <a:lumMod val="50000"/>
                </a:schemeClr>
              </a:solidFill>
            </a:endParaRPr>
          </a:p>
          <a:p>
            <a:pPr marR="0" algn="l" defTabSz="2438337" rtl="0" fontAlgn="auto" latinLnBrk="0" hangingPunct="0">
              <a:lnSpc>
                <a:spcPct val="100000"/>
              </a:lnSpc>
              <a:spcBef>
                <a:spcPts val="0"/>
              </a:spcBef>
              <a:spcAft>
                <a:spcPts val="0"/>
              </a:spcAft>
              <a:buClrTx/>
              <a:buSzTx/>
              <a:tabLst/>
            </a:pPr>
            <a:r>
              <a:rPr lang="en-US" sz="3200" dirty="0">
                <a:solidFill>
                  <a:schemeClr val="bg2">
                    <a:lumMod val="50000"/>
                  </a:schemeClr>
                </a:solidFill>
              </a:rPr>
              <a:t>Develop training materials for case management system.</a:t>
            </a:r>
          </a:p>
          <a:p>
            <a:pPr marR="0" algn="l" defTabSz="2438337" rtl="0" fontAlgn="auto" latinLnBrk="0" hangingPunct="0">
              <a:lnSpc>
                <a:spcPct val="100000"/>
              </a:lnSpc>
              <a:spcBef>
                <a:spcPts val="0"/>
              </a:spcBef>
              <a:spcAft>
                <a:spcPts val="0"/>
              </a:spcAft>
              <a:buClrTx/>
              <a:buSzTx/>
              <a:tabLst/>
            </a:pPr>
            <a:endParaRPr lang="en-US" sz="3200" dirty="0">
              <a:solidFill>
                <a:schemeClr val="bg2">
                  <a:lumMod val="50000"/>
                </a:schemeClr>
              </a:solidFill>
            </a:endParaRPr>
          </a:p>
          <a:p>
            <a:pPr marR="0" algn="l" defTabSz="2438337" rtl="0" fontAlgn="auto" latinLnBrk="0" hangingPunct="0">
              <a:lnSpc>
                <a:spcPct val="100000"/>
              </a:lnSpc>
              <a:spcBef>
                <a:spcPts val="0"/>
              </a:spcBef>
              <a:spcAft>
                <a:spcPts val="0"/>
              </a:spcAft>
              <a:buClrTx/>
              <a:buSzTx/>
              <a:tabLst/>
            </a:pPr>
            <a:r>
              <a:rPr lang="en-US" sz="3200" dirty="0">
                <a:solidFill>
                  <a:schemeClr val="bg2">
                    <a:lumMod val="50000"/>
                  </a:schemeClr>
                </a:solidFill>
              </a:rPr>
              <a:t>Write standard operating procedures for program intake.</a:t>
            </a:r>
          </a:p>
        </p:txBody>
      </p:sp>
    </p:spTree>
    <p:extLst>
      <p:ext uri="{BB962C8B-B14F-4D97-AF65-F5344CB8AC3E}">
        <p14:creationId xmlns:p14="http://schemas.microsoft.com/office/powerpoint/2010/main" val="3053460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49A5414-42CC-0E04-DEB0-520E68806CB1}"/>
              </a:ext>
            </a:extLst>
          </p:cNvPr>
          <p:cNvSpPr>
            <a:spLocks noGrp="1"/>
          </p:cNvSpPr>
          <p:nvPr>
            <p:ph type="title"/>
          </p:nvPr>
        </p:nvSpPr>
        <p:spPr>
          <a:xfrm>
            <a:off x="658368" y="161090"/>
            <a:ext cx="19507201" cy="1505304"/>
          </a:xfrm>
        </p:spPr>
        <p:txBody>
          <a:bodyPr/>
          <a:lstStyle/>
          <a:p>
            <a:r>
              <a:rPr lang="en-US" dirty="0">
                <a:solidFill>
                  <a:srgbClr val="FFC000"/>
                </a:solidFill>
              </a:rPr>
              <a:t>Example: objective with activities </a:t>
            </a:r>
          </a:p>
        </p:txBody>
      </p:sp>
      <p:sp>
        <p:nvSpPr>
          <p:cNvPr id="7" name="Content Placeholder 6">
            <a:extLst>
              <a:ext uri="{FF2B5EF4-FFF2-40B4-BE49-F238E27FC236}">
                <a16:creationId xmlns:a16="http://schemas.microsoft.com/office/drawing/2014/main" id="{752A5C8A-581F-BE45-C6E8-60B889A88E2C}"/>
              </a:ext>
            </a:extLst>
          </p:cNvPr>
          <p:cNvSpPr txBox="1">
            <a:spLocks noGrp="1"/>
          </p:cNvSpPr>
          <p:nvPr>
            <p:ph idx="1"/>
          </p:nvPr>
        </p:nvSpPr>
        <p:spPr>
          <a:xfrm>
            <a:off x="658368" y="1666394"/>
            <a:ext cx="22933151" cy="11390298"/>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indent="0" algn="ctr">
              <a:buNone/>
            </a:pPr>
            <a:r>
              <a:rPr lang="en-US" sz="4000" b="1" dirty="0">
                <a:solidFill>
                  <a:schemeClr val="bg2">
                    <a:lumMod val="50000"/>
                  </a:schemeClr>
                </a:solidFill>
                <a:latin typeface="+mn-lt"/>
              </a:rPr>
              <a:t>Objective 1:</a:t>
            </a:r>
            <a:r>
              <a:rPr lang="en-US" sz="4000" dirty="0">
                <a:solidFill>
                  <a:schemeClr val="bg2">
                    <a:lumMod val="50000"/>
                  </a:schemeClr>
                </a:solidFill>
                <a:latin typeface="+mn-lt"/>
              </a:rPr>
              <a:t> By 9/1/2024, SNAP agency representatives will have provided a 5-day intensive training to 3 FTE Food Pantry Coordinators, preparing them to provide comprehensive enrollment services to historically marginalized individuals</a:t>
            </a:r>
          </a:p>
          <a:p>
            <a:pPr marL="0" indent="0" algn="l">
              <a:buNone/>
            </a:pPr>
            <a:endParaRPr lang="en-US" sz="4000" dirty="0">
              <a:solidFill>
                <a:schemeClr val="bg2">
                  <a:lumMod val="50000"/>
                </a:schemeClr>
              </a:solidFill>
              <a:latin typeface="+mn-lt"/>
            </a:endParaRPr>
          </a:p>
          <a:p>
            <a:pPr marL="0" indent="0" algn="l">
              <a:buNone/>
            </a:pPr>
            <a:endParaRPr lang="en-US" sz="4000" dirty="0">
              <a:solidFill>
                <a:schemeClr val="bg2">
                  <a:lumMod val="50000"/>
                </a:schemeClr>
              </a:solidFill>
              <a:latin typeface="+mn-lt"/>
            </a:endParaRPr>
          </a:p>
          <a:p>
            <a:pPr marL="0" indent="0" algn="ctr">
              <a:buNone/>
            </a:pPr>
            <a:endParaRPr lang="en-US" sz="4000" b="1" dirty="0">
              <a:solidFill>
                <a:schemeClr val="bg2">
                  <a:lumMod val="50000"/>
                </a:schemeClr>
              </a:solidFill>
              <a:latin typeface="+mn-lt"/>
            </a:endParaRPr>
          </a:p>
          <a:p>
            <a:pPr marL="0" indent="0" algn="ctr">
              <a:buNone/>
            </a:pPr>
            <a:r>
              <a:rPr lang="en-US" sz="4000" b="1" dirty="0">
                <a:solidFill>
                  <a:schemeClr val="bg2">
                    <a:lumMod val="50000"/>
                  </a:schemeClr>
                </a:solidFill>
                <a:latin typeface="+mn-lt"/>
              </a:rPr>
              <a:t>Activities:</a:t>
            </a:r>
          </a:p>
          <a:p>
            <a:pPr marL="742950" indent="-742950" algn="ctr">
              <a:buFont typeface="+mj-lt"/>
              <a:buAutoNum type="arabicParenR"/>
            </a:pPr>
            <a:r>
              <a:rPr lang="en-US" sz="4000" dirty="0">
                <a:solidFill>
                  <a:schemeClr val="bg2">
                    <a:lumMod val="50000"/>
                  </a:schemeClr>
                </a:solidFill>
                <a:latin typeface="+mn-lt"/>
              </a:rPr>
              <a:t>Hire 3 FTE Food Pantry Coordinators</a:t>
            </a:r>
          </a:p>
          <a:p>
            <a:pPr marL="742950" indent="-742950" algn="ctr">
              <a:buFont typeface="+mj-lt"/>
              <a:buAutoNum type="arabicParenR"/>
            </a:pPr>
            <a:r>
              <a:rPr lang="en-US" sz="4000" dirty="0">
                <a:solidFill>
                  <a:schemeClr val="bg2">
                    <a:lumMod val="50000"/>
                  </a:schemeClr>
                </a:solidFill>
                <a:latin typeface="+mn-lt"/>
              </a:rPr>
              <a:t>Develop and finalize training curriculum</a:t>
            </a:r>
          </a:p>
          <a:p>
            <a:pPr marL="742950" indent="-742950" algn="ctr">
              <a:buFont typeface="+mj-lt"/>
              <a:buAutoNum type="arabicParenR"/>
            </a:pPr>
            <a:r>
              <a:rPr lang="en-US" sz="4000" dirty="0">
                <a:solidFill>
                  <a:schemeClr val="bg2">
                    <a:lumMod val="50000"/>
                  </a:schemeClr>
                </a:solidFill>
                <a:latin typeface="+mn-lt"/>
              </a:rPr>
              <a:t>Develop and finalize end-of-training assessment</a:t>
            </a:r>
          </a:p>
          <a:p>
            <a:pPr marL="742950" indent="-742950" algn="ctr">
              <a:buFont typeface="+mj-lt"/>
              <a:buAutoNum type="arabicParenR"/>
            </a:pPr>
            <a:r>
              <a:rPr lang="en-US" sz="4000" dirty="0">
                <a:solidFill>
                  <a:schemeClr val="bg2">
                    <a:lumMod val="50000"/>
                  </a:schemeClr>
                </a:solidFill>
                <a:latin typeface="+mn-lt"/>
              </a:rPr>
              <a:t>Implement 5-day intensive training</a:t>
            </a:r>
          </a:p>
        </p:txBody>
      </p:sp>
      <p:sp>
        <p:nvSpPr>
          <p:cNvPr id="8" name="Down Arrow 7">
            <a:extLst>
              <a:ext uri="{FF2B5EF4-FFF2-40B4-BE49-F238E27FC236}">
                <a16:creationId xmlns:a16="http://schemas.microsoft.com/office/drawing/2014/main" id="{032C3851-200C-E469-7197-75BEF85239D2}"/>
              </a:ext>
            </a:extLst>
          </p:cNvPr>
          <p:cNvSpPr/>
          <p:nvPr/>
        </p:nvSpPr>
        <p:spPr>
          <a:xfrm>
            <a:off x="11289792" y="4425696"/>
            <a:ext cx="1950720" cy="2920392"/>
          </a:xfrm>
          <a:prstGeom prst="downArrow">
            <a:avLst/>
          </a:prstGeom>
          <a:solidFill>
            <a:srgbClr val="0EB1A4"/>
          </a:solidFill>
          <a:ln w="25400" cap="flat">
            <a:solidFill>
              <a:srgbClr val="0EB1A4"/>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5E5E5E"/>
              </a:solidFill>
              <a:effectLst/>
              <a:uFillTx/>
              <a:latin typeface="+mj-lt"/>
              <a:ea typeface="+mj-ea"/>
              <a:cs typeface="+mj-cs"/>
              <a:sym typeface="Helvetica Neue"/>
            </a:endParaRPr>
          </a:p>
        </p:txBody>
      </p:sp>
    </p:spTree>
    <p:extLst>
      <p:ext uri="{BB962C8B-B14F-4D97-AF65-F5344CB8AC3E}">
        <p14:creationId xmlns:p14="http://schemas.microsoft.com/office/powerpoint/2010/main" val="3740778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20270e6df5a_0_34"/>
          <p:cNvSpPr txBox="1">
            <a:spLocks noGrp="1"/>
          </p:cNvSpPr>
          <p:nvPr>
            <p:ph type="title"/>
          </p:nvPr>
        </p:nvSpPr>
        <p:spPr>
          <a:xfrm>
            <a:off x="1219200" y="609600"/>
            <a:ext cx="21945600" cy="2286000"/>
          </a:xfrm>
          <a:prstGeom prst="rect">
            <a:avLst/>
          </a:prstGeom>
        </p:spPr>
        <p:txBody>
          <a:bodyPr spcFirstLastPara="1" wrap="square" lIns="182850" tIns="91400" rIns="182850" bIns="91400" anchor="ctr" anchorCtr="0">
            <a:normAutofit/>
          </a:bodyPr>
          <a:lstStyle/>
          <a:p>
            <a:r>
              <a:rPr lang="en-US" sz="9600" dirty="0">
                <a:solidFill>
                  <a:srgbClr val="FFC000"/>
                </a:solidFill>
                <a:latin typeface="Helvetica Neue"/>
                <a:ea typeface="Helvetica Neue"/>
                <a:cs typeface="Helvetica Neue"/>
                <a:sym typeface="Arial"/>
              </a:rPr>
              <a:t>TIMELINE</a:t>
            </a:r>
            <a:endParaRPr sz="9600" dirty="0">
              <a:solidFill>
                <a:srgbClr val="FFC000"/>
              </a:solidFill>
              <a:latin typeface="Helvetica Neue"/>
              <a:ea typeface="Helvetica Neue"/>
              <a:cs typeface="Helvetica Neue"/>
              <a:sym typeface="Arial"/>
            </a:endParaRPr>
          </a:p>
        </p:txBody>
      </p:sp>
      <p:sp>
        <p:nvSpPr>
          <p:cNvPr id="107" name="Google Shape;107;g20270e6df5a_0_34"/>
          <p:cNvSpPr txBox="1">
            <a:spLocks noGrp="1"/>
          </p:cNvSpPr>
          <p:nvPr>
            <p:ph type="body" idx="1"/>
          </p:nvPr>
        </p:nvSpPr>
        <p:spPr>
          <a:xfrm>
            <a:off x="1219200" y="3200400"/>
            <a:ext cx="20137120" cy="9052200"/>
          </a:xfrm>
          <a:prstGeom prst="rect">
            <a:avLst/>
          </a:prstGeom>
        </p:spPr>
        <p:txBody>
          <a:bodyPr spcFirstLastPara="1" wrap="square" lIns="182850" tIns="91400" rIns="182850" bIns="91400" numCol="1" spcCol="1098550" anchor="t" anchorCtr="0">
            <a:normAutofit/>
          </a:bodyPr>
          <a:lstStyle/>
          <a:p>
            <a:pPr marL="838200" indent="-685800">
              <a:lnSpc>
                <a:spcPct val="150000"/>
              </a:lnSpc>
              <a:spcBef>
                <a:spcPts val="0"/>
              </a:spcBef>
              <a:buSzPct val="150000"/>
            </a:pPr>
            <a:r>
              <a:rPr lang="en-US" sz="5400" dirty="0">
                <a:solidFill>
                  <a:schemeClr val="bg2">
                    <a:lumMod val="50000"/>
                  </a:schemeClr>
                </a:solidFill>
                <a:latin typeface="Helvetica Neue"/>
                <a:ea typeface="Helvetica Neue"/>
                <a:cs typeface="Helvetica Neue"/>
              </a:rPr>
              <a:t>Partial or entire grant period</a:t>
            </a:r>
          </a:p>
          <a:p>
            <a:pPr marL="838200" indent="-685800">
              <a:lnSpc>
                <a:spcPct val="150000"/>
              </a:lnSpc>
              <a:spcBef>
                <a:spcPts val="0"/>
              </a:spcBef>
              <a:buSzPct val="150000"/>
            </a:pPr>
            <a:endParaRPr lang="en-US" sz="5400" dirty="0">
              <a:solidFill>
                <a:schemeClr val="bg2">
                  <a:lumMod val="50000"/>
                </a:schemeClr>
              </a:solidFill>
              <a:latin typeface="Helvetica Neue"/>
              <a:ea typeface="Helvetica Neue"/>
              <a:cs typeface="Helvetica Neue"/>
            </a:endParaRPr>
          </a:p>
          <a:p>
            <a:pPr marL="838200" indent="-685800">
              <a:lnSpc>
                <a:spcPct val="150000"/>
              </a:lnSpc>
              <a:spcBef>
                <a:spcPts val="0"/>
              </a:spcBef>
              <a:buSzPct val="150000"/>
            </a:pPr>
            <a:r>
              <a:rPr lang="en-US" sz="5400" dirty="0">
                <a:solidFill>
                  <a:schemeClr val="bg2">
                    <a:lumMod val="50000"/>
                  </a:schemeClr>
                </a:solidFill>
                <a:latin typeface="Helvetica Neue"/>
                <a:ea typeface="Helvetica Neue"/>
                <a:cs typeface="Helvetica Neue"/>
              </a:rPr>
              <a:t>Timeline to accomplish each activity</a:t>
            </a:r>
          </a:p>
          <a:p>
            <a:pPr marL="838200" indent="-685800">
              <a:lnSpc>
                <a:spcPct val="150000"/>
              </a:lnSpc>
              <a:spcBef>
                <a:spcPts val="0"/>
              </a:spcBef>
              <a:buSzPct val="150000"/>
            </a:pPr>
            <a:endParaRPr lang="en-US" sz="5400" dirty="0">
              <a:solidFill>
                <a:schemeClr val="bg2">
                  <a:lumMod val="50000"/>
                </a:schemeClr>
              </a:solidFill>
              <a:latin typeface="Helvetica Neue"/>
              <a:ea typeface="Helvetica Neue"/>
              <a:cs typeface="Helvetica Neue"/>
            </a:endParaRPr>
          </a:p>
          <a:p>
            <a:pPr marL="838200" indent="-685800">
              <a:lnSpc>
                <a:spcPct val="150000"/>
              </a:lnSpc>
              <a:spcBef>
                <a:spcPts val="0"/>
              </a:spcBef>
              <a:buSzPct val="150000"/>
            </a:pPr>
            <a:r>
              <a:rPr lang="en-US" sz="5400" dirty="0">
                <a:solidFill>
                  <a:schemeClr val="bg2">
                    <a:lumMod val="50000"/>
                  </a:schemeClr>
                </a:solidFill>
                <a:latin typeface="Helvetica Neue"/>
                <a:ea typeface="Helvetica Neue"/>
                <a:cs typeface="Helvetica Neue"/>
              </a:rPr>
              <a:t>Start and/or end dates</a:t>
            </a:r>
          </a:p>
          <a:p>
            <a:pPr marL="838200" indent="-685800">
              <a:lnSpc>
                <a:spcPct val="150000"/>
              </a:lnSpc>
              <a:spcBef>
                <a:spcPts val="0"/>
              </a:spcBef>
              <a:buSzPct val="150000"/>
            </a:pPr>
            <a:endParaRPr lang="en-US" sz="5400" dirty="0">
              <a:solidFill>
                <a:schemeClr val="bg2">
                  <a:lumMod val="50000"/>
                </a:schemeClr>
              </a:solidFill>
              <a:latin typeface="Helvetica Neue"/>
              <a:ea typeface="Helvetica Neue"/>
              <a:cs typeface="Helvetica Neue"/>
            </a:endParaRPr>
          </a:p>
          <a:p>
            <a:pPr marL="838200" indent="-685800">
              <a:lnSpc>
                <a:spcPct val="150000"/>
              </a:lnSpc>
              <a:spcBef>
                <a:spcPts val="0"/>
              </a:spcBef>
              <a:buSzPct val="150000"/>
            </a:pPr>
            <a:r>
              <a:rPr lang="en-US" sz="5400" dirty="0">
                <a:solidFill>
                  <a:schemeClr val="bg2">
                    <a:lumMod val="50000"/>
                  </a:schemeClr>
                </a:solidFill>
                <a:latin typeface="Helvetica Neue"/>
                <a:ea typeface="Helvetica Neue"/>
                <a:cs typeface="Helvetica Neue"/>
              </a:rPr>
              <a:t>Or by standard fractions of grant period (e.g., quarterly)</a:t>
            </a:r>
          </a:p>
          <a:p>
            <a:pPr marL="838200" indent="-685800">
              <a:lnSpc>
                <a:spcPct val="150000"/>
              </a:lnSpc>
              <a:spcBef>
                <a:spcPts val="0"/>
              </a:spcBef>
              <a:buSzPct val="150000"/>
            </a:pPr>
            <a:endParaRPr lang="en-US" sz="5400" dirty="0">
              <a:solidFill>
                <a:srgbClr val="5E5E5E"/>
              </a:solidFill>
              <a:latin typeface="Helvetica Neue"/>
              <a:ea typeface="Helvetica Neue"/>
              <a:cs typeface="Helvetica Neue"/>
            </a:endParaRPr>
          </a:p>
          <a:p>
            <a:pPr marL="838200" indent="-685800">
              <a:lnSpc>
                <a:spcPct val="150000"/>
              </a:lnSpc>
              <a:spcBef>
                <a:spcPts val="0"/>
              </a:spcBef>
              <a:buSzPct val="150000"/>
            </a:pPr>
            <a:endParaRPr lang="en-US" sz="5400" dirty="0">
              <a:solidFill>
                <a:srgbClr val="5E5E5E"/>
              </a:solidFill>
              <a:latin typeface="Helvetica Neue"/>
              <a:ea typeface="Helvetica Neue"/>
              <a:cs typeface="Helvetica Neue"/>
            </a:endParaRPr>
          </a:p>
          <a:p>
            <a:pPr marL="838200" indent="-685800">
              <a:lnSpc>
                <a:spcPct val="150000"/>
              </a:lnSpc>
              <a:spcBef>
                <a:spcPts val="0"/>
              </a:spcBef>
              <a:buSzPts val="2400"/>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38200" indent="-685800">
              <a:lnSpc>
                <a:spcPct val="150000"/>
              </a:lnSpc>
              <a:spcBef>
                <a:spcPts val="0"/>
              </a:spcBef>
              <a:buSzPts val="2400"/>
            </a:pPr>
            <a:endParaRPr lang="en-US" dirty="0"/>
          </a:p>
        </p:txBody>
      </p:sp>
      <p:pic>
        <p:nvPicPr>
          <p:cNvPr id="2" name="Image" descr="Image">
            <a:extLst>
              <a:ext uri="{FF2B5EF4-FFF2-40B4-BE49-F238E27FC236}">
                <a16:creationId xmlns:a16="http://schemas.microsoft.com/office/drawing/2014/main" id="{55D9C322-229F-3D0D-94DF-20A12BAFD57C}"/>
              </a:ext>
            </a:extLst>
          </p:cNvPr>
          <p:cNvPicPr>
            <a:picLocks noChangeAspect="1"/>
          </p:cNvPicPr>
          <p:nvPr/>
        </p:nvPicPr>
        <p:blipFill>
          <a:blip r:embed="rId3"/>
          <a:stretch>
            <a:fillRect/>
          </a:stretch>
        </p:blipFill>
        <p:spPr>
          <a:xfrm>
            <a:off x="22466295" y="12033784"/>
            <a:ext cx="1219791" cy="1056456"/>
          </a:xfrm>
          <a:prstGeom prst="rect">
            <a:avLst/>
          </a:prstGeom>
          <a:ln w="12700">
            <a:miter lim="400000"/>
          </a:ln>
        </p:spPr>
      </p:pic>
      <p:pic>
        <p:nvPicPr>
          <p:cNvPr id="9" name="Picture 8" descr="A calendar with a red circle and x marks&#10;&#10;Description automatically generated">
            <a:extLst>
              <a:ext uri="{FF2B5EF4-FFF2-40B4-BE49-F238E27FC236}">
                <a16:creationId xmlns:a16="http://schemas.microsoft.com/office/drawing/2014/main" id="{42D2C3EB-7814-D89B-9EB2-D7986F86B481}"/>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4794523" y="1463400"/>
            <a:ext cx="7971692" cy="7971692"/>
          </a:xfrm>
          <a:prstGeom prst="rect">
            <a:avLst/>
          </a:prstGeom>
        </p:spPr>
      </p:pic>
    </p:spTree>
    <p:extLst>
      <p:ext uri="{BB962C8B-B14F-4D97-AF65-F5344CB8AC3E}">
        <p14:creationId xmlns:p14="http://schemas.microsoft.com/office/powerpoint/2010/main" val="2270474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48074"/>
        </a:solidFill>
        <a:effectLst/>
      </p:bgPr>
    </p:bg>
    <p:spTree>
      <p:nvGrpSpPr>
        <p:cNvPr id="1" name=""/>
        <p:cNvGrpSpPr/>
        <p:nvPr/>
      </p:nvGrpSpPr>
      <p:grpSpPr>
        <a:xfrm>
          <a:off x="0" y="0"/>
          <a:ext cx="0" cy="0"/>
          <a:chOff x="0" y="0"/>
          <a:chExt cx="0" cy="0"/>
        </a:xfrm>
      </p:grpSpPr>
      <p:pic>
        <p:nvPicPr>
          <p:cNvPr id="157" name="Image" descr="Image"/>
          <p:cNvPicPr>
            <a:picLocks noChangeAspect="1"/>
          </p:cNvPicPr>
          <p:nvPr/>
        </p:nvPicPr>
        <p:blipFill>
          <a:blip r:embed="rId2"/>
          <a:stretch>
            <a:fillRect/>
          </a:stretch>
        </p:blipFill>
        <p:spPr>
          <a:xfrm>
            <a:off x="0" y="2918109"/>
            <a:ext cx="9101460" cy="7879782"/>
          </a:xfrm>
          <a:prstGeom prst="rect">
            <a:avLst/>
          </a:prstGeom>
          <a:ln w="12700">
            <a:miter lim="400000"/>
          </a:ln>
        </p:spPr>
      </p:pic>
      <p:sp>
        <p:nvSpPr>
          <p:cNvPr id="158" name="section…"/>
          <p:cNvSpPr txBox="1"/>
          <p:nvPr/>
        </p:nvSpPr>
        <p:spPr>
          <a:xfrm>
            <a:off x="7246144" y="520417"/>
            <a:ext cx="10412274" cy="9354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r">
              <a:lnSpc>
                <a:spcPct val="80000"/>
              </a:lnSpc>
              <a:defRPr sz="14000" b="1" spc="1399">
                <a:solidFill>
                  <a:srgbClr val="FFFFFF"/>
                </a:solidFill>
                <a:latin typeface="AcuminProWide-Semibold"/>
                <a:ea typeface="AcuminProWide-Semibold"/>
                <a:cs typeface="AcuminProWide-Semibold"/>
                <a:sym typeface="AcuminProWide-Semibold"/>
              </a:defRPr>
            </a:pPr>
            <a:r>
              <a:rPr lang="en-US" sz="6600" dirty="0"/>
              <a:t>Learning Objectives</a:t>
            </a:r>
            <a:endParaRPr sz="6600" dirty="0"/>
          </a:p>
        </p:txBody>
      </p:sp>
      <p:sp>
        <p:nvSpPr>
          <p:cNvPr id="2" name="TextBox 1">
            <a:extLst>
              <a:ext uri="{FF2B5EF4-FFF2-40B4-BE49-F238E27FC236}">
                <a16:creationId xmlns:a16="http://schemas.microsoft.com/office/drawing/2014/main" id="{A559B5CE-6697-D676-645A-B39E7F92AC93}"/>
              </a:ext>
            </a:extLst>
          </p:cNvPr>
          <p:cNvSpPr txBox="1"/>
          <p:nvPr/>
        </p:nvSpPr>
        <p:spPr>
          <a:xfrm>
            <a:off x="8937522" y="1550651"/>
            <a:ext cx="14984362" cy="10614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889000" lvl="0" algn="l" rtl="0">
              <a:lnSpc>
                <a:spcPct val="115000"/>
              </a:lnSpc>
              <a:spcBef>
                <a:spcPts val="0"/>
              </a:spcBef>
              <a:spcAft>
                <a:spcPts val="0"/>
              </a:spcAft>
              <a:buSzPts val="2800"/>
            </a:pPr>
            <a:r>
              <a:rPr lang="en-US" sz="5400" dirty="0">
                <a:solidFill>
                  <a:schemeClr val="bg1"/>
                </a:solidFill>
              </a:rPr>
              <a:t>I. Understanding the crucial role of the work plan in the overall project design</a:t>
            </a:r>
          </a:p>
          <a:p>
            <a:pPr marL="889000" lvl="0" algn="l" rtl="0">
              <a:lnSpc>
                <a:spcPct val="115000"/>
              </a:lnSpc>
              <a:spcBef>
                <a:spcPts val="0"/>
              </a:spcBef>
              <a:spcAft>
                <a:spcPts val="0"/>
              </a:spcAft>
              <a:buSzPts val="2800"/>
            </a:pPr>
            <a:endParaRPr lang="en-US" sz="5400" dirty="0">
              <a:solidFill>
                <a:schemeClr val="bg1"/>
              </a:solidFill>
            </a:endParaRPr>
          </a:p>
          <a:p>
            <a:pPr marL="889000" lvl="0" algn="l" rtl="0">
              <a:lnSpc>
                <a:spcPct val="115000"/>
              </a:lnSpc>
              <a:spcBef>
                <a:spcPts val="0"/>
              </a:spcBef>
              <a:spcAft>
                <a:spcPts val="0"/>
              </a:spcAft>
              <a:buSzPts val="2800"/>
            </a:pPr>
            <a:r>
              <a:rPr lang="en-US" sz="5400" dirty="0">
                <a:solidFill>
                  <a:schemeClr val="bg1"/>
                </a:solidFill>
              </a:rPr>
              <a:t>II. Developing effective goals, objectives and activities, and understanding the differences</a:t>
            </a:r>
          </a:p>
          <a:p>
            <a:pPr marL="889000" lvl="0" algn="l" rtl="0">
              <a:lnSpc>
                <a:spcPct val="115000"/>
              </a:lnSpc>
              <a:spcBef>
                <a:spcPts val="0"/>
              </a:spcBef>
              <a:spcAft>
                <a:spcPts val="0"/>
              </a:spcAft>
              <a:buSzPts val="2800"/>
            </a:pPr>
            <a:endParaRPr lang="en-US" sz="5400" dirty="0">
              <a:solidFill>
                <a:schemeClr val="bg1"/>
              </a:solidFill>
            </a:endParaRPr>
          </a:p>
          <a:p>
            <a:pPr marL="889000" lvl="0" algn="l" rtl="0">
              <a:lnSpc>
                <a:spcPct val="115000"/>
              </a:lnSpc>
              <a:spcBef>
                <a:spcPts val="0"/>
              </a:spcBef>
              <a:spcAft>
                <a:spcPts val="0"/>
              </a:spcAft>
              <a:buSzPts val="2800"/>
            </a:pPr>
            <a:r>
              <a:rPr lang="en-US" sz="5400" dirty="0">
                <a:solidFill>
                  <a:schemeClr val="bg1"/>
                </a:solidFill>
              </a:rPr>
              <a:t>III. Ensuring the selected objectives are SMART</a:t>
            </a:r>
          </a:p>
          <a:p>
            <a:pPr marL="889000" lvl="0" algn="l" rtl="0">
              <a:lnSpc>
                <a:spcPct val="115000"/>
              </a:lnSpc>
              <a:spcBef>
                <a:spcPts val="0"/>
              </a:spcBef>
              <a:spcAft>
                <a:spcPts val="0"/>
              </a:spcAft>
              <a:buSzPts val="2800"/>
            </a:pPr>
            <a:endParaRPr lang="en-US" sz="5400" dirty="0">
              <a:solidFill>
                <a:schemeClr val="bg1"/>
              </a:solidFill>
            </a:endParaRPr>
          </a:p>
          <a:p>
            <a:pPr marL="889000" lvl="0" algn="l" rtl="0">
              <a:lnSpc>
                <a:spcPct val="115000"/>
              </a:lnSpc>
              <a:spcBef>
                <a:spcPts val="0"/>
              </a:spcBef>
              <a:spcAft>
                <a:spcPts val="0"/>
              </a:spcAft>
              <a:buSzPts val="2800"/>
            </a:pPr>
            <a:r>
              <a:rPr lang="en-US" sz="5400" dirty="0">
                <a:solidFill>
                  <a:schemeClr val="bg1"/>
                </a:solidFill>
              </a:rPr>
              <a:t>IV. Understanding what makes a work plan successful, with examples</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20270e6df5a_0_34"/>
          <p:cNvSpPr txBox="1">
            <a:spLocks noGrp="1"/>
          </p:cNvSpPr>
          <p:nvPr>
            <p:ph type="title"/>
          </p:nvPr>
        </p:nvSpPr>
        <p:spPr>
          <a:xfrm>
            <a:off x="1219200" y="609600"/>
            <a:ext cx="21945600" cy="2286000"/>
          </a:xfrm>
          <a:prstGeom prst="rect">
            <a:avLst/>
          </a:prstGeom>
        </p:spPr>
        <p:txBody>
          <a:bodyPr spcFirstLastPara="1" wrap="square" lIns="182850" tIns="91400" rIns="182850" bIns="91400" anchor="ctr" anchorCtr="0">
            <a:normAutofit/>
          </a:bodyPr>
          <a:lstStyle/>
          <a:p>
            <a:r>
              <a:rPr lang="en-US" sz="9600" dirty="0">
                <a:solidFill>
                  <a:srgbClr val="FFC000"/>
                </a:solidFill>
                <a:latin typeface="Helvetica Neue"/>
                <a:ea typeface="Helvetica Neue"/>
                <a:cs typeface="Helvetica Neue"/>
                <a:sym typeface="Arial"/>
              </a:rPr>
              <a:t>RESPONSIBLE PARTIES</a:t>
            </a:r>
            <a:endParaRPr sz="9600" dirty="0">
              <a:solidFill>
                <a:srgbClr val="FFC000"/>
              </a:solidFill>
              <a:latin typeface="Helvetica Neue"/>
              <a:ea typeface="Helvetica Neue"/>
              <a:cs typeface="Helvetica Neue"/>
              <a:sym typeface="Arial"/>
            </a:endParaRPr>
          </a:p>
        </p:txBody>
      </p:sp>
      <p:sp>
        <p:nvSpPr>
          <p:cNvPr id="107" name="Google Shape;107;g20270e6df5a_0_34"/>
          <p:cNvSpPr txBox="1">
            <a:spLocks noGrp="1"/>
          </p:cNvSpPr>
          <p:nvPr>
            <p:ph type="body" idx="1"/>
          </p:nvPr>
        </p:nvSpPr>
        <p:spPr>
          <a:xfrm>
            <a:off x="1219200" y="2981584"/>
            <a:ext cx="13474695" cy="9052200"/>
          </a:xfrm>
          <a:prstGeom prst="rect">
            <a:avLst/>
          </a:prstGeom>
        </p:spPr>
        <p:txBody>
          <a:bodyPr spcFirstLastPara="1" wrap="square" lIns="182850" tIns="91400" rIns="182850" bIns="91400" numCol="1" spcCol="1098550" anchor="t" anchorCtr="0">
            <a:normAutofit fontScale="85000" lnSpcReduction="10000"/>
          </a:bodyPr>
          <a:lstStyle/>
          <a:p>
            <a:pPr marL="838200" indent="-685800">
              <a:lnSpc>
                <a:spcPct val="150000"/>
              </a:lnSpc>
              <a:spcBef>
                <a:spcPts val="0"/>
              </a:spcBef>
              <a:buSzPct val="150000"/>
            </a:pPr>
            <a:r>
              <a:rPr lang="en-US" sz="5400" dirty="0">
                <a:solidFill>
                  <a:schemeClr val="bg2">
                    <a:lumMod val="50000"/>
                  </a:schemeClr>
                </a:solidFill>
                <a:latin typeface="Helvetica Neue"/>
                <a:ea typeface="Helvetica Neue"/>
                <a:cs typeface="Helvetica Neue"/>
              </a:rPr>
              <a:t>Those responsible for accomplishing each of the designated activities</a:t>
            </a:r>
          </a:p>
          <a:p>
            <a:pPr marL="838200" indent="-685800">
              <a:lnSpc>
                <a:spcPct val="150000"/>
              </a:lnSpc>
              <a:spcBef>
                <a:spcPts val="0"/>
              </a:spcBef>
              <a:buSzPct val="150000"/>
            </a:pPr>
            <a:endParaRPr lang="en-US" sz="5400" dirty="0">
              <a:solidFill>
                <a:schemeClr val="bg2">
                  <a:lumMod val="50000"/>
                </a:schemeClr>
              </a:solidFill>
              <a:latin typeface="Helvetica Neue"/>
              <a:ea typeface="Helvetica Neue"/>
              <a:cs typeface="Helvetica Neue"/>
            </a:endParaRPr>
          </a:p>
          <a:p>
            <a:pPr marL="838200" indent="-685800">
              <a:lnSpc>
                <a:spcPct val="150000"/>
              </a:lnSpc>
              <a:spcBef>
                <a:spcPts val="0"/>
              </a:spcBef>
              <a:buSzPct val="150000"/>
            </a:pPr>
            <a:r>
              <a:rPr lang="en-US" sz="5400" dirty="0">
                <a:solidFill>
                  <a:schemeClr val="bg2">
                    <a:lumMod val="50000"/>
                  </a:schemeClr>
                </a:solidFill>
                <a:latin typeface="Helvetica Neue"/>
                <a:ea typeface="Helvetica Neue"/>
                <a:cs typeface="Helvetica Neue"/>
              </a:rPr>
              <a:t>One or more individuals  </a:t>
            </a:r>
          </a:p>
          <a:p>
            <a:pPr marL="838200" indent="-685800">
              <a:lnSpc>
                <a:spcPct val="150000"/>
              </a:lnSpc>
              <a:spcBef>
                <a:spcPts val="0"/>
              </a:spcBef>
              <a:buSzPct val="150000"/>
            </a:pPr>
            <a:endParaRPr lang="en-US" sz="5400" dirty="0">
              <a:solidFill>
                <a:schemeClr val="bg2">
                  <a:lumMod val="50000"/>
                </a:schemeClr>
              </a:solidFill>
              <a:latin typeface="Helvetica Neue"/>
              <a:ea typeface="Helvetica Neue"/>
              <a:cs typeface="Helvetica Neue"/>
            </a:endParaRPr>
          </a:p>
          <a:p>
            <a:pPr marL="838200" indent="-685800">
              <a:lnSpc>
                <a:spcPct val="150000"/>
              </a:lnSpc>
              <a:spcBef>
                <a:spcPts val="0"/>
              </a:spcBef>
              <a:buSzPct val="150000"/>
            </a:pPr>
            <a:r>
              <a:rPr lang="en-US" sz="5400" dirty="0">
                <a:solidFill>
                  <a:schemeClr val="bg2">
                    <a:lumMod val="50000"/>
                  </a:schemeClr>
                </a:solidFill>
                <a:latin typeface="Helvetica Neue"/>
                <a:ea typeface="Helvetica Neue"/>
                <a:cs typeface="Helvetica Neue"/>
              </a:rPr>
              <a:t>A specific person, or group / title </a:t>
            </a:r>
            <a:br>
              <a:rPr lang="en-US" sz="5400" dirty="0">
                <a:solidFill>
                  <a:schemeClr val="bg2">
                    <a:lumMod val="50000"/>
                  </a:schemeClr>
                </a:solidFill>
                <a:latin typeface="Helvetica Neue"/>
                <a:ea typeface="Helvetica Neue"/>
                <a:cs typeface="Helvetica Neue"/>
              </a:rPr>
            </a:br>
            <a:r>
              <a:rPr lang="en-US" sz="5400" dirty="0">
                <a:solidFill>
                  <a:schemeClr val="bg2">
                    <a:lumMod val="50000"/>
                  </a:schemeClr>
                </a:solidFill>
                <a:latin typeface="Helvetica Neue"/>
                <a:ea typeface="Helvetica Neue"/>
                <a:cs typeface="Helvetica Neue"/>
              </a:rPr>
              <a:t>(e.g., Program Director, Chief Financial </a:t>
            </a:r>
            <a:br>
              <a:rPr lang="en-US" sz="5400" dirty="0">
                <a:solidFill>
                  <a:schemeClr val="bg2">
                    <a:lumMod val="50000"/>
                  </a:schemeClr>
                </a:solidFill>
                <a:latin typeface="Helvetica Neue"/>
                <a:ea typeface="Helvetica Neue"/>
                <a:cs typeface="Helvetica Neue"/>
              </a:rPr>
            </a:br>
            <a:r>
              <a:rPr lang="en-US" sz="5400" dirty="0">
                <a:solidFill>
                  <a:schemeClr val="bg2">
                    <a:lumMod val="50000"/>
                  </a:schemeClr>
                </a:solidFill>
                <a:latin typeface="Helvetica Neue"/>
                <a:ea typeface="Helvetica Neue"/>
                <a:cs typeface="Helvetica Neue"/>
              </a:rPr>
              <a:t>Officer, Steering Committee, Health Navigators, Performance Evaluation Team)</a:t>
            </a:r>
          </a:p>
          <a:p>
            <a:pPr marL="838200" indent="-685800">
              <a:lnSpc>
                <a:spcPct val="150000"/>
              </a:lnSpc>
              <a:spcBef>
                <a:spcPts val="0"/>
              </a:spcBef>
              <a:buSzPts val="2400"/>
            </a:pPr>
            <a:endParaRPr lang="en-US" dirty="0"/>
          </a:p>
        </p:txBody>
      </p:sp>
      <p:pic>
        <p:nvPicPr>
          <p:cNvPr id="2" name="Image" descr="Image">
            <a:extLst>
              <a:ext uri="{FF2B5EF4-FFF2-40B4-BE49-F238E27FC236}">
                <a16:creationId xmlns:a16="http://schemas.microsoft.com/office/drawing/2014/main" id="{55D9C322-229F-3D0D-94DF-20A12BAFD57C}"/>
              </a:ext>
            </a:extLst>
          </p:cNvPr>
          <p:cNvPicPr>
            <a:picLocks noChangeAspect="1"/>
          </p:cNvPicPr>
          <p:nvPr/>
        </p:nvPicPr>
        <p:blipFill>
          <a:blip r:embed="rId3"/>
          <a:stretch>
            <a:fillRect/>
          </a:stretch>
        </p:blipFill>
        <p:spPr>
          <a:xfrm>
            <a:off x="22466295" y="12033784"/>
            <a:ext cx="1219791" cy="1056456"/>
          </a:xfrm>
          <a:prstGeom prst="rect">
            <a:avLst/>
          </a:prstGeom>
          <a:ln w="12700">
            <a:miter lim="400000"/>
          </a:ln>
        </p:spPr>
      </p:pic>
      <p:pic>
        <p:nvPicPr>
          <p:cNvPr id="5" name="Picture 4" descr="Several many hands raised up&#10;&#10;Description automatically generated">
            <a:extLst>
              <a:ext uri="{FF2B5EF4-FFF2-40B4-BE49-F238E27FC236}">
                <a16:creationId xmlns:a16="http://schemas.microsoft.com/office/drawing/2014/main" id="{1F5EA68D-FD0A-400E-22FD-9045CB57FB6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4693895" y="4771292"/>
            <a:ext cx="8747371" cy="4771292"/>
          </a:xfrm>
          <a:prstGeom prst="rect">
            <a:avLst/>
          </a:prstGeom>
        </p:spPr>
      </p:pic>
    </p:spTree>
    <p:extLst>
      <p:ext uri="{BB962C8B-B14F-4D97-AF65-F5344CB8AC3E}">
        <p14:creationId xmlns:p14="http://schemas.microsoft.com/office/powerpoint/2010/main" val="744784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20270e6df5a_0_34"/>
          <p:cNvSpPr txBox="1">
            <a:spLocks noGrp="1"/>
          </p:cNvSpPr>
          <p:nvPr>
            <p:ph type="title"/>
          </p:nvPr>
        </p:nvSpPr>
        <p:spPr>
          <a:xfrm>
            <a:off x="1219200" y="609600"/>
            <a:ext cx="21945600" cy="2286000"/>
          </a:xfrm>
          <a:prstGeom prst="rect">
            <a:avLst/>
          </a:prstGeom>
        </p:spPr>
        <p:txBody>
          <a:bodyPr spcFirstLastPara="1" wrap="square" lIns="182850" tIns="91400" rIns="182850" bIns="91400" anchor="ctr" anchorCtr="0">
            <a:normAutofit/>
          </a:bodyPr>
          <a:lstStyle/>
          <a:p>
            <a:r>
              <a:rPr lang="en-US" sz="9600" dirty="0">
                <a:solidFill>
                  <a:srgbClr val="FFC000"/>
                </a:solidFill>
                <a:latin typeface="Helvetica Neue"/>
                <a:ea typeface="Helvetica Neue"/>
                <a:cs typeface="Helvetica Neue"/>
                <a:sym typeface="Arial"/>
              </a:rPr>
              <a:t>MEASURES / OUTCOMES</a:t>
            </a:r>
            <a:endParaRPr sz="9600" dirty="0">
              <a:solidFill>
                <a:srgbClr val="FFC000"/>
              </a:solidFill>
              <a:latin typeface="Helvetica Neue"/>
              <a:ea typeface="Helvetica Neue"/>
              <a:cs typeface="Helvetica Neue"/>
              <a:sym typeface="Arial"/>
            </a:endParaRPr>
          </a:p>
        </p:txBody>
      </p:sp>
      <p:sp>
        <p:nvSpPr>
          <p:cNvPr id="107" name="Google Shape;107;g20270e6df5a_0_34"/>
          <p:cNvSpPr txBox="1">
            <a:spLocks noGrp="1"/>
          </p:cNvSpPr>
          <p:nvPr>
            <p:ph type="body" idx="1"/>
          </p:nvPr>
        </p:nvSpPr>
        <p:spPr>
          <a:xfrm>
            <a:off x="1219200" y="2696308"/>
            <a:ext cx="12918829" cy="10393932"/>
          </a:xfrm>
          <a:prstGeom prst="rect">
            <a:avLst/>
          </a:prstGeom>
        </p:spPr>
        <p:txBody>
          <a:bodyPr spcFirstLastPara="1" wrap="square" lIns="182850" tIns="91400" rIns="182850" bIns="91400" numCol="1" spcCol="1098550" anchor="t" anchorCtr="0">
            <a:normAutofit lnSpcReduction="10000"/>
          </a:bodyPr>
          <a:lstStyle/>
          <a:p>
            <a:pPr marL="838200" indent="-685800">
              <a:lnSpc>
                <a:spcPct val="140000"/>
              </a:lnSpc>
              <a:spcBef>
                <a:spcPts val="0"/>
              </a:spcBef>
              <a:buSzPct val="150000"/>
            </a:pPr>
            <a:r>
              <a:rPr lang="en-US" sz="4600" dirty="0">
                <a:solidFill>
                  <a:schemeClr val="bg2">
                    <a:lumMod val="50000"/>
                  </a:schemeClr>
                </a:solidFill>
                <a:latin typeface="Helvetica Neue"/>
                <a:ea typeface="Helvetica Neue"/>
                <a:cs typeface="Helvetica Neue"/>
              </a:rPr>
              <a:t>Terms vary across opportunities – e.g., milestones or outputs</a:t>
            </a:r>
          </a:p>
          <a:p>
            <a:pPr marL="838200" indent="-685800">
              <a:lnSpc>
                <a:spcPct val="140000"/>
              </a:lnSpc>
              <a:spcBef>
                <a:spcPts val="0"/>
              </a:spcBef>
              <a:buSzPct val="150000"/>
            </a:pPr>
            <a:endParaRPr lang="en-US" sz="4600" dirty="0">
              <a:solidFill>
                <a:schemeClr val="bg2">
                  <a:lumMod val="50000"/>
                </a:schemeClr>
              </a:solidFill>
              <a:latin typeface="Helvetica Neue"/>
              <a:ea typeface="Helvetica Neue"/>
              <a:cs typeface="Helvetica Neue"/>
            </a:endParaRPr>
          </a:p>
          <a:p>
            <a:pPr marL="838200" indent="-685800">
              <a:lnSpc>
                <a:spcPct val="140000"/>
              </a:lnSpc>
              <a:spcBef>
                <a:spcPts val="0"/>
              </a:spcBef>
              <a:buSzPct val="150000"/>
            </a:pPr>
            <a:r>
              <a:rPr lang="en-US" sz="4600" dirty="0">
                <a:solidFill>
                  <a:schemeClr val="bg2">
                    <a:lumMod val="50000"/>
                  </a:schemeClr>
                </a:solidFill>
                <a:latin typeface="Helvetica Neue"/>
                <a:ea typeface="Helvetica Neue"/>
                <a:cs typeface="Helvetica Neue"/>
              </a:rPr>
              <a:t>Explains how progress is tracked and measured</a:t>
            </a:r>
          </a:p>
          <a:p>
            <a:pPr marL="838200" indent="-685800">
              <a:lnSpc>
                <a:spcPct val="140000"/>
              </a:lnSpc>
              <a:spcBef>
                <a:spcPts val="0"/>
              </a:spcBef>
              <a:buSzPct val="150000"/>
            </a:pPr>
            <a:endParaRPr lang="en-US" sz="4600" dirty="0">
              <a:solidFill>
                <a:schemeClr val="bg2">
                  <a:lumMod val="50000"/>
                </a:schemeClr>
              </a:solidFill>
              <a:latin typeface="Helvetica Neue"/>
              <a:ea typeface="Helvetica Neue"/>
              <a:cs typeface="Helvetica Neue"/>
            </a:endParaRPr>
          </a:p>
          <a:p>
            <a:pPr marL="838200" indent="-685800">
              <a:lnSpc>
                <a:spcPct val="140000"/>
              </a:lnSpc>
              <a:spcBef>
                <a:spcPts val="0"/>
              </a:spcBef>
              <a:buSzPct val="150000"/>
            </a:pPr>
            <a:r>
              <a:rPr lang="en-US" sz="4600" dirty="0">
                <a:solidFill>
                  <a:schemeClr val="bg2">
                    <a:lumMod val="50000"/>
                  </a:schemeClr>
                </a:solidFill>
                <a:latin typeface="Helvetica Neue"/>
                <a:ea typeface="Helvetica Neue"/>
                <a:cs typeface="Helvetica Neue"/>
              </a:rPr>
              <a:t>Process and outcome measures </a:t>
            </a:r>
          </a:p>
          <a:p>
            <a:pPr marL="152400" indent="0">
              <a:lnSpc>
                <a:spcPct val="140000"/>
              </a:lnSpc>
              <a:spcBef>
                <a:spcPts val="0"/>
              </a:spcBef>
              <a:buSzPct val="150000"/>
              <a:buNone/>
            </a:pPr>
            <a:endParaRPr lang="en-US" sz="4600" dirty="0">
              <a:solidFill>
                <a:schemeClr val="bg2">
                  <a:lumMod val="50000"/>
                </a:schemeClr>
              </a:solidFill>
              <a:latin typeface="Helvetica Neue"/>
              <a:ea typeface="Helvetica Neue"/>
              <a:cs typeface="Helvetica Neue"/>
            </a:endParaRPr>
          </a:p>
          <a:p>
            <a:pPr marL="838200" indent="-685800">
              <a:lnSpc>
                <a:spcPct val="140000"/>
              </a:lnSpc>
              <a:spcBef>
                <a:spcPts val="0"/>
              </a:spcBef>
              <a:buSzPct val="150000"/>
            </a:pPr>
            <a:r>
              <a:rPr lang="en-US" sz="4600" dirty="0">
                <a:solidFill>
                  <a:schemeClr val="bg2">
                    <a:lumMod val="50000"/>
                  </a:schemeClr>
                </a:solidFill>
                <a:latin typeface="Helvetica Neue"/>
                <a:ea typeface="Helvetica Neue"/>
                <a:cs typeface="Helvetica Neue"/>
              </a:rPr>
              <a:t>With objectives to improve measures, baseline data and/or performance targets ideal</a:t>
            </a:r>
          </a:p>
          <a:p>
            <a:pPr marL="838200" indent="-685800">
              <a:lnSpc>
                <a:spcPct val="140000"/>
              </a:lnSpc>
              <a:spcBef>
                <a:spcPts val="0"/>
              </a:spcBef>
              <a:buSzPct val="150000"/>
            </a:pPr>
            <a:endParaRPr lang="en-US" sz="4600" dirty="0">
              <a:solidFill>
                <a:srgbClr val="5E5E5E"/>
              </a:solidFill>
              <a:latin typeface="Helvetica Neue"/>
              <a:ea typeface="Helvetica Neue"/>
              <a:cs typeface="Helvetica Neue"/>
            </a:endParaRPr>
          </a:p>
          <a:p>
            <a:pPr marL="838200" indent="-685800">
              <a:lnSpc>
                <a:spcPct val="140000"/>
              </a:lnSpc>
              <a:spcBef>
                <a:spcPts val="0"/>
              </a:spcBef>
              <a:buSzPct val="150000"/>
            </a:pPr>
            <a:endParaRPr lang="en-US" sz="4600" dirty="0">
              <a:solidFill>
                <a:srgbClr val="5E5E5E"/>
              </a:solidFill>
              <a:latin typeface="Helvetica Neue"/>
              <a:ea typeface="Helvetica Neue"/>
              <a:cs typeface="Helvetica Neue"/>
            </a:endParaRPr>
          </a:p>
          <a:p>
            <a:pPr marL="838200" indent="-685800">
              <a:lnSpc>
                <a:spcPct val="150000"/>
              </a:lnSpc>
              <a:spcBef>
                <a:spcPts val="0"/>
              </a:spcBef>
              <a:buSzPts val="2400"/>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38200" indent="-685800">
              <a:lnSpc>
                <a:spcPct val="150000"/>
              </a:lnSpc>
              <a:spcBef>
                <a:spcPts val="0"/>
              </a:spcBef>
              <a:buSzPts val="2400"/>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38200" indent="-685800">
              <a:lnSpc>
                <a:spcPct val="150000"/>
              </a:lnSpc>
              <a:spcBef>
                <a:spcPts val="0"/>
              </a:spcBef>
              <a:buSzPts val="2400"/>
            </a:pPr>
            <a:endParaRPr lang="en-US" dirty="0"/>
          </a:p>
        </p:txBody>
      </p:sp>
      <p:pic>
        <p:nvPicPr>
          <p:cNvPr id="2" name="Image" descr="Image">
            <a:extLst>
              <a:ext uri="{FF2B5EF4-FFF2-40B4-BE49-F238E27FC236}">
                <a16:creationId xmlns:a16="http://schemas.microsoft.com/office/drawing/2014/main" id="{55D9C322-229F-3D0D-94DF-20A12BAFD57C}"/>
              </a:ext>
            </a:extLst>
          </p:cNvPr>
          <p:cNvPicPr>
            <a:picLocks noChangeAspect="1"/>
          </p:cNvPicPr>
          <p:nvPr/>
        </p:nvPicPr>
        <p:blipFill>
          <a:blip r:embed="rId3"/>
          <a:stretch>
            <a:fillRect/>
          </a:stretch>
        </p:blipFill>
        <p:spPr>
          <a:xfrm>
            <a:off x="22466295" y="12033784"/>
            <a:ext cx="1219791" cy="1056456"/>
          </a:xfrm>
          <a:prstGeom prst="rect">
            <a:avLst/>
          </a:prstGeom>
          <a:ln w="12700">
            <a:miter lim="400000"/>
          </a:ln>
        </p:spPr>
      </p:pic>
      <p:pic>
        <p:nvPicPr>
          <p:cNvPr id="5" name="Picture 4" descr="Cartoon of a person with a tie&#10;&#10;Description automatically generated">
            <a:extLst>
              <a:ext uri="{FF2B5EF4-FFF2-40B4-BE49-F238E27FC236}">
                <a16:creationId xmlns:a16="http://schemas.microsoft.com/office/drawing/2014/main" id="{752D5AB9-B194-4286-2252-8D946D9FD959}"/>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33770"/>
          <a:stretch/>
        </p:blipFill>
        <p:spPr>
          <a:xfrm>
            <a:off x="14138029" y="5433813"/>
            <a:ext cx="8651631" cy="4061757"/>
          </a:xfrm>
          <a:prstGeom prst="rect">
            <a:avLst/>
          </a:prstGeom>
        </p:spPr>
      </p:pic>
    </p:spTree>
    <p:extLst>
      <p:ext uri="{BB962C8B-B14F-4D97-AF65-F5344CB8AC3E}">
        <p14:creationId xmlns:p14="http://schemas.microsoft.com/office/powerpoint/2010/main" val="3016684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20270e6df5a_0_16"/>
          <p:cNvSpPr txBox="1">
            <a:spLocks noGrp="1"/>
          </p:cNvSpPr>
          <p:nvPr>
            <p:ph type="title"/>
          </p:nvPr>
        </p:nvSpPr>
        <p:spPr>
          <a:xfrm>
            <a:off x="256032" y="0"/>
            <a:ext cx="24127967" cy="2361983"/>
          </a:xfrm>
          <a:prstGeom prst="rect">
            <a:avLst/>
          </a:prstGeom>
        </p:spPr>
        <p:txBody>
          <a:bodyPr spcFirstLastPara="1" wrap="square" lIns="182850" tIns="91400" rIns="182850" bIns="91400" anchor="ctr" anchorCtr="0">
            <a:normAutofit/>
          </a:bodyPr>
          <a:lstStyle/>
          <a:p>
            <a:pPr marL="101600">
              <a:lnSpc>
                <a:spcPct val="115000"/>
              </a:lnSpc>
              <a:buClr>
                <a:schemeClr val="dk1"/>
              </a:buClr>
              <a:buSzPts val="2800"/>
            </a:pPr>
            <a:r>
              <a:rPr lang="en-US" sz="8000" dirty="0">
                <a:solidFill>
                  <a:srgbClr val="FFC000"/>
                </a:solidFill>
                <a:latin typeface="+mj-ea"/>
                <a:cs typeface="Montserrat"/>
                <a:sym typeface="Montserrat"/>
              </a:rPr>
              <a:t>III.</a:t>
            </a:r>
            <a:r>
              <a:rPr lang="en-US" sz="8000" dirty="0">
                <a:solidFill>
                  <a:schemeClr val="dk1"/>
                </a:solidFill>
                <a:latin typeface="Montserrat"/>
                <a:ea typeface="Montserrat"/>
                <a:cs typeface="Montserrat"/>
                <a:sym typeface="Montserrat"/>
              </a:rPr>
              <a:t> </a:t>
            </a:r>
            <a:r>
              <a:rPr lang="en-US" sz="8000" dirty="0">
                <a:solidFill>
                  <a:schemeClr val="accent2">
                    <a:lumMod val="75000"/>
                  </a:schemeClr>
                </a:solidFill>
                <a:latin typeface="+mj-ea"/>
                <a:ea typeface="Montserrat"/>
                <a:cs typeface="Montserrat"/>
                <a:sym typeface="Montserrat"/>
              </a:rPr>
              <a:t>Ensuring the selected objectives are SMART</a:t>
            </a:r>
            <a:endParaRPr sz="8000" b="1" dirty="0">
              <a:solidFill>
                <a:schemeClr val="accent2">
                  <a:lumMod val="75000"/>
                </a:schemeClr>
              </a:solidFill>
              <a:latin typeface="+mj-ea"/>
              <a:sym typeface="Montserrat"/>
            </a:endParaRPr>
          </a:p>
        </p:txBody>
      </p:sp>
      <p:sp>
        <p:nvSpPr>
          <p:cNvPr id="7" name="Content Placeholder 4">
            <a:extLst>
              <a:ext uri="{FF2B5EF4-FFF2-40B4-BE49-F238E27FC236}">
                <a16:creationId xmlns:a16="http://schemas.microsoft.com/office/drawing/2014/main" id="{E027BAAB-9898-D435-291A-D72F933B9CF2}"/>
              </a:ext>
            </a:extLst>
          </p:cNvPr>
          <p:cNvSpPr>
            <a:spLocks noGrp="1"/>
          </p:cNvSpPr>
          <p:nvPr>
            <p:ph idx="1"/>
          </p:nvPr>
        </p:nvSpPr>
        <p:spPr>
          <a:xfrm>
            <a:off x="697914" y="6199632"/>
            <a:ext cx="21945602" cy="7450758"/>
          </a:xfrm>
          <a:prstGeom prst="rect">
            <a:avLst/>
          </a:prstGeom>
        </p:spPr>
        <p:txBody>
          <a:bodyPr wrap="square" numCol="1">
            <a:spAutoFit/>
          </a:bodyPr>
          <a:lstStyle/>
          <a:p>
            <a:pPr marL="841248" indent="-685800">
              <a:lnSpc>
                <a:spcPct val="100000"/>
              </a:lnSpc>
              <a:spcBef>
                <a:spcPts val="0"/>
              </a:spcBef>
              <a:buSzPct val="150000"/>
            </a:pPr>
            <a:r>
              <a:rPr lang="en-US" sz="4000" b="1" dirty="0">
                <a:solidFill>
                  <a:schemeClr val="bg2">
                    <a:lumMod val="50000"/>
                  </a:schemeClr>
                </a:solidFill>
                <a:latin typeface="Helvetica Neue"/>
                <a:ea typeface="Helvetica Neue"/>
                <a:cs typeface="Helvetica Neue"/>
              </a:rPr>
              <a:t>Specific</a:t>
            </a:r>
            <a:r>
              <a:rPr lang="en-US" sz="4000" dirty="0">
                <a:solidFill>
                  <a:schemeClr val="bg2">
                    <a:lumMod val="50000"/>
                  </a:schemeClr>
                </a:solidFill>
                <a:latin typeface="Helvetica Neue"/>
                <a:ea typeface="Helvetica Neue"/>
                <a:cs typeface="Helvetica Neue"/>
              </a:rPr>
              <a:t> – Target a specific population and area for improvement. </a:t>
            </a:r>
          </a:p>
          <a:p>
            <a:pPr marL="155448" indent="0">
              <a:lnSpc>
                <a:spcPct val="100000"/>
              </a:lnSpc>
              <a:spcBef>
                <a:spcPts val="0"/>
              </a:spcBef>
              <a:buSzPct val="150000"/>
              <a:buNone/>
            </a:pPr>
            <a:endParaRPr lang="en-US" sz="4000" dirty="0">
              <a:solidFill>
                <a:schemeClr val="bg2">
                  <a:lumMod val="50000"/>
                </a:schemeClr>
              </a:solidFill>
              <a:latin typeface="Helvetica Neue"/>
              <a:ea typeface="Helvetica Neue"/>
              <a:cs typeface="Helvetica Neue"/>
            </a:endParaRPr>
          </a:p>
          <a:p>
            <a:pPr marL="841248" indent="-685800">
              <a:lnSpc>
                <a:spcPct val="100000"/>
              </a:lnSpc>
              <a:spcBef>
                <a:spcPts val="0"/>
              </a:spcBef>
              <a:buSzPct val="150000"/>
            </a:pPr>
            <a:r>
              <a:rPr lang="en-US" sz="4000" b="1" dirty="0">
                <a:solidFill>
                  <a:schemeClr val="bg2">
                    <a:lumMod val="50000"/>
                  </a:schemeClr>
                </a:solidFill>
                <a:latin typeface="Helvetica Neue"/>
                <a:ea typeface="Helvetica Neue"/>
                <a:cs typeface="Helvetica Neue"/>
              </a:rPr>
              <a:t>Measurable</a:t>
            </a:r>
            <a:r>
              <a:rPr lang="en-US" sz="4000" dirty="0">
                <a:solidFill>
                  <a:schemeClr val="bg2">
                    <a:lumMod val="50000"/>
                  </a:schemeClr>
                </a:solidFill>
                <a:latin typeface="Helvetica Neue"/>
                <a:ea typeface="Helvetica Neue"/>
                <a:cs typeface="Helvetica Neue"/>
              </a:rPr>
              <a:t> – Quantify indicators of progress and how much change is expected.</a:t>
            </a:r>
          </a:p>
          <a:p>
            <a:pPr marL="155448" indent="0">
              <a:lnSpc>
                <a:spcPct val="100000"/>
              </a:lnSpc>
              <a:spcBef>
                <a:spcPts val="0"/>
              </a:spcBef>
              <a:buSzPct val="150000"/>
              <a:buNone/>
            </a:pPr>
            <a:r>
              <a:rPr lang="en-US" sz="4000" dirty="0">
                <a:solidFill>
                  <a:schemeClr val="bg2">
                    <a:lumMod val="50000"/>
                  </a:schemeClr>
                </a:solidFill>
                <a:latin typeface="Helvetica Neue"/>
                <a:ea typeface="Helvetica Neue"/>
                <a:cs typeface="Helvetica Neue"/>
              </a:rPr>
              <a:t> </a:t>
            </a:r>
          </a:p>
          <a:p>
            <a:pPr marL="841248" indent="-685800">
              <a:lnSpc>
                <a:spcPct val="100000"/>
              </a:lnSpc>
              <a:spcBef>
                <a:spcPts val="0"/>
              </a:spcBef>
              <a:buSzPct val="150000"/>
            </a:pPr>
            <a:r>
              <a:rPr lang="en-US" sz="4000" b="1" dirty="0">
                <a:solidFill>
                  <a:schemeClr val="bg2">
                    <a:lumMod val="50000"/>
                  </a:schemeClr>
                </a:solidFill>
                <a:latin typeface="Helvetica Neue"/>
                <a:ea typeface="Helvetica Neue"/>
                <a:cs typeface="Helvetica Neue"/>
              </a:rPr>
              <a:t>Achievable</a:t>
            </a:r>
            <a:r>
              <a:rPr lang="en-US" sz="4000" dirty="0">
                <a:solidFill>
                  <a:schemeClr val="bg2">
                    <a:lumMod val="50000"/>
                  </a:schemeClr>
                </a:solidFill>
                <a:latin typeface="Helvetica Neue"/>
                <a:ea typeface="Helvetica Neue"/>
                <a:cs typeface="Helvetica Neue"/>
              </a:rPr>
              <a:t> – Indicate who will complete the action in a specified period of time. </a:t>
            </a:r>
          </a:p>
          <a:p>
            <a:pPr marL="841248" indent="-685800">
              <a:lnSpc>
                <a:spcPct val="100000"/>
              </a:lnSpc>
              <a:spcBef>
                <a:spcPts val="0"/>
              </a:spcBef>
              <a:buSzPct val="150000"/>
            </a:pPr>
            <a:endParaRPr lang="en-US" sz="4000" dirty="0">
              <a:solidFill>
                <a:schemeClr val="bg2">
                  <a:lumMod val="50000"/>
                </a:schemeClr>
              </a:solidFill>
              <a:latin typeface="Helvetica Neue"/>
              <a:ea typeface="Helvetica Neue"/>
              <a:cs typeface="Helvetica Neue"/>
            </a:endParaRPr>
          </a:p>
          <a:p>
            <a:pPr marL="841248" indent="-685800">
              <a:lnSpc>
                <a:spcPct val="100000"/>
              </a:lnSpc>
              <a:spcBef>
                <a:spcPts val="0"/>
              </a:spcBef>
              <a:buSzPct val="150000"/>
            </a:pPr>
            <a:r>
              <a:rPr lang="en-US" sz="4000" b="1" dirty="0">
                <a:solidFill>
                  <a:schemeClr val="bg2">
                    <a:lumMod val="50000"/>
                  </a:schemeClr>
                </a:solidFill>
                <a:latin typeface="Helvetica Neue"/>
                <a:ea typeface="Helvetica Neue"/>
                <a:cs typeface="Helvetica Neue"/>
              </a:rPr>
              <a:t>Realistic</a:t>
            </a:r>
            <a:r>
              <a:rPr lang="en-US" sz="4000" dirty="0">
                <a:solidFill>
                  <a:schemeClr val="bg2">
                    <a:lumMod val="50000"/>
                  </a:schemeClr>
                </a:solidFill>
                <a:latin typeface="Helvetica Neue"/>
                <a:ea typeface="Helvetica Neue"/>
                <a:cs typeface="Helvetica Neue"/>
              </a:rPr>
              <a:t> – State results that can be practically achieved, given available resources.</a:t>
            </a:r>
          </a:p>
          <a:p>
            <a:pPr marL="841248" indent="-685800">
              <a:lnSpc>
                <a:spcPct val="100000"/>
              </a:lnSpc>
              <a:spcBef>
                <a:spcPts val="0"/>
              </a:spcBef>
              <a:buSzPct val="150000"/>
            </a:pPr>
            <a:endParaRPr lang="en-US" sz="4000" dirty="0">
              <a:solidFill>
                <a:schemeClr val="bg2">
                  <a:lumMod val="50000"/>
                </a:schemeClr>
              </a:solidFill>
              <a:latin typeface="Helvetica Neue"/>
              <a:ea typeface="Helvetica Neue"/>
              <a:cs typeface="Helvetica Neue"/>
            </a:endParaRPr>
          </a:p>
          <a:p>
            <a:pPr marL="841248" indent="-685800">
              <a:lnSpc>
                <a:spcPct val="100000"/>
              </a:lnSpc>
              <a:spcBef>
                <a:spcPts val="0"/>
              </a:spcBef>
              <a:buSzPct val="150000"/>
            </a:pPr>
            <a:r>
              <a:rPr lang="en-US" sz="4000" b="1" dirty="0">
                <a:solidFill>
                  <a:schemeClr val="bg2">
                    <a:lumMod val="50000"/>
                  </a:schemeClr>
                </a:solidFill>
                <a:latin typeface="Helvetica Neue"/>
                <a:ea typeface="Helvetica Neue"/>
                <a:cs typeface="Helvetica Neue"/>
              </a:rPr>
              <a:t>Time-related </a:t>
            </a:r>
            <a:r>
              <a:rPr lang="en-US" sz="4000" dirty="0">
                <a:solidFill>
                  <a:schemeClr val="bg2">
                    <a:lumMod val="50000"/>
                  </a:schemeClr>
                </a:solidFill>
                <a:latin typeface="Helvetica Neue"/>
                <a:ea typeface="Helvetica Neue"/>
                <a:cs typeface="Helvetica Neue"/>
              </a:rPr>
              <a:t>– Commit to when the results can be accomplished and when we will know we are done. </a:t>
            </a:r>
          </a:p>
          <a:p>
            <a:pPr marL="0" indent="0">
              <a:lnSpc>
                <a:spcPct val="100000"/>
              </a:lnSpc>
              <a:buNone/>
            </a:pPr>
            <a:endParaRPr lang="en-US" sz="4000" dirty="0">
              <a:solidFill>
                <a:schemeClr val="tx1">
                  <a:lumMod val="75000"/>
                </a:schemeClr>
              </a:solidFill>
            </a:endParaRPr>
          </a:p>
        </p:txBody>
      </p:sp>
      <p:pic>
        <p:nvPicPr>
          <p:cNvPr id="2" name="Image" descr="Image">
            <a:extLst>
              <a:ext uri="{FF2B5EF4-FFF2-40B4-BE49-F238E27FC236}">
                <a16:creationId xmlns:a16="http://schemas.microsoft.com/office/drawing/2014/main" id="{A42C7207-BB09-FDC6-1587-CF282DA8910A}"/>
              </a:ext>
            </a:extLst>
          </p:cNvPr>
          <p:cNvPicPr>
            <a:picLocks noChangeAspect="1"/>
          </p:cNvPicPr>
          <p:nvPr/>
        </p:nvPicPr>
        <p:blipFill>
          <a:blip r:embed="rId3"/>
          <a:stretch>
            <a:fillRect/>
          </a:stretch>
        </p:blipFill>
        <p:spPr>
          <a:xfrm>
            <a:off x="22466295" y="12033784"/>
            <a:ext cx="1219791" cy="1056456"/>
          </a:xfrm>
          <a:prstGeom prst="rect">
            <a:avLst/>
          </a:prstGeom>
          <a:ln w="12700">
            <a:miter lim="400000"/>
          </a:ln>
        </p:spPr>
      </p:pic>
      <p:pic>
        <p:nvPicPr>
          <p:cNvPr id="1026" name="Picture 2" descr="How to set SMART objectives for Customer Success? | WITTIGONIA Web">
            <a:extLst>
              <a:ext uri="{FF2B5EF4-FFF2-40B4-BE49-F238E27FC236}">
                <a16:creationId xmlns:a16="http://schemas.microsoft.com/office/drawing/2014/main" id="{92A5911E-A44E-6429-C96A-0C966602A57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04" t="32812" r="1781" b="20497"/>
          <a:stretch/>
        </p:blipFill>
        <p:spPr bwMode="auto">
          <a:xfrm>
            <a:off x="4785474" y="2361983"/>
            <a:ext cx="13770482" cy="3727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3262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20270e6df5a_0_34"/>
          <p:cNvSpPr txBox="1">
            <a:spLocks noGrp="1"/>
          </p:cNvSpPr>
          <p:nvPr>
            <p:ph type="title"/>
          </p:nvPr>
        </p:nvSpPr>
        <p:spPr>
          <a:xfrm>
            <a:off x="1219200" y="609600"/>
            <a:ext cx="21945600" cy="2286000"/>
          </a:xfrm>
          <a:prstGeom prst="rect">
            <a:avLst/>
          </a:prstGeom>
        </p:spPr>
        <p:txBody>
          <a:bodyPr spcFirstLastPara="1" wrap="square" lIns="182850" tIns="91400" rIns="182850" bIns="91400" anchor="ctr" anchorCtr="0">
            <a:normAutofit/>
          </a:bodyPr>
          <a:lstStyle/>
          <a:p>
            <a:r>
              <a:rPr lang="en-US" sz="9600" dirty="0">
                <a:solidFill>
                  <a:srgbClr val="FFC000"/>
                </a:solidFill>
                <a:latin typeface="Helvetica Neue"/>
                <a:ea typeface="Helvetica Neue"/>
                <a:cs typeface="Helvetica Neue"/>
                <a:sym typeface="Arial"/>
              </a:rPr>
              <a:t>SAMPLE SMART OBJECTIVES</a:t>
            </a:r>
            <a:endParaRPr sz="9600" dirty="0">
              <a:solidFill>
                <a:srgbClr val="FFC000"/>
              </a:solidFill>
              <a:latin typeface="Helvetica Neue"/>
              <a:ea typeface="Helvetica Neue"/>
              <a:cs typeface="Helvetica Neue"/>
              <a:sym typeface="Arial"/>
            </a:endParaRPr>
          </a:p>
        </p:txBody>
      </p:sp>
      <p:graphicFrame>
        <p:nvGraphicFramePr>
          <p:cNvPr id="9" name="Diagram 8">
            <a:extLst>
              <a:ext uri="{FF2B5EF4-FFF2-40B4-BE49-F238E27FC236}">
                <a16:creationId xmlns:a16="http://schemas.microsoft.com/office/drawing/2014/main" id="{0F26501E-AE94-8626-0BE1-C511E1059949}"/>
              </a:ext>
            </a:extLst>
          </p:cNvPr>
          <p:cNvGraphicFramePr/>
          <p:nvPr>
            <p:extLst>
              <p:ext uri="{D42A27DB-BD31-4B8C-83A1-F6EECF244321}">
                <p14:modId xmlns:p14="http://schemas.microsoft.com/office/powerpoint/2010/main" val="1288839352"/>
              </p:ext>
            </p:extLst>
          </p:nvPr>
        </p:nvGraphicFramePr>
        <p:xfrm>
          <a:off x="1219200" y="3200400"/>
          <a:ext cx="20137120" cy="905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Image" descr="Image">
            <a:extLst>
              <a:ext uri="{FF2B5EF4-FFF2-40B4-BE49-F238E27FC236}">
                <a16:creationId xmlns:a16="http://schemas.microsoft.com/office/drawing/2014/main" id="{55D9C322-229F-3D0D-94DF-20A12BAFD57C}"/>
              </a:ext>
            </a:extLst>
          </p:cNvPr>
          <p:cNvPicPr>
            <a:picLocks noChangeAspect="1"/>
          </p:cNvPicPr>
          <p:nvPr/>
        </p:nvPicPr>
        <p:blipFill>
          <a:blip r:embed="rId8"/>
          <a:stretch>
            <a:fillRect/>
          </a:stretch>
        </p:blipFill>
        <p:spPr>
          <a:xfrm>
            <a:off x="22466295" y="12033784"/>
            <a:ext cx="1219791" cy="1056456"/>
          </a:xfrm>
          <a:prstGeom prst="rect">
            <a:avLst/>
          </a:prstGeom>
          <a:ln w="12700">
            <a:miter lim="400000"/>
          </a:ln>
        </p:spPr>
      </p:pic>
      <p:sp>
        <p:nvSpPr>
          <p:cNvPr id="3" name="TextBox 2">
            <a:extLst>
              <a:ext uri="{FF2B5EF4-FFF2-40B4-BE49-F238E27FC236}">
                <a16:creationId xmlns:a16="http://schemas.microsoft.com/office/drawing/2014/main" id="{33D513C0-9A2D-C842-60D1-5F8C6FAECE10}"/>
              </a:ext>
            </a:extLst>
          </p:cNvPr>
          <p:cNvSpPr txBox="1"/>
          <p:nvPr/>
        </p:nvSpPr>
        <p:spPr>
          <a:xfrm>
            <a:off x="2457410" y="3679546"/>
            <a:ext cx="102657"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5E5E5E"/>
              </a:solidFill>
              <a:effectLst/>
              <a:uFillTx/>
              <a:latin typeface="+mj-lt"/>
              <a:ea typeface="+mj-ea"/>
              <a:cs typeface="+mj-cs"/>
              <a:sym typeface="Helvetica Neue"/>
            </a:endParaRPr>
          </a:p>
        </p:txBody>
      </p:sp>
      <p:pic>
        <p:nvPicPr>
          <p:cNvPr id="8" name="Picture 7" descr="A yellow light bulb on a black background&#10;&#10;Description automatically generated">
            <a:extLst>
              <a:ext uri="{FF2B5EF4-FFF2-40B4-BE49-F238E27FC236}">
                <a16:creationId xmlns:a16="http://schemas.microsoft.com/office/drawing/2014/main" id="{23327DF8-5254-CF98-29DE-36C02D7E7C56}"/>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20346466" y="625772"/>
            <a:ext cx="3339620" cy="3525698"/>
          </a:xfrm>
          <a:prstGeom prst="rect">
            <a:avLst/>
          </a:prstGeom>
        </p:spPr>
      </p:pic>
    </p:spTree>
    <p:extLst>
      <p:ext uri="{BB962C8B-B14F-4D97-AF65-F5344CB8AC3E}">
        <p14:creationId xmlns:p14="http://schemas.microsoft.com/office/powerpoint/2010/main" val="1786995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20270e6df5a_0_34"/>
          <p:cNvSpPr txBox="1">
            <a:spLocks noGrp="1"/>
          </p:cNvSpPr>
          <p:nvPr>
            <p:ph type="title"/>
          </p:nvPr>
        </p:nvSpPr>
        <p:spPr>
          <a:xfrm>
            <a:off x="1219200" y="609600"/>
            <a:ext cx="21945600" cy="2286000"/>
          </a:xfrm>
          <a:prstGeom prst="rect">
            <a:avLst/>
          </a:prstGeom>
        </p:spPr>
        <p:txBody>
          <a:bodyPr spcFirstLastPara="1" wrap="square" lIns="182850" tIns="91400" rIns="182850" bIns="91400" anchor="ctr" anchorCtr="0">
            <a:normAutofit/>
          </a:bodyPr>
          <a:lstStyle/>
          <a:p>
            <a:r>
              <a:rPr lang="en-US" sz="9600" dirty="0">
                <a:solidFill>
                  <a:srgbClr val="FFC000"/>
                </a:solidFill>
                <a:latin typeface="Helvetica Neue"/>
                <a:ea typeface="Helvetica Neue"/>
                <a:cs typeface="Helvetica Neue"/>
                <a:sym typeface="Arial"/>
              </a:rPr>
              <a:t>SAMPLE SMART OBJECTIVES</a:t>
            </a:r>
            <a:endParaRPr sz="9600" dirty="0">
              <a:solidFill>
                <a:srgbClr val="FFC000"/>
              </a:solidFill>
              <a:latin typeface="Helvetica Neue"/>
              <a:ea typeface="Helvetica Neue"/>
              <a:cs typeface="Helvetica Neue"/>
              <a:sym typeface="Arial"/>
            </a:endParaRPr>
          </a:p>
        </p:txBody>
      </p:sp>
      <p:graphicFrame>
        <p:nvGraphicFramePr>
          <p:cNvPr id="9" name="Diagram 8">
            <a:extLst>
              <a:ext uri="{FF2B5EF4-FFF2-40B4-BE49-F238E27FC236}">
                <a16:creationId xmlns:a16="http://schemas.microsoft.com/office/drawing/2014/main" id="{0F26501E-AE94-8626-0BE1-C511E1059949}"/>
              </a:ext>
            </a:extLst>
          </p:cNvPr>
          <p:cNvGraphicFramePr/>
          <p:nvPr>
            <p:extLst>
              <p:ext uri="{D42A27DB-BD31-4B8C-83A1-F6EECF244321}">
                <p14:modId xmlns:p14="http://schemas.microsoft.com/office/powerpoint/2010/main" val="2423912960"/>
              </p:ext>
            </p:extLst>
          </p:nvPr>
        </p:nvGraphicFramePr>
        <p:xfrm>
          <a:off x="1219200" y="3200400"/>
          <a:ext cx="20137120" cy="905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Image" descr="Image">
            <a:extLst>
              <a:ext uri="{FF2B5EF4-FFF2-40B4-BE49-F238E27FC236}">
                <a16:creationId xmlns:a16="http://schemas.microsoft.com/office/drawing/2014/main" id="{55D9C322-229F-3D0D-94DF-20A12BAFD57C}"/>
              </a:ext>
            </a:extLst>
          </p:cNvPr>
          <p:cNvPicPr>
            <a:picLocks noChangeAspect="1"/>
          </p:cNvPicPr>
          <p:nvPr/>
        </p:nvPicPr>
        <p:blipFill>
          <a:blip r:embed="rId8"/>
          <a:stretch>
            <a:fillRect/>
          </a:stretch>
        </p:blipFill>
        <p:spPr>
          <a:xfrm>
            <a:off x="22466295" y="12033784"/>
            <a:ext cx="1219791" cy="1056456"/>
          </a:xfrm>
          <a:prstGeom prst="rect">
            <a:avLst/>
          </a:prstGeom>
          <a:ln w="12700">
            <a:miter lim="400000"/>
          </a:ln>
        </p:spPr>
      </p:pic>
      <p:sp>
        <p:nvSpPr>
          <p:cNvPr id="3" name="TextBox 2">
            <a:extLst>
              <a:ext uri="{FF2B5EF4-FFF2-40B4-BE49-F238E27FC236}">
                <a16:creationId xmlns:a16="http://schemas.microsoft.com/office/drawing/2014/main" id="{33D513C0-9A2D-C842-60D1-5F8C6FAECE10}"/>
              </a:ext>
            </a:extLst>
          </p:cNvPr>
          <p:cNvSpPr txBox="1"/>
          <p:nvPr/>
        </p:nvSpPr>
        <p:spPr>
          <a:xfrm>
            <a:off x="2457410" y="3679546"/>
            <a:ext cx="102657"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5E5E5E"/>
              </a:solidFill>
              <a:effectLst/>
              <a:uFillTx/>
              <a:latin typeface="+mj-lt"/>
              <a:ea typeface="+mj-ea"/>
              <a:cs typeface="+mj-cs"/>
              <a:sym typeface="Helvetica Neue"/>
            </a:endParaRPr>
          </a:p>
        </p:txBody>
      </p:sp>
      <p:pic>
        <p:nvPicPr>
          <p:cNvPr id="8" name="Picture 7" descr="A yellow light bulb on a black background&#10;&#10;Description automatically generated">
            <a:extLst>
              <a:ext uri="{FF2B5EF4-FFF2-40B4-BE49-F238E27FC236}">
                <a16:creationId xmlns:a16="http://schemas.microsoft.com/office/drawing/2014/main" id="{23327DF8-5254-CF98-29DE-36C02D7E7C56}"/>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20346466" y="625772"/>
            <a:ext cx="3339620" cy="3525698"/>
          </a:xfrm>
          <a:prstGeom prst="rect">
            <a:avLst/>
          </a:prstGeom>
        </p:spPr>
      </p:pic>
    </p:spTree>
    <p:extLst>
      <p:ext uri="{BB962C8B-B14F-4D97-AF65-F5344CB8AC3E}">
        <p14:creationId xmlns:p14="http://schemas.microsoft.com/office/powerpoint/2010/main" val="30682403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FE2FB-7F28-855D-596C-BAD26F3C3BA3}"/>
              </a:ext>
            </a:extLst>
          </p:cNvPr>
          <p:cNvSpPr>
            <a:spLocks noGrp="1"/>
          </p:cNvSpPr>
          <p:nvPr>
            <p:ph type="title"/>
          </p:nvPr>
        </p:nvSpPr>
        <p:spPr>
          <a:xfrm>
            <a:off x="244309" y="280461"/>
            <a:ext cx="22381230" cy="1505304"/>
          </a:xfrm>
        </p:spPr>
        <p:txBody>
          <a:bodyPr>
            <a:noAutofit/>
          </a:bodyPr>
          <a:lstStyle/>
          <a:p>
            <a:r>
              <a:rPr lang="en-US" sz="6000" dirty="0">
                <a:solidFill>
                  <a:srgbClr val="FFC000"/>
                </a:solidFill>
              </a:rPr>
              <a:t>SMART objectives contain some of the “ingredients” for the work plan</a:t>
            </a:r>
          </a:p>
        </p:txBody>
      </p:sp>
      <p:sp>
        <p:nvSpPr>
          <p:cNvPr id="5" name="Content Placeholder 4">
            <a:extLst>
              <a:ext uri="{FF2B5EF4-FFF2-40B4-BE49-F238E27FC236}">
                <a16:creationId xmlns:a16="http://schemas.microsoft.com/office/drawing/2014/main" id="{8E4E8CDB-0F39-3043-5354-575A48968CE0}"/>
              </a:ext>
            </a:extLst>
          </p:cNvPr>
          <p:cNvSpPr>
            <a:spLocks noGrp="1"/>
          </p:cNvSpPr>
          <p:nvPr>
            <p:ph idx="1"/>
          </p:nvPr>
        </p:nvSpPr>
        <p:spPr>
          <a:xfrm>
            <a:off x="580982" y="2304288"/>
            <a:ext cx="22583821" cy="10533888"/>
          </a:xfrm>
        </p:spPr>
        <p:txBody>
          <a:bodyPr numCol="1"/>
          <a:lstStyle/>
          <a:p>
            <a:r>
              <a:rPr lang="en-US" sz="4000" b="1" i="0" u="sng" baseline="0" dirty="0">
                <a:solidFill>
                  <a:schemeClr val="bg2">
                    <a:lumMod val="50000"/>
                  </a:schemeClr>
                </a:solidFill>
                <a:latin typeface="+mj-lt"/>
              </a:rPr>
              <a:t>By the end of Year 3</a:t>
            </a:r>
            <a:r>
              <a:rPr lang="en-US" sz="4000" b="0" i="0" baseline="0" dirty="0">
                <a:solidFill>
                  <a:schemeClr val="bg2">
                    <a:lumMod val="50000"/>
                  </a:schemeClr>
                </a:solidFill>
                <a:latin typeface="+mj-lt"/>
              </a:rPr>
              <a:t>, </a:t>
            </a:r>
            <a:r>
              <a:rPr lang="en-US" sz="4000" b="1" i="0" u="sng" baseline="0" dirty="0">
                <a:solidFill>
                  <a:schemeClr val="bg2">
                    <a:lumMod val="50000"/>
                  </a:schemeClr>
                </a:solidFill>
                <a:latin typeface="+mj-lt"/>
              </a:rPr>
              <a:t>the Clinical Psychologist </a:t>
            </a:r>
            <a:r>
              <a:rPr lang="en-US" sz="4000" b="0" i="0" baseline="0" dirty="0">
                <a:solidFill>
                  <a:schemeClr val="bg2">
                    <a:lumMod val="50000"/>
                  </a:schemeClr>
                </a:solidFill>
                <a:latin typeface="+mj-lt"/>
              </a:rPr>
              <a:t>will </a:t>
            </a:r>
            <a:r>
              <a:rPr lang="en-US" sz="4000" b="1" i="0" u="sng" baseline="0" dirty="0">
                <a:solidFill>
                  <a:schemeClr val="bg2">
                    <a:lumMod val="50000"/>
                  </a:schemeClr>
                </a:solidFill>
                <a:latin typeface="+mj-lt"/>
              </a:rPr>
              <a:t>provide behavioral health services</a:t>
            </a:r>
            <a:r>
              <a:rPr lang="en-US" sz="4000" b="0" i="0" baseline="0" dirty="0">
                <a:solidFill>
                  <a:schemeClr val="bg2">
                    <a:lumMod val="50000"/>
                  </a:schemeClr>
                </a:solidFill>
                <a:latin typeface="+mj-lt"/>
              </a:rPr>
              <a:t>, including cognitive behavioral therapy (CBT), to </a:t>
            </a:r>
            <a:r>
              <a:rPr lang="en-US" sz="4000" b="1" i="0" u="sng" baseline="0" dirty="0">
                <a:solidFill>
                  <a:schemeClr val="bg2">
                    <a:lumMod val="50000"/>
                  </a:schemeClr>
                </a:solidFill>
                <a:latin typeface="+mj-lt"/>
              </a:rPr>
              <a:t>at least 50 incarcerated individuals </a:t>
            </a:r>
            <a:r>
              <a:rPr lang="en-US" sz="4000" b="0" i="0" baseline="0" dirty="0">
                <a:solidFill>
                  <a:schemeClr val="bg2">
                    <a:lumMod val="50000"/>
                  </a:schemeClr>
                </a:solidFill>
                <a:latin typeface="+mj-lt"/>
              </a:rPr>
              <a:t>with substance use disorder (SUD). </a:t>
            </a:r>
            <a:endParaRPr lang="en-US" sz="4000" dirty="0">
              <a:solidFill>
                <a:schemeClr val="bg2">
                  <a:lumMod val="50000"/>
                </a:schemeClr>
              </a:solidFill>
              <a:latin typeface="+mj-lt"/>
            </a:endParaRPr>
          </a:p>
          <a:p>
            <a:endParaRPr lang="en-US" dirty="0"/>
          </a:p>
        </p:txBody>
      </p:sp>
      <p:pic>
        <p:nvPicPr>
          <p:cNvPr id="7" name="Picture 6" descr="A table of medical information&#10;&#10;Description automatically generated with medium confidence">
            <a:extLst>
              <a:ext uri="{FF2B5EF4-FFF2-40B4-BE49-F238E27FC236}">
                <a16:creationId xmlns:a16="http://schemas.microsoft.com/office/drawing/2014/main" id="{98F79DBA-519D-8E41-10A1-8EF032E5049F}"/>
              </a:ext>
            </a:extLst>
          </p:cNvPr>
          <p:cNvPicPr>
            <a:picLocks noChangeAspect="1"/>
          </p:cNvPicPr>
          <p:nvPr/>
        </p:nvPicPr>
        <p:blipFill rotWithShape="1">
          <a:blip r:embed="rId2">
            <a:extLst>
              <a:ext uri="{28A0092B-C50C-407E-A947-70E740481C1C}">
                <a14:useLocalDpi xmlns:a14="http://schemas.microsoft.com/office/drawing/2010/main" val="0"/>
              </a:ext>
            </a:extLst>
          </a:blip>
          <a:srcRect r="492" b="4993"/>
          <a:stretch/>
        </p:blipFill>
        <p:spPr>
          <a:xfrm>
            <a:off x="958937" y="4290048"/>
            <a:ext cx="22205866" cy="7889760"/>
          </a:xfrm>
          <a:prstGeom prst="rect">
            <a:avLst/>
          </a:prstGeom>
        </p:spPr>
      </p:pic>
      <p:sp>
        <p:nvSpPr>
          <p:cNvPr id="8" name="TextBox 7">
            <a:extLst>
              <a:ext uri="{FF2B5EF4-FFF2-40B4-BE49-F238E27FC236}">
                <a16:creationId xmlns:a16="http://schemas.microsoft.com/office/drawing/2014/main" id="{90356E9D-7072-8E72-0B19-E63A3758CAC0}"/>
              </a:ext>
            </a:extLst>
          </p:cNvPr>
          <p:cNvSpPr txBox="1"/>
          <p:nvPr/>
        </p:nvSpPr>
        <p:spPr>
          <a:xfrm flipH="1">
            <a:off x="2076433" y="1704185"/>
            <a:ext cx="2819888"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4000" b="1" i="0" u="none" strike="noStrike" cap="none" spc="0" normalizeH="0" baseline="0" dirty="0">
                <a:ln>
                  <a:noFill/>
                </a:ln>
                <a:solidFill>
                  <a:srgbClr val="0EB1A4"/>
                </a:solidFill>
                <a:effectLst/>
                <a:uFillTx/>
                <a:latin typeface="+mj-lt"/>
                <a:ea typeface="+mj-ea"/>
                <a:cs typeface="+mj-cs"/>
                <a:sym typeface="Helvetica Neue"/>
              </a:rPr>
              <a:t>WHEN?</a:t>
            </a:r>
          </a:p>
        </p:txBody>
      </p:sp>
      <p:sp>
        <p:nvSpPr>
          <p:cNvPr id="9" name="TextBox 8">
            <a:extLst>
              <a:ext uri="{FF2B5EF4-FFF2-40B4-BE49-F238E27FC236}">
                <a16:creationId xmlns:a16="http://schemas.microsoft.com/office/drawing/2014/main" id="{C924EF92-4546-8D7F-6787-30D2F67F9C63}"/>
              </a:ext>
            </a:extLst>
          </p:cNvPr>
          <p:cNvSpPr txBox="1"/>
          <p:nvPr/>
        </p:nvSpPr>
        <p:spPr>
          <a:xfrm flipH="1">
            <a:off x="18834406" y="3496039"/>
            <a:ext cx="3659834"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4000" b="1" i="0" u="none" strike="noStrike" cap="none" spc="0" normalizeH="0" baseline="0" dirty="0">
                <a:ln>
                  <a:noFill/>
                </a:ln>
                <a:solidFill>
                  <a:srgbClr val="0EB1A4"/>
                </a:solidFill>
                <a:effectLst/>
                <a:uFillTx/>
                <a:latin typeface="+mj-lt"/>
                <a:ea typeface="+mj-ea"/>
                <a:cs typeface="+mj-cs"/>
                <a:sym typeface="Helvetica Neue"/>
              </a:rPr>
              <a:t>WHY DOES IT MATTER?</a:t>
            </a:r>
          </a:p>
        </p:txBody>
      </p:sp>
      <p:sp>
        <p:nvSpPr>
          <p:cNvPr id="10" name="TextBox 9">
            <a:extLst>
              <a:ext uri="{FF2B5EF4-FFF2-40B4-BE49-F238E27FC236}">
                <a16:creationId xmlns:a16="http://schemas.microsoft.com/office/drawing/2014/main" id="{5F69686D-ACBE-F8C0-051E-7CB1B5CD0950}"/>
              </a:ext>
            </a:extLst>
          </p:cNvPr>
          <p:cNvSpPr txBox="1"/>
          <p:nvPr/>
        </p:nvSpPr>
        <p:spPr>
          <a:xfrm flipH="1">
            <a:off x="16014517" y="1780055"/>
            <a:ext cx="2819888"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4000" b="1" i="0" u="none" strike="noStrike" cap="none" spc="0" normalizeH="0" baseline="0" dirty="0">
                <a:ln>
                  <a:noFill/>
                </a:ln>
                <a:solidFill>
                  <a:srgbClr val="0EB1A4"/>
                </a:solidFill>
                <a:effectLst/>
                <a:uFillTx/>
                <a:latin typeface="+mj-lt"/>
                <a:ea typeface="+mj-ea"/>
                <a:cs typeface="+mj-cs"/>
                <a:sym typeface="Helvetica Neue"/>
              </a:rPr>
              <a:t>WHAT?</a:t>
            </a:r>
          </a:p>
        </p:txBody>
      </p:sp>
      <p:sp>
        <p:nvSpPr>
          <p:cNvPr id="11" name="TextBox 10">
            <a:extLst>
              <a:ext uri="{FF2B5EF4-FFF2-40B4-BE49-F238E27FC236}">
                <a16:creationId xmlns:a16="http://schemas.microsoft.com/office/drawing/2014/main" id="{CE696CB5-20F6-DA41-7BE1-8D17AE1E5CF9}"/>
              </a:ext>
            </a:extLst>
          </p:cNvPr>
          <p:cNvSpPr txBox="1"/>
          <p:nvPr/>
        </p:nvSpPr>
        <p:spPr>
          <a:xfrm flipH="1">
            <a:off x="7747558" y="1740761"/>
            <a:ext cx="2819888"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4000" b="1" i="0" u="none" strike="noStrike" cap="none" spc="0" normalizeH="0" baseline="0" dirty="0">
                <a:ln>
                  <a:noFill/>
                </a:ln>
                <a:solidFill>
                  <a:srgbClr val="0EB1A4"/>
                </a:solidFill>
                <a:effectLst/>
                <a:uFillTx/>
                <a:latin typeface="+mj-lt"/>
                <a:ea typeface="+mj-ea"/>
                <a:cs typeface="+mj-cs"/>
                <a:sym typeface="Helvetica Neue"/>
              </a:rPr>
              <a:t>WHO?</a:t>
            </a:r>
          </a:p>
        </p:txBody>
      </p:sp>
      <p:sp>
        <p:nvSpPr>
          <p:cNvPr id="12" name="Down Arrow 11">
            <a:extLst>
              <a:ext uri="{FF2B5EF4-FFF2-40B4-BE49-F238E27FC236}">
                <a16:creationId xmlns:a16="http://schemas.microsoft.com/office/drawing/2014/main" id="{C183A65E-816C-8FA8-E0AA-B4F4F0C0BA23}"/>
              </a:ext>
            </a:extLst>
          </p:cNvPr>
          <p:cNvSpPr/>
          <p:nvPr/>
        </p:nvSpPr>
        <p:spPr>
          <a:xfrm>
            <a:off x="4896321" y="1545595"/>
            <a:ext cx="553503" cy="758693"/>
          </a:xfrm>
          <a:prstGeom prst="downArrow">
            <a:avLst/>
          </a:prstGeom>
          <a:solidFill>
            <a:srgbClr val="0EB1A4"/>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5E5E5E"/>
              </a:solidFill>
              <a:effectLst/>
              <a:uFillTx/>
              <a:latin typeface="+mj-lt"/>
              <a:ea typeface="+mj-ea"/>
              <a:cs typeface="+mj-cs"/>
              <a:sym typeface="Helvetica Neue"/>
            </a:endParaRPr>
          </a:p>
        </p:txBody>
      </p:sp>
      <p:sp>
        <p:nvSpPr>
          <p:cNvPr id="13" name="Down Arrow 12">
            <a:extLst>
              <a:ext uri="{FF2B5EF4-FFF2-40B4-BE49-F238E27FC236}">
                <a16:creationId xmlns:a16="http://schemas.microsoft.com/office/drawing/2014/main" id="{CBAE8F6F-3621-D338-E6B3-5F93D10E3BCD}"/>
              </a:ext>
            </a:extLst>
          </p:cNvPr>
          <p:cNvSpPr/>
          <p:nvPr/>
        </p:nvSpPr>
        <p:spPr>
          <a:xfrm>
            <a:off x="18557653" y="1545595"/>
            <a:ext cx="553503" cy="758693"/>
          </a:xfrm>
          <a:prstGeom prst="downArrow">
            <a:avLst/>
          </a:prstGeom>
          <a:solidFill>
            <a:srgbClr val="0EB1A4"/>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5E5E5E"/>
              </a:solidFill>
              <a:effectLst/>
              <a:uFillTx/>
              <a:latin typeface="+mj-lt"/>
              <a:ea typeface="+mj-ea"/>
              <a:cs typeface="+mj-cs"/>
              <a:sym typeface="Helvetica Neue"/>
            </a:endParaRPr>
          </a:p>
        </p:txBody>
      </p:sp>
      <p:sp>
        <p:nvSpPr>
          <p:cNvPr id="14" name="Down Arrow 13">
            <a:extLst>
              <a:ext uri="{FF2B5EF4-FFF2-40B4-BE49-F238E27FC236}">
                <a16:creationId xmlns:a16="http://schemas.microsoft.com/office/drawing/2014/main" id="{A388B1DC-3A92-33BE-370B-E1FEAC914193}"/>
              </a:ext>
            </a:extLst>
          </p:cNvPr>
          <p:cNvSpPr/>
          <p:nvPr/>
        </p:nvSpPr>
        <p:spPr>
          <a:xfrm>
            <a:off x="10315478" y="1527937"/>
            <a:ext cx="553503" cy="758693"/>
          </a:xfrm>
          <a:prstGeom prst="downArrow">
            <a:avLst/>
          </a:prstGeom>
          <a:solidFill>
            <a:srgbClr val="0EB1A4"/>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5E5E5E"/>
              </a:solidFill>
              <a:effectLst/>
              <a:uFillTx/>
              <a:latin typeface="+mj-lt"/>
              <a:ea typeface="+mj-ea"/>
              <a:cs typeface="+mj-cs"/>
              <a:sym typeface="Helvetica Neue"/>
            </a:endParaRPr>
          </a:p>
        </p:txBody>
      </p:sp>
      <p:sp>
        <p:nvSpPr>
          <p:cNvPr id="15" name="Down Arrow 14">
            <a:extLst>
              <a:ext uri="{FF2B5EF4-FFF2-40B4-BE49-F238E27FC236}">
                <a16:creationId xmlns:a16="http://schemas.microsoft.com/office/drawing/2014/main" id="{402C933E-E2DF-8EF6-AB83-59DB1387F626}"/>
              </a:ext>
            </a:extLst>
          </p:cNvPr>
          <p:cNvSpPr/>
          <p:nvPr/>
        </p:nvSpPr>
        <p:spPr>
          <a:xfrm rot="10800000">
            <a:off x="18098912" y="3634035"/>
            <a:ext cx="553503" cy="758693"/>
          </a:xfrm>
          <a:prstGeom prst="downArrow">
            <a:avLst/>
          </a:prstGeom>
          <a:solidFill>
            <a:srgbClr val="0EB1A4"/>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5E5E5E"/>
              </a:solidFill>
              <a:effectLst/>
              <a:uFillTx/>
              <a:latin typeface="+mj-lt"/>
              <a:ea typeface="+mj-ea"/>
              <a:cs typeface="+mj-cs"/>
              <a:sym typeface="Helvetica Neue"/>
            </a:endParaRPr>
          </a:p>
        </p:txBody>
      </p:sp>
    </p:spTree>
    <p:extLst>
      <p:ext uri="{BB962C8B-B14F-4D97-AF65-F5344CB8AC3E}">
        <p14:creationId xmlns:p14="http://schemas.microsoft.com/office/powerpoint/2010/main" val="4140684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20270e6df5a_0_16"/>
          <p:cNvSpPr txBox="1">
            <a:spLocks noGrp="1"/>
          </p:cNvSpPr>
          <p:nvPr>
            <p:ph type="title"/>
          </p:nvPr>
        </p:nvSpPr>
        <p:spPr>
          <a:xfrm>
            <a:off x="1219200" y="625760"/>
            <a:ext cx="21945600" cy="2286000"/>
          </a:xfrm>
          <a:prstGeom prst="rect">
            <a:avLst/>
          </a:prstGeom>
        </p:spPr>
        <p:txBody>
          <a:bodyPr spcFirstLastPara="1" wrap="square" lIns="182850" tIns="91400" rIns="182850" bIns="91400" anchor="ctr" anchorCtr="0">
            <a:normAutofit fontScale="90000"/>
          </a:bodyPr>
          <a:lstStyle/>
          <a:p>
            <a:pPr marL="101600">
              <a:lnSpc>
                <a:spcPct val="115000"/>
              </a:lnSpc>
              <a:buClr>
                <a:schemeClr val="dk1"/>
              </a:buClr>
              <a:buSzPts val="2800"/>
            </a:pPr>
            <a:r>
              <a:rPr lang="en-US" sz="8000" dirty="0">
                <a:solidFill>
                  <a:srgbClr val="FFC000"/>
                </a:solidFill>
                <a:latin typeface="+mj-ea"/>
                <a:cs typeface="Montserrat"/>
                <a:sym typeface="Montserrat"/>
              </a:rPr>
              <a:t>IV.</a:t>
            </a:r>
            <a:r>
              <a:rPr lang="en-US" sz="5600" dirty="0">
                <a:solidFill>
                  <a:schemeClr val="dk1"/>
                </a:solidFill>
                <a:latin typeface="Montserrat"/>
                <a:ea typeface="Montserrat"/>
                <a:cs typeface="Montserrat"/>
                <a:sym typeface="Montserrat"/>
              </a:rPr>
              <a:t> </a:t>
            </a:r>
            <a:r>
              <a:rPr lang="en-US" sz="9800" dirty="0">
                <a:solidFill>
                  <a:schemeClr val="accent2">
                    <a:lumMod val="75000"/>
                  </a:schemeClr>
                </a:solidFill>
                <a:latin typeface="+mj-ea"/>
                <a:ea typeface="Montserrat"/>
                <a:cs typeface="Montserrat"/>
                <a:sym typeface="Montserrat"/>
              </a:rPr>
              <a:t>Understanding what makes a work plan successful, with examples</a:t>
            </a:r>
            <a:endParaRPr sz="6600" b="1" dirty="0">
              <a:solidFill>
                <a:schemeClr val="accent2">
                  <a:lumMod val="75000"/>
                </a:schemeClr>
              </a:solidFill>
              <a:latin typeface="+mj-ea"/>
              <a:sym typeface="Montserrat"/>
            </a:endParaRPr>
          </a:p>
        </p:txBody>
      </p:sp>
      <p:pic>
        <p:nvPicPr>
          <p:cNvPr id="2" name="Image" descr="Image">
            <a:extLst>
              <a:ext uri="{FF2B5EF4-FFF2-40B4-BE49-F238E27FC236}">
                <a16:creationId xmlns:a16="http://schemas.microsoft.com/office/drawing/2014/main" id="{A42C7207-BB09-FDC6-1587-CF282DA8910A}"/>
              </a:ext>
            </a:extLst>
          </p:cNvPr>
          <p:cNvPicPr>
            <a:picLocks noChangeAspect="1"/>
          </p:cNvPicPr>
          <p:nvPr/>
        </p:nvPicPr>
        <p:blipFill>
          <a:blip r:embed="rId3"/>
          <a:stretch>
            <a:fillRect/>
          </a:stretch>
        </p:blipFill>
        <p:spPr>
          <a:xfrm>
            <a:off x="22466295" y="12033784"/>
            <a:ext cx="1219791" cy="1056456"/>
          </a:xfrm>
          <a:prstGeom prst="rect">
            <a:avLst/>
          </a:prstGeom>
          <a:ln w="12700">
            <a:miter lim="400000"/>
          </a:ln>
        </p:spPr>
      </p:pic>
      <p:sp>
        <p:nvSpPr>
          <p:cNvPr id="3" name="Google Shape;107;g20270e6df5a_0_34">
            <a:extLst>
              <a:ext uri="{FF2B5EF4-FFF2-40B4-BE49-F238E27FC236}">
                <a16:creationId xmlns:a16="http://schemas.microsoft.com/office/drawing/2014/main" id="{3371EC87-9BE5-4544-A7FB-40A686E17B25}"/>
              </a:ext>
            </a:extLst>
          </p:cNvPr>
          <p:cNvSpPr txBox="1">
            <a:spLocks/>
          </p:cNvSpPr>
          <p:nvPr/>
        </p:nvSpPr>
        <p:spPr>
          <a:xfrm>
            <a:off x="1219200" y="3516923"/>
            <a:ext cx="20137120" cy="9073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182850" tIns="91400" rIns="182850" bIns="91400" numCol="1" spcCol="1098550" anchor="t" anchorCtr="0">
            <a:normAutofit fontScale="92500" lnSpcReduction="20000"/>
          </a:bodyPr>
          <a:lstStyle>
            <a:lvl1pPr marL="609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pitchFamily="2" charset="77"/>
                <a:ea typeface="+mj-ea"/>
                <a:cs typeface="+mj-cs"/>
                <a:sym typeface="Helvetica Neue"/>
              </a:defRPr>
            </a:lvl1pPr>
            <a:lvl2pPr marL="12192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Light" pitchFamily="2" charset="77"/>
                <a:ea typeface="+mj-ea"/>
                <a:cs typeface="+mj-cs"/>
                <a:sym typeface="Helvetica Neue"/>
              </a:defRPr>
            </a:lvl2pPr>
            <a:lvl3pPr marL="18288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Light" pitchFamily="2" charset="77"/>
                <a:ea typeface="+mj-ea"/>
                <a:cs typeface="+mj-cs"/>
                <a:sym typeface="Helvetica Neue"/>
              </a:defRPr>
            </a:lvl3pPr>
            <a:lvl4pPr marL="24384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Light" pitchFamily="2" charset="77"/>
                <a:ea typeface="+mj-ea"/>
                <a:cs typeface="+mj-cs"/>
                <a:sym typeface="Helvetica Neue"/>
              </a:defRPr>
            </a:lvl4pPr>
            <a:lvl5pPr marL="30480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Light" pitchFamily="2" charset="77"/>
                <a:ea typeface="+mj-ea"/>
                <a:cs typeface="+mj-cs"/>
                <a:sym typeface="Helvetica Neue"/>
              </a:defRPr>
            </a:lvl5pPr>
            <a:lvl6pPr marL="3657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a:lstStyle>
          <a:p>
            <a:pPr marL="152400" indent="0">
              <a:lnSpc>
                <a:spcPct val="150000"/>
              </a:lnSpc>
              <a:spcBef>
                <a:spcPts val="0"/>
              </a:spcBef>
              <a:buSzPct val="150000"/>
              <a:buNone/>
            </a:pPr>
            <a:r>
              <a:rPr lang="en-US" sz="4600" dirty="0">
                <a:solidFill>
                  <a:schemeClr val="bg2">
                    <a:lumMod val="50000"/>
                  </a:schemeClr>
                </a:solidFill>
                <a:latin typeface="+mj-lt"/>
                <a:ea typeface="Helvetica Neue"/>
                <a:cs typeface="Helvetica Neue"/>
              </a:rPr>
              <a:t>Other considerations for a strong work plan:</a:t>
            </a:r>
          </a:p>
          <a:p>
            <a:pPr marL="152400" indent="0">
              <a:lnSpc>
                <a:spcPct val="150000"/>
              </a:lnSpc>
              <a:spcBef>
                <a:spcPts val="0"/>
              </a:spcBef>
              <a:buSzPct val="150000"/>
              <a:buNone/>
            </a:pPr>
            <a:endParaRPr lang="en-US" sz="4600" dirty="0">
              <a:solidFill>
                <a:schemeClr val="bg2">
                  <a:lumMod val="50000"/>
                </a:schemeClr>
              </a:solidFill>
              <a:latin typeface="+mj-lt"/>
              <a:ea typeface="Helvetica Neue"/>
              <a:cs typeface="Helvetica Neue"/>
            </a:endParaRPr>
          </a:p>
          <a:p>
            <a:pPr marL="838200" indent="-685800">
              <a:lnSpc>
                <a:spcPct val="150000"/>
              </a:lnSpc>
              <a:spcBef>
                <a:spcPts val="0"/>
              </a:spcBef>
              <a:buSzPct val="150000"/>
            </a:pPr>
            <a:r>
              <a:rPr lang="en-US" sz="4600" dirty="0">
                <a:solidFill>
                  <a:schemeClr val="bg2">
                    <a:lumMod val="50000"/>
                  </a:schemeClr>
                </a:solidFill>
                <a:latin typeface="+mj-lt"/>
                <a:ea typeface="Helvetica Neue"/>
                <a:cs typeface="Helvetica Neue"/>
              </a:rPr>
              <a:t>Engage stakeholders in the planning process</a:t>
            </a:r>
          </a:p>
          <a:p>
            <a:pPr marL="838200" indent="-685800">
              <a:lnSpc>
                <a:spcPct val="150000"/>
              </a:lnSpc>
              <a:spcBef>
                <a:spcPts val="0"/>
              </a:spcBef>
              <a:buSzPct val="150000"/>
            </a:pPr>
            <a:endParaRPr lang="en-US" sz="4600" dirty="0">
              <a:solidFill>
                <a:schemeClr val="bg2">
                  <a:lumMod val="50000"/>
                </a:schemeClr>
              </a:solidFill>
              <a:latin typeface="+mj-lt"/>
              <a:ea typeface="Helvetica Neue"/>
              <a:cs typeface="Helvetica Neue"/>
            </a:endParaRPr>
          </a:p>
          <a:p>
            <a:pPr marL="838200" indent="-685800">
              <a:lnSpc>
                <a:spcPct val="150000"/>
              </a:lnSpc>
              <a:spcBef>
                <a:spcPts val="0"/>
              </a:spcBef>
              <a:buSzPct val="150000"/>
            </a:pPr>
            <a:r>
              <a:rPr lang="en-US" sz="4600" dirty="0">
                <a:solidFill>
                  <a:schemeClr val="bg2">
                    <a:lumMod val="50000"/>
                  </a:schemeClr>
                </a:solidFill>
                <a:latin typeface="+mj-lt"/>
                <a:ea typeface="Helvetica Neue"/>
                <a:cs typeface="Helvetica Neue"/>
              </a:rPr>
              <a:t>Create an adaptive work plan that allows flexibility in addressing unexpected challenges during implementation</a:t>
            </a:r>
          </a:p>
          <a:p>
            <a:pPr marL="838200" indent="-685800">
              <a:lnSpc>
                <a:spcPct val="150000"/>
              </a:lnSpc>
              <a:spcBef>
                <a:spcPts val="0"/>
              </a:spcBef>
              <a:buSzPct val="150000"/>
            </a:pPr>
            <a:endParaRPr lang="en-US" sz="4600" dirty="0">
              <a:solidFill>
                <a:schemeClr val="bg2">
                  <a:lumMod val="50000"/>
                </a:schemeClr>
              </a:solidFill>
              <a:latin typeface="+mj-lt"/>
              <a:ea typeface="Helvetica Neue"/>
              <a:cs typeface="Helvetica Neue"/>
            </a:endParaRPr>
          </a:p>
          <a:p>
            <a:pPr marL="838200" indent="-685800">
              <a:lnSpc>
                <a:spcPct val="150000"/>
              </a:lnSpc>
              <a:spcBef>
                <a:spcPts val="0"/>
              </a:spcBef>
              <a:buSzPct val="150000"/>
            </a:pPr>
            <a:r>
              <a:rPr lang="en-US" sz="4600" dirty="0">
                <a:solidFill>
                  <a:schemeClr val="bg2">
                    <a:lumMod val="50000"/>
                  </a:schemeClr>
                </a:solidFill>
                <a:latin typeface="+mj-lt"/>
                <a:ea typeface="Helvetica Neue"/>
                <a:cs typeface="Helvetica Neue"/>
              </a:rPr>
              <a:t>Conduct periodic reviews to </a:t>
            </a:r>
            <a:br>
              <a:rPr lang="en-US" sz="4600" dirty="0">
                <a:solidFill>
                  <a:schemeClr val="bg2">
                    <a:lumMod val="50000"/>
                  </a:schemeClr>
                </a:solidFill>
                <a:latin typeface="+mj-lt"/>
                <a:ea typeface="Helvetica Neue"/>
                <a:cs typeface="Helvetica Neue"/>
              </a:rPr>
            </a:br>
            <a:r>
              <a:rPr lang="en-US" sz="4600" dirty="0">
                <a:solidFill>
                  <a:schemeClr val="bg2">
                    <a:lumMod val="50000"/>
                  </a:schemeClr>
                </a:solidFill>
                <a:latin typeface="+mj-lt"/>
                <a:ea typeface="Helvetica Neue"/>
                <a:cs typeface="Helvetica Neue"/>
              </a:rPr>
              <a:t>assess progress against </a:t>
            </a:r>
            <a:br>
              <a:rPr lang="en-US" sz="4600" dirty="0">
                <a:solidFill>
                  <a:schemeClr val="bg2">
                    <a:lumMod val="50000"/>
                  </a:schemeClr>
                </a:solidFill>
                <a:latin typeface="+mj-lt"/>
                <a:ea typeface="Helvetica Neue"/>
                <a:cs typeface="Helvetica Neue"/>
              </a:rPr>
            </a:br>
            <a:r>
              <a:rPr lang="en-US" sz="4600" dirty="0">
                <a:solidFill>
                  <a:schemeClr val="bg2">
                    <a:lumMod val="50000"/>
                  </a:schemeClr>
                </a:solidFill>
                <a:latin typeface="+mj-lt"/>
                <a:ea typeface="Helvetica Neue"/>
                <a:cs typeface="Helvetica Neue"/>
              </a:rPr>
              <a:t>the work plan</a:t>
            </a:r>
          </a:p>
        </p:txBody>
      </p:sp>
      <p:pic>
        <p:nvPicPr>
          <p:cNvPr id="4" name="Picture 3" descr="A close-up of a sign&#10;&#10;Description automatically generated">
            <a:extLst>
              <a:ext uri="{FF2B5EF4-FFF2-40B4-BE49-F238E27FC236}">
                <a16:creationId xmlns:a16="http://schemas.microsoft.com/office/drawing/2014/main" id="{217ACAAD-8D2E-153C-BB0C-2DCAFD96A98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034954" y="9030207"/>
            <a:ext cx="10172505" cy="3560377"/>
          </a:xfrm>
          <a:prstGeom prst="rect">
            <a:avLst/>
          </a:prstGeom>
        </p:spPr>
      </p:pic>
    </p:spTree>
    <p:extLst>
      <p:ext uri="{BB962C8B-B14F-4D97-AF65-F5344CB8AC3E}">
        <p14:creationId xmlns:p14="http://schemas.microsoft.com/office/powerpoint/2010/main" val="31606305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6" name="Picture 5" descr="A document with numbers and text&#10;&#10;Description automatically generated">
            <a:extLst>
              <a:ext uri="{FF2B5EF4-FFF2-40B4-BE49-F238E27FC236}">
                <a16:creationId xmlns:a16="http://schemas.microsoft.com/office/drawing/2014/main" id="{EDDCB83F-DEB9-B174-0C8F-BDBB384643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5853" y="1890896"/>
            <a:ext cx="17671225" cy="11825104"/>
          </a:xfrm>
          <a:prstGeom prst="rect">
            <a:avLst/>
          </a:prstGeom>
        </p:spPr>
      </p:pic>
      <p:sp>
        <p:nvSpPr>
          <p:cNvPr id="106" name="Google Shape;106;g20270e6df5a_0_34"/>
          <p:cNvSpPr txBox="1">
            <a:spLocks noGrp="1"/>
          </p:cNvSpPr>
          <p:nvPr>
            <p:ph type="title"/>
          </p:nvPr>
        </p:nvSpPr>
        <p:spPr>
          <a:xfrm>
            <a:off x="520695" y="0"/>
            <a:ext cx="21945600" cy="2286000"/>
          </a:xfrm>
          <a:prstGeom prst="rect">
            <a:avLst/>
          </a:prstGeom>
        </p:spPr>
        <p:txBody>
          <a:bodyPr spcFirstLastPara="1" wrap="square" lIns="182850" tIns="91400" rIns="182850" bIns="91400" anchor="ctr" anchorCtr="0">
            <a:normAutofit/>
          </a:bodyPr>
          <a:lstStyle/>
          <a:p>
            <a:r>
              <a:rPr lang="en-US" sz="9600" dirty="0">
                <a:solidFill>
                  <a:srgbClr val="FFC000"/>
                </a:solidFill>
                <a:latin typeface="Helvetica Neue"/>
                <a:ea typeface="Helvetica Neue"/>
                <a:cs typeface="Helvetica Neue"/>
                <a:sym typeface="Arial"/>
              </a:rPr>
              <a:t>Example 1</a:t>
            </a:r>
            <a:endParaRPr sz="9600" dirty="0">
              <a:solidFill>
                <a:srgbClr val="FFC000"/>
              </a:solidFill>
              <a:latin typeface="Helvetica Neue"/>
              <a:ea typeface="Helvetica Neue"/>
              <a:cs typeface="Helvetica Neue"/>
              <a:sym typeface="Arial"/>
            </a:endParaRPr>
          </a:p>
        </p:txBody>
      </p:sp>
      <p:pic>
        <p:nvPicPr>
          <p:cNvPr id="2" name="Image" descr="Image">
            <a:extLst>
              <a:ext uri="{FF2B5EF4-FFF2-40B4-BE49-F238E27FC236}">
                <a16:creationId xmlns:a16="http://schemas.microsoft.com/office/drawing/2014/main" id="{55D9C322-229F-3D0D-94DF-20A12BAFD57C}"/>
              </a:ext>
            </a:extLst>
          </p:cNvPr>
          <p:cNvPicPr>
            <a:picLocks noChangeAspect="1"/>
          </p:cNvPicPr>
          <p:nvPr/>
        </p:nvPicPr>
        <p:blipFill>
          <a:blip r:embed="rId4"/>
          <a:stretch>
            <a:fillRect/>
          </a:stretch>
        </p:blipFill>
        <p:spPr>
          <a:xfrm>
            <a:off x="22466295" y="12033784"/>
            <a:ext cx="1219791" cy="1056456"/>
          </a:xfrm>
          <a:prstGeom prst="rect">
            <a:avLst/>
          </a:prstGeom>
          <a:ln w="12700">
            <a:miter lim="400000"/>
          </a:ln>
        </p:spPr>
      </p:pic>
      <p:graphicFrame>
        <p:nvGraphicFramePr>
          <p:cNvPr id="5" name="Diagram 4">
            <a:extLst>
              <a:ext uri="{FF2B5EF4-FFF2-40B4-BE49-F238E27FC236}">
                <a16:creationId xmlns:a16="http://schemas.microsoft.com/office/drawing/2014/main" id="{880AE438-F7BB-1510-BCFD-EE60CBD1767D}"/>
              </a:ext>
            </a:extLst>
          </p:cNvPr>
          <p:cNvGraphicFramePr/>
          <p:nvPr>
            <p:extLst>
              <p:ext uri="{D42A27DB-BD31-4B8C-83A1-F6EECF244321}">
                <p14:modId xmlns:p14="http://schemas.microsoft.com/office/powerpoint/2010/main" val="2381535032"/>
              </p:ext>
            </p:extLst>
          </p:nvPr>
        </p:nvGraphicFramePr>
        <p:xfrm>
          <a:off x="21168316" y="2881187"/>
          <a:ext cx="5035539" cy="129570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9" name="Diagram 8">
            <a:extLst>
              <a:ext uri="{FF2B5EF4-FFF2-40B4-BE49-F238E27FC236}">
                <a16:creationId xmlns:a16="http://schemas.microsoft.com/office/drawing/2014/main" id="{1457EC56-2DCE-45C7-32F2-D8B1515C874C}"/>
              </a:ext>
            </a:extLst>
          </p:cNvPr>
          <p:cNvGraphicFramePr/>
          <p:nvPr>
            <p:extLst>
              <p:ext uri="{D42A27DB-BD31-4B8C-83A1-F6EECF244321}">
                <p14:modId xmlns:p14="http://schemas.microsoft.com/office/powerpoint/2010/main" val="565424634"/>
              </p:ext>
            </p:extLst>
          </p:nvPr>
        </p:nvGraphicFramePr>
        <p:xfrm>
          <a:off x="0" y="3617050"/>
          <a:ext cx="4015853" cy="1295709"/>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1878225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20270e6df5a_0_34"/>
          <p:cNvSpPr txBox="1">
            <a:spLocks noGrp="1"/>
          </p:cNvSpPr>
          <p:nvPr>
            <p:ph type="title"/>
          </p:nvPr>
        </p:nvSpPr>
        <p:spPr>
          <a:xfrm>
            <a:off x="0" y="-114488"/>
            <a:ext cx="21945600" cy="2286000"/>
          </a:xfrm>
          <a:prstGeom prst="rect">
            <a:avLst/>
          </a:prstGeom>
        </p:spPr>
        <p:txBody>
          <a:bodyPr spcFirstLastPara="1" wrap="square" lIns="182850" tIns="91400" rIns="182850" bIns="91400" anchor="ctr" anchorCtr="0">
            <a:normAutofit/>
          </a:bodyPr>
          <a:lstStyle/>
          <a:p>
            <a:r>
              <a:rPr lang="en-US" sz="9600" dirty="0">
                <a:solidFill>
                  <a:srgbClr val="FFC000"/>
                </a:solidFill>
                <a:latin typeface="Helvetica Neue"/>
                <a:ea typeface="Helvetica Neue"/>
                <a:cs typeface="Helvetica Neue"/>
                <a:sym typeface="Arial"/>
              </a:rPr>
              <a:t>Example 2</a:t>
            </a:r>
            <a:endParaRPr sz="9600" dirty="0">
              <a:solidFill>
                <a:srgbClr val="FFC000"/>
              </a:solidFill>
              <a:latin typeface="Helvetica Neue"/>
              <a:ea typeface="Helvetica Neue"/>
              <a:cs typeface="Helvetica Neue"/>
              <a:sym typeface="Arial"/>
            </a:endParaRPr>
          </a:p>
        </p:txBody>
      </p:sp>
      <p:pic>
        <p:nvPicPr>
          <p:cNvPr id="2" name="Image" descr="Image">
            <a:extLst>
              <a:ext uri="{FF2B5EF4-FFF2-40B4-BE49-F238E27FC236}">
                <a16:creationId xmlns:a16="http://schemas.microsoft.com/office/drawing/2014/main" id="{55D9C322-229F-3D0D-94DF-20A12BAFD57C}"/>
              </a:ext>
            </a:extLst>
          </p:cNvPr>
          <p:cNvPicPr>
            <a:picLocks noChangeAspect="1"/>
          </p:cNvPicPr>
          <p:nvPr/>
        </p:nvPicPr>
        <p:blipFill>
          <a:blip r:embed="rId3"/>
          <a:stretch>
            <a:fillRect/>
          </a:stretch>
        </p:blipFill>
        <p:spPr>
          <a:xfrm>
            <a:off x="22899609" y="12230192"/>
            <a:ext cx="1219791" cy="1056456"/>
          </a:xfrm>
          <a:prstGeom prst="rect">
            <a:avLst/>
          </a:prstGeom>
          <a:ln w="12700">
            <a:miter lim="400000"/>
          </a:ln>
        </p:spPr>
      </p:pic>
      <p:sp>
        <p:nvSpPr>
          <p:cNvPr id="18" name="Right Arrow 17">
            <a:extLst>
              <a:ext uri="{FF2B5EF4-FFF2-40B4-BE49-F238E27FC236}">
                <a16:creationId xmlns:a16="http://schemas.microsoft.com/office/drawing/2014/main" id="{96DA5C5F-4D93-EAE2-9DE3-DC14F1E6D183}"/>
              </a:ext>
            </a:extLst>
          </p:cNvPr>
          <p:cNvSpPr/>
          <p:nvPr/>
        </p:nvSpPr>
        <p:spPr>
          <a:xfrm>
            <a:off x="1731159" y="5820095"/>
            <a:ext cx="1955375" cy="1295709"/>
          </a:xfrm>
          <a:prstGeom prst="rightArrow">
            <a:avLst>
              <a:gd name="adj1" fmla="val 75000"/>
              <a:gd name="adj2" fmla="val 5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grpSp>
        <p:nvGrpSpPr>
          <p:cNvPr id="19" name="Group 18">
            <a:extLst>
              <a:ext uri="{FF2B5EF4-FFF2-40B4-BE49-F238E27FC236}">
                <a16:creationId xmlns:a16="http://schemas.microsoft.com/office/drawing/2014/main" id="{35FEF935-71A4-ED93-BAF1-3981F8E2CEC2}"/>
              </a:ext>
            </a:extLst>
          </p:cNvPr>
          <p:cNvGrpSpPr/>
          <p:nvPr/>
        </p:nvGrpSpPr>
        <p:grpSpPr>
          <a:xfrm>
            <a:off x="110428" y="5756844"/>
            <a:ext cx="2058175" cy="1295709"/>
            <a:chOff x="0" y="0"/>
            <a:chExt cx="2058175" cy="1295709"/>
          </a:xfrm>
        </p:grpSpPr>
        <p:sp>
          <p:nvSpPr>
            <p:cNvPr id="20" name="Rounded Rectangle 19">
              <a:extLst>
                <a:ext uri="{FF2B5EF4-FFF2-40B4-BE49-F238E27FC236}">
                  <a16:creationId xmlns:a16="http://schemas.microsoft.com/office/drawing/2014/main" id="{0C2A7B24-D42C-928E-E56C-D4C44B404449}"/>
                </a:ext>
              </a:extLst>
            </p:cNvPr>
            <p:cNvSpPr/>
            <p:nvPr/>
          </p:nvSpPr>
          <p:spPr>
            <a:xfrm>
              <a:off x="0" y="0"/>
              <a:ext cx="2058175" cy="129570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1" name="Rounded Rectangle 5">
              <a:extLst>
                <a:ext uri="{FF2B5EF4-FFF2-40B4-BE49-F238E27FC236}">
                  <a16:creationId xmlns:a16="http://schemas.microsoft.com/office/drawing/2014/main" id="{6A45CDD3-F438-13E6-B0DF-E4394A0C2C06}"/>
                </a:ext>
              </a:extLst>
            </p:cNvPr>
            <p:cNvSpPr txBox="1"/>
            <p:nvPr/>
          </p:nvSpPr>
          <p:spPr>
            <a:xfrm>
              <a:off x="63251" y="63251"/>
              <a:ext cx="1931673" cy="11692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Year 1 with dates</a:t>
              </a:r>
            </a:p>
          </p:txBody>
        </p:sp>
      </p:grpSp>
      <p:pic>
        <p:nvPicPr>
          <p:cNvPr id="5" name="Picture 4" descr="A screenshot of a computer&#10;&#10;Description automatically generated">
            <a:extLst>
              <a:ext uri="{FF2B5EF4-FFF2-40B4-BE49-F238E27FC236}">
                <a16:creationId xmlns:a16="http://schemas.microsoft.com/office/drawing/2014/main" id="{8A291B05-2BFF-B3B7-BC63-D00DF57800E9}"/>
              </a:ext>
            </a:extLst>
          </p:cNvPr>
          <p:cNvPicPr>
            <a:picLocks noChangeAspect="1"/>
          </p:cNvPicPr>
          <p:nvPr/>
        </p:nvPicPr>
        <p:blipFill rotWithShape="1">
          <a:blip r:embed="rId4">
            <a:extLst>
              <a:ext uri="{28A0092B-C50C-407E-A947-70E740481C1C}">
                <a14:useLocalDpi xmlns:a14="http://schemas.microsoft.com/office/drawing/2010/main" val="0"/>
              </a:ext>
            </a:extLst>
          </a:blip>
          <a:srcRect l="14066" t="19148" r="13812" b="11716"/>
          <a:stretch/>
        </p:blipFill>
        <p:spPr>
          <a:xfrm>
            <a:off x="3686534" y="1954560"/>
            <a:ext cx="18914935" cy="11332088"/>
          </a:xfrm>
          <a:prstGeom prst="rect">
            <a:avLst/>
          </a:prstGeom>
        </p:spPr>
      </p:pic>
    </p:spTree>
    <p:extLst>
      <p:ext uri="{BB962C8B-B14F-4D97-AF65-F5344CB8AC3E}">
        <p14:creationId xmlns:p14="http://schemas.microsoft.com/office/powerpoint/2010/main" val="3369882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20270e6df5a_0_34"/>
          <p:cNvSpPr txBox="1">
            <a:spLocks noGrp="1"/>
          </p:cNvSpPr>
          <p:nvPr>
            <p:ph type="title"/>
          </p:nvPr>
        </p:nvSpPr>
        <p:spPr>
          <a:xfrm>
            <a:off x="393608" y="0"/>
            <a:ext cx="21945600" cy="2286000"/>
          </a:xfrm>
          <a:prstGeom prst="rect">
            <a:avLst/>
          </a:prstGeom>
        </p:spPr>
        <p:txBody>
          <a:bodyPr spcFirstLastPara="1" wrap="square" lIns="182850" tIns="91400" rIns="182850" bIns="91400" anchor="ctr" anchorCtr="0">
            <a:normAutofit/>
          </a:bodyPr>
          <a:lstStyle/>
          <a:p>
            <a:r>
              <a:rPr lang="en-US" sz="9600" dirty="0">
                <a:solidFill>
                  <a:srgbClr val="FFC000"/>
                </a:solidFill>
                <a:latin typeface="Helvetica Neue"/>
                <a:ea typeface="Helvetica Neue"/>
                <a:cs typeface="Helvetica Neue"/>
                <a:sym typeface="Arial"/>
              </a:rPr>
              <a:t>Example 3</a:t>
            </a:r>
            <a:endParaRPr sz="9600" dirty="0">
              <a:solidFill>
                <a:srgbClr val="FFC000"/>
              </a:solidFill>
              <a:latin typeface="Helvetica Neue"/>
              <a:ea typeface="Helvetica Neue"/>
              <a:cs typeface="Helvetica Neue"/>
              <a:sym typeface="Arial"/>
            </a:endParaRPr>
          </a:p>
        </p:txBody>
      </p:sp>
      <p:sp>
        <p:nvSpPr>
          <p:cNvPr id="107" name="Google Shape;107;g20270e6df5a_0_34"/>
          <p:cNvSpPr txBox="1">
            <a:spLocks noGrp="1"/>
          </p:cNvSpPr>
          <p:nvPr>
            <p:ph type="body" idx="1"/>
          </p:nvPr>
        </p:nvSpPr>
        <p:spPr>
          <a:xfrm>
            <a:off x="1219200" y="3200400"/>
            <a:ext cx="20137120" cy="9052200"/>
          </a:xfrm>
          <a:prstGeom prst="rect">
            <a:avLst/>
          </a:prstGeom>
        </p:spPr>
        <p:txBody>
          <a:bodyPr spcFirstLastPara="1" wrap="square" lIns="182850" tIns="91400" rIns="182850" bIns="91400" numCol="1" spcCol="1098550" anchor="t" anchorCtr="0">
            <a:normAutofit/>
          </a:bodyPr>
          <a:lstStyle/>
          <a:p>
            <a:pPr marL="838200" indent="-685800">
              <a:lnSpc>
                <a:spcPct val="150000"/>
              </a:lnSpc>
              <a:spcBef>
                <a:spcPts val="0"/>
              </a:spcBef>
              <a:buSzPts val="2400"/>
            </a:pPr>
            <a:endParaRPr lang="en-US" dirty="0"/>
          </a:p>
          <a:p>
            <a:pPr marL="838200" indent="-685800">
              <a:lnSpc>
                <a:spcPct val="150000"/>
              </a:lnSpc>
              <a:spcBef>
                <a:spcPts val="0"/>
              </a:spcBef>
              <a:buSzPts val="2400"/>
            </a:pPr>
            <a:endParaRPr lang="en-US" dirty="0"/>
          </a:p>
        </p:txBody>
      </p:sp>
      <p:pic>
        <p:nvPicPr>
          <p:cNvPr id="2" name="Image" descr="Image">
            <a:extLst>
              <a:ext uri="{FF2B5EF4-FFF2-40B4-BE49-F238E27FC236}">
                <a16:creationId xmlns:a16="http://schemas.microsoft.com/office/drawing/2014/main" id="{55D9C322-229F-3D0D-94DF-20A12BAFD57C}"/>
              </a:ext>
            </a:extLst>
          </p:cNvPr>
          <p:cNvPicPr>
            <a:picLocks noChangeAspect="1"/>
          </p:cNvPicPr>
          <p:nvPr/>
        </p:nvPicPr>
        <p:blipFill>
          <a:blip r:embed="rId3"/>
          <a:stretch>
            <a:fillRect/>
          </a:stretch>
        </p:blipFill>
        <p:spPr>
          <a:xfrm>
            <a:off x="22466295" y="12033784"/>
            <a:ext cx="1219791" cy="1056456"/>
          </a:xfrm>
          <a:prstGeom prst="rect">
            <a:avLst/>
          </a:prstGeom>
          <a:ln w="12700">
            <a:miter lim="400000"/>
          </a:ln>
        </p:spPr>
      </p:pic>
      <p:sp>
        <p:nvSpPr>
          <p:cNvPr id="5" name="Right Arrow 4">
            <a:extLst>
              <a:ext uri="{FF2B5EF4-FFF2-40B4-BE49-F238E27FC236}">
                <a16:creationId xmlns:a16="http://schemas.microsoft.com/office/drawing/2014/main" id="{C863491A-FF87-ACB9-B3F5-DBE3B88D2B9E}"/>
              </a:ext>
            </a:extLst>
          </p:cNvPr>
          <p:cNvSpPr/>
          <p:nvPr/>
        </p:nvSpPr>
        <p:spPr>
          <a:xfrm>
            <a:off x="4091554" y="5538845"/>
            <a:ext cx="1955375" cy="1295709"/>
          </a:xfrm>
          <a:prstGeom prst="rightArrow">
            <a:avLst>
              <a:gd name="adj1" fmla="val 75000"/>
              <a:gd name="adj2" fmla="val 5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grpSp>
        <p:nvGrpSpPr>
          <p:cNvPr id="6" name="Group 5">
            <a:extLst>
              <a:ext uri="{FF2B5EF4-FFF2-40B4-BE49-F238E27FC236}">
                <a16:creationId xmlns:a16="http://schemas.microsoft.com/office/drawing/2014/main" id="{F06B2371-02D6-1FCA-192D-7C773CE27D37}"/>
              </a:ext>
            </a:extLst>
          </p:cNvPr>
          <p:cNvGrpSpPr/>
          <p:nvPr/>
        </p:nvGrpSpPr>
        <p:grpSpPr>
          <a:xfrm>
            <a:off x="1930607" y="5123806"/>
            <a:ext cx="2631912" cy="2176273"/>
            <a:chOff x="0" y="0"/>
            <a:chExt cx="2058175" cy="1492692"/>
          </a:xfrm>
        </p:grpSpPr>
        <p:sp>
          <p:nvSpPr>
            <p:cNvPr id="7" name="Rounded Rectangle 6">
              <a:extLst>
                <a:ext uri="{FF2B5EF4-FFF2-40B4-BE49-F238E27FC236}">
                  <a16:creationId xmlns:a16="http://schemas.microsoft.com/office/drawing/2014/main" id="{B47A1CC1-4467-B503-2427-D72A80AD6945}"/>
                </a:ext>
              </a:extLst>
            </p:cNvPr>
            <p:cNvSpPr/>
            <p:nvPr/>
          </p:nvSpPr>
          <p:spPr>
            <a:xfrm>
              <a:off x="0" y="0"/>
              <a:ext cx="2058175" cy="129570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8" name="Rounded Rectangle 5">
              <a:extLst>
                <a:ext uri="{FF2B5EF4-FFF2-40B4-BE49-F238E27FC236}">
                  <a16:creationId xmlns:a16="http://schemas.microsoft.com/office/drawing/2014/main" id="{4105246A-F0A6-9858-2428-CC3C1CB87811}"/>
                </a:ext>
              </a:extLst>
            </p:cNvPr>
            <p:cNvSpPr txBox="1"/>
            <p:nvPr/>
          </p:nvSpPr>
          <p:spPr>
            <a:xfrm>
              <a:off x="1" y="63252"/>
              <a:ext cx="2058174" cy="14294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57150" rIns="114300" bIns="57150" numCol="1" spcCol="1270" anchor="ctr" anchorCtr="0">
              <a:noAutofit/>
            </a:bodyPr>
            <a:lstStyle/>
            <a:p>
              <a:pPr marL="0" lvl="0" indent="0" algn="ctr" defTabSz="1333500">
                <a:lnSpc>
                  <a:spcPct val="90000"/>
                </a:lnSpc>
                <a:spcBef>
                  <a:spcPct val="0"/>
                </a:spcBef>
                <a:buNone/>
              </a:pPr>
              <a:r>
                <a:rPr lang="en-US" sz="3000" kern="1200" dirty="0"/>
                <a:t>Activities as Milestones</a:t>
              </a:r>
            </a:p>
          </p:txBody>
        </p:sp>
      </p:grpSp>
      <p:sp>
        <p:nvSpPr>
          <p:cNvPr id="13" name="Right Arrow 12">
            <a:extLst>
              <a:ext uri="{FF2B5EF4-FFF2-40B4-BE49-F238E27FC236}">
                <a16:creationId xmlns:a16="http://schemas.microsoft.com/office/drawing/2014/main" id="{13F12F29-8DD9-B803-0958-1A579D2277A3}"/>
              </a:ext>
            </a:extLst>
          </p:cNvPr>
          <p:cNvSpPr/>
          <p:nvPr/>
        </p:nvSpPr>
        <p:spPr>
          <a:xfrm rot="10800000">
            <a:off x="18825534" y="5605126"/>
            <a:ext cx="4269380" cy="1295709"/>
          </a:xfrm>
          <a:prstGeom prst="rightArrow">
            <a:avLst>
              <a:gd name="adj1" fmla="val 75000"/>
              <a:gd name="adj2" fmla="val 5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grpSp>
        <p:nvGrpSpPr>
          <p:cNvPr id="14" name="Group 13">
            <a:extLst>
              <a:ext uri="{FF2B5EF4-FFF2-40B4-BE49-F238E27FC236}">
                <a16:creationId xmlns:a16="http://schemas.microsoft.com/office/drawing/2014/main" id="{CB91DD35-6864-4485-9CF0-790420A319BB}"/>
              </a:ext>
            </a:extLst>
          </p:cNvPr>
          <p:cNvGrpSpPr/>
          <p:nvPr/>
        </p:nvGrpSpPr>
        <p:grpSpPr>
          <a:xfrm>
            <a:off x="20318547" y="5599948"/>
            <a:ext cx="2846253" cy="1295709"/>
            <a:chOff x="1702671" y="0"/>
            <a:chExt cx="2846253" cy="1295709"/>
          </a:xfrm>
        </p:grpSpPr>
        <p:sp>
          <p:nvSpPr>
            <p:cNvPr id="15" name="Rounded Rectangle 14">
              <a:extLst>
                <a:ext uri="{FF2B5EF4-FFF2-40B4-BE49-F238E27FC236}">
                  <a16:creationId xmlns:a16="http://schemas.microsoft.com/office/drawing/2014/main" id="{C83B0E86-D350-E707-DEDC-DE029B52FF71}"/>
                </a:ext>
              </a:extLst>
            </p:cNvPr>
            <p:cNvSpPr/>
            <p:nvPr/>
          </p:nvSpPr>
          <p:spPr>
            <a:xfrm>
              <a:off x="1702671" y="0"/>
              <a:ext cx="2846253" cy="129570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6" name="Rounded Rectangle 5">
              <a:extLst>
                <a:ext uri="{FF2B5EF4-FFF2-40B4-BE49-F238E27FC236}">
                  <a16:creationId xmlns:a16="http://schemas.microsoft.com/office/drawing/2014/main" id="{81E44622-F3BA-C531-4817-DF27BBB8CFDE}"/>
                </a:ext>
              </a:extLst>
            </p:cNvPr>
            <p:cNvSpPr txBox="1"/>
            <p:nvPr/>
          </p:nvSpPr>
          <p:spPr>
            <a:xfrm>
              <a:off x="1765922" y="63251"/>
              <a:ext cx="2719751" cy="11692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Outcomes as deliverables</a:t>
              </a:r>
            </a:p>
          </p:txBody>
        </p:sp>
      </p:grpSp>
      <p:pic>
        <p:nvPicPr>
          <p:cNvPr id="17" name="Picture 16" descr="A screenshot of a work plan&#10;&#10;Description automatically generated">
            <a:extLst>
              <a:ext uri="{FF2B5EF4-FFF2-40B4-BE49-F238E27FC236}">
                <a16:creationId xmlns:a16="http://schemas.microsoft.com/office/drawing/2014/main" id="{7813AF26-DF21-01B7-8898-A45518E416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6929" y="1732859"/>
            <a:ext cx="12619713" cy="11582186"/>
          </a:xfrm>
          <a:prstGeom prst="rect">
            <a:avLst/>
          </a:prstGeom>
        </p:spPr>
      </p:pic>
    </p:spTree>
    <p:extLst>
      <p:ext uri="{BB962C8B-B14F-4D97-AF65-F5344CB8AC3E}">
        <p14:creationId xmlns:p14="http://schemas.microsoft.com/office/powerpoint/2010/main" val="4170502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FC9C8"/>
        </a:solidFill>
        <a:effectLst/>
      </p:bgPr>
    </p:bg>
    <p:spTree>
      <p:nvGrpSpPr>
        <p:cNvPr id="1" name=""/>
        <p:cNvGrpSpPr/>
        <p:nvPr/>
      </p:nvGrpSpPr>
      <p:grpSpPr>
        <a:xfrm>
          <a:off x="0" y="0"/>
          <a:ext cx="0" cy="0"/>
          <a:chOff x="0" y="0"/>
          <a:chExt cx="0" cy="0"/>
        </a:xfrm>
      </p:grpSpPr>
      <p:pic>
        <p:nvPicPr>
          <p:cNvPr id="160" name="Image" descr="Image"/>
          <p:cNvPicPr>
            <a:picLocks noChangeAspect="1"/>
          </p:cNvPicPr>
          <p:nvPr/>
        </p:nvPicPr>
        <p:blipFill>
          <a:blip r:embed="rId2"/>
          <a:stretch>
            <a:fillRect/>
          </a:stretch>
        </p:blipFill>
        <p:spPr>
          <a:xfrm>
            <a:off x="-890002" y="2918109"/>
            <a:ext cx="9101460" cy="7879782"/>
          </a:xfrm>
          <a:prstGeom prst="rect">
            <a:avLst/>
          </a:prstGeom>
          <a:ln w="12700">
            <a:miter lim="400000"/>
          </a:ln>
        </p:spPr>
      </p:pic>
      <p:sp>
        <p:nvSpPr>
          <p:cNvPr id="161" name="section…"/>
          <p:cNvSpPr txBox="1"/>
          <p:nvPr/>
        </p:nvSpPr>
        <p:spPr>
          <a:xfrm>
            <a:off x="9821542" y="752214"/>
            <a:ext cx="13546458" cy="14487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r">
              <a:lnSpc>
                <a:spcPct val="80000"/>
              </a:lnSpc>
              <a:defRPr sz="14000" b="1" spc="1399">
                <a:solidFill>
                  <a:srgbClr val="FFFFFF"/>
                </a:solidFill>
                <a:latin typeface="AcuminProWide-Semibold"/>
                <a:ea typeface="AcuminProWide-Semibold"/>
                <a:cs typeface="AcuminProWide-Semibold"/>
                <a:sym typeface="AcuminProWide-Semibold"/>
              </a:defRPr>
            </a:pPr>
            <a:r>
              <a:rPr lang="en-US" sz="5400" dirty="0"/>
              <a:t>About </a:t>
            </a:r>
          </a:p>
          <a:p>
            <a:pPr algn="r">
              <a:lnSpc>
                <a:spcPct val="80000"/>
              </a:lnSpc>
              <a:defRPr sz="14000" b="1" spc="1399">
                <a:solidFill>
                  <a:srgbClr val="FFFFFF"/>
                </a:solidFill>
                <a:latin typeface="AcuminProWide-Semibold"/>
                <a:ea typeface="AcuminProWide-Semibold"/>
                <a:cs typeface="AcuminProWide-Semibold"/>
                <a:sym typeface="AcuminProWide-Semibold"/>
              </a:defRPr>
            </a:pPr>
            <a:r>
              <a:rPr lang="en-US" sz="5400" dirty="0"/>
              <a:t>Innovative Funding Partners</a:t>
            </a:r>
            <a:endParaRPr sz="5400" dirty="0"/>
          </a:p>
        </p:txBody>
      </p:sp>
      <p:sp>
        <p:nvSpPr>
          <p:cNvPr id="2" name="TextBox 1">
            <a:extLst>
              <a:ext uri="{FF2B5EF4-FFF2-40B4-BE49-F238E27FC236}">
                <a16:creationId xmlns:a16="http://schemas.microsoft.com/office/drawing/2014/main" id="{64FCAA4D-5F87-7D10-6088-B7F2296EC66D}"/>
              </a:ext>
            </a:extLst>
          </p:cNvPr>
          <p:cNvSpPr txBox="1"/>
          <p:nvPr/>
        </p:nvSpPr>
        <p:spPr>
          <a:xfrm>
            <a:off x="9122885" y="3272464"/>
            <a:ext cx="13906448" cy="76277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indent="0" algn="l">
              <a:lnSpc>
                <a:spcPct val="110000"/>
              </a:lnSpc>
              <a:spcAft>
                <a:spcPts val="600"/>
              </a:spcAft>
              <a:buNone/>
            </a:pPr>
            <a:r>
              <a:rPr lang="en-US" sz="4400" b="1" dirty="0">
                <a:solidFill>
                  <a:schemeClr val="bg1"/>
                </a:solidFill>
              </a:rPr>
              <a:t>IFP</a:t>
            </a:r>
            <a:r>
              <a:rPr lang="en-US" sz="4400" dirty="0">
                <a:solidFill>
                  <a:schemeClr val="bg1"/>
                </a:solidFill>
              </a:rPr>
              <a:t> is a nationally recognized grants consulting firm highly regarded for an impressive overall grant success rate of 85%. Well known for their expertise in federal and other governmental grant writing, this success is based not only on technical expertise but also on a foundational relationship-building approach. IFP’s team of over 25 highly experienced consultants is passionate about helping organizations meet the unique needs of their local communities and better serve their constituents by seeking and securing grant funding. </a:t>
            </a:r>
          </a:p>
        </p:txBody>
      </p:sp>
      <p:pic>
        <p:nvPicPr>
          <p:cNvPr id="3" name="Picture 2" descr="A picture containing drawing&#10;&#10;Description automatically generated">
            <a:extLst>
              <a:ext uri="{FF2B5EF4-FFF2-40B4-BE49-F238E27FC236}">
                <a16:creationId xmlns:a16="http://schemas.microsoft.com/office/drawing/2014/main" id="{2E763822-800A-BA2C-71C2-48A46AF8F277}"/>
              </a:ext>
            </a:extLst>
          </p:cNvPr>
          <p:cNvPicPr>
            <a:picLocks noChangeAspect="1"/>
          </p:cNvPicPr>
          <p:nvPr/>
        </p:nvPicPr>
        <p:blipFill rotWithShape="1">
          <a:blip r:embed="rId3">
            <a:extLst>
              <a:ext uri="{28A0092B-C50C-407E-A947-70E740481C1C}">
                <a14:useLocalDpi xmlns:a14="http://schemas.microsoft.com/office/drawing/2010/main" val="0"/>
              </a:ext>
            </a:extLst>
          </a:blip>
          <a:srcRect t="7683" r="-2" b="14646"/>
          <a:stretch/>
        </p:blipFill>
        <p:spPr bwMode="auto">
          <a:xfrm>
            <a:off x="12949084" y="11272603"/>
            <a:ext cx="4836587" cy="2146610"/>
          </a:xfrm>
          <a:prstGeom prst="rect">
            <a:avLst/>
          </a:prstGeom>
          <a:noFill/>
          <a:ln>
            <a:noFill/>
          </a:ln>
          <a:extLst>
            <a:ext uri="{53640926-AAD7-44D8-BBD7-CCE9431645EC}">
              <a14:shadowObscured xmlns:a14="http://schemas.microsoft.com/office/drawing/2010/main"/>
            </a:ext>
          </a:extLst>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20270e6df5a_0_34"/>
          <p:cNvSpPr txBox="1">
            <a:spLocks noGrp="1"/>
          </p:cNvSpPr>
          <p:nvPr>
            <p:ph type="title"/>
          </p:nvPr>
        </p:nvSpPr>
        <p:spPr>
          <a:xfrm>
            <a:off x="9242" y="61090"/>
            <a:ext cx="21945600" cy="2286000"/>
          </a:xfrm>
          <a:prstGeom prst="rect">
            <a:avLst/>
          </a:prstGeom>
        </p:spPr>
        <p:txBody>
          <a:bodyPr spcFirstLastPara="1" wrap="square" lIns="182850" tIns="91400" rIns="182850" bIns="91400" anchor="ctr" anchorCtr="0">
            <a:normAutofit/>
          </a:bodyPr>
          <a:lstStyle/>
          <a:p>
            <a:r>
              <a:rPr lang="en-US" sz="9600" dirty="0">
                <a:solidFill>
                  <a:srgbClr val="FFC000"/>
                </a:solidFill>
                <a:latin typeface="Helvetica Neue"/>
                <a:ea typeface="Helvetica Neue"/>
                <a:cs typeface="Helvetica Neue"/>
                <a:sym typeface="Arial"/>
              </a:rPr>
              <a:t>Example 4</a:t>
            </a:r>
            <a:endParaRPr sz="9600" dirty="0">
              <a:solidFill>
                <a:srgbClr val="FFC000"/>
              </a:solidFill>
              <a:latin typeface="Helvetica Neue"/>
              <a:ea typeface="Helvetica Neue"/>
              <a:cs typeface="Helvetica Neue"/>
              <a:sym typeface="Arial"/>
            </a:endParaRPr>
          </a:p>
        </p:txBody>
      </p:sp>
      <p:sp>
        <p:nvSpPr>
          <p:cNvPr id="107" name="Google Shape;107;g20270e6df5a_0_34"/>
          <p:cNvSpPr txBox="1">
            <a:spLocks noGrp="1"/>
          </p:cNvSpPr>
          <p:nvPr>
            <p:ph type="body" idx="1"/>
          </p:nvPr>
        </p:nvSpPr>
        <p:spPr>
          <a:xfrm>
            <a:off x="1219200" y="3200400"/>
            <a:ext cx="20137120" cy="9052200"/>
          </a:xfrm>
          <a:prstGeom prst="rect">
            <a:avLst/>
          </a:prstGeom>
        </p:spPr>
        <p:txBody>
          <a:bodyPr spcFirstLastPara="1" wrap="square" lIns="182850" tIns="91400" rIns="182850" bIns="91400" numCol="1" spcCol="1098550" anchor="t" anchorCtr="0">
            <a:normAutofit/>
          </a:bodyPr>
          <a:lstStyle/>
          <a:p>
            <a:pPr marL="838200" indent="-685800">
              <a:lnSpc>
                <a:spcPct val="150000"/>
              </a:lnSpc>
              <a:spcBef>
                <a:spcPts val="0"/>
              </a:spcBef>
              <a:buSzPts val="2400"/>
            </a:pPr>
            <a:endParaRPr lang="en-US" dirty="0"/>
          </a:p>
          <a:p>
            <a:pPr marL="838200" indent="-685800">
              <a:lnSpc>
                <a:spcPct val="150000"/>
              </a:lnSpc>
              <a:spcBef>
                <a:spcPts val="0"/>
              </a:spcBef>
              <a:buSzPts val="2400"/>
            </a:pPr>
            <a:endParaRPr lang="en-US" dirty="0"/>
          </a:p>
        </p:txBody>
      </p:sp>
      <p:pic>
        <p:nvPicPr>
          <p:cNvPr id="2" name="Image" descr="Image">
            <a:extLst>
              <a:ext uri="{FF2B5EF4-FFF2-40B4-BE49-F238E27FC236}">
                <a16:creationId xmlns:a16="http://schemas.microsoft.com/office/drawing/2014/main" id="{55D9C322-229F-3D0D-94DF-20A12BAFD57C}"/>
              </a:ext>
            </a:extLst>
          </p:cNvPr>
          <p:cNvPicPr>
            <a:picLocks noChangeAspect="1"/>
          </p:cNvPicPr>
          <p:nvPr/>
        </p:nvPicPr>
        <p:blipFill>
          <a:blip r:embed="rId3"/>
          <a:stretch>
            <a:fillRect/>
          </a:stretch>
        </p:blipFill>
        <p:spPr>
          <a:xfrm>
            <a:off x="22466295" y="12033784"/>
            <a:ext cx="1219791" cy="1056456"/>
          </a:xfrm>
          <a:prstGeom prst="rect">
            <a:avLst/>
          </a:prstGeom>
          <a:ln w="12700">
            <a:miter lim="400000"/>
          </a:ln>
        </p:spPr>
      </p:pic>
      <p:grpSp>
        <p:nvGrpSpPr>
          <p:cNvPr id="6" name="Group 5">
            <a:extLst>
              <a:ext uri="{FF2B5EF4-FFF2-40B4-BE49-F238E27FC236}">
                <a16:creationId xmlns:a16="http://schemas.microsoft.com/office/drawing/2014/main" id="{BACB4041-8E85-1F6B-6A0C-10B4E348AB3B}"/>
              </a:ext>
            </a:extLst>
          </p:cNvPr>
          <p:cNvGrpSpPr/>
          <p:nvPr/>
        </p:nvGrpSpPr>
        <p:grpSpPr>
          <a:xfrm>
            <a:off x="8193888" y="-25071"/>
            <a:ext cx="3027679" cy="2286000"/>
            <a:chOff x="0" y="-170885"/>
            <a:chExt cx="2184020" cy="1771395"/>
          </a:xfrm>
        </p:grpSpPr>
        <p:sp>
          <p:nvSpPr>
            <p:cNvPr id="7" name="Rounded Rectangle 6">
              <a:extLst>
                <a:ext uri="{FF2B5EF4-FFF2-40B4-BE49-F238E27FC236}">
                  <a16:creationId xmlns:a16="http://schemas.microsoft.com/office/drawing/2014/main" id="{7B381E24-9E73-55C8-288C-2629A781B0C1}"/>
                </a:ext>
              </a:extLst>
            </p:cNvPr>
            <p:cNvSpPr/>
            <p:nvPr/>
          </p:nvSpPr>
          <p:spPr>
            <a:xfrm>
              <a:off x="0" y="0"/>
              <a:ext cx="2058175" cy="129570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8" name="Rounded Rectangle 5">
              <a:extLst>
                <a:ext uri="{FF2B5EF4-FFF2-40B4-BE49-F238E27FC236}">
                  <a16:creationId xmlns:a16="http://schemas.microsoft.com/office/drawing/2014/main" id="{E55DABA3-1F77-E63F-7589-E3CF0C569C39}"/>
                </a:ext>
              </a:extLst>
            </p:cNvPr>
            <p:cNvSpPr txBox="1"/>
            <p:nvPr/>
          </p:nvSpPr>
          <p:spPr>
            <a:xfrm>
              <a:off x="34695" y="-170885"/>
              <a:ext cx="2149325" cy="17713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Activities as Key Strategies</a:t>
              </a:r>
            </a:p>
          </p:txBody>
        </p:sp>
      </p:grpSp>
      <p:sp>
        <p:nvSpPr>
          <p:cNvPr id="13" name="Right Arrow 12">
            <a:extLst>
              <a:ext uri="{FF2B5EF4-FFF2-40B4-BE49-F238E27FC236}">
                <a16:creationId xmlns:a16="http://schemas.microsoft.com/office/drawing/2014/main" id="{46935846-8F90-39CE-5147-90422606BC84}"/>
              </a:ext>
            </a:extLst>
          </p:cNvPr>
          <p:cNvSpPr/>
          <p:nvPr/>
        </p:nvSpPr>
        <p:spPr>
          <a:xfrm rot="10800000">
            <a:off x="18634018" y="3314420"/>
            <a:ext cx="4269380" cy="1295709"/>
          </a:xfrm>
          <a:prstGeom prst="rightArrow">
            <a:avLst>
              <a:gd name="adj1" fmla="val 75000"/>
              <a:gd name="adj2" fmla="val 5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grpSp>
        <p:nvGrpSpPr>
          <p:cNvPr id="14" name="Group 13">
            <a:extLst>
              <a:ext uri="{FF2B5EF4-FFF2-40B4-BE49-F238E27FC236}">
                <a16:creationId xmlns:a16="http://schemas.microsoft.com/office/drawing/2014/main" id="{EB11E6B0-91A5-F421-CA9F-02C8691730F5}"/>
              </a:ext>
            </a:extLst>
          </p:cNvPr>
          <p:cNvGrpSpPr/>
          <p:nvPr/>
        </p:nvGrpSpPr>
        <p:grpSpPr>
          <a:xfrm>
            <a:off x="20096249" y="3200400"/>
            <a:ext cx="3919960" cy="3857781"/>
            <a:chOff x="1702671" y="0"/>
            <a:chExt cx="2846253" cy="1295709"/>
          </a:xfrm>
        </p:grpSpPr>
        <p:sp>
          <p:nvSpPr>
            <p:cNvPr id="15" name="Rounded Rectangle 14">
              <a:extLst>
                <a:ext uri="{FF2B5EF4-FFF2-40B4-BE49-F238E27FC236}">
                  <a16:creationId xmlns:a16="http://schemas.microsoft.com/office/drawing/2014/main" id="{5C44A7DC-E3EF-7A61-A8EF-A4BC81AB4075}"/>
                </a:ext>
              </a:extLst>
            </p:cNvPr>
            <p:cNvSpPr/>
            <p:nvPr/>
          </p:nvSpPr>
          <p:spPr>
            <a:xfrm>
              <a:off x="1702671" y="0"/>
              <a:ext cx="2846253" cy="129570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6" name="Rounded Rectangle 5">
              <a:extLst>
                <a:ext uri="{FF2B5EF4-FFF2-40B4-BE49-F238E27FC236}">
                  <a16:creationId xmlns:a16="http://schemas.microsoft.com/office/drawing/2014/main" id="{DF5057FF-F4DE-A39E-89DD-293B7D173857}"/>
                </a:ext>
              </a:extLst>
            </p:cNvPr>
            <p:cNvSpPr txBox="1"/>
            <p:nvPr/>
          </p:nvSpPr>
          <p:spPr>
            <a:xfrm>
              <a:off x="1765922" y="63251"/>
              <a:ext cx="2719751" cy="11692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kern="1200" dirty="0"/>
                <a:t>This NOFO required Performance Benchmarks in addition to Outcomes/Outputs</a:t>
              </a:r>
            </a:p>
          </p:txBody>
        </p:sp>
      </p:grpSp>
      <p:sp>
        <p:nvSpPr>
          <p:cNvPr id="17" name="Right Arrow 16">
            <a:extLst>
              <a:ext uri="{FF2B5EF4-FFF2-40B4-BE49-F238E27FC236}">
                <a16:creationId xmlns:a16="http://schemas.microsoft.com/office/drawing/2014/main" id="{4B27EFFC-E48D-5832-60BF-D6CB720A8CA2}"/>
              </a:ext>
            </a:extLst>
          </p:cNvPr>
          <p:cNvSpPr/>
          <p:nvPr/>
        </p:nvSpPr>
        <p:spPr>
          <a:xfrm>
            <a:off x="2586327" y="8992999"/>
            <a:ext cx="1955375" cy="1295709"/>
          </a:xfrm>
          <a:prstGeom prst="rightArrow">
            <a:avLst>
              <a:gd name="adj1" fmla="val 75000"/>
              <a:gd name="adj2" fmla="val 5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grpSp>
        <p:nvGrpSpPr>
          <p:cNvPr id="18" name="Group 17">
            <a:extLst>
              <a:ext uri="{FF2B5EF4-FFF2-40B4-BE49-F238E27FC236}">
                <a16:creationId xmlns:a16="http://schemas.microsoft.com/office/drawing/2014/main" id="{7AC93E88-350F-752D-1B43-8A3EF609E2C4}"/>
              </a:ext>
            </a:extLst>
          </p:cNvPr>
          <p:cNvGrpSpPr/>
          <p:nvPr/>
        </p:nvGrpSpPr>
        <p:grpSpPr>
          <a:xfrm>
            <a:off x="854120" y="8991578"/>
            <a:ext cx="2058175" cy="1295709"/>
            <a:chOff x="0" y="0"/>
            <a:chExt cx="2058175" cy="1295709"/>
          </a:xfrm>
        </p:grpSpPr>
        <p:sp>
          <p:nvSpPr>
            <p:cNvPr id="19" name="Rounded Rectangle 18">
              <a:extLst>
                <a:ext uri="{FF2B5EF4-FFF2-40B4-BE49-F238E27FC236}">
                  <a16:creationId xmlns:a16="http://schemas.microsoft.com/office/drawing/2014/main" id="{B77508F1-E929-F4C5-E121-144D0DD91316}"/>
                </a:ext>
              </a:extLst>
            </p:cNvPr>
            <p:cNvSpPr/>
            <p:nvPr/>
          </p:nvSpPr>
          <p:spPr>
            <a:xfrm>
              <a:off x="0" y="0"/>
              <a:ext cx="2058175" cy="129570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0" name="Rounded Rectangle 5">
              <a:extLst>
                <a:ext uri="{FF2B5EF4-FFF2-40B4-BE49-F238E27FC236}">
                  <a16:creationId xmlns:a16="http://schemas.microsoft.com/office/drawing/2014/main" id="{EC37E252-88B8-3CD6-3964-55F85753FA40}"/>
                </a:ext>
              </a:extLst>
            </p:cNvPr>
            <p:cNvSpPr txBox="1"/>
            <p:nvPr/>
          </p:nvSpPr>
          <p:spPr>
            <a:xfrm>
              <a:off x="63251" y="63251"/>
              <a:ext cx="1931673" cy="11692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Verbs</a:t>
              </a:r>
            </a:p>
          </p:txBody>
        </p:sp>
      </p:grpSp>
      <p:pic>
        <p:nvPicPr>
          <p:cNvPr id="21" name="Picture 20" descr="A table of informational text&#10;&#10;Description automatically generated with medium confidence">
            <a:extLst>
              <a:ext uri="{FF2B5EF4-FFF2-40B4-BE49-F238E27FC236}">
                <a16:creationId xmlns:a16="http://schemas.microsoft.com/office/drawing/2014/main" id="{5049D264-FEED-4BB9-0E91-C99618AE2F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4783" y="2174768"/>
            <a:ext cx="15517261" cy="11541232"/>
          </a:xfrm>
          <a:prstGeom prst="rect">
            <a:avLst/>
          </a:prstGeom>
        </p:spPr>
      </p:pic>
      <p:sp>
        <p:nvSpPr>
          <p:cNvPr id="5" name="Right Arrow 4">
            <a:extLst>
              <a:ext uri="{FF2B5EF4-FFF2-40B4-BE49-F238E27FC236}">
                <a16:creationId xmlns:a16="http://schemas.microsoft.com/office/drawing/2014/main" id="{82C57373-C6E1-FCB1-0F66-D0F71308D6B9}"/>
              </a:ext>
            </a:extLst>
          </p:cNvPr>
          <p:cNvSpPr/>
          <p:nvPr/>
        </p:nvSpPr>
        <p:spPr>
          <a:xfrm rot="5400000">
            <a:off x="7481223" y="1355324"/>
            <a:ext cx="1186286" cy="770557"/>
          </a:xfrm>
          <a:prstGeom prst="rightArrow">
            <a:avLst>
              <a:gd name="adj1" fmla="val 75000"/>
              <a:gd name="adj2" fmla="val 5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9" name="Right Arrow 8">
            <a:extLst>
              <a:ext uri="{FF2B5EF4-FFF2-40B4-BE49-F238E27FC236}">
                <a16:creationId xmlns:a16="http://schemas.microsoft.com/office/drawing/2014/main" id="{0C36BAED-6F7D-1806-89A2-8B012A04D03E}"/>
              </a:ext>
            </a:extLst>
          </p:cNvPr>
          <p:cNvSpPr/>
          <p:nvPr/>
        </p:nvSpPr>
        <p:spPr>
          <a:xfrm>
            <a:off x="3115704" y="2552545"/>
            <a:ext cx="1955375" cy="1295709"/>
          </a:xfrm>
          <a:prstGeom prst="rightArrow">
            <a:avLst>
              <a:gd name="adj1" fmla="val 75000"/>
              <a:gd name="adj2" fmla="val 5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grpSp>
        <p:nvGrpSpPr>
          <p:cNvPr id="10" name="Group 9">
            <a:extLst>
              <a:ext uri="{FF2B5EF4-FFF2-40B4-BE49-F238E27FC236}">
                <a16:creationId xmlns:a16="http://schemas.microsoft.com/office/drawing/2014/main" id="{372802D1-7EAB-6ECE-C459-AFD7F92BAD77}"/>
              </a:ext>
            </a:extLst>
          </p:cNvPr>
          <p:cNvGrpSpPr/>
          <p:nvPr/>
        </p:nvGrpSpPr>
        <p:grpSpPr>
          <a:xfrm>
            <a:off x="1663797" y="2550999"/>
            <a:ext cx="2058175" cy="1295709"/>
            <a:chOff x="0" y="0"/>
            <a:chExt cx="2058175" cy="1295709"/>
          </a:xfrm>
        </p:grpSpPr>
        <p:sp>
          <p:nvSpPr>
            <p:cNvPr id="11" name="Rounded Rectangle 10">
              <a:extLst>
                <a:ext uri="{FF2B5EF4-FFF2-40B4-BE49-F238E27FC236}">
                  <a16:creationId xmlns:a16="http://schemas.microsoft.com/office/drawing/2014/main" id="{8FBF7411-08F6-89BB-6CCF-3B996FF358B4}"/>
                </a:ext>
              </a:extLst>
            </p:cNvPr>
            <p:cNvSpPr/>
            <p:nvPr/>
          </p:nvSpPr>
          <p:spPr>
            <a:xfrm>
              <a:off x="0" y="0"/>
              <a:ext cx="2058175" cy="129570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2" name="Rounded Rectangle 5">
              <a:extLst>
                <a:ext uri="{FF2B5EF4-FFF2-40B4-BE49-F238E27FC236}">
                  <a16:creationId xmlns:a16="http://schemas.microsoft.com/office/drawing/2014/main" id="{43773160-072C-CA14-ED68-3637A37D50DB}"/>
                </a:ext>
              </a:extLst>
            </p:cNvPr>
            <p:cNvSpPr txBox="1"/>
            <p:nvPr/>
          </p:nvSpPr>
          <p:spPr>
            <a:xfrm>
              <a:off x="63251" y="63251"/>
              <a:ext cx="1931673" cy="11692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2000" kern="1200" dirty="0"/>
                <a:t>Numbering to align across columns</a:t>
              </a:r>
            </a:p>
          </p:txBody>
        </p:sp>
      </p:grpSp>
    </p:spTree>
    <p:extLst>
      <p:ext uri="{BB962C8B-B14F-4D97-AF65-F5344CB8AC3E}">
        <p14:creationId xmlns:p14="http://schemas.microsoft.com/office/powerpoint/2010/main" val="9383175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12F1D7C-1F6F-3D42-B0A1-500F5F849728}"/>
              </a:ext>
            </a:extLst>
          </p:cNvPr>
          <p:cNvSpPr txBox="1">
            <a:spLocks/>
          </p:cNvSpPr>
          <p:nvPr/>
        </p:nvSpPr>
        <p:spPr>
          <a:xfrm>
            <a:off x="1524001" y="4572000"/>
            <a:ext cx="21945602" cy="2286000"/>
          </a:xfrm>
          <a:prstGeom prst="rect">
            <a:avLst/>
          </a:prstGeom>
        </p:spPr>
        <p:txBody>
          <a:bodyPr vert="horz" lIns="182880" tIns="91440" rIns="182880" bIns="91440" rtlCol="0" anchor="ctr">
            <a:normAutofit/>
          </a:bodyPr>
          <a:lstStyle>
            <a:lvl1pPr algn="l" defTabSz="914400" rtl="0" eaLnBrk="1" latinLnBrk="0" hangingPunct="1">
              <a:spcBef>
                <a:spcPct val="0"/>
              </a:spcBef>
              <a:buNone/>
              <a:defRPr sz="3600" b="1" i="0" kern="1200">
                <a:solidFill>
                  <a:srgbClr val="2F6A36"/>
                </a:solidFill>
                <a:latin typeface="Montserrat Medium" pitchFamily="2" charset="77"/>
                <a:ea typeface="+mj-ea"/>
                <a:cs typeface="Arial" pitchFamily="34" charset="0"/>
              </a:defRPr>
            </a:lvl1pPr>
          </a:lstStyle>
          <a:p>
            <a:r>
              <a:rPr lang="en-US" sz="7200" dirty="0">
                <a:solidFill>
                  <a:schemeClr val="accent2">
                    <a:lumMod val="50000"/>
                  </a:schemeClr>
                </a:solidFill>
              </a:rPr>
              <a:t>Questions?</a:t>
            </a:r>
          </a:p>
        </p:txBody>
      </p:sp>
      <p:cxnSp>
        <p:nvCxnSpPr>
          <p:cNvPr id="5" name="Straight Connector 4">
            <a:extLst>
              <a:ext uri="{FF2B5EF4-FFF2-40B4-BE49-F238E27FC236}">
                <a16:creationId xmlns:a16="http://schemas.microsoft.com/office/drawing/2014/main" id="{59B90783-B3B5-5042-8457-9EC07EAA4CD2}"/>
              </a:ext>
            </a:extLst>
          </p:cNvPr>
          <p:cNvCxnSpPr/>
          <p:nvPr/>
        </p:nvCxnSpPr>
        <p:spPr>
          <a:xfrm>
            <a:off x="0" y="6553200"/>
            <a:ext cx="19019520" cy="0"/>
          </a:xfrm>
          <a:prstGeom prst="line">
            <a:avLst/>
          </a:prstGeom>
          <a:ln w="38100">
            <a:solidFill>
              <a:srgbClr val="FBC315"/>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7563956-ECFE-A616-6574-6B09ACD29F81}"/>
              </a:ext>
            </a:extLst>
          </p:cNvPr>
          <p:cNvSpPr txBox="1"/>
          <p:nvPr/>
        </p:nvSpPr>
        <p:spPr>
          <a:xfrm>
            <a:off x="304800" y="7467600"/>
            <a:ext cx="15544800" cy="3539430"/>
          </a:xfrm>
          <a:prstGeom prst="rect">
            <a:avLst/>
          </a:prstGeom>
          <a:noFill/>
        </p:spPr>
        <p:txBody>
          <a:bodyPr wrap="square" rtlCol="0">
            <a:spAutoFit/>
          </a:bodyPr>
          <a:lstStyle/>
          <a:p>
            <a:r>
              <a:rPr lang="en-US" sz="5600" b="1" dirty="0">
                <a:solidFill>
                  <a:schemeClr val="tx1">
                    <a:lumMod val="75000"/>
                    <a:lumOff val="25000"/>
                  </a:schemeClr>
                </a:solidFill>
                <a:cs typeface="Arial" panose="020B0604020202020204" pitchFamily="34" charset="0"/>
              </a:rPr>
              <a:t>IFP Contact Information:</a:t>
            </a:r>
          </a:p>
          <a:p>
            <a:r>
              <a:rPr lang="en-US" sz="5600" dirty="0">
                <a:solidFill>
                  <a:schemeClr val="tx1">
                    <a:lumMod val="75000"/>
                    <a:lumOff val="25000"/>
                  </a:schemeClr>
                </a:solidFill>
                <a:cs typeface="Arial" panose="020B0604020202020204" pitchFamily="34" charset="0"/>
              </a:rPr>
              <a:t>Louise Mathias, Senior Partner</a:t>
            </a:r>
          </a:p>
          <a:p>
            <a:r>
              <a:rPr lang="en-US" sz="5600" dirty="0">
                <a:solidFill>
                  <a:schemeClr val="tx1">
                    <a:lumMod val="75000"/>
                    <a:lumOff val="25000"/>
                  </a:schemeClr>
                </a:solidFill>
                <a:cs typeface="Arial" panose="020B0604020202020204" pitchFamily="34" charset="0"/>
                <a:hlinkClick r:id="rId3"/>
              </a:rPr>
              <a:t>Louise.mathias@innovativefundingpartners.com</a:t>
            </a:r>
            <a:endParaRPr lang="en-US" sz="5600" dirty="0">
              <a:solidFill>
                <a:schemeClr val="tx1">
                  <a:lumMod val="75000"/>
                  <a:lumOff val="25000"/>
                </a:schemeClr>
              </a:solidFill>
              <a:cs typeface="Arial" panose="020B0604020202020204" pitchFamily="34" charset="0"/>
            </a:endParaRPr>
          </a:p>
          <a:p>
            <a:r>
              <a:rPr lang="en-US" sz="5600" dirty="0">
                <a:solidFill>
                  <a:schemeClr val="tx1">
                    <a:lumMod val="75000"/>
                    <a:lumOff val="25000"/>
                  </a:schemeClr>
                </a:solidFill>
                <a:cs typeface="Arial" panose="020B0604020202020204" pitchFamily="34" charset="0"/>
              </a:rPr>
              <a:t>(202) 809-3401</a:t>
            </a:r>
          </a:p>
        </p:txBody>
      </p:sp>
      <p:pic>
        <p:nvPicPr>
          <p:cNvPr id="3" name="Image" descr="Image">
            <a:extLst>
              <a:ext uri="{FF2B5EF4-FFF2-40B4-BE49-F238E27FC236}">
                <a16:creationId xmlns:a16="http://schemas.microsoft.com/office/drawing/2014/main" id="{4E0BD557-472E-9F17-4F1D-17676F74B8E5}"/>
              </a:ext>
            </a:extLst>
          </p:cNvPr>
          <p:cNvPicPr>
            <a:picLocks noChangeAspect="1"/>
          </p:cNvPicPr>
          <p:nvPr/>
        </p:nvPicPr>
        <p:blipFill>
          <a:blip r:embed="rId4"/>
          <a:stretch>
            <a:fillRect/>
          </a:stretch>
        </p:blipFill>
        <p:spPr>
          <a:xfrm>
            <a:off x="16434635" y="3242737"/>
            <a:ext cx="7644565" cy="6620926"/>
          </a:xfrm>
          <a:prstGeom prst="rect">
            <a:avLst/>
          </a:prstGeom>
          <a:ln w="12700">
            <a:miter lim="400000"/>
          </a:ln>
        </p:spPr>
      </p:pic>
    </p:spTree>
    <p:extLst>
      <p:ext uri="{BB962C8B-B14F-4D97-AF65-F5344CB8AC3E}">
        <p14:creationId xmlns:p14="http://schemas.microsoft.com/office/powerpoint/2010/main" val="40120110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77F2C-C64B-D952-EBF0-2C8C2EA812B7}"/>
              </a:ext>
            </a:extLst>
          </p:cNvPr>
          <p:cNvSpPr>
            <a:spLocks noGrp="1"/>
          </p:cNvSpPr>
          <p:nvPr>
            <p:ph type="title"/>
          </p:nvPr>
        </p:nvSpPr>
        <p:spPr>
          <a:xfrm>
            <a:off x="1219201" y="609600"/>
            <a:ext cx="21945602" cy="2286000"/>
          </a:xfrm>
        </p:spPr>
        <p:txBody>
          <a:bodyPr anchor="ctr">
            <a:normAutofit fontScale="90000"/>
          </a:bodyPr>
          <a:lstStyle/>
          <a:p>
            <a:pPr>
              <a:lnSpc>
                <a:spcPct val="90000"/>
              </a:lnSpc>
            </a:pPr>
            <a:r>
              <a:rPr lang="en-US" sz="8000" dirty="0">
                <a:solidFill>
                  <a:schemeClr val="accent2">
                    <a:lumMod val="50000"/>
                  </a:schemeClr>
                </a:solidFill>
              </a:rPr>
              <a:t>Save the Date </a:t>
            </a:r>
            <a:br>
              <a:rPr lang="en-US" dirty="0">
                <a:solidFill>
                  <a:schemeClr val="accent2">
                    <a:lumMod val="50000"/>
                  </a:schemeClr>
                </a:solidFill>
              </a:rPr>
            </a:br>
            <a:endParaRPr lang="en-US" dirty="0">
              <a:solidFill>
                <a:schemeClr val="accent2">
                  <a:lumMod val="50000"/>
                </a:schemeClr>
              </a:solidFill>
            </a:endParaRPr>
          </a:p>
        </p:txBody>
      </p:sp>
      <p:pic>
        <p:nvPicPr>
          <p:cNvPr id="1026" name="Picture 2" descr="Teamwork Stock Illustrations – 597,095 Teamwork Stock ...">
            <a:extLst>
              <a:ext uri="{FF2B5EF4-FFF2-40B4-BE49-F238E27FC236}">
                <a16:creationId xmlns:a16="http://schemas.microsoft.com/office/drawing/2014/main" id="{A30B324C-BA37-8CA3-F73C-7DFFD30FA5D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19200" y="3939510"/>
            <a:ext cx="8250148" cy="5836980"/>
          </a:xfrm>
          <a:prstGeom prst="rect">
            <a:avLst/>
          </a:prstGeom>
          <a:solidFill>
            <a:srgbClr val="FFFFFF"/>
          </a:solidFill>
        </p:spPr>
      </p:pic>
      <p:sp>
        <p:nvSpPr>
          <p:cNvPr id="3" name="Content Placeholder 2">
            <a:extLst>
              <a:ext uri="{FF2B5EF4-FFF2-40B4-BE49-F238E27FC236}">
                <a16:creationId xmlns:a16="http://schemas.microsoft.com/office/drawing/2014/main" id="{DB52AA48-E96C-3B72-A457-A5D834B537E2}"/>
              </a:ext>
            </a:extLst>
          </p:cNvPr>
          <p:cNvSpPr>
            <a:spLocks noGrp="1"/>
          </p:cNvSpPr>
          <p:nvPr>
            <p:ph sz="half" idx="2"/>
          </p:nvPr>
        </p:nvSpPr>
        <p:spPr>
          <a:xfrm>
            <a:off x="10041466" y="2895600"/>
            <a:ext cx="14227520" cy="10820399"/>
          </a:xfrm>
        </p:spPr>
        <p:txBody>
          <a:bodyPr>
            <a:normAutofit fontScale="92500" lnSpcReduction="10000"/>
          </a:bodyPr>
          <a:lstStyle/>
          <a:p>
            <a:pPr marL="0" indent="0">
              <a:buNone/>
            </a:pPr>
            <a:endParaRPr lang="en-US" dirty="0"/>
          </a:p>
          <a:p>
            <a:pPr marL="0" indent="0">
              <a:buNone/>
            </a:pPr>
            <a:r>
              <a:rPr lang="en-US" sz="6000" b="1" dirty="0">
                <a:solidFill>
                  <a:schemeClr val="accent1">
                    <a:lumMod val="50000"/>
                  </a:schemeClr>
                </a:solidFill>
              </a:rPr>
              <a:t>Fiscal Sponsorship: </a:t>
            </a:r>
          </a:p>
          <a:p>
            <a:pPr marL="0" indent="0">
              <a:buNone/>
            </a:pPr>
            <a:r>
              <a:rPr lang="en-US" sz="6000" b="1" dirty="0">
                <a:solidFill>
                  <a:schemeClr val="accent1">
                    <a:lumMod val="50000"/>
                  </a:schemeClr>
                </a:solidFill>
              </a:rPr>
              <a:t>A Comprehensive Overview</a:t>
            </a:r>
          </a:p>
          <a:p>
            <a:pPr marL="0" indent="0">
              <a:buNone/>
            </a:pPr>
            <a:endParaRPr lang="en-US" sz="6500" b="1" i="1" dirty="0">
              <a:solidFill>
                <a:schemeClr val="accent1">
                  <a:lumMod val="50000"/>
                </a:schemeClr>
              </a:solidFill>
            </a:endParaRPr>
          </a:p>
          <a:p>
            <a:pPr marL="0" indent="0">
              <a:buNone/>
            </a:pPr>
            <a:endParaRPr lang="en-US" b="1" dirty="0">
              <a:solidFill>
                <a:schemeClr val="accent1">
                  <a:lumMod val="50000"/>
                </a:schemeClr>
              </a:solidFill>
            </a:endParaRPr>
          </a:p>
          <a:p>
            <a:pPr marL="0" indent="0">
              <a:buNone/>
            </a:pPr>
            <a:endParaRPr lang="en-US" b="1" dirty="0">
              <a:solidFill>
                <a:schemeClr val="accent1">
                  <a:lumMod val="50000"/>
                </a:schemeClr>
              </a:solidFill>
            </a:endParaRPr>
          </a:p>
          <a:p>
            <a:pPr marL="0" indent="0">
              <a:buNone/>
            </a:pPr>
            <a:endParaRPr lang="en-US" b="1" dirty="0">
              <a:solidFill>
                <a:schemeClr val="accent1">
                  <a:lumMod val="50000"/>
                </a:schemeClr>
              </a:solidFill>
            </a:endParaRPr>
          </a:p>
          <a:p>
            <a:pPr marL="0" indent="0">
              <a:buNone/>
            </a:pPr>
            <a:endParaRPr lang="en-US" sz="5600" b="1" dirty="0">
              <a:solidFill>
                <a:schemeClr val="accent1">
                  <a:lumMod val="50000"/>
                </a:schemeClr>
              </a:solidFill>
            </a:endParaRPr>
          </a:p>
          <a:p>
            <a:pPr marL="0" indent="0">
              <a:buNone/>
            </a:pPr>
            <a:endParaRPr lang="en-US" sz="5600" b="1" dirty="0">
              <a:solidFill>
                <a:schemeClr val="accent1">
                  <a:lumMod val="50000"/>
                </a:schemeClr>
              </a:solidFill>
            </a:endParaRPr>
          </a:p>
          <a:p>
            <a:pPr marL="0" indent="0">
              <a:buNone/>
            </a:pPr>
            <a:endParaRPr lang="en-US" sz="5600" b="1" dirty="0">
              <a:solidFill>
                <a:schemeClr val="accent1">
                  <a:lumMod val="50000"/>
                </a:schemeClr>
              </a:solidFill>
            </a:endParaRPr>
          </a:p>
          <a:p>
            <a:pPr marL="0" indent="0">
              <a:buNone/>
            </a:pPr>
            <a:endParaRPr lang="en-US" sz="5600" b="1" dirty="0">
              <a:solidFill>
                <a:schemeClr val="accent1">
                  <a:lumMod val="50000"/>
                </a:schemeClr>
              </a:solidFill>
            </a:endParaRPr>
          </a:p>
          <a:p>
            <a:pPr marL="0" indent="0">
              <a:buNone/>
            </a:pPr>
            <a:r>
              <a:rPr lang="en-US" sz="5600" b="1" dirty="0">
                <a:solidFill>
                  <a:schemeClr val="accent1">
                    <a:lumMod val="50000"/>
                  </a:schemeClr>
                </a:solidFill>
              </a:rPr>
              <a:t>Wednesday,</a:t>
            </a:r>
          </a:p>
          <a:p>
            <a:pPr marL="0" indent="0">
              <a:buNone/>
            </a:pPr>
            <a:r>
              <a:rPr lang="en-US" sz="5600" b="1" dirty="0">
                <a:solidFill>
                  <a:schemeClr val="accent1">
                    <a:lumMod val="50000"/>
                  </a:schemeClr>
                </a:solidFill>
              </a:rPr>
              <a:t>September 20</a:t>
            </a:r>
            <a:r>
              <a:rPr lang="en-US" sz="5600" b="1" baseline="30000" dirty="0">
                <a:solidFill>
                  <a:schemeClr val="accent1">
                    <a:lumMod val="50000"/>
                  </a:schemeClr>
                </a:solidFill>
              </a:rPr>
              <a:t>th</a:t>
            </a:r>
            <a:r>
              <a:rPr lang="en-US" sz="5600" b="1" dirty="0">
                <a:solidFill>
                  <a:schemeClr val="accent1">
                    <a:lumMod val="50000"/>
                  </a:schemeClr>
                </a:solidFill>
              </a:rPr>
              <a:t>, 2023</a:t>
            </a:r>
          </a:p>
          <a:p>
            <a:pPr marL="0" indent="0">
              <a:buNone/>
            </a:pPr>
            <a:r>
              <a:rPr lang="en-US" sz="5600" b="1" dirty="0">
                <a:solidFill>
                  <a:schemeClr val="accent1">
                    <a:lumMod val="50000"/>
                  </a:schemeClr>
                </a:solidFill>
              </a:rPr>
              <a:t>12-1pm </a:t>
            </a:r>
          </a:p>
          <a:p>
            <a:pPr marL="0" indent="0">
              <a:buNone/>
            </a:pPr>
            <a:endParaRPr lang="en-US" dirty="0"/>
          </a:p>
          <a:p>
            <a:pPr marL="0" indent="0">
              <a:buNone/>
            </a:pPr>
            <a:endParaRPr lang="en-US" dirty="0"/>
          </a:p>
        </p:txBody>
      </p:sp>
      <p:cxnSp>
        <p:nvCxnSpPr>
          <p:cNvPr id="4" name="Straight Connector 3">
            <a:extLst>
              <a:ext uri="{FF2B5EF4-FFF2-40B4-BE49-F238E27FC236}">
                <a16:creationId xmlns:a16="http://schemas.microsoft.com/office/drawing/2014/main" id="{D92B55A4-CCA6-1B93-8460-B1671D04DF93}"/>
              </a:ext>
            </a:extLst>
          </p:cNvPr>
          <p:cNvCxnSpPr/>
          <p:nvPr/>
        </p:nvCxnSpPr>
        <p:spPr>
          <a:xfrm>
            <a:off x="115018" y="2133600"/>
            <a:ext cx="19019520" cy="0"/>
          </a:xfrm>
          <a:prstGeom prst="line">
            <a:avLst/>
          </a:prstGeom>
          <a:ln w="38100">
            <a:solidFill>
              <a:srgbClr val="FBC315"/>
            </a:solidFill>
          </a:ln>
        </p:spPr>
        <p:style>
          <a:lnRef idx="1">
            <a:schemeClr val="accent1"/>
          </a:lnRef>
          <a:fillRef idx="0">
            <a:schemeClr val="accent1"/>
          </a:fillRef>
          <a:effectRef idx="0">
            <a:schemeClr val="accent1"/>
          </a:effectRef>
          <a:fontRef idx="minor">
            <a:schemeClr val="tx1"/>
          </a:fontRef>
        </p:style>
      </p:cxnSp>
      <p:pic>
        <p:nvPicPr>
          <p:cNvPr id="5" name="Image" descr="Image">
            <a:extLst>
              <a:ext uri="{FF2B5EF4-FFF2-40B4-BE49-F238E27FC236}">
                <a16:creationId xmlns:a16="http://schemas.microsoft.com/office/drawing/2014/main" id="{73B58031-4063-6D0C-E3D8-CD504EA76055}"/>
              </a:ext>
            </a:extLst>
          </p:cNvPr>
          <p:cNvPicPr>
            <a:picLocks noChangeAspect="1"/>
          </p:cNvPicPr>
          <p:nvPr/>
        </p:nvPicPr>
        <p:blipFill>
          <a:blip r:embed="rId3"/>
          <a:stretch>
            <a:fillRect/>
          </a:stretch>
        </p:blipFill>
        <p:spPr>
          <a:xfrm>
            <a:off x="22825838" y="12489939"/>
            <a:ext cx="1219791" cy="1056456"/>
          </a:xfrm>
          <a:prstGeom prst="rect">
            <a:avLst/>
          </a:prstGeom>
          <a:ln w="12700">
            <a:miter lim="400000"/>
          </a:ln>
        </p:spPr>
      </p:pic>
    </p:spTree>
    <p:extLst>
      <p:ext uri="{BB962C8B-B14F-4D97-AF65-F5344CB8AC3E}">
        <p14:creationId xmlns:p14="http://schemas.microsoft.com/office/powerpoint/2010/main" val="4388482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9CB66-CA53-B492-EF3F-4C3DA46A0B82}"/>
              </a:ext>
            </a:extLst>
          </p:cNvPr>
          <p:cNvSpPr>
            <a:spLocks noGrp="1"/>
          </p:cNvSpPr>
          <p:nvPr>
            <p:ph type="title"/>
          </p:nvPr>
        </p:nvSpPr>
        <p:spPr>
          <a:xfrm>
            <a:off x="1257297" y="983896"/>
            <a:ext cx="19507201" cy="1505304"/>
          </a:xfrm>
        </p:spPr>
        <p:txBody>
          <a:bodyPr>
            <a:normAutofit/>
          </a:bodyPr>
          <a:lstStyle/>
          <a:p>
            <a:r>
              <a:rPr lang="en-US" dirty="0">
                <a:solidFill>
                  <a:schemeClr val="accent2">
                    <a:lumMod val="50000"/>
                  </a:schemeClr>
                </a:solidFill>
              </a:rPr>
              <a:t>Appendix: Resources</a:t>
            </a:r>
          </a:p>
        </p:txBody>
      </p:sp>
      <p:sp>
        <p:nvSpPr>
          <p:cNvPr id="3" name="Content Placeholder 2">
            <a:extLst>
              <a:ext uri="{FF2B5EF4-FFF2-40B4-BE49-F238E27FC236}">
                <a16:creationId xmlns:a16="http://schemas.microsoft.com/office/drawing/2014/main" id="{BE75096F-FE71-C672-14D9-1E9A3294BE98}"/>
              </a:ext>
            </a:extLst>
          </p:cNvPr>
          <p:cNvSpPr>
            <a:spLocks noGrp="1"/>
          </p:cNvSpPr>
          <p:nvPr>
            <p:ph idx="1"/>
          </p:nvPr>
        </p:nvSpPr>
        <p:spPr>
          <a:xfrm>
            <a:off x="1219201" y="2489199"/>
            <a:ext cx="21945602" cy="11057195"/>
          </a:xfrm>
        </p:spPr>
        <p:txBody>
          <a:bodyPr numCol="1">
            <a:normAutofit/>
          </a:bodyPr>
          <a:lstStyle/>
          <a:p>
            <a:endParaRPr lang="en-US" sz="3600" dirty="0">
              <a:latin typeface="+mn-lt"/>
            </a:endParaRPr>
          </a:p>
          <a:p>
            <a:r>
              <a:rPr lang="en-US" dirty="0">
                <a:hlinkClick r:id="rId2"/>
              </a:rPr>
              <a:t>https://writing.wisc.edu/handbook/assignments/grants-2/#4</a:t>
            </a:r>
            <a:endParaRPr lang="en-US" dirty="0"/>
          </a:p>
          <a:p>
            <a:r>
              <a:rPr lang="en-US" dirty="0">
                <a:hlinkClick r:id="rId3"/>
              </a:rPr>
              <a:t>https://www.samhsa.gov</a:t>
            </a:r>
            <a:r>
              <a:rPr lang="en-US">
                <a:hlinkClick r:id="rId3"/>
              </a:rPr>
              <a:t>/grants/how-to-apply/writing-completing-application/goals-measurable-objectives</a:t>
            </a:r>
            <a:r>
              <a:rPr lang="en-US"/>
              <a:t> </a:t>
            </a:r>
            <a:endParaRPr lang="en-US" dirty="0"/>
          </a:p>
          <a:p>
            <a:r>
              <a:rPr lang="en-US" dirty="0">
                <a:hlinkClick r:id="rId4"/>
              </a:rPr>
              <a:t>https://www.ucop.edu/local-human-resources/_files/performance-appraisal/How%20to%20write%20SMART%20Goals%20v2.pdf</a:t>
            </a:r>
            <a:endParaRPr lang="en-US" dirty="0"/>
          </a:p>
          <a:p>
            <a:r>
              <a:rPr lang="en-US" dirty="0">
                <a:hlinkClick r:id="rId5"/>
              </a:rPr>
              <a:t>https://bhw.hrsa.gov/sites/default/files/bureau-health-workforce/funding/workplantemplate.pdf</a:t>
            </a:r>
            <a:endParaRPr lang="en-US" dirty="0"/>
          </a:p>
          <a:p>
            <a:endParaRPr lang="en-US" dirty="0"/>
          </a:p>
          <a:p>
            <a:endParaRPr lang="en-US" dirty="0"/>
          </a:p>
          <a:p>
            <a:endParaRPr lang="en-US" dirty="0"/>
          </a:p>
          <a:p>
            <a:endParaRPr lang="en-US" dirty="0"/>
          </a:p>
        </p:txBody>
      </p:sp>
      <p:sp>
        <p:nvSpPr>
          <p:cNvPr id="4" name="Content Placeholder 2">
            <a:extLst>
              <a:ext uri="{FF2B5EF4-FFF2-40B4-BE49-F238E27FC236}">
                <a16:creationId xmlns:a16="http://schemas.microsoft.com/office/drawing/2014/main" id="{4971ECBC-B1A4-D30F-D505-98E907EC0568}"/>
              </a:ext>
            </a:extLst>
          </p:cNvPr>
          <p:cNvSpPr txBox="1">
            <a:spLocks/>
          </p:cNvSpPr>
          <p:nvPr/>
        </p:nvSpPr>
        <p:spPr>
          <a:xfrm>
            <a:off x="1257297" y="3620277"/>
            <a:ext cx="20840702" cy="7352522"/>
          </a:xfrm>
          <a:prstGeom prst="rect">
            <a:avLst/>
          </a:prstGeom>
        </p:spPr>
        <p:txBody>
          <a:bodyPr vert="horz" lIns="182880" tIns="91440" rIns="182880" bIns="91440" rtlCol="0">
            <a:normAutofit/>
          </a:bodyPr>
          <a:lstStyle>
            <a:lvl1pPr marL="342900" indent="-342900" algn="l" defTabSz="914400" rtl="0" eaLnBrk="1" latinLnBrk="0" hangingPunct="1">
              <a:spcBef>
                <a:spcPct val="20000"/>
              </a:spcBef>
              <a:buClr>
                <a:srgbClr val="2F6A36"/>
              </a:buClr>
              <a:buFont typeface="Courier New" panose="02070309020205020404" pitchFamily="49" charset="0"/>
              <a:buChar char="o"/>
              <a:defRPr sz="2400" b="0" i="0" kern="1200">
                <a:solidFill>
                  <a:schemeClr val="tx1">
                    <a:lumMod val="75000"/>
                    <a:lumOff val="25000"/>
                  </a:schemeClr>
                </a:solidFill>
                <a:latin typeface="Montserrat" pitchFamily="2" charset="77"/>
                <a:ea typeface="+mn-ea"/>
                <a:cs typeface="Arial" pitchFamily="34" charset="0"/>
              </a:defRPr>
            </a:lvl1pPr>
            <a:lvl2pPr marL="742950" indent="-285750" algn="l" defTabSz="914400" rtl="0" eaLnBrk="1" latinLnBrk="0" hangingPunct="1">
              <a:spcBef>
                <a:spcPct val="20000"/>
              </a:spcBef>
              <a:buClr>
                <a:srgbClr val="2F6A36"/>
              </a:buClr>
              <a:buFont typeface="Courier New" panose="02070309020205020404" pitchFamily="49" charset="0"/>
              <a:buChar char="o"/>
              <a:defRPr sz="2000" b="0" i="0" kern="1200">
                <a:solidFill>
                  <a:schemeClr val="tx1">
                    <a:lumMod val="75000"/>
                    <a:lumOff val="25000"/>
                  </a:schemeClr>
                </a:solidFill>
                <a:latin typeface="Montserrat Light" pitchFamily="2" charset="77"/>
                <a:ea typeface="+mn-ea"/>
                <a:cs typeface="Arial" pitchFamily="34" charset="0"/>
              </a:defRPr>
            </a:lvl2pPr>
            <a:lvl3pPr marL="1143000" indent="-228600" algn="l" defTabSz="914400" rtl="0" eaLnBrk="1" latinLnBrk="0" hangingPunct="1">
              <a:spcBef>
                <a:spcPct val="20000"/>
              </a:spcBef>
              <a:buClr>
                <a:srgbClr val="2F6A36"/>
              </a:buClr>
              <a:buFont typeface="Courier New" panose="02070309020205020404" pitchFamily="49" charset="0"/>
              <a:buChar char="o"/>
              <a:defRPr sz="2000" b="0" i="0" kern="1200">
                <a:solidFill>
                  <a:schemeClr val="tx1">
                    <a:lumMod val="75000"/>
                    <a:lumOff val="25000"/>
                  </a:schemeClr>
                </a:solidFill>
                <a:latin typeface="Montserrat Light" pitchFamily="2" charset="77"/>
                <a:ea typeface="+mn-ea"/>
                <a:cs typeface="Arial" pitchFamily="34" charset="0"/>
              </a:defRPr>
            </a:lvl3pPr>
            <a:lvl4pPr marL="1600200" indent="-228600" algn="l" defTabSz="914400" rtl="0" eaLnBrk="1" latinLnBrk="0" hangingPunct="1">
              <a:spcBef>
                <a:spcPct val="20000"/>
              </a:spcBef>
              <a:buClr>
                <a:srgbClr val="2F6A36"/>
              </a:buClr>
              <a:buFont typeface="Courier New" panose="02070309020205020404" pitchFamily="49" charset="0"/>
              <a:buChar char="o"/>
              <a:defRPr sz="2000" b="0" i="0" kern="1200">
                <a:solidFill>
                  <a:schemeClr val="tx1">
                    <a:lumMod val="75000"/>
                    <a:lumOff val="25000"/>
                  </a:schemeClr>
                </a:solidFill>
                <a:latin typeface="Montserrat Light" pitchFamily="2" charset="77"/>
                <a:ea typeface="+mn-ea"/>
                <a:cs typeface="Arial" pitchFamily="34" charset="0"/>
              </a:defRPr>
            </a:lvl4pPr>
            <a:lvl5pPr marL="2057400" indent="-228600" algn="l" defTabSz="914400" rtl="0" eaLnBrk="1" latinLnBrk="0" hangingPunct="1">
              <a:spcBef>
                <a:spcPct val="20000"/>
              </a:spcBef>
              <a:buClr>
                <a:srgbClr val="2F6A36"/>
              </a:buClr>
              <a:buFont typeface="Courier New" panose="02070309020205020404" pitchFamily="49" charset="0"/>
              <a:buChar char="o"/>
              <a:defRPr sz="2000" b="0" i="0" kern="1200">
                <a:solidFill>
                  <a:schemeClr val="tx1">
                    <a:lumMod val="75000"/>
                    <a:lumOff val="25000"/>
                  </a:schemeClr>
                </a:solidFill>
                <a:latin typeface="Montserrat Light" pitchFamily="2" charset="77"/>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4800" dirty="0"/>
          </a:p>
        </p:txBody>
      </p:sp>
      <p:pic>
        <p:nvPicPr>
          <p:cNvPr id="5" name="Image" descr="Image">
            <a:extLst>
              <a:ext uri="{FF2B5EF4-FFF2-40B4-BE49-F238E27FC236}">
                <a16:creationId xmlns:a16="http://schemas.microsoft.com/office/drawing/2014/main" id="{F7B653AB-25A0-0F9E-99F3-D57B49EEE4E2}"/>
              </a:ext>
            </a:extLst>
          </p:cNvPr>
          <p:cNvPicPr>
            <a:picLocks noChangeAspect="1"/>
          </p:cNvPicPr>
          <p:nvPr/>
        </p:nvPicPr>
        <p:blipFill>
          <a:blip r:embed="rId6"/>
          <a:stretch>
            <a:fillRect/>
          </a:stretch>
        </p:blipFill>
        <p:spPr>
          <a:xfrm>
            <a:off x="22825838" y="12489939"/>
            <a:ext cx="1219791" cy="1056456"/>
          </a:xfrm>
          <a:prstGeom prst="rect">
            <a:avLst/>
          </a:prstGeom>
          <a:ln w="12700">
            <a:miter lim="400000"/>
          </a:ln>
        </p:spPr>
      </p:pic>
    </p:spTree>
    <p:extLst>
      <p:ext uri="{BB962C8B-B14F-4D97-AF65-F5344CB8AC3E}">
        <p14:creationId xmlns:p14="http://schemas.microsoft.com/office/powerpoint/2010/main" val="3536023846"/>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13332F"/>
        </a:solidFill>
        <a:effectLst/>
      </p:bgPr>
    </p:bg>
    <p:spTree>
      <p:nvGrpSpPr>
        <p:cNvPr id="1" name=""/>
        <p:cNvGrpSpPr/>
        <p:nvPr/>
      </p:nvGrpSpPr>
      <p:grpSpPr>
        <a:xfrm>
          <a:off x="0" y="0"/>
          <a:ext cx="0" cy="0"/>
          <a:chOff x="0" y="0"/>
          <a:chExt cx="0" cy="0"/>
        </a:xfrm>
      </p:grpSpPr>
      <p:pic>
        <p:nvPicPr>
          <p:cNvPr id="184" name="Image" descr="Image"/>
          <p:cNvPicPr>
            <a:picLocks noChangeAspect="1"/>
          </p:cNvPicPr>
          <p:nvPr/>
        </p:nvPicPr>
        <p:blipFill>
          <a:blip r:embed="rId2"/>
          <a:stretch>
            <a:fillRect/>
          </a:stretch>
        </p:blipFill>
        <p:spPr>
          <a:xfrm>
            <a:off x="7771082" y="5708238"/>
            <a:ext cx="8841835" cy="2299524"/>
          </a:xfrm>
          <a:prstGeom prst="rect">
            <a:avLst/>
          </a:prstGeom>
          <a:ln w="12700">
            <a:miter lim="400000"/>
          </a:ln>
        </p:spPr>
      </p:pic>
      <p:sp>
        <p:nvSpPr>
          <p:cNvPr id="185" name="title of"/>
          <p:cNvSpPr txBox="1"/>
          <p:nvPr/>
        </p:nvSpPr>
        <p:spPr>
          <a:xfrm>
            <a:off x="11170282" y="9251340"/>
            <a:ext cx="2218238" cy="71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4000" b="1" spc="398">
                <a:solidFill>
                  <a:srgbClr val="ECB547"/>
                </a:solidFill>
                <a:latin typeface="AcuminProWide-Semibold"/>
                <a:ea typeface="AcuminProWide-Semibold"/>
                <a:cs typeface="AcuminProWide-Semibold"/>
                <a:sym typeface="AcuminProWide-Semibold"/>
              </a:defRPr>
            </a:lvl1pPr>
          </a:lstStyle>
          <a:p>
            <a:r>
              <a:t>dht.org</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content"/>
          <p:cNvSpPr txBox="1"/>
          <p:nvPr/>
        </p:nvSpPr>
        <p:spPr>
          <a:xfrm>
            <a:off x="3277032" y="596816"/>
            <a:ext cx="3455370" cy="9335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4000" b="1" spc="398">
                <a:solidFill>
                  <a:srgbClr val="ECB547"/>
                </a:solidFill>
                <a:latin typeface="AcuminProWide-Semibold"/>
                <a:ea typeface="AcuminProWide-Semibold"/>
                <a:cs typeface="AcuminProWide-Semibold"/>
                <a:sym typeface="AcuminProWide-Semibold"/>
              </a:defRPr>
            </a:lvl1pPr>
          </a:lstStyle>
          <a:p>
            <a:r>
              <a:rPr lang="en-US" sz="5400" dirty="0"/>
              <a:t>About the</a:t>
            </a:r>
            <a:endParaRPr sz="5400" dirty="0"/>
          </a:p>
        </p:txBody>
      </p:sp>
      <p:sp>
        <p:nvSpPr>
          <p:cNvPr id="167" name="headers"/>
          <p:cNvSpPr txBox="1"/>
          <p:nvPr/>
        </p:nvSpPr>
        <p:spPr>
          <a:xfrm>
            <a:off x="3277032" y="1361128"/>
            <a:ext cx="7404388" cy="14568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14000" b="1" spc="-700">
                <a:solidFill>
                  <a:srgbClr val="7FC9C8"/>
                </a:solidFill>
                <a:latin typeface="AcuminProWide-Semibold"/>
                <a:ea typeface="AcuminProWide-Semibold"/>
                <a:cs typeface="AcuminProWide-Semibold"/>
                <a:sym typeface="AcuminProWide-Semibold"/>
              </a:defRPr>
            </a:lvl1pPr>
          </a:lstStyle>
          <a:p>
            <a:r>
              <a:rPr lang="en-US" sz="8800" dirty="0"/>
              <a:t>presenters</a:t>
            </a:r>
            <a:endParaRPr sz="8800" dirty="0"/>
          </a:p>
        </p:txBody>
      </p:sp>
      <p:sp>
        <p:nvSpPr>
          <p:cNvPr id="168" name="Ficiur, cum doloribus et ut vero deliquas exero quia voluptatquis mod que esequas quibus di doluptam re nitiorrunt ditasit quo et, nobit vent que omnimpo reptae nos volorer feribusda ius, quae esti cum evelecto officid quae in non eum quate rehenihil inv"/>
          <p:cNvSpPr txBox="1"/>
          <p:nvPr/>
        </p:nvSpPr>
        <p:spPr>
          <a:xfrm>
            <a:off x="2701528" y="6044461"/>
            <a:ext cx="12185017"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0" indent="0" algn="l">
              <a:buNone/>
            </a:pPr>
            <a:endParaRPr lang="en-US" sz="4000" dirty="0"/>
          </a:p>
        </p:txBody>
      </p:sp>
      <p:pic>
        <p:nvPicPr>
          <p:cNvPr id="169" name="Image" descr="Image"/>
          <p:cNvPicPr>
            <a:picLocks noChangeAspect="1"/>
          </p:cNvPicPr>
          <p:nvPr/>
        </p:nvPicPr>
        <p:blipFill>
          <a:blip r:embed="rId2"/>
          <a:stretch>
            <a:fillRect/>
          </a:stretch>
        </p:blipFill>
        <p:spPr>
          <a:xfrm>
            <a:off x="22466295" y="12033784"/>
            <a:ext cx="1219791" cy="1056456"/>
          </a:xfrm>
          <a:prstGeom prst="rect">
            <a:avLst/>
          </a:prstGeom>
          <a:ln w="12700">
            <a:miter lim="400000"/>
          </a:ln>
        </p:spPr>
      </p:pic>
      <p:sp>
        <p:nvSpPr>
          <p:cNvPr id="173" name="1."/>
          <p:cNvSpPr txBox="1"/>
          <p:nvPr/>
        </p:nvSpPr>
        <p:spPr>
          <a:xfrm>
            <a:off x="16130036" y="4653546"/>
            <a:ext cx="2898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b="1" spc="398">
                <a:solidFill>
                  <a:srgbClr val="FFFFFF"/>
                </a:solidFill>
                <a:latin typeface="AcuminProWide-Semibold"/>
                <a:ea typeface="AcuminProWide-Semibold"/>
                <a:cs typeface="AcuminProWide-Semibold"/>
                <a:sym typeface="AcuminProWide-Semibold"/>
              </a:defRPr>
            </a:lvl1pPr>
          </a:lstStyle>
          <a:p>
            <a:r>
              <a:rPr dirty="0"/>
              <a:t>.</a:t>
            </a:r>
          </a:p>
        </p:txBody>
      </p:sp>
      <p:sp>
        <p:nvSpPr>
          <p:cNvPr id="174" name="2."/>
          <p:cNvSpPr txBox="1"/>
          <p:nvPr/>
        </p:nvSpPr>
        <p:spPr>
          <a:xfrm>
            <a:off x="16223652" y="6004809"/>
            <a:ext cx="102656"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b="1" spc="398">
                <a:solidFill>
                  <a:srgbClr val="FFFFFF"/>
                </a:solidFill>
                <a:latin typeface="AcuminProWide-Semibold"/>
                <a:ea typeface="AcuminProWide-Semibold"/>
                <a:cs typeface="AcuminProWide-Semibold"/>
                <a:sym typeface="AcuminProWide-Semibold"/>
              </a:defRPr>
            </a:lvl1pPr>
          </a:lstStyle>
          <a:p>
            <a:endParaRPr dirty="0"/>
          </a:p>
        </p:txBody>
      </p:sp>
      <p:sp>
        <p:nvSpPr>
          <p:cNvPr id="175" name="3."/>
          <p:cNvSpPr txBox="1"/>
          <p:nvPr/>
        </p:nvSpPr>
        <p:spPr>
          <a:xfrm>
            <a:off x="15993426" y="7334144"/>
            <a:ext cx="639311" cy="71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b="1" spc="398">
                <a:solidFill>
                  <a:srgbClr val="FFFFFF"/>
                </a:solidFill>
                <a:latin typeface="AcuminProWide-Semibold"/>
                <a:ea typeface="AcuminProWide-Semibold"/>
                <a:cs typeface="AcuminProWide-Semibold"/>
                <a:sym typeface="AcuminProWide-Semibold"/>
              </a:defRPr>
            </a:lvl1pPr>
          </a:lstStyle>
          <a:p>
            <a:r>
              <a:t>3.</a:t>
            </a:r>
          </a:p>
        </p:txBody>
      </p:sp>
      <p:sp>
        <p:nvSpPr>
          <p:cNvPr id="176" name="Number bullets or callout text styling."/>
          <p:cNvSpPr txBox="1"/>
          <p:nvPr/>
        </p:nvSpPr>
        <p:spPr>
          <a:xfrm>
            <a:off x="17301290" y="8173173"/>
            <a:ext cx="464787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defTabSz="457200">
              <a:defRPr sz="3000" b="1" spc="-90">
                <a:solidFill>
                  <a:srgbClr val="4D4D4F"/>
                </a:solidFill>
                <a:latin typeface="Proxima Nova"/>
                <a:ea typeface="Proxima Nova"/>
                <a:cs typeface="Proxima Nova"/>
                <a:sym typeface="Proxima Nova"/>
              </a:defRPr>
            </a:pPr>
            <a:r>
              <a:rPr lang="en-US" dirty="0"/>
              <a:t>Susannah Williams, M.A.</a:t>
            </a:r>
          </a:p>
          <a:p>
            <a:pPr defTabSz="457200">
              <a:defRPr sz="3000" b="1" spc="-90">
                <a:solidFill>
                  <a:srgbClr val="4D4D4F"/>
                </a:solidFill>
                <a:latin typeface="Proxima Nova"/>
                <a:ea typeface="Proxima Nova"/>
                <a:cs typeface="Proxima Nova"/>
                <a:sym typeface="Proxima Nova"/>
              </a:defRPr>
            </a:pPr>
            <a:r>
              <a:rPr lang="en-US" b="1" dirty="0">
                <a:latin typeface="Proxima Nova Medium"/>
                <a:ea typeface="Proxima Nova Medium"/>
                <a:cs typeface="Proxima Nova Medium"/>
                <a:sym typeface="Proxima Nova Medium"/>
              </a:rPr>
              <a:t>Grants Consultant</a:t>
            </a:r>
            <a:endParaRPr b="1" dirty="0">
              <a:latin typeface="Proxima Nova Medium"/>
              <a:ea typeface="Proxima Nova Medium"/>
              <a:cs typeface="Proxima Nova Medium"/>
              <a:sym typeface="Proxima Nova Medium"/>
            </a:endParaRPr>
          </a:p>
        </p:txBody>
      </p:sp>
      <p:sp>
        <p:nvSpPr>
          <p:cNvPr id="6" name="TextBox 5">
            <a:extLst>
              <a:ext uri="{FF2B5EF4-FFF2-40B4-BE49-F238E27FC236}">
                <a16:creationId xmlns:a16="http://schemas.microsoft.com/office/drawing/2014/main" id="{743E8392-90BF-704F-412B-06196EE5C090}"/>
              </a:ext>
            </a:extLst>
          </p:cNvPr>
          <p:cNvSpPr txBox="1"/>
          <p:nvPr/>
        </p:nvSpPr>
        <p:spPr>
          <a:xfrm>
            <a:off x="3233125" y="3734068"/>
            <a:ext cx="12228358" cy="62478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defTabSz="914400" hangingPunct="1">
              <a:spcBef>
                <a:spcPct val="20000"/>
              </a:spcBef>
              <a:buClr>
                <a:srgbClr val="2F6A36"/>
              </a:buClr>
              <a:defRPr/>
            </a:pPr>
            <a:r>
              <a:rPr lang="en-US" sz="4000" b="1" dirty="0">
                <a:solidFill>
                  <a:schemeClr val="tx1"/>
                </a:solidFill>
              </a:rPr>
              <a:t>Susannah Williams, IFP Grants Consultant</a:t>
            </a:r>
            <a:r>
              <a:rPr lang="en-US" sz="4000" dirty="0">
                <a:solidFill>
                  <a:schemeClr val="tx1"/>
                </a:solidFill>
              </a:rPr>
              <a:t>, is a grant writer with a proven track record of securing federal and foundation grants across multiple sectors, including health care, workforce development, and education. She has extensive experience in supporting clients’ project design and development to meet complex grant requirements. Susannah has written multiple successful proposals for CDC, HRSA, DOE, DOJ, and DOL, among others. </a:t>
            </a:r>
          </a:p>
        </p:txBody>
      </p:sp>
      <p:pic>
        <p:nvPicPr>
          <p:cNvPr id="7" name="Picture 2">
            <a:extLst>
              <a:ext uri="{FF2B5EF4-FFF2-40B4-BE49-F238E27FC236}">
                <a16:creationId xmlns:a16="http://schemas.microsoft.com/office/drawing/2014/main" id="{17DC947B-9F83-5FD4-869F-14680C22C85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7301290" y="3734068"/>
            <a:ext cx="4155124" cy="4169304"/>
          </a:xfrm>
          <a:prstGeom prst="rect">
            <a:avLst/>
          </a:prstGeom>
          <a:solidFill>
            <a:srgbClr val="FFFFFF"/>
          </a:solidFill>
        </p:spPr>
      </p:pic>
    </p:spTree>
    <p:extLst>
      <p:ext uri="{BB962C8B-B14F-4D97-AF65-F5344CB8AC3E}">
        <p14:creationId xmlns:p14="http://schemas.microsoft.com/office/powerpoint/2010/main" val="194121595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content"/>
          <p:cNvSpPr txBox="1"/>
          <p:nvPr/>
        </p:nvSpPr>
        <p:spPr>
          <a:xfrm>
            <a:off x="3277031" y="569342"/>
            <a:ext cx="4376835" cy="9335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4000" b="1" spc="398">
                <a:solidFill>
                  <a:srgbClr val="ECB547"/>
                </a:solidFill>
                <a:latin typeface="AcuminProWide-Semibold"/>
                <a:ea typeface="AcuminProWide-Semibold"/>
                <a:cs typeface="AcuminProWide-Semibold"/>
                <a:sym typeface="AcuminProWide-Semibold"/>
              </a:defRPr>
            </a:lvl1pPr>
          </a:lstStyle>
          <a:p>
            <a:r>
              <a:rPr lang="en-US" sz="5400" dirty="0"/>
              <a:t>About the</a:t>
            </a:r>
            <a:endParaRPr sz="5400" dirty="0"/>
          </a:p>
        </p:txBody>
      </p:sp>
      <p:sp>
        <p:nvSpPr>
          <p:cNvPr id="167" name="headers"/>
          <p:cNvSpPr txBox="1"/>
          <p:nvPr/>
        </p:nvSpPr>
        <p:spPr>
          <a:xfrm>
            <a:off x="3277032" y="1361128"/>
            <a:ext cx="7404388" cy="14568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14000" b="1" spc="-700">
                <a:solidFill>
                  <a:srgbClr val="7FC9C8"/>
                </a:solidFill>
                <a:latin typeface="AcuminProWide-Semibold"/>
                <a:ea typeface="AcuminProWide-Semibold"/>
                <a:cs typeface="AcuminProWide-Semibold"/>
                <a:sym typeface="AcuminProWide-Semibold"/>
              </a:defRPr>
            </a:lvl1pPr>
          </a:lstStyle>
          <a:p>
            <a:r>
              <a:rPr lang="en-US" sz="8800" dirty="0"/>
              <a:t>presenters</a:t>
            </a:r>
            <a:endParaRPr sz="8800" dirty="0"/>
          </a:p>
        </p:txBody>
      </p:sp>
      <p:sp>
        <p:nvSpPr>
          <p:cNvPr id="168" name="Ficiur, cum doloribus et ut vero deliquas exero quia voluptatquis mod que esequas quibus di doluptam re nitiorrunt ditasit quo et, nobit vent que omnimpo reptae nos volorer feribusda ius, quae esti cum evelecto officid quae in non eum quate rehenihil inv"/>
          <p:cNvSpPr txBox="1"/>
          <p:nvPr/>
        </p:nvSpPr>
        <p:spPr>
          <a:xfrm>
            <a:off x="3277031" y="3759716"/>
            <a:ext cx="10869097" cy="61965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0" lvl="0" indent="0" algn="l" rtl="0">
              <a:lnSpc>
                <a:spcPct val="90000"/>
              </a:lnSpc>
              <a:spcBef>
                <a:spcPts val="0"/>
              </a:spcBef>
              <a:spcAft>
                <a:spcPts val="0"/>
              </a:spcAft>
              <a:buSzPts val="2000"/>
              <a:buNone/>
            </a:pPr>
            <a:r>
              <a:rPr lang="en-US" sz="4000" b="1" dirty="0"/>
              <a:t>Sarah Villarreal, IFP Grants Consultant</a:t>
            </a:r>
            <a:r>
              <a:rPr lang="en-US" sz="4000" dirty="0"/>
              <a:t>,</a:t>
            </a:r>
            <a:r>
              <a:rPr lang="en-US" sz="4000" dirty="0">
                <a:solidFill>
                  <a:schemeClr val="dk1"/>
                </a:solidFill>
                <a:highlight>
                  <a:srgbClr val="FFFFFF"/>
                </a:highlight>
              </a:rPr>
              <a:t> is an experienced grant writer with over 20 years of experience. Sarah has experience writing foundation, state and federal grants for various industries including education, health care, social services, information, transportation, arts, and public administration. Sarah holds a Ph.D. in Leadership and Change from Antioch University, an M.B.A. from the University of Redlands, and a B.A from the University of California, Los Angeles.</a:t>
            </a:r>
            <a:endParaRPr lang="en-US" sz="4000" dirty="0"/>
          </a:p>
        </p:txBody>
      </p:sp>
      <p:pic>
        <p:nvPicPr>
          <p:cNvPr id="169" name="Image" descr="Image"/>
          <p:cNvPicPr>
            <a:picLocks noChangeAspect="1"/>
          </p:cNvPicPr>
          <p:nvPr/>
        </p:nvPicPr>
        <p:blipFill>
          <a:blip r:embed="rId2"/>
          <a:stretch>
            <a:fillRect/>
          </a:stretch>
        </p:blipFill>
        <p:spPr>
          <a:xfrm>
            <a:off x="22466295" y="12033784"/>
            <a:ext cx="1219791" cy="1056456"/>
          </a:xfrm>
          <a:prstGeom prst="rect">
            <a:avLst/>
          </a:prstGeom>
          <a:ln w="12700">
            <a:miter lim="400000"/>
          </a:ln>
        </p:spPr>
      </p:pic>
      <p:sp>
        <p:nvSpPr>
          <p:cNvPr id="173" name="1."/>
          <p:cNvSpPr txBox="1"/>
          <p:nvPr/>
        </p:nvSpPr>
        <p:spPr>
          <a:xfrm>
            <a:off x="16130036" y="4653546"/>
            <a:ext cx="2898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b="1" spc="398">
                <a:solidFill>
                  <a:srgbClr val="FFFFFF"/>
                </a:solidFill>
                <a:latin typeface="AcuminProWide-Semibold"/>
                <a:ea typeface="AcuminProWide-Semibold"/>
                <a:cs typeface="AcuminProWide-Semibold"/>
                <a:sym typeface="AcuminProWide-Semibold"/>
              </a:defRPr>
            </a:lvl1pPr>
          </a:lstStyle>
          <a:p>
            <a:r>
              <a:rPr dirty="0"/>
              <a:t>.</a:t>
            </a:r>
          </a:p>
        </p:txBody>
      </p:sp>
      <p:sp>
        <p:nvSpPr>
          <p:cNvPr id="174" name="2."/>
          <p:cNvSpPr txBox="1"/>
          <p:nvPr/>
        </p:nvSpPr>
        <p:spPr>
          <a:xfrm>
            <a:off x="16223652" y="6004809"/>
            <a:ext cx="102656"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b="1" spc="398">
                <a:solidFill>
                  <a:srgbClr val="FFFFFF"/>
                </a:solidFill>
                <a:latin typeface="AcuminProWide-Semibold"/>
                <a:ea typeface="AcuminProWide-Semibold"/>
                <a:cs typeface="AcuminProWide-Semibold"/>
                <a:sym typeface="AcuminProWide-Semibold"/>
              </a:defRPr>
            </a:lvl1pPr>
          </a:lstStyle>
          <a:p>
            <a:endParaRPr dirty="0"/>
          </a:p>
        </p:txBody>
      </p:sp>
      <p:sp>
        <p:nvSpPr>
          <p:cNvPr id="175" name="3."/>
          <p:cNvSpPr txBox="1"/>
          <p:nvPr/>
        </p:nvSpPr>
        <p:spPr>
          <a:xfrm>
            <a:off x="15993426" y="7334144"/>
            <a:ext cx="639311" cy="71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b="1" spc="398">
                <a:solidFill>
                  <a:srgbClr val="FFFFFF"/>
                </a:solidFill>
                <a:latin typeface="AcuminProWide-Semibold"/>
                <a:ea typeface="AcuminProWide-Semibold"/>
                <a:cs typeface="AcuminProWide-Semibold"/>
                <a:sym typeface="AcuminProWide-Semibold"/>
              </a:defRPr>
            </a:lvl1pPr>
          </a:lstStyle>
          <a:p>
            <a:r>
              <a:t>3.</a:t>
            </a:r>
          </a:p>
        </p:txBody>
      </p:sp>
      <p:sp>
        <p:nvSpPr>
          <p:cNvPr id="176" name="Number bullets or callout text styling."/>
          <p:cNvSpPr txBox="1"/>
          <p:nvPr/>
        </p:nvSpPr>
        <p:spPr>
          <a:xfrm>
            <a:off x="16951780" y="8365481"/>
            <a:ext cx="4233333"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defTabSz="457200">
              <a:defRPr sz="3000" b="1" spc="-90">
                <a:solidFill>
                  <a:srgbClr val="4D4D4F"/>
                </a:solidFill>
                <a:latin typeface="Proxima Nova"/>
                <a:ea typeface="Proxima Nova"/>
                <a:cs typeface="Proxima Nova"/>
                <a:sym typeface="Proxima Nova"/>
              </a:defRPr>
            </a:pPr>
            <a:r>
              <a:rPr lang="en-US" dirty="0"/>
              <a:t>Sarah Villarreal, Ph.D.</a:t>
            </a:r>
          </a:p>
          <a:p>
            <a:pPr defTabSz="457200">
              <a:defRPr sz="3000" b="1" spc="-90">
                <a:solidFill>
                  <a:srgbClr val="4D4D4F"/>
                </a:solidFill>
                <a:latin typeface="Proxima Nova"/>
                <a:ea typeface="Proxima Nova"/>
                <a:cs typeface="Proxima Nova"/>
                <a:sym typeface="Proxima Nova"/>
              </a:defRPr>
            </a:pPr>
            <a:r>
              <a:rPr lang="en-US" b="1" dirty="0">
                <a:latin typeface="Proxima Nova Medium"/>
                <a:ea typeface="Proxima Nova Medium"/>
                <a:cs typeface="Proxima Nova Medium"/>
                <a:sym typeface="Proxima Nova Medium"/>
              </a:rPr>
              <a:t>Grants Consultant</a:t>
            </a:r>
            <a:endParaRPr b="1" dirty="0">
              <a:latin typeface="Proxima Nova Medium"/>
              <a:ea typeface="Proxima Nova Medium"/>
              <a:cs typeface="Proxima Nova Medium"/>
              <a:sym typeface="Proxima Nova Medium"/>
            </a:endParaRPr>
          </a:p>
        </p:txBody>
      </p:sp>
      <p:pic>
        <p:nvPicPr>
          <p:cNvPr id="6146" name="Picture 2">
            <a:extLst>
              <a:ext uri="{FF2B5EF4-FFF2-40B4-BE49-F238E27FC236}">
                <a16:creationId xmlns:a16="http://schemas.microsoft.com/office/drawing/2014/main" id="{095C65E8-68BF-0DF7-25E9-9A88E79191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7029923" y="3759716"/>
            <a:ext cx="4077046" cy="4233333"/>
          </a:xfrm>
          <a:prstGeom prst="ellipse">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20270e6df5a_0_16"/>
          <p:cNvSpPr txBox="1">
            <a:spLocks noGrp="1"/>
          </p:cNvSpPr>
          <p:nvPr>
            <p:ph type="title"/>
          </p:nvPr>
        </p:nvSpPr>
        <p:spPr>
          <a:xfrm>
            <a:off x="1219200" y="609600"/>
            <a:ext cx="21945600" cy="2286000"/>
          </a:xfrm>
          <a:prstGeom prst="rect">
            <a:avLst/>
          </a:prstGeom>
        </p:spPr>
        <p:txBody>
          <a:bodyPr spcFirstLastPara="1" wrap="square" lIns="182850" tIns="91400" rIns="182850" bIns="91400" anchor="ctr" anchorCtr="0">
            <a:normAutofit fontScale="90000"/>
          </a:bodyPr>
          <a:lstStyle/>
          <a:p>
            <a:pPr marL="101600">
              <a:lnSpc>
                <a:spcPct val="115000"/>
              </a:lnSpc>
              <a:buClr>
                <a:schemeClr val="dk1"/>
              </a:buClr>
              <a:buSzPts val="2800"/>
            </a:pPr>
            <a:r>
              <a:rPr lang="en-US" sz="8000" dirty="0">
                <a:solidFill>
                  <a:srgbClr val="FFC000"/>
                </a:solidFill>
                <a:latin typeface="+mj-ea"/>
                <a:cs typeface="Montserrat"/>
                <a:sym typeface="Montserrat"/>
              </a:rPr>
              <a:t>I.</a:t>
            </a:r>
            <a:r>
              <a:rPr lang="en-US" sz="5600" dirty="0">
                <a:solidFill>
                  <a:schemeClr val="dk1"/>
                </a:solidFill>
                <a:latin typeface="Montserrat"/>
                <a:ea typeface="Montserrat"/>
                <a:cs typeface="Montserrat"/>
                <a:sym typeface="Montserrat"/>
              </a:rPr>
              <a:t> </a:t>
            </a:r>
            <a:r>
              <a:rPr lang="en-US" sz="9800" dirty="0">
                <a:solidFill>
                  <a:schemeClr val="accent2">
                    <a:lumMod val="75000"/>
                  </a:schemeClr>
                </a:solidFill>
                <a:latin typeface="+mj-ea"/>
                <a:ea typeface="Montserrat"/>
                <a:cs typeface="Montserrat"/>
                <a:sym typeface="Montserrat"/>
              </a:rPr>
              <a:t>Understanding the crucial role of the work plan in the overall project design </a:t>
            </a:r>
            <a:endParaRPr sz="6600" b="1" dirty="0">
              <a:solidFill>
                <a:schemeClr val="accent2">
                  <a:lumMod val="75000"/>
                </a:schemeClr>
              </a:solidFill>
              <a:latin typeface="+mj-ea"/>
              <a:sym typeface="Montserrat"/>
            </a:endParaRPr>
          </a:p>
        </p:txBody>
      </p:sp>
      <p:pic>
        <p:nvPicPr>
          <p:cNvPr id="2" name="Image" descr="Image">
            <a:extLst>
              <a:ext uri="{FF2B5EF4-FFF2-40B4-BE49-F238E27FC236}">
                <a16:creationId xmlns:a16="http://schemas.microsoft.com/office/drawing/2014/main" id="{A42C7207-BB09-FDC6-1587-CF282DA8910A}"/>
              </a:ext>
            </a:extLst>
          </p:cNvPr>
          <p:cNvPicPr>
            <a:picLocks noChangeAspect="1"/>
          </p:cNvPicPr>
          <p:nvPr/>
        </p:nvPicPr>
        <p:blipFill>
          <a:blip r:embed="rId3"/>
          <a:stretch>
            <a:fillRect/>
          </a:stretch>
        </p:blipFill>
        <p:spPr>
          <a:xfrm>
            <a:off x="22466295" y="12033784"/>
            <a:ext cx="1219791" cy="1056456"/>
          </a:xfrm>
          <a:prstGeom prst="rect">
            <a:avLst/>
          </a:prstGeom>
          <a:ln w="12700">
            <a:miter lim="400000"/>
          </a:ln>
        </p:spPr>
      </p:pic>
      <p:pic>
        <p:nvPicPr>
          <p:cNvPr id="4" name="Picture 3" descr="A puzzle pieces with one missing piece&#10;&#10;Description automatically generated">
            <a:extLst>
              <a:ext uri="{FF2B5EF4-FFF2-40B4-BE49-F238E27FC236}">
                <a16:creationId xmlns:a16="http://schemas.microsoft.com/office/drawing/2014/main" id="{FCE94A51-C55E-55AE-805E-5F5E95C6529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376672" y="3539490"/>
            <a:ext cx="14851888" cy="902252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20270e6df5a_0_34"/>
          <p:cNvSpPr txBox="1">
            <a:spLocks noGrp="1"/>
          </p:cNvSpPr>
          <p:nvPr>
            <p:ph type="title"/>
          </p:nvPr>
        </p:nvSpPr>
        <p:spPr>
          <a:xfrm>
            <a:off x="1219200" y="609600"/>
            <a:ext cx="21945600" cy="2286000"/>
          </a:xfrm>
          <a:prstGeom prst="rect">
            <a:avLst/>
          </a:prstGeom>
        </p:spPr>
        <p:txBody>
          <a:bodyPr spcFirstLastPara="1" wrap="square" lIns="182850" tIns="91400" rIns="182850" bIns="91400" anchor="ctr" anchorCtr="0">
            <a:normAutofit fontScale="90000"/>
          </a:bodyPr>
          <a:lstStyle/>
          <a:p>
            <a:r>
              <a:rPr lang="en-US" sz="9600" dirty="0">
                <a:solidFill>
                  <a:srgbClr val="FFC000"/>
                </a:solidFill>
                <a:latin typeface="Helvetica Neue"/>
                <a:ea typeface="Helvetica Neue"/>
                <a:cs typeface="Helvetica Neue"/>
                <a:sym typeface="Arial"/>
              </a:rPr>
              <a:t>What is the primary purpose of a work plan?</a:t>
            </a:r>
            <a:endParaRPr sz="9600" dirty="0">
              <a:solidFill>
                <a:srgbClr val="FFC000"/>
              </a:solidFill>
              <a:latin typeface="Helvetica Neue"/>
              <a:ea typeface="Helvetica Neue"/>
              <a:cs typeface="Helvetica Neue"/>
              <a:sym typeface="Arial"/>
            </a:endParaRPr>
          </a:p>
        </p:txBody>
      </p:sp>
      <p:sp>
        <p:nvSpPr>
          <p:cNvPr id="107" name="Google Shape;107;g20270e6df5a_0_34"/>
          <p:cNvSpPr txBox="1">
            <a:spLocks noGrp="1"/>
          </p:cNvSpPr>
          <p:nvPr>
            <p:ph type="body" idx="1"/>
          </p:nvPr>
        </p:nvSpPr>
        <p:spPr>
          <a:xfrm>
            <a:off x="1219200" y="3200400"/>
            <a:ext cx="20137120" cy="9052200"/>
          </a:xfrm>
          <a:prstGeom prst="rect">
            <a:avLst/>
          </a:prstGeom>
        </p:spPr>
        <p:txBody>
          <a:bodyPr spcFirstLastPara="1" wrap="square" lIns="182850" tIns="91400" rIns="182850" bIns="91400" numCol="1" spcCol="1098550" anchor="t" anchorCtr="0">
            <a:normAutofit/>
          </a:bodyPr>
          <a:lstStyle/>
          <a:p>
            <a:pPr marL="838200" indent="-685800">
              <a:lnSpc>
                <a:spcPct val="150000"/>
              </a:lnSpc>
              <a:spcBef>
                <a:spcPts val="0"/>
              </a:spcBef>
              <a:buSzPct val="150000"/>
            </a:pPr>
            <a:r>
              <a:rPr lang="en-US" u="sng" dirty="0">
                <a:solidFill>
                  <a:schemeClr val="bg2">
                    <a:lumMod val="50000"/>
                  </a:schemeClr>
                </a:solidFill>
                <a:latin typeface="Helvetica Neue"/>
                <a:ea typeface="Helvetica Neue"/>
                <a:cs typeface="Helvetica Neue"/>
              </a:rPr>
              <a:t>What</a:t>
            </a:r>
            <a:r>
              <a:rPr lang="en-US" dirty="0">
                <a:solidFill>
                  <a:schemeClr val="bg2">
                    <a:lumMod val="50000"/>
                  </a:schemeClr>
                </a:solidFill>
                <a:latin typeface="Helvetica Neue"/>
                <a:ea typeface="Helvetica Neue"/>
                <a:cs typeface="Helvetica Neue"/>
              </a:rPr>
              <a:t> you are going to do</a:t>
            </a:r>
          </a:p>
          <a:p>
            <a:pPr marL="838200" indent="-685800">
              <a:lnSpc>
                <a:spcPct val="150000"/>
              </a:lnSpc>
              <a:spcBef>
                <a:spcPts val="0"/>
              </a:spcBef>
              <a:buSzPct val="150000"/>
            </a:pPr>
            <a:endParaRPr lang="en-US" dirty="0">
              <a:solidFill>
                <a:schemeClr val="bg2">
                  <a:lumMod val="50000"/>
                </a:schemeClr>
              </a:solidFill>
              <a:latin typeface="Helvetica Neue"/>
              <a:ea typeface="Helvetica Neue"/>
              <a:cs typeface="Helvetica Neue"/>
            </a:endParaRPr>
          </a:p>
          <a:p>
            <a:pPr marL="838200" indent="-685800">
              <a:lnSpc>
                <a:spcPct val="150000"/>
              </a:lnSpc>
              <a:spcBef>
                <a:spcPts val="0"/>
              </a:spcBef>
              <a:buSzPct val="150000"/>
            </a:pPr>
            <a:r>
              <a:rPr lang="en-US" u="sng" dirty="0">
                <a:solidFill>
                  <a:schemeClr val="bg2">
                    <a:lumMod val="50000"/>
                  </a:schemeClr>
                </a:solidFill>
                <a:latin typeface="Helvetica Neue"/>
                <a:ea typeface="Helvetica Neue"/>
                <a:cs typeface="Helvetica Neue"/>
              </a:rPr>
              <a:t>How</a:t>
            </a:r>
            <a:r>
              <a:rPr lang="en-US" dirty="0">
                <a:solidFill>
                  <a:schemeClr val="bg2">
                    <a:lumMod val="50000"/>
                  </a:schemeClr>
                </a:solidFill>
                <a:latin typeface="Helvetica Neue"/>
                <a:ea typeface="Helvetica Neue"/>
                <a:cs typeface="Helvetica Neue"/>
              </a:rPr>
              <a:t> you are going to do each task</a:t>
            </a:r>
          </a:p>
          <a:p>
            <a:pPr marL="838200" indent="-685800">
              <a:lnSpc>
                <a:spcPct val="150000"/>
              </a:lnSpc>
              <a:spcBef>
                <a:spcPts val="0"/>
              </a:spcBef>
              <a:buSzPct val="150000"/>
            </a:pPr>
            <a:endParaRPr lang="en-US" dirty="0">
              <a:solidFill>
                <a:schemeClr val="bg2">
                  <a:lumMod val="50000"/>
                </a:schemeClr>
              </a:solidFill>
              <a:latin typeface="Helvetica Neue"/>
              <a:ea typeface="Helvetica Neue"/>
              <a:cs typeface="Helvetica Neue"/>
            </a:endParaRPr>
          </a:p>
          <a:p>
            <a:pPr marL="838200" indent="-685800">
              <a:lnSpc>
                <a:spcPct val="150000"/>
              </a:lnSpc>
              <a:spcBef>
                <a:spcPts val="0"/>
              </a:spcBef>
              <a:buSzPct val="150000"/>
            </a:pPr>
            <a:r>
              <a:rPr lang="en-US" u="sng" dirty="0">
                <a:solidFill>
                  <a:schemeClr val="bg2">
                    <a:lumMod val="50000"/>
                  </a:schemeClr>
                </a:solidFill>
                <a:latin typeface="Helvetica Neue"/>
                <a:ea typeface="Helvetica Neue"/>
                <a:cs typeface="Helvetica Neue"/>
              </a:rPr>
              <a:t>Who</a:t>
            </a:r>
            <a:r>
              <a:rPr lang="en-US" dirty="0">
                <a:solidFill>
                  <a:schemeClr val="bg2">
                    <a:lumMod val="50000"/>
                  </a:schemeClr>
                </a:solidFill>
                <a:latin typeface="Helvetica Neue"/>
                <a:ea typeface="Helvetica Neue"/>
                <a:cs typeface="Helvetica Neue"/>
              </a:rPr>
              <a:t> will perform each task</a:t>
            </a:r>
          </a:p>
          <a:p>
            <a:pPr marL="838200" indent="-685800">
              <a:lnSpc>
                <a:spcPct val="150000"/>
              </a:lnSpc>
              <a:spcBef>
                <a:spcPts val="0"/>
              </a:spcBef>
              <a:buSzPct val="150000"/>
            </a:pPr>
            <a:endParaRPr lang="en-US" dirty="0">
              <a:solidFill>
                <a:schemeClr val="bg2">
                  <a:lumMod val="50000"/>
                </a:schemeClr>
              </a:solidFill>
              <a:latin typeface="Helvetica Neue"/>
              <a:ea typeface="Helvetica Neue"/>
              <a:cs typeface="Helvetica Neue"/>
            </a:endParaRPr>
          </a:p>
          <a:p>
            <a:pPr marL="838200" indent="-685800">
              <a:lnSpc>
                <a:spcPct val="150000"/>
              </a:lnSpc>
              <a:spcBef>
                <a:spcPts val="0"/>
              </a:spcBef>
              <a:buSzPct val="150000"/>
            </a:pPr>
            <a:r>
              <a:rPr lang="en-US" u="sng" dirty="0">
                <a:solidFill>
                  <a:schemeClr val="bg2">
                    <a:lumMod val="50000"/>
                  </a:schemeClr>
                </a:solidFill>
                <a:latin typeface="Helvetica Neue"/>
                <a:ea typeface="Helvetica Neue"/>
                <a:cs typeface="Helvetica Neue"/>
              </a:rPr>
              <a:t>When</a:t>
            </a:r>
            <a:r>
              <a:rPr lang="en-US" dirty="0">
                <a:solidFill>
                  <a:schemeClr val="bg2">
                    <a:lumMod val="50000"/>
                  </a:schemeClr>
                </a:solidFill>
                <a:latin typeface="Helvetica Neue"/>
                <a:ea typeface="Helvetica Neue"/>
                <a:cs typeface="Helvetica Neue"/>
              </a:rPr>
              <a:t> will the tasks be completed</a:t>
            </a:r>
          </a:p>
          <a:p>
            <a:pPr marL="838200" indent="-685800">
              <a:lnSpc>
                <a:spcPct val="150000"/>
              </a:lnSpc>
              <a:spcBef>
                <a:spcPts val="0"/>
              </a:spcBef>
              <a:buSzPts val="2400"/>
            </a:pPr>
            <a:endParaRPr lang="en-US" dirty="0"/>
          </a:p>
          <a:p>
            <a:pPr marL="838200" indent="-685800">
              <a:lnSpc>
                <a:spcPct val="150000"/>
              </a:lnSpc>
              <a:spcBef>
                <a:spcPts val="0"/>
              </a:spcBef>
              <a:buSzPts val="2400"/>
            </a:pPr>
            <a:endParaRPr lang="en-US" dirty="0"/>
          </a:p>
        </p:txBody>
      </p:sp>
      <p:pic>
        <p:nvPicPr>
          <p:cNvPr id="2" name="Image" descr="Image">
            <a:extLst>
              <a:ext uri="{FF2B5EF4-FFF2-40B4-BE49-F238E27FC236}">
                <a16:creationId xmlns:a16="http://schemas.microsoft.com/office/drawing/2014/main" id="{55D9C322-229F-3D0D-94DF-20A12BAFD57C}"/>
              </a:ext>
            </a:extLst>
          </p:cNvPr>
          <p:cNvPicPr>
            <a:picLocks noChangeAspect="1"/>
          </p:cNvPicPr>
          <p:nvPr/>
        </p:nvPicPr>
        <p:blipFill>
          <a:blip r:embed="rId3"/>
          <a:stretch>
            <a:fillRect/>
          </a:stretch>
        </p:blipFill>
        <p:spPr>
          <a:xfrm>
            <a:off x="22466295" y="12033784"/>
            <a:ext cx="1219791" cy="1056456"/>
          </a:xfrm>
          <a:prstGeom prst="rect">
            <a:avLst/>
          </a:prstGeom>
          <a:ln w="12700">
            <a:miter lim="400000"/>
          </a:ln>
        </p:spPr>
      </p:pic>
      <p:pic>
        <p:nvPicPr>
          <p:cNvPr id="5" name="Picture 4">
            <a:extLst>
              <a:ext uri="{FF2B5EF4-FFF2-40B4-BE49-F238E27FC236}">
                <a16:creationId xmlns:a16="http://schemas.microsoft.com/office/drawing/2014/main" id="{5DA05D74-F5F4-8246-FF06-E393D3063906}"/>
              </a:ext>
            </a:extLst>
          </p:cNvPr>
          <p:cNvPicPr>
            <a:picLocks noChangeAspect="1"/>
          </p:cNvPicPr>
          <p:nvPr/>
        </p:nvPicPr>
        <p:blipFill>
          <a:blip r:embed="rId4"/>
          <a:stretch>
            <a:fillRect/>
          </a:stretch>
        </p:blipFill>
        <p:spPr>
          <a:xfrm>
            <a:off x="12675867" y="5282556"/>
            <a:ext cx="7772400" cy="5442213"/>
          </a:xfrm>
          <a:prstGeom prst="rect">
            <a:avLst/>
          </a:prstGeom>
        </p:spPr>
      </p:pic>
      <p:pic>
        <p:nvPicPr>
          <p:cNvPr id="6" name="Picture 5">
            <a:extLst>
              <a:ext uri="{FF2B5EF4-FFF2-40B4-BE49-F238E27FC236}">
                <a16:creationId xmlns:a16="http://schemas.microsoft.com/office/drawing/2014/main" id="{A03DEC72-67B1-B738-0694-8C8699F3E46F}"/>
              </a:ext>
            </a:extLst>
          </p:cNvPr>
          <p:cNvPicPr>
            <a:picLocks noChangeAspect="1"/>
          </p:cNvPicPr>
          <p:nvPr/>
        </p:nvPicPr>
        <p:blipFill>
          <a:blip r:embed="rId5"/>
          <a:stretch>
            <a:fillRect/>
          </a:stretch>
        </p:blipFill>
        <p:spPr>
          <a:xfrm>
            <a:off x="15392400" y="2895600"/>
            <a:ext cx="7772400" cy="5108062"/>
          </a:xfrm>
          <a:prstGeom prst="rect">
            <a:avLst/>
          </a:prstGeom>
        </p:spPr>
      </p:pic>
    </p:spTree>
    <p:extLst>
      <p:ext uri="{BB962C8B-B14F-4D97-AF65-F5344CB8AC3E}">
        <p14:creationId xmlns:p14="http://schemas.microsoft.com/office/powerpoint/2010/main" val="2720445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20270e6df5a_0_34"/>
          <p:cNvSpPr txBox="1">
            <a:spLocks noGrp="1"/>
          </p:cNvSpPr>
          <p:nvPr>
            <p:ph type="title"/>
          </p:nvPr>
        </p:nvSpPr>
        <p:spPr>
          <a:xfrm>
            <a:off x="1219200" y="609600"/>
            <a:ext cx="21945600" cy="2286000"/>
          </a:xfrm>
          <a:prstGeom prst="rect">
            <a:avLst/>
          </a:prstGeom>
        </p:spPr>
        <p:txBody>
          <a:bodyPr spcFirstLastPara="1" wrap="square" lIns="182850" tIns="91400" rIns="182850" bIns="91400" anchor="ctr" anchorCtr="0">
            <a:normAutofit fontScale="90000"/>
          </a:bodyPr>
          <a:lstStyle/>
          <a:p>
            <a:r>
              <a:rPr lang="en-US" sz="9600" dirty="0">
                <a:solidFill>
                  <a:srgbClr val="FFC000"/>
                </a:solidFill>
                <a:latin typeface="Helvetica Neue"/>
                <a:ea typeface="Helvetica Neue"/>
                <a:cs typeface="Helvetica Neue"/>
                <a:sym typeface="Arial"/>
              </a:rPr>
              <a:t>Why is a well-structured work plan so important to project design?</a:t>
            </a:r>
            <a:endParaRPr sz="9600" dirty="0">
              <a:solidFill>
                <a:srgbClr val="FFC000"/>
              </a:solidFill>
              <a:latin typeface="Helvetica Neue"/>
              <a:ea typeface="Helvetica Neue"/>
              <a:cs typeface="Helvetica Neue"/>
              <a:sym typeface="Arial"/>
            </a:endParaRPr>
          </a:p>
        </p:txBody>
      </p:sp>
      <p:sp>
        <p:nvSpPr>
          <p:cNvPr id="107" name="Google Shape;107;g20270e6df5a_0_34"/>
          <p:cNvSpPr txBox="1">
            <a:spLocks noGrp="1"/>
          </p:cNvSpPr>
          <p:nvPr>
            <p:ph type="body" idx="1"/>
          </p:nvPr>
        </p:nvSpPr>
        <p:spPr>
          <a:xfrm>
            <a:off x="1219200" y="3200400"/>
            <a:ext cx="21018506" cy="7772400"/>
          </a:xfrm>
          <a:prstGeom prst="rect">
            <a:avLst/>
          </a:prstGeom>
        </p:spPr>
        <p:txBody>
          <a:bodyPr spcFirstLastPara="1" wrap="square" lIns="182850" tIns="91400" rIns="182850" bIns="91400" numCol="1" spcCol="1098550" anchor="t" anchorCtr="0">
            <a:noAutofit/>
          </a:bodyPr>
          <a:lstStyle/>
          <a:p>
            <a:pPr marL="838200" indent="-685800">
              <a:lnSpc>
                <a:spcPct val="150000"/>
              </a:lnSpc>
              <a:spcBef>
                <a:spcPts val="0"/>
              </a:spcBef>
              <a:buSzPct val="150000"/>
            </a:pPr>
            <a:r>
              <a:rPr lang="en-US" sz="3600" dirty="0">
                <a:solidFill>
                  <a:srgbClr val="5E5E5E"/>
                </a:solidFill>
                <a:latin typeface="Helvetica Neue"/>
                <a:ea typeface="Helvetica Neue"/>
                <a:cs typeface="Helvetica Neue"/>
              </a:rPr>
              <a:t>Allows reviewers to quickly assess the project’s potential impact, alignment with grant requirements, and your ability to execute effectively</a:t>
            </a:r>
          </a:p>
          <a:p>
            <a:pPr marL="152400" indent="0">
              <a:lnSpc>
                <a:spcPct val="150000"/>
              </a:lnSpc>
              <a:spcBef>
                <a:spcPts val="0"/>
              </a:spcBef>
              <a:buSzPct val="150000"/>
              <a:buNone/>
            </a:pPr>
            <a:endParaRPr lang="en-US" sz="3600" dirty="0">
              <a:solidFill>
                <a:srgbClr val="5E5E5E"/>
              </a:solidFill>
              <a:latin typeface="Helvetica Neue"/>
              <a:ea typeface="Helvetica Neue"/>
              <a:cs typeface="Helvetica Neue"/>
            </a:endParaRPr>
          </a:p>
          <a:p>
            <a:pPr marL="838200" indent="-685800">
              <a:lnSpc>
                <a:spcPct val="150000"/>
              </a:lnSpc>
              <a:spcBef>
                <a:spcPts val="0"/>
              </a:spcBef>
              <a:buSzPct val="150000"/>
            </a:pPr>
            <a:r>
              <a:rPr lang="en-US" sz="3600" dirty="0">
                <a:solidFill>
                  <a:srgbClr val="5E5E5E"/>
                </a:solidFill>
                <a:latin typeface="Helvetica Neue"/>
                <a:ea typeface="Helvetica Neue"/>
                <a:cs typeface="Helvetica Neue"/>
              </a:rPr>
              <a:t>Demonstrates a clear and organized </a:t>
            </a:r>
            <a:br>
              <a:rPr lang="en-US" sz="3600" dirty="0">
                <a:solidFill>
                  <a:srgbClr val="5E5E5E"/>
                </a:solidFill>
                <a:latin typeface="Helvetica Neue"/>
                <a:ea typeface="Helvetica Neue"/>
                <a:cs typeface="Helvetica Neue"/>
              </a:rPr>
            </a:br>
            <a:r>
              <a:rPr lang="en-US" sz="3600" dirty="0">
                <a:solidFill>
                  <a:srgbClr val="5E5E5E"/>
                </a:solidFill>
                <a:latin typeface="Helvetica Neue"/>
                <a:ea typeface="Helvetica Neue"/>
                <a:cs typeface="Helvetica Neue"/>
              </a:rPr>
              <a:t>approach to achieving project goals and </a:t>
            </a:r>
            <a:br>
              <a:rPr lang="en-US" sz="3600" dirty="0">
                <a:solidFill>
                  <a:srgbClr val="5E5E5E"/>
                </a:solidFill>
                <a:latin typeface="Helvetica Neue"/>
                <a:ea typeface="Helvetica Neue"/>
                <a:cs typeface="Helvetica Neue"/>
              </a:rPr>
            </a:br>
            <a:r>
              <a:rPr lang="en-US" sz="3600" dirty="0">
                <a:solidFill>
                  <a:srgbClr val="5E5E5E"/>
                </a:solidFill>
                <a:latin typeface="Helvetica Neue"/>
                <a:ea typeface="Helvetica Neue"/>
                <a:cs typeface="Helvetica Neue"/>
              </a:rPr>
              <a:t>objectives</a:t>
            </a:r>
          </a:p>
          <a:p>
            <a:pPr marL="838200" indent="-685800">
              <a:lnSpc>
                <a:spcPct val="150000"/>
              </a:lnSpc>
              <a:spcBef>
                <a:spcPts val="0"/>
              </a:spcBef>
              <a:buSzPct val="150000"/>
            </a:pPr>
            <a:endParaRPr lang="en-US" sz="3600" dirty="0">
              <a:solidFill>
                <a:srgbClr val="5E5E5E"/>
              </a:solidFill>
              <a:latin typeface="Helvetica Neue"/>
              <a:ea typeface="Helvetica Neue"/>
              <a:cs typeface="Helvetica Neue"/>
            </a:endParaRPr>
          </a:p>
          <a:p>
            <a:pPr marL="838200" indent="-685800">
              <a:lnSpc>
                <a:spcPct val="150000"/>
              </a:lnSpc>
              <a:spcBef>
                <a:spcPts val="0"/>
              </a:spcBef>
              <a:buSzPct val="150000"/>
            </a:pPr>
            <a:r>
              <a:rPr lang="en-US" sz="3600" dirty="0">
                <a:solidFill>
                  <a:srgbClr val="5E5E5E"/>
                </a:solidFill>
                <a:latin typeface="Helvetica Neue"/>
                <a:ea typeface="Helvetica Neue"/>
                <a:cs typeface="Helvetica Neue"/>
              </a:rPr>
              <a:t>Provides a “recipe” for your program</a:t>
            </a:r>
          </a:p>
          <a:p>
            <a:pPr marL="838200" indent="-685800">
              <a:lnSpc>
                <a:spcPct val="150000"/>
              </a:lnSpc>
              <a:spcBef>
                <a:spcPts val="0"/>
              </a:spcBef>
              <a:buSzPct val="150000"/>
            </a:pPr>
            <a:endParaRPr lang="en-US" sz="3600" dirty="0">
              <a:solidFill>
                <a:srgbClr val="5E5E5E"/>
              </a:solidFill>
              <a:latin typeface="Helvetica Neue"/>
              <a:ea typeface="Helvetica Neue"/>
              <a:cs typeface="Helvetica Neue"/>
            </a:endParaRPr>
          </a:p>
          <a:p>
            <a:pPr marL="838200" indent="-685800">
              <a:lnSpc>
                <a:spcPct val="150000"/>
              </a:lnSpc>
              <a:spcBef>
                <a:spcPts val="0"/>
              </a:spcBef>
              <a:buSzPct val="150000"/>
            </a:pPr>
            <a:r>
              <a:rPr lang="en-US" sz="3600" dirty="0">
                <a:solidFill>
                  <a:srgbClr val="5E5E5E"/>
                </a:solidFill>
                <a:latin typeface="Helvetica Neue"/>
                <a:ea typeface="Helvetica Neue"/>
                <a:cs typeface="Helvetica Neue"/>
              </a:rPr>
              <a:t>Work plans can also become a </a:t>
            </a:r>
            <a:br>
              <a:rPr lang="en-US" sz="3600" dirty="0">
                <a:solidFill>
                  <a:srgbClr val="5E5E5E"/>
                </a:solidFill>
                <a:latin typeface="Helvetica Neue"/>
                <a:ea typeface="Helvetica Neue"/>
                <a:cs typeface="Helvetica Neue"/>
              </a:rPr>
            </a:br>
            <a:r>
              <a:rPr lang="en-US" sz="3600" dirty="0">
                <a:solidFill>
                  <a:srgbClr val="5E5E5E"/>
                </a:solidFill>
                <a:latin typeface="Helvetica Neue"/>
                <a:ea typeface="Helvetica Neue"/>
                <a:cs typeface="Helvetica Neue"/>
              </a:rPr>
              <a:t>strong communication tool for the team </a:t>
            </a:r>
            <a:br>
              <a:rPr lang="en-US" sz="3600" dirty="0">
                <a:solidFill>
                  <a:srgbClr val="5E5E5E"/>
                </a:solidFill>
                <a:latin typeface="Helvetica Neue"/>
                <a:ea typeface="Helvetica Neue"/>
                <a:cs typeface="Helvetica Neue"/>
              </a:rPr>
            </a:br>
            <a:r>
              <a:rPr lang="en-US" sz="3600" dirty="0">
                <a:solidFill>
                  <a:srgbClr val="5E5E5E"/>
                </a:solidFill>
                <a:latin typeface="Helvetica Neue"/>
                <a:ea typeface="Helvetica Neue"/>
                <a:cs typeface="Helvetica Neue"/>
              </a:rPr>
              <a:t>throughout the project implementation</a:t>
            </a:r>
          </a:p>
          <a:p>
            <a:pPr marL="838200" indent="-685800">
              <a:lnSpc>
                <a:spcPct val="150000"/>
              </a:lnSpc>
              <a:spcBef>
                <a:spcPts val="0"/>
              </a:spcBef>
              <a:buSzPct val="150000"/>
            </a:pPr>
            <a:endParaRPr lang="en-US" sz="3600" dirty="0">
              <a:solidFill>
                <a:srgbClr val="5E5E5E"/>
              </a:solidFill>
              <a:latin typeface="Helvetica Neue"/>
              <a:ea typeface="Helvetica Neue"/>
              <a:cs typeface="Helvetica Neue"/>
            </a:endParaRPr>
          </a:p>
        </p:txBody>
      </p:sp>
      <p:pic>
        <p:nvPicPr>
          <p:cNvPr id="2" name="Image" descr="Image">
            <a:extLst>
              <a:ext uri="{FF2B5EF4-FFF2-40B4-BE49-F238E27FC236}">
                <a16:creationId xmlns:a16="http://schemas.microsoft.com/office/drawing/2014/main" id="{55D9C322-229F-3D0D-94DF-20A12BAFD57C}"/>
              </a:ext>
            </a:extLst>
          </p:cNvPr>
          <p:cNvPicPr>
            <a:picLocks noChangeAspect="1"/>
          </p:cNvPicPr>
          <p:nvPr/>
        </p:nvPicPr>
        <p:blipFill>
          <a:blip r:embed="rId3"/>
          <a:stretch>
            <a:fillRect/>
          </a:stretch>
        </p:blipFill>
        <p:spPr>
          <a:xfrm>
            <a:off x="22466295" y="12033784"/>
            <a:ext cx="1219791" cy="1056456"/>
          </a:xfrm>
          <a:prstGeom prst="rect">
            <a:avLst/>
          </a:prstGeom>
          <a:ln w="12700">
            <a:miter lim="400000"/>
          </a:ln>
        </p:spPr>
      </p:pic>
      <p:pic>
        <p:nvPicPr>
          <p:cNvPr id="46" name="Picture 45" descr="A group of wooden tiles with letters on them&#10;&#10;Description automatically generated">
            <a:extLst>
              <a:ext uri="{FF2B5EF4-FFF2-40B4-BE49-F238E27FC236}">
                <a16:creationId xmlns:a16="http://schemas.microsoft.com/office/drawing/2014/main" id="{9BE39D2B-B70D-816F-D4C8-6450A1F5D26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508254" y="5580185"/>
            <a:ext cx="10010469" cy="667364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20270e6df5a_0_34"/>
          <p:cNvSpPr txBox="1">
            <a:spLocks noGrp="1"/>
          </p:cNvSpPr>
          <p:nvPr>
            <p:ph type="title"/>
          </p:nvPr>
        </p:nvSpPr>
        <p:spPr>
          <a:xfrm>
            <a:off x="1219200" y="609600"/>
            <a:ext cx="21945600" cy="2286000"/>
          </a:xfrm>
          <a:prstGeom prst="rect">
            <a:avLst/>
          </a:prstGeom>
        </p:spPr>
        <p:txBody>
          <a:bodyPr spcFirstLastPara="1" wrap="square" lIns="182850" tIns="91400" rIns="182850" bIns="91400" anchor="ctr" anchorCtr="0">
            <a:normAutofit fontScale="90000"/>
          </a:bodyPr>
          <a:lstStyle/>
          <a:p>
            <a:r>
              <a:rPr lang="en-US" sz="9600" dirty="0">
                <a:solidFill>
                  <a:srgbClr val="FFC000"/>
                </a:solidFill>
                <a:latin typeface="Helvetica Neue"/>
                <a:ea typeface="Helvetica Neue"/>
                <a:cs typeface="Helvetica Neue"/>
                <a:sym typeface="Arial"/>
              </a:rPr>
              <a:t>What are the key components of the work plan?</a:t>
            </a:r>
            <a:endParaRPr sz="9600" dirty="0">
              <a:solidFill>
                <a:srgbClr val="FFC000"/>
              </a:solidFill>
              <a:latin typeface="Helvetica Neue"/>
              <a:ea typeface="Helvetica Neue"/>
              <a:cs typeface="Helvetica Neue"/>
              <a:sym typeface="Arial"/>
            </a:endParaRPr>
          </a:p>
        </p:txBody>
      </p:sp>
      <p:sp>
        <p:nvSpPr>
          <p:cNvPr id="107" name="Google Shape;107;g20270e6df5a_0_34"/>
          <p:cNvSpPr txBox="1">
            <a:spLocks noGrp="1"/>
          </p:cNvSpPr>
          <p:nvPr>
            <p:ph type="body" idx="1"/>
          </p:nvPr>
        </p:nvSpPr>
        <p:spPr>
          <a:xfrm>
            <a:off x="1219200" y="3200400"/>
            <a:ext cx="20137120" cy="9052200"/>
          </a:xfrm>
          <a:prstGeom prst="rect">
            <a:avLst/>
          </a:prstGeom>
        </p:spPr>
        <p:txBody>
          <a:bodyPr spcFirstLastPara="1" wrap="square" lIns="182850" tIns="91400" rIns="182850" bIns="91400" numCol="1" spcCol="1098550" anchor="t" anchorCtr="0">
            <a:normAutofit/>
          </a:bodyPr>
          <a:lstStyle/>
          <a:p>
            <a:pPr marL="838200" indent="-685800">
              <a:lnSpc>
                <a:spcPct val="150000"/>
              </a:lnSpc>
              <a:spcBef>
                <a:spcPts val="0"/>
              </a:spcBef>
              <a:buSzPts val="2400"/>
            </a:pPr>
            <a:endParaRPr lang="en-US" dirty="0"/>
          </a:p>
          <a:p>
            <a:pPr marL="838200" indent="-685800">
              <a:lnSpc>
                <a:spcPct val="150000"/>
              </a:lnSpc>
              <a:spcBef>
                <a:spcPts val="0"/>
              </a:spcBef>
              <a:buSzPts val="2400"/>
            </a:pPr>
            <a:endParaRPr lang="en-US" dirty="0"/>
          </a:p>
        </p:txBody>
      </p:sp>
      <p:pic>
        <p:nvPicPr>
          <p:cNvPr id="2" name="Image" descr="Image">
            <a:extLst>
              <a:ext uri="{FF2B5EF4-FFF2-40B4-BE49-F238E27FC236}">
                <a16:creationId xmlns:a16="http://schemas.microsoft.com/office/drawing/2014/main" id="{55D9C322-229F-3D0D-94DF-20A12BAFD57C}"/>
              </a:ext>
            </a:extLst>
          </p:cNvPr>
          <p:cNvPicPr>
            <a:picLocks noChangeAspect="1"/>
          </p:cNvPicPr>
          <p:nvPr/>
        </p:nvPicPr>
        <p:blipFill>
          <a:blip r:embed="rId3"/>
          <a:stretch>
            <a:fillRect/>
          </a:stretch>
        </p:blipFill>
        <p:spPr>
          <a:xfrm>
            <a:off x="22466295" y="12033784"/>
            <a:ext cx="1219791" cy="1056456"/>
          </a:xfrm>
          <a:prstGeom prst="rect">
            <a:avLst/>
          </a:prstGeom>
          <a:ln w="12700">
            <a:miter lim="400000"/>
          </a:ln>
        </p:spPr>
      </p:pic>
      <p:graphicFrame>
        <p:nvGraphicFramePr>
          <p:cNvPr id="3" name="Diagram 2">
            <a:extLst>
              <a:ext uri="{FF2B5EF4-FFF2-40B4-BE49-F238E27FC236}">
                <a16:creationId xmlns:a16="http://schemas.microsoft.com/office/drawing/2014/main" id="{AA37E122-797C-BF4F-1D07-FDC50A18587D}"/>
              </a:ext>
            </a:extLst>
          </p:cNvPr>
          <p:cNvGraphicFramePr/>
          <p:nvPr>
            <p:extLst>
              <p:ext uri="{D42A27DB-BD31-4B8C-83A1-F6EECF244321}">
                <p14:modId xmlns:p14="http://schemas.microsoft.com/office/powerpoint/2010/main" val="1994947661"/>
              </p:ext>
            </p:extLst>
          </p:nvPr>
        </p:nvGraphicFramePr>
        <p:xfrm>
          <a:off x="5222461" y="3355238"/>
          <a:ext cx="13939078" cy="88973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9827990"/>
      </p:ext>
    </p:extLst>
  </p:cSld>
  <p:clrMapOvr>
    <a:masterClrMapping/>
  </p:clrMapOvr>
</p:sld>
</file>

<file path=ppt/theme/theme1.xml><?xml version="1.0" encoding="utf-8"?>
<a:theme xmlns:a="http://schemas.openxmlformats.org/drawingml/2006/main" name="21_BasicWhite">
  <a:themeElements>
    <a:clrScheme name="21_BasicWhite">
      <a:dk1>
        <a:srgbClr val="5E5E5E"/>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FINALDHT slide deck_February23" id="{03561304-D79A-0041-A486-557A202D5F2E}" vid="{65968589-EACC-F64A-B516-51C42EAB4D8F}"/>
    </a:ext>
  </a:extLst>
</a:theme>
</file>

<file path=ppt/theme/theme2.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E314DB4A6D03D469EA4F7B5902FA7FD" ma:contentTypeVersion="2" ma:contentTypeDescription="Create a new document." ma:contentTypeScope="" ma:versionID="97526ede107f12e62d79bbe3ec762c2f">
  <xsd:schema xmlns:xsd="http://www.w3.org/2001/XMLSchema" xmlns:xs="http://www.w3.org/2001/XMLSchema" xmlns:p="http://schemas.microsoft.com/office/2006/metadata/properties" xmlns:ns2="1fbd554f-e28f-46c2-b40f-701c19167d7d" targetNamespace="http://schemas.microsoft.com/office/2006/metadata/properties" ma:root="true" ma:fieldsID="188252ecbf26f51d5c10cb19ee13416b" ns2:_="">
    <xsd:import namespace="1fbd554f-e28f-46c2-b40f-701c19167d7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bd554f-e28f-46c2-b40f-701c19167d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0EEA53-EDFF-4F42-BA70-98BB03AA8895}">
  <ds:schemaRefs>
    <ds:schemaRef ds:uri="http://schemas.microsoft.com/sharepoint/v3/contenttype/forms"/>
  </ds:schemaRefs>
</ds:datastoreItem>
</file>

<file path=customXml/itemProps2.xml><?xml version="1.0" encoding="utf-8"?>
<ds:datastoreItem xmlns:ds="http://schemas.openxmlformats.org/officeDocument/2006/customXml" ds:itemID="{1B91ED89-C94A-4B64-B43C-67EE7EC517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bd554f-e28f-46c2-b40f-701c19167d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21_BasicWhite</Template>
  <TotalTime>9948</TotalTime>
  <Words>3521</Words>
  <Application>Microsoft Macintosh PowerPoint</Application>
  <PresentationFormat>Custom</PresentationFormat>
  <Paragraphs>297</Paragraphs>
  <Slides>34</Slides>
  <Notes>20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34</vt:i4>
      </vt:variant>
    </vt:vector>
  </HeadingPairs>
  <TitlesOfParts>
    <vt:vector size="48" baseType="lpstr">
      <vt:lpstr>AcuminProWide-Semibold</vt:lpstr>
      <vt:lpstr>APPLE CHANCERY</vt:lpstr>
      <vt:lpstr>Arial</vt:lpstr>
      <vt:lpstr>Calibri</vt:lpstr>
      <vt:lpstr>Courier New</vt:lpstr>
      <vt:lpstr>Helvetica</vt:lpstr>
      <vt:lpstr>Helvetica Neue</vt:lpstr>
      <vt:lpstr>Helvetica Neue Medium</vt:lpstr>
      <vt:lpstr>Montserrat</vt:lpstr>
      <vt:lpstr>Montserrat Light</vt:lpstr>
      <vt:lpstr>Montserrat Medium</vt:lpstr>
      <vt:lpstr>Proxima Nova</vt:lpstr>
      <vt:lpstr>Proxima Nova Medium</vt:lpstr>
      <vt:lpstr>21_BasicWhite</vt:lpstr>
      <vt:lpstr>PowerPoint Presentation</vt:lpstr>
      <vt:lpstr>PowerPoint Presentation</vt:lpstr>
      <vt:lpstr>PowerPoint Presentation</vt:lpstr>
      <vt:lpstr>PowerPoint Presentation</vt:lpstr>
      <vt:lpstr>PowerPoint Presentation</vt:lpstr>
      <vt:lpstr>I. Understanding the crucial role of the work plan in the overall project design </vt:lpstr>
      <vt:lpstr>What is the primary purpose of a work plan?</vt:lpstr>
      <vt:lpstr>Why is a well-structured work plan so important to project design?</vt:lpstr>
      <vt:lpstr>What are the key components of the work plan?</vt:lpstr>
      <vt:lpstr>II. Developing effective goals, objectives and activities, and understanding the differences</vt:lpstr>
      <vt:lpstr>What’s the first step in developing goals and objectives?</vt:lpstr>
      <vt:lpstr>GOALS</vt:lpstr>
      <vt:lpstr>What makes a goal compelling?</vt:lpstr>
      <vt:lpstr>What makes a goal compelling?</vt:lpstr>
      <vt:lpstr>Aligning goals to NOFO language</vt:lpstr>
      <vt:lpstr>What is the difference between goals and objectives?</vt:lpstr>
      <vt:lpstr>ACTIVITIES</vt:lpstr>
      <vt:lpstr>Example: objective with activities </vt:lpstr>
      <vt:lpstr>TIMELINE</vt:lpstr>
      <vt:lpstr>RESPONSIBLE PARTIES</vt:lpstr>
      <vt:lpstr>MEASURES / OUTCOMES</vt:lpstr>
      <vt:lpstr>III. Ensuring the selected objectives are SMART</vt:lpstr>
      <vt:lpstr>SAMPLE SMART OBJECTIVES</vt:lpstr>
      <vt:lpstr>SAMPLE SMART OBJECTIVES</vt:lpstr>
      <vt:lpstr>SMART objectives contain some of the “ingredients” for the work plan</vt:lpstr>
      <vt:lpstr>IV. Understanding what makes a work plan successful, with examples</vt:lpstr>
      <vt:lpstr>Example 1</vt:lpstr>
      <vt:lpstr>Example 2</vt:lpstr>
      <vt:lpstr>Example 3</vt:lpstr>
      <vt:lpstr>Example 4</vt:lpstr>
      <vt:lpstr>PowerPoint Presentation</vt:lpstr>
      <vt:lpstr>Save the Date  </vt:lpstr>
      <vt:lpstr>Appendix: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Villarreal</dc:creator>
  <cp:lastModifiedBy>Susannah Williams</cp:lastModifiedBy>
  <cp:revision>30</cp:revision>
  <dcterms:created xsi:type="dcterms:W3CDTF">2023-08-02T00:09:35Z</dcterms:created>
  <dcterms:modified xsi:type="dcterms:W3CDTF">2023-08-14T14:40:16Z</dcterms:modified>
</cp:coreProperties>
</file>