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notesMasterIdLst>
    <p:notesMasterId r:id="rId55"/>
  </p:notesMasterIdLst>
  <p:sldIdLst>
    <p:sldId id="257" r:id="rId4"/>
    <p:sldId id="258" r:id="rId5"/>
    <p:sldId id="259" r:id="rId6"/>
    <p:sldId id="267" r:id="rId7"/>
    <p:sldId id="266" r:id="rId8"/>
    <p:sldId id="549" r:id="rId9"/>
    <p:sldId id="512" r:id="rId10"/>
    <p:sldId id="513" r:id="rId11"/>
    <p:sldId id="551" r:id="rId12"/>
    <p:sldId id="514" r:id="rId13"/>
    <p:sldId id="553" r:id="rId14"/>
    <p:sldId id="554" r:id="rId15"/>
    <p:sldId id="555" r:id="rId16"/>
    <p:sldId id="556" r:id="rId17"/>
    <p:sldId id="557" r:id="rId18"/>
    <p:sldId id="558" r:id="rId19"/>
    <p:sldId id="559" r:id="rId20"/>
    <p:sldId id="562" r:id="rId21"/>
    <p:sldId id="561" r:id="rId22"/>
    <p:sldId id="563" r:id="rId23"/>
    <p:sldId id="564" r:id="rId24"/>
    <p:sldId id="565" r:id="rId25"/>
    <p:sldId id="566" r:id="rId26"/>
    <p:sldId id="567" r:id="rId27"/>
    <p:sldId id="568" r:id="rId28"/>
    <p:sldId id="569" r:id="rId29"/>
    <p:sldId id="570" r:id="rId30"/>
    <p:sldId id="571" r:id="rId31"/>
    <p:sldId id="572" r:id="rId32"/>
    <p:sldId id="574" r:id="rId33"/>
    <p:sldId id="575" r:id="rId34"/>
    <p:sldId id="576" r:id="rId35"/>
    <p:sldId id="577" r:id="rId36"/>
    <p:sldId id="578" r:id="rId37"/>
    <p:sldId id="579" r:id="rId38"/>
    <p:sldId id="581" r:id="rId39"/>
    <p:sldId id="515" r:id="rId40"/>
    <p:sldId id="580" r:id="rId41"/>
    <p:sldId id="518" r:id="rId42"/>
    <p:sldId id="524" r:id="rId43"/>
    <p:sldId id="519" r:id="rId44"/>
    <p:sldId id="527" r:id="rId45"/>
    <p:sldId id="529" r:id="rId46"/>
    <p:sldId id="525" r:id="rId47"/>
    <p:sldId id="526" r:id="rId48"/>
    <p:sldId id="531" r:id="rId49"/>
    <p:sldId id="523" r:id="rId50"/>
    <p:sldId id="414" r:id="rId51"/>
    <p:sldId id="457" r:id="rId52"/>
    <p:sldId id="474" r:id="rId53"/>
    <p:sldId id="263" r:id="rId54"/>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1pPr>
    <a:lvl2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2pPr>
    <a:lvl3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3pPr>
    <a:lvl4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4pPr>
    <a:lvl5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5pPr>
    <a:lvl6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6pPr>
    <a:lvl7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7pPr>
    <a:lvl8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8pPr>
    <a:lvl9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B1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FCDDF"/>
          </a:solidFill>
        </a:fill>
      </a:tcStyle>
    </a:wholeTbl>
    <a:band2H>
      <a:tcTxStyle/>
      <a:tcStyle>
        <a:tcBdr/>
        <a:fill>
          <a:solidFill>
            <a:srgbClr val="FFE8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5E5E5E"/>
        </a:fontRef>
        <a:srgbClr val="5E5E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9E9E9"/>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5E5E5E"/>
        </a:fontRef>
        <a:srgbClr val="5E5E5E"/>
      </a:tcTxStyle>
      <a:tcStyle>
        <a:tcBdr>
          <a:left>
            <a:ln w="12700" cap="flat">
              <a:noFill/>
              <a:miter lim="400000"/>
            </a:ln>
          </a:left>
          <a:right>
            <a:ln w="12700" cap="flat">
              <a:noFill/>
              <a:miter lim="400000"/>
            </a:ln>
          </a:right>
          <a:top>
            <a:ln w="508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5E5E5E"/>
              </a:solidFill>
              <a:prstDash val="solid"/>
              <a:round/>
            </a:ln>
          </a:top>
          <a:bottom>
            <a:ln w="25400" cap="flat">
              <a:solidFill>
                <a:srgbClr val="5E5E5E"/>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5E5E5E"/>
        </a:fontRef>
        <a:srgbClr val="5E5E5E"/>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D1D1"/>
          </a:solidFill>
        </a:fill>
      </a:tcStyle>
    </a:wholeTbl>
    <a:band2H>
      <a:tcTxStyle/>
      <a:tcStyle>
        <a:tcBdr/>
        <a:fill>
          <a:solidFill>
            <a:srgbClr val="E9E9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5E5E5E"/>
          </a:solidFill>
        </a:fill>
      </a:tcStyle>
    </a:firstRow>
  </a:tblStyle>
  <a:tblStyle styleId="{2708684C-4D16-4618-839F-0558EEFCDFE6}" styleName="">
    <a:tblBg/>
    <a:wholeTbl>
      <a:tcTxStyle b="off"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wholeTbl>
    <a:band2H>
      <a:tcTxStyle/>
      <a:tcStyle>
        <a:tcBdr/>
        <a:fill>
          <a:solidFill>
            <a:srgbClr val="FFFFFF"/>
          </a:solidFill>
        </a:fill>
      </a:tcStyle>
    </a:band2H>
    <a:firstCol>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solidFill>
            <a:srgbClr val="5E5E5E">
              <a:alpha val="20000"/>
            </a:srgbClr>
          </a:solidFill>
        </a:fill>
      </a:tcStyle>
    </a:firstCol>
    <a:la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50800" cap="flat">
              <a:solidFill>
                <a:srgbClr val="5E5E5E"/>
              </a:solidFill>
              <a:prstDash val="solid"/>
              <a:round/>
            </a:ln>
          </a:top>
          <a:bottom>
            <a:ln w="127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lastRow>
    <a:firstRow>
      <a:tcTxStyle b="on" i="off">
        <a:fontRef idx="major">
          <a:srgbClr val="5E5E5E"/>
        </a:fontRef>
        <a:srgbClr val="5E5E5E"/>
      </a:tcTxStyle>
      <a:tcStyle>
        <a:tcBdr>
          <a:left>
            <a:ln w="12700" cap="flat">
              <a:solidFill>
                <a:srgbClr val="5E5E5E"/>
              </a:solidFill>
              <a:prstDash val="solid"/>
              <a:round/>
            </a:ln>
          </a:left>
          <a:right>
            <a:ln w="12700" cap="flat">
              <a:solidFill>
                <a:srgbClr val="5E5E5E"/>
              </a:solidFill>
              <a:prstDash val="solid"/>
              <a:round/>
            </a:ln>
          </a:right>
          <a:top>
            <a:ln w="12700" cap="flat">
              <a:solidFill>
                <a:srgbClr val="5E5E5E"/>
              </a:solidFill>
              <a:prstDash val="solid"/>
              <a:round/>
            </a:ln>
          </a:top>
          <a:bottom>
            <a:ln w="25400" cap="flat">
              <a:solidFill>
                <a:srgbClr val="5E5E5E"/>
              </a:solidFill>
              <a:prstDash val="solid"/>
              <a:round/>
            </a:ln>
          </a:bottom>
          <a:insideH>
            <a:ln w="12700" cap="flat">
              <a:solidFill>
                <a:srgbClr val="5E5E5E"/>
              </a:solidFill>
              <a:prstDash val="solid"/>
              <a:round/>
            </a:ln>
          </a:insideH>
          <a:insideV>
            <a:ln w="12700" cap="flat">
              <a:solidFill>
                <a:srgbClr val="5E5E5E"/>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614" autoAdjust="0"/>
    <p:restoredTop sz="96122" autoAdjust="0"/>
  </p:normalViewPr>
  <p:slideViewPr>
    <p:cSldViewPr snapToGrid="0">
      <p:cViewPr varScale="1">
        <p:scale>
          <a:sx n="61" d="100"/>
          <a:sy n="61" d="100"/>
        </p:scale>
        <p:origin x="736" y="24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46432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extLst>
      <p:ext uri="{BB962C8B-B14F-4D97-AF65-F5344CB8AC3E}">
        <p14:creationId xmlns:p14="http://schemas.microsoft.com/office/powerpoint/2010/main" val="2835835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21</a:t>
            </a:fld>
            <a:endParaRPr/>
          </a:p>
        </p:txBody>
      </p:sp>
    </p:spTree>
    <p:extLst>
      <p:ext uri="{BB962C8B-B14F-4D97-AF65-F5344CB8AC3E}">
        <p14:creationId xmlns:p14="http://schemas.microsoft.com/office/powerpoint/2010/main" val="17740806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22</a:t>
            </a:fld>
            <a:endParaRPr/>
          </a:p>
        </p:txBody>
      </p:sp>
    </p:spTree>
    <p:extLst>
      <p:ext uri="{BB962C8B-B14F-4D97-AF65-F5344CB8AC3E}">
        <p14:creationId xmlns:p14="http://schemas.microsoft.com/office/powerpoint/2010/main" val="16941836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28</a:t>
            </a:fld>
            <a:endParaRPr/>
          </a:p>
        </p:txBody>
      </p:sp>
    </p:spTree>
    <p:extLst>
      <p:ext uri="{BB962C8B-B14F-4D97-AF65-F5344CB8AC3E}">
        <p14:creationId xmlns:p14="http://schemas.microsoft.com/office/powerpoint/2010/main" val="25090289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29</a:t>
            </a:fld>
            <a:endParaRPr/>
          </a:p>
        </p:txBody>
      </p:sp>
    </p:spTree>
    <p:extLst>
      <p:ext uri="{BB962C8B-B14F-4D97-AF65-F5344CB8AC3E}">
        <p14:creationId xmlns:p14="http://schemas.microsoft.com/office/powerpoint/2010/main" val="16770709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30</a:t>
            </a:fld>
            <a:endParaRPr/>
          </a:p>
        </p:txBody>
      </p:sp>
    </p:spTree>
    <p:extLst>
      <p:ext uri="{BB962C8B-B14F-4D97-AF65-F5344CB8AC3E}">
        <p14:creationId xmlns:p14="http://schemas.microsoft.com/office/powerpoint/2010/main" val="3019080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extLst>
      <p:ext uri="{BB962C8B-B14F-4D97-AF65-F5344CB8AC3E}">
        <p14:creationId xmlns:p14="http://schemas.microsoft.com/office/powerpoint/2010/main" val="8368575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is what we bring or invest in the program; very influential to the budget.</a:t>
            </a:r>
            <a:endParaRPr dirty="0"/>
          </a:p>
          <a:p>
            <a:pPr marL="0" lvl="0" indent="0" algn="l" rtl="0">
              <a:spcBef>
                <a:spcPts val="0"/>
              </a:spcBef>
              <a:spcAft>
                <a:spcPts val="0"/>
              </a:spcAft>
              <a:buNone/>
            </a:pPr>
            <a:r>
              <a:rPr lang="en-US" dirty="0"/>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dirty="0"/>
          </a:p>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37</a:t>
            </a:fld>
            <a:endParaRPr dirty="0"/>
          </a:p>
        </p:txBody>
      </p:sp>
    </p:spTree>
    <p:extLst>
      <p:ext uri="{BB962C8B-B14F-4D97-AF65-F5344CB8AC3E}">
        <p14:creationId xmlns:p14="http://schemas.microsoft.com/office/powerpoint/2010/main" val="8343363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is what we bring or invest in the program; very influential to the budget.</a:t>
            </a:r>
            <a:endParaRPr dirty="0"/>
          </a:p>
          <a:p>
            <a:pPr marL="0" lvl="0" indent="0" algn="l" rtl="0">
              <a:spcBef>
                <a:spcPts val="0"/>
              </a:spcBef>
              <a:spcAft>
                <a:spcPts val="0"/>
              </a:spcAft>
              <a:buNone/>
            </a:pPr>
            <a:r>
              <a:rPr lang="en-US" dirty="0"/>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dirty="0"/>
          </a:p>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38</a:t>
            </a:fld>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is what we bring or invest in the program; very influential to the budget.</a:t>
            </a:r>
            <a:endParaRPr dirty="0"/>
          </a:p>
          <a:p>
            <a:pPr marL="0" lvl="0" indent="0" algn="l" rtl="0">
              <a:spcBef>
                <a:spcPts val="0"/>
              </a:spcBef>
              <a:spcAft>
                <a:spcPts val="0"/>
              </a:spcAft>
              <a:buNone/>
            </a:pPr>
            <a:r>
              <a:rPr lang="en-US" dirty="0"/>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dirty="0"/>
          </a:p>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39</a:t>
            </a:fld>
            <a:endParaRPr dirty="0"/>
          </a:p>
        </p:txBody>
      </p:sp>
    </p:spTree>
    <p:extLst>
      <p:ext uri="{BB962C8B-B14F-4D97-AF65-F5344CB8AC3E}">
        <p14:creationId xmlns:p14="http://schemas.microsoft.com/office/powerpoint/2010/main" val="14283769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08109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is what we bring or invest in the program; very influential to the budget.</a:t>
            </a:r>
            <a:endParaRPr dirty="0"/>
          </a:p>
          <a:p>
            <a:pPr marL="0" lvl="0" indent="0" algn="l" rtl="0">
              <a:spcBef>
                <a:spcPts val="0"/>
              </a:spcBef>
              <a:spcAft>
                <a:spcPts val="0"/>
              </a:spcAft>
              <a:buNone/>
            </a:pPr>
            <a:r>
              <a:rPr lang="en-US" dirty="0"/>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dirty="0"/>
          </a:p>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40</a:t>
            </a:fld>
            <a:endParaRPr dirty="0"/>
          </a:p>
        </p:txBody>
      </p:sp>
    </p:spTree>
    <p:extLst>
      <p:ext uri="{BB962C8B-B14F-4D97-AF65-F5344CB8AC3E}">
        <p14:creationId xmlns:p14="http://schemas.microsoft.com/office/powerpoint/2010/main" val="3268405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is what we bring or invest in the program; very influential to the budget.</a:t>
            </a:r>
            <a:endParaRPr dirty="0"/>
          </a:p>
          <a:p>
            <a:pPr marL="0" lvl="0" indent="0" algn="l" rtl="0">
              <a:spcBef>
                <a:spcPts val="0"/>
              </a:spcBef>
              <a:spcAft>
                <a:spcPts val="0"/>
              </a:spcAft>
              <a:buNone/>
            </a:pPr>
            <a:r>
              <a:rPr lang="en-US" dirty="0"/>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dirty="0"/>
          </a:p>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dirty="0"/>
          </a:p>
        </p:txBody>
      </p:sp>
    </p:spTree>
    <p:extLst>
      <p:ext uri="{BB962C8B-B14F-4D97-AF65-F5344CB8AC3E}">
        <p14:creationId xmlns:p14="http://schemas.microsoft.com/office/powerpoint/2010/main" val="2226609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is what we bring or invest in the program; very influential to the budget.</a:t>
            </a:r>
            <a:endParaRPr dirty="0"/>
          </a:p>
          <a:p>
            <a:pPr marL="0" lvl="0" indent="0" algn="l" rtl="0">
              <a:spcBef>
                <a:spcPts val="0"/>
              </a:spcBef>
              <a:spcAft>
                <a:spcPts val="0"/>
              </a:spcAft>
              <a:buNone/>
            </a:pPr>
            <a:r>
              <a:rPr lang="en-US" dirty="0"/>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dirty="0"/>
          </a:p>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42</a:t>
            </a:fld>
            <a:endParaRPr dirty="0"/>
          </a:p>
        </p:txBody>
      </p:sp>
    </p:spTree>
    <p:extLst>
      <p:ext uri="{BB962C8B-B14F-4D97-AF65-F5344CB8AC3E}">
        <p14:creationId xmlns:p14="http://schemas.microsoft.com/office/powerpoint/2010/main" val="35605502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is what we bring or invest in the program; very influential to the budget.</a:t>
            </a:r>
            <a:endParaRPr dirty="0"/>
          </a:p>
          <a:p>
            <a:pPr marL="0" lvl="0" indent="0" algn="l" rtl="0">
              <a:spcBef>
                <a:spcPts val="0"/>
              </a:spcBef>
              <a:spcAft>
                <a:spcPts val="0"/>
              </a:spcAft>
              <a:buNone/>
            </a:pPr>
            <a:r>
              <a:rPr lang="en-US" dirty="0"/>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dirty="0"/>
          </a:p>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dirty="0"/>
          </a:p>
        </p:txBody>
      </p:sp>
    </p:spTree>
    <p:extLst>
      <p:ext uri="{BB962C8B-B14F-4D97-AF65-F5344CB8AC3E}">
        <p14:creationId xmlns:p14="http://schemas.microsoft.com/office/powerpoint/2010/main" val="2556829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is what we bring or invest in the program; very influential to the budget.</a:t>
            </a:r>
            <a:endParaRPr dirty="0"/>
          </a:p>
          <a:p>
            <a:pPr marL="0" lvl="0" indent="0" algn="l" rtl="0">
              <a:spcBef>
                <a:spcPts val="0"/>
              </a:spcBef>
              <a:spcAft>
                <a:spcPts val="0"/>
              </a:spcAft>
              <a:buNone/>
            </a:pPr>
            <a:r>
              <a:rPr lang="en-US" dirty="0"/>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dirty="0"/>
          </a:p>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44</a:t>
            </a:fld>
            <a:endParaRPr dirty="0"/>
          </a:p>
        </p:txBody>
      </p:sp>
    </p:spTree>
    <p:extLst>
      <p:ext uri="{BB962C8B-B14F-4D97-AF65-F5344CB8AC3E}">
        <p14:creationId xmlns:p14="http://schemas.microsoft.com/office/powerpoint/2010/main" val="4077481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is what we bring or invest in the program; very influential to the budget.</a:t>
            </a:r>
            <a:endParaRPr dirty="0"/>
          </a:p>
          <a:p>
            <a:pPr marL="0" lvl="0" indent="0" algn="l" rtl="0">
              <a:spcBef>
                <a:spcPts val="0"/>
              </a:spcBef>
              <a:spcAft>
                <a:spcPts val="0"/>
              </a:spcAft>
              <a:buNone/>
            </a:pPr>
            <a:r>
              <a:rPr lang="en-US" dirty="0"/>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dirty="0"/>
          </a:p>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dirty="0"/>
          </a:p>
        </p:txBody>
      </p:sp>
    </p:spTree>
    <p:extLst>
      <p:ext uri="{BB962C8B-B14F-4D97-AF65-F5344CB8AC3E}">
        <p14:creationId xmlns:p14="http://schemas.microsoft.com/office/powerpoint/2010/main" val="30154369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r>
              <a:rPr lang="en-US" dirty="0"/>
              <a:t>This is what we bring or invest in the program; very influential to the budget.</a:t>
            </a:r>
            <a:endParaRPr dirty="0"/>
          </a:p>
          <a:p>
            <a:pPr marL="0" lvl="0" indent="0" algn="l" rtl="0">
              <a:spcBef>
                <a:spcPts val="0"/>
              </a:spcBef>
              <a:spcAft>
                <a:spcPts val="0"/>
              </a:spcAft>
              <a:buNone/>
            </a:pPr>
            <a:r>
              <a:rPr lang="en-US" dirty="0"/>
              <a:t>Resources are the raw materials needed to create the program, implement its activities, and attain the desired outputs and outcomes. Sometimes called inputs, resources include both material items (such as curricula, instruction materials, facilities, and funding) and nonmaterial items (such as time, community support, and specialized knowledge and skills).</a:t>
            </a:r>
            <a:endParaRPr dirty="0"/>
          </a:p>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47</a:t>
            </a:fld>
            <a:endParaRPr dirty="0"/>
          </a:p>
        </p:txBody>
      </p:sp>
    </p:spTree>
    <p:extLst>
      <p:ext uri="{BB962C8B-B14F-4D97-AF65-F5344CB8AC3E}">
        <p14:creationId xmlns:p14="http://schemas.microsoft.com/office/powerpoint/2010/main" val="41611427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72485-2C3E-4E75-86A8-CAC6306CFB9B}" type="slidenum">
              <a:rPr lang="en-US" smtClean="0"/>
              <a:pPr/>
              <a:t>48</a:t>
            </a:fld>
            <a:endParaRPr lang="en-US" dirty="0"/>
          </a:p>
        </p:txBody>
      </p:sp>
    </p:spTree>
    <p:extLst>
      <p:ext uri="{BB962C8B-B14F-4D97-AF65-F5344CB8AC3E}">
        <p14:creationId xmlns:p14="http://schemas.microsoft.com/office/powerpoint/2010/main" val="1583512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0270e6df5a_0_1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0270e6df5a_0_16: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lnSpc>
                <a:spcPct val="115000"/>
              </a:lnSpc>
              <a:spcBef>
                <a:spcPts val="1200"/>
              </a:spcBef>
              <a:spcAft>
                <a:spcPts val="0"/>
              </a:spcAft>
              <a:buNone/>
            </a:pPr>
            <a:endParaRPr dirty="0"/>
          </a:p>
        </p:txBody>
      </p:sp>
      <p:sp>
        <p:nvSpPr>
          <p:cNvPr id="96" name="Google Shape;96;g20270e6df5a_0_16: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extLst>
      <p:ext uri="{BB962C8B-B14F-4D97-AF65-F5344CB8AC3E}">
        <p14:creationId xmlns:p14="http://schemas.microsoft.com/office/powerpoint/2010/main" val="4197568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extLst>
      <p:ext uri="{BB962C8B-B14F-4D97-AF65-F5344CB8AC3E}">
        <p14:creationId xmlns:p14="http://schemas.microsoft.com/office/powerpoint/2010/main" val="1642417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extLst>
      <p:ext uri="{BB962C8B-B14F-4D97-AF65-F5344CB8AC3E}">
        <p14:creationId xmlns:p14="http://schemas.microsoft.com/office/powerpoint/2010/main" val="26628952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extLst>
      <p:ext uri="{BB962C8B-B14F-4D97-AF65-F5344CB8AC3E}">
        <p14:creationId xmlns:p14="http://schemas.microsoft.com/office/powerpoint/2010/main" val="3941587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0270e6df5a_0_3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0270e6df5a_0_34: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104" name="Google Shape;104;g20270e6df5a_0_34: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19</a:t>
            </a:fld>
            <a:endParaRPr/>
          </a:p>
        </p:txBody>
      </p:sp>
    </p:spTree>
    <p:extLst>
      <p:ext uri="{BB962C8B-B14F-4D97-AF65-F5344CB8AC3E}">
        <p14:creationId xmlns:p14="http://schemas.microsoft.com/office/powerpoint/2010/main" val="9850657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p:spTree>
      <p:nvGrpSpPr>
        <p:cNvPr id="1" name=""/>
        <p:cNvGrpSpPr/>
        <p:nvPr/>
      </p:nvGrpSpPr>
      <p:grpSpPr>
        <a:xfrm>
          <a:off x="0" y="0"/>
          <a:ext cx="0" cy="0"/>
          <a:chOff x="0" y="0"/>
          <a:chExt cx="0" cy="0"/>
        </a:xfrm>
      </p:grpSpPr>
      <p:sp>
        <p:nvSpPr>
          <p:cNvPr id="11" name="Body Level One…"/>
          <p:cNvSpPr txBox="1">
            <a:spLocks noGrp="1"/>
          </p:cNvSpPr>
          <p:nvPr>
            <p:ph type="body" sz="quarter" idx="1" hasCustomPrompt="1"/>
          </p:nvPr>
        </p:nvSpPr>
        <p:spPr>
          <a:xfrm>
            <a:off x="1201340" y="11859862"/>
            <a:ext cx="2197100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Author and Date</a:t>
            </a:r>
          </a:p>
          <a:p>
            <a:pPr lvl="1"/>
            <a:endParaRPr/>
          </a:p>
          <a:p>
            <a:pPr lvl="2"/>
            <a:endParaRPr/>
          </a:p>
          <a:p>
            <a:pPr lvl="3"/>
            <a:endParaRPr/>
          </a:p>
          <a:p>
            <a:pPr lvl="4"/>
            <a:endParaRPr/>
          </a:p>
        </p:txBody>
      </p:sp>
      <p:sp>
        <p:nvSpPr>
          <p:cNvPr id="12" name="Presentation Title"/>
          <p:cNvSpPr txBox="1">
            <a:spLocks noGrp="1"/>
          </p:cNvSpPr>
          <p:nvPr>
            <p:ph type="title" hasCustomPrompt="1"/>
          </p:nvPr>
        </p:nvSpPr>
        <p:spPr>
          <a:xfrm>
            <a:off x="1206496" y="2574991"/>
            <a:ext cx="21971005" cy="4648202"/>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21" hasCustomPrompt="1"/>
          </p:nvPr>
        </p:nvSpPr>
        <p:spPr>
          <a:xfrm>
            <a:off x="1201342" y="7223190"/>
            <a:ext cx="21971002" cy="1905002"/>
          </a:xfrm>
          <a:prstGeom prst="rect">
            <a:avLst/>
          </a:prstGeom>
        </p:spPr>
        <p:txBody>
          <a:bodyPr numCol="1" spcCol="38100"/>
          <a:lstStyle>
            <a:lvl1pPr marL="0" indent="0" defTabSz="825500">
              <a:lnSpc>
                <a:spcPct val="100000"/>
              </a:lnSpc>
              <a:spcBef>
                <a:spcPts val="0"/>
              </a:spcBef>
              <a:buSzTx/>
              <a:buNone/>
              <a:defRPr sz="5500" b="1"/>
            </a:lvl1pPr>
          </a:lstStyle>
          <a:p>
            <a:r>
              <a:t>Presentation Subtitle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5"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500" y="13085233"/>
            <a:ext cx="368504"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numCol="1" spcCol="38100"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6"/>
            <a:ext cx="21971000" cy="7241586"/>
          </a:xfrm>
          <a:prstGeom prst="rect">
            <a:avLst/>
          </a:prstGeom>
        </p:spPr>
        <p:txBody>
          <a:bodyPr numCol="1" spcCol="38100" anchor="b"/>
          <a:lstStyle>
            <a:lvl1pPr marL="0" indent="0" algn="ctr">
              <a:lnSpc>
                <a:spcPct val="80000"/>
              </a:lnSpc>
              <a:spcBef>
                <a:spcPts val="0"/>
              </a:spcBef>
              <a:buSzTx/>
              <a:buNone/>
              <a:defRPr sz="25000" b="1" spc="-250"/>
            </a:lvl1pPr>
            <a:lvl2pPr marL="0" indent="0" algn="ctr">
              <a:lnSpc>
                <a:spcPct val="80000"/>
              </a:lnSpc>
              <a:spcBef>
                <a:spcPts val="0"/>
              </a:spcBef>
              <a:buSzTx/>
              <a:buNone/>
              <a:defRPr sz="25000" b="1" spc="-250"/>
            </a:lvl2pPr>
            <a:lvl3pPr marL="0" indent="0" algn="ctr">
              <a:lnSpc>
                <a:spcPct val="80000"/>
              </a:lnSpc>
              <a:spcBef>
                <a:spcPts val="0"/>
              </a:spcBef>
              <a:buSzTx/>
              <a:buNone/>
              <a:defRPr sz="25000" b="1" spc="-250"/>
            </a:lvl3pPr>
            <a:lvl4pPr marL="0" indent="0" algn="ctr">
              <a:lnSpc>
                <a:spcPct val="80000"/>
              </a:lnSpc>
              <a:spcBef>
                <a:spcPts val="0"/>
              </a:spcBef>
              <a:buSzTx/>
              <a:buNone/>
              <a:defRPr sz="25000" b="1" spc="-250"/>
            </a:lvl4pPr>
            <a:lvl5pPr marL="0" indent="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8" tIns="45718" rIns="45718" bIns="45718" numCol="1" spcCol="38100"/>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Body Level One…"/>
          <p:cNvSpPr txBox="1">
            <a:spLocks noGrp="1"/>
          </p:cNvSpPr>
          <p:nvPr>
            <p:ph type="body" sz="quarter" idx="1" hasCustomPrompt="1"/>
          </p:nvPr>
        </p:nvSpPr>
        <p:spPr>
          <a:xfrm>
            <a:off x="2430024" y="10675453"/>
            <a:ext cx="20200054" cy="636980"/>
          </a:xfrm>
          <a:prstGeom prst="rect">
            <a:avLst/>
          </a:prstGeom>
        </p:spPr>
        <p:txBody>
          <a:bodyPr lIns="45718" tIns="45718" rIns="45718" bIns="45718" numCol="1" spcCol="38100"/>
          <a:lstStyle>
            <a:lvl1pPr marL="0" indent="0" defTabSz="825500">
              <a:lnSpc>
                <a:spcPct val="100000"/>
              </a:lnSpc>
              <a:spcBef>
                <a:spcPts val="0"/>
              </a:spcBef>
              <a:buSzTx/>
              <a:buNone/>
              <a:defRPr sz="3600" b="1"/>
            </a:lvl1pPr>
            <a:lvl2pPr marL="1066800" indent="-457200" defTabSz="825500">
              <a:lnSpc>
                <a:spcPct val="100000"/>
              </a:lnSpc>
              <a:spcBef>
                <a:spcPts val="0"/>
              </a:spcBef>
              <a:defRPr sz="3600" b="1"/>
            </a:lvl2pPr>
            <a:lvl3pPr marL="1676400" indent="-457200" defTabSz="825500">
              <a:lnSpc>
                <a:spcPct val="100000"/>
              </a:lnSpc>
              <a:spcBef>
                <a:spcPts val="0"/>
              </a:spcBef>
              <a:defRPr sz="3600" b="1"/>
            </a:lvl3pPr>
            <a:lvl4pPr marL="2286000" indent="-457200" defTabSz="825500">
              <a:lnSpc>
                <a:spcPct val="100000"/>
              </a:lnSpc>
              <a:spcBef>
                <a:spcPts val="0"/>
              </a:spcBef>
              <a:defRPr sz="3600" b="1"/>
            </a:lvl4pPr>
            <a:lvl5pPr marL="2895600" indent="-457200" defTabSz="825500">
              <a:lnSpc>
                <a:spcPct val="100000"/>
              </a:lnSpc>
              <a:spcBef>
                <a:spcPts val="0"/>
              </a:spcBef>
              <a:defRPr sz="3600" b="1"/>
            </a:lvl5pPr>
          </a:lstStyle>
          <a:p>
            <a:r>
              <a:t>Attribution</a:t>
            </a:r>
          </a:p>
          <a:p>
            <a:pPr lvl="1"/>
            <a:endParaRPr/>
          </a:p>
          <a:p>
            <a:pPr lvl="2"/>
            <a:endParaRPr/>
          </a:p>
          <a:p>
            <a:pPr lvl="3"/>
            <a:endParaRPr/>
          </a:p>
          <a:p>
            <a:pPr lvl="4"/>
            <a:endParaRPr/>
          </a:p>
        </p:txBody>
      </p:sp>
      <p:sp>
        <p:nvSpPr>
          <p:cNvPr id="116" name="Body Level One…"/>
          <p:cNvSpPr txBox="1">
            <a:spLocks noGrp="1"/>
          </p:cNvSpPr>
          <p:nvPr>
            <p:ph type="body" sz="half" idx="21" hasCustomPrompt="1"/>
          </p:nvPr>
        </p:nvSpPr>
        <p:spPr>
          <a:xfrm>
            <a:off x="1753923" y="4939860"/>
            <a:ext cx="20876154" cy="3836281"/>
          </a:xfrm>
          <a:prstGeom prst="rect">
            <a:avLst/>
          </a:prstGeom>
        </p:spPr>
        <p:txBody>
          <a:bodyPr numCol="1" spcCol="38100"/>
          <a:lstStyle>
            <a:lvl1pPr marL="469900" indent="-300876">
              <a:spcBef>
                <a:spcPts val="0"/>
              </a:spcBef>
              <a:buSzTx/>
              <a:buNone/>
              <a:defRPr sz="8500" spc="-200">
                <a:latin typeface="Helvetica Neue Medium"/>
                <a:ea typeface="Helvetica Neue Medium"/>
                <a:cs typeface="Helvetica Neue Medium"/>
                <a:sym typeface="Helvetica Neue Medium"/>
              </a:defRPr>
            </a:lvl1pPr>
          </a:lstStyle>
          <a:p>
            <a:r>
              <a:t>“Notable Quote”</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15760700" y="1016000"/>
            <a:ext cx="7439099" cy="5949678"/>
          </a:xfrm>
          <a:prstGeom prst="rect">
            <a:avLst/>
          </a:prstGeom>
        </p:spPr>
        <p:txBody>
          <a:bodyPr lIns="91439" tIns="45719" rIns="91439" bIns="45719" numCol="1" spcCol="38100">
            <a:noAutofit/>
          </a:bodyPr>
          <a:lstStyle/>
          <a:p>
            <a:r>
              <a:rPr lang="en-US"/>
              <a:t>Click icon to add picture</a:t>
            </a:r>
            <a:endParaRPr/>
          </a:p>
        </p:txBody>
      </p:sp>
      <p:sp>
        <p:nvSpPr>
          <p:cNvPr id="125" name="Bowl with salmon cakes, salad, and hummus "/>
          <p:cNvSpPr>
            <a:spLocks noGrp="1"/>
          </p:cNvSpPr>
          <p:nvPr>
            <p:ph type="pic" sz="half" idx="22"/>
          </p:nvPr>
        </p:nvSpPr>
        <p:spPr>
          <a:xfrm>
            <a:off x="13500100" y="3978275"/>
            <a:ext cx="10439400" cy="12150181"/>
          </a:xfrm>
          <a:prstGeom prst="rect">
            <a:avLst/>
          </a:prstGeom>
        </p:spPr>
        <p:txBody>
          <a:bodyPr lIns="91439" tIns="45719" rIns="91439" bIns="45719" numCol="1" spcCol="38100">
            <a:noAutofit/>
          </a:bodyPr>
          <a:lstStyle/>
          <a:p>
            <a:r>
              <a:rPr lang="en-US"/>
              <a:t>Click icon to add picture</a:t>
            </a:r>
            <a:endParaRPr/>
          </a:p>
        </p:txBody>
      </p:sp>
      <p:sp>
        <p:nvSpPr>
          <p:cNvPr id="126" name="Bowl of pappardelle pasta with parsley butter, roasted hazelnuts, and shaved parmesan cheese"/>
          <p:cNvSpPr>
            <a:spLocks noGrp="1"/>
          </p:cNvSpPr>
          <p:nvPr>
            <p:ph type="pic" idx="23"/>
          </p:nvPr>
        </p:nvSpPr>
        <p:spPr>
          <a:xfrm>
            <a:off x="-139700" y="495300"/>
            <a:ext cx="16611600" cy="12458700"/>
          </a:xfrm>
          <a:prstGeom prst="rect">
            <a:avLst/>
          </a:prstGeom>
        </p:spPr>
        <p:txBody>
          <a:bodyPr lIns="91439" tIns="45719" rIns="91439" bIns="45719" numCol="1" spcCol="38100">
            <a:noAutofit/>
          </a:bodyPr>
          <a:lstStyle/>
          <a:p>
            <a:r>
              <a:rPr lang="en-US"/>
              <a:t>Click icon to add picture</a:t>
            </a:r>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1333500" y="-5524500"/>
            <a:ext cx="27051000" cy="21640800"/>
          </a:xfrm>
          <a:prstGeom prst="rect">
            <a:avLst/>
          </a:prstGeom>
        </p:spPr>
        <p:txBody>
          <a:bodyPr lIns="91439" tIns="45719" rIns="91439" bIns="45719" numCol="1" spcCol="38100">
            <a:noAutofit/>
          </a:bodyPr>
          <a:lstStyle/>
          <a:p>
            <a:r>
              <a:rPr lang="en-US"/>
              <a:t>Click icon to add picture</a:t>
            </a:r>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a:t>Click to edit Master title style</a:t>
            </a:r>
          </a:p>
        </p:txBody>
      </p:sp>
      <p:sp>
        <p:nvSpPr>
          <p:cNvPr id="3" name="Content Placeholder 2"/>
          <p:cNvSpPr>
            <a:spLocks noGrp="1"/>
          </p:cNvSpPr>
          <p:nvPr>
            <p:ph sz="half" idx="1"/>
          </p:nvPr>
        </p:nvSpPr>
        <p:spPr>
          <a:xfrm>
            <a:off x="1219200" y="3200405"/>
            <a:ext cx="10769600" cy="9051926"/>
          </a:xfrm>
        </p:spPr>
        <p:txBody>
          <a:bodyPr/>
          <a:lstStyle>
            <a:lvl1pPr>
              <a:defRPr sz="4800">
                <a:solidFill>
                  <a:schemeClr val="tx1">
                    <a:lumMod val="75000"/>
                    <a:lumOff val="25000"/>
                  </a:schemeClr>
                </a:solidFill>
              </a:defRPr>
            </a:lvl1pPr>
            <a:lvl2pPr>
              <a:defRPr sz="4000">
                <a:solidFill>
                  <a:schemeClr val="tx1">
                    <a:lumMod val="75000"/>
                    <a:lumOff val="25000"/>
                  </a:schemeClr>
                </a:solidFill>
              </a:defRPr>
            </a:lvl2pPr>
            <a:lvl3pPr>
              <a:defRPr sz="4000">
                <a:solidFill>
                  <a:schemeClr val="tx1">
                    <a:lumMod val="75000"/>
                    <a:lumOff val="25000"/>
                  </a:schemeClr>
                </a:solidFill>
              </a:defRPr>
            </a:lvl3pPr>
            <a:lvl4pPr>
              <a:defRPr sz="3600">
                <a:solidFill>
                  <a:schemeClr val="tx1">
                    <a:lumMod val="75000"/>
                    <a:lumOff val="25000"/>
                  </a:schemeClr>
                </a:solidFill>
              </a:defRPr>
            </a:lvl4pPr>
            <a:lvl5pPr>
              <a:defRPr sz="3600">
                <a:solidFill>
                  <a:schemeClr val="tx1">
                    <a:lumMod val="75000"/>
                    <a:lumOff val="25000"/>
                  </a:schemeClr>
                </a:solidFill>
              </a:defRPr>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95200" y="3200405"/>
            <a:ext cx="10769600" cy="9051926"/>
          </a:xfrm>
        </p:spPr>
        <p:txBody>
          <a:bodyPr/>
          <a:lstStyle>
            <a:lvl1pPr>
              <a:defRPr sz="4800">
                <a:solidFill>
                  <a:schemeClr val="tx1">
                    <a:lumMod val="75000"/>
                    <a:lumOff val="25000"/>
                  </a:schemeClr>
                </a:solidFill>
              </a:defRPr>
            </a:lvl1pPr>
            <a:lvl2pPr>
              <a:defRPr sz="4000">
                <a:solidFill>
                  <a:schemeClr val="tx1">
                    <a:lumMod val="75000"/>
                    <a:lumOff val="25000"/>
                  </a:schemeClr>
                </a:solidFill>
              </a:defRPr>
            </a:lvl2pPr>
            <a:lvl3pPr>
              <a:defRPr sz="4000">
                <a:solidFill>
                  <a:schemeClr val="tx1">
                    <a:lumMod val="75000"/>
                    <a:lumOff val="25000"/>
                  </a:schemeClr>
                </a:solidFill>
              </a:defRPr>
            </a:lvl3pPr>
            <a:lvl4pPr>
              <a:defRPr sz="3600">
                <a:solidFill>
                  <a:schemeClr val="tx1">
                    <a:lumMod val="75000"/>
                    <a:lumOff val="25000"/>
                  </a:schemeClr>
                </a:solidFill>
              </a:defRPr>
            </a:lvl4pPr>
            <a:lvl5pPr>
              <a:defRPr sz="3600">
                <a:solidFill>
                  <a:schemeClr val="tx1">
                    <a:lumMod val="75000"/>
                    <a:lumOff val="25000"/>
                  </a:schemeClr>
                </a:solidFill>
              </a:defRPr>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6701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7200" b="1">
                <a:solidFill>
                  <a:srgbClr val="2F6A36"/>
                </a:solidFill>
              </a:defRPr>
            </a:lvl1pPr>
          </a:lstStyle>
          <a:p>
            <a:r>
              <a:rPr lang="en-US"/>
              <a:t>Click to edit Master title style</a:t>
            </a:r>
            <a:endParaRPr lang="en-US" dirty="0"/>
          </a:p>
        </p:txBody>
      </p:sp>
      <p:sp>
        <p:nvSpPr>
          <p:cNvPr id="3" name="Content Placeholder 2"/>
          <p:cNvSpPr>
            <a:spLocks noGrp="1"/>
          </p:cNvSpPr>
          <p:nvPr>
            <p:ph idx="1"/>
          </p:nvPr>
        </p:nvSpPr>
        <p:spPr>
          <a:xfrm>
            <a:off x="1219201" y="3200402"/>
            <a:ext cx="21945602" cy="8686800"/>
          </a:xfrm>
        </p:spPr>
        <p:txBody>
          <a:bodyPr/>
          <a:lstStyle>
            <a:lvl1pPr>
              <a:defRPr sz="4800" b="0" i="0">
                <a:solidFill>
                  <a:schemeClr val="tx1">
                    <a:lumMod val="75000"/>
                    <a:lumOff val="25000"/>
                  </a:schemeClr>
                </a:solidFill>
                <a:latin typeface="Montserrat" pitchFamily="2" charset="77"/>
              </a:defRPr>
            </a:lvl1pPr>
            <a:lvl2pPr>
              <a:defRPr b="0" i="0">
                <a:solidFill>
                  <a:schemeClr val="tx1">
                    <a:lumMod val="75000"/>
                    <a:lumOff val="25000"/>
                  </a:schemeClr>
                </a:solidFill>
                <a:latin typeface="Montserrat Light" pitchFamily="2" charset="77"/>
              </a:defRPr>
            </a:lvl2pPr>
            <a:lvl3pPr>
              <a:defRPr b="0" i="0">
                <a:solidFill>
                  <a:schemeClr val="tx1">
                    <a:lumMod val="75000"/>
                    <a:lumOff val="25000"/>
                  </a:schemeClr>
                </a:solidFill>
                <a:latin typeface="Montserrat Light" pitchFamily="2" charset="77"/>
              </a:defRPr>
            </a:lvl3pPr>
            <a:lvl4pPr>
              <a:defRPr b="0" i="0">
                <a:solidFill>
                  <a:schemeClr val="tx1">
                    <a:lumMod val="75000"/>
                    <a:lumOff val="25000"/>
                  </a:schemeClr>
                </a:solidFill>
                <a:latin typeface="Montserrat Light" pitchFamily="2" charset="77"/>
              </a:defRPr>
            </a:lvl4pPr>
            <a:lvl5pPr>
              <a:defRPr b="0" i="0">
                <a:solidFill>
                  <a:schemeClr val="tx1">
                    <a:lumMod val="75000"/>
                    <a:lumOff val="25000"/>
                  </a:schemeClr>
                </a:solidFill>
                <a:latin typeface="Montserrat Light"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87222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06500" y="4248503"/>
            <a:ext cx="21971000" cy="82560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numCol="2" spcCol="1098550">
            <a:normAutofit/>
          </a:bodyPr>
          <a:lstStyle/>
          <a:p>
            <a:r>
              <a:t>Slide bullet text</a:t>
            </a:r>
          </a:p>
          <a:p>
            <a:pPr lvl="1"/>
            <a:endParaRPr/>
          </a:p>
          <a:p>
            <a:pPr lvl="2"/>
            <a:endParaRPr/>
          </a:p>
          <a:p>
            <a:pPr lvl="3"/>
            <a:endParaRPr/>
          </a:p>
          <a:p>
            <a:pPr lvl="4"/>
            <a:endParaRPr/>
          </a:p>
        </p:txBody>
      </p:sp>
      <p:sp>
        <p:nvSpPr>
          <p:cNvPr id="3" name="Title Text"/>
          <p:cNvSpPr txBox="1">
            <a:spLocks noGrp="1"/>
          </p:cNvSpPr>
          <p:nvPr>
            <p:ph type="title"/>
          </p:nvPr>
        </p:nvSpPr>
        <p:spPr>
          <a:xfrm>
            <a:off x="3653366" y="2743200"/>
            <a:ext cx="19507201" cy="15053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4" name="Slide Number"/>
          <p:cNvSpPr txBox="1">
            <a:spLocks noGrp="1"/>
          </p:cNvSpPr>
          <p:nvPr>
            <p:ph type="sldNum" sz="quarter" idx="2"/>
          </p:nvPr>
        </p:nvSpPr>
        <p:spPr>
          <a:xfrm>
            <a:off x="12001500" y="13080999"/>
            <a:ext cx="368504"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5" r:id="rId2"/>
    <p:sldLayoutId id="2147483658" r:id="rId3"/>
    <p:sldLayoutId id="2147483659" r:id="rId4"/>
    <p:sldLayoutId id="2147483660" r:id="rId5"/>
    <p:sldLayoutId id="2147483661" r:id="rId6"/>
    <p:sldLayoutId id="2147483662" r:id="rId7"/>
    <p:sldLayoutId id="2147483665" r:id="rId8"/>
    <p:sldLayoutId id="2147483666" r:id="rId9"/>
  </p:sldLayoutIdLst>
  <p:transition spd="med"/>
  <p:txStyles>
    <p:titleStyle>
      <a:lvl1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p:titleStyle>
    <p:bodyStyle>
      <a:lvl1pPr marL="6096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1pPr>
      <a:lvl2pPr marL="12192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2pPr>
      <a:lvl3pPr marL="18288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3pPr>
      <a:lvl4pPr marL="24384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4pPr>
      <a:lvl5pPr marL="30480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5pPr>
      <a:lvl6pPr marL="36576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6pPr>
      <a:lvl7pPr marL="42672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7pPr>
      <a:lvl8pPr marL="48768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8pPr>
      <a:lvl9pPr marL="5486400" marR="0" indent="-609600" algn="l" defTabSz="2438337" rtl="0" eaLnBrk="1" latinLnBrk="0" hangingPunct="1">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j-lt"/>
          <a:ea typeface="+mj-ea"/>
          <a:cs typeface="+mj-cs"/>
          <a:sym typeface="Helvetica Neue"/>
        </a:defRPr>
      </a:lvl9pPr>
    </p:bodyStyle>
    <p:otherStyle>
      <a:lvl1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0" algn="ctr" defTabSz="584200" rtl="0" eaLnBrk="1" latinLnBrk="0" hangingPunct="1">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ultius.com/glossary/literature/character-types/hero.html"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49.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56.jpeg"/></Relationships>
</file>

<file path=ppt/slides/_rels/slide4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hyperlink" Target="mailto:Louise.mathias@innovativefundingpartners.com"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9.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https://vimeo.com/838825707?share=copy" TargetMode="External"/><Relationship Id="rId2" Type="http://schemas.openxmlformats.org/officeDocument/2006/relationships/hyperlink" Target="https://vimeo.com/799259781" TargetMode="External"/><Relationship Id="rId1" Type="http://schemas.openxmlformats.org/officeDocument/2006/relationships/slideLayout" Target="../slideLayouts/slideLayout9.xml"/><Relationship Id="rId6" Type="http://schemas.openxmlformats.org/officeDocument/2006/relationships/image" Target="../media/image1.png"/><Relationship Id="rId5" Type="http://schemas.openxmlformats.org/officeDocument/2006/relationships/hyperlink" Target="https://vimeo.com/884975733?share=copy" TargetMode="External"/><Relationship Id="rId4" Type="http://schemas.openxmlformats.org/officeDocument/2006/relationships/hyperlink" Target="https://vimeo.com/855376213?share=copy"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sv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title of"/>
          <p:cNvSpPr txBox="1"/>
          <p:nvPr/>
        </p:nvSpPr>
        <p:spPr>
          <a:xfrm>
            <a:off x="8099146" y="3119263"/>
            <a:ext cx="13228368" cy="62581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8000" dirty="0"/>
              <a:t>Do’s and Don’ts in Government Grant Development: </a:t>
            </a:r>
          </a:p>
          <a:p>
            <a:r>
              <a:rPr lang="en-US" sz="8000" dirty="0">
                <a:solidFill>
                  <a:srgbClr val="0EB1A4"/>
                </a:solidFill>
              </a:rPr>
              <a:t>Successful Proposal Case Studies</a:t>
            </a:r>
            <a:endParaRPr sz="8000" dirty="0">
              <a:solidFill>
                <a:srgbClr val="0EB1A4"/>
              </a:solidFill>
            </a:endParaRPr>
          </a:p>
        </p:txBody>
      </p:sp>
      <p:sp>
        <p:nvSpPr>
          <p:cNvPr id="154" name="presentation"/>
          <p:cNvSpPr txBox="1"/>
          <p:nvPr/>
        </p:nvSpPr>
        <p:spPr>
          <a:xfrm>
            <a:off x="7883018" y="7797466"/>
            <a:ext cx="102657"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endParaRPr sz="9600" dirty="0"/>
          </a:p>
        </p:txBody>
      </p:sp>
      <p:pic>
        <p:nvPicPr>
          <p:cNvPr id="155" name="Image" descr="Image"/>
          <p:cNvPicPr>
            <a:picLocks noChangeAspect="1"/>
          </p:cNvPicPr>
          <p:nvPr/>
        </p:nvPicPr>
        <p:blipFill>
          <a:blip r:embed="rId2"/>
          <a:stretch>
            <a:fillRect/>
          </a:stretch>
        </p:blipFill>
        <p:spPr>
          <a:xfrm>
            <a:off x="5620891" y="5899510"/>
            <a:ext cx="2213357" cy="1916981"/>
          </a:xfrm>
          <a:prstGeom prst="rect">
            <a:avLst/>
          </a:prstGeom>
          <a:ln w="12700">
            <a:miter lim="400000"/>
          </a:ln>
        </p:spPr>
      </p:pic>
      <p:pic>
        <p:nvPicPr>
          <p:cNvPr id="3" name="Image" descr="Image">
            <a:extLst>
              <a:ext uri="{FF2B5EF4-FFF2-40B4-BE49-F238E27FC236}">
                <a16:creationId xmlns:a16="http://schemas.microsoft.com/office/drawing/2014/main" id="{25896D41-A052-332E-DA83-F3E3A9449DBA}"/>
              </a:ext>
            </a:extLst>
          </p:cNvPr>
          <p:cNvPicPr>
            <a:picLocks noChangeAspect="1"/>
          </p:cNvPicPr>
          <p:nvPr/>
        </p:nvPicPr>
        <p:blipFill>
          <a:blip r:embed="rId3"/>
          <a:stretch>
            <a:fillRect/>
          </a:stretch>
        </p:blipFill>
        <p:spPr>
          <a:xfrm>
            <a:off x="315355" y="546302"/>
            <a:ext cx="6855221" cy="1782859"/>
          </a:xfrm>
          <a:prstGeom prst="rect">
            <a:avLst/>
          </a:prstGeom>
          <a:ln w="12700">
            <a:miter lim="400000"/>
          </a:ln>
        </p:spPr>
      </p:pic>
      <p:sp>
        <p:nvSpPr>
          <p:cNvPr id="4" name="TextBox 3">
            <a:extLst>
              <a:ext uri="{FF2B5EF4-FFF2-40B4-BE49-F238E27FC236}">
                <a16:creationId xmlns:a16="http://schemas.microsoft.com/office/drawing/2014/main" id="{B53D6247-8CDF-6665-D164-B03F1F410F9C}"/>
              </a:ext>
            </a:extLst>
          </p:cNvPr>
          <p:cNvSpPr txBox="1"/>
          <p:nvPr/>
        </p:nvSpPr>
        <p:spPr>
          <a:xfrm>
            <a:off x="519174" y="12143776"/>
            <a:ext cx="703397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chemeClr val="accent2">
                    <a:lumMod val="75000"/>
                  </a:schemeClr>
                </a:solidFill>
                <a:effectLst/>
                <a:uFillTx/>
                <a:latin typeface="+mj-lt"/>
                <a:ea typeface="+mj-ea"/>
                <a:cs typeface="+mj-cs"/>
                <a:sym typeface="Helvetica Neue"/>
              </a:rPr>
              <a:t>February 21</a:t>
            </a:r>
            <a:r>
              <a:rPr kumimoji="0" lang="en-US" sz="6000" b="1" i="0" u="none" strike="noStrike" cap="none" spc="0" normalizeH="0" baseline="30000" dirty="0">
                <a:ln>
                  <a:noFill/>
                </a:ln>
                <a:solidFill>
                  <a:schemeClr val="accent2">
                    <a:lumMod val="75000"/>
                  </a:schemeClr>
                </a:solidFill>
                <a:effectLst/>
                <a:uFillTx/>
                <a:latin typeface="+mj-lt"/>
                <a:ea typeface="+mj-ea"/>
                <a:cs typeface="+mj-cs"/>
                <a:sym typeface="Helvetica Neue"/>
              </a:rPr>
              <a:t>st</a:t>
            </a:r>
            <a:r>
              <a:rPr kumimoji="0" lang="en-US" sz="6000" b="1" i="0" u="none" strike="noStrike" cap="none" spc="0" normalizeH="0" baseline="0" dirty="0">
                <a:ln>
                  <a:noFill/>
                </a:ln>
                <a:solidFill>
                  <a:schemeClr val="accent2">
                    <a:lumMod val="75000"/>
                  </a:schemeClr>
                </a:solidFill>
                <a:effectLst/>
                <a:uFillTx/>
                <a:latin typeface="+mj-lt"/>
                <a:ea typeface="+mj-ea"/>
                <a:cs typeface="+mj-cs"/>
                <a:sym typeface="Helvetica Neue"/>
              </a:rPr>
              <a:t>, 2024</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0" y="0"/>
            <a:ext cx="23686086" cy="2286000"/>
          </a:xfrm>
          <a:prstGeom prst="rect">
            <a:avLst/>
          </a:prstGeom>
        </p:spPr>
        <p:txBody>
          <a:bodyPr spcFirstLastPara="1" wrap="square" lIns="182850" tIns="91400" rIns="182850" bIns="91400" anchor="ctr" anchorCtr="0">
            <a:normAutofit/>
          </a:bodyPr>
          <a:lstStyle/>
          <a:p>
            <a:r>
              <a:rPr lang="en-US" sz="6000" dirty="0">
                <a:solidFill>
                  <a:schemeClr val="tx1">
                    <a:lumMod val="50000"/>
                  </a:schemeClr>
                </a:solidFill>
              </a:rPr>
              <a:t>1. HRSA’s Rural Communities Opioid Response Program- Behavioral Health Care Support (RCORP BHS)</a:t>
            </a:r>
            <a:endParaRPr sz="60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9" name="TextBox 8">
            <a:extLst>
              <a:ext uri="{FF2B5EF4-FFF2-40B4-BE49-F238E27FC236}">
                <a16:creationId xmlns:a16="http://schemas.microsoft.com/office/drawing/2014/main" id="{028D648D-EA10-3B0B-75D2-4CA5D94C82F7}"/>
              </a:ext>
            </a:extLst>
          </p:cNvPr>
          <p:cNvSpPr txBox="1"/>
          <p:nvPr/>
        </p:nvSpPr>
        <p:spPr>
          <a:xfrm>
            <a:off x="520695" y="3401179"/>
            <a:ext cx="21945600" cy="9705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4800" b="0" i="0" dirty="0">
                <a:solidFill>
                  <a:srgbClr val="1B1B1B"/>
                </a:solidFill>
                <a:effectLst/>
                <a:latin typeface="+mn-lt"/>
              </a:rPr>
              <a:t>RCORP</a:t>
            </a:r>
            <a:r>
              <a:rPr lang="en-US" sz="4800" dirty="0">
                <a:solidFill>
                  <a:srgbClr val="1B1B1B"/>
                </a:solidFill>
                <a:latin typeface="+mn-lt"/>
              </a:rPr>
              <a:t> BHS </a:t>
            </a:r>
            <a:r>
              <a:rPr lang="en-US" sz="4800" b="0" i="0" dirty="0">
                <a:solidFill>
                  <a:srgbClr val="1B1B1B"/>
                </a:solidFill>
                <a:effectLst/>
                <a:latin typeface="+mn-lt"/>
              </a:rPr>
              <a:t>aims to improve the quality and sustainability of behavioral health care services in rural communities, including evidence-based, trauma-informed treatment for substance use disorder (SUD).</a:t>
            </a:r>
          </a:p>
          <a:p>
            <a:pPr algn="l"/>
            <a:endParaRPr lang="en-US" sz="4800" b="0" i="0" dirty="0">
              <a:solidFill>
                <a:srgbClr val="1B1B1B"/>
              </a:solidFill>
              <a:effectLst/>
              <a:latin typeface="+mn-lt"/>
            </a:endParaRPr>
          </a:p>
          <a:p>
            <a:pPr algn="l"/>
            <a:r>
              <a:rPr lang="en-US" sz="4800" b="0" i="0" dirty="0">
                <a:solidFill>
                  <a:srgbClr val="1B1B1B"/>
                </a:solidFill>
                <a:effectLst/>
                <a:latin typeface="+mn-lt"/>
              </a:rPr>
              <a:t>Award recipients receive up to $500,000 per year over the four-year period of performance to implement activities that are aligned with the following program goals:</a:t>
            </a:r>
          </a:p>
          <a:p>
            <a:pPr algn="l"/>
            <a:endParaRPr lang="en-US" sz="4800" dirty="0">
              <a:solidFill>
                <a:srgbClr val="1B1B1B"/>
              </a:solidFill>
              <a:latin typeface="+mn-lt"/>
            </a:endParaRPr>
          </a:p>
          <a:p>
            <a:pPr marL="742950" indent="-742950" algn="l">
              <a:buFont typeface="+mj-lt"/>
              <a:buAutoNum type="arabicPeriod"/>
            </a:pPr>
            <a:r>
              <a:rPr lang="en-US" sz="4800" b="0" i="0" dirty="0">
                <a:solidFill>
                  <a:srgbClr val="1B1B1B"/>
                </a:solidFill>
                <a:effectLst/>
                <a:latin typeface="+mn-lt"/>
              </a:rPr>
              <a:t>Address structural- and systems-level barriers to improve rural residents’ access to quality, integrated SUD and other behavioral health care services.</a:t>
            </a:r>
          </a:p>
          <a:p>
            <a:pPr marL="742950" indent="-742950" algn="l">
              <a:buFont typeface="+mj-lt"/>
              <a:buAutoNum type="arabicPeriod"/>
            </a:pPr>
            <a:r>
              <a:rPr lang="en-US" sz="4800" b="0" i="0" dirty="0">
                <a:solidFill>
                  <a:srgbClr val="1B1B1B"/>
                </a:solidFill>
                <a:effectLst/>
                <a:latin typeface="+mn-lt"/>
              </a:rPr>
              <a:t>Improve the quality and sustainability of rural behavioral health care services by supporting rural health care providers to offer coordinated, evidence- based, trauma-informed SUD and other behavioral health care services.</a:t>
            </a:r>
          </a:p>
        </p:txBody>
      </p:sp>
      <p:pic>
        <p:nvPicPr>
          <p:cNvPr id="4" name="Picture 3" descr="A blue and red logo&#10;&#10;Description automatically generated">
            <a:extLst>
              <a:ext uri="{FF2B5EF4-FFF2-40B4-BE49-F238E27FC236}">
                <a16:creationId xmlns:a16="http://schemas.microsoft.com/office/drawing/2014/main" id="{03CCE7DD-06B4-2B26-CEE4-89CCEB4E3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8306" y="1184012"/>
            <a:ext cx="6307675" cy="2220136"/>
          </a:xfrm>
          <a:prstGeom prst="rect">
            <a:avLst/>
          </a:prstGeom>
        </p:spPr>
      </p:pic>
    </p:spTree>
    <p:extLst>
      <p:ext uri="{BB962C8B-B14F-4D97-AF65-F5344CB8AC3E}">
        <p14:creationId xmlns:p14="http://schemas.microsoft.com/office/powerpoint/2010/main" val="3357568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0" y="0"/>
            <a:ext cx="23686086" cy="2286000"/>
          </a:xfrm>
          <a:prstGeom prst="rect">
            <a:avLst/>
          </a:prstGeom>
        </p:spPr>
        <p:txBody>
          <a:bodyPr spcFirstLastPara="1" wrap="square" lIns="182850" tIns="91400" rIns="182850" bIns="91400" anchor="ctr" anchorCtr="0">
            <a:normAutofit/>
          </a:bodyPr>
          <a:lstStyle/>
          <a:p>
            <a:r>
              <a:rPr lang="en-US" sz="6000" dirty="0">
                <a:solidFill>
                  <a:schemeClr val="tx1">
                    <a:lumMod val="50000"/>
                  </a:schemeClr>
                </a:solidFill>
              </a:rPr>
              <a:t>1. HRSA’s Rural Communities Opioid Response Program- Behavioral Health Care Support (RCORP BHS)</a:t>
            </a:r>
            <a:endParaRPr sz="60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9" name="TextBox 8">
            <a:extLst>
              <a:ext uri="{FF2B5EF4-FFF2-40B4-BE49-F238E27FC236}">
                <a16:creationId xmlns:a16="http://schemas.microsoft.com/office/drawing/2014/main" id="{028D648D-EA10-3B0B-75D2-4CA5D94C82F7}"/>
              </a:ext>
            </a:extLst>
          </p:cNvPr>
          <p:cNvSpPr txBox="1"/>
          <p:nvPr/>
        </p:nvSpPr>
        <p:spPr>
          <a:xfrm>
            <a:off x="685800" y="4748780"/>
            <a:ext cx="22130043" cy="25648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8000" b="1" i="0" dirty="0">
                <a:solidFill>
                  <a:srgbClr val="FFC000"/>
                </a:solidFill>
                <a:effectLst/>
                <a:latin typeface="+mn-lt"/>
              </a:rPr>
              <a:t>How does an awarded proposal for this program “work”?</a:t>
            </a:r>
          </a:p>
        </p:txBody>
      </p:sp>
      <p:pic>
        <p:nvPicPr>
          <p:cNvPr id="4" name="Picture 3" descr="A blue and red logo&#10;&#10;Description automatically generated">
            <a:extLst>
              <a:ext uri="{FF2B5EF4-FFF2-40B4-BE49-F238E27FC236}">
                <a16:creationId xmlns:a16="http://schemas.microsoft.com/office/drawing/2014/main" id="{03CCE7DD-06B4-2B26-CEE4-89CCEB4E37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88306" y="1184012"/>
            <a:ext cx="6307675" cy="2220136"/>
          </a:xfrm>
          <a:prstGeom prst="rect">
            <a:avLst/>
          </a:prstGeom>
        </p:spPr>
      </p:pic>
    </p:spTree>
    <p:extLst>
      <p:ext uri="{BB962C8B-B14F-4D97-AF65-F5344CB8AC3E}">
        <p14:creationId xmlns:p14="http://schemas.microsoft.com/office/powerpoint/2010/main" val="17262063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3076190" y="12669557"/>
            <a:ext cx="1219791" cy="1056456"/>
          </a:xfrm>
          <a:prstGeom prst="rect">
            <a:avLst/>
          </a:prstGeom>
          <a:ln w="12700">
            <a:miter lim="400000"/>
          </a:ln>
        </p:spPr>
      </p:pic>
      <p:pic>
        <p:nvPicPr>
          <p:cNvPr id="5" name="Picture 4" descr="A paper with text and images&#10;&#10;Description automatically generated">
            <a:extLst>
              <a:ext uri="{FF2B5EF4-FFF2-40B4-BE49-F238E27FC236}">
                <a16:creationId xmlns:a16="http://schemas.microsoft.com/office/drawing/2014/main" id="{70C25EB6-306C-E81D-CB82-606F2133E4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39845"/>
            <a:ext cx="11006480" cy="10876155"/>
          </a:xfrm>
          <a:prstGeom prst="rect">
            <a:avLst/>
          </a:prstGeom>
        </p:spPr>
      </p:pic>
      <p:sp>
        <p:nvSpPr>
          <p:cNvPr id="6" name="TextBox 5">
            <a:extLst>
              <a:ext uri="{FF2B5EF4-FFF2-40B4-BE49-F238E27FC236}">
                <a16:creationId xmlns:a16="http://schemas.microsoft.com/office/drawing/2014/main" id="{F8E20A75-7810-7F2B-24E7-7E8FF4051BB3}"/>
              </a:ext>
            </a:extLst>
          </p:cNvPr>
          <p:cNvSpPr txBox="1"/>
          <p:nvPr/>
        </p:nvSpPr>
        <p:spPr>
          <a:xfrm>
            <a:off x="406399" y="67492"/>
            <a:ext cx="23889581" cy="219217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EB1A4"/>
                </a:solidFill>
                <a:effectLst/>
                <a:uFillTx/>
                <a:latin typeface="+mj-lt"/>
                <a:ea typeface="+mj-ea"/>
                <a:cs typeface="+mj-cs"/>
                <a:sym typeface="Helvetica Neue"/>
              </a:rPr>
              <a:t>The proposal responds to every requirement in the Notice of Funding Opportunity (NOFO), in order, and embeds the language of the NOFO to make it easy for the reviewer to find.</a:t>
            </a:r>
          </a:p>
        </p:txBody>
      </p:sp>
      <p:pic>
        <p:nvPicPr>
          <p:cNvPr id="8" name="Picture 7" descr="A table with numbers and text&#10;&#10;Description automatically generated">
            <a:extLst>
              <a:ext uri="{FF2B5EF4-FFF2-40B4-BE49-F238E27FC236}">
                <a16:creationId xmlns:a16="http://schemas.microsoft.com/office/drawing/2014/main" id="{A90807DB-1782-C4DF-60F7-5A730E4C19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3411" y="2778522"/>
            <a:ext cx="11932674" cy="4235258"/>
          </a:xfrm>
          <a:prstGeom prst="rect">
            <a:avLst/>
          </a:prstGeom>
        </p:spPr>
      </p:pic>
      <p:pic>
        <p:nvPicPr>
          <p:cNvPr id="11" name="Picture 10" descr="A close-up of a text&#10;&#10;Description automatically generated">
            <a:extLst>
              <a:ext uri="{FF2B5EF4-FFF2-40B4-BE49-F238E27FC236}">
                <a16:creationId xmlns:a16="http://schemas.microsoft.com/office/drawing/2014/main" id="{F37ACEF8-8007-13D0-C2E5-F84059EFBC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3516" y="7013780"/>
            <a:ext cx="11932674" cy="6184005"/>
          </a:xfrm>
          <a:prstGeom prst="rect">
            <a:avLst/>
          </a:prstGeom>
        </p:spPr>
      </p:pic>
      <p:cxnSp>
        <p:nvCxnSpPr>
          <p:cNvPr id="13" name="Straight Connector 12">
            <a:extLst>
              <a:ext uri="{FF2B5EF4-FFF2-40B4-BE49-F238E27FC236}">
                <a16:creationId xmlns:a16="http://schemas.microsoft.com/office/drawing/2014/main" id="{50418D54-0435-01C1-E1A2-A78DB5843E00}"/>
              </a:ext>
            </a:extLst>
          </p:cNvPr>
          <p:cNvCxnSpPr/>
          <p:nvPr/>
        </p:nvCxnSpPr>
        <p:spPr>
          <a:xfrm>
            <a:off x="11143516" y="2519095"/>
            <a:ext cx="0" cy="11206918"/>
          </a:xfrm>
          <a:prstGeom prst="line">
            <a:avLst/>
          </a:prstGeom>
          <a:noFill/>
          <a:ln w="114300" cap="flat">
            <a:solidFill>
              <a:srgbClr val="FFC000"/>
            </a:solidFill>
            <a:prstDash val="solid"/>
            <a:round/>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6642F7B6-739D-3B9C-2D5E-BFFDBCA0C80B}"/>
              </a:ext>
            </a:extLst>
          </p:cNvPr>
          <p:cNvSpPr txBox="1"/>
          <p:nvPr/>
        </p:nvSpPr>
        <p:spPr>
          <a:xfrm>
            <a:off x="2696540" y="1839040"/>
            <a:ext cx="47498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2060"/>
                </a:solidFill>
                <a:effectLst/>
                <a:uFillTx/>
                <a:latin typeface="+mj-lt"/>
                <a:ea typeface="+mj-ea"/>
                <a:cs typeface="+mj-cs"/>
                <a:sym typeface="Helvetica Neue"/>
              </a:rPr>
              <a:t>NOFO</a:t>
            </a:r>
          </a:p>
        </p:txBody>
      </p:sp>
      <p:sp>
        <p:nvSpPr>
          <p:cNvPr id="15" name="TextBox 14">
            <a:extLst>
              <a:ext uri="{FF2B5EF4-FFF2-40B4-BE49-F238E27FC236}">
                <a16:creationId xmlns:a16="http://schemas.microsoft.com/office/drawing/2014/main" id="{A460C8A7-0EDB-25D7-38D4-FA3E3D83BC03}"/>
              </a:ext>
            </a:extLst>
          </p:cNvPr>
          <p:cNvSpPr txBox="1"/>
          <p:nvPr/>
        </p:nvSpPr>
        <p:spPr>
          <a:xfrm>
            <a:off x="14840693" y="1839040"/>
            <a:ext cx="47498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en-US" sz="4800" b="1" dirty="0">
                <a:solidFill>
                  <a:srgbClr val="002060"/>
                </a:solidFill>
              </a:rPr>
              <a:t>Proposal</a:t>
            </a:r>
            <a:endParaRPr kumimoji="0" lang="en-US" sz="4800" b="1" i="0" u="none" strike="noStrike" cap="none" spc="0" normalizeH="0" baseline="0" dirty="0">
              <a:ln>
                <a:noFill/>
              </a:ln>
              <a:solidFill>
                <a:srgbClr val="002060"/>
              </a:solidFill>
              <a:effectLst/>
              <a:uFillTx/>
              <a:latin typeface="+mj-lt"/>
              <a:ea typeface="+mj-ea"/>
              <a:cs typeface="+mj-cs"/>
              <a:sym typeface="Helvetica Neue"/>
            </a:endParaRPr>
          </a:p>
        </p:txBody>
      </p:sp>
    </p:spTree>
    <p:extLst>
      <p:ext uri="{BB962C8B-B14F-4D97-AF65-F5344CB8AC3E}">
        <p14:creationId xmlns:p14="http://schemas.microsoft.com/office/powerpoint/2010/main" val="1310003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3076190" y="12669557"/>
            <a:ext cx="1219791" cy="1056456"/>
          </a:xfrm>
          <a:prstGeom prst="rect">
            <a:avLst/>
          </a:prstGeom>
          <a:ln w="12700">
            <a:miter lim="400000"/>
          </a:ln>
        </p:spPr>
      </p:pic>
      <p:sp>
        <p:nvSpPr>
          <p:cNvPr id="6" name="TextBox 5">
            <a:extLst>
              <a:ext uri="{FF2B5EF4-FFF2-40B4-BE49-F238E27FC236}">
                <a16:creationId xmlns:a16="http://schemas.microsoft.com/office/drawing/2014/main" id="{F8E20A75-7810-7F2B-24E7-7E8FF4051BB3}"/>
              </a:ext>
            </a:extLst>
          </p:cNvPr>
          <p:cNvSpPr txBox="1"/>
          <p:nvPr/>
        </p:nvSpPr>
        <p:spPr>
          <a:xfrm rot="10800000" flipV="1">
            <a:off x="14821190" y="745543"/>
            <a:ext cx="9433998" cy="47192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0EB1A4"/>
                </a:solidFill>
                <a:effectLst/>
                <a:uFillTx/>
                <a:latin typeface="+mj-lt"/>
                <a:ea typeface="+mj-ea"/>
                <a:cs typeface="+mj-cs"/>
                <a:sym typeface="Helvetica Neue"/>
              </a:rPr>
              <a:t>The proposal demonstrates the applicant’s capacity to develop, implement, and evaluate the project. </a:t>
            </a:r>
          </a:p>
        </p:txBody>
      </p:sp>
      <p:pic>
        <p:nvPicPr>
          <p:cNvPr id="12" name="Picture 11" descr="A document with text on it&#10;&#10;Description automatically generated">
            <a:extLst>
              <a:ext uri="{FF2B5EF4-FFF2-40B4-BE49-F238E27FC236}">
                <a16:creationId xmlns:a16="http://schemas.microsoft.com/office/drawing/2014/main" id="{B1EB891E-4200-3265-961F-F68829326FAD}"/>
              </a:ext>
            </a:extLst>
          </p:cNvPr>
          <p:cNvPicPr>
            <a:picLocks noChangeAspect="1"/>
          </p:cNvPicPr>
          <p:nvPr/>
        </p:nvPicPr>
        <p:blipFill rotWithShape="1">
          <a:blip r:embed="rId4">
            <a:extLst>
              <a:ext uri="{28A0092B-C50C-407E-A947-70E740481C1C}">
                <a14:useLocalDpi xmlns:a14="http://schemas.microsoft.com/office/drawing/2010/main" val="0"/>
              </a:ext>
            </a:extLst>
          </a:blip>
          <a:srcRect l="3095" t="587"/>
          <a:stretch/>
        </p:blipFill>
        <p:spPr>
          <a:xfrm>
            <a:off x="406400" y="5464785"/>
            <a:ext cx="14592590" cy="7505672"/>
          </a:xfrm>
          <a:prstGeom prst="rect">
            <a:avLst/>
          </a:prstGeom>
        </p:spPr>
      </p:pic>
      <p:pic>
        <p:nvPicPr>
          <p:cNvPr id="19" name="Picture 18" descr="A close-up of a text&#10;&#10;Description automatically generated">
            <a:extLst>
              <a:ext uri="{FF2B5EF4-FFF2-40B4-BE49-F238E27FC236}">
                <a16:creationId xmlns:a16="http://schemas.microsoft.com/office/drawing/2014/main" id="{393AA7AC-BB16-448E-EF83-0A061BD537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3053"/>
            <a:ext cx="14222159" cy="5051731"/>
          </a:xfrm>
          <a:prstGeom prst="rect">
            <a:avLst/>
          </a:prstGeom>
        </p:spPr>
      </p:pic>
    </p:spTree>
    <p:extLst>
      <p:ext uri="{BB962C8B-B14F-4D97-AF65-F5344CB8AC3E}">
        <p14:creationId xmlns:p14="http://schemas.microsoft.com/office/powerpoint/2010/main" val="2572913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A33E84E1-B33E-C8CB-E5A2-BE8BD3E15DFF}"/>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7217" t="32079" r="20755" b="15823"/>
          <a:stretch/>
        </p:blipFill>
        <p:spPr>
          <a:xfrm>
            <a:off x="0" y="6468087"/>
            <a:ext cx="12192527" cy="6629399"/>
          </a:xfrm>
        </p:spPr>
      </p:pic>
      <p:pic>
        <p:nvPicPr>
          <p:cNvPr id="8" name="Picture 7" descr="A close-up of a document&#10;&#10;Description automatically generated">
            <a:extLst>
              <a:ext uri="{FF2B5EF4-FFF2-40B4-BE49-F238E27FC236}">
                <a16:creationId xmlns:a16="http://schemas.microsoft.com/office/drawing/2014/main" id="{75231A33-8E62-8CB3-2A04-954754E933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4924" y="796314"/>
            <a:ext cx="12208361" cy="8322286"/>
          </a:xfrm>
          <a:prstGeom prst="rect">
            <a:avLst/>
          </a:prstGeom>
        </p:spPr>
      </p:pic>
      <p:sp>
        <p:nvSpPr>
          <p:cNvPr id="9" name="TextBox 8">
            <a:extLst>
              <a:ext uri="{FF2B5EF4-FFF2-40B4-BE49-F238E27FC236}">
                <a16:creationId xmlns:a16="http://schemas.microsoft.com/office/drawing/2014/main" id="{5F274EB6-9A02-36DC-1F20-73BD95C264FB}"/>
              </a:ext>
            </a:extLst>
          </p:cNvPr>
          <p:cNvSpPr txBox="1"/>
          <p:nvPr/>
        </p:nvSpPr>
        <p:spPr>
          <a:xfrm rot="10800000" flipV="1">
            <a:off x="482600" y="1393578"/>
            <a:ext cx="10998200" cy="379591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0EB1A4"/>
                </a:solidFill>
                <a:effectLst/>
                <a:uFillTx/>
                <a:latin typeface="+mj-lt"/>
                <a:ea typeface="+mj-ea"/>
                <a:cs typeface="+mj-cs"/>
                <a:sym typeface="Helvetica Neue"/>
              </a:rPr>
              <a:t>The proposal describes methodology grounded in evidence-based practices and models.</a:t>
            </a:r>
          </a:p>
        </p:txBody>
      </p:sp>
      <p:sp>
        <p:nvSpPr>
          <p:cNvPr id="10" name="Left Arrow 9">
            <a:extLst>
              <a:ext uri="{FF2B5EF4-FFF2-40B4-BE49-F238E27FC236}">
                <a16:creationId xmlns:a16="http://schemas.microsoft.com/office/drawing/2014/main" id="{43656D9E-779F-5367-AB9D-09EAFD9BDC06}"/>
              </a:ext>
            </a:extLst>
          </p:cNvPr>
          <p:cNvSpPr/>
          <p:nvPr/>
        </p:nvSpPr>
        <p:spPr>
          <a:xfrm rot="2953390">
            <a:off x="10052656" y="10531343"/>
            <a:ext cx="6108756" cy="503987"/>
          </a:xfrm>
          <a:prstGeom prst="leftArrow">
            <a:avLst/>
          </a:prstGeom>
          <a:solidFill>
            <a:srgbClr val="FFFF00"/>
          </a:solidFill>
          <a:ln w="25400" cap="flat">
            <a:solidFill>
              <a:srgbClr val="00206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11" name="Left Arrow 10">
            <a:extLst>
              <a:ext uri="{FF2B5EF4-FFF2-40B4-BE49-F238E27FC236}">
                <a16:creationId xmlns:a16="http://schemas.microsoft.com/office/drawing/2014/main" id="{7196F777-B02B-3C05-A9B6-3D192B7267C9}"/>
              </a:ext>
            </a:extLst>
          </p:cNvPr>
          <p:cNvSpPr/>
          <p:nvPr/>
        </p:nvSpPr>
        <p:spPr>
          <a:xfrm rot="3063459">
            <a:off x="19186764" y="9082688"/>
            <a:ext cx="6021408" cy="695824"/>
          </a:xfrm>
          <a:prstGeom prst="leftArrow">
            <a:avLst/>
          </a:prstGeom>
          <a:solidFill>
            <a:srgbClr val="FFFF00"/>
          </a:solidFill>
          <a:ln w="25400" cap="flat">
            <a:solidFill>
              <a:srgbClr val="00206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Tree>
    <p:extLst>
      <p:ext uri="{BB962C8B-B14F-4D97-AF65-F5344CB8AC3E}">
        <p14:creationId xmlns:p14="http://schemas.microsoft.com/office/powerpoint/2010/main" val="1514946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table with text on it&#10;&#10;Description automatically generated">
            <a:extLst>
              <a:ext uri="{FF2B5EF4-FFF2-40B4-BE49-F238E27FC236}">
                <a16:creationId xmlns:a16="http://schemas.microsoft.com/office/drawing/2014/main" id="{F0E102A3-EF42-1DE9-4500-31DBB0A09F1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425700" y="3298614"/>
            <a:ext cx="19532600" cy="10417386"/>
          </a:xfrm>
        </p:spPr>
      </p:pic>
      <p:sp>
        <p:nvSpPr>
          <p:cNvPr id="7" name="TextBox 6">
            <a:extLst>
              <a:ext uri="{FF2B5EF4-FFF2-40B4-BE49-F238E27FC236}">
                <a16:creationId xmlns:a16="http://schemas.microsoft.com/office/drawing/2014/main" id="{1BC7169B-18F5-3D11-A518-CFA458089B08}"/>
              </a:ext>
            </a:extLst>
          </p:cNvPr>
          <p:cNvSpPr txBox="1"/>
          <p:nvPr/>
        </p:nvSpPr>
        <p:spPr>
          <a:xfrm rot="10800000" flipV="1">
            <a:off x="317500" y="279400"/>
            <a:ext cx="23749000" cy="2616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0EB1A4"/>
                </a:solidFill>
                <a:effectLst/>
                <a:uFillTx/>
                <a:latin typeface="+mj-lt"/>
                <a:ea typeface="+mj-ea"/>
                <a:cs typeface="+mj-cs"/>
                <a:sym typeface="Helvetica Neue"/>
              </a:rPr>
              <a:t>The Work Plan follows NOFO instructions and demonstrates a thorough understanding of what implementation will require. It connects the dots for the reviewer on the who, when, what, how, why.</a:t>
            </a:r>
          </a:p>
        </p:txBody>
      </p:sp>
    </p:spTree>
    <p:extLst>
      <p:ext uri="{BB962C8B-B14F-4D97-AF65-F5344CB8AC3E}">
        <p14:creationId xmlns:p14="http://schemas.microsoft.com/office/powerpoint/2010/main" val="2448936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up of a document&#10;&#10;Description automatically generated">
            <a:extLst>
              <a:ext uri="{FF2B5EF4-FFF2-40B4-BE49-F238E27FC236}">
                <a16:creationId xmlns:a16="http://schemas.microsoft.com/office/drawing/2014/main" id="{DE392CDF-D355-DDF8-A5E9-A558EF70814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2665576" y="2197101"/>
            <a:ext cx="11400923" cy="9982200"/>
          </a:xfrm>
        </p:spPr>
      </p:pic>
      <p:pic>
        <p:nvPicPr>
          <p:cNvPr id="8" name="Picture 7" descr="A document with text and numbers&#10;&#10;Description automatically generated with medium confidence">
            <a:extLst>
              <a:ext uri="{FF2B5EF4-FFF2-40B4-BE49-F238E27FC236}">
                <a16:creationId xmlns:a16="http://schemas.microsoft.com/office/drawing/2014/main" id="{00AE3550-C8F2-5AAF-AE78-69AE4C19A2FE}"/>
              </a:ext>
            </a:extLst>
          </p:cNvPr>
          <p:cNvPicPr>
            <a:picLocks noChangeAspect="1"/>
          </p:cNvPicPr>
          <p:nvPr/>
        </p:nvPicPr>
        <p:blipFill rotWithShape="1">
          <a:blip r:embed="rId3">
            <a:extLst>
              <a:ext uri="{28A0092B-C50C-407E-A947-70E740481C1C}">
                <a14:useLocalDpi xmlns:a14="http://schemas.microsoft.com/office/drawing/2010/main" val="0"/>
              </a:ext>
            </a:extLst>
          </a:blip>
          <a:srcRect r="1411" b="5195"/>
          <a:stretch/>
        </p:blipFill>
        <p:spPr>
          <a:xfrm>
            <a:off x="317501" y="2197101"/>
            <a:ext cx="11874500" cy="11264900"/>
          </a:xfrm>
          <a:prstGeom prst="rect">
            <a:avLst/>
          </a:prstGeom>
        </p:spPr>
      </p:pic>
      <p:sp>
        <p:nvSpPr>
          <p:cNvPr id="10" name="TextBox 9">
            <a:extLst>
              <a:ext uri="{FF2B5EF4-FFF2-40B4-BE49-F238E27FC236}">
                <a16:creationId xmlns:a16="http://schemas.microsoft.com/office/drawing/2014/main" id="{E747919A-7935-74BA-0DE9-C3902397BC33}"/>
              </a:ext>
            </a:extLst>
          </p:cNvPr>
          <p:cNvSpPr txBox="1"/>
          <p:nvPr/>
        </p:nvSpPr>
        <p:spPr>
          <a:xfrm rot="10800000" flipV="1">
            <a:off x="317500" y="63182"/>
            <a:ext cx="23749000"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EB1A4"/>
                </a:solidFill>
                <a:effectLst/>
                <a:uFillTx/>
                <a:latin typeface="+mj-lt"/>
                <a:ea typeface="+mj-ea"/>
                <a:cs typeface="+mj-cs"/>
                <a:sym typeface="Helvetica Neue"/>
              </a:rPr>
              <a:t>The </a:t>
            </a:r>
            <a:r>
              <a:rPr lang="en-US" sz="4400" b="1" dirty="0">
                <a:solidFill>
                  <a:srgbClr val="0EB1A4"/>
                </a:solidFill>
              </a:rPr>
              <a:t>B</a:t>
            </a:r>
            <a:r>
              <a:rPr kumimoji="0" lang="en-US" sz="4400" b="1" i="0" u="none" strike="noStrike" cap="none" spc="0" normalizeH="0" baseline="0" dirty="0">
                <a:ln>
                  <a:noFill/>
                </a:ln>
                <a:solidFill>
                  <a:srgbClr val="0EB1A4"/>
                </a:solidFill>
                <a:effectLst/>
                <a:uFillTx/>
                <a:latin typeface="+mj-lt"/>
                <a:ea typeface="+mj-ea"/>
                <a:cs typeface="+mj-cs"/>
                <a:sym typeface="Helvetica Neue"/>
              </a:rPr>
              <a:t>udget/Budget Narrative requests funding for to-be-hired staff necessary for implementing the project, as well as necessary training costs. All budget requests are well-aligned to project goals and objectives. </a:t>
            </a:r>
          </a:p>
        </p:txBody>
      </p:sp>
    </p:spTree>
    <p:extLst>
      <p:ext uri="{BB962C8B-B14F-4D97-AF65-F5344CB8AC3E}">
        <p14:creationId xmlns:p14="http://schemas.microsoft.com/office/powerpoint/2010/main" val="2468053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0DE9F-B16B-7A16-C67D-BAE8107A330E}"/>
              </a:ext>
            </a:extLst>
          </p:cNvPr>
          <p:cNvSpPr>
            <a:spLocks noGrp="1"/>
          </p:cNvSpPr>
          <p:nvPr>
            <p:ph type="title"/>
          </p:nvPr>
        </p:nvSpPr>
        <p:spPr>
          <a:xfrm>
            <a:off x="330200" y="279400"/>
            <a:ext cx="23596600" cy="2159000"/>
          </a:xfrm>
        </p:spPr>
        <p:txBody>
          <a:bodyPr>
            <a:normAutofit fontScale="90000"/>
          </a:bodyPr>
          <a:lstStyle/>
          <a:p>
            <a:r>
              <a:rPr lang="en-US" sz="6000" dirty="0">
                <a:solidFill>
                  <a:srgbClr val="0EB1A4"/>
                </a:solidFill>
              </a:rPr>
              <a:t>This proposal’s X Factor: a compelling story behind the needs of the target population and the potential to impact a highly diverse target population</a:t>
            </a:r>
          </a:p>
        </p:txBody>
      </p:sp>
      <p:pic>
        <p:nvPicPr>
          <p:cNvPr id="6" name="Content Placeholder 5" descr="A text on a page&#10;&#10;Description automatically generated">
            <a:extLst>
              <a:ext uri="{FF2B5EF4-FFF2-40B4-BE49-F238E27FC236}">
                <a16:creationId xmlns:a16="http://schemas.microsoft.com/office/drawing/2014/main" id="{CD17D1D7-C459-3805-5DC2-9E202A7CF26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2074716"/>
            <a:ext cx="17170400" cy="10491181"/>
          </a:xfrm>
        </p:spPr>
      </p:pic>
      <p:sp>
        <p:nvSpPr>
          <p:cNvPr id="7" name="Rounded Rectangle 6">
            <a:extLst>
              <a:ext uri="{FF2B5EF4-FFF2-40B4-BE49-F238E27FC236}">
                <a16:creationId xmlns:a16="http://schemas.microsoft.com/office/drawing/2014/main" id="{6A0946A7-4C16-03EE-1467-A5C77A4BE8BA}"/>
              </a:ext>
            </a:extLst>
          </p:cNvPr>
          <p:cNvSpPr/>
          <p:nvPr/>
        </p:nvSpPr>
        <p:spPr>
          <a:xfrm>
            <a:off x="17373600" y="3098800"/>
            <a:ext cx="6375400" cy="8153400"/>
          </a:xfrm>
          <a:prstGeom prst="roundRect">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8" name="Content Placeholder 3">
            <a:extLst>
              <a:ext uri="{FF2B5EF4-FFF2-40B4-BE49-F238E27FC236}">
                <a16:creationId xmlns:a16="http://schemas.microsoft.com/office/drawing/2014/main" id="{2B7E7E26-58F0-4CC6-AE16-804F07432F7E}"/>
              </a:ext>
            </a:extLst>
          </p:cNvPr>
          <p:cNvSpPr>
            <a:spLocks noGrp="1"/>
          </p:cNvSpPr>
          <p:nvPr>
            <p:ph sz="half" idx="2"/>
          </p:nvPr>
        </p:nvSpPr>
        <p:spPr>
          <a:xfrm>
            <a:off x="17907000" y="3548892"/>
            <a:ext cx="5587472" cy="9017005"/>
          </a:xfrm>
        </p:spPr>
        <p:txBody>
          <a:bodyPr numCol="1">
            <a:normAutofit/>
          </a:bodyPr>
          <a:lstStyle/>
          <a:p>
            <a:pPr marL="0" indent="0">
              <a:buNone/>
            </a:pPr>
            <a:r>
              <a:rPr lang="en-US" sz="6000" dirty="0">
                <a:solidFill>
                  <a:srgbClr val="002060"/>
                </a:solidFill>
                <a:latin typeface="+mn-lt"/>
              </a:rPr>
              <a:t>This project will offer services that the state neglected to provide-–to the point that it was sued by the Department of Justice</a:t>
            </a:r>
          </a:p>
        </p:txBody>
      </p:sp>
    </p:spTree>
    <p:extLst>
      <p:ext uri="{BB962C8B-B14F-4D97-AF65-F5344CB8AC3E}">
        <p14:creationId xmlns:p14="http://schemas.microsoft.com/office/powerpoint/2010/main" val="695834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872414A-9F77-8311-5BE1-5AD99F566675}"/>
              </a:ext>
            </a:extLst>
          </p:cNvPr>
          <p:cNvSpPr/>
          <p:nvPr/>
        </p:nvSpPr>
        <p:spPr>
          <a:xfrm>
            <a:off x="13919200" y="3657600"/>
            <a:ext cx="9448800" cy="5816600"/>
          </a:xfrm>
          <a:prstGeom prst="roundRect">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pic>
        <p:nvPicPr>
          <p:cNvPr id="7" name="Content Placeholder 6" descr="A paper with text on it&#10;&#10;Description automatically generated">
            <a:extLst>
              <a:ext uri="{FF2B5EF4-FFF2-40B4-BE49-F238E27FC236}">
                <a16:creationId xmlns:a16="http://schemas.microsoft.com/office/drawing/2014/main" id="{226995AC-9D91-AC9F-1A92-04FD2F3565A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62000" y="1939846"/>
            <a:ext cx="12979400" cy="11699959"/>
          </a:xfrm>
        </p:spPr>
      </p:pic>
      <p:sp>
        <p:nvSpPr>
          <p:cNvPr id="4" name="Content Placeholder 3">
            <a:extLst>
              <a:ext uri="{FF2B5EF4-FFF2-40B4-BE49-F238E27FC236}">
                <a16:creationId xmlns:a16="http://schemas.microsoft.com/office/drawing/2014/main" id="{2AF1B007-CBC5-611C-DADD-4C8E5000A593}"/>
              </a:ext>
            </a:extLst>
          </p:cNvPr>
          <p:cNvSpPr>
            <a:spLocks noGrp="1"/>
          </p:cNvSpPr>
          <p:nvPr>
            <p:ph sz="half" idx="2"/>
          </p:nvPr>
        </p:nvSpPr>
        <p:spPr>
          <a:xfrm>
            <a:off x="14553672" y="4546604"/>
            <a:ext cx="8712200" cy="9093201"/>
          </a:xfrm>
        </p:spPr>
        <p:txBody>
          <a:bodyPr numCol="1">
            <a:normAutofit/>
          </a:bodyPr>
          <a:lstStyle/>
          <a:p>
            <a:pPr marL="0" indent="0">
              <a:buNone/>
            </a:pPr>
            <a:r>
              <a:rPr lang="en-US" sz="6000" dirty="0">
                <a:solidFill>
                  <a:srgbClr val="002060"/>
                </a:solidFill>
                <a:latin typeface="+mn-lt"/>
              </a:rPr>
              <a:t>This project will serve a rural population with significant representation of African Americans</a:t>
            </a:r>
          </a:p>
        </p:txBody>
      </p:sp>
      <p:sp>
        <p:nvSpPr>
          <p:cNvPr id="5" name="Title 1">
            <a:extLst>
              <a:ext uri="{FF2B5EF4-FFF2-40B4-BE49-F238E27FC236}">
                <a16:creationId xmlns:a16="http://schemas.microsoft.com/office/drawing/2014/main" id="{A50CAA22-3465-6791-227B-95F64CD467CB}"/>
              </a:ext>
            </a:extLst>
          </p:cNvPr>
          <p:cNvSpPr txBox="1">
            <a:spLocks/>
          </p:cNvSpPr>
          <p:nvPr/>
        </p:nvSpPr>
        <p:spPr>
          <a:xfrm>
            <a:off x="330200" y="279400"/>
            <a:ext cx="235966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chemeClr val="tx1">
                    <a:lumMod val="75000"/>
                    <a:lumOff val="25000"/>
                  </a:schemeClr>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sz="5400" dirty="0">
                <a:solidFill>
                  <a:srgbClr val="0EB1A4"/>
                </a:solidFill>
              </a:rPr>
              <a:t>This proposal’s X Factor: a compelling story behind the needs of the target population and the potential to impact a highly diverse target population</a:t>
            </a:r>
          </a:p>
        </p:txBody>
      </p:sp>
    </p:spTree>
    <p:extLst>
      <p:ext uri="{BB962C8B-B14F-4D97-AF65-F5344CB8AC3E}">
        <p14:creationId xmlns:p14="http://schemas.microsoft.com/office/powerpoint/2010/main" val="6903191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0" y="0"/>
            <a:ext cx="23686086" cy="2286000"/>
          </a:xfrm>
          <a:prstGeom prst="rect">
            <a:avLst/>
          </a:prstGeom>
        </p:spPr>
        <p:txBody>
          <a:bodyPr spcFirstLastPara="1" wrap="square" lIns="182850" tIns="91400" rIns="182850" bIns="91400" anchor="ctr" anchorCtr="0">
            <a:normAutofit/>
          </a:bodyPr>
          <a:lstStyle/>
          <a:p>
            <a:r>
              <a:rPr lang="en-US" sz="6000" dirty="0">
                <a:solidFill>
                  <a:schemeClr val="tx1">
                    <a:lumMod val="50000"/>
                  </a:schemeClr>
                </a:solidFill>
              </a:rPr>
              <a:t>2. DOL-ETA’s State Apprenticeship Expansion (SAE)</a:t>
            </a:r>
            <a:endParaRPr sz="60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5" name="Picture 4" descr="A document with text and words&#10;&#10;Description automatically generated with medium confidence">
            <a:extLst>
              <a:ext uri="{FF2B5EF4-FFF2-40B4-BE49-F238E27FC236}">
                <a16:creationId xmlns:a16="http://schemas.microsoft.com/office/drawing/2014/main" id="{5DA6E332-97FD-AA1E-857D-D1FC763B8168}"/>
              </a:ext>
            </a:extLst>
          </p:cNvPr>
          <p:cNvPicPr>
            <a:picLocks noChangeAspect="1"/>
          </p:cNvPicPr>
          <p:nvPr/>
        </p:nvPicPr>
        <p:blipFill rotWithShape="1">
          <a:blip r:embed="rId4">
            <a:extLst>
              <a:ext uri="{28A0092B-C50C-407E-A947-70E740481C1C}">
                <a14:useLocalDpi xmlns:a14="http://schemas.microsoft.com/office/drawing/2010/main" val="0"/>
              </a:ext>
            </a:extLst>
          </a:blip>
          <a:srcRect l="2538" t="3230"/>
          <a:stretch/>
        </p:blipFill>
        <p:spPr>
          <a:xfrm>
            <a:off x="304800" y="2641600"/>
            <a:ext cx="18176228" cy="9133090"/>
          </a:xfrm>
          <a:prstGeom prst="rect">
            <a:avLst/>
          </a:prstGeom>
        </p:spPr>
      </p:pic>
      <p:pic>
        <p:nvPicPr>
          <p:cNvPr id="7" name="Picture 6" descr="A blue and white logo&#10;&#10;Description automatically generated">
            <a:extLst>
              <a:ext uri="{FF2B5EF4-FFF2-40B4-BE49-F238E27FC236}">
                <a16:creationId xmlns:a16="http://schemas.microsoft.com/office/drawing/2014/main" id="{B105DDBE-EA05-0FFD-D590-148549C29B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81028" y="411932"/>
            <a:ext cx="5298107" cy="6496773"/>
          </a:xfrm>
          <a:prstGeom prst="rect">
            <a:avLst/>
          </a:prstGeom>
        </p:spPr>
      </p:pic>
    </p:spTree>
    <p:extLst>
      <p:ext uri="{BB962C8B-B14F-4D97-AF65-F5344CB8AC3E}">
        <p14:creationId xmlns:p14="http://schemas.microsoft.com/office/powerpoint/2010/main" val="2966898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48074"/>
        </a:solidFill>
        <a:effectLst/>
      </p:bgPr>
    </p:bg>
    <p:spTree>
      <p:nvGrpSpPr>
        <p:cNvPr id="1" name=""/>
        <p:cNvGrpSpPr/>
        <p:nvPr/>
      </p:nvGrpSpPr>
      <p:grpSpPr>
        <a:xfrm>
          <a:off x="0" y="0"/>
          <a:ext cx="0" cy="0"/>
          <a:chOff x="0" y="0"/>
          <a:chExt cx="0" cy="0"/>
        </a:xfrm>
      </p:grpSpPr>
      <p:pic>
        <p:nvPicPr>
          <p:cNvPr id="157" name="Image" descr="Image"/>
          <p:cNvPicPr>
            <a:picLocks noChangeAspect="1"/>
          </p:cNvPicPr>
          <p:nvPr/>
        </p:nvPicPr>
        <p:blipFill>
          <a:blip r:embed="rId2"/>
          <a:stretch>
            <a:fillRect/>
          </a:stretch>
        </p:blipFill>
        <p:spPr>
          <a:xfrm>
            <a:off x="0" y="2918109"/>
            <a:ext cx="9101460" cy="7879782"/>
          </a:xfrm>
          <a:prstGeom prst="rect">
            <a:avLst/>
          </a:prstGeom>
          <a:ln w="12700">
            <a:miter lim="400000"/>
          </a:ln>
        </p:spPr>
      </p:pic>
      <p:sp>
        <p:nvSpPr>
          <p:cNvPr id="158" name="section…"/>
          <p:cNvSpPr txBox="1"/>
          <p:nvPr/>
        </p:nvSpPr>
        <p:spPr>
          <a:xfrm>
            <a:off x="7246144" y="520417"/>
            <a:ext cx="10412274" cy="9354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6600" dirty="0"/>
              <a:t>Learning Objectives</a:t>
            </a:r>
            <a:endParaRPr sz="6600" dirty="0"/>
          </a:p>
        </p:txBody>
      </p:sp>
      <p:sp>
        <p:nvSpPr>
          <p:cNvPr id="2" name="TextBox 1">
            <a:extLst>
              <a:ext uri="{FF2B5EF4-FFF2-40B4-BE49-F238E27FC236}">
                <a16:creationId xmlns:a16="http://schemas.microsoft.com/office/drawing/2014/main" id="{A559B5CE-6697-D676-645A-B39E7F92AC93}"/>
              </a:ext>
            </a:extLst>
          </p:cNvPr>
          <p:cNvSpPr txBox="1"/>
          <p:nvPr/>
        </p:nvSpPr>
        <p:spPr>
          <a:xfrm>
            <a:off x="8545637" y="3461942"/>
            <a:ext cx="14984362" cy="67921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889000" lvl="0" algn="l" rtl="0">
              <a:lnSpc>
                <a:spcPct val="115000"/>
              </a:lnSpc>
              <a:spcBef>
                <a:spcPts val="0"/>
              </a:spcBef>
              <a:spcAft>
                <a:spcPts val="0"/>
              </a:spcAft>
              <a:buSzPts val="2800"/>
            </a:pPr>
            <a:r>
              <a:rPr lang="en-US" sz="5400" dirty="0">
                <a:solidFill>
                  <a:schemeClr val="bg1"/>
                </a:solidFill>
              </a:rPr>
              <a:t>I. Understanding how three successful government proposals “work,” including the work plan and budget sections</a:t>
            </a:r>
          </a:p>
          <a:p>
            <a:pPr marL="889000" lvl="0" algn="l" rtl="0">
              <a:lnSpc>
                <a:spcPct val="115000"/>
              </a:lnSpc>
              <a:spcBef>
                <a:spcPts val="0"/>
              </a:spcBef>
              <a:spcAft>
                <a:spcPts val="0"/>
              </a:spcAft>
              <a:buSzPts val="2800"/>
            </a:pPr>
            <a:endParaRPr lang="en-US" sz="5400" dirty="0">
              <a:solidFill>
                <a:schemeClr val="bg1"/>
              </a:solidFill>
            </a:endParaRPr>
          </a:p>
          <a:p>
            <a:pPr marL="889000" lvl="0" algn="l" rtl="0">
              <a:lnSpc>
                <a:spcPct val="115000"/>
              </a:lnSpc>
              <a:spcBef>
                <a:spcPts val="0"/>
              </a:spcBef>
              <a:spcAft>
                <a:spcPts val="0"/>
              </a:spcAft>
              <a:buSzPts val="2800"/>
            </a:pPr>
            <a:r>
              <a:rPr lang="en-US" sz="5400" dirty="0">
                <a:solidFill>
                  <a:schemeClr val="bg1"/>
                </a:solidFill>
              </a:rPr>
              <a:t>II. Identifying and avoiding fatal flaws in the government grant application process</a:t>
            </a:r>
          </a:p>
          <a:p>
            <a:pPr marL="889000" lvl="0" algn="l" rtl="0">
              <a:lnSpc>
                <a:spcPct val="115000"/>
              </a:lnSpc>
              <a:spcBef>
                <a:spcPts val="0"/>
              </a:spcBef>
              <a:spcAft>
                <a:spcPts val="0"/>
              </a:spcAft>
              <a:buSzPts val="2800"/>
            </a:pPr>
            <a:endParaRPr lang="en-US" sz="5400" dirty="0">
              <a:solidFill>
                <a:schemeClr val="bg1"/>
              </a:solidFill>
            </a:endParaRP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0" y="0"/>
            <a:ext cx="23686086" cy="2286000"/>
          </a:xfrm>
          <a:prstGeom prst="rect">
            <a:avLst/>
          </a:prstGeom>
        </p:spPr>
        <p:txBody>
          <a:bodyPr spcFirstLastPara="1" wrap="square" lIns="182850" tIns="91400" rIns="182850" bIns="91400" anchor="ctr" anchorCtr="0">
            <a:normAutofit/>
          </a:bodyPr>
          <a:lstStyle/>
          <a:p>
            <a:r>
              <a:rPr lang="en-US" sz="6000" dirty="0">
                <a:solidFill>
                  <a:schemeClr val="tx1">
                    <a:lumMod val="50000"/>
                  </a:schemeClr>
                </a:solidFill>
              </a:rPr>
              <a:t>2. DOL-ETA’s State Apprenticeship Expansion (SAE)</a:t>
            </a:r>
            <a:endParaRPr sz="60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7" name="Picture 6" descr="A blue and white logo&#10;&#10;Description automatically generated">
            <a:extLst>
              <a:ext uri="{FF2B5EF4-FFF2-40B4-BE49-F238E27FC236}">
                <a16:creationId xmlns:a16="http://schemas.microsoft.com/office/drawing/2014/main" id="{B105DDBE-EA05-0FFD-D590-148549C29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81028" y="411932"/>
            <a:ext cx="5298107" cy="6496773"/>
          </a:xfrm>
          <a:prstGeom prst="rect">
            <a:avLst/>
          </a:prstGeom>
        </p:spPr>
      </p:pic>
      <p:sp>
        <p:nvSpPr>
          <p:cNvPr id="4" name="TextBox 3">
            <a:extLst>
              <a:ext uri="{FF2B5EF4-FFF2-40B4-BE49-F238E27FC236}">
                <a16:creationId xmlns:a16="http://schemas.microsoft.com/office/drawing/2014/main" id="{D9519E0C-3BA5-FA34-2845-CAC7321FAEB8}"/>
              </a:ext>
            </a:extLst>
          </p:cNvPr>
          <p:cNvSpPr txBox="1"/>
          <p:nvPr/>
        </p:nvSpPr>
        <p:spPr>
          <a:xfrm>
            <a:off x="419101" y="4176137"/>
            <a:ext cx="17767299" cy="2811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8800" b="1" i="0" dirty="0">
                <a:solidFill>
                  <a:srgbClr val="FFC000"/>
                </a:solidFill>
                <a:effectLst/>
                <a:latin typeface="+mn-lt"/>
              </a:rPr>
              <a:t>How does an awarded proposal for this program “work”?</a:t>
            </a:r>
          </a:p>
        </p:txBody>
      </p:sp>
    </p:spTree>
    <p:extLst>
      <p:ext uri="{BB962C8B-B14F-4D97-AF65-F5344CB8AC3E}">
        <p14:creationId xmlns:p14="http://schemas.microsoft.com/office/powerpoint/2010/main" val="717219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3076190" y="12669557"/>
            <a:ext cx="1219791" cy="1056456"/>
          </a:xfrm>
          <a:prstGeom prst="rect">
            <a:avLst/>
          </a:prstGeom>
          <a:ln w="12700">
            <a:miter lim="400000"/>
          </a:ln>
        </p:spPr>
      </p:pic>
      <p:sp>
        <p:nvSpPr>
          <p:cNvPr id="6" name="TextBox 5">
            <a:extLst>
              <a:ext uri="{FF2B5EF4-FFF2-40B4-BE49-F238E27FC236}">
                <a16:creationId xmlns:a16="http://schemas.microsoft.com/office/drawing/2014/main" id="{F8E20A75-7810-7F2B-24E7-7E8FF4051BB3}"/>
              </a:ext>
            </a:extLst>
          </p:cNvPr>
          <p:cNvSpPr txBox="1"/>
          <p:nvPr/>
        </p:nvSpPr>
        <p:spPr>
          <a:xfrm>
            <a:off x="0" y="-76200"/>
            <a:ext cx="23889581" cy="2133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EB1A4"/>
                </a:solidFill>
                <a:effectLst/>
                <a:uFillTx/>
                <a:latin typeface="+mj-lt"/>
                <a:ea typeface="+mj-ea"/>
                <a:cs typeface="+mj-cs"/>
                <a:sym typeface="Helvetica Neue"/>
              </a:rPr>
              <a:t>The proposal responds to every requirement in the Training and Employment Guidance Letter (TEGL), in order, and embeds the language of the TEGL to make it easy for the reviewer to find responses.</a:t>
            </a:r>
          </a:p>
        </p:txBody>
      </p:sp>
      <p:cxnSp>
        <p:nvCxnSpPr>
          <p:cNvPr id="13" name="Straight Connector 12">
            <a:extLst>
              <a:ext uri="{FF2B5EF4-FFF2-40B4-BE49-F238E27FC236}">
                <a16:creationId xmlns:a16="http://schemas.microsoft.com/office/drawing/2014/main" id="{50418D54-0435-01C1-E1A2-A78DB5843E00}"/>
              </a:ext>
            </a:extLst>
          </p:cNvPr>
          <p:cNvCxnSpPr/>
          <p:nvPr/>
        </p:nvCxnSpPr>
        <p:spPr>
          <a:xfrm>
            <a:off x="11143516" y="2519095"/>
            <a:ext cx="0" cy="11206918"/>
          </a:xfrm>
          <a:prstGeom prst="line">
            <a:avLst/>
          </a:prstGeom>
          <a:noFill/>
          <a:ln w="114300" cap="flat">
            <a:solidFill>
              <a:srgbClr val="FFC000"/>
            </a:solidFill>
            <a:prstDash val="solid"/>
            <a:round/>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6642F7B6-739D-3B9C-2D5E-BFFDBCA0C80B}"/>
              </a:ext>
            </a:extLst>
          </p:cNvPr>
          <p:cNvSpPr txBox="1"/>
          <p:nvPr/>
        </p:nvSpPr>
        <p:spPr>
          <a:xfrm>
            <a:off x="2696540" y="2057718"/>
            <a:ext cx="47498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02060"/>
                </a:solidFill>
                <a:effectLst/>
                <a:uFillTx/>
                <a:latin typeface="+mj-lt"/>
                <a:ea typeface="+mj-ea"/>
                <a:cs typeface="+mj-cs"/>
                <a:sym typeface="Helvetica Neue"/>
              </a:rPr>
              <a:t>TEGL</a:t>
            </a:r>
          </a:p>
        </p:txBody>
      </p:sp>
      <p:sp>
        <p:nvSpPr>
          <p:cNvPr id="15" name="TextBox 14">
            <a:extLst>
              <a:ext uri="{FF2B5EF4-FFF2-40B4-BE49-F238E27FC236}">
                <a16:creationId xmlns:a16="http://schemas.microsoft.com/office/drawing/2014/main" id="{A460C8A7-0EDB-25D7-38D4-FA3E3D83BC03}"/>
              </a:ext>
            </a:extLst>
          </p:cNvPr>
          <p:cNvSpPr txBox="1"/>
          <p:nvPr/>
        </p:nvSpPr>
        <p:spPr>
          <a:xfrm>
            <a:off x="14840693" y="2057718"/>
            <a:ext cx="47498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en-US" sz="4800" b="1" dirty="0">
                <a:solidFill>
                  <a:srgbClr val="002060"/>
                </a:solidFill>
              </a:rPr>
              <a:t>Proposal</a:t>
            </a:r>
            <a:endParaRPr kumimoji="0" lang="en-US" sz="4800" b="1" i="0" u="none" strike="noStrike" cap="none" spc="0" normalizeH="0" baseline="0" dirty="0">
              <a:ln>
                <a:noFill/>
              </a:ln>
              <a:solidFill>
                <a:srgbClr val="002060"/>
              </a:solidFill>
              <a:effectLst/>
              <a:uFillTx/>
              <a:latin typeface="+mj-lt"/>
              <a:ea typeface="+mj-ea"/>
              <a:cs typeface="+mj-cs"/>
              <a:sym typeface="Helvetica Neue"/>
            </a:endParaRPr>
          </a:p>
        </p:txBody>
      </p:sp>
      <p:pic>
        <p:nvPicPr>
          <p:cNvPr id="4" name="Picture 3" descr="A white paper with black text&#10;&#10;Description automatically generated">
            <a:extLst>
              <a:ext uri="{FF2B5EF4-FFF2-40B4-BE49-F238E27FC236}">
                <a16:creationId xmlns:a16="http://schemas.microsoft.com/office/drawing/2014/main" id="{7A48737A-AA22-37E4-BBB8-F34EDA38F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45" y="3432267"/>
            <a:ext cx="10975541" cy="4935389"/>
          </a:xfrm>
          <a:prstGeom prst="rect">
            <a:avLst/>
          </a:prstGeom>
        </p:spPr>
      </p:pic>
      <p:pic>
        <p:nvPicPr>
          <p:cNvPr id="9" name="Picture 8" descr="A screenshot of a document&#10;&#10;Description automatically generated">
            <a:extLst>
              <a:ext uri="{FF2B5EF4-FFF2-40B4-BE49-F238E27FC236}">
                <a16:creationId xmlns:a16="http://schemas.microsoft.com/office/drawing/2014/main" id="{1C828C48-84E0-0917-E13F-5A901119E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7946" y="3258656"/>
            <a:ext cx="12078571" cy="9136544"/>
          </a:xfrm>
          <a:prstGeom prst="rect">
            <a:avLst/>
          </a:prstGeom>
        </p:spPr>
      </p:pic>
    </p:spTree>
    <p:extLst>
      <p:ext uri="{BB962C8B-B14F-4D97-AF65-F5344CB8AC3E}">
        <p14:creationId xmlns:p14="http://schemas.microsoft.com/office/powerpoint/2010/main" val="1824933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3076190" y="12669557"/>
            <a:ext cx="1219791" cy="1056456"/>
          </a:xfrm>
          <a:prstGeom prst="rect">
            <a:avLst/>
          </a:prstGeom>
          <a:ln w="12700">
            <a:miter lim="400000"/>
          </a:ln>
        </p:spPr>
      </p:pic>
      <p:sp>
        <p:nvSpPr>
          <p:cNvPr id="6" name="TextBox 5">
            <a:extLst>
              <a:ext uri="{FF2B5EF4-FFF2-40B4-BE49-F238E27FC236}">
                <a16:creationId xmlns:a16="http://schemas.microsoft.com/office/drawing/2014/main" id="{F8E20A75-7810-7F2B-24E7-7E8FF4051BB3}"/>
              </a:ext>
            </a:extLst>
          </p:cNvPr>
          <p:cNvSpPr txBox="1"/>
          <p:nvPr/>
        </p:nvSpPr>
        <p:spPr>
          <a:xfrm rot="10800000" flipV="1">
            <a:off x="16357576" y="0"/>
            <a:ext cx="7747024" cy="82278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EB1A4"/>
                </a:solidFill>
                <a:effectLst/>
                <a:uFillTx/>
                <a:latin typeface="+mj-lt"/>
                <a:ea typeface="+mj-ea"/>
                <a:cs typeface="+mj-cs"/>
                <a:sym typeface="Helvetica Neue"/>
              </a:rPr>
              <a:t>The proposal demonstrates the applicant’s capacity to develop, implement, and evaluate the project. It specifically quantifies the amount of federal funding the applicant has received and highlights the experience of staff on similar grant projects.</a:t>
            </a:r>
          </a:p>
        </p:txBody>
      </p:sp>
      <p:pic>
        <p:nvPicPr>
          <p:cNvPr id="4" name="Picture 3" descr="A document with text on it&#10;&#10;Description automatically generated">
            <a:extLst>
              <a:ext uri="{FF2B5EF4-FFF2-40B4-BE49-F238E27FC236}">
                <a16:creationId xmlns:a16="http://schemas.microsoft.com/office/drawing/2014/main" id="{A89D5A89-1C5F-6920-48D8-071F00E0CA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27813"/>
            <a:ext cx="16177964" cy="11369972"/>
          </a:xfrm>
          <a:prstGeom prst="rect">
            <a:avLst/>
          </a:prstGeom>
        </p:spPr>
      </p:pic>
    </p:spTree>
    <p:extLst>
      <p:ext uri="{BB962C8B-B14F-4D97-AF65-F5344CB8AC3E}">
        <p14:creationId xmlns:p14="http://schemas.microsoft.com/office/powerpoint/2010/main" val="389778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B3E1C30-4AC8-D777-A3D5-7B0F0464F977}"/>
              </a:ext>
            </a:extLst>
          </p:cNvPr>
          <p:cNvSpPr txBox="1">
            <a:spLocks noGrp="1"/>
          </p:cNvSpPr>
          <p:nvPr>
            <p:ph sz="half" idx="2"/>
          </p:nvPr>
        </p:nvSpPr>
        <p:spPr>
          <a:xfrm>
            <a:off x="242216" y="92174"/>
            <a:ext cx="22744784"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rgbClr val="0EB1A4"/>
                </a:solidFill>
                <a:effectLst/>
                <a:uFillTx/>
                <a:latin typeface="+mj-lt"/>
                <a:ea typeface="+mj-ea"/>
                <a:cs typeface="+mj-cs"/>
                <a:sym typeface="Helvetica Neue"/>
              </a:rPr>
              <a:t>The proposal describes methodology grounded in evidence-based practices and models.</a:t>
            </a:r>
          </a:p>
        </p:txBody>
      </p:sp>
      <p:pic>
        <p:nvPicPr>
          <p:cNvPr id="11" name="Content Placeholder 10" descr="A close-up of a document&#10;&#10;Description automatically generated">
            <a:extLst>
              <a:ext uri="{FF2B5EF4-FFF2-40B4-BE49-F238E27FC236}">
                <a16:creationId xmlns:a16="http://schemas.microsoft.com/office/drawing/2014/main" id="{C3B6BA58-0E54-0C4B-6EBF-D070B5561CF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918200" y="2442899"/>
            <a:ext cx="18248984" cy="10968301"/>
          </a:xfrm>
        </p:spPr>
      </p:pic>
      <p:sp>
        <p:nvSpPr>
          <p:cNvPr id="12" name="Rounded Rectangle 11">
            <a:extLst>
              <a:ext uri="{FF2B5EF4-FFF2-40B4-BE49-F238E27FC236}">
                <a16:creationId xmlns:a16="http://schemas.microsoft.com/office/drawing/2014/main" id="{BCA060B9-5853-AE51-B48F-E64816D0614B}"/>
              </a:ext>
            </a:extLst>
          </p:cNvPr>
          <p:cNvSpPr/>
          <p:nvPr/>
        </p:nvSpPr>
        <p:spPr>
          <a:xfrm>
            <a:off x="216816" y="2442899"/>
            <a:ext cx="5294984" cy="8153399"/>
          </a:xfrm>
          <a:prstGeom prst="roundRect">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13" name="TextBox 12">
            <a:extLst>
              <a:ext uri="{FF2B5EF4-FFF2-40B4-BE49-F238E27FC236}">
                <a16:creationId xmlns:a16="http://schemas.microsoft.com/office/drawing/2014/main" id="{B22DF602-844F-BFD5-D98D-2EE61952A0AE}"/>
              </a:ext>
            </a:extLst>
          </p:cNvPr>
          <p:cNvSpPr txBox="1"/>
          <p:nvPr/>
        </p:nvSpPr>
        <p:spPr>
          <a:xfrm>
            <a:off x="635000" y="3119702"/>
            <a:ext cx="4546600" cy="67505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2060"/>
                </a:solidFill>
                <a:effectLst/>
                <a:uFillTx/>
                <a:latin typeface="+mj-lt"/>
                <a:ea typeface="+mj-ea"/>
                <a:cs typeface="+mj-cs"/>
                <a:sym typeface="Helvetica Neue"/>
              </a:rPr>
              <a:t>This proposal aligns its strategies to State priorities, demonstrating that the applicant has a sense of the bigger picture </a:t>
            </a:r>
          </a:p>
        </p:txBody>
      </p:sp>
    </p:spTree>
    <p:extLst>
      <p:ext uri="{BB962C8B-B14F-4D97-AF65-F5344CB8AC3E}">
        <p14:creationId xmlns:p14="http://schemas.microsoft.com/office/powerpoint/2010/main" val="1485515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C7169B-18F5-3D11-A518-CFA458089B08}"/>
              </a:ext>
            </a:extLst>
          </p:cNvPr>
          <p:cNvSpPr txBox="1"/>
          <p:nvPr/>
        </p:nvSpPr>
        <p:spPr>
          <a:xfrm rot="10800000" flipV="1">
            <a:off x="12725400" y="94734"/>
            <a:ext cx="10934700"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EB1A4"/>
                </a:solidFill>
                <a:effectLst/>
                <a:uFillTx/>
                <a:latin typeface="+mj-lt"/>
                <a:ea typeface="+mj-ea"/>
                <a:cs typeface="+mj-cs"/>
                <a:sym typeface="Helvetica Neue"/>
              </a:rPr>
              <a:t>The Work Plan follows TEGL instructions and demonstrates a thorough understanding of what implementation will require. It connects the dots for the reviewer on the who, when, what, how, why.</a:t>
            </a:r>
          </a:p>
        </p:txBody>
      </p:sp>
      <p:pic>
        <p:nvPicPr>
          <p:cNvPr id="5" name="Content Placeholder 4" descr="A document with text and images&#10;&#10;Description automatically generated with medium confidence">
            <a:extLst>
              <a:ext uri="{FF2B5EF4-FFF2-40B4-BE49-F238E27FC236}">
                <a16:creationId xmlns:a16="http://schemas.microsoft.com/office/drawing/2014/main" id="{A4698F8A-AA42-D5D4-D666-FD83293DC7C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6743" y="279400"/>
            <a:ext cx="11775257" cy="12446000"/>
          </a:xfrm>
        </p:spPr>
      </p:pic>
      <p:sp>
        <p:nvSpPr>
          <p:cNvPr id="8" name="Rounded Rectangle 7">
            <a:extLst>
              <a:ext uri="{FF2B5EF4-FFF2-40B4-BE49-F238E27FC236}">
                <a16:creationId xmlns:a16="http://schemas.microsoft.com/office/drawing/2014/main" id="{300CE1F0-B1E3-9F63-5A59-857EC966776B}"/>
              </a:ext>
            </a:extLst>
          </p:cNvPr>
          <p:cNvSpPr/>
          <p:nvPr/>
        </p:nvSpPr>
        <p:spPr>
          <a:xfrm>
            <a:off x="13868400" y="5719167"/>
            <a:ext cx="6959600" cy="5054600"/>
          </a:xfrm>
          <a:prstGeom prst="roundRect">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9" name="TextBox 8">
            <a:extLst>
              <a:ext uri="{FF2B5EF4-FFF2-40B4-BE49-F238E27FC236}">
                <a16:creationId xmlns:a16="http://schemas.microsoft.com/office/drawing/2014/main" id="{7B093684-9655-7E01-CFFB-647BC593E961}"/>
              </a:ext>
            </a:extLst>
          </p:cNvPr>
          <p:cNvSpPr txBox="1"/>
          <p:nvPr/>
        </p:nvSpPr>
        <p:spPr>
          <a:xfrm>
            <a:off x="14300200" y="6227356"/>
            <a:ext cx="6527800" cy="348813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lang="en-US" sz="4400" dirty="0">
                <a:solidFill>
                  <a:srgbClr val="002060"/>
                </a:solidFill>
              </a:rPr>
              <a:t>Notice that even when a project has a planning focus, it is still possible to make goals/activities/ objectives measurable</a:t>
            </a:r>
            <a:endParaRPr kumimoji="0" lang="en-US" sz="4400" b="0" i="0" u="none" strike="noStrike" cap="none" spc="0" normalizeH="0" baseline="0" dirty="0">
              <a:ln>
                <a:noFill/>
              </a:ln>
              <a:solidFill>
                <a:srgbClr val="002060"/>
              </a:solidFill>
              <a:effectLst/>
              <a:uFillTx/>
              <a:latin typeface="+mj-lt"/>
              <a:ea typeface="+mj-ea"/>
              <a:cs typeface="+mj-cs"/>
              <a:sym typeface="Helvetica Neue"/>
            </a:endParaRPr>
          </a:p>
        </p:txBody>
      </p:sp>
      <p:sp>
        <p:nvSpPr>
          <p:cNvPr id="10" name="Left Arrow 9">
            <a:extLst>
              <a:ext uri="{FF2B5EF4-FFF2-40B4-BE49-F238E27FC236}">
                <a16:creationId xmlns:a16="http://schemas.microsoft.com/office/drawing/2014/main" id="{96EA5132-3DB1-6CF9-AB03-8840B3490CDE}"/>
              </a:ext>
            </a:extLst>
          </p:cNvPr>
          <p:cNvSpPr/>
          <p:nvPr/>
        </p:nvSpPr>
        <p:spPr>
          <a:xfrm>
            <a:off x="12192000" y="6858000"/>
            <a:ext cx="1651000" cy="762000"/>
          </a:xfrm>
          <a:prstGeom prst="leftArrow">
            <a:avLst/>
          </a:prstGeom>
          <a:solidFill>
            <a:srgbClr val="FFFF00"/>
          </a:solidFill>
          <a:ln w="25400" cap="flat">
            <a:solidFill>
              <a:srgbClr val="00206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pic>
        <p:nvPicPr>
          <p:cNvPr id="11" name="Image" descr="Image">
            <a:extLst>
              <a:ext uri="{FF2B5EF4-FFF2-40B4-BE49-F238E27FC236}">
                <a16:creationId xmlns:a16="http://schemas.microsoft.com/office/drawing/2014/main" id="{E4F50A14-3826-D124-D22B-8180DED89F76}"/>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29030601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1BDE-B0C0-582D-1BCA-D78D5261825A}"/>
              </a:ext>
            </a:extLst>
          </p:cNvPr>
          <p:cNvSpPr>
            <a:spLocks noGrp="1"/>
          </p:cNvSpPr>
          <p:nvPr>
            <p:ph type="title"/>
          </p:nvPr>
        </p:nvSpPr>
        <p:spPr>
          <a:xfrm>
            <a:off x="376766" y="432258"/>
            <a:ext cx="22534034" cy="1505304"/>
          </a:xfrm>
        </p:spPr>
        <p:txBody>
          <a:bodyPr>
            <a:noAutofit/>
          </a:bodyPr>
          <a:lstStyle/>
          <a:p>
            <a:r>
              <a:rPr lang="en-US" sz="5400" dirty="0">
                <a:solidFill>
                  <a:srgbClr val="0EB1A4"/>
                </a:solidFill>
              </a:rPr>
              <a:t>The Budget’s largest expense is funding for a staff position that will be responsible for coordinating the expansion activities outlined in the proposal. As these activities are new and will require significant oversight, this request is in full alignment with the rest of the proposal and the goal of the grant program.</a:t>
            </a:r>
          </a:p>
        </p:txBody>
      </p:sp>
      <p:pic>
        <p:nvPicPr>
          <p:cNvPr id="8" name="Content Placeholder 7" descr="A spreadsheet with a number of items&#10;&#10;Description automatically generated with medium confidence">
            <a:extLst>
              <a:ext uri="{FF2B5EF4-FFF2-40B4-BE49-F238E27FC236}">
                <a16:creationId xmlns:a16="http://schemas.microsoft.com/office/drawing/2014/main" id="{794BD044-D3DF-5E37-B0E7-69DB0730079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689" r="4421"/>
          <a:stretch/>
        </p:blipFill>
        <p:spPr>
          <a:xfrm>
            <a:off x="0" y="4165602"/>
            <a:ext cx="24104771" cy="8026398"/>
          </a:xfrm>
        </p:spPr>
      </p:pic>
      <p:pic>
        <p:nvPicPr>
          <p:cNvPr id="11" name="Image" descr="Image">
            <a:extLst>
              <a:ext uri="{FF2B5EF4-FFF2-40B4-BE49-F238E27FC236}">
                <a16:creationId xmlns:a16="http://schemas.microsoft.com/office/drawing/2014/main" id="{12319866-A788-F3B4-8298-BF6103EDAA14}"/>
              </a:ext>
            </a:extLst>
          </p:cNvPr>
          <p:cNvPicPr>
            <a:picLocks noChangeAspect="1"/>
          </p:cNvPicPr>
          <p:nvPr/>
        </p:nvPicPr>
        <p:blipFill>
          <a:blip r:embed="rId3"/>
          <a:stretch>
            <a:fillRect/>
          </a:stretch>
        </p:blipFill>
        <p:spPr>
          <a:xfrm>
            <a:off x="22593295" y="12192000"/>
            <a:ext cx="1219791" cy="1056456"/>
          </a:xfrm>
          <a:prstGeom prst="rect">
            <a:avLst/>
          </a:prstGeom>
          <a:ln w="12700">
            <a:miter lim="400000"/>
          </a:ln>
        </p:spPr>
      </p:pic>
    </p:spTree>
    <p:extLst>
      <p:ext uri="{BB962C8B-B14F-4D97-AF65-F5344CB8AC3E}">
        <p14:creationId xmlns:p14="http://schemas.microsoft.com/office/powerpoint/2010/main" val="36725679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A8E43-630F-538C-E646-DA90722B9EAF}"/>
              </a:ext>
            </a:extLst>
          </p:cNvPr>
          <p:cNvSpPr>
            <a:spLocks noGrp="1"/>
          </p:cNvSpPr>
          <p:nvPr>
            <p:ph type="title"/>
          </p:nvPr>
        </p:nvSpPr>
        <p:spPr>
          <a:xfrm>
            <a:off x="313618" y="312856"/>
            <a:ext cx="23756763" cy="1505304"/>
          </a:xfrm>
        </p:spPr>
        <p:txBody>
          <a:bodyPr>
            <a:noAutofit/>
          </a:bodyPr>
          <a:lstStyle/>
          <a:p>
            <a:r>
              <a:rPr lang="en-US" sz="5400" dirty="0">
                <a:solidFill>
                  <a:srgbClr val="0EB1A4"/>
                </a:solidFill>
              </a:rPr>
              <a:t>The second major expense category outlined in the Budget is contractual. The project describes specific key activities that will require outside expertise. Again, a reviewer will read this in conjunction with the narrative and see alignment.</a:t>
            </a:r>
          </a:p>
        </p:txBody>
      </p:sp>
      <p:pic>
        <p:nvPicPr>
          <p:cNvPr id="5" name="Content Placeholder 5" descr="A screenshot of a spreadsheet&#10;&#10;Description automatically generated">
            <a:extLst>
              <a:ext uri="{FF2B5EF4-FFF2-40B4-BE49-F238E27FC236}">
                <a16:creationId xmlns:a16="http://schemas.microsoft.com/office/drawing/2014/main" id="{73202F29-08C2-2CCB-60C5-666D43EDFE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14304"/>
            <a:ext cx="24031929" cy="9125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pic>
      <p:pic>
        <p:nvPicPr>
          <p:cNvPr id="6" name="Image" descr="Image">
            <a:extLst>
              <a:ext uri="{FF2B5EF4-FFF2-40B4-BE49-F238E27FC236}">
                <a16:creationId xmlns:a16="http://schemas.microsoft.com/office/drawing/2014/main" id="{63473534-CB00-CEB4-4F5C-6ECA274BCB60}"/>
              </a:ext>
            </a:extLst>
          </p:cNvPr>
          <p:cNvPicPr>
            <a:picLocks noChangeAspect="1"/>
          </p:cNvPicPr>
          <p:nvPr/>
        </p:nvPicPr>
        <p:blipFill>
          <a:blip r:embed="rId3"/>
          <a:stretch>
            <a:fillRect/>
          </a:stretch>
        </p:blipFill>
        <p:spPr>
          <a:xfrm>
            <a:off x="22491695" y="12346688"/>
            <a:ext cx="1219791" cy="1056456"/>
          </a:xfrm>
          <a:prstGeom prst="rect">
            <a:avLst/>
          </a:prstGeom>
          <a:ln w="12700">
            <a:miter lim="400000"/>
          </a:ln>
        </p:spPr>
      </p:pic>
    </p:spTree>
    <p:extLst>
      <p:ext uri="{BB962C8B-B14F-4D97-AF65-F5344CB8AC3E}">
        <p14:creationId xmlns:p14="http://schemas.microsoft.com/office/powerpoint/2010/main" val="1531350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B5EE160C-3C2E-A42C-26E6-31404220E085}"/>
              </a:ext>
            </a:extLst>
          </p:cNvPr>
          <p:cNvSpPr/>
          <p:nvPr/>
        </p:nvSpPr>
        <p:spPr>
          <a:xfrm>
            <a:off x="16334940" y="2034148"/>
            <a:ext cx="7179733" cy="9647704"/>
          </a:xfrm>
          <a:prstGeom prst="roundRect">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2" name="Title 1">
            <a:extLst>
              <a:ext uri="{FF2B5EF4-FFF2-40B4-BE49-F238E27FC236}">
                <a16:creationId xmlns:a16="http://schemas.microsoft.com/office/drawing/2014/main" id="{3F0F2F2F-0216-DCD2-892C-9894A8B24953}"/>
              </a:ext>
            </a:extLst>
          </p:cNvPr>
          <p:cNvSpPr>
            <a:spLocks noGrp="1"/>
          </p:cNvSpPr>
          <p:nvPr>
            <p:ph type="title"/>
          </p:nvPr>
        </p:nvSpPr>
        <p:spPr>
          <a:xfrm>
            <a:off x="213282" y="423093"/>
            <a:ext cx="22591931" cy="1500773"/>
          </a:xfrm>
        </p:spPr>
        <p:txBody>
          <a:bodyPr>
            <a:normAutofit fontScale="90000"/>
          </a:bodyPr>
          <a:lstStyle/>
          <a:p>
            <a:r>
              <a:rPr lang="en-US" sz="6600" dirty="0">
                <a:solidFill>
                  <a:srgbClr val="0EB1A4"/>
                </a:solidFill>
              </a:rPr>
              <a:t>This proposal’s X Factor: timely, with the ability to scale outputs</a:t>
            </a:r>
          </a:p>
        </p:txBody>
      </p:sp>
      <p:pic>
        <p:nvPicPr>
          <p:cNvPr id="6" name="Content Placeholder 5" descr="A close-up of a text&#10;&#10;Description automatically generated">
            <a:extLst>
              <a:ext uri="{FF2B5EF4-FFF2-40B4-BE49-F238E27FC236}">
                <a16:creationId xmlns:a16="http://schemas.microsoft.com/office/drawing/2014/main" id="{E300AA5B-343C-92CB-C286-AD070FB4E81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5601879"/>
            <a:ext cx="15303253" cy="7162800"/>
          </a:xfrm>
        </p:spPr>
      </p:pic>
      <p:pic>
        <p:nvPicPr>
          <p:cNvPr id="8" name="Content Placeholder 7" descr="A close-up of a document&#10;&#10;Description automatically generated">
            <a:extLst>
              <a:ext uri="{FF2B5EF4-FFF2-40B4-BE49-F238E27FC236}">
                <a16:creationId xmlns:a16="http://schemas.microsoft.com/office/drawing/2014/main" id="{ED9F5EA3-41F5-ED8E-BDD3-D2FCCC81971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0" y="1254891"/>
            <a:ext cx="16334940" cy="4481922"/>
          </a:xfrm>
        </p:spPr>
      </p:pic>
      <p:sp>
        <p:nvSpPr>
          <p:cNvPr id="9" name="Title 1">
            <a:extLst>
              <a:ext uri="{FF2B5EF4-FFF2-40B4-BE49-F238E27FC236}">
                <a16:creationId xmlns:a16="http://schemas.microsoft.com/office/drawing/2014/main" id="{BD2FCAB2-87E1-0739-B7E8-E268C5C1B117}"/>
              </a:ext>
            </a:extLst>
          </p:cNvPr>
          <p:cNvSpPr txBox="1">
            <a:spLocks/>
          </p:cNvSpPr>
          <p:nvPr/>
        </p:nvSpPr>
        <p:spPr>
          <a:xfrm>
            <a:off x="16951637" y="2281418"/>
            <a:ext cx="6169460" cy="11434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fontScale="97500"/>
          </a:bodyPr>
          <a:lstStyle>
            <a:lvl1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chemeClr val="tx1">
                    <a:lumMod val="75000"/>
                    <a:lumOff val="25000"/>
                  </a:schemeClr>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pPr>
              <a:lnSpc>
                <a:spcPct val="100000"/>
              </a:lnSpc>
            </a:pPr>
            <a:r>
              <a:rPr lang="en-US" sz="4400" b="0" dirty="0">
                <a:solidFill>
                  <a:srgbClr val="002060"/>
                </a:solidFill>
                <a:ea typeface="+mn-ea"/>
              </a:rPr>
              <a:t>This proposal was submitted in May 2020 and therefore addressed the potential impact of COVID-19 on the economy. Additionally, the proposal described plans for an innovative, centralizing mechanism for tracking RAP data across the state. A project that can create and scale infrastructure is distinctive.</a:t>
            </a:r>
          </a:p>
        </p:txBody>
      </p:sp>
      <p:pic>
        <p:nvPicPr>
          <p:cNvPr id="11" name="Image" descr="Image">
            <a:extLst>
              <a:ext uri="{FF2B5EF4-FFF2-40B4-BE49-F238E27FC236}">
                <a16:creationId xmlns:a16="http://schemas.microsoft.com/office/drawing/2014/main" id="{33E50011-3843-0EDC-F3BD-44BBA3BE8953}"/>
              </a:ext>
            </a:extLst>
          </p:cNvPr>
          <p:cNvPicPr>
            <a:picLocks noChangeAspect="1"/>
          </p:cNvPicPr>
          <p:nvPr/>
        </p:nvPicPr>
        <p:blipFill>
          <a:blip r:embed="rId4"/>
          <a:stretch>
            <a:fillRect/>
          </a:stretch>
        </p:blipFill>
        <p:spPr>
          <a:xfrm>
            <a:off x="22511201" y="12236451"/>
            <a:ext cx="1219791" cy="1056456"/>
          </a:xfrm>
          <a:prstGeom prst="rect">
            <a:avLst/>
          </a:prstGeom>
          <a:ln w="12700">
            <a:miter lim="400000"/>
          </a:ln>
        </p:spPr>
      </p:pic>
    </p:spTree>
    <p:extLst>
      <p:ext uri="{BB962C8B-B14F-4D97-AF65-F5344CB8AC3E}">
        <p14:creationId xmlns:p14="http://schemas.microsoft.com/office/powerpoint/2010/main" val="2010834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34791" y="-517240"/>
            <a:ext cx="24384000" cy="2286000"/>
          </a:xfrm>
          <a:prstGeom prst="rect">
            <a:avLst/>
          </a:prstGeom>
        </p:spPr>
        <p:txBody>
          <a:bodyPr spcFirstLastPara="1" wrap="square" lIns="182850" tIns="91400" rIns="182850" bIns="91400" anchor="ctr" anchorCtr="0">
            <a:normAutofit/>
          </a:bodyPr>
          <a:lstStyle/>
          <a:p>
            <a:r>
              <a:rPr lang="en-US" sz="5400" dirty="0">
                <a:solidFill>
                  <a:schemeClr val="tx1">
                    <a:lumMod val="50000"/>
                  </a:schemeClr>
                </a:solidFill>
              </a:rPr>
              <a:t>3. USDA-NIFA’s Gus Schumacher Nutrition Incentive Program (</a:t>
            </a:r>
            <a:r>
              <a:rPr lang="en-US" sz="5400" dirty="0" err="1">
                <a:solidFill>
                  <a:schemeClr val="tx1">
                    <a:lumMod val="50000"/>
                  </a:schemeClr>
                </a:solidFill>
              </a:rPr>
              <a:t>GusNIP</a:t>
            </a:r>
            <a:r>
              <a:rPr lang="en-US" sz="5400" dirty="0">
                <a:solidFill>
                  <a:schemeClr val="tx1">
                    <a:lumMod val="50000"/>
                  </a:schemeClr>
                </a:solidFill>
              </a:rPr>
              <a:t>)</a:t>
            </a:r>
            <a:endParaRPr sz="54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4" name="Picture 3" descr="A white background with black text&#10;&#10;Description automatically generated">
            <a:extLst>
              <a:ext uri="{FF2B5EF4-FFF2-40B4-BE49-F238E27FC236}">
                <a16:creationId xmlns:a16="http://schemas.microsoft.com/office/drawing/2014/main" id="{1BB5FC90-9F58-1ABE-D875-7A288E24C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2048" y="1169863"/>
            <a:ext cx="11574616" cy="1665412"/>
          </a:xfrm>
          <a:prstGeom prst="rect">
            <a:avLst/>
          </a:prstGeom>
        </p:spPr>
      </p:pic>
      <p:pic>
        <p:nvPicPr>
          <p:cNvPr id="8" name="Picture 7" descr="A close-up of a document&#10;&#10;Description automatically generated">
            <a:extLst>
              <a:ext uri="{FF2B5EF4-FFF2-40B4-BE49-F238E27FC236}">
                <a16:creationId xmlns:a16="http://schemas.microsoft.com/office/drawing/2014/main" id="{1AA6EC5E-EF1D-7742-5938-4DA7EDED68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8399" y="3241675"/>
            <a:ext cx="17472801" cy="9304462"/>
          </a:xfrm>
          <a:prstGeom prst="rect">
            <a:avLst/>
          </a:prstGeom>
        </p:spPr>
      </p:pic>
    </p:spTree>
    <p:extLst>
      <p:ext uri="{BB962C8B-B14F-4D97-AF65-F5344CB8AC3E}">
        <p14:creationId xmlns:p14="http://schemas.microsoft.com/office/powerpoint/2010/main" val="25717629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34791" y="-517240"/>
            <a:ext cx="24384000" cy="2286000"/>
          </a:xfrm>
          <a:prstGeom prst="rect">
            <a:avLst/>
          </a:prstGeom>
        </p:spPr>
        <p:txBody>
          <a:bodyPr spcFirstLastPara="1" wrap="square" lIns="182850" tIns="91400" rIns="182850" bIns="91400" anchor="ctr" anchorCtr="0">
            <a:normAutofit/>
          </a:bodyPr>
          <a:lstStyle/>
          <a:p>
            <a:r>
              <a:rPr lang="en-US" sz="5400" dirty="0">
                <a:solidFill>
                  <a:schemeClr val="tx1">
                    <a:lumMod val="50000"/>
                  </a:schemeClr>
                </a:solidFill>
              </a:rPr>
              <a:t>3. USDA-NIFA’s Gus Schumacher Nutrition Incentive Program (</a:t>
            </a:r>
            <a:r>
              <a:rPr lang="en-US" sz="5400" dirty="0" err="1">
                <a:solidFill>
                  <a:schemeClr val="tx1">
                    <a:lumMod val="50000"/>
                  </a:schemeClr>
                </a:solidFill>
              </a:rPr>
              <a:t>GusNIP</a:t>
            </a:r>
            <a:r>
              <a:rPr lang="en-US" sz="5400" dirty="0">
                <a:solidFill>
                  <a:schemeClr val="tx1">
                    <a:lumMod val="50000"/>
                  </a:schemeClr>
                </a:solidFill>
              </a:rPr>
              <a:t>)</a:t>
            </a:r>
            <a:endParaRPr sz="54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4" name="Picture 3" descr="A white background with black text&#10;&#10;Description automatically generated">
            <a:extLst>
              <a:ext uri="{FF2B5EF4-FFF2-40B4-BE49-F238E27FC236}">
                <a16:creationId xmlns:a16="http://schemas.microsoft.com/office/drawing/2014/main" id="{1BB5FC90-9F58-1ABE-D875-7A288E24C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52048" y="1169863"/>
            <a:ext cx="11574616" cy="1665412"/>
          </a:xfrm>
          <a:prstGeom prst="rect">
            <a:avLst/>
          </a:prstGeom>
        </p:spPr>
      </p:pic>
      <p:sp>
        <p:nvSpPr>
          <p:cNvPr id="3" name="TextBox 2">
            <a:extLst>
              <a:ext uri="{FF2B5EF4-FFF2-40B4-BE49-F238E27FC236}">
                <a16:creationId xmlns:a16="http://schemas.microsoft.com/office/drawing/2014/main" id="{2D1BB06D-5349-78F1-F1FE-344B3D6D20FD}"/>
              </a:ext>
            </a:extLst>
          </p:cNvPr>
          <p:cNvSpPr txBox="1"/>
          <p:nvPr/>
        </p:nvSpPr>
        <p:spPr>
          <a:xfrm>
            <a:off x="419101" y="4992043"/>
            <a:ext cx="22415499" cy="28110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8800" b="1" i="0" dirty="0">
                <a:solidFill>
                  <a:srgbClr val="FFC000"/>
                </a:solidFill>
                <a:effectLst/>
                <a:latin typeface="+mn-lt"/>
              </a:rPr>
              <a:t>How does an awarded proposal for this program “work”?</a:t>
            </a:r>
          </a:p>
        </p:txBody>
      </p:sp>
    </p:spTree>
    <p:extLst>
      <p:ext uri="{BB962C8B-B14F-4D97-AF65-F5344CB8AC3E}">
        <p14:creationId xmlns:p14="http://schemas.microsoft.com/office/powerpoint/2010/main" val="634029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FC9C8"/>
        </a:solidFill>
        <a:effectLst/>
      </p:bgPr>
    </p:bg>
    <p:spTree>
      <p:nvGrpSpPr>
        <p:cNvPr id="1" name=""/>
        <p:cNvGrpSpPr/>
        <p:nvPr/>
      </p:nvGrpSpPr>
      <p:grpSpPr>
        <a:xfrm>
          <a:off x="0" y="0"/>
          <a:ext cx="0" cy="0"/>
          <a:chOff x="0" y="0"/>
          <a:chExt cx="0" cy="0"/>
        </a:xfrm>
      </p:grpSpPr>
      <p:pic>
        <p:nvPicPr>
          <p:cNvPr id="160" name="Image" descr="Image"/>
          <p:cNvPicPr>
            <a:picLocks noChangeAspect="1"/>
          </p:cNvPicPr>
          <p:nvPr/>
        </p:nvPicPr>
        <p:blipFill>
          <a:blip r:embed="rId2"/>
          <a:stretch>
            <a:fillRect/>
          </a:stretch>
        </p:blipFill>
        <p:spPr>
          <a:xfrm>
            <a:off x="-890002" y="2918109"/>
            <a:ext cx="9101460" cy="7879782"/>
          </a:xfrm>
          <a:prstGeom prst="rect">
            <a:avLst/>
          </a:prstGeom>
          <a:ln w="12700">
            <a:miter lim="400000"/>
          </a:ln>
        </p:spPr>
      </p:pic>
      <p:sp>
        <p:nvSpPr>
          <p:cNvPr id="161" name="section…"/>
          <p:cNvSpPr txBox="1"/>
          <p:nvPr/>
        </p:nvSpPr>
        <p:spPr>
          <a:xfrm>
            <a:off x="9821542" y="752214"/>
            <a:ext cx="13546458" cy="14487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About </a:t>
            </a:r>
          </a:p>
          <a:p>
            <a:pPr algn="r">
              <a:lnSpc>
                <a:spcPct val="80000"/>
              </a:lnSpc>
              <a:defRPr sz="14000" b="1" spc="1399">
                <a:solidFill>
                  <a:srgbClr val="FFFFFF"/>
                </a:solidFill>
                <a:latin typeface="AcuminProWide-Semibold"/>
                <a:ea typeface="AcuminProWide-Semibold"/>
                <a:cs typeface="AcuminProWide-Semibold"/>
                <a:sym typeface="AcuminProWide-Semibold"/>
              </a:defRPr>
            </a:pPr>
            <a:r>
              <a:rPr lang="en-US" sz="5400" dirty="0"/>
              <a:t>Innovative Funding Partners</a:t>
            </a:r>
            <a:endParaRPr sz="5400" dirty="0"/>
          </a:p>
        </p:txBody>
      </p:sp>
      <p:sp>
        <p:nvSpPr>
          <p:cNvPr id="2" name="TextBox 1">
            <a:extLst>
              <a:ext uri="{FF2B5EF4-FFF2-40B4-BE49-F238E27FC236}">
                <a16:creationId xmlns:a16="http://schemas.microsoft.com/office/drawing/2014/main" id="{64FCAA4D-5F87-7D10-6088-B7F2296EC66D}"/>
              </a:ext>
            </a:extLst>
          </p:cNvPr>
          <p:cNvSpPr txBox="1"/>
          <p:nvPr/>
        </p:nvSpPr>
        <p:spPr>
          <a:xfrm>
            <a:off x="9122885" y="2900055"/>
            <a:ext cx="13906448" cy="8372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indent="0" algn="l">
              <a:lnSpc>
                <a:spcPct val="110000"/>
              </a:lnSpc>
              <a:spcAft>
                <a:spcPts val="600"/>
              </a:spcAft>
              <a:buNone/>
            </a:pPr>
            <a:r>
              <a:rPr lang="en-US" sz="4400" b="1" dirty="0">
                <a:solidFill>
                  <a:schemeClr val="bg1"/>
                </a:solidFill>
              </a:rPr>
              <a:t>IFP</a:t>
            </a:r>
            <a:r>
              <a:rPr lang="en-US" sz="4400" dirty="0">
                <a:solidFill>
                  <a:schemeClr val="bg1"/>
                </a:solidFill>
              </a:rPr>
              <a:t> is a nationally recognized grants consulting firm highly regarded for an impressive overall grant success rate of 84%. Well known for their expertise in federal and other governmental grant writing, this success is based not only on technical expertise, but also on a foundational relationship-building approach. IFP’s team of over 20 highly experienced consultants are passionate about helping organizations meet the unique needs of their local communities and better serve their constituents by seeking and securing grant funding. </a:t>
            </a:r>
          </a:p>
        </p:txBody>
      </p:sp>
      <p:pic>
        <p:nvPicPr>
          <p:cNvPr id="3" name="Picture 2" descr="A picture containing drawing&#10;&#10;Description automatically generated">
            <a:extLst>
              <a:ext uri="{FF2B5EF4-FFF2-40B4-BE49-F238E27FC236}">
                <a16:creationId xmlns:a16="http://schemas.microsoft.com/office/drawing/2014/main" id="{2E763822-800A-BA2C-71C2-48A46AF8F277}"/>
              </a:ext>
            </a:extLst>
          </p:cNvPr>
          <p:cNvPicPr>
            <a:picLocks noChangeAspect="1"/>
          </p:cNvPicPr>
          <p:nvPr/>
        </p:nvPicPr>
        <p:blipFill rotWithShape="1">
          <a:blip r:embed="rId3">
            <a:extLst>
              <a:ext uri="{28A0092B-C50C-407E-A947-70E740481C1C}">
                <a14:useLocalDpi xmlns:a14="http://schemas.microsoft.com/office/drawing/2010/main" val="0"/>
              </a:ext>
            </a:extLst>
          </a:blip>
          <a:srcRect t="7683" r="-2" b="14646"/>
          <a:stretch/>
        </p:blipFill>
        <p:spPr bwMode="auto">
          <a:xfrm>
            <a:off x="12949084" y="11272603"/>
            <a:ext cx="4836587" cy="2146610"/>
          </a:xfrm>
          <a:prstGeom prst="rect">
            <a:avLst/>
          </a:prstGeom>
          <a:noFill/>
          <a:ln>
            <a:noFill/>
          </a:ln>
          <a:extLst>
            <a:ext uri="{53640926-AAD7-44D8-BBD7-CCE9431645EC}">
              <a14:shadowObscured xmlns:a14="http://schemas.microsoft.com/office/drawing/2010/main"/>
            </a:ext>
          </a:extLst>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3076190" y="12669557"/>
            <a:ext cx="1219791" cy="1056456"/>
          </a:xfrm>
          <a:prstGeom prst="rect">
            <a:avLst/>
          </a:prstGeom>
          <a:ln w="12700">
            <a:miter lim="400000"/>
          </a:ln>
        </p:spPr>
      </p:pic>
      <p:sp>
        <p:nvSpPr>
          <p:cNvPr id="6" name="TextBox 5">
            <a:extLst>
              <a:ext uri="{FF2B5EF4-FFF2-40B4-BE49-F238E27FC236}">
                <a16:creationId xmlns:a16="http://schemas.microsoft.com/office/drawing/2014/main" id="{F8E20A75-7810-7F2B-24E7-7E8FF4051BB3}"/>
              </a:ext>
            </a:extLst>
          </p:cNvPr>
          <p:cNvSpPr txBox="1"/>
          <p:nvPr/>
        </p:nvSpPr>
        <p:spPr>
          <a:xfrm>
            <a:off x="191241" y="431631"/>
            <a:ext cx="23889581" cy="145680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EB1A4"/>
                </a:solidFill>
                <a:effectLst/>
                <a:uFillTx/>
                <a:latin typeface="+mj-lt"/>
                <a:ea typeface="+mj-ea"/>
                <a:cs typeface="+mj-cs"/>
                <a:sym typeface="Helvetica Neue"/>
              </a:rPr>
              <a:t>The proposal responds to every requirement in the Request for Applications (RFA) and embeds the language of the RFA to make it easy for the reviewer to find responses.</a:t>
            </a:r>
          </a:p>
        </p:txBody>
      </p:sp>
      <p:cxnSp>
        <p:nvCxnSpPr>
          <p:cNvPr id="13" name="Straight Connector 12">
            <a:extLst>
              <a:ext uri="{FF2B5EF4-FFF2-40B4-BE49-F238E27FC236}">
                <a16:creationId xmlns:a16="http://schemas.microsoft.com/office/drawing/2014/main" id="{50418D54-0435-01C1-E1A2-A78DB5843E00}"/>
              </a:ext>
            </a:extLst>
          </p:cNvPr>
          <p:cNvCxnSpPr/>
          <p:nvPr/>
        </p:nvCxnSpPr>
        <p:spPr>
          <a:xfrm>
            <a:off x="11143516" y="2519095"/>
            <a:ext cx="0" cy="11206918"/>
          </a:xfrm>
          <a:prstGeom prst="line">
            <a:avLst/>
          </a:prstGeom>
          <a:noFill/>
          <a:ln w="114300" cap="flat">
            <a:solidFill>
              <a:srgbClr val="FFC000"/>
            </a:solidFill>
            <a:prstDash val="solid"/>
            <a:round/>
          </a:ln>
          <a:effectLst/>
          <a:sp3d/>
        </p:spPr>
        <p:style>
          <a:lnRef idx="0">
            <a:scrgbClr r="0" g="0" b="0"/>
          </a:lnRef>
          <a:fillRef idx="0">
            <a:scrgbClr r="0" g="0" b="0"/>
          </a:fillRef>
          <a:effectRef idx="0">
            <a:scrgbClr r="0" g="0" b="0"/>
          </a:effectRef>
          <a:fontRef idx="none"/>
        </p:style>
      </p:cxnSp>
      <p:sp>
        <p:nvSpPr>
          <p:cNvPr id="14" name="TextBox 13">
            <a:extLst>
              <a:ext uri="{FF2B5EF4-FFF2-40B4-BE49-F238E27FC236}">
                <a16:creationId xmlns:a16="http://schemas.microsoft.com/office/drawing/2014/main" id="{6642F7B6-739D-3B9C-2D5E-BFFDBCA0C80B}"/>
              </a:ext>
            </a:extLst>
          </p:cNvPr>
          <p:cNvSpPr txBox="1"/>
          <p:nvPr/>
        </p:nvSpPr>
        <p:spPr>
          <a:xfrm>
            <a:off x="2696540" y="2057718"/>
            <a:ext cx="47498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en-US" sz="4800" b="1" dirty="0">
                <a:solidFill>
                  <a:srgbClr val="002060"/>
                </a:solidFill>
              </a:rPr>
              <a:t>RFA</a:t>
            </a:r>
            <a:endParaRPr kumimoji="0" lang="en-US" sz="4800" b="1" i="0" u="none" strike="noStrike" cap="none" spc="0" normalizeH="0" baseline="0" dirty="0">
              <a:ln>
                <a:noFill/>
              </a:ln>
              <a:solidFill>
                <a:srgbClr val="002060"/>
              </a:solidFill>
              <a:effectLst/>
              <a:uFillTx/>
              <a:latin typeface="+mj-lt"/>
              <a:ea typeface="+mj-ea"/>
              <a:cs typeface="+mj-cs"/>
              <a:sym typeface="Helvetica Neue"/>
            </a:endParaRPr>
          </a:p>
        </p:txBody>
      </p:sp>
      <p:sp>
        <p:nvSpPr>
          <p:cNvPr id="15" name="TextBox 14">
            <a:extLst>
              <a:ext uri="{FF2B5EF4-FFF2-40B4-BE49-F238E27FC236}">
                <a16:creationId xmlns:a16="http://schemas.microsoft.com/office/drawing/2014/main" id="{A460C8A7-0EDB-25D7-38D4-FA3E3D83BC03}"/>
              </a:ext>
            </a:extLst>
          </p:cNvPr>
          <p:cNvSpPr txBox="1"/>
          <p:nvPr/>
        </p:nvSpPr>
        <p:spPr>
          <a:xfrm>
            <a:off x="14840693" y="2057718"/>
            <a:ext cx="47498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lang="en-US" sz="4800" b="1" dirty="0">
                <a:solidFill>
                  <a:srgbClr val="002060"/>
                </a:solidFill>
              </a:rPr>
              <a:t>Proposal</a:t>
            </a:r>
            <a:endParaRPr kumimoji="0" lang="en-US" sz="4800" b="1" i="0" u="none" strike="noStrike" cap="none" spc="0" normalizeH="0" baseline="0" dirty="0">
              <a:ln>
                <a:noFill/>
              </a:ln>
              <a:solidFill>
                <a:srgbClr val="002060"/>
              </a:solidFill>
              <a:effectLst/>
              <a:uFillTx/>
              <a:latin typeface="+mj-lt"/>
              <a:ea typeface="+mj-ea"/>
              <a:cs typeface="+mj-cs"/>
              <a:sym typeface="Helvetica Neue"/>
            </a:endParaRPr>
          </a:p>
        </p:txBody>
      </p:sp>
      <p:pic>
        <p:nvPicPr>
          <p:cNvPr id="5" name="Picture 4" descr="A close-up of a document&#10;&#10;Description automatically generated">
            <a:extLst>
              <a:ext uri="{FF2B5EF4-FFF2-40B4-BE49-F238E27FC236}">
                <a16:creationId xmlns:a16="http://schemas.microsoft.com/office/drawing/2014/main" id="{280EE68C-7ABA-7F14-0BAE-C8D86C1E8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241" y="3237529"/>
            <a:ext cx="10737846" cy="5793317"/>
          </a:xfrm>
          <a:prstGeom prst="rect">
            <a:avLst/>
          </a:prstGeom>
        </p:spPr>
      </p:pic>
      <p:pic>
        <p:nvPicPr>
          <p:cNvPr id="8" name="Picture 7" descr="A close-up of a document&#10;&#10;Description automatically generated">
            <a:extLst>
              <a:ext uri="{FF2B5EF4-FFF2-40B4-BE49-F238E27FC236}">
                <a16:creationId xmlns:a16="http://schemas.microsoft.com/office/drawing/2014/main" id="{451FB5CD-4B34-D877-9F25-98A62E71AE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62494" y="3237529"/>
            <a:ext cx="12223591" cy="9097863"/>
          </a:xfrm>
          <a:prstGeom prst="rect">
            <a:avLst/>
          </a:prstGeom>
        </p:spPr>
      </p:pic>
    </p:spTree>
    <p:extLst>
      <p:ext uri="{BB962C8B-B14F-4D97-AF65-F5344CB8AC3E}">
        <p14:creationId xmlns:p14="http://schemas.microsoft.com/office/powerpoint/2010/main" val="1707875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822190" y="12498366"/>
            <a:ext cx="1219791" cy="1056456"/>
          </a:xfrm>
          <a:prstGeom prst="rect">
            <a:avLst/>
          </a:prstGeom>
          <a:ln w="12700">
            <a:miter lim="400000"/>
          </a:ln>
        </p:spPr>
      </p:pic>
      <p:sp>
        <p:nvSpPr>
          <p:cNvPr id="6" name="TextBox 5">
            <a:extLst>
              <a:ext uri="{FF2B5EF4-FFF2-40B4-BE49-F238E27FC236}">
                <a16:creationId xmlns:a16="http://schemas.microsoft.com/office/drawing/2014/main" id="{F8E20A75-7810-7F2B-24E7-7E8FF4051BB3}"/>
              </a:ext>
            </a:extLst>
          </p:cNvPr>
          <p:cNvSpPr txBox="1"/>
          <p:nvPr/>
        </p:nvSpPr>
        <p:spPr>
          <a:xfrm rot="10800000" flipV="1">
            <a:off x="330175" y="0"/>
            <a:ext cx="7747024" cy="82278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400" b="1" i="0" u="none" strike="noStrike" cap="none" spc="0" normalizeH="0" baseline="0" dirty="0">
                <a:ln>
                  <a:noFill/>
                </a:ln>
                <a:solidFill>
                  <a:srgbClr val="0EB1A4"/>
                </a:solidFill>
                <a:effectLst/>
                <a:uFillTx/>
                <a:latin typeface="+mj-lt"/>
                <a:ea typeface="+mj-ea"/>
                <a:cs typeface="+mj-cs"/>
                <a:sym typeface="Helvetica Neue"/>
              </a:rPr>
              <a:t>The proposal demonstrates the applicant’s capacity to develop, implement, and evaluate the project. It names each prior federal award. Note that if your organization cannot cite prior federal experience, emphasize and quantify your contributions to your community/the field, as this proposal does here.</a:t>
            </a:r>
          </a:p>
        </p:txBody>
      </p:sp>
      <p:pic>
        <p:nvPicPr>
          <p:cNvPr id="5" name="Picture 4" descr="A yellow text on a page&#10;&#10;Description automatically generated">
            <a:extLst>
              <a:ext uri="{FF2B5EF4-FFF2-40B4-BE49-F238E27FC236}">
                <a16:creationId xmlns:a16="http://schemas.microsoft.com/office/drawing/2014/main" id="{57C58495-605C-D7F9-A700-34F690B22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199" y="689406"/>
            <a:ext cx="16193053" cy="11802351"/>
          </a:xfrm>
          <a:prstGeom prst="rect">
            <a:avLst/>
          </a:prstGeom>
        </p:spPr>
      </p:pic>
      <p:sp>
        <p:nvSpPr>
          <p:cNvPr id="7" name="Left Arrow 6">
            <a:extLst>
              <a:ext uri="{FF2B5EF4-FFF2-40B4-BE49-F238E27FC236}">
                <a16:creationId xmlns:a16="http://schemas.microsoft.com/office/drawing/2014/main" id="{7089D6C7-F889-0A9E-16A5-8C9361214E84}"/>
              </a:ext>
            </a:extLst>
          </p:cNvPr>
          <p:cNvSpPr/>
          <p:nvPr/>
        </p:nvSpPr>
        <p:spPr>
          <a:xfrm rot="10800000">
            <a:off x="5942600" y="7475482"/>
            <a:ext cx="2134599" cy="841312"/>
          </a:xfrm>
          <a:prstGeom prst="leftArrow">
            <a:avLst/>
          </a:prstGeom>
          <a:solidFill>
            <a:srgbClr val="FFFF00"/>
          </a:solidFill>
          <a:ln w="25400" cap="flat">
            <a:solidFill>
              <a:srgbClr val="00206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Tree>
    <p:extLst>
      <p:ext uri="{BB962C8B-B14F-4D97-AF65-F5344CB8AC3E}">
        <p14:creationId xmlns:p14="http://schemas.microsoft.com/office/powerpoint/2010/main" val="4192330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B3E1C30-4AC8-D777-A3D5-7B0F0464F977}"/>
              </a:ext>
            </a:extLst>
          </p:cNvPr>
          <p:cNvSpPr txBox="1">
            <a:spLocks noGrp="1"/>
          </p:cNvSpPr>
          <p:nvPr>
            <p:ph sz="half" idx="2"/>
          </p:nvPr>
        </p:nvSpPr>
        <p:spPr>
          <a:xfrm>
            <a:off x="446246" y="625423"/>
            <a:ext cx="23811584"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0EB1A4"/>
                </a:solidFill>
                <a:effectLst/>
                <a:uFillTx/>
                <a:latin typeface="+mj-lt"/>
                <a:ea typeface="+mj-ea"/>
                <a:cs typeface="+mj-cs"/>
                <a:sym typeface="Helvetica Neue"/>
              </a:rPr>
              <a:t>The proposal describes methodology grounded in recent research.</a:t>
            </a:r>
          </a:p>
        </p:txBody>
      </p:sp>
      <p:sp>
        <p:nvSpPr>
          <p:cNvPr id="12" name="Rounded Rectangle 11">
            <a:extLst>
              <a:ext uri="{FF2B5EF4-FFF2-40B4-BE49-F238E27FC236}">
                <a16:creationId xmlns:a16="http://schemas.microsoft.com/office/drawing/2014/main" id="{BCA060B9-5853-AE51-B48F-E64816D0614B}"/>
              </a:ext>
            </a:extLst>
          </p:cNvPr>
          <p:cNvSpPr/>
          <p:nvPr/>
        </p:nvSpPr>
        <p:spPr>
          <a:xfrm>
            <a:off x="446246" y="2544499"/>
            <a:ext cx="5269584" cy="7031301"/>
          </a:xfrm>
          <a:prstGeom prst="roundRect">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13" name="TextBox 12">
            <a:extLst>
              <a:ext uri="{FF2B5EF4-FFF2-40B4-BE49-F238E27FC236}">
                <a16:creationId xmlns:a16="http://schemas.microsoft.com/office/drawing/2014/main" id="{B22DF602-844F-BFD5-D98D-2EE61952A0AE}"/>
              </a:ext>
            </a:extLst>
          </p:cNvPr>
          <p:cNvSpPr txBox="1"/>
          <p:nvPr/>
        </p:nvSpPr>
        <p:spPr>
          <a:xfrm>
            <a:off x="972838" y="3792861"/>
            <a:ext cx="4546600"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800" b="0" i="0" u="none" strike="noStrike" cap="none" spc="0" normalizeH="0" baseline="0" dirty="0">
                <a:ln>
                  <a:noFill/>
                </a:ln>
                <a:solidFill>
                  <a:srgbClr val="002060"/>
                </a:solidFill>
                <a:effectLst/>
                <a:uFillTx/>
                <a:latin typeface="+mj-lt"/>
                <a:ea typeface="+mj-ea"/>
                <a:cs typeface="+mj-cs"/>
                <a:sym typeface="Helvetica Neue"/>
              </a:rPr>
              <a:t>The research base supporting the impact of the project’s strategies is cited.</a:t>
            </a:r>
          </a:p>
        </p:txBody>
      </p:sp>
      <p:pic>
        <p:nvPicPr>
          <p:cNvPr id="6" name="Content Placeholder 5" descr="A document with text and images&#10;&#10;Description automatically generated with medium confidence">
            <a:extLst>
              <a:ext uri="{FF2B5EF4-FFF2-40B4-BE49-F238E27FC236}">
                <a16:creationId xmlns:a16="http://schemas.microsoft.com/office/drawing/2014/main" id="{CC122958-92DA-8E4A-1080-E31073AF04B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50060" y="1966251"/>
            <a:ext cx="17498940" cy="9783498"/>
          </a:xfrm>
        </p:spPr>
      </p:pic>
      <p:pic>
        <p:nvPicPr>
          <p:cNvPr id="7" name="Image" descr="Image">
            <a:extLst>
              <a:ext uri="{FF2B5EF4-FFF2-40B4-BE49-F238E27FC236}">
                <a16:creationId xmlns:a16="http://schemas.microsoft.com/office/drawing/2014/main" id="{7266D5F1-81DC-DEA8-13A8-7265DCB92B13}"/>
              </a:ext>
            </a:extLst>
          </p:cNvPr>
          <p:cNvPicPr>
            <a:picLocks noChangeAspect="1"/>
          </p:cNvPicPr>
          <p:nvPr/>
        </p:nvPicPr>
        <p:blipFill>
          <a:blip r:embed="rId3"/>
          <a:stretch>
            <a:fillRect/>
          </a:stretch>
        </p:blipFill>
        <p:spPr>
          <a:xfrm>
            <a:off x="22529209" y="12219993"/>
            <a:ext cx="1219791" cy="1056456"/>
          </a:xfrm>
          <a:prstGeom prst="rect">
            <a:avLst/>
          </a:prstGeom>
          <a:ln w="12700">
            <a:miter lim="400000"/>
          </a:ln>
        </p:spPr>
      </p:pic>
    </p:spTree>
    <p:extLst>
      <p:ext uri="{BB962C8B-B14F-4D97-AF65-F5344CB8AC3E}">
        <p14:creationId xmlns:p14="http://schemas.microsoft.com/office/powerpoint/2010/main" val="3104667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C7169B-18F5-3D11-A518-CFA458089B08}"/>
              </a:ext>
            </a:extLst>
          </p:cNvPr>
          <p:cNvSpPr txBox="1"/>
          <p:nvPr/>
        </p:nvSpPr>
        <p:spPr>
          <a:xfrm rot="10800000" flipV="1">
            <a:off x="18364200" y="212019"/>
            <a:ext cx="5562600" cy="74892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4000" b="1" i="0" u="none" strike="noStrike" cap="none" spc="0" normalizeH="0" baseline="0" dirty="0">
                <a:ln>
                  <a:noFill/>
                </a:ln>
                <a:solidFill>
                  <a:srgbClr val="0EB1A4"/>
                </a:solidFill>
                <a:effectLst/>
                <a:uFillTx/>
                <a:latin typeface="+mj-lt"/>
                <a:ea typeface="+mj-ea"/>
                <a:cs typeface="+mj-cs"/>
                <a:sym typeface="Helvetica Neue"/>
              </a:rPr>
              <a:t>USDA-NIFA RFAs typically request a logic model rather than a work plan. Like a work plan, the logic model allows an applicant to show the reviewer that they understand all of the different elements of operationalizing a project. </a:t>
            </a:r>
          </a:p>
        </p:txBody>
      </p:sp>
      <p:pic>
        <p:nvPicPr>
          <p:cNvPr id="5" name="Content Placeholder 4" descr="A table of information&#10;&#10;Description automatically generated">
            <a:extLst>
              <a:ext uri="{FF2B5EF4-FFF2-40B4-BE49-F238E27FC236}">
                <a16:creationId xmlns:a16="http://schemas.microsoft.com/office/drawing/2014/main" id="{A66D2EFB-D2A9-2567-F98F-7F4D1860AB5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212019"/>
            <a:ext cx="18186400" cy="12337909"/>
          </a:xfrm>
        </p:spPr>
      </p:pic>
      <p:sp>
        <p:nvSpPr>
          <p:cNvPr id="8" name="Rounded Rectangle 7">
            <a:extLst>
              <a:ext uri="{FF2B5EF4-FFF2-40B4-BE49-F238E27FC236}">
                <a16:creationId xmlns:a16="http://schemas.microsoft.com/office/drawing/2014/main" id="{9E401ED2-116D-A36E-6BD6-D433C3E64A03}"/>
              </a:ext>
            </a:extLst>
          </p:cNvPr>
          <p:cNvSpPr/>
          <p:nvPr/>
        </p:nvSpPr>
        <p:spPr>
          <a:xfrm>
            <a:off x="18275300" y="7777671"/>
            <a:ext cx="4756150" cy="5114219"/>
          </a:xfrm>
          <a:prstGeom prst="roundRect">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5E5E5E"/>
              </a:solidFill>
              <a:effectLst/>
              <a:uFillTx/>
              <a:latin typeface="+mj-lt"/>
              <a:ea typeface="+mj-ea"/>
              <a:cs typeface="+mj-cs"/>
              <a:sym typeface="Helvetica Neue"/>
            </a:endParaRPr>
          </a:p>
        </p:txBody>
      </p:sp>
      <p:sp>
        <p:nvSpPr>
          <p:cNvPr id="9" name="TextBox 8">
            <a:extLst>
              <a:ext uri="{FF2B5EF4-FFF2-40B4-BE49-F238E27FC236}">
                <a16:creationId xmlns:a16="http://schemas.microsoft.com/office/drawing/2014/main" id="{4E827143-B8A3-EB7C-0512-7FC82D44A4A0}"/>
              </a:ext>
            </a:extLst>
          </p:cNvPr>
          <p:cNvSpPr txBox="1"/>
          <p:nvPr/>
        </p:nvSpPr>
        <p:spPr>
          <a:xfrm>
            <a:off x="18573750" y="8341794"/>
            <a:ext cx="4546600"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2060"/>
                </a:solidFill>
                <a:effectLst/>
                <a:uFillTx/>
                <a:latin typeface="+mj-lt"/>
                <a:ea typeface="+mj-ea"/>
                <a:cs typeface="+mj-cs"/>
                <a:sym typeface="Helvetica Neue"/>
              </a:rPr>
              <a:t>This logic model ties each project activity to outputs and specifies outcomes related to changes in knowledge, actions, and conditions.</a:t>
            </a:r>
          </a:p>
        </p:txBody>
      </p:sp>
      <p:pic>
        <p:nvPicPr>
          <p:cNvPr id="10" name="Image" descr="Image">
            <a:extLst>
              <a:ext uri="{FF2B5EF4-FFF2-40B4-BE49-F238E27FC236}">
                <a16:creationId xmlns:a16="http://schemas.microsoft.com/office/drawing/2014/main" id="{50B73461-14AD-2C75-90F1-58150A149CF2}"/>
              </a:ext>
            </a:extLst>
          </p:cNvPr>
          <p:cNvPicPr>
            <a:picLocks noChangeAspect="1"/>
          </p:cNvPicPr>
          <p:nvPr/>
        </p:nvPicPr>
        <p:blipFill>
          <a:blip r:embed="rId3"/>
          <a:stretch>
            <a:fillRect/>
          </a:stretch>
        </p:blipFill>
        <p:spPr>
          <a:xfrm>
            <a:off x="23031450" y="12549928"/>
            <a:ext cx="1219791" cy="1056456"/>
          </a:xfrm>
          <a:prstGeom prst="rect">
            <a:avLst/>
          </a:prstGeom>
          <a:ln w="12700">
            <a:miter lim="400000"/>
          </a:ln>
        </p:spPr>
      </p:pic>
    </p:spTree>
    <p:extLst>
      <p:ext uri="{BB962C8B-B14F-4D97-AF65-F5344CB8AC3E}">
        <p14:creationId xmlns:p14="http://schemas.microsoft.com/office/powerpoint/2010/main" val="26377245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1BDE-B0C0-582D-1BCA-D78D5261825A}"/>
              </a:ext>
            </a:extLst>
          </p:cNvPr>
          <p:cNvSpPr>
            <a:spLocks noGrp="1"/>
          </p:cNvSpPr>
          <p:nvPr>
            <p:ph type="title"/>
          </p:nvPr>
        </p:nvSpPr>
        <p:spPr>
          <a:xfrm>
            <a:off x="376766" y="407742"/>
            <a:ext cx="23630468" cy="2362200"/>
          </a:xfrm>
        </p:spPr>
        <p:txBody>
          <a:bodyPr>
            <a:noAutofit/>
          </a:bodyPr>
          <a:lstStyle/>
          <a:p>
            <a:r>
              <a:rPr lang="en-US" sz="4800" dirty="0">
                <a:solidFill>
                  <a:srgbClr val="0EB1A4"/>
                </a:solidFill>
              </a:rPr>
              <a:t>The Budget requests funding for percentages of staff salaries, costs of promotional and educational materials, and funding to support the cost of incentives for participants. As a priority of this program is to maximize the share of funds used for direct incentives, this cost represents a full 55% of the funding request.</a:t>
            </a:r>
          </a:p>
        </p:txBody>
      </p:sp>
      <p:pic>
        <p:nvPicPr>
          <p:cNvPr id="11" name="Image" descr="Image">
            <a:extLst>
              <a:ext uri="{FF2B5EF4-FFF2-40B4-BE49-F238E27FC236}">
                <a16:creationId xmlns:a16="http://schemas.microsoft.com/office/drawing/2014/main" id="{12319866-A788-F3B4-8298-BF6103EDAA14}"/>
              </a:ext>
            </a:extLst>
          </p:cNvPr>
          <p:cNvPicPr>
            <a:picLocks noChangeAspect="1"/>
          </p:cNvPicPr>
          <p:nvPr/>
        </p:nvPicPr>
        <p:blipFill>
          <a:blip r:embed="rId2"/>
          <a:stretch>
            <a:fillRect/>
          </a:stretch>
        </p:blipFill>
        <p:spPr>
          <a:xfrm>
            <a:off x="22787443" y="12434533"/>
            <a:ext cx="1219791" cy="1056456"/>
          </a:xfrm>
          <a:prstGeom prst="rect">
            <a:avLst/>
          </a:prstGeom>
          <a:ln w="12700">
            <a:miter lim="400000"/>
          </a:ln>
        </p:spPr>
      </p:pic>
      <p:pic>
        <p:nvPicPr>
          <p:cNvPr id="6" name="Content Placeholder 5" descr="A screenshot of a computer&#10;&#10;Description automatically generated">
            <a:extLst>
              <a:ext uri="{FF2B5EF4-FFF2-40B4-BE49-F238E27FC236}">
                <a16:creationId xmlns:a16="http://schemas.microsoft.com/office/drawing/2014/main" id="{9001A4DD-42DE-4966-B291-35B859C39C4C}"/>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76766" y="5504071"/>
            <a:ext cx="21924434" cy="7986918"/>
          </a:xfrm>
        </p:spPr>
      </p:pic>
      <p:pic>
        <p:nvPicPr>
          <p:cNvPr id="9" name="Picture 8" descr="A black text on a white background&#10;&#10;Description automatically generated">
            <a:extLst>
              <a:ext uri="{FF2B5EF4-FFF2-40B4-BE49-F238E27FC236}">
                <a16:creationId xmlns:a16="http://schemas.microsoft.com/office/drawing/2014/main" id="{31CF5586-246D-7C88-2C37-14B400C122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71" y="2769942"/>
            <a:ext cx="18701460" cy="2734129"/>
          </a:xfrm>
          <a:prstGeom prst="rect">
            <a:avLst/>
          </a:prstGeom>
        </p:spPr>
      </p:pic>
    </p:spTree>
    <p:extLst>
      <p:ext uri="{BB962C8B-B14F-4D97-AF65-F5344CB8AC3E}">
        <p14:creationId xmlns:p14="http://schemas.microsoft.com/office/powerpoint/2010/main" val="3304389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872414A-9F77-8311-5BE1-5AD99F566675}"/>
              </a:ext>
            </a:extLst>
          </p:cNvPr>
          <p:cNvSpPr/>
          <p:nvPr/>
        </p:nvSpPr>
        <p:spPr>
          <a:xfrm>
            <a:off x="16459200" y="3072562"/>
            <a:ext cx="6121400" cy="6350837"/>
          </a:xfrm>
          <a:prstGeom prst="roundRect">
            <a:avLst/>
          </a:prstGeom>
          <a:solidFill>
            <a:srgbClr val="FFC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5E5E5E"/>
              </a:solidFill>
              <a:effectLst/>
              <a:uFillTx/>
              <a:latin typeface="+mj-lt"/>
              <a:ea typeface="+mj-ea"/>
              <a:cs typeface="+mj-cs"/>
              <a:sym typeface="Helvetica Neue"/>
            </a:endParaRPr>
          </a:p>
        </p:txBody>
      </p:sp>
      <p:sp>
        <p:nvSpPr>
          <p:cNvPr id="4" name="Content Placeholder 3">
            <a:extLst>
              <a:ext uri="{FF2B5EF4-FFF2-40B4-BE49-F238E27FC236}">
                <a16:creationId xmlns:a16="http://schemas.microsoft.com/office/drawing/2014/main" id="{2AF1B007-CBC5-611C-DADD-4C8E5000A593}"/>
              </a:ext>
            </a:extLst>
          </p:cNvPr>
          <p:cNvSpPr>
            <a:spLocks noGrp="1"/>
          </p:cNvSpPr>
          <p:nvPr>
            <p:ph sz="half" idx="2"/>
          </p:nvPr>
        </p:nvSpPr>
        <p:spPr>
          <a:xfrm>
            <a:off x="16967199" y="3516746"/>
            <a:ext cx="5613401" cy="7950200"/>
          </a:xfrm>
        </p:spPr>
        <p:txBody>
          <a:bodyPr numCol="1">
            <a:normAutofit/>
          </a:bodyPr>
          <a:lstStyle/>
          <a:p>
            <a:pPr marL="0" indent="0">
              <a:buNone/>
            </a:pPr>
            <a:r>
              <a:rPr lang="en-US" dirty="0">
                <a:solidFill>
                  <a:srgbClr val="002060"/>
                </a:solidFill>
                <a:latin typeface="+mn-lt"/>
              </a:rPr>
              <a:t>Federal grant programs typically look favorably on projects that demonstrate strong partnerships leveraging unique strengths.</a:t>
            </a:r>
          </a:p>
        </p:txBody>
      </p:sp>
      <p:sp>
        <p:nvSpPr>
          <p:cNvPr id="5" name="Title 1">
            <a:extLst>
              <a:ext uri="{FF2B5EF4-FFF2-40B4-BE49-F238E27FC236}">
                <a16:creationId xmlns:a16="http://schemas.microsoft.com/office/drawing/2014/main" id="{A50CAA22-3465-6791-227B-95F64CD467CB}"/>
              </a:ext>
            </a:extLst>
          </p:cNvPr>
          <p:cNvSpPr txBox="1">
            <a:spLocks/>
          </p:cNvSpPr>
          <p:nvPr/>
        </p:nvSpPr>
        <p:spPr>
          <a:xfrm>
            <a:off x="330200" y="279400"/>
            <a:ext cx="23596600" cy="2159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lvl1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chemeClr val="tx1">
                    <a:lumMod val="75000"/>
                    <a:lumOff val="25000"/>
                  </a:schemeClr>
                </a:solidFill>
                <a:uFillTx/>
                <a:latin typeface="+mj-lt"/>
                <a:ea typeface="+mj-ea"/>
                <a:cs typeface="+mj-cs"/>
                <a:sym typeface="Helvetica Neue"/>
              </a:defRPr>
            </a:lvl1pPr>
            <a:lvl2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2pPr>
            <a:lvl3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3pPr>
            <a:lvl4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4pPr>
            <a:lvl5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5pPr>
            <a:lvl6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6pPr>
            <a:lvl7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7pPr>
            <a:lvl8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8pPr>
            <a:lvl9pPr marL="0" marR="0" indent="0" algn="l" defTabSz="2438337" rtl="0" eaLnBrk="1" latinLnBrk="0" hangingPunct="1">
              <a:lnSpc>
                <a:spcPct val="80000"/>
              </a:lnSpc>
              <a:spcBef>
                <a:spcPts val="0"/>
              </a:spcBef>
              <a:spcAft>
                <a:spcPts val="0"/>
              </a:spcAft>
              <a:buClrTx/>
              <a:buSzTx/>
              <a:buFontTx/>
              <a:buNone/>
              <a:tabLst/>
              <a:defRPr sz="8500" b="1" i="0" u="none" strike="noStrike" cap="none" spc="-170" baseline="0">
                <a:solidFill>
                  <a:srgbClr val="000000"/>
                </a:solidFill>
                <a:uFillTx/>
                <a:latin typeface="+mj-lt"/>
                <a:ea typeface="+mj-ea"/>
                <a:cs typeface="+mj-cs"/>
                <a:sym typeface="Helvetica Neue"/>
              </a:defRPr>
            </a:lvl9pPr>
          </a:lstStyle>
          <a:p>
            <a:r>
              <a:rPr lang="en-US" sz="5400" dirty="0">
                <a:solidFill>
                  <a:srgbClr val="0EB1A4"/>
                </a:solidFill>
              </a:rPr>
              <a:t>This proposal’s X Factor: an opportunity for three partners representing different geographies to align resources and achieve new outcomes across the region </a:t>
            </a:r>
          </a:p>
        </p:txBody>
      </p:sp>
      <p:pic>
        <p:nvPicPr>
          <p:cNvPr id="13" name="Content Placeholder 12" descr="A close-up of a document&#10;&#10;Description automatically generated">
            <a:extLst>
              <a:ext uri="{FF2B5EF4-FFF2-40B4-BE49-F238E27FC236}">
                <a16:creationId xmlns:a16="http://schemas.microsoft.com/office/drawing/2014/main" id="{3C7E3D96-085D-BF5D-32D7-DC8747F3714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30200" y="3072563"/>
            <a:ext cx="15936785" cy="8560637"/>
          </a:xfrm>
        </p:spPr>
      </p:pic>
    </p:spTree>
    <p:extLst>
      <p:ext uri="{BB962C8B-B14F-4D97-AF65-F5344CB8AC3E}">
        <p14:creationId xmlns:p14="http://schemas.microsoft.com/office/powerpoint/2010/main" val="10280280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7513A-81B1-15F2-1685-D32F8AE1B737}"/>
              </a:ext>
            </a:extLst>
          </p:cNvPr>
          <p:cNvSpPr>
            <a:spLocks noGrp="1"/>
          </p:cNvSpPr>
          <p:nvPr>
            <p:ph type="title"/>
          </p:nvPr>
        </p:nvSpPr>
        <p:spPr>
          <a:xfrm>
            <a:off x="1105185" y="5173034"/>
            <a:ext cx="21971005" cy="4648200"/>
          </a:xfrm>
        </p:spPr>
        <p:txBody>
          <a:bodyPr>
            <a:normAutofit fontScale="90000"/>
          </a:bodyPr>
          <a:lstStyle/>
          <a:p>
            <a:r>
              <a:rPr lang="en-US" sz="9600" b="1" dirty="0">
                <a:solidFill>
                  <a:srgbClr val="FFC000"/>
                </a:solidFill>
                <a:latin typeface="+mj-ea"/>
                <a:cs typeface="Montserrat"/>
                <a:sym typeface="Montserrat"/>
              </a:rPr>
              <a:t>II.</a:t>
            </a:r>
            <a:r>
              <a:rPr lang="en-US" sz="8800" b="1" dirty="0">
                <a:solidFill>
                  <a:schemeClr val="dk1"/>
                </a:solidFill>
                <a:latin typeface="Montserrat"/>
                <a:ea typeface="Montserrat"/>
                <a:cs typeface="Montserrat"/>
                <a:sym typeface="Montserrat"/>
              </a:rPr>
              <a:t> </a:t>
            </a:r>
            <a:r>
              <a:rPr lang="en-US" sz="9600" dirty="0">
                <a:solidFill>
                  <a:srgbClr val="0EB1A4"/>
                </a:solidFill>
              </a:rPr>
              <a:t>Identifying and avoiding fatal flaws in the government grant application process</a:t>
            </a:r>
            <a:br>
              <a:rPr lang="en-US" sz="9600" dirty="0">
                <a:solidFill>
                  <a:srgbClr val="0EB1A4"/>
                </a:solidFill>
              </a:rPr>
            </a:br>
            <a:endParaRPr lang="en-US" sz="13900" b="1" dirty="0">
              <a:solidFill>
                <a:srgbClr val="0EB1A4"/>
              </a:solidFill>
            </a:endParaRPr>
          </a:p>
        </p:txBody>
      </p:sp>
      <p:pic>
        <p:nvPicPr>
          <p:cNvPr id="3" name="Image" descr="Image">
            <a:extLst>
              <a:ext uri="{FF2B5EF4-FFF2-40B4-BE49-F238E27FC236}">
                <a16:creationId xmlns:a16="http://schemas.microsoft.com/office/drawing/2014/main" id="{AAE15B71-DBE1-53EF-6DFC-64B6C00EBB3B}"/>
              </a:ext>
            </a:extLst>
          </p:cNvPr>
          <p:cNvPicPr>
            <a:picLocks noChangeAspect="1"/>
          </p:cNvPicPr>
          <p:nvPr/>
        </p:nvPicPr>
        <p:blipFill>
          <a:blip r:embed="rId2"/>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334748053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tx1">
                    <a:lumMod val="50000"/>
                  </a:schemeClr>
                </a:solidFill>
              </a:rPr>
              <a:t>What is a “Fatal Flaw”?  </a:t>
            </a:r>
            <a:endParaRPr dirty="0">
              <a:solidFill>
                <a:schemeClr val="tx1">
                  <a:lumMod val="50000"/>
                </a:schemeClr>
              </a:solidFill>
            </a:endParaRPr>
          </a:p>
        </p:txBody>
      </p:sp>
      <p:sp>
        <p:nvSpPr>
          <p:cNvPr id="107" name="Google Shape;107;g20270e6df5a_0_34"/>
          <p:cNvSpPr txBox="1">
            <a:spLocks noGrp="1"/>
          </p:cNvSpPr>
          <p:nvPr>
            <p:ph type="body" idx="1"/>
          </p:nvPr>
        </p:nvSpPr>
        <p:spPr>
          <a:xfrm>
            <a:off x="1219200" y="3200400"/>
            <a:ext cx="21618498" cy="8106937"/>
          </a:xfrm>
          <a:prstGeom prst="rect">
            <a:avLst/>
          </a:prstGeom>
        </p:spPr>
        <p:txBody>
          <a:bodyPr spcFirstLastPara="1" wrap="square" lIns="182850" tIns="91400" rIns="182850" bIns="91400" numCol="2" spcCol="1098550" anchor="t" anchorCtr="0">
            <a:normAutofit/>
          </a:bodyPr>
          <a:lstStyle/>
          <a:p>
            <a:pPr marL="152400" indent="0" algn="ctr">
              <a:spcBef>
                <a:spcPts val="0"/>
              </a:spcBef>
              <a:buSzPts val="2400"/>
              <a:buNone/>
            </a:pPr>
            <a:r>
              <a:rPr lang="en-US" b="0" i="0" dirty="0">
                <a:solidFill>
                  <a:schemeClr val="bg2"/>
                </a:solidFill>
                <a:effectLst/>
                <a:latin typeface="+mn-lt"/>
              </a:rPr>
              <a:t>In literature, a fatal flaw refers to a character trait possessed by a person that ultimately leads to </a:t>
            </a:r>
            <a:r>
              <a:rPr lang="en-US" dirty="0">
                <a:solidFill>
                  <a:schemeClr val="bg2"/>
                </a:solidFill>
                <a:latin typeface="+mn-lt"/>
              </a:rPr>
              <a:t>their</a:t>
            </a:r>
            <a:r>
              <a:rPr lang="en-US" b="0" i="0" dirty="0">
                <a:solidFill>
                  <a:schemeClr val="bg2"/>
                </a:solidFill>
                <a:effectLst/>
                <a:latin typeface="+mn-lt"/>
              </a:rPr>
              <a:t> downfall. The term fatal flaw generally implies that the </a:t>
            </a:r>
            <a:r>
              <a:rPr lang="en-US" b="0" i="0" u="none" strike="noStrike" dirty="0">
                <a:solidFill>
                  <a:schemeClr val="bg2"/>
                </a:solidFill>
                <a:effectLst/>
                <a:latin typeface="+mn-lt"/>
                <a:hlinkClick r:id="rId3">
                  <a:extLst>
                    <a:ext uri="{A12FA001-AC4F-418D-AE19-62706E023703}">
                      <ahyp:hlinkClr xmlns:ahyp="http://schemas.microsoft.com/office/drawing/2018/hyperlinkcolor" val="tx"/>
                    </a:ext>
                  </a:extLst>
                </a:hlinkClick>
              </a:rPr>
              <a:t>character is heroic and admirable</a:t>
            </a:r>
            <a:r>
              <a:rPr lang="en-US" b="0" i="0" dirty="0">
                <a:solidFill>
                  <a:schemeClr val="bg2"/>
                </a:solidFill>
                <a:effectLst/>
                <a:latin typeface="+mn-lt"/>
              </a:rPr>
              <a:t> in many other ways, and even that </a:t>
            </a:r>
            <a:r>
              <a:rPr lang="en-US" b="1" i="0" dirty="0">
                <a:solidFill>
                  <a:schemeClr val="bg2"/>
                </a:solidFill>
                <a:effectLst/>
                <a:latin typeface="+mn-lt"/>
              </a:rPr>
              <a:t>the fatal flaw itself would perhaps have been admirable within a different situation</a:t>
            </a:r>
            <a:endParaRPr b="1" dirty="0">
              <a:solidFill>
                <a:schemeClr val="bg2"/>
              </a:solidFill>
              <a:latin typeface="+mn-lt"/>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4"/>
          <a:stretch>
            <a:fillRect/>
          </a:stretch>
        </p:blipFill>
        <p:spPr>
          <a:xfrm>
            <a:off x="22466295" y="12033784"/>
            <a:ext cx="1219791" cy="1056456"/>
          </a:xfrm>
          <a:prstGeom prst="rect">
            <a:avLst/>
          </a:prstGeom>
          <a:ln w="12700">
            <a:miter lim="400000"/>
          </a:ln>
        </p:spPr>
      </p:pic>
      <p:pic>
        <p:nvPicPr>
          <p:cNvPr id="6" name="Picture 5" descr="A statue of a person holding his face&#10;&#10;Description automatically generated">
            <a:extLst>
              <a:ext uri="{FF2B5EF4-FFF2-40B4-BE49-F238E27FC236}">
                <a16:creationId xmlns:a16="http://schemas.microsoft.com/office/drawing/2014/main" id="{FBE4D771-0E12-F663-9202-F4F02DD03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01600" y="2473953"/>
            <a:ext cx="10363200" cy="7772400"/>
          </a:xfrm>
          <a:prstGeom prst="rect">
            <a:avLst/>
          </a:prstGeom>
        </p:spPr>
      </p:pic>
    </p:spTree>
    <p:extLst>
      <p:ext uri="{BB962C8B-B14F-4D97-AF65-F5344CB8AC3E}">
        <p14:creationId xmlns:p14="http://schemas.microsoft.com/office/powerpoint/2010/main" val="802103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tx1">
                    <a:lumMod val="50000"/>
                  </a:schemeClr>
                </a:solidFill>
              </a:rPr>
              <a:t>Fatal Flaw # 1          EXTREME Optimism </a:t>
            </a:r>
            <a:endParaRPr dirty="0">
              <a:solidFill>
                <a:schemeClr val="tx1">
                  <a:lumMod val="50000"/>
                </a:schemeClr>
              </a:solidFill>
            </a:endParaRPr>
          </a:p>
        </p:txBody>
      </p:sp>
      <p:sp>
        <p:nvSpPr>
          <p:cNvPr id="107" name="Google Shape;107;g20270e6df5a_0_34"/>
          <p:cNvSpPr txBox="1">
            <a:spLocks noGrp="1"/>
          </p:cNvSpPr>
          <p:nvPr>
            <p:ph type="body" idx="1"/>
          </p:nvPr>
        </p:nvSpPr>
        <p:spPr>
          <a:xfrm>
            <a:off x="1219200" y="3200400"/>
            <a:ext cx="20213444" cy="9889840"/>
          </a:xfrm>
          <a:prstGeom prst="rect">
            <a:avLst/>
          </a:prstGeom>
        </p:spPr>
        <p:txBody>
          <a:bodyPr spcFirstLastPara="1" wrap="square" lIns="182850" tIns="91400" rIns="182850" bIns="91400" numCol="2" spcCol="1098550" anchor="t" anchorCtr="0">
            <a:normAutofit/>
          </a:bodyPr>
          <a:lstStyle/>
          <a:p>
            <a:pPr marL="152400" indent="0">
              <a:spcBef>
                <a:spcPts val="0"/>
              </a:spcBef>
              <a:buSzPts val="2400"/>
              <a:buNone/>
            </a:pPr>
            <a:r>
              <a:rPr lang="en-US" b="1" dirty="0">
                <a:solidFill>
                  <a:schemeClr val="bg2"/>
                </a:solidFill>
                <a:latin typeface="+mn-lt"/>
              </a:rPr>
              <a:t>Do Not:</a:t>
            </a:r>
          </a:p>
          <a:p>
            <a:pPr marL="152400" indent="0">
              <a:spcBef>
                <a:spcPts val="0"/>
              </a:spcBef>
              <a:buSzPts val="2400"/>
              <a:buNone/>
            </a:pPr>
            <a:endParaRPr lang="en-US" b="1" dirty="0">
              <a:solidFill>
                <a:schemeClr val="bg2"/>
              </a:solidFill>
              <a:latin typeface="+mn-lt"/>
            </a:endParaRPr>
          </a:p>
          <a:p>
            <a:pPr marL="152400" indent="0">
              <a:spcBef>
                <a:spcPts val="0"/>
              </a:spcBef>
              <a:buSzPts val="2400"/>
              <a:buNone/>
            </a:pPr>
            <a:r>
              <a:rPr lang="en-US" b="1" dirty="0">
                <a:solidFill>
                  <a:schemeClr val="bg2"/>
                </a:solidFill>
                <a:latin typeface="+mn-lt"/>
              </a:rPr>
              <a:t>Underestimate</a:t>
            </a:r>
            <a:r>
              <a:rPr lang="en-US" dirty="0">
                <a:solidFill>
                  <a:schemeClr val="bg2"/>
                </a:solidFill>
                <a:latin typeface="+mn-lt"/>
              </a:rPr>
              <a:t> the amount of time this takes, thus not planning ahead accordingly. </a:t>
            </a:r>
          </a:p>
          <a:p>
            <a:pPr marL="152400" indent="0">
              <a:spcBef>
                <a:spcPts val="0"/>
              </a:spcBef>
              <a:buSzPts val="2400"/>
              <a:buNone/>
            </a:pPr>
            <a:endParaRPr lang="en-US" dirty="0">
              <a:solidFill>
                <a:schemeClr val="bg2"/>
              </a:solidFill>
              <a:latin typeface="+mn-lt"/>
            </a:endParaRPr>
          </a:p>
          <a:p>
            <a:pPr marL="152400" indent="0">
              <a:spcBef>
                <a:spcPts val="0"/>
              </a:spcBef>
              <a:buSzPts val="2400"/>
              <a:buNone/>
            </a:pPr>
            <a:r>
              <a:rPr lang="en-US" b="1" dirty="0">
                <a:solidFill>
                  <a:schemeClr val="bg2"/>
                </a:solidFill>
                <a:latin typeface="+mn-lt"/>
              </a:rPr>
              <a:t>Assume</a:t>
            </a:r>
            <a:r>
              <a:rPr lang="en-US" dirty="0">
                <a:solidFill>
                  <a:schemeClr val="bg2"/>
                </a:solidFill>
                <a:latin typeface="+mn-lt"/>
              </a:rPr>
              <a:t> that your organization is well qualified for every grant that comes along.</a:t>
            </a:r>
          </a:p>
          <a:p>
            <a:pPr marL="152400" indent="0">
              <a:spcBef>
                <a:spcPts val="0"/>
              </a:spcBef>
              <a:buSzPts val="2400"/>
              <a:buNone/>
            </a:pPr>
            <a:endParaRPr lang="en-US" dirty="0">
              <a:solidFill>
                <a:schemeClr val="bg2"/>
              </a:solidFill>
              <a:latin typeface="+mn-lt"/>
            </a:endParaRPr>
          </a:p>
          <a:p>
            <a:pPr marL="152400" indent="0">
              <a:spcBef>
                <a:spcPts val="0"/>
              </a:spcBef>
              <a:buSzPts val="2400"/>
              <a:buNone/>
            </a:pPr>
            <a:r>
              <a:rPr lang="en-US" b="1" dirty="0">
                <a:solidFill>
                  <a:schemeClr val="bg2"/>
                </a:solidFill>
                <a:latin typeface="+mn-lt"/>
              </a:rPr>
              <a:t>Bite off more than you can chew </a:t>
            </a:r>
            <a:r>
              <a:rPr lang="en-US" dirty="0">
                <a:solidFill>
                  <a:schemeClr val="bg2"/>
                </a:solidFill>
                <a:latin typeface="+mn-lt"/>
              </a:rPr>
              <a:t>(if you get funded) by setting unrealistic goals/outcomes or timeframes for activities. </a:t>
            </a:r>
          </a:p>
          <a:p>
            <a:pPr marL="152400" indent="0">
              <a:spcBef>
                <a:spcPts val="0"/>
              </a:spcBef>
              <a:buSzPts val="2400"/>
              <a:buNone/>
            </a:pPr>
            <a:endParaRPr dirty="0"/>
          </a:p>
        </p:txBody>
      </p:sp>
      <p:pic>
        <p:nvPicPr>
          <p:cNvPr id="4" name="Picture 3" descr="A goldfish jumping out of a fish bowl&#10;&#10;Description automatically generated">
            <a:extLst>
              <a:ext uri="{FF2B5EF4-FFF2-40B4-BE49-F238E27FC236}">
                <a16:creationId xmlns:a16="http://schemas.microsoft.com/office/drawing/2014/main" id="{3B11D601-C5E7-4EAE-0BAF-95D0E94D5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5922" y="2599322"/>
            <a:ext cx="12163425" cy="9730740"/>
          </a:xfrm>
          <a:prstGeom prst="rect">
            <a:avLst/>
          </a:prstGeom>
        </p:spPr>
      </p:pic>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4"/>
          <a:stretch>
            <a:fillRect/>
          </a:stretch>
        </p:blipFill>
        <p:spPr>
          <a:xfrm>
            <a:off x="22466295" y="12033784"/>
            <a:ext cx="1219791" cy="1056456"/>
          </a:xfrm>
          <a:prstGeom prst="rect">
            <a:avLst/>
          </a:prstGeom>
          <a:ln w="12700">
            <a:miter lim="400000"/>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tx1">
                    <a:lumMod val="50000"/>
                  </a:schemeClr>
                </a:solidFill>
              </a:rPr>
              <a:t>Things the Extreme Optimist might say</a:t>
            </a:r>
            <a:endParaRPr dirty="0">
              <a:solidFill>
                <a:schemeClr val="tx1">
                  <a:lumMod val="50000"/>
                </a:schemeClr>
              </a:solidFill>
            </a:endParaRPr>
          </a:p>
        </p:txBody>
      </p:sp>
      <p:sp>
        <p:nvSpPr>
          <p:cNvPr id="107" name="Google Shape;107;g20270e6df5a_0_34"/>
          <p:cNvSpPr txBox="1">
            <a:spLocks noGrp="1"/>
          </p:cNvSpPr>
          <p:nvPr>
            <p:ph type="body" idx="1"/>
          </p:nvPr>
        </p:nvSpPr>
        <p:spPr>
          <a:xfrm>
            <a:off x="1219200" y="2895600"/>
            <a:ext cx="20980056" cy="10047248"/>
          </a:xfrm>
          <a:prstGeom prst="rect">
            <a:avLst/>
          </a:prstGeom>
        </p:spPr>
        <p:txBody>
          <a:bodyPr spcFirstLastPara="1" wrap="square" lIns="182850" tIns="91400" rIns="182850" bIns="91400" numCol="2" spcCol="1098550" anchor="t" anchorCtr="0">
            <a:normAutofit/>
          </a:bodyPr>
          <a:lstStyle/>
          <a:p>
            <a:pPr marL="152400" indent="0">
              <a:spcBef>
                <a:spcPts val="0"/>
              </a:spcBef>
              <a:buSzPts val="2400"/>
              <a:buNone/>
            </a:pPr>
            <a:r>
              <a:rPr lang="en-US" dirty="0">
                <a:solidFill>
                  <a:schemeClr val="bg2"/>
                </a:solidFill>
                <a:latin typeface="+mn-lt"/>
              </a:rPr>
              <a:t>“If we just apply for as many grants as possible, we are bound to get some of them!”</a:t>
            </a:r>
          </a:p>
          <a:p>
            <a:pPr marL="152400" indent="0">
              <a:spcBef>
                <a:spcPts val="0"/>
              </a:spcBef>
              <a:buSzPts val="2400"/>
              <a:buNone/>
            </a:pPr>
            <a:endParaRPr lang="en-US" dirty="0">
              <a:solidFill>
                <a:schemeClr val="bg2"/>
              </a:solidFill>
              <a:latin typeface="+mn-lt"/>
            </a:endParaRPr>
          </a:p>
          <a:p>
            <a:pPr marL="152400" indent="0">
              <a:spcBef>
                <a:spcPts val="0"/>
              </a:spcBef>
              <a:buSzPts val="2400"/>
              <a:buNone/>
            </a:pPr>
            <a:r>
              <a:rPr lang="en-US" dirty="0">
                <a:solidFill>
                  <a:schemeClr val="bg2"/>
                </a:solidFill>
                <a:latin typeface="+mn-lt"/>
              </a:rPr>
              <a:t>“They might only be making one award, but we are *really* good at what we do!”</a:t>
            </a:r>
          </a:p>
          <a:p>
            <a:pPr marL="152400" indent="0">
              <a:spcBef>
                <a:spcPts val="0"/>
              </a:spcBef>
              <a:buSzPts val="2400"/>
              <a:buNone/>
            </a:pPr>
            <a:endParaRPr lang="en-US" dirty="0">
              <a:solidFill>
                <a:schemeClr val="bg2"/>
              </a:solidFill>
              <a:latin typeface="+mn-lt"/>
            </a:endParaRPr>
          </a:p>
          <a:p>
            <a:pPr marL="152400" indent="0">
              <a:spcBef>
                <a:spcPts val="0"/>
              </a:spcBef>
              <a:buSzPts val="2400"/>
              <a:buNone/>
            </a:pPr>
            <a:r>
              <a:rPr lang="en-US" dirty="0">
                <a:solidFill>
                  <a:schemeClr val="bg2"/>
                </a:solidFill>
                <a:latin typeface="+mn-lt"/>
              </a:rPr>
              <a:t>”I’m sure we can hire the new grant-funded position within 30 days!”</a:t>
            </a:r>
          </a:p>
          <a:p>
            <a:pPr marL="152400" indent="0">
              <a:spcBef>
                <a:spcPts val="0"/>
              </a:spcBef>
              <a:buSzPts val="2400"/>
              <a:buNone/>
            </a:pPr>
            <a:endParaRPr lang="en-US" dirty="0">
              <a:solidFill>
                <a:schemeClr val="bg2"/>
              </a:solidFill>
              <a:latin typeface="+mn-lt"/>
            </a:endParaRPr>
          </a:p>
          <a:p>
            <a:pPr marL="152400" indent="0">
              <a:spcBef>
                <a:spcPts val="0"/>
              </a:spcBef>
              <a:buSzPts val="2400"/>
              <a:buNone/>
            </a:pPr>
            <a:r>
              <a:rPr lang="en-US" dirty="0">
                <a:solidFill>
                  <a:schemeClr val="bg2"/>
                </a:solidFill>
                <a:latin typeface="+mn-lt"/>
              </a:rPr>
              <a:t>“$500,000 a year is a TON of money!” </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3318727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cNvSpPr txBox="1"/>
          <p:nvPr/>
        </p:nvSpPr>
        <p:spPr>
          <a:xfrm>
            <a:off x="3068025" y="960769"/>
            <a:ext cx="4376835"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167" name="headers"/>
          <p:cNvSpPr txBox="1"/>
          <p:nvPr/>
        </p:nvSpPr>
        <p:spPr>
          <a:xfrm>
            <a:off x="3068025" y="1539505"/>
            <a:ext cx="7404388" cy="14568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p:cNvSpPr txBox="1"/>
          <p:nvPr/>
        </p:nvSpPr>
        <p:spPr>
          <a:xfrm>
            <a:off x="1272905" y="3220197"/>
            <a:ext cx="16466454" cy="82278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indent="0" algn="l">
              <a:buNone/>
            </a:pPr>
            <a:r>
              <a:rPr lang="en-US" sz="4400" b="1" dirty="0"/>
              <a:t>Louise Mathias, Senior Partner</a:t>
            </a:r>
            <a:r>
              <a:rPr lang="en-US" sz="4400" dirty="0"/>
              <a:t>,</a:t>
            </a:r>
            <a:r>
              <a:rPr lang="en-US" sz="4400" b="1" dirty="0"/>
              <a:t> </a:t>
            </a:r>
            <a:r>
              <a:rPr lang="en-US" sz="4400" dirty="0"/>
              <a:t>has over two decades of federal grant development and grant management experience across a wide variety of sectors, including health care, social services, community and economic development, and education. Her experience includes conducting in-depth analysis of organizational resources and readiness to pursue federal grant funding. Louise oversees the federal grants development process and provides ongoing professional development support to IFP’s team of over 20 grant writing consultants. She is particularly passionate about projects that work to address racial equity, enhance rural community infrastructure, and reduce disparities amongst underserved populations of all kinds. </a:t>
            </a:r>
          </a:p>
        </p:txBody>
      </p:sp>
      <p:pic>
        <p:nvPicPr>
          <p:cNvPr id="169" name="Image" descr="Image"/>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174" name="2."/>
          <p:cNvSpPr txBox="1"/>
          <p:nvPr/>
        </p:nvSpPr>
        <p:spPr>
          <a:xfrm>
            <a:off x="16223652" y="6004809"/>
            <a:ext cx="102656"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6" name="Number bullets or callout text styling."/>
          <p:cNvSpPr txBox="1"/>
          <p:nvPr/>
        </p:nvSpPr>
        <p:spPr>
          <a:xfrm>
            <a:off x="18164605" y="9264581"/>
            <a:ext cx="5042264"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ctr"/>
            <a:r>
              <a:rPr kumimoji="0" lang="en-US" sz="4000" b="1"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rPr>
              <a:t>Louise Mathias </a:t>
            </a:r>
          </a:p>
          <a:p>
            <a:pPr algn="ctr"/>
            <a:r>
              <a:rPr kumimoji="0" lang="en-US" sz="4000"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rPr>
              <a:t>Senior Partner</a:t>
            </a:r>
            <a:endParaRPr lang="en-US" sz="4000" dirty="0">
              <a:solidFill>
                <a:schemeClr val="tx1">
                  <a:lumMod val="75000"/>
                  <a:lumOff val="25000"/>
                </a:schemeClr>
              </a:solidFill>
              <a:latin typeface="Proxima Nova" panose="02000506030000020004" pitchFamily="2" charset="0"/>
              <a:cs typeface="Arial" panose="020B0604020202020204" pitchFamily="34" charset="0"/>
            </a:endParaRPr>
          </a:p>
        </p:txBody>
      </p:sp>
      <p:pic>
        <p:nvPicPr>
          <p:cNvPr id="2" name="Picture 2">
            <a:extLst>
              <a:ext uri="{FF2B5EF4-FFF2-40B4-BE49-F238E27FC236}">
                <a16:creationId xmlns:a16="http://schemas.microsoft.com/office/drawing/2014/main" id="{322505D2-5A5B-66A4-BFC8-3CFBCE45BD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94370" y="3580041"/>
            <a:ext cx="5582734" cy="5582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01309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tx1">
                    <a:lumMod val="50000"/>
                  </a:schemeClr>
                </a:solidFill>
              </a:rPr>
              <a:t>Fatal Flaw #2        The Lone Wolf </a:t>
            </a:r>
            <a:endParaRPr dirty="0">
              <a:solidFill>
                <a:schemeClr val="tx1">
                  <a:lumMod val="50000"/>
                </a:schemeClr>
              </a:solidFill>
            </a:endParaRPr>
          </a:p>
        </p:txBody>
      </p:sp>
      <p:sp>
        <p:nvSpPr>
          <p:cNvPr id="107" name="Google Shape;107;g20270e6df5a_0_34"/>
          <p:cNvSpPr txBox="1">
            <a:spLocks noGrp="1"/>
          </p:cNvSpPr>
          <p:nvPr>
            <p:ph type="body" idx="1"/>
          </p:nvPr>
        </p:nvSpPr>
        <p:spPr>
          <a:xfrm>
            <a:off x="1219200" y="3200400"/>
            <a:ext cx="14523600" cy="9052200"/>
          </a:xfrm>
          <a:prstGeom prst="rect">
            <a:avLst/>
          </a:prstGeom>
        </p:spPr>
        <p:txBody>
          <a:bodyPr spcFirstLastPara="1" wrap="square" lIns="182850" tIns="91400" rIns="182850" bIns="91400" numCol="2" spcCol="1098550" anchor="t" anchorCtr="0">
            <a:normAutofit/>
          </a:bodyPr>
          <a:lstStyle/>
          <a:p>
            <a:pPr marL="152400" indent="0">
              <a:spcBef>
                <a:spcPts val="0"/>
              </a:spcBef>
              <a:buSzPts val="2400"/>
              <a:buNone/>
            </a:pPr>
            <a:r>
              <a:rPr lang="en-US" dirty="0">
                <a:solidFill>
                  <a:schemeClr val="bg2"/>
                </a:solidFill>
                <a:latin typeface="+mn-lt"/>
              </a:rPr>
              <a:t>Successful grant writing is almost </a:t>
            </a:r>
            <a:r>
              <a:rPr lang="en-US" i="1" dirty="0">
                <a:solidFill>
                  <a:schemeClr val="bg2"/>
                </a:solidFill>
                <a:latin typeface="+mn-lt"/>
              </a:rPr>
              <a:t>always</a:t>
            </a:r>
            <a:r>
              <a:rPr lang="en-US" dirty="0">
                <a:solidFill>
                  <a:schemeClr val="bg2"/>
                </a:solidFill>
                <a:latin typeface="+mn-lt"/>
              </a:rPr>
              <a:t> a team effort</a:t>
            </a:r>
          </a:p>
          <a:p>
            <a:pPr marL="152400" indent="0">
              <a:spcBef>
                <a:spcPts val="0"/>
              </a:spcBef>
              <a:buSzPts val="2400"/>
              <a:buNone/>
            </a:pPr>
            <a:endParaRPr lang="en-US" dirty="0">
              <a:solidFill>
                <a:schemeClr val="bg2"/>
              </a:solidFill>
              <a:latin typeface="+mn-lt"/>
            </a:endParaRPr>
          </a:p>
          <a:p>
            <a:pPr marL="152400" indent="0">
              <a:spcBef>
                <a:spcPts val="0"/>
              </a:spcBef>
              <a:buSzPts val="2400"/>
              <a:buNone/>
            </a:pPr>
            <a:r>
              <a:rPr lang="en-US" dirty="0">
                <a:solidFill>
                  <a:schemeClr val="bg2"/>
                </a:solidFill>
                <a:latin typeface="+mn-lt"/>
              </a:rPr>
              <a:t>The average federal grant takes 100-125 hours of staff time to prepare, typically over a 4-6 week period</a:t>
            </a:r>
          </a:p>
          <a:p>
            <a:pPr marL="152400" indent="0">
              <a:spcBef>
                <a:spcPts val="0"/>
              </a:spcBef>
              <a:buSzPts val="2400"/>
              <a:buNone/>
            </a:pPr>
            <a:endParaRPr lang="en-US" dirty="0">
              <a:solidFill>
                <a:schemeClr val="bg2"/>
              </a:solidFill>
              <a:latin typeface="+mn-lt"/>
            </a:endParaRPr>
          </a:p>
          <a:p>
            <a:pPr marL="152400" indent="0">
              <a:spcBef>
                <a:spcPts val="0"/>
              </a:spcBef>
              <a:buSzPts val="2400"/>
              <a:buNone/>
            </a:pPr>
            <a:r>
              <a:rPr lang="en-US" dirty="0">
                <a:solidFill>
                  <a:schemeClr val="bg2"/>
                </a:solidFill>
                <a:latin typeface="+mn-lt"/>
              </a:rPr>
              <a:t>Can one wolf do that?!? </a:t>
            </a:r>
            <a:endParaRPr dirty="0">
              <a:solidFill>
                <a:schemeClr val="bg2"/>
              </a:solidFill>
              <a:latin typeface="+mn-lt"/>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4" name="Picture 3" descr="A wolf in a suit sitting at a desk&#10;&#10;Description automatically generated">
            <a:extLst>
              <a:ext uri="{FF2B5EF4-FFF2-40B4-BE49-F238E27FC236}">
                <a16:creationId xmlns:a16="http://schemas.microsoft.com/office/drawing/2014/main" id="{D53450B3-BF00-0181-3DA9-8BEAAD549D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5500" y="3560096"/>
            <a:ext cx="12481932" cy="8321288"/>
          </a:xfrm>
          <a:prstGeom prst="rect">
            <a:avLst/>
          </a:prstGeom>
        </p:spPr>
      </p:pic>
    </p:spTree>
    <p:extLst>
      <p:ext uri="{BB962C8B-B14F-4D97-AF65-F5344CB8AC3E}">
        <p14:creationId xmlns:p14="http://schemas.microsoft.com/office/powerpoint/2010/main" val="6609634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tx1">
                    <a:lumMod val="50000"/>
                  </a:schemeClr>
                </a:solidFill>
              </a:rPr>
              <a:t>Common Pitfalls of the Lone Wolf</a:t>
            </a:r>
            <a:endParaRPr dirty="0">
              <a:solidFill>
                <a:schemeClr val="tx1">
                  <a:lumMod val="50000"/>
                </a:schemeClr>
              </a:solidFill>
            </a:endParaRPr>
          </a:p>
        </p:txBody>
      </p:sp>
      <p:sp>
        <p:nvSpPr>
          <p:cNvPr id="107" name="Google Shape;107;g20270e6df5a_0_34"/>
          <p:cNvSpPr txBox="1">
            <a:spLocks noGrp="1"/>
          </p:cNvSpPr>
          <p:nvPr>
            <p:ph type="body" idx="1"/>
          </p:nvPr>
        </p:nvSpPr>
        <p:spPr>
          <a:xfrm>
            <a:off x="1219200" y="3200400"/>
            <a:ext cx="21038634" cy="9052200"/>
          </a:xfrm>
          <a:prstGeom prst="rect">
            <a:avLst/>
          </a:prstGeom>
        </p:spPr>
        <p:txBody>
          <a:bodyPr spcFirstLastPara="1" wrap="square" lIns="182850" tIns="91400" rIns="182850" bIns="91400" numCol="2" spcCol="1098550" anchor="t" anchorCtr="0">
            <a:normAutofit/>
          </a:bodyPr>
          <a:lstStyle/>
          <a:p>
            <a:pPr marL="838200" indent="-685800">
              <a:spcBef>
                <a:spcPts val="0"/>
              </a:spcBef>
              <a:buSzPts val="2400"/>
            </a:pPr>
            <a:r>
              <a:rPr lang="en-US" dirty="0">
                <a:solidFill>
                  <a:schemeClr val="bg2"/>
                </a:solidFill>
                <a:latin typeface="+mn-lt"/>
              </a:rPr>
              <a:t>Simply running out of time to do all the things well</a:t>
            </a:r>
          </a:p>
          <a:p>
            <a:pPr marL="838200" indent="-685800">
              <a:spcBef>
                <a:spcPts val="0"/>
              </a:spcBef>
              <a:buSzPts val="2400"/>
            </a:pPr>
            <a:endParaRPr lang="en-US" dirty="0">
              <a:solidFill>
                <a:schemeClr val="bg2"/>
              </a:solidFill>
              <a:latin typeface="+mn-lt"/>
            </a:endParaRPr>
          </a:p>
          <a:p>
            <a:pPr marL="838200" indent="-685800">
              <a:spcBef>
                <a:spcPts val="0"/>
              </a:spcBef>
              <a:buSzPts val="2400"/>
            </a:pPr>
            <a:r>
              <a:rPr lang="en-US" dirty="0">
                <a:solidFill>
                  <a:schemeClr val="bg2"/>
                </a:solidFill>
                <a:latin typeface="+mn-lt"/>
              </a:rPr>
              <a:t>No second pair of eyes</a:t>
            </a:r>
          </a:p>
          <a:p>
            <a:pPr marL="152400" indent="0">
              <a:spcBef>
                <a:spcPts val="0"/>
              </a:spcBef>
              <a:buSzPts val="2400"/>
              <a:buNone/>
            </a:pPr>
            <a:endParaRPr lang="en-US" dirty="0">
              <a:solidFill>
                <a:schemeClr val="bg2"/>
              </a:solidFill>
              <a:latin typeface="+mn-lt"/>
            </a:endParaRPr>
          </a:p>
          <a:p>
            <a:pPr marL="838200" indent="-685800">
              <a:spcBef>
                <a:spcPts val="0"/>
              </a:spcBef>
              <a:buSzPts val="2400"/>
            </a:pPr>
            <a:r>
              <a:rPr lang="en-US" dirty="0">
                <a:solidFill>
                  <a:schemeClr val="bg2"/>
                </a:solidFill>
                <a:latin typeface="+mn-lt"/>
              </a:rPr>
              <a:t>Stressed out people make mistakes</a:t>
            </a:r>
          </a:p>
          <a:p>
            <a:pPr marL="838200" indent="-685800">
              <a:spcBef>
                <a:spcPts val="0"/>
              </a:spcBef>
              <a:buSzPts val="2400"/>
            </a:pPr>
            <a:endParaRPr lang="en-US" dirty="0">
              <a:solidFill>
                <a:schemeClr val="bg2"/>
              </a:solidFill>
              <a:latin typeface="+mn-lt"/>
            </a:endParaRPr>
          </a:p>
          <a:p>
            <a:pPr marL="838200" indent="-685800">
              <a:spcBef>
                <a:spcPts val="0"/>
              </a:spcBef>
              <a:buSzPts val="2400"/>
            </a:pPr>
            <a:r>
              <a:rPr lang="en-US" dirty="0">
                <a:solidFill>
                  <a:schemeClr val="bg2"/>
                </a:solidFill>
                <a:latin typeface="+mn-lt"/>
              </a:rPr>
              <a:t>BURN OUT! </a:t>
            </a:r>
          </a:p>
          <a:p>
            <a:pPr marL="838200" indent="-685800">
              <a:spcBef>
                <a:spcPts val="0"/>
              </a:spcBef>
              <a:buSzPts val="2400"/>
            </a:pPr>
            <a:endParaRPr lang="en-US" dirty="0">
              <a:solidFill>
                <a:schemeClr val="bg2"/>
              </a:solidFill>
              <a:latin typeface="+mn-lt"/>
            </a:endParaRPr>
          </a:p>
          <a:p>
            <a:pPr marL="838200" indent="-685800">
              <a:spcBef>
                <a:spcPts val="0"/>
              </a:spcBef>
              <a:buSzPts val="2400"/>
            </a:pPr>
            <a:r>
              <a:rPr lang="en-US" dirty="0">
                <a:solidFill>
                  <a:schemeClr val="bg2"/>
                </a:solidFill>
                <a:latin typeface="+mn-lt"/>
              </a:rPr>
              <a:t>No one to commiserate with</a:t>
            </a:r>
            <a:endParaRPr dirty="0">
              <a:solidFill>
                <a:schemeClr val="bg2"/>
              </a:solidFill>
              <a:latin typeface="+mn-lt"/>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4" name="Picture 3" descr="A comic strip of a dog and a dog&#10;&#10;Description automatically generated">
            <a:extLst>
              <a:ext uri="{FF2B5EF4-FFF2-40B4-BE49-F238E27FC236}">
                <a16:creationId xmlns:a16="http://schemas.microsoft.com/office/drawing/2014/main" id="{A88B69FA-0265-0B66-9E07-E26D93ED84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5604" y="4622808"/>
            <a:ext cx="12259196" cy="5336356"/>
          </a:xfrm>
          <a:prstGeom prst="rect">
            <a:avLst/>
          </a:prstGeom>
        </p:spPr>
      </p:pic>
    </p:spTree>
    <p:extLst>
      <p:ext uri="{BB962C8B-B14F-4D97-AF65-F5344CB8AC3E}">
        <p14:creationId xmlns:p14="http://schemas.microsoft.com/office/powerpoint/2010/main" val="12702366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tx1">
                    <a:lumMod val="50000"/>
                  </a:schemeClr>
                </a:solidFill>
              </a:rPr>
              <a:t>A Lone Wolf Cautionary Tale </a:t>
            </a:r>
            <a:endParaRPr dirty="0">
              <a:solidFill>
                <a:schemeClr val="tx1">
                  <a:lumMod val="50000"/>
                </a:schemeClr>
              </a:solidFill>
            </a:endParaRPr>
          </a:p>
        </p:txBody>
      </p:sp>
      <p:sp>
        <p:nvSpPr>
          <p:cNvPr id="107" name="Google Shape;107;g20270e6df5a_0_34"/>
          <p:cNvSpPr txBox="1">
            <a:spLocks noGrp="1"/>
          </p:cNvSpPr>
          <p:nvPr>
            <p:ph type="body" idx="1"/>
          </p:nvPr>
        </p:nvSpPr>
        <p:spPr>
          <a:xfrm>
            <a:off x="1219200" y="3200400"/>
            <a:ext cx="21038634" cy="9052200"/>
          </a:xfrm>
          <a:prstGeom prst="rect">
            <a:avLst/>
          </a:prstGeom>
        </p:spPr>
        <p:txBody>
          <a:bodyPr spcFirstLastPara="1" wrap="square" lIns="182850" tIns="91400" rIns="182850" bIns="91400" numCol="2" spcCol="1098550" anchor="t" anchorCtr="0">
            <a:normAutofit/>
          </a:bodyPr>
          <a:lstStyle/>
          <a:p>
            <a:pPr marL="152400" indent="0">
              <a:spcBef>
                <a:spcPts val="0"/>
              </a:spcBef>
              <a:buSzPts val="2400"/>
              <a:buNone/>
            </a:pPr>
            <a:r>
              <a:rPr lang="en-US" sz="4400" dirty="0">
                <a:solidFill>
                  <a:schemeClr val="bg2"/>
                </a:solidFill>
                <a:latin typeface="+mn-lt"/>
              </a:rPr>
              <a:t>“The year was 2007. I didn’t have a second pair of eyes on everything before submission, and accidentally uploaded an earlier draft of the narrative instead of the final narrative, and the grant scored a 72/100”</a:t>
            </a:r>
          </a:p>
          <a:p>
            <a:pPr marL="152400" indent="0">
              <a:spcBef>
                <a:spcPts val="0"/>
              </a:spcBef>
              <a:buSzPts val="2400"/>
              <a:buNone/>
            </a:pPr>
            <a:endParaRPr lang="en-US" sz="4400" dirty="0">
              <a:solidFill>
                <a:schemeClr val="bg2"/>
              </a:solidFill>
              <a:latin typeface="+mn-lt"/>
            </a:endParaRPr>
          </a:p>
          <a:p>
            <a:pPr marL="152400" indent="0">
              <a:spcBef>
                <a:spcPts val="0"/>
              </a:spcBef>
              <a:buSzPts val="2400"/>
              <a:buNone/>
            </a:pPr>
            <a:endParaRPr lang="en-US" sz="4400" dirty="0">
              <a:solidFill>
                <a:schemeClr val="bg2"/>
              </a:solidFill>
              <a:latin typeface="+mn-lt"/>
            </a:endParaRPr>
          </a:p>
          <a:p>
            <a:pPr marL="152400" indent="0">
              <a:spcBef>
                <a:spcPts val="0"/>
              </a:spcBef>
              <a:buSzPts val="2400"/>
              <a:buNone/>
            </a:pPr>
            <a:r>
              <a:rPr lang="en-US" sz="4400" dirty="0">
                <a:solidFill>
                  <a:schemeClr val="bg2"/>
                </a:solidFill>
                <a:latin typeface="+mn-lt"/>
              </a:rPr>
              <a:t>- A Certain Grant Writer Who Wishes to Remain Anonymous </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4" name="Picture 3" descr="A cartoon of a person covering her face&#10;&#10;Description automatically generated">
            <a:extLst>
              <a:ext uri="{FF2B5EF4-FFF2-40B4-BE49-F238E27FC236}">
                <a16:creationId xmlns:a16="http://schemas.microsoft.com/office/drawing/2014/main" id="{CC0F8597-C3D4-3A03-55C0-86FCCA1A75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84712" y="4060662"/>
            <a:ext cx="7973122" cy="7973122"/>
          </a:xfrm>
          <a:prstGeom prst="rect">
            <a:avLst/>
          </a:prstGeom>
        </p:spPr>
      </p:pic>
    </p:spTree>
    <p:extLst>
      <p:ext uri="{BB962C8B-B14F-4D97-AF65-F5344CB8AC3E}">
        <p14:creationId xmlns:p14="http://schemas.microsoft.com/office/powerpoint/2010/main" val="40408297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4" name="Picture 3" descr="A diagram of a pie chart&#10;&#10;Description automatically generated">
            <a:extLst>
              <a:ext uri="{FF2B5EF4-FFF2-40B4-BE49-F238E27FC236}">
                <a16:creationId xmlns:a16="http://schemas.microsoft.com/office/drawing/2014/main" id="{539AD058-DD95-575B-E253-CB21C24AE9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7091" y="779513"/>
            <a:ext cx="11809817" cy="11570676"/>
          </a:xfrm>
          <a:prstGeom prst="rect">
            <a:avLst/>
          </a:prstGeom>
        </p:spPr>
      </p:pic>
    </p:spTree>
    <p:extLst>
      <p:ext uri="{BB962C8B-B14F-4D97-AF65-F5344CB8AC3E}">
        <p14:creationId xmlns:p14="http://schemas.microsoft.com/office/powerpoint/2010/main" val="31766525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tx1">
                    <a:lumMod val="50000"/>
                  </a:schemeClr>
                </a:solidFill>
              </a:rPr>
              <a:t>Fatal Flaw #3          More is Better! </a:t>
            </a:r>
            <a:endParaRPr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3" name="Picture 2">
            <a:extLst>
              <a:ext uri="{FF2B5EF4-FFF2-40B4-BE49-F238E27FC236}">
                <a16:creationId xmlns:a16="http://schemas.microsoft.com/office/drawing/2014/main" id="{C1D1D1ED-F845-F60E-6831-A4B857599905}"/>
              </a:ext>
            </a:extLst>
          </p:cNvPr>
          <p:cNvPicPr>
            <a:picLocks noChangeAspect="1"/>
          </p:cNvPicPr>
          <p:nvPr/>
        </p:nvPicPr>
        <p:blipFill>
          <a:blip r:embed="rId4"/>
          <a:stretch>
            <a:fillRect/>
          </a:stretch>
        </p:blipFill>
        <p:spPr>
          <a:xfrm>
            <a:off x="2966223" y="2522708"/>
            <a:ext cx="16789939" cy="11193292"/>
          </a:xfrm>
          <a:prstGeom prst="rect">
            <a:avLst/>
          </a:prstGeom>
        </p:spPr>
      </p:pic>
    </p:spTree>
    <p:extLst>
      <p:ext uri="{BB962C8B-B14F-4D97-AF65-F5344CB8AC3E}">
        <p14:creationId xmlns:p14="http://schemas.microsoft.com/office/powerpoint/2010/main" val="3350116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dirty="0">
                <a:solidFill>
                  <a:schemeClr val="tx1">
                    <a:lumMod val="50000"/>
                  </a:schemeClr>
                </a:solidFill>
              </a:rPr>
              <a:t>Fatal Flaw #4       Extreme Self-Sufficiency (otherwise know as not asking questions)</a:t>
            </a:r>
            <a:endParaRPr dirty="0">
              <a:solidFill>
                <a:schemeClr val="tx1">
                  <a:lumMod val="50000"/>
                </a:schemeClr>
              </a:solidFill>
            </a:endParaRPr>
          </a:p>
        </p:txBody>
      </p:sp>
      <p:sp>
        <p:nvSpPr>
          <p:cNvPr id="107" name="Google Shape;107;g20270e6df5a_0_34"/>
          <p:cNvSpPr txBox="1">
            <a:spLocks noGrp="1"/>
          </p:cNvSpPr>
          <p:nvPr>
            <p:ph type="body" idx="1"/>
          </p:nvPr>
        </p:nvSpPr>
        <p:spPr>
          <a:xfrm>
            <a:off x="1219200" y="3383280"/>
            <a:ext cx="21038634" cy="9052200"/>
          </a:xfrm>
          <a:prstGeom prst="rect">
            <a:avLst/>
          </a:prstGeom>
        </p:spPr>
        <p:txBody>
          <a:bodyPr spcFirstLastPara="1" wrap="square" lIns="182850" tIns="91400" rIns="182850" bIns="91400" numCol="2" spcCol="1098550" anchor="t" anchorCtr="0">
            <a:normAutofit/>
          </a:bodyPr>
          <a:lstStyle/>
          <a:p>
            <a:pPr marL="152400" indent="0">
              <a:spcBef>
                <a:spcPts val="0"/>
              </a:spcBef>
              <a:buSzPts val="2400"/>
              <a:buNone/>
            </a:pPr>
            <a:r>
              <a:rPr lang="en-US" b="1" dirty="0">
                <a:solidFill>
                  <a:schemeClr val="bg2"/>
                </a:solidFill>
                <a:latin typeface="+mn-lt"/>
              </a:rPr>
              <a:t>Do Not!</a:t>
            </a:r>
          </a:p>
          <a:p>
            <a:pPr marL="723900" indent="-571500">
              <a:spcBef>
                <a:spcPts val="0"/>
              </a:spcBef>
              <a:buSzPts val="2400"/>
              <a:buFont typeface="Arial" panose="020B0604020202020204" pitchFamily="34" charset="0"/>
              <a:buChar char="•"/>
            </a:pPr>
            <a:endParaRPr lang="en-US" dirty="0">
              <a:solidFill>
                <a:schemeClr val="bg2"/>
              </a:solidFill>
              <a:latin typeface="+mn-lt"/>
            </a:endParaRPr>
          </a:p>
          <a:p>
            <a:pPr marL="152400" indent="0">
              <a:spcBef>
                <a:spcPts val="0"/>
              </a:spcBef>
              <a:buSzPts val="2400"/>
              <a:buNone/>
            </a:pPr>
            <a:r>
              <a:rPr lang="en-US" dirty="0">
                <a:solidFill>
                  <a:schemeClr val="bg2"/>
                </a:solidFill>
                <a:latin typeface="+mn-lt"/>
              </a:rPr>
              <a:t>- Hesitate to contact program officer with questions</a:t>
            </a:r>
          </a:p>
          <a:p>
            <a:pPr marL="723900" indent="-571500">
              <a:spcBef>
                <a:spcPts val="0"/>
              </a:spcBef>
              <a:buSzPts val="2400"/>
              <a:buFont typeface="Arial" panose="020B0604020202020204" pitchFamily="34" charset="0"/>
              <a:buChar char="•"/>
            </a:pPr>
            <a:endParaRPr lang="en-US" dirty="0">
              <a:solidFill>
                <a:schemeClr val="bg2"/>
              </a:solidFill>
              <a:latin typeface="+mn-lt"/>
            </a:endParaRPr>
          </a:p>
          <a:p>
            <a:pPr marL="152400" indent="0">
              <a:spcBef>
                <a:spcPts val="0"/>
              </a:spcBef>
              <a:buSzPts val="2400"/>
              <a:buNone/>
            </a:pPr>
            <a:r>
              <a:rPr lang="en-US" dirty="0">
                <a:solidFill>
                  <a:schemeClr val="bg2"/>
                </a:solidFill>
                <a:latin typeface="+mn-lt"/>
              </a:rPr>
              <a:t>- Hesitate to contact them again when they don’t respond or respond unclearly</a:t>
            </a:r>
          </a:p>
          <a:p>
            <a:pPr marL="723900" indent="-571500">
              <a:spcBef>
                <a:spcPts val="0"/>
              </a:spcBef>
              <a:buSzPts val="2400"/>
              <a:buFont typeface="Arial" panose="020B0604020202020204" pitchFamily="34" charset="0"/>
              <a:buChar char="•"/>
            </a:pPr>
            <a:endParaRPr lang="en-US" dirty="0">
              <a:solidFill>
                <a:schemeClr val="bg2"/>
              </a:solidFill>
              <a:latin typeface="+mn-lt"/>
            </a:endParaRPr>
          </a:p>
          <a:p>
            <a:pPr marL="152400" indent="0">
              <a:spcBef>
                <a:spcPts val="0"/>
              </a:spcBef>
              <a:buSzPts val="2400"/>
              <a:buNone/>
            </a:pPr>
            <a:r>
              <a:rPr lang="en-US" dirty="0">
                <a:solidFill>
                  <a:schemeClr val="bg2"/>
                </a:solidFill>
                <a:latin typeface="+mn-lt"/>
              </a:rPr>
              <a:t>- Skip the technical support webinar, if there is one</a:t>
            </a:r>
          </a:p>
          <a:p>
            <a:pPr marL="723900" indent="-571500">
              <a:spcBef>
                <a:spcPts val="0"/>
              </a:spcBef>
              <a:buSzPts val="2400"/>
              <a:buFont typeface="Arial" panose="020B0604020202020204" pitchFamily="34" charset="0"/>
              <a:buChar char="•"/>
            </a:pPr>
            <a:endParaRPr lang="en-US" dirty="0">
              <a:solidFill>
                <a:schemeClr val="bg2"/>
              </a:solidFill>
              <a:latin typeface="+mn-lt"/>
            </a:endParaRPr>
          </a:p>
          <a:p>
            <a:pPr marL="152400" indent="0">
              <a:spcBef>
                <a:spcPts val="0"/>
              </a:spcBef>
              <a:buSzPts val="2400"/>
              <a:buNone/>
            </a:pPr>
            <a:r>
              <a:rPr lang="en-US" dirty="0">
                <a:solidFill>
                  <a:schemeClr val="bg2"/>
                </a:solidFill>
                <a:latin typeface="+mn-lt"/>
              </a:rPr>
              <a:t>- Forget to read the FAQ’s </a:t>
            </a: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4" name="Picture 3" descr="A poster of a person on fire&#10;&#10;Description automatically generated">
            <a:extLst>
              <a:ext uri="{FF2B5EF4-FFF2-40B4-BE49-F238E27FC236}">
                <a16:creationId xmlns:a16="http://schemas.microsoft.com/office/drawing/2014/main" id="{201EE43D-E1D0-7A75-1A51-C41A15B508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79033" y="3565800"/>
            <a:ext cx="6324600" cy="8991600"/>
          </a:xfrm>
          <a:prstGeom prst="rect">
            <a:avLst/>
          </a:prstGeom>
        </p:spPr>
      </p:pic>
    </p:spTree>
    <p:extLst>
      <p:ext uri="{BB962C8B-B14F-4D97-AF65-F5344CB8AC3E}">
        <p14:creationId xmlns:p14="http://schemas.microsoft.com/office/powerpoint/2010/main" val="850339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BE5D18-77F0-5E9F-9765-631ADF6DEAB9}"/>
              </a:ext>
            </a:extLst>
          </p:cNvPr>
          <p:cNvSpPr>
            <a:spLocks noGrp="1"/>
          </p:cNvSpPr>
          <p:nvPr>
            <p:ph sz="half" idx="1"/>
          </p:nvPr>
        </p:nvSpPr>
        <p:spPr>
          <a:xfrm>
            <a:off x="498474" y="2332037"/>
            <a:ext cx="13614400" cy="9051926"/>
          </a:xfrm>
        </p:spPr>
        <p:txBody>
          <a:bodyPr>
            <a:normAutofit/>
          </a:bodyPr>
          <a:lstStyle/>
          <a:p>
            <a:pPr marL="152400" indent="0">
              <a:spcBef>
                <a:spcPts val="0"/>
              </a:spcBef>
              <a:buSzPts val="2400"/>
              <a:buNone/>
            </a:pPr>
            <a:r>
              <a:rPr lang="en-US" b="1" dirty="0">
                <a:solidFill>
                  <a:schemeClr val="bg2">
                    <a:lumMod val="50000"/>
                  </a:schemeClr>
                </a:solidFill>
              </a:rPr>
              <a:t>The Bad News:</a:t>
            </a:r>
          </a:p>
          <a:p>
            <a:pPr marL="152400" indent="0">
              <a:spcBef>
                <a:spcPts val="0"/>
              </a:spcBef>
              <a:buSzPts val="2400"/>
              <a:buNone/>
            </a:pPr>
            <a:endParaRPr lang="en-US" b="1" dirty="0">
              <a:latin typeface="+mn-lt"/>
            </a:endParaRPr>
          </a:p>
          <a:p>
            <a:pPr marL="152400" indent="0">
              <a:spcBef>
                <a:spcPts val="0"/>
              </a:spcBef>
              <a:buSzPts val="2400"/>
              <a:buNone/>
            </a:pPr>
            <a:r>
              <a:rPr lang="en-US" dirty="0">
                <a:solidFill>
                  <a:schemeClr val="bg2"/>
                </a:solidFill>
                <a:latin typeface="+mn-lt"/>
              </a:rPr>
              <a:t>“Through some questions posed to the program officer at HRSA, we’ve come to realize that we all were misinterpreting the RFP, and that what we were planning to propose </a:t>
            </a:r>
          </a:p>
          <a:p>
            <a:pPr marL="152400" indent="0">
              <a:spcBef>
                <a:spcPts val="0"/>
              </a:spcBef>
              <a:buSzPts val="2400"/>
              <a:buNone/>
            </a:pPr>
            <a:r>
              <a:rPr lang="en-US" dirty="0">
                <a:solidFill>
                  <a:schemeClr val="bg2"/>
                </a:solidFill>
                <a:latin typeface="+mn-lt"/>
              </a:rPr>
              <a:t>is not eligible for the grant”</a:t>
            </a:r>
          </a:p>
          <a:p>
            <a:pPr marL="152400" indent="0">
              <a:spcBef>
                <a:spcPts val="0"/>
              </a:spcBef>
              <a:buSzPts val="2400"/>
              <a:buNone/>
            </a:pPr>
            <a:r>
              <a:rPr lang="en-US" b="1" dirty="0">
                <a:solidFill>
                  <a:schemeClr val="bg2">
                    <a:lumMod val="50000"/>
                  </a:schemeClr>
                </a:solidFill>
              </a:rPr>
              <a:t>The Good News:</a:t>
            </a:r>
          </a:p>
          <a:p>
            <a:pPr marL="152400" indent="0">
              <a:spcBef>
                <a:spcPts val="0"/>
              </a:spcBef>
              <a:buSzPts val="2400"/>
              <a:buNone/>
            </a:pPr>
            <a:endParaRPr lang="en-US" b="1" dirty="0"/>
          </a:p>
          <a:p>
            <a:pPr marL="152400" indent="0">
              <a:spcBef>
                <a:spcPts val="0"/>
              </a:spcBef>
              <a:buSzPts val="2400"/>
              <a:buNone/>
            </a:pPr>
            <a:r>
              <a:rPr lang="en-US" dirty="0">
                <a:solidFill>
                  <a:schemeClr val="bg2"/>
                </a:solidFill>
                <a:latin typeface="+mn-lt"/>
              </a:rPr>
              <a:t>“We only wasted 10 hours on this project instead of 125”</a:t>
            </a:r>
          </a:p>
          <a:p>
            <a:endParaRPr lang="en-US" dirty="0"/>
          </a:p>
        </p:txBody>
      </p:sp>
      <p:pic>
        <p:nvPicPr>
          <p:cNvPr id="7" name="Picture 6" descr="Cartoon a cartoon of a person and a panda&#10;&#10;Description automatically generated">
            <a:extLst>
              <a:ext uri="{FF2B5EF4-FFF2-40B4-BE49-F238E27FC236}">
                <a16:creationId xmlns:a16="http://schemas.microsoft.com/office/drawing/2014/main" id="{7D5507FF-621B-1502-E8C7-67C4D4764E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2874" y="1971674"/>
            <a:ext cx="9772652" cy="9772652"/>
          </a:xfrm>
          <a:prstGeom prst="rect">
            <a:avLst/>
          </a:prstGeom>
          <a:noFill/>
        </p:spPr>
      </p:pic>
    </p:spTree>
    <p:extLst>
      <p:ext uri="{BB962C8B-B14F-4D97-AF65-F5344CB8AC3E}">
        <p14:creationId xmlns:p14="http://schemas.microsoft.com/office/powerpoint/2010/main" val="1163771662"/>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001476" y="877241"/>
            <a:ext cx="21945600" cy="2286000"/>
          </a:xfrm>
          <a:prstGeom prst="rect">
            <a:avLst/>
          </a:prstGeom>
        </p:spPr>
        <p:txBody>
          <a:bodyPr spcFirstLastPara="1" wrap="square" lIns="182850" tIns="91400" rIns="182850" bIns="91400" anchor="ctr" anchorCtr="0">
            <a:normAutofit fontScale="90000"/>
          </a:bodyPr>
          <a:lstStyle/>
          <a:p>
            <a:br>
              <a:rPr lang="en-US" dirty="0">
                <a:solidFill>
                  <a:schemeClr val="tx1">
                    <a:lumMod val="50000"/>
                  </a:schemeClr>
                </a:solidFill>
              </a:rPr>
            </a:br>
            <a:br>
              <a:rPr lang="en-US" dirty="0">
                <a:solidFill>
                  <a:schemeClr val="tx1">
                    <a:lumMod val="50000"/>
                  </a:schemeClr>
                </a:solidFill>
              </a:rPr>
            </a:br>
            <a:r>
              <a:rPr lang="en-US" dirty="0">
                <a:solidFill>
                  <a:schemeClr val="tx1">
                    <a:lumMod val="50000"/>
                  </a:schemeClr>
                </a:solidFill>
              </a:rPr>
              <a:t>But, most importantly</a:t>
            </a:r>
            <a:br>
              <a:rPr lang="en-US" dirty="0">
                <a:solidFill>
                  <a:schemeClr val="tx1">
                    <a:lumMod val="50000"/>
                  </a:schemeClr>
                </a:solidFill>
              </a:rPr>
            </a:br>
            <a:r>
              <a:rPr lang="en-US" dirty="0">
                <a:solidFill>
                  <a:schemeClr val="tx1">
                    <a:lumMod val="50000"/>
                  </a:schemeClr>
                </a:solidFill>
              </a:rPr>
              <a:t>do not give up…</a:t>
            </a:r>
            <a:br>
              <a:rPr lang="en-US" dirty="0">
                <a:solidFill>
                  <a:schemeClr val="tx1">
                    <a:lumMod val="50000"/>
                  </a:schemeClr>
                </a:solidFill>
              </a:rPr>
            </a:br>
            <a:br>
              <a:rPr lang="en-US" dirty="0">
                <a:solidFill>
                  <a:schemeClr val="tx1">
                    <a:lumMod val="50000"/>
                  </a:schemeClr>
                </a:solidFill>
              </a:rPr>
            </a:br>
            <a:endParaRPr dirty="0">
              <a:solidFill>
                <a:schemeClr val="tx1">
                  <a:lumMod val="50000"/>
                </a:schemeClr>
              </a:solidFill>
            </a:endParaRPr>
          </a:p>
        </p:txBody>
      </p:sp>
      <p:sp>
        <p:nvSpPr>
          <p:cNvPr id="107" name="Google Shape;107;g20270e6df5a_0_34"/>
          <p:cNvSpPr txBox="1">
            <a:spLocks noGrp="1"/>
          </p:cNvSpPr>
          <p:nvPr>
            <p:ph type="body" idx="1"/>
          </p:nvPr>
        </p:nvSpPr>
        <p:spPr>
          <a:xfrm>
            <a:off x="1001476" y="2643559"/>
            <a:ext cx="21945600" cy="9052200"/>
          </a:xfrm>
          <a:prstGeom prst="rect">
            <a:avLst/>
          </a:prstGeom>
        </p:spPr>
        <p:txBody>
          <a:bodyPr spcFirstLastPara="1" wrap="square" lIns="182850" tIns="91400" rIns="182850" bIns="91400" numCol="2" spcCol="1098550" anchor="t" anchorCtr="0">
            <a:normAutofit/>
          </a:bodyPr>
          <a:lstStyle/>
          <a:p>
            <a:pPr marL="152400" indent="0">
              <a:spcBef>
                <a:spcPts val="0"/>
              </a:spcBef>
              <a:buSzPts val="2400"/>
              <a:buNone/>
            </a:pPr>
            <a:endParaRPr lang="en-US" dirty="0"/>
          </a:p>
          <a:p>
            <a:pPr marL="152400" indent="0">
              <a:spcBef>
                <a:spcPts val="0"/>
              </a:spcBef>
              <a:buSzPts val="2400"/>
              <a:buNone/>
            </a:pPr>
            <a:endParaRPr lang="en-US" dirty="0"/>
          </a:p>
          <a:p>
            <a:pPr marL="152400" indent="0">
              <a:spcBef>
                <a:spcPts val="0"/>
              </a:spcBef>
              <a:buSzPts val="2400"/>
              <a:buNone/>
            </a:pPr>
            <a:endParaRPr lang="en-US" dirty="0"/>
          </a:p>
          <a:p>
            <a:pPr marL="152400" indent="0">
              <a:spcBef>
                <a:spcPts val="0"/>
              </a:spcBef>
              <a:buSzPts val="2400"/>
              <a:buNone/>
            </a:pPr>
            <a:r>
              <a:rPr lang="en-US" dirty="0">
                <a:solidFill>
                  <a:schemeClr val="bg2"/>
                </a:solidFill>
                <a:latin typeface="+mn-lt"/>
              </a:rPr>
              <a:t>High scoring, but unfunded proposals can be extremely frustrating but should also be extremely encouraging!</a:t>
            </a:r>
          </a:p>
          <a:p>
            <a:pPr marL="152400" indent="0">
              <a:spcBef>
                <a:spcPts val="0"/>
              </a:spcBef>
              <a:buSzPts val="2400"/>
              <a:buNone/>
            </a:pPr>
            <a:endParaRPr lang="en-US" dirty="0">
              <a:solidFill>
                <a:schemeClr val="bg2"/>
              </a:solidFill>
              <a:latin typeface="+mn-lt"/>
            </a:endParaRPr>
          </a:p>
          <a:p>
            <a:pPr marL="152400" indent="0">
              <a:spcBef>
                <a:spcPts val="0"/>
              </a:spcBef>
              <a:buSzPts val="2400"/>
              <a:buNone/>
            </a:pPr>
            <a:endParaRPr lang="en-US" dirty="0">
              <a:solidFill>
                <a:schemeClr val="bg2"/>
              </a:solidFill>
              <a:latin typeface="+mn-lt"/>
            </a:endParaRPr>
          </a:p>
          <a:p>
            <a:pPr marL="152400" indent="0">
              <a:spcBef>
                <a:spcPts val="0"/>
              </a:spcBef>
              <a:buSzPts val="2400"/>
              <a:buNone/>
            </a:pPr>
            <a:r>
              <a:rPr lang="en-US" dirty="0">
                <a:solidFill>
                  <a:schemeClr val="bg2"/>
                </a:solidFill>
                <a:latin typeface="+mn-lt"/>
              </a:rPr>
              <a:t>Consider reviewer’s feedback, reflect on it and address it, and try again next year </a:t>
            </a:r>
            <a:endParaRPr dirty="0">
              <a:solidFill>
                <a:schemeClr val="bg2"/>
              </a:solidFill>
              <a:latin typeface="+mn-lt"/>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6" name="Picture 5" descr="A cartoon of a person and a dog&#10;&#10;Description automatically generated">
            <a:extLst>
              <a:ext uri="{FF2B5EF4-FFF2-40B4-BE49-F238E27FC236}">
                <a16:creationId xmlns:a16="http://schemas.microsoft.com/office/drawing/2014/main" id="{21AEF08D-B58D-45F7-AAAD-EAAA46A0D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99829" y="1752600"/>
            <a:ext cx="11276361" cy="11276361"/>
          </a:xfrm>
          <a:prstGeom prst="rect">
            <a:avLst/>
          </a:prstGeom>
        </p:spPr>
      </p:pic>
    </p:spTree>
    <p:extLst>
      <p:ext uri="{BB962C8B-B14F-4D97-AF65-F5344CB8AC3E}">
        <p14:creationId xmlns:p14="http://schemas.microsoft.com/office/powerpoint/2010/main" val="5231062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12F1D7C-1F6F-3D42-B0A1-500F5F849728}"/>
              </a:ext>
            </a:extLst>
          </p:cNvPr>
          <p:cNvSpPr txBox="1">
            <a:spLocks/>
          </p:cNvSpPr>
          <p:nvPr/>
        </p:nvSpPr>
        <p:spPr>
          <a:xfrm>
            <a:off x="1524001" y="4572000"/>
            <a:ext cx="21945602" cy="2286000"/>
          </a:xfrm>
          <a:prstGeom prst="rect">
            <a:avLst/>
          </a:prstGeom>
        </p:spPr>
        <p:txBody>
          <a:bodyPr vert="horz" lIns="182880" tIns="91440" rIns="182880" bIns="91440" rtlCol="0" anchor="ctr">
            <a:normAutofit/>
          </a:bodyPr>
          <a:lstStyle>
            <a:lvl1pPr algn="l" defTabSz="914400" rtl="0" eaLnBrk="1" latinLnBrk="0" hangingPunct="1">
              <a:spcBef>
                <a:spcPct val="0"/>
              </a:spcBef>
              <a:buNone/>
              <a:defRPr sz="3600" b="1" i="0" kern="1200">
                <a:solidFill>
                  <a:srgbClr val="2F6A36"/>
                </a:solidFill>
                <a:latin typeface="Montserrat Medium" pitchFamily="2" charset="77"/>
                <a:ea typeface="+mj-ea"/>
                <a:cs typeface="Arial" pitchFamily="34" charset="0"/>
              </a:defRPr>
            </a:lvl1pPr>
          </a:lstStyle>
          <a:p>
            <a:r>
              <a:rPr lang="en-US" sz="7200" dirty="0">
                <a:solidFill>
                  <a:schemeClr val="accent2">
                    <a:lumMod val="50000"/>
                  </a:schemeClr>
                </a:solidFill>
              </a:rPr>
              <a:t>Questions?</a:t>
            </a:r>
          </a:p>
        </p:txBody>
      </p:sp>
      <p:cxnSp>
        <p:nvCxnSpPr>
          <p:cNvPr id="5" name="Straight Connector 4">
            <a:extLst>
              <a:ext uri="{FF2B5EF4-FFF2-40B4-BE49-F238E27FC236}">
                <a16:creationId xmlns:a16="http://schemas.microsoft.com/office/drawing/2014/main" id="{59B90783-B3B5-5042-8457-9EC07EAA4CD2}"/>
              </a:ext>
            </a:extLst>
          </p:cNvPr>
          <p:cNvCxnSpPr/>
          <p:nvPr/>
        </p:nvCxnSpPr>
        <p:spPr>
          <a:xfrm>
            <a:off x="0" y="6553200"/>
            <a:ext cx="19019520" cy="0"/>
          </a:xfrm>
          <a:prstGeom prst="line">
            <a:avLst/>
          </a:prstGeom>
          <a:ln w="38100">
            <a:solidFill>
              <a:srgbClr val="FBC315"/>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7563956-ECFE-A616-6574-6B09ACD29F81}"/>
              </a:ext>
            </a:extLst>
          </p:cNvPr>
          <p:cNvSpPr txBox="1"/>
          <p:nvPr/>
        </p:nvSpPr>
        <p:spPr>
          <a:xfrm>
            <a:off x="304800" y="7467600"/>
            <a:ext cx="15544800" cy="3539430"/>
          </a:xfrm>
          <a:prstGeom prst="rect">
            <a:avLst/>
          </a:prstGeom>
          <a:noFill/>
        </p:spPr>
        <p:txBody>
          <a:bodyPr wrap="square" rtlCol="0">
            <a:spAutoFit/>
          </a:bodyPr>
          <a:lstStyle/>
          <a:p>
            <a:r>
              <a:rPr lang="en-US" sz="5600" b="1" dirty="0">
                <a:solidFill>
                  <a:schemeClr val="bg2">
                    <a:lumMod val="50000"/>
                  </a:schemeClr>
                </a:solidFill>
                <a:cs typeface="Arial" panose="020B0604020202020204" pitchFamily="34" charset="0"/>
              </a:rPr>
              <a:t>IFP Contact Information:</a:t>
            </a:r>
          </a:p>
          <a:p>
            <a:r>
              <a:rPr lang="en-US" sz="5600" dirty="0">
                <a:solidFill>
                  <a:schemeClr val="bg2">
                    <a:lumMod val="50000"/>
                  </a:schemeClr>
                </a:solidFill>
                <a:cs typeface="Arial" panose="020B0604020202020204" pitchFamily="34" charset="0"/>
              </a:rPr>
              <a:t>Louise Mathias, Senior Partner</a:t>
            </a:r>
          </a:p>
          <a:p>
            <a:r>
              <a:rPr lang="en-US" sz="5600" dirty="0">
                <a:solidFill>
                  <a:schemeClr val="bg2">
                    <a:lumMod val="50000"/>
                  </a:schemeClr>
                </a:solidFill>
                <a:cs typeface="Arial" panose="020B0604020202020204" pitchFamily="34" charset="0"/>
                <a:hlinkClick r:id="rId3">
                  <a:extLst>
                    <a:ext uri="{A12FA001-AC4F-418D-AE19-62706E023703}">
                      <ahyp:hlinkClr xmlns:ahyp="http://schemas.microsoft.com/office/drawing/2018/hyperlinkcolor" val="tx"/>
                    </a:ext>
                  </a:extLst>
                </a:hlinkClick>
              </a:rPr>
              <a:t>Louise.mathias@innovativefundingpartners.com</a:t>
            </a:r>
            <a:endParaRPr lang="en-US" sz="5600" dirty="0">
              <a:solidFill>
                <a:schemeClr val="bg2">
                  <a:lumMod val="50000"/>
                </a:schemeClr>
              </a:solidFill>
              <a:cs typeface="Arial" panose="020B0604020202020204" pitchFamily="34" charset="0"/>
            </a:endParaRPr>
          </a:p>
          <a:p>
            <a:r>
              <a:rPr lang="en-US" sz="5600" dirty="0">
                <a:solidFill>
                  <a:schemeClr val="bg2">
                    <a:lumMod val="50000"/>
                  </a:schemeClr>
                </a:solidFill>
                <a:cs typeface="Arial" panose="020B0604020202020204" pitchFamily="34" charset="0"/>
              </a:rPr>
              <a:t>(202) 809-3401</a:t>
            </a:r>
          </a:p>
        </p:txBody>
      </p:sp>
      <p:pic>
        <p:nvPicPr>
          <p:cNvPr id="3" name="Image" descr="Image">
            <a:extLst>
              <a:ext uri="{FF2B5EF4-FFF2-40B4-BE49-F238E27FC236}">
                <a16:creationId xmlns:a16="http://schemas.microsoft.com/office/drawing/2014/main" id="{4E0BD557-472E-9F17-4F1D-17676F74B8E5}"/>
              </a:ext>
            </a:extLst>
          </p:cNvPr>
          <p:cNvPicPr>
            <a:picLocks noChangeAspect="1"/>
          </p:cNvPicPr>
          <p:nvPr/>
        </p:nvPicPr>
        <p:blipFill>
          <a:blip r:embed="rId4"/>
          <a:stretch>
            <a:fillRect/>
          </a:stretch>
        </p:blipFill>
        <p:spPr>
          <a:xfrm>
            <a:off x="16434635" y="3242737"/>
            <a:ext cx="7644565" cy="6620926"/>
          </a:xfrm>
          <a:prstGeom prst="rect">
            <a:avLst/>
          </a:prstGeom>
          <a:ln w="12700">
            <a:miter lim="400000"/>
          </a:ln>
        </p:spPr>
      </p:pic>
    </p:spTree>
    <p:extLst>
      <p:ext uri="{BB962C8B-B14F-4D97-AF65-F5344CB8AC3E}">
        <p14:creationId xmlns:p14="http://schemas.microsoft.com/office/powerpoint/2010/main" val="40120110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7F2C-C64B-D952-EBF0-2C8C2EA812B7}"/>
              </a:ext>
            </a:extLst>
          </p:cNvPr>
          <p:cNvSpPr>
            <a:spLocks noGrp="1"/>
          </p:cNvSpPr>
          <p:nvPr>
            <p:ph type="title"/>
          </p:nvPr>
        </p:nvSpPr>
        <p:spPr>
          <a:xfrm>
            <a:off x="1219201" y="609600"/>
            <a:ext cx="21945602" cy="2286000"/>
          </a:xfrm>
        </p:spPr>
        <p:txBody>
          <a:bodyPr anchor="ctr">
            <a:normAutofit fontScale="90000"/>
          </a:bodyPr>
          <a:lstStyle/>
          <a:p>
            <a:pPr>
              <a:lnSpc>
                <a:spcPct val="90000"/>
              </a:lnSpc>
            </a:pPr>
            <a:r>
              <a:rPr lang="en-US" sz="8000" dirty="0">
                <a:solidFill>
                  <a:schemeClr val="accent2">
                    <a:lumMod val="50000"/>
                  </a:schemeClr>
                </a:solidFill>
              </a:rPr>
              <a:t>Save the Date </a:t>
            </a:r>
            <a:br>
              <a:rPr lang="en-US" dirty="0">
                <a:solidFill>
                  <a:schemeClr val="accent2">
                    <a:lumMod val="50000"/>
                  </a:schemeClr>
                </a:solidFill>
              </a:rPr>
            </a:br>
            <a:endParaRPr lang="en-US" dirty="0">
              <a:solidFill>
                <a:schemeClr val="accent2">
                  <a:lumMod val="50000"/>
                </a:schemeClr>
              </a:solidFill>
            </a:endParaRPr>
          </a:p>
        </p:txBody>
      </p:sp>
      <p:pic>
        <p:nvPicPr>
          <p:cNvPr id="1026" name="Picture 2" descr="Teamwork Stock Illustrations – 597,095 Teamwork Stock ...">
            <a:extLst>
              <a:ext uri="{FF2B5EF4-FFF2-40B4-BE49-F238E27FC236}">
                <a16:creationId xmlns:a16="http://schemas.microsoft.com/office/drawing/2014/main" id="{A30B324C-BA37-8CA3-F73C-7DFFD30FA5D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19200" y="3939510"/>
            <a:ext cx="8250148" cy="5836980"/>
          </a:xfrm>
          <a:prstGeom prst="rect">
            <a:avLst/>
          </a:prstGeom>
          <a:solidFill>
            <a:srgbClr val="FFFFFF"/>
          </a:solidFill>
        </p:spPr>
      </p:pic>
      <p:sp>
        <p:nvSpPr>
          <p:cNvPr id="3" name="Content Placeholder 2">
            <a:extLst>
              <a:ext uri="{FF2B5EF4-FFF2-40B4-BE49-F238E27FC236}">
                <a16:creationId xmlns:a16="http://schemas.microsoft.com/office/drawing/2014/main" id="{DB52AA48-E96C-3B72-A457-A5D834B537E2}"/>
              </a:ext>
            </a:extLst>
          </p:cNvPr>
          <p:cNvSpPr>
            <a:spLocks noGrp="1"/>
          </p:cNvSpPr>
          <p:nvPr>
            <p:ph sz="half" idx="2"/>
          </p:nvPr>
        </p:nvSpPr>
        <p:spPr>
          <a:xfrm>
            <a:off x="10041466" y="2895600"/>
            <a:ext cx="14227520" cy="10820399"/>
          </a:xfrm>
        </p:spPr>
        <p:txBody>
          <a:bodyPr>
            <a:normAutofit lnSpcReduction="10000"/>
          </a:bodyPr>
          <a:lstStyle/>
          <a:p>
            <a:pPr marL="0" indent="0">
              <a:buNone/>
            </a:pPr>
            <a:endParaRPr lang="en-US" dirty="0"/>
          </a:p>
          <a:p>
            <a:pPr marL="0" indent="0">
              <a:buNone/>
            </a:pPr>
            <a:r>
              <a:rPr lang="en-US" sz="6500" b="1" dirty="0">
                <a:solidFill>
                  <a:schemeClr val="accent1">
                    <a:lumMod val="50000"/>
                  </a:schemeClr>
                </a:solidFill>
              </a:rPr>
              <a:t>Grant Development for Education: An Overview</a:t>
            </a:r>
          </a:p>
          <a:p>
            <a:pPr marL="0" indent="0">
              <a:buNone/>
            </a:pPr>
            <a:endParaRPr lang="en-US" sz="6500" b="1" i="1" dirty="0">
              <a:solidFill>
                <a:schemeClr val="accent1">
                  <a:lumMod val="50000"/>
                </a:schemeClr>
              </a:solidFill>
            </a:endParaRPr>
          </a:p>
          <a:p>
            <a:pPr marL="0" indent="0">
              <a:buNone/>
            </a:pPr>
            <a:endParaRPr lang="en-US" b="1" dirty="0">
              <a:solidFill>
                <a:schemeClr val="accent1">
                  <a:lumMod val="50000"/>
                </a:schemeClr>
              </a:solidFill>
            </a:endParaRPr>
          </a:p>
          <a:p>
            <a:pPr marL="0" indent="0">
              <a:buNone/>
            </a:pPr>
            <a:endParaRPr lang="en-US" b="1" dirty="0">
              <a:solidFill>
                <a:schemeClr val="accent1">
                  <a:lumMod val="50000"/>
                </a:schemeClr>
              </a:solidFill>
            </a:endParaRPr>
          </a:p>
          <a:p>
            <a:pPr marL="0" indent="0">
              <a:buNone/>
            </a:pPr>
            <a:endParaRPr lang="en-US" b="1" dirty="0">
              <a:solidFill>
                <a:schemeClr val="accent1">
                  <a:lumMod val="50000"/>
                </a:schemeClr>
              </a:solidFill>
            </a:endParaRPr>
          </a:p>
          <a:p>
            <a:pPr marL="0" indent="0">
              <a:buNone/>
            </a:pPr>
            <a:endParaRPr lang="en-US" sz="5600" b="1" dirty="0">
              <a:solidFill>
                <a:schemeClr val="accent1">
                  <a:lumMod val="50000"/>
                </a:schemeClr>
              </a:solidFill>
            </a:endParaRPr>
          </a:p>
          <a:p>
            <a:pPr marL="0" indent="0">
              <a:buNone/>
            </a:pPr>
            <a:endParaRPr lang="en-US" sz="5600" b="1" dirty="0">
              <a:solidFill>
                <a:schemeClr val="accent1">
                  <a:lumMod val="50000"/>
                </a:schemeClr>
              </a:solidFill>
            </a:endParaRPr>
          </a:p>
          <a:p>
            <a:pPr marL="0" indent="0">
              <a:buNone/>
            </a:pPr>
            <a:endParaRPr lang="en-US" sz="5600" b="1" dirty="0">
              <a:solidFill>
                <a:schemeClr val="accent1">
                  <a:lumMod val="50000"/>
                </a:schemeClr>
              </a:solidFill>
            </a:endParaRPr>
          </a:p>
          <a:p>
            <a:pPr marL="0" indent="0">
              <a:buNone/>
            </a:pPr>
            <a:endParaRPr lang="en-US" sz="5600" b="1" dirty="0">
              <a:solidFill>
                <a:schemeClr val="accent1">
                  <a:lumMod val="50000"/>
                </a:schemeClr>
              </a:solidFill>
            </a:endParaRPr>
          </a:p>
          <a:p>
            <a:pPr marL="0" indent="0">
              <a:buNone/>
            </a:pPr>
            <a:r>
              <a:rPr lang="en-US" sz="5600" b="1" dirty="0">
                <a:solidFill>
                  <a:schemeClr val="accent1">
                    <a:lumMod val="50000"/>
                  </a:schemeClr>
                </a:solidFill>
              </a:rPr>
              <a:t>Wednesday,</a:t>
            </a:r>
          </a:p>
          <a:p>
            <a:pPr marL="0" indent="0">
              <a:buNone/>
            </a:pPr>
            <a:r>
              <a:rPr lang="en-US" sz="5600" b="1" dirty="0">
                <a:solidFill>
                  <a:schemeClr val="accent1">
                    <a:lumMod val="50000"/>
                  </a:schemeClr>
                </a:solidFill>
              </a:rPr>
              <a:t>March 20</a:t>
            </a:r>
            <a:r>
              <a:rPr lang="en-US" sz="5600" b="1" baseline="30000" dirty="0">
                <a:solidFill>
                  <a:schemeClr val="accent1">
                    <a:lumMod val="50000"/>
                  </a:schemeClr>
                </a:solidFill>
              </a:rPr>
              <a:t>th</a:t>
            </a:r>
            <a:r>
              <a:rPr lang="en-US" sz="5600" b="1" dirty="0">
                <a:solidFill>
                  <a:schemeClr val="accent1">
                    <a:lumMod val="50000"/>
                  </a:schemeClr>
                </a:solidFill>
              </a:rPr>
              <a:t>, 2024</a:t>
            </a:r>
          </a:p>
          <a:p>
            <a:pPr marL="0" indent="0">
              <a:buNone/>
            </a:pPr>
            <a:r>
              <a:rPr lang="en-US" sz="5600" b="1" dirty="0">
                <a:solidFill>
                  <a:schemeClr val="accent1">
                    <a:lumMod val="50000"/>
                  </a:schemeClr>
                </a:solidFill>
              </a:rPr>
              <a:t>12-1pm </a:t>
            </a:r>
          </a:p>
          <a:p>
            <a:pPr marL="0" indent="0">
              <a:buNone/>
            </a:pPr>
            <a:endParaRPr lang="en-US" dirty="0"/>
          </a:p>
          <a:p>
            <a:pPr marL="0" indent="0">
              <a:buNone/>
            </a:pPr>
            <a:endParaRPr lang="en-US" dirty="0"/>
          </a:p>
        </p:txBody>
      </p:sp>
      <p:cxnSp>
        <p:nvCxnSpPr>
          <p:cNvPr id="4" name="Straight Connector 3">
            <a:extLst>
              <a:ext uri="{FF2B5EF4-FFF2-40B4-BE49-F238E27FC236}">
                <a16:creationId xmlns:a16="http://schemas.microsoft.com/office/drawing/2014/main" id="{D92B55A4-CCA6-1B93-8460-B1671D04DF93}"/>
              </a:ext>
            </a:extLst>
          </p:cNvPr>
          <p:cNvCxnSpPr/>
          <p:nvPr/>
        </p:nvCxnSpPr>
        <p:spPr>
          <a:xfrm>
            <a:off x="115018" y="2133600"/>
            <a:ext cx="19019520" cy="0"/>
          </a:xfrm>
          <a:prstGeom prst="line">
            <a:avLst/>
          </a:prstGeom>
          <a:ln w="38100">
            <a:solidFill>
              <a:srgbClr val="FBC315"/>
            </a:solidFill>
          </a:ln>
        </p:spPr>
        <p:style>
          <a:lnRef idx="1">
            <a:schemeClr val="accent1"/>
          </a:lnRef>
          <a:fillRef idx="0">
            <a:schemeClr val="accent1"/>
          </a:fillRef>
          <a:effectRef idx="0">
            <a:schemeClr val="accent1"/>
          </a:effectRef>
          <a:fontRef idx="minor">
            <a:schemeClr val="tx1"/>
          </a:fontRef>
        </p:style>
      </p:cxnSp>
      <p:pic>
        <p:nvPicPr>
          <p:cNvPr id="5" name="Image" descr="Image">
            <a:extLst>
              <a:ext uri="{FF2B5EF4-FFF2-40B4-BE49-F238E27FC236}">
                <a16:creationId xmlns:a16="http://schemas.microsoft.com/office/drawing/2014/main" id="{73B58031-4063-6D0C-E3D8-CD504EA76055}"/>
              </a:ext>
            </a:extLst>
          </p:cNvPr>
          <p:cNvPicPr>
            <a:picLocks noChangeAspect="1"/>
          </p:cNvPicPr>
          <p:nvPr/>
        </p:nvPicPr>
        <p:blipFill>
          <a:blip r:embed="rId3"/>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4388482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content"/>
          <p:cNvSpPr txBox="1"/>
          <p:nvPr/>
        </p:nvSpPr>
        <p:spPr>
          <a:xfrm>
            <a:off x="3030208" y="1464547"/>
            <a:ext cx="3455370"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rPr lang="en-US" sz="5400" dirty="0"/>
              <a:t>About the</a:t>
            </a:r>
            <a:endParaRPr sz="5400" dirty="0"/>
          </a:p>
        </p:txBody>
      </p:sp>
      <p:sp>
        <p:nvSpPr>
          <p:cNvPr id="167" name="headers"/>
          <p:cNvSpPr txBox="1"/>
          <p:nvPr/>
        </p:nvSpPr>
        <p:spPr>
          <a:xfrm>
            <a:off x="3030208" y="1931342"/>
            <a:ext cx="7404388" cy="14568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gn="l">
              <a:defRPr sz="14000" b="1" spc="-700">
                <a:solidFill>
                  <a:srgbClr val="7FC9C8"/>
                </a:solidFill>
                <a:latin typeface="AcuminProWide-Semibold"/>
                <a:ea typeface="AcuminProWide-Semibold"/>
                <a:cs typeface="AcuminProWide-Semibold"/>
                <a:sym typeface="AcuminProWide-Semibold"/>
              </a:defRPr>
            </a:lvl1pPr>
          </a:lstStyle>
          <a:p>
            <a:r>
              <a:rPr lang="en-US" sz="8800" dirty="0"/>
              <a:t>presenters</a:t>
            </a:r>
            <a:endParaRPr sz="8800" dirty="0"/>
          </a:p>
        </p:txBody>
      </p:sp>
      <p:sp>
        <p:nvSpPr>
          <p:cNvPr id="168" name="Ficiur, cum doloribus et ut vero deliquas exero quia voluptatquis mod que esequas quibus di doluptam re nitiorrunt ditasit quo et, nobit vent que omnimpo reptae nos volorer feribusda ius, quae esti cum evelecto officid quae in non eum quate rehenihil inv"/>
          <p:cNvSpPr txBox="1"/>
          <p:nvPr/>
        </p:nvSpPr>
        <p:spPr>
          <a:xfrm>
            <a:off x="2701528" y="6044461"/>
            <a:ext cx="12185017"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0" indent="0" algn="l">
              <a:buNone/>
            </a:pPr>
            <a:endParaRPr lang="en-US" sz="4000" dirty="0"/>
          </a:p>
        </p:txBody>
      </p:sp>
      <p:pic>
        <p:nvPicPr>
          <p:cNvPr id="169" name="Image" descr="Image"/>
          <p:cNvPicPr>
            <a:picLocks noChangeAspect="1"/>
          </p:cNvPicPr>
          <p:nvPr/>
        </p:nvPicPr>
        <p:blipFill>
          <a:blip r:embed="rId3"/>
          <a:stretch>
            <a:fillRect/>
          </a:stretch>
        </p:blipFill>
        <p:spPr>
          <a:xfrm>
            <a:off x="22466295" y="12033784"/>
            <a:ext cx="1219791" cy="1056456"/>
          </a:xfrm>
          <a:prstGeom prst="rect">
            <a:avLst/>
          </a:prstGeom>
          <a:ln w="12700">
            <a:miter lim="400000"/>
          </a:ln>
        </p:spPr>
      </p:pic>
      <p:sp>
        <p:nvSpPr>
          <p:cNvPr id="173" name="1."/>
          <p:cNvSpPr txBox="1"/>
          <p:nvPr/>
        </p:nvSpPr>
        <p:spPr>
          <a:xfrm>
            <a:off x="16130036" y="4653546"/>
            <a:ext cx="289888"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rPr dirty="0"/>
              <a:t>.</a:t>
            </a:r>
          </a:p>
        </p:txBody>
      </p:sp>
      <p:sp>
        <p:nvSpPr>
          <p:cNvPr id="174" name="2."/>
          <p:cNvSpPr txBox="1"/>
          <p:nvPr/>
        </p:nvSpPr>
        <p:spPr>
          <a:xfrm>
            <a:off x="16223652" y="6004809"/>
            <a:ext cx="102656"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endParaRPr dirty="0"/>
          </a:p>
        </p:txBody>
      </p:sp>
      <p:sp>
        <p:nvSpPr>
          <p:cNvPr id="175" name="3."/>
          <p:cNvSpPr txBox="1"/>
          <p:nvPr/>
        </p:nvSpPr>
        <p:spPr>
          <a:xfrm>
            <a:off x="15993426" y="7334144"/>
            <a:ext cx="639311"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b="1" spc="398">
                <a:solidFill>
                  <a:srgbClr val="FFFFFF"/>
                </a:solidFill>
                <a:latin typeface="AcuminProWide-Semibold"/>
                <a:ea typeface="AcuminProWide-Semibold"/>
                <a:cs typeface="AcuminProWide-Semibold"/>
                <a:sym typeface="AcuminProWide-Semibold"/>
              </a:defRPr>
            </a:lvl1pPr>
          </a:lstStyle>
          <a:p>
            <a:r>
              <a:t>3.</a:t>
            </a:r>
          </a:p>
        </p:txBody>
      </p:sp>
      <p:sp>
        <p:nvSpPr>
          <p:cNvPr id="176" name="Number bullets or callout text styling."/>
          <p:cNvSpPr txBox="1"/>
          <p:nvPr/>
        </p:nvSpPr>
        <p:spPr>
          <a:xfrm>
            <a:off x="17231791" y="9259983"/>
            <a:ext cx="6012333"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ctr"/>
            <a:r>
              <a:rPr lang="en-US" sz="4000" b="1" kern="1200" dirty="0">
                <a:solidFill>
                  <a:prstClr val="black">
                    <a:lumMod val="75000"/>
                    <a:lumOff val="25000"/>
                  </a:prstClr>
                </a:solidFill>
                <a:latin typeface="Proxima Nova" panose="02000506030000020004" pitchFamily="2" charset="0"/>
                <a:ea typeface="+mn-ea"/>
                <a:cs typeface="Arial" pitchFamily="34" charset="0"/>
              </a:rPr>
              <a:t>Susannah Williams</a:t>
            </a:r>
            <a:endParaRPr kumimoji="0" lang="en-US" sz="4000" b="1"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endParaRPr>
          </a:p>
          <a:p>
            <a:pPr algn="ctr"/>
            <a:r>
              <a:rPr kumimoji="0" lang="en-US" sz="4000" i="0" u="none" strike="noStrike" kern="1200" cap="none" spc="0" normalizeH="0" baseline="0" noProof="0" dirty="0">
                <a:ln>
                  <a:noFill/>
                </a:ln>
                <a:solidFill>
                  <a:prstClr val="black">
                    <a:lumMod val="75000"/>
                    <a:lumOff val="25000"/>
                  </a:prstClr>
                </a:solidFill>
                <a:effectLst/>
                <a:uLnTx/>
                <a:uFillTx/>
                <a:latin typeface="Proxima Nova" panose="02000506030000020004" pitchFamily="2" charset="0"/>
                <a:ea typeface="+mn-ea"/>
                <a:cs typeface="Arial" pitchFamily="34" charset="0"/>
              </a:rPr>
              <a:t>Senior Grants Consultant</a:t>
            </a:r>
            <a:endParaRPr lang="en-US" sz="4000" dirty="0">
              <a:solidFill>
                <a:schemeClr val="tx1">
                  <a:lumMod val="75000"/>
                  <a:lumOff val="25000"/>
                </a:schemeClr>
              </a:solidFill>
              <a:latin typeface="Proxima Nova" panose="02000506030000020004" pitchFamily="2" charset="0"/>
              <a:cs typeface="Arial" panose="020B0604020202020204" pitchFamily="34" charset="0"/>
            </a:endParaRPr>
          </a:p>
        </p:txBody>
      </p:sp>
      <p:sp>
        <p:nvSpPr>
          <p:cNvPr id="6" name="TextBox 5">
            <a:extLst>
              <a:ext uri="{FF2B5EF4-FFF2-40B4-BE49-F238E27FC236}">
                <a16:creationId xmlns:a16="http://schemas.microsoft.com/office/drawing/2014/main" id="{743E8392-90BF-704F-412B-06196EE5C090}"/>
              </a:ext>
            </a:extLst>
          </p:cNvPr>
          <p:cNvSpPr txBox="1"/>
          <p:nvPr/>
        </p:nvSpPr>
        <p:spPr>
          <a:xfrm>
            <a:off x="1504430" y="4141540"/>
            <a:ext cx="14915494" cy="550920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defTabSz="914400">
              <a:spcBef>
                <a:spcPct val="20000"/>
              </a:spcBef>
              <a:buClr>
                <a:srgbClr val="2F6A36"/>
              </a:buClr>
              <a:defRPr/>
            </a:pPr>
            <a:r>
              <a:rPr lang="en-US" sz="4400" b="1" dirty="0"/>
              <a:t>Susannah Williams, IFP Senior Grants Consultant</a:t>
            </a:r>
            <a:r>
              <a:rPr lang="en-US" sz="4400" dirty="0"/>
              <a:t>, is a grant writer with a proven track record of securing federal and foundation grants across multiple sectors, including health care, workforce development, and education. She has extensive experience in supporting clients’ project design and development to meet complex grant requirements. Susannah has written multiple successful proposals for CDC, HRSA, DOE, DOJ, DOL, and USDA. </a:t>
            </a:r>
          </a:p>
        </p:txBody>
      </p:sp>
      <p:pic>
        <p:nvPicPr>
          <p:cNvPr id="3" name="Picture 2">
            <a:extLst>
              <a:ext uri="{FF2B5EF4-FFF2-40B4-BE49-F238E27FC236}">
                <a16:creationId xmlns:a16="http://schemas.microsoft.com/office/drawing/2014/main" id="{ABE66607-7F17-61B0-2639-17F85CE07B2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7617022" y="3597356"/>
            <a:ext cx="5627102" cy="5646304"/>
          </a:xfrm>
          <a:prstGeom prst="rect">
            <a:avLst/>
          </a:prstGeom>
          <a:solidFill>
            <a:srgbClr val="FFFFFF"/>
          </a:solidFill>
        </p:spPr>
      </p:pic>
    </p:spTree>
    <p:extLst>
      <p:ext uri="{BB962C8B-B14F-4D97-AF65-F5344CB8AC3E}">
        <p14:creationId xmlns:p14="http://schemas.microsoft.com/office/powerpoint/2010/main" val="3940798865"/>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9CB66-CA53-B492-EF3F-4C3DA46A0B82}"/>
              </a:ext>
            </a:extLst>
          </p:cNvPr>
          <p:cNvSpPr>
            <a:spLocks noGrp="1"/>
          </p:cNvSpPr>
          <p:nvPr>
            <p:ph type="title"/>
          </p:nvPr>
        </p:nvSpPr>
        <p:spPr>
          <a:xfrm>
            <a:off x="1257297" y="983896"/>
            <a:ext cx="19507201" cy="1505304"/>
          </a:xfrm>
        </p:spPr>
        <p:txBody>
          <a:bodyPr>
            <a:normAutofit/>
          </a:bodyPr>
          <a:lstStyle/>
          <a:p>
            <a:r>
              <a:rPr lang="en-US" dirty="0">
                <a:solidFill>
                  <a:schemeClr val="accent2">
                    <a:lumMod val="50000"/>
                  </a:schemeClr>
                </a:solidFill>
              </a:rPr>
              <a:t>Appendix: Resources</a:t>
            </a:r>
          </a:p>
        </p:txBody>
      </p:sp>
      <p:sp>
        <p:nvSpPr>
          <p:cNvPr id="3" name="Content Placeholder 2">
            <a:extLst>
              <a:ext uri="{FF2B5EF4-FFF2-40B4-BE49-F238E27FC236}">
                <a16:creationId xmlns:a16="http://schemas.microsoft.com/office/drawing/2014/main" id="{BE75096F-FE71-C672-14D9-1E9A3294BE98}"/>
              </a:ext>
            </a:extLst>
          </p:cNvPr>
          <p:cNvSpPr>
            <a:spLocks noGrp="1"/>
          </p:cNvSpPr>
          <p:nvPr>
            <p:ph idx="1"/>
          </p:nvPr>
        </p:nvSpPr>
        <p:spPr>
          <a:xfrm>
            <a:off x="1219201" y="2489199"/>
            <a:ext cx="21945602" cy="11057195"/>
          </a:xfrm>
        </p:spPr>
        <p:txBody>
          <a:bodyPr numCol="1">
            <a:normAutofit/>
          </a:bodyPr>
          <a:lstStyle/>
          <a:p>
            <a:pPr marL="0" indent="0">
              <a:buNone/>
            </a:pPr>
            <a:r>
              <a:rPr lang="en-US" sz="6000" dirty="0">
                <a:solidFill>
                  <a:schemeClr val="bg2">
                    <a:lumMod val="50000"/>
                  </a:schemeClr>
                </a:solidFill>
                <a:latin typeface="+mn-lt"/>
              </a:rPr>
              <a:t>Links to previous relevant Next Level Funding webinars:</a:t>
            </a:r>
          </a:p>
          <a:p>
            <a:r>
              <a:rPr lang="en-US" dirty="0">
                <a:latin typeface="+mn-lt"/>
                <a:hlinkClick r:id="rId2"/>
              </a:rPr>
              <a:t>Logic Model Basics (February 2023)</a:t>
            </a:r>
            <a:endParaRPr lang="en-US" dirty="0">
              <a:latin typeface="+mn-lt"/>
            </a:endParaRPr>
          </a:p>
          <a:p>
            <a:r>
              <a:rPr lang="en-US" dirty="0">
                <a:latin typeface="+mn-lt"/>
                <a:hlinkClick r:id="rId3"/>
              </a:rPr>
              <a:t>Utilizing Evidence-based Best Practices (June 2023)</a:t>
            </a:r>
            <a:endParaRPr lang="en-US" dirty="0">
              <a:latin typeface="+mn-lt"/>
            </a:endParaRPr>
          </a:p>
          <a:p>
            <a:r>
              <a:rPr lang="en-US" dirty="0">
                <a:latin typeface="+mn-lt"/>
                <a:hlinkClick r:id="rId4"/>
              </a:rPr>
              <a:t>Creating a Solid Work Plan (August 2023)</a:t>
            </a:r>
            <a:endParaRPr lang="en-US" dirty="0">
              <a:latin typeface="+mn-lt"/>
            </a:endParaRPr>
          </a:p>
          <a:p>
            <a:r>
              <a:rPr lang="en-US" dirty="0">
                <a:latin typeface="+mn-lt"/>
                <a:hlinkClick r:id="rId5"/>
              </a:rPr>
              <a:t>Finding your Narrative Arc: How to Sustain Reviewers’ Attention from Start to Finish (November 2023)</a:t>
            </a:r>
            <a:endParaRPr lang="en-US" dirty="0">
              <a:latin typeface="+mn-lt"/>
            </a:endParaRPr>
          </a:p>
          <a:p>
            <a:endParaRPr lang="en-US" dirty="0"/>
          </a:p>
        </p:txBody>
      </p:sp>
      <p:sp>
        <p:nvSpPr>
          <p:cNvPr id="4" name="Content Placeholder 2">
            <a:extLst>
              <a:ext uri="{FF2B5EF4-FFF2-40B4-BE49-F238E27FC236}">
                <a16:creationId xmlns:a16="http://schemas.microsoft.com/office/drawing/2014/main" id="{4971ECBC-B1A4-D30F-D505-98E907EC0568}"/>
              </a:ext>
            </a:extLst>
          </p:cNvPr>
          <p:cNvSpPr txBox="1">
            <a:spLocks/>
          </p:cNvSpPr>
          <p:nvPr/>
        </p:nvSpPr>
        <p:spPr>
          <a:xfrm>
            <a:off x="1257297" y="3620277"/>
            <a:ext cx="20840702" cy="7352522"/>
          </a:xfrm>
          <a:prstGeom prst="rect">
            <a:avLst/>
          </a:prstGeom>
        </p:spPr>
        <p:txBody>
          <a:bodyPr vert="horz" lIns="182880" tIns="91440" rIns="182880" bIns="91440" rtlCol="0">
            <a:normAutofit/>
          </a:bodyPr>
          <a:lstStyle>
            <a:lvl1pPr marL="342900" indent="-342900" algn="l" defTabSz="914400" rtl="0" eaLnBrk="1" latinLnBrk="0" hangingPunct="1">
              <a:spcBef>
                <a:spcPct val="20000"/>
              </a:spcBef>
              <a:buClr>
                <a:srgbClr val="2F6A36"/>
              </a:buClr>
              <a:buFont typeface="Courier New" panose="02070309020205020404" pitchFamily="49" charset="0"/>
              <a:buChar char="o"/>
              <a:defRPr sz="2400" b="0" i="0" kern="1200">
                <a:solidFill>
                  <a:schemeClr val="tx1">
                    <a:lumMod val="75000"/>
                    <a:lumOff val="25000"/>
                  </a:schemeClr>
                </a:solidFill>
                <a:latin typeface="Montserrat" pitchFamily="2" charset="77"/>
                <a:ea typeface="+mn-ea"/>
                <a:cs typeface="Arial" pitchFamily="34" charset="0"/>
              </a:defRPr>
            </a:lvl1pPr>
            <a:lvl2pPr marL="742950" indent="-285750" algn="l" defTabSz="914400" rtl="0" eaLnBrk="1" latinLnBrk="0" hangingPunct="1">
              <a:spcBef>
                <a:spcPct val="20000"/>
              </a:spcBef>
              <a:buClr>
                <a:srgbClr val="2F6A36"/>
              </a:buClr>
              <a:buFont typeface="Courier New" panose="02070309020205020404" pitchFamily="49" charset="0"/>
              <a:buChar char="o"/>
              <a:defRPr sz="2000" b="0" i="0" kern="1200">
                <a:solidFill>
                  <a:schemeClr val="tx1">
                    <a:lumMod val="75000"/>
                    <a:lumOff val="25000"/>
                  </a:schemeClr>
                </a:solidFill>
                <a:latin typeface="Montserrat Light" pitchFamily="2" charset="77"/>
                <a:ea typeface="+mn-ea"/>
                <a:cs typeface="Arial" pitchFamily="34" charset="0"/>
              </a:defRPr>
            </a:lvl2pPr>
            <a:lvl3pPr marL="1143000" indent="-228600" algn="l" defTabSz="914400" rtl="0" eaLnBrk="1" latinLnBrk="0" hangingPunct="1">
              <a:spcBef>
                <a:spcPct val="20000"/>
              </a:spcBef>
              <a:buClr>
                <a:srgbClr val="2F6A36"/>
              </a:buClr>
              <a:buFont typeface="Courier New" panose="02070309020205020404" pitchFamily="49" charset="0"/>
              <a:buChar char="o"/>
              <a:defRPr sz="2000" b="0" i="0" kern="1200">
                <a:solidFill>
                  <a:schemeClr val="tx1">
                    <a:lumMod val="75000"/>
                    <a:lumOff val="25000"/>
                  </a:schemeClr>
                </a:solidFill>
                <a:latin typeface="Montserrat Light" pitchFamily="2" charset="77"/>
                <a:ea typeface="+mn-ea"/>
                <a:cs typeface="Arial" pitchFamily="34" charset="0"/>
              </a:defRPr>
            </a:lvl3pPr>
            <a:lvl4pPr marL="1600200" indent="-228600" algn="l" defTabSz="914400" rtl="0" eaLnBrk="1" latinLnBrk="0" hangingPunct="1">
              <a:spcBef>
                <a:spcPct val="20000"/>
              </a:spcBef>
              <a:buClr>
                <a:srgbClr val="2F6A36"/>
              </a:buClr>
              <a:buFont typeface="Courier New" panose="02070309020205020404" pitchFamily="49" charset="0"/>
              <a:buChar char="o"/>
              <a:defRPr sz="2000" b="0" i="0" kern="1200">
                <a:solidFill>
                  <a:schemeClr val="tx1">
                    <a:lumMod val="75000"/>
                    <a:lumOff val="25000"/>
                  </a:schemeClr>
                </a:solidFill>
                <a:latin typeface="Montserrat Light" pitchFamily="2" charset="77"/>
                <a:ea typeface="+mn-ea"/>
                <a:cs typeface="Arial" pitchFamily="34" charset="0"/>
              </a:defRPr>
            </a:lvl4pPr>
            <a:lvl5pPr marL="2057400" indent="-228600" algn="l" defTabSz="914400" rtl="0" eaLnBrk="1" latinLnBrk="0" hangingPunct="1">
              <a:spcBef>
                <a:spcPct val="20000"/>
              </a:spcBef>
              <a:buClr>
                <a:srgbClr val="2F6A36"/>
              </a:buClr>
              <a:buFont typeface="Courier New" panose="02070309020205020404" pitchFamily="49" charset="0"/>
              <a:buChar char="o"/>
              <a:defRPr sz="2000" b="0" i="0" kern="1200">
                <a:solidFill>
                  <a:schemeClr val="tx1">
                    <a:lumMod val="75000"/>
                    <a:lumOff val="25000"/>
                  </a:schemeClr>
                </a:solidFill>
                <a:latin typeface="Montserrat Light" pitchFamily="2" charset="77"/>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4800" dirty="0"/>
          </a:p>
        </p:txBody>
      </p:sp>
      <p:pic>
        <p:nvPicPr>
          <p:cNvPr id="5" name="Image" descr="Image">
            <a:extLst>
              <a:ext uri="{FF2B5EF4-FFF2-40B4-BE49-F238E27FC236}">
                <a16:creationId xmlns:a16="http://schemas.microsoft.com/office/drawing/2014/main" id="{F7B653AB-25A0-0F9E-99F3-D57B49EEE4E2}"/>
              </a:ext>
            </a:extLst>
          </p:cNvPr>
          <p:cNvPicPr>
            <a:picLocks noChangeAspect="1"/>
          </p:cNvPicPr>
          <p:nvPr/>
        </p:nvPicPr>
        <p:blipFill>
          <a:blip r:embed="rId6"/>
          <a:stretch>
            <a:fillRect/>
          </a:stretch>
        </p:blipFill>
        <p:spPr>
          <a:xfrm>
            <a:off x="22825838" y="12489939"/>
            <a:ext cx="1219791" cy="1056456"/>
          </a:xfrm>
          <a:prstGeom prst="rect">
            <a:avLst/>
          </a:prstGeom>
          <a:ln w="12700">
            <a:miter lim="400000"/>
          </a:ln>
        </p:spPr>
      </p:pic>
    </p:spTree>
    <p:extLst>
      <p:ext uri="{BB962C8B-B14F-4D97-AF65-F5344CB8AC3E}">
        <p14:creationId xmlns:p14="http://schemas.microsoft.com/office/powerpoint/2010/main" val="3536023846"/>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3332F"/>
        </a:solidFill>
        <a:effectLst/>
      </p:bgPr>
    </p:bg>
    <p:spTree>
      <p:nvGrpSpPr>
        <p:cNvPr id="1" name=""/>
        <p:cNvGrpSpPr/>
        <p:nvPr/>
      </p:nvGrpSpPr>
      <p:grpSpPr>
        <a:xfrm>
          <a:off x="0" y="0"/>
          <a:ext cx="0" cy="0"/>
          <a:chOff x="0" y="0"/>
          <a:chExt cx="0" cy="0"/>
        </a:xfrm>
      </p:grpSpPr>
      <p:pic>
        <p:nvPicPr>
          <p:cNvPr id="184" name="Image" descr="Image"/>
          <p:cNvPicPr>
            <a:picLocks noChangeAspect="1"/>
          </p:cNvPicPr>
          <p:nvPr/>
        </p:nvPicPr>
        <p:blipFill>
          <a:blip r:embed="rId2"/>
          <a:stretch>
            <a:fillRect/>
          </a:stretch>
        </p:blipFill>
        <p:spPr>
          <a:xfrm>
            <a:off x="7771082" y="5708238"/>
            <a:ext cx="8841835" cy="2299524"/>
          </a:xfrm>
          <a:prstGeom prst="rect">
            <a:avLst/>
          </a:prstGeom>
          <a:ln w="12700">
            <a:miter lim="400000"/>
          </a:ln>
        </p:spPr>
      </p:pic>
      <p:sp>
        <p:nvSpPr>
          <p:cNvPr id="185" name="title of"/>
          <p:cNvSpPr txBox="1"/>
          <p:nvPr/>
        </p:nvSpPr>
        <p:spPr>
          <a:xfrm>
            <a:off x="11170282" y="9251340"/>
            <a:ext cx="2218238" cy="711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4000" b="1" spc="398">
                <a:solidFill>
                  <a:srgbClr val="ECB547"/>
                </a:solidFill>
                <a:latin typeface="AcuminProWide-Semibold"/>
                <a:ea typeface="AcuminProWide-Semibold"/>
                <a:cs typeface="AcuminProWide-Semibold"/>
                <a:sym typeface="AcuminProWide-Semibold"/>
              </a:defRPr>
            </a:lvl1pPr>
          </a:lstStyle>
          <a:p>
            <a:r>
              <a:t>dht.org</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7513A-81B1-15F2-1685-D32F8AE1B737}"/>
              </a:ext>
            </a:extLst>
          </p:cNvPr>
          <p:cNvSpPr>
            <a:spLocks noGrp="1"/>
          </p:cNvSpPr>
          <p:nvPr>
            <p:ph type="title"/>
          </p:nvPr>
        </p:nvSpPr>
        <p:spPr>
          <a:xfrm>
            <a:off x="1105185" y="5173034"/>
            <a:ext cx="21971005" cy="4648200"/>
          </a:xfrm>
        </p:spPr>
        <p:txBody>
          <a:bodyPr>
            <a:normAutofit fontScale="90000"/>
          </a:bodyPr>
          <a:lstStyle/>
          <a:p>
            <a:r>
              <a:rPr lang="en-US" sz="9600" b="1" dirty="0">
                <a:solidFill>
                  <a:srgbClr val="FFC000"/>
                </a:solidFill>
                <a:latin typeface="+mj-ea"/>
                <a:cs typeface="Montserrat"/>
                <a:sym typeface="Montserrat"/>
              </a:rPr>
              <a:t>I.</a:t>
            </a:r>
            <a:r>
              <a:rPr lang="en-US" sz="8800" b="1" dirty="0">
                <a:solidFill>
                  <a:schemeClr val="dk1"/>
                </a:solidFill>
                <a:latin typeface="Montserrat"/>
                <a:ea typeface="Montserrat"/>
                <a:cs typeface="Montserrat"/>
                <a:sym typeface="Montserrat"/>
              </a:rPr>
              <a:t> </a:t>
            </a:r>
            <a:r>
              <a:rPr lang="en-US" sz="9600" dirty="0">
                <a:solidFill>
                  <a:srgbClr val="0EB1A4"/>
                </a:solidFill>
              </a:rPr>
              <a:t>Understanding how three successful government proposals “work,” including the work plan and budget sections</a:t>
            </a:r>
            <a:br>
              <a:rPr lang="en-US" sz="9600" dirty="0">
                <a:solidFill>
                  <a:srgbClr val="0EB1A4"/>
                </a:solidFill>
              </a:rPr>
            </a:br>
            <a:br>
              <a:rPr lang="en-US" sz="9600" dirty="0">
                <a:solidFill>
                  <a:srgbClr val="0EB1A4"/>
                </a:solidFill>
              </a:rPr>
            </a:br>
            <a:endParaRPr lang="en-US" sz="13900" b="1" dirty="0">
              <a:solidFill>
                <a:srgbClr val="0EB1A4"/>
              </a:solidFill>
            </a:endParaRPr>
          </a:p>
        </p:txBody>
      </p:sp>
      <p:pic>
        <p:nvPicPr>
          <p:cNvPr id="3" name="Image" descr="Image">
            <a:extLst>
              <a:ext uri="{FF2B5EF4-FFF2-40B4-BE49-F238E27FC236}">
                <a16:creationId xmlns:a16="http://schemas.microsoft.com/office/drawing/2014/main" id="{AAE15B71-DBE1-53EF-6DFC-64B6C00EBB3B}"/>
              </a:ext>
            </a:extLst>
          </p:cNvPr>
          <p:cNvPicPr>
            <a:picLocks noChangeAspect="1"/>
          </p:cNvPicPr>
          <p:nvPr/>
        </p:nvPicPr>
        <p:blipFill>
          <a:blip r:embed="rId2"/>
          <a:stretch>
            <a:fillRect/>
          </a:stretch>
        </p:blipFill>
        <p:spPr>
          <a:xfrm>
            <a:off x="22466295" y="12033784"/>
            <a:ext cx="1219791" cy="1056456"/>
          </a:xfrm>
          <a:prstGeom prst="rect">
            <a:avLst/>
          </a:prstGeom>
          <a:ln w="12700">
            <a:miter lim="400000"/>
          </a:ln>
        </p:spPr>
      </p:pic>
    </p:spTree>
    <p:extLst>
      <p:ext uri="{BB962C8B-B14F-4D97-AF65-F5344CB8AC3E}">
        <p14:creationId xmlns:p14="http://schemas.microsoft.com/office/powerpoint/2010/main" val="161259975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20270e6df5a_0_16"/>
          <p:cNvSpPr txBox="1">
            <a:spLocks noGrp="1"/>
          </p:cNvSpPr>
          <p:nvPr>
            <p:ph type="title"/>
          </p:nvPr>
        </p:nvSpPr>
        <p:spPr>
          <a:xfrm>
            <a:off x="0" y="-442457"/>
            <a:ext cx="22644390" cy="2286000"/>
          </a:xfrm>
          <a:prstGeom prst="rect">
            <a:avLst/>
          </a:prstGeom>
        </p:spPr>
        <p:txBody>
          <a:bodyPr spcFirstLastPara="1" wrap="square" lIns="182850" tIns="91400" rIns="182850" bIns="91400" anchor="ctr" anchorCtr="0">
            <a:noAutofit/>
          </a:bodyPr>
          <a:lstStyle/>
          <a:p>
            <a:pPr marL="101600">
              <a:lnSpc>
                <a:spcPct val="115000"/>
              </a:lnSpc>
              <a:buClr>
                <a:schemeClr val="dk1"/>
              </a:buClr>
              <a:buSzPts val="2800"/>
            </a:pPr>
            <a:r>
              <a:rPr lang="en-US" sz="6000" dirty="0">
                <a:solidFill>
                  <a:schemeClr val="tx1">
                    <a:lumMod val="50000"/>
                  </a:schemeClr>
                </a:solidFill>
                <a:latin typeface="+mj-ea"/>
                <a:cs typeface="Montserrat"/>
                <a:sym typeface="Montserrat"/>
              </a:rPr>
              <a:t>Unifying Factors of Successful Government Grant Proposals </a:t>
            </a:r>
            <a:endParaRPr sz="6000" b="1" dirty="0">
              <a:solidFill>
                <a:schemeClr val="tx1">
                  <a:lumMod val="50000"/>
                </a:schemeClr>
              </a:solidFill>
              <a:latin typeface="+mj-ea"/>
              <a:sym typeface="Montserrat"/>
            </a:endParaRPr>
          </a:p>
        </p:txBody>
      </p:sp>
      <p:pic>
        <p:nvPicPr>
          <p:cNvPr id="2" name="Image" descr="Image">
            <a:extLst>
              <a:ext uri="{FF2B5EF4-FFF2-40B4-BE49-F238E27FC236}">
                <a16:creationId xmlns:a16="http://schemas.microsoft.com/office/drawing/2014/main" id="{A42C7207-BB09-FDC6-1587-CF282DA8910A}"/>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7" name="Graphic 6" descr="Upstairs outline">
            <a:extLst>
              <a:ext uri="{FF2B5EF4-FFF2-40B4-BE49-F238E27FC236}">
                <a16:creationId xmlns:a16="http://schemas.microsoft.com/office/drawing/2014/main" id="{C285AA69-9B46-4565-95DE-950BA1AF13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42495" y="2650840"/>
            <a:ext cx="10820400" cy="10820400"/>
          </a:xfrm>
          <a:prstGeom prst="rect">
            <a:avLst/>
          </a:prstGeom>
        </p:spPr>
      </p:pic>
      <p:pic>
        <p:nvPicPr>
          <p:cNvPr id="9" name="Graphic 8" descr="Walk outline">
            <a:extLst>
              <a:ext uri="{FF2B5EF4-FFF2-40B4-BE49-F238E27FC236}">
                <a16:creationId xmlns:a16="http://schemas.microsoft.com/office/drawing/2014/main" id="{D7CC469E-BF7B-2B43-9261-69C8A8B4927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3734" y="8443457"/>
            <a:ext cx="4572000" cy="4572000"/>
          </a:xfrm>
          <a:prstGeom prst="rect">
            <a:avLst/>
          </a:prstGeom>
        </p:spPr>
      </p:pic>
      <p:pic>
        <p:nvPicPr>
          <p:cNvPr id="11" name="Graphic 10" descr="Medal outline">
            <a:extLst>
              <a:ext uri="{FF2B5EF4-FFF2-40B4-BE49-F238E27FC236}">
                <a16:creationId xmlns:a16="http://schemas.microsoft.com/office/drawing/2014/main" id="{F68AD24F-9FEA-23A9-298A-9A79FBE2A01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6411768" y="1221573"/>
            <a:ext cx="3365790" cy="3365790"/>
          </a:xfrm>
          <a:prstGeom prst="rect">
            <a:avLst/>
          </a:prstGeom>
        </p:spPr>
      </p:pic>
      <p:sp>
        <p:nvSpPr>
          <p:cNvPr id="12" name="TextBox 11">
            <a:extLst>
              <a:ext uri="{FF2B5EF4-FFF2-40B4-BE49-F238E27FC236}">
                <a16:creationId xmlns:a16="http://schemas.microsoft.com/office/drawing/2014/main" id="{B960F2F7-AE65-2BEF-22D4-C1C7F39D14C9}"/>
              </a:ext>
            </a:extLst>
          </p:cNvPr>
          <p:cNvSpPr txBox="1"/>
          <p:nvPr/>
        </p:nvSpPr>
        <p:spPr>
          <a:xfrm>
            <a:off x="-323458" y="7650008"/>
            <a:ext cx="621088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EB1A4"/>
                </a:solidFill>
                <a:effectLst/>
                <a:uFillTx/>
                <a:latin typeface="+mj-lt"/>
                <a:ea typeface="+mj-ea"/>
                <a:cs typeface="+mj-cs"/>
                <a:sym typeface="Helvetica Neue"/>
              </a:rPr>
              <a:t>Applicant</a:t>
            </a:r>
          </a:p>
        </p:txBody>
      </p:sp>
      <p:sp>
        <p:nvSpPr>
          <p:cNvPr id="13" name="TextBox 12">
            <a:extLst>
              <a:ext uri="{FF2B5EF4-FFF2-40B4-BE49-F238E27FC236}">
                <a16:creationId xmlns:a16="http://schemas.microsoft.com/office/drawing/2014/main" id="{90BDB0B1-4229-6AC9-9393-80FEDBC7E9AF}"/>
              </a:ext>
            </a:extLst>
          </p:cNvPr>
          <p:cNvSpPr txBox="1"/>
          <p:nvPr/>
        </p:nvSpPr>
        <p:spPr>
          <a:xfrm>
            <a:off x="17735600" y="2001532"/>
            <a:ext cx="6210886"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0EB1A4"/>
                </a:solidFill>
                <a:effectLst/>
                <a:uFillTx/>
                <a:latin typeface="+mj-lt"/>
                <a:ea typeface="+mj-ea"/>
                <a:cs typeface="+mj-cs"/>
                <a:sym typeface="Helvetica Neue"/>
              </a:rPr>
              <a:t>Awardee</a:t>
            </a:r>
          </a:p>
        </p:txBody>
      </p:sp>
      <p:sp>
        <p:nvSpPr>
          <p:cNvPr id="14" name="TextBox 13">
            <a:extLst>
              <a:ext uri="{FF2B5EF4-FFF2-40B4-BE49-F238E27FC236}">
                <a16:creationId xmlns:a16="http://schemas.microsoft.com/office/drawing/2014/main" id="{AB704605-2700-1811-A83A-4E76581F26D3}"/>
              </a:ext>
            </a:extLst>
          </p:cNvPr>
          <p:cNvSpPr txBox="1"/>
          <p:nvPr/>
        </p:nvSpPr>
        <p:spPr>
          <a:xfrm>
            <a:off x="6397603" y="8991446"/>
            <a:ext cx="3527399" cy="182614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mj-lt"/>
                <a:ea typeface="+mj-ea"/>
                <a:cs typeface="+mj-cs"/>
                <a:sym typeface="Helvetica Neue"/>
              </a:rPr>
              <a:t>Demonstrates capacity to develop, implement, and evaluate the project </a:t>
            </a:r>
          </a:p>
        </p:txBody>
      </p:sp>
      <p:sp>
        <p:nvSpPr>
          <p:cNvPr id="15" name="TextBox 14">
            <a:extLst>
              <a:ext uri="{FF2B5EF4-FFF2-40B4-BE49-F238E27FC236}">
                <a16:creationId xmlns:a16="http://schemas.microsoft.com/office/drawing/2014/main" id="{B8AD9C1F-F940-EC16-7466-FD21E94874F8}"/>
              </a:ext>
            </a:extLst>
          </p:cNvPr>
          <p:cNvSpPr txBox="1"/>
          <p:nvPr/>
        </p:nvSpPr>
        <p:spPr>
          <a:xfrm>
            <a:off x="8744247" y="6918621"/>
            <a:ext cx="3378200" cy="182614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mj-lt"/>
                <a:ea typeface="+mj-ea"/>
                <a:cs typeface="+mj-cs"/>
                <a:sym typeface="Helvetica Neue"/>
              </a:rPr>
              <a:t>Project design is grounded in evidence-based practices </a:t>
            </a:r>
          </a:p>
        </p:txBody>
      </p:sp>
      <p:sp>
        <p:nvSpPr>
          <p:cNvPr id="16" name="TextBox 15">
            <a:extLst>
              <a:ext uri="{FF2B5EF4-FFF2-40B4-BE49-F238E27FC236}">
                <a16:creationId xmlns:a16="http://schemas.microsoft.com/office/drawing/2014/main" id="{D9ADF6BD-6836-5AB4-AA38-87C7887EECE7}"/>
              </a:ext>
            </a:extLst>
          </p:cNvPr>
          <p:cNvSpPr txBox="1"/>
          <p:nvPr/>
        </p:nvSpPr>
        <p:spPr>
          <a:xfrm>
            <a:off x="4521203" y="11142031"/>
            <a:ext cx="3527398" cy="1887175"/>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mj-lt"/>
                <a:ea typeface="+mj-ea"/>
                <a:cs typeface="+mj-cs"/>
                <a:sym typeface="Helvetica Neue"/>
              </a:rPr>
              <a:t>Proposal responds thoroughly to every single proposal requirement</a:t>
            </a:r>
          </a:p>
        </p:txBody>
      </p:sp>
      <p:sp>
        <p:nvSpPr>
          <p:cNvPr id="17" name="TextBox 16">
            <a:extLst>
              <a:ext uri="{FF2B5EF4-FFF2-40B4-BE49-F238E27FC236}">
                <a16:creationId xmlns:a16="http://schemas.microsoft.com/office/drawing/2014/main" id="{54E0BF3E-851E-DCD1-4F96-0B1055523FAF}"/>
              </a:ext>
            </a:extLst>
          </p:cNvPr>
          <p:cNvSpPr txBox="1"/>
          <p:nvPr/>
        </p:nvSpPr>
        <p:spPr>
          <a:xfrm>
            <a:off x="11930652" y="2811968"/>
            <a:ext cx="4651568" cy="182614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mj-lt"/>
                <a:ea typeface="+mj-ea"/>
                <a:cs typeface="+mj-cs"/>
                <a:sym typeface="Helvetica Neue"/>
              </a:rPr>
              <a:t>The “</a:t>
            </a:r>
            <a:r>
              <a:rPr kumimoji="0" lang="en-US" sz="2800" b="1" i="0" u="sng" strike="noStrike" cap="none" spc="0" normalizeH="0" baseline="0" dirty="0">
                <a:ln>
                  <a:noFill/>
                </a:ln>
                <a:solidFill>
                  <a:srgbClr val="002060"/>
                </a:solidFill>
                <a:effectLst/>
                <a:uFillTx/>
                <a:latin typeface="+mj-lt"/>
                <a:ea typeface="+mj-ea"/>
                <a:cs typeface="+mj-cs"/>
                <a:sym typeface="Helvetica Neue"/>
              </a:rPr>
              <a:t>X Factor</a:t>
            </a:r>
            <a:r>
              <a:rPr kumimoji="0" lang="en-US" sz="2800" b="0" i="0" u="none" strike="noStrike" cap="none" spc="0" normalizeH="0" baseline="0" dirty="0">
                <a:ln>
                  <a:noFill/>
                </a:ln>
                <a:solidFill>
                  <a:srgbClr val="002060"/>
                </a:solidFill>
                <a:effectLst/>
                <a:uFillTx/>
                <a:latin typeface="+mj-lt"/>
                <a:ea typeface="+mj-ea"/>
                <a:cs typeface="+mj-cs"/>
                <a:sym typeface="Helvetica Neue"/>
              </a:rPr>
              <a:t>”</a:t>
            </a:r>
          </a:p>
          <a:p>
            <a:pPr marL="0" marR="0" indent="0" defTabSz="2438337"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mj-lt"/>
                <a:ea typeface="+mj-ea"/>
                <a:cs typeface="+mj-cs"/>
                <a:sym typeface="Helvetica Neue"/>
              </a:rPr>
              <a:t>Unique qualities, compelling story, timely alignment</a:t>
            </a:r>
            <a:r>
              <a:rPr kumimoji="0" lang="en-US" sz="2800" b="0" i="0" u="none" strike="noStrike" cap="none" spc="0" normalizeH="0" dirty="0">
                <a:ln>
                  <a:noFill/>
                </a:ln>
                <a:solidFill>
                  <a:srgbClr val="002060"/>
                </a:solidFill>
                <a:effectLst/>
                <a:uFillTx/>
                <a:latin typeface="+mj-lt"/>
                <a:ea typeface="+mj-ea"/>
                <a:cs typeface="+mj-cs"/>
                <a:sym typeface="Helvetica Neue"/>
              </a:rPr>
              <a:t> to agency priorities</a:t>
            </a:r>
            <a:endParaRPr kumimoji="0" lang="en-US" sz="2800" b="0" i="0" u="none" strike="noStrike" cap="none" spc="0" normalizeH="0" baseline="0" dirty="0">
              <a:ln>
                <a:noFill/>
              </a:ln>
              <a:solidFill>
                <a:srgbClr val="002060"/>
              </a:solidFill>
              <a:effectLst/>
              <a:uFillTx/>
              <a:latin typeface="+mj-lt"/>
              <a:ea typeface="+mj-ea"/>
              <a:cs typeface="+mj-cs"/>
              <a:sym typeface="Helvetica Neue"/>
            </a:endParaRPr>
          </a:p>
        </p:txBody>
      </p:sp>
      <p:sp>
        <p:nvSpPr>
          <p:cNvPr id="18" name="TextBox 17">
            <a:extLst>
              <a:ext uri="{FF2B5EF4-FFF2-40B4-BE49-F238E27FC236}">
                <a16:creationId xmlns:a16="http://schemas.microsoft.com/office/drawing/2014/main" id="{6ED9AEEF-BD8B-A16C-E3A4-2013ADFB7686}"/>
              </a:ext>
            </a:extLst>
          </p:cNvPr>
          <p:cNvSpPr txBox="1"/>
          <p:nvPr/>
        </p:nvSpPr>
        <p:spPr>
          <a:xfrm>
            <a:off x="10142910" y="5019411"/>
            <a:ext cx="3959073" cy="1395254"/>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2438337"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mj-lt"/>
                <a:ea typeface="+mj-ea"/>
                <a:cs typeface="+mj-cs"/>
                <a:sym typeface="Helvetica Neue"/>
              </a:rPr>
              <a:t>Work plan/logic model and budget logically connect the dots</a:t>
            </a:r>
          </a:p>
        </p:txBody>
      </p:sp>
      <p:cxnSp>
        <p:nvCxnSpPr>
          <p:cNvPr id="20" name="Straight Connector 19">
            <a:extLst>
              <a:ext uri="{FF2B5EF4-FFF2-40B4-BE49-F238E27FC236}">
                <a16:creationId xmlns:a16="http://schemas.microsoft.com/office/drawing/2014/main" id="{B6A57AD0-2420-F55E-C818-63B6B25B58FD}"/>
              </a:ext>
            </a:extLst>
          </p:cNvPr>
          <p:cNvCxnSpPr/>
          <p:nvPr/>
        </p:nvCxnSpPr>
        <p:spPr>
          <a:xfrm>
            <a:off x="8331200" y="11203065"/>
            <a:ext cx="0" cy="1887175"/>
          </a:xfrm>
          <a:prstGeom prst="line">
            <a:avLst/>
          </a:prstGeom>
          <a:noFill/>
          <a:ln w="158750" cap="flat">
            <a:solidFill>
              <a:schemeClr val="tx1">
                <a:lumMod val="50000"/>
              </a:schemeClr>
            </a:solidFill>
            <a:prstDash val="solid"/>
            <a:round/>
          </a:ln>
          <a:effectLst/>
          <a:sp3d/>
        </p:spPr>
        <p:style>
          <a:lnRef idx="0">
            <a:scrgbClr r="0" g="0" b="0"/>
          </a:lnRef>
          <a:fillRef idx="0">
            <a:scrgbClr r="0" g="0" b="0"/>
          </a:fillRef>
          <a:effectRef idx="0">
            <a:scrgbClr r="0" g="0" b="0"/>
          </a:effectRef>
          <a:fontRef idx="none"/>
        </p:style>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20270e6df5a_0_34"/>
          <p:cNvSpPr txBox="1">
            <a:spLocks noGrp="1"/>
          </p:cNvSpPr>
          <p:nvPr>
            <p:ph type="title"/>
          </p:nvPr>
        </p:nvSpPr>
        <p:spPr>
          <a:xfrm>
            <a:off x="1219200" y="609600"/>
            <a:ext cx="21945600" cy="2286000"/>
          </a:xfrm>
          <a:prstGeom prst="rect">
            <a:avLst/>
          </a:prstGeom>
        </p:spPr>
        <p:txBody>
          <a:bodyPr spcFirstLastPara="1" wrap="square" lIns="182850" tIns="91400" rIns="182850" bIns="91400" anchor="ctr" anchorCtr="0">
            <a:normAutofit/>
          </a:bodyPr>
          <a:lstStyle/>
          <a:p>
            <a:r>
              <a:rPr lang="en-US" sz="6600" dirty="0">
                <a:solidFill>
                  <a:schemeClr val="tx1">
                    <a:lumMod val="50000"/>
                  </a:schemeClr>
                </a:solidFill>
              </a:rPr>
              <a:t>What does this look like across three different proposals?</a:t>
            </a:r>
            <a:endParaRPr sz="6600" dirty="0">
              <a:solidFill>
                <a:schemeClr val="tx1">
                  <a:lumMod val="50000"/>
                </a:schemeClr>
              </a:solidFill>
            </a:endParaRPr>
          </a:p>
        </p:txBody>
      </p:sp>
      <p:pic>
        <p:nvPicPr>
          <p:cNvPr id="2" name="Image" descr="Image">
            <a:extLst>
              <a:ext uri="{FF2B5EF4-FFF2-40B4-BE49-F238E27FC236}">
                <a16:creationId xmlns:a16="http://schemas.microsoft.com/office/drawing/2014/main" id="{55D9C322-229F-3D0D-94DF-20A12BAFD57C}"/>
              </a:ext>
            </a:extLst>
          </p:cNvPr>
          <p:cNvPicPr>
            <a:picLocks noChangeAspect="1"/>
          </p:cNvPicPr>
          <p:nvPr/>
        </p:nvPicPr>
        <p:blipFill>
          <a:blip r:embed="rId3"/>
          <a:stretch>
            <a:fillRect/>
          </a:stretch>
        </p:blipFill>
        <p:spPr>
          <a:xfrm>
            <a:off x="22466295" y="12033784"/>
            <a:ext cx="1219791" cy="1056456"/>
          </a:xfrm>
          <a:prstGeom prst="rect">
            <a:avLst/>
          </a:prstGeom>
          <a:ln w="12700">
            <a:miter lim="400000"/>
          </a:ln>
        </p:spPr>
      </p:pic>
      <p:pic>
        <p:nvPicPr>
          <p:cNvPr id="1026" name="Picture 2" descr="Buried In Paperwork | Funny emoji faces, Sculpture lessons, Funny  caricatures">
            <a:extLst>
              <a:ext uri="{FF2B5EF4-FFF2-40B4-BE49-F238E27FC236}">
                <a16:creationId xmlns:a16="http://schemas.microsoft.com/office/drawing/2014/main" id="{2E3CEF0E-C48F-19B7-B20D-B5198EB18A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793"/>
          <a:stretch/>
        </p:blipFill>
        <p:spPr bwMode="auto">
          <a:xfrm>
            <a:off x="572261" y="2895600"/>
            <a:ext cx="9422767" cy="7086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nt Award | The Administration for Children and Families">
            <a:extLst>
              <a:ext uri="{FF2B5EF4-FFF2-40B4-BE49-F238E27FC236}">
                <a16:creationId xmlns:a16="http://schemas.microsoft.com/office/drawing/2014/main" id="{0AD0E542-0288-509C-9A69-A7845B77B9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0743" y="2693546"/>
            <a:ext cx="13667951" cy="83289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0BAFD80-A6E6-D79C-1023-2DEAD5629BB0}"/>
              </a:ext>
            </a:extLst>
          </p:cNvPr>
          <p:cNvSpPr txBox="1"/>
          <p:nvPr/>
        </p:nvSpPr>
        <p:spPr>
          <a:xfrm>
            <a:off x="1501696" y="10915529"/>
            <a:ext cx="7899400"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rgbClr val="002060"/>
                </a:solidFill>
                <a:effectLst/>
                <a:uFillTx/>
                <a:latin typeface="+mj-lt"/>
                <a:ea typeface="+mj-ea"/>
                <a:cs typeface="+mj-cs"/>
                <a:sym typeface="Helvetica Neue"/>
              </a:rPr>
              <a:t>Getting from here….</a:t>
            </a:r>
          </a:p>
        </p:txBody>
      </p:sp>
      <p:sp>
        <p:nvSpPr>
          <p:cNvPr id="4" name="TextBox 3">
            <a:extLst>
              <a:ext uri="{FF2B5EF4-FFF2-40B4-BE49-F238E27FC236}">
                <a16:creationId xmlns:a16="http://schemas.microsoft.com/office/drawing/2014/main" id="{81790E11-26BB-6A55-79D5-39F3F3CB5160}"/>
              </a:ext>
            </a:extLst>
          </p:cNvPr>
          <p:cNvSpPr txBox="1"/>
          <p:nvPr/>
        </p:nvSpPr>
        <p:spPr>
          <a:xfrm>
            <a:off x="13106400" y="10915529"/>
            <a:ext cx="6934200"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2438337" rtl="0" fontAlgn="auto" latinLnBrk="0" hangingPunct="0">
              <a:lnSpc>
                <a:spcPct val="100000"/>
              </a:lnSpc>
              <a:spcBef>
                <a:spcPts val="0"/>
              </a:spcBef>
              <a:spcAft>
                <a:spcPts val="0"/>
              </a:spcAft>
              <a:buClrTx/>
              <a:buSzTx/>
              <a:buFontTx/>
              <a:buNone/>
              <a:tabLst/>
            </a:pPr>
            <a:r>
              <a:rPr kumimoji="0" lang="en-US" sz="6600" b="0" i="0" u="none" strike="noStrike" cap="none" spc="0" normalizeH="0" baseline="0" dirty="0">
                <a:ln>
                  <a:noFill/>
                </a:ln>
                <a:solidFill>
                  <a:srgbClr val="002060"/>
                </a:solidFill>
                <a:effectLst/>
                <a:uFillTx/>
                <a:latin typeface="+mj-lt"/>
                <a:ea typeface="+mj-ea"/>
                <a:cs typeface="+mj-cs"/>
                <a:sym typeface="Helvetica Neue"/>
              </a:rPr>
              <a:t>…to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7513A-81B1-15F2-1685-D32F8AE1B737}"/>
              </a:ext>
            </a:extLst>
          </p:cNvPr>
          <p:cNvSpPr>
            <a:spLocks noGrp="1"/>
          </p:cNvSpPr>
          <p:nvPr>
            <p:ph type="title"/>
          </p:nvPr>
        </p:nvSpPr>
        <p:spPr>
          <a:xfrm>
            <a:off x="495290" y="855034"/>
            <a:ext cx="21971005" cy="4648200"/>
          </a:xfrm>
        </p:spPr>
        <p:txBody>
          <a:bodyPr>
            <a:normAutofit/>
          </a:bodyPr>
          <a:lstStyle/>
          <a:p>
            <a:br>
              <a:rPr lang="en-US" sz="9600" dirty="0">
                <a:solidFill>
                  <a:srgbClr val="0EB1A4"/>
                </a:solidFill>
              </a:rPr>
            </a:br>
            <a:br>
              <a:rPr lang="en-US" sz="9600" dirty="0">
                <a:solidFill>
                  <a:srgbClr val="0EB1A4"/>
                </a:solidFill>
              </a:rPr>
            </a:br>
            <a:endParaRPr lang="en-US" sz="13900" b="1" dirty="0">
              <a:solidFill>
                <a:srgbClr val="0EB1A4"/>
              </a:solidFill>
            </a:endParaRPr>
          </a:p>
        </p:txBody>
      </p:sp>
      <p:pic>
        <p:nvPicPr>
          <p:cNvPr id="3" name="Image" descr="Image">
            <a:extLst>
              <a:ext uri="{FF2B5EF4-FFF2-40B4-BE49-F238E27FC236}">
                <a16:creationId xmlns:a16="http://schemas.microsoft.com/office/drawing/2014/main" id="{AAE15B71-DBE1-53EF-6DFC-64B6C00EBB3B}"/>
              </a:ext>
            </a:extLst>
          </p:cNvPr>
          <p:cNvPicPr>
            <a:picLocks noChangeAspect="1"/>
          </p:cNvPicPr>
          <p:nvPr/>
        </p:nvPicPr>
        <p:blipFill>
          <a:blip r:embed="rId2"/>
          <a:stretch>
            <a:fillRect/>
          </a:stretch>
        </p:blipFill>
        <p:spPr>
          <a:xfrm>
            <a:off x="22466295" y="12033784"/>
            <a:ext cx="1219791" cy="1056456"/>
          </a:xfrm>
          <a:prstGeom prst="rect">
            <a:avLst/>
          </a:prstGeom>
          <a:ln w="12700">
            <a:miter lim="400000"/>
          </a:ln>
        </p:spPr>
      </p:pic>
      <p:sp>
        <p:nvSpPr>
          <p:cNvPr id="4" name="TextBox 3">
            <a:extLst>
              <a:ext uri="{FF2B5EF4-FFF2-40B4-BE49-F238E27FC236}">
                <a16:creationId xmlns:a16="http://schemas.microsoft.com/office/drawing/2014/main" id="{7EF5144B-59C8-63E4-EAA5-B35A966AD7BD}"/>
              </a:ext>
            </a:extLst>
          </p:cNvPr>
          <p:cNvSpPr txBox="1"/>
          <p:nvPr/>
        </p:nvSpPr>
        <p:spPr>
          <a:xfrm>
            <a:off x="1307952" y="1089201"/>
            <a:ext cx="22225296" cy="545790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2438337" rtl="0" fontAlgn="auto" latinLnBrk="0" hangingPunct="0">
              <a:lnSpc>
                <a:spcPct val="100000"/>
              </a:lnSpc>
              <a:spcBef>
                <a:spcPts val="0"/>
              </a:spcBef>
              <a:spcAft>
                <a:spcPts val="0"/>
              </a:spcAft>
              <a:buClrTx/>
              <a:buSzTx/>
              <a:buFontTx/>
              <a:buNone/>
              <a:tabLst/>
            </a:pPr>
            <a:r>
              <a:rPr kumimoji="0" lang="en-US" sz="6000" b="1" i="0" u="none" strike="noStrike" cap="none" spc="0" normalizeH="0" baseline="0" dirty="0">
                <a:ln>
                  <a:noFill/>
                </a:ln>
                <a:solidFill>
                  <a:schemeClr val="bg2">
                    <a:lumMod val="50000"/>
                  </a:schemeClr>
                </a:solidFill>
                <a:effectLst/>
                <a:uFillTx/>
                <a:latin typeface="+mj-lt"/>
                <a:ea typeface="+mj-ea"/>
                <a:cs typeface="+mj-cs"/>
                <a:sym typeface="Helvetica Neue"/>
              </a:rPr>
              <a:t>We will take a closer look at three awarded proposals, each representing a specific sector, federal agency, and grant program:</a:t>
            </a:r>
          </a:p>
          <a:p>
            <a:pPr marL="0" marR="0" indent="0" algn="l" defTabSz="2438337" rtl="0" fontAlgn="auto" latinLnBrk="0" hangingPunct="0">
              <a:lnSpc>
                <a:spcPct val="100000"/>
              </a:lnSpc>
              <a:spcBef>
                <a:spcPts val="0"/>
              </a:spcBef>
              <a:spcAft>
                <a:spcPts val="0"/>
              </a:spcAft>
              <a:buClrTx/>
              <a:buSzTx/>
              <a:buFontTx/>
              <a:buNone/>
              <a:tabLst/>
            </a:pPr>
            <a:endParaRPr lang="en-US" sz="4800" dirty="0">
              <a:solidFill>
                <a:schemeClr val="bg2">
                  <a:lumMod val="50000"/>
                </a:schemeClr>
              </a:solidFill>
            </a:endParaRPr>
          </a:p>
          <a:p>
            <a:pPr marL="0" marR="0" indent="0" algn="l" defTabSz="2438337" rtl="0" fontAlgn="auto" latinLnBrk="0" hangingPunct="0">
              <a:lnSpc>
                <a:spcPct val="100000"/>
              </a:lnSpc>
              <a:spcBef>
                <a:spcPts val="0"/>
              </a:spcBef>
              <a:spcAft>
                <a:spcPts val="0"/>
              </a:spcAft>
              <a:buClrTx/>
              <a:buSzTx/>
              <a:buFontTx/>
              <a:buNone/>
              <a:tabLst/>
            </a:pPr>
            <a:endParaRPr kumimoji="0" lang="en-US" sz="4800" b="0" i="0" u="none" strike="noStrike" cap="none" spc="0" normalizeH="0" baseline="0" dirty="0">
              <a:ln>
                <a:noFill/>
              </a:ln>
              <a:solidFill>
                <a:schemeClr val="bg2">
                  <a:lumMod val="50000"/>
                </a:schemeClr>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en-US" sz="4800" b="0" i="0" u="none" strike="noStrike" cap="none" spc="0" normalizeH="0" baseline="0" dirty="0">
              <a:ln>
                <a:noFill/>
              </a:ln>
              <a:solidFill>
                <a:schemeClr val="bg2">
                  <a:lumMod val="50000"/>
                </a:schemeClr>
              </a:solidFill>
              <a:effectLst/>
              <a:uFillTx/>
              <a:latin typeface="+mj-lt"/>
              <a:ea typeface="+mj-ea"/>
              <a:cs typeface="+mj-cs"/>
              <a:sym typeface="Helvetica Neue"/>
            </a:endParaRPr>
          </a:p>
          <a:p>
            <a:pPr marL="0" marR="0" indent="0" algn="l" defTabSz="2438337"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chemeClr val="bg2">
                  <a:lumMod val="50000"/>
                </a:schemeClr>
              </a:solidFill>
              <a:effectLst/>
              <a:uFillTx/>
              <a:latin typeface="+mj-lt"/>
              <a:ea typeface="+mj-ea"/>
              <a:cs typeface="+mj-cs"/>
              <a:sym typeface="Helvetica Neue"/>
            </a:endParaRPr>
          </a:p>
        </p:txBody>
      </p:sp>
      <p:graphicFrame>
        <p:nvGraphicFramePr>
          <p:cNvPr id="5" name="Table 4">
            <a:extLst>
              <a:ext uri="{FF2B5EF4-FFF2-40B4-BE49-F238E27FC236}">
                <a16:creationId xmlns:a16="http://schemas.microsoft.com/office/drawing/2014/main" id="{1337F6D1-64E3-BEDB-A2B9-E4A6E8F85A13}"/>
              </a:ext>
            </a:extLst>
          </p:cNvPr>
          <p:cNvGraphicFramePr>
            <a:graphicFrameLocks noGrp="1"/>
          </p:cNvGraphicFramePr>
          <p:nvPr>
            <p:extLst>
              <p:ext uri="{D42A27DB-BD31-4B8C-83A1-F6EECF244321}">
                <p14:modId xmlns:p14="http://schemas.microsoft.com/office/powerpoint/2010/main" val="319660531"/>
              </p:ext>
            </p:extLst>
          </p:nvPr>
        </p:nvGraphicFramePr>
        <p:xfrm>
          <a:off x="1307952" y="4450683"/>
          <a:ext cx="21158343" cy="7524168"/>
        </p:xfrm>
        <a:graphic>
          <a:graphicData uri="http://schemas.openxmlformats.org/drawingml/2006/table">
            <a:tbl>
              <a:tblPr firstRow="1" bandRow="1">
                <a:tableStyleId>{5DA37D80-6434-44D0-A028-1B22A696006F}</a:tableStyleId>
              </a:tblPr>
              <a:tblGrid>
                <a:gridCol w="5724516">
                  <a:extLst>
                    <a:ext uri="{9D8B030D-6E8A-4147-A177-3AD203B41FA5}">
                      <a16:colId xmlns:a16="http://schemas.microsoft.com/office/drawing/2014/main" val="3544096157"/>
                    </a:ext>
                  </a:extLst>
                </a:gridCol>
                <a:gridCol w="8381046">
                  <a:extLst>
                    <a:ext uri="{9D8B030D-6E8A-4147-A177-3AD203B41FA5}">
                      <a16:colId xmlns:a16="http://schemas.microsoft.com/office/drawing/2014/main" val="1389838107"/>
                    </a:ext>
                  </a:extLst>
                </a:gridCol>
                <a:gridCol w="7052781">
                  <a:extLst>
                    <a:ext uri="{9D8B030D-6E8A-4147-A177-3AD203B41FA5}">
                      <a16:colId xmlns:a16="http://schemas.microsoft.com/office/drawing/2014/main" val="3843721909"/>
                    </a:ext>
                  </a:extLst>
                </a:gridCol>
              </a:tblGrid>
              <a:tr h="1766928">
                <a:tc>
                  <a:txBody>
                    <a:bodyPr/>
                    <a:lstStyle/>
                    <a:p>
                      <a:pPr algn="l"/>
                      <a:r>
                        <a:rPr lang="en-US" sz="4400" dirty="0">
                          <a:solidFill>
                            <a:sysClr val="windowText" lastClr="000000"/>
                          </a:solidFill>
                        </a:rPr>
                        <a:t>Sector</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lang="en-US" sz="4400" dirty="0">
                          <a:solidFill>
                            <a:sysClr val="windowText" lastClr="000000"/>
                          </a:solidFill>
                        </a:rPr>
                        <a:t>Agency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lang="en-US" sz="4400" dirty="0">
                          <a:solidFill>
                            <a:sysClr val="windowText" lastClr="000000"/>
                          </a:solidFill>
                        </a:rPr>
                        <a:t>Program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60821420"/>
                  </a:ext>
                </a:extLst>
              </a:tr>
              <a:tr h="2375566">
                <a:tc>
                  <a:txBody>
                    <a:bodyPr/>
                    <a:lstStyle/>
                    <a:p>
                      <a:pPr algn="l"/>
                      <a:r>
                        <a:rPr lang="en-US" sz="3600" dirty="0">
                          <a:solidFill>
                            <a:sysClr val="windowText" lastClr="000000"/>
                          </a:solidFill>
                        </a:rPr>
                        <a:t>Health care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lang="en-US" sz="3600" dirty="0">
                          <a:solidFill>
                            <a:sysClr val="windowText" lastClr="000000"/>
                          </a:solidFill>
                        </a:rPr>
                        <a:t>Health Resources and Services Administration (HRSA)</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lang="en-US" sz="3600" dirty="0">
                          <a:solidFill>
                            <a:sysClr val="windowText" lastClr="000000"/>
                          </a:solidFill>
                        </a:rPr>
                        <a:t>Rural Communities Opioid Response Program- Behavioral Health Care Support </a:t>
                      </a:r>
                    </a:p>
                    <a:p>
                      <a:pPr algn="l"/>
                      <a:r>
                        <a:rPr lang="en-US" sz="3600" dirty="0">
                          <a:solidFill>
                            <a:sysClr val="windowText" lastClr="000000"/>
                          </a:solidFill>
                        </a:rPr>
                        <a:t>(RCORP BHS)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8771500"/>
                  </a:ext>
                </a:extLst>
              </a:tr>
              <a:tr h="1376262">
                <a:tc>
                  <a:txBody>
                    <a:bodyPr/>
                    <a:lstStyle/>
                    <a:p>
                      <a:pPr algn="l"/>
                      <a:r>
                        <a:rPr lang="en-US" sz="3600" dirty="0">
                          <a:solidFill>
                            <a:sysClr val="windowText" lastClr="000000"/>
                          </a:solidFill>
                        </a:rPr>
                        <a:t>Economic Opportunity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lang="en-US" sz="3600" dirty="0">
                          <a:solidFill>
                            <a:sysClr val="windowText" lastClr="000000"/>
                          </a:solidFill>
                        </a:rPr>
                        <a:t>Department of Labor, Employment and Training Administration (DOL-ETA)</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lang="en-US" sz="3600" dirty="0">
                          <a:solidFill>
                            <a:sysClr val="windowText" lastClr="000000"/>
                          </a:solidFill>
                        </a:rPr>
                        <a:t>State Apprenticeship Expansion (SAE)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33755787"/>
                  </a:ext>
                </a:extLst>
              </a:tr>
              <a:tr h="2005412">
                <a:tc>
                  <a:txBody>
                    <a:bodyPr/>
                    <a:lstStyle/>
                    <a:p>
                      <a:pPr algn="l"/>
                      <a:r>
                        <a:rPr lang="en-US" sz="3600" dirty="0">
                          <a:solidFill>
                            <a:sysClr val="windowText" lastClr="000000"/>
                          </a:solidFill>
                        </a:rPr>
                        <a:t>Food and Agricultural Systems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lang="en-US" sz="3600" dirty="0">
                          <a:solidFill>
                            <a:sysClr val="windowText" lastClr="000000"/>
                          </a:solidFill>
                        </a:rPr>
                        <a:t>United States Department of Agriculture, National Institute of Food and Agriculture (USDA NIFA) </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l"/>
                      <a:r>
                        <a:rPr lang="en-US" sz="3600" dirty="0">
                          <a:solidFill>
                            <a:sysClr val="windowText" lastClr="000000"/>
                          </a:solidFill>
                        </a:rPr>
                        <a:t>Gus Schumacher Nutrition Incentive Program (</a:t>
                      </a:r>
                      <a:r>
                        <a:rPr lang="en-US" sz="3600" dirty="0" err="1">
                          <a:solidFill>
                            <a:sysClr val="windowText" lastClr="000000"/>
                          </a:solidFill>
                        </a:rPr>
                        <a:t>GusNIP</a:t>
                      </a:r>
                      <a:r>
                        <a:rPr lang="en-US" sz="3600" dirty="0">
                          <a:solidFill>
                            <a:sysClr val="windowText" lastClr="000000"/>
                          </a:solidFill>
                        </a:rPr>
                        <a: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0493401"/>
                  </a:ext>
                </a:extLst>
              </a:tr>
            </a:tbl>
          </a:graphicData>
        </a:graphic>
      </p:graphicFrame>
    </p:spTree>
    <p:extLst>
      <p:ext uri="{BB962C8B-B14F-4D97-AF65-F5344CB8AC3E}">
        <p14:creationId xmlns:p14="http://schemas.microsoft.com/office/powerpoint/2010/main" val="2223612169"/>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FINALDHT slide deck_February23" id="{03561304-D79A-0041-A486-557A202D5F2E}" vid="{65968589-EACC-F64A-B516-51C42EAB4D8F}"/>
    </a:ext>
  </a:extLst>
</a:theme>
</file>

<file path=ppt/theme/theme2.xml><?xml version="1.0" encoding="utf-8"?>
<a:theme xmlns:a="http://schemas.openxmlformats.org/drawingml/2006/main" name="21_BasicWhite">
  <a:themeElements>
    <a:clrScheme name="21_BasicWhite">
      <a:dk1>
        <a:srgbClr val="000000"/>
      </a:dk1>
      <a:lt1>
        <a:srgbClr val="FFFFFF"/>
      </a:lt1>
      <a:dk2>
        <a:srgbClr val="A7A7A7"/>
      </a:dk2>
      <a:lt2>
        <a:srgbClr val="535353"/>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a:ea typeface="Helvetica"/>
        <a:cs typeface="Helvetica"/>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7"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j-lt"/>
            <a:ea typeface="+mj-ea"/>
            <a:cs typeface="+mj-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314DB4A6D03D469EA4F7B5902FA7FD" ma:contentTypeVersion="2" ma:contentTypeDescription="Create a new document." ma:contentTypeScope="" ma:versionID="97526ede107f12e62d79bbe3ec762c2f">
  <xsd:schema xmlns:xsd="http://www.w3.org/2001/XMLSchema" xmlns:xs="http://www.w3.org/2001/XMLSchema" xmlns:p="http://schemas.microsoft.com/office/2006/metadata/properties" xmlns:ns2="1fbd554f-e28f-46c2-b40f-701c19167d7d" targetNamespace="http://schemas.microsoft.com/office/2006/metadata/properties" ma:root="true" ma:fieldsID="188252ecbf26f51d5c10cb19ee13416b" ns2:_="">
    <xsd:import namespace="1fbd554f-e28f-46c2-b40f-701c19167d7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bd554f-e28f-46c2-b40f-701c19167d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B91ED89-C94A-4B64-B43C-67EE7EC517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bd554f-e28f-46c2-b40f-701c19167d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0EEA53-EDFF-4F42-BA70-98BB03AA889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21_BasicWhite</Template>
  <TotalTime>15355</TotalTime>
  <Words>2996</Words>
  <Application>Microsoft Macintosh PowerPoint</Application>
  <PresentationFormat>Custom</PresentationFormat>
  <Paragraphs>238</Paragraphs>
  <Slides>51</Slides>
  <Notes>27</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AcuminProWide-Semibold</vt:lpstr>
      <vt:lpstr>Arial</vt:lpstr>
      <vt:lpstr>Courier New</vt:lpstr>
      <vt:lpstr>Helvetica</vt:lpstr>
      <vt:lpstr>Helvetica Neue</vt:lpstr>
      <vt:lpstr>Helvetica Neue Medium</vt:lpstr>
      <vt:lpstr>Montserrat</vt:lpstr>
      <vt:lpstr>Montserrat Light</vt:lpstr>
      <vt:lpstr>Montserrat Medium</vt:lpstr>
      <vt:lpstr>Proxima Nova</vt:lpstr>
      <vt:lpstr>21_BasicWhite</vt:lpstr>
      <vt:lpstr>PowerPoint Presentation</vt:lpstr>
      <vt:lpstr>PowerPoint Presentation</vt:lpstr>
      <vt:lpstr>PowerPoint Presentation</vt:lpstr>
      <vt:lpstr>PowerPoint Presentation</vt:lpstr>
      <vt:lpstr>PowerPoint Presentation</vt:lpstr>
      <vt:lpstr>I. Understanding how three successful government proposals “work,” including the work plan and budget sections  </vt:lpstr>
      <vt:lpstr>Unifying Factors of Successful Government Grant Proposals </vt:lpstr>
      <vt:lpstr>What does this look like across three different proposals?</vt:lpstr>
      <vt:lpstr>  </vt:lpstr>
      <vt:lpstr>1. HRSA’s Rural Communities Opioid Response Program- Behavioral Health Care Support (RCORP BHS)</vt:lpstr>
      <vt:lpstr>1. HRSA’s Rural Communities Opioid Response Program- Behavioral Health Care Support (RCORP BHS)</vt:lpstr>
      <vt:lpstr>PowerPoint Presentation</vt:lpstr>
      <vt:lpstr>PowerPoint Presentation</vt:lpstr>
      <vt:lpstr>PowerPoint Presentation</vt:lpstr>
      <vt:lpstr>PowerPoint Presentation</vt:lpstr>
      <vt:lpstr>PowerPoint Presentation</vt:lpstr>
      <vt:lpstr>This proposal’s X Factor: a compelling story behind the needs of the target population and the potential to impact a highly diverse target population</vt:lpstr>
      <vt:lpstr>PowerPoint Presentation</vt:lpstr>
      <vt:lpstr>2. DOL-ETA’s State Apprenticeship Expansion (SAE)</vt:lpstr>
      <vt:lpstr>2. DOL-ETA’s State Apprenticeship Expansion (SAE)</vt:lpstr>
      <vt:lpstr>PowerPoint Presentation</vt:lpstr>
      <vt:lpstr>PowerPoint Presentation</vt:lpstr>
      <vt:lpstr>PowerPoint Presentation</vt:lpstr>
      <vt:lpstr>PowerPoint Presentation</vt:lpstr>
      <vt:lpstr>The Budget’s largest expense is funding for a staff position that will be responsible for coordinating the expansion activities outlined in the proposal. As these activities are new and will require significant oversight, this request is in full alignment with the rest of the proposal and the goal of the grant program.</vt:lpstr>
      <vt:lpstr>The second major expense category outlined in the Budget is contractual. The project describes specific key activities that will require outside expertise. Again, a reviewer will read this in conjunction with the narrative and see alignment.</vt:lpstr>
      <vt:lpstr>This proposal’s X Factor: timely, with the ability to scale outputs</vt:lpstr>
      <vt:lpstr>3. USDA-NIFA’s Gus Schumacher Nutrition Incentive Program (GusNIP)</vt:lpstr>
      <vt:lpstr>3. USDA-NIFA’s Gus Schumacher Nutrition Incentive Program (GusNIP)</vt:lpstr>
      <vt:lpstr>PowerPoint Presentation</vt:lpstr>
      <vt:lpstr>PowerPoint Presentation</vt:lpstr>
      <vt:lpstr>PowerPoint Presentation</vt:lpstr>
      <vt:lpstr>PowerPoint Presentation</vt:lpstr>
      <vt:lpstr>The Budget requests funding for percentages of staff salaries, costs of promotional and educational materials, and funding to support the cost of incentives for participants. As a priority of this program is to maximize the share of funds used for direct incentives, this cost represents a full 55% of the funding request.</vt:lpstr>
      <vt:lpstr>PowerPoint Presentation</vt:lpstr>
      <vt:lpstr>II. Identifying and avoiding fatal flaws in the government grant application process </vt:lpstr>
      <vt:lpstr>What is a “Fatal Flaw”?  </vt:lpstr>
      <vt:lpstr>Fatal Flaw # 1          EXTREME Optimism </vt:lpstr>
      <vt:lpstr>Things the Extreme Optimist might say</vt:lpstr>
      <vt:lpstr>Fatal Flaw #2        The Lone Wolf </vt:lpstr>
      <vt:lpstr>Common Pitfalls of the Lone Wolf</vt:lpstr>
      <vt:lpstr>A Lone Wolf Cautionary Tale </vt:lpstr>
      <vt:lpstr>PowerPoint Presentation</vt:lpstr>
      <vt:lpstr>Fatal Flaw #3          More is Better! </vt:lpstr>
      <vt:lpstr>Fatal Flaw #4       Extreme Self-Sufficiency (otherwise know as not asking questions)</vt:lpstr>
      <vt:lpstr>PowerPoint Presentation</vt:lpstr>
      <vt:lpstr>  But, most importantly do not give up…  </vt:lpstr>
      <vt:lpstr>PowerPoint Presentation</vt:lpstr>
      <vt:lpstr>Save the Date  </vt:lpstr>
      <vt:lpstr>Appendix: Resources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Carrie Davis</dc:creator>
  <cp:lastModifiedBy>Susannah Williams</cp:lastModifiedBy>
  <cp:revision>43</cp:revision>
  <dcterms:created xsi:type="dcterms:W3CDTF">2023-12-13T15:33:23Z</dcterms:created>
  <dcterms:modified xsi:type="dcterms:W3CDTF">2024-02-18T00:34:19Z</dcterms:modified>
</cp:coreProperties>
</file>