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45"/>
  </p:notesMasterIdLst>
  <p:sldIdLst>
    <p:sldId id="257" r:id="rId4"/>
    <p:sldId id="258" r:id="rId5"/>
    <p:sldId id="259" r:id="rId6"/>
    <p:sldId id="265" r:id="rId7"/>
    <p:sldId id="514" r:id="rId8"/>
    <p:sldId id="512" r:id="rId9"/>
    <p:sldId id="526" r:id="rId10"/>
    <p:sldId id="527" r:id="rId11"/>
    <p:sldId id="552" r:id="rId12"/>
    <p:sldId id="561" r:id="rId13"/>
    <p:sldId id="562" r:id="rId14"/>
    <p:sldId id="568" r:id="rId15"/>
    <p:sldId id="553" r:id="rId16"/>
    <p:sldId id="554" r:id="rId17"/>
    <p:sldId id="555" r:id="rId18"/>
    <p:sldId id="556" r:id="rId19"/>
    <p:sldId id="557" r:id="rId20"/>
    <p:sldId id="558" r:id="rId21"/>
    <p:sldId id="559" r:id="rId22"/>
    <p:sldId id="560" r:id="rId23"/>
    <p:sldId id="569" r:id="rId24"/>
    <p:sldId id="515" r:id="rId25"/>
    <p:sldId id="517" r:id="rId26"/>
    <p:sldId id="519" r:id="rId27"/>
    <p:sldId id="520" r:id="rId28"/>
    <p:sldId id="521" r:id="rId29"/>
    <p:sldId id="522" r:id="rId30"/>
    <p:sldId id="516" r:id="rId31"/>
    <p:sldId id="518" r:id="rId32"/>
    <p:sldId id="523" r:id="rId33"/>
    <p:sldId id="524" r:id="rId34"/>
    <p:sldId id="525" r:id="rId35"/>
    <p:sldId id="563" r:id="rId36"/>
    <p:sldId id="566" r:id="rId37"/>
    <p:sldId id="567" r:id="rId38"/>
    <p:sldId id="564" r:id="rId39"/>
    <p:sldId id="565" r:id="rId40"/>
    <p:sldId id="414" r:id="rId41"/>
    <p:sldId id="457" r:id="rId42"/>
    <p:sldId id="474" r:id="rId43"/>
    <p:sldId id="263"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B1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6"/>
    <p:restoredTop sz="96327"/>
  </p:normalViewPr>
  <p:slideViewPr>
    <p:cSldViewPr snapToGrid="0">
      <p:cViewPr varScale="1">
        <p:scale>
          <a:sx n="68" d="100"/>
          <a:sy n="68" d="100"/>
        </p:scale>
        <p:origin x="552"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8173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00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378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82022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3776117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3959122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56855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1277654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1340013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157202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endParaRPr dirty="0"/>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1095976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2848158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1881706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3478068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843155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2907710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135202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951297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3158127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38</a:t>
            </a:fld>
            <a:endParaRPr lang="en-US" dirty="0"/>
          </a:p>
        </p:txBody>
      </p:sp>
    </p:spTree>
    <p:extLst>
      <p:ext uri="{BB962C8B-B14F-4D97-AF65-F5344CB8AC3E}">
        <p14:creationId xmlns:p14="http://schemas.microsoft.com/office/powerpoint/2010/main" val="158351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21257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23160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419756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2418271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426297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179434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4800">
                <a:solidFill>
                  <a:schemeClr val="tx1">
                    <a:lumMod val="75000"/>
                    <a:lumOff val="25000"/>
                  </a:schemeClr>
                </a:solidFill>
              </a:defRPr>
            </a:lvl1pPr>
            <a:lvl2pPr>
              <a:defRPr sz="4000">
                <a:solidFill>
                  <a:schemeClr val="tx1">
                    <a:lumMod val="75000"/>
                    <a:lumOff val="25000"/>
                  </a:schemeClr>
                </a:solidFill>
              </a:defRPr>
            </a:lvl2pPr>
            <a:lvl3pPr>
              <a:defRPr sz="40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5200" y="3200405"/>
            <a:ext cx="10769600" cy="9051926"/>
          </a:xfrm>
        </p:spPr>
        <p:txBody>
          <a:bodyPr/>
          <a:lstStyle>
            <a:lvl1pPr>
              <a:defRPr sz="4800">
                <a:solidFill>
                  <a:schemeClr val="tx1">
                    <a:lumMod val="75000"/>
                    <a:lumOff val="25000"/>
                  </a:schemeClr>
                </a:solidFill>
              </a:defRPr>
            </a:lvl1pPr>
            <a:lvl2pPr>
              <a:defRPr sz="4000">
                <a:solidFill>
                  <a:schemeClr val="tx1">
                    <a:lumMod val="75000"/>
                    <a:lumOff val="25000"/>
                  </a:schemeClr>
                </a:solidFill>
              </a:defRPr>
            </a:lvl2pPr>
            <a:lvl3pPr>
              <a:defRPr sz="40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670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1">
                <a:solidFill>
                  <a:srgbClr val="2F6A36"/>
                </a:solidFill>
              </a:defRPr>
            </a:lvl1pPr>
          </a:lstStyle>
          <a:p>
            <a:r>
              <a:rPr lang="en-US"/>
              <a:t>Click to edit Master title style</a:t>
            </a:r>
            <a:endParaRPr lang="en-US" dirty="0"/>
          </a:p>
        </p:txBody>
      </p:sp>
      <p:sp>
        <p:nvSpPr>
          <p:cNvPr id="3" name="Content Placeholder 2"/>
          <p:cNvSpPr>
            <a:spLocks noGrp="1"/>
          </p:cNvSpPr>
          <p:nvPr>
            <p:ph idx="1"/>
          </p:nvPr>
        </p:nvSpPr>
        <p:spPr>
          <a:xfrm>
            <a:off x="1219201" y="3200402"/>
            <a:ext cx="21945602" cy="8686800"/>
          </a:xfrm>
        </p:spPr>
        <p:txBody>
          <a:bodyPr/>
          <a:lstStyle>
            <a:lvl1pPr>
              <a:defRPr sz="4800" b="0" i="0">
                <a:solidFill>
                  <a:schemeClr val="tx1">
                    <a:lumMod val="75000"/>
                    <a:lumOff val="25000"/>
                  </a:schemeClr>
                </a:solidFill>
                <a:latin typeface="Montserrat" pitchFamily="2" charset="77"/>
              </a:defRPr>
            </a:lvl1pPr>
            <a:lvl2pPr>
              <a:defRPr b="0" i="0">
                <a:solidFill>
                  <a:schemeClr val="tx1">
                    <a:lumMod val="75000"/>
                    <a:lumOff val="25000"/>
                  </a:schemeClr>
                </a:solidFill>
                <a:latin typeface="Montserrat Light" pitchFamily="2" charset="77"/>
              </a:defRPr>
            </a:lvl2pPr>
            <a:lvl3pPr>
              <a:defRPr b="0" i="0">
                <a:solidFill>
                  <a:schemeClr val="tx1">
                    <a:lumMod val="75000"/>
                    <a:lumOff val="25000"/>
                  </a:schemeClr>
                </a:solidFill>
                <a:latin typeface="Montserrat Light" pitchFamily="2" charset="77"/>
              </a:defRPr>
            </a:lvl3pPr>
            <a:lvl4pPr>
              <a:defRPr b="0" i="0">
                <a:solidFill>
                  <a:schemeClr val="tx1">
                    <a:lumMod val="75000"/>
                    <a:lumOff val="25000"/>
                  </a:schemeClr>
                </a:solidFill>
                <a:latin typeface="Montserrat Light" pitchFamily="2" charset="77"/>
              </a:defRPr>
            </a:lvl4pPr>
            <a:lvl5pPr>
              <a:defRPr b="0" i="0">
                <a:solidFill>
                  <a:schemeClr val="tx1">
                    <a:lumMod val="75000"/>
                    <a:lumOff val="25000"/>
                  </a:schemeClr>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222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r>
              <a:rPr lang="en-US"/>
              <a:t>Click icon to add picture</a:t>
            </a:r>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r>
              <a:rPr lang="en-US"/>
              <a:t>Click icon to add picture</a:t>
            </a:r>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r>
              <a:rPr lang="en-US"/>
              <a:t>Click icon to add picture</a:t>
            </a:r>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r>
              <a:rPr lang="en-US"/>
              <a:t>Click icon to add picture</a:t>
            </a:r>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5" r:id="rId3"/>
    <p:sldLayoutId id="2147483657" r:id="rId4"/>
    <p:sldLayoutId id="2147483658" r:id="rId5"/>
    <p:sldLayoutId id="2147483659" r:id="rId6"/>
    <p:sldLayoutId id="2147483660" r:id="rId7"/>
    <p:sldLayoutId id="2147483661" r:id="rId8"/>
    <p:sldLayoutId id="2147483662" r:id="rId9"/>
    <p:sldLayoutId id="2147483665" r:id="rId10"/>
    <p:sldLayoutId id="2147483666" r:id="rId11"/>
  </p:sldLayoutIdLst>
  <p:transition spd="med"/>
  <p:txStyles>
    <p:title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sv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sv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sv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hyperlink" Target="https://www.publicdomainpictures.net/view-image.php?image=3413&amp;picture=goals" TargetMode="Externa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bestpracticesclearinghouse.ed.gov/"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hyperlink" Target="https://www.rand.org/topics/educational-program-evaluation.html?page=4" TargetMode="External"/><Relationship Id="rId4" Type="http://schemas.openxmlformats.org/officeDocument/2006/relationships/hyperlink" Target="https://ies.ed.gov/ncee/wwc/"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Louise.mathias@innovativefundingpartners.com"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s://www.edweek.org/" TargetMode="External"/><Relationship Id="rId3" Type="http://schemas.openxmlformats.org/officeDocument/2006/relationships/hyperlink" Target="https://www2.ed.gov/rschstat/landing.jhtml?src=image" TargetMode="External"/><Relationship Id="rId7" Type="http://schemas.openxmlformats.org/officeDocument/2006/relationships/hyperlink" Target="https://www.pewresearch.org/topic/other-topics/education/" TargetMode="External"/><Relationship Id="rId2" Type="http://schemas.openxmlformats.org/officeDocument/2006/relationships/hyperlink" Target="https://www2.ed.gov/fund/grants-apply.html?src=pn" TargetMode="External"/><Relationship Id="rId1" Type="http://schemas.openxmlformats.org/officeDocument/2006/relationships/slideLayout" Target="../slideLayouts/slideLayout11.xml"/><Relationship Id="rId6" Type="http://schemas.openxmlformats.org/officeDocument/2006/relationships/hyperlink" Target="https://www.ihep.org/" TargetMode="External"/><Relationship Id="rId11" Type="http://schemas.openxmlformats.org/officeDocument/2006/relationships/image" Target="../media/image1.png"/><Relationship Id="rId5" Type="http://schemas.openxmlformats.org/officeDocument/2006/relationships/hyperlink" Target="https://oese.ed.gov/" TargetMode="External"/><Relationship Id="rId10" Type="http://schemas.openxmlformats.org/officeDocument/2006/relationships/hyperlink" Target="https://www.educause.edu/" TargetMode="External"/><Relationship Id="rId4" Type="http://schemas.openxmlformats.org/officeDocument/2006/relationships/hyperlink" Target="https://www.ed.gov/news/press-releases" TargetMode="External"/><Relationship Id="rId9" Type="http://schemas.openxmlformats.org/officeDocument/2006/relationships/hyperlink" Target="https://www.chronicle.com/?sra=tru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of"/>
          <p:cNvSpPr txBox="1"/>
          <p:nvPr/>
        </p:nvSpPr>
        <p:spPr>
          <a:xfrm>
            <a:off x="8121555" y="4001555"/>
            <a:ext cx="16348582"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8000" dirty="0"/>
              <a:t>Government </a:t>
            </a:r>
          </a:p>
          <a:p>
            <a:r>
              <a:rPr lang="en-US" sz="8000" dirty="0"/>
              <a:t>Grant Development </a:t>
            </a:r>
          </a:p>
          <a:p>
            <a:r>
              <a:rPr lang="en-US" sz="8000" dirty="0"/>
              <a:t>for Education</a:t>
            </a:r>
            <a:endParaRPr sz="8000" dirty="0"/>
          </a:p>
        </p:txBody>
      </p:sp>
      <p:sp>
        <p:nvSpPr>
          <p:cNvPr id="154" name="presentation"/>
          <p:cNvSpPr txBox="1"/>
          <p:nvPr/>
        </p:nvSpPr>
        <p:spPr>
          <a:xfrm>
            <a:off x="8121555" y="7559600"/>
            <a:ext cx="5693866"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9600" dirty="0"/>
              <a:t>An Overview</a:t>
            </a:r>
            <a:endParaRPr sz="9600" dirty="0"/>
          </a:p>
        </p:txBody>
      </p:sp>
      <p:pic>
        <p:nvPicPr>
          <p:cNvPr id="155" name="Image" descr="Image"/>
          <p:cNvPicPr>
            <a:picLocks noChangeAspect="1"/>
          </p:cNvPicPr>
          <p:nvPr/>
        </p:nvPicPr>
        <p:blipFill>
          <a:blip r:embed="rId2"/>
          <a:stretch>
            <a:fillRect/>
          </a:stretch>
        </p:blipFill>
        <p:spPr>
          <a:xfrm>
            <a:off x="5620891" y="5899510"/>
            <a:ext cx="2213357" cy="1916981"/>
          </a:xfrm>
          <a:prstGeom prst="rect">
            <a:avLst/>
          </a:prstGeom>
          <a:ln w="12700">
            <a:miter lim="400000"/>
          </a:ln>
        </p:spPr>
      </p:pic>
      <p:pic>
        <p:nvPicPr>
          <p:cNvPr id="3" name="Image" descr="Image">
            <a:extLst>
              <a:ext uri="{FF2B5EF4-FFF2-40B4-BE49-F238E27FC236}">
                <a16:creationId xmlns:a16="http://schemas.microsoft.com/office/drawing/2014/main" id="{25896D41-A052-332E-DA83-F3E3A9449DBA}"/>
              </a:ext>
            </a:extLst>
          </p:cNvPr>
          <p:cNvPicPr>
            <a:picLocks noChangeAspect="1"/>
          </p:cNvPicPr>
          <p:nvPr/>
        </p:nvPicPr>
        <p:blipFill>
          <a:blip r:embed="rId3"/>
          <a:stretch>
            <a:fillRect/>
          </a:stretch>
        </p:blipFill>
        <p:spPr>
          <a:xfrm>
            <a:off x="315355" y="546302"/>
            <a:ext cx="6855221" cy="1782859"/>
          </a:xfrm>
          <a:prstGeom prst="rect">
            <a:avLst/>
          </a:prstGeom>
          <a:ln w="12700">
            <a:miter lim="400000"/>
          </a:ln>
        </p:spPr>
      </p:pic>
      <p:sp>
        <p:nvSpPr>
          <p:cNvPr id="4" name="TextBox 3">
            <a:extLst>
              <a:ext uri="{FF2B5EF4-FFF2-40B4-BE49-F238E27FC236}">
                <a16:creationId xmlns:a16="http://schemas.microsoft.com/office/drawing/2014/main" id="{B53D6247-8CDF-6665-D164-B03F1F410F9C}"/>
              </a:ext>
            </a:extLst>
          </p:cNvPr>
          <p:cNvSpPr txBox="1"/>
          <p:nvPr/>
        </p:nvSpPr>
        <p:spPr>
          <a:xfrm>
            <a:off x="1211667" y="12143776"/>
            <a:ext cx="564898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March 20,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B464-7A50-18BB-2FA3-80C430288793}"/>
              </a:ext>
            </a:extLst>
          </p:cNvPr>
          <p:cNvSpPr>
            <a:spLocks noGrp="1"/>
          </p:cNvSpPr>
          <p:nvPr>
            <p:ph type="title"/>
          </p:nvPr>
        </p:nvSpPr>
        <p:spPr>
          <a:xfrm>
            <a:off x="364434" y="820439"/>
            <a:ext cx="19507201" cy="1505304"/>
          </a:xfrm>
        </p:spPr>
        <p:txBody>
          <a:bodyPr>
            <a:normAutofit/>
          </a:bodyPr>
          <a:lstStyle/>
          <a:p>
            <a:r>
              <a:rPr lang="en-US" sz="5400" dirty="0">
                <a:solidFill>
                  <a:schemeClr val="bg2">
                    <a:lumMod val="50000"/>
                  </a:schemeClr>
                </a:solidFill>
              </a:rPr>
              <a:t>Office of Career, Technical, and Adult Education (OCTAE)</a:t>
            </a:r>
          </a:p>
        </p:txBody>
      </p:sp>
      <p:sp>
        <p:nvSpPr>
          <p:cNvPr id="3" name="Content Placeholder 2">
            <a:extLst>
              <a:ext uri="{FF2B5EF4-FFF2-40B4-BE49-F238E27FC236}">
                <a16:creationId xmlns:a16="http://schemas.microsoft.com/office/drawing/2014/main" id="{0034EDE9-7ACF-64F3-40DF-7C6F79535479}"/>
              </a:ext>
            </a:extLst>
          </p:cNvPr>
          <p:cNvSpPr>
            <a:spLocks noGrp="1"/>
          </p:cNvSpPr>
          <p:nvPr>
            <p:ph sz="half" idx="1"/>
          </p:nvPr>
        </p:nvSpPr>
        <p:spPr>
          <a:xfrm>
            <a:off x="1141069" y="2107082"/>
            <a:ext cx="22101861" cy="8992296"/>
          </a:xfrm>
        </p:spPr>
        <p:txBody>
          <a:bodyPr numCol="1"/>
          <a:lstStyle/>
          <a:p>
            <a:r>
              <a:rPr lang="en-US" dirty="0">
                <a:solidFill>
                  <a:schemeClr val="bg2"/>
                </a:solidFill>
                <a:latin typeface="Helvetica Neue" panose="02000503000000020004" pitchFamily="2" charset="0"/>
              </a:rPr>
              <a:t>OCTAE</a:t>
            </a:r>
            <a:r>
              <a:rPr lang="en-US" b="0" i="0" dirty="0">
                <a:solidFill>
                  <a:schemeClr val="bg2"/>
                </a:solidFill>
                <a:effectLst/>
                <a:latin typeface="Helvetica Neue" panose="02000503000000020004" pitchFamily="2" charset="0"/>
              </a:rPr>
              <a:t> administers and coordinates programs that are related to adult education and literacy, career and technical education, and community colleges.</a:t>
            </a:r>
          </a:p>
          <a:p>
            <a:r>
              <a:rPr lang="en-US" dirty="0">
                <a:solidFill>
                  <a:schemeClr val="bg2"/>
                </a:solidFill>
                <a:latin typeface="Helvetica Neue" panose="02000503000000020004" pitchFamily="2" charset="0"/>
              </a:rPr>
              <a:t>Grants include formula grants to States to administer programs (such as Adult Education) and discretionary grants (such as those administered under the </a:t>
            </a:r>
            <a:r>
              <a:rPr lang="en-US" b="0" i="0" dirty="0">
                <a:solidFill>
                  <a:schemeClr val="bg2"/>
                </a:solidFill>
                <a:effectLst/>
                <a:latin typeface="Helvetica Neue" panose="02000503000000020004" pitchFamily="2" charset="0"/>
              </a:rPr>
              <a:t>Carl D. Perkins Career and Technical Education Act (Perkins)).</a:t>
            </a:r>
            <a:endParaRPr lang="en-US" dirty="0">
              <a:solidFill>
                <a:schemeClr val="bg2"/>
              </a:solidFill>
            </a:endParaRPr>
          </a:p>
        </p:txBody>
      </p:sp>
      <p:pic>
        <p:nvPicPr>
          <p:cNvPr id="4098" name="Picture 2" descr="Explaining the role of community colleges | Stanford Graduate School of  Education">
            <a:extLst>
              <a:ext uri="{FF2B5EF4-FFF2-40B4-BE49-F238E27FC236}">
                <a16:creationId xmlns:a16="http://schemas.microsoft.com/office/drawing/2014/main" id="{C3916220-2315-2ECB-AD2F-9EBAFB28C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045" y="7454348"/>
            <a:ext cx="8736494" cy="582432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descr="Image">
            <a:extLst>
              <a:ext uri="{FF2B5EF4-FFF2-40B4-BE49-F238E27FC236}">
                <a16:creationId xmlns:a16="http://schemas.microsoft.com/office/drawing/2014/main" id="{3D80BA3A-519B-669A-9F6A-3C3D4DDBB80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4080231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B464-7A50-18BB-2FA3-80C430288793}"/>
              </a:ext>
            </a:extLst>
          </p:cNvPr>
          <p:cNvSpPr>
            <a:spLocks noGrp="1"/>
          </p:cNvSpPr>
          <p:nvPr>
            <p:ph type="title"/>
          </p:nvPr>
        </p:nvSpPr>
        <p:spPr>
          <a:xfrm>
            <a:off x="364434" y="820439"/>
            <a:ext cx="19507201" cy="1505304"/>
          </a:xfrm>
        </p:spPr>
        <p:txBody>
          <a:bodyPr>
            <a:normAutofit/>
          </a:bodyPr>
          <a:lstStyle/>
          <a:p>
            <a:r>
              <a:rPr lang="en-US" sz="5400" dirty="0">
                <a:solidFill>
                  <a:schemeClr val="bg2">
                    <a:lumMod val="50000"/>
                  </a:schemeClr>
                </a:solidFill>
              </a:rPr>
              <a:t>Office of Elementary and Secondary Education (OESE)</a:t>
            </a:r>
          </a:p>
        </p:txBody>
      </p:sp>
      <p:sp>
        <p:nvSpPr>
          <p:cNvPr id="3" name="Content Placeholder 2">
            <a:extLst>
              <a:ext uri="{FF2B5EF4-FFF2-40B4-BE49-F238E27FC236}">
                <a16:creationId xmlns:a16="http://schemas.microsoft.com/office/drawing/2014/main" id="{0034EDE9-7ACF-64F3-40DF-7C6F79535479}"/>
              </a:ext>
            </a:extLst>
          </p:cNvPr>
          <p:cNvSpPr>
            <a:spLocks noGrp="1"/>
          </p:cNvSpPr>
          <p:nvPr>
            <p:ph sz="half" idx="1"/>
          </p:nvPr>
        </p:nvSpPr>
        <p:spPr>
          <a:xfrm>
            <a:off x="1015447" y="2361852"/>
            <a:ext cx="22353105" cy="8992296"/>
          </a:xfrm>
        </p:spPr>
        <p:txBody>
          <a:bodyPr numCol="1">
            <a:normAutofit lnSpcReduction="10000"/>
          </a:bodyPr>
          <a:lstStyle/>
          <a:p>
            <a:pPr marL="0" indent="0">
              <a:buNone/>
            </a:pPr>
            <a:r>
              <a:rPr lang="en-US" dirty="0">
                <a:solidFill>
                  <a:schemeClr val="bg2"/>
                </a:solidFill>
                <a:latin typeface="Helvetica Neue" panose="02000503000000020004" pitchFamily="2" charset="0"/>
              </a:rPr>
              <a:t>The mission of the Office of Elementary and Secondary Education (OESE) is to empower States, districts, and other organizations to meet the diverse needs of every student by providing leadership, technical assistance, and financial support.</a:t>
            </a:r>
          </a:p>
          <a:p>
            <a:pPr marL="0" indent="0" algn="l">
              <a:buNone/>
            </a:pPr>
            <a:r>
              <a:rPr lang="en-US" b="0" i="0" dirty="0">
                <a:solidFill>
                  <a:schemeClr val="bg2"/>
                </a:solidFill>
                <a:effectLst/>
              </a:rPr>
              <a:t>A wide range of grants are made to:</a:t>
            </a:r>
          </a:p>
          <a:p>
            <a:r>
              <a:rPr lang="en-US" b="0" i="0" dirty="0">
                <a:solidFill>
                  <a:schemeClr val="bg2"/>
                </a:solidFill>
                <a:effectLst/>
              </a:rPr>
              <a:t>improve the achievement of preschool, elementary, and secondary school students; and </a:t>
            </a:r>
          </a:p>
          <a:p>
            <a:r>
              <a:rPr lang="en-US" dirty="0">
                <a:solidFill>
                  <a:schemeClr val="bg2"/>
                </a:solidFill>
              </a:rPr>
              <a:t>s</a:t>
            </a:r>
            <a:r>
              <a:rPr lang="en-US" b="0" i="0" dirty="0">
                <a:solidFill>
                  <a:schemeClr val="bg2"/>
                </a:solidFill>
                <a:effectLst/>
              </a:rPr>
              <a:t>upport equal access to services to help every child achieve – particularly those who are from low-income families, have disabilities or developmental delays, are educationally disadvantaged, or are English Learners, Native American, migrant, homeless, or in foster care.</a:t>
            </a:r>
          </a:p>
        </p:txBody>
      </p:sp>
      <p:pic>
        <p:nvPicPr>
          <p:cNvPr id="5" name="Image" descr="Image">
            <a:extLst>
              <a:ext uri="{FF2B5EF4-FFF2-40B4-BE49-F238E27FC236}">
                <a16:creationId xmlns:a16="http://schemas.microsoft.com/office/drawing/2014/main" id="{3D80BA3A-519B-669A-9F6A-3C3D4DDBB80C}"/>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418325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B464-7A50-18BB-2FA3-80C430288793}"/>
              </a:ext>
            </a:extLst>
          </p:cNvPr>
          <p:cNvSpPr>
            <a:spLocks noGrp="1"/>
          </p:cNvSpPr>
          <p:nvPr>
            <p:ph type="title"/>
          </p:nvPr>
        </p:nvSpPr>
        <p:spPr>
          <a:xfrm>
            <a:off x="364434" y="820439"/>
            <a:ext cx="19507201" cy="1505304"/>
          </a:xfrm>
        </p:spPr>
        <p:txBody>
          <a:bodyPr>
            <a:normAutofit/>
          </a:bodyPr>
          <a:lstStyle/>
          <a:p>
            <a:r>
              <a:rPr lang="en-US" sz="5400" dirty="0">
                <a:solidFill>
                  <a:schemeClr val="bg2">
                    <a:lumMod val="50000"/>
                  </a:schemeClr>
                </a:solidFill>
              </a:rPr>
              <a:t>Office of Postsecondary Education (OPE)</a:t>
            </a:r>
          </a:p>
        </p:txBody>
      </p:sp>
      <p:sp>
        <p:nvSpPr>
          <p:cNvPr id="3" name="Content Placeholder 2">
            <a:extLst>
              <a:ext uri="{FF2B5EF4-FFF2-40B4-BE49-F238E27FC236}">
                <a16:creationId xmlns:a16="http://schemas.microsoft.com/office/drawing/2014/main" id="{0034EDE9-7ACF-64F3-40DF-7C6F79535479}"/>
              </a:ext>
            </a:extLst>
          </p:cNvPr>
          <p:cNvSpPr>
            <a:spLocks noGrp="1"/>
          </p:cNvSpPr>
          <p:nvPr>
            <p:ph sz="half" idx="1"/>
          </p:nvPr>
        </p:nvSpPr>
        <p:spPr>
          <a:xfrm>
            <a:off x="874643" y="1729410"/>
            <a:ext cx="22634714" cy="11066761"/>
          </a:xfrm>
        </p:spPr>
        <p:txBody>
          <a:bodyPr numCol="1">
            <a:normAutofit fontScale="92500"/>
          </a:bodyPr>
          <a:lstStyle/>
          <a:p>
            <a:pPr marL="0" indent="0">
              <a:buNone/>
            </a:pPr>
            <a:r>
              <a:rPr lang="en-US" b="0" i="0" dirty="0">
                <a:solidFill>
                  <a:schemeClr val="bg2"/>
                </a:solidFill>
                <a:effectLst/>
                <a:latin typeface="Helvetica Neue" panose="02000503000000020004" pitchFamily="2" charset="0"/>
              </a:rPr>
              <a:t>OPE works to strengthen the capacity of colleges and universities to promote reform, innovation and improvement in postsecondary education, promote and expand access to postsecondary education and increase college completion rates for America’s students, and broaden global competencies that drive the economic success and competitiveness of our nation.</a:t>
            </a:r>
          </a:p>
          <a:p>
            <a:pPr marL="0" indent="0">
              <a:buNone/>
            </a:pPr>
            <a:r>
              <a:rPr lang="en-US" dirty="0">
                <a:solidFill>
                  <a:schemeClr val="bg2"/>
                </a:solidFill>
              </a:rPr>
              <a:t>Many grant opportunities come through OPE’s Division of </a:t>
            </a:r>
            <a:r>
              <a:rPr lang="en-US" b="0" i="0" dirty="0">
                <a:solidFill>
                  <a:schemeClr val="bg2"/>
                </a:solidFill>
                <a:effectLst/>
              </a:rPr>
              <a:t>Higher Education Programs (HEP). These include:</a:t>
            </a:r>
          </a:p>
          <a:p>
            <a:r>
              <a:rPr lang="en-US" b="0" i="0" u="sng" dirty="0">
                <a:solidFill>
                  <a:schemeClr val="bg2"/>
                </a:solidFill>
                <a:effectLst/>
              </a:rPr>
              <a:t>Institutional Service</a:t>
            </a:r>
            <a:r>
              <a:rPr lang="en-US" b="0" i="0" dirty="0">
                <a:solidFill>
                  <a:schemeClr val="bg2"/>
                </a:solidFill>
                <a:effectLst/>
              </a:rPr>
              <a:t>: Grant programs to improve academic quality, institutional management, and fiscal stability, and to strengthen physical plants and endowments of institutions of higher education, </a:t>
            </a:r>
            <a:r>
              <a:rPr lang="en-US" b="1" i="0" dirty="0">
                <a:solidFill>
                  <a:schemeClr val="bg2"/>
                </a:solidFill>
                <a:effectLst/>
              </a:rPr>
              <a:t>with an emphasis on institutions that enroll large proportions of minority and financially disadvantaged students.</a:t>
            </a:r>
          </a:p>
          <a:p>
            <a:r>
              <a:rPr lang="en-US" b="0" i="0" u="sng" dirty="0">
                <a:solidFill>
                  <a:schemeClr val="bg2"/>
                </a:solidFill>
                <a:effectLst/>
              </a:rPr>
              <a:t>Student Service</a:t>
            </a:r>
            <a:r>
              <a:rPr lang="en-US" b="0" i="0" dirty="0">
                <a:solidFill>
                  <a:schemeClr val="bg2"/>
                </a:solidFill>
                <a:effectLst/>
              </a:rPr>
              <a:t>: Administers grant programs supporting low-income, first-generation students and individuals with disabilities as they </a:t>
            </a:r>
            <a:r>
              <a:rPr lang="en-US" b="1" i="0" dirty="0">
                <a:solidFill>
                  <a:schemeClr val="bg2"/>
                </a:solidFill>
                <a:effectLst/>
              </a:rPr>
              <a:t>progress through the academic pipeline from middle school to graduate school, </a:t>
            </a:r>
            <a:r>
              <a:rPr lang="en-US" b="0" i="0" dirty="0">
                <a:solidFill>
                  <a:schemeClr val="bg2"/>
                </a:solidFill>
                <a:effectLst/>
              </a:rPr>
              <a:t>in addition to programs focused on college readiness, campus-based childcare, and graduate fellowships.</a:t>
            </a:r>
          </a:p>
        </p:txBody>
      </p:sp>
      <p:pic>
        <p:nvPicPr>
          <p:cNvPr id="5" name="Image" descr="Image">
            <a:extLst>
              <a:ext uri="{FF2B5EF4-FFF2-40B4-BE49-F238E27FC236}">
                <a16:creationId xmlns:a16="http://schemas.microsoft.com/office/drawing/2014/main" id="{3D80BA3A-519B-669A-9F6A-3C3D4DDBB80C}"/>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770711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945931" y="625760"/>
            <a:ext cx="22218869" cy="226984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DOE Funding in 2024</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A097C270-A1C6-EFD5-5C56-23C5296EF5D5}"/>
              </a:ext>
            </a:extLst>
          </p:cNvPr>
          <p:cNvSpPr txBox="1"/>
          <p:nvPr/>
        </p:nvSpPr>
        <p:spPr>
          <a:xfrm>
            <a:off x="1263505" y="2895600"/>
            <a:ext cx="21856990" cy="9058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dirty="0"/>
              <a:t>FY2024 focuses:</a:t>
            </a:r>
          </a:p>
          <a:p>
            <a:pPr algn="l"/>
            <a:endParaRPr lang="en-US" sz="4800" dirty="0"/>
          </a:p>
          <a:p>
            <a:pPr marL="914400" indent="-914400" algn="l">
              <a:buFont typeface="Arial" panose="020B0604020202020204" pitchFamily="34" charset="0"/>
              <a:buChar char="•"/>
            </a:pPr>
            <a:r>
              <a:rPr lang="en-US" sz="4800" dirty="0"/>
              <a:t>Mental health supports (particularly in postsecondary schools) and wraparound supports for schools in high-poverty communities</a:t>
            </a:r>
          </a:p>
          <a:p>
            <a:pPr marL="685800" indent="-685800" algn="l">
              <a:buFont typeface="Arial" panose="020B0604020202020204" pitchFamily="34" charset="0"/>
              <a:buChar char="•"/>
            </a:pPr>
            <a:endParaRPr lang="en-US" sz="4800" dirty="0"/>
          </a:p>
          <a:p>
            <a:pPr marL="914400" indent="-914400" algn="l">
              <a:buFont typeface="Arial" panose="020B0604020202020204" pitchFamily="34" charset="0"/>
              <a:buChar char="•"/>
            </a:pPr>
            <a:r>
              <a:rPr lang="en-US" sz="4800" dirty="0"/>
              <a:t>Children with disabilities and English Learners, and educator shortages particularly impacting these students</a:t>
            </a:r>
          </a:p>
          <a:p>
            <a:pPr marL="685800" indent="-685800" algn="l">
              <a:buFont typeface="Arial" panose="020B0604020202020204" pitchFamily="34" charset="0"/>
              <a:buChar char="•"/>
            </a:pPr>
            <a:endParaRPr lang="en-US" sz="4800" dirty="0"/>
          </a:p>
          <a:p>
            <a:pPr marL="914400" indent="-914400" algn="l">
              <a:buFont typeface="Arial" panose="020B0604020202020204" pitchFamily="34" charset="0"/>
              <a:buChar char="•"/>
            </a:pPr>
            <a:r>
              <a:rPr lang="en-US" sz="4800" dirty="0"/>
              <a:t>Educator recruitment, retention, and professional learning</a:t>
            </a:r>
          </a:p>
          <a:p>
            <a:pPr marL="685800" indent="-685800" algn="l">
              <a:buFont typeface="Arial" panose="020B0604020202020204" pitchFamily="34" charset="0"/>
              <a:buChar char="•"/>
            </a:pPr>
            <a:endParaRPr lang="en-US" sz="4800" dirty="0"/>
          </a:p>
          <a:p>
            <a:pPr marL="914400" indent="-914400" algn="l">
              <a:buFont typeface="Arial" panose="020B0604020202020204" pitchFamily="34" charset="0"/>
              <a:buChar char="•"/>
            </a:pPr>
            <a:r>
              <a:rPr lang="en-US" sz="4800" dirty="0"/>
              <a:t>Postsecondary success for all students, particularly with regard to improving affordability, retention, and completion</a:t>
            </a:r>
          </a:p>
        </p:txBody>
      </p:sp>
      <p:pic>
        <p:nvPicPr>
          <p:cNvPr id="4" name="Picture 3" descr="A blue text on a white background&#10;&#10;Description automatically generated">
            <a:extLst>
              <a:ext uri="{FF2B5EF4-FFF2-40B4-BE49-F238E27FC236}">
                <a16:creationId xmlns:a16="http://schemas.microsoft.com/office/drawing/2014/main" id="{DF91433C-B9FD-4FD5-1A02-87DA26C5E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6048" y="934923"/>
            <a:ext cx="7870142" cy="1635354"/>
          </a:xfrm>
          <a:prstGeom prst="rect">
            <a:avLst/>
          </a:prstGeom>
        </p:spPr>
      </p:pic>
    </p:spTree>
    <p:extLst>
      <p:ext uri="{BB962C8B-B14F-4D97-AF65-F5344CB8AC3E}">
        <p14:creationId xmlns:p14="http://schemas.microsoft.com/office/powerpoint/2010/main" val="231202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520695" y="625760"/>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The Administration for Children and Families (ACF)</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9" name="TextBox 8">
            <a:extLst>
              <a:ext uri="{FF2B5EF4-FFF2-40B4-BE49-F238E27FC236}">
                <a16:creationId xmlns:a16="http://schemas.microsoft.com/office/drawing/2014/main" id="{028D648D-EA10-3B0B-75D2-4CA5D94C82F7}"/>
              </a:ext>
            </a:extLst>
          </p:cNvPr>
          <p:cNvSpPr txBox="1"/>
          <p:nvPr/>
        </p:nvSpPr>
        <p:spPr>
          <a:xfrm>
            <a:off x="1486775" y="5899396"/>
            <a:ext cx="21410448"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6000" dirty="0"/>
              <a:t>ACF promotes the economic and social well-being of families, children, youth, individuals and communities who are resilient, safe, healthy, and economically secure. </a:t>
            </a:r>
          </a:p>
          <a:p>
            <a:pPr algn="l"/>
            <a:endParaRPr kumimoji="0" lang="en-US" sz="6000" u="none" strike="noStrike" cap="none" spc="0" normalizeH="0" baseline="0" dirty="0">
              <a:ln>
                <a:noFill/>
              </a:ln>
              <a:solidFill>
                <a:srgbClr val="5E5E5E"/>
              </a:solidFill>
              <a:effectLst/>
              <a:uFillTx/>
              <a:sym typeface="Helvetica Neue"/>
            </a:endParaRPr>
          </a:p>
          <a:p>
            <a:pPr algn="l"/>
            <a:r>
              <a:rPr lang="en-US" sz="6000" b="1" dirty="0"/>
              <a:t>FY24 Funding Request: $94.4 billion  </a:t>
            </a:r>
          </a:p>
          <a:p>
            <a:pPr algn="l"/>
            <a:r>
              <a:rPr lang="en-US" sz="6000" dirty="0"/>
              <a:t>(increase of $23.6 billion from FY2023)</a:t>
            </a:r>
          </a:p>
        </p:txBody>
      </p:sp>
      <p:pic>
        <p:nvPicPr>
          <p:cNvPr id="4" name="Picture 3" descr="A blue and black logo&#10;&#10;Description automatically generated">
            <a:extLst>
              <a:ext uri="{FF2B5EF4-FFF2-40B4-BE49-F238E27FC236}">
                <a16:creationId xmlns:a16="http://schemas.microsoft.com/office/drawing/2014/main" id="{42908636-432E-E051-30D6-2F61285BB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659" y="2414956"/>
            <a:ext cx="11802679" cy="2992622"/>
          </a:xfrm>
          <a:prstGeom prst="rect">
            <a:avLst/>
          </a:prstGeom>
        </p:spPr>
      </p:pic>
    </p:spTree>
    <p:extLst>
      <p:ext uri="{BB962C8B-B14F-4D97-AF65-F5344CB8AC3E}">
        <p14:creationId xmlns:p14="http://schemas.microsoft.com/office/powerpoint/2010/main" val="3357568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520695" y="625760"/>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The Administration for Children and Families (ACF)</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9" name="TextBox 8">
            <a:extLst>
              <a:ext uri="{FF2B5EF4-FFF2-40B4-BE49-F238E27FC236}">
                <a16:creationId xmlns:a16="http://schemas.microsoft.com/office/drawing/2014/main" id="{028D648D-EA10-3B0B-75D2-4CA5D94C82F7}"/>
              </a:ext>
            </a:extLst>
          </p:cNvPr>
          <p:cNvSpPr txBox="1"/>
          <p:nvPr/>
        </p:nvSpPr>
        <p:spPr>
          <a:xfrm>
            <a:off x="697914" y="2911760"/>
            <a:ext cx="23364501" cy="11274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6000" dirty="0"/>
              <a:t>FY2024 Education-related Focus Areas:</a:t>
            </a:r>
          </a:p>
          <a:p>
            <a:pPr algn="l"/>
            <a:endParaRPr lang="en-US" sz="5400" b="1" dirty="0"/>
          </a:p>
          <a:p>
            <a:pPr marL="685800" indent="-685800" algn="l">
              <a:buFont typeface="Arial" panose="020B0604020202020204" pitchFamily="34" charset="0"/>
              <a:buChar char="•"/>
            </a:pPr>
            <a:r>
              <a:rPr lang="en-US" sz="5400" b="1" dirty="0"/>
              <a:t>Strengthen the early childhood sector to meet the needs of children and families </a:t>
            </a:r>
            <a:r>
              <a:rPr lang="en-US" sz="5400" dirty="0"/>
              <a:t>by supporting increased access to affordable, high-quality childcare for families. </a:t>
            </a:r>
          </a:p>
          <a:p>
            <a:pPr algn="l"/>
            <a:endParaRPr lang="en-US" sz="5400" dirty="0"/>
          </a:p>
          <a:p>
            <a:pPr marL="685800" indent="-685800" algn="l">
              <a:buFont typeface="Arial" panose="020B0604020202020204" pitchFamily="34" charset="0"/>
              <a:buChar char="•"/>
            </a:pPr>
            <a:r>
              <a:rPr lang="en-US" sz="5400" b="1" dirty="0"/>
              <a:t>Move the field toward a thriving wage for all staff,</a:t>
            </a:r>
            <a:r>
              <a:rPr lang="en-US" sz="5400" dirty="0"/>
              <a:t> including a down payment to create pay parity between Head Start educators and elementary school staff with similar qualifications, as well as a cost-of-living adjustment for Head Start. </a:t>
            </a:r>
          </a:p>
          <a:p>
            <a:pPr algn="l"/>
            <a:endParaRPr lang="en-US" sz="6000" dirty="0"/>
          </a:p>
          <a:p>
            <a:pPr algn="l"/>
            <a:endParaRPr kumimoji="0" lang="en-US" sz="6000" u="none" strike="noStrike" cap="none" spc="0" normalizeH="0" baseline="0" dirty="0">
              <a:ln>
                <a:noFill/>
              </a:ln>
              <a:solidFill>
                <a:srgbClr val="5E5E5E"/>
              </a:solidFill>
              <a:effectLst/>
              <a:uFillTx/>
              <a:sym typeface="Helvetica Neue"/>
            </a:endParaRPr>
          </a:p>
          <a:p>
            <a:pPr algn="l"/>
            <a:endParaRPr lang="en-US" sz="6000" dirty="0"/>
          </a:p>
        </p:txBody>
      </p:sp>
    </p:spTree>
    <p:extLst>
      <p:ext uri="{BB962C8B-B14F-4D97-AF65-F5344CB8AC3E}">
        <p14:creationId xmlns:p14="http://schemas.microsoft.com/office/powerpoint/2010/main" val="252923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520695" y="-47095"/>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National Science Foundation (NSF)</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9" name="TextBox 8">
            <a:extLst>
              <a:ext uri="{FF2B5EF4-FFF2-40B4-BE49-F238E27FC236}">
                <a16:creationId xmlns:a16="http://schemas.microsoft.com/office/drawing/2014/main" id="{028D648D-EA10-3B0B-75D2-4CA5D94C82F7}"/>
              </a:ext>
            </a:extLst>
          </p:cNvPr>
          <p:cNvSpPr txBox="1"/>
          <p:nvPr/>
        </p:nvSpPr>
        <p:spPr>
          <a:xfrm>
            <a:off x="828301" y="4951867"/>
            <a:ext cx="21945600" cy="75815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dirty="0"/>
              <a:t>NSF was established in 1950 by Congress to:</a:t>
            </a:r>
          </a:p>
          <a:p>
            <a:pPr marL="571500" indent="-571500" algn="l">
              <a:buFont typeface="Arial" panose="020B0604020202020204" pitchFamily="34" charset="0"/>
              <a:buChar char="•"/>
            </a:pPr>
            <a:r>
              <a:rPr lang="en-US" sz="5400" dirty="0"/>
              <a:t>Promote the progress of science;</a:t>
            </a:r>
          </a:p>
          <a:p>
            <a:pPr marL="571500" indent="-571500" algn="l">
              <a:buFont typeface="Arial" panose="020B0604020202020204" pitchFamily="34" charset="0"/>
              <a:buChar char="•"/>
            </a:pPr>
            <a:r>
              <a:rPr lang="en-US" sz="5400" dirty="0"/>
              <a:t>Advance the national health, prosperity and welfare; and</a:t>
            </a:r>
          </a:p>
          <a:p>
            <a:pPr marL="571500" indent="-571500" algn="l">
              <a:buFont typeface="Arial" panose="020B0604020202020204" pitchFamily="34" charset="0"/>
              <a:buChar char="•"/>
            </a:pPr>
            <a:r>
              <a:rPr lang="en-US" sz="5400" dirty="0"/>
              <a:t>Secure the national defense.</a:t>
            </a:r>
          </a:p>
          <a:p>
            <a:pPr marL="571500" indent="-571500" algn="l">
              <a:buFont typeface="Arial" panose="020B0604020202020204" pitchFamily="34" charset="0"/>
              <a:buChar char="•"/>
            </a:pPr>
            <a:endParaRPr lang="en-US" sz="5400" dirty="0"/>
          </a:p>
          <a:p>
            <a:pPr algn="l"/>
            <a:r>
              <a:rPr lang="en-US" sz="5400" dirty="0"/>
              <a:t>NSF grants account for about 25% of federal support to America's colleges and universities for basic research: research driven by curiosity and discovery. NSF also supports solutions-oriented research with the potential to produce advancements for the American people.</a:t>
            </a:r>
          </a:p>
        </p:txBody>
      </p:sp>
      <p:pic>
        <p:nvPicPr>
          <p:cNvPr id="7" name="Picture 6" descr="A logo of a science foundation&#10;&#10;Description automatically generated">
            <a:extLst>
              <a:ext uri="{FF2B5EF4-FFF2-40B4-BE49-F238E27FC236}">
                <a16:creationId xmlns:a16="http://schemas.microsoft.com/office/drawing/2014/main" id="{45695791-B449-36F5-88DA-2FAFF3AA8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378" y="1591434"/>
            <a:ext cx="7914291" cy="3360433"/>
          </a:xfrm>
          <a:prstGeom prst="rect">
            <a:avLst/>
          </a:prstGeom>
        </p:spPr>
      </p:pic>
    </p:spTree>
    <p:extLst>
      <p:ext uri="{BB962C8B-B14F-4D97-AF65-F5344CB8AC3E}">
        <p14:creationId xmlns:p14="http://schemas.microsoft.com/office/powerpoint/2010/main" val="2100469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828301" y="258191"/>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National Science Foundation (NSF)</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F2ADBDA7-A44F-7B7E-F272-CADE435DF670}"/>
              </a:ext>
            </a:extLst>
          </p:cNvPr>
          <p:cNvSpPr txBox="1"/>
          <p:nvPr/>
        </p:nvSpPr>
        <p:spPr>
          <a:xfrm>
            <a:off x="967449" y="2417900"/>
            <a:ext cx="2194560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6600" b="1" dirty="0"/>
              <a:t>FY 2024 budget request: </a:t>
            </a:r>
            <a:r>
              <a:rPr lang="en-US" sz="6600" dirty="0"/>
              <a:t>$11.314 billion </a:t>
            </a:r>
          </a:p>
          <a:p>
            <a:pPr algn="l"/>
            <a:r>
              <a:rPr lang="en-US" sz="6600" dirty="0"/>
              <a:t>(increase of 18.6% from FY2023)</a:t>
            </a:r>
          </a:p>
          <a:p>
            <a:br>
              <a:rPr lang="en-US" dirty="0"/>
            </a:b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3074" name="Picture 2" descr="Chemistry | Definition, Topics, Types, History, &amp; Facts | Britannica">
            <a:extLst>
              <a:ext uri="{FF2B5EF4-FFF2-40B4-BE49-F238E27FC236}">
                <a16:creationId xmlns:a16="http://schemas.microsoft.com/office/drawing/2014/main" id="{164D2918-8C90-F727-BBE8-37760DC98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0" y="5290481"/>
            <a:ext cx="9042245" cy="6626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26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828301" y="258191"/>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National Science Foundation (NSF)</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F2ADBDA7-A44F-7B7E-F272-CADE435DF670}"/>
              </a:ext>
            </a:extLst>
          </p:cNvPr>
          <p:cNvSpPr txBox="1"/>
          <p:nvPr/>
        </p:nvSpPr>
        <p:spPr>
          <a:xfrm>
            <a:off x="1370344" y="3067219"/>
            <a:ext cx="21643311" cy="75815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b="1" dirty="0"/>
              <a:t>FY 2024 focus areas:</a:t>
            </a:r>
          </a:p>
          <a:p>
            <a:pPr algn="l"/>
            <a:endParaRPr lang="en-US" sz="5400" b="1" dirty="0"/>
          </a:p>
          <a:p>
            <a:pPr marL="342900" indent="-342900" algn="l">
              <a:buFont typeface="Arial" panose="020B0604020202020204" pitchFamily="34" charset="0"/>
              <a:buChar char="•"/>
            </a:pPr>
            <a:r>
              <a:rPr lang="en-US" sz="5400" dirty="0"/>
              <a:t>Scale up existing pathways into STEM fields and create new tracks to inspire the “missing millions” within science and engineering fields</a:t>
            </a:r>
          </a:p>
          <a:p>
            <a:pPr algn="l"/>
            <a:endParaRPr lang="en-US" sz="5400" dirty="0"/>
          </a:p>
          <a:p>
            <a:pPr marL="342900" indent="-342900" algn="l">
              <a:buFont typeface="Arial" panose="020B0604020202020204" pitchFamily="34" charset="0"/>
              <a:buChar char="•"/>
            </a:pPr>
            <a:r>
              <a:rPr lang="en-US" sz="5400" dirty="0"/>
              <a:t>Research and innovation in Advanced Manufacturing, Advanced Wireless, Artificial Intelligence, and Biotechnology</a:t>
            </a:r>
          </a:p>
          <a:p>
            <a:pPr algn="l"/>
            <a:endParaRPr lang="en-US" sz="5400" dirty="0"/>
          </a:p>
          <a:p>
            <a:pPr marL="342900" indent="-342900" algn="l">
              <a:buFont typeface="Arial" panose="020B0604020202020204" pitchFamily="34" charset="0"/>
              <a:buChar char="•"/>
            </a:pPr>
            <a:r>
              <a:rPr lang="en-US" sz="5400" dirty="0"/>
              <a:t>Research and education in Clean Energy Technology</a:t>
            </a:r>
          </a:p>
        </p:txBody>
      </p:sp>
    </p:spTree>
    <p:extLst>
      <p:ext uri="{BB962C8B-B14F-4D97-AF65-F5344CB8AC3E}">
        <p14:creationId xmlns:p14="http://schemas.microsoft.com/office/powerpoint/2010/main" val="85086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520695" y="226660"/>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Department of Labor (DOL) </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F2ADBDA7-A44F-7B7E-F272-CADE435DF670}"/>
              </a:ext>
            </a:extLst>
          </p:cNvPr>
          <p:cNvSpPr txBox="1"/>
          <p:nvPr/>
        </p:nvSpPr>
        <p:spPr>
          <a:xfrm>
            <a:off x="1219200" y="3330495"/>
            <a:ext cx="21945600" cy="7950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b="1" dirty="0"/>
              <a:t>Employment and Training Administration (DOL-ETA)</a:t>
            </a:r>
          </a:p>
          <a:p>
            <a:pPr algn="l"/>
            <a:endParaRPr lang="en-US" sz="5400" b="1" dirty="0"/>
          </a:p>
          <a:p>
            <a:pPr algn="l"/>
            <a:r>
              <a:rPr lang="en-US" sz="5400" dirty="0"/>
              <a:t>The mission of the Employment and Training Administration is to contribute to the more efficient functioning of the U.S. labor market by providing </a:t>
            </a:r>
            <a:r>
              <a:rPr lang="en-US" sz="5400" b="1" dirty="0"/>
              <a:t>high-quality job training</a:t>
            </a:r>
            <a:r>
              <a:rPr lang="en-US" sz="5400" dirty="0"/>
              <a:t>, employment, labor market information, and income maintenance services primarily through state and local workforce development systems.</a:t>
            </a:r>
          </a:p>
          <a:p>
            <a:pPr algn="l"/>
            <a:endParaRPr lang="en-US" sz="5400" dirty="0"/>
          </a:p>
          <a:p>
            <a:pPr algn="l"/>
            <a:r>
              <a:rPr lang="en-US" sz="5400" b="1" dirty="0"/>
              <a:t>FY2024 Budget: </a:t>
            </a:r>
            <a:r>
              <a:rPr lang="en-US" sz="5400" dirty="0"/>
              <a:t>$22.82 billion</a:t>
            </a:r>
          </a:p>
          <a:p>
            <a:pPr algn="l"/>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5" name="Picture 4" descr="A close-up of a sign&#10;&#10;Description automatically generated">
            <a:extLst>
              <a:ext uri="{FF2B5EF4-FFF2-40B4-BE49-F238E27FC236}">
                <a16:creationId xmlns:a16="http://schemas.microsoft.com/office/drawing/2014/main" id="{D6A53F64-3275-B4A3-19FA-859CB785A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5183" y="292101"/>
            <a:ext cx="9482516" cy="2155117"/>
          </a:xfrm>
          <a:prstGeom prst="rect">
            <a:avLst/>
          </a:prstGeom>
        </p:spPr>
      </p:pic>
    </p:spTree>
    <p:extLst>
      <p:ext uri="{BB962C8B-B14F-4D97-AF65-F5344CB8AC3E}">
        <p14:creationId xmlns:p14="http://schemas.microsoft.com/office/powerpoint/2010/main" val="63643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074"/>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2918109"/>
            <a:ext cx="9101460" cy="7879782"/>
          </a:xfrm>
          <a:prstGeom prst="rect">
            <a:avLst/>
          </a:prstGeom>
          <a:ln w="12700">
            <a:miter lim="400000"/>
          </a:ln>
        </p:spPr>
      </p:pic>
      <p:sp>
        <p:nvSpPr>
          <p:cNvPr id="158" name="section…"/>
          <p:cNvSpPr txBox="1"/>
          <p:nvPr/>
        </p:nvSpPr>
        <p:spPr>
          <a:xfrm>
            <a:off x="7246144" y="520417"/>
            <a:ext cx="10412274" cy="935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6600" dirty="0"/>
              <a:t>Learning Objectives</a:t>
            </a:r>
            <a:endParaRPr sz="6600" dirty="0"/>
          </a:p>
        </p:txBody>
      </p:sp>
      <p:sp>
        <p:nvSpPr>
          <p:cNvPr id="2" name="TextBox 1">
            <a:extLst>
              <a:ext uri="{FF2B5EF4-FFF2-40B4-BE49-F238E27FC236}">
                <a16:creationId xmlns:a16="http://schemas.microsoft.com/office/drawing/2014/main" id="{A559B5CE-6697-D676-645A-B39E7F92AC93}"/>
              </a:ext>
            </a:extLst>
          </p:cNvPr>
          <p:cNvSpPr txBox="1"/>
          <p:nvPr/>
        </p:nvSpPr>
        <p:spPr>
          <a:xfrm>
            <a:off x="8937522" y="2778047"/>
            <a:ext cx="14984362" cy="8597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89000" lvl="0" algn="l" rtl="0">
              <a:lnSpc>
                <a:spcPct val="115000"/>
              </a:lnSpc>
              <a:spcBef>
                <a:spcPts val="0"/>
              </a:spcBef>
              <a:spcAft>
                <a:spcPts val="0"/>
              </a:spcAft>
              <a:buSzPct val="50000"/>
            </a:pPr>
            <a:r>
              <a:rPr lang="en-US" sz="4800" dirty="0">
                <a:solidFill>
                  <a:schemeClr val="bg1"/>
                </a:solidFill>
              </a:rPr>
              <a:t>I. Developing familiarity with major government funders and their focuses</a:t>
            </a:r>
          </a:p>
          <a:p>
            <a:pPr marL="1917700" lvl="0" indent="-1028700" algn="l" rtl="0">
              <a:lnSpc>
                <a:spcPct val="115000"/>
              </a:lnSpc>
              <a:spcBef>
                <a:spcPts val="0"/>
              </a:spcBef>
              <a:spcAft>
                <a:spcPts val="0"/>
              </a:spcAft>
              <a:buSzPct val="50000"/>
              <a:buAutoNum type="romanUcPeriod"/>
            </a:pPr>
            <a:endParaRPr lang="en-US" sz="4800" dirty="0">
              <a:solidFill>
                <a:schemeClr val="bg1"/>
              </a:solidFill>
            </a:endParaRPr>
          </a:p>
          <a:p>
            <a:pPr marL="889000" lvl="0" algn="l" rtl="0">
              <a:lnSpc>
                <a:spcPct val="115000"/>
              </a:lnSpc>
              <a:spcBef>
                <a:spcPts val="0"/>
              </a:spcBef>
              <a:spcAft>
                <a:spcPts val="0"/>
              </a:spcAft>
              <a:buSzPct val="50000"/>
            </a:pPr>
            <a:r>
              <a:rPr lang="en-US" sz="4800" dirty="0">
                <a:solidFill>
                  <a:schemeClr val="bg1"/>
                </a:solidFill>
              </a:rPr>
              <a:t>II. Key and emerging priorities in government grant funding for education</a:t>
            </a:r>
          </a:p>
          <a:p>
            <a:pPr marL="889000" lvl="0" algn="l" rtl="0">
              <a:lnSpc>
                <a:spcPct val="115000"/>
              </a:lnSpc>
              <a:spcBef>
                <a:spcPts val="0"/>
              </a:spcBef>
              <a:spcAft>
                <a:spcPts val="0"/>
              </a:spcAft>
              <a:buSzPct val="50000"/>
            </a:pPr>
            <a:endParaRPr lang="en-US" sz="4800" dirty="0">
              <a:solidFill>
                <a:schemeClr val="bg1"/>
              </a:solidFill>
            </a:endParaRPr>
          </a:p>
          <a:p>
            <a:pPr marL="889000" lvl="0" algn="l" rtl="0">
              <a:lnSpc>
                <a:spcPct val="115000"/>
              </a:lnSpc>
              <a:spcBef>
                <a:spcPts val="0"/>
              </a:spcBef>
              <a:spcAft>
                <a:spcPts val="0"/>
              </a:spcAft>
              <a:buSzPct val="50000"/>
            </a:pPr>
            <a:r>
              <a:rPr lang="en-US" sz="4800" dirty="0">
                <a:solidFill>
                  <a:schemeClr val="bg1"/>
                </a:solidFill>
              </a:rPr>
              <a:t>III. Best practices in project design and proposal development: How to craft a winning education government grant proposal grounded in evidence-based practices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520695" y="188438"/>
            <a:ext cx="21945600" cy="2286000"/>
          </a:xfrm>
          <a:prstGeom prst="rect">
            <a:avLst/>
          </a:prstGeom>
        </p:spPr>
        <p:txBody>
          <a:bodyPr spcFirstLastPara="1" wrap="square" lIns="182850" tIns="91400" rIns="182850" bIns="91400" anchor="ctr" anchorCtr="0">
            <a:normAutofit/>
          </a:bodyPr>
          <a:lstStyle/>
          <a:p>
            <a:r>
              <a:rPr lang="en-US" sz="6600" dirty="0">
                <a:solidFill>
                  <a:schemeClr val="bg2">
                    <a:lumMod val="50000"/>
                  </a:schemeClr>
                </a:solidFill>
              </a:rPr>
              <a:t>Employment and Training Administration (DOL-ETA)</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F2ADBDA7-A44F-7B7E-F272-CADE435DF670}"/>
              </a:ext>
            </a:extLst>
          </p:cNvPr>
          <p:cNvSpPr txBox="1"/>
          <p:nvPr/>
        </p:nvSpPr>
        <p:spPr>
          <a:xfrm>
            <a:off x="697913" y="2020872"/>
            <a:ext cx="23165392" cy="7858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400" b="1" dirty="0"/>
              <a:t>FY2024 Focuses:</a:t>
            </a:r>
          </a:p>
          <a:p>
            <a:pPr algn="l"/>
            <a:endParaRPr lang="en-US" sz="4400" b="1" dirty="0"/>
          </a:p>
          <a:p>
            <a:pPr marL="571500" indent="-571500" algn="l">
              <a:buFont typeface="Arial" panose="020B0604020202020204" pitchFamily="34" charset="0"/>
              <a:buChar char="•"/>
            </a:pPr>
            <a:r>
              <a:rPr lang="en-US" sz="4400" dirty="0"/>
              <a:t>Increasing the availability of good jobs in the care, climate resiliency, and hospitality sectors.</a:t>
            </a:r>
          </a:p>
          <a:p>
            <a:pPr algn="l"/>
            <a:endParaRPr lang="en-US" sz="3200" dirty="0"/>
          </a:p>
          <a:p>
            <a:pPr marL="571500" indent="-571500" algn="l">
              <a:buFont typeface="Arial" panose="020B0604020202020204" pitchFamily="34" charset="0"/>
              <a:buChar char="•"/>
            </a:pPr>
            <a:r>
              <a:rPr lang="en-US" sz="4400" dirty="0"/>
              <a:t>Supporting economic mobility, addressing historic inequities for marginalized communities of color and other underserved and underrepresented communities, and producing high-quality employment outcomes for workers who live or work in the Appalachian, Delta, and Northern Border regions.</a:t>
            </a:r>
          </a:p>
          <a:p>
            <a:pPr marL="571500" indent="-571500" algn="l">
              <a:buFont typeface="Arial" panose="020B0604020202020204" pitchFamily="34" charset="0"/>
              <a:buChar char="•"/>
            </a:pPr>
            <a:endParaRPr lang="en-US" sz="3200" dirty="0"/>
          </a:p>
          <a:p>
            <a:pPr marL="571500" indent="-571500" algn="l">
              <a:buFont typeface="Arial" panose="020B0604020202020204" pitchFamily="34" charset="0"/>
              <a:buChar char="•"/>
            </a:pPr>
            <a:r>
              <a:rPr lang="en-US" sz="4400" dirty="0"/>
              <a:t>Addressing the economic and workforce-related impacts on local communities affected by the opioid and substance misuse epidemic.</a:t>
            </a:r>
          </a:p>
        </p:txBody>
      </p:sp>
      <p:pic>
        <p:nvPicPr>
          <p:cNvPr id="4098" name="Picture 2" descr="Workforce Revival in NC: Registered Apprenticeships - NC Chamber">
            <a:extLst>
              <a:ext uri="{FF2B5EF4-FFF2-40B4-BE49-F238E27FC236}">
                <a16:creationId xmlns:a16="http://schemas.microsoft.com/office/drawing/2014/main" id="{849D7F45-BACF-2B6B-679E-2E700394C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0574" y="9372943"/>
            <a:ext cx="6572698" cy="438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01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ABBC04-C4B4-F5DF-D7AC-103DBD11BDC5}"/>
              </a:ext>
            </a:extLst>
          </p:cNvPr>
          <p:cNvSpPr>
            <a:spLocks noGrp="1"/>
          </p:cNvSpPr>
          <p:nvPr>
            <p:ph type="title"/>
          </p:nvPr>
        </p:nvSpPr>
        <p:spPr>
          <a:xfrm>
            <a:off x="535843" y="594317"/>
            <a:ext cx="22102234" cy="1648132"/>
          </a:xfrm>
        </p:spPr>
        <p:txBody>
          <a:bodyPr>
            <a:normAutofit fontScale="90000"/>
          </a:bodyPr>
          <a:lstStyle/>
          <a:p>
            <a:r>
              <a:rPr lang="en-US" dirty="0">
                <a:solidFill>
                  <a:schemeClr val="bg2">
                    <a:lumMod val="50000"/>
                  </a:schemeClr>
                </a:solidFill>
              </a:rPr>
              <a:t>Additional agencies with education-related opportunities</a:t>
            </a:r>
          </a:p>
        </p:txBody>
      </p:sp>
      <p:pic>
        <p:nvPicPr>
          <p:cNvPr id="8" name="Content Placeholder 7" descr="A close up of a sign&#10;&#10;Description automatically generated">
            <a:extLst>
              <a:ext uri="{FF2B5EF4-FFF2-40B4-BE49-F238E27FC236}">
                <a16:creationId xmlns:a16="http://schemas.microsoft.com/office/drawing/2014/main" id="{B2130082-B263-FCBF-DDB5-4FD6386980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378"/>
          <a:stretch/>
        </p:blipFill>
        <p:spPr>
          <a:xfrm>
            <a:off x="1473199" y="6051028"/>
            <a:ext cx="10264753" cy="1787587"/>
          </a:xfrm>
        </p:spPr>
      </p:pic>
      <p:pic>
        <p:nvPicPr>
          <p:cNvPr id="10" name="Picture 9" descr="A close-up of a white background&#10;&#10;Description automatically generated">
            <a:extLst>
              <a:ext uri="{FF2B5EF4-FFF2-40B4-BE49-F238E27FC236}">
                <a16:creationId xmlns:a16="http://schemas.microsoft.com/office/drawing/2014/main" id="{17E58F28-8D7D-0F06-F3D2-107C2FCFD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647" y="2729982"/>
            <a:ext cx="10033001" cy="2366101"/>
          </a:xfrm>
          <a:prstGeom prst="rect">
            <a:avLst/>
          </a:prstGeom>
        </p:spPr>
      </p:pic>
      <p:pic>
        <p:nvPicPr>
          <p:cNvPr id="12" name="Picture 11" descr="A close-up of a logo&#10;&#10;Description automatically generated">
            <a:extLst>
              <a:ext uri="{FF2B5EF4-FFF2-40B4-BE49-F238E27FC236}">
                <a16:creationId xmlns:a16="http://schemas.microsoft.com/office/drawing/2014/main" id="{DD47E4BC-2328-F5DA-CB51-6385F2A28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647" y="9067800"/>
            <a:ext cx="10474306" cy="2704633"/>
          </a:xfrm>
          <a:prstGeom prst="rect">
            <a:avLst/>
          </a:prstGeom>
        </p:spPr>
      </p:pic>
      <p:sp>
        <p:nvSpPr>
          <p:cNvPr id="14" name="TextBox 13">
            <a:extLst>
              <a:ext uri="{FF2B5EF4-FFF2-40B4-BE49-F238E27FC236}">
                <a16:creationId xmlns:a16="http://schemas.microsoft.com/office/drawing/2014/main" id="{4DE0CF13-B195-2156-A7A4-8B07E6C095BE}"/>
              </a:ext>
            </a:extLst>
          </p:cNvPr>
          <p:cNvSpPr txBox="1"/>
          <p:nvPr/>
        </p:nvSpPr>
        <p:spPr>
          <a:xfrm>
            <a:off x="14103350" y="3087455"/>
            <a:ext cx="1280555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5E5E5E"/>
                </a:solidFill>
                <a:effectLst/>
                <a:uFillTx/>
                <a:latin typeface="+mj-lt"/>
                <a:ea typeface="+mj-ea"/>
                <a:cs typeface="+mj-cs"/>
                <a:sym typeface="Helvetica Neue"/>
              </a:rPr>
              <a:t>Grants related to healthcare </a:t>
            </a:r>
          </a:p>
          <a:p>
            <a:pPr marL="0" marR="0" indent="0" algn="l" defTabSz="2438337"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5E5E5E"/>
                </a:solidFill>
                <a:effectLst/>
                <a:uFillTx/>
                <a:latin typeface="+mj-lt"/>
                <a:ea typeface="+mj-ea"/>
                <a:cs typeface="+mj-cs"/>
                <a:sym typeface="Helvetica Neue"/>
              </a:rPr>
              <a:t>education and training </a:t>
            </a:r>
          </a:p>
        </p:txBody>
      </p:sp>
      <p:sp>
        <p:nvSpPr>
          <p:cNvPr id="15" name="TextBox 14">
            <a:extLst>
              <a:ext uri="{FF2B5EF4-FFF2-40B4-BE49-F238E27FC236}">
                <a16:creationId xmlns:a16="http://schemas.microsoft.com/office/drawing/2014/main" id="{524C4340-B8C1-8FDA-E1D3-CC12B0CA80D9}"/>
              </a:ext>
            </a:extLst>
          </p:cNvPr>
          <p:cNvSpPr txBox="1"/>
          <p:nvPr/>
        </p:nvSpPr>
        <p:spPr>
          <a:xfrm>
            <a:off x="14103350" y="6051028"/>
            <a:ext cx="9137650"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5E5E5E"/>
                </a:solidFill>
                <a:effectLst/>
                <a:uFillTx/>
                <a:latin typeface="+mj-lt"/>
                <a:ea typeface="+mj-ea"/>
                <a:cs typeface="+mj-cs"/>
                <a:sym typeface="Helvetica Neue"/>
              </a:rPr>
              <a:t>Education-focused grants such as the Distance Learning and Telemedicine program</a:t>
            </a:r>
          </a:p>
        </p:txBody>
      </p:sp>
      <p:sp>
        <p:nvSpPr>
          <p:cNvPr id="16" name="TextBox 15">
            <a:extLst>
              <a:ext uri="{FF2B5EF4-FFF2-40B4-BE49-F238E27FC236}">
                <a16:creationId xmlns:a16="http://schemas.microsoft.com/office/drawing/2014/main" id="{5B2A7C51-D378-1B26-48B3-6CB1E4084E27}"/>
              </a:ext>
            </a:extLst>
          </p:cNvPr>
          <p:cNvSpPr txBox="1"/>
          <p:nvPr/>
        </p:nvSpPr>
        <p:spPr>
          <a:xfrm>
            <a:off x="14103350" y="9723667"/>
            <a:ext cx="9384973"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5E5E5E"/>
                </a:solidFill>
                <a:effectLst/>
                <a:uFillTx/>
                <a:latin typeface="+mj-lt"/>
                <a:ea typeface="+mj-ea"/>
                <a:cs typeface="+mj-cs"/>
                <a:sym typeface="Helvetica Neue"/>
              </a:rPr>
              <a:t>Research-focused grants for institutes of higher education</a:t>
            </a:r>
          </a:p>
        </p:txBody>
      </p:sp>
      <p:sp>
        <p:nvSpPr>
          <p:cNvPr id="17" name="Left Arrow 16">
            <a:extLst>
              <a:ext uri="{FF2B5EF4-FFF2-40B4-BE49-F238E27FC236}">
                <a16:creationId xmlns:a16="http://schemas.microsoft.com/office/drawing/2014/main" id="{B41C3804-9F3B-D512-E1EF-6CBA14A4EB7A}"/>
              </a:ext>
            </a:extLst>
          </p:cNvPr>
          <p:cNvSpPr/>
          <p:nvPr/>
        </p:nvSpPr>
        <p:spPr>
          <a:xfrm rot="10800000">
            <a:off x="11586960" y="3427377"/>
            <a:ext cx="1790706" cy="1023720"/>
          </a:xfrm>
          <a:prstGeom prst="leftArrow">
            <a:avLst/>
          </a:prstGeom>
          <a:solidFill>
            <a:srgbClr val="0EB1A4"/>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18" name="Left Arrow 17">
            <a:extLst>
              <a:ext uri="{FF2B5EF4-FFF2-40B4-BE49-F238E27FC236}">
                <a16:creationId xmlns:a16="http://schemas.microsoft.com/office/drawing/2014/main" id="{171BA620-2915-4EC3-BE9E-4DDFBBBAF7A7}"/>
              </a:ext>
            </a:extLst>
          </p:cNvPr>
          <p:cNvSpPr/>
          <p:nvPr/>
        </p:nvSpPr>
        <p:spPr>
          <a:xfrm rot="10800000">
            <a:off x="11658602" y="6586762"/>
            <a:ext cx="1790706" cy="1023720"/>
          </a:xfrm>
          <a:prstGeom prst="leftArrow">
            <a:avLst/>
          </a:prstGeom>
          <a:solidFill>
            <a:srgbClr val="0EB1A4"/>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19" name="Left Arrow 18">
            <a:extLst>
              <a:ext uri="{FF2B5EF4-FFF2-40B4-BE49-F238E27FC236}">
                <a16:creationId xmlns:a16="http://schemas.microsoft.com/office/drawing/2014/main" id="{F5DEC747-B349-D6CB-E053-3913FFD82A22}"/>
              </a:ext>
            </a:extLst>
          </p:cNvPr>
          <p:cNvSpPr/>
          <p:nvPr/>
        </p:nvSpPr>
        <p:spPr>
          <a:xfrm rot="10800000">
            <a:off x="11737952" y="9940211"/>
            <a:ext cx="1790706" cy="1023720"/>
          </a:xfrm>
          <a:prstGeom prst="leftArrow">
            <a:avLst/>
          </a:prstGeom>
          <a:solidFill>
            <a:srgbClr val="0EB1A4"/>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20" name="Image" descr="Image">
            <a:extLst>
              <a:ext uri="{FF2B5EF4-FFF2-40B4-BE49-F238E27FC236}">
                <a16:creationId xmlns:a16="http://schemas.microsoft.com/office/drawing/2014/main" id="{78B98856-D57F-0E77-2D98-C4F2B1820C76}"/>
              </a:ext>
            </a:extLst>
          </p:cNvPr>
          <p:cNvPicPr>
            <a:picLocks noChangeAspect="1"/>
          </p:cNvPicPr>
          <p:nvPr/>
        </p:nvPicPr>
        <p:blipFill>
          <a:blip r:embed="rId5"/>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477204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200" y="2067339"/>
            <a:ext cx="18579548"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9600" dirty="0">
                <a:solidFill>
                  <a:srgbClr val="FFC000"/>
                </a:solidFill>
                <a:latin typeface="+mj-ea"/>
                <a:cs typeface="Montserrat"/>
                <a:sym typeface="Montserrat"/>
              </a:rPr>
              <a:t>II.</a:t>
            </a:r>
            <a:r>
              <a:rPr lang="en-US" sz="9600" dirty="0">
                <a:solidFill>
                  <a:schemeClr val="dk1"/>
                </a:solidFill>
                <a:latin typeface="Montserrat"/>
                <a:ea typeface="Montserrat"/>
                <a:cs typeface="Montserrat"/>
                <a:sym typeface="Montserrat"/>
              </a:rPr>
              <a:t> </a:t>
            </a:r>
            <a:r>
              <a:rPr lang="en-US" sz="9600" dirty="0">
                <a:solidFill>
                  <a:schemeClr val="accent2">
                    <a:lumMod val="75000"/>
                  </a:schemeClr>
                </a:solidFill>
                <a:latin typeface="+mj-ea"/>
                <a:sym typeface="Montserrat"/>
              </a:rPr>
              <a:t>Key and emerging priorities in government grant funding for education</a:t>
            </a:r>
            <a:endParaRPr sz="96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978969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sz="8800" dirty="0">
                <a:solidFill>
                  <a:srgbClr val="FFC000"/>
                </a:solidFill>
                <a:latin typeface="Helvetica Neue"/>
                <a:ea typeface="Helvetica Neue"/>
                <a:cs typeface="Helvetica Neue"/>
                <a:sym typeface="Arial"/>
              </a:rPr>
              <a:t>Key and Emerging Priorities</a:t>
            </a:r>
            <a:endParaRPr dirty="0">
              <a:solidFill>
                <a:srgbClr val="FFC000"/>
              </a:solidFill>
            </a:endParaRPr>
          </a:p>
        </p:txBody>
      </p:sp>
      <p:sp>
        <p:nvSpPr>
          <p:cNvPr id="107" name="Google Shape;107;g20270e6df5a_0_34"/>
          <p:cNvSpPr txBox="1">
            <a:spLocks noGrp="1"/>
          </p:cNvSpPr>
          <p:nvPr>
            <p:ph type="body" idx="1"/>
          </p:nvPr>
        </p:nvSpPr>
        <p:spPr>
          <a:xfrm>
            <a:off x="1321904" y="5046796"/>
            <a:ext cx="21740191" cy="8059604"/>
          </a:xfrm>
          <a:prstGeom prst="rect">
            <a:avLst/>
          </a:prstGeom>
        </p:spPr>
        <p:txBody>
          <a:bodyPr spcFirstLastPara="1" wrap="square" lIns="182850" tIns="91400" rIns="182850" bIns="91400" numCol="2" spcCol="1098550" anchor="t" anchorCtr="0">
            <a:normAutofit fontScale="92500" lnSpcReduction="10000"/>
          </a:bodyPr>
          <a:lstStyle/>
          <a:p>
            <a:pPr marL="152400" indent="0">
              <a:lnSpc>
                <a:spcPct val="100000"/>
              </a:lnSpc>
              <a:spcBef>
                <a:spcPts val="0"/>
              </a:spcBef>
              <a:buSzPct val="125000"/>
              <a:buNone/>
            </a:pPr>
            <a:r>
              <a:rPr lang="en-US" b="1" dirty="0">
                <a:solidFill>
                  <a:schemeClr val="accent2">
                    <a:lumMod val="75000"/>
                  </a:schemeClr>
                </a:solidFill>
              </a:rPr>
              <a:t>Equity and Access: </a:t>
            </a:r>
          </a:p>
          <a:p>
            <a:pPr marL="152400" indent="0">
              <a:lnSpc>
                <a:spcPct val="100000"/>
              </a:lnSpc>
              <a:spcBef>
                <a:spcPts val="0"/>
              </a:spcBef>
              <a:buSzPct val="125000"/>
              <a:buNone/>
            </a:pPr>
            <a:endParaRPr lang="en-US" dirty="0">
              <a:solidFill>
                <a:schemeClr val="accent2">
                  <a:lumMod val="75000"/>
                </a:schemeClr>
              </a:solidFill>
            </a:endParaRPr>
          </a:p>
          <a:p>
            <a:pPr marL="838200" indent="-685800">
              <a:lnSpc>
                <a:spcPct val="100000"/>
              </a:lnSpc>
              <a:spcBef>
                <a:spcPts val="0"/>
              </a:spcBef>
              <a:buSzPct val="125000"/>
            </a:pPr>
            <a:r>
              <a:rPr lang="en-US" dirty="0">
                <a:solidFill>
                  <a:schemeClr val="tx1"/>
                </a:solidFill>
              </a:rPr>
              <a:t>Ensuring equitable access to quality education for all students regardless of socioeconomic status, race, ethnicity, or geographic location. </a:t>
            </a:r>
          </a:p>
          <a:p>
            <a:pPr marL="838200" indent="-685800">
              <a:lnSpc>
                <a:spcPct val="100000"/>
              </a:lnSpc>
              <a:spcBef>
                <a:spcPts val="0"/>
              </a:spcBef>
              <a:buSzPct val="125000"/>
            </a:pPr>
            <a:endParaRPr lang="en-US" dirty="0">
              <a:solidFill>
                <a:schemeClr val="tx1"/>
              </a:solidFill>
            </a:endParaRPr>
          </a:p>
          <a:p>
            <a:pPr marL="838200" indent="-685800">
              <a:lnSpc>
                <a:spcPct val="100000"/>
              </a:lnSpc>
              <a:spcBef>
                <a:spcPts val="0"/>
              </a:spcBef>
              <a:buSzPct val="125000"/>
            </a:pPr>
            <a:r>
              <a:rPr lang="en-US" dirty="0">
                <a:solidFill>
                  <a:schemeClr val="tx1"/>
                </a:solidFill>
              </a:rPr>
              <a:t>Addressing disparities in educational opportunities and outcomes to promote equity and inclusivity in education.</a:t>
            </a: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endParaRPr lang="en-US" sz="1300" b="1" dirty="0">
              <a:solidFill>
                <a:schemeClr val="accent2">
                  <a:lumMod val="75000"/>
                </a:schemeClr>
              </a:solidFill>
            </a:endParaRPr>
          </a:p>
          <a:p>
            <a:pPr marL="152400" indent="0">
              <a:spcBef>
                <a:spcPts val="0"/>
              </a:spcBef>
              <a:buSzPct val="125000"/>
              <a:buNone/>
            </a:pPr>
            <a:endParaRPr lang="en-US" sz="1200" b="1" dirty="0">
              <a:solidFill>
                <a:schemeClr val="accent2">
                  <a:lumMod val="75000"/>
                </a:schemeClr>
              </a:solidFill>
            </a:endParaRPr>
          </a:p>
          <a:p>
            <a:pPr marL="152400" indent="0">
              <a:spcBef>
                <a:spcPts val="0"/>
              </a:spcBef>
              <a:buSzPct val="125000"/>
              <a:buNone/>
            </a:pPr>
            <a:r>
              <a:rPr lang="en-US" b="1" dirty="0">
                <a:solidFill>
                  <a:schemeClr val="accent2">
                    <a:lumMod val="75000"/>
                  </a:schemeClr>
                </a:solidFill>
              </a:rPr>
              <a:t>Academic Excellence:</a:t>
            </a:r>
          </a:p>
          <a:p>
            <a:pPr marL="152400" indent="0">
              <a:spcBef>
                <a:spcPts val="0"/>
              </a:spcBef>
              <a:buSzPct val="125000"/>
              <a:buNone/>
            </a:pPr>
            <a:endParaRPr lang="en-US" dirty="0">
              <a:solidFill>
                <a:schemeClr val="tx1"/>
              </a:solidFill>
            </a:endParaRPr>
          </a:p>
          <a:p>
            <a:pPr marL="838200" indent="-685800">
              <a:spcBef>
                <a:spcPts val="0"/>
              </a:spcBef>
              <a:buSzPct val="125000"/>
            </a:pPr>
            <a:r>
              <a:rPr lang="en-US" dirty="0">
                <a:solidFill>
                  <a:schemeClr val="tx1"/>
                </a:solidFill>
              </a:rPr>
              <a:t>Promoting academic rigor, excellence, and achievement in K-12 education and higher education institutions.</a:t>
            </a:r>
          </a:p>
          <a:p>
            <a:pPr marL="838200" indent="-685800">
              <a:spcBef>
                <a:spcPts val="0"/>
              </a:spcBef>
              <a:buSzPct val="125000"/>
            </a:pPr>
            <a:endParaRPr lang="en-US" dirty="0">
              <a:solidFill>
                <a:schemeClr val="tx1"/>
              </a:solidFill>
            </a:endParaRPr>
          </a:p>
          <a:p>
            <a:pPr marL="838200" indent="-685800">
              <a:spcBef>
                <a:spcPts val="0"/>
              </a:spcBef>
              <a:buSzPct val="125000"/>
            </a:pPr>
            <a:r>
              <a:rPr lang="en-US" dirty="0">
                <a:solidFill>
                  <a:schemeClr val="tx1"/>
                </a:solidFill>
              </a:rPr>
              <a:t>Supporting initiatives to enhance curriculum standards, instructional quality, and student performance.</a:t>
            </a:r>
          </a:p>
          <a:p>
            <a:pPr marL="838200" indent="-685800">
              <a:spcBef>
                <a:spcPts val="0"/>
              </a:spcBef>
              <a:buSzPct val="125000"/>
            </a:pPr>
            <a:endParaRPr lang="en-US" dirty="0">
              <a:solidFill>
                <a:schemeClr val="tx1"/>
              </a:solidFill>
            </a:endParaRPr>
          </a:p>
          <a:p>
            <a:pPr marL="838200" indent="-685800">
              <a:spcBef>
                <a:spcPts val="0"/>
              </a:spcBef>
              <a:buSzPct val="125000"/>
            </a:pPr>
            <a:endParaRPr lang="en-US" dirty="0">
              <a:solidFill>
                <a:schemeClr val="tx1"/>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6" name="Graphic 5" descr="Group with solid fill">
            <a:extLst>
              <a:ext uri="{FF2B5EF4-FFF2-40B4-BE49-F238E27FC236}">
                <a16:creationId xmlns:a16="http://schemas.microsoft.com/office/drawing/2014/main" id="{C1FBE1C8-3224-AB37-3ABC-F45EB037B0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7934" y="2895600"/>
            <a:ext cx="2401330" cy="2401330"/>
          </a:xfrm>
          <a:prstGeom prst="rect">
            <a:avLst/>
          </a:prstGeom>
        </p:spPr>
      </p:pic>
      <p:pic>
        <p:nvPicPr>
          <p:cNvPr id="8" name="Graphic 7" descr="Rating 3 Star with solid fill">
            <a:extLst>
              <a:ext uri="{FF2B5EF4-FFF2-40B4-BE49-F238E27FC236}">
                <a16:creationId xmlns:a16="http://schemas.microsoft.com/office/drawing/2014/main" id="{CD545AA0-1F9D-CF63-4EFB-E9E011C188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255579" y="2500185"/>
            <a:ext cx="2945026" cy="2945026"/>
          </a:xfrm>
          <a:prstGeom prst="rect">
            <a:avLst/>
          </a:prstGeom>
        </p:spPr>
      </p:pic>
    </p:spTree>
    <p:extLst>
      <p:ext uri="{BB962C8B-B14F-4D97-AF65-F5344CB8AC3E}">
        <p14:creationId xmlns:p14="http://schemas.microsoft.com/office/powerpoint/2010/main" val="3340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sz="8800" dirty="0">
                <a:solidFill>
                  <a:srgbClr val="FFC000"/>
                </a:solidFill>
                <a:latin typeface="Helvetica Neue"/>
                <a:ea typeface="Helvetica Neue"/>
                <a:cs typeface="Helvetica Neue"/>
                <a:sym typeface="Arial"/>
              </a:rPr>
              <a:t>Key and Emerging Priorities</a:t>
            </a:r>
            <a:endParaRPr dirty="0">
              <a:solidFill>
                <a:srgbClr val="FFC000"/>
              </a:solidFill>
            </a:endParaRPr>
          </a:p>
        </p:txBody>
      </p:sp>
      <p:sp>
        <p:nvSpPr>
          <p:cNvPr id="107" name="Google Shape;107;g20270e6df5a_0_34"/>
          <p:cNvSpPr txBox="1">
            <a:spLocks noGrp="1"/>
          </p:cNvSpPr>
          <p:nvPr>
            <p:ph type="body" idx="1"/>
          </p:nvPr>
        </p:nvSpPr>
        <p:spPr>
          <a:xfrm>
            <a:off x="1219200" y="5449329"/>
            <a:ext cx="21740191" cy="7485445"/>
          </a:xfrm>
          <a:prstGeom prst="rect">
            <a:avLst/>
          </a:prstGeom>
        </p:spPr>
        <p:txBody>
          <a:bodyPr spcFirstLastPara="1" wrap="square" lIns="182850" tIns="91400" rIns="182850" bIns="91400" numCol="2" spcCol="1098550" anchor="t" anchorCtr="0">
            <a:normAutofit fontScale="92500" lnSpcReduction="10000"/>
          </a:bodyPr>
          <a:lstStyle/>
          <a:p>
            <a:pPr marL="152400" indent="0">
              <a:lnSpc>
                <a:spcPct val="100000"/>
              </a:lnSpc>
              <a:spcBef>
                <a:spcPts val="0"/>
              </a:spcBef>
              <a:buSzPct val="125000"/>
              <a:buNone/>
            </a:pPr>
            <a:r>
              <a:rPr lang="en-US" b="1" dirty="0">
                <a:solidFill>
                  <a:schemeClr val="accent2">
                    <a:lumMod val="75000"/>
                  </a:schemeClr>
                </a:solidFill>
              </a:rPr>
              <a:t>STEM Education:</a:t>
            </a:r>
          </a:p>
          <a:p>
            <a:pPr marL="152400" indent="0">
              <a:lnSpc>
                <a:spcPct val="100000"/>
              </a:lnSpc>
              <a:spcBef>
                <a:spcPts val="0"/>
              </a:spcBef>
              <a:buSzPct val="125000"/>
              <a:buNone/>
            </a:pPr>
            <a:endParaRPr lang="en-US" b="1" dirty="0">
              <a:solidFill>
                <a:schemeClr val="accent2">
                  <a:lumMod val="75000"/>
                </a:schemeClr>
              </a:solidFill>
            </a:endParaRPr>
          </a:p>
          <a:p>
            <a:pPr marL="838200" indent="-685800">
              <a:lnSpc>
                <a:spcPct val="100000"/>
              </a:lnSpc>
              <a:spcBef>
                <a:spcPts val="0"/>
              </a:spcBef>
              <a:buSzPct val="125000"/>
            </a:pPr>
            <a:r>
              <a:rPr lang="en-US" dirty="0">
                <a:solidFill>
                  <a:schemeClr val="tx1"/>
                </a:solidFill>
              </a:rPr>
              <a:t>Fostering innovation and competitiveness by promoting Science, Technology, Engineering, and Mathematics (STEM) education.</a:t>
            </a:r>
          </a:p>
          <a:p>
            <a:pPr marL="838200" indent="-685800">
              <a:lnSpc>
                <a:spcPct val="100000"/>
              </a:lnSpc>
              <a:spcBef>
                <a:spcPts val="0"/>
              </a:spcBef>
              <a:buSzPct val="125000"/>
            </a:pPr>
            <a:endParaRPr lang="en-US" dirty="0">
              <a:solidFill>
                <a:schemeClr val="tx1"/>
              </a:solidFill>
            </a:endParaRPr>
          </a:p>
          <a:p>
            <a:pPr marL="838200" indent="-685800">
              <a:lnSpc>
                <a:spcPct val="100000"/>
              </a:lnSpc>
              <a:spcBef>
                <a:spcPts val="0"/>
              </a:spcBef>
              <a:buSzPct val="125000"/>
            </a:pPr>
            <a:r>
              <a:rPr lang="en-US" dirty="0">
                <a:solidFill>
                  <a:schemeClr val="tx1"/>
                </a:solidFill>
              </a:rPr>
              <a:t>Investing in STEM programs, resources, and partnerships to prepare students for future careers in STEM fields.</a:t>
            </a: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r>
              <a:rPr lang="en-US" b="1" dirty="0">
                <a:solidFill>
                  <a:schemeClr val="accent2">
                    <a:lumMod val="75000"/>
                  </a:schemeClr>
                </a:solidFill>
              </a:rPr>
              <a:t>Early Childhood Education:</a:t>
            </a:r>
          </a:p>
          <a:p>
            <a:pPr marL="152400" indent="0">
              <a:spcBef>
                <a:spcPts val="0"/>
              </a:spcBef>
              <a:buSzPct val="125000"/>
              <a:buNone/>
            </a:pPr>
            <a:endParaRPr lang="en-US" dirty="0">
              <a:solidFill>
                <a:schemeClr val="tx1"/>
              </a:solidFill>
            </a:endParaRPr>
          </a:p>
          <a:p>
            <a:pPr marL="838200" indent="-685800">
              <a:lnSpc>
                <a:spcPct val="100000"/>
              </a:lnSpc>
              <a:spcBef>
                <a:spcPts val="0"/>
              </a:spcBef>
              <a:buSzPct val="125000"/>
            </a:pPr>
            <a:r>
              <a:rPr lang="en-US" dirty="0">
                <a:solidFill>
                  <a:schemeClr val="tx1"/>
                </a:solidFill>
              </a:rPr>
              <a:t>Recognizing the importance of early childhood education in laying the foundation for lifelong learning and success.</a:t>
            </a:r>
          </a:p>
          <a:p>
            <a:pPr marL="838200" indent="-685800">
              <a:lnSpc>
                <a:spcPct val="100000"/>
              </a:lnSpc>
              <a:spcBef>
                <a:spcPts val="0"/>
              </a:spcBef>
              <a:buSzPct val="125000"/>
            </a:pPr>
            <a:endParaRPr lang="en-US" dirty="0">
              <a:solidFill>
                <a:schemeClr val="tx1"/>
              </a:solidFill>
            </a:endParaRPr>
          </a:p>
          <a:p>
            <a:pPr marL="838200" indent="-685800">
              <a:lnSpc>
                <a:spcPct val="100000"/>
              </a:lnSpc>
              <a:spcBef>
                <a:spcPts val="0"/>
              </a:spcBef>
              <a:buSzPct val="125000"/>
            </a:pPr>
            <a:r>
              <a:rPr lang="en-US" dirty="0">
                <a:solidFill>
                  <a:schemeClr val="tx1"/>
                </a:solidFill>
              </a:rPr>
              <a:t>Supporting early childhood development programs, preschool initiatives, and early literacy interventions.</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Graphic 3" descr="Atom with solid fill">
            <a:extLst>
              <a:ext uri="{FF2B5EF4-FFF2-40B4-BE49-F238E27FC236}">
                <a16:creationId xmlns:a16="http://schemas.microsoft.com/office/drawing/2014/main" id="{735F4E42-2BAA-1968-73CD-819A5C346B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8378" y="2850291"/>
            <a:ext cx="2599038" cy="2599038"/>
          </a:xfrm>
          <a:prstGeom prst="rect">
            <a:avLst/>
          </a:prstGeom>
        </p:spPr>
      </p:pic>
      <p:pic>
        <p:nvPicPr>
          <p:cNvPr id="8" name="Graphic 7" descr="Man with kid with solid fill">
            <a:extLst>
              <a:ext uri="{FF2B5EF4-FFF2-40B4-BE49-F238E27FC236}">
                <a16:creationId xmlns:a16="http://schemas.microsoft.com/office/drawing/2014/main" id="{6D329115-FD8F-829C-8174-95497A3083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71123" y="2850291"/>
            <a:ext cx="2599037" cy="2599037"/>
          </a:xfrm>
          <a:prstGeom prst="rect">
            <a:avLst/>
          </a:prstGeom>
        </p:spPr>
      </p:pic>
    </p:spTree>
    <p:extLst>
      <p:ext uri="{BB962C8B-B14F-4D97-AF65-F5344CB8AC3E}">
        <p14:creationId xmlns:p14="http://schemas.microsoft.com/office/powerpoint/2010/main" val="2175206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sz="8800" dirty="0">
                <a:solidFill>
                  <a:srgbClr val="FFC000"/>
                </a:solidFill>
                <a:latin typeface="Helvetica Neue"/>
                <a:ea typeface="Helvetica Neue"/>
                <a:cs typeface="Helvetica Neue"/>
                <a:sym typeface="Arial"/>
              </a:rPr>
              <a:t>Key and Emerging Priorities</a:t>
            </a:r>
            <a:endParaRPr dirty="0">
              <a:solidFill>
                <a:srgbClr val="FFC000"/>
              </a:solidFill>
            </a:endParaRPr>
          </a:p>
        </p:txBody>
      </p:sp>
      <p:sp>
        <p:nvSpPr>
          <p:cNvPr id="107" name="Google Shape;107;g20270e6df5a_0_34"/>
          <p:cNvSpPr txBox="1">
            <a:spLocks noGrp="1"/>
          </p:cNvSpPr>
          <p:nvPr>
            <p:ph type="body" idx="1"/>
          </p:nvPr>
        </p:nvSpPr>
        <p:spPr>
          <a:xfrm>
            <a:off x="1219200" y="5627627"/>
            <a:ext cx="21740191" cy="9052200"/>
          </a:xfrm>
          <a:prstGeom prst="rect">
            <a:avLst/>
          </a:prstGeom>
        </p:spPr>
        <p:txBody>
          <a:bodyPr spcFirstLastPara="1" wrap="square" lIns="182850" tIns="91400" rIns="182850" bIns="91400" numCol="2" spcCol="1098550" anchor="t" anchorCtr="0">
            <a:normAutofit fontScale="92500" lnSpcReduction="20000"/>
          </a:bodyPr>
          <a:lstStyle/>
          <a:p>
            <a:pPr marL="152400" indent="0">
              <a:lnSpc>
                <a:spcPct val="100000"/>
              </a:lnSpc>
              <a:spcBef>
                <a:spcPts val="0"/>
              </a:spcBef>
              <a:buSzPct val="125000"/>
              <a:buNone/>
            </a:pPr>
            <a:r>
              <a:rPr lang="en-US" b="1" dirty="0">
                <a:solidFill>
                  <a:schemeClr val="accent2">
                    <a:lumMod val="75000"/>
                  </a:schemeClr>
                </a:solidFill>
              </a:rPr>
              <a:t>Career-Connected Learning:</a:t>
            </a:r>
          </a:p>
          <a:p>
            <a:pPr marL="152400" indent="0">
              <a:lnSpc>
                <a:spcPct val="100000"/>
              </a:lnSpc>
              <a:spcBef>
                <a:spcPts val="0"/>
              </a:spcBef>
              <a:buSzPct val="125000"/>
              <a:buNone/>
            </a:pPr>
            <a:endParaRPr lang="en-US" b="1" dirty="0">
              <a:solidFill>
                <a:schemeClr val="accent2">
                  <a:lumMod val="75000"/>
                </a:schemeClr>
              </a:solidFill>
            </a:endParaRPr>
          </a:p>
          <a:p>
            <a:pPr marL="838200" indent="-685800">
              <a:lnSpc>
                <a:spcPct val="100000"/>
              </a:lnSpc>
              <a:spcBef>
                <a:spcPts val="0"/>
              </a:spcBef>
              <a:buSzPct val="125000"/>
            </a:pPr>
            <a:r>
              <a:rPr lang="en-US" dirty="0">
                <a:solidFill>
                  <a:schemeClr val="tx1"/>
                </a:solidFill>
              </a:rPr>
              <a:t>Aligning education with workforce needs and industry demands through career-connected learning opportunities.</a:t>
            </a:r>
          </a:p>
          <a:p>
            <a:pPr marL="838200" indent="-685800">
              <a:lnSpc>
                <a:spcPct val="100000"/>
              </a:lnSpc>
              <a:spcBef>
                <a:spcPts val="0"/>
              </a:spcBef>
              <a:buSzPct val="125000"/>
            </a:pPr>
            <a:endParaRPr lang="en-US" dirty="0">
              <a:solidFill>
                <a:schemeClr val="tx1"/>
              </a:solidFill>
            </a:endParaRPr>
          </a:p>
          <a:p>
            <a:pPr marL="838200" indent="-685800">
              <a:lnSpc>
                <a:spcPct val="100000"/>
              </a:lnSpc>
              <a:spcBef>
                <a:spcPts val="0"/>
              </a:spcBef>
              <a:buSzPct val="125000"/>
            </a:pPr>
            <a:r>
              <a:rPr lang="en-US" dirty="0">
                <a:solidFill>
                  <a:schemeClr val="tx1"/>
                </a:solidFill>
              </a:rPr>
              <a:t>Promoting pathways to career readiness, including internships, apprenticeships, and vocational training programs.</a:t>
            </a:r>
          </a:p>
          <a:p>
            <a:pPr marL="838200" indent="-685800">
              <a:spcBef>
                <a:spcPts val="0"/>
              </a:spcBef>
              <a:buSzPct val="125000"/>
            </a:pPr>
            <a:endParaRPr lang="en-US" dirty="0">
              <a:solidFill>
                <a:schemeClr val="tx1"/>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r>
              <a:rPr lang="en-US" b="1" dirty="0">
                <a:solidFill>
                  <a:schemeClr val="accent2">
                    <a:lumMod val="75000"/>
                  </a:schemeClr>
                </a:solidFill>
              </a:rPr>
              <a:t>Digital Learning and Technology Integration:</a:t>
            </a:r>
          </a:p>
          <a:p>
            <a:pPr marL="152400" indent="0">
              <a:spcBef>
                <a:spcPts val="0"/>
              </a:spcBef>
              <a:buSzPct val="125000"/>
              <a:buNone/>
            </a:pPr>
            <a:endParaRPr lang="en-US" dirty="0">
              <a:solidFill>
                <a:schemeClr val="tx1"/>
              </a:solidFill>
            </a:endParaRPr>
          </a:p>
          <a:p>
            <a:pPr marL="838200" indent="-685800">
              <a:lnSpc>
                <a:spcPct val="100000"/>
              </a:lnSpc>
              <a:spcBef>
                <a:spcPts val="0"/>
              </a:spcBef>
              <a:buSzPct val="125000"/>
            </a:pPr>
            <a:r>
              <a:rPr lang="en-US" dirty="0">
                <a:solidFill>
                  <a:schemeClr val="tx1"/>
                </a:solidFill>
              </a:rPr>
              <a:t>Embracing digital learning tools, educational technology, and online resources to enhance teaching and learning experiences.</a:t>
            </a:r>
          </a:p>
          <a:p>
            <a:pPr marL="838200" indent="-685800">
              <a:lnSpc>
                <a:spcPct val="100000"/>
              </a:lnSpc>
              <a:spcBef>
                <a:spcPts val="0"/>
              </a:spcBef>
              <a:buSzPct val="125000"/>
            </a:pPr>
            <a:endParaRPr lang="en-US" dirty="0">
              <a:solidFill>
                <a:schemeClr val="tx1"/>
              </a:solidFill>
            </a:endParaRPr>
          </a:p>
          <a:p>
            <a:pPr marL="838200" indent="-685800">
              <a:lnSpc>
                <a:spcPct val="100000"/>
              </a:lnSpc>
              <a:spcBef>
                <a:spcPts val="0"/>
              </a:spcBef>
              <a:buSzPct val="125000"/>
            </a:pPr>
            <a:r>
              <a:rPr lang="en-US" dirty="0">
                <a:solidFill>
                  <a:schemeClr val="tx1"/>
                </a:solidFill>
              </a:rPr>
              <a:t>Investing in technology infrastructure and digital literacy initiatives to bridge the digital divide and promote digital equity.</a:t>
            </a:r>
          </a:p>
          <a:p>
            <a:pPr marL="838200" indent="-685800">
              <a:spcBef>
                <a:spcPts val="0"/>
              </a:spcBef>
              <a:buSzPct val="125000"/>
            </a:pPr>
            <a:endParaRPr lang="en-US" dirty="0">
              <a:solidFill>
                <a:schemeClr val="tx1"/>
              </a:solidFill>
            </a:endParaRPr>
          </a:p>
          <a:p>
            <a:pPr marL="838200" indent="-685800">
              <a:spcBef>
                <a:spcPts val="0"/>
              </a:spcBef>
              <a:buSzPct val="125000"/>
            </a:pPr>
            <a:endParaRPr lang="en-US" dirty="0">
              <a:solidFill>
                <a:schemeClr val="tx1"/>
              </a:solidFill>
            </a:endParaRPr>
          </a:p>
          <a:p>
            <a:pPr marL="838200" indent="-685800">
              <a:spcBef>
                <a:spcPts val="0"/>
              </a:spcBef>
              <a:buSzPct val="125000"/>
            </a:pPr>
            <a:endParaRPr lang="en-US" dirty="0">
              <a:solidFill>
                <a:schemeClr val="tx1"/>
              </a:solidFill>
            </a:endParaRPr>
          </a:p>
          <a:p>
            <a:pPr marL="838200" indent="-685800">
              <a:spcBef>
                <a:spcPts val="0"/>
              </a:spcBef>
              <a:buSzPct val="125000"/>
            </a:pPr>
            <a:endParaRPr lang="en-US" dirty="0">
              <a:solidFill>
                <a:schemeClr val="tx1"/>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6" name="Graphic 5" descr="Route (Two Pins With A Path) with solid fill">
            <a:extLst>
              <a:ext uri="{FF2B5EF4-FFF2-40B4-BE49-F238E27FC236}">
                <a16:creationId xmlns:a16="http://schemas.microsoft.com/office/drawing/2014/main" id="{A460BC33-184C-EC8D-4073-A7C8DB68CA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59891" y="2757912"/>
            <a:ext cx="3007403" cy="3007403"/>
          </a:xfrm>
          <a:prstGeom prst="rect">
            <a:avLst/>
          </a:prstGeom>
        </p:spPr>
      </p:pic>
      <p:pic>
        <p:nvPicPr>
          <p:cNvPr id="8" name="Graphic 7" descr="Cloud Computing with solid fill">
            <a:extLst>
              <a:ext uri="{FF2B5EF4-FFF2-40B4-BE49-F238E27FC236}">
                <a16:creationId xmlns:a16="http://schemas.microsoft.com/office/drawing/2014/main" id="{78655E36-2670-A7A3-CA4B-87D02A9662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33806" y="2867360"/>
            <a:ext cx="2549610" cy="2549610"/>
          </a:xfrm>
          <a:prstGeom prst="rect">
            <a:avLst/>
          </a:prstGeom>
        </p:spPr>
      </p:pic>
    </p:spTree>
    <p:extLst>
      <p:ext uri="{BB962C8B-B14F-4D97-AF65-F5344CB8AC3E}">
        <p14:creationId xmlns:p14="http://schemas.microsoft.com/office/powerpoint/2010/main" val="426415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sz="8800" dirty="0">
                <a:solidFill>
                  <a:srgbClr val="FFC000"/>
                </a:solidFill>
                <a:latin typeface="Helvetica Neue"/>
                <a:ea typeface="Helvetica Neue"/>
                <a:cs typeface="Helvetica Neue"/>
                <a:sym typeface="Arial"/>
              </a:rPr>
              <a:t>Key and Emerging Priorities</a:t>
            </a:r>
            <a:endParaRPr dirty="0">
              <a:solidFill>
                <a:srgbClr val="FFC000"/>
              </a:solidFill>
            </a:endParaRPr>
          </a:p>
        </p:txBody>
      </p:sp>
      <p:sp>
        <p:nvSpPr>
          <p:cNvPr id="107" name="Google Shape;107;g20270e6df5a_0_34"/>
          <p:cNvSpPr txBox="1">
            <a:spLocks noGrp="1"/>
          </p:cNvSpPr>
          <p:nvPr>
            <p:ph type="body" idx="1"/>
          </p:nvPr>
        </p:nvSpPr>
        <p:spPr>
          <a:xfrm>
            <a:off x="1219200" y="5293994"/>
            <a:ext cx="21740191" cy="8990416"/>
          </a:xfrm>
          <a:prstGeom prst="rect">
            <a:avLst/>
          </a:prstGeom>
        </p:spPr>
        <p:txBody>
          <a:bodyPr spcFirstLastPara="1" wrap="square" lIns="182850" tIns="91400" rIns="182850" bIns="91400" numCol="2" spcCol="1098550" anchor="t" anchorCtr="0">
            <a:normAutofit fontScale="92500" lnSpcReduction="10000"/>
          </a:bodyPr>
          <a:lstStyle/>
          <a:p>
            <a:pPr marL="152400" indent="0">
              <a:lnSpc>
                <a:spcPct val="100000"/>
              </a:lnSpc>
              <a:spcBef>
                <a:spcPts val="0"/>
              </a:spcBef>
              <a:buSzPct val="125000"/>
              <a:buNone/>
            </a:pPr>
            <a:r>
              <a:rPr lang="en-US" b="1" dirty="0">
                <a:solidFill>
                  <a:schemeClr val="accent2">
                    <a:lumMod val="75000"/>
                  </a:schemeClr>
                </a:solidFill>
              </a:rPr>
              <a:t>Social and Emotional Learning (SEL):</a:t>
            </a:r>
          </a:p>
          <a:p>
            <a:pPr marL="152400" indent="0">
              <a:lnSpc>
                <a:spcPct val="100000"/>
              </a:lnSpc>
              <a:spcBef>
                <a:spcPts val="0"/>
              </a:spcBef>
              <a:buSzPct val="125000"/>
              <a:buNone/>
            </a:pPr>
            <a:endParaRPr lang="en-US" b="1" dirty="0">
              <a:solidFill>
                <a:schemeClr val="accent2">
                  <a:lumMod val="75000"/>
                </a:schemeClr>
              </a:solidFill>
            </a:endParaRPr>
          </a:p>
          <a:p>
            <a:pPr marL="838200" indent="-685800">
              <a:lnSpc>
                <a:spcPct val="100000"/>
              </a:lnSpc>
              <a:spcBef>
                <a:spcPts val="0"/>
              </a:spcBef>
              <a:buSzPct val="125000"/>
            </a:pPr>
            <a:r>
              <a:rPr lang="en-US" dirty="0">
                <a:solidFill>
                  <a:schemeClr val="tx1"/>
                </a:solidFill>
              </a:rPr>
              <a:t>Recognizing the importance of social and emotional well-being in academic success and overall student development.</a:t>
            </a:r>
          </a:p>
          <a:p>
            <a:pPr marL="838200" indent="-685800">
              <a:lnSpc>
                <a:spcPct val="100000"/>
              </a:lnSpc>
              <a:spcBef>
                <a:spcPts val="0"/>
              </a:spcBef>
              <a:buSzPct val="125000"/>
            </a:pPr>
            <a:endParaRPr lang="en-US" dirty="0">
              <a:solidFill>
                <a:schemeClr val="tx1"/>
              </a:solidFill>
            </a:endParaRPr>
          </a:p>
          <a:p>
            <a:pPr marL="838200" indent="-685800">
              <a:lnSpc>
                <a:spcPct val="100000"/>
              </a:lnSpc>
              <a:spcBef>
                <a:spcPts val="0"/>
              </a:spcBef>
              <a:buSzPct val="125000"/>
            </a:pPr>
            <a:r>
              <a:rPr lang="en-US" dirty="0">
                <a:solidFill>
                  <a:schemeClr val="tx1"/>
                </a:solidFill>
              </a:rPr>
              <a:t>Integrating SEL initiatives, mindfulness practices, and mental health support services into educational settings.</a:t>
            </a:r>
          </a:p>
          <a:p>
            <a:pPr marL="152400" indent="0">
              <a:spcBef>
                <a:spcPts val="0"/>
              </a:spcBef>
              <a:buSzPct val="125000"/>
              <a:buNone/>
            </a:pPr>
            <a:endParaRPr lang="en-US" dirty="0">
              <a:solidFill>
                <a:schemeClr val="tx1"/>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endParaRPr lang="en-US" b="1" dirty="0">
              <a:solidFill>
                <a:schemeClr val="accent2">
                  <a:lumMod val="75000"/>
                </a:schemeClr>
              </a:solidFill>
            </a:endParaRPr>
          </a:p>
          <a:p>
            <a:pPr marL="152400" indent="0">
              <a:spcBef>
                <a:spcPts val="0"/>
              </a:spcBef>
              <a:buSzPct val="125000"/>
              <a:buNone/>
            </a:pPr>
            <a:r>
              <a:rPr lang="en-US" b="1" dirty="0">
                <a:solidFill>
                  <a:schemeClr val="accent2">
                    <a:lumMod val="75000"/>
                  </a:schemeClr>
                </a:solidFill>
              </a:rPr>
              <a:t>Culturally Responsive Education:</a:t>
            </a:r>
          </a:p>
          <a:p>
            <a:pPr marL="152400" indent="0">
              <a:spcBef>
                <a:spcPts val="0"/>
              </a:spcBef>
              <a:buSzPct val="125000"/>
              <a:buNone/>
            </a:pPr>
            <a:endParaRPr lang="en-US" dirty="0">
              <a:solidFill>
                <a:schemeClr val="tx1"/>
              </a:solidFill>
            </a:endParaRPr>
          </a:p>
          <a:p>
            <a:pPr marL="838200" indent="-685800">
              <a:lnSpc>
                <a:spcPct val="100000"/>
              </a:lnSpc>
              <a:spcBef>
                <a:spcPts val="0"/>
              </a:spcBef>
              <a:buSzPct val="125000"/>
            </a:pPr>
            <a:r>
              <a:rPr lang="en-US" dirty="0">
                <a:solidFill>
                  <a:schemeClr val="tx1"/>
                </a:solidFill>
              </a:rPr>
              <a:t>Promoting culturally responsive teaching practices, inclusive curriculum, and diverse representation in educational materials.</a:t>
            </a:r>
          </a:p>
          <a:p>
            <a:pPr marL="838200" indent="-685800">
              <a:lnSpc>
                <a:spcPct val="100000"/>
              </a:lnSpc>
              <a:spcBef>
                <a:spcPts val="0"/>
              </a:spcBef>
              <a:buSzPct val="125000"/>
            </a:pPr>
            <a:endParaRPr lang="en-US" dirty="0">
              <a:solidFill>
                <a:schemeClr val="tx1"/>
              </a:solidFill>
            </a:endParaRPr>
          </a:p>
          <a:p>
            <a:pPr marL="838200" indent="-685800">
              <a:lnSpc>
                <a:spcPct val="100000"/>
              </a:lnSpc>
              <a:spcBef>
                <a:spcPts val="0"/>
              </a:spcBef>
              <a:buSzPct val="125000"/>
            </a:pPr>
            <a:r>
              <a:rPr lang="en-US" dirty="0">
                <a:solidFill>
                  <a:schemeClr val="tx1"/>
                </a:solidFill>
              </a:rPr>
              <a:t>Valuing diversity, equity, and inclusion in education to create inclusive learning environments for all students.</a:t>
            </a:r>
          </a:p>
          <a:p>
            <a:pPr marL="838200" indent="-685800">
              <a:spcBef>
                <a:spcPts val="0"/>
              </a:spcBef>
              <a:buSzPct val="125000"/>
            </a:pPr>
            <a:endParaRPr lang="en-US" dirty="0">
              <a:solidFill>
                <a:schemeClr val="tx1"/>
              </a:solidFill>
            </a:endParaRPr>
          </a:p>
          <a:p>
            <a:pPr marL="838200" indent="-685800">
              <a:spcBef>
                <a:spcPts val="0"/>
              </a:spcBef>
              <a:buSzPct val="125000"/>
            </a:pPr>
            <a:endParaRPr lang="en-US" dirty="0">
              <a:solidFill>
                <a:schemeClr val="tx1"/>
              </a:solidFill>
            </a:endParaRPr>
          </a:p>
          <a:p>
            <a:pPr marL="838200" indent="-685800">
              <a:spcBef>
                <a:spcPts val="0"/>
              </a:spcBef>
              <a:buSzPct val="125000"/>
            </a:pPr>
            <a:endParaRPr lang="en-US" dirty="0">
              <a:solidFill>
                <a:schemeClr val="tx1"/>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6" name="Graphic 5" descr="Cheers with solid fill">
            <a:extLst>
              <a:ext uri="{FF2B5EF4-FFF2-40B4-BE49-F238E27FC236}">
                <a16:creationId xmlns:a16="http://schemas.microsoft.com/office/drawing/2014/main" id="{A7404DE6-53C5-AD38-10BE-FBB247D599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50725" y="2674362"/>
            <a:ext cx="2693772" cy="2693772"/>
          </a:xfrm>
          <a:prstGeom prst="rect">
            <a:avLst/>
          </a:prstGeom>
        </p:spPr>
      </p:pic>
      <p:pic>
        <p:nvPicPr>
          <p:cNvPr id="8" name="Graphic 7" descr="Puzzle pieces with solid fill">
            <a:extLst>
              <a:ext uri="{FF2B5EF4-FFF2-40B4-BE49-F238E27FC236}">
                <a16:creationId xmlns:a16="http://schemas.microsoft.com/office/drawing/2014/main" id="{2283A26D-FF64-C98B-9102-B81B8397B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67685" y="2250113"/>
            <a:ext cx="3043881" cy="3043881"/>
          </a:xfrm>
          <a:prstGeom prst="rect">
            <a:avLst/>
          </a:prstGeom>
        </p:spPr>
      </p:pic>
    </p:spTree>
    <p:extLst>
      <p:ext uri="{BB962C8B-B14F-4D97-AF65-F5344CB8AC3E}">
        <p14:creationId xmlns:p14="http://schemas.microsoft.com/office/powerpoint/2010/main" val="3516849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sz="8800" dirty="0">
                <a:solidFill>
                  <a:srgbClr val="FFC000"/>
                </a:solidFill>
                <a:latin typeface="Helvetica Neue"/>
                <a:ea typeface="Helvetica Neue"/>
                <a:cs typeface="Helvetica Neue"/>
                <a:sym typeface="Arial"/>
              </a:rPr>
              <a:t>Key and Emerging Priorities</a:t>
            </a:r>
            <a:endParaRPr dirty="0">
              <a:solidFill>
                <a:srgbClr val="FFC000"/>
              </a:solidFill>
            </a:endParaRPr>
          </a:p>
        </p:txBody>
      </p:sp>
      <p:sp>
        <p:nvSpPr>
          <p:cNvPr id="107" name="Google Shape;107;g20270e6df5a_0_34"/>
          <p:cNvSpPr txBox="1">
            <a:spLocks noGrp="1"/>
          </p:cNvSpPr>
          <p:nvPr>
            <p:ph type="body" idx="1"/>
          </p:nvPr>
        </p:nvSpPr>
        <p:spPr>
          <a:xfrm>
            <a:off x="1219200" y="5005517"/>
            <a:ext cx="21740191" cy="9052200"/>
          </a:xfrm>
          <a:prstGeom prst="rect">
            <a:avLst/>
          </a:prstGeom>
        </p:spPr>
        <p:txBody>
          <a:bodyPr spcFirstLastPara="1" wrap="square" lIns="182850" tIns="91400" rIns="182850" bIns="91400" numCol="2" spcCol="1098550" anchor="t" anchorCtr="0">
            <a:noAutofit/>
          </a:bodyPr>
          <a:lstStyle/>
          <a:p>
            <a:pPr marL="152400" indent="0">
              <a:spcBef>
                <a:spcPts val="0"/>
              </a:spcBef>
              <a:buSzPct val="125000"/>
              <a:buFontTx/>
              <a:buNone/>
            </a:pPr>
            <a:r>
              <a:rPr lang="en-US" sz="4400" b="1" dirty="0">
                <a:solidFill>
                  <a:schemeClr val="accent2">
                    <a:lumMod val="75000"/>
                  </a:schemeClr>
                </a:solidFill>
              </a:rPr>
              <a:t>Community Engagement and Partnerships:</a:t>
            </a:r>
          </a:p>
          <a:p>
            <a:pPr marL="152400" indent="0">
              <a:spcBef>
                <a:spcPts val="0"/>
              </a:spcBef>
              <a:buSzPct val="125000"/>
              <a:buFontTx/>
              <a:buNone/>
            </a:pPr>
            <a:endParaRPr lang="en-US" sz="4400" b="1" dirty="0">
              <a:solidFill>
                <a:schemeClr val="accent2">
                  <a:lumMod val="75000"/>
                </a:schemeClr>
              </a:solidFill>
            </a:endParaRPr>
          </a:p>
          <a:p>
            <a:pPr marL="838200" indent="-685800">
              <a:spcBef>
                <a:spcPts val="0"/>
              </a:spcBef>
              <a:buSzPct val="125000"/>
            </a:pPr>
            <a:r>
              <a:rPr lang="en-US" sz="4400" dirty="0">
                <a:solidFill>
                  <a:schemeClr val="tx1"/>
                </a:solidFill>
              </a:rPr>
              <a:t>Building strong partnerships between schools, families, communities, and local organizations to support student success.</a:t>
            </a:r>
          </a:p>
          <a:p>
            <a:pPr marL="838200" indent="-685800">
              <a:spcBef>
                <a:spcPts val="0"/>
              </a:spcBef>
              <a:buSzPct val="125000"/>
            </a:pPr>
            <a:endParaRPr lang="en-US" sz="4400" dirty="0">
              <a:solidFill>
                <a:schemeClr val="tx1"/>
              </a:solidFill>
            </a:endParaRPr>
          </a:p>
          <a:p>
            <a:pPr marL="838200" indent="-685800">
              <a:spcBef>
                <a:spcPts val="0"/>
              </a:spcBef>
              <a:buSzPct val="125000"/>
            </a:pPr>
            <a:r>
              <a:rPr lang="en-US" sz="4400" dirty="0">
                <a:solidFill>
                  <a:schemeClr val="tx1"/>
                </a:solidFill>
              </a:rPr>
              <a:t>Engaging stakeholders in decision-making processes and collaborative initiatives to address community needs and priorities.</a:t>
            </a:r>
          </a:p>
          <a:p>
            <a:pPr marL="838200" indent="-685800">
              <a:lnSpc>
                <a:spcPct val="100000"/>
              </a:lnSpc>
              <a:spcBef>
                <a:spcPts val="0"/>
              </a:spcBef>
              <a:buSzPct val="125000"/>
            </a:pPr>
            <a:endParaRPr lang="en-US" sz="4400" dirty="0">
              <a:solidFill>
                <a:schemeClr val="tx1"/>
              </a:solidFill>
            </a:endParaRPr>
          </a:p>
          <a:p>
            <a:pPr marL="152400" indent="0">
              <a:spcBef>
                <a:spcPts val="0"/>
              </a:spcBef>
              <a:buSzPct val="125000"/>
              <a:buNone/>
            </a:pPr>
            <a:endParaRPr lang="en-US" sz="4400" dirty="0">
              <a:solidFill>
                <a:schemeClr val="tx1"/>
              </a:solidFill>
            </a:endParaRPr>
          </a:p>
          <a:p>
            <a:pPr marL="152400" indent="0">
              <a:spcBef>
                <a:spcPts val="0"/>
              </a:spcBef>
              <a:buSzPct val="125000"/>
              <a:buNone/>
            </a:pPr>
            <a:endParaRPr lang="en-US" sz="4400" b="1" dirty="0">
              <a:solidFill>
                <a:schemeClr val="accent2">
                  <a:lumMod val="75000"/>
                </a:schemeClr>
              </a:solidFill>
            </a:endParaRPr>
          </a:p>
          <a:p>
            <a:pPr marL="152400" indent="0">
              <a:spcBef>
                <a:spcPts val="0"/>
              </a:spcBef>
              <a:buSzPct val="125000"/>
              <a:buNone/>
            </a:pPr>
            <a:endParaRPr lang="en-US" sz="4400" b="1" dirty="0">
              <a:solidFill>
                <a:schemeClr val="accent2">
                  <a:lumMod val="75000"/>
                </a:schemeClr>
              </a:solidFill>
            </a:endParaRPr>
          </a:p>
          <a:p>
            <a:pPr marL="152400" indent="0">
              <a:spcBef>
                <a:spcPts val="0"/>
              </a:spcBef>
              <a:buSzPct val="125000"/>
              <a:buNone/>
            </a:pPr>
            <a:endParaRPr lang="en-US" sz="4400" b="1" dirty="0">
              <a:solidFill>
                <a:schemeClr val="accent2">
                  <a:lumMod val="75000"/>
                </a:schemeClr>
              </a:solidFill>
            </a:endParaRPr>
          </a:p>
          <a:p>
            <a:pPr marL="152400" indent="0">
              <a:spcBef>
                <a:spcPts val="0"/>
              </a:spcBef>
              <a:buSzPct val="125000"/>
              <a:buNone/>
            </a:pPr>
            <a:r>
              <a:rPr lang="en-US" sz="4400" b="1" dirty="0">
                <a:solidFill>
                  <a:schemeClr val="accent2">
                    <a:lumMod val="75000"/>
                  </a:schemeClr>
                </a:solidFill>
              </a:rPr>
              <a:t>Evidence-Based Practices and Accountability:</a:t>
            </a:r>
          </a:p>
          <a:p>
            <a:pPr marL="838200" indent="-685800">
              <a:spcBef>
                <a:spcPts val="0"/>
              </a:spcBef>
              <a:buSzPct val="125000"/>
            </a:pPr>
            <a:endParaRPr lang="en-US" sz="4400" dirty="0">
              <a:solidFill>
                <a:schemeClr val="tx1"/>
              </a:solidFill>
            </a:endParaRPr>
          </a:p>
          <a:p>
            <a:pPr marL="838200" indent="-685800">
              <a:spcBef>
                <a:spcPts val="0"/>
              </a:spcBef>
              <a:buSzPct val="125000"/>
            </a:pPr>
            <a:r>
              <a:rPr lang="en-US" sz="4400" dirty="0">
                <a:solidFill>
                  <a:schemeClr val="tx1"/>
                </a:solidFill>
              </a:rPr>
              <a:t>Emphasizing evidence-based interventions, data-driven decision-making, and accountability measures to improve educational outcomes.</a:t>
            </a:r>
          </a:p>
          <a:p>
            <a:pPr marL="838200" indent="-685800">
              <a:spcBef>
                <a:spcPts val="0"/>
              </a:spcBef>
              <a:buSzPct val="125000"/>
            </a:pPr>
            <a:endParaRPr lang="en-US" sz="4400" dirty="0">
              <a:solidFill>
                <a:schemeClr val="tx1"/>
              </a:solidFill>
            </a:endParaRPr>
          </a:p>
          <a:p>
            <a:pPr marL="838200" indent="-685800">
              <a:spcBef>
                <a:spcPts val="0"/>
              </a:spcBef>
              <a:buSzPct val="125000"/>
            </a:pPr>
            <a:r>
              <a:rPr lang="en-US" sz="4400" dirty="0">
                <a:solidFill>
                  <a:schemeClr val="tx1"/>
                </a:solidFill>
              </a:rPr>
              <a:t>Evaluating the effectiveness of programs, interventions, and policies to ensure efficient use of resources and student success.</a:t>
            </a:r>
          </a:p>
          <a:p>
            <a:pPr marL="838200" indent="-685800">
              <a:lnSpc>
                <a:spcPct val="100000"/>
              </a:lnSpc>
              <a:spcBef>
                <a:spcPts val="0"/>
              </a:spcBef>
              <a:buSzPct val="125000"/>
            </a:pPr>
            <a:endParaRPr lang="en-US" sz="4400" dirty="0">
              <a:solidFill>
                <a:schemeClr val="tx1"/>
              </a:solidFill>
            </a:endParaRPr>
          </a:p>
          <a:p>
            <a:pPr marL="838200" indent="-685800">
              <a:spcBef>
                <a:spcPts val="0"/>
              </a:spcBef>
              <a:buSzPct val="125000"/>
            </a:pPr>
            <a:endParaRPr lang="en-US" sz="4400" dirty="0">
              <a:solidFill>
                <a:schemeClr val="tx1"/>
              </a:solidFill>
            </a:endParaRPr>
          </a:p>
          <a:p>
            <a:pPr marL="838200" indent="-685800">
              <a:spcBef>
                <a:spcPts val="0"/>
              </a:spcBef>
              <a:buSzPct val="125000"/>
            </a:pPr>
            <a:endParaRPr lang="en-US" sz="4400" dirty="0">
              <a:solidFill>
                <a:schemeClr val="tx1"/>
              </a:solidFill>
            </a:endParaRPr>
          </a:p>
          <a:p>
            <a:pPr marL="838200" indent="-685800">
              <a:spcBef>
                <a:spcPts val="0"/>
              </a:spcBef>
              <a:buSzPct val="125000"/>
            </a:pPr>
            <a:endParaRPr lang="en-US" sz="4400" dirty="0">
              <a:solidFill>
                <a:schemeClr val="tx1"/>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Graphic 3" descr="Users with solid fill">
            <a:extLst>
              <a:ext uri="{FF2B5EF4-FFF2-40B4-BE49-F238E27FC236}">
                <a16:creationId xmlns:a16="http://schemas.microsoft.com/office/drawing/2014/main" id="{DD1FDED7-332A-FC24-FA0D-497649C5F1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3815" y="2270038"/>
            <a:ext cx="3249407" cy="3249407"/>
          </a:xfrm>
          <a:prstGeom prst="rect">
            <a:avLst/>
          </a:prstGeom>
        </p:spPr>
      </p:pic>
      <p:pic>
        <p:nvPicPr>
          <p:cNvPr id="6" name="Graphic 5" descr="Statistics with solid fill">
            <a:extLst>
              <a:ext uri="{FF2B5EF4-FFF2-40B4-BE49-F238E27FC236}">
                <a16:creationId xmlns:a16="http://schemas.microsoft.com/office/drawing/2014/main" id="{52B22EB8-E8D2-A820-B660-1F666E4C2F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64416" y="2772972"/>
            <a:ext cx="2232546" cy="2232546"/>
          </a:xfrm>
          <a:prstGeom prst="rect">
            <a:avLst/>
          </a:prstGeom>
        </p:spPr>
      </p:pic>
    </p:spTree>
    <p:extLst>
      <p:ext uri="{BB962C8B-B14F-4D97-AF65-F5344CB8AC3E}">
        <p14:creationId xmlns:p14="http://schemas.microsoft.com/office/powerpoint/2010/main" val="2033009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199" y="2067339"/>
            <a:ext cx="21998609"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dirty="0">
                <a:solidFill>
                  <a:srgbClr val="FFC000"/>
                </a:solidFill>
                <a:latin typeface="+mj-ea"/>
                <a:cs typeface="Montserrat"/>
                <a:sym typeface="Montserrat"/>
              </a:rPr>
              <a:t>III.</a:t>
            </a:r>
            <a:r>
              <a:rPr lang="en-US" dirty="0">
                <a:solidFill>
                  <a:schemeClr val="dk1"/>
                </a:solidFill>
                <a:latin typeface="Montserrat"/>
                <a:ea typeface="Montserrat"/>
                <a:cs typeface="Montserrat"/>
                <a:sym typeface="Montserrat"/>
              </a:rPr>
              <a:t> </a:t>
            </a:r>
            <a:r>
              <a:rPr lang="en-US" dirty="0">
                <a:solidFill>
                  <a:schemeClr val="accent2">
                    <a:lumMod val="75000"/>
                  </a:schemeClr>
                </a:solidFill>
                <a:latin typeface="+mj-ea"/>
                <a:sym typeface="Montserrat"/>
              </a:rPr>
              <a:t>Best practices in project design and proposal development: How to craft a winning education government grant proposal grounded in evidence-based practices</a:t>
            </a:r>
            <a:endParaRPr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125240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What are the best practices in project design and proposal development?</a:t>
            </a:r>
            <a:endParaRPr dirty="0">
              <a:solidFill>
                <a:schemeClr val="bg2"/>
              </a:solidFill>
            </a:endParaRPr>
          </a:p>
        </p:txBody>
      </p:sp>
      <p:sp>
        <p:nvSpPr>
          <p:cNvPr id="107" name="Google Shape;107;g20270e6df5a_0_34"/>
          <p:cNvSpPr txBox="1">
            <a:spLocks noGrp="1"/>
          </p:cNvSpPr>
          <p:nvPr>
            <p:ph type="body" idx="1"/>
          </p:nvPr>
        </p:nvSpPr>
        <p:spPr>
          <a:xfrm>
            <a:off x="1219200" y="3489009"/>
            <a:ext cx="21945600" cy="3748216"/>
          </a:xfrm>
          <a:prstGeom prst="rect">
            <a:avLst/>
          </a:prstGeom>
        </p:spPr>
        <p:txBody>
          <a:bodyPr spcFirstLastPara="1" wrap="square" lIns="182850" tIns="91400" rIns="182850" bIns="91400" numCol="1" spcCol="1098550" anchor="t" anchorCtr="0">
            <a:normAutofit fontScale="85000" lnSpcReduction="20000"/>
          </a:bodyPr>
          <a:lstStyle/>
          <a:p>
            <a:pPr marL="152400" indent="0">
              <a:lnSpc>
                <a:spcPct val="100000"/>
              </a:lnSpc>
              <a:spcBef>
                <a:spcPts val="0"/>
              </a:spcBef>
              <a:buSzPct val="125000"/>
              <a:buNone/>
            </a:pPr>
            <a:r>
              <a:rPr lang="en-US" sz="5400" b="1" dirty="0">
                <a:solidFill>
                  <a:srgbClr val="0EB1A4"/>
                </a:solidFill>
              </a:rPr>
              <a:t>Understand the Grant Requirements</a:t>
            </a:r>
          </a:p>
          <a:p>
            <a:pPr marL="838200" indent="-685800">
              <a:lnSpc>
                <a:spcPct val="100000"/>
              </a:lnSpc>
              <a:spcBef>
                <a:spcPts val="0"/>
              </a:spcBef>
              <a:buSzPct val="125000"/>
            </a:pPr>
            <a:endParaRPr lang="en-US" sz="5400" dirty="0"/>
          </a:p>
          <a:p>
            <a:pPr marL="838200" indent="-685800">
              <a:lnSpc>
                <a:spcPct val="100000"/>
              </a:lnSpc>
              <a:spcBef>
                <a:spcPts val="0"/>
              </a:spcBef>
              <a:buSzPct val="125000"/>
            </a:pPr>
            <a:r>
              <a:rPr lang="en-US" sz="5400" dirty="0">
                <a:solidFill>
                  <a:schemeClr val="bg2"/>
                </a:solidFill>
              </a:rPr>
              <a:t>Thoroughly review the grant guidelines, eligibility criteria, and funding priorities.</a:t>
            </a:r>
          </a:p>
          <a:p>
            <a:pPr marL="838200" indent="-685800">
              <a:lnSpc>
                <a:spcPct val="100000"/>
              </a:lnSpc>
              <a:spcBef>
                <a:spcPts val="0"/>
              </a:spcBef>
              <a:buSzPct val="125000"/>
            </a:pPr>
            <a:endParaRPr lang="en-US" sz="5400" dirty="0">
              <a:solidFill>
                <a:schemeClr val="bg2"/>
              </a:solidFill>
            </a:endParaRPr>
          </a:p>
          <a:p>
            <a:pPr marL="838200" indent="-685800">
              <a:lnSpc>
                <a:spcPct val="100000"/>
              </a:lnSpc>
              <a:spcBef>
                <a:spcPts val="0"/>
              </a:spcBef>
              <a:buSzPct val="125000"/>
            </a:pPr>
            <a:r>
              <a:rPr lang="en-US" sz="5400" dirty="0">
                <a:solidFill>
                  <a:schemeClr val="bg2"/>
                </a:solidFill>
              </a:rPr>
              <a:t>Align your proposal with the grant's objectives and requirements to increase your chances of success.</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3" name="Picture 2" descr="A blackboard with white text and blue text&#10;&#10;Description automatically generated">
            <a:extLst>
              <a:ext uri="{FF2B5EF4-FFF2-40B4-BE49-F238E27FC236}">
                <a16:creationId xmlns:a16="http://schemas.microsoft.com/office/drawing/2014/main" id="{9B89850E-ADBB-8604-14A7-344973E7491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1453" t="8382" r="9762" b="7320"/>
          <a:stretch/>
        </p:blipFill>
        <p:spPr>
          <a:xfrm>
            <a:off x="1616528" y="7923325"/>
            <a:ext cx="4343401" cy="4833257"/>
          </a:xfrm>
          <a:prstGeom prst="rect">
            <a:avLst/>
          </a:prstGeom>
        </p:spPr>
      </p:pic>
      <p:sp>
        <p:nvSpPr>
          <p:cNvPr id="4" name="Google Shape;107;g20270e6df5a_0_34">
            <a:extLst>
              <a:ext uri="{FF2B5EF4-FFF2-40B4-BE49-F238E27FC236}">
                <a16:creationId xmlns:a16="http://schemas.microsoft.com/office/drawing/2014/main" id="{FD7C8A19-38C6-E5CA-491E-C6453B5BFF70}"/>
              </a:ext>
            </a:extLst>
          </p:cNvPr>
          <p:cNvSpPr txBox="1">
            <a:spLocks/>
          </p:cNvSpPr>
          <p:nvPr/>
        </p:nvSpPr>
        <p:spPr>
          <a:xfrm>
            <a:off x="6188528" y="7923325"/>
            <a:ext cx="18195471" cy="537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182850" tIns="91400" rIns="182850" bIns="91400" numCol="1" spcCol="1098550" anchor="t" anchorCtr="0">
            <a:noAutofit/>
          </a:bodyPr>
          <a:lstStyle>
            <a:lvl1pPr marL="609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1">
                    <a:lumMod val="75000"/>
                    <a:lumOff val="25000"/>
                  </a:schemeClr>
                </a:solidFill>
                <a:uFillTx/>
                <a:latin typeface="+mj-lt"/>
                <a:ea typeface="+mj-ea"/>
                <a:cs typeface="+mj-cs"/>
                <a:sym typeface="Helvetica Neue"/>
              </a:defRPr>
            </a:lvl1pPr>
            <a:lvl2pPr marL="1219200" marR="0" indent="-609600" algn="l" defTabSz="2438337" rtl="0" eaLnBrk="1" latinLnBrk="0" hangingPunct="1">
              <a:lnSpc>
                <a:spcPct val="90000"/>
              </a:lnSpc>
              <a:spcBef>
                <a:spcPts val="4500"/>
              </a:spcBef>
              <a:spcAft>
                <a:spcPts val="0"/>
              </a:spcAft>
              <a:buClrTx/>
              <a:buSzPct val="123000"/>
              <a:buFontTx/>
              <a:buChar char="•"/>
              <a:tabLst/>
              <a:defRPr sz="4000" b="0" i="0" u="none" strike="noStrike" cap="none" spc="0" baseline="0">
                <a:solidFill>
                  <a:schemeClr val="tx1">
                    <a:lumMod val="75000"/>
                    <a:lumOff val="25000"/>
                  </a:schemeClr>
                </a:solidFill>
                <a:uFillTx/>
                <a:latin typeface="+mj-lt"/>
                <a:ea typeface="+mj-ea"/>
                <a:cs typeface="+mj-cs"/>
                <a:sym typeface="Helvetica Neue"/>
              </a:defRPr>
            </a:lvl2pPr>
            <a:lvl3pPr marL="1828800" marR="0" indent="-609600" algn="l" defTabSz="2438337" rtl="0" eaLnBrk="1" latinLnBrk="0" hangingPunct="1">
              <a:lnSpc>
                <a:spcPct val="90000"/>
              </a:lnSpc>
              <a:spcBef>
                <a:spcPts val="4500"/>
              </a:spcBef>
              <a:spcAft>
                <a:spcPts val="0"/>
              </a:spcAft>
              <a:buClrTx/>
              <a:buSzPct val="123000"/>
              <a:buFontTx/>
              <a:buChar char="•"/>
              <a:tabLst/>
              <a:defRPr sz="4000" b="0" i="0" u="none" strike="noStrike" cap="none" spc="0" baseline="0">
                <a:solidFill>
                  <a:schemeClr val="tx1">
                    <a:lumMod val="75000"/>
                    <a:lumOff val="25000"/>
                  </a:schemeClr>
                </a:solidFill>
                <a:uFillTx/>
                <a:latin typeface="+mj-lt"/>
                <a:ea typeface="+mj-ea"/>
                <a:cs typeface="+mj-cs"/>
                <a:sym typeface="Helvetica Neue"/>
              </a:defRPr>
            </a:lvl3pPr>
            <a:lvl4pPr marL="2438400" marR="0" indent="-609600" algn="l" defTabSz="2438337" rtl="0" eaLnBrk="1" latinLnBrk="0" hangingPunct="1">
              <a:lnSpc>
                <a:spcPct val="90000"/>
              </a:lnSpc>
              <a:spcBef>
                <a:spcPts val="4500"/>
              </a:spcBef>
              <a:spcAft>
                <a:spcPts val="0"/>
              </a:spcAft>
              <a:buClrTx/>
              <a:buSzPct val="123000"/>
              <a:buFontTx/>
              <a:buChar char="•"/>
              <a:tabLst/>
              <a:defRPr sz="3600" b="0" i="0" u="none" strike="noStrike" cap="none" spc="0" baseline="0">
                <a:solidFill>
                  <a:schemeClr val="tx1">
                    <a:lumMod val="75000"/>
                    <a:lumOff val="25000"/>
                  </a:schemeClr>
                </a:solidFill>
                <a:uFillTx/>
                <a:latin typeface="+mj-lt"/>
                <a:ea typeface="+mj-ea"/>
                <a:cs typeface="+mj-cs"/>
                <a:sym typeface="Helvetica Neue"/>
              </a:defRPr>
            </a:lvl4pPr>
            <a:lvl5pPr marL="3048000" marR="0" indent="-609600" algn="l" defTabSz="2438337" rtl="0" eaLnBrk="1" latinLnBrk="0" hangingPunct="1">
              <a:lnSpc>
                <a:spcPct val="90000"/>
              </a:lnSpc>
              <a:spcBef>
                <a:spcPts val="4500"/>
              </a:spcBef>
              <a:spcAft>
                <a:spcPts val="0"/>
              </a:spcAft>
              <a:buClrTx/>
              <a:buSzPct val="123000"/>
              <a:buFontTx/>
              <a:buChar char="•"/>
              <a:tabLst/>
              <a:defRPr sz="3600" b="0" i="0" u="none" strike="noStrike" cap="none" spc="0" baseline="0">
                <a:solidFill>
                  <a:schemeClr val="tx1">
                    <a:lumMod val="75000"/>
                    <a:lumOff val="25000"/>
                  </a:schemeClr>
                </a:solidFill>
                <a:uFillTx/>
                <a:latin typeface="+mj-lt"/>
                <a:ea typeface="+mj-ea"/>
                <a:cs typeface="+mj-cs"/>
                <a:sym typeface="Helvetica Neue"/>
              </a:defRPr>
            </a:lvl5pPr>
            <a:lvl6pPr marL="3657600" marR="0" indent="-609600" algn="l" defTabSz="2438337" rtl="0" eaLnBrk="1" latinLnBrk="0" hangingPunct="1">
              <a:lnSpc>
                <a:spcPct val="90000"/>
              </a:lnSpc>
              <a:spcBef>
                <a:spcPts val="4500"/>
              </a:spcBef>
              <a:spcAft>
                <a:spcPts val="0"/>
              </a:spcAft>
              <a:buClrTx/>
              <a:buSzPct val="123000"/>
              <a:buFontTx/>
              <a:buChar char="•"/>
              <a:tabLst/>
              <a:defRPr sz="3600" b="0" i="0" u="none" strike="noStrike" cap="none" spc="0" baseline="0">
                <a:solidFill>
                  <a:srgbClr val="000000"/>
                </a:solidFill>
                <a:uFillTx/>
                <a:latin typeface="+mj-lt"/>
                <a:ea typeface="+mj-ea"/>
                <a:cs typeface="+mj-cs"/>
                <a:sym typeface="Helvetica Neue"/>
              </a:defRPr>
            </a:lvl6pPr>
            <a:lvl7pPr marL="4267200" marR="0" indent="-609600" algn="l" defTabSz="2438337" rtl="0" eaLnBrk="1" latinLnBrk="0" hangingPunct="1">
              <a:lnSpc>
                <a:spcPct val="90000"/>
              </a:lnSpc>
              <a:spcBef>
                <a:spcPts val="4500"/>
              </a:spcBef>
              <a:spcAft>
                <a:spcPts val="0"/>
              </a:spcAft>
              <a:buClrTx/>
              <a:buSzPct val="123000"/>
              <a:buFontTx/>
              <a:buChar char="•"/>
              <a:tabLst/>
              <a:defRPr sz="3600" b="0" i="0" u="none" strike="noStrike" cap="none" spc="0" baseline="0">
                <a:solidFill>
                  <a:srgbClr val="000000"/>
                </a:solidFill>
                <a:uFillTx/>
                <a:latin typeface="+mj-lt"/>
                <a:ea typeface="+mj-ea"/>
                <a:cs typeface="+mj-cs"/>
                <a:sym typeface="Helvetica Neue"/>
              </a:defRPr>
            </a:lvl7pPr>
            <a:lvl8pPr marL="4876800" marR="0" indent="-609600" algn="l" defTabSz="2438337" rtl="0" eaLnBrk="1" latinLnBrk="0" hangingPunct="1">
              <a:lnSpc>
                <a:spcPct val="90000"/>
              </a:lnSpc>
              <a:spcBef>
                <a:spcPts val="4500"/>
              </a:spcBef>
              <a:spcAft>
                <a:spcPts val="0"/>
              </a:spcAft>
              <a:buClrTx/>
              <a:buSzPct val="123000"/>
              <a:buFontTx/>
              <a:buChar char="•"/>
              <a:tabLst/>
              <a:defRPr sz="3600" b="0" i="0" u="none" strike="noStrike" cap="none" spc="0" baseline="0">
                <a:solidFill>
                  <a:srgbClr val="000000"/>
                </a:solidFill>
                <a:uFillTx/>
                <a:latin typeface="+mj-lt"/>
                <a:ea typeface="+mj-ea"/>
                <a:cs typeface="+mj-cs"/>
                <a:sym typeface="Helvetica Neue"/>
              </a:defRPr>
            </a:lvl8pPr>
            <a:lvl9pPr marL="5486400" marR="0" indent="-609600" algn="l" defTabSz="2438337" rtl="0" eaLnBrk="1" latinLnBrk="0" hangingPunct="1">
              <a:lnSpc>
                <a:spcPct val="90000"/>
              </a:lnSpc>
              <a:spcBef>
                <a:spcPts val="4500"/>
              </a:spcBef>
              <a:spcAft>
                <a:spcPts val="0"/>
              </a:spcAft>
              <a:buClrTx/>
              <a:buSzPct val="123000"/>
              <a:buFontTx/>
              <a:buChar char="•"/>
              <a:tabLst/>
              <a:defRPr sz="3600" b="0" i="0" u="none" strike="noStrike" cap="none" spc="0" baseline="0">
                <a:solidFill>
                  <a:srgbClr val="000000"/>
                </a:solidFill>
                <a:uFillTx/>
                <a:latin typeface="+mj-lt"/>
                <a:ea typeface="+mj-ea"/>
                <a:cs typeface="+mj-cs"/>
                <a:sym typeface="Helvetica Neue"/>
              </a:defRPr>
            </a:lvl9pPr>
          </a:lstStyle>
          <a:p>
            <a:pPr marL="152400" indent="0">
              <a:lnSpc>
                <a:spcPct val="100000"/>
              </a:lnSpc>
              <a:spcBef>
                <a:spcPts val="0"/>
              </a:spcBef>
              <a:buSzPct val="125000"/>
              <a:buFontTx/>
              <a:buNone/>
            </a:pPr>
            <a:r>
              <a:rPr lang="en-US" sz="4600" b="1" dirty="0">
                <a:solidFill>
                  <a:srgbClr val="0EB1A4"/>
                </a:solidFill>
              </a:rPr>
              <a:t>Define Clear Objectives and Outcomes</a:t>
            </a:r>
          </a:p>
          <a:p>
            <a:pPr marL="838200" indent="-685800">
              <a:lnSpc>
                <a:spcPct val="100000"/>
              </a:lnSpc>
              <a:spcBef>
                <a:spcPts val="0"/>
              </a:spcBef>
              <a:buSzPct val="125000"/>
            </a:pPr>
            <a:endParaRPr lang="en-US" sz="4600" dirty="0">
              <a:solidFill>
                <a:schemeClr val="bg2"/>
              </a:solidFill>
            </a:endParaRPr>
          </a:p>
          <a:p>
            <a:pPr marL="838200" indent="-685800">
              <a:lnSpc>
                <a:spcPct val="80000"/>
              </a:lnSpc>
              <a:spcBef>
                <a:spcPts val="0"/>
              </a:spcBef>
              <a:buSzPct val="125000"/>
            </a:pPr>
            <a:r>
              <a:rPr lang="en-US" sz="4600" dirty="0">
                <a:solidFill>
                  <a:schemeClr val="bg2"/>
                </a:solidFill>
              </a:rPr>
              <a:t>Clearly articulate the objectives of your project and the </a:t>
            </a:r>
            <a:br>
              <a:rPr lang="en-US" sz="4600" dirty="0">
                <a:solidFill>
                  <a:schemeClr val="bg2"/>
                </a:solidFill>
              </a:rPr>
            </a:br>
            <a:r>
              <a:rPr lang="en-US" sz="4600" dirty="0">
                <a:solidFill>
                  <a:schemeClr val="bg2"/>
                </a:solidFill>
              </a:rPr>
              <a:t>intended outcomes you hope to achieve.</a:t>
            </a:r>
          </a:p>
          <a:p>
            <a:pPr marL="838200" indent="-685800">
              <a:lnSpc>
                <a:spcPct val="80000"/>
              </a:lnSpc>
              <a:spcBef>
                <a:spcPts val="0"/>
              </a:spcBef>
              <a:buSzPct val="125000"/>
            </a:pPr>
            <a:endParaRPr lang="en-US" sz="4600" dirty="0">
              <a:solidFill>
                <a:schemeClr val="bg2"/>
              </a:solidFill>
            </a:endParaRPr>
          </a:p>
          <a:p>
            <a:pPr marL="838200" indent="-685800">
              <a:lnSpc>
                <a:spcPct val="80000"/>
              </a:lnSpc>
              <a:spcBef>
                <a:spcPts val="0"/>
              </a:spcBef>
              <a:buSzPct val="125000"/>
            </a:pPr>
            <a:r>
              <a:rPr lang="en-US" sz="4600" dirty="0">
                <a:solidFill>
                  <a:schemeClr val="bg2"/>
                </a:solidFill>
              </a:rPr>
              <a:t>Use specific, measurable, achievable, realistic, and </a:t>
            </a:r>
            <a:br>
              <a:rPr lang="en-US" sz="4600" dirty="0">
                <a:solidFill>
                  <a:schemeClr val="bg2"/>
                </a:solidFill>
              </a:rPr>
            </a:br>
            <a:r>
              <a:rPr lang="en-US" sz="4600" dirty="0">
                <a:solidFill>
                  <a:schemeClr val="bg2"/>
                </a:solidFill>
              </a:rPr>
              <a:t>time-based (SMART) goals to guide the project </a:t>
            </a:r>
            <a:br>
              <a:rPr lang="en-US" sz="4600" dirty="0">
                <a:solidFill>
                  <a:schemeClr val="bg2"/>
                </a:solidFill>
              </a:rPr>
            </a:br>
            <a:r>
              <a:rPr lang="en-US" sz="4600" dirty="0">
                <a:solidFill>
                  <a:schemeClr val="bg2"/>
                </a:solidFill>
              </a:rPr>
              <a:t>implementation and evaluation.</a:t>
            </a:r>
          </a:p>
          <a:p>
            <a:pPr marL="838200" indent="-685800">
              <a:lnSpc>
                <a:spcPct val="100000"/>
              </a:lnSpc>
              <a:spcBef>
                <a:spcPts val="0"/>
              </a:spcBef>
              <a:buSzPct val="125000"/>
            </a:pPr>
            <a:endParaRPr lang="en-US" sz="4600" dirty="0"/>
          </a:p>
          <a:p>
            <a:pPr marL="838200" indent="-685800">
              <a:lnSpc>
                <a:spcPct val="100000"/>
              </a:lnSpc>
              <a:spcBef>
                <a:spcPts val="0"/>
              </a:spcBef>
              <a:buSzPct val="125000"/>
            </a:pPr>
            <a:endParaRPr lang="en-US" sz="4600" dirty="0"/>
          </a:p>
          <a:p>
            <a:pPr marL="838200" indent="-685800">
              <a:lnSpc>
                <a:spcPct val="100000"/>
              </a:lnSpc>
              <a:spcBef>
                <a:spcPts val="0"/>
              </a:spcBef>
              <a:buSzPct val="125000"/>
            </a:pPr>
            <a:endParaRPr lang="en-US" sz="4600" dirty="0"/>
          </a:p>
          <a:p>
            <a:pPr marL="838200" indent="-685800">
              <a:lnSpc>
                <a:spcPct val="100000"/>
              </a:lnSpc>
              <a:spcBef>
                <a:spcPts val="0"/>
              </a:spcBef>
              <a:buSzPct val="125000"/>
            </a:pPr>
            <a:endParaRPr lang="en-US" sz="4600" dirty="0"/>
          </a:p>
        </p:txBody>
      </p:sp>
    </p:spTree>
    <p:extLst>
      <p:ext uri="{BB962C8B-B14F-4D97-AF65-F5344CB8AC3E}">
        <p14:creationId xmlns:p14="http://schemas.microsoft.com/office/powerpoint/2010/main" val="2796495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stretch>
            <a:fillRect/>
          </a:stretch>
        </p:blipFill>
        <p:spPr>
          <a:xfrm>
            <a:off x="-890002" y="2918109"/>
            <a:ext cx="9101460" cy="7879782"/>
          </a:xfrm>
          <a:prstGeom prst="rect">
            <a:avLst/>
          </a:prstGeom>
          <a:ln w="12700">
            <a:miter lim="400000"/>
          </a:ln>
        </p:spPr>
      </p:pic>
      <p:sp>
        <p:nvSpPr>
          <p:cNvPr id="161" name="section…"/>
          <p:cNvSpPr txBox="1"/>
          <p:nvPr/>
        </p:nvSpPr>
        <p:spPr>
          <a:xfrm>
            <a:off x="9821542" y="752214"/>
            <a:ext cx="13546458" cy="1448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About </a:t>
            </a:r>
          </a:p>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Innovative Funding Partners</a:t>
            </a:r>
            <a:endParaRPr sz="5400" dirty="0"/>
          </a:p>
        </p:txBody>
      </p:sp>
      <p:sp>
        <p:nvSpPr>
          <p:cNvPr id="2" name="TextBox 1">
            <a:extLst>
              <a:ext uri="{FF2B5EF4-FFF2-40B4-BE49-F238E27FC236}">
                <a16:creationId xmlns:a16="http://schemas.microsoft.com/office/drawing/2014/main" id="{64FCAA4D-5F87-7D10-6088-B7F2296EC66D}"/>
              </a:ext>
            </a:extLst>
          </p:cNvPr>
          <p:cNvSpPr txBox="1"/>
          <p:nvPr/>
        </p:nvSpPr>
        <p:spPr>
          <a:xfrm>
            <a:off x="9122885" y="3272464"/>
            <a:ext cx="14412976" cy="7627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l">
              <a:lnSpc>
                <a:spcPct val="110000"/>
              </a:lnSpc>
              <a:spcAft>
                <a:spcPts val="600"/>
              </a:spcAft>
              <a:buNone/>
            </a:pPr>
            <a:r>
              <a:rPr lang="en-US" sz="4400" b="1" dirty="0">
                <a:solidFill>
                  <a:schemeClr val="bg1"/>
                </a:solidFill>
              </a:rPr>
              <a:t>IFP</a:t>
            </a:r>
            <a:r>
              <a:rPr lang="en-US" sz="4400" dirty="0">
                <a:solidFill>
                  <a:schemeClr val="bg1"/>
                </a:solidFill>
              </a:rPr>
              <a:t> is a nationally recognized grants consulting firm highly regarded for an impressive overall grant success rate of 84%. Well known for their expertise in federal and other governmental grant writing, this success is based on technical expertise and a foundational relationship-building approach. IFP’s team of over 20 highly experienced consultants is passionate about helping organizations meet the unique needs of their local communities and better serve their constituents by seeking and securing grant funding. </a:t>
            </a:r>
          </a:p>
        </p:txBody>
      </p:sp>
      <p:pic>
        <p:nvPicPr>
          <p:cNvPr id="3" name="Picture 2" descr="A picture containing drawing&#10;&#10;Description automatically generated">
            <a:extLst>
              <a:ext uri="{FF2B5EF4-FFF2-40B4-BE49-F238E27FC236}">
                <a16:creationId xmlns:a16="http://schemas.microsoft.com/office/drawing/2014/main" id="{2E763822-800A-BA2C-71C2-48A46AF8F277}"/>
              </a:ext>
            </a:extLst>
          </p:cNvPr>
          <p:cNvPicPr>
            <a:picLocks noChangeAspect="1"/>
          </p:cNvPicPr>
          <p:nvPr/>
        </p:nvPicPr>
        <p:blipFill rotWithShape="1">
          <a:blip r:embed="rId3">
            <a:extLst>
              <a:ext uri="{28A0092B-C50C-407E-A947-70E740481C1C}">
                <a14:useLocalDpi xmlns:a14="http://schemas.microsoft.com/office/drawing/2010/main" val="0"/>
              </a:ext>
            </a:extLst>
          </a:blip>
          <a:srcRect t="7683" r="-2" b="14646"/>
          <a:stretch/>
        </p:blipFill>
        <p:spPr bwMode="auto">
          <a:xfrm>
            <a:off x="12949084" y="11272603"/>
            <a:ext cx="4836587" cy="2146610"/>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Best Practices </a:t>
            </a:r>
            <a:r>
              <a:rPr lang="en-US" sz="5400" i="1" dirty="0">
                <a:solidFill>
                  <a:schemeClr val="bg2"/>
                </a:solidFill>
              </a:rPr>
              <a:t>continued…</a:t>
            </a:r>
            <a:endParaRPr i="1" dirty="0">
              <a:solidFill>
                <a:schemeClr val="bg2"/>
              </a:solidFill>
            </a:endParaRPr>
          </a:p>
        </p:txBody>
      </p:sp>
      <p:sp>
        <p:nvSpPr>
          <p:cNvPr id="107" name="Google Shape;107;g20270e6df5a_0_34"/>
          <p:cNvSpPr txBox="1">
            <a:spLocks noGrp="1"/>
          </p:cNvSpPr>
          <p:nvPr>
            <p:ph type="body" idx="1"/>
          </p:nvPr>
        </p:nvSpPr>
        <p:spPr>
          <a:xfrm>
            <a:off x="1219200" y="2694215"/>
            <a:ext cx="21945600" cy="10205356"/>
          </a:xfrm>
          <a:prstGeom prst="rect">
            <a:avLst/>
          </a:prstGeom>
        </p:spPr>
        <p:txBody>
          <a:bodyPr spcFirstLastPara="1" wrap="square" lIns="182850" tIns="91400" rIns="182850" bIns="91400" numCol="1" spcCol="1098550" anchor="t" anchorCtr="0">
            <a:normAutofit fontScale="92500" lnSpcReduction="10000"/>
          </a:bodyPr>
          <a:lstStyle/>
          <a:p>
            <a:pPr marL="152400" indent="0">
              <a:lnSpc>
                <a:spcPct val="110000"/>
              </a:lnSpc>
              <a:spcBef>
                <a:spcPts val="0"/>
              </a:spcBef>
              <a:buSzPct val="125000"/>
              <a:buNone/>
            </a:pPr>
            <a:r>
              <a:rPr lang="en-US" sz="4600" b="1" dirty="0">
                <a:solidFill>
                  <a:srgbClr val="0EB1A4"/>
                </a:solidFill>
              </a:rPr>
              <a:t>Utilize Evidence-Based Practices</a:t>
            </a:r>
          </a:p>
          <a:p>
            <a:pPr marL="152400" indent="0">
              <a:lnSpc>
                <a:spcPct val="100000"/>
              </a:lnSpc>
              <a:spcBef>
                <a:spcPts val="0"/>
              </a:spcBef>
              <a:buSzPct val="125000"/>
              <a:buNone/>
            </a:pPr>
            <a:endParaRPr lang="en-US" sz="4600" dirty="0">
              <a:solidFill>
                <a:srgbClr val="0EB1A4"/>
              </a:solidFill>
            </a:endParaRPr>
          </a:p>
          <a:p>
            <a:pPr marL="838200" indent="-685800">
              <a:lnSpc>
                <a:spcPct val="100000"/>
              </a:lnSpc>
              <a:spcBef>
                <a:spcPts val="0"/>
              </a:spcBef>
              <a:buSzPct val="125000"/>
            </a:pPr>
            <a:r>
              <a:rPr lang="en-US" sz="4600" dirty="0">
                <a:solidFill>
                  <a:schemeClr val="bg2"/>
                </a:solidFill>
              </a:rPr>
              <a:t>Base your project design on evidence-based </a:t>
            </a:r>
            <a:br>
              <a:rPr lang="en-US" sz="4600" dirty="0">
                <a:solidFill>
                  <a:schemeClr val="bg2"/>
                </a:solidFill>
              </a:rPr>
            </a:br>
            <a:r>
              <a:rPr lang="en-US" sz="4600" dirty="0">
                <a:solidFill>
                  <a:schemeClr val="bg2"/>
                </a:solidFill>
              </a:rPr>
              <a:t>practices and research-supported strategies.</a:t>
            </a: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r>
              <a:rPr lang="en-US" sz="4600" dirty="0">
                <a:solidFill>
                  <a:schemeClr val="bg2"/>
                </a:solidFill>
              </a:rPr>
              <a:t>Provide rationale and justification for your approach,</a:t>
            </a:r>
            <a:br>
              <a:rPr lang="en-US" sz="4600" dirty="0">
                <a:solidFill>
                  <a:schemeClr val="bg2"/>
                </a:solidFill>
              </a:rPr>
            </a:br>
            <a:r>
              <a:rPr lang="en-US" sz="4600" dirty="0">
                <a:solidFill>
                  <a:schemeClr val="bg2"/>
                </a:solidFill>
              </a:rPr>
              <a:t>citing relevant literature, studies, or best practices </a:t>
            </a:r>
            <a:br>
              <a:rPr lang="en-US" sz="4600" dirty="0">
                <a:solidFill>
                  <a:schemeClr val="bg2"/>
                </a:solidFill>
              </a:rPr>
            </a:br>
            <a:r>
              <a:rPr lang="en-US" sz="4600" dirty="0">
                <a:solidFill>
                  <a:schemeClr val="bg2"/>
                </a:solidFill>
              </a:rPr>
              <a:t>in the field.</a:t>
            </a:r>
          </a:p>
          <a:p>
            <a:pPr marL="838200" indent="-685800">
              <a:lnSpc>
                <a:spcPct val="100000"/>
              </a:lnSpc>
              <a:spcBef>
                <a:spcPts val="0"/>
              </a:spcBef>
              <a:buSzPct val="125000"/>
            </a:pPr>
            <a:endParaRPr lang="en-US" sz="4600" dirty="0"/>
          </a:p>
          <a:p>
            <a:pPr marL="152400" indent="0">
              <a:lnSpc>
                <a:spcPct val="100000"/>
              </a:lnSpc>
              <a:spcBef>
                <a:spcPts val="0"/>
              </a:spcBef>
              <a:buSzPct val="125000"/>
              <a:buFontTx/>
              <a:buNone/>
            </a:pPr>
            <a:r>
              <a:rPr lang="en-US" sz="4600" b="1" dirty="0">
                <a:solidFill>
                  <a:srgbClr val="0EB1A4"/>
                </a:solidFill>
              </a:rPr>
              <a:t>Engage Stakeholders</a:t>
            </a:r>
          </a:p>
          <a:p>
            <a:pPr marL="838200" indent="-685800">
              <a:lnSpc>
                <a:spcPct val="100000"/>
              </a:lnSpc>
              <a:spcBef>
                <a:spcPts val="0"/>
              </a:spcBef>
              <a:buSzPct val="125000"/>
            </a:pPr>
            <a:endParaRPr lang="en-US" sz="4600" dirty="0"/>
          </a:p>
          <a:p>
            <a:pPr marL="838200" indent="-685800">
              <a:lnSpc>
                <a:spcPct val="100000"/>
              </a:lnSpc>
              <a:spcBef>
                <a:spcPts val="0"/>
              </a:spcBef>
              <a:buSzPct val="125000"/>
            </a:pPr>
            <a:r>
              <a:rPr lang="en-US" sz="4600" dirty="0">
                <a:solidFill>
                  <a:schemeClr val="bg2"/>
                </a:solidFill>
              </a:rPr>
              <a:t>Involve key stakeholders in the project design and planning process, including educators, administrators, students, parents, and community members.</a:t>
            </a: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r>
              <a:rPr lang="en-US" sz="4600" dirty="0">
                <a:solidFill>
                  <a:schemeClr val="bg2"/>
                </a:solidFill>
              </a:rPr>
              <a:t>Foster collaboration and partnerships to ensure buy-in and support for the proposed project.</a:t>
            </a:r>
          </a:p>
          <a:p>
            <a:pPr marL="838200" indent="-685800">
              <a:lnSpc>
                <a:spcPct val="100000"/>
              </a:lnSpc>
              <a:spcBef>
                <a:spcPts val="0"/>
              </a:spcBef>
              <a:buSzPct val="125000"/>
            </a:pPr>
            <a:endParaRPr lang="en-US" sz="4600" dirty="0"/>
          </a:p>
          <a:p>
            <a:pPr marL="838200" indent="-685800">
              <a:lnSpc>
                <a:spcPct val="100000"/>
              </a:lnSpc>
              <a:spcBef>
                <a:spcPts val="0"/>
              </a:spcBef>
              <a:buSzPct val="125000"/>
            </a:pPr>
            <a:endParaRPr lang="en-US" sz="4600" dirty="0"/>
          </a:p>
          <a:p>
            <a:pPr marL="152400" indent="0">
              <a:lnSpc>
                <a:spcPct val="100000"/>
              </a:lnSpc>
              <a:spcBef>
                <a:spcPts val="0"/>
              </a:spcBef>
              <a:buSzPct val="125000"/>
              <a:buNone/>
            </a:pPr>
            <a:endParaRPr lang="en-US" sz="4600" dirty="0">
              <a:solidFill>
                <a:srgbClr val="0EB1A4"/>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6" name="Picture 5" descr="Colorful overlapping people icons">
            <a:extLst>
              <a:ext uri="{FF2B5EF4-FFF2-40B4-BE49-F238E27FC236}">
                <a16:creationId xmlns:a16="http://schemas.microsoft.com/office/drawing/2014/main" id="{ABBC6DD9-0E2B-5A03-A33A-CBD3D7C070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5483" y="2895600"/>
            <a:ext cx="7290707" cy="4860471"/>
          </a:xfrm>
          <a:prstGeom prst="rect">
            <a:avLst/>
          </a:prstGeom>
        </p:spPr>
      </p:pic>
      <p:sp>
        <p:nvSpPr>
          <p:cNvPr id="3" name="5-Point Star 2">
            <a:extLst>
              <a:ext uri="{FF2B5EF4-FFF2-40B4-BE49-F238E27FC236}">
                <a16:creationId xmlns:a16="http://schemas.microsoft.com/office/drawing/2014/main" id="{845A8757-DC6F-55DF-D3D6-93F9AE5E2C36}"/>
              </a:ext>
            </a:extLst>
          </p:cNvPr>
          <p:cNvSpPr/>
          <p:nvPr/>
        </p:nvSpPr>
        <p:spPr>
          <a:xfrm>
            <a:off x="10336696" y="2503546"/>
            <a:ext cx="914400" cy="914400"/>
          </a:xfrm>
          <a:prstGeom prst="star5">
            <a:avLst/>
          </a:prstGeom>
          <a:solidFill>
            <a:schemeClr val="accent2"/>
          </a:solid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4" name="5-Point Star 3">
            <a:extLst>
              <a:ext uri="{FF2B5EF4-FFF2-40B4-BE49-F238E27FC236}">
                <a16:creationId xmlns:a16="http://schemas.microsoft.com/office/drawing/2014/main" id="{C8FEE823-72AD-29F1-D161-AB53E789D50F}"/>
              </a:ext>
            </a:extLst>
          </p:cNvPr>
          <p:cNvSpPr/>
          <p:nvPr/>
        </p:nvSpPr>
        <p:spPr>
          <a:xfrm>
            <a:off x="11245977" y="2980592"/>
            <a:ext cx="914400" cy="914400"/>
          </a:xfrm>
          <a:prstGeom prst="star5">
            <a:avLst/>
          </a:prstGeom>
          <a:solidFill>
            <a:schemeClr val="accent2"/>
          </a:solid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5" name="5-Point Star 4">
            <a:extLst>
              <a:ext uri="{FF2B5EF4-FFF2-40B4-BE49-F238E27FC236}">
                <a16:creationId xmlns:a16="http://schemas.microsoft.com/office/drawing/2014/main" id="{F1C8898F-EC38-BB3E-D7CA-AE24C04EE4FB}"/>
              </a:ext>
            </a:extLst>
          </p:cNvPr>
          <p:cNvSpPr/>
          <p:nvPr/>
        </p:nvSpPr>
        <p:spPr>
          <a:xfrm>
            <a:off x="12044297" y="2234446"/>
            <a:ext cx="914400" cy="914400"/>
          </a:xfrm>
          <a:prstGeom prst="star5">
            <a:avLst/>
          </a:prstGeom>
          <a:solidFill>
            <a:schemeClr val="accent2"/>
          </a:solid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3007548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Best Practices </a:t>
            </a:r>
            <a:r>
              <a:rPr lang="en-US" sz="5400" i="1" dirty="0">
                <a:solidFill>
                  <a:schemeClr val="bg2"/>
                </a:solidFill>
              </a:rPr>
              <a:t>continued…</a:t>
            </a:r>
            <a:endParaRPr i="1" dirty="0">
              <a:solidFill>
                <a:schemeClr val="bg2"/>
              </a:solidFill>
            </a:endParaRPr>
          </a:p>
        </p:txBody>
      </p:sp>
      <p:sp>
        <p:nvSpPr>
          <p:cNvPr id="107" name="Google Shape;107;g20270e6df5a_0_34"/>
          <p:cNvSpPr txBox="1">
            <a:spLocks noGrp="1"/>
          </p:cNvSpPr>
          <p:nvPr>
            <p:ph type="body" idx="1"/>
          </p:nvPr>
        </p:nvSpPr>
        <p:spPr>
          <a:xfrm>
            <a:off x="1219200" y="2694215"/>
            <a:ext cx="21945600" cy="10205356"/>
          </a:xfrm>
          <a:prstGeom prst="rect">
            <a:avLst/>
          </a:prstGeom>
        </p:spPr>
        <p:txBody>
          <a:bodyPr spcFirstLastPara="1" wrap="square" lIns="182850" tIns="91400" rIns="182850" bIns="91400" numCol="1" spcCol="1098550" anchor="t" anchorCtr="0">
            <a:normAutofit fontScale="92500" lnSpcReduction="20000"/>
          </a:bodyPr>
          <a:lstStyle/>
          <a:p>
            <a:pPr marL="152400" indent="0">
              <a:lnSpc>
                <a:spcPct val="110000"/>
              </a:lnSpc>
              <a:spcBef>
                <a:spcPts val="0"/>
              </a:spcBef>
              <a:buSzPct val="125000"/>
              <a:buNone/>
            </a:pPr>
            <a:r>
              <a:rPr lang="en-US" sz="4600" b="1" dirty="0">
                <a:solidFill>
                  <a:srgbClr val="0EB1A4"/>
                </a:solidFill>
              </a:rPr>
              <a:t>Develop a Comprehensive Project Plan</a:t>
            </a:r>
          </a:p>
          <a:p>
            <a:pPr marL="152400" indent="0">
              <a:lnSpc>
                <a:spcPct val="100000"/>
              </a:lnSpc>
              <a:spcBef>
                <a:spcPts val="0"/>
              </a:spcBef>
              <a:buSzPct val="125000"/>
              <a:buNone/>
            </a:pPr>
            <a:endParaRPr lang="en-US" sz="4600" dirty="0">
              <a:solidFill>
                <a:srgbClr val="0EB1A4"/>
              </a:solidFill>
            </a:endParaRPr>
          </a:p>
          <a:p>
            <a:pPr marL="838200" indent="-685800">
              <a:lnSpc>
                <a:spcPct val="100000"/>
              </a:lnSpc>
              <a:spcBef>
                <a:spcPts val="0"/>
              </a:spcBef>
              <a:buSzPct val="125000"/>
            </a:pPr>
            <a:r>
              <a:rPr lang="en-US" sz="4600" dirty="0">
                <a:solidFill>
                  <a:schemeClr val="bg2"/>
                </a:solidFill>
              </a:rPr>
              <a:t>Create a detailed project plan outlining the activities, </a:t>
            </a:r>
            <a:br>
              <a:rPr lang="en-US" sz="4600" dirty="0">
                <a:solidFill>
                  <a:schemeClr val="bg2"/>
                </a:solidFill>
              </a:rPr>
            </a:br>
            <a:r>
              <a:rPr lang="en-US" sz="4600" dirty="0">
                <a:solidFill>
                  <a:schemeClr val="bg2"/>
                </a:solidFill>
              </a:rPr>
              <a:t>timeline, and milestones for implementation.</a:t>
            </a: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r>
              <a:rPr lang="en-US" sz="4600" dirty="0">
                <a:solidFill>
                  <a:schemeClr val="bg2"/>
                </a:solidFill>
              </a:rPr>
              <a:t>Define roles and responsibilities for project team members,</a:t>
            </a:r>
            <a:br>
              <a:rPr lang="en-US" sz="4600" dirty="0">
                <a:solidFill>
                  <a:schemeClr val="bg2"/>
                </a:solidFill>
              </a:rPr>
            </a:br>
            <a:r>
              <a:rPr lang="en-US" sz="4600" dirty="0">
                <a:solidFill>
                  <a:schemeClr val="bg2"/>
                </a:solidFill>
              </a:rPr>
              <a:t>partners, and stakeholders to ensure accountability and coordination.</a:t>
            </a:r>
          </a:p>
          <a:p>
            <a:pPr marL="152400" indent="0">
              <a:lnSpc>
                <a:spcPct val="100000"/>
              </a:lnSpc>
              <a:spcBef>
                <a:spcPts val="0"/>
              </a:spcBef>
              <a:buSzPct val="125000"/>
              <a:buNone/>
            </a:pPr>
            <a:endParaRPr lang="en-US" sz="4600" dirty="0"/>
          </a:p>
          <a:p>
            <a:pPr marL="152400" indent="0">
              <a:lnSpc>
                <a:spcPct val="100000"/>
              </a:lnSpc>
              <a:spcBef>
                <a:spcPts val="0"/>
              </a:spcBef>
              <a:buSzPct val="125000"/>
              <a:buFontTx/>
              <a:buNone/>
            </a:pPr>
            <a:r>
              <a:rPr lang="en-US" sz="4600" b="1" dirty="0">
                <a:solidFill>
                  <a:srgbClr val="0EB1A4"/>
                </a:solidFill>
              </a:rPr>
              <a:t>Demonstrate Innovation and Creativity</a:t>
            </a:r>
          </a:p>
          <a:p>
            <a:pPr marL="838200" indent="-685800">
              <a:lnSpc>
                <a:spcPct val="100000"/>
              </a:lnSpc>
              <a:spcBef>
                <a:spcPts val="0"/>
              </a:spcBef>
              <a:buSzPct val="125000"/>
            </a:pPr>
            <a:endParaRPr lang="en-US" sz="4600" dirty="0"/>
          </a:p>
          <a:p>
            <a:pPr marL="838200" indent="-685800">
              <a:lnSpc>
                <a:spcPct val="100000"/>
              </a:lnSpc>
              <a:spcBef>
                <a:spcPts val="0"/>
              </a:spcBef>
              <a:buSzPct val="125000"/>
            </a:pPr>
            <a:r>
              <a:rPr lang="en-US" sz="4600" dirty="0">
                <a:solidFill>
                  <a:schemeClr val="bg2"/>
                </a:solidFill>
              </a:rPr>
              <a:t>Showcase innovative approaches, strategies, or interventions that set your project apart.</a:t>
            </a: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r>
              <a:rPr lang="en-US" sz="4600" dirty="0">
                <a:solidFill>
                  <a:schemeClr val="bg2"/>
                </a:solidFill>
              </a:rPr>
              <a:t>Highlight creative solutions to address educational challenges or leverage emerging technologies to enhance learning experiences.</a:t>
            </a: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r>
              <a:rPr lang="en-US" sz="4600" dirty="0">
                <a:solidFill>
                  <a:schemeClr val="bg2"/>
                </a:solidFill>
              </a:rPr>
              <a:t>Tell a compelling story! </a:t>
            </a:r>
          </a:p>
          <a:p>
            <a:pPr marL="838200" indent="-685800">
              <a:lnSpc>
                <a:spcPct val="100000"/>
              </a:lnSpc>
              <a:spcBef>
                <a:spcPts val="0"/>
              </a:spcBef>
              <a:buSzPct val="125000"/>
            </a:pPr>
            <a:endParaRPr lang="en-US" sz="4600" dirty="0"/>
          </a:p>
          <a:p>
            <a:pPr marL="152400" indent="0">
              <a:lnSpc>
                <a:spcPct val="100000"/>
              </a:lnSpc>
              <a:spcBef>
                <a:spcPts val="0"/>
              </a:spcBef>
              <a:buSzPct val="125000"/>
              <a:buNone/>
            </a:pPr>
            <a:endParaRPr lang="en-US" sz="4600" dirty="0">
              <a:solidFill>
                <a:srgbClr val="0EB1A4"/>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Picture 3" descr="People working on ideas">
            <a:extLst>
              <a:ext uri="{FF2B5EF4-FFF2-40B4-BE49-F238E27FC236}">
                <a16:creationId xmlns:a16="http://schemas.microsoft.com/office/drawing/2014/main" id="{E8A57307-9832-B113-78C8-140F88B1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4580" y="541517"/>
            <a:ext cx="6951506" cy="4548322"/>
          </a:xfrm>
          <a:prstGeom prst="rect">
            <a:avLst/>
          </a:prstGeom>
        </p:spPr>
      </p:pic>
    </p:spTree>
    <p:extLst>
      <p:ext uri="{BB962C8B-B14F-4D97-AF65-F5344CB8AC3E}">
        <p14:creationId xmlns:p14="http://schemas.microsoft.com/office/powerpoint/2010/main" val="527597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Best Practices </a:t>
            </a:r>
            <a:r>
              <a:rPr lang="en-US" sz="5400" i="1" dirty="0">
                <a:solidFill>
                  <a:schemeClr val="bg2"/>
                </a:solidFill>
              </a:rPr>
              <a:t>continued…</a:t>
            </a:r>
            <a:endParaRPr i="1" dirty="0">
              <a:solidFill>
                <a:schemeClr val="bg2"/>
              </a:solidFill>
            </a:endParaRPr>
          </a:p>
        </p:txBody>
      </p:sp>
      <p:sp>
        <p:nvSpPr>
          <p:cNvPr id="107" name="Google Shape;107;g20270e6df5a_0_34"/>
          <p:cNvSpPr txBox="1">
            <a:spLocks noGrp="1"/>
          </p:cNvSpPr>
          <p:nvPr>
            <p:ph type="body" idx="1"/>
          </p:nvPr>
        </p:nvSpPr>
        <p:spPr>
          <a:xfrm>
            <a:off x="1219200" y="2694215"/>
            <a:ext cx="21945600" cy="10205356"/>
          </a:xfrm>
          <a:prstGeom prst="rect">
            <a:avLst/>
          </a:prstGeom>
        </p:spPr>
        <p:txBody>
          <a:bodyPr spcFirstLastPara="1" wrap="square" lIns="182850" tIns="91400" rIns="182850" bIns="91400" numCol="1" spcCol="1098550" anchor="t" anchorCtr="0">
            <a:normAutofit lnSpcReduction="10000"/>
          </a:bodyPr>
          <a:lstStyle/>
          <a:p>
            <a:pPr marL="152400" indent="0">
              <a:lnSpc>
                <a:spcPct val="110000"/>
              </a:lnSpc>
              <a:spcBef>
                <a:spcPts val="0"/>
              </a:spcBef>
              <a:buSzPct val="125000"/>
              <a:buNone/>
            </a:pPr>
            <a:r>
              <a:rPr lang="en-US" sz="4600" b="1" dirty="0">
                <a:solidFill>
                  <a:srgbClr val="0EB1A4"/>
                </a:solidFill>
              </a:rPr>
              <a:t>Address Sustainability and Scalability</a:t>
            </a:r>
          </a:p>
          <a:p>
            <a:pPr marL="152400" indent="0">
              <a:lnSpc>
                <a:spcPct val="100000"/>
              </a:lnSpc>
              <a:spcBef>
                <a:spcPts val="0"/>
              </a:spcBef>
              <a:buSzPct val="125000"/>
              <a:buNone/>
            </a:pPr>
            <a:endParaRPr lang="en-US" sz="4600" dirty="0">
              <a:solidFill>
                <a:srgbClr val="0EB1A4"/>
              </a:solidFill>
            </a:endParaRPr>
          </a:p>
          <a:p>
            <a:pPr marL="838200" indent="-685800">
              <a:lnSpc>
                <a:spcPct val="100000"/>
              </a:lnSpc>
              <a:spcBef>
                <a:spcPts val="0"/>
              </a:spcBef>
              <a:buSzPct val="125000"/>
            </a:pPr>
            <a:r>
              <a:rPr lang="en-US" sz="4600" dirty="0">
                <a:solidFill>
                  <a:schemeClr val="bg2"/>
                </a:solidFill>
              </a:rPr>
              <a:t>Consider the long-term sustainability and scalability of </a:t>
            </a:r>
            <a:br>
              <a:rPr lang="en-US" sz="4600" dirty="0">
                <a:solidFill>
                  <a:schemeClr val="bg2"/>
                </a:solidFill>
              </a:rPr>
            </a:br>
            <a:r>
              <a:rPr lang="en-US" sz="4600" dirty="0">
                <a:solidFill>
                  <a:schemeClr val="bg2"/>
                </a:solidFill>
              </a:rPr>
              <a:t>your project beyond the grant period.</a:t>
            </a: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r>
              <a:rPr lang="en-US" sz="4600" dirty="0">
                <a:solidFill>
                  <a:schemeClr val="bg2"/>
                </a:solidFill>
              </a:rPr>
              <a:t>Identify strategies for securing ongoing funding, sustaining project impact, and scaling successful interventions to reach more students and communities.</a:t>
            </a:r>
          </a:p>
          <a:p>
            <a:pPr marL="152400" indent="0">
              <a:lnSpc>
                <a:spcPct val="100000"/>
              </a:lnSpc>
              <a:spcBef>
                <a:spcPts val="0"/>
              </a:spcBef>
              <a:buSzPct val="125000"/>
              <a:buNone/>
            </a:pPr>
            <a:endParaRPr lang="en-US" sz="4600" dirty="0">
              <a:solidFill>
                <a:schemeClr val="bg2"/>
              </a:solidFill>
            </a:endParaRPr>
          </a:p>
          <a:p>
            <a:pPr marL="152400" indent="0">
              <a:lnSpc>
                <a:spcPct val="100000"/>
              </a:lnSpc>
              <a:spcBef>
                <a:spcPts val="0"/>
              </a:spcBef>
              <a:buSzPct val="125000"/>
              <a:buFontTx/>
              <a:buNone/>
            </a:pPr>
            <a:r>
              <a:rPr lang="en-US" sz="4600" b="1" dirty="0">
                <a:solidFill>
                  <a:srgbClr val="0EB1A4"/>
                </a:solidFill>
              </a:rPr>
              <a:t>Evaluate and Revise</a:t>
            </a:r>
          </a:p>
          <a:p>
            <a:pPr marL="838200" indent="-685800">
              <a:lnSpc>
                <a:spcPct val="100000"/>
              </a:lnSpc>
              <a:spcBef>
                <a:spcPts val="0"/>
              </a:spcBef>
              <a:buSzPct val="125000"/>
            </a:pPr>
            <a:endParaRPr lang="en-US" sz="4600" dirty="0"/>
          </a:p>
          <a:p>
            <a:pPr marL="838200" indent="-685800">
              <a:lnSpc>
                <a:spcPct val="100000"/>
              </a:lnSpc>
              <a:spcBef>
                <a:spcPts val="0"/>
              </a:spcBef>
              <a:buSzPct val="125000"/>
            </a:pPr>
            <a:r>
              <a:rPr lang="en-US" sz="4600" dirty="0">
                <a:solidFill>
                  <a:schemeClr val="bg2"/>
                </a:solidFill>
              </a:rPr>
              <a:t>Regularly evaluate the progress and effectiveness of your project against established objectives and outcomes.</a:t>
            </a: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r>
              <a:rPr lang="en-US" sz="4600" dirty="0">
                <a:solidFill>
                  <a:schemeClr val="bg2"/>
                </a:solidFill>
              </a:rPr>
              <a:t>Incorporate feedback from stakeholders and make necessary revisions to improve project implementation and outcomes.</a:t>
            </a: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endParaRPr lang="en-US" sz="4600" dirty="0">
              <a:solidFill>
                <a:schemeClr val="bg2"/>
              </a:solidFill>
            </a:endParaRPr>
          </a:p>
          <a:p>
            <a:pPr marL="838200" indent="-685800">
              <a:lnSpc>
                <a:spcPct val="100000"/>
              </a:lnSpc>
              <a:spcBef>
                <a:spcPts val="0"/>
              </a:spcBef>
              <a:buSzPct val="125000"/>
            </a:pPr>
            <a:endParaRPr lang="en-US" sz="4600" dirty="0">
              <a:solidFill>
                <a:schemeClr val="bg2"/>
              </a:solidFill>
            </a:endParaRPr>
          </a:p>
          <a:p>
            <a:pPr marL="152400" indent="0">
              <a:lnSpc>
                <a:spcPct val="100000"/>
              </a:lnSpc>
              <a:spcBef>
                <a:spcPts val="0"/>
              </a:spcBef>
              <a:buSzPct val="125000"/>
              <a:buNone/>
            </a:pPr>
            <a:endParaRPr lang="en-US" sz="4600" dirty="0">
              <a:solidFill>
                <a:srgbClr val="0EB1A4"/>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9" name="Picture 8" descr="A growing plant">
            <a:extLst>
              <a:ext uri="{FF2B5EF4-FFF2-40B4-BE49-F238E27FC236}">
                <a16:creationId xmlns:a16="http://schemas.microsoft.com/office/drawing/2014/main" id="{87C68C01-2C86-8555-DE9B-172826C3D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91956" y="1460296"/>
            <a:ext cx="6204858" cy="4138177"/>
          </a:xfrm>
          <a:prstGeom prst="rect">
            <a:avLst/>
          </a:prstGeom>
        </p:spPr>
      </p:pic>
    </p:spTree>
    <p:extLst>
      <p:ext uri="{BB962C8B-B14F-4D97-AF65-F5344CB8AC3E}">
        <p14:creationId xmlns:p14="http://schemas.microsoft.com/office/powerpoint/2010/main" val="4038548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Evidence-Based Practices</a:t>
            </a:r>
            <a:endParaRPr dirty="0">
              <a:solidFill>
                <a:schemeClr val="bg2"/>
              </a:solidFill>
            </a:endParaRPr>
          </a:p>
        </p:txBody>
      </p:sp>
      <p:sp>
        <p:nvSpPr>
          <p:cNvPr id="107" name="Google Shape;107;g20270e6df5a_0_34"/>
          <p:cNvSpPr txBox="1">
            <a:spLocks noGrp="1"/>
          </p:cNvSpPr>
          <p:nvPr>
            <p:ph type="body" idx="1"/>
          </p:nvPr>
        </p:nvSpPr>
        <p:spPr>
          <a:xfrm>
            <a:off x="1219200" y="2460122"/>
            <a:ext cx="19513826" cy="8795756"/>
          </a:xfrm>
          <a:prstGeom prst="rect">
            <a:avLst/>
          </a:prstGeom>
        </p:spPr>
        <p:txBody>
          <a:bodyPr spcFirstLastPara="1" wrap="square" lIns="182850" tIns="91400" rIns="182850" bIns="91400" numCol="1" spcCol="1098550" anchor="t" anchorCtr="0">
            <a:normAutofit/>
          </a:bodyPr>
          <a:lstStyle/>
          <a:p>
            <a:pPr marL="152400" indent="0">
              <a:lnSpc>
                <a:spcPct val="100000"/>
              </a:lnSpc>
              <a:spcBef>
                <a:spcPts val="0"/>
              </a:spcBef>
              <a:buSzPct val="125000"/>
              <a:buNone/>
            </a:pPr>
            <a:r>
              <a:rPr lang="en-US" sz="5400" b="1" dirty="0">
                <a:solidFill>
                  <a:srgbClr val="0EB1A4"/>
                </a:solidFill>
              </a:rPr>
              <a:t>Types of Education Evidence-Based Practices</a:t>
            </a:r>
          </a:p>
          <a:p>
            <a:pPr marL="838200" indent="-685800">
              <a:lnSpc>
                <a:spcPct val="100000"/>
              </a:lnSpc>
              <a:spcBef>
                <a:spcPts val="0"/>
              </a:spcBef>
              <a:buSzPct val="125000"/>
            </a:pPr>
            <a:endParaRPr lang="en-US" sz="1100" dirty="0">
              <a:solidFill>
                <a:schemeClr val="bg2"/>
              </a:solidFill>
            </a:endParaRPr>
          </a:p>
          <a:p>
            <a:pPr marL="838200" indent="-685800">
              <a:lnSpc>
                <a:spcPct val="100000"/>
              </a:lnSpc>
              <a:spcBef>
                <a:spcPts val="0"/>
              </a:spcBef>
              <a:buSzPct val="125000"/>
            </a:pPr>
            <a:r>
              <a:rPr lang="en-US" sz="5400" u="sng" dirty="0">
                <a:solidFill>
                  <a:schemeClr val="bg2"/>
                </a:solidFill>
              </a:rPr>
              <a:t>Instructional Strategies</a:t>
            </a:r>
            <a:r>
              <a:rPr lang="en-US" sz="5400" dirty="0">
                <a:solidFill>
                  <a:schemeClr val="bg2"/>
                </a:solidFill>
              </a:rPr>
              <a:t> – Evidence-based approaches to teaching and learning, including:</a:t>
            </a:r>
          </a:p>
          <a:p>
            <a:pPr marL="762000" lvl="1" indent="0">
              <a:lnSpc>
                <a:spcPct val="100000"/>
              </a:lnSpc>
              <a:spcBef>
                <a:spcPts val="0"/>
              </a:spcBef>
              <a:buSzPct val="125000"/>
              <a:buNone/>
            </a:pPr>
            <a:endParaRPr lang="en-US" sz="4600" dirty="0"/>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5" name="TextBox 4">
            <a:extLst>
              <a:ext uri="{FF2B5EF4-FFF2-40B4-BE49-F238E27FC236}">
                <a16:creationId xmlns:a16="http://schemas.microsoft.com/office/drawing/2014/main" id="{E37E62CD-61D4-CD6F-47D2-54E88F407637}"/>
              </a:ext>
            </a:extLst>
          </p:cNvPr>
          <p:cNvSpPr txBox="1"/>
          <p:nvPr/>
        </p:nvSpPr>
        <p:spPr>
          <a:xfrm>
            <a:off x="1219200" y="5382609"/>
            <a:ext cx="20895912"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1447800" lvl="1" indent="-685800" algn="l">
              <a:lnSpc>
                <a:spcPct val="100000"/>
              </a:lnSpc>
              <a:spcBef>
                <a:spcPts val="0"/>
              </a:spcBef>
              <a:buSzPct val="125000"/>
              <a:buFont typeface="Wingdings" pitchFamily="2" charset="2"/>
              <a:buChar char="ü"/>
            </a:pPr>
            <a:r>
              <a:rPr lang="en-US" sz="5400" dirty="0">
                <a:solidFill>
                  <a:schemeClr val="bg2"/>
                </a:solidFill>
              </a:rPr>
              <a:t>Differentiated Instruction</a:t>
            </a:r>
          </a:p>
          <a:p>
            <a:pPr marL="1447800" lvl="1" indent="-685800" algn="l">
              <a:lnSpc>
                <a:spcPct val="100000"/>
              </a:lnSpc>
              <a:spcBef>
                <a:spcPts val="0"/>
              </a:spcBef>
              <a:buSzPct val="125000"/>
              <a:buFont typeface="Wingdings" pitchFamily="2" charset="2"/>
              <a:buChar char="ü"/>
            </a:pPr>
            <a:r>
              <a:rPr lang="en-US" sz="5400" dirty="0">
                <a:solidFill>
                  <a:schemeClr val="bg2"/>
                </a:solidFill>
              </a:rPr>
              <a:t>Direct Instruction</a:t>
            </a:r>
          </a:p>
          <a:p>
            <a:pPr marL="1447800" lvl="1" indent="-685800" algn="l">
              <a:lnSpc>
                <a:spcPct val="100000"/>
              </a:lnSpc>
              <a:spcBef>
                <a:spcPts val="0"/>
              </a:spcBef>
              <a:buSzPct val="125000"/>
              <a:buFont typeface="Wingdings" pitchFamily="2" charset="2"/>
              <a:buChar char="ü"/>
            </a:pPr>
            <a:r>
              <a:rPr lang="en-US" sz="5400" dirty="0">
                <a:solidFill>
                  <a:schemeClr val="bg2"/>
                </a:solidFill>
              </a:rPr>
              <a:t>Cooperative Learning</a:t>
            </a:r>
          </a:p>
          <a:p>
            <a:pPr marL="1447800" lvl="1" indent="-685800" algn="l">
              <a:lnSpc>
                <a:spcPct val="100000"/>
              </a:lnSpc>
              <a:spcBef>
                <a:spcPts val="0"/>
              </a:spcBef>
              <a:buSzPct val="125000"/>
              <a:buFont typeface="Wingdings" pitchFamily="2" charset="2"/>
              <a:buChar char="ü"/>
            </a:pPr>
            <a:r>
              <a:rPr lang="en-US" sz="5400" dirty="0">
                <a:solidFill>
                  <a:schemeClr val="bg2"/>
                </a:solidFill>
              </a:rPr>
              <a:t>Experiential Learning</a:t>
            </a:r>
          </a:p>
          <a:p>
            <a:pPr marL="1447800" lvl="1" indent="-685800" algn="l">
              <a:lnSpc>
                <a:spcPct val="100000"/>
              </a:lnSpc>
              <a:spcBef>
                <a:spcPts val="0"/>
              </a:spcBef>
              <a:buSzPct val="125000"/>
              <a:buFont typeface="Wingdings" pitchFamily="2" charset="2"/>
              <a:buChar char="ü"/>
            </a:pPr>
            <a:r>
              <a:rPr lang="en-US" sz="5400" dirty="0">
                <a:solidFill>
                  <a:schemeClr val="bg2"/>
                </a:solidFill>
              </a:rPr>
              <a:t>Problem-Based Learning</a:t>
            </a:r>
          </a:p>
          <a:p>
            <a:pPr marL="1447800" lvl="1" indent="-685800" algn="l">
              <a:lnSpc>
                <a:spcPct val="100000"/>
              </a:lnSpc>
              <a:spcBef>
                <a:spcPts val="0"/>
              </a:spcBef>
              <a:buSzPct val="125000"/>
              <a:buFont typeface="Wingdings" pitchFamily="2" charset="2"/>
              <a:buChar char="ü"/>
            </a:pPr>
            <a:r>
              <a:rPr lang="en-US" sz="5400" dirty="0">
                <a:solidFill>
                  <a:schemeClr val="bg2"/>
                </a:solidFill>
              </a:rPr>
              <a:t>Project-Based Learning</a:t>
            </a:r>
          </a:p>
          <a:p>
            <a:pPr marL="1447800" lvl="1" indent="-685800" algn="l">
              <a:lnSpc>
                <a:spcPct val="100000"/>
              </a:lnSpc>
              <a:spcBef>
                <a:spcPts val="0"/>
              </a:spcBef>
              <a:buSzPct val="125000"/>
              <a:buFont typeface="Wingdings" pitchFamily="2" charset="2"/>
              <a:buChar char="ü"/>
            </a:pPr>
            <a:r>
              <a:rPr lang="en-US" sz="5400" dirty="0">
                <a:solidFill>
                  <a:schemeClr val="bg2"/>
                </a:solidFill>
              </a:rPr>
              <a:t>Peer Tutoring</a:t>
            </a:r>
          </a:p>
          <a:p>
            <a:pPr marL="1447800" lvl="1" indent="-685800" algn="l">
              <a:lnSpc>
                <a:spcPct val="100000"/>
              </a:lnSpc>
              <a:spcBef>
                <a:spcPts val="0"/>
              </a:spcBef>
              <a:buSzPct val="125000"/>
              <a:buFont typeface="Wingdings" pitchFamily="2" charset="2"/>
              <a:buChar char="ü"/>
            </a:pPr>
            <a:r>
              <a:rPr lang="en-US" sz="5400" dirty="0">
                <a:solidFill>
                  <a:schemeClr val="bg2"/>
                </a:solidFill>
              </a:rPr>
              <a:t>Explicit Instruction</a:t>
            </a:r>
          </a:p>
          <a:p>
            <a:pPr marL="1447800" lvl="1" indent="-685800" algn="l">
              <a:lnSpc>
                <a:spcPct val="100000"/>
              </a:lnSpc>
              <a:spcBef>
                <a:spcPts val="0"/>
              </a:spcBef>
              <a:buSzPct val="125000"/>
              <a:buFont typeface="Wingdings" pitchFamily="2" charset="2"/>
              <a:buChar char="ü"/>
            </a:pPr>
            <a:r>
              <a:rPr lang="en-US" sz="5400" dirty="0">
                <a:solidFill>
                  <a:schemeClr val="bg2"/>
                </a:solidFill>
              </a:rPr>
              <a:t>Formative Assessment</a:t>
            </a:r>
          </a:p>
          <a:p>
            <a:pPr marL="1447800" lvl="1" indent="-685800" algn="l">
              <a:lnSpc>
                <a:spcPct val="100000"/>
              </a:lnSpc>
              <a:spcBef>
                <a:spcPts val="0"/>
              </a:spcBef>
              <a:buSzPct val="125000"/>
              <a:buFont typeface="Wingdings" pitchFamily="2" charset="2"/>
              <a:buChar char="ü"/>
            </a:pPr>
            <a:r>
              <a:rPr lang="en-US" sz="5400" dirty="0">
                <a:solidFill>
                  <a:schemeClr val="bg2"/>
                </a:solidFill>
              </a:rPr>
              <a:t>Scaffolded Instruction</a:t>
            </a:r>
          </a:p>
          <a:p>
            <a:pPr marL="1447800" lvl="1" indent="-685800" algn="l">
              <a:lnSpc>
                <a:spcPct val="100000"/>
              </a:lnSpc>
              <a:spcBef>
                <a:spcPts val="0"/>
              </a:spcBef>
              <a:buSzPct val="125000"/>
              <a:buFont typeface="Wingdings" pitchFamily="2" charset="2"/>
              <a:buChar char="ü"/>
            </a:pPr>
            <a:r>
              <a:rPr lang="en-US" sz="5400" dirty="0">
                <a:solidFill>
                  <a:schemeClr val="bg2"/>
                </a:solidFill>
              </a:rPr>
              <a:t>Universal Design for Learning</a:t>
            </a:r>
          </a:p>
          <a:p>
            <a:pPr marL="1447800" lvl="1" indent="-685800" algn="l">
              <a:lnSpc>
                <a:spcPct val="100000"/>
              </a:lnSpc>
              <a:spcBef>
                <a:spcPts val="0"/>
              </a:spcBef>
              <a:buSzPct val="125000"/>
              <a:buFont typeface="Wingdings" pitchFamily="2" charset="2"/>
              <a:buChar char="ü"/>
            </a:pPr>
            <a:r>
              <a:rPr lang="en-US" sz="5400" dirty="0">
                <a:solidFill>
                  <a:schemeClr val="bg2"/>
                </a:solidFill>
              </a:rPr>
              <a:t>Understanding By Design</a:t>
            </a:r>
          </a:p>
          <a:p>
            <a:pPr marL="1447800" lvl="1" indent="-685800" algn="l">
              <a:lnSpc>
                <a:spcPct val="100000"/>
              </a:lnSpc>
              <a:spcBef>
                <a:spcPts val="0"/>
              </a:spcBef>
              <a:buSzPct val="125000"/>
              <a:buFont typeface="Wingdings" pitchFamily="2" charset="2"/>
              <a:buChar char="ü"/>
            </a:pPr>
            <a:r>
              <a:rPr lang="en-US" sz="5400" dirty="0">
                <a:solidFill>
                  <a:schemeClr val="bg2"/>
                </a:solidFill>
              </a:rPr>
              <a:t>Culturally Responsive Teaching</a:t>
            </a:r>
          </a:p>
          <a:p>
            <a:pPr marL="1447800" lvl="1" indent="-685800" algn="l">
              <a:lnSpc>
                <a:spcPct val="100000"/>
              </a:lnSpc>
              <a:spcBef>
                <a:spcPts val="0"/>
              </a:spcBef>
              <a:buSzPct val="125000"/>
              <a:buFont typeface="Wingdings" pitchFamily="2" charset="2"/>
              <a:buChar char="ü"/>
            </a:pPr>
            <a:r>
              <a:rPr lang="en-US" sz="5400" dirty="0">
                <a:solidFill>
                  <a:schemeClr val="bg2"/>
                </a:solidFill>
              </a:rPr>
              <a:t>High-Impact Practices</a:t>
            </a:r>
          </a:p>
        </p:txBody>
      </p:sp>
    </p:spTree>
    <p:extLst>
      <p:ext uri="{BB962C8B-B14F-4D97-AF65-F5344CB8AC3E}">
        <p14:creationId xmlns:p14="http://schemas.microsoft.com/office/powerpoint/2010/main" val="2027408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High-Impact Practices (HIPs)</a:t>
            </a:r>
            <a:endParaRPr i="1" dirty="0">
              <a:solidFill>
                <a:schemeClr val="bg2"/>
              </a:solidFill>
            </a:endParaRPr>
          </a:p>
        </p:txBody>
      </p:sp>
      <p:sp>
        <p:nvSpPr>
          <p:cNvPr id="107" name="Google Shape;107;g20270e6df5a_0_34"/>
          <p:cNvSpPr txBox="1">
            <a:spLocks noGrp="1"/>
          </p:cNvSpPr>
          <p:nvPr>
            <p:ph type="body" idx="1"/>
          </p:nvPr>
        </p:nvSpPr>
        <p:spPr>
          <a:xfrm>
            <a:off x="1219200" y="2694215"/>
            <a:ext cx="21945600" cy="10205356"/>
          </a:xfrm>
          <a:prstGeom prst="rect">
            <a:avLst/>
          </a:prstGeom>
        </p:spPr>
        <p:txBody>
          <a:bodyPr spcFirstLastPara="1" wrap="square" lIns="182850" tIns="91400" rIns="182850" bIns="91400" numCol="1" spcCol="1098550" anchor="t" anchorCtr="0">
            <a:normAutofit fontScale="92500" lnSpcReduction="10000"/>
          </a:bodyPr>
          <a:lstStyle/>
          <a:p>
            <a:pPr marL="152400" indent="0">
              <a:lnSpc>
                <a:spcPct val="110000"/>
              </a:lnSpc>
              <a:spcBef>
                <a:spcPts val="0"/>
              </a:spcBef>
              <a:buSzPct val="125000"/>
              <a:buNone/>
            </a:pPr>
            <a:r>
              <a:rPr lang="en-US" sz="4000" b="1" dirty="0">
                <a:solidFill>
                  <a:srgbClr val="0EB1A4"/>
                </a:solidFill>
              </a:rPr>
              <a:t>What are HIPs? </a:t>
            </a:r>
          </a:p>
          <a:p>
            <a:pPr marL="152400" indent="0">
              <a:lnSpc>
                <a:spcPct val="100000"/>
              </a:lnSpc>
              <a:spcBef>
                <a:spcPts val="0"/>
              </a:spcBef>
              <a:buSzPct val="125000"/>
              <a:buNone/>
            </a:pPr>
            <a:endParaRPr lang="en-US" sz="4000" dirty="0">
              <a:solidFill>
                <a:srgbClr val="0EB1A4"/>
              </a:solidFill>
            </a:endParaRPr>
          </a:p>
          <a:p>
            <a:pPr marL="838200" indent="-685800">
              <a:lnSpc>
                <a:spcPct val="100000"/>
              </a:lnSpc>
              <a:spcBef>
                <a:spcPts val="0"/>
              </a:spcBef>
              <a:buSzPct val="125000"/>
            </a:pPr>
            <a:r>
              <a:rPr lang="en-US" sz="4000" dirty="0">
                <a:solidFill>
                  <a:schemeClr val="bg2"/>
                </a:solidFill>
              </a:rPr>
              <a:t>First-year seminars and experiences, common intellectual </a:t>
            </a:r>
            <a:br>
              <a:rPr lang="en-US" sz="4000" dirty="0">
                <a:solidFill>
                  <a:schemeClr val="bg2"/>
                </a:solidFill>
              </a:rPr>
            </a:br>
            <a:r>
              <a:rPr lang="en-US" sz="4000" dirty="0">
                <a:solidFill>
                  <a:schemeClr val="bg2"/>
                </a:solidFill>
              </a:rPr>
              <a:t>experiences, learning communities, writing-intensive courses, </a:t>
            </a:r>
            <a:br>
              <a:rPr lang="en-US" sz="4000" dirty="0">
                <a:solidFill>
                  <a:schemeClr val="bg2"/>
                </a:solidFill>
              </a:rPr>
            </a:br>
            <a:r>
              <a:rPr lang="en-US" sz="4000" dirty="0">
                <a:solidFill>
                  <a:schemeClr val="bg2"/>
                </a:solidFill>
              </a:rPr>
              <a:t>collaborative assignments and projects, undergraduate </a:t>
            </a:r>
            <a:br>
              <a:rPr lang="en-US" sz="4000" dirty="0">
                <a:solidFill>
                  <a:schemeClr val="bg2"/>
                </a:solidFill>
              </a:rPr>
            </a:br>
            <a:r>
              <a:rPr lang="en-US" sz="4000" dirty="0">
                <a:solidFill>
                  <a:schemeClr val="bg2"/>
                </a:solidFill>
              </a:rPr>
              <a:t>research, diversity/global learning, service learning, </a:t>
            </a:r>
            <a:br>
              <a:rPr lang="en-US" sz="4000" dirty="0">
                <a:solidFill>
                  <a:schemeClr val="bg2"/>
                </a:solidFill>
              </a:rPr>
            </a:br>
            <a:r>
              <a:rPr lang="en-US" sz="4000" dirty="0">
                <a:solidFill>
                  <a:schemeClr val="bg2"/>
                </a:solidFill>
              </a:rPr>
              <a:t>internships, e-portfolios, and capstones</a:t>
            </a:r>
          </a:p>
          <a:p>
            <a:pPr marL="838200" indent="-685800">
              <a:lnSpc>
                <a:spcPct val="100000"/>
              </a:lnSpc>
              <a:spcBef>
                <a:spcPts val="0"/>
              </a:spcBef>
              <a:buSzPct val="125000"/>
            </a:pPr>
            <a:endParaRPr lang="en-US" sz="4000" dirty="0">
              <a:solidFill>
                <a:schemeClr val="bg2"/>
              </a:solidFill>
            </a:endParaRPr>
          </a:p>
          <a:p>
            <a:pPr marL="838200" indent="-685800">
              <a:lnSpc>
                <a:spcPct val="100000"/>
              </a:lnSpc>
              <a:spcBef>
                <a:spcPts val="0"/>
              </a:spcBef>
              <a:buSzPct val="125000"/>
            </a:pPr>
            <a:r>
              <a:rPr lang="en-US" sz="4000" dirty="0">
                <a:solidFill>
                  <a:schemeClr val="bg2"/>
                </a:solidFill>
              </a:rPr>
              <a:t>Associated with positive undergraduate learning effects, including persistence and retention</a:t>
            </a:r>
          </a:p>
          <a:p>
            <a:pPr marL="152400" indent="0">
              <a:lnSpc>
                <a:spcPct val="100000"/>
              </a:lnSpc>
              <a:spcBef>
                <a:spcPts val="0"/>
              </a:spcBef>
              <a:buSzPct val="125000"/>
              <a:buNone/>
            </a:pPr>
            <a:endParaRPr lang="en-US" sz="4000" dirty="0"/>
          </a:p>
          <a:p>
            <a:pPr marL="152400" indent="0">
              <a:lnSpc>
                <a:spcPct val="100000"/>
              </a:lnSpc>
              <a:spcBef>
                <a:spcPts val="0"/>
              </a:spcBef>
              <a:buSzPct val="125000"/>
              <a:buFontTx/>
              <a:buNone/>
            </a:pPr>
            <a:r>
              <a:rPr lang="en-US" sz="4000" b="1" dirty="0">
                <a:solidFill>
                  <a:srgbClr val="0EB1A4"/>
                </a:solidFill>
              </a:rPr>
              <a:t>Implications for Equity</a:t>
            </a:r>
            <a:endParaRPr lang="en-US" sz="4000" dirty="0"/>
          </a:p>
          <a:p>
            <a:pPr marL="838200" indent="-685800">
              <a:lnSpc>
                <a:spcPct val="100000"/>
              </a:lnSpc>
              <a:spcBef>
                <a:spcPts val="0"/>
              </a:spcBef>
              <a:buSzPct val="125000"/>
            </a:pPr>
            <a:endParaRPr lang="en-US" sz="4000" dirty="0"/>
          </a:p>
          <a:p>
            <a:pPr marL="838200" indent="-685800">
              <a:lnSpc>
                <a:spcPct val="100000"/>
              </a:lnSpc>
              <a:spcBef>
                <a:spcPts val="0"/>
              </a:spcBef>
              <a:buSzPct val="125000"/>
            </a:pPr>
            <a:r>
              <a:rPr lang="en-US" sz="4000" dirty="0">
                <a:solidFill>
                  <a:schemeClr val="bg2"/>
                </a:solidFill>
              </a:rPr>
              <a:t>Provide amplified benefits to historically underserved students (HUS)</a:t>
            </a:r>
          </a:p>
          <a:p>
            <a:pPr marL="838200" indent="-685800">
              <a:lnSpc>
                <a:spcPct val="100000"/>
              </a:lnSpc>
              <a:spcBef>
                <a:spcPts val="0"/>
              </a:spcBef>
              <a:buSzPct val="125000"/>
            </a:pPr>
            <a:endParaRPr lang="en-US" sz="4000" dirty="0">
              <a:solidFill>
                <a:schemeClr val="bg2"/>
              </a:solidFill>
            </a:endParaRPr>
          </a:p>
          <a:p>
            <a:pPr marL="838200" indent="-685800">
              <a:lnSpc>
                <a:spcPct val="100000"/>
              </a:lnSpc>
              <a:spcBef>
                <a:spcPts val="0"/>
              </a:spcBef>
              <a:buSzPct val="125000"/>
            </a:pPr>
            <a:r>
              <a:rPr lang="en-US" sz="4000" dirty="0">
                <a:solidFill>
                  <a:schemeClr val="bg2"/>
                </a:solidFill>
              </a:rPr>
              <a:t>May be an effective tool for advancing equity and closing achievement gaps</a:t>
            </a:r>
          </a:p>
          <a:p>
            <a:pPr marL="838200" indent="-685800">
              <a:lnSpc>
                <a:spcPct val="100000"/>
              </a:lnSpc>
              <a:spcBef>
                <a:spcPts val="0"/>
              </a:spcBef>
              <a:buSzPct val="125000"/>
            </a:pPr>
            <a:endParaRPr lang="en-US" sz="4000" dirty="0">
              <a:solidFill>
                <a:schemeClr val="bg2"/>
              </a:solidFill>
            </a:endParaRPr>
          </a:p>
          <a:p>
            <a:pPr marL="838200" indent="-685800">
              <a:lnSpc>
                <a:spcPct val="100000"/>
              </a:lnSpc>
              <a:spcBef>
                <a:spcPts val="0"/>
              </a:spcBef>
              <a:buSzPct val="125000"/>
            </a:pPr>
            <a:r>
              <a:rPr lang="en-US" sz="4000" dirty="0">
                <a:solidFill>
                  <a:schemeClr val="bg2"/>
                </a:solidFill>
              </a:rPr>
              <a:t>Five major course elements associated with deep learning and engagement for Latinx undergrads – professor behaviors or traits, real-world and relevant content, preparation for future or career, relationships with peers, and diverse perspectives</a:t>
            </a:r>
          </a:p>
          <a:p>
            <a:pPr marL="838200" indent="-685800">
              <a:lnSpc>
                <a:spcPct val="100000"/>
              </a:lnSpc>
              <a:spcBef>
                <a:spcPts val="0"/>
              </a:spcBef>
              <a:buSzPct val="125000"/>
            </a:pPr>
            <a:endParaRPr lang="en-US" sz="4000" dirty="0"/>
          </a:p>
          <a:p>
            <a:pPr marL="152400" indent="0">
              <a:lnSpc>
                <a:spcPct val="100000"/>
              </a:lnSpc>
              <a:spcBef>
                <a:spcPts val="0"/>
              </a:spcBef>
              <a:buSzPct val="125000"/>
              <a:buNone/>
            </a:pPr>
            <a:endParaRPr lang="en-US" sz="4000" dirty="0">
              <a:solidFill>
                <a:srgbClr val="0EB1A4"/>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8" name="Picture 7" descr="Close-up of four hands holding graduation caps with gold tassels against a blue sky">
            <a:extLst>
              <a:ext uri="{FF2B5EF4-FFF2-40B4-BE49-F238E27FC236}">
                <a16:creationId xmlns:a16="http://schemas.microsoft.com/office/drawing/2014/main" id="{A28AD829-D9F3-846E-FEA4-9F9CE4B48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9104" y="754575"/>
            <a:ext cx="7772400" cy="5171318"/>
          </a:xfrm>
          <a:prstGeom prst="rect">
            <a:avLst/>
          </a:prstGeom>
        </p:spPr>
      </p:pic>
    </p:spTree>
    <p:extLst>
      <p:ext uri="{BB962C8B-B14F-4D97-AF65-F5344CB8AC3E}">
        <p14:creationId xmlns:p14="http://schemas.microsoft.com/office/powerpoint/2010/main" val="2295443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High-Impact Practices (HIPs)</a:t>
            </a:r>
            <a:endParaRPr i="1" dirty="0">
              <a:solidFill>
                <a:schemeClr val="bg2"/>
              </a:solidFill>
            </a:endParaRPr>
          </a:p>
        </p:txBody>
      </p:sp>
      <p:sp>
        <p:nvSpPr>
          <p:cNvPr id="107" name="Google Shape;107;g20270e6df5a_0_34"/>
          <p:cNvSpPr txBox="1">
            <a:spLocks noGrp="1"/>
          </p:cNvSpPr>
          <p:nvPr>
            <p:ph type="body" idx="1"/>
          </p:nvPr>
        </p:nvSpPr>
        <p:spPr>
          <a:xfrm>
            <a:off x="1219200" y="2694215"/>
            <a:ext cx="21945600" cy="10205356"/>
          </a:xfrm>
          <a:prstGeom prst="rect">
            <a:avLst/>
          </a:prstGeom>
        </p:spPr>
        <p:txBody>
          <a:bodyPr spcFirstLastPara="1" wrap="square" lIns="182850" tIns="91400" rIns="182850" bIns="91400" numCol="1" spcCol="1098550" anchor="t" anchorCtr="0">
            <a:normAutofit lnSpcReduction="10000"/>
          </a:bodyPr>
          <a:lstStyle/>
          <a:p>
            <a:pPr marL="152400" indent="0">
              <a:lnSpc>
                <a:spcPct val="110000"/>
              </a:lnSpc>
              <a:spcBef>
                <a:spcPts val="0"/>
              </a:spcBef>
              <a:buSzPct val="125000"/>
              <a:buNone/>
            </a:pPr>
            <a:r>
              <a:rPr lang="en-US" sz="4000" b="1" dirty="0">
                <a:solidFill>
                  <a:srgbClr val="0EB1A4"/>
                </a:solidFill>
              </a:rPr>
              <a:t>Other Similar EBPs/Theoretical Frameworks</a:t>
            </a:r>
          </a:p>
          <a:p>
            <a:pPr marL="152400" indent="0">
              <a:lnSpc>
                <a:spcPct val="100000"/>
              </a:lnSpc>
              <a:spcBef>
                <a:spcPts val="0"/>
              </a:spcBef>
              <a:buSzPct val="125000"/>
              <a:buNone/>
            </a:pPr>
            <a:endParaRPr lang="en-US" sz="4000" dirty="0">
              <a:solidFill>
                <a:schemeClr val="bg2"/>
              </a:solidFill>
            </a:endParaRPr>
          </a:p>
          <a:p>
            <a:pPr marL="838200" indent="-685800">
              <a:lnSpc>
                <a:spcPct val="100000"/>
              </a:lnSpc>
              <a:spcBef>
                <a:spcPts val="0"/>
              </a:spcBef>
              <a:buSzPct val="125000"/>
            </a:pPr>
            <a:r>
              <a:rPr lang="en-US" sz="4000" dirty="0">
                <a:solidFill>
                  <a:schemeClr val="bg2"/>
                </a:solidFill>
              </a:rPr>
              <a:t>Culturally Responsive Teaching</a:t>
            </a:r>
          </a:p>
          <a:p>
            <a:pPr marL="838200" indent="-685800">
              <a:lnSpc>
                <a:spcPct val="100000"/>
              </a:lnSpc>
              <a:spcBef>
                <a:spcPts val="0"/>
              </a:spcBef>
              <a:buSzPct val="125000"/>
            </a:pPr>
            <a:r>
              <a:rPr lang="en-US" sz="4000" dirty="0">
                <a:solidFill>
                  <a:schemeClr val="bg2"/>
                </a:solidFill>
              </a:rPr>
              <a:t>Culturally Relevant Pedagogy</a:t>
            </a:r>
          </a:p>
          <a:p>
            <a:pPr marL="838200" indent="-685800">
              <a:lnSpc>
                <a:spcPct val="100000"/>
              </a:lnSpc>
              <a:spcBef>
                <a:spcPts val="0"/>
              </a:spcBef>
              <a:buSzPct val="125000"/>
            </a:pPr>
            <a:r>
              <a:rPr lang="en-US" sz="4000" dirty="0">
                <a:solidFill>
                  <a:schemeClr val="bg2"/>
                </a:solidFill>
              </a:rPr>
              <a:t>Academic and Interpersonal Validation</a:t>
            </a:r>
          </a:p>
          <a:p>
            <a:pPr marL="838200" indent="-685800">
              <a:lnSpc>
                <a:spcPct val="100000"/>
              </a:lnSpc>
              <a:spcBef>
                <a:spcPts val="0"/>
              </a:spcBef>
              <a:buSzPct val="125000"/>
            </a:pPr>
            <a:r>
              <a:rPr lang="en-US" sz="4000" dirty="0">
                <a:solidFill>
                  <a:schemeClr val="bg2"/>
                </a:solidFill>
              </a:rPr>
              <a:t>Community Cultural Wealth</a:t>
            </a:r>
          </a:p>
          <a:p>
            <a:pPr marL="152400" indent="0">
              <a:lnSpc>
                <a:spcPct val="100000"/>
              </a:lnSpc>
              <a:spcBef>
                <a:spcPts val="0"/>
              </a:spcBef>
              <a:buSzPct val="125000"/>
              <a:buNone/>
            </a:pPr>
            <a:endParaRPr lang="en-US" sz="4000" dirty="0"/>
          </a:p>
          <a:p>
            <a:pPr marL="152400" indent="0">
              <a:lnSpc>
                <a:spcPct val="100000"/>
              </a:lnSpc>
              <a:spcBef>
                <a:spcPts val="0"/>
              </a:spcBef>
              <a:buSzPct val="125000"/>
              <a:buFontTx/>
              <a:buNone/>
            </a:pPr>
            <a:r>
              <a:rPr lang="en-US" sz="4000" b="1" dirty="0">
                <a:solidFill>
                  <a:srgbClr val="0EB1A4"/>
                </a:solidFill>
              </a:rPr>
              <a:t>Common Elements</a:t>
            </a:r>
            <a:endParaRPr lang="en-US" sz="4000" dirty="0"/>
          </a:p>
          <a:p>
            <a:pPr marL="838200" indent="-685800">
              <a:lnSpc>
                <a:spcPct val="100000"/>
              </a:lnSpc>
              <a:spcBef>
                <a:spcPts val="0"/>
              </a:spcBef>
              <a:buSzPct val="125000"/>
            </a:pPr>
            <a:endParaRPr lang="en-US" sz="4000" dirty="0">
              <a:solidFill>
                <a:schemeClr val="bg2"/>
              </a:solidFill>
            </a:endParaRPr>
          </a:p>
          <a:p>
            <a:pPr marL="838200" indent="-685800">
              <a:lnSpc>
                <a:spcPct val="100000"/>
              </a:lnSpc>
              <a:spcBef>
                <a:spcPts val="0"/>
              </a:spcBef>
              <a:buSzPct val="125000"/>
            </a:pPr>
            <a:r>
              <a:rPr lang="en-US" sz="4000" dirty="0">
                <a:solidFill>
                  <a:schemeClr val="bg2"/>
                </a:solidFill>
              </a:rPr>
              <a:t>Asset-based rather than deficit-based </a:t>
            </a:r>
          </a:p>
          <a:p>
            <a:pPr marL="838200" indent="-685800">
              <a:lnSpc>
                <a:spcPct val="100000"/>
              </a:lnSpc>
              <a:spcBef>
                <a:spcPts val="0"/>
              </a:spcBef>
              <a:buSzPct val="125000"/>
            </a:pPr>
            <a:endParaRPr lang="en-US" sz="4000" dirty="0">
              <a:solidFill>
                <a:schemeClr val="bg2"/>
              </a:solidFill>
            </a:endParaRPr>
          </a:p>
          <a:p>
            <a:pPr marL="838200" indent="-685800">
              <a:lnSpc>
                <a:spcPct val="100000"/>
              </a:lnSpc>
              <a:spcBef>
                <a:spcPts val="0"/>
              </a:spcBef>
              <a:buSzPct val="125000"/>
            </a:pPr>
            <a:r>
              <a:rPr lang="en-US" sz="4000" dirty="0">
                <a:solidFill>
                  <a:schemeClr val="bg2"/>
                </a:solidFill>
              </a:rPr>
              <a:t>Recognizes and rewards backgrounds and experiences</a:t>
            </a:r>
          </a:p>
          <a:p>
            <a:pPr marL="838200" indent="-685800">
              <a:lnSpc>
                <a:spcPct val="100000"/>
              </a:lnSpc>
              <a:spcBef>
                <a:spcPts val="0"/>
              </a:spcBef>
              <a:buSzPct val="125000"/>
            </a:pPr>
            <a:endParaRPr lang="en-US" sz="4000" dirty="0">
              <a:solidFill>
                <a:schemeClr val="bg2"/>
              </a:solidFill>
            </a:endParaRPr>
          </a:p>
          <a:p>
            <a:pPr marL="838200" indent="-685800">
              <a:lnSpc>
                <a:spcPct val="100000"/>
              </a:lnSpc>
              <a:spcBef>
                <a:spcPts val="0"/>
              </a:spcBef>
              <a:buSzPct val="125000"/>
            </a:pPr>
            <a:r>
              <a:rPr lang="en-US" sz="4000" dirty="0">
                <a:solidFill>
                  <a:schemeClr val="bg2"/>
                </a:solidFill>
              </a:rPr>
              <a:t>Shift the focus from student behaviors (e.g., how engaged or unengaged students were) to how students experience the learning environment</a:t>
            </a:r>
          </a:p>
          <a:p>
            <a:pPr marL="152400" indent="0">
              <a:lnSpc>
                <a:spcPct val="100000"/>
              </a:lnSpc>
              <a:spcBef>
                <a:spcPts val="0"/>
              </a:spcBef>
              <a:buSzPct val="125000"/>
              <a:buNone/>
            </a:pPr>
            <a:endParaRPr lang="en-US" sz="4000" dirty="0">
              <a:solidFill>
                <a:schemeClr val="bg2"/>
              </a:solidFill>
            </a:endParaRPr>
          </a:p>
          <a:p>
            <a:pPr marL="838200" indent="-685800">
              <a:lnSpc>
                <a:spcPct val="100000"/>
              </a:lnSpc>
              <a:spcBef>
                <a:spcPts val="0"/>
              </a:spcBef>
              <a:buSzPct val="125000"/>
            </a:pPr>
            <a:r>
              <a:rPr lang="en-US" sz="4000" dirty="0">
                <a:solidFill>
                  <a:schemeClr val="bg2"/>
                </a:solidFill>
              </a:rPr>
              <a:t>Places the responsibility for action squarely on the educational institution and its agents (vs. students and families)</a:t>
            </a:r>
          </a:p>
          <a:p>
            <a:pPr marL="152400" indent="0">
              <a:lnSpc>
                <a:spcPct val="100000"/>
              </a:lnSpc>
              <a:spcBef>
                <a:spcPts val="0"/>
              </a:spcBef>
              <a:buSzPct val="125000"/>
              <a:buNone/>
            </a:pPr>
            <a:endParaRPr lang="en-US" sz="4000" dirty="0">
              <a:solidFill>
                <a:srgbClr val="0EB1A4"/>
              </a:solidFill>
            </a:endParaRPr>
          </a:p>
          <a:p>
            <a:pPr marL="152400" indent="0">
              <a:lnSpc>
                <a:spcPct val="100000"/>
              </a:lnSpc>
              <a:spcBef>
                <a:spcPts val="0"/>
              </a:spcBef>
              <a:buSzPct val="125000"/>
              <a:buNone/>
            </a:pPr>
            <a:endParaRPr lang="en-US" sz="4000" dirty="0">
              <a:solidFill>
                <a:srgbClr val="0EB1A4"/>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8" name="Picture 7" descr="Close-up of four hands holding graduation caps with gold tassels against a blue sky">
            <a:extLst>
              <a:ext uri="{FF2B5EF4-FFF2-40B4-BE49-F238E27FC236}">
                <a16:creationId xmlns:a16="http://schemas.microsoft.com/office/drawing/2014/main" id="{A28AD829-D9F3-846E-FEA4-9F9CE4B48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9348" y="754575"/>
            <a:ext cx="7772400" cy="5171318"/>
          </a:xfrm>
          <a:prstGeom prst="rect">
            <a:avLst/>
          </a:prstGeom>
        </p:spPr>
      </p:pic>
    </p:spTree>
    <p:extLst>
      <p:ext uri="{BB962C8B-B14F-4D97-AF65-F5344CB8AC3E}">
        <p14:creationId xmlns:p14="http://schemas.microsoft.com/office/powerpoint/2010/main" val="4080302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Evidence-Based Practices</a:t>
            </a:r>
            <a:endParaRPr dirty="0">
              <a:solidFill>
                <a:schemeClr val="bg2"/>
              </a:solidFill>
            </a:endParaRPr>
          </a:p>
        </p:txBody>
      </p:sp>
      <p:sp>
        <p:nvSpPr>
          <p:cNvPr id="107" name="Google Shape;107;g20270e6df5a_0_34"/>
          <p:cNvSpPr txBox="1">
            <a:spLocks noGrp="1"/>
          </p:cNvSpPr>
          <p:nvPr>
            <p:ph type="body" idx="1"/>
          </p:nvPr>
        </p:nvSpPr>
        <p:spPr>
          <a:xfrm>
            <a:off x="1219200" y="2895600"/>
            <a:ext cx="21945600" cy="8795756"/>
          </a:xfrm>
          <a:prstGeom prst="rect">
            <a:avLst/>
          </a:prstGeom>
        </p:spPr>
        <p:txBody>
          <a:bodyPr spcFirstLastPara="1" wrap="square" lIns="182850" tIns="91400" rIns="182850" bIns="91400" numCol="1" spcCol="1098550" anchor="t" anchorCtr="0">
            <a:normAutofit/>
          </a:bodyPr>
          <a:lstStyle/>
          <a:p>
            <a:pPr marL="152400" indent="0">
              <a:lnSpc>
                <a:spcPct val="100000"/>
              </a:lnSpc>
              <a:spcBef>
                <a:spcPts val="0"/>
              </a:spcBef>
              <a:buSzPct val="125000"/>
              <a:buNone/>
            </a:pPr>
            <a:r>
              <a:rPr lang="en-US" sz="5400" b="1" dirty="0">
                <a:solidFill>
                  <a:srgbClr val="0EB1A4"/>
                </a:solidFill>
              </a:rPr>
              <a:t>Types of Education Evidence-Based Practices</a:t>
            </a:r>
          </a:p>
          <a:p>
            <a:pPr marL="152400" indent="0">
              <a:lnSpc>
                <a:spcPct val="100000"/>
              </a:lnSpc>
              <a:spcBef>
                <a:spcPts val="0"/>
              </a:spcBef>
              <a:buSzPct val="125000"/>
              <a:buNone/>
            </a:pPr>
            <a:endParaRPr lang="en-US" sz="1100" dirty="0"/>
          </a:p>
          <a:p>
            <a:pPr marL="838200" indent="-685800">
              <a:lnSpc>
                <a:spcPct val="100000"/>
              </a:lnSpc>
              <a:spcBef>
                <a:spcPts val="0"/>
              </a:spcBef>
              <a:buSzPct val="125000"/>
            </a:pPr>
            <a:r>
              <a:rPr lang="en-US" sz="5400" u="sng" dirty="0">
                <a:solidFill>
                  <a:schemeClr val="bg2"/>
                </a:solidFill>
              </a:rPr>
              <a:t>Interventions</a:t>
            </a:r>
            <a:r>
              <a:rPr lang="en-US" sz="5400" dirty="0">
                <a:solidFill>
                  <a:schemeClr val="bg2"/>
                </a:solidFill>
              </a:rPr>
              <a:t>: Research-supported interventions to address specific learning needs, including:</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3C9D1703-8092-2DA8-6E80-E84DB5E2EF49}"/>
              </a:ext>
            </a:extLst>
          </p:cNvPr>
          <p:cNvSpPr txBox="1"/>
          <p:nvPr/>
        </p:nvSpPr>
        <p:spPr>
          <a:xfrm>
            <a:off x="1374914" y="5837216"/>
            <a:ext cx="20895912"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1447800" lvl="1" indent="-685800" algn="l">
              <a:lnSpc>
                <a:spcPct val="100000"/>
              </a:lnSpc>
              <a:spcBef>
                <a:spcPts val="0"/>
              </a:spcBef>
              <a:buSzPct val="125000"/>
              <a:buFont typeface="Wingdings" pitchFamily="2" charset="2"/>
              <a:buChar char="ü"/>
            </a:pPr>
            <a:r>
              <a:rPr lang="en-US" sz="4400" dirty="0">
                <a:solidFill>
                  <a:schemeClr val="bg2"/>
                </a:solidFill>
              </a:rPr>
              <a:t>Response to Intervention (RTI)</a:t>
            </a:r>
          </a:p>
          <a:p>
            <a:pPr marL="1447800" lvl="1" indent="-685800" algn="l">
              <a:lnSpc>
                <a:spcPct val="100000"/>
              </a:lnSpc>
              <a:spcBef>
                <a:spcPts val="0"/>
              </a:spcBef>
              <a:buSzPct val="125000"/>
              <a:buFont typeface="Wingdings" pitchFamily="2" charset="2"/>
              <a:buChar char="ü"/>
            </a:pPr>
            <a:r>
              <a:rPr lang="en-US" sz="4400" dirty="0">
                <a:solidFill>
                  <a:schemeClr val="bg2"/>
                </a:solidFill>
              </a:rPr>
              <a:t>Multi-Tiered System of Supports (MTSS)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Positive Behavioral Interventions and Supports (PBIS)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Literacy Interventions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Mathematics Interventions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Early Childhood Interventions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Special Education Services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English Language Learner (ELL) Interventions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Mindfulness &amp; Social-Emotional Learning (SEL) Programs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Behavioral Interventions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Technology-Based Interventions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Family and Community Engagement Programs</a:t>
            </a:r>
          </a:p>
          <a:p>
            <a:pPr marL="1447800" lvl="1" indent="-685800" algn="l">
              <a:lnSpc>
                <a:spcPct val="100000"/>
              </a:lnSpc>
              <a:spcBef>
                <a:spcPts val="0"/>
              </a:spcBef>
              <a:buSzPct val="125000"/>
              <a:buFont typeface="Wingdings" pitchFamily="2" charset="2"/>
              <a:buChar char="ü"/>
            </a:pPr>
            <a:r>
              <a:rPr lang="en-US" sz="4400" dirty="0">
                <a:solidFill>
                  <a:schemeClr val="bg2"/>
                </a:solidFill>
              </a:rPr>
              <a:t>Restorative Practices</a:t>
            </a:r>
          </a:p>
        </p:txBody>
      </p:sp>
    </p:spTree>
    <p:extLst>
      <p:ext uri="{BB962C8B-B14F-4D97-AF65-F5344CB8AC3E}">
        <p14:creationId xmlns:p14="http://schemas.microsoft.com/office/powerpoint/2010/main" val="2461771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bg2"/>
                </a:solidFill>
              </a:rPr>
              <a:t>Where can I learn about EBPs?</a:t>
            </a:r>
            <a:endParaRPr dirty="0">
              <a:solidFill>
                <a:schemeClr val="bg2"/>
              </a:solidFill>
            </a:endParaRPr>
          </a:p>
        </p:txBody>
      </p:sp>
      <p:sp>
        <p:nvSpPr>
          <p:cNvPr id="107" name="Google Shape;107;g20270e6df5a_0_34"/>
          <p:cNvSpPr txBox="1">
            <a:spLocks noGrp="1"/>
          </p:cNvSpPr>
          <p:nvPr>
            <p:ph type="body" idx="1"/>
          </p:nvPr>
        </p:nvSpPr>
        <p:spPr>
          <a:xfrm>
            <a:off x="1219200" y="3489009"/>
            <a:ext cx="21945600" cy="8756000"/>
          </a:xfrm>
          <a:prstGeom prst="rect">
            <a:avLst/>
          </a:prstGeom>
        </p:spPr>
        <p:txBody>
          <a:bodyPr spcFirstLastPara="1" wrap="square" lIns="182850" tIns="91400" rIns="182850" bIns="91400" numCol="1" spcCol="1098550" anchor="t" anchorCtr="0">
            <a:normAutofit lnSpcReduction="10000"/>
          </a:bodyPr>
          <a:lstStyle/>
          <a:p>
            <a:pPr marL="152400" indent="0">
              <a:lnSpc>
                <a:spcPct val="100000"/>
              </a:lnSpc>
              <a:spcBef>
                <a:spcPts val="0"/>
              </a:spcBef>
              <a:buSzPct val="125000"/>
              <a:buNone/>
            </a:pPr>
            <a:r>
              <a:rPr lang="en-US" sz="5400" b="1" dirty="0">
                <a:solidFill>
                  <a:srgbClr val="0EB1A4"/>
                </a:solidFill>
              </a:rPr>
              <a:t>Understand the Grant Requirements</a:t>
            </a:r>
          </a:p>
          <a:p>
            <a:pPr marL="152400" indent="0">
              <a:lnSpc>
                <a:spcPct val="100000"/>
              </a:lnSpc>
              <a:spcBef>
                <a:spcPts val="0"/>
              </a:spcBef>
              <a:buSzPct val="125000"/>
              <a:buNone/>
            </a:pPr>
            <a:endParaRPr lang="en-US" sz="5400" b="1" dirty="0">
              <a:solidFill>
                <a:srgbClr val="0EB1A4"/>
              </a:solidFill>
            </a:endParaRPr>
          </a:p>
          <a:p>
            <a:pPr marL="838200" indent="-685800">
              <a:lnSpc>
                <a:spcPct val="100000"/>
              </a:lnSpc>
              <a:spcBef>
                <a:spcPts val="0"/>
              </a:spcBef>
              <a:buSzPct val="125000"/>
            </a:pPr>
            <a:r>
              <a:rPr lang="en-US" sz="5400" dirty="0">
                <a:solidFill>
                  <a:schemeClr val="bg2"/>
                </a:solidFill>
              </a:rPr>
              <a:t>Department of Education, The Safer Schools and Campuses Best Practices Clearinghouse -</a:t>
            </a:r>
            <a:r>
              <a:rPr lang="en-US" sz="5400" dirty="0"/>
              <a:t> </a:t>
            </a:r>
            <a:r>
              <a:rPr lang="en-US" sz="5400" dirty="0">
                <a:hlinkClick r:id="rId3"/>
              </a:rPr>
              <a:t>https://bestpracticesclearinghouse.ed.gov</a:t>
            </a:r>
            <a:endParaRPr lang="en-US" sz="5400" dirty="0"/>
          </a:p>
          <a:p>
            <a:pPr marL="152400" indent="0">
              <a:lnSpc>
                <a:spcPct val="100000"/>
              </a:lnSpc>
              <a:spcBef>
                <a:spcPts val="0"/>
              </a:spcBef>
              <a:buSzPct val="125000"/>
              <a:buNone/>
            </a:pPr>
            <a:endParaRPr lang="en-US" sz="5400" dirty="0"/>
          </a:p>
          <a:p>
            <a:pPr marL="838200" indent="-685800">
              <a:lnSpc>
                <a:spcPct val="100000"/>
              </a:lnSpc>
              <a:spcBef>
                <a:spcPts val="0"/>
              </a:spcBef>
              <a:buSzPct val="125000"/>
            </a:pPr>
            <a:r>
              <a:rPr lang="en-US" sz="5400" dirty="0">
                <a:solidFill>
                  <a:schemeClr val="bg2"/>
                </a:solidFill>
              </a:rPr>
              <a:t>Institute of Education Sciences, What Works Clearinghouse - </a:t>
            </a:r>
            <a:r>
              <a:rPr lang="en-US" sz="5400" dirty="0">
                <a:hlinkClick r:id="rId4"/>
              </a:rPr>
              <a:t>https://ies.ed.gov/ncee/wwc/#</a:t>
            </a:r>
            <a:endParaRPr lang="en-US" sz="5400" dirty="0"/>
          </a:p>
          <a:p>
            <a:pPr marL="838200" indent="-685800">
              <a:lnSpc>
                <a:spcPct val="100000"/>
              </a:lnSpc>
              <a:spcBef>
                <a:spcPts val="0"/>
              </a:spcBef>
              <a:buSzPct val="125000"/>
            </a:pPr>
            <a:endParaRPr lang="en-US" sz="5400" dirty="0"/>
          </a:p>
          <a:p>
            <a:pPr marL="838200" indent="-685800">
              <a:lnSpc>
                <a:spcPct val="100000"/>
              </a:lnSpc>
              <a:spcBef>
                <a:spcPts val="0"/>
              </a:spcBef>
              <a:buSzPct val="125000"/>
            </a:pPr>
            <a:r>
              <a:rPr lang="en-US" sz="5400" dirty="0">
                <a:solidFill>
                  <a:schemeClr val="bg2"/>
                </a:solidFill>
              </a:rPr>
              <a:t>RAND - </a:t>
            </a:r>
            <a:r>
              <a:rPr lang="en-US" sz="5400" dirty="0">
                <a:hlinkClick r:id="rId5"/>
              </a:rPr>
              <a:t>https://www.rand.org/topics/educational-program-evaluation.html?page=4</a:t>
            </a:r>
            <a:endParaRPr lang="en-US" sz="5400" dirty="0"/>
          </a:p>
          <a:p>
            <a:pPr marL="838200" indent="-685800">
              <a:lnSpc>
                <a:spcPct val="100000"/>
              </a:lnSpc>
              <a:spcBef>
                <a:spcPts val="0"/>
              </a:spcBef>
              <a:buSzPct val="125000"/>
            </a:pPr>
            <a:endParaRPr lang="en-US" sz="5400" dirty="0"/>
          </a:p>
          <a:p>
            <a:pPr marL="838200" indent="-685800">
              <a:lnSpc>
                <a:spcPct val="100000"/>
              </a:lnSpc>
              <a:spcBef>
                <a:spcPts val="0"/>
              </a:spcBef>
              <a:buSzPct val="125000"/>
            </a:pPr>
            <a:endParaRPr lang="en-US" sz="5400" dirty="0"/>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6"/>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824413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2F1D7C-1F6F-3D42-B0A1-500F5F849728}"/>
              </a:ext>
            </a:extLst>
          </p:cNvPr>
          <p:cNvSpPr txBox="1">
            <a:spLocks/>
          </p:cNvSpPr>
          <p:nvPr/>
        </p:nvSpPr>
        <p:spPr>
          <a:xfrm>
            <a:off x="1524001" y="4572000"/>
            <a:ext cx="21945602" cy="2286000"/>
          </a:xfrm>
          <a:prstGeom prst="rect">
            <a:avLst/>
          </a:prstGeom>
        </p:spPr>
        <p:txBody>
          <a:bodyPr vert="horz" lIns="182880" tIns="91440" rIns="182880" bIns="91440" rtlCol="0" anchor="ctr">
            <a:normAutofit/>
          </a:bodyPr>
          <a:lstStyle>
            <a:lvl1pPr algn="l" defTabSz="914400" rtl="0" eaLnBrk="1" latinLnBrk="0" hangingPunct="1">
              <a:spcBef>
                <a:spcPct val="0"/>
              </a:spcBef>
              <a:buNone/>
              <a:defRPr sz="3600" b="1" i="0" kern="1200">
                <a:solidFill>
                  <a:srgbClr val="2F6A36"/>
                </a:solidFill>
                <a:latin typeface="Montserrat Medium" pitchFamily="2" charset="77"/>
                <a:ea typeface="+mj-ea"/>
                <a:cs typeface="Arial" pitchFamily="34" charset="0"/>
              </a:defRPr>
            </a:lvl1pPr>
          </a:lstStyle>
          <a:p>
            <a:r>
              <a:rPr lang="en-US" sz="7200" dirty="0">
                <a:solidFill>
                  <a:schemeClr val="accent2">
                    <a:lumMod val="50000"/>
                  </a:schemeClr>
                </a:solidFill>
              </a:rPr>
              <a:t>Questions?</a:t>
            </a:r>
          </a:p>
        </p:txBody>
      </p:sp>
      <p:cxnSp>
        <p:nvCxnSpPr>
          <p:cNvPr id="5" name="Straight Connector 4">
            <a:extLst>
              <a:ext uri="{FF2B5EF4-FFF2-40B4-BE49-F238E27FC236}">
                <a16:creationId xmlns:a16="http://schemas.microsoft.com/office/drawing/2014/main" id="{59B90783-B3B5-5042-8457-9EC07EAA4CD2}"/>
              </a:ext>
            </a:extLst>
          </p:cNvPr>
          <p:cNvCxnSpPr/>
          <p:nvPr/>
        </p:nvCxnSpPr>
        <p:spPr>
          <a:xfrm>
            <a:off x="0" y="65532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563956-ECFE-A616-6574-6B09ACD29F81}"/>
              </a:ext>
            </a:extLst>
          </p:cNvPr>
          <p:cNvSpPr txBox="1"/>
          <p:nvPr/>
        </p:nvSpPr>
        <p:spPr>
          <a:xfrm>
            <a:off x="304800" y="7467600"/>
            <a:ext cx="15544800" cy="3539430"/>
          </a:xfrm>
          <a:prstGeom prst="rect">
            <a:avLst/>
          </a:prstGeom>
          <a:noFill/>
        </p:spPr>
        <p:txBody>
          <a:bodyPr wrap="square" rtlCol="0">
            <a:spAutoFit/>
          </a:bodyPr>
          <a:lstStyle/>
          <a:p>
            <a:r>
              <a:rPr lang="en-US" sz="5600" b="1" dirty="0">
                <a:solidFill>
                  <a:schemeClr val="bg2"/>
                </a:solidFill>
                <a:cs typeface="Arial" panose="020B0604020202020204" pitchFamily="34" charset="0"/>
              </a:rPr>
              <a:t>IFP Contact Information:</a:t>
            </a:r>
          </a:p>
          <a:p>
            <a:r>
              <a:rPr lang="en-US" sz="5600" dirty="0">
                <a:solidFill>
                  <a:schemeClr val="bg2"/>
                </a:solidFill>
                <a:cs typeface="Arial" panose="020B0604020202020204" pitchFamily="34" charset="0"/>
              </a:rPr>
              <a:t>Louise Mathias, Senior Partner</a:t>
            </a:r>
          </a:p>
          <a:p>
            <a:r>
              <a:rPr lang="en-US" sz="5600" dirty="0">
                <a:solidFill>
                  <a:schemeClr val="tx1">
                    <a:lumMod val="75000"/>
                    <a:lumOff val="25000"/>
                  </a:schemeClr>
                </a:solidFill>
                <a:cs typeface="Arial" panose="020B0604020202020204" pitchFamily="34" charset="0"/>
                <a:hlinkClick r:id="rId3"/>
              </a:rPr>
              <a:t>Louise.mathias@innovativefundingpartners.com</a:t>
            </a:r>
            <a:endParaRPr lang="en-US" sz="5600" dirty="0">
              <a:solidFill>
                <a:schemeClr val="tx1">
                  <a:lumMod val="75000"/>
                  <a:lumOff val="25000"/>
                </a:schemeClr>
              </a:solidFill>
              <a:cs typeface="Arial" panose="020B0604020202020204" pitchFamily="34" charset="0"/>
            </a:endParaRPr>
          </a:p>
          <a:p>
            <a:r>
              <a:rPr lang="en-US" sz="5600" dirty="0">
                <a:solidFill>
                  <a:schemeClr val="bg2"/>
                </a:solidFill>
                <a:cs typeface="Arial" panose="020B0604020202020204" pitchFamily="34" charset="0"/>
              </a:rPr>
              <a:t>(202) 809-3401</a:t>
            </a:r>
          </a:p>
        </p:txBody>
      </p:sp>
      <p:pic>
        <p:nvPicPr>
          <p:cNvPr id="3" name="Image" descr="Image">
            <a:extLst>
              <a:ext uri="{FF2B5EF4-FFF2-40B4-BE49-F238E27FC236}">
                <a16:creationId xmlns:a16="http://schemas.microsoft.com/office/drawing/2014/main" id="{4E0BD557-472E-9F17-4F1D-17676F74B8E5}"/>
              </a:ext>
            </a:extLst>
          </p:cNvPr>
          <p:cNvPicPr>
            <a:picLocks noChangeAspect="1"/>
          </p:cNvPicPr>
          <p:nvPr/>
        </p:nvPicPr>
        <p:blipFill>
          <a:blip r:embed="rId4"/>
          <a:stretch>
            <a:fillRect/>
          </a:stretch>
        </p:blipFill>
        <p:spPr>
          <a:xfrm>
            <a:off x="16434635" y="3242737"/>
            <a:ext cx="7644565" cy="6620926"/>
          </a:xfrm>
          <a:prstGeom prst="rect">
            <a:avLst/>
          </a:prstGeom>
          <a:ln w="12700">
            <a:miter lim="400000"/>
          </a:ln>
        </p:spPr>
      </p:pic>
    </p:spTree>
    <p:extLst>
      <p:ext uri="{BB962C8B-B14F-4D97-AF65-F5344CB8AC3E}">
        <p14:creationId xmlns:p14="http://schemas.microsoft.com/office/powerpoint/2010/main" val="4012011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7F2C-C64B-D952-EBF0-2C8C2EA812B7}"/>
              </a:ext>
            </a:extLst>
          </p:cNvPr>
          <p:cNvSpPr>
            <a:spLocks noGrp="1"/>
          </p:cNvSpPr>
          <p:nvPr>
            <p:ph type="title"/>
          </p:nvPr>
        </p:nvSpPr>
        <p:spPr>
          <a:xfrm>
            <a:off x="1219201" y="609600"/>
            <a:ext cx="21945602" cy="2286000"/>
          </a:xfrm>
        </p:spPr>
        <p:txBody>
          <a:bodyPr anchor="ctr">
            <a:normAutofit fontScale="90000"/>
          </a:bodyPr>
          <a:lstStyle/>
          <a:p>
            <a:pPr>
              <a:lnSpc>
                <a:spcPct val="90000"/>
              </a:lnSpc>
            </a:pPr>
            <a:r>
              <a:rPr lang="en-US" sz="8000" dirty="0">
                <a:solidFill>
                  <a:schemeClr val="accent2">
                    <a:lumMod val="50000"/>
                  </a:schemeClr>
                </a:solidFill>
              </a:rPr>
              <a:t>Save the Date </a:t>
            </a:r>
            <a:br>
              <a:rPr lang="en-US" dirty="0">
                <a:solidFill>
                  <a:schemeClr val="accent2">
                    <a:lumMod val="50000"/>
                  </a:schemeClr>
                </a:solidFill>
              </a:rPr>
            </a:br>
            <a:endParaRPr lang="en-US" dirty="0">
              <a:solidFill>
                <a:schemeClr val="accent2">
                  <a:lumMod val="50000"/>
                </a:schemeClr>
              </a:solidFill>
            </a:endParaRPr>
          </a:p>
        </p:txBody>
      </p:sp>
      <p:pic>
        <p:nvPicPr>
          <p:cNvPr id="1026" name="Picture 2" descr="Teamwork Stock Illustrations – 597,095 Teamwork Stock ...">
            <a:extLst>
              <a:ext uri="{FF2B5EF4-FFF2-40B4-BE49-F238E27FC236}">
                <a16:creationId xmlns:a16="http://schemas.microsoft.com/office/drawing/2014/main" id="{A30B324C-BA37-8CA3-F73C-7DFFD30FA5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0" y="3939510"/>
            <a:ext cx="8250148" cy="5836980"/>
          </a:xfrm>
          <a:prstGeom prst="rect">
            <a:avLst/>
          </a:prstGeom>
          <a:solidFill>
            <a:srgbClr val="FFFFFF"/>
          </a:solidFill>
        </p:spPr>
      </p:pic>
      <p:sp>
        <p:nvSpPr>
          <p:cNvPr id="3" name="Content Placeholder 2">
            <a:extLst>
              <a:ext uri="{FF2B5EF4-FFF2-40B4-BE49-F238E27FC236}">
                <a16:creationId xmlns:a16="http://schemas.microsoft.com/office/drawing/2014/main" id="{DB52AA48-E96C-3B72-A457-A5D834B537E2}"/>
              </a:ext>
            </a:extLst>
          </p:cNvPr>
          <p:cNvSpPr>
            <a:spLocks noGrp="1"/>
          </p:cNvSpPr>
          <p:nvPr>
            <p:ph sz="half" idx="2"/>
          </p:nvPr>
        </p:nvSpPr>
        <p:spPr>
          <a:xfrm>
            <a:off x="10041466" y="2895600"/>
            <a:ext cx="14227520" cy="10820399"/>
          </a:xfrm>
        </p:spPr>
        <p:txBody>
          <a:bodyPr>
            <a:normAutofit lnSpcReduction="10000"/>
          </a:bodyPr>
          <a:lstStyle/>
          <a:p>
            <a:pPr marL="0" indent="0">
              <a:buNone/>
            </a:pPr>
            <a:endParaRPr lang="en-US" dirty="0"/>
          </a:p>
          <a:p>
            <a:pPr marL="0" indent="0">
              <a:buNone/>
            </a:pPr>
            <a:r>
              <a:rPr lang="en-US" sz="6500" b="1" dirty="0">
                <a:solidFill>
                  <a:schemeClr val="accent1">
                    <a:lumMod val="50000"/>
                  </a:schemeClr>
                </a:solidFill>
              </a:rPr>
              <a:t>Incorporating Innovation in a Government Grant Proposal</a:t>
            </a:r>
          </a:p>
          <a:p>
            <a:pPr marL="0" indent="0">
              <a:buNone/>
            </a:pPr>
            <a:endParaRPr lang="en-US" sz="6500" b="1" i="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r>
              <a:rPr lang="en-US" sz="5600" b="1" dirty="0">
                <a:solidFill>
                  <a:schemeClr val="accent1">
                    <a:lumMod val="50000"/>
                  </a:schemeClr>
                </a:solidFill>
              </a:rPr>
              <a:t>Wednesday,</a:t>
            </a:r>
          </a:p>
          <a:p>
            <a:pPr marL="0" indent="0">
              <a:buNone/>
            </a:pPr>
            <a:r>
              <a:rPr lang="en-US" sz="5600" b="1" dirty="0">
                <a:solidFill>
                  <a:schemeClr val="accent1">
                    <a:lumMod val="50000"/>
                  </a:schemeClr>
                </a:solidFill>
              </a:rPr>
              <a:t>April 17</a:t>
            </a:r>
            <a:r>
              <a:rPr lang="en-US" sz="5600" b="1" baseline="30000" dirty="0">
                <a:solidFill>
                  <a:schemeClr val="accent1">
                    <a:lumMod val="50000"/>
                  </a:schemeClr>
                </a:solidFill>
              </a:rPr>
              <a:t>th</a:t>
            </a:r>
            <a:r>
              <a:rPr lang="en-US" sz="5600" b="1" dirty="0">
                <a:solidFill>
                  <a:schemeClr val="accent1">
                    <a:lumMod val="50000"/>
                  </a:schemeClr>
                </a:solidFill>
              </a:rPr>
              <a:t>, 2024</a:t>
            </a:r>
          </a:p>
          <a:p>
            <a:pPr marL="0" indent="0">
              <a:buNone/>
            </a:pPr>
            <a:r>
              <a:rPr lang="en-US" sz="5600" b="1" dirty="0">
                <a:solidFill>
                  <a:schemeClr val="accent1">
                    <a:lumMod val="50000"/>
                  </a:schemeClr>
                </a:solidFill>
              </a:rPr>
              <a:t>12-1pm </a:t>
            </a:r>
          </a:p>
          <a:p>
            <a:pPr marL="0" indent="0">
              <a:buNone/>
            </a:pPr>
            <a:endParaRPr lang="en-US" dirty="0"/>
          </a:p>
          <a:p>
            <a:pPr marL="0" indent="0">
              <a:buNone/>
            </a:pPr>
            <a:endParaRPr lang="en-US" dirty="0"/>
          </a:p>
        </p:txBody>
      </p:sp>
      <p:cxnSp>
        <p:nvCxnSpPr>
          <p:cNvPr id="4" name="Straight Connector 3">
            <a:extLst>
              <a:ext uri="{FF2B5EF4-FFF2-40B4-BE49-F238E27FC236}">
                <a16:creationId xmlns:a16="http://schemas.microsoft.com/office/drawing/2014/main" id="{D92B55A4-CCA6-1B93-8460-B1671D04DF93}"/>
              </a:ext>
            </a:extLst>
          </p:cNvPr>
          <p:cNvCxnSpPr/>
          <p:nvPr/>
        </p:nvCxnSpPr>
        <p:spPr>
          <a:xfrm>
            <a:off x="115018" y="21336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pic>
        <p:nvPicPr>
          <p:cNvPr id="5" name="Image" descr="Image">
            <a:extLst>
              <a:ext uri="{FF2B5EF4-FFF2-40B4-BE49-F238E27FC236}">
                <a16:creationId xmlns:a16="http://schemas.microsoft.com/office/drawing/2014/main" id="{73B58031-4063-6D0C-E3D8-CD504EA76055}"/>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438848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277032" y="596816"/>
            <a:ext cx="345537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277032" y="1361128"/>
            <a:ext cx="7404388"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701528" y="6044461"/>
            <a:ext cx="12185017"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indent="0" algn="l">
              <a:buNone/>
            </a:pPr>
            <a:endParaRPr lang="en-US" sz="4000" dirty="0"/>
          </a:p>
        </p:txBody>
      </p:sp>
      <p:pic>
        <p:nvPicPr>
          <p:cNvPr id="169" name="Image" descr="Image"/>
          <p:cNvPicPr>
            <a:picLocks noChangeAspect="1"/>
          </p:cNvPicPr>
          <p:nvPr/>
        </p:nvPicPr>
        <p:blipFill>
          <a:blip r:embed="rId2"/>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463192" y="7689744"/>
            <a:ext cx="464787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defRPr sz="3000" b="1" spc="-90">
                <a:solidFill>
                  <a:srgbClr val="4D4D4F"/>
                </a:solidFill>
                <a:latin typeface="Proxima Nova"/>
                <a:ea typeface="Proxima Nova"/>
                <a:cs typeface="Proxima Nova"/>
                <a:sym typeface="Proxima Nova"/>
              </a:defRPr>
            </a:pPr>
            <a:r>
              <a:rPr lang="en-US" dirty="0"/>
              <a:t>Susannah Williams, M.A.</a:t>
            </a:r>
          </a:p>
          <a:p>
            <a:pPr defTabSz="457200">
              <a:defRPr sz="3000" b="1" spc="-90">
                <a:solidFill>
                  <a:srgbClr val="4D4D4F"/>
                </a:solidFill>
                <a:latin typeface="Proxima Nova"/>
                <a:ea typeface="Proxima Nova"/>
                <a:cs typeface="Proxima Nova"/>
                <a:sym typeface="Proxima Nova"/>
              </a:defRPr>
            </a:pPr>
            <a:r>
              <a:rPr lang="en-US" b="1" dirty="0">
                <a:latin typeface="Proxima Nova Medium"/>
                <a:ea typeface="Proxima Nova Medium"/>
                <a:cs typeface="Proxima Nova Medium"/>
                <a:sym typeface="Proxima Nova Medium"/>
              </a:rPr>
              <a:t>Senior Grants Consultant</a:t>
            </a:r>
            <a:endParaRPr b="1" dirty="0">
              <a:latin typeface="Proxima Nova Medium"/>
              <a:ea typeface="Proxima Nova Medium"/>
              <a:cs typeface="Proxima Nova Medium"/>
              <a:sym typeface="Proxima Nova Medium"/>
            </a:endParaRPr>
          </a:p>
        </p:txBody>
      </p:sp>
      <p:sp>
        <p:nvSpPr>
          <p:cNvPr id="6" name="TextBox 5">
            <a:extLst>
              <a:ext uri="{FF2B5EF4-FFF2-40B4-BE49-F238E27FC236}">
                <a16:creationId xmlns:a16="http://schemas.microsoft.com/office/drawing/2014/main" id="{743E8392-90BF-704F-412B-06196EE5C090}"/>
              </a:ext>
            </a:extLst>
          </p:cNvPr>
          <p:cNvSpPr txBox="1"/>
          <p:nvPr/>
        </p:nvSpPr>
        <p:spPr>
          <a:xfrm>
            <a:off x="3126334" y="3941321"/>
            <a:ext cx="12196916" cy="6247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914400" hangingPunct="1">
              <a:spcBef>
                <a:spcPct val="20000"/>
              </a:spcBef>
              <a:buClr>
                <a:srgbClr val="2F6A36"/>
              </a:buClr>
              <a:defRPr/>
            </a:pPr>
            <a:r>
              <a:rPr lang="en-US" sz="4000" b="1" dirty="0">
                <a:solidFill>
                  <a:schemeClr val="tx1"/>
                </a:solidFill>
              </a:rPr>
              <a:t>Susannah Williams, IFP Senior Grants Consultant</a:t>
            </a:r>
            <a:r>
              <a:rPr lang="en-US" sz="4000" dirty="0">
                <a:solidFill>
                  <a:schemeClr val="tx1"/>
                </a:solidFill>
              </a:rPr>
              <a:t>, is a grant writer with a proven track record of securing federal and foundation grants across multiple sectors, including health care, workforce development, and education. She has extensive experience in supporting clients’ project design and development to meet complex grant requirements. Susannah has written multiple successful proposals for CDC, HRSA, DOE, DOJ, and DOL, among others. </a:t>
            </a:r>
          </a:p>
        </p:txBody>
      </p:sp>
      <p:pic>
        <p:nvPicPr>
          <p:cNvPr id="7" name="Picture 2">
            <a:extLst>
              <a:ext uri="{FF2B5EF4-FFF2-40B4-BE49-F238E27FC236}">
                <a16:creationId xmlns:a16="http://schemas.microsoft.com/office/drawing/2014/main" id="{17DC947B-9F83-5FD4-869F-14680C22C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606058" y="3183175"/>
            <a:ext cx="4362146" cy="4377032"/>
          </a:xfrm>
          <a:prstGeom prst="rect">
            <a:avLst/>
          </a:prstGeom>
          <a:solidFill>
            <a:srgbClr val="FFFFFF"/>
          </a:solidFill>
        </p:spPr>
      </p:pic>
    </p:spTree>
    <p:extLst>
      <p:ext uri="{BB962C8B-B14F-4D97-AF65-F5344CB8AC3E}">
        <p14:creationId xmlns:p14="http://schemas.microsoft.com/office/powerpoint/2010/main" val="194121595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CB66-CA53-B492-EF3F-4C3DA46A0B82}"/>
              </a:ext>
            </a:extLst>
          </p:cNvPr>
          <p:cNvSpPr>
            <a:spLocks noGrp="1"/>
          </p:cNvSpPr>
          <p:nvPr>
            <p:ph type="title"/>
          </p:nvPr>
        </p:nvSpPr>
        <p:spPr>
          <a:xfrm>
            <a:off x="1257297" y="983896"/>
            <a:ext cx="19507201" cy="1505304"/>
          </a:xfrm>
        </p:spPr>
        <p:txBody>
          <a:bodyPr>
            <a:normAutofit/>
          </a:bodyPr>
          <a:lstStyle/>
          <a:p>
            <a:r>
              <a:rPr lang="en-US" dirty="0">
                <a:solidFill>
                  <a:schemeClr val="accent2">
                    <a:lumMod val="50000"/>
                  </a:schemeClr>
                </a:solidFill>
              </a:rPr>
              <a:t>Appendix: Resources</a:t>
            </a:r>
          </a:p>
        </p:txBody>
      </p:sp>
      <p:sp>
        <p:nvSpPr>
          <p:cNvPr id="3" name="Content Placeholder 2">
            <a:extLst>
              <a:ext uri="{FF2B5EF4-FFF2-40B4-BE49-F238E27FC236}">
                <a16:creationId xmlns:a16="http://schemas.microsoft.com/office/drawing/2014/main" id="{BE75096F-FE71-C672-14D9-1E9A3294BE98}"/>
              </a:ext>
            </a:extLst>
          </p:cNvPr>
          <p:cNvSpPr>
            <a:spLocks noGrp="1"/>
          </p:cNvSpPr>
          <p:nvPr>
            <p:ph idx="1"/>
          </p:nvPr>
        </p:nvSpPr>
        <p:spPr>
          <a:xfrm>
            <a:off x="1257297" y="2232348"/>
            <a:ext cx="21945602" cy="11057195"/>
          </a:xfrm>
        </p:spPr>
        <p:txBody>
          <a:bodyPr numCol="1">
            <a:normAutofit fontScale="85000" lnSpcReduction="20000"/>
          </a:bodyPr>
          <a:lstStyle/>
          <a:p>
            <a:pPr marL="0" indent="0">
              <a:lnSpc>
                <a:spcPct val="100000"/>
              </a:lnSpc>
              <a:buNone/>
            </a:pPr>
            <a:r>
              <a:rPr lang="en-US" sz="3600" b="1" dirty="0">
                <a:solidFill>
                  <a:schemeClr val="bg2"/>
                </a:solidFill>
                <a:latin typeface="+mn-lt"/>
              </a:rPr>
              <a:t>U.S. Department of Education</a:t>
            </a:r>
          </a:p>
          <a:p>
            <a:pPr>
              <a:lnSpc>
                <a:spcPct val="100000"/>
              </a:lnSpc>
            </a:pPr>
            <a:r>
              <a:rPr lang="en-US" sz="3600" dirty="0">
                <a:solidFill>
                  <a:schemeClr val="bg2"/>
                </a:solidFill>
                <a:latin typeface="+mn-lt"/>
              </a:rPr>
              <a:t>Grants – </a:t>
            </a:r>
            <a:r>
              <a:rPr lang="en-US" sz="3600" dirty="0">
                <a:solidFill>
                  <a:schemeClr val="bg2"/>
                </a:solidFill>
                <a:latin typeface="+mn-lt"/>
                <a:hlinkClick r:id="rId2">
                  <a:extLst>
                    <a:ext uri="{A12FA001-AC4F-418D-AE19-62706E023703}">
                      <ahyp:hlinkClr xmlns:ahyp="http://schemas.microsoft.com/office/drawing/2018/hyperlinkcolor" val="tx"/>
                    </a:ext>
                  </a:extLst>
                </a:hlinkClick>
              </a:rPr>
              <a:t>https://www2.ed.gov/fund/grants-apply.html?src=pn</a:t>
            </a:r>
            <a:endParaRPr lang="en-US" sz="3600" dirty="0">
              <a:solidFill>
                <a:schemeClr val="bg2"/>
              </a:solidFill>
              <a:latin typeface="+mn-lt"/>
            </a:endParaRPr>
          </a:p>
          <a:p>
            <a:pPr>
              <a:lnSpc>
                <a:spcPct val="100000"/>
              </a:lnSpc>
            </a:pPr>
            <a:r>
              <a:rPr lang="en-US" sz="3600" dirty="0">
                <a:solidFill>
                  <a:schemeClr val="bg2"/>
                </a:solidFill>
                <a:latin typeface="+mn-lt"/>
              </a:rPr>
              <a:t>Data &amp; Statistics – </a:t>
            </a:r>
            <a:r>
              <a:rPr lang="en-US" sz="3600" dirty="0">
                <a:solidFill>
                  <a:schemeClr val="bg2"/>
                </a:solidFill>
                <a:latin typeface="+mn-lt"/>
                <a:hlinkClick r:id="rId3">
                  <a:extLst>
                    <a:ext uri="{A12FA001-AC4F-418D-AE19-62706E023703}">
                      <ahyp:hlinkClr xmlns:ahyp="http://schemas.microsoft.com/office/drawing/2018/hyperlinkcolor" val="tx"/>
                    </a:ext>
                  </a:extLst>
                </a:hlinkClick>
              </a:rPr>
              <a:t>https://www2.ed.gov/rschstat/landing.jhtml?src=image</a:t>
            </a:r>
            <a:endParaRPr lang="en-US" sz="3600" dirty="0">
              <a:solidFill>
                <a:schemeClr val="bg2"/>
              </a:solidFill>
              <a:latin typeface="+mn-lt"/>
            </a:endParaRPr>
          </a:p>
          <a:p>
            <a:pPr>
              <a:lnSpc>
                <a:spcPct val="100000"/>
              </a:lnSpc>
            </a:pPr>
            <a:r>
              <a:rPr lang="en-US" sz="3600" dirty="0">
                <a:solidFill>
                  <a:schemeClr val="bg2"/>
                </a:solidFill>
                <a:latin typeface="+mn-lt"/>
              </a:rPr>
              <a:t>Press Releases – </a:t>
            </a:r>
            <a:r>
              <a:rPr lang="en-US" sz="3600" dirty="0">
                <a:solidFill>
                  <a:schemeClr val="bg2"/>
                </a:solidFill>
                <a:latin typeface="+mn-lt"/>
                <a:hlinkClick r:id="rId4">
                  <a:extLst>
                    <a:ext uri="{A12FA001-AC4F-418D-AE19-62706E023703}">
                      <ahyp:hlinkClr xmlns:ahyp="http://schemas.microsoft.com/office/drawing/2018/hyperlinkcolor" val="tx"/>
                    </a:ext>
                  </a:extLst>
                </a:hlinkClick>
              </a:rPr>
              <a:t>https://www.ed.gov/news/press-releases</a:t>
            </a:r>
            <a:endParaRPr lang="en-US" sz="3600" dirty="0">
              <a:solidFill>
                <a:schemeClr val="bg2"/>
              </a:solidFill>
              <a:latin typeface="+mn-lt"/>
            </a:endParaRPr>
          </a:p>
          <a:p>
            <a:pPr marL="0" indent="0">
              <a:lnSpc>
                <a:spcPct val="100000"/>
              </a:lnSpc>
              <a:buNone/>
            </a:pPr>
            <a:r>
              <a:rPr lang="en-US" sz="3600" b="1" dirty="0">
                <a:solidFill>
                  <a:schemeClr val="bg2"/>
                </a:solidFill>
                <a:latin typeface="+mn-lt"/>
              </a:rPr>
              <a:t>Office of Elementary &amp; Secondary Education</a:t>
            </a:r>
          </a:p>
          <a:p>
            <a:pPr>
              <a:lnSpc>
                <a:spcPct val="100000"/>
              </a:lnSpc>
            </a:pPr>
            <a:r>
              <a:rPr lang="en-US" sz="3600" dirty="0">
                <a:solidFill>
                  <a:schemeClr val="bg2"/>
                </a:solidFill>
                <a:latin typeface="+mn-lt"/>
              </a:rPr>
              <a:t>Applicant resources including best practices clearinghouse </a:t>
            </a:r>
            <a:r>
              <a:rPr lang="en-US" sz="3600" dirty="0">
                <a:latin typeface="+mn-lt"/>
              </a:rPr>
              <a:t>–</a:t>
            </a:r>
            <a:r>
              <a:rPr lang="en-US" sz="3600" dirty="0">
                <a:solidFill>
                  <a:schemeClr val="bg2"/>
                </a:solidFill>
                <a:latin typeface="+mn-lt"/>
              </a:rPr>
              <a:t> </a:t>
            </a:r>
            <a:r>
              <a:rPr lang="en-US" sz="3600" dirty="0">
                <a:latin typeface="+mn-lt"/>
                <a:hlinkClick r:id="rId5"/>
              </a:rPr>
              <a:t>https://oese.ed.gov</a:t>
            </a:r>
            <a:endParaRPr lang="en-US" sz="3600" dirty="0">
              <a:latin typeface="+mn-lt"/>
            </a:endParaRPr>
          </a:p>
          <a:p>
            <a:pPr marL="0" indent="0">
              <a:lnSpc>
                <a:spcPct val="100000"/>
              </a:lnSpc>
              <a:buNone/>
            </a:pPr>
            <a:r>
              <a:rPr lang="en-US" sz="3600" b="1" dirty="0">
                <a:solidFill>
                  <a:schemeClr val="bg2"/>
                </a:solidFill>
                <a:latin typeface="+mn-lt"/>
              </a:rPr>
              <a:t>News, Research and Policy Organizations</a:t>
            </a:r>
          </a:p>
          <a:p>
            <a:pPr>
              <a:lnSpc>
                <a:spcPct val="100000"/>
              </a:lnSpc>
            </a:pPr>
            <a:r>
              <a:rPr lang="en-US" sz="3600" dirty="0">
                <a:solidFill>
                  <a:schemeClr val="bg2"/>
                </a:solidFill>
                <a:latin typeface="+mn-lt"/>
              </a:rPr>
              <a:t>Institute for Public Higher Education Policy – </a:t>
            </a:r>
            <a:r>
              <a:rPr lang="en-US" sz="3600" dirty="0">
                <a:solidFill>
                  <a:schemeClr val="bg2"/>
                </a:solidFill>
                <a:latin typeface="+mn-lt"/>
                <a:hlinkClick r:id="rId6">
                  <a:extLst>
                    <a:ext uri="{A12FA001-AC4F-418D-AE19-62706E023703}">
                      <ahyp:hlinkClr xmlns:ahyp="http://schemas.microsoft.com/office/drawing/2018/hyperlinkcolor" val="tx"/>
                    </a:ext>
                  </a:extLst>
                </a:hlinkClick>
              </a:rPr>
              <a:t>https://www.ihep.org</a:t>
            </a:r>
            <a:endParaRPr lang="en-US" sz="3600" dirty="0">
              <a:solidFill>
                <a:schemeClr val="bg2"/>
              </a:solidFill>
              <a:latin typeface="+mn-lt"/>
            </a:endParaRPr>
          </a:p>
          <a:p>
            <a:pPr>
              <a:lnSpc>
                <a:spcPct val="100000"/>
              </a:lnSpc>
            </a:pPr>
            <a:r>
              <a:rPr lang="en-US" sz="3600" dirty="0">
                <a:solidFill>
                  <a:schemeClr val="bg2"/>
                </a:solidFill>
                <a:latin typeface="+mn-lt"/>
              </a:rPr>
              <a:t>Pew Research Center – </a:t>
            </a:r>
            <a:r>
              <a:rPr lang="en-US" sz="3600" dirty="0">
                <a:solidFill>
                  <a:schemeClr val="bg2"/>
                </a:solidFill>
                <a:latin typeface="+mn-lt"/>
                <a:hlinkClick r:id="rId7">
                  <a:extLst>
                    <a:ext uri="{A12FA001-AC4F-418D-AE19-62706E023703}">
                      <ahyp:hlinkClr xmlns:ahyp="http://schemas.microsoft.com/office/drawing/2018/hyperlinkcolor" val="tx"/>
                    </a:ext>
                  </a:extLst>
                </a:hlinkClick>
              </a:rPr>
              <a:t>https://www.pewresearch.org/topic/other-topics/education/</a:t>
            </a:r>
            <a:endParaRPr lang="en-US" sz="3600" dirty="0">
              <a:solidFill>
                <a:schemeClr val="bg2"/>
              </a:solidFill>
              <a:latin typeface="+mn-lt"/>
            </a:endParaRPr>
          </a:p>
          <a:p>
            <a:pPr>
              <a:lnSpc>
                <a:spcPct val="100000"/>
              </a:lnSpc>
            </a:pPr>
            <a:r>
              <a:rPr lang="en-US" sz="3600" dirty="0" err="1">
                <a:solidFill>
                  <a:schemeClr val="bg2"/>
                </a:solidFill>
                <a:latin typeface="+mn-lt"/>
              </a:rPr>
              <a:t>EducationWeek</a:t>
            </a:r>
            <a:r>
              <a:rPr lang="en-US" sz="3600" dirty="0">
                <a:solidFill>
                  <a:schemeClr val="bg2"/>
                </a:solidFill>
                <a:latin typeface="+mn-lt"/>
              </a:rPr>
              <a:t> – </a:t>
            </a:r>
            <a:r>
              <a:rPr lang="en-US" sz="3600" dirty="0">
                <a:solidFill>
                  <a:schemeClr val="bg2"/>
                </a:solidFill>
                <a:latin typeface="+mn-lt"/>
                <a:hlinkClick r:id="rId8">
                  <a:extLst>
                    <a:ext uri="{A12FA001-AC4F-418D-AE19-62706E023703}">
                      <ahyp:hlinkClr xmlns:ahyp="http://schemas.microsoft.com/office/drawing/2018/hyperlinkcolor" val="tx"/>
                    </a:ext>
                  </a:extLst>
                </a:hlinkClick>
              </a:rPr>
              <a:t>https://www.edweek.org</a:t>
            </a:r>
            <a:endParaRPr lang="en-US" sz="3600" dirty="0">
              <a:solidFill>
                <a:schemeClr val="bg2"/>
              </a:solidFill>
              <a:latin typeface="+mn-lt"/>
            </a:endParaRPr>
          </a:p>
          <a:p>
            <a:pPr>
              <a:lnSpc>
                <a:spcPct val="100000"/>
              </a:lnSpc>
            </a:pPr>
            <a:r>
              <a:rPr lang="en-US" sz="3600" dirty="0">
                <a:solidFill>
                  <a:schemeClr val="bg2"/>
                </a:solidFill>
                <a:latin typeface="+mn-lt"/>
              </a:rPr>
              <a:t>The Chronicle of Higher Education – </a:t>
            </a:r>
            <a:r>
              <a:rPr lang="en-US" sz="3600" dirty="0">
                <a:solidFill>
                  <a:schemeClr val="bg2"/>
                </a:solidFill>
                <a:latin typeface="+mn-lt"/>
                <a:hlinkClick r:id="rId9">
                  <a:extLst>
                    <a:ext uri="{A12FA001-AC4F-418D-AE19-62706E023703}">
                      <ahyp:hlinkClr xmlns:ahyp="http://schemas.microsoft.com/office/drawing/2018/hyperlinkcolor" val="tx"/>
                    </a:ext>
                  </a:extLst>
                </a:hlinkClick>
              </a:rPr>
              <a:t>https://www.chronicle.com/?sra=true</a:t>
            </a:r>
            <a:endParaRPr lang="en-US" sz="3600" dirty="0">
              <a:solidFill>
                <a:schemeClr val="bg2"/>
              </a:solidFill>
              <a:latin typeface="+mn-lt"/>
            </a:endParaRPr>
          </a:p>
          <a:p>
            <a:pPr>
              <a:lnSpc>
                <a:spcPct val="100000"/>
              </a:lnSpc>
            </a:pPr>
            <a:r>
              <a:rPr lang="en-US" sz="3600" dirty="0">
                <a:solidFill>
                  <a:schemeClr val="bg2"/>
                </a:solidFill>
                <a:latin typeface="+mn-lt"/>
              </a:rPr>
              <a:t>EDUCAUSE – </a:t>
            </a:r>
            <a:r>
              <a:rPr lang="en-US" sz="3600" dirty="0">
                <a:solidFill>
                  <a:schemeClr val="bg2"/>
                </a:solidFill>
                <a:latin typeface="+mn-lt"/>
                <a:hlinkClick r:id="rId10">
                  <a:extLst>
                    <a:ext uri="{A12FA001-AC4F-418D-AE19-62706E023703}">
                      <ahyp:hlinkClr xmlns:ahyp="http://schemas.microsoft.com/office/drawing/2018/hyperlinkcolor" val="tx"/>
                    </a:ext>
                  </a:extLst>
                </a:hlinkClick>
              </a:rPr>
              <a:t>https://www.educause.edu</a:t>
            </a:r>
            <a:endParaRPr lang="en-US" sz="3600" dirty="0">
              <a:solidFill>
                <a:schemeClr val="bg2"/>
              </a:solidFill>
              <a:latin typeface="+mn-lt"/>
            </a:endParaRPr>
          </a:p>
          <a:p>
            <a:pPr>
              <a:lnSpc>
                <a:spcPct val="100000"/>
              </a:lnSpc>
            </a:pPr>
            <a:endParaRPr lang="en-US" sz="3600" dirty="0">
              <a:latin typeface="+mn-lt"/>
            </a:endParaRPr>
          </a:p>
          <a:p>
            <a:pPr>
              <a:lnSpc>
                <a:spcPct val="100000"/>
              </a:lnSpc>
            </a:pPr>
            <a:endParaRPr lang="en-US" sz="3600" dirty="0">
              <a:latin typeface="+mn-lt"/>
            </a:endParaRPr>
          </a:p>
          <a:p>
            <a:pPr>
              <a:lnSpc>
                <a:spcPct val="100000"/>
              </a:lnSpc>
            </a:pPr>
            <a:endParaRPr lang="en-US" sz="3600" dirty="0">
              <a:latin typeface="+mn-lt"/>
            </a:endParaRPr>
          </a:p>
          <a:p>
            <a:pPr marL="0" indent="0">
              <a:lnSpc>
                <a:spcPct val="150000"/>
              </a:lnSpc>
              <a:buNone/>
            </a:pPr>
            <a:endParaRPr lang="en-US" sz="3600" dirty="0">
              <a:latin typeface="+mn-lt"/>
            </a:endParaRPr>
          </a:p>
          <a:p>
            <a:pPr>
              <a:lnSpc>
                <a:spcPct val="150000"/>
              </a:lnSpc>
            </a:pPr>
            <a:endParaRPr lang="en-US" sz="3600" dirty="0">
              <a:latin typeface="+mn-lt"/>
            </a:endParaRPr>
          </a:p>
          <a:p>
            <a:pPr>
              <a:lnSpc>
                <a:spcPct val="150000"/>
              </a:lnSpc>
            </a:pPr>
            <a:endParaRPr lang="en-US" sz="3600" dirty="0">
              <a:latin typeface="+mn-lt"/>
            </a:endParaRPr>
          </a:p>
          <a:p>
            <a:endParaRPr lang="en-US" sz="3600" dirty="0">
              <a:latin typeface="+mn-lt"/>
            </a:endParaRPr>
          </a:p>
          <a:p>
            <a:endParaRPr lang="en-US" sz="3600" dirty="0">
              <a:latin typeface="+mn-lt"/>
            </a:endParaRPr>
          </a:p>
          <a:p>
            <a:endParaRPr lang="en-US" dirty="0"/>
          </a:p>
        </p:txBody>
      </p:sp>
      <p:sp>
        <p:nvSpPr>
          <p:cNvPr id="4" name="Content Placeholder 2">
            <a:extLst>
              <a:ext uri="{FF2B5EF4-FFF2-40B4-BE49-F238E27FC236}">
                <a16:creationId xmlns:a16="http://schemas.microsoft.com/office/drawing/2014/main" id="{4971ECBC-B1A4-D30F-D505-98E907EC0568}"/>
              </a:ext>
            </a:extLst>
          </p:cNvPr>
          <p:cNvSpPr txBox="1">
            <a:spLocks/>
          </p:cNvSpPr>
          <p:nvPr/>
        </p:nvSpPr>
        <p:spPr>
          <a:xfrm>
            <a:off x="1257297" y="2232348"/>
            <a:ext cx="20840702" cy="7352522"/>
          </a:xfrm>
          <a:prstGeom prst="rect">
            <a:avLst/>
          </a:prstGeom>
        </p:spPr>
        <p:txBody>
          <a:bodyPr vert="horz" lIns="182880" tIns="91440" rIns="182880" bIns="91440" rtlCol="0">
            <a:normAutofit/>
          </a:bodyPr>
          <a:lstStyle>
            <a:lvl1pPr marL="342900" indent="-342900" algn="l" defTabSz="914400" rtl="0" eaLnBrk="1" latinLnBrk="0" hangingPunct="1">
              <a:spcBef>
                <a:spcPct val="20000"/>
              </a:spcBef>
              <a:buClr>
                <a:srgbClr val="2F6A36"/>
              </a:buClr>
              <a:buFont typeface="Courier New" panose="02070309020205020404" pitchFamily="49" charset="0"/>
              <a:buChar char="o"/>
              <a:defRPr sz="2400" b="0" i="0" kern="1200">
                <a:solidFill>
                  <a:schemeClr val="tx1">
                    <a:lumMod val="75000"/>
                    <a:lumOff val="25000"/>
                  </a:schemeClr>
                </a:solidFill>
                <a:latin typeface="Montserrat" pitchFamily="2" charset="77"/>
                <a:ea typeface="+mn-ea"/>
                <a:cs typeface="Arial" pitchFamily="34" charset="0"/>
              </a:defRPr>
            </a:lvl1pPr>
            <a:lvl2pPr marL="742950" indent="-28575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2pPr>
            <a:lvl3pPr marL="11430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3pPr>
            <a:lvl4pPr marL="16002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4pPr>
            <a:lvl5pPr marL="20574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4800" dirty="0"/>
          </a:p>
        </p:txBody>
      </p:sp>
      <p:pic>
        <p:nvPicPr>
          <p:cNvPr id="5" name="Image" descr="Image">
            <a:extLst>
              <a:ext uri="{FF2B5EF4-FFF2-40B4-BE49-F238E27FC236}">
                <a16:creationId xmlns:a16="http://schemas.microsoft.com/office/drawing/2014/main" id="{F7B653AB-25A0-0F9E-99F3-D57B49EEE4E2}"/>
              </a:ext>
            </a:extLst>
          </p:cNvPr>
          <p:cNvPicPr>
            <a:picLocks noChangeAspect="1"/>
          </p:cNvPicPr>
          <p:nvPr/>
        </p:nvPicPr>
        <p:blipFill>
          <a:blip r:embed="rId11"/>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53602384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7771082" y="5708238"/>
            <a:ext cx="8841835" cy="2299524"/>
          </a:xfrm>
          <a:prstGeom prst="rect">
            <a:avLst/>
          </a:prstGeom>
          <a:ln w="12700">
            <a:miter lim="400000"/>
          </a:ln>
        </p:spPr>
      </p:pic>
      <p:sp>
        <p:nvSpPr>
          <p:cNvPr id="185" name="title of"/>
          <p:cNvSpPr txBox="1"/>
          <p:nvPr/>
        </p:nvSpPr>
        <p:spPr>
          <a:xfrm>
            <a:off x="11170282" y="9251340"/>
            <a:ext cx="2218238"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t>dht.org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148864" y="7899281"/>
            <a:ext cx="4233333"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sz="3000" b="1" spc="-90">
                <a:solidFill>
                  <a:srgbClr val="4D4D4F"/>
                </a:solidFill>
                <a:latin typeface="Proxima Nova"/>
                <a:ea typeface="Proxima Nova"/>
                <a:cs typeface="Proxima Nova"/>
                <a:sym typeface="Proxima Nova"/>
              </a:defRPr>
            </a:pPr>
            <a:r>
              <a:rPr lang="en-US" dirty="0"/>
              <a:t>Sarah Villarreal, Ph.D.</a:t>
            </a:r>
          </a:p>
          <a:p>
            <a:pPr defTabSz="457200">
              <a:defRPr sz="3000" b="1" spc="-90">
                <a:solidFill>
                  <a:srgbClr val="4D4D4F"/>
                </a:solidFill>
                <a:latin typeface="Proxima Nova"/>
                <a:ea typeface="Proxima Nova"/>
                <a:cs typeface="Proxima Nova"/>
                <a:sym typeface="Proxima Nova"/>
              </a:defRPr>
            </a:pPr>
            <a:r>
              <a:rPr lang="en-US" b="1" dirty="0">
                <a:latin typeface="Proxima Nova Medium"/>
                <a:ea typeface="Proxima Nova Medium"/>
                <a:cs typeface="Proxima Nova Medium"/>
                <a:sym typeface="Proxima Nova Medium"/>
              </a:rPr>
              <a:t>Grants Consultant</a:t>
            </a:r>
            <a:endParaRPr b="1" dirty="0">
              <a:latin typeface="Proxima Nova Medium"/>
              <a:ea typeface="Proxima Nova Medium"/>
              <a:cs typeface="Proxima Nova Medium"/>
              <a:sym typeface="Proxima Nova Medium"/>
            </a:endParaRPr>
          </a:p>
        </p:txBody>
      </p:sp>
      <p:pic>
        <p:nvPicPr>
          <p:cNvPr id="6146" name="Picture 2">
            <a:extLst>
              <a:ext uri="{FF2B5EF4-FFF2-40B4-BE49-F238E27FC236}">
                <a16:creationId xmlns:a16="http://schemas.microsoft.com/office/drawing/2014/main" id="{095C65E8-68BF-0DF7-25E9-9A88E7919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044015" y="3266405"/>
            <a:ext cx="4260038" cy="4423340"/>
          </a:xfrm>
          <a:prstGeom prst="ellipse">
            <a:avLst/>
          </a:prstGeom>
          <a:noFill/>
          <a:extLst>
            <a:ext uri="{909E8E84-426E-40DD-AFC4-6F175D3DCCD1}">
              <a14:hiddenFill xmlns:a14="http://schemas.microsoft.com/office/drawing/2010/main">
                <a:solidFill>
                  <a:srgbClr val="FFFFFF"/>
                </a:solidFill>
              </a14:hiddenFill>
            </a:ext>
          </a:extLst>
        </p:spPr>
      </p:pic>
      <p:sp>
        <p:nvSpPr>
          <p:cNvPr id="5" name="content">
            <a:extLst>
              <a:ext uri="{FF2B5EF4-FFF2-40B4-BE49-F238E27FC236}">
                <a16:creationId xmlns:a16="http://schemas.microsoft.com/office/drawing/2014/main" id="{8BD6381E-0168-8E01-B208-9BFC2E8084D2}"/>
              </a:ext>
            </a:extLst>
          </p:cNvPr>
          <p:cNvSpPr txBox="1"/>
          <p:nvPr/>
        </p:nvSpPr>
        <p:spPr>
          <a:xfrm>
            <a:off x="3277032" y="596816"/>
            <a:ext cx="345537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6" name="headers">
            <a:extLst>
              <a:ext uri="{FF2B5EF4-FFF2-40B4-BE49-F238E27FC236}">
                <a16:creationId xmlns:a16="http://schemas.microsoft.com/office/drawing/2014/main" id="{9740C47D-AB4A-CFEA-E42B-6372ABBBE306}"/>
              </a:ext>
            </a:extLst>
          </p:cNvPr>
          <p:cNvSpPr txBox="1"/>
          <p:nvPr/>
        </p:nvSpPr>
        <p:spPr>
          <a:xfrm>
            <a:off x="3277032" y="1361128"/>
            <a:ext cx="7404388"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7" name="TextBox 6">
            <a:extLst>
              <a:ext uri="{FF2B5EF4-FFF2-40B4-BE49-F238E27FC236}">
                <a16:creationId xmlns:a16="http://schemas.microsoft.com/office/drawing/2014/main" id="{F5C7C233-5366-111B-F1F4-45F00A217931}"/>
              </a:ext>
            </a:extLst>
          </p:cNvPr>
          <p:cNvSpPr txBox="1"/>
          <p:nvPr/>
        </p:nvSpPr>
        <p:spPr>
          <a:xfrm>
            <a:off x="3126334" y="3941321"/>
            <a:ext cx="12196916"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lnSpc>
                <a:spcPct val="90000"/>
              </a:lnSpc>
              <a:spcBef>
                <a:spcPts val="0"/>
              </a:spcBef>
              <a:spcAft>
                <a:spcPts val="0"/>
              </a:spcAft>
              <a:buSzPts val="2000"/>
              <a:buNone/>
            </a:pPr>
            <a:r>
              <a:rPr lang="en-US" sz="4000" b="1" dirty="0"/>
              <a:t>Sarah Villarreal, IFP Grants Consultant</a:t>
            </a:r>
            <a:r>
              <a:rPr lang="en-US" sz="4000" dirty="0"/>
              <a:t>,</a:t>
            </a:r>
            <a:r>
              <a:rPr lang="en-US" sz="4000" dirty="0">
                <a:solidFill>
                  <a:schemeClr val="dk1"/>
                </a:solidFill>
                <a:highlight>
                  <a:srgbClr val="FFFFFF"/>
                </a:highlight>
              </a:rPr>
              <a:t> is an experienced grant writer with nearly 25 years of experience writing foundation, state and federal grants for various industries including education, health care, social services, information, transportation, arts, and public administration. Sarah holds a Ph.D. in Leadership and Change from Antioch University, an M.B.A. from the University of Redlands, and a B.A from the University of California, Los Angeles.</a:t>
            </a:r>
            <a:endParaRPr lang="en-US" sz="400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200" y="2067339"/>
            <a:ext cx="18579548"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9600" dirty="0">
                <a:solidFill>
                  <a:srgbClr val="FFC000"/>
                </a:solidFill>
                <a:latin typeface="+mj-ea"/>
                <a:cs typeface="Montserrat"/>
                <a:sym typeface="Montserrat"/>
              </a:rPr>
              <a:t>I.</a:t>
            </a:r>
            <a:r>
              <a:rPr lang="en-US" sz="9600" dirty="0">
                <a:solidFill>
                  <a:schemeClr val="dk1"/>
                </a:solidFill>
                <a:latin typeface="Montserrat"/>
                <a:ea typeface="Montserrat"/>
                <a:cs typeface="Montserrat"/>
                <a:sym typeface="Montserrat"/>
              </a:rPr>
              <a:t> </a:t>
            </a:r>
            <a:r>
              <a:rPr lang="en-US" sz="9600" dirty="0">
                <a:solidFill>
                  <a:schemeClr val="accent2">
                    <a:lumMod val="75000"/>
                  </a:schemeClr>
                </a:solidFill>
                <a:latin typeface="+mj-ea"/>
                <a:sym typeface="Montserrat"/>
              </a:rPr>
              <a:t>Developing familiarity with major government funders and their focuses</a:t>
            </a:r>
            <a:endParaRPr sz="96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258416" y="-268364"/>
            <a:ext cx="21928921" cy="2673634"/>
          </a:xfrm>
          <a:prstGeom prst="rect">
            <a:avLst/>
          </a:prstGeom>
        </p:spPr>
        <p:txBody>
          <a:bodyPr spcFirstLastPara="1" wrap="square" lIns="182850" tIns="91400" rIns="182850" bIns="91400" anchor="ctr" anchorCtr="0">
            <a:normAutofit fontScale="90000"/>
          </a:bodyPr>
          <a:lstStyle/>
          <a:p>
            <a:pPr marL="101600">
              <a:lnSpc>
                <a:spcPct val="115000"/>
              </a:lnSpc>
              <a:buClr>
                <a:schemeClr val="dk1"/>
              </a:buClr>
              <a:buSzPts val="2800"/>
            </a:pPr>
            <a:r>
              <a:rPr lang="en-US" sz="8000" dirty="0">
                <a:solidFill>
                  <a:srgbClr val="FFC000"/>
                </a:solidFill>
                <a:latin typeface="+mj-ea"/>
                <a:cs typeface="Montserrat"/>
                <a:sym typeface="Montserrat"/>
              </a:rPr>
              <a:t>I.</a:t>
            </a:r>
            <a:r>
              <a:rPr lang="en-US" sz="5600" dirty="0">
                <a:solidFill>
                  <a:schemeClr val="dk1"/>
                </a:solidFill>
                <a:latin typeface="Montserrat"/>
                <a:ea typeface="Montserrat"/>
                <a:cs typeface="Montserrat"/>
                <a:sym typeface="Montserrat"/>
              </a:rPr>
              <a:t> </a:t>
            </a:r>
            <a:r>
              <a:rPr lang="en-US" sz="6600" dirty="0">
                <a:solidFill>
                  <a:schemeClr val="accent2">
                    <a:lumMod val="75000"/>
                  </a:schemeClr>
                </a:solidFill>
                <a:latin typeface="+mj-ea"/>
                <a:sym typeface="Montserrat"/>
              </a:rPr>
              <a:t>Developing familiarity with major government funders and their focuses</a:t>
            </a:r>
            <a:endParaRPr sz="66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EA86ECB2-12FE-8289-9A9E-F59532B94CD8}"/>
              </a:ext>
            </a:extLst>
          </p:cNvPr>
          <p:cNvSpPr txBox="1"/>
          <p:nvPr/>
        </p:nvSpPr>
        <p:spPr>
          <a:xfrm>
            <a:off x="853051" y="3734201"/>
            <a:ext cx="22677898" cy="10690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000" dirty="0"/>
              <a:t>Department of Education (DOE) is the primary department offering grants in education. The Department of Education administers grant funding programs that fulfill the Department's </a:t>
            </a:r>
            <a:r>
              <a:rPr lang="en-US" sz="4000" b="1" i="1" dirty="0"/>
              <a:t>mission to</a:t>
            </a:r>
            <a:r>
              <a:rPr lang="en-US" sz="4000" i="1" dirty="0"/>
              <a:t> </a:t>
            </a:r>
            <a:r>
              <a:rPr lang="en-US" sz="4000" b="1" i="1" dirty="0"/>
              <a:t>promote student achievement and preparation for global competitiveness, to foster educational excellence, and to ensure equal access</a:t>
            </a:r>
            <a:r>
              <a:rPr lang="en-US" sz="4000" i="1" dirty="0"/>
              <a:t>.</a:t>
            </a:r>
          </a:p>
          <a:p>
            <a:pPr algn="l"/>
            <a:endParaRPr lang="en-US" sz="4000" dirty="0"/>
          </a:p>
          <a:p>
            <a:pPr algn="l"/>
            <a:r>
              <a:rPr lang="en-US" sz="4000" dirty="0"/>
              <a:t>Discretionary grant funds are awarded through a competitive process based on program eligibility to:</a:t>
            </a:r>
          </a:p>
          <a:p>
            <a:pPr algn="l"/>
            <a:endParaRPr lang="en-US" sz="4000" dirty="0"/>
          </a:p>
          <a:p>
            <a:pPr marL="571500" indent="-571500" algn="l">
              <a:buFont typeface="Arial" panose="020B0604020202020204" pitchFamily="34" charset="0"/>
              <a:buChar char="•"/>
            </a:pPr>
            <a:r>
              <a:rPr lang="en-US" sz="4000" dirty="0"/>
              <a:t>State Educational Agencies (SEAs)</a:t>
            </a:r>
          </a:p>
          <a:p>
            <a:pPr marL="571500" indent="-571500" algn="l">
              <a:buFont typeface="Arial" panose="020B0604020202020204" pitchFamily="34" charset="0"/>
              <a:buChar char="•"/>
            </a:pPr>
            <a:r>
              <a:rPr lang="en-US" sz="4000" dirty="0"/>
              <a:t>Local Educational Agencies (LEAs) (e.g., school districts, including public charter schools that operate as a local educational agency),</a:t>
            </a:r>
          </a:p>
          <a:p>
            <a:pPr marL="571500" indent="-571500" algn="l">
              <a:buFont typeface="Arial" panose="020B0604020202020204" pitchFamily="34" charset="0"/>
              <a:buChar char="•"/>
            </a:pPr>
            <a:r>
              <a:rPr lang="en-US" sz="4000" dirty="0"/>
              <a:t>Tribes and Tribal organizations,</a:t>
            </a:r>
          </a:p>
          <a:p>
            <a:pPr marL="571500" indent="-571500" algn="l">
              <a:buFont typeface="Arial" panose="020B0604020202020204" pitchFamily="34" charset="0"/>
              <a:buChar char="•"/>
            </a:pPr>
            <a:r>
              <a:rPr lang="en-US" sz="4000" dirty="0"/>
              <a:t>Institutions of Higher Education (including Tribal colleges and universities),</a:t>
            </a:r>
          </a:p>
          <a:p>
            <a:pPr marL="571500" indent="-571500" algn="l">
              <a:buFont typeface="Arial" panose="020B0604020202020204" pitchFamily="34" charset="0"/>
              <a:buChar char="•"/>
            </a:pPr>
            <a:r>
              <a:rPr lang="en-US" sz="4000" dirty="0"/>
              <a:t>Non-profit organizations,</a:t>
            </a:r>
          </a:p>
          <a:p>
            <a:pPr marL="571500" indent="-571500" algn="l">
              <a:buFont typeface="Arial" panose="020B0604020202020204" pitchFamily="34" charset="0"/>
              <a:buChar char="•"/>
            </a:pPr>
            <a:r>
              <a:rPr lang="en-US" sz="4000" dirty="0"/>
              <a:t>Other entities (e.g., community-based organizations, public agencies, etc.).</a:t>
            </a:r>
          </a:p>
          <a:p>
            <a:pPr marL="0" marR="0" indent="0" algn="l" defTabSz="2438337" rtl="0" fontAlgn="auto" latinLnBrk="0" hangingPunct="0">
              <a:lnSpc>
                <a:spcPct val="100000"/>
              </a:lnSpc>
              <a:spcBef>
                <a:spcPts val="0"/>
              </a:spcBef>
              <a:spcAft>
                <a:spcPts val="0"/>
              </a:spcAft>
              <a:buClrTx/>
              <a:buSzTx/>
              <a:buFontTx/>
              <a:buNone/>
              <a:tabLst/>
            </a:pPr>
            <a:endParaRPr lang="en-US" sz="4400" dirty="0"/>
          </a:p>
          <a:p>
            <a:pPr marL="0" marR="0" indent="0" algn="l" defTabSz="2438337" rtl="0" fontAlgn="auto" latinLnBrk="0" hangingPunct="0">
              <a:lnSpc>
                <a:spcPct val="100000"/>
              </a:lnSpc>
              <a:spcBef>
                <a:spcPts val="0"/>
              </a:spcBef>
              <a:spcAft>
                <a:spcPts val="0"/>
              </a:spcAft>
              <a:buClrTx/>
              <a:buSzTx/>
              <a:buFontTx/>
              <a:buNone/>
              <a:tabLst/>
            </a:pPr>
            <a:endParaRPr lang="en-US" sz="4400" dirty="0"/>
          </a:p>
        </p:txBody>
      </p:sp>
      <p:pic>
        <p:nvPicPr>
          <p:cNvPr id="5" name="Picture 4" descr="A blue text on a white background&#10;&#10;Description automatically generated">
            <a:extLst>
              <a:ext uri="{FF2B5EF4-FFF2-40B4-BE49-F238E27FC236}">
                <a16:creationId xmlns:a16="http://schemas.microsoft.com/office/drawing/2014/main" id="{94DB4E86-265B-032A-B9F7-258D4608C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280" y="1538015"/>
            <a:ext cx="10569146" cy="21961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DOE Funding Request for FY2024</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A097C270-A1C6-EFD5-5C56-23C5296EF5D5}"/>
              </a:ext>
            </a:extLst>
          </p:cNvPr>
          <p:cNvSpPr txBox="1"/>
          <p:nvPr/>
        </p:nvSpPr>
        <p:spPr>
          <a:xfrm>
            <a:off x="2266294" y="3966654"/>
            <a:ext cx="12685986"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6600" dirty="0"/>
              <a:t>$90.0 billion in new discretionary Budget Authority, a 13.6 percent increase from FY2023</a:t>
            </a:r>
          </a:p>
        </p:txBody>
      </p:sp>
      <p:pic>
        <p:nvPicPr>
          <p:cNvPr id="1026" name="Picture 2" descr="2,194,000+ Education Pictures">
            <a:extLst>
              <a:ext uri="{FF2B5EF4-FFF2-40B4-BE49-F238E27FC236}">
                <a16:creationId xmlns:a16="http://schemas.microsoft.com/office/drawing/2014/main" id="{114CCF59-4080-9B08-8C26-53599583F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6267" y="3966654"/>
            <a:ext cx="5295900" cy="795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text on a white background&#10;&#10;Description automatically generated">
            <a:extLst>
              <a:ext uri="{FF2B5EF4-FFF2-40B4-BE49-F238E27FC236}">
                <a16:creationId xmlns:a16="http://schemas.microsoft.com/office/drawing/2014/main" id="{DF91433C-B9FD-4FD5-1A02-87DA26C5E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1423" y="540127"/>
            <a:ext cx="7870142" cy="16353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DOE Divisions</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TextBox 2">
            <a:extLst>
              <a:ext uri="{FF2B5EF4-FFF2-40B4-BE49-F238E27FC236}">
                <a16:creationId xmlns:a16="http://schemas.microsoft.com/office/drawing/2014/main" id="{A097C270-A1C6-EFD5-5C56-23C5296EF5D5}"/>
              </a:ext>
            </a:extLst>
          </p:cNvPr>
          <p:cNvSpPr txBox="1"/>
          <p:nvPr/>
        </p:nvSpPr>
        <p:spPr>
          <a:xfrm>
            <a:off x="1597572" y="4137542"/>
            <a:ext cx="21478618" cy="5919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dirty="0"/>
              <a:t>DOE has 5 operating divisions:</a:t>
            </a:r>
          </a:p>
          <a:p>
            <a:pPr algn="l"/>
            <a:endParaRPr lang="en-US" sz="5400" dirty="0"/>
          </a:p>
          <a:p>
            <a:pPr marL="914400" indent="-914400" algn="l">
              <a:buFont typeface="+mj-lt"/>
              <a:buAutoNum type="arabicPeriod"/>
            </a:pPr>
            <a:r>
              <a:rPr lang="en-US" sz="5400" dirty="0"/>
              <a:t>Office of Career, Technical, and Adult Education (OCTAE)</a:t>
            </a:r>
          </a:p>
          <a:p>
            <a:pPr marL="914400" indent="-914400" algn="l">
              <a:buFont typeface="+mj-lt"/>
              <a:buAutoNum type="arabicPeriod"/>
            </a:pPr>
            <a:r>
              <a:rPr lang="en-US" sz="5400" dirty="0"/>
              <a:t>Office of Elementary and Secondary Education (OESE)</a:t>
            </a:r>
          </a:p>
          <a:p>
            <a:pPr marL="914400" indent="-914400" algn="l">
              <a:buFont typeface="+mj-lt"/>
              <a:buAutoNum type="arabicPeriod"/>
            </a:pPr>
            <a:r>
              <a:rPr lang="en-US" sz="5400" dirty="0"/>
              <a:t>Office of English Language Acquisition (OELA)</a:t>
            </a:r>
          </a:p>
          <a:p>
            <a:pPr marL="914400" indent="-914400" algn="l">
              <a:buFont typeface="+mj-lt"/>
              <a:buAutoNum type="arabicPeriod"/>
            </a:pPr>
            <a:r>
              <a:rPr lang="en-US" sz="5400" dirty="0"/>
              <a:t>Office of Postsecondary Education (OPE)</a:t>
            </a:r>
          </a:p>
          <a:p>
            <a:pPr marL="914400" indent="-914400" algn="l">
              <a:buFont typeface="+mj-lt"/>
              <a:buAutoNum type="arabicPeriod"/>
            </a:pPr>
            <a:r>
              <a:rPr lang="en-US" sz="5400" dirty="0"/>
              <a:t>Office of Special Education and Rehabilitative Services (OSERS)</a:t>
            </a:r>
          </a:p>
        </p:txBody>
      </p:sp>
      <p:pic>
        <p:nvPicPr>
          <p:cNvPr id="4" name="Picture 3" descr="A blue text on a white background&#10;&#10;Description automatically generated">
            <a:extLst>
              <a:ext uri="{FF2B5EF4-FFF2-40B4-BE49-F238E27FC236}">
                <a16:creationId xmlns:a16="http://schemas.microsoft.com/office/drawing/2014/main" id="{DF91433C-B9FD-4FD5-1A02-87DA26C5E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6048" y="934923"/>
            <a:ext cx="7870142" cy="1635354"/>
          </a:xfrm>
          <a:prstGeom prst="rect">
            <a:avLst/>
          </a:prstGeom>
        </p:spPr>
      </p:pic>
    </p:spTree>
    <p:extLst>
      <p:ext uri="{BB962C8B-B14F-4D97-AF65-F5344CB8AC3E}">
        <p14:creationId xmlns:p14="http://schemas.microsoft.com/office/powerpoint/2010/main" val="256245748"/>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DHT slide deck_February23" id="{03561304-D79A-0041-A486-557A202D5F2E}" vid="{65968589-EACC-F64A-B516-51C42EAB4D8F}"/>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14DB4A6D03D469EA4F7B5902FA7FD" ma:contentTypeVersion="2" ma:contentTypeDescription="Create a new document." ma:contentTypeScope="" ma:versionID="97526ede107f12e62d79bbe3ec762c2f">
  <xsd:schema xmlns:xsd="http://www.w3.org/2001/XMLSchema" xmlns:xs="http://www.w3.org/2001/XMLSchema" xmlns:p="http://schemas.microsoft.com/office/2006/metadata/properties" xmlns:ns2="1fbd554f-e28f-46c2-b40f-701c19167d7d" targetNamespace="http://schemas.microsoft.com/office/2006/metadata/properties" ma:root="true" ma:fieldsID="188252ecbf26f51d5c10cb19ee13416b" ns2:_="">
    <xsd:import namespace="1fbd554f-e28f-46c2-b40f-701c19167d7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d554f-e28f-46c2-b40f-701c19167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91ED89-C94A-4B64-B43C-67EE7EC51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d554f-e28f-46c2-b40f-701c19167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0EEA53-EDFF-4F42-BA70-98BB03AA88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21_BasicWhite</Template>
  <TotalTime>13531</TotalTime>
  <Words>4396</Words>
  <Application>Microsoft Macintosh PowerPoint</Application>
  <PresentationFormat>Custom</PresentationFormat>
  <Paragraphs>448</Paragraphs>
  <Slides>41</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AcuminProWide-Semibold</vt:lpstr>
      <vt:lpstr>Arial</vt:lpstr>
      <vt:lpstr>Courier New</vt:lpstr>
      <vt:lpstr>Helvetica</vt:lpstr>
      <vt:lpstr>Helvetica Neue</vt:lpstr>
      <vt:lpstr>Helvetica Neue Medium</vt:lpstr>
      <vt:lpstr>Montserrat</vt:lpstr>
      <vt:lpstr>Montserrat Light</vt:lpstr>
      <vt:lpstr>Montserrat Medium</vt:lpstr>
      <vt:lpstr>Proxima Nova</vt:lpstr>
      <vt:lpstr>Proxima Nova Medium</vt:lpstr>
      <vt:lpstr>Wingdings</vt:lpstr>
      <vt:lpstr>21_BasicWhite</vt:lpstr>
      <vt:lpstr>PowerPoint Presentation</vt:lpstr>
      <vt:lpstr>PowerPoint Presentation</vt:lpstr>
      <vt:lpstr>PowerPoint Presentation</vt:lpstr>
      <vt:lpstr>PowerPoint Presentation</vt:lpstr>
      <vt:lpstr>PowerPoint Presentation</vt:lpstr>
      <vt:lpstr>I. Developing familiarity with major government funders and their focuses</vt:lpstr>
      <vt:lpstr>I. Developing familiarity with major government funders and their focuses</vt:lpstr>
      <vt:lpstr>DOE Funding Request for FY2024</vt:lpstr>
      <vt:lpstr>DOE Divisions</vt:lpstr>
      <vt:lpstr>Office of Career, Technical, and Adult Education (OCTAE)</vt:lpstr>
      <vt:lpstr>Office of Elementary and Secondary Education (OESE)</vt:lpstr>
      <vt:lpstr>Office of Postsecondary Education (OPE)</vt:lpstr>
      <vt:lpstr>DOE Funding in 2024</vt:lpstr>
      <vt:lpstr>The Administration for Children and Families (ACF)</vt:lpstr>
      <vt:lpstr>The Administration for Children and Families (ACF)</vt:lpstr>
      <vt:lpstr>National Science Foundation (NSF)</vt:lpstr>
      <vt:lpstr>National Science Foundation (NSF)</vt:lpstr>
      <vt:lpstr>National Science Foundation (NSF)</vt:lpstr>
      <vt:lpstr>Department of Labor (DOL) </vt:lpstr>
      <vt:lpstr>Employment and Training Administration (DOL-ETA)</vt:lpstr>
      <vt:lpstr>Additional agencies with education-related opportunities</vt:lpstr>
      <vt:lpstr>II. Key and emerging priorities in government grant funding for education</vt:lpstr>
      <vt:lpstr>Key and Emerging Priorities</vt:lpstr>
      <vt:lpstr>Key and Emerging Priorities</vt:lpstr>
      <vt:lpstr>Key and Emerging Priorities</vt:lpstr>
      <vt:lpstr>Key and Emerging Priorities</vt:lpstr>
      <vt:lpstr>Key and Emerging Priorities</vt:lpstr>
      <vt:lpstr>III. Best practices in project design and proposal development: How to craft a winning education government grant proposal grounded in evidence-based practices</vt:lpstr>
      <vt:lpstr>What are the best practices in project design and proposal development?</vt:lpstr>
      <vt:lpstr>Best Practices continued…</vt:lpstr>
      <vt:lpstr>Best Practices continued…</vt:lpstr>
      <vt:lpstr>Best Practices continued…</vt:lpstr>
      <vt:lpstr>Evidence-Based Practices</vt:lpstr>
      <vt:lpstr>High-Impact Practices (HIPs)</vt:lpstr>
      <vt:lpstr>High-Impact Practices (HIPs)</vt:lpstr>
      <vt:lpstr>Evidence-Based Practices</vt:lpstr>
      <vt:lpstr>Where can I learn about EBPs?</vt:lpstr>
      <vt:lpstr>PowerPoint Presentation</vt:lpstr>
      <vt:lpstr>Save the Date  </vt:lpstr>
      <vt:lpstr>Appendix: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Villarreal</dc:creator>
  <cp:lastModifiedBy>Susannah Williams</cp:lastModifiedBy>
  <cp:revision>30</cp:revision>
  <dcterms:created xsi:type="dcterms:W3CDTF">2024-03-04T16:54:08Z</dcterms:created>
  <dcterms:modified xsi:type="dcterms:W3CDTF">2024-03-20T17:09:17Z</dcterms:modified>
</cp:coreProperties>
</file>