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3"/>
  </p:sldMasterIdLst>
  <p:notesMasterIdLst>
    <p:notesMasterId r:id="rId47"/>
  </p:notesMasterIdLst>
  <p:sldIdLst>
    <p:sldId id="257" r:id="rId4"/>
    <p:sldId id="258" r:id="rId5"/>
    <p:sldId id="259" r:id="rId6"/>
    <p:sldId id="570" r:id="rId7"/>
    <p:sldId id="265" r:id="rId8"/>
    <p:sldId id="512" r:id="rId9"/>
    <p:sldId id="439" r:id="rId10"/>
    <p:sldId id="413" r:id="rId11"/>
    <p:sldId id="441" r:id="rId12"/>
    <p:sldId id="442" r:id="rId13"/>
    <p:sldId id="481" r:id="rId14"/>
    <p:sldId id="573" r:id="rId15"/>
    <p:sldId id="449" r:id="rId16"/>
    <p:sldId id="478" r:id="rId17"/>
    <p:sldId id="479" r:id="rId18"/>
    <p:sldId id="471" r:id="rId19"/>
    <p:sldId id="434" r:id="rId20"/>
    <p:sldId id="477" r:id="rId21"/>
    <p:sldId id="571" r:id="rId22"/>
    <p:sldId id="455" r:id="rId23"/>
    <p:sldId id="421" r:id="rId24"/>
    <p:sldId id="482" r:id="rId25"/>
    <p:sldId id="572" r:id="rId26"/>
    <p:sldId id="417" r:id="rId27"/>
    <p:sldId id="476" r:id="rId28"/>
    <p:sldId id="574" r:id="rId29"/>
    <p:sldId id="412" r:id="rId30"/>
    <p:sldId id="435" r:id="rId31"/>
    <p:sldId id="422" r:id="rId32"/>
    <p:sldId id="470" r:id="rId33"/>
    <p:sldId id="423" r:id="rId34"/>
    <p:sldId id="436" r:id="rId35"/>
    <p:sldId id="437" r:id="rId36"/>
    <p:sldId id="410" r:id="rId37"/>
    <p:sldId id="575" r:id="rId38"/>
    <p:sldId id="407" r:id="rId39"/>
    <p:sldId id="480" r:id="rId40"/>
    <p:sldId id="469" r:id="rId41"/>
    <p:sldId id="473" r:id="rId42"/>
    <p:sldId id="414" r:id="rId43"/>
    <p:sldId id="457" r:id="rId44"/>
    <p:sldId id="454" r:id="rId45"/>
    <p:sldId id="263" r:id="rId4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B1A4"/>
    <a:srgbClr val="ECB5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830990-D2D2-F04A-88FA-986086135131}" v="81" dt="2024-04-16T15:41:00.070"/>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a:tcStyle>
        <a:tcBdr/>
        <a:fill>
          <a:solidFill>
            <a:srgbClr val="FFFFFF"/>
          </a:solidFill>
        </a:fill>
      </a:tcStyle>
    </a:band2H>
    <a:firstCol>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43"/>
    <p:restoredTop sz="96327"/>
  </p:normalViewPr>
  <p:slideViewPr>
    <p:cSldViewPr snapToGrid="0">
      <p:cViewPr varScale="1">
        <p:scale>
          <a:sx n="64" d="100"/>
          <a:sy n="64" d="100"/>
        </p:scale>
        <p:origin x="3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customXml" Target="../customXml/item1.xml"/><Relationship Id="rId6"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BEAC99-4D69-4E4D-830D-C584AFDBE6F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FDC078F4-DC1E-4879-9E48-F564D8D5B317}">
      <dgm:prSet custT="1"/>
      <dgm:spPr/>
      <dgm:t>
        <a:bodyPr/>
        <a:lstStyle/>
        <a:p>
          <a:r>
            <a:rPr lang="en-US" sz="3600" b="0" dirty="0">
              <a:solidFill>
                <a:schemeClr val="bg2">
                  <a:lumMod val="50000"/>
                </a:schemeClr>
              </a:solidFill>
            </a:rPr>
            <a:t>Do: Follow the 80/20 rule: 80% of the work done up front, 20% creative application from external partners. Engage subject matter experts to hear from someone who has already learned the information you are looking for.</a:t>
          </a:r>
        </a:p>
      </dgm:t>
    </dgm:pt>
    <dgm:pt modelId="{C56665A3-5BBA-442B-BE54-CFF51C1B9CE6}" type="parTrans" cxnId="{568AFE39-41D1-43D2-9361-FBED451B24F1}">
      <dgm:prSet/>
      <dgm:spPr/>
      <dgm:t>
        <a:bodyPr/>
        <a:lstStyle/>
        <a:p>
          <a:endParaRPr lang="en-US" sz="2000"/>
        </a:p>
      </dgm:t>
    </dgm:pt>
    <dgm:pt modelId="{036CA158-604B-46B6-97E1-AC696DDA1AC1}" type="sibTrans" cxnId="{568AFE39-41D1-43D2-9361-FBED451B24F1}">
      <dgm:prSet/>
      <dgm:spPr/>
      <dgm:t>
        <a:bodyPr/>
        <a:lstStyle/>
        <a:p>
          <a:endParaRPr lang="en-US" sz="2000"/>
        </a:p>
      </dgm:t>
    </dgm:pt>
    <dgm:pt modelId="{5C3C854E-0C12-4F9A-93C4-60FB562EC540}">
      <dgm:prSet custT="1"/>
      <dgm:spPr/>
      <dgm:t>
        <a:bodyPr/>
        <a:lstStyle/>
        <a:p>
          <a:r>
            <a:rPr lang="en-US" sz="3600" b="0" dirty="0">
              <a:solidFill>
                <a:schemeClr val="bg2">
                  <a:lumMod val="50000"/>
                </a:schemeClr>
              </a:solidFill>
            </a:rPr>
            <a:t>Don’t: Brainstorm ideas with a large group/coalition. Everyone is busy and everyone is bringing their own expertise to the project. Do your work by reading the grant carefully and have an overarching idea. Have partners add to that existing idea.</a:t>
          </a:r>
        </a:p>
      </dgm:t>
    </dgm:pt>
    <dgm:pt modelId="{5385AE61-A821-4A8F-BFA2-A50DE130285A}" type="parTrans" cxnId="{8013CA14-88C1-48BB-866A-52B909F6BAE6}">
      <dgm:prSet/>
      <dgm:spPr/>
      <dgm:t>
        <a:bodyPr/>
        <a:lstStyle/>
        <a:p>
          <a:endParaRPr lang="en-US" sz="2000"/>
        </a:p>
      </dgm:t>
    </dgm:pt>
    <dgm:pt modelId="{28742EE3-FF88-47C8-8AB3-EA7A93861F78}" type="sibTrans" cxnId="{8013CA14-88C1-48BB-866A-52B909F6BAE6}">
      <dgm:prSet/>
      <dgm:spPr/>
      <dgm:t>
        <a:bodyPr/>
        <a:lstStyle/>
        <a:p>
          <a:endParaRPr lang="en-US" sz="2000"/>
        </a:p>
      </dgm:t>
    </dgm:pt>
    <dgm:pt modelId="{BD5E8495-D5D4-4A3E-8EDD-4ABBE4B68524}" type="pres">
      <dgm:prSet presAssocID="{98BEAC99-4D69-4E4D-830D-C584AFDBE6F2}" presName="hierChild1" presStyleCnt="0">
        <dgm:presLayoutVars>
          <dgm:chPref val="1"/>
          <dgm:dir/>
          <dgm:animOne val="branch"/>
          <dgm:animLvl val="lvl"/>
          <dgm:resizeHandles/>
        </dgm:presLayoutVars>
      </dgm:prSet>
      <dgm:spPr/>
    </dgm:pt>
    <dgm:pt modelId="{C82AE879-04AE-499A-91E5-C6C40B2E1A08}" type="pres">
      <dgm:prSet presAssocID="{FDC078F4-DC1E-4879-9E48-F564D8D5B317}" presName="hierRoot1" presStyleCnt="0"/>
      <dgm:spPr/>
    </dgm:pt>
    <dgm:pt modelId="{DEBB57CC-DF1D-4FF6-9C9D-622392CB6967}" type="pres">
      <dgm:prSet presAssocID="{FDC078F4-DC1E-4879-9E48-F564D8D5B317}" presName="composite" presStyleCnt="0"/>
      <dgm:spPr/>
    </dgm:pt>
    <dgm:pt modelId="{D3ED2E52-57F1-49A4-9B19-7F7AA51EBF23}" type="pres">
      <dgm:prSet presAssocID="{FDC078F4-DC1E-4879-9E48-F564D8D5B317}" presName="background" presStyleLbl="node0" presStyleIdx="0" presStyleCnt="2"/>
      <dgm:spPr/>
    </dgm:pt>
    <dgm:pt modelId="{C21ECA33-7523-4C20-92D4-CBF98D938276}" type="pres">
      <dgm:prSet presAssocID="{FDC078F4-DC1E-4879-9E48-F564D8D5B317}" presName="text" presStyleLbl="fgAcc0" presStyleIdx="0" presStyleCnt="2">
        <dgm:presLayoutVars>
          <dgm:chPref val="3"/>
        </dgm:presLayoutVars>
      </dgm:prSet>
      <dgm:spPr/>
    </dgm:pt>
    <dgm:pt modelId="{4DF0CCC8-1637-4FFA-B8CE-147BD224A41B}" type="pres">
      <dgm:prSet presAssocID="{FDC078F4-DC1E-4879-9E48-F564D8D5B317}" presName="hierChild2" presStyleCnt="0"/>
      <dgm:spPr/>
    </dgm:pt>
    <dgm:pt modelId="{399F1236-961C-4FD8-BE62-EB1C424F46F4}" type="pres">
      <dgm:prSet presAssocID="{5C3C854E-0C12-4F9A-93C4-60FB562EC540}" presName="hierRoot1" presStyleCnt="0"/>
      <dgm:spPr/>
    </dgm:pt>
    <dgm:pt modelId="{3FAD5016-4857-45DD-9290-4E57876DEC75}" type="pres">
      <dgm:prSet presAssocID="{5C3C854E-0C12-4F9A-93C4-60FB562EC540}" presName="composite" presStyleCnt="0"/>
      <dgm:spPr/>
    </dgm:pt>
    <dgm:pt modelId="{27FB9FD6-4AE9-473C-B79E-933B5FF59486}" type="pres">
      <dgm:prSet presAssocID="{5C3C854E-0C12-4F9A-93C4-60FB562EC540}" presName="background" presStyleLbl="node0" presStyleIdx="1" presStyleCnt="2"/>
      <dgm:spPr/>
    </dgm:pt>
    <dgm:pt modelId="{A15B896D-14A9-4D02-9FC8-6CECB5BC86CA}" type="pres">
      <dgm:prSet presAssocID="{5C3C854E-0C12-4F9A-93C4-60FB562EC540}" presName="text" presStyleLbl="fgAcc0" presStyleIdx="1" presStyleCnt="2">
        <dgm:presLayoutVars>
          <dgm:chPref val="3"/>
        </dgm:presLayoutVars>
      </dgm:prSet>
      <dgm:spPr/>
    </dgm:pt>
    <dgm:pt modelId="{114A347D-F9A8-4A9F-8189-51E1D995B719}" type="pres">
      <dgm:prSet presAssocID="{5C3C854E-0C12-4F9A-93C4-60FB562EC540}" presName="hierChild2" presStyleCnt="0"/>
      <dgm:spPr/>
    </dgm:pt>
  </dgm:ptLst>
  <dgm:cxnLst>
    <dgm:cxn modelId="{8013CA14-88C1-48BB-866A-52B909F6BAE6}" srcId="{98BEAC99-4D69-4E4D-830D-C584AFDBE6F2}" destId="{5C3C854E-0C12-4F9A-93C4-60FB562EC540}" srcOrd="1" destOrd="0" parTransId="{5385AE61-A821-4A8F-BFA2-A50DE130285A}" sibTransId="{28742EE3-FF88-47C8-8AB3-EA7A93861F78}"/>
    <dgm:cxn modelId="{986D971F-2C5F-42B3-9A46-18E6099427D5}" type="presOf" srcId="{FDC078F4-DC1E-4879-9E48-F564D8D5B317}" destId="{C21ECA33-7523-4C20-92D4-CBF98D938276}" srcOrd="0" destOrd="0" presId="urn:microsoft.com/office/officeart/2005/8/layout/hierarchy1"/>
    <dgm:cxn modelId="{A530E62A-69BF-4675-BC22-4D3DE566387A}" type="presOf" srcId="{98BEAC99-4D69-4E4D-830D-C584AFDBE6F2}" destId="{BD5E8495-D5D4-4A3E-8EDD-4ABBE4B68524}" srcOrd="0" destOrd="0" presId="urn:microsoft.com/office/officeart/2005/8/layout/hierarchy1"/>
    <dgm:cxn modelId="{568AFE39-41D1-43D2-9361-FBED451B24F1}" srcId="{98BEAC99-4D69-4E4D-830D-C584AFDBE6F2}" destId="{FDC078F4-DC1E-4879-9E48-F564D8D5B317}" srcOrd="0" destOrd="0" parTransId="{C56665A3-5BBA-442B-BE54-CFF51C1B9CE6}" sibTransId="{036CA158-604B-46B6-97E1-AC696DDA1AC1}"/>
    <dgm:cxn modelId="{29CD044F-5F71-4E32-A111-5F1E5B3057A8}" type="presOf" srcId="{5C3C854E-0C12-4F9A-93C4-60FB562EC540}" destId="{A15B896D-14A9-4D02-9FC8-6CECB5BC86CA}" srcOrd="0" destOrd="0" presId="urn:microsoft.com/office/officeart/2005/8/layout/hierarchy1"/>
    <dgm:cxn modelId="{696A8272-24E8-4779-8B69-FA2CACDE8D03}" type="presParOf" srcId="{BD5E8495-D5D4-4A3E-8EDD-4ABBE4B68524}" destId="{C82AE879-04AE-499A-91E5-C6C40B2E1A08}" srcOrd="0" destOrd="0" presId="urn:microsoft.com/office/officeart/2005/8/layout/hierarchy1"/>
    <dgm:cxn modelId="{7BCC5B34-5978-4324-BA3B-7F4CB750F14C}" type="presParOf" srcId="{C82AE879-04AE-499A-91E5-C6C40B2E1A08}" destId="{DEBB57CC-DF1D-4FF6-9C9D-622392CB6967}" srcOrd="0" destOrd="0" presId="urn:microsoft.com/office/officeart/2005/8/layout/hierarchy1"/>
    <dgm:cxn modelId="{BFB3FEFB-D2B6-4815-951A-E7073E4A26AA}" type="presParOf" srcId="{DEBB57CC-DF1D-4FF6-9C9D-622392CB6967}" destId="{D3ED2E52-57F1-49A4-9B19-7F7AA51EBF23}" srcOrd="0" destOrd="0" presId="urn:microsoft.com/office/officeart/2005/8/layout/hierarchy1"/>
    <dgm:cxn modelId="{63860F27-E843-4C07-9F85-A96295C24C12}" type="presParOf" srcId="{DEBB57CC-DF1D-4FF6-9C9D-622392CB6967}" destId="{C21ECA33-7523-4C20-92D4-CBF98D938276}" srcOrd="1" destOrd="0" presId="urn:microsoft.com/office/officeart/2005/8/layout/hierarchy1"/>
    <dgm:cxn modelId="{27FB33D9-5E40-4F2E-88E8-6D3233D4096A}" type="presParOf" srcId="{C82AE879-04AE-499A-91E5-C6C40B2E1A08}" destId="{4DF0CCC8-1637-4FFA-B8CE-147BD224A41B}" srcOrd="1" destOrd="0" presId="urn:microsoft.com/office/officeart/2005/8/layout/hierarchy1"/>
    <dgm:cxn modelId="{94D82B77-650B-445E-A1D6-9DAF4DA7D1E5}" type="presParOf" srcId="{BD5E8495-D5D4-4A3E-8EDD-4ABBE4B68524}" destId="{399F1236-961C-4FD8-BE62-EB1C424F46F4}" srcOrd="1" destOrd="0" presId="urn:microsoft.com/office/officeart/2005/8/layout/hierarchy1"/>
    <dgm:cxn modelId="{CEAE02B3-C317-4B54-B95D-FDE1916A60CF}" type="presParOf" srcId="{399F1236-961C-4FD8-BE62-EB1C424F46F4}" destId="{3FAD5016-4857-45DD-9290-4E57876DEC75}" srcOrd="0" destOrd="0" presId="urn:microsoft.com/office/officeart/2005/8/layout/hierarchy1"/>
    <dgm:cxn modelId="{4A2BB14D-2374-4221-BB75-4DC5465BB35A}" type="presParOf" srcId="{3FAD5016-4857-45DD-9290-4E57876DEC75}" destId="{27FB9FD6-4AE9-473C-B79E-933B5FF59486}" srcOrd="0" destOrd="0" presId="urn:microsoft.com/office/officeart/2005/8/layout/hierarchy1"/>
    <dgm:cxn modelId="{8AA9104B-E672-43C0-A5AE-5BDFFCACC242}" type="presParOf" srcId="{3FAD5016-4857-45DD-9290-4E57876DEC75}" destId="{A15B896D-14A9-4D02-9FC8-6CECB5BC86CA}" srcOrd="1" destOrd="0" presId="urn:microsoft.com/office/officeart/2005/8/layout/hierarchy1"/>
    <dgm:cxn modelId="{7AD50AC5-3671-4103-B66D-560C64D7F1B3}" type="presParOf" srcId="{399F1236-961C-4FD8-BE62-EB1C424F46F4}" destId="{114A347D-F9A8-4A9F-8189-51E1D995B719}"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C7586B-5F87-4179-9AC9-D4823547CFA0}" type="doc">
      <dgm:prSet loTypeId="urn:microsoft.com/office/officeart/2009/layout/CircleArrowProcess" loCatId="cycle" qsTypeId="urn:microsoft.com/office/officeart/2005/8/quickstyle/simple1" qsCatId="simple" csTypeId="urn:microsoft.com/office/officeart/2005/8/colors/colorful3" csCatId="colorful" phldr="1"/>
      <dgm:spPr/>
      <dgm:t>
        <a:bodyPr/>
        <a:lstStyle/>
        <a:p>
          <a:endParaRPr lang="en-US"/>
        </a:p>
      </dgm:t>
    </dgm:pt>
    <dgm:pt modelId="{6621D943-A365-44D0-8A8D-B4E3DC70D1D2}">
      <dgm:prSet phldrT="[Text]"/>
      <dgm:spPr/>
      <dgm:t>
        <a:bodyPr/>
        <a:lstStyle/>
        <a:p>
          <a:r>
            <a:rPr lang="en-US"/>
            <a:t>General Topic</a:t>
          </a:r>
          <a:endParaRPr lang="en-US" dirty="0"/>
        </a:p>
      </dgm:t>
    </dgm:pt>
    <dgm:pt modelId="{FC6142FD-2272-45DB-BCC7-147B39BAB151}" type="parTrans" cxnId="{BD89F22A-0EF1-4234-B145-C87390108251}">
      <dgm:prSet/>
      <dgm:spPr/>
      <dgm:t>
        <a:bodyPr/>
        <a:lstStyle/>
        <a:p>
          <a:endParaRPr lang="en-US">
            <a:solidFill>
              <a:schemeClr val="bg2">
                <a:lumMod val="50000"/>
              </a:schemeClr>
            </a:solidFill>
          </a:endParaRPr>
        </a:p>
      </dgm:t>
    </dgm:pt>
    <dgm:pt modelId="{D38ACD06-5AAD-447A-AA94-BCC9502783D3}" type="sibTrans" cxnId="{BD89F22A-0EF1-4234-B145-C87390108251}">
      <dgm:prSet/>
      <dgm:spPr/>
      <dgm:t>
        <a:bodyPr/>
        <a:lstStyle/>
        <a:p>
          <a:endParaRPr lang="en-US">
            <a:solidFill>
              <a:schemeClr val="bg2">
                <a:lumMod val="50000"/>
              </a:schemeClr>
            </a:solidFill>
          </a:endParaRPr>
        </a:p>
      </dgm:t>
    </dgm:pt>
    <dgm:pt modelId="{0B02D71F-EDFA-4D5D-96E5-C9454D290AB1}">
      <dgm:prSet phldrT="[Text]"/>
      <dgm:spPr/>
      <dgm:t>
        <a:bodyPr/>
        <a:lstStyle/>
        <a:p>
          <a:r>
            <a:rPr lang="en-US"/>
            <a:t>Topic Idea</a:t>
          </a:r>
          <a:endParaRPr lang="en-US" dirty="0"/>
        </a:p>
      </dgm:t>
    </dgm:pt>
    <dgm:pt modelId="{172747C4-18EE-44EE-BCF7-E303FAF8A3B4}" type="parTrans" cxnId="{512E4006-DC80-4B98-B6DF-D7A34E04162C}">
      <dgm:prSet/>
      <dgm:spPr/>
      <dgm:t>
        <a:bodyPr/>
        <a:lstStyle/>
        <a:p>
          <a:endParaRPr lang="en-US">
            <a:solidFill>
              <a:schemeClr val="bg2">
                <a:lumMod val="50000"/>
              </a:schemeClr>
            </a:solidFill>
          </a:endParaRPr>
        </a:p>
      </dgm:t>
    </dgm:pt>
    <dgm:pt modelId="{5EF36017-90F3-49F0-9FE0-B238E72B1397}" type="sibTrans" cxnId="{512E4006-DC80-4B98-B6DF-D7A34E04162C}">
      <dgm:prSet/>
      <dgm:spPr/>
      <dgm:t>
        <a:bodyPr/>
        <a:lstStyle/>
        <a:p>
          <a:endParaRPr lang="en-US">
            <a:solidFill>
              <a:schemeClr val="bg2">
                <a:lumMod val="50000"/>
              </a:schemeClr>
            </a:solidFill>
          </a:endParaRPr>
        </a:p>
      </dgm:t>
    </dgm:pt>
    <dgm:pt modelId="{CB089AB3-8BD1-402F-A2D5-9E63208A3E99}">
      <dgm:prSet phldrT="[Text]"/>
      <dgm:spPr/>
      <dgm:t>
        <a:bodyPr/>
        <a:lstStyle/>
        <a:p>
          <a:r>
            <a:rPr lang="en-US"/>
            <a:t>Gap</a:t>
          </a:r>
          <a:endParaRPr lang="en-US" dirty="0"/>
        </a:p>
      </dgm:t>
    </dgm:pt>
    <dgm:pt modelId="{30F426C1-2AE9-4108-9E21-BD9C0BEF17B1}" type="parTrans" cxnId="{AF4E15F9-082C-4DA4-837C-82DD60244C8D}">
      <dgm:prSet/>
      <dgm:spPr/>
      <dgm:t>
        <a:bodyPr/>
        <a:lstStyle/>
        <a:p>
          <a:endParaRPr lang="en-US">
            <a:solidFill>
              <a:schemeClr val="bg2">
                <a:lumMod val="50000"/>
              </a:schemeClr>
            </a:solidFill>
          </a:endParaRPr>
        </a:p>
      </dgm:t>
    </dgm:pt>
    <dgm:pt modelId="{D70F00D0-B43E-4575-8A15-36B6DF0EEA4F}" type="sibTrans" cxnId="{AF4E15F9-082C-4DA4-837C-82DD60244C8D}">
      <dgm:prSet/>
      <dgm:spPr/>
      <dgm:t>
        <a:bodyPr/>
        <a:lstStyle/>
        <a:p>
          <a:endParaRPr lang="en-US">
            <a:solidFill>
              <a:schemeClr val="bg2">
                <a:lumMod val="50000"/>
              </a:schemeClr>
            </a:solidFill>
          </a:endParaRPr>
        </a:p>
      </dgm:t>
    </dgm:pt>
    <dgm:pt modelId="{6B34EAA0-BA34-4D88-8948-A9443BB01674}">
      <dgm:prSet phldrT="[Text]"/>
      <dgm:spPr/>
      <dgm:t>
        <a:bodyPr/>
        <a:lstStyle/>
        <a:p>
          <a:r>
            <a:rPr lang="en-US"/>
            <a:t>Need</a:t>
          </a:r>
          <a:endParaRPr lang="en-US" dirty="0"/>
        </a:p>
      </dgm:t>
    </dgm:pt>
    <dgm:pt modelId="{3445B881-64E2-4F55-991D-0C4A80E5C5E5}" type="parTrans" cxnId="{B2E4EDA3-F8FC-4E72-8F1E-D40893A6AE35}">
      <dgm:prSet/>
      <dgm:spPr/>
      <dgm:t>
        <a:bodyPr/>
        <a:lstStyle/>
        <a:p>
          <a:endParaRPr lang="en-US">
            <a:solidFill>
              <a:schemeClr val="bg2">
                <a:lumMod val="50000"/>
              </a:schemeClr>
            </a:solidFill>
          </a:endParaRPr>
        </a:p>
      </dgm:t>
    </dgm:pt>
    <dgm:pt modelId="{9BA9CB5F-224F-41C5-897D-F520DB1B5820}" type="sibTrans" cxnId="{B2E4EDA3-F8FC-4E72-8F1E-D40893A6AE35}">
      <dgm:prSet/>
      <dgm:spPr/>
      <dgm:t>
        <a:bodyPr/>
        <a:lstStyle/>
        <a:p>
          <a:endParaRPr lang="en-US">
            <a:solidFill>
              <a:schemeClr val="bg2">
                <a:lumMod val="50000"/>
              </a:schemeClr>
            </a:solidFill>
          </a:endParaRPr>
        </a:p>
      </dgm:t>
    </dgm:pt>
    <dgm:pt modelId="{6B1FB6ED-FE43-4E8E-8447-B52A63261357}">
      <dgm:prSet phldrT="[Text]"/>
      <dgm:spPr/>
      <dgm:t>
        <a:bodyPr/>
        <a:lstStyle/>
        <a:p>
          <a:r>
            <a:rPr lang="en-US"/>
            <a:t>Innovation</a:t>
          </a:r>
          <a:endParaRPr lang="en-US" dirty="0"/>
        </a:p>
      </dgm:t>
    </dgm:pt>
    <dgm:pt modelId="{BE8BA27A-A23F-4673-BEE1-C74E5E65005D}" type="parTrans" cxnId="{8758E388-C1D9-40BB-B525-EFB074531DC2}">
      <dgm:prSet/>
      <dgm:spPr/>
      <dgm:t>
        <a:bodyPr/>
        <a:lstStyle/>
        <a:p>
          <a:endParaRPr lang="en-US">
            <a:solidFill>
              <a:schemeClr val="bg2">
                <a:lumMod val="50000"/>
              </a:schemeClr>
            </a:solidFill>
          </a:endParaRPr>
        </a:p>
      </dgm:t>
    </dgm:pt>
    <dgm:pt modelId="{D0DFBDC5-F36B-4F3C-AC00-D8B2EFCEA330}" type="sibTrans" cxnId="{8758E388-C1D9-40BB-B525-EFB074531DC2}">
      <dgm:prSet/>
      <dgm:spPr/>
      <dgm:t>
        <a:bodyPr/>
        <a:lstStyle/>
        <a:p>
          <a:endParaRPr lang="en-US">
            <a:solidFill>
              <a:schemeClr val="bg2">
                <a:lumMod val="50000"/>
              </a:schemeClr>
            </a:solidFill>
          </a:endParaRPr>
        </a:p>
      </dgm:t>
    </dgm:pt>
    <dgm:pt modelId="{4E9DA1F8-D2A2-4016-803E-0EECB240AEC5}">
      <dgm:prSet phldrT="[Text]"/>
      <dgm:spPr/>
      <dgm:t>
        <a:bodyPr/>
        <a:lstStyle/>
        <a:p>
          <a:r>
            <a:rPr lang="en-US"/>
            <a:t>Goal</a:t>
          </a:r>
          <a:endParaRPr lang="en-US" dirty="0"/>
        </a:p>
      </dgm:t>
    </dgm:pt>
    <dgm:pt modelId="{7CF96739-E1F5-4A68-BBB1-3E8287F15CDD}" type="parTrans" cxnId="{52979C60-C41B-418E-B913-FA93C1EF1EB4}">
      <dgm:prSet/>
      <dgm:spPr/>
      <dgm:t>
        <a:bodyPr/>
        <a:lstStyle/>
        <a:p>
          <a:endParaRPr lang="en-US">
            <a:solidFill>
              <a:schemeClr val="bg2">
                <a:lumMod val="50000"/>
              </a:schemeClr>
            </a:solidFill>
          </a:endParaRPr>
        </a:p>
      </dgm:t>
    </dgm:pt>
    <dgm:pt modelId="{F851E664-6D23-4A20-8C14-C4882A8781B4}" type="sibTrans" cxnId="{52979C60-C41B-418E-B913-FA93C1EF1EB4}">
      <dgm:prSet/>
      <dgm:spPr/>
      <dgm:t>
        <a:bodyPr/>
        <a:lstStyle/>
        <a:p>
          <a:endParaRPr lang="en-US">
            <a:solidFill>
              <a:schemeClr val="bg2">
                <a:lumMod val="50000"/>
              </a:schemeClr>
            </a:solidFill>
          </a:endParaRPr>
        </a:p>
      </dgm:t>
    </dgm:pt>
    <dgm:pt modelId="{A345929B-B0EF-4BD4-94F3-F6F04D76C096}">
      <dgm:prSet phldrT="[Text]"/>
      <dgm:spPr/>
      <dgm:t>
        <a:bodyPr/>
        <a:lstStyle/>
        <a:p>
          <a:r>
            <a:rPr lang="en-US"/>
            <a:t>Research Quest</a:t>
          </a:r>
          <a:endParaRPr lang="en-US" dirty="0"/>
        </a:p>
      </dgm:t>
    </dgm:pt>
    <dgm:pt modelId="{6794A6B6-83B9-4341-B5EA-3915894690F0}" type="parTrans" cxnId="{6274968D-E510-4D31-AE7D-B9AED9BD1536}">
      <dgm:prSet/>
      <dgm:spPr/>
      <dgm:t>
        <a:bodyPr/>
        <a:lstStyle/>
        <a:p>
          <a:endParaRPr lang="en-US">
            <a:solidFill>
              <a:schemeClr val="bg2">
                <a:lumMod val="50000"/>
              </a:schemeClr>
            </a:solidFill>
          </a:endParaRPr>
        </a:p>
      </dgm:t>
    </dgm:pt>
    <dgm:pt modelId="{44678164-C71B-416F-8272-15EDC79EF986}" type="sibTrans" cxnId="{6274968D-E510-4D31-AE7D-B9AED9BD1536}">
      <dgm:prSet/>
      <dgm:spPr/>
      <dgm:t>
        <a:bodyPr/>
        <a:lstStyle/>
        <a:p>
          <a:endParaRPr lang="en-US">
            <a:solidFill>
              <a:schemeClr val="bg2">
                <a:lumMod val="50000"/>
              </a:schemeClr>
            </a:solidFill>
          </a:endParaRPr>
        </a:p>
      </dgm:t>
    </dgm:pt>
    <dgm:pt modelId="{CF08DBED-17AF-44EB-8911-A296F156CFDE}" type="pres">
      <dgm:prSet presAssocID="{8FC7586B-5F87-4179-9AC9-D4823547CFA0}" presName="Name0" presStyleCnt="0">
        <dgm:presLayoutVars>
          <dgm:chMax val="7"/>
          <dgm:chPref val="7"/>
          <dgm:dir/>
          <dgm:animLvl val="lvl"/>
        </dgm:presLayoutVars>
      </dgm:prSet>
      <dgm:spPr/>
    </dgm:pt>
    <dgm:pt modelId="{356348B1-1657-4237-83BA-3DA95867B179}" type="pres">
      <dgm:prSet presAssocID="{6621D943-A365-44D0-8A8D-B4E3DC70D1D2}" presName="Accent1" presStyleCnt="0"/>
      <dgm:spPr/>
    </dgm:pt>
    <dgm:pt modelId="{370C96A7-65AC-40DE-A9D9-470EFC095673}" type="pres">
      <dgm:prSet presAssocID="{6621D943-A365-44D0-8A8D-B4E3DC70D1D2}" presName="Accent" presStyleLbl="node1" presStyleIdx="0" presStyleCnt="7"/>
      <dgm:spPr/>
    </dgm:pt>
    <dgm:pt modelId="{45203461-3289-4678-927B-0116D44B2387}" type="pres">
      <dgm:prSet presAssocID="{6621D943-A365-44D0-8A8D-B4E3DC70D1D2}" presName="Parent1" presStyleLbl="revTx" presStyleIdx="0" presStyleCnt="7">
        <dgm:presLayoutVars>
          <dgm:chMax val="1"/>
          <dgm:chPref val="1"/>
          <dgm:bulletEnabled val="1"/>
        </dgm:presLayoutVars>
      </dgm:prSet>
      <dgm:spPr/>
    </dgm:pt>
    <dgm:pt modelId="{B14249A7-7A83-4FC4-97AC-9BD469EE220B}" type="pres">
      <dgm:prSet presAssocID="{0B02D71F-EDFA-4D5D-96E5-C9454D290AB1}" presName="Accent2" presStyleCnt="0"/>
      <dgm:spPr/>
    </dgm:pt>
    <dgm:pt modelId="{441924F9-3CCE-40D8-AC36-A694D6AA2FC2}" type="pres">
      <dgm:prSet presAssocID="{0B02D71F-EDFA-4D5D-96E5-C9454D290AB1}" presName="Accent" presStyleLbl="node1" presStyleIdx="1" presStyleCnt="7"/>
      <dgm:spPr/>
    </dgm:pt>
    <dgm:pt modelId="{CEA49D0C-EF83-4F3B-A5F4-B0DC51DDDEC8}" type="pres">
      <dgm:prSet presAssocID="{0B02D71F-EDFA-4D5D-96E5-C9454D290AB1}" presName="Parent2" presStyleLbl="revTx" presStyleIdx="1" presStyleCnt="7">
        <dgm:presLayoutVars>
          <dgm:chMax val="1"/>
          <dgm:chPref val="1"/>
          <dgm:bulletEnabled val="1"/>
        </dgm:presLayoutVars>
      </dgm:prSet>
      <dgm:spPr/>
    </dgm:pt>
    <dgm:pt modelId="{9531FB2F-5CBE-46C9-A41E-7B3756B78815}" type="pres">
      <dgm:prSet presAssocID="{CB089AB3-8BD1-402F-A2D5-9E63208A3E99}" presName="Accent3" presStyleCnt="0"/>
      <dgm:spPr/>
    </dgm:pt>
    <dgm:pt modelId="{8634A2E8-D779-4344-9C7E-E7B52B9ADA65}" type="pres">
      <dgm:prSet presAssocID="{CB089AB3-8BD1-402F-A2D5-9E63208A3E99}" presName="Accent" presStyleLbl="node1" presStyleIdx="2" presStyleCnt="7"/>
      <dgm:spPr/>
    </dgm:pt>
    <dgm:pt modelId="{FDEF3FBD-6C92-418C-AC43-2C438B201311}" type="pres">
      <dgm:prSet presAssocID="{CB089AB3-8BD1-402F-A2D5-9E63208A3E99}" presName="Parent3" presStyleLbl="revTx" presStyleIdx="2" presStyleCnt="7">
        <dgm:presLayoutVars>
          <dgm:chMax val="1"/>
          <dgm:chPref val="1"/>
          <dgm:bulletEnabled val="1"/>
        </dgm:presLayoutVars>
      </dgm:prSet>
      <dgm:spPr/>
    </dgm:pt>
    <dgm:pt modelId="{8C081067-2792-45D7-9135-8FC9E3882DB3}" type="pres">
      <dgm:prSet presAssocID="{6B34EAA0-BA34-4D88-8948-A9443BB01674}" presName="Accent4" presStyleCnt="0"/>
      <dgm:spPr/>
    </dgm:pt>
    <dgm:pt modelId="{2A27601A-5362-4861-83A0-2B2BF40732F1}" type="pres">
      <dgm:prSet presAssocID="{6B34EAA0-BA34-4D88-8948-A9443BB01674}" presName="Accent" presStyleLbl="node1" presStyleIdx="3" presStyleCnt="7"/>
      <dgm:spPr/>
    </dgm:pt>
    <dgm:pt modelId="{0E6B56ED-F1F0-4594-A841-79B14C914FBB}" type="pres">
      <dgm:prSet presAssocID="{6B34EAA0-BA34-4D88-8948-A9443BB01674}" presName="Parent4" presStyleLbl="revTx" presStyleIdx="3" presStyleCnt="7">
        <dgm:presLayoutVars>
          <dgm:chMax val="1"/>
          <dgm:chPref val="1"/>
          <dgm:bulletEnabled val="1"/>
        </dgm:presLayoutVars>
      </dgm:prSet>
      <dgm:spPr/>
    </dgm:pt>
    <dgm:pt modelId="{DE6FABDE-7A1B-49F0-A84D-32ACDCBE0932}" type="pres">
      <dgm:prSet presAssocID="{6B1FB6ED-FE43-4E8E-8447-B52A63261357}" presName="Accent5" presStyleCnt="0"/>
      <dgm:spPr/>
    </dgm:pt>
    <dgm:pt modelId="{C29BB000-2E48-416A-8EC5-6969E3DB285E}" type="pres">
      <dgm:prSet presAssocID="{6B1FB6ED-FE43-4E8E-8447-B52A63261357}" presName="Accent" presStyleLbl="node1" presStyleIdx="4" presStyleCnt="7"/>
      <dgm:spPr/>
    </dgm:pt>
    <dgm:pt modelId="{97E8C09D-5F1E-4DE6-98A3-1AD998FAA1C1}" type="pres">
      <dgm:prSet presAssocID="{6B1FB6ED-FE43-4E8E-8447-B52A63261357}" presName="Parent5" presStyleLbl="revTx" presStyleIdx="4" presStyleCnt="7">
        <dgm:presLayoutVars>
          <dgm:chMax val="1"/>
          <dgm:chPref val="1"/>
          <dgm:bulletEnabled val="1"/>
        </dgm:presLayoutVars>
      </dgm:prSet>
      <dgm:spPr/>
    </dgm:pt>
    <dgm:pt modelId="{624C30D7-4862-4392-9D8F-0048D8544283}" type="pres">
      <dgm:prSet presAssocID="{4E9DA1F8-D2A2-4016-803E-0EECB240AEC5}" presName="Accent6" presStyleCnt="0"/>
      <dgm:spPr/>
    </dgm:pt>
    <dgm:pt modelId="{32FA6D38-D1AE-472D-8D8C-BC3C36B3C540}" type="pres">
      <dgm:prSet presAssocID="{4E9DA1F8-D2A2-4016-803E-0EECB240AEC5}" presName="Accent" presStyleLbl="node1" presStyleIdx="5" presStyleCnt="7"/>
      <dgm:spPr/>
    </dgm:pt>
    <dgm:pt modelId="{1A54AA68-2F6B-4A88-BB56-95E67DC7AFE4}" type="pres">
      <dgm:prSet presAssocID="{4E9DA1F8-D2A2-4016-803E-0EECB240AEC5}" presName="Parent6" presStyleLbl="revTx" presStyleIdx="5" presStyleCnt="7">
        <dgm:presLayoutVars>
          <dgm:chMax val="1"/>
          <dgm:chPref val="1"/>
          <dgm:bulletEnabled val="1"/>
        </dgm:presLayoutVars>
      </dgm:prSet>
      <dgm:spPr/>
    </dgm:pt>
    <dgm:pt modelId="{3A7CC6E8-C38D-4107-8EBB-CAA1CE087383}" type="pres">
      <dgm:prSet presAssocID="{A345929B-B0EF-4BD4-94F3-F6F04D76C096}" presName="Accent7" presStyleCnt="0"/>
      <dgm:spPr/>
    </dgm:pt>
    <dgm:pt modelId="{ADAB9CB6-4028-4B99-AEE0-4EE9A4A55FD2}" type="pres">
      <dgm:prSet presAssocID="{A345929B-B0EF-4BD4-94F3-F6F04D76C096}" presName="Accent" presStyleLbl="node1" presStyleIdx="6" presStyleCnt="7"/>
      <dgm:spPr/>
    </dgm:pt>
    <dgm:pt modelId="{BB19894F-5F34-4D84-8B35-90101D7859CB}" type="pres">
      <dgm:prSet presAssocID="{A345929B-B0EF-4BD4-94F3-F6F04D76C096}" presName="Parent7" presStyleLbl="revTx" presStyleIdx="6" presStyleCnt="7">
        <dgm:presLayoutVars>
          <dgm:chMax val="1"/>
          <dgm:chPref val="1"/>
          <dgm:bulletEnabled val="1"/>
        </dgm:presLayoutVars>
      </dgm:prSet>
      <dgm:spPr/>
    </dgm:pt>
  </dgm:ptLst>
  <dgm:cxnLst>
    <dgm:cxn modelId="{512E4006-DC80-4B98-B6DF-D7A34E04162C}" srcId="{8FC7586B-5F87-4179-9AC9-D4823547CFA0}" destId="{0B02D71F-EDFA-4D5D-96E5-C9454D290AB1}" srcOrd="1" destOrd="0" parTransId="{172747C4-18EE-44EE-BCF7-E303FAF8A3B4}" sibTransId="{5EF36017-90F3-49F0-9FE0-B238E72B1397}"/>
    <dgm:cxn modelId="{A3A38F26-8519-47F2-906F-406BD063CB67}" type="presOf" srcId="{8FC7586B-5F87-4179-9AC9-D4823547CFA0}" destId="{CF08DBED-17AF-44EB-8911-A296F156CFDE}" srcOrd="0" destOrd="0" presId="urn:microsoft.com/office/officeart/2009/layout/CircleArrowProcess"/>
    <dgm:cxn modelId="{BD89F22A-0EF1-4234-B145-C87390108251}" srcId="{8FC7586B-5F87-4179-9AC9-D4823547CFA0}" destId="{6621D943-A365-44D0-8A8D-B4E3DC70D1D2}" srcOrd="0" destOrd="0" parTransId="{FC6142FD-2272-45DB-BCC7-147B39BAB151}" sibTransId="{D38ACD06-5AAD-447A-AA94-BCC9502783D3}"/>
    <dgm:cxn modelId="{A87E704D-CEBA-4098-875A-94724850A12F}" type="presOf" srcId="{A345929B-B0EF-4BD4-94F3-F6F04D76C096}" destId="{BB19894F-5F34-4D84-8B35-90101D7859CB}" srcOrd="0" destOrd="0" presId="urn:microsoft.com/office/officeart/2009/layout/CircleArrowProcess"/>
    <dgm:cxn modelId="{52979C60-C41B-418E-B913-FA93C1EF1EB4}" srcId="{8FC7586B-5F87-4179-9AC9-D4823547CFA0}" destId="{4E9DA1F8-D2A2-4016-803E-0EECB240AEC5}" srcOrd="5" destOrd="0" parTransId="{7CF96739-E1F5-4A68-BBB1-3E8287F15CDD}" sibTransId="{F851E664-6D23-4A20-8C14-C4882A8781B4}"/>
    <dgm:cxn modelId="{C07F836F-5AEA-43A3-B67F-995752A6A180}" type="presOf" srcId="{CB089AB3-8BD1-402F-A2D5-9E63208A3E99}" destId="{FDEF3FBD-6C92-418C-AC43-2C438B201311}" srcOrd="0" destOrd="0" presId="urn:microsoft.com/office/officeart/2009/layout/CircleArrowProcess"/>
    <dgm:cxn modelId="{8758E388-C1D9-40BB-B525-EFB074531DC2}" srcId="{8FC7586B-5F87-4179-9AC9-D4823547CFA0}" destId="{6B1FB6ED-FE43-4E8E-8447-B52A63261357}" srcOrd="4" destOrd="0" parTransId="{BE8BA27A-A23F-4673-BEE1-C74E5E65005D}" sibTransId="{D0DFBDC5-F36B-4F3C-AC00-D8B2EFCEA330}"/>
    <dgm:cxn modelId="{6274968D-E510-4D31-AE7D-B9AED9BD1536}" srcId="{8FC7586B-5F87-4179-9AC9-D4823547CFA0}" destId="{A345929B-B0EF-4BD4-94F3-F6F04D76C096}" srcOrd="6" destOrd="0" parTransId="{6794A6B6-83B9-4341-B5EA-3915894690F0}" sibTransId="{44678164-C71B-416F-8272-15EDC79EF986}"/>
    <dgm:cxn modelId="{7F38B394-BACF-4FAB-895E-AB8A54D13A8D}" type="presOf" srcId="{6621D943-A365-44D0-8A8D-B4E3DC70D1D2}" destId="{45203461-3289-4678-927B-0116D44B2387}" srcOrd="0" destOrd="0" presId="urn:microsoft.com/office/officeart/2009/layout/CircleArrowProcess"/>
    <dgm:cxn modelId="{13279095-DBEF-426D-B299-34912F40C701}" type="presOf" srcId="{0B02D71F-EDFA-4D5D-96E5-C9454D290AB1}" destId="{CEA49D0C-EF83-4F3B-A5F4-B0DC51DDDEC8}" srcOrd="0" destOrd="0" presId="urn:microsoft.com/office/officeart/2009/layout/CircleArrowProcess"/>
    <dgm:cxn modelId="{B2E4EDA3-F8FC-4E72-8F1E-D40893A6AE35}" srcId="{8FC7586B-5F87-4179-9AC9-D4823547CFA0}" destId="{6B34EAA0-BA34-4D88-8948-A9443BB01674}" srcOrd="3" destOrd="0" parTransId="{3445B881-64E2-4F55-991D-0C4A80E5C5E5}" sibTransId="{9BA9CB5F-224F-41C5-897D-F520DB1B5820}"/>
    <dgm:cxn modelId="{B647D0C6-7452-4B57-B5BC-DDE7A7559507}" type="presOf" srcId="{4E9DA1F8-D2A2-4016-803E-0EECB240AEC5}" destId="{1A54AA68-2F6B-4A88-BB56-95E67DC7AFE4}" srcOrd="0" destOrd="0" presId="urn:microsoft.com/office/officeart/2009/layout/CircleArrowProcess"/>
    <dgm:cxn modelId="{C3AC75CB-F5E5-4306-B60E-BF0434BE689D}" type="presOf" srcId="{6B1FB6ED-FE43-4E8E-8447-B52A63261357}" destId="{97E8C09D-5F1E-4DE6-98A3-1AD998FAA1C1}" srcOrd="0" destOrd="0" presId="urn:microsoft.com/office/officeart/2009/layout/CircleArrowProcess"/>
    <dgm:cxn modelId="{703445F3-C089-48B7-B370-9A855B185CAE}" type="presOf" srcId="{6B34EAA0-BA34-4D88-8948-A9443BB01674}" destId="{0E6B56ED-F1F0-4594-A841-79B14C914FBB}" srcOrd="0" destOrd="0" presId="urn:microsoft.com/office/officeart/2009/layout/CircleArrowProcess"/>
    <dgm:cxn modelId="{AF4E15F9-082C-4DA4-837C-82DD60244C8D}" srcId="{8FC7586B-5F87-4179-9AC9-D4823547CFA0}" destId="{CB089AB3-8BD1-402F-A2D5-9E63208A3E99}" srcOrd="2" destOrd="0" parTransId="{30F426C1-2AE9-4108-9E21-BD9C0BEF17B1}" sibTransId="{D70F00D0-B43E-4575-8A15-36B6DF0EEA4F}"/>
    <dgm:cxn modelId="{9B5F6803-30E7-436A-87CD-1A61CF488DE5}" type="presParOf" srcId="{CF08DBED-17AF-44EB-8911-A296F156CFDE}" destId="{356348B1-1657-4237-83BA-3DA95867B179}" srcOrd="0" destOrd="0" presId="urn:microsoft.com/office/officeart/2009/layout/CircleArrowProcess"/>
    <dgm:cxn modelId="{81DE912F-8A9D-4DCA-BE09-8E4F9E584A58}" type="presParOf" srcId="{356348B1-1657-4237-83BA-3DA95867B179}" destId="{370C96A7-65AC-40DE-A9D9-470EFC095673}" srcOrd="0" destOrd="0" presId="urn:microsoft.com/office/officeart/2009/layout/CircleArrowProcess"/>
    <dgm:cxn modelId="{40A10A0E-38D7-4172-98C3-537B74BCB6C6}" type="presParOf" srcId="{CF08DBED-17AF-44EB-8911-A296F156CFDE}" destId="{45203461-3289-4678-927B-0116D44B2387}" srcOrd="1" destOrd="0" presId="urn:microsoft.com/office/officeart/2009/layout/CircleArrowProcess"/>
    <dgm:cxn modelId="{9C089684-3081-4746-A66A-7C4A653C353F}" type="presParOf" srcId="{CF08DBED-17AF-44EB-8911-A296F156CFDE}" destId="{B14249A7-7A83-4FC4-97AC-9BD469EE220B}" srcOrd="2" destOrd="0" presId="urn:microsoft.com/office/officeart/2009/layout/CircleArrowProcess"/>
    <dgm:cxn modelId="{7BBB6641-21FB-4950-B864-7D632B2FB27C}" type="presParOf" srcId="{B14249A7-7A83-4FC4-97AC-9BD469EE220B}" destId="{441924F9-3CCE-40D8-AC36-A694D6AA2FC2}" srcOrd="0" destOrd="0" presId="urn:microsoft.com/office/officeart/2009/layout/CircleArrowProcess"/>
    <dgm:cxn modelId="{DF442DCB-2016-4B1D-9752-D0073DD5557B}" type="presParOf" srcId="{CF08DBED-17AF-44EB-8911-A296F156CFDE}" destId="{CEA49D0C-EF83-4F3B-A5F4-B0DC51DDDEC8}" srcOrd="3" destOrd="0" presId="urn:microsoft.com/office/officeart/2009/layout/CircleArrowProcess"/>
    <dgm:cxn modelId="{4F7AE935-FCAD-466F-8D1A-8AF593579FF5}" type="presParOf" srcId="{CF08DBED-17AF-44EB-8911-A296F156CFDE}" destId="{9531FB2F-5CBE-46C9-A41E-7B3756B78815}" srcOrd="4" destOrd="0" presId="urn:microsoft.com/office/officeart/2009/layout/CircleArrowProcess"/>
    <dgm:cxn modelId="{9C470DF3-F971-448E-8A95-47B9D1D320A4}" type="presParOf" srcId="{9531FB2F-5CBE-46C9-A41E-7B3756B78815}" destId="{8634A2E8-D779-4344-9C7E-E7B52B9ADA65}" srcOrd="0" destOrd="0" presId="urn:microsoft.com/office/officeart/2009/layout/CircleArrowProcess"/>
    <dgm:cxn modelId="{E93289A2-55F0-4C80-8729-228C01F70251}" type="presParOf" srcId="{CF08DBED-17AF-44EB-8911-A296F156CFDE}" destId="{FDEF3FBD-6C92-418C-AC43-2C438B201311}" srcOrd="5" destOrd="0" presId="urn:microsoft.com/office/officeart/2009/layout/CircleArrowProcess"/>
    <dgm:cxn modelId="{952A9360-4053-47F0-901B-6CD713D48FB0}" type="presParOf" srcId="{CF08DBED-17AF-44EB-8911-A296F156CFDE}" destId="{8C081067-2792-45D7-9135-8FC9E3882DB3}" srcOrd="6" destOrd="0" presId="urn:microsoft.com/office/officeart/2009/layout/CircleArrowProcess"/>
    <dgm:cxn modelId="{0FA308A9-FA8F-4184-B6D2-E9FF20EB448D}" type="presParOf" srcId="{8C081067-2792-45D7-9135-8FC9E3882DB3}" destId="{2A27601A-5362-4861-83A0-2B2BF40732F1}" srcOrd="0" destOrd="0" presId="urn:microsoft.com/office/officeart/2009/layout/CircleArrowProcess"/>
    <dgm:cxn modelId="{18F53109-10C7-4F43-871C-F04DFC791011}" type="presParOf" srcId="{CF08DBED-17AF-44EB-8911-A296F156CFDE}" destId="{0E6B56ED-F1F0-4594-A841-79B14C914FBB}" srcOrd="7" destOrd="0" presId="urn:microsoft.com/office/officeart/2009/layout/CircleArrowProcess"/>
    <dgm:cxn modelId="{FFB0305F-019A-4582-A824-347A67143B7F}" type="presParOf" srcId="{CF08DBED-17AF-44EB-8911-A296F156CFDE}" destId="{DE6FABDE-7A1B-49F0-A84D-32ACDCBE0932}" srcOrd="8" destOrd="0" presId="urn:microsoft.com/office/officeart/2009/layout/CircleArrowProcess"/>
    <dgm:cxn modelId="{B4599E4F-38B9-40BB-8415-019BF036B5EF}" type="presParOf" srcId="{DE6FABDE-7A1B-49F0-A84D-32ACDCBE0932}" destId="{C29BB000-2E48-416A-8EC5-6969E3DB285E}" srcOrd="0" destOrd="0" presId="urn:microsoft.com/office/officeart/2009/layout/CircleArrowProcess"/>
    <dgm:cxn modelId="{B56A0FF2-698C-4059-A288-CD404D492A57}" type="presParOf" srcId="{CF08DBED-17AF-44EB-8911-A296F156CFDE}" destId="{97E8C09D-5F1E-4DE6-98A3-1AD998FAA1C1}" srcOrd="9" destOrd="0" presId="urn:microsoft.com/office/officeart/2009/layout/CircleArrowProcess"/>
    <dgm:cxn modelId="{376B228F-3E3F-4476-B674-236CA3F946B3}" type="presParOf" srcId="{CF08DBED-17AF-44EB-8911-A296F156CFDE}" destId="{624C30D7-4862-4392-9D8F-0048D8544283}" srcOrd="10" destOrd="0" presId="urn:microsoft.com/office/officeart/2009/layout/CircleArrowProcess"/>
    <dgm:cxn modelId="{38980083-6D47-4AFA-8816-FB5BD7FA680E}" type="presParOf" srcId="{624C30D7-4862-4392-9D8F-0048D8544283}" destId="{32FA6D38-D1AE-472D-8D8C-BC3C36B3C540}" srcOrd="0" destOrd="0" presId="urn:microsoft.com/office/officeart/2009/layout/CircleArrowProcess"/>
    <dgm:cxn modelId="{51C54832-2DF7-4948-8F23-1D9EBD126FF8}" type="presParOf" srcId="{CF08DBED-17AF-44EB-8911-A296F156CFDE}" destId="{1A54AA68-2F6B-4A88-BB56-95E67DC7AFE4}" srcOrd="11" destOrd="0" presId="urn:microsoft.com/office/officeart/2009/layout/CircleArrowProcess"/>
    <dgm:cxn modelId="{4F1DE442-164F-4AB7-A696-A1B87204FF06}" type="presParOf" srcId="{CF08DBED-17AF-44EB-8911-A296F156CFDE}" destId="{3A7CC6E8-C38D-4107-8EBB-CAA1CE087383}" srcOrd="12" destOrd="0" presId="urn:microsoft.com/office/officeart/2009/layout/CircleArrowProcess"/>
    <dgm:cxn modelId="{5353BED3-4941-4C56-801A-2D7B06D1DC74}" type="presParOf" srcId="{3A7CC6E8-C38D-4107-8EBB-CAA1CE087383}" destId="{ADAB9CB6-4028-4B99-AEE0-4EE9A4A55FD2}" srcOrd="0" destOrd="0" presId="urn:microsoft.com/office/officeart/2009/layout/CircleArrowProcess"/>
    <dgm:cxn modelId="{9118A5CE-8302-46AF-A04F-2A6C783EFC3B}" type="presParOf" srcId="{CF08DBED-17AF-44EB-8911-A296F156CFDE}" destId="{BB19894F-5F34-4D84-8B35-90101D7859CB}" srcOrd="13"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FC7586B-5F87-4179-9AC9-D4823547CFA0}" type="doc">
      <dgm:prSet loTypeId="urn:microsoft.com/office/officeart/2009/layout/CircleArrowProcess" loCatId="cycle" qsTypeId="urn:microsoft.com/office/officeart/2005/8/quickstyle/simple1" qsCatId="simple" csTypeId="urn:microsoft.com/office/officeart/2005/8/colors/colorful3" csCatId="colorful" phldr="1"/>
      <dgm:spPr/>
      <dgm:t>
        <a:bodyPr/>
        <a:lstStyle/>
        <a:p>
          <a:endParaRPr lang="en-US"/>
        </a:p>
      </dgm:t>
    </dgm:pt>
    <dgm:pt modelId="{6621D943-A365-44D0-8A8D-B4E3DC70D1D2}">
      <dgm:prSet phldrT="[Text]"/>
      <dgm:spPr/>
      <dgm:t>
        <a:bodyPr/>
        <a:lstStyle/>
        <a:p>
          <a:r>
            <a:rPr lang="en-US"/>
            <a:t>Aims (IV, DV)</a:t>
          </a:r>
          <a:endParaRPr lang="en-US" dirty="0"/>
        </a:p>
      </dgm:t>
    </dgm:pt>
    <dgm:pt modelId="{FC6142FD-2272-45DB-BCC7-147B39BAB151}" type="parTrans" cxnId="{BD89F22A-0EF1-4234-B145-C87390108251}">
      <dgm:prSet/>
      <dgm:spPr/>
      <dgm:t>
        <a:bodyPr/>
        <a:lstStyle/>
        <a:p>
          <a:endParaRPr lang="en-US">
            <a:solidFill>
              <a:schemeClr val="bg2">
                <a:lumMod val="50000"/>
              </a:schemeClr>
            </a:solidFill>
          </a:endParaRPr>
        </a:p>
      </dgm:t>
    </dgm:pt>
    <dgm:pt modelId="{D38ACD06-5AAD-447A-AA94-BCC9502783D3}" type="sibTrans" cxnId="{BD89F22A-0EF1-4234-B145-C87390108251}">
      <dgm:prSet/>
      <dgm:spPr/>
      <dgm:t>
        <a:bodyPr/>
        <a:lstStyle/>
        <a:p>
          <a:endParaRPr lang="en-US">
            <a:solidFill>
              <a:schemeClr val="bg2">
                <a:lumMod val="50000"/>
              </a:schemeClr>
            </a:solidFill>
          </a:endParaRPr>
        </a:p>
      </dgm:t>
    </dgm:pt>
    <dgm:pt modelId="{0B02D71F-EDFA-4D5D-96E5-C9454D290AB1}">
      <dgm:prSet phldrT="[Text]"/>
      <dgm:spPr/>
      <dgm:t>
        <a:bodyPr/>
        <a:lstStyle/>
        <a:p>
          <a:r>
            <a:rPr lang="en-US"/>
            <a:t>Hypotheses</a:t>
          </a:r>
          <a:endParaRPr lang="en-US" dirty="0"/>
        </a:p>
      </dgm:t>
    </dgm:pt>
    <dgm:pt modelId="{172747C4-18EE-44EE-BCF7-E303FAF8A3B4}" type="parTrans" cxnId="{512E4006-DC80-4B98-B6DF-D7A34E04162C}">
      <dgm:prSet/>
      <dgm:spPr/>
      <dgm:t>
        <a:bodyPr/>
        <a:lstStyle/>
        <a:p>
          <a:endParaRPr lang="en-US">
            <a:solidFill>
              <a:schemeClr val="bg2">
                <a:lumMod val="50000"/>
              </a:schemeClr>
            </a:solidFill>
          </a:endParaRPr>
        </a:p>
      </dgm:t>
    </dgm:pt>
    <dgm:pt modelId="{5EF36017-90F3-49F0-9FE0-B238E72B1397}" type="sibTrans" cxnId="{512E4006-DC80-4B98-B6DF-D7A34E04162C}">
      <dgm:prSet/>
      <dgm:spPr/>
      <dgm:t>
        <a:bodyPr/>
        <a:lstStyle/>
        <a:p>
          <a:endParaRPr lang="en-US">
            <a:solidFill>
              <a:schemeClr val="bg2">
                <a:lumMod val="50000"/>
              </a:schemeClr>
            </a:solidFill>
          </a:endParaRPr>
        </a:p>
      </dgm:t>
    </dgm:pt>
    <dgm:pt modelId="{CB089AB3-8BD1-402F-A2D5-9E63208A3E99}">
      <dgm:prSet phldrT="[Text]"/>
      <dgm:spPr/>
      <dgm:t>
        <a:bodyPr/>
        <a:lstStyle/>
        <a:p>
          <a:r>
            <a:rPr lang="en-US"/>
            <a:t>Outcome Measures</a:t>
          </a:r>
          <a:endParaRPr lang="en-US" dirty="0"/>
        </a:p>
      </dgm:t>
    </dgm:pt>
    <dgm:pt modelId="{30F426C1-2AE9-4108-9E21-BD9C0BEF17B1}" type="parTrans" cxnId="{AF4E15F9-082C-4DA4-837C-82DD60244C8D}">
      <dgm:prSet/>
      <dgm:spPr/>
      <dgm:t>
        <a:bodyPr/>
        <a:lstStyle/>
        <a:p>
          <a:endParaRPr lang="en-US">
            <a:solidFill>
              <a:schemeClr val="bg2">
                <a:lumMod val="50000"/>
              </a:schemeClr>
            </a:solidFill>
          </a:endParaRPr>
        </a:p>
      </dgm:t>
    </dgm:pt>
    <dgm:pt modelId="{D70F00D0-B43E-4575-8A15-36B6DF0EEA4F}" type="sibTrans" cxnId="{AF4E15F9-082C-4DA4-837C-82DD60244C8D}">
      <dgm:prSet/>
      <dgm:spPr/>
      <dgm:t>
        <a:bodyPr/>
        <a:lstStyle/>
        <a:p>
          <a:endParaRPr lang="en-US">
            <a:solidFill>
              <a:schemeClr val="bg2">
                <a:lumMod val="50000"/>
              </a:schemeClr>
            </a:solidFill>
          </a:endParaRPr>
        </a:p>
      </dgm:t>
    </dgm:pt>
    <dgm:pt modelId="{6B34EAA0-BA34-4D88-8948-A9443BB01674}">
      <dgm:prSet phldrT="[Text]"/>
      <dgm:spPr/>
      <dgm:t>
        <a:bodyPr/>
        <a:lstStyle/>
        <a:p>
          <a:r>
            <a:rPr lang="en-US"/>
            <a:t>Methods</a:t>
          </a:r>
          <a:endParaRPr lang="en-US" dirty="0"/>
        </a:p>
      </dgm:t>
    </dgm:pt>
    <dgm:pt modelId="{3445B881-64E2-4F55-991D-0C4A80E5C5E5}" type="parTrans" cxnId="{B2E4EDA3-F8FC-4E72-8F1E-D40893A6AE35}">
      <dgm:prSet/>
      <dgm:spPr/>
      <dgm:t>
        <a:bodyPr/>
        <a:lstStyle/>
        <a:p>
          <a:endParaRPr lang="en-US">
            <a:solidFill>
              <a:schemeClr val="bg2">
                <a:lumMod val="50000"/>
              </a:schemeClr>
            </a:solidFill>
          </a:endParaRPr>
        </a:p>
      </dgm:t>
    </dgm:pt>
    <dgm:pt modelId="{9BA9CB5F-224F-41C5-897D-F520DB1B5820}" type="sibTrans" cxnId="{B2E4EDA3-F8FC-4E72-8F1E-D40893A6AE35}">
      <dgm:prSet/>
      <dgm:spPr/>
      <dgm:t>
        <a:bodyPr/>
        <a:lstStyle/>
        <a:p>
          <a:endParaRPr lang="en-US">
            <a:solidFill>
              <a:schemeClr val="bg2">
                <a:lumMod val="50000"/>
              </a:schemeClr>
            </a:solidFill>
          </a:endParaRPr>
        </a:p>
      </dgm:t>
    </dgm:pt>
    <dgm:pt modelId="{6B1FB6ED-FE43-4E8E-8447-B52A63261357}">
      <dgm:prSet phldrT="[Text]"/>
      <dgm:spPr/>
      <dgm:t>
        <a:bodyPr/>
        <a:lstStyle/>
        <a:p>
          <a:r>
            <a:rPr lang="en-US"/>
            <a:t>Analysis</a:t>
          </a:r>
          <a:endParaRPr lang="en-US" dirty="0"/>
        </a:p>
      </dgm:t>
    </dgm:pt>
    <dgm:pt modelId="{BE8BA27A-A23F-4673-BEE1-C74E5E65005D}" type="parTrans" cxnId="{8758E388-C1D9-40BB-B525-EFB074531DC2}">
      <dgm:prSet/>
      <dgm:spPr/>
      <dgm:t>
        <a:bodyPr/>
        <a:lstStyle/>
        <a:p>
          <a:endParaRPr lang="en-US">
            <a:solidFill>
              <a:schemeClr val="bg2">
                <a:lumMod val="50000"/>
              </a:schemeClr>
            </a:solidFill>
          </a:endParaRPr>
        </a:p>
      </dgm:t>
    </dgm:pt>
    <dgm:pt modelId="{D0DFBDC5-F36B-4F3C-AC00-D8B2EFCEA330}" type="sibTrans" cxnId="{8758E388-C1D9-40BB-B525-EFB074531DC2}">
      <dgm:prSet/>
      <dgm:spPr/>
      <dgm:t>
        <a:bodyPr/>
        <a:lstStyle/>
        <a:p>
          <a:endParaRPr lang="en-US">
            <a:solidFill>
              <a:schemeClr val="bg2">
                <a:lumMod val="50000"/>
              </a:schemeClr>
            </a:solidFill>
          </a:endParaRPr>
        </a:p>
      </dgm:t>
    </dgm:pt>
    <dgm:pt modelId="{4E9DA1F8-D2A2-4016-803E-0EECB240AEC5}">
      <dgm:prSet phldrT="[Text]"/>
      <dgm:spPr/>
      <dgm:t>
        <a:bodyPr/>
        <a:lstStyle/>
        <a:p>
          <a:r>
            <a:rPr lang="en-US"/>
            <a:t>Conclusions</a:t>
          </a:r>
          <a:endParaRPr lang="en-US" dirty="0"/>
        </a:p>
      </dgm:t>
    </dgm:pt>
    <dgm:pt modelId="{7CF96739-E1F5-4A68-BBB1-3E8287F15CDD}" type="parTrans" cxnId="{52979C60-C41B-418E-B913-FA93C1EF1EB4}">
      <dgm:prSet/>
      <dgm:spPr/>
      <dgm:t>
        <a:bodyPr/>
        <a:lstStyle/>
        <a:p>
          <a:endParaRPr lang="en-US">
            <a:solidFill>
              <a:schemeClr val="bg2">
                <a:lumMod val="50000"/>
              </a:schemeClr>
            </a:solidFill>
          </a:endParaRPr>
        </a:p>
      </dgm:t>
    </dgm:pt>
    <dgm:pt modelId="{F851E664-6D23-4A20-8C14-C4882A8781B4}" type="sibTrans" cxnId="{52979C60-C41B-418E-B913-FA93C1EF1EB4}">
      <dgm:prSet/>
      <dgm:spPr/>
      <dgm:t>
        <a:bodyPr/>
        <a:lstStyle/>
        <a:p>
          <a:endParaRPr lang="en-US">
            <a:solidFill>
              <a:schemeClr val="bg2">
                <a:lumMod val="50000"/>
              </a:schemeClr>
            </a:solidFill>
          </a:endParaRPr>
        </a:p>
      </dgm:t>
    </dgm:pt>
    <dgm:pt modelId="{A345929B-B0EF-4BD4-94F3-F6F04D76C096}">
      <dgm:prSet phldrT="[Text]"/>
      <dgm:spPr/>
      <dgm:t>
        <a:bodyPr/>
        <a:lstStyle/>
        <a:p>
          <a:r>
            <a:rPr lang="en-US"/>
            <a:t>Limitations</a:t>
          </a:r>
          <a:endParaRPr lang="en-US" dirty="0"/>
        </a:p>
      </dgm:t>
    </dgm:pt>
    <dgm:pt modelId="{6794A6B6-83B9-4341-B5EA-3915894690F0}" type="parTrans" cxnId="{6274968D-E510-4D31-AE7D-B9AED9BD1536}">
      <dgm:prSet/>
      <dgm:spPr/>
      <dgm:t>
        <a:bodyPr/>
        <a:lstStyle/>
        <a:p>
          <a:endParaRPr lang="en-US">
            <a:solidFill>
              <a:schemeClr val="bg2">
                <a:lumMod val="50000"/>
              </a:schemeClr>
            </a:solidFill>
          </a:endParaRPr>
        </a:p>
      </dgm:t>
    </dgm:pt>
    <dgm:pt modelId="{44678164-C71B-416F-8272-15EDC79EF986}" type="sibTrans" cxnId="{6274968D-E510-4D31-AE7D-B9AED9BD1536}">
      <dgm:prSet/>
      <dgm:spPr/>
      <dgm:t>
        <a:bodyPr/>
        <a:lstStyle/>
        <a:p>
          <a:endParaRPr lang="en-US">
            <a:solidFill>
              <a:schemeClr val="bg2">
                <a:lumMod val="50000"/>
              </a:schemeClr>
            </a:solidFill>
          </a:endParaRPr>
        </a:p>
      </dgm:t>
    </dgm:pt>
    <dgm:pt modelId="{CF08DBED-17AF-44EB-8911-A296F156CFDE}" type="pres">
      <dgm:prSet presAssocID="{8FC7586B-5F87-4179-9AC9-D4823547CFA0}" presName="Name0" presStyleCnt="0">
        <dgm:presLayoutVars>
          <dgm:chMax val="7"/>
          <dgm:chPref val="7"/>
          <dgm:dir/>
          <dgm:animLvl val="lvl"/>
        </dgm:presLayoutVars>
      </dgm:prSet>
      <dgm:spPr/>
    </dgm:pt>
    <dgm:pt modelId="{356348B1-1657-4237-83BA-3DA95867B179}" type="pres">
      <dgm:prSet presAssocID="{6621D943-A365-44D0-8A8D-B4E3DC70D1D2}" presName="Accent1" presStyleCnt="0"/>
      <dgm:spPr/>
    </dgm:pt>
    <dgm:pt modelId="{370C96A7-65AC-40DE-A9D9-470EFC095673}" type="pres">
      <dgm:prSet presAssocID="{6621D943-A365-44D0-8A8D-B4E3DC70D1D2}" presName="Accent" presStyleLbl="node1" presStyleIdx="0" presStyleCnt="7"/>
      <dgm:spPr/>
    </dgm:pt>
    <dgm:pt modelId="{45203461-3289-4678-927B-0116D44B2387}" type="pres">
      <dgm:prSet presAssocID="{6621D943-A365-44D0-8A8D-B4E3DC70D1D2}" presName="Parent1" presStyleLbl="revTx" presStyleIdx="0" presStyleCnt="7">
        <dgm:presLayoutVars>
          <dgm:chMax val="1"/>
          <dgm:chPref val="1"/>
          <dgm:bulletEnabled val="1"/>
        </dgm:presLayoutVars>
      </dgm:prSet>
      <dgm:spPr/>
    </dgm:pt>
    <dgm:pt modelId="{B14249A7-7A83-4FC4-97AC-9BD469EE220B}" type="pres">
      <dgm:prSet presAssocID="{0B02D71F-EDFA-4D5D-96E5-C9454D290AB1}" presName="Accent2" presStyleCnt="0"/>
      <dgm:spPr/>
    </dgm:pt>
    <dgm:pt modelId="{441924F9-3CCE-40D8-AC36-A694D6AA2FC2}" type="pres">
      <dgm:prSet presAssocID="{0B02D71F-EDFA-4D5D-96E5-C9454D290AB1}" presName="Accent" presStyleLbl="node1" presStyleIdx="1" presStyleCnt="7"/>
      <dgm:spPr/>
    </dgm:pt>
    <dgm:pt modelId="{CEA49D0C-EF83-4F3B-A5F4-B0DC51DDDEC8}" type="pres">
      <dgm:prSet presAssocID="{0B02D71F-EDFA-4D5D-96E5-C9454D290AB1}" presName="Parent2" presStyleLbl="revTx" presStyleIdx="1" presStyleCnt="7">
        <dgm:presLayoutVars>
          <dgm:chMax val="1"/>
          <dgm:chPref val="1"/>
          <dgm:bulletEnabled val="1"/>
        </dgm:presLayoutVars>
      </dgm:prSet>
      <dgm:spPr/>
    </dgm:pt>
    <dgm:pt modelId="{9531FB2F-5CBE-46C9-A41E-7B3756B78815}" type="pres">
      <dgm:prSet presAssocID="{CB089AB3-8BD1-402F-A2D5-9E63208A3E99}" presName="Accent3" presStyleCnt="0"/>
      <dgm:spPr/>
    </dgm:pt>
    <dgm:pt modelId="{8634A2E8-D779-4344-9C7E-E7B52B9ADA65}" type="pres">
      <dgm:prSet presAssocID="{CB089AB3-8BD1-402F-A2D5-9E63208A3E99}" presName="Accent" presStyleLbl="node1" presStyleIdx="2" presStyleCnt="7"/>
      <dgm:spPr/>
    </dgm:pt>
    <dgm:pt modelId="{FDEF3FBD-6C92-418C-AC43-2C438B201311}" type="pres">
      <dgm:prSet presAssocID="{CB089AB3-8BD1-402F-A2D5-9E63208A3E99}" presName="Parent3" presStyleLbl="revTx" presStyleIdx="2" presStyleCnt="7">
        <dgm:presLayoutVars>
          <dgm:chMax val="1"/>
          <dgm:chPref val="1"/>
          <dgm:bulletEnabled val="1"/>
        </dgm:presLayoutVars>
      </dgm:prSet>
      <dgm:spPr/>
    </dgm:pt>
    <dgm:pt modelId="{8C081067-2792-45D7-9135-8FC9E3882DB3}" type="pres">
      <dgm:prSet presAssocID="{6B34EAA0-BA34-4D88-8948-A9443BB01674}" presName="Accent4" presStyleCnt="0"/>
      <dgm:spPr/>
    </dgm:pt>
    <dgm:pt modelId="{2A27601A-5362-4861-83A0-2B2BF40732F1}" type="pres">
      <dgm:prSet presAssocID="{6B34EAA0-BA34-4D88-8948-A9443BB01674}" presName="Accent" presStyleLbl="node1" presStyleIdx="3" presStyleCnt="7"/>
      <dgm:spPr/>
    </dgm:pt>
    <dgm:pt modelId="{0E6B56ED-F1F0-4594-A841-79B14C914FBB}" type="pres">
      <dgm:prSet presAssocID="{6B34EAA0-BA34-4D88-8948-A9443BB01674}" presName="Parent4" presStyleLbl="revTx" presStyleIdx="3" presStyleCnt="7">
        <dgm:presLayoutVars>
          <dgm:chMax val="1"/>
          <dgm:chPref val="1"/>
          <dgm:bulletEnabled val="1"/>
        </dgm:presLayoutVars>
      </dgm:prSet>
      <dgm:spPr/>
    </dgm:pt>
    <dgm:pt modelId="{DE6FABDE-7A1B-49F0-A84D-32ACDCBE0932}" type="pres">
      <dgm:prSet presAssocID="{6B1FB6ED-FE43-4E8E-8447-B52A63261357}" presName="Accent5" presStyleCnt="0"/>
      <dgm:spPr/>
    </dgm:pt>
    <dgm:pt modelId="{C29BB000-2E48-416A-8EC5-6969E3DB285E}" type="pres">
      <dgm:prSet presAssocID="{6B1FB6ED-FE43-4E8E-8447-B52A63261357}" presName="Accent" presStyleLbl="node1" presStyleIdx="4" presStyleCnt="7"/>
      <dgm:spPr/>
    </dgm:pt>
    <dgm:pt modelId="{97E8C09D-5F1E-4DE6-98A3-1AD998FAA1C1}" type="pres">
      <dgm:prSet presAssocID="{6B1FB6ED-FE43-4E8E-8447-B52A63261357}" presName="Parent5" presStyleLbl="revTx" presStyleIdx="4" presStyleCnt="7">
        <dgm:presLayoutVars>
          <dgm:chMax val="1"/>
          <dgm:chPref val="1"/>
          <dgm:bulletEnabled val="1"/>
        </dgm:presLayoutVars>
      </dgm:prSet>
      <dgm:spPr/>
    </dgm:pt>
    <dgm:pt modelId="{624C30D7-4862-4392-9D8F-0048D8544283}" type="pres">
      <dgm:prSet presAssocID="{4E9DA1F8-D2A2-4016-803E-0EECB240AEC5}" presName="Accent6" presStyleCnt="0"/>
      <dgm:spPr/>
    </dgm:pt>
    <dgm:pt modelId="{32FA6D38-D1AE-472D-8D8C-BC3C36B3C540}" type="pres">
      <dgm:prSet presAssocID="{4E9DA1F8-D2A2-4016-803E-0EECB240AEC5}" presName="Accent" presStyleLbl="node1" presStyleIdx="5" presStyleCnt="7"/>
      <dgm:spPr/>
    </dgm:pt>
    <dgm:pt modelId="{1A54AA68-2F6B-4A88-BB56-95E67DC7AFE4}" type="pres">
      <dgm:prSet presAssocID="{4E9DA1F8-D2A2-4016-803E-0EECB240AEC5}" presName="Parent6" presStyleLbl="revTx" presStyleIdx="5" presStyleCnt="7">
        <dgm:presLayoutVars>
          <dgm:chMax val="1"/>
          <dgm:chPref val="1"/>
          <dgm:bulletEnabled val="1"/>
        </dgm:presLayoutVars>
      </dgm:prSet>
      <dgm:spPr/>
    </dgm:pt>
    <dgm:pt modelId="{3A7CC6E8-C38D-4107-8EBB-CAA1CE087383}" type="pres">
      <dgm:prSet presAssocID="{A345929B-B0EF-4BD4-94F3-F6F04D76C096}" presName="Accent7" presStyleCnt="0"/>
      <dgm:spPr/>
    </dgm:pt>
    <dgm:pt modelId="{ADAB9CB6-4028-4B99-AEE0-4EE9A4A55FD2}" type="pres">
      <dgm:prSet presAssocID="{A345929B-B0EF-4BD4-94F3-F6F04D76C096}" presName="Accent" presStyleLbl="node1" presStyleIdx="6" presStyleCnt="7"/>
      <dgm:spPr/>
    </dgm:pt>
    <dgm:pt modelId="{BB19894F-5F34-4D84-8B35-90101D7859CB}" type="pres">
      <dgm:prSet presAssocID="{A345929B-B0EF-4BD4-94F3-F6F04D76C096}" presName="Parent7" presStyleLbl="revTx" presStyleIdx="6" presStyleCnt="7">
        <dgm:presLayoutVars>
          <dgm:chMax val="1"/>
          <dgm:chPref val="1"/>
          <dgm:bulletEnabled val="1"/>
        </dgm:presLayoutVars>
      </dgm:prSet>
      <dgm:spPr/>
    </dgm:pt>
  </dgm:ptLst>
  <dgm:cxnLst>
    <dgm:cxn modelId="{512E4006-DC80-4B98-B6DF-D7A34E04162C}" srcId="{8FC7586B-5F87-4179-9AC9-D4823547CFA0}" destId="{0B02D71F-EDFA-4D5D-96E5-C9454D290AB1}" srcOrd="1" destOrd="0" parTransId="{172747C4-18EE-44EE-BCF7-E303FAF8A3B4}" sibTransId="{5EF36017-90F3-49F0-9FE0-B238E72B1397}"/>
    <dgm:cxn modelId="{A3A38F26-8519-47F2-906F-406BD063CB67}" type="presOf" srcId="{8FC7586B-5F87-4179-9AC9-D4823547CFA0}" destId="{CF08DBED-17AF-44EB-8911-A296F156CFDE}" srcOrd="0" destOrd="0" presId="urn:microsoft.com/office/officeart/2009/layout/CircleArrowProcess"/>
    <dgm:cxn modelId="{BD89F22A-0EF1-4234-B145-C87390108251}" srcId="{8FC7586B-5F87-4179-9AC9-D4823547CFA0}" destId="{6621D943-A365-44D0-8A8D-B4E3DC70D1D2}" srcOrd="0" destOrd="0" parTransId="{FC6142FD-2272-45DB-BCC7-147B39BAB151}" sibTransId="{D38ACD06-5AAD-447A-AA94-BCC9502783D3}"/>
    <dgm:cxn modelId="{A87E704D-CEBA-4098-875A-94724850A12F}" type="presOf" srcId="{A345929B-B0EF-4BD4-94F3-F6F04D76C096}" destId="{BB19894F-5F34-4D84-8B35-90101D7859CB}" srcOrd="0" destOrd="0" presId="urn:microsoft.com/office/officeart/2009/layout/CircleArrowProcess"/>
    <dgm:cxn modelId="{52979C60-C41B-418E-B913-FA93C1EF1EB4}" srcId="{8FC7586B-5F87-4179-9AC9-D4823547CFA0}" destId="{4E9DA1F8-D2A2-4016-803E-0EECB240AEC5}" srcOrd="5" destOrd="0" parTransId="{7CF96739-E1F5-4A68-BBB1-3E8287F15CDD}" sibTransId="{F851E664-6D23-4A20-8C14-C4882A8781B4}"/>
    <dgm:cxn modelId="{C07F836F-5AEA-43A3-B67F-995752A6A180}" type="presOf" srcId="{CB089AB3-8BD1-402F-A2D5-9E63208A3E99}" destId="{FDEF3FBD-6C92-418C-AC43-2C438B201311}" srcOrd="0" destOrd="0" presId="urn:microsoft.com/office/officeart/2009/layout/CircleArrowProcess"/>
    <dgm:cxn modelId="{8758E388-C1D9-40BB-B525-EFB074531DC2}" srcId="{8FC7586B-5F87-4179-9AC9-D4823547CFA0}" destId="{6B1FB6ED-FE43-4E8E-8447-B52A63261357}" srcOrd="4" destOrd="0" parTransId="{BE8BA27A-A23F-4673-BEE1-C74E5E65005D}" sibTransId="{D0DFBDC5-F36B-4F3C-AC00-D8B2EFCEA330}"/>
    <dgm:cxn modelId="{6274968D-E510-4D31-AE7D-B9AED9BD1536}" srcId="{8FC7586B-5F87-4179-9AC9-D4823547CFA0}" destId="{A345929B-B0EF-4BD4-94F3-F6F04D76C096}" srcOrd="6" destOrd="0" parTransId="{6794A6B6-83B9-4341-B5EA-3915894690F0}" sibTransId="{44678164-C71B-416F-8272-15EDC79EF986}"/>
    <dgm:cxn modelId="{7F38B394-BACF-4FAB-895E-AB8A54D13A8D}" type="presOf" srcId="{6621D943-A365-44D0-8A8D-B4E3DC70D1D2}" destId="{45203461-3289-4678-927B-0116D44B2387}" srcOrd="0" destOrd="0" presId="urn:microsoft.com/office/officeart/2009/layout/CircleArrowProcess"/>
    <dgm:cxn modelId="{13279095-DBEF-426D-B299-34912F40C701}" type="presOf" srcId="{0B02D71F-EDFA-4D5D-96E5-C9454D290AB1}" destId="{CEA49D0C-EF83-4F3B-A5F4-B0DC51DDDEC8}" srcOrd="0" destOrd="0" presId="urn:microsoft.com/office/officeart/2009/layout/CircleArrowProcess"/>
    <dgm:cxn modelId="{B2E4EDA3-F8FC-4E72-8F1E-D40893A6AE35}" srcId="{8FC7586B-5F87-4179-9AC9-D4823547CFA0}" destId="{6B34EAA0-BA34-4D88-8948-A9443BB01674}" srcOrd="3" destOrd="0" parTransId="{3445B881-64E2-4F55-991D-0C4A80E5C5E5}" sibTransId="{9BA9CB5F-224F-41C5-897D-F520DB1B5820}"/>
    <dgm:cxn modelId="{B647D0C6-7452-4B57-B5BC-DDE7A7559507}" type="presOf" srcId="{4E9DA1F8-D2A2-4016-803E-0EECB240AEC5}" destId="{1A54AA68-2F6B-4A88-BB56-95E67DC7AFE4}" srcOrd="0" destOrd="0" presId="urn:microsoft.com/office/officeart/2009/layout/CircleArrowProcess"/>
    <dgm:cxn modelId="{C3AC75CB-F5E5-4306-B60E-BF0434BE689D}" type="presOf" srcId="{6B1FB6ED-FE43-4E8E-8447-B52A63261357}" destId="{97E8C09D-5F1E-4DE6-98A3-1AD998FAA1C1}" srcOrd="0" destOrd="0" presId="urn:microsoft.com/office/officeart/2009/layout/CircleArrowProcess"/>
    <dgm:cxn modelId="{703445F3-C089-48B7-B370-9A855B185CAE}" type="presOf" srcId="{6B34EAA0-BA34-4D88-8948-A9443BB01674}" destId="{0E6B56ED-F1F0-4594-A841-79B14C914FBB}" srcOrd="0" destOrd="0" presId="urn:microsoft.com/office/officeart/2009/layout/CircleArrowProcess"/>
    <dgm:cxn modelId="{AF4E15F9-082C-4DA4-837C-82DD60244C8D}" srcId="{8FC7586B-5F87-4179-9AC9-D4823547CFA0}" destId="{CB089AB3-8BD1-402F-A2D5-9E63208A3E99}" srcOrd="2" destOrd="0" parTransId="{30F426C1-2AE9-4108-9E21-BD9C0BEF17B1}" sibTransId="{D70F00D0-B43E-4575-8A15-36B6DF0EEA4F}"/>
    <dgm:cxn modelId="{9B5F6803-30E7-436A-87CD-1A61CF488DE5}" type="presParOf" srcId="{CF08DBED-17AF-44EB-8911-A296F156CFDE}" destId="{356348B1-1657-4237-83BA-3DA95867B179}" srcOrd="0" destOrd="0" presId="urn:microsoft.com/office/officeart/2009/layout/CircleArrowProcess"/>
    <dgm:cxn modelId="{81DE912F-8A9D-4DCA-BE09-8E4F9E584A58}" type="presParOf" srcId="{356348B1-1657-4237-83BA-3DA95867B179}" destId="{370C96A7-65AC-40DE-A9D9-470EFC095673}" srcOrd="0" destOrd="0" presId="urn:microsoft.com/office/officeart/2009/layout/CircleArrowProcess"/>
    <dgm:cxn modelId="{40A10A0E-38D7-4172-98C3-537B74BCB6C6}" type="presParOf" srcId="{CF08DBED-17AF-44EB-8911-A296F156CFDE}" destId="{45203461-3289-4678-927B-0116D44B2387}" srcOrd="1" destOrd="0" presId="urn:microsoft.com/office/officeart/2009/layout/CircleArrowProcess"/>
    <dgm:cxn modelId="{9C089684-3081-4746-A66A-7C4A653C353F}" type="presParOf" srcId="{CF08DBED-17AF-44EB-8911-A296F156CFDE}" destId="{B14249A7-7A83-4FC4-97AC-9BD469EE220B}" srcOrd="2" destOrd="0" presId="urn:microsoft.com/office/officeart/2009/layout/CircleArrowProcess"/>
    <dgm:cxn modelId="{7BBB6641-21FB-4950-B864-7D632B2FB27C}" type="presParOf" srcId="{B14249A7-7A83-4FC4-97AC-9BD469EE220B}" destId="{441924F9-3CCE-40D8-AC36-A694D6AA2FC2}" srcOrd="0" destOrd="0" presId="urn:microsoft.com/office/officeart/2009/layout/CircleArrowProcess"/>
    <dgm:cxn modelId="{DF442DCB-2016-4B1D-9752-D0073DD5557B}" type="presParOf" srcId="{CF08DBED-17AF-44EB-8911-A296F156CFDE}" destId="{CEA49D0C-EF83-4F3B-A5F4-B0DC51DDDEC8}" srcOrd="3" destOrd="0" presId="urn:microsoft.com/office/officeart/2009/layout/CircleArrowProcess"/>
    <dgm:cxn modelId="{4F7AE935-FCAD-466F-8D1A-8AF593579FF5}" type="presParOf" srcId="{CF08DBED-17AF-44EB-8911-A296F156CFDE}" destId="{9531FB2F-5CBE-46C9-A41E-7B3756B78815}" srcOrd="4" destOrd="0" presId="urn:microsoft.com/office/officeart/2009/layout/CircleArrowProcess"/>
    <dgm:cxn modelId="{9C470DF3-F971-448E-8A95-47B9D1D320A4}" type="presParOf" srcId="{9531FB2F-5CBE-46C9-A41E-7B3756B78815}" destId="{8634A2E8-D779-4344-9C7E-E7B52B9ADA65}" srcOrd="0" destOrd="0" presId="urn:microsoft.com/office/officeart/2009/layout/CircleArrowProcess"/>
    <dgm:cxn modelId="{E93289A2-55F0-4C80-8729-228C01F70251}" type="presParOf" srcId="{CF08DBED-17AF-44EB-8911-A296F156CFDE}" destId="{FDEF3FBD-6C92-418C-AC43-2C438B201311}" srcOrd="5" destOrd="0" presId="urn:microsoft.com/office/officeart/2009/layout/CircleArrowProcess"/>
    <dgm:cxn modelId="{952A9360-4053-47F0-901B-6CD713D48FB0}" type="presParOf" srcId="{CF08DBED-17AF-44EB-8911-A296F156CFDE}" destId="{8C081067-2792-45D7-9135-8FC9E3882DB3}" srcOrd="6" destOrd="0" presId="urn:microsoft.com/office/officeart/2009/layout/CircleArrowProcess"/>
    <dgm:cxn modelId="{0FA308A9-FA8F-4184-B6D2-E9FF20EB448D}" type="presParOf" srcId="{8C081067-2792-45D7-9135-8FC9E3882DB3}" destId="{2A27601A-5362-4861-83A0-2B2BF40732F1}" srcOrd="0" destOrd="0" presId="urn:microsoft.com/office/officeart/2009/layout/CircleArrowProcess"/>
    <dgm:cxn modelId="{18F53109-10C7-4F43-871C-F04DFC791011}" type="presParOf" srcId="{CF08DBED-17AF-44EB-8911-A296F156CFDE}" destId="{0E6B56ED-F1F0-4594-A841-79B14C914FBB}" srcOrd="7" destOrd="0" presId="urn:microsoft.com/office/officeart/2009/layout/CircleArrowProcess"/>
    <dgm:cxn modelId="{FFB0305F-019A-4582-A824-347A67143B7F}" type="presParOf" srcId="{CF08DBED-17AF-44EB-8911-A296F156CFDE}" destId="{DE6FABDE-7A1B-49F0-A84D-32ACDCBE0932}" srcOrd="8" destOrd="0" presId="urn:microsoft.com/office/officeart/2009/layout/CircleArrowProcess"/>
    <dgm:cxn modelId="{B4599E4F-38B9-40BB-8415-019BF036B5EF}" type="presParOf" srcId="{DE6FABDE-7A1B-49F0-A84D-32ACDCBE0932}" destId="{C29BB000-2E48-416A-8EC5-6969E3DB285E}" srcOrd="0" destOrd="0" presId="urn:microsoft.com/office/officeart/2009/layout/CircleArrowProcess"/>
    <dgm:cxn modelId="{B56A0FF2-698C-4059-A288-CD404D492A57}" type="presParOf" srcId="{CF08DBED-17AF-44EB-8911-A296F156CFDE}" destId="{97E8C09D-5F1E-4DE6-98A3-1AD998FAA1C1}" srcOrd="9" destOrd="0" presId="urn:microsoft.com/office/officeart/2009/layout/CircleArrowProcess"/>
    <dgm:cxn modelId="{376B228F-3E3F-4476-B674-236CA3F946B3}" type="presParOf" srcId="{CF08DBED-17AF-44EB-8911-A296F156CFDE}" destId="{624C30D7-4862-4392-9D8F-0048D8544283}" srcOrd="10" destOrd="0" presId="urn:microsoft.com/office/officeart/2009/layout/CircleArrowProcess"/>
    <dgm:cxn modelId="{38980083-6D47-4AFA-8816-FB5BD7FA680E}" type="presParOf" srcId="{624C30D7-4862-4392-9D8F-0048D8544283}" destId="{32FA6D38-D1AE-472D-8D8C-BC3C36B3C540}" srcOrd="0" destOrd="0" presId="urn:microsoft.com/office/officeart/2009/layout/CircleArrowProcess"/>
    <dgm:cxn modelId="{51C54832-2DF7-4948-8F23-1D9EBD126FF8}" type="presParOf" srcId="{CF08DBED-17AF-44EB-8911-A296F156CFDE}" destId="{1A54AA68-2F6B-4A88-BB56-95E67DC7AFE4}" srcOrd="11" destOrd="0" presId="urn:microsoft.com/office/officeart/2009/layout/CircleArrowProcess"/>
    <dgm:cxn modelId="{4F1DE442-164F-4AB7-A696-A1B87204FF06}" type="presParOf" srcId="{CF08DBED-17AF-44EB-8911-A296F156CFDE}" destId="{3A7CC6E8-C38D-4107-8EBB-CAA1CE087383}" srcOrd="12" destOrd="0" presId="urn:microsoft.com/office/officeart/2009/layout/CircleArrowProcess"/>
    <dgm:cxn modelId="{5353BED3-4941-4C56-801A-2D7B06D1DC74}" type="presParOf" srcId="{3A7CC6E8-C38D-4107-8EBB-CAA1CE087383}" destId="{ADAB9CB6-4028-4B99-AEE0-4EE9A4A55FD2}" srcOrd="0" destOrd="0" presId="urn:microsoft.com/office/officeart/2009/layout/CircleArrowProcess"/>
    <dgm:cxn modelId="{9118A5CE-8302-46AF-A04F-2A6C783EFC3B}" type="presParOf" srcId="{CF08DBED-17AF-44EB-8911-A296F156CFDE}" destId="{BB19894F-5F34-4D84-8B35-90101D7859CB}" srcOrd="13" destOrd="0" presId="urn:microsoft.com/office/officeart/2009/layout/CircleArrow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ED2E52-57F1-49A4-9B19-7F7AA51EBF23}">
      <dsp:nvSpPr>
        <dsp:cNvPr id="0" name=""/>
        <dsp:cNvSpPr/>
      </dsp:nvSpPr>
      <dsp:spPr>
        <a:xfrm>
          <a:off x="908358" y="1940"/>
          <a:ext cx="7194198" cy="45683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1ECA33-7523-4C20-92D4-CBF98D938276}">
      <dsp:nvSpPr>
        <dsp:cNvPr id="0" name=""/>
        <dsp:cNvSpPr/>
      </dsp:nvSpPr>
      <dsp:spPr>
        <a:xfrm>
          <a:off x="1707713" y="761327"/>
          <a:ext cx="7194198" cy="456831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0" kern="1200" dirty="0">
              <a:solidFill>
                <a:schemeClr val="bg2">
                  <a:lumMod val="50000"/>
                </a:schemeClr>
              </a:solidFill>
            </a:rPr>
            <a:t>Do: Follow the 80/20 rule: 80% of the work done up front, 20% creative application from external partners. Engage subject matter experts to hear from someone who has already learned the information you are looking for.</a:t>
          </a:r>
        </a:p>
      </dsp:txBody>
      <dsp:txXfrm>
        <a:off x="1841514" y="895128"/>
        <a:ext cx="6926596" cy="4300714"/>
      </dsp:txXfrm>
    </dsp:sp>
    <dsp:sp modelId="{27FB9FD6-4AE9-473C-B79E-933B5FF59486}">
      <dsp:nvSpPr>
        <dsp:cNvPr id="0" name=""/>
        <dsp:cNvSpPr/>
      </dsp:nvSpPr>
      <dsp:spPr>
        <a:xfrm>
          <a:off x="9701267" y="1940"/>
          <a:ext cx="7194198" cy="45683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5B896D-14A9-4D02-9FC8-6CECB5BC86CA}">
      <dsp:nvSpPr>
        <dsp:cNvPr id="0" name=""/>
        <dsp:cNvSpPr/>
      </dsp:nvSpPr>
      <dsp:spPr>
        <a:xfrm>
          <a:off x="10500623" y="761327"/>
          <a:ext cx="7194198" cy="456831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0" kern="1200" dirty="0">
              <a:solidFill>
                <a:schemeClr val="bg2">
                  <a:lumMod val="50000"/>
                </a:schemeClr>
              </a:solidFill>
            </a:rPr>
            <a:t>Don’t: Brainstorm ideas with a large group/coalition. Everyone is busy and everyone is bringing their own expertise to the project. Do your work by reading the grant carefully and have an overarching idea. Have partners add to that existing idea.</a:t>
          </a:r>
        </a:p>
      </dsp:txBody>
      <dsp:txXfrm>
        <a:off x="10634424" y="895128"/>
        <a:ext cx="6926596" cy="43007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0C96A7-65AC-40DE-A9D9-470EFC095673}">
      <dsp:nvSpPr>
        <dsp:cNvPr id="0" name=""/>
        <dsp:cNvSpPr/>
      </dsp:nvSpPr>
      <dsp:spPr>
        <a:xfrm>
          <a:off x="1499615" y="290198"/>
          <a:ext cx="2599821" cy="2600048"/>
        </a:xfrm>
        <a:prstGeom prst="circularArrow">
          <a:avLst>
            <a:gd name="adj1" fmla="val 10980"/>
            <a:gd name="adj2" fmla="val 1142322"/>
            <a:gd name="adj3" fmla="val 4500000"/>
            <a:gd name="adj4" fmla="val 10800000"/>
            <a:gd name="adj5" fmla="val 125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203461-3289-4678-927B-0116D44B2387}">
      <dsp:nvSpPr>
        <dsp:cNvPr id="0" name=""/>
        <dsp:cNvSpPr/>
      </dsp:nvSpPr>
      <dsp:spPr>
        <a:xfrm>
          <a:off x="2073614" y="1231634"/>
          <a:ext cx="1450847" cy="725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General Topic</a:t>
          </a:r>
          <a:endParaRPr lang="en-US" sz="2400" kern="1200" dirty="0"/>
        </a:p>
      </dsp:txBody>
      <dsp:txXfrm>
        <a:off x="2073614" y="1231634"/>
        <a:ext cx="1450847" cy="725144"/>
      </dsp:txXfrm>
    </dsp:sp>
    <dsp:sp modelId="{441924F9-3CCE-40D8-AC36-A694D6AA2FC2}">
      <dsp:nvSpPr>
        <dsp:cNvPr id="0" name=""/>
        <dsp:cNvSpPr/>
      </dsp:nvSpPr>
      <dsp:spPr>
        <a:xfrm>
          <a:off x="777361" y="1783746"/>
          <a:ext cx="2599821" cy="2600048"/>
        </a:xfrm>
        <a:prstGeom prst="leftCircularArrow">
          <a:avLst>
            <a:gd name="adj1" fmla="val 10980"/>
            <a:gd name="adj2" fmla="val 1142322"/>
            <a:gd name="adj3" fmla="val 6300000"/>
            <a:gd name="adj4" fmla="val 18900000"/>
            <a:gd name="adj5" fmla="val 12500"/>
          </a:avLst>
        </a:prstGeom>
        <a:solidFill>
          <a:schemeClr val="accent3">
            <a:hueOff val="-551962"/>
            <a:satOff val="5417"/>
            <a:lumOff val="114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A49D0C-EF83-4F3B-A5F4-B0DC51DDDEC8}">
      <dsp:nvSpPr>
        <dsp:cNvPr id="0" name=""/>
        <dsp:cNvSpPr/>
      </dsp:nvSpPr>
      <dsp:spPr>
        <a:xfrm>
          <a:off x="1348434" y="2728597"/>
          <a:ext cx="1450847" cy="725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Topic Idea</a:t>
          </a:r>
          <a:endParaRPr lang="en-US" sz="2400" kern="1200" dirty="0"/>
        </a:p>
      </dsp:txBody>
      <dsp:txXfrm>
        <a:off x="1348434" y="2728597"/>
        <a:ext cx="1450847" cy="725144"/>
      </dsp:txXfrm>
    </dsp:sp>
    <dsp:sp modelId="{8634A2E8-D779-4344-9C7E-E7B52B9ADA65}">
      <dsp:nvSpPr>
        <dsp:cNvPr id="0" name=""/>
        <dsp:cNvSpPr/>
      </dsp:nvSpPr>
      <dsp:spPr>
        <a:xfrm>
          <a:off x="1499615" y="3284124"/>
          <a:ext cx="2599821" cy="2600048"/>
        </a:xfrm>
        <a:prstGeom prst="circularArrow">
          <a:avLst>
            <a:gd name="adj1" fmla="val 10980"/>
            <a:gd name="adj2" fmla="val 1142322"/>
            <a:gd name="adj3" fmla="val 4500000"/>
            <a:gd name="adj4" fmla="val 13500000"/>
            <a:gd name="adj5" fmla="val 12500"/>
          </a:avLst>
        </a:prstGeom>
        <a:solidFill>
          <a:schemeClr val="accent3">
            <a:hueOff val="-1103924"/>
            <a:satOff val="10833"/>
            <a:lumOff val="22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EF3FBD-6C92-418C-AC43-2C438B201311}">
      <dsp:nvSpPr>
        <dsp:cNvPr id="0" name=""/>
        <dsp:cNvSpPr/>
      </dsp:nvSpPr>
      <dsp:spPr>
        <a:xfrm>
          <a:off x="2073614" y="4225560"/>
          <a:ext cx="1450847" cy="725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Gap</a:t>
          </a:r>
          <a:endParaRPr lang="en-US" sz="2400" kern="1200" dirty="0"/>
        </a:p>
      </dsp:txBody>
      <dsp:txXfrm>
        <a:off x="2073614" y="4225560"/>
        <a:ext cx="1450847" cy="725144"/>
      </dsp:txXfrm>
    </dsp:sp>
    <dsp:sp modelId="{2A27601A-5362-4861-83A0-2B2BF40732F1}">
      <dsp:nvSpPr>
        <dsp:cNvPr id="0" name=""/>
        <dsp:cNvSpPr/>
      </dsp:nvSpPr>
      <dsp:spPr>
        <a:xfrm>
          <a:off x="777361" y="4781087"/>
          <a:ext cx="2599821" cy="2600048"/>
        </a:xfrm>
        <a:prstGeom prst="leftCircularArrow">
          <a:avLst>
            <a:gd name="adj1" fmla="val 10980"/>
            <a:gd name="adj2" fmla="val 1142322"/>
            <a:gd name="adj3" fmla="val 6300000"/>
            <a:gd name="adj4" fmla="val 18900000"/>
            <a:gd name="adj5" fmla="val 12500"/>
          </a:avLst>
        </a:prstGeom>
        <a:solidFill>
          <a:schemeClr val="accent3">
            <a:hueOff val="-1655887"/>
            <a:satOff val="16250"/>
            <a:lumOff val="343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6B56ED-F1F0-4594-A841-79B14C914FBB}">
      <dsp:nvSpPr>
        <dsp:cNvPr id="0" name=""/>
        <dsp:cNvSpPr/>
      </dsp:nvSpPr>
      <dsp:spPr>
        <a:xfrm>
          <a:off x="1348434" y="5722523"/>
          <a:ext cx="1450847" cy="725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Need</a:t>
          </a:r>
          <a:endParaRPr lang="en-US" sz="2400" kern="1200" dirty="0"/>
        </a:p>
      </dsp:txBody>
      <dsp:txXfrm>
        <a:off x="1348434" y="5722523"/>
        <a:ext cx="1450847" cy="725144"/>
      </dsp:txXfrm>
    </dsp:sp>
    <dsp:sp modelId="{C29BB000-2E48-416A-8EC5-6969E3DB285E}">
      <dsp:nvSpPr>
        <dsp:cNvPr id="0" name=""/>
        <dsp:cNvSpPr/>
      </dsp:nvSpPr>
      <dsp:spPr>
        <a:xfrm>
          <a:off x="1499615" y="6275773"/>
          <a:ext cx="2599821" cy="2600048"/>
        </a:xfrm>
        <a:prstGeom prst="circularArrow">
          <a:avLst>
            <a:gd name="adj1" fmla="val 10980"/>
            <a:gd name="adj2" fmla="val 1142322"/>
            <a:gd name="adj3" fmla="val 4500000"/>
            <a:gd name="adj4" fmla="val 13500000"/>
            <a:gd name="adj5" fmla="val 12500"/>
          </a:avLst>
        </a:prstGeom>
        <a:solidFill>
          <a:schemeClr val="accent3">
            <a:hueOff val="-2207849"/>
            <a:satOff val="21667"/>
            <a:lumOff val="45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E8C09D-5F1E-4DE6-98A3-1AD998FAA1C1}">
      <dsp:nvSpPr>
        <dsp:cNvPr id="0" name=""/>
        <dsp:cNvSpPr/>
      </dsp:nvSpPr>
      <dsp:spPr>
        <a:xfrm>
          <a:off x="2073614" y="7217209"/>
          <a:ext cx="1450847" cy="725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Innovation</a:t>
          </a:r>
          <a:endParaRPr lang="en-US" sz="2400" kern="1200" dirty="0"/>
        </a:p>
      </dsp:txBody>
      <dsp:txXfrm>
        <a:off x="2073614" y="7217209"/>
        <a:ext cx="1450847" cy="725144"/>
      </dsp:txXfrm>
    </dsp:sp>
    <dsp:sp modelId="{32FA6D38-D1AE-472D-8D8C-BC3C36B3C540}">
      <dsp:nvSpPr>
        <dsp:cNvPr id="0" name=""/>
        <dsp:cNvSpPr/>
      </dsp:nvSpPr>
      <dsp:spPr>
        <a:xfrm>
          <a:off x="777361" y="7772736"/>
          <a:ext cx="2599821" cy="2600048"/>
        </a:xfrm>
        <a:prstGeom prst="leftCircularArrow">
          <a:avLst>
            <a:gd name="adj1" fmla="val 10980"/>
            <a:gd name="adj2" fmla="val 1142322"/>
            <a:gd name="adj3" fmla="val 6300000"/>
            <a:gd name="adj4" fmla="val 18900000"/>
            <a:gd name="adj5" fmla="val 12500"/>
          </a:avLst>
        </a:prstGeom>
        <a:solidFill>
          <a:schemeClr val="accent3">
            <a:hueOff val="-2759811"/>
            <a:satOff val="27083"/>
            <a:lumOff val="57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54AA68-2F6B-4A88-BB56-95E67DC7AFE4}">
      <dsp:nvSpPr>
        <dsp:cNvPr id="0" name=""/>
        <dsp:cNvSpPr/>
      </dsp:nvSpPr>
      <dsp:spPr>
        <a:xfrm>
          <a:off x="1348434" y="8714172"/>
          <a:ext cx="1450847" cy="725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Goal</a:t>
          </a:r>
          <a:endParaRPr lang="en-US" sz="2400" kern="1200" dirty="0"/>
        </a:p>
      </dsp:txBody>
      <dsp:txXfrm>
        <a:off x="1348434" y="8714172"/>
        <a:ext cx="1450847" cy="725144"/>
      </dsp:txXfrm>
    </dsp:sp>
    <dsp:sp modelId="{ADAB9CB6-4028-4B99-AEE0-4EE9A4A55FD2}">
      <dsp:nvSpPr>
        <dsp:cNvPr id="0" name=""/>
        <dsp:cNvSpPr/>
      </dsp:nvSpPr>
      <dsp:spPr>
        <a:xfrm>
          <a:off x="1684446" y="9439317"/>
          <a:ext cx="2233573" cy="2234629"/>
        </a:xfrm>
        <a:prstGeom prst="blockArc">
          <a:avLst>
            <a:gd name="adj1" fmla="val 13500000"/>
            <a:gd name="adj2" fmla="val 10800000"/>
            <a:gd name="adj3" fmla="val 12740"/>
          </a:avLst>
        </a:prstGeom>
        <a:solidFill>
          <a:schemeClr val="accent3">
            <a:hueOff val="-3311773"/>
            <a:satOff val="32500"/>
            <a:lumOff val="686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19894F-5F34-4D84-8B35-90101D7859CB}">
      <dsp:nvSpPr>
        <dsp:cNvPr id="0" name=""/>
        <dsp:cNvSpPr/>
      </dsp:nvSpPr>
      <dsp:spPr>
        <a:xfrm>
          <a:off x="2073614" y="10211135"/>
          <a:ext cx="1450847" cy="725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Research Quest</a:t>
          </a:r>
          <a:endParaRPr lang="en-US" sz="2400" kern="1200" dirty="0"/>
        </a:p>
      </dsp:txBody>
      <dsp:txXfrm>
        <a:off x="2073614" y="10211135"/>
        <a:ext cx="1450847" cy="7251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0C96A7-65AC-40DE-A9D9-470EFC095673}">
      <dsp:nvSpPr>
        <dsp:cNvPr id="0" name=""/>
        <dsp:cNvSpPr/>
      </dsp:nvSpPr>
      <dsp:spPr>
        <a:xfrm>
          <a:off x="1479871" y="727206"/>
          <a:ext cx="2565591" cy="2565815"/>
        </a:xfrm>
        <a:prstGeom prst="circularArrow">
          <a:avLst>
            <a:gd name="adj1" fmla="val 10980"/>
            <a:gd name="adj2" fmla="val 1142322"/>
            <a:gd name="adj3" fmla="val 4500000"/>
            <a:gd name="adj4" fmla="val 10800000"/>
            <a:gd name="adj5" fmla="val 125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203461-3289-4678-927B-0116D44B2387}">
      <dsp:nvSpPr>
        <dsp:cNvPr id="0" name=""/>
        <dsp:cNvSpPr/>
      </dsp:nvSpPr>
      <dsp:spPr>
        <a:xfrm>
          <a:off x="2046313" y="1656247"/>
          <a:ext cx="1431745" cy="715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Aims (IV, DV)</a:t>
          </a:r>
          <a:endParaRPr lang="en-US" sz="2000" kern="1200" dirty="0"/>
        </a:p>
      </dsp:txBody>
      <dsp:txXfrm>
        <a:off x="2046313" y="1656247"/>
        <a:ext cx="1431745" cy="715597"/>
      </dsp:txXfrm>
    </dsp:sp>
    <dsp:sp modelId="{441924F9-3CCE-40D8-AC36-A694D6AA2FC2}">
      <dsp:nvSpPr>
        <dsp:cNvPr id="0" name=""/>
        <dsp:cNvSpPr/>
      </dsp:nvSpPr>
      <dsp:spPr>
        <a:xfrm>
          <a:off x="767126" y="2201090"/>
          <a:ext cx="2565591" cy="2565815"/>
        </a:xfrm>
        <a:prstGeom prst="leftCircularArrow">
          <a:avLst>
            <a:gd name="adj1" fmla="val 10980"/>
            <a:gd name="adj2" fmla="val 1142322"/>
            <a:gd name="adj3" fmla="val 6300000"/>
            <a:gd name="adj4" fmla="val 18900000"/>
            <a:gd name="adj5" fmla="val 12500"/>
          </a:avLst>
        </a:prstGeom>
        <a:solidFill>
          <a:schemeClr val="accent3">
            <a:hueOff val="-551962"/>
            <a:satOff val="5417"/>
            <a:lumOff val="114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A49D0C-EF83-4F3B-A5F4-B0DC51DDDEC8}">
      <dsp:nvSpPr>
        <dsp:cNvPr id="0" name=""/>
        <dsp:cNvSpPr/>
      </dsp:nvSpPr>
      <dsp:spPr>
        <a:xfrm>
          <a:off x="1330681" y="3133501"/>
          <a:ext cx="1431745" cy="715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Hypotheses</a:t>
          </a:r>
          <a:endParaRPr lang="en-US" sz="2000" kern="1200" dirty="0"/>
        </a:p>
      </dsp:txBody>
      <dsp:txXfrm>
        <a:off x="1330681" y="3133501"/>
        <a:ext cx="1431745" cy="715597"/>
      </dsp:txXfrm>
    </dsp:sp>
    <dsp:sp modelId="{8634A2E8-D779-4344-9C7E-E7B52B9ADA65}">
      <dsp:nvSpPr>
        <dsp:cNvPr id="0" name=""/>
        <dsp:cNvSpPr/>
      </dsp:nvSpPr>
      <dsp:spPr>
        <a:xfrm>
          <a:off x="1479871" y="3681714"/>
          <a:ext cx="2565591" cy="2565815"/>
        </a:xfrm>
        <a:prstGeom prst="circularArrow">
          <a:avLst>
            <a:gd name="adj1" fmla="val 10980"/>
            <a:gd name="adj2" fmla="val 1142322"/>
            <a:gd name="adj3" fmla="val 4500000"/>
            <a:gd name="adj4" fmla="val 13500000"/>
            <a:gd name="adj5" fmla="val 12500"/>
          </a:avLst>
        </a:prstGeom>
        <a:solidFill>
          <a:schemeClr val="accent3">
            <a:hueOff val="-1103924"/>
            <a:satOff val="10833"/>
            <a:lumOff val="22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EF3FBD-6C92-418C-AC43-2C438B201311}">
      <dsp:nvSpPr>
        <dsp:cNvPr id="0" name=""/>
        <dsp:cNvSpPr/>
      </dsp:nvSpPr>
      <dsp:spPr>
        <a:xfrm>
          <a:off x="2046313" y="4610755"/>
          <a:ext cx="1431745" cy="715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Outcome Measures</a:t>
          </a:r>
          <a:endParaRPr lang="en-US" sz="2000" kern="1200" dirty="0"/>
        </a:p>
      </dsp:txBody>
      <dsp:txXfrm>
        <a:off x="2046313" y="4610755"/>
        <a:ext cx="1431745" cy="715597"/>
      </dsp:txXfrm>
    </dsp:sp>
    <dsp:sp modelId="{2A27601A-5362-4861-83A0-2B2BF40732F1}">
      <dsp:nvSpPr>
        <dsp:cNvPr id="0" name=""/>
        <dsp:cNvSpPr/>
      </dsp:nvSpPr>
      <dsp:spPr>
        <a:xfrm>
          <a:off x="767126" y="5158968"/>
          <a:ext cx="2565591" cy="2565815"/>
        </a:xfrm>
        <a:prstGeom prst="leftCircularArrow">
          <a:avLst>
            <a:gd name="adj1" fmla="val 10980"/>
            <a:gd name="adj2" fmla="val 1142322"/>
            <a:gd name="adj3" fmla="val 6300000"/>
            <a:gd name="adj4" fmla="val 18900000"/>
            <a:gd name="adj5" fmla="val 12500"/>
          </a:avLst>
        </a:prstGeom>
        <a:solidFill>
          <a:schemeClr val="accent3">
            <a:hueOff val="-1655887"/>
            <a:satOff val="16250"/>
            <a:lumOff val="343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6B56ED-F1F0-4594-A841-79B14C914FBB}">
      <dsp:nvSpPr>
        <dsp:cNvPr id="0" name=""/>
        <dsp:cNvSpPr/>
      </dsp:nvSpPr>
      <dsp:spPr>
        <a:xfrm>
          <a:off x="1330681" y="6088009"/>
          <a:ext cx="1431745" cy="715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Methods</a:t>
          </a:r>
          <a:endParaRPr lang="en-US" sz="2000" kern="1200" dirty="0"/>
        </a:p>
      </dsp:txBody>
      <dsp:txXfrm>
        <a:off x="1330681" y="6088009"/>
        <a:ext cx="1431745" cy="715597"/>
      </dsp:txXfrm>
    </dsp:sp>
    <dsp:sp modelId="{C29BB000-2E48-416A-8EC5-6969E3DB285E}">
      <dsp:nvSpPr>
        <dsp:cNvPr id="0" name=""/>
        <dsp:cNvSpPr/>
      </dsp:nvSpPr>
      <dsp:spPr>
        <a:xfrm>
          <a:off x="1479871" y="6633975"/>
          <a:ext cx="2565591" cy="2565815"/>
        </a:xfrm>
        <a:prstGeom prst="circularArrow">
          <a:avLst>
            <a:gd name="adj1" fmla="val 10980"/>
            <a:gd name="adj2" fmla="val 1142322"/>
            <a:gd name="adj3" fmla="val 4500000"/>
            <a:gd name="adj4" fmla="val 13500000"/>
            <a:gd name="adj5" fmla="val 12500"/>
          </a:avLst>
        </a:prstGeom>
        <a:solidFill>
          <a:schemeClr val="accent3">
            <a:hueOff val="-2207849"/>
            <a:satOff val="21667"/>
            <a:lumOff val="45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E8C09D-5F1E-4DE6-98A3-1AD998FAA1C1}">
      <dsp:nvSpPr>
        <dsp:cNvPr id="0" name=""/>
        <dsp:cNvSpPr/>
      </dsp:nvSpPr>
      <dsp:spPr>
        <a:xfrm>
          <a:off x="2046313" y="7563016"/>
          <a:ext cx="1431745" cy="715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Analysis</a:t>
          </a:r>
          <a:endParaRPr lang="en-US" sz="2000" kern="1200" dirty="0"/>
        </a:p>
      </dsp:txBody>
      <dsp:txXfrm>
        <a:off x="2046313" y="7563016"/>
        <a:ext cx="1431745" cy="715597"/>
      </dsp:txXfrm>
    </dsp:sp>
    <dsp:sp modelId="{32FA6D38-D1AE-472D-8D8C-BC3C36B3C540}">
      <dsp:nvSpPr>
        <dsp:cNvPr id="0" name=""/>
        <dsp:cNvSpPr/>
      </dsp:nvSpPr>
      <dsp:spPr>
        <a:xfrm>
          <a:off x="767126" y="8111229"/>
          <a:ext cx="2565591" cy="2565815"/>
        </a:xfrm>
        <a:prstGeom prst="leftCircularArrow">
          <a:avLst>
            <a:gd name="adj1" fmla="val 10980"/>
            <a:gd name="adj2" fmla="val 1142322"/>
            <a:gd name="adj3" fmla="val 6300000"/>
            <a:gd name="adj4" fmla="val 18900000"/>
            <a:gd name="adj5" fmla="val 12500"/>
          </a:avLst>
        </a:prstGeom>
        <a:solidFill>
          <a:schemeClr val="accent3">
            <a:hueOff val="-2759811"/>
            <a:satOff val="27083"/>
            <a:lumOff val="57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54AA68-2F6B-4A88-BB56-95E67DC7AFE4}">
      <dsp:nvSpPr>
        <dsp:cNvPr id="0" name=""/>
        <dsp:cNvSpPr/>
      </dsp:nvSpPr>
      <dsp:spPr>
        <a:xfrm>
          <a:off x="1330681" y="9040270"/>
          <a:ext cx="1431745" cy="715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Conclusions</a:t>
          </a:r>
          <a:endParaRPr lang="en-US" sz="2000" kern="1200" dirty="0"/>
        </a:p>
      </dsp:txBody>
      <dsp:txXfrm>
        <a:off x="1330681" y="9040270"/>
        <a:ext cx="1431745" cy="715597"/>
      </dsp:txXfrm>
    </dsp:sp>
    <dsp:sp modelId="{ADAB9CB6-4028-4B99-AEE0-4EE9A4A55FD2}">
      <dsp:nvSpPr>
        <dsp:cNvPr id="0" name=""/>
        <dsp:cNvSpPr/>
      </dsp:nvSpPr>
      <dsp:spPr>
        <a:xfrm>
          <a:off x="1662268" y="9755868"/>
          <a:ext cx="2204166" cy="2205208"/>
        </a:xfrm>
        <a:prstGeom prst="blockArc">
          <a:avLst>
            <a:gd name="adj1" fmla="val 13500000"/>
            <a:gd name="adj2" fmla="val 10800000"/>
            <a:gd name="adj3" fmla="val 12740"/>
          </a:avLst>
        </a:prstGeom>
        <a:solidFill>
          <a:schemeClr val="accent3">
            <a:hueOff val="-3311773"/>
            <a:satOff val="32500"/>
            <a:lumOff val="686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19894F-5F34-4D84-8B35-90101D7859CB}">
      <dsp:nvSpPr>
        <dsp:cNvPr id="0" name=""/>
        <dsp:cNvSpPr/>
      </dsp:nvSpPr>
      <dsp:spPr>
        <a:xfrm>
          <a:off x="2046313" y="10517524"/>
          <a:ext cx="1431745" cy="715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Limitations</a:t>
          </a:r>
          <a:endParaRPr lang="en-US" sz="2000" kern="1200" dirty="0"/>
        </a:p>
      </dsp:txBody>
      <dsp:txXfrm>
        <a:off x="2046313" y="10517524"/>
        <a:ext cx="1431745" cy="71559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40639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3CA449F-B1C5-417D-AC59-C4F85A50C501}" type="slidenum">
              <a:rPr lang="en-US" smtClean="0"/>
              <a:pPr>
                <a:defRPr/>
              </a:pPr>
              <a:t>32</a:t>
            </a:fld>
            <a:endParaRPr lang="en-US" dirty="0"/>
          </a:p>
        </p:txBody>
      </p:sp>
    </p:spTree>
    <p:extLst>
      <p:ext uri="{BB962C8B-B14F-4D97-AF65-F5344CB8AC3E}">
        <p14:creationId xmlns:p14="http://schemas.microsoft.com/office/powerpoint/2010/main" val="3411442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0270e6df5a_0_1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0270e6df5a_0_16: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lnSpc>
                <a:spcPct val="115000"/>
              </a:lnSpc>
              <a:spcBef>
                <a:spcPts val="1200"/>
              </a:spcBef>
              <a:spcAft>
                <a:spcPts val="0"/>
              </a:spcAft>
              <a:buNone/>
            </a:pPr>
            <a:r>
              <a:rPr lang="en-US">
                <a:latin typeface="Arial"/>
                <a:ea typeface="Arial"/>
                <a:cs typeface="Arial"/>
                <a:sym typeface="Arial"/>
              </a:rPr>
              <a:t>Developing a logic model at the beginning of program planning gives you a framework for charting the links between your program’s resources, activities, and outputs and its intended outcomes. It enables you to evaluate your program once it begins. And it helps you communicate to your stakeholders what you want to accomplish, how you intend to reach your goals, and how you will track your progress.</a:t>
            </a:r>
            <a:endParaRPr>
              <a:latin typeface="Arial"/>
              <a:ea typeface="Arial"/>
              <a:cs typeface="Arial"/>
              <a:sym typeface="Arial"/>
            </a:endParaRPr>
          </a:p>
          <a:p>
            <a:pPr marL="0" lvl="0" indent="0" algn="l" rtl="0">
              <a:lnSpc>
                <a:spcPct val="115000"/>
              </a:lnSpc>
              <a:spcBef>
                <a:spcPts val="1200"/>
              </a:spcBef>
              <a:spcAft>
                <a:spcPts val="0"/>
              </a:spcAft>
              <a:buNone/>
            </a:pPr>
            <a:r>
              <a:rPr lang="en-US">
                <a:latin typeface="Arial"/>
                <a:ea typeface="Arial"/>
                <a:cs typeface="Arial"/>
                <a:sym typeface="Arial"/>
              </a:rPr>
              <a:t>Logic models represent INTENTION; shows connection between the planned work and what you hope to achieve. THIS is informed by the theory of change. </a:t>
            </a:r>
            <a:endParaRPr>
              <a:latin typeface="Arial"/>
              <a:ea typeface="Arial"/>
              <a:cs typeface="Arial"/>
              <a:sym typeface="Arial"/>
            </a:endParaRPr>
          </a:p>
          <a:p>
            <a:pPr marL="0" lvl="0" indent="0" algn="l" rtl="0">
              <a:lnSpc>
                <a:spcPct val="115000"/>
              </a:lnSpc>
              <a:spcBef>
                <a:spcPts val="1200"/>
              </a:spcBef>
              <a:spcAft>
                <a:spcPts val="0"/>
              </a:spcAft>
              <a:buNone/>
            </a:pPr>
            <a:endParaRPr>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a:latin typeface="Arial"/>
                <a:ea typeface="Arial"/>
                <a:cs typeface="Arial"/>
                <a:sym typeface="Arial"/>
              </a:rPr>
              <a:t>These components illustrate the connection between your planned work and your intended results. </a:t>
            </a:r>
            <a:endParaRPr>
              <a:latin typeface="Arial"/>
              <a:ea typeface="Arial"/>
              <a:cs typeface="Arial"/>
              <a:sym typeface="Arial"/>
            </a:endParaRPr>
          </a:p>
          <a:p>
            <a:pPr marL="0" lvl="0" indent="0" algn="l" rtl="0">
              <a:spcBef>
                <a:spcPts val="1200"/>
              </a:spcBef>
              <a:spcAft>
                <a:spcPts val="0"/>
              </a:spcAft>
              <a:buNone/>
            </a:pPr>
            <a:r>
              <a:rPr lang="en-US"/>
              <a:t>Visual representation, etc. purpose in sharing ,etc. </a:t>
            </a:r>
            <a:endParaRPr/>
          </a:p>
          <a:p>
            <a:pPr marL="0" lvl="0" indent="0" algn="l" rtl="0">
              <a:spcBef>
                <a:spcPts val="0"/>
              </a:spcBef>
              <a:spcAft>
                <a:spcPts val="0"/>
              </a:spcAft>
              <a:buNone/>
            </a:pPr>
            <a:endParaRPr/>
          </a:p>
          <a:p>
            <a:pPr marL="0" lvl="0" indent="0" algn="l" rtl="0">
              <a:spcBef>
                <a:spcPts val="0"/>
              </a:spcBef>
              <a:spcAft>
                <a:spcPts val="0"/>
              </a:spcAft>
              <a:buNone/>
            </a:pPr>
            <a:r>
              <a:rPr lang="en-US"/>
              <a:t>Start with identifying the impacts and outcomes (relationship to backwards design) then can select the activities </a:t>
            </a:r>
            <a:endParaRPr/>
          </a:p>
        </p:txBody>
      </p:sp>
      <p:sp>
        <p:nvSpPr>
          <p:cNvPr id="96" name="Google Shape;96;g20270e6df5a_0_16: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extLst>
      <p:ext uri="{BB962C8B-B14F-4D97-AF65-F5344CB8AC3E}">
        <p14:creationId xmlns:p14="http://schemas.microsoft.com/office/powerpoint/2010/main" val="896129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572485-2C3E-4E75-86A8-CAC6306CFB9B}" type="slidenum">
              <a:rPr lang="en-US" smtClean="0"/>
              <a:pPr/>
              <a:t>40</a:t>
            </a:fld>
            <a:endParaRPr lang="en-US" dirty="0"/>
          </a:p>
        </p:txBody>
      </p:sp>
    </p:spTree>
    <p:extLst>
      <p:ext uri="{BB962C8B-B14F-4D97-AF65-F5344CB8AC3E}">
        <p14:creationId xmlns:p14="http://schemas.microsoft.com/office/powerpoint/2010/main" val="1583512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0270e6df5a_0_1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0270e6df5a_0_16: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lnSpc>
                <a:spcPct val="115000"/>
              </a:lnSpc>
              <a:spcBef>
                <a:spcPts val="1200"/>
              </a:spcBef>
              <a:spcAft>
                <a:spcPts val="0"/>
              </a:spcAft>
              <a:buNone/>
            </a:pPr>
            <a:r>
              <a:rPr lang="en-US">
                <a:latin typeface="Arial"/>
                <a:ea typeface="Arial"/>
                <a:cs typeface="Arial"/>
                <a:sym typeface="Arial"/>
              </a:rPr>
              <a:t>Developing a logic model at the beginning of program planning gives you a framework for charting the links between your program’s resources, activities, and outputs and its intended outcomes. It enables you to evaluate your program once it begins. And it helps you communicate to your stakeholders what you want to accomplish, how you intend to reach your goals, and how you will track your progress.</a:t>
            </a:r>
            <a:endParaRPr>
              <a:latin typeface="Arial"/>
              <a:ea typeface="Arial"/>
              <a:cs typeface="Arial"/>
              <a:sym typeface="Arial"/>
            </a:endParaRPr>
          </a:p>
          <a:p>
            <a:pPr marL="0" lvl="0" indent="0" algn="l" rtl="0">
              <a:lnSpc>
                <a:spcPct val="115000"/>
              </a:lnSpc>
              <a:spcBef>
                <a:spcPts val="1200"/>
              </a:spcBef>
              <a:spcAft>
                <a:spcPts val="0"/>
              </a:spcAft>
              <a:buNone/>
            </a:pPr>
            <a:r>
              <a:rPr lang="en-US">
                <a:latin typeface="Arial"/>
                <a:ea typeface="Arial"/>
                <a:cs typeface="Arial"/>
                <a:sym typeface="Arial"/>
              </a:rPr>
              <a:t>Logic models represent INTENTION; shows connection between the planned work and what you hope to achieve. THIS is informed by the theory of change. </a:t>
            </a:r>
            <a:endParaRPr>
              <a:latin typeface="Arial"/>
              <a:ea typeface="Arial"/>
              <a:cs typeface="Arial"/>
              <a:sym typeface="Arial"/>
            </a:endParaRPr>
          </a:p>
          <a:p>
            <a:pPr marL="0" lvl="0" indent="0" algn="l" rtl="0">
              <a:lnSpc>
                <a:spcPct val="115000"/>
              </a:lnSpc>
              <a:spcBef>
                <a:spcPts val="1200"/>
              </a:spcBef>
              <a:spcAft>
                <a:spcPts val="0"/>
              </a:spcAft>
              <a:buNone/>
            </a:pPr>
            <a:endParaRPr>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a:latin typeface="Arial"/>
                <a:ea typeface="Arial"/>
                <a:cs typeface="Arial"/>
                <a:sym typeface="Arial"/>
              </a:rPr>
              <a:t>These components illustrate the connection between your planned work and your intended results. </a:t>
            </a:r>
            <a:endParaRPr>
              <a:latin typeface="Arial"/>
              <a:ea typeface="Arial"/>
              <a:cs typeface="Arial"/>
              <a:sym typeface="Arial"/>
            </a:endParaRPr>
          </a:p>
          <a:p>
            <a:pPr marL="0" lvl="0" indent="0" algn="l" rtl="0">
              <a:spcBef>
                <a:spcPts val="1200"/>
              </a:spcBef>
              <a:spcAft>
                <a:spcPts val="0"/>
              </a:spcAft>
              <a:buNone/>
            </a:pPr>
            <a:r>
              <a:rPr lang="en-US"/>
              <a:t>Visual representation, etc. purpose in sharing ,etc. </a:t>
            </a:r>
            <a:endParaRPr/>
          </a:p>
          <a:p>
            <a:pPr marL="0" lvl="0" indent="0" algn="l" rtl="0">
              <a:spcBef>
                <a:spcPts val="0"/>
              </a:spcBef>
              <a:spcAft>
                <a:spcPts val="0"/>
              </a:spcAft>
              <a:buNone/>
            </a:pPr>
            <a:endParaRPr/>
          </a:p>
          <a:p>
            <a:pPr marL="0" lvl="0" indent="0" algn="l" rtl="0">
              <a:spcBef>
                <a:spcPts val="0"/>
              </a:spcBef>
              <a:spcAft>
                <a:spcPts val="0"/>
              </a:spcAft>
              <a:buNone/>
            </a:pPr>
            <a:r>
              <a:rPr lang="en-US"/>
              <a:t>Start with identifying the impacts and outcomes (relationship to backwards design) then can select the activities </a:t>
            </a:r>
            <a:endParaRPr/>
          </a:p>
        </p:txBody>
      </p:sp>
      <p:sp>
        <p:nvSpPr>
          <p:cNvPr id="96" name="Google Shape;96;g20270e6df5a_0_16: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0270e6df5a_0_1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0270e6df5a_0_16: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lnSpc>
                <a:spcPct val="115000"/>
              </a:lnSpc>
              <a:spcBef>
                <a:spcPts val="1200"/>
              </a:spcBef>
              <a:spcAft>
                <a:spcPts val="0"/>
              </a:spcAft>
              <a:buNone/>
            </a:pPr>
            <a:r>
              <a:rPr lang="en-US">
                <a:latin typeface="Arial"/>
                <a:ea typeface="Arial"/>
                <a:cs typeface="Arial"/>
                <a:sym typeface="Arial"/>
              </a:rPr>
              <a:t>Developing a logic model at the beginning of program planning gives you a framework for charting the links between your program’s resources, activities, and outputs and its intended outcomes. It enables you to evaluate your program once it begins. And it helps you communicate to your stakeholders what you want to accomplish, how you intend to reach your goals, and how you will track your progress.</a:t>
            </a:r>
            <a:endParaRPr>
              <a:latin typeface="Arial"/>
              <a:ea typeface="Arial"/>
              <a:cs typeface="Arial"/>
              <a:sym typeface="Arial"/>
            </a:endParaRPr>
          </a:p>
          <a:p>
            <a:pPr marL="0" lvl="0" indent="0" algn="l" rtl="0">
              <a:lnSpc>
                <a:spcPct val="115000"/>
              </a:lnSpc>
              <a:spcBef>
                <a:spcPts val="1200"/>
              </a:spcBef>
              <a:spcAft>
                <a:spcPts val="0"/>
              </a:spcAft>
              <a:buNone/>
            </a:pPr>
            <a:r>
              <a:rPr lang="en-US">
                <a:latin typeface="Arial"/>
                <a:ea typeface="Arial"/>
                <a:cs typeface="Arial"/>
                <a:sym typeface="Arial"/>
              </a:rPr>
              <a:t>Logic models represent INTENTION; shows connection between the planned work and what you hope to achieve. THIS is informed by the theory of change. </a:t>
            </a:r>
            <a:endParaRPr>
              <a:latin typeface="Arial"/>
              <a:ea typeface="Arial"/>
              <a:cs typeface="Arial"/>
              <a:sym typeface="Arial"/>
            </a:endParaRPr>
          </a:p>
          <a:p>
            <a:pPr marL="0" lvl="0" indent="0" algn="l" rtl="0">
              <a:lnSpc>
                <a:spcPct val="115000"/>
              </a:lnSpc>
              <a:spcBef>
                <a:spcPts val="1200"/>
              </a:spcBef>
              <a:spcAft>
                <a:spcPts val="0"/>
              </a:spcAft>
              <a:buNone/>
            </a:pPr>
            <a:endParaRPr>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a:latin typeface="Arial"/>
                <a:ea typeface="Arial"/>
                <a:cs typeface="Arial"/>
                <a:sym typeface="Arial"/>
              </a:rPr>
              <a:t>These components illustrate the connection between your planned work and your intended results. </a:t>
            </a:r>
            <a:endParaRPr>
              <a:latin typeface="Arial"/>
              <a:ea typeface="Arial"/>
              <a:cs typeface="Arial"/>
              <a:sym typeface="Arial"/>
            </a:endParaRPr>
          </a:p>
          <a:p>
            <a:pPr marL="0" lvl="0" indent="0" algn="l" rtl="0">
              <a:spcBef>
                <a:spcPts val="1200"/>
              </a:spcBef>
              <a:spcAft>
                <a:spcPts val="0"/>
              </a:spcAft>
              <a:buNone/>
            </a:pPr>
            <a:r>
              <a:rPr lang="en-US"/>
              <a:t>Visual representation, etc. purpose in sharing ,etc. </a:t>
            </a:r>
            <a:endParaRPr/>
          </a:p>
          <a:p>
            <a:pPr marL="0" lvl="0" indent="0" algn="l" rtl="0">
              <a:spcBef>
                <a:spcPts val="0"/>
              </a:spcBef>
              <a:spcAft>
                <a:spcPts val="0"/>
              </a:spcAft>
              <a:buNone/>
            </a:pPr>
            <a:endParaRPr/>
          </a:p>
          <a:p>
            <a:pPr marL="0" lvl="0" indent="0" algn="l" rtl="0">
              <a:spcBef>
                <a:spcPts val="0"/>
              </a:spcBef>
              <a:spcAft>
                <a:spcPts val="0"/>
              </a:spcAft>
              <a:buNone/>
            </a:pPr>
            <a:r>
              <a:rPr lang="en-US"/>
              <a:t>Start with identifying the impacts and outcomes (relationship to backwards design) then can select the activities </a:t>
            </a:r>
            <a:endParaRPr/>
          </a:p>
        </p:txBody>
      </p:sp>
      <p:sp>
        <p:nvSpPr>
          <p:cNvPr id="96" name="Google Shape;96;g20270e6df5a_0_16: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extLst>
      <p:ext uri="{BB962C8B-B14F-4D97-AF65-F5344CB8AC3E}">
        <p14:creationId xmlns:p14="http://schemas.microsoft.com/office/powerpoint/2010/main" val="2718737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3CA449F-B1C5-417D-AC59-C4F85A50C501}" type="slidenum">
              <a:rPr lang="en-US" smtClean="0"/>
              <a:pPr>
                <a:defRPr/>
              </a:pPr>
              <a:t>19</a:t>
            </a:fld>
            <a:endParaRPr lang="en-US" dirty="0"/>
          </a:p>
        </p:txBody>
      </p:sp>
    </p:spTree>
    <p:extLst>
      <p:ext uri="{BB962C8B-B14F-4D97-AF65-F5344CB8AC3E}">
        <p14:creationId xmlns:p14="http://schemas.microsoft.com/office/powerpoint/2010/main" val="3968545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D11120-0AFE-4243-889A-5F63122EB4DC}" type="slidenum">
              <a:rPr lang="en-US" smtClean="0"/>
              <a:t>23</a:t>
            </a:fld>
            <a:endParaRPr lang="en-US" dirty="0"/>
          </a:p>
        </p:txBody>
      </p:sp>
    </p:spTree>
    <p:extLst>
      <p:ext uri="{BB962C8B-B14F-4D97-AF65-F5344CB8AC3E}">
        <p14:creationId xmlns:p14="http://schemas.microsoft.com/office/powerpoint/2010/main" val="108362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0270e6df5a_0_1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0270e6df5a_0_16: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lnSpc>
                <a:spcPct val="115000"/>
              </a:lnSpc>
              <a:spcBef>
                <a:spcPts val="1200"/>
              </a:spcBef>
              <a:spcAft>
                <a:spcPts val="0"/>
              </a:spcAft>
              <a:buNone/>
            </a:pPr>
            <a:r>
              <a:rPr lang="en-US">
                <a:latin typeface="Arial"/>
                <a:ea typeface="Arial"/>
                <a:cs typeface="Arial"/>
                <a:sym typeface="Arial"/>
              </a:rPr>
              <a:t>Developing a logic model at the beginning of program planning gives you a framework for charting the links between your program’s resources, activities, and outputs and its intended outcomes. It enables you to evaluate your program once it begins. And it helps you communicate to your stakeholders what you want to accomplish, how you intend to reach your goals, and how you will track your progress.</a:t>
            </a:r>
            <a:endParaRPr>
              <a:latin typeface="Arial"/>
              <a:ea typeface="Arial"/>
              <a:cs typeface="Arial"/>
              <a:sym typeface="Arial"/>
            </a:endParaRPr>
          </a:p>
          <a:p>
            <a:pPr marL="0" lvl="0" indent="0" algn="l" rtl="0">
              <a:lnSpc>
                <a:spcPct val="115000"/>
              </a:lnSpc>
              <a:spcBef>
                <a:spcPts val="1200"/>
              </a:spcBef>
              <a:spcAft>
                <a:spcPts val="0"/>
              </a:spcAft>
              <a:buNone/>
            </a:pPr>
            <a:r>
              <a:rPr lang="en-US">
                <a:latin typeface="Arial"/>
                <a:ea typeface="Arial"/>
                <a:cs typeface="Arial"/>
                <a:sym typeface="Arial"/>
              </a:rPr>
              <a:t>Logic models represent INTENTION; shows connection between the planned work and what you hope to achieve. THIS is informed by the theory of change. </a:t>
            </a:r>
            <a:endParaRPr>
              <a:latin typeface="Arial"/>
              <a:ea typeface="Arial"/>
              <a:cs typeface="Arial"/>
              <a:sym typeface="Arial"/>
            </a:endParaRPr>
          </a:p>
          <a:p>
            <a:pPr marL="0" lvl="0" indent="0" algn="l" rtl="0">
              <a:lnSpc>
                <a:spcPct val="115000"/>
              </a:lnSpc>
              <a:spcBef>
                <a:spcPts val="1200"/>
              </a:spcBef>
              <a:spcAft>
                <a:spcPts val="0"/>
              </a:spcAft>
              <a:buNone/>
            </a:pPr>
            <a:endParaRPr>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a:latin typeface="Arial"/>
                <a:ea typeface="Arial"/>
                <a:cs typeface="Arial"/>
                <a:sym typeface="Arial"/>
              </a:rPr>
              <a:t>These components illustrate the connection between your planned work and your intended results. </a:t>
            </a:r>
            <a:endParaRPr>
              <a:latin typeface="Arial"/>
              <a:ea typeface="Arial"/>
              <a:cs typeface="Arial"/>
              <a:sym typeface="Arial"/>
            </a:endParaRPr>
          </a:p>
          <a:p>
            <a:pPr marL="0" lvl="0" indent="0" algn="l" rtl="0">
              <a:spcBef>
                <a:spcPts val="1200"/>
              </a:spcBef>
              <a:spcAft>
                <a:spcPts val="0"/>
              </a:spcAft>
              <a:buNone/>
            </a:pPr>
            <a:r>
              <a:rPr lang="en-US"/>
              <a:t>Visual representation, etc. purpose in sharing ,etc. </a:t>
            </a:r>
            <a:endParaRPr/>
          </a:p>
          <a:p>
            <a:pPr marL="0" lvl="0" indent="0" algn="l" rtl="0">
              <a:spcBef>
                <a:spcPts val="0"/>
              </a:spcBef>
              <a:spcAft>
                <a:spcPts val="0"/>
              </a:spcAft>
              <a:buNone/>
            </a:pPr>
            <a:endParaRPr/>
          </a:p>
          <a:p>
            <a:pPr marL="0" lvl="0" indent="0" algn="l" rtl="0">
              <a:spcBef>
                <a:spcPts val="0"/>
              </a:spcBef>
              <a:spcAft>
                <a:spcPts val="0"/>
              </a:spcAft>
              <a:buNone/>
            </a:pPr>
            <a:r>
              <a:rPr lang="en-US"/>
              <a:t>Start with identifying the impacts and outcomes (relationship to backwards design) then can select the activities </a:t>
            </a:r>
            <a:endParaRPr/>
          </a:p>
        </p:txBody>
      </p:sp>
      <p:sp>
        <p:nvSpPr>
          <p:cNvPr id="96" name="Google Shape;96;g20270e6df5a_0_16: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extLst>
      <p:ext uri="{BB962C8B-B14F-4D97-AF65-F5344CB8AC3E}">
        <p14:creationId xmlns:p14="http://schemas.microsoft.com/office/powerpoint/2010/main" val="3313288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3CA449F-B1C5-417D-AC59-C4F85A50C501}" type="slidenum">
              <a:rPr lang="en-US" smtClean="0"/>
              <a:pPr>
                <a:defRPr/>
              </a:pPr>
              <a:t>28</a:t>
            </a:fld>
            <a:endParaRPr lang="en-US" dirty="0"/>
          </a:p>
        </p:txBody>
      </p:sp>
    </p:spTree>
    <p:extLst>
      <p:ext uri="{BB962C8B-B14F-4D97-AF65-F5344CB8AC3E}">
        <p14:creationId xmlns:p14="http://schemas.microsoft.com/office/powerpoint/2010/main" val="4019668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3CA449F-B1C5-417D-AC59-C4F85A50C501}" type="slidenum">
              <a:rPr lang="en-US" smtClean="0">
                <a:solidFill>
                  <a:prstClr val="black"/>
                </a:solidFill>
              </a:rPr>
              <a:pPr>
                <a:defRPr/>
              </a:pPr>
              <a:t>29</a:t>
            </a:fld>
            <a:endParaRPr lang="en-US" dirty="0">
              <a:solidFill>
                <a:prstClr val="black"/>
              </a:solidFill>
            </a:endParaRPr>
          </a:p>
        </p:txBody>
      </p:sp>
    </p:spTree>
    <p:extLst>
      <p:ext uri="{BB962C8B-B14F-4D97-AF65-F5344CB8AC3E}">
        <p14:creationId xmlns:p14="http://schemas.microsoft.com/office/powerpoint/2010/main" val="3386111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3CA449F-B1C5-417D-AC59-C4F85A50C501}" type="slidenum">
              <a:rPr lang="en-US" smtClean="0"/>
              <a:pPr>
                <a:defRPr/>
              </a:pPr>
              <a:t>31</a:t>
            </a:fld>
            <a:endParaRPr lang="en-US" dirty="0"/>
          </a:p>
        </p:txBody>
      </p:sp>
    </p:spTree>
    <p:extLst>
      <p:ext uri="{BB962C8B-B14F-4D97-AF65-F5344CB8AC3E}">
        <p14:creationId xmlns:p14="http://schemas.microsoft.com/office/powerpoint/2010/main" val="2927045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1" name="Body Level One…"/>
          <p:cNvSpPr txBox="1">
            <a:spLocks noGrp="1"/>
          </p:cNvSpPr>
          <p:nvPr>
            <p:ph type="body" sz="quarter" idx="1" hasCustomPrompt="1"/>
          </p:nvPr>
        </p:nvSpPr>
        <p:spPr>
          <a:xfrm>
            <a:off x="1201340" y="11859862"/>
            <a:ext cx="21971004" cy="636980"/>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Author and Date</a:t>
            </a:r>
          </a:p>
          <a:p>
            <a:pPr lvl="1"/>
            <a:endParaRPr/>
          </a:p>
          <a:p>
            <a:pPr lvl="2"/>
            <a:endParaRPr/>
          </a:p>
          <a:p>
            <a:pPr lvl="3"/>
            <a:endParaRPr/>
          </a:p>
          <a:p>
            <a:pPr lvl="4"/>
            <a:endParaRPr/>
          </a:p>
        </p:txBody>
      </p:sp>
      <p:sp>
        <p:nvSpPr>
          <p:cNvPr id="12" name="Presentation Title"/>
          <p:cNvSpPr txBox="1">
            <a:spLocks noGrp="1"/>
          </p:cNvSpPr>
          <p:nvPr>
            <p:ph type="title" hasCustomPrompt="1"/>
          </p:nvPr>
        </p:nvSpPr>
        <p:spPr>
          <a:xfrm>
            <a:off x="1206496" y="2574991"/>
            <a:ext cx="21971005" cy="4648202"/>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21" hasCustomPrompt="1"/>
          </p:nvPr>
        </p:nvSpPr>
        <p:spPr>
          <a:xfrm>
            <a:off x="1201342" y="7223190"/>
            <a:ext cx="21971002" cy="1905002"/>
          </a:xfrm>
          <a:prstGeom prst="rect">
            <a:avLst/>
          </a:prstGeom>
        </p:spPr>
        <p:txBody>
          <a:bodyPr numCol="1" spcCol="38100"/>
          <a:lstStyle>
            <a:lvl1pPr marL="0" indent="0" defTabSz="825500">
              <a:lnSpc>
                <a:spcPct val="100000"/>
              </a:lnSpc>
              <a:spcBef>
                <a:spcPts val="0"/>
              </a:spcBef>
              <a:buSzTx/>
              <a:buNone/>
              <a:defRPr sz="5500" b="1"/>
            </a:lvl1pPr>
          </a:lstStyle>
          <a:p>
            <a:r>
              <a:t>Presentation Subtitle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p>
        </p:txBody>
      </p:sp>
      <p:sp>
        <p:nvSpPr>
          <p:cNvPr id="3" name="Content Placeholder 2"/>
          <p:cNvSpPr>
            <a:spLocks noGrp="1"/>
          </p:cNvSpPr>
          <p:nvPr>
            <p:ph sz="half" idx="1"/>
          </p:nvPr>
        </p:nvSpPr>
        <p:spPr>
          <a:xfrm>
            <a:off x="1219200" y="3200405"/>
            <a:ext cx="10769600" cy="9051926"/>
          </a:xfrm>
        </p:spPr>
        <p:txBody>
          <a:bodyPr/>
          <a:lstStyle>
            <a:lvl1pPr>
              <a:defRPr sz="4800">
                <a:solidFill>
                  <a:schemeClr val="tx1">
                    <a:lumMod val="75000"/>
                    <a:lumOff val="25000"/>
                  </a:schemeClr>
                </a:solidFill>
              </a:defRPr>
            </a:lvl1pPr>
            <a:lvl2pPr>
              <a:defRPr sz="4000">
                <a:solidFill>
                  <a:schemeClr val="tx1">
                    <a:lumMod val="75000"/>
                    <a:lumOff val="25000"/>
                  </a:schemeClr>
                </a:solidFill>
              </a:defRPr>
            </a:lvl2pPr>
            <a:lvl3pPr>
              <a:defRPr sz="4000">
                <a:solidFill>
                  <a:schemeClr val="tx1">
                    <a:lumMod val="75000"/>
                    <a:lumOff val="25000"/>
                  </a:schemeClr>
                </a:solidFill>
              </a:defRPr>
            </a:lvl3pPr>
            <a:lvl4pPr>
              <a:defRPr sz="3600">
                <a:solidFill>
                  <a:schemeClr val="tx1">
                    <a:lumMod val="75000"/>
                    <a:lumOff val="25000"/>
                  </a:schemeClr>
                </a:solidFill>
              </a:defRPr>
            </a:lvl4pPr>
            <a:lvl5pPr>
              <a:defRPr sz="3600">
                <a:solidFill>
                  <a:schemeClr val="tx1">
                    <a:lumMod val="75000"/>
                    <a:lumOff val="25000"/>
                  </a:schemeClr>
                </a:solidFill>
              </a:defRPr>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95200" y="3200405"/>
            <a:ext cx="10769600" cy="9051926"/>
          </a:xfrm>
        </p:spPr>
        <p:txBody>
          <a:bodyPr/>
          <a:lstStyle>
            <a:lvl1pPr>
              <a:defRPr sz="4800">
                <a:solidFill>
                  <a:schemeClr val="tx1">
                    <a:lumMod val="75000"/>
                    <a:lumOff val="25000"/>
                  </a:schemeClr>
                </a:solidFill>
              </a:defRPr>
            </a:lvl1pPr>
            <a:lvl2pPr>
              <a:defRPr sz="4000">
                <a:solidFill>
                  <a:schemeClr val="tx1">
                    <a:lumMod val="75000"/>
                    <a:lumOff val="25000"/>
                  </a:schemeClr>
                </a:solidFill>
              </a:defRPr>
            </a:lvl2pPr>
            <a:lvl3pPr>
              <a:defRPr sz="4000">
                <a:solidFill>
                  <a:schemeClr val="tx1">
                    <a:lumMod val="75000"/>
                    <a:lumOff val="25000"/>
                  </a:schemeClr>
                </a:solidFill>
              </a:defRPr>
            </a:lvl3pPr>
            <a:lvl4pPr>
              <a:defRPr sz="3600">
                <a:solidFill>
                  <a:schemeClr val="tx1">
                    <a:lumMod val="75000"/>
                    <a:lumOff val="25000"/>
                  </a:schemeClr>
                </a:solidFill>
              </a:defRPr>
            </a:lvl4pPr>
            <a:lvl5pPr>
              <a:defRPr sz="3600">
                <a:solidFill>
                  <a:schemeClr val="tx1">
                    <a:lumMod val="75000"/>
                    <a:lumOff val="25000"/>
                  </a:schemeClr>
                </a:solidFill>
              </a:defRPr>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96701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7200" b="1">
                <a:solidFill>
                  <a:srgbClr val="2F6A36"/>
                </a:solidFill>
              </a:defRPr>
            </a:lvl1pPr>
          </a:lstStyle>
          <a:p>
            <a:r>
              <a:rPr lang="en-US"/>
              <a:t>Click to edit Master title style</a:t>
            </a:r>
            <a:endParaRPr lang="en-US" dirty="0"/>
          </a:p>
        </p:txBody>
      </p:sp>
      <p:sp>
        <p:nvSpPr>
          <p:cNvPr id="3" name="Content Placeholder 2"/>
          <p:cNvSpPr>
            <a:spLocks noGrp="1"/>
          </p:cNvSpPr>
          <p:nvPr>
            <p:ph idx="1"/>
          </p:nvPr>
        </p:nvSpPr>
        <p:spPr>
          <a:xfrm>
            <a:off x="1219201" y="3200402"/>
            <a:ext cx="21945602" cy="8686800"/>
          </a:xfrm>
        </p:spPr>
        <p:txBody>
          <a:bodyPr/>
          <a:lstStyle>
            <a:lvl1pPr>
              <a:defRPr sz="4800" b="0" i="0">
                <a:solidFill>
                  <a:schemeClr val="tx1">
                    <a:lumMod val="75000"/>
                    <a:lumOff val="25000"/>
                  </a:schemeClr>
                </a:solidFill>
                <a:latin typeface="Montserrat" pitchFamily="2" charset="77"/>
              </a:defRPr>
            </a:lvl1pPr>
            <a:lvl2pPr>
              <a:defRPr b="0" i="0">
                <a:solidFill>
                  <a:schemeClr val="tx1">
                    <a:lumMod val="75000"/>
                    <a:lumOff val="25000"/>
                  </a:schemeClr>
                </a:solidFill>
                <a:latin typeface="Montserrat Light" pitchFamily="2" charset="77"/>
              </a:defRPr>
            </a:lvl2pPr>
            <a:lvl3pPr>
              <a:defRPr b="0" i="0">
                <a:solidFill>
                  <a:schemeClr val="tx1">
                    <a:lumMod val="75000"/>
                    <a:lumOff val="25000"/>
                  </a:schemeClr>
                </a:solidFill>
                <a:latin typeface="Montserrat Light" pitchFamily="2" charset="77"/>
              </a:defRPr>
            </a:lvl3pPr>
            <a:lvl4pPr>
              <a:defRPr b="0" i="0">
                <a:solidFill>
                  <a:schemeClr val="tx1">
                    <a:lumMod val="75000"/>
                    <a:lumOff val="25000"/>
                  </a:schemeClr>
                </a:solidFill>
                <a:latin typeface="Montserrat Light" pitchFamily="2" charset="77"/>
              </a:defRPr>
            </a:lvl4pPr>
            <a:lvl5pPr>
              <a:defRPr b="0" i="0">
                <a:solidFill>
                  <a:schemeClr val="tx1">
                    <a:lumMod val="75000"/>
                    <a:lumOff val="25000"/>
                  </a:schemeClr>
                </a:solidFill>
                <a:latin typeface="Montserrat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87222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5"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500" y="13085233"/>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Body Level One…"/>
          <p:cNvSpPr txBox="1">
            <a:spLocks noGrp="1"/>
          </p:cNvSpPr>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Agenda Subtitle</a:t>
            </a:r>
          </a:p>
          <a:p>
            <a:pPr lvl="1"/>
            <a:endParaRPr/>
          </a:p>
          <a:p>
            <a:pPr lvl="2"/>
            <a:endParaRPr/>
          </a:p>
          <a:p>
            <a:pPr lvl="3"/>
            <a:endParaRPr/>
          </a:p>
          <a:p>
            <a:pPr lvl="4"/>
            <a:endParaRPr/>
          </a:p>
        </p:txBody>
      </p:sp>
      <p:sp>
        <p:nvSpPr>
          <p:cNvPr id="90" name="Body Level One…"/>
          <p:cNvSpPr txBox="1">
            <a:spLocks noGrp="1"/>
          </p:cNvSpPr>
          <p:nvPr>
            <p:ph type="body" idx="21" hasCustomPrompt="1"/>
          </p:nvPr>
        </p:nvSpPr>
        <p:spPr>
          <a:xfrm>
            <a:off x="1206500" y="4248503"/>
            <a:ext cx="21971000" cy="8256014"/>
          </a:xfrm>
          <a:prstGeom prst="rect">
            <a:avLst/>
          </a:prstGeom>
        </p:spPr>
        <p:txBody>
          <a:bodyPr numCol="1" spcCol="38100"/>
          <a:lstStyle>
            <a:lvl1pPr marL="0" indent="0" defTabSz="825500">
              <a:lnSpc>
                <a:spcPct val="100000"/>
              </a:lnSpc>
              <a:spcBef>
                <a:spcPts val="1800"/>
              </a:spcBef>
              <a:buSzTx/>
              <a:buNone/>
              <a:defRPr sz="5500" spc="-99"/>
            </a:lvl1pPr>
          </a:lstStyle>
          <a:p>
            <a:r>
              <a:t>Agenda Topics</a:t>
            </a: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numCol="1" spcCol="38100"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6"/>
            <a:ext cx="21971000" cy="7241586"/>
          </a:xfrm>
          <a:prstGeom prst="rect">
            <a:avLst/>
          </a:prstGeom>
        </p:spPr>
        <p:txBody>
          <a:bodyPr numCol="1" spcCol="38100" anchor="b"/>
          <a:lstStyle>
            <a:lvl1pPr marL="0" indent="0" algn="ctr">
              <a:lnSpc>
                <a:spcPct val="80000"/>
              </a:lnSpc>
              <a:spcBef>
                <a:spcPts val="0"/>
              </a:spcBef>
              <a:buSzTx/>
              <a:buNone/>
              <a:defRPr sz="25000" b="1" spc="-250"/>
            </a:lvl1pPr>
            <a:lvl2pPr marL="0" indent="0" algn="ctr">
              <a:lnSpc>
                <a:spcPct val="80000"/>
              </a:lnSpc>
              <a:spcBef>
                <a:spcPts val="0"/>
              </a:spcBef>
              <a:buSzTx/>
              <a:buNone/>
              <a:defRPr sz="25000" b="1" spc="-250"/>
            </a:lvl2pPr>
            <a:lvl3pPr marL="0" indent="0" algn="ctr">
              <a:lnSpc>
                <a:spcPct val="80000"/>
              </a:lnSpc>
              <a:spcBef>
                <a:spcPts val="0"/>
              </a:spcBef>
              <a:buSzTx/>
              <a:buNone/>
              <a:defRPr sz="25000" b="1" spc="-250"/>
            </a:lvl3pPr>
            <a:lvl4pPr marL="0" indent="0" algn="ctr">
              <a:lnSpc>
                <a:spcPct val="80000"/>
              </a:lnSpc>
              <a:spcBef>
                <a:spcPts val="0"/>
              </a:spcBef>
              <a:buSzTx/>
              <a:buNone/>
              <a:defRPr sz="25000" b="1" spc="-250"/>
            </a:lvl4pPr>
            <a:lvl5pPr marL="0" indent="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8" tIns="45718" rIns="45718" bIns="45718" numCol="1" spcCol="38100"/>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Body Level One…"/>
          <p:cNvSpPr txBox="1">
            <a:spLocks noGrp="1"/>
          </p:cNvSpPr>
          <p:nvPr>
            <p:ph type="body" sz="quarter" idx="1" hasCustomPrompt="1"/>
          </p:nvPr>
        </p:nvSpPr>
        <p:spPr>
          <a:xfrm>
            <a:off x="2430024" y="10675453"/>
            <a:ext cx="20200054" cy="636980"/>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Attribution</a:t>
            </a:r>
          </a:p>
          <a:p>
            <a:pPr lvl="1"/>
            <a:endParaRPr/>
          </a:p>
          <a:p>
            <a:pPr lvl="2"/>
            <a:endParaRPr/>
          </a:p>
          <a:p>
            <a:pPr lvl="3"/>
            <a:endParaRPr/>
          </a:p>
          <a:p>
            <a:pPr lvl="4"/>
            <a:endParaRPr/>
          </a:p>
        </p:txBody>
      </p:sp>
      <p:sp>
        <p:nvSpPr>
          <p:cNvPr id="116" name="Body Level One…"/>
          <p:cNvSpPr txBox="1">
            <a:spLocks noGrp="1"/>
          </p:cNvSpPr>
          <p:nvPr>
            <p:ph type="body" sz="half" idx="21" hasCustomPrompt="1"/>
          </p:nvPr>
        </p:nvSpPr>
        <p:spPr>
          <a:xfrm>
            <a:off x="1753923" y="4939860"/>
            <a:ext cx="20876154" cy="3836281"/>
          </a:xfrm>
          <a:prstGeom prst="rect">
            <a:avLst/>
          </a:prstGeom>
        </p:spPr>
        <p:txBody>
          <a:bodyPr numCol="1" spcCol="38100"/>
          <a:lstStyle>
            <a:lvl1pPr marL="469900" indent="-300876">
              <a:spcBef>
                <a:spcPts val="0"/>
              </a:spcBef>
              <a:buSzTx/>
              <a:buNone/>
              <a:defRPr sz="8500" spc="-200">
                <a:latin typeface="Helvetica Neue Medium"/>
                <a:ea typeface="Helvetica Neue Medium"/>
                <a:cs typeface="Helvetica Neue Medium"/>
                <a:sym typeface="Helvetica Neue Medium"/>
              </a:defRPr>
            </a:lvl1pPr>
          </a:lstStyle>
          <a:p>
            <a:r>
              <a:t>“Notable Quote”</a:t>
            </a: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Bowl of salad with fried rice, boiled eggs, and chopsticks"/>
          <p:cNvSpPr>
            <a:spLocks noGrp="1"/>
          </p:cNvSpPr>
          <p:nvPr>
            <p:ph type="pic" sz="quarter" idx="21"/>
          </p:nvPr>
        </p:nvSpPr>
        <p:spPr>
          <a:xfrm>
            <a:off x="15760700" y="1016000"/>
            <a:ext cx="7439099" cy="5949678"/>
          </a:xfrm>
          <a:prstGeom prst="rect">
            <a:avLst/>
          </a:prstGeom>
        </p:spPr>
        <p:txBody>
          <a:bodyPr lIns="91439" tIns="45719" rIns="91439" bIns="45719" numCol="1" spcCol="38100">
            <a:noAutofit/>
          </a:bodyPr>
          <a:lstStyle/>
          <a:p>
            <a:r>
              <a:rPr lang="en-US"/>
              <a:t>Click icon to add picture</a:t>
            </a:r>
            <a:endParaRPr/>
          </a:p>
        </p:txBody>
      </p:sp>
      <p:sp>
        <p:nvSpPr>
          <p:cNvPr id="125" name="Bowl with salmon cakes, salad, and hummus "/>
          <p:cNvSpPr>
            <a:spLocks noGrp="1"/>
          </p:cNvSpPr>
          <p:nvPr>
            <p:ph type="pic" sz="half" idx="22"/>
          </p:nvPr>
        </p:nvSpPr>
        <p:spPr>
          <a:xfrm>
            <a:off x="13500100" y="3978275"/>
            <a:ext cx="10439400" cy="12150181"/>
          </a:xfrm>
          <a:prstGeom prst="rect">
            <a:avLst/>
          </a:prstGeom>
        </p:spPr>
        <p:txBody>
          <a:bodyPr lIns="91439" tIns="45719" rIns="91439" bIns="45719" numCol="1" spcCol="38100">
            <a:noAutofit/>
          </a:bodyPr>
          <a:lstStyle/>
          <a:p>
            <a:r>
              <a:rPr lang="en-US"/>
              <a:t>Click icon to add picture</a:t>
            </a:r>
            <a:endParaRPr/>
          </a:p>
        </p:txBody>
      </p:sp>
      <p:sp>
        <p:nvSpPr>
          <p:cNvPr id="126" name="Bowl of pappardelle pasta with parsley butter, roasted hazelnuts, and shaved parmesan cheese"/>
          <p:cNvSpPr>
            <a:spLocks noGrp="1"/>
          </p:cNvSpPr>
          <p:nvPr>
            <p:ph type="pic" idx="23"/>
          </p:nvPr>
        </p:nvSpPr>
        <p:spPr>
          <a:xfrm>
            <a:off x="-139700" y="495300"/>
            <a:ext cx="16611600" cy="12458700"/>
          </a:xfrm>
          <a:prstGeom prst="rect">
            <a:avLst/>
          </a:prstGeom>
        </p:spPr>
        <p:txBody>
          <a:bodyPr lIns="91439" tIns="45719" rIns="91439" bIns="45719" numCol="1" spcCol="38100">
            <a:noAutofit/>
          </a:bodyPr>
          <a:lstStyle/>
          <a:p>
            <a:r>
              <a:rPr lang="en-US"/>
              <a:t>Click icon to add picture</a:t>
            </a:r>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1333500" y="-5524500"/>
            <a:ext cx="27051000" cy="21640800"/>
          </a:xfrm>
          <a:prstGeom prst="rect">
            <a:avLst/>
          </a:prstGeom>
        </p:spPr>
        <p:txBody>
          <a:bodyPr lIns="91439" tIns="45719" rIns="91439" bIns="45719" numCol="1" spcCol="38100">
            <a:noAutofit/>
          </a:bodyPr>
          <a:lstStyle/>
          <a:p>
            <a:r>
              <a:rPr lang="en-US"/>
              <a:t>Click icon to add picture</a:t>
            </a:r>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hasCustomPrompt="1"/>
          </p:nvPr>
        </p:nvSpPr>
        <p:spPr>
          <a:xfrm>
            <a:off x="1206500" y="4248503"/>
            <a:ext cx="21971000" cy="82560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numCol="2" spcCol="1098550">
            <a:normAutofit/>
          </a:bodyPr>
          <a:lstStyle/>
          <a:p>
            <a:r>
              <a:t>Slide bullet text</a:t>
            </a:r>
          </a:p>
          <a:p>
            <a:pPr lvl="1"/>
            <a:endParaRPr/>
          </a:p>
          <a:p>
            <a:pPr lvl="2"/>
            <a:endParaRPr/>
          </a:p>
          <a:p>
            <a:pPr lvl="3"/>
            <a:endParaRPr/>
          </a:p>
          <a:p>
            <a:pPr lvl="4"/>
            <a:endParaRPr/>
          </a:p>
        </p:txBody>
      </p:sp>
      <p:sp>
        <p:nvSpPr>
          <p:cNvPr id="3" name="Title Text"/>
          <p:cNvSpPr txBox="1">
            <a:spLocks noGrp="1"/>
          </p:cNvSpPr>
          <p:nvPr>
            <p:ph type="title"/>
          </p:nvPr>
        </p:nvSpPr>
        <p:spPr>
          <a:xfrm>
            <a:off x="3653366" y="2743200"/>
            <a:ext cx="19507201" cy="1505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Title Text</a:t>
            </a:r>
          </a:p>
        </p:txBody>
      </p:sp>
      <p:sp>
        <p:nvSpPr>
          <p:cNvPr id="4" name="Slide Number"/>
          <p:cNvSpPr txBox="1">
            <a:spLocks noGrp="1"/>
          </p:cNvSpPr>
          <p:nvPr>
            <p:ph type="sldNum" sz="quarter" idx="2"/>
          </p:nvPr>
        </p:nvSpPr>
        <p:spPr>
          <a:xfrm>
            <a:off x="12001500" y="13080999"/>
            <a:ext cx="368504"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3" r:id="rId2"/>
    <p:sldLayoutId id="2147483655" r:id="rId3"/>
    <p:sldLayoutId id="2147483657" r:id="rId4"/>
    <p:sldLayoutId id="2147483658" r:id="rId5"/>
    <p:sldLayoutId id="2147483659" r:id="rId6"/>
    <p:sldLayoutId id="2147483660" r:id="rId7"/>
    <p:sldLayoutId id="2147483661" r:id="rId8"/>
    <p:sldLayoutId id="2147483662" r:id="rId9"/>
    <p:sldLayoutId id="2147483665" r:id="rId10"/>
    <p:sldLayoutId id="2147483666" r:id="rId11"/>
  </p:sldLayoutIdLst>
  <p:transition spd="med"/>
  <p:txStyles>
    <p:titleStyle>
      <a:lvl1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1pPr>
      <a:lvl2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p:titleStyle>
    <p:bodyStyle>
      <a:lvl1pPr marL="609600" marR="0" indent="-609600" algn="l" defTabSz="2438337"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1pPr>
      <a:lvl2pPr marL="1219200" marR="0" indent="-609600" algn="l" defTabSz="2438337"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2pPr>
      <a:lvl3pPr marL="1828800" marR="0" indent="-609600" algn="l" defTabSz="2438337"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3pPr>
      <a:lvl4pPr marL="2438400" marR="0" indent="-609600" algn="l" defTabSz="2438337"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4pPr>
      <a:lvl5pPr marL="3048000" marR="0" indent="-609600" algn="l" defTabSz="2438337"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5pPr>
      <a:lvl6pPr marL="3657600" marR="0" indent="-609600" algn="l" defTabSz="2438337"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6pPr>
      <a:lvl7pPr marL="4267200" marR="0" indent="-609600" algn="l" defTabSz="2438337"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7pPr>
      <a:lvl8pPr marL="4876800" marR="0" indent="-609600" algn="l" defTabSz="2438337"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8pPr>
      <a:lvl9pPr marL="5486400" marR="0" indent="-609600" algn="l" defTabSz="2438337"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9pPr>
    </p:bodyStyle>
    <p:otherStyle>
      <a:lvl1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Layout" Target="../diagrams/layout1.xml"/><Relationship Id="rId7" Type="http://schemas.openxmlformats.org/officeDocument/2006/relationships/image" Target="../media/image15.png"/><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1.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1.png"/><Relationship Id="rId3" Type="http://schemas.openxmlformats.org/officeDocument/2006/relationships/image" Target="../media/image37.sv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image" Target="../media/image36.png"/><Relationship Id="rId1" Type="http://schemas.openxmlformats.org/officeDocument/2006/relationships/slideLayout" Target="../slideLayouts/slideLayout11.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sv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39.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image" Target="../media/image1.png"/><Relationship Id="rId2" Type="http://schemas.openxmlformats.org/officeDocument/2006/relationships/diagramData" Target="../diagrams/data2.xml"/><Relationship Id="rId1" Type="http://schemas.openxmlformats.org/officeDocument/2006/relationships/slideLayout" Target="../slideLayouts/slideLayout11.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hyperlink" Target="mailto:Louise.mathias@innovativefundingpartners.com" TargetMode="External"/><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8" Type="http://schemas.openxmlformats.org/officeDocument/2006/relationships/hyperlink" Target="http://www.naccho.org/topics/modelpractices/database/index.cfm" TargetMode="External"/><Relationship Id="rId3" Type="http://schemas.openxmlformats.org/officeDocument/2006/relationships/hyperlink" Target="http://www.thecommunityguide.org/" TargetMode="External"/><Relationship Id="rId7" Type="http://schemas.openxmlformats.org/officeDocument/2006/relationships/hyperlink" Target="http://www.ojjdp.gov/mpg/" TargetMode="External"/><Relationship Id="rId12" Type="http://schemas.openxmlformats.org/officeDocument/2006/relationships/image" Target="../media/image1.png"/><Relationship Id="rId2" Type="http://schemas.openxmlformats.org/officeDocument/2006/relationships/hyperlink" Target="http://www.innovations.ahrq.gov/" TargetMode="External"/><Relationship Id="rId1" Type="http://schemas.openxmlformats.org/officeDocument/2006/relationships/slideLayout" Target="../slideLayouts/slideLayout11.xml"/><Relationship Id="rId6" Type="http://schemas.openxmlformats.org/officeDocument/2006/relationships/hyperlink" Target="http://www.nrepp.samhsa.gov/" TargetMode="External"/><Relationship Id="rId11" Type="http://schemas.openxmlformats.org/officeDocument/2006/relationships/hyperlink" Target="http://www.mentalhealthfirstaid.org/cs/" TargetMode="External"/><Relationship Id="rId5" Type="http://schemas.openxmlformats.org/officeDocument/2006/relationships/hyperlink" Target="http://www.samhsa.gov/ebpWebguide" TargetMode="External"/><Relationship Id="rId10" Type="http://schemas.openxmlformats.org/officeDocument/2006/relationships/hyperlink" Target="http://www.prevent.org/" TargetMode="External"/><Relationship Id="rId4" Type="http://schemas.openxmlformats.org/officeDocument/2006/relationships/hyperlink" Target="http://www.promisingpractices.net/" TargetMode="External"/><Relationship Id="rId9" Type="http://schemas.openxmlformats.org/officeDocument/2006/relationships/hyperlink" Target="http://www.astho.org/Programs/Prevention/"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title of"/>
          <p:cNvSpPr txBox="1"/>
          <p:nvPr/>
        </p:nvSpPr>
        <p:spPr>
          <a:xfrm>
            <a:off x="8121555" y="5466193"/>
            <a:ext cx="16348582" cy="25648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defRPr sz="4000" b="1" spc="398">
                <a:solidFill>
                  <a:srgbClr val="ECB547"/>
                </a:solidFill>
                <a:latin typeface="AcuminProWide-Semibold"/>
                <a:ea typeface="AcuminProWide-Semibold"/>
                <a:cs typeface="AcuminProWide-Semibold"/>
                <a:sym typeface="AcuminProWide-Semibold"/>
              </a:defRPr>
            </a:lvl1pPr>
          </a:lstStyle>
          <a:p>
            <a:r>
              <a:rPr lang="en-US" sz="8000" dirty="0"/>
              <a:t>Incorporating Innovation in a</a:t>
            </a:r>
          </a:p>
          <a:p>
            <a:r>
              <a:rPr lang="en-US" sz="8000" dirty="0"/>
              <a:t>Government Grant Proposal</a:t>
            </a:r>
            <a:endParaRPr sz="8000" dirty="0"/>
          </a:p>
        </p:txBody>
      </p:sp>
      <p:pic>
        <p:nvPicPr>
          <p:cNvPr id="155" name="Image" descr="Image"/>
          <p:cNvPicPr>
            <a:picLocks noChangeAspect="1"/>
          </p:cNvPicPr>
          <p:nvPr/>
        </p:nvPicPr>
        <p:blipFill>
          <a:blip r:embed="rId2"/>
          <a:stretch>
            <a:fillRect/>
          </a:stretch>
        </p:blipFill>
        <p:spPr>
          <a:xfrm>
            <a:off x="5620891" y="5899510"/>
            <a:ext cx="2213357" cy="1916981"/>
          </a:xfrm>
          <a:prstGeom prst="rect">
            <a:avLst/>
          </a:prstGeom>
          <a:ln w="12700">
            <a:miter lim="400000"/>
          </a:ln>
        </p:spPr>
      </p:pic>
      <p:pic>
        <p:nvPicPr>
          <p:cNvPr id="3" name="Image" descr="Image">
            <a:extLst>
              <a:ext uri="{FF2B5EF4-FFF2-40B4-BE49-F238E27FC236}">
                <a16:creationId xmlns:a16="http://schemas.microsoft.com/office/drawing/2014/main" id="{25896D41-A052-332E-DA83-F3E3A9449DBA}"/>
              </a:ext>
            </a:extLst>
          </p:cNvPr>
          <p:cNvPicPr>
            <a:picLocks noChangeAspect="1"/>
          </p:cNvPicPr>
          <p:nvPr/>
        </p:nvPicPr>
        <p:blipFill>
          <a:blip r:embed="rId3"/>
          <a:stretch>
            <a:fillRect/>
          </a:stretch>
        </p:blipFill>
        <p:spPr>
          <a:xfrm>
            <a:off x="315355" y="546302"/>
            <a:ext cx="6855221" cy="1782859"/>
          </a:xfrm>
          <a:prstGeom prst="rect">
            <a:avLst/>
          </a:prstGeom>
          <a:ln w="12700">
            <a:miter lim="400000"/>
          </a:ln>
        </p:spPr>
      </p:pic>
      <p:sp>
        <p:nvSpPr>
          <p:cNvPr id="4" name="TextBox 3">
            <a:extLst>
              <a:ext uri="{FF2B5EF4-FFF2-40B4-BE49-F238E27FC236}">
                <a16:creationId xmlns:a16="http://schemas.microsoft.com/office/drawing/2014/main" id="{B53D6247-8CDF-6665-D164-B03F1F410F9C}"/>
              </a:ext>
            </a:extLst>
          </p:cNvPr>
          <p:cNvSpPr txBox="1"/>
          <p:nvPr/>
        </p:nvSpPr>
        <p:spPr>
          <a:xfrm>
            <a:off x="1533870" y="12143776"/>
            <a:ext cx="5004575"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lang="en-US" sz="6000" b="1" dirty="0">
                <a:solidFill>
                  <a:schemeClr val="accent2">
                    <a:lumMod val="75000"/>
                  </a:schemeClr>
                </a:solidFill>
              </a:rPr>
              <a:t>April 17,</a:t>
            </a:r>
            <a:r>
              <a:rPr kumimoji="0" lang="en-US" sz="6000" b="1" i="0" u="none" strike="noStrike" cap="none" spc="0" normalizeH="0" baseline="0" dirty="0">
                <a:ln>
                  <a:noFill/>
                </a:ln>
                <a:solidFill>
                  <a:schemeClr val="accent2">
                    <a:lumMod val="75000"/>
                  </a:schemeClr>
                </a:solidFill>
                <a:effectLst/>
                <a:uFillTx/>
                <a:latin typeface="+mj-lt"/>
                <a:ea typeface="+mj-ea"/>
                <a:cs typeface="+mj-cs"/>
                <a:sym typeface="Helvetica Neue"/>
              </a:rPr>
              <a:t> 2024</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0627E6FE-0DA0-46DD-BC4F-134F37ECE6B1}" type="slidenum">
              <a:rPr lang="en-US" smtClean="0"/>
              <a:pPr>
                <a:defRPr/>
              </a:pPr>
              <a:t>10</a:t>
            </a:fld>
            <a:endParaRPr lang="en-US" dirty="0">
              <a:solidFill>
                <a:srgbClr val="FFFFFF"/>
              </a:solidFill>
            </a:endParaRPr>
          </a:p>
        </p:txBody>
      </p:sp>
      <p:sp>
        <p:nvSpPr>
          <p:cNvPr id="5" name="TextBox 4"/>
          <p:cNvSpPr txBox="1"/>
          <p:nvPr/>
        </p:nvSpPr>
        <p:spPr>
          <a:xfrm>
            <a:off x="721142" y="1699609"/>
            <a:ext cx="21951741" cy="4524315"/>
          </a:xfrm>
          <a:prstGeom prst="rect">
            <a:avLst/>
          </a:prstGeom>
          <a:noFill/>
        </p:spPr>
        <p:txBody>
          <a:bodyPr wrap="square" rtlCol="0">
            <a:spAutoFit/>
          </a:bodyPr>
          <a:lstStyle/>
          <a:p>
            <a:pPr algn="l"/>
            <a:r>
              <a:rPr lang="en-US" sz="4800" dirty="0">
                <a:solidFill>
                  <a:schemeClr val="bg2">
                    <a:lumMod val="50000"/>
                  </a:schemeClr>
                </a:solidFill>
              </a:rPr>
              <a:t>Competitive grant proposals are often aimed at addressing/solving a real-world problem.</a:t>
            </a:r>
          </a:p>
          <a:p>
            <a:pPr algn="l"/>
            <a:endParaRPr lang="en-US" dirty="0">
              <a:solidFill>
                <a:schemeClr val="bg2">
                  <a:lumMod val="50000"/>
                </a:schemeClr>
              </a:solidFill>
            </a:endParaRPr>
          </a:p>
          <a:p>
            <a:pPr algn="l"/>
            <a:r>
              <a:rPr lang="en-US" sz="4800" dirty="0">
                <a:solidFill>
                  <a:schemeClr val="bg2">
                    <a:lumMod val="50000"/>
                  </a:schemeClr>
                </a:solidFill>
              </a:rPr>
              <a:t>What problem are you trying to solve and how will the funds go to help solve that problem?</a:t>
            </a:r>
          </a:p>
          <a:p>
            <a:pPr algn="l"/>
            <a:endParaRPr lang="en-US" dirty="0">
              <a:solidFill>
                <a:schemeClr val="bg2">
                  <a:lumMod val="50000"/>
                </a:schemeClr>
              </a:solidFill>
            </a:endParaRPr>
          </a:p>
          <a:p>
            <a:pPr algn="l"/>
            <a:r>
              <a:rPr lang="en-US" sz="4800" dirty="0">
                <a:solidFill>
                  <a:schemeClr val="bg2">
                    <a:lumMod val="50000"/>
                  </a:schemeClr>
                </a:solidFill>
              </a:rPr>
              <a:t>How will you know you solved or impacted the problem?</a:t>
            </a:r>
          </a:p>
        </p:txBody>
      </p:sp>
      <p:pic>
        <p:nvPicPr>
          <p:cNvPr id="6" name="Picture 5"/>
          <p:cNvPicPr>
            <a:picLocks noChangeAspect="1"/>
          </p:cNvPicPr>
          <p:nvPr/>
        </p:nvPicPr>
        <p:blipFill rotWithShape="1">
          <a:blip r:embed="rId2"/>
          <a:srcRect t="26347" b="15960"/>
          <a:stretch/>
        </p:blipFill>
        <p:spPr>
          <a:xfrm>
            <a:off x="1199230" y="6658768"/>
            <a:ext cx="11887200" cy="6858000"/>
          </a:xfrm>
          <a:prstGeom prst="rect">
            <a:avLst/>
          </a:prstGeom>
        </p:spPr>
      </p:pic>
      <p:sp>
        <p:nvSpPr>
          <p:cNvPr id="7" name="TextBox 6"/>
          <p:cNvSpPr txBox="1"/>
          <p:nvPr/>
        </p:nvSpPr>
        <p:spPr>
          <a:xfrm>
            <a:off x="13251203" y="6657436"/>
            <a:ext cx="8455858" cy="5016758"/>
          </a:xfrm>
          <a:prstGeom prst="rect">
            <a:avLst/>
          </a:prstGeom>
          <a:noFill/>
        </p:spPr>
        <p:txBody>
          <a:bodyPr wrap="square" rtlCol="0">
            <a:spAutoFit/>
          </a:bodyPr>
          <a:lstStyle/>
          <a:p>
            <a:pPr algn="l"/>
            <a:r>
              <a:rPr lang="en-US" sz="4000" i="1" dirty="0">
                <a:solidFill>
                  <a:schemeClr val="bg2">
                    <a:lumMod val="50000"/>
                  </a:schemeClr>
                </a:solidFill>
              </a:rPr>
              <a:t>For example, don’t ask at the initial stage of grant development what they want to use the money on, but ask what questions they have and what problems they want to solve. </a:t>
            </a:r>
          </a:p>
          <a:p>
            <a:pPr algn="l"/>
            <a:endParaRPr lang="en-US" sz="4000" i="1" dirty="0">
              <a:solidFill>
                <a:schemeClr val="bg2">
                  <a:lumMod val="50000"/>
                </a:schemeClr>
              </a:solidFill>
            </a:endParaRPr>
          </a:p>
          <a:p>
            <a:pPr algn="l"/>
            <a:r>
              <a:rPr lang="en-US" sz="4000" i="1" dirty="0">
                <a:solidFill>
                  <a:schemeClr val="bg2">
                    <a:lumMod val="50000"/>
                  </a:schemeClr>
                </a:solidFill>
              </a:rPr>
              <a:t>The money follows the problem not the other way around.</a:t>
            </a:r>
          </a:p>
        </p:txBody>
      </p:sp>
      <p:sp>
        <p:nvSpPr>
          <p:cNvPr id="8" name="Title 1">
            <a:extLst>
              <a:ext uri="{FF2B5EF4-FFF2-40B4-BE49-F238E27FC236}">
                <a16:creationId xmlns:a16="http://schemas.microsoft.com/office/drawing/2014/main" id="{86F8D1BF-4807-9D9D-DBF0-C6E67578CA5E}"/>
              </a:ext>
            </a:extLst>
          </p:cNvPr>
          <p:cNvSpPr>
            <a:spLocks noGrp="1"/>
          </p:cNvSpPr>
          <p:nvPr>
            <p:ph type="title"/>
          </p:nvPr>
        </p:nvSpPr>
        <p:spPr>
          <a:xfrm>
            <a:off x="677690" y="606850"/>
            <a:ext cx="17192624" cy="1820392"/>
          </a:xfrm>
        </p:spPr>
        <p:txBody>
          <a:bodyPr/>
          <a:lstStyle/>
          <a:p>
            <a:r>
              <a:rPr lang="en-US" b="1" dirty="0">
                <a:solidFill>
                  <a:srgbClr val="0EB1A4"/>
                </a:solidFill>
              </a:rPr>
              <a:t>Innovation is </a:t>
            </a:r>
            <a:r>
              <a:rPr lang="en-US" b="1" u="sng" dirty="0">
                <a:solidFill>
                  <a:srgbClr val="0EB1A4"/>
                </a:solidFill>
              </a:rPr>
              <a:t>Impactful</a:t>
            </a:r>
          </a:p>
        </p:txBody>
      </p:sp>
      <p:pic>
        <p:nvPicPr>
          <p:cNvPr id="2" name="Image" descr="Image">
            <a:extLst>
              <a:ext uri="{FF2B5EF4-FFF2-40B4-BE49-F238E27FC236}">
                <a16:creationId xmlns:a16="http://schemas.microsoft.com/office/drawing/2014/main" id="{321E3155-3D6B-E671-7BCE-D3CE895E0FA5}"/>
              </a:ext>
            </a:extLst>
          </p:cNvPr>
          <p:cNvPicPr>
            <a:picLocks noChangeAspect="1"/>
          </p:cNvPicPr>
          <p:nvPr/>
        </p:nvPicPr>
        <p:blipFill>
          <a:blip r:embed="rId3"/>
          <a:stretch>
            <a:fillRect/>
          </a:stretch>
        </p:blipFill>
        <p:spPr>
          <a:xfrm>
            <a:off x="22825838" y="12489939"/>
            <a:ext cx="1219791" cy="1056456"/>
          </a:xfrm>
          <a:prstGeom prst="rect">
            <a:avLst/>
          </a:prstGeom>
          <a:ln w="12700">
            <a:miter lim="400000"/>
          </a:ln>
        </p:spPr>
      </p:pic>
    </p:spTree>
    <p:extLst>
      <p:ext uri="{BB962C8B-B14F-4D97-AF65-F5344CB8AC3E}">
        <p14:creationId xmlns:p14="http://schemas.microsoft.com/office/powerpoint/2010/main" val="2288186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DB885-6238-CED8-FDD8-10C0DA58FCCE}"/>
              </a:ext>
            </a:extLst>
          </p:cNvPr>
          <p:cNvSpPr>
            <a:spLocks noGrp="1"/>
          </p:cNvSpPr>
          <p:nvPr>
            <p:ph type="title"/>
          </p:nvPr>
        </p:nvSpPr>
        <p:spPr>
          <a:xfrm>
            <a:off x="459185" y="566178"/>
            <a:ext cx="18385405" cy="2641600"/>
          </a:xfrm>
        </p:spPr>
        <p:txBody>
          <a:bodyPr/>
          <a:lstStyle/>
          <a:p>
            <a:r>
              <a:rPr lang="en-US" b="1" dirty="0">
                <a:solidFill>
                  <a:srgbClr val="0EB1A4"/>
                </a:solidFill>
              </a:rPr>
              <a:t>Innovation is Limited in Time and Choices</a:t>
            </a:r>
          </a:p>
        </p:txBody>
      </p:sp>
      <p:pic>
        <p:nvPicPr>
          <p:cNvPr id="4" name="Content Placeholder 3">
            <a:extLst>
              <a:ext uri="{FF2B5EF4-FFF2-40B4-BE49-F238E27FC236}">
                <a16:creationId xmlns:a16="http://schemas.microsoft.com/office/drawing/2014/main" id="{81F9E033-4A68-1F9F-CB89-075A57B3B397}"/>
              </a:ext>
            </a:extLst>
          </p:cNvPr>
          <p:cNvPicPr>
            <a:picLocks noGrp="1" noChangeAspect="1"/>
          </p:cNvPicPr>
          <p:nvPr>
            <p:ph idx="1"/>
          </p:nvPr>
        </p:nvPicPr>
        <p:blipFill>
          <a:blip r:embed="rId2"/>
          <a:stretch>
            <a:fillRect/>
          </a:stretch>
        </p:blipFill>
        <p:spPr>
          <a:xfrm>
            <a:off x="4775241" y="2976563"/>
            <a:ext cx="14833516" cy="7762874"/>
          </a:xfrm>
          <a:prstGeom prst="rect">
            <a:avLst/>
          </a:prstGeom>
        </p:spPr>
      </p:pic>
      <p:sp>
        <p:nvSpPr>
          <p:cNvPr id="6" name="TextBox 5">
            <a:extLst>
              <a:ext uri="{FF2B5EF4-FFF2-40B4-BE49-F238E27FC236}">
                <a16:creationId xmlns:a16="http://schemas.microsoft.com/office/drawing/2014/main" id="{A4407A8F-CB5F-0746-424D-F8FED056FA6B}"/>
              </a:ext>
            </a:extLst>
          </p:cNvPr>
          <p:cNvSpPr txBox="1"/>
          <p:nvPr/>
        </p:nvSpPr>
        <p:spPr>
          <a:xfrm>
            <a:off x="1396416" y="11487161"/>
            <a:ext cx="21591167" cy="830997"/>
          </a:xfrm>
          <a:prstGeom prst="rect">
            <a:avLst/>
          </a:prstGeom>
          <a:noFill/>
        </p:spPr>
        <p:txBody>
          <a:bodyPr wrap="none" rtlCol="0">
            <a:spAutoFit/>
          </a:bodyPr>
          <a:lstStyle/>
          <a:p>
            <a:r>
              <a:rPr lang="en-US" sz="4800" b="1" dirty="0">
                <a:solidFill>
                  <a:schemeClr val="bg2">
                    <a:lumMod val="50000"/>
                  </a:schemeClr>
                </a:solidFill>
              </a:rPr>
              <a:t>At some point, given pressing deadlines, a decision will have to be made.</a:t>
            </a:r>
          </a:p>
        </p:txBody>
      </p:sp>
      <p:pic>
        <p:nvPicPr>
          <p:cNvPr id="3" name="Image" descr="Image">
            <a:extLst>
              <a:ext uri="{FF2B5EF4-FFF2-40B4-BE49-F238E27FC236}">
                <a16:creationId xmlns:a16="http://schemas.microsoft.com/office/drawing/2014/main" id="{EB3251A8-A01B-7762-CBF6-36E9859DBDEB}"/>
              </a:ext>
            </a:extLst>
          </p:cNvPr>
          <p:cNvPicPr>
            <a:picLocks noChangeAspect="1"/>
          </p:cNvPicPr>
          <p:nvPr/>
        </p:nvPicPr>
        <p:blipFill>
          <a:blip r:embed="rId3"/>
          <a:stretch>
            <a:fillRect/>
          </a:stretch>
        </p:blipFill>
        <p:spPr>
          <a:xfrm>
            <a:off x="22825838" y="12489939"/>
            <a:ext cx="1219791" cy="1056456"/>
          </a:xfrm>
          <a:prstGeom prst="rect">
            <a:avLst/>
          </a:prstGeom>
          <a:ln w="12700">
            <a:miter lim="400000"/>
          </a:ln>
        </p:spPr>
      </p:pic>
    </p:spTree>
    <p:extLst>
      <p:ext uri="{BB962C8B-B14F-4D97-AF65-F5344CB8AC3E}">
        <p14:creationId xmlns:p14="http://schemas.microsoft.com/office/powerpoint/2010/main" val="2186474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g20270e6df5a_0_16"/>
          <p:cNvSpPr txBox="1">
            <a:spLocks noGrp="1"/>
          </p:cNvSpPr>
          <p:nvPr>
            <p:ph type="title"/>
          </p:nvPr>
        </p:nvSpPr>
        <p:spPr>
          <a:xfrm>
            <a:off x="1219200" y="2067339"/>
            <a:ext cx="19971026" cy="7732643"/>
          </a:xfrm>
          <a:prstGeom prst="rect">
            <a:avLst/>
          </a:prstGeom>
        </p:spPr>
        <p:txBody>
          <a:bodyPr spcFirstLastPara="1" wrap="square" lIns="182850" tIns="91400" rIns="182850" bIns="91400" anchor="ctr" anchorCtr="0">
            <a:normAutofit/>
          </a:bodyPr>
          <a:lstStyle/>
          <a:p>
            <a:pPr marL="101600">
              <a:lnSpc>
                <a:spcPct val="100000"/>
              </a:lnSpc>
              <a:buClr>
                <a:schemeClr val="dk1"/>
              </a:buClr>
              <a:buSzPts val="2800"/>
            </a:pPr>
            <a:r>
              <a:rPr lang="en-US" sz="9600" dirty="0">
                <a:solidFill>
                  <a:srgbClr val="FFC000"/>
                </a:solidFill>
                <a:latin typeface="+mj-ea"/>
                <a:cs typeface="Montserrat"/>
                <a:sym typeface="Montserrat"/>
              </a:rPr>
              <a:t>II.</a:t>
            </a:r>
            <a:r>
              <a:rPr lang="en-US" sz="9600" dirty="0">
                <a:solidFill>
                  <a:schemeClr val="dk1"/>
                </a:solidFill>
                <a:latin typeface="Montserrat"/>
                <a:ea typeface="Montserrat"/>
                <a:cs typeface="Montserrat"/>
                <a:sym typeface="Montserrat"/>
              </a:rPr>
              <a:t> </a:t>
            </a:r>
            <a:r>
              <a:rPr lang="en-US" sz="9600" dirty="0">
                <a:solidFill>
                  <a:srgbClr val="0EB1A4"/>
                </a:solidFill>
              </a:rPr>
              <a:t>Understand considerations for developing innovative projects.</a:t>
            </a:r>
            <a:br>
              <a:rPr lang="en-US" sz="9600" dirty="0">
                <a:solidFill>
                  <a:srgbClr val="0EB1A4"/>
                </a:solidFill>
              </a:rPr>
            </a:br>
            <a:br>
              <a:rPr lang="en-US" sz="9600" dirty="0">
                <a:solidFill>
                  <a:schemeClr val="tx1"/>
                </a:solidFill>
              </a:rPr>
            </a:br>
            <a:endParaRPr sz="9600" b="1" dirty="0">
              <a:solidFill>
                <a:schemeClr val="accent2">
                  <a:lumMod val="75000"/>
                </a:schemeClr>
              </a:solidFill>
              <a:latin typeface="+mj-ea"/>
              <a:sym typeface="Montserrat"/>
            </a:endParaRPr>
          </a:p>
        </p:txBody>
      </p:sp>
      <p:pic>
        <p:nvPicPr>
          <p:cNvPr id="2" name="Image" descr="Image">
            <a:extLst>
              <a:ext uri="{FF2B5EF4-FFF2-40B4-BE49-F238E27FC236}">
                <a16:creationId xmlns:a16="http://schemas.microsoft.com/office/drawing/2014/main" id="{A42C7207-BB09-FDC6-1587-CF282DA8910A}"/>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spTree>
    <p:extLst>
      <p:ext uri="{BB962C8B-B14F-4D97-AF65-F5344CB8AC3E}">
        <p14:creationId xmlns:p14="http://schemas.microsoft.com/office/powerpoint/2010/main" val="2205311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012495"/>
            <a:ext cx="17193336" cy="2641600"/>
          </a:xfrm>
        </p:spPr>
        <p:txBody>
          <a:bodyPr/>
          <a:lstStyle/>
          <a:p>
            <a:r>
              <a:rPr lang="en-US" b="1" dirty="0">
                <a:solidFill>
                  <a:srgbClr val="0EB1A4"/>
                </a:solidFill>
              </a:rPr>
              <a:t>Creativity vs Innovation</a:t>
            </a:r>
          </a:p>
        </p:txBody>
      </p:sp>
      <p:pic>
        <p:nvPicPr>
          <p:cNvPr id="5" name="Content Placeholder 4"/>
          <p:cNvPicPr>
            <a:picLocks noGrp="1" noChangeAspect="1"/>
          </p:cNvPicPr>
          <p:nvPr>
            <p:ph idx="1"/>
          </p:nvPr>
        </p:nvPicPr>
        <p:blipFill rotWithShape="1">
          <a:blip r:embed="rId2"/>
          <a:srcRect l="9257" t="4194" r="9036" b="10543"/>
          <a:stretch/>
        </p:blipFill>
        <p:spPr>
          <a:xfrm>
            <a:off x="3311010" y="2730862"/>
            <a:ext cx="6577540" cy="9417082"/>
          </a:xfrm>
          <a:prstGeom prst="rect">
            <a:avLst/>
          </a:prstGeom>
        </p:spPr>
      </p:pic>
      <p:sp>
        <p:nvSpPr>
          <p:cNvPr id="4" name="Slide Number Placeholder 3"/>
          <p:cNvSpPr>
            <a:spLocks noGrp="1"/>
          </p:cNvSpPr>
          <p:nvPr>
            <p:ph type="sldNum" sz="quarter" idx="12"/>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0627E6FE-0DA0-46DD-BC4F-134F37ECE6B1}" type="slidenum">
              <a:rPr lang="en-US" smtClean="0"/>
              <a:pPr>
                <a:defRPr/>
              </a:pPr>
              <a:t>13</a:t>
            </a:fld>
            <a:endParaRPr lang="en-US" dirty="0">
              <a:solidFill>
                <a:srgbClr val="FFFFFF"/>
              </a:solidFill>
            </a:endParaRPr>
          </a:p>
        </p:txBody>
      </p:sp>
      <p:pic>
        <p:nvPicPr>
          <p:cNvPr id="3" name="Picture 2">
            <a:extLst>
              <a:ext uri="{FF2B5EF4-FFF2-40B4-BE49-F238E27FC236}">
                <a16:creationId xmlns:a16="http://schemas.microsoft.com/office/drawing/2014/main" id="{8D5A0939-D8FC-16D7-D420-6EC4F7C3E14F}"/>
              </a:ext>
            </a:extLst>
          </p:cNvPr>
          <p:cNvPicPr>
            <a:picLocks noChangeAspect="1"/>
          </p:cNvPicPr>
          <p:nvPr/>
        </p:nvPicPr>
        <p:blipFill>
          <a:blip r:embed="rId3"/>
          <a:stretch>
            <a:fillRect/>
          </a:stretch>
        </p:blipFill>
        <p:spPr>
          <a:xfrm>
            <a:off x="10317213" y="3254378"/>
            <a:ext cx="10595950" cy="8983158"/>
          </a:xfrm>
          <a:prstGeom prst="rect">
            <a:avLst/>
          </a:prstGeom>
        </p:spPr>
      </p:pic>
      <p:pic>
        <p:nvPicPr>
          <p:cNvPr id="6" name="Image" descr="Image">
            <a:extLst>
              <a:ext uri="{FF2B5EF4-FFF2-40B4-BE49-F238E27FC236}">
                <a16:creationId xmlns:a16="http://schemas.microsoft.com/office/drawing/2014/main" id="{A50A3617-C99C-3298-6396-B2E686BA8884}"/>
              </a:ext>
            </a:extLst>
          </p:cNvPr>
          <p:cNvPicPr>
            <a:picLocks noChangeAspect="1"/>
          </p:cNvPicPr>
          <p:nvPr/>
        </p:nvPicPr>
        <p:blipFill>
          <a:blip r:embed="rId4"/>
          <a:stretch>
            <a:fillRect/>
          </a:stretch>
        </p:blipFill>
        <p:spPr>
          <a:xfrm>
            <a:off x="22825838" y="12489939"/>
            <a:ext cx="1219791" cy="1056456"/>
          </a:xfrm>
          <a:prstGeom prst="rect">
            <a:avLst/>
          </a:prstGeom>
          <a:ln w="12700">
            <a:miter lim="400000"/>
          </a:ln>
        </p:spPr>
      </p:pic>
    </p:spTree>
    <p:extLst>
      <p:ext uri="{BB962C8B-B14F-4D97-AF65-F5344CB8AC3E}">
        <p14:creationId xmlns:p14="http://schemas.microsoft.com/office/powerpoint/2010/main" val="3410353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DFA52-1CB1-1B25-C851-A619D2B5E7AB}"/>
              </a:ext>
            </a:extLst>
          </p:cNvPr>
          <p:cNvSpPr>
            <a:spLocks noGrp="1"/>
          </p:cNvSpPr>
          <p:nvPr>
            <p:ph type="title"/>
          </p:nvPr>
        </p:nvSpPr>
        <p:spPr>
          <a:xfrm>
            <a:off x="423269" y="587539"/>
            <a:ext cx="17193336" cy="2641600"/>
          </a:xfrm>
        </p:spPr>
        <p:txBody>
          <a:bodyPr/>
          <a:lstStyle/>
          <a:p>
            <a:r>
              <a:rPr lang="en-US" b="1" dirty="0">
                <a:solidFill>
                  <a:srgbClr val="0EB1A4"/>
                </a:solidFill>
              </a:rPr>
              <a:t>Grants Fund Projects that Are Useful and Built on Previous Success</a:t>
            </a:r>
          </a:p>
        </p:txBody>
      </p:sp>
      <p:pic>
        <p:nvPicPr>
          <p:cNvPr id="4" name="Content Placeholder 3">
            <a:extLst>
              <a:ext uri="{FF2B5EF4-FFF2-40B4-BE49-F238E27FC236}">
                <a16:creationId xmlns:a16="http://schemas.microsoft.com/office/drawing/2014/main" id="{A1AC812D-7176-BEC2-0ED0-1F893B8E1102}"/>
              </a:ext>
            </a:extLst>
          </p:cNvPr>
          <p:cNvPicPr>
            <a:picLocks noGrp="1" noChangeAspect="1"/>
          </p:cNvPicPr>
          <p:nvPr>
            <p:ph idx="1"/>
          </p:nvPr>
        </p:nvPicPr>
        <p:blipFill>
          <a:blip r:embed="rId2"/>
          <a:stretch>
            <a:fillRect/>
          </a:stretch>
        </p:blipFill>
        <p:spPr>
          <a:xfrm>
            <a:off x="882869" y="3229139"/>
            <a:ext cx="11770586" cy="8917974"/>
          </a:xfrm>
          <a:prstGeom prst="rect">
            <a:avLst/>
          </a:prstGeom>
        </p:spPr>
      </p:pic>
      <p:sp>
        <p:nvSpPr>
          <p:cNvPr id="5" name="TextBox 4">
            <a:extLst>
              <a:ext uri="{FF2B5EF4-FFF2-40B4-BE49-F238E27FC236}">
                <a16:creationId xmlns:a16="http://schemas.microsoft.com/office/drawing/2014/main" id="{D2E277B5-B02C-7F10-EA09-EA404B648030}"/>
              </a:ext>
            </a:extLst>
          </p:cNvPr>
          <p:cNvSpPr txBox="1"/>
          <p:nvPr/>
        </p:nvSpPr>
        <p:spPr>
          <a:xfrm>
            <a:off x="13464848" y="4041844"/>
            <a:ext cx="9434908" cy="5632311"/>
          </a:xfrm>
          <a:prstGeom prst="rect">
            <a:avLst/>
          </a:prstGeom>
          <a:noFill/>
        </p:spPr>
        <p:txBody>
          <a:bodyPr wrap="square" rtlCol="0">
            <a:spAutoFit/>
          </a:bodyPr>
          <a:lstStyle/>
          <a:p>
            <a:r>
              <a:rPr lang="en-US" sz="6000" b="1" dirty="0">
                <a:solidFill>
                  <a:schemeClr val="bg2">
                    <a:lumMod val="50000"/>
                  </a:schemeClr>
                </a:solidFill>
              </a:rPr>
              <a:t>Develop a project that is </a:t>
            </a:r>
            <a:r>
              <a:rPr lang="en-US" sz="6000" b="1" u="sng" dirty="0">
                <a:solidFill>
                  <a:schemeClr val="bg2">
                    <a:lumMod val="50000"/>
                  </a:schemeClr>
                </a:solidFill>
              </a:rPr>
              <a:t>doable</a:t>
            </a:r>
            <a:r>
              <a:rPr lang="en-US" sz="6000" b="1" dirty="0">
                <a:solidFill>
                  <a:schemeClr val="bg2">
                    <a:lumMod val="50000"/>
                  </a:schemeClr>
                </a:solidFill>
              </a:rPr>
              <a:t> and </a:t>
            </a:r>
            <a:r>
              <a:rPr lang="en-US" sz="6000" b="1" u="sng" dirty="0">
                <a:solidFill>
                  <a:schemeClr val="bg2">
                    <a:lumMod val="50000"/>
                  </a:schemeClr>
                </a:solidFill>
              </a:rPr>
              <a:t>worth doing</a:t>
            </a:r>
            <a:r>
              <a:rPr lang="en-US" sz="6000" b="1" dirty="0">
                <a:solidFill>
                  <a:schemeClr val="bg2">
                    <a:lumMod val="50000"/>
                  </a:schemeClr>
                </a:solidFill>
              </a:rPr>
              <a:t>?</a:t>
            </a:r>
          </a:p>
          <a:p>
            <a:endParaRPr lang="en-US" sz="6000" b="1" dirty="0">
              <a:solidFill>
                <a:schemeClr val="bg2">
                  <a:lumMod val="50000"/>
                </a:schemeClr>
              </a:solidFill>
            </a:endParaRPr>
          </a:p>
          <a:p>
            <a:r>
              <a:rPr lang="en-US" sz="6000" b="1" dirty="0">
                <a:solidFill>
                  <a:schemeClr val="bg2">
                    <a:lumMod val="50000"/>
                  </a:schemeClr>
                </a:solidFill>
              </a:rPr>
              <a:t>Of the two, which is more difficult to figure out, and why?</a:t>
            </a:r>
          </a:p>
        </p:txBody>
      </p:sp>
      <p:pic>
        <p:nvPicPr>
          <p:cNvPr id="3" name="Image" descr="Image">
            <a:extLst>
              <a:ext uri="{FF2B5EF4-FFF2-40B4-BE49-F238E27FC236}">
                <a16:creationId xmlns:a16="http://schemas.microsoft.com/office/drawing/2014/main" id="{97ABEFA5-F71F-9DB5-71ED-FB3928272127}"/>
              </a:ext>
            </a:extLst>
          </p:cNvPr>
          <p:cNvPicPr>
            <a:picLocks noChangeAspect="1"/>
          </p:cNvPicPr>
          <p:nvPr/>
        </p:nvPicPr>
        <p:blipFill>
          <a:blip r:embed="rId3"/>
          <a:stretch>
            <a:fillRect/>
          </a:stretch>
        </p:blipFill>
        <p:spPr>
          <a:xfrm>
            <a:off x="22825838" y="12489939"/>
            <a:ext cx="1219791" cy="1056456"/>
          </a:xfrm>
          <a:prstGeom prst="rect">
            <a:avLst/>
          </a:prstGeom>
          <a:ln w="12700">
            <a:miter lim="400000"/>
          </a:ln>
        </p:spPr>
      </p:pic>
    </p:spTree>
    <p:extLst>
      <p:ext uri="{BB962C8B-B14F-4D97-AF65-F5344CB8AC3E}">
        <p14:creationId xmlns:p14="http://schemas.microsoft.com/office/powerpoint/2010/main" val="3011713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A51C4-67AF-BC74-C31C-5D1894A4712D}"/>
              </a:ext>
            </a:extLst>
          </p:cNvPr>
          <p:cNvSpPr>
            <a:spLocks noGrp="1"/>
          </p:cNvSpPr>
          <p:nvPr>
            <p:ph type="title"/>
          </p:nvPr>
        </p:nvSpPr>
        <p:spPr>
          <a:xfrm>
            <a:off x="429290" y="579135"/>
            <a:ext cx="18497272" cy="3687028"/>
          </a:xfrm>
        </p:spPr>
        <p:txBody>
          <a:bodyPr>
            <a:normAutofit/>
          </a:bodyPr>
          <a:lstStyle/>
          <a:p>
            <a:r>
              <a:rPr lang="en-US" b="1" dirty="0">
                <a:solidFill>
                  <a:srgbClr val="0EB1A4"/>
                </a:solidFill>
              </a:rPr>
              <a:t>Making a Grant Project Doable is the Greatest Sign of Creativity and Innovation</a:t>
            </a:r>
          </a:p>
        </p:txBody>
      </p:sp>
      <p:pic>
        <p:nvPicPr>
          <p:cNvPr id="4" name="Picture 3">
            <a:extLst>
              <a:ext uri="{FF2B5EF4-FFF2-40B4-BE49-F238E27FC236}">
                <a16:creationId xmlns:a16="http://schemas.microsoft.com/office/drawing/2014/main" id="{27F1ADFA-C070-A963-A21D-BE22C8484F2B}"/>
              </a:ext>
            </a:extLst>
          </p:cNvPr>
          <p:cNvPicPr>
            <a:picLocks noChangeAspect="1"/>
          </p:cNvPicPr>
          <p:nvPr/>
        </p:nvPicPr>
        <p:blipFill rotWithShape="1">
          <a:blip r:embed="rId2"/>
          <a:srcRect l="8345" t="3999" r="7904" b="6787"/>
          <a:stretch/>
        </p:blipFill>
        <p:spPr>
          <a:xfrm>
            <a:off x="14706075" y="4039705"/>
            <a:ext cx="8097170" cy="8625250"/>
          </a:xfrm>
          <a:prstGeom prst="rect">
            <a:avLst/>
          </a:prstGeom>
        </p:spPr>
      </p:pic>
      <p:sp>
        <p:nvSpPr>
          <p:cNvPr id="8" name="Content Placeholder 2">
            <a:extLst>
              <a:ext uri="{FF2B5EF4-FFF2-40B4-BE49-F238E27FC236}">
                <a16:creationId xmlns:a16="http://schemas.microsoft.com/office/drawing/2014/main" id="{D9A0928D-C495-E193-1D22-49C6B39C6082}"/>
              </a:ext>
            </a:extLst>
          </p:cNvPr>
          <p:cNvSpPr>
            <a:spLocks noGrp="1"/>
          </p:cNvSpPr>
          <p:nvPr>
            <p:ph idx="1"/>
          </p:nvPr>
        </p:nvSpPr>
        <p:spPr>
          <a:xfrm>
            <a:off x="1219201" y="3200402"/>
            <a:ext cx="27166956" cy="8686800"/>
          </a:xfrm>
        </p:spPr>
        <p:txBody>
          <a:bodyPr>
            <a:normAutofit/>
          </a:bodyPr>
          <a:lstStyle/>
          <a:p>
            <a:pPr marL="0" indent="0">
              <a:buNone/>
              <a:tabLst>
                <a:tab pos="3827463" algn="l"/>
              </a:tabLst>
            </a:pPr>
            <a:r>
              <a:rPr lang="en-US" dirty="0">
                <a:solidFill>
                  <a:schemeClr val="bg2">
                    <a:lumMod val="50000"/>
                  </a:schemeClr>
                </a:solidFill>
              </a:rPr>
              <a:t>Trying to align your strategic priorities, community needs, and organizational capacity all within the project requirements, limited budget, and aggressive timeline of the grant is a near impossible task.</a:t>
            </a:r>
          </a:p>
          <a:p>
            <a:pPr marL="0" indent="0">
              <a:buNone/>
            </a:pPr>
            <a:r>
              <a:rPr lang="en-US" dirty="0">
                <a:solidFill>
                  <a:schemeClr val="bg2">
                    <a:lumMod val="50000"/>
                  </a:schemeClr>
                </a:solidFill>
              </a:rPr>
              <a:t>This is an </a:t>
            </a:r>
            <a:r>
              <a:rPr lang="en-US" b="1" dirty="0">
                <a:solidFill>
                  <a:schemeClr val="bg2">
                    <a:lumMod val="50000"/>
                  </a:schemeClr>
                </a:solidFill>
              </a:rPr>
              <a:t>iterative</a:t>
            </a:r>
            <a:r>
              <a:rPr lang="en-US" dirty="0">
                <a:solidFill>
                  <a:schemeClr val="bg2">
                    <a:lumMod val="50000"/>
                  </a:schemeClr>
                </a:solidFill>
              </a:rPr>
              <a:t> process of seemingly trying to fit a square peg into a round hole.  Most of the grant effort will be on the later issue not the former.</a:t>
            </a:r>
          </a:p>
        </p:txBody>
      </p:sp>
      <p:pic>
        <p:nvPicPr>
          <p:cNvPr id="9" name="Image" descr="Image">
            <a:extLst>
              <a:ext uri="{FF2B5EF4-FFF2-40B4-BE49-F238E27FC236}">
                <a16:creationId xmlns:a16="http://schemas.microsoft.com/office/drawing/2014/main" id="{7FA7F70E-3717-5D08-304C-2882EC62DA93}"/>
              </a:ext>
            </a:extLst>
          </p:cNvPr>
          <p:cNvPicPr>
            <a:picLocks noChangeAspect="1"/>
          </p:cNvPicPr>
          <p:nvPr/>
        </p:nvPicPr>
        <p:blipFill>
          <a:blip r:embed="rId3"/>
          <a:stretch>
            <a:fillRect/>
          </a:stretch>
        </p:blipFill>
        <p:spPr>
          <a:xfrm>
            <a:off x="22825838" y="12489939"/>
            <a:ext cx="1219791" cy="1056456"/>
          </a:xfrm>
          <a:prstGeom prst="rect">
            <a:avLst/>
          </a:prstGeom>
          <a:ln w="12700">
            <a:miter lim="400000"/>
          </a:ln>
        </p:spPr>
      </p:pic>
    </p:spTree>
    <p:extLst>
      <p:ext uri="{BB962C8B-B14F-4D97-AF65-F5344CB8AC3E}">
        <p14:creationId xmlns:p14="http://schemas.microsoft.com/office/powerpoint/2010/main" val="1823718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837" y="641443"/>
            <a:ext cx="18858472" cy="1634066"/>
          </a:xfrm>
        </p:spPr>
        <p:txBody>
          <a:bodyPr/>
          <a:lstStyle/>
          <a:p>
            <a:r>
              <a:rPr lang="en-US" b="1" dirty="0">
                <a:solidFill>
                  <a:srgbClr val="0EB1A4"/>
                </a:solidFill>
              </a:rPr>
              <a:t>Aligning Innovation with Strategic Planning</a:t>
            </a:r>
          </a:p>
        </p:txBody>
      </p:sp>
      <p:graphicFrame>
        <p:nvGraphicFramePr>
          <p:cNvPr id="9" name="TextBox 6">
            <a:extLst>
              <a:ext uri="{FF2B5EF4-FFF2-40B4-BE49-F238E27FC236}">
                <a16:creationId xmlns:a16="http://schemas.microsoft.com/office/drawing/2014/main" id="{66D2D9A9-4038-B093-4058-C5A5DD3D1861}"/>
              </a:ext>
            </a:extLst>
          </p:cNvPr>
          <p:cNvGraphicFramePr/>
          <p:nvPr>
            <p:extLst>
              <p:ext uri="{D42A27DB-BD31-4B8C-83A1-F6EECF244321}">
                <p14:modId xmlns:p14="http://schemas.microsoft.com/office/powerpoint/2010/main" val="1115061263"/>
              </p:ext>
            </p:extLst>
          </p:nvPr>
        </p:nvGraphicFramePr>
        <p:xfrm>
          <a:off x="2667931" y="8015184"/>
          <a:ext cx="18603180" cy="5331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DACFDD54-EA3F-589D-9CE5-6B56D90B62D9}"/>
              </a:ext>
            </a:extLst>
          </p:cNvPr>
          <p:cNvPicPr>
            <a:picLocks noChangeAspect="1"/>
          </p:cNvPicPr>
          <p:nvPr/>
        </p:nvPicPr>
        <p:blipFill>
          <a:blip r:embed="rId7"/>
          <a:stretch>
            <a:fillRect/>
          </a:stretch>
        </p:blipFill>
        <p:spPr>
          <a:xfrm>
            <a:off x="3842849" y="1917697"/>
            <a:ext cx="16253344" cy="5755122"/>
          </a:xfrm>
          <a:prstGeom prst="rect">
            <a:avLst/>
          </a:prstGeom>
        </p:spPr>
      </p:pic>
      <p:pic>
        <p:nvPicPr>
          <p:cNvPr id="3" name="Image" descr="Image">
            <a:extLst>
              <a:ext uri="{FF2B5EF4-FFF2-40B4-BE49-F238E27FC236}">
                <a16:creationId xmlns:a16="http://schemas.microsoft.com/office/drawing/2014/main" id="{531881AD-206A-C4FD-8DD5-872F47F36CD9}"/>
              </a:ext>
            </a:extLst>
          </p:cNvPr>
          <p:cNvPicPr>
            <a:picLocks noChangeAspect="1"/>
          </p:cNvPicPr>
          <p:nvPr/>
        </p:nvPicPr>
        <p:blipFill>
          <a:blip r:embed="rId8"/>
          <a:stretch>
            <a:fillRect/>
          </a:stretch>
        </p:blipFill>
        <p:spPr>
          <a:xfrm>
            <a:off x="22466295" y="12033784"/>
            <a:ext cx="1219791" cy="1056456"/>
          </a:xfrm>
          <a:prstGeom prst="rect">
            <a:avLst/>
          </a:prstGeom>
          <a:ln w="12700">
            <a:miter lim="400000"/>
          </a:ln>
        </p:spPr>
      </p:pic>
    </p:spTree>
    <p:extLst>
      <p:ext uri="{BB962C8B-B14F-4D97-AF65-F5344CB8AC3E}">
        <p14:creationId xmlns:p14="http://schemas.microsoft.com/office/powerpoint/2010/main" val="2318714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957" y="662611"/>
            <a:ext cx="17193336" cy="2641600"/>
          </a:xfrm>
        </p:spPr>
        <p:txBody>
          <a:bodyPr/>
          <a:lstStyle/>
          <a:p>
            <a:r>
              <a:rPr lang="en-US" b="1" dirty="0">
                <a:solidFill>
                  <a:srgbClr val="0EB1A4"/>
                </a:solidFill>
              </a:rPr>
              <a:t>The Research Problem and Solution Drives the Entire Project</a:t>
            </a:r>
          </a:p>
        </p:txBody>
      </p:sp>
      <p:pic>
        <p:nvPicPr>
          <p:cNvPr id="5" name="Content Placeholder 4"/>
          <p:cNvPicPr>
            <a:picLocks noGrp="1" noChangeAspect="1"/>
          </p:cNvPicPr>
          <p:nvPr>
            <p:ph idx="1"/>
          </p:nvPr>
        </p:nvPicPr>
        <p:blipFill rotWithShape="1">
          <a:blip r:embed="rId2"/>
          <a:srcRect t="-73" r="-279"/>
          <a:stretch/>
        </p:blipFill>
        <p:spPr>
          <a:xfrm>
            <a:off x="11652642" y="1823558"/>
            <a:ext cx="11995788" cy="10971912"/>
          </a:xfrm>
          <a:prstGeom prst="ellipse">
            <a:avLst/>
          </a:prstGeom>
        </p:spPr>
      </p:pic>
      <p:sp>
        <p:nvSpPr>
          <p:cNvPr id="4" name="Slide Number Placeholder 3"/>
          <p:cNvSpPr>
            <a:spLocks noGrp="1"/>
          </p:cNvSpPr>
          <p:nvPr>
            <p:ph type="sldNum" sz="quarter" idx="12"/>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0627E6FE-0DA0-46DD-BC4F-134F37ECE6B1}" type="slidenum">
              <a:rPr lang="en-US" smtClean="0"/>
              <a:pPr>
                <a:defRPr/>
              </a:pPr>
              <a:t>17</a:t>
            </a:fld>
            <a:endParaRPr lang="en-US" dirty="0">
              <a:solidFill>
                <a:srgbClr val="FFFFFF"/>
              </a:solidFill>
            </a:endParaRPr>
          </a:p>
        </p:txBody>
      </p:sp>
      <p:sp>
        <p:nvSpPr>
          <p:cNvPr id="6" name="TextBox 5"/>
          <p:cNvSpPr txBox="1"/>
          <p:nvPr/>
        </p:nvSpPr>
        <p:spPr>
          <a:xfrm>
            <a:off x="735570" y="3762118"/>
            <a:ext cx="9785288" cy="8217634"/>
          </a:xfrm>
          <a:prstGeom prst="rect">
            <a:avLst/>
          </a:prstGeom>
          <a:noFill/>
        </p:spPr>
        <p:txBody>
          <a:bodyPr wrap="square" rtlCol="0">
            <a:spAutoFit/>
          </a:bodyPr>
          <a:lstStyle/>
          <a:p>
            <a:pPr algn="l"/>
            <a:r>
              <a:rPr lang="en-US" sz="4800" b="1" dirty="0">
                <a:solidFill>
                  <a:schemeClr val="bg2">
                    <a:lumMod val="50000"/>
                  </a:schemeClr>
                </a:solidFill>
              </a:rPr>
              <a:t>Why try to systematize the innovation process?  </a:t>
            </a:r>
          </a:p>
          <a:p>
            <a:pPr algn="l"/>
            <a:endParaRPr lang="en-US" sz="4800" b="1" dirty="0">
              <a:solidFill>
                <a:schemeClr val="bg2">
                  <a:lumMod val="50000"/>
                </a:schemeClr>
              </a:solidFill>
            </a:endParaRPr>
          </a:p>
          <a:p>
            <a:pPr algn="l"/>
            <a:r>
              <a:rPr lang="en-US" sz="4800" b="1" dirty="0">
                <a:solidFill>
                  <a:schemeClr val="bg2">
                    <a:lumMod val="50000"/>
                  </a:schemeClr>
                </a:solidFill>
              </a:rPr>
              <a:t>Innovation is difficult and should be approached with the same rigor as any other other process.  </a:t>
            </a:r>
          </a:p>
          <a:p>
            <a:pPr algn="l"/>
            <a:endParaRPr lang="en-US" sz="4800" b="1" dirty="0">
              <a:solidFill>
                <a:schemeClr val="bg2">
                  <a:lumMod val="50000"/>
                </a:schemeClr>
              </a:solidFill>
            </a:endParaRPr>
          </a:p>
          <a:p>
            <a:pPr algn="l"/>
            <a:r>
              <a:rPr lang="en-US" sz="4800" b="1" dirty="0">
                <a:solidFill>
                  <a:schemeClr val="bg2">
                    <a:lumMod val="50000"/>
                  </a:schemeClr>
                </a:solidFill>
              </a:rPr>
              <a:t>Creating steps allows the individual and team to engage in continuous quality improvement of both the idea and the process.</a:t>
            </a:r>
          </a:p>
        </p:txBody>
      </p:sp>
      <p:pic>
        <p:nvPicPr>
          <p:cNvPr id="3" name="Image" descr="Image">
            <a:extLst>
              <a:ext uri="{FF2B5EF4-FFF2-40B4-BE49-F238E27FC236}">
                <a16:creationId xmlns:a16="http://schemas.microsoft.com/office/drawing/2014/main" id="{DE45C729-E11C-F452-C286-F1E6B199A980}"/>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spTree>
    <p:extLst>
      <p:ext uri="{BB962C8B-B14F-4D97-AF65-F5344CB8AC3E}">
        <p14:creationId xmlns:p14="http://schemas.microsoft.com/office/powerpoint/2010/main" val="36809090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E8B234-450D-B49B-4F25-B46F6B9A9CE2}"/>
              </a:ext>
            </a:extLst>
          </p:cNvPr>
          <p:cNvSpPr>
            <a:spLocks noGrp="1"/>
          </p:cNvSpPr>
          <p:nvPr>
            <p:ph type="sldNum" sz="quarter" idx="12"/>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0627E6FE-0DA0-46DD-BC4F-134F37ECE6B1}" type="slidenum">
              <a:rPr lang="en-US" smtClean="0"/>
              <a:pPr>
                <a:defRPr/>
              </a:pPr>
              <a:t>18</a:t>
            </a:fld>
            <a:endParaRPr lang="en-US" dirty="0">
              <a:solidFill>
                <a:srgbClr val="FFFFFF"/>
              </a:solidFill>
            </a:endParaRPr>
          </a:p>
        </p:txBody>
      </p:sp>
      <p:sp>
        <p:nvSpPr>
          <p:cNvPr id="6" name="Title 1">
            <a:extLst>
              <a:ext uri="{FF2B5EF4-FFF2-40B4-BE49-F238E27FC236}">
                <a16:creationId xmlns:a16="http://schemas.microsoft.com/office/drawing/2014/main" id="{B7662E03-D1A9-7520-90EF-59BDF034679F}"/>
              </a:ext>
            </a:extLst>
          </p:cNvPr>
          <p:cNvSpPr>
            <a:spLocks noGrp="1"/>
          </p:cNvSpPr>
          <p:nvPr>
            <p:ph type="title"/>
          </p:nvPr>
        </p:nvSpPr>
        <p:spPr>
          <a:xfrm>
            <a:off x="672039" y="749799"/>
            <a:ext cx="17426762" cy="3900070"/>
          </a:xfrm>
        </p:spPr>
        <p:txBody>
          <a:bodyPr>
            <a:normAutofit/>
          </a:bodyPr>
          <a:lstStyle/>
          <a:p>
            <a:r>
              <a:rPr lang="en-US" b="1" dirty="0">
                <a:solidFill>
                  <a:srgbClr val="0EB1A4"/>
                </a:solidFill>
              </a:rPr>
              <a:t>Definition of Innovative from a Federal/ Government Grant Perspective</a:t>
            </a:r>
          </a:p>
        </p:txBody>
      </p:sp>
      <p:pic>
        <p:nvPicPr>
          <p:cNvPr id="7" name="Picture 6">
            <a:extLst>
              <a:ext uri="{FF2B5EF4-FFF2-40B4-BE49-F238E27FC236}">
                <a16:creationId xmlns:a16="http://schemas.microsoft.com/office/drawing/2014/main" id="{6CF0F47A-527B-F5DB-5B77-F81FD81E8155}"/>
              </a:ext>
            </a:extLst>
          </p:cNvPr>
          <p:cNvPicPr>
            <a:picLocks noChangeAspect="1"/>
          </p:cNvPicPr>
          <p:nvPr/>
        </p:nvPicPr>
        <p:blipFill>
          <a:blip r:embed="rId2"/>
          <a:stretch>
            <a:fillRect/>
          </a:stretch>
        </p:blipFill>
        <p:spPr>
          <a:xfrm>
            <a:off x="339393" y="3648512"/>
            <a:ext cx="19030958" cy="5563792"/>
          </a:xfrm>
          <a:prstGeom prst="rect">
            <a:avLst/>
          </a:prstGeom>
        </p:spPr>
      </p:pic>
      <p:cxnSp>
        <p:nvCxnSpPr>
          <p:cNvPr id="9" name="Straight Connector 8">
            <a:extLst>
              <a:ext uri="{FF2B5EF4-FFF2-40B4-BE49-F238E27FC236}">
                <a16:creationId xmlns:a16="http://schemas.microsoft.com/office/drawing/2014/main" id="{FC0F2B10-8B0C-4527-CF87-4E4613CF169D}"/>
              </a:ext>
            </a:extLst>
          </p:cNvPr>
          <p:cNvCxnSpPr>
            <a:cxnSpLocks/>
            <a:stCxn id="7" idx="3"/>
          </p:cNvCxnSpPr>
          <p:nvPr/>
        </p:nvCxnSpPr>
        <p:spPr>
          <a:xfrm>
            <a:off x="19370350" y="6430409"/>
            <a:ext cx="0" cy="3124138"/>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471A310-D0F7-2D2F-3F96-F9D33FD6407F}"/>
              </a:ext>
            </a:extLst>
          </p:cNvPr>
          <p:cNvCxnSpPr/>
          <p:nvPr/>
        </p:nvCxnSpPr>
        <p:spPr>
          <a:xfrm flipH="1">
            <a:off x="10357165" y="9554546"/>
            <a:ext cx="9013186"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1BC5141-F9F7-0031-5F1E-A0A28C918D3D}"/>
              </a:ext>
            </a:extLst>
          </p:cNvPr>
          <p:cNvCxnSpPr/>
          <p:nvPr/>
        </p:nvCxnSpPr>
        <p:spPr>
          <a:xfrm flipV="1">
            <a:off x="10357164" y="7992477"/>
            <a:ext cx="0" cy="156207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FF4E350-9B8F-5EFC-CC1E-60EC137432BA}"/>
              </a:ext>
            </a:extLst>
          </p:cNvPr>
          <p:cNvSpPr txBox="1"/>
          <p:nvPr/>
        </p:nvSpPr>
        <p:spPr>
          <a:xfrm>
            <a:off x="10731613" y="9515992"/>
            <a:ext cx="8264290" cy="707886"/>
          </a:xfrm>
          <a:prstGeom prst="rect">
            <a:avLst/>
          </a:prstGeom>
          <a:noFill/>
        </p:spPr>
        <p:txBody>
          <a:bodyPr wrap="square" rtlCol="0">
            <a:spAutoFit/>
          </a:bodyPr>
          <a:lstStyle/>
          <a:p>
            <a:r>
              <a:rPr lang="en-US" sz="4000" b="1" dirty="0"/>
              <a:t>Continuous Quality Improvement</a:t>
            </a:r>
          </a:p>
        </p:txBody>
      </p:sp>
      <p:cxnSp>
        <p:nvCxnSpPr>
          <p:cNvPr id="16" name="Straight Connector 15">
            <a:extLst>
              <a:ext uri="{FF2B5EF4-FFF2-40B4-BE49-F238E27FC236}">
                <a16:creationId xmlns:a16="http://schemas.microsoft.com/office/drawing/2014/main" id="{4CE6F43D-66C7-0362-413D-7C4FA2C2476D}"/>
              </a:ext>
            </a:extLst>
          </p:cNvPr>
          <p:cNvCxnSpPr/>
          <p:nvPr/>
        </p:nvCxnSpPr>
        <p:spPr>
          <a:xfrm flipH="1" flipV="1">
            <a:off x="672040" y="9515993"/>
            <a:ext cx="9685124" cy="38554"/>
          </a:xfrm>
          <a:prstGeom prst="line">
            <a:avLst/>
          </a:prstGeom>
          <a:ln w="25400">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68D9A62-38DE-18B3-83D3-5B6CFC7BD7AE}"/>
              </a:ext>
            </a:extLst>
          </p:cNvPr>
          <p:cNvCxnSpPr/>
          <p:nvPr/>
        </p:nvCxnSpPr>
        <p:spPr>
          <a:xfrm flipV="1">
            <a:off x="672040" y="7188452"/>
            <a:ext cx="0" cy="2327540"/>
          </a:xfrm>
          <a:prstGeom prst="straightConnector1">
            <a:avLst/>
          </a:prstGeom>
          <a:ln w="25400">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E18E922-B76D-1485-DD55-D1DD5674026E}"/>
              </a:ext>
            </a:extLst>
          </p:cNvPr>
          <p:cNvSpPr txBox="1"/>
          <p:nvPr/>
        </p:nvSpPr>
        <p:spPr>
          <a:xfrm>
            <a:off x="-1056458" y="9608325"/>
            <a:ext cx="13142120" cy="523220"/>
          </a:xfrm>
          <a:prstGeom prst="rect">
            <a:avLst/>
          </a:prstGeom>
          <a:noFill/>
        </p:spPr>
        <p:txBody>
          <a:bodyPr wrap="square" rtlCol="0">
            <a:spAutoFit/>
          </a:bodyPr>
          <a:lstStyle/>
          <a:p>
            <a:r>
              <a:rPr lang="en-US" sz="2800" b="1" i="1" dirty="0"/>
              <a:t>Comparative Effectiveness, Patient Centered Research</a:t>
            </a:r>
          </a:p>
        </p:txBody>
      </p:sp>
      <p:cxnSp>
        <p:nvCxnSpPr>
          <p:cNvPr id="3" name="Straight Connector 2">
            <a:extLst>
              <a:ext uri="{FF2B5EF4-FFF2-40B4-BE49-F238E27FC236}">
                <a16:creationId xmlns:a16="http://schemas.microsoft.com/office/drawing/2014/main" id="{ED34F4D7-AC7A-B2FB-70B7-CCED10737002}"/>
              </a:ext>
            </a:extLst>
          </p:cNvPr>
          <p:cNvCxnSpPr>
            <a:cxnSpLocks/>
            <a:stCxn id="7" idx="3"/>
          </p:cNvCxnSpPr>
          <p:nvPr/>
        </p:nvCxnSpPr>
        <p:spPr>
          <a:xfrm flipH="1">
            <a:off x="18548005" y="6430408"/>
            <a:ext cx="822346"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pic>
        <p:nvPicPr>
          <p:cNvPr id="8" name="Image" descr="Image">
            <a:extLst>
              <a:ext uri="{FF2B5EF4-FFF2-40B4-BE49-F238E27FC236}">
                <a16:creationId xmlns:a16="http://schemas.microsoft.com/office/drawing/2014/main" id="{BA88138E-E544-D50D-FC05-D97A684070F8}"/>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spTree>
    <p:extLst>
      <p:ext uri="{BB962C8B-B14F-4D97-AF65-F5344CB8AC3E}">
        <p14:creationId xmlns:p14="http://schemas.microsoft.com/office/powerpoint/2010/main" val="1933478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358287" y="291096"/>
            <a:ext cx="20156078" cy="2256612"/>
          </a:xfrm>
          <a:prstGeom prst="rect">
            <a:avLst/>
          </a:prstGeom>
        </p:spPr>
        <p:txBody>
          <a:bodyPr vert="horz" lIns="182880" tIns="91440" rIns="182880" bIns="91440" rtlCol="0" anchor="t">
            <a:normAutofit/>
          </a:bodyPr>
          <a:lstStyle/>
          <a:p>
            <a:pPr algn="l">
              <a:spcBef>
                <a:spcPct val="0"/>
              </a:spcBef>
              <a:spcAft>
                <a:spcPts val="1200"/>
              </a:spcAft>
            </a:pPr>
            <a:r>
              <a:rPr lang="en-US" sz="7200" b="1" dirty="0">
                <a:solidFill>
                  <a:srgbClr val="0EB1A4"/>
                </a:solidFill>
              </a:rPr>
              <a:t>Consensus and Continuous </a:t>
            </a:r>
            <a:r>
              <a:rPr lang="en-US" sz="7200" b="1" u="sng" dirty="0">
                <a:solidFill>
                  <a:srgbClr val="0EB1A4"/>
                </a:solidFill>
              </a:rPr>
              <a:t>Improvement</a:t>
            </a:r>
            <a:endParaRPr lang="en-US" sz="7200" b="1" u="sng" dirty="0">
              <a:solidFill>
                <a:srgbClr val="0EB1A4"/>
              </a:solidFill>
              <a:effectLst>
                <a:outerShdw blurRad="38100" dist="38100" dir="2700000" algn="tl">
                  <a:srgbClr val="000000">
                    <a:alpha val="43137"/>
                  </a:srgbClr>
                </a:outerShdw>
              </a:effectLst>
            </a:endParaRPr>
          </a:p>
        </p:txBody>
      </p:sp>
      <p:sp>
        <p:nvSpPr>
          <p:cNvPr id="9" name="TextBox 8"/>
          <p:cNvSpPr txBox="1"/>
          <p:nvPr/>
        </p:nvSpPr>
        <p:spPr>
          <a:xfrm>
            <a:off x="799986" y="8821311"/>
            <a:ext cx="22087599" cy="3059600"/>
          </a:xfrm>
          <a:prstGeom prst="rect">
            <a:avLst/>
          </a:prstGeom>
        </p:spPr>
        <p:txBody>
          <a:bodyPr vert="horz" lIns="182880" tIns="91440" rIns="182880" bIns="91440" rtlCol="0">
            <a:noAutofit/>
          </a:bodyPr>
          <a:lstStyle/>
          <a:p>
            <a:pPr marL="571500" indent="-571500" algn="l">
              <a:spcBef>
                <a:spcPts val="2000"/>
              </a:spcBef>
              <a:buClr>
                <a:schemeClr val="bg2">
                  <a:lumMod val="50000"/>
                </a:schemeClr>
              </a:buClr>
              <a:buSzPct val="80000"/>
              <a:buFont typeface="Wingdings" panose="05000000000000000000" pitchFamily="2" charset="2"/>
              <a:buChar char="Ø"/>
            </a:pPr>
            <a:r>
              <a:rPr lang="en-US" sz="4400" dirty="0">
                <a:solidFill>
                  <a:schemeClr val="bg2">
                    <a:lumMod val="50000"/>
                  </a:schemeClr>
                </a:solidFill>
              </a:rPr>
              <a:t>Biggest initial challenge is getting everyone to understand the problem and solution and agree on that solution path. Define the problem, define the solution, and define the processes to get there.</a:t>
            </a:r>
          </a:p>
          <a:p>
            <a:pPr marL="571500" indent="-571500" algn="l">
              <a:spcBef>
                <a:spcPts val="2000"/>
              </a:spcBef>
              <a:buClr>
                <a:schemeClr val="bg2">
                  <a:lumMod val="50000"/>
                </a:schemeClr>
              </a:buClr>
              <a:buSzPct val="80000"/>
              <a:buFont typeface="Wingdings" panose="05000000000000000000" pitchFamily="2" charset="2"/>
              <a:buChar char="Ø"/>
            </a:pPr>
            <a:r>
              <a:rPr lang="en-US" sz="4400" dirty="0">
                <a:solidFill>
                  <a:schemeClr val="bg2">
                    <a:lumMod val="50000"/>
                  </a:schemeClr>
                </a:solidFill>
              </a:rPr>
              <a:t>Innovation must “close the loop” system, which should go through several iterations; effectively, a continuous quality improvement plan.</a:t>
            </a:r>
          </a:p>
        </p:txBody>
      </p:sp>
      <p:pic>
        <p:nvPicPr>
          <p:cNvPr id="49154" name="Picture 2" descr="C:\Users\Owner\Dropbox\CBI Project\5_piece_chevron_800_clr_8327.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00" r="2261" b="-4"/>
          <a:stretch/>
        </p:blipFill>
        <p:spPr bwMode="auto">
          <a:xfrm>
            <a:off x="12540215" y="1859240"/>
            <a:ext cx="8830100" cy="7764724"/>
          </a:xfrm>
          <a:prstGeom prst="rect">
            <a:avLst/>
          </a:prstGeom>
          <a:noFill/>
          <a:extLst>
            <a:ext uri="{909E8E84-426E-40dd-AFC4-6F175D3DCCD1}">
              <a14:hiddenFill xmlns:a14="http://schemas.microsoft.com/office/drawing/2010/main" xmlns="">
                <a:solidFill>
                  <a:srgbClr val="FFFFFF"/>
                </a:solidFill>
              </a14:hiddenFill>
            </a:ext>
          </a:extLst>
        </p:spPr>
      </p:pic>
      <p:sp>
        <p:nvSpPr>
          <p:cNvPr id="14340" name="Slide Number Placeholder 1"/>
          <p:cNvSpPr>
            <a:spLocks noGrp="1"/>
          </p:cNvSpPr>
          <p:nvPr>
            <p:ph type="sldNum" sz="quarter" idx="12"/>
          </p:nvPr>
        </p:nvSpPr>
        <p:spPr>
          <a:xfrm>
            <a:off x="8590663" y="6041362"/>
            <a:ext cx="683339"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828800">
              <a:spcAft>
                <a:spcPts val="1200"/>
              </a:spcAft>
            </a:pPr>
            <a:fld id="{0627E6FE-0DA0-46DD-BC4F-134F37ECE6B1}" type="slidenum">
              <a:rPr lang="en-US" smtClean="0"/>
              <a:pPr defTabSz="1828800">
                <a:spcAft>
                  <a:spcPts val="1200"/>
                </a:spcAft>
              </a:pPr>
              <a:t>19</a:t>
            </a:fld>
            <a:endParaRPr lang="en-US"/>
          </a:p>
        </p:txBody>
      </p:sp>
      <p:pic>
        <p:nvPicPr>
          <p:cNvPr id="4" name="Picture 3"/>
          <p:cNvPicPr>
            <a:picLocks noChangeAspect="1"/>
          </p:cNvPicPr>
          <p:nvPr/>
        </p:nvPicPr>
        <p:blipFill rotWithShape="1">
          <a:blip r:embed="rId4"/>
          <a:srcRect t="2820" r="3" b="25597"/>
          <a:stretch/>
        </p:blipFill>
        <p:spPr>
          <a:xfrm>
            <a:off x="2510081" y="2136715"/>
            <a:ext cx="8731636" cy="6250542"/>
          </a:xfrm>
          <a:prstGeom prst="rect">
            <a:avLst/>
          </a:prstGeom>
        </p:spPr>
      </p:pic>
      <p:pic>
        <p:nvPicPr>
          <p:cNvPr id="2" name="Image" descr="Image">
            <a:extLst>
              <a:ext uri="{FF2B5EF4-FFF2-40B4-BE49-F238E27FC236}">
                <a16:creationId xmlns:a16="http://schemas.microsoft.com/office/drawing/2014/main" id="{5D95426E-EBBE-1175-30EC-B5975E763D04}"/>
              </a:ext>
            </a:extLst>
          </p:cNvPr>
          <p:cNvPicPr>
            <a:picLocks noChangeAspect="1"/>
          </p:cNvPicPr>
          <p:nvPr/>
        </p:nvPicPr>
        <p:blipFill>
          <a:blip r:embed="rId5"/>
          <a:stretch>
            <a:fillRect/>
          </a:stretch>
        </p:blipFill>
        <p:spPr>
          <a:xfrm>
            <a:off x="22466295" y="12033784"/>
            <a:ext cx="1219791" cy="1056456"/>
          </a:xfrm>
          <a:prstGeom prst="rect">
            <a:avLst/>
          </a:prstGeom>
          <a:ln w="12700">
            <a:miter lim="400000"/>
          </a:ln>
        </p:spPr>
      </p:pic>
    </p:spTree>
    <p:extLst>
      <p:ext uri="{BB962C8B-B14F-4D97-AF65-F5344CB8AC3E}">
        <p14:creationId xmlns:p14="http://schemas.microsoft.com/office/powerpoint/2010/main" val="2355672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48074"/>
        </a:solidFill>
        <a:effectLst/>
      </p:bgPr>
    </p:bg>
    <p:spTree>
      <p:nvGrpSpPr>
        <p:cNvPr id="1" name=""/>
        <p:cNvGrpSpPr/>
        <p:nvPr/>
      </p:nvGrpSpPr>
      <p:grpSpPr>
        <a:xfrm>
          <a:off x="0" y="0"/>
          <a:ext cx="0" cy="0"/>
          <a:chOff x="0" y="0"/>
          <a:chExt cx="0" cy="0"/>
        </a:xfrm>
      </p:grpSpPr>
      <p:pic>
        <p:nvPicPr>
          <p:cNvPr id="157" name="Image" descr="Image"/>
          <p:cNvPicPr>
            <a:picLocks noChangeAspect="1"/>
          </p:cNvPicPr>
          <p:nvPr/>
        </p:nvPicPr>
        <p:blipFill>
          <a:blip r:embed="rId2"/>
          <a:stretch>
            <a:fillRect/>
          </a:stretch>
        </p:blipFill>
        <p:spPr>
          <a:xfrm>
            <a:off x="0" y="2918109"/>
            <a:ext cx="9101460" cy="7879782"/>
          </a:xfrm>
          <a:prstGeom prst="rect">
            <a:avLst/>
          </a:prstGeom>
          <a:ln w="12700">
            <a:miter lim="400000"/>
          </a:ln>
        </p:spPr>
      </p:pic>
      <p:sp>
        <p:nvSpPr>
          <p:cNvPr id="158" name="section…"/>
          <p:cNvSpPr txBox="1"/>
          <p:nvPr/>
        </p:nvSpPr>
        <p:spPr>
          <a:xfrm>
            <a:off x="7246144" y="520417"/>
            <a:ext cx="10412274" cy="9354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r">
              <a:lnSpc>
                <a:spcPct val="80000"/>
              </a:lnSpc>
              <a:defRPr sz="14000" b="1" spc="1399">
                <a:solidFill>
                  <a:srgbClr val="FFFFFF"/>
                </a:solidFill>
                <a:latin typeface="AcuminProWide-Semibold"/>
                <a:ea typeface="AcuminProWide-Semibold"/>
                <a:cs typeface="AcuminProWide-Semibold"/>
                <a:sym typeface="AcuminProWide-Semibold"/>
              </a:defRPr>
            </a:pPr>
            <a:r>
              <a:rPr lang="en-US" sz="6600" dirty="0"/>
              <a:t>Learning Objectives</a:t>
            </a:r>
            <a:endParaRPr sz="6600" dirty="0"/>
          </a:p>
        </p:txBody>
      </p:sp>
      <p:sp>
        <p:nvSpPr>
          <p:cNvPr id="2" name="TextBox 1">
            <a:extLst>
              <a:ext uri="{FF2B5EF4-FFF2-40B4-BE49-F238E27FC236}">
                <a16:creationId xmlns:a16="http://schemas.microsoft.com/office/drawing/2014/main" id="{A559B5CE-6697-D676-645A-B39E7F92AC93}"/>
              </a:ext>
            </a:extLst>
          </p:cNvPr>
          <p:cNvSpPr txBox="1"/>
          <p:nvPr/>
        </p:nvSpPr>
        <p:spPr>
          <a:xfrm>
            <a:off x="9101460" y="2049968"/>
            <a:ext cx="14984362" cy="111456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889000" lvl="0" algn="l" rtl="0">
              <a:lnSpc>
                <a:spcPct val="115000"/>
              </a:lnSpc>
              <a:spcBef>
                <a:spcPts val="0"/>
              </a:spcBef>
              <a:spcAft>
                <a:spcPts val="0"/>
              </a:spcAft>
              <a:buSzPct val="50000"/>
            </a:pPr>
            <a:r>
              <a:rPr lang="en-US" sz="4800" dirty="0">
                <a:solidFill>
                  <a:schemeClr val="bg1"/>
                </a:solidFill>
                <a:ea typeface="Times New Roman" panose="02020603050405020304" pitchFamily="18" charset="0"/>
                <a:cs typeface="Times New Roman" panose="02020603050405020304" pitchFamily="18" charset="0"/>
              </a:rPr>
              <a:t>I. </a:t>
            </a:r>
            <a:r>
              <a:rPr lang="en-US" sz="4800" dirty="0">
                <a:solidFill>
                  <a:schemeClr val="bg1"/>
                </a:solidFill>
              </a:rPr>
              <a:t>Gain knowledge in interpreting what funders mean they request “innovative” project designs.</a:t>
            </a:r>
          </a:p>
          <a:p>
            <a:pPr marL="889000" lvl="0" algn="l" rtl="0">
              <a:lnSpc>
                <a:spcPct val="115000"/>
              </a:lnSpc>
              <a:spcBef>
                <a:spcPts val="0"/>
              </a:spcBef>
              <a:spcAft>
                <a:spcPts val="0"/>
              </a:spcAft>
              <a:buSzPct val="50000"/>
            </a:pPr>
            <a:endParaRPr lang="en-US" sz="4800" dirty="0">
              <a:solidFill>
                <a:schemeClr val="bg1"/>
              </a:solidFill>
            </a:endParaRPr>
          </a:p>
          <a:p>
            <a:pPr marL="889000" lvl="0" algn="l" rtl="0">
              <a:lnSpc>
                <a:spcPct val="115000"/>
              </a:lnSpc>
              <a:spcBef>
                <a:spcPts val="0"/>
              </a:spcBef>
              <a:spcAft>
                <a:spcPts val="0"/>
              </a:spcAft>
              <a:buSzPct val="50000"/>
            </a:pPr>
            <a:r>
              <a:rPr lang="en-US" sz="4800" dirty="0">
                <a:solidFill>
                  <a:schemeClr val="bg1"/>
                </a:solidFill>
              </a:rPr>
              <a:t>II. Understand considerations for developing innovative projects.</a:t>
            </a:r>
          </a:p>
          <a:p>
            <a:pPr marL="889000" lvl="0" algn="l" rtl="0">
              <a:lnSpc>
                <a:spcPct val="115000"/>
              </a:lnSpc>
              <a:spcBef>
                <a:spcPts val="0"/>
              </a:spcBef>
              <a:spcAft>
                <a:spcPts val="0"/>
              </a:spcAft>
              <a:buSzPct val="50000"/>
            </a:pPr>
            <a:endParaRPr lang="en-US" sz="4800" dirty="0">
              <a:solidFill>
                <a:schemeClr val="bg1"/>
              </a:solidFill>
            </a:endParaRPr>
          </a:p>
          <a:p>
            <a:pPr marL="889000" lvl="0" algn="l" rtl="0">
              <a:lnSpc>
                <a:spcPct val="115000"/>
              </a:lnSpc>
              <a:spcBef>
                <a:spcPts val="0"/>
              </a:spcBef>
              <a:spcAft>
                <a:spcPts val="0"/>
              </a:spcAft>
              <a:buSzPct val="50000"/>
            </a:pPr>
            <a:r>
              <a:rPr lang="en-US" sz="4800" dirty="0">
                <a:solidFill>
                  <a:schemeClr val="bg1"/>
                </a:solidFill>
              </a:rPr>
              <a:t>III. Learn how to balance evidence-based models with innovation.</a:t>
            </a:r>
          </a:p>
          <a:p>
            <a:pPr marL="889000" lvl="0" algn="l" rtl="0">
              <a:lnSpc>
                <a:spcPct val="115000"/>
              </a:lnSpc>
              <a:spcBef>
                <a:spcPts val="0"/>
              </a:spcBef>
              <a:spcAft>
                <a:spcPts val="0"/>
              </a:spcAft>
              <a:buSzPct val="50000"/>
            </a:pPr>
            <a:endParaRPr lang="en-US" sz="4800" dirty="0">
              <a:solidFill>
                <a:schemeClr val="bg1"/>
              </a:solidFill>
            </a:endParaRPr>
          </a:p>
          <a:p>
            <a:pPr marL="889000" lvl="0" algn="l" rtl="0">
              <a:lnSpc>
                <a:spcPct val="115000"/>
              </a:lnSpc>
              <a:spcBef>
                <a:spcPts val="0"/>
              </a:spcBef>
              <a:spcAft>
                <a:spcPts val="0"/>
              </a:spcAft>
              <a:buSzPct val="50000"/>
            </a:pPr>
            <a:r>
              <a:rPr lang="en-US" sz="4800" dirty="0">
                <a:solidFill>
                  <a:schemeClr val="bg1"/>
                </a:solidFill>
              </a:rPr>
              <a:t>IV. Develop familiarity with how to achieve innovation while setting achievable goals and outcomes.</a:t>
            </a:r>
          </a:p>
          <a:p>
            <a:pPr marL="889000" lvl="0" algn="l" rtl="0">
              <a:lnSpc>
                <a:spcPct val="115000"/>
              </a:lnSpc>
              <a:spcBef>
                <a:spcPts val="0"/>
              </a:spcBef>
              <a:spcAft>
                <a:spcPts val="0"/>
              </a:spcAft>
              <a:buSzPct val="50000"/>
            </a:pPr>
            <a:endParaRPr lang="en-US" sz="4800" dirty="0">
              <a:solidFill>
                <a:schemeClr val="bg1"/>
              </a:solidFill>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5483" y="653225"/>
            <a:ext cx="17193336" cy="2641600"/>
          </a:xfrm>
        </p:spPr>
        <p:txBody>
          <a:bodyPr anchor="t">
            <a:normAutofit/>
          </a:bodyPr>
          <a:lstStyle/>
          <a:p>
            <a:r>
              <a:rPr lang="en-US" b="1" u="sng" dirty="0">
                <a:solidFill>
                  <a:srgbClr val="0EB1A4"/>
                </a:solidFill>
              </a:rPr>
              <a:t>Inclusive</a:t>
            </a:r>
            <a:r>
              <a:rPr lang="en-US" b="1" dirty="0">
                <a:solidFill>
                  <a:srgbClr val="0EB1A4"/>
                </a:solidFill>
              </a:rPr>
              <a:t>: Including the Community to Educate, Engage, and Empower</a:t>
            </a:r>
          </a:p>
        </p:txBody>
      </p:sp>
      <p:sp>
        <p:nvSpPr>
          <p:cNvPr id="6" name="Slide Number Placeholder 3">
            <a:extLst>
              <a:ext uri="{FF2B5EF4-FFF2-40B4-BE49-F238E27FC236}">
                <a16:creationId xmlns:a16="http://schemas.microsoft.com/office/drawing/2014/main" id="{3945CD6E-A027-F5BA-BC14-7D980E59BF67}"/>
              </a:ext>
            </a:extLst>
          </p:cNvPr>
          <p:cNvSpPr>
            <a:spLocks noGrp="1"/>
          </p:cNvSpPr>
          <p:nvPr>
            <p:ph type="sldNum" sz="quarter" idx="12"/>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0627E6FE-0DA0-46DD-BC4F-134F37ECE6B1}" type="slidenum">
              <a:rPr lang="en-US" smtClean="0"/>
              <a:pPr>
                <a:defRPr/>
              </a:pPr>
              <a:t>20</a:t>
            </a:fld>
            <a:endParaRPr lang="en-US" dirty="0">
              <a:solidFill>
                <a:srgbClr val="FFFFFF"/>
              </a:solidFill>
            </a:endParaRPr>
          </a:p>
        </p:txBody>
      </p:sp>
      <p:pic>
        <p:nvPicPr>
          <p:cNvPr id="7" name="Picture 6">
            <a:extLst>
              <a:ext uri="{FF2B5EF4-FFF2-40B4-BE49-F238E27FC236}">
                <a16:creationId xmlns:a16="http://schemas.microsoft.com/office/drawing/2014/main" id="{D0193D35-B61A-ACED-C4C3-9926A14971AD}"/>
              </a:ext>
            </a:extLst>
          </p:cNvPr>
          <p:cNvPicPr>
            <a:picLocks noChangeAspect="1"/>
          </p:cNvPicPr>
          <p:nvPr/>
        </p:nvPicPr>
        <p:blipFill>
          <a:blip r:embed="rId2"/>
          <a:stretch>
            <a:fillRect/>
          </a:stretch>
        </p:blipFill>
        <p:spPr>
          <a:xfrm>
            <a:off x="-115830" y="3189887"/>
            <a:ext cx="12681048" cy="5916274"/>
          </a:xfrm>
          <a:prstGeom prst="roundRect">
            <a:avLst>
              <a:gd name="adj" fmla="val 25405"/>
            </a:avLst>
          </a:prstGeom>
        </p:spPr>
      </p:pic>
      <p:sp>
        <p:nvSpPr>
          <p:cNvPr id="8" name="TextBox 7">
            <a:extLst>
              <a:ext uri="{FF2B5EF4-FFF2-40B4-BE49-F238E27FC236}">
                <a16:creationId xmlns:a16="http://schemas.microsoft.com/office/drawing/2014/main" id="{EB3A6047-F9CB-7378-4F0C-882C983D482F}"/>
              </a:ext>
            </a:extLst>
          </p:cNvPr>
          <p:cNvSpPr txBox="1"/>
          <p:nvPr/>
        </p:nvSpPr>
        <p:spPr>
          <a:xfrm>
            <a:off x="1590260" y="8615533"/>
            <a:ext cx="9520351" cy="3785652"/>
          </a:xfrm>
          <a:prstGeom prst="rect">
            <a:avLst/>
          </a:prstGeom>
          <a:noFill/>
        </p:spPr>
        <p:txBody>
          <a:bodyPr wrap="square" rtlCol="0">
            <a:spAutoFit/>
          </a:bodyPr>
          <a:lstStyle/>
          <a:p>
            <a:pPr algn="ctr"/>
            <a:r>
              <a:rPr lang="en-US" sz="4800" b="1" dirty="0">
                <a:solidFill>
                  <a:schemeClr val="bg2">
                    <a:lumMod val="50000"/>
                  </a:schemeClr>
                </a:solidFill>
              </a:rPr>
              <a:t>Goal: </a:t>
            </a:r>
          </a:p>
          <a:p>
            <a:pPr algn="ctr"/>
            <a:r>
              <a:rPr lang="en-US" sz="4800" b="1" dirty="0">
                <a:solidFill>
                  <a:schemeClr val="bg2">
                    <a:lumMod val="50000"/>
                  </a:schemeClr>
                </a:solidFill>
              </a:rPr>
              <a:t>Making progress </a:t>
            </a:r>
          </a:p>
          <a:p>
            <a:pPr algn="ctr"/>
            <a:r>
              <a:rPr lang="en-US" sz="4800" b="1" i="1" u="sng" dirty="0">
                <a:solidFill>
                  <a:schemeClr val="bg2">
                    <a:lumMod val="50000"/>
                  </a:schemeClr>
                </a:solidFill>
              </a:rPr>
              <a:t>with</a:t>
            </a:r>
            <a:r>
              <a:rPr lang="en-US" sz="4800" b="1" dirty="0">
                <a:solidFill>
                  <a:schemeClr val="bg2">
                    <a:lumMod val="50000"/>
                  </a:schemeClr>
                </a:solidFill>
              </a:rPr>
              <a:t> your community </a:t>
            </a:r>
          </a:p>
          <a:p>
            <a:pPr algn="ctr"/>
            <a:r>
              <a:rPr lang="en-US" sz="4800" b="1" dirty="0">
                <a:solidFill>
                  <a:schemeClr val="bg2">
                    <a:lumMod val="50000"/>
                  </a:schemeClr>
                </a:solidFill>
              </a:rPr>
              <a:t>and not </a:t>
            </a:r>
          </a:p>
          <a:p>
            <a:pPr algn="ctr"/>
            <a:r>
              <a:rPr lang="en-US" sz="4800" b="1" i="1" u="sng" dirty="0">
                <a:solidFill>
                  <a:schemeClr val="bg2">
                    <a:lumMod val="50000"/>
                  </a:schemeClr>
                </a:solidFill>
              </a:rPr>
              <a:t>to</a:t>
            </a:r>
            <a:r>
              <a:rPr lang="en-US" sz="4800" b="1" dirty="0">
                <a:solidFill>
                  <a:schemeClr val="bg2">
                    <a:lumMod val="50000"/>
                  </a:schemeClr>
                </a:solidFill>
              </a:rPr>
              <a:t> your community</a:t>
            </a:r>
          </a:p>
        </p:txBody>
      </p:sp>
      <p:sp>
        <p:nvSpPr>
          <p:cNvPr id="12" name="Content Placeholder 1">
            <a:extLst>
              <a:ext uri="{FF2B5EF4-FFF2-40B4-BE49-F238E27FC236}">
                <a16:creationId xmlns:a16="http://schemas.microsoft.com/office/drawing/2014/main" id="{EA5C0FF6-9788-1F0F-F32F-A2E3DF21A0D9}"/>
              </a:ext>
            </a:extLst>
          </p:cNvPr>
          <p:cNvSpPr>
            <a:spLocks noGrp="1"/>
          </p:cNvSpPr>
          <p:nvPr/>
        </p:nvSpPr>
        <p:spPr>
          <a:xfrm>
            <a:off x="12669681" y="2888224"/>
            <a:ext cx="10621628" cy="948220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4800" dirty="0">
                <a:solidFill>
                  <a:schemeClr val="bg2">
                    <a:lumMod val="50000"/>
                  </a:schemeClr>
                </a:solidFill>
              </a:rPr>
              <a:t>We create success around education, engagement, and empowerment by personalizing the intervention and by meeting the community members where they are in understanding their issues/problems and supporting them on solving their problems—the community is the subject matter expert.</a:t>
            </a:r>
          </a:p>
          <a:p>
            <a:pPr marL="0" indent="0">
              <a:buNone/>
            </a:pPr>
            <a:endParaRPr lang="en-US" sz="4800" dirty="0">
              <a:solidFill>
                <a:schemeClr val="bg2">
                  <a:lumMod val="50000"/>
                </a:schemeClr>
              </a:solidFill>
            </a:endParaRPr>
          </a:p>
          <a:p>
            <a:pPr marL="0" indent="0">
              <a:buNone/>
            </a:pPr>
            <a:r>
              <a:rPr lang="en-US" sz="4800" b="1" dirty="0">
                <a:solidFill>
                  <a:schemeClr val="bg2">
                    <a:lumMod val="50000"/>
                  </a:schemeClr>
                </a:solidFill>
              </a:rPr>
              <a:t>Often the first innovative step is engaging the community around the grant goals and objectives.</a:t>
            </a:r>
          </a:p>
        </p:txBody>
      </p:sp>
      <p:pic>
        <p:nvPicPr>
          <p:cNvPr id="13" name="Image" descr="Image">
            <a:extLst>
              <a:ext uri="{FF2B5EF4-FFF2-40B4-BE49-F238E27FC236}">
                <a16:creationId xmlns:a16="http://schemas.microsoft.com/office/drawing/2014/main" id="{04933314-ADAA-841C-9E1D-CDD4AC487343}"/>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spTree>
    <p:extLst>
      <p:ext uri="{BB962C8B-B14F-4D97-AF65-F5344CB8AC3E}">
        <p14:creationId xmlns:p14="http://schemas.microsoft.com/office/powerpoint/2010/main" val="2672199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srcRect l="2229" t="2471" r="1041"/>
          <a:stretch/>
        </p:blipFill>
        <p:spPr>
          <a:xfrm>
            <a:off x="8590663" y="912609"/>
            <a:ext cx="15298218" cy="11890781"/>
          </a:xfrm>
          <a:prstGeom prst="roundRect">
            <a:avLst>
              <a:gd name="adj" fmla="val 21625"/>
            </a:avLst>
          </a:prstGeom>
        </p:spPr>
      </p:pic>
      <p:sp>
        <p:nvSpPr>
          <p:cNvPr id="4" name="Slide Number Placeholder 3"/>
          <p:cNvSpPr>
            <a:spLocks noGrp="1"/>
          </p:cNvSpPr>
          <p:nvPr>
            <p:ph type="sldNum" sz="quarter" idx="12"/>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0627E6FE-0DA0-46DD-BC4F-134F37ECE6B1}" type="slidenum">
              <a:rPr lang="en-US" smtClean="0"/>
              <a:pPr>
                <a:defRPr/>
              </a:pPr>
              <a:t>21</a:t>
            </a:fld>
            <a:endParaRPr lang="en-US" dirty="0">
              <a:solidFill>
                <a:srgbClr val="FFFFFF"/>
              </a:solidFill>
            </a:endParaRPr>
          </a:p>
        </p:txBody>
      </p:sp>
      <p:sp>
        <p:nvSpPr>
          <p:cNvPr id="7" name="TextBox 6">
            <a:extLst>
              <a:ext uri="{FF2B5EF4-FFF2-40B4-BE49-F238E27FC236}">
                <a16:creationId xmlns:a16="http://schemas.microsoft.com/office/drawing/2014/main" id="{F16BD8C6-A87E-857A-01BA-BFF59E10914C}"/>
              </a:ext>
            </a:extLst>
          </p:cNvPr>
          <p:cNvSpPr txBox="1"/>
          <p:nvPr/>
        </p:nvSpPr>
        <p:spPr>
          <a:xfrm>
            <a:off x="1094932" y="4048646"/>
            <a:ext cx="6798365" cy="6740307"/>
          </a:xfrm>
          <a:prstGeom prst="rect">
            <a:avLst/>
          </a:prstGeom>
          <a:noFill/>
        </p:spPr>
        <p:txBody>
          <a:bodyPr wrap="square" rtlCol="0">
            <a:spAutoFit/>
          </a:bodyPr>
          <a:lstStyle/>
          <a:p>
            <a:r>
              <a:rPr lang="en-US" sz="5400" b="1" dirty="0">
                <a:solidFill>
                  <a:schemeClr val="bg2">
                    <a:lumMod val="50000"/>
                  </a:schemeClr>
                </a:solidFill>
              </a:rPr>
              <a:t>Increasingly, federal grants are requiring applicants to embrace a more wholistic model of participant engagement and care.</a:t>
            </a:r>
          </a:p>
        </p:txBody>
      </p:sp>
      <p:sp>
        <p:nvSpPr>
          <p:cNvPr id="2" name="Title 1"/>
          <p:cNvSpPr>
            <a:spLocks noGrp="1"/>
          </p:cNvSpPr>
          <p:nvPr>
            <p:ph type="title"/>
          </p:nvPr>
        </p:nvSpPr>
        <p:spPr>
          <a:xfrm>
            <a:off x="415605" y="526799"/>
            <a:ext cx="18548004" cy="1676400"/>
          </a:xfrm>
        </p:spPr>
        <p:txBody>
          <a:bodyPr>
            <a:noAutofit/>
          </a:bodyPr>
          <a:lstStyle/>
          <a:p>
            <a:r>
              <a:rPr lang="en-US" b="1" dirty="0">
                <a:solidFill>
                  <a:srgbClr val="0EB1A4"/>
                </a:solidFill>
              </a:rPr>
              <a:t>Developing Integrative Models: Is </a:t>
            </a:r>
            <a:br>
              <a:rPr lang="en-US" b="1" dirty="0">
                <a:solidFill>
                  <a:srgbClr val="0EB1A4"/>
                </a:solidFill>
              </a:rPr>
            </a:br>
            <a:r>
              <a:rPr lang="en-US" b="1" dirty="0">
                <a:solidFill>
                  <a:srgbClr val="0EB1A4"/>
                </a:solidFill>
              </a:rPr>
              <a:t>This a Realistic Goal?</a:t>
            </a:r>
          </a:p>
        </p:txBody>
      </p:sp>
      <p:pic>
        <p:nvPicPr>
          <p:cNvPr id="3" name="Image" descr="Image">
            <a:extLst>
              <a:ext uri="{FF2B5EF4-FFF2-40B4-BE49-F238E27FC236}">
                <a16:creationId xmlns:a16="http://schemas.microsoft.com/office/drawing/2014/main" id="{8A7DA47C-52E2-1DA9-C45E-55A37609F4A1}"/>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spTree>
    <p:extLst>
      <p:ext uri="{BB962C8B-B14F-4D97-AF65-F5344CB8AC3E}">
        <p14:creationId xmlns:p14="http://schemas.microsoft.com/office/powerpoint/2010/main" val="3528014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CE03A-17A8-80E8-9D9C-458A32534670}"/>
              </a:ext>
            </a:extLst>
          </p:cNvPr>
          <p:cNvSpPr>
            <a:spLocks noGrp="1"/>
          </p:cNvSpPr>
          <p:nvPr>
            <p:ph type="title"/>
          </p:nvPr>
        </p:nvSpPr>
        <p:spPr>
          <a:xfrm>
            <a:off x="383512" y="589448"/>
            <a:ext cx="17193336" cy="2641600"/>
          </a:xfrm>
        </p:spPr>
        <p:txBody>
          <a:bodyPr/>
          <a:lstStyle/>
          <a:p>
            <a:r>
              <a:rPr lang="en-US" b="1" dirty="0">
                <a:solidFill>
                  <a:srgbClr val="0EB1A4"/>
                </a:solidFill>
              </a:rPr>
              <a:t>Will Every Project Work Equally Well for Everyone, Everywhere in WNC?</a:t>
            </a:r>
          </a:p>
        </p:txBody>
      </p:sp>
      <p:pic>
        <p:nvPicPr>
          <p:cNvPr id="4" name="Content Placeholder 3">
            <a:extLst>
              <a:ext uri="{FF2B5EF4-FFF2-40B4-BE49-F238E27FC236}">
                <a16:creationId xmlns:a16="http://schemas.microsoft.com/office/drawing/2014/main" id="{E19994A0-7579-69DD-FDE4-2D9ACDDB6A41}"/>
              </a:ext>
            </a:extLst>
          </p:cNvPr>
          <p:cNvPicPr>
            <a:picLocks noGrp="1" noChangeAspect="1"/>
          </p:cNvPicPr>
          <p:nvPr>
            <p:ph idx="1"/>
          </p:nvPr>
        </p:nvPicPr>
        <p:blipFill>
          <a:blip r:embed="rId2"/>
          <a:stretch>
            <a:fillRect/>
          </a:stretch>
        </p:blipFill>
        <p:spPr>
          <a:xfrm>
            <a:off x="774528" y="3122997"/>
            <a:ext cx="11417472" cy="7762874"/>
          </a:xfrm>
          <a:prstGeom prst="rect">
            <a:avLst/>
          </a:prstGeom>
        </p:spPr>
      </p:pic>
      <p:sp>
        <p:nvSpPr>
          <p:cNvPr id="5" name="TextBox 4">
            <a:extLst>
              <a:ext uri="{FF2B5EF4-FFF2-40B4-BE49-F238E27FC236}">
                <a16:creationId xmlns:a16="http://schemas.microsoft.com/office/drawing/2014/main" id="{5C5EBA6B-6599-2939-17E1-086D28C66C73}"/>
              </a:ext>
            </a:extLst>
          </p:cNvPr>
          <p:cNvSpPr txBox="1"/>
          <p:nvPr/>
        </p:nvSpPr>
        <p:spPr>
          <a:xfrm>
            <a:off x="12435839" y="3122996"/>
            <a:ext cx="9748300" cy="2308324"/>
          </a:xfrm>
          <a:prstGeom prst="rect">
            <a:avLst/>
          </a:prstGeom>
          <a:noFill/>
        </p:spPr>
        <p:txBody>
          <a:bodyPr wrap="square" rtlCol="0">
            <a:spAutoFit/>
          </a:bodyPr>
          <a:lstStyle/>
          <a:p>
            <a:pPr algn="l"/>
            <a:r>
              <a:rPr lang="en-US" sz="4800" dirty="0">
                <a:solidFill>
                  <a:schemeClr val="bg2">
                    <a:lumMod val="50000"/>
                  </a:schemeClr>
                </a:solidFill>
              </a:rPr>
              <a:t>Is this really the best way to conceptualize community groups in WNC?  What is a better way?</a:t>
            </a:r>
          </a:p>
        </p:txBody>
      </p:sp>
      <p:sp>
        <p:nvSpPr>
          <p:cNvPr id="6" name="TextBox 5">
            <a:extLst>
              <a:ext uri="{FF2B5EF4-FFF2-40B4-BE49-F238E27FC236}">
                <a16:creationId xmlns:a16="http://schemas.microsoft.com/office/drawing/2014/main" id="{28C3E8E3-CD64-AFEA-FAEC-AAE1805D4A7F}"/>
              </a:ext>
            </a:extLst>
          </p:cNvPr>
          <p:cNvSpPr txBox="1"/>
          <p:nvPr/>
        </p:nvSpPr>
        <p:spPr>
          <a:xfrm>
            <a:off x="12435839" y="5657670"/>
            <a:ext cx="5877386" cy="6740307"/>
          </a:xfrm>
          <a:prstGeom prst="rect">
            <a:avLst/>
          </a:prstGeom>
          <a:noFill/>
        </p:spPr>
        <p:txBody>
          <a:bodyPr wrap="square" rtlCol="0">
            <a:spAutoFit/>
          </a:bodyPr>
          <a:lstStyle/>
          <a:p>
            <a:pPr algn="l"/>
            <a:r>
              <a:rPr lang="en-US" sz="4800" dirty="0">
                <a:solidFill>
                  <a:schemeClr val="bg2">
                    <a:lumMod val="50000"/>
                  </a:schemeClr>
                </a:solidFill>
              </a:rPr>
              <a:t>Rural</a:t>
            </a:r>
          </a:p>
          <a:p>
            <a:pPr algn="l"/>
            <a:r>
              <a:rPr lang="en-US" sz="4800" dirty="0">
                <a:solidFill>
                  <a:schemeClr val="bg2">
                    <a:lumMod val="50000"/>
                  </a:schemeClr>
                </a:solidFill>
              </a:rPr>
              <a:t>Suburban</a:t>
            </a:r>
          </a:p>
          <a:p>
            <a:pPr algn="l"/>
            <a:r>
              <a:rPr lang="en-US" sz="4800" dirty="0">
                <a:solidFill>
                  <a:schemeClr val="bg2">
                    <a:lumMod val="50000"/>
                  </a:schemeClr>
                </a:solidFill>
              </a:rPr>
              <a:t>Urban</a:t>
            </a:r>
          </a:p>
          <a:p>
            <a:pPr algn="l"/>
            <a:endParaRPr lang="en-US" sz="4800" dirty="0">
              <a:solidFill>
                <a:schemeClr val="bg2">
                  <a:lumMod val="50000"/>
                </a:schemeClr>
              </a:solidFill>
            </a:endParaRPr>
          </a:p>
          <a:p>
            <a:pPr algn="l"/>
            <a:r>
              <a:rPr lang="en-US" sz="4800" dirty="0">
                <a:solidFill>
                  <a:schemeClr val="bg2">
                    <a:lumMod val="50000"/>
                  </a:schemeClr>
                </a:solidFill>
              </a:rPr>
              <a:t>Income</a:t>
            </a:r>
          </a:p>
          <a:p>
            <a:pPr algn="l"/>
            <a:endParaRPr lang="en-US" sz="4800" dirty="0">
              <a:solidFill>
                <a:schemeClr val="bg2">
                  <a:lumMod val="50000"/>
                </a:schemeClr>
              </a:solidFill>
            </a:endParaRPr>
          </a:p>
          <a:p>
            <a:pPr algn="l"/>
            <a:r>
              <a:rPr lang="en-US" sz="4800" dirty="0">
                <a:solidFill>
                  <a:schemeClr val="bg2">
                    <a:lumMod val="50000"/>
                  </a:schemeClr>
                </a:solidFill>
              </a:rPr>
              <a:t>Race/Ethnicity</a:t>
            </a:r>
          </a:p>
          <a:p>
            <a:pPr algn="l"/>
            <a:endParaRPr lang="en-US" sz="4800" dirty="0">
              <a:solidFill>
                <a:schemeClr val="bg2">
                  <a:lumMod val="50000"/>
                </a:schemeClr>
              </a:solidFill>
            </a:endParaRPr>
          </a:p>
          <a:p>
            <a:pPr algn="l"/>
            <a:r>
              <a:rPr lang="en-US" sz="4800" dirty="0">
                <a:solidFill>
                  <a:schemeClr val="bg2">
                    <a:lumMod val="50000"/>
                  </a:schemeClr>
                </a:solidFill>
              </a:rPr>
              <a:t>Language</a:t>
            </a:r>
          </a:p>
        </p:txBody>
      </p:sp>
      <p:pic>
        <p:nvPicPr>
          <p:cNvPr id="3" name="Image" descr="Image">
            <a:extLst>
              <a:ext uri="{FF2B5EF4-FFF2-40B4-BE49-F238E27FC236}">
                <a16:creationId xmlns:a16="http://schemas.microsoft.com/office/drawing/2014/main" id="{41CCB703-E411-CCCF-79C1-6F8EF3A85197}"/>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spTree>
    <p:extLst>
      <p:ext uri="{BB962C8B-B14F-4D97-AF65-F5344CB8AC3E}">
        <p14:creationId xmlns:p14="http://schemas.microsoft.com/office/powerpoint/2010/main" val="16353554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ACF96E7-4E77-47DA-93A3-FAE909C4930F}"/>
              </a:ext>
            </a:extLst>
          </p:cNvPr>
          <p:cNvPicPr>
            <a:picLocks noGrp="1" noChangeAspect="1"/>
          </p:cNvPicPr>
          <p:nvPr>
            <p:ph idx="1"/>
          </p:nvPr>
        </p:nvPicPr>
        <p:blipFill rotWithShape="1">
          <a:blip r:embed="rId3"/>
          <a:srcRect l="2262" t="22239"/>
          <a:stretch/>
        </p:blipFill>
        <p:spPr>
          <a:xfrm>
            <a:off x="2221160" y="1583830"/>
            <a:ext cx="17685644" cy="10548339"/>
          </a:xfrm>
          <a:prstGeom prst="rect">
            <a:avLst/>
          </a:prstGeom>
        </p:spPr>
      </p:pic>
      <p:sp>
        <p:nvSpPr>
          <p:cNvPr id="11" name="Title 1"/>
          <p:cNvSpPr>
            <a:spLocks noGrp="1"/>
          </p:cNvSpPr>
          <p:nvPr>
            <p:ph type="title"/>
          </p:nvPr>
        </p:nvSpPr>
        <p:spPr>
          <a:xfrm>
            <a:off x="318056" y="357812"/>
            <a:ext cx="16459200" cy="2286000"/>
          </a:xfrm>
        </p:spPr>
        <p:txBody>
          <a:bodyPr/>
          <a:lstStyle/>
          <a:p>
            <a:r>
              <a:rPr lang="en-US" b="1" dirty="0">
                <a:solidFill>
                  <a:srgbClr val="0EB1A4"/>
                </a:solidFill>
              </a:rPr>
              <a:t>Social Determinants of _______ </a:t>
            </a:r>
          </a:p>
        </p:txBody>
      </p:sp>
      <p:sp>
        <p:nvSpPr>
          <p:cNvPr id="2" name="TextBox 1"/>
          <p:cNvSpPr txBox="1"/>
          <p:nvPr/>
        </p:nvSpPr>
        <p:spPr>
          <a:xfrm>
            <a:off x="2221160" y="10978007"/>
            <a:ext cx="16459200" cy="2308324"/>
          </a:xfrm>
          <a:prstGeom prst="rect">
            <a:avLst/>
          </a:prstGeom>
          <a:noFill/>
        </p:spPr>
        <p:txBody>
          <a:bodyPr wrap="square" rtlCol="0">
            <a:spAutoFit/>
          </a:bodyPr>
          <a:lstStyle/>
          <a:p>
            <a:pPr algn="l"/>
            <a:r>
              <a:rPr lang="en-US" sz="4800" b="1" dirty="0">
                <a:solidFill>
                  <a:schemeClr val="bg2">
                    <a:lumMod val="50000"/>
                  </a:schemeClr>
                </a:solidFill>
              </a:rPr>
              <a:t>Which factors and to what degree do such factors influence the development, intensity, diagnosis, and recovery of health problems?</a:t>
            </a:r>
          </a:p>
        </p:txBody>
      </p:sp>
      <p:pic>
        <p:nvPicPr>
          <p:cNvPr id="3" name="Image" descr="Image">
            <a:extLst>
              <a:ext uri="{FF2B5EF4-FFF2-40B4-BE49-F238E27FC236}">
                <a16:creationId xmlns:a16="http://schemas.microsoft.com/office/drawing/2014/main" id="{1AF17D03-D635-82CE-15AE-C9775F8482DF}"/>
              </a:ext>
            </a:extLst>
          </p:cNvPr>
          <p:cNvPicPr>
            <a:picLocks noChangeAspect="1"/>
          </p:cNvPicPr>
          <p:nvPr/>
        </p:nvPicPr>
        <p:blipFill>
          <a:blip r:embed="rId4"/>
          <a:stretch>
            <a:fillRect/>
          </a:stretch>
        </p:blipFill>
        <p:spPr>
          <a:xfrm>
            <a:off x="22466295" y="12033784"/>
            <a:ext cx="1219791" cy="1056456"/>
          </a:xfrm>
          <a:prstGeom prst="rect">
            <a:avLst/>
          </a:prstGeom>
          <a:ln w="12700">
            <a:miter lim="400000"/>
          </a:ln>
        </p:spPr>
      </p:pic>
    </p:spTree>
    <p:extLst>
      <p:ext uri="{BB962C8B-B14F-4D97-AF65-F5344CB8AC3E}">
        <p14:creationId xmlns:p14="http://schemas.microsoft.com/office/powerpoint/2010/main" val="38970407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990" y="296760"/>
            <a:ext cx="15683032" cy="2057400"/>
          </a:xfrm>
        </p:spPr>
        <p:txBody>
          <a:bodyPr/>
          <a:lstStyle/>
          <a:p>
            <a:r>
              <a:rPr lang="en-US" b="1" dirty="0">
                <a:solidFill>
                  <a:srgbClr val="0EB1A4"/>
                </a:solidFill>
              </a:rPr>
              <a:t>Developing </a:t>
            </a:r>
            <a:r>
              <a:rPr lang="en-US" b="1" u="sng" dirty="0">
                <a:solidFill>
                  <a:srgbClr val="0EB1A4"/>
                </a:solidFill>
              </a:rPr>
              <a:t>Integrative</a:t>
            </a:r>
            <a:r>
              <a:rPr lang="en-US" b="1" dirty="0">
                <a:solidFill>
                  <a:srgbClr val="0EB1A4"/>
                </a:solidFill>
              </a:rPr>
              <a:t> Models</a:t>
            </a:r>
          </a:p>
        </p:txBody>
      </p:sp>
      <p:pic>
        <p:nvPicPr>
          <p:cNvPr id="5" name="Content Placeholder 4"/>
          <p:cNvPicPr>
            <a:picLocks noGrp="1" noChangeAspect="1"/>
          </p:cNvPicPr>
          <p:nvPr>
            <p:ph idx="1"/>
          </p:nvPr>
        </p:nvPicPr>
        <p:blipFill rotWithShape="1">
          <a:blip r:embed="rId2"/>
          <a:srcRect l="1892" t="10975" r="6216" b="5713"/>
          <a:stretch/>
        </p:blipFill>
        <p:spPr>
          <a:xfrm>
            <a:off x="1453855" y="1656431"/>
            <a:ext cx="15928266" cy="9601202"/>
          </a:xfrm>
          <a:prstGeom prst="snip2SameRect">
            <a:avLst>
              <a:gd name="adj1" fmla="val 23312"/>
              <a:gd name="adj2" fmla="val 0"/>
            </a:avLst>
          </a:prstGeom>
        </p:spPr>
      </p:pic>
      <p:sp>
        <p:nvSpPr>
          <p:cNvPr id="4" name="Slide Number Placeholder 3"/>
          <p:cNvSpPr>
            <a:spLocks noGrp="1"/>
          </p:cNvSpPr>
          <p:nvPr>
            <p:ph type="sldNum" sz="quarter" idx="12"/>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0627E6FE-0DA0-46DD-BC4F-134F37ECE6B1}" type="slidenum">
              <a:rPr lang="en-US" smtClean="0"/>
              <a:pPr>
                <a:defRPr/>
              </a:pPr>
              <a:t>24</a:t>
            </a:fld>
            <a:endParaRPr lang="en-US" dirty="0">
              <a:solidFill>
                <a:srgbClr val="FFFFFF"/>
              </a:solidFill>
            </a:endParaRPr>
          </a:p>
        </p:txBody>
      </p:sp>
      <p:cxnSp>
        <p:nvCxnSpPr>
          <p:cNvPr id="6" name="Straight Arrow Connector 5"/>
          <p:cNvCxnSpPr/>
          <p:nvPr/>
        </p:nvCxnSpPr>
        <p:spPr bwMode="auto">
          <a:xfrm>
            <a:off x="10170860" y="8971630"/>
            <a:ext cx="5029200" cy="0"/>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sp>
        <p:nvSpPr>
          <p:cNvPr id="7" name="TextBox 6"/>
          <p:cNvSpPr txBox="1"/>
          <p:nvPr/>
        </p:nvSpPr>
        <p:spPr>
          <a:xfrm>
            <a:off x="15316518" y="8272427"/>
            <a:ext cx="3156633" cy="1569660"/>
          </a:xfrm>
          <a:prstGeom prst="rect">
            <a:avLst/>
          </a:prstGeom>
          <a:noFill/>
        </p:spPr>
        <p:txBody>
          <a:bodyPr wrap="none" rtlCol="0">
            <a:spAutoFit/>
          </a:bodyPr>
          <a:lstStyle/>
          <a:p>
            <a:pPr algn="ctr"/>
            <a:r>
              <a:rPr lang="en-US" sz="4800" b="1" dirty="0">
                <a:solidFill>
                  <a:schemeClr val="bg2">
                    <a:lumMod val="50000"/>
                  </a:schemeClr>
                </a:solidFill>
              </a:rPr>
              <a:t>Historical </a:t>
            </a:r>
          </a:p>
          <a:p>
            <a:pPr algn="ctr"/>
            <a:r>
              <a:rPr lang="en-US" sz="4800" b="1" dirty="0">
                <a:solidFill>
                  <a:schemeClr val="bg2">
                    <a:lumMod val="50000"/>
                  </a:schemeClr>
                </a:solidFill>
              </a:rPr>
              <a:t>Focus</a:t>
            </a:r>
          </a:p>
        </p:txBody>
      </p:sp>
      <p:sp>
        <p:nvSpPr>
          <p:cNvPr id="8" name="Right Brace 7"/>
          <p:cNvSpPr/>
          <p:nvPr/>
        </p:nvSpPr>
        <p:spPr bwMode="auto">
          <a:xfrm>
            <a:off x="15243602" y="2113633"/>
            <a:ext cx="762000" cy="6158794"/>
          </a:xfrm>
          <a:prstGeom prst="rightBrace">
            <a:avLst/>
          </a:prstGeom>
          <a:noFill/>
          <a:ln w="9525" cap="flat" cmpd="sng" algn="ctr">
            <a:solidFill>
              <a:srgbClr val="FF0000"/>
            </a:solidFill>
            <a:prstDash val="solid"/>
            <a:round/>
            <a:headEnd type="none" w="med" len="med"/>
            <a:tailEnd type="none" w="med" len="med"/>
          </a:ln>
          <a:effectLst/>
        </p:spPr>
        <p:txBody>
          <a:bodyPr vert="horz" wrap="square" lIns="182880" tIns="91440" rIns="182880" bIns="91440" numCol="1" rtlCol="0" anchor="t" anchorCtr="0" compatLnSpc="1">
            <a:prstTxWarp prst="textNoShape">
              <a:avLst/>
            </a:prstTxWarp>
          </a:bodyPr>
          <a:lstStyle/>
          <a:p>
            <a:pPr algn="r" defTabSz="1828800" fontAlgn="base">
              <a:spcBef>
                <a:spcPct val="0"/>
              </a:spcBef>
              <a:spcAft>
                <a:spcPct val="0"/>
              </a:spcAft>
            </a:pPr>
            <a:endParaRPr lang="en-US" sz="4800">
              <a:latin typeface="Arial" charset="0"/>
            </a:endParaRPr>
          </a:p>
        </p:txBody>
      </p:sp>
      <p:sp>
        <p:nvSpPr>
          <p:cNvPr id="9" name="TextBox 8"/>
          <p:cNvSpPr txBox="1"/>
          <p:nvPr/>
        </p:nvSpPr>
        <p:spPr>
          <a:xfrm>
            <a:off x="16167339" y="4408200"/>
            <a:ext cx="3023584" cy="1569660"/>
          </a:xfrm>
          <a:prstGeom prst="rect">
            <a:avLst/>
          </a:prstGeom>
          <a:noFill/>
        </p:spPr>
        <p:txBody>
          <a:bodyPr wrap="none" rtlCol="0">
            <a:spAutoFit/>
          </a:bodyPr>
          <a:lstStyle/>
          <a:p>
            <a:pPr algn="ctr"/>
            <a:r>
              <a:rPr lang="en-US" sz="4800" b="1" dirty="0">
                <a:solidFill>
                  <a:schemeClr val="bg2">
                    <a:lumMod val="50000"/>
                  </a:schemeClr>
                </a:solidFill>
              </a:rPr>
              <a:t>Proposed</a:t>
            </a:r>
          </a:p>
          <a:p>
            <a:pPr algn="ctr"/>
            <a:r>
              <a:rPr lang="en-US" sz="4800" b="1" dirty="0">
                <a:solidFill>
                  <a:schemeClr val="bg2">
                    <a:lumMod val="50000"/>
                  </a:schemeClr>
                </a:solidFill>
              </a:rPr>
              <a:t>Focus</a:t>
            </a:r>
          </a:p>
        </p:txBody>
      </p:sp>
      <p:sp>
        <p:nvSpPr>
          <p:cNvPr id="10" name="Oval 9"/>
          <p:cNvSpPr/>
          <p:nvPr/>
        </p:nvSpPr>
        <p:spPr bwMode="auto">
          <a:xfrm>
            <a:off x="7732460" y="5618830"/>
            <a:ext cx="3505200" cy="3657600"/>
          </a:xfrm>
          <a:prstGeom prst="ellipse">
            <a:avLst/>
          </a:prstGeom>
          <a:noFill/>
          <a:ln w="19050" cap="flat" cmpd="sng" algn="ctr">
            <a:solidFill>
              <a:srgbClr val="FF0000"/>
            </a:solidFill>
            <a:prstDash val="solid"/>
            <a:round/>
            <a:headEnd type="none" w="med" len="med"/>
            <a:tailEnd type="none" w="med" len="med"/>
          </a:ln>
          <a:effectLst/>
        </p:spPr>
        <p:txBody>
          <a:bodyPr vert="horz" wrap="square" lIns="182880" tIns="91440" rIns="182880" bIns="91440" numCol="1" rtlCol="0" anchor="t" anchorCtr="0" compatLnSpc="1">
            <a:prstTxWarp prst="textNoShape">
              <a:avLst/>
            </a:prstTxWarp>
          </a:bodyPr>
          <a:lstStyle/>
          <a:p>
            <a:pPr algn="r" defTabSz="1828800" fontAlgn="base">
              <a:spcBef>
                <a:spcPct val="0"/>
              </a:spcBef>
              <a:spcAft>
                <a:spcPct val="0"/>
              </a:spcAft>
            </a:pPr>
            <a:endParaRPr lang="en-US" sz="4800">
              <a:latin typeface="Arial" charset="0"/>
            </a:endParaRPr>
          </a:p>
        </p:txBody>
      </p:sp>
      <p:sp>
        <p:nvSpPr>
          <p:cNvPr id="11" name="TextBox 10"/>
          <p:cNvSpPr txBox="1"/>
          <p:nvPr/>
        </p:nvSpPr>
        <p:spPr>
          <a:xfrm>
            <a:off x="4455860" y="11647976"/>
            <a:ext cx="13563600" cy="1569660"/>
          </a:xfrm>
          <a:prstGeom prst="rect">
            <a:avLst/>
          </a:prstGeom>
          <a:noFill/>
        </p:spPr>
        <p:txBody>
          <a:bodyPr wrap="square" rtlCol="0">
            <a:spAutoFit/>
          </a:bodyPr>
          <a:lstStyle/>
          <a:p>
            <a:pPr algn="ctr"/>
            <a:r>
              <a:rPr lang="en-US" sz="4800" b="1" dirty="0">
                <a:solidFill>
                  <a:schemeClr val="bg2">
                    <a:lumMod val="50000"/>
                  </a:schemeClr>
                </a:solidFill>
              </a:rPr>
              <a:t>How can you consider social determinants within your approach, training, etc.?</a:t>
            </a:r>
          </a:p>
        </p:txBody>
      </p:sp>
      <p:sp>
        <p:nvSpPr>
          <p:cNvPr id="3" name="TextBox 2">
            <a:extLst>
              <a:ext uri="{FF2B5EF4-FFF2-40B4-BE49-F238E27FC236}">
                <a16:creationId xmlns:a16="http://schemas.microsoft.com/office/drawing/2014/main" id="{22330093-575C-3AAF-6445-055ADDB7C3A2}"/>
              </a:ext>
            </a:extLst>
          </p:cNvPr>
          <p:cNvSpPr txBox="1"/>
          <p:nvPr/>
        </p:nvSpPr>
        <p:spPr>
          <a:xfrm>
            <a:off x="623132" y="2219784"/>
            <a:ext cx="2956259" cy="3046988"/>
          </a:xfrm>
          <a:prstGeom prst="rect">
            <a:avLst/>
          </a:prstGeom>
          <a:noFill/>
        </p:spPr>
        <p:txBody>
          <a:bodyPr wrap="none" rtlCol="0">
            <a:spAutoFit/>
          </a:bodyPr>
          <a:lstStyle/>
          <a:p>
            <a:r>
              <a:rPr lang="en-US" sz="4800" dirty="0">
                <a:solidFill>
                  <a:schemeClr val="bg2">
                    <a:lumMod val="50000"/>
                  </a:schemeClr>
                </a:solidFill>
              </a:rPr>
              <a:t>Health</a:t>
            </a:r>
          </a:p>
          <a:p>
            <a:r>
              <a:rPr lang="en-US" sz="4800" dirty="0">
                <a:solidFill>
                  <a:schemeClr val="bg2">
                    <a:lumMod val="50000"/>
                  </a:schemeClr>
                </a:solidFill>
              </a:rPr>
              <a:t>Reentry</a:t>
            </a:r>
          </a:p>
          <a:p>
            <a:r>
              <a:rPr lang="en-US" sz="4800" dirty="0">
                <a:solidFill>
                  <a:schemeClr val="bg2">
                    <a:lumMod val="50000"/>
                  </a:schemeClr>
                </a:solidFill>
              </a:rPr>
              <a:t>Education</a:t>
            </a:r>
          </a:p>
          <a:p>
            <a:endParaRPr lang="en-US" sz="4800" dirty="0"/>
          </a:p>
        </p:txBody>
      </p:sp>
      <p:pic>
        <p:nvPicPr>
          <p:cNvPr id="12" name="Image" descr="Image">
            <a:extLst>
              <a:ext uri="{FF2B5EF4-FFF2-40B4-BE49-F238E27FC236}">
                <a16:creationId xmlns:a16="http://schemas.microsoft.com/office/drawing/2014/main" id="{F154BDD1-155D-73C0-132D-03D3D22622E4}"/>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spTree>
    <p:extLst>
      <p:ext uri="{BB962C8B-B14F-4D97-AF65-F5344CB8AC3E}">
        <p14:creationId xmlns:p14="http://schemas.microsoft.com/office/powerpoint/2010/main" val="4105122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24E2E-69A7-2753-1540-F2301D408FF0}"/>
              </a:ext>
            </a:extLst>
          </p:cNvPr>
          <p:cNvSpPr>
            <a:spLocks noGrp="1"/>
          </p:cNvSpPr>
          <p:nvPr>
            <p:ph type="title"/>
          </p:nvPr>
        </p:nvSpPr>
        <p:spPr>
          <a:xfrm>
            <a:off x="370900" y="374168"/>
            <a:ext cx="17193336" cy="2641600"/>
          </a:xfrm>
        </p:spPr>
        <p:txBody>
          <a:bodyPr anchor="t">
            <a:normAutofit/>
          </a:bodyPr>
          <a:lstStyle/>
          <a:p>
            <a:r>
              <a:rPr lang="en-US" b="1" dirty="0">
                <a:solidFill>
                  <a:srgbClr val="0EB1A4"/>
                </a:solidFill>
              </a:rPr>
              <a:t>Innovation is </a:t>
            </a:r>
            <a:r>
              <a:rPr lang="en-US" b="1" u="sng" dirty="0">
                <a:solidFill>
                  <a:srgbClr val="0EB1A4"/>
                </a:solidFill>
              </a:rPr>
              <a:t>Inclusive and Integrative</a:t>
            </a:r>
          </a:p>
        </p:txBody>
      </p:sp>
      <p:pic>
        <p:nvPicPr>
          <p:cNvPr id="1026" name="Picture 2" descr="A graph on a screen&#10;&#10;Description automatically generated">
            <a:extLst>
              <a:ext uri="{FF2B5EF4-FFF2-40B4-BE49-F238E27FC236}">
                <a16:creationId xmlns:a16="http://schemas.microsoft.com/office/drawing/2014/main" id="{EEA00EA3-6CF5-CD61-CE13-71E145B8130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128600" y="1547446"/>
            <a:ext cx="15331708" cy="97356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ADEA6E0-44EF-6E95-E974-78D8C4804C72}"/>
              </a:ext>
            </a:extLst>
          </p:cNvPr>
          <p:cNvSpPr txBox="1"/>
          <p:nvPr/>
        </p:nvSpPr>
        <p:spPr>
          <a:xfrm>
            <a:off x="4128600" y="11156389"/>
            <a:ext cx="18545911"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algn="l">
              <a:buNone/>
            </a:pPr>
            <a:r>
              <a:rPr lang="en-US" sz="4000" dirty="0">
                <a:solidFill>
                  <a:schemeClr val="bg2">
                    <a:lumMod val="50000"/>
                  </a:schemeClr>
                </a:solidFill>
                <a:latin typeface="+mn-lt"/>
              </a:rPr>
              <a:t>Are you trying to expand the same services for more people?</a:t>
            </a:r>
          </a:p>
          <a:p>
            <a:pPr marL="0" indent="0" algn="l">
              <a:buNone/>
            </a:pPr>
            <a:r>
              <a:rPr lang="en-US" sz="4000" dirty="0">
                <a:solidFill>
                  <a:schemeClr val="bg2">
                    <a:lumMod val="50000"/>
                  </a:schemeClr>
                </a:solidFill>
                <a:latin typeface="+mn-lt"/>
              </a:rPr>
              <a:t>Are you trying to expand the number of services for your participants?</a:t>
            </a:r>
          </a:p>
          <a:p>
            <a:pPr marL="0" indent="0" algn="l">
              <a:buNone/>
            </a:pPr>
            <a:r>
              <a:rPr lang="en-US" sz="4000" dirty="0">
                <a:solidFill>
                  <a:schemeClr val="bg2">
                    <a:lumMod val="50000"/>
                  </a:schemeClr>
                </a:solidFill>
                <a:latin typeface="+mn-lt"/>
              </a:rPr>
              <a:t>Are you trying to expand number of services and numbers of participants?  </a:t>
            </a:r>
          </a:p>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j-lt"/>
              <a:ea typeface="+mj-ea"/>
              <a:cs typeface="+mj-cs"/>
              <a:sym typeface="Helvetica Neue"/>
            </a:endParaRPr>
          </a:p>
        </p:txBody>
      </p:sp>
      <p:pic>
        <p:nvPicPr>
          <p:cNvPr id="7" name="Image" descr="Image">
            <a:extLst>
              <a:ext uri="{FF2B5EF4-FFF2-40B4-BE49-F238E27FC236}">
                <a16:creationId xmlns:a16="http://schemas.microsoft.com/office/drawing/2014/main" id="{8642CBF1-632B-5F45-D6FE-1E32F466C499}"/>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spTree>
    <p:extLst>
      <p:ext uri="{BB962C8B-B14F-4D97-AF65-F5344CB8AC3E}">
        <p14:creationId xmlns:p14="http://schemas.microsoft.com/office/powerpoint/2010/main" val="39237398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g20270e6df5a_0_16"/>
          <p:cNvSpPr txBox="1">
            <a:spLocks noGrp="1"/>
          </p:cNvSpPr>
          <p:nvPr>
            <p:ph type="title"/>
          </p:nvPr>
        </p:nvSpPr>
        <p:spPr>
          <a:xfrm>
            <a:off x="1219200" y="2067339"/>
            <a:ext cx="20802600" cy="7732643"/>
          </a:xfrm>
          <a:prstGeom prst="rect">
            <a:avLst/>
          </a:prstGeom>
        </p:spPr>
        <p:txBody>
          <a:bodyPr spcFirstLastPara="1" wrap="square" lIns="182850" tIns="91400" rIns="182850" bIns="91400" anchor="ctr" anchorCtr="0">
            <a:normAutofit/>
          </a:bodyPr>
          <a:lstStyle/>
          <a:p>
            <a:pPr marL="101600">
              <a:lnSpc>
                <a:spcPct val="100000"/>
              </a:lnSpc>
              <a:buClr>
                <a:schemeClr val="dk1"/>
              </a:buClr>
              <a:buSzPts val="2800"/>
            </a:pPr>
            <a:r>
              <a:rPr lang="en-US" sz="9600" dirty="0">
                <a:solidFill>
                  <a:srgbClr val="FFC000"/>
                </a:solidFill>
                <a:latin typeface="+mj-ea"/>
                <a:cs typeface="Montserrat"/>
                <a:sym typeface="Montserrat"/>
              </a:rPr>
              <a:t>III.</a:t>
            </a:r>
            <a:r>
              <a:rPr lang="en-US" sz="9600" dirty="0">
                <a:solidFill>
                  <a:schemeClr val="dk1"/>
                </a:solidFill>
                <a:latin typeface="Montserrat"/>
                <a:ea typeface="Montserrat"/>
                <a:cs typeface="Montserrat"/>
                <a:sym typeface="Montserrat"/>
              </a:rPr>
              <a:t> </a:t>
            </a:r>
            <a:r>
              <a:rPr lang="en-US" sz="9600" dirty="0">
                <a:solidFill>
                  <a:srgbClr val="0EB1A4"/>
                </a:solidFill>
              </a:rPr>
              <a:t>Learn how to balance evidence-based models with innovation.</a:t>
            </a:r>
            <a:br>
              <a:rPr lang="en-US" sz="9600" dirty="0">
                <a:solidFill>
                  <a:srgbClr val="0EB1A4"/>
                </a:solidFill>
              </a:rPr>
            </a:br>
            <a:br>
              <a:rPr lang="en-US" sz="9600" dirty="0">
                <a:solidFill>
                  <a:srgbClr val="0EB1A4"/>
                </a:solidFill>
              </a:rPr>
            </a:br>
            <a:endParaRPr sz="9600" b="1" dirty="0">
              <a:solidFill>
                <a:srgbClr val="0EB1A4"/>
              </a:solidFill>
              <a:latin typeface="+mj-ea"/>
              <a:sym typeface="Montserrat"/>
            </a:endParaRPr>
          </a:p>
        </p:txBody>
      </p:sp>
      <p:pic>
        <p:nvPicPr>
          <p:cNvPr id="2" name="Image" descr="Image">
            <a:extLst>
              <a:ext uri="{FF2B5EF4-FFF2-40B4-BE49-F238E27FC236}">
                <a16:creationId xmlns:a16="http://schemas.microsoft.com/office/drawing/2014/main" id="{A42C7207-BB09-FDC6-1587-CF282DA8910A}"/>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spTree>
    <p:extLst>
      <p:ext uri="{BB962C8B-B14F-4D97-AF65-F5344CB8AC3E}">
        <p14:creationId xmlns:p14="http://schemas.microsoft.com/office/powerpoint/2010/main" val="24446940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B2AE25F-93A4-1945-B788-66AE49A12275}"/>
              </a:ext>
            </a:extLst>
          </p:cNvPr>
          <p:cNvSpPr>
            <a:spLocks noGrp="1"/>
          </p:cNvSpPr>
          <p:nvPr>
            <p:ph type="title"/>
          </p:nvPr>
        </p:nvSpPr>
        <p:spPr>
          <a:xfrm>
            <a:off x="441435" y="513030"/>
            <a:ext cx="17943954" cy="2641600"/>
          </a:xfrm>
        </p:spPr>
        <p:txBody>
          <a:bodyPr/>
          <a:lstStyle/>
          <a:p>
            <a:r>
              <a:rPr lang="en-US" b="1" dirty="0">
                <a:solidFill>
                  <a:srgbClr val="0EB1A4"/>
                </a:solidFill>
              </a:rPr>
              <a:t>EBBP Innovation in Patients/Participants to Populations</a:t>
            </a:r>
          </a:p>
        </p:txBody>
      </p:sp>
      <p:pic>
        <p:nvPicPr>
          <p:cNvPr id="10" name="Picture 9">
            <a:extLst>
              <a:ext uri="{FF2B5EF4-FFF2-40B4-BE49-F238E27FC236}">
                <a16:creationId xmlns:a16="http://schemas.microsoft.com/office/drawing/2014/main" id="{29274C7B-A22A-7AC0-731E-BFCBEA864A8F}"/>
              </a:ext>
            </a:extLst>
          </p:cNvPr>
          <p:cNvPicPr>
            <a:picLocks noChangeAspect="1"/>
          </p:cNvPicPr>
          <p:nvPr/>
        </p:nvPicPr>
        <p:blipFill>
          <a:blip r:embed="rId2"/>
          <a:stretch>
            <a:fillRect/>
          </a:stretch>
        </p:blipFill>
        <p:spPr>
          <a:xfrm>
            <a:off x="1727437" y="3042182"/>
            <a:ext cx="8542350" cy="8132448"/>
          </a:xfrm>
          <a:prstGeom prst="rect">
            <a:avLst/>
          </a:prstGeom>
        </p:spPr>
      </p:pic>
      <p:cxnSp>
        <p:nvCxnSpPr>
          <p:cNvPr id="12" name="Straight Arrow Connector 11">
            <a:extLst>
              <a:ext uri="{FF2B5EF4-FFF2-40B4-BE49-F238E27FC236}">
                <a16:creationId xmlns:a16="http://schemas.microsoft.com/office/drawing/2014/main" id="{08FE189C-50A1-34B9-D0CC-214F6B9A9F14}"/>
              </a:ext>
            </a:extLst>
          </p:cNvPr>
          <p:cNvCxnSpPr/>
          <p:nvPr/>
        </p:nvCxnSpPr>
        <p:spPr>
          <a:xfrm>
            <a:off x="7095038" y="9793102"/>
            <a:ext cx="4001632" cy="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DC3BCB1-FB4B-3A73-523D-B815FB6B1ABD}"/>
              </a:ext>
            </a:extLst>
          </p:cNvPr>
          <p:cNvSpPr txBox="1"/>
          <p:nvPr/>
        </p:nvSpPr>
        <p:spPr>
          <a:xfrm>
            <a:off x="11065520" y="9269883"/>
            <a:ext cx="7245894" cy="1200329"/>
          </a:xfrm>
          <a:prstGeom prst="rect">
            <a:avLst/>
          </a:prstGeom>
          <a:noFill/>
        </p:spPr>
        <p:txBody>
          <a:bodyPr wrap="none" rtlCol="0">
            <a:spAutoFit/>
          </a:bodyPr>
          <a:lstStyle/>
          <a:p>
            <a:pPr algn="l"/>
            <a:r>
              <a:rPr lang="en-US" sz="3600" dirty="0">
                <a:solidFill>
                  <a:schemeClr val="bg2">
                    <a:lumMod val="50000"/>
                  </a:schemeClr>
                </a:solidFill>
              </a:rPr>
              <a:t>Who is doing the work (</a:t>
            </a:r>
            <a:r>
              <a:rPr lang="en-US" sz="3600" b="1" dirty="0">
                <a:solidFill>
                  <a:schemeClr val="bg2">
                    <a:lumMod val="50000"/>
                  </a:schemeClr>
                </a:solidFill>
              </a:rPr>
              <a:t>providers</a:t>
            </a:r>
            <a:r>
              <a:rPr lang="en-US" sz="3600" dirty="0">
                <a:solidFill>
                  <a:schemeClr val="bg2">
                    <a:lumMod val="50000"/>
                  </a:schemeClr>
                </a:solidFill>
              </a:rPr>
              <a:t>)</a:t>
            </a:r>
          </a:p>
          <a:p>
            <a:pPr algn="l"/>
            <a:r>
              <a:rPr lang="en-US" sz="3600" dirty="0">
                <a:solidFill>
                  <a:schemeClr val="bg2">
                    <a:lumMod val="50000"/>
                  </a:schemeClr>
                </a:solidFill>
              </a:rPr>
              <a:t>Who is being served (</a:t>
            </a:r>
            <a:r>
              <a:rPr lang="en-US" sz="3600" b="1" dirty="0">
                <a:solidFill>
                  <a:schemeClr val="bg2">
                    <a:lumMod val="50000"/>
                  </a:schemeClr>
                </a:solidFill>
              </a:rPr>
              <a:t>patients</a:t>
            </a:r>
            <a:r>
              <a:rPr lang="en-US" sz="3600" dirty="0">
                <a:solidFill>
                  <a:schemeClr val="bg2">
                    <a:lumMod val="50000"/>
                  </a:schemeClr>
                </a:solidFill>
              </a:rPr>
              <a:t>)</a:t>
            </a:r>
          </a:p>
        </p:txBody>
      </p:sp>
      <p:cxnSp>
        <p:nvCxnSpPr>
          <p:cNvPr id="14" name="Straight Arrow Connector 13">
            <a:extLst>
              <a:ext uri="{FF2B5EF4-FFF2-40B4-BE49-F238E27FC236}">
                <a16:creationId xmlns:a16="http://schemas.microsoft.com/office/drawing/2014/main" id="{3C1EE63C-E7E3-4C51-76F3-BC448FB0B675}"/>
              </a:ext>
            </a:extLst>
          </p:cNvPr>
          <p:cNvCxnSpPr/>
          <p:nvPr/>
        </p:nvCxnSpPr>
        <p:spPr>
          <a:xfrm>
            <a:off x="7229776" y="7060736"/>
            <a:ext cx="4001632" cy="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96B0CCC-2CE1-CE95-415D-162634C8D3EA}"/>
              </a:ext>
            </a:extLst>
          </p:cNvPr>
          <p:cNvSpPr txBox="1"/>
          <p:nvPr/>
        </p:nvSpPr>
        <p:spPr>
          <a:xfrm>
            <a:off x="11190607" y="6537517"/>
            <a:ext cx="10213052" cy="1200329"/>
          </a:xfrm>
          <a:prstGeom prst="rect">
            <a:avLst/>
          </a:prstGeom>
          <a:noFill/>
        </p:spPr>
        <p:txBody>
          <a:bodyPr wrap="none" rtlCol="0">
            <a:spAutoFit/>
          </a:bodyPr>
          <a:lstStyle/>
          <a:p>
            <a:pPr algn="l"/>
            <a:r>
              <a:rPr lang="en-US" sz="3600" dirty="0">
                <a:solidFill>
                  <a:schemeClr val="bg2">
                    <a:lumMod val="50000"/>
                  </a:schemeClr>
                </a:solidFill>
              </a:rPr>
              <a:t>What is the EB(B)P (</a:t>
            </a:r>
            <a:r>
              <a:rPr lang="en-US" sz="3600" b="1" dirty="0">
                <a:solidFill>
                  <a:schemeClr val="bg2">
                    <a:lumMod val="50000"/>
                  </a:schemeClr>
                </a:solidFill>
              </a:rPr>
              <a:t>practices</a:t>
            </a:r>
            <a:r>
              <a:rPr lang="en-US" sz="3600" dirty="0">
                <a:solidFill>
                  <a:schemeClr val="bg2">
                    <a:lumMod val="50000"/>
                  </a:schemeClr>
                </a:solidFill>
              </a:rPr>
              <a:t>)</a:t>
            </a:r>
          </a:p>
          <a:p>
            <a:pPr algn="l"/>
            <a:r>
              <a:rPr lang="en-US" sz="3600" dirty="0">
                <a:solidFill>
                  <a:schemeClr val="bg2">
                    <a:lumMod val="50000"/>
                  </a:schemeClr>
                </a:solidFill>
              </a:rPr>
              <a:t>Plans for access and barriers are present (</a:t>
            </a:r>
            <a:r>
              <a:rPr lang="en-US" sz="3600" b="1" dirty="0">
                <a:solidFill>
                  <a:schemeClr val="bg2">
                    <a:lumMod val="50000"/>
                  </a:schemeClr>
                </a:solidFill>
              </a:rPr>
              <a:t>plans</a:t>
            </a:r>
            <a:r>
              <a:rPr lang="en-US" sz="3600" dirty="0">
                <a:solidFill>
                  <a:schemeClr val="bg2">
                    <a:lumMod val="50000"/>
                  </a:schemeClr>
                </a:solidFill>
              </a:rPr>
              <a:t>)</a:t>
            </a:r>
          </a:p>
        </p:txBody>
      </p:sp>
      <p:cxnSp>
        <p:nvCxnSpPr>
          <p:cNvPr id="16" name="Straight Arrow Connector 15">
            <a:extLst>
              <a:ext uri="{FF2B5EF4-FFF2-40B4-BE49-F238E27FC236}">
                <a16:creationId xmlns:a16="http://schemas.microsoft.com/office/drawing/2014/main" id="{4A61772F-3B57-ED53-8E52-B561B3D187BB}"/>
              </a:ext>
            </a:extLst>
          </p:cNvPr>
          <p:cNvCxnSpPr/>
          <p:nvPr/>
        </p:nvCxnSpPr>
        <p:spPr>
          <a:xfrm>
            <a:off x="7095038" y="4551014"/>
            <a:ext cx="4001632" cy="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CDBE699-4337-C311-B1AF-D364E89CB082}"/>
              </a:ext>
            </a:extLst>
          </p:cNvPr>
          <p:cNvSpPr txBox="1"/>
          <p:nvPr/>
        </p:nvSpPr>
        <p:spPr>
          <a:xfrm>
            <a:off x="11178497" y="4027795"/>
            <a:ext cx="9050876" cy="1200329"/>
          </a:xfrm>
          <a:prstGeom prst="rect">
            <a:avLst/>
          </a:prstGeom>
          <a:noFill/>
        </p:spPr>
        <p:txBody>
          <a:bodyPr wrap="none" rtlCol="0">
            <a:spAutoFit/>
          </a:bodyPr>
          <a:lstStyle/>
          <a:p>
            <a:pPr algn="l"/>
            <a:r>
              <a:rPr lang="en-US" sz="3600" dirty="0">
                <a:solidFill>
                  <a:schemeClr val="bg2">
                    <a:lumMod val="50000"/>
                  </a:schemeClr>
                </a:solidFill>
              </a:rPr>
              <a:t>Where is the work being done (</a:t>
            </a:r>
            <a:r>
              <a:rPr lang="en-US" sz="3600" b="1" dirty="0">
                <a:solidFill>
                  <a:schemeClr val="bg2">
                    <a:lumMod val="50000"/>
                  </a:schemeClr>
                </a:solidFill>
              </a:rPr>
              <a:t>population</a:t>
            </a:r>
            <a:r>
              <a:rPr lang="en-US" sz="3600" dirty="0">
                <a:solidFill>
                  <a:schemeClr val="bg2">
                    <a:lumMod val="50000"/>
                  </a:schemeClr>
                </a:solidFill>
              </a:rPr>
              <a:t>)</a:t>
            </a:r>
          </a:p>
          <a:p>
            <a:pPr algn="l"/>
            <a:r>
              <a:rPr lang="en-US" sz="3600" dirty="0">
                <a:solidFill>
                  <a:schemeClr val="bg2">
                    <a:lumMod val="50000"/>
                  </a:schemeClr>
                </a:solidFill>
              </a:rPr>
              <a:t>How are costs being managed (</a:t>
            </a:r>
            <a:r>
              <a:rPr lang="en-US" sz="3600" b="1" dirty="0">
                <a:solidFill>
                  <a:schemeClr val="bg2">
                    <a:lumMod val="50000"/>
                  </a:schemeClr>
                </a:solidFill>
              </a:rPr>
              <a:t>payments</a:t>
            </a:r>
            <a:r>
              <a:rPr lang="en-US" sz="3600" dirty="0">
                <a:solidFill>
                  <a:schemeClr val="bg2">
                    <a:lumMod val="50000"/>
                  </a:schemeClr>
                </a:solidFill>
              </a:rPr>
              <a:t>)</a:t>
            </a:r>
          </a:p>
        </p:txBody>
      </p:sp>
      <p:sp>
        <p:nvSpPr>
          <p:cNvPr id="2" name="TextBox 1">
            <a:extLst>
              <a:ext uri="{FF2B5EF4-FFF2-40B4-BE49-F238E27FC236}">
                <a16:creationId xmlns:a16="http://schemas.microsoft.com/office/drawing/2014/main" id="{9FD69420-7409-7933-CD48-8E73AEC74CB0}"/>
              </a:ext>
            </a:extLst>
          </p:cNvPr>
          <p:cNvSpPr txBox="1"/>
          <p:nvPr/>
        </p:nvSpPr>
        <p:spPr>
          <a:xfrm>
            <a:off x="2076436" y="11732930"/>
            <a:ext cx="18309943" cy="1015663"/>
          </a:xfrm>
          <a:prstGeom prst="rect">
            <a:avLst/>
          </a:prstGeom>
          <a:noFill/>
        </p:spPr>
        <p:txBody>
          <a:bodyPr wrap="square" rtlCol="0">
            <a:spAutoFit/>
          </a:bodyPr>
          <a:lstStyle/>
          <a:p>
            <a:r>
              <a:rPr lang="en-US" sz="6000" b="1" dirty="0">
                <a:solidFill>
                  <a:srgbClr val="ECB547"/>
                </a:solidFill>
              </a:rPr>
              <a:t>How can quality improvement be shown here?</a:t>
            </a:r>
          </a:p>
        </p:txBody>
      </p:sp>
      <p:pic>
        <p:nvPicPr>
          <p:cNvPr id="3" name="Image" descr="Image">
            <a:extLst>
              <a:ext uri="{FF2B5EF4-FFF2-40B4-BE49-F238E27FC236}">
                <a16:creationId xmlns:a16="http://schemas.microsoft.com/office/drawing/2014/main" id="{2E1B2E50-5631-1F86-6909-F8680383E4CD}"/>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spTree>
    <p:extLst>
      <p:ext uri="{BB962C8B-B14F-4D97-AF65-F5344CB8AC3E}">
        <p14:creationId xmlns:p14="http://schemas.microsoft.com/office/powerpoint/2010/main" val="4013861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11211951" y="994501"/>
            <a:ext cx="7474536" cy="2641600"/>
          </a:xfrm>
          <a:prstGeom prst="rect">
            <a:avLst/>
          </a:prstGeom>
        </p:spPr>
        <p:txBody>
          <a:bodyPr vert="horz" lIns="182880" tIns="91440" rIns="182880" bIns="91440" rtlCol="0" anchor="t">
            <a:normAutofit/>
          </a:bodyPr>
          <a:lstStyle/>
          <a:p>
            <a:pPr>
              <a:spcBef>
                <a:spcPct val="0"/>
              </a:spcBef>
              <a:spcAft>
                <a:spcPts val="1200"/>
              </a:spcAft>
            </a:pPr>
            <a:r>
              <a:rPr lang="en-US" sz="7200" b="1" dirty="0">
                <a:solidFill>
                  <a:srgbClr val="0EB1A4"/>
                </a:solidFill>
              </a:rPr>
              <a:t>Be SMART(ER)</a:t>
            </a:r>
            <a:endParaRPr lang="en-US" sz="7200" b="1" dirty="0">
              <a:solidFill>
                <a:srgbClr val="0EB1A4"/>
              </a:solidFill>
              <a:effectLst>
                <a:outerShdw blurRad="38100" dist="38100" dir="2700000" algn="tl">
                  <a:srgbClr val="000000">
                    <a:alpha val="43137"/>
                  </a:srgbClr>
                </a:outerShdw>
              </a:effectLst>
            </a:endParaRPr>
          </a:p>
        </p:txBody>
      </p:sp>
      <p:sp>
        <p:nvSpPr>
          <p:cNvPr id="8" name="Rectangle 7"/>
          <p:cNvSpPr/>
          <p:nvPr/>
        </p:nvSpPr>
        <p:spPr>
          <a:xfrm>
            <a:off x="11502290" y="2641598"/>
            <a:ext cx="11245281" cy="10079901"/>
          </a:xfrm>
          <a:prstGeom prst="rect">
            <a:avLst/>
          </a:prstGeom>
        </p:spPr>
        <p:txBody>
          <a:bodyPr vert="horz" lIns="182880" tIns="91440" rIns="182880" bIns="91440" rtlCol="0">
            <a:normAutofit/>
          </a:bodyPr>
          <a:lstStyle/>
          <a:p>
            <a:pPr marL="685800" indent="-685800" algn="l">
              <a:lnSpc>
                <a:spcPct val="90000"/>
              </a:lnSpc>
              <a:spcBef>
                <a:spcPts val="2000"/>
              </a:spcBef>
              <a:buClr>
                <a:schemeClr val="bg2">
                  <a:lumMod val="50000"/>
                </a:schemeClr>
              </a:buClr>
              <a:buSzPct val="80000"/>
              <a:buFont typeface="Wingdings 3" charset="2"/>
              <a:buChar char=""/>
            </a:pPr>
            <a:r>
              <a:rPr lang="en-US" sz="4000" b="1" dirty="0">
                <a:solidFill>
                  <a:schemeClr val="bg2">
                    <a:lumMod val="50000"/>
                  </a:schemeClr>
                </a:solidFill>
              </a:rPr>
              <a:t>Specific</a:t>
            </a:r>
            <a:r>
              <a:rPr lang="en-US" sz="4000" dirty="0">
                <a:solidFill>
                  <a:schemeClr val="bg2">
                    <a:lumMod val="50000"/>
                  </a:schemeClr>
                </a:solidFill>
              </a:rPr>
              <a:t> – target a specific area for improvement</a:t>
            </a:r>
          </a:p>
          <a:p>
            <a:pPr marL="685800" indent="-685800" algn="l">
              <a:lnSpc>
                <a:spcPct val="90000"/>
              </a:lnSpc>
              <a:spcBef>
                <a:spcPts val="2000"/>
              </a:spcBef>
              <a:buClr>
                <a:schemeClr val="bg2">
                  <a:lumMod val="50000"/>
                </a:schemeClr>
              </a:buClr>
              <a:buSzPct val="80000"/>
              <a:buFont typeface="Wingdings 3" charset="2"/>
              <a:buChar char=""/>
            </a:pPr>
            <a:r>
              <a:rPr lang="en-US" sz="4000" b="1" dirty="0">
                <a:solidFill>
                  <a:schemeClr val="bg2">
                    <a:lumMod val="50000"/>
                  </a:schemeClr>
                </a:solidFill>
              </a:rPr>
              <a:t>Measurable</a:t>
            </a:r>
            <a:r>
              <a:rPr lang="en-US" sz="4000" dirty="0">
                <a:solidFill>
                  <a:schemeClr val="bg2">
                    <a:lumMod val="50000"/>
                  </a:schemeClr>
                </a:solidFill>
              </a:rPr>
              <a:t> – quantify or at least suggest an indicator of progress</a:t>
            </a:r>
          </a:p>
          <a:p>
            <a:pPr marL="685800" indent="-685800" algn="l">
              <a:lnSpc>
                <a:spcPct val="90000"/>
              </a:lnSpc>
              <a:spcBef>
                <a:spcPts val="2000"/>
              </a:spcBef>
              <a:buClr>
                <a:schemeClr val="bg2">
                  <a:lumMod val="50000"/>
                </a:schemeClr>
              </a:buClr>
              <a:buSzPct val="80000"/>
              <a:buFont typeface="Wingdings 3" charset="2"/>
              <a:buChar char=""/>
            </a:pPr>
            <a:r>
              <a:rPr lang="en-US" sz="4000" b="1" dirty="0">
                <a:solidFill>
                  <a:schemeClr val="bg2">
                    <a:lumMod val="50000"/>
                  </a:schemeClr>
                </a:solidFill>
              </a:rPr>
              <a:t>Assignable</a:t>
            </a:r>
            <a:r>
              <a:rPr lang="en-US" sz="4000" dirty="0">
                <a:solidFill>
                  <a:schemeClr val="bg2">
                    <a:lumMod val="50000"/>
                  </a:schemeClr>
                </a:solidFill>
              </a:rPr>
              <a:t> – specify who will do it and a timeline for completing tasks</a:t>
            </a:r>
          </a:p>
          <a:p>
            <a:pPr marL="685800" indent="-685800" algn="l">
              <a:lnSpc>
                <a:spcPct val="90000"/>
              </a:lnSpc>
              <a:spcBef>
                <a:spcPts val="2000"/>
              </a:spcBef>
              <a:buClr>
                <a:schemeClr val="bg2">
                  <a:lumMod val="50000"/>
                </a:schemeClr>
              </a:buClr>
              <a:buSzPct val="80000"/>
              <a:buFont typeface="Wingdings 3" charset="2"/>
              <a:buChar char=""/>
            </a:pPr>
            <a:r>
              <a:rPr lang="en-US" sz="4000" b="1" dirty="0">
                <a:solidFill>
                  <a:schemeClr val="bg2">
                    <a:lumMod val="50000"/>
                  </a:schemeClr>
                </a:solidFill>
              </a:rPr>
              <a:t>Realistic</a:t>
            </a:r>
            <a:r>
              <a:rPr lang="en-US" sz="4000" dirty="0">
                <a:solidFill>
                  <a:schemeClr val="bg2">
                    <a:lumMod val="50000"/>
                  </a:schemeClr>
                </a:solidFill>
              </a:rPr>
              <a:t> – state what results can realistically be achieved, given available resources</a:t>
            </a:r>
          </a:p>
          <a:p>
            <a:pPr marL="685800" indent="-685800" algn="l">
              <a:lnSpc>
                <a:spcPct val="90000"/>
              </a:lnSpc>
              <a:spcBef>
                <a:spcPts val="2000"/>
              </a:spcBef>
              <a:buClr>
                <a:schemeClr val="bg2">
                  <a:lumMod val="50000"/>
                </a:schemeClr>
              </a:buClr>
              <a:buSzPct val="80000"/>
              <a:buFont typeface="Wingdings 3" charset="2"/>
              <a:buChar char=""/>
            </a:pPr>
            <a:r>
              <a:rPr lang="en-US" sz="4000" b="1" dirty="0">
                <a:solidFill>
                  <a:schemeClr val="bg2">
                    <a:lumMod val="50000"/>
                  </a:schemeClr>
                </a:solidFill>
              </a:rPr>
              <a:t>Time-related</a:t>
            </a:r>
            <a:r>
              <a:rPr lang="en-US" sz="4000" dirty="0">
                <a:solidFill>
                  <a:schemeClr val="bg2">
                    <a:lumMod val="50000"/>
                  </a:schemeClr>
                </a:solidFill>
              </a:rPr>
              <a:t> – specify when the result(s) can be achieved</a:t>
            </a:r>
          </a:p>
          <a:p>
            <a:pPr marL="685800" indent="-685800" algn="l">
              <a:lnSpc>
                <a:spcPct val="90000"/>
              </a:lnSpc>
              <a:spcBef>
                <a:spcPts val="2000"/>
              </a:spcBef>
              <a:buClr>
                <a:schemeClr val="bg2">
                  <a:lumMod val="50000"/>
                </a:schemeClr>
              </a:buClr>
              <a:buSzPct val="80000"/>
              <a:buFont typeface="Wingdings 3" charset="2"/>
              <a:buChar char=""/>
            </a:pPr>
            <a:r>
              <a:rPr lang="en-US" sz="4000" b="1" dirty="0">
                <a:solidFill>
                  <a:schemeClr val="bg2">
                    <a:lumMod val="50000"/>
                  </a:schemeClr>
                </a:solidFill>
              </a:rPr>
              <a:t>Evaluate </a:t>
            </a:r>
            <a:r>
              <a:rPr lang="en-US" sz="4000" dirty="0">
                <a:solidFill>
                  <a:schemeClr val="bg2">
                    <a:lumMod val="50000"/>
                  </a:schemeClr>
                </a:solidFill>
              </a:rPr>
              <a:t>– analyze the data; use the data for informed decision making</a:t>
            </a:r>
            <a:endParaRPr lang="en-US" sz="4000" b="1" dirty="0">
              <a:solidFill>
                <a:schemeClr val="bg2">
                  <a:lumMod val="50000"/>
                </a:schemeClr>
              </a:solidFill>
            </a:endParaRPr>
          </a:p>
          <a:p>
            <a:pPr marL="685800" indent="-685800" algn="l">
              <a:lnSpc>
                <a:spcPct val="90000"/>
              </a:lnSpc>
              <a:spcBef>
                <a:spcPts val="2000"/>
              </a:spcBef>
              <a:buClr>
                <a:schemeClr val="bg2">
                  <a:lumMod val="50000"/>
                </a:schemeClr>
              </a:buClr>
              <a:buSzPct val="80000"/>
              <a:buFont typeface="Wingdings 3" charset="2"/>
              <a:buChar char=""/>
            </a:pPr>
            <a:r>
              <a:rPr lang="en-US" sz="4000" b="1" dirty="0">
                <a:solidFill>
                  <a:schemeClr val="bg2">
                    <a:lumMod val="50000"/>
                  </a:schemeClr>
                </a:solidFill>
              </a:rPr>
              <a:t>Re-evaluate</a:t>
            </a:r>
            <a:r>
              <a:rPr lang="en-US" sz="4000" dirty="0">
                <a:solidFill>
                  <a:schemeClr val="bg2">
                    <a:lumMod val="50000"/>
                  </a:schemeClr>
                </a:solidFill>
              </a:rPr>
              <a:t> – go through iterations of the study to confirm model success</a:t>
            </a:r>
            <a:endParaRPr lang="en-US" sz="4000" b="1" dirty="0">
              <a:solidFill>
                <a:schemeClr val="bg2">
                  <a:lumMod val="50000"/>
                </a:schemeClr>
              </a:solidFill>
            </a:endParaRPr>
          </a:p>
        </p:txBody>
      </p:sp>
      <p:pic>
        <p:nvPicPr>
          <p:cNvPr id="14342" name="Picture 14341" descr="Human brain nerve cells">
            <a:extLst>
              <a:ext uri="{FF2B5EF4-FFF2-40B4-BE49-F238E27FC236}">
                <a16:creationId xmlns:a16="http://schemas.microsoft.com/office/drawing/2014/main" id="{D604B827-2757-6941-552B-9DE7F1DBAA19}"/>
              </a:ext>
            </a:extLst>
          </p:cNvPr>
          <p:cNvPicPr>
            <a:picLocks noChangeAspect="1"/>
          </p:cNvPicPr>
          <p:nvPr/>
        </p:nvPicPr>
        <p:blipFill rotWithShape="1">
          <a:blip r:embed="rId3"/>
          <a:srcRect l="9518" r="31483"/>
          <a:stretch/>
        </p:blipFill>
        <p:spPr>
          <a:xfrm>
            <a:off x="40" y="-1"/>
            <a:ext cx="10789880" cy="13716002"/>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4340" name="Slide Number Placeholder 1"/>
          <p:cNvSpPr>
            <a:spLocks noGrp="1"/>
          </p:cNvSpPr>
          <p:nvPr>
            <p:ph type="sldNum" sz="quarter" idx="12"/>
          </p:nvPr>
        </p:nvSpPr>
        <p:spPr>
          <a:xfrm>
            <a:off x="8590663" y="6041362"/>
            <a:ext cx="683339"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828800">
              <a:spcAft>
                <a:spcPts val="1200"/>
              </a:spcAft>
            </a:pPr>
            <a:fld id="{0627E6FE-0DA0-46DD-BC4F-134F37ECE6B1}" type="slidenum">
              <a:rPr lang="en-US" smtClean="0"/>
              <a:pPr defTabSz="1828800">
                <a:spcAft>
                  <a:spcPts val="1200"/>
                </a:spcAft>
              </a:pPr>
              <a:t>28</a:t>
            </a:fld>
            <a:endParaRPr lang="en-US"/>
          </a:p>
        </p:txBody>
      </p:sp>
      <p:pic>
        <p:nvPicPr>
          <p:cNvPr id="2" name="Image" descr="Image">
            <a:extLst>
              <a:ext uri="{FF2B5EF4-FFF2-40B4-BE49-F238E27FC236}">
                <a16:creationId xmlns:a16="http://schemas.microsoft.com/office/drawing/2014/main" id="{10EECD85-A2DB-BBF3-3BBD-2DFFA2A33CDD}"/>
              </a:ext>
            </a:extLst>
          </p:cNvPr>
          <p:cNvPicPr>
            <a:picLocks noChangeAspect="1"/>
          </p:cNvPicPr>
          <p:nvPr/>
        </p:nvPicPr>
        <p:blipFill>
          <a:blip r:embed="rId4"/>
          <a:stretch>
            <a:fillRect/>
          </a:stretch>
        </p:blipFill>
        <p:spPr>
          <a:xfrm>
            <a:off x="22466295" y="12033784"/>
            <a:ext cx="1219791" cy="1056456"/>
          </a:xfrm>
          <a:prstGeom prst="rect">
            <a:avLst/>
          </a:prstGeom>
          <a:ln w="12700">
            <a:miter lim="400000"/>
          </a:ln>
        </p:spPr>
      </p:pic>
    </p:spTree>
    <p:extLst>
      <p:ext uri="{BB962C8B-B14F-4D97-AF65-F5344CB8AC3E}">
        <p14:creationId xmlns:p14="http://schemas.microsoft.com/office/powerpoint/2010/main" val="12716304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32162" y="210206"/>
            <a:ext cx="17193336" cy="2641600"/>
          </a:xfrm>
        </p:spPr>
        <p:txBody>
          <a:bodyPr vert="horz" lIns="182880" tIns="91440" rIns="182880" bIns="91440" rtlCol="0" anchor="t">
            <a:normAutofit/>
          </a:bodyPr>
          <a:lstStyle/>
          <a:p>
            <a:r>
              <a:rPr lang="en-US" b="1" dirty="0">
                <a:solidFill>
                  <a:srgbClr val="0EB1A4"/>
                </a:solidFill>
              </a:rPr>
              <a:t>Developing Innovation that is </a:t>
            </a:r>
            <a:r>
              <a:rPr lang="en-US" b="1" u="sng" dirty="0">
                <a:solidFill>
                  <a:srgbClr val="0EB1A4"/>
                </a:solidFill>
              </a:rPr>
              <a:t>Impactful</a:t>
            </a:r>
            <a:endParaRPr lang="en-US" b="1" dirty="0">
              <a:solidFill>
                <a:srgbClr val="0EB1A4"/>
              </a:solidFill>
            </a:endParaRPr>
          </a:p>
        </p:txBody>
      </p:sp>
      <p:pic>
        <p:nvPicPr>
          <p:cNvPr id="5" name="Picture 4"/>
          <p:cNvPicPr>
            <a:picLocks noChangeAspect="1"/>
          </p:cNvPicPr>
          <p:nvPr/>
        </p:nvPicPr>
        <p:blipFill>
          <a:blip r:embed="rId3"/>
          <a:stretch>
            <a:fillRect/>
          </a:stretch>
        </p:blipFill>
        <p:spPr>
          <a:xfrm>
            <a:off x="407155" y="1415913"/>
            <a:ext cx="11784845" cy="11608077"/>
          </a:xfrm>
          <a:prstGeom prst="rect">
            <a:avLst/>
          </a:prstGeom>
        </p:spPr>
      </p:pic>
      <p:sp>
        <p:nvSpPr>
          <p:cNvPr id="7" name="TextBox 6"/>
          <p:cNvSpPr txBox="1"/>
          <p:nvPr/>
        </p:nvSpPr>
        <p:spPr>
          <a:xfrm>
            <a:off x="12832079" y="4321179"/>
            <a:ext cx="8386690" cy="7777036"/>
          </a:xfrm>
          <a:prstGeom prst="rect">
            <a:avLst/>
          </a:prstGeom>
        </p:spPr>
        <p:txBody>
          <a:bodyPr vert="horz" lIns="182880" tIns="91440" rIns="182880" bIns="91440" rtlCol="0">
            <a:normAutofit/>
          </a:bodyPr>
          <a:lstStyle/>
          <a:p>
            <a:pPr marL="571500" indent="-571500" algn="l">
              <a:spcBef>
                <a:spcPts val="2000"/>
              </a:spcBef>
              <a:buClr>
                <a:schemeClr val="bg2">
                  <a:lumMod val="50000"/>
                </a:schemeClr>
              </a:buClr>
              <a:buSzPct val="80000"/>
              <a:buFont typeface="Wingdings" panose="05000000000000000000" pitchFamily="2" charset="2"/>
              <a:buChar char="Ø"/>
            </a:pPr>
            <a:r>
              <a:rPr lang="en-US" sz="4800" dirty="0">
                <a:solidFill>
                  <a:schemeClr val="bg2">
                    <a:lumMod val="50000"/>
                  </a:schemeClr>
                </a:solidFill>
                <a:latin typeface="+mn-lt"/>
              </a:rPr>
              <a:t>What is the likelihood your intervention/program is going to achieve positive, sustainable change?</a:t>
            </a:r>
          </a:p>
          <a:p>
            <a:pPr marL="571500" indent="-571500" algn="l">
              <a:spcBef>
                <a:spcPts val="2000"/>
              </a:spcBef>
              <a:buClr>
                <a:schemeClr val="bg2">
                  <a:lumMod val="50000"/>
                </a:schemeClr>
              </a:buClr>
              <a:buSzPct val="80000"/>
              <a:buFont typeface="Wingdings" panose="05000000000000000000" pitchFamily="2" charset="2"/>
              <a:buChar char="Ø"/>
            </a:pPr>
            <a:endParaRPr lang="en-US" sz="4800" dirty="0">
              <a:solidFill>
                <a:schemeClr val="bg2">
                  <a:lumMod val="50000"/>
                </a:schemeClr>
              </a:solidFill>
              <a:latin typeface="+mn-lt"/>
            </a:endParaRPr>
          </a:p>
          <a:p>
            <a:pPr marL="571500" indent="-571500" algn="l">
              <a:spcBef>
                <a:spcPts val="2000"/>
              </a:spcBef>
              <a:buClr>
                <a:schemeClr val="bg2">
                  <a:lumMod val="50000"/>
                </a:schemeClr>
              </a:buClr>
              <a:buSzPct val="80000"/>
              <a:buFont typeface="Wingdings" panose="05000000000000000000" pitchFamily="2" charset="2"/>
              <a:buChar char="Ø"/>
            </a:pPr>
            <a:r>
              <a:rPr lang="en-US" sz="4800" dirty="0">
                <a:solidFill>
                  <a:schemeClr val="bg2">
                    <a:lumMod val="50000"/>
                  </a:schemeClr>
                </a:solidFill>
                <a:latin typeface="+mn-lt"/>
              </a:rPr>
              <a:t>The goal is to move up as far as possible on the pyramid</a:t>
            </a:r>
          </a:p>
        </p:txBody>
      </p:sp>
      <p:sp>
        <p:nvSpPr>
          <p:cNvPr id="2" name="Slide Number Placeholder 1"/>
          <p:cNvSpPr>
            <a:spLocks noGrp="1"/>
          </p:cNvSpPr>
          <p:nvPr>
            <p:ph type="sldNum" sz="quarter" idx="12"/>
          </p:nvPr>
        </p:nvSpPr>
        <p:spPr>
          <a:xfrm>
            <a:off x="8590663" y="6041362"/>
            <a:ext cx="683339"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828800">
              <a:spcAft>
                <a:spcPts val="1200"/>
              </a:spcAft>
              <a:defRPr/>
            </a:pPr>
            <a:fld id="{0627E6FE-0DA0-46DD-BC4F-134F37ECE6B1}" type="slidenum">
              <a:rPr lang="en-US" smtClean="0"/>
              <a:pPr defTabSz="1828800">
                <a:spcAft>
                  <a:spcPts val="1200"/>
                </a:spcAft>
                <a:defRPr/>
              </a:pPr>
              <a:t>29</a:t>
            </a:fld>
            <a:endParaRPr lang="en-US"/>
          </a:p>
        </p:txBody>
      </p:sp>
      <p:pic>
        <p:nvPicPr>
          <p:cNvPr id="3" name="Image" descr="Image">
            <a:extLst>
              <a:ext uri="{FF2B5EF4-FFF2-40B4-BE49-F238E27FC236}">
                <a16:creationId xmlns:a16="http://schemas.microsoft.com/office/drawing/2014/main" id="{B4ECBA26-C8F4-E859-4117-C478C54BAD10}"/>
              </a:ext>
            </a:extLst>
          </p:cNvPr>
          <p:cNvPicPr>
            <a:picLocks noChangeAspect="1"/>
          </p:cNvPicPr>
          <p:nvPr/>
        </p:nvPicPr>
        <p:blipFill>
          <a:blip r:embed="rId4"/>
          <a:stretch>
            <a:fillRect/>
          </a:stretch>
        </p:blipFill>
        <p:spPr>
          <a:xfrm>
            <a:off x="22466295" y="12033784"/>
            <a:ext cx="1219791" cy="1056456"/>
          </a:xfrm>
          <a:prstGeom prst="rect">
            <a:avLst/>
          </a:prstGeom>
          <a:ln w="12700">
            <a:miter lim="400000"/>
          </a:ln>
        </p:spPr>
      </p:pic>
    </p:spTree>
    <p:extLst>
      <p:ext uri="{BB962C8B-B14F-4D97-AF65-F5344CB8AC3E}">
        <p14:creationId xmlns:p14="http://schemas.microsoft.com/office/powerpoint/2010/main" val="842436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FC9C8"/>
        </a:solidFill>
        <a:effectLst/>
      </p:bgPr>
    </p:bg>
    <p:spTree>
      <p:nvGrpSpPr>
        <p:cNvPr id="1" name=""/>
        <p:cNvGrpSpPr/>
        <p:nvPr/>
      </p:nvGrpSpPr>
      <p:grpSpPr>
        <a:xfrm>
          <a:off x="0" y="0"/>
          <a:ext cx="0" cy="0"/>
          <a:chOff x="0" y="0"/>
          <a:chExt cx="0" cy="0"/>
        </a:xfrm>
      </p:grpSpPr>
      <p:pic>
        <p:nvPicPr>
          <p:cNvPr id="160" name="Image" descr="Image"/>
          <p:cNvPicPr>
            <a:picLocks noChangeAspect="1"/>
          </p:cNvPicPr>
          <p:nvPr/>
        </p:nvPicPr>
        <p:blipFill>
          <a:blip r:embed="rId2"/>
          <a:stretch>
            <a:fillRect/>
          </a:stretch>
        </p:blipFill>
        <p:spPr>
          <a:xfrm>
            <a:off x="-890002" y="2918109"/>
            <a:ext cx="9101460" cy="7879782"/>
          </a:xfrm>
          <a:prstGeom prst="rect">
            <a:avLst/>
          </a:prstGeom>
          <a:ln w="12700">
            <a:miter lim="400000"/>
          </a:ln>
        </p:spPr>
      </p:pic>
      <p:sp>
        <p:nvSpPr>
          <p:cNvPr id="161" name="section…"/>
          <p:cNvSpPr txBox="1"/>
          <p:nvPr/>
        </p:nvSpPr>
        <p:spPr>
          <a:xfrm>
            <a:off x="9821542" y="752214"/>
            <a:ext cx="13546458" cy="14487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r">
              <a:lnSpc>
                <a:spcPct val="80000"/>
              </a:lnSpc>
              <a:defRPr sz="14000" b="1" spc="1399">
                <a:solidFill>
                  <a:srgbClr val="FFFFFF"/>
                </a:solidFill>
                <a:latin typeface="AcuminProWide-Semibold"/>
                <a:ea typeface="AcuminProWide-Semibold"/>
                <a:cs typeface="AcuminProWide-Semibold"/>
                <a:sym typeface="AcuminProWide-Semibold"/>
              </a:defRPr>
            </a:pPr>
            <a:r>
              <a:rPr lang="en-US" sz="5400" dirty="0"/>
              <a:t>About </a:t>
            </a:r>
          </a:p>
          <a:p>
            <a:pPr algn="r">
              <a:lnSpc>
                <a:spcPct val="80000"/>
              </a:lnSpc>
              <a:defRPr sz="14000" b="1" spc="1399">
                <a:solidFill>
                  <a:srgbClr val="FFFFFF"/>
                </a:solidFill>
                <a:latin typeface="AcuminProWide-Semibold"/>
                <a:ea typeface="AcuminProWide-Semibold"/>
                <a:cs typeface="AcuminProWide-Semibold"/>
                <a:sym typeface="AcuminProWide-Semibold"/>
              </a:defRPr>
            </a:pPr>
            <a:r>
              <a:rPr lang="en-US" sz="5400" dirty="0"/>
              <a:t>Innovative Funding Partners</a:t>
            </a:r>
            <a:endParaRPr sz="5400" dirty="0"/>
          </a:p>
        </p:txBody>
      </p:sp>
      <p:sp>
        <p:nvSpPr>
          <p:cNvPr id="2" name="TextBox 1">
            <a:extLst>
              <a:ext uri="{FF2B5EF4-FFF2-40B4-BE49-F238E27FC236}">
                <a16:creationId xmlns:a16="http://schemas.microsoft.com/office/drawing/2014/main" id="{64FCAA4D-5F87-7D10-6088-B7F2296EC66D}"/>
              </a:ext>
            </a:extLst>
          </p:cNvPr>
          <p:cNvSpPr txBox="1"/>
          <p:nvPr/>
        </p:nvSpPr>
        <p:spPr>
          <a:xfrm>
            <a:off x="9122885" y="3272464"/>
            <a:ext cx="14412976" cy="76277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algn="l">
              <a:lnSpc>
                <a:spcPct val="110000"/>
              </a:lnSpc>
              <a:spcAft>
                <a:spcPts val="600"/>
              </a:spcAft>
              <a:buNone/>
            </a:pPr>
            <a:r>
              <a:rPr lang="en-US" sz="4400" b="1" dirty="0">
                <a:solidFill>
                  <a:schemeClr val="bg1"/>
                </a:solidFill>
              </a:rPr>
              <a:t>IFP</a:t>
            </a:r>
            <a:r>
              <a:rPr lang="en-US" sz="4400" dirty="0">
                <a:solidFill>
                  <a:schemeClr val="bg1"/>
                </a:solidFill>
              </a:rPr>
              <a:t> is a nationally recognized grants consulting firm highly regarded for an impressive overall grant success rate of 84%. Well known for their expertise in federal and other governmental grant writing, this success is based on technical expertise and a foundational relationship-building approach. IFP’s team of over 20 highly experienced consultants is passionate about helping organizations meet the unique needs of their local communities and better serve their constituents by seeking and securing grant funding. </a:t>
            </a:r>
          </a:p>
        </p:txBody>
      </p:sp>
      <p:pic>
        <p:nvPicPr>
          <p:cNvPr id="3" name="Picture 2" descr="A picture containing drawing&#10;&#10;Description automatically generated">
            <a:extLst>
              <a:ext uri="{FF2B5EF4-FFF2-40B4-BE49-F238E27FC236}">
                <a16:creationId xmlns:a16="http://schemas.microsoft.com/office/drawing/2014/main" id="{2E763822-800A-BA2C-71C2-48A46AF8F277}"/>
              </a:ext>
            </a:extLst>
          </p:cNvPr>
          <p:cNvPicPr>
            <a:picLocks noChangeAspect="1"/>
          </p:cNvPicPr>
          <p:nvPr/>
        </p:nvPicPr>
        <p:blipFill rotWithShape="1">
          <a:blip r:embed="rId3">
            <a:extLst>
              <a:ext uri="{28A0092B-C50C-407E-A947-70E740481C1C}">
                <a14:useLocalDpi xmlns:a14="http://schemas.microsoft.com/office/drawing/2010/main" val="0"/>
              </a:ext>
            </a:extLst>
          </a:blip>
          <a:srcRect t="7683" r="-2" b="14646"/>
          <a:stretch/>
        </p:blipFill>
        <p:spPr bwMode="auto">
          <a:xfrm>
            <a:off x="12949084" y="11272603"/>
            <a:ext cx="4836587" cy="2146610"/>
          </a:xfrm>
          <a:prstGeom prst="rect">
            <a:avLst/>
          </a:prstGeom>
          <a:noFill/>
          <a:ln>
            <a:noFill/>
          </a:ln>
          <a:extLst>
            <a:ext uri="{53640926-AAD7-44D8-BBD7-CCE9431645EC}">
              <a14:shadowObscured xmlns:a14="http://schemas.microsoft.com/office/drawing/2010/main"/>
            </a:ext>
          </a:extLst>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118" y="725714"/>
            <a:ext cx="17193336" cy="1632808"/>
          </a:xfrm>
        </p:spPr>
        <p:txBody>
          <a:bodyPr anchor="t">
            <a:normAutofit/>
          </a:bodyPr>
          <a:lstStyle/>
          <a:p>
            <a:r>
              <a:rPr lang="en-US" b="1" dirty="0">
                <a:solidFill>
                  <a:srgbClr val="0EB1A4"/>
                </a:solidFill>
              </a:rPr>
              <a:t>Developing Levels of Interventions</a:t>
            </a:r>
          </a:p>
        </p:txBody>
      </p:sp>
      <p:pic>
        <p:nvPicPr>
          <p:cNvPr id="5" name="Content Placeholder 4"/>
          <p:cNvPicPr>
            <a:picLocks noChangeAspect="1"/>
          </p:cNvPicPr>
          <p:nvPr/>
        </p:nvPicPr>
        <p:blipFill rotWithShape="1">
          <a:blip r:embed="rId2"/>
          <a:srcRect t="-2113" r="2" b="3"/>
          <a:stretch/>
        </p:blipFill>
        <p:spPr>
          <a:xfrm>
            <a:off x="1671541" y="2856935"/>
            <a:ext cx="14854490" cy="8494238"/>
          </a:xfrm>
          <a:prstGeom prst="rect">
            <a:avLst/>
          </a:prstGeom>
        </p:spPr>
      </p:pic>
      <p:sp>
        <p:nvSpPr>
          <p:cNvPr id="4" name="Slide Number Placeholder 3"/>
          <p:cNvSpPr>
            <a:spLocks noGrp="1"/>
          </p:cNvSpPr>
          <p:nvPr>
            <p:ph type="sldNum" sz="quarter" idx="12"/>
          </p:nvPr>
        </p:nvSpPr>
        <p:spPr>
          <a:xfrm>
            <a:off x="8590663" y="6041362"/>
            <a:ext cx="683339"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1200"/>
              </a:spcAft>
              <a:defRPr/>
            </a:pPr>
            <a:fld id="{0627E6FE-0DA0-46DD-BC4F-134F37ECE6B1}" type="slidenum">
              <a:rPr lang="en-US" smtClean="0"/>
              <a:pPr>
                <a:spcAft>
                  <a:spcPts val="1200"/>
                </a:spcAft>
                <a:defRPr/>
              </a:pPr>
              <a:t>30</a:t>
            </a:fld>
            <a:endParaRPr lang="en-US"/>
          </a:p>
        </p:txBody>
      </p:sp>
      <p:sp>
        <p:nvSpPr>
          <p:cNvPr id="8" name="Content Placeholder 8">
            <a:extLst>
              <a:ext uri="{FF2B5EF4-FFF2-40B4-BE49-F238E27FC236}">
                <a16:creationId xmlns:a16="http://schemas.microsoft.com/office/drawing/2014/main" id="{6CEC87A2-7AB2-5B8C-D0CF-BBBCE51ABAD2}"/>
              </a:ext>
            </a:extLst>
          </p:cNvPr>
          <p:cNvSpPr txBox="1">
            <a:spLocks/>
          </p:cNvSpPr>
          <p:nvPr/>
        </p:nvSpPr>
        <p:spPr>
          <a:xfrm>
            <a:off x="3915509" y="11330961"/>
            <a:ext cx="13575323" cy="1895904"/>
          </a:xfrm>
          <a:prstGeom prst="rect">
            <a:avLst/>
          </a:prstGeom>
        </p:spPr>
        <p:txBody>
          <a:bodyPr vert="horz" lIns="182880" tIns="91440" rIns="182880" bIns="9144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4800" b="1" dirty="0">
                <a:solidFill>
                  <a:schemeClr val="bg2">
                    <a:lumMod val="50000"/>
                  </a:schemeClr>
                </a:solidFill>
              </a:rPr>
              <a:t>What would be most impactful for the problem you are attempting to address?</a:t>
            </a:r>
          </a:p>
        </p:txBody>
      </p:sp>
      <p:sp>
        <p:nvSpPr>
          <p:cNvPr id="6" name="Content Placeholder 5">
            <a:extLst>
              <a:ext uri="{FF2B5EF4-FFF2-40B4-BE49-F238E27FC236}">
                <a16:creationId xmlns:a16="http://schemas.microsoft.com/office/drawing/2014/main" id="{0C9EBAC8-A965-0C5F-C198-B8ABFBF65EE8}"/>
              </a:ext>
            </a:extLst>
          </p:cNvPr>
          <p:cNvSpPr>
            <a:spLocks noGrp="1"/>
          </p:cNvSpPr>
          <p:nvPr>
            <p:ph idx="1"/>
          </p:nvPr>
        </p:nvSpPr>
        <p:spPr>
          <a:xfrm>
            <a:off x="15110000" y="3017839"/>
            <a:ext cx="15333788" cy="3206085"/>
          </a:xfrm>
        </p:spPr>
        <p:txBody>
          <a:bodyPr/>
          <a:lstStyle/>
          <a:p>
            <a:pPr marL="0" indent="0">
              <a:buNone/>
            </a:pPr>
            <a:r>
              <a:rPr lang="en-US" sz="4800" b="1" dirty="0">
                <a:solidFill>
                  <a:schemeClr val="bg2">
                    <a:lumMod val="50000"/>
                  </a:schemeClr>
                </a:solidFill>
              </a:rPr>
              <a:t>What type of intervention are you proposing across the care continuum?</a:t>
            </a:r>
          </a:p>
          <a:p>
            <a:endParaRPr lang="en-US" dirty="0"/>
          </a:p>
        </p:txBody>
      </p:sp>
      <p:pic>
        <p:nvPicPr>
          <p:cNvPr id="7" name="Image" descr="Image">
            <a:extLst>
              <a:ext uri="{FF2B5EF4-FFF2-40B4-BE49-F238E27FC236}">
                <a16:creationId xmlns:a16="http://schemas.microsoft.com/office/drawing/2014/main" id="{365F6DCC-8F70-E6CA-1D58-D8E7C723E9F1}"/>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spTree>
    <p:extLst>
      <p:ext uri="{BB962C8B-B14F-4D97-AF65-F5344CB8AC3E}">
        <p14:creationId xmlns:p14="http://schemas.microsoft.com/office/powerpoint/2010/main" val="21387185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Slide Number Placeholder 1"/>
          <p:cNvSpPr>
            <a:spLocks noGrp="1"/>
          </p:cNvSpPr>
          <p:nvPr>
            <p:ph type="sldNum" sz="quarter" idx="12"/>
          </p:nvPr>
        </p:nvSpPr>
        <p:spPr>
          <a:xfrm>
            <a:off x="8590663" y="6041362"/>
            <a:ext cx="683339" cy="365125"/>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627E6FE-0DA0-46DD-BC4F-134F37ECE6B1}" type="slidenum">
              <a:rPr lang="en-US" smtClean="0"/>
              <a:pPr/>
              <a:t>31</a:t>
            </a:fld>
            <a:endParaRPr lang="en-US" dirty="0"/>
          </a:p>
        </p:txBody>
      </p:sp>
      <p:sp>
        <p:nvSpPr>
          <p:cNvPr id="7" name="Title 1"/>
          <p:cNvSpPr txBox="1">
            <a:spLocks/>
          </p:cNvSpPr>
          <p:nvPr/>
        </p:nvSpPr>
        <p:spPr bwMode="auto">
          <a:xfrm>
            <a:off x="3048000" y="0"/>
            <a:ext cx="15291920" cy="2286000"/>
          </a:xfrm>
          <a:prstGeom prst="rect">
            <a:avLst/>
          </a:prstGeom>
          <a:noFill/>
          <a:ln w="9525">
            <a:noFill/>
            <a:miter lim="800000"/>
            <a:headEnd/>
            <a:tailEnd/>
          </a:ln>
          <a:effectLst/>
        </p:spPr>
        <p:txBody>
          <a:bodyPr anchor="ctr"/>
          <a:lstStyle/>
          <a:p>
            <a:r>
              <a:rPr lang="en-US" sz="7200" dirty="0">
                <a:solidFill>
                  <a:srgbClr val="FFFFFF"/>
                </a:solidFill>
              </a:rPr>
              <a:t>Selecting the Most Impactful </a:t>
            </a:r>
          </a:p>
          <a:p>
            <a:r>
              <a:rPr lang="en-US" sz="7200" dirty="0">
                <a:solidFill>
                  <a:srgbClr val="FFFFFF"/>
                </a:solidFill>
              </a:rPr>
              <a:t>Patient Populations</a:t>
            </a:r>
          </a:p>
        </p:txBody>
      </p:sp>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6204" y="1877939"/>
            <a:ext cx="15291920" cy="9479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538871" y="11622496"/>
            <a:ext cx="15058956" cy="1754326"/>
          </a:xfrm>
          <a:prstGeom prst="rect">
            <a:avLst/>
          </a:prstGeom>
          <a:noFill/>
        </p:spPr>
        <p:txBody>
          <a:bodyPr wrap="square" rtlCol="0">
            <a:spAutoFit/>
          </a:bodyPr>
          <a:lstStyle/>
          <a:p>
            <a:pPr algn="ctr"/>
            <a:r>
              <a:rPr lang="en-US" sz="5400" b="1" dirty="0">
                <a:solidFill>
                  <a:schemeClr val="bg2">
                    <a:lumMod val="50000"/>
                  </a:schemeClr>
                </a:solidFill>
              </a:rPr>
              <a:t>Is your intervention targeting the most important part of the population?</a:t>
            </a:r>
          </a:p>
        </p:txBody>
      </p:sp>
      <p:sp>
        <p:nvSpPr>
          <p:cNvPr id="4" name="Title 3">
            <a:extLst>
              <a:ext uri="{FF2B5EF4-FFF2-40B4-BE49-F238E27FC236}">
                <a16:creationId xmlns:a16="http://schemas.microsoft.com/office/drawing/2014/main" id="{927D9BF6-5F7E-6AB6-C38F-222327564D33}"/>
              </a:ext>
            </a:extLst>
          </p:cNvPr>
          <p:cNvSpPr>
            <a:spLocks noGrp="1"/>
          </p:cNvSpPr>
          <p:nvPr>
            <p:ph type="title"/>
          </p:nvPr>
        </p:nvSpPr>
        <p:spPr>
          <a:xfrm>
            <a:off x="333062" y="325534"/>
            <a:ext cx="17917100" cy="2641600"/>
          </a:xfrm>
        </p:spPr>
        <p:txBody>
          <a:bodyPr/>
          <a:lstStyle/>
          <a:p>
            <a:r>
              <a:rPr lang="en-US" b="1" dirty="0">
                <a:solidFill>
                  <a:srgbClr val="0EB1A4"/>
                </a:solidFill>
              </a:rPr>
              <a:t>Doing Work that Maximizes Real Change</a:t>
            </a:r>
          </a:p>
        </p:txBody>
      </p:sp>
      <p:pic>
        <p:nvPicPr>
          <p:cNvPr id="2" name="Image" descr="Image">
            <a:extLst>
              <a:ext uri="{FF2B5EF4-FFF2-40B4-BE49-F238E27FC236}">
                <a16:creationId xmlns:a16="http://schemas.microsoft.com/office/drawing/2014/main" id="{7DD39495-CD95-5945-DF95-DD1E80AE81C3}"/>
              </a:ext>
            </a:extLst>
          </p:cNvPr>
          <p:cNvPicPr>
            <a:picLocks noChangeAspect="1"/>
          </p:cNvPicPr>
          <p:nvPr/>
        </p:nvPicPr>
        <p:blipFill>
          <a:blip r:embed="rId4"/>
          <a:stretch>
            <a:fillRect/>
          </a:stretch>
        </p:blipFill>
        <p:spPr>
          <a:xfrm>
            <a:off x="22466295" y="12033784"/>
            <a:ext cx="1219791" cy="1056456"/>
          </a:xfrm>
          <a:prstGeom prst="rect">
            <a:avLst/>
          </a:prstGeom>
          <a:ln w="12700">
            <a:miter lim="400000"/>
          </a:ln>
        </p:spPr>
      </p:pic>
    </p:spTree>
    <p:extLst>
      <p:ext uri="{BB962C8B-B14F-4D97-AF65-F5344CB8AC3E}">
        <p14:creationId xmlns:p14="http://schemas.microsoft.com/office/powerpoint/2010/main" val="899467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noChangeArrowheads="1"/>
          </p:cNvSpPr>
          <p:nvPr>
            <p:ph idx="1"/>
          </p:nvPr>
        </p:nvSpPr>
        <p:spPr>
          <a:xfrm>
            <a:off x="3569109" y="6012887"/>
            <a:ext cx="14578213" cy="6765926"/>
          </a:xfrm>
        </p:spPr>
        <p:txBody>
          <a:bodyPr/>
          <a:lstStyle/>
          <a:p>
            <a:pPr marL="2743200" lvl="3" indent="0">
              <a:spcBef>
                <a:spcPts val="0"/>
              </a:spcBef>
              <a:buNone/>
              <a:defRPr/>
            </a:pPr>
            <a:r>
              <a:rPr lang="en-US" sz="6000" b="1" dirty="0">
                <a:solidFill>
                  <a:srgbClr val="FF0000"/>
                </a:solidFill>
                <a:cs typeface="Arial" pitchFamily="34" charset="0"/>
              </a:rPr>
              <a:t> </a:t>
            </a:r>
            <a:r>
              <a:rPr lang="en-US" sz="6000" b="1" dirty="0">
                <a:solidFill>
                  <a:srgbClr val="0EB1A4"/>
                </a:solidFill>
                <a:latin typeface="+mn-lt"/>
                <a:cs typeface="Arial" pitchFamily="34" charset="0"/>
              </a:rPr>
              <a:t>F</a:t>
            </a:r>
            <a:r>
              <a:rPr lang="en-US" sz="6000" dirty="0">
                <a:latin typeface="+mn-lt"/>
                <a:cs typeface="Arial" pitchFamily="34" charset="0"/>
              </a:rPr>
              <a:t>easible</a:t>
            </a:r>
          </a:p>
          <a:p>
            <a:pPr marL="2743200" lvl="3" indent="0">
              <a:spcBef>
                <a:spcPts val="0"/>
              </a:spcBef>
              <a:buNone/>
              <a:defRPr/>
            </a:pPr>
            <a:r>
              <a:rPr lang="en-US" sz="6000" b="1" dirty="0">
                <a:solidFill>
                  <a:srgbClr val="FF0000"/>
                </a:solidFill>
                <a:latin typeface="+mn-lt"/>
                <a:cs typeface="Arial" pitchFamily="34" charset="0"/>
              </a:rPr>
              <a:t> </a:t>
            </a:r>
            <a:r>
              <a:rPr lang="en-US" sz="6000" b="1" dirty="0">
                <a:solidFill>
                  <a:srgbClr val="0EB1A4"/>
                </a:solidFill>
                <a:latin typeface="+mn-lt"/>
                <a:cs typeface="Arial" pitchFamily="34" charset="0"/>
              </a:rPr>
              <a:t>I</a:t>
            </a:r>
            <a:r>
              <a:rPr lang="en-US" sz="6000" dirty="0">
                <a:latin typeface="+mn-lt"/>
                <a:cs typeface="Arial" pitchFamily="34" charset="0"/>
              </a:rPr>
              <a:t>nteresting</a:t>
            </a:r>
          </a:p>
          <a:p>
            <a:pPr marL="2743200" lvl="3" indent="0">
              <a:spcBef>
                <a:spcPts val="0"/>
              </a:spcBef>
              <a:buNone/>
              <a:defRPr/>
            </a:pPr>
            <a:r>
              <a:rPr lang="en-US" sz="6000" b="1" dirty="0">
                <a:solidFill>
                  <a:srgbClr val="FF0000"/>
                </a:solidFill>
                <a:latin typeface="+mn-lt"/>
                <a:cs typeface="Arial" pitchFamily="34" charset="0"/>
              </a:rPr>
              <a:t> </a:t>
            </a:r>
            <a:r>
              <a:rPr lang="en-US" sz="6000" b="1" dirty="0">
                <a:solidFill>
                  <a:srgbClr val="0EB1A4"/>
                </a:solidFill>
                <a:latin typeface="+mn-lt"/>
                <a:cs typeface="Arial" pitchFamily="34" charset="0"/>
              </a:rPr>
              <a:t>N</a:t>
            </a:r>
            <a:r>
              <a:rPr lang="en-US" sz="6000" dirty="0">
                <a:latin typeface="+mn-lt"/>
                <a:cs typeface="Arial" pitchFamily="34" charset="0"/>
              </a:rPr>
              <a:t>ovel</a:t>
            </a:r>
          </a:p>
          <a:p>
            <a:pPr marL="2743200" lvl="3" indent="0">
              <a:spcBef>
                <a:spcPts val="0"/>
              </a:spcBef>
              <a:buNone/>
              <a:defRPr/>
            </a:pPr>
            <a:r>
              <a:rPr lang="en-US" sz="6000" b="1" dirty="0">
                <a:solidFill>
                  <a:srgbClr val="FF0000"/>
                </a:solidFill>
                <a:latin typeface="+mn-lt"/>
                <a:cs typeface="Arial" pitchFamily="34" charset="0"/>
              </a:rPr>
              <a:t> </a:t>
            </a:r>
            <a:r>
              <a:rPr lang="en-US" sz="6000" b="1" dirty="0">
                <a:solidFill>
                  <a:srgbClr val="0EB1A4"/>
                </a:solidFill>
                <a:latin typeface="+mn-lt"/>
                <a:cs typeface="Arial" pitchFamily="34" charset="0"/>
              </a:rPr>
              <a:t>E</a:t>
            </a:r>
            <a:r>
              <a:rPr lang="en-US" sz="6000" dirty="0">
                <a:latin typeface="+mn-lt"/>
                <a:cs typeface="Arial" pitchFamily="34" charset="0"/>
              </a:rPr>
              <a:t>thical</a:t>
            </a:r>
          </a:p>
          <a:p>
            <a:pPr marL="2743200" lvl="3" indent="0">
              <a:spcBef>
                <a:spcPts val="0"/>
              </a:spcBef>
              <a:buNone/>
              <a:defRPr/>
            </a:pPr>
            <a:r>
              <a:rPr lang="en-US" sz="6000" b="1" dirty="0">
                <a:solidFill>
                  <a:srgbClr val="FF0000"/>
                </a:solidFill>
                <a:latin typeface="+mn-lt"/>
                <a:cs typeface="Arial" pitchFamily="34" charset="0"/>
              </a:rPr>
              <a:t> </a:t>
            </a:r>
            <a:r>
              <a:rPr lang="en-US" sz="6000" b="1" dirty="0">
                <a:solidFill>
                  <a:srgbClr val="0EB1A4"/>
                </a:solidFill>
                <a:latin typeface="+mn-lt"/>
                <a:cs typeface="Arial" pitchFamily="34" charset="0"/>
              </a:rPr>
              <a:t>R</a:t>
            </a:r>
            <a:r>
              <a:rPr lang="en-US" sz="6000" dirty="0">
                <a:latin typeface="+mn-lt"/>
                <a:cs typeface="Arial" pitchFamily="34" charset="0"/>
              </a:rPr>
              <a:t>elevant</a:t>
            </a:r>
          </a:p>
          <a:p>
            <a:pPr>
              <a:spcBef>
                <a:spcPts val="0"/>
              </a:spcBef>
              <a:buNone/>
              <a:defRPr/>
            </a:pPr>
            <a:endParaRPr lang="en-US" sz="6000" dirty="0">
              <a:latin typeface="+mn-lt"/>
              <a:cs typeface="Arial" pitchFamily="34" charset="0"/>
            </a:endParaRPr>
          </a:p>
          <a:p>
            <a:pPr>
              <a:spcBef>
                <a:spcPts val="0"/>
              </a:spcBef>
              <a:buNone/>
              <a:defRPr/>
            </a:pPr>
            <a:endParaRPr lang="en-US" sz="1600" dirty="0">
              <a:latin typeface="Arial" pitchFamily="34" charset="0"/>
              <a:cs typeface="Arial" pitchFamily="34" charset="0"/>
            </a:endParaRPr>
          </a:p>
        </p:txBody>
      </p:sp>
      <p:sp>
        <p:nvSpPr>
          <p:cNvPr id="14340" name="Slide Number Placeholder 1"/>
          <p:cNvSpPr>
            <a:spLocks noGrp="1"/>
          </p:cNvSpPr>
          <p:nvPr>
            <p:ph type="sldNum" sz="quarter" idx="12"/>
          </p:nvPr>
        </p:nvSpPr>
        <p:spPr>
          <a:xfrm>
            <a:off x="8590663" y="6041362"/>
            <a:ext cx="683339" cy="365125"/>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627E6FE-0DA0-46DD-BC4F-134F37ECE6B1}" type="slidenum">
              <a:rPr lang="en-US" smtClean="0"/>
              <a:pPr/>
              <a:t>32</a:t>
            </a:fld>
            <a:endParaRPr lang="en-US" dirty="0"/>
          </a:p>
        </p:txBody>
      </p:sp>
      <p:sp>
        <p:nvSpPr>
          <p:cNvPr id="7" name="Title 1"/>
          <p:cNvSpPr txBox="1">
            <a:spLocks/>
          </p:cNvSpPr>
          <p:nvPr/>
        </p:nvSpPr>
        <p:spPr bwMode="auto">
          <a:xfrm>
            <a:off x="321980" y="407688"/>
            <a:ext cx="15596720" cy="1745040"/>
          </a:xfrm>
          <a:prstGeom prst="rect">
            <a:avLst/>
          </a:prstGeom>
          <a:noFill/>
          <a:ln w="9525">
            <a:noFill/>
            <a:miter lim="800000"/>
            <a:headEnd/>
            <a:tailEnd/>
          </a:ln>
          <a:effectLst/>
        </p:spPr>
        <p:txBody>
          <a:bodyPr anchor="ctr"/>
          <a:lstStyle/>
          <a:p>
            <a:pPr lvl="0"/>
            <a:r>
              <a:rPr lang="en-US" sz="7200" b="1" dirty="0">
                <a:solidFill>
                  <a:srgbClr val="0EB1A4"/>
                </a:solidFill>
              </a:rPr>
              <a:t>Developing a Compelling Project</a:t>
            </a:r>
            <a:endParaRPr lang="en-US" sz="7200" b="1" dirty="0">
              <a:solidFill>
                <a:srgbClr val="0EB1A4"/>
              </a:solidFill>
              <a:effectLst>
                <a:outerShdw blurRad="38100" dist="38100" dir="2700000" algn="tl">
                  <a:srgbClr val="000000">
                    <a:alpha val="43137"/>
                  </a:srgbClr>
                </a:outerShdw>
              </a:effectLst>
            </a:endParaRPr>
          </a:p>
        </p:txBody>
      </p:sp>
      <p:sp>
        <p:nvSpPr>
          <p:cNvPr id="2" name="Rectangle 1"/>
          <p:cNvSpPr/>
          <p:nvPr/>
        </p:nvSpPr>
        <p:spPr>
          <a:xfrm>
            <a:off x="0" y="2287510"/>
            <a:ext cx="17830800" cy="1015663"/>
          </a:xfrm>
          <a:prstGeom prst="rect">
            <a:avLst/>
          </a:prstGeom>
        </p:spPr>
        <p:txBody>
          <a:bodyPr wrap="square">
            <a:spAutoFit/>
          </a:bodyPr>
          <a:lstStyle/>
          <a:p>
            <a:pPr algn="ctr"/>
            <a:r>
              <a:rPr lang="en-US" sz="6000" dirty="0">
                <a:solidFill>
                  <a:schemeClr val="bg2">
                    <a:lumMod val="50000"/>
                  </a:schemeClr>
                </a:solidFill>
                <a:cs typeface="Arial" pitchFamily="34" charset="0"/>
              </a:rPr>
              <a:t>Characteristics of an Innovative Project</a:t>
            </a:r>
            <a:endParaRPr lang="en-US" sz="6000" dirty="0">
              <a:solidFill>
                <a:schemeClr val="bg2">
                  <a:lumMod val="50000"/>
                </a:schemeClr>
              </a:solidFill>
            </a:endParaRPr>
          </a:p>
        </p:txBody>
      </p:sp>
      <p:sp>
        <p:nvSpPr>
          <p:cNvPr id="3" name="TextBox 2"/>
          <p:cNvSpPr txBox="1"/>
          <p:nvPr/>
        </p:nvSpPr>
        <p:spPr>
          <a:xfrm>
            <a:off x="5397910" y="4671548"/>
            <a:ext cx="6477000" cy="954107"/>
          </a:xfrm>
          <a:prstGeom prst="rect">
            <a:avLst/>
          </a:prstGeom>
          <a:noFill/>
        </p:spPr>
        <p:txBody>
          <a:bodyPr wrap="square" rtlCol="0">
            <a:spAutoFit/>
          </a:bodyPr>
          <a:lstStyle/>
          <a:p>
            <a:r>
              <a:rPr lang="en-US" sz="5600" b="1" dirty="0">
                <a:solidFill>
                  <a:schemeClr val="bg2">
                    <a:lumMod val="50000"/>
                  </a:schemeClr>
                </a:solidFill>
              </a:rPr>
              <a:t>The</a:t>
            </a:r>
            <a:r>
              <a:rPr lang="en-US" sz="5600" b="1" dirty="0"/>
              <a:t> </a:t>
            </a:r>
            <a:r>
              <a:rPr lang="en-US" sz="5600" b="1" dirty="0">
                <a:solidFill>
                  <a:srgbClr val="0EB1A4"/>
                </a:solidFill>
              </a:rPr>
              <a:t>FINER</a:t>
            </a:r>
            <a:r>
              <a:rPr lang="en-US" sz="5600" b="1" dirty="0"/>
              <a:t> </a:t>
            </a:r>
            <a:r>
              <a:rPr lang="en-US" sz="5600" b="1" dirty="0">
                <a:solidFill>
                  <a:schemeClr val="bg2">
                    <a:lumMod val="50000"/>
                  </a:schemeClr>
                </a:solidFill>
              </a:rPr>
              <a:t>Model</a:t>
            </a:r>
          </a:p>
        </p:txBody>
      </p:sp>
      <p:pic>
        <p:nvPicPr>
          <p:cNvPr id="522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370" t="4575" r="7254" b="5617"/>
          <a:stretch/>
        </p:blipFill>
        <p:spPr bwMode="auto">
          <a:xfrm>
            <a:off x="1363748" y="4778749"/>
            <a:ext cx="3346644" cy="65335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5" name="Straight Connector 4">
            <a:extLst>
              <a:ext uri="{FF2B5EF4-FFF2-40B4-BE49-F238E27FC236}">
                <a16:creationId xmlns:a16="http://schemas.microsoft.com/office/drawing/2014/main" id="{D6D31D04-DB2E-45C8-B8B2-58F198E280BC}"/>
              </a:ext>
            </a:extLst>
          </p:cNvPr>
          <p:cNvCxnSpPr/>
          <p:nvPr/>
        </p:nvCxnSpPr>
        <p:spPr>
          <a:xfrm>
            <a:off x="353308" y="3539884"/>
            <a:ext cx="17477492"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D8DDEBC-3C45-4964-8334-DB43CCC24F10}"/>
              </a:ext>
            </a:extLst>
          </p:cNvPr>
          <p:cNvSpPr txBox="1"/>
          <p:nvPr/>
        </p:nvSpPr>
        <p:spPr>
          <a:xfrm>
            <a:off x="13557355" y="6114609"/>
            <a:ext cx="6676859" cy="1938992"/>
          </a:xfrm>
          <a:prstGeom prst="rect">
            <a:avLst/>
          </a:prstGeom>
          <a:noFill/>
        </p:spPr>
        <p:txBody>
          <a:bodyPr wrap="square" rtlCol="0">
            <a:spAutoFit/>
          </a:bodyPr>
          <a:lstStyle/>
          <a:p>
            <a:r>
              <a:rPr lang="en-US" sz="6000" b="1" dirty="0">
                <a:solidFill>
                  <a:srgbClr val="ECB547"/>
                </a:solidFill>
              </a:rPr>
              <a:t>Must Pass the “So What?” Test!</a:t>
            </a:r>
          </a:p>
        </p:txBody>
      </p:sp>
      <p:pic>
        <p:nvPicPr>
          <p:cNvPr id="4" name="Image" descr="Image">
            <a:extLst>
              <a:ext uri="{FF2B5EF4-FFF2-40B4-BE49-F238E27FC236}">
                <a16:creationId xmlns:a16="http://schemas.microsoft.com/office/drawing/2014/main" id="{2DA9E6D7-FEB0-6ABD-C679-56151631FB62}"/>
              </a:ext>
            </a:extLst>
          </p:cNvPr>
          <p:cNvPicPr>
            <a:picLocks noChangeAspect="1"/>
          </p:cNvPicPr>
          <p:nvPr/>
        </p:nvPicPr>
        <p:blipFill>
          <a:blip r:embed="rId4"/>
          <a:stretch>
            <a:fillRect/>
          </a:stretch>
        </p:blipFill>
        <p:spPr>
          <a:xfrm>
            <a:off x="22466295" y="12033784"/>
            <a:ext cx="1219791" cy="1056456"/>
          </a:xfrm>
          <a:prstGeom prst="rect">
            <a:avLst/>
          </a:prstGeom>
          <a:ln w="12700">
            <a:miter lim="400000"/>
          </a:ln>
        </p:spPr>
      </p:pic>
    </p:spTree>
    <p:extLst>
      <p:ext uri="{BB962C8B-B14F-4D97-AF65-F5344CB8AC3E}">
        <p14:creationId xmlns:p14="http://schemas.microsoft.com/office/powerpoint/2010/main" val="4809630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4668" y="839789"/>
            <a:ext cx="17193336" cy="2641600"/>
          </a:xfrm>
        </p:spPr>
        <p:txBody>
          <a:bodyPr/>
          <a:lstStyle/>
          <a:p>
            <a:r>
              <a:rPr lang="en-US" b="1" dirty="0">
                <a:solidFill>
                  <a:srgbClr val="0EB1A4"/>
                </a:solidFill>
              </a:rPr>
              <a:t>PICOT </a:t>
            </a:r>
            <a:r>
              <a:rPr lang="en-US" b="1" dirty="0">
                <a:solidFill>
                  <a:srgbClr val="ECB547"/>
                </a:solidFill>
              </a:rPr>
              <a:t>Criteria</a:t>
            </a:r>
          </a:p>
        </p:txBody>
      </p:sp>
      <p:sp>
        <p:nvSpPr>
          <p:cNvPr id="4" name="Slide Number Placeholder 3"/>
          <p:cNvSpPr>
            <a:spLocks noGrp="1"/>
          </p:cNvSpPr>
          <p:nvPr>
            <p:ph type="sldNum" sz="quarter" idx="12"/>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0627E6FE-0DA0-46DD-BC4F-134F37ECE6B1}" type="slidenum">
              <a:rPr lang="en-US" smtClean="0"/>
              <a:pPr>
                <a:defRPr/>
              </a:pPr>
              <a:t>33</a:t>
            </a:fld>
            <a:endParaRPr lang="en-US" dirty="0">
              <a:solidFill>
                <a:srgbClr val="FFFFFF"/>
              </a:solidFill>
            </a:endParaRPr>
          </a:p>
        </p:txBody>
      </p:sp>
      <p:sp>
        <p:nvSpPr>
          <p:cNvPr id="5" name="Content Placeholder 4"/>
          <p:cNvSpPr>
            <a:spLocks noGrp="1"/>
          </p:cNvSpPr>
          <p:nvPr>
            <p:ph idx="1"/>
          </p:nvPr>
        </p:nvSpPr>
        <p:spPr>
          <a:xfrm>
            <a:off x="1354668" y="2185989"/>
            <a:ext cx="22378019" cy="7761546"/>
          </a:xfrm>
        </p:spPr>
        <p:txBody>
          <a:bodyPr numCol="1">
            <a:noAutofit/>
          </a:bodyPr>
          <a:lstStyle/>
          <a:p>
            <a:pPr marL="0" indent="0">
              <a:spcBef>
                <a:spcPts val="1200"/>
              </a:spcBef>
              <a:buNone/>
            </a:pPr>
            <a:r>
              <a:rPr lang="en-US" b="1" dirty="0">
                <a:solidFill>
                  <a:srgbClr val="0EB1A4"/>
                </a:solidFill>
                <a:latin typeface="+mn-lt"/>
              </a:rPr>
              <a:t>P</a:t>
            </a:r>
            <a:r>
              <a:rPr lang="en-US" dirty="0">
                <a:solidFill>
                  <a:schemeClr val="bg2">
                    <a:lumMod val="50000"/>
                  </a:schemeClr>
                </a:solidFill>
                <a:latin typeface="+mn-lt"/>
              </a:rPr>
              <a:t> = Population (patients/learners)</a:t>
            </a:r>
          </a:p>
          <a:p>
            <a:pPr lvl="1">
              <a:spcBef>
                <a:spcPts val="1200"/>
              </a:spcBef>
            </a:pPr>
            <a:r>
              <a:rPr lang="en-US" dirty="0">
                <a:solidFill>
                  <a:schemeClr val="bg2">
                    <a:lumMod val="50000"/>
                  </a:schemeClr>
                </a:solidFill>
                <a:latin typeface="+mn-lt"/>
              </a:rPr>
              <a:t>What specific patient, student population are you interested in building an intervention or program in?</a:t>
            </a:r>
          </a:p>
          <a:p>
            <a:pPr marL="0" indent="0">
              <a:spcBef>
                <a:spcPts val="1200"/>
              </a:spcBef>
              <a:buNone/>
            </a:pPr>
            <a:r>
              <a:rPr lang="en-US" b="1" dirty="0">
                <a:solidFill>
                  <a:srgbClr val="0EB1A4"/>
                </a:solidFill>
                <a:latin typeface="+mn-lt"/>
              </a:rPr>
              <a:t>I</a:t>
            </a:r>
            <a:r>
              <a:rPr lang="en-US" dirty="0">
                <a:solidFill>
                  <a:schemeClr val="bg2">
                    <a:lumMod val="50000"/>
                  </a:schemeClr>
                </a:solidFill>
                <a:latin typeface="+mn-lt"/>
              </a:rPr>
              <a:t> = Intervention (program/training)</a:t>
            </a:r>
          </a:p>
          <a:p>
            <a:pPr lvl="1">
              <a:spcBef>
                <a:spcPts val="1200"/>
              </a:spcBef>
            </a:pPr>
            <a:r>
              <a:rPr lang="en-US" dirty="0">
                <a:solidFill>
                  <a:schemeClr val="bg2">
                    <a:lumMod val="50000"/>
                  </a:schemeClr>
                </a:solidFill>
                <a:latin typeface="+mn-lt"/>
              </a:rPr>
              <a:t>What is your investigational intervention? Is it evidence-based (valid and reliable)</a:t>
            </a:r>
          </a:p>
          <a:p>
            <a:pPr marL="0" indent="0">
              <a:spcBef>
                <a:spcPts val="1200"/>
              </a:spcBef>
              <a:buNone/>
            </a:pPr>
            <a:r>
              <a:rPr lang="en-US" b="1" dirty="0">
                <a:solidFill>
                  <a:srgbClr val="0EB1A4"/>
                </a:solidFill>
                <a:latin typeface="+mn-lt"/>
              </a:rPr>
              <a:t>C</a:t>
            </a:r>
            <a:r>
              <a:rPr lang="en-US" dirty="0">
                <a:solidFill>
                  <a:schemeClr val="bg2">
                    <a:lumMod val="50000"/>
                  </a:schemeClr>
                </a:solidFill>
                <a:latin typeface="+mn-lt"/>
              </a:rPr>
              <a:t> = Comparison Group (control condition)</a:t>
            </a:r>
          </a:p>
          <a:p>
            <a:pPr lvl="1">
              <a:spcBef>
                <a:spcPts val="1200"/>
              </a:spcBef>
            </a:pPr>
            <a:r>
              <a:rPr lang="en-US" dirty="0">
                <a:solidFill>
                  <a:schemeClr val="bg2">
                    <a:lumMod val="50000"/>
                  </a:schemeClr>
                </a:solidFill>
                <a:latin typeface="+mn-lt"/>
              </a:rPr>
              <a:t>What is the main alternative to compare with the intervention?</a:t>
            </a:r>
          </a:p>
          <a:p>
            <a:pPr marL="0" indent="0">
              <a:spcBef>
                <a:spcPts val="1200"/>
              </a:spcBef>
              <a:buNone/>
            </a:pPr>
            <a:r>
              <a:rPr lang="en-US" b="1" dirty="0">
                <a:solidFill>
                  <a:srgbClr val="0EB1A4"/>
                </a:solidFill>
                <a:latin typeface="+mn-lt"/>
              </a:rPr>
              <a:t>O</a:t>
            </a:r>
            <a:r>
              <a:rPr lang="en-US" dirty="0">
                <a:solidFill>
                  <a:schemeClr val="bg2">
                    <a:lumMod val="50000"/>
                  </a:schemeClr>
                </a:solidFill>
                <a:latin typeface="+mn-lt"/>
              </a:rPr>
              <a:t> = Outcome(s) of Interest (dependent measure)</a:t>
            </a:r>
          </a:p>
          <a:p>
            <a:pPr lvl="1">
              <a:spcBef>
                <a:spcPts val="1200"/>
              </a:spcBef>
            </a:pPr>
            <a:r>
              <a:rPr lang="en-US" dirty="0">
                <a:solidFill>
                  <a:schemeClr val="bg2">
                    <a:lumMod val="50000"/>
                  </a:schemeClr>
                </a:solidFill>
                <a:latin typeface="+mn-lt"/>
              </a:rPr>
              <a:t>What do you intend to accomplish, measure, improve, or affect?</a:t>
            </a:r>
          </a:p>
          <a:p>
            <a:pPr marL="0" indent="0">
              <a:spcBef>
                <a:spcPts val="1200"/>
              </a:spcBef>
              <a:buNone/>
            </a:pPr>
            <a:r>
              <a:rPr lang="en-US" b="1" dirty="0">
                <a:solidFill>
                  <a:srgbClr val="0EB1A4"/>
                </a:solidFill>
                <a:latin typeface="+mn-lt"/>
              </a:rPr>
              <a:t>T</a:t>
            </a:r>
            <a:r>
              <a:rPr lang="en-US" dirty="0">
                <a:solidFill>
                  <a:schemeClr val="bg2">
                    <a:lumMod val="50000"/>
                  </a:schemeClr>
                </a:solidFill>
                <a:latin typeface="+mn-lt"/>
              </a:rPr>
              <a:t> = Time (study length)</a:t>
            </a:r>
          </a:p>
          <a:p>
            <a:pPr lvl="1">
              <a:spcBef>
                <a:spcPts val="1200"/>
              </a:spcBef>
            </a:pPr>
            <a:r>
              <a:rPr lang="en-US" dirty="0">
                <a:solidFill>
                  <a:schemeClr val="bg2">
                    <a:lumMod val="50000"/>
                  </a:schemeClr>
                </a:solidFill>
                <a:latin typeface="+mn-lt"/>
              </a:rPr>
              <a:t>What is the appropriate timeline for completing the study and demonstrating impact?</a:t>
            </a:r>
          </a:p>
        </p:txBody>
      </p:sp>
      <p:sp>
        <p:nvSpPr>
          <p:cNvPr id="6" name="Rectangle 5"/>
          <p:cNvSpPr/>
          <p:nvPr/>
        </p:nvSpPr>
        <p:spPr>
          <a:xfrm>
            <a:off x="880783" y="13036855"/>
            <a:ext cx="4623382" cy="430887"/>
          </a:xfrm>
          <a:prstGeom prst="rect">
            <a:avLst/>
          </a:prstGeom>
        </p:spPr>
        <p:txBody>
          <a:bodyPr wrap="none">
            <a:spAutoFit/>
          </a:bodyPr>
          <a:lstStyle/>
          <a:p>
            <a:r>
              <a:rPr lang="en-US" sz="2200" dirty="0"/>
              <a:t>J can </a:t>
            </a:r>
            <a:r>
              <a:rPr lang="en-US" sz="2200" dirty="0" err="1"/>
              <a:t>chir</a:t>
            </a:r>
            <a:r>
              <a:rPr lang="en-US" sz="2200" dirty="0"/>
              <a:t>, Vol. 53, No 4, </a:t>
            </a:r>
            <a:r>
              <a:rPr lang="en-US" sz="2200" dirty="0" err="1"/>
              <a:t>août</a:t>
            </a:r>
            <a:r>
              <a:rPr lang="en-US" sz="2200" dirty="0"/>
              <a:t> 2010</a:t>
            </a:r>
          </a:p>
        </p:txBody>
      </p:sp>
      <p:pic>
        <p:nvPicPr>
          <p:cNvPr id="3" name="Image" descr="Image">
            <a:extLst>
              <a:ext uri="{FF2B5EF4-FFF2-40B4-BE49-F238E27FC236}">
                <a16:creationId xmlns:a16="http://schemas.microsoft.com/office/drawing/2014/main" id="{84DE6265-CE3D-2496-527B-3830AB5EF5CC}"/>
              </a:ext>
            </a:extLst>
          </p:cNvPr>
          <p:cNvPicPr>
            <a:picLocks noChangeAspect="1"/>
          </p:cNvPicPr>
          <p:nvPr/>
        </p:nvPicPr>
        <p:blipFill>
          <a:blip r:embed="rId2"/>
          <a:stretch>
            <a:fillRect/>
          </a:stretch>
        </p:blipFill>
        <p:spPr>
          <a:xfrm>
            <a:off x="22466295" y="12033784"/>
            <a:ext cx="1219791" cy="1056456"/>
          </a:xfrm>
          <a:prstGeom prst="rect">
            <a:avLst/>
          </a:prstGeom>
          <a:ln w="12700">
            <a:miter lim="400000"/>
          </a:ln>
        </p:spPr>
      </p:pic>
    </p:spTree>
    <p:extLst>
      <p:ext uri="{BB962C8B-B14F-4D97-AF65-F5344CB8AC3E}">
        <p14:creationId xmlns:p14="http://schemas.microsoft.com/office/powerpoint/2010/main" val="23198276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398" y="554464"/>
            <a:ext cx="14935200" cy="1676400"/>
          </a:xfrm>
        </p:spPr>
        <p:txBody>
          <a:bodyPr>
            <a:noAutofit/>
          </a:bodyPr>
          <a:lstStyle/>
          <a:p>
            <a:r>
              <a:rPr lang="en-US" b="1" dirty="0">
                <a:solidFill>
                  <a:srgbClr val="0EB1A4"/>
                </a:solidFill>
              </a:rPr>
              <a:t>Impact Should be Informative: Focus on Quality Data</a:t>
            </a:r>
          </a:p>
        </p:txBody>
      </p:sp>
      <p:sp>
        <p:nvSpPr>
          <p:cNvPr id="4" name="Slide Number Placeholder 3"/>
          <p:cNvSpPr>
            <a:spLocks noGrp="1"/>
          </p:cNvSpPr>
          <p:nvPr>
            <p:ph type="sldNum" sz="quarter" idx="12"/>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0627E6FE-0DA0-46DD-BC4F-134F37ECE6B1}" type="slidenum">
              <a:rPr lang="en-US" smtClean="0"/>
              <a:pPr>
                <a:defRPr/>
              </a:pPr>
              <a:t>34</a:t>
            </a:fld>
            <a:endParaRPr lang="en-US" dirty="0">
              <a:solidFill>
                <a:srgbClr val="FFFFFF"/>
              </a:solidFill>
            </a:endParaRPr>
          </a:p>
        </p:txBody>
      </p:sp>
      <p:pic>
        <p:nvPicPr>
          <p:cNvPr id="6" name="Picture 5"/>
          <p:cNvPicPr>
            <a:picLocks noChangeAspect="1"/>
          </p:cNvPicPr>
          <p:nvPr/>
        </p:nvPicPr>
        <p:blipFill rotWithShape="1">
          <a:blip r:embed="rId2"/>
          <a:srcRect l="17813" r="17862"/>
          <a:stretch/>
        </p:blipFill>
        <p:spPr>
          <a:xfrm>
            <a:off x="12763572" y="1340407"/>
            <a:ext cx="11305564" cy="11035185"/>
          </a:xfrm>
          <a:prstGeom prst="rect">
            <a:avLst/>
          </a:prstGeom>
        </p:spPr>
      </p:pic>
      <p:sp>
        <p:nvSpPr>
          <p:cNvPr id="8" name="TextBox 7"/>
          <p:cNvSpPr txBox="1"/>
          <p:nvPr/>
        </p:nvSpPr>
        <p:spPr>
          <a:xfrm>
            <a:off x="647629" y="2498136"/>
            <a:ext cx="10972800" cy="5632311"/>
          </a:xfrm>
          <a:prstGeom prst="rect">
            <a:avLst/>
          </a:prstGeom>
          <a:noFill/>
        </p:spPr>
        <p:txBody>
          <a:bodyPr wrap="square" rtlCol="0">
            <a:spAutoFit/>
          </a:bodyPr>
          <a:lstStyle/>
          <a:p>
            <a:pPr algn="l"/>
            <a:r>
              <a:rPr lang="en-US" sz="4000" b="1" dirty="0">
                <a:solidFill>
                  <a:schemeClr val="bg2">
                    <a:lumMod val="50000"/>
                  </a:schemeClr>
                </a:solidFill>
              </a:rPr>
              <a:t>Must select outcomes that…</a:t>
            </a:r>
          </a:p>
          <a:p>
            <a:pPr marL="571500" indent="-571500" algn="l">
              <a:buFont typeface="Arial" panose="020B0604020202020204" pitchFamily="34" charset="0"/>
              <a:buChar char="•"/>
            </a:pPr>
            <a:r>
              <a:rPr lang="en-US" sz="4000" dirty="0">
                <a:solidFill>
                  <a:schemeClr val="bg2">
                    <a:lumMod val="50000"/>
                  </a:schemeClr>
                </a:solidFill>
              </a:rPr>
              <a:t>Are important to those providing funds</a:t>
            </a:r>
          </a:p>
          <a:p>
            <a:pPr marL="571500" indent="-571500" algn="l">
              <a:buFont typeface="Arial" panose="020B0604020202020204" pitchFamily="34" charset="0"/>
              <a:buChar char="•"/>
            </a:pPr>
            <a:r>
              <a:rPr lang="en-US" sz="4000" dirty="0">
                <a:solidFill>
                  <a:schemeClr val="bg2">
                    <a:lumMod val="50000"/>
                  </a:schemeClr>
                </a:solidFill>
              </a:rPr>
              <a:t>Are important to the specific research goal</a:t>
            </a:r>
          </a:p>
          <a:p>
            <a:pPr marL="571500" indent="-571500" algn="l">
              <a:buFont typeface="Arial" panose="020B0604020202020204" pitchFamily="34" charset="0"/>
              <a:buChar char="•"/>
            </a:pPr>
            <a:r>
              <a:rPr lang="en-US" sz="4000" dirty="0">
                <a:solidFill>
                  <a:schemeClr val="bg2">
                    <a:lumMod val="50000"/>
                  </a:schemeClr>
                </a:solidFill>
              </a:rPr>
              <a:t>Are important to your organization</a:t>
            </a:r>
          </a:p>
          <a:p>
            <a:pPr marL="571500" indent="-571500" algn="l">
              <a:buFont typeface="Arial" panose="020B0604020202020204" pitchFamily="34" charset="0"/>
              <a:buChar char="•"/>
            </a:pPr>
            <a:r>
              <a:rPr lang="en-US" sz="4000" dirty="0">
                <a:solidFill>
                  <a:schemeClr val="bg2">
                    <a:lumMod val="50000"/>
                  </a:schemeClr>
                </a:solidFill>
              </a:rPr>
              <a:t>Are important to your stakeholders</a:t>
            </a:r>
          </a:p>
          <a:p>
            <a:pPr marL="571500" indent="-571500" algn="l">
              <a:buFont typeface="Arial" panose="020B0604020202020204" pitchFamily="34" charset="0"/>
              <a:buChar char="•"/>
            </a:pPr>
            <a:r>
              <a:rPr lang="en-US" sz="4000" dirty="0">
                <a:solidFill>
                  <a:schemeClr val="bg2">
                    <a:lumMod val="50000"/>
                  </a:schemeClr>
                </a:solidFill>
              </a:rPr>
              <a:t>Are capable of showing the positive impact of your intervention</a:t>
            </a:r>
          </a:p>
          <a:p>
            <a:pPr marL="571500" indent="-571500" algn="l">
              <a:buFont typeface="Arial" panose="020B0604020202020204" pitchFamily="34" charset="0"/>
              <a:buChar char="•"/>
            </a:pPr>
            <a:r>
              <a:rPr lang="en-US" sz="4000" dirty="0">
                <a:solidFill>
                  <a:schemeClr val="bg2">
                    <a:lumMod val="50000"/>
                  </a:schemeClr>
                </a:solidFill>
              </a:rPr>
              <a:t>Are able to be generalized and disseminated to a larger audience</a:t>
            </a:r>
          </a:p>
        </p:txBody>
      </p:sp>
      <p:sp>
        <p:nvSpPr>
          <p:cNvPr id="9" name="TextBox 8"/>
          <p:cNvSpPr txBox="1"/>
          <p:nvPr/>
        </p:nvSpPr>
        <p:spPr>
          <a:xfrm>
            <a:off x="660258" y="10539584"/>
            <a:ext cx="15461402" cy="2800767"/>
          </a:xfrm>
          <a:prstGeom prst="rect">
            <a:avLst/>
          </a:prstGeom>
          <a:noFill/>
        </p:spPr>
        <p:txBody>
          <a:bodyPr wrap="square" rtlCol="0">
            <a:spAutoFit/>
          </a:bodyPr>
          <a:lstStyle/>
          <a:p>
            <a:pPr algn="l"/>
            <a:r>
              <a:rPr lang="en-US" sz="4400" b="1" dirty="0">
                <a:solidFill>
                  <a:schemeClr val="bg2">
                    <a:lumMod val="50000"/>
                  </a:schemeClr>
                </a:solidFill>
              </a:rPr>
              <a:t>We suggest the 90/10 rule when it comes to data collection: 90% of your data for a new project should come from existing sources while only 10% should be developed specifically for the grant.</a:t>
            </a:r>
          </a:p>
        </p:txBody>
      </p:sp>
      <p:sp>
        <p:nvSpPr>
          <p:cNvPr id="3" name="TextBox 2"/>
          <p:cNvSpPr txBox="1"/>
          <p:nvPr/>
        </p:nvSpPr>
        <p:spPr>
          <a:xfrm>
            <a:off x="660258" y="8273186"/>
            <a:ext cx="12629230" cy="2123658"/>
          </a:xfrm>
          <a:prstGeom prst="rect">
            <a:avLst/>
          </a:prstGeom>
          <a:noFill/>
        </p:spPr>
        <p:txBody>
          <a:bodyPr wrap="square" rtlCol="0">
            <a:spAutoFit/>
          </a:bodyPr>
          <a:lstStyle/>
          <a:p>
            <a:pPr algn="l"/>
            <a:r>
              <a:rPr lang="en-US" sz="4400" b="1" dirty="0">
                <a:solidFill>
                  <a:schemeClr val="bg2">
                    <a:lumMod val="50000"/>
                  </a:schemeClr>
                </a:solidFill>
              </a:rPr>
              <a:t>Many projects within an organization already provide a list of predetermined outcome measures—use those.</a:t>
            </a:r>
          </a:p>
        </p:txBody>
      </p:sp>
      <p:pic>
        <p:nvPicPr>
          <p:cNvPr id="5" name="Image" descr="Image">
            <a:extLst>
              <a:ext uri="{FF2B5EF4-FFF2-40B4-BE49-F238E27FC236}">
                <a16:creationId xmlns:a16="http://schemas.microsoft.com/office/drawing/2014/main" id="{8E88FCB1-4E24-6895-84CC-0DAED64734CB}"/>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spTree>
    <p:extLst>
      <p:ext uri="{BB962C8B-B14F-4D97-AF65-F5344CB8AC3E}">
        <p14:creationId xmlns:p14="http://schemas.microsoft.com/office/powerpoint/2010/main" val="3454009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g20270e6df5a_0_16"/>
          <p:cNvSpPr txBox="1">
            <a:spLocks noGrp="1"/>
          </p:cNvSpPr>
          <p:nvPr>
            <p:ph type="title"/>
          </p:nvPr>
        </p:nvSpPr>
        <p:spPr>
          <a:xfrm>
            <a:off x="1219200" y="2067339"/>
            <a:ext cx="19971026" cy="7732643"/>
          </a:xfrm>
          <a:prstGeom prst="rect">
            <a:avLst/>
          </a:prstGeom>
        </p:spPr>
        <p:txBody>
          <a:bodyPr spcFirstLastPara="1" wrap="square" lIns="182850" tIns="91400" rIns="182850" bIns="91400" anchor="ctr" anchorCtr="0">
            <a:normAutofit/>
          </a:bodyPr>
          <a:lstStyle/>
          <a:p>
            <a:pPr marL="101600">
              <a:lnSpc>
                <a:spcPct val="100000"/>
              </a:lnSpc>
              <a:buClr>
                <a:schemeClr val="dk1"/>
              </a:buClr>
              <a:buSzPts val="2800"/>
            </a:pPr>
            <a:r>
              <a:rPr lang="en-US" sz="9600" dirty="0">
                <a:solidFill>
                  <a:srgbClr val="FFC000"/>
                </a:solidFill>
                <a:latin typeface="+mj-ea"/>
                <a:cs typeface="Montserrat"/>
                <a:sym typeface="Montserrat"/>
              </a:rPr>
              <a:t>IV.</a:t>
            </a:r>
            <a:r>
              <a:rPr lang="en-US" sz="9600" dirty="0">
                <a:solidFill>
                  <a:schemeClr val="dk1"/>
                </a:solidFill>
                <a:latin typeface="Montserrat"/>
                <a:ea typeface="Montserrat"/>
                <a:cs typeface="Montserrat"/>
                <a:sym typeface="Montserrat"/>
              </a:rPr>
              <a:t> </a:t>
            </a:r>
            <a:r>
              <a:rPr lang="en-US" sz="9600" dirty="0">
                <a:solidFill>
                  <a:srgbClr val="0EB1A4"/>
                </a:solidFill>
              </a:rPr>
              <a:t>Develop familiarity with how to achieve innovation while setting achievable goals and outcomes.</a:t>
            </a:r>
            <a:br>
              <a:rPr lang="en-US" sz="9600" dirty="0">
                <a:solidFill>
                  <a:srgbClr val="0EB1A4"/>
                </a:solidFill>
              </a:rPr>
            </a:br>
            <a:br>
              <a:rPr lang="en-US" sz="9600" dirty="0">
                <a:solidFill>
                  <a:srgbClr val="0EB1A4"/>
                </a:solidFill>
              </a:rPr>
            </a:br>
            <a:endParaRPr sz="9600" b="1" dirty="0">
              <a:solidFill>
                <a:srgbClr val="0EB1A4"/>
              </a:solidFill>
              <a:latin typeface="+mj-ea"/>
              <a:sym typeface="Montserrat"/>
            </a:endParaRPr>
          </a:p>
        </p:txBody>
      </p:sp>
      <p:pic>
        <p:nvPicPr>
          <p:cNvPr id="2" name="Image" descr="Image">
            <a:extLst>
              <a:ext uri="{FF2B5EF4-FFF2-40B4-BE49-F238E27FC236}">
                <a16:creationId xmlns:a16="http://schemas.microsoft.com/office/drawing/2014/main" id="{A42C7207-BB09-FDC6-1587-CF282DA8910A}"/>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spTree>
    <p:extLst>
      <p:ext uri="{BB962C8B-B14F-4D97-AF65-F5344CB8AC3E}">
        <p14:creationId xmlns:p14="http://schemas.microsoft.com/office/powerpoint/2010/main" val="30341916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0"/>
            <a:ext cx="17193336" cy="2641600"/>
          </a:xfrm>
        </p:spPr>
        <p:txBody>
          <a:bodyPr/>
          <a:lstStyle/>
          <a:p>
            <a:r>
              <a:rPr lang="en-US" b="1" dirty="0">
                <a:solidFill>
                  <a:srgbClr val="0EB1A4"/>
                </a:solidFill>
              </a:rPr>
              <a:t>How Are You Defining Innovation?</a:t>
            </a:r>
          </a:p>
        </p:txBody>
      </p:sp>
      <p:sp>
        <p:nvSpPr>
          <p:cNvPr id="6" name="TextBox 5"/>
          <p:cNvSpPr txBox="1"/>
          <p:nvPr/>
        </p:nvSpPr>
        <p:spPr>
          <a:xfrm>
            <a:off x="1204743" y="2082800"/>
            <a:ext cx="17193336" cy="1877437"/>
          </a:xfrm>
          <a:prstGeom prst="rect">
            <a:avLst/>
          </a:prstGeom>
          <a:noFill/>
        </p:spPr>
        <p:txBody>
          <a:bodyPr wrap="square" rtlCol="0">
            <a:spAutoFit/>
          </a:bodyPr>
          <a:lstStyle/>
          <a:p>
            <a:pPr marL="685800" indent="-685800" algn="l">
              <a:spcAft>
                <a:spcPts val="2400"/>
              </a:spcAft>
              <a:buClr>
                <a:schemeClr val="bg2">
                  <a:lumMod val="50000"/>
                </a:schemeClr>
              </a:buClr>
              <a:buFont typeface="Wingdings" panose="05000000000000000000" pitchFamily="2" charset="2"/>
              <a:buChar char="Ø"/>
            </a:pPr>
            <a:r>
              <a:rPr lang="en-US" sz="4800" dirty="0">
                <a:solidFill>
                  <a:schemeClr val="bg2">
                    <a:lumMod val="50000"/>
                  </a:schemeClr>
                </a:solidFill>
              </a:rPr>
              <a:t>First, you must define </a:t>
            </a:r>
            <a:r>
              <a:rPr lang="en-US" sz="4800" i="1" dirty="0">
                <a:solidFill>
                  <a:schemeClr val="bg2">
                    <a:lumMod val="50000"/>
                  </a:schemeClr>
                </a:solidFill>
              </a:rPr>
              <a:t>innovation</a:t>
            </a:r>
            <a:r>
              <a:rPr lang="en-US" sz="4800" dirty="0">
                <a:solidFill>
                  <a:schemeClr val="bg2">
                    <a:lumMod val="50000"/>
                  </a:schemeClr>
                </a:solidFill>
              </a:rPr>
              <a:t>.</a:t>
            </a:r>
          </a:p>
          <a:p>
            <a:pPr marL="685800" indent="-685800" algn="l">
              <a:spcAft>
                <a:spcPts val="2400"/>
              </a:spcAft>
              <a:buClr>
                <a:schemeClr val="bg2">
                  <a:lumMod val="50000"/>
                </a:schemeClr>
              </a:buClr>
              <a:buFont typeface="Wingdings" panose="05000000000000000000" pitchFamily="2" charset="2"/>
              <a:buChar char="Ø"/>
            </a:pPr>
            <a:r>
              <a:rPr lang="en-US" sz="4800" dirty="0">
                <a:solidFill>
                  <a:schemeClr val="bg2">
                    <a:lumMod val="50000"/>
                  </a:schemeClr>
                </a:solidFill>
              </a:rPr>
              <a:t>Second, you must conceptualize and define the </a:t>
            </a:r>
            <a:r>
              <a:rPr lang="en-US" sz="4800" i="1" dirty="0">
                <a:solidFill>
                  <a:schemeClr val="bg2">
                    <a:lumMod val="50000"/>
                  </a:schemeClr>
                </a:solidFill>
              </a:rPr>
              <a:t>solution</a:t>
            </a:r>
            <a:r>
              <a:rPr lang="en-US" sz="4800" dirty="0">
                <a:solidFill>
                  <a:schemeClr val="bg2">
                    <a:lumMod val="50000"/>
                  </a:schemeClr>
                </a:solidFill>
              </a:rPr>
              <a:t>.</a:t>
            </a:r>
          </a:p>
        </p:txBody>
      </p:sp>
      <p:pic>
        <p:nvPicPr>
          <p:cNvPr id="7" name="Picture 6"/>
          <p:cNvPicPr>
            <a:picLocks noChangeAspect="1"/>
          </p:cNvPicPr>
          <p:nvPr/>
        </p:nvPicPr>
        <p:blipFill rotWithShape="1">
          <a:blip r:embed="rId2"/>
          <a:srcRect b="35000"/>
          <a:stretch/>
        </p:blipFill>
        <p:spPr>
          <a:xfrm>
            <a:off x="1204743" y="4487916"/>
            <a:ext cx="14987454" cy="7793476"/>
          </a:xfrm>
          <a:prstGeom prst="rect">
            <a:avLst/>
          </a:prstGeom>
        </p:spPr>
      </p:pic>
      <p:pic>
        <p:nvPicPr>
          <p:cNvPr id="3" name="Image" descr="Image">
            <a:extLst>
              <a:ext uri="{FF2B5EF4-FFF2-40B4-BE49-F238E27FC236}">
                <a16:creationId xmlns:a16="http://schemas.microsoft.com/office/drawing/2014/main" id="{0EA905D3-7EC9-C2D8-1670-F1AF4C397CD9}"/>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spTree>
    <p:extLst>
      <p:ext uri="{BB962C8B-B14F-4D97-AF65-F5344CB8AC3E}">
        <p14:creationId xmlns:p14="http://schemas.microsoft.com/office/powerpoint/2010/main" val="10795207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84E84-B232-6382-B186-106E66202DB8}"/>
              </a:ext>
            </a:extLst>
          </p:cNvPr>
          <p:cNvSpPr>
            <a:spLocks noGrp="1"/>
          </p:cNvSpPr>
          <p:nvPr>
            <p:ph type="title"/>
          </p:nvPr>
        </p:nvSpPr>
        <p:spPr>
          <a:xfrm>
            <a:off x="588287" y="538303"/>
            <a:ext cx="12086313" cy="2287050"/>
          </a:xfrm>
        </p:spPr>
        <p:txBody>
          <a:bodyPr>
            <a:normAutofit/>
          </a:bodyPr>
          <a:lstStyle/>
          <a:p>
            <a:r>
              <a:rPr lang="en-US" b="1" dirty="0">
                <a:solidFill>
                  <a:srgbClr val="0EB1A4"/>
                </a:solidFill>
              </a:rPr>
              <a:t>Case Study: Postpartum Depression Project </a:t>
            </a:r>
          </a:p>
        </p:txBody>
      </p:sp>
      <p:pic>
        <p:nvPicPr>
          <p:cNvPr id="4" name="Picture 3">
            <a:extLst>
              <a:ext uri="{FF2B5EF4-FFF2-40B4-BE49-F238E27FC236}">
                <a16:creationId xmlns:a16="http://schemas.microsoft.com/office/drawing/2014/main" id="{4C318417-5746-9673-42C2-45AF56A1A832}"/>
              </a:ext>
            </a:extLst>
          </p:cNvPr>
          <p:cNvPicPr>
            <a:picLocks noChangeAspect="1"/>
          </p:cNvPicPr>
          <p:nvPr/>
        </p:nvPicPr>
        <p:blipFill rotWithShape="1">
          <a:blip r:embed="rId2"/>
          <a:srcRect b="55770"/>
          <a:stretch/>
        </p:blipFill>
        <p:spPr>
          <a:xfrm>
            <a:off x="1284745" y="3146141"/>
            <a:ext cx="9901273" cy="9352135"/>
          </a:xfrm>
          <a:prstGeom prst="rect">
            <a:avLst/>
          </a:prstGeom>
        </p:spPr>
      </p:pic>
      <p:pic>
        <p:nvPicPr>
          <p:cNvPr id="5" name="Picture 4">
            <a:extLst>
              <a:ext uri="{FF2B5EF4-FFF2-40B4-BE49-F238E27FC236}">
                <a16:creationId xmlns:a16="http://schemas.microsoft.com/office/drawing/2014/main" id="{728D8E2C-F89C-8314-9910-9CC2B038D693}"/>
              </a:ext>
            </a:extLst>
          </p:cNvPr>
          <p:cNvPicPr>
            <a:picLocks noChangeAspect="1"/>
          </p:cNvPicPr>
          <p:nvPr/>
        </p:nvPicPr>
        <p:blipFill rotWithShape="1">
          <a:blip r:embed="rId3"/>
          <a:srcRect t="44123"/>
          <a:stretch/>
        </p:blipFill>
        <p:spPr>
          <a:xfrm>
            <a:off x="12674600" y="665303"/>
            <a:ext cx="9901273" cy="11832973"/>
          </a:xfrm>
          <a:prstGeom prst="rect">
            <a:avLst/>
          </a:prstGeom>
        </p:spPr>
      </p:pic>
      <p:pic>
        <p:nvPicPr>
          <p:cNvPr id="3" name="Image" descr="Image">
            <a:extLst>
              <a:ext uri="{FF2B5EF4-FFF2-40B4-BE49-F238E27FC236}">
                <a16:creationId xmlns:a16="http://schemas.microsoft.com/office/drawing/2014/main" id="{C21DDE30-007D-2AE2-980C-2ED7641CB679}"/>
              </a:ext>
            </a:extLst>
          </p:cNvPr>
          <p:cNvPicPr>
            <a:picLocks noChangeAspect="1"/>
          </p:cNvPicPr>
          <p:nvPr/>
        </p:nvPicPr>
        <p:blipFill>
          <a:blip r:embed="rId4"/>
          <a:stretch>
            <a:fillRect/>
          </a:stretch>
        </p:blipFill>
        <p:spPr>
          <a:xfrm>
            <a:off x="22466295" y="12033784"/>
            <a:ext cx="1219791" cy="1056456"/>
          </a:xfrm>
          <a:prstGeom prst="rect">
            <a:avLst/>
          </a:prstGeom>
          <a:ln w="12700">
            <a:miter lim="400000"/>
          </a:ln>
        </p:spPr>
      </p:pic>
    </p:spTree>
    <p:extLst>
      <p:ext uri="{BB962C8B-B14F-4D97-AF65-F5344CB8AC3E}">
        <p14:creationId xmlns:p14="http://schemas.microsoft.com/office/powerpoint/2010/main" val="27557423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a:extLst>
              <a:ext uri="{FF2B5EF4-FFF2-40B4-BE49-F238E27FC236}">
                <a16:creationId xmlns:a16="http://schemas.microsoft.com/office/drawing/2014/main" id="{51B2EAE4-9115-54B5-2643-965924009C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40860" y="1816939"/>
            <a:ext cx="10289222" cy="9823880"/>
          </a:xfrm>
          <a:prstGeom prst="rect">
            <a:avLst/>
          </a:prstGeom>
        </p:spPr>
      </p:pic>
      <p:pic>
        <p:nvPicPr>
          <p:cNvPr id="21" name="Graphic 20">
            <a:extLst>
              <a:ext uri="{FF2B5EF4-FFF2-40B4-BE49-F238E27FC236}">
                <a16:creationId xmlns:a16="http://schemas.microsoft.com/office/drawing/2014/main" id="{34BD4858-7397-62DB-0B5A-2FA46E0880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130082" y="1872948"/>
            <a:ext cx="629866" cy="9601197"/>
          </a:xfrm>
          <a:prstGeom prst="rect">
            <a:avLst/>
          </a:prstGeom>
        </p:spPr>
      </p:pic>
      <p:sp>
        <p:nvSpPr>
          <p:cNvPr id="2" name="Title 1"/>
          <p:cNvSpPr>
            <a:spLocks noGrp="1"/>
          </p:cNvSpPr>
          <p:nvPr>
            <p:ph type="title"/>
          </p:nvPr>
        </p:nvSpPr>
        <p:spPr>
          <a:xfrm>
            <a:off x="497024" y="501808"/>
            <a:ext cx="17193336" cy="2641600"/>
          </a:xfrm>
        </p:spPr>
        <p:txBody>
          <a:bodyPr/>
          <a:lstStyle/>
          <a:p>
            <a:r>
              <a:rPr lang="en-US" b="1" u="sng" dirty="0">
                <a:solidFill>
                  <a:srgbClr val="0EB1A4"/>
                </a:solidFill>
              </a:rPr>
              <a:t>Iterative/Incremental </a:t>
            </a:r>
            <a:r>
              <a:rPr lang="en-US" b="1" dirty="0">
                <a:solidFill>
                  <a:srgbClr val="0EB1A4"/>
                </a:solidFill>
              </a:rPr>
              <a:t>Innovation</a:t>
            </a:r>
          </a:p>
        </p:txBody>
      </p:sp>
      <p:sp>
        <p:nvSpPr>
          <p:cNvPr id="4" name="Slide Number Placeholder 3"/>
          <p:cNvSpPr>
            <a:spLocks noGrp="1"/>
          </p:cNvSpPr>
          <p:nvPr>
            <p:ph type="sldNum" sz="quarter" idx="12"/>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0627E6FE-0DA0-46DD-BC4F-134F37ECE6B1}" type="slidenum">
              <a:rPr lang="en-US" smtClean="0"/>
              <a:pPr>
                <a:defRPr/>
              </a:pPr>
              <a:t>38</a:t>
            </a:fld>
            <a:endParaRPr lang="en-US" dirty="0">
              <a:solidFill>
                <a:srgbClr val="FFFFFF"/>
              </a:solidFill>
            </a:endParaRPr>
          </a:p>
        </p:txBody>
      </p:sp>
      <p:sp>
        <p:nvSpPr>
          <p:cNvPr id="6" name="TextBox 5"/>
          <p:cNvSpPr txBox="1"/>
          <p:nvPr/>
        </p:nvSpPr>
        <p:spPr>
          <a:xfrm>
            <a:off x="3178112" y="1973835"/>
            <a:ext cx="9296400" cy="1200329"/>
          </a:xfrm>
          <a:prstGeom prst="rect">
            <a:avLst/>
          </a:prstGeom>
          <a:noFill/>
        </p:spPr>
        <p:txBody>
          <a:bodyPr wrap="square" rtlCol="0">
            <a:spAutoFit/>
          </a:bodyPr>
          <a:lstStyle/>
          <a:p>
            <a:pPr algn="ctr"/>
            <a:r>
              <a:rPr lang="en-US" sz="3600" dirty="0">
                <a:solidFill>
                  <a:schemeClr val="bg2">
                    <a:lumMod val="50000"/>
                  </a:schemeClr>
                </a:solidFill>
              </a:rPr>
              <a:t>Large, complex multifaceted issues focusing on entire spectrum of support  </a:t>
            </a:r>
          </a:p>
        </p:txBody>
      </p:sp>
      <p:sp>
        <p:nvSpPr>
          <p:cNvPr id="8" name="TextBox 7"/>
          <p:cNvSpPr txBox="1"/>
          <p:nvPr/>
        </p:nvSpPr>
        <p:spPr>
          <a:xfrm>
            <a:off x="6584947" y="7432780"/>
            <a:ext cx="2482734" cy="2308324"/>
          </a:xfrm>
          <a:prstGeom prst="rect">
            <a:avLst/>
          </a:prstGeom>
          <a:noFill/>
        </p:spPr>
        <p:txBody>
          <a:bodyPr wrap="square" rtlCol="0">
            <a:spAutoFit/>
          </a:bodyPr>
          <a:lstStyle/>
          <a:p>
            <a:pPr algn="ctr"/>
            <a:r>
              <a:rPr lang="en-US" sz="3600" dirty="0">
                <a:solidFill>
                  <a:schemeClr val="bg2">
                    <a:lumMod val="50000"/>
                  </a:schemeClr>
                </a:solidFill>
              </a:rPr>
              <a:t>Focused, disease specific solution</a:t>
            </a:r>
          </a:p>
        </p:txBody>
      </p:sp>
      <p:cxnSp>
        <p:nvCxnSpPr>
          <p:cNvPr id="10" name="Straight Arrow Connector 9"/>
          <p:cNvCxnSpPr>
            <a:stCxn id="6" idx="2"/>
            <a:endCxn id="8" idx="0"/>
          </p:cNvCxnSpPr>
          <p:nvPr/>
        </p:nvCxnSpPr>
        <p:spPr bwMode="auto">
          <a:xfrm>
            <a:off x="7826312" y="3174164"/>
            <a:ext cx="2" cy="4258616"/>
          </a:xfrm>
          <a:prstGeom prst="straightConnector1">
            <a:avLst/>
          </a:prstGeom>
          <a:ln>
            <a:solidFill>
              <a:schemeClr val="bg2">
                <a:lumMod val="50000"/>
              </a:schemeClr>
            </a:solidFill>
            <a:headEnd type="none" w="med" len="med"/>
            <a:tailEnd type="triangle"/>
          </a:ln>
        </p:spPr>
        <p:style>
          <a:lnRef idx="3">
            <a:schemeClr val="dk1"/>
          </a:lnRef>
          <a:fillRef idx="0">
            <a:schemeClr val="dk1"/>
          </a:fillRef>
          <a:effectRef idx="2">
            <a:schemeClr val="dk1"/>
          </a:effectRef>
          <a:fontRef idx="minor">
            <a:schemeClr val="tx1"/>
          </a:fontRef>
        </p:style>
      </p:cxnSp>
      <p:sp>
        <p:nvSpPr>
          <p:cNvPr id="14" name="TextBox 13"/>
          <p:cNvSpPr txBox="1"/>
          <p:nvPr/>
        </p:nvSpPr>
        <p:spPr>
          <a:xfrm>
            <a:off x="8934169" y="9771635"/>
            <a:ext cx="4217116" cy="2554545"/>
          </a:xfrm>
          <a:prstGeom prst="rect">
            <a:avLst/>
          </a:prstGeom>
          <a:noFill/>
        </p:spPr>
        <p:txBody>
          <a:bodyPr wrap="square" rtlCol="0">
            <a:spAutoFit/>
          </a:bodyPr>
          <a:lstStyle/>
          <a:p>
            <a:pPr algn="l"/>
            <a:r>
              <a:rPr lang="en-US" sz="4000" b="1" dirty="0">
                <a:solidFill>
                  <a:schemeClr val="bg2">
                    <a:lumMod val="50000"/>
                  </a:schemeClr>
                </a:solidFill>
              </a:rPr>
              <a:t>Every research project has its own level of focus.</a:t>
            </a:r>
          </a:p>
        </p:txBody>
      </p:sp>
      <p:cxnSp>
        <p:nvCxnSpPr>
          <p:cNvPr id="13" name="Straight Connector 12"/>
          <p:cNvCxnSpPr/>
          <p:nvPr/>
        </p:nvCxnSpPr>
        <p:spPr bwMode="auto">
          <a:xfrm>
            <a:off x="12678145" y="5959510"/>
            <a:ext cx="1469966" cy="0"/>
          </a:xfrm>
          <a:prstGeom prst="line">
            <a:avLst/>
          </a:prstGeom>
          <a:solidFill>
            <a:schemeClr val="accent1"/>
          </a:solidFill>
          <a:ln w="50800" cap="flat" cmpd="sng" algn="ctr">
            <a:solidFill>
              <a:srgbClr val="000000"/>
            </a:solidFill>
            <a:prstDash val="solid"/>
            <a:round/>
            <a:headEnd type="none" w="med" len="med"/>
            <a:tailEnd type="none" w="med" len="med"/>
          </a:ln>
          <a:effectLst/>
        </p:spPr>
      </p:cxnSp>
      <p:pic>
        <p:nvPicPr>
          <p:cNvPr id="3" name="Picture 2"/>
          <p:cNvPicPr>
            <a:picLocks noChangeAspect="1"/>
          </p:cNvPicPr>
          <p:nvPr/>
        </p:nvPicPr>
        <p:blipFill>
          <a:blip r:embed="rId6"/>
          <a:stretch>
            <a:fillRect/>
          </a:stretch>
        </p:blipFill>
        <p:spPr>
          <a:xfrm>
            <a:off x="15867366" y="1973835"/>
            <a:ext cx="3220088" cy="2265878"/>
          </a:xfrm>
          <a:prstGeom prst="rect">
            <a:avLst/>
          </a:prstGeom>
          <a:ln>
            <a:solidFill>
              <a:srgbClr val="000000"/>
            </a:solidFill>
          </a:ln>
        </p:spPr>
      </p:pic>
      <p:pic>
        <p:nvPicPr>
          <p:cNvPr id="7" name="Picture 6"/>
          <p:cNvPicPr>
            <a:picLocks noChangeAspect="1"/>
          </p:cNvPicPr>
          <p:nvPr/>
        </p:nvPicPr>
        <p:blipFill>
          <a:blip r:embed="rId7"/>
          <a:stretch>
            <a:fillRect/>
          </a:stretch>
        </p:blipFill>
        <p:spPr>
          <a:xfrm>
            <a:off x="14247779" y="2627951"/>
            <a:ext cx="2237426" cy="804742"/>
          </a:xfrm>
          <a:prstGeom prst="rect">
            <a:avLst/>
          </a:prstGeom>
          <a:ln>
            <a:solidFill>
              <a:srgbClr val="000000"/>
            </a:solidFill>
          </a:ln>
        </p:spPr>
      </p:pic>
      <p:pic>
        <p:nvPicPr>
          <p:cNvPr id="9" name="Picture 8"/>
          <p:cNvPicPr>
            <a:picLocks noChangeAspect="1"/>
          </p:cNvPicPr>
          <p:nvPr/>
        </p:nvPicPr>
        <p:blipFill>
          <a:blip r:embed="rId8"/>
          <a:stretch>
            <a:fillRect/>
          </a:stretch>
        </p:blipFill>
        <p:spPr>
          <a:xfrm>
            <a:off x="14247779" y="4907667"/>
            <a:ext cx="3417222" cy="1039302"/>
          </a:xfrm>
          <a:prstGeom prst="rect">
            <a:avLst/>
          </a:prstGeom>
          <a:ln>
            <a:solidFill>
              <a:srgbClr val="000000"/>
            </a:solidFill>
          </a:ln>
        </p:spPr>
      </p:pic>
      <p:pic>
        <p:nvPicPr>
          <p:cNvPr id="15"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247776" y="7376266"/>
            <a:ext cx="3787432" cy="105112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19379" b="24603"/>
          <a:stretch/>
        </p:blipFill>
        <p:spPr bwMode="auto">
          <a:xfrm>
            <a:off x="14247819" y="6118476"/>
            <a:ext cx="1810934" cy="101446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7"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247776" y="3922443"/>
            <a:ext cx="1371600" cy="79363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8"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247776" y="8562244"/>
            <a:ext cx="2133600" cy="2133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4148111" y="11002741"/>
            <a:ext cx="4841328" cy="1323439"/>
          </a:xfrm>
          <a:prstGeom prst="rect">
            <a:avLst/>
          </a:prstGeom>
          <a:noFill/>
        </p:spPr>
        <p:txBody>
          <a:bodyPr wrap="square" rtlCol="0">
            <a:spAutoFit/>
          </a:bodyPr>
          <a:lstStyle/>
          <a:p>
            <a:pPr algn="l"/>
            <a:r>
              <a:rPr lang="en-US" sz="4000" b="1" dirty="0">
                <a:solidFill>
                  <a:schemeClr val="bg2">
                    <a:lumMod val="50000"/>
                  </a:schemeClr>
                </a:solidFill>
              </a:rPr>
              <a:t>Don’t solve every problem at once.</a:t>
            </a:r>
          </a:p>
        </p:txBody>
      </p:sp>
      <p:sp>
        <p:nvSpPr>
          <p:cNvPr id="19" name="TextBox 18">
            <a:extLst>
              <a:ext uri="{FF2B5EF4-FFF2-40B4-BE49-F238E27FC236}">
                <a16:creationId xmlns:a16="http://schemas.microsoft.com/office/drawing/2014/main" id="{9DE63F33-F413-F588-BC77-FBCFF19BDD9D}"/>
              </a:ext>
            </a:extLst>
          </p:cNvPr>
          <p:cNvSpPr txBox="1"/>
          <p:nvPr/>
        </p:nvSpPr>
        <p:spPr>
          <a:xfrm>
            <a:off x="497024" y="5519172"/>
            <a:ext cx="4613992" cy="3785652"/>
          </a:xfrm>
          <a:prstGeom prst="rect">
            <a:avLst/>
          </a:prstGeom>
          <a:noFill/>
        </p:spPr>
        <p:txBody>
          <a:bodyPr wrap="square" rtlCol="0">
            <a:spAutoFit/>
          </a:bodyPr>
          <a:lstStyle/>
          <a:p>
            <a:pPr algn="l"/>
            <a:r>
              <a:rPr lang="en-US" sz="4000" b="1" dirty="0">
                <a:solidFill>
                  <a:schemeClr val="bg2">
                    <a:lumMod val="50000"/>
                  </a:schemeClr>
                </a:solidFill>
              </a:rPr>
              <a:t>Know what type of problems different federal agencies are interested in solving.</a:t>
            </a:r>
          </a:p>
        </p:txBody>
      </p:sp>
      <p:pic>
        <p:nvPicPr>
          <p:cNvPr id="23" name="Image" descr="Image">
            <a:extLst>
              <a:ext uri="{FF2B5EF4-FFF2-40B4-BE49-F238E27FC236}">
                <a16:creationId xmlns:a16="http://schemas.microsoft.com/office/drawing/2014/main" id="{FA7DB54E-F8CC-BA67-49BF-1B50168E21C7}"/>
              </a:ext>
            </a:extLst>
          </p:cNvPr>
          <p:cNvPicPr>
            <a:picLocks noChangeAspect="1"/>
          </p:cNvPicPr>
          <p:nvPr/>
        </p:nvPicPr>
        <p:blipFill>
          <a:blip r:embed="rId13"/>
          <a:stretch>
            <a:fillRect/>
          </a:stretch>
        </p:blipFill>
        <p:spPr>
          <a:xfrm>
            <a:off x="22466295" y="12033784"/>
            <a:ext cx="1219791" cy="1056456"/>
          </a:xfrm>
          <a:prstGeom prst="rect">
            <a:avLst/>
          </a:prstGeom>
          <a:ln w="12700">
            <a:miter lim="400000"/>
          </a:ln>
        </p:spPr>
      </p:pic>
    </p:spTree>
    <p:extLst>
      <p:ext uri="{BB962C8B-B14F-4D97-AF65-F5344CB8AC3E}">
        <p14:creationId xmlns:p14="http://schemas.microsoft.com/office/powerpoint/2010/main" val="24283477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497623216"/>
              </p:ext>
            </p:extLst>
          </p:nvPr>
        </p:nvGraphicFramePr>
        <p:xfrm>
          <a:off x="10325215" y="1469529"/>
          <a:ext cx="4876798" cy="119641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p:cNvGraphicFramePr/>
          <p:nvPr>
            <p:extLst>
              <p:ext uri="{D42A27DB-BD31-4B8C-83A1-F6EECF244321}">
                <p14:modId xmlns:p14="http://schemas.microsoft.com/office/powerpoint/2010/main" val="3564823564"/>
              </p:ext>
            </p:extLst>
          </p:nvPr>
        </p:nvGraphicFramePr>
        <p:xfrm>
          <a:off x="17241143" y="919442"/>
          <a:ext cx="4812590" cy="1268828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Right Arrow 6"/>
          <p:cNvSpPr/>
          <p:nvPr/>
        </p:nvSpPr>
        <p:spPr>
          <a:xfrm>
            <a:off x="14893329" y="6255995"/>
            <a:ext cx="2996094" cy="1102410"/>
          </a:xfrm>
          <a:prstGeom prst="rightArrow">
            <a:avLst/>
          </a:prstGeom>
          <a:solidFill>
            <a:schemeClr val="accent3">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sp>
        <p:nvSpPr>
          <p:cNvPr id="2" name="Content Placeholder 2">
            <a:extLst>
              <a:ext uri="{FF2B5EF4-FFF2-40B4-BE49-F238E27FC236}">
                <a16:creationId xmlns:a16="http://schemas.microsoft.com/office/drawing/2014/main" id="{582C75A9-249A-3AA6-45B1-525023B527EB}"/>
              </a:ext>
            </a:extLst>
          </p:cNvPr>
          <p:cNvSpPr>
            <a:spLocks noGrp="1"/>
          </p:cNvSpPr>
          <p:nvPr>
            <p:ph idx="1"/>
          </p:nvPr>
        </p:nvSpPr>
        <p:spPr>
          <a:xfrm>
            <a:off x="2819584" y="3110125"/>
            <a:ext cx="7549012" cy="8682953"/>
          </a:xfrm>
        </p:spPr>
        <p:txBody>
          <a:bodyPr numCol="1">
            <a:normAutofit fontScale="70000" lnSpcReduction="20000"/>
          </a:bodyPr>
          <a:lstStyle/>
          <a:p>
            <a:pPr>
              <a:buFont typeface="Wingdings" panose="05000000000000000000" pitchFamily="2" charset="2"/>
              <a:buChar char="Ø"/>
            </a:pPr>
            <a:r>
              <a:rPr lang="en-US" sz="7000" dirty="0">
                <a:solidFill>
                  <a:schemeClr val="bg2">
                    <a:lumMod val="50000"/>
                  </a:schemeClr>
                </a:solidFill>
                <a:latin typeface="+mn-lt"/>
              </a:rPr>
              <a:t>Intellectual</a:t>
            </a:r>
          </a:p>
          <a:p>
            <a:pPr>
              <a:buFont typeface="Wingdings" panose="05000000000000000000" pitchFamily="2" charset="2"/>
              <a:buChar char="Ø"/>
            </a:pPr>
            <a:r>
              <a:rPr lang="en-US" sz="7000" dirty="0">
                <a:solidFill>
                  <a:schemeClr val="bg2">
                    <a:lumMod val="50000"/>
                  </a:schemeClr>
                </a:solidFill>
                <a:latin typeface="+mn-lt"/>
              </a:rPr>
              <a:t>Impactful</a:t>
            </a:r>
          </a:p>
          <a:p>
            <a:pPr>
              <a:buFont typeface="Wingdings" panose="05000000000000000000" pitchFamily="2" charset="2"/>
              <a:buChar char="Ø"/>
            </a:pPr>
            <a:r>
              <a:rPr lang="en-US" sz="7000" dirty="0">
                <a:solidFill>
                  <a:schemeClr val="bg2">
                    <a:lumMod val="50000"/>
                  </a:schemeClr>
                </a:solidFill>
                <a:latin typeface="+mn-lt"/>
              </a:rPr>
              <a:t>Iterative</a:t>
            </a:r>
          </a:p>
          <a:p>
            <a:pPr>
              <a:buFont typeface="Wingdings" panose="05000000000000000000" pitchFamily="2" charset="2"/>
              <a:buChar char="Ø"/>
            </a:pPr>
            <a:r>
              <a:rPr lang="en-US" sz="7000" dirty="0">
                <a:solidFill>
                  <a:schemeClr val="bg2">
                    <a:lumMod val="50000"/>
                  </a:schemeClr>
                </a:solidFill>
                <a:latin typeface="+mn-lt"/>
              </a:rPr>
              <a:t>Inclusive</a:t>
            </a:r>
          </a:p>
          <a:p>
            <a:pPr>
              <a:buFont typeface="Wingdings" panose="05000000000000000000" pitchFamily="2" charset="2"/>
              <a:buChar char="Ø"/>
            </a:pPr>
            <a:r>
              <a:rPr lang="en-US" sz="7000" dirty="0">
                <a:solidFill>
                  <a:schemeClr val="bg2">
                    <a:lumMod val="50000"/>
                  </a:schemeClr>
                </a:solidFill>
                <a:latin typeface="+mn-lt"/>
              </a:rPr>
              <a:t>Improvement</a:t>
            </a:r>
          </a:p>
          <a:p>
            <a:pPr marL="0" indent="0">
              <a:buNone/>
            </a:pPr>
            <a:r>
              <a:rPr lang="en-US" sz="7000" dirty="0">
                <a:solidFill>
                  <a:schemeClr val="bg2">
                    <a:lumMod val="50000"/>
                  </a:schemeClr>
                </a:solidFill>
                <a:latin typeface="+mn-lt"/>
              </a:rPr>
              <a:t>     -Focused</a:t>
            </a:r>
          </a:p>
          <a:p>
            <a:pPr>
              <a:buFont typeface="Wingdings" panose="05000000000000000000" pitchFamily="2" charset="2"/>
              <a:buChar char="Ø"/>
            </a:pPr>
            <a:r>
              <a:rPr lang="en-US" sz="7000" dirty="0">
                <a:solidFill>
                  <a:schemeClr val="bg2">
                    <a:lumMod val="50000"/>
                  </a:schemeClr>
                </a:solidFill>
                <a:latin typeface="+mn-lt"/>
              </a:rPr>
              <a:t>Integrative</a:t>
            </a:r>
          </a:p>
          <a:p>
            <a:pPr>
              <a:buFont typeface="Wingdings" panose="05000000000000000000" pitchFamily="2" charset="2"/>
              <a:buChar char="Ø"/>
            </a:pPr>
            <a:r>
              <a:rPr lang="en-US" sz="7000" dirty="0">
                <a:solidFill>
                  <a:schemeClr val="bg2">
                    <a:lumMod val="50000"/>
                  </a:schemeClr>
                </a:solidFill>
                <a:latin typeface="+mn-lt"/>
              </a:rPr>
              <a:t>Informative</a:t>
            </a:r>
          </a:p>
          <a:p>
            <a:pPr>
              <a:buFont typeface="Wingdings" panose="05000000000000000000" pitchFamily="2" charset="2"/>
              <a:buChar char="Ø"/>
            </a:pPr>
            <a:endParaRPr lang="en-US" sz="7000" dirty="0">
              <a:solidFill>
                <a:schemeClr val="bg2">
                  <a:lumMod val="50000"/>
                </a:schemeClr>
              </a:solidFill>
              <a:latin typeface="+mn-lt"/>
            </a:endParaRPr>
          </a:p>
          <a:p>
            <a:pPr>
              <a:buFont typeface="Wingdings" panose="05000000000000000000" pitchFamily="2" charset="2"/>
              <a:buChar char="Ø"/>
            </a:pPr>
            <a:endParaRPr lang="en-US" sz="5600" dirty="0"/>
          </a:p>
        </p:txBody>
      </p:sp>
      <p:sp>
        <p:nvSpPr>
          <p:cNvPr id="9" name="Title 1">
            <a:extLst>
              <a:ext uri="{FF2B5EF4-FFF2-40B4-BE49-F238E27FC236}">
                <a16:creationId xmlns:a16="http://schemas.microsoft.com/office/drawing/2014/main" id="{15CFDA7B-1E7D-3123-8323-394F53E04D80}"/>
              </a:ext>
            </a:extLst>
          </p:cNvPr>
          <p:cNvSpPr>
            <a:spLocks noGrp="1"/>
          </p:cNvSpPr>
          <p:nvPr>
            <p:ph type="title"/>
          </p:nvPr>
        </p:nvSpPr>
        <p:spPr>
          <a:xfrm>
            <a:off x="335664" y="731486"/>
            <a:ext cx="17193336" cy="2641600"/>
          </a:xfrm>
        </p:spPr>
        <p:txBody>
          <a:bodyPr/>
          <a:lstStyle/>
          <a:p>
            <a:r>
              <a:rPr lang="en-US" b="1" dirty="0">
                <a:solidFill>
                  <a:srgbClr val="0EB1A4"/>
                </a:solidFill>
              </a:rPr>
              <a:t>Innovation is (7 Is of Innovation):</a:t>
            </a:r>
          </a:p>
        </p:txBody>
      </p:sp>
      <p:pic>
        <p:nvPicPr>
          <p:cNvPr id="3" name="Image" descr="Image">
            <a:extLst>
              <a:ext uri="{FF2B5EF4-FFF2-40B4-BE49-F238E27FC236}">
                <a16:creationId xmlns:a16="http://schemas.microsoft.com/office/drawing/2014/main" id="{2AC377AF-AD89-3DCB-E39F-190FEE4B9806}"/>
              </a:ext>
            </a:extLst>
          </p:cNvPr>
          <p:cNvPicPr>
            <a:picLocks noChangeAspect="1"/>
          </p:cNvPicPr>
          <p:nvPr/>
        </p:nvPicPr>
        <p:blipFill>
          <a:blip r:embed="rId12"/>
          <a:stretch>
            <a:fillRect/>
          </a:stretch>
        </p:blipFill>
        <p:spPr>
          <a:xfrm>
            <a:off x="22466295" y="12033784"/>
            <a:ext cx="1219791" cy="1056456"/>
          </a:xfrm>
          <a:prstGeom prst="rect">
            <a:avLst/>
          </a:prstGeom>
          <a:ln w="12700">
            <a:miter lim="400000"/>
          </a:ln>
        </p:spPr>
      </p:pic>
    </p:spTree>
    <p:extLst>
      <p:ext uri="{BB962C8B-B14F-4D97-AF65-F5344CB8AC3E}">
        <p14:creationId xmlns:p14="http://schemas.microsoft.com/office/powerpoint/2010/main" val="2288381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content"/>
          <p:cNvSpPr txBox="1"/>
          <p:nvPr/>
        </p:nvSpPr>
        <p:spPr>
          <a:xfrm>
            <a:off x="3277032" y="596816"/>
            <a:ext cx="3455370" cy="933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4000" b="1" spc="398">
                <a:solidFill>
                  <a:srgbClr val="ECB547"/>
                </a:solidFill>
                <a:latin typeface="AcuminProWide-Semibold"/>
                <a:ea typeface="AcuminProWide-Semibold"/>
                <a:cs typeface="AcuminProWide-Semibold"/>
                <a:sym typeface="AcuminProWide-Semibold"/>
              </a:defRPr>
            </a:lvl1pPr>
          </a:lstStyle>
          <a:p>
            <a:r>
              <a:rPr lang="en-US" sz="5400" dirty="0"/>
              <a:t>About the</a:t>
            </a:r>
            <a:endParaRPr sz="5400" dirty="0"/>
          </a:p>
        </p:txBody>
      </p:sp>
      <p:sp>
        <p:nvSpPr>
          <p:cNvPr id="167" name="headers"/>
          <p:cNvSpPr txBox="1"/>
          <p:nvPr/>
        </p:nvSpPr>
        <p:spPr>
          <a:xfrm>
            <a:off x="3277032" y="1361128"/>
            <a:ext cx="7404388" cy="1456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defRPr sz="14000" b="1" spc="-700">
                <a:solidFill>
                  <a:srgbClr val="7FC9C8"/>
                </a:solidFill>
                <a:latin typeface="AcuminProWide-Semibold"/>
                <a:ea typeface="AcuminProWide-Semibold"/>
                <a:cs typeface="AcuminProWide-Semibold"/>
                <a:sym typeface="AcuminProWide-Semibold"/>
              </a:defRPr>
            </a:lvl1pPr>
          </a:lstStyle>
          <a:p>
            <a:r>
              <a:rPr lang="en-US" sz="8800" dirty="0"/>
              <a:t>presenters</a:t>
            </a:r>
            <a:endParaRPr sz="8800" dirty="0"/>
          </a:p>
        </p:txBody>
      </p:sp>
      <p:sp>
        <p:nvSpPr>
          <p:cNvPr id="168" name="Ficiur, cum doloribus et ut vero deliquas exero quia voluptatquis mod que esequas quibus di doluptam re nitiorrunt ditasit quo et, nobit vent que omnimpo reptae nos volorer feribusda ius, quae esti cum evelecto officid quae in non eum quate rehenihil inv"/>
          <p:cNvSpPr txBox="1"/>
          <p:nvPr/>
        </p:nvSpPr>
        <p:spPr>
          <a:xfrm>
            <a:off x="2701528" y="6044461"/>
            <a:ext cx="12185017"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0" indent="0" algn="l">
              <a:buNone/>
            </a:pPr>
            <a:endParaRPr lang="en-US" sz="4000" dirty="0"/>
          </a:p>
        </p:txBody>
      </p:sp>
      <p:pic>
        <p:nvPicPr>
          <p:cNvPr id="169" name="Image" descr="Image"/>
          <p:cNvPicPr>
            <a:picLocks noChangeAspect="1"/>
          </p:cNvPicPr>
          <p:nvPr/>
        </p:nvPicPr>
        <p:blipFill>
          <a:blip r:embed="rId3"/>
          <a:stretch>
            <a:fillRect/>
          </a:stretch>
        </p:blipFill>
        <p:spPr>
          <a:xfrm>
            <a:off x="22466295" y="12033784"/>
            <a:ext cx="1219791" cy="1056456"/>
          </a:xfrm>
          <a:prstGeom prst="rect">
            <a:avLst/>
          </a:prstGeom>
          <a:ln w="12700">
            <a:miter lim="400000"/>
          </a:ln>
        </p:spPr>
      </p:pic>
      <p:sp>
        <p:nvSpPr>
          <p:cNvPr id="173" name="1."/>
          <p:cNvSpPr txBox="1"/>
          <p:nvPr/>
        </p:nvSpPr>
        <p:spPr>
          <a:xfrm>
            <a:off x="16130036" y="4653546"/>
            <a:ext cx="289888"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b="1" spc="398">
                <a:solidFill>
                  <a:srgbClr val="FFFFFF"/>
                </a:solidFill>
                <a:latin typeface="AcuminProWide-Semibold"/>
                <a:ea typeface="AcuminProWide-Semibold"/>
                <a:cs typeface="AcuminProWide-Semibold"/>
                <a:sym typeface="AcuminProWide-Semibold"/>
              </a:defRPr>
            </a:lvl1pPr>
          </a:lstStyle>
          <a:p>
            <a:r>
              <a:rPr dirty="0"/>
              <a:t>.</a:t>
            </a:r>
          </a:p>
        </p:txBody>
      </p:sp>
      <p:sp>
        <p:nvSpPr>
          <p:cNvPr id="174" name="2."/>
          <p:cNvSpPr txBox="1"/>
          <p:nvPr/>
        </p:nvSpPr>
        <p:spPr>
          <a:xfrm>
            <a:off x="16223652" y="6004809"/>
            <a:ext cx="102656"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b="1" spc="398">
                <a:solidFill>
                  <a:srgbClr val="FFFFFF"/>
                </a:solidFill>
                <a:latin typeface="AcuminProWide-Semibold"/>
                <a:ea typeface="AcuminProWide-Semibold"/>
                <a:cs typeface="AcuminProWide-Semibold"/>
                <a:sym typeface="AcuminProWide-Semibold"/>
              </a:defRPr>
            </a:lvl1pPr>
          </a:lstStyle>
          <a:p>
            <a:endParaRPr dirty="0"/>
          </a:p>
        </p:txBody>
      </p:sp>
      <p:sp>
        <p:nvSpPr>
          <p:cNvPr id="175" name="3."/>
          <p:cNvSpPr txBox="1"/>
          <p:nvPr/>
        </p:nvSpPr>
        <p:spPr>
          <a:xfrm>
            <a:off x="15993426" y="7334144"/>
            <a:ext cx="639311" cy="71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b="1" spc="398">
                <a:solidFill>
                  <a:srgbClr val="FFFFFF"/>
                </a:solidFill>
                <a:latin typeface="AcuminProWide-Semibold"/>
                <a:ea typeface="AcuminProWide-Semibold"/>
                <a:cs typeface="AcuminProWide-Semibold"/>
                <a:sym typeface="AcuminProWide-Semibold"/>
              </a:defRPr>
            </a:lvl1pPr>
          </a:lstStyle>
          <a:p>
            <a:r>
              <a:t>3.</a:t>
            </a:r>
          </a:p>
        </p:txBody>
      </p:sp>
      <p:sp>
        <p:nvSpPr>
          <p:cNvPr id="176" name="Number bullets or callout text styling."/>
          <p:cNvSpPr txBox="1"/>
          <p:nvPr/>
        </p:nvSpPr>
        <p:spPr>
          <a:xfrm>
            <a:off x="17646129" y="8310112"/>
            <a:ext cx="4820165" cy="10564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defTabSz="457200">
              <a:defRPr sz="3000" b="1" spc="-90">
                <a:solidFill>
                  <a:srgbClr val="4D4D4F"/>
                </a:solidFill>
                <a:latin typeface="Proxima Nova"/>
                <a:ea typeface="Proxima Nova"/>
                <a:cs typeface="Proxima Nova"/>
                <a:sym typeface="Proxima Nova"/>
              </a:defRPr>
            </a:pPr>
            <a:r>
              <a:rPr lang="en-US" b="1" i="0" u="none" strike="noStrike" dirty="0">
                <a:solidFill>
                  <a:schemeClr val="bg2">
                    <a:lumMod val="50000"/>
                  </a:schemeClr>
                </a:solidFill>
                <a:effectLst/>
                <a:latin typeface="+mn-lt"/>
              </a:rPr>
              <a:t>Brian Kelley, Ph.D.</a:t>
            </a:r>
          </a:p>
          <a:p>
            <a:pPr defTabSz="457200">
              <a:defRPr sz="3000" b="1" spc="-90">
                <a:solidFill>
                  <a:srgbClr val="4D4D4F"/>
                </a:solidFill>
                <a:latin typeface="Proxima Nova"/>
                <a:ea typeface="Proxima Nova"/>
                <a:cs typeface="Proxima Nova"/>
                <a:sym typeface="Proxima Nova"/>
              </a:defRPr>
            </a:pPr>
            <a:r>
              <a:rPr lang="en-US" b="1" dirty="0">
                <a:solidFill>
                  <a:schemeClr val="bg2">
                    <a:lumMod val="50000"/>
                  </a:schemeClr>
                </a:solidFill>
                <a:latin typeface="+mn-lt"/>
                <a:ea typeface="Proxima Nova Medium"/>
                <a:cs typeface="Proxima Nova Medium"/>
                <a:sym typeface="Proxima Nova Medium"/>
              </a:rPr>
              <a:t>Senior Partner</a:t>
            </a:r>
            <a:endParaRPr b="1" dirty="0">
              <a:solidFill>
                <a:schemeClr val="bg2">
                  <a:lumMod val="50000"/>
                </a:schemeClr>
              </a:solidFill>
              <a:latin typeface="+mn-lt"/>
              <a:ea typeface="Proxima Nova Medium"/>
              <a:cs typeface="Proxima Nova Medium"/>
              <a:sym typeface="Proxima Nova Medium"/>
            </a:endParaRPr>
          </a:p>
        </p:txBody>
      </p:sp>
      <p:sp>
        <p:nvSpPr>
          <p:cNvPr id="6" name="TextBox 5">
            <a:extLst>
              <a:ext uri="{FF2B5EF4-FFF2-40B4-BE49-F238E27FC236}">
                <a16:creationId xmlns:a16="http://schemas.microsoft.com/office/drawing/2014/main" id="{743E8392-90BF-704F-412B-06196EE5C090}"/>
              </a:ext>
            </a:extLst>
          </p:cNvPr>
          <p:cNvSpPr txBox="1"/>
          <p:nvPr/>
        </p:nvSpPr>
        <p:spPr>
          <a:xfrm>
            <a:off x="3126334" y="3941321"/>
            <a:ext cx="12196916" cy="78483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defTabSz="914400" hangingPunct="1">
              <a:spcBef>
                <a:spcPct val="20000"/>
              </a:spcBef>
              <a:buClr>
                <a:srgbClr val="2F6A36"/>
              </a:buClr>
              <a:defRPr/>
            </a:pPr>
            <a:r>
              <a:rPr lang="en-US" sz="3600" b="1" dirty="0">
                <a:solidFill>
                  <a:schemeClr val="tx1"/>
                </a:solidFill>
              </a:rPr>
              <a:t>Brian Kelley, Ph.D., IFP Grants Consultant</a:t>
            </a:r>
            <a:r>
              <a:rPr lang="en-US" sz="3600" dirty="0">
                <a:solidFill>
                  <a:schemeClr val="tx1"/>
                </a:solidFill>
              </a:rPr>
              <a:t>, is a grant writer with a proven track record of securing federal and foundation grants across multiple sectors, including health care, workforce development, and education. He </a:t>
            </a:r>
            <a:r>
              <a:rPr lang="en-US" sz="3600" b="0" i="0" u="none" strike="noStrike" dirty="0">
                <a:solidFill>
                  <a:schemeClr val="tx1"/>
                </a:solidFill>
                <a:effectLst/>
              </a:rPr>
              <a:t>has worked in academia for over two decades and has served a variety of not-for-profit organizations and medical centers as a consultant to help create innovation and secure foundation, city, state, and federal funds to support biomedical, education, prevention research, and workforce development. He has also served as a grant reviewer for several granting agencies. Dr. Kelley leverages the culmination of these experiences into an authentic and effective approach to grant development for community impact.</a:t>
            </a:r>
            <a:endParaRPr lang="en-US" sz="3600" dirty="0">
              <a:solidFill>
                <a:schemeClr val="tx1"/>
              </a:solidFill>
            </a:endParaRPr>
          </a:p>
        </p:txBody>
      </p:sp>
      <p:pic>
        <p:nvPicPr>
          <p:cNvPr id="2050" name="Picture 2">
            <a:extLst>
              <a:ext uri="{FF2B5EF4-FFF2-40B4-BE49-F238E27FC236}">
                <a16:creationId xmlns:a16="http://schemas.microsoft.com/office/drawing/2014/main" id="{57B80FEB-1072-E629-119D-73D310CA52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52269" y="2817937"/>
            <a:ext cx="5435600" cy="544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346155"/>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12F1D7C-1F6F-3D42-B0A1-500F5F849728}"/>
              </a:ext>
            </a:extLst>
          </p:cNvPr>
          <p:cNvSpPr txBox="1">
            <a:spLocks/>
          </p:cNvSpPr>
          <p:nvPr/>
        </p:nvSpPr>
        <p:spPr>
          <a:xfrm>
            <a:off x="1524001" y="4572000"/>
            <a:ext cx="21945602" cy="2286000"/>
          </a:xfrm>
          <a:prstGeom prst="rect">
            <a:avLst/>
          </a:prstGeom>
        </p:spPr>
        <p:txBody>
          <a:bodyPr vert="horz" lIns="182880" tIns="91440" rIns="182880" bIns="91440" rtlCol="0" anchor="ctr">
            <a:normAutofit/>
          </a:bodyPr>
          <a:lstStyle>
            <a:lvl1pPr algn="l" defTabSz="914400" rtl="0" eaLnBrk="1" latinLnBrk="0" hangingPunct="1">
              <a:spcBef>
                <a:spcPct val="0"/>
              </a:spcBef>
              <a:buNone/>
              <a:defRPr sz="3600" b="1" i="0" kern="1200">
                <a:solidFill>
                  <a:srgbClr val="2F6A36"/>
                </a:solidFill>
                <a:latin typeface="Montserrat Medium" pitchFamily="2" charset="77"/>
                <a:ea typeface="+mj-ea"/>
                <a:cs typeface="Arial" pitchFamily="34" charset="0"/>
              </a:defRPr>
            </a:lvl1pPr>
          </a:lstStyle>
          <a:p>
            <a:r>
              <a:rPr lang="en-US" sz="7200" dirty="0">
                <a:solidFill>
                  <a:schemeClr val="accent2">
                    <a:lumMod val="50000"/>
                  </a:schemeClr>
                </a:solidFill>
              </a:rPr>
              <a:t>Questions?</a:t>
            </a:r>
          </a:p>
        </p:txBody>
      </p:sp>
      <p:cxnSp>
        <p:nvCxnSpPr>
          <p:cNvPr id="5" name="Straight Connector 4">
            <a:extLst>
              <a:ext uri="{FF2B5EF4-FFF2-40B4-BE49-F238E27FC236}">
                <a16:creationId xmlns:a16="http://schemas.microsoft.com/office/drawing/2014/main" id="{59B90783-B3B5-5042-8457-9EC07EAA4CD2}"/>
              </a:ext>
            </a:extLst>
          </p:cNvPr>
          <p:cNvCxnSpPr/>
          <p:nvPr/>
        </p:nvCxnSpPr>
        <p:spPr>
          <a:xfrm>
            <a:off x="0" y="6553200"/>
            <a:ext cx="19019520" cy="0"/>
          </a:xfrm>
          <a:prstGeom prst="line">
            <a:avLst/>
          </a:prstGeom>
          <a:ln w="38100">
            <a:solidFill>
              <a:srgbClr val="FBC315"/>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7563956-ECFE-A616-6574-6B09ACD29F81}"/>
              </a:ext>
            </a:extLst>
          </p:cNvPr>
          <p:cNvSpPr txBox="1"/>
          <p:nvPr/>
        </p:nvSpPr>
        <p:spPr>
          <a:xfrm>
            <a:off x="304800" y="7467600"/>
            <a:ext cx="15544800" cy="3539430"/>
          </a:xfrm>
          <a:prstGeom prst="rect">
            <a:avLst/>
          </a:prstGeom>
          <a:noFill/>
        </p:spPr>
        <p:txBody>
          <a:bodyPr wrap="square" rtlCol="0">
            <a:spAutoFit/>
          </a:bodyPr>
          <a:lstStyle/>
          <a:p>
            <a:r>
              <a:rPr lang="en-US" sz="5600" b="1" dirty="0">
                <a:solidFill>
                  <a:schemeClr val="bg2"/>
                </a:solidFill>
                <a:cs typeface="Arial" panose="020B0604020202020204" pitchFamily="34" charset="0"/>
              </a:rPr>
              <a:t>IFP Contact Information:</a:t>
            </a:r>
          </a:p>
          <a:p>
            <a:r>
              <a:rPr lang="en-US" sz="5600" dirty="0">
                <a:solidFill>
                  <a:schemeClr val="bg2"/>
                </a:solidFill>
                <a:cs typeface="Arial" panose="020B0604020202020204" pitchFamily="34" charset="0"/>
              </a:rPr>
              <a:t>Louise Mathias, Senior Partner</a:t>
            </a:r>
          </a:p>
          <a:p>
            <a:r>
              <a:rPr lang="en-US" sz="5600" dirty="0">
                <a:solidFill>
                  <a:schemeClr val="tx1">
                    <a:lumMod val="75000"/>
                    <a:lumOff val="25000"/>
                  </a:schemeClr>
                </a:solidFill>
                <a:cs typeface="Arial" panose="020B0604020202020204" pitchFamily="34" charset="0"/>
                <a:hlinkClick r:id="rId3"/>
              </a:rPr>
              <a:t>Louise.mathias@innovativefundingpartners.com</a:t>
            </a:r>
            <a:endParaRPr lang="en-US" sz="5600" dirty="0">
              <a:solidFill>
                <a:schemeClr val="tx1">
                  <a:lumMod val="75000"/>
                  <a:lumOff val="25000"/>
                </a:schemeClr>
              </a:solidFill>
              <a:cs typeface="Arial" panose="020B0604020202020204" pitchFamily="34" charset="0"/>
            </a:endParaRPr>
          </a:p>
          <a:p>
            <a:r>
              <a:rPr lang="en-US" sz="5600" dirty="0">
                <a:solidFill>
                  <a:schemeClr val="bg2"/>
                </a:solidFill>
                <a:cs typeface="Arial" panose="020B0604020202020204" pitchFamily="34" charset="0"/>
              </a:rPr>
              <a:t>(202) 809-3401</a:t>
            </a:r>
          </a:p>
        </p:txBody>
      </p:sp>
      <p:pic>
        <p:nvPicPr>
          <p:cNvPr id="3" name="Image" descr="Image">
            <a:extLst>
              <a:ext uri="{FF2B5EF4-FFF2-40B4-BE49-F238E27FC236}">
                <a16:creationId xmlns:a16="http://schemas.microsoft.com/office/drawing/2014/main" id="{4E0BD557-472E-9F17-4F1D-17676F74B8E5}"/>
              </a:ext>
            </a:extLst>
          </p:cNvPr>
          <p:cNvPicPr>
            <a:picLocks noChangeAspect="1"/>
          </p:cNvPicPr>
          <p:nvPr/>
        </p:nvPicPr>
        <p:blipFill>
          <a:blip r:embed="rId4"/>
          <a:stretch>
            <a:fillRect/>
          </a:stretch>
        </p:blipFill>
        <p:spPr>
          <a:xfrm>
            <a:off x="16434635" y="3242737"/>
            <a:ext cx="7644565" cy="6620926"/>
          </a:xfrm>
          <a:prstGeom prst="rect">
            <a:avLst/>
          </a:prstGeom>
          <a:ln w="12700">
            <a:miter lim="400000"/>
          </a:ln>
        </p:spPr>
      </p:pic>
    </p:spTree>
    <p:extLst>
      <p:ext uri="{BB962C8B-B14F-4D97-AF65-F5344CB8AC3E}">
        <p14:creationId xmlns:p14="http://schemas.microsoft.com/office/powerpoint/2010/main" val="4012011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7F2C-C64B-D952-EBF0-2C8C2EA812B7}"/>
              </a:ext>
            </a:extLst>
          </p:cNvPr>
          <p:cNvSpPr>
            <a:spLocks noGrp="1"/>
          </p:cNvSpPr>
          <p:nvPr>
            <p:ph type="title"/>
          </p:nvPr>
        </p:nvSpPr>
        <p:spPr>
          <a:xfrm>
            <a:off x="1219201" y="609600"/>
            <a:ext cx="21945602" cy="2286000"/>
          </a:xfrm>
        </p:spPr>
        <p:txBody>
          <a:bodyPr anchor="ctr">
            <a:normAutofit fontScale="90000"/>
          </a:bodyPr>
          <a:lstStyle/>
          <a:p>
            <a:pPr>
              <a:lnSpc>
                <a:spcPct val="90000"/>
              </a:lnSpc>
            </a:pPr>
            <a:r>
              <a:rPr lang="en-US" sz="8000" dirty="0">
                <a:solidFill>
                  <a:schemeClr val="accent2">
                    <a:lumMod val="50000"/>
                  </a:schemeClr>
                </a:solidFill>
              </a:rPr>
              <a:t>Save the Date </a:t>
            </a:r>
            <a:br>
              <a:rPr lang="en-US" dirty="0">
                <a:solidFill>
                  <a:schemeClr val="accent2">
                    <a:lumMod val="50000"/>
                  </a:schemeClr>
                </a:solidFill>
              </a:rPr>
            </a:br>
            <a:endParaRPr lang="en-US" dirty="0">
              <a:solidFill>
                <a:schemeClr val="accent2">
                  <a:lumMod val="50000"/>
                </a:schemeClr>
              </a:solidFill>
            </a:endParaRPr>
          </a:p>
        </p:txBody>
      </p:sp>
      <p:pic>
        <p:nvPicPr>
          <p:cNvPr id="1026" name="Picture 2" descr="Teamwork Stock Illustrations – 597,095 Teamwork Stock ...">
            <a:extLst>
              <a:ext uri="{FF2B5EF4-FFF2-40B4-BE49-F238E27FC236}">
                <a16:creationId xmlns:a16="http://schemas.microsoft.com/office/drawing/2014/main" id="{A30B324C-BA37-8CA3-F73C-7DFFD30FA5D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19200" y="3939510"/>
            <a:ext cx="8250148" cy="5836980"/>
          </a:xfrm>
          <a:prstGeom prst="rect">
            <a:avLst/>
          </a:prstGeom>
          <a:solidFill>
            <a:srgbClr val="FFFFFF"/>
          </a:solidFill>
        </p:spPr>
      </p:pic>
      <p:sp>
        <p:nvSpPr>
          <p:cNvPr id="3" name="Content Placeholder 2">
            <a:extLst>
              <a:ext uri="{FF2B5EF4-FFF2-40B4-BE49-F238E27FC236}">
                <a16:creationId xmlns:a16="http://schemas.microsoft.com/office/drawing/2014/main" id="{DB52AA48-E96C-3B72-A457-A5D834B537E2}"/>
              </a:ext>
            </a:extLst>
          </p:cNvPr>
          <p:cNvSpPr>
            <a:spLocks noGrp="1"/>
          </p:cNvSpPr>
          <p:nvPr>
            <p:ph sz="half" idx="2"/>
          </p:nvPr>
        </p:nvSpPr>
        <p:spPr>
          <a:xfrm>
            <a:off x="10041466" y="2895600"/>
            <a:ext cx="14227520" cy="10820399"/>
          </a:xfrm>
        </p:spPr>
        <p:txBody>
          <a:bodyPr>
            <a:normAutofit lnSpcReduction="10000"/>
          </a:bodyPr>
          <a:lstStyle/>
          <a:p>
            <a:pPr marL="0" indent="0">
              <a:buNone/>
            </a:pPr>
            <a:endParaRPr lang="en-US" dirty="0"/>
          </a:p>
          <a:p>
            <a:pPr marL="0" indent="0">
              <a:buNone/>
            </a:pPr>
            <a:r>
              <a:rPr lang="en-US" sz="6500" b="1" dirty="0">
                <a:solidFill>
                  <a:schemeClr val="accent1">
                    <a:lumMod val="50000"/>
                  </a:schemeClr>
                </a:solidFill>
              </a:rPr>
              <a:t>Grant Development for Economic Opportunity: An Overview</a:t>
            </a:r>
          </a:p>
          <a:p>
            <a:pPr marL="0" indent="0">
              <a:buNone/>
            </a:pPr>
            <a:endParaRPr lang="en-US" sz="6500" b="1" i="1" dirty="0">
              <a:solidFill>
                <a:schemeClr val="accent1">
                  <a:lumMod val="50000"/>
                </a:schemeClr>
              </a:solidFill>
            </a:endParaRPr>
          </a:p>
          <a:p>
            <a:pPr marL="0" indent="0">
              <a:buNone/>
            </a:pPr>
            <a:endParaRPr lang="en-US" b="1" dirty="0">
              <a:solidFill>
                <a:schemeClr val="accent1">
                  <a:lumMod val="50000"/>
                </a:schemeClr>
              </a:solidFill>
            </a:endParaRPr>
          </a:p>
          <a:p>
            <a:pPr marL="0" indent="0">
              <a:buNone/>
            </a:pPr>
            <a:endParaRPr lang="en-US" b="1" dirty="0">
              <a:solidFill>
                <a:schemeClr val="accent1">
                  <a:lumMod val="50000"/>
                </a:schemeClr>
              </a:solidFill>
            </a:endParaRPr>
          </a:p>
          <a:p>
            <a:pPr marL="0" indent="0">
              <a:buNone/>
            </a:pPr>
            <a:endParaRPr lang="en-US" b="1" dirty="0">
              <a:solidFill>
                <a:schemeClr val="accent1">
                  <a:lumMod val="50000"/>
                </a:schemeClr>
              </a:solidFill>
            </a:endParaRPr>
          </a:p>
          <a:p>
            <a:pPr marL="0" indent="0">
              <a:buNone/>
            </a:pPr>
            <a:endParaRPr lang="en-US" sz="5600" b="1" dirty="0">
              <a:solidFill>
                <a:schemeClr val="accent1">
                  <a:lumMod val="50000"/>
                </a:schemeClr>
              </a:solidFill>
            </a:endParaRPr>
          </a:p>
          <a:p>
            <a:pPr marL="0" indent="0">
              <a:buNone/>
            </a:pPr>
            <a:endParaRPr lang="en-US" sz="5600" b="1" dirty="0">
              <a:solidFill>
                <a:schemeClr val="accent1">
                  <a:lumMod val="50000"/>
                </a:schemeClr>
              </a:solidFill>
            </a:endParaRPr>
          </a:p>
          <a:p>
            <a:pPr marL="0" indent="0">
              <a:buNone/>
            </a:pPr>
            <a:endParaRPr lang="en-US" sz="5600" b="1" dirty="0">
              <a:solidFill>
                <a:schemeClr val="accent1">
                  <a:lumMod val="50000"/>
                </a:schemeClr>
              </a:solidFill>
            </a:endParaRPr>
          </a:p>
          <a:p>
            <a:pPr marL="0" indent="0">
              <a:buNone/>
            </a:pPr>
            <a:endParaRPr lang="en-US" sz="5600" b="1" dirty="0">
              <a:solidFill>
                <a:schemeClr val="accent1">
                  <a:lumMod val="50000"/>
                </a:schemeClr>
              </a:solidFill>
            </a:endParaRPr>
          </a:p>
          <a:p>
            <a:pPr marL="0" indent="0">
              <a:buNone/>
            </a:pPr>
            <a:r>
              <a:rPr lang="en-US" sz="5600" b="1" dirty="0">
                <a:solidFill>
                  <a:schemeClr val="accent1">
                    <a:lumMod val="50000"/>
                  </a:schemeClr>
                </a:solidFill>
              </a:rPr>
              <a:t>Wednesday,</a:t>
            </a:r>
          </a:p>
          <a:p>
            <a:pPr marL="0" indent="0">
              <a:buNone/>
            </a:pPr>
            <a:r>
              <a:rPr lang="en-US" sz="5600" b="1" dirty="0">
                <a:solidFill>
                  <a:schemeClr val="accent1">
                    <a:lumMod val="50000"/>
                  </a:schemeClr>
                </a:solidFill>
              </a:rPr>
              <a:t>May 15</a:t>
            </a:r>
            <a:r>
              <a:rPr lang="en-US" sz="5600" b="1" baseline="30000" dirty="0">
                <a:solidFill>
                  <a:schemeClr val="accent1">
                    <a:lumMod val="50000"/>
                  </a:schemeClr>
                </a:solidFill>
              </a:rPr>
              <a:t>th</a:t>
            </a:r>
            <a:r>
              <a:rPr lang="en-US" sz="5600" b="1" dirty="0">
                <a:solidFill>
                  <a:schemeClr val="accent1">
                    <a:lumMod val="50000"/>
                  </a:schemeClr>
                </a:solidFill>
              </a:rPr>
              <a:t>, 2024</a:t>
            </a:r>
          </a:p>
          <a:p>
            <a:pPr marL="0" indent="0">
              <a:buNone/>
            </a:pPr>
            <a:r>
              <a:rPr lang="en-US" sz="5600" b="1" dirty="0">
                <a:solidFill>
                  <a:schemeClr val="accent1">
                    <a:lumMod val="50000"/>
                  </a:schemeClr>
                </a:solidFill>
              </a:rPr>
              <a:t>12-1pm </a:t>
            </a:r>
          </a:p>
          <a:p>
            <a:pPr marL="0" indent="0">
              <a:buNone/>
            </a:pPr>
            <a:endParaRPr lang="en-US" dirty="0"/>
          </a:p>
          <a:p>
            <a:pPr marL="0" indent="0">
              <a:buNone/>
            </a:pPr>
            <a:endParaRPr lang="en-US" dirty="0"/>
          </a:p>
        </p:txBody>
      </p:sp>
      <p:cxnSp>
        <p:nvCxnSpPr>
          <p:cNvPr id="4" name="Straight Connector 3">
            <a:extLst>
              <a:ext uri="{FF2B5EF4-FFF2-40B4-BE49-F238E27FC236}">
                <a16:creationId xmlns:a16="http://schemas.microsoft.com/office/drawing/2014/main" id="{D92B55A4-CCA6-1B93-8460-B1671D04DF93}"/>
              </a:ext>
            </a:extLst>
          </p:cNvPr>
          <p:cNvCxnSpPr/>
          <p:nvPr/>
        </p:nvCxnSpPr>
        <p:spPr>
          <a:xfrm>
            <a:off x="115018" y="2133600"/>
            <a:ext cx="19019520" cy="0"/>
          </a:xfrm>
          <a:prstGeom prst="line">
            <a:avLst/>
          </a:prstGeom>
          <a:ln w="38100">
            <a:solidFill>
              <a:srgbClr val="FBC315"/>
            </a:solidFill>
          </a:ln>
        </p:spPr>
        <p:style>
          <a:lnRef idx="1">
            <a:schemeClr val="accent1"/>
          </a:lnRef>
          <a:fillRef idx="0">
            <a:schemeClr val="accent1"/>
          </a:fillRef>
          <a:effectRef idx="0">
            <a:schemeClr val="accent1"/>
          </a:effectRef>
          <a:fontRef idx="minor">
            <a:schemeClr val="tx1"/>
          </a:fontRef>
        </p:style>
      </p:cxnSp>
      <p:pic>
        <p:nvPicPr>
          <p:cNvPr id="5" name="Image" descr="Image">
            <a:extLst>
              <a:ext uri="{FF2B5EF4-FFF2-40B4-BE49-F238E27FC236}">
                <a16:creationId xmlns:a16="http://schemas.microsoft.com/office/drawing/2014/main" id="{73B58031-4063-6D0C-E3D8-CD504EA76055}"/>
              </a:ext>
            </a:extLst>
          </p:cNvPr>
          <p:cNvPicPr>
            <a:picLocks noChangeAspect="1"/>
          </p:cNvPicPr>
          <p:nvPr/>
        </p:nvPicPr>
        <p:blipFill>
          <a:blip r:embed="rId3"/>
          <a:stretch>
            <a:fillRect/>
          </a:stretch>
        </p:blipFill>
        <p:spPr>
          <a:xfrm>
            <a:off x="22825838" y="12489939"/>
            <a:ext cx="1219791" cy="1056456"/>
          </a:xfrm>
          <a:prstGeom prst="rect">
            <a:avLst/>
          </a:prstGeom>
          <a:ln w="12700">
            <a:miter lim="400000"/>
          </a:ln>
        </p:spPr>
      </p:pic>
    </p:spTree>
    <p:extLst>
      <p:ext uri="{BB962C8B-B14F-4D97-AF65-F5344CB8AC3E}">
        <p14:creationId xmlns:p14="http://schemas.microsoft.com/office/powerpoint/2010/main" val="4388482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0786" y="335070"/>
            <a:ext cx="19630614" cy="1676400"/>
          </a:xfrm>
        </p:spPr>
        <p:txBody>
          <a:bodyPr>
            <a:noAutofit/>
          </a:bodyPr>
          <a:lstStyle/>
          <a:p>
            <a:r>
              <a:rPr lang="en-US" dirty="0">
                <a:solidFill>
                  <a:srgbClr val="0EB1A4"/>
                </a:solidFill>
              </a:rPr>
              <a:t>Appendix: </a:t>
            </a:r>
            <a:r>
              <a:rPr lang="en-US" b="1" dirty="0">
                <a:solidFill>
                  <a:srgbClr val="0EB1A4"/>
                </a:solidFill>
              </a:rPr>
              <a:t>Resources on Effective Innovations</a:t>
            </a:r>
          </a:p>
        </p:txBody>
      </p:sp>
      <p:sp>
        <p:nvSpPr>
          <p:cNvPr id="4" name="Content Placeholder 4"/>
          <p:cNvSpPr>
            <a:spLocks noGrp="1"/>
          </p:cNvSpPr>
          <p:nvPr>
            <p:ph idx="1"/>
          </p:nvPr>
        </p:nvSpPr>
        <p:spPr>
          <a:xfrm>
            <a:off x="946982" y="1819340"/>
            <a:ext cx="14173200" cy="9753600"/>
          </a:xfrm>
        </p:spPr>
        <p:txBody>
          <a:bodyPr numCol="1">
            <a:noAutofit/>
          </a:bodyPr>
          <a:lstStyle/>
          <a:p>
            <a:pPr marL="0" indent="0">
              <a:spcBef>
                <a:spcPts val="0"/>
              </a:spcBef>
              <a:buNone/>
            </a:pPr>
            <a:r>
              <a:rPr lang="en-US" sz="3200" dirty="0"/>
              <a:t>AHRQ’S Innovation Exchange </a:t>
            </a:r>
          </a:p>
          <a:p>
            <a:pPr marL="0" indent="0">
              <a:spcBef>
                <a:spcPts val="0"/>
              </a:spcBef>
              <a:buNone/>
            </a:pPr>
            <a:r>
              <a:rPr lang="en-US" sz="3200" dirty="0">
                <a:hlinkClick r:id="rId2"/>
              </a:rPr>
              <a:t>http://www.innovations.ahrq.gov</a:t>
            </a:r>
            <a:r>
              <a:rPr lang="en-US" sz="3200" dirty="0"/>
              <a:t>  </a:t>
            </a:r>
          </a:p>
          <a:p>
            <a:pPr marL="0" indent="0">
              <a:spcBef>
                <a:spcPts val="0"/>
              </a:spcBef>
              <a:buNone/>
            </a:pPr>
            <a:r>
              <a:rPr lang="en-US" sz="3200" dirty="0"/>
              <a:t>CDC’s Guide to Community Preventive Services </a:t>
            </a:r>
          </a:p>
          <a:p>
            <a:pPr marL="0" indent="0">
              <a:spcBef>
                <a:spcPts val="0"/>
              </a:spcBef>
              <a:buNone/>
            </a:pPr>
            <a:r>
              <a:rPr lang="en-US" sz="3200" dirty="0">
                <a:hlinkClick r:id="rId3"/>
              </a:rPr>
              <a:t>http://www.thecommunityguide.org</a:t>
            </a:r>
            <a:r>
              <a:rPr lang="en-US" sz="3200" dirty="0"/>
              <a:t>  </a:t>
            </a:r>
          </a:p>
          <a:p>
            <a:pPr marL="0" indent="0">
              <a:spcBef>
                <a:spcPts val="0"/>
              </a:spcBef>
              <a:buNone/>
            </a:pPr>
            <a:r>
              <a:rPr lang="en-US" sz="3200" dirty="0"/>
              <a:t>Promising Practices Network </a:t>
            </a:r>
          </a:p>
          <a:p>
            <a:pPr marL="0" indent="0">
              <a:spcBef>
                <a:spcPts val="0"/>
              </a:spcBef>
              <a:buNone/>
            </a:pPr>
            <a:r>
              <a:rPr lang="en-US" sz="3200" dirty="0">
                <a:hlinkClick r:id="rId4"/>
              </a:rPr>
              <a:t>http://www.promisingpractices.net</a:t>
            </a:r>
            <a:r>
              <a:rPr lang="en-US" sz="3200" dirty="0"/>
              <a:t>  </a:t>
            </a:r>
          </a:p>
          <a:p>
            <a:pPr marL="0" indent="0">
              <a:spcBef>
                <a:spcPts val="0"/>
              </a:spcBef>
              <a:buNone/>
            </a:pPr>
            <a:r>
              <a:rPr lang="en-US" sz="3200" dirty="0"/>
              <a:t>SAMHSA’s A Guide to Evidence-Based Practices (EBP) on the Web </a:t>
            </a:r>
          </a:p>
          <a:p>
            <a:pPr marL="0" indent="0">
              <a:spcBef>
                <a:spcPts val="0"/>
              </a:spcBef>
              <a:buNone/>
            </a:pPr>
            <a:r>
              <a:rPr lang="en-US" sz="3200" dirty="0">
                <a:hlinkClick r:id="rId5"/>
              </a:rPr>
              <a:t>http://www.samhsa.gov/ebpWebguide</a:t>
            </a:r>
            <a:r>
              <a:rPr lang="en-US" sz="3200" dirty="0"/>
              <a:t>  </a:t>
            </a:r>
          </a:p>
          <a:p>
            <a:pPr marL="0" indent="0">
              <a:spcBef>
                <a:spcPts val="0"/>
              </a:spcBef>
              <a:buNone/>
            </a:pPr>
            <a:r>
              <a:rPr lang="en-US" sz="3200" dirty="0"/>
              <a:t>National Registry of Evidence-based Programs &amp; Practices (NREPP) </a:t>
            </a:r>
            <a:r>
              <a:rPr lang="en-US" sz="3200" u="sng" dirty="0">
                <a:hlinkClick r:id="rId6"/>
              </a:rPr>
              <a:t>http://www.nrepp.samhsa.gov/</a:t>
            </a:r>
            <a:r>
              <a:rPr lang="en-US" sz="3200" dirty="0"/>
              <a:t>;</a:t>
            </a:r>
          </a:p>
          <a:p>
            <a:pPr marL="0" indent="0">
              <a:spcBef>
                <a:spcPts val="0"/>
              </a:spcBef>
              <a:buNone/>
            </a:pPr>
            <a:r>
              <a:rPr lang="en-US" sz="3200" dirty="0"/>
              <a:t>National Registry of Evidence-based Programs &amp; Practices (NREPP) </a:t>
            </a:r>
            <a:r>
              <a:rPr lang="en-US" sz="3200" u="sng" dirty="0">
                <a:hlinkClick r:id="rId6"/>
              </a:rPr>
              <a:t>http://www.nrepp.samhsa.gov/</a:t>
            </a:r>
            <a:endParaRPr lang="en-US" sz="3200" dirty="0"/>
          </a:p>
          <a:p>
            <a:pPr marL="0" indent="0">
              <a:spcBef>
                <a:spcPts val="0"/>
              </a:spcBef>
              <a:buNone/>
            </a:pPr>
            <a:r>
              <a:rPr lang="en-US" sz="3200" dirty="0"/>
              <a:t>Office of Juvenile Delinquency Prevention (OJJDP) Model Program Guide </a:t>
            </a:r>
            <a:r>
              <a:rPr lang="en-US" sz="3200" u="sng" dirty="0">
                <a:hlinkClick r:id="rId7"/>
              </a:rPr>
              <a:t>http://www.ojjdp.gov/mpg</a:t>
            </a:r>
            <a:endParaRPr lang="en-US" sz="3200" dirty="0"/>
          </a:p>
          <a:p>
            <a:pPr marL="0" indent="0">
              <a:spcBef>
                <a:spcPts val="0"/>
              </a:spcBef>
              <a:buNone/>
            </a:pPr>
            <a:r>
              <a:rPr lang="en-US" sz="3200" dirty="0"/>
              <a:t>NACCHO Promising Practice Model Database </a:t>
            </a:r>
          </a:p>
          <a:p>
            <a:pPr marL="0" indent="0">
              <a:spcBef>
                <a:spcPts val="0"/>
              </a:spcBef>
              <a:buNone/>
            </a:pPr>
            <a:r>
              <a:rPr lang="en-US" sz="3200" dirty="0">
                <a:hlinkClick r:id="rId8"/>
              </a:rPr>
              <a:t>http://www.naccho.org/topics/modelpractices/database/index.cfm</a:t>
            </a:r>
            <a:r>
              <a:rPr lang="en-US" sz="3200" dirty="0"/>
              <a:t>  </a:t>
            </a:r>
          </a:p>
          <a:p>
            <a:pPr marL="0" indent="0">
              <a:spcBef>
                <a:spcPts val="0"/>
              </a:spcBef>
              <a:buNone/>
            </a:pPr>
            <a:r>
              <a:rPr lang="en-US" sz="3200" dirty="0"/>
              <a:t>Association of State and Territorial Health Officials </a:t>
            </a:r>
          </a:p>
          <a:p>
            <a:pPr marL="0" indent="0">
              <a:spcBef>
                <a:spcPts val="0"/>
              </a:spcBef>
              <a:buNone/>
            </a:pPr>
            <a:r>
              <a:rPr lang="en-US" sz="3200" dirty="0">
                <a:hlinkClick r:id="rId9"/>
              </a:rPr>
              <a:t>http://www.astho.org/Programs/Prevention/</a:t>
            </a:r>
            <a:r>
              <a:rPr lang="en-US" sz="3200" dirty="0"/>
              <a:t>  </a:t>
            </a:r>
          </a:p>
          <a:p>
            <a:pPr marL="0" indent="0">
              <a:spcBef>
                <a:spcPts val="0"/>
              </a:spcBef>
              <a:buNone/>
            </a:pPr>
            <a:r>
              <a:rPr lang="en-US" sz="3200" dirty="0"/>
              <a:t>Partnership for Prevention </a:t>
            </a:r>
          </a:p>
          <a:p>
            <a:pPr marL="0" indent="0">
              <a:spcBef>
                <a:spcPts val="0"/>
              </a:spcBef>
              <a:buNone/>
            </a:pPr>
            <a:r>
              <a:rPr lang="en-US" sz="3200" dirty="0">
                <a:hlinkClick r:id="rId10"/>
              </a:rPr>
              <a:t>http://www.prevent.org/</a:t>
            </a:r>
            <a:r>
              <a:rPr lang="en-US" sz="3200" dirty="0"/>
              <a:t>  </a:t>
            </a:r>
          </a:p>
          <a:p>
            <a:pPr marL="0" indent="0">
              <a:spcBef>
                <a:spcPts val="0"/>
              </a:spcBef>
              <a:buNone/>
            </a:pPr>
            <a:r>
              <a:rPr lang="en-US" sz="3200" dirty="0"/>
              <a:t>Mental Health First Aid &amp; Youth Mental Health First Aid (MHFA/YMHFA) </a:t>
            </a:r>
            <a:r>
              <a:rPr lang="en-US" sz="3200" u="sng" dirty="0">
                <a:hlinkClick r:id="rId11"/>
              </a:rPr>
              <a:t>http://www.mentalhealthfirstaid.org/cs</a:t>
            </a:r>
            <a:endParaRPr lang="en-US" sz="3200" dirty="0"/>
          </a:p>
        </p:txBody>
      </p:sp>
      <p:sp>
        <p:nvSpPr>
          <p:cNvPr id="6" name="TextBox 5"/>
          <p:cNvSpPr txBox="1"/>
          <p:nvPr/>
        </p:nvSpPr>
        <p:spPr>
          <a:xfrm>
            <a:off x="3582684" y="11896661"/>
            <a:ext cx="8901796" cy="830997"/>
          </a:xfrm>
          <a:prstGeom prst="rect">
            <a:avLst/>
          </a:prstGeom>
          <a:noFill/>
        </p:spPr>
        <p:txBody>
          <a:bodyPr wrap="none" rtlCol="0">
            <a:spAutoFit/>
          </a:bodyPr>
          <a:lstStyle/>
          <a:p>
            <a:r>
              <a:rPr lang="en-US" sz="4800" b="1" dirty="0">
                <a:solidFill>
                  <a:srgbClr val="ECB547"/>
                </a:solidFill>
              </a:rPr>
              <a:t>Best Slide of the Presentation</a:t>
            </a:r>
          </a:p>
        </p:txBody>
      </p:sp>
      <p:pic>
        <p:nvPicPr>
          <p:cNvPr id="2" name="Image" descr="Image">
            <a:extLst>
              <a:ext uri="{FF2B5EF4-FFF2-40B4-BE49-F238E27FC236}">
                <a16:creationId xmlns:a16="http://schemas.microsoft.com/office/drawing/2014/main" id="{46D59752-1533-9F0C-B186-4A6332A7599D}"/>
              </a:ext>
            </a:extLst>
          </p:cNvPr>
          <p:cNvPicPr>
            <a:picLocks noChangeAspect="1"/>
          </p:cNvPicPr>
          <p:nvPr/>
        </p:nvPicPr>
        <p:blipFill>
          <a:blip r:embed="rId12"/>
          <a:stretch>
            <a:fillRect/>
          </a:stretch>
        </p:blipFill>
        <p:spPr>
          <a:xfrm>
            <a:off x="22466295" y="12033784"/>
            <a:ext cx="1219791" cy="1056456"/>
          </a:xfrm>
          <a:prstGeom prst="rect">
            <a:avLst/>
          </a:prstGeom>
          <a:ln w="12700">
            <a:miter lim="400000"/>
          </a:ln>
        </p:spPr>
      </p:pic>
    </p:spTree>
    <p:extLst>
      <p:ext uri="{BB962C8B-B14F-4D97-AF65-F5344CB8AC3E}">
        <p14:creationId xmlns:p14="http://schemas.microsoft.com/office/powerpoint/2010/main" val="30027456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13332F"/>
        </a:solidFill>
        <a:effectLst/>
      </p:bgPr>
    </p:bg>
    <p:spTree>
      <p:nvGrpSpPr>
        <p:cNvPr id="1" name=""/>
        <p:cNvGrpSpPr/>
        <p:nvPr/>
      </p:nvGrpSpPr>
      <p:grpSpPr>
        <a:xfrm>
          <a:off x="0" y="0"/>
          <a:ext cx="0" cy="0"/>
          <a:chOff x="0" y="0"/>
          <a:chExt cx="0" cy="0"/>
        </a:xfrm>
      </p:grpSpPr>
      <p:pic>
        <p:nvPicPr>
          <p:cNvPr id="184" name="Image" descr="Image"/>
          <p:cNvPicPr>
            <a:picLocks noChangeAspect="1"/>
          </p:cNvPicPr>
          <p:nvPr/>
        </p:nvPicPr>
        <p:blipFill>
          <a:blip r:embed="rId2"/>
          <a:stretch>
            <a:fillRect/>
          </a:stretch>
        </p:blipFill>
        <p:spPr>
          <a:xfrm>
            <a:off x="7771082" y="5708238"/>
            <a:ext cx="8841835" cy="2299524"/>
          </a:xfrm>
          <a:prstGeom prst="rect">
            <a:avLst/>
          </a:prstGeom>
          <a:ln w="12700">
            <a:miter lim="400000"/>
          </a:ln>
        </p:spPr>
      </p:pic>
      <p:sp>
        <p:nvSpPr>
          <p:cNvPr id="185" name="title of"/>
          <p:cNvSpPr txBox="1"/>
          <p:nvPr/>
        </p:nvSpPr>
        <p:spPr>
          <a:xfrm>
            <a:off x="11170282" y="9251340"/>
            <a:ext cx="2218238"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4000" b="1" spc="398">
                <a:solidFill>
                  <a:srgbClr val="ECB547"/>
                </a:solidFill>
                <a:latin typeface="AcuminProWide-Semibold"/>
                <a:ea typeface="AcuminProWide-Semibold"/>
                <a:cs typeface="AcuminProWide-Semibold"/>
                <a:sym typeface="AcuminProWide-Semibold"/>
              </a:defRPr>
            </a:lvl1pPr>
          </a:lstStyle>
          <a:p>
            <a:r>
              <a:t>dht.org</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content"/>
          <p:cNvSpPr txBox="1"/>
          <p:nvPr/>
        </p:nvSpPr>
        <p:spPr>
          <a:xfrm>
            <a:off x="3277032" y="596816"/>
            <a:ext cx="3455370" cy="9335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4000" b="1" spc="398">
                <a:solidFill>
                  <a:srgbClr val="ECB547"/>
                </a:solidFill>
                <a:latin typeface="AcuminProWide-Semibold"/>
                <a:ea typeface="AcuminProWide-Semibold"/>
                <a:cs typeface="AcuminProWide-Semibold"/>
                <a:sym typeface="AcuminProWide-Semibold"/>
              </a:defRPr>
            </a:lvl1pPr>
          </a:lstStyle>
          <a:p>
            <a:r>
              <a:rPr lang="en-US" sz="5400" dirty="0"/>
              <a:t>About the</a:t>
            </a:r>
            <a:endParaRPr sz="5400" dirty="0"/>
          </a:p>
        </p:txBody>
      </p:sp>
      <p:sp>
        <p:nvSpPr>
          <p:cNvPr id="167" name="headers"/>
          <p:cNvSpPr txBox="1"/>
          <p:nvPr/>
        </p:nvSpPr>
        <p:spPr>
          <a:xfrm>
            <a:off x="3277032" y="1361128"/>
            <a:ext cx="7404388" cy="14568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defRPr sz="14000" b="1" spc="-700">
                <a:solidFill>
                  <a:srgbClr val="7FC9C8"/>
                </a:solidFill>
                <a:latin typeface="AcuminProWide-Semibold"/>
                <a:ea typeface="AcuminProWide-Semibold"/>
                <a:cs typeface="AcuminProWide-Semibold"/>
                <a:sym typeface="AcuminProWide-Semibold"/>
              </a:defRPr>
            </a:lvl1pPr>
          </a:lstStyle>
          <a:p>
            <a:r>
              <a:rPr lang="en-US" sz="8800" dirty="0"/>
              <a:t>presenters</a:t>
            </a:r>
            <a:endParaRPr sz="8800" dirty="0"/>
          </a:p>
        </p:txBody>
      </p:sp>
      <p:sp>
        <p:nvSpPr>
          <p:cNvPr id="168" name="Ficiur, cum doloribus et ut vero deliquas exero quia voluptatquis mod que esequas quibus di doluptam re nitiorrunt ditasit quo et, nobit vent que omnimpo reptae nos volorer feribusda ius, quae esti cum evelecto officid quae in non eum quate rehenihil inv"/>
          <p:cNvSpPr txBox="1"/>
          <p:nvPr/>
        </p:nvSpPr>
        <p:spPr>
          <a:xfrm>
            <a:off x="2701528" y="6044461"/>
            <a:ext cx="12185017"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0" indent="0" algn="l">
              <a:buNone/>
            </a:pPr>
            <a:endParaRPr lang="en-US" sz="4000" dirty="0"/>
          </a:p>
        </p:txBody>
      </p:sp>
      <p:pic>
        <p:nvPicPr>
          <p:cNvPr id="169" name="Image" descr="Image"/>
          <p:cNvPicPr>
            <a:picLocks noChangeAspect="1"/>
          </p:cNvPicPr>
          <p:nvPr/>
        </p:nvPicPr>
        <p:blipFill>
          <a:blip r:embed="rId2"/>
          <a:stretch>
            <a:fillRect/>
          </a:stretch>
        </p:blipFill>
        <p:spPr>
          <a:xfrm>
            <a:off x="22466295" y="12033784"/>
            <a:ext cx="1219791" cy="1056456"/>
          </a:xfrm>
          <a:prstGeom prst="rect">
            <a:avLst/>
          </a:prstGeom>
          <a:ln w="12700">
            <a:miter lim="400000"/>
          </a:ln>
        </p:spPr>
      </p:pic>
      <p:sp>
        <p:nvSpPr>
          <p:cNvPr id="173" name="1."/>
          <p:cNvSpPr txBox="1"/>
          <p:nvPr/>
        </p:nvSpPr>
        <p:spPr>
          <a:xfrm>
            <a:off x="16130036" y="4653546"/>
            <a:ext cx="289888"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b="1" spc="398">
                <a:solidFill>
                  <a:srgbClr val="FFFFFF"/>
                </a:solidFill>
                <a:latin typeface="AcuminProWide-Semibold"/>
                <a:ea typeface="AcuminProWide-Semibold"/>
                <a:cs typeface="AcuminProWide-Semibold"/>
                <a:sym typeface="AcuminProWide-Semibold"/>
              </a:defRPr>
            </a:lvl1pPr>
          </a:lstStyle>
          <a:p>
            <a:r>
              <a:rPr dirty="0"/>
              <a:t>.</a:t>
            </a:r>
          </a:p>
        </p:txBody>
      </p:sp>
      <p:sp>
        <p:nvSpPr>
          <p:cNvPr id="174" name="2."/>
          <p:cNvSpPr txBox="1"/>
          <p:nvPr/>
        </p:nvSpPr>
        <p:spPr>
          <a:xfrm>
            <a:off x="16223652" y="6004809"/>
            <a:ext cx="102656"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b="1" spc="398">
                <a:solidFill>
                  <a:srgbClr val="FFFFFF"/>
                </a:solidFill>
                <a:latin typeface="AcuminProWide-Semibold"/>
                <a:ea typeface="AcuminProWide-Semibold"/>
                <a:cs typeface="AcuminProWide-Semibold"/>
                <a:sym typeface="AcuminProWide-Semibold"/>
              </a:defRPr>
            </a:lvl1pPr>
          </a:lstStyle>
          <a:p>
            <a:endParaRPr dirty="0"/>
          </a:p>
        </p:txBody>
      </p:sp>
      <p:sp>
        <p:nvSpPr>
          <p:cNvPr id="175" name="3."/>
          <p:cNvSpPr txBox="1"/>
          <p:nvPr/>
        </p:nvSpPr>
        <p:spPr>
          <a:xfrm>
            <a:off x="15993426" y="7334144"/>
            <a:ext cx="639311"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b="1" spc="398">
                <a:solidFill>
                  <a:srgbClr val="FFFFFF"/>
                </a:solidFill>
                <a:latin typeface="AcuminProWide-Semibold"/>
                <a:ea typeface="AcuminProWide-Semibold"/>
                <a:cs typeface="AcuminProWide-Semibold"/>
                <a:sym typeface="AcuminProWide-Semibold"/>
              </a:defRPr>
            </a:lvl1pPr>
          </a:lstStyle>
          <a:p>
            <a:r>
              <a:t>3.</a:t>
            </a:r>
          </a:p>
        </p:txBody>
      </p:sp>
      <p:sp>
        <p:nvSpPr>
          <p:cNvPr id="176" name="Number bullets or callout text styling."/>
          <p:cNvSpPr txBox="1"/>
          <p:nvPr/>
        </p:nvSpPr>
        <p:spPr>
          <a:xfrm>
            <a:off x="17463192" y="7689744"/>
            <a:ext cx="4647878"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defTabSz="457200">
              <a:defRPr sz="3000" b="1" spc="-90">
                <a:solidFill>
                  <a:srgbClr val="4D4D4F"/>
                </a:solidFill>
                <a:latin typeface="Proxima Nova"/>
                <a:ea typeface="Proxima Nova"/>
                <a:cs typeface="Proxima Nova"/>
                <a:sym typeface="Proxima Nova"/>
              </a:defRPr>
            </a:pPr>
            <a:r>
              <a:rPr lang="en-US" dirty="0"/>
              <a:t>Susannah Williams, M.A.</a:t>
            </a:r>
          </a:p>
          <a:p>
            <a:pPr defTabSz="457200">
              <a:defRPr sz="3000" b="1" spc="-90">
                <a:solidFill>
                  <a:srgbClr val="4D4D4F"/>
                </a:solidFill>
                <a:latin typeface="Proxima Nova"/>
                <a:ea typeface="Proxima Nova"/>
                <a:cs typeface="Proxima Nova"/>
                <a:sym typeface="Proxima Nova"/>
              </a:defRPr>
            </a:pPr>
            <a:r>
              <a:rPr lang="en-US" b="1" dirty="0">
                <a:latin typeface="Proxima Nova Medium"/>
                <a:ea typeface="Proxima Nova Medium"/>
                <a:cs typeface="Proxima Nova Medium"/>
                <a:sym typeface="Proxima Nova Medium"/>
              </a:rPr>
              <a:t>Senior Grants Consultant</a:t>
            </a:r>
            <a:endParaRPr b="1" dirty="0">
              <a:latin typeface="Proxima Nova Medium"/>
              <a:ea typeface="Proxima Nova Medium"/>
              <a:cs typeface="Proxima Nova Medium"/>
              <a:sym typeface="Proxima Nova Medium"/>
            </a:endParaRPr>
          </a:p>
        </p:txBody>
      </p:sp>
      <p:sp>
        <p:nvSpPr>
          <p:cNvPr id="6" name="TextBox 5">
            <a:extLst>
              <a:ext uri="{FF2B5EF4-FFF2-40B4-BE49-F238E27FC236}">
                <a16:creationId xmlns:a16="http://schemas.microsoft.com/office/drawing/2014/main" id="{743E8392-90BF-704F-412B-06196EE5C090}"/>
              </a:ext>
            </a:extLst>
          </p:cNvPr>
          <p:cNvSpPr txBox="1"/>
          <p:nvPr/>
        </p:nvSpPr>
        <p:spPr>
          <a:xfrm>
            <a:off x="3126334" y="3941321"/>
            <a:ext cx="12196916" cy="62478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defTabSz="914400" hangingPunct="1">
              <a:spcBef>
                <a:spcPct val="20000"/>
              </a:spcBef>
              <a:buClr>
                <a:srgbClr val="2F6A36"/>
              </a:buClr>
              <a:defRPr/>
            </a:pPr>
            <a:r>
              <a:rPr lang="en-US" sz="4000" b="1" dirty="0">
                <a:solidFill>
                  <a:schemeClr val="tx1"/>
                </a:solidFill>
              </a:rPr>
              <a:t>Susannah Williams, IFP Senior Grants Consultant</a:t>
            </a:r>
            <a:r>
              <a:rPr lang="en-US" sz="4000" dirty="0">
                <a:solidFill>
                  <a:schemeClr val="tx1"/>
                </a:solidFill>
              </a:rPr>
              <a:t>, is a grant writer with a proven track record of securing federal and foundation grants across multiple sectors, including health care, workforce development, and education. She has extensive experience in supporting clients’ project design and development to meet complex grant requirements. Susannah has written multiple successful proposals for CDC, HRSA, DOE, DOJ, and DOL, among others. </a:t>
            </a:r>
          </a:p>
        </p:txBody>
      </p:sp>
      <p:pic>
        <p:nvPicPr>
          <p:cNvPr id="7" name="Picture 2">
            <a:extLst>
              <a:ext uri="{FF2B5EF4-FFF2-40B4-BE49-F238E27FC236}">
                <a16:creationId xmlns:a16="http://schemas.microsoft.com/office/drawing/2014/main" id="{17DC947B-9F83-5FD4-869F-14680C22C8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7606058" y="3183175"/>
            <a:ext cx="4362146" cy="4377032"/>
          </a:xfrm>
          <a:prstGeom prst="rect">
            <a:avLst/>
          </a:prstGeom>
          <a:solidFill>
            <a:srgbClr val="FFFFFF"/>
          </a:solidFill>
        </p:spPr>
      </p:pic>
    </p:spTree>
    <p:extLst>
      <p:ext uri="{BB962C8B-B14F-4D97-AF65-F5344CB8AC3E}">
        <p14:creationId xmlns:p14="http://schemas.microsoft.com/office/powerpoint/2010/main" val="194121595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g20270e6df5a_0_16"/>
          <p:cNvSpPr txBox="1">
            <a:spLocks noGrp="1"/>
          </p:cNvSpPr>
          <p:nvPr>
            <p:ph type="title"/>
          </p:nvPr>
        </p:nvSpPr>
        <p:spPr>
          <a:xfrm>
            <a:off x="1219200" y="2067339"/>
            <a:ext cx="19971026" cy="7732643"/>
          </a:xfrm>
          <a:prstGeom prst="rect">
            <a:avLst/>
          </a:prstGeom>
        </p:spPr>
        <p:txBody>
          <a:bodyPr spcFirstLastPara="1" wrap="square" lIns="182850" tIns="91400" rIns="182850" bIns="91400" anchor="ctr" anchorCtr="0">
            <a:normAutofit/>
          </a:bodyPr>
          <a:lstStyle/>
          <a:p>
            <a:pPr marL="101600">
              <a:lnSpc>
                <a:spcPct val="100000"/>
              </a:lnSpc>
              <a:buClr>
                <a:schemeClr val="dk1"/>
              </a:buClr>
              <a:buSzPts val="2800"/>
            </a:pPr>
            <a:r>
              <a:rPr lang="en-US" sz="9600" dirty="0">
                <a:solidFill>
                  <a:srgbClr val="FFC000"/>
                </a:solidFill>
                <a:latin typeface="+mj-ea"/>
                <a:cs typeface="Montserrat"/>
                <a:sym typeface="Montserrat"/>
              </a:rPr>
              <a:t>I.</a:t>
            </a:r>
            <a:r>
              <a:rPr lang="en-US" sz="9600" dirty="0">
                <a:solidFill>
                  <a:schemeClr val="dk1"/>
                </a:solidFill>
                <a:latin typeface="Montserrat"/>
                <a:ea typeface="Montserrat"/>
                <a:cs typeface="Montserrat"/>
                <a:sym typeface="Montserrat"/>
              </a:rPr>
              <a:t> </a:t>
            </a:r>
            <a:r>
              <a:rPr lang="en-US" sz="9600" dirty="0">
                <a:solidFill>
                  <a:srgbClr val="0EB1A4"/>
                </a:solidFill>
              </a:rPr>
              <a:t>Gain knowledge in interpreting what funders mean they request “innovative” project designs.</a:t>
            </a:r>
            <a:br>
              <a:rPr lang="en-US" sz="9600" dirty="0">
                <a:solidFill>
                  <a:schemeClr val="tx1"/>
                </a:solidFill>
              </a:rPr>
            </a:br>
            <a:endParaRPr sz="9600" b="1" dirty="0">
              <a:solidFill>
                <a:schemeClr val="accent2">
                  <a:lumMod val="75000"/>
                </a:schemeClr>
              </a:solidFill>
              <a:latin typeface="+mj-ea"/>
              <a:sym typeface="Montserrat"/>
            </a:endParaRPr>
          </a:p>
        </p:txBody>
      </p:sp>
      <p:pic>
        <p:nvPicPr>
          <p:cNvPr id="2" name="Image" descr="Image">
            <a:extLst>
              <a:ext uri="{FF2B5EF4-FFF2-40B4-BE49-F238E27FC236}">
                <a16:creationId xmlns:a16="http://schemas.microsoft.com/office/drawing/2014/main" id="{A42C7207-BB09-FDC6-1587-CF282DA8910A}"/>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664" y="494087"/>
            <a:ext cx="17193336" cy="1524000"/>
          </a:xfrm>
        </p:spPr>
        <p:txBody>
          <a:bodyPr/>
          <a:lstStyle/>
          <a:p>
            <a:r>
              <a:rPr lang="en-US" b="1" dirty="0">
                <a:solidFill>
                  <a:srgbClr val="0EB1A4"/>
                </a:solidFill>
              </a:rPr>
              <a:t>Why Focus on Innovation Development</a:t>
            </a:r>
          </a:p>
        </p:txBody>
      </p:sp>
      <p:sp>
        <p:nvSpPr>
          <p:cNvPr id="4" name="Slide Number Placeholder 3"/>
          <p:cNvSpPr>
            <a:spLocks noGrp="1"/>
          </p:cNvSpPr>
          <p:nvPr>
            <p:ph type="sldNum" sz="quarter" idx="12"/>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0627E6FE-0DA0-46DD-BC4F-134F37ECE6B1}" type="slidenum">
              <a:rPr lang="en-US" smtClean="0"/>
              <a:pPr>
                <a:defRPr/>
              </a:pPr>
              <a:t>7</a:t>
            </a:fld>
            <a:endParaRPr lang="en-US" dirty="0">
              <a:solidFill>
                <a:srgbClr val="FFFFFF"/>
              </a:solidFill>
            </a:endParaRPr>
          </a:p>
        </p:txBody>
      </p:sp>
      <p:sp>
        <p:nvSpPr>
          <p:cNvPr id="8" name="Content Placeholder 2">
            <a:extLst>
              <a:ext uri="{FF2B5EF4-FFF2-40B4-BE49-F238E27FC236}">
                <a16:creationId xmlns:a16="http://schemas.microsoft.com/office/drawing/2014/main" id="{6EF61E56-7806-26E0-C728-735570420C91}"/>
              </a:ext>
            </a:extLst>
          </p:cNvPr>
          <p:cNvSpPr>
            <a:spLocks noGrp="1"/>
          </p:cNvSpPr>
          <p:nvPr/>
        </p:nvSpPr>
        <p:spPr>
          <a:xfrm>
            <a:off x="604562" y="1613896"/>
            <a:ext cx="23174875" cy="1160801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3600" dirty="0">
                <a:solidFill>
                  <a:schemeClr val="bg2">
                    <a:lumMod val="50000"/>
                  </a:schemeClr>
                </a:solidFill>
              </a:rPr>
              <a:t>The culture and practice of managing a not-for-profit community serving organization is always changing.  Probably the most pressing issues are </a:t>
            </a:r>
            <a:r>
              <a:rPr lang="en-US" sz="3600" b="1" dirty="0">
                <a:solidFill>
                  <a:schemeClr val="bg2">
                    <a:lumMod val="50000"/>
                  </a:schemeClr>
                </a:solidFill>
              </a:rPr>
              <a:t>revenue generation</a:t>
            </a:r>
            <a:r>
              <a:rPr lang="en-US" sz="3600" dirty="0">
                <a:solidFill>
                  <a:schemeClr val="bg2">
                    <a:lumMod val="50000"/>
                  </a:schemeClr>
                </a:solidFill>
              </a:rPr>
              <a:t>, </a:t>
            </a:r>
            <a:r>
              <a:rPr lang="en-US" sz="3600" b="1" dirty="0">
                <a:solidFill>
                  <a:schemeClr val="bg2">
                    <a:lumMod val="50000"/>
                  </a:schemeClr>
                </a:solidFill>
              </a:rPr>
              <a:t>financial stability</a:t>
            </a:r>
            <a:r>
              <a:rPr lang="en-US" sz="3600" dirty="0">
                <a:solidFill>
                  <a:schemeClr val="bg2">
                    <a:lumMod val="50000"/>
                  </a:schemeClr>
                </a:solidFill>
              </a:rPr>
              <a:t>, </a:t>
            </a:r>
            <a:r>
              <a:rPr lang="en-US" sz="3600" b="1" dirty="0">
                <a:solidFill>
                  <a:schemeClr val="bg2">
                    <a:lumMod val="50000"/>
                  </a:schemeClr>
                </a:solidFill>
              </a:rPr>
              <a:t>innovation implementation, </a:t>
            </a:r>
            <a:r>
              <a:rPr lang="en-US" sz="3600" dirty="0">
                <a:solidFill>
                  <a:schemeClr val="bg2">
                    <a:lumMod val="50000"/>
                  </a:schemeClr>
                </a:solidFill>
              </a:rPr>
              <a:t>and</a:t>
            </a:r>
            <a:r>
              <a:rPr lang="en-US" sz="3600" b="1" dirty="0">
                <a:solidFill>
                  <a:schemeClr val="bg2">
                    <a:lumMod val="50000"/>
                  </a:schemeClr>
                </a:solidFill>
              </a:rPr>
              <a:t> staff recruitment and retention</a:t>
            </a:r>
            <a:r>
              <a:rPr lang="en-US" sz="3600" dirty="0">
                <a:solidFill>
                  <a:schemeClr val="bg2">
                    <a:lumMod val="50000"/>
                  </a:schemeClr>
                </a:solidFill>
              </a:rPr>
              <a:t>.  Trying to engage staff through innovation can be very challenging as is paying for such innovation. </a:t>
            </a:r>
          </a:p>
          <a:p>
            <a:pPr marL="0" indent="0">
              <a:buNone/>
            </a:pPr>
            <a:r>
              <a:rPr lang="en-US" sz="3600" dirty="0">
                <a:solidFill>
                  <a:schemeClr val="bg2">
                    <a:lumMod val="50000"/>
                  </a:schemeClr>
                </a:solidFill>
              </a:rPr>
              <a:t> </a:t>
            </a:r>
          </a:p>
          <a:p>
            <a:pPr marL="0" indent="0">
              <a:buNone/>
            </a:pPr>
            <a:r>
              <a:rPr lang="en-US" sz="3600" b="1" dirty="0">
                <a:solidFill>
                  <a:schemeClr val="bg2">
                    <a:lumMod val="50000"/>
                  </a:schemeClr>
                </a:solidFill>
              </a:rPr>
              <a:t>Innovation and proposal writing</a:t>
            </a:r>
            <a:r>
              <a:rPr lang="en-US" sz="3600" dirty="0">
                <a:solidFill>
                  <a:schemeClr val="bg2">
                    <a:lumMod val="50000"/>
                  </a:schemeClr>
                </a:solidFill>
              </a:rPr>
              <a:t> are effective mechanisms for creating sustainable innovation, collaboration, continuing education, and stakeholder engagement. Why should you encourage your leadership to become more familiar with the grant development process?  </a:t>
            </a:r>
          </a:p>
          <a:p>
            <a:pPr marL="0" indent="0">
              <a:buNone/>
            </a:pPr>
            <a:endParaRPr lang="en-US" sz="3600" dirty="0">
              <a:solidFill>
                <a:schemeClr val="bg2">
                  <a:lumMod val="50000"/>
                </a:schemeClr>
              </a:solidFill>
            </a:endParaRPr>
          </a:p>
          <a:p>
            <a:pPr marL="0" indent="0">
              <a:buNone/>
            </a:pPr>
            <a:r>
              <a:rPr lang="en-US" sz="3600" u="sng" dirty="0">
                <a:solidFill>
                  <a:schemeClr val="bg2">
                    <a:lumMod val="50000"/>
                  </a:schemeClr>
                </a:solidFill>
              </a:rPr>
              <a:t>Applying for grants provides not-for-profits with the following:</a:t>
            </a:r>
          </a:p>
          <a:p>
            <a:pPr marL="0" indent="0">
              <a:buNone/>
            </a:pPr>
            <a:r>
              <a:rPr lang="en-US" sz="3600" dirty="0">
                <a:solidFill>
                  <a:schemeClr val="bg2">
                    <a:lumMod val="50000"/>
                  </a:schemeClr>
                </a:solidFill>
              </a:rPr>
              <a:t>1. An opportunity for a significant return on investment</a:t>
            </a:r>
          </a:p>
          <a:p>
            <a:pPr marL="0" lvl="0" indent="0">
              <a:spcBef>
                <a:spcPts val="0"/>
              </a:spcBef>
              <a:buNone/>
            </a:pPr>
            <a:r>
              <a:rPr lang="en-US" sz="3600" dirty="0">
                <a:solidFill>
                  <a:schemeClr val="bg2">
                    <a:lumMod val="50000"/>
                  </a:schemeClr>
                </a:solidFill>
              </a:rPr>
              <a:t>2. Leadership can direct funding priority areas</a:t>
            </a:r>
          </a:p>
          <a:p>
            <a:pPr marL="0" lvl="0" indent="0">
              <a:spcBef>
                <a:spcPts val="0"/>
              </a:spcBef>
              <a:buNone/>
            </a:pPr>
            <a:r>
              <a:rPr lang="en-US" sz="3600" dirty="0">
                <a:solidFill>
                  <a:schemeClr val="bg2">
                    <a:lumMod val="50000"/>
                  </a:schemeClr>
                </a:solidFill>
              </a:rPr>
              <a:t>3. Increased innovation</a:t>
            </a:r>
          </a:p>
          <a:p>
            <a:pPr marL="0" lvl="0" indent="0">
              <a:spcBef>
                <a:spcPts val="0"/>
              </a:spcBef>
              <a:buNone/>
            </a:pPr>
            <a:r>
              <a:rPr lang="en-US" sz="3600" dirty="0">
                <a:solidFill>
                  <a:schemeClr val="bg2">
                    <a:lumMod val="50000"/>
                  </a:schemeClr>
                </a:solidFill>
              </a:rPr>
              <a:t>4. Long-term sustainability (multiyear funding)</a:t>
            </a:r>
          </a:p>
          <a:p>
            <a:pPr marL="0" lvl="0" indent="0">
              <a:spcBef>
                <a:spcPts val="0"/>
              </a:spcBef>
              <a:buNone/>
            </a:pPr>
            <a:r>
              <a:rPr lang="en-US" sz="3600" dirty="0">
                <a:solidFill>
                  <a:schemeClr val="bg2">
                    <a:lumMod val="50000"/>
                  </a:schemeClr>
                </a:solidFill>
              </a:rPr>
              <a:t>5. Increased brand recognition</a:t>
            </a:r>
          </a:p>
          <a:p>
            <a:pPr marL="0" lvl="0" indent="0">
              <a:spcBef>
                <a:spcPts val="0"/>
              </a:spcBef>
              <a:buNone/>
            </a:pPr>
            <a:r>
              <a:rPr lang="en-US" sz="3600" dirty="0">
                <a:solidFill>
                  <a:schemeClr val="bg2">
                    <a:lumMod val="50000"/>
                  </a:schemeClr>
                </a:solidFill>
              </a:rPr>
              <a:t>6. Better positioned to collaborate with other community-serving organizations</a:t>
            </a:r>
          </a:p>
          <a:p>
            <a:pPr marL="0" lvl="0" indent="0">
              <a:spcBef>
                <a:spcPts val="0"/>
              </a:spcBef>
              <a:buNone/>
            </a:pPr>
            <a:r>
              <a:rPr lang="en-US" sz="3600" dirty="0">
                <a:solidFill>
                  <a:schemeClr val="bg2">
                    <a:lumMod val="50000"/>
                  </a:schemeClr>
                </a:solidFill>
              </a:rPr>
              <a:t>7. Better opportunity for staff recruitment and retention</a:t>
            </a:r>
          </a:p>
          <a:p>
            <a:pPr marL="0" lvl="0" indent="0">
              <a:spcBef>
                <a:spcPts val="0"/>
              </a:spcBef>
              <a:buNone/>
            </a:pPr>
            <a:r>
              <a:rPr lang="en-US" sz="3600" dirty="0">
                <a:solidFill>
                  <a:schemeClr val="bg2">
                    <a:lumMod val="50000"/>
                  </a:schemeClr>
                </a:solidFill>
              </a:rPr>
              <a:t>8. Increased capacity to serve stakeholders</a:t>
            </a:r>
          </a:p>
          <a:p>
            <a:pPr marL="0" lvl="0" indent="0">
              <a:spcBef>
                <a:spcPts val="0"/>
              </a:spcBef>
              <a:buNone/>
            </a:pPr>
            <a:r>
              <a:rPr lang="en-US" sz="3600" dirty="0">
                <a:solidFill>
                  <a:schemeClr val="bg2">
                    <a:lumMod val="50000"/>
                  </a:schemeClr>
                </a:solidFill>
              </a:rPr>
              <a:t>9. Generate programs and outreach efforts that are more outcome-focused</a:t>
            </a:r>
          </a:p>
          <a:p>
            <a:pPr marL="0" lvl="0" indent="0">
              <a:spcBef>
                <a:spcPts val="0"/>
              </a:spcBef>
              <a:buNone/>
            </a:pPr>
            <a:r>
              <a:rPr lang="en-US" sz="3600" dirty="0">
                <a:solidFill>
                  <a:schemeClr val="bg2">
                    <a:lumMod val="50000"/>
                  </a:schemeClr>
                </a:solidFill>
              </a:rPr>
              <a:t>10. It is a continuous quality improvement process </a:t>
            </a:r>
          </a:p>
          <a:p>
            <a:endParaRPr lang="en-US" dirty="0"/>
          </a:p>
        </p:txBody>
      </p:sp>
      <p:pic>
        <p:nvPicPr>
          <p:cNvPr id="9" name="Image" descr="Image">
            <a:extLst>
              <a:ext uri="{FF2B5EF4-FFF2-40B4-BE49-F238E27FC236}">
                <a16:creationId xmlns:a16="http://schemas.microsoft.com/office/drawing/2014/main" id="{6A2FAFE9-7023-781E-4F70-F92789ADB815}"/>
              </a:ext>
            </a:extLst>
          </p:cNvPr>
          <p:cNvPicPr>
            <a:picLocks noChangeAspect="1"/>
          </p:cNvPicPr>
          <p:nvPr/>
        </p:nvPicPr>
        <p:blipFill>
          <a:blip r:embed="rId2"/>
          <a:stretch>
            <a:fillRect/>
          </a:stretch>
        </p:blipFill>
        <p:spPr>
          <a:xfrm>
            <a:off x="22825838" y="12489939"/>
            <a:ext cx="1219791" cy="1056456"/>
          </a:xfrm>
          <a:prstGeom prst="rect">
            <a:avLst/>
          </a:prstGeom>
          <a:ln w="12700">
            <a:miter lim="400000"/>
          </a:ln>
        </p:spPr>
      </p:pic>
    </p:spTree>
    <p:extLst>
      <p:ext uri="{BB962C8B-B14F-4D97-AF65-F5344CB8AC3E}">
        <p14:creationId xmlns:p14="http://schemas.microsoft.com/office/powerpoint/2010/main" val="2374059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24E2E-69A7-2753-1540-F2301D408FF0}"/>
              </a:ext>
            </a:extLst>
          </p:cNvPr>
          <p:cNvSpPr>
            <a:spLocks noGrp="1"/>
          </p:cNvSpPr>
          <p:nvPr>
            <p:ph type="title"/>
          </p:nvPr>
        </p:nvSpPr>
        <p:spPr>
          <a:xfrm>
            <a:off x="560086" y="1279038"/>
            <a:ext cx="17193336" cy="2641600"/>
          </a:xfrm>
        </p:spPr>
        <p:txBody>
          <a:bodyPr/>
          <a:lstStyle/>
          <a:p>
            <a:r>
              <a:rPr lang="en-US" b="1" dirty="0">
                <a:solidFill>
                  <a:srgbClr val="0EB1A4"/>
                </a:solidFill>
              </a:rPr>
              <a:t>Innovation is (7 I’s of Innovation):</a:t>
            </a:r>
          </a:p>
        </p:txBody>
      </p:sp>
      <p:sp>
        <p:nvSpPr>
          <p:cNvPr id="3" name="Content Placeholder 2">
            <a:extLst>
              <a:ext uri="{FF2B5EF4-FFF2-40B4-BE49-F238E27FC236}">
                <a16:creationId xmlns:a16="http://schemas.microsoft.com/office/drawing/2014/main" id="{61CDAFF6-8A9A-27D4-DAC7-EB78B6A9932D}"/>
              </a:ext>
            </a:extLst>
          </p:cNvPr>
          <p:cNvSpPr>
            <a:spLocks noGrp="1"/>
          </p:cNvSpPr>
          <p:nvPr>
            <p:ph idx="1"/>
          </p:nvPr>
        </p:nvSpPr>
        <p:spPr>
          <a:xfrm>
            <a:off x="1481448" y="3920638"/>
            <a:ext cx="17193336" cy="7761546"/>
          </a:xfrm>
        </p:spPr>
        <p:txBody>
          <a:bodyPr numCol="1">
            <a:normAutofit/>
          </a:bodyPr>
          <a:lstStyle/>
          <a:p>
            <a:pPr>
              <a:spcBef>
                <a:spcPts val="1200"/>
              </a:spcBef>
              <a:buFont typeface="Wingdings" panose="05000000000000000000" pitchFamily="2" charset="2"/>
              <a:buChar char="Ø"/>
            </a:pPr>
            <a:r>
              <a:rPr lang="en-US" sz="5400" dirty="0">
                <a:solidFill>
                  <a:schemeClr val="bg2">
                    <a:lumMod val="50000"/>
                  </a:schemeClr>
                </a:solidFill>
                <a:latin typeface="+mn-lt"/>
              </a:rPr>
              <a:t>Intellectual</a:t>
            </a:r>
          </a:p>
          <a:p>
            <a:pPr>
              <a:spcBef>
                <a:spcPts val="1200"/>
              </a:spcBef>
              <a:buFont typeface="Wingdings" panose="05000000000000000000" pitchFamily="2" charset="2"/>
              <a:buChar char="Ø"/>
            </a:pPr>
            <a:r>
              <a:rPr lang="en-US" sz="5400" dirty="0">
                <a:solidFill>
                  <a:schemeClr val="bg2">
                    <a:lumMod val="50000"/>
                  </a:schemeClr>
                </a:solidFill>
                <a:latin typeface="+mn-lt"/>
              </a:rPr>
              <a:t>Impactful</a:t>
            </a:r>
          </a:p>
          <a:p>
            <a:pPr>
              <a:spcBef>
                <a:spcPts val="1200"/>
              </a:spcBef>
              <a:buFont typeface="Wingdings" panose="05000000000000000000" pitchFamily="2" charset="2"/>
              <a:buChar char="Ø"/>
            </a:pPr>
            <a:r>
              <a:rPr lang="en-US" sz="5400" dirty="0">
                <a:solidFill>
                  <a:schemeClr val="bg2">
                    <a:lumMod val="50000"/>
                  </a:schemeClr>
                </a:solidFill>
                <a:latin typeface="+mn-lt"/>
              </a:rPr>
              <a:t>Iterative</a:t>
            </a:r>
          </a:p>
          <a:p>
            <a:pPr>
              <a:spcBef>
                <a:spcPts val="1200"/>
              </a:spcBef>
              <a:buFont typeface="Wingdings" panose="05000000000000000000" pitchFamily="2" charset="2"/>
              <a:buChar char="Ø"/>
            </a:pPr>
            <a:r>
              <a:rPr lang="en-US" sz="5400" dirty="0">
                <a:solidFill>
                  <a:schemeClr val="bg2">
                    <a:lumMod val="50000"/>
                  </a:schemeClr>
                </a:solidFill>
                <a:latin typeface="+mn-lt"/>
              </a:rPr>
              <a:t>Inclusive</a:t>
            </a:r>
          </a:p>
          <a:p>
            <a:pPr>
              <a:spcBef>
                <a:spcPts val="1200"/>
              </a:spcBef>
              <a:buFont typeface="Wingdings" panose="05000000000000000000" pitchFamily="2" charset="2"/>
              <a:buChar char="Ø"/>
            </a:pPr>
            <a:r>
              <a:rPr lang="en-US" sz="5400" dirty="0">
                <a:solidFill>
                  <a:schemeClr val="bg2">
                    <a:lumMod val="50000"/>
                  </a:schemeClr>
                </a:solidFill>
                <a:latin typeface="+mn-lt"/>
              </a:rPr>
              <a:t>Improvement</a:t>
            </a:r>
          </a:p>
          <a:p>
            <a:pPr marL="0" indent="0">
              <a:spcBef>
                <a:spcPts val="1200"/>
              </a:spcBef>
              <a:buNone/>
            </a:pPr>
            <a:r>
              <a:rPr lang="en-US" sz="5400" dirty="0">
                <a:solidFill>
                  <a:schemeClr val="bg2">
                    <a:lumMod val="50000"/>
                  </a:schemeClr>
                </a:solidFill>
                <a:latin typeface="+mn-lt"/>
              </a:rPr>
              <a:t>    - Focused</a:t>
            </a:r>
          </a:p>
          <a:p>
            <a:pPr>
              <a:spcBef>
                <a:spcPts val="1200"/>
              </a:spcBef>
              <a:buFont typeface="Wingdings" panose="05000000000000000000" pitchFamily="2" charset="2"/>
              <a:buChar char="Ø"/>
            </a:pPr>
            <a:r>
              <a:rPr lang="en-US" sz="5400" dirty="0">
                <a:solidFill>
                  <a:schemeClr val="bg2">
                    <a:lumMod val="50000"/>
                  </a:schemeClr>
                </a:solidFill>
                <a:latin typeface="+mn-lt"/>
              </a:rPr>
              <a:t>Integrative</a:t>
            </a:r>
          </a:p>
          <a:p>
            <a:pPr>
              <a:spcBef>
                <a:spcPts val="1200"/>
              </a:spcBef>
              <a:buFont typeface="Wingdings" panose="05000000000000000000" pitchFamily="2" charset="2"/>
              <a:buChar char="Ø"/>
            </a:pPr>
            <a:r>
              <a:rPr lang="en-US" sz="5400" dirty="0">
                <a:solidFill>
                  <a:schemeClr val="bg2">
                    <a:lumMod val="50000"/>
                  </a:schemeClr>
                </a:solidFill>
                <a:latin typeface="+mn-lt"/>
              </a:rPr>
              <a:t>Informative</a:t>
            </a:r>
          </a:p>
          <a:p>
            <a:pPr>
              <a:buFont typeface="Wingdings" panose="05000000000000000000" pitchFamily="2" charset="2"/>
              <a:buChar char="Ø"/>
            </a:pPr>
            <a:endParaRPr lang="en-US" sz="5600" dirty="0"/>
          </a:p>
          <a:p>
            <a:pPr>
              <a:buFont typeface="Wingdings" panose="05000000000000000000" pitchFamily="2" charset="2"/>
              <a:buChar char="Ø"/>
            </a:pPr>
            <a:endParaRPr lang="en-US" sz="5600" dirty="0"/>
          </a:p>
        </p:txBody>
      </p:sp>
      <p:pic>
        <p:nvPicPr>
          <p:cNvPr id="5" name="Picture 4">
            <a:extLst>
              <a:ext uri="{FF2B5EF4-FFF2-40B4-BE49-F238E27FC236}">
                <a16:creationId xmlns:a16="http://schemas.microsoft.com/office/drawing/2014/main" id="{CDF90A9E-B9B4-C0DE-DDF0-010F19E696E9}"/>
              </a:ext>
            </a:extLst>
          </p:cNvPr>
          <p:cNvPicPr>
            <a:picLocks noChangeAspect="1"/>
          </p:cNvPicPr>
          <p:nvPr/>
        </p:nvPicPr>
        <p:blipFill>
          <a:blip r:embed="rId2"/>
          <a:stretch>
            <a:fillRect/>
          </a:stretch>
        </p:blipFill>
        <p:spPr>
          <a:xfrm>
            <a:off x="10484738" y="2599838"/>
            <a:ext cx="12087614" cy="9507650"/>
          </a:xfrm>
          <a:prstGeom prst="rect">
            <a:avLst/>
          </a:prstGeom>
        </p:spPr>
      </p:pic>
      <p:pic>
        <p:nvPicPr>
          <p:cNvPr id="4" name="Image" descr="Image">
            <a:extLst>
              <a:ext uri="{FF2B5EF4-FFF2-40B4-BE49-F238E27FC236}">
                <a16:creationId xmlns:a16="http://schemas.microsoft.com/office/drawing/2014/main" id="{08D0FC25-75BF-6AC3-BE21-3C7AC786BEF6}"/>
              </a:ext>
            </a:extLst>
          </p:cNvPr>
          <p:cNvPicPr>
            <a:picLocks noChangeAspect="1"/>
          </p:cNvPicPr>
          <p:nvPr/>
        </p:nvPicPr>
        <p:blipFill>
          <a:blip r:embed="rId3"/>
          <a:stretch>
            <a:fillRect/>
          </a:stretch>
        </p:blipFill>
        <p:spPr>
          <a:xfrm>
            <a:off x="22825838" y="12489939"/>
            <a:ext cx="1219791" cy="1056456"/>
          </a:xfrm>
          <a:prstGeom prst="rect">
            <a:avLst/>
          </a:prstGeom>
          <a:ln w="12700">
            <a:miter lim="400000"/>
          </a:ln>
        </p:spPr>
      </p:pic>
    </p:spTree>
    <p:extLst>
      <p:ext uri="{BB962C8B-B14F-4D97-AF65-F5344CB8AC3E}">
        <p14:creationId xmlns:p14="http://schemas.microsoft.com/office/powerpoint/2010/main" val="3402876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FE73208-C4B4-1725-8620-8BFF1677D61A}"/>
              </a:ext>
            </a:extLst>
          </p:cNvPr>
          <p:cNvSpPr>
            <a:spLocks noGrp="1"/>
          </p:cNvSpPr>
          <p:nvPr>
            <p:ph type="title"/>
          </p:nvPr>
        </p:nvSpPr>
        <p:spPr>
          <a:xfrm>
            <a:off x="1152134" y="437230"/>
            <a:ext cx="17192624" cy="2641600"/>
          </a:xfrm>
        </p:spPr>
        <p:txBody>
          <a:bodyPr vert="horz" lIns="182880" tIns="91440" rIns="182880" bIns="91440" rtlCol="0" anchor="t">
            <a:normAutofit/>
          </a:bodyPr>
          <a:lstStyle/>
          <a:p>
            <a:r>
              <a:rPr lang="en-US" b="1" dirty="0">
                <a:solidFill>
                  <a:srgbClr val="0EB1A4"/>
                </a:solidFill>
              </a:rPr>
              <a:t>Innovation is </a:t>
            </a:r>
            <a:r>
              <a:rPr lang="en-US" b="1" u="sng" dirty="0">
                <a:solidFill>
                  <a:srgbClr val="0EB1A4"/>
                </a:solidFill>
              </a:rPr>
              <a:t>Intellectual</a:t>
            </a:r>
          </a:p>
        </p:txBody>
      </p:sp>
      <p:sp>
        <p:nvSpPr>
          <p:cNvPr id="7" name="TextBox 6"/>
          <p:cNvSpPr txBox="1"/>
          <p:nvPr/>
        </p:nvSpPr>
        <p:spPr>
          <a:xfrm>
            <a:off x="1152133" y="9948997"/>
            <a:ext cx="20872979" cy="2443482"/>
          </a:xfrm>
          <a:prstGeom prst="rect">
            <a:avLst/>
          </a:prstGeom>
        </p:spPr>
        <p:txBody>
          <a:bodyPr vert="horz" lIns="182880" tIns="91440" rIns="182880" bIns="91440" rtlCol="0">
            <a:normAutofit/>
          </a:bodyPr>
          <a:lstStyle/>
          <a:p>
            <a:pPr marL="685800" indent="-685800" algn="l">
              <a:spcBef>
                <a:spcPts val="2000"/>
              </a:spcBef>
              <a:buClr>
                <a:schemeClr val="bg2">
                  <a:lumMod val="50000"/>
                </a:schemeClr>
              </a:buClr>
              <a:buSzPct val="80000"/>
              <a:buFont typeface="Wingdings" pitchFamily="2" charset="2"/>
              <a:buChar char="Ø"/>
            </a:pPr>
            <a:r>
              <a:rPr lang="en-US" sz="4800" b="1" dirty="0">
                <a:solidFill>
                  <a:schemeClr val="bg2">
                    <a:lumMod val="50000"/>
                  </a:schemeClr>
                </a:solidFill>
              </a:rPr>
              <a:t>Competitive projects are often derived from foundational questions.</a:t>
            </a:r>
          </a:p>
          <a:p>
            <a:pPr marL="685800" indent="-685800" algn="l">
              <a:spcBef>
                <a:spcPts val="2000"/>
              </a:spcBef>
              <a:buClr>
                <a:schemeClr val="bg2">
                  <a:lumMod val="50000"/>
                </a:schemeClr>
              </a:buClr>
              <a:buSzPct val="80000"/>
              <a:buFont typeface="Wingdings" pitchFamily="2" charset="2"/>
              <a:buChar char="Ø"/>
            </a:pPr>
            <a:r>
              <a:rPr lang="en-US" sz="4800" b="1" dirty="0">
                <a:solidFill>
                  <a:schemeClr val="bg2">
                    <a:lumMod val="50000"/>
                  </a:schemeClr>
                </a:solidFill>
              </a:rPr>
              <a:t>What questions are you asking (i.e., what if)?</a:t>
            </a:r>
            <a:endParaRPr lang="en-US" sz="4800" dirty="0">
              <a:solidFill>
                <a:schemeClr val="bg2">
                  <a:lumMod val="50000"/>
                </a:schemeClr>
              </a:solidFill>
            </a:endParaRPr>
          </a:p>
        </p:txBody>
      </p:sp>
      <p:pic>
        <p:nvPicPr>
          <p:cNvPr id="2" name="Picture 1">
            <a:extLst>
              <a:ext uri="{FF2B5EF4-FFF2-40B4-BE49-F238E27FC236}">
                <a16:creationId xmlns:a16="http://schemas.microsoft.com/office/drawing/2014/main" id="{DD42B506-574B-BD99-C130-280E3B8849B9}"/>
              </a:ext>
            </a:extLst>
          </p:cNvPr>
          <p:cNvPicPr>
            <a:picLocks noChangeAspect="1"/>
          </p:cNvPicPr>
          <p:nvPr/>
        </p:nvPicPr>
        <p:blipFill>
          <a:blip r:embed="rId2"/>
          <a:stretch>
            <a:fillRect/>
          </a:stretch>
        </p:blipFill>
        <p:spPr>
          <a:xfrm>
            <a:off x="1038622" y="1993984"/>
            <a:ext cx="16192500" cy="7620000"/>
          </a:xfrm>
          <a:prstGeom prst="rect">
            <a:avLst/>
          </a:prstGeom>
        </p:spPr>
      </p:pic>
      <p:pic>
        <p:nvPicPr>
          <p:cNvPr id="3" name="Image" descr="Image">
            <a:extLst>
              <a:ext uri="{FF2B5EF4-FFF2-40B4-BE49-F238E27FC236}">
                <a16:creationId xmlns:a16="http://schemas.microsoft.com/office/drawing/2014/main" id="{147BD84A-D517-AE4A-1D99-1B2551D24B88}"/>
              </a:ext>
            </a:extLst>
          </p:cNvPr>
          <p:cNvPicPr>
            <a:picLocks noChangeAspect="1"/>
          </p:cNvPicPr>
          <p:nvPr/>
        </p:nvPicPr>
        <p:blipFill>
          <a:blip r:embed="rId3"/>
          <a:stretch>
            <a:fillRect/>
          </a:stretch>
        </p:blipFill>
        <p:spPr>
          <a:xfrm>
            <a:off x="22825838" y="12489939"/>
            <a:ext cx="1219791" cy="1056456"/>
          </a:xfrm>
          <a:prstGeom prst="rect">
            <a:avLst/>
          </a:prstGeom>
          <a:ln w="12700">
            <a:miter lim="400000"/>
          </a:ln>
        </p:spPr>
      </p:pic>
    </p:spTree>
    <p:extLst>
      <p:ext uri="{BB962C8B-B14F-4D97-AF65-F5344CB8AC3E}">
        <p14:creationId xmlns:p14="http://schemas.microsoft.com/office/powerpoint/2010/main" val="3122129684"/>
      </p:ext>
    </p:extLst>
  </p:cSld>
  <p:clrMapOvr>
    <a:masterClrMapping/>
  </p:clrMapOvr>
</p:sld>
</file>

<file path=ppt/theme/theme1.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FINALDHT slide deck_February23" id="{03561304-D79A-0041-A486-557A202D5F2E}" vid="{65968589-EACC-F64A-B516-51C42EAB4D8F}"/>
    </a:ext>
  </a:extLst>
</a:theme>
</file>

<file path=ppt/theme/theme2.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E314DB4A6D03D469EA4F7B5902FA7FD" ma:contentTypeVersion="2" ma:contentTypeDescription="Create a new document." ma:contentTypeScope="" ma:versionID="97526ede107f12e62d79bbe3ec762c2f">
  <xsd:schema xmlns:xsd="http://www.w3.org/2001/XMLSchema" xmlns:xs="http://www.w3.org/2001/XMLSchema" xmlns:p="http://schemas.microsoft.com/office/2006/metadata/properties" xmlns:ns2="1fbd554f-e28f-46c2-b40f-701c19167d7d" targetNamespace="http://schemas.microsoft.com/office/2006/metadata/properties" ma:root="true" ma:fieldsID="188252ecbf26f51d5c10cb19ee13416b" ns2:_="">
    <xsd:import namespace="1fbd554f-e28f-46c2-b40f-701c19167d7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bd554f-e28f-46c2-b40f-701c19167d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B0EEA53-EDFF-4F42-BA70-98BB03AA8895}">
  <ds:schemaRefs>
    <ds:schemaRef ds:uri="http://schemas.microsoft.com/sharepoint/v3/contenttype/forms"/>
  </ds:schemaRefs>
</ds:datastoreItem>
</file>

<file path=customXml/itemProps2.xml><?xml version="1.0" encoding="utf-8"?>
<ds:datastoreItem xmlns:ds="http://schemas.openxmlformats.org/officeDocument/2006/customXml" ds:itemID="{1B91ED89-C94A-4B64-B43C-67EE7EC517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bd554f-e28f-46c2-b40f-701c19167d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21_BasicWhite</Template>
  <TotalTime>13658</TotalTime>
  <Words>2870</Words>
  <Application>Microsoft Macintosh PowerPoint</Application>
  <PresentationFormat>Custom</PresentationFormat>
  <Paragraphs>318</Paragraphs>
  <Slides>43</Slides>
  <Notes>12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43</vt:i4>
      </vt:variant>
    </vt:vector>
  </HeadingPairs>
  <TitlesOfParts>
    <vt:vector size="56" baseType="lpstr">
      <vt:lpstr>AcuminProWide-Semibold</vt:lpstr>
      <vt:lpstr>Arial</vt:lpstr>
      <vt:lpstr>Helvetica</vt:lpstr>
      <vt:lpstr>Helvetica Neue</vt:lpstr>
      <vt:lpstr>Helvetica Neue Medium</vt:lpstr>
      <vt:lpstr>Montserrat</vt:lpstr>
      <vt:lpstr>Montserrat Light</vt:lpstr>
      <vt:lpstr>Montserrat Medium</vt:lpstr>
      <vt:lpstr>Proxima Nova</vt:lpstr>
      <vt:lpstr>Proxima Nova Medium</vt:lpstr>
      <vt:lpstr>Wingdings</vt:lpstr>
      <vt:lpstr>Wingdings 3</vt:lpstr>
      <vt:lpstr>21_BasicWhite</vt:lpstr>
      <vt:lpstr>PowerPoint Presentation</vt:lpstr>
      <vt:lpstr>PowerPoint Presentation</vt:lpstr>
      <vt:lpstr>PowerPoint Presentation</vt:lpstr>
      <vt:lpstr>PowerPoint Presentation</vt:lpstr>
      <vt:lpstr>PowerPoint Presentation</vt:lpstr>
      <vt:lpstr>I. Gain knowledge in interpreting what funders mean they request “innovative” project designs. </vt:lpstr>
      <vt:lpstr>Why Focus on Innovation Development</vt:lpstr>
      <vt:lpstr>Innovation is (7 I’s of Innovation):</vt:lpstr>
      <vt:lpstr>Innovation is Intellectual</vt:lpstr>
      <vt:lpstr>Innovation is Impactful</vt:lpstr>
      <vt:lpstr>Innovation is Limited in Time and Choices</vt:lpstr>
      <vt:lpstr>II. Understand considerations for developing innovative projects.  </vt:lpstr>
      <vt:lpstr>Creativity vs Innovation</vt:lpstr>
      <vt:lpstr>Grants Fund Projects that Are Useful and Built on Previous Success</vt:lpstr>
      <vt:lpstr>Making a Grant Project Doable is the Greatest Sign of Creativity and Innovation</vt:lpstr>
      <vt:lpstr>Aligning Innovation with Strategic Planning</vt:lpstr>
      <vt:lpstr>The Research Problem and Solution Drives the Entire Project</vt:lpstr>
      <vt:lpstr>Definition of Innovative from a Federal/ Government Grant Perspective</vt:lpstr>
      <vt:lpstr>PowerPoint Presentation</vt:lpstr>
      <vt:lpstr>Inclusive: Including the Community to Educate, Engage, and Empower</vt:lpstr>
      <vt:lpstr>Developing Integrative Models: Is  This a Realistic Goal?</vt:lpstr>
      <vt:lpstr>Will Every Project Work Equally Well for Everyone, Everywhere in WNC?</vt:lpstr>
      <vt:lpstr>Social Determinants of _______ </vt:lpstr>
      <vt:lpstr>Developing Integrative Models</vt:lpstr>
      <vt:lpstr>Innovation is Inclusive and Integrative</vt:lpstr>
      <vt:lpstr>III. Learn how to balance evidence-based models with innovation.  </vt:lpstr>
      <vt:lpstr>EBBP Innovation in Patients/Participants to Populations</vt:lpstr>
      <vt:lpstr>PowerPoint Presentation</vt:lpstr>
      <vt:lpstr>Developing Innovation that is Impactful</vt:lpstr>
      <vt:lpstr>Developing Levels of Interventions</vt:lpstr>
      <vt:lpstr>Doing Work that Maximizes Real Change</vt:lpstr>
      <vt:lpstr>PowerPoint Presentation</vt:lpstr>
      <vt:lpstr>PICOT Criteria</vt:lpstr>
      <vt:lpstr>Impact Should be Informative: Focus on Quality Data</vt:lpstr>
      <vt:lpstr>IV. Develop familiarity with how to achieve innovation while setting achievable goals and outcomes.  </vt:lpstr>
      <vt:lpstr>How Are You Defining Innovation?</vt:lpstr>
      <vt:lpstr>Case Study: Postpartum Depression Project </vt:lpstr>
      <vt:lpstr>Iterative/Incremental Innovation</vt:lpstr>
      <vt:lpstr>Innovation is (7 Is of Innovation):</vt:lpstr>
      <vt:lpstr>PowerPoint Presentation</vt:lpstr>
      <vt:lpstr>Save the Date  </vt:lpstr>
      <vt:lpstr>Appendix: Resources on Effective Innovations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Villarreal</dc:creator>
  <cp:lastModifiedBy>Susannah Williams</cp:lastModifiedBy>
  <cp:revision>31</cp:revision>
  <dcterms:created xsi:type="dcterms:W3CDTF">2024-03-04T16:54:08Z</dcterms:created>
  <dcterms:modified xsi:type="dcterms:W3CDTF">2024-04-18T18:37:04Z</dcterms:modified>
</cp:coreProperties>
</file>