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47"/>
  </p:notesMasterIdLst>
  <p:sldIdLst>
    <p:sldId id="257" r:id="rId4"/>
    <p:sldId id="258" r:id="rId5"/>
    <p:sldId id="259" r:id="rId6"/>
    <p:sldId id="266" r:id="rId7"/>
    <p:sldId id="512" r:id="rId8"/>
    <p:sldId id="526" r:id="rId9"/>
    <p:sldId id="569" r:id="rId10"/>
    <p:sldId id="572" r:id="rId11"/>
    <p:sldId id="577" r:id="rId12"/>
    <p:sldId id="576" r:id="rId13"/>
    <p:sldId id="574" r:id="rId14"/>
    <p:sldId id="586" r:id="rId15"/>
    <p:sldId id="575" r:id="rId16"/>
    <p:sldId id="578" r:id="rId17"/>
    <p:sldId id="587" r:id="rId18"/>
    <p:sldId id="580" r:id="rId19"/>
    <p:sldId id="581" r:id="rId20"/>
    <p:sldId id="582" r:id="rId21"/>
    <p:sldId id="583" r:id="rId22"/>
    <p:sldId id="584" r:id="rId23"/>
    <p:sldId id="585" r:id="rId24"/>
    <p:sldId id="546" r:id="rId25"/>
    <p:sldId id="547" r:id="rId26"/>
    <p:sldId id="552" r:id="rId27"/>
    <p:sldId id="556" r:id="rId28"/>
    <p:sldId id="554" r:id="rId29"/>
    <p:sldId id="555" r:id="rId30"/>
    <p:sldId id="553" r:id="rId31"/>
    <p:sldId id="550" r:id="rId32"/>
    <p:sldId id="557" r:id="rId33"/>
    <p:sldId id="558" r:id="rId34"/>
    <p:sldId id="559" r:id="rId35"/>
    <p:sldId id="560" r:id="rId36"/>
    <p:sldId id="561" r:id="rId37"/>
    <p:sldId id="563" r:id="rId38"/>
    <p:sldId id="562" r:id="rId39"/>
    <p:sldId id="564" r:id="rId40"/>
    <p:sldId id="566" r:id="rId41"/>
    <p:sldId id="567" r:id="rId42"/>
    <p:sldId id="568" r:id="rId43"/>
    <p:sldId id="414" r:id="rId44"/>
    <p:sldId id="457" r:id="rId45"/>
    <p:sldId id="263" r:id="rId4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9AF41A-D1AF-56F3-A02C-A35C425EA9A5}" name="Nicole Airesman" initials="NA" userId="72dbaeec0bff41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03" autoAdjust="0"/>
    <p:restoredTop sz="96054" autoAdjust="0"/>
  </p:normalViewPr>
  <p:slideViewPr>
    <p:cSldViewPr snapToGrid="0">
      <p:cViewPr varScale="1">
        <p:scale>
          <a:sx n="58" d="100"/>
          <a:sy n="58" d="100"/>
        </p:scale>
        <p:origin x="296" y="368"/>
      </p:cViewPr>
      <p:guideLst/>
    </p:cSldViewPr>
  </p:slideViewPr>
  <p:outlineViewPr>
    <p:cViewPr>
      <p:scale>
        <a:sx n="33" d="100"/>
        <a:sy n="33" d="100"/>
      </p:scale>
      <p:origin x="0" y="-1511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081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Logic models represent INTENTION; shows connection between the planned work and what you hope to achieve. THIS is informed by the theory of change. </a:t>
            </a:r>
            <a:endParaRPr>
              <a:latin typeface="Arial"/>
              <a:ea typeface="Arial"/>
              <a:cs typeface="Arial"/>
              <a:sym typeface="Arial"/>
            </a:endParaRPr>
          </a:p>
          <a:p>
            <a:pPr marL="0" lvl="0" indent="0" algn="l" rtl="0">
              <a:lnSpc>
                <a:spcPct val="115000"/>
              </a:lnSpc>
              <a:spcBef>
                <a:spcPts val="1200"/>
              </a:spcBef>
              <a:spcAft>
                <a:spcPts val="0"/>
              </a:spcAft>
              <a:buNone/>
            </a:pP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These components illustrate the connection between your planned work and your intended results. </a:t>
            </a:r>
            <a:endParaRPr>
              <a:latin typeface="Arial"/>
              <a:ea typeface="Arial"/>
              <a:cs typeface="Arial"/>
              <a:sym typeface="Arial"/>
            </a:endParaRPr>
          </a:p>
          <a:p>
            <a:pPr marL="0" lvl="0" indent="0" algn="l" rtl="0">
              <a:spcBef>
                <a:spcPts val="1200"/>
              </a:spcBef>
              <a:spcAft>
                <a:spcPts val="0"/>
              </a:spcAft>
              <a:buNone/>
            </a:pPr>
            <a:r>
              <a:rPr lang="en-US"/>
              <a:t>Visual representation, etc. purpose in sharing ,etc. </a:t>
            </a:r>
            <a:endParaRPr/>
          </a:p>
          <a:p>
            <a:pPr marL="0" lvl="0" indent="0" algn="l" rtl="0">
              <a:spcBef>
                <a:spcPts val="0"/>
              </a:spcBef>
              <a:spcAft>
                <a:spcPts val="0"/>
              </a:spcAft>
              <a:buNone/>
            </a:pPr>
            <a:endParaRPr/>
          </a:p>
          <a:p>
            <a:pPr marL="0" lvl="0" indent="0" algn="l" rtl="0">
              <a:spcBef>
                <a:spcPts val="0"/>
              </a:spcBef>
              <a:spcAft>
                <a:spcPts val="0"/>
              </a:spcAft>
              <a:buNone/>
            </a:pPr>
            <a:r>
              <a:rPr lang="en-US"/>
              <a:t>Start with identifying the impacts and outcomes (relationship to backwards design) then can select the activities </a:t>
            </a:r>
            <a:endParaRPr/>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21257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41</a:t>
            </a:fld>
            <a:endParaRPr lang="en-US" dirty="0"/>
          </a:p>
        </p:txBody>
      </p:sp>
    </p:spTree>
    <p:extLst>
      <p:ext uri="{BB962C8B-B14F-4D97-AF65-F5344CB8AC3E}">
        <p14:creationId xmlns:p14="http://schemas.microsoft.com/office/powerpoint/2010/main" val="158351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500" y="13085233"/>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r>
              <a:rPr lang="en-US"/>
              <a:t>Click icon to add picture</a:t>
            </a:r>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
        <p:nvSpPr>
          <p:cNvPr id="3" name="Content Placeholder 2"/>
          <p:cNvSpPr>
            <a:spLocks noGrp="1"/>
          </p:cNvSpPr>
          <p:nvPr>
            <p:ph sz="half" idx="1"/>
          </p:nvPr>
        </p:nvSpPr>
        <p:spPr>
          <a:xfrm>
            <a:off x="1219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95200" y="3200405"/>
            <a:ext cx="10769600" cy="9051926"/>
          </a:xfrm>
        </p:spPr>
        <p:txBody>
          <a:bodyPr/>
          <a:lstStyle>
            <a:lvl1pPr>
              <a:defRPr sz="4800">
                <a:solidFill>
                  <a:schemeClr val="tx1">
                    <a:lumMod val="75000"/>
                    <a:lumOff val="25000"/>
                  </a:schemeClr>
                </a:solidFill>
              </a:defRPr>
            </a:lvl1pPr>
            <a:lvl2pPr>
              <a:defRPr sz="4000">
                <a:solidFill>
                  <a:schemeClr val="tx1">
                    <a:lumMod val="75000"/>
                    <a:lumOff val="25000"/>
                  </a:schemeClr>
                </a:solidFill>
              </a:defRPr>
            </a:lvl2pPr>
            <a:lvl3pPr>
              <a:defRPr sz="4000">
                <a:solidFill>
                  <a:schemeClr val="tx1">
                    <a:lumMod val="75000"/>
                    <a:lumOff val="25000"/>
                  </a:schemeClr>
                </a:solidFill>
              </a:defRPr>
            </a:lvl3pPr>
            <a:lvl4pPr>
              <a:defRPr sz="3600">
                <a:solidFill>
                  <a:schemeClr val="tx1">
                    <a:lumMod val="75000"/>
                    <a:lumOff val="25000"/>
                  </a:schemeClr>
                </a:solidFill>
              </a:defRPr>
            </a:lvl4pPr>
            <a:lvl5pPr>
              <a:defRPr sz="3600">
                <a:solidFill>
                  <a:schemeClr val="tx1">
                    <a:lumMod val="75000"/>
                    <a:lumOff val="25000"/>
                  </a:schemeClr>
                </a:solidFill>
              </a:defRPr>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670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1">
                <a:solidFill>
                  <a:srgbClr val="2F6A36"/>
                </a:solidFill>
              </a:defRPr>
            </a:lvl1pPr>
          </a:lstStyle>
          <a:p>
            <a:r>
              <a:rPr lang="en-US"/>
              <a:t>Click to edit Master title style</a:t>
            </a:r>
            <a:endParaRPr lang="en-US" dirty="0"/>
          </a:p>
        </p:txBody>
      </p:sp>
      <p:sp>
        <p:nvSpPr>
          <p:cNvPr id="3" name="Content Placeholder 2"/>
          <p:cNvSpPr>
            <a:spLocks noGrp="1"/>
          </p:cNvSpPr>
          <p:nvPr>
            <p:ph idx="1"/>
          </p:nvPr>
        </p:nvSpPr>
        <p:spPr>
          <a:xfrm>
            <a:off x="1219201" y="3200402"/>
            <a:ext cx="21945602" cy="8686800"/>
          </a:xfrm>
        </p:spPr>
        <p:txBody>
          <a:bodyPr/>
          <a:lstStyle>
            <a:lvl1pPr>
              <a:defRPr sz="4800" b="0" i="0">
                <a:solidFill>
                  <a:schemeClr val="tx1">
                    <a:lumMod val="75000"/>
                    <a:lumOff val="25000"/>
                  </a:schemeClr>
                </a:solidFill>
                <a:latin typeface="Montserrat" pitchFamily="2" charset="77"/>
              </a:defRPr>
            </a:lvl1pPr>
            <a:lvl2pPr>
              <a:defRPr b="0" i="0">
                <a:solidFill>
                  <a:schemeClr val="tx1">
                    <a:lumMod val="75000"/>
                    <a:lumOff val="25000"/>
                  </a:schemeClr>
                </a:solidFill>
                <a:latin typeface="Montserrat Light" pitchFamily="2" charset="77"/>
              </a:defRPr>
            </a:lvl2pPr>
            <a:lvl3pPr>
              <a:defRPr b="0" i="0">
                <a:solidFill>
                  <a:schemeClr val="tx1">
                    <a:lumMod val="75000"/>
                    <a:lumOff val="25000"/>
                  </a:schemeClr>
                </a:solidFill>
                <a:latin typeface="Montserrat Light" pitchFamily="2" charset="77"/>
              </a:defRPr>
            </a:lvl3pPr>
            <a:lvl4pPr>
              <a:defRPr b="0" i="0">
                <a:solidFill>
                  <a:schemeClr val="tx1">
                    <a:lumMod val="75000"/>
                    <a:lumOff val="25000"/>
                  </a:schemeClr>
                </a:solidFill>
                <a:latin typeface="Montserrat Light" pitchFamily="2" charset="77"/>
              </a:defRPr>
            </a:lvl4pPr>
            <a:lvl5pPr>
              <a:defRPr b="0" i="0">
                <a:solidFill>
                  <a:schemeClr val="tx1">
                    <a:lumMod val="75000"/>
                    <a:lumOff val="25000"/>
                  </a:schemeClr>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22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8" r:id="rId3"/>
    <p:sldLayoutId id="2147483659" r:id="rId4"/>
    <p:sldLayoutId id="2147483660" r:id="rId5"/>
    <p:sldLayoutId id="2147483662" r:id="rId6"/>
    <p:sldLayoutId id="2147483665" r:id="rId7"/>
    <p:sldLayoutId id="2147483666" r:id="rId8"/>
  </p:sldLayoutIdLst>
  <p:transition spd="med"/>
  <p:txStyles>
    <p:title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osha.gov/sites/default/files/publications/3439at-a-glance.pdf" TargetMode="External"/><Relationship Id="rId2" Type="http://schemas.openxmlformats.org/officeDocument/2006/relationships/hyperlink" Target="https://www.osha.gov/laws-regs/oshact/toc" TargetMode="Externa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hyperlink" Target="http://flickr.com/photos/ddotphotos/614087363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flickr.com/photos/usda-rd/40346890983/in/album-72157703572549112/"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olicyoptions.irpp.org/magazines/december-2018/prepare-now-workforce-future/" TargetMode="External"/><Relationship Id="rId2" Type="http://schemas.openxmlformats.org/officeDocument/2006/relationships/image" Target="../media/image19.jpg"/><Relationship Id="rId1" Type="http://schemas.openxmlformats.org/officeDocument/2006/relationships/slideLayout" Target="../slideLayouts/slideLayout8.xml"/><Relationship Id="rId5" Type="http://schemas.openxmlformats.org/officeDocument/2006/relationships/hyperlink" Target="https://www.consumerthai.org/menutd2.html" TargetMode="Externa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hyperlink" Target="https://www.hrbartender.com/2019/recruiting/top-soft-skills-employers/" TargetMode="External"/><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gotcredit/31909178337/" TargetMode="External"/><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picpedia.org/chalkboard/e/economic-growth.html" TargetMode="External"/><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picpedia.org/highway-signs/j/job-creation.html" TargetMode="External"/><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eoi.es/blogs/imsd/page/2/" TargetMode="External"/><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ceaksan.com/tr/kpi-nedir" TargetMode="External"/><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thebluediamondgallery.com/handwriting/e/evidence-based.html" TargetMode="External"/><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n/checklist-task-to-do-list-plan-1295319/" TargetMode="External"/><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needpix.com/photo/861020/feedback-group-communication-opinion-review-evaluation-team-collaboration-conversation" TargetMode="External"/><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asiapathways-adbi.org/2018/08/green-finance-for-sustainable-investment/" TargetMode="External"/><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mailto:Louise.mathias@innovativefundingpartners.com"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hyperlink" Target="mailto:Brian.Kelley@innovativefundingpartners.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7883018" y="4841139"/>
            <a:ext cx="15480835"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8000" dirty="0"/>
              <a:t>Government Grant Development for Economic Opportunity</a:t>
            </a:r>
            <a:endParaRPr sz="8000" dirty="0"/>
          </a:p>
        </p:txBody>
      </p:sp>
      <p:sp>
        <p:nvSpPr>
          <p:cNvPr id="154" name="presentation"/>
          <p:cNvSpPr txBox="1"/>
          <p:nvPr/>
        </p:nvSpPr>
        <p:spPr>
          <a:xfrm>
            <a:off x="7883018" y="7797466"/>
            <a:ext cx="5693866"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9600" dirty="0"/>
              <a:t>An Overview</a:t>
            </a:r>
            <a:endParaRPr sz="9600" dirty="0"/>
          </a:p>
        </p:txBody>
      </p:sp>
      <p:pic>
        <p:nvPicPr>
          <p:cNvPr id="155" name="Image" descr="Image"/>
          <p:cNvPicPr>
            <a:picLocks noChangeAspect="1"/>
          </p:cNvPicPr>
          <p:nvPr/>
        </p:nvPicPr>
        <p:blipFill>
          <a:blip r:embed="rId2"/>
          <a:stretch>
            <a:fillRect/>
          </a:stretch>
        </p:blipFill>
        <p:spPr>
          <a:xfrm>
            <a:off x="4957219" y="5488963"/>
            <a:ext cx="2213357" cy="191698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3"/>
          <a:stretch>
            <a:fillRect/>
          </a:stretch>
        </p:blipFill>
        <p:spPr>
          <a:xfrm>
            <a:off x="315355" y="546302"/>
            <a:ext cx="6855221" cy="1782859"/>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1247737" y="12143776"/>
            <a:ext cx="5576848"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May 15th, 2024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26720F-8907-0CF3-B463-D24977EA0155}"/>
              </a:ext>
            </a:extLst>
          </p:cNvPr>
          <p:cNvSpPr>
            <a:spLocks noGrp="1"/>
          </p:cNvSpPr>
          <p:nvPr>
            <p:ph type="title"/>
          </p:nvPr>
        </p:nvSpPr>
        <p:spPr>
          <a:xfrm>
            <a:off x="1219201" y="667265"/>
            <a:ext cx="20587251" cy="1505304"/>
          </a:xfrm>
        </p:spPr>
        <p:txBody>
          <a:bodyPr>
            <a:normAutofit fontScale="90000"/>
          </a:bodyPr>
          <a:lstStyle/>
          <a:p>
            <a:r>
              <a:rPr lang="en-US" dirty="0">
                <a:solidFill>
                  <a:srgbClr val="0EB1A4"/>
                </a:solidFill>
              </a:rPr>
              <a:t>DOL- Employment and Training Administration (ETA)</a:t>
            </a:r>
          </a:p>
        </p:txBody>
      </p:sp>
      <p:sp>
        <p:nvSpPr>
          <p:cNvPr id="6" name="Content Placeholder 5">
            <a:extLst>
              <a:ext uri="{FF2B5EF4-FFF2-40B4-BE49-F238E27FC236}">
                <a16:creationId xmlns:a16="http://schemas.microsoft.com/office/drawing/2014/main" id="{8D9A357C-CE0F-0005-4EAB-B46DAA9C0B57}"/>
              </a:ext>
            </a:extLst>
          </p:cNvPr>
          <p:cNvSpPr>
            <a:spLocks noGrp="1"/>
          </p:cNvSpPr>
          <p:nvPr>
            <p:ph idx="1"/>
          </p:nvPr>
        </p:nvSpPr>
        <p:spPr>
          <a:xfrm>
            <a:off x="595423" y="2172569"/>
            <a:ext cx="22745824" cy="10876166"/>
          </a:xfrm>
        </p:spPr>
        <p:txBody>
          <a:bodyPr numCol="1">
            <a:normAutofit fontScale="40000" lnSpcReduction="20000"/>
          </a:bodyPr>
          <a:lstStyle/>
          <a:p>
            <a:pPr marL="0" indent="0" algn="l">
              <a:buNone/>
            </a:pPr>
            <a:r>
              <a:rPr lang="en-US" sz="12000" b="1" i="0" dirty="0">
                <a:solidFill>
                  <a:srgbClr val="212121"/>
                </a:solidFill>
                <a:effectLst/>
                <a:latin typeface="+mn-lt"/>
              </a:rPr>
              <a:t>Grant Focuses:</a:t>
            </a:r>
          </a:p>
          <a:p>
            <a:r>
              <a:rPr lang="en-US" sz="11000" b="1" i="0" dirty="0">
                <a:solidFill>
                  <a:srgbClr val="212121"/>
                </a:solidFill>
                <a:effectLst/>
                <a:latin typeface="+mn-lt"/>
              </a:rPr>
              <a:t>Apprenticeship programs-</a:t>
            </a:r>
            <a:r>
              <a:rPr lang="en-US" sz="11000" i="0" dirty="0">
                <a:solidFill>
                  <a:srgbClr val="212121"/>
                </a:solidFill>
                <a:effectLst/>
                <a:latin typeface="+mn-lt"/>
              </a:rPr>
              <a:t> combine paid on-the-job training with classroom instruction to prepare workers for highly-skilled careers</a:t>
            </a:r>
          </a:p>
          <a:p>
            <a:r>
              <a:rPr lang="en-US" sz="11000" b="1" i="0" dirty="0">
                <a:solidFill>
                  <a:srgbClr val="212121"/>
                </a:solidFill>
                <a:effectLst/>
                <a:latin typeface="+mn-lt"/>
              </a:rPr>
              <a:t>Dislocated workers</a:t>
            </a:r>
            <a:r>
              <a:rPr lang="en-US" sz="11000" b="1" dirty="0">
                <a:solidFill>
                  <a:srgbClr val="212121"/>
                </a:solidFill>
                <a:latin typeface="+mn-lt"/>
              </a:rPr>
              <a:t> programs- </a:t>
            </a:r>
            <a:r>
              <a:rPr lang="en-US" sz="11000" i="0" dirty="0">
                <a:solidFill>
                  <a:srgbClr val="212121"/>
                </a:solidFill>
                <a:effectLst/>
                <a:latin typeface="+mn-lt"/>
              </a:rPr>
              <a:t>training and other services that are available to assist workers who have been laid off or are about to be laid off</a:t>
            </a:r>
            <a:endParaRPr lang="en-US" sz="11000" dirty="0">
              <a:latin typeface="+mn-lt"/>
            </a:endParaRPr>
          </a:p>
          <a:p>
            <a:r>
              <a:rPr lang="en-US" sz="11000" b="1" i="0" dirty="0">
                <a:solidFill>
                  <a:srgbClr val="212121"/>
                </a:solidFill>
                <a:effectLst/>
                <a:latin typeface="+mn-lt"/>
              </a:rPr>
              <a:t>Indian and Native American programs- </a:t>
            </a:r>
            <a:r>
              <a:rPr lang="en-US" sz="11000" b="0" i="0" dirty="0">
                <a:solidFill>
                  <a:srgbClr val="212121"/>
                </a:solidFill>
                <a:effectLst/>
                <a:latin typeface="+mn-lt"/>
              </a:rPr>
              <a:t>support employment and training activities for Indian, Alaska Native, and Native Hawaiian individuals. </a:t>
            </a:r>
          </a:p>
          <a:p>
            <a:r>
              <a:rPr lang="en-US" sz="11000" b="1" dirty="0">
                <a:solidFill>
                  <a:srgbClr val="212121"/>
                </a:solidFill>
                <a:latin typeface="+mn-lt"/>
              </a:rPr>
              <a:t>Job Corps- </a:t>
            </a:r>
            <a:r>
              <a:rPr lang="en-US" sz="11000" dirty="0">
                <a:solidFill>
                  <a:srgbClr val="212121"/>
                </a:solidFill>
                <a:latin typeface="+mn-lt"/>
              </a:rPr>
              <a:t>the nation's largest and most comprehensive residential education and job training program for at-risk youth, ages 16 through 24. </a:t>
            </a:r>
          </a:p>
          <a:p>
            <a:r>
              <a:rPr lang="en-US" sz="11000" b="1" dirty="0" err="1">
                <a:solidFill>
                  <a:srgbClr val="212121"/>
                </a:solidFill>
                <a:latin typeface="+mn-lt"/>
              </a:rPr>
              <a:t>YouthBuild</a:t>
            </a:r>
            <a:r>
              <a:rPr lang="en-US" sz="11000" b="1" dirty="0">
                <a:solidFill>
                  <a:srgbClr val="212121"/>
                </a:solidFill>
                <a:latin typeface="+mn-lt"/>
              </a:rPr>
              <a:t>- </a:t>
            </a:r>
            <a:r>
              <a:rPr lang="en-US" sz="11000" dirty="0">
                <a:solidFill>
                  <a:srgbClr val="212121"/>
                </a:solidFill>
                <a:latin typeface="+mn-lt"/>
              </a:rPr>
              <a:t>programs that give at-risk youth ages 16-24 the opportunity to transform their lives by earning their high school diploma or state-recognized equivalency degree, learning to be community leaders, and preparing for college and other post-secondary training opportunities.</a:t>
            </a:r>
          </a:p>
          <a:p>
            <a:r>
              <a:rPr lang="en-US" sz="11000" b="1" dirty="0">
                <a:solidFill>
                  <a:srgbClr val="212121"/>
                </a:solidFill>
                <a:latin typeface="+mn-lt"/>
              </a:rPr>
              <a:t>People with disabilities- </a:t>
            </a:r>
            <a:r>
              <a:rPr lang="en-US" sz="11000" dirty="0">
                <a:solidFill>
                  <a:srgbClr val="212121"/>
                </a:solidFill>
                <a:latin typeface="+mn-lt"/>
              </a:rPr>
              <a:t>grant programs that offer training and employment assistance to people with disabilities. </a:t>
            </a:r>
          </a:p>
        </p:txBody>
      </p:sp>
      <p:pic>
        <p:nvPicPr>
          <p:cNvPr id="2" name="Image" descr="Image">
            <a:extLst>
              <a:ext uri="{FF2B5EF4-FFF2-40B4-BE49-F238E27FC236}">
                <a16:creationId xmlns:a16="http://schemas.microsoft.com/office/drawing/2014/main" id="{110402EE-4362-8696-9D20-7C04D0A45BE0}"/>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26690673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26720F-8907-0CF3-B463-D24977EA0155}"/>
              </a:ext>
            </a:extLst>
          </p:cNvPr>
          <p:cNvSpPr>
            <a:spLocks noGrp="1"/>
          </p:cNvSpPr>
          <p:nvPr>
            <p:ph type="title"/>
          </p:nvPr>
        </p:nvSpPr>
        <p:spPr>
          <a:xfrm>
            <a:off x="1219201" y="667265"/>
            <a:ext cx="20587251" cy="1505304"/>
          </a:xfrm>
        </p:spPr>
        <p:txBody>
          <a:bodyPr>
            <a:normAutofit fontScale="90000"/>
          </a:bodyPr>
          <a:lstStyle/>
          <a:p>
            <a:r>
              <a:rPr lang="en-US" dirty="0">
                <a:solidFill>
                  <a:srgbClr val="0EB1A4"/>
                </a:solidFill>
              </a:rPr>
              <a:t>DOL- Occupational Safety and Health Administration (OSHA)</a:t>
            </a:r>
          </a:p>
        </p:txBody>
      </p:sp>
      <p:sp>
        <p:nvSpPr>
          <p:cNvPr id="6" name="Content Placeholder 5">
            <a:extLst>
              <a:ext uri="{FF2B5EF4-FFF2-40B4-BE49-F238E27FC236}">
                <a16:creationId xmlns:a16="http://schemas.microsoft.com/office/drawing/2014/main" id="{8D9A357C-CE0F-0005-4EAB-B46DAA9C0B57}"/>
              </a:ext>
            </a:extLst>
          </p:cNvPr>
          <p:cNvSpPr>
            <a:spLocks noGrp="1"/>
          </p:cNvSpPr>
          <p:nvPr>
            <p:ph idx="1"/>
          </p:nvPr>
        </p:nvSpPr>
        <p:spPr>
          <a:xfrm>
            <a:off x="1219201" y="2951921"/>
            <a:ext cx="18464462" cy="9332843"/>
          </a:xfrm>
        </p:spPr>
        <p:txBody>
          <a:bodyPr numCol="1">
            <a:normAutofit/>
          </a:bodyPr>
          <a:lstStyle/>
          <a:p>
            <a:pPr marL="0" indent="0" algn="l">
              <a:buNone/>
            </a:pPr>
            <a:r>
              <a:rPr lang="en-US" b="0" i="0" dirty="0">
                <a:solidFill>
                  <a:schemeClr val="bg2">
                    <a:lumMod val="50000"/>
                  </a:schemeClr>
                </a:solidFill>
                <a:effectLst/>
                <a:latin typeface="+mn-lt"/>
              </a:rPr>
              <a:t>With the </a:t>
            </a:r>
            <a:r>
              <a:rPr lang="en-US" b="0" i="0" u="sng" dirty="0">
                <a:solidFill>
                  <a:schemeClr val="bg2">
                    <a:lumMod val="50000"/>
                  </a:schemeClr>
                </a:solidFill>
                <a:effectLst/>
                <a:latin typeface="+mn-lt"/>
                <a:hlinkClick r:id="rId2" tooltip="Occupational Safety and Health Act of 1970">
                  <a:extLst>
                    <a:ext uri="{A12FA001-AC4F-418D-AE19-62706E023703}">
                      <ahyp:hlinkClr xmlns:ahyp="http://schemas.microsoft.com/office/drawing/2018/hyperlinkcolor" val="tx"/>
                    </a:ext>
                  </a:extLst>
                </a:hlinkClick>
              </a:rPr>
              <a:t>Occupational Safety and Health Act of 1970</a:t>
            </a:r>
            <a:r>
              <a:rPr lang="en-US" b="0" i="0" dirty="0">
                <a:solidFill>
                  <a:schemeClr val="bg2">
                    <a:lumMod val="50000"/>
                  </a:schemeClr>
                </a:solidFill>
                <a:effectLst/>
                <a:latin typeface="+mn-lt"/>
              </a:rPr>
              <a:t>, Congress created the </a:t>
            </a:r>
            <a:r>
              <a:rPr lang="en-US" b="0" i="0" u="sng" dirty="0">
                <a:solidFill>
                  <a:schemeClr val="bg2">
                    <a:lumMod val="50000"/>
                  </a:schemeClr>
                </a:solidFill>
                <a:effectLst/>
                <a:latin typeface="+mn-lt"/>
                <a:hlinkClick r:id="rId3" tooltip="OSHA at a Glance - PDF">
                  <a:extLst>
                    <a:ext uri="{A12FA001-AC4F-418D-AE19-62706E023703}">
                      <ahyp:hlinkClr xmlns:ahyp="http://schemas.microsoft.com/office/drawing/2018/hyperlinkcolor" val="tx"/>
                    </a:ext>
                  </a:extLst>
                </a:hlinkClick>
              </a:rPr>
              <a:t>Occupational Safety and Health Administration (OSHA)</a:t>
            </a:r>
            <a:r>
              <a:rPr lang="en-US" b="0" i="0" dirty="0">
                <a:solidFill>
                  <a:schemeClr val="bg2">
                    <a:lumMod val="50000"/>
                  </a:schemeClr>
                </a:solidFill>
                <a:effectLst/>
                <a:latin typeface="+mn-lt"/>
              </a:rPr>
              <a:t> </a:t>
            </a:r>
            <a:r>
              <a:rPr lang="en-US" b="0" i="0" dirty="0">
                <a:solidFill>
                  <a:srgbClr val="212121"/>
                </a:solidFill>
                <a:effectLst/>
                <a:latin typeface="+mn-lt"/>
              </a:rPr>
              <a:t>to ensure safe and healthful working conditions for workers by setting and enforcing standards and by providing training, outreach, education and assistance.</a:t>
            </a:r>
          </a:p>
          <a:p>
            <a:pPr marL="0" indent="0">
              <a:buNone/>
            </a:pPr>
            <a:r>
              <a:rPr lang="en-US" dirty="0">
                <a:solidFill>
                  <a:schemeClr val="bg2">
                    <a:lumMod val="50000"/>
                  </a:schemeClr>
                </a:solidFill>
                <a:latin typeface="+mn-lt"/>
              </a:rPr>
              <a:t>The OSH Act covers most private sector employers and their workers, in addition to some public sector employers and workers in the 50 states and certain territories and jurisdictions under federal authority. </a:t>
            </a:r>
            <a:endParaRPr lang="en-US" sz="4800" b="1" dirty="0">
              <a:solidFill>
                <a:schemeClr val="bg2">
                  <a:lumMod val="50000"/>
                </a:schemeClr>
              </a:solidFill>
              <a:latin typeface="+mn-lt"/>
            </a:endParaRPr>
          </a:p>
          <a:p>
            <a:pPr marL="0" indent="0">
              <a:buNone/>
            </a:pPr>
            <a:r>
              <a:rPr lang="en-US" sz="4800" b="1" dirty="0">
                <a:solidFill>
                  <a:schemeClr val="bg2">
                    <a:lumMod val="50000"/>
                  </a:schemeClr>
                </a:solidFill>
                <a:latin typeface="+mn-lt"/>
              </a:rPr>
              <a:t>DOL-OSHA Funding Request for FY2025: </a:t>
            </a:r>
            <a:r>
              <a:rPr lang="en-US" sz="4800" dirty="0">
                <a:solidFill>
                  <a:schemeClr val="bg2">
                    <a:lumMod val="50000"/>
                  </a:schemeClr>
                </a:solidFill>
                <a:latin typeface="+mn-lt"/>
              </a:rPr>
              <a:t>$665 million</a:t>
            </a:r>
            <a:br>
              <a:rPr lang="en-US" dirty="0"/>
            </a:br>
            <a:r>
              <a:rPr lang="en-US" b="0" i="0" dirty="0">
                <a:solidFill>
                  <a:srgbClr val="212121"/>
                </a:solidFill>
                <a:effectLst/>
                <a:latin typeface="Source Sans Pro" panose="020B0503030403020204" pitchFamily="34" charset="0"/>
              </a:rPr>
              <a:t> </a:t>
            </a:r>
            <a:endParaRPr lang="en-US" dirty="0"/>
          </a:p>
        </p:txBody>
      </p:sp>
      <p:pic>
        <p:nvPicPr>
          <p:cNvPr id="2" name="Image" descr="Image">
            <a:extLst>
              <a:ext uri="{FF2B5EF4-FFF2-40B4-BE49-F238E27FC236}">
                <a16:creationId xmlns:a16="http://schemas.microsoft.com/office/drawing/2014/main" id="{560AC176-3145-D225-A277-0564D3468B24}"/>
              </a:ext>
            </a:extLst>
          </p:cNvPr>
          <p:cNvPicPr>
            <a:picLocks noChangeAspect="1"/>
          </p:cNvPicPr>
          <p:nvPr/>
        </p:nvPicPr>
        <p:blipFill>
          <a:blip r:embed="rId4"/>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5638229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26720F-8907-0CF3-B463-D24977EA0155}"/>
              </a:ext>
            </a:extLst>
          </p:cNvPr>
          <p:cNvSpPr>
            <a:spLocks noGrp="1"/>
          </p:cNvSpPr>
          <p:nvPr>
            <p:ph type="title"/>
          </p:nvPr>
        </p:nvSpPr>
        <p:spPr>
          <a:xfrm>
            <a:off x="1219201" y="667265"/>
            <a:ext cx="20587251" cy="1505304"/>
          </a:xfrm>
        </p:spPr>
        <p:txBody>
          <a:bodyPr>
            <a:normAutofit fontScale="90000"/>
          </a:bodyPr>
          <a:lstStyle/>
          <a:p>
            <a:r>
              <a:rPr lang="en-US" dirty="0">
                <a:solidFill>
                  <a:srgbClr val="0EB1A4"/>
                </a:solidFill>
              </a:rPr>
              <a:t>DOL- Occupational Safety and Health Administration (OSHA)</a:t>
            </a:r>
          </a:p>
        </p:txBody>
      </p:sp>
      <p:sp>
        <p:nvSpPr>
          <p:cNvPr id="6" name="Content Placeholder 5">
            <a:extLst>
              <a:ext uri="{FF2B5EF4-FFF2-40B4-BE49-F238E27FC236}">
                <a16:creationId xmlns:a16="http://schemas.microsoft.com/office/drawing/2014/main" id="{8D9A357C-CE0F-0005-4EAB-B46DAA9C0B57}"/>
              </a:ext>
            </a:extLst>
          </p:cNvPr>
          <p:cNvSpPr>
            <a:spLocks noGrp="1"/>
          </p:cNvSpPr>
          <p:nvPr>
            <p:ph idx="1"/>
          </p:nvPr>
        </p:nvSpPr>
        <p:spPr>
          <a:xfrm>
            <a:off x="1219201" y="2951921"/>
            <a:ext cx="14093523" cy="9332843"/>
          </a:xfrm>
        </p:spPr>
        <p:txBody>
          <a:bodyPr numCol="1">
            <a:normAutofit/>
          </a:bodyPr>
          <a:lstStyle/>
          <a:p>
            <a:pPr marL="0" indent="0" algn="l">
              <a:buNone/>
            </a:pPr>
            <a:r>
              <a:rPr lang="en-US" b="0" i="0" dirty="0">
                <a:solidFill>
                  <a:schemeClr val="bg2">
                    <a:lumMod val="50000"/>
                  </a:schemeClr>
                </a:solidFill>
                <a:effectLst/>
                <a:latin typeface="+mn-lt"/>
              </a:rPr>
              <a:t>Grants focus on:</a:t>
            </a:r>
          </a:p>
          <a:p>
            <a:r>
              <a:rPr lang="en-US" dirty="0">
                <a:solidFill>
                  <a:schemeClr val="bg2">
                    <a:lumMod val="50000"/>
                  </a:schemeClr>
                </a:solidFill>
                <a:latin typeface="+mn-lt"/>
              </a:rPr>
              <a:t>Implementing worker health and safety programs</a:t>
            </a:r>
          </a:p>
          <a:p>
            <a:r>
              <a:rPr lang="en-US" dirty="0">
                <a:solidFill>
                  <a:schemeClr val="bg2">
                    <a:lumMod val="50000"/>
                  </a:schemeClr>
                </a:solidFill>
                <a:latin typeface="+mn-lt"/>
              </a:rPr>
              <a:t>Training workers on occupational safety and health topics</a:t>
            </a:r>
          </a:p>
          <a:p>
            <a:r>
              <a:rPr lang="en-US" dirty="0">
                <a:solidFill>
                  <a:schemeClr val="bg2">
                    <a:lumMod val="50000"/>
                  </a:schemeClr>
                </a:solidFill>
                <a:latin typeface="+mn-lt"/>
              </a:rPr>
              <a:t>Capacity Building for organizations to deliver quality occupational safety/health training programs</a:t>
            </a:r>
          </a:p>
          <a:p>
            <a:pPr marL="0" indent="0">
              <a:buNone/>
            </a:pPr>
            <a:endParaRPr lang="en-US" sz="4800" b="1" dirty="0">
              <a:solidFill>
                <a:schemeClr val="bg2">
                  <a:lumMod val="50000"/>
                </a:schemeClr>
              </a:solidFill>
              <a:latin typeface="+mn-lt"/>
            </a:endParaRPr>
          </a:p>
          <a:p>
            <a:endParaRPr lang="en-US" dirty="0">
              <a:solidFill>
                <a:schemeClr val="bg2">
                  <a:lumMod val="50000"/>
                </a:schemeClr>
              </a:solidFill>
              <a:latin typeface="+mn-lt"/>
            </a:endParaRPr>
          </a:p>
          <a:p>
            <a:endParaRPr lang="en-US" dirty="0">
              <a:solidFill>
                <a:schemeClr val="bg2">
                  <a:lumMod val="50000"/>
                </a:schemeClr>
              </a:solidFill>
              <a:latin typeface="+mn-lt"/>
            </a:endParaRPr>
          </a:p>
        </p:txBody>
      </p:sp>
      <p:pic>
        <p:nvPicPr>
          <p:cNvPr id="2" name="Image" descr="Image">
            <a:extLst>
              <a:ext uri="{FF2B5EF4-FFF2-40B4-BE49-F238E27FC236}">
                <a16:creationId xmlns:a16="http://schemas.microsoft.com/office/drawing/2014/main" id="{560AC176-3145-D225-A277-0564D3468B24}"/>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pic>
        <p:nvPicPr>
          <p:cNvPr id="8" name="Picture 7" descr="A group of people posing for a photo&#10;&#10;Description automatically generated">
            <a:extLst>
              <a:ext uri="{FF2B5EF4-FFF2-40B4-BE49-F238E27FC236}">
                <a16:creationId xmlns:a16="http://schemas.microsoft.com/office/drawing/2014/main" id="{B3406720-E709-3F54-0709-33E164E9C6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096155" y="5162219"/>
            <a:ext cx="8798560" cy="5859978"/>
          </a:xfrm>
          <a:prstGeom prst="rect">
            <a:avLst/>
          </a:prstGeom>
        </p:spPr>
      </p:pic>
    </p:spTree>
    <p:extLst>
      <p:ext uri="{BB962C8B-B14F-4D97-AF65-F5344CB8AC3E}">
        <p14:creationId xmlns:p14="http://schemas.microsoft.com/office/powerpoint/2010/main" val="31944511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26720F-8907-0CF3-B463-D24977EA0155}"/>
              </a:ext>
            </a:extLst>
          </p:cNvPr>
          <p:cNvSpPr>
            <a:spLocks noGrp="1"/>
          </p:cNvSpPr>
          <p:nvPr>
            <p:ph type="title"/>
          </p:nvPr>
        </p:nvSpPr>
        <p:spPr>
          <a:xfrm>
            <a:off x="1219201" y="667265"/>
            <a:ext cx="20587251" cy="1505304"/>
          </a:xfrm>
        </p:spPr>
        <p:txBody>
          <a:bodyPr>
            <a:normAutofit fontScale="90000"/>
          </a:bodyPr>
          <a:lstStyle/>
          <a:p>
            <a:r>
              <a:rPr lang="en-US" dirty="0">
                <a:solidFill>
                  <a:srgbClr val="0EB1A4"/>
                </a:solidFill>
              </a:rPr>
              <a:t>DOL- Veterans’ Employment and Training Service (VETS)</a:t>
            </a:r>
          </a:p>
        </p:txBody>
      </p:sp>
      <p:sp>
        <p:nvSpPr>
          <p:cNvPr id="6" name="Content Placeholder 5">
            <a:extLst>
              <a:ext uri="{FF2B5EF4-FFF2-40B4-BE49-F238E27FC236}">
                <a16:creationId xmlns:a16="http://schemas.microsoft.com/office/drawing/2014/main" id="{8D9A357C-CE0F-0005-4EAB-B46DAA9C0B57}"/>
              </a:ext>
            </a:extLst>
          </p:cNvPr>
          <p:cNvSpPr>
            <a:spLocks noGrp="1"/>
          </p:cNvSpPr>
          <p:nvPr>
            <p:ph idx="1"/>
          </p:nvPr>
        </p:nvSpPr>
        <p:spPr>
          <a:xfrm>
            <a:off x="980660" y="2598821"/>
            <a:ext cx="15502603" cy="10691877"/>
          </a:xfrm>
        </p:spPr>
        <p:txBody>
          <a:bodyPr numCol="1">
            <a:normAutofit fontScale="62500" lnSpcReduction="20000"/>
          </a:bodyPr>
          <a:lstStyle/>
          <a:p>
            <a:pPr marL="0" indent="0" algn="l">
              <a:lnSpc>
                <a:spcPct val="120000"/>
              </a:lnSpc>
              <a:spcBef>
                <a:spcPts val="0"/>
              </a:spcBef>
              <a:buNone/>
            </a:pPr>
            <a:r>
              <a:rPr lang="en-US" sz="6900" dirty="0">
                <a:solidFill>
                  <a:schemeClr val="bg2">
                    <a:lumMod val="50000"/>
                  </a:schemeClr>
                </a:solidFill>
                <a:latin typeface="+mn-lt"/>
              </a:rPr>
              <a:t>VETS seeks to enable </a:t>
            </a:r>
            <a:r>
              <a:rPr lang="en-US" sz="6900" u="sng" dirty="0">
                <a:solidFill>
                  <a:schemeClr val="bg2">
                    <a:lumMod val="50000"/>
                  </a:schemeClr>
                </a:solidFill>
                <a:latin typeface="+mn-lt"/>
              </a:rPr>
              <a:t>all veterans, service members, and military spouses</a:t>
            </a:r>
            <a:r>
              <a:rPr lang="en-US" sz="6900" dirty="0">
                <a:solidFill>
                  <a:schemeClr val="bg2">
                    <a:lumMod val="50000"/>
                  </a:schemeClr>
                </a:solidFill>
                <a:latin typeface="+mn-lt"/>
              </a:rPr>
              <a:t> to reach their full potential in the workplace. Its mission is to prepare America's veterans, service members, and military spouses for meaningful careers, provide them with employment resources and expertise, protect their employment rights, and promote their employment opportunities.</a:t>
            </a:r>
          </a:p>
          <a:p>
            <a:pPr marL="0" indent="0" algn="l">
              <a:lnSpc>
                <a:spcPct val="120000"/>
              </a:lnSpc>
              <a:spcBef>
                <a:spcPts val="0"/>
              </a:spcBef>
              <a:buNone/>
            </a:pPr>
            <a:endParaRPr lang="en-US" sz="6900" b="1" dirty="0">
              <a:solidFill>
                <a:schemeClr val="bg2">
                  <a:lumMod val="50000"/>
                </a:schemeClr>
              </a:solidFill>
              <a:latin typeface="+mn-lt"/>
            </a:endParaRPr>
          </a:p>
          <a:p>
            <a:pPr marL="0" indent="0" algn="l">
              <a:lnSpc>
                <a:spcPct val="120000"/>
              </a:lnSpc>
              <a:spcBef>
                <a:spcPts val="0"/>
              </a:spcBef>
              <a:buNone/>
            </a:pPr>
            <a:r>
              <a:rPr lang="en-US" sz="6900" b="1" dirty="0">
                <a:solidFill>
                  <a:schemeClr val="bg2">
                    <a:lumMod val="50000"/>
                  </a:schemeClr>
                </a:solidFill>
                <a:latin typeface="+mn-lt"/>
              </a:rPr>
              <a:t>VETS Grant Priorities:</a:t>
            </a:r>
          </a:p>
          <a:p>
            <a:pPr>
              <a:lnSpc>
                <a:spcPct val="120000"/>
              </a:lnSpc>
              <a:spcBef>
                <a:spcPts val="0"/>
              </a:spcBef>
            </a:pPr>
            <a:r>
              <a:rPr lang="en-US" sz="6900" dirty="0">
                <a:solidFill>
                  <a:schemeClr val="bg2">
                    <a:lumMod val="50000"/>
                  </a:schemeClr>
                </a:solidFill>
                <a:latin typeface="+mn-lt"/>
              </a:rPr>
              <a:t>Helping transition the military to civilian employment</a:t>
            </a:r>
          </a:p>
          <a:p>
            <a:pPr>
              <a:lnSpc>
                <a:spcPct val="120000"/>
              </a:lnSpc>
              <a:spcBef>
                <a:spcPts val="0"/>
              </a:spcBef>
            </a:pPr>
            <a:r>
              <a:rPr lang="en-US" sz="6900" dirty="0">
                <a:solidFill>
                  <a:schemeClr val="bg2">
                    <a:lumMod val="50000"/>
                  </a:schemeClr>
                </a:solidFill>
                <a:latin typeface="+mn-lt"/>
              </a:rPr>
              <a:t>Assisting Veterans experiencing homelessness  </a:t>
            </a:r>
          </a:p>
          <a:p>
            <a:pPr>
              <a:lnSpc>
                <a:spcPct val="120000"/>
              </a:lnSpc>
              <a:spcBef>
                <a:spcPts val="0"/>
              </a:spcBef>
            </a:pPr>
            <a:r>
              <a:rPr lang="en-US" sz="6900" dirty="0">
                <a:solidFill>
                  <a:schemeClr val="bg2">
                    <a:lumMod val="50000"/>
                  </a:schemeClr>
                </a:solidFill>
                <a:latin typeface="+mn-lt"/>
              </a:rPr>
              <a:t>Leveraging partnerships to maximize employment outcomes</a:t>
            </a:r>
          </a:p>
          <a:p>
            <a:pPr>
              <a:lnSpc>
                <a:spcPct val="120000"/>
              </a:lnSpc>
              <a:spcBef>
                <a:spcPts val="0"/>
              </a:spcBef>
            </a:pPr>
            <a:r>
              <a:rPr lang="en-US" sz="6900" dirty="0">
                <a:solidFill>
                  <a:schemeClr val="bg2">
                    <a:lumMod val="50000"/>
                  </a:schemeClr>
                </a:solidFill>
                <a:latin typeface="+mn-lt"/>
              </a:rPr>
              <a:t>Promoting and advancing equity, inclusion, and accessibility for underserved communities</a:t>
            </a:r>
          </a:p>
          <a:p>
            <a:pPr>
              <a:lnSpc>
                <a:spcPct val="120000"/>
              </a:lnSpc>
              <a:spcBef>
                <a:spcPts val="0"/>
              </a:spcBef>
            </a:pPr>
            <a:endParaRPr lang="en-US" sz="6900" dirty="0">
              <a:solidFill>
                <a:schemeClr val="bg2">
                  <a:lumMod val="50000"/>
                </a:schemeClr>
              </a:solidFill>
              <a:latin typeface="+mn-lt"/>
            </a:endParaRPr>
          </a:p>
          <a:p>
            <a:pPr marL="0" indent="0">
              <a:lnSpc>
                <a:spcPct val="120000"/>
              </a:lnSpc>
              <a:spcBef>
                <a:spcPts val="0"/>
              </a:spcBef>
              <a:buNone/>
            </a:pPr>
            <a:r>
              <a:rPr lang="en-US" sz="7200" b="1" dirty="0">
                <a:solidFill>
                  <a:schemeClr val="bg2">
                    <a:lumMod val="50000"/>
                  </a:schemeClr>
                </a:solidFill>
                <a:latin typeface="+mn-lt"/>
              </a:rPr>
              <a:t>DOL-VETS Funding Request for FY2025: </a:t>
            </a:r>
            <a:r>
              <a:rPr lang="en-US" sz="7200" dirty="0">
                <a:solidFill>
                  <a:schemeClr val="bg2">
                    <a:lumMod val="50000"/>
                  </a:schemeClr>
                </a:solidFill>
                <a:latin typeface="+mn-lt"/>
              </a:rPr>
              <a:t>$337 million</a:t>
            </a:r>
          </a:p>
          <a:p>
            <a:pPr>
              <a:lnSpc>
                <a:spcPct val="120000"/>
              </a:lnSpc>
              <a:spcBef>
                <a:spcPts val="0"/>
              </a:spcBef>
            </a:pPr>
            <a:endParaRPr lang="en-US" sz="6900" dirty="0">
              <a:solidFill>
                <a:schemeClr val="bg2">
                  <a:lumMod val="50000"/>
                </a:schemeClr>
              </a:solidFill>
              <a:latin typeface="+mn-lt"/>
            </a:endParaRPr>
          </a:p>
          <a:p>
            <a:pPr marL="0" indent="0">
              <a:buNone/>
            </a:pPr>
            <a:endParaRPr lang="en-US" dirty="0"/>
          </a:p>
        </p:txBody>
      </p:sp>
      <p:pic>
        <p:nvPicPr>
          <p:cNvPr id="4100" name="Picture 4" descr="an illustrated silhouette of members of different branches o the military">
            <a:extLst>
              <a:ext uri="{FF2B5EF4-FFF2-40B4-BE49-F238E27FC236}">
                <a16:creationId xmlns:a16="http://schemas.microsoft.com/office/drawing/2014/main" id="{A0C48AD7-54A5-78CF-A1C1-54EF70658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3685" y="3138266"/>
            <a:ext cx="6484125" cy="504320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descr="Image">
            <a:extLst>
              <a:ext uri="{FF2B5EF4-FFF2-40B4-BE49-F238E27FC236}">
                <a16:creationId xmlns:a16="http://schemas.microsoft.com/office/drawing/2014/main" id="{E3F612BA-4336-2DF3-CF2F-A1BDBEADA4B1}"/>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31970185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4EDE9-7ACF-64F3-40DF-7C6F79535479}"/>
              </a:ext>
            </a:extLst>
          </p:cNvPr>
          <p:cNvSpPr>
            <a:spLocks noGrp="1"/>
          </p:cNvSpPr>
          <p:nvPr>
            <p:ph sz="half" idx="1"/>
          </p:nvPr>
        </p:nvSpPr>
        <p:spPr>
          <a:xfrm>
            <a:off x="9342783" y="2107083"/>
            <a:ext cx="13636487" cy="8992296"/>
          </a:xfrm>
        </p:spPr>
        <p:txBody>
          <a:bodyPr numCol="1">
            <a:normAutofit/>
          </a:bodyPr>
          <a:lstStyle/>
          <a:p>
            <a:pPr marL="0" indent="0">
              <a:buNone/>
            </a:pPr>
            <a:endParaRPr lang="en-US" dirty="0">
              <a:solidFill>
                <a:srgbClr val="000000"/>
              </a:solidFill>
              <a:latin typeface="Source Sans Pro" panose="020B0503030403020204" pitchFamily="34" charset="0"/>
            </a:endParaRPr>
          </a:p>
          <a:p>
            <a:pPr marL="0" indent="0">
              <a:buNone/>
            </a:pPr>
            <a:r>
              <a:rPr lang="en-US" dirty="0">
                <a:solidFill>
                  <a:srgbClr val="000000"/>
                </a:solidFill>
                <a:latin typeface="+mn-lt"/>
              </a:rPr>
              <a:t>USDA seeks (1) </a:t>
            </a:r>
            <a:r>
              <a:rPr lang="en-US" b="0" i="0" dirty="0">
                <a:solidFill>
                  <a:srgbClr val="000000"/>
                </a:solidFill>
                <a:effectLst/>
                <a:latin typeface="+mn-lt"/>
              </a:rPr>
              <a:t>to provide economic opportunity through innovation, </a:t>
            </a:r>
            <a:r>
              <a:rPr lang="en-US" b="0" i="0" u="sng" dirty="0">
                <a:solidFill>
                  <a:srgbClr val="000000"/>
                </a:solidFill>
                <a:effectLst/>
                <a:latin typeface="+mn-lt"/>
              </a:rPr>
              <a:t>helping rural America to thrive</a:t>
            </a:r>
            <a:r>
              <a:rPr lang="en-US" b="0" i="0" dirty="0">
                <a:solidFill>
                  <a:srgbClr val="000000"/>
                </a:solidFill>
                <a:effectLst/>
                <a:latin typeface="+mn-lt"/>
              </a:rPr>
              <a:t>; (2) to </a:t>
            </a:r>
            <a:r>
              <a:rPr lang="en-US" b="0" i="0" u="sng" dirty="0">
                <a:solidFill>
                  <a:srgbClr val="000000"/>
                </a:solidFill>
                <a:effectLst/>
                <a:latin typeface="+mn-lt"/>
              </a:rPr>
              <a:t>promote agriculture production </a:t>
            </a:r>
            <a:r>
              <a:rPr lang="en-US" b="0" i="0" dirty="0">
                <a:solidFill>
                  <a:srgbClr val="000000"/>
                </a:solidFill>
                <a:effectLst/>
                <a:latin typeface="+mn-lt"/>
              </a:rPr>
              <a:t>that better nourishes Americans while also helping feed others throughout the world; and (3) to </a:t>
            </a:r>
            <a:r>
              <a:rPr lang="en-US" b="0" i="0" u="sng" dirty="0">
                <a:solidFill>
                  <a:srgbClr val="000000"/>
                </a:solidFill>
                <a:effectLst/>
                <a:latin typeface="+mn-lt"/>
              </a:rPr>
              <a:t>preserve our Nation's natural resources </a:t>
            </a:r>
            <a:r>
              <a:rPr lang="en-US" b="0" i="0" dirty="0">
                <a:solidFill>
                  <a:srgbClr val="000000"/>
                </a:solidFill>
                <a:effectLst/>
                <a:latin typeface="+mn-lt"/>
              </a:rPr>
              <a:t>through conservation, restored forests, improved watersheds, and healthy private working lands.</a:t>
            </a:r>
          </a:p>
          <a:p>
            <a:pPr marL="0" indent="0">
              <a:buNone/>
            </a:pPr>
            <a:r>
              <a:rPr lang="en-US" b="1" dirty="0">
                <a:solidFill>
                  <a:srgbClr val="000000"/>
                </a:solidFill>
                <a:latin typeface="+mn-lt"/>
              </a:rPr>
              <a:t>FY2025 Funding Request: </a:t>
            </a:r>
            <a:r>
              <a:rPr lang="en-US" dirty="0">
                <a:solidFill>
                  <a:srgbClr val="000000"/>
                </a:solidFill>
                <a:latin typeface="+mn-lt"/>
              </a:rPr>
              <a:t>$29.2 billion</a:t>
            </a:r>
            <a:endParaRPr lang="en-US" dirty="0">
              <a:solidFill>
                <a:schemeClr val="bg2"/>
              </a:solidFill>
              <a:latin typeface="+mn-lt"/>
            </a:endParaRPr>
          </a:p>
        </p:txBody>
      </p:sp>
      <p:pic>
        <p:nvPicPr>
          <p:cNvPr id="5" name="Image" descr="Image">
            <a:extLst>
              <a:ext uri="{FF2B5EF4-FFF2-40B4-BE49-F238E27FC236}">
                <a16:creationId xmlns:a16="http://schemas.microsoft.com/office/drawing/2014/main" id="{3D80BA3A-519B-669A-9F6A-3C3D4DDBB80C}"/>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pic>
        <p:nvPicPr>
          <p:cNvPr id="6" name="Picture 5" descr="A black text on a white background&#10;&#10;Description automatically generated">
            <a:extLst>
              <a:ext uri="{FF2B5EF4-FFF2-40B4-BE49-F238E27FC236}">
                <a16:creationId xmlns:a16="http://schemas.microsoft.com/office/drawing/2014/main" id="{6973CDB0-FFC7-3F35-3BEA-D973F0490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65" y="437324"/>
            <a:ext cx="14841765" cy="2179297"/>
          </a:xfrm>
          <a:prstGeom prst="rect">
            <a:avLst/>
          </a:prstGeom>
        </p:spPr>
      </p:pic>
      <p:pic>
        <p:nvPicPr>
          <p:cNvPr id="6148" name="Picture 4" descr="Family Farms Continue to Power U.S. Agriculture | USDA">
            <a:extLst>
              <a:ext uri="{FF2B5EF4-FFF2-40B4-BE49-F238E27FC236}">
                <a16:creationId xmlns:a16="http://schemas.microsoft.com/office/drawing/2014/main" id="{F48A6122-CF15-E745-E317-54CD6879E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52" y="3956050"/>
            <a:ext cx="8128000" cy="580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23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4EDE9-7ACF-64F3-40DF-7C6F79535479}"/>
              </a:ext>
            </a:extLst>
          </p:cNvPr>
          <p:cNvSpPr>
            <a:spLocks noGrp="1"/>
          </p:cNvSpPr>
          <p:nvPr>
            <p:ph sz="half" idx="1"/>
          </p:nvPr>
        </p:nvSpPr>
        <p:spPr>
          <a:xfrm>
            <a:off x="1141069" y="2941975"/>
            <a:ext cx="12791499" cy="9498678"/>
          </a:xfrm>
        </p:spPr>
        <p:txBody>
          <a:bodyPr numCol="1">
            <a:normAutofit/>
          </a:bodyPr>
          <a:lstStyle/>
          <a:p>
            <a:pPr marL="0" indent="0">
              <a:buNone/>
            </a:pPr>
            <a:r>
              <a:rPr lang="en-US" sz="5400" b="1" i="0" dirty="0">
                <a:solidFill>
                  <a:srgbClr val="000000"/>
                </a:solidFill>
                <a:effectLst/>
                <a:latin typeface="Source Sans Pro" panose="020B0503030403020204" pitchFamily="34" charset="0"/>
              </a:rPr>
              <a:t>USDA Focus: Rural Development</a:t>
            </a:r>
          </a:p>
          <a:p>
            <a:pPr marL="0" indent="0">
              <a:lnSpc>
                <a:spcPct val="110000"/>
              </a:lnSpc>
              <a:buNone/>
            </a:pPr>
            <a:r>
              <a:rPr lang="en-US" sz="4000" b="0" i="0" dirty="0">
                <a:solidFill>
                  <a:srgbClr val="000000"/>
                </a:solidFill>
                <a:effectLst/>
                <a:latin typeface="+mn-lt"/>
              </a:rPr>
              <a:t>USDA provides grants to support rural development including:</a:t>
            </a:r>
          </a:p>
          <a:p>
            <a:pPr>
              <a:lnSpc>
                <a:spcPct val="110000"/>
              </a:lnSpc>
            </a:pPr>
            <a:r>
              <a:rPr lang="en-US" sz="4000" i="0" dirty="0">
                <a:solidFill>
                  <a:srgbClr val="000000"/>
                </a:solidFill>
                <a:effectLst/>
                <a:latin typeface="+mn-lt"/>
              </a:rPr>
              <a:t>Rural business development</a:t>
            </a:r>
          </a:p>
          <a:p>
            <a:pPr>
              <a:lnSpc>
                <a:spcPct val="110000"/>
              </a:lnSpc>
            </a:pPr>
            <a:r>
              <a:rPr lang="en-US" sz="4000" dirty="0">
                <a:solidFill>
                  <a:srgbClr val="000000"/>
                </a:solidFill>
                <a:latin typeface="+mn-lt"/>
              </a:rPr>
              <a:t>Rural community facilities (schools, hospitals, public safety services, local food systems, etc.)</a:t>
            </a:r>
          </a:p>
          <a:p>
            <a:pPr>
              <a:lnSpc>
                <a:spcPct val="110000"/>
              </a:lnSpc>
            </a:pPr>
            <a:r>
              <a:rPr lang="en-US" sz="4000" i="0" dirty="0">
                <a:solidFill>
                  <a:srgbClr val="000000"/>
                </a:solidFill>
                <a:effectLst/>
                <a:latin typeface="+mn-lt"/>
              </a:rPr>
              <a:t>Rural infrastructure development (water treatment facilities, electricity, clean energy etc.)</a:t>
            </a:r>
          </a:p>
          <a:p>
            <a:pPr>
              <a:lnSpc>
                <a:spcPct val="110000"/>
              </a:lnSpc>
            </a:pPr>
            <a:r>
              <a:rPr lang="en-US" sz="4000" dirty="0">
                <a:solidFill>
                  <a:srgbClr val="000000"/>
                </a:solidFill>
                <a:latin typeface="+mn-lt"/>
              </a:rPr>
              <a:t>Broadband to rural areas</a:t>
            </a:r>
            <a:endParaRPr lang="en-US" sz="4000" i="0" dirty="0">
              <a:solidFill>
                <a:srgbClr val="000000"/>
              </a:solidFill>
              <a:effectLst/>
              <a:latin typeface="+mn-lt"/>
            </a:endParaRPr>
          </a:p>
        </p:txBody>
      </p:sp>
      <p:pic>
        <p:nvPicPr>
          <p:cNvPr id="5" name="Image" descr="Image">
            <a:extLst>
              <a:ext uri="{FF2B5EF4-FFF2-40B4-BE49-F238E27FC236}">
                <a16:creationId xmlns:a16="http://schemas.microsoft.com/office/drawing/2014/main" id="{3D80BA3A-519B-669A-9F6A-3C3D4DDBB80C}"/>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pic>
        <p:nvPicPr>
          <p:cNvPr id="6" name="Picture 5" descr="A black text on a white background&#10;&#10;Description automatically generated">
            <a:extLst>
              <a:ext uri="{FF2B5EF4-FFF2-40B4-BE49-F238E27FC236}">
                <a16:creationId xmlns:a16="http://schemas.microsoft.com/office/drawing/2014/main" id="{6973CDB0-FFC7-3F35-3BEA-D973F0490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070" y="440467"/>
            <a:ext cx="14207504" cy="2086165"/>
          </a:xfrm>
          <a:prstGeom prst="rect">
            <a:avLst/>
          </a:prstGeom>
        </p:spPr>
      </p:pic>
      <p:pic>
        <p:nvPicPr>
          <p:cNvPr id="4" name="Picture 3" descr="A field of crops with silos&#10;&#10;Description automatically generated">
            <a:extLst>
              <a:ext uri="{FF2B5EF4-FFF2-40B4-BE49-F238E27FC236}">
                <a16:creationId xmlns:a16="http://schemas.microsoft.com/office/drawing/2014/main" id="{0905D03E-5E8B-DDAF-7EE7-8DDC54954E8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932568" y="3835860"/>
            <a:ext cx="9945961" cy="6617353"/>
          </a:xfrm>
          <a:prstGeom prst="rect">
            <a:avLst/>
          </a:prstGeom>
        </p:spPr>
      </p:pic>
    </p:spTree>
    <p:extLst>
      <p:ext uri="{BB962C8B-B14F-4D97-AF65-F5344CB8AC3E}">
        <p14:creationId xmlns:p14="http://schemas.microsoft.com/office/powerpoint/2010/main" val="675574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4EDE9-7ACF-64F3-40DF-7C6F79535479}"/>
              </a:ext>
            </a:extLst>
          </p:cNvPr>
          <p:cNvSpPr>
            <a:spLocks noGrp="1"/>
          </p:cNvSpPr>
          <p:nvPr>
            <p:ph sz="half" idx="1"/>
          </p:nvPr>
        </p:nvSpPr>
        <p:spPr>
          <a:xfrm>
            <a:off x="1141070" y="2941974"/>
            <a:ext cx="13264528" cy="7092363"/>
          </a:xfrm>
        </p:spPr>
        <p:txBody>
          <a:bodyPr numCol="1">
            <a:normAutofit/>
          </a:bodyPr>
          <a:lstStyle/>
          <a:p>
            <a:pPr marL="0" indent="0">
              <a:lnSpc>
                <a:spcPct val="120000"/>
              </a:lnSpc>
              <a:spcBef>
                <a:spcPts val="0"/>
              </a:spcBef>
              <a:buNone/>
            </a:pPr>
            <a:r>
              <a:rPr lang="en-US" sz="5400" b="1" i="0" dirty="0">
                <a:solidFill>
                  <a:srgbClr val="000000"/>
                </a:solidFill>
                <a:effectLst/>
                <a:latin typeface="Source Sans Pro" panose="020B0503030403020204" pitchFamily="34" charset="0"/>
              </a:rPr>
              <a:t>USDA Focus: Farming</a:t>
            </a:r>
          </a:p>
          <a:p>
            <a:pPr marL="0" indent="0">
              <a:lnSpc>
                <a:spcPct val="120000"/>
              </a:lnSpc>
              <a:spcBef>
                <a:spcPts val="0"/>
              </a:spcBef>
              <a:buNone/>
            </a:pPr>
            <a:r>
              <a:rPr lang="en-US" sz="4000" b="0" i="0" dirty="0">
                <a:solidFill>
                  <a:srgbClr val="000000"/>
                </a:solidFill>
                <a:effectLst/>
                <a:latin typeface="+mn-lt"/>
              </a:rPr>
              <a:t>USDA </a:t>
            </a:r>
            <a:r>
              <a:rPr lang="en-US" sz="4000" dirty="0">
                <a:solidFill>
                  <a:srgbClr val="000000"/>
                </a:solidFill>
                <a:latin typeface="+mn-lt"/>
              </a:rPr>
              <a:t>seeks to </a:t>
            </a:r>
            <a:r>
              <a:rPr lang="en-US" sz="4000" b="0" i="0" dirty="0">
                <a:solidFill>
                  <a:srgbClr val="000000"/>
                </a:solidFill>
                <a:effectLst/>
                <a:latin typeface="+mn-lt"/>
              </a:rPr>
              <a:t>maintain a strong and appropriate safety net for America's farmers, ranchers, and growers: </a:t>
            </a:r>
          </a:p>
          <a:p>
            <a:pPr>
              <a:lnSpc>
                <a:spcPct val="120000"/>
              </a:lnSpc>
              <a:spcBef>
                <a:spcPts val="0"/>
              </a:spcBef>
            </a:pPr>
            <a:r>
              <a:rPr lang="en-US" sz="4000" b="0" i="0" dirty="0">
                <a:solidFill>
                  <a:srgbClr val="000000"/>
                </a:solidFill>
                <a:effectLst/>
                <a:latin typeface="+mn-lt"/>
              </a:rPr>
              <a:t>assistance to struggling industries </a:t>
            </a:r>
          </a:p>
          <a:p>
            <a:pPr>
              <a:lnSpc>
                <a:spcPct val="120000"/>
              </a:lnSpc>
              <a:spcBef>
                <a:spcPts val="0"/>
              </a:spcBef>
            </a:pPr>
            <a:r>
              <a:rPr lang="en-US" sz="4000" b="0" i="0" dirty="0">
                <a:solidFill>
                  <a:srgbClr val="000000"/>
                </a:solidFill>
                <a:effectLst/>
                <a:latin typeface="+mn-lt"/>
              </a:rPr>
              <a:t>disaster assistance</a:t>
            </a:r>
            <a:endParaRPr lang="en-US" sz="4000" dirty="0">
              <a:solidFill>
                <a:srgbClr val="000000"/>
              </a:solidFill>
              <a:latin typeface="+mn-lt"/>
            </a:endParaRPr>
          </a:p>
          <a:p>
            <a:pPr>
              <a:lnSpc>
                <a:spcPct val="120000"/>
              </a:lnSpc>
              <a:spcBef>
                <a:spcPts val="0"/>
              </a:spcBef>
            </a:pPr>
            <a:r>
              <a:rPr lang="en-US" sz="4000" b="0" i="0" dirty="0">
                <a:solidFill>
                  <a:srgbClr val="000000"/>
                </a:solidFill>
                <a:effectLst/>
                <a:latin typeface="+mn-lt"/>
              </a:rPr>
              <a:t>crop insurance</a:t>
            </a:r>
            <a:endParaRPr lang="en-US" sz="4000" dirty="0">
              <a:solidFill>
                <a:srgbClr val="000000"/>
              </a:solidFill>
              <a:latin typeface="+mn-lt"/>
            </a:endParaRPr>
          </a:p>
          <a:p>
            <a:pPr>
              <a:lnSpc>
                <a:spcPct val="120000"/>
              </a:lnSpc>
              <a:spcBef>
                <a:spcPts val="0"/>
              </a:spcBef>
            </a:pPr>
            <a:r>
              <a:rPr lang="en-US" sz="4000" b="0" i="0" dirty="0">
                <a:solidFill>
                  <a:srgbClr val="000000"/>
                </a:solidFill>
                <a:effectLst/>
                <a:latin typeface="+mn-lt"/>
              </a:rPr>
              <a:t>technical assistance</a:t>
            </a:r>
            <a:endParaRPr lang="en-US" sz="4000" dirty="0">
              <a:solidFill>
                <a:srgbClr val="000000"/>
              </a:solidFill>
              <a:latin typeface="+mn-lt"/>
            </a:endParaRPr>
          </a:p>
          <a:p>
            <a:pPr>
              <a:lnSpc>
                <a:spcPct val="120000"/>
              </a:lnSpc>
              <a:spcBef>
                <a:spcPts val="0"/>
              </a:spcBef>
            </a:pPr>
            <a:r>
              <a:rPr lang="en-US" sz="4000" b="0" i="0" dirty="0">
                <a:solidFill>
                  <a:srgbClr val="000000"/>
                </a:solidFill>
                <a:effectLst/>
                <a:latin typeface="+mn-lt"/>
              </a:rPr>
              <a:t>access to credit</a:t>
            </a:r>
            <a:endParaRPr lang="en-US" sz="4000" dirty="0">
              <a:solidFill>
                <a:srgbClr val="000000"/>
              </a:solidFill>
              <a:latin typeface="+mn-lt"/>
            </a:endParaRPr>
          </a:p>
          <a:p>
            <a:pPr>
              <a:lnSpc>
                <a:spcPct val="120000"/>
              </a:lnSpc>
              <a:spcBef>
                <a:spcPts val="0"/>
              </a:spcBef>
            </a:pPr>
            <a:r>
              <a:rPr lang="en-US" sz="4000" b="0" i="0" dirty="0">
                <a:solidFill>
                  <a:srgbClr val="000000"/>
                </a:solidFill>
                <a:effectLst/>
                <a:latin typeface="+mn-lt"/>
              </a:rPr>
              <a:t>helps producers implement conservation practices.</a:t>
            </a:r>
          </a:p>
        </p:txBody>
      </p:sp>
      <p:pic>
        <p:nvPicPr>
          <p:cNvPr id="5" name="Image" descr="Image">
            <a:extLst>
              <a:ext uri="{FF2B5EF4-FFF2-40B4-BE49-F238E27FC236}">
                <a16:creationId xmlns:a16="http://schemas.microsoft.com/office/drawing/2014/main" id="{3D80BA3A-519B-669A-9F6A-3C3D4DDBB80C}"/>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pic>
        <p:nvPicPr>
          <p:cNvPr id="6" name="Picture 5" descr="A black text on a white background&#10;&#10;Description automatically generated">
            <a:extLst>
              <a:ext uri="{FF2B5EF4-FFF2-40B4-BE49-F238E27FC236}">
                <a16:creationId xmlns:a16="http://schemas.microsoft.com/office/drawing/2014/main" id="{6973CDB0-FFC7-3F35-3BEA-D973F0490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770" y="437323"/>
            <a:ext cx="11371635" cy="1669759"/>
          </a:xfrm>
          <a:prstGeom prst="rect">
            <a:avLst/>
          </a:prstGeom>
        </p:spPr>
      </p:pic>
      <p:pic>
        <p:nvPicPr>
          <p:cNvPr id="7170" name="Picture 2" descr="Tractor | Definition, History, Types, Examples, &amp; Facts | Britannica">
            <a:extLst>
              <a:ext uri="{FF2B5EF4-FFF2-40B4-BE49-F238E27FC236}">
                <a16:creationId xmlns:a16="http://schemas.microsoft.com/office/drawing/2014/main" id="{0847C787-3D59-0CBE-6FA5-7BA168DC0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4280" y="4286134"/>
            <a:ext cx="8060697" cy="51437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0339DA-86EF-6CB7-0CC8-30723CC667C8}"/>
              </a:ext>
            </a:extLst>
          </p:cNvPr>
          <p:cNvSpPr txBox="1"/>
          <p:nvPr/>
        </p:nvSpPr>
        <p:spPr>
          <a:xfrm>
            <a:off x="1141070" y="10535344"/>
            <a:ext cx="19071983"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lnSpc>
                <a:spcPct val="120000"/>
              </a:lnSpc>
              <a:spcBef>
                <a:spcPts val="0"/>
              </a:spcBef>
              <a:buNone/>
            </a:pPr>
            <a:r>
              <a:rPr lang="en-US" sz="4000" dirty="0">
                <a:solidFill>
                  <a:srgbClr val="000000"/>
                </a:solidFill>
                <a:latin typeface="+mn-lt"/>
              </a:rPr>
              <a:t>Grant programs such as Beginning Farmers and Ranchers and The Farmers Market Promotion Program shore up agriculture in rural areas that lack the technical assistance and support necessary to sustain local farms.</a:t>
            </a:r>
            <a:endParaRPr lang="en-US" sz="4000" b="1" i="0" dirty="0">
              <a:solidFill>
                <a:srgbClr val="000000"/>
              </a:solidFill>
              <a:effectLst/>
              <a:latin typeface="+mn-lt"/>
            </a:endParaRPr>
          </a:p>
        </p:txBody>
      </p:sp>
    </p:spTree>
    <p:extLst>
      <p:ext uri="{BB962C8B-B14F-4D97-AF65-F5344CB8AC3E}">
        <p14:creationId xmlns:p14="http://schemas.microsoft.com/office/powerpoint/2010/main" val="260247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4EDE9-7ACF-64F3-40DF-7C6F79535479}"/>
              </a:ext>
            </a:extLst>
          </p:cNvPr>
          <p:cNvSpPr>
            <a:spLocks noGrp="1"/>
          </p:cNvSpPr>
          <p:nvPr>
            <p:ph sz="half" idx="1"/>
          </p:nvPr>
        </p:nvSpPr>
        <p:spPr>
          <a:xfrm>
            <a:off x="1141070" y="2941975"/>
            <a:ext cx="14207504" cy="9498678"/>
          </a:xfrm>
        </p:spPr>
        <p:txBody>
          <a:bodyPr numCol="1">
            <a:normAutofit lnSpcReduction="10000"/>
          </a:bodyPr>
          <a:lstStyle/>
          <a:p>
            <a:pPr marL="0" indent="0">
              <a:buNone/>
            </a:pPr>
            <a:r>
              <a:rPr lang="en-US" sz="5400" b="1" i="0" dirty="0">
                <a:solidFill>
                  <a:srgbClr val="000000"/>
                </a:solidFill>
                <a:effectLst/>
                <a:latin typeface="Source Sans Pro" panose="020B0503030403020204" pitchFamily="34" charset="0"/>
              </a:rPr>
              <a:t>USDA Focus: Outdoor Recreation</a:t>
            </a:r>
          </a:p>
          <a:p>
            <a:pPr marL="0" indent="0">
              <a:lnSpc>
                <a:spcPct val="110000"/>
              </a:lnSpc>
              <a:buNone/>
            </a:pPr>
            <a:r>
              <a:rPr lang="en-US" sz="4000" b="0" i="0" dirty="0">
                <a:solidFill>
                  <a:srgbClr val="000000"/>
                </a:solidFill>
                <a:effectLst/>
                <a:latin typeface="+mn-lt"/>
              </a:rPr>
              <a:t>Over the last two years, USDA has helped support more than 25 state public access programs and opened an estimated 2.4 million acres for hunting, fishing, and other outdoor recreational opportunities on privately-owned lands. </a:t>
            </a:r>
          </a:p>
          <a:p>
            <a:pPr marL="0" indent="0">
              <a:lnSpc>
                <a:spcPct val="110000"/>
              </a:lnSpc>
              <a:buNone/>
            </a:pPr>
            <a:r>
              <a:rPr lang="en-US" sz="4000" b="0" i="0" dirty="0">
                <a:solidFill>
                  <a:srgbClr val="000000"/>
                </a:solidFill>
                <a:effectLst/>
                <a:latin typeface="+mn-lt"/>
              </a:rPr>
              <a:t>Additionally, almost $30 million in grants, provided through the Voluntary Public Access and Habitat Incentive Program, will help promote an estimated 35 percent increase in the number of participating landowners and increase outdoor recreation in these states by 21 percent.</a:t>
            </a:r>
          </a:p>
          <a:p>
            <a:pPr marL="0" indent="0">
              <a:lnSpc>
                <a:spcPct val="110000"/>
              </a:lnSpc>
              <a:buNone/>
            </a:pPr>
            <a:r>
              <a:rPr lang="en-US" sz="4000" dirty="0">
                <a:solidFill>
                  <a:srgbClr val="000000"/>
                </a:solidFill>
                <a:latin typeface="+mn-lt"/>
              </a:rPr>
              <a:t>Outdoor recreation is a major economic driver and can result in job creation and bolstering of the economy.</a:t>
            </a:r>
            <a:endParaRPr lang="en-US" sz="4000" b="1" i="0" dirty="0">
              <a:solidFill>
                <a:srgbClr val="000000"/>
              </a:solidFill>
              <a:effectLst/>
              <a:latin typeface="+mn-lt"/>
            </a:endParaRPr>
          </a:p>
        </p:txBody>
      </p:sp>
      <p:pic>
        <p:nvPicPr>
          <p:cNvPr id="5" name="Image" descr="Image">
            <a:extLst>
              <a:ext uri="{FF2B5EF4-FFF2-40B4-BE49-F238E27FC236}">
                <a16:creationId xmlns:a16="http://schemas.microsoft.com/office/drawing/2014/main" id="{3D80BA3A-519B-669A-9F6A-3C3D4DDBB80C}"/>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pic>
        <p:nvPicPr>
          <p:cNvPr id="6" name="Picture 5" descr="A black text on a white background&#10;&#10;Description automatically generated">
            <a:extLst>
              <a:ext uri="{FF2B5EF4-FFF2-40B4-BE49-F238E27FC236}">
                <a16:creationId xmlns:a16="http://schemas.microsoft.com/office/drawing/2014/main" id="{6973CDB0-FFC7-3F35-3BEA-D973F0490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070" y="440467"/>
            <a:ext cx="14207504" cy="2086165"/>
          </a:xfrm>
          <a:prstGeom prst="rect">
            <a:avLst/>
          </a:prstGeom>
        </p:spPr>
      </p:pic>
      <p:pic>
        <p:nvPicPr>
          <p:cNvPr id="9220" name="Picture 4" descr="Outdoor Adventures - Outdoor Activities in North Carolina | VisitNC.com">
            <a:extLst>
              <a:ext uri="{FF2B5EF4-FFF2-40B4-BE49-F238E27FC236}">
                <a16:creationId xmlns:a16="http://schemas.microsoft.com/office/drawing/2014/main" id="{584A755F-99D1-FCCB-1CAA-16E9A15BB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3022" y="4560027"/>
            <a:ext cx="7659908" cy="459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59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4EDE9-7ACF-64F3-40DF-7C6F79535479}"/>
              </a:ext>
            </a:extLst>
          </p:cNvPr>
          <p:cNvSpPr>
            <a:spLocks noGrp="1"/>
          </p:cNvSpPr>
          <p:nvPr>
            <p:ph sz="half" idx="1"/>
          </p:nvPr>
        </p:nvSpPr>
        <p:spPr>
          <a:xfrm>
            <a:off x="806450" y="3276889"/>
            <a:ext cx="22353105" cy="8992296"/>
          </a:xfrm>
        </p:spPr>
        <p:txBody>
          <a:bodyPr numCol="1">
            <a:normAutofit/>
          </a:bodyPr>
          <a:lstStyle/>
          <a:p>
            <a:pPr marL="0" indent="0">
              <a:buNone/>
            </a:pPr>
            <a:r>
              <a:rPr lang="en-US" sz="5400" b="0" i="0" dirty="0">
                <a:solidFill>
                  <a:srgbClr val="1B1B1B"/>
                </a:solidFill>
                <a:effectLst/>
                <a:latin typeface="+mn-lt"/>
              </a:rPr>
              <a:t>The Department of Commerce’s mission is to create the conditions for economic growth and opportunity for all communities. The Department has one overarching goal: </a:t>
            </a:r>
            <a:r>
              <a:rPr lang="en-US" sz="5400" b="1" i="0" dirty="0">
                <a:solidFill>
                  <a:srgbClr val="1B1B1B"/>
                </a:solidFill>
                <a:effectLst/>
                <a:latin typeface="+mn-lt"/>
              </a:rPr>
              <a:t>Improve America’s Economic Competitiveness.</a:t>
            </a:r>
            <a:r>
              <a:rPr lang="en-US" sz="5400" b="0" i="0" dirty="0">
                <a:solidFill>
                  <a:srgbClr val="1B1B1B"/>
                </a:solidFill>
                <a:effectLst/>
                <a:latin typeface="+mn-lt"/>
              </a:rPr>
              <a:t> </a:t>
            </a:r>
          </a:p>
          <a:p>
            <a:pPr marL="0" indent="0">
              <a:buNone/>
            </a:pPr>
            <a:r>
              <a:rPr lang="en-US" sz="5400" dirty="0">
                <a:solidFill>
                  <a:srgbClr val="1B1B1B"/>
                </a:solidFill>
                <a:latin typeface="+mn-lt"/>
              </a:rPr>
              <a:t>The Department of Commerce has a wide range of focuses, including artificial intelligence, cybersecurity, workforce development, manufacturing, and minority business growth, among others.</a:t>
            </a:r>
            <a:endParaRPr lang="en-US" sz="5400" b="1" dirty="0">
              <a:solidFill>
                <a:srgbClr val="000000"/>
              </a:solidFill>
              <a:latin typeface="+mn-lt"/>
            </a:endParaRPr>
          </a:p>
          <a:p>
            <a:pPr marL="0" indent="0">
              <a:buNone/>
            </a:pPr>
            <a:endParaRPr lang="en-US" sz="5400" b="1" dirty="0">
              <a:solidFill>
                <a:srgbClr val="000000"/>
              </a:solidFill>
              <a:latin typeface="+mn-lt"/>
            </a:endParaRPr>
          </a:p>
          <a:p>
            <a:pPr marL="0" indent="0">
              <a:buNone/>
            </a:pPr>
            <a:r>
              <a:rPr lang="en-US" sz="5400" b="1" dirty="0">
                <a:solidFill>
                  <a:srgbClr val="000000"/>
                </a:solidFill>
                <a:latin typeface="+mn-lt"/>
              </a:rPr>
              <a:t>FY2025 Funding Request: </a:t>
            </a:r>
            <a:r>
              <a:rPr lang="en-US" sz="5400" dirty="0">
                <a:solidFill>
                  <a:srgbClr val="000000"/>
                </a:solidFill>
                <a:latin typeface="+mn-lt"/>
              </a:rPr>
              <a:t>$11.4 billion</a:t>
            </a:r>
            <a:endParaRPr lang="en-US" sz="5400" dirty="0">
              <a:solidFill>
                <a:schemeClr val="bg2"/>
              </a:solidFill>
              <a:latin typeface="+mn-lt"/>
            </a:endParaRPr>
          </a:p>
        </p:txBody>
      </p:sp>
      <p:pic>
        <p:nvPicPr>
          <p:cNvPr id="5" name="Image" descr="Image">
            <a:extLst>
              <a:ext uri="{FF2B5EF4-FFF2-40B4-BE49-F238E27FC236}">
                <a16:creationId xmlns:a16="http://schemas.microsoft.com/office/drawing/2014/main" id="{3D80BA3A-519B-669A-9F6A-3C3D4DDBB80C}"/>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pic>
        <p:nvPicPr>
          <p:cNvPr id="6" name="Picture 5" descr="A blue and white sign&#10;&#10;Description automatically generated">
            <a:extLst>
              <a:ext uri="{FF2B5EF4-FFF2-40B4-BE49-F238E27FC236}">
                <a16:creationId xmlns:a16="http://schemas.microsoft.com/office/drawing/2014/main" id="{02ED5A78-9900-F2C3-95E1-6ED9F7AC6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50" y="442334"/>
            <a:ext cx="10960434" cy="2318249"/>
          </a:xfrm>
          <a:prstGeom prst="rect">
            <a:avLst/>
          </a:prstGeom>
        </p:spPr>
      </p:pic>
    </p:spTree>
    <p:extLst>
      <p:ext uri="{BB962C8B-B14F-4D97-AF65-F5344CB8AC3E}">
        <p14:creationId xmlns:p14="http://schemas.microsoft.com/office/powerpoint/2010/main" val="418325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4EDE9-7ACF-64F3-40DF-7C6F79535479}"/>
              </a:ext>
            </a:extLst>
          </p:cNvPr>
          <p:cNvSpPr>
            <a:spLocks noGrp="1"/>
          </p:cNvSpPr>
          <p:nvPr>
            <p:ph sz="half" idx="1"/>
          </p:nvPr>
        </p:nvSpPr>
        <p:spPr>
          <a:xfrm>
            <a:off x="576470" y="2502567"/>
            <a:ext cx="12185373" cy="9921345"/>
          </a:xfrm>
        </p:spPr>
        <p:txBody>
          <a:bodyPr numCol="1">
            <a:normAutofit/>
          </a:bodyPr>
          <a:lstStyle/>
          <a:p>
            <a:pPr marL="0" indent="0">
              <a:buNone/>
            </a:pPr>
            <a:r>
              <a:rPr lang="en-US" sz="4000" b="0" i="0" dirty="0">
                <a:solidFill>
                  <a:srgbClr val="171716"/>
                </a:solidFill>
                <a:effectLst/>
                <a:latin typeface="+mn-lt"/>
              </a:rPr>
              <a:t>The U.S. Economic Development Administration (</a:t>
            </a:r>
            <a:r>
              <a:rPr lang="en-US" sz="4000" b="0" i="0" u="sng" dirty="0">
                <a:solidFill>
                  <a:srgbClr val="171716"/>
                </a:solidFill>
                <a:effectLst/>
                <a:latin typeface="+mn-lt"/>
              </a:rPr>
              <a:t>EDA) is a major grantmaking arm of the Department of Commerce</a:t>
            </a:r>
            <a:r>
              <a:rPr lang="en-US" sz="4000" b="0" i="0" dirty="0">
                <a:solidFill>
                  <a:srgbClr val="171716"/>
                </a:solidFill>
                <a:effectLst/>
                <a:latin typeface="+mn-lt"/>
              </a:rPr>
              <a:t>. The EDA’s investment policy is designed to establish a foundation for </a:t>
            </a:r>
            <a:r>
              <a:rPr lang="en-US" sz="4000" b="0" i="0" u="sng" dirty="0">
                <a:solidFill>
                  <a:srgbClr val="171716"/>
                </a:solidFill>
                <a:effectLst/>
                <a:latin typeface="+mn-lt"/>
              </a:rPr>
              <a:t>sustainable job growth and the building of durable regional economies</a:t>
            </a:r>
            <a:r>
              <a:rPr lang="en-US" sz="4000" b="0" i="0" dirty="0">
                <a:solidFill>
                  <a:srgbClr val="171716"/>
                </a:solidFill>
                <a:effectLst/>
                <a:latin typeface="+mn-lt"/>
              </a:rPr>
              <a:t> throughout the United States. This foundation builds upon two key economic drivers - </a:t>
            </a:r>
            <a:r>
              <a:rPr lang="en-US" sz="4000" b="1" i="0" dirty="0">
                <a:solidFill>
                  <a:srgbClr val="171716"/>
                </a:solidFill>
                <a:effectLst/>
                <a:latin typeface="+mn-lt"/>
              </a:rPr>
              <a:t>innovation and regional collaboration</a:t>
            </a:r>
            <a:r>
              <a:rPr lang="en-US" sz="4000" b="0" i="0" dirty="0">
                <a:solidFill>
                  <a:srgbClr val="171716"/>
                </a:solidFill>
                <a:effectLst/>
                <a:latin typeface="+mn-lt"/>
              </a:rPr>
              <a:t>.</a:t>
            </a:r>
          </a:p>
          <a:p>
            <a:pPr marL="0" indent="0">
              <a:buNone/>
            </a:pPr>
            <a:r>
              <a:rPr lang="en-US" sz="4000" b="0" i="0" dirty="0">
                <a:solidFill>
                  <a:srgbClr val="171716"/>
                </a:solidFill>
                <a:effectLst/>
                <a:latin typeface="+mn-lt"/>
              </a:rPr>
              <a:t>EDA’s grant investments in </a:t>
            </a:r>
            <a:r>
              <a:rPr lang="en-US" sz="4000" b="0" i="0" u="sng" dirty="0">
                <a:solidFill>
                  <a:srgbClr val="171716"/>
                </a:solidFill>
                <a:effectLst/>
                <a:latin typeface="+mn-lt"/>
              </a:rPr>
              <a:t>planning, technical assistance, and infrastructure construction </a:t>
            </a:r>
            <a:r>
              <a:rPr lang="en-US" sz="4000" b="0" i="0" dirty="0">
                <a:solidFill>
                  <a:srgbClr val="171716"/>
                </a:solidFill>
                <a:effectLst/>
                <a:latin typeface="+mn-lt"/>
              </a:rPr>
              <a:t>are designed to leverage existing regional assets to support the implementation of economic development strategies that make it easier for businesses to start and grow. </a:t>
            </a:r>
            <a:endParaRPr lang="en-US" sz="4000" b="0" i="0" dirty="0">
              <a:solidFill>
                <a:schemeClr val="bg2"/>
              </a:solidFill>
              <a:effectLst/>
              <a:latin typeface="+mn-lt"/>
            </a:endParaRPr>
          </a:p>
        </p:txBody>
      </p:sp>
      <p:pic>
        <p:nvPicPr>
          <p:cNvPr id="5" name="Image" descr="Image">
            <a:extLst>
              <a:ext uri="{FF2B5EF4-FFF2-40B4-BE49-F238E27FC236}">
                <a16:creationId xmlns:a16="http://schemas.microsoft.com/office/drawing/2014/main" id="{3D80BA3A-519B-669A-9F6A-3C3D4DDBB80C}"/>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pic>
        <p:nvPicPr>
          <p:cNvPr id="8" name="Picture 7" descr="A close-up of a logo&#10;&#10;Description automatically generated">
            <a:extLst>
              <a:ext uri="{FF2B5EF4-FFF2-40B4-BE49-F238E27FC236}">
                <a16:creationId xmlns:a16="http://schemas.microsoft.com/office/drawing/2014/main" id="{0771E90B-0CF8-D84B-34F7-A1FCD95CF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25" y="186915"/>
            <a:ext cx="13892927" cy="1958970"/>
          </a:xfrm>
          <a:prstGeom prst="rect">
            <a:avLst/>
          </a:prstGeom>
        </p:spPr>
      </p:pic>
      <p:pic>
        <p:nvPicPr>
          <p:cNvPr id="1028" name="Picture 4" descr="Trade has been a powerful driver of economic development and poverty  reduction">
            <a:extLst>
              <a:ext uri="{FF2B5EF4-FFF2-40B4-BE49-F238E27FC236}">
                <a16:creationId xmlns:a16="http://schemas.microsoft.com/office/drawing/2014/main" id="{6FB8FBC2-2218-FC28-039A-3C251C490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853" y="3661864"/>
            <a:ext cx="9906000" cy="557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71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725111" y="3930853"/>
            <a:ext cx="7820526" cy="6770786"/>
          </a:xfrm>
          <a:prstGeom prst="rect">
            <a:avLst/>
          </a:prstGeom>
          <a:ln w="12700">
            <a:miter lim="400000"/>
          </a:ln>
        </p:spPr>
      </p:pic>
      <p:sp>
        <p:nvSpPr>
          <p:cNvPr id="158" name="section…"/>
          <p:cNvSpPr txBox="1"/>
          <p:nvPr/>
        </p:nvSpPr>
        <p:spPr>
          <a:xfrm>
            <a:off x="7246144" y="520417"/>
            <a:ext cx="10412274" cy="935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8545637" y="1550650"/>
            <a:ext cx="14984362" cy="10614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889000" lvl="0" algn="l" rtl="0">
              <a:lnSpc>
                <a:spcPct val="115000"/>
              </a:lnSpc>
              <a:spcBef>
                <a:spcPts val="0"/>
              </a:spcBef>
              <a:spcAft>
                <a:spcPts val="0"/>
              </a:spcAft>
              <a:buSzPts val="2800"/>
            </a:pPr>
            <a:r>
              <a:rPr lang="en-US" sz="5400" dirty="0">
                <a:solidFill>
                  <a:schemeClr val="bg1"/>
                </a:solidFill>
              </a:rPr>
              <a:t>I. Developing familiarity with major federal funders in economic opportunity and their focus areas</a:t>
            </a:r>
          </a:p>
          <a:p>
            <a:pPr marL="889000" lvl="0" algn="l" rtl="0">
              <a:lnSpc>
                <a:spcPct val="115000"/>
              </a:lnSpc>
              <a:spcBef>
                <a:spcPts val="0"/>
              </a:spcBef>
              <a:spcAft>
                <a:spcPts val="0"/>
              </a:spcAft>
              <a:buSzPts val="2800"/>
            </a:pPr>
            <a:endParaRPr lang="en-US" sz="5400" dirty="0">
              <a:solidFill>
                <a:schemeClr val="bg1"/>
              </a:solidFill>
            </a:endParaRPr>
          </a:p>
          <a:p>
            <a:pPr marL="889000" lvl="0" algn="l" rtl="0">
              <a:lnSpc>
                <a:spcPct val="115000"/>
              </a:lnSpc>
              <a:spcBef>
                <a:spcPts val="0"/>
              </a:spcBef>
              <a:spcAft>
                <a:spcPts val="0"/>
              </a:spcAft>
              <a:buSzPts val="2800"/>
            </a:pPr>
            <a:r>
              <a:rPr lang="en-US" sz="5400" dirty="0">
                <a:solidFill>
                  <a:schemeClr val="bg1"/>
                </a:solidFill>
              </a:rPr>
              <a:t>II. Key and emerging priorities in government grant funding for economic opportunity</a:t>
            </a:r>
          </a:p>
          <a:p>
            <a:pPr marL="889000" lvl="0" algn="l" rtl="0">
              <a:lnSpc>
                <a:spcPct val="115000"/>
              </a:lnSpc>
              <a:spcBef>
                <a:spcPts val="0"/>
              </a:spcBef>
              <a:spcAft>
                <a:spcPts val="0"/>
              </a:spcAft>
              <a:buSzPts val="2800"/>
            </a:pPr>
            <a:endParaRPr lang="en-US" sz="5400" dirty="0">
              <a:solidFill>
                <a:schemeClr val="bg1"/>
              </a:solidFill>
            </a:endParaRPr>
          </a:p>
          <a:p>
            <a:pPr marL="889000" lvl="0" algn="l" rtl="0">
              <a:lnSpc>
                <a:spcPct val="115000"/>
              </a:lnSpc>
              <a:spcBef>
                <a:spcPts val="0"/>
              </a:spcBef>
              <a:spcAft>
                <a:spcPts val="0"/>
              </a:spcAft>
              <a:buSzPts val="2800"/>
            </a:pPr>
            <a:r>
              <a:rPr lang="en-US" sz="5400" dirty="0">
                <a:solidFill>
                  <a:schemeClr val="bg1"/>
                </a:solidFill>
              </a:rPr>
              <a:t>III. Best practices in project design and proposal development: How to craft a winning economic opportunity government grant proposal</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4EDE9-7ACF-64F3-40DF-7C6F79535479}"/>
              </a:ext>
            </a:extLst>
          </p:cNvPr>
          <p:cNvSpPr>
            <a:spLocks noGrp="1"/>
          </p:cNvSpPr>
          <p:nvPr>
            <p:ph sz="half" idx="1"/>
          </p:nvPr>
        </p:nvSpPr>
        <p:spPr>
          <a:xfrm>
            <a:off x="556592" y="1750883"/>
            <a:ext cx="21746817" cy="10278028"/>
          </a:xfrm>
        </p:spPr>
        <p:txBody>
          <a:bodyPr numCol="1">
            <a:noAutofit/>
          </a:bodyPr>
          <a:lstStyle/>
          <a:p>
            <a:pPr marL="0" indent="0">
              <a:buNone/>
            </a:pPr>
            <a:r>
              <a:rPr lang="en-US" sz="4400" b="0" i="0" dirty="0">
                <a:solidFill>
                  <a:srgbClr val="171716"/>
                </a:solidFill>
                <a:effectLst/>
                <a:latin typeface="+mn-lt"/>
              </a:rPr>
              <a:t>Examples of EDA grant programs:</a:t>
            </a:r>
          </a:p>
          <a:p>
            <a:pPr algn="l"/>
            <a:r>
              <a:rPr lang="en-US" sz="4400" b="1" dirty="0">
                <a:solidFill>
                  <a:srgbClr val="171716"/>
                </a:solidFill>
                <a:latin typeface="+mn-lt"/>
              </a:rPr>
              <a:t>Distressed Area Recompete Pilot Program-</a:t>
            </a:r>
            <a:r>
              <a:rPr lang="en-US" sz="4400" dirty="0">
                <a:solidFill>
                  <a:srgbClr val="171716"/>
                </a:solidFill>
                <a:latin typeface="+mn-lt"/>
              </a:rPr>
              <a:t> investing in programs that will </a:t>
            </a:r>
            <a:r>
              <a:rPr lang="en-US" sz="4400" u="sng" dirty="0">
                <a:solidFill>
                  <a:srgbClr val="171716"/>
                </a:solidFill>
                <a:latin typeface="+mn-lt"/>
              </a:rPr>
              <a:t>create good jobs in areas </a:t>
            </a:r>
            <a:r>
              <a:rPr lang="en-US" sz="4400" b="0" i="0" u="sng" dirty="0">
                <a:solidFill>
                  <a:srgbClr val="171716"/>
                </a:solidFill>
                <a:effectLst/>
                <a:latin typeface="+mn-lt"/>
              </a:rPr>
              <a:t>where prime-age (25-54 years) employment significantly trails the national average</a:t>
            </a:r>
            <a:r>
              <a:rPr lang="en-US" sz="4400" b="0" i="0" dirty="0">
                <a:solidFill>
                  <a:srgbClr val="171716"/>
                </a:solidFill>
                <a:effectLst/>
                <a:latin typeface="+mn-lt"/>
              </a:rPr>
              <a:t>, with the goal </a:t>
            </a:r>
            <a:r>
              <a:rPr lang="en-US" sz="4400" dirty="0">
                <a:solidFill>
                  <a:srgbClr val="171716"/>
                </a:solidFill>
                <a:latin typeface="+mn-lt"/>
              </a:rPr>
              <a:t>of</a:t>
            </a:r>
            <a:r>
              <a:rPr lang="en-US" sz="4400" b="0" i="0" dirty="0">
                <a:solidFill>
                  <a:srgbClr val="171716"/>
                </a:solidFill>
                <a:effectLst/>
                <a:latin typeface="+mn-lt"/>
              </a:rPr>
              <a:t> closing this gap through large, flexible investments</a:t>
            </a:r>
          </a:p>
          <a:p>
            <a:pPr algn="l"/>
            <a:r>
              <a:rPr lang="en-US" sz="4400" b="1" dirty="0">
                <a:solidFill>
                  <a:srgbClr val="171716"/>
                </a:solidFill>
                <a:latin typeface="+mn-lt"/>
              </a:rPr>
              <a:t>Disaster Preparedness and Recovery</a:t>
            </a:r>
            <a:r>
              <a:rPr lang="en-US" sz="4400" dirty="0">
                <a:solidFill>
                  <a:srgbClr val="171716"/>
                </a:solidFill>
                <a:latin typeface="+mn-lt"/>
              </a:rPr>
              <a:t>- grants to support </a:t>
            </a:r>
            <a:r>
              <a:rPr lang="en-US" sz="4400" u="sng" dirty="0">
                <a:solidFill>
                  <a:srgbClr val="171716"/>
                </a:solidFill>
                <a:latin typeface="+mn-lt"/>
              </a:rPr>
              <a:t>economic rebuilding and resiliency following natural disasters</a:t>
            </a:r>
          </a:p>
          <a:p>
            <a:pPr algn="l"/>
            <a:r>
              <a:rPr lang="en-US" sz="4400" b="1" dirty="0">
                <a:solidFill>
                  <a:srgbClr val="171716"/>
                </a:solidFill>
                <a:latin typeface="+mn-lt"/>
              </a:rPr>
              <a:t>Public Works-</a:t>
            </a:r>
            <a:r>
              <a:rPr lang="en-US" sz="4400" dirty="0">
                <a:solidFill>
                  <a:srgbClr val="171716"/>
                </a:solidFill>
                <a:latin typeface="+mn-lt"/>
              </a:rPr>
              <a:t> grants </a:t>
            </a:r>
            <a:r>
              <a:rPr lang="en-US" sz="4400" b="0" i="0" dirty="0">
                <a:solidFill>
                  <a:srgbClr val="171716"/>
                </a:solidFill>
                <a:effectLst/>
                <a:latin typeface="+mn-lt"/>
              </a:rPr>
              <a:t>to help </a:t>
            </a:r>
            <a:r>
              <a:rPr lang="en-US" sz="4400" b="0" i="0" u="sng" dirty="0">
                <a:solidFill>
                  <a:srgbClr val="171716"/>
                </a:solidFill>
                <a:effectLst/>
                <a:latin typeface="+mn-lt"/>
              </a:rPr>
              <a:t>distressed communities revitalize, expand, and upgrade their physical infrastructure </a:t>
            </a:r>
            <a:r>
              <a:rPr lang="en-US" sz="4400" b="0" i="0" dirty="0">
                <a:solidFill>
                  <a:srgbClr val="171716"/>
                </a:solidFill>
                <a:effectLst/>
                <a:latin typeface="+mn-lt"/>
              </a:rPr>
              <a:t>to attract new industry, encourage business expansion, and create or retain long-term jobs </a:t>
            </a:r>
          </a:p>
          <a:p>
            <a:pPr algn="l"/>
            <a:r>
              <a:rPr lang="en-US" sz="4400" b="1" dirty="0">
                <a:solidFill>
                  <a:srgbClr val="171716"/>
                </a:solidFill>
                <a:latin typeface="+mn-lt"/>
              </a:rPr>
              <a:t>Economic Adjustment Assistance-</a:t>
            </a:r>
            <a:r>
              <a:rPr lang="en-US" sz="4400" b="0" i="0" dirty="0">
                <a:solidFill>
                  <a:srgbClr val="171716"/>
                </a:solidFill>
                <a:effectLst/>
                <a:latin typeface="+mn-lt"/>
              </a:rPr>
              <a:t> provides a wide range of technical, planning, and public works and infrastructure assistance in regions </a:t>
            </a:r>
            <a:r>
              <a:rPr lang="en-US" sz="4400" b="0" i="0" u="sng" dirty="0">
                <a:solidFill>
                  <a:srgbClr val="171716"/>
                </a:solidFill>
                <a:effectLst/>
                <a:latin typeface="+mn-lt"/>
              </a:rPr>
              <a:t>experiencing adverse economic changes that may occur suddenly or over time</a:t>
            </a:r>
            <a:r>
              <a:rPr lang="en-US" sz="4400" b="0" i="0" dirty="0">
                <a:solidFill>
                  <a:srgbClr val="171716"/>
                </a:solidFill>
                <a:effectLst/>
                <a:latin typeface="+mn-lt"/>
              </a:rPr>
              <a:t>, such as a steep decline in manufacturing employment following a plant closure, changing trade patterns, a catastrophic natural disaster, a military base closure, or environmental changes and regulations</a:t>
            </a:r>
          </a:p>
        </p:txBody>
      </p:sp>
      <p:pic>
        <p:nvPicPr>
          <p:cNvPr id="5" name="Image" descr="Image">
            <a:extLst>
              <a:ext uri="{FF2B5EF4-FFF2-40B4-BE49-F238E27FC236}">
                <a16:creationId xmlns:a16="http://schemas.microsoft.com/office/drawing/2014/main" id="{3D80BA3A-519B-669A-9F6A-3C3D4DDBB80C}"/>
              </a:ext>
            </a:extLst>
          </p:cNvPr>
          <p:cNvPicPr>
            <a:picLocks noChangeAspect="1"/>
          </p:cNvPicPr>
          <p:nvPr/>
        </p:nvPicPr>
        <p:blipFill>
          <a:blip r:embed="rId2"/>
          <a:stretch>
            <a:fillRect/>
          </a:stretch>
        </p:blipFill>
        <p:spPr>
          <a:xfrm>
            <a:off x="22883738" y="12423913"/>
            <a:ext cx="1219791" cy="1056456"/>
          </a:xfrm>
          <a:prstGeom prst="rect">
            <a:avLst/>
          </a:prstGeom>
          <a:ln w="12700">
            <a:miter lim="400000"/>
          </a:ln>
        </p:spPr>
      </p:pic>
      <p:pic>
        <p:nvPicPr>
          <p:cNvPr id="8" name="Picture 7" descr="A close-up of a logo&#10;&#10;Description automatically generated">
            <a:extLst>
              <a:ext uri="{FF2B5EF4-FFF2-40B4-BE49-F238E27FC236}">
                <a16:creationId xmlns:a16="http://schemas.microsoft.com/office/drawing/2014/main" id="{0771E90B-0CF8-D84B-34F7-A1FCD95CF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083" y="331294"/>
            <a:ext cx="9906000" cy="1396794"/>
          </a:xfrm>
          <a:prstGeom prst="rect">
            <a:avLst/>
          </a:prstGeom>
        </p:spPr>
      </p:pic>
    </p:spTree>
    <p:extLst>
      <p:ext uri="{BB962C8B-B14F-4D97-AF65-F5344CB8AC3E}">
        <p14:creationId xmlns:p14="http://schemas.microsoft.com/office/powerpoint/2010/main" val="1330791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ABBC04-C4B4-F5DF-D7AC-103DBD11BDC5}"/>
              </a:ext>
            </a:extLst>
          </p:cNvPr>
          <p:cNvSpPr>
            <a:spLocks noGrp="1"/>
          </p:cNvSpPr>
          <p:nvPr>
            <p:ph type="title"/>
          </p:nvPr>
        </p:nvSpPr>
        <p:spPr>
          <a:xfrm>
            <a:off x="800538" y="1231507"/>
            <a:ext cx="22102234" cy="1648132"/>
          </a:xfrm>
        </p:spPr>
        <p:txBody>
          <a:bodyPr>
            <a:normAutofit fontScale="90000"/>
          </a:bodyPr>
          <a:lstStyle/>
          <a:p>
            <a:r>
              <a:rPr lang="en-US" dirty="0">
                <a:solidFill>
                  <a:srgbClr val="0EB1A4"/>
                </a:solidFill>
              </a:rPr>
              <a:t>Additional agencies with economic opportunity-related grantmaking </a:t>
            </a:r>
          </a:p>
        </p:txBody>
      </p:sp>
      <p:sp>
        <p:nvSpPr>
          <p:cNvPr id="14" name="TextBox 13">
            <a:extLst>
              <a:ext uri="{FF2B5EF4-FFF2-40B4-BE49-F238E27FC236}">
                <a16:creationId xmlns:a16="http://schemas.microsoft.com/office/drawing/2014/main" id="{4DE0CF13-B195-2156-A7A4-8B07E6C095BE}"/>
              </a:ext>
            </a:extLst>
          </p:cNvPr>
          <p:cNvSpPr txBox="1"/>
          <p:nvPr/>
        </p:nvSpPr>
        <p:spPr>
          <a:xfrm>
            <a:off x="14242498" y="4726349"/>
            <a:ext cx="1280555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chemeClr val="bg2">
                    <a:lumMod val="50000"/>
                  </a:schemeClr>
                </a:solidFill>
                <a:effectLst/>
                <a:uFillTx/>
                <a:latin typeface="+mj-lt"/>
                <a:ea typeface="+mj-ea"/>
                <a:cs typeface="+mj-cs"/>
                <a:sym typeface="Helvetica Neue"/>
              </a:rPr>
              <a:t>Grants for post-secondary education </a:t>
            </a:r>
          </a:p>
          <a:p>
            <a:pPr marL="0" marR="0" indent="0" algn="l" defTabSz="2438337"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chemeClr val="bg2">
                    <a:lumMod val="50000"/>
                  </a:schemeClr>
                </a:solidFill>
                <a:effectLst/>
                <a:uFillTx/>
                <a:latin typeface="+mj-lt"/>
                <a:ea typeface="+mj-ea"/>
                <a:cs typeface="+mj-cs"/>
                <a:sym typeface="Helvetica Neue"/>
              </a:rPr>
              <a:t>and job training</a:t>
            </a:r>
          </a:p>
        </p:txBody>
      </p:sp>
      <p:sp>
        <p:nvSpPr>
          <p:cNvPr id="15" name="TextBox 14">
            <a:extLst>
              <a:ext uri="{FF2B5EF4-FFF2-40B4-BE49-F238E27FC236}">
                <a16:creationId xmlns:a16="http://schemas.microsoft.com/office/drawing/2014/main" id="{524C4340-B8C1-8FDA-E1D3-CC12B0CA80D9}"/>
              </a:ext>
            </a:extLst>
          </p:cNvPr>
          <p:cNvSpPr txBox="1"/>
          <p:nvPr/>
        </p:nvSpPr>
        <p:spPr>
          <a:xfrm>
            <a:off x="14103350" y="8487640"/>
            <a:ext cx="9137650"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chemeClr val="bg2">
                    <a:lumMod val="50000"/>
                  </a:schemeClr>
                </a:solidFill>
                <a:effectLst/>
                <a:uFillTx/>
                <a:latin typeface="+mj-lt"/>
                <a:ea typeface="+mj-ea"/>
                <a:cs typeface="+mj-cs"/>
                <a:sym typeface="Helvetica Neue"/>
              </a:rPr>
              <a:t>Grants for small business innovation, veteran-owned small businesses, and micr</a:t>
            </a:r>
            <a:r>
              <a:rPr lang="en-US" sz="4400" dirty="0">
                <a:solidFill>
                  <a:schemeClr val="bg2">
                    <a:lumMod val="50000"/>
                  </a:schemeClr>
                </a:solidFill>
              </a:rPr>
              <a:t>o-</a:t>
            </a:r>
            <a:r>
              <a:rPr kumimoji="0" lang="en-US" sz="4400" b="0" i="0" u="none" strike="noStrike" cap="none" spc="0" normalizeH="0" baseline="0" dirty="0">
                <a:ln>
                  <a:noFill/>
                </a:ln>
                <a:solidFill>
                  <a:schemeClr val="bg2">
                    <a:lumMod val="50000"/>
                  </a:schemeClr>
                </a:solidFill>
                <a:effectLst/>
                <a:uFillTx/>
                <a:latin typeface="+mj-lt"/>
                <a:ea typeface="+mj-ea"/>
                <a:cs typeface="+mj-cs"/>
                <a:sym typeface="Helvetica Neue"/>
              </a:rPr>
              <a:t> entrepreneurship</a:t>
            </a:r>
          </a:p>
        </p:txBody>
      </p:sp>
      <p:sp>
        <p:nvSpPr>
          <p:cNvPr id="17" name="Left Arrow 16">
            <a:extLst>
              <a:ext uri="{FF2B5EF4-FFF2-40B4-BE49-F238E27FC236}">
                <a16:creationId xmlns:a16="http://schemas.microsoft.com/office/drawing/2014/main" id="{B41C3804-9F3B-D512-E1EF-6CBA14A4EB7A}"/>
              </a:ext>
            </a:extLst>
          </p:cNvPr>
          <p:cNvSpPr/>
          <p:nvPr/>
        </p:nvSpPr>
        <p:spPr>
          <a:xfrm rot="10800000">
            <a:off x="11296647" y="4946234"/>
            <a:ext cx="1790706" cy="1023720"/>
          </a:xfrm>
          <a:prstGeom prst="leftArrow">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j-lt"/>
              <a:ea typeface="+mj-ea"/>
              <a:cs typeface="+mj-cs"/>
              <a:sym typeface="Helvetica Neue"/>
            </a:endParaRPr>
          </a:p>
        </p:txBody>
      </p:sp>
      <p:sp>
        <p:nvSpPr>
          <p:cNvPr id="18" name="Left Arrow 17">
            <a:extLst>
              <a:ext uri="{FF2B5EF4-FFF2-40B4-BE49-F238E27FC236}">
                <a16:creationId xmlns:a16="http://schemas.microsoft.com/office/drawing/2014/main" id="{171BA620-2915-4EC3-BE9E-4DDFBBBAF7A7}"/>
              </a:ext>
            </a:extLst>
          </p:cNvPr>
          <p:cNvSpPr/>
          <p:nvPr/>
        </p:nvSpPr>
        <p:spPr>
          <a:xfrm rot="10800000">
            <a:off x="11296647" y="9381293"/>
            <a:ext cx="1790706" cy="1023720"/>
          </a:xfrm>
          <a:prstGeom prst="leftArrow">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pic>
        <p:nvPicPr>
          <p:cNvPr id="20" name="Image" descr="Image">
            <a:extLst>
              <a:ext uri="{FF2B5EF4-FFF2-40B4-BE49-F238E27FC236}">
                <a16:creationId xmlns:a16="http://schemas.microsoft.com/office/drawing/2014/main" id="{78B98856-D57F-0E77-2D98-C4F2B1820C76}"/>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pic>
        <p:nvPicPr>
          <p:cNvPr id="2" name="Picture 1" descr="A blue text on a white background&#10;&#10;Description automatically generated">
            <a:extLst>
              <a:ext uri="{FF2B5EF4-FFF2-40B4-BE49-F238E27FC236}">
                <a16:creationId xmlns:a16="http://schemas.microsoft.com/office/drawing/2014/main" id="{0A6EA9BF-10A2-17FC-AE5A-A38C2549B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647" y="4517922"/>
            <a:ext cx="9017004" cy="1873663"/>
          </a:xfrm>
          <a:prstGeom prst="rect">
            <a:avLst/>
          </a:prstGeom>
        </p:spPr>
      </p:pic>
      <p:pic>
        <p:nvPicPr>
          <p:cNvPr id="7" name="Content Placeholder 6" descr="A close-up of a person&#10;&#10;Description automatically generated">
            <a:extLst>
              <a:ext uri="{FF2B5EF4-FFF2-40B4-BE49-F238E27FC236}">
                <a16:creationId xmlns:a16="http://schemas.microsoft.com/office/drawing/2014/main" id="{EAA8EB71-B5F6-DFEC-67EC-C4C3FF1CDEB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96100" y="8524769"/>
            <a:ext cx="8436944" cy="2988734"/>
          </a:xfrm>
        </p:spPr>
      </p:pic>
    </p:spTree>
    <p:extLst>
      <p:ext uri="{BB962C8B-B14F-4D97-AF65-F5344CB8AC3E}">
        <p14:creationId xmlns:p14="http://schemas.microsoft.com/office/powerpoint/2010/main" val="147720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513A-81B1-15F2-1685-D32F8AE1B737}"/>
              </a:ext>
            </a:extLst>
          </p:cNvPr>
          <p:cNvSpPr>
            <a:spLocks noGrp="1"/>
          </p:cNvSpPr>
          <p:nvPr>
            <p:ph type="title"/>
          </p:nvPr>
        </p:nvSpPr>
        <p:spPr/>
        <p:txBody>
          <a:bodyPr>
            <a:normAutofit/>
          </a:bodyPr>
          <a:lstStyle/>
          <a:p>
            <a:r>
              <a:rPr lang="en-US" sz="8000" b="1" dirty="0">
                <a:solidFill>
                  <a:srgbClr val="FFC000"/>
                </a:solidFill>
                <a:latin typeface="+mj-ea"/>
                <a:cs typeface="Montserrat"/>
                <a:sym typeface="Montserrat"/>
              </a:rPr>
              <a:t>II.</a:t>
            </a:r>
            <a:r>
              <a:rPr lang="en-US" sz="8000" b="1" dirty="0">
                <a:solidFill>
                  <a:schemeClr val="dk1"/>
                </a:solidFill>
                <a:latin typeface="Montserrat"/>
                <a:ea typeface="Montserrat"/>
                <a:cs typeface="Montserrat"/>
                <a:sym typeface="Montserrat"/>
              </a:rPr>
              <a:t> </a:t>
            </a:r>
            <a:r>
              <a:rPr lang="en-US" sz="8000" b="1" dirty="0">
                <a:solidFill>
                  <a:schemeClr val="accent2">
                    <a:lumMod val="75000"/>
                  </a:schemeClr>
                </a:solidFill>
                <a:latin typeface="+mj-ea"/>
                <a:sym typeface="Montserrat"/>
              </a:rPr>
              <a:t>Key and emerging government grant priorities in economic opportunity</a:t>
            </a:r>
            <a:endParaRPr lang="en-US" sz="8000" b="1" dirty="0"/>
          </a:p>
        </p:txBody>
      </p:sp>
    </p:spTree>
    <p:extLst>
      <p:ext uri="{BB962C8B-B14F-4D97-AF65-F5344CB8AC3E}">
        <p14:creationId xmlns:p14="http://schemas.microsoft.com/office/powerpoint/2010/main" val="419455867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0" y="583777"/>
            <a:ext cx="23164799" cy="1505304"/>
          </a:xfrm>
        </p:spPr>
        <p:txBody>
          <a:bodyPr>
            <a:normAutofit fontScale="90000"/>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Key and emerging grant priorities in economic opportunity</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609600" y="2592542"/>
            <a:ext cx="14194971" cy="10066023"/>
          </a:xfrm>
        </p:spPr>
        <p:txBody>
          <a:bodyPr numCol="1">
            <a:normAutofit/>
          </a:bodyPr>
          <a:lstStyle/>
          <a:p>
            <a:pPr marL="0" indent="0">
              <a:buNone/>
            </a:pPr>
            <a:r>
              <a:rPr lang="en-US" sz="5400" b="1" dirty="0">
                <a:solidFill>
                  <a:schemeClr val="bg2">
                    <a:lumMod val="50000"/>
                  </a:schemeClr>
                </a:solidFill>
                <a:latin typeface="+mn-lt"/>
              </a:rPr>
              <a:t>Workforce Development</a:t>
            </a:r>
          </a:p>
          <a:p>
            <a:r>
              <a:rPr lang="en-US" sz="4400" dirty="0">
                <a:solidFill>
                  <a:schemeClr val="bg2">
                    <a:lumMod val="50000"/>
                  </a:schemeClr>
                </a:solidFill>
                <a:latin typeface="+mn-lt"/>
              </a:rPr>
              <a:t>Creating opportunities for affordable, attainable, and accessible post-secondary education</a:t>
            </a:r>
          </a:p>
          <a:p>
            <a:r>
              <a:rPr lang="en-US" sz="4400" dirty="0">
                <a:solidFill>
                  <a:schemeClr val="bg2">
                    <a:lumMod val="50000"/>
                  </a:schemeClr>
                </a:solidFill>
                <a:latin typeface="+mn-lt"/>
              </a:rPr>
              <a:t>Increase opportunities for non-traditional post-secondary options:</a:t>
            </a:r>
          </a:p>
          <a:p>
            <a:pPr marL="1676400" lvl="4">
              <a:lnSpc>
                <a:spcPct val="100000"/>
              </a:lnSpc>
              <a:spcBef>
                <a:spcPts val="0"/>
              </a:spcBef>
              <a:buFont typeface="Courier New" panose="02070309020205020404" pitchFamily="49" charset="0"/>
              <a:buChar char="o"/>
            </a:pPr>
            <a:r>
              <a:rPr lang="en-US" sz="4400" dirty="0">
                <a:solidFill>
                  <a:schemeClr val="bg2">
                    <a:lumMod val="50000"/>
                  </a:schemeClr>
                </a:solidFill>
                <a:latin typeface="+mn-lt"/>
              </a:rPr>
              <a:t>Certificate programs</a:t>
            </a:r>
          </a:p>
          <a:p>
            <a:pPr marL="1676400" lvl="4">
              <a:lnSpc>
                <a:spcPct val="100000"/>
              </a:lnSpc>
              <a:spcBef>
                <a:spcPts val="0"/>
              </a:spcBef>
              <a:buFont typeface="Courier New" panose="02070309020205020404" pitchFamily="49" charset="0"/>
              <a:buChar char="o"/>
            </a:pPr>
            <a:r>
              <a:rPr lang="en-US" sz="4400" dirty="0">
                <a:solidFill>
                  <a:schemeClr val="bg2">
                    <a:lumMod val="50000"/>
                  </a:schemeClr>
                </a:solidFill>
                <a:latin typeface="+mn-lt"/>
              </a:rPr>
              <a:t>Stackable credentials</a:t>
            </a:r>
          </a:p>
          <a:p>
            <a:pPr marL="1676400" lvl="4">
              <a:lnSpc>
                <a:spcPct val="100000"/>
              </a:lnSpc>
              <a:spcBef>
                <a:spcPts val="0"/>
              </a:spcBef>
              <a:buFont typeface="Courier New" panose="02070309020205020404" pitchFamily="49" charset="0"/>
              <a:buChar char="o"/>
            </a:pPr>
            <a:r>
              <a:rPr lang="en-US" sz="4400" dirty="0">
                <a:solidFill>
                  <a:schemeClr val="bg2">
                    <a:lumMod val="50000"/>
                  </a:schemeClr>
                </a:solidFill>
                <a:latin typeface="+mn-lt"/>
              </a:rPr>
              <a:t>Virtual/hybrid learning</a:t>
            </a:r>
          </a:p>
          <a:p>
            <a:pPr marL="1676400" lvl="4">
              <a:lnSpc>
                <a:spcPct val="100000"/>
              </a:lnSpc>
              <a:spcBef>
                <a:spcPts val="0"/>
              </a:spcBef>
              <a:buFont typeface="Courier New" panose="02070309020205020404" pitchFamily="49" charset="0"/>
              <a:buChar char="o"/>
            </a:pPr>
            <a:r>
              <a:rPr lang="en-US" sz="4400" dirty="0">
                <a:solidFill>
                  <a:schemeClr val="bg2">
                    <a:lumMod val="50000"/>
                  </a:schemeClr>
                </a:solidFill>
                <a:latin typeface="+mn-lt"/>
              </a:rPr>
              <a:t>Dual credit learning</a:t>
            </a:r>
          </a:p>
          <a:p>
            <a:pPr marL="1676400" lvl="4">
              <a:lnSpc>
                <a:spcPct val="100000"/>
              </a:lnSpc>
              <a:spcBef>
                <a:spcPts val="0"/>
              </a:spcBef>
              <a:buFont typeface="Courier New" panose="02070309020205020404" pitchFamily="49" charset="0"/>
              <a:buChar char="o"/>
            </a:pPr>
            <a:endParaRPr lang="en-US" sz="4400" dirty="0">
              <a:solidFill>
                <a:schemeClr val="bg2">
                  <a:lumMod val="50000"/>
                </a:schemeClr>
              </a:solidFill>
              <a:latin typeface="+mn-lt"/>
            </a:endParaRPr>
          </a:p>
          <a:p>
            <a:pPr marL="708025" lvl="3" indent="-679450">
              <a:lnSpc>
                <a:spcPct val="100000"/>
              </a:lnSpc>
              <a:spcBef>
                <a:spcPts val="0"/>
              </a:spcBef>
            </a:pPr>
            <a:r>
              <a:rPr lang="en-US" sz="4400" dirty="0">
                <a:solidFill>
                  <a:schemeClr val="bg2">
                    <a:lumMod val="50000"/>
                  </a:schemeClr>
                </a:solidFill>
                <a:latin typeface="+mn-lt"/>
              </a:rPr>
              <a:t>School-to-Work opportunities (apprenticeships, on-on-the-job training)</a:t>
            </a:r>
          </a:p>
        </p:txBody>
      </p:sp>
      <p:pic>
        <p:nvPicPr>
          <p:cNvPr id="5" name="Picture 4" descr="A person standing in front of a group of people&#10;&#10;Description automatically generated">
            <a:extLst>
              <a:ext uri="{FF2B5EF4-FFF2-40B4-BE49-F238E27FC236}">
                <a16:creationId xmlns:a16="http://schemas.microsoft.com/office/drawing/2014/main" id="{3E429F15-1853-C900-BC74-3C4577D2E5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76163" y="9174479"/>
            <a:ext cx="11307838" cy="3957743"/>
          </a:xfrm>
          <a:prstGeom prst="rect">
            <a:avLst/>
          </a:prstGeom>
        </p:spPr>
      </p:pic>
      <p:pic>
        <p:nvPicPr>
          <p:cNvPr id="11" name="Picture 10" descr="Close-up of several colored markers on a piece of paper&#10;&#10;Description automatically generated">
            <a:extLst>
              <a:ext uri="{FF2B5EF4-FFF2-40B4-BE49-F238E27FC236}">
                <a16:creationId xmlns:a16="http://schemas.microsoft.com/office/drawing/2014/main" id="{A846587F-B94E-A8FF-3B9F-1F979BBB49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843882" y="2592542"/>
            <a:ext cx="7772400" cy="5188077"/>
          </a:xfrm>
          <a:prstGeom prst="rect">
            <a:avLst/>
          </a:prstGeom>
        </p:spPr>
      </p:pic>
    </p:spTree>
    <p:extLst>
      <p:ext uri="{BB962C8B-B14F-4D97-AF65-F5344CB8AC3E}">
        <p14:creationId xmlns:p14="http://schemas.microsoft.com/office/powerpoint/2010/main" val="2601446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586155" y="677561"/>
            <a:ext cx="23352368" cy="1505304"/>
          </a:xfrm>
        </p:spPr>
        <p:txBody>
          <a:bodyPr>
            <a:normAutofit fontScale="90000"/>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Key and emerging grant priorities in economic opportunity</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042219" y="2153368"/>
            <a:ext cx="11425161" cy="11275227"/>
          </a:xfrm>
        </p:spPr>
        <p:txBody>
          <a:bodyPr numCol="1">
            <a:normAutofit/>
          </a:bodyPr>
          <a:lstStyle/>
          <a:p>
            <a:pPr marL="0" indent="0">
              <a:buNone/>
            </a:pPr>
            <a:r>
              <a:rPr lang="en-US" b="1" dirty="0">
                <a:solidFill>
                  <a:schemeClr val="bg2">
                    <a:lumMod val="50000"/>
                  </a:schemeClr>
                </a:solidFill>
                <a:latin typeface="+mn-lt"/>
              </a:rPr>
              <a:t>Workforce Development Continued</a:t>
            </a:r>
          </a:p>
          <a:p>
            <a:r>
              <a:rPr lang="en-US" sz="5400" dirty="0">
                <a:solidFill>
                  <a:schemeClr val="bg2">
                    <a:lumMod val="50000"/>
                  </a:schemeClr>
                </a:solidFill>
                <a:latin typeface="+mn-lt"/>
              </a:rPr>
              <a:t>Push for trades programs (specific training for specialized skills)</a:t>
            </a:r>
            <a:endParaRPr lang="en-US" sz="5400" b="1" dirty="0">
              <a:solidFill>
                <a:schemeClr val="bg2">
                  <a:lumMod val="50000"/>
                </a:schemeClr>
              </a:solidFill>
              <a:latin typeface="+mn-lt"/>
            </a:endParaRPr>
          </a:p>
          <a:p>
            <a:r>
              <a:rPr lang="en-US" sz="5400" dirty="0">
                <a:solidFill>
                  <a:schemeClr val="bg2">
                    <a:lumMod val="50000"/>
                  </a:schemeClr>
                </a:solidFill>
                <a:latin typeface="+mn-lt"/>
              </a:rPr>
              <a:t>Focus on dislocated/displaced workers, unemployed, and underemployed</a:t>
            </a:r>
          </a:p>
          <a:p>
            <a:r>
              <a:rPr lang="en-US" sz="5400" dirty="0">
                <a:solidFill>
                  <a:schemeClr val="bg2">
                    <a:lumMod val="50000"/>
                  </a:schemeClr>
                </a:solidFill>
                <a:latin typeface="+mn-lt"/>
              </a:rPr>
              <a:t>Collaborations between education/training and business, as well as supportive services and labor/workforce entities</a:t>
            </a:r>
          </a:p>
        </p:txBody>
      </p:sp>
      <p:pic>
        <p:nvPicPr>
          <p:cNvPr id="5" name="Picture 4" descr="A group of people standing in front of a word&#10;&#10;Description automatically generated">
            <a:extLst>
              <a:ext uri="{FF2B5EF4-FFF2-40B4-BE49-F238E27FC236}">
                <a16:creationId xmlns:a16="http://schemas.microsoft.com/office/drawing/2014/main" id="{7EFB8D6F-9C72-6256-D2E9-BF641711C8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644362" y="3749040"/>
            <a:ext cx="11739638" cy="6603546"/>
          </a:xfrm>
          <a:prstGeom prst="rect">
            <a:avLst/>
          </a:prstGeom>
        </p:spPr>
      </p:pic>
    </p:spTree>
    <p:extLst>
      <p:ext uri="{BB962C8B-B14F-4D97-AF65-F5344CB8AC3E}">
        <p14:creationId xmlns:p14="http://schemas.microsoft.com/office/powerpoint/2010/main" val="126265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586155" y="677561"/>
            <a:ext cx="23352368" cy="1505304"/>
          </a:xfrm>
        </p:spPr>
        <p:txBody>
          <a:bodyPr>
            <a:normAutofit fontScale="90000"/>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Key and emerging grant priorities in economic opportunity</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219201" y="2182865"/>
            <a:ext cx="11866878" cy="11275227"/>
          </a:xfrm>
        </p:spPr>
        <p:txBody>
          <a:bodyPr numCol="1">
            <a:normAutofit/>
          </a:bodyPr>
          <a:lstStyle/>
          <a:p>
            <a:pPr marL="0" indent="0">
              <a:buNone/>
            </a:pPr>
            <a:r>
              <a:rPr lang="en-US" sz="5400" b="1" dirty="0">
                <a:solidFill>
                  <a:schemeClr val="bg2">
                    <a:lumMod val="50000"/>
                  </a:schemeClr>
                </a:solidFill>
                <a:latin typeface="+mn-lt"/>
              </a:rPr>
              <a:t>Workforce Development Continued</a:t>
            </a:r>
          </a:p>
          <a:p>
            <a:r>
              <a:rPr lang="en-US" sz="5400" dirty="0">
                <a:solidFill>
                  <a:schemeClr val="bg2">
                    <a:lumMod val="50000"/>
                  </a:schemeClr>
                </a:solidFill>
                <a:latin typeface="+mn-lt"/>
              </a:rPr>
              <a:t>Focus on reducing barriers (wrap-around services), addressing Social Determinants of Health (transportation, childcare, housing, food, academic support, etc.)</a:t>
            </a:r>
          </a:p>
          <a:p>
            <a:r>
              <a:rPr lang="en-US" sz="5400" dirty="0">
                <a:solidFill>
                  <a:schemeClr val="bg2">
                    <a:lumMod val="50000"/>
                  </a:schemeClr>
                </a:solidFill>
                <a:latin typeface="+mn-lt"/>
              </a:rPr>
              <a:t>Focus on “Quality Jobs” or “Good Jobs” defined as those that exceed the local prevailing wage for an industry in the region, including basic benefits</a:t>
            </a:r>
          </a:p>
        </p:txBody>
      </p:sp>
      <p:pic>
        <p:nvPicPr>
          <p:cNvPr id="7" name="Picture 6" descr="A chalkboard with a calculator and a plant on a table&#10;&#10;Description automatically generated">
            <a:extLst>
              <a:ext uri="{FF2B5EF4-FFF2-40B4-BE49-F238E27FC236}">
                <a16:creationId xmlns:a16="http://schemas.microsoft.com/office/drawing/2014/main" id="{AEF7CFBE-2F4C-657E-4AF8-FCB75735C5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472941" y="3453491"/>
            <a:ext cx="10078719" cy="7559039"/>
          </a:xfrm>
          <a:prstGeom prst="rect">
            <a:avLst/>
          </a:prstGeom>
        </p:spPr>
      </p:pic>
    </p:spTree>
    <p:extLst>
      <p:ext uri="{BB962C8B-B14F-4D97-AF65-F5344CB8AC3E}">
        <p14:creationId xmlns:p14="http://schemas.microsoft.com/office/powerpoint/2010/main" val="2718693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715108" y="677562"/>
            <a:ext cx="22953784" cy="1505304"/>
          </a:xfrm>
        </p:spPr>
        <p:txBody>
          <a:bodyPr>
            <a:normAutofit fontScale="90000"/>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Key and emerging grant priorities in economic opportunity</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1003281" y="1889760"/>
            <a:ext cx="12191999" cy="11490960"/>
          </a:xfrm>
        </p:spPr>
        <p:txBody>
          <a:bodyPr numCol="1">
            <a:normAutofit/>
          </a:bodyPr>
          <a:lstStyle/>
          <a:p>
            <a:pPr marL="0" indent="0">
              <a:buNone/>
            </a:pPr>
            <a:r>
              <a:rPr lang="en-US" sz="5400" b="1" dirty="0">
                <a:solidFill>
                  <a:schemeClr val="bg2">
                    <a:lumMod val="50000"/>
                  </a:schemeClr>
                </a:solidFill>
                <a:latin typeface="+mn-lt"/>
              </a:rPr>
              <a:t>Economic Development </a:t>
            </a:r>
          </a:p>
          <a:p>
            <a:r>
              <a:rPr lang="en-US" sz="5400" dirty="0">
                <a:solidFill>
                  <a:schemeClr val="bg2">
                    <a:lumMod val="50000"/>
                  </a:schemeClr>
                </a:solidFill>
                <a:latin typeface="+mn-lt"/>
              </a:rPr>
              <a:t>Economic development planning and implementation efforts at the local (city or county) and state levels – rural development</a:t>
            </a:r>
          </a:p>
          <a:p>
            <a:r>
              <a:rPr lang="en-US" sz="5400" dirty="0">
                <a:solidFill>
                  <a:schemeClr val="bg2">
                    <a:lumMod val="50000"/>
                  </a:schemeClr>
                </a:solidFill>
                <a:latin typeface="+mn-lt"/>
              </a:rPr>
              <a:t>COVID relief for businesses in recent years to address loss of revenue tied to the pandemic as well as loss of employees</a:t>
            </a:r>
          </a:p>
          <a:p>
            <a:r>
              <a:rPr lang="en-US" sz="5400" dirty="0">
                <a:solidFill>
                  <a:schemeClr val="bg2">
                    <a:lumMod val="50000"/>
                  </a:schemeClr>
                </a:solidFill>
                <a:latin typeface="+mn-lt"/>
              </a:rPr>
              <a:t>Focus on creating new, high-quality jobs (incentive funding – amount of funding directly linked to # of new jobs created)</a:t>
            </a:r>
          </a:p>
        </p:txBody>
      </p:sp>
      <p:pic>
        <p:nvPicPr>
          <p:cNvPr id="5" name="Picture 4" descr="A chalkboard with text on it next to a pair of books and glasses&#10;&#10;Description automatically generated">
            <a:extLst>
              <a:ext uri="{FF2B5EF4-FFF2-40B4-BE49-F238E27FC236}">
                <a16:creationId xmlns:a16="http://schemas.microsoft.com/office/drawing/2014/main" id="{39015AE0-5D64-CF36-B4E7-9C2DA1297E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931" y="3712385"/>
            <a:ext cx="10300738" cy="6772735"/>
          </a:xfrm>
          <a:prstGeom prst="rect">
            <a:avLst/>
          </a:prstGeom>
        </p:spPr>
      </p:pic>
    </p:spTree>
    <p:extLst>
      <p:ext uri="{BB962C8B-B14F-4D97-AF65-F5344CB8AC3E}">
        <p14:creationId xmlns:p14="http://schemas.microsoft.com/office/powerpoint/2010/main" val="1799997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715108" y="677562"/>
            <a:ext cx="22953784" cy="1505304"/>
          </a:xfrm>
        </p:spPr>
        <p:txBody>
          <a:bodyPr>
            <a:normAutofit fontScale="90000"/>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Key and emerging grant priorities in economic opportunity</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0046605" y="2944866"/>
            <a:ext cx="13411199" cy="10456988"/>
          </a:xfrm>
        </p:spPr>
        <p:txBody>
          <a:bodyPr numCol="1">
            <a:normAutofit/>
          </a:bodyPr>
          <a:lstStyle/>
          <a:p>
            <a:pPr marL="0" indent="0">
              <a:buNone/>
            </a:pPr>
            <a:r>
              <a:rPr lang="en-US" sz="5400" b="1" dirty="0">
                <a:solidFill>
                  <a:schemeClr val="bg2">
                    <a:lumMod val="50000"/>
                  </a:schemeClr>
                </a:solidFill>
                <a:latin typeface="+mn-lt"/>
              </a:rPr>
              <a:t>Economic Development </a:t>
            </a:r>
          </a:p>
          <a:p>
            <a:r>
              <a:rPr lang="en-US" sz="5400" dirty="0">
                <a:solidFill>
                  <a:schemeClr val="bg2">
                    <a:lumMod val="50000"/>
                  </a:schemeClr>
                </a:solidFill>
                <a:latin typeface="+mn-lt"/>
              </a:rPr>
              <a:t>Public infrastructure funding – to improve facilities alongside increasing jobs</a:t>
            </a:r>
          </a:p>
          <a:p>
            <a:r>
              <a:rPr lang="en-US" sz="5400" dirty="0">
                <a:solidFill>
                  <a:schemeClr val="bg2">
                    <a:lumMod val="50000"/>
                  </a:schemeClr>
                </a:solidFill>
                <a:latin typeface="+mn-lt"/>
              </a:rPr>
              <a:t>Downtown revitalization/Small Business Development/Rural Business Development</a:t>
            </a:r>
          </a:p>
          <a:p>
            <a:r>
              <a:rPr lang="en-US" sz="5400" dirty="0">
                <a:solidFill>
                  <a:schemeClr val="bg2">
                    <a:lumMod val="50000"/>
                  </a:schemeClr>
                </a:solidFill>
                <a:latin typeface="+mn-lt"/>
              </a:rPr>
              <a:t>Sector-specific opportunities (agriculture, IT, energy, etc.)</a:t>
            </a:r>
          </a:p>
        </p:txBody>
      </p:sp>
      <p:pic>
        <p:nvPicPr>
          <p:cNvPr id="5" name="Picture 4" descr="A close-up of a sign&#10;&#10;Description automatically generated">
            <a:extLst>
              <a:ext uri="{FF2B5EF4-FFF2-40B4-BE49-F238E27FC236}">
                <a16:creationId xmlns:a16="http://schemas.microsoft.com/office/drawing/2014/main" id="{4B6BD400-822E-D8F9-FB18-0EFC5EAC50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9019" y="4236720"/>
            <a:ext cx="9353622" cy="6227953"/>
          </a:xfrm>
          <a:prstGeom prst="rect">
            <a:avLst/>
          </a:prstGeom>
        </p:spPr>
      </p:pic>
    </p:spTree>
    <p:extLst>
      <p:ext uri="{BB962C8B-B14F-4D97-AF65-F5344CB8AC3E}">
        <p14:creationId xmlns:p14="http://schemas.microsoft.com/office/powerpoint/2010/main" val="2409418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1219201" y="1076146"/>
            <a:ext cx="22156614" cy="1505304"/>
          </a:xfrm>
        </p:spPr>
        <p:txBody>
          <a:bodyPr>
            <a:normAutofit fontScale="90000"/>
          </a:bodyPr>
          <a:lstStyle/>
          <a:p>
            <a:r>
              <a:rPr lang="en-US" sz="8800" dirty="0">
                <a:solidFill>
                  <a:srgbClr val="FFC000"/>
                </a:solidFill>
                <a:latin typeface="+mj-ea"/>
                <a:cs typeface="Montserrat"/>
                <a:sym typeface="Montserrat"/>
              </a:rPr>
              <a:t>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Key and emerging grant priorities in economic opportunity</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219201" y="3305908"/>
            <a:ext cx="12448673" cy="9333946"/>
          </a:xfrm>
        </p:spPr>
        <p:txBody>
          <a:bodyPr numCol="1">
            <a:normAutofit/>
          </a:bodyPr>
          <a:lstStyle/>
          <a:p>
            <a:pPr marL="0" indent="0">
              <a:buNone/>
            </a:pPr>
            <a:r>
              <a:rPr lang="en-US" sz="5400" b="1" dirty="0">
                <a:solidFill>
                  <a:schemeClr val="bg2">
                    <a:lumMod val="50000"/>
                  </a:schemeClr>
                </a:solidFill>
                <a:latin typeface="+mn-lt"/>
              </a:rPr>
              <a:t>Entrepreneurship</a:t>
            </a:r>
          </a:p>
          <a:p>
            <a:r>
              <a:rPr lang="en-US" sz="5400" dirty="0">
                <a:solidFill>
                  <a:schemeClr val="bg2">
                    <a:lumMod val="50000"/>
                  </a:schemeClr>
                </a:solidFill>
                <a:latin typeface="+mn-lt"/>
              </a:rPr>
              <a:t>Grants for creation of small businesses (women-, minority-, veteran-owned, rural, etc.)</a:t>
            </a:r>
          </a:p>
          <a:p>
            <a:r>
              <a:rPr lang="en-US" sz="5400" dirty="0">
                <a:solidFill>
                  <a:schemeClr val="bg2">
                    <a:lumMod val="50000"/>
                  </a:schemeClr>
                </a:solidFill>
                <a:latin typeface="+mn-lt"/>
              </a:rPr>
              <a:t>Grants for entrepreneurship training and professional development (Entrepreneurship mentoring programs)</a:t>
            </a:r>
          </a:p>
          <a:p>
            <a:pPr marL="0" indent="0">
              <a:buNone/>
            </a:pPr>
            <a:endParaRPr lang="en-US" dirty="0">
              <a:solidFill>
                <a:schemeClr val="bg2"/>
              </a:solidFill>
              <a:latin typeface="+mj-lt"/>
            </a:endParaRPr>
          </a:p>
        </p:txBody>
      </p:sp>
      <p:pic>
        <p:nvPicPr>
          <p:cNvPr id="5" name="Picture 4" descr="A person sitting at a desk&#10;&#10;Description automatically generated">
            <a:extLst>
              <a:ext uri="{FF2B5EF4-FFF2-40B4-BE49-F238E27FC236}">
                <a16:creationId xmlns:a16="http://schemas.microsoft.com/office/drawing/2014/main" id="{7336C023-D551-C89E-0D9A-392350B42B6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061440" y="3894084"/>
            <a:ext cx="9787310" cy="6516008"/>
          </a:xfrm>
          <a:prstGeom prst="rect">
            <a:avLst/>
          </a:prstGeom>
        </p:spPr>
      </p:pic>
    </p:spTree>
    <p:extLst>
      <p:ext uri="{BB962C8B-B14F-4D97-AF65-F5344CB8AC3E}">
        <p14:creationId xmlns:p14="http://schemas.microsoft.com/office/powerpoint/2010/main" val="665464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513A-81B1-15F2-1685-D32F8AE1B737}"/>
              </a:ext>
            </a:extLst>
          </p:cNvPr>
          <p:cNvSpPr>
            <a:spLocks noGrp="1"/>
          </p:cNvSpPr>
          <p:nvPr>
            <p:ph type="title"/>
          </p:nvPr>
        </p:nvSpPr>
        <p:spPr/>
        <p:txBody>
          <a:bodyPr>
            <a:noAutofit/>
          </a:bodyPr>
          <a:lstStyle/>
          <a:p>
            <a:pPr>
              <a:lnSpc>
                <a:spcPct val="100000"/>
              </a:lnSpc>
              <a:spcBef>
                <a:spcPts val="2400"/>
              </a:spcBef>
            </a:pPr>
            <a:r>
              <a:rPr lang="en-US" sz="8000" b="1" dirty="0">
                <a:solidFill>
                  <a:srgbClr val="FFC000"/>
                </a:solidFill>
                <a:latin typeface="+mj-ea"/>
                <a:cs typeface="Montserrat"/>
                <a:sym typeface="Montserrat"/>
              </a:rPr>
              <a:t>III.</a:t>
            </a:r>
            <a:r>
              <a:rPr lang="en-US" sz="8000" b="1" dirty="0">
                <a:solidFill>
                  <a:schemeClr val="dk1"/>
                </a:solidFill>
                <a:latin typeface="Montserrat"/>
                <a:ea typeface="Montserrat"/>
                <a:cs typeface="Montserrat"/>
                <a:sym typeface="Montserrat"/>
              </a:rPr>
              <a:t> </a:t>
            </a:r>
            <a:r>
              <a:rPr lang="en-US" sz="8000" b="1" dirty="0">
                <a:solidFill>
                  <a:schemeClr val="accent2">
                    <a:lumMod val="75000"/>
                  </a:schemeClr>
                </a:solidFill>
                <a:latin typeface="+mj-ea"/>
                <a:sym typeface="Montserrat"/>
              </a:rPr>
              <a:t>Best practices in project design and proposal development: How to craft a winning economic opportunity government grant proposal</a:t>
            </a:r>
            <a:endParaRPr lang="en-US" sz="8000" b="1" dirty="0"/>
          </a:p>
        </p:txBody>
      </p:sp>
    </p:spTree>
    <p:extLst>
      <p:ext uri="{BB962C8B-B14F-4D97-AF65-F5344CB8AC3E}">
        <p14:creationId xmlns:p14="http://schemas.microsoft.com/office/powerpoint/2010/main" val="26687841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730378" y="2918109"/>
            <a:ext cx="7481079" cy="6476903"/>
          </a:xfrm>
          <a:prstGeom prst="rect">
            <a:avLst/>
          </a:prstGeom>
          <a:ln w="12700">
            <a:miter lim="400000"/>
          </a:ln>
        </p:spPr>
      </p:pic>
      <p:sp>
        <p:nvSpPr>
          <p:cNvPr id="161" name="section…"/>
          <p:cNvSpPr txBox="1"/>
          <p:nvPr/>
        </p:nvSpPr>
        <p:spPr>
          <a:xfrm>
            <a:off x="9821542" y="752214"/>
            <a:ext cx="13546458" cy="1448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Innovative Funding Partners</a:t>
            </a:r>
            <a:endParaRPr sz="54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9122885" y="2900055"/>
            <a:ext cx="13906448" cy="8372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l">
              <a:lnSpc>
                <a:spcPct val="110000"/>
              </a:lnSpc>
              <a:spcAft>
                <a:spcPts val="600"/>
              </a:spcAft>
              <a:buNone/>
            </a:pPr>
            <a:r>
              <a:rPr lang="en-US" sz="4400" b="1" dirty="0">
                <a:solidFill>
                  <a:schemeClr val="bg1"/>
                </a:solidFill>
              </a:rPr>
              <a:t>IFP</a:t>
            </a:r>
            <a:r>
              <a:rPr lang="en-US" sz="4400" dirty="0">
                <a:solidFill>
                  <a:schemeClr val="bg1"/>
                </a:solidFill>
              </a:rPr>
              <a:t> is a nationally-recognized grants consulting firm highly regarded for an impressive overall grant success rate of 87%. Well known for their expertise in federal and other governmental grant writing, this success is based not only on technical expertise, but also on a foundational relationship-building approach. IFP’s team of over 20 highly-experienced consultants are passionate about helping organizations meet the unique needs of their local communities and better serve their constituents by seeking and securing grant funding. </a:t>
            </a:r>
          </a:p>
        </p:txBody>
      </p:sp>
      <p:pic>
        <p:nvPicPr>
          <p:cNvPr id="7" name="Picture 6" descr="A row of colorful dots&#10;&#10;Description automatically generated">
            <a:extLst>
              <a:ext uri="{FF2B5EF4-FFF2-40B4-BE49-F238E27FC236}">
                <a16:creationId xmlns:a16="http://schemas.microsoft.com/office/drawing/2014/main" id="{A42A9013-7945-E641-AF7C-05135A16F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0346" y="10605863"/>
            <a:ext cx="9330415" cy="3110138"/>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492370" y="701008"/>
            <a:ext cx="23516492"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Best practices in project design and proposal development</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219201" y="2206312"/>
            <a:ext cx="16106273" cy="10433542"/>
          </a:xfrm>
        </p:spPr>
        <p:txBody>
          <a:bodyPr numCol="1">
            <a:normAutofit/>
          </a:bodyPr>
          <a:lstStyle/>
          <a:p>
            <a:pPr marL="0" indent="0">
              <a:buNone/>
            </a:pPr>
            <a:r>
              <a:rPr lang="en-US" sz="5400" b="1" dirty="0">
                <a:solidFill>
                  <a:schemeClr val="bg2">
                    <a:lumMod val="50000"/>
                  </a:schemeClr>
                </a:solidFill>
                <a:latin typeface="+mn-lt"/>
              </a:rPr>
              <a:t>Understand grant requirements</a:t>
            </a:r>
          </a:p>
          <a:p>
            <a:r>
              <a:rPr lang="en-US" sz="4400" dirty="0">
                <a:solidFill>
                  <a:schemeClr val="bg2">
                    <a:lumMod val="50000"/>
                  </a:schemeClr>
                </a:solidFill>
                <a:latin typeface="+mn-lt"/>
              </a:rPr>
              <a:t>Thoroughly review the NOFO/RFP including program purpose, eligibility criteria, required activities, etc.</a:t>
            </a:r>
          </a:p>
          <a:p>
            <a:r>
              <a:rPr lang="en-US" sz="4400" dirty="0">
                <a:solidFill>
                  <a:schemeClr val="bg2">
                    <a:lumMod val="50000"/>
                  </a:schemeClr>
                </a:solidFill>
                <a:latin typeface="+mn-lt"/>
              </a:rPr>
              <a:t>Ensure your project/program aligns with the grant’s goals and objectives, period of performance, award amount, etc.</a:t>
            </a:r>
          </a:p>
          <a:p>
            <a:r>
              <a:rPr lang="en-US" sz="4400" dirty="0">
                <a:solidFill>
                  <a:schemeClr val="bg2">
                    <a:lumMod val="50000"/>
                  </a:schemeClr>
                </a:solidFill>
                <a:latin typeface="+mn-lt"/>
              </a:rPr>
              <a:t>Understand requirements around match/cost sharing, indirect costs, reporting, etc.</a:t>
            </a:r>
          </a:p>
          <a:p>
            <a:r>
              <a:rPr lang="en-US" sz="4400" dirty="0">
                <a:solidFill>
                  <a:schemeClr val="bg2">
                    <a:lumMod val="50000"/>
                  </a:schemeClr>
                </a:solidFill>
                <a:latin typeface="+mn-lt"/>
              </a:rPr>
              <a:t>You will be most competitive if you are not trying to “put a square peg in a round hole”</a:t>
            </a:r>
          </a:p>
          <a:p>
            <a:pPr marL="0" indent="0">
              <a:buNone/>
            </a:pPr>
            <a:endParaRPr lang="en-US" dirty="0">
              <a:solidFill>
                <a:schemeClr val="bg2"/>
              </a:solidFill>
              <a:latin typeface="+mj-lt"/>
            </a:endParaRPr>
          </a:p>
        </p:txBody>
      </p:sp>
      <p:pic>
        <p:nvPicPr>
          <p:cNvPr id="2" name="Image" descr="Image">
            <a:extLst>
              <a:ext uri="{FF2B5EF4-FFF2-40B4-BE49-F238E27FC236}">
                <a16:creationId xmlns:a16="http://schemas.microsoft.com/office/drawing/2014/main" id="{D08151F0-DC25-2BE7-674B-FE3CDC0BF90E}"/>
              </a:ext>
            </a:extLst>
          </p:cNvPr>
          <p:cNvPicPr>
            <a:picLocks noChangeAspect="1"/>
          </p:cNvPicPr>
          <p:nvPr/>
        </p:nvPicPr>
        <p:blipFill>
          <a:blip r:embed="rId2"/>
          <a:stretch>
            <a:fillRect/>
          </a:stretch>
        </p:blipFill>
        <p:spPr>
          <a:xfrm>
            <a:off x="18865249" y="9588104"/>
            <a:ext cx="4299550" cy="3723823"/>
          </a:xfrm>
          <a:prstGeom prst="rect">
            <a:avLst/>
          </a:prstGeom>
          <a:ln w="12700">
            <a:miter lim="400000"/>
          </a:ln>
        </p:spPr>
      </p:pic>
    </p:spTree>
    <p:extLst>
      <p:ext uri="{BB962C8B-B14F-4D97-AF65-F5344CB8AC3E}">
        <p14:creationId xmlns:p14="http://schemas.microsoft.com/office/powerpoint/2010/main" val="3887871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1" y="794792"/>
            <a:ext cx="23586830"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Best practices in project design and proposal development</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219201" y="2110154"/>
            <a:ext cx="21828368" cy="4747846"/>
          </a:xfrm>
        </p:spPr>
        <p:txBody>
          <a:bodyPr numCol="1">
            <a:normAutofit fontScale="92500" lnSpcReduction="10000"/>
          </a:bodyPr>
          <a:lstStyle/>
          <a:p>
            <a:pPr marL="0" indent="0">
              <a:buNone/>
            </a:pPr>
            <a:r>
              <a:rPr lang="en-US" sz="5400" b="1" dirty="0">
                <a:solidFill>
                  <a:schemeClr val="bg2">
                    <a:lumMod val="50000"/>
                  </a:schemeClr>
                </a:solidFill>
                <a:latin typeface="+mn-lt"/>
              </a:rPr>
              <a:t>Define clear goals, objectives and outcomes</a:t>
            </a:r>
          </a:p>
          <a:p>
            <a:r>
              <a:rPr lang="en-US" dirty="0">
                <a:solidFill>
                  <a:schemeClr val="bg2">
                    <a:lumMod val="50000"/>
                  </a:schemeClr>
                </a:solidFill>
                <a:latin typeface="+mn-lt"/>
              </a:rPr>
              <a:t>Define your overarching goals of the project (align with grant purpose)</a:t>
            </a:r>
          </a:p>
          <a:p>
            <a:r>
              <a:rPr lang="en-US" dirty="0">
                <a:solidFill>
                  <a:schemeClr val="bg2">
                    <a:lumMod val="50000"/>
                  </a:schemeClr>
                </a:solidFill>
                <a:latin typeface="+mn-lt"/>
              </a:rPr>
              <a:t>Clearly articulate the objectives (what you will do) and outcomes (what you will achieve) of your project</a:t>
            </a:r>
          </a:p>
          <a:p>
            <a:r>
              <a:rPr lang="en-US" dirty="0">
                <a:solidFill>
                  <a:schemeClr val="bg2">
                    <a:lumMod val="50000"/>
                  </a:schemeClr>
                </a:solidFill>
                <a:latin typeface="+mn-lt"/>
              </a:rPr>
              <a:t>Use SMART objectives:</a:t>
            </a:r>
          </a:p>
          <a:p>
            <a:pPr marL="0" indent="0">
              <a:buNone/>
            </a:pPr>
            <a:endParaRPr lang="en-US" dirty="0">
              <a:solidFill>
                <a:schemeClr val="bg2"/>
              </a:solidFill>
              <a:latin typeface="+mj-lt"/>
            </a:endParaRPr>
          </a:p>
        </p:txBody>
      </p:sp>
      <p:pic>
        <p:nvPicPr>
          <p:cNvPr id="5" name="Picture 4" descr="A diagram of a smart objectives&#10;&#10;Description automatically generated">
            <a:extLst>
              <a:ext uri="{FF2B5EF4-FFF2-40B4-BE49-F238E27FC236}">
                <a16:creationId xmlns:a16="http://schemas.microsoft.com/office/drawing/2014/main" id="{0B8E651B-E77D-F3BF-A838-30C663F6D4F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622" t="3553" r="12819" b="8021"/>
          <a:stretch/>
        </p:blipFill>
        <p:spPr>
          <a:xfrm>
            <a:off x="11959389" y="6237180"/>
            <a:ext cx="12424611" cy="7478820"/>
          </a:xfrm>
          <a:prstGeom prst="rect">
            <a:avLst/>
          </a:prstGeom>
        </p:spPr>
      </p:pic>
      <p:sp>
        <p:nvSpPr>
          <p:cNvPr id="8" name="Content Placeholder 2">
            <a:extLst>
              <a:ext uri="{FF2B5EF4-FFF2-40B4-BE49-F238E27FC236}">
                <a16:creationId xmlns:a16="http://schemas.microsoft.com/office/drawing/2014/main" id="{C7DD06E7-B262-BA73-B577-90E38165DD87}"/>
              </a:ext>
            </a:extLst>
          </p:cNvPr>
          <p:cNvSpPr txBox="1">
            <a:spLocks/>
          </p:cNvSpPr>
          <p:nvPr/>
        </p:nvSpPr>
        <p:spPr>
          <a:xfrm>
            <a:off x="1219202" y="7024500"/>
            <a:ext cx="10427366" cy="5896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1098550">
            <a:normAutofit fontScale="92500" lnSpcReduction="100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buFontTx/>
              <a:buNone/>
            </a:pPr>
            <a:r>
              <a:rPr lang="en-US" i="1" dirty="0">
                <a:solidFill>
                  <a:schemeClr val="bg2">
                    <a:lumMod val="50000"/>
                  </a:schemeClr>
                </a:solidFill>
                <a:latin typeface="+mn-lt"/>
              </a:rPr>
              <a:t>“Recruit at least 10 employer partners with commitment-to-hire agreements by March 31</a:t>
            </a:r>
            <a:r>
              <a:rPr lang="en-US" i="1" baseline="30000" dirty="0">
                <a:solidFill>
                  <a:schemeClr val="bg2">
                    <a:lumMod val="50000"/>
                  </a:schemeClr>
                </a:solidFill>
                <a:latin typeface="+mn-lt"/>
              </a:rPr>
              <a:t>st</a:t>
            </a:r>
            <a:r>
              <a:rPr lang="en-US" i="1" dirty="0">
                <a:solidFill>
                  <a:schemeClr val="bg2">
                    <a:lumMod val="50000"/>
                  </a:schemeClr>
                </a:solidFill>
                <a:latin typeface="+mn-lt"/>
              </a:rPr>
              <a:t>, 2022”</a:t>
            </a:r>
          </a:p>
          <a:p>
            <a:r>
              <a:rPr lang="en-US" dirty="0">
                <a:solidFill>
                  <a:schemeClr val="bg2">
                    <a:lumMod val="50000"/>
                  </a:schemeClr>
                </a:solidFill>
                <a:latin typeface="+mn-lt"/>
              </a:rPr>
              <a:t>Outcomes are changes in behavior/action, attitude, skills or knowledge.</a:t>
            </a:r>
          </a:p>
          <a:p>
            <a:pPr marL="0" indent="0">
              <a:buNone/>
            </a:pPr>
            <a:r>
              <a:rPr lang="en-US" i="1" dirty="0">
                <a:solidFill>
                  <a:schemeClr val="bg2">
                    <a:lumMod val="50000"/>
                  </a:schemeClr>
                </a:solidFill>
                <a:latin typeface="+mn-lt"/>
              </a:rPr>
              <a:t>“Increase program completion rates by 20% by January 31, 2024.”</a:t>
            </a:r>
          </a:p>
        </p:txBody>
      </p:sp>
    </p:spTree>
    <p:extLst>
      <p:ext uri="{BB962C8B-B14F-4D97-AF65-F5344CB8AC3E}">
        <p14:creationId xmlns:p14="http://schemas.microsoft.com/office/powerpoint/2010/main" val="3568893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1" y="794792"/>
            <a:ext cx="23586830"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Best practices in project design and proposal development</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9850937" y="2682240"/>
            <a:ext cx="14168511" cy="9906000"/>
          </a:xfrm>
        </p:spPr>
        <p:txBody>
          <a:bodyPr numCol="1">
            <a:normAutofit/>
          </a:bodyPr>
          <a:lstStyle/>
          <a:p>
            <a:pPr marL="0" indent="0">
              <a:buNone/>
            </a:pPr>
            <a:r>
              <a:rPr lang="en-US" sz="5400" b="1" dirty="0">
                <a:solidFill>
                  <a:schemeClr val="bg2">
                    <a:lumMod val="50000"/>
                  </a:schemeClr>
                </a:solidFill>
                <a:latin typeface="+mn-lt"/>
              </a:rPr>
              <a:t>Utilize Evidence-Based Practices</a:t>
            </a:r>
          </a:p>
          <a:p>
            <a:r>
              <a:rPr lang="en-US" sz="4400" dirty="0">
                <a:solidFill>
                  <a:schemeClr val="bg2">
                    <a:lumMod val="50000"/>
                  </a:schemeClr>
                </a:solidFill>
                <a:latin typeface="+mn-lt"/>
              </a:rPr>
              <a:t>Base your project design and implementation on evidence-based practices and research-supported strategies</a:t>
            </a:r>
          </a:p>
          <a:p>
            <a:r>
              <a:rPr lang="en-US" sz="4400" dirty="0">
                <a:solidFill>
                  <a:schemeClr val="bg2">
                    <a:lumMod val="50000"/>
                  </a:schemeClr>
                </a:solidFill>
                <a:latin typeface="+mn-lt"/>
              </a:rPr>
              <a:t>Cite relevant research/data to justify your approach</a:t>
            </a:r>
          </a:p>
          <a:p>
            <a:r>
              <a:rPr lang="en-US" sz="4400" dirty="0">
                <a:solidFill>
                  <a:schemeClr val="bg2">
                    <a:lumMod val="50000"/>
                  </a:schemeClr>
                </a:solidFill>
                <a:latin typeface="+mn-lt"/>
              </a:rPr>
              <a:t>Share information on any innovation you propose through your project (using EBPs with new populations, geographies, or in other ways from which it has been used previously)</a:t>
            </a:r>
          </a:p>
          <a:p>
            <a:pPr marL="0" indent="0">
              <a:buNone/>
            </a:pPr>
            <a:endParaRPr lang="en-US" dirty="0">
              <a:solidFill>
                <a:schemeClr val="bg2"/>
              </a:solidFill>
              <a:latin typeface="+mj-lt"/>
            </a:endParaRPr>
          </a:p>
        </p:txBody>
      </p:sp>
      <p:pic>
        <p:nvPicPr>
          <p:cNvPr id="6" name="Picture 5" descr="A hand writing a line&#10;&#10;Description automatically generated">
            <a:extLst>
              <a:ext uri="{FF2B5EF4-FFF2-40B4-BE49-F238E27FC236}">
                <a16:creationId xmlns:a16="http://schemas.microsoft.com/office/drawing/2014/main" id="{4EAB2558-2186-E8E4-809B-626FFB3985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2993" y="2453640"/>
            <a:ext cx="7772400" cy="5181600"/>
          </a:xfrm>
          <a:prstGeom prst="rect">
            <a:avLst/>
          </a:prstGeom>
        </p:spPr>
      </p:pic>
    </p:spTree>
    <p:extLst>
      <p:ext uri="{BB962C8B-B14F-4D97-AF65-F5344CB8AC3E}">
        <p14:creationId xmlns:p14="http://schemas.microsoft.com/office/powerpoint/2010/main" val="2694869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1" y="794792"/>
            <a:ext cx="23586830"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Best practices in project design and proposal development</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432561" y="2682240"/>
            <a:ext cx="22017374" cy="9906000"/>
          </a:xfrm>
        </p:spPr>
        <p:txBody>
          <a:bodyPr numCol="1">
            <a:normAutofit/>
          </a:bodyPr>
          <a:lstStyle/>
          <a:p>
            <a:pPr marL="0" indent="0">
              <a:buNone/>
            </a:pPr>
            <a:r>
              <a:rPr lang="en-US" sz="5400" b="1" dirty="0">
                <a:solidFill>
                  <a:schemeClr val="bg2">
                    <a:lumMod val="50000"/>
                  </a:schemeClr>
                </a:solidFill>
                <a:latin typeface="+mn-lt"/>
              </a:rPr>
              <a:t>Identify and Engage Partners and Stakeholders</a:t>
            </a:r>
          </a:p>
          <a:p>
            <a:r>
              <a:rPr lang="en-US" sz="4400" dirty="0">
                <a:solidFill>
                  <a:schemeClr val="bg2">
                    <a:lumMod val="50000"/>
                  </a:schemeClr>
                </a:solidFill>
                <a:latin typeface="+mn-lt"/>
              </a:rPr>
              <a:t>Identify and engage partners and stakeholders in the project design and development to ensure buy-in and support</a:t>
            </a:r>
          </a:p>
          <a:p>
            <a:r>
              <a:rPr lang="en-US" sz="4400" dirty="0">
                <a:solidFill>
                  <a:schemeClr val="bg2">
                    <a:lumMod val="50000"/>
                  </a:schemeClr>
                </a:solidFill>
                <a:latin typeface="+mn-lt"/>
              </a:rPr>
              <a:t>Gather strong letters of commitment from partners that specify financial/in-kind commitment and roles/responsibilities on the project</a:t>
            </a:r>
          </a:p>
          <a:p>
            <a:r>
              <a:rPr lang="en-US" sz="4400" dirty="0">
                <a:solidFill>
                  <a:schemeClr val="bg2">
                    <a:lumMod val="50000"/>
                  </a:schemeClr>
                </a:solidFill>
                <a:latin typeface="+mn-lt"/>
              </a:rPr>
              <a:t>Emphasize partner experience with similar programming and target populations as well as your history of successful collaboration</a:t>
            </a:r>
          </a:p>
          <a:p>
            <a:r>
              <a:rPr lang="en-US" sz="4400" dirty="0">
                <a:solidFill>
                  <a:schemeClr val="bg2">
                    <a:lumMod val="50000"/>
                  </a:schemeClr>
                </a:solidFill>
                <a:latin typeface="+mn-lt"/>
              </a:rPr>
              <a:t>Utilize partnerships to support project sustainability</a:t>
            </a:r>
          </a:p>
          <a:p>
            <a:pPr marL="0" indent="0">
              <a:buNone/>
            </a:pPr>
            <a:endParaRPr lang="en-US" dirty="0">
              <a:solidFill>
                <a:schemeClr val="bg2"/>
              </a:solidFill>
              <a:latin typeface="+mj-lt"/>
            </a:endParaRPr>
          </a:p>
        </p:txBody>
      </p:sp>
    </p:spTree>
    <p:extLst>
      <p:ext uri="{BB962C8B-B14F-4D97-AF65-F5344CB8AC3E}">
        <p14:creationId xmlns:p14="http://schemas.microsoft.com/office/powerpoint/2010/main" val="340501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1" y="794792"/>
            <a:ext cx="23586830"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Best practices in project design and proposal development</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084582" y="2300096"/>
            <a:ext cx="14752319" cy="9906000"/>
          </a:xfrm>
        </p:spPr>
        <p:txBody>
          <a:bodyPr numCol="1">
            <a:normAutofit/>
          </a:bodyPr>
          <a:lstStyle/>
          <a:p>
            <a:pPr marL="0" indent="0">
              <a:buNone/>
            </a:pPr>
            <a:r>
              <a:rPr lang="en-US" sz="5400" b="1" dirty="0">
                <a:solidFill>
                  <a:schemeClr val="bg2">
                    <a:lumMod val="50000"/>
                  </a:schemeClr>
                </a:solidFill>
                <a:latin typeface="+mn-lt"/>
              </a:rPr>
              <a:t>Develop a Strong &amp; Detailed Project Plan</a:t>
            </a:r>
          </a:p>
          <a:p>
            <a:r>
              <a:rPr lang="en-US" sz="4400" dirty="0">
                <a:solidFill>
                  <a:schemeClr val="bg2">
                    <a:lumMod val="50000"/>
                  </a:schemeClr>
                </a:solidFill>
                <a:latin typeface="+mn-lt"/>
              </a:rPr>
              <a:t>Create a detailed project plan that includes activities, timeline, and milestones aligning with project goals and objectives</a:t>
            </a:r>
          </a:p>
          <a:p>
            <a:r>
              <a:rPr lang="en-US" sz="4400" dirty="0">
                <a:solidFill>
                  <a:schemeClr val="bg2">
                    <a:lumMod val="50000"/>
                  </a:schemeClr>
                </a:solidFill>
                <a:latin typeface="+mn-lt"/>
              </a:rPr>
              <a:t>Define roles and responsibilities of project staff and partners to ensure accountability and coordination</a:t>
            </a:r>
          </a:p>
          <a:p>
            <a:r>
              <a:rPr lang="en-US" sz="4400" b="1" u="sng" dirty="0">
                <a:solidFill>
                  <a:schemeClr val="bg2">
                    <a:lumMod val="50000"/>
                  </a:schemeClr>
                </a:solidFill>
                <a:latin typeface="+mn-lt"/>
              </a:rPr>
              <a:t>Details are necessary </a:t>
            </a:r>
            <a:r>
              <a:rPr lang="en-US" sz="4400" dirty="0">
                <a:solidFill>
                  <a:schemeClr val="bg2">
                    <a:lumMod val="50000"/>
                  </a:schemeClr>
                </a:solidFill>
                <a:latin typeface="+mn-lt"/>
              </a:rPr>
              <a:t>to show the reviewers you are prepared and have the capacity to successfully implement what you propose</a:t>
            </a:r>
          </a:p>
          <a:p>
            <a:pPr marL="0" indent="0">
              <a:buNone/>
            </a:pPr>
            <a:endParaRPr lang="en-US" dirty="0">
              <a:solidFill>
                <a:schemeClr val="bg2"/>
              </a:solidFill>
              <a:latin typeface="+mj-lt"/>
            </a:endParaRPr>
          </a:p>
        </p:txBody>
      </p:sp>
      <p:pic>
        <p:nvPicPr>
          <p:cNvPr id="5" name="Picture 4" descr="A clipboard with a pencil and check marks&#10;&#10;Description automatically generated">
            <a:extLst>
              <a:ext uri="{FF2B5EF4-FFF2-40B4-BE49-F238E27FC236}">
                <a16:creationId xmlns:a16="http://schemas.microsoft.com/office/drawing/2014/main" id="{3035C64E-E04A-8F40-B86C-5FA9C08953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923259" y="3063240"/>
            <a:ext cx="7027249" cy="7574280"/>
          </a:xfrm>
          <a:prstGeom prst="rect">
            <a:avLst/>
          </a:prstGeom>
        </p:spPr>
      </p:pic>
    </p:spTree>
    <p:extLst>
      <p:ext uri="{BB962C8B-B14F-4D97-AF65-F5344CB8AC3E}">
        <p14:creationId xmlns:p14="http://schemas.microsoft.com/office/powerpoint/2010/main" val="2263647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1" y="794792"/>
            <a:ext cx="23586830"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Best practices in project design and proposal development</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8808721" y="2773680"/>
            <a:ext cx="14752319" cy="9906000"/>
          </a:xfrm>
        </p:spPr>
        <p:txBody>
          <a:bodyPr numCol="1">
            <a:normAutofit/>
          </a:bodyPr>
          <a:lstStyle/>
          <a:p>
            <a:pPr marL="0" indent="0">
              <a:buNone/>
            </a:pPr>
            <a:r>
              <a:rPr lang="en-US" sz="5400" b="1" dirty="0">
                <a:solidFill>
                  <a:schemeClr val="bg2">
                    <a:lumMod val="50000"/>
                  </a:schemeClr>
                </a:solidFill>
                <a:latin typeface="+mn-lt"/>
              </a:rPr>
              <a:t>Evaluate Program and Revise as Necessary</a:t>
            </a:r>
          </a:p>
          <a:p>
            <a:r>
              <a:rPr lang="en-US" sz="4400" dirty="0">
                <a:solidFill>
                  <a:schemeClr val="bg2">
                    <a:lumMod val="50000"/>
                  </a:schemeClr>
                </a:solidFill>
                <a:latin typeface="+mn-lt"/>
              </a:rPr>
              <a:t>Develop a strong evaluation plan to analyze progress and effectiveness of your project</a:t>
            </a:r>
          </a:p>
          <a:p>
            <a:r>
              <a:rPr lang="en-US" sz="4400" dirty="0">
                <a:solidFill>
                  <a:schemeClr val="bg2">
                    <a:lumMod val="50000"/>
                  </a:schemeClr>
                </a:solidFill>
                <a:latin typeface="+mn-lt"/>
              </a:rPr>
              <a:t>Incorporate feedback from partners, program participants, and other stakeholders to make necessary revisions to project design, activities, or outcomes</a:t>
            </a:r>
          </a:p>
          <a:p>
            <a:r>
              <a:rPr lang="en-US" sz="4400" dirty="0">
                <a:solidFill>
                  <a:schemeClr val="bg2">
                    <a:lumMod val="50000"/>
                  </a:schemeClr>
                </a:solidFill>
                <a:latin typeface="+mn-lt"/>
              </a:rPr>
              <a:t>Consider using an external evaluator/evaluation team to support program evaluation over the course of the grant period</a:t>
            </a:r>
          </a:p>
          <a:p>
            <a:pPr marL="0" indent="0">
              <a:buNone/>
            </a:pPr>
            <a:endParaRPr lang="en-US" dirty="0">
              <a:solidFill>
                <a:schemeClr val="bg2"/>
              </a:solidFill>
              <a:latin typeface="+mj-lt"/>
            </a:endParaRPr>
          </a:p>
        </p:txBody>
      </p:sp>
      <p:pic>
        <p:nvPicPr>
          <p:cNvPr id="6" name="Picture 5" descr="A hand writing on a whiteboard&#10;&#10;Description automatically generated">
            <a:extLst>
              <a:ext uri="{FF2B5EF4-FFF2-40B4-BE49-F238E27FC236}">
                <a16:creationId xmlns:a16="http://schemas.microsoft.com/office/drawing/2014/main" id="{CC8D8E82-1A59-DECE-9817-4B54F6AE0C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1" y="4104640"/>
            <a:ext cx="7822045" cy="5506720"/>
          </a:xfrm>
          <a:prstGeom prst="rect">
            <a:avLst/>
          </a:prstGeom>
        </p:spPr>
      </p:pic>
    </p:spTree>
    <p:extLst>
      <p:ext uri="{BB962C8B-B14F-4D97-AF65-F5344CB8AC3E}">
        <p14:creationId xmlns:p14="http://schemas.microsoft.com/office/powerpoint/2010/main" val="2380646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1" y="794792"/>
            <a:ext cx="23586830"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Best practices in project design and proposal development</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432561" y="2682240"/>
            <a:ext cx="13014959" cy="9906000"/>
          </a:xfrm>
        </p:spPr>
        <p:txBody>
          <a:bodyPr numCol="1">
            <a:normAutofit/>
          </a:bodyPr>
          <a:lstStyle/>
          <a:p>
            <a:pPr marL="0" indent="0">
              <a:buNone/>
            </a:pPr>
            <a:r>
              <a:rPr lang="en-US" sz="5400" b="1" dirty="0">
                <a:solidFill>
                  <a:schemeClr val="bg2">
                    <a:lumMod val="50000"/>
                  </a:schemeClr>
                </a:solidFill>
                <a:latin typeface="+mn-lt"/>
              </a:rPr>
              <a:t>Address Sustainability and Scalability</a:t>
            </a:r>
          </a:p>
          <a:p>
            <a:r>
              <a:rPr lang="en-US" sz="4400" dirty="0">
                <a:solidFill>
                  <a:schemeClr val="bg2">
                    <a:lumMod val="50000"/>
                  </a:schemeClr>
                </a:solidFill>
                <a:latin typeface="+mn-lt"/>
              </a:rPr>
              <a:t>Define how you plan to sustain the project after the grant period</a:t>
            </a:r>
          </a:p>
          <a:p>
            <a:r>
              <a:rPr lang="en-US" sz="4400" dirty="0">
                <a:solidFill>
                  <a:schemeClr val="bg2">
                    <a:lumMod val="50000"/>
                  </a:schemeClr>
                </a:solidFill>
                <a:latin typeface="+mn-lt"/>
              </a:rPr>
              <a:t>Identify strategies for ongoing funding to support sustainability and potentially scalability, if applicable</a:t>
            </a:r>
          </a:p>
          <a:p>
            <a:r>
              <a:rPr lang="en-US" sz="4400" dirty="0">
                <a:solidFill>
                  <a:schemeClr val="bg2">
                    <a:lumMod val="50000"/>
                  </a:schemeClr>
                </a:solidFill>
                <a:latin typeface="+mn-lt"/>
              </a:rPr>
              <a:t>Show commitments from your organization, project partners, other funders, etc. through letters or other documentation</a:t>
            </a:r>
          </a:p>
          <a:p>
            <a:endParaRPr lang="en-US" sz="5400" dirty="0">
              <a:solidFill>
                <a:schemeClr val="bg2"/>
              </a:solidFill>
              <a:latin typeface="+mj-lt"/>
            </a:endParaRPr>
          </a:p>
          <a:p>
            <a:pPr marL="0" indent="0">
              <a:buNone/>
            </a:pPr>
            <a:endParaRPr lang="en-US" dirty="0">
              <a:solidFill>
                <a:schemeClr val="bg2"/>
              </a:solidFill>
              <a:latin typeface="+mj-lt"/>
            </a:endParaRPr>
          </a:p>
        </p:txBody>
      </p:sp>
      <p:pic>
        <p:nvPicPr>
          <p:cNvPr id="6" name="Picture 5" descr="A tree growing on coins&#10;&#10;Description automatically generated">
            <a:extLst>
              <a:ext uri="{FF2B5EF4-FFF2-40B4-BE49-F238E27FC236}">
                <a16:creationId xmlns:a16="http://schemas.microsoft.com/office/drawing/2014/main" id="{5EEB2A10-B326-99E6-6FEB-CC00FE6B61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752320" y="4154547"/>
            <a:ext cx="8747760" cy="5831840"/>
          </a:xfrm>
          <a:prstGeom prst="rect">
            <a:avLst/>
          </a:prstGeom>
        </p:spPr>
      </p:pic>
    </p:spTree>
    <p:extLst>
      <p:ext uri="{BB962C8B-B14F-4D97-AF65-F5344CB8AC3E}">
        <p14:creationId xmlns:p14="http://schemas.microsoft.com/office/powerpoint/2010/main" val="292080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1" y="794792"/>
            <a:ext cx="23586830"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What results in a winning Economic Opportunity proposal?</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432561" y="2300096"/>
            <a:ext cx="22037039" cy="10958704"/>
          </a:xfrm>
        </p:spPr>
        <p:txBody>
          <a:bodyPr numCol="1">
            <a:normAutofit/>
          </a:bodyPr>
          <a:lstStyle/>
          <a:p>
            <a:pPr marL="0" indent="0">
              <a:spcBef>
                <a:spcPts val="0"/>
              </a:spcBef>
              <a:buNone/>
            </a:pPr>
            <a:r>
              <a:rPr lang="en-US" sz="5400" b="1" dirty="0">
                <a:solidFill>
                  <a:schemeClr val="bg2">
                    <a:lumMod val="50000"/>
                  </a:schemeClr>
                </a:solidFill>
                <a:latin typeface="+mn-lt"/>
              </a:rPr>
              <a:t>Workforce Development</a:t>
            </a:r>
          </a:p>
          <a:p>
            <a:pPr marL="0" indent="0">
              <a:spcBef>
                <a:spcPts val="0"/>
              </a:spcBef>
              <a:buNone/>
            </a:pPr>
            <a:endParaRPr lang="en-US" sz="1800" b="1" dirty="0">
              <a:solidFill>
                <a:schemeClr val="bg2">
                  <a:lumMod val="50000"/>
                </a:schemeClr>
              </a:solidFill>
              <a:latin typeface="+mn-lt"/>
            </a:endParaRPr>
          </a:p>
          <a:p>
            <a:pPr>
              <a:spcBef>
                <a:spcPts val="0"/>
              </a:spcBef>
            </a:pPr>
            <a:r>
              <a:rPr lang="en-US" sz="4400" dirty="0">
                <a:solidFill>
                  <a:schemeClr val="bg2">
                    <a:lumMod val="50000"/>
                  </a:schemeClr>
                </a:solidFill>
                <a:latin typeface="+mn-lt"/>
              </a:rPr>
              <a:t>Your organization already has successful experience implementing other workforce development programs</a:t>
            </a:r>
          </a:p>
          <a:p>
            <a:pPr marL="0" indent="0">
              <a:spcBef>
                <a:spcPts val="0"/>
              </a:spcBef>
              <a:buNone/>
            </a:pPr>
            <a:endParaRPr lang="en-US" sz="4400" dirty="0">
              <a:solidFill>
                <a:schemeClr val="bg2">
                  <a:lumMod val="50000"/>
                </a:schemeClr>
              </a:solidFill>
              <a:latin typeface="+mn-lt"/>
            </a:endParaRPr>
          </a:p>
          <a:p>
            <a:pPr>
              <a:spcBef>
                <a:spcPts val="0"/>
              </a:spcBef>
            </a:pPr>
            <a:r>
              <a:rPr lang="en-US" sz="4400" dirty="0">
                <a:solidFill>
                  <a:schemeClr val="bg2">
                    <a:lumMod val="50000"/>
                  </a:schemeClr>
                </a:solidFill>
                <a:latin typeface="+mn-lt"/>
              </a:rPr>
              <a:t>You have buy-in and commitments from key stakeholders in the community:</a:t>
            </a:r>
          </a:p>
          <a:p>
            <a:pPr lvl="2">
              <a:spcBef>
                <a:spcPts val="0"/>
              </a:spcBef>
            </a:pPr>
            <a:r>
              <a:rPr lang="en-US" sz="4400" dirty="0">
                <a:solidFill>
                  <a:schemeClr val="bg2">
                    <a:lumMod val="50000"/>
                  </a:schemeClr>
                </a:solidFill>
                <a:latin typeface="+mn-lt"/>
              </a:rPr>
              <a:t>Local businesses in the relevant sector</a:t>
            </a:r>
          </a:p>
          <a:p>
            <a:pPr lvl="2">
              <a:spcBef>
                <a:spcPts val="0"/>
              </a:spcBef>
            </a:pPr>
            <a:r>
              <a:rPr lang="en-US" sz="4400" dirty="0">
                <a:solidFill>
                  <a:schemeClr val="bg2">
                    <a:lumMod val="50000"/>
                  </a:schemeClr>
                </a:solidFill>
                <a:latin typeface="+mn-lt"/>
              </a:rPr>
              <a:t>Workforce development partners (local WIOA programs, chambers of commerce, labor unions, etc.)</a:t>
            </a:r>
          </a:p>
          <a:p>
            <a:pPr lvl="2">
              <a:spcBef>
                <a:spcPts val="0"/>
              </a:spcBef>
            </a:pPr>
            <a:r>
              <a:rPr lang="en-US" sz="4400" dirty="0">
                <a:solidFill>
                  <a:schemeClr val="bg2">
                    <a:lumMod val="50000"/>
                  </a:schemeClr>
                </a:solidFill>
                <a:latin typeface="+mn-lt"/>
              </a:rPr>
              <a:t>Training providers (colleges/universities, certifying institutions, etc.)</a:t>
            </a:r>
          </a:p>
          <a:p>
            <a:pPr marL="1219200" lvl="2" indent="0">
              <a:spcBef>
                <a:spcPts val="0"/>
              </a:spcBef>
              <a:buNone/>
            </a:pPr>
            <a:endParaRPr lang="en-US" sz="4400" dirty="0">
              <a:solidFill>
                <a:schemeClr val="bg2">
                  <a:lumMod val="50000"/>
                </a:schemeClr>
              </a:solidFill>
              <a:latin typeface="+mn-lt"/>
            </a:endParaRPr>
          </a:p>
          <a:p>
            <a:pPr>
              <a:spcBef>
                <a:spcPts val="0"/>
              </a:spcBef>
            </a:pPr>
            <a:r>
              <a:rPr lang="en-US" sz="4400" dirty="0">
                <a:solidFill>
                  <a:schemeClr val="bg2">
                    <a:lumMod val="50000"/>
                  </a:schemeClr>
                </a:solidFill>
                <a:latin typeface="+mn-lt"/>
              </a:rPr>
              <a:t>Your program incorporates evidence-based training/programs:</a:t>
            </a:r>
          </a:p>
          <a:p>
            <a:pPr lvl="2">
              <a:spcBef>
                <a:spcPts val="0"/>
              </a:spcBef>
            </a:pPr>
            <a:r>
              <a:rPr lang="en-US" sz="4400" dirty="0">
                <a:solidFill>
                  <a:schemeClr val="bg2">
                    <a:lumMod val="50000"/>
                  </a:schemeClr>
                </a:solidFill>
                <a:latin typeface="+mn-lt"/>
              </a:rPr>
              <a:t>On-the-job training</a:t>
            </a:r>
          </a:p>
          <a:p>
            <a:pPr lvl="2">
              <a:spcBef>
                <a:spcPts val="0"/>
              </a:spcBef>
            </a:pPr>
            <a:r>
              <a:rPr lang="en-US" sz="4400" dirty="0">
                <a:solidFill>
                  <a:schemeClr val="bg2">
                    <a:lumMod val="50000"/>
                  </a:schemeClr>
                </a:solidFill>
                <a:latin typeface="+mn-lt"/>
              </a:rPr>
              <a:t>Job shadowing</a:t>
            </a:r>
          </a:p>
          <a:p>
            <a:pPr lvl="2">
              <a:spcBef>
                <a:spcPts val="0"/>
              </a:spcBef>
            </a:pPr>
            <a:r>
              <a:rPr lang="en-US" sz="4400" dirty="0">
                <a:solidFill>
                  <a:schemeClr val="bg2">
                    <a:lumMod val="50000"/>
                  </a:schemeClr>
                </a:solidFill>
                <a:latin typeface="+mn-lt"/>
              </a:rPr>
              <a:t>Career ladders or credential stacking opportunities</a:t>
            </a:r>
          </a:p>
          <a:p>
            <a:pPr lvl="2">
              <a:spcBef>
                <a:spcPts val="0"/>
              </a:spcBef>
            </a:pPr>
            <a:r>
              <a:rPr lang="en-US" sz="4400" dirty="0">
                <a:solidFill>
                  <a:schemeClr val="bg2">
                    <a:lumMod val="50000"/>
                  </a:schemeClr>
                </a:solidFill>
                <a:latin typeface="+mn-lt"/>
              </a:rPr>
              <a:t>Apprenticeships</a:t>
            </a:r>
          </a:p>
          <a:p>
            <a:pPr lvl="2">
              <a:spcBef>
                <a:spcPts val="0"/>
              </a:spcBef>
            </a:pPr>
            <a:r>
              <a:rPr lang="en-US" sz="4400" dirty="0">
                <a:solidFill>
                  <a:schemeClr val="bg2">
                    <a:lumMod val="50000"/>
                  </a:schemeClr>
                </a:solidFill>
                <a:latin typeface="+mn-lt"/>
              </a:rPr>
              <a:t>Mentoring/coaching programs</a:t>
            </a:r>
          </a:p>
          <a:p>
            <a:pPr marL="0" indent="0">
              <a:buNone/>
            </a:pPr>
            <a:endParaRPr lang="en-US" dirty="0">
              <a:solidFill>
                <a:schemeClr val="bg2"/>
              </a:solidFill>
              <a:latin typeface="+mj-lt"/>
            </a:endParaRPr>
          </a:p>
        </p:txBody>
      </p:sp>
    </p:spTree>
    <p:extLst>
      <p:ext uri="{BB962C8B-B14F-4D97-AF65-F5344CB8AC3E}">
        <p14:creationId xmlns:p14="http://schemas.microsoft.com/office/powerpoint/2010/main" val="3889427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1" y="794792"/>
            <a:ext cx="23586830"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What results in a winning Economic Opportunity proposal?</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432561" y="2182108"/>
            <a:ext cx="22037039" cy="10958704"/>
          </a:xfrm>
        </p:spPr>
        <p:txBody>
          <a:bodyPr numCol="1">
            <a:normAutofit/>
          </a:bodyPr>
          <a:lstStyle/>
          <a:p>
            <a:pPr marL="0" indent="0">
              <a:spcBef>
                <a:spcPts val="0"/>
              </a:spcBef>
              <a:buNone/>
            </a:pPr>
            <a:r>
              <a:rPr lang="en-US" sz="5400" b="1" dirty="0">
                <a:solidFill>
                  <a:schemeClr val="bg2">
                    <a:lumMod val="50000"/>
                  </a:schemeClr>
                </a:solidFill>
                <a:latin typeface="+mn-lt"/>
              </a:rPr>
              <a:t>Workforce Development continued</a:t>
            </a:r>
          </a:p>
          <a:p>
            <a:pPr marL="0" indent="0">
              <a:spcBef>
                <a:spcPts val="0"/>
              </a:spcBef>
              <a:buNone/>
            </a:pPr>
            <a:endParaRPr lang="en-US" sz="5400" b="1" dirty="0">
              <a:solidFill>
                <a:schemeClr val="bg2">
                  <a:lumMod val="50000"/>
                </a:schemeClr>
              </a:solidFill>
              <a:latin typeface="+mn-lt"/>
            </a:endParaRPr>
          </a:p>
          <a:p>
            <a:pPr>
              <a:lnSpc>
                <a:spcPct val="100000"/>
              </a:lnSpc>
              <a:spcBef>
                <a:spcPts val="0"/>
              </a:spcBef>
            </a:pPr>
            <a:r>
              <a:rPr lang="en-US" sz="4400" dirty="0">
                <a:solidFill>
                  <a:schemeClr val="bg2">
                    <a:lumMod val="50000"/>
                  </a:schemeClr>
                </a:solidFill>
                <a:latin typeface="+mn-lt"/>
              </a:rPr>
              <a:t>Your program reduces barriers to workforce training:</a:t>
            </a:r>
          </a:p>
          <a:p>
            <a:pPr lvl="2">
              <a:lnSpc>
                <a:spcPct val="100000"/>
              </a:lnSpc>
              <a:spcBef>
                <a:spcPts val="0"/>
              </a:spcBef>
            </a:pPr>
            <a:r>
              <a:rPr lang="en-US" sz="4400" dirty="0">
                <a:solidFill>
                  <a:schemeClr val="bg2">
                    <a:lumMod val="50000"/>
                  </a:schemeClr>
                </a:solidFill>
                <a:latin typeface="+mn-lt"/>
              </a:rPr>
              <a:t>Wrap-around services addressing SDOH (transportation, housing, childcare, financial aid, etc.</a:t>
            </a:r>
          </a:p>
          <a:p>
            <a:pPr lvl="2">
              <a:lnSpc>
                <a:spcPct val="100000"/>
              </a:lnSpc>
              <a:spcBef>
                <a:spcPts val="0"/>
              </a:spcBef>
            </a:pPr>
            <a:r>
              <a:rPr lang="en-US" sz="4400" dirty="0">
                <a:solidFill>
                  <a:schemeClr val="bg2">
                    <a:lumMod val="50000"/>
                  </a:schemeClr>
                </a:solidFill>
                <a:latin typeface="+mn-lt"/>
              </a:rPr>
              <a:t>Student support services (tutoring, mentoring, etc.)</a:t>
            </a:r>
          </a:p>
          <a:p>
            <a:pPr marL="1219200" lvl="2" indent="0">
              <a:lnSpc>
                <a:spcPct val="100000"/>
              </a:lnSpc>
              <a:spcBef>
                <a:spcPts val="0"/>
              </a:spcBef>
              <a:buNone/>
            </a:pPr>
            <a:endParaRPr lang="en-US" sz="4400" dirty="0">
              <a:solidFill>
                <a:schemeClr val="bg2">
                  <a:lumMod val="50000"/>
                </a:schemeClr>
              </a:solidFill>
              <a:latin typeface="+mn-lt"/>
            </a:endParaRPr>
          </a:p>
          <a:p>
            <a:pPr>
              <a:lnSpc>
                <a:spcPct val="100000"/>
              </a:lnSpc>
              <a:spcBef>
                <a:spcPts val="0"/>
              </a:spcBef>
            </a:pPr>
            <a:r>
              <a:rPr lang="en-US" sz="4400" dirty="0">
                <a:solidFill>
                  <a:schemeClr val="bg2">
                    <a:lumMod val="50000"/>
                  </a:schemeClr>
                </a:solidFill>
                <a:latin typeface="+mn-lt"/>
              </a:rPr>
              <a:t>Your program makes workforce training attainable and accessible:</a:t>
            </a:r>
          </a:p>
          <a:p>
            <a:pPr lvl="2">
              <a:lnSpc>
                <a:spcPct val="100000"/>
              </a:lnSpc>
              <a:spcBef>
                <a:spcPts val="0"/>
              </a:spcBef>
            </a:pPr>
            <a:r>
              <a:rPr lang="en-US" sz="4400" dirty="0">
                <a:solidFill>
                  <a:schemeClr val="bg2">
                    <a:lumMod val="50000"/>
                  </a:schemeClr>
                </a:solidFill>
                <a:latin typeface="+mn-lt"/>
              </a:rPr>
              <a:t>Credit for prior experience/learning</a:t>
            </a:r>
          </a:p>
          <a:p>
            <a:pPr lvl="2">
              <a:lnSpc>
                <a:spcPct val="100000"/>
              </a:lnSpc>
              <a:spcBef>
                <a:spcPts val="0"/>
              </a:spcBef>
            </a:pPr>
            <a:r>
              <a:rPr lang="en-US" sz="4400" dirty="0">
                <a:solidFill>
                  <a:schemeClr val="bg2">
                    <a:lumMod val="50000"/>
                  </a:schemeClr>
                </a:solidFill>
                <a:latin typeface="+mn-lt"/>
              </a:rPr>
              <a:t>Virtual/online or hybrid, multiple offerings at varying times, etc. </a:t>
            </a:r>
          </a:p>
          <a:p>
            <a:pPr lvl="2">
              <a:lnSpc>
                <a:spcPct val="100000"/>
              </a:lnSpc>
              <a:spcBef>
                <a:spcPts val="0"/>
              </a:spcBef>
            </a:pPr>
            <a:r>
              <a:rPr lang="en-US" sz="4400" dirty="0">
                <a:solidFill>
                  <a:schemeClr val="bg2">
                    <a:lumMod val="50000"/>
                  </a:schemeClr>
                </a:solidFill>
                <a:latin typeface="+mn-lt"/>
              </a:rPr>
              <a:t>Dual-credit programs for high schoolers</a:t>
            </a:r>
          </a:p>
          <a:p>
            <a:pPr marL="1219200" lvl="2" indent="0">
              <a:lnSpc>
                <a:spcPct val="100000"/>
              </a:lnSpc>
              <a:spcBef>
                <a:spcPts val="0"/>
              </a:spcBef>
              <a:buNone/>
            </a:pPr>
            <a:endParaRPr lang="en-US" sz="4400" dirty="0">
              <a:solidFill>
                <a:schemeClr val="bg2">
                  <a:lumMod val="50000"/>
                </a:schemeClr>
              </a:solidFill>
              <a:latin typeface="+mn-lt"/>
            </a:endParaRPr>
          </a:p>
          <a:p>
            <a:pPr>
              <a:lnSpc>
                <a:spcPct val="100000"/>
              </a:lnSpc>
              <a:spcBef>
                <a:spcPts val="0"/>
              </a:spcBef>
            </a:pPr>
            <a:r>
              <a:rPr lang="en-US" sz="4400" dirty="0">
                <a:solidFill>
                  <a:schemeClr val="bg2">
                    <a:lumMod val="50000"/>
                  </a:schemeClr>
                </a:solidFill>
                <a:latin typeface="+mn-lt"/>
              </a:rPr>
              <a:t>Your program will result in “good jobs” – high quality, high wage jobs to support individuals and families and boost the economy</a:t>
            </a:r>
          </a:p>
        </p:txBody>
      </p:sp>
    </p:spTree>
    <p:extLst>
      <p:ext uri="{BB962C8B-B14F-4D97-AF65-F5344CB8AC3E}">
        <p14:creationId xmlns:p14="http://schemas.microsoft.com/office/powerpoint/2010/main" val="381997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1" y="794792"/>
            <a:ext cx="23586830"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What results in a winning Economic Opportunity proposal?</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226082" y="2011680"/>
            <a:ext cx="22037039" cy="11247120"/>
          </a:xfrm>
        </p:spPr>
        <p:txBody>
          <a:bodyPr numCol="1">
            <a:normAutofit/>
          </a:bodyPr>
          <a:lstStyle/>
          <a:p>
            <a:pPr marL="0" indent="0">
              <a:buNone/>
            </a:pPr>
            <a:r>
              <a:rPr lang="en-US" sz="5400" b="1" dirty="0">
                <a:solidFill>
                  <a:schemeClr val="bg2">
                    <a:lumMod val="50000"/>
                  </a:schemeClr>
                </a:solidFill>
                <a:latin typeface="+mn-lt"/>
              </a:rPr>
              <a:t>Economic Development</a:t>
            </a:r>
          </a:p>
          <a:p>
            <a:r>
              <a:rPr lang="en-US" sz="4400" dirty="0">
                <a:solidFill>
                  <a:schemeClr val="bg2">
                    <a:lumMod val="50000"/>
                  </a:schemeClr>
                </a:solidFill>
                <a:latin typeface="+mn-lt"/>
              </a:rPr>
              <a:t>Your program addresses an identified need in the community and is place-based—locally/regionally driven</a:t>
            </a:r>
          </a:p>
          <a:p>
            <a:r>
              <a:rPr lang="en-US" sz="4400" dirty="0">
                <a:solidFill>
                  <a:schemeClr val="bg2">
                    <a:lumMod val="50000"/>
                  </a:schemeClr>
                </a:solidFill>
                <a:latin typeface="+mn-lt"/>
              </a:rPr>
              <a:t>You have buy-in and support/commitment from key stakeholders:</a:t>
            </a:r>
          </a:p>
          <a:p>
            <a:pPr marL="1828800" lvl="5">
              <a:lnSpc>
                <a:spcPct val="110000"/>
              </a:lnSpc>
              <a:spcBef>
                <a:spcPts val="0"/>
              </a:spcBef>
            </a:pPr>
            <a:r>
              <a:rPr lang="en-US" sz="4400" dirty="0">
                <a:solidFill>
                  <a:schemeClr val="bg2">
                    <a:lumMod val="50000"/>
                  </a:schemeClr>
                </a:solidFill>
                <a:latin typeface="+mn-lt"/>
              </a:rPr>
              <a:t>Local government</a:t>
            </a:r>
          </a:p>
          <a:p>
            <a:pPr marL="1828800" lvl="5">
              <a:lnSpc>
                <a:spcPct val="110000"/>
              </a:lnSpc>
              <a:spcBef>
                <a:spcPts val="0"/>
              </a:spcBef>
            </a:pPr>
            <a:r>
              <a:rPr lang="en-US" sz="4400" dirty="0">
                <a:solidFill>
                  <a:schemeClr val="bg2">
                    <a:lumMod val="50000"/>
                  </a:schemeClr>
                </a:solidFill>
                <a:latin typeface="+mn-lt"/>
              </a:rPr>
              <a:t>Local associations</a:t>
            </a:r>
          </a:p>
          <a:p>
            <a:pPr marL="1828800" lvl="5">
              <a:lnSpc>
                <a:spcPct val="110000"/>
              </a:lnSpc>
              <a:spcBef>
                <a:spcPts val="0"/>
              </a:spcBef>
            </a:pPr>
            <a:r>
              <a:rPr lang="en-US" sz="4400" dirty="0">
                <a:solidFill>
                  <a:schemeClr val="bg2">
                    <a:lumMod val="50000"/>
                  </a:schemeClr>
                </a:solidFill>
                <a:latin typeface="+mn-lt"/>
              </a:rPr>
              <a:t>Community leaders</a:t>
            </a:r>
          </a:p>
          <a:p>
            <a:pPr marL="1828800" lvl="5">
              <a:lnSpc>
                <a:spcPct val="110000"/>
              </a:lnSpc>
              <a:spcBef>
                <a:spcPts val="0"/>
              </a:spcBef>
            </a:pPr>
            <a:r>
              <a:rPr lang="en-US" sz="4400" dirty="0">
                <a:solidFill>
                  <a:schemeClr val="bg2">
                    <a:lumMod val="50000"/>
                  </a:schemeClr>
                </a:solidFill>
                <a:latin typeface="+mn-lt"/>
              </a:rPr>
              <a:t>Business community</a:t>
            </a:r>
          </a:p>
          <a:p>
            <a:r>
              <a:rPr lang="en-US" sz="4400" dirty="0">
                <a:solidFill>
                  <a:schemeClr val="bg2">
                    <a:lumMod val="50000"/>
                  </a:schemeClr>
                </a:solidFill>
                <a:latin typeface="+mn-lt"/>
              </a:rPr>
              <a:t>Your project will result in the creation of new jobs, businesses, etc. to build the local economy</a:t>
            </a:r>
          </a:p>
          <a:p>
            <a:r>
              <a:rPr lang="en-US" sz="4400" dirty="0">
                <a:solidFill>
                  <a:schemeClr val="bg2">
                    <a:lumMod val="50000"/>
                  </a:schemeClr>
                </a:solidFill>
                <a:latin typeface="+mn-lt"/>
              </a:rPr>
              <a:t>Your program/project leverages other resources in the community</a:t>
            </a:r>
          </a:p>
          <a:p>
            <a:endParaRPr lang="en-US" sz="5400" dirty="0">
              <a:solidFill>
                <a:schemeClr val="bg2"/>
              </a:solidFill>
              <a:latin typeface="+mj-lt"/>
            </a:endParaRPr>
          </a:p>
        </p:txBody>
      </p:sp>
    </p:spTree>
    <p:extLst>
      <p:ext uri="{BB962C8B-B14F-4D97-AF65-F5344CB8AC3E}">
        <p14:creationId xmlns:p14="http://schemas.microsoft.com/office/powerpoint/2010/main" val="236853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030208" y="1464547"/>
            <a:ext cx="345537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030208" y="1931342"/>
            <a:ext cx="7404388"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2701528" y="6044461"/>
            <a:ext cx="1218501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indent="0" algn="l">
              <a:buNone/>
            </a:pPr>
            <a:endParaRPr lang="en-US" sz="4000" dirty="0"/>
          </a:p>
        </p:txBody>
      </p:sp>
      <p:pic>
        <p:nvPicPr>
          <p:cNvPr id="169" name="Image" descr="Image"/>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7231791" y="9259983"/>
            <a:ext cx="6012333"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r>
              <a:rPr kumimoji="0" lang="en-US" sz="4000" b="1"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Carrie Davis</a:t>
            </a:r>
          </a:p>
          <a:p>
            <a:pPr algn="ctr"/>
            <a:r>
              <a:rPr kumimoji="0" lang="en-US" sz="4000"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Senior Grants Consultant</a:t>
            </a:r>
            <a:endParaRPr lang="en-US" sz="4000" dirty="0">
              <a:solidFill>
                <a:schemeClr val="tx1">
                  <a:lumMod val="75000"/>
                  <a:lumOff val="25000"/>
                </a:schemeClr>
              </a:solidFill>
              <a:latin typeface="Proxima Nova" panose="0200050603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1504430" y="4141540"/>
            <a:ext cx="14915494" cy="6186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l">
              <a:buNone/>
            </a:pPr>
            <a:r>
              <a:rPr lang="en-US" sz="4400" b="1" dirty="0"/>
              <a:t>Carrie Davis, IFP Senior Grants Consultant, </a:t>
            </a:r>
            <a:r>
              <a:rPr lang="en-US" sz="4400" dirty="0"/>
              <a:t>is an experienced grant writer and project manager with a consistent track record of success working with organizations across diverse sectors and geographies. She provides project oversight, facilitation, and coordination at all levels of grant development. Carrie has successful experience with foundation, corporate, and government grants including DOL, HRSA, SAMHSA, CDC, DOE, USDA, and more.</a:t>
            </a:r>
            <a:endParaRPr lang="en-US" sz="4400" b="1" dirty="0"/>
          </a:p>
        </p:txBody>
      </p:sp>
      <p:pic>
        <p:nvPicPr>
          <p:cNvPr id="2" name="Picture 2">
            <a:extLst>
              <a:ext uri="{FF2B5EF4-FFF2-40B4-BE49-F238E27FC236}">
                <a16:creationId xmlns:a16="http://schemas.microsoft.com/office/drawing/2014/main" id="{6689543E-D8C3-6E60-5D92-7FE18BFDB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3106" y="3156892"/>
            <a:ext cx="5676464" cy="569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9886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DF871-91BA-D949-9047-C8B93A26B6CB}"/>
              </a:ext>
            </a:extLst>
          </p:cNvPr>
          <p:cNvSpPr>
            <a:spLocks noGrp="1"/>
          </p:cNvSpPr>
          <p:nvPr>
            <p:ph type="title"/>
          </p:nvPr>
        </p:nvSpPr>
        <p:spPr>
          <a:xfrm>
            <a:off x="609601" y="794792"/>
            <a:ext cx="23586830" cy="1505304"/>
          </a:xfrm>
        </p:spPr>
        <p:txBody>
          <a:bodyPr>
            <a:normAutofit fontScale="90000"/>
          </a:bodyPr>
          <a:lstStyle/>
          <a:p>
            <a:r>
              <a:rPr lang="en-US" sz="8800" dirty="0">
                <a:solidFill>
                  <a:srgbClr val="FFC000"/>
                </a:solidFill>
                <a:latin typeface="+mj-ea"/>
                <a:cs typeface="Montserrat"/>
                <a:sym typeface="Montserrat"/>
              </a:rPr>
              <a:t>III.</a:t>
            </a:r>
            <a:r>
              <a:rPr lang="en-US" sz="6600" dirty="0">
                <a:solidFill>
                  <a:schemeClr val="dk1"/>
                </a:solidFill>
                <a:latin typeface="Montserrat"/>
                <a:ea typeface="Montserrat"/>
                <a:cs typeface="Montserrat"/>
                <a:sym typeface="Montserrat"/>
              </a:rPr>
              <a:t> </a:t>
            </a:r>
            <a:r>
              <a:rPr lang="en-US" sz="7200" dirty="0">
                <a:solidFill>
                  <a:schemeClr val="accent2">
                    <a:lumMod val="75000"/>
                  </a:schemeClr>
                </a:solidFill>
                <a:latin typeface="+mj-ea"/>
                <a:sym typeface="Montserrat"/>
              </a:rPr>
              <a:t>What results in a winning Economic Opportunity proposal?</a:t>
            </a:r>
            <a:endParaRPr lang="en-US" dirty="0"/>
          </a:p>
        </p:txBody>
      </p:sp>
      <p:sp>
        <p:nvSpPr>
          <p:cNvPr id="3" name="Content Placeholder 2">
            <a:extLst>
              <a:ext uri="{FF2B5EF4-FFF2-40B4-BE49-F238E27FC236}">
                <a16:creationId xmlns:a16="http://schemas.microsoft.com/office/drawing/2014/main" id="{8265C9D8-5853-8D96-6E96-4923F3F90E43}"/>
              </a:ext>
            </a:extLst>
          </p:cNvPr>
          <p:cNvSpPr>
            <a:spLocks noGrp="1"/>
          </p:cNvSpPr>
          <p:nvPr>
            <p:ph idx="1"/>
          </p:nvPr>
        </p:nvSpPr>
        <p:spPr>
          <a:xfrm>
            <a:off x="1432561" y="2123114"/>
            <a:ext cx="22037039" cy="10958704"/>
          </a:xfrm>
        </p:spPr>
        <p:txBody>
          <a:bodyPr numCol="1">
            <a:normAutofit/>
          </a:bodyPr>
          <a:lstStyle/>
          <a:p>
            <a:pPr marL="0" indent="0">
              <a:buNone/>
            </a:pPr>
            <a:r>
              <a:rPr lang="en-US" sz="5400" b="1" dirty="0">
                <a:solidFill>
                  <a:schemeClr val="bg2">
                    <a:lumMod val="50000"/>
                  </a:schemeClr>
                </a:solidFill>
                <a:latin typeface="+mn-lt"/>
              </a:rPr>
              <a:t>Entrepreneurship Programs</a:t>
            </a:r>
          </a:p>
          <a:p>
            <a:r>
              <a:rPr lang="en-US" dirty="0">
                <a:solidFill>
                  <a:schemeClr val="bg2">
                    <a:lumMod val="50000"/>
                  </a:schemeClr>
                </a:solidFill>
                <a:latin typeface="+mn-lt"/>
              </a:rPr>
              <a:t>Your idea/product is cutting edge and represents the latest thinking in the field</a:t>
            </a:r>
          </a:p>
          <a:p>
            <a:r>
              <a:rPr lang="en-US" dirty="0">
                <a:solidFill>
                  <a:schemeClr val="bg2">
                    <a:lumMod val="50000"/>
                  </a:schemeClr>
                </a:solidFill>
                <a:latin typeface="+mn-lt"/>
              </a:rPr>
              <a:t>You’ve done your research and can show positive market data to support your idea/product (commercialization, profit margins, etc.)</a:t>
            </a:r>
          </a:p>
          <a:p>
            <a:r>
              <a:rPr lang="en-US" dirty="0">
                <a:solidFill>
                  <a:schemeClr val="bg2">
                    <a:lumMod val="50000"/>
                  </a:schemeClr>
                </a:solidFill>
                <a:latin typeface="+mn-lt"/>
              </a:rPr>
              <a:t>Training or mentoring programs to support skills development</a:t>
            </a:r>
          </a:p>
          <a:p>
            <a:r>
              <a:rPr lang="en-US" dirty="0">
                <a:solidFill>
                  <a:schemeClr val="bg2">
                    <a:lumMod val="50000"/>
                  </a:schemeClr>
                </a:solidFill>
                <a:latin typeface="+mn-lt"/>
              </a:rPr>
              <a:t>Underrepresented populations/geographies (women, minorities, veterans, rural)</a:t>
            </a:r>
          </a:p>
          <a:p>
            <a:r>
              <a:rPr lang="en-US" dirty="0">
                <a:solidFill>
                  <a:schemeClr val="bg2">
                    <a:lumMod val="50000"/>
                  </a:schemeClr>
                </a:solidFill>
                <a:latin typeface="+mn-lt"/>
              </a:rPr>
              <a:t>Identify and engage community stakeholders</a:t>
            </a:r>
          </a:p>
          <a:p>
            <a:pPr lvl="2">
              <a:spcBef>
                <a:spcPts val="0"/>
              </a:spcBef>
            </a:pPr>
            <a:r>
              <a:rPr lang="en-US" dirty="0">
                <a:solidFill>
                  <a:schemeClr val="bg2">
                    <a:lumMod val="50000"/>
                  </a:schemeClr>
                </a:solidFill>
                <a:latin typeface="+mn-lt"/>
              </a:rPr>
              <a:t>Potential consumers/customers</a:t>
            </a:r>
          </a:p>
          <a:p>
            <a:pPr lvl="2">
              <a:spcBef>
                <a:spcPts val="0"/>
              </a:spcBef>
            </a:pPr>
            <a:r>
              <a:rPr lang="en-US" dirty="0">
                <a:solidFill>
                  <a:schemeClr val="bg2">
                    <a:lumMod val="50000"/>
                  </a:schemeClr>
                </a:solidFill>
                <a:latin typeface="+mn-lt"/>
              </a:rPr>
              <a:t>Other local businesses </a:t>
            </a:r>
          </a:p>
          <a:p>
            <a:pPr lvl="2">
              <a:spcBef>
                <a:spcPts val="0"/>
              </a:spcBef>
            </a:pPr>
            <a:r>
              <a:rPr lang="en-US" dirty="0">
                <a:solidFill>
                  <a:schemeClr val="bg2">
                    <a:lumMod val="50000"/>
                  </a:schemeClr>
                </a:solidFill>
                <a:latin typeface="+mn-lt"/>
              </a:rPr>
              <a:t>Venture capital/Angel investors</a:t>
            </a:r>
          </a:p>
          <a:p>
            <a:pPr lvl="2">
              <a:spcBef>
                <a:spcPts val="0"/>
              </a:spcBef>
            </a:pPr>
            <a:r>
              <a:rPr lang="en-US" dirty="0">
                <a:solidFill>
                  <a:schemeClr val="bg2">
                    <a:lumMod val="50000"/>
                  </a:schemeClr>
                </a:solidFill>
                <a:latin typeface="+mn-lt"/>
              </a:rPr>
              <a:t>Community leaders</a:t>
            </a:r>
          </a:p>
        </p:txBody>
      </p:sp>
    </p:spTree>
    <p:extLst>
      <p:ext uri="{BB962C8B-B14F-4D97-AF65-F5344CB8AC3E}">
        <p14:creationId xmlns:p14="http://schemas.microsoft.com/office/powerpoint/2010/main" val="3683042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5091954" y="2611969"/>
            <a:ext cx="21945602" cy="2286000"/>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sz="7200" dirty="0">
                <a:solidFill>
                  <a:schemeClr val="accent2">
                    <a:lumMod val="50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65532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304799" y="7162800"/>
            <a:ext cx="17514277" cy="6124754"/>
          </a:xfrm>
          <a:prstGeom prst="rect">
            <a:avLst/>
          </a:prstGeom>
          <a:noFill/>
        </p:spPr>
        <p:txBody>
          <a:bodyPr wrap="square" rtlCol="0">
            <a:spAutoFit/>
          </a:bodyPr>
          <a:lstStyle/>
          <a:p>
            <a:r>
              <a:rPr lang="en-US" sz="5600" b="1" dirty="0">
                <a:solidFill>
                  <a:schemeClr val="bg2">
                    <a:lumMod val="50000"/>
                  </a:schemeClr>
                </a:solidFill>
                <a:cs typeface="Arial" panose="020B0604020202020204" pitchFamily="34" charset="0"/>
              </a:rPr>
              <a:t>IFP Contact Information:</a:t>
            </a:r>
          </a:p>
          <a:p>
            <a:r>
              <a:rPr lang="en-US" sz="4800" dirty="0">
                <a:solidFill>
                  <a:schemeClr val="bg2">
                    <a:lumMod val="50000"/>
                  </a:schemeClr>
                </a:solidFill>
                <a:cs typeface="Arial" panose="020B0604020202020204" pitchFamily="34" charset="0"/>
              </a:rPr>
              <a:t>Louise Mathias, Senior Partner</a:t>
            </a:r>
          </a:p>
          <a:p>
            <a:r>
              <a:rPr lang="en-US" sz="4800" dirty="0">
                <a:solidFill>
                  <a:schemeClr val="tx1">
                    <a:lumMod val="75000"/>
                    <a:lumOff val="25000"/>
                  </a:schemeClr>
                </a:solidFill>
                <a:cs typeface="Arial" panose="020B0604020202020204" pitchFamily="34" charset="0"/>
                <a:hlinkClick r:id="rId3"/>
              </a:rPr>
              <a:t>Louise.mathias@innovativefundingpartners.com</a:t>
            </a:r>
            <a:endParaRPr lang="en-US" sz="4800" dirty="0">
              <a:solidFill>
                <a:schemeClr val="tx1">
                  <a:lumMod val="75000"/>
                  <a:lumOff val="25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(202) 809-3401</a:t>
            </a:r>
          </a:p>
          <a:p>
            <a:endParaRPr lang="en-US" sz="4800" dirty="0">
              <a:solidFill>
                <a:schemeClr val="bg2">
                  <a:lumMod val="50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Dr. Brian Kelley, Senior Partner</a:t>
            </a:r>
          </a:p>
          <a:p>
            <a:r>
              <a:rPr lang="en-US" sz="4800" dirty="0">
                <a:solidFill>
                  <a:schemeClr val="tx1">
                    <a:lumMod val="75000"/>
                    <a:lumOff val="25000"/>
                  </a:schemeClr>
                </a:solidFill>
                <a:cs typeface="Arial" panose="020B0604020202020204" pitchFamily="34" charset="0"/>
                <a:hlinkClick r:id="rId4"/>
              </a:rPr>
              <a:t>Brian.Kelley@innovativefundingpartners.com</a:t>
            </a:r>
            <a:endParaRPr lang="en-US" sz="4800" dirty="0">
              <a:solidFill>
                <a:schemeClr val="tx1">
                  <a:lumMod val="75000"/>
                  <a:lumOff val="25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(202) 809-3399</a:t>
            </a: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5"/>
          <a:stretch>
            <a:fillRect/>
          </a:stretch>
        </p:blipFill>
        <p:spPr>
          <a:xfrm>
            <a:off x="17467395" y="3242737"/>
            <a:ext cx="6611805" cy="5726457"/>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77F2C-C64B-D952-EBF0-2C8C2EA812B7}"/>
              </a:ext>
            </a:extLst>
          </p:cNvPr>
          <p:cNvSpPr>
            <a:spLocks noGrp="1"/>
          </p:cNvSpPr>
          <p:nvPr>
            <p:ph type="title"/>
          </p:nvPr>
        </p:nvSpPr>
        <p:spPr>
          <a:xfrm>
            <a:off x="1219201" y="609600"/>
            <a:ext cx="21945602" cy="2286000"/>
          </a:xfrm>
        </p:spPr>
        <p:txBody>
          <a:bodyPr anchor="ctr">
            <a:normAutofit fontScale="90000"/>
          </a:bodyPr>
          <a:lstStyle/>
          <a:p>
            <a:pPr>
              <a:lnSpc>
                <a:spcPct val="90000"/>
              </a:lnSpc>
            </a:pPr>
            <a:r>
              <a:rPr lang="en-US" sz="8000" dirty="0">
                <a:solidFill>
                  <a:schemeClr val="accent2">
                    <a:lumMod val="50000"/>
                  </a:schemeClr>
                </a:solidFill>
              </a:rPr>
              <a:t>Save the Date </a:t>
            </a:r>
            <a:br>
              <a:rPr lang="en-US" dirty="0">
                <a:solidFill>
                  <a:schemeClr val="accent2">
                    <a:lumMod val="50000"/>
                  </a:schemeClr>
                </a:solidFill>
              </a:rPr>
            </a:br>
            <a:endParaRPr lang="en-US" dirty="0">
              <a:solidFill>
                <a:schemeClr val="accent2">
                  <a:lumMod val="50000"/>
                </a:schemeClr>
              </a:solidFill>
            </a:endParaRPr>
          </a:p>
        </p:txBody>
      </p:sp>
      <p:cxnSp>
        <p:nvCxnSpPr>
          <p:cNvPr id="4" name="Straight Connector 3">
            <a:extLst>
              <a:ext uri="{FF2B5EF4-FFF2-40B4-BE49-F238E27FC236}">
                <a16:creationId xmlns:a16="http://schemas.microsoft.com/office/drawing/2014/main" id="{D92B55A4-CCA6-1B93-8460-B1671D04DF93}"/>
              </a:ext>
            </a:extLst>
          </p:cNvPr>
          <p:cNvCxnSpPr/>
          <p:nvPr/>
        </p:nvCxnSpPr>
        <p:spPr>
          <a:xfrm>
            <a:off x="115018" y="21336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pic>
        <p:nvPicPr>
          <p:cNvPr id="5" name="Image" descr="Image">
            <a:extLst>
              <a:ext uri="{FF2B5EF4-FFF2-40B4-BE49-F238E27FC236}">
                <a16:creationId xmlns:a16="http://schemas.microsoft.com/office/drawing/2014/main" id="{73B58031-4063-6D0C-E3D8-CD504EA76055}"/>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6" name="Content Placeholder 2">
            <a:extLst>
              <a:ext uri="{FF2B5EF4-FFF2-40B4-BE49-F238E27FC236}">
                <a16:creationId xmlns:a16="http://schemas.microsoft.com/office/drawing/2014/main" id="{D5BF53A4-66AC-ED24-90C4-18B668D0004B}"/>
              </a:ext>
            </a:extLst>
          </p:cNvPr>
          <p:cNvSpPr txBox="1">
            <a:spLocks/>
          </p:cNvSpPr>
          <p:nvPr/>
        </p:nvSpPr>
        <p:spPr>
          <a:xfrm>
            <a:off x="10041466" y="2895600"/>
            <a:ext cx="14227520" cy="10820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000" b="0" i="0" u="none" strike="noStrike" cap="none" spc="0" baseline="0">
                <a:solidFill>
                  <a:schemeClr val="tx1">
                    <a:lumMod val="75000"/>
                    <a:lumOff val="25000"/>
                  </a:schemeClr>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000" b="0" i="0" u="none" strike="noStrike" cap="none" spc="0" baseline="0">
                <a:solidFill>
                  <a:schemeClr val="tx1">
                    <a:lumMod val="75000"/>
                    <a:lumOff val="25000"/>
                  </a:schemeClr>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chemeClr val="tx1">
                    <a:lumMod val="75000"/>
                    <a:lumOff val="25000"/>
                  </a:schemeClr>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chemeClr val="tx1">
                    <a:lumMod val="75000"/>
                    <a:lumOff val="25000"/>
                  </a:schemeClr>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3600" b="0" i="0" u="none" strike="noStrike" cap="none" spc="0" baseline="0">
                <a:solidFill>
                  <a:srgbClr val="000000"/>
                </a:solidFill>
                <a:uFillTx/>
                <a:latin typeface="+mj-lt"/>
                <a:ea typeface="+mj-ea"/>
                <a:cs typeface="+mj-cs"/>
                <a:sym typeface="Helvetica Neue"/>
              </a:defRPr>
            </a:lvl9pPr>
          </a:lstStyle>
          <a:p>
            <a:pPr marL="0" indent="0">
              <a:buFontTx/>
              <a:buNone/>
            </a:pPr>
            <a:endParaRPr lang="en-US" dirty="0"/>
          </a:p>
          <a:p>
            <a:pPr marL="0" indent="0">
              <a:buFontTx/>
              <a:buNone/>
            </a:pPr>
            <a:r>
              <a:rPr lang="en-US" sz="6500" b="1" dirty="0">
                <a:solidFill>
                  <a:schemeClr val="accent1">
                    <a:lumMod val="50000"/>
                  </a:schemeClr>
                </a:solidFill>
              </a:rPr>
              <a:t>Aligning Methodology and Evaluation: An Advanced Look</a:t>
            </a:r>
          </a:p>
          <a:p>
            <a:pPr marL="0" indent="0">
              <a:buFontTx/>
              <a:buNone/>
            </a:pPr>
            <a:endParaRPr lang="en-US" b="1" dirty="0">
              <a:solidFill>
                <a:schemeClr val="accent1">
                  <a:lumMod val="50000"/>
                </a:schemeClr>
              </a:solidFill>
            </a:endParaRPr>
          </a:p>
          <a:p>
            <a:pPr marL="0" indent="0">
              <a:buFontTx/>
              <a:buNone/>
            </a:pPr>
            <a:endParaRPr lang="en-US" b="1" dirty="0">
              <a:solidFill>
                <a:schemeClr val="accent1">
                  <a:lumMod val="50000"/>
                </a:schemeClr>
              </a:solidFill>
            </a:endParaRPr>
          </a:p>
          <a:p>
            <a:pPr marL="0" indent="0">
              <a:buFontTx/>
              <a:buNone/>
            </a:pPr>
            <a:endParaRPr lang="en-US" b="1" dirty="0">
              <a:solidFill>
                <a:schemeClr val="accent1">
                  <a:lumMod val="50000"/>
                </a:schemeClr>
              </a:solidFill>
            </a:endParaRPr>
          </a:p>
          <a:p>
            <a:pPr marL="0" indent="0">
              <a:buFontTx/>
              <a:buNone/>
            </a:pPr>
            <a:endParaRPr lang="en-US" sz="5600" b="1" dirty="0">
              <a:solidFill>
                <a:schemeClr val="accent1">
                  <a:lumMod val="50000"/>
                </a:schemeClr>
              </a:solidFill>
            </a:endParaRPr>
          </a:p>
          <a:p>
            <a:pPr marL="0" indent="0">
              <a:buFontTx/>
              <a:buNone/>
            </a:pPr>
            <a:endParaRPr lang="en-US" sz="5600" b="1" dirty="0">
              <a:solidFill>
                <a:schemeClr val="accent1">
                  <a:lumMod val="50000"/>
                </a:schemeClr>
              </a:solidFill>
            </a:endParaRPr>
          </a:p>
          <a:p>
            <a:pPr marL="0" indent="0">
              <a:buFontTx/>
              <a:buNone/>
            </a:pPr>
            <a:endParaRPr lang="en-US" sz="5600" b="1" dirty="0">
              <a:solidFill>
                <a:schemeClr val="accent1">
                  <a:lumMod val="50000"/>
                </a:schemeClr>
              </a:solidFill>
            </a:endParaRPr>
          </a:p>
          <a:p>
            <a:pPr marL="0" indent="0">
              <a:buFontTx/>
              <a:buNone/>
            </a:pPr>
            <a:endParaRPr lang="en-US" sz="5600" b="1" dirty="0">
              <a:solidFill>
                <a:schemeClr val="accent1">
                  <a:lumMod val="50000"/>
                </a:schemeClr>
              </a:solidFill>
            </a:endParaRPr>
          </a:p>
          <a:p>
            <a:pPr marL="0" indent="0">
              <a:buFontTx/>
              <a:buNone/>
            </a:pPr>
            <a:r>
              <a:rPr lang="en-US" sz="5600" b="1" dirty="0">
                <a:solidFill>
                  <a:schemeClr val="accent1">
                    <a:lumMod val="50000"/>
                  </a:schemeClr>
                </a:solidFill>
              </a:rPr>
              <a:t>Wednesday,</a:t>
            </a:r>
          </a:p>
          <a:p>
            <a:pPr marL="0" indent="0">
              <a:buFontTx/>
              <a:buNone/>
            </a:pPr>
            <a:r>
              <a:rPr lang="en-US" sz="5600" b="1" dirty="0">
                <a:solidFill>
                  <a:schemeClr val="accent1">
                    <a:lumMod val="50000"/>
                  </a:schemeClr>
                </a:solidFill>
              </a:rPr>
              <a:t>June 12</a:t>
            </a:r>
            <a:r>
              <a:rPr lang="en-US" sz="5600" b="1" baseline="30000" dirty="0">
                <a:solidFill>
                  <a:schemeClr val="accent1">
                    <a:lumMod val="50000"/>
                  </a:schemeClr>
                </a:solidFill>
              </a:rPr>
              <a:t>th</a:t>
            </a:r>
            <a:r>
              <a:rPr lang="en-US" sz="5600" b="1" dirty="0">
                <a:solidFill>
                  <a:schemeClr val="accent1">
                    <a:lumMod val="50000"/>
                  </a:schemeClr>
                </a:solidFill>
              </a:rPr>
              <a:t>, 2024</a:t>
            </a:r>
          </a:p>
          <a:p>
            <a:pPr marL="0" indent="0">
              <a:buFontTx/>
              <a:buNone/>
            </a:pPr>
            <a:r>
              <a:rPr lang="en-US" sz="5600" b="1" dirty="0">
                <a:solidFill>
                  <a:schemeClr val="accent1">
                    <a:lumMod val="50000"/>
                  </a:schemeClr>
                </a:solidFill>
              </a:rPr>
              <a:t>12-1pm </a:t>
            </a:r>
          </a:p>
          <a:p>
            <a:pPr marL="0" indent="0">
              <a:buFontTx/>
              <a:buNone/>
            </a:pPr>
            <a:endParaRPr lang="en-US" dirty="0"/>
          </a:p>
          <a:p>
            <a:pPr marL="0" indent="0">
              <a:buFontTx/>
              <a:buNone/>
            </a:pPr>
            <a:endParaRPr lang="en-US" dirty="0"/>
          </a:p>
        </p:txBody>
      </p:sp>
      <p:pic>
        <p:nvPicPr>
          <p:cNvPr id="7" name="Picture 2" descr="Teamwork Stock Illustrations – 597,095 Teamwork Stock ...">
            <a:extLst>
              <a:ext uri="{FF2B5EF4-FFF2-40B4-BE49-F238E27FC236}">
                <a16:creationId xmlns:a16="http://schemas.microsoft.com/office/drawing/2014/main" id="{77800202-A1A7-2042-23BE-3CAAAB70BD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3939510"/>
            <a:ext cx="8250148" cy="5836980"/>
          </a:xfrm>
          <a:prstGeom prst="rect">
            <a:avLst/>
          </a:prstGeom>
          <a:solidFill>
            <a:srgbClr val="FFFFFF"/>
          </a:solidFill>
        </p:spPr>
      </p:pic>
    </p:spTree>
    <p:extLst>
      <p:ext uri="{BB962C8B-B14F-4D97-AF65-F5344CB8AC3E}">
        <p14:creationId xmlns:p14="http://schemas.microsoft.com/office/powerpoint/2010/main" val="438848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51340"/>
            <a:ext cx="2218238"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t>dht.org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FFC000"/>
                </a:solidFill>
                <a:latin typeface="+mj-ea"/>
                <a:cs typeface="Montserrat"/>
                <a:sym typeface="Montserrat"/>
              </a:rPr>
              <a:t>I.</a:t>
            </a:r>
            <a:r>
              <a:rPr lang="en-US" sz="8000" dirty="0">
                <a:solidFill>
                  <a:schemeClr val="dk1"/>
                </a:solidFill>
                <a:latin typeface="Montserrat"/>
                <a:ea typeface="Montserrat"/>
                <a:cs typeface="Montserrat"/>
                <a:sym typeface="Montserrat"/>
              </a:rPr>
              <a:t> </a:t>
            </a:r>
            <a:r>
              <a:rPr lang="en-US" sz="8000" dirty="0">
                <a:solidFill>
                  <a:schemeClr val="accent2">
                    <a:lumMod val="75000"/>
                  </a:schemeClr>
                </a:solidFill>
                <a:latin typeface="+mj-ea"/>
                <a:sym typeface="Montserrat"/>
              </a:rPr>
              <a:t>Developing familiarity with major federal funders related to economic opportunity and their focus areas</a:t>
            </a:r>
            <a:endParaRPr sz="8000" b="1" dirty="0">
              <a:solidFill>
                <a:schemeClr val="accent2">
                  <a:lumMod val="75000"/>
                </a:schemeClr>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3" name="TextBox 2">
            <a:extLst>
              <a:ext uri="{FF2B5EF4-FFF2-40B4-BE49-F238E27FC236}">
                <a16:creationId xmlns:a16="http://schemas.microsoft.com/office/drawing/2014/main" id="{EA86ECB2-12FE-8289-9A9E-F59532B94CD8}"/>
              </a:ext>
            </a:extLst>
          </p:cNvPr>
          <p:cNvSpPr txBox="1"/>
          <p:nvPr/>
        </p:nvSpPr>
        <p:spPr>
          <a:xfrm>
            <a:off x="1647425" y="3796880"/>
            <a:ext cx="21428765" cy="89357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5400" dirty="0">
                <a:solidFill>
                  <a:schemeClr val="bg2">
                    <a:lumMod val="50000"/>
                  </a:schemeClr>
                </a:solidFill>
              </a:rPr>
              <a:t>Department of Labor (DOL) is the primary department offering grants for workforce development. </a:t>
            </a:r>
          </a:p>
          <a:p>
            <a:pPr algn="l"/>
            <a:endParaRPr lang="en-US" sz="5400" dirty="0">
              <a:solidFill>
                <a:schemeClr val="bg2">
                  <a:lumMod val="50000"/>
                </a:schemeClr>
              </a:solidFill>
            </a:endParaRPr>
          </a:p>
          <a:p>
            <a:pPr algn="l"/>
            <a:r>
              <a:rPr lang="en-US" sz="5400" dirty="0">
                <a:solidFill>
                  <a:schemeClr val="bg2">
                    <a:lumMod val="50000"/>
                  </a:schemeClr>
                </a:solidFill>
              </a:rPr>
              <a:t>Through labor-focused grants, DOL seeks to fulfill its </a:t>
            </a:r>
            <a:r>
              <a:rPr lang="en-US" sz="5400" b="1" dirty="0">
                <a:solidFill>
                  <a:schemeClr val="bg2">
                    <a:lumMod val="50000"/>
                  </a:schemeClr>
                </a:solidFill>
              </a:rPr>
              <a:t>mission of </a:t>
            </a:r>
            <a:r>
              <a:rPr lang="en-US" sz="5400" b="1" i="0" dirty="0">
                <a:solidFill>
                  <a:schemeClr val="bg2">
                    <a:lumMod val="50000"/>
                  </a:schemeClr>
                </a:solidFill>
                <a:effectLst/>
              </a:rPr>
              <a:t>expanding equitable opportunities for and empowering all workers. </a:t>
            </a:r>
          </a:p>
          <a:p>
            <a:pPr algn="l"/>
            <a:endParaRPr lang="en-US" sz="5400" b="1" dirty="0">
              <a:solidFill>
                <a:schemeClr val="bg2">
                  <a:lumMod val="50000"/>
                </a:schemeClr>
              </a:solidFill>
            </a:endParaRPr>
          </a:p>
          <a:p>
            <a:pPr algn="l"/>
            <a:r>
              <a:rPr lang="en-US" sz="5400" i="0" dirty="0">
                <a:solidFill>
                  <a:schemeClr val="bg2">
                    <a:lumMod val="50000"/>
                  </a:schemeClr>
                </a:solidFill>
                <a:effectLst/>
              </a:rPr>
              <a:t>DOL grants connect, protect, train, support and empower workers and job seekers, at home and abroad.</a:t>
            </a:r>
          </a:p>
          <a:p>
            <a:pPr marL="0" marR="0" indent="0" algn="l" defTabSz="2438337" rtl="0" fontAlgn="auto" latinLnBrk="0" hangingPunct="0">
              <a:lnSpc>
                <a:spcPct val="100000"/>
              </a:lnSpc>
              <a:spcBef>
                <a:spcPts val="0"/>
              </a:spcBef>
              <a:spcAft>
                <a:spcPts val="0"/>
              </a:spcAft>
              <a:buClrTx/>
              <a:buSzTx/>
              <a:buFontTx/>
              <a:buNone/>
              <a:tabLst/>
            </a:pPr>
            <a:endParaRPr lang="en-US" sz="4400" dirty="0"/>
          </a:p>
          <a:p>
            <a:pPr marL="0" marR="0" indent="0" algn="l" defTabSz="2438337" rtl="0" fontAlgn="auto" latinLnBrk="0" hangingPunct="0">
              <a:lnSpc>
                <a:spcPct val="100000"/>
              </a:lnSpc>
              <a:spcBef>
                <a:spcPts val="0"/>
              </a:spcBef>
              <a:spcAft>
                <a:spcPts val="0"/>
              </a:spcAft>
              <a:buClrTx/>
              <a:buSzTx/>
              <a:buFontTx/>
              <a:buNone/>
              <a:tabLst/>
            </a:pPr>
            <a:endParaRPr lang="en-US" sz="4400" dirty="0"/>
          </a:p>
        </p:txBody>
      </p:sp>
      <p:pic>
        <p:nvPicPr>
          <p:cNvPr id="8" name="Picture 7" descr="A black text on a white background&#10;&#10;Description automatically generated">
            <a:extLst>
              <a:ext uri="{FF2B5EF4-FFF2-40B4-BE49-F238E27FC236}">
                <a16:creationId xmlns:a16="http://schemas.microsoft.com/office/drawing/2014/main" id="{4ECA4E0A-B27E-F78C-F223-855AAAC76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2452"/>
            <a:ext cx="17783355" cy="30068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1219200" y="609600"/>
            <a:ext cx="21945600" cy="2286000"/>
          </a:xfrm>
          <a:prstGeom prst="rect">
            <a:avLst/>
          </a:prstGeom>
        </p:spPr>
        <p:txBody>
          <a:bodyPr spcFirstLastPara="1" wrap="square" lIns="182850" tIns="91400" rIns="182850" bIns="91400" anchor="ctr" anchorCtr="0">
            <a:normAutofit/>
          </a:bodyPr>
          <a:lstStyle/>
          <a:p>
            <a:endParaRPr sz="6000" dirty="0">
              <a:solidFill>
                <a:schemeClr val="tx1">
                  <a:lumMod val="50000"/>
                </a:schemeClr>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3" name="TextBox 2">
            <a:extLst>
              <a:ext uri="{FF2B5EF4-FFF2-40B4-BE49-F238E27FC236}">
                <a16:creationId xmlns:a16="http://schemas.microsoft.com/office/drawing/2014/main" id="{A097C270-A1C6-EFD5-5C56-23C5296EF5D5}"/>
              </a:ext>
            </a:extLst>
          </p:cNvPr>
          <p:cNvSpPr txBox="1"/>
          <p:nvPr/>
        </p:nvSpPr>
        <p:spPr>
          <a:xfrm>
            <a:off x="1597572" y="4291931"/>
            <a:ext cx="21567228"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6000" b="1" dirty="0">
                <a:solidFill>
                  <a:schemeClr val="tx1">
                    <a:lumMod val="50000"/>
                  </a:schemeClr>
                </a:solidFill>
              </a:rPr>
              <a:t>DOL divisions relevant to economic opportunity grants</a:t>
            </a:r>
          </a:p>
          <a:p>
            <a:pPr algn="l"/>
            <a:endParaRPr lang="en-US" sz="6000" dirty="0">
              <a:solidFill>
                <a:schemeClr val="bg2">
                  <a:lumMod val="50000"/>
                </a:schemeClr>
              </a:solidFill>
            </a:endParaRPr>
          </a:p>
          <a:p>
            <a:pPr marL="914400" indent="-914400" algn="l">
              <a:buFont typeface="+mj-lt"/>
              <a:buAutoNum type="arabicPeriod"/>
            </a:pPr>
            <a:r>
              <a:rPr lang="en-US" sz="6000" dirty="0">
                <a:solidFill>
                  <a:schemeClr val="bg2">
                    <a:lumMod val="50000"/>
                  </a:schemeClr>
                </a:solidFill>
              </a:rPr>
              <a:t>Employment and Training Administration (ETA)</a:t>
            </a:r>
          </a:p>
          <a:p>
            <a:pPr marL="914400" indent="-914400" algn="l">
              <a:buFont typeface="+mj-lt"/>
              <a:buAutoNum type="arabicPeriod"/>
            </a:pPr>
            <a:r>
              <a:rPr lang="en-US" sz="6000" dirty="0">
                <a:solidFill>
                  <a:schemeClr val="bg2">
                    <a:lumMod val="50000"/>
                  </a:schemeClr>
                </a:solidFill>
              </a:rPr>
              <a:t>Occupational Safety and Health Administration (OSHA)</a:t>
            </a:r>
          </a:p>
          <a:p>
            <a:pPr marL="914400" indent="-914400" algn="l">
              <a:buFont typeface="+mj-lt"/>
              <a:buAutoNum type="arabicPeriod"/>
            </a:pPr>
            <a:r>
              <a:rPr lang="en-US" sz="6000" dirty="0">
                <a:solidFill>
                  <a:schemeClr val="bg2">
                    <a:lumMod val="50000"/>
                  </a:schemeClr>
                </a:solidFill>
              </a:rPr>
              <a:t>Veterans’ Employment and Training Service (VETS)</a:t>
            </a:r>
          </a:p>
        </p:txBody>
      </p:sp>
      <p:pic>
        <p:nvPicPr>
          <p:cNvPr id="5" name="Picture 4" descr="A black text on a white background&#10;&#10;Description automatically generated">
            <a:extLst>
              <a:ext uri="{FF2B5EF4-FFF2-40B4-BE49-F238E27FC236}">
                <a16:creationId xmlns:a16="http://schemas.microsoft.com/office/drawing/2014/main" id="{876BDA03-D5FC-6B2D-A24D-FAB1E75C3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600"/>
            <a:ext cx="17030526" cy="2879558"/>
          </a:xfrm>
          <a:prstGeom prst="rect">
            <a:avLst/>
          </a:prstGeom>
        </p:spPr>
      </p:pic>
    </p:spTree>
    <p:extLst>
      <p:ext uri="{BB962C8B-B14F-4D97-AF65-F5344CB8AC3E}">
        <p14:creationId xmlns:p14="http://schemas.microsoft.com/office/powerpoint/2010/main" val="25624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26720F-8907-0CF3-B463-D24977EA0155}"/>
              </a:ext>
            </a:extLst>
          </p:cNvPr>
          <p:cNvSpPr>
            <a:spLocks noGrp="1"/>
          </p:cNvSpPr>
          <p:nvPr>
            <p:ph type="title"/>
          </p:nvPr>
        </p:nvSpPr>
        <p:spPr>
          <a:xfrm>
            <a:off x="1219201" y="667265"/>
            <a:ext cx="20587251" cy="1505304"/>
          </a:xfrm>
        </p:spPr>
        <p:txBody>
          <a:bodyPr>
            <a:normAutofit fontScale="90000"/>
          </a:bodyPr>
          <a:lstStyle/>
          <a:p>
            <a:r>
              <a:rPr lang="en-US" dirty="0">
                <a:solidFill>
                  <a:srgbClr val="0EB1A4"/>
                </a:solidFill>
              </a:rPr>
              <a:t>DOL- Employment and Training Administration (ETA)</a:t>
            </a:r>
          </a:p>
        </p:txBody>
      </p:sp>
      <p:sp>
        <p:nvSpPr>
          <p:cNvPr id="6" name="Content Placeholder 5">
            <a:extLst>
              <a:ext uri="{FF2B5EF4-FFF2-40B4-BE49-F238E27FC236}">
                <a16:creationId xmlns:a16="http://schemas.microsoft.com/office/drawing/2014/main" id="{8D9A357C-CE0F-0005-4EAB-B46DAA9C0B57}"/>
              </a:ext>
            </a:extLst>
          </p:cNvPr>
          <p:cNvSpPr>
            <a:spLocks noGrp="1"/>
          </p:cNvSpPr>
          <p:nvPr>
            <p:ph idx="1"/>
          </p:nvPr>
        </p:nvSpPr>
        <p:spPr>
          <a:xfrm>
            <a:off x="1219201" y="2514599"/>
            <a:ext cx="22058250" cy="9332843"/>
          </a:xfrm>
        </p:spPr>
        <p:txBody>
          <a:bodyPr numCol="1">
            <a:normAutofit/>
          </a:bodyPr>
          <a:lstStyle/>
          <a:p>
            <a:pPr marL="0" indent="0" algn="l">
              <a:buNone/>
            </a:pPr>
            <a:r>
              <a:rPr lang="en-US" b="0" i="0" dirty="0">
                <a:solidFill>
                  <a:schemeClr val="bg2">
                    <a:lumMod val="50000"/>
                  </a:schemeClr>
                </a:solidFill>
                <a:effectLst/>
                <a:latin typeface="+mn-lt"/>
              </a:rPr>
              <a:t>The mission of the Employment and Training Administration (ETA) is </a:t>
            </a:r>
            <a:r>
              <a:rPr lang="en-US" b="1" i="0" dirty="0">
                <a:solidFill>
                  <a:schemeClr val="bg2">
                    <a:lumMod val="50000"/>
                  </a:schemeClr>
                </a:solidFill>
                <a:effectLst/>
                <a:latin typeface="+mn-lt"/>
              </a:rPr>
              <a:t>to contribute to the more efficient functioning of the U.S. labor market </a:t>
            </a:r>
            <a:r>
              <a:rPr lang="en-US" i="0" dirty="0">
                <a:solidFill>
                  <a:schemeClr val="bg2">
                    <a:lumMod val="50000"/>
                  </a:schemeClr>
                </a:solidFill>
                <a:effectLst/>
                <a:latin typeface="+mn-lt"/>
              </a:rPr>
              <a:t>by providing high-quality job training, employment, labor market information, and income maintenance services primarily through state and local workforce development systems.</a:t>
            </a:r>
          </a:p>
          <a:p>
            <a:pPr marL="0" indent="0" algn="l">
              <a:buNone/>
            </a:pPr>
            <a:r>
              <a:rPr lang="en-US" dirty="0">
                <a:solidFill>
                  <a:schemeClr val="bg2">
                    <a:lumMod val="50000"/>
                  </a:schemeClr>
                </a:solidFill>
                <a:latin typeface="+mn-lt"/>
              </a:rPr>
              <a:t>ETA’s</a:t>
            </a:r>
            <a:r>
              <a:rPr lang="en-US" b="0" i="0" dirty="0">
                <a:solidFill>
                  <a:schemeClr val="bg2">
                    <a:lumMod val="50000"/>
                  </a:schemeClr>
                </a:solidFill>
                <a:effectLst/>
                <a:latin typeface="+mn-lt"/>
              </a:rPr>
              <a:t> vision is to promote pathways to economic liberty for individuals and families working to achieve the American Dream. On behalf of American taxpayers, the ETA administers effective programs that have at their core the goals of </a:t>
            </a:r>
            <a:r>
              <a:rPr lang="en-US" b="1" i="0" dirty="0">
                <a:solidFill>
                  <a:schemeClr val="bg2">
                    <a:lumMod val="50000"/>
                  </a:schemeClr>
                </a:solidFill>
                <a:effectLst/>
                <a:latin typeface="+mn-lt"/>
              </a:rPr>
              <a:t>enhanced employment opportunities and business prosperity.</a:t>
            </a:r>
          </a:p>
          <a:p>
            <a:pPr marL="0" indent="0">
              <a:buNone/>
            </a:pPr>
            <a:endParaRPr lang="en-US" b="1" dirty="0">
              <a:solidFill>
                <a:schemeClr val="bg2">
                  <a:lumMod val="50000"/>
                </a:schemeClr>
              </a:solidFill>
              <a:latin typeface="+mn-lt"/>
            </a:endParaRPr>
          </a:p>
          <a:p>
            <a:pPr marL="0" indent="0">
              <a:buNone/>
            </a:pPr>
            <a:r>
              <a:rPr lang="en-US" b="1" dirty="0">
                <a:solidFill>
                  <a:schemeClr val="bg2">
                    <a:lumMod val="50000"/>
                  </a:schemeClr>
                </a:solidFill>
                <a:latin typeface="+mn-lt"/>
              </a:rPr>
              <a:t>DOL-ETA Funding Request for FY2025: </a:t>
            </a:r>
            <a:r>
              <a:rPr lang="en-US" dirty="0">
                <a:solidFill>
                  <a:schemeClr val="bg2">
                    <a:lumMod val="50000"/>
                  </a:schemeClr>
                </a:solidFill>
                <a:latin typeface="+mn-lt"/>
              </a:rPr>
              <a:t>$11 billion </a:t>
            </a:r>
          </a:p>
        </p:txBody>
      </p:sp>
      <p:pic>
        <p:nvPicPr>
          <p:cNvPr id="2" name="Image" descr="Image">
            <a:extLst>
              <a:ext uri="{FF2B5EF4-FFF2-40B4-BE49-F238E27FC236}">
                <a16:creationId xmlns:a16="http://schemas.microsoft.com/office/drawing/2014/main" id="{E7430571-39E5-B428-2C1A-BD3828DBB3A2}"/>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1983396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26720F-8907-0CF3-B463-D24977EA0155}"/>
              </a:ext>
            </a:extLst>
          </p:cNvPr>
          <p:cNvSpPr>
            <a:spLocks noGrp="1"/>
          </p:cNvSpPr>
          <p:nvPr>
            <p:ph type="title"/>
          </p:nvPr>
        </p:nvSpPr>
        <p:spPr>
          <a:xfrm>
            <a:off x="1219201" y="667265"/>
            <a:ext cx="20587251" cy="1505304"/>
          </a:xfrm>
        </p:spPr>
        <p:txBody>
          <a:bodyPr>
            <a:normAutofit fontScale="90000"/>
          </a:bodyPr>
          <a:lstStyle/>
          <a:p>
            <a:r>
              <a:rPr lang="en-US" dirty="0">
                <a:solidFill>
                  <a:srgbClr val="0EB1A4"/>
                </a:solidFill>
              </a:rPr>
              <a:t>DOL- Employment and Training Administration (ETA)</a:t>
            </a:r>
          </a:p>
        </p:txBody>
      </p:sp>
      <p:sp>
        <p:nvSpPr>
          <p:cNvPr id="6" name="Content Placeholder 5">
            <a:extLst>
              <a:ext uri="{FF2B5EF4-FFF2-40B4-BE49-F238E27FC236}">
                <a16:creationId xmlns:a16="http://schemas.microsoft.com/office/drawing/2014/main" id="{8D9A357C-CE0F-0005-4EAB-B46DAA9C0B57}"/>
              </a:ext>
            </a:extLst>
          </p:cNvPr>
          <p:cNvSpPr>
            <a:spLocks noGrp="1"/>
          </p:cNvSpPr>
          <p:nvPr>
            <p:ph idx="1"/>
          </p:nvPr>
        </p:nvSpPr>
        <p:spPr>
          <a:xfrm>
            <a:off x="1219201" y="2514599"/>
            <a:ext cx="22058250" cy="9332843"/>
          </a:xfrm>
        </p:spPr>
        <p:txBody>
          <a:bodyPr numCol="1">
            <a:normAutofit/>
          </a:bodyPr>
          <a:lstStyle/>
          <a:p>
            <a:pPr marL="0" indent="0" algn="l">
              <a:buNone/>
            </a:pPr>
            <a:r>
              <a:rPr lang="en-US" b="1" i="0" dirty="0">
                <a:solidFill>
                  <a:srgbClr val="212121"/>
                </a:solidFill>
                <a:effectLst/>
                <a:latin typeface="+mn-lt"/>
              </a:rPr>
              <a:t>Critical Legislation </a:t>
            </a:r>
            <a:r>
              <a:rPr lang="en-US" b="1" dirty="0">
                <a:solidFill>
                  <a:srgbClr val="212121"/>
                </a:solidFill>
                <a:latin typeface="+mn-lt"/>
              </a:rPr>
              <a:t>Informing the Majority of DOL-ETA Grants</a:t>
            </a:r>
            <a:r>
              <a:rPr lang="en-US" b="1" i="0" dirty="0">
                <a:solidFill>
                  <a:srgbClr val="212121"/>
                </a:solidFill>
                <a:effectLst/>
                <a:latin typeface="+mn-lt"/>
              </a:rPr>
              <a:t>: Workforce Innovation and Opportunity Act (WIOA)</a:t>
            </a:r>
          </a:p>
          <a:p>
            <a:pPr marL="0" indent="0">
              <a:buNone/>
            </a:pPr>
            <a:r>
              <a:rPr lang="en-US" dirty="0">
                <a:solidFill>
                  <a:schemeClr val="bg2">
                    <a:lumMod val="50000"/>
                  </a:schemeClr>
                </a:solidFill>
                <a:latin typeface="+mn-lt"/>
              </a:rPr>
              <a:t>WIOA is landmark legislation that is designed to </a:t>
            </a:r>
            <a:r>
              <a:rPr lang="en-US" u="sng" dirty="0">
                <a:solidFill>
                  <a:schemeClr val="bg2">
                    <a:lumMod val="50000"/>
                  </a:schemeClr>
                </a:solidFill>
                <a:latin typeface="+mn-lt"/>
              </a:rPr>
              <a:t>strengthen and improve the nation's public workforce system and help get Americans, including youth and those with significant barriers to employment, into high-quality jobs and careers, as well as help employers hire and retain skilled workers</a:t>
            </a:r>
            <a:r>
              <a:rPr lang="en-US" dirty="0">
                <a:solidFill>
                  <a:schemeClr val="bg2">
                    <a:lumMod val="50000"/>
                  </a:schemeClr>
                </a:solidFill>
                <a:latin typeface="+mn-lt"/>
              </a:rPr>
              <a:t>.</a:t>
            </a:r>
          </a:p>
          <a:p>
            <a:pPr marL="0" indent="0">
              <a:buNone/>
            </a:pPr>
            <a:r>
              <a:rPr lang="en-US" dirty="0">
                <a:solidFill>
                  <a:schemeClr val="bg2">
                    <a:lumMod val="50000"/>
                  </a:schemeClr>
                </a:solidFill>
                <a:latin typeface="+mn-lt"/>
              </a:rPr>
              <a:t>WIOA was signed into law on July 22, 2014. WIOA is designed to </a:t>
            </a:r>
            <a:r>
              <a:rPr lang="en-US" u="sng" dirty="0">
                <a:solidFill>
                  <a:schemeClr val="bg2">
                    <a:lumMod val="50000"/>
                  </a:schemeClr>
                </a:solidFill>
                <a:latin typeface="+mn-lt"/>
              </a:rPr>
              <a:t>help job seekers access employment and training </a:t>
            </a:r>
            <a:r>
              <a:rPr lang="en-US" dirty="0">
                <a:solidFill>
                  <a:schemeClr val="bg2">
                    <a:lumMod val="50000"/>
                  </a:schemeClr>
                </a:solidFill>
                <a:latin typeface="+mn-lt"/>
              </a:rPr>
              <a:t>and succeed in the labor market as well as to </a:t>
            </a:r>
            <a:r>
              <a:rPr lang="en-US" u="sng" dirty="0">
                <a:solidFill>
                  <a:schemeClr val="bg2">
                    <a:lumMod val="50000"/>
                  </a:schemeClr>
                </a:solidFill>
                <a:latin typeface="+mn-lt"/>
              </a:rPr>
              <a:t>match employers with the skilled workers they need </a:t>
            </a:r>
            <a:r>
              <a:rPr lang="en-US" dirty="0">
                <a:solidFill>
                  <a:schemeClr val="bg2">
                    <a:lumMod val="50000"/>
                  </a:schemeClr>
                </a:solidFill>
                <a:latin typeface="+mn-lt"/>
              </a:rPr>
              <a:t>to compete in the global economy. Congress passed the Act with a wide bipartisan majority; it is the first legislative reform of the public workforce system since 1998.</a:t>
            </a:r>
          </a:p>
          <a:p>
            <a:endParaRPr lang="en-US" dirty="0"/>
          </a:p>
        </p:txBody>
      </p:sp>
      <p:pic>
        <p:nvPicPr>
          <p:cNvPr id="2" name="Image" descr="Image">
            <a:extLst>
              <a:ext uri="{FF2B5EF4-FFF2-40B4-BE49-F238E27FC236}">
                <a16:creationId xmlns:a16="http://schemas.microsoft.com/office/drawing/2014/main" id="{33443DC5-40C3-02E6-3BC2-6AD85953826F}"/>
              </a:ext>
            </a:extLst>
          </p:cNvPr>
          <p:cNvPicPr>
            <a:picLocks noChangeAspect="1"/>
          </p:cNvPicPr>
          <p:nvPr/>
        </p:nvPicPr>
        <p:blipFill>
          <a:blip r:embed="rId2"/>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32345647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INALDHT slide deck_February23" id="{03561304-D79A-0041-A486-557A202D5F2E}" vid="{65968589-EACC-F64A-B516-51C42EAB4D8F}"/>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0EEA53-EDFF-4F42-BA70-98BB03AA88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21_BasicWhite</Template>
  <TotalTime>12931</TotalTime>
  <Words>3130</Words>
  <Application>Microsoft Macintosh PowerPoint</Application>
  <PresentationFormat>Custom</PresentationFormat>
  <Paragraphs>263</Paragraphs>
  <Slides>43</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AcuminProWide-Semibold</vt:lpstr>
      <vt:lpstr>Arial</vt:lpstr>
      <vt:lpstr>Courier New</vt:lpstr>
      <vt:lpstr>Helvetica</vt:lpstr>
      <vt:lpstr>Helvetica Neue</vt:lpstr>
      <vt:lpstr>Helvetica Neue Medium</vt:lpstr>
      <vt:lpstr>Montserrat</vt:lpstr>
      <vt:lpstr>Montserrat Light</vt:lpstr>
      <vt:lpstr>Montserrat Medium</vt:lpstr>
      <vt:lpstr>Proxima Nova</vt:lpstr>
      <vt:lpstr>Source Sans Pro</vt:lpstr>
      <vt:lpstr>21_BasicWhite</vt:lpstr>
      <vt:lpstr>PowerPoint Presentation</vt:lpstr>
      <vt:lpstr>PowerPoint Presentation</vt:lpstr>
      <vt:lpstr>PowerPoint Presentation</vt:lpstr>
      <vt:lpstr>PowerPoint Presentation</vt:lpstr>
      <vt:lpstr>I. Developing familiarity with major federal funders related to economic opportunity and their focus areas</vt:lpstr>
      <vt:lpstr>PowerPoint Presentation</vt:lpstr>
      <vt:lpstr>PowerPoint Presentation</vt:lpstr>
      <vt:lpstr>DOL- Employment and Training Administration (ETA)</vt:lpstr>
      <vt:lpstr>DOL- Employment and Training Administration (ETA)</vt:lpstr>
      <vt:lpstr>DOL- Employment and Training Administration (ETA)</vt:lpstr>
      <vt:lpstr>DOL- Occupational Safety and Health Administration (OSHA)</vt:lpstr>
      <vt:lpstr>DOL- Occupational Safety and Health Administration (OSHA)</vt:lpstr>
      <vt:lpstr>DOL- Veterans’ Employment and Training Service (VETS)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agencies with economic opportunity-related grantmaking </vt:lpstr>
      <vt:lpstr>II. Key and emerging government grant priorities in economic opportunity</vt:lpstr>
      <vt:lpstr>II. Key and emerging grant priorities in economic opportunity</vt:lpstr>
      <vt:lpstr>II. Key and emerging grant priorities in economic opportunity</vt:lpstr>
      <vt:lpstr>II. Key and emerging grant priorities in economic opportunity</vt:lpstr>
      <vt:lpstr>II. Key and emerging grant priorities in economic opportunity</vt:lpstr>
      <vt:lpstr>II. Key and emerging grant priorities in economic opportunity</vt:lpstr>
      <vt:lpstr>II. Key and emerging grant priorities in economic opportunity</vt:lpstr>
      <vt:lpstr>III. Best practices in project design and proposal development: How to craft a winning economic opportunity government grant proposal</vt:lpstr>
      <vt:lpstr>III. Best practices in project design and proposal development</vt:lpstr>
      <vt:lpstr>III. Best practices in project design and proposal development</vt:lpstr>
      <vt:lpstr>III. Best practices in project design and proposal development</vt:lpstr>
      <vt:lpstr>III. Best practices in project design and proposal development</vt:lpstr>
      <vt:lpstr>III. Best practices in project design and proposal development</vt:lpstr>
      <vt:lpstr>III. Best practices in project design and proposal development</vt:lpstr>
      <vt:lpstr>III. Best practices in project design and proposal development</vt:lpstr>
      <vt:lpstr>III. What results in a winning Economic Opportunity proposal?</vt:lpstr>
      <vt:lpstr>III. What results in a winning Economic Opportunity proposal?</vt:lpstr>
      <vt:lpstr>III. What results in a winning Economic Opportunity proposal?</vt:lpstr>
      <vt:lpstr>III. What results in a winning Economic Opportunity proposal?</vt:lpstr>
      <vt:lpstr>PowerPoint Presentation</vt:lpstr>
      <vt:lpstr>Save the Date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Davis</dc:creator>
  <cp:lastModifiedBy>Susannah Williams</cp:lastModifiedBy>
  <cp:revision>54</cp:revision>
  <dcterms:created xsi:type="dcterms:W3CDTF">2023-12-13T15:33:23Z</dcterms:created>
  <dcterms:modified xsi:type="dcterms:W3CDTF">2024-05-16T19:37:53Z</dcterms:modified>
</cp:coreProperties>
</file>