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57"/>
  </p:notesMasterIdLst>
  <p:sldIdLst>
    <p:sldId id="257" r:id="rId4"/>
    <p:sldId id="258" r:id="rId5"/>
    <p:sldId id="259" r:id="rId6"/>
    <p:sldId id="618" r:id="rId7"/>
    <p:sldId id="619" r:id="rId8"/>
    <p:sldId id="512" r:id="rId9"/>
    <p:sldId id="580" r:id="rId10"/>
    <p:sldId id="602" r:id="rId11"/>
    <p:sldId id="603" r:id="rId12"/>
    <p:sldId id="604" r:id="rId13"/>
    <p:sldId id="606" r:id="rId14"/>
    <p:sldId id="607" r:id="rId15"/>
    <p:sldId id="573" r:id="rId16"/>
    <p:sldId id="280" r:id="rId17"/>
    <p:sldId id="281" r:id="rId18"/>
    <p:sldId id="282" r:id="rId19"/>
    <p:sldId id="269" r:id="rId20"/>
    <p:sldId id="625" r:id="rId21"/>
    <p:sldId id="285" r:id="rId22"/>
    <p:sldId id="286" r:id="rId23"/>
    <p:sldId id="579" r:id="rId24"/>
    <p:sldId id="587" r:id="rId25"/>
    <p:sldId id="588" r:id="rId26"/>
    <p:sldId id="626" r:id="rId27"/>
    <p:sldId id="611" r:id="rId28"/>
    <p:sldId id="578" r:id="rId29"/>
    <p:sldId id="585" r:id="rId30"/>
    <p:sldId id="617" r:id="rId31"/>
    <p:sldId id="586" r:id="rId32"/>
    <p:sldId id="574" r:id="rId33"/>
    <p:sldId id="590" r:id="rId34"/>
    <p:sldId id="584" r:id="rId35"/>
    <p:sldId id="593" r:id="rId36"/>
    <p:sldId id="594" r:id="rId37"/>
    <p:sldId id="582" r:id="rId38"/>
    <p:sldId id="627" r:id="rId39"/>
    <p:sldId id="597" r:id="rId40"/>
    <p:sldId id="598" r:id="rId41"/>
    <p:sldId id="599" r:id="rId42"/>
    <p:sldId id="583" r:id="rId43"/>
    <p:sldId id="591" r:id="rId44"/>
    <p:sldId id="616" r:id="rId45"/>
    <p:sldId id="592" r:id="rId46"/>
    <p:sldId id="615" r:id="rId47"/>
    <p:sldId id="575" r:id="rId48"/>
    <p:sldId id="596" r:id="rId49"/>
    <p:sldId id="609" r:id="rId50"/>
    <p:sldId id="608" r:id="rId51"/>
    <p:sldId id="610" r:id="rId52"/>
    <p:sldId id="414" r:id="rId53"/>
    <p:sldId id="457" r:id="rId54"/>
    <p:sldId id="454" r:id="rId55"/>
    <p:sldId id="263"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074"/>
    <a:srgbClr val="0EB1A4"/>
    <a:srgbClr val="7FC9C8"/>
    <a:srgbClr val="ECB547"/>
    <a:srgbClr val="000000"/>
    <a:srgbClr val="E9C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8762B-D95A-493A-B6B2-991DF99DD05F}" v="153" dt="2024-06-07T18:24:50.32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36"/>
    <p:restoredTop sz="96236" autoAdjust="0"/>
  </p:normalViewPr>
  <p:slideViewPr>
    <p:cSldViewPr snapToGrid="0">
      <p:cViewPr varScale="1">
        <p:scale>
          <a:sx n="61" d="100"/>
          <a:sy n="61" d="100"/>
        </p:scale>
        <p:origin x="28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CC82C-74D8-47D3-B179-806C2C7D3C4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B03758-BED1-4389-A226-107318B316A2}">
      <dgm:prSet/>
      <dgm:spPr/>
      <dgm:t>
        <a:bodyPr/>
        <a:lstStyle/>
        <a:p>
          <a:r>
            <a:rPr lang="en-US" b="0" i="0" baseline="0" dirty="0"/>
            <a:t>Specific </a:t>
          </a:r>
          <a:endParaRPr lang="en-US" dirty="0"/>
        </a:p>
      </dgm:t>
    </dgm:pt>
    <dgm:pt modelId="{A1E72C66-539C-49E4-9CD5-2A7982CD6B0A}" type="parTrans" cxnId="{09D9369F-5423-40FC-B19B-E27F69C63A2B}">
      <dgm:prSet/>
      <dgm:spPr/>
      <dgm:t>
        <a:bodyPr/>
        <a:lstStyle/>
        <a:p>
          <a:endParaRPr lang="en-US"/>
        </a:p>
      </dgm:t>
    </dgm:pt>
    <dgm:pt modelId="{F185AEC6-B565-41D2-A57B-2C06182209A1}" type="sibTrans" cxnId="{09D9369F-5423-40FC-B19B-E27F69C63A2B}">
      <dgm:prSet/>
      <dgm:spPr/>
      <dgm:t>
        <a:bodyPr/>
        <a:lstStyle/>
        <a:p>
          <a:endParaRPr lang="en-US"/>
        </a:p>
      </dgm:t>
    </dgm:pt>
    <dgm:pt modelId="{7F49393D-FEC4-4B55-923A-E3DF2F7F998F}">
      <dgm:prSet/>
      <dgm:spPr/>
      <dgm:t>
        <a:bodyPr/>
        <a:lstStyle/>
        <a:p>
          <a:r>
            <a:rPr lang="en-US" b="0" i="0" baseline="0"/>
            <a:t>Measurable </a:t>
          </a:r>
          <a:endParaRPr lang="en-US"/>
        </a:p>
      </dgm:t>
    </dgm:pt>
    <dgm:pt modelId="{5BF0085F-E75D-4CCD-9530-4993C687F9BA}" type="parTrans" cxnId="{7E90B688-8E2D-4896-8A6A-1438A4FD245D}">
      <dgm:prSet/>
      <dgm:spPr/>
      <dgm:t>
        <a:bodyPr/>
        <a:lstStyle/>
        <a:p>
          <a:endParaRPr lang="en-US"/>
        </a:p>
      </dgm:t>
    </dgm:pt>
    <dgm:pt modelId="{25C477DE-611F-4747-837A-D62CD2A6DFF3}" type="sibTrans" cxnId="{7E90B688-8E2D-4896-8A6A-1438A4FD245D}">
      <dgm:prSet/>
      <dgm:spPr/>
      <dgm:t>
        <a:bodyPr/>
        <a:lstStyle/>
        <a:p>
          <a:endParaRPr lang="en-US"/>
        </a:p>
      </dgm:t>
    </dgm:pt>
    <dgm:pt modelId="{0C9CDEDD-ABAA-4D70-A368-DD0317AE8D7F}">
      <dgm:prSet/>
      <dgm:spPr/>
      <dgm:t>
        <a:bodyPr/>
        <a:lstStyle/>
        <a:p>
          <a:r>
            <a:rPr lang="en-US" b="0" i="0" baseline="0"/>
            <a:t>Action-Oriented</a:t>
          </a:r>
          <a:endParaRPr lang="en-US"/>
        </a:p>
      </dgm:t>
    </dgm:pt>
    <dgm:pt modelId="{CA624424-102C-4ACE-895C-2977CC758C1B}" type="parTrans" cxnId="{4C92CBC0-74A6-4863-8FD9-59F93B0C578C}">
      <dgm:prSet/>
      <dgm:spPr/>
      <dgm:t>
        <a:bodyPr/>
        <a:lstStyle/>
        <a:p>
          <a:endParaRPr lang="en-US"/>
        </a:p>
      </dgm:t>
    </dgm:pt>
    <dgm:pt modelId="{C37BBD62-9C1B-4E0B-B3C8-77564F5438BC}" type="sibTrans" cxnId="{4C92CBC0-74A6-4863-8FD9-59F93B0C578C}">
      <dgm:prSet/>
      <dgm:spPr/>
      <dgm:t>
        <a:bodyPr/>
        <a:lstStyle/>
        <a:p>
          <a:endParaRPr lang="en-US"/>
        </a:p>
      </dgm:t>
    </dgm:pt>
    <dgm:pt modelId="{F4DFB6AF-9B7D-4BC3-A124-34F1A6C2B6B8}">
      <dgm:prSet/>
      <dgm:spPr/>
      <dgm:t>
        <a:bodyPr/>
        <a:lstStyle/>
        <a:p>
          <a:r>
            <a:rPr lang="en-US" b="0" i="0" baseline="0"/>
            <a:t>Realistic</a:t>
          </a:r>
          <a:endParaRPr lang="en-US"/>
        </a:p>
      </dgm:t>
    </dgm:pt>
    <dgm:pt modelId="{17416BD8-16ED-4502-B84B-0E0E203A0C9C}" type="parTrans" cxnId="{3F6D1ACB-4CC5-4BF9-A7A0-553DBAB77491}">
      <dgm:prSet/>
      <dgm:spPr/>
      <dgm:t>
        <a:bodyPr/>
        <a:lstStyle/>
        <a:p>
          <a:endParaRPr lang="en-US"/>
        </a:p>
      </dgm:t>
    </dgm:pt>
    <dgm:pt modelId="{A38D180A-F808-4D02-823D-DEE478F1A67A}" type="sibTrans" cxnId="{3F6D1ACB-4CC5-4BF9-A7A0-553DBAB77491}">
      <dgm:prSet/>
      <dgm:spPr/>
      <dgm:t>
        <a:bodyPr/>
        <a:lstStyle/>
        <a:p>
          <a:endParaRPr lang="en-US"/>
        </a:p>
      </dgm:t>
    </dgm:pt>
    <dgm:pt modelId="{E63F9657-2391-4B09-A245-674308448346}">
      <dgm:prSet/>
      <dgm:spPr/>
      <dgm:t>
        <a:bodyPr/>
        <a:lstStyle/>
        <a:p>
          <a:r>
            <a:rPr lang="en-US" b="0" i="0" baseline="0"/>
            <a:t>Timebound</a:t>
          </a:r>
          <a:endParaRPr lang="en-US"/>
        </a:p>
      </dgm:t>
    </dgm:pt>
    <dgm:pt modelId="{F3D829CF-04E1-409F-AA96-E628E1ECBF5D}" type="parTrans" cxnId="{68DCC061-A00F-4FB5-AAF5-DC7811A7A41E}">
      <dgm:prSet/>
      <dgm:spPr/>
      <dgm:t>
        <a:bodyPr/>
        <a:lstStyle/>
        <a:p>
          <a:endParaRPr lang="en-US"/>
        </a:p>
      </dgm:t>
    </dgm:pt>
    <dgm:pt modelId="{9AF76623-FD39-4DB7-8F03-F622709149BD}" type="sibTrans" cxnId="{68DCC061-A00F-4FB5-AAF5-DC7811A7A41E}">
      <dgm:prSet/>
      <dgm:spPr/>
      <dgm:t>
        <a:bodyPr/>
        <a:lstStyle/>
        <a:p>
          <a:endParaRPr lang="en-US"/>
        </a:p>
      </dgm:t>
    </dgm:pt>
    <dgm:pt modelId="{446AB447-F9D2-4491-B35D-A3724147BECE}">
      <dgm:prSet/>
      <dgm:spPr/>
      <dgm:t>
        <a:bodyPr/>
        <a:lstStyle/>
        <a:p>
          <a:r>
            <a:rPr lang="en-US" b="0" i="0" baseline="0"/>
            <a:t>Evaluated</a:t>
          </a:r>
          <a:endParaRPr lang="en-US"/>
        </a:p>
      </dgm:t>
    </dgm:pt>
    <dgm:pt modelId="{EB2B0DDE-4F74-462D-94A0-B43715D30089}" type="parTrans" cxnId="{A94D9A33-18E3-4A5A-B6EF-4BB8ADC83865}">
      <dgm:prSet/>
      <dgm:spPr/>
      <dgm:t>
        <a:bodyPr/>
        <a:lstStyle/>
        <a:p>
          <a:endParaRPr lang="en-US"/>
        </a:p>
      </dgm:t>
    </dgm:pt>
    <dgm:pt modelId="{52E965B3-D784-499D-8B94-F247FAA1F6A6}" type="sibTrans" cxnId="{A94D9A33-18E3-4A5A-B6EF-4BB8ADC83865}">
      <dgm:prSet/>
      <dgm:spPr/>
      <dgm:t>
        <a:bodyPr/>
        <a:lstStyle/>
        <a:p>
          <a:endParaRPr lang="en-US"/>
        </a:p>
      </dgm:t>
    </dgm:pt>
    <dgm:pt modelId="{619CB33C-D00D-4460-8DDB-0AFAF0791937}">
      <dgm:prSet/>
      <dgm:spPr/>
      <dgm:t>
        <a:bodyPr/>
        <a:lstStyle/>
        <a:p>
          <a:r>
            <a:rPr lang="en-US" b="0" i="0" baseline="0"/>
            <a:t>Re-Evaluated</a:t>
          </a:r>
          <a:endParaRPr lang="en-US"/>
        </a:p>
      </dgm:t>
    </dgm:pt>
    <dgm:pt modelId="{59E30428-0756-4A53-9AFB-3D4F6F92F85F}" type="parTrans" cxnId="{D51366FF-1E6A-4C46-8731-52CE42B7DAFD}">
      <dgm:prSet/>
      <dgm:spPr/>
      <dgm:t>
        <a:bodyPr/>
        <a:lstStyle/>
        <a:p>
          <a:endParaRPr lang="en-US"/>
        </a:p>
      </dgm:t>
    </dgm:pt>
    <dgm:pt modelId="{ACC42543-20F6-4D62-8C92-09BB59F6B57F}" type="sibTrans" cxnId="{D51366FF-1E6A-4C46-8731-52CE42B7DAFD}">
      <dgm:prSet/>
      <dgm:spPr/>
      <dgm:t>
        <a:bodyPr/>
        <a:lstStyle/>
        <a:p>
          <a:endParaRPr lang="en-US"/>
        </a:p>
      </dgm:t>
    </dgm:pt>
    <dgm:pt modelId="{D8938778-527D-3548-87CE-AAE4C5A00C2A}" type="pres">
      <dgm:prSet presAssocID="{FB8CC82C-74D8-47D3-B179-806C2C7D3C4F}" presName="linear" presStyleCnt="0">
        <dgm:presLayoutVars>
          <dgm:animLvl val="lvl"/>
          <dgm:resizeHandles val="exact"/>
        </dgm:presLayoutVars>
      </dgm:prSet>
      <dgm:spPr/>
    </dgm:pt>
    <dgm:pt modelId="{640DDB06-1731-3245-A3CF-B1E2294A7E22}" type="pres">
      <dgm:prSet presAssocID="{A5B03758-BED1-4389-A226-107318B316A2}" presName="parentText" presStyleLbl="node1" presStyleIdx="0" presStyleCnt="7">
        <dgm:presLayoutVars>
          <dgm:chMax val="0"/>
          <dgm:bulletEnabled val="1"/>
        </dgm:presLayoutVars>
      </dgm:prSet>
      <dgm:spPr/>
    </dgm:pt>
    <dgm:pt modelId="{F8C1F5D2-F0FF-6E4A-AEE2-5B79CF55CD84}" type="pres">
      <dgm:prSet presAssocID="{F185AEC6-B565-41D2-A57B-2C06182209A1}" presName="spacer" presStyleCnt="0"/>
      <dgm:spPr/>
    </dgm:pt>
    <dgm:pt modelId="{4729760A-0C10-6E4B-ADC5-E1718E0B1618}" type="pres">
      <dgm:prSet presAssocID="{7F49393D-FEC4-4B55-923A-E3DF2F7F998F}" presName="parentText" presStyleLbl="node1" presStyleIdx="1" presStyleCnt="7">
        <dgm:presLayoutVars>
          <dgm:chMax val="0"/>
          <dgm:bulletEnabled val="1"/>
        </dgm:presLayoutVars>
      </dgm:prSet>
      <dgm:spPr/>
    </dgm:pt>
    <dgm:pt modelId="{72888622-E71C-A445-B95B-9EC345C0315F}" type="pres">
      <dgm:prSet presAssocID="{25C477DE-611F-4747-837A-D62CD2A6DFF3}" presName="spacer" presStyleCnt="0"/>
      <dgm:spPr/>
    </dgm:pt>
    <dgm:pt modelId="{BEE3DC2C-8621-1F40-B5F0-5675B4A408CE}" type="pres">
      <dgm:prSet presAssocID="{0C9CDEDD-ABAA-4D70-A368-DD0317AE8D7F}" presName="parentText" presStyleLbl="node1" presStyleIdx="2" presStyleCnt="7">
        <dgm:presLayoutVars>
          <dgm:chMax val="0"/>
          <dgm:bulletEnabled val="1"/>
        </dgm:presLayoutVars>
      </dgm:prSet>
      <dgm:spPr/>
    </dgm:pt>
    <dgm:pt modelId="{BDA0D585-C7D0-4545-A3E2-4600147A2632}" type="pres">
      <dgm:prSet presAssocID="{C37BBD62-9C1B-4E0B-B3C8-77564F5438BC}" presName="spacer" presStyleCnt="0"/>
      <dgm:spPr/>
    </dgm:pt>
    <dgm:pt modelId="{9B344F65-91E1-1844-9F1E-2DAAEC9DA96F}" type="pres">
      <dgm:prSet presAssocID="{F4DFB6AF-9B7D-4BC3-A124-34F1A6C2B6B8}" presName="parentText" presStyleLbl="node1" presStyleIdx="3" presStyleCnt="7">
        <dgm:presLayoutVars>
          <dgm:chMax val="0"/>
          <dgm:bulletEnabled val="1"/>
        </dgm:presLayoutVars>
      </dgm:prSet>
      <dgm:spPr/>
    </dgm:pt>
    <dgm:pt modelId="{E3FAF2B2-A8A0-2649-A75B-9102051F511F}" type="pres">
      <dgm:prSet presAssocID="{A38D180A-F808-4D02-823D-DEE478F1A67A}" presName="spacer" presStyleCnt="0"/>
      <dgm:spPr/>
    </dgm:pt>
    <dgm:pt modelId="{39C317E2-A226-994D-A896-ADB759CA20E6}" type="pres">
      <dgm:prSet presAssocID="{E63F9657-2391-4B09-A245-674308448346}" presName="parentText" presStyleLbl="node1" presStyleIdx="4" presStyleCnt="7">
        <dgm:presLayoutVars>
          <dgm:chMax val="0"/>
          <dgm:bulletEnabled val="1"/>
        </dgm:presLayoutVars>
      </dgm:prSet>
      <dgm:spPr/>
    </dgm:pt>
    <dgm:pt modelId="{3033CD12-3459-6743-91E8-08C909EBCB3F}" type="pres">
      <dgm:prSet presAssocID="{9AF76623-FD39-4DB7-8F03-F622709149BD}" presName="spacer" presStyleCnt="0"/>
      <dgm:spPr/>
    </dgm:pt>
    <dgm:pt modelId="{96E23FC9-1A77-D54E-8F7A-C1C98418965C}" type="pres">
      <dgm:prSet presAssocID="{446AB447-F9D2-4491-B35D-A3724147BECE}" presName="parentText" presStyleLbl="node1" presStyleIdx="5" presStyleCnt="7">
        <dgm:presLayoutVars>
          <dgm:chMax val="0"/>
          <dgm:bulletEnabled val="1"/>
        </dgm:presLayoutVars>
      </dgm:prSet>
      <dgm:spPr/>
    </dgm:pt>
    <dgm:pt modelId="{A097C9F9-234C-4841-B0D4-AD499493A7DF}" type="pres">
      <dgm:prSet presAssocID="{52E965B3-D784-499D-8B94-F247FAA1F6A6}" presName="spacer" presStyleCnt="0"/>
      <dgm:spPr/>
    </dgm:pt>
    <dgm:pt modelId="{1D38412B-5BBB-8743-92AB-D684C7F10C6B}" type="pres">
      <dgm:prSet presAssocID="{619CB33C-D00D-4460-8DDB-0AFAF0791937}" presName="parentText" presStyleLbl="node1" presStyleIdx="6" presStyleCnt="7">
        <dgm:presLayoutVars>
          <dgm:chMax val="0"/>
          <dgm:bulletEnabled val="1"/>
        </dgm:presLayoutVars>
      </dgm:prSet>
      <dgm:spPr/>
    </dgm:pt>
  </dgm:ptLst>
  <dgm:cxnLst>
    <dgm:cxn modelId="{E0BC0D0F-C7A7-1841-8244-3159CCE36B36}" type="presOf" srcId="{7F49393D-FEC4-4B55-923A-E3DF2F7F998F}" destId="{4729760A-0C10-6E4B-ADC5-E1718E0B1618}" srcOrd="0" destOrd="0" presId="urn:microsoft.com/office/officeart/2005/8/layout/vList2"/>
    <dgm:cxn modelId="{5293C913-364B-8346-BB2C-4EDA593956D8}" type="presOf" srcId="{E63F9657-2391-4B09-A245-674308448346}" destId="{39C317E2-A226-994D-A896-ADB759CA20E6}" srcOrd="0" destOrd="0" presId="urn:microsoft.com/office/officeart/2005/8/layout/vList2"/>
    <dgm:cxn modelId="{A94D9A33-18E3-4A5A-B6EF-4BB8ADC83865}" srcId="{FB8CC82C-74D8-47D3-B179-806C2C7D3C4F}" destId="{446AB447-F9D2-4491-B35D-A3724147BECE}" srcOrd="5" destOrd="0" parTransId="{EB2B0DDE-4F74-462D-94A0-B43715D30089}" sibTransId="{52E965B3-D784-499D-8B94-F247FAA1F6A6}"/>
    <dgm:cxn modelId="{12DE9A3A-6ED3-C84B-9D8D-62FABC3A212E}" type="presOf" srcId="{FB8CC82C-74D8-47D3-B179-806C2C7D3C4F}" destId="{D8938778-527D-3548-87CE-AAE4C5A00C2A}" srcOrd="0" destOrd="0" presId="urn:microsoft.com/office/officeart/2005/8/layout/vList2"/>
    <dgm:cxn modelId="{27A2583B-1F42-6B49-AECC-44B7D8DA7FB0}" type="presOf" srcId="{A5B03758-BED1-4389-A226-107318B316A2}" destId="{640DDB06-1731-3245-A3CF-B1E2294A7E22}" srcOrd="0" destOrd="0" presId="urn:microsoft.com/office/officeart/2005/8/layout/vList2"/>
    <dgm:cxn modelId="{3D626B40-3888-C744-90F4-BFA137A2FFE5}" type="presOf" srcId="{F4DFB6AF-9B7D-4BC3-A124-34F1A6C2B6B8}" destId="{9B344F65-91E1-1844-9F1E-2DAAEC9DA96F}" srcOrd="0" destOrd="0" presId="urn:microsoft.com/office/officeart/2005/8/layout/vList2"/>
    <dgm:cxn modelId="{68DCC061-A00F-4FB5-AAF5-DC7811A7A41E}" srcId="{FB8CC82C-74D8-47D3-B179-806C2C7D3C4F}" destId="{E63F9657-2391-4B09-A245-674308448346}" srcOrd="4" destOrd="0" parTransId="{F3D829CF-04E1-409F-AA96-E628E1ECBF5D}" sibTransId="{9AF76623-FD39-4DB7-8F03-F622709149BD}"/>
    <dgm:cxn modelId="{7E90B688-8E2D-4896-8A6A-1438A4FD245D}" srcId="{FB8CC82C-74D8-47D3-B179-806C2C7D3C4F}" destId="{7F49393D-FEC4-4B55-923A-E3DF2F7F998F}" srcOrd="1" destOrd="0" parTransId="{5BF0085F-E75D-4CCD-9530-4993C687F9BA}" sibTransId="{25C477DE-611F-4747-837A-D62CD2A6DFF3}"/>
    <dgm:cxn modelId="{9B070E8C-AF82-8048-B070-A825B90CE919}" type="presOf" srcId="{446AB447-F9D2-4491-B35D-A3724147BECE}" destId="{96E23FC9-1A77-D54E-8F7A-C1C98418965C}" srcOrd="0" destOrd="0" presId="urn:microsoft.com/office/officeart/2005/8/layout/vList2"/>
    <dgm:cxn modelId="{09D9369F-5423-40FC-B19B-E27F69C63A2B}" srcId="{FB8CC82C-74D8-47D3-B179-806C2C7D3C4F}" destId="{A5B03758-BED1-4389-A226-107318B316A2}" srcOrd="0" destOrd="0" parTransId="{A1E72C66-539C-49E4-9CD5-2A7982CD6B0A}" sibTransId="{F185AEC6-B565-41D2-A57B-2C06182209A1}"/>
    <dgm:cxn modelId="{4C92CBC0-74A6-4863-8FD9-59F93B0C578C}" srcId="{FB8CC82C-74D8-47D3-B179-806C2C7D3C4F}" destId="{0C9CDEDD-ABAA-4D70-A368-DD0317AE8D7F}" srcOrd="2" destOrd="0" parTransId="{CA624424-102C-4ACE-895C-2977CC758C1B}" sibTransId="{C37BBD62-9C1B-4E0B-B3C8-77564F5438BC}"/>
    <dgm:cxn modelId="{FD47C3C3-BE8E-6249-900A-431806E3905E}" type="presOf" srcId="{619CB33C-D00D-4460-8DDB-0AFAF0791937}" destId="{1D38412B-5BBB-8743-92AB-D684C7F10C6B}" srcOrd="0" destOrd="0" presId="urn:microsoft.com/office/officeart/2005/8/layout/vList2"/>
    <dgm:cxn modelId="{3F6D1ACB-4CC5-4BF9-A7A0-553DBAB77491}" srcId="{FB8CC82C-74D8-47D3-B179-806C2C7D3C4F}" destId="{F4DFB6AF-9B7D-4BC3-A124-34F1A6C2B6B8}" srcOrd="3" destOrd="0" parTransId="{17416BD8-16ED-4502-B84B-0E0E203A0C9C}" sibTransId="{A38D180A-F808-4D02-823D-DEE478F1A67A}"/>
    <dgm:cxn modelId="{F621D2DD-1471-A243-9506-52CA73CC50E9}" type="presOf" srcId="{0C9CDEDD-ABAA-4D70-A368-DD0317AE8D7F}" destId="{BEE3DC2C-8621-1F40-B5F0-5675B4A408CE}" srcOrd="0" destOrd="0" presId="urn:microsoft.com/office/officeart/2005/8/layout/vList2"/>
    <dgm:cxn modelId="{D51366FF-1E6A-4C46-8731-52CE42B7DAFD}" srcId="{FB8CC82C-74D8-47D3-B179-806C2C7D3C4F}" destId="{619CB33C-D00D-4460-8DDB-0AFAF0791937}" srcOrd="6" destOrd="0" parTransId="{59E30428-0756-4A53-9AFB-3D4F6F92F85F}" sibTransId="{ACC42543-20F6-4D62-8C92-09BB59F6B57F}"/>
    <dgm:cxn modelId="{47C80B26-0B75-FA4F-A0F0-9FFB13F94307}" type="presParOf" srcId="{D8938778-527D-3548-87CE-AAE4C5A00C2A}" destId="{640DDB06-1731-3245-A3CF-B1E2294A7E22}" srcOrd="0" destOrd="0" presId="urn:microsoft.com/office/officeart/2005/8/layout/vList2"/>
    <dgm:cxn modelId="{D8304E40-3647-7747-9083-64115D9B49C6}" type="presParOf" srcId="{D8938778-527D-3548-87CE-AAE4C5A00C2A}" destId="{F8C1F5D2-F0FF-6E4A-AEE2-5B79CF55CD84}" srcOrd="1" destOrd="0" presId="urn:microsoft.com/office/officeart/2005/8/layout/vList2"/>
    <dgm:cxn modelId="{1B5CCB14-F37C-B94D-B4B9-D119B5F04152}" type="presParOf" srcId="{D8938778-527D-3548-87CE-AAE4C5A00C2A}" destId="{4729760A-0C10-6E4B-ADC5-E1718E0B1618}" srcOrd="2" destOrd="0" presId="urn:microsoft.com/office/officeart/2005/8/layout/vList2"/>
    <dgm:cxn modelId="{0352C876-D159-9746-9288-BB4AAEB6DAD6}" type="presParOf" srcId="{D8938778-527D-3548-87CE-AAE4C5A00C2A}" destId="{72888622-E71C-A445-B95B-9EC345C0315F}" srcOrd="3" destOrd="0" presId="urn:microsoft.com/office/officeart/2005/8/layout/vList2"/>
    <dgm:cxn modelId="{417FB86D-DFB4-2048-94C2-3BA5CF67866B}" type="presParOf" srcId="{D8938778-527D-3548-87CE-AAE4C5A00C2A}" destId="{BEE3DC2C-8621-1F40-B5F0-5675B4A408CE}" srcOrd="4" destOrd="0" presId="urn:microsoft.com/office/officeart/2005/8/layout/vList2"/>
    <dgm:cxn modelId="{1FCBBAD6-0474-1344-B0F7-1775F235304F}" type="presParOf" srcId="{D8938778-527D-3548-87CE-AAE4C5A00C2A}" destId="{BDA0D585-C7D0-4545-A3E2-4600147A2632}" srcOrd="5" destOrd="0" presId="urn:microsoft.com/office/officeart/2005/8/layout/vList2"/>
    <dgm:cxn modelId="{895854DE-EABB-D84C-AF3D-3627830CD9B6}" type="presParOf" srcId="{D8938778-527D-3548-87CE-AAE4C5A00C2A}" destId="{9B344F65-91E1-1844-9F1E-2DAAEC9DA96F}" srcOrd="6" destOrd="0" presId="urn:microsoft.com/office/officeart/2005/8/layout/vList2"/>
    <dgm:cxn modelId="{A1D5A87C-7159-E84A-A221-DF8D8B363EEC}" type="presParOf" srcId="{D8938778-527D-3548-87CE-AAE4C5A00C2A}" destId="{E3FAF2B2-A8A0-2649-A75B-9102051F511F}" srcOrd="7" destOrd="0" presId="urn:microsoft.com/office/officeart/2005/8/layout/vList2"/>
    <dgm:cxn modelId="{227C1461-07A1-644F-8809-DA579DB5ECCD}" type="presParOf" srcId="{D8938778-527D-3548-87CE-AAE4C5A00C2A}" destId="{39C317E2-A226-994D-A896-ADB759CA20E6}" srcOrd="8" destOrd="0" presId="urn:microsoft.com/office/officeart/2005/8/layout/vList2"/>
    <dgm:cxn modelId="{A85F2B41-1C1D-CF41-A2EF-289658D777FE}" type="presParOf" srcId="{D8938778-527D-3548-87CE-AAE4C5A00C2A}" destId="{3033CD12-3459-6743-91E8-08C909EBCB3F}" srcOrd="9" destOrd="0" presId="urn:microsoft.com/office/officeart/2005/8/layout/vList2"/>
    <dgm:cxn modelId="{42A14F1D-0B75-8544-B913-5254DC700132}" type="presParOf" srcId="{D8938778-527D-3548-87CE-AAE4C5A00C2A}" destId="{96E23FC9-1A77-D54E-8F7A-C1C98418965C}" srcOrd="10" destOrd="0" presId="urn:microsoft.com/office/officeart/2005/8/layout/vList2"/>
    <dgm:cxn modelId="{43201310-78C3-494A-B7EA-B040CCF73B9D}" type="presParOf" srcId="{D8938778-527D-3548-87CE-AAE4C5A00C2A}" destId="{A097C9F9-234C-4841-B0D4-AD499493A7DF}" srcOrd="11" destOrd="0" presId="urn:microsoft.com/office/officeart/2005/8/layout/vList2"/>
    <dgm:cxn modelId="{E36BCA5D-3C20-5447-8EAB-2DCC768F87B9}" type="presParOf" srcId="{D8938778-527D-3548-87CE-AAE4C5A00C2A}" destId="{1D38412B-5BBB-8743-92AB-D684C7F10C6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B162B-3BA3-4D2D-8A90-7E84916395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E60E4D-0292-401B-9D94-74E5AF8B48DC}">
      <dgm:prSet/>
      <dgm:spPr>
        <a:solidFill>
          <a:srgbClr val="0EB1A4"/>
        </a:solidFill>
      </dgm:spPr>
      <dgm:t>
        <a:bodyPr/>
        <a:lstStyle/>
        <a:p>
          <a:r>
            <a:rPr lang="en-US" b="0" i="0" baseline="0" dirty="0">
              <a:latin typeface="Montserrat" panose="00000500000000000000" pitchFamily="2" charset="0"/>
            </a:rPr>
            <a:t>Effect Theory</a:t>
          </a:r>
          <a:endParaRPr lang="en-US" dirty="0">
            <a:latin typeface="Montserrat" panose="00000500000000000000" pitchFamily="2" charset="0"/>
          </a:endParaRPr>
        </a:p>
      </dgm:t>
    </dgm:pt>
    <dgm:pt modelId="{F4F1F10E-A92B-4680-B92C-94AD0B8A28A2}" type="parTrans" cxnId="{B2863759-921A-42F9-AECA-E937585C15BF}">
      <dgm:prSet/>
      <dgm:spPr/>
      <dgm:t>
        <a:bodyPr/>
        <a:lstStyle/>
        <a:p>
          <a:endParaRPr lang="en-US">
            <a:latin typeface="Montserrat" panose="00000500000000000000" pitchFamily="2" charset="0"/>
          </a:endParaRPr>
        </a:p>
      </dgm:t>
    </dgm:pt>
    <dgm:pt modelId="{353512AA-30D0-49B0-B0EF-3AA7F86F5ADC}" type="sibTrans" cxnId="{B2863759-921A-42F9-AECA-E937585C15BF}">
      <dgm:prSet/>
      <dgm:spPr/>
      <dgm:t>
        <a:bodyPr/>
        <a:lstStyle/>
        <a:p>
          <a:endParaRPr lang="en-US">
            <a:latin typeface="Montserrat" panose="00000500000000000000" pitchFamily="2" charset="0"/>
          </a:endParaRPr>
        </a:p>
      </dgm:t>
    </dgm:pt>
    <dgm:pt modelId="{3B6DDB79-3D3E-4A16-9102-21CBCF002C44}">
      <dgm:prSet/>
      <dgm:spPr>
        <a:solidFill>
          <a:srgbClr val="0EB1A4"/>
        </a:solidFill>
      </dgm:spPr>
      <dgm:t>
        <a:bodyPr/>
        <a:lstStyle/>
        <a:p>
          <a:r>
            <a:rPr lang="en-US" b="0" i="0" baseline="0">
              <a:latin typeface="Montserrat" panose="00000500000000000000" pitchFamily="2" charset="0"/>
            </a:rPr>
            <a:t>Logic Model</a:t>
          </a:r>
          <a:endParaRPr lang="en-US">
            <a:latin typeface="Montserrat" panose="00000500000000000000" pitchFamily="2" charset="0"/>
          </a:endParaRPr>
        </a:p>
      </dgm:t>
    </dgm:pt>
    <dgm:pt modelId="{DFD05467-6790-4704-A65F-0F3A1B754331}" type="parTrans" cxnId="{DDD7B1B0-DAA3-4AFA-B6D9-64D76010D6CF}">
      <dgm:prSet/>
      <dgm:spPr/>
      <dgm:t>
        <a:bodyPr/>
        <a:lstStyle/>
        <a:p>
          <a:endParaRPr lang="en-US">
            <a:latin typeface="Montserrat" panose="00000500000000000000" pitchFamily="2" charset="0"/>
          </a:endParaRPr>
        </a:p>
      </dgm:t>
    </dgm:pt>
    <dgm:pt modelId="{999734BA-0432-482E-901C-8270F295644E}" type="sibTrans" cxnId="{DDD7B1B0-DAA3-4AFA-B6D9-64D76010D6CF}">
      <dgm:prSet/>
      <dgm:spPr/>
      <dgm:t>
        <a:bodyPr/>
        <a:lstStyle/>
        <a:p>
          <a:endParaRPr lang="en-US">
            <a:latin typeface="Montserrat" panose="00000500000000000000" pitchFamily="2" charset="0"/>
          </a:endParaRPr>
        </a:p>
      </dgm:t>
    </dgm:pt>
    <dgm:pt modelId="{CE43DF65-ACE7-4754-ABC2-72A281C23F0B}">
      <dgm:prSet/>
      <dgm:spPr>
        <a:solidFill>
          <a:srgbClr val="0EB1A4"/>
        </a:solidFill>
      </dgm:spPr>
      <dgm:t>
        <a:bodyPr/>
        <a:lstStyle/>
        <a:p>
          <a:r>
            <a:rPr lang="en-US" b="0" i="0" baseline="0">
              <a:latin typeface="Montserrat" panose="00000500000000000000" pitchFamily="2" charset="0"/>
            </a:rPr>
            <a:t>Outcome Objectives</a:t>
          </a:r>
          <a:endParaRPr lang="en-US">
            <a:latin typeface="Montserrat" panose="00000500000000000000" pitchFamily="2" charset="0"/>
          </a:endParaRPr>
        </a:p>
      </dgm:t>
    </dgm:pt>
    <dgm:pt modelId="{4A513A11-E246-4D5E-8685-8469E10B35EE}" type="parTrans" cxnId="{EEC1083F-8470-4022-AAB8-5A5BB5B79BAC}">
      <dgm:prSet/>
      <dgm:spPr/>
      <dgm:t>
        <a:bodyPr/>
        <a:lstStyle/>
        <a:p>
          <a:endParaRPr lang="en-US">
            <a:latin typeface="Montserrat" panose="00000500000000000000" pitchFamily="2" charset="0"/>
          </a:endParaRPr>
        </a:p>
      </dgm:t>
    </dgm:pt>
    <dgm:pt modelId="{1F97F32A-CECF-4344-B9C8-97E02CB9CCCD}" type="sibTrans" cxnId="{EEC1083F-8470-4022-AAB8-5A5BB5B79BAC}">
      <dgm:prSet/>
      <dgm:spPr/>
      <dgm:t>
        <a:bodyPr/>
        <a:lstStyle/>
        <a:p>
          <a:endParaRPr lang="en-US">
            <a:latin typeface="Montserrat" panose="00000500000000000000" pitchFamily="2" charset="0"/>
          </a:endParaRPr>
        </a:p>
      </dgm:t>
    </dgm:pt>
    <dgm:pt modelId="{CE656D8F-3312-4060-9F44-3CB73E4EFF89}">
      <dgm:prSet/>
      <dgm:spPr>
        <a:solidFill>
          <a:srgbClr val="0EB1A4"/>
        </a:solidFill>
      </dgm:spPr>
      <dgm:t>
        <a:bodyPr/>
        <a:lstStyle/>
        <a:p>
          <a:r>
            <a:rPr lang="en-US" b="0" i="0" baseline="0">
              <a:latin typeface="Montserrat" panose="00000500000000000000" pitchFamily="2" charset="0"/>
            </a:rPr>
            <a:t>Who the evaluation is for:</a:t>
          </a:r>
          <a:endParaRPr lang="en-US">
            <a:latin typeface="Montserrat" panose="00000500000000000000" pitchFamily="2" charset="0"/>
          </a:endParaRPr>
        </a:p>
      </dgm:t>
    </dgm:pt>
    <dgm:pt modelId="{4D2F3843-A9A2-4225-B2D9-E84B6BC4DB22}" type="parTrans" cxnId="{030AD689-6B42-47D3-B537-6FC7B212296D}">
      <dgm:prSet/>
      <dgm:spPr/>
      <dgm:t>
        <a:bodyPr/>
        <a:lstStyle/>
        <a:p>
          <a:endParaRPr lang="en-US">
            <a:latin typeface="Montserrat" panose="00000500000000000000" pitchFamily="2" charset="0"/>
          </a:endParaRPr>
        </a:p>
      </dgm:t>
    </dgm:pt>
    <dgm:pt modelId="{66573428-9E54-4803-99BC-C963270E9E56}" type="sibTrans" cxnId="{030AD689-6B42-47D3-B537-6FC7B212296D}">
      <dgm:prSet/>
      <dgm:spPr/>
      <dgm:t>
        <a:bodyPr/>
        <a:lstStyle/>
        <a:p>
          <a:endParaRPr lang="en-US">
            <a:latin typeface="Montserrat" panose="00000500000000000000" pitchFamily="2" charset="0"/>
          </a:endParaRPr>
        </a:p>
      </dgm:t>
    </dgm:pt>
    <dgm:pt modelId="{DD851396-DA99-4406-9ACA-8FF186E2D254}">
      <dgm:prSet/>
      <dgm:spPr/>
      <dgm:t>
        <a:bodyPr/>
        <a:lstStyle/>
        <a:p>
          <a:r>
            <a:rPr lang="en-US" b="0" i="0" baseline="0" dirty="0">
              <a:latin typeface="Montserrat" panose="00000500000000000000" pitchFamily="2" charset="0"/>
            </a:rPr>
            <a:t>e.g., funders, stakeholders, research</a:t>
          </a:r>
          <a:endParaRPr lang="en-US" dirty="0">
            <a:latin typeface="Montserrat" panose="00000500000000000000" pitchFamily="2" charset="0"/>
          </a:endParaRPr>
        </a:p>
      </dgm:t>
    </dgm:pt>
    <dgm:pt modelId="{AEBC677D-0004-4344-A8D7-054A0F35AF7A}" type="parTrans" cxnId="{85C92D3A-0824-4DB1-A318-5ED04B1E0ADA}">
      <dgm:prSet/>
      <dgm:spPr/>
      <dgm:t>
        <a:bodyPr/>
        <a:lstStyle/>
        <a:p>
          <a:endParaRPr lang="en-US">
            <a:latin typeface="Montserrat" panose="00000500000000000000" pitchFamily="2" charset="0"/>
          </a:endParaRPr>
        </a:p>
      </dgm:t>
    </dgm:pt>
    <dgm:pt modelId="{6303212B-6DD0-4739-9927-CDD0067CDE55}" type="sibTrans" cxnId="{85C92D3A-0824-4DB1-A318-5ED04B1E0ADA}">
      <dgm:prSet/>
      <dgm:spPr/>
      <dgm:t>
        <a:bodyPr/>
        <a:lstStyle/>
        <a:p>
          <a:endParaRPr lang="en-US">
            <a:latin typeface="Montserrat" panose="00000500000000000000" pitchFamily="2" charset="0"/>
          </a:endParaRPr>
        </a:p>
      </dgm:t>
    </dgm:pt>
    <dgm:pt modelId="{1EA5EF8D-EC4D-AD4E-B434-5E0C5200554D}" type="pres">
      <dgm:prSet presAssocID="{D62B162B-3BA3-4D2D-8A90-7E84916395CC}" presName="linear" presStyleCnt="0">
        <dgm:presLayoutVars>
          <dgm:animLvl val="lvl"/>
          <dgm:resizeHandles val="exact"/>
        </dgm:presLayoutVars>
      </dgm:prSet>
      <dgm:spPr/>
    </dgm:pt>
    <dgm:pt modelId="{3504D6F2-64C5-3A44-AC1A-336877D359F2}" type="pres">
      <dgm:prSet presAssocID="{5CE60E4D-0292-401B-9D94-74E5AF8B48DC}" presName="parentText" presStyleLbl="node1" presStyleIdx="0" presStyleCnt="4">
        <dgm:presLayoutVars>
          <dgm:chMax val="0"/>
          <dgm:bulletEnabled val="1"/>
        </dgm:presLayoutVars>
      </dgm:prSet>
      <dgm:spPr/>
    </dgm:pt>
    <dgm:pt modelId="{6C39A00D-D76B-204F-B027-5A4D6706F514}" type="pres">
      <dgm:prSet presAssocID="{353512AA-30D0-49B0-B0EF-3AA7F86F5ADC}" presName="spacer" presStyleCnt="0"/>
      <dgm:spPr/>
    </dgm:pt>
    <dgm:pt modelId="{0C4B4F72-6D6D-E548-9A89-C5E598001183}" type="pres">
      <dgm:prSet presAssocID="{3B6DDB79-3D3E-4A16-9102-21CBCF002C44}" presName="parentText" presStyleLbl="node1" presStyleIdx="1" presStyleCnt="4">
        <dgm:presLayoutVars>
          <dgm:chMax val="0"/>
          <dgm:bulletEnabled val="1"/>
        </dgm:presLayoutVars>
      </dgm:prSet>
      <dgm:spPr/>
    </dgm:pt>
    <dgm:pt modelId="{07C7E6E5-C11B-4948-91DE-AD7E23017801}" type="pres">
      <dgm:prSet presAssocID="{999734BA-0432-482E-901C-8270F295644E}" presName="spacer" presStyleCnt="0"/>
      <dgm:spPr/>
    </dgm:pt>
    <dgm:pt modelId="{D89407C6-EE1B-9346-9E60-6286223C26BB}" type="pres">
      <dgm:prSet presAssocID="{CE43DF65-ACE7-4754-ABC2-72A281C23F0B}" presName="parentText" presStyleLbl="node1" presStyleIdx="2" presStyleCnt="4">
        <dgm:presLayoutVars>
          <dgm:chMax val="0"/>
          <dgm:bulletEnabled val="1"/>
        </dgm:presLayoutVars>
      </dgm:prSet>
      <dgm:spPr/>
    </dgm:pt>
    <dgm:pt modelId="{C88D49C9-CC02-8B40-AC9C-AA3000CE1D65}" type="pres">
      <dgm:prSet presAssocID="{1F97F32A-CECF-4344-B9C8-97E02CB9CCCD}" presName="spacer" presStyleCnt="0"/>
      <dgm:spPr/>
    </dgm:pt>
    <dgm:pt modelId="{71B2F387-9E84-5740-8DC0-2023923E520C}" type="pres">
      <dgm:prSet presAssocID="{CE656D8F-3312-4060-9F44-3CB73E4EFF89}" presName="parentText" presStyleLbl="node1" presStyleIdx="3" presStyleCnt="4">
        <dgm:presLayoutVars>
          <dgm:chMax val="0"/>
          <dgm:bulletEnabled val="1"/>
        </dgm:presLayoutVars>
      </dgm:prSet>
      <dgm:spPr/>
    </dgm:pt>
    <dgm:pt modelId="{11B6916B-9E62-A745-806F-D3AEBBE19A1D}" type="pres">
      <dgm:prSet presAssocID="{CE656D8F-3312-4060-9F44-3CB73E4EFF89}" presName="childText" presStyleLbl="revTx" presStyleIdx="0" presStyleCnt="1">
        <dgm:presLayoutVars>
          <dgm:bulletEnabled val="1"/>
        </dgm:presLayoutVars>
      </dgm:prSet>
      <dgm:spPr/>
    </dgm:pt>
  </dgm:ptLst>
  <dgm:cxnLst>
    <dgm:cxn modelId="{98DF6F06-72EE-E840-AC2D-DD194E8FCC4B}" type="presOf" srcId="{5CE60E4D-0292-401B-9D94-74E5AF8B48DC}" destId="{3504D6F2-64C5-3A44-AC1A-336877D359F2}" srcOrd="0" destOrd="0" presId="urn:microsoft.com/office/officeart/2005/8/layout/vList2"/>
    <dgm:cxn modelId="{85C92D3A-0824-4DB1-A318-5ED04B1E0ADA}" srcId="{CE656D8F-3312-4060-9F44-3CB73E4EFF89}" destId="{DD851396-DA99-4406-9ACA-8FF186E2D254}" srcOrd="0" destOrd="0" parTransId="{AEBC677D-0004-4344-A8D7-054A0F35AF7A}" sibTransId="{6303212B-6DD0-4739-9927-CDD0067CDE55}"/>
    <dgm:cxn modelId="{EEC1083F-8470-4022-AAB8-5A5BB5B79BAC}" srcId="{D62B162B-3BA3-4D2D-8A90-7E84916395CC}" destId="{CE43DF65-ACE7-4754-ABC2-72A281C23F0B}" srcOrd="2" destOrd="0" parTransId="{4A513A11-E246-4D5E-8685-8469E10B35EE}" sibTransId="{1F97F32A-CECF-4344-B9C8-97E02CB9CCCD}"/>
    <dgm:cxn modelId="{279B0E49-48FD-6B44-A0E0-4C4EA7104B35}" type="presOf" srcId="{D62B162B-3BA3-4D2D-8A90-7E84916395CC}" destId="{1EA5EF8D-EC4D-AD4E-B434-5E0C5200554D}" srcOrd="0" destOrd="0" presId="urn:microsoft.com/office/officeart/2005/8/layout/vList2"/>
    <dgm:cxn modelId="{B2863759-921A-42F9-AECA-E937585C15BF}" srcId="{D62B162B-3BA3-4D2D-8A90-7E84916395CC}" destId="{5CE60E4D-0292-401B-9D94-74E5AF8B48DC}" srcOrd="0" destOrd="0" parTransId="{F4F1F10E-A92B-4680-B92C-94AD0B8A28A2}" sibTransId="{353512AA-30D0-49B0-B0EF-3AA7F86F5ADC}"/>
    <dgm:cxn modelId="{CB83C576-0643-3F45-A313-62ADA063E0C0}" type="presOf" srcId="{DD851396-DA99-4406-9ACA-8FF186E2D254}" destId="{11B6916B-9E62-A745-806F-D3AEBBE19A1D}" srcOrd="0" destOrd="0" presId="urn:microsoft.com/office/officeart/2005/8/layout/vList2"/>
    <dgm:cxn modelId="{FF9F7D80-D58B-CD40-BFC4-86EC56C99696}" type="presOf" srcId="{CE656D8F-3312-4060-9F44-3CB73E4EFF89}" destId="{71B2F387-9E84-5740-8DC0-2023923E520C}" srcOrd="0" destOrd="0" presId="urn:microsoft.com/office/officeart/2005/8/layout/vList2"/>
    <dgm:cxn modelId="{030AD689-6B42-47D3-B537-6FC7B212296D}" srcId="{D62B162B-3BA3-4D2D-8A90-7E84916395CC}" destId="{CE656D8F-3312-4060-9F44-3CB73E4EFF89}" srcOrd="3" destOrd="0" parTransId="{4D2F3843-A9A2-4225-B2D9-E84B6BC4DB22}" sibTransId="{66573428-9E54-4803-99BC-C963270E9E56}"/>
    <dgm:cxn modelId="{571BF89D-5E72-124F-B647-88275AF613B7}" type="presOf" srcId="{CE43DF65-ACE7-4754-ABC2-72A281C23F0B}" destId="{D89407C6-EE1B-9346-9E60-6286223C26BB}" srcOrd="0" destOrd="0" presId="urn:microsoft.com/office/officeart/2005/8/layout/vList2"/>
    <dgm:cxn modelId="{DDD7B1B0-DAA3-4AFA-B6D9-64D76010D6CF}" srcId="{D62B162B-3BA3-4D2D-8A90-7E84916395CC}" destId="{3B6DDB79-3D3E-4A16-9102-21CBCF002C44}" srcOrd="1" destOrd="0" parTransId="{DFD05467-6790-4704-A65F-0F3A1B754331}" sibTransId="{999734BA-0432-482E-901C-8270F295644E}"/>
    <dgm:cxn modelId="{69D808E6-2A0A-514B-BD36-7B7C8556A31F}" type="presOf" srcId="{3B6DDB79-3D3E-4A16-9102-21CBCF002C44}" destId="{0C4B4F72-6D6D-E548-9A89-C5E598001183}" srcOrd="0" destOrd="0" presId="urn:microsoft.com/office/officeart/2005/8/layout/vList2"/>
    <dgm:cxn modelId="{340CF331-9294-C74A-A748-6BDF2A338762}" type="presParOf" srcId="{1EA5EF8D-EC4D-AD4E-B434-5E0C5200554D}" destId="{3504D6F2-64C5-3A44-AC1A-336877D359F2}" srcOrd="0" destOrd="0" presId="urn:microsoft.com/office/officeart/2005/8/layout/vList2"/>
    <dgm:cxn modelId="{98754526-3C41-4B46-8E06-81DF6A125748}" type="presParOf" srcId="{1EA5EF8D-EC4D-AD4E-B434-5E0C5200554D}" destId="{6C39A00D-D76B-204F-B027-5A4D6706F514}" srcOrd="1" destOrd="0" presId="urn:microsoft.com/office/officeart/2005/8/layout/vList2"/>
    <dgm:cxn modelId="{B674B632-853D-334F-917D-BD8836407956}" type="presParOf" srcId="{1EA5EF8D-EC4D-AD4E-B434-5E0C5200554D}" destId="{0C4B4F72-6D6D-E548-9A89-C5E598001183}" srcOrd="2" destOrd="0" presId="urn:microsoft.com/office/officeart/2005/8/layout/vList2"/>
    <dgm:cxn modelId="{F5AE4ACB-57C0-644F-9597-A67D9B05A2D4}" type="presParOf" srcId="{1EA5EF8D-EC4D-AD4E-B434-5E0C5200554D}" destId="{07C7E6E5-C11B-4948-91DE-AD7E23017801}" srcOrd="3" destOrd="0" presId="urn:microsoft.com/office/officeart/2005/8/layout/vList2"/>
    <dgm:cxn modelId="{DB8D2E74-6F4D-2E46-9001-03F5B3BA11C5}" type="presParOf" srcId="{1EA5EF8D-EC4D-AD4E-B434-5E0C5200554D}" destId="{D89407C6-EE1B-9346-9E60-6286223C26BB}" srcOrd="4" destOrd="0" presId="urn:microsoft.com/office/officeart/2005/8/layout/vList2"/>
    <dgm:cxn modelId="{50E4D722-8C47-F246-A9BF-BD3387ABFE01}" type="presParOf" srcId="{1EA5EF8D-EC4D-AD4E-B434-5E0C5200554D}" destId="{C88D49C9-CC02-8B40-AC9C-AA3000CE1D65}" srcOrd="5" destOrd="0" presId="urn:microsoft.com/office/officeart/2005/8/layout/vList2"/>
    <dgm:cxn modelId="{EADD4EA8-20A7-484C-BA9A-DCF510E91B31}" type="presParOf" srcId="{1EA5EF8D-EC4D-AD4E-B434-5E0C5200554D}" destId="{71B2F387-9E84-5740-8DC0-2023923E520C}" srcOrd="6" destOrd="0" presId="urn:microsoft.com/office/officeart/2005/8/layout/vList2"/>
    <dgm:cxn modelId="{F42A9C05-8E86-F44F-9033-FE21BB621DEC}" type="presParOf" srcId="{1EA5EF8D-EC4D-AD4E-B434-5E0C5200554D}" destId="{11B6916B-9E62-A745-806F-D3AEBBE19A1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A361974-6BC5-4F5F-9A41-1C6232E373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5487E1-7A74-4917-B2AB-21315CBFF2B0}">
      <dgm:prSet custT="1"/>
      <dgm:spPr/>
      <dgm:t>
        <a:bodyPr/>
        <a:lstStyle/>
        <a:p>
          <a:pPr>
            <a:lnSpc>
              <a:spcPct val="100000"/>
            </a:lnSpc>
          </a:pPr>
          <a:r>
            <a:rPr lang="en-US" sz="3600" dirty="0"/>
            <a:t>How much change or improvement is realistic to expect given time and resources</a:t>
          </a:r>
        </a:p>
      </dgm:t>
    </dgm:pt>
    <dgm:pt modelId="{D74D03AA-C182-4B55-A440-52DDE4EBD04E}" type="parTrans" cxnId="{9E69D296-E1DC-49A2-9640-8211112ADA48}">
      <dgm:prSet/>
      <dgm:spPr/>
      <dgm:t>
        <a:bodyPr/>
        <a:lstStyle/>
        <a:p>
          <a:endParaRPr lang="en-US" sz="3600"/>
        </a:p>
      </dgm:t>
    </dgm:pt>
    <dgm:pt modelId="{5068020B-98A8-452C-86A9-346D74ED37A9}" type="sibTrans" cxnId="{9E69D296-E1DC-49A2-9640-8211112ADA48}">
      <dgm:prSet/>
      <dgm:spPr/>
      <dgm:t>
        <a:bodyPr/>
        <a:lstStyle/>
        <a:p>
          <a:endParaRPr lang="en-US" sz="3600"/>
        </a:p>
      </dgm:t>
    </dgm:pt>
    <dgm:pt modelId="{25FDC351-D04C-4672-8025-0AB29701DAE7}">
      <dgm:prSet custT="1"/>
      <dgm:spPr/>
      <dgm:t>
        <a:bodyPr/>
        <a:lstStyle/>
        <a:p>
          <a:pPr>
            <a:lnSpc>
              <a:spcPct val="100000"/>
            </a:lnSpc>
          </a:pPr>
          <a:r>
            <a:rPr lang="en-US" sz="3600"/>
            <a:t>Is there baseline data to build from</a:t>
          </a:r>
        </a:p>
      </dgm:t>
    </dgm:pt>
    <dgm:pt modelId="{8CA7546A-9ACA-48D4-ABA2-EB7FEC59A7EC}" type="parTrans" cxnId="{38C4D646-5A34-4919-A4F1-051CC5AB15E9}">
      <dgm:prSet/>
      <dgm:spPr/>
      <dgm:t>
        <a:bodyPr/>
        <a:lstStyle/>
        <a:p>
          <a:endParaRPr lang="en-US" sz="3600"/>
        </a:p>
      </dgm:t>
    </dgm:pt>
    <dgm:pt modelId="{8EE9EF4F-5809-47D2-8195-399F5D256B73}" type="sibTrans" cxnId="{38C4D646-5A34-4919-A4F1-051CC5AB15E9}">
      <dgm:prSet/>
      <dgm:spPr/>
      <dgm:t>
        <a:bodyPr/>
        <a:lstStyle/>
        <a:p>
          <a:endParaRPr lang="en-US" sz="3600"/>
        </a:p>
      </dgm:t>
    </dgm:pt>
    <dgm:pt modelId="{39823C5B-4A3D-4A0C-A2ED-AE9035D35BAA}">
      <dgm:prSet custT="1"/>
      <dgm:spPr/>
      <dgm:t>
        <a:bodyPr/>
        <a:lstStyle/>
        <a:p>
          <a:pPr>
            <a:lnSpc>
              <a:spcPct val="100000"/>
            </a:lnSpc>
          </a:pPr>
          <a:r>
            <a:rPr lang="en-US" sz="3600" dirty="0"/>
            <a:t>Examine the literature for similar programs and the change that has been made</a:t>
          </a:r>
        </a:p>
      </dgm:t>
    </dgm:pt>
    <dgm:pt modelId="{571BCC36-BC8A-4C4B-A754-C3F87676817E}" type="parTrans" cxnId="{576F78D0-A1C4-41FE-9D9E-33D721EC6606}">
      <dgm:prSet/>
      <dgm:spPr/>
      <dgm:t>
        <a:bodyPr/>
        <a:lstStyle/>
        <a:p>
          <a:endParaRPr lang="en-US" sz="3600"/>
        </a:p>
      </dgm:t>
    </dgm:pt>
    <dgm:pt modelId="{F8FCDA05-DD5D-4469-8CB4-7E066CD3CA58}" type="sibTrans" cxnId="{576F78D0-A1C4-41FE-9D9E-33D721EC6606}">
      <dgm:prSet/>
      <dgm:spPr/>
      <dgm:t>
        <a:bodyPr/>
        <a:lstStyle/>
        <a:p>
          <a:endParaRPr lang="en-US" sz="3600"/>
        </a:p>
      </dgm:t>
    </dgm:pt>
    <dgm:pt modelId="{7E687DC1-0A33-41D5-9EE5-A04B57ECF5BB}">
      <dgm:prSet custT="1"/>
      <dgm:spPr/>
      <dgm:t>
        <a:bodyPr/>
        <a:lstStyle/>
        <a:p>
          <a:pPr>
            <a:lnSpc>
              <a:spcPct val="100000"/>
            </a:lnSpc>
          </a:pPr>
          <a:r>
            <a:rPr lang="en-US" sz="3600"/>
            <a:t>Review pilot program data for rates of change</a:t>
          </a:r>
        </a:p>
      </dgm:t>
    </dgm:pt>
    <dgm:pt modelId="{02E50DAA-8D46-485F-B701-5AC9A8935113}" type="parTrans" cxnId="{F4493A68-BE1A-4BA7-96CF-979981CC1892}">
      <dgm:prSet/>
      <dgm:spPr/>
      <dgm:t>
        <a:bodyPr/>
        <a:lstStyle/>
        <a:p>
          <a:endParaRPr lang="en-US" sz="3600"/>
        </a:p>
      </dgm:t>
    </dgm:pt>
    <dgm:pt modelId="{E7D6F351-5D20-4E2C-BFAC-7D65A3CD44C0}" type="sibTrans" cxnId="{F4493A68-BE1A-4BA7-96CF-979981CC1892}">
      <dgm:prSet/>
      <dgm:spPr/>
      <dgm:t>
        <a:bodyPr/>
        <a:lstStyle/>
        <a:p>
          <a:endParaRPr lang="en-US" sz="3600"/>
        </a:p>
      </dgm:t>
    </dgm:pt>
    <dgm:pt modelId="{5541EF93-5903-40F8-914D-2F242601AC07}" type="pres">
      <dgm:prSet presAssocID="{7A361974-6BC5-4F5F-9A41-1C6232E37325}" presName="root" presStyleCnt="0">
        <dgm:presLayoutVars>
          <dgm:dir/>
          <dgm:resizeHandles val="exact"/>
        </dgm:presLayoutVars>
      </dgm:prSet>
      <dgm:spPr/>
    </dgm:pt>
    <dgm:pt modelId="{B1506D95-CACF-4375-81FD-C910DD5D2050}" type="pres">
      <dgm:prSet presAssocID="{F45487E1-7A74-4917-B2AB-21315CBFF2B0}" presName="compNode" presStyleCnt="0"/>
      <dgm:spPr/>
    </dgm:pt>
    <dgm:pt modelId="{FBE3AD6D-AD9D-4CD9-91D3-6611403B51C4}" type="pres">
      <dgm:prSet presAssocID="{F45487E1-7A74-4917-B2AB-21315CBFF2B0}" presName="bgRect" presStyleLbl="bgShp" presStyleIdx="0" presStyleCnt="4"/>
      <dgm:spPr>
        <a:solidFill>
          <a:srgbClr val="7FC9C8"/>
        </a:solidFill>
      </dgm:spPr>
    </dgm:pt>
    <dgm:pt modelId="{E803DAD6-0871-4004-B8B4-FA8BE780A75F}" type="pres">
      <dgm:prSet presAssocID="{F45487E1-7A74-4917-B2AB-21315CBFF2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14060D7E-8B19-42F6-A12D-3DE157F0E3D2}" type="pres">
      <dgm:prSet presAssocID="{F45487E1-7A74-4917-B2AB-21315CBFF2B0}" presName="spaceRect" presStyleCnt="0"/>
      <dgm:spPr/>
    </dgm:pt>
    <dgm:pt modelId="{FB84E127-5057-40EC-933C-4C8FC379687A}" type="pres">
      <dgm:prSet presAssocID="{F45487E1-7A74-4917-B2AB-21315CBFF2B0}" presName="parTx" presStyleLbl="revTx" presStyleIdx="0" presStyleCnt="4">
        <dgm:presLayoutVars>
          <dgm:chMax val="0"/>
          <dgm:chPref val="0"/>
        </dgm:presLayoutVars>
      </dgm:prSet>
      <dgm:spPr/>
    </dgm:pt>
    <dgm:pt modelId="{73DCDC4F-EB76-43A7-AC76-7CE2D7AD3453}" type="pres">
      <dgm:prSet presAssocID="{5068020B-98A8-452C-86A9-346D74ED37A9}" presName="sibTrans" presStyleCnt="0"/>
      <dgm:spPr/>
    </dgm:pt>
    <dgm:pt modelId="{9C0D8824-8672-4F2B-9460-4F32753E399C}" type="pres">
      <dgm:prSet presAssocID="{25FDC351-D04C-4672-8025-0AB29701DAE7}" presName="compNode" presStyleCnt="0"/>
      <dgm:spPr/>
    </dgm:pt>
    <dgm:pt modelId="{16E20FD4-A5DA-4881-8E72-350F7398BDA2}" type="pres">
      <dgm:prSet presAssocID="{25FDC351-D04C-4672-8025-0AB29701DAE7}" presName="bgRect" presStyleLbl="bgShp" presStyleIdx="1" presStyleCnt="4"/>
      <dgm:spPr>
        <a:solidFill>
          <a:srgbClr val="7FC9C8"/>
        </a:solidFill>
      </dgm:spPr>
    </dgm:pt>
    <dgm:pt modelId="{89576C94-A48A-43CE-A8A6-9108F3D898CF}" type="pres">
      <dgm:prSet presAssocID="{25FDC351-D04C-4672-8025-0AB29701DA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D3159065-C41A-4BE0-A3CE-AC462A634CB6}" type="pres">
      <dgm:prSet presAssocID="{25FDC351-D04C-4672-8025-0AB29701DAE7}" presName="spaceRect" presStyleCnt="0"/>
      <dgm:spPr/>
    </dgm:pt>
    <dgm:pt modelId="{559FD7C7-F188-4584-8286-AB18965EDE9D}" type="pres">
      <dgm:prSet presAssocID="{25FDC351-D04C-4672-8025-0AB29701DAE7}" presName="parTx" presStyleLbl="revTx" presStyleIdx="1" presStyleCnt="4">
        <dgm:presLayoutVars>
          <dgm:chMax val="0"/>
          <dgm:chPref val="0"/>
        </dgm:presLayoutVars>
      </dgm:prSet>
      <dgm:spPr/>
    </dgm:pt>
    <dgm:pt modelId="{C9D6564C-29FA-4D1B-8AF6-7F6744AC5E93}" type="pres">
      <dgm:prSet presAssocID="{8EE9EF4F-5809-47D2-8195-399F5D256B73}" presName="sibTrans" presStyleCnt="0"/>
      <dgm:spPr/>
    </dgm:pt>
    <dgm:pt modelId="{0D1CBB25-7FE5-46CD-B386-DC618653475E}" type="pres">
      <dgm:prSet presAssocID="{39823C5B-4A3D-4A0C-A2ED-AE9035D35BAA}" presName="compNode" presStyleCnt="0"/>
      <dgm:spPr/>
    </dgm:pt>
    <dgm:pt modelId="{79355D35-AF1E-45FE-B190-99900E2423D5}" type="pres">
      <dgm:prSet presAssocID="{39823C5B-4A3D-4A0C-A2ED-AE9035D35BAA}" presName="bgRect" presStyleLbl="bgShp" presStyleIdx="2" presStyleCnt="4"/>
      <dgm:spPr>
        <a:solidFill>
          <a:srgbClr val="7FC9C8"/>
        </a:solidFill>
      </dgm:spPr>
    </dgm:pt>
    <dgm:pt modelId="{7C7FC6EC-0064-4B10-821E-E9EF03A6167E}" type="pres">
      <dgm:prSet presAssocID="{39823C5B-4A3D-4A0C-A2ED-AE9035D35B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F318C79-87EE-494D-A362-17F1C17EC22F}" type="pres">
      <dgm:prSet presAssocID="{39823C5B-4A3D-4A0C-A2ED-AE9035D35BAA}" presName="spaceRect" presStyleCnt="0"/>
      <dgm:spPr/>
    </dgm:pt>
    <dgm:pt modelId="{4A823657-AE43-4FBF-986E-89E7AC8C6AD9}" type="pres">
      <dgm:prSet presAssocID="{39823C5B-4A3D-4A0C-A2ED-AE9035D35BAA}" presName="parTx" presStyleLbl="revTx" presStyleIdx="2" presStyleCnt="4">
        <dgm:presLayoutVars>
          <dgm:chMax val="0"/>
          <dgm:chPref val="0"/>
        </dgm:presLayoutVars>
      </dgm:prSet>
      <dgm:spPr/>
    </dgm:pt>
    <dgm:pt modelId="{B386F9EB-B91C-4D96-89D6-E576BFE3AA53}" type="pres">
      <dgm:prSet presAssocID="{F8FCDA05-DD5D-4469-8CB4-7E066CD3CA58}" presName="sibTrans" presStyleCnt="0"/>
      <dgm:spPr/>
    </dgm:pt>
    <dgm:pt modelId="{2DC44D9A-7426-447E-9C75-E7FA7D9735BF}" type="pres">
      <dgm:prSet presAssocID="{7E687DC1-0A33-41D5-9EE5-A04B57ECF5BB}" presName="compNode" presStyleCnt="0"/>
      <dgm:spPr/>
    </dgm:pt>
    <dgm:pt modelId="{8988897D-E303-47A4-B903-37C5908468C6}" type="pres">
      <dgm:prSet presAssocID="{7E687DC1-0A33-41D5-9EE5-A04B57ECF5BB}" presName="bgRect" presStyleLbl="bgShp" presStyleIdx="3" presStyleCnt="4"/>
      <dgm:spPr>
        <a:solidFill>
          <a:srgbClr val="7FC9C8"/>
        </a:solidFill>
      </dgm:spPr>
    </dgm:pt>
    <dgm:pt modelId="{47C8C9E8-E807-40B3-AFE0-0655F207F255}" type="pres">
      <dgm:prSet presAssocID="{7E687DC1-0A33-41D5-9EE5-A04B57ECF5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6A24DC8-1134-4668-B5CD-4B0B03F613C4}" type="pres">
      <dgm:prSet presAssocID="{7E687DC1-0A33-41D5-9EE5-A04B57ECF5BB}" presName="spaceRect" presStyleCnt="0"/>
      <dgm:spPr/>
    </dgm:pt>
    <dgm:pt modelId="{A49CF667-9B6D-4E59-982A-36D45AE70227}" type="pres">
      <dgm:prSet presAssocID="{7E687DC1-0A33-41D5-9EE5-A04B57ECF5BB}" presName="parTx" presStyleLbl="revTx" presStyleIdx="3" presStyleCnt="4">
        <dgm:presLayoutVars>
          <dgm:chMax val="0"/>
          <dgm:chPref val="0"/>
        </dgm:presLayoutVars>
      </dgm:prSet>
      <dgm:spPr/>
    </dgm:pt>
  </dgm:ptLst>
  <dgm:cxnLst>
    <dgm:cxn modelId="{AA078101-C856-4F9B-8389-D7CAFC6A1D4B}" type="presOf" srcId="{7E687DC1-0A33-41D5-9EE5-A04B57ECF5BB}" destId="{A49CF667-9B6D-4E59-982A-36D45AE70227}" srcOrd="0" destOrd="0" presId="urn:microsoft.com/office/officeart/2018/2/layout/IconVerticalSolidList"/>
    <dgm:cxn modelId="{38C4D646-5A34-4919-A4F1-051CC5AB15E9}" srcId="{7A361974-6BC5-4F5F-9A41-1C6232E37325}" destId="{25FDC351-D04C-4672-8025-0AB29701DAE7}" srcOrd="1" destOrd="0" parTransId="{8CA7546A-9ACA-48D4-ABA2-EB7FEC59A7EC}" sibTransId="{8EE9EF4F-5809-47D2-8195-399F5D256B73}"/>
    <dgm:cxn modelId="{E806FB46-3281-4993-A3D9-38888F130950}" type="presOf" srcId="{25FDC351-D04C-4672-8025-0AB29701DAE7}" destId="{559FD7C7-F188-4584-8286-AB18965EDE9D}" srcOrd="0" destOrd="0" presId="urn:microsoft.com/office/officeart/2018/2/layout/IconVerticalSolidList"/>
    <dgm:cxn modelId="{7DE19F47-8EB2-4B42-88E5-61D0406D88E5}" type="presOf" srcId="{7A361974-6BC5-4F5F-9A41-1C6232E37325}" destId="{5541EF93-5903-40F8-914D-2F242601AC07}" srcOrd="0" destOrd="0" presId="urn:microsoft.com/office/officeart/2018/2/layout/IconVerticalSolidList"/>
    <dgm:cxn modelId="{F4493A68-BE1A-4BA7-96CF-979981CC1892}" srcId="{7A361974-6BC5-4F5F-9A41-1C6232E37325}" destId="{7E687DC1-0A33-41D5-9EE5-A04B57ECF5BB}" srcOrd="3" destOrd="0" parTransId="{02E50DAA-8D46-485F-B701-5AC9A8935113}" sibTransId="{E7D6F351-5D20-4E2C-BFAC-7D65A3CD44C0}"/>
    <dgm:cxn modelId="{9E69D296-E1DC-49A2-9640-8211112ADA48}" srcId="{7A361974-6BC5-4F5F-9A41-1C6232E37325}" destId="{F45487E1-7A74-4917-B2AB-21315CBFF2B0}" srcOrd="0" destOrd="0" parTransId="{D74D03AA-C182-4B55-A440-52DDE4EBD04E}" sibTransId="{5068020B-98A8-452C-86A9-346D74ED37A9}"/>
    <dgm:cxn modelId="{95F39EB0-25F4-4EF0-A25D-AD8230415ED3}" type="presOf" srcId="{39823C5B-4A3D-4A0C-A2ED-AE9035D35BAA}" destId="{4A823657-AE43-4FBF-986E-89E7AC8C6AD9}" srcOrd="0" destOrd="0" presId="urn:microsoft.com/office/officeart/2018/2/layout/IconVerticalSolidList"/>
    <dgm:cxn modelId="{576F78D0-A1C4-41FE-9D9E-33D721EC6606}" srcId="{7A361974-6BC5-4F5F-9A41-1C6232E37325}" destId="{39823C5B-4A3D-4A0C-A2ED-AE9035D35BAA}" srcOrd="2" destOrd="0" parTransId="{571BCC36-BC8A-4C4B-A754-C3F87676817E}" sibTransId="{F8FCDA05-DD5D-4469-8CB4-7E066CD3CA58}"/>
    <dgm:cxn modelId="{EE0B8DD4-88E4-4C7A-915A-D5F6A4447551}" type="presOf" srcId="{F45487E1-7A74-4917-B2AB-21315CBFF2B0}" destId="{FB84E127-5057-40EC-933C-4C8FC379687A}" srcOrd="0" destOrd="0" presId="urn:microsoft.com/office/officeart/2018/2/layout/IconVerticalSolidList"/>
    <dgm:cxn modelId="{9BB7E7B4-4D79-40F5-A8AE-A0CC9FAADB5A}" type="presParOf" srcId="{5541EF93-5903-40F8-914D-2F242601AC07}" destId="{B1506D95-CACF-4375-81FD-C910DD5D2050}" srcOrd="0" destOrd="0" presId="urn:microsoft.com/office/officeart/2018/2/layout/IconVerticalSolidList"/>
    <dgm:cxn modelId="{D5272220-927B-48FA-8A02-86AC1B2C3F72}" type="presParOf" srcId="{B1506D95-CACF-4375-81FD-C910DD5D2050}" destId="{FBE3AD6D-AD9D-4CD9-91D3-6611403B51C4}" srcOrd="0" destOrd="0" presId="urn:microsoft.com/office/officeart/2018/2/layout/IconVerticalSolidList"/>
    <dgm:cxn modelId="{A4FC9F3E-FD7F-40AA-9074-B86A3A2C3799}" type="presParOf" srcId="{B1506D95-CACF-4375-81FD-C910DD5D2050}" destId="{E803DAD6-0871-4004-B8B4-FA8BE780A75F}" srcOrd="1" destOrd="0" presId="urn:microsoft.com/office/officeart/2018/2/layout/IconVerticalSolidList"/>
    <dgm:cxn modelId="{3C308847-3F49-465E-A058-C89EF9FED926}" type="presParOf" srcId="{B1506D95-CACF-4375-81FD-C910DD5D2050}" destId="{14060D7E-8B19-42F6-A12D-3DE157F0E3D2}" srcOrd="2" destOrd="0" presId="urn:microsoft.com/office/officeart/2018/2/layout/IconVerticalSolidList"/>
    <dgm:cxn modelId="{69CF89D2-4B09-466D-A399-DFE32CAC0C9E}" type="presParOf" srcId="{B1506D95-CACF-4375-81FD-C910DD5D2050}" destId="{FB84E127-5057-40EC-933C-4C8FC379687A}" srcOrd="3" destOrd="0" presId="urn:microsoft.com/office/officeart/2018/2/layout/IconVerticalSolidList"/>
    <dgm:cxn modelId="{97102242-6CD1-49A4-A7D0-66DBE44E4C3F}" type="presParOf" srcId="{5541EF93-5903-40F8-914D-2F242601AC07}" destId="{73DCDC4F-EB76-43A7-AC76-7CE2D7AD3453}" srcOrd="1" destOrd="0" presId="urn:microsoft.com/office/officeart/2018/2/layout/IconVerticalSolidList"/>
    <dgm:cxn modelId="{69CBFF48-3223-411E-921F-40BAA721D0A9}" type="presParOf" srcId="{5541EF93-5903-40F8-914D-2F242601AC07}" destId="{9C0D8824-8672-4F2B-9460-4F32753E399C}" srcOrd="2" destOrd="0" presId="urn:microsoft.com/office/officeart/2018/2/layout/IconVerticalSolidList"/>
    <dgm:cxn modelId="{DC29B429-A360-4CED-8054-E77B209D6A84}" type="presParOf" srcId="{9C0D8824-8672-4F2B-9460-4F32753E399C}" destId="{16E20FD4-A5DA-4881-8E72-350F7398BDA2}" srcOrd="0" destOrd="0" presId="urn:microsoft.com/office/officeart/2018/2/layout/IconVerticalSolidList"/>
    <dgm:cxn modelId="{DE344BC8-BEBD-4BD3-B9F5-D32FEFF938A2}" type="presParOf" srcId="{9C0D8824-8672-4F2B-9460-4F32753E399C}" destId="{89576C94-A48A-43CE-A8A6-9108F3D898CF}" srcOrd="1" destOrd="0" presId="urn:microsoft.com/office/officeart/2018/2/layout/IconVerticalSolidList"/>
    <dgm:cxn modelId="{30DAEFD2-93EA-4DD9-887F-F5D870930D4C}" type="presParOf" srcId="{9C0D8824-8672-4F2B-9460-4F32753E399C}" destId="{D3159065-C41A-4BE0-A3CE-AC462A634CB6}" srcOrd="2" destOrd="0" presId="urn:microsoft.com/office/officeart/2018/2/layout/IconVerticalSolidList"/>
    <dgm:cxn modelId="{18FC83F8-5DC9-4827-940C-F2BB2613BA0C}" type="presParOf" srcId="{9C0D8824-8672-4F2B-9460-4F32753E399C}" destId="{559FD7C7-F188-4584-8286-AB18965EDE9D}" srcOrd="3" destOrd="0" presId="urn:microsoft.com/office/officeart/2018/2/layout/IconVerticalSolidList"/>
    <dgm:cxn modelId="{87D0F4BF-47E6-4D24-9098-2C6D2E77E516}" type="presParOf" srcId="{5541EF93-5903-40F8-914D-2F242601AC07}" destId="{C9D6564C-29FA-4D1B-8AF6-7F6744AC5E93}" srcOrd="3" destOrd="0" presId="urn:microsoft.com/office/officeart/2018/2/layout/IconVerticalSolidList"/>
    <dgm:cxn modelId="{BE25C25E-92A1-417D-A51C-DE0FF4DC5BDB}" type="presParOf" srcId="{5541EF93-5903-40F8-914D-2F242601AC07}" destId="{0D1CBB25-7FE5-46CD-B386-DC618653475E}" srcOrd="4" destOrd="0" presId="urn:microsoft.com/office/officeart/2018/2/layout/IconVerticalSolidList"/>
    <dgm:cxn modelId="{BC258B89-BEEF-4053-ACA2-F36C9FFAFB72}" type="presParOf" srcId="{0D1CBB25-7FE5-46CD-B386-DC618653475E}" destId="{79355D35-AF1E-45FE-B190-99900E2423D5}" srcOrd="0" destOrd="0" presId="urn:microsoft.com/office/officeart/2018/2/layout/IconVerticalSolidList"/>
    <dgm:cxn modelId="{878C4A07-92ED-408F-BA38-1F8EBC0D4D95}" type="presParOf" srcId="{0D1CBB25-7FE5-46CD-B386-DC618653475E}" destId="{7C7FC6EC-0064-4B10-821E-E9EF03A6167E}" srcOrd="1" destOrd="0" presId="urn:microsoft.com/office/officeart/2018/2/layout/IconVerticalSolidList"/>
    <dgm:cxn modelId="{8999B03D-0064-46EA-914A-B83A09EC7537}" type="presParOf" srcId="{0D1CBB25-7FE5-46CD-B386-DC618653475E}" destId="{9F318C79-87EE-494D-A362-17F1C17EC22F}" srcOrd="2" destOrd="0" presId="urn:microsoft.com/office/officeart/2018/2/layout/IconVerticalSolidList"/>
    <dgm:cxn modelId="{0E62F6E3-AD55-4E14-A365-324A0E9F097C}" type="presParOf" srcId="{0D1CBB25-7FE5-46CD-B386-DC618653475E}" destId="{4A823657-AE43-4FBF-986E-89E7AC8C6AD9}" srcOrd="3" destOrd="0" presId="urn:microsoft.com/office/officeart/2018/2/layout/IconVerticalSolidList"/>
    <dgm:cxn modelId="{21ACEF3F-0557-4DA5-9C14-A23BCF66111E}" type="presParOf" srcId="{5541EF93-5903-40F8-914D-2F242601AC07}" destId="{B386F9EB-B91C-4D96-89D6-E576BFE3AA53}" srcOrd="5" destOrd="0" presId="urn:microsoft.com/office/officeart/2018/2/layout/IconVerticalSolidList"/>
    <dgm:cxn modelId="{9BDE8F92-B76A-41A7-918F-C6EDB9FA8C57}" type="presParOf" srcId="{5541EF93-5903-40F8-914D-2F242601AC07}" destId="{2DC44D9A-7426-447E-9C75-E7FA7D9735BF}" srcOrd="6" destOrd="0" presId="urn:microsoft.com/office/officeart/2018/2/layout/IconVerticalSolidList"/>
    <dgm:cxn modelId="{BED20617-E9CB-424E-B066-47C34485612E}" type="presParOf" srcId="{2DC44D9A-7426-447E-9C75-E7FA7D9735BF}" destId="{8988897D-E303-47A4-B903-37C5908468C6}" srcOrd="0" destOrd="0" presId="urn:microsoft.com/office/officeart/2018/2/layout/IconVerticalSolidList"/>
    <dgm:cxn modelId="{3A0FA515-0802-441A-8D04-5BD8CA5DB588}" type="presParOf" srcId="{2DC44D9A-7426-447E-9C75-E7FA7D9735BF}" destId="{47C8C9E8-E807-40B3-AFE0-0655F207F255}" srcOrd="1" destOrd="0" presId="urn:microsoft.com/office/officeart/2018/2/layout/IconVerticalSolidList"/>
    <dgm:cxn modelId="{96D8C81A-702A-4F51-B50D-3A3C9FD8A8FB}" type="presParOf" srcId="{2DC44D9A-7426-447E-9C75-E7FA7D9735BF}" destId="{A6A24DC8-1134-4668-B5CD-4B0B03F613C4}" srcOrd="2" destOrd="0" presId="urn:microsoft.com/office/officeart/2018/2/layout/IconVerticalSolidList"/>
    <dgm:cxn modelId="{3E74175E-6020-40EE-BBE4-DCBBA466081F}" type="presParOf" srcId="{2DC44D9A-7426-447E-9C75-E7FA7D9735BF}" destId="{A49CF667-9B6D-4E59-982A-36D45AE702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DDB06-1731-3245-A3CF-B1E2294A7E22}">
      <dsp:nvSpPr>
        <dsp:cNvPr id="0" name=""/>
        <dsp:cNvSpPr/>
      </dsp:nvSpPr>
      <dsp:spPr>
        <a:xfrm>
          <a:off x="0" y="52895"/>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dirty="0"/>
            <a:t>Specific </a:t>
          </a:r>
          <a:endParaRPr lang="en-US" sz="5300" kern="1200" dirty="0"/>
        </a:p>
      </dsp:txBody>
      <dsp:txXfrm>
        <a:off x="56001" y="108896"/>
        <a:ext cx="15747430" cy="1035183"/>
      </dsp:txXfrm>
    </dsp:sp>
    <dsp:sp modelId="{4729760A-0C10-6E4B-ADC5-E1718E0B1618}">
      <dsp:nvSpPr>
        <dsp:cNvPr id="0" name=""/>
        <dsp:cNvSpPr/>
      </dsp:nvSpPr>
      <dsp:spPr>
        <a:xfrm>
          <a:off x="0" y="1352720"/>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a:t>Measurable </a:t>
          </a:r>
          <a:endParaRPr lang="en-US" sz="5300" kern="1200"/>
        </a:p>
      </dsp:txBody>
      <dsp:txXfrm>
        <a:off x="56001" y="1408721"/>
        <a:ext cx="15747430" cy="1035183"/>
      </dsp:txXfrm>
    </dsp:sp>
    <dsp:sp modelId="{BEE3DC2C-8621-1F40-B5F0-5675B4A408CE}">
      <dsp:nvSpPr>
        <dsp:cNvPr id="0" name=""/>
        <dsp:cNvSpPr/>
      </dsp:nvSpPr>
      <dsp:spPr>
        <a:xfrm>
          <a:off x="0" y="2652545"/>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a:t>Action-Oriented</a:t>
          </a:r>
          <a:endParaRPr lang="en-US" sz="5300" kern="1200"/>
        </a:p>
      </dsp:txBody>
      <dsp:txXfrm>
        <a:off x="56001" y="2708546"/>
        <a:ext cx="15747430" cy="1035183"/>
      </dsp:txXfrm>
    </dsp:sp>
    <dsp:sp modelId="{9B344F65-91E1-1844-9F1E-2DAAEC9DA96F}">
      <dsp:nvSpPr>
        <dsp:cNvPr id="0" name=""/>
        <dsp:cNvSpPr/>
      </dsp:nvSpPr>
      <dsp:spPr>
        <a:xfrm>
          <a:off x="0" y="3952370"/>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a:t>Realistic</a:t>
          </a:r>
          <a:endParaRPr lang="en-US" sz="5300" kern="1200"/>
        </a:p>
      </dsp:txBody>
      <dsp:txXfrm>
        <a:off x="56001" y="4008371"/>
        <a:ext cx="15747430" cy="1035183"/>
      </dsp:txXfrm>
    </dsp:sp>
    <dsp:sp modelId="{39C317E2-A226-994D-A896-ADB759CA20E6}">
      <dsp:nvSpPr>
        <dsp:cNvPr id="0" name=""/>
        <dsp:cNvSpPr/>
      </dsp:nvSpPr>
      <dsp:spPr>
        <a:xfrm>
          <a:off x="0" y="5252195"/>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a:t>Timebound</a:t>
          </a:r>
          <a:endParaRPr lang="en-US" sz="5300" kern="1200"/>
        </a:p>
      </dsp:txBody>
      <dsp:txXfrm>
        <a:off x="56001" y="5308196"/>
        <a:ext cx="15747430" cy="1035183"/>
      </dsp:txXfrm>
    </dsp:sp>
    <dsp:sp modelId="{96E23FC9-1A77-D54E-8F7A-C1C98418965C}">
      <dsp:nvSpPr>
        <dsp:cNvPr id="0" name=""/>
        <dsp:cNvSpPr/>
      </dsp:nvSpPr>
      <dsp:spPr>
        <a:xfrm>
          <a:off x="0" y="6552020"/>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a:t>Evaluated</a:t>
          </a:r>
          <a:endParaRPr lang="en-US" sz="5300" kern="1200"/>
        </a:p>
      </dsp:txBody>
      <dsp:txXfrm>
        <a:off x="56001" y="6608021"/>
        <a:ext cx="15747430" cy="1035183"/>
      </dsp:txXfrm>
    </dsp:sp>
    <dsp:sp modelId="{1D38412B-5BBB-8743-92AB-D684C7F10C6B}">
      <dsp:nvSpPr>
        <dsp:cNvPr id="0" name=""/>
        <dsp:cNvSpPr/>
      </dsp:nvSpPr>
      <dsp:spPr>
        <a:xfrm>
          <a:off x="0" y="7851845"/>
          <a:ext cx="15859432" cy="1147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b="0" i="0" kern="1200" baseline="0"/>
            <a:t>Re-Evaluated</a:t>
          </a:r>
          <a:endParaRPr lang="en-US" sz="5300" kern="1200"/>
        </a:p>
      </dsp:txBody>
      <dsp:txXfrm>
        <a:off x="56001" y="7907846"/>
        <a:ext cx="15747430" cy="103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D6F2-64C5-3A44-AC1A-336877D359F2}">
      <dsp:nvSpPr>
        <dsp:cNvPr id="0" name=""/>
        <dsp:cNvSpPr/>
      </dsp:nvSpPr>
      <dsp:spPr>
        <a:xfrm>
          <a:off x="0" y="529985"/>
          <a:ext cx="10769600" cy="148707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0" i="0" kern="1200" baseline="0" dirty="0">
              <a:latin typeface="Montserrat" panose="00000500000000000000" pitchFamily="2" charset="0"/>
            </a:rPr>
            <a:t>Effect Theory</a:t>
          </a:r>
          <a:endParaRPr lang="en-US" sz="6200" kern="1200" dirty="0">
            <a:latin typeface="Montserrat" panose="00000500000000000000" pitchFamily="2" charset="0"/>
          </a:endParaRPr>
        </a:p>
      </dsp:txBody>
      <dsp:txXfrm>
        <a:off x="72593" y="602578"/>
        <a:ext cx="10624414" cy="1341884"/>
      </dsp:txXfrm>
    </dsp:sp>
    <dsp:sp modelId="{0C4B4F72-6D6D-E548-9A89-C5E598001183}">
      <dsp:nvSpPr>
        <dsp:cNvPr id="0" name=""/>
        <dsp:cNvSpPr/>
      </dsp:nvSpPr>
      <dsp:spPr>
        <a:xfrm>
          <a:off x="0" y="2195615"/>
          <a:ext cx="10769600" cy="148707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0" i="0" kern="1200" baseline="0">
              <a:latin typeface="Montserrat" panose="00000500000000000000" pitchFamily="2" charset="0"/>
            </a:rPr>
            <a:t>Logic Model</a:t>
          </a:r>
          <a:endParaRPr lang="en-US" sz="6200" kern="1200">
            <a:latin typeface="Montserrat" panose="00000500000000000000" pitchFamily="2" charset="0"/>
          </a:endParaRPr>
        </a:p>
      </dsp:txBody>
      <dsp:txXfrm>
        <a:off x="72593" y="2268208"/>
        <a:ext cx="10624414" cy="1341884"/>
      </dsp:txXfrm>
    </dsp:sp>
    <dsp:sp modelId="{D89407C6-EE1B-9346-9E60-6286223C26BB}">
      <dsp:nvSpPr>
        <dsp:cNvPr id="0" name=""/>
        <dsp:cNvSpPr/>
      </dsp:nvSpPr>
      <dsp:spPr>
        <a:xfrm>
          <a:off x="0" y="3861245"/>
          <a:ext cx="10769600" cy="148707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0" i="0" kern="1200" baseline="0">
              <a:latin typeface="Montserrat" panose="00000500000000000000" pitchFamily="2" charset="0"/>
            </a:rPr>
            <a:t>Outcome Objectives</a:t>
          </a:r>
          <a:endParaRPr lang="en-US" sz="6200" kern="1200">
            <a:latin typeface="Montserrat" panose="00000500000000000000" pitchFamily="2" charset="0"/>
          </a:endParaRPr>
        </a:p>
      </dsp:txBody>
      <dsp:txXfrm>
        <a:off x="72593" y="3933838"/>
        <a:ext cx="10624414" cy="1341884"/>
      </dsp:txXfrm>
    </dsp:sp>
    <dsp:sp modelId="{71B2F387-9E84-5740-8DC0-2023923E520C}">
      <dsp:nvSpPr>
        <dsp:cNvPr id="0" name=""/>
        <dsp:cNvSpPr/>
      </dsp:nvSpPr>
      <dsp:spPr>
        <a:xfrm>
          <a:off x="0" y="5526875"/>
          <a:ext cx="10769600" cy="1487070"/>
        </a:xfrm>
        <a:prstGeom prst="roundRect">
          <a:avLst/>
        </a:prstGeom>
        <a:solidFill>
          <a:srgbClr val="0EB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b="0" i="0" kern="1200" baseline="0">
              <a:latin typeface="Montserrat" panose="00000500000000000000" pitchFamily="2" charset="0"/>
            </a:rPr>
            <a:t>Who the evaluation is for:</a:t>
          </a:r>
          <a:endParaRPr lang="en-US" sz="6200" kern="1200">
            <a:latin typeface="Montserrat" panose="00000500000000000000" pitchFamily="2" charset="0"/>
          </a:endParaRPr>
        </a:p>
      </dsp:txBody>
      <dsp:txXfrm>
        <a:off x="72593" y="5599468"/>
        <a:ext cx="10624414" cy="1341884"/>
      </dsp:txXfrm>
    </dsp:sp>
    <dsp:sp modelId="{11B6916B-9E62-A745-806F-D3AEBBE19A1D}">
      <dsp:nvSpPr>
        <dsp:cNvPr id="0" name=""/>
        <dsp:cNvSpPr/>
      </dsp:nvSpPr>
      <dsp:spPr>
        <a:xfrm>
          <a:off x="0" y="7013945"/>
          <a:ext cx="10769600" cy="15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935" tIns="78740" rIns="440944" bIns="78740" numCol="1" spcCol="1270" anchor="t" anchorCtr="0">
          <a:noAutofit/>
        </a:bodyPr>
        <a:lstStyle/>
        <a:p>
          <a:pPr marL="285750" lvl="1" indent="-285750" algn="l" defTabSz="2133600">
            <a:lnSpc>
              <a:spcPct val="90000"/>
            </a:lnSpc>
            <a:spcBef>
              <a:spcPct val="0"/>
            </a:spcBef>
            <a:spcAft>
              <a:spcPct val="20000"/>
            </a:spcAft>
            <a:buChar char="•"/>
          </a:pPr>
          <a:r>
            <a:rPr lang="en-US" sz="4800" b="0" i="0" kern="1200" baseline="0" dirty="0">
              <a:latin typeface="Montserrat" panose="00000500000000000000" pitchFamily="2" charset="0"/>
            </a:rPr>
            <a:t>e.g., funders, stakeholders, research</a:t>
          </a:r>
          <a:endParaRPr lang="en-US" sz="4800" kern="1200" dirty="0">
            <a:latin typeface="Montserrat" panose="00000500000000000000" pitchFamily="2" charset="0"/>
          </a:endParaRPr>
        </a:p>
      </dsp:txBody>
      <dsp:txXfrm>
        <a:off x="0" y="7013945"/>
        <a:ext cx="10769600" cy="150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3AD6D-AD9D-4CD9-91D3-6611403B51C4}">
      <dsp:nvSpPr>
        <dsp:cNvPr id="0" name=""/>
        <dsp:cNvSpPr/>
      </dsp:nvSpPr>
      <dsp:spPr>
        <a:xfrm>
          <a:off x="0" y="3605"/>
          <a:ext cx="20902986" cy="1827281"/>
        </a:xfrm>
        <a:prstGeom prst="roundRect">
          <a:avLst>
            <a:gd name="adj" fmla="val 10000"/>
          </a:avLst>
        </a:prstGeom>
        <a:solidFill>
          <a:srgbClr val="7FC9C8"/>
        </a:solidFill>
        <a:ln>
          <a:noFill/>
        </a:ln>
        <a:effectLst/>
      </dsp:spPr>
      <dsp:style>
        <a:lnRef idx="0">
          <a:scrgbClr r="0" g="0" b="0"/>
        </a:lnRef>
        <a:fillRef idx="1">
          <a:scrgbClr r="0" g="0" b="0"/>
        </a:fillRef>
        <a:effectRef idx="0">
          <a:scrgbClr r="0" g="0" b="0"/>
        </a:effectRef>
        <a:fontRef idx="minor"/>
      </dsp:style>
    </dsp:sp>
    <dsp:sp modelId="{E803DAD6-0871-4004-B8B4-FA8BE780A75F}">
      <dsp:nvSpPr>
        <dsp:cNvPr id="0" name=""/>
        <dsp:cNvSpPr/>
      </dsp:nvSpPr>
      <dsp:spPr>
        <a:xfrm>
          <a:off x="552752" y="414743"/>
          <a:ext cx="1005005" cy="1005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84E127-5057-40EC-933C-4C8FC379687A}">
      <dsp:nvSpPr>
        <dsp:cNvPr id="0" name=""/>
        <dsp:cNvSpPr/>
      </dsp:nvSpPr>
      <dsp:spPr>
        <a:xfrm>
          <a:off x="2110510" y="3605"/>
          <a:ext cx="18792475"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1600200">
            <a:lnSpc>
              <a:spcPct val="100000"/>
            </a:lnSpc>
            <a:spcBef>
              <a:spcPct val="0"/>
            </a:spcBef>
            <a:spcAft>
              <a:spcPct val="35000"/>
            </a:spcAft>
            <a:buNone/>
          </a:pPr>
          <a:r>
            <a:rPr lang="en-US" sz="3600" kern="1200" dirty="0"/>
            <a:t>How much change or improvement is realistic to expect given time and resources</a:t>
          </a:r>
        </a:p>
      </dsp:txBody>
      <dsp:txXfrm>
        <a:off x="2110510" y="3605"/>
        <a:ext cx="18792475" cy="1827281"/>
      </dsp:txXfrm>
    </dsp:sp>
    <dsp:sp modelId="{16E20FD4-A5DA-4881-8E72-350F7398BDA2}">
      <dsp:nvSpPr>
        <dsp:cNvPr id="0" name=""/>
        <dsp:cNvSpPr/>
      </dsp:nvSpPr>
      <dsp:spPr>
        <a:xfrm>
          <a:off x="0" y="2287707"/>
          <a:ext cx="20902986" cy="1827281"/>
        </a:xfrm>
        <a:prstGeom prst="roundRect">
          <a:avLst>
            <a:gd name="adj" fmla="val 10000"/>
          </a:avLst>
        </a:prstGeom>
        <a:solidFill>
          <a:srgbClr val="7FC9C8"/>
        </a:solidFill>
        <a:ln>
          <a:noFill/>
        </a:ln>
        <a:effectLst/>
      </dsp:spPr>
      <dsp:style>
        <a:lnRef idx="0">
          <a:scrgbClr r="0" g="0" b="0"/>
        </a:lnRef>
        <a:fillRef idx="1">
          <a:scrgbClr r="0" g="0" b="0"/>
        </a:fillRef>
        <a:effectRef idx="0">
          <a:scrgbClr r="0" g="0" b="0"/>
        </a:effectRef>
        <a:fontRef idx="minor"/>
      </dsp:style>
    </dsp:sp>
    <dsp:sp modelId="{89576C94-A48A-43CE-A8A6-9108F3D898CF}">
      <dsp:nvSpPr>
        <dsp:cNvPr id="0" name=""/>
        <dsp:cNvSpPr/>
      </dsp:nvSpPr>
      <dsp:spPr>
        <a:xfrm>
          <a:off x="552752" y="2698846"/>
          <a:ext cx="1005005" cy="1005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9FD7C7-F188-4584-8286-AB18965EDE9D}">
      <dsp:nvSpPr>
        <dsp:cNvPr id="0" name=""/>
        <dsp:cNvSpPr/>
      </dsp:nvSpPr>
      <dsp:spPr>
        <a:xfrm>
          <a:off x="2110510" y="2287707"/>
          <a:ext cx="18792475"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1600200">
            <a:lnSpc>
              <a:spcPct val="100000"/>
            </a:lnSpc>
            <a:spcBef>
              <a:spcPct val="0"/>
            </a:spcBef>
            <a:spcAft>
              <a:spcPct val="35000"/>
            </a:spcAft>
            <a:buNone/>
          </a:pPr>
          <a:r>
            <a:rPr lang="en-US" sz="3600" kern="1200"/>
            <a:t>Is there baseline data to build from</a:t>
          </a:r>
        </a:p>
      </dsp:txBody>
      <dsp:txXfrm>
        <a:off x="2110510" y="2287707"/>
        <a:ext cx="18792475" cy="1827281"/>
      </dsp:txXfrm>
    </dsp:sp>
    <dsp:sp modelId="{79355D35-AF1E-45FE-B190-99900E2423D5}">
      <dsp:nvSpPr>
        <dsp:cNvPr id="0" name=""/>
        <dsp:cNvSpPr/>
      </dsp:nvSpPr>
      <dsp:spPr>
        <a:xfrm>
          <a:off x="0" y="4571810"/>
          <a:ext cx="20902986" cy="1827281"/>
        </a:xfrm>
        <a:prstGeom prst="roundRect">
          <a:avLst>
            <a:gd name="adj" fmla="val 10000"/>
          </a:avLst>
        </a:prstGeom>
        <a:solidFill>
          <a:srgbClr val="7FC9C8"/>
        </a:solidFill>
        <a:ln>
          <a:noFill/>
        </a:ln>
        <a:effectLst/>
      </dsp:spPr>
      <dsp:style>
        <a:lnRef idx="0">
          <a:scrgbClr r="0" g="0" b="0"/>
        </a:lnRef>
        <a:fillRef idx="1">
          <a:scrgbClr r="0" g="0" b="0"/>
        </a:fillRef>
        <a:effectRef idx="0">
          <a:scrgbClr r="0" g="0" b="0"/>
        </a:effectRef>
        <a:fontRef idx="minor"/>
      </dsp:style>
    </dsp:sp>
    <dsp:sp modelId="{7C7FC6EC-0064-4B10-821E-E9EF03A6167E}">
      <dsp:nvSpPr>
        <dsp:cNvPr id="0" name=""/>
        <dsp:cNvSpPr/>
      </dsp:nvSpPr>
      <dsp:spPr>
        <a:xfrm>
          <a:off x="552752" y="4982948"/>
          <a:ext cx="1005005" cy="1005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23657-AE43-4FBF-986E-89E7AC8C6AD9}">
      <dsp:nvSpPr>
        <dsp:cNvPr id="0" name=""/>
        <dsp:cNvSpPr/>
      </dsp:nvSpPr>
      <dsp:spPr>
        <a:xfrm>
          <a:off x="2110510" y="4571810"/>
          <a:ext cx="18792475"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1600200">
            <a:lnSpc>
              <a:spcPct val="100000"/>
            </a:lnSpc>
            <a:spcBef>
              <a:spcPct val="0"/>
            </a:spcBef>
            <a:spcAft>
              <a:spcPct val="35000"/>
            </a:spcAft>
            <a:buNone/>
          </a:pPr>
          <a:r>
            <a:rPr lang="en-US" sz="3600" kern="1200" dirty="0"/>
            <a:t>Examine the literature for similar programs and the change that has been made</a:t>
          </a:r>
        </a:p>
      </dsp:txBody>
      <dsp:txXfrm>
        <a:off x="2110510" y="4571810"/>
        <a:ext cx="18792475" cy="1827281"/>
      </dsp:txXfrm>
    </dsp:sp>
    <dsp:sp modelId="{8988897D-E303-47A4-B903-37C5908468C6}">
      <dsp:nvSpPr>
        <dsp:cNvPr id="0" name=""/>
        <dsp:cNvSpPr/>
      </dsp:nvSpPr>
      <dsp:spPr>
        <a:xfrm>
          <a:off x="0" y="6855912"/>
          <a:ext cx="20902986" cy="1827281"/>
        </a:xfrm>
        <a:prstGeom prst="roundRect">
          <a:avLst>
            <a:gd name="adj" fmla="val 10000"/>
          </a:avLst>
        </a:prstGeom>
        <a:solidFill>
          <a:srgbClr val="7FC9C8"/>
        </a:solidFill>
        <a:ln>
          <a:noFill/>
        </a:ln>
        <a:effectLst/>
      </dsp:spPr>
      <dsp:style>
        <a:lnRef idx="0">
          <a:scrgbClr r="0" g="0" b="0"/>
        </a:lnRef>
        <a:fillRef idx="1">
          <a:scrgbClr r="0" g="0" b="0"/>
        </a:fillRef>
        <a:effectRef idx="0">
          <a:scrgbClr r="0" g="0" b="0"/>
        </a:effectRef>
        <a:fontRef idx="minor"/>
      </dsp:style>
    </dsp:sp>
    <dsp:sp modelId="{47C8C9E8-E807-40B3-AFE0-0655F207F255}">
      <dsp:nvSpPr>
        <dsp:cNvPr id="0" name=""/>
        <dsp:cNvSpPr/>
      </dsp:nvSpPr>
      <dsp:spPr>
        <a:xfrm>
          <a:off x="552752" y="7267051"/>
          <a:ext cx="1005005" cy="10050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9CF667-9B6D-4E59-982A-36D45AE70227}">
      <dsp:nvSpPr>
        <dsp:cNvPr id="0" name=""/>
        <dsp:cNvSpPr/>
      </dsp:nvSpPr>
      <dsp:spPr>
        <a:xfrm>
          <a:off x="2110510" y="6855912"/>
          <a:ext cx="18792475" cy="182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87" tIns="193387" rIns="193387" bIns="193387" numCol="1" spcCol="1270" anchor="ctr" anchorCtr="0">
          <a:noAutofit/>
        </a:bodyPr>
        <a:lstStyle/>
        <a:p>
          <a:pPr marL="0" lvl="0" indent="0" algn="l" defTabSz="1600200">
            <a:lnSpc>
              <a:spcPct val="100000"/>
            </a:lnSpc>
            <a:spcBef>
              <a:spcPct val="0"/>
            </a:spcBef>
            <a:spcAft>
              <a:spcPct val="35000"/>
            </a:spcAft>
            <a:buNone/>
          </a:pPr>
          <a:r>
            <a:rPr lang="en-US" sz="3600" kern="1200"/>
            <a:t>Review pilot program data for rates of change</a:t>
          </a:r>
        </a:p>
      </dsp:txBody>
      <dsp:txXfrm>
        <a:off x="2110510" y="6855912"/>
        <a:ext cx="18792475" cy="18272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mich.edu/sites/default/files/attachments/u350/2014/Indicator_checklist.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evaluation/materials/FinalCDCEvaluationRecommendations_Formatted_120412.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063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467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www.ahrq.gov</a:t>
            </a:r>
            <a:r>
              <a:rPr lang="en-US" dirty="0"/>
              <a:t>/sites/default/files/</a:t>
            </a:r>
            <a:r>
              <a:rPr lang="en-US" dirty="0" err="1"/>
              <a:t>wysiwyg</a:t>
            </a:r>
            <a:r>
              <a:rPr lang="en-US" dirty="0"/>
              <a:t>/</a:t>
            </a:r>
            <a:r>
              <a:rPr lang="en-US" dirty="0" err="1"/>
              <a:t>evidencenow</a:t>
            </a:r>
            <a:r>
              <a:rPr lang="en-US" dirty="0"/>
              <a:t>/tools-and-materials/</a:t>
            </a:r>
            <a:r>
              <a:rPr lang="en-US" dirty="0" err="1"/>
              <a:t>KeyDriver_onepager.pdf</a:t>
            </a:r>
            <a:r>
              <a:rPr lang="en-US" dirty="0"/>
              <a:t> </a:t>
            </a:r>
          </a:p>
        </p:txBody>
      </p:sp>
    </p:spTree>
    <p:extLst>
      <p:ext uri="{BB962C8B-B14F-4D97-AF65-F5344CB8AC3E}">
        <p14:creationId xmlns:p14="http://schemas.microsoft.com/office/powerpoint/2010/main" val="107683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71873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https://wmich.edu/sites/default/files/attachments/u350/2014/Indicator_checklist.pdf</a:t>
            </a:r>
            <a:endParaRPr lang="en-US" dirty="0"/>
          </a:p>
          <a:p>
            <a:r>
              <a:rPr lang="en-US" dirty="0">
                <a:solidFill>
                  <a:srgbClr val="000000"/>
                </a:solidFill>
                <a:hlinkClick r:id="rId4"/>
              </a:rPr>
              <a:t>https://www.cdc.gov/evaluation/materials/FinalCDCEvaluationRecommendations_Formatted_120412.pdf</a:t>
            </a:r>
            <a:r>
              <a:rPr lang="en-US" dirty="0">
                <a:solidFill>
                  <a:srgbClr val="000000"/>
                </a:solidFill>
              </a:rPr>
              <a:t> </a:t>
            </a:r>
            <a:endParaRPr lang="en-US" dirty="0"/>
          </a:p>
          <a:p>
            <a:endParaRPr lang="en-US" dirty="0">
              <a:solidFill>
                <a:srgbClr val="000000"/>
              </a:solidFill>
            </a:endParaRPr>
          </a:p>
          <a:p>
            <a:endParaRPr lang="en-US" dirty="0">
              <a:solidFill>
                <a:srgbClr val="000000"/>
              </a:solidFill>
              <a:latin typeface="Helvetica Neue"/>
            </a:endParaRPr>
          </a:p>
          <a:p>
            <a:endParaRPr lang="en-US" dirty="0">
              <a:solidFill>
                <a:srgbClr val="000000"/>
              </a:solidFill>
              <a:latin typeface="Helvetica Neue"/>
            </a:endParaRPr>
          </a:p>
          <a:p>
            <a:endParaRPr lang="en-US" dirty="0">
              <a:solidFill>
                <a:srgbClr val="000000"/>
              </a:solidFill>
              <a:latin typeface="Helvetica Neue"/>
            </a:endParaRPr>
          </a:p>
        </p:txBody>
      </p:sp>
    </p:spTree>
    <p:extLst>
      <p:ext uri="{BB962C8B-B14F-4D97-AF65-F5344CB8AC3E}">
        <p14:creationId xmlns:p14="http://schemas.microsoft.com/office/powerpoint/2010/main" val="282445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Logic models represent INTENTION; shows connection between the planned work and what you hope to achieve. THIS is informed by the theory of change. </a:t>
            </a:r>
            <a:endParaRPr>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components illustrate the connection between your planned work and your intended results. </a:t>
            </a:r>
            <a:endParaRPr>
              <a:latin typeface="Arial"/>
              <a:ea typeface="Arial"/>
              <a:cs typeface="Arial"/>
              <a:sym typeface="Arial"/>
            </a:endParaRPr>
          </a:p>
          <a:p>
            <a:pPr marL="0" lvl="0" indent="0" algn="l" rtl="0">
              <a:spcBef>
                <a:spcPts val="1200"/>
              </a:spcBef>
              <a:spcAft>
                <a:spcPts val="0"/>
              </a:spcAft>
              <a:buNone/>
            </a:pPr>
            <a:r>
              <a:rPr lang="en-US"/>
              <a:t>Visual representation, etc. purpose in sharing ,etc. </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with identifying the impacts and outcomes (relationship to backwards design) then can select the activities </a:t>
            </a:r>
            <a:endParaRPr/>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31328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Logic models represent INTENTION; shows connection between the planned work and what you hope to achieve. THIS is informed by the theory of change. </a:t>
            </a:r>
            <a:endParaRPr>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components illustrate the connection between your planned work and your intended results. </a:t>
            </a:r>
            <a:endParaRPr>
              <a:latin typeface="Arial"/>
              <a:ea typeface="Arial"/>
              <a:cs typeface="Arial"/>
              <a:sym typeface="Arial"/>
            </a:endParaRPr>
          </a:p>
          <a:p>
            <a:pPr marL="0" lvl="0" indent="0" algn="l" rtl="0">
              <a:spcBef>
                <a:spcPts val="1200"/>
              </a:spcBef>
              <a:spcAft>
                <a:spcPts val="0"/>
              </a:spcAft>
              <a:buNone/>
            </a:pPr>
            <a:r>
              <a:rPr lang="en-US"/>
              <a:t>Visual representation, etc. purpose in sharing ,etc. </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with identifying the impacts and outcomes (relationship to backwards design) then can select the activities </a:t>
            </a:r>
            <a:endParaRPr/>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45972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50</a:t>
            </a:fld>
            <a:endParaRPr lang="en-US" dirty="0"/>
          </a:p>
        </p:txBody>
      </p:sp>
    </p:spTree>
    <p:extLst>
      <p:ext uri="{BB962C8B-B14F-4D97-AF65-F5344CB8AC3E}">
        <p14:creationId xmlns:p14="http://schemas.microsoft.com/office/powerpoint/2010/main" val="158351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5452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r>
              <a:rPr lang="en-US"/>
              <a:t>Click icon to add picture</a:t>
            </a:r>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r>
              <a:rPr lang="en-US"/>
              <a:t>Click icon to add picture</a:t>
            </a:r>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r>
              <a:rPr lang="en-US"/>
              <a:t>Click icon to add picture</a:t>
            </a:r>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a:t>Click icon to add picture</a:t>
            </a:r>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70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9" r:id="rId4"/>
    <p:sldLayoutId id="2147483660" r:id="rId5"/>
    <p:sldLayoutId id="2147483661" r:id="rId6"/>
    <p:sldLayoutId id="2147483662" r:id="rId7"/>
    <p:sldLayoutId id="2147483665" r:id="rId8"/>
    <p:sldLayoutId id="2147483666" r:id="rId9"/>
    <p:sldLayoutId id="2147483667" r:id="rId10"/>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21.emf"/><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e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hyperlink" Target="http://www.naccho.org/topics/modelpractices/database/index.cfm" TargetMode="External"/><Relationship Id="rId3" Type="http://schemas.openxmlformats.org/officeDocument/2006/relationships/hyperlink" Target="http://www.thecommunityguide.org/" TargetMode="External"/><Relationship Id="rId7" Type="http://schemas.openxmlformats.org/officeDocument/2006/relationships/hyperlink" Target="http://www.ojjdp.gov/mpg/" TargetMode="External"/><Relationship Id="rId12" Type="http://schemas.openxmlformats.org/officeDocument/2006/relationships/image" Target="../media/image2.png"/><Relationship Id="rId2" Type="http://schemas.openxmlformats.org/officeDocument/2006/relationships/hyperlink" Target="http://www.innovations.ahrq.gov/" TargetMode="External"/><Relationship Id="rId1" Type="http://schemas.openxmlformats.org/officeDocument/2006/relationships/slideLayout" Target="../slideLayouts/slideLayout9.xml"/><Relationship Id="rId6" Type="http://schemas.openxmlformats.org/officeDocument/2006/relationships/hyperlink" Target="http://www.nrepp.samhsa.gov/" TargetMode="External"/><Relationship Id="rId11" Type="http://schemas.openxmlformats.org/officeDocument/2006/relationships/hyperlink" Target="http://www.mentalhealthfirstaid.org/cs/" TargetMode="External"/><Relationship Id="rId5" Type="http://schemas.openxmlformats.org/officeDocument/2006/relationships/hyperlink" Target="http://www.samhsa.gov/ebpWebguide" TargetMode="External"/><Relationship Id="rId10" Type="http://schemas.openxmlformats.org/officeDocument/2006/relationships/hyperlink" Target="http://www.prevent.org/" TargetMode="External"/><Relationship Id="rId4" Type="http://schemas.openxmlformats.org/officeDocument/2006/relationships/hyperlink" Target="http://www.promisingpractices.net/" TargetMode="External"/><Relationship Id="rId9" Type="http://schemas.openxmlformats.org/officeDocument/2006/relationships/hyperlink" Target="http://www.astho.org/Programs/Prevention/"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8121555" y="5466193"/>
            <a:ext cx="16348582"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8000" dirty="0"/>
              <a:t>Aligning Methodology and Evaluation: An Advanced Look</a:t>
            </a:r>
            <a:endParaRPr sz="8000" dirty="0"/>
          </a:p>
        </p:txBody>
      </p:sp>
      <p:pic>
        <p:nvPicPr>
          <p:cNvPr id="155" name="Image" descr="Image"/>
          <p:cNvPicPr>
            <a:picLocks noChangeAspect="1"/>
          </p:cNvPicPr>
          <p:nvPr/>
        </p:nvPicPr>
        <p:blipFill>
          <a:blip r:embed="rId2"/>
          <a:stretch>
            <a:fillRect/>
          </a:stretch>
        </p:blipFill>
        <p:spPr>
          <a:xfrm>
            <a:off x="5620891" y="5899510"/>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1488986" y="12143776"/>
            <a:ext cx="509434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sz="6000" b="1" dirty="0">
                <a:solidFill>
                  <a:schemeClr val="accent2">
                    <a:lumMod val="75000"/>
                  </a:schemeClr>
                </a:solidFill>
              </a:rPr>
              <a:t>June 12,</a:t>
            </a: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0A9541-595C-7802-0501-D5C48D380188}"/>
              </a:ext>
            </a:extLst>
          </p:cNvPr>
          <p:cNvSpPr>
            <a:spLocks noGrp="1"/>
          </p:cNvSpPr>
          <p:nvPr>
            <p:ph type="body" idx="1"/>
          </p:nvPr>
        </p:nvSpPr>
        <p:spPr>
          <a:xfrm>
            <a:off x="1115868" y="1493926"/>
            <a:ext cx="22152264" cy="10728147"/>
          </a:xfrm>
        </p:spPr>
        <p:txBody>
          <a:bodyPr anchor="ctr">
            <a:normAutofit fontScale="25000" lnSpcReduction="20000"/>
          </a:bodyPr>
          <a:lstStyle/>
          <a:p>
            <a:pPr>
              <a:lnSpc>
                <a:spcPct val="120000"/>
              </a:lnSpc>
            </a:pPr>
            <a:r>
              <a:rPr lang="en-US" spc="0" dirty="0">
                <a:solidFill>
                  <a:schemeClr val="bg1"/>
                </a:solidFill>
                <a:latin typeface="Montserrat" panose="00000500000000000000" pitchFamily="2" charset="0"/>
              </a:rPr>
              <a:t>The project director will obtain MOUs that spell out the terms of agency collaboration for 11 tribal entities working with youth. The MOUs will state how many times a year the entities will meet as well as other details about how the entities will work together. The advisory committee will review all MOUs before signing; the director will submit all signed MOUs to the advisory committee and Tribal Council by August 31st.</a:t>
            </a:r>
          </a:p>
        </p:txBody>
      </p:sp>
      <p:pic>
        <p:nvPicPr>
          <p:cNvPr id="4" name="Image" descr="Image">
            <a:extLst>
              <a:ext uri="{FF2B5EF4-FFF2-40B4-BE49-F238E27FC236}">
                <a16:creationId xmlns:a16="http://schemas.microsoft.com/office/drawing/2014/main" id="{D109D6E9-C82A-A74C-ED94-A6474BDF9742}"/>
              </a:ext>
            </a:extLst>
          </p:cNvPr>
          <p:cNvPicPr>
            <a:picLocks noChangeAspect="1"/>
          </p:cNvPicPr>
          <p:nvPr/>
        </p:nvPicPr>
        <p:blipFill>
          <a:blip r:embed="rId3"/>
          <a:stretch>
            <a:fillRect/>
          </a:stretch>
        </p:blipFill>
        <p:spPr>
          <a:xfrm>
            <a:off x="22409037" y="12176815"/>
            <a:ext cx="1225155" cy="1060704"/>
          </a:xfrm>
          <a:prstGeom prst="rect">
            <a:avLst/>
          </a:prstGeom>
          <a:ln w="12700">
            <a:miter lim="400000"/>
          </a:ln>
        </p:spPr>
      </p:pic>
    </p:spTree>
    <p:extLst>
      <p:ext uri="{BB962C8B-B14F-4D97-AF65-F5344CB8AC3E}">
        <p14:creationId xmlns:p14="http://schemas.microsoft.com/office/powerpoint/2010/main" val="516877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7A7C-AB64-DE0A-7B27-8B1A3C491135}"/>
              </a:ext>
            </a:extLst>
          </p:cNvPr>
          <p:cNvSpPr>
            <a:spLocks noGrp="1"/>
          </p:cNvSpPr>
          <p:nvPr>
            <p:ph type="title"/>
          </p:nvPr>
        </p:nvSpPr>
        <p:spPr>
          <a:xfrm>
            <a:off x="890016" y="747920"/>
            <a:ext cx="19507201" cy="1505304"/>
          </a:xfrm>
        </p:spPr>
        <p:txBody>
          <a:bodyPr>
            <a:normAutofit/>
          </a:bodyPr>
          <a:lstStyle/>
          <a:p>
            <a:r>
              <a:rPr lang="en-US" sz="8000" spc="398" dirty="0">
                <a:solidFill>
                  <a:srgbClr val="0EB1A4"/>
                </a:solidFill>
                <a:latin typeface="AcuminProWide-Semibold"/>
              </a:rPr>
              <a:t>What about the ER? </a:t>
            </a:r>
          </a:p>
        </p:txBody>
      </p:sp>
      <p:sp>
        <p:nvSpPr>
          <p:cNvPr id="5" name="Content Placeholder 4">
            <a:extLst>
              <a:ext uri="{FF2B5EF4-FFF2-40B4-BE49-F238E27FC236}">
                <a16:creationId xmlns:a16="http://schemas.microsoft.com/office/drawing/2014/main" id="{D65A52AE-ADD6-2ED5-08E2-381CF5893929}"/>
              </a:ext>
            </a:extLst>
          </p:cNvPr>
          <p:cNvSpPr>
            <a:spLocks noGrp="1"/>
          </p:cNvSpPr>
          <p:nvPr>
            <p:ph sz="half" idx="1"/>
          </p:nvPr>
        </p:nvSpPr>
        <p:spPr>
          <a:xfrm>
            <a:off x="890016" y="2332037"/>
            <a:ext cx="12205116" cy="9051926"/>
          </a:xfrm>
        </p:spPr>
        <p:txBody>
          <a:bodyPr numCol="1">
            <a:normAutofit fontScale="92500"/>
          </a:bodyPr>
          <a:lstStyle/>
          <a:p>
            <a:r>
              <a:rPr lang="en-US" dirty="0">
                <a:solidFill>
                  <a:schemeClr val="tx1">
                    <a:lumMod val="50000"/>
                  </a:schemeClr>
                </a:solidFill>
                <a:latin typeface="Montserrat" panose="00000500000000000000" pitchFamily="2" charset="0"/>
              </a:rPr>
              <a:t>Builds into the process evaluation and continuous quality improvement plan</a:t>
            </a:r>
          </a:p>
          <a:p>
            <a:r>
              <a:rPr lang="en-US" dirty="0">
                <a:solidFill>
                  <a:schemeClr val="tx1">
                    <a:lumMod val="50000"/>
                  </a:schemeClr>
                </a:solidFill>
                <a:latin typeface="Montserrat" panose="00000500000000000000" pitchFamily="2" charset="0"/>
              </a:rPr>
              <a:t>Builds in milestones &amp; checkpoints to assess progress towards the workplan</a:t>
            </a:r>
          </a:p>
          <a:p>
            <a:r>
              <a:rPr lang="en-US" dirty="0">
                <a:solidFill>
                  <a:schemeClr val="tx1">
                    <a:lumMod val="50000"/>
                  </a:schemeClr>
                </a:solidFill>
                <a:latin typeface="Montserrat" panose="00000500000000000000" pitchFamily="2" charset="0"/>
              </a:rPr>
              <a:t>May phase in “testing” or “pilot” cycles</a:t>
            </a:r>
          </a:p>
          <a:p>
            <a:r>
              <a:rPr lang="en-US" dirty="0">
                <a:solidFill>
                  <a:schemeClr val="tx1">
                    <a:lumMod val="50000"/>
                  </a:schemeClr>
                </a:solidFill>
                <a:latin typeface="Montserrat" panose="00000500000000000000" pitchFamily="2" charset="0"/>
              </a:rPr>
              <a:t>Reviewed to identify how to improve and make changes in the next cycle/iteration</a:t>
            </a:r>
          </a:p>
          <a:p>
            <a:r>
              <a:rPr lang="en-US" dirty="0">
                <a:solidFill>
                  <a:schemeClr val="tx1">
                    <a:lumMod val="50000"/>
                  </a:schemeClr>
                </a:solidFill>
                <a:latin typeface="Montserrat" panose="00000500000000000000" pitchFamily="2" charset="0"/>
              </a:rPr>
              <a:t>Involves collaborators and partners in the process </a:t>
            </a:r>
          </a:p>
        </p:txBody>
      </p:sp>
      <p:sp>
        <p:nvSpPr>
          <p:cNvPr id="7" name="Content Placeholder 2">
            <a:extLst>
              <a:ext uri="{FF2B5EF4-FFF2-40B4-BE49-F238E27FC236}">
                <a16:creationId xmlns:a16="http://schemas.microsoft.com/office/drawing/2014/main" id="{74D98F75-C3EE-C764-A1E4-5CF5940E2C8C}"/>
              </a:ext>
            </a:extLst>
          </p:cNvPr>
          <p:cNvSpPr txBox="1">
            <a:spLocks/>
          </p:cNvSpPr>
          <p:nvPr/>
        </p:nvSpPr>
        <p:spPr>
          <a:xfrm>
            <a:off x="3643743" y="10506653"/>
            <a:ext cx="21945602" cy="868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000" b="0" i="0" u="none" strike="noStrike" cap="none" spc="0" baseline="0">
                <a:solidFill>
                  <a:schemeClr val="tx1">
                    <a:lumMod val="75000"/>
                    <a:lumOff val="25000"/>
                  </a:schemeClr>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000" b="0" i="0" u="none" strike="noStrike" cap="none" spc="0" baseline="0">
                <a:solidFill>
                  <a:schemeClr val="tx1">
                    <a:lumMod val="75000"/>
                    <a:lumOff val="25000"/>
                  </a:schemeClr>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chemeClr val="tx1">
                    <a:lumMod val="75000"/>
                    <a:lumOff val="25000"/>
                  </a:schemeClr>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chemeClr val="tx1">
                    <a:lumMod val="75000"/>
                    <a:lumOff val="25000"/>
                  </a:schemeClr>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9pPr>
          </a:lstStyle>
          <a:p>
            <a:endParaRPr lang="en-US" dirty="0"/>
          </a:p>
        </p:txBody>
      </p:sp>
      <p:pic>
        <p:nvPicPr>
          <p:cNvPr id="8" name="Picture 2" descr="Principles and Models of Quality Improvement: Plan-Do-Study-Act |  Anesthesia Key">
            <a:extLst>
              <a:ext uri="{FF2B5EF4-FFF2-40B4-BE49-F238E27FC236}">
                <a16:creationId xmlns:a16="http://schemas.microsoft.com/office/drawing/2014/main" id="{CE6D0E0A-490D-0E51-DD28-84113EBAB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4316" y="2253224"/>
            <a:ext cx="8253844" cy="920955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F679E0F7-3F8B-0E17-9018-319B13D9322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55054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BE0C-7BAD-78C2-F878-A007521AC2BB}"/>
              </a:ext>
            </a:extLst>
          </p:cNvPr>
          <p:cNvSpPr>
            <a:spLocks noGrp="1"/>
          </p:cNvSpPr>
          <p:nvPr>
            <p:ph type="title"/>
          </p:nvPr>
        </p:nvSpPr>
        <p:spPr>
          <a:xfrm>
            <a:off x="2438399" y="564538"/>
            <a:ext cx="19507201" cy="1505304"/>
          </a:xfrm>
        </p:spPr>
        <p:txBody>
          <a:bodyPr>
            <a:normAutofit/>
          </a:bodyPr>
          <a:lstStyle/>
          <a:p>
            <a:pPr algn="ctr"/>
            <a:r>
              <a:rPr lang="en-US" sz="8000" spc="398" dirty="0">
                <a:solidFill>
                  <a:srgbClr val="0EB1A4"/>
                </a:solidFill>
                <a:latin typeface="AcuminProWide-Semibold"/>
              </a:rPr>
              <a:t>Key Driver Diagram for Planning </a:t>
            </a:r>
          </a:p>
        </p:txBody>
      </p:sp>
      <p:pic>
        <p:nvPicPr>
          <p:cNvPr id="6" name="Picture 5" descr="A diagram of a key drivers change strategy&#10;&#10;Description automatically generated">
            <a:extLst>
              <a:ext uri="{FF2B5EF4-FFF2-40B4-BE49-F238E27FC236}">
                <a16:creationId xmlns:a16="http://schemas.microsoft.com/office/drawing/2014/main" id="{B96CA62C-721E-FC75-1776-31B915926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366" y="1691586"/>
            <a:ext cx="19507201" cy="12146635"/>
          </a:xfrm>
          <a:prstGeom prst="rect">
            <a:avLst/>
          </a:prstGeom>
          <a:noFill/>
        </p:spPr>
      </p:pic>
      <p:pic>
        <p:nvPicPr>
          <p:cNvPr id="3" name="Image" descr="Image">
            <a:extLst>
              <a:ext uri="{FF2B5EF4-FFF2-40B4-BE49-F238E27FC236}">
                <a16:creationId xmlns:a16="http://schemas.microsoft.com/office/drawing/2014/main" id="{7AC56B48-CFA7-E0D2-03E9-E6369844B30B}"/>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69299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2206487" y="2991678"/>
            <a:ext cx="19971026"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11500" dirty="0">
                <a:solidFill>
                  <a:srgbClr val="ECB547"/>
                </a:solidFill>
                <a:latin typeface="AcuminProWide-Semibold"/>
                <a:sym typeface="Montserrat"/>
              </a:rPr>
              <a:t>II. </a:t>
            </a:r>
            <a:r>
              <a:rPr lang="en-US" sz="11500" dirty="0">
                <a:solidFill>
                  <a:schemeClr val="dk1"/>
                </a:solidFill>
                <a:latin typeface="AcuminProWide-Semibold"/>
              </a:rPr>
              <a:t>Determining appropriate </a:t>
            </a:r>
            <a:r>
              <a:rPr lang="en-US" sz="11500" dirty="0">
                <a:solidFill>
                  <a:srgbClr val="7FC9C8"/>
                </a:solidFill>
                <a:latin typeface="AcuminProWide-Semibold"/>
              </a:rPr>
              <a:t>data indicators</a:t>
            </a:r>
            <a:r>
              <a:rPr lang="en-US" sz="11500" dirty="0">
                <a:solidFill>
                  <a:schemeClr val="dk1"/>
                </a:solidFill>
                <a:latin typeface="AcuminProWide-Semibold"/>
              </a:rPr>
              <a:t> for measuring impact/success</a:t>
            </a:r>
            <a:br>
              <a:rPr lang="en-US" sz="9600" dirty="0">
                <a:solidFill>
                  <a:schemeClr val="tx1"/>
                </a:solidFill>
              </a:rPr>
            </a:br>
            <a:endParaRPr sz="9600" b="1" dirty="0">
              <a:solidFill>
                <a:schemeClr val="accent2">
                  <a:lumMod val="75000"/>
                </a:schemeClr>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2053119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A08FF-9654-88C8-C2B0-D93767370B8F}"/>
              </a:ext>
            </a:extLst>
          </p:cNvPr>
          <p:cNvPicPr>
            <a:picLocks noChangeAspect="1"/>
          </p:cNvPicPr>
          <p:nvPr/>
        </p:nvPicPr>
        <p:blipFill>
          <a:blip r:embed="rId2"/>
          <a:stretch>
            <a:fillRect/>
          </a:stretch>
        </p:blipFill>
        <p:spPr>
          <a:xfrm rot="5400000">
            <a:off x="13859678" y="6128465"/>
            <a:ext cx="13716000" cy="1459078"/>
          </a:xfrm>
          <a:prstGeom prst="rect">
            <a:avLst/>
          </a:prstGeom>
        </p:spPr>
      </p:pic>
      <p:sp>
        <p:nvSpPr>
          <p:cNvPr id="5" name="TextBox 4">
            <a:extLst>
              <a:ext uri="{FF2B5EF4-FFF2-40B4-BE49-F238E27FC236}">
                <a16:creationId xmlns:a16="http://schemas.microsoft.com/office/drawing/2014/main" id="{23F19649-A514-70B2-0618-CC3AEF1D2C66}"/>
              </a:ext>
            </a:extLst>
          </p:cNvPr>
          <p:cNvSpPr txBox="1"/>
          <p:nvPr/>
        </p:nvSpPr>
        <p:spPr>
          <a:xfrm>
            <a:off x="4393914" y="11888034"/>
            <a:ext cx="15594224"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Times New Roman" panose="02020603050405020304" pitchFamily="18" charset="0"/>
              </a:rPr>
              <a:t>THE MESSY SCIENTIFIC PROCESS OF MAKING FACTS</a:t>
            </a:r>
          </a:p>
        </p:txBody>
      </p:sp>
      <p:sp>
        <p:nvSpPr>
          <p:cNvPr id="2" name="TextBox 1">
            <a:extLst>
              <a:ext uri="{FF2B5EF4-FFF2-40B4-BE49-F238E27FC236}">
                <a16:creationId xmlns:a16="http://schemas.microsoft.com/office/drawing/2014/main" id="{0DEDB336-80F5-AD38-5682-CED082B40676}"/>
              </a:ext>
            </a:extLst>
          </p:cNvPr>
          <p:cNvSpPr txBox="1"/>
          <p:nvPr/>
        </p:nvSpPr>
        <p:spPr>
          <a:xfrm>
            <a:off x="8117577" y="12864048"/>
            <a:ext cx="8424750" cy="851952"/>
          </a:xfrm>
          <a:prstGeom prst="rect">
            <a:avLst/>
          </a:prstGeom>
          <a:noFill/>
        </p:spPr>
        <p:txBody>
          <a:bodyPr wrap="square" rtlCol="0">
            <a:spAutoFit/>
          </a:bodyPr>
          <a:lstStyle/>
          <a:p>
            <a:pPr defTabSz="914400"/>
            <a:r>
              <a:rPr lang="en-US" sz="4800" b="1" kern="100" dirty="0">
                <a:solidFill>
                  <a:prstClr val="white"/>
                </a:solidFill>
                <a:latin typeface="Calibri" panose="020F0502020204030204"/>
                <a:ea typeface="Times New Roman" panose="02020603050405020304" pitchFamily="18" charset="0"/>
              </a:rPr>
              <a:t>Developing Hypotheses</a:t>
            </a:r>
            <a:endParaRPr lang="en-US" sz="4800" dirty="0">
              <a:solidFill>
                <a:prstClr val="white"/>
              </a:solidFill>
              <a:latin typeface="Calibri" panose="020F0502020204030204"/>
              <a:ea typeface="Times New Roman" panose="02020603050405020304" pitchFamily="18" charset="0"/>
            </a:endParaRPr>
          </a:p>
        </p:txBody>
      </p:sp>
      <p:pic>
        <p:nvPicPr>
          <p:cNvPr id="8" name="Picture 7" descr="A diagram of hypothesis&#10;&#10;Description automatically generated">
            <a:extLst>
              <a:ext uri="{FF2B5EF4-FFF2-40B4-BE49-F238E27FC236}">
                <a16:creationId xmlns:a16="http://schemas.microsoft.com/office/drawing/2014/main" id="{BB98FF97-746D-E79F-1535-48D9B31E91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576" y="648953"/>
            <a:ext cx="11494120" cy="8155730"/>
          </a:xfrm>
          <a:prstGeom prst="rect">
            <a:avLst/>
          </a:prstGeom>
          <a:noFill/>
        </p:spPr>
      </p:pic>
      <p:sp>
        <p:nvSpPr>
          <p:cNvPr id="9" name="TextBox 8">
            <a:extLst>
              <a:ext uri="{FF2B5EF4-FFF2-40B4-BE49-F238E27FC236}">
                <a16:creationId xmlns:a16="http://schemas.microsoft.com/office/drawing/2014/main" id="{E334FEA7-351A-E8B9-464F-C52CEC3543A7}"/>
              </a:ext>
            </a:extLst>
          </p:cNvPr>
          <p:cNvSpPr txBox="1"/>
          <p:nvPr/>
        </p:nvSpPr>
        <p:spPr>
          <a:xfrm>
            <a:off x="1796126" y="185470"/>
            <a:ext cx="4819134" cy="11910953"/>
          </a:xfrm>
          <a:prstGeom prst="rect">
            <a:avLst/>
          </a:prstGeom>
          <a:noFill/>
        </p:spPr>
        <p:txBody>
          <a:bodyPr wrap="square" rtlCol="0">
            <a:spAutoFit/>
          </a:bodyPr>
          <a:lstStyle/>
          <a:p>
            <a:pPr defTabSz="914400"/>
            <a:r>
              <a:rPr lang="en-US" sz="4800" dirty="0">
                <a:solidFill>
                  <a:prstClr val="black"/>
                </a:solidFill>
                <a:latin typeface="Calibri" panose="020F0502020204030204"/>
              </a:rPr>
              <a:t>A </a:t>
            </a:r>
            <a:r>
              <a:rPr lang="en-US" sz="4800" b="1" dirty="0">
                <a:solidFill>
                  <a:prstClr val="black"/>
                </a:solidFill>
                <a:latin typeface="Calibri" panose="020F0502020204030204"/>
              </a:rPr>
              <a:t>hypothesis</a:t>
            </a:r>
            <a:r>
              <a:rPr lang="en-US" sz="4800" dirty="0">
                <a:solidFill>
                  <a:prstClr val="black"/>
                </a:solidFill>
                <a:latin typeface="Calibri" panose="020F0502020204030204"/>
              </a:rPr>
              <a:t> is just a directly testable statement. </a:t>
            </a:r>
          </a:p>
          <a:p>
            <a:pPr defTabSz="914400"/>
            <a:endParaRPr lang="en-US" sz="4800" dirty="0">
              <a:solidFill>
                <a:prstClr val="black"/>
              </a:solidFill>
              <a:latin typeface="Calibri" panose="020F0502020204030204"/>
            </a:endParaRPr>
          </a:p>
          <a:p>
            <a:pPr defTabSz="914400"/>
            <a:r>
              <a:rPr lang="en-US" sz="4800" dirty="0">
                <a:solidFill>
                  <a:prstClr val="black"/>
                </a:solidFill>
                <a:latin typeface="Calibri" panose="020F0502020204030204"/>
              </a:rPr>
              <a:t>It is framed as a prediction about the relationship between the independent and dependent variables. </a:t>
            </a:r>
          </a:p>
          <a:p>
            <a:pPr defTabSz="914400"/>
            <a:endParaRPr lang="en-US" sz="4800" dirty="0">
              <a:solidFill>
                <a:prstClr val="black"/>
              </a:solidFill>
              <a:latin typeface="Calibri" panose="020F0502020204030204"/>
            </a:endParaRPr>
          </a:p>
          <a:p>
            <a:pPr defTabSz="914400"/>
            <a:r>
              <a:rPr lang="en-US" sz="4800" dirty="0">
                <a:solidFill>
                  <a:prstClr val="black"/>
                </a:solidFill>
                <a:latin typeface="Calibri" panose="020F0502020204030204"/>
              </a:rPr>
              <a:t>Example: “If X is increased, then Y should decrease.”</a:t>
            </a:r>
          </a:p>
        </p:txBody>
      </p:sp>
      <p:sp>
        <p:nvSpPr>
          <p:cNvPr id="4" name="TextBox 3">
            <a:extLst>
              <a:ext uri="{FF2B5EF4-FFF2-40B4-BE49-F238E27FC236}">
                <a16:creationId xmlns:a16="http://schemas.microsoft.com/office/drawing/2014/main" id="{A05497F2-8FA2-0E71-C019-AA573C83273E}"/>
              </a:ext>
            </a:extLst>
          </p:cNvPr>
          <p:cNvSpPr txBox="1"/>
          <p:nvPr/>
        </p:nvSpPr>
        <p:spPr>
          <a:xfrm>
            <a:off x="22150338" y="11117108"/>
            <a:ext cx="145907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B</a:t>
            </a:r>
          </a:p>
        </p:txBody>
      </p:sp>
      <p:pic>
        <p:nvPicPr>
          <p:cNvPr id="6" name="Image" descr="Image">
            <a:extLst>
              <a:ext uri="{FF2B5EF4-FFF2-40B4-BE49-F238E27FC236}">
                <a16:creationId xmlns:a16="http://schemas.microsoft.com/office/drawing/2014/main" id="{19D56B8D-0FC9-5B4D-004E-6533FA8BD77F}"/>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15886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A08FF-9654-88C8-C2B0-D93767370B8F}"/>
              </a:ext>
            </a:extLst>
          </p:cNvPr>
          <p:cNvPicPr>
            <a:picLocks noChangeAspect="1"/>
          </p:cNvPicPr>
          <p:nvPr/>
        </p:nvPicPr>
        <p:blipFill>
          <a:blip r:embed="rId2"/>
          <a:stretch>
            <a:fillRect/>
          </a:stretch>
        </p:blipFill>
        <p:spPr>
          <a:xfrm rot="5400000">
            <a:off x="13859678" y="6128465"/>
            <a:ext cx="13716000" cy="1459078"/>
          </a:xfrm>
          <a:prstGeom prst="rect">
            <a:avLst/>
          </a:prstGeom>
        </p:spPr>
      </p:pic>
      <p:sp>
        <p:nvSpPr>
          <p:cNvPr id="5" name="TextBox 4">
            <a:extLst>
              <a:ext uri="{FF2B5EF4-FFF2-40B4-BE49-F238E27FC236}">
                <a16:creationId xmlns:a16="http://schemas.microsoft.com/office/drawing/2014/main" id="{23F19649-A514-70B2-0618-CC3AEF1D2C66}"/>
              </a:ext>
            </a:extLst>
          </p:cNvPr>
          <p:cNvSpPr txBox="1"/>
          <p:nvPr/>
        </p:nvSpPr>
        <p:spPr>
          <a:xfrm>
            <a:off x="4393914" y="12045298"/>
            <a:ext cx="15594224"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Times New Roman" panose="02020603050405020304" pitchFamily="18" charset="0"/>
              </a:rPr>
              <a:t>THE MESSY SCIENTIFIC PROCESS OF MAKING FACTS</a:t>
            </a:r>
          </a:p>
        </p:txBody>
      </p:sp>
      <p:sp>
        <p:nvSpPr>
          <p:cNvPr id="2" name="TextBox 1">
            <a:extLst>
              <a:ext uri="{FF2B5EF4-FFF2-40B4-BE49-F238E27FC236}">
                <a16:creationId xmlns:a16="http://schemas.microsoft.com/office/drawing/2014/main" id="{0DEDB336-80F5-AD38-5682-CED082B40676}"/>
              </a:ext>
            </a:extLst>
          </p:cNvPr>
          <p:cNvSpPr txBox="1"/>
          <p:nvPr/>
        </p:nvSpPr>
        <p:spPr>
          <a:xfrm>
            <a:off x="9213048" y="12864049"/>
            <a:ext cx="5955956" cy="830997"/>
          </a:xfrm>
          <a:prstGeom prst="rect">
            <a:avLst/>
          </a:prstGeom>
          <a:noFill/>
        </p:spPr>
        <p:txBody>
          <a:bodyPr wrap="square" rtlCol="0">
            <a:spAutoFit/>
          </a:bodyPr>
          <a:lstStyle/>
          <a:p>
            <a:pPr defTabSz="914400"/>
            <a:r>
              <a:rPr lang="en-US" sz="4800" b="1" kern="100" dirty="0">
                <a:solidFill>
                  <a:prstClr val="white"/>
                </a:solidFill>
                <a:latin typeface="Calibri" panose="020F0502020204030204"/>
                <a:ea typeface="Times New Roman" panose="02020603050405020304" pitchFamily="18" charset="0"/>
              </a:rPr>
              <a:t>Validity</a:t>
            </a:r>
            <a:endParaRPr lang="en-US" sz="4800" dirty="0">
              <a:solidFill>
                <a:prstClr val="white"/>
              </a:solidFill>
              <a:latin typeface="Calibri" panose="020F0502020204030204"/>
              <a:ea typeface="Times New Roman" panose="02020603050405020304" pitchFamily="18" charset="0"/>
            </a:endParaRPr>
          </a:p>
        </p:txBody>
      </p:sp>
      <p:sp>
        <p:nvSpPr>
          <p:cNvPr id="7" name="TextBox 6">
            <a:extLst>
              <a:ext uri="{FF2B5EF4-FFF2-40B4-BE49-F238E27FC236}">
                <a16:creationId xmlns:a16="http://schemas.microsoft.com/office/drawing/2014/main" id="{8661E80C-E1CD-0B89-81D7-4ED52BD990CF}"/>
              </a:ext>
            </a:extLst>
          </p:cNvPr>
          <p:cNvSpPr txBox="1"/>
          <p:nvPr/>
        </p:nvSpPr>
        <p:spPr>
          <a:xfrm>
            <a:off x="2268552" y="1220668"/>
            <a:ext cx="4250724" cy="10433625"/>
          </a:xfrm>
          <a:prstGeom prst="rect">
            <a:avLst/>
          </a:prstGeom>
          <a:noFill/>
        </p:spPr>
        <p:txBody>
          <a:bodyPr wrap="square" rtlCol="0">
            <a:spAutoFit/>
          </a:bodyPr>
          <a:lstStyle/>
          <a:p>
            <a:pPr defTabSz="914400"/>
            <a:r>
              <a:rPr lang="en-US" sz="4800" dirty="0">
                <a:solidFill>
                  <a:prstClr val="black"/>
                </a:solidFill>
                <a:latin typeface="Calibri" panose="020F0502020204030204"/>
              </a:rPr>
              <a:t>Developing an informed and effective hypothesis is just the necessary prerequisite work required for quality ideas.</a:t>
            </a:r>
          </a:p>
          <a:p>
            <a:pPr defTabSz="914400"/>
            <a:endParaRPr lang="en-US" sz="4800" dirty="0">
              <a:solidFill>
                <a:prstClr val="black"/>
              </a:solidFill>
              <a:latin typeface="Calibri" panose="020F0502020204030204"/>
            </a:endParaRPr>
          </a:p>
          <a:p>
            <a:pPr defTabSz="914400"/>
            <a:r>
              <a:rPr lang="en-US" sz="4800" b="1" dirty="0">
                <a:solidFill>
                  <a:prstClr val="black"/>
                </a:solidFill>
                <a:latin typeface="Calibri" panose="020F0502020204030204"/>
              </a:rPr>
              <a:t>Good research develops from good ideas. </a:t>
            </a:r>
          </a:p>
        </p:txBody>
      </p:sp>
      <p:pic>
        <p:nvPicPr>
          <p:cNvPr id="8" name="Picture 7" descr="A diagram of a research quality&#10;&#10;Description automatically generated">
            <a:extLst>
              <a:ext uri="{FF2B5EF4-FFF2-40B4-BE49-F238E27FC236}">
                <a16:creationId xmlns:a16="http://schemas.microsoft.com/office/drawing/2014/main" id="{67BBAC7E-43E5-550F-7342-542A2D10BD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5370" y="503791"/>
            <a:ext cx="11586540" cy="8220074"/>
          </a:xfrm>
          <a:prstGeom prst="rect">
            <a:avLst/>
          </a:prstGeom>
          <a:noFill/>
        </p:spPr>
      </p:pic>
      <p:sp>
        <p:nvSpPr>
          <p:cNvPr id="9" name="TextBox 8">
            <a:extLst>
              <a:ext uri="{FF2B5EF4-FFF2-40B4-BE49-F238E27FC236}">
                <a16:creationId xmlns:a16="http://schemas.microsoft.com/office/drawing/2014/main" id="{B84EB3EE-44DA-8E74-4E21-4ECA5636E043}"/>
              </a:ext>
            </a:extLst>
          </p:cNvPr>
          <p:cNvSpPr txBox="1"/>
          <p:nvPr/>
        </p:nvSpPr>
        <p:spPr>
          <a:xfrm>
            <a:off x="9213051" y="8976637"/>
            <a:ext cx="10318862" cy="2677656"/>
          </a:xfrm>
          <a:prstGeom prst="rect">
            <a:avLst/>
          </a:prstGeom>
          <a:noFill/>
        </p:spPr>
        <p:txBody>
          <a:bodyPr wrap="square" rtlCol="0">
            <a:spAutoFit/>
          </a:bodyPr>
          <a:lstStyle/>
          <a:p>
            <a:pPr defTabSz="914400"/>
            <a:r>
              <a:rPr lang="en-US" sz="2800" i="1" dirty="0">
                <a:solidFill>
                  <a:prstClr val="black"/>
                </a:solidFill>
                <a:latin typeface="Calibri" panose="020F0502020204030204"/>
              </a:rPr>
              <a:t>An important paradoxical note: </a:t>
            </a:r>
          </a:p>
          <a:p>
            <a:pPr marL="571500" indent="-571500" defTabSz="914400">
              <a:buFont typeface="Arial" panose="020B0604020202020204" pitchFamily="34" charset="0"/>
              <a:buChar char="•"/>
            </a:pPr>
            <a:r>
              <a:rPr lang="en-US" sz="2800" dirty="0">
                <a:solidFill>
                  <a:prstClr val="black"/>
                </a:solidFill>
                <a:latin typeface="Calibri" panose="020F0502020204030204"/>
              </a:rPr>
              <a:t>In cognitive psychology, we rarely measure what we say we are measuring. </a:t>
            </a:r>
          </a:p>
          <a:p>
            <a:pPr marL="571500" indent="-571500" defTabSz="914400">
              <a:buFont typeface="Arial" panose="020B0604020202020204" pitchFamily="34" charset="0"/>
              <a:buChar char="•"/>
            </a:pPr>
            <a:r>
              <a:rPr lang="en-US" sz="2800" dirty="0">
                <a:solidFill>
                  <a:prstClr val="black"/>
                </a:solidFill>
                <a:latin typeface="Calibri" panose="020F0502020204030204"/>
              </a:rPr>
              <a:t>Instead, we measure performance and make assumptions about the relationship between performance changes and their relationship to some proposed underlying cognitive process. </a:t>
            </a:r>
          </a:p>
        </p:txBody>
      </p:sp>
      <p:sp>
        <p:nvSpPr>
          <p:cNvPr id="4" name="TextBox 3">
            <a:extLst>
              <a:ext uri="{FF2B5EF4-FFF2-40B4-BE49-F238E27FC236}">
                <a16:creationId xmlns:a16="http://schemas.microsoft.com/office/drawing/2014/main" id="{E2B9FDD4-3314-4DBF-3AC8-EBF6CF5322A1}"/>
              </a:ext>
            </a:extLst>
          </p:cNvPr>
          <p:cNvSpPr txBox="1"/>
          <p:nvPr/>
        </p:nvSpPr>
        <p:spPr>
          <a:xfrm>
            <a:off x="22869833" y="11182369"/>
            <a:ext cx="8750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B</a:t>
            </a:r>
          </a:p>
        </p:txBody>
      </p:sp>
      <p:pic>
        <p:nvPicPr>
          <p:cNvPr id="6" name="Image" descr="Image">
            <a:extLst>
              <a:ext uri="{FF2B5EF4-FFF2-40B4-BE49-F238E27FC236}">
                <a16:creationId xmlns:a16="http://schemas.microsoft.com/office/drawing/2014/main" id="{ED91B1AA-DF47-D3E0-DF2F-E6EC26127309}"/>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09499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A08FF-9654-88C8-C2B0-D93767370B8F}"/>
              </a:ext>
            </a:extLst>
          </p:cNvPr>
          <p:cNvPicPr>
            <a:picLocks noChangeAspect="1"/>
          </p:cNvPicPr>
          <p:nvPr/>
        </p:nvPicPr>
        <p:blipFill>
          <a:blip r:embed="rId2"/>
          <a:stretch>
            <a:fillRect/>
          </a:stretch>
        </p:blipFill>
        <p:spPr>
          <a:xfrm rot="5400000">
            <a:off x="13859678" y="6128465"/>
            <a:ext cx="13716000" cy="1459078"/>
          </a:xfrm>
          <a:prstGeom prst="rect">
            <a:avLst/>
          </a:prstGeom>
        </p:spPr>
      </p:pic>
      <p:sp>
        <p:nvSpPr>
          <p:cNvPr id="5" name="TextBox 4">
            <a:extLst>
              <a:ext uri="{FF2B5EF4-FFF2-40B4-BE49-F238E27FC236}">
                <a16:creationId xmlns:a16="http://schemas.microsoft.com/office/drawing/2014/main" id="{23F19649-A514-70B2-0618-CC3AEF1D2C66}"/>
              </a:ext>
            </a:extLst>
          </p:cNvPr>
          <p:cNvSpPr txBox="1"/>
          <p:nvPr/>
        </p:nvSpPr>
        <p:spPr>
          <a:xfrm>
            <a:off x="4393914" y="12045298"/>
            <a:ext cx="15594224"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Times New Roman" panose="02020603050405020304" pitchFamily="18" charset="0"/>
              </a:rPr>
              <a:t>THE MESSY SCIENTIFIC PROCESS OF MAKING FACTS</a:t>
            </a:r>
          </a:p>
        </p:txBody>
      </p:sp>
      <p:sp>
        <p:nvSpPr>
          <p:cNvPr id="2" name="TextBox 1">
            <a:extLst>
              <a:ext uri="{FF2B5EF4-FFF2-40B4-BE49-F238E27FC236}">
                <a16:creationId xmlns:a16="http://schemas.microsoft.com/office/drawing/2014/main" id="{0DEDB336-80F5-AD38-5682-CED082B40676}"/>
              </a:ext>
            </a:extLst>
          </p:cNvPr>
          <p:cNvSpPr txBox="1"/>
          <p:nvPr/>
        </p:nvSpPr>
        <p:spPr>
          <a:xfrm>
            <a:off x="5902036" y="12864048"/>
            <a:ext cx="9266968" cy="830997"/>
          </a:xfrm>
          <a:prstGeom prst="rect">
            <a:avLst/>
          </a:prstGeom>
          <a:noFill/>
        </p:spPr>
        <p:txBody>
          <a:bodyPr wrap="square" rtlCol="0">
            <a:spAutoFit/>
          </a:bodyPr>
          <a:lstStyle/>
          <a:p>
            <a:pPr defTabSz="914400"/>
            <a:r>
              <a:rPr lang="en-US" sz="4800" b="1" kern="100" dirty="0">
                <a:solidFill>
                  <a:prstClr val="white"/>
                </a:solidFill>
                <a:latin typeface="Calibri" panose="020F0502020204030204"/>
                <a:ea typeface="Times New Roman" panose="02020603050405020304" pitchFamily="18" charset="0"/>
              </a:rPr>
              <a:t>Developing Hypotheses</a:t>
            </a:r>
            <a:endParaRPr lang="en-US" sz="4800" dirty="0">
              <a:solidFill>
                <a:prstClr val="white"/>
              </a:solidFill>
              <a:latin typeface="Calibri" panose="020F0502020204030204"/>
              <a:ea typeface="Times New Roman" panose="02020603050405020304" pitchFamily="18" charset="0"/>
            </a:endParaRPr>
          </a:p>
        </p:txBody>
      </p:sp>
      <p:pic>
        <p:nvPicPr>
          <p:cNvPr id="7" name="Picture 6">
            <a:extLst>
              <a:ext uri="{FF2B5EF4-FFF2-40B4-BE49-F238E27FC236}">
                <a16:creationId xmlns:a16="http://schemas.microsoft.com/office/drawing/2014/main" id="{ADE6ECF0-41A6-CC34-0469-0225FE18C961}"/>
              </a:ext>
            </a:extLst>
          </p:cNvPr>
          <p:cNvPicPr>
            <a:picLocks noChangeAspect="1"/>
          </p:cNvPicPr>
          <p:nvPr/>
        </p:nvPicPr>
        <p:blipFill rotWithShape="1">
          <a:blip r:embed="rId3">
            <a:extLst>
              <a:ext uri="{28A0092B-C50C-407E-A947-70E740481C1C}">
                <a14:useLocalDpi xmlns:a14="http://schemas.microsoft.com/office/drawing/2010/main" val="0"/>
              </a:ext>
            </a:extLst>
          </a:blip>
          <a:srcRect l="5680" r="5326"/>
          <a:stretch/>
        </p:blipFill>
        <p:spPr bwMode="auto">
          <a:xfrm>
            <a:off x="4701252" y="553221"/>
            <a:ext cx="12037060" cy="1132459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EE6D217-CD5B-994E-8A9A-ACD35B5D517F}"/>
              </a:ext>
            </a:extLst>
          </p:cNvPr>
          <p:cNvSpPr txBox="1"/>
          <p:nvPr/>
        </p:nvSpPr>
        <p:spPr>
          <a:xfrm>
            <a:off x="22063588" y="11531646"/>
            <a:ext cx="117437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B</a:t>
            </a:r>
          </a:p>
        </p:txBody>
      </p:sp>
      <p:pic>
        <p:nvPicPr>
          <p:cNvPr id="6" name="Image" descr="Image">
            <a:extLst>
              <a:ext uri="{FF2B5EF4-FFF2-40B4-BE49-F238E27FC236}">
                <a16:creationId xmlns:a16="http://schemas.microsoft.com/office/drawing/2014/main" id="{114A3990-B1AC-BD39-1EF8-067ED060E292}"/>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15921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531B94-2AD1-48A6-3B61-C9EE23A635EA}"/>
              </a:ext>
            </a:extLst>
          </p:cNvPr>
          <p:cNvCxnSpPr/>
          <p:nvPr/>
        </p:nvCxnSpPr>
        <p:spPr>
          <a:xfrm>
            <a:off x="3048000" y="11920252"/>
            <a:ext cx="18288000" cy="0"/>
          </a:xfrm>
          <a:prstGeom prst="line">
            <a:avLst/>
          </a:prstGeom>
          <a:ln w="98425">
            <a:solidFill>
              <a:srgbClr val="0EB1A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B8C569-7AA8-DA86-A321-EC637E297843}"/>
              </a:ext>
            </a:extLst>
          </p:cNvPr>
          <p:cNvSpPr txBox="1"/>
          <p:nvPr/>
        </p:nvSpPr>
        <p:spPr>
          <a:xfrm>
            <a:off x="4394888" y="12279787"/>
            <a:ext cx="15594224"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Times New Roman" panose="02020603050405020304" pitchFamily="18" charset="0"/>
              </a:rPr>
              <a:t>THE SCIENTIFIC METHOD</a:t>
            </a:r>
          </a:p>
        </p:txBody>
      </p:sp>
      <p:sp>
        <p:nvSpPr>
          <p:cNvPr id="7" name="TextBox 6">
            <a:extLst>
              <a:ext uri="{FF2B5EF4-FFF2-40B4-BE49-F238E27FC236}">
                <a16:creationId xmlns:a16="http://schemas.microsoft.com/office/drawing/2014/main" id="{736528F2-BF5D-392F-7B3F-1A52E4FD4B59}"/>
              </a:ext>
            </a:extLst>
          </p:cNvPr>
          <p:cNvSpPr txBox="1"/>
          <p:nvPr/>
        </p:nvSpPr>
        <p:spPr>
          <a:xfrm>
            <a:off x="1383382" y="1373707"/>
            <a:ext cx="7887868" cy="9325630"/>
          </a:xfrm>
          <a:prstGeom prst="rect">
            <a:avLst/>
          </a:prstGeom>
          <a:noFill/>
        </p:spPr>
        <p:txBody>
          <a:bodyPr wrap="square" rtlCol="0">
            <a:spAutoFit/>
          </a:bodyPr>
          <a:lstStyle/>
          <a:p>
            <a:pPr algn="l" defTabSz="914400"/>
            <a:r>
              <a:rPr lang="en-US" sz="4000" b="1" dirty="0">
                <a:solidFill>
                  <a:schemeClr val="bg2">
                    <a:lumMod val="50000"/>
                  </a:schemeClr>
                </a:solidFill>
                <a:latin typeface="Montserrat" panose="00000500000000000000" pitchFamily="2" charset="0"/>
              </a:rPr>
              <a:t>The scientific method </a:t>
            </a:r>
            <a:r>
              <a:rPr lang="en-US" sz="4000" dirty="0">
                <a:solidFill>
                  <a:schemeClr val="bg2">
                    <a:lumMod val="50000"/>
                  </a:schemeClr>
                </a:solidFill>
                <a:latin typeface="Montserrat" panose="00000500000000000000" pitchFamily="2" charset="0"/>
              </a:rPr>
              <a:t>is a set of orderly steps used to analyze and solve problems universally applied across scientific disciplines—the framework for the systematic study of behavior and mental processes.</a:t>
            </a:r>
          </a:p>
          <a:p>
            <a:pPr algn="l" defTabSz="914400"/>
            <a:endParaRPr lang="en-US" sz="4000" dirty="0">
              <a:solidFill>
                <a:schemeClr val="bg2">
                  <a:lumMod val="50000"/>
                </a:schemeClr>
              </a:solidFill>
              <a:latin typeface="Montserrat" panose="00000500000000000000" pitchFamily="2" charset="0"/>
            </a:endParaRPr>
          </a:p>
          <a:p>
            <a:pPr algn="l" defTabSz="914400"/>
            <a:r>
              <a:rPr lang="en-US" sz="4000" dirty="0">
                <a:solidFill>
                  <a:schemeClr val="bg2">
                    <a:lumMod val="50000"/>
                  </a:schemeClr>
                </a:solidFill>
                <a:latin typeface="Montserrat" panose="00000500000000000000" pitchFamily="2" charset="0"/>
              </a:rPr>
              <a:t>The scientific method allows psychological data to be replicated and confirmed in many instances, under different circumstances, and by a variety of researchers. </a:t>
            </a:r>
          </a:p>
        </p:txBody>
      </p:sp>
      <p:sp>
        <p:nvSpPr>
          <p:cNvPr id="32" name="Down Arrow 31">
            <a:extLst>
              <a:ext uri="{FF2B5EF4-FFF2-40B4-BE49-F238E27FC236}">
                <a16:creationId xmlns:a16="http://schemas.microsoft.com/office/drawing/2014/main" id="{6AFC45F5-1ED7-F7AB-294B-206107D4C7EF}"/>
              </a:ext>
            </a:extLst>
          </p:cNvPr>
          <p:cNvSpPr/>
          <p:nvPr/>
        </p:nvSpPr>
        <p:spPr>
          <a:xfrm rot="5400000">
            <a:off x="17405885" y="3736589"/>
            <a:ext cx="365354" cy="271382"/>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grpSp>
        <p:nvGrpSpPr>
          <p:cNvPr id="36" name="Group 35">
            <a:extLst>
              <a:ext uri="{FF2B5EF4-FFF2-40B4-BE49-F238E27FC236}">
                <a16:creationId xmlns:a16="http://schemas.microsoft.com/office/drawing/2014/main" id="{15D614D4-244A-E1F9-97FB-D4BDB29F2EE3}"/>
              </a:ext>
            </a:extLst>
          </p:cNvPr>
          <p:cNvGrpSpPr/>
          <p:nvPr/>
        </p:nvGrpSpPr>
        <p:grpSpPr>
          <a:xfrm>
            <a:off x="10418308" y="345054"/>
            <a:ext cx="9570804" cy="11113512"/>
            <a:chOff x="3685154" y="234312"/>
            <a:chExt cx="4785402" cy="5556756"/>
          </a:xfrm>
        </p:grpSpPr>
        <p:grpSp>
          <p:nvGrpSpPr>
            <p:cNvPr id="19" name="Group 18">
              <a:extLst>
                <a:ext uri="{FF2B5EF4-FFF2-40B4-BE49-F238E27FC236}">
                  <a16:creationId xmlns:a16="http://schemas.microsoft.com/office/drawing/2014/main" id="{9751CF20-ECAD-16EE-80E1-3F45A9966989}"/>
                </a:ext>
              </a:extLst>
            </p:cNvPr>
            <p:cNvGrpSpPr/>
            <p:nvPr/>
          </p:nvGrpSpPr>
          <p:grpSpPr>
            <a:xfrm>
              <a:off x="3685154" y="234312"/>
              <a:ext cx="4785402" cy="5556756"/>
              <a:chOff x="4041446" y="279734"/>
              <a:chExt cx="4785402" cy="5556756"/>
            </a:xfrm>
          </p:grpSpPr>
          <p:sp>
            <p:nvSpPr>
              <p:cNvPr id="8" name="Rounded Rectangle 7">
                <a:extLst>
                  <a:ext uri="{FF2B5EF4-FFF2-40B4-BE49-F238E27FC236}">
                    <a16:creationId xmlns:a16="http://schemas.microsoft.com/office/drawing/2014/main" id="{D4F96411-D7AE-D0F3-05F2-61F4DD7161D4}"/>
                  </a:ext>
                </a:extLst>
              </p:cNvPr>
              <p:cNvSpPr/>
              <p:nvPr/>
            </p:nvSpPr>
            <p:spPr>
              <a:xfrm>
                <a:off x="5359500" y="279734"/>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Make an Observation</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5A7B0746-5E02-6AB2-A257-E189F3DBCDAB}"/>
                  </a:ext>
                </a:extLst>
              </p:cNvPr>
              <p:cNvSpPr/>
              <p:nvPr/>
            </p:nvSpPr>
            <p:spPr>
              <a:xfrm>
                <a:off x="5359500" y="998666"/>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Ask a Question</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2E48E166-CC91-A929-FFCD-A08801F1730C}"/>
                  </a:ext>
                </a:extLst>
              </p:cNvPr>
              <p:cNvSpPr/>
              <p:nvPr/>
            </p:nvSpPr>
            <p:spPr>
              <a:xfrm>
                <a:off x="5359499" y="1717598"/>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Form a Hypothesis</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1F9F9C5D-C304-17F9-18B7-49C76816E836}"/>
                  </a:ext>
                </a:extLst>
              </p:cNvPr>
              <p:cNvSpPr/>
              <p:nvPr/>
            </p:nvSpPr>
            <p:spPr>
              <a:xfrm>
                <a:off x="5359498" y="2432360"/>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Make a Prediction</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6D28EFAD-5617-077D-8ECD-481E00D60B3D}"/>
                  </a:ext>
                </a:extLst>
              </p:cNvPr>
              <p:cNvSpPr/>
              <p:nvPr/>
            </p:nvSpPr>
            <p:spPr>
              <a:xfrm>
                <a:off x="5359497" y="3147122"/>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Conduct an Experiment</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AE65C10C-C7F2-F938-0C15-FA9E4723AD52}"/>
                  </a:ext>
                </a:extLst>
              </p:cNvPr>
              <p:cNvSpPr/>
              <p:nvPr/>
            </p:nvSpPr>
            <p:spPr>
              <a:xfrm>
                <a:off x="5359496" y="3870224"/>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Analyze the Data</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082628E3-3743-5616-6E84-6253F59E85B2}"/>
                  </a:ext>
                </a:extLst>
              </p:cNvPr>
              <p:cNvSpPr/>
              <p:nvPr/>
            </p:nvSpPr>
            <p:spPr>
              <a:xfrm>
                <a:off x="6661083" y="4593326"/>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Calibri" panose="020F0502020204030204" pitchFamily="34" charset="0"/>
                    <a:cs typeface="Arial" panose="020B0604020202020204" pitchFamily="34" charset="0"/>
                  </a:rPr>
                  <a:t>Hypothesis Incorrect</a:t>
                </a:r>
              </a:p>
            </p:txBody>
          </p:sp>
          <p:sp>
            <p:nvSpPr>
              <p:cNvPr id="15" name="Rounded Rectangle 14">
                <a:extLst>
                  <a:ext uri="{FF2B5EF4-FFF2-40B4-BE49-F238E27FC236}">
                    <a16:creationId xmlns:a16="http://schemas.microsoft.com/office/drawing/2014/main" id="{116ECD38-EBD8-BD3E-F742-001C73809FF3}"/>
                  </a:ext>
                </a:extLst>
              </p:cNvPr>
              <p:cNvSpPr/>
              <p:nvPr/>
            </p:nvSpPr>
            <p:spPr>
              <a:xfrm>
                <a:off x="4041446" y="4598881"/>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Calibri" panose="020F0502020204030204" pitchFamily="34" charset="0"/>
                    <a:cs typeface="Arial" panose="020B0604020202020204" pitchFamily="34" charset="0"/>
                  </a:rPr>
                  <a:t>Hypothesis Correct</a:t>
                </a:r>
              </a:p>
            </p:txBody>
          </p:sp>
          <p:sp>
            <p:nvSpPr>
              <p:cNvPr id="16" name="Rounded Rectangle 15">
                <a:extLst>
                  <a:ext uri="{FF2B5EF4-FFF2-40B4-BE49-F238E27FC236}">
                    <a16:creationId xmlns:a16="http://schemas.microsoft.com/office/drawing/2014/main" id="{CC65F283-B973-1F75-5929-CC3C4C011358}"/>
                  </a:ext>
                </a:extLst>
              </p:cNvPr>
              <p:cNvSpPr/>
              <p:nvPr/>
            </p:nvSpPr>
            <p:spPr>
              <a:xfrm>
                <a:off x="5401082" y="5308564"/>
                <a:ext cx="2165765"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Report Results</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7362DBD4-1B40-8177-B6F3-184FA158EF43}"/>
                  </a:ext>
                </a:extLst>
              </p:cNvPr>
              <p:cNvSpPr/>
              <p:nvPr/>
            </p:nvSpPr>
            <p:spPr>
              <a:xfrm>
                <a:off x="4041446" y="3147122"/>
                <a:ext cx="1098969"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Replicate</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799A0447-FFAC-D9D9-525E-25EEAB180279}"/>
                  </a:ext>
                </a:extLst>
              </p:cNvPr>
              <p:cNvSpPr/>
              <p:nvPr/>
            </p:nvSpPr>
            <p:spPr>
              <a:xfrm>
                <a:off x="7727879" y="1717598"/>
                <a:ext cx="1098969" cy="527926"/>
              </a:xfrm>
              <a:prstGeom prst="roundRect">
                <a:avLst/>
              </a:prstGeom>
              <a:solidFill>
                <a:srgbClr val="C862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sz="3200" dirty="0">
                    <a:solidFill>
                      <a:prstClr val="white"/>
                    </a:solidFill>
                    <a:latin typeface="Calibri" panose="020F0502020204030204"/>
                    <a:ea typeface="Times New Roman" panose="02020603050405020304" pitchFamily="18" charset="0"/>
                  </a:rPr>
                  <a:t>Try Again</a:t>
                </a:r>
                <a:endParaRPr lang="en-US" sz="3200" dirty="0">
                  <a:solidFill>
                    <a:prstClr val="black"/>
                  </a:solidFill>
                  <a:latin typeface="Calibri" panose="020F0502020204030204"/>
                  <a:ea typeface="Calibri" panose="020F0502020204030204" pitchFamily="34" charset="0"/>
                  <a:cs typeface="Arial" panose="020B0604020202020204" pitchFamily="34" charset="0"/>
                </a:endParaRPr>
              </a:p>
            </p:txBody>
          </p:sp>
        </p:grpSp>
        <p:sp>
          <p:nvSpPr>
            <p:cNvPr id="20" name="Down Arrow 19">
              <a:extLst>
                <a:ext uri="{FF2B5EF4-FFF2-40B4-BE49-F238E27FC236}">
                  <a16:creationId xmlns:a16="http://schemas.microsoft.com/office/drawing/2014/main" id="{4FAC9951-3C97-8BC9-0592-CDD3B15E9445}"/>
                </a:ext>
              </a:extLst>
            </p:cNvPr>
            <p:cNvSpPr/>
            <p:nvPr/>
          </p:nvSpPr>
          <p:spPr>
            <a:xfrm>
              <a:off x="5994747" y="2221112"/>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21" name="Down Arrow 20">
              <a:extLst>
                <a:ext uri="{FF2B5EF4-FFF2-40B4-BE49-F238E27FC236}">
                  <a16:creationId xmlns:a16="http://schemas.microsoft.com/office/drawing/2014/main" id="{93C7F55D-AFA4-93B8-6407-80A62C200A2F}"/>
                </a:ext>
              </a:extLst>
            </p:cNvPr>
            <p:cNvSpPr/>
            <p:nvPr/>
          </p:nvSpPr>
          <p:spPr>
            <a:xfrm>
              <a:off x="5994747" y="2944355"/>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pic>
          <p:nvPicPr>
            <p:cNvPr id="23" name="Picture 22">
              <a:extLst>
                <a:ext uri="{FF2B5EF4-FFF2-40B4-BE49-F238E27FC236}">
                  <a16:creationId xmlns:a16="http://schemas.microsoft.com/office/drawing/2014/main" id="{03E3DFAD-8631-7251-35F0-B3CB683E7C0D}"/>
                </a:ext>
              </a:extLst>
            </p:cNvPr>
            <p:cNvPicPr>
              <a:picLocks noChangeAspect="1"/>
            </p:cNvPicPr>
            <p:nvPr/>
          </p:nvPicPr>
          <p:blipFill>
            <a:blip r:embed="rId2"/>
            <a:stretch>
              <a:fillRect/>
            </a:stretch>
          </p:blipFill>
          <p:spPr>
            <a:xfrm>
              <a:off x="5976640" y="3657723"/>
              <a:ext cx="215900" cy="165100"/>
            </a:xfrm>
            <a:prstGeom prst="rect">
              <a:avLst/>
            </a:prstGeom>
          </p:spPr>
        </p:pic>
        <p:sp>
          <p:nvSpPr>
            <p:cNvPr id="25" name="Down Arrow 24">
              <a:extLst>
                <a:ext uri="{FF2B5EF4-FFF2-40B4-BE49-F238E27FC236}">
                  <a16:creationId xmlns:a16="http://schemas.microsoft.com/office/drawing/2014/main" id="{016B13D0-D3F2-1D1A-143E-C41449076B6C}"/>
                </a:ext>
              </a:extLst>
            </p:cNvPr>
            <p:cNvSpPr/>
            <p:nvPr/>
          </p:nvSpPr>
          <p:spPr>
            <a:xfrm>
              <a:off x="5157584" y="4370202"/>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pic>
          <p:nvPicPr>
            <p:cNvPr id="27" name="Picture 26">
              <a:extLst>
                <a:ext uri="{FF2B5EF4-FFF2-40B4-BE49-F238E27FC236}">
                  <a16:creationId xmlns:a16="http://schemas.microsoft.com/office/drawing/2014/main" id="{FCAD5B39-8837-59B5-2641-14639B9E25C5}"/>
                </a:ext>
              </a:extLst>
            </p:cNvPr>
            <p:cNvPicPr>
              <a:picLocks noChangeAspect="1"/>
            </p:cNvPicPr>
            <p:nvPr/>
          </p:nvPicPr>
          <p:blipFill>
            <a:blip r:embed="rId2"/>
            <a:stretch>
              <a:fillRect/>
            </a:stretch>
          </p:blipFill>
          <p:spPr>
            <a:xfrm>
              <a:off x="6824190" y="4374464"/>
              <a:ext cx="215900" cy="165100"/>
            </a:xfrm>
            <a:prstGeom prst="rect">
              <a:avLst/>
            </a:prstGeom>
          </p:spPr>
        </p:pic>
        <p:sp>
          <p:nvSpPr>
            <p:cNvPr id="28" name="Down Arrow 27">
              <a:extLst>
                <a:ext uri="{FF2B5EF4-FFF2-40B4-BE49-F238E27FC236}">
                  <a16:creationId xmlns:a16="http://schemas.microsoft.com/office/drawing/2014/main" id="{51F0A62B-BB55-BF94-3C99-34C92E22F548}"/>
                </a:ext>
              </a:extLst>
            </p:cNvPr>
            <p:cNvSpPr/>
            <p:nvPr/>
          </p:nvSpPr>
          <p:spPr>
            <a:xfrm>
              <a:off x="5994747" y="1505137"/>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29" name="Down Arrow 28">
              <a:extLst>
                <a:ext uri="{FF2B5EF4-FFF2-40B4-BE49-F238E27FC236}">
                  <a16:creationId xmlns:a16="http://schemas.microsoft.com/office/drawing/2014/main" id="{20DCF477-F2E2-032B-2042-370B6031BB45}"/>
                </a:ext>
              </a:extLst>
            </p:cNvPr>
            <p:cNvSpPr/>
            <p:nvPr/>
          </p:nvSpPr>
          <p:spPr>
            <a:xfrm>
              <a:off x="5994747" y="787722"/>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30" name="Down Arrow 29">
              <a:extLst>
                <a:ext uri="{FF2B5EF4-FFF2-40B4-BE49-F238E27FC236}">
                  <a16:creationId xmlns:a16="http://schemas.microsoft.com/office/drawing/2014/main" id="{8213DA04-9755-2E9A-9036-3674003E4FA3}"/>
                </a:ext>
              </a:extLst>
            </p:cNvPr>
            <p:cNvSpPr/>
            <p:nvPr/>
          </p:nvSpPr>
          <p:spPr>
            <a:xfrm>
              <a:off x="5340261" y="5101049"/>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31" name="Down Arrow 30">
              <a:extLst>
                <a:ext uri="{FF2B5EF4-FFF2-40B4-BE49-F238E27FC236}">
                  <a16:creationId xmlns:a16="http://schemas.microsoft.com/office/drawing/2014/main" id="{ADEEC372-F259-A47F-9840-093D32B03465}"/>
                </a:ext>
              </a:extLst>
            </p:cNvPr>
            <p:cNvSpPr/>
            <p:nvPr/>
          </p:nvSpPr>
          <p:spPr>
            <a:xfrm>
              <a:off x="6634222" y="5101048"/>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33" name="Down Arrow 32">
              <a:extLst>
                <a:ext uri="{FF2B5EF4-FFF2-40B4-BE49-F238E27FC236}">
                  <a16:creationId xmlns:a16="http://schemas.microsoft.com/office/drawing/2014/main" id="{12BC3979-A52A-0B0D-2A74-D0D204D8EAA9}"/>
                </a:ext>
              </a:extLst>
            </p:cNvPr>
            <p:cNvSpPr/>
            <p:nvPr/>
          </p:nvSpPr>
          <p:spPr>
            <a:xfrm rot="16200000">
              <a:off x="4803683" y="3297817"/>
              <a:ext cx="182677" cy="135691"/>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34" name="Down Arrow 33">
              <a:extLst>
                <a:ext uri="{FF2B5EF4-FFF2-40B4-BE49-F238E27FC236}">
                  <a16:creationId xmlns:a16="http://schemas.microsoft.com/office/drawing/2014/main" id="{2ACDF849-1667-4CC3-85D4-7CB215570FFA}"/>
                </a:ext>
              </a:extLst>
            </p:cNvPr>
            <p:cNvSpPr/>
            <p:nvPr/>
          </p:nvSpPr>
          <p:spPr>
            <a:xfrm rot="10800000">
              <a:off x="7823937" y="2233911"/>
              <a:ext cx="182676" cy="2280009"/>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sp>
          <p:nvSpPr>
            <p:cNvPr id="35" name="Down Arrow 34">
              <a:extLst>
                <a:ext uri="{FF2B5EF4-FFF2-40B4-BE49-F238E27FC236}">
                  <a16:creationId xmlns:a16="http://schemas.microsoft.com/office/drawing/2014/main" id="{E6D66DAC-5B46-4ACA-AFF2-A9D208EEFD66}"/>
                </a:ext>
              </a:extLst>
            </p:cNvPr>
            <p:cNvSpPr/>
            <p:nvPr/>
          </p:nvSpPr>
          <p:spPr>
            <a:xfrm rot="10800000">
              <a:off x="4096168" y="3672084"/>
              <a:ext cx="182676" cy="841837"/>
            </a:xfrm>
            <a:prstGeom prst="downArrow">
              <a:avLst/>
            </a:prstGeom>
            <a:solidFill>
              <a:srgbClr val="C8D4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endParaRPr lang="en-US" sz="4800" dirty="0">
                <a:solidFill>
                  <a:prstClr val="white"/>
                </a:solidFill>
                <a:latin typeface="Calibri" panose="020F0502020204030204"/>
              </a:endParaRPr>
            </a:p>
          </p:txBody>
        </p:sp>
      </p:grpSp>
      <p:pic>
        <p:nvPicPr>
          <p:cNvPr id="2" name="Image" descr="Image">
            <a:extLst>
              <a:ext uri="{FF2B5EF4-FFF2-40B4-BE49-F238E27FC236}">
                <a16:creationId xmlns:a16="http://schemas.microsoft.com/office/drawing/2014/main" id="{10AEF244-00A6-B72C-3F92-A3D9FDEA407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00541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531B94-2AD1-48A6-3B61-C9EE23A635EA}"/>
              </a:ext>
            </a:extLst>
          </p:cNvPr>
          <p:cNvCxnSpPr/>
          <p:nvPr/>
        </p:nvCxnSpPr>
        <p:spPr>
          <a:xfrm>
            <a:off x="3048000" y="11920252"/>
            <a:ext cx="18288000" cy="0"/>
          </a:xfrm>
          <a:prstGeom prst="line">
            <a:avLst/>
          </a:prstGeom>
          <a:ln w="98425">
            <a:solidFill>
              <a:srgbClr val="0EB1A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B8C569-7AA8-DA86-A321-EC637E297843}"/>
              </a:ext>
            </a:extLst>
          </p:cNvPr>
          <p:cNvSpPr txBox="1"/>
          <p:nvPr/>
        </p:nvSpPr>
        <p:spPr>
          <a:xfrm>
            <a:off x="4252781" y="12247078"/>
            <a:ext cx="15878430"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Sylfaen" pitchFamily="18" charset="0"/>
              </a:rPr>
              <a:t>DRAWING CONCLUSIONS AND EVALUATING STUDIES</a:t>
            </a:r>
            <a:endParaRPr lang="en-US" sz="5600" dirty="0">
              <a:solidFill>
                <a:prstClr val="white"/>
              </a:solidFill>
              <a:latin typeface="Calibri" panose="020F0502020204030204"/>
              <a:ea typeface="Times New Roman" panose="02020603050405020304" pitchFamily="18" charset="0"/>
            </a:endParaRPr>
          </a:p>
        </p:txBody>
      </p:sp>
      <p:sp>
        <p:nvSpPr>
          <p:cNvPr id="7" name="TextBox 6">
            <a:extLst>
              <a:ext uri="{FF2B5EF4-FFF2-40B4-BE49-F238E27FC236}">
                <a16:creationId xmlns:a16="http://schemas.microsoft.com/office/drawing/2014/main" id="{736528F2-BF5D-392F-7B3F-1A52E4FD4B59}"/>
              </a:ext>
            </a:extLst>
          </p:cNvPr>
          <p:cNvSpPr txBox="1"/>
          <p:nvPr/>
        </p:nvSpPr>
        <p:spPr>
          <a:xfrm>
            <a:off x="4252781" y="577141"/>
            <a:ext cx="15676181" cy="923330"/>
          </a:xfrm>
          <a:prstGeom prst="rect">
            <a:avLst/>
          </a:prstGeom>
          <a:noFill/>
        </p:spPr>
        <p:txBody>
          <a:bodyPr wrap="square" rtlCol="0">
            <a:spAutoFit/>
          </a:bodyPr>
          <a:lstStyle/>
          <a:p>
            <a:pPr defTabSz="914400"/>
            <a:r>
              <a:rPr lang="en-US" sz="5400" b="1" spc="398" dirty="0">
                <a:solidFill>
                  <a:srgbClr val="ECB547"/>
                </a:solidFill>
                <a:latin typeface="AcuminProWide-Semibold"/>
              </a:rPr>
              <a:t>Psychology is influenced by these factors: </a:t>
            </a:r>
          </a:p>
        </p:txBody>
      </p:sp>
      <p:sp>
        <p:nvSpPr>
          <p:cNvPr id="3" name="TextBox 2">
            <a:extLst>
              <a:ext uri="{FF2B5EF4-FFF2-40B4-BE49-F238E27FC236}">
                <a16:creationId xmlns:a16="http://schemas.microsoft.com/office/drawing/2014/main" id="{F889A5B3-8A68-7FBE-2067-9D2BB2E21605}"/>
              </a:ext>
            </a:extLst>
          </p:cNvPr>
          <p:cNvSpPr txBox="1"/>
          <p:nvPr/>
        </p:nvSpPr>
        <p:spPr>
          <a:xfrm>
            <a:off x="4449336" y="9014741"/>
            <a:ext cx="15283069" cy="2554545"/>
          </a:xfrm>
          <a:prstGeom prst="rect">
            <a:avLst/>
          </a:prstGeom>
          <a:noFill/>
        </p:spPr>
        <p:txBody>
          <a:bodyPr wrap="square" rtlCol="0">
            <a:spAutoFit/>
          </a:bodyPr>
          <a:lstStyle/>
          <a:p>
            <a:pPr defTabSz="914400"/>
            <a:r>
              <a:rPr lang="en-US" sz="3200" dirty="0">
                <a:solidFill>
                  <a:schemeClr val="bg2">
                    <a:lumMod val="50000"/>
                  </a:schemeClr>
                </a:solidFill>
                <a:latin typeface="Montserrat" panose="00000500000000000000" pitchFamily="2" charset="0"/>
              </a:rPr>
              <a:t>There is less ability to control all the needed variables in a psychological study. </a:t>
            </a:r>
          </a:p>
          <a:p>
            <a:pPr marL="571500" indent="-571500" defTabSz="914400">
              <a:buFont typeface="Arial" panose="020B0604020202020204" pitchFamily="34" charset="0"/>
              <a:buChar char="•"/>
            </a:pPr>
            <a:r>
              <a:rPr lang="en-US" sz="3200" dirty="0">
                <a:solidFill>
                  <a:schemeClr val="bg2">
                    <a:lumMod val="50000"/>
                  </a:schemeClr>
                </a:solidFill>
                <a:latin typeface="Montserrat" panose="00000500000000000000" pitchFamily="2" charset="0"/>
              </a:rPr>
              <a:t>Less control, greater complexity, and increased confounds result in less potential credibility of the empirical findings, thus impacting how factual conclusions are reached. </a:t>
            </a:r>
          </a:p>
        </p:txBody>
      </p:sp>
      <p:pic>
        <p:nvPicPr>
          <p:cNvPr id="6" name="Picture 5" descr="A screenshot of a computer&#10;&#10;Description automatically generated">
            <a:extLst>
              <a:ext uri="{FF2B5EF4-FFF2-40B4-BE49-F238E27FC236}">
                <a16:creationId xmlns:a16="http://schemas.microsoft.com/office/drawing/2014/main" id="{9DA6473C-92DD-CB67-4D8C-1E736D738D28}"/>
              </a:ext>
            </a:extLst>
          </p:cNvPr>
          <p:cNvPicPr>
            <a:picLocks noChangeAspect="1"/>
          </p:cNvPicPr>
          <p:nvPr/>
        </p:nvPicPr>
        <p:blipFill rotWithShape="1">
          <a:blip r:embed="rId2">
            <a:extLst>
              <a:ext uri="{28A0092B-C50C-407E-A947-70E740481C1C}">
                <a14:useLocalDpi xmlns:a14="http://schemas.microsoft.com/office/drawing/2010/main" val="0"/>
              </a:ext>
            </a:extLst>
          </a:blip>
          <a:srcRect r="500"/>
          <a:stretch/>
        </p:blipFill>
        <p:spPr bwMode="auto">
          <a:xfrm>
            <a:off x="5107703" y="3558675"/>
            <a:ext cx="14168594" cy="5305914"/>
          </a:xfrm>
          <a:prstGeom prst="rect">
            <a:avLst/>
          </a:prstGeom>
          <a:noFill/>
        </p:spPr>
      </p:pic>
      <p:grpSp>
        <p:nvGrpSpPr>
          <p:cNvPr id="37" name="Group 36">
            <a:extLst>
              <a:ext uri="{FF2B5EF4-FFF2-40B4-BE49-F238E27FC236}">
                <a16:creationId xmlns:a16="http://schemas.microsoft.com/office/drawing/2014/main" id="{64F16BAF-1994-2BEB-C570-A6CA78580886}"/>
              </a:ext>
            </a:extLst>
          </p:cNvPr>
          <p:cNvGrpSpPr/>
          <p:nvPr/>
        </p:nvGrpSpPr>
        <p:grpSpPr>
          <a:xfrm>
            <a:off x="3600116" y="1471847"/>
            <a:ext cx="17183768" cy="1378978"/>
            <a:chOff x="493665" y="1126350"/>
            <a:chExt cx="8591884" cy="689489"/>
          </a:xfrm>
          <a:solidFill>
            <a:srgbClr val="7FC9C8"/>
          </a:solidFill>
        </p:grpSpPr>
        <p:sp>
          <p:nvSpPr>
            <p:cNvPr id="22" name="Rounded Rectangle 21">
              <a:extLst>
                <a:ext uri="{FF2B5EF4-FFF2-40B4-BE49-F238E27FC236}">
                  <a16:creationId xmlns:a16="http://schemas.microsoft.com/office/drawing/2014/main" id="{7918BAC5-4817-FCE0-625C-940FB8969DF7}"/>
                </a:ext>
              </a:extLst>
            </p:cNvPr>
            <p:cNvSpPr/>
            <p:nvPr/>
          </p:nvSpPr>
          <p:spPr>
            <a:xfrm>
              <a:off x="493665" y="1135362"/>
              <a:ext cx="2599308" cy="680477"/>
            </a:xfrm>
            <a:prstGeom prst="roundRect">
              <a:avLst/>
            </a:prstGeom>
            <a:grpFill/>
            <a:ln>
              <a:solidFill>
                <a:srgbClr val="048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indent="-685800" defTabSz="914400">
                <a:spcAft>
                  <a:spcPts val="3000"/>
                </a:spcAft>
                <a:buFont typeface="+mj-lt"/>
                <a:buAutoNum type="arabicPeriod"/>
              </a:pPr>
              <a:r>
                <a:rPr lang="en-US" dirty="0">
                  <a:solidFill>
                    <a:prstClr val="black"/>
                  </a:solidFill>
                  <a:latin typeface="Montserrat" panose="00000500000000000000" pitchFamily="2" charset="0"/>
                </a:rPr>
                <a:t>How well the study variables can be controlled</a:t>
              </a:r>
            </a:p>
          </p:txBody>
        </p:sp>
        <p:sp>
          <p:nvSpPr>
            <p:cNvPr id="24" name="Rounded Rectangle 23">
              <a:extLst>
                <a:ext uri="{FF2B5EF4-FFF2-40B4-BE49-F238E27FC236}">
                  <a16:creationId xmlns:a16="http://schemas.microsoft.com/office/drawing/2014/main" id="{FDF12FAC-CED4-51E3-022D-4CB6B3093E1B}"/>
                </a:ext>
              </a:extLst>
            </p:cNvPr>
            <p:cNvSpPr/>
            <p:nvPr/>
          </p:nvSpPr>
          <p:spPr>
            <a:xfrm>
              <a:off x="3213932" y="1132558"/>
              <a:ext cx="2793860" cy="680477"/>
            </a:xfrm>
            <a:prstGeom prst="roundRect">
              <a:avLst/>
            </a:prstGeom>
            <a:grpFill/>
            <a:ln>
              <a:solidFill>
                <a:srgbClr val="048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indent="-685800" defTabSz="914400">
                <a:spcAft>
                  <a:spcPts val="3000"/>
                </a:spcAft>
                <a:buFont typeface="+mj-lt"/>
                <a:buAutoNum type="arabicPeriod" startAt="2"/>
              </a:pPr>
              <a:r>
                <a:rPr lang="en-US" dirty="0">
                  <a:solidFill>
                    <a:prstClr val="black"/>
                  </a:solidFill>
                  <a:latin typeface="Montserrat" panose="00000500000000000000" pitchFamily="2" charset="0"/>
                </a:rPr>
                <a:t>How complex the study variables are on that behavior </a:t>
              </a:r>
            </a:p>
          </p:txBody>
        </p:sp>
        <p:sp>
          <p:nvSpPr>
            <p:cNvPr id="26" name="Rounded Rectangle 25">
              <a:extLst>
                <a:ext uri="{FF2B5EF4-FFF2-40B4-BE49-F238E27FC236}">
                  <a16:creationId xmlns:a16="http://schemas.microsoft.com/office/drawing/2014/main" id="{162D0BC8-9E89-38C3-0BBB-D6581C194CD4}"/>
                </a:ext>
              </a:extLst>
            </p:cNvPr>
            <p:cNvSpPr/>
            <p:nvPr/>
          </p:nvSpPr>
          <p:spPr>
            <a:xfrm>
              <a:off x="6128751" y="1126350"/>
              <a:ext cx="2956798" cy="680477"/>
            </a:xfrm>
            <a:prstGeom prst="roundRect">
              <a:avLst/>
            </a:prstGeom>
            <a:grpFill/>
            <a:ln>
              <a:solidFill>
                <a:srgbClr val="048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indent="-685800" defTabSz="914400">
                <a:spcAft>
                  <a:spcPts val="3000"/>
                </a:spcAft>
                <a:buFont typeface="+mj-lt"/>
                <a:buAutoNum type="arabicPeriod" startAt="3"/>
              </a:pPr>
              <a:r>
                <a:rPr lang="en-US" dirty="0">
                  <a:solidFill>
                    <a:prstClr val="black"/>
                  </a:solidFill>
                  <a:latin typeface="Montserrat" panose="00000500000000000000" pitchFamily="2" charset="0"/>
                </a:rPr>
                <a:t>How many potential confounds are influencing the outcomes. </a:t>
              </a:r>
            </a:p>
          </p:txBody>
        </p:sp>
      </p:grpSp>
      <p:pic>
        <p:nvPicPr>
          <p:cNvPr id="2" name="Image" descr="Image">
            <a:extLst>
              <a:ext uri="{FF2B5EF4-FFF2-40B4-BE49-F238E27FC236}">
                <a16:creationId xmlns:a16="http://schemas.microsoft.com/office/drawing/2014/main" id="{D0E9F966-6F7C-F4E9-3540-EAE7A7965BF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94412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531B94-2AD1-48A6-3B61-C9EE23A635EA}"/>
              </a:ext>
            </a:extLst>
          </p:cNvPr>
          <p:cNvCxnSpPr/>
          <p:nvPr/>
        </p:nvCxnSpPr>
        <p:spPr>
          <a:xfrm>
            <a:off x="3048000" y="11920252"/>
            <a:ext cx="18288000" cy="0"/>
          </a:xfrm>
          <a:prstGeom prst="line">
            <a:avLst/>
          </a:prstGeom>
          <a:ln w="98425">
            <a:solidFill>
              <a:srgbClr val="0EB1A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89A5B3-8A68-7FBE-2067-9D2BB2E21605}"/>
              </a:ext>
            </a:extLst>
          </p:cNvPr>
          <p:cNvSpPr txBox="1"/>
          <p:nvPr/>
        </p:nvSpPr>
        <p:spPr>
          <a:xfrm>
            <a:off x="1454727" y="2700930"/>
            <a:ext cx="6288841" cy="7540526"/>
          </a:xfrm>
          <a:prstGeom prst="rect">
            <a:avLst/>
          </a:prstGeom>
          <a:noFill/>
        </p:spPr>
        <p:txBody>
          <a:bodyPr wrap="square" rtlCol="0">
            <a:spAutoFit/>
          </a:bodyPr>
          <a:lstStyle/>
          <a:p>
            <a:pPr defTabSz="914400"/>
            <a:r>
              <a:rPr lang="en-US" sz="4400" dirty="0">
                <a:solidFill>
                  <a:schemeClr val="bg2">
                    <a:lumMod val="50000"/>
                  </a:schemeClr>
                </a:solidFill>
                <a:latin typeface="Montserrat" panose="00000500000000000000" pitchFamily="2" charset="0"/>
              </a:rPr>
              <a:t>In many ways, the more participants and the more data points a study has, the better it is. </a:t>
            </a:r>
          </a:p>
          <a:p>
            <a:pPr defTabSz="914400"/>
            <a:endParaRPr lang="en-US" sz="4400" dirty="0">
              <a:solidFill>
                <a:schemeClr val="bg2">
                  <a:lumMod val="50000"/>
                </a:schemeClr>
              </a:solidFill>
              <a:latin typeface="Montserrat" panose="00000500000000000000" pitchFamily="2" charset="0"/>
            </a:endParaRPr>
          </a:p>
          <a:p>
            <a:pPr defTabSz="914400"/>
            <a:r>
              <a:rPr lang="en-US" sz="4400" dirty="0">
                <a:solidFill>
                  <a:schemeClr val="bg2">
                    <a:lumMod val="50000"/>
                  </a:schemeClr>
                </a:solidFill>
                <a:latin typeface="Montserrat" panose="00000500000000000000" pitchFamily="2" charset="0"/>
              </a:rPr>
              <a:t>The more controls there are, the better the study is, at least in terms of drawing conclusions. </a:t>
            </a:r>
          </a:p>
        </p:txBody>
      </p:sp>
      <p:pic>
        <p:nvPicPr>
          <p:cNvPr id="8" name="Picture 7" descr="A pyramid of scientific evidence&#10;&#10;Description automatically generated">
            <a:extLst>
              <a:ext uri="{FF2B5EF4-FFF2-40B4-BE49-F238E27FC236}">
                <a16:creationId xmlns:a16="http://schemas.microsoft.com/office/drawing/2014/main" id="{8509CB45-0975-5AAE-FF43-C508FC1AF4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465"/>
          <a:stretch/>
        </p:blipFill>
        <p:spPr bwMode="auto">
          <a:xfrm>
            <a:off x="7074817" y="1136833"/>
            <a:ext cx="13683674" cy="9960842"/>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33A66D8-71B1-61C3-07E1-41AA87B487D6}"/>
              </a:ext>
            </a:extLst>
          </p:cNvPr>
          <p:cNvSpPr txBox="1"/>
          <p:nvPr/>
        </p:nvSpPr>
        <p:spPr>
          <a:xfrm>
            <a:off x="4252787" y="12317442"/>
            <a:ext cx="15878430"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Sylfaen" pitchFamily="18" charset="0"/>
              </a:rPr>
              <a:t>DRAWING CONCLUSIONS AND EVALUATING STUDIES</a:t>
            </a:r>
            <a:endParaRPr lang="en-US" sz="5600" dirty="0">
              <a:solidFill>
                <a:prstClr val="white"/>
              </a:solidFill>
              <a:latin typeface="Calibri" panose="020F0502020204030204"/>
              <a:ea typeface="Times New Roman" panose="02020603050405020304" pitchFamily="18" charset="0"/>
            </a:endParaRPr>
          </a:p>
        </p:txBody>
      </p:sp>
      <p:pic>
        <p:nvPicPr>
          <p:cNvPr id="4" name="Image" descr="Image">
            <a:extLst>
              <a:ext uri="{FF2B5EF4-FFF2-40B4-BE49-F238E27FC236}">
                <a16:creationId xmlns:a16="http://schemas.microsoft.com/office/drawing/2014/main" id="{5C5879E0-ACFA-7C11-D482-172AB4A77F4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68116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0" y="2918109"/>
            <a:ext cx="9101460" cy="7879782"/>
          </a:xfrm>
          <a:prstGeom prst="rect">
            <a:avLst/>
          </a:prstGeom>
          <a:ln w="12700">
            <a:miter lim="400000"/>
          </a:ln>
        </p:spPr>
      </p:pic>
      <p:sp>
        <p:nvSpPr>
          <p:cNvPr id="158" name="section…"/>
          <p:cNvSpPr txBox="1"/>
          <p:nvPr/>
        </p:nvSpPr>
        <p:spPr>
          <a:xfrm>
            <a:off x="7246144" y="520417"/>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9101460" y="2899435"/>
            <a:ext cx="14984362" cy="9446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917700" lvl="0" indent="-1028700" algn="l" rtl="0">
              <a:lnSpc>
                <a:spcPct val="115000"/>
              </a:lnSpc>
              <a:spcBef>
                <a:spcPts val="0"/>
              </a:spcBef>
              <a:spcAft>
                <a:spcPts val="0"/>
              </a:spcAft>
              <a:buSzPct val="50000"/>
              <a:buAutoNum type="romanUcPeriod"/>
            </a:pPr>
            <a:r>
              <a:rPr lang="en-US" sz="4800" dirty="0">
                <a:solidFill>
                  <a:schemeClr val="bg1"/>
                </a:solidFill>
                <a:ea typeface="Times New Roman" panose="02020603050405020304" pitchFamily="18" charset="0"/>
                <a:cs typeface="Times New Roman" panose="02020603050405020304" pitchFamily="18" charset="0"/>
              </a:rPr>
              <a:t>Developing methodology reflective of the SMARTER (specific, measurable, achievable, realistic, timebound, and evaluation) approach</a:t>
            </a:r>
          </a:p>
          <a:p>
            <a:pPr marL="1917700" lvl="0" indent="-1028700" algn="l" rtl="0">
              <a:lnSpc>
                <a:spcPct val="115000"/>
              </a:lnSpc>
              <a:spcBef>
                <a:spcPts val="0"/>
              </a:spcBef>
              <a:spcAft>
                <a:spcPts val="0"/>
              </a:spcAft>
              <a:buSzPct val="50000"/>
              <a:buAutoNum type="romanUcPeriod"/>
            </a:pPr>
            <a:r>
              <a:rPr lang="en-US" sz="4800" dirty="0">
                <a:solidFill>
                  <a:schemeClr val="bg1"/>
                </a:solidFill>
                <a:ea typeface="Times New Roman" panose="02020603050405020304" pitchFamily="18" charset="0"/>
                <a:cs typeface="Times New Roman" panose="02020603050405020304" pitchFamily="18" charset="0"/>
              </a:rPr>
              <a:t>Determining appropriate data indicators for measuring impact/success</a:t>
            </a:r>
          </a:p>
          <a:p>
            <a:pPr marL="1917700" lvl="0" indent="-1028700" algn="l" rtl="0">
              <a:lnSpc>
                <a:spcPct val="115000"/>
              </a:lnSpc>
              <a:spcBef>
                <a:spcPts val="0"/>
              </a:spcBef>
              <a:spcAft>
                <a:spcPts val="0"/>
              </a:spcAft>
              <a:buSzPct val="50000"/>
              <a:buAutoNum type="romanUcPeriod"/>
            </a:pPr>
            <a:r>
              <a:rPr lang="en-US" sz="4800" dirty="0">
                <a:solidFill>
                  <a:schemeClr val="bg1"/>
                </a:solidFill>
                <a:ea typeface="Times New Roman" panose="02020603050405020304" pitchFamily="18" charset="0"/>
                <a:cs typeface="Times New Roman" panose="02020603050405020304" pitchFamily="18" charset="0"/>
              </a:rPr>
              <a:t>Designing process and outcome evaluation capable of demonstrating the impact of methods</a:t>
            </a:r>
          </a:p>
          <a:p>
            <a:pPr marL="1917700" lvl="0" indent="-1028700" algn="l" rtl="0">
              <a:lnSpc>
                <a:spcPct val="115000"/>
              </a:lnSpc>
              <a:spcBef>
                <a:spcPts val="0"/>
              </a:spcBef>
              <a:spcAft>
                <a:spcPts val="0"/>
              </a:spcAft>
              <a:buSzPct val="50000"/>
              <a:buAutoNum type="romanUcPeriod"/>
            </a:pPr>
            <a:r>
              <a:rPr lang="en-US" sz="4800" dirty="0">
                <a:solidFill>
                  <a:schemeClr val="bg1"/>
                </a:solidFill>
                <a:ea typeface="Times New Roman" panose="02020603050405020304" pitchFamily="18" charset="0"/>
                <a:cs typeface="Times New Roman" panose="02020603050405020304" pitchFamily="18" charset="0"/>
              </a:rPr>
              <a:t>Examining specific case studies of successful methodology and evaluation sections</a:t>
            </a:r>
          </a:p>
          <a:p>
            <a:pPr marL="1917700" lvl="0" indent="-1028700" algn="l" rtl="0">
              <a:lnSpc>
                <a:spcPct val="115000"/>
              </a:lnSpc>
              <a:spcBef>
                <a:spcPts val="0"/>
              </a:spcBef>
              <a:spcAft>
                <a:spcPts val="0"/>
              </a:spcAft>
              <a:buSzPct val="50000"/>
              <a:buAutoNum type="romanUcPeriod"/>
            </a:pPr>
            <a:endParaRPr lang="en-US" sz="4800" dirty="0">
              <a:solidFill>
                <a:schemeClr val="bg1"/>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531B94-2AD1-48A6-3B61-C9EE23A635EA}"/>
              </a:ext>
            </a:extLst>
          </p:cNvPr>
          <p:cNvCxnSpPr/>
          <p:nvPr/>
        </p:nvCxnSpPr>
        <p:spPr>
          <a:xfrm>
            <a:off x="3048000" y="11920252"/>
            <a:ext cx="18288000" cy="0"/>
          </a:xfrm>
          <a:prstGeom prst="line">
            <a:avLst/>
          </a:prstGeom>
          <a:ln w="98425">
            <a:solidFill>
              <a:srgbClr val="0EB1A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3A66D8-71B1-61C3-07E1-41AA87B487D6}"/>
              </a:ext>
            </a:extLst>
          </p:cNvPr>
          <p:cNvSpPr txBox="1"/>
          <p:nvPr/>
        </p:nvSpPr>
        <p:spPr>
          <a:xfrm>
            <a:off x="4252787" y="12292728"/>
            <a:ext cx="15878430" cy="1025217"/>
          </a:xfrm>
          <a:prstGeom prst="rect">
            <a:avLst/>
          </a:prstGeom>
          <a:noFill/>
        </p:spPr>
        <p:txBody>
          <a:bodyPr wrap="square" rtlCol="0">
            <a:spAutoFit/>
          </a:bodyPr>
          <a:lstStyle/>
          <a:p>
            <a:pPr defTabSz="914400">
              <a:lnSpc>
                <a:spcPct val="115000"/>
              </a:lnSpc>
              <a:spcAft>
                <a:spcPts val="2000"/>
              </a:spcAft>
            </a:pPr>
            <a:r>
              <a:rPr lang="en-US" sz="5600" b="1" dirty="0">
                <a:solidFill>
                  <a:prstClr val="white"/>
                </a:solidFill>
                <a:latin typeface="Calibri" panose="020F0502020204030204"/>
                <a:ea typeface="Sylfaen" pitchFamily="18" charset="0"/>
              </a:rPr>
              <a:t>DRAWING CONCLUSIONS AND EVALUATING STUDIES</a:t>
            </a:r>
            <a:endParaRPr lang="en-US" sz="5600" dirty="0">
              <a:solidFill>
                <a:prstClr val="white"/>
              </a:solidFill>
              <a:latin typeface="Calibri" panose="020F0502020204030204"/>
              <a:ea typeface="Times New Roman" panose="02020603050405020304" pitchFamily="18" charset="0"/>
            </a:endParaRPr>
          </a:p>
        </p:txBody>
      </p:sp>
      <p:sp>
        <p:nvSpPr>
          <p:cNvPr id="2" name="TextBox 1">
            <a:extLst>
              <a:ext uri="{FF2B5EF4-FFF2-40B4-BE49-F238E27FC236}">
                <a16:creationId xmlns:a16="http://schemas.microsoft.com/office/drawing/2014/main" id="{5E27C4A1-92D1-3C31-95E0-D97C83DAF390}"/>
              </a:ext>
            </a:extLst>
          </p:cNvPr>
          <p:cNvSpPr txBox="1"/>
          <p:nvPr/>
        </p:nvSpPr>
        <p:spPr>
          <a:xfrm>
            <a:off x="2933564" y="3854283"/>
            <a:ext cx="5806771" cy="7478970"/>
          </a:xfrm>
          <a:prstGeom prst="rect">
            <a:avLst/>
          </a:prstGeom>
          <a:noFill/>
        </p:spPr>
        <p:txBody>
          <a:bodyPr wrap="square" rtlCol="0">
            <a:spAutoFit/>
          </a:bodyPr>
          <a:lstStyle/>
          <a:p>
            <a:pPr defTabSz="914400"/>
            <a:r>
              <a:rPr lang="en-US" sz="3200" dirty="0">
                <a:solidFill>
                  <a:prstClr val="black"/>
                </a:solidFill>
                <a:latin typeface="Montserrat" panose="00000500000000000000" pitchFamily="2" charset="0"/>
              </a:rPr>
              <a:t>Researchers consider the collective body of evidence available from various studies, experiments, observations, and data sources related to a specific topic. </a:t>
            </a:r>
          </a:p>
          <a:p>
            <a:pPr defTabSz="914400"/>
            <a:endParaRPr lang="en-US" sz="3200" dirty="0">
              <a:solidFill>
                <a:prstClr val="black"/>
              </a:solidFill>
              <a:latin typeface="Montserrat" panose="00000500000000000000" pitchFamily="2" charset="0"/>
            </a:endParaRPr>
          </a:p>
          <a:p>
            <a:pPr defTabSz="914400"/>
            <a:r>
              <a:rPr lang="en-US" sz="3200" dirty="0">
                <a:solidFill>
                  <a:prstClr val="black"/>
                </a:solidFill>
                <a:latin typeface="Montserrat" panose="00000500000000000000" pitchFamily="2" charset="0"/>
              </a:rPr>
              <a:t>The goal of the weight of the evidence approach is to assess the overall strength and consistency of the evidence supporting or refuting a hypothesis or research question. </a:t>
            </a:r>
          </a:p>
        </p:txBody>
      </p:sp>
      <p:pic>
        <p:nvPicPr>
          <p:cNvPr id="4" name="Picture 3" descr="A diagram of a graph&#10;&#10;Description automatically generated">
            <a:extLst>
              <a:ext uri="{FF2B5EF4-FFF2-40B4-BE49-F238E27FC236}">
                <a16:creationId xmlns:a16="http://schemas.microsoft.com/office/drawing/2014/main" id="{F0F7C571-726D-0CEB-FC29-96C3783DF0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0335" y="1053708"/>
            <a:ext cx="12808494" cy="9877212"/>
          </a:xfrm>
          <a:prstGeom prst="rect">
            <a:avLst/>
          </a:prstGeom>
          <a:noFill/>
        </p:spPr>
      </p:pic>
      <p:sp>
        <p:nvSpPr>
          <p:cNvPr id="6" name="Rounded Rectangle 5">
            <a:extLst>
              <a:ext uri="{FF2B5EF4-FFF2-40B4-BE49-F238E27FC236}">
                <a16:creationId xmlns:a16="http://schemas.microsoft.com/office/drawing/2014/main" id="{AC9B1824-E6ED-7A70-EE52-054D84D7D05F}"/>
              </a:ext>
            </a:extLst>
          </p:cNvPr>
          <p:cNvSpPr/>
          <p:nvPr/>
        </p:nvSpPr>
        <p:spPr>
          <a:xfrm>
            <a:off x="2772714" y="261363"/>
            <a:ext cx="6128470" cy="2928488"/>
          </a:xfrm>
          <a:prstGeom prst="roundRect">
            <a:avLst/>
          </a:prstGeom>
          <a:solidFill>
            <a:srgbClr val="0EB1A4"/>
          </a:solidFill>
          <a:ln>
            <a:solidFill>
              <a:srgbClr val="048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r>
              <a:rPr lang="en-US" b="1" dirty="0">
                <a:solidFill>
                  <a:prstClr val="black"/>
                </a:solidFill>
                <a:latin typeface="Montserrat" panose="00000500000000000000" pitchFamily="2" charset="0"/>
                <a:ea typeface="+mj-ea"/>
                <a:cs typeface="+mj-cs"/>
              </a:rPr>
              <a:t>Weight of the Evidence Approach: </a:t>
            </a:r>
          </a:p>
          <a:p>
            <a:pPr defTabSz="914400"/>
            <a:r>
              <a:rPr lang="en-US" dirty="0">
                <a:solidFill>
                  <a:prstClr val="black"/>
                </a:solidFill>
                <a:latin typeface="Montserrat" panose="00000500000000000000" pitchFamily="2" charset="0"/>
                <a:ea typeface="+mj-ea"/>
                <a:cs typeface="+mj-cs"/>
              </a:rPr>
              <a:t>A methodological and analytical approach used to evaluate and draw conclusions from multiple sources of evidence or studies on a particular scientific question or hypothesis.</a:t>
            </a:r>
          </a:p>
        </p:txBody>
      </p:sp>
      <p:pic>
        <p:nvPicPr>
          <p:cNvPr id="3" name="Image" descr="Image">
            <a:extLst>
              <a:ext uri="{FF2B5EF4-FFF2-40B4-BE49-F238E27FC236}">
                <a16:creationId xmlns:a16="http://schemas.microsoft.com/office/drawing/2014/main" id="{41F52630-4508-F91C-8173-9EDAA2F11C16}"/>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8030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42E54D-47A9-572A-7AFE-356373E55367}"/>
              </a:ext>
            </a:extLst>
          </p:cNvPr>
          <p:cNvSpPr>
            <a:spLocks noGrp="1"/>
          </p:cNvSpPr>
          <p:nvPr>
            <p:ph type="pic" idx="21"/>
          </p:nvPr>
        </p:nvSpPr>
        <p:spPr/>
        <p:txBody>
          <a:bodyPr/>
          <a:lstStyle/>
          <a:p>
            <a:endParaRPr lang="en-US"/>
          </a:p>
        </p:txBody>
      </p:sp>
      <p:pic>
        <p:nvPicPr>
          <p:cNvPr id="5" name="Picture Placeholder 7" descr="A diagram of a process&#10;&#10;Description automatically generated">
            <a:extLst>
              <a:ext uri="{FF2B5EF4-FFF2-40B4-BE49-F238E27FC236}">
                <a16:creationId xmlns:a16="http://schemas.microsoft.com/office/drawing/2014/main" id="{D446C627-4B2B-F1A8-5586-EC4B38770CA5}"/>
              </a:ext>
            </a:extLst>
          </p:cNvPr>
          <p:cNvPicPr>
            <a:picLocks noChangeAspect="1"/>
          </p:cNvPicPr>
          <p:nvPr/>
        </p:nvPicPr>
        <p:blipFill rotWithShape="1">
          <a:blip r:embed="rId2">
            <a:extLst>
              <a:ext uri="{28A0092B-C50C-407E-A947-70E740481C1C}">
                <a14:useLocalDpi xmlns:a14="http://schemas.microsoft.com/office/drawing/2010/main" val="0"/>
              </a:ext>
            </a:extLst>
          </a:blip>
          <a:srcRect l="1569" t="2745" r="1225" b="1825"/>
          <a:stretch/>
        </p:blipFill>
        <p:spPr>
          <a:xfrm>
            <a:off x="2877797" y="0"/>
            <a:ext cx="18628405" cy="1371600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6" name="Image" descr="Image">
            <a:extLst>
              <a:ext uri="{FF2B5EF4-FFF2-40B4-BE49-F238E27FC236}">
                <a16:creationId xmlns:a16="http://schemas.microsoft.com/office/drawing/2014/main" id="{45E84A08-892D-7200-8101-EB5705487F44}"/>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7003500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1">
            <a:extLst>
              <a:ext uri="{FF2B5EF4-FFF2-40B4-BE49-F238E27FC236}">
                <a16:creationId xmlns:a16="http://schemas.microsoft.com/office/drawing/2014/main" id="{C1F7DB50-9665-52FC-025C-C7C612B3D21E}"/>
              </a:ext>
            </a:extLst>
          </p:cNvPr>
          <p:cNvGraphicFramePr>
            <a:graphicFrameLocks noGrp="1"/>
          </p:cNvGraphicFramePr>
          <p:nvPr>
            <p:ph sz="half" idx="2"/>
            <p:extLst>
              <p:ext uri="{D42A27DB-BD31-4B8C-83A1-F6EECF244321}">
                <p14:modId xmlns:p14="http://schemas.microsoft.com/office/powerpoint/2010/main" val="1605356457"/>
              </p:ext>
            </p:extLst>
          </p:nvPr>
        </p:nvGraphicFramePr>
        <p:xfrm>
          <a:off x="12395200" y="3200405"/>
          <a:ext cx="10769600" cy="905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a:extLst>
              <a:ext uri="{FF2B5EF4-FFF2-40B4-BE49-F238E27FC236}">
                <a16:creationId xmlns:a16="http://schemas.microsoft.com/office/drawing/2014/main" id="{ABC427D8-1F7D-FE54-1D95-C01D0D05BC48}"/>
              </a:ext>
            </a:extLst>
          </p:cNvPr>
          <p:cNvPicPr>
            <a:picLocks noGrp="1" noChangeAspect="1"/>
          </p:cNvPicPr>
          <p:nvPr>
            <p:ph sz="half" idx="1"/>
          </p:nvPr>
        </p:nvPicPr>
        <p:blipFill rotWithShape="1">
          <a:blip r:embed="rId7"/>
          <a:srcRect b="4658"/>
          <a:stretch/>
        </p:blipFill>
        <p:spPr>
          <a:xfrm>
            <a:off x="788402" y="2384344"/>
            <a:ext cx="11085512" cy="10353852"/>
          </a:xfrm>
          <a:prstGeom prst="rect">
            <a:avLst/>
          </a:prstGeom>
          <a:noFill/>
        </p:spPr>
      </p:pic>
      <p:sp>
        <p:nvSpPr>
          <p:cNvPr id="8" name="Title 2">
            <a:extLst>
              <a:ext uri="{FF2B5EF4-FFF2-40B4-BE49-F238E27FC236}">
                <a16:creationId xmlns:a16="http://schemas.microsoft.com/office/drawing/2014/main" id="{04761D77-EB7D-644F-862A-23FB40036A48}"/>
              </a:ext>
            </a:extLst>
          </p:cNvPr>
          <p:cNvSpPr txBox="1">
            <a:spLocks/>
          </p:cNvSpPr>
          <p:nvPr/>
        </p:nvSpPr>
        <p:spPr>
          <a:xfrm>
            <a:off x="1517905" y="711017"/>
            <a:ext cx="21890736"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chemeClr val="tx1">
                    <a:lumMod val="75000"/>
                    <a:lumOff val="25000"/>
                  </a:schemeClr>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a:r>
              <a:rPr lang="en-US" sz="6000" spc="398" dirty="0">
                <a:solidFill>
                  <a:srgbClr val="ECB547"/>
                </a:solidFill>
                <a:latin typeface="AcuminProWide-Semibold"/>
              </a:rPr>
              <a:t>What are the considerations that go into making decisions regarding the focus and purpose of an evaluation? </a:t>
            </a:r>
          </a:p>
        </p:txBody>
      </p:sp>
      <p:pic>
        <p:nvPicPr>
          <p:cNvPr id="2" name="Image" descr="Image">
            <a:extLst>
              <a:ext uri="{FF2B5EF4-FFF2-40B4-BE49-F238E27FC236}">
                <a16:creationId xmlns:a16="http://schemas.microsoft.com/office/drawing/2014/main" id="{D67A9061-51F7-2314-4CF7-646FAC4FCB19}"/>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3567853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88DD-83A7-F96D-376C-09A0D3316708}"/>
              </a:ext>
            </a:extLst>
          </p:cNvPr>
          <p:cNvSpPr>
            <a:spLocks noGrp="1"/>
          </p:cNvSpPr>
          <p:nvPr>
            <p:ph type="title"/>
          </p:nvPr>
        </p:nvSpPr>
        <p:spPr>
          <a:xfrm>
            <a:off x="1217640" y="1021839"/>
            <a:ext cx="19507201" cy="1505304"/>
          </a:xfrm>
        </p:spPr>
        <p:txBody>
          <a:bodyPr lIns="50800" tIns="50800" rIns="50800" bIns="50800" anchor="t">
            <a:normAutofit fontScale="90000"/>
          </a:bodyPr>
          <a:lstStyle/>
          <a:p>
            <a:r>
              <a:rPr lang="en-US" sz="8000" spc="398" dirty="0">
                <a:solidFill>
                  <a:srgbClr val="ECB547"/>
                </a:solidFill>
                <a:latin typeface="AcuminProWide-Semibold"/>
              </a:rPr>
              <a:t>Three Components of Program Effect Theory</a:t>
            </a:r>
          </a:p>
        </p:txBody>
      </p:sp>
      <p:sp>
        <p:nvSpPr>
          <p:cNvPr id="3" name="Content Placeholder 2">
            <a:extLst>
              <a:ext uri="{FF2B5EF4-FFF2-40B4-BE49-F238E27FC236}">
                <a16:creationId xmlns:a16="http://schemas.microsoft.com/office/drawing/2014/main" id="{6A889970-15A9-613F-FA48-E41096A88A82}"/>
              </a:ext>
            </a:extLst>
          </p:cNvPr>
          <p:cNvSpPr>
            <a:spLocks noGrp="1"/>
          </p:cNvSpPr>
          <p:nvPr>
            <p:ph idx="1"/>
          </p:nvPr>
        </p:nvSpPr>
        <p:spPr/>
        <p:txBody>
          <a:bodyPr lIns="50800" tIns="50800" rIns="50800" bIns="50800" numCol="1" spcCol="1098550" anchor="t">
            <a:normAutofit/>
          </a:bodyPr>
          <a:lstStyle/>
          <a:p>
            <a:r>
              <a:rPr lang="en-US" b="1" dirty="0">
                <a:solidFill>
                  <a:srgbClr val="048074"/>
                </a:solidFill>
                <a:latin typeface="Montserrat"/>
              </a:rPr>
              <a:t>Causal component</a:t>
            </a:r>
            <a:endParaRPr lang="en-US" b="1" dirty="0">
              <a:solidFill>
                <a:srgbClr val="048074"/>
              </a:solidFill>
            </a:endParaRPr>
          </a:p>
          <a:p>
            <a:pPr lvl="1"/>
            <a:r>
              <a:rPr lang="en-US" dirty="0">
                <a:solidFill>
                  <a:schemeClr val="bg2"/>
                </a:solidFill>
                <a:latin typeface="Montserrat"/>
              </a:rPr>
              <a:t>Existing and causal factors, mediators and moderators, and health outcomes</a:t>
            </a:r>
          </a:p>
          <a:p>
            <a:r>
              <a:rPr lang="en-US" b="1" dirty="0">
                <a:solidFill>
                  <a:srgbClr val="048074"/>
                </a:solidFill>
                <a:latin typeface="Montserrat"/>
              </a:rPr>
              <a:t>Intervention Component</a:t>
            </a:r>
          </a:p>
          <a:p>
            <a:pPr lvl="1"/>
            <a:r>
              <a:rPr lang="en-US" dirty="0">
                <a:solidFill>
                  <a:schemeClr val="bg2"/>
                </a:solidFill>
                <a:latin typeface="Montserrat"/>
              </a:rPr>
              <a:t>How the interventions affect the causal, moderating, and mediating factors</a:t>
            </a:r>
          </a:p>
          <a:p>
            <a:r>
              <a:rPr lang="en-US" b="1" dirty="0">
                <a:solidFill>
                  <a:srgbClr val="048074"/>
                </a:solidFill>
                <a:latin typeface="Montserrat"/>
              </a:rPr>
              <a:t>Impact Component</a:t>
            </a:r>
          </a:p>
          <a:p>
            <a:pPr lvl="1"/>
            <a:r>
              <a:rPr lang="en-US" dirty="0">
                <a:solidFill>
                  <a:schemeClr val="bg2"/>
                </a:solidFill>
                <a:latin typeface="Montserrat"/>
              </a:rPr>
              <a:t>How immediate outcomes become long-term impact</a:t>
            </a:r>
          </a:p>
          <a:p>
            <a:pPr lvl="1"/>
            <a:endParaRPr lang="en-US" dirty="0">
              <a:latin typeface="Montserrat"/>
            </a:endParaRPr>
          </a:p>
        </p:txBody>
      </p:sp>
      <p:pic>
        <p:nvPicPr>
          <p:cNvPr id="4" name="Image" descr="Image">
            <a:extLst>
              <a:ext uri="{FF2B5EF4-FFF2-40B4-BE49-F238E27FC236}">
                <a16:creationId xmlns:a16="http://schemas.microsoft.com/office/drawing/2014/main" id="{45ABC52F-4041-D6F3-1EDB-CC5825E1C9DD}"/>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37130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Chapter 11 Planning the Intervention Effects Evaluation - ppt video online  download">
            <a:extLst>
              <a:ext uri="{FF2B5EF4-FFF2-40B4-BE49-F238E27FC236}">
                <a16:creationId xmlns:a16="http://schemas.microsoft.com/office/drawing/2014/main" id="{7E4A7C0D-9F00-8AF4-C442-B0B6454355BC}"/>
              </a:ext>
            </a:extLst>
          </p:cNvPr>
          <p:cNvPicPr>
            <a:picLocks noGrp="1" noChangeAspect="1"/>
          </p:cNvPicPr>
          <p:nvPr>
            <p:ph type="pic" idx="21"/>
          </p:nvPr>
        </p:nvPicPr>
        <p:blipFill rotWithShape="1">
          <a:blip r:embed="rId2"/>
          <a:srcRect l="1485" t="2624" r="997" b="1746"/>
          <a:stretch/>
        </p:blipFill>
        <p:spPr>
          <a:xfrm>
            <a:off x="2867526" y="0"/>
            <a:ext cx="18648947" cy="13716000"/>
          </a:xfrm>
        </p:spPr>
      </p:pic>
      <p:pic>
        <p:nvPicPr>
          <p:cNvPr id="2" name="Image" descr="Image">
            <a:extLst>
              <a:ext uri="{FF2B5EF4-FFF2-40B4-BE49-F238E27FC236}">
                <a16:creationId xmlns:a16="http://schemas.microsoft.com/office/drawing/2014/main" id="{7FB22C72-5A79-B0A6-89B6-76E41EA74975}"/>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15197679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C8ECF0C-17EE-A83B-CD0E-CE4DEE080410}"/>
              </a:ext>
            </a:extLst>
          </p:cNvPr>
          <p:cNvGraphicFramePr>
            <a:graphicFrameLocks noGrp="1"/>
          </p:cNvGraphicFramePr>
          <p:nvPr>
            <p:extLst>
              <p:ext uri="{D42A27DB-BD31-4B8C-83A1-F6EECF244321}">
                <p14:modId xmlns:p14="http://schemas.microsoft.com/office/powerpoint/2010/main" val="1710147511"/>
              </p:ext>
            </p:extLst>
          </p:nvPr>
        </p:nvGraphicFramePr>
        <p:xfrm>
          <a:off x="914401" y="831274"/>
          <a:ext cx="21551894" cy="11078786"/>
        </p:xfrm>
        <a:graphic>
          <a:graphicData uri="http://schemas.openxmlformats.org/drawingml/2006/table">
            <a:tbl>
              <a:tblPr firstRow="1" firstCol="1" bandRow="1"/>
              <a:tblGrid>
                <a:gridCol w="4663917">
                  <a:extLst>
                    <a:ext uri="{9D8B030D-6E8A-4147-A177-3AD203B41FA5}">
                      <a16:colId xmlns:a16="http://schemas.microsoft.com/office/drawing/2014/main" val="2198805496"/>
                    </a:ext>
                  </a:extLst>
                </a:gridCol>
                <a:gridCol w="16887977">
                  <a:extLst>
                    <a:ext uri="{9D8B030D-6E8A-4147-A177-3AD203B41FA5}">
                      <a16:colId xmlns:a16="http://schemas.microsoft.com/office/drawing/2014/main" val="3152934634"/>
                    </a:ext>
                  </a:extLst>
                </a:gridCol>
              </a:tblGrid>
              <a:tr h="656747">
                <a:tc gridSpan="2">
                  <a:txBody>
                    <a:bodyPr/>
                    <a:lstStyle/>
                    <a:p>
                      <a:pPr marL="0" marR="0" algn="l">
                        <a:lnSpc>
                          <a:spcPct val="115000"/>
                        </a:lnSpc>
                        <a:spcBef>
                          <a:spcPts val="0"/>
                        </a:spcBef>
                        <a:spcAft>
                          <a:spcPts val="0"/>
                        </a:spcAft>
                      </a:pPr>
                      <a:r>
                        <a:rPr lang="en-US" sz="3600" b="1" i="0" u="none" strike="noStrike" cap="none" spc="398" baseline="0" dirty="0">
                          <a:solidFill>
                            <a:schemeClr val="bg2"/>
                          </a:solidFill>
                          <a:uFillTx/>
                          <a:latin typeface="AcuminProWide-Semibold"/>
                          <a:ea typeface="+mj-ea"/>
                          <a:cs typeface="+mj-cs"/>
                          <a:sym typeface="Helvetica Neue"/>
                        </a:rPr>
                        <a:t>Steps for Selecting Evaluation Data Sources and Methods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202927425"/>
                  </a:ext>
                </a:extLst>
              </a:tr>
              <a:tr h="2048394">
                <a:tc>
                  <a:txBody>
                    <a:bodyPr/>
                    <a:lstStyle/>
                    <a:p>
                      <a:pPr marL="0" marR="0" algn="l">
                        <a:lnSpc>
                          <a:spcPct val="115000"/>
                        </a:lnSpc>
                        <a:spcBef>
                          <a:spcPts val="0"/>
                        </a:spcBef>
                        <a:spcAft>
                          <a:spcPts val="0"/>
                        </a:spcAft>
                      </a:pPr>
                      <a:r>
                        <a:rPr lang="en-US" sz="2800" b="1" i="1" u="sng" strike="noStrike" cap="none" spc="0" baseline="0" dirty="0">
                          <a:solidFill>
                            <a:srgbClr val="0EB1A4"/>
                          </a:solidFill>
                          <a:uFillTx/>
                          <a:latin typeface="Montserrat"/>
                          <a:ea typeface="+mj-ea"/>
                          <a:cs typeface="+mj-cs"/>
                          <a:sym typeface="Helvetica Neue"/>
                        </a:rPr>
                        <a:t>Step 1: </a:t>
                      </a:r>
                    </a:p>
                    <a:p>
                      <a:pPr marL="0" marR="0" algn="l">
                        <a:lnSpc>
                          <a:spcPct val="115000"/>
                        </a:lnSpc>
                        <a:spcBef>
                          <a:spcPts val="0"/>
                        </a:spcBef>
                        <a:spcAft>
                          <a:spcPts val="0"/>
                        </a:spcAft>
                      </a:pPr>
                      <a:r>
                        <a:rPr lang="en-US" sz="2800" b="1" i="0" u="none" strike="noStrike" cap="none" spc="0" baseline="0" dirty="0">
                          <a:solidFill>
                            <a:srgbClr val="0EB1A4"/>
                          </a:solidFill>
                          <a:uFillTx/>
                          <a:latin typeface="Montserrat"/>
                          <a:ea typeface="+mj-ea"/>
                          <a:cs typeface="+mj-cs"/>
                          <a:sym typeface="Helvetica Neue"/>
                        </a:rPr>
                        <a:t>Identify Constructs or Indicators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Define evaluation questions clearly and precisely. </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Determine what specific aspects will be measured (indicators) to answer each question.</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Consider using multiple indicators for a single question for comprehensive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318063"/>
                  </a:ext>
                </a:extLst>
              </a:tr>
              <a:tr h="2352187">
                <a:tc>
                  <a:txBody>
                    <a:bodyPr/>
                    <a:lstStyle/>
                    <a:p>
                      <a:pPr marL="0" marR="0" algn="l">
                        <a:lnSpc>
                          <a:spcPct val="115000"/>
                        </a:lnSpc>
                        <a:spcBef>
                          <a:spcPts val="0"/>
                        </a:spcBef>
                        <a:spcAft>
                          <a:spcPts val="0"/>
                        </a:spcAft>
                      </a:pPr>
                      <a:r>
                        <a:rPr lang="en-US" sz="2800" b="1" i="1" u="sng" strike="noStrike" cap="none" spc="0" baseline="0" dirty="0">
                          <a:solidFill>
                            <a:srgbClr val="0EB1A4"/>
                          </a:solidFill>
                          <a:uFillTx/>
                          <a:latin typeface="Montserrat"/>
                          <a:ea typeface="+mj-ea"/>
                          <a:cs typeface="+mj-cs"/>
                          <a:sym typeface="Helvetica Neue"/>
                        </a:rPr>
                        <a:t>Step 2: </a:t>
                      </a:r>
                    </a:p>
                    <a:p>
                      <a:pPr marL="0" marR="0" algn="l">
                        <a:lnSpc>
                          <a:spcPct val="115000"/>
                        </a:lnSpc>
                        <a:spcBef>
                          <a:spcPts val="0"/>
                        </a:spcBef>
                        <a:spcAft>
                          <a:spcPts val="0"/>
                        </a:spcAft>
                      </a:pPr>
                      <a:r>
                        <a:rPr lang="en-US" sz="2800" b="1" i="0" u="none" strike="noStrike" cap="none" spc="0" baseline="0" dirty="0">
                          <a:solidFill>
                            <a:srgbClr val="0EB1A4"/>
                          </a:solidFill>
                          <a:uFillTx/>
                          <a:latin typeface="Montserrat"/>
                          <a:ea typeface="+mj-ea"/>
                          <a:cs typeface="+mj-cs"/>
                          <a:sym typeface="Helvetica Neue"/>
                        </a:rPr>
                        <a:t>Identify Entities with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Identify the individuals, organizations, or materials that possess the needed information. </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Common sources include program stakeholders, program events, and program materials.</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For example, for an evaluation of a college program, sources might include enrollment records, student interviews, and program documentation.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966562"/>
                  </a:ext>
                </a:extLst>
              </a:tr>
              <a:tr h="2048394">
                <a:tc>
                  <a:txBody>
                    <a:bodyPr/>
                    <a:lstStyle/>
                    <a:p>
                      <a:pPr marL="0" marR="0" algn="l">
                        <a:lnSpc>
                          <a:spcPct val="115000"/>
                        </a:lnSpc>
                        <a:spcBef>
                          <a:spcPts val="0"/>
                        </a:spcBef>
                        <a:spcAft>
                          <a:spcPts val="0"/>
                        </a:spcAft>
                      </a:pPr>
                      <a:r>
                        <a:rPr lang="en-US" sz="2800" b="1" i="1" u="sng" strike="noStrike" cap="none" spc="0" baseline="0" dirty="0">
                          <a:solidFill>
                            <a:srgbClr val="0EB1A4"/>
                          </a:solidFill>
                          <a:uFillTx/>
                          <a:latin typeface="Montserrat"/>
                          <a:ea typeface="+mj-ea"/>
                          <a:cs typeface="+mj-cs"/>
                          <a:sym typeface="Helvetica Neue"/>
                        </a:rPr>
                        <a:t>Step 3: </a:t>
                      </a:r>
                    </a:p>
                    <a:p>
                      <a:pPr marL="0" marR="0" algn="l">
                        <a:lnSpc>
                          <a:spcPct val="115000"/>
                        </a:lnSpc>
                        <a:spcBef>
                          <a:spcPts val="0"/>
                        </a:spcBef>
                        <a:spcAft>
                          <a:spcPts val="0"/>
                        </a:spcAft>
                      </a:pPr>
                      <a:r>
                        <a:rPr lang="en-US" sz="2800" b="1" i="0" u="none" strike="noStrike" cap="none" spc="0" baseline="0" dirty="0">
                          <a:solidFill>
                            <a:srgbClr val="0EB1A4"/>
                          </a:solidFill>
                          <a:uFillTx/>
                          <a:latin typeface="Montserrat"/>
                          <a:ea typeface="+mj-ea"/>
                          <a:cs typeface="+mj-cs"/>
                          <a:sym typeface="Helvetica Neue"/>
                        </a:rPr>
                        <a:t>Determine Data Collection Methods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Choose between different methods such as surveys, interviews, observations, or a combination.</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Consider the cost, time, and resources required for each method.</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Decide based on the level of detail and insight needed from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061697"/>
                  </a:ext>
                </a:extLst>
              </a:tr>
              <a:tr h="2048394">
                <a:tc>
                  <a:txBody>
                    <a:bodyPr/>
                    <a:lstStyle/>
                    <a:p>
                      <a:pPr marL="0" marR="0" algn="l">
                        <a:lnSpc>
                          <a:spcPct val="115000"/>
                        </a:lnSpc>
                        <a:spcBef>
                          <a:spcPts val="0"/>
                        </a:spcBef>
                        <a:spcAft>
                          <a:spcPts val="0"/>
                        </a:spcAft>
                      </a:pPr>
                      <a:r>
                        <a:rPr lang="en-US" sz="2800" b="1" i="1" u="sng" strike="noStrike" cap="none" spc="0" baseline="0" dirty="0">
                          <a:solidFill>
                            <a:srgbClr val="0EB1A4"/>
                          </a:solidFill>
                          <a:uFillTx/>
                          <a:latin typeface="Montserrat"/>
                          <a:ea typeface="+mj-ea"/>
                          <a:cs typeface="+mj-cs"/>
                          <a:sym typeface="Helvetica Neue"/>
                        </a:rPr>
                        <a:t>Step 4: </a:t>
                      </a:r>
                    </a:p>
                    <a:p>
                      <a:pPr marL="0" marR="0" algn="l">
                        <a:lnSpc>
                          <a:spcPct val="115000"/>
                        </a:lnSpc>
                        <a:spcBef>
                          <a:spcPts val="0"/>
                        </a:spcBef>
                        <a:spcAft>
                          <a:spcPts val="0"/>
                        </a:spcAft>
                      </a:pPr>
                      <a:r>
                        <a:rPr lang="en-US" sz="2800" b="1" i="0" u="none" strike="noStrike" cap="none" spc="0" baseline="0" dirty="0">
                          <a:solidFill>
                            <a:srgbClr val="0EB1A4"/>
                          </a:solidFill>
                          <a:uFillTx/>
                          <a:latin typeface="Montserrat"/>
                          <a:ea typeface="+mj-ea"/>
                          <a:cs typeface="+mj-cs"/>
                          <a:sym typeface="Helvetica Neue"/>
                        </a:rPr>
                        <a:t>Identify Data Collection Procedures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Determine the specific procedures for collecting data using the chosen methods. </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Decide on the mode of survey administration or interview settings.</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Identify who will be responsible for collecting and storing the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4032277"/>
                  </a:ext>
                </a:extLst>
              </a:tr>
              <a:tr h="1924670">
                <a:tc>
                  <a:txBody>
                    <a:bodyPr/>
                    <a:lstStyle/>
                    <a:p>
                      <a:pPr marL="0" marR="0" algn="l">
                        <a:lnSpc>
                          <a:spcPct val="115000"/>
                        </a:lnSpc>
                        <a:spcBef>
                          <a:spcPts val="0"/>
                        </a:spcBef>
                        <a:spcAft>
                          <a:spcPts val="0"/>
                        </a:spcAft>
                      </a:pPr>
                      <a:r>
                        <a:rPr lang="en-US" sz="2800" b="1" i="1" u="sng" strike="noStrike" cap="none" spc="0" baseline="0" dirty="0">
                          <a:solidFill>
                            <a:srgbClr val="0EB1A4"/>
                          </a:solidFill>
                          <a:uFillTx/>
                          <a:latin typeface="Montserrat"/>
                          <a:ea typeface="+mj-ea"/>
                          <a:cs typeface="+mj-cs"/>
                          <a:sym typeface="Helvetica Neue"/>
                        </a:rPr>
                        <a:t>Step 5: </a:t>
                      </a:r>
                    </a:p>
                    <a:p>
                      <a:pPr marL="0" marR="0" algn="l">
                        <a:lnSpc>
                          <a:spcPct val="115000"/>
                        </a:lnSpc>
                        <a:spcBef>
                          <a:spcPts val="0"/>
                        </a:spcBef>
                        <a:spcAft>
                          <a:spcPts val="0"/>
                        </a:spcAft>
                      </a:pPr>
                      <a:r>
                        <a:rPr lang="en-US" sz="2800" b="1" i="0" u="none" strike="noStrike" cap="none" spc="0" baseline="0" dirty="0">
                          <a:solidFill>
                            <a:srgbClr val="0EB1A4"/>
                          </a:solidFill>
                          <a:uFillTx/>
                          <a:latin typeface="Montserrat"/>
                          <a:ea typeface="+mj-ea"/>
                          <a:cs typeface="+mj-cs"/>
                          <a:sym typeface="Helvetica Neue"/>
                        </a:rPr>
                        <a:t>Plan for Training and Data Recording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Develop a training plan for those involved in data collection to ensure consistency.</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Determine how data will be recorded (e.g., notes, recordings) and stored. </a:t>
                      </a:r>
                    </a:p>
                    <a:p>
                      <a:pPr marL="0" marR="0" algn="l">
                        <a:lnSpc>
                          <a:spcPct val="115000"/>
                        </a:lnSpc>
                        <a:spcBef>
                          <a:spcPts val="0"/>
                        </a:spcBef>
                        <a:spcAft>
                          <a:spcPts val="0"/>
                        </a:spcAft>
                      </a:pPr>
                      <a:r>
                        <a:rPr lang="en-US" sz="2800" kern="100" dirty="0">
                          <a:solidFill>
                            <a:schemeClr val="tx1">
                              <a:lumMod val="50000"/>
                            </a:schemeClr>
                          </a:solidFill>
                          <a:effectLst/>
                          <a:latin typeface="Montserrat" panose="00000500000000000000" pitchFamily="2" charset="0"/>
                          <a:ea typeface="Malgun Gothic" panose="020B0503020000020004" pitchFamily="34" charset="-127"/>
                          <a:cs typeface="Times New Roman" panose="02020603050405020304" pitchFamily="18" charset="0"/>
                        </a:rPr>
                        <a:t>- Consider if non-evaluators will be involved in data collection and plan for their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796543"/>
                  </a:ext>
                </a:extLst>
              </a:tr>
            </a:tbl>
          </a:graphicData>
        </a:graphic>
      </p:graphicFrame>
      <p:pic>
        <p:nvPicPr>
          <p:cNvPr id="2" name="Image" descr="Image">
            <a:extLst>
              <a:ext uri="{FF2B5EF4-FFF2-40B4-BE49-F238E27FC236}">
                <a16:creationId xmlns:a16="http://schemas.microsoft.com/office/drawing/2014/main" id="{627A60BB-8DBE-4425-EDBE-D5975B3A5844}"/>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166905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7B36-0BC2-1BCF-F7FC-315015C6400E}"/>
              </a:ext>
            </a:extLst>
          </p:cNvPr>
          <p:cNvSpPr>
            <a:spLocks noGrp="1"/>
          </p:cNvSpPr>
          <p:nvPr>
            <p:ph type="title"/>
          </p:nvPr>
        </p:nvSpPr>
        <p:spPr>
          <a:xfrm>
            <a:off x="1211601" y="1014517"/>
            <a:ext cx="19507201" cy="1505304"/>
          </a:xfrm>
        </p:spPr>
        <p:txBody>
          <a:bodyPr lIns="50800" tIns="50800" rIns="50800" bIns="50800" anchor="t">
            <a:normAutofit/>
          </a:bodyPr>
          <a:lstStyle/>
          <a:p>
            <a:r>
              <a:rPr lang="en-US" sz="8800" spc="398" dirty="0">
                <a:solidFill>
                  <a:srgbClr val="ECB547"/>
                </a:solidFill>
                <a:latin typeface="AcuminProWide-Semibold"/>
              </a:rPr>
              <a:t>Best Practices for Choosing Indicators</a:t>
            </a:r>
          </a:p>
        </p:txBody>
      </p:sp>
      <p:sp>
        <p:nvSpPr>
          <p:cNvPr id="3" name="Content Placeholder 2">
            <a:extLst>
              <a:ext uri="{FF2B5EF4-FFF2-40B4-BE49-F238E27FC236}">
                <a16:creationId xmlns:a16="http://schemas.microsoft.com/office/drawing/2014/main" id="{A32B71E5-BF2C-10B7-A9B5-0E839B851EB7}"/>
              </a:ext>
            </a:extLst>
          </p:cNvPr>
          <p:cNvSpPr>
            <a:spLocks noGrp="1"/>
          </p:cNvSpPr>
          <p:nvPr>
            <p:ph sz="half" idx="1"/>
          </p:nvPr>
        </p:nvSpPr>
        <p:spPr/>
        <p:txBody>
          <a:bodyPr lIns="50800" tIns="50800" rIns="50800" bIns="50800" numCol="1" spcCol="1098550" anchor="t">
            <a:normAutofit fontScale="92500" lnSpcReduction="20000"/>
          </a:bodyPr>
          <a:lstStyle/>
          <a:p>
            <a:r>
              <a:rPr lang="en-US" dirty="0">
                <a:solidFill>
                  <a:schemeClr val="tx1">
                    <a:lumMod val="50000"/>
                  </a:schemeClr>
                </a:solidFill>
                <a:latin typeface="Montserrat" panose="00000500000000000000" pitchFamily="2" charset="0"/>
              </a:rPr>
              <a:t>Accepted practice &amp; history of use</a:t>
            </a:r>
          </a:p>
          <a:p>
            <a:r>
              <a:rPr lang="en-US" dirty="0">
                <a:solidFill>
                  <a:schemeClr val="tx1">
                    <a:lumMod val="50000"/>
                  </a:schemeClr>
                </a:solidFill>
                <a:latin typeface="Montserrat" panose="00000500000000000000" pitchFamily="2" charset="0"/>
              </a:rPr>
              <a:t>Acceptability in different settings</a:t>
            </a:r>
          </a:p>
          <a:p>
            <a:r>
              <a:rPr lang="en-US" dirty="0">
                <a:solidFill>
                  <a:schemeClr val="tx1">
                    <a:lumMod val="50000"/>
                  </a:schemeClr>
                </a:solidFill>
                <a:latin typeface="Montserrat" panose="00000500000000000000" pitchFamily="2" charset="0"/>
              </a:rPr>
              <a:t>Availability of data</a:t>
            </a:r>
          </a:p>
          <a:p>
            <a:r>
              <a:rPr lang="en-US" dirty="0">
                <a:solidFill>
                  <a:schemeClr val="tx1">
                    <a:lumMod val="50000"/>
                  </a:schemeClr>
                </a:solidFill>
                <a:latin typeface="Montserrat" panose="00000500000000000000" pitchFamily="2" charset="0"/>
              </a:rPr>
              <a:t>Burden of data collection on participants</a:t>
            </a:r>
          </a:p>
          <a:p>
            <a:r>
              <a:rPr lang="en-US" dirty="0">
                <a:solidFill>
                  <a:schemeClr val="tx1">
                    <a:lumMod val="50000"/>
                  </a:schemeClr>
                </a:solidFill>
                <a:latin typeface="Montserrat" panose="00000500000000000000" pitchFamily="2" charset="0"/>
              </a:rPr>
              <a:t>Clarity of focus and meaning</a:t>
            </a:r>
          </a:p>
          <a:p>
            <a:r>
              <a:rPr lang="en-US" dirty="0">
                <a:solidFill>
                  <a:schemeClr val="tx1">
                    <a:lumMod val="50000"/>
                  </a:schemeClr>
                </a:solidFill>
                <a:latin typeface="Montserrat" panose="00000500000000000000" pitchFamily="2" charset="0"/>
              </a:rPr>
              <a:t>Cultural appropriateness and relevance</a:t>
            </a:r>
          </a:p>
        </p:txBody>
      </p:sp>
      <p:sp>
        <p:nvSpPr>
          <p:cNvPr id="4" name="Content Placeholder 3">
            <a:extLst>
              <a:ext uri="{FF2B5EF4-FFF2-40B4-BE49-F238E27FC236}">
                <a16:creationId xmlns:a16="http://schemas.microsoft.com/office/drawing/2014/main" id="{80330518-A133-7034-9DE1-6259E68FFC5F}"/>
              </a:ext>
            </a:extLst>
          </p:cNvPr>
          <p:cNvSpPr>
            <a:spLocks noGrp="1"/>
          </p:cNvSpPr>
          <p:nvPr>
            <p:ph sz="half" idx="2"/>
          </p:nvPr>
        </p:nvSpPr>
        <p:spPr/>
        <p:txBody>
          <a:bodyPr lIns="50800" tIns="50800" rIns="50800" bIns="50800" numCol="1" spcCol="1098550" anchor="t">
            <a:normAutofit fontScale="92500" lnSpcReduction="20000"/>
          </a:bodyPr>
          <a:lstStyle/>
          <a:p>
            <a:r>
              <a:rPr lang="en-US" sz="4400" dirty="0">
                <a:solidFill>
                  <a:schemeClr val="tx1">
                    <a:lumMod val="50000"/>
                  </a:schemeClr>
                </a:solidFill>
                <a:latin typeface="Montserrat" panose="00000500000000000000" pitchFamily="2" charset="0"/>
                <a:cs typeface="Arial"/>
              </a:rPr>
              <a:t>Data quality</a:t>
            </a:r>
          </a:p>
          <a:p>
            <a:r>
              <a:rPr lang="en-US" sz="4400" dirty="0">
                <a:solidFill>
                  <a:schemeClr val="tx1">
                    <a:lumMod val="50000"/>
                  </a:schemeClr>
                </a:solidFill>
                <a:latin typeface="Montserrat" panose="00000500000000000000" pitchFamily="2" charset="0"/>
                <a:cs typeface="Arial"/>
              </a:rPr>
              <a:t>Investment of resources</a:t>
            </a:r>
          </a:p>
          <a:p>
            <a:r>
              <a:rPr lang="en-US" sz="4400" dirty="0">
                <a:solidFill>
                  <a:schemeClr val="tx1">
                    <a:lumMod val="50000"/>
                  </a:schemeClr>
                </a:solidFill>
                <a:latin typeface="Montserrat" panose="00000500000000000000" pitchFamily="2" charset="0"/>
                <a:cs typeface="Arial"/>
              </a:rPr>
              <a:t>Nondirectional language</a:t>
            </a:r>
          </a:p>
          <a:p>
            <a:r>
              <a:rPr lang="en-US" sz="4400" dirty="0">
                <a:solidFill>
                  <a:schemeClr val="tx1">
                    <a:lumMod val="50000"/>
                  </a:schemeClr>
                </a:solidFill>
                <a:latin typeface="Montserrat" panose="00000500000000000000" pitchFamily="2" charset="0"/>
                <a:cs typeface="Arial"/>
              </a:rPr>
              <a:t>Opportunity to detect unexpected or unintended findings</a:t>
            </a:r>
          </a:p>
          <a:p>
            <a:r>
              <a:rPr lang="en-US" sz="4400" dirty="0">
                <a:solidFill>
                  <a:schemeClr val="tx1">
                    <a:lumMod val="50000"/>
                  </a:schemeClr>
                </a:solidFill>
                <a:latin typeface="Montserrat" panose="00000500000000000000" pitchFamily="2" charset="0"/>
                <a:cs typeface="Arial"/>
              </a:rPr>
              <a:t>Pathway for use of data</a:t>
            </a:r>
          </a:p>
          <a:p>
            <a:r>
              <a:rPr lang="en-US" sz="4400" dirty="0">
                <a:solidFill>
                  <a:schemeClr val="tx1">
                    <a:lumMod val="50000"/>
                  </a:schemeClr>
                </a:solidFill>
                <a:latin typeface="Montserrat" panose="00000500000000000000" pitchFamily="2" charset="0"/>
                <a:cs typeface="Arial"/>
              </a:rPr>
              <a:t>Strength of evidence or substantive merit</a:t>
            </a:r>
          </a:p>
          <a:p>
            <a:r>
              <a:rPr lang="en-US" sz="4400" dirty="0">
                <a:solidFill>
                  <a:schemeClr val="tx1">
                    <a:lumMod val="50000"/>
                  </a:schemeClr>
                </a:solidFill>
                <a:latin typeface="Montserrat" panose="00000500000000000000" pitchFamily="2" charset="0"/>
                <a:cs typeface="Arial"/>
              </a:rPr>
              <a:t>Value within a set of indicators</a:t>
            </a:r>
          </a:p>
          <a:p>
            <a:r>
              <a:rPr lang="en-US" sz="4400" b="1" i="1" dirty="0">
                <a:solidFill>
                  <a:schemeClr val="tx1">
                    <a:lumMod val="50000"/>
                  </a:schemeClr>
                </a:solidFill>
                <a:latin typeface="Montserrat" panose="00000500000000000000" pitchFamily="2" charset="0"/>
                <a:cs typeface="Arial"/>
              </a:rPr>
              <a:t>Requirements by the funder</a:t>
            </a:r>
          </a:p>
          <a:p>
            <a:endParaRPr lang="en-US" dirty="0">
              <a:solidFill>
                <a:schemeClr val="bg2"/>
              </a:solidFill>
              <a:latin typeface="Montserrat" panose="00000500000000000000" pitchFamily="2" charset="0"/>
            </a:endParaRPr>
          </a:p>
        </p:txBody>
      </p:sp>
      <p:pic>
        <p:nvPicPr>
          <p:cNvPr id="5" name="Image" descr="Image">
            <a:extLst>
              <a:ext uri="{FF2B5EF4-FFF2-40B4-BE49-F238E27FC236}">
                <a16:creationId xmlns:a16="http://schemas.microsoft.com/office/drawing/2014/main" id="{5D23A3AD-35E0-E1F8-83ED-1F5E4DF7EA03}"/>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91138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F769-6B76-91CE-DEA8-9F4ACB29282E}"/>
              </a:ext>
            </a:extLst>
          </p:cNvPr>
          <p:cNvSpPr>
            <a:spLocks noGrp="1"/>
          </p:cNvSpPr>
          <p:nvPr>
            <p:ph type="title"/>
          </p:nvPr>
        </p:nvSpPr>
        <p:spPr>
          <a:xfrm>
            <a:off x="1219941" y="892992"/>
            <a:ext cx="19507201" cy="1505304"/>
          </a:xfrm>
        </p:spPr>
        <p:txBody>
          <a:bodyPr lIns="50800" tIns="50800" rIns="50800" bIns="50800" anchor="t">
            <a:normAutofit/>
          </a:bodyPr>
          <a:lstStyle/>
          <a:p>
            <a:r>
              <a:rPr lang="en-US" sz="8800" spc="398" dirty="0">
                <a:solidFill>
                  <a:srgbClr val="ECB547"/>
                </a:solidFill>
                <a:latin typeface="AcuminProWide-Semibold"/>
              </a:rPr>
              <a:t>Outcomes &amp; Example Indicators</a:t>
            </a:r>
          </a:p>
        </p:txBody>
      </p:sp>
      <p:graphicFrame>
        <p:nvGraphicFramePr>
          <p:cNvPr id="5" name="Content Placeholder 4">
            <a:extLst>
              <a:ext uri="{FF2B5EF4-FFF2-40B4-BE49-F238E27FC236}">
                <a16:creationId xmlns:a16="http://schemas.microsoft.com/office/drawing/2014/main" id="{E9CEF735-CBA5-0529-F2BB-D10C5A1E7CE4}"/>
              </a:ext>
            </a:extLst>
          </p:cNvPr>
          <p:cNvGraphicFramePr>
            <a:graphicFrameLocks noGrp="1"/>
          </p:cNvGraphicFramePr>
          <p:nvPr>
            <p:ph sz="half" idx="1"/>
            <p:extLst>
              <p:ext uri="{D42A27DB-BD31-4B8C-83A1-F6EECF244321}">
                <p14:modId xmlns:p14="http://schemas.microsoft.com/office/powerpoint/2010/main" val="713346421"/>
              </p:ext>
            </p:extLst>
          </p:nvPr>
        </p:nvGraphicFramePr>
        <p:xfrm>
          <a:off x="1219940" y="2398296"/>
          <a:ext cx="20491744" cy="9694043"/>
        </p:xfrm>
        <a:graphic>
          <a:graphicData uri="http://schemas.openxmlformats.org/drawingml/2006/table">
            <a:tbl>
              <a:tblPr firstRow="1" firstCol="1" bandRow="1"/>
              <a:tblGrid>
                <a:gridCol w="3238037">
                  <a:extLst>
                    <a:ext uri="{9D8B030D-6E8A-4147-A177-3AD203B41FA5}">
                      <a16:colId xmlns:a16="http://schemas.microsoft.com/office/drawing/2014/main" val="2525895171"/>
                    </a:ext>
                  </a:extLst>
                </a:gridCol>
                <a:gridCol w="17253707">
                  <a:extLst>
                    <a:ext uri="{9D8B030D-6E8A-4147-A177-3AD203B41FA5}">
                      <a16:colId xmlns:a16="http://schemas.microsoft.com/office/drawing/2014/main" val="3672103471"/>
                    </a:ext>
                  </a:extLst>
                </a:gridCol>
              </a:tblGrid>
              <a:tr h="2116674">
                <a:tc>
                  <a:txBody>
                    <a:bodyPr/>
                    <a:lstStyle/>
                    <a:p>
                      <a:pPr marL="0" marR="0" algn="l">
                        <a:lnSpc>
                          <a:spcPct val="115000"/>
                        </a:lnSpc>
                        <a:spcBef>
                          <a:spcPts val="0"/>
                        </a:spcBef>
                        <a:spcAft>
                          <a:spcPts val="0"/>
                        </a:spcAft>
                      </a:pPr>
                      <a:r>
                        <a:rPr lang="en-US" sz="2400" kern="100" dirty="0">
                          <a:solidFill>
                            <a:srgbClr val="000000"/>
                          </a:solidFill>
                          <a:effectLst/>
                          <a:highlight>
                            <a:srgbClr val="D9D9D9"/>
                          </a:highlight>
                          <a:latin typeface="Montserrat" panose="00000500000000000000" pitchFamily="2" charset="0"/>
                          <a:ea typeface="Malgun Gothic" panose="020B0503020000020004" pitchFamily="34" charset="-127"/>
                          <a:cs typeface="Times New Roman" panose="02020603050405020304" pitchFamily="18" charset="0"/>
                        </a:rPr>
                        <a:t>Criterion-Referenced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Measure performance against an absolute criterion.</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Used to evaluate a particular program or curriculum.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Provide information for judging a program’s success.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Consider using sub scores or individual items to measure relevant constructs.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Remember the goal is to improve student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694433"/>
                  </a:ext>
                </a:extLst>
              </a:tr>
              <a:tr h="1257817">
                <a:tc>
                  <a:txBody>
                    <a:bodyPr/>
                    <a:lstStyle/>
                    <a:p>
                      <a:pPr marL="0" marR="0" algn="l">
                        <a:lnSpc>
                          <a:spcPct val="115000"/>
                        </a:lnSpc>
                        <a:spcBef>
                          <a:spcPts val="0"/>
                        </a:spcBef>
                        <a:spcAft>
                          <a:spcPts val="0"/>
                        </a:spcAft>
                      </a:pPr>
                      <a:r>
                        <a:rPr lang="en-US" sz="2400" kern="100" dirty="0">
                          <a:solidFill>
                            <a:srgbClr val="000000"/>
                          </a:solidFill>
                          <a:effectLst/>
                          <a:highlight>
                            <a:srgbClr val="D9D9D9"/>
                          </a:highlight>
                          <a:latin typeface="Montserrat" panose="00000500000000000000" pitchFamily="2" charset="0"/>
                          <a:ea typeface="Malgun Gothic" panose="020B0503020000020004" pitchFamily="34" charset="-127"/>
                          <a:cs typeface="Times New Roman" panose="02020603050405020304" pitchFamily="18" charset="0"/>
                        </a:rPr>
                        <a:t>Objectives-Referenced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Use items keyed to specific instructional objectives.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Provide formative feedback for improvement.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Useful for summative decisions about program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732371"/>
                  </a:ext>
                </a:extLst>
              </a:tr>
              <a:tr h="1257817">
                <a:tc>
                  <a:txBody>
                    <a:bodyPr/>
                    <a:lstStyle/>
                    <a:p>
                      <a:pPr marL="0" marR="0" algn="l">
                        <a:lnSpc>
                          <a:spcPct val="115000"/>
                        </a:lnSpc>
                        <a:spcBef>
                          <a:spcPts val="0"/>
                        </a:spcBef>
                        <a:spcAft>
                          <a:spcPts val="0"/>
                        </a:spcAft>
                      </a:pPr>
                      <a:r>
                        <a:rPr lang="en-US" sz="2400" kern="100">
                          <a:solidFill>
                            <a:srgbClr val="000000"/>
                          </a:solidFill>
                          <a:effectLst/>
                          <a:highlight>
                            <a:srgbClr val="D9D9D9"/>
                          </a:highlight>
                          <a:latin typeface="Montserrat" panose="00000500000000000000" pitchFamily="2" charset="0"/>
                          <a:ea typeface="Malgun Gothic" panose="020B0503020000020004" pitchFamily="34" charset="-127"/>
                          <a:cs typeface="Times New Roman" panose="02020603050405020304" pitchFamily="18" charset="0"/>
                        </a:rPr>
                        <a:t>Domain-Referenced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Estimate knowledge of a specific content area or domain.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Linked to the content domain being measured.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Costly to develop but can be used to assess program graduates' knowledge.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4023778"/>
                  </a:ext>
                </a:extLst>
              </a:tr>
              <a:tr h="1687245">
                <a:tc>
                  <a:txBody>
                    <a:bodyPr/>
                    <a:lstStyle/>
                    <a:p>
                      <a:pPr marL="0" marR="0" algn="l">
                        <a:lnSpc>
                          <a:spcPct val="115000"/>
                        </a:lnSpc>
                        <a:spcBef>
                          <a:spcPts val="0"/>
                        </a:spcBef>
                        <a:spcAft>
                          <a:spcPts val="0"/>
                        </a:spcAft>
                      </a:pPr>
                      <a:r>
                        <a:rPr lang="en-US" sz="2400" kern="100">
                          <a:solidFill>
                            <a:srgbClr val="000000"/>
                          </a:solidFill>
                          <a:effectLst/>
                          <a:highlight>
                            <a:srgbClr val="D9D9D9"/>
                          </a:highlight>
                          <a:latin typeface="Montserrat" panose="00000500000000000000" pitchFamily="2" charset="0"/>
                          <a:ea typeface="Malgun Gothic" panose="020B0503020000020004" pitchFamily="34" charset="-127"/>
                          <a:cs typeface="Times New Roman" panose="02020603050405020304" pitchFamily="18" charset="0"/>
                        </a:rPr>
                        <a:t>Norm-Referenced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Compare the performance of students taking the same test.</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Mainly used for comparing students' performance.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Permit comparison with established norm groups.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Useful for assessing progress but may not always be valid for the program or curriculum being evaluated.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100651"/>
                  </a:ext>
                </a:extLst>
              </a:tr>
              <a:tr h="1687245">
                <a:tc>
                  <a:txBody>
                    <a:bodyPr/>
                    <a:lstStyle/>
                    <a:p>
                      <a:pPr marL="0" marR="0" algn="l">
                        <a:lnSpc>
                          <a:spcPct val="115000"/>
                        </a:lnSpc>
                        <a:spcBef>
                          <a:spcPts val="0"/>
                        </a:spcBef>
                        <a:spcAft>
                          <a:spcPts val="0"/>
                        </a:spcAft>
                      </a:pPr>
                      <a:r>
                        <a:rPr lang="en-US" sz="2400" kern="100">
                          <a:solidFill>
                            <a:srgbClr val="000000"/>
                          </a:solidFill>
                          <a:effectLst/>
                          <a:highlight>
                            <a:srgbClr val="D9D9D9"/>
                          </a:highlight>
                          <a:latin typeface="Montserrat" panose="00000500000000000000" pitchFamily="2" charset="0"/>
                          <a:ea typeface="Malgun Gothic" panose="020B0503020000020004" pitchFamily="34" charset="-127"/>
                          <a:cs typeface="Times New Roman" panose="02020603050405020304" pitchFamily="18" charset="0"/>
                        </a:rPr>
                        <a:t>Performance-Based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2400" kern="10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Involves executing a task in a structured situation while being observed and rated. </a:t>
                      </a:r>
                    </a:p>
                    <a:p>
                      <a:pPr marL="0" marR="0" algn="l">
                        <a:lnSpc>
                          <a:spcPct val="115000"/>
                        </a:lnSpc>
                        <a:spcBef>
                          <a:spcPts val="0"/>
                        </a:spcBef>
                        <a:spcAft>
                          <a:spcPts val="0"/>
                        </a:spcAft>
                      </a:pPr>
                      <a:r>
                        <a:rPr lang="en-US" sz="2400" kern="10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Useful for skills-based content areas. </a:t>
                      </a:r>
                    </a:p>
                    <a:p>
                      <a:pPr marL="0" marR="0" algn="l">
                        <a:lnSpc>
                          <a:spcPct val="115000"/>
                        </a:lnSpc>
                        <a:spcBef>
                          <a:spcPts val="0"/>
                        </a:spcBef>
                        <a:spcAft>
                          <a:spcPts val="0"/>
                        </a:spcAft>
                      </a:pPr>
                      <a:r>
                        <a:rPr lang="en-US" sz="2400" kern="10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Can include speaking skills, language proficiency, scientific experiments, etc. </a:t>
                      </a:r>
                    </a:p>
                    <a:p>
                      <a:pPr marL="0" marR="0" algn="l">
                        <a:lnSpc>
                          <a:spcPct val="115000"/>
                        </a:lnSpc>
                        <a:spcBef>
                          <a:spcPts val="0"/>
                        </a:spcBef>
                        <a:spcAft>
                          <a:spcPts val="0"/>
                        </a:spcAft>
                      </a:pPr>
                      <a:r>
                        <a:rPr lang="en-US" sz="2400" kern="10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More costly due to the need for trained assessors.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9423911"/>
                  </a:ext>
                </a:extLst>
              </a:tr>
              <a:tr h="1687245">
                <a:tc>
                  <a:txBody>
                    <a:bodyPr/>
                    <a:lstStyle/>
                    <a:p>
                      <a:pPr marL="0" marR="0" algn="l">
                        <a:lnSpc>
                          <a:spcPct val="115000"/>
                        </a:lnSpc>
                        <a:spcBef>
                          <a:spcPts val="0"/>
                        </a:spcBef>
                        <a:spcAft>
                          <a:spcPts val="0"/>
                        </a:spcAft>
                      </a:pPr>
                      <a:r>
                        <a:rPr lang="en-US" sz="2400" kern="100">
                          <a:solidFill>
                            <a:srgbClr val="000000"/>
                          </a:solidFill>
                          <a:effectLst/>
                          <a:highlight>
                            <a:srgbClr val="D9D9D9"/>
                          </a:highlight>
                          <a:latin typeface="Montserrat" panose="00000500000000000000" pitchFamily="2" charset="0"/>
                          <a:ea typeface="Malgun Gothic" panose="020B0503020000020004" pitchFamily="34" charset="-127"/>
                          <a:cs typeface="Times New Roman" panose="02020603050405020304" pitchFamily="18" charset="0"/>
                        </a:rPr>
                        <a:t>Psychometric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Rigorously designed and validated to measure complex (psychological or educational) constructs.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Published in resources like the Mental Measurements Yearbook. </a:t>
                      </a:r>
                    </a:p>
                    <a:p>
                      <a:pPr marL="0" marR="0" algn="l">
                        <a:lnSpc>
                          <a:spcPct val="115000"/>
                        </a:lnSpc>
                        <a:spcBef>
                          <a:spcPts val="0"/>
                        </a:spcBef>
                        <a:spcAft>
                          <a:spcPts val="0"/>
                        </a:spcAft>
                      </a:pPr>
                      <a:r>
                        <a:rPr lang="en-US" sz="2400" kern="100" dirty="0">
                          <a:solidFill>
                            <a:srgbClr val="000000"/>
                          </a:solidFill>
                          <a:effectLst/>
                          <a:latin typeface="Montserrat" panose="00000500000000000000" pitchFamily="2" charset="0"/>
                          <a:ea typeface="Malgun Gothic" panose="020B0503020000020004" pitchFamily="34" charset="-127"/>
                          <a:cs typeface="Times New Roman" panose="02020603050405020304" pitchFamily="18" charset="0"/>
                        </a:rPr>
                        <a:t>- Useful for evaluating programs in various fields such as intelligence, abilities, skills, attitudes, personality, and aptitude (ex: the Auditory Phoneme Sequencing Test, Employability Skills Inventory,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449915"/>
                  </a:ext>
                </a:extLst>
              </a:tr>
            </a:tbl>
          </a:graphicData>
        </a:graphic>
      </p:graphicFrame>
      <p:pic>
        <p:nvPicPr>
          <p:cNvPr id="3" name="Image" descr="Image">
            <a:extLst>
              <a:ext uri="{FF2B5EF4-FFF2-40B4-BE49-F238E27FC236}">
                <a16:creationId xmlns:a16="http://schemas.microsoft.com/office/drawing/2014/main" id="{C538526A-9611-1555-1332-F0F85F98BE24}"/>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14619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E9B7-BE3D-E4DB-1940-8743E7D3C4A8}"/>
              </a:ext>
            </a:extLst>
          </p:cNvPr>
          <p:cNvSpPr>
            <a:spLocks noGrp="1"/>
          </p:cNvSpPr>
          <p:nvPr>
            <p:ph type="title"/>
          </p:nvPr>
        </p:nvSpPr>
        <p:spPr>
          <a:xfrm>
            <a:off x="1955195" y="1076146"/>
            <a:ext cx="19507201" cy="1505304"/>
          </a:xfrm>
        </p:spPr>
        <p:txBody>
          <a:bodyPr>
            <a:normAutofit/>
          </a:bodyPr>
          <a:lstStyle/>
          <a:p>
            <a:r>
              <a:rPr lang="en-US" sz="8800" spc="398" dirty="0">
                <a:solidFill>
                  <a:srgbClr val="ECB547"/>
                </a:solidFill>
                <a:latin typeface="AcuminProWide-Semibold"/>
              </a:rPr>
              <a:t>Commonly Used Indicators</a:t>
            </a:r>
          </a:p>
        </p:txBody>
      </p:sp>
      <p:graphicFrame>
        <p:nvGraphicFramePr>
          <p:cNvPr id="6" name="Content Placeholder 5">
            <a:extLst>
              <a:ext uri="{FF2B5EF4-FFF2-40B4-BE49-F238E27FC236}">
                <a16:creationId xmlns:a16="http://schemas.microsoft.com/office/drawing/2014/main" id="{9ADF9B91-08EA-A566-7E5C-9733F7FC525F}"/>
              </a:ext>
            </a:extLst>
          </p:cNvPr>
          <p:cNvGraphicFramePr>
            <a:graphicFrameLocks noGrp="1"/>
          </p:cNvGraphicFramePr>
          <p:nvPr>
            <p:ph idx="1"/>
            <p:extLst>
              <p:ext uri="{D42A27DB-BD31-4B8C-83A1-F6EECF244321}">
                <p14:modId xmlns:p14="http://schemas.microsoft.com/office/powerpoint/2010/main" val="2289109689"/>
              </p:ext>
            </p:extLst>
          </p:nvPr>
        </p:nvGraphicFramePr>
        <p:xfrm>
          <a:off x="1955195" y="2510516"/>
          <a:ext cx="19766584" cy="9856742"/>
        </p:xfrm>
        <a:graphic>
          <a:graphicData uri="http://schemas.openxmlformats.org/drawingml/2006/table">
            <a:tbl>
              <a:tblPr firstRow="1" bandRow="1">
                <a:tableStyleId>{33BA23B1-9221-436E-865A-0063620EA4FD}</a:tableStyleId>
              </a:tblPr>
              <a:tblGrid>
                <a:gridCol w="4468465">
                  <a:extLst>
                    <a:ext uri="{9D8B030D-6E8A-4147-A177-3AD203B41FA5}">
                      <a16:colId xmlns:a16="http://schemas.microsoft.com/office/drawing/2014/main" val="1988487118"/>
                    </a:ext>
                  </a:extLst>
                </a:gridCol>
                <a:gridCol w="15298119">
                  <a:extLst>
                    <a:ext uri="{9D8B030D-6E8A-4147-A177-3AD203B41FA5}">
                      <a16:colId xmlns:a16="http://schemas.microsoft.com/office/drawing/2014/main" val="2942682329"/>
                    </a:ext>
                  </a:extLst>
                </a:gridCol>
              </a:tblGrid>
              <a:tr h="1114734">
                <a:tc>
                  <a:txBody>
                    <a:bodyPr/>
                    <a:lstStyle/>
                    <a:p>
                      <a:pPr algn="l">
                        <a:spcAft>
                          <a:spcPts val="600"/>
                        </a:spcAft>
                      </a:pPr>
                      <a:r>
                        <a:rPr lang="en-US" sz="3600" dirty="0">
                          <a:solidFill>
                            <a:schemeClr val="bg1"/>
                          </a:solidFill>
                          <a:latin typeface="Montserrat" panose="00000500000000000000" pitchFamily="2" charset="0"/>
                        </a:rPr>
                        <a:t>Outcome Domain</a:t>
                      </a:r>
                    </a:p>
                  </a:txBody>
                  <a:tcPr/>
                </a:tc>
                <a:tc>
                  <a:txBody>
                    <a:bodyPr/>
                    <a:lstStyle/>
                    <a:p>
                      <a:pPr marL="0" indent="0" algn="l">
                        <a:spcAft>
                          <a:spcPts val="600"/>
                        </a:spcAft>
                        <a:buFont typeface="Arial" panose="020B0604020202020204" pitchFamily="34" charset="0"/>
                        <a:buNone/>
                      </a:pPr>
                      <a:r>
                        <a:rPr lang="en-US" sz="3600" dirty="0">
                          <a:solidFill>
                            <a:schemeClr val="bg1"/>
                          </a:solidFill>
                          <a:latin typeface="Montserrat" panose="00000500000000000000" pitchFamily="2" charset="0"/>
                        </a:rPr>
                        <a:t>Examples of Indicators to Measure Objectives</a:t>
                      </a:r>
                    </a:p>
                  </a:txBody>
                  <a:tcPr/>
                </a:tc>
                <a:extLst>
                  <a:ext uri="{0D108BD9-81ED-4DB2-BD59-A6C34878D82A}">
                    <a16:rowId xmlns:a16="http://schemas.microsoft.com/office/drawing/2014/main" val="581247546"/>
                  </a:ext>
                </a:extLst>
              </a:tr>
              <a:tr h="1114734">
                <a:tc>
                  <a:txBody>
                    <a:bodyPr/>
                    <a:lstStyle/>
                    <a:p>
                      <a:pPr algn="l">
                        <a:spcAft>
                          <a:spcPts val="600"/>
                        </a:spcAft>
                      </a:pPr>
                      <a:r>
                        <a:rPr lang="en-US" sz="2400" dirty="0">
                          <a:solidFill>
                            <a:schemeClr val="tx1">
                              <a:lumMod val="50000"/>
                            </a:schemeClr>
                          </a:solidFill>
                          <a:latin typeface="Montserrat" panose="00000500000000000000" pitchFamily="2" charset="0"/>
                        </a:rPr>
                        <a:t>Physical Health</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cardiovascular fitness, weight, medical diagnosis of acute/chronic illness</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normal range on laboratory tests</a:t>
                      </a:r>
                      <a:endParaRPr lang="en-US" sz="2400" i="1" dirty="0">
                        <a:solidFill>
                          <a:schemeClr val="tx1">
                            <a:lumMod val="50000"/>
                          </a:schemeClr>
                        </a:solidFill>
                        <a:latin typeface="Montserrat" panose="00000500000000000000" pitchFamily="2" charset="0"/>
                      </a:endParaRPr>
                    </a:p>
                  </a:txBody>
                  <a:tcPr/>
                </a:tc>
                <a:extLst>
                  <a:ext uri="{0D108BD9-81ED-4DB2-BD59-A6C34878D82A}">
                    <a16:rowId xmlns:a16="http://schemas.microsoft.com/office/drawing/2014/main" val="3896591123"/>
                  </a:ext>
                </a:extLst>
              </a:tr>
              <a:tr h="1584169">
                <a:tc>
                  <a:txBody>
                    <a:bodyPr/>
                    <a:lstStyle/>
                    <a:p>
                      <a:pPr algn="l">
                        <a:spcAft>
                          <a:spcPts val="600"/>
                        </a:spcAft>
                      </a:pPr>
                      <a:r>
                        <a:rPr lang="en-US" sz="2400" dirty="0">
                          <a:solidFill>
                            <a:schemeClr val="tx1">
                              <a:lumMod val="50000"/>
                            </a:schemeClr>
                          </a:solidFill>
                          <a:latin typeface="Montserrat" panose="00000500000000000000" pitchFamily="2" charset="0"/>
                        </a:rPr>
                        <a:t>Mental Health</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motivation, values, attitudes, emotional bonding, diagnosis of mental illness, diagnosis of substance use disorder, stress </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Edinburgh Post Depression Scale; Daily Hassles Scale</a:t>
                      </a:r>
                      <a:endParaRPr lang="en-US" sz="2400" b="1" dirty="0">
                        <a:solidFill>
                          <a:schemeClr val="tx1">
                            <a:lumMod val="50000"/>
                          </a:schemeClr>
                        </a:solidFill>
                        <a:latin typeface="Montserrat" panose="00000500000000000000" pitchFamily="2" charset="0"/>
                      </a:endParaRPr>
                    </a:p>
                  </a:txBody>
                  <a:tcPr/>
                </a:tc>
                <a:extLst>
                  <a:ext uri="{0D108BD9-81ED-4DB2-BD59-A6C34878D82A}">
                    <a16:rowId xmlns:a16="http://schemas.microsoft.com/office/drawing/2014/main" val="1687081973"/>
                  </a:ext>
                </a:extLst>
              </a:tr>
              <a:tr h="1114734">
                <a:tc>
                  <a:txBody>
                    <a:bodyPr/>
                    <a:lstStyle/>
                    <a:p>
                      <a:pPr algn="l">
                        <a:spcAft>
                          <a:spcPts val="600"/>
                        </a:spcAft>
                      </a:pPr>
                      <a:r>
                        <a:rPr lang="en-US" sz="2400" dirty="0">
                          <a:solidFill>
                            <a:schemeClr val="tx1">
                              <a:lumMod val="50000"/>
                            </a:schemeClr>
                          </a:solidFill>
                          <a:latin typeface="Montserrat" panose="00000500000000000000" pitchFamily="2" charset="0"/>
                        </a:rPr>
                        <a:t>Cognitive Processes</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decision making, judgements, problem solving ability</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IQ tests, Bayley Scales of Infant Development</a:t>
                      </a:r>
                    </a:p>
                  </a:txBody>
                  <a:tcPr/>
                </a:tc>
                <a:extLst>
                  <a:ext uri="{0D108BD9-81ED-4DB2-BD59-A6C34878D82A}">
                    <a16:rowId xmlns:a16="http://schemas.microsoft.com/office/drawing/2014/main" val="3484790171"/>
                  </a:ext>
                </a:extLst>
              </a:tr>
              <a:tr h="1584169">
                <a:tc>
                  <a:txBody>
                    <a:bodyPr/>
                    <a:lstStyle/>
                    <a:p>
                      <a:pPr algn="l">
                        <a:spcAft>
                          <a:spcPts val="600"/>
                        </a:spcAft>
                      </a:pPr>
                      <a:r>
                        <a:rPr lang="en-US" sz="2400" dirty="0">
                          <a:solidFill>
                            <a:schemeClr val="tx1">
                              <a:lumMod val="50000"/>
                            </a:schemeClr>
                          </a:solidFill>
                          <a:latin typeface="Montserrat" panose="00000500000000000000" pitchFamily="2" charset="0"/>
                        </a:rPr>
                        <a:t>Behavior</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smoking, exercise, seat belt use, food purchasing behavior, risk taking</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Self-care inventory, Adolescent Sexual Activity Index, items from the BRFSS</a:t>
                      </a:r>
                    </a:p>
                  </a:txBody>
                  <a:tcPr/>
                </a:tc>
                <a:extLst>
                  <a:ext uri="{0D108BD9-81ED-4DB2-BD59-A6C34878D82A}">
                    <a16:rowId xmlns:a16="http://schemas.microsoft.com/office/drawing/2014/main" val="2585210803"/>
                  </a:ext>
                </a:extLst>
              </a:tr>
              <a:tr h="1114734">
                <a:tc>
                  <a:txBody>
                    <a:bodyPr/>
                    <a:lstStyle/>
                    <a:p>
                      <a:pPr algn="l">
                        <a:spcAft>
                          <a:spcPts val="600"/>
                        </a:spcAft>
                      </a:pPr>
                      <a:r>
                        <a:rPr lang="en-US" sz="2400" dirty="0">
                          <a:solidFill>
                            <a:schemeClr val="tx1">
                              <a:lumMod val="50000"/>
                            </a:schemeClr>
                          </a:solidFill>
                          <a:latin typeface="Montserrat" panose="00000500000000000000" pitchFamily="2" charset="0"/>
                        </a:rPr>
                        <a:t>Knowledge</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skill, ability, performance, recall, synthesis of facts</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Smith Alcohol Knowledge Test, Self-Rated Abilities for Health Practices</a:t>
                      </a:r>
                      <a:endParaRPr lang="en-US" sz="2400" i="1" dirty="0">
                        <a:solidFill>
                          <a:schemeClr val="tx1">
                            <a:lumMod val="50000"/>
                          </a:schemeClr>
                        </a:solidFill>
                        <a:latin typeface="Montserrat" panose="00000500000000000000" pitchFamily="2" charset="0"/>
                      </a:endParaRPr>
                    </a:p>
                  </a:txBody>
                  <a:tcPr/>
                </a:tc>
                <a:extLst>
                  <a:ext uri="{0D108BD9-81ED-4DB2-BD59-A6C34878D82A}">
                    <a16:rowId xmlns:a16="http://schemas.microsoft.com/office/drawing/2014/main" val="4102195674"/>
                  </a:ext>
                </a:extLst>
              </a:tr>
              <a:tr h="1114734">
                <a:tc>
                  <a:txBody>
                    <a:bodyPr/>
                    <a:lstStyle/>
                    <a:p>
                      <a:pPr algn="l">
                        <a:spcAft>
                          <a:spcPts val="600"/>
                        </a:spcAft>
                      </a:pPr>
                      <a:r>
                        <a:rPr lang="en-US" sz="2400" dirty="0">
                          <a:solidFill>
                            <a:schemeClr val="tx1">
                              <a:lumMod val="50000"/>
                            </a:schemeClr>
                          </a:solidFill>
                          <a:latin typeface="Montserrat" panose="00000500000000000000" pitchFamily="2" charset="0"/>
                        </a:rPr>
                        <a:t>Social Health</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marital status, social network, volunteerism</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a:t>
                      </a:r>
                      <a:r>
                        <a:rPr lang="en-US" sz="2400" dirty="0" err="1">
                          <a:solidFill>
                            <a:schemeClr val="tx1">
                              <a:lumMod val="50000"/>
                            </a:schemeClr>
                          </a:solidFill>
                          <a:latin typeface="Montserrat" panose="00000500000000000000" pitchFamily="2" charset="0"/>
                        </a:rPr>
                        <a:t>Norbeck</a:t>
                      </a:r>
                      <a:r>
                        <a:rPr lang="en-US" sz="2400" dirty="0">
                          <a:solidFill>
                            <a:schemeClr val="tx1">
                              <a:lumMod val="50000"/>
                            </a:schemeClr>
                          </a:solidFill>
                          <a:latin typeface="Montserrat" panose="00000500000000000000" pitchFamily="2" charset="0"/>
                        </a:rPr>
                        <a:t> Social Support Questionnaire, Life Events Scale</a:t>
                      </a:r>
                    </a:p>
                  </a:txBody>
                  <a:tcPr/>
                </a:tc>
                <a:extLst>
                  <a:ext uri="{0D108BD9-81ED-4DB2-BD59-A6C34878D82A}">
                    <a16:rowId xmlns:a16="http://schemas.microsoft.com/office/drawing/2014/main" val="854486685"/>
                  </a:ext>
                </a:extLst>
              </a:tr>
              <a:tr h="1114734">
                <a:tc>
                  <a:txBody>
                    <a:bodyPr/>
                    <a:lstStyle/>
                    <a:p>
                      <a:pPr algn="l">
                        <a:spcAft>
                          <a:spcPts val="600"/>
                        </a:spcAft>
                      </a:pPr>
                      <a:r>
                        <a:rPr lang="en-US" sz="2400" dirty="0">
                          <a:solidFill>
                            <a:schemeClr val="tx1">
                              <a:lumMod val="50000"/>
                            </a:schemeClr>
                          </a:solidFill>
                          <a:latin typeface="Montserrat" panose="00000500000000000000" pitchFamily="2" charset="0"/>
                        </a:rPr>
                        <a:t>Resources </a:t>
                      </a:r>
                    </a:p>
                  </a:txBody>
                  <a:tcPr/>
                </a:tc>
                <a:tc>
                  <a:txBody>
                    <a:bodyPr/>
                    <a:lstStyle/>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General Measures: income, insurance source, housing situation, employment status</a:t>
                      </a:r>
                    </a:p>
                    <a:p>
                      <a:pPr marL="342900" indent="-342900" algn="l">
                        <a:spcAft>
                          <a:spcPts val="600"/>
                        </a:spcAft>
                        <a:buFont typeface="Arial" panose="020B0604020202020204" pitchFamily="34" charset="0"/>
                        <a:buChar char="•"/>
                      </a:pPr>
                      <a:r>
                        <a:rPr lang="en-US" sz="2400" dirty="0">
                          <a:solidFill>
                            <a:schemeClr val="tx1">
                              <a:lumMod val="50000"/>
                            </a:schemeClr>
                          </a:solidFill>
                          <a:latin typeface="Montserrat" panose="00000500000000000000" pitchFamily="2" charset="0"/>
                        </a:rPr>
                        <a:t>Standardized Measures: Hollingshead Index, dissimilarity index</a:t>
                      </a:r>
                      <a:endParaRPr lang="en-US" sz="2400" i="1" dirty="0">
                        <a:solidFill>
                          <a:schemeClr val="tx1">
                            <a:lumMod val="50000"/>
                          </a:schemeClr>
                        </a:solidFill>
                        <a:latin typeface="Montserrat" panose="00000500000000000000" pitchFamily="2" charset="0"/>
                      </a:endParaRPr>
                    </a:p>
                  </a:txBody>
                  <a:tcPr/>
                </a:tc>
                <a:extLst>
                  <a:ext uri="{0D108BD9-81ED-4DB2-BD59-A6C34878D82A}">
                    <a16:rowId xmlns:a16="http://schemas.microsoft.com/office/drawing/2014/main" val="2466969588"/>
                  </a:ext>
                </a:extLst>
              </a:tr>
            </a:tbl>
          </a:graphicData>
        </a:graphic>
      </p:graphicFrame>
      <p:pic>
        <p:nvPicPr>
          <p:cNvPr id="3" name="Image" descr="Image">
            <a:extLst>
              <a:ext uri="{FF2B5EF4-FFF2-40B4-BE49-F238E27FC236}">
                <a16:creationId xmlns:a16="http://schemas.microsoft.com/office/drawing/2014/main" id="{32468730-C606-33E5-5F60-977074D79AB4}"/>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604444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0467-4C6A-4145-23BB-3E84E790E8B0}"/>
              </a:ext>
            </a:extLst>
          </p:cNvPr>
          <p:cNvSpPr>
            <a:spLocks noGrp="1"/>
          </p:cNvSpPr>
          <p:nvPr>
            <p:ph type="title"/>
          </p:nvPr>
        </p:nvSpPr>
        <p:spPr>
          <a:xfrm>
            <a:off x="1563309" y="1076146"/>
            <a:ext cx="22485411" cy="1505304"/>
          </a:xfrm>
        </p:spPr>
        <p:txBody>
          <a:bodyPr lIns="50800" tIns="50800" rIns="50800" bIns="50800">
            <a:noAutofit/>
          </a:bodyPr>
          <a:lstStyle/>
          <a:p>
            <a:r>
              <a:rPr lang="en-US" spc="398" dirty="0">
                <a:solidFill>
                  <a:srgbClr val="ECB547"/>
                </a:solidFill>
                <a:latin typeface="AcuminProWide-Semibold"/>
              </a:rPr>
              <a:t>Considerations for Setting Targets for Objectives</a:t>
            </a:r>
          </a:p>
        </p:txBody>
      </p:sp>
      <p:graphicFrame>
        <p:nvGraphicFramePr>
          <p:cNvPr id="7" name="Content Placeholder 4">
            <a:extLst>
              <a:ext uri="{FF2B5EF4-FFF2-40B4-BE49-F238E27FC236}">
                <a16:creationId xmlns:a16="http://schemas.microsoft.com/office/drawing/2014/main" id="{C1C97F8C-4C0B-9BC7-5490-2CC746DFAF92}"/>
              </a:ext>
            </a:extLst>
          </p:cNvPr>
          <p:cNvGraphicFramePr>
            <a:graphicFrameLocks noGrp="1"/>
          </p:cNvGraphicFramePr>
          <p:nvPr>
            <p:ph idx="1"/>
            <p:extLst>
              <p:ext uri="{D42A27DB-BD31-4B8C-83A1-F6EECF244321}">
                <p14:modId xmlns:p14="http://schemas.microsoft.com/office/powerpoint/2010/main" val="3121177305"/>
              </p:ext>
            </p:extLst>
          </p:nvPr>
        </p:nvGraphicFramePr>
        <p:xfrm>
          <a:off x="1563309" y="2581450"/>
          <a:ext cx="20902986" cy="868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FCE9F8EB-60A7-8563-0D16-A2985317E120}"/>
              </a:ext>
            </a:extLst>
          </p:cNvPr>
          <p:cNvPicPr>
            <a:picLocks noChangeAspect="1"/>
          </p:cNvPicPr>
          <p:nvPr/>
        </p:nvPicPr>
        <p:blipFill>
          <a:blip r:embed="rId7"/>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3205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24398" y="2918109"/>
            <a:ext cx="9101460" cy="7879782"/>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10037285" y="2900055"/>
            <a:ext cx="13330715"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84%. Well known for their expertise in federal and other governmental grant writing, this success is based on technical expertise and a foundational relationship-building approach. IFP’s team of over 20 highly experienced consultants is passionate about helping organizations meet the unique needs of their local communities and better serve their constituents by seeking and securing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3">
            <a:extLst>
              <a:ext uri="{28A0092B-C50C-407E-A947-70E740481C1C}">
                <a14:useLocalDpi xmlns:a14="http://schemas.microsoft.com/office/drawing/2010/main" val="0"/>
              </a:ext>
            </a:extLst>
          </a:blip>
          <a:srcRect t="7683" r="-2" b="14646"/>
          <a:stretch/>
        </p:blipFill>
        <p:spPr bwMode="auto">
          <a:xfrm>
            <a:off x="12949084" y="11272603"/>
            <a:ext cx="4836587" cy="214661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2067339"/>
            <a:ext cx="20802600" cy="7732643"/>
          </a:xfrm>
          <a:prstGeom prst="rect">
            <a:avLst/>
          </a:prstGeom>
        </p:spPr>
        <p:txBody>
          <a:bodyPr spcFirstLastPara="1" wrap="square" lIns="182850" tIns="91400" rIns="182850" bIns="91400" anchor="ctr" anchorCtr="0">
            <a:normAutofit fontScale="90000"/>
          </a:bodyPr>
          <a:lstStyle/>
          <a:p>
            <a:pPr marL="101600">
              <a:lnSpc>
                <a:spcPct val="100000"/>
              </a:lnSpc>
              <a:buClr>
                <a:schemeClr val="dk1"/>
              </a:buClr>
              <a:buSzPts val="2800"/>
            </a:pPr>
            <a:r>
              <a:rPr lang="en-US" sz="11600" dirty="0">
                <a:solidFill>
                  <a:srgbClr val="ECB547"/>
                </a:solidFill>
                <a:latin typeface="AcuminProWide-Semibold"/>
                <a:sym typeface="Montserrat"/>
              </a:rPr>
              <a:t>III. </a:t>
            </a:r>
            <a:r>
              <a:rPr lang="en-US" sz="11600" dirty="0">
                <a:solidFill>
                  <a:schemeClr val="dk1"/>
                </a:solidFill>
                <a:latin typeface="AcuminProWide-Semibold"/>
              </a:rPr>
              <a:t>Designing</a:t>
            </a:r>
            <a:r>
              <a:rPr lang="en-US" sz="11500" dirty="0">
                <a:solidFill>
                  <a:schemeClr val="dk1"/>
                </a:solidFill>
                <a:latin typeface="AcuminProWide-Semibold"/>
              </a:rPr>
              <a:t> </a:t>
            </a:r>
            <a:r>
              <a:rPr lang="en-US" sz="11500" dirty="0">
                <a:solidFill>
                  <a:srgbClr val="7FC9C8"/>
                </a:solidFill>
                <a:latin typeface="AcuminProWide-Semibold"/>
              </a:rPr>
              <a:t>process</a:t>
            </a:r>
            <a:r>
              <a:rPr lang="en-US" sz="11500" dirty="0">
                <a:solidFill>
                  <a:schemeClr val="dk1"/>
                </a:solidFill>
                <a:latin typeface="AcuminProWide-Semibold"/>
              </a:rPr>
              <a:t> </a:t>
            </a:r>
            <a:r>
              <a:rPr lang="en-US" sz="11500" dirty="0">
                <a:solidFill>
                  <a:srgbClr val="7FC9C8"/>
                </a:solidFill>
                <a:latin typeface="AcuminProWide-Semibold"/>
              </a:rPr>
              <a:t>and</a:t>
            </a:r>
            <a:r>
              <a:rPr lang="en-US" sz="11500" dirty="0">
                <a:solidFill>
                  <a:schemeClr val="dk1"/>
                </a:solidFill>
                <a:latin typeface="AcuminProWide-Semibold"/>
              </a:rPr>
              <a:t> </a:t>
            </a:r>
            <a:r>
              <a:rPr lang="en-US" sz="11500" dirty="0">
                <a:solidFill>
                  <a:srgbClr val="7FC9C8"/>
                </a:solidFill>
                <a:latin typeface="AcuminProWide-Semibold"/>
              </a:rPr>
              <a:t>outcome evaluation</a:t>
            </a:r>
            <a:r>
              <a:rPr lang="en-US" sz="11500" dirty="0">
                <a:solidFill>
                  <a:schemeClr val="dk1"/>
                </a:solidFill>
                <a:latin typeface="AcuminProWide-Semibold"/>
              </a:rPr>
              <a:t> capable of demonstrating the impact of methods</a:t>
            </a:r>
            <a:br>
              <a:rPr lang="en-US" sz="11500" dirty="0">
                <a:solidFill>
                  <a:schemeClr val="dk1"/>
                </a:solidFill>
                <a:latin typeface="AcuminProWide-Semibold"/>
              </a:rPr>
            </a:br>
            <a:endParaRPr sz="11500" dirty="0">
              <a:solidFill>
                <a:schemeClr val="dk1"/>
              </a:solidFill>
              <a:latin typeface="AcuminProWide-Semibold"/>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444694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1CF9-1A7C-B3D0-00A3-61B93B3C48D0}"/>
              </a:ext>
            </a:extLst>
          </p:cNvPr>
          <p:cNvSpPr>
            <a:spLocks noGrp="1"/>
          </p:cNvSpPr>
          <p:nvPr>
            <p:ph type="title"/>
          </p:nvPr>
        </p:nvSpPr>
        <p:spPr>
          <a:xfrm>
            <a:off x="1363956" y="935771"/>
            <a:ext cx="19507201" cy="1505304"/>
          </a:xfrm>
        </p:spPr>
        <p:txBody>
          <a:bodyPr lIns="50800" tIns="50800" rIns="50800" bIns="50800" anchor="t">
            <a:noAutofit/>
          </a:bodyPr>
          <a:lstStyle/>
          <a:p>
            <a:r>
              <a:rPr lang="en-US" spc="398" dirty="0">
                <a:solidFill>
                  <a:srgbClr val="ECB547"/>
                </a:solidFill>
                <a:latin typeface="AcuminProWide-Semibold"/>
              </a:rPr>
              <a:t>Quick Review of the Purpose of Program Evaluation</a:t>
            </a:r>
          </a:p>
        </p:txBody>
      </p:sp>
      <p:sp>
        <p:nvSpPr>
          <p:cNvPr id="3" name="Content Placeholder 2">
            <a:extLst>
              <a:ext uri="{FF2B5EF4-FFF2-40B4-BE49-F238E27FC236}">
                <a16:creationId xmlns:a16="http://schemas.microsoft.com/office/drawing/2014/main" id="{A8A95974-0E44-6410-9C24-D236B86FC89E}"/>
              </a:ext>
            </a:extLst>
          </p:cNvPr>
          <p:cNvSpPr>
            <a:spLocks noGrp="1"/>
          </p:cNvSpPr>
          <p:nvPr>
            <p:ph idx="1"/>
          </p:nvPr>
        </p:nvSpPr>
        <p:spPr/>
        <p:txBody>
          <a:bodyPr lIns="50800" tIns="50800" rIns="50800" bIns="50800" numCol="1" spcCol="1098550" anchor="t">
            <a:normAutofit/>
          </a:bodyPr>
          <a:lstStyle/>
          <a:p>
            <a:r>
              <a:rPr lang="en-US" dirty="0">
                <a:solidFill>
                  <a:schemeClr val="tx1">
                    <a:lumMod val="50000"/>
                  </a:schemeClr>
                </a:solidFill>
                <a:latin typeface="Montserrat"/>
              </a:rPr>
              <a:t>Ongoing, requires real-time data collection</a:t>
            </a:r>
            <a:endParaRPr lang="en-US" dirty="0">
              <a:solidFill>
                <a:schemeClr val="tx1">
                  <a:lumMod val="50000"/>
                </a:schemeClr>
              </a:solidFill>
            </a:endParaRPr>
          </a:p>
          <a:p>
            <a:r>
              <a:rPr lang="en-US" dirty="0">
                <a:solidFill>
                  <a:schemeClr val="tx1">
                    <a:lumMod val="50000"/>
                  </a:schemeClr>
                </a:solidFill>
                <a:latin typeface="Montserrat"/>
              </a:rPr>
              <a:t>Purpose is to identify issues and possible ways to modify implementation to improve reach, satisfaction, coverage, desired components or service units</a:t>
            </a:r>
          </a:p>
          <a:p>
            <a:r>
              <a:rPr lang="en-US" dirty="0">
                <a:solidFill>
                  <a:schemeClr val="tx1">
                    <a:lumMod val="50000"/>
                  </a:schemeClr>
                </a:solidFill>
                <a:latin typeface="Montserrat"/>
              </a:rPr>
              <a:t>Varies depending on the program features</a:t>
            </a:r>
          </a:p>
          <a:p>
            <a:r>
              <a:rPr lang="en-US" dirty="0">
                <a:solidFill>
                  <a:schemeClr val="tx1">
                    <a:lumMod val="50000"/>
                  </a:schemeClr>
                </a:solidFill>
                <a:latin typeface="Montserrat"/>
              </a:rPr>
              <a:t>Feasibility is key</a:t>
            </a:r>
          </a:p>
          <a:p>
            <a:r>
              <a:rPr lang="en-US" dirty="0">
                <a:solidFill>
                  <a:schemeClr val="tx1">
                    <a:lumMod val="50000"/>
                  </a:schemeClr>
                </a:solidFill>
                <a:latin typeface="Montserrat"/>
              </a:rPr>
              <a:t>Efficiency, effectiveness, efficacy</a:t>
            </a:r>
          </a:p>
        </p:txBody>
      </p:sp>
      <p:pic>
        <p:nvPicPr>
          <p:cNvPr id="4" name="Image" descr="Image">
            <a:extLst>
              <a:ext uri="{FF2B5EF4-FFF2-40B4-BE49-F238E27FC236}">
                <a16:creationId xmlns:a16="http://schemas.microsoft.com/office/drawing/2014/main" id="{64805791-BD62-5699-7666-02857BDA0C67}"/>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105788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C1DE41-EDA7-B4EF-6FD1-D64B75BAA2E3}"/>
              </a:ext>
            </a:extLst>
          </p:cNvPr>
          <p:cNvSpPr txBox="1"/>
          <p:nvPr/>
        </p:nvSpPr>
        <p:spPr>
          <a:xfrm>
            <a:off x="3181565" y="5206198"/>
            <a:ext cx="2743200" cy="365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5" name="TextBox 4">
            <a:extLst>
              <a:ext uri="{FF2B5EF4-FFF2-40B4-BE49-F238E27FC236}">
                <a16:creationId xmlns:a16="http://schemas.microsoft.com/office/drawing/2014/main" id="{281A6F2C-B0B8-AEA5-5714-1D52038F82D3}"/>
              </a:ext>
            </a:extLst>
          </p:cNvPr>
          <p:cNvSpPr txBox="1"/>
          <p:nvPr/>
        </p:nvSpPr>
        <p:spPr>
          <a:xfrm>
            <a:off x="1814281" y="3023802"/>
            <a:ext cx="2743200" cy="365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pic>
        <p:nvPicPr>
          <p:cNvPr id="3" name="Picture 2" descr="roots of program failure adapted from carol weiss">
            <a:extLst>
              <a:ext uri="{FF2B5EF4-FFF2-40B4-BE49-F238E27FC236}">
                <a16:creationId xmlns:a16="http://schemas.microsoft.com/office/drawing/2014/main" id="{FC30389E-BEC4-88A6-3603-F32506771511}"/>
              </a:ext>
            </a:extLst>
          </p:cNvPr>
          <p:cNvPicPr>
            <a:picLocks noChangeAspect="1"/>
          </p:cNvPicPr>
          <p:nvPr/>
        </p:nvPicPr>
        <p:blipFill>
          <a:blip r:embed="rId2"/>
          <a:stretch>
            <a:fillRect/>
          </a:stretch>
        </p:blipFill>
        <p:spPr>
          <a:xfrm>
            <a:off x="2479114" y="5194"/>
            <a:ext cx="18036207" cy="13520529"/>
          </a:xfrm>
          <a:prstGeom prst="rect">
            <a:avLst/>
          </a:prstGeom>
        </p:spPr>
      </p:pic>
      <p:pic>
        <p:nvPicPr>
          <p:cNvPr id="2" name="Image" descr="Image">
            <a:extLst>
              <a:ext uri="{FF2B5EF4-FFF2-40B4-BE49-F238E27FC236}">
                <a16:creationId xmlns:a16="http://schemas.microsoft.com/office/drawing/2014/main" id="{47673191-5FF2-6C3D-6229-10088303360F}"/>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86058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B9AC-4F49-BABD-0BD0-CA1768319EB8}"/>
              </a:ext>
            </a:extLst>
          </p:cNvPr>
          <p:cNvSpPr>
            <a:spLocks noGrp="1"/>
          </p:cNvSpPr>
          <p:nvPr>
            <p:ph type="title"/>
          </p:nvPr>
        </p:nvSpPr>
        <p:spPr>
          <a:xfrm>
            <a:off x="1221177" y="1165564"/>
            <a:ext cx="19507201" cy="1505304"/>
          </a:xfrm>
        </p:spPr>
        <p:txBody>
          <a:bodyPr lIns="50800" tIns="50800" rIns="50800" bIns="50800" anchor="t">
            <a:normAutofit/>
          </a:bodyPr>
          <a:lstStyle/>
          <a:p>
            <a:r>
              <a:rPr lang="en-US" spc="398" dirty="0">
                <a:solidFill>
                  <a:srgbClr val="ECB547"/>
                </a:solidFill>
                <a:latin typeface="AcuminProWide-Semibold"/>
              </a:rPr>
              <a:t>Key Process Evaluation Measures</a:t>
            </a:r>
          </a:p>
        </p:txBody>
      </p:sp>
      <p:sp>
        <p:nvSpPr>
          <p:cNvPr id="3" name="Content Placeholder 2">
            <a:extLst>
              <a:ext uri="{FF2B5EF4-FFF2-40B4-BE49-F238E27FC236}">
                <a16:creationId xmlns:a16="http://schemas.microsoft.com/office/drawing/2014/main" id="{E7078122-2FBD-BBFD-FE62-DFA2455983E9}"/>
              </a:ext>
            </a:extLst>
          </p:cNvPr>
          <p:cNvSpPr>
            <a:spLocks noGrp="1"/>
          </p:cNvSpPr>
          <p:nvPr>
            <p:ph idx="1"/>
          </p:nvPr>
        </p:nvSpPr>
        <p:spPr/>
        <p:txBody>
          <a:bodyPr lIns="50800" tIns="50800" rIns="50800" bIns="50800" numCol="2" spcCol="1098550" anchor="t">
            <a:normAutofit/>
          </a:bodyPr>
          <a:lstStyle/>
          <a:p>
            <a:r>
              <a:rPr lang="en-US" u="sng" dirty="0">
                <a:solidFill>
                  <a:schemeClr val="tx1">
                    <a:lumMod val="50000"/>
                  </a:schemeClr>
                </a:solidFill>
                <a:latin typeface="Montserrat"/>
              </a:rPr>
              <a:t>Reach</a:t>
            </a:r>
            <a:r>
              <a:rPr lang="en-US" dirty="0">
                <a:solidFill>
                  <a:schemeClr val="tx1">
                    <a:lumMod val="50000"/>
                  </a:schemeClr>
                </a:solidFill>
                <a:latin typeface="Montserrat"/>
              </a:rPr>
              <a:t>: the extent to which the program reached its intended audience.</a:t>
            </a:r>
            <a:endParaRPr lang="en-US" dirty="0">
              <a:solidFill>
                <a:schemeClr val="tx1">
                  <a:lumMod val="50000"/>
                </a:schemeClr>
              </a:solidFill>
            </a:endParaRPr>
          </a:p>
          <a:p>
            <a:r>
              <a:rPr lang="en-US" u="sng" dirty="0">
                <a:solidFill>
                  <a:schemeClr val="tx1">
                    <a:lumMod val="50000"/>
                  </a:schemeClr>
                </a:solidFill>
                <a:latin typeface="Montserrat"/>
              </a:rPr>
              <a:t>Satisfaction</a:t>
            </a:r>
            <a:r>
              <a:rPr lang="en-US" dirty="0">
                <a:solidFill>
                  <a:schemeClr val="tx1">
                    <a:lumMod val="50000"/>
                  </a:schemeClr>
                </a:solidFill>
                <a:latin typeface="Montserrat"/>
              </a:rPr>
              <a:t>: the degree to which participants receive what they expect to receive and the extent to which their expectations are met regarding how they are treated.</a:t>
            </a:r>
          </a:p>
          <a:p>
            <a:endParaRPr lang="en-US" u="sng" dirty="0">
              <a:solidFill>
                <a:schemeClr val="tx1">
                  <a:lumMod val="50000"/>
                </a:schemeClr>
              </a:solidFill>
              <a:latin typeface="Montserrat"/>
            </a:endParaRPr>
          </a:p>
          <a:p>
            <a:r>
              <a:rPr lang="en-US" u="sng" dirty="0">
                <a:solidFill>
                  <a:schemeClr val="tx1">
                    <a:lumMod val="50000"/>
                  </a:schemeClr>
                </a:solidFill>
                <a:latin typeface="Montserrat"/>
              </a:rPr>
              <a:t>Service completion:</a:t>
            </a:r>
            <a:r>
              <a:rPr lang="en-US" dirty="0">
                <a:solidFill>
                  <a:schemeClr val="tx1">
                    <a:lumMod val="50000"/>
                  </a:schemeClr>
                </a:solidFill>
                <a:latin typeface="Montserrat"/>
              </a:rPr>
              <a:t> the degree to which program participants completed the health program.</a:t>
            </a:r>
          </a:p>
          <a:p>
            <a:r>
              <a:rPr lang="en-US" u="sng" dirty="0">
                <a:solidFill>
                  <a:schemeClr val="tx1">
                    <a:lumMod val="50000"/>
                  </a:schemeClr>
                </a:solidFill>
                <a:latin typeface="Montserrat"/>
              </a:rPr>
              <a:t>Dose</a:t>
            </a:r>
            <a:r>
              <a:rPr lang="en-US" dirty="0">
                <a:solidFill>
                  <a:schemeClr val="tx1">
                    <a:lumMod val="50000"/>
                  </a:schemeClr>
                </a:solidFill>
                <a:latin typeface="Montserrat"/>
              </a:rPr>
              <a:t>: the level of intensity of the intervention received by participants.</a:t>
            </a:r>
          </a:p>
          <a:p>
            <a:r>
              <a:rPr lang="en-US" u="sng" dirty="0">
                <a:solidFill>
                  <a:schemeClr val="tx1">
                    <a:lumMod val="50000"/>
                  </a:schemeClr>
                </a:solidFill>
                <a:latin typeface="Montserrat"/>
              </a:rPr>
              <a:t>Fidelity</a:t>
            </a:r>
            <a:r>
              <a:rPr lang="en-US" dirty="0">
                <a:solidFill>
                  <a:schemeClr val="tx1">
                    <a:lumMod val="50000"/>
                  </a:schemeClr>
                </a:solidFill>
                <a:latin typeface="Montserrat"/>
              </a:rPr>
              <a:t>: the degree to which the intervention was implemented the way it was intended. </a:t>
            </a:r>
          </a:p>
        </p:txBody>
      </p:sp>
      <p:pic>
        <p:nvPicPr>
          <p:cNvPr id="4" name="Image" descr="Image">
            <a:extLst>
              <a:ext uri="{FF2B5EF4-FFF2-40B4-BE49-F238E27FC236}">
                <a16:creationId xmlns:a16="http://schemas.microsoft.com/office/drawing/2014/main" id="{4EFDEB41-47AE-0453-61F7-D6B60EFF18B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98882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94E5-C002-8E11-A769-C69333055706}"/>
              </a:ext>
            </a:extLst>
          </p:cNvPr>
          <p:cNvSpPr>
            <a:spLocks noGrp="1"/>
          </p:cNvSpPr>
          <p:nvPr>
            <p:ph type="title"/>
          </p:nvPr>
        </p:nvSpPr>
        <p:spPr>
          <a:xfrm>
            <a:off x="1221177" y="1218152"/>
            <a:ext cx="19507201" cy="1505304"/>
          </a:xfrm>
        </p:spPr>
        <p:txBody>
          <a:bodyPr lIns="50800" tIns="50800" rIns="50800" bIns="50800" anchor="t">
            <a:normAutofit/>
          </a:bodyPr>
          <a:lstStyle/>
          <a:p>
            <a:r>
              <a:rPr lang="en-US" spc="398" dirty="0">
                <a:solidFill>
                  <a:srgbClr val="ECB547"/>
                </a:solidFill>
                <a:latin typeface="AcuminProWide-Semibold"/>
              </a:rPr>
              <a:t>Formulas for Measurement of Coverage </a:t>
            </a:r>
          </a:p>
        </p:txBody>
      </p:sp>
      <p:pic>
        <p:nvPicPr>
          <p:cNvPr id="4" name="Content Placeholder 3" descr="A screenshot of a computer&#10;&#10;Description automatically generated">
            <a:extLst>
              <a:ext uri="{FF2B5EF4-FFF2-40B4-BE49-F238E27FC236}">
                <a16:creationId xmlns:a16="http://schemas.microsoft.com/office/drawing/2014/main" id="{F0A423C6-C014-BE7E-A9E8-55EE3BD893E9}"/>
              </a:ext>
            </a:extLst>
          </p:cNvPr>
          <p:cNvPicPr>
            <a:picLocks noGrp="1" noChangeAspect="1"/>
          </p:cNvPicPr>
          <p:nvPr>
            <p:ph idx="1"/>
          </p:nvPr>
        </p:nvPicPr>
        <p:blipFill rotWithShape="1">
          <a:blip r:embed="rId2"/>
          <a:srcRect l="5597" t="29555" r="753" b="34101"/>
          <a:stretch/>
        </p:blipFill>
        <p:spPr>
          <a:xfrm>
            <a:off x="253011" y="3769464"/>
            <a:ext cx="24125176" cy="7015156"/>
          </a:xfrm>
        </p:spPr>
      </p:pic>
      <p:pic>
        <p:nvPicPr>
          <p:cNvPr id="3" name="Image" descr="Image">
            <a:extLst>
              <a:ext uri="{FF2B5EF4-FFF2-40B4-BE49-F238E27FC236}">
                <a16:creationId xmlns:a16="http://schemas.microsoft.com/office/drawing/2014/main" id="{52805AC1-7B69-C79D-0E26-5E34CED4C57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298063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B190-E829-E366-165F-360E211C031B}"/>
              </a:ext>
            </a:extLst>
          </p:cNvPr>
          <p:cNvSpPr>
            <a:spLocks noGrp="1"/>
          </p:cNvSpPr>
          <p:nvPr>
            <p:ph type="title"/>
          </p:nvPr>
        </p:nvSpPr>
        <p:spPr>
          <a:xfrm>
            <a:off x="1221177" y="823743"/>
            <a:ext cx="19507201" cy="1505304"/>
          </a:xfrm>
        </p:spPr>
        <p:txBody>
          <a:bodyPr lIns="50800" tIns="50800" rIns="50800" bIns="50800" anchor="t">
            <a:normAutofit/>
          </a:bodyPr>
          <a:lstStyle/>
          <a:p>
            <a:r>
              <a:rPr lang="en-US" spc="398" dirty="0">
                <a:solidFill>
                  <a:srgbClr val="ECB547"/>
                </a:solidFill>
                <a:latin typeface="AcuminProWide-Semibold"/>
              </a:rPr>
              <a:t>Indicators Included in a Process Evaluation</a:t>
            </a:r>
          </a:p>
        </p:txBody>
      </p:sp>
      <p:sp>
        <p:nvSpPr>
          <p:cNvPr id="1654" name="TextBox 1653">
            <a:extLst>
              <a:ext uri="{FF2B5EF4-FFF2-40B4-BE49-F238E27FC236}">
                <a16:creationId xmlns:a16="http://schemas.microsoft.com/office/drawing/2014/main" id="{B4CE7FA8-BE67-FB20-C1BE-E43058548057}"/>
              </a:ext>
            </a:extLst>
          </p:cNvPr>
          <p:cNvSpPr txBox="1"/>
          <p:nvPr/>
        </p:nvSpPr>
        <p:spPr>
          <a:xfrm>
            <a:off x="1498753" y="2576174"/>
            <a:ext cx="3140765" cy="1087477"/>
          </a:xfrm>
          <a:prstGeom prst="rect">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3200" b="1" dirty="0"/>
              <a:t>Organizational Plans &amp; Inputs</a:t>
            </a:r>
            <a:endParaRPr lang="en-US" dirty="0"/>
          </a:p>
        </p:txBody>
      </p:sp>
      <p:sp>
        <p:nvSpPr>
          <p:cNvPr id="1655" name="TextBox 1654">
            <a:extLst>
              <a:ext uri="{FF2B5EF4-FFF2-40B4-BE49-F238E27FC236}">
                <a16:creationId xmlns:a16="http://schemas.microsoft.com/office/drawing/2014/main" id="{822E1875-FF0D-666C-243A-D0AF8BD7F9F5}"/>
              </a:ext>
            </a:extLst>
          </p:cNvPr>
          <p:cNvSpPr txBox="1"/>
          <p:nvPr/>
        </p:nvSpPr>
        <p:spPr>
          <a:xfrm>
            <a:off x="6048760" y="5715883"/>
            <a:ext cx="3140765" cy="595035"/>
          </a:xfrm>
          <a:prstGeom prst="rect">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3200" b="1" dirty="0"/>
              <a:t>Outputs</a:t>
            </a:r>
            <a:endParaRPr lang="en-US" dirty="0"/>
          </a:p>
        </p:txBody>
      </p:sp>
      <p:sp>
        <p:nvSpPr>
          <p:cNvPr id="1656" name="TextBox 1655">
            <a:extLst>
              <a:ext uri="{FF2B5EF4-FFF2-40B4-BE49-F238E27FC236}">
                <a16:creationId xmlns:a16="http://schemas.microsoft.com/office/drawing/2014/main" id="{2368D2D2-0B16-CBB7-C845-985FCBAFF1AE}"/>
              </a:ext>
            </a:extLst>
          </p:cNvPr>
          <p:cNvSpPr txBox="1"/>
          <p:nvPr/>
        </p:nvSpPr>
        <p:spPr>
          <a:xfrm>
            <a:off x="9967713" y="2398001"/>
            <a:ext cx="3140765" cy="1579920"/>
          </a:xfrm>
          <a:prstGeom prst="rect">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3200" b="1" dirty="0"/>
              <a:t>Services Utilization Plan Inputs</a:t>
            </a:r>
            <a:endParaRPr lang="en-US"/>
          </a:p>
        </p:txBody>
      </p:sp>
      <p:sp>
        <p:nvSpPr>
          <p:cNvPr id="1657" name="TextBox 1656">
            <a:extLst>
              <a:ext uri="{FF2B5EF4-FFF2-40B4-BE49-F238E27FC236}">
                <a16:creationId xmlns:a16="http://schemas.microsoft.com/office/drawing/2014/main" id="{24BE5784-BF5B-D825-7576-308BA61A3B13}"/>
              </a:ext>
            </a:extLst>
          </p:cNvPr>
          <p:cNvSpPr txBox="1"/>
          <p:nvPr/>
        </p:nvSpPr>
        <p:spPr>
          <a:xfrm>
            <a:off x="9968870" y="10612441"/>
            <a:ext cx="3140765" cy="1087477"/>
          </a:xfrm>
          <a:prstGeom prst="rect">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3200" b="1" dirty="0"/>
              <a:t>Intervention Delivery</a:t>
            </a:r>
          </a:p>
        </p:txBody>
      </p:sp>
      <p:sp>
        <p:nvSpPr>
          <p:cNvPr id="1658" name="TextBox 1657">
            <a:extLst>
              <a:ext uri="{FF2B5EF4-FFF2-40B4-BE49-F238E27FC236}">
                <a16:creationId xmlns:a16="http://schemas.microsoft.com/office/drawing/2014/main" id="{E246B361-A915-6CEA-718B-099020F1B993}"/>
              </a:ext>
            </a:extLst>
          </p:cNvPr>
          <p:cNvSpPr txBox="1"/>
          <p:nvPr/>
        </p:nvSpPr>
        <p:spPr>
          <a:xfrm>
            <a:off x="15899310" y="5197048"/>
            <a:ext cx="3140765" cy="595035"/>
          </a:xfrm>
          <a:prstGeom prst="rect">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3200" b="1" dirty="0"/>
              <a:t>Outputs</a:t>
            </a:r>
            <a:endParaRPr lang="en-US" dirty="0"/>
          </a:p>
        </p:txBody>
      </p:sp>
      <p:sp>
        <p:nvSpPr>
          <p:cNvPr id="1659" name="TextBox 1658">
            <a:extLst>
              <a:ext uri="{FF2B5EF4-FFF2-40B4-BE49-F238E27FC236}">
                <a16:creationId xmlns:a16="http://schemas.microsoft.com/office/drawing/2014/main" id="{F7FADCF8-661F-1F7A-2F11-FC6B1FC797EC}"/>
              </a:ext>
            </a:extLst>
          </p:cNvPr>
          <p:cNvSpPr txBox="1"/>
          <p:nvPr/>
        </p:nvSpPr>
        <p:spPr>
          <a:xfrm>
            <a:off x="19410707" y="2516225"/>
            <a:ext cx="3140765" cy="1087477"/>
          </a:xfrm>
          <a:prstGeom prst="rect">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3200" b="1" dirty="0"/>
              <a:t>Immediate Outcomes</a:t>
            </a:r>
            <a:endParaRPr lang="en-US" dirty="0"/>
          </a:p>
        </p:txBody>
      </p:sp>
      <p:sp>
        <p:nvSpPr>
          <p:cNvPr id="1660" name="TextBox 1659">
            <a:extLst>
              <a:ext uri="{FF2B5EF4-FFF2-40B4-BE49-F238E27FC236}">
                <a16:creationId xmlns:a16="http://schemas.microsoft.com/office/drawing/2014/main" id="{48352114-AFC9-DDF4-6B8F-C885D57EE6E4}"/>
              </a:ext>
            </a:extLst>
          </p:cNvPr>
          <p:cNvSpPr txBox="1"/>
          <p:nvPr/>
        </p:nvSpPr>
        <p:spPr>
          <a:xfrm>
            <a:off x="1695958" y="4381017"/>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Human Resources</a:t>
            </a:r>
            <a:endParaRPr lang="en-US" dirty="0"/>
          </a:p>
        </p:txBody>
      </p:sp>
      <p:sp>
        <p:nvSpPr>
          <p:cNvPr id="1661" name="TextBox 1660">
            <a:extLst>
              <a:ext uri="{FF2B5EF4-FFF2-40B4-BE49-F238E27FC236}">
                <a16:creationId xmlns:a16="http://schemas.microsoft.com/office/drawing/2014/main" id="{570C1B4B-1AD2-0765-960C-6448B62F7899}"/>
              </a:ext>
            </a:extLst>
          </p:cNvPr>
          <p:cNvSpPr txBox="1"/>
          <p:nvPr/>
        </p:nvSpPr>
        <p:spPr>
          <a:xfrm>
            <a:off x="1683967" y="6012397"/>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Informational Resources</a:t>
            </a:r>
            <a:endParaRPr lang="en-US" dirty="0"/>
          </a:p>
        </p:txBody>
      </p:sp>
      <p:sp>
        <p:nvSpPr>
          <p:cNvPr id="1662" name="TextBox 1661">
            <a:extLst>
              <a:ext uri="{FF2B5EF4-FFF2-40B4-BE49-F238E27FC236}">
                <a16:creationId xmlns:a16="http://schemas.microsoft.com/office/drawing/2014/main" id="{50C63DF9-9F3D-E0F3-BB0F-BB5E8820D78A}"/>
              </a:ext>
            </a:extLst>
          </p:cNvPr>
          <p:cNvSpPr txBox="1"/>
          <p:nvPr/>
        </p:nvSpPr>
        <p:spPr>
          <a:xfrm>
            <a:off x="1685125" y="7512309"/>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Monetary Resources</a:t>
            </a:r>
            <a:endParaRPr lang="en-US" dirty="0"/>
          </a:p>
        </p:txBody>
      </p:sp>
      <p:sp>
        <p:nvSpPr>
          <p:cNvPr id="1663" name="TextBox 1662">
            <a:extLst>
              <a:ext uri="{FF2B5EF4-FFF2-40B4-BE49-F238E27FC236}">
                <a16:creationId xmlns:a16="http://schemas.microsoft.com/office/drawing/2014/main" id="{41122BAF-74E7-0A37-CFF7-32845F8433F6}"/>
              </a:ext>
            </a:extLst>
          </p:cNvPr>
          <p:cNvSpPr txBox="1"/>
          <p:nvPr/>
        </p:nvSpPr>
        <p:spPr>
          <a:xfrm>
            <a:off x="1686282" y="8972780"/>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Physical Resources</a:t>
            </a:r>
            <a:endParaRPr lang="en-US" dirty="0"/>
          </a:p>
        </p:txBody>
      </p:sp>
      <p:sp>
        <p:nvSpPr>
          <p:cNvPr id="1664" name="TextBox 1663">
            <a:extLst>
              <a:ext uri="{FF2B5EF4-FFF2-40B4-BE49-F238E27FC236}">
                <a16:creationId xmlns:a16="http://schemas.microsoft.com/office/drawing/2014/main" id="{C608D4C2-C5EB-D365-8C7A-D2B753A5C560}"/>
              </a:ext>
            </a:extLst>
          </p:cNvPr>
          <p:cNvSpPr txBox="1"/>
          <p:nvPr/>
        </p:nvSpPr>
        <p:spPr>
          <a:xfrm>
            <a:off x="1687439" y="10346314"/>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Transportation</a:t>
            </a:r>
            <a:endParaRPr lang="en-US" dirty="0"/>
          </a:p>
        </p:txBody>
      </p:sp>
      <p:sp>
        <p:nvSpPr>
          <p:cNvPr id="1665" name="TextBox 1664">
            <a:extLst>
              <a:ext uri="{FF2B5EF4-FFF2-40B4-BE49-F238E27FC236}">
                <a16:creationId xmlns:a16="http://schemas.microsoft.com/office/drawing/2014/main" id="{2AF1F5A1-EDAA-B757-907E-8C4905AB398A}"/>
              </a:ext>
            </a:extLst>
          </p:cNvPr>
          <p:cNvSpPr txBox="1"/>
          <p:nvPr/>
        </p:nvSpPr>
        <p:spPr>
          <a:xfrm>
            <a:off x="1688597" y="11210079"/>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Managerial Resources</a:t>
            </a:r>
            <a:endParaRPr lang="en-US" dirty="0"/>
          </a:p>
        </p:txBody>
      </p:sp>
      <p:sp>
        <p:nvSpPr>
          <p:cNvPr id="1666" name="TextBox 1665">
            <a:extLst>
              <a:ext uri="{FF2B5EF4-FFF2-40B4-BE49-F238E27FC236}">
                <a16:creationId xmlns:a16="http://schemas.microsoft.com/office/drawing/2014/main" id="{C6AA2F4D-FD49-97EC-C3DD-F48DAC399F82}"/>
              </a:ext>
            </a:extLst>
          </p:cNvPr>
          <p:cNvSpPr txBox="1"/>
          <p:nvPr/>
        </p:nvSpPr>
        <p:spPr>
          <a:xfrm>
            <a:off x="1689754" y="12570466"/>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Time Resources</a:t>
            </a:r>
            <a:endParaRPr lang="en-US" dirty="0"/>
          </a:p>
        </p:txBody>
      </p:sp>
      <p:sp>
        <p:nvSpPr>
          <p:cNvPr id="1667" name="TextBox 1666">
            <a:extLst>
              <a:ext uri="{FF2B5EF4-FFF2-40B4-BE49-F238E27FC236}">
                <a16:creationId xmlns:a16="http://schemas.microsoft.com/office/drawing/2014/main" id="{A6579BC7-607B-55B0-CFA6-08260C395194}"/>
              </a:ext>
            </a:extLst>
          </p:cNvPr>
          <p:cNvSpPr txBox="1"/>
          <p:nvPr/>
        </p:nvSpPr>
        <p:spPr>
          <a:xfrm>
            <a:off x="6239762" y="12356179"/>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Organizational Chart</a:t>
            </a:r>
            <a:endParaRPr lang="en-US" dirty="0"/>
          </a:p>
        </p:txBody>
      </p:sp>
      <p:sp>
        <p:nvSpPr>
          <p:cNvPr id="1668" name="TextBox 1667">
            <a:extLst>
              <a:ext uri="{FF2B5EF4-FFF2-40B4-BE49-F238E27FC236}">
                <a16:creationId xmlns:a16="http://schemas.microsoft.com/office/drawing/2014/main" id="{AF99A1CD-F971-1CD2-D28E-CB2D81B8103D}"/>
              </a:ext>
            </a:extLst>
          </p:cNvPr>
          <p:cNvSpPr txBox="1"/>
          <p:nvPr/>
        </p:nvSpPr>
        <p:spPr>
          <a:xfrm>
            <a:off x="6240919" y="10871729"/>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Operation Manual</a:t>
            </a:r>
            <a:endParaRPr lang="en-US" dirty="0"/>
          </a:p>
        </p:txBody>
      </p:sp>
      <p:sp>
        <p:nvSpPr>
          <p:cNvPr id="1669" name="TextBox 1668">
            <a:extLst>
              <a:ext uri="{FF2B5EF4-FFF2-40B4-BE49-F238E27FC236}">
                <a16:creationId xmlns:a16="http://schemas.microsoft.com/office/drawing/2014/main" id="{DD7BBA59-FF38-0691-475E-4DF9316873B6}"/>
              </a:ext>
            </a:extLst>
          </p:cNvPr>
          <p:cNvSpPr txBox="1"/>
          <p:nvPr/>
        </p:nvSpPr>
        <p:spPr>
          <a:xfrm>
            <a:off x="6242077" y="9668459"/>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Timeline</a:t>
            </a:r>
            <a:endParaRPr lang="en-US" dirty="0"/>
          </a:p>
        </p:txBody>
      </p:sp>
      <p:sp>
        <p:nvSpPr>
          <p:cNvPr id="1670" name="TextBox 1669">
            <a:extLst>
              <a:ext uri="{FF2B5EF4-FFF2-40B4-BE49-F238E27FC236}">
                <a16:creationId xmlns:a16="http://schemas.microsoft.com/office/drawing/2014/main" id="{C8ABE893-C8CA-E481-CD1D-E2A6E3E14B3D}"/>
              </a:ext>
            </a:extLst>
          </p:cNvPr>
          <p:cNvSpPr txBox="1"/>
          <p:nvPr/>
        </p:nvSpPr>
        <p:spPr>
          <a:xfrm>
            <a:off x="6243234" y="8473241"/>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Budget</a:t>
            </a:r>
            <a:endParaRPr lang="en-US" dirty="0"/>
          </a:p>
        </p:txBody>
      </p:sp>
      <p:sp>
        <p:nvSpPr>
          <p:cNvPr id="1671" name="TextBox 1670">
            <a:extLst>
              <a:ext uri="{FF2B5EF4-FFF2-40B4-BE49-F238E27FC236}">
                <a16:creationId xmlns:a16="http://schemas.microsoft.com/office/drawing/2014/main" id="{AC8571FA-459F-2F17-9F68-38861F1787A6}"/>
              </a:ext>
            </a:extLst>
          </p:cNvPr>
          <p:cNvSpPr txBox="1"/>
          <p:nvPr/>
        </p:nvSpPr>
        <p:spPr>
          <a:xfrm>
            <a:off x="6244390" y="6786495"/>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Information System</a:t>
            </a:r>
          </a:p>
        </p:txBody>
      </p:sp>
      <p:sp>
        <p:nvSpPr>
          <p:cNvPr id="1672" name="TextBox 1671">
            <a:extLst>
              <a:ext uri="{FF2B5EF4-FFF2-40B4-BE49-F238E27FC236}">
                <a16:creationId xmlns:a16="http://schemas.microsoft.com/office/drawing/2014/main" id="{DFB8096A-E7ED-D19F-22BA-790352B73CFC}"/>
              </a:ext>
            </a:extLst>
          </p:cNvPr>
          <p:cNvSpPr txBox="1"/>
          <p:nvPr/>
        </p:nvSpPr>
        <p:spPr>
          <a:xfrm>
            <a:off x="10163344" y="8712201"/>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Social Marketing</a:t>
            </a:r>
            <a:endParaRPr lang="en-US" dirty="0"/>
          </a:p>
        </p:txBody>
      </p:sp>
      <p:sp>
        <p:nvSpPr>
          <p:cNvPr id="1673" name="TextBox 1672">
            <a:extLst>
              <a:ext uri="{FF2B5EF4-FFF2-40B4-BE49-F238E27FC236}">
                <a16:creationId xmlns:a16="http://schemas.microsoft.com/office/drawing/2014/main" id="{FE6C6B54-4334-CA9A-FC48-8973CBBE5AEC}"/>
              </a:ext>
            </a:extLst>
          </p:cNvPr>
          <p:cNvSpPr txBox="1"/>
          <p:nvPr/>
        </p:nvSpPr>
        <p:spPr>
          <a:xfrm>
            <a:off x="10164501" y="6991105"/>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Queuing</a:t>
            </a:r>
            <a:endParaRPr lang="en-US" dirty="0" err="1"/>
          </a:p>
        </p:txBody>
      </p:sp>
      <p:sp>
        <p:nvSpPr>
          <p:cNvPr id="1674" name="TextBox 1673">
            <a:extLst>
              <a:ext uri="{FF2B5EF4-FFF2-40B4-BE49-F238E27FC236}">
                <a16:creationId xmlns:a16="http://schemas.microsoft.com/office/drawing/2014/main" id="{762C09A7-2085-AA7D-1E81-C52E8C6897FA}"/>
              </a:ext>
            </a:extLst>
          </p:cNvPr>
          <p:cNvSpPr txBox="1"/>
          <p:nvPr/>
        </p:nvSpPr>
        <p:spPr>
          <a:xfrm>
            <a:off x="10165658" y="5480362"/>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Participants</a:t>
            </a:r>
            <a:endParaRPr lang="en-US" dirty="0"/>
          </a:p>
        </p:txBody>
      </p:sp>
      <p:sp>
        <p:nvSpPr>
          <p:cNvPr id="1675" name="TextBox 1674">
            <a:extLst>
              <a:ext uri="{FF2B5EF4-FFF2-40B4-BE49-F238E27FC236}">
                <a16:creationId xmlns:a16="http://schemas.microsoft.com/office/drawing/2014/main" id="{87BBBEDF-7578-C31A-313E-B320CE802B69}"/>
              </a:ext>
            </a:extLst>
          </p:cNvPr>
          <p:cNvSpPr txBox="1"/>
          <p:nvPr/>
        </p:nvSpPr>
        <p:spPr>
          <a:xfrm>
            <a:off x="16096097" y="12830673"/>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Workflow</a:t>
            </a:r>
            <a:endParaRPr lang="en-US" dirty="0"/>
          </a:p>
        </p:txBody>
      </p:sp>
      <p:sp>
        <p:nvSpPr>
          <p:cNvPr id="1676" name="TextBox 1675">
            <a:extLst>
              <a:ext uri="{FF2B5EF4-FFF2-40B4-BE49-F238E27FC236}">
                <a16:creationId xmlns:a16="http://schemas.microsoft.com/office/drawing/2014/main" id="{B494BCE5-D9F1-AA3D-C8B1-949916B7C708}"/>
              </a:ext>
            </a:extLst>
          </p:cNvPr>
          <p:cNvSpPr txBox="1"/>
          <p:nvPr/>
        </p:nvSpPr>
        <p:spPr>
          <a:xfrm>
            <a:off x="16097255" y="11354278"/>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Materials Produced</a:t>
            </a:r>
            <a:endParaRPr lang="en-US" dirty="0"/>
          </a:p>
        </p:txBody>
      </p:sp>
      <p:sp>
        <p:nvSpPr>
          <p:cNvPr id="1677" name="TextBox 1676">
            <a:extLst>
              <a:ext uri="{FF2B5EF4-FFF2-40B4-BE49-F238E27FC236}">
                <a16:creationId xmlns:a16="http://schemas.microsoft.com/office/drawing/2014/main" id="{01BC5B9D-375C-CCEB-BC87-52EBA9178B44}"/>
              </a:ext>
            </a:extLst>
          </p:cNvPr>
          <p:cNvSpPr txBox="1"/>
          <p:nvPr/>
        </p:nvSpPr>
        <p:spPr>
          <a:xfrm>
            <a:off x="16098412" y="9725211"/>
            <a:ext cx="2743200" cy="964367"/>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Service Completion</a:t>
            </a:r>
            <a:endParaRPr lang="en-US" dirty="0"/>
          </a:p>
        </p:txBody>
      </p:sp>
      <p:sp>
        <p:nvSpPr>
          <p:cNvPr id="1678" name="TextBox 1677">
            <a:extLst>
              <a:ext uri="{FF2B5EF4-FFF2-40B4-BE49-F238E27FC236}">
                <a16:creationId xmlns:a16="http://schemas.microsoft.com/office/drawing/2014/main" id="{80D42D5F-A3BF-3F8E-6333-39BF8969CE17}"/>
              </a:ext>
            </a:extLst>
          </p:cNvPr>
          <p:cNvSpPr txBox="1"/>
          <p:nvPr/>
        </p:nvSpPr>
        <p:spPr>
          <a:xfrm>
            <a:off x="16099569" y="8272147"/>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Units of Service</a:t>
            </a:r>
            <a:endParaRPr lang="en-US" dirty="0"/>
          </a:p>
        </p:txBody>
      </p:sp>
      <p:sp>
        <p:nvSpPr>
          <p:cNvPr id="1679" name="TextBox 1678">
            <a:extLst>
              <a:ext uri="{FF2B5EF4-FFF2-40B4-BE49-F238E27FC236}">
                <a16:creationId xmlns:a16="http://schemas.microsoft.com/office/drawing/2014/main" id="{C02F9ECE-51C7-FFDE-FC8B-BE032EA9AFBC}"/>
              </a:ext>
            </a:extLst>
          </p:cNvPr>
          <p:cNvSpPr txBox="1"/>
          <p:nvPr/>
        </p:nvSpPr>
        <p:spPr>
          <a:xfrm>
            <a:off x="16100727" y="6774552"/>
            <a:ext cx="2743200" cy="533479"/>
          </a:xfrm>
          <a:prstGeom prst="rect">
            <a:avLst/>
          </a:prstGeom>
          <a:solidFill>
            <a:srgbClr val="E9C1F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800" dirty="0"/>
              <a:t>Coverage</a:t>
            </a:r>
            <a:endParaRPr lang="en-US" dirty="0"/>
          </a:p>
        </p:txBody>
      </p:sp>
      <p:cxnSp>
        <p:nvCxnSpPr>
          <p:cNvPr id="1681" name="Connector: Elbow 1680">
            <a:extLst>
              <a:ext uri="{FF2B5EF4-FFF2-40B4-BE49-F238E27FC236}">
                <a16:creationId xmlns:a16="http://schemas.microsoft.com/office/drawing/2014/main" id="{7DBE8986-1D3E-75C8-8FB6-44A4B35A4B9E}"/>
              </a:ext>
            </a:extLst>
          </p:cNvPr>
          <p:cNvCxnSpPr/>
          <p:nvPr/>
        </p:nvCxnSpPr>
        <p:spPr>
          <a:xfrm>
            <a:off x="4596433" y="3079060"/>
            <a:ext cx="1482261" cy="292873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682" name="Connector: Elbow 1681">
            <a:extLst>
              <a:ext uri="{FF2B5EF4-FFF2-40B4-BE49-F238E27FC236}">
                <a16:creationId xmlns:a16="http://schemas.microsoft.com/office/drawing/2014/main" id="{DF76DC65-3F9C-F526-E847-17A0E6E73637}"/>
              </a:ext>
            </a:extLst>
          </p:cNvPr>
          <p:cNvCxnSpPr>
            <a:cxnSpLocks/>
          </p:cNvCxnSpPr>
          <p:nvPr/>
        </p:nvCxnSpPr>
        <p:spPr>
          <a:xfrm>
            <a:off x="13090529" y="3408891"/>
            <a:ext cx="2767721" cy="213360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683" name="Straight Arrow Connector 1682">
            <a:extLst>
              <a:ext uri="{FF2B5EF4-FFF2-40B4-BE49-F238E27FC236}">
                <a16:creationId xmlns:a16="http://schemas.microsoft.com/office/drawing/2014/main" id="{AADABA5C-B41B-BDE1-1F5C-A171C2ED650F}"/>
              </a:ext>
            </a:extLst>
          </p:cNvPr>
          <p:cNvCxnSpPr/>
          <p:nvPr/>
        </p:nvCxnSpPr>
        <p:spPr>
          <a:xfrm flipV="1">
            <a:off x="4606786" y="3115917"/>
            <a:ext cx="5367130" cy="132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84" name="Straight Arrow Connector 1683">
            <a:extLst>
              <a:ext uri="{FF2B5EF4-FFF2-40B4-BE49-F238E27FC236}">
                <a16:creationId xmlns:a16="http://schemas.microsoft.com/office/drawing/2014/main" id="{94E5B452-2712-5699-3EC2-638A2ACD475F}"/>
              </a:ext>
            </a:extLst>
          </p:cNvPr>
          <p:cNvCxnSpPr>
            <a:cxnSpLocks/>
          </p:cNvCxnSpPr>
          <p:nvPr/>
        </p:nvCxnSpPr>
        <p:spPr>
          <a:xfrm>
            <a:off x="13087735" y="3065012"/>
            <a:ext cx="6467060" cy="397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 name="Image" descr="Image">
            <a:extLst>
              <a:ext uri="{FF2B5EF4-FFF2-40B4-BE49-F238E27FC236}">
                <a16:creationId xmlns:a16="http://schemas.microsoft.com/office/drawing/2014/main" id="{BE9BBA0B-FFCD-4A5E-4982-7CBEAE9046E7}"/>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527077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530A2-A881-3EFF-29C4-D9DFD3147BF3}"/>
              </a:ext>
            </a:extLst>
          </p:cNvPr>
          <p:cNvPicPr>
            <a:picLocks noChangeAspect="1"/>
          </p:cNvPicPr>
          <p:nvPr/>
        </p:nvPicPr>
        <p:blipFill>
          <a:blip r:embed="rId2"/>
          <a:stretch>
            <a:fillRect/>
          </a:stretch>
        </p:blipFill>
        <p:spPr>
          <a:xfrm>
            <a:off x="2254487" y="1508760"/>
            <a:ext cx="19367500" cy="11581480"/>
          </a:xfrm>
          <a:prstGeom prst="rect">
            <a:avLst/>
          </a:prstGeom>
        </p:spPr>
      </p:pic>
      <p:sp>
        <p:nvSpPr>
          <p:cNvPr id="5" name="Title 1">
            <a:extLst>
              <a:ext uri="{FF2B5EF4-FFF2-40B4-BE49-F238E27FC236}">
                <a16:creationId xmlns:a16="http://schemas.microsoft.com/office/drawing/2014/main" id="{C6E6F8FC-F9A1-A1EE-130F-C5C1BD6B7248}"/>
              </a:ext>
            </a:extLst>
          </p:cNvPr>
          <p:cNvSpPr txBox="1">
            <a:spLocks/>
          </p:cNvSpPr>
          <p:nvPr/>
        </p:nvSpPr>
        <p:spPr>
          <a:xfrm>
            <a:off x="1733546" y="0"/>
            <a:ext cx="20916900" cy="1508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a:r>
              <a:rPr lang="en-US" spc="398" dirty="0">
                <a:solidFill>
                  <a:srgbClr val="ECB547"/>
                </a:solidFill>
                <a:latin typeface="AcuminProWide-Semibold"/>
              </a:rPr>
              <a:t>Methods of Collecting Process Evaluation Data</a:t>
            </a:r>
          </a:p>
        </p:txBody>
      </p:sp>
      <p:pic>
        <p:nvPicPr>
          <p:cNvPr id="2" name="Image" descr="Image">
            <a:extLst>
              <a:ext uri="{FF2B5EF4-FFF2-40B4-BE49-F238E27FC236}">
                <a16:creationId xmlns:a16="http://schemas.microsoft.com/office/drawing/2014/main" id="{2335E746-8021-C0A7-DD1F-DAF03E9244A3}"/>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52165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3EF24-6B27-B16E-0F28-BDA4578AD755}"/>
              </a:ext>
            </a:extLst>
          </p:cNvPr>
          <p:cNvPicPr>
            <a:picLocks noChangeAspect="1"/>
          </p:cNvPicPr>
          <p:nvPr/>
        </p:nvPicPr>
        <p:blipFill>
          <a:blip r:embed="rId2"/>
          <a:stretch>
            <a:fillRect/>
          </a:stretch>
        </p:blipFill>
        <p:spPr>
          <a:xfrm>
            <a:off x="2998381" y="1508760"/>
            <a:ext cx="17458661" cy="12138474"/>
          </a:xfrm>
          <a:prstGeom prst="rect">
            <a:avLst/>
          </a:prstGeom>
        </p:spPr>
      </p:pic>
      <p:pic>
        <p:nvPicPr>
          <p:cNvPr id="3" name="Image" descr="Image">
            <a:extLst>
              <a:ext uri="{FF2B5EF4-FFF2-40B4-BE49-F238E27FC236}">
                <a16:creationId xmlns:a16="http://schemas.microsoft.com/office/drawing/2014/main" id="{70494009-9B2C-1673-6DC1-D97BB1E7A62B}"/>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7" name="Title 1">
            <a:extLst>
              <a:ext uri="{FF2B5EF4-FFF2-40B4-BE49-F238E27FC236}">
                <a16:creationId xmlns:a16="http://schemas.microsoft.com/office/drawing/2014/main" id="{C6C58404-D0B0-FB52-1653-7559FDB40318}"/>
              </a:ext>
            </a:extLst>
          </p:cNvPr>
          <p:cNvSpPr txBox="1">
            <a:spLocks/>
          </p:cNvSpPr>
          <p:nvPr/>
        </p:nvSpPr>
        <p:spPr>
          <a:xfrm>
            <a:off x="1733546" y="0"/>
            <a:ext cx="20916900" cy="1508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a:r>
              <a:rPr lang="en-US" spc="398" dirty="0">
                <a:solidFill>
                  <a:srgbClr val="ECB547"/>
                </a:solidFill>
                <a:latin typeface="AcuminProWide-Semibold"/>
              </a:rPr>
              <a:t>Methods of Collecting Process Evaluation Data</a:t>
            </a:r>
          </a:p>
        </p:txBody>
      </p:sp>
    </p:spTree>
    <p:extLst>
      <p:ext uri="{BB962C8B-B14F-4D97-AF65-F5344CB8AC3E}">
        <p14:creationId xmlns:p14="http://schemas.microsoft.com/office/powerpoint/2010/main" val="1656100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C51CD-A7F0-2F78-E5AB-7DD8F732F29C}"/>
              </a:ext>
            </a:extLst>
          </p:cNvPr>
          <p:cNvPicPr>
            <a:picLocks noChangeAspect="1"/>
          </p:cNvPicPr>
          <p:nvPr/>
        </p:nvPicPr>
        <p:blipFill>
          <a:blip r:embed="rId2"/>
          <a:stretch>
            <a:fillRect/>
          </a:stretch>
        </p:blipFill>
        <p:spPr>
          <a:xfrm>
            <a:off x="2828260" y="1505304"/>
            <a:ext cx="17443437" cy="12053114"/>
          </a:xfrm>
          <a:prstGeom prst="rect">
            <a:avLst/>
          </a:prstGeom>
        </p:spPr>
      </p:pic>
      <p:pic>
        <p:nvPicPr>
          <p:cNvPr id="3" name="Image" descr="Image">
            <a:extLst>
              <a:ext uri="{FF2B5EF4-FFF2-40B4-BE49-F238E27FC236}">
                <a16:creationId xmlns:a16="http://schemas.microsoft.com/office/drawing/2014/main" id="{BD4E5D74-092F-97FE-E392-C5DD1A4632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7" name="Title 1">
            <a:extLst>
              <a:ext uri="{FF2B5EF4-FFF2-40B4-BE49-F238E27FC236}">
                <a16:creationId xmlns:a16="http://schemas.microsoft.com/office/drawing/2014/main" id="{72A21165-96BA-AB61-2788-714F6B3AFD18}"/>
              </a:ext>
            </a:extLst>
          </p:cNvPr>
          <p:cNvSpPr txBox="1">
            <a:spLocks/>
          </p:cNvSpPr>
          <p:nvPr/>
        </p:nvSpPr>
        <p:spPr>
          <a:xfrm>
            <a:off x="1733546" y="0"/>
            <a:ext cx="20916900" cy="1508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a:r>
              <a:rPr lang="en-US" spc="398" dirty="0">
                <a:solidFill>
                  <a:srgbClr val="ECB547"/>
                </a:solidFill>
                <a:latin typeface="AcuminProWide-Semibold"/>
              </a:rPr>
              <a:t>Methods of Collecting Process Evaluation Data</a:t>
            </a:r>
          </a:p>
        </p:txBody>
      </p:sp>
    </p:spTree>
    <p:extLst>
      <p:ext uri="{BB962C8B-B14F-4D97-AF65-F5344CB8AC3E}">
        <p14:creationId xmlns:p14="http://schemas.microsoft.com/office/powerpoint/2010/main" val="3470252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8E492-660E-2970-2A54-6734B8443FA9}"/>
              </a:ext>
            </a:extLst>
          </p:cNvPr>
          <p:cNvPicPr>
            <a:picLocks noChangeAspect="1"/>
          </p:cNvPicPr>
          <p:nvPr/>
        </p:nvPicPr>
        <p:blipFill>
          <a:blip r:embed="rId2"/>
          <a:stretch>
            <a:fillRect/>
          </a:stretch>
        </p:blipFill>
        <p:spPr>
          <a:xfrm>
            <a:off x="2828260" y="1505303"/>
            <a:ext cx="17167325" cy="12069681"/>
          </a:xfrm>
          <a:prstGeom prst="rect">
            <a:avLst/>
          </a:prstGeom>
        </p:spPr>
      </p:pic>
      <p:pic>
        <p:nvPicPr>
          <p:cNvPr id="3" name="Image" descr="Image">
            <a:extLst>
              <a:ext uri="{FF2B5EF4-FFF2-40B4-BE49-F238E27FC236}">
                <a16:creationId xmlns:a16="http://schemas.microsoft.com/office/drawing/2014/main" id="{E86DF5BC-34DF-B6BC-A5FE-4B9935841DD8}"/>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7" name="Title 1">
            <a:extLst>
              <a:ext uri="{FF2B5EF4-FFF2-40B4-BE49-F238E27FC236}">
                <a16:creationId xmlns:a16="http://schemas.microsoft.com/office/drawing/2014/main" id="{14A4C004-8382-B00B-B145-69DF09B9B394}"/>
              </a:ext>
            </a:extLst>
          </p:cNvPr>
          <p:cNvSpPr txBox="1">
            <a:spLocks/>
          </p:cNvSpPr>
          <p:nvPr/>
        </p:nvSpPr>
        <p:spPr>
          <a:xfrm>
            <a:off x="1733546" y="0"/>
            <a:ext cx="20916900" cy="1508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a:r>
              <a:rPr lang="en-US" spc="398" dirty="0">
                <a:solidFill>
                  <a:srgbClr val="ECB547"/>
                </a:solidFill>
                <a:latin typeface="AcuminProWide-Semibold"/>
              </a:rPr>
              <a:t>Methods of Collecting Process Evaluation Data</a:t>
            </a:r>
          </a:p>
        </p:txBody>
      </p:sp>
    </p:spTree>
    <p:extLst>
      <p:ext uri="{BB962C8B-B14F-4D97-AF65-F5344CB8AC3E}">
        <p14:creationId xmlns:p14="http://schemas.microsoft.com/office/powerpoint/2010/main" val="300367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126333" y="894333"/>
            <a:ext cx="3593976"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126333" y="1361128"/>
            <a:ext cx="7701401"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424555" y="8310112"/>
            <a:ext cx="4820165" cy="1056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b="1" i="0" u="none" strike="noStrike" dirty="0">
                <a:solidFill>
                  <a:schemeClr val="bg2">
                    <a:lumMod val="50000"/>
                  </a:schemeClr>
                </a:solidFill>
                <a:effectLst/>
                <a:latin typeface="+mn-lt"/>
              </a:rPr>
              <a:t>Brian Kelley, Ph.D.</a:t>
            </a:r>
          </a:p>
          <a:p>
            <a:pPr defTabSz="457200">
              <a:defRPr sz="3000" b="1" spc="-90">
                <a:solidFill>
                  <a:srgbClr val="4D4D4F"/>
                </a:solidFill>
                <a:latin typeface="Proxima Nova"/>
                <a:ea typeface="Proxima Nova"/>
                <a:cs typeface="Proxima Nova"/>
                <a:sym typeface="Proxima Nova"/>
              </a:defRPr>
            </a:pPr>
            <a:r>
              <a:rPr lang="en-US" b="1" dirty="0">
                <a:solidFill>
                  <a:schemeClr val="bg2">
                    <a:lumMod val="50000"/>
                  </a:schemeClr>
                </a:solidFill>
                <a:latin typeface="+mn-lt"/>
                <a:ea typeface="Proxima Nova Medium"/>
                <a:cs typeface="Proxima Nova Medium"/>
                <a:sym typeface="Proxima Nova Medium"/>
              </a:rPr>
              <a:t>Senior Partner</a:t>
            </a:r>
            <a:endParaRPr b="1" dirty="0">
              <a:solidFill>
                <a:schemeClr val="bg2">
                  <a:lumMod val="50000"/>
                </a:schemeClr>
              </a:solidFill>
              <a:latin typeface="+mn-lt"/>
              <a:ea typeface="Proxima Nova Medium"/>
              <a:cs typeface="Proxima Nova Medium"/>
              <a:sym typeface="Proxima Nova Medium"/>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3126334" y="3941321"/>
            <a:ext cx="12686172" cy="7294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hangingPunct="1">
              <a:spcBef>
                <a:spcPct val="20000"/>
              </a:spcBef>
              <a:buClr>
                <a:srgbClr val="2F6A36"/>
              </a:buClr>
              <a:defRPr/>
            </a:pPr>
            <a:r>
              <a:rPr lang="en-US" sz="3600" b="1" dirty="0">
                <a:solidFill>
                  <a:schemeClr val="tx1"/>
                </a:solidFill>
              </a:rPr>
              <a:t>Brian Kelley, Ph.D., IFP Grants Consultant</a:t>
            </a:r>
            <a:r>
              <a:rPr lang="en-US" sz="3600" dirty="0">
                <a:solidFill>
                  <a:schemeClr val="tx1"/>
                </a:solidFill>
              </a:rPr>
              <a:t>, is a grant writer with a proven track record of securing federal and foundation grants across multiple sectors, including health care, workforce development, and education. He </a:t>
            </a:r>
            <a:r>
              <a:rPr lang="en-US" sz="3600" b="0" i="0" u="none" strike="noStrike" dirty="0">
                <a:solidFill>
                  <a:schemeClr val="tx1"/>
                </a:solidFill>
                <a:effectLst/>
              </a:rPr>
              <a:t>has worked in academia for over two decades and has served a variety of not-for-profit organizations and medical centers as a consultant to help create innovation and secure foundation, city, state, and federal funds to support biomedical, education, prevention research, and workforce development. He has also served as a grant reviewer for several granting agencies. Dr. Kelley leverages the culmination of these experiences into an authentic and effective approach to grant development for community impact.</a:t>
            </a:r>
            <a:endParaRPr lang="en-US" sz="3600" dirty="0">
              <a:solidFill>
                <a:schemeClr val="tx1"/>
              </a:solidFill>
            </a:endParaRPr>
          </a:p>
        </p:txBody>
      </p:sp>
      <p:pic>
        <p:nvPicPr>
          <p:cNvPr id="2050" name="Picture 2">
            <a:extLst>
              <a:ext uri="{FF2B5EF4-FFF2-40B4-BE49-F238E27FC236}">
                <a16:creationId xmlns:a16="http://schemas.microsoft.com/office/drawing/2014/main" id="{57B80FEB-1072-E629-119D-73D310CA5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0695" y="2817937"/>
            <a:ext cx="54356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2019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686-FCF7-02E2-A076-E049ED718D76}"/>
              </a:ext>
            </a:extLst>
          </p:cNvPr>
          <p:cNvSpPr>
            <a:spLocks noGrp="1"/>
          </p:cNvSpPr>
          <p:nvPr>
            <p:ph type="title"/>
          </p:nvPr>
        </p:nvSpPr>
        <p:spPr>
          <a:xfrm>
            <a:off x="1217640" y="901343"/>
            <a:ext cx="19507201" cy="1505304"/>
          </a:xfrm>
        </p:spPr>
        <p:txBody>
          <a:bodyPr lIns="50800" tIns="50800" rIns="50800" bIns="50800" anchor="t">
            <a:normAutofit/>
          </a:bodyPr>
          <a:lstStyle/>
          <a:p>
            <a:r>
              <a:rPr lang="en-US" spc="398" dirty="0">
                <a:solidFill>
                  <a:srgbClr val="ECB547"/>
                </a:solidFill>
                <a:latin typeface="AcuminProWide-Semibold"/>
              </a:rPr>
              <a:t>Organizational Plan</a:t>
            </a:r>
          </a:p>
        </p:txBody>
      </p:sp>
      <p:graphicFrame>
        <p:nvGraphicFramePr>
          <p:cNvPr id="4" name="Content Placeholder 3">
            <a:extLst>
              <a:ext uri="{FF2B5EF4-FFF2-40B4-BE49-F238E27FC236}">
                <a16:creationId xmlns:a16="http://schemas.microsoft.com/office/drawing/2014/main" id="{96CA3686-34AF-5F22-EEF4-5523E7B4BC35}"/>
              </a:ext>
            </a:extLst>
          </p:cNvPr>
          <p:cNvGraphicFramePr>
            <a:graphicFrameLocks noGrp="1"/>
          </p:cNvGraphicFramePr>
          <p:nvPr>
            <p:ph idx="1"/>
            <p:extLst>
              <p:ext uri="{D42A27DB-BD31-4B8C-83A1-F6EECF244321}">
                <p14:modId xmlns:p14="http://schemas.microsoft.com/office/powerpoint/2010/main" val="107565634"/>
              </p:ext>
            </p:extLst>
          </p:nvPr>
        </p:nvGraphicFramePr>
        <p:xfrm>
          <a:off x="1217640" y="2441308"/>
          <a:ext cx="21247095" cy="8833384"/>
        </p:xfrm>
        <a:graphic>
          <a:graphicData uri="http://schemas.openxmlformats.org/drawingml/2006/table">
            <a:tbl>
              <a:tblPr firstRow="1" bandRow="1">
                <a:tableStyleId>{33BA23B1-9221-436E-865A-0063620EA4FD}</a:tableStyleId>
              </a:tblPr>
              <a:tblGrid>
                <a:gridCol w="7082365">
                  <a:extLst>
                    <a:ext uri="{9D8B030D-6E8A-4147-A177-3AD203B41FA5}">
                      <a16:colId xmlns:a16="http://schemas.microsoft.com/office/drawing/2014/main" val="1954369856"/>
                    </a:ext>
                  </a:extLst>
                </a:gridCol>
                <a:gridCol w="7082365">
                  <a:extLst>
                    <a:ext uri="{9D8B030D-6E8A-4147-A177-3AD203B41FA5}">
                      <a16:colId xmlns:a16="http://schemas.microsoft.com/office/drawing/2014/main" val="2084799200"/>
                    </a:ext>
                  </a:extLst>
                </a:gridCol>
                <a:gridCol w="7082365">
                  <a:extLst>
                    <a:ext uri="{9D8B030D-6E8A-4147-A177-3AD203B41FA5}">
                      <a16:colId xmlns:a16="http://schemas.microsoft.com/office/drawing/2014/main" val="996629960"/>
                    </a:ext>
                  </a:extLst>
                </a:gridCol>
              </a:tblGrid>
              <a:tr h="2410489">
                <a:tc>
                  <a:txBody>
                    <a:bodyPr/>
                    <a:lstStyle/>
                    <a:p>
                      <a:r>
                        <a:rPr lang="en-US" sz="3600" dirty="0">
                          <a:latin typeface="Montserrat" panose="00000500000000000000" pitchFamily="2" charset="0"/>
                        </a:rPr>
                        <a:t>Accountability Type</a:t>
                      </a:r>
                    </a:p>
                  </a:txBody>
                  <a:tcPr/>
                </a:tc>
                <a:tc>
                  <a:txBody>
                    <a:bodyPr/>
                    <a:lstStyle/>
                    <a:p>
                      <a:r>
                        <a:rPr lang="en-US" sz="3600" dirty="0">
                          <a:latin typeface="Montserrat" panose="00000500000000000000" pitchFamily="2" charset="0"/>
                        </a:rPr>
                        <a:t>Definition: The extent to which...</a:t>
                      </a:r>
                    </a:p>
                  </a:txBody>
                  <a:tcPr/>
                </a:tc>
                <a:tc>
                  <a:txBody>
                    <a:bodyPr/>
                    <a:lstStyle/>
                    <a:p>
                      <a:r>
                        <a:rPr lang="en-US" sz="3600" dirty="0">
                          <a:latin typeface="Montserrat" panose="00000500000000000000" pitchFamily="2" charset="0"/>
                        </a:rPr>
                        <a:t>Examples of Indicators</a:t>
                      </a:r>
                    </a:p>
                  </a:txBody>
                  <a:tcPr/>
                </a:tc>
                <a:extLst>
                  <a:ext uri="{0D108BD9-81ED-4DB2-BD59-A6C34878D82A}">
                    <a16:rowId xmlns:a16="http://schemas.microsoft.com/office/drawing/2014/main" val="857726549"/>
                  </a:ext>
                </a:extLst>
              </a:tr>
              <a:tr h="2306812">
                <a:tc>
                  <a:txBody>
                    <a:bodyPr/>
                    <a:lstStyle/>
                    <a:p>
                      <a:r>
                        <a:rPr lang="en-US" sz="3200" dirty="0">
                          <a:solidFill>
                            <a:schemeClr val="tx1">
                              <a:lumMod val="50000"/>
                            </a:schemeClr>
                          </a:solidFill>
                          <a:latin typeface="Montserrat" panose="00000500000000000000" pitchFamily="2" charset="0"/>
                        </a:rPr>
                        <a:t>Efficiency</a:t>
                      </a:r>
                    </a:p>
                  </a:txBody>
                  <a:tcPr/>
                </a:tc>
                <a:tc>
                  <a:txBody>
                    <a:bodyPr/>
                    <a:lstStyle/>
                    <a:p>
                      <a:r>
                        <a:rPr lang="en-US" sz="3200" dirty="0">
                          <a:solidFill>
                            <a:schemeClr val="tx1">
                              <a:lumMod val="50000"/>
                            </a:schemeClr>
                          </a:solidFill>
                          <a:latin typeface="Montserrat" panose="00000500000000000000" pitchFamily="2" charset="0"/>
                        </a:rPr>
                        <a:t>Resources are utilized without waste or redundancy</a:t>
                      </a:r>
                    </a:p>
                  </a:txBody>
                  <a:tcPr/>
                </a:tc>
                <a:tc>
                  <a:txBody>
                    <a:bodyPr/>
                    <a:lstStyle/>
                    <a:p>
                      <a:r>
                        <a:rPr lang="en-US" sz="3200" dirty="0">
                          <a:solidFill>
                            <a:schemeClr val="tx1">
                              <a:lumMod val="50000"/>
                            </a:schemeClr>
                          </a:solidFill>
                          <a:latin typeface="Montserrat" panose="00000500000000000000" pitchFamily="2" charset="0"/>
                        </a:rPr>
                        <a:t>Dollars spent on the program, cost per client served, cost per unit of outcome</a:t>
                      </a:r>
                    </a:p>
                  </a:txBody>
                  <a:tcPr/>
                </a:tc>
                <a:extLst>
                  <a:ext uri="{0D108BD9-81ED-4DB2-BD59-A6C34878D82A}">
                    <a16:rowId xmlns:a16="http://schemas.microsoft.com/office/drawing/2014/main" val="4272716154"/>
                  </a:ext>
                </a:extLst>
              </a:tr>
              <a:tr h="2306812">
                <a:tc>
                  <a:txBody>
                    <a:bodyPr/>
                    <a:lstStyle/>
                    <a:p>
                      <a:r>
                        <a:rPr lang="en-US" sz="3200" dirty="0">
                          <a:solidFill>
                            <a:schemeClr val="tx1">
                              <a:lumMod val="50000"/>
                            </a:schemeClr>
                          </a:solidFill>
                          <a:latin typeface="Montserrat" panose="00000500000000000000" pitchFamily="2" charset="0"/>
                        </a:rPr>
                        <a:t>Fiscal</a:t>
                      </a:r>
                    </a:p>
                  </a:txBody>
                  <a:tcPr/>
                </a:tc>
                <a:tc>
                  <a:txBody>
                    <a:bodyPr/>
                    <a:lstStyle/>
                    <a:p>
                      <a:r>
                        <a:rPr lang="en-US" sz="3200" dirty="0">
                          <a:solidFill>
                            <a:schemeClr val="tx1">
                              <a:lumMod val="50000"/>
                            </a:schemeClr>
                          </a:solidFill>
                          <a:latin typeface="Montserrat" panose="00000500000000000000" pitchFamily="2" charset="0"/>
                        </a:rPr>
                        <a:t>Resources are managed according to the budget</a:t>
                      </a:r>
                    </a:p>
                  </a:txBody>
                  <a:tcPr/>
                </a:tc>
                <a:tc>
                  <a:txBody>
                    <a:bodyPr/>
                    <a:lstStyle/>
                    <a:p>
                      <a:r>
                        <a:rPr lang="en-US" sz="3200" dirty="0">
                          <a:solidFill>
                            <a:schemeClr val="tx1">
                              <a:lumMod val="50000"/>
                            </a:schemeClr>
                          </a:solidFill>
                          <a:latin typeface="Montserrat" panose="00000500000000000000" pitchFamily="2" charset="0"/>
                        </a:rPr>
                        <a:t>Existence of receipts and bills paid, # of errors found during annual audit, % budget variance</a:t>
                      </a:r>
                    </a:p>
                  </a:txBody>
                  <a:tcPr/>
                </a:tc>
                <a:extLst>
                  <a:ext uri="{0D108BD9-81ED-4DB2-BD59-A6C34878D82A}">
                    <a16:rowId xmlns:a16="http://schemas.microsoft.com/office/drawing/2014/main" val="2748864840"/>
                  </a:ext>
                </a:extLst>
              </a:tr>
              <a:tr h="1809271">
                <a:tc>
                  <a:txBody>
                    <a:bodyPr/>
                    <a:lstStyle/>
                    <a:p>
                      <a:r>
                        <a:rPr lang="en-US" sz="3200" dirty="0">
                          <a:solidFill>
                            <a:schemeClr val="tx1">
                              <a:lumMod val="50000"/>
                            </a:schemeClr>
                          </a:solidFill>
                          <a:latin typeface="Montserrat" panose="00000500000000000000" pitchFamily="2" charset="0"/>
                        </a:rPr>
                        <a:t>Legal</a:t>
                      </a:r>
                    </a:p>
                  </a:txBody>
                  <a:tcPr/>
                </a:tc>
                <a:tc>
                  <a:txBody>
                    <a:bodyPr/>
                    <a:lstStyle/>
                    <a:p>
                      <a:r>
                        <a:rPr lang="en-US" sz="3200" dirty="0">
                          <a:solidFill>
                            <a:schemeClr val="tx1">
                              <a:lumMod val="50000"/>
                            </a:schemeClr>
                          </a:solidFill>
                          <a:latin typeface="Montserrat" panose="00000500000000000000" pitchFamily="2" charset="0"/>
                        </a:rPr>
                        <a:t>Legal, regulatory, and ethical standards are met</a:t>
                      </a:r>
                    </a:p>
                  </a:txBody>
                  <a:tcPr/>
                </a:tc>
                <a:tc>
                  <a:txBody>
                    <a:bodyPr/>
                    <a:lstStyle/>
                    <a:p>
                      <a:r>
                        <a:rPr lang="en-US" sz="3200" dirty="0">
                          <a:solidFill>
                            <a:schemeClr val="tx1">
                              <a:lumMod val="50000"/>
                            </a:schemeClr>
                          </a:solidFill>
                          <a:latin typeface="Montserrat" panose="00000500000000000000" pitchFamily="2" charset="0"/>
                        </a:rPr>
                        <a:t># of malpractice suits, investigations, or personnel with licensure </a:t>
                      </a:r>
                    </a:p>
                  </a:txBody>
                  <a:tcPr/>
                </a:tc>
                <a:extLst>
                  <a:ext uri="{0D108BD9-81ED-4DB2-BD59-A6C34878D82A}">
                    <a16:rowId xmlns:a16="http://schemas.microsoft.com/office/drawing/2014/main" val="9063551"/>
                  </a:ext>
                </a:extLst>
              </a:tr>
            </a:tbl>
          </a:graphicData>
        </a:graphic>
      </p:graphicFrame>
      <p:pic>
        <p:nvPicPr>
          <p:cNvPr id="3" name="Image" descr="Image">
            <a:extLst>
              <a:ext uri="{FF2B5EF4-FFF2-40B4-BE49-F238E27FC236}">
                <a16:creationId xmlns:a16="http://schemas.microsoft.com/office/drawing/2014/main" id="{B3642463-02A2-46B9-50C9-F1430DD4210F}"/>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05232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D959-44F9-86C5-3CD8-5D7E318A886A}"/>
              </a:ext>
            </a:extLst>
          </p:cNvPr>
          <p:cNvSpPr>
            <a:spLocks noGrp="1"/>
          </p:cNvSpPr>
          <p:nvPr>
            <p:ph type="title"/>
          </p:nvPr>
        </p:nvSpPr>
        <p:spPr>
          <a:xfrm>
            <a:off x="1217640" y="1073480"/>
            <a:ext cx="19507201" cy="1505304"/>
          </a:xfrm>
        </p:spPr>
        <p:txBody>
          <a:bodyPr lIns="50800" tIns="50800" rIns="50800" bIns="50800" anchor="t">
            <a:normAutofit/>
          </a:bodyPr>
          <a:lstStyle/>
          <a:p>
            <a:r>
              <a:rPr lang="en-US" spc="398" dirty="0">
                <a:solidFill>
                  <a:srgbClr val="ECB547"/>
                </a:solidFill>
                <a:latin typeface="AcuminProWide-Semibold"/>
              </a:rPr>
              <a:t>Service Utilization Plan</a:t>
            </a:r>
          </a:p>
        </p:txBody>
      </p:sp>
      <p:graphicFrame>
        <p:nvGraphicFramePr>
          <p:cNvPr id="4" name="Content Placeholder 3">
            <a:extLst>
              <a:ext uri="{FF2B5EF4-FFF2-40B4-BE49-F238E27FC236}">
                <a16:creationId xmlns:a16="http://schemas.microsoft.com/office/drawing/2014/main" id="{A815B094-1C39-EDC2-31C8-8E85538B954D}"/>
              </a:ext>
            </a:extLst>
          </p:cNvPr>
          <p:cNvGraphicFramePr>
            <a:graphicFrameLocks noGrp="1"/>
          </p:cNvGraphicFramePr>
          <p:nvPr>
            <p:ph idx="1"/>
            <p:extLst>
              <p:ext uri="{D42A27DB-BD31-4B8C-83A1-F6EECF244321}">
                <p14:modId xmlns:p14="http://schemas.microsoft.com/office/powerpoint/2010/main" val="3520455766"/>
              </p:ext>
            </p:extLst>
          </p:nvPr>
        </p:nvGraphicFramePr>
        <p:xfrm>
          <a:off x="1217640" y="2578784"/>
          <a:ext cx="21247095" cy="7589520"/>
        </p:xfrm>
        <a:graphic>
          <a:graphicData uri="http://schemas.openxmlformats.org/drawingml/2006/table">
            <a:tbl>
              <a:tblPr firstRow="1" bandRow="1">
                <a:tableStyleId>{33BA23B1-9221-436E-865A-0063620EA4FD}</a:tableStyleId>
              </a:tblPr>
              <a:tblGrid>
                <a:gridCol w="7082365">
                  <a:extLst>
                    <a:ext uri="{9D8B030D-6E8A-4147-A177-3AD203B41FA5}">
                      <a16:colId xmlns:a16="http://schemas.microsoft.com/office/drawing/2014/main" val="3148004446"/>
                    </a:ext>
                  </a:extLst>
                </a:gridCol>
                <a:gridCol w="7082365">
                  <a:extLst>
                    <a:ext uri="{9D8B030D-6E8A-4147-A177-3AD203B41FA5}">
                      <a16:colId xmlns:a16="http://schemas.microsoft.com/office/drawing/2014/main" val="1165819024"/>
                    </a:ext>
                  </a:extLst>
                </a:gridCol>
                <a:gridCol w="7082365">
                  <a:extLst>
                    <a:ext uri="{9D8B030D-6E8A-4147-A177-3AD203B41FA5}">
                      <a16:colId xmlns:a16="http://schemas.microsoft.com/office/drawing/2014/main" val="1304974500"/>
                    </a:ext>
                  </a:extLst>
                </a:gridCol>
              </a:tblGrid>
              <a:tr h="1868412">
                <a:tc>
                  <a:txBody>
                    <a:bodyPr/>
                    <a:lstStyle/>
                    <a:p>
                      <a:pPr lvl="0">
                        <a:buNone/>
                      </a:pPr>
                      <a:r>
                        <a:rPr lang="en-US" sz="4000" dirty="0">
                          <a:latin typeface="Montserrat" panose="00000500000000000000" pitchFamily="2" charset="0"/>
                        </a:rPr>
                        <a:t>Accountability Type</a:t>
                      </a:r>
                    </a:p>
                  </a:txBody>
                  <a:tcPr/>
                </a:tc>
                <a:tc>
                  <a:txBody>
                    <a:bodyPr/>
                    <a:lstStyle/>
                    <a:p>
                      <a:pPr lvl="0">
                        <a:buNone/>
                      </a:pPr>
                      <a:r>
                        <a:rPr lang="en-US" sz="4000" dirty="0">
                          <a:latin typeface="Montserrat" panose="00000500000000000000" pitchFamily="2" charset="0"/>
                        </a:rPr>
                        <a:t>Definition: The extent to which...</a:t>
                      </a:r>
                    </a:p>
                  </a:txBody>
                  <a:tcPr/>
                </a:tc>
                <a:tc>
                  <a:txBody>
                    <a:bodyPr/>
                    <a:lstStyle/>
                    <a:p>
                      <a:pPr lvl="0">
                        <a:buNone/>
                      </a:pPr>
                      <a:r>
                        <a:rPr lang="en-US" sz="4000" dirty="0">
                          <a:latin typeface="Montserrat" panose="00000500000000000000" pitchFamily="2" charset="0"/>
                        </a:rPr>
                        <a:t>Examples of Indicators</a:t>
                      </a:r>
                    </a:p>
                  </a:txBody>
                  <a:tcPr/>
                </a:tc>
                <a:extLst>
                  <a:ext uri="{0D108BD9-81ED-4DB2-BD59-A6C34878D82A}">
                    <a16:rowId xmlns:a16="http://schemas.microsoft.com/office/drawing/2014/main" val="2033176212"/>
                  </a:ext>
                </a:extLst>
              </a:tr>
              <a:tr h="2983667">
                <a:tc>
                  <a:txBody>
                    <a:bodyPr/>
                    <a:lstStyle/>
                    <a:p>
                      <a:r>
                        <a:rPr lang="en-US" sz="4000" dirty="0">
                          <a:solidFill>
                            <a:schemeClr val="tx1">
                              <a:lumMod val="50000"/>
                            </a:schemeClr>
                          </a:solidFill>
                          <a:latin typeface="Montserrat" panose="00000500000000000000" pitchFamily="2" charset="0"/>
                        </a:rPr>
                        <a:t>Coverage</a:t>
                      </a:r>
                    </a:p>
                  </a:txBody>
                  <a:tcPr/>
                </a:tc>
                <a:tc>
                  <a:txBody>
                    <a:bodyPr/>
                    <a:lstStyle/>
                    <a:p>
                      <a:r>
                        <a:rPr lang="en-US" sz="4000" dirty="0">
                          <a:solidFill>
                            <a:schemeClr val="tx1">
                              <a:lumMod val="50000"/>
                            </a:schemeClr>
                          </a:solidFill>
                          <a:latin typeface="Montserrat" panose="00000500000000000000" pitchFamily="2" charset="0"/>
                        </a:rPr>
                        <a:t>Target population is reached</a:t>
                      </a:r>
                    </a:p>
                  </a:txBody>
                  <a:tcPr/>
                </a:tc>
                <a:tc>
                  <a:txBody>
                    <a:bodyPr/>
                    <a:lstStyle/>
                    <a:p>
                      <a:r>
                        <a:rPr lang="en-US" sz="4000" dirty="0">
                          <a:solidFill>
                            <a:schemeClr val="tx1">
                              <a:lumMod val="50000"/>
                            </a:schemeClr>
                          </a:solidFill>
                          <a:latin typeface="Montserrat" panose="00000500000000000000" pitchFamily="2" charset="0"/>
                        </a:rPr>
                        <a:t>Coverage efficiency, efficiency index, % coverage efficiency target achieved</a:t>
                      </a:r>
                    </a:p>
                  </a:txBody>
                  <a:tcPr/>
                </a:tc>
                <a:extLst>
                  <a:ext uri="{0D108BD9-81ED-4DB2-BD59-A6C34878D82A}">
                    <a16:rowId xmlns:a16="http://schemas.microsoft.com/office/drawing/2014/main" val="3291583778"/>
                  </a:ext>
                </a:extLst>
              </a:tr>
              <a:tr h="2737441">
                <a:tc>
                  <a:txBody>
                    <a:bodyPr/>
                    <a:lstStyle/>
                    <a:p>
                      <a:r>
                        <a:rPr lang="en-US" sz="4000" dirty="0">
                          <a:solidFill>
                            <a:schemeClr val="tx1">
                              <a:lumMod val="50000"/>
                            </a:schemeClr>
                          </a:solidFill>
                          <a:latin typeface="Montserrat" panose="00000500000000000000" pitchFamily="2" charset="0"/>
                        </a:rPr>
                        <a:t>Service delivery</a:t>
                      </a:r>
                    </a:p>
                  </a:txBody>
                  <a:tcPr/>
                </a:tc>
                <a:tc>
                  <a:txBody>
                    <a:bodyPr/>
                    <a:lstStyle/>
                    <a:p>
                      <a:r>
                        <a:rPr lang="en-US" sz="4000" dirty="0">
                          <a:solidFill>
                            <a:schemeClr val="tx1">
                              <a:lumMod val="50000"/>
                            </a:schemeClr>
                          </a:solidFill>
                          <a:latin typeface="Montserrat" panose="00000500000000000000" pitchFamily="2" charset="0"/>
                        </a:rPr>
                        <a:t>Intervention is provided as planned</a:t>
                      </a:r>
                    </a:p>
                  </a:txBody>
                  <a:tcPr/>
                </a:tc>
                <a:tc>
                  <a:txBody>
                    <a:bodyPr/>
                    <a:lstStyle/>
                    <a:p>
                      <a:r>
                        <a:rPr lang="en-US" sz="4000" dirty="0">
                          <a:solidFill>
                            <a:schemeClr val="tx1">
                              <a:lumMod val="50000"/>
                            </a:schemeClr>
                          </a:solidFill>
                          <a:latin typeface="Montserrat" panose="00000500000000000000" pitchFamily="2" charset="0"/>
                        </a:rPr>
                        <a:t># of units of service provided, breaches of protocol, or intervention modifications</a:t>
                      </a:r>
                    </a:p>
                  </a:txBody>
                  <a:tcPr/>
                </a:tc>
                <a:extLst>
                  <a:ext uri="{0D108BD9-81ED-4DB2-BD59-A6C34878D82A}">
                    <a16:rowId xmlns:a16="http://schemas.microsoft.com/office/drawing/2014/main" val="3114370806"/>
                  </a:ext>
                </a:extLst>
              </a:tr>
            </a:tbl>
          </a:graphicData>
        </a:graphic>
      </p:graphicFrame>
      <p:pic>
        <p:nvPicPr>
          <p:cNvPr id="3" name="Image" descr="Image">
            <a:extLst>
              <a:ext uri="{FF2B5EF4-FFF2-40B4-BE49-F238E27FC236}">
                <a16:creationId xmlns:a16="http://schemas.microsoft.com/office/drawing/2014/main" id="{F768A950-53B5-41B3-25B3-7343D94AB181}"/>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459221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BF2128-E9DB-E262-3A05-6F02BC14FB65}"/>
              </a:ext>
            </a:extLst>
          </p:cNvPr>
          <p:cNvPicPr>
            <a:picLocks noGrp="1" noChangeAspect="1"/>
          </p:cNvPicPr>
          <p:nvPr>
            <p:ph type="pic" sz="quarter" idx="21"/>
          </p:nvPr>
        </p:nvPicPr>
        <p:blipFill rotWithShape="1">
          <a:blip r:embed="rId2"/>
          <a:srcRect b="3639"/>
          <a:stretch/>
        </p:blipFill>
        <p:spPr>
          <a:xfrm>
            <a:off x="3136121" y="381142"/>
            <a:ext cx="18111758" cy="12953715"/>
          </a:xfrm>
          <a:prstGeom prst="rect">
            <a:avLst/>
          </a:prstGeom>
          <a:noFill/>
        </p:spPr>
      </p:pic>
      <p:pic>
        <p:nvPicPr>
          <p:cNvPr id="2" name="Image" descr="Image">
            <a:extLst>
              <a:ext uri="{FF2B5EF4-FFF2-40B4-BE49-F238E27FC236}">
                <a16:creationId xmlns:a16="http://schemas.microsoft.com/office/drawing/2014/main" id="{7DD822A5-1495-68A6-BB5D-E94029B43503}"/>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16019089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691D-996B-DD83-D0F5-6551F97A54CD}"/>
              </a:ext>
            </a:extLst>
          </p:cNvPr>
          <p:cNvSpPr>
            <a:spLocks noGrp="1"/>
          </p:cNvSpPr>
          <p:nvPr>
            <p:ph type="title"/>
          </p:nvPr>
        </p:nvSpPr>
        <p:spPr>
          <a:xfrm>
            <a:off x="1221177" y="1244446"/>
            <a:ext cx="19507201" cy="1505304"/>
          </a:xfrm>
        </p:spPr>
        <p:txBody>
          <a:bodyPr lIns="50800" tIns="50800" rIns="50800" bIns="50800" anchor="t">
            <a:normAutofit/>
          </a:bodyPr>
          <a:lstStyle/>
          <a:p>
            <a:r>
              <a:rPr lang="en-US" spc="398" dirty="0">
                <a:solidFill>
                  <a:srgbClr val="ECB547"/>
                </a:solidFill>
                <a:latin typeface="AcuminProWide-Semibold"/>
              </a:rPr>
              <a:t>Interpreting Implementation Data</a:t>
            </a:r>
          </a:p>
        </p:txBody>
      </p:sp>
      <p:sp>
        <p:nvSpPr>
          <p:cNvPr id="3" name="Content Placeholder 2">
            <a:extLst>
              <a:ext uri="{FF2B5EF4-FFF2-40B4-BE49-F238E27FC236}">
                <a16:creationId xmlns:a16="http://schemas.microsoft.com/office/drawing/2014/main" id="{C8BD863C-3F23-1ABB-1378-65DA2095EB37}"/>
              </a:ext>
            </a:extLst>
          </p:cNvPr>
          <p:cNvSpPr>
            <a:spLocks noGrp="1"/>
          </p:cNvSpPr>
          <p:nvPr>
            <p:ph idx="1"/>
          </p:nvPr>
        </p:nvSpPr>
        <p:spPr>
          <a:xfrm>
            <a:off x="1221177" y="2749750"/>
            <a:ext cx="21945602" cy="8686800"/>
          </a:xfrm>
        </p:spPr>
        <p:txBody>
          <a:bodyPr lIns="50800" tIns="50800" rIns="50800" bIns="50800" numCol="1" spcCol="1098550" anchor="t">
            <a:normAutofit/>
          </a:bodyPr>
          <a:lstStyle/>
          <a:p>
            <a:r>
              <a:rPr lang="en-US" dirty="0">
                <a:solidFill>
                  <a:schemeClr val="tx1">
                    <a:lumMod val="50000"/>
                  </a:schemeClr>
                </a:solidFill>
                <a:latin typeface="Montserrat"/>
              </a:rPr>
              <a:t>Compare your process monitoring data with the targets stated in your process objectives/work plan</a:t>
            </a:r>
          </a:p>
          <a:p>
            <a:r>
              <a:rPr lang="en-US" dirty="0">
                <a:solidFill>
                  <a:schemeClr val="tx1">
                    <a:lumMod val="50000"/>
                  </a:schemeClr>
                </a:solidFill>
                <a:latin typeface="Montserrat"/>
              </a:rPr>
              <a:t>Attention to coverage is critical</a:t>
            </a:r>
            <a:endParaRPr lang="en-US" dirty="0">
              <a:solidFill>
                <a:schemeClr val="tx1">
                  <a:lumMod val="50000"/>
                </a:schemeClr>
              </a:solidFill>
            </a:endParaRPr>
          </a:p>
          <a:p>
            <a:r>
              <a:rPr lang="en-US" dirty="0">
                <a:solidFill>
                  <a:schemeClr val="tx1">
                    <a:lumMod val="50000"/>
                  </a:schemeClr>
                </a:solidFill>
                <a:latin typeface="Montserrat"/>
              </a:rPr>
              <a:t>Get staff insight into congruence between objectives and achievements</a:t>
            </a:r>
          </a:p>
          <a:p>
            <a:r>
              <a:rPr lang="en-US" dirty="0">
                <a:solidFill>
                  <a:schemeClr val="tx1">
                    <a:lumMod val="50000"/>
                  </a:schemeClr>
                </a:solidFill>
                <a:latin typeface="Montserrat"/>
              </a:rPr>
              <a:t>Consider the extent to which program components are provided </a:t>
            </a:r>
          </a:p>
        </p:txBody>
      </p:sp>
      <p:pic>
        <p:nvPicPr>
          <p:cNvPr id="4" name="Image" descr="Image">
            <a:extLst>
              <a:ext uri="{FF2B5EF4-FFF2-40B4-BE49-F238E27FC236}">
                <a16:creationId xmlns:a16="http://schemas.microsoft.com/office/drawing/2014/main" id="{2B5986AE-105F-82C5-FECA-7E7918EDC174}"/>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516054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0627-221B-FE4D-66E9-C977C9FABC85}"/>
              </a:ext>
            </a:extLst>
          </p:cNvPr>
          <p:cNvSpPr>
            <a:spLocks noGrp="1"/>
          </p:cNvSpPr>
          <p:nvPr>
            <p:ph type="title"/>
          </p:nvPr>
        </p:nvSpPr>
        <p:spPr>
          <a:xfrm>
            <a:off x="566057" y="1059611"/>
            <a:ext cx="5486401" cy="4600959"/>
          </a:xfrm>
        </p:spPr>
        <p:txBody>
          <a:bodyPr>
            <a:normAutofit/>
          </a:bodyPr>
          <a:lstStyle/>
          <a:p>
            <a:r>
              <a:rPr lang="en-US" spc="398" dirty="0">
                <a:solidFill>
                  <a:srgbClr val="ECB547"/>
                </a:solidFill>
                <a:latin typeface="AcuminProWide-Semibold"/>
              </a:rPr>
              <a:t>Outcome Evaluation Designs</a:t>
            </a:r>
          </a:p>
        </p:txBody>
      </p:sp>
      <p:pic>
        <p:nvPicPr>
          <p:cNvPr id="4" name="Content Placeholder 3">
            <a:extLst>
              <a:ext uri="{FF2B5EF4-FFF2-40B4-BE49-F238E27FC236}">
                <a16:creationId xmlns:a16="http://schemas.microsoft.com/office/drawing/2014/main" id="{DE52F241-92C7-AB42-D07E-A50651574BCA}"/>
              </a:ext>
            </a:extLst>
          </p:cNvPr>
          <p:cNvPicPr>
            <a:picLocks noGrp="1" noChangeAspect="1"/>
          </p:cNvPicPr>
          <p:nvPr>
            <p:ph idx="1"/>
          </p:nvPr>
        </p:nvPicPr>
        <p:blipFill rotWithShape="1">
          <a:blip r:embed="rId2"/>
          <a:srcRect b="4203"/>
          <a:stretch/>
        </p:blipFill>
        <p:spPr>
          <a:xfrm>
            <a:off x="7021285" y="-76002"/>
            <a:ext cx="13182600" cy="13868003"/>
          </a:xfrm>
          <a:prstGeom prst="rect">
            <a:avLst/>
          </a:prstGeom>
        </p:spPr>
      </p:pic>
      <p:pic>
        <p:nvPicPr>
          <p:cNvPr id="3" name="Image" descr="Image">
            <a:extLst>
              <a:ext uri="{FF2B5EF4-FFF2-40B4-BE49-F238E27FC236}">
                <a16:creationId xmlns:a16="http://schemas.microsoft.com/office/drawing/2014/main" id="{E20047BA-2834-9037-767B-A466F1ED4E0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447486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2067339"/>
            <a:ext cx="19971026"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10400" dirty="0">
                <a:solidFill>
                  <a:srgbClr val="ECB547"/>
                </a:solidFill>
                <a:latin typeface="AcuminProWide-Semibold"/>
                <a:sym typeface="Montserrat"/>
              </a:rPr>
              <a:t>IV. </a:t>
            </a:r>
            <a:r>
              <a:rPr lang="en-US" sz="10400" dirty="0">
                <a:solidFill>
                  <a:schemeClr val="dk1"/>
                </a:solidFill>
                <a:latin typeface="AcuminProWide-Semibold"/>
              </a:rPr>
              <a:t>Examining specific </a:t>
            </a:r>
            <a:r>
              <a:rPr lang="en-US" sz="10400" dirty="0">
                <a:solidFill>
                  <a:srgbClr val="7FC9C8"/>
                </a:solidFill>
                <a:latin typeface="AcuminProWide-Semibold"/>
              </a:rPr>
              <a:t>case studies</a:t>
            </a:r>
            <a:r>
              <a:rPr lang="en-US" sz="10400" dirty="0">
                <a:solidFill>
                  <a:schemeClr val="dk1"/>
                </a:solidFill>
                <a:latin typeface="AcuminProWide-Semibold"/>
              </a:rPr>
              <a:t> of successful methodology and evaluation sections</a:t>
            </a:r>
            <a:endParaRPr sz="10400" dirty="0">
              <a:solidFill>
                <a:schemeClr val="dk1"/>
              </a:solidFill>
              <a:latin typeface="AcuminProWide-Semibold"/>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595560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9">
            <a:extLst>
              <a:ext uri="{FF2B5EF4-FFF2-40B4-BE49-F238E27FC236}">
                <a16:creationId xmlns:a16="http://schemas.microsoft.com/office/drawing/2014/main" id="{9AC732BA-FD64-A2ED-4490-9B0B06DE94EC}"/>
              </a:ext>
            </a:extLst>
          </p:cNvPr>
          <p:cNvGraphicFramePr>
            <a:graphicFrameLocks/>
          </p:cNvGraphicFramePr>
          <p:nvPr>
            <p:extLst>
              <p:ext uri="{D42A27DB-BD31-4B8C-83A1-F6EECF244321}">
                <p14:modId xmlns:p14="http://schemas.microsoft.com/office/powerpoint/2010/main" val="1276409149"/>
              </p:ext>
            </p:extLst>
          </p:nvPr>
        </p:nvGraphicFramePr>
        <p:xfrm>
          <a:off x="1" y="290947"/>
          <a:ext cx="24383998" cy="12083592"/>
        </p:xfrm>
        <a:graphic>
          <a:graphicData uri="http://schemas.openxmlformats.org/drawingml/2006/table">
            <a:tbl>
              <a:tblPr/>
              <a:tblGrid>
                <a:gridCol w="2951017">
                  <a:extLst>
                    <a:ext uri="{9D8B030D-6E8A-4147-A177-3AD203B41FA5}">
                      <a16:colId xmlns:a16="http://schemas.microsoft.com/office/drawing/2014/main" val="3240181039"/>
                    </a:ext>
                  </a:extLst>
                </a:gridCol>
                <a:gridCol w="6608618">
                  <a:extLst>
                    <a:ext uri="{9D8B030D-6E8A-4147-A177-3AD203B41FA5}">
                      <a16:colId xmlns:a16="http://schemas.microsoft.com/office/drawing/2014/main" val="1382495922"/>
                    </a:ext>
                  </a:extLst>
                </a:gridCol>
                <a:gridCol w="2618509">
                  <a:extLst>
                    <a:ext uri="{9D8B030D-6E8A-4147-A177-3AD203B41FA5}">
                      <a16:colId xmlns:a16="http://schemas.microsoft.com/office/drawing/2014/main" val="3282242159"/>
                    </a:ext>
                  </a:extLst>
                </a:gridCol>
                <a:gridCol w="10307782">
                  <a:extLst>
                    <a:ext uri="{9D8B030D-6E8A-4147-A177-3AD203B41FA5}">
                      <a16:colId xmlns:a16="http://schemas.microsoft.com/office/drawing/2014/main" val="2917306667"/>
                    </a:ext>
                  </a:extLst>
                </a:gridCol>
                <a:gridCol w="1898072">
                  <a:extLst>
                    <a:ext uri="{9D8B030D-6E8A-4147-A177-3AD203B41FA5}">
                      <a16:colId xmlns:a16="http://schemas.microsoft.com/office/drawing/2014/main" val="2783705729"/>
                    </a:ext>
                  </a:extLst>
                </a:gridCol>
              </a:tblGrid>
              <a:tr h="3272325">
                <a:tc rowSpan="3">
                  <a:txBody>
                    <a:bodyPr/>
                    <a:lstStyle/>
                    <a:p>
                      <a:pPr algn="l" rtl="0" fontAlgn="base"/>
                      <a:r>
                        <a:rPr lang="en-US" sz="2400" b="0" i="0" dirty="0">
                          <a:solidFill>
                            <a:srgbClr val="000000"/>
                          </a:solidFill>
                          <a:effectLst/>
                          <a:latin typeface="Times New Roman" panose="02020603050405020304" pitchFamily="18" charset="0"/>
                        </a:rPr>
                        <a:t>Address structural- and systems- level barriers to improve rural residents’ access to quality, integrated SUD and other behavioral health care services. </a:t>
                      </a:r>
                      <a:endParaRPr lang="en-US" sz="2400" b="0" i="0" dirty="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solidFill>
                            <a:srgbClr val="000000"/>
                          </a:solidFill>
                          <a:effectLst/>
                          <a:latin typeface="Times New Roman" panose="02020603050405020304" pitchFamily="18" charset="0"/>
                        </a:rPr>
                        <a:t>1.Serve as an internship site for students at all levels (associates to doctoral) from local colleges/universities for completion of clinical hours towards their degree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solidFill>
                            <a:srgbClr val="000000"/>
                          </a:solidFill>
                          <a:effectLst/>
                          <a:latin typeface="Times New Roman" panose="02020603050405020304" pitchFamily="18" charset="0"/>
                        </a:rPr>
                        <a:t>Project Director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solidFill>
                            <a:srgbClr val="000000"/>
                          </a:solidFill>
                          <a:effectLst/>
                          <a:latin typeface="Times New Roman" panose="02020603050405020304" pitchFamily="18" charset="0"/>
                        </a:rPr>
                        <a:t>1a. MOU is established with at least 2 colleges/universities to offer internship hours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1b. Each FQHC has at least one intern from a local university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1c. Training program for recruits is established and implemented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1d. Interns are running at least 3 groups per week across the lifespan in each service area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1e. At least 1 new BHS provider is hired from the intern program within each FQHC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1f. Average wait time to obtain an appointment has reduced by  one month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dirty="0">
                          <a:solidFill>
                            <a:srgbClr val="000000"/>
                          </a:solidFill>
                          <a:effectLst/>
                          <a:latin typeface="Times New Roman" panose="02020603050405020304" pitchFamily="18" charset="0"/>
                        </a:rPr>
                        <a:t>1a. Y1 Q1-3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1b. Y2 Q1-4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1c. Y1 Q2-4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1d. Y2 Q1-Y4 Q4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1e. Y2 Q3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1f. Y3 Q1 </a:t>
                      </a:r>
                      <a:endParaRPr lang="en-US" sz="2400" b="0" i="0" dirty="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6126855"/>
                  </a:ext>
                </a:extLst>
              </a:tr>
              <a:tr h="3110872">
                <a:tc vMerge="1">
                  <a:txBody>
                    <a:bodyPr/>
                    <a:lstStyle/>
                    <a:p>
                      <a:endParaRPr lang="en-US"/>
                    </a:p>
                  </a:txBody>
                  <a:tcPr/>
                </a:tc>
                <a:tc>
                  <a:txBody>
                    <a:bodyPr/>
                    <a:lstStyle/>
                    <a:p>
                      <a:pPr algn="l" rtl="0" fontAlgn="base"/>
                      <a:r>
                        <a:rPr lang="en-US" sz="2400" b="0" i="0" dirty="0">
                          <a:solidFill>
                            <a:srgbClr val="000000"/>
                          </a:solidFill>
                          <a:effectLst/>
                          <a:latin typeface="Times New Roman" panose="02020603050405020304" pitchFamily="18" charset="0"/>
                        </a:rPr>
                        <a:t>2. Expand synchronous, video telehealth services for behavioral health and SUD treatment </a:t>
                      </a:r>
                      <a:endParaRPr lang="en-US" sz="2400" b="0" i="0" dirty="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solidFill>
                            <a:srgbClr val="000000"/>
                          </a:solidFill>
                          <a:effectLst/>
                          <a:latin typeface="Times New Roman" panose="02020603050405020304" pitchFamily="18" charset="0"/>
                        </a:rPr>
                        <a:t>Project Director &amp; Program Managers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dirty="0">
                          <a:solidFill>
                            <a:srgbClr val="000000"/>
                          </a:solidFill>
                          <a:effectLst/>
                          <a:latin typeface="Times New Roman" panose="02020603050405020304" pitchFamily="18" charset="0"/>
                        </a:rPr>
                        <a:t>2a. All BHS providers have equipment to perform telehealth services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2b. Protocol for billing and use is developed with staff trainings completed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2c. Patient education and advertisements are disseminated on social media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2d. At least 2 community trainings to increase understanding and utility of telehealth have been held in each county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2e. Adherence to scheduled appointments by patients has increased by 20% </a:t>
                      </a:r>
                      <a:endParaRPr lang="en-US" sz="2400" b="0" i="0" dirty="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dirty="0">
                          <a:solidFill>
                            <a:srgbClr val="000000"/>
                          </a:solidFill>
                          <a:effectLst/>
                          <a:latin typeface="Times New Roman" panose="02020603050405020304" pitchFamily="18" charset="0"/>
                        </a:rPr>
                        <a:t>2a. Y1 Q2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2b. Y1 Q2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2c. Y1 Q3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2d. Y1 Q3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2f. Y3 Q1 </a:t>
                      </a:r>
                      <a:endParaRPr lang="en-US" sz="2400" b="0" i="0" dirty="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9613409"/>
                  </a:ext>
                </a:extLst>
              </a:tr>
              <a:tr h="2303604">
                <a:tc vMerge="1">
                  <a:txBody>
                    <a:bodyPr/>
                    <a:lstStyle/>
                    <a:p>
                      <a:endParaRPr lang="en-US"/>
                    </a:p>
                  </a:txBody>
                  <a:tcPr/>
                </a:tc>
                <a:tc>
                  <a:txBody>
                    <a:bodyPr/>
                    <a:lstStyle/>
                    <a:p>
                      <a:pPr algn="l" rtl="0" fontAlgn="base"/>
                      <a:r>
                        <a:rPr lang="en-US" sz="2400" b="0" i="0">
                          <a:solidFill>
                            <a:srgbClr val="000000"/>
                          </a:solidFill>
                          <a:effectLst/>
                          <a:latin typeface="Times New Roman" panose="02020603050405020304" pitchFamily="18" charset="0"/>
                        </a:rPr>
                        <a:t>3. Implement media campaign to decrease stigma associated with utilizing behavioral health and substance use services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solidFill>
                            <a:srgbClr val="000000"/>
                          </a:solidFill>
                          <a:effectLst/>
                          <a:latin typeface="Times New Roman" panose="02020603050405020304" pitchFamily="18" charset="0"/>
                        </a:rPr>
                        <a:t>Project Director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solidFill>
                            <a:srgbClr val="000000"/>
                          </a:solidFill>
                          <a:effectLst/>
                          <a:latin typeface="Times New Roman" panose="02020603050405020304" pitchFamily="18" charset="0"/>
                        </a:rPr>
                        <a:t>3a. At least 5 theory-based slogans/messages are developed for placement online and in local community spaces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3b. Messages are transformed into at least one poster per message and at least one social media post </a:t>
                      </a:r>
                      <a:endParaRPr lang="en-US" sz="2400" b="0" i="0">
                        <a:effectLst/>
                      </a:endParaRPr>
                    </a:p>
                    <a:p>
                      <a:pPr algn="l" rtl="0" fontAlgn="base"/>
                      <a:r>
                        <a:rPr lang="en-US" sz="2400" b="0" i="0">
                          <a:solidFill>
                            <a:srgbClr val="000000"/>
                          </a:solidFill>
                          <a:effectLst/>
                          <a:latin typeface="Times New Roman" panose="02020603050405020304" pitchFamily="18" charset="0"/>
                        </a:rPr>
                        <a:t> </a:t>
                      </a:r>
                      <a:endParaRPr lang="en-US" sz="2400" b="0" i="0">
                        <a:effectLst/>
                      </a:endParaRPr>
                    </a:p>
                    <a:p>
                      <a:pPr algn="l" rtl="0" fontAlgn="base"/>
                      <a:r>
                        <a:rPr lang="en-US" sz="2400" b="0" i="0">
                          <a:solidFill>
                            <a:srgbClr val="000000"/>
                          </a:solidFill>
                          <a:effectLst/>
                          <a:latin typeface="Times New Roman" panose="02020603050405020304" pitchFamily="18" charset="0"/>
                        </a:rPr>
                        <a:t>3c. Campaign is implemented on FQHC and community partner social media platforms and in physical spaces </a:t>
                      </a:r>
                      <a:endParaRPr lang="en-US" sz="2400" b="0" i="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dirty="0">
                          <a:solidFill>
                            <a:srgbClr val="000000"/>
                          </a:solidFill>
                          <a:effectLst/>
                          <a:latin typeface="Times New Roman" panose="02020603050405020304" pitchFamily="18" charset="0"/>
                        </a:rPr>
                        <a:t>3a. Y2 Q3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3b. Y2 Q4 </a:t>
                      </a:r>
                      <a:endParaRPr lang="en-US" sz="2400" b="0" i="0" dirty="0">
                        <a:effectLst/>
                      </a:endParaRPr>
                    </a:p>
                    <a:p>
                      <a:pPr algn="l" rtl="0" fontAlgn="base"/>
                      <a:endParaRPr lang="en-US" sz="2400" b="0" i="0" dirty="0">
                        <a:effectLst/>
                      </a:endParaRPr>
                    </a:p>
                    <a:p>
                      <a:pPr algn="l" rtl="0" fontAlgn="base"/>
                      <a:r>
                        <a:rPr lang="en-US" sz="2400" b="0" i="0" dirty="0">
                          <a:solidFill>
                            <a:srgbClr val="000000"/>
                          </a:solidFill>
                          <a:effectLst/>
                          <a:latin typeface="Times New Roman" panose="02020603050405020304" pitchFamily="18" charset="0"/>
                        </a:rPr>
                        <a:t> 3c. Y3 Q1-Y4 Q4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p>
                      <a:pPr algn="l" rtl="0" fontAlgn="base"/>
                      <a:r>
                        <a:rPr lang="en-US" sz="2400" b="0" i="0" dirty="0">
                          <a:solidFill>
                            <a:srgbClr val="000000"/>
                          </a:solidFill>
                          <a:effectLst/>
                          <a:latin typeface="Times New Roman" panose="02020603050405020304" pitchFamily="18" charset="0"/>
                        </a:rPr>
                        <a:t> </a:t>
                      </a:r>
                      <a:endParaRPr lang="en-US" sz="2400" b="0" i="0" dirty="0">
                        <a:effectLst/>
                      </a:endParaRPr>
                    </a:p>
                  </a:txBody>
                  <a:tcPr marL="4505" marR="4505" marT="2252" marB="225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383287"/>
                  </a:ext>
                </a:extLst>
              </a:tr>
            </a:tbl>
          </a:graphicData>
        </a:graphic>
      </p:graphicFrame>
    </p:spTree>
    <p:extLst>
      <p:ext uri="{BB962C8B-B14F-4D97-AF65-F5344CB8AC3E}">
        <p14:creationId xmlns:p14="http://schemas.microsoft.com/office/powerpoint/2010/main" val="243116450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document&#10;&#10;Description automatically generated">
            <a:extLst>
              <a:ext uri="{FF2B5EF4-FFF2-40B4-BE49-F238E27FC236}">
                <a16:creationId xmlns:a16="http://schemas.microsoft.com/office/drawing/2014/main" id="{812DDAB3-85E6-9AD6-B029-FF8CC577FF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1738"/>
          <a:stretch/>
        </p:blipFill>
        <p:spPr>
          <a:xfrm>
            <a:off x="4213860" y="741841"/>
            <a:ext cx="15956280" cy="12232318"/>
          </a:xfrm>
        </p:spPr>
      </p:pic>
      <p:pic>
        <p:nvPicPr>
          <p:cNvPr id="2" name="Image" descr="Image">
            <a:extLst>
              <a:ext uri="{FF2B5EF4-FFF2-40B4-BE49-F238E27FC236}">
                <a16:creationId xmlns:a16="http://schemas.microsoft.com/office/drawing/2014/main" id="{836A9500-2ED9-BB74-CC79-E20377E04062}"/>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942634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51C5-EA00-F9A0-0371-9C9F3C53B906}"/>
              </a:ext>
            </a:extLst>
          </p:cNvPr>
          <p:cNvSpPr>
            <a:spLocks noGrp="1"/>
          </p:cNvSpPr>
          <p:nvPr>
            <p:ph type="title"/>
          </p:nvPr>
        </p:nvSpPr>
        <p:spPr>
          <a:xfrm>
            <a:off x="1219201" y="1076146"/>
            <a:ext cx="19507201" cy="1505304"/>
          </a:xfrm>
        </p:spPr>
        <p:txBody>
          <a:bodyPr>
            <a:normAutofit/>
          </a:bodyPr>
          <a:lstStyle/>
          <a:p>
            <a:r>
              <a:rPr lang="en-US" spc="398" dirty="0">
                <a:solidFill>
                  <a:srgbClr val="ECB547"/>
                </a:solidFill>
                <a:latin typeface="AcuminProWide-Semibold"/>
              </a:rPr>
              <a:t>Narrative of Evaluation Sample </a:t>
            </a:r>
          </a:p>
        </p:txBody>
      </p:sp>
      <p:sp>
        <p:nvSpPr>
          <p:cNvPr id="3" name="Content Placeholder 2">
            <a:extLst>
              <a:ext uri="{FF2B5EF4-FFF2-40B4-BE49-F238E27FC236}">
                <a16:creationId xmlns:a16="http://schemas.microsoft.com/office/drawing/2014/main" id="{B5274EEF-652D-0814-2D2B-3896F97D0DD2}"/>
              </a:ext>
            </a:extLst>
          </p:cNvPr>
          <p:cNvSpPr>
            <a:spLocks noGrp="1"/>
          </p:cNvSpPr>
          <p:nvPr>
            <p:ph idx="1"/>
          </p:nvPr>
        </p:nvSpPr>
        <p:spPr>
          <a:xfrm>
            <a:off x="1219201" y="2581450"/>
            <a:ext cx="21247094" cy="8686800"/>
          </a:xfrm>
        </p:spPr>
        <p:txBody>
          <a:bodyPr numCol="1">
            <a:normAutofit fontScale="92500"/>
          </a:bodyPr>
          <a:lstStyle/>
          <a:p>
            <a:pPr marL="0" indent="0">
              <a:buNone/>
            </a:pPr>
            <a:r>
              <a:rPr lang="en-US" sz="4400" b="0" i="0" u="none" strike="noStrike" dirty="0">
                <a:solidFill>
                  <a:schemeClr val="tx1">
                    <a:lumMod val="50000"/>
                  </a:schemeClr>
                </a:solidFill>
                <a:effectLst/>
                <a:latin typeface="Montserrat" panose="00000500000000000000" pitchFamily="2" charset="0"/>
              </a:rPr>
              <a:t>Participant data will be collected by the CHWs and reported to the data analyst (DA) (to be hired), who will compile and conduct needed analyses. Participant data will be collected upon entry to the program and every six months while imprisoned up until the release date. Post-release participants will be followed up for data collection at the 90-day and one-year marks. Data to be collected include work readiness skills (using a tool developed by the data analyst), feelings of hope and self-worth (Likert measures), scores on emotional intelligence (Mayer-Salovey-Caruso Emotional Intelligence Test), employment outcomes (self-reports of employment length, location), rates of displacement (self-report), recidivism (self-report and state data), and desistance to crime. Desistance to crime will be measured using a series of measures related to attitudes toward crime, pro-social behaviors, social support and relationships, and overall well-being. The aim of the evaluation will be to determine which programmatic components are most impactful on overall desistance and recidivism. </a:t>
            </a:r>
            <a:r>
              <a:rPr lang="en-US" sz="4400" b="0" i="0" u="none" strike="noStrike" dirty="0">
                <a:effectLst/>
                <a:latin typeface="Montserrat" panose="00000500000000000000" pitchFamily="2" charset="0"/>
              </a:rPr>
              <a:t> </a:t>
            </a:r>
            <a:r>
              <a:rPr lang="en-US" sz="4000" b="0" i="0" u="none" strike="noStrike" dirty="0">
                <a:effectLst/>
                <a:latin typeface="Montserrat" panose="00000500000000000000" pitchFamily="2" charset="0"/>
              </a:rPr>
              <a:t> </a:t>
            </a:r>
            <a:endParaRPr lang="en-US" sz="4000" dirty="0">
              <a:latin typeface="Montserrat" panose="00000500000000000000" pitchFamily="2" charset="0"/>
            </a:endParaRPr>
          </a:p>
        </p:txBody>
      </p:sp>
      <p:pic>
        <p:nvPicPr>
          <p:cNvPr id="4" name="Image" descr="Image">
            <a:extLst>
              <a:ext uri="{FF2B5EF4-FFF2-40B4-BE49-F238E27FC236}">
                <a16:creationId xmlns:a16="http://schemas.microsoft.com/office/drawing/2014/main" id="{5ED539A3-7A4C-AA04-A7D7-26A53BC2AC70}"/>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899724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1494A28A-B4F5-1B1E-6795-1D604F70225B}"/>
              </a:ext>
            </a:extLst>
          </p:cNvPr>
          <p:cNvGraphicFramePr>
            <a:graphicFrameLocks/>
          </p:cNvGraphicFramePr>
          <p:nvPr>
            <p:extLst>
              <p:ext uri="{D42A27DB-BD31-4B8C-83A1-F6EECF244321}">
                <p14:modId xmlns:p14="http://schemas.microsoft.com/office/powerpoint/2010/main" val="3304616122"/>
              </p:ext>
            </p:extLst>
          </p:nvPr>
        </p:nvGraphicFramePr>
        <p:xfrm>
          <a:off x="365760" y="1"/>
          <a:ext cx="23637240" cy="13715999"/>
        </p:xfrm>
        <a:graphic>
          <a:graphicData uri="http://schemas.openxmlformats.org/drawingml/2006/table">
            <a:tbl>
              <a:tblPr/>
              <a:tblGrid>
                <a:gridCol w="9898741">
                  <a:extLst>
                    <a:ext uri="{9D8B030D-6E8A-4147-A177-3AD203B41FA5}">
                      <a16:colId xmlns:a16="http://schemas.microsoft.com/office/drawing/2014/main" val="851029706"/>
                    </a:ext>
                  </a:extLst>
                </a:gridCol>
                <a:gridCol w="8702750">
                  <a:extLst>
                    <a:ext uri="{9D8B030D-6E8A-4147-A177-3AD203B41FA5}">
                      <a16:colId xmlns:a16="http://schemas.microsoft.com/office/drawing/2014/main" val="461663907"/>
                    </a:ext>
                  </a:extLst>
                </a:gridCol>
                <a:gridCol w="5035749">
                  <a:extLst>
                    <a:ext uri="{9D8B030D-6E8A-4147-A177-3AD203B41FA5}">
                      <a16:colId xmlns:a16="http://schemas.microsoft.com/office/drawing/2014/main" val="1427416227"/>
                    </a:ext>
                  </a:extLst>
                </a:gridCol>
              </a:tblGrid>
              <a:tr h="771156">
                <a:tc>
                  <a:txBody>
                    <a:bodyPr/>
                    <a:lstStyle/>
                    <a:p>
                      <a:pPr algn="l" rtl="0" fontAlgn="base"/>
                      <a:r>
                        <a:rPr lang="en-US" sz="2400" b="1" i="0" dirty="0">
                          <a:effectLst/>
                          <a:latin typeface="Times"/>
                        </a:rPr>
                        <a:t>Outcome</a:t>
                      </a:r>
                      <a:r>
                        <a:rPr lang="en-US" sz="2400" b="0" i="0" dirty="0">
                          <a:effectLst/>
                          <a:latin typeface="Times"/>
                        </a:rPr>
                        <a:t> </a:t>
                      </a:r>
                      <a:endParaRPr lang="en-US" sz="24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1" i="0">
                          <a:effectLst/>
                          <a:latin typeface="Times"/>
                        </a:rPr>
                        <a:t>Measures/Indicators</a:t>
                      </a:r>
                      <a:r>
                        <a:rPr lang="en-US" sz="2400" b="0" i="0">
                          <a:effectLst/>
                          <a:latin typeface="Times"/>
                        </a:rPr>
                        <a: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1" i="0">
                          <a:effectLst/>
                          <a:latin typeface="Times"/>
                        </a:rPr>
                        <a:t>Data Source(s)</a:t>
                      </a:r>
                      <a:r>
                        <a:rPr lang="en-US" sz="2400" b="0" i="0">
                          <a:effectLst/>
                          <a:latin typeface="Times"/>
                        </a:rPr>
                        <a: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89887"/>
                  </a:ext>
                </a:extLst>
              </a:tr>
              <a:tr h="771156">
                <a:tc>
                  <a:txBody>
                    <a:bodyPr/>
                    <a:lstStyle/>
                    <a:p>
                      <a:pPr algn="l" rtl="0" fontAlgn="base"/>
                      <a:r>
                        <a:rPr lang="en-US" sz="2400" b="0" i="0">
                          <a:effectLst/>
                          <a:latin typeface="Times"/>
                        </a:rPr>
                        <a:t>Increased Knowledge of MAT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Multiple choice questions on MAT statistics and use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Education Session Pre/Post Test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510298"/>
                  </a:ext>
                </a:extLst>
              </a:tr>
              <a:tr h="1375535">
                <a:tc>
                  <a:txBody>
                    <a:bodyPr/>
                    <a:lstStyle/>
                    <a:p>
                      <a:pPr algn="l" rtl="0" fontAlgn="base"/>
                      <a:r>
                        <a:rPr lang="en-US" sz="2400" b="0" i="0" dirty="0">
                          <a:effectLst/>
                          <a:latin typeface="Times"/>
                        </a:rPr>
                        <a:t>Increased positive beliefs on use of MAT among jail administrators and community members </a:t>
                      </a:r>
                      <a:endParaRPr lang="en-US" sz="24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Likert measures of agreement on list of beliefs and stigma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Education Session Pre/Post Test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1266926"/>
                  </a:ext>
                </a:extLst>
              </a:tr>
              <a:tr h="1375535">
                <a:tc>
                  <a:txBody>
                    <a:bodyPr/>
                    <a:lstStyle/>
                    <a:p>
                      <a:pPr algn="l" rtl="0" fontAlgn="base"/>
                      <a:r>
                        <a:rPr lang="en-US" sz="2400" b="0" i="0">
                          <a:effectLst/>
                          <a:latin typeface="Times"/>
                        </a:rPr>
                        <a:t>Increased confidence to use naloxone among jail administrators and community members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Likert measures of confidence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Naloxone Training Pre/Post Test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1916406"/>
                  </a:ext>
                </a:extLst>
              </a:tr>
              <a:tr h="1979917">
                <a:tc>
                  <a:txBody>
                    <a:bodyPr/>
                    <a:lstStyle/>
                    <a:p>
                      <a:pPr algn="l" rtl="0" fontAlgn="base"/>
                      <a:r>
                        <a:rPr lang="en-US" sz="2400" b="0" i="0">
                          <a:effectLst/>
                          <a:latin typeface="Times"/>
                        </a:rPr>
                        <a:t>Increased readiness to implement MAT among jail administrators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Score on Readiness Assessment  </a:t>
                      </a:r>
                      <a:endParaRPr lang="en-US" sz="2400" b="0" i="0">
                        <a:effectLst/>
                      </a:endParaRPr>
                    </a:p>
                    <a:p>
                      <a:pPr algn="l" rtl="0" fontAlgn="base"/>
                      <a:r>
                        <a:rPr lang="en-US" sz="2400" b="0" i="0">
                          <a:effectLst/>
                          <a:latin typeface="Times"/>
                        </a:rPr>
                        <a:t> </a:t>
                      </a:r>
                      <a:endParaRPr lang="en-US" sz="2400" b="0" i="0">
                        <a:effectLst/>
                      </a:endParaRPr>
                    </a:p>
                    <a:p>
                      <a:pPr algn="l" rtl="0" fontAlgn="base"/>
                      <a:r>
                        <a:rPr lang="en-US" sz="2400" b="0" i="0">
                          <a:effectLst/>
                          <a:latin typeface="Times"/>
                        </a:rPr>
                        <a: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Readiness Assessment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6201"/>
                  </a:ext>
                </a:extLst>
              </a:tr>
              <a:tr h="1375535">
                <a:tc>
                  <a:txBody>
                    <a:bodyPr/>
                    <a:lstStyle/>
                    <a:p>
                      <a:pPr algn="l" rtl="0" fontAlgn="base"/>
                      <a:r>
                        <a:rPr lang="en-US" sz="2400" b="0" i="0" dirty="0">
                          <a:effectLst/>
                          <a:latin typeface="Times"/>
                        </a:rPr>
                        <a:t>Increased perceived control/confidence over ability to maintain abstinence post release among incarcerated/recently released </a:t>
                      </a:r>
                      <a:endParaRPr lang="en-US" sz="24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Likert measures of control; Likert measures of confidence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Meeting 1 with PSS &amp; 1 week pre-release across all systems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288949"/>
                  </a:ext>
                </a:extLst>
              </a:tr>
              <a:tr h="1375535">
                <a:tc>
                  <a:txBody>
                    <a:bodyPr/>
                    <a:lstStyle/>
                    <a:p>
                      <a:pPr algn="l" rtl="0" fontAlgn="base"/>
                      <a:r>
                        <a:rPr lang="en-US" sz="2400" b="0" i="0" dirty="0">
                          <a:effectLst/>
                          <a:latin typeface="Times"/>
                        </a:rPr>
                        <a:t>Increased MAT uptake among high risk incarcerated/recently released individuals </a:t>
                      </a:r>
                      <a:endParaRPr lang="en-US" sz="24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 and % of incarcerated prescribed MAT </a:t>
                      </a:r>
                      <a:endParaRPr lang="en-US" sz="2400" b="0" i="0">
                        <a:effectLst/>
                      </a:endParaRPr>
                    </a:p>
                    <a:p>
                      <a:pPr algn="l" rtl="0" fontAlgn="base"/>
                      <a:r>
                        <a:rPr lang="en-US" sz="2400" b="0" i="0">
                          <a:effectLst/>
                          <a:latin typeface="Times"/>
                        </a:rPr>
                        <a:t># and % of released prescribed MAT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FQHC Medical Director Reports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9094144"/>
                  </a:ext>
                </a:extLst>
              </a:tr>
              <a:tr h="2584296">
                <a:tc>
                  <a:txBody>
                    <a:bodyPr/>
                    <a:lstStyle/>
                    <a:p>
                      <a:pPr algn="l" rtl="0" fontAlgn="base"/>
                      <a:r>
                        <a:rPr lang="en-US" sz="2400" b="0" i="0">
                          <a:effectLst/>
                          <a:latin typeface="Times"/>
                        </a:rPr>
                        <a:t>Increased access to naloxone among jails and community members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100% of jails have adopted the use of naloxone by the end of year 2 </a:t>
                      </a:r>
                      <a:endParaRPr lang="en-US" sz="2400" b="0" i="0">
                        <a:effectLst/>
                      </a:endParaRPr>
                    </a:p>
                    <a:p>
                      <a:pPr algn="l" rtl="0" fontAlgn="base"/>
                      <a:r>
                        <a:rPr lang="en-US" sz="2400" b="0" i="0">
                          <a:effectLst/>
                          <a:latin typeface="Times"/>
                        </a:rPr>
                        <a:t> </a:t>
                      </a:r>
                      <a:endParaRPr lang="en-US" sz="2400" b="0" i="0">
                        <a:effectLst/>
                      </a:endParaRPr>
                    </a:p>
                    <a:p>
                      <a:pPr algn="l" rtl="0" fontAlgn="base"/>
                      <a:r>
                        <a:rPr lang="en-US" sz="2400" b="0" i="0">
                          <a:effectLst/>
                          <a:latin typeface="Times"/>
                        </a:rPr>
                        <a:t>50% of recently released individuals have been provided naloxone by the end of year 2; 100% by the end of year 3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Readiness Assessment conducted every 6 months </a:t>
                      </a:r>
                      <a:endParaRPr lang="en-US" sz="2400" b="0" i="0">
                        <a:effectLst/>
                      </a:endParaRPr>
                    </a:p>
                    <a:p>
                      <a:pPr algn="l" rtl="0" fontAlgn="base"/>
                      <a:r>
                        <a:rPr lang="en-US" sz="2400" b="0" i="0">
                          <a:effectLst/>
                          <a:latin typeface="Times"/>
                        </a:rPr>
                        <a:t> </a:t>
                      </a:r>
                      <a:endParaRPr lang="en-US" sz="2400" b="0" i="0">
                        <a:effectLst/>
                      </a:endParaRPr>
                    </a:p>
                    <a:p>
                      <a:pPr algn="l" rtl="0" fontAlgn="base"/>
                      <a:r>
                        <a:rPr lang="en-US" sz="2400" b="0" i="0">
                          <a:effectLst/>
                          <a:latin typeface="Times"/>
                        </a:rPr>
                        <a:t>FQHC Medical Director Reports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8328005"/>
                  </a:ext>
                </a:extLst>
              </a:tr>
              <a:tr h="1375535">
                <a:tc>
                  <a:txBody>
                    <a:bodyPr/>
                    <a:lstStyle/>
                    <a:p>
                      <a:pPr algn="l" rtl="0" fontAlgn="base"/>
                      <a:r>
                        <a:rPr lang="en-US" sz="2400" b="0" i="0">
                          <a:effectLst/>
                          <a:latin typeface="Times"/>
                        </a:rPr>
                        <a:t>Reduced recidivism rates in the four service counties (5% reduction by end of year 2 and 10% post program engagement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a:effectLst/>
                          <a:latin typeface="Times"/>
                        </a:rPr>
                        <a:t>Readmission rates  </a:t>
                      </a:r>
                      <a:endParaRPr lang="en-US" sz="24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400" b="0" i="0" dirty="0">
                          <a:effectLst/>
                          <a:latin typeface="Times"/>
                        </a:rPr>
                        <a:t>County jail booking data </a:t>
                      </a:r>
                      <a:endParaRPr lang="en-US" sz="24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5863353"/>
                  </a:ext>
                </a:extLst>
              </a:tr>
              <a:tr h="731799">
                <a:tc>
                  <a:txBody>
                    <a:bodyPr/>
                    <a:lstStyle/>
                    <a:p>
                      <a:pPr algn="l" rtl="0" fontAlgn="base"/>
                      <a:r>
                        <a:rPr lang="en-US" sz="2100" b="0" i="0" dirty="0">
                          <a:effectLst/>
                          <a:latin typeface="Times"/>
                        </a:rPr>
                        <a:t>Reduced opioid overdose rates in the four service counties (10% by end of year 2; 20% by end of year 3) </a:t>
                      </a:r>
                      <a:endParaRPr lang="en-US" sz="21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100" b="0" i="0">
                          <a:effectLst/>
                          <a:latin typeface="Times"/>
                        </a:rPr>
                        <a:t>Mortality data by cause </a:t>
                      </a:r>
                      <a:endParaRPr lang="en-US" sz="2100" b="0" i="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2100" b="0" i="0" dirty="0">
                          <a:effectLst/>
                          <a:latin typeface="Times"/>
                        </a:rPr>
                        <a:t>NC Department of Health county level data </a:t>
                      </a:r>
                      <a:endParaRPr lang="en-US" sz="2100" b="0" i="0" dirty="0">
                        <a:effectLst/>
                      </a:endParaRPr>
                    </a:p>
                  </a:txBody>
                  <a:tcPr marL="11504" marR="11504" marT="5753" marB="575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9973530"/>
                  </a:ext>
                </a:extLst>
              </a:tr>
            </a:tbl>
          </a:graphicData>
        </a:graphic>
      </p:graphicFrame>
    </p:spTree>
    <p:extLst>
      <p:ext uri="{BB962C8B-B14F-4D97-AF65-F5344CB8AC3E}">
        <p14:creationId xmlns:p14="http://schemas.microsoft.com/office/powerpoint/2010/main" val="293030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115781" y="894333"/>
            <a:ext cx="3638602"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115782" y="1361128"/>
            <a:ext cx="6155502"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3115781" y="3995718"/>
            <a:ext cx="12672333" cy="6186309"/>
          </a:xfrm>
          <a:prstGeom prst="rect">
            <a:avLst/>
          </a:prstGeom>
          <a:noFill/>
          <a:ln w="12700" cap="flat">
            <a:noFill/>
            <a:miter lim="400000"/>
          </a:ln>
          <a:effectLst/>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914400" hangingPunct="1">
              <a:spcBef>
                <a:spcPct val="20000"/>
              </a:spcBef>
              <a:buClr>
                <a:srgbClr val="2F6A36"/>
              </a:buClr>
              <a:defRPr sz="3600" b="1">
                <a:solidFill>
                  <a:schemeClr val="tx1"/>
                </a:solidFill>
              </a:defRPr>
            </a:lvl1pPr>
          </a:lstStyle>
          <a:p>
            <a:r>
              <a:rPr lang="en-US" dirty="0"/>
              <a:t>Tracy </a:t>
            </a:r>
            <a:r>
              <a:rPr lang="en-US" dirty="0" err="1"/>
              <a:t>Zeeger</a:t>
            </a:r>
            <a:r>
              <a:rPr lang="en-US" dirty="0"/>
              <a:t>, IFP Grants Consultant, </a:t>
            </a:r>
            <a:r>
              <a:rPr lang="en-US" b="0" dirty="0"/>
              <a:t>is an experienced public health educator with over 18 years of training in the field of behavioral and community health. Tracy has experience writing foundation and government grants for nonprofit entities, primary, secondary and higher education, and local health departments. Tracy is involved in training new professionals on the many different aspects of grant writing including evidence-based program planning and the utility of theory in plan development. Tracy holds a Ph.D. in Behavioral and Community Health from the University of Maryland, College Park. </a:t>
            </a:r>
          </a:p>
        </p:txBody>
      </p:sp>
      <p:pic>
        <p:nvPicPr>
          <p:cNvPr id="169" name="Image" descr="Image"/>
          <p:cNvPicPr>
            <a:picLocks noChangeAspect="1"/>
          </p:cNvPicPr>
          <p:nvPr/>
        </p:nvPicPr>
        <p:blipFill>
          <a:blip r:embed="rId2"/>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975236" y="8267008"/>
            <a:ext cx="366468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sz="3000" b="1" spc="-90" dirty="0">
                <a:solidFill>
                  <a:schemeClr val="bg2">
                    <a:lumMod val="50000"/>
                  </a:schemeClr>
                </a:solidFill>
                <a:latin typeface="+mn-lt"/>
              </a:rPr>
              <a:t>Tracy Zeeger, Ph.D.</a:t>
            </a:r>
          </a:p>
          <a:p>
            <a:pPr defTabSz="457200">
              <a:defRPr sz="3000" b="1" spc="-90">
                <a:solidFill>
                  <a:srgbClr val="4D4D4F"/>
                </a:solidFill>
                <a:latin typeface="Proxima Nova"/>
                <a:ea typeface="Proxima Nova"/>
                <a:cs typeface="Proxima Nova"/>
                <a:sym typeface="Proxima Nova"/>
              </a:defRPr>
            </a:pPr>
            <a:r>
              <a:rPr lang="en-US" sz="3000" b="1" spc="-90" dirty="0">
                <a:solidFill>
                  <a:schemeClr val="bg2">
                    <a:lumMod val="50000"/>
                  </a:schemeClr>
                </a:solidFill>
                <a:latin typeface="+mn-lt"/>
                <a:sym typeface="Proxima Nova Medium"/>
              </a:rPr>
              <a:t>Grants Consultant</a:t>
            </a:r>
            <a:endParaRPr sz="3000" b="1" spc="-90" dirty="0">
              <a:solidFill>
                <a:schemeClr val="bg2">
                  <a:lumMod val="50000"/>
                </a:schemeClr>
              </a:solidFill>
              <a:latin typeface="+mn-lt"/>
              <a:sym typeface="Proxima Nova Medium"/>
            </a:endParaRPr>
          </a:p>
        </p:txBody>
      </p:sp>
      <p:pic>
        <p:nvPicPr>
          <p:cNvPr id="6146" name="Picture 2">
            <a:extLst>
              <a:ext uri="{FF2B5EF4-FFF2-40B4-BE49-F238E27FC236}">
                <a16:creationId xmlns:a16="http://schemas.microsoft.com/office/drawing/2014/main" id="{095C65E8-68BF-0DF7-25E9-9A88E7919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8865" y="2817937"/>
            <a:ext cx="5317430" cy="5317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1524001" y="4572000"/>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800" y="7467600"/>
            <a:ext cx="15544800" cy="3539430"/>
          </a:xfrm>
          <a:prstGeom prst="rect">
            <a:avLst/>
          </a:prstGeom>
          <a:noFill/>
        </p:spPr>
        <p:txBody>
          <a:bodyPr wrap="square" rtlCol="0">
            <a:spAutoFit/>
          </a:bodyPr>
          <a:lstStyle/>
          <a:p>
            <a:r>
              <a:rPr lang="en-US" sz="5600" b="1" dirty="0">
                <a:solidFill>
                  <a:schemeClr val="bg2"/>
                </a:solidFill>
                <a:cs typeface="Arial" panose="020B0604020202020204" pitchFamily="34" charset="0"/>
              </a:rPr>
              <a:t>IFP Contact Information:</a:t>
            </a:r>
          </a:p>
          <a:p>
            <a:r>
              <a:rPr lang="en-US" sz="5600" dirty="0">
                <a:solidFill>
                  <a:schemeClr val="bg2"/>
                </a:solidFill>
                <a:cs typeface="Arial" panose="020B0604020202020204" pitchFamily="34" charset="0"/>
              </a:rPr>
              <a:t>Louise Mathias, Senior Partner</a:t>
            </a:r>
          </a:p>
          <a:p>
            <a:r>
              <a:rPr lang="en-US" sz="5600" dirty="0">
                <a:solidFill>
                  <a:schemeClr val="tx1">
                    <a:lumMod val="75000"/>
                    <a:lumOff val="25000"/>
                  </a:schemeClr>
                </a:solidFill>
                <a:cs typeface="Arial" panose="020B0604020202020204" pitchFamily="34" charset="0"/>
                <a:hlinkClick r:id="rId3"/>
              </a:rPr>
              <a:t>Louise.mathias@innovativefundingpartners.com</a:t>
            </a:r>
            <a:endParaRPr lang="en-US" sz="5600" dirty="0">
              <a:solidFill>
                <a:schemeClr val="tx1">
                  <a:lumMod val="75000"/>
                  <a:lumOff val="25000"/>
                </a:schemeClr>
              </a:solidFill>
              <a:cs typeface="Arial" panose="020B0604020202020204" pitchFamily="34" charset="0"/>
            </a:endParaRPr>
          </a:p>
          <a:p>
            <a:r>
              <a:rPr lang="en-US" sz="5600" dirty="0">
                <a:solidFill>
                  <a:schemeClr val="bg2"/>
                </a:solidFill>
                <a:cs typeface="Arial" panose="020B0604020202020204" pitchFamily="34" charset="0"/>
              </a:rPr>
              <a:t>(202) 809-3401</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4"/>
          <a:stretch>
            <a:fillRect/>
          </a:stretch>
        </p:blipFill>
        <p:spPr>
          <a:xfrm>
            <a:off x="16434635" y="3242737"/>
            <a:ext cx="7644565" cy="6620926"/>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10041466" y="2895600"/>
            <a:ext cx="14227520" cy="10820399"/>
          </a:xfrm>
        </p:spPr>
        <p:txBody>
          <a:bodyPr numCol="1">
            <a:normAutofit/>
          </a:bodyPr>
          <a:lstStyle/>
          <a:p>
            <a:pPr marL="0" indent="0">
              <a:buNone/>
            </a:pPr>
            <a:endParaRPr lang="en-US" sz="5400" b="1" dirty="0">
              <a:solidFill>
                <a:schemeClr val="accent1">
                  <a:lumMod val="50000"/>
                </a:schemeClr>
              </a:solidFill>
            </a:endParaRPr>
          </a:p>
          <a:p>
            <a:pPr marL="0" indent="0">
              <a:buNone/>
            </a:pPr>
            <a:r>
              <a:rPr lang="en-US" sz="5400" b="1" dirty="0">
                <a:solidFill>
                  <a:schemeClr val="accent1">
                    <a:lumMod val="50000"/>
                  </a:schemeClr>
                </a:solidFill>
              </a:rPr>
              <a:t>Government Grant Development for Housing: An Overview</a:t>
            </a:r>
          </a:p>
          <a:p>
            <a:pPr marL="0" indent="0">
              <a:buNone/>
            </a:pPr>
            <a:r>
              <a:rPr lang="en-US" sz="5400" b="1" dirty="0">
                <a:solidFill>
                  <a:schemeClr val="accent1">
                    <a:lumMod val="50000"/>
                  </a:schemeClr>
                </a:solidFill>
              </a:rPr>
              <a:t>Wednesday, July 17</a:t>
            </a:r>
          </a:p>
          <a:p>
            <a:pPr marL="0" indent="0">
              <a:buNone/>
            </a:pPr>
            <a:r>
              <a:rPr lang="en-US" b="1" dirty="0">
                <a:solidFill>
                  <a:schemeClr val="accent1">
                    <a:lumMod val="50000"/>
                  </a:schemeClr>
                </a:solidFill>
              </a:rPr>
              <a:t>12-1pm EST</a:t>
            </a:r>
          </a:p>
          <a:p>
            <a:pPr marL="0" indent="0">
              <a:buNone/>
            </a:pPr>
            <a:endParaRPr lang="en-US" b="1" dirty="0">
              <a:solidFill>
                <a:schemeClr val="accent1">
                  <a:lumMod val="50000"/>
                </a:schemeClr>
              </a:solidFill>
            </a:endParaRPr>
          </a:p>
          <a:p>
            <a:pPr marL="0" indent="0">
              <a:buNone/>
            </a:pPr>
            <a:endParaRPr lang="en-US"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sz="5600" b="1" dirty="0">
              <a:solidFill>
                <a:schemeClr val="accent1">
                  <a:lumMod val="50000"/>
                </a:schemeClr>
              </a:solidFill>
            </a:endParaRPr>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6" name="Image" descr="Image">
            <a:extLst>
              <a:ext uri="{FF2B5EF4-FFF2-40B4-BE49-F238E27FC236}">
                <a16:creationId xmlns:a16="http://schemas.microsoft.com/office/drawing/2014/main" id="{4734A166-D58A-B956-64A4-53DE0087B866}"/>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38848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786" y="335070"/>
            <a:ext cx="19630614" cy="1676400"/>
          </a:xfrm>
        </p:spPr>
        <p:txBody>
          <a:bodyPr>
            <a:noAutofit/>
          </a:bodyPr>
          <a:lstStyle/>
          <a:p>
            <a:r>
              <a:rPr lang="en-US" dirty="0">
                <a:solidFill>
                  <a:srgbClr val="0EB1A4"/>
                </a:solidFill>
              </a:rPr>
              <a:t>Appendix: </a:t>
            </a:r>
            <a:r>
              <a:rPr lang="en-US" b="1" dirty="0">
                <a:solidFill>
                  <a:srgbClr val="0EB1A4"/>
                </a:solidFill>
              </a:rPr>
              <a:t>Resources on Methodology &amp; Evaluation</a:t>
            </a:r>
          </a:p>
        </p:txBody>
      </p:sp>
      <p:sp>
        <p:nvSpPr>
          <p:cNvPr id="4" name="Content Placeholder 4"/>
          <p:cNvSpPr>
            <a:spLocks noGrp="1"/>
          </p:cNvSpPr>
          <p:nvPr>
            <p:ph idx="1"/>
          </p:nvPr>
        </p:nvSpPr>
        <p:spPr>
          <a:xfrm>
            <a:off x="2358339" y="2280184"/>
            <a:ext cx="14173200" cy="9753600"/>
          </a:xfrm>
        </p:spPr>
        <p:txBody>
          <a:bodyPr numCol="1">
            <a:noAutofit/>
          </a:bodyPr>
          <a:lstStyle/>
          <a:p>
            <a:pPr marL="0" indent="0">
              <a:spcBef>
                <a:spcPts val="0"/>
              </a:spcBef>
              <a:buNone/>
            </a:pPr>
            <a:r>
              <a:rPr lang="en-US" sz="3200" dirty="0"/>
              <a:t>AHRQ’S Innovation Exchange </a:t>
            </a:r>
          </a:p>
          <a:p>
            <a:pPr marL="0" indent="0">
              <a:spcBef>
                <a:spcPts val="0"/>
              </a:spcBef>
              <a:buNone/>
            </a:pPr>
            <a:r>
              <a:rPr lang="en-US" sz="3200" dirty="0">
                <a:hlinkClick r:id="rId2"/>
              </a:rPr>
              <a:t>http://www.innovations.ahrq.gov</a:t>
            </a:r>
            <a:r>
              <a:rPr lang="en-US" sz="3200" dirty="0"/>
              <a:t>  </a:t>
            </a:r>
          </a:p>
          <a:p>
            <a:pPr marL="0" indent="0">
              <a:spcBef>
                <a:spcPts val="0"/>
              </a:spcBef>
              <a:buNone/>
            </a:pPr>
            <a:r>
              <a:rPr lang="en-US" sz="3200" dirty="0"/>
              <a:t>CDC’s Guide to Community Preventive Services </a:t>
            </a:r>
          </a:p>
          <a:p>
            <a:pPr marL="0" indent="0">
              <a:spcBef>
                <a:spcPts val="0"/>
              </a:spcBef>
              <a:buNone/>
            </a:pPr>
            <a:r>
              <a:rPr lang="en-US" sz="3200" dirty="0">
                <a:hlinkClick r:id="rId3"/>
              </a:rPr>
              <a:t>http://www.thecommunityguide.org</a:t>
            </a:r>
            <a:r>
              <a:rPr lang="en-US" sz="3200" dirty="0"/>
              <a:t>  </a:t>
            </a:r>
          </a:p>
          <a:p>
            <a:pPr marL="0" indent="0">
              <a:spcBef>
                <a:spcPts val="0"/>
              </a:spcBef>
              <a:buNone/>
            </a:pPr>
            <a:r>
              <a:rPr lang="en-US" sz="3200" dirty="0"/>
              <a:t>Promising Practices Network </a:t>
            </a:r>
          </a:p>
          <a:p>
            <a:pPr marL="0" indent="0">
              <a:spcBef>
                <a:spcPts val="0"/>
              </a:spcBef>
              <a:buNone/>
            </a:pPr>
            <a:r>
              <a:rPr lang="en-US" sz="3200" dirty="0">
                <a:hlinkClick r:id="rId4"/>
              </a:rPr>
              <a:t>http://www.promisingpractices.net</a:t>
            </a:r>
            <a:r>
              <a:rPr lang="en-US" sz="3200" dirty="0"/>
              <a:t>  </a:t>
            </a:r>
          </a:p>
          <a:p>
            <a:pPr marL="0" indent="0">
              <a:spcBef>
                <a:spcPts val="0"/>
              </a:spcBef>
              <a:buNone/>
            </a:pPr>
            <a:r>
              <a:rPr lang="en-US" sz="3200" dirty="0"/>
              <a:t>SAMHSA’s A Guide to Evidence-Based Practices (EBP) on the Web </a:t>
            </a:r>
          </a:p>
          <a:p>
            <a:pPr marL="0" indent="0">
              <a:spcBef>
                <a:spcPts val="0"/>
              </a:spcBef>
              <a:buNone/>
            </a:pPr>
            <a:r>
              <a:rPr lang="en-US" sz="3200" dirty="0">
                <a:hlinkClick r:id="rId5"/>
              </a:rPr>
              <a:t>http://www.samhsa.gov/ebpWebguide</a:t>
            </a:r>
            <a:r>
              <a:rPr lang="en-US" sz="3200" dirty="0"/>
              <a:t>  </a:t>
            </a:r>
          </a:p>
          <a:p>
            <a:pPr marL="0" indent="0">
              <a:spcBef>
                <a:spcPts val="0"/>
              </a:spcBef>
              <a:buNone/>
            </a:pPr>
            <a:r>
              <a:rPr lang="en-US" sz="3200" dirty="0"/>
              <a:t>National Registry of Evidence-based Programs &amp; Practices (NREPP) </a:t>
            </a:r>
            <a:r>
              <a:rPr lang="en-US" sz="3200" u="sng" dirty="0">
                <a:hlinkClick r:id="rId6"/>
              </a:rPr>
              <a:t>http://www.nrepp.samhsa.gov/</a:t>
            </a:r>
            <a:r>
              <a:rPr lang="en-US" sz="3200" dirty="0"/>
              <a:t>;</a:t>
            </a:r>
          </a:p>
          <a:p>
            <a:pPr marL="0" indent="0">
              <a:spcBef>
                <a:spcPts val="0"/>
              </a:spcBef>
              <a:buNone/>
            </a:pPr>
            <a:r>
              <a:rPr lang="en-US" sz="3200" dirty="0"/>
              <a:t>National Registry of Evidence-based Programs &amp; Practices (NREPP) </a:t>
            </a:r>
            <a:r>
              <a:rPr lang="en-US" sz="3200" u="sng" dirty="0">
                <a:hlinkClick r:id="rId6"/>
              </a:rPr>
              <a:t>http://www.nrepp.samhsa.gov/</a:t>
            </a:r>
            <a:endParaRPr lang="en-US" sz="3200" dirty="0"/>
          </a:p>
          <a:p>
            <a:pPr marL="0" indent="0">
              <a:spcBef>
                <a:spcPts val="0"/>
              </a:spcBef>
              <a:buNone/>
            </a:pPr>
            <a:r>
              <a:rPr lang="en-US" sz="3200" dirty="0"/>
              <a:t>Office of Juvenile Delinquency Prevention (OJJDP) Model Program Guide </a:t>
            </a:r>
            <a:r>
              <a:rPr lang="en-US" sz="3200" u="sng" dirty="0">
                <a:hlinkClick r:id="rId7"/>
              </a:rPr>
              <a:t>http://www.ojjdp.gov/mpg</a:t>
            </a:r>
            <a:endParaRPr lang="en-US" sz="3200" dirty="0"/>
          </a:p>
          <a:p>
            <a:pPr marL="0" indent="0">
              <a:spcBef>
                <a:spcPts val="0"/>
              </a:spcBef>
              <a:buNone/>
            </a:pPr>
            <a:r>
              <a:rPr lang="en-US" sz="3200" dirty="0"/>
              <a:t>NACCHO Promising Practice Model Database </a:t>
            </a:r>
          </a:p>
          <a:p>
            <a:pPr marL="0" indent="0">
              <a:spcBef>
                <a:spcPts val="0"/>
              </a:spcBef>
              <a:buNone/>
            </a:pPr>
            <a:r>
              <a:rPr lang="en-US" sz="3200" dirty="0">
                <a:hlinkClick r:id="rId8"/>
              </a:rPr>
              <a:t>http://www.naccho.org/topics/modelpractices/database/index.cfm</a:t>
            </a:r>
            <a:r>
              <a:rPr lang="en-US" sz="3200" dirty="0"/>
              <a:t>  </a:t>
            </a:r>
          </a:p>
          <a:p>
            <a:pPr marL="0" indent="0">
              <a:spcBef>
                <a:spcPts val="0"/>
              </a:spcBef>
              <a:buNone/>
            </a:pPr>
            <a:r>
              <a:rPr lang="en-US" sz="3200" dirty="0"/>
              <a:t>Association of State and Territorial Health Officials </a:t>
            </a:r>
          </a:p>
          <a:p>
            <a:pPr marL="0" indent="0">
              <a:spcBef>
                <a:spcPts val="0"/>
              </a:spcBef>
              <a:buNone/>
            </a:pPr>
            <a:r>
              <a:rPr lang="en-US" sz="3200" dirty="0">
                <a:hlinkClick r:id="rId9"/>
              </a:rPr>
              <a:t>http://www.astho.org/Programs/Prevention/</a:t>
            </a:r>
            <a:r>
              <a:rPr lang="en-US" sz="3200" dirty="0"/>
              <a:t>  </a:t>
            </a:r>
          </a:p>
          <a:p>
            <a:pPr marL="0" indent="0">
              <a:spcBef>
                <a:spcPts val="0"/>
              </a:spcBef>
              <a:buNone/>
            </a:pPr>
            <a:r>
              <a:rPr lang="en-US" sz="3200" dirty="0"/>
              <a:t>Partnership for Prevention </a:t>
            </a:r>
          </a:p>
          <a:p>
            <a:pPr marL="0" indent="0">
              <a:spcBef>
                <a:spcPts val="0"/>
              </a:spcBef>
              <a:buNone/>
            </a:pPr>
            <a:r>
              <a:rPr lang="en-US" sz="3200" dirty="0">
                <a:hlinkClick r:id="rId10"/>
              </a:rPr>
              <a:t>http://www.prevent.org/</a:t>
            </a:r>
            <a:r>
              <a:rPr lang="en-US" sz="3200" dirty="0"/>
              <a:t>  </a:t>
            </a:r>
          </a:p>
          <a:p>
            <a:pPr marL="0" indent="0">
              <a:spcBef>
                <a:spcPts val="0"/>
              </a:spcBef>
              <a:buNone/>
            </a:pPr>
            <a:r>
              <a:rPr lang="en-US" sz="3200" dirty="0"/>
              <a:t>Mental Health First Aid &amp; Youth Mental Health First Aid (MHFA/YMHFA) </a:t>
            </a:r>
            <a:r>
              <a:rPr lang="en-US" sz="3200" u="sng" dirty="0">
                <a:hlinkClick r:id="rId11"/>
              </a:rPr>
              <a:t>http://www.mentalhealthfirstaid.org/cs</a:t>
            </a:r>
            <a:endParaRPr lang="en-US" sz="3200" dirty="0"/>
          </a:p>
        </p:txBody>
      </p:sp>
      <p:sp>
        <p:nvSpPr>
          <p:cNvPr id="6" name="TextBox 5"/>
          <p:cNvSpPr txBox="1"/>
          <p:nvPr/>
        </p:nvSpPr>
        <p:spPr>
          <a:xfrm>
            <a:off x="3582684" y="12102401"/>
            <a:ext cx="8901796" cy="830997"/>
          </a:xfrm>
          <a:prstGeom prst="rect">
            <a:avLst/>
          </a:prstGeom>
          <a:noFill/>
        </p:spPr>
        <p:txBody>
          <a:bodyPr wrap="none" rtlCol="0">
            <a:spAutoFit/>
          </a:bodyPr>
          <a:lstStyle/>
          <a:p>
            <a:r>
              <a:rPr lang="en-US" sz="4800" b="1" dirty="0">
                <a:solidFill>
                  <a:srgbClr val="ECB547"/>
                </a:solidFill>
              </a:rPr>
              <a:t>Best Slide of the Presentation</a:t>
            </a:r>
          </a:p>
        </p:txBody>
      </p:sp>
      <p:pic>
        <p:nvPicPr>
          <p:cNvPr id="2" name="Image" descr="Image">
            <a:extLst>
              <a:ext uri="{FF2B5EF4-FFF2-40B4-BE49-F238E27FC236}">
                <a16:creationId xmlns:a16="http://schemas.microsoft.com/office/drawing/2014/main" id="{46D59752-1533-9F0C-B186-4A6332A7599D}"/>
              </a:ext>
            </a:extLst>
          </p:cNvPr>
          <p:cNvPicPr>
            <a:picLocks noChangeAspect="1"/>
          </p:cNvPicPr>
          <p:nvPr/>
        </p:nvPicPr>
        <p:blipFill>
          <a:blip r:embed="rId1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002745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200" y="2067339"/>
            <a:ext cx="19971026"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11500" dirty="0">
                <a:solidFill>
                  <a:srgbClr val="FFC000"/>
                </a:solidFill>
                <a:latin typeface="AcuminProWide-Semibold"/>
                <a:cs typeface="Montserrat"/>
                <a:sym typeface="Montserrat"/>
              </a:rPr>
              <a:t>I.</a:t>
            </a:r>
            <a:r>
              <a:rPr lang="en-US" sz="11500" dirty="0">
                <a:solidFill>
                  <a:schemeClr val="dk1"/>
                </a:solidFill>
                <a:latin typeface="AcuminProWide-Semibold"/>
                <a:ea typeface="Montserrat"/>
                <a:cs typeface="Montserrat"/>
                <a:sym typeface="Montserrat"/>
              </a:rPr>
              <a:t> Developing methodology reflective of the </a:t>
            </a:r>
            <a:r>
              <a:rPr lang="en-US" sz="11500" dirty="0">
                <a:solidFill>
                  <a:srgbClr val="7FC9C8"/>
                </a:solidFill>
                <a:latin typeface="AcuminProWide-Semibold"/>
                <a:ea typeface="Montserrat"/>
                <a:cs typeface="Montserrat"/>
                <a:sym typeface="Montserrat"/>
              </a:rPr>
              <a:t>SMARTER</a:t>
            </a:r>
            <a:r>
              <a:rPr lang="en-US" sz="11500" dirty="0">
                <a:solidFill>
                  <a:schemeClr val="dk1"/>
                </a:solidFill>
                <a:latin typeface="AcuminProWide-Semibold"/>
                <a:ea typeface="Montserrat"/>
                <a:cs typeface="Montserrat"/>
                <a:sym typeface="Montserrat"/>
              </a:rPr>
              <a:t> approach</a:t>
            </a:r>
            <a:endParaRPr sz="11500" b="1" dirty="0">
              <a:solidFill>
                <a:schemeClr val="accent2">
                  <a:lumMod val="75000"/>
                </a:schemeClr>
              </a:solidFill>
              <a:latin typeface="AcuminProWide-Semibold"/>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8761FF3-4E79-F48F-57EA-773872927CB4}"/>
              </a:ext>
            </a:extLst>
          </p:cNvPr>
          <p:cNvSpPr>
            <a:spLocks noGrp="1"/>
          </p:cNvSpPr>
          <p:nvPr>
            <p:ph type="title"/>
          </p:nvPr>
        </p:nvSpPr>
        <p:spPr>
          <a:xfrm>
            <a:off x="880669" y="2600330"/>
            <a:ext cx="19507201" cy="1505304"/>
          </a:xfrm>
        </p:spPr>
        <p:txBody>
          <a:bodyPr/>
          <a:lstStyle/>
          <a:p>
            <a:r>
              <a:rPr lang="en-US" dirty="0"/>
              <a:t>SMARTER</a:t>
            </a:r>
          </a:p>
        </p:txBody>
      </p:sp>
      <p:sp>
        <p:nvSpPr>
          <p:cNvPr id="14" name="Content Placeholder 3">
            <a:extLst>
              <a:ext uri="{FF2B5EF4-FFF2-40B4-BE49-F238E27FC236}">
                <a16:creationId xmlns:a16="http://schemas.microsoft.com/office/drawing/2014/main" id="{38058311-9268-76DF-CFA2-A0EF68F4D80F}"/>
              </a:ext>
            </a:extLst>
          </p:cNvPr>
          <p:cNvSpPr>
            <a:spLocks noGrp="1"/>
          </p:cNvSpPr>
          <p:nvPr>
            <p:ph sz="half" idx="2"/>
          </p:nvPr>
        </p:nvSpPr>
        <p:spPr>
          <a:xfrm>
            <a:off x="12395200" y="3200405"/>
            <a:ext cx="10769600" cy="9051926"/>
          </a:xfrm>
        </p:spPr>
        <p:txBody>
          <a:bodyPr/>
          <a:lstStyle/>
          <a:p>
            <a:endParaRPr lang="en-US" dirty="0"/>
          </a:p>
        </p:txBody>
      </p:sp>
      <p:graphicFrame>
        <p:nvGraphicFramePr>
          <p:cNvPr id="9" name="Content Placeholder 4">
            <a:extLst>
              <a:ext uri="{FF2B5EF4-FFF2-40B4-BE49-F238E27FC236}">
                <a16:creationId xmlns:a16="http://schemas.microsoft.com/office/drawing/2014/main" id="{300F80BA-6A2B-023E-50FB-20735A99B3C3}"/>
              </a:ext>
            </a:extLst>
          </p:cNvPr>
          <p:cNvGraphicFramePr>
            <a:graphicFrameLocks noGrp="1"/>
          </p:cNvGraphicFramePr>
          <p:nvPr>
            <p:ph sz="half" idx="1"/>
          </p:nvPr>
        </p:nvGraphicFramePr>
        <p:xfrm>
          <a:off x="4262284" y="3884390"/>
          <a:ext cx="15859432" cy="905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A08CB373-9199-7530-40FF-C334197522F2}"/>
              </a:ext>
            </a:extLst>
          </p:cNvPr>
          <p:cNvPicPr>
            <a:picLocks noChangeAspect="1"/>
          </p:cNvPicPr>
          <p:nvPr/>
        </p:nvPicPr>
        <p:blipFill>
          <a:blip r:embed="rId7"/>
          <a:stretch>
            <a:fillRect/>
          </a:stretch>
        </p:blipFill>
        <p:spPr>
          <a:xfrm>
            <a:off x="0" y="0"/>
            <a:ext cx="24384000" cy="2143125"/>
          </a:xfrm>
          <a:prstGeom prst="rect">
            <a:avLst/>
          </a:prstGeom>
        </p:spPr>
      </p:pic>
      <p:sp>
        <p:nvSpPr>
          <p:cNvPr id="10" name="TextBox 9">
            <a:extLst>
              <a:ext uri="{FF2B5EF4-FFF2-40B4-BE49-F238E27FC236}">
                <a16:creationId xmlns:a16="http://schemas.microsoft.com/office/drawing/2014/main" id="{C46B6112-F0FE-F06F-68F4-60ED1F52C433}"/>
              </a:ext>
            </a:extLst>
          </p:cNvPr>
          <p:cNvSpPr txBox="1"/>
          <p:nvPr/>
        </p:nvSpPr>
        <p:spPr>
          <a:xfrm>
            <a:off x="23164800" y="13090196"/>
            <a:ext cx="8750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j-lt"/>
                <a:ea typeface="+mj-ea"/>
                <a:cs typeface="+mj-cs"/>
                <a:sym typeface="Helvetica Neue"/>
              </a:rPr>
              <a:t>B</a:t>
            </a:r>
          </a:p>
        </p:txBody>
      </p:sp>
      <p:pic>
        <p:nvPicPr>
          <p:cNvPr id="2" name="Image" descr="Image">
            <a:extLst>
              <a:ext uri="{FF2B5EF4-FFF2-40B4-BE49-F238E27FC236}">
                <a16:creationId xmlns:a16="http://schemas.microsoft.com/office/drawing/2014/main" id="{C5229F1A-7D1C-E328-5383-F51CA7494EB3}"/>
              </a:ext>
            </a:extLst>
          </p:cNvPr>
          <p:cNvPicPr>
            <a:picLocks noChangeAspect="1"/>
          </p:cNvPicPr>
          <p:nvPr/>
        </p:nvPicPr>
        <p:blipFill>
          <a:blip r:embed="rId8"/>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8273233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4617-4280-36E5-524B-51F1661D2CF7}"/>
              </a:ext>
            </a:extLst>
          </p:cNvPr>
          <p:cNvSpPr>
            <a:spLocks noGrp="1"/>
          </p:cNvSpPr>
          <p:nvPr>
            <p:ph type="title"/>
          </p:nvPr>
        </p:nvSpPr>
        <p:spPr>
          <a:xfrm>
            <a:off x="0" y="0"/>
            <a:ext cx="24383999" cy="1505304"/>
          </a:xfrm>
        </p:spPr>
        <p:txBody>
          <a:bodyPr>
            <a:normAutofit/>
          </a:bodyPr>
          <a:lstStyle/>
          <a:p>
            <a:pPr algn="ctr" hangingPunct="0">
              <a:lnSpc>
                <a:spcPct val="100000"/>
              </a:lnSpc>
            </a:pPr>
            <a:r>
              <a:rPr lang="en-US" sz="8000" spc="398" dirty="0">
                <a:solidFill>
                  <a:srgbClr val="ECB547"/>
                </a:solidFill>
                <a:latin typeface="AcuminProWide-Semibold"/>
                <a:sym typeface="AcuminProWide-Semibold"/>
              </a:rPr>
              <a:t>Writing Methods Using the SMART(er) Approach</a:t>
            </a:r>
          </a:p>
        </p:txBody>
      </p:sp>
      <p:graphicFrame>
        <p:nvGraphicFramePr>
          <p:cNvPr id="4" name="Content Placeholder 3">
            <a:extLst>
              <a:ext uri="{FF2B5EF4-FFF2-40B4-BE49-F238E27FC236}">
                <a16:creationId xmlns:a16="http://schemas.microsoft.com/office/drawing/2014/main" id="{15C35AD3-EE7D-9145-2FDA-EFFA468763A2}"/>
              </a:ext>
            </a:extLst>
          </p:cNvPr>
          <p:cNvGraphicFramePr>
            <a:graphicFrameLocks noGrp="1"/>
          </p:cNvGraphicFramePr>
          <p:nvPr>
            <p:ph idx="1"/>
            <p:extLst>
              <p:ext uri="{D42A27DB-BD31-4B8C-83A1-F6EECF244321}">
                <p14:modId xmlns:p14="http://schemas.microsoft.com/office/powerpoint/2010/main" val="3705431728"/>
              </p:ext>
            </p:extLst>
          </p:nvPr>
        </p:nvGraphicFramePr>
        <p:xfrm>
          <a:off x="2161030" y="1688184"/>
          <a:ext cx="20061937" cy="11342217"/>
        </p:xfrm>
        <a:graphic>
          <a:graphicData uri="http://schemas.openxmlformats.org/drawingml/2006/table">
            <a:tbl>
              <a:tblPr firstRow="1" bandRow="1">
                <a:tableStyleId>{D7AC3CCA-C797-4891-BE02-D94E43425B78}</a:tableStyleId>
              </a:tblPr>
              <a:tblGrid>
                <a:gridCol w="5376673">
                  <a:extLst>
                    <a:ext uri="{9D8B030D-6E8A-4147-A177-3AD203B41FA5}">
                      <a16:colId xmlns:a16="http://schemas.microsoft.com/office/drawing/2014/main" val="414662412"/>
                    </a:ext>
                  </a:extLst>
                </a:gridCol>
                <a:gridCol w="14685264">
                  <a:extLst>
                    <a:ext uri="{9D8B030D-6E8A-4147-A177-3AD203B41FA5}">
                      <a16:colId xmlns:a16="http://schemas.microsoft.com/office/drawing/2014/main" val="2105583890"/>
                    </a:ext>
                  </a:extLst>
                </a:gridCol>
              </a:tblGrid>
              <a:tr h="3346371">
                <a:tc>
                  <a:txBody>
                    <a:bodyPr/>
                    <a:lstStyle/>
                    <a:p>
                      <a:r>
                        <a:rPr lang="en-US" sz="5400" b="1" dirty="0">
                          <a:solidFill>
                            <a:srgbClr val="048074"/>
                          </a:solidFill>
                          <a:latin typeface="Montserrat Medium" panose="00000600000000000000" pitchFamily="2" charset="0"/>
                        </a:rPr>
                        <a:t>Specific</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Define what you expect to happen</a:t>
                      </a:r>
                    </a:p>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Determine who will do it</a:t>
                      </a:r>
                    </a:p>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Detail accountability</a:t>
                      </a:r>
                    </a:p>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Use action verbs, expressing physical or mental action as much as possible</a:t>
                      </a:r>
                    </a:p>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Provide enough detail to be exceptionally clear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09070304"/>
                  </a:ext>
                </a:extLst>
              </a:tr>
              <a:tr h="1718407">
                <a:tc>
                  <a:txBody>
                    <a:bodyPr/>
                    <a:lstStyle/>
                    <a:p>
                      <a:r>
                        <a:rPr lang="en-US" sz="5400" b="1" dirty="0">
                          <a:solidFill>
                            <a:srgbClr val="048074"/>
                          </a:solidFill>
                          <a:latin typeface="Montserrat Medium" panose="00000600000000000000" pitchFamily="2" charset="0"/>
                        </a:rPr>
                        <a:t>Measurable</a:t>
                      </a:r>
                    </a:p>
                  </a:txBody>
                  <a:tcPr anchor="ctr">
                    <a:lnL w="12700" cap="flat" cmpd="sng" algn="ctr">
                      <a:solidFill>
                        <a:schemeClr val="tx1"/>
                      </a:solidFill>
                      <a:prstDash val="solid"/>
                      <a:round/>
                      <a:headEnd type="none" w="med" len="med"/>
                      <a:tailEnd type="none" w="med" len="med"/>
                    </a:lnL>
                  </a:tcPr>
                </a:tc>
                <a:tc>
                  <a:txBody>
                    <a:bodyPr/>
                    <a:lstStyle/>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Identify how you will know the objective was accomplished (usually means quantity but sometimes is quality)</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9607237"/>
                  </a:ext>
                </a:extLst>
              </a:tr>
              <a:tr h="2803716">
                <a:tc>
                  <a:txBody>
                    <a:bodyPr/>
                    <a:lstStyle/>
                    <a:p>
                      <a:r>
                        <a:rPr lang="en-US" sz="5400" b="1" i="0" u="none" strike="noStrike" cap="none" spc="0" baseline="0" dirty="0">
                          <a:solidFill>
                            <a:srgbClr val="048074"/>
                          </a:solidFill>
                          <a:uFillTx/>
                          <a:latin typeface="Montserrat Medium" panose="00000600000000000000" pitchFamily="2" charset="0"/>
                          <a:ea typeface="+mn-ea"/>
                          <a:cs typeface="+mn-cs"/>
                          <a:sym typeface="Helvetica Neue"/>
                        </a:rPr>
                        <a:t>Achievable</a:t>
                      </a:r>
                    </a:p>
                  </a:txBody>
                  <a:tcPr anchor="ctr">
                    <a:lnL w="12700" cap="flat" cmpd="sng" algn="ctr">
                      <a:solidFill>
                        <a:schemeClr val="tx1"/>
                      </a:solidFill>
                      <a:prstDash val="solid"/>
                      <a:round/>
                      <a:headEnd type="none" w="med" len="med"/>
                      <a:tailEnd type="none" w="med" len="med"/>
                    </a:lnL>
                  </a:tcPr>
                </a:tc>
                <a:tc>
                  <a:txBody>
                    <a:bodyPr/>
                    <a:lstStyle/>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Ensure you have the person-power, time, resources and authority to accomplish the objective </a:t>
                      </a:r>
                    </a:p>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Consider if there are factors beyond your control OR milestones to be accomplished first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5189762"/>
                  </a:ext>
                </a:extLst>
              </a:tr>
              <a:tr h="1718407">
                <a:tc>
                  <a:txBody>
                    <a:bodyPr/>
                    <a:lstStyle/>
                    <a:p>
                      <a:pPr marL="0" marR="0" indent="0" algn="ctr" defTabSz="584200" rtl="0" eaLnBrk="1" latinLnBrk="0" hangingPunct="1">
                        <a:lnSpc>
                          <a:spcPct val="100000"/>
                        </a:lnSpc>
                        <a:spcBef>
                          <a:spcPts val="0"/>
                        </a:spcBef>
                        <a:spcAft>
                          <a:spcPts val="0"/>
                        </a:spcAft>
                        <a:buClrTx/>
                        <a:buSzTx/>
                        <a:buFontTx/>
                        <a:buNone/>
                        <a:tabLst/>
                      </a:pPr>
                      <a:r>
                        <a:rPr lang="en-US" sz="5400" b="1" i="0" u="none" strike="noStrike" cap="none" spc="0" baseline="0" dirty="0">
                          <a:solidFill>
                            <a:srgbClr val="048074"/>
                          </a:solidFill>
                          <a:uFillTx/>
                          <a:latin typeface="Montserrat Medium" panose="00000600000000000000" pitchFamily="2" charset="0"/>
                          <a:ea typeface="+mn-ea"/>
                          <a:cs typeface="+mn-cs"/>
                          <a:sym typeface="Helvetica Neue"/>
                        </a:rPr>
                        <a:t>Relevant</a:t>
                      </a:r>
                    </a:p>
                  </a:txBody>
                  <a:tcPr anchor="ctr">
                    <a:lnL w="12700" cap="flat" cmpd="sng" algn="ctr">
                      <a:solidFill>
                        <a:schemeClr val="tx1"/>
                      </a:solidFill>
                      <a:prstDash val="solid"/>
                      <a:round/>
                      <a:headEnd type="none" w="med" len="med"/>
                      <a:tailEnd type="none" w="med" len="med"/>
                    </a:lnL>
                  </a:tcPr>
                </a:tc>
                <a:tc>
                  <a:txBody>
                    <a:bodyPr/>
                    <a:lstStyle/>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The objective helps you meet the purpose of the grant &amp; is aligned with the problem statement in the narrative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9376528"/>
                  </a:ext>
                </a:extLst>
              </a:tr>
              <a:tr h="1718407">
                <a:tc>
                  <a:txBody>
                    <a:bodyPr/>
                    <a:lstStyle/>
                    <a:p>
                      <a:pPr marL="0" marR="0" indent="0" algn="ctr" defTabSz="584200" rtl="0" eaLnBrk="1" latinLnBrk="0" hangingPunct="1">
                        <a:lnSpc>
                          <a:spcPct val="100000"/>
                        </a:lnSpc>
                        <a:spcBef>
                          <a:spcPts val="0"/>
                        </a:spcBef>
                        <a:spcAft>
                          <a:spcPts val="0"/>
                        </a:spcAft>
                        <a:buClrTx/>
                        <a:buSzTx/>
                        <a:buFontTx/>
                        <a:buNone/>
                        <a:tabLst/>
                      </a:pPr>
                      <a:r>
                        <a:rPr lang="en-US" sz="5400" b="1" i="0" u="none" strike="noStrike" cap="none" spc="0" baseline="0" dirty="0">
                          <a:solidFill>
                            <a:srgbClr val="048074"/>
                          </a:solidFill>
                          <a:uFillTx/>
                          <a:latin typeface="Montserrat Medium" panose="00000600000000000000" pitchFamily="2" charset="0"/>
                          <a:ea typeface="+mn-ea"/>
                          <a:cs typeface="+mn-cs"/>
                          <a:sym typeface="Helvetica Neue"/>
                        </a:rPr>
                        <a:t>Time bound</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Specify when the objective should be completed</a:t>
                      </a:r>
                    </a:p>
                    <a:p>
                      <a:pPr marL="457200" indent="-457200" algn="l">
                        <a:buFont typeface="Arial" panose="020B0604020202020204" pitchFamily="34" charset="0"/>
                        <a:buChar char="•"/>
                      </a:pPr>
                      <a:r>
                        <a:rPr lang="en-US" sz="3600" b="0" dirty="0">
                          <a:solidFill>
                            <a:schemeClr val="tx1">
                              <a:lumMod val="50000"/>
                            </a:schemeClr>
                          </a:solidFill>
                          <a:latin typeface="Montserrat" panose="00000500000000000000" pitchFamily="2" charset="0"/>
                        </a:rPr>
                        <a:t>Include time-lined benchmarks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06416"/>
                  </a:ext>
                </a:extLst>
              </a:tr>
            </a:tbl>
          </a:graphicData>
        </a:graphic>
      </p:graphicFrame>
      <p:pic>
        <p:nvPicPr>
          <p:cNvPr id="7" name="Image" descr="Image">
            <a:extLst>
              <a:ext uri="{FF2B5EF4-FFF2-40B4-BE49-F238E27FC236}">
                <a16:creationId xmlns:a16="http://schemas.microsoft.com/office/drawing/2014/main" id="{C67401B0-9428-CB97-73B5-9D860D7CF02D}"/>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65307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27A0-7BEB-03AA-480A-A5247833A39B}"/>
              </a:ext>
            </a:extLst>
          </p:cNvPr>
          <p:cNvSpPr>
            <a:spLocks noGrp="1"/>
          </p:cNvSpPr>
          <p:nvPr>
            <p:ph type="title"/>
          </p:nvPr>
        </p:nvSpPr>
        <p:spPr>
          <a:xfrm>
            <a:off x="4242814" y="343386"/>
            <a:ext cx="11854879" cy="1505304"/>
          </a:xfrm>
        </p:spPr>
        <p:txBody>
          <a:bodyPr>
            <a:normAutofit fontScale="90000"/>
          </a:bodyPr>
          <a:lstStyle/>
          <a:p>
            <a:r>
              <a:rPr lang="en-US" sz="6700" spc="398" dirty="0">
                <a:solidFill>
                  <a:srgbClr val="ECB547"/>
                </a:solidFill>
                <a:latin typeface="AcuminProWide-Semibold"/>
                <a:sym typeface="AcuminProWide-Semibold"/>
              </a:rPr>
              <a:t>What Does This Look Like in </a:t>
            </a:r>
            <a:br>
              <a:rPr lang="en-US" sz="5400" spc="398" dirty="0">
                <a:solidFill>
                  <a:srgbClr val="ECB547"/>
                </a:solidFill>
                <a:latin typeface="AcuminProWide-Semibold"/>
                <a:sym typeface="AcuminProWide-Semibold"/>
              </a:rPr>
            </a:br>
            <a:r>
              <a:rPr lang="en-US" sz="9800" spc="-700" dirty="0">
                <a:solidFill>
                  <a:srgbClr val="7FC9C8"/>
                </a:solidFill>
                <a:latin typeface="AcuminProWide-Semibold"/>
                <a:sym typeface="AcuminProWide-Semibold"/>
              </a:rPr>
              <a:t>Planning</a:t>
            </a:r>
          </a:p>
        </p:txBody>
      </p:sp>
      <p:pic>
        <p:nvPicPr>
          <p:cNvPr id="5" name="Content Placeholder 4" descr="Table explaining SMART method objective&#10;">
            <a:extLst>
              <a:ext uri="{FF2B5EF4-FFF2-40B4-BE49-F238E27FC236}">
                <a16:creationId xmlns:a16="http://schemas.microsoft.com/office/drawing/2014/main" id="{7DADB610-6114-6030-71F6-2A8D6BF47A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598" y="2309976"/>
            <a:ext cx="17068804" cy="11062638"/>
          </a:xfrm>
        </p:spPr>
      </p:pic>
      <p:pic>
        <p:nvPicPr>
          <p:cNvPr id="3" name="Image" descr="Image">
            <a:extLst>
              <a:ext uri="{FF2B5EF4-FFF2-40B4-BE49-F238E27FC236}">
                <a16:creationId xmlns:a16="http://schemas.microsoft.com/office/drawing/2014/main" id="{75941954-1423-9D17-10D1-D15FEEE4C09D}"/>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650150562"/>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EEA53-EDFF-4F42-BA70-98BB03AA8895}">
  <ds:schemaRefs>
    <ds:schemaRef ds:uri="http://schemas.microsoft.com/sharepoint/v3/contenttype/forms"/>
  </ds:schemaRefs>
</ds:datastoreItem>
</file>

<file path=customXml/itemProps2.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21_BasicWhite</Template>
  <TotalTime>15021</TotalTime>
  <Words>4282</Words>
  <Application>Microsoft Macintosh PowerPoint</Application>
  <PresentationFormat>Custom</PresentationFormat>
  <Paragraphs>475</Paragraphs>
  <Slides>53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AcuminProWide-Semibold</vt:lpstr>
      <vt:lpstr>Arial</vt:lpstr>
      <vt:lpstr>Calibri</vt:lpstr>
      <vt:lpstr>Helvetica</vt:lpstr>
      <vt:lpstr>Helvetica Neue</vt:lpstr>
      <vt:lpstr>Helvetica Neue Medium</vt:lpstr>
      <vt:lpstr>Montserrat</vt:lpstr>
      <vt:lpstr>Montserrat Light</vt:lpstr>
      <vt:lpstr>Montserrat Medium</vt:lpstr>
      <vt:lpstr>Times</vt:lpstr>
      <vt:lpstr>Times New Roman</vt:lpstr>
      <vt:lpstr>21_BasicWhite</vt:lpstr>
      <vt:lpstr>PowerPoint Presentation</vt:lpstr>
      <vt:lpstr>PowerPoint Presentation</vt:lpstr>
      <vt:lpstr>PowerPoint Presentation</vt:lpstr>
      <vt:lpstr>PowerPoint Presentation</vt:lpstr>
      <vt:lpstr>PowerPoint Presentation</vt:lpstr>
      <vt:lpstr>I. Developing methodology reflective of the SMARTER approach</vt:lpstr>
      <vt:lpstr>SMARTER</vt:lpstr>
      <vt:lpstr>Writing Methods Using the SMART(er) Approach</vt:lpstr>
      <vt:lpstr>What Does This Look Like in  Planning</vt:lpstr>
      <vt:lpstr>PowerPoint Presentation</vt:lpstr>
      <vt:lpstr>What about the ER? </vt:lpstr>
      <vt:lpstr>Key Driver Diagram for Planning </vt:lpstr>
      <vt:lpstr>II. Determining appropriate data indicators for measuring impact/success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Components of Program Effect Theory</vt:lpstr>
      <vt:lpstr>PowerPoint Presentation</vt:lpstr>
      <vt:lpstr>PowerPoint Presentation</vt:lpstr>
      <vt:lpstr>Best Practices for Choosing Indicators</vt:lpstr>
      <vt:lpstr>Outcomes &amp; Example Indicators</vt:lpstr>
      <vt:lpstr>Commonly Used Indicators</vt:lpstr>
      <vt:lpstr>Considerations for Setting Targets for Objectives</vt:lpstr>
      <vt:lpstr>III. Designing process and outcome evaluation capable of demonstrating the impact of methods </vt:lpstr>
      <vt:lpstr>Quick Review of the Purpose of Program Evaluation</vt:lpstr>
      <vt:lpstr>PowerPoint Presentation</vt:lpstr>
      <vt:lpstr>Key Process Evaluation Measures</vt:lpstr>
      <vt:lpstr>Formulas for Measurement of Coverage </vt:lpstr>
      <vt:lpstr>Indicators Included in a Process Evaluation</vt:lpstr>
      <vt:lpstr>PowerPoint Presentation</vt:lpstr>
      <vt:lpstr>PowerPoint Presentation</vt:lpstr>
      <vt:lpstr>PowerPoint Presentation</vt:lpstr>
      <vt:lpstr>PowerPoint Presentation</vt:lpstr>
      <vt:lpstr>Organizational Plan</vt:lpstr>
      <vt:lpstr>Service Utilization Plan</vt:lpstr>
      <vt:lpstr>PowerPoint Presentation</vt:lpstr>
      <vt:lpstr>Interpreting Implementation Data</vt:lpstr>
      <vt:lpstr>Outcome Evaluation Designs</vt:lpstr>
      <vt:lpstr>IV. Examining specific case studies of successful methodology and evaluation sections</vt:lpstr>
      <vt:lpstr>PowerPoint Presentation</vt:lpstr>
      <vt:lpstr>PowerPoint Presentation</vt:lpstr>
      <vt:lpstr>Narrative of Evaluation Sample </vt:lpstr>
      <vt:lpstr>PowerPoint Presentation</vt:lpstr>
      <vt:lpstr>PowerPoint Presentation</vt:lpstr>
      <vt:lpstr>Save the Date  </vt:lpstr>
      <vt:lpstr>Appendix: Resources on Methodology &amp; 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Villarreal</dc:creator>
  <cp:lastModifiedBy>Susannah Williams</cp:lastModifiedBy>
  <cp:revision>415</cp:revision>
  <dcterms:created xsi:type="dcterms:W3CDTF">2024-03-04T16:54:08Z</dcterms:created>
  <dcterms:modified xsi:type="dcterms:W3CDTF">2024-06-10T10:22:09Z</dcterms:modified>
</cp:coreProperties>
</file>