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51"/>
  </p:notesMasterIdLst>
  <p:sldIdLst>
    <p:sldId id="257" r:id="rId4"/>
    <p:sldId id="258" r:id="rId5"/>
    <p:sldId id="259" r:id="rId6"/>
    <p:sldId id="266" r:id="rId7"/>
    <p:sldId id="588" r:id="rId8"/>
    <p:sldId id="512" r:id="rId9"/>
    <p:sldId id="442" r:id="rId10"/>
    <p:sldId id="443" r:id="rId11"/>
    <p:sldId id="596" r:id="rId12"/>
    <p:sldId id="597" r:id="rId13"/>
    <p:sldId id="598" r:id="rId14"/>
    <p:sldId id="599" r:id="rId15"/>
    <p:sldId id="600" r:id="rId16"/>
    <p:sldId id="601" r:id="rId17"/>
    <p:sldId id="602" r:id="rId18"/>
    <p:sldId id="603" r:id="rId19"/>
    <p:sldId id="604" r:id="rId20"/>
    <p:sldId id="456" r:id="rId21"/>
    <p:sldId id="446" r:id="rId22"/>
    <p:sldId id="441" r:id="rId23"/>
    <p:sldId id="608" r:id="rId24"/>
    <p:sldId id="606" r:id="rId25"/>
    <p:sldId id="605" r:id="rId26"/>
    <p:sldId id="607" r:id="rId27"/>
    <p:sldId id="609" r:id="rId28"/>
    <p:sldId id="610" r:id="rId29"/>
    <p:sldId id="611" r:id="rId30"/>
    <p:sldId id="655" r:id="rId31"/>
    <p:sldId id="612" r:id="rId32"/>
    <p:sldId id="614" r:id="rId33"/>
    <p:sldId id="272" r:id="rId34"/>
    <p:sldId id="616" r:id="rId35"/>
    <p:sldId id="546" r:id="rId36"/>
    <p:sldId id="618" r:id="rId37"/>
    <p:sldId id="619" r:id="rId38"/>
    <p:sldId id="620" r:id="rId39"/>
    <p:sldId id="652" r:id="rId40"/>
    <p:sldId id="653" r:id="rId41"/>
    <p:sldId id="621" r:id="rId42"/>
    <p:sldId id="572" r:id="rId43"/>
    <p:sldId id="651" r:id="rId44"/>
    <p:sldId id="647" r:id="rId45"/>
    <p:sldId id="648" r:id="rId46"/>
    <p:sldId id="649" r:id="rId47"/>
    <p:sldId id="414" r:id="rId48"/>
    <p:sldId id="656" r:id="rId49"/>
    <p:sldId id="263"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9AF41A-D1AF-56F3-A02C-A35C425EA9A5}" name="Nicole Airesman" initials="NA" userId="72dbaeec0bff41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1A4"/>
    <a:srgbClr val="00A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3" autoAdjust="0"/>
    <p:restoredTop sz="87697" autoAdjust="0"/>
  </p:normalViewPr>
  <p:slideViewPr>
    <p:cSldViewPr snapToGrid="0">
      <p:cViewPr varScale="1">
        <p:scale>
          <a:sx n="63" d="100"/>
          <a:sy n="63" d="100"/>
        </p:scale>
        <p:origin x="488" y="192"/>
      </p:cViewPr>
      <p:guideLst/>
    </p:cSldViewPr>
  </p:slideViewPr>
  <p:outlineViewPr>
    <p:cViewPr>
      <p:scale>
        <a:sx n="33" d="100"/>
        <a:sy n="33" d="100"/>
      </p:scale>
      <p:origin x="0" y="-1511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05388-C34D-984B-A0D1-D910405DBB58}"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0F56FDEA-503E-2842-B4C1-035F215FC1AC}">
      <dgm:prSet phldrT="[Text]" custT="1"/>
      <dgm:spPr>
        <a:solidFill>
          <a:schemeClr val="accent4"/>
        </a:solidFill>
      </dgm:spPr>
      <dgm:t>
        <a:bodyPr/>
        <a:lstStyle/>
        <a:p>
          <a:r>
            <a:rPr lang="en-US" sz="4800" dirty="0">
              <a:solidFill>
                <a:schemeClr val="bg2">
                  <a:lumMod val="50000"/>
                </a:schemeClr>
              </a:solidFill>
            </a:rPr>
            <a:t>Grant opportunity focused on addressing SUD/OUD treatment needs requests a description of the evidence-based approach </a:t>
          </a:r>
        </a:p>
      </dgm:t>
    </dgm:pt>
    <dgm:pt modelId="{E7DDA295-7EE7-5149-8651-780F0630FBEB}" type="parTrans" cxnId="{79D0374B-5711-C041-BAFE-361294591C8C}">
      <dgm:prSet/>
      <dgm:spPr/>
      <dgm:t>
        <a:bodyPr/>
        <a:lstStyle/>
        <a:p>
          <a:endParaRPr lang="en-US" sz="2200"/>
        </a:p>
      </dgm:t>
    </dgm:pt>
    <dgm:pt modelId="{176C4E5B-B8CE-3B41-AD7A-23214FB40ED2}" type="sibTrans" cxnId="{79D0374B-5711-C041-BAFE-361294591C8C}">
      <dgm:prSet custT="1"/>
      <dgm:spPr>
        <a:solidFill>
          <a:srgbClr val="0EB1A4">
            <a:alpha val="90000"/>
          </a:srgbClr>
        </a:solidFill>
      </dgm:spPr>
      <dgm:t>
        <a:bodyPr/>
        <a:lstStyle/>
        <a:p>
          <a:endParaRPr lang="en-US" sz="2200"/>
        </a:p>
      </dgm:t>
    </dgm:pt>
    <dgm:pt modelId="{14D2E448-B20A-6442-8000-EB457A0DE543}">
      <dgm:prSet phldrT="[Text]" custT="1"/>
      <dgm:spPr>
        <a:solidFill>
          <a:schemeClr val="accent4"/>
        </a:solidFill>
      </dgm:spPr>
      <dgm:t>
        <a:bodyPr/>
        <a:lstStyle/>
        <a:p>
          <a:r>
            <a:rPr lang="en-US" sz="4800" dirty="0">
              <a:solidFill>
                <a:schemeClr val="bg2">
                  <a:lumMod val="50000"/>
                </a:schemeClr>
              </a:solidFill>
            </a:rPr>
            <a:t>Applicant organization’s idea is to provide an alternative to incarceration for drug-abusing defendants through a drug treatment court program model</a:t>
          </a:r>
        </a:p>
      </dgm:t>
    </dgm:pt>
    <dgm:pt modelId="{29C44E2C-99DE-194B-9672-560842842FBE}" type="parTrans" cxnId="{36E67168-CCFE-6A42-885D-F8678D73D9D9}">
      <dgm:prSet/>
      <dgm:spPr/>
      <dgm:t>
        <a:bodyPr/>
        <a:lstStyle/>
        <a:p>
          <a:endParaRPr lang="en-US" sz="2200"/>
        </a:p>
      </dgm:t>
    </dgm:pt>
    <dgm:pt modelId="{CB1FC7B0-BF9C-8E4D-8F73-3515ABA1827E}" type="sibTrans" cxnId="{36E67168-CCFE-6A42-885D-F8678D73D9D9}">
      <dgm:prSet custT="1"/>
      <dgm:spPr>
        <a:solidFill>
          <a:srgbClr val="0EB1A4">
            <a:alpha val="90000"/>
          </a:srgbClr>
        </a:solidFill>
      </dgm:spPr>
      <dgm:t>
        <a:bodyPr/>
        <a:lstStyle/>
        <a:p>
          <a:endParaRPr lang="en-US" sz="2200"/>
        </a:p>
      </dgm:t>
    </dgm:pt>
    <dgm:pt modelId="{4ECBA0F8-C75E-B44F-89C4-88B4A4EB1AFA}">
      <dgm:prSet phldrT="[Text]" custT="1"/>
      <dgm:spPr>
        <a:solidFill>
          <a:schemeClr val="accent4"/>
        </a:solidFill>
      </dgm:spPr>
      <dgm:t>
        <a:bodyPr/>
        <a:lstStyle/>
        <a:p>
          <a:r>
            <a:rPr lang="en-US" sz="4800" dirty="0">
              <a:solidFill>
                <a:schemeClr val="bg2">
                  <a:lumMod val="50000"/>
                </a:schemeClr>
              </a:solidFill>
            </a:rPr>
            <a:t>Applicant organization goes to EBP database (National Institute of Justice Crime Solutions) and reviews relevant EBPs rated “effective” </a:t>
          </a:r>
        </a:p>
      </dgm:t>
    </dgm:pt>
    <dgm:pt modelId="{804D3687-FEA9-F846-A934-4B324022257E}" type="parTrans" cxnId="{30D47278-7D96-E244-B04B-752250617BEC}">
      <dgm:prSet/>
      <dgm:spPr/>
      <dgm:t>
        <a:bodyPr/>
        <a:lstStyle/>
        <a:p>
          <a:endParaRPr lang="en-US" sz="2200"/>
        </a:p>
      </dgm:t>
    </dgm:pt>
    <dgm:pt modelId="{A0FEF50E-09D0-574C-8AC0-6330403F7429}" type="sibTrans" cxnId="{30D47278-7D96-E244-B04B-752250617BEC}">
      <dgm:prSet/>
      <dgm:spPr/>
      <dgm:t>
        <a:bodyPr/>
        <a:lstStyle/>
        <a:p>
          <a:endParaRPr lang="en-US" sz="2200"/>
        </a:p>
      </dgm:t>
    </dgm:pt>
    <dgm:pt modelId="{67EC3384-E12C-364A-9323-3B7AB1DB1EFA}" type="pres">
      <dgm:prSet presAssocID="{40705388-C34D-984B-A0D1-D910405DBB58}" presName="outerComposite" presStyleCnt="0">
        <dgm:presLayoutVars>
          <dgm:chMax val="5"/>
          <dgm:dir/>
          <dgm:resizeHandles val="exact"/>
        </dgm:presLayoutVars>
      </dgm:prSet>
      <dgm:spPr/>
    </dgm:pt>
    <dgm:pt modelId="{ABFA0410-C676-A44D-A9A9-B6E55193536F}" type="pres">
      <dgm:prSet presAssocID="{40705388-C34D-984B-A0D1-D910405DBB58}" presName="dummyMaxCanvas" presStyleCnt="0">
        <dgm:presLayoutVars/>
      </dgm:prSet>
      <dgm:spPr/>
    </dgm:pt>
    <dgm:pt modelId="{4D860A1B-192A-EE49-8221-BAB3ACF7A5CA}" type="pres">
      <dgm:prSet presAssocID="{40705388-C34D-984B-A0D1-D910405DBB58}" presName="ThreeNodes_1" presStyleLbl="node1" presStyleIdx="0" presStyleCnt="3">
        <dgm:presLayoutVars>
          <dgm:bulletEnabled val="1"/>
        </dgm:presLayoutVars>
      </dgm:prSet>
      <dgm:spPr/>
    </dgm:pt>
    <dgm:pt modelId="{6C07E140-D053-6C47-B67D-56B37431B202}" type="pres">
      <dgm:prSet presAssocID="{40705388-C34D-984B-A0D1-D910405DBB58}" presName="ThreeNodes_2" presStyleLbl="node1" presStyleIdx="1" presStyleCnt="3">
        <dgm:presLayoutVars>
          <dgm:bulletEnabled val="1"/>
        </dgm:presLayoutVars>
      </dgm:prSet>
      <dgm:spPr/>
    </dgm:pt>
    <dgm:pt modelId="{29B80AC1-2CB6-6549-99EB-EAC5339DAA2B}" type="pres">
      <dgm:prSet presAssocID="{40705388-C34D-984B-A0D1-D910405DBB58}" presName="ThreeNodes_3" presStyleLbl="node1" presStyleIdx="2" presStyleCnt="3">
        <dgm:presLayoutVars>
          <dgm:bulletEnabled val="1"/>
        </dgm:presLayoutVars>
      </dgm:prSet>
      <dgm:spPr/>
    </dgm:pt>
    <dgm:pt modelId="{72FA8A9F-66B8-B240-8C7F-03AED62DC07D}" type="pres">
      <dgm:prSet presAssocID="{40705388-C34D-984B-A0D1-D910405DBB58}" presName="ThreeConn_1-2" presStyleLbl="fgAccFollowNode1" presStyleIdx="0" presStyleCnt="2">
        <dgm:presLayoutVars>
          <dgm:bulletEnabled val="1"/>
        </dgm:presLayoutVars>
      </dgm:prSet>
      <dgm:spPr/>
    </dgm:pt>
    <dgm:pt modelId="{C497855B-ED4D-DB4A-9AB0-D717DC77C5C7}" type="pres">
      <dgm:prSet presAssocID="{40705388-C34D-984B-A0D1-D910405DBB58}" presName="ThreeConn_2-3" presStyleLbl="fgAccFollowNode1" presStyleIdx="1" presStyleCnt="2">
        <dgm:presLayoutVars>
          <dgm:bulletEnabled val="1"/>
        </dgm:presLayoutVars>
      </dgm:prSet>
      <dgm:spPr/>
    </dgm:pt>
    <dgm:pt modelId="{91206FD2-37E5-8943-B3C7-6FEF482AAAEA}" type="pres">
      <dgm:prSet presAssocID="{40705388-C34D-984B-A0D1-D910405DBB58}" presName="ThreeNodes_1_text" presStyleLbl="node1" presStyleIdx="2" presStyleCnt="3">
        <dgm:presLayoutVars>
          <dgm:bulletEnabled val="1"/>
        </dgm:presLayoutVars>
      </dgm:prSet>
      <dgm:spPr/>
    </dgm:pt>
    <dgm:pt modelId="{370EAB44-8C4E-244D-8A42-F8858EEB4EB9}" type="pres">
      <dgm:prSet presAssocID="{40705388-C34D-984B-A0D1-D910405DBB58}" presName="ThreeNodes_2_text" presStyleLbl="node1" presStyleIdx="2" presStyleCnt="3">
        <dgm:presLayoutVars>
          <dgm:bulletEnabled val="1"/>
        </dgm:presLayoutVars>
      </dgm:prSet>
      <dgm:spPr/>
    </dgm:pt>
    <dgm:pt modelId="{C468ACF5-58B9-4444-9829-A6664EEBC3FF}" type="pres">
      <dgm:prSet presAssocID="{40705388-C34D-984B-A0D1-D910405DBB58}" presName="ThreeNodes_3_text" presStyleLbl="node1" presStyleIdx="2" presStyleCnt="3">
        <dgm:presLayoutVars>
          <dgm:bulletEnabled val="1"/>
        </dgm:presLayoutVars>
      </dgm:prSet>
      <dgm:spPr/>
    </dgm:pt>
  </dgm:ptLst>
  <dgm:cxnLst>
    <dgm:cxn modelId="{1A774C0F-EFC3-C24B-BF68-BC780300EF88}" type="presOf" srcId="{4ECBA0F8-C75E-B44F-89C4-88B4A4EB1AFA}" destId="{29B80AC1-2CB6-6549-99EB-EAC5339DAA2B}" srcOrd="0" destOrd="0" presId="urn:microsoft.com/office/officeart/2005/8/layout/vProcess5"/>
    <dgm:cxn modelId="{6EB1C510-D938-B94B-B7CC-D8F11A3D6605}" type="presOf" srcId="{0F56FDEA-503E-2842-B4C1-035F215FC1AC}" destId="{4D860A1B-192A-EE49-8221-BAB3ACF7A5CA}" srcOrd="0" destOrd="0" presId="urn:microsoft.com/office/officeart/2005/8/layout/vProcess5"/>
    <dgm:cxn modelId="{79D0374B-5711-C041-BAFE-361294591C8C}" srcId="{40705388-C34D-984B-A0D1-D910405DBB58}" destId="{0F56FDEA-503E-2842-B4C1-035F215FC1AC}" srcOrd="0" destOrd="0" parTransId="{E7DDA295-7EE7-5149-8651-780F0630FBEB}" sibTransId="{176C4E5B-B8CE-3B41-AD7A-23214FB40ED2}"/>
    <dgm:cxn modelId="{99A4A54B-6A11-2C49-8D89-68C9B8E07177}" type="presOf" srcId="{CB1FC7B0-BF9C-8E4D-8F73-3515ABA1827E}" destId="{C497855B-ED4D-DB4A-9AB0-D717DC77C5C7}" srcOrd="0" destOrd="0" presId="urn:microsoft.com/office/officeart/2005/8/layout/vProcess5"/>
    <dgm:cxn modelId="{641FC74B-E7FE-464B-8C26-501A8795F981}" type="presOf" srcId="{176C4E5B-B8CE-3B41-AD7A-23214FB40ED2}" destId="{72FA8A9F-66B8-B240-8C7F-03AED62DC07D}" srcOrd="0" destOrd="0" presId="urn:microsoft.com/office/officeart/2005/8/layout/vProcess5"/>
    <dgm:cxn modelId="{40E2A457-1088-C749-AA33-23EEB1E19CFD}" type="presOf" srcId="{14D2E448-B20A-6442-8000-EB457A0DE543}" destId="{6C07E140-D053-6C47-B67D-56B37431B202}" srcOrd="0" destOrd="0" presId="urn:microsoft.com/office/officeart/2005/8/layout/vProcess5"/>
    <dgm:cxn modelId="{36E67168-CCFE-6A42-885D-F8678D73D9D9}" srcId="{40705388-C34D-984B-A0D1-D910405DBB58}" destId="{14D2E448-B20A-6442-8000-EB457A0DE543}" srcOrd="1" destOrd="0" parTransId="{29C44E2C-99DE-194B-9672-560842842FBE}" sibTransId="{CB1FC7B0-BF9C-8E4D-8F73-3515ABA1827E}"/>
    <dgm:cxn modelId="{A5CA9172-CCE1-E54A-B93B-AF398D0BE944}" type="presOf" srcId="{40705388-C34D-984B-A0D1-D910405DBB58}" destId="{67EC3384-E12C-364A-9323-3B7AB1DB1EFA}" srcOrd="0" destOrd="0" presId="urn:microsoft.com/office/officeart/2005/8/layout/vProcess5"/>
    <dgm:cxn modelId="{30D47278-7D96-E244-B04B-752250617BEC}" srcId="{40705388-C34D-984B-A0D1-D910405DBB58}" destId="{4ECBA0F8-C75E-B44F-89C4-88B4A4EB1AFA}" srcOrd="2" destOrd="0" parTransId="{804D3687-FEA9-F846-A934-4B324022257E}" sibTransId="{A0FEF50E-09D0-574C-8AC0-6330403F7429}"/>
    <dgm:cxn modelId="{A9ADEBAC-23BF-E142-9D6A-1F3636CF8CDD}" type="presOf" srcId="{4ECBA0F8-C75E-B44F-89C4-88B4A4EB1AFA}" destId="{C468ACF5-58B9-4444-9829-A6664EEBC3FF}" srcOrd="1" destOrd="0" presId="urn:microsoft.com/office/officeart/2005/8/layout/vProcess5"/>
    <dgm:cxn modelId="{F1AD7DD8-E43D-4F48-AB89-DF78DD28BBA8}" type="presOf" srcId="{0F56FDEA-503E-2842-B4C1-035F215FC1AC}" destId="{91206FD2-37E5-8943-B3C7-6FEF482AAAEA}" srcOrd="1" destOrd="0" presId="urn:microsoft.com/office/officeart/2005/8/layout/vProcess5"/>
    <dgm:cxn modelId="{97311DE0-C73F-6D45-9C8B-5446E103C60C}" type="presOf" srcId="{14D2E448-B20A-6442-8000-EB457A0DE543}" destId="{370EAB44-8C4E-244D-8A42-F8858EEB4EB9}" srcOrd="1" destOrd="0" presId="urn:microsoft.com/office/officeart/2005/8/layout/vProcess5"/>
    <dgm:cxn modelId="{F45DE755-A87B-8243-98F0-6CC6A2BD23BF}" type="presParOf" srcId="{67EC3384-E12C-364A-9323-3B7AB1DB1EFA}" destId="{ABFA0410-C676-A44D-A9A9-B6E55193536F}" srcOrd="0" destOrd="0" presId="urn:microsoft.com/office/officeart/2005/8/layout/vProcess5"/>
    <dgm:cxn modelId="{BBF66E9A-596D-8445-B714-D413FAED4D06}" type="presParOf" srcId="{67EC3384-E12C-364A-9323-3B7AB1DB1EFA}" destId="{4D860A1B-192A-EE49-8221-BAB3ACF7A5CA}" srcOrd="1" destOrd="0" presId="urn:microsoft.com/office/officeart/2005/8/layout/vProcess5"/>
    <dgm:cxn modelId="{4D7FF729-BEDB-D04A-9747-57D307A0071B}" type="presParOf" srcId="{67EC3384-E12C-364A-9323-3B7AB1DB1EFA}" destId="{6C07E140-D053-6C47-B67D-56B37431B202}" srcOrd="2" destOrd="0" presId="urn:microsoft.com/office/officeart/2005/8/layout/vProcess5"/>
    <dgm:cxn modelId="{F5AF4FFA-CD1E-2846-8243-A4DB1455561C}" type="presParOf" srcId="{67EC3384-E12C-364A-9323-3B7AB1DB1EFA}" destId="{29B80AC1-2CB6-6549-99EB-EAC5339DAA2B}" srcOrd="3" destOrd="0" presId="urn:microsoft.com/office/officeart/2005/8/layout/vProcess5"/>
    <dgm:cxn modelId="{88DFA9C8-8C63-4A49-8E30-41C669EBCD15}" type="presParOf" srcId="{67EC3384-E12C-364A-9323-3B7AB1DB1EFA}" destId="{72FA8A9F-66B8-B240-8C7F-03AED62DC07D}" srcOrd="4" destOrd="0" presId="urn:microsoft.com/office/officeart/2005/8/layout/vProcess5"/>
    <dgm:cxn modelId="{2C8142E3-7A24-B840-88A4-2641CC71FAE3}" type="presParOf" srcId="{67EC3384-E12C-364A-9323-3B7AB1DB1EFA}" destId="{C497855B-ED4D-DB4A-9AB0-D717DC77C5C7}" srcOrd="5" destOrd="0" presId="urn:microsoft.com/office/officeart/2005/8/layout/vProcess5"/>
    <dgm:cxn modelId="{04439925-8C97-734B-B331-0C0922EF39B3}" type="presParOf" srcId="{67EC3384-E12C-364A-9323-3B7AB1DB1EFA}" destId="{91206FD2-37E5-8943-B3C7-6FEF482AAAEA}" srcOrd="6" destOrd="0" presId="urn:microsoft.com/office/officeart/2005/8/layout/vProcess5"/>
    <dgm:cxn modelId="{794BADEE-02AE-1942-BBC4-816B475A1AA4}" type="presParOf" srcId="{67EC3384-E12C-364A-9323-3B7AB1DB1EFA}" destId="{370EAB44-8C4E-244D-8A42-F8858EEB4EB9}" srcOrd="7" destOrd="0" presId="urn:microsoft.com/office/officeart/2005/8/layout/vProcess5"/>
    <dgm:cxn modelId="{6600DEC6-7006-2A48-88FB-051B1900CD01}" type="presParOf" srcId="{67EC3384-E12C-364A-9323-3B7AB1DB1EFA}" destId="{C468ACF5-58B9-4444-9829-A6664EEBC3FF}" srcOrd="8" destOrd="0" presId="urn:microsoft.com/office/officeart/2005/8/layout/vProcess5"/>
  </dgm:cxnLst>
  <dgm:bg>
    <a:solidFill>
      <a:schemeClr val="bg1"/>
    </a:solidFill>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60A1B-192A-EE49-8221-BAB3ACF7A5CA}">
      <dsp:nvSpPr>
        <dsp:cNvPr id="0" name=""/>
        <dsp:cNvSpPr/>
      </dsp:nvSpPr>
      <dsp:spPr>
        <a:xfrm>
          <a:off x="0" y="0"/>
          <a:ext cx="17876520" cy="2759278"/>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bg2">
                  <a:lumMod val="50000"/>
                </a:schemeClr>
              </a:solidFill>
            </a:rPr>
            <a:t>Grant opportunity focused on addressing SUD/OUD treatment needs requests a description of the evidence-based approach </a:t>
          </a:r>
        </a:p>
      </dsp:txBody>
      <dsp:txXfrm>
        <a:off x="80816" y="80816"/>
        <a:ext cx="14899043" cy="2597646"/>
      </dsp:txXfrm>
    </dsp:sp>
    <dsp:sp modelId="{6C07E140-D053-6C47-B67D-56B37431B202}">
      <dsp:nvSpPr>
        <dsp:cNvPr id="0" name=""/>
        <dsp:cNvSpPr/>
      </dsp:nvSpPr>
      <dsp:spPr>
        <a:xfrm>
          <a:off x="1577340" y="3219158"/>
          <a:ext cx="17876520" cy="2759278"/>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bg2">
                  <a:lumMod val="50000"/>
                </a:schemeClr>
              </a:solidFill>
            </a:rPr>
            <a:t>Applicant organization’s idea is to provide an alternative to incarceration for drug-abusing defendants through a drug treatment court program model</a:t>
          </a:r>
        </a:p>
      </dsp:txBody>
      <dsp:txXfrm>
        <a:off x="1658156" y="3299974"/>
        <a:ext cx="14344016" cy="2597646"/>
      </dsp:txXfrm>
    </dsp:sp>
    <dsp:sp modelId="{29B80AC1-2CB6-6549-99EB-EAC5339DAA2B}">
      <dsp:nvSpPr>
        <dsp:cNvPr id="0" name=""/>
        <dsp:cNvSpPr/>
      </dsp:nvSpPr>
      <dsp:spPr>
        <a:xfrm>
          <a:off x="3154680" y="6438317"/>
          <a:ext cx="17876520" cy="2759278"/>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bg2">
                  <a:lumMod val="50000"/>
                </a:schemeClr>
              </a:solidFill>
            </a:rPr>
            <a:t>Applicant organization goes to EBP database (National Institute of Justice Crime Solutions) and reviews relevant EBPs rated “effective” </a:t>
          </a:r>
        </a:p>
      </dsp:txBody>
      <dsp:txXfrm>
        <a:off x="3235496" y="6519133"/>
        <a:ext cx="14344016" cy="2597646"/>
      </dsp:txXfrm>
    </dsp:sp>
    <dsp:sp modelId="{72FA8A9F-66B8-B240-8C7F-03AED62DC07D}">
      <dsp:nvSpPr>
        <dsp:cNvPr id="0" name=""/>
        <dsp:cNvSpPr/>
      </dsp:nvSpPr>
      <dsp:spPr>
        <a:xfrm>
          <a:off x="16082988" y="2092453"/>
          <a:ext cx="1793531" cy="1793531"/>
        </a:xfrm>
        <a:prstGeom prst="downArrow">
          <a:avLst>
            <a:gd name="adj1" fmla="val 55000"/>
            <a:gd name="adj2" fmla="val 45000"/>
          </a:avLst>
        </a:prstGeom>
        <a:solidFill>
          <a:srgbClr val="0EB1A4">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6486532" y="2092453"/>
        <a:ext cx="986443" cy="1349632"/>
      </dsp:txXfrm>
    </dsp:sp>
    <dsp:sp modelId="{C497855B-ED4D-DB4A-9AB0-D717DC77C5C7}">
      <dsp:nvSpPr>
        <dsp:cNvPr id="0" name=""/>
        <dsp:cNvSpPr/>
      </dsp:nvSpPr>
      <dsp:spPr>
        <a:xfrm>
          <a:off x="17660328" y="5293216"/>
          <a:ext cx="1793531" cy="1793531"/>
        </a:xfrm>
        <a:prstGeom prst="downArrow">
          <a:avLst>
            <a:gd name="adj1" fmla="val 55000"/>
            <a:gd name="adj2" fmla="val 45000"/>
          </a:avLst>
        </a:prstGeom>
        <a:solidFill>
          <a:srgbClr val="0EB1A4">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8063872" y="5293216"/>
        <a:ext cx="986443" cy="134963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810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6D1F0-31AB-134A-BD55-DFB3849B3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967133-554B-C7DC-3C48-1DED505173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BC6ECAE-10A0-56A4-4F52-0B2EBC1F6E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093E30-D895-71A6-2A83-0E53EE8C2378}"/>
              </a:ext>
            </a:extLst>
          </p:cNvPr>
          <p:cNvSpPr>
            <a:spLocks noGrp="1"/>
          </p:cNvSpPr>
          <p:nvPr>
            <p:ph type="sldNum" sz="quarter" idx="5"/>
          </p:nvPr>
        </p:nvSpPr>
        <p:spPr/>
        <p:txBody>
          <a:bodyPr/>
          <a:lstStyle/>
          <a:p>
            <a:fld id="{6C073D63-C6EB-C448-880C-071580D9730C}" type="slidenum">
              <a:rPr lang="en-US" smtClean="0"/>
              <a:t>42</a:t>
            </a:fld>
            <a:endParaRPr lang="en-US"/>
          </a:p>
        </p:txBody>
      </p:sp>
    </p:spTree>
    <p:extLst>
      <p:ext uri="{BB962C8B-B14F-4D97-AF65-F5344CB8AC3E}">
        <p14:creationId xmlns:p14="http://schemas.microsoft.com/office/powerpoint/2010/main" val="266989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6A1F-B61A-02B2-6B1D-1BBCB2457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BFE5D-900F-6E53-1F08-1EC6815303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CB8E14-BE80-0A50-24C1-DB27382E0D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4F7000-8523-28BB-0C09-6899B807E6FE}"/>
              </a:ext>
            </a:extLst>
          </p:cNvPr>
          <p:cNvSpPr>
            <a:spLocks noGrp="1"/>
          </p:cNvSpPr>
          <p:nvPr>
            <p:ph type="sldNum" sz="quarter" idx="5"/>
          </p:nvPr>
        </p:nvSpPr>
        <p:spPr/>
        <p:txBody>
          <a:bodyPr/>
          <a:lstStyle/>
          <a:p>
            <a:fld id="{6C073D63-C6EB-C448-880C-071580D9730C}" type="slidenum">
              <a:rPr lang="en-US" smtClean="0"/>
              <a:t>43</a:t>
            </a:fld>
            <a:endParaRPr lang="en-US"/>
          </a:p>
        </p:txBody>
      </p:sp>
    </p:spTree>
    <p:extLst>
      <p:ext uri="{BB962C8B-B14F-4D97-AF65-F5344CB8AC3E}">
        <p14:creationId xmlns:p14="http://schemas.microsoft.com/office/powerpoint/2010/main" val="58358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27481-9F02-2C50-E371-62DEC7E7B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C5C36-4F9D-4C9C-9548-1844842638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31B76C-8621-1BEA-F08E-DC2EB3EDF7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88648-5512-17CC-3389-9BD0E713367B}"/>
              </a:ext>
            </a:extLst>
          </p:cNvPr>
          <p:cNvSpPr>
            <a:spLocks noGrp="1"/>
          </p:cNvSpPr>
          <p:nvPr>
            <p:ph type="sldNum" sz="quarter" idx="5"/>
          </p:nvPr>
        </p:nvSpPr>
        <p:spPr/>
        <p:txBody>
          <a:bodyPr/>
          <a:lstStyle/>
          <a:p>
            <a:fld id="{6C073D63-C6EB-C448-880C-071580D9730C}" type="slidenum">
              <a:rPr lang="en-US" smtClean="0"/>
              <a:t>44</a:t>
            </a:fld>
            <a:endParaRPr lang="en-US"/>
          </a:p>
        </p:txBody>
      </p:sp>
    </p:spTree>
    <p:extLst>
      <p:ext uri="{BB962C8B-B14F-4D97-AF65-F5344CB8AC3E}">
        <p14:creationId xmlns:p14="http://schemas.microsoft.com/office/powerpoint/2010/main" val="365146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45</a:t>
            </a:fld>
            <a:endParaRPr lang="en-US" dirty="0"/>
          </a:p>
        </p:txBody>
      </p:sp>
    </p:spTree>
    <p:extLst>
      <p:ext uri="{BB962C8B-B14F-4D97-AF65-F5344CB8AC3E}">
        <p14:creationId xmlns:p14="http://schemas.microsoft.com/office/powerpoint/2010/main" val="158351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DD451-8BB8-54F9-9E89-08D01B230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84953-2790-5137-CACB-ED7BC9FBF2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30D787-B857-759B-539D-D6A7D2EFF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E73DF3-2585-9245-5B9D-015A7ADD4313}"/>
              </a:ext>
            </a:extLst>
          </p:cNvPr>
          <p:cNvSpPr>
            <a:spLocks noGrp="1"/>
          </p:cNvSpPr>
          <p:nvPr>
            <p:ph type="sldNum" sz="quarter" idx="5"/>
          </p:nvPr>
        </p:nvSpPr>
        <p:spPr/>
        <p:txBody>
          <a:bodyPr/>
          <a:lstStyle/>
          <a:p>
            <a:fld id="{6C073D63-C6EB-C448-880C-071580D9730C}" type="slidenum">
              <a:rPr lang="en-US" smtClean="0"/>
              <a:t>46</a:t>
            </a:fld>
            <a:endParaRPr lang="en-US"/>
          </a:p>
        </p:txBody>
      </p:sp>
    </p:spTree>
    <p:extLst>
      <p:ext uri="{BB962C8B-B14F-4D97-AF65-F5344CB8AC3E}">
        <p14:creationId xmlns:p14="http://schemas.microsoft.com/office/powerpoint/2010/main" val="417461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4CE6A-D197-5CCF-9146-87715B377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12B6F-6934-C8C0-994F-124ACA929E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38A1A7-B24D-4C90-2972-CFB98EBA208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4160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74879867-73B2-7BAC-D2A8-4EF3084F5E49}"/>
            </a:ext>
          </a:extLst>
        </p:cNvPr>
        <p:cNvGrpSpPr/>
        <p:nvPr/>
      </p:nvGrpSpPr>
      <p:grpSpPr>
        <a:xfrm>
          <a:off x="0" y="0"/>
          <a:ext cx="0" cy="0"/>
          <a:chOff x="0" y="0"/>
          <a:chExt cx="0" cy="0"/>
        </a:xfrm>
      </p:grpSpPr>
      <p:sp>
        <p:nvSpPr>
          <p:cNvPr id="94" name="Google Shape;94;g20270e6df5a_0_16:notes">
            <a:extLst>
              <a:ext uri="{FF2B5EF4-FFF2-40B4-BE49-F238E27FC236}">
                <a16:creationId xmlns:a16="http://schemas.microsoft.com/office/drawing/2014/main" id="{F490DC29-1D0E-4502-BCFA-97CF87B85A8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a:extLst>
              <a:ext uri="{FF2B5EF4-FFF2-40B4-BE49-F238E27FC236}">
                <a16:creationId xmlns:a16="http://schemas.microsoft.com/office/drawing/2014/main" id="{3158E3CE-83A1-5087-FD46-59415C17B36A}"/>
              </a:ext>
            </a:extLst>
          </p:cNvPr>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6" name="Google Shape;96;g20270e6df5a_0_16:notes">
            <a:extLst>
              <a:ext uri="{FF2B5EF4-FFF2-40B4-BE49-F238E27FC236}">
                <a16:creationId xmlns:a16="http://schemas.microsoft.com/office/drawing/2014/main" id="{C25198E6-9AB6-2219-E253-143F6ED77BCF}"/>
              </a:ext>
            </a:extLst>
          </p:cNvPr>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27543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FEEC5-AC38-8EAA-48E5-BAD9B704D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5DC9B-8C91-0CFC-C220-D28BF88220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53A466-CEED-D63E-C0FA-3C26563B08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64E4F2-AFFC-118F-2F82-44624D735A55}"/>
              </a:ext>
            </a:extLst>
          </p:cNvPr>
          <p:cNvSpPr>
            <a:spLocks noGrp="1"/>
          </p:cNvSpPr>
          <p:nvPr>
            <p:ph type="sldNum" sz="quarter" idx="5"/>
          </p:nvPr>
        </p:nvSpPr>
        <p:spPr/>
        <p:txBody>
          <a:bodyPr/>
          <a:lstStyle/>
          <a:p>
            <a:fld id="{6C073D63-C6EB-C448-880C-071580D9730C}" type="slidenum">
              <a:rPr lang="en-US" smtClean="0"/>
              <a:t>26</a:t>
            </a:fld>
            <a:endParaRPr lang="en-US"/>
          </a:p>
        </p:txBody>
      </p:sp>
    </p:spTree>
    <p:extLst>
      <p:ext uri="{BB962C8B-B14F-4D97-AF65-F5344CB8AC3E}">
        <p14:creationId xmlns:p14="http://schemas.microsoft.com/office/powerpoint/2010/main" val="3037144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FE352-1225-B358-532B-F4A87055B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4EC5F-E189-43BA-60C1-9BDF15650A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6CB9464-14D5-AAE9-AD82-2843103A0317}"/>
              </a:ext>
            </a:extLst>
          </p:cNvPr>
          <p:cNvSpPr>
            <a:spLocks noGrp="1"/>
          </p:cNvSpPr>
          <p:nvPr>
            <p:ph type="body" idx="1"/>
          </p:nvPr>
        </p:nvSpPr>
        <p:spPr/>
        <p:txBody>
          <a:bodyPr/>
          <a:lstStyle/>
          <a:p>
            <a:r>
              <a:rPr lang="en-US" dirty="0"/>
              <a:t>Converting academic practice into something that benefits the community. Converting that potential benefit into a research question—converting the research question into a hypothesis. If then statement. Then we identify a population. WNC. So we get 1% of that pop for the sample. Independent variable. Something you are changing. Dependent variable—what you are measuring—your outcome. What is hard to come up with is confounding variable—everything that can interfere. Maybe it is too rural or too urban or too male etc. What methodology are you going to use? Pre and post surveys, etc. Stats collecting data. Then you draw conclusions from your study. When someone says this is empirically based that means someone has </a:t>
            </a:r>
            <a:r>
              <a:rPr lang="en-US" dirty="0" err="1"/>
              <a:t>dpne</a:t>
            </a:r>
            <a:r>
              <a:rPr lang="en-US" dirty="0"/>
              <a:t> a study on it. You repeat it. And go from empirical to emerging which means we have more confidence. Do it in a different location to test and validate it. We are about to generalize </a:t>
            </a:r>
          </a:p>
          <a:p>
            <a:r>
              <a:rPr lang="en-US" dirty="0"/>
              <a:t>With an evidence based practice, you see a lot of studies. Such as CBT---you will find numerous studies showing its impact. </a:t>
            </a:r>
          </a:p>
        </p:txBody>
      </p:sp>
      <p:sp>
        <p:nvSpPr>
          <p:cNvPr id="4" name="Slide Number Placeholder 3">
            <a:extLst>
              <a:ext uri="{FF2B5EF4-FFF2-40B4-BE49-F238E27FC236}">
                <a16:creationId xmlns:a16="http://schemas.microsoft.com/office/drawing/2014/main" id="{9EBE1014-8329-3579-EEC4-FAF84655CC86}"/>
              </a:ext>
            </a:extLst>
          </p:cNvPr>
          <p:cNvSpPr>
            <a:spLocks noGrp="1"/>
          </p:cNvSpPr>
          <p:nvPr>
            <p:ph type="sldNum" sz="quarter" idx="5"/>
          </p:nvPr>
        </p:nvSpPr>
        <p:spPr/>
        <p:txBody>
          <a:bodyPr/>
          <a:lstStyle/>
          <a:p>
            <a:fld id="{6C073D63-C6EB-C448-880C-071580D9730C}" type="slidenum">
              <a:rPr lang="en-US" smtClean="0"/>
              <a:t>27</a:t>
            </a:fld>
            <a:endParaRPr lang="en-US"/>
          </a:p>
        </p:txBody>
      </p:sp>
    </p:spTree>
    <p:extLst>
      <p:ext uri="{BB962C8B-B14F-4D97-AF65-F5344CB8AC3E}">
        <p14:creationId xmlns:p14="http://schemas.microsoft.com/office/powerpoint/2010/main" val="93668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E21C-A4D7-AB26-EF04-801B1CF0C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B27CA-623D-BD0F-A29E-F1C0EC5E61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571865-E6E2-B9C4-D3D1-1C2812AA6A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355FFC-5513-C2DD-1905-75C9983EA6DF}"/>
              </a:ext>
            </a:extLst>
          </p:cNvPr>
          <p:cNvSpPr>
            <a:spLocks noGrp="1"/>
          </p:cNvSpPr>
          <p:nvPr>
            <p:ph type="sldNum" sz="quarter" idx="5"/>
          </p:nvPr>
        </p:nvSpPr>
        <p:spPr/>
        <p:txBody>
          <a:bodyPr/>
          <a:lstStyle/>
          <a:p>
            <a:fld id="{6C073D63-C6EB-C448-880C-071580D9730C}" type="slidenum">
              <a:rPr lang="en-US" smtClean="0"/>
              <a:t>29</a:t>
            </a:fld>
            <a:endParaRPr lang="en-US"/>
          </a:p>
        </p:txBody>
      </p:sp>
    </p:spTree>
    <p:extLst>
      <p:ext uri="{BB962C8B-B14F-4D97-AF65-F5344CB8AC3E}">
        <p14:creationId xmlns:p14="http://schemas.microsoft.com/office/powerpoint/2010/main" val="62187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55CCD-46B9-9A98-D103-9FC8F3BFA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2362C-9658-4898-5FE8-472D3C675D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68CC56-B5E0-1DD7-B170-D3A4618609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BE914F-66CA-67F6-69FA-8E7CC15B834F}"/>
              </a:ext>
            </a:extLst>
          </p:cNvPr>
          <p:cNvSpPr>
            <a:spLocks noGrp="1"/>
          </p:cNvSpPr>
          <p:nvPr>
            <p:ph type="sldNum" sz="quarter" idx="5"/>
          </p:nvPr>
        </p:nvSpPr>
        <p:spPr/>
        <p:txBody>
          <a:bodyPr/>
          <a:lstStyle/>
          <a:p>
            <a:fld id="{6C073D63-C6EB-C448-880C-071580D9730C}" type="slidenum">
              <a:rPr lang="en-US" smtClean="0"/>
              <a:t>30</a:t>
            </a:fld>
            <a:endParaRPr lang="en-US"/>
          </a:p>
        </p:txBody>
      </p:sp>
    </p:spTree>
    <p:extLst>
      <p:ext uri="{BB962C8B-B14F-4D97-AF65-F5344CB8AC3E}">
        <p14:creationId xmlns:p14="http://schemas.microsoft.com/office/powerpoint/2010/main" val="3667414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0150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r>
              <a:rPr lang="en-US"/>
              <a:t>Click icon to add picture</a:t>
            </a:r>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1">
                <a:solidFill>
                  <a:srgbClr val="2F6A36"/>
                </a:solidFill>
              </a:defRPr>
            </a:lvl1pPr>
          </a:lstStyle>
          <a:p>
            <a:r>
              <a:rPr lang="en-US"/>
              <a:t>Click to edit Master title style</a:t>
            </a:r>
            <a:endParaRPr lang="en-US" dirty="0"/>
          </a:p>
        </p:txBody>
      </p:sp>
      <p:sp>
        <p:nvSpPr>
          <p:cNvPr id="3" name="Content Placeholder 2"/>
          <p:cNvSpPr>
            <a:spLocks noGrp="1"/>
          </p:cNvSpPr>
          <p:nvPr>
            <p:ph idx="1"/>
          </p:nvPr>
        </p:nvSpPr>
        <p:spPr>
          <a:xfrm>
            <a:off x="1219201" y="3200402"/>
            <a:ext cx="21945602" cy="8686800"/>
          </a:xfrm>
        </p:spPr>
        <p:txBody>
          <a:bodyPr/>
          <a:lstStyle>
            <a:lvl1pPr>
              <a:defRPr sz="4800" b="0" i="0">
                <a:solidFill>
                  <a:schemeClr val="tx1">
                    <a:lumMod val="75000"/>
                    <a:lumOff val="25000"/>
                  </a:schemeClr>
                </a:solidFill>
                <a:latin typeface="Montserrat" pitchFamily="2" charset="77"/>
              </a:defRPr>
            </a:lvl1pPr>
            <a:lvl2pPr>
              <a:defRPr b="0" i="0">
                <a:solidFill>
                  <a:schemeClr val="tx1">
                    <a:lumMod val="75000"/>
                    <a:lumOff val="25000"/>
                  </a:schemeClr>
                </a:solidFill>
                <a:latin typeface="Montserrat Light" pitchFamily="2" charset="77"/>
              </a:defRPr>
            </a:lvl2pPr>
            <a:lvl3pPr>
              <a:defRPr b="0" i="0">
                <a:solidFill>
                  <a:schemeClr val="tx1">
                    <a:lumMod val="75000"/>
                    <a:lumOff val="25000"/>
                  </a:schemeClr>
                </a:solidFill>
                <a:latin typeface="Montserrat Light" pitchFamily="2" charset="77"/>
              </a:defRPr>
            </a:lvl3pPr>
            <a:lvl4pPr>
              <a:defRPr b="0" i="0">
                <a:solidFill>
                  <a:schemeClr val="tx1">
                    <a:lumMod val="75000"/>
                    <a:lumOff val="25000"/>
                  </a:schemeClr>
                </a:solidFill>
                <a:latin typeface="Montserrat Light" pitchFamily="2" charset="77"/>
              </a:defRPr>
            </a:lvl4pPr>
            <a:lvl5pPr>
              <a:defRPr b="0" i="0">
                <a:solidFill>
                  <a:schemeClr val="tx1">
                    <a:lumMod val="75000"/>
                    <a:lumOff val="25000"/>
                  </a:schemeClr>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22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1"/>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3"/>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xfrm>
            <a:off x="12011024" y="13076008"/>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973868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8" r:id="rId3"/>
    <p:sldLayoutId id="2147483659" r:id="rId4"/>
    <p:sldLayoutId id="2147483660" r:id="rId5"/>
    <p:sldLayoutId id="2147483662" r:id="rId6"/>
    <p:sldLayoutId id="2147483666" r:id="rId7"/>
    <p:sldLayoutId id="2147483667" r:id="rId8"/>
  </p:sldLayoutIdLst>
  <p:transition spd="med"/>
  <p:txStyles>
    <p:title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amhsa.gov/grants/how-to-apply/forms-and-resources/developing-goals-measurable-objectives" TargetMode="External"/><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hyperlink" Target="https://www.arc.gov/addressing-substance-abuse-in-appalachia/" TargetMode="Externa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hpi.georgetown.edu/abuse/#:~:text=Substance%20abuse%20is%20a%20preventable,over%20%24532%20billion%20a%20year." TargetMode="External"/><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mailto:Brian.Kelley@innovativefundingpartners.com"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samhsa.gov/grants/how-to-apply/forms-and-resources/developing-goals-measurable-objectives" TargetMode="External"/><Relationship Id="rId3" Type="http://schemas.openxmlformats.org/officeDocument/2006/relationships/hyperlink" Target="https://www.wnchn.org/wnc-data/regional-data/" TargetMode="External"/><Relationship Id="rId7" Type="http://schemas.openxmlformats.org/officeDocument/2006/relationships/hyperlink" Target="https://crimesolutions.ojp.gov/"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ruralhealthinfo.org/" TargetMode="External"/><Relationship Id="rId11" Type="http://schemas.openxmlformats.org/officeDocument/2006/relationships/image" Target="../media/image1.png"/><Relationship Id="rId5" Type="http://schemas.openxmlformats.org/officeDocument/2006/relationships/hyperlink" Target="https://www.samhsa.gov/libraries/evidence-based-practices-resource-center" TargetMode="External"/><Relationship Id="rId10" Type="http://schemas.openxmlformats.org/officeDocument/2006/relationships/hyperlink" Target="https://www.ohio.edu/chsp/sites/ohio.edu.chsp/files/chsp/The%20Alliance/Appalachian%20Health%20Training/Introduction%20to%20Appalachian%20Health.pdf" TargetMode="External"/><Relationship Id="rId4" Type="http://schemas.openxmlformats.org/officeDocument/2006/relationships/hyperlink" Target="https://www.countyhealthrankings.org/" TargetMode="External"/><Relationship Id="rId9" Type="http://schemas.openxmlformats.org/officeDocument/2006/relationships/hyperlink" Target="https://www.psychiatry.org/getmedia/fb13e285-4955-4c43-9b19-d98411b9467a/Best-Practices-Appalachian-Patients.pdf"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7883018" y="3856254"/>
            <a:ext cx="15480835"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pPr marL="0" marR="0">
              <a:spcBef>
                <a:spcPts val="0"/>
              </a:spcBef>
              <a:spcAft>
                <a:spcPts val="0"/>
              </a:spcAft>
            </a:pPr>
            <a:r>
              <a:rPr lang="en-US" sz="7200" b="1" dirty="0">
                <a:effectLst/>
                <a:latin typeface="Arial" panose="020B0604020202020204" pitchFamily="34" charset="0"/>
                <a:ea typeface="Calibri" panose="020F0502020204030204" pitchFamily="34" charset="0"/>
                <a:cs typeface="Times New Roman" panose="02020603050405020304" pitchFamily="18" charset="0"/>
              </a:rPr>
              <a:t>Government Grant Development for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7200" b="1" dirty="0">
                <a:effectLst/>
                <a:latin typeface="Arial" panose="020B0604020202020204" pitchFamily="34" charset="0"/>
                <a:ea typeface="Calibri" panose="020F0502020204030204" pitchFamily="34" charset="0"/>
                <a:cs typeface="Times New Roman" panose="02020603050405020304" pitchFamily="18" charset="0"/>
              </a:rPr>
              <a:t>Substance Use Disorder/ Opioid Use Disorder Projects</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5" name="Image" descr="Image"/>
          <p:cNvPicPr>
            <a:picLocks noChangeAspect="1"/>
          </p:cNvPicPr>
          <p:nvPr/>
        </p:nvPicPr>
        <p:blipFill>
          <a:blip r:embed="rId2"/>
          <a:stretch>
            <a:fillRect/>
          </a:stretch>
        </p:blipFill>
        <p:spPr>
          <a:xfrm>
            <a:off x="4957219" y="5488963"/>
            <a:ext cx="2213357" cy="191698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3"/>
          <a:stretch>
            <a:fillRect/>
          </a:stretch>
        </p:blipFill>
        <p:spPr>
          <a:xfrm>
            <a:off x="315355" y="546302"/>
            <a:ext cx="6855221" cy="1782859"/>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1533879" y="12143776"/>
            <a:ext cx="500457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April 16,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DFD40-9A92-F6BB-CA9C-0A1D4B1DDE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1C1D0C-F240-1697-A534-2B33BE777731}"/>
              </a:ext>
            </a:extLst>
          </p:cNvPr>
          <p:cNvSpPr>
            <a:spLocks noGrp="1"/>
          </p:cNvSpPr>
          <p:nvPr>
            <p:ph type="title"/>
          </p:nvPr>
        </p:nvSpPr>
        <p:spPr>
          <a:xfrm>
            <a:off x="587179" y="304800"/>
            <a:ext cx="23090968" cy="2286000"/>
          </a:xfrm>
        </p:spPr>
        <p:txBody>
          <a:bodyPr/>
          <a:lstStyle/>
          <a:p>
            <a:r>
              <a:rPr lang="en-US" dirty="0">
                <a:solidFill>
                  <a:srgbClr val="0EB1A4"/>
                </a:solidFill>
              </a:rPr>
              <a:t>Health Resources and Services Administration (HRSA)</a:t>
            </a:r>
          </a:p>
        </p:txBody>
      </p:sp>
      <p:pic>
        <p:nvPicPr>
          <p:cNvPr id="2" name="Image" descr="Image">
            <a:extLst>
              <a:ext uri="{FF2B5EF4-FFF2-40B4-BE49-F238E27FC236}">
                <a16:creationId xmlns:a16="http://schemas.microsoft.com/office/drawing/2014/main" id="{96801C23-F870-A546-8D4F-A003952C09C5}"/>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944FB054-3922-080B-2DCE-7DF9F294EDDC}"/>
              </a:ext>
            </a:extLst>
          </p:cNvPr>
          <p:cNvSpPr txBox="1"/>
          <p:nvPr/>
        </p:nvSpPr>
        <p:spPr>
          <a:xfrm>
            <a:off x="587179" y="1684420"/>
            <a:ext cx="12623495" cy="14330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4800" b="1" i="0" dirty="0">
                <a:solidFill>
                  <a:srgbClr val="1B1B1B"/>
                </a:solidFill>
                <a:effectLst/>
                <a:latin typeface="+mn-lt"/>
              </a:rPr>
              <a:t>HRSA’s mission </a:t>
            </a:r>
            <a:r>
              <a:rPr lang="en-US" sz="4800" b="0" i="0" dirty="0">
                <a:solidFill>
                  <a:srgbClr val="1B1B1B"/>
                </a:solidFill>
                <a:effectLst/>
                <a:latin typeface="+mn-lt"/>
              </a:rPr>
              <a:t>is to improve health outcomes through access to quality services, a skilled health workforce, and innovative, high-value programs.</a:t>
            </a:r>
          </a:p>
          <a:p>
            <a:pPr algn="just"/>
            <a:endParaRPr lang="en-US" sz="4800" dirty="0">
              <a:solidFill>
                <a:srgbClr val="1B1B1B"/>
              </a:solidFill>
              <a:latin typeface="+mn-lt"/>
            </a:endParaRPr>
          </a:p>
          <a:p>
            <a:pPr algn="just"/>
            <a:r>
              <a:rPr lang="en-US" sz="4800" b="0" i="0" dirty="0">
                <a:solidFill>
                  <a:srgbClr val="1B1B1B"/>
                </a:solidFill>
                <a:effectLst/>
                <a:latin typeface="+mn-lt"/>
              </a:rPr>
              <a:t>HRSA programs provide health care to people who are geographically isolated and economically or medically vulnerable. This includes programs that deliver health services to people with HIV, pregnant women, mothers and their families, those with low incomes, residents of rural areas, American Indians and Alaska Natives, and those otherwise unable to access high-quality health care. </a:t>
            </a:r>
            <a:endParaRPr lang="en-US" sz="4800" dirty="0">
              <a:solidFill>
                <a:schemeClr val="bg2">
                  <a:lumMod val="50000"/>
                </a:schemeClr>
              </a:solidFill>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571500" lvl="1" indent="-571500" algn="l">
              <a:buFont typeface="Arial" panose="020B0604020202020204" pitchFamily="34" charset="0"/>
              <a:buChar char="•"/>
            </a:pPr>
            <a:endParaRPr lang="en-US" sz="4400" b="0" i="0" dirty="0">
              <a:solidFill>
                <a:schemeClr val="bg2">
                  <a:lumMod val="50000"/>
                </a:schemeClr>
              </a:solidFill>
              <a:effectLst/>
              <a:latin typeface="+mn-lt"/>
            </a:endParaRP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9" name="Picture 8" descr="A blue and red logo&#10;&#10;Description automatically generated">
            <a:extLst>
              <a:ext uri="{FF2B5EF4-FFF2-40B4-BE49-F238E27FC236}">
                <a16:creationId xmlns:a16="http://schemas.microsoft.com/office/drawing/2014/main" id="{6EFE56C7-04B2-6287-C9C7-EAC143951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3268" y="3629455"/>
            <a:ext cx="10612361" cy="3782260"/>
          </a:xfrm>
          <a:prstGeom prst="rect">
            <a:avLst/>
          </a:prstGeom>
        </p:spPr>
      </p:pic>
    </p:spTree>
    <p:extLst>
      <p:ext uri="{BB962C8B-B14F-4D97-AF65-F5344CB8AC3E}">
        <p14:creationId xmlns:p14="http://schemas.microsoft.com/office/powerpoint/2010/main" val="2926943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3BB0-3EEA-5A12-C8E7-EDC5DAE0A1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1C8395-D523-8C00-DB0D-DFB4E26B0BA3}"/>
              </a:ext>
            </a:extLst>
          </p:cNvPr>
          <p:cNvSpPr>
            <a:spLocks noGrp="1"/>
          </p:cNvSpPr>
          <p:nvPr>
            <p:ph type="title"/>
          </p:nvPr>
        </p:nvSpPr>
        <p:spPr>
          <a:xfrm>
            <a:off x="587179" y="304800"/>
            <a:ext cx="23090968" cy="2286000"/>
          </a:xfrm>
        </p:spPr>
        <p:txBody>
          <a:bodyPr/>
          <a:lstStyle/>
          <a:p>
            <a:r>
              <a:rPr lang="en-US" dirty="0">
                <a:solidFill>
                  <a:srgbClr val="0EB1A4"/>
                </a:solidFill>
              </a:rPr>
              <a:t>Health Resources and Services Administration (HRSA) Grant Programs</a:t>
            </a:r>
          </a:p>
        </p:txBody>
      </p:sp>
      <p:pic>
        <p:nvPicPr>
          <p:cNvPr id="2" name="Image" descr="Image">
            <a:extLst>
              <a:ext uri="{FF2B5EF4-FFF2-40B4-BE49-F238E27FC236}">
                <a16:creationId xmlns:a16="http://schemas.microsoft.com/office/drawing/2014/main" id="{B41F9026-21D1-BC10-25DB-A090A005288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636FF071-4A6D-48D9-8E4D-9C66E37550D5}"/>
              </a:ext>
            </a:extLst>
          </p:cNvPr>
          <p:cNvSpPr txBox="1"/>
          <p:nvPr/>
        </p:nvSpPr>
        <p:spPr>
          <a:xfrm>
            <a:off x="587179" y="2286000"/>
            <a:ext cx="22681895" cy="1258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4800" b="1" i="0" dirty="0">
                <a:solidFill>
                  <a:srgbClr val="1B1B1B"/>
                </a:solidFill>
                <a:effectLst/>
                <a:latin typeface="+mn-lt"/>
              </a:rPr>
              <a:t>One of HRSA’s largest grant divisions is the Rural Communities Opioid Response Program </a:t>
            </a:r>
            <a:r>
              <a:rPr lang="en-US" sz="4800" b="0" i="0" dirty="0">
                <a:solidFill>
                  <a:srgbClr val="1B1B1B"/>
                </a:solidFill>
                <a:effectLst/>
                <a:latin typeface="+mn-lt"/>
              </a:rPr>
              <a:t>(RCORP) which has funded a total of 14 separate grant programs over the years. Each of these programs has a specific focus; all aim to prevent or treat opioid use disorder (OUD) for people in rural areas. They include:</a:t>
            </a:r>
          </a:p>
          <a:p>
            <a:pPr algn="l"/>
            <a:endParaRPr lang="en-US" sz="4800" b="0" i="0" dirty="0">
              <a:solidFill>
                <a:srgbClr val="1B1B1B"/>
              </a:solidFill>
              <a:effectLst/>
              <a:latin typeface="+mn-lt"/>
            </a:endParaRPr>
          </a:p>
          <a:p>
            <a:pPr marL="571500" indent="-571500" algn="l">
              <a:buFont typeface="Arial" panose="020B0604020202020204" pitchFamily="34" charset="0"/>
              <a:buChar char="•"/>
            </a:pPr>
            <a:r>
              <a:rPr lang="en-US" sz="4800" b="0" i="0" dirty="0">
                <a:solidFill>
                  <a:srgbClr val="1B1B1B"/>
                </a:solidFill>
                <a:effectLst/>
                <a:latin typeface="+mn-lt"/>
              </a:rPr>
              <a:t>RCORP O</a:t>
            </a:r>
            <a:r>
              <a:rPr lang="en-US" sz="4800" dirty="0">
                <a:solidFill>
                  <a:srgbClr val="1B1B1B"/>
                </a:solidFill>
                <a:latin typeface="+mn-lt"/>
              </a:rPr>
              <a:t>verdose Response</a:t>
            </a:r>
          </a:p>
          <a:p>
            <a:pPr marL="571500" indent="-571500" algn="l">
              <a:buFont typeface="Arial" panose="020B0604020202020204" pitchFamily="34" charset="0"/>
              <a:buChar char="•"/>
            </a:pPr>
            <a:r>
              <a:rPr lang="en-US" sz="4800" b="0" i="0" dirty="0">
                <a:solidFill>
                  <a:srgbClr val="1B1B1B"/>
                </a:solidFill>
                <a:effectLst/>
                <a:latin typeface="+mn-lt"/>
              </a:rPr>
              <a:t>RCORP Behavioral Health Support</a:t>
            </a:r>
          </a:p>
          <a:p>
            <a:pPr marL="571500" indent="-571500" algn="l">
              <a:buFont typeface="Arial" panose="020B0604020202020204" pitchFamily="34" charset="0"/>
              <a:buChar char="•"/>
            </a:pPr>
            <a:r>
              <a:rPr lang="en-US" sz="4800" dirty="0">
                <a:solidFill>
                  <a:srgbClr val="1B1B1B"/>
                </a:solidFill>
                <a:latin typeface="+mn-lt"/>
              </a:rPr>
              <a:t>RCORP Psychostimulant</a:t>
            </a:r>
          </a:p>
          <a:p>
            <a:pPr marL="571500" indent="-571500" algn="l">
              <a:buFont typeface="Arial" panose="020B0604020202020204" pitchFamily="34" charset="0"/>
              <a:buChar char="•"/>
            </a:pPr>
            <a:r>
              <a:rPr lang="en-US" sz="4800" b="0" i="0" dirty="0">
                <a:solidFill>
                  <a:srgbClr val="1B1B1B"/>
                </a:solidFill>
                <a:effectLst/>
                <a:latin typeface="+mn-lt"/>
              </a:rPr>
              <a:t>RCORP</a:t>
            </a:r>
            <a:r>
              <a:rPr lang="en-US" sz="4800" dirty="0">
                <a:solidFill>
                  <a:srgbClr val="1B1B1B"/>
                </a:solidFill>
                <a:latin typeface="+mn-lt"/>
              </a:rPr>
              <a:t> Medication Assisted Treatment Access</a:t>
            </a:r>
          </a:p>
          <a:p>
            <a:pPr marL="571500" indent="-571500" algn="l">
              <a:buFont typeface="Arial" panose="020B0604020202020204" pitchFamily="34" charset="0"/>
              <a:buChar char="•"/>
            </a:pPr>
            <a:r>
              <a:rPr lang="en-US" sz="4800" b="0" i="0" dirty="0">
                <a:solidFill>
                  <a:srgbClr val="1B1B1B"/>
                </a:solidFill>
                <a:effectLst/>
                <a:latin typeface="+mn-lt"/>
              </a:rPr>
              <a:t>RCORP </a:t>
            </a:r>
            <a:r>
              <a:rPr lang="en-US" sz="4800" dirty="0">
                <a:solidFill>
                  <a:srgbClr val="1B1B1B"/>
                </a:solidFill>
                <a:latin typeface="+mn-lt"/>
              </a:rPr>
              <a:t>Child and Adolescent Behavioral Health</a:t>
            </a:r>
          </a:p>
          <a:p>
            <a:pPr algn="l"/>
            <a:endParaRPr lang="en-US" sz="4000" b="0" i="0" dirty="0">
              <a:solidFill>
                <a:srgbClr val="1B1B1B"/>
              </a:solidFill>
              <a:effectLst/>
              <a:latin typeface="Source Sans Pro Web"/>
            </a:endParaRPr>
          </a:p>
          <a:p>
            <a:pPr algn="l"/>
            <a:endParaRPr lang="en-US" sz="4800" dirty="0">
              <a:solidFill>
                <a:srgbClr val="1B1B1B"/>
              </a:solidFill>
              <a:latin typeface="Source Sans Pro Web"/>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571500" lvl="1" indent="-571500" algn="l">
              <a:buFont typeface="Arial" panose="020B0604020202020204" pitchFamily="34" charset="0"/>
              <a:buChar char="•"/>
            </a:pPr>
            <a:endParaRPr lang="en-US" sz="4400" b="0" i="0" dirty="0">
              <a:solidFill>
                <a:schemeClr val="bg2">
                  <a:lumMod val="50000"/>
                </a:schemeClr>
              </a:solidFill>
              <a:effectLst/>
              <a:latin typeface="+mn-lt"/>
            </a:endParaRP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1041" name="Picture 17" descr="Overdose Response Initiative - Mobilize ...">
            <a:extLst>
              <a:ext uri="{FF2B5EF4-FFF2-40B4-BE49-F238E27FC236}">
                <a16:creationId xmlns:a16="http://schemas.microsoft.com/office/drawing/2014/main" id="{F91EA177-3258-DAF0-5C92-EA3ABBB27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9945" y="5709986"/>
            <a:ext cx="5720014" cy="572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6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2F3F-4629-03E5-1EE3-8A6865EF9D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3B60D8-85C4-74BE-DEFA-C2E745DDD794}"/>
              </a:ext>
            </a:extLst>
          </p:cNvPr>
          <p:cNvSpPr>
            <a:spLocks noGrp="1"/>
          </p:cNvSpPr>
          <p:nvPr>
            <p:ph type="title"/>
          </p:nvPr>
        </p:nvSpPr>
        <p:spPr>
          <a:xfrm>
            <a:off x="587179" y="304800"/>
            <a:ext cx="23090968" cy="2286000"/>
          </a:xfrm>
        </p:spPr>
        <p:txBody>
          <a:bodyPr/>
          <a:lstStyle/>
          <a:p>
            <a:r>
              <a:rPr lang="en-US" dirty="0">
                <a:solidFill>
                  <a:srgbClr val="0EB1A4"/>
                </a:solidFill>
              </a:rPr>
              <a:t>Health Resources and Services Administration (HRSA) Grant Programs</a:t>
            </a:r>
          </a:p>
        </p:txBody>
      </p:sp>
      <p:pic>
        <p:nvPicPr>
          <p:cNvPr id="2" name="Image" descr="Image">
            <a:extLst>
              <a:ext uri="{FF2B5EF4-FFF2-40B4-BE49-F238E27FC236}">
                <a16:creationId xmlns:a16="http://schemas.microsoft.com/office/drawing/2014/main" id="{93319F70-4D47-C74C-0B38-92EEEE81304D}"/>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13D5BEC4-6448-DF35-5339-A13D274A7ED4}"/>
              </a:ext>
            </a:extLst>
          </p:cNvPr>
          <p:cNvSpPr txBox="1"/>
          <p:nvPr/>
        </p:nvSpPr>
        <p:spPr>
          <a:xfrm>
            <a:off x="587179" y="2891590"/>
            <a:ext cx="22681895" cy="122905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6000" i="0" dirty="0">
                <a:solidFill>
                  <a:srgbClr val="1B1B1B"/>
                </a:solidFill>
                <a:effectLst/>
                <a:latin typeface="+mn-lt"/>
              </a:rPr>
              <a:t>HRSA has multiple other major grant programs through which applicants may address SUD/OUD in their program design. These include:</a:t>
            </a:r>
          </a:p>
          <a:p>
            <a:pPr algn="l"/>
            <a:endParaRPr lang="en-US" sz="6000" i="0" dirty="0">
              <a:solidFill>
                <a:srgbClr val="1B1B1B"/>
              </a:solidFill>
              <a:effectLst/>
              <a:latin typeface="+mn-lt"/>
            </a:endParaRPr>
          </a:p>
          <a:p>
            <a:pPr marL="685800" indent="-685800" algn="l">
              <a:buFont typeface="Arial" panose="020B0604020202020204" pitchFamily="34" charset="0"/>
              <a:buChar char="•"/>
            </a:pPr>
            <a:r>
              <a:rPr lang="en-US" sz="6000" dirty="0">
                <a:solidFill>
                  <a:srgbClr val="1B1B1B"/>
                </a:solidFill>
                <a:latin typeface="+mn-lt"/>
              </a:rPr>
              <a:t>Rural Health Network Development (planning and implementation)</a:t>
            </a:r>
          </a:p>
          <a:p>
            <a:pPr marL="685800" indent="-685800" algn="l">
              <a:buFont typeface="Arial" panose="020B0604020202020204" pitchFamily="34" charset="0"/>
              <a:buChar char="•"/>
            </a:pPr>
            <a:r>
              <a:rPr lang="en-US" sz="6000" dirty="0">
                <a:solidFill>
                  <a:srgbClr val="1B1B1B"/>
                </a:solidFill>
                <a:latin typeface="+mn-lt"/>
              </a:rPr>
              <a:t>Rural Health Care Coordination</a:t>
            </a:r>
          </a:p>
          <a:p>
            <a:pPr marL="685800" indent="-685800" algn="l">
              <a:buFont typeface="Arial" panose="020B0604020202020204" pitchFamily="34" charset="0"/>
              <a:buChar char="•"/>
            </a:pPr>
            <a:r>
              <a:rPr lang="en-US" sz="6000" dirty="0">
                <a:solidFill>
                  <a:srgbClr val="1B1B1B"/>
                </a:solidFill>
                <a:latin typeface="+mn-lt"/>
              </a:rPr>
              <a:t>Rural Health Outreach</a:t>
            </a:r>
          </a:p>
          <a:p>
            <a:pPr algn="l"/>
            <a:endParaRPr lang="en-US" sz="4000" b="0" i="0" dirty="0">
              <a:solidFill>
                <a:srgbClr val="1B1B1B"/>
              </a:solidFill>
              <a:effectLst/>
              <a:latin typeface="Source Sans Pro Web"/>
            </a:endParaRPr>
          </a:p>
          <a:p>
            <a:pPr algn="l"/>
            <a:endParaRPr lang="en-US" sz="4800" dirty="0">
              <a:solidFill>
                <a:srgbClr val="1B1B1B"/>
              </a:solidFill>
              <a:latin typeface="Source Sans Pro Web"/>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571500" lvl="1" indent="-571500" algn="l">
              <a:buFont typeface="Arial" panose="020B0604020202020204" pitchFamily="34" charset="0"/>
              <a:buChar char="•"/>
            </a:pPr>
            <a:endParaRPr lang="en-US" sz="4400" b="0" i="0" dirty="0">
              <a:solidFill>
                <a:schemeClr val="bg2">
                  <a:lumMod val="50000"/>
                </a:schemeClr>
              </a:solidFill>
              <a:effectLst/>
              <a:latin typeface="+mn-lt"/>
            </a:endParaRP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231413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91AD6-F659-DDD4-7CFB-2218256243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1F7FF63-36B7-22CC-A262-EE64C7EA958F}"/>
              </a:ext>
            </a:extLst>
          </p:cNvPr>
          <p:cNvSpPr>
            <a:spLocks noGrp="1"/>
          </p:cNvSpPr>
          <p:nvPr>
            <p:ph type="title"/>
          </p:nvPr>
        </p:nvSpPr>
        <p:spPr>
          <a:xfrm>
            <a:off x="587179" y="304800"/>
            <a:ext cx="23090968" cy="2286000"/>
          </a:xfrm>
        </p:spPr>
        <p:txBody>
          <a:bodyPr/>
          <a:lstStyle/>
          <a:p>
            <a:r>
              <a:rPr lang="en-US" dirty="0">
                <a:solidFill>
                  <a:srgbClr val="0EB1A4"/>
                </a:solidFill>
              </a:rPr>
              <a:t>The Centers for Disease Control and Prevention (CDC)</a:t>
            </a:r>
          </a:p>
        </p:txBody>
      </p:sp>
      <p:pic>
        <p:nvPicPr>
          <p:cNvPr id="2" name="Image" descr="Image">
            <a:extLst>
              <a:ext uri="{FF2B5EF4-FFF2-40B4-BE49-F238E27FC236}">
                <a16:creationId xmlns:a16="http://schemas.microsoft.com/office/drawing/2014/main" id="{4E17CF4A-A9C2-AFFD-A6DA-B20C7B32C4FA}"/>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CA65D214-ECDE-C858-CC81-7CE23007891C}"/>
              </a:ext>
            </a:extLst>
          </p:cNvPr>
          <p:cNvSpPr txBox="1"/>
          <p:nvPr/>
        </p:nvSpPr>
        <p:spPr>
          <a:xfrm>
            <a:off x="587179" y="3087707"/>
            <a:ext cx="12699478" cy="11644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5400" dirty="0">
                <a:solidFill>
                  <a:srgbClr val="1C1D1F"/>
                </a:solidFill>
                <a:latin typeface="+mn-lt"/>
              </a:rPr>
              <a:t>CDC is</a:t>
            </a:r>
            <a:r>
              <a:rPr lang="en-US" sz="5400" b="0" i="0" dirty="0">
                <a:solidFill>
                  <a:srgbClr val="1C1D1F"/>
                </a:solidFill>
                <a:effectLst/>
                <a:latin typeface="+mn-lt"/>
              </a:rPr>
              <a:t> the nation's leading science-based, data-driven, service organization that protects the public's health.</a:t>
            </a:r>
          </a:p>
          <a:p>
            <a:pPr algn="just"/>
            <a:endParaRPr lang="en-US" sz="5400" b="0" i="0" dirty="0">
              <a:solidFill>
                <a:srgbClr val="1C1D1F"/>
              </a:solidFill>
              <a:effectLst/>
              <a:latin typeface="+mn-lt"/>
            </a:endParaRPr>
          </a:p>
          <a:p>
            <a:pPr algn="just"/>
            <a:r>
              <a:rPr lang="en-US" sz="5400" b="0" i="0" dirty="0">
                <a:solidFill>
                  <a:srgbClr val="1C1D1F"/>
                </a:solidFill>
                <a:effectLst/>
                <a:latin typeface="+mn-lt"/>
              </a:rPr>
              <a:t>CDC puts science into action to help children stay healthy so they can grow and learn; to help families, businesses, and communities fight disease and stay strong; and to protect the public's health.</a:t>
            </a:r>
          </a:p>
          <a:p>
            <a:br>
              <a:rPr lang="en-US" sz="4000" dirty="0"/>
            </a:b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571500" lvl="1" indent="-571500" algn="l">
              <a:buFont typeface="Arial" panose="020B0604020202020204" pitchFamily="34" charset="0"/>
              <a:buChar char="•"/>
            </a:pPr>
            <a:endParaRPr lang="en-US" sz="4400" b="0" i="0" dirty="0">
              <a:solidFill>
                <a:schemeClr val="bg2">
                  <a:lumMod val="50000"/>
                </a:schemeClr>
              </a:solidFill>
              <a:effectLst/>
              <a:latin typeface="+mn-lt"/>
            </a:endParaRP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5" name="Picture 4" descr="A blue sign with white text&#10;&#10;Description automatically generated">
            <a:extLst>
              <a:ext uri="{FF2B5EF4-FFF2-40B4-BE49-F238E27FC236}">
                <a16:creationId xmlns:a16="http://schemas.microsoft.com/office/drawing/2014/main" id="{9090CC3D-8201-C4F6-9A3C-402743DB5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3905" y="3733800"/>
            <a:ext cx="10321724" cy="3124200"/>
          </a:xfrm>
          <a:prstGeom prst="rect">
            <a:avLst/>
          </a:prstGeom>
        </p:spPr>
      </p:pic>
    </p:spTree>
    <p:extLst>
      <p:ext uri="{BB962C8B-B14F-4D97-AF65-F5344CB8AC3E}">
        <p14:creationId xmlns:p14="http://schemas.microsoft.com/office/powerpoint/2010/main" val="1771390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A99E-5FBC-EC4A-F072-C6E1D00F41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D703AC-0FCA-CAA8-91F3-E5394FEA933E}"/>
              </a:ext>
            </a:extLst>
          </p:cNvPr>
          <p:cNvSpPr>
            <a:spLocks noGrp="1"/>
          </p:cNvSpPr>
          <p:nvPr>
            <p:ph type="title"/>
          </p:nvPr>
        </p:nvSpPr>
        <p:spPr>
          <a:xfrm>
            <a:off x="587179" y="304800"/>
            <a:ext cx="23090968" cy="2286000"/>
          </a:xfrm>
        </p:spPr>
        <p:txBody>
          <a:bodyPr/>
          <a:lstStyle/>
          <a:p>
            <a:r>
              <a:rPr lang="en-US" dirty="0">
                <a:solidFill>
                  <a:srgbClr val="0EB1A4"/>
                </a:solidFill>
              </a:rPr>
              <a:t>The Centers for Disease Control and Prevention (CDC) Grant Programs</a:t>
            </a:r>
          </a:p>
        </p:txBody>
      </p:sp>
      <p:pic>
        <p:nvPicPr>
          <p:cNvPr id="2" name="Image" descr="Image">
            <a:extLst>
              <a:ext uri="{FF2B5EF4-FFF2-40B4-BE49-F238E27FC236}">
                <a16:creationId xmlns:a16="http://schemas.microsoft.com/office/drawing/2014/main" id="{0BC67108-A9A1-7EF5-EBBF-8940029F73F0}"/>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4378CF03-B8CE-721B-3218-5E73563CD7AC}"/>
              </a:ext>
            </a:extLst>
          </p:cNvPr>
          <p:cNvSpPr txBox="1"/>
          <p:nvPr/>
        </p:nvSpPr>
        <p:spPr>
          <a:xfrm>
            <a:off x="587179" y="3113385"/>
            <a:ext cx="22653821"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lgn="just">
              <a:buFont typeface="Arial" panose="020B0604020202020204" pitchFamily="34" charset="0"/>
              <a:buChar char="•"/>
            </a:pPr>
            <a:r>
              <a:rPr lang="en-US" sz="4800" b="0" i="0" dirty="0">
                <a:solidFill>
                  <a:schemeClr val="bg2">
                    <a:lumMod val="50000"/>
                  </a:schemeClr>
                </a:solidFill>
                <a:effectLst/>
                <a:latin typeface="+mn-lt"/>
              </a:rPr>
              <a:t>The </a:t>
            </a:r>
            <a:r>
              <a:rPr lang="en-US" sz="4800" b="1" i="0" dirty="0">
                <a:solidFill>
                  <a:schemeClr val="bg2">
                    <a:lumMod val="50000"/>
                  </a:schemeClr>
                </a:solidFill>
                <a:effectLst/>
                <a:latin typeface="+mn-lt"/>
              </a:rPr>
              <a:t>Drug-Free Communities (DFC) Support Program </a:t>
            </a:r>
            <a:r>
              <a:rPr lang="en-US" sz="4800" b="0" i="0" dirty="0">
                <a:solidFill>
                  <a:schemeClr val="bg2">
                    <a:lumMod val="50000"/>
                  </a:schemeClr>
                </a:solidFill>
                <a:effectLst/>
                <a:latin typeface="+mn-lt"/>
              </a:rPr>
              <a:t>is the nation's leading effort to mobilize communities to prevent youth substance use. The program provides grant awards to over 750 community-based coalitions addressing youth substance use per year.</a:t>
            </a:r>
          </a:p>
          <a:p>
            <a:pPr algn="just"/>
            <a:endParaRPr lang="en-US" sz="4800" dirty="0">
              <a:solidFill>
                <a:schemeClr val="bg2">
                  <a:lumMod val="50000"/>
                </a:schemeClr>
              </a:solidFill>
              <a:latin typeface="+mn-lt"/>
            </a:endParaRPr>
          </a:p>
          <a:p>
            <a:pPr marL="685800" indent="-685800" algn="just">
              <a:buFont typeface="Arial" panose="020B0604020202020204" pitchFamily="34" charset="0"/>
              <a:buChar char="•"/>
            </a:pPr>
            <a:r>
              <a:rPr lang="en-US" sz="4800" dirty="0">
                <a:solidFill>
                  <a:schemeClr val="bg2">
                    <a:lumMod val="50000"/>
                  </a:schemeClr>
                </a:solidFill>
                <a:latin typeface="+mn-lt"/>
              </a:rPr>
              <a:t>In coordination with the DFC Support Program, </a:t>
            </a:r>
            <a:r>
              <a:rPr lang="en-US" sz="4800" b="1" dirty="0">
                <a:solidFill>
                  <a:schemeClr val="bg2">
                    <a:lumMod val="50000"/>
                  </a:schemeClr>
                </a:solidFill>
                <a:latin typeface="+mn-lt"/>
              </a:rPr>
              <a:t>Comprehensive Addiction and Recovery Act (CARA) Local Drug Crisis </a:t>
            </a:r>
            <a:r>
              <a:rPr lang="en-US" sz="4800" dirty="0">
                <a:solidFill>
                  <a:schemeClr val="bg2">
                    <a:lumMod val="50000"/>
                  </a:schemeClr>
                </a:solidFill>
                <a:latin typeface="+mn-lt"/>
              </a:rPr>
              <a:t>grants provide funds to 65 communities to enhance DFC efforts by creating sustainable community-level change to prevent and reduce the use of illicit opioids or methamphetamine and the misuse of prescription drugs.</a:t>
            </a: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2275215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D546-465C-5AE8-7454-8530E293F1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F499D3-D570-2342-0F27-093234F7C7F4}"/>
              </a:ext>
            </a:extLst>
          </p:cNvPr>
          <p:cNvSpPr>
            <a:spLocks noGrp="1"/>
          </p:cNvSpPr>
          <p:nvPr>
            <p:ph type="title"/>
          </p:nvPr>
        </p:nvSpPr>
        <p:spPr>
          <a:xfrm>
            <a:off x="312821" y="304800"/>
            <a:ext cx="23365326" cy="2286000"/>
          </a:xfrm>
        </p:spPr>
        <p:txBody>
          <a:bodyPr/>
          <a:lstStyle/>
          <a:p>
            <a:r>
              <a:rPr lang="en-US" dirty="0">
                <a:solidFill>
                  <a:srgbClr val="0EB1A4"/>
                </a:solidFill>
              </a:rPr>
              <a:t>Department of Justice—Bureau of Justice Assistance (BJA)</a:t>
            </a:r>
          </a:p>
        </p:txBody>
      </p:sp>
      <p:pic>
        <p:nvPicPr>
          <p:cNvPr id="2" name="Image" descr="Image">
            <a:extLst>
              <a:ext uri="{FF2B5EF4-FFF2-40B4-BE49-F238E27FC236}">
                <a16:creationId xmlns:a16="http://schemas.microsoft.com/office/drawing/2014/main" id="{10D0DD6C-C271-60D0-C797-F01381DC670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7A832638-9913-D41D-4D0C-9CC27F4CE119}"/>
              </a:ext>
            </a:extLst>
          </p:cNvPr>
          <p:cNvSpPr txBox="1"/>
          <p:nvPr/>
        </p:nvSpPr>
        <p:spPr>
          <a:xfrm>
            <a:off x="587179" y="2590800"/>
            <a:ext cx="12888189" cy="12833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4400" b="0" i="0" dirty="0">
                <a:solidFill>
                  <a:srgbClr val="1B1B1B"/>
                </a:solidFill>
                <a:effectLst/>
                <a:latin typeface="+mn-lt"/>
              </a:rPr>
              <a:t>The Bureau of Justice Assistance (BJA) was created in 1984 to reduce violent crime, create safer communities, and reform our nation’s criminal justice system.</a:t>
            </a:r>
          </a:p>
          <a:p>
            <a:pPr algn="just"/>
            <a:endParaRPr lang="en-US" sz="4400" b="0" i="0" dirty="0">
              <a:solidFill>
                <a:srgbClr val="1C1D1F"/>
              </a:solidFill>
              <a:effectLst/>
              <a:latin typeface="+mn-lt"/>
            </a:endParaRPr>
          </a:p>
          <a:p>
            <a:pPr algn="just"/>
            <a:r>
              <a:rPr lang="en-US" sz="4400" b="1" i="0" dirty="0">
                <a:solidFill>
                  <a:srgbClr val="1C1D1F"/>
                </a:solidFill>
                <a:effectLst/>
                <a:latin typeface="+mn-lt"/>
              </a:rPr>
              <a:t>BJA’s mission </a:t>
            </a:r>
            <a:r>
              <a:rPr lang="en-US" sz="4400" b="0" i="0" dirty="0">
                <a:solidFill>
                  <a:srgbClr val="1C1D1F"/>
                </a:solidFill>
                <a:effectLst/>
                <a:latin typeface="+mn-lt"/>
              </a:rPr>
              <a:t>is to provide leadership and services in grant administration and criminal justice policy development to support state, local, and tribal justice strategies to achieve safer communities. BJA works with communities, governments, and nonprofit organizations to reduce crime, recidivism, and unnecessary confinement, and promote a safe and fair criminal justice system.</a:t>
            </a:r>
            <a:br>
              <a:rPr lang="en-US" sz="4000" dirty="0"/>
            </a:b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742950" indent="-742950" algn="l">
              <a:buFont typeface="+mj-lt"/>
              <a:buAutoNum type="arabicPeriod"/>
            </a:pPr>
            <a:endParaRPr lang="en-US" sz="4400" b="0" i="0" dirty="0">
              <a:solidFill>
                <a:schemeClr val="bg2">
                  <a:lumMod val="50000"/>
                </a:schemeClr>
              </a:solidFill>
              <a:effectLst/>
              <a:latin typeface="+mn-lt"/>
            </a:endParaRPr>
          </a:p>
          <a:p>
            <a:pPr marL="571500" lvl="1" indent="-571500" algn="l">
              <a:buFont typeface="Arial" panose="020B0604020202020204" pitchFamily="34" charset="0"/>
              <a:buChar char="•"/>
            </a:pPr>
            <a:endParaRPr lang="en-US" sz="4400" b="0" i="0" dirty="0">
              <a:solidFill>
                <a:schemeClr val="bg2">
                  <a:lumMod val="50000"/>
                </a:schemeClr>
              </a:solidFill>
              <a:effectLst/>
              <a:latin typeface="+mn-lt"/>
            </a:endParaRP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9" name="Picture 8" descr="A close-up of a logo&#10;&#10;Description automatically generated">
            <a:extLst>
              <a:ext uri="{FF2B5EF4-FFF2-40B4-BE49-F238E27FC236}">
                <a16:creationId xmlns:a16="http://schemas.microsoft.com/office/drawing/2014/main" id="{9E9C051F-4BEA-015B-E3A6-7CB85AFF8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1909" y="3391318"/>
            <a:ext cx="9416238" cy="4508889"/>
          </a:xfrm>
          <a:prstGeom prst="rect">
            <a:avLst/>
          </a:prstGeom>
        </p:spPr>
      </p:pic>
    </p:spTree>
    <p:extLst>
      <p:ext uri="{BB962C8B-B14F-4D97-AF65-F5344CB8AC3E}">
        <p14:creationId xmlns:p14="http://schemas.microsoft.com/office/powerpoint/2010/main" val="264663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4978-8428-3FE4-C12D-1373155832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B363A8-8F20-B414-8128-F13779336CC9}"/>
              </a:ext>
            </a:extLst>
          </p:cNvPr>
          <p:cNvSpPr>
            <a:spLocks noGrp="1"/>
          </p:cNvSpPr>
          <p:nvPr>
            <p:ph type="title"/>
          </p:nvPr>
        </p:nvSpPr>
        <p:spPr>
          <a:xfrm>
            <a:off x="312821" y="304800"/>
            <a:ext cx="23365326" cy="2286000"/>
          </a:xfrm>
        </p:spPr>
        <p:txBody>
          <a:bodyPr/>
          <a:lstStyle/>
          <a:p>
            <a:r>
              <a:rPr lang="en-US" dirty="0">
                <a:solidFill>
                  <a:srgbClr val="0EB1A4"/>
                </a:solidFill>
              </a:rPr>
              <a:t>Department of Justice—Bureau of Justice Assistance (BJA) Grant Programs</a:t>
            </a:r>
          </a:p>
        </p:txBody>
      </p:sp>
      <p:pic>
        <p:nvPicPr>
          <p:cNvPr id="2" name="Image" descr="Image">
            <a:extLst>
              <a:ext uri="{FF2B5EF4-FFF2-40B4-BE49-F238E27FC236}">
                <a16:creationId xmlns:a16="http://schemas.microsoft.com/office/drawing/2014/main" id="{B640FB1F-8083-D4BC-663F-0CB95628A46D}"/>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4B22D7C0-4DF4-D57D-6B36-264FD01AC66C}"/>
              </a:ext>
            </a:extLst>
          </p:cNvPr>
          <p:cNvSpPr txBox="1"/>
          <p:nvPr/>
        </p:nvSpPr>
        <p:spPr>
          <a:xfrm>
            <a:off x="312821" y="2333072"/>
            <a:ext cx="23365326" cy="1056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just">
              <a:buFont typeface="Arial" panose="020B0604020202020204" pitchFamily="34" charset="0"/>
              <a:buChar char="•"/>
            </a:pPr>
            <a:r>
              <a:rPr lang="en-US" sz="4000" b="1" dirty="0">
                <a:solidFill>
                  <a:schemeClr val="bg2">
                    <a:lumMod val="50000"/>
                  </a:schemeClr>
                </a:solidFill>
                <a:latin typeface="+mn-lt"/>
              </a:rPr>
              <a:t>Comprehensive Opioid, Stimulant, and Substance Use Program: </a:t>
            </a:r>
            <a:r>
              <a:rPr lang="en-US" sz="4000" b="0" i="0" dirty="0">
                <a:solidFill>
                  <a:srgbClr val="1B1B1B"/>
                </a:solidFill>
                <a:effectLst/>
                <a:latin typeface="+mn-lt"/>
              </a:rPr>
              <a:t>aims to reduce the impact of opioids, stimulants, and other substances on individuals and communities by supporting comprehensive, collaborative initiatives.</a:t>
            </a:r>
          </a:p>
          <a:p>
            <a:pPr algn="just"/>
            <a:endParaRPr lang="en-US" sz="4000" b="0" i="0" dirty="0">
              <a:solidFill>
                <a:srgbClr val="1B1B1B"/>
              </a:solidFill>
              <a:effectLst/>
              <a:latin typeface="+mn-lt"/>
            </a:endParaRPr>
          </a:p>
          <a:p>
            <a:pPr marL="571500" indent="-571500" algn="just">
              <a:buFont typeface="Arial" panose="020B0604020202020204" pitchFamily="34" charset="0"/>
              <a:buChar char="•"/>
            </a:pPr>
            <a:r>
              <a:rPr lang="en-US" sz="4000" b="1" i="0" dirty="0">
                <a:solidFill>
                  <a:srgbClr val="1B1B1B"/>
                </a:solidFill>
                <a:effectLst/>
                <a:latin typeface="+mn-lt"/>
              </a:rPr>
              <a:t>Adult Treatment Court Program</a:t>
            </a:r>
            <a:r>
              <a:rPr lang="en-US" sz="4000" b="1" dirty="0">
                <a:solidFill>
                  <a:srgbClr val="1B1B1B"/>
                </a:solidFill>
                <a:latin typeface="+mn-lt"/>
              </a:rPr>
              <a:t>: </a:t>
            </a:r>
            <a:r>
              <a:rPr lang="en-US" sz="4000" b="0" i="0" dirty="0">
                <a:solidFill>
                  <a:srgbClr val="1B1B1B"/>
                </a:solidFill>
                <a:effectLst/>
                <a:latin typeface="+mn-lt"/>
              </a:rPr>
              <a:t>supports state, local, and tribal efforts to plan, implement, and enhance the operations of adult treatment courts, including tribal healing to wellness courts.</a:t>
            </a:r>
          </a:p>
          <a:p>
            <a:pPr algn="just"/>
            <a:endParaRPr lang="en-US" sz="4000" b="0" i="0" dirty="0">
              <a:solidFill>
                <a:srgbClr val="1B1B1B"/>
              </a:solidFill>
              <a:effectLst/>
              <a:latin typeface="+mn-lt"/>
            </a:endParaRPr>
          </a:p>
          <a:p>
            <a:pPr marL="571500" indent="-571500" algn="just">
              <a:buFont typeface="Arial" panose="020B0604020202020204" pitchFamily="34" charset="0"/>
              <a:buChar char="•"/>
            </a:pPr>
            <a:r>
              <a:rPr lang="en-US" sz="4000" b="1" i="0" dirty="0">
                <a:solidFill>
                  <a:srgbClr val="1B1B1B"/>
                </a:solidFill>
                <a:effectLst/>
                <a:latin typeface="+mn-lt"/>
              </a:rPr>
              <a:t>Collaborative Crisis Response and Intervention Training Program: </a:t>
            </a:r>
            <a:r>
              <a:rPr lang="en-US" sz="4000" b="0" i="0" dirty="0">
                <a:solidFill>
                  <a:srgbClr val="1B1B1B"/>
                </a:solidFill>
                <a:effectLst/>
                <a:latin typeface="+mn-lt"/>
              </a:rPr>
              <a:t>supports law enforcement partnerships with mental health, substance use disorder, and community service agencies to improve responses to individuals in crisis who have behavioral health conditions or intellectual, developmental, or physical disabilities.</a:t>
            </a:r>
          </a:p>
          <a:p>
            <a:pPr algn="just"/>
            <a:endParaRPr lang="en-US" sz="4000" b="0" i="0" dirty="0">
              <a:solidFill>
                <a:srgbClr val="1B1B1B"/>
              </a:solidFill>
              <a:effectLst/>
              <a:latin typeface="+mn-lt"/>
            </a:endParaRPr>
          </a:p>
          <a:p>
            <a:pPr marL="571500" indent="-571500" algn="just">
              <a:buFont typeface="Arial" panose="020B0604020202020204" pitchFamily="34" charset="0"/>
              <a:buChar char="•"/>
            </a:pPr>
            <a:r>
              <a:rPr lang="en-US" sz="4000" b="1" i="0" dirty="0">
                <a:solidFill>
                  <a:srgbClr val="1B1B1B"/>
                </a:solidFill>
                <a:effectLst/>
                <a:latin typeface="+mn-lt"/>
              </a:rPr>
              <a:t>Improving Adult and Youth Crisis Stabilization and Community Reentry Program: </a:t>
            </a:r>
            <a:r>
              <a:rPr lang="en-US" sz="4000" b="0" i="0" dirty="0">
                <a:solidFill>
                  <a:srgbClr val="1B1B1B"/>
                </a:solidFill>
                <a:effectLst/>
                <a:latin typeface="+mn-lt"/>
              </a:rPr>
              <a:t>supports efforts to establish or expand cross-system approaches to reduce the risk of crisis and improve reentry and recovery outcomes for people reentering the community from correctional facilities (e.g., jails, prisons, juvenile detention) with serious mental illness, substance use disorders, and co-occurring disorders.</a:t>
            </a:r>
          </a:p>
        </p:txBody>
      </p:sp>
    </p:spTree>
    <p:extLst>
      <p:ext uri="{BB962C8B-B14F-4D97-AF65-F5344CB8AC3E}">
        <p14:creationId xmlns:p14="http://schemas.microsoft.com/office/powerpoint/2010/main" val="235650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9A1D329D-2A37-7A42-1260-7E5FFFB5479E}"/>
            </a:ext>
          </a:extLst>
        </p:cNvPr>
        <p:cNvGrpSpPr/>
        <p:nvPr/>
      </p:nvGrpSpPr>
      <p:grpSpPr>
        <a:xfrm>
          <a:off x="0" y="0"/>
          <a:ext cx="0" cy="0"/>
          <a:chOff x="0" y="0"/>
          <a:chExt cx="0" cy="0"/>
        </a:xfrm>
      </p:grpSpPr>
      <p:sp>
        <p:nvSpPr>
          <p:cNvPr id="98" name="Google Shape;98;g20270e6df5a_0_16">
            <a:extLst>
              <a:ext uri="{FF2B5EF4-FFF2-40B4-BE49-F238E27FC236}">
                <a16:creationId xmlns:a16="http://schemas.microsoft.com/office/drawing/2014/main" id="{673E4B82-5535-ED12-3C7A-A813D09F92F9}"/>
              </a:ext>
            </a:extLst>
          </p:cNvPr>
          <p:cNvSpPr txBox="1">
            <a:spLocks noGrp="1"/>
          </p:cNvSpPr>
          <p:nvPr>
            <p:ph type="title"/>
          </p:nvPr>
        </p:nvSpPr>
        <p:spPr>
          <a:xfrm>
            <a:off x="1219199" y="2067339"/>
            <a:ext cx="2224237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8000" dirty="0">
                <a:solidFill>
                  <a:srgbClr val="FFC000"/>
                </a:solidFill>
                <a:latin typeface="+mj-ea"/>
                <a:cs typeface="Montserrat"/>
                <a:sym typeface="Montserrat"/>
              </a:rPr>
              <a:t>II.</a:t>
            </a:r>
            <a:r>
              <a:rPr lang="en-US" sz="8000" dirty="0">
                <a:solidFill>
                  <a:schemeClr val="dk1"/>
                </a:solidFill>
                <a:latin typeface="Montserrat"/>
                <a:ea typeface="Montserrat"/>
                <a:cs typeface="Montserrat"/>
                <a:sym typeface="Montserrat"/>
              </a:rPr>
              <a:t> </a:t>
            </a:r>
            <a:r>
              <a:rPr lang="en-US" dirty="0">
                <a:solidFill>
                  <a:srgbClr val="0EB1A4"/>
                </a:solidFill>
                <a:latin typeface="Montserrat"/>
                <a:ea typeface="Montserrat"/>
                <a:cs typeface="Montserrat"/>
                <a:sym typeface="Montserrat"/>
              </a:rPr>
              <a:t>Developing familiarity with an overview of data sources, evidence-based practices, and guidance to support SUD/OUD project designs</a:t>
            </a:r>
            <a:br>
              <a:rPr lang="en-US" dirty="0">
                <a:solidFill>
                  <a:srgbClr val="0EB1A4"/>
                </a:solidFill>
                <a:latin typeface="Montserrat"/>
                <a:ea typeface="Montserrat"/>
                <a:cs typeface="Montserrat"/>
                <a:sym typeface="Montserrat"/>
              </a:rPr>
            </a:br>
            <a:endParaRPr lang="en-US"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5F708673-0EC1-DE5A-C12D-EA672EEAEE95}"/>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073264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7843" y="257434"/>
            <a:ext cx="22126960" cy="2641600"/>
          </a:xfrm>
        </p:spPr>
        <p:txBody>
          <a:bodyPr/>
          <a:lstStyle/>
          <a:p>
            <a:r>
              <a:rPr lang="en-US" dirty="0">
                <a:solidFill>
                  <a:srgbClr val="0EB1A4"/>
                </a:solidFill>
              </a:rPr>
              <a:t>Data in Government Grant Proposals: How You Tell the Story</a:t>
            </a:r>
          </a:p>
        </p:txBody>
      </p:sp>
      <p:pic>
        <p:nvPicPr>
          <p:cNvPr id="2" name="Image" descr="Image">
            <a:extLst>
              <a:ext uri="{FF2B5EF4-FFF2-40B4-BE49-F238E27FC236}">
                <a16:creationId xmlns:a16="http://schemas.microsoft.com/office/drawing/2014/main" id="{78BA5965-582D-F722-3F5F-17F0BDE063A1}"/>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5" name="Content Placeholder 4">
            <a:extLst>
              <a:ext uri="{FF2B5EF4-FFF2-40B4-BE49-F238E27FC236}">
                <a16:creationId xmlns:a16="http://schemas.microsoft.com/office/drawing/2014/main" id="{112C5A42-4385-9D8D-2F36-1D24A6AC79DA}"/>
              </a:ext>
            </a:extLst>
          </p:cNvPr>
          <p:cNvSpPr>
            <a:spLocks noGrp="1"/>
          </p:cNvSpPr>
          <p:nvPr>
            <p:ph idx="1"/>
          </p:nvPr>
        </p:nvSpPr>
        <p:spPr/>
        <p:txBody>
          <a:bodyPr numCol="1"/>
          <a:lstStyle/>
          <a:p>
            <a:pPr marL="0" lvl="0" indent="0" algn="just">
              <a:buNone/>
            </a:pPr>
            <a:r>
              <a:rPr lang="en-US" sz="5400" dirty="0">
                <a:solidFill>
                  <a:schemeClr val="bg2">
                    <a:lumMod val="50000"/>
                  </a:schemeClr>
                </a:solidFill>
                <a:latin typeface="+mn-lt"/>
              </a:rPr>
              <a:t>All government grant requests for proposals (RFPs) will request you </a:t>
            </a:r>
            <a:r>
              <a:rPr lang="en-US" sz="5400" b="1" dirty="0">
                <a:solidFill>
                  <a:schemeClr val="bg2">
                    <a:lumMod val="50000"/>
                  </a:schemeClr>
                </a:solidFill>
                <a:latin typeface="+mn-lt"/>
              </a:rPr>
              <a:t>help reviewers understand the community or population </a:t>
            </a:r>
            <a:r>
              <a:rPr lang="en-US" sz="5400" dirty="0">
                <a:solidFill>
                  <a:schemeClr val="bg2">
                    <a:lumMod val="50000"/>
                  </a:schemeClr>
                </a:solidFill>
                <a:latin typeface="+mn-lt"/>
              </a:rPr>
              <a:t>served by your proposed project. This is usually the backbone of the Need section, and is often described along the following lines:</a:t>
            </a:r>
          </a:p>
          <a:p>
            <a:pPr lvl="0" algn="just"/>
            <a:r>
              <a:rPr lang="en-US" sz="5400" i="1" dirty="0">
                <a:solidFill>
                  <a:schemeClr val="bg2">
                    <a:lumMod val="50000"/>
                  </a:schemeClr>
                </a:solidFill>
                <a:latin typeface="+mn-lt"/>
              </a:rPr>
              <a:t>“You must use appropriate data sources (e.g., local, state, federal) in your analysis of the environment in which the project will be implemented.”</a:t>
            </a:r>
          </a:p>
          <a:p>
            <a:endParaRPr lang="en-US" dirty="0"/>
          </a:p>
        </p:txBody>
      </p:sp>
    </p:spTree>
    <p:extLst>
      <p:ext uri="{BB962C8B-B14F-4D97-AF65-F5344CB8AC3E}">
        <p14:creationId xmlns:p14="http://schemas.microsoft.com/office/powerpoint/2010/main" val="2725359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199" y="304800"/>
            <a:ext cx="21945602" cy="2286000"/>
          </a:xfrm>
        </p:spPr>
        <p:txBody>
          <a:bodyPr>
            <a:normAutofit/>
          </a:bodyPr>
          <a:lstStyle/>
          <a:p>
            <a:r>
              <a:rPr lang="en-US" sz="6600" dirty="0">
                <a:solidFill>
                  <a:srgbClr val="0EB1A4"/>
                </a:solidFill>
              </a:rPr>
              <a:t>Example of a Data Table and Accompanying Narrative in a SUD/OUD Government Grant Proposal</a:t>
            </a:r>
          </a:p>
        </p:txBody>
      </p:sp>
      <p:pic>
        <p:nvPicPr>
          <p:cNvPr id="7" name="Content Placeholder 6" descr="A table of data showing the results of a report&#10;&#10;Description automatically generated with medium confidence">
            <a:extLst>
              <a:ext uri="{FF2B5EF4-FFF2-40B4-BE49-F238E27FC236}">
                <a16:creationId xmlns:a16="http://schemas.microsoft.com/office/drawing/2014/main" id="{A33E36F8-0D51-A5D5-868D-342759AAB3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549" y="2142950"/>
            <a:ext cx="11547451" cy="11591526"/>
          </a:xfrm>
        </p:spPr>
      </p:pic>
      <p:pic>
        <p:nvPicPr>
          <p:cNvPr id="2" name="Image" descr="Image">
            <a:extLst>
              <a:ext uri="{FF2B5EF4-FFF2-40B4-BE49-F238E27FC236}">
                <a16:creationId xmlns:a16="http://schemas.microsoft.com/office/drawing/2014/main" id="{54AFBE9A-627D-4FBA-EB19-95A604BFC0F4}"/>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
        <p:nvSpPr>
          <p:cNvPr id="9" name="TextBox 8">
            <a:extLst>
              <a:ext uri="{FF2B5EF4-FFF2-40B4-BE49-F238E27FC236}">
                <a16:creationId xmlns:a16="http://schemas.microsoft.com/office/drawing/2014/main" id="{372B48D6-5BA8-A075-A1E1-965F772B03DE}"/>
              </a:ext>
            </a:extLst>
          </p:cNvPr>
          <p:cNvSpPr txBox="1"/>
          <p:nvPr/>
        </p:nvSpPr>
        <p:spPr>
          <a:xfrm>
            <a:off x="12192000" y="3001371"/>
            <a:ext cx="10972801" cy="71096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4800" b="1" dirty="0">
                <a:solidFill>
                  <a:schemeClr val="bg2">
                    <a:lumMod val="50000"/>
                  </a:schemeClr>
                </a:solidFill>
                <a:latin typeface="+mn-lt"/>
              </a:rPr>
              <a:t>How does this example work? It covers:</a:t>
            </a:r>
          </a:p>
          <a:p>
            <a:pPr algn="just"/>
            <a:endParaRPr lang="en-US" sz="4000" dirty="0">
              <a:solidFill>
                <a:schemeClr val="bg2">
                  <a:lumMod val="50000"/>
                </a:schemeClr>
              </a:solidFill>
              <a:latin typeface="+mn-lt"/>
            </a:endParaRPr>
          </a:p>
          <a:p>
            <a:pPr marL="571500" indent="-571500" algn="just">
              <a:buFont typeface="Arial" panose="020B0604020202020204" pitchFamily="34" charset="0"/>
              <a:buChar char="•"/>
            </a:pPr>
            <a:r>
              <a:rPr lang="en-US" sz="4000" dirty="0">
                <a:solidFill>
                  <a:schemeClr val="bg2">
                    <a:lumMod val="50000"/>
                  </a:schemeClr>
                </a:solidFill>
                <a:latin typeface="+mn-lt"/>
              </a:rPr>
              <a:t>A comparison of the target service area to the state and nation</a:t>
            </a:r>
          </a:p>
          <a:p>
            <a:pPr marL="571500" indent="-571500" algn="just">
              <a:buFont typeface="Arial" panose="020B0604020202020204" pitchFamily="34" charset="0"/>
              <a:buChar char="•"/>
            </a:pPr>
            <a:endParaRPr lang="en-US" sz="4000" dirty="0">
              <a:solidFill>
                <a:schemeClr val="bg2">
                  <a:lumMod val="50000"/>
                </a:schemeClr>
              </a:solidFill>
              <a:latin typeface="+mn-lt"/>
            </a:endParaRPr>
          </a:p>
          <a:p>
            <a:pPr marL="571500" indent="-571500" algn="just">
              <a:buFont typeface="Arial" panose="020B0604020202020204" pitchFamily="34" charset="0"/>
              <a:buChar char="•"/>
            </a:pPr>
            <a:r>
              <a:rPr lang="en-US" sz="4000" dirty="0">
                <a:solidFill>
                  <a:schemeClr val="bg2">
                    <a:lumMod val="50000"/>
                  </a:schemeClr>
                </a:solidFill>
                <a:latin typeface="+mn-lt"/>
              </a:rPr>
              <a:t>Data from reputable state and national sources</a:t>
            </a:r>
          </a:p>
          <a:p>
            <a:pPr marL="571500" indent="-571500" algn="just">
              <a:buFont typeface="Arial" panose="020B0604020202020204" pitchFamily="34" charset="0"/>
              <a:buChar char="•"/>
            </a:pPr>
            <a:endParaRPr lang="en-US" sz="4000" dirty="0">
              <a:solidFill>
                <a:schemeClr val="bg2">
                  <a:lumMod val="50000"/>
                </a:schemeClr>
              </a:solidFill>
              <a:latin typeface="+mn-lt"/>
            </a:endParaRPr>
          </a:p>
          <a:p>
            <a:pPr marL="571500" indent="-571500" algn="just">
              <a:buFont typeface="Arial" panose="020B0604020202020204" pitchFamily="34" charset="0"/>
              <a:buChar char="•"/>
            </a:pPr>
            <a:r>
              <a:rPr lang="en-US" sz="4000" dirty="0">
                <a:solidFill>
                  <a:schemeClr val="bg2">
                    <a:lumMod val="50000"/>
                  </a:schemeClr>
                </a:solidFill>
                <a:latin typeface="+mn-lt"/>
              </a:rPr>
              <a:t>Emphasis on particularly severe disparities (highlighted narratively)</a:t>
            </a:r>
          </a:p>
        </p:txBody>
      </p:sp>
    </p:spTree>
    <p:extLst>
      <p:ext uri="{BB962C8B-B14F-4D97-AF65-F5344CB8AC3E}">
        <p14:creationId xmlns:p14="http://schemas.microsoft.com/office/powerpoint/2010/main" val="4059947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725111" y="3930853"/>
            <a:ext cx="7820526" cy="6770786"/>
          </a:xfrm>
          <a:prstGeom prst="rect">
            <a:avLst/>
          </a:prstGeom>
          <a:ln w="12700">
            <a:miter lim="400000"/>
          </a:ln>
        </p:spPr>
      </p:pic>
      <p:sp>
        <p:nvSpPr>
          <p:cNvPr id="158" name="section…"/>
          <p:cNvSpPr txBox="1"/>
          <p:nvPr/>
        </p:nvSpPr>
        <p:spPr>
          <a:xfrm>
            <a:off x="7215664" y="803188"/>
            <a:ext cx="10412274" cy="935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6600" dirty="0"/>
              <a:t>Learning Objectives</a:t>
            </a:r>
            <a:endParaRPr sz="66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8109284" y="2609061"/>
            <a:ext cx="15969915" cy="9836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917700" lvl="0" indent="-1028700" algn="l" rtl="0">
              <a:lnSpc>
                <a:spcPct val="115000"/>
              </a:lnSpc>
              <a:spcBef>
                <a:spcPts val="0"/>
              </a:spcBef>
              <a:spcAft>
                <a:spcPts val="0"/>
              </a:spcAft>
              <a:buSzPts val="2800"/>
              <a:buAutoNum type="romanUcPeriod"/>
            </a:pPr>
            <a:r>
              <a:rPr lang="en-US" sz="5000" dirty="0">
                <a:solidFill>
                  <a:schemeClr val="bg1"/>
                </a:solidFill>
              </a:rPr>
              <a:t>Identifying major funders addressing substance use disorder (SUD) and opioid use disorder (OUD)</a:t>
            </a:r>
          </a:p>
          <a:p>
            <a:pPr marL="1917700" indent="-1028700" algn="l">
              <a:lnSpc>
                <a:spcPct val="115000"/>
              </a:lnSpc>
              <a:buSzPts val="2800"/>
              <a:buFontTx/>
              <a:buAutoNum type="romanUcPeriod"/>
            </a:pPr>
            <a:r>
              <a:rPr lang="en-US" sz="5000" dirty="0">
                <a:solidFill>
                  <a:schemeClr val="bg1"/>
                </a:solidFill>
              </a:rPr>
              <a:t>Developing familiarity with an overview of data sources, evidence-based practices, and guidance to support SUD/OUD project designs</a:t>
            </a:r>
          </a:p>
          <a:p>
            <a:pPr marL="1917700" lvl="0" indent="-1028700" algn="l" rtl="0">
              <a:lnSpc>
                <a:spcPct val="115000"/>
              </a:lnSpc>
              <a:spcBef>
                <a:spcPts val="0"/>
              </a:spcBef>
              <a:spcAft>
                <a:spcPts val="0"/>
              </a:spcAft>
              <a:buSzPts val="2800"/>
              <a:buAutoNum type="romanUcPeriod"/>
            </a:pPr>
            <a:r>
              <a:rPr lang="en-US" sz="5000" dirty="0">
                <a:solidFill>
                  <a:schemeClr val="bg1"/>
                </a:solidFill>
              </a:rPr>
              <a:t>Understanding key considerations for developing a winning SUD/OUD-focused proposal</a:t>
            </a:r>
          </a:p>
          <a:p>
            <a:pPr marL="1917700" lvl="0" indent="-1028700" algn="l" rtl="0">
              <a:lnSpc>
                <a:spcPct val="115000"/>
              </a:lnSpc>
              <a:spcBef>
                <a:spcPts val="0"/>
              </a:spcBef>
              <a:spcAft>
                <a:spcPts val="0"/>
              </a:spcAft>
              <a:buSzPts val="2800"/>
              <a:buAutoNum type="romanUcPeriod"/>
            </a:pPr>
            <a:r>
              <a:rPr lang="en-US" sz="5000" dirty="0">
                <a:solidFill>
                  <a:schemeClr val="bg1"/>
                </a:solidFill>
              </a:rPr>
              <a:t>Identifying ways to be most competitive in the current federal funding situation for SUD/OUD projects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199" y="423747"/>
            <a:ext cx="21945602" cy="2286000"/>
          </a:xfrm>
        </p:spPr>
        <p:txBody>
          <a:bodyPr/>
          <a:lstStyle/>
          <a:p>
            <a:r>
              <a:rPr lang="en-US" dirty="0">
                <a:solidFill>
                  <a:srgbClr val="0EB1A4"/>
                </a:solidFill>
              </a:rPr>
              <a:t>Key Data Source: WNC Health Network</a:t>
            </a:r>
          </a:p>
        </p:txBody>
      </p:sp>
      <p:pic>
        <p:nvPicPr>
          <p:cNvPr id="2" name="Image" descr="Image">
            <a:extLst>
              <a:ext uri="{FF2B5EF4-FFF2-40B4-BE49-F238E27FC236}">
                <a16:creationId xmlns:a16="http://schemas.microsoft.com/office/drawing/2014/main" id="{0913C201-D59E-BE41-0E6B-CD2A3983E56A}"/>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7" name="Content Placeholder 2">
            <a:extLst>
              <a:ext uri="{FF2B5EF4-FFF2-40B4-BE49-F238E27FC236}">
                <a16:creationId xmlns:a16="http://schemas.microsoft.com/office/drawing/2014/main" id="{732C85D6-C6D0-79AC-EC34-709F27020749}"/>
              </a:ext>
            </a:extLst>
          </p:cNvPr>
          <p:cNvSpPr>
            <a:spLocks noGrp="1"/>
          </p:cNvSpPr>
          <p:nvPr>
            <p:ph idx="1"/>
          </p:nvPr>
        </p:nvSpPr>
        <p:spPr>
          <a:xfrm>
            <a:off x="1219199" y="2260600"/>
            <a:ext cx="21606639" cy="9601202"/>
          </a:xfrm>
          <a:noFill/>
        </p:spPr>
        <p:txBody>
          <a:bodyPr numCol="1">
            <a:normAutofit lnSpcReduction="10000"/>
          </a:bodyPr>
          <a:lstStyle/>
          <a:p>
            <a:pPr algn="just"/>
            <a:r>
              <a:rPr lang="en-US" dirty="0">
                <a:solidFill>
                  <a:schemeClr val="bg2">
                    <a:lumMod val="50000"/>
                  </a:schemeClr>
                </a:solidFill>
                <a:latin typeface="+mn-lt"/>
              </a:rPr>
              <a:t>WNC Health Network collects and curates </a:t>
            </a:r>
            <a:r>
              <a:rPr lang="en-US" b="1" dirty="0">
                <a:solidFill>
                  <a:schemeClr val="bg2">
                    <a:lumMod val="50000"/>
                  </a:schemeClr>
                </a:solidFill>
                <a:latin typeface="+mn-lt"/>
              </a:rPr>
              <a:t>high-quality regional data </a:t>
            </a:r>
            <a:r>
              <a:rPr lang="en-US" dirty="0">
                <a:solidFill>
                  <a:schemeClr val="bg2">
                    <a:lumMod val="50000"/>
                  </a:schemeClr>
                </a:solidFill>
                <a:latin typeface="+mn-lt"/>
              </a:rPr>
              <a:t>to achieve its mission of supporting people and organizations to improve community health and well-being across WNC.</a:t>
            </a:r>
          </a:p>
          <a:p>
            <a:pPr algn="just"/>
            <a:r>
              <a:rPr lang="en-US" dirty="0">
                <a:solidFill>
                  <a:schemeClr val="bg2">
                    <a:lumMod val="50000"/>
                  </a:schemeClr>
                </a:solidFill>
                <a:latin typeface="+mn-lt"/>
              </a:rPr>
              <a:t>Since 2011, WNC Health Network has collected and provided foundational data for local and regional community health efforts, including:</a:t>
            </a:r>
          </a:p>
          <a:p>
            <a:pPr lvl="1" algn="just"/>
            <a:r>
              <a:rPr lang="en-US" u="sng" dirty="0">
                <a:solidFill>
                  <a:schemeClr val="bg2">
                    <a:lumMod val="50000"/>
                  </a:schemeClr>
                </a:solidFill>
                <a:latin typeface="+mn-lt"/>
              </a:rPr>
              <a:t>Primary Data:</a:t>
            </a:r>
            <a:r>
              <a:rPr lang="en-US" dirty="0">
                <a:solidFill>
                  <a:schemeClr val="bg2">
                    <a:lumMod val="50000"/>
                  </a:schemeClr>
                </a:solidFill>
                <a:latin typeface="+mn-lt"/>
              </a:rPr>
              <a:t> WNC Healthy Impact Community Health Survey and WNC Healthy Impact Key Informant Survey</a:t>
            </a:r>
          </a:p>
          <a:p>
            <a:pPr lvl="1" algn="just"/>
            <a:r>
              <a:rPr lang="en-US" u="sng" dirty="0">
                <a:solidFill>
                  <a:schemeClr val="bg2">
                    <a:lumMod val="50000"/>
                  </a:schemeClr>
                </a:solidFill>
                <a:latin typeface="+mn-lt"/>
              </a:rPr>
              <a:t>Secondary Data:</a:t>
            </a:r>
            <a:r>
              <a:rPr lang="en-US" dirty="0">
                <a:solidFill>
                  <a:schemeClr val="bg2">
                    <a:lumMod val="50000"/>
                  </a:schemeClr>
                </a:solidFill>
                <a:latin typeface="+mn-lt"/>
              </a:rPr>
              <a:t> Demographic, economic, and social characteristics of the region and morbidity and mortality data</a:t>
            </a:r>
          </a:p>
          <a:p>
            <a:pPr lvl="1" algn="just"/>
            <a:r>
              <a:rPr lang="en-US" dirty="0">
                <a:solidFill>
                  <a:schemeClr val="bg2">
                    <a:lumMod val="50000"/>
                  </a:schemeClr>
                </a:solidFill>
                <a:latin typeface="+mn-lt"/>
              </a:rPr>
              <a:t>Maps</a:t>
            </a:r>
          </a:p>
          <a:p>
            <a:pPr lvl="1" algn="just"/>
            <a:r>
              <a:rPr lang="en-US" dirty="0">
                <a:solidFill>
                  <a:schemeClr val="bg2">
                    <a:lumMod val="50000"/>
                  </a:schemeClr>
                </a:solidFill>
                <a:latin typeface="+mn-lt"/>
              </a:rPr>
              <a:t>2-1-1 Resource Lists</a:t>
            </a:r>
          </a:p>
          <a:p>
            <a:endParaRPr lang="en-US" dirty="0"/>
          </a:p>
        </p:txBody>
      </p:sp>
      <p:pic>
        <p:nvPicPr>
          <p:cNvPr id="18" name="Picture 17" descr="Logo&#10;&#10;Description automatically generated">
            <a:extLst>
              <a:ext uri="{FF2B5EF4-FFF2-40B4-BE49-F238E27FC236}">
                <a16:creationId xmlns:a16="http://schemas.microsoft.com/office/drawing/2014/main" id="{D319567C-720D-E4E1-7DEC-FD84379E9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259" y="9367310"/>
            <a:ext cx="12656616" cy="3122629"/>
          </a:xfrm>
          <a:prstGeom prst="rect">
            <a:avLst/>
          </a:prstGeom>
        </p:spPr>
      </p:pic>
    </p:spTree>
    <p:extLst>
      <p:ext uri="{BB962C8B-B14F-4D97-AF65-F5344CB8AC3E}">
        <p14:creationId xmlns:p14="http://schemas.microsoft.com/office/powerpoint/2010/main" val="2763635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1069B-9B8A-36AB-D1F3-C81B520F6A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EBEE3E-DB7A-D2FC-95B0-8479F0C36A83}"/>
              </a:ext>
            </a:extLst>
          </p:cNvPr>
          <p:cNvSpPr>
            <a:spLocks noGrp="1"/>
          </p:cNvSpPr>
          <p:nvPr>
            <p:ph type="title"/>
          </p:nvPr>
        </p:nvSpPr>
        <p:spPr>
          <a:xfrm>
            <a:off x="1219199" y="423747"/>
            <a:ext cx="21945602" cy="2286000"/>
          </a:xfrm>
        </p:spPr>
        <p:txBody>
          <a:bodyPr/>
          <a:lstStyle/>
          <a:p>
            <a:r>
              <a:rPr lang="en-US" dirty="0">
                <a:solidFill>
                  <a:srgbClr val="0EB1A4"/>
                </a:solidFill>
              </a:rPr>
              <a:t>Key Data Source: WNC Health Network</a:t>
            </a:r>
          </a:p>
        </p:txBody>
      </p:sp>
      <p:pic>
        <p:nvPicPr>
          <p:cNvPr id="2" name="Image" descr="Image">
            <a:extLst>
              <a:ext uri="{FF2B5EF4-FFF2-40B4-BE49-F238E27FC236}">
                <a16:creationId xmlns:a16="http://schemas.microsoft.com/office/drawing/2014/main" id="{11DA4B85-7852-6608-07E2-CF3DD7CE505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12" name="Content Placeholder 11" descr="A screenshot of a computer&#10;&#10;Description automatically generated">
            <a:extLst>
              <a:ext uri="{FF2B5EF4-FFF2-40B4-BE49-F238E27FC236}">
                <a16:creationId xmlns:a16="http://schemas.microsoft.com/office/drawing/2014/main" id="{B6599CB8-2DDE-D09A-D4B6-10C1F843E2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199" y="2514600"/>
            <a:ext cx="13800647" cy="8686800"/>
          </a:xfrm>
          <a:ln>
            <a:solidFill>
              <a:schemeClr val="bg2">
                <a:lumMod val="50000"/>
              </a:schemeClr>
            </a:solidFill>
          </a:ln>
        </p:spPr>
      </p:pic>
      <p:sp>
        <p:nvSpPr>
          <p:cNvPr id="14" name="TextBox 13">
            <a:extLst>
              <a:ext uri="{FF2B5EF4-FFF2-40B4-BE49-F238E27FC236}">
                <a16:creationId xmlns:a16="http://schemas.microsoft.com/office/drawing/2014/main" id="{90998563-CB67-8E2B-6674-6F33E5D69136}"/>
              </a:ext>
            </a:extLst>
          </p:cNvPr>
          <p:cNvSpPr txBox="1"/>
          <p:nvPr/>
        </p:nvSpPr>
        <p:spPr>
          <a:xfrm>
            <a:off x="15822990" y="2037779"/>
            <a:ext cx="7341811" cy="10248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4400" dirty="0">
                <a:solidFill>
                  <a:schemeClr val="bg2">
                    <a:lumMod val="50000"/>
                  </a:schemeClr>
                </a:solidFill>
                <a:latin typeface="+mn-lt"/>
              </a:rPr>
              <a:t>The WNC Health Network site provides a wealth of information on the unique challenges facing WNC, including:</a:t>
            </a:r>
          </a:p>
          <a:p>
            <a:pPr algn="l"/>
            <a:endParaRPr lang="en-US" sz="4400" dirty="0">
              <a:solidFill>
                <a:schemeClr val="bg2">
                  <a:lumMod val="50000"/>
                </a:schemeClr>
              </a:solidFill>
              <a:latin typeface="+mn-lt"/>
            </a:endParaRPr>
          </a:p>
          <a:p>
            <a:pPr marL="571500" indent="-571500" algn="l">
              <a:buFont typeface="Arial" panose="020B0604020202020204" pitchFamily="34" charset="0"/>
              <a:buChar char="•"/>
            </a:pPr>
            <a:r>
              <a:rPr lang="en-US" sz="4400" dirty="0">
                <a:solidFill>
                  <a:schemeClr val="bg2">
                    <a:lumMod val="50000"/>
                  </a:schemeClr>
                </a:solidFill>
                <a:latin typeface="+mn-lt"/>
              </a:rPr>
              <a:t>Data stories on key health issues</a:t>
            </a:r>
          </a:p>
          <a:p>
            <a:pPr algn="l"/>
            <a:endParaRPr lang="en-US" sz="4400" dirty="0">
              <a:solidFill>
                <a:schemeClr val="bg2">
                  <a:lumMod val="50000"/>
                </a:schemeClr>
              </a:solidFill>
              <a:latin typeface="+mn-lt"/>
            </a:endParaRPr>
          </a:p>
          <a:p>
            <a:pPr marL="571500" indent="-571500" algn="l">
              <a:buFont typeface="Arial" panose="020B0604020202020204" pitchFamily="34" charset="0"/>
              <a:buChar char="•"/>
            </a:pPr>
            <a:r>
              <a:rPr lang="en-US" sz="4400" dirty="0">
                <a:solidFill>
                  <a:schemeClr val="bg2">
                    <a:lumMod val="50000"/>
                  </a:schemeClr>
                </a:solidFill>
                <a:latin typeface="+mn-lt"/>
              </a:rPr>
              <a:t>Access to the publicly available WNC Dataset (in Excel workbook format), for researching 279 indicators across the 18-county region</a:t>
            </a:r>
          </a:p>
        </p:txBody>
      </p:sp>
    </p:spTree>
    <p:extLst>
      <p:ext uri="{BB962C8B-B14F-4D97-AF65-F5344CB8AC3E}">
        <p14:creationId xmlns:p14="http://schemas.microsoft.com/office/powerpoint/2010/main" val="3154854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8E2B9-030A-B8CA-00F1-8A36F873ED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346713-B7A8-43F2-8A19-7D680729EE0F}"/>
              </a:ext>
            </a:extLst>
          </p:cNvPr>
          <p:cNvSpPr>
            <a:spLocks noGrp="1"/>
          </p:cNvSpPr>
          <p:nvPr>
            <p:ph type="title"/>
          </p:nvPr>
        </p:nvSpPr>
        <p:spPr>
          <a:xfrm>
            <a:off x="1219199" y="423747"/>
            <a:ext cx="21945602" cy="2286000"/>
          </a:xfrm>
        </p:spPr>
        <p:txBody>
          <a:bodyPr/>
          <a:lstStyle/>
          <a:p>
            <a:r>
              <a:rPr lang="en-US" dirty="0">
                <a:solidFill>
                  <a:srgbClr val="0EB1A4"/>
                </a:solidFill>
              </a:rPr>
              <a:t>Key Data Source: WNC Health Network</a:t>
            </a:r>
          </a:p>
        </p:txBody>
      </p:sp>
      <p:pic>
        <p:nvPicPr>
          <p:cNvPr id="2" name="Image" descr="Image">
            <a:extLst>
              <a:ext uri="{FF2B5EF4-FFF2-40B4-BE49-F238E27FC236}">
                <a16:creationId xmlns:a16="http://schemas.microsoft.com/office/drawing/2014/main" id="{879EFAB5-6A62-5A05-D6E4-2BDD34E5122A}"/>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7" name="Content Placeholder 6" descr="A screenshot of a data workbook&#10;&#10;Description automatically generated">
            <a:extLst>
              <a:ext uri="{FF2B5EF4-FFF2-40B4-BE49-F238E27FC236}">
                <a16:creationId xmlns:a16="http://schemas.microsoft.com/office/drawing/2014/main" id="{EAB55500-0423-2FFC-796B-3C8E862A7E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1767361"/>
            <a:ext cx="17872534" cy="11250806"/>
          </a:xfrm>
          <a:ln>
            <a:solidFill>
              <a:schemeClr val="bg2">
                <a:lumMod val="50000"/>
              </a:schemeClr>
            </a:solidFill>
          </a:ln>
        </p:spPr>
      </p:pic>
    </p:spTree>
    <p:extLst>
      <p:ext uri="{BB962C8B-B14F-4D97-AF65-F5344CB8AC3E}">
        <p14:creationId xmlns:p14="http://schemas.microsoft.com/office/powerpoint/2010/main" val="1848489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CA10-CD71-1803-20DA-C0E315525B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C5D197-A75E-0E7E-4BE3-6D1E85817436}"/>
              </a:ext>
            </a:extLst>
          </p:cNvPr>
          <p:cNvSpPr>
            <a:spLocks noGrp="1"/>
          </p:cNvSpPr>
          <p:nvPr>
            <p:ph type="title"/>
          </p:nvPr>
        </p:nvSpPr>
        <p:spPr>
          <a:xfrm>
            <a:off x="1219199" y="423747"/>
            <a:ext cx="21945602" cy="2286000"/>
          </a:xfrm>
        </p:spPr>
        <p:txBody>
          <a:bodyPr/>
          <a:lstStyle/>
          <a:p>
            <a:r>
              <a:rPr lang="en-US" dirty="0">
                <a:solidFill>
                  <a:srgbClr val="0EB1A4"/>
                </a:solidFill>
              </a:rPr>
              <a:t>Key Data Source: WNC Health Network</a:t>
            </a:r>
          </a:p>
        </p:txBody>
      </p:sp>
      <p:pic>
        <p:nvPicPr>
          <p:cNvPr id="2" name="Image" descr="Image">
            <a:extLst>
              <a:ext uri="{FF2B5EF4-FFF2-40B4-BE49-F238E27FC236}">
                <a16:creationId xmlns:a16="http://schemas.microsoft.com/office/drawing/2014/main" id="{8B5C3822-1825-A7D1-71B4-8EF668372CE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4" name="TextBox 13">
            <a:extLst>
              <a:ext uri="{FF2B5EF4-FFF2-40B4-BE49-F238E27FC236}">
                <a16:creationId xmlns:a16="http://schemas.microsoft.com/office/drawing/2014/main" id="{08E126EE-1D62-2866-85EE-DB2CDA05B514}"/>
              </a:ext>
            </a:extLst>
          </p:cNvPr>
          <p:cNvSpPr txBox="1"/>
          <p:nvPr/>
        </p:nvSpPr>
        <p:spPr>
          <a:xfrm>
            <a:off x="1219199" y="11196980"/>
            <a:ext cx="22326601"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dirty="0">
                <a:solidFill>
                  <a:schemeClr val="bg2">
                    <a:lumMod val="50000"/>
                  </a:schemeClr>
                </a:solidFill>
                <a:latin typeface="+mn-lt"/>
              </a:rPr>
              <a:t>Many key indicators offer data over a ten-year period, allowing users to calculate increases/decreases.</a:t>
            </a:r>
          </a:p>
        </p:txBody>
      </p:sp>
      <p:pic>
        <p:nvPicPr>
          <p:cNvPr id="7" name="Content Placeholder 6" descr="A screenshot of a spreadsheet&#10;&#10;Description automatically generated">
            <a:extLst>
              <a:ext uri="{FF2B5EF4-FFF2-40B4-BE49-F238E27FC236}">
                <a16:creationId xmlns:a16="http://schemas.microsoft.com/office/drawing/2014/main" id="{443994DA-4F1A-8679-001C-40FBFD2B32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2934" y="1795745"/>
            <a:ext cx="17533103" cy="8686800"/>
          </a:xfrm>
          <a:ln>
            <a:solidFill>
              <a:schemeClr val="bg2">
                <a:lumMod val="50000"/>
              </a:schemeClr>
            </a:solidFill>
          </a:ln>
        </p:spPr>
      </p:pic>
    </p:spTree>
    <p:extLst>
      <p:ext uri="{BB962C8B-B14F-4D97-AF65-F5344CB8AC3E}">
        <p14:creationId xmlns:p14="http://schemas.microsoft.com/office/powerpoint/2010/main" val="2768737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AF13E-315F-FA8D-62F9-469A39BA4E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B69ACC-50C4-3934-4229-BE3287D8DEF9}"/>
              </a:ext>
            </a:extLst>
          </p:cNvPr>
          <p:cNvSpPr>
            <a:spLocks noGrp="1"/>
          </p:cNvSpPr>
          <p:nvPr>
            <p:ph type="title"/>
          </p:nvPr>
        </p:nvSpPr>
        <p:spPr>
          <a:xfrm>
            <a:off x="391886" y="423747"/>
            <a:ext cx="23415171" cy="2286000"/>
          </a:xfrm>
        </p:spPr>
        <p:txBody>
          <a:bodyPr/>
          <a:lstStyle/>
          <a:p>
            <a:r>
              <a:rPr lang="en-US" dirty="0">
                <a:solidFill>
                  <a:srgbClr val="0EB1A4"/>
                </a:solidFill>
              </a:rPr>
              <a:t>Key Data Source: County Health Rankings &amp; Roadmaps</a:t>
            </a:r>
          </a:p>
        </p:txBody>
      </p:sp>
      <p:pic>
        <p:nvPicPr>
          <p:cNvPr id="2" name="Image" descr="Image">
            <a:extLst>
              <a:ext uri="{FF2B5EF4-FFF2-40B4-BE49-F238E27FC236}">
                <a16:creationId xmlns:a16="http://schemas.microsoft.com/office/drawing/2014/main" id="{502217E4-BD2B-7EE0-0015-52582842BDA6}"/>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4" name="TextBox 13">
            <a:extLst>
              <a:ext uri="{FF2B5EF4-FFF2-40B4-BE49-F238E27FC236}">
                <a16:creationId xmlns:a16="http://schemas.microsoft.com/office/drawing/2014/main" id="{FE19F677-7C2C-C997-ECA0-52FC820C5C0E}"/>
              </a:ext>
            </a:extLst>
          </p:cNvPr>
          <p:cNvSpPr txBox="1"/>
          <p:nvPr/>
        </p:nvSpPr>
        <p:spPr>
          <a:xfrm>
            <a:off x="14740564" y="3367314"/>
            <a:ext cx="8424236" cy="5078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5400" dirty="0">
                <a:solidFill>
                  <a:schemeClr val="bg2">
                    <a:lumMod val="50000"/>
                  </a:schemeClr>
                </a:solidFill>
                <a:latin typeface="+mn-lt"/>
              </a:rPr>
              <a:t>This is an excellent resource for understanding a full portrait of a county, from health outcomes to key social determinants of health.</a:t>
            </a:r>
          </a:p>
        </p:txBody>
      </p:sp>
      <p:pic>
        <p:nvPicPr>
          <p:cNvPr id="8" name="Content Placeholder 7" descr="A screenshot of a computer&#10;&#10;Description automatically generated">
            <a:extLst>
              <a:ext uri="{FF2B5EF4-FFF2-40B4-BE49-F238E27FC236}">
                <a16:creationId xmlns:a16="http://schemas.microsoft.com/office/drawing/2014/main" id="{55DC145C-7211-C253-83E1-3F983E187D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6943" y="2269671"/>
            <a:ext cx="13392043" cy="9176657"/>
          </a:xfrm>
          <a:ln>
            <a:solidFill>
              <a:schemeClr val="bg2">
                <a:lumMod val="50000"/>
              </a:schemeClr>
            </a:solidFill>
          </a:ln>
        </p:spPr>
      </p:pic>
    </p:spTree>
    <p:extLst>
      <p:ext uri="{BB962C8B-B14F-4D97-AF65-F5344CB8AC3E}">
        <p14:creationId xmlns:p14="http://schemas.microsoft.com/office/powerpoint/2010/main" val="3420161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ADBA9-C941-EB70-6D33-104D1D5398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B3BE71-B5AC-0D74-19BC-57CD3DC5247B}"/>
              </a:ext>
            </a:extLst>
          </p:cNvPr>
          <p:cNvSpPr>
            <a:spLocks noGrp="1"/>
          </p:cNvSpPr>
          <p:nvPr>
            <p:ph type="title"/>
          </p:nvPr>
        </p:nvSpPr>
        <p:spPr>
          <a:xfrm>
            <a:off x="391886" y="423747"/>
            <a:ext cx="23415171" cy="2286000"/>
          </a:xfrm>
        </p:spPr>
        <p:txBody>
          <a:bodyPr/>
          <a:lstStyle/>
          <a:p>
            <a:r>
              <a:rPr lang="en-US" dirty="0">
                <a:solidFill>
                  <a:srgbClr val="0EB1A4"/>
                </a:solidFill>
              </a:rPr>
              <a:t>Key Data Source: County Health Rankings &amp; Roadmaps</a:t>
            </a:r>
          </a:p>
        </p:txBody>
      </p:sp>
      <p:pic>
        <p:nvPicPr>
          <p:cNvPr id="2" name="Image" descr="Image">
            <a:extLst>
              <a:ext uri="{FF2B5EF4-FFF2-40B4-BE49-F238E27FC236}">
                <a16:creationId xmlns:a16="http://schemas.microsoft.com/office/drawing/2014/main" id="{5F6ABF2A-8E45-748A-61EC-ABE2391DFFC9}"/>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4" name="TextBox 13">
            <a:extLst>
              <a:ext uri="{FF2B5EF4-FFF2-40B4-BE49-F238E27FC236}">
                <a16:creationId xmlns:a16="http://schemas.microsoft.com/office/drawing/2014/main" id="{C77422B6-EE19-132C-002B-894F26F51A1A}"/>
              </a:ext>
            </a:extLst>
          </p:cNvPr>
          <p:cNvSpPr txBox="1"/>
          <p:nvPr/>
        </p:nvSpPr>
        <p:spPr>
          <a:xfrm>
            <a:off x="432293" y="11079175"/>
            <a:ext cx="21586371"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6000" dirty="0">
                <a:solidFill>
                  <a:schemeClr val="bg2">
                    <a:lumMod val="50000"/>
                  </a:schemeClr>
                </a:solidFill>
                <a:latin typeface="+mn-lt"/>
              </a:rPr>
              <a:t>Data under “Clinical Care” can help describe barriers to accessing care among the target population.</a:t>
            </a:r>
          </a:p>
        </p:txBody>
      </p:sp>
      <p:pic>
        <p:nvPicPr>
          <p:cNvPr id="7" name="Content Placeholder 6" descr="A screenshot of a computer&#10;&#10;Description automatically generated">
            <a:extLst>
              <a:ext uri="{FF2B5EF4-FFF2-40B4-BE49-F238E27FC236}">
                <a16:creationId xmlns:a16="http://schemas.microsoft.com/office/drawing/2014/main" id="{5655A4EA-F4EB-6584-D3A3-8B470975FC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293" y="1581659"/>
            <a:ext cx="23519414" cy="9129644"/>
          </a:xfrm>
          <a:ln>
            <a:solidFill>
              <a:schemeClr val="bg2">
                <a:lumMod val="50000"/>
              </a:schemeClr>
            </a:solidFill>
          </a:ln>
        </p:spPr>
      </p:pic>
    </p:spTree>
    <p:extLst>
      <p:ext uri="{BB962C8B-B14F-4D97-AF65-F5344CB8AC3E}">
        <p14:creationId xmlns:p14="http://schemas.microsoft.com/office/powerpoint/2010/main" val="2140955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B7CB6-42DD-7F34-A678-039498E3E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9F349B-455F-1CAD-5B80-BAC267014022}"/>
              </a:ext>
            </a:extLst>
          </p:cNvPr>
          <p:cNvSpPr>
            <a:spLocks noGrp="1"/>
          </p:cNvSpPr>
          <p:nvPr>
            <p:ph type="title"/>
          </p:nvPr>
        </p:nvSpPr>
        <p:spPr>
          <a:xfrm>
            <a:off x="338371" y="633865"/>
            <a:ext cx="21031200" cy="2651126"/>
          </a:xfrm>
        </p:spPr>
        <p:txBody>
          <a:bodyPr>
            <a:normAutofit/>
          </a:bodyPr>
          <a:lstStyle/>
          <a:p>
            <a:r>
              <a:rPr lang="en-US" b="1" dirty="0">
                <a:solidFill>
                  <a:srgbClr val="0EB1A4"/>
                </a:solidFill>
              </a:rPr>
              <a:t>What is Evidence-Based Practice?</a:t>
            </a:r>
          </a:p>
        </p:txBody>
      </p:sp>
      <p:sp>
        <p:nvSpPr>
          <p:cNvPr id="3" name="Content Placeholder 2">
            <a:extLst>
              <a:ext uri="{FF2B5EF4-FFF2-40B4-BE49-F238E27FC236}">
                <a16:creationId xmlns:a16="http://schemas.microsoft.com/office/drawing/2014/main" id="{4F94EE48-89FB-8BED-8736-B5983C78B532}"/>
              </a:ext>
            </a:extLst>
          </p:cNvPr>
          <p:cNvSpPr>
            <a:spLocks noGrp="1"/>
          </p:cNvSpPr>
          <p:nvPr>
            <p:ph idx="1"/>
          </p:nvPr>
        </p:nvSpPr>
        <p:spPr>
          <a:xfrm>
            <a:off x="338372" y="1959428"/>
            <a:ext cx="14324686" cy="9474163"/>
          </a:xfrm>
        </p:spPr>
        <p:txBody>
          <a:bodyPr numCol="1">
            <a:noAutofit/>
          </a:bodyPr>
          <a:lstStyle/>
          <a:p>
            <a:pPr marL="0" indent="0" algn="just">
              <a:lnSpc>
                <a:spcPct val="100000"/>
              </a:lnSpc>
              <a:spcBef>
                <a:spcPts val="0"/>
              </a:spcBef>
              <a:buNone/>
            </a:pPr>
            <a:r>
              <a:rPr lang="en-US" sz="4400" dirty="0">
                <a:solidFill>
                  <a:schemeClr val="bg2">
                    <a:lumMod val="50000"/>
                  </a:schemeClr>
                </a:solidFill>
                <a:latin typeface="+mn-lt"/>
              </a:rPr>
              <a:t>Using research to provide evidence your programmatic (policy or intervention) approach will work </a:t>
            </a:r>
          </a:p>
          <a:p>
            <a:pPr lvl="1" algn="just">
              <a:lnSpc>
                <a:spcPct val="100000"/>
              </a:lnSpc>
              <a:spcBef>
                <a:spcPts val="0"/>
              </a:spcBef>
            </a:pPr>
            <a:r>
              <a:rPr lang="en-US" sz="4400" dirty="0">
                <a:solidFill>
                  <a:schemeClr val="bg2">
                    <a:lumMod val="50000"/>
                  </a:schemeClr>
                </a:solidFill>
                <a:latin typeface="+mn-lt"/>
              </a:rPr>
              <a:t>Systematic use of data and information systems</a:t>
            </a:r>
          </a:p>
          <a:p>
            <a:pPr lvl="1" algn="just">
              <a:lnSpc>
                <a:spcPct val="100000"/>
              </a:lnSpc>
              <a:spcBef>
                <a:spcPts val="0"/>
              </a:spcBef>
            </a:pPr>
            <a:r>
              <a:rPr lang="en-US" sz="4400" dirty="0">
                <a:solidFill>
                  <a:schemeClr val="bg2">
                    <a:lumMod val="50000"/>
                  </a:schemeClr>
                </a:solidFill>
                <a:latin typeface="+mn-lt"/>
              </a:rPr>
              <a:t>Appropriate use of behavioral science theory</a:t>
            </a:r>
          </a:p>
          <a:p>
            <a:pPr lvl="1" algn="just">
              <a:lnSpc>
                <a:spcPct val="100000"/>
              </a:lnSpc>
              <a:spcBef>
                <a:spcPts val="0"/>
              </a:spcBef>
            </a:pPr>
            <a:r>
              <a:rPr lang="en-US" sz="4400" dirty="0">
                <a:solidFill>
                  <a:schemeClr val="bg2">
                    <a:lumMod val="50000"/>
                  </a:schemeClr>
                </a:solidFill>
                <a:latin typeface="+mn-lt"/>
              </a:rPr>
              <a:t>Application of planning models</a:t>
            </a:r>
            <a:endParaRPr lang="en-US" sz="4400" dirty="0">
              <a:solidFill>
                <a:schemeClr val="bg2">
                  <a:lumMod val="50000"/>
                </a:schemeClr>
              </a:solidFill>
              <a:latin typeface="+mn-lt"/>
              <a:ea typeface="Calibri" panose="020F0502020204030204" pitchFamily="34" charset="0"/>
              <a:cs typeface="Calibri" panose="020F0502020204030204" pitchFamily="34" charset="0"/>
            </a:endParaRPr>
          </a:p>
          <a:p>
            <a:pPr marL="0" indent="0" algn="just">
              <a:lnSpc>
                <a:spcPct val="100000"/>
              </a:lnSpc>
              <a:spcBef>
                <a:spcPts val="0"/>
              </a:spcBef>
              <a:buNone/>
            </a:pPr>
            <a:endParaRPr lang="en-US" sz="4400" dirty="0">
              <a:solidFill>
                <a:schemeClr val="bg2">
                  <a:lumMod val="50000"/>
                </a:schemeClr>
              </a:solidFill>
              <a:latin typeface="+mn-lt"/>
            </a:endParaRPr>
          </a:p>
          <a:p>
            <a:pPr marL="0" indent="0" algn="just">
              <a:lnSpc>
                <a:spcPct val="100000"/>
              </a:lnSpc>
              <a:spcBef>
                <a:spcPts val="0"/>
              </a:spcBef>
              <a:buNone/>
            </a:pPr>
            <a:r>
              <a:rPr lang="en-US" sz="4400" dirty="0">
                <a:solidFill>
                  <a:schemeClr val="bg2">
                    <a:lumMod val="50000"/>
                  </a:schemeClr>
                </a:solidFill>
                <a:latin typeface="+mn-lt"/>
              </a:rPr>
              <a:t>Integrates science-based interventions with community preferences  </a:t>
            </a:r>
          </a:p>
          <a:p>
            <a:pPr lvl="1" algn="just">
              <a:lnSpc>
                <a:spcPct val="100000"/>
              </a:lnSpc>
              <a:spcBef>
                <a:spcPts val="0"/>
              </a:spcBef>
            </a:pPr>
            <a:r>
              <a:rPr lang="en-US" sz="4400" dirty="0">
                <a:solidFill>
                  <a:schemeClr val="bg2">
                    <a:lumMod val="50000"/>
                  </a:schemeClr>
                </a:solidFill>
                <a:latin typeface="+mn-lt"/>
              </a:rPr>
              <a:t>Different populations need different approaches</a:t>
            </a:r>
          </a:p>
          <a:p>
            <a:pPr lvl="2">
              <a:lnSpc>
                <a:spcPct val="100000"/>
              </a:lnSpc>
              <a:spcBef>
                <a:spcPts val="0"/>
              </a:spcBef>
            </a:pPr>
            <a:r>
              <a:rPr lang="en-US" sz="4400" dirty="0">
                <a:solidFill>
                  <a:schemeClr val="bg2">
                    <a:lumMod val="50000"/>
                  </a:schemeClr>
                </a:solidFill>
                <a:latin typeface="+mn-lt"/>
              </a:rPr>
              <a:t>Consider cultural factors, community characteristics</a:t>
            </a:r>
          </a:p>
          <a:p>
            <a:pPr marL="0" indent="0" algn="just">
              <a:lnSpc>
                <a:spcPct val="100000"/>
              </a:lnSpc>
              <a:spcBef>
                <a:spcPts val="0"/>
              </a:spcBef>
              <a:buNone/>
            </a:pPr>
            <a:endParaRPr lang="en-US" sz="4400" dirty="0">
              <a:solidFill>
                <a:schemeClr val="bg2">
                  <a:lumMod val="50000"/>
                </a:schemeClr>
              </a:solidFill>
              <a:latin typeface="+mn-lt"/>
            </a:endParaRPr>
          </a:p>
          <a:p>
            <a:pPr marL="0" indent="0" algn="just">
              <a:lnSpc>
                <a:spcPct val="100000"/>
              </a:lnSpc>
              <a:spcBef>
                <a:spcPts val="0"/>
              </a:spcBef>
              <a:buNone/>
            </a:pPr>
            <a:r>
              <a:rPr lang="en-US" sz="4400" dirty="0">
                <a:solidFill>
                  <a:schemeClr val="bg2">
                    <a:lumMod val="50000"/>
                  </a:schemeClr>
                </a:solidFill>
                <a:latin typeface="+mn-lt"/>
              </a:rPr>
              <a:t>Simply stated: </a:t>
            </a:r>
            <a:r>
              <a:rPr lang="en-US" sz="4400" i="1" dirty="0">
                <a:solidFill>
                  <a:schemeClr val="bg2">
                    <a:lumMod val="50000"/>
                  </a:schemeClr>
                </a:solidFill>
                <a:latin typeface="+mn-lt"/>
              </a:rPr>
              <a:t>an intervention/approach that has shown to have evidence of effectiveness in a particular setting and is likely to be replicable in other situations</a:t>
            </a:r>
          </a:p>
          <a:p>
            <a:pPr lvl="1" algn="just">
              <a:lnSpc>
                <a:spcPct val="100000"/>
              </a:lnSpc>
              <a:spcBef>
                <a:spcPts val="0"/>
              </a:spcBef>
            </a:pPr>
            <a:r>
              <a:rPr lang="en-US" sz="4400" dirty="0">
                <a:solidFill>
                  <a:schemeClr val="bg2">
                    <a:lumMod val="50000"/>
                  </a:schemeClr>
                </a:solidFill>
                <a:latin typeface="+mn-lt"/>
              </a:rPr>
              <a:t>The effects are clearly linked to the activities, not outside-related events</a:t>
            </a:r>
          </a:p>
        </p:txBody>
      </p:sp>
      <p:pic>
        <p:nvPicPr>
          <p:cNvPr id="4" name="Image" descr="Image">
            <a:extLst>
              <a:ext uri="{FF2B5EF4-FFF2-40B4-BE49-F238E27FC236}">
                <a16:creationId xmlns:a16="http://schemas.microsoft.com/office/drawing/2014/main" id="{950D2A54-6F10-42F6-A064-0AA876E61BC1}"/>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pic>
        <p:nvPicPr>
          <p:cNvPr id="3074" name="Picture 2" descr="What is Evidence-Based Practice?">
            <a:extLst>
              <a:ext uri="{FF2B5EF4-FFF2-40B4-BE49-F238E27FC236}">
                <a16:creationId xmlns:a16="http://schemas.microsoft.com/office/drawing/2014/main" id="{9F3AD570-DE25-FE92-6914-0851470003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00" t="2686" r="15372" b="3714"/>
          <a:stretch/>
        </p:blipFill>
        <p:spPr bwMode="auto">
          <a:xfrm>
            <a:off x="15228200" y="2579914"/>
            <a:ext cx="8817429" cy="5943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2E82C6-349D-F5B6-BF8A-E3A8831BD762}"/>
              </a:ext>
            </a:extLst>
          </p:cNvPr>
          <p:cNvSpPr txBox="1"/>
          <p:nvPr/>
        </p:nvSpPr>
        <p:spPr>
          <a:xfrm>
            <a:off x="16753113" y="8681083"/>
            <a:ext cx="729251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2">
                    <a:lumMod val="50000"/>
                  </a:schemeClr>
                </a:solidFill>
                <a:effectLst/>
                <a:uFillTx/>
                <a:latin typeface="+mj-lt"/>
                <a:ea typeface="+mj-ea"/>
                <a:cs typeface="+mj-cs"/>
                <a:sym typeface="Helvetica Neue"/>
              </a:rPr>
              <a:t>From </a:t>
            </a:r>
            <a:r>
              <a:rPr kumimoji="0" lang="en-US" sz="2400" b="0" i="0" u="sng" strike="noStrike" cap="none" spc="0" normalizeH="0" baseline="0" dirty="0">
                <a:ln>
                  <a:noFill/>
                </a:ln>
                <a:solidFill>
                  <a:schemeClr val="bg2">
                    <a:lumMod val="50000"/>
                  </a:schemeClr>
                </a:solidFill>
                <a:effectLst/>
                <a:uFillTx/>
                <a:latin typeface="+mj-lt"/>
                <a:ea typeface="+mj-ea"/>
                <a:cs typeface="+mj-cs"/>
                <a:sym typeface="Helvetica Neue"/>
              </a:rPr>
              <a:t>Evidence-Based Practice for Clinical and Diagnostic Professional</a:t>
            </a:r>
            <a:r>
              <a:rPr kumimoji="0" lang="en-US" sz="2400" b="0" i="0" u="none" strike="noStrike" cap="none" spc="0" normalizeH="0" baseline="0" dirty="0">
                <a:ln>
                  <a:noFill/>
                </a:ln>
                <a:solidFill>
                  <a:schemeClr val="bg2">
                    <a:lumMod val="50000"/>
                  </a:schemeClr>
                </a:solidFill>
                <a:effectLst/>
                <a:uFillTx/>
                <a:latin typeface="+mj-lt"/>
                <a:ea typeface="+mj-ea"/>
                <a:cs typeface="+mj-cs"/>
                <a:sym typeface="Helvetica Neue"/>
              </a:rPr>
              <a:t>s by Carla M. Allen</a:t>
            </a:r>
          </a:p>
        </p:txBody>
      </p:sp>
    </p:spTree>
    <p:extLst>
      <p:ext uri="{BB962C8B-B14F-4D97-AF65-F5344CB8AC3E}">
        <p14:creationId xmlns:p14="http://schemas.microsoft.com/office/powerpoint/2010/main" val="4197954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64234-E776-37D0-C87A-391FCCA9728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80DC593-9BC9-4A5E-EAC5-F9F094E2C7C0}"/>
              </a:ext>
            </a:extLst>
          </p:cNvPr>
          <p:cNvPicPr>
            <a:picLocks noChangeAspect="1"/>
          </p:cNvPicPr>
          <p:nvPr/>
        </p:nvPicPr>
        <p:blipFill>
          <a:blip r:embed="rId3"/>
          <a:stretch>
            <a:fillRect/>
          </a:stretch>
        </p:blipFill>
        <p:spPr>
          <a:xfrm>
            <a:off x="169185" y="2734681"/>
            <a:ext cx="24045629" cy="8246637"/>
          </a:xfrm>
          <a:prstGeom prst="rect">
            <a:avLst/>
          </a:prstGeom>
        </p:spPr>
      </p:pic>
      <p:pic>
        <p:nvPicPr>
          <p:cNvPr id="3" name="Image" descr="Image">
            <a:extLst>
              <a:ext uri="{FF2B5EF4-FFF2-40B4-BE49-F238E27FC236}">
                <a16:creationId xmlns:a16="http://schemas.microsoft.com/office/drawing/2014/main" id="{866002D3-965C-12EC-D8C2-0451D48A8E04}"/>
              </a:ext>
            </a:extLst>
          </p:cNvPr>
          <p:cNvPicPr>
            <a:picLocks noChangeAspect="1"/>
          </p:cNvPicPr>
          <p:nvPr/>
        </p:nvPicPr>
        <p:blipFill>
          <a:blip r:embed="rId4"/>
          <a:stretch>
            <a:fillRect/>
          </a:stretch>
        </p:blipFill>
        <p:spPr>
          <a:xfrm>
            <a:off x="22825838" y="12489939"/>
            <a:ext cx="1219791" cy="1056456"/>
          </a:xfrm>
          <a:prstGeom prst="rect">
            <a:avLst/>
          </a:prstGeom>
          <a:ln w="12700">
            <a:miter lim="400000"/>
          </a:ln>
        </p:spPr>
      </p:pic>
      <p:sp>
        <p:nvSpPr>
          <p:cNvPr id="7" name="Title 1">
            <a:extLst>
              <a:ext uri="{FF2B5EF4-FFF2-40B4-BE49-F238E27FC236}">
                <a16:creationId xmlns:a16="http://schemas.microsoft.com/office/drawing/2014/main" id="{9F09D322-BA7A-C49D-513B-A45777F36D00}"/>
              </a:ext>
            </a:extLst>
          </p:cNvPr>
          <p:cNvSpPr>
            <a:spLocks noGrp="1"/>
          </p:cNvSpPr>
          <p:nvPr>
            <p:ph type="title"/>
          </p:nvPr>
        </p:nvSpPr>
        <p:spPr>
          <a:xfrm>
            <a:off x="338371" y="633865"/>
            <a:ext cx="21031200" cy="2651126"/>
          </a:xfrm>
        </p:spPr>
        <p:txBody>
          <a:bodyPr>
            <a:normAutofit/>
          </a:bodyPr>
          <a:lstStyle/>
          <a:p>
            <a:r>
              <a:rPr lang="en-US" b="1" dirty="0">
                <a:solidFill>
                  <a:srgbClr val="0EB1A4"/>
                </a:solidFill>
              </a:rPr>
              <a:t>What is Evidence-Based Practice?</a:t>
            </a:r>
          </a:p>
        </p:txBody>
      </p:sp>
    </p:spTree>
    <p:extLst>
      <p:ext uri="{BB962C8B-B14F-4D97-AF65-F5344CB8AC3E}">
        <p14:creationId xmlns:p14="http://schemas.microsoft.com/office/powerpoint/2010/main" val="1601392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211F74-2440-FF9B-8FE1-E3DF1D4F2D45}"/>
              </a:ext>
            </a:extLst>
          </p:cNvPr>
          <p:cNvPicPr>
            <a:picLocks noChangeAspect="1"/>
          </p:cNvPicPr>
          <p:nvPr/>
        </p:nvPicPr>
        <p:blipFill>
          <a:blip r:embed="rId2"/>
          <a:stretch>
            <a:fillRect/>
          </a:stretch>
        </p:blipFill>
        <p:spPr>
          <a:xfrm>
            <a:off x="10668000" y="4652736"/>
            <a:ext cx="13716000" cy="9024504"/>
          </a:xfrm>
          <a:prstGeom prst="rect">
            <a:avLst/>
          </a:prstGeom>
        </p:spPr>
      </p:pic>
      <p:sp>
        <p:nvSpPr>
          <p:cNvPr id="7" name="TextBox 6">
            <a:extLst>
              <a:ext uri="{FF2B5EF4-FFF2-40B4-BE49-F238E27FC236}">
                <a16:creationId xmlns:a16="http://schemas.microsoft.com/office/drawing/2014/main" id="{A976A989-C53E-177D-108B-5B6F24CEB575}"/>
              </a:ext>
            </a:extLst>
          </p:cNvPr>
          <p:cNvSpPr txBox="1"/>
          <p:nvPr/>
        </p:nvSpPr>
        <p:spPr>
          <a:xfrm>
            <a:off x="276927" y="1556554"/>
            <a:ext cx="23446673" cy="1754326"/>
          </a:xfrm>
          <a:prstGeom prst="rect">
            <a:avLst/>
          </a:prstGeom>
          <a:noFill/>
        </p:spPr>
        <p:txBody>
          <a:bodyPr wrap="square">
            <a:spAutoFit/>
          </a:bodyPr>
          <a:lstStyle/>
          <a:p>
            <a:pPr algn="just"/>
            <a:r>
              <a:rPr lang="en-US" sz="3600" b="0" i="1" dirty="0">
                <a:solidFill>
                  <a:srgbClr val="191919"/>
                </a:solidFill>
                <a:effectLst/>
                <a:latin typeface="+mn-lt"/>
              </a:rPr>
              <a:t>The ASAM Criteria</a:t>
            </a:r>
            <a:r>
              <a:rPr lang="en-US" sz="3600" b="0" i="0" dirty="0">
                <a:solidFill>
                  <a:srgbClr val="191919"/>
                </a:solidFill>
                <a:effectLst/>
                <a:latin typeface="+mn-lt"/>
              </a:rPr>
              <a:t> is the most widely used and comprehensive set of standards for placement, continued service, and transfer of patients with addiction and co-occurring conditions. </a:t>
            </a:r>
            <a:r>
              <a:rPr lang="en-US" sz="3600" dirty="0">
                <a:solidFill>
                  <a:schemeClr val="bg2">
                    <a:lumMod val="50000"/>
                  </a:schemeClr>
                </a:solidFill>
                <a:latin typeface="+mn-lt"/>
                <a:ea typeface="Yu Gothic" panose="020B0400000000000000" pitchFamily="34" charset="-128"/>
              </a:rPr>
              <a:t>The ASAM criteria define a continuum of care, offering a tiered approach to treatment, ranging from outpatient services to intensive inpatient care. </a:t>
            </a:r>
            <a:endParaRPr lang="en-US" sz="4800" dirty="0">
              <a:solidFill>
                <a:schemeClr val="bg2">
                  <a:lumMod val="50000"/>
                </a:schemeClr>
              </a:solidFill>
              <a:latin typeface="+mn-lt"/>
            </a:endParaRPr>
          </a:p>
        </p:txBody>
      </p:sp>
      <p:sp>
        <p:nvSpPr>
          <p:cNvPr id="3" name="TextBox 2">
            <a:extLst>
              <a:ext uri="{FF2B5EF4-FFF2-40B4-BE49-F238E27FC236}">
                <a16:creationId xmlns:a16="http://schemas.microsoft.com/office/drawing/2014/main" id="{464D9D6A-D9C2-6CC2-B860-629FCD1D3557}"/>
              </a:ext>
            </a:extLst>
          </p:cNvPr>
          <p:cNvSpPr txBox="1"/>
          <p:nvPr/>
        </p:nvSpPr>
        <p:spPr>
          <a:xfrm>
            <a:off x="276929" y="218736"/>
            <a:ext cx="2166867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dirty="0">
                <a:solidFill>
                  <a:srgbClr val="0EB1A4"/>
                </a:solidFill>
              </a:rPr>
              <a:t>American Society of Addiction Medicine (ASAM)</a:t>
            </a:r>
            <a:endParaRPr lang="en-US" sz="7200" dirty="0"/>
          </a:p>
        </p:txBody>
      </p:sp>
      <p:pic>
        <p:nvPicPr>
          <p:cNvPr id="2" name="Picture 1">
            <a:extLst>
              <a:ext uri="{FF2B5EF4-FFF2-40B4-BE49-F238E27FC236}">
                <a16:creationId xmlns:a16="http://schemas.microsoft.com/office/drawing/2014/main" id="{469F8174-5C4F-C715-27F2-209BBF63D6F6}"/>
              </a:ext>
            </a:extLst>
          </p:cNvPr>
          <p:cNvPicPr>
            <a:picLocks noChangeAspect="1"/>
          </p:cNvPicPr>
          <p:nvPr/>
        </p:nvPicPr>
        <p:blipFill>
          <a:blip r:embed="rId3"/>
          <a:stretch>
            <a:fillRect/>
          </a:stretch>
        </p:blipFill>
        <p:spPr>
          <a:xfrm>
            <a:off x="276926" y="4652736"/>
            <a:ext cx="10429213" cy="8844528"/>
          </a:xfrm>
          <a:prstGeom prst="rect">
            <a:avLst/>
          </a:prstGeom>
        </p:spPr>
      </p:pic>
    </p:spTree>
    <p:extLst>
      <p:ext uri="{BB962C8B-B14F-4D97-AF65-F5344CB8AC3E}">
        <p14:creationId xmlns:p14="http://schemas.microsoft.com/office/powerpoint/2010/main" val="535774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DDB0-A1F8-E6F9-EA47-54D180FB3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A5810-73FD-A693-EAB7-AC219C54264C}"/>
              </a:ext>
            </a:extLst>
          </p:cNvPr>
          <p:cNvSpPr>
            <a:spLocks noGrp="1"/>
          </p:cNvSpPr>
          <p:nvPr>
            <p:ph type="title"/>
          </p:nvPr>
        </p:nvSpPr>
        <p:spPr>
          <a:xfrm>
            <a:off x="614286" y="684217"/>
            <a:ext cx="21031200" cy="2651126"/>
          </a:xfrm>
        </p:spPr>
        <p:txBody>
          <a:bodyPr/>
          <a:lstStyle/>
          <a:p>
            <a:r>
              <a:rPr lang="en-US" b="1" dirty="0">
                <a:solidFill>
                  <a:srgbClr val="0EB1A4"/>
                </a:solidFill>
              </a:rPr>
              <a:t>How does using EBPs in your project design help create a competitive proposal?</a:t>
            </a:r>
          </a:p>
        </p:txBody>
      </p:sp>
      <p:sp>
        <p:nvSpPr>
          <p:cNvPr id="3" name="Content Placeholder 2">
            <a:extLst>
              <a:ext uri="{FF2B5EF4-FFF2-40B4-BE49-F238E27FC236}">
                <a16:creationId xmlns:a16="http://schemas.microsoft.com/office/drawing/2014/main" id="{383C8B36-599E-7583-9538-E3C2ED965DD2}"/>
              </a:ext>
            </a:extLst>
          </p:cNvPr>
          <p:cNvSpPr>
            <a:spLocks noGrp="1"/>
          </p:cNvSpPr>
          <p:nvPr>
            <p:ph idx="1"/>
          </p:nvPr>
        </p:nvSpPr>
        <p:spPr>
          <a:xfrm>
            <a:off x="614286" y="3550968"/>
            <a:ext cx="22088628" cy="7977452"/>
          </a:xfrm>
        </p:spPr>
        <p:txBody>
          <a:bodyPr numCol="1">
            <a:normAutofit/>
          </a:bodyPr>
          <a:lstStyle/>
          <a:p>
            <a:pPr algn="just">
              <a:spcBef>
                <a:spcPts val="0"/>
              </a:spcBef>
              <a:spcAft>
                <a:spcPts val="6000"/>
              </a:spcAft>
            </a:pPr>
            <a:r>
              <a:rPr lang="en-US" sz="5400" dirty="0">
                <a:solidFill>
                  <a:schemeClr val="bg2">
                    <a:lumMod val="50000"/>
                  </a:schemeClr>
                </a:solidFill>
                <a:latin typeface="+mn-lt"/>
              </a:rPr>
              <a:t>Communicates to the funder that you are well-versed in the issue/problem and have explored others’ successful approaches to the issue/problem.</a:t>
            </a:r>
          </a:p>
          <a:p>
            <a:pPr algn="just">
              <a:spcBef>
                <a:spcPts val="0"/>
              </a:spcBef>
              <a:spcAft>
                <a:spcPts val="4000"/>
              </a:spcAft>
            </a:pPr>
            <a:r>
              <a:rPr lang="en-US" sz="5400" dirty="0">
                <a:solidFill>
                  <a:schemeClr val="bg2">
                    <a:lumMod val="50000"/>
                  </a:schemeClr>
                </a:solidFill>
                <a:latin typeface="+mn-lt"/>
              </a:rPr>
              <a:t>Means you do not have to reinvent the wheel! </a:t>
            </a:r>
          </a:p>
          <a:p>
            <a:pPr algn="just">
              <a:spcBef>
                <a:spcPts val="0"/>
              </a:spcBef>
              <a:spcAft>
                <a:spcPts val="4000"/>
              </a:spcAft>
            </a:pPr>
            <a:r>
              <a:rPr lang="en-US" sz="5400" dirty="0">
                <a:solidFill>
                  <a:schemeClr val="bg2">
                    <a:lumMod val="50000"/>
                  </a:schemeClr>
                </a:solidFill>
                <a:latin typeface="+mn-lt"/>
              </a:rPr>
              <a:t>By studying programs that have successfully implemented EBPs, you can find the basis for your project’s performance measures, projected outcomes, and evaluation plan.</a:t>
            </a:r>
          </a:p>
        </p:txBody>
      </p:sp>
      <p:pic>
        <p:nvPicPr>
          <p:cNvPr id="4" name="Image" descr="Image">
            <a:extLst>
              <a:ext uri="{FF2B5EF4-FFF2-40B4-BE49-F238E27FC236}">
                <a16:creationId xmlns:a16="http://schemas.microsoft.com/office/drawing/2014/main" id="{527ACE9F-6C9C-B28B-6BD2-1F55C62D11EA}"/>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348660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stretch>
            <a:fillRect/>
          </a:stretch>
        </p:blipFill>
        <p:spPr>
          <a:xfrm>
            <a:off x="730378" y="2918109"/>
            <a:ext cx="7481079" cy="6476903"/>
          </a:xfrm>
          <a:prstGeom prst="rect">
            <a:avLst/>
          </a:prstGeom>
          <a:ln w="12700">
            <a:miter lim="400000"/>
          </a:ln>
        </p:spPr>
      </p:pic>
      <p:sp>
        <p:nvSpPr>
          <p:cNvPr id="161" name="section…"/>
          <p:cNvSpPr txBox="1"/>
          <p:nvPr/>
        </p:nvSpPr>
        <p:spPr>
          <a:xfrm>
            <a:off x="9821542" y="752214"/>
            <a:ext cx="13546458" cy="1448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Innovative Funding Partners</a:t>
            </a:r>
            <a:endParaRPr sz="54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8630920" y="2288738"/>
            <a:ext cx="14452601" cy="8858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just">
              <a:spcAft>
                <a:spcPts val="600"/>
              </a:spcAft>
              <a:buNone/>
            </a:pPr>
            <a:r>
              <a:rPr lang="en-US" sz="4000" b="1" dirty="0">
                <a:solidFill>
                  <a:srgbClr val="FFFFFF"/>
                </a:solidFill>
                <a:latin typeface="+mn-lt"/>
              </a:rPr>
              <a:t>Innovative Funding Partners is a nationally recognized consulting firm that offers a range of services that improve our clients’ ability to achieve sustainable impact in their communities.  Highly regarded for an impressive overall grant success rate of 85%, we offer turnkey grant writing and grants management, organizational planning (strategic, operational, sustainability), data-driven decision making and evaluation services, and training and technical support to a diverse client base of nonprofits, city and county governments, and small businesses/start-ups. Our team of over 30 highly experienced consultants has a wide range of subject matter expertise and is exceptionally passionate about helping organizations meet the unique needs of their local communities</a:t>
            </a:r>
            <a:r>
              <a:rPr lang="en-US" sz="4400" b="1" dirty="0">
                <a:solidFill>
                  <a:srgbClr val="FFFFFF"/>
                </a:solidFill>
                <a:latin typeface="+mn-lt"/>
              </a:rPr>
              <a:t>. </a:t>
            </a:r>
            <a:endParaRPr lang="en-US" sz="4400" dirty="0">
              <a:solidFill>
                <a:srgbClr val="FFFFFF"/>
              </a:solidFill>
              <a:latin typeface="+mn-lt"/>
            </a:endParaRPr>
          </a:p>
        </p:txBody>
      </p:sp>
      <p:pic>
        <p:nvPicPr>
          <p:cNvPr id="4" name="Picture 3" descr="A logo with colorful dots&#10;&#10;AI-generated content may be incorrect.">
            <a:extLst>
              <a:ext uri="{FF2B5EF4-FFF2-40B4-BE49-F238E27FC236}">
                <a16:creationId xmlns:a16="http://schemas.microsoft.com/office/drawing/2014/main" id="{7E082D55-A4E7-8703-AEB1-35EC6B60099C}"/>
              </a:ext>
            </a:extLst>
          </p:cNvPr>
          <p:cNvPicPr>
            <a:picLocks noChangeAspect="1"/>
          </p:cNvPicPr>
          <p:nvPr/>
        </p:nvPicPr>
        <p:blipFill>
          <a:blip r:embed="rId3">
            <a:extLst>
              <a:ext uri="{28A0092B-C50C-407E-A947-70E740481C1C}">
                <a14:useLocalDpi xmlns:a14="http://schemas.microsoft.com/office/drawing/2010/main" val="0"/>
              </a:ext>
            </a:extLst>
          </a:blip>
          <a:srcRect l="6569" t="10927" r="5792" b="10319"/>
          <a:stretch/>
        </p:blipFill>
        <p:spPr>
          <a:xfrm>
            <a:off x="14302480" y="10927230"/>
            <a:ext cx="9065520" cy="2036556"/>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44C8-989F-9F3F-0974-F863E472B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8E93C-6413-8378-D8D4-6EC180D4D391}"/>
              </a:ext>
            </a:extLst>
          </p:cNvPr>
          <p:cNvSpPr>
            <a:spLocks noGrp="1"/>
          </p:cNvSpPr>
          <p:nvPr>
            <p:ph type="title"/>
          </p:nvPr>
        </p:nvSpPr>
        <p:spPr>
          <a:xfrm>
            <a:off x="886429" y="805921"/>
            <a:ext cx="21031200" cy="2651126"/>
          </a:xfrm>
        </p:spPr>
        <p:txBody>
          <a:bodyPr/>
          <a:lstStyle/>
          <a:p>
            <a:r>
              <a:rPr lang="en-US" b="1" dirty="0">
                <a:solidFill>
                  <a:srgbClr val="0EB1A4"/>
                </a:solidFill>
              </a:rPr>
              <a:t>Example of Utilizing EBP in a Proposal</a:t>
            </a:r>
          </a:p>
        </p:txBody>
      </p:sp>
      <p:graphicFrame>
        <p:nvGraphicFramePr>
          <p:cNvPr id="6" name="Content Placeholder 3">
            <a:extLst>
              <a:ext uri="{FF2B5EF4-FFF2-40B4-BE49-F238E27FC236}">
                <a16:creationId xmlns:a16="http://schemas.microsoft.com/office/drawing/2014/main" id="{D2F27F56-F8D8-032B-82A3-0B0C9714BEB4}"/>
              </a:ext>
            </a:extLst>
          </p:cNvPr>
          <p:cNvGraphicFramePr>
            <a:graphicFrameLocks/>
          </p:cNvGraphicFramePr>
          <p:nvPr>
            <p:extLst>
              <p:ext uri="{D42A27DB-BD31-4B8C-83A1-F6EECF244321}">
                <p14:modId xmlns:p14="http://schemas.microsoft.com/office/powerpoint/2010/main" val="424012807"/>
              </p:ext>
            </p:extLst>
          </p:nvPr>
        </p:nvGraphicFramePr>
        <p:xfrm>
          <a:off x="1676400" y="2803904"/>
          <a:ext cx="21031200" cy="9197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descr="Image">
            <a:extLst>
              <a:ext uri="{FF2B5EF4-FFF2-40B4-BE49-F238E27FC236}">
                <a16:creationId xmlns:a16="http://schemas.microsoft.com/office/drawing/2014/main" id="{0F603A0A-15A8-ECB2-7951-891503276376}"/>
              </a:ext>
            </a:extLst>
          </p:cNvPr>
          <p:cNvPicPr>
            <a:picLocks noChangeAspect="1"/>
          </p:cNvPicPr>
          <p:nvPr/>
        </p:nvPicPr>
        <p:blipFill>
          <a:blip r:embed="rId8"/>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1085508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3683946-C672-574B-0CBB-979B58F3A215}"/>
              </a:ext>
            </a:extLst>
          </p:cNvPr>
          <p:cNvSpPr txBox="1"/>
          <p:nvPr/>
        </p:nvSpPr>
        <p:spPr>
          <a:xfrm>
            <a:off x="11413067" y="4189725"/>
            <a:ext cx="12158117" cy="8217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4400" dirty="0">
                <a:solidFill>
                  <a:schemeClr val="bg2">
                    <a:lumMod val="50000"/>
                  </a:schemeClr>
                </a:solidFill>
                <a:latin typeface="+mn-lt"/>
              </a:rPr>
              <a:t>Applicant can review multiple interventions and select the most relevant EBP(s). </a:t>
            </a:r>
          </a:p>
          <a:p>
            <a:pPr algn="just"/>
            <a:endParaRPr lang="en-US" sz="4400" dirty="0">
              <a:solidFill>
                <a:schemeClr val="bg2">
                  <a:lumMod val="50000"/>
                </a:schemeClr>
              </a:solidFill>
              <a:latin typeface="+mn-lt"/>
            </a:endParaRPr>
          </a:p>
          <a:p>
            <a:pPr algn="just"/>
            <a:endParaRPr lang="en-US" sz="4400" dirty="0">
              <a:solidFill>
                <a:schemeClr val="bg2">
                  <a:lumMod val="50000"/>
                </a:schemeClr>
              </a:solidFill>
              <a:latin typeface="+mn-lt"/>
            </a:endParaRPr>
          </a:p>
          <a:p>
            <a:pPr algn="just"/>
            <a:endParaRPr lang="en-US" sz="4400" dirty="0">
              <a:solidFill>
                <a:schemeClr val="bg2">
                  <a:lumMod val="50000"/>
                </a:schemeClr>
              </a:solidFill>
              <a:latin typeface="+mn-lt"/>
            </a:endParaRPr>
          </a:p>
          <a:p>
            <a:pPr algn="just"/>
            <a:endParaRPr lang="en-US" sz="4400" dirty="0">
              <a:solidFill>
                <a:schemeClr val="bg2">
                  <a:lumMod val="50000"/>
                </a:schemeClr>
              </a:solidFill>
              <a:latin typeface="+mn-lt"/>
            </a:endParaRPr>
          </a:p>
          <a:p>
            <a:pPr algn="just"/>
            <a:endParaRPr lang="en-US" sz="4400" dirty="0">
              <a:solidFill>
                <a:schemeClr val="bg2">
                  <a:lumMod val="50000"/>
                </a:schemeClr>
              </a:solidFill>
              <a:latin typeface="+mn-lt"/>
            </a:endParaRPr>
          </a:p>
          <a:p>
            <a:pPr algn="just"/>
            <a:r>
              <a:rPr lang="en-US" sz="4400" dirty="0">
                <a:solidFill>
                  <a:schemeClr val="bg2">
                    <a:lumMod val="50000"/>
                  </a:schemeClr>
                </a:solidFill>
                <a:latin typeface="+mn-lt"/>
              </a:rPr>
              <a:t>Additionally, applicant can review multiple Crime Solutions-rated programs related to the EBP. This review can provide helpful guidance in developing the applicant’s project design AND a corresponding evaluation plan.</a:t>
            </a:r>
          </a:p>
        </p:txBody>
      </p:sp>
      <p:sp>
        <p:nvSpPr>
          <p:cNvPr id="11" name="Left Arrow 10">
            <a:extLst>
              <a:ext uri="{FF2B5EF4-FFF2-40B4-BE49-F238E27FC236}">
                <a16:creationId xmlns:a16="http://schemas.microsoft.com/office/drawing/2014/main" id="{406474FD-3517-8DE3-4C65-A9B628FB33C4}"/>
              </a:ext>
            </a:extLst>
          </p:cNvPr>
          <p:cNvSpPr/>
          <p:nvPr/>
        </p:nvSpPr>
        <p:spPr>
          <a:xfrm>
            <a:off x="9855201" y="4475726"/>
            <a:ext cx="1305094" cy="1029820"/>
          </a:xfrm>
          <a:prstGeom prst="leftArrow">
            <a:avLst/>
          </a:prstGeom>
          <a:solidFill>
            <a:srgbClr val="0EB1A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Left Arrow 11">
            <a:extLst>
              <a:ext uri="{FF2B5EF4-FFF2-40B4-BE49-F238E27FC236}">
                <a16:creationId xmlns:a16="http://schemas.microsoft.com/office/drawing/2014/main" id="{56D7E22B-9B5F-9826-4DC0-488D815CE48C}"/>
              </a:ext>
            </a:extLst>
          </p:cNvPr>
          <p:cNvSpPr/>
          <p:nvPr/>
        </p:nvSpPr>
        <p:spPr>
          <a:xfrm>
            <a:off x="9855201" y="9286272"/>
            <a:ext cx="1305094" cy="1029820"/>
          </a:xfrm>
          <a:prstGeom prst="leftArrow">
            <a:avLst/>
          </a:prstGeom>
          <a:solidFill>
            <a:srgbClr val="0EB1A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 name="Straight Connector 2">
            <a:extLst>
              <a:ext uri="{FF2B5EF4-FFF2-40B4-BE49-F238E27FC236}">
                <a16:creationId xmlns:a16="http://schemas.microsoft.com/office/drawing/2014/main" id="{3113D38B-B8DC-4208-301A-185A5949888D}"/>
              </a:ext>
            </a:extLst>
          </p:cNvPr>
          <p:cNvCxnSpPr/>
          <p:nvPr/>
        </p:nvCxnSpPr>
        <p:spPr>
          <a:xfrm>
            <a:off x="1147686" y="2318200"/>
            <a:ext cx="13147864" cy="0"/>
          </a:xfrm>
          <a:prstGeom prst="line">
            <a:avLst/>
          </a:prstGeom>
          <a:ln w="28575">
            <a:solidFill>
              <a:schemeClr val="tx1">
                <a:lumMod val="75000"/>
                <a:lumOff val="25000"/>
              </a:schemeClr>
            </a:solidFill>
          </a:ln>
        </p:spPr>
        <p:style>
          <a:lnRef idx="1">
            <a:schemeClr val="accent6"/>
          </a:lnRef>
          <a:fillRef idx="0">
            <a:schemeClr val="accent6"/>
          </a:fillRef>
          <a:effectRef idx="0">
            <a:schemeClr val="accent6"/>
          </a:effectRef>
          <a:fontRef idx="minor">
            <a:schemeClr val="tx1"/>
          </a:fontRef>
        </p:style>
      </p:cxnSp>
      <p:pic>
        <p:nvPicPr>
          <p:cNvPr id="7" name="Image" descr="Image">
            <a:extLst>
              <a:ext uri="{FF2B5EF4-FFF2-40B4-BE49-F238E27FC236}">
                <a16:creationId xmlns:a16="http://schemas.microsoft.com/office/drawing/2014/main" id="{6CCF7025-04D2-A3B3-2146-4BE1E85C1DF6}"/>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13" name="Picture 12" descr="A table of information&#10;&#10;Description automatically generated with medium confidence">
            <a:extLst>
              <a:ext uri="{FF2B5EF4-FFF2-40B4-BE49-F238E27FC236}">
                <a16:creationId xmlns:a16="http://schemas.microsoft.com/office/drawing/2014/main" id="{17CE7678-0E61-307B-AE7D-F865925B8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15" y="2458488"/>
            <a:ext cx="8789614" cy="4811771"/>
          </a:xfrm>
          <a:prstGeom prst="rect">
            <a:avLst/>
          </a:prstGeom>
          <a:ln>
            <a:solidFill>
              <a:schemeClr val="bg2">
                <a:lumMod val="50000"/>
              </a:schemeClr>
            </a:solidFill>
          </a:ln>
        </p:spPr>
      </p:pic>
      <p:pic>
        <p:nvPicPr>
          <p:cNvPr id="15" name="Picture 14" descr="A screenshot of a computer&#10;&#10;Description automatically generated">
            <a:extLst>
              <a:ext uri="{FF2B5EF4-FFF2-40B4-BE49-F238E27FC236}">
                <a16:creationId xmlns:a16="http://schemas.microsoft.com/office/drawing/2014/main" id="{DAD8A17C-BB3C-6BAD-4679-37DE76CB7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16" y="7777255"/>
            <a:ext cx="8615878" cy="5050114"/>
          </a:xfrm>
          <a:prstGeom prst="rect">
            <a:avLst/>
          </a:prstGeom>
          <a:ln>
            <a:solidFill>
              <a:schemeClr val="bg2">
                <a:lumMod val="50000"/>
              </a:schemeClr>
            </a:solidFill>
          </a:ln>
        </p:spPr>
      </p:pic>
      <p:sp>
        <p:nvSpPr>
          <p:cNvPr id="6" name="Title 1">
            <a:extLst>
              <a:ext uri="{FF2B5EF4-FFF2-40B4-BE49-F238E27FC236}">
                <a16:creationId xmlns:a16="http://schemas.microsoft.com/office/drawing/2014/main" id="{F6D0B205-BFC5-8154-071B-93D310432C41}"/>
              </a:ext>
            </a:extLst>
          </p:cNvPr>
          <p:cNvSpPr>
            <a:spLocks noGrp="1"/>
          </p:cNvSpPr>
          <p:nvPr>
            <p:ph type="title"/>
          </p:nvPr>
        </p:nvSpPr>
        <p:spPr>
          <a:xfrm>
            <a:off x="886429" y="805921"/>
            <a:ext cx="21031200" cy="2651126"/>
          </a:xfrm>
        </p:spPr>
        <p:txBody>
          <a:bodyPr>
            <a:normAutofit/>
          </a:bodyPr>
          <a:lstStyle/>
          <a:p>
            <a:r>
              <a:rPr lang="en-US" sz="7200" b="1" dirty="0">
                <a:solidFill>
                  <a:srgbClr val="0EB1A4"/>
                </a:solidFill>
              </a:rPr>
              <a:t>Example of Utilizing EBP in a Proposal</a:t>
            </a:r>
          </a:p>
        </p:txBody>
      </p:sp>
    </p:spTree>
    <p:extLst>
      <p:ext uri="{BB962C8B-B14F-4D97-AF65-F5344CB8AC3E}">
        <p14:creationId xmlns:p14="http://schemas.microsoft.com/office/powerpoint/2010/main" val="65743653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6729F-6F36-DDCD-C981-5ECCA9B26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6B195-524A-5435-6F7E-3383BFB55EC3}"/>
              </a:ext>
            </a:extLst>
          </p:cNvPr>
          <p:cNvSpPr>
            <a:spLocks noGrp="1"/>
          </p:cNvSpPr>
          <p:nvPr>
            <p:ph type="title"/>
          </p:nvPr>
        </p:nvSpPr>
        <p:spPr>
          <a:xfrm>
            <a:off x="854838" y="600666"/>
            <a:ext cx="21971000" cy="1434950"/>
          </a:xfrm>
        </p:spPr>
        <p:txBody>
          <a:bodyPr>
            <a:normAutofit/>
          </a:bodyPr>
          <a:lstStyle/>
          <a:p>
            <a:r>
              <a:rPr lang="en-US" sz="7200" b="1" dirty="0">
                <a:solidFill>
                  <a:srgbClr val="0EB1A4"/>
                </a:solidFill>
              </a:rPr>
              <a:t>Toolkits: SAMHSA, Rural Health</a:t>
            </a:r>
          </a:p>
        </p:txBody>
      </p:sp>
      <p:pic>
        <p:nvPicPr>
          <p:cNvPr id="7" name="Image" descr="Image">
            <a:extLst>
              <a:ext uri="{FF2B5EF4-FFF2-40B4-BE49-F238E27FC236}">
                <a16:creationId xmlns:a16="http://schemas.microsoft.com/office/drawing/2014/main" id="{CD35B785-291D-48CF-4C86-AB106BEFAF4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55FFD94C-7161-1277-EC1E-8F38EFC68490}"/>
              </a:ext>
            </a:extLst>
          </p:cNvPr>
          <p:cNvSpPr txBox="1"/>
          <p:nvPr/>
        </p:nvSpPr>
        <p:spPr>
          <a:xfrm>
            <a:off x="682467" y="10853513"/>
            <a:ext cx="21263133"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kumimoji="0" lang="en-US" sz="4800" i="0" u="none" strike="noStrike" cap="none" spc="0" normalizeH="0" baseline="0" dirty="0">
                <a:ln>
                  <a:noFill/>
                </a:ln>
                <a:solidFill>
                  <a:schemeClr val="bg2">
                    <a:lumMod val="50000"/>
                  </a:schemeClr>
                </a:solidFill>
                <a:effectLst/>
                <a:uFillTx/>
                <a:latin typeface="+mn-lt"/>
                <a:ea typeface="+mj-ea"/>
                <a:cs typeface="+mj-cs"/>
                <a:sym typeface="Helvetica Neue"/>
              </a:rPr>
              <a:t>Reviewing toolkits, which offer a comprehensive look at multiple EBPs in one document, can help guide applicants in considering the details of their program designs.</a:t>
            </a:r>
          </a:p>
        </p:txBody>
      </p:sp>
      <p:pic>
        <p:nvPicPr>
          <p:cNvPr id="4" name="Picture 3" descr="A screenshot of a computer&#10;&#10;Description automatically generated">
            <a:extLst>
              <a:ext uri="{FF2B5EF4-FFF2-40B4-BE49-F238E27FC236}">
                <a16:creationId xmlns:a16="http://schemas.microsoft.com/office/drawing/2014/main" id="{625DE2C7-8903-066F-08CF-2685ACE47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67" y="2279799"/>
            <a:ext cx="12322674" cy="5883977"/>
          </a:xfrm>
          <a:prstGeom prst="rect">
            <a:avLst/>
          </a:prstGeom>
          <a:ln>
            <a:solidFill>
              <a:schemeClr val="bg2">
                <a:lumMod val="50000"/>
              </a:schemeClr>
            </a:solidFill>
          </a:ln>
        </p:spPr>
      </p:pic>
      <p:pic>
        <p:nvPicPr>
          <p:cNvPr id="5" name="Picture 4" descr="A screenshot of a website&#10;&#10;Description automatically generated">
            <a:extLst>
              <a:ext uri="{FF2B5EF4-FFF2-40B4-BE49-F238E27FC236}">
                <a16:creationId xmlns:a16="http://schemas.microsoft.com/office/drawing/2014/main" id="{3DB947C5-6C9F-CD36-D806-00711A918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3547572"/>
            <a:ext cx="10215879" cy="7100990"/>
          </a:xfrm>
          <a:prstGeom prst="rect">
            <a:avLst/>
          </a:prstGeom>
          <a:ln>
            <a:solidFill>
              <a:schemeClr val="bg2">
                <a:lumMod val="50000"/>
              </a:schemeClr>
            </a:solidFill>
          </a:ln>
        </p:spPr>
      </p:pic>
    </p:spTree>
    <p:extLst>
      <p:ext uri="{BB962C8B-B14F-4D97-AF65-F5344CB8AC3E}">
        <p14:creationId xmlns:p14="http://schemas.microsoft.com/office/powerpoint/2010/main" val="4422987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513A-81B1-15F2-1685-D32F8AE1B737}"/>
              </a:ext>
            </a:extLst>
          </p:cNvPr>
          <p:cNvSpPr>
            <a:spLocks noGrp="1"/>
          </p:cNvSpPr>
          <p:nvPr>
            <p:ph type="title"/>
          </p:nvPr>
        </p:nvSpPr>
        <p:spPr>
          <a:xfrm>
            <a:off x="1464728" y="4256699"/>
            <a:ext cx="21971005" cy="4648200"/>
          </a:xfrm>
        </p:spPr>
        <p:txBody>
          <a:bodyPr>
            <a:normAutofit/>
          </a:bodyPr>
          <a:lstStyle/>
          <a:p>
            <a:r>
              <a:rPr lang="en-US" sz="8000" b="1" dirty="0">
                <a:solidFill>
                  <a:srgbClr val="FFC000"/>
                </a:solidFill>
                <a:latin typeface="+mj-ea"/>
                <a:cs typeface="Montserrat"/>
                <a:sym typeface="Montserrat"/>
              </a:rPr>
              <a:t>III.</a:t>
            </a:r>
            <a:r>
              <a:rPr lang="en-US" sz="8000" b="1" dirty="0">
                <a:solidFill>
                  <a:schemeClr val="dk1"/>
                </a:solidFill>
                <a:latin typeface="Montserrat"/>
                <a:ea typeface="Montserrat"/>
                <a:cs typeface="Montserrat"/>
                <a:sym typeface="Montserrat"/>
              </a:rPr>
              <a:t> </a:t>
            </a:r>
            <a:r>
              <a:rPr lang="en-US" sz="8000" b="1" dirty="0">
                <a:solidFill>
                  <a:schemeClr val="accent2">
                    <a:lumMod val="75000"/>
                  </a:schemeClr>
                </a:solidFill>
                <a:latin typeface="+mj-ea"/>
                <a:ea typeface="Montserrat"/>
                <a:cs typeface="Montserrat"/>
                <a:sym typeface="Montserrat"/>
              </a:rPr>
              <a:t>Key Considerations for Developing a Winning SUD/OUD-focused proposal</a:t>
            </a:r>
            <a:endParaRPr lang="en-US" sz="8000" b="1" dirty="0"/>
          </a:p>
        </p:txBody>
      </p:sp>
      <p:pic>
        <p:nvPicPr>
          <p:cNvPr id="7" name="Image" descr="Image">
            <a:extLst>
              <a:ext uri="{FF2B5EF4-FFF2-40B4-BE49-F238E27FC236}">
                <a16:creationId xmlns:a16="http://schemas.microsoft.com/office/drawing/2014/main" id="{6A91972F-E6F8-BDF8-D02F-87BA0092671E}"/>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419455867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3E8CB-B4B1-1DB3-440A-1060D95F2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48593-7525-3BF2-DB78-FE27DE6A4FAF}"/>
              </a:ext>
            </a:extLst>
          </p:cNvPr>
          <p:cNvSpPr>
            <a:spLocks noGrp="1"/>
          </p:cNvSpPr>
          <p:nvPr>
            <p:ph type="title"/>
          </p:nvPr>
        </p:nvSpPr>
        <p:spPr>
          <a:xfrm>
            <a:off x="854838" y="409274"/>
            <a:ext cx="21971000" cy="1434950"/>
          </a:xfrm>
        </p:spPr>
        <p:txBody>
          <a:bodyPr>
            <a:normAutofit/>
          </a:bodyPr>
          <a:lstStyle/>
          <a:p>
            <a:r>
              <a:rPr lang="en-US" sz="7200" b="1" dirty="0">
                <a:solidFill>
                  <a:srgbClr val="0EB1A4"/>
                </a:solidFill>
              </a:rPr>
              <a:t>1. Ensure Your Goals and Objectives are Airtight</a:t>
            </a:r>
          </a:p>
        </p:txBody>
      </p:sp>
      <p:pic>
        <p:nvPicPr>
          <p:cNvPr id="7" name="Image" descr="Image">
            <a:extLst>
              <a:ext uri="{FF2B5EF4-FFF2-40B4-BE49-F238E27FC236}">
                <a16:creationId xmlns:a16="http://schemas.microsoft.com/office/drawing/2014/main" id="{9931C8E4-DE3E-D066-CAC9-E09200199B3B}"/>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EA961440-C362-DA58-0B4C-B3FB125935DC}"/>
              </a:ext>
            </a:extLst>
          </p:cNvPr>
          <p:cNvSpPr txBox="1"/>
          <p:nvPr/>
        </p:nvSpPr>
        <p:spPr>
          <a:xfrm>
            <a:off x="854838" y="2835444"/>
            <a:ext cx="21971001" cy="7581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rPr>
              <a:t>Although all government agencies expect well-written goals and measurable objectives, SAMHSA in particular is known for its high standards with regard to the quality of goals and measurable objectives.</a:t>
            </a:r>
          </a:p>
          <a:p>
            <a:pPr marL="0" marR="0" indent="0" algn="just" defTabSz="2438337" rtl="0" fontAlgn="auto" latinLnBrk="0" hangingPunct="0">
              <a:lnSpc>
                <a:spcPct val="100000"/>
              </a:lnSpc>
              <a:spcBef>
                <a:spcPts val="0"/>
              </a:spcBef>
              <a:spcAft>
                <a:spcPts val="0"/>
              </a:spcAft>
              <a:buClrTx/>
              <a:buSzTx/>
              <a:buFontTx/>
              <a:buNone/>
              <a:tabLst/>
            </a:pP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685800" marR="0" indent="-6858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5400" dirty="0">
                <a:solidFill>
                  <a:schemeClr val="bg2">
                    <a:lumMod val="50000"/>
                  </a:schemeClr>
                </a:solidFill>
                <a:latin typeface="+mn-lt"/>
              </a:rPr>
              <a:t>Review </a:t>
            </a:r>
            <a:r>
              <a:rPr lang="en-US" sz="5400" dirty="0">
                <a:solidFill>
                  <a:schemeClr val="bg2">
                    <a:lumMod val="50000"/>
                  </a:schemeClr>
                </a:solidFill>
                <a:latin typeface="+mn-lt"/>
                <a:hlinkClick r:id="rId3"/>
              </a:rPr>
              <a:t>SAMHSA’s tips on developing goals and measurable objectives</a:t>
            </a:r>
            <a:r>
              <a:rPr lang="en-US" sz="5400" dirty="0">
                <a:solidFill>
                  <a:schemeClr val="bg2">
                    <a:lumMod val="50000"/>
                  </a:schemeClr>
                </a:solidFill>
                <a:latin typeface="+mn-lt"/>
              </a:rPr>
              <a:t>; the agency offers multiple examples in this guide</a:t>
            </a:r>
          </a:p>
          <a:p>
            <a:pPr marR="0" algn="just" defTabSz="2438337" rtl="0" fontAlgn="auto" latinLnBrk="0" hangingPunct="0">
              <a:lnSpc>
                <a:spcPct val="100000"/>
              </a:lnSpc>
              <a:spcBef>
                <a:spcPts val="0"/>
              </a:spcBef>
              <a:spcAft>
                <a:spcPts val="0"/>
              </a:spcAft>
              <a:buClrTx/>
              <a:buSzTx/>
              <a:tabLst/>
            </a:pPr>
            <a:endParaRPr lang="en-US" sz="5400" dirty="0">
              <a:solidFill>
                <a:schemeClr val="bg2">
                  <a:lumMod val="50000"/>
                </a:schemeClr>
              </a:solidFill>
              <a:latin typeface="+mn-lt"/>
            </a:endParaRPr>
          </a:p>
          <a:p>
            <a:pPr marL="685800" marR="0" indent="-6858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rPr>
              <a:t>Ensure all your objec</a:t>
            </a:r>
            <a:r>
              <a:rPr lang="en-US" sz="5400" dirty="0">
                <a:solidFill>
                  <a:schemeClr val="bg2">
                    <a:lumMod val="50000"/>
                  </a:schemeClr>
                </a:solidFill>
                <a:latin typeface="+mn-lt"/>
              </a:rPr>
              <a:t>tives are SMART (specific, measurable, achievable, realistic, and timebound)</a:t>
            </a:r>
            <a:endParaRPr kumimoji="0" lang="en-US" sz="5400" i="0" u="none" strike="noStrike" cap="none" spc="0" normalizeH="0" baseline="0" dirty="0">
              <a:ln>
                <a:noFill/>
              </a:ln>
              <a:solidFill>
                <a:schemeClr val="bg2">
                  <a:lumMod val="50000"/>
                </a:schemeClr>
              </a:solidFill>
              <a:effectLst/>
              <a:uFillTx/>
              <a:latin typeface="+mn-lt"/>
              <a:ea typeface="+mj-ea"/>
              <a:cs typeface="+mj-cs"/>
              <a:sym typeface="Helvetica Neue"/>
            </a:endParaRPr>
          </a:p>
        </p:txBody>
      </p:sp>
    </p:spTree>
    <p:extLst>
      <p:ext uri="{BB962C8B-B14F-4D97-AF65-F5344CB8AC3E}">
        <p14:creationId xmlns:p14="http://schemas.microsoft.com/office/powerpoint/2010/main" val="251187474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67BFF-BF81-B425-50A8-FA112DF61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8AE77-52DD-712F-87C5-201EA010CF1A}"/>
              </a:ext>
            </a:extLst>
          </p:cNvPr>
          <p:cNvSpPr>
            <a:spLocks noGrp="1"/>
          </p:cNvSpPr>
          <p:nvPr>
            <p:ph type="title"/>
          </p:nvPr>
        </p:nvSpPr>
        <p:spPr>
          <a:xfrm>
            <a:off x="854838" y="409274"/>
            <a:ext cx="22976712" cy="1434950"/>
          </a:xfrm>
        </p:spPr>
        <p:txBody>
          <a:bodyPr>
            <a:normAutofit/>
          </a:bodyPr>
          <a:lstStyle/>
          <a:p>
            <a:r>
              <a:rPr lang="en-US" sz="7200" dirty="0">
                <a:solidFill>
                  <a:srgbClr val="0EB1A4"/>
                </a:solidFill>
              </a:rPr>
              <a:t>2</a:t>
            </a:r>
            <a:r>
              <a:rPr lang="en-US" sz="7200" b="1" dirty="0">
                <a:solidFill>
                  <a:srgbClr val="0EB1A4"/>
                </a:solidFill>
              </a:rPr>
              <a:t>. Emphasize the Unique Aspects of Your Proposal</a:t>
            </a:r>
          </a:p>
        </p:txBody>
      </p:sp>
      <p:pic>
        <p:nvPicPr>
          <p:cNvPr id="7" name="Image" descr="Image">
            <a:extLst>
              <a:ext uri="{FF2B5EF4-FFF2-40B4-BE49-F238E27FC236}">
                <a16:creationId xmlns:a16="http://schemas.microsoft.com/office/drawing/2014/main" id="{639A83E5-B73E-56C2-C808-3591924C356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D2E02B64-4847-6103-4E99-B76B6296FE70}"/>
              </a:ext>
            </a:extLst>
          </p:cNvPr>
          <p:cNvSpPr txBox="1"/>
          <p:nvPr/>
        </p:nvSpPr>
        <p:spPr>
          <a:xfrm>
            <a:off x="854838" y="1507111"/>
            <a:ext cx="22674324" cy="11551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kumimoji="0" lang="en-US" sz="4400" i="0" u="none" strike="noStrike" cap="none" spc="0" normalizeH="0" baseline="0" dirty="0">
                <a:ln>
                  <a:noFill/>
                </a:ln>
                <a:solidFill>
                  <a:schemeClr val="bg2">
                    <a:lumMod val="50000"/>
                  </a:schemeClr>
                </a:solidFill>
                <a:effectLst/>
                <a:uFillTx/>
                <a:latin typeface="+mn-lt"/>
                <a:ea typeface="+mj-ea"/>
                <a:cs typeface="+mj-cs"/>
                <a:sym typeface="Helvetica Neue"/>
              </a:rPr>
              <a:t>Discussing the unique aspects of your project, your work, and/or your target population is a way to grab reviewers’ attention and distinguish your application from the rest. If nothing is immediately coming to you, consider the following questions:</a:t>
            </a:r>
          </a:p>
          <a:p>
            <a:pPr marL="0" marR="0" indent="0" algn="just" defTabSz="2438337" rtl="0" fontAlgn="auto" latinLnBrk="0" hangingPunct="0">
              <a:lnSpc>
                <a:spcPct val="100000"/>
              </a:lnSpc>
              <a:spcBef>
                <a:spcPts val="0"/>
              </a:spcBef>
              <a:spcAft>
                <a:spcPts val="0"/>
              </a:spcAft>
              <a:buClrTx/>
              <a:buSzTx/>
              <a:buFontTx/>
              <a:buNone/>
              <a:tabLst/>
            </a:pPr>
            <a:endParaRPr kumimoji="0" lang="en-US" sz="20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685800" indent="-685800" algn="just">
              <a:buFont typeface="Arial" panose="020B0604020202020204" pitchFamily="34" charset="0"/>
              <a:buChar char="•"/>
            </a:pPr>
            <a:r>
              <a:rPr lang="en-US" sz="4400" b="1" dirty="0">
                <a:solidFill>
                  <a:schemeClr val="bg2">
                    <a:lumMod val="50000"/>
                  </a:schemeClr>
                </a:solidFill>
                <a:latin typeface="+mn-lt"/>
              </a:rPr>
              <a:t>Is there anything beyond the relevant data that shares something important for understanding the needs of the target population?</a:t>
            </a:r>
          </a:p>
          <a:p>
            <a:pPr lvl="3" algn="just"/>
            <a:r>
              <a:rPr lang="en-US" sz="4400" i="1" dirty="0">
                <a:solidFill>
                  <a:schemeClr val="bg2">
                    <a:lumMod val="50000"/>
                  </a:schemeClr>
                </a:solidFill>
                <a:latin typeface="+mn-lt"/>
              </a:rPr>
              <a:t>E.g., a paper mill that was once one of the county’s top employers shut down five years ago, which has had a rippling effect on income, health, and substance use rates</a:t>
            </a:r>
          </a:p>
          <a:p>
            <a:pPr algn="just"/>
            <a:endParaRPr lang="en-US" sz="1000" dirty="0">
              <a:solidFill>
                <a:schemeClr val="bg2">
                  <a:lumMod val="50000"/>
                </a:schemeClr>
              </a:solidFill>
              <a:latin typeface="+mn-lt"/>
            </a:endParaRPr>
          </a:p>
          <a:p>
            <a:pPr algn="just"/>
            <a:endParaRPr lang="en-US" sz="2000" b="1" dirty="0">
              <a:solidFill>
                <a:schemeClr val="bg2">
                  <a:lumMod val="50000"/>
                </a:schemeClr>
              </a:solidFill>
              <a:latin typeface="+mn-lt"/>
            </a:endParaRPr>
          </a:p>
          <a:p>
            <a:pPr marL="685800" indent="-685800" algn="just">
              <a:buFont typeface="Arial" panose="020B0604020202020204" pitchFamily="34" charset="0"/>
              <a:buChar char="•"/>
            </a:pPr>
            <a:r>
              <a:rPr lang="en-US" sz="4400" b="1" dirty="0">
                <a:solidFill>
                  <a:schemeClr val="bg2">
                    <a:lumMod val="50000"/>
                  </a:schemeClr>
                </a:solidFill>
                <a:latin typeface="+mn-lt"/>
              </a:rPr>
              <a:t>What do you consider your organization’s greatest strength in terms of implementing this project?</a:t>
            </a:r>
          </a:p>
          <a:p>
            <a:pPr algn="just"/>
            <a:r>
              <a:rPr lang="en-US" sz="4400" i="1" dirty="0">
                <a:solidFill>
                  <a:schemeClr val="bg2">
                    <a:lumMod val="50000"/>
                  </a:schemeClr>
                </a:solidFill>
                <a:latin typeface="+mn-lt"/>
              </a:rPr>
              <a:t>E.g., you have established strong relationships with key partners in the community also serving the target population, such as harm reduction agencies or behavioral health providers </a:t>
            </a:r>
          </a:p>
          <a:p>
            <a:pPr algn="just"/>
            <a:endParaRPr lang="en-US" sz="2000" dirty="0">
              <a:solidFill>
                <a:schemeClr val="bg2">
                  <a:lumMod val="50000"/>
                </a:schemeClr>
              </a:solidFill>
              <a:latin typeface="+mn-lt"/>
            </a:endParaRPr>
          </a:p>
          <a:p>
            <a:pPr marL="571500" indent="-571500" algn="just">
              <a:buFont typeface="Arial" panose="020B0604020202020204" pitchFamily="34" charset="0"/>
              <a:buChar char="•"/>
            </a:pPr>
            <a:r>
              <a:rPr lang="en-US" sz="4400" b="1" dirty="0">
                <a:solidFill>
                  <a:schemeClr val="bg2">
                    <a:lumMod val="50000"/>
                  </a:schemeClr>
                </a:solidFill>
                <a:latin typeface="+mn-lt"/>
              </a:rPr>
              <a:t>Has your region experienced any major changes or developments in recent years/decades that are fueling the need for this project?</a:t>
            </a:r>
          </a:p>
          <a:p>
            <a:pPr algn="just"/>
            <a:r>
              <a:rPr lang="en-US" sz="4400" i="1" dirty="0">
                <a:solidFill>
                  <a:schemeClr val="bg2">
                    <a:lumMod val="50000"/>
                  </a:schemeClr>
                </a:solidFill>
                <a:latin typeface="+mn-lt"/>
              </a:rPr>
              <a:t>E.g., you are located in a county declared a disaster area following Hurricane Helene</a:t>
            </a:r>
          </a:p>
        </p:txBody>
      </p:sp>
    </p:spTree>
    <p:extLst>
      <p:ext uri="{BB962C8B-B14F-4D97-AF65-F5344CB8AC3E}">
        <p14:creationId xmlns:p14="http://schemas.microsoft.com/office/powerpoint/2010/main" val="347923479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DF4E6-B373-0A5A-D167-A3DABF51B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B88A8-2D7D-B0CB-A2CC-83FA79AADAD1}"/>
              </a:ext>
            </a:extLst>
          </p:cNvPr>
          <p:cNvSpPr>
            <a:spLocks noGrp="1"/>
          </p:cNvSpPr>
          <p:nvPr>
            <p:ph type="title"/>
          </p:nvPr>
        </p:nvSpPr>
        <p:spPr>
          <a:xfrm>
            <a:off x="854838" y="409274"/>
            <a:ext cx="22976712" cy="1434950"/>
          </a:xfrm>
        </p:spPr>
        <p:txBody>
          <a:bodyPr>
            <a:noAutofit/>
          </a:bodyPr>
          <a:lstStyle/>
          <a:p>
            <a:r>
              <a:rPr lang="en-US" sz="7200" b="1" dirty="0">
                <a:solidFill>
                  <a:srgbClr val="0EB1A4"/>
                </a:solidFill>
              </a:rPr>
              <a:t>3. Discuss the Severity of the Opioid Crisis in Southern Appalachia</a:t>
            </a:r>
            <a:br>
              <a:rPr lang="en-US" sz="7200" b="1" dirty="0">
                <a:solidFill>
                  <a:srgbClr val="0EB1A4"/>
                </a:solidFill>
              </a:rPr>
            </a:br>
            <a:br>
              <a:rPr lang="en-US" sz="7200" b="1" dirty="0">
                <a:solidFill>
                  <a:srgbClr val="0EB1A4"/>
                </a:solidFill>
              </a:rPr>
            </a:br>
            <a:endParaRPr lang="en-US" sz="7200" b="1" dirty="0">
              <a:solidFill>
                <a:srgbClr val="0EB1A4"/>
              </a:solidFill>
            </a:endParaRPr>
          </a:p>
        </p:txBody>
      </p:sp>
      <p:pic>
        <p:nvPicPr>
          <p:cNvPr id="7" name="Image" descr="Image">
            <a:extLst>
              <a:ext uri="{FF2B5EF4-FFF2-40B4-BE49-F238E27FC236}">
                <a16:creationId xmlns:a16="http://schemas.microsoft.com/office/drawing/2014/main" id="{F6C6F58B-1C4F-C0DE-5F28-41E077854CEF}"/>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pic>
        <p:nvPicPr>
          <p:cNvPr id="4" name="Picture 3" descr="A map of the u. s. state&#10;&#10;Description automatically generated">
            <a:extLst>
              <a:ext uri="{FF2B5EF4-FFF2-40B4-BE49-F238E27FC236}">
                <a16:creationId xmlns:a16="http://schemas.microsoft.com/office/drawing/2014/main" id="{95B9300E-E1E2-865E-EA97-BBABCDEBB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1167" y="2899200"/>
            <a:ext cx="11662833" cy="8045025"/>
          </a:xfrm>
          <a:prstGeom prst="rect">
            <a:avLst/>
          </a:prstGeom>
          <a:ln>
            <a:solidFill>
              <a:schemeClr val="bg2">
                <a:lumMod val="50000"/>
              </a:schemeClr>
            </a:solidFill>
          </a:ln>
        </p:spPr>
      </p:pic>
      <p:pic>
        <p:nvPicPr>
          <p:cNvPr id="6" name="Picture 5" descr="A close up of a text&#10;&#10;Description automatically generated">
            <a:extLst>
              <a:ext uri="{FF2B5EF4-FFF2-40B4-BE49-F238E27FC236}">
                <a16:creationId xmlns:a16="http://schemas.microsoft.com/office/drawing/2014/main" id="{DA44D515-C51A-54FF-651B-37548A0DE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71" y="2899200"/>
            <a:ext cx="12519096" cy="5378025"/>
          </a:xfrm>
          <a:prstGeom prst="rect">
            <a:avLst/>
          </a:prstGeom>
          <a:ln>
            <a:solidFill>
              <a:schemeClr val="bg2">
                <a:lumMod val="50000"/>
              </a:schemeClr>
            </a:solidFill>
          </a:ln>
        </p:spPr>
      </p:pic>
      <p:sp>
        <p:nvSpPr>
          <p:cNvPr id="8" name="TextBox 7">
            <a:extLst>
              <a:ext uri="{FF2B5EF4-FFF2-40B4-BE49-F238E27FC236}">
                <a16:creationId xmlns:a16="http://schemas.microsoft.com/office/drawing/2014/main" id="{6553EFD4-F4B0-0644-35D2-FCAFAB89CCB6}"/>
              </a:ext>
            </a:extLst>
          </p:cNvPr>
          <p:cNvSpPr txBox="1"/>
          <p:nvPr/>
        </p:nvSpPr>
        <p:spPr>
          <a:xfrm>
            <a:off x="3398013" y="8902839"/>
            <a:ext cx="994651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j-lt"/>
                <a:ea typeface="+mj-ea"/>
                <a:cs typeface="+mj-cs"/>
                <a:sym typeface="Helvetica Neue"/>
                <a:hlinkClick r:id="rId5"/>
              </a:rPr>
              <a:t>From the Appalachian Regional Commission, 2024</a:t>
            </a: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9" name="TextBox 8">
            <a:extLst>
              <a:ext uri="{FF2B5EF4-FFF2-40B4-BE49-F238E27FC236}">
                <a16:creationId xmlns:a16="http://schemas.microsoft.com/office/drawing/2014/main" id="{F68CE8CE-F625-7D3F-68A0-9C5A41F593D0}"/>
              </a:ext>
            </a:extLst>
          </p:cNvPr>
          <p:cNvSpPr txBox="1"/>
          <p:nvPr/>
        </p:nvSpPr>
        <p:spPr>
          <a:xfrm>
            <a:off x="338371" y="9729927"/>
            <a:ext cx="12058650"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lang="en-US" sz="3200" b="0" i="0" dirty="0">
                <a:solidFill>
                  <a:schemeClr val="bg2">
                    <a:lumMod val="50000"/>
                  </a:schemeClr>
                </a:solidFill>
                <a:effectLst/>
                <a:latin typeface="+mn-lt"/>
              </a:rPr>
              <a:t>In 2022, North Carolina began receiving </a:t>
            </a:r>
            <a:r>
              <a:rPr lang="en-US" sz="3200" b="1" i="0" dirty="0">
                <a:solidFill>
                  <a:schemeClr val="bg2">
                    <a:lumMod val="50000"/>
                  </a:schemeClr>
                </a:solidFill>
                <a:effectLst/>
                <a:latin typeface="+mn-lt"/>
              </a:rPr>
              <a:t>opioid settlement funds </a:t>
            </a:r>
            <a:r>
              <a:rPr lang="en-US" sz="3200" b="0" i="0" dirty="0">
                <a:solidFill>
                  <a:schemeClr val="bg2">
                    <a:lumMod val="50000"/>
                  </a:schemeClr>
                </a:solidFill>
                <a:effectLst/>
                <a:latin typeface="+mn-lt"/>
              </a:rPr>
              <a:t>that will total roughly $1.4 billion by the end of 2038. This funding is the result of two nationwide settlement agreements that have been reached to resolve all opioid litigation by state and local governments against three of the largest drug distributors, one manufacturer, and its parent company, Johnson &amp; Johnson.</a:t>
            </a:r>
            <a:endParaRPr kumimoji="0" lang="en-US" sz="3200" b="0" i="0" u="none" strike="noStrike" cap="none" spc="0" normalizeH="0" baseline="0" dirty="0">
              <a:ln>
                <a:noFill/>
              </a:ln>
              <a:solidFill>
                <a:schemeClr val="bg2">
                  <a:lumMod val="50000"/>
                </a:schemeClr>
              </a:solidFill>
              <a:effectLst/>
              <a:uFillTx/>
              <a:latin typeface="+mn-lt"/>
              <a:ea typeface="+mj-ea"/>
              <a:cs typeface="+mj-cs"/>
              <a:sym typeface="Helvetica Neue"/>
            </a:endParaRPr>
          </a:p>
        </p:txBody>
      </p:sp>
    </p:spTree>
    <p:extLst>
      <p:ext uri="{BB962C8B-B14F-4D97-AF65-F5344CB8AC3E}">
        <p14:creationId xmlns:p14="http://schemas.microsoft.com/office/powerpoint/2010/main" val="133243846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E01FC-E09B-7355-9967-5AC862EAF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CF048-7C01-5557-61F5-ECC0B811DA21}"/>
              </a:ext>
            </a:extLst>
          </p:cNvPr>
          <p:cNvSpPr>
            <a:spLocks noGrp="1"/>
          </p:cNvSpPr>
          <p:nvPr>
            <p:ph type="title"/>
          </p:nvPr>
        </p:nvSpPr>
        <p:spPr>
          <a:xfrm>
            <a:off x="854838" y="409274"/>
            <a:ext cx="22976712" cy="1434950"/>
          </a:xfrm>
        </p:spPr>
        <p:txBody>
          <a:bodyPr>
            <a:normAutofit fontScale="90000"/>
          </a:bodyPr>
          <a:lstStyle/>
          <a:p>
            <a:r>
              <a:rPr lang="en-US" sz="8000" b="1" dirty="0">
                <a:solidFill>
                  <a:srgbClr val="0EB1A4"/>
                </a:solidFill>
              </a:rPr>
              <a:t>3. Discuss the Severity of the Opioid Crisis in Southern Appalachia</a:t>
            </a:r>
            <a:br>
              <a:rPr lang="en-US" sz="8000" b="1" dirty="0">
                <a:solidFill>
                  <a:srgbClr val="0EB1A4"/>
                </a:solidFill>
              </a:rPr>
            </a:br>
            <a:br>
              <a:rPr lang="en-US" sz="8000" b="1" dirty="0">
                <a:solidFill>
                  <a:srgbClr val="0EB1A4"/>
                </a:solidFill>
              </a:rPr>
            </a:br>
            <a:r>
              <a:rPr lang="en-US" sz="5300" dirty="0">
                <a:solidFill>
                  <a:schemeClr val="bg2">
                    <a:lumMod val="50000"/>
                  </a:schemeClr>
                </a:solidFill>
              </a:rPr>
              <a:t>Why is this important?</a:t>
            </a:r>
            <a:br>
              <a:rPr lang="en-US" sz="4400" b="0" dirty="0">
                <a:solidFill>
                  <a:srgbClr val="0EB1A4"/>
                </a:solidFill>
              </a:rPr>
            </a:br>
            <a:br>
              <a:rPr lang="en-US" b="1" dirty="0">
                <a:solidFill>
                  <a:srgbClr val="0EB1A4"/>
                </a:solidFill>
              </a:rPr>
            </a:br>
            <a:endParaRPr lang="en-US" sz="4900" b="0" dirty="0">
              <a:solidFill>
                <a:srgbClr val="0EB1A4"/>
              </a:solidFill>
            </a:endParaRPr>
          </a:p>
        </p:txBody>
      </p:sp>
      <p:pic>
        <p:nvPicPr>
          <p:cNvPr id="7" name="Image" descr="Image">
            <a:extLst>
              <a:ext uri="{FF2B5EF4-FFF2-40B4-BE49-F238E27FC236}">
                <a16:creationId xmlns:a16="http://schemas.microsoft.com/office/drawing/2014/main" id="{E563168C-33B7-E1AB-D2A5-3FF5790D0B38}"/>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3" name="TextBox 2">
            <a:extLst>
              <a:ext uri="{FF2B5EF4-FFF2-40B4-BE49-F238E27FC236}">
                <a16:creationId xmlns:a16="http://schemas.microsoft.com/office/drawing/2014/main" id="{3BBE3AC6-E56B-5899-BB2A-415A39A6695C}"/>
              </a:ext>
            </a:extLst>
          </p:cNvPr>
          <p:cNvSpPr txBox="1"/>
          <p:nvPr/>
        </p:nvSpPr>
        <p:spPr>
          <a:xfrm>
            <a:off x="854838" y="4262046"/>
            <a:ext cx="22538562"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dirty="0">
                <a:ln>
                  <a:noFill/>
                </a:ln>
                <a:solidFill>
                  <a:schemeClr val="bg2">
                    <a:lumMod val="50000"/>
                  </a:schemeClr>
                </a:solidFill>
                <a:effectLst/>
                <a:uFillTx/>
                <a:latin typeface="+mn-lt"/>
                <a:ea typeface="+mj-ea"/>
                <a:cs typeface="+mj-cs"/>
                <a:sym typeface="Helvetica Neue"/>
              </a:rPr>
              <a:t>A federal reviewer may be unfamiliar with this region of the country; you want to help orient them to the historical and cultural factors that have influenced the severity of the opioid crisis (see Appendix for resources)</a:t>
            </a:r>
          </a:p>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b="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dirty="0">
                <a:ln>
                  <a:noFill/>
                </a:ln>
                <a:solidFill>
                  <a:schemeClr val="bg2">
                    <a:lumMod val="50000"/>
                  </a:schemeClr>
                </a:solidFill>
                <a:effectLst/>
                <a:uFillTx/>
                <a:latin typeface="+mn-lt"/>
                <a:ea typeface="+mj-ea"/>
                <a:cs typeface="+mj-cs"/>
                <a:sym typeface="Helvetica Neue"/>
              </a:rPr>
              <a:t>As Appalachian cultural norms prioritize relationships with known community members/trusted arbiters (as opposed to “outsiders” or “experts”), this is an opportunity to discuss your organization’s long history of work in a community, staff members’ experience living/working in the region, and/or your established relationship of trust with the target population</a:t>
            </a:r>
          </a:p>
          <a:p>
            <a:pPr marL="571500" marR="0" indent="-5715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b="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571500" marR="0" indent="-5715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en-US" sz="4400" dirty="0">
              <a:solidFill>
                <a:schemeClr val="bg2">
                  <a:lumMod val="50000"/>
                </a:schemeClr>
              </a:solidFill>
              <a:latin typeface="+mn-lt"/>
            </a:endParaRPr>
          </a:p>
          <a:p>
            <a:pPr marL="571500" marR="0" indent="-571500" algn="l"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b="0" i="0" u="none" strike="noStrike" cap="none" spc="0" normalizeH="0" baseline="0" dirty="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327216462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C739-757C-8DFD-5A73-6AA7ACFD5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3DA6E-BF24-6636-C249-F33702768B67}"/>
              </a:ext>
            </a:extLst>
          </p:cNvPr>
          <p:cNvSpPr>
            <a:spLocks noGrp="1"/>
          </p:cNvSpPr>
          <p:nvPr>
            <p:ph type="title"/>
          </p:nvPr>
        </p:nvSpPr>
        <p:spPr>
          <a:xfrm>
            <a:off x="854838" y="409274"/>
            <a:ext cx="22976712" cy="1434950"/>
          </a:xfrm>
        </p:spPr>
        <p:txBody>
          <a:bodyPr>
            <a:normAutofit/>
          </a:bodyPr>
          <a:lstStyle/>
          <a:p>
            <a:r>
              <a:rPr lang="en-US" sz="7200" b="1" dirty="0">
                <a:solidFill>
                  <a:srgbClr val="0EB1A4"/>
                </a:solidFill>
              </a:rPr>
              <a:t>4. Discuss Potential Positive Economic Impacts</a:t>
            </a:r>
          </a:p>
        </p:txBody>
      </p:sp>
      <p:pic>
        <p:nvPicPr>
          <p:cNvPr id="7" name="Image" descr="Image">
            <a:extLst>
              <a:ext uri="{FF2B5EF4-FFF2-40B4-BE49-F238E27FC236}">
                <a16:creationId xmlns:a16="http://schemas.microsoft.com/office/drawing/2014/main" id="{6EF77F76-18E8-F4A0-3AAC-328E3F365944}"/>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
        <p:nvSpPr>
          <p:cNvPr id="13" name="TextBox 12">
            <a:extLst>
              <a:ext uri="{FF2B5EF4-FFF2-40B4-BE49-F238E27FC236}">
                <a16:creationId xmlns:a16="http://schemas.microsoft.com/office/drawing/2014/main" id="{3F99E3C8-4250-AC29-ADD0-3A49CF4AC4AE}"/>
              </a:ext>
            </a:extLst>
          </p:cNvPr>
          <p:cNvSpPr txBox="1"/>
          <p:nvPr/>
        </p:nvSpPr>
        <p:spPr>
          <a:xfrm>
            <a:off x="7598538" y="1844224"/>
            <a:ext cx="16108891" cy="1093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kumimoji="0" lang="en-US" sz="4400" i="0" u="none" strike="noStrike" cap="none" spc="0" normalizeH="0" baseline="0" dirty="0">
                <a:ln>
                  <a:noFill/>
                </a:ln>
                <a:solidFill>
                  <a:schemeClr val="bg2">
                    <a:lumMod val="50000"/>
                  </a:schemeClr>
                </a:solidFill>
                <a:effectLst/>
                <a:uFillTx/>
                <a:latin typeface="+mn-lt"/>
                <a:ea typeface="+mj-ea"/>
                <a:cs typeface="+mj-cs"/>
                <a:sym typeface="Helvetica Neue"/>
              </a:rPr>
              <a:t>As the current administration is likely to emphasize economic growth and workforce development in grant funding, you’ll want to consider how your project may influence the economic status of the target population. </a:t>
            </a:r>
          </a:p>
          <a:p>
            <a:pPr marL="0" marR="0" indent="0" algn="just" defTabSz="2438337" rtl="0" fontAlgn="auto" latinLnBrk="0" hangingPunct="0">
              <a:lnSpc>
                <a:spcPct val="100000"/>
              </a:lnSpc>
              <a:spcBef>
                <a:spcPts val="0"/>
              </a:spcBef>
              <a:spcAft>
                <a:spcPts val="0"/>
              </a:spcAft>
              <a:buClrTx/>
              <a:buSzTx/>
              <a:buFontTx/>
              <a:buNone/>
              <a:tabLst/>
            </a:pPr>
            <a:endParaRPr kumimoji="0" lang="en-US" sz="44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i="0" u="none" strike="noStrike" cap="none" spc="0" normalizeH="0" baseline="0" dirty="0">
                <a:ln>
                  <a:noFill/>
                </a:ln>
                <a:solidFill>
                  <a:schemeClr val="bg2">
                    <a:lumMod val="50000"/>
                  </a:schemeClr>
                </a:solidFill>
                <a:effectLst/>
                <a:uFillTx/>
                <a:latin typeface="+mn-lt"/>
                <a:ea typeface="+mj-ea"/>
                <a:cs typeface="+mj-cs"/>
                <a:sym typeface="Helvetica Neue"/>
              </a:rPr>
              <a:t>Discuss issues affecting your community, such as unemployment, the prevalence of Opportunity Youth, high school graduation/dropout rates, and educational attainment rates; and consider their connection to SUD/OUD prevalence</a:t>
            </a:r>
          </a:p>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4400" i="0" u="none" strike="noStrike" cap="none" spc="0" normalizeH="0" baseline="0" dirty="0">
              <a:ln>
                <a:noFill/>
              </a:ln>
              <a:solidFill>
                <a:schemeClr val="bg2">
                  <a:lumMod val="50000"/>
                </a:schemeClr>
              </a:solidFill>
              <a:effectLst/>
              <a:uFillTx/>
              <a:latin typeface="+mn-lt"/>
              <a:ea typeface="+mj-ea"/>
              <a:cs typeface="+mj-cs"/>
              <a:sym typeface="Helvetica Neue"/>
            </a:endParaRPr>
          </a:p>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solidFill>
                  <a:schemeClr val="bg2">
                    <a:lumMod val="50000"/>
                  </a:schemeClr>
                </a:solidFill>
                <a:latin typeface="+mn-lt"/>
              </a:rPr>
              <a:t>Identify whether there is a way to integrate job readiness and/or employment services into your project design</a:t>
            </a:r>
          </a:p>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endParaRPr lang="en-US" sz="4400" dirty="0">
              <a:solidFill>
                <a:schemeClr val="bg2">
                  <a:lumMod val="50000"/>
                </a:schemeClr>
              </a:solidFill>
              <a:latin typeface="+mn-lt"/>
            </a:endParaRPr>
          </a:p>
          <a:p>
            <a:pPr marL="571500" marR="0" indent="-571500" algn="just"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i="0" u="none" strike="noStrike" cap="none" spc="0" normalizeH="0" baseline="0" dirty="0">
                <a:ln>
                  <a:noFill/>
                </a:ln>
                <a:solidFill>
                  <a:schemeClr val="bg2">
                    <a:lumMod val="50000"/>
                  </a:schemeClr>
                </a:solidFill>
                <a:effectLst/>
                <a:uFillTx/>
                <a:latin typeface="+mn-lt"/>
                <a:ea typeface="+mj-ea"/>
                <a:cs typeface="+mj-cs"/>
                <a:sym typeface="Helvetica Neue"/>
              </a:rPr>
              <a:t>If your project serves incarcerated in</a:t>
            </a:r>
            <a:r>
              <a:rPr lang="en-US" sz="4400" dirty="0">
                <a:solidFill>
                  <a:schemeClr val="bg2">
                    <a:lumMod val="50000"/>
                  </a:schemeClr>
                </a:solidFill>
                <a:latin typeface="+mn-lt"/>
              </a:rPr>
              <a:t>dividuals, emphasize any connections to reentry services that include workforce training or employment assistance</a:t>
            </a:r>
            <a:endParaRPr kumimoji="0" lang="en-US" sz="4400" i="0" u="none" strike="noStrike" cap="none" spc="0" normalizeH="0" baseline="0" dirty="0">
              <a:ln>
                <a:noFill/>
              </a:ln>
              <a:solidFill>
                <a:schemeClr val="bg2">
                  <a:lumMod val="50000"/>
                </a:schemeClr>
              </a:solidFill>
              <a:effectLst/>
              <a:uFillTx/>
              <a:latin typeface="+mn-lt"/>
              <a:ea typeface="+mj-ea"/>
              <a:cs typeface="+mj-cs"/>
              <a:sym typeface="Helvetica Neue"/>
            </a:endParaRPr>
          </a:p>
        </p:txBody>
      </p:sp>
      <p:sp>
        <p:nvSpPr>
          <p:cNvPr id="3" name="TextBox 2">
            <a:extLst>
              <a:ext uri="{FF2B5EF4-FFF2-40B4-BE49-F238E27FC236}">
                <a16:creationId xmlns:a16="http://schemas.microsoft.com/office/drawing/2014/main" id="{8F913AB5-ACDC-DD18-CC2A-2C665D30CB18}"/>
              </a:ext>
            </a:extLst>
          </p:cNvPr>
          <p:cNvSpPr txBox="1"/>
          <p:nvPr/>
        </p:nvSpPr>
        <p:spPr>
          <a:xfrm>
            <a:off x="295275" y="1844224"/>
            <a:ext cx="6743700" cy="10382329"/>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endParaRPr lang="en-US" sz="4400" b="0" i="0" dirty="0">
              <a:solidFill>
                <a:srgbClr val="212529"/>
              </a:solidFill>
              <a:effectLst/>
              <a:latin typeface="+mn-lt"/>
            </a:endParaRPr>
          </a:p>
          <a:p>
            <a:pPr marL="0" marR="0" indent="0" algn="l" defTabSz="2438337" rtl="0" fontAlgn="auto" latinLnBrk="0" hangingPunct="0">
              <a:lnSpc>
                <a:spcPct val="100000"/>
              </a:lnSpc>
              <a:spcBef>
                <a:spcPts val="0"/>
              </a:spcBef>
              <a:spcAft>
                <a:spcPts val="0"/>
              </a:spcAft>
              <a:buClrTx/>
              <a:buSzTx/>
              <a:buFontTx/>
              <a:buNone/>
              <a:tabLst/>
            </a:pPr>
            <a:r>
              <a:rPr lang="en-US" sz="4400" b="0" i="0" dirty="0">
                <a:solidFill>
                  <a:srgbClr val="212529"/>
                </a:solidFill>
                <a:effectLst/>
                <a:latin typeface="+mn-lt"/>
              </a:rPr>
              <a:t>“Substance abuse is a preventable and treatable condition that imposes tremendous financial and social costs. Societal costs of tobacco, alcohol, and illicit drug use are nearly 6 percent of the nation’s income — over $532 billion a year.”</a:t>
            </a:r>
          </a:p>
          <a:p>
            <a:pPr marL="0" marR="0" indent="0" algn="l" defTabSz="2438337" rtl="0" fontAlgn="auto" latinLnBrk="0" hangingPunct="0">
              <a:lnSpc>
                <a:spcPct val="100000"/>
              </a:lnSpc>
              <a:spcBef>
                <a:spcPts val="0"/>
              </a:spcBef>
              <a:spcAft>
                <a:spcPts val="0"/>
              </a:spcAft>
              <a:buClrTx/>
              <a:buSzTx/>
              <a:buFontTx/>
              <a:buNone/>
              <a:tabLst/>
            </a:pPr>
            <a:endParaRPr lang="en-US" sz="4400" b="0" i="0" dirty="0">
              <a:solidFill>
                <a:srgbClr val="212529"/>
              </a:solidFill>
              <a:effectLst/>
              <a:latin typeface="+mn-lt"/>
            </a:endParaRPr>
          </a:p>
          <a:p>
            <a:pPr marL="0" marR="0" indent="0" algn="l" defTabSz="2438337" rtl="0" fontAlgn="auto" latinLnBrk="0" hangingPunct="0">
              <a:lnSpc>
                <a:spcPct val="100000"/>
              </a:lnSpc>
              <a:spcBef>
                <a:spcPts val="0"/>
              </a:spcBef>
              <a:spcAft>
                <a:spcPts val="0"/>
              </a:spcAft>
              <a:buClrTx/>
              <a:buSzTx/>
              <a:buFontTx/>
              <a:buNone/>
              <a:tabLst/>
            </a:pPr>
            <a:r>
              <a:rPr lang="en-US" sz="3200" dirty="0">
                <a:solidFill>
                  <a:srgbClr val="212529"/>
                </a:solidFill>
                <a:latin typeface="+mn-lt"/>
                <a:hlinkClick r:id="rId3"/>
              </a:rPr>
              <a:t>--Health Policy Institute, Georgetown University McCourt School of Public Health</a:t>
            </a:r>
            <a:endParaRPr lang="en-US" sz="3200" b="0" i="0" dirty="0">
              <a:solidFill>
                <a:srgbClr val="212529"/>
              </a:solidFill>
              <a:effectLst/>
              <a:latin typeface="+mn-lt"/>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4400" b="0" i="0" u="none" strike="noStrike" cap="none" spc="0" normalizeH="0" baseline="0" dirty="0">
              <a:ln>
                <a:noFill/>
              </a:ln>
              <a:solidFill>
                <a:srgbClr val="5E5E5E"/>
              </a:solidFill>
              <a:effectLst/>
              <a:uFillTx/>
              <a:latin typeface="+mn-lt"/>
              <a:ea typeface="+mj-ea"/>
              <a:cs typeface="+mj-cs"/>
              <a:sym typeface="Helvetica Neue"/>
            </a:endParaRPr>
          </a:p>
        </p:txBody>
      </p:sp>
    </p:spTree>
    <p:extLst>
      <p:ext uri="{BB962C8B-B14F-4D97-AF65-F5344CB8AC3E}">
        <p14:creationId xmlns:p14="http://schemas.microsoft.com/office/powerpoint/2010/main" val="31331420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EBF9A-270D-AE4E-AC47-816625E73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8FF96-6F60-A3E5-4FCA-C34799CA9B9C}"/>
              </a:ext>
            </a:extLst>
          </p:cNvPr>
          <p:cNvSpPr>
            <a:spLocks noGrp="1"/>
          </p:cNvSpPr>
          <p:nvPr>
            <p:ph type="title"/>
          </p:nvPr>
        </p:nvSpPr>
        <p:spPr>
          <a:xfrm>
            <a:off x="1464728" y="4256699"/>
            <a:ext cx="21971005" cy="4648200"/>
          </a:xfrm>
        </p:spPr>
        <p:txBody>
          <a:bodyPr>
            <a:normAutofit/>
          </a:bodyPr>
          <a:lstStyle/>
          <a:p>
            <a:r>
              <a:rPr lang="en-US" sz="8000" b="1" dirty="0">
                <a:solidFill>
                  <a:srgbClr val="FFC000"/>
                </a:solidFill>
                <a:latin typeface="+mj-ea"/>
                <a:cs typeface="Montserrat"/>
                <a:sym typeface="Montserrat"/>
              </a:rPr>
              <a:t>IV.</a:t>
            </a:r>
            <a:r>
              <a:rPr lang="en-US" sz="8000" b="1" dirty="0">
                <a:solidFill>
                  <a:schemeClr val="dk1"/>
                </a:solidFill>
                <a:latin typeface="Montserrat"/>
                <a:ea typeface="Montserrat"/>
                <a:cs typeface="Montserrat"/>
                <a:sym typeface="Montserrat"/>
              </a:rPr>
              <a:t> </a:t>
            </a:r>
            <a:r>
              <a:rPr lang="en-US" sz="8000" b="1" dirty="0">
                <a:solidFill>
                  <a:srgbClr val="0EB1A4"/>
                </a:solidFill>
                <a:latin typeface="+mj-lt"/>
                <a:ea typeface="Montserrat"/>
                <a:cs typeface="Montserrat"/>
                <a:sym typeface="Montserrat"/>
              </a:rPr>
              <a:t>Being C</a:t>
            </a:r>
            <a:r>
              <a:rPr lang="en-US" sz="8000" b="1" dirty="0">
                <a:solidFill>
                  <a:srgbClr val="0EB1A4"/>
                </a:solidFill>
                <a:latin typeface="+mj-lt"/>
              </a:rPr>
              <a:t>ompetitive in the Current Federal Funding Situation for SUD/OUD projects</a:t>
            </a:r>
            <a:br>
              <a:rPr lang="en-US" sz="8000" dirty="0">
                <a:solidFill>
                  <a:srgbClr val="0EB1A4"/>
                </a:solidFill>
              </a:rPr>
            </a:br>
            <a:endParaRPr lang="en-US" sz="8000" b="1" dirty="0">
              <a:solidFill>
                <a:srgbClr val="0EB1A4"/>
              </a:solidFill>
            </a:endParaRPr>
          </a:p>
        </p:txBody>
      </p:sp>
      <p:pic>
        <p:nvPicPr>
          <p:cNvPr id="7" name="Image" descr="Image">
            <a:extLst>
              <a:ext uri="{FF2B5EF4-FFF2-40B4-BE49-F238E27FC236}">
                <a16:creationId xmlns:a16="http://schemas.microsoft.com/office/drawing/2014/main" id="{E978A512-CBAB-88E9-C1D9-9DEC2F6F30DF}"/>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2645842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030208" y="1159008"/>
            <a:ext cx="345537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030208" y="1625802"/>
            <a:ext cx="7404388"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701528" y="6044461"/>
            <a:ext cx="12185017"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indent="0" algn="l">
              <a:buNone/>
            </a:pPr>
            <a:endParaRPr lang="en-US" sz="4000" dirty="0"/>
          </a:p>
        </p:txBody>
      </p:sp>
      <p:pic>
        <p:nvPicPr>
          <p:cNvPr id="169" name="Image" descr="Image"/>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231791" y="9259983"/>
            <a:ext cx="601233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r>
              <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Brian Kelley, Ph.D.</a:t>
            </a: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Senior Partner</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1214542" y="3409884"/>
            <a:ext cx="15009110" cy="7478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4000" b="1" kern="1200" dirty="0">
                <a:solidFill>
                  <a:schemeClr val="tx1"/>
                </a:solidFill>
                <a:latin typeface="+mj-ea"/>
              </a:rPr>
              <a:t>Brian Kelley, Ph.D., Senior Partner</a:t>
            </a:r>
            <a:r>
              <a:rPr lang="en-US" sz="4000" kern="1200" dirty="0">
                <a:solidFill>
                  <a:schemeClr val="tx1"/>
                </a:solidFill>
                <a:latin typeface="+mj-ea"/>
              </a:rPr>
              <a:t>, is a grant writer with a proven track record of securing federal and foundation grants across multiple sectors, including health care, workforce development, and education. He has worked in academia for over two decades and has served a variety of not-for-profit organizations and medical centers as a consultant to help create innovation and secure foundation, city, state, and federal funds to support biomedical, education, prevention research, and workforce development. He has also served as a grant reviewer for several granting agencies. Dr. Kelley leverages the culmination of these experiences into an authentic and effective approach to grant development for community impact.</a:t>
            </a:r>
          </a:p>
        </p:txBody>
      </p:sp>
      <p:pic>
        <p:nvPicPr>
          <p:cNvPr id="2" name="Picture 2">
            <a:extLst>
              <a:ext uri="{FF2B5EF4-FFF2-40B4-BE49-F238E27FC236}">
                <a16:creationId xmlns:a16="http://schemas.microsoft.com/office/drawing/2014/main" id="{584A30B9-920A-A556-EE41-229284D4D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8584" y="3202757"/>
            <a:ext cx="5670158" cy="568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9886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E234-40F3-E685-A5F0-8D6237A07A76}"/>
            </a:ext>
          </a:extLst>
        </p:cNvPr>
        <p:cNvGrpSpPr/>
        <p:nvPr/>
      </p:nvGrpSpPr>
      <p:grpSpPr>
        <a:xfrm>
          <a:off x="0" y="0"/>
          <a:ext cx="0" cy="0"/>
          <a:chOff x="0" y="0"/>
          <a:chExt cx="0" cy="0"/>
        </a:xfrm>
      </p:grpSpPr>
      <p:pic>
        <p:nvPicPr>
          <p:cNvPr id="12" name="Image" descr="Image">
            <a:extLst>
              <a:ext uri="{FF2B5EF4-FFF2-40B4-BE49-F238E27FC236}">
                <a16:creationId xmlns:a16="http://schemas.microsoft.com/office/drawing/2014/main" id="{EABC44AB-85CB-91F2-8311-3A4CEEA38E7E}"/>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5" name="TextBox 4">
            <a:extLst>
              <a:ext uri="{FF2B5EF4-FFF2-40B4-BE49-F238E27FC236}">
                <a16:creationId xmlns:a16="http://schemas.microsoft.com/office/drawing/2014/main" id="{547E2845-3FE6-F8F0-C76D-F4B39A965C36}"/>
              </a:ext>
            </a:extLst>
          </p:cNvPr>
          <p:cNvSpPr txBox="1"/>
          <p:nvPr/>
        </p:nvSpPr>
        <p:spPr>
          <a:xfrm>
            <a:off x="415340" y="2030651"/>
            <a:ext cx="22952660" cy="93666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just">
              <a:lnSpc>
                <a:spcPct val="115000"/>
              </a:lnSpc>
              <a:spcAft>
                <a:spcPts val="1000"/>
              </a:spcAft>
            </a:pPr>
            <a:r>
              <a:rPr lang="en-US" sz="4800" b="1" dirty="0">
                <a:solidFill>
                  <a:schemeClr val="tx1">
                    <a:lumMod val="50000"/>
                  </a:schemeClr>
                </a:solidFill>
                <a:latin typeface="+mn-lt"/>
                <a:cs typeface="Times New Roman" panose="02020603050405020304" pitchFamily="18" charset="0"/>
              </a:rPr>
              <a:t>Summary:</a:t>
            </a:r>
          </a:p>
          <a:p>
            <a:pPr marL="571500" marR="0" indent="-571500" algn="just">
              <a:lnSpc>
                <a:spcPct val="115000"/>
              </a:lnSpc>
              <a:spcAft>
                <a:spcPts val="1000"/>
              </a:spcAft>
              <a:buFont typeface="Arial" panose="020B0604020202020204" pitchFamily="34" charset="0"/>
              <a:buChar char="•"/>
            </a:pPr>
            <a:r>
              <a:rPr lang="en-US" sz="4800" dirty="0">
                <a:solidFill>
                  <a:schemeClr val="tx1">
                    <a:lumMod val="50000"/>
                  </a:schemeClr>
                </a:solidFill>
                <a:latin typeface="+mn-lt"/>
                <a:cs typeface="Times New Roman" panose="02020603050405020304" pitchFamily="18" charset="0"/>
              </a:rPr>
              <a:t>There is still much unknown about how the Executive Orders will impact federal funding programs</a:t>
            </a:r>
          </a:p>
          <a:p>
            <a:pPr marL="571500" indent="-571500" algn="just">
              <a:lnSpc>
                <a:spcPct val="115000"/>
              </a:lnSpc>
              <a:spcAft>
                <a:spcPts val="1000"/>
              </a:spcAft>
              <a:buFont typeface="Arial" panose="020B0604020202020204" pitchFamily="34" charset="0"/>
              <a:buChar char="•"/>
            </a:pPr>
            <a:r>
              <a:rPr lang="en-US" sz="4800" dirty="0">
                <a:solidFill>
                  <a:schemeClr val="tx1">
                    <a:lumMod val="50000"/>
                  </a:schemeClr>
                </a:solidFill>
                <a:latin typeface="+mn-lt"/>
                <a:cs typeface="Times New Roman" panose="02020603050405020304" pitchFamily="18" charset="0"/>
              </a:rPr>
              <a:t>The subsumption of major agencies such as SAMHSA and HRSA into the Administration for a Healthy America (AHA) may cause changes to the longstanding grant programs offered by these agencies</a:t>
            </a:r>
          </a:p>
          <a:p>
            <a:pPr marL="571500" marR="0" indent="-571500" algn="just">
              <a:lnSpc>
                <a:spcPct val="115000"/>
              </a:lnSpc>
              <a:spcAft>
                <a:spcPts val="1000"/>
              </a:spcAft>
              <a:buFont typeface="Arial" panose="020B0604020202020204" pitchFamily="34" charset="0"/>
              <a:buChar char="•"/>
            </a:pPr>
            <a:r>
              <a:rPr lang="en-US" sz="4800" dirty="0">
                <a:solidFill>
                  <a:schemeClr val="tx1">
                    <a:lumMod val="50000"/>
                  </a:schemeClr>
                </a:solidFill>
                <a:latin typeface="+mn-lt"/>
                <a:cs typeface="Times New Roman" panose="02020603050405020304" pitchFamily="18" charset="0"/>
              </a:rPr>
              <a:t>Continue monitoring the situation and be sure to access the numerous resources being developed by trusted sources</a:t>
            </a:r>
          </a:p>
          <a:p>
            <a:pPr marL="571500" marR="0" indent="-571500" algn="just">
              <a:lnSpc>
                <a:spcPct val="115000"/>
              </a:lnSpc>
              <a:spcAft>
                <a:spcPts val="1000"/>
              </a:spcAft>
              <a:buFont typeface="Arial" panose="020B0604020202020204" pitchFamily="34" charset="0"/>
              <a:buChar char="•"/>
            </a:pPr>
            <a:r>
              <a:rPr lang="en-US" sz="4800" dirty="0">
                <a:solidFill>
                  <a:schemeClr val="tx1">
                    <a:lumMod val="50000"/>
                  </a:schemeClr>
                </a:solidFill>
                <a:latin typeface="+mn-lt"/>
                <a:cs typeface="Times New Roman" panose="02020603050405020304" pitchFamily="18" charset="0"/>
              </a:rPr>
              <a:t>Expect ongoing changes to existing grant programs to align with Executive Orders</a:t>
            </a:r>
          </a:p>
          <a:p>
            <a:pPr marL="571500" marR="0" indent="-571500" algn="just">
              <a:lnSpc>
                <a:spcPct val="115000"/>
              </a:lnSpc>
              <a:spcAft>
                <a:spcPts val="1000"/>
              </a:spcAft>
              <a:buFont typeface="Arial" panose="020B0604020202020204" pitchFamily="34" charset="0"/>
              <a:buChar char="•"/>
            </a:pPr>
            <a:r>
              <a:rPr lang="en-US" sz="4800" dirty="0">
                <a:solidFill>
                  <a:schemeClr val="tx1">
                    <a:lumMod val="50000"/>
                  </a:schemeClr>
                </a:solidFill>
                <a:latin typeface="+mn-lt"/>
                <a:cs typeface="Times New Roman" panose="02020603050405020304" pitchFamily="18" charset="0"/>
              </a:rPr>
              <a:t>Expect limited release of federal grant NOFOs until agency reviews are completed</a:t>
            </a:r>
          </a:p>
        </p:txBody>
      </p:sp>
      <p:sp>
        <p:nvSpPr>
          <p:cNvPr id="6" name="Title 1">
            <a:extLst>
              <a:ext uri="{FF2B5EF4-FFF2-40B4-BE49-F238E27FC236}">
                <a16:creationId xmlns:a16="http://schemas.microsoft.com/office/drawing/2014/main" id="{C41A9D04-24FF-E8ED-2799-5F6FAE8E8DD5}"/>
              </a:ext>
            </a:extLst>
          </p:cNvPr>
          <p:cNvSpPr txBox="1">
            <a:spLocks/>
          </p:cNvSpPr>
          <p:nvPr/>
        </p:nvSpPr>
        <p:spPr>
          <a:xfrm>
            <a:off x="415340" y="525347"/>
            <a:ext cx="23270746"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Current Federal Funding Situation</a:t>
            </a:r>
          </a:p>
        </p:txBody>
      </p:sp>
    </p:spTree>
    <p:extLst>
      <p:ext uri="{BB962C8B-B14F-4D97-AF65-F5344CB8AC3E}">
        <p14:creationId xmlns:p14="http://schemas.microsoft.com/office/powerpoint/2010/main" val="164804966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1F8CA-B987-2458-8576-245FBDEAF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A56E9-A065-FF17-E6FA-7C8CF13BAF46}"/>
              </a:ext>
            </a:extLst>
          </p:cNvPr>
          <p:cNvSpPr>
            <a:spLocks noGrp="1"/>
          </p:cNvSpPr>
          <p:nvPr>
            <p:ph type="title"/>
          </p:nvPr>
        </p:nvSpPr>
        <p:spPr>
          <a:xfrm>
            <a:off x="415340" y="525347"/>
            <a:ext cx="23270746" cy="1505304"/>
          </a:xfrm>
        </p:spPr>
        <p:txBody>
          <a:bodyPr>
            <a:noAutofit/>
          </a:bodyPr>
          <a:lstStyle/>
          <a:p>
            <a:r>
              <a:rPr lang="en-US" dirty="0">
                <a:solidFill>
                  <a:srgbClr val="0EB1A4"/>
                </a:solidFill>
              </a:rPr>
              <a:t>Current Federal Funding Situation: HHS Announcement</a:t>
            </a:r>
          </a:p>
        </p:txBody>
      </p:sp>
      <p:pic>
        <p:nvPicPr>
          <p:cNvPr id="12" name="Image" descr="Image">
            <a:extLst>
              <a:ext uri="{FF2B5EF4-FFF2-40B4-BE49-F238E27FC236}">
                <a16:creationId xmlns:a16="http://schemas.microsoft.com/office/drawing/2014/main" id="{081F7D59-FCE8-69D1-4700-BE4CFB64BA51}"/>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5" name="TextBox 4">
            <a:extLst>
              <a:ext uri="{FF2B5EF4-FFF2-40B4-BE49-F238E27FC236}">
                <a16:creationId xmlns:a16="http://schemas.microsoft.com/office/drawing/2014/main" id="{F8817AD3-F4EA-5C5E-C7AB-2819D1E1BE91}"/>
              </a:ext>
            </a:extLst>
          </p:cNvPr>
          <p:cNvSpPr txBox="1"/>
          <p:nvPr/>
        </p:nvSpPr>
        <p:spPr>
          <a:xfrm>
            <a:off x="415340" y="2176416"/>
            <a:ext cx="23270746" cy="81324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algn="just">
              <a:lnSpc>
                <a:spcPct val="115000"/>
              </a:lnSpc>
              <a:spcAft>
                <a:spcPts val="1000"/>
              </a:spcAft>
            </a:pPr>
            <a:r>
              <a:rPr lang="en-US" sz="4800" b="0" i="0" dirty="0">
                <a:solidFill>
                  <a:srgbClr val="1B1B1B"/>
                </a:solidFill>
                <a:effectLst/>
                <a:latin typeface="+mn-lt"/>
              </a:rPr>
              <a:t>On March 18</a:t>
            </a:r>
            <a:r>
              <a:rPr lang="en-US" sz="4800" b="0" i="0" baseline="30000" dirty="0">
                <a:solidFill>
                  <a:srgbClr val="1B1B1B"/>
                </a:solidFill>
                <a:effectLst/>
                <a:latin typeface="+mn-lt"/>
              </a:rPr>
              <a:t>th</a:t>
            </a:r>
            <a:r>
              <a:rPr lang="en-US" sz="4800" b="0" i="0" dirty="0">
                <a:solidFill>
                  <a:srgbClr val="1B1B1B"/>
                </a:solidFill>
                <a:effectLst/>
                <a:latin typeface="+mn-lt"/>
              </a:rPr>
              <a:t>, the new Secretary of the U.S. Department of Health and Human Services, Robert F. Kennedy, Jr., announced a renewed focus on the opioid crisis:</a:t>
            </a:r>
          </a:p>
          <a:p>
            <a:pPr marL="0" marR="0" algn="just">
              <a:lnSpc>
                <a:spcPct val="115000"/>
              </a:lnSpc>
              <a:spcAft>
                <a:spcPts val="1000"/>
              </a:spcAft>
            </a:pPr>
            <a:endParaRPr lang="en-US" sz="4800" dirty="0">
              <a:solidFill>
                <a:srgbClr val="1B1B1B"/>
              </a:solidFill>
              <a:latin typeface="+mn-lt"/>
            </a:endParaRPr>
          </a:p>
          <a:p>
            <a:pPr marL="0" marR="0" algn="just">
              <a:lnSpc>
                <a:spcPct val="115000"/>
              </a:lnSpc>
              <a:spcAft>
                <a:spcPts val="1000"/>
              </a:spcAft>
            </a:pPr>
            <a:r>
              <a:rPr lang="en-US" sz="4800" b="0" i="0" dirty="0">
                <a:solidFill>
                  <a:srgbClr val="1B1B1B"/>
                </a:solidFill>
                <a:effectLst/>
                <a:latin typeface="+mn-lt"/>
              </a:rPr>
              <a:t>“Although overdose deaths are starting to decline, opioid-involved overdoses remain the leading cause of drug-related fatalities,” HHS Secretary Kennedy said. “This Administration is going to treat this urgent crisis in American health as the national security emergency that it is. Renewing the Opioid Public Health Emergency Declaration affirms the Administration’s commitment to addressing the opioid overdose crisis.”</a:t>
            </a:r>
            <a:endParaRPr lang="en-US" sz="4800" dirty="0">
              <a:solidFill>
                <a:schemeClr val="tx1">
                  <a:lumMod val="50000"/>
                </a:schemeClr>
              </a:solidFill>
              <a:latin typeface="+mn-lt"/>
              <a:cs typeface="Times New Roman" panose="02020603050405020304" pitchFamily="18" charset="0"/>
            </a:endParaRPr>
          </a:p>
        </p:txBody>
      </p:sp>
      <p:pic>
        <p:nvPicPr>
          <p:cNvPr id="4" name="Picture 3" descr="A close up of a sign&#10;&#10;Description automatically generated">
            <a:extLst>
              <a:ext uri="{FF2B5EF4-FFF2-40B4-BE49-F238E27FC236}">
                <a16:creationId xmlns:a16="http://schemas.microsoft.com/office/drawing/2014/main" id="{E0895D60-6FA7-6B29-2F7A-6055AC1E2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575" y="9708297"/>
            <a:ext cx="12144375" cy="2926090"/>
          </a:xfrm>
          <a:prstGeom prst="rect">
            <a:avLst/>
          </a:prstGeom>
          <a:ln>
            <a:solidFill>
              <a:schemeClr val="bg2">
                <a:lumMod val="50000"/>
              </a:schemeClr>
            </a:solidFill>
          </a:ln>
        </p:spPr>
      </p:pic>
    </p:spTree>
    <p:extLst>
      <p:ext uri="{BB962C8B-B14F-4D97-AF65-F5344CB8AC3E}">
        <p14:creationId xmlns:p14="http://schemas.microsoft.com/office/powerpoint/2010/main" val="259979964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0FDF5-204A-D6B6-4C6F-56780541A7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27A72-FD3E-D5A1-4B64-8883745D7D86}"/>
              </a:ext>
            </a:extLst>
          </p:cNvPr>
          <p:cNvSpPr>
            <a:spLocks noGrp="1"/>
          </p:cNvSpPr>
          <p:nvPr>
            <p:ph idx="1"/>
          </p:nvPr>
        </p:nvSpPr>
        <p:spPr>
          <a:xfrm>
            <a:off x="1337692" y="2606205"/>
            <a:ext cx="21433820" cy="10223466"/>
          </a:xfrm>
        </p:spPr>
        <p:txBody>
          <a:bodyPr numCol="1">
            <a:normAutofit/>
          </a:bodyPr>
          <a:lstStyle/>
          <a:p>
            <a:pPr algn="just"/>
            <a:r>
              <a:rPr lang="en-US" b="1" dirty="0">
                <a:solidFill>
                  <a:schemeClr val="bg2">
                    <a:lumMod val="50000"/>
                  </a:schemeClr>
                </a:solidFill>
                <a:latin typeface="+mn-lt"/>
              </a:rPr>
              <a:t>Strengthen Broad Community Engagement:</a:t>
            </a:r>
            <a:r>
              <a:rPr lang="en-US" dirty="0">
                <a:solidFill>
                  <a:schemeClr val="bg2">
                    <a:lumMod val="50000"/>
                  </a:schemeClr>
                </a:solidFill>
                <a:latin typeface="+mn-lt"/>
              </a:rPr>
              <a:t> Build stronger relationships with the entire community being served to ensure programs are responsive to their needs. Be careful not to focus on just some demographics.</a:t>
            </a:r>
          </a:p>
          <a:p>
            <a:pPr algn="just"/>
            <a:r>
              <a:rPr lang="en-US" b="1" dirty="0">
                <a:solidFill>
                  <a:schemeClr val="bg2">
                    <a:lumMod val="50000"/>
                  </a:schemeClr>
                </a:solidFill>
                <a:latin typeface="+mn-lt"/>
              </a:rPr>
              <a:t>Data-Driven Decision Making:</a:t>
            </a:r>
            <a:r>
              <a:rPr lang="en-US" dirty="0">
                <a:solidFill>
                  <a:schemeClr val="bg2">
                    <a:lumMod val="50000"/>
                  </a:schemeClr>
                </a:solidFill>
                <a:latin typeface="+mn-lt"/>
              </a:rPr>
              <a:t> Rely on data and evidence to assess program effectiveness and make informed adjustments. </a:t>
            </a:r>
          </a:p>
          <a:p>
            <a:pPr algn="just"/>
            <a:r>
              <a:rPr lang="en-US" b="1" dirty="0">
                <a:solidFill>
                  <a:schemeClr val="bg2">
                    <a:lumMod val="50000"/>
                  </a:schemeClr>
                </a:solidFill>
                <a:latin typeface="+mn-lt"/>
              </a:rPr>
              <a:t>Focus on Economic Impact:</a:t>
            </a:r>
            <a:r>
              <a:rPr lang="en-US" dirty="0">
                <a:solidFill>
                  <a:schemeClr val="bg2">
                    <a:lumMod val="50000"/>
                  </a:schemeClr>
                </a:solidFill>
                <a:latin typeface="+mn-lt"/>
              </a:rPr>
              <a:t> If your program will connect participants to workforce development or a job-training program, emphasize this throughout your proposal.</a:t>
            </a:r>
            <a:endParaRPr lang="en-US" b="1" dirty="0">
              <a:solidFill>
                <a:schemeClr val="bg2">
                  <a:lumMod val="50000"/>
                </a:schemeClr>
              </a:solidFill>
              <a:latin typeface="+mn-lt"/>
            </a:endParaRPr>
          </a:p>
          <a:p>
            <a:pPr algn="l">
              <a:buFont typeface="+mj-lt"/>
              <a:buAutoNum type="arabicPeriod"/>
            </a:pPr>
            <a:endParaRPr lang="en-US" dirty="0">
              <a:solidFill>
                <a:srgbClr val="373A3C"/>
              </a:solidFill>
              <a:latin typeface="Georgia" panose="02040502050405020303" pitchFamily="18" charset="0"/>
            </a:endParaRPr>
          </a:p>
          <a:p>
            <a:pPr>
              <a:lnSpc>
                <a:spcPct val="100000"/>
              </a:lnSpc>
              <a:spcBef>
                <a:spcPts val="2400"/>
              </a:spcBef>
              <a:buClr>
                <a:srgbClr val="3E3E3E"/>
              </a:buClr>
              <a:buSzPct val="100000"/>
            </a:pPr>
            <a:endParaRPr lang="en-US" b="1" dirty="0">
              <a:latin typeface="Georgia" panose="02040502050405020303" pitchFamily="18" charset="0"/>
            </a:endParaRPr>
          </a:p>
          <a:p>
            <a:pPr>
              <a:lnSpc>
                <a:spcPct val="100000"/>
              </a:lnSpc>
              <a:spcBef>
                <a:spcPts val="2400"/>
              </a:spcBef>
              <a:buClr>
                <a:srgbClr val="3E3E3E"/>
              </a:buClr>
              <a:buSzPct val="100000"/>
            </a:pPr>
            <a:endParaRPr lang="en-US" sz="3200" b="1" dirty="0"/>
          </a:p>
        </p:txBody>
      </p:sp>
      <p:sp>
        <p:nvSpPr>
          <p:cNvPr id="7" name="Title 1">
            <a:extLst>
              <a:ext uri="{FF2B5EF4-FFF2-40B4-BE49-F238E27FC236}">
                <a16:creationId xmlns:a16="http://schemas.microsoft.com/office/drawing/2014/main" id="{3162F062-8CFC-8711-756D-891A8F0945B8}"/>
              </a:ext>
            </a:extLst>
          </p:cNvPr>
          <p:cNvSpPr txBox="1">
            <a:spLocks/>
          </p:cNvSpPr>
          <p:nvPr/>
        </p:nvSpPr>
        <p:spPr>
          <a:xfrm>
            <a:off x="1147686" y="-44921"/>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0EB1A4"/>
                </a:solidFill>
              </a:rPr>
              <a:t>What Can You Do?</a:t>
            </a:r>
          </a:p>
        </p:txBody>
      </p:sp>
      <p:pic>
        <p:nvPicPr>
          <p:cNvPr id="2" name="Image" descr="Image">
            <a:extLst>
              <a:ext uri="{FF2B5EF4-FFF2-40B4-BE49-F238E27FC236}">
                <a16:creationId xmlns:a16="http://schemas.microsoft.com/office/drawing/2014/main" id="{CC1C6D78-F013-E65C-05D4-690340D4C413}"/>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935705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CA34A-7E7B-89E4-CC2D-1903745B76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B58DC5-7FB4-7DCB-5BF7-DB0FC621DEB0}"/>
              </a:ext>
            </a:extLst>
          </p:cNvPr>
          <p:cNvSpPr>
            <a:spLocks noGrp="1"/>
          </p:cNvSpPr>
          <p:nvPr>
            <p:ph idx="1"/>
          </p:nvPr>
        </p:nvSpPr>
        <p:spPr>
          <a:xfrm>
            <a:off x="1337692" y="3091157"/>
            <a:ext cx="21241892" cy="10223466"/>
          </a:xfrm>
        </p:spPr>
        <p:txBody>
          <a:bodyPr numCol="1">
            <a:normAutofit/>
          </a:bodyPr>
          <a:lstStyle/>
          <a:p>
            <a:pPr algn="l">
              <a:buFont typeface="Arial" panose="020B0604020202020204" pitchFamily="34" charset="0"/>
              <a:buChar char="•"/>
            </a:pPr>
            <a:r>
              <a:rPr lang="en-US" b="1" dirty="0">
                <a:solidFill>
                  <a:srgbClr val="000000"/>
                </a:solidFill>
                <a:latin typeface="+mn-lt"/>
              </a:rPr>
              <a:t>Frame the Purpose:</a:t>
            </a:r>
            <a:r>
              <a:rPr lang="en-US" dirty="0">
                <a:solidFill>
                  <a:srgbClr val="000000"/>
                </a:solidFill>
                <a:latin typeface="+mn-lt"/>
              </a:rPr>
              <a:t> Focus on universal access and participation, not equity for specific groups.</a:t>
            </a:r>
          </a:p>
          <a:p>
            <a:pPr algn="l">
              <a:buFont typeface="Arial" panose="020B0604020202020204" pitchFamily="34" charset="0"/>
              <a:buChar char="•"/>
            </a:pPr>
            <a:r>
              <a:rPr lang="en-US" b="1" dirty="0">
                <a:solidFill>
                  <a:srgbClr val="000000"/>
                </a:solidFill>
                <a:latin typeface="+mn-lt"/>
              </a:rPr>
              <a:t>Emphasize Merit:</a:t>
            </a:r>
            <a:r>
              <a:rPr lang="en-US" dirty="0">
                <a:solidFill>
                  <a:srgbClr val="000000"/>
                </a:solidFill>
                <a:latin typeface="+mn-lt"/>
              </a:rPr>
              <a:t> Highlight qualifications and project alignment over diversity as a goal.</a:t>
            </a:r>
          </a:p>
          <a:p>
            <a:pPr algn="l">
              <a:buFont typeface="Arial" panose="020B0604020202020204" pitchFamily="34" charset="0"/>
              <a:buChar char="•"/>
            </a:pPr>
            <a:r>
              <a:rPr lang="en-US" b="1" dirty="0">
                <a:solidFill>
                  <a:srgbClr val="000000"/>
                </a:solidFill>
                <a:latin typeface="+mn-lt"/>
              </a:rPr>
              <a:t>Broaden Target:</a:t>
            </a:r>
            <a:r>
              <a:rPr lang="en-US" dirty="0">
                <a:solidFill>
                  <a:srgbClr val="000000"/>
                </a:solidFill>
                <a:latin typeface="+mn-lt"/>
              </a:rPr>
              <a:t> Use inclusive language targeting all interested, not specific demographics.</a:t>
            </a:r>
          </a:p>
          <a:p>
            <a:pPr algn="l">
              <a:buFont typeface="Arial" panose="020B0604020202020204" pitchFamily="34" charset="0"/>
              <a:buChar char="•"/>
            </a:pPr>
            <a:r>
              <a:rPr lang="en-US" b="1" dirty="0">
                <a:solidFill>
                  <a:srgbClr val="000000"/>
                </a:solidFill>
                <a:latin typeface="+mn-lt"/>
              </a:rPr>
              <a:t>Focus on Goals:</a:t>
            </a:r>
            <a:r>
              <a:rPr lang="en-US" dirty="0">
                <a:solidFill>
                  <a:srgbClr val="000000"/>
                </a:solidFill>
                <a:latin typeface="+mn-lt"/>
              </a:rPr>
              <a:t> Center on measurable objectives (access, outcomes) over social impact.</a:t>
            </a:r>
          </a:p>
          <a:p>
            <a:pPr>
              <a:lnSpc>
                <a:spcPct val="100000"/>
              </a:lnSpc>
              <a:spcBef>
                <a:spcPts val="2400"/>
              </a:spcBef>
              <a:buClr>
                <a:srgbClr val="3E3E3E"/>
              </a:buClr>
              <a:buSzPct val="100000"/>
            </a:pPr>
            <a:endParaRPr lang="en-US" sz="3200" b="1" dirty="0"/>
          </a:p>
          <a:p>
            <a:pPr>
              <a:lnSpc>
                <a:spcPct val="100000"/>
              </a:lnSpc>
              <a:spcBef>
                <a:spcPts val="2400"/>
              </a:spcBef>
              <a:buClr>
                <a:srgbClr val="3E3E3E"/>
              </a:buClr>
              <a:buSzPct val="100000"/>
            </a:pPr>
            <a:endParaRPr lang="en-US" sz="3200" b="1" dirty="0"/>
          </a:p>
        </p:txBody>
      </p:sp>
      <p:sp>
        <p:nvSpPr>
          <p:cNvPr id="4" name="Title 1">
            <a:extLst>
              <a:ext uri="{FF2B5EF4-FFF2-40B4-BE49-F238E27FC236}">
                <a16:creationId xmlns:a16="http://schemas.microsoft.com/office/drawing/2014/main" id="{B1FFF936-90CE-1BFD-F5D8-B85DF52DD737}"/>
              </a:ext>
            </a:extLst>
          </p:cNvPr>
          <p:cNvSpPr txBox="1">
            <a:spLocks/>
          </p:cNvSpPr>
          <p:nvPr/>
        </p:nvSpPr>
        <p:spPr>
          <a:xfrm>
            <a:off x="1147686" y="-44921"/>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0EB1A4"/>
                </a:solidFill>
              </a:rPr>
              <a:t>Preparing Your Proposal for Alignment with New Federal Priorities</a:t>
            </a:r>
          </a:p>
        </p:txBody>
      </p:sp>
      <p:pic>
        <p:nvPicPr>
          <p:cNvPr id="2" name="Image" descr="Image">
            <a:extLst>
              <a:ext uri="{FF2B5EF4-FFF2-40B4-BE49-F238E27FC236}">
                <a16:creationId xmlns:a16="http://schemas.microsoft.com/office/drawing/2014/main" id="{5FA5BF81-E1F3-54E6-275A-AE1DA5C0BFB5}"/>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967585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CC4C4-72BB-C0E1-8CB7-D12F298318F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8C6367-14D7-5832-C5EC-C4D8E4D2F50E}"/>
              </a:ext>
            </a:extLst>
          </p:cNvPr>
          <p:cNvSpPr>
            <a:spLocks noGrp="1"/>
          </p:cNvSpPr>
          <p:nvPr>
            <p:ph idx="1"/>
          </p:nvPr>
        </p:nvSpPr>
        <p:spPr>
          <a:xfrm>
            <a:off x="1147686" y="2672410"/>
            <a:ext cx="21727476" cy="10223466"/>
          </a:xfrm>
        </p:spPr>
        <p:txBody>
          <a:bodyPr numCol="1">
            <a:normAutofit lnSpcReduction="10000"/>
          </a:bodyPr>
          <a:lstStyle/>
          <a:p>
            <a:pPr marL="0" indent="0">
              <a:buNone/>
            </a:pPr>
            <a:r>
              <a:rPr lang="en-US" b="1" i="1" dirty="0">
                <a:solidFill>
                  <a:srgbClr val="000000"/>
                </a:solidFill>
                <a:latin typeface="+mn-lt"/>
              </a:rPr>
              <a:t>Tips for Success</a:t>
            </a:r>
          </a:p>
          <a:p>
            <a:pPr rtl="0"/>
            <a:r>
              <a:rPr lang="en-US" dirty="0">
                <a:solidFill>
                  <a:schemeClr val="bg2">
                    <a:lumMod val="50000"/>
                  </a:schemeClr>
                </a:solidFill>
                <a:latin typeface="+mn-lt"/>
              </a:rPr>
              <a:t>Align your language with the funding agency’s priorities; avoid terminology that is not in the NOFO and that might not be compatible with recent Executive Orders</a:t>
            </a:r>
          </a:p>
          <a:p>
            <a:pPr algn="l">
              <a:buFont typeface="Arial" panose="020B0604020202020204" pitchFamily="34" charset="0"/>
              <a:buChar char="•"/>
            </a:pPr>
            <a:r>
              <a:rPr lang="en-US" dirty="0">
                <a:solidFill>
                  <a:schemeClr val="bg2">
                    <a:lumMod val="50000"/>
                  </a:schemeClr>
                </a:solidFill>
                <a:latin typeface="+mn-lt"/>
              </a:rPr>
              <a:t>Use the terminology and phrasing preferred by the agency to demonstrate alignment</a:t>
            </a:r>
          </a:p>
          <a:p>
            <a:pPr algn="l">
              <a:buFont typeface="Arial" panose="020B0604020202020204" pitchFamily="34" charset="0"/>
              <a:buChar char="•"/>
            </a:pPr>
            <a:r>
              <a:rPr lang="en-US" dirty="0">
                <a:solidFill>
                  <a:schemeClr val="bg2">
                    <a:lumMod val="50000"/>
                  </a:schemeClr>
                </a:solidFill>
                <a:latin typeface="+mn-lt"/>
              </a:rPr>
              <a:t>Thoroughly investigate the agency’s updated mission, </a:t>
            </a:r>
            <a:r>
              <a:rPr lang="en-US" b="1" i="1" dirty="0">
                <a:solidFill>
                  <a:schemeClr val="bg2">
                    <a:lumMod val="50000"/>
                  </a:schemeClr>
                </a:solidFill>
                <a:latin typeface="+mn-lt"/>
              </a:rPr>
              <a:t>current</a:t>
            </a:r>
            <a:r>
              <a:rPr lang="en-US" dirty="0">
                <a:solidFill>
                  <a:schemeClr val="bg2">
                    <a:lumMod val="50000"/>
                  </a:schemeClr>
                </a:solidFill>
                <a:latin typeface="+mn-lt"/>
              </a:rPr>
              <a:t> values, and past grant awards</a:t>
            </a:r>
          </a:p>
          <a:p>
            <a:pPr rtl="0">
              <a:buFont typeface="Arial" panose="020B0604020202020204" pitchFamily="34" charset="0"/>
              <a:buChar char="•"/>
            </a:pPr>
            <a:r>
              <a:rPr lang="en-US" dirty="0">
                <a:solidFill>
                  <a:srgbClr val="000000"/>
                </a:solidFill>
                <a:latin typeface="+mn-lt"/>
              </a:rPr>
              <a:t>Highlight Universal Benefits: Frame the project as benefiting all participants or society at large, rather than specific groups</a:t>
            </a:r>
          </a:p>
          <a:p>
            <a:pPr rtl="0">
              <a:buFont typeface="Arial" panose="020B0604020202020204" pitchFamily="34" charset="0"/>
              <a:buChar char="•"/>
            </a:pPr>
            <a:r>
              <a:rPr lang="en-US" dirty="0">
                <a:solidFill>
                  <a:srgbClr val="000000"/>
                </a:solidFill>
                <a:latin typeface="+mn-lt"/>
              </a:rPr>
              <a:t>Stay Mission-Driven: Keep the focus on the project’s core objectives—for example: scientific advancement, education, and/or innovation</a:t>
            </a:r>
            <a:endParaRPr lang="en-US" b="1" dirty="0">
              <a:latin typeface="+mn-lt"/>
            </a:endParaRPr>
          </a:p>
          <a:p>
            <a:pPr>
              <a:lnSpc>
                <a:spcPct val="100000"/>
              </a:lnSpc>
              <a:spcBef>
                <a:spcPts val="2400"/>
              </a:spcBef>
              <a:buClr>
                <a:srgbClr val="3E3E3E"/>
              </a:buClr>
              <a:buSzPct val="100000"/>
            </a:pPr>
            <a:endParaRPr lang="en-US" sz="3200" b="1" dirty="0"/>
          </a:p>
        </p:txBody>
      </p:sp>
      <p:sp>
        <p:nvSpPr>
          <p:cNvPr id="8" name="Title 1">
            <a:extLst>
              <a:ext uri="{FF2B5EF4-FFF2-40B4-BE49-F238E27FC236}">
                <a16:creationId xmlns:a16="http://schemas.microsoft.com/office/drawing/2014/main" id="{8432758A-89AA-8A1D-6168-09DE7CBB7C50}"/>
              </a:ext>
            </a:extLst>
          </p:cNvPr>
          <p:cNvSpPr txBox="1">
            <a:spLocks/>
          </p:cNvSpPr>
          <p:nvPr/>
        </p:nvSpPr>
        <p:spPr>
          <a:xfrm>
            <a:off x="1147686" y="-44921"/>
            <a:ext cx="21031200"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0EB1A4"/>
                </a:solidFill>
              </a:rPr>
              <a:t>Preparing Your Proposal for Alignment with New Federal Priorities</a:t>
            </a:r>
          </a:p>
        </p:txBody>
      </p:sp>
      <p:pic>
        <p:nvPicPr>
          <p:cNvPr id="2" name="Image" descr="Image">
            <a:extLst>
              <a:ext uri="{FF2B5EF4-FFF2-40B4-BE49-F238E27FC236}">
                <a16:creationId xmlns:a16="http://schemas.microsoft.com/office/drawing/2014/main" id="{388476CD-AE97-8449-42DD-F53CB1B1A2C4}"/>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133105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5091954" y="2611969"/>
            <a:ext cx="21945602" cy="2286000"/>
          </a:xfrm>
          <a:prstGeom prst="rect">
            <a:avLst/>
          </a:prstGeom>
        </p:spPr>
        <p:txBody>
          <a:bodyPr vert="horz" lIns="182880" tIns="91440" rIns="182880" bIns="9144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sz="7200"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65532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304799" y="7162800"/>
            <a:ext cx="17514277" cy="6124754"/>
          </a:xfrm>
          <a:prstGeom prst="rect">
            <a:avLst/>
          </a:prstGeom>
          <a:noFill/>
        </p:spPr>
        <p:txBody>
          <a:bodyPr wrap="square" rtlCol="0">
            <a:spAutoFit/>
          </a:bodyPr>
          <a:lstStyle/>
          <a:p>
            <a:r>
              <a:rPr lang="en-US" sz="5600" b="1" dirty="0">
                <a:solidFill>
                  <a:schemeClr val="bg2">
                    <a:lumMod val="50000"/>
                  </a:schemeClr>
                </a:solidFill>
                <a:cs typeface="Arial" panose="020B0604020202020204" pitchFamily="34" charset="0"/>
              </a:rPr>
              <a:t>IFP Contact Information:</a:t>
            </a:r>
          </a:p>
          <a:p>
            <a:r>
              <a:rPr lang="en-US" sz="4800" dirty="0">
                <a:solidFill>
                  <a:schemeClr val="bg2">
                    <a:lumMod val="50000"/>
                  </a:schemeClr>
                </a:solidFill>
                <a:cs typeface="Arial" panose="020B0604020202020204" pitchFamily="34" charset="0"/>
              </a:rPr>
              <a:t>Louise Mathias, Senior Partner</a:t>
            </a:r>
          </a:p>
          <a:p>
            <a:r>
              <a:rPr lang="en-US" sz="4800" dirty="0">
                <a:solidFill>
                  <a:schemeClr val="tx1">
                    <a:lumMod val="75000"/>
                    <a:lumOff val="25000"/>
                  </a:schemeClr>
                </a:solidFill>
                <a:cs typeface="Arial" panose="020B0604020202020204" pitchFamily="34" charset="0"/>
                <a:hlinkClick r:id="rId3"/>
              </a:rPr>
              <a:t>Louise.mathias@innovativefundingpartners.com</a:t>
            </a:r>
            <a:endParaRPr lang="en-US" sz="4800" dirty="0">
              <a:solidFill>
                <a:schemeClr val="tx1">
                  <a:lumMod val="75000"/>
                  <a:lumOff val="25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(202) 809-3401</a:t>
            </a:r>
          </a:p>
          <a:p>
            <a:endParaRPr lang="en-US" sz="4800" dirty="0">
              <a:solidFill>
                <a:schemeClr val="bg2">
                  <a:lumMod val="50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Dr. Brian Kelley, Senior Partner</a:t>
            </a:r>
          </a:p>
          <a:p>
            <a:r>
              <a:rPr lang="en-US" sz="4800" dirty="0">
                <a:solidFill>
                  <a:schemeClr val="tx1">
                    <a:lumMod val="75000"/>
                    <a:lumOff val="25000"/>
                  </a:schemeClr>
                </a:solidFill>
                <a:cs typeface="Arial" panose="020B0604020202020204" pitchFamily="34" charset="0"/>
                <a:hlinkClick r:id="rId4"/>
              </a:rPr>
              <a:t>Brian.Kelley@innovativefundingpartners.com</a:t>
            </a:r>
            <a:endParaRPr lang="en-US" sz="4800" dirty="0">
              <a:solidFill>
                <a:schemeClr val="tx1">
                  <a:lumMod val="75000"/>
                  <a:lumOff val="25000"/>
                </a:schemeClr>
              </a:solidFill>
              <a:cs typeface="Arial" panose="020B0604020202020204" pitchFamily="34" charset="0"/>
            </a:endParaRPr>
          </a:p>
          <a:p>
            <a:r>
              <a:rPr lang="en-US" sz="4800" dirty="0">
                <a:solidFill>
                  <a:schemeClr val="bg2">
                    <a:lumMod val="50000"/>
                  </a:schemeClr>
                </a:solidFill>
                <a:cs typeface="Arial" panose="020B0604020202020204" pitchFamily="34" charset="0"/>
              </a:rPr>
              <a:t>(202) 809-3399</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5"/>
          <a:stretch>
            <a:fillRect/>
          </a:stretch>
        </p:blipFill>
        <p:spPr>
          <a:xfrm>
            <a:off x="17467395" y="3242737"/>
            <a:ext cx="6611805" cy="5726457"/>
          </a:xfrm>
          <a:prstGeom prst="rect">
            <a:avLst/>
          </a:prstGeom>
          <a:ln w="12700">
            <a:miter lim="400000"/>
          </a:ln>
        </p:spPr>
      </p:pic>
    </p:spTree>
    <p:extLst>
      <p:ext uri="{BB962C8B-B14F-4D97-AF65-F5344CB8AC3E}">
        <p14:creationId xmlns:p14="http://schemas.microsoft.com/office/powerpoint/2010/main" val="4012011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57A6C-201A-298C-B9F0-62E410F0A2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6335E-9C2F-38AC-85C1-07B6BCBFD7EB}"/>
              </a:ext>
            </a:extLst>
          </p:cNvPr>
          <p:cNvSpPr>
            <a:spLocks noGrp="1"/>
          </p:cNvSpPr>
          <p:nvPr>
            <p:ph idx="1"/>
          </p:nvPr>
        </p:nvSpPr>
        <p:spPr>
          <a:xfrm>
            <a:off x="697914" y="2041451"/>
            <a:ext cx="22177248" cy="10854425"/>
          </a:xfrm>
        </p:spPr>
        <p:txBody>
          <a:bodyPr numCol="1">
            <a:normAutofit/>
          </a:bodyPr>
          <a:lstStyle/>
          <a:p>
            <a:pPr rtl="0"/>
            <a:r>
              <a:rPr lang="en-US" dirty="0">
                <a:solidFill>
                  <a:schemeClr val="bg2">
                    <a:lumMod val="50000"/>
                  </a:schemeClr>
                </a:solidFill>
                <a:latin typeface="+mn-lt"/>
                <a:hlinkClick r:id="rId3"/>
              </a:rPr>
              <a:t>WNC Health Network Dataset</a:t>
            </a:r>
            <a:endParaRPr lang="en-US" dirty="0">
              <a:solidFill>
                <a:schemeClr val="bg2">
                  <a:lumMod val="50000"/>
                </a:schemeClr>
              </a:solidFill>
              <a:latin typeface="+mn-lt"/>
            </a:endParaRPr>
          </a:p>
          <a:p>
            <a:pPr rtl="0"/>
            <a:r>
              <a:rPr lang="en-US" dirty="0">
                <a:solidFill>
                  <a:schemeClr val="bg2">
                    <a:lumMod val="50000"/>
                  </a:schemeClr>
                </a:solidFill>
                <a:latin typeface="+mn-lt"/>
                <a:hlinkClick r:id="rId4"/>
              </a:rPr>
              <a:t>County Health Rankings &amp; Roadmaps</a:t>
            </a:r>
            <a:endParaRPr lang="en-US" dirty="0">
              <a:solidFill>
                <a:schemeClr val="bg2">
                  <a:lumMod val="50000"/>
                </a:schemeClr>
              </a:solidFill>
              <a:latin typeface="+mn-lt"/>
            </a:endParaRPr>
          </a:p>
          <a:p>
            <a:pPr algn="l">
              <a:buFont typeface="Arial" panose="020B0604020202020204" pitchFamily="34" charset="0"/>
              <a:buChar char="•"/>
            </a:pPr>
            <a:r>
              <a:rPr lang="en-US" dirty="0">
                <a:solidFill>
                  <a:schemeClr val="bg2">
                    <a:lumMod val="50000"/>
                  </a:schemeClr>
                </a:solidFill>
                <a:latin typeface="+mn-lt"/>
                <a:hlinkClick r:id="rId5"/>
              </a:rPr>
              <a:t>SAMHSA Evidence-based Practices Resource Center</a:t>
            </a:r>
            <a:endParaRPr lang="en-US" dirty="0">
              <a:solidFill>
                <a:schemeClr val="bg2">
                  <a:lumMod val="50000"/>
                </a:schemeClr>
              </a:solidFill>
              <a:latin typeface="+mn-lt"/>
            </a:endParaRPr>
          </a:p>
          <a:p>
            <a:pPr algn="l">
              <a:buFont typeface="Arial" panose="020B0604020202020204" pitchFamily="34" charset="0"/>
              <a:buChar char="•"/>
            </a:pPr>
            <a:r>
              <a:rPr lang="en-US" dirty="0">
                <a:solidFill>
                  <a:schemeClr val="bg2">
                    <a:lumMod val="50000"/>
                  </a:schemeClr>
                </a:solidFill>
                <a:latin typeface="+mn-lt"/>
                <a:hlinkClick r:id="rId6"/>
              </a:rPr>
              <a:t>Rural Health Information Hub</a:t>
            </a:r>
            <a:endParaRPr lang="en-US" dirty="0">
              <a:solidFill>
                <a:schemeClr val="bg2">
                  <a:lumMod val="50000"/>
                </a:schemeClr>
              </a:solidFill>
              <a:latin typeface="+mn-lt"/>
            </a:endParaRPr>
          </a:p>
          <a:p>
            <a:pPr algn="l">
              <a:buFont typeface="Arial" panose="020B0604020202020204" pitchFamily="34" charset="0"/>
              <a:buChar char="•"/>
            </a:pPr>
            <a:r>
              <a:rPr lang="en-US" dirty="0">
                <a:solidFill>
                  <a:schemeClr val="bg2">
                    <a:lumMod val="50000"/>
                  </a:schemeClr>
                </a:solidFill>
                <a:latin typeface="+mn-lt"/>
                <a:hlinkClick r:id="rId7"/>
              </a:rPr>
              <a:t>National Institute of Justice Crime Solutions Evidence-based Practices Database</a:t>
            </a:r>
            <a:endParaRPr lang="en-US" dirty="0">
              <a:solidFill>
                <a:schemeClr val="bg2">
                  <a:lumMod val="50000"/>
                </a:schemeClr>
              </a:solidFill>
              <a:latin typeface="+mn-lt"/>
            </a:endParaRPr>
          </a:p>
          <a:p>
            <a:pPr algn="l">
              <a:buFont typeface="Arial" panose="020B0604020202020204" pitchFamily="34" charset="0"/>
              <a:buChar char="•"/>
            </a:pPr>
            <a:r>
              <a:rPr lang="en-US" dirty="0">
                <a:solidFill>
                  <a:schemeClr val="bg2">
                    <a:lumMod val="50000"/>
                  </a:schemeClr>
                </a:solidFill>
                <a:latin typeface="+mn-lt"/>
                <a:hlinkClick r:id="rId8"/>
              </a:rPr>
              <a:t>SAMHSA: How to Develop Goals and Measurable Objectives</a:t>
            </a:r>
            <a:endParaRPr lang="en-US" dirty="0">
              <a:solidFill>
                <a:schemeClr val="bg2">
                  <a:lumMod val="50000"/>
                </a:schemeClr>
              </a:solidFill>
              <a:latin typeface="+mn-lt"/>
            </a:endParaRPr>
          </a:p>
          <a:p>
            <a:pPr algn="l">
              <a:buFont typeface="Arial" panose="020B0604020202020204" pitchFamily="34" charset="0"/>
              <a:buChar char="•"/>
            </a:pPr>
            <a:r>
              <a:rPr lang="en-US" dirty="0">
                <a:solidFill>
                  <a:schemeClr val="bg2">
                    <a:lumMod val="50000"/>
                  </a:schemeClr>
                </a:solidFill>
                <a:latin typeface="+mn-lt"/>
                <a:hlinkClick r:id="rId9"/>
              </a:rPr>
              <a:t>American Psychiatric Association: Best Practice Highlights, Appalachian Patients</a:t>
            </a:r>
            <a:endParaRPr lang="en-US" dirty="0">
              <a:solidFill>
                <a:schemeClr val="bg2">
                  <a:lumMod val="50000"/>
                </a:schemeClr>
              </a:solidFill>
              <a:latin typeface="+mn-lt"/>
            </a:endParaRPr>
          </a:p>
          <a:p>
            <a:pPr rtl="0">
              <a:buFont typeface="Arial" panose="020B0604020202020204" pitchFamily="34" charset="0"/>
              <a:buChar char="•"/>
            </a:pPr>
            <a:r>
              <a:rPr lang="en-US" dirty="0">
                <a:solidFill>
                  <a:srgbClr val="000000"/>
                </a:solidFill>
                <a:latin typeface="+mn-lt"/>
                <a:hlinkClick r:id="rId10"/>
              </a:rPr>
              <a:t>Ohio University: Introduction to Appalachian Health</a:t>
            </a:r>
            <a:endParaRPr lang="en-US" dirty="0">
              <a:solidFill>
                <a:srgbClr val="000000"/>
              </a:solidFill>
              <a:latin typeface="+mn-lt"/>
            </a:endParaRPr>
          </a:p>
          <a:p>
            <a:pPr>
              <a:lnSpc>
                <a:spcPct val="100000"/>
              </a:lnSpc>
              <a:spcBef>
                <a:spcPts val="2400"/>
              </a:spcBef>
              <a:buClr>
                <a:srgbClr val="3E3E3E"/>
              </a:buClr>
              <a:buSzPct val="100000"/>
            </a:pPr>
            <a:endParaRPr lang="en-US" sz="3200" b="1" dirty="0"/>
          </a:p>
        </p:txBody>
      </p:sp>
      <p:sp>
        <p:nvSpPr>
          <p:cNvPr id="8" name="Title 1">
            <a:extLst>
              <a:ext uri="{FF2B5EF4-FFF2-40B4-BE49-F238E27FC236}">
                <a16:creationId xmlns:a16="http://schemas.microsoft.com/office/drawing/2014/main" id="{24B35F13-C505-BA85-0863-F59580195DB5}"/>
              </a:ext>
            </a:extLst>
          </p:cNvPr>
          <p:cNvSpPr txBox="1">
            <a:spLocks/>
          </p:cNvSpPr>
          <p:nvPr/>
        </p:nvSpPr>
        <p:spPr>
          <a:xfrm>
            <a:off x="424672" y="-505439"/>
            <a:ext cx="21727476"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solidFill>
                  <a:srgbClr val="0EB1A4"/>
                </a:solidFill>
              </a:rPr>
              <a:t>Appendix: Resources for SUD/OUD-focused projects</a:t>
            </a:r>
          </a:p>
        </p:txBody>
      </p:sp>
      <p:pic>
        <p:nvPicPr>
          <p:cNvPr id="2" name="Image" descr="Image">
            <a:extLst>
              <a:ext uri="{FF2B5EF4-FFF2-40B4-BE49-F238E27FC236}">
                <a16:creationId xmlns:a16="http://schemas.microsoft.com/office/drawing/2014/main" id="{7722224D-A238-BAB8-C92A-7C9A65290CF0}"/>
              </a:ext>
            </a:extLst>
          </p:cNvPr>
          <p:cNvPicPr>
            <a:picLocks noChangeAspect="1"/>
          </p:cNvPicPr>
          <p:nvPr/>
        </p:nvPicPr>
        <p:blipFill>
          <a:blip r:embed="rId11"/>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243654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7771082" y="5708238"/>
            <a:ext cx="8841835" cy="2299524"/>
          </a:xfrm>
          <a:prstGeom prst="rect">
            <a:avLst/>
          </a:prstGeom>
          <a:ln w="12700">
            <a:miter lim="400000"/>
          </a:ln>
        </p:spPr>
      </p:pic>
      <p:sp>
        <p:nvSpPr>
          <p:cNvPr id="185" name="title of"/>
          <p:cNvSpPr txBox="1"/>
          <p:nvPr/>
        </p:nvSpPr>
        <p:spPr>
          <a:xfrm>
            <a:off x="11170282" y="9251340"/>
            <a:ext cx="2218238"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t>dht.org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8085-94A5-72FF-E10A-C06D0E57C279}"/>
            </a:ext>
          </a:extLst>
        </p:cNvPr>
        <p:cNvGrpSpPr/>
        <p:nvPr/>
      </p:nvGrpSpPr>
      <p:grpSpPr>
        <a:xfrm>
          <a:off x="0" y="0"/>
          <a:ext cx="0" cy="0"/>
          <a:chOff x="0" y="0"/>
          <a:chExt cx="0" cy="0"/>
        </a:xfrm>
      </p:grpSpPr>
      <p:sp>
        <p:nvSpPr>
          <p:cNvPr id="166" name="content">
            <a:extLst>
              <a:ext uri="{FF2B5EF4-FFF2-40B4-BE49-F238E27FC236}">
                <a16:creationId xmlns:a16="http://schemas.microsoft.com/office/drawing/2014/main" id="{710799CA-F079-5ADA-7A16-81D4869D0066}"/>
              </a:ext>
            </a:extLst>
          </p:cNvPr>
          <p:cNvSpPr txBox="1"/>
          <p:nvPr/>
        </p:nvSpPr>
        <p:spPr>
          <a:xfrm>
            <a:off x="3030208" y="1464547"/>
            <a:ext cx="345537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a:extLst>
              <a:ext uri="{FF2B5EF4-FFF2-40B4-BE49-F238E27FC236}">
                <a16:creationId xmlns:a16="http://schemas.microsoft.com/office/drawing/2014/main" id="{550EBB6E-1A0C-D272-9C48-70B19CA00D36}"/>
              </a:ext>
            </a:extLst>
          </p:cNvPr>
          <p:cNvSpPr txBox="1"/>
          <p:nvPr/>
        </p:nvSpPr>
        <p:spPr>
          <a:xfrm>
            <a:off x="3030208" y="1931342"/>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a:extLst>
              <a:ext uri="{FF2B5EF4-FFF2-40B4-BE49-F238E27FC236}">
                <a16:creationId xmlns:a16="http://schemas.microsoft.com/office/drawing/2014/main" id="{CFB44FBB-5128-168E-BBDD-7E66ECBD6877}"/>
              </a:ext>
            </a:extLst>
          </p:cNvPr>
          <p:cNvSpPr txBox="1"/>
          <p:nvPr/>
        </p:nvSpPr>
        <p:spPr>
          <a:xfrm>
            <a:off x="2701528" y="6044461"/>
            <a:ext cx="1218501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indent="0" algn="l">
              <a:buNone/>
            </a:pPr>
            <a:endParaRPr lang="en-US" sz="4000" dirty="0"/>
          </a:p>
        </p:txBody>
      </p:sp>
      <p:pic>
        <p:nvPicPr>
          <p:cNvPr id="169" name="Image" descr="Image">
            <a:extLst>
              <a:ext uri="{FF2B5EF4-FFF2-40B4-BE49-F238E27FC236}">
                <a16:creationId xmlns:a16="http://schemas.microsoft.com/office/drawing/2014/main" id="{32B013E8-E181-8B7C-2EF5-C69E76966289}"/>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a:extLst>
              <a:ext uri="{FF2B5EF4-FFF2-40B4-BE49-F238E27FC236}">
                <a16:creationId xmlns:a16="http://schemas.microsoft.com/office/drawing/2014/main" id="{BD5687E5-CD57-C771-DFBB-04E71A837C0F}"/>
              </a:ext>
            </a:extLst>
          </p:cNvPr>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a:extLst>
              <a:ext uri="{FF2B5EF4-FFF2-40B4-BE49-F238E27FC236}">
                <a16:creationId xmlns:a16="http://schemas.microsoft.com/office/drawing/2014/main" id="{BF362C3E-D93C-E67A-CE52-2AA910DB8009}"/>
              </a:ext>
            </a:extLst>
          </p:cNvPr>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a:extLst>
              <a:ext uri="{FF2B5EF4-FFF2-40B4-BE49-F238E27FC236}">
                <a16:creationId xmlns:a16="http://schemas.microsoft.com/office/drawing/2014/main" id="{4E191BFD-3F81-3B26-1F4F-F2B8B3C2FE57}"/>
              </a:ext>
            </a:extLst>
          </p:cNvPr>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a:extLst>
              <a:ext uri="{FF2B5EF4-FFF2-40B4-BE49-F238E27FC236}">
                <a16:creationId xmlns:a16="http://schemas.microsoft.com/office/drawing/2014/main" id="{32033F2D-D56E-DD7C-4051-19EFD9DD9C7F}"/>
              </a:ext>
            </a:extLst>
          </p:cNvPr>
          <p:cNvSpPr txBox="1"/>
          <p:nvPr/>
        </p:nvSpPr>
        <p:spPr>
          <a:xfrm>
            <a:off x="17231791" y="9259983"/>
            <a:ext cx="6012333"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r>
              <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Susannah Williams</a:t>
            </a: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Senior Grants Consultant</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E63B2EDD-2517-AF6B-7B3D-E9F021447050}"/>
              </a:ext>
            </a:extLst>
          </p:cNvPr>
          <p:cNvSpPr txBox="1"/>
          <p:nvPr/>
        </p:nvSpPr>
        <p:spPr>
          <a:xfrm>
            <a:off x="1504430" y="4141540"/>
            <a:ext cx="14915494" cy="6186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just">
              <a:buNone/>
            </a:pPr>
            <a:r>
              <a:rPr lang="en-US" sz="4400" b="1" dirty="0"/>
              <a:t>Susannah Williams, IFP Senior Grants Consultant</a:t>
            </a:r>
            <a:r>
              <a:rPr lang="en-US" sz="4400" dirty="0"/>
              <a:t>, is a grant writer with a proven track record of securing federal and foundation grants across multiple sectors, including health care, workforce development, and education. She has extensive experience in supporting clients’ project designs and development to meet complex grant requirements. Susannah has written multiple successful proposals for CDC, HRSA, DOE, DOJ, and DOL, among others. </a:t>
            </a:r>
          </a:p>
        </p:txBody>
      </p:sp>
      <p:pic>
        <p:nvPicPr>
          <p:cNvPr id="3" name="Picture 2">
            <a:extLst>
              <a:ext uri="{FF2B5EF4-FFF2-40B4-BE49-F238E27FC236}">
                <a16:creationId xmlns:a16="http://schemas.microsoft.com/office/drawing/2014/main" id="{2E78F768-73A1-D50C-B03C-6B771E530EC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350147" y="3252937"/>
            <a:ext cx="5693451" cy="5712879"/>
          </a:xfrm>
          <a:prstGeom prst="rect">
            <a:avLst/>
          </a:prstGeom>
          <a:solidFill>
            <a:srgbClr val="FFFFFF"/>
          </a:solidFill>
        </p:spPr>
      </p:pic>
    </p:spTree>
    <p:extLst>
      <p:ext uri="{BB962C8B-B14F-4D97-AF65-F5344CB8AC3E}">
        <p14:creationId xmlns:p14="http://schemas.microsoft.com/office/powerpoint/2010/main" val="14309550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199" y="2067339"/>
            <a:ext cx="22242379"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8000" dirty="0">
                <a:solidFill>
                  <a:srgbClr val="FFC000"/>
                </a:solidFill>
                <a:latin typeface="+mj-ea"/>
                <a:cs typeface="Montserrat"/>
                <a:sym typeface="Montserrat"/>
              </a:rPr>
              <a:t>I.</a:t>
            </a:r>
            <a:r>
              <a:rPr lang="en-US" sz="8000" dirty="0">
                <a:solidFill>
                  <a:schemeClr val="dk1"/>
                </a:solidFill>
                <a:latin typeface="Montserrat"/>
                <a:ea typeface="Montserrat"/>
                <a:cs typeface="Montserrat"/>
                <a:sym typeface="Montserrat"/>
              </a:rPr>
              <a:t> </a:t>
            </a:r>
            <a:r>
              <a:rPr lang="en-US" dirty="0">
                <a:solidFill>
                  <a:srgbClr val="0EB1A4"/>
                </a:solidFill>
                <a:latin typeface="Montserrat"/>
                <a:ea typeface="Montserrat"/>
                <a:cs typeface="Montserrat"/>
                <a:sym typeface="Montserrat"/>
              </a:rPr>
              <a:t>Identifying Major Funders Addressing Substance Use Disorder (SUD) and Opioid Use Disorder (OUD)</a:t>
            </a:r>
            <a:endParaRPr lang="en-US"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8" y="381000"/>
            <a:ext cx="23317200" cy="2286000"/>
          </a:xfrm>
        </p:spPr>
        <p:txBody>
          <a:bodyPr>
            <a:normAutofit/>
          </a:bodyPr>
          <a:lstStyle/>
          <a:p>
            <a:r>
              <a:rPr lang="en-US" dirty="0">
                <a:solidFill>
                  <a:srgbClr val="0EB1A4"/>
                </a:solidFill>
              </a:rPr>
              <a:t>A Note on Impending Federal Restructuring</a:t>
            </a:r>
          </a:p>
        </p:txBody>
      </p:sp>
      <p:sp>
        <p:nvSpPr>
          <p:cNvPr id="6" name="Content Placeholder 5">
            <a:extLst>
              <a:ext uri="{FF2B5EF4-FFF2-40B4-BE49-F238E27FC236}">
                <a16:creationId xmlns:a16="http://schemas.microsoft.com/office/drawing/2014/main" id="{FB5B4C25-8892-4244-9D51-5B6192671118}"/>
              </a:ext>
            </a:extLst>
          </p:cNvPr>
          <p:cNvSpPr>
            <a:spLocks noGrp="1"/>
          </p:cNvSpPr>
          <p:nvPr>
            <p:ph idx="1"/>
          </p:nvPr>
        </p:nvSpPr>
        <p:spPr>
          <a:xfrm>
            <a:off x="457198" y="1949116"/>
            <a:ext cx="22940435" cy="10242884"/>
          </a:xfrm>
        </p:spPr>
        <p:txBody>
          <a:bodyPr numCol="1">
            <a:noAutofit/>
          </a:bodyPr>
          <a:lstStyle/>
          <a:p>
            <a:pPr algn="just">
              <a:buFont typeface="Arial" panose="020B0604020202020204" pitchFamily="34" charset="0"/>
              <a:buChar char="•"/>
            </a:pPr>
            <a:r>
              <a:rPr lang="en-US" b="0" i="0" dirty="0">
                <a:solidFill>
                  <a:srgbClr val="1B1B1B"/>
                </a:solidFill>
                <a:effectLst/>
                <a:latin typeface="+mn-lt"/>
              </a:rPr>
              <a:t>On March 27, 2025, the U.S. Department of Health and Human Servi</a:t>
            </a:r>
            <a:r>
              <a:rPr lang="en-US" dirty="0">
                <a:solidFill>
                  <a:srgbClr val="1B1B1B"/>
                </a:solidFill>
                <a:latin typeface="+mn-lt"/>
              </a:rPr>
              <a:t>ces announced plans for restructuring several federal agencies </a:t>
            </a:r>
            <a:r>
              <a:rPr lang="en-US" b="0" i="0" dirty="0">
                <a:solidFill>
                  <a:srgbClr val="1B1B1B"/>
                </a:solidFill>
                <a:effectLst/>
                <a:latin typeface="+mn-lt"/>
              </a:rPr>
              <a:t>in accordance with President Trump's Executive Order, “Implementing the President’s ‘Department of Government Efficiency’ Workforce Optimization Initiative.”</a:t>
            </a:r>
            <a:endParaRPr lang="en-US" dirty="0">
              <a:solidFill>
                <a:srgbClr val="1B1B1B"/>
              </a:solidFill>
              <a:latin typeface="+mn-lt"/>
            </a:endParaRPr>
          </a:p>
          <a:p>
            <a:pPr algn="just">
              <a:buFont typeface="Arial" panose="020B0604020202020204" pitchFamily="34" charset="0"/>
              <a:buChar char="•"/>
            </a:pPr>
            <a:r>
              <a:rPr lang="en-US" b="0" i="0" dirty="0">
                <a:solidFill>
                  <a:srgbClr val="1B1B1B"/>
                </a:solidFill>
                <a:effectLst/>
                <a:latin typeface="+mn-lt"/>
              </a:rPr>
              <a:t>Creation of the </a:t>
            </a:r>
            <a:r>
              <a:rPr lang="en-US" b="1" i="0" dirty="0">
                <a:solidFill>
                  <a:srgbClr val="1B1B1B"/>
                </a:solidFill>
                <a:effectLst/>
                <a:latin typeface="+mn-lt"/>
              </a:rPr>
              <a:t>Administration for a Healthy America (AHA)</a:t>
            </a:r>
            <a:r>
              <a:rPr lang="en-US" b="0" i="0" dirty="0">
                <a:solidFill>
                  <a:srgbClr val="1B1B1B"/>
                </a:solidFill>
                <a:effectLst/>
                <a:latin typeface="+mn-lt"/>
              </a:rPr>
              <a:t> will combine multiple agencies — the Office of the Assistant Secretary for Health (OASH), Health Resources and Services Administration (HRSA), Substance Abuse and Mental Health Services Administration (SAMHSA), Agency for Toxic Substances and Disease Registry (ATSDR), and National Institute for Occupational Safety and Health (NIOSH) — into a new, unified entity. </a:t>
            </a:r>
          </a:p>
          <a:p>
            <a:pPr algn="just">
              <a:buFont typeface="Arial" panose="020B0604020202020204" pitchFamily="34" charset="0"/>
              <a:buChar char="•"/>
            </a:pPr>
            <a:r>
              <a:rPr lang="en-US" dirty="0">
                <a:solidFill>
                  <a:srgbClr val="1B1B1B"/>
                </a:solidFill>
                <a:latin typeface="+mn-lt"/>
              </a:rPr>
              <a:t>Although we cannot predict how this will affect grant programs, we believe it is nevertheless helpful to understand the agencies and opportunities that have historically managed SUD/OUD grant opportunities.</a:t>
            </a:r>
            <a:endParaRPr lang="en-US" b="0" i="0" dirty="0">
              <a:solidFill>
                <a:srgbClr val="1B1B1B"/>
              </a:solidFill>
              <a:effectLst/>
              <a:latin typeface="+mn-lt"/>
            </a:endParaRPr>
          </a:p>
          <a:p>
            <a:pPr algn="l">
              <a:buFont typeface="Arial" panose="020B0604020202020204" pitchFamily="34" charset="0"/>
              <a:buChar char="•"/>
            </a:pPr>
            <a:endParaRPr lang="en-US" sz="4400" b="0" i="0" dirty="0">
              <a:solidFill>
                <a:srgbClr val="1B1B1B"/>
              </a:solidFill>
              <a:effectLst/>
              <a:latin typeface="+mn-lt"/>
            </a:endParaRPr>
          </a:p>
        </p:txBody>
      </p:sp>
      <p:pic>
        <p:nvPicPr>
          <p:cNvPr id="2" name="Image" descr="Image">
            <a:extLst>
              <a:ext uri="{FF2B5EF4-FFF2-40B4-BE49-F238E27FC236}">
                <a16:creationId xmlns:a16="http://schemas.microsoft.com/office/drawing/2014/main" id="{03233D93-A1DF-1478-5AA2-E0B90F1F7147}"/>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90970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logo&#10;&#10;Description automatically generated">
            <a:extLst>
              <a:ext uri="{FF2B5EF4-FFF2-40B4-BE49-F238E27FC236}">
                <a16:creationId xmlns:a16="http://schemas.microsoft.com/office/drawing/2014/main" id="{B85D70B2-0393-96AC-82CB-CB9F3CD7B9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52484" y="3584912"/>
            <a:ext cx="12631516" cy="5186450"/>
          </a:xfrm>
        </p:spPr>
      </p:pic>
      <p:pic>
        <p:nvPicPr>
          <p:cNvPr id="2" name="Image" descr="Image">
            <a:extLst>
              <a:ext uri="{FF2B5EF4-FFF2-40B4-BE49-F238E27FC236}">
                <a16:creationId xmlns:a16="http://schemas.microsoft.com/office/drawing/2014/main" id="{88CBD9F9-0A89-A26F-067A-01E39959E598}"/>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
        <p:nvSpPr>
          <p:cNvPr id="8" name="TextBox 7">
            <a:extLst>
              <a:ext uri="{FF2B5EF4-FFF2-40B4-BE49-F238E27FC236}">
                <a16:creationId xmlns:a16="http://schemas.microsoft.com/office/drawing/2014/main" id="{BDEDD79F-B589-FB2F-A8CA-0F23444EBD24}"/>
              </a:ext>
            </a:extLst>
          </p:cNvPr>
          <p:cNvSpPr txBox="1"/>
          <p:nvPr/>
        </p:nvSpPr>
        <p:spPr>
          <a:xfrm>
            <a:off x="922109" y="3584912"/>
            <a:ext cx="10868220" cy="6658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US" sz="5400" b="1" i="0" dirty="0">
                <a:solidFill>
                  <a:schemeClr val="bg2">
                    <a:lumMod val="50000"/>
                  </a:schemeClr>
                </a:solidFill>
                <a:effectLst/>
                <a:latin typeface="+mn-lt"/>
              </a:rPr>
              <a:t>SAMHSA’s mission</a:t>
            </a:r>
            <a:r>
              <a:rPr lang="en-US" sz="5400" b="0" i="0" dirty="0">
                <a:solidFill>
                  <a:schemeClr val="bg2">
                    <a:lumMod val="50000"/>
                  </a:schemeClr>
                </a:solidFill>
                <a:effectLst/>
                <a:latin typeface="+mn-lt"/>
              </a:rPr>
              <a:t> is to lead public health and service delivery efforts that promote mental health, prevent substance misuse, and provide treatments and support to foster recovery while ensuring access and better outcomes for all.</a:t>
            </a:r>
            <a:endParaRPr lang="en-US" sz="4400" b="0" i="0" dirty="0">
              <a:solidFill>
                <a:schemeClr val="bg2">
                  <a:lumMod val="50000"/>
                </a:schemeClr>
              </a:solidFill>
              <a:effectLst/>
              <a:latin typeface="+mn-lt"/>
            </a:endParaRPr>
          </a:p>
          <a:p>
            <a:br>
              <a:rPr lang="en-US" dirty="0"/>
            </a:b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4" name="Title 2">
            <a:extLst>
              <a:ext uri="{FF2B5EF4-FFF2-40B4-BE49-F238E27FC236}">
                <a16:creationId xmlns:a16="http://schemas.microsoft.com/office/drawing/2014/main" id="{0FD55467-E995-2139-C47B-9814B6DE84BA}"/>
              </a:ext>
            </a:extLst>
          </p:cNvPr>
          <p:cNvSpPr txBox="1">
            <a:spLocks/>
          </p:cNvSpPr>
          <p:nvPr/>
        </p:nvSpPr>
        <p:spPr>
          <a:xfrm>
            <a:off x="726849" y="420687"/>
            <a:ext cx="22126960" cy="264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7200" b="1" i="0" u="none" strike="noStrike" cap="none" spc="-170" baseline="0">
                <a:solidFill>
                  <a:srgbClr val="2F6A36"/>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dirty="0">
                <a:solidFill>
                  <a:srgbClr val="0EB1A4"/>
                </a:solidFill>
              </a:rPr>
              <a:t>Substance Abuse and Mental Health Services Administration (SAMHSA)</a:t>
            </a:r>
          </a:p>
        </p:txBody>
      </p:sp>
    </p:spTree>
    <p:extLst>
      <p:ext uri="{BB962C8B-B14F-4D97-AF65-F5344CB8AC3E}">
        <p14:creationId xmlns:p14="http://schemas.microsoft.com/office/powerpoint/2010/main" val="390907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68B0-4547-14A9-1C9E-4214CC8DF4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7A25F3-1480-0E6D-426F-D345654BC483}"/>
              </a:ext>
            </a:extLst>
          </p:cNvPr>
          <p:cNvSpPr>
            <a:spLocks noGrp="1"/>
          </p:cNvSpPr>
          <p:nvPr>
            <p:ph type="title"/>
          </p:nvPr>
        </p:nvSpPr>
        <p:spPr>
          <a:xfrm>
            <a:off x="726849" y="420687"/>
            <a:ext cx="22126960" cy="2641600"/>
          </a:xfrm>
        </p:spPr>
        <p:txBody>
          <a:bodyPr/>
          <a:lstStyle/>
          <a:p>
            <a:r>
              <a:rPr lang="en-US" dirty="0">
                <a:solidFill>
                  <a:srgbClr val="0EB1A4"/>
                </a:solidFill>
              </a:rPr>
              <a:t>Substance Abuse and Mental Health Services Administration (SAMHSA) Grant Programs</a:t>
            </a:r>
          </a:p>
        </p:txBody>
      </p:sp>
      <p:sp>
        <p:nvSpPr>
          <p:cNvPr id="6" name="Content Placeholder 5">
            <a:extLst>
              <a:ext uri="{FF2B5EF4-FFF2-40B4-BE49-F238E27FC236}">
                <a16:creationId xmlns:a16="http://schemas.microsoft.com/office/drawing/2014/main" id="{8CBAE2DE-2DE4-D05F-6D8C-5188414B8E98}"/>
              </a:ext>
            </a:extLst>
          </p:cNvPr>
          <p:cNvSpPr>
            <a:spLocks noGrp="1"/>
          </p:cNvSpPr>
          <p:nvPr>
            <p:ph idx="1"/>
          </p:nvPr>
        </p:nvSpPr>
        <p:spPr>
          <a:xfrm>
            <a:off x="726849" y="2685715"/>
            <a:ext cx="22930302" cy="9404685"/>
          </a:xfrm>
        </p:spPr>
        <p:txBody>
          <a:bodyPr numCol="1">
            <a:noAutofit/>
          </a:bodyPr>
          <a:lstStyle/>
          <a:p>
            <a:pPr marL="0" indent="0" algn="just">
              <a:buNone/>
            </a:pPr>
            <a:r>
              <a:rPr lang="en-US" sz="4000" dirty="0">
                <a:solidFill>
                  <a:schemeClr val="bg2">
                    <a:lumMod val="50000"/>
                  </a:schemeClr>
                </a:solidFill>
                <a:latin typeface="+mn-lt"/>
              </a:rPr>
              <a:t>SAMHSA manages a large portfolio of discretionary grants focused on the prevention and treatment of mental health and substance use issues. These include:</a:t>
            </a:r>
          </a:p>
          <a:p>
            <a:pPr algn="just"/>
            <a:r>
              <a:rPr lang="en-US" sz="4000" b="1" i="0" dirty="0">
                <a:solidFill>
                  <a:schemeClr val="bg2">
                    <a:lumMod val="50000"/>
                  </a:schemeClr>
                </a:solidFill>
                <a:effectLst/>
                <a:latin typeface="+mn-lt"/>
              </a:rPr>
              <a:t>First Responders – Comprehensive Addiction and Recovery Act: </a:t>
            </a:r>
            <a:r>
              <a:rPr lang="en-US" sz="4000" b="0" i="0" dirty="0">
                <a:solidFill>
                  <a:schemeClr val="bg2">
                    <a:lumMod val="50000"/>
                  </a:schemeClr>
                </a:solidFill>
                <a:effectLst/>
                <a:latin typeface="+mn-lt"/>
              </a:rPr>
              <a:t>support first responders and members of other key community sectors to administer a drug or device for emergency reversal of known or suspected opioid overdose.</a:t>
            </a:r>
          </a:p>
          <a:p>
            <a:pPr algn="just"/>
            <a:r>
              <a:rPr lang="en-US" sz="4000" b="1" i="0" dirty="0">
                <a:solidFill>
                  <a:schemeClr val="bg2">
                    <a:lumMod val="50000"/>
                  </a:schemeClr>
                </a:solidFill>
                <a:effectLst/>
                <a:latin typeface="+mn-lt"/>
              </a:rPr>
              <a:t>Sober Truth on Preventing Underage Drinking Act (STOP Act):</a:t>
            </a:r>
            <a:r>
              <a:rPr lang="en-US" sz="4000" b="0" i="0" dirty="0">
                <a:solidFill>
                  <a:schemeClr val="bg2">
                    <a:lumMod val="50000"/>
                  </a:schemeClr>
                </a:solidFill>
                <a:effectLst/>
                <a:latin typeface="+mn-lt"/>
              </a:rPr>
              <a:t> prevent and reduce alcohol use among youth and young adults ages 12 to 20 in communities throughout the United States. </a:t>
            </a:r>
          </a:p>
          <a:p>
            <a:pPr algn="just"/>
            <a:r>
              <a:rPr lang="en-US" sz="4000" b="1" dirty="0">
                <a:solidFill>
                  <a:schemeClr val="bg2">
                    <a:lumMod val="50000"/>
                  </a:schemeClr>
                </a:solidFill>
                <a:latin typeface="+mn-lt"/>
              </a:rPr>
              <a:t>Building Communities of Recovery: </a:t>
            </a:r>
            <a:r>
              <a:rPr lang="en-US" sz="4000" b="0" i="0" dirty="0">
                <a:solidFill>
                  <a:schemeClr val="bg2">
                    <a:lumMod val="50000"/>
                  </a:schemeClr>
                </a:solidFill>
                <a:effectLst/>
                <a:latin typeface="+mn-lt"/>
              </a:rPr>
              <a:t>mobilize and connect a broad array of community-based resources to increase the availability and quality of long-term recovery support for persons with SUD and co-occurring substance use and mental disorders (COD).</a:t>
            </a:r>
          </a:p>
          <a:p>
            <a:pPr algn="just"/>
            <a:r>
              <a:rPr lang="en-US" sz="4000" b="1" i="0" dirty="0">
                <a:solidFill>
                  <a:schemeClr val="bg2">
                    <a:lumMod val="50000"/>
                  </a:schemeClr>
                </a:solidFill>
                <a:effectLst/>
                <a:latin typeface="+mn-lt"/>
              </a:rPr>
              <a:t>Mental Health Awareness Training: </a:t>
            </a:r>
            <a:r>
              <a:rPr lang="en-US" sz="4000" b="0" i="0" dirty="0">
                <a:solidFill>
                  <a:schemeClr val="bg2">
                    <a:lumMod val="50000"/>
                  </a:schemeClr>
                </a:solidFill>
                <a:effectLst/>
                <a:latin typeface="+mn-lt"/>
              </a:rPr>
              <a:t>train individuals across sectors to recognize the signs and symptoms of mental disorders and how to safely de-escalate crisis situations involving individuals with a mental illness  </a:t>
            </a:r>
          </a:p>
          <a:p>
            <a:pPr marL="0" indent="0" algn="l">
              <a:buNone/>
            </a:pPr>
            <a:endParaRPr lang="en-US" sz="4400" b="0" i="0" dirty="0">
              <a:solidFill>
                <a:schemeClr val="bg2">
                  <a:lumMod val="50000"/>
                </a:schemeClr>
              </a:solidFill>
              <a:effectLst/>
              <a:latin typeface="+mn-lt"/>
            </a:endParaRPr>
          </a:p>
        </p:txBody>
      </p:sp>
      <p:pic>
        <p:nvPicPr>
          <p:cNvPr id="2" name="Image" descr="Image">
            <a:extLst>
              <a:ext uri="{FF2B5EF4-FFF2-40B4-BE49-F238E27FC236}">
                <a16:creationId xmlns:a16="http://schemas.microsoft.com/office/drawing/2014/main" id="{9512A36F-F111-21BF-F755-859BB90580E2}"/>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104178595"/>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DHT slide deck_February23" id="{03561304-D79A-0041-A486-557A202D5F2E}" vid="{65968589-EACC-F64A-B516-51C42EAB4D8F}"/>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14DB4A6D03D469EA4F7B5902FA7FD" ma:contentTypeVersion="2" ma:contentTypeDescription="Create a new document." ma:contentTypeScope="" ma:versionID="97526ede107f12e62d79bbe3ec762c2f">
  <xsd:schema xmlns:xsd="http://www.w3.org/2001/XMLSchema" xmlns:xs="http://www.w3.org/2001/XMLSchema" xmlns:p="http://schemas.microsoft.com/office/2006/metadata/properties" xmlns:ns2="1fbd554f-e28f-46c2-b40f-701c19167d7d" targetNamespace="http://schemas.microsoft.com/office/2006/metadata/properties" ma:root="true" ma:fieldsID="188252ecbf26f51d5c10cb19ee13416b" ns2:_="">
    <xsd:import namespace="1fbd554f-e28f-46c2-b40f-701c19167d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d554f-e28f-46c2-b40f-701c19167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91ED89-C94A-4B64-B43C-67EE7EC51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d554f-e28f-46c2-b40f-701c19167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0EEA53-EDFF-4F42-BA70-98BB03AA88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21_BasicWhite</Template>
  <TotalTime>35752</TotalTime>
  <Words>3952</Words>
  <Application>Microsoft Macintosh PowerPoint</Application>
  <PresentationFormat>Custom</PresentationFormat>
  <Paragraphs>278</Paragraphs>
  <Slides>47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Georgia</vt:lpstr>
      <vt:lpstr>Helvetica Neue</vt:lpstr>
      <vt:lpstr>Helvetica Neue Medium</vt:lpstr>
      <vt:lpstr>Montserrat</vt:lpstr>
      <vt:lpstr>Montserrat Light</vt:lpstr>
      <vt:lpstr>Proxima Nova</vt:lpstr>
      <vt:lpstr>Source Sans Pro Web</vt:lpstr>
      <vt:lpstr>21_BasicWhite</vt:lpstr>
      <vt:lpstr>PowerPoint Presentation</vt:lpstr>
      <vt:lpstr>PowerPoint Presentation</vt:lpstr>
      <vt:lpstr>PowerPoint Presentation</vt:lpstr>
      <vt:lpstr>PowerPoint Presentation</vt:lpstr>
      <vt:lpstr>PowerPoint Presentation</vt:lpstr>
      <vt:lpstr>I. Identifying Major Funders Addressing Substance Use Disorder (SUD) and Opioid Use Disorder (OUD)</vt:lpstr>
      <vt:lpstr>A Note on Impending Federal Restructuring</vt:lpstr>
      <vt:lpstr>PowerPoint Presentation</vt:lpstr>
      <vt:lpstr>Substance Abuse and Mental Health Services Administration (SAMHSA) Grant Programs</vt:lpstr>
      <vt:lpstr>Health Resources and Services Administration (HRSA)</vt:lpstr>
      <vt:lpstr>Health Resources and Services Administration (HRSA) Grant Programs</vt:lpstr>
      <vt:lpstr>Health Resources and Services Administration (HRSA) Grant Programs</vt:lpstr>
      <vt:lpstr>The Centers for Disease Control and Prevention (CDC)</vt:lpstr>
      <vt:lpstr>The Centers for Disease Control and Prevention (CDC) Grant Programs</vt:lpstr>
      <vt:lpstr>Department of Justice—Bureau of Justice Assistance (BJA)</vt:lpstr>
      <vt:lpstr>Department of Justice—Bureau of Justice Assistance (BJA) Grant Programs</vt:lpstr>
      <vt:lpstr>II. Developing familiarity with an overview of data sources, evidence-based practices, and guidance to support SUD/OUD project designs </vt:lpstr>
      <vt:lpstr>Data in Government Grant Proposals: How You Tell the Story</vt:lpstr>
      <vt:lpstr>Example of a Data Table and Accompanying Narrative in a SUD/OUD Government Grant Proposal</vt:lpstr>
      <vt:lpstr>Key Data Source: WNC Health Network</vt:lpstr>
      <vt:lpstr>Key Data Source: WNC Health Network</vt:lpstr>
      <vt:lpstr>Key Data Source: WNC Health Network</vt:lpstr>
      <vt:lpstr>Key Data Source: WNC Health Network</vt:lpstr>
      <vt:lpstr>Key Data Source: County Health Rankings &amp; Roadmaps</vt:lpstr>
      <vt:lpstr>Key Data Source: County Health Rankings &amp; Roadmaps</vt:lpstr>
      <vt:lpstr>What is Evidence-Based Practice?</vt:lpstr>
      <vt:lpstr>What is Evidence-Based Practice?</vt:lpstr>
      <vt:lpstr>PowerPoint Presentation</vt:lpstr>
      <vt:lpstr>How does using EBPs in your project design help create a competitive proposal?</vt:lpstr>
      <vt:lpstr>Example of Utilizing EBP in a Proposal</vt:lpstr>
      <vt:lpstr>Example of Utilizing EBP in a Proposal</vt:lpstr>
      <vt:lpstr>Toolkits: SAMHSA, Rural Health</vt:lpstr>
      <vt:lpstr>III. Key Considerations for Developing a Winning SUD/OUD-focused proposal</vt:lpstr>
      <vt:lpstr>1. Ensure Your Goals and Objectives are Airtight</vt:lpstr>
      <vt:lpstr>2. Emphasize the Unique Aspects of Your Proposal</vt:lpstr>
      <vt:lpstr>3. Discuss the Severity of the Opioid Crisis in Southern Appalachia  </vt:lpstr>
      <vt:lpstr>3. Discuss the Severity of the Opioid Crisis in Southern Appalachia  Why is this important?  </vt:lpstr>
      <vt:lpstr>4. Discuss Potential Positive Economic Impacts</vt:lpstr>
      <vt:lpstr>IV. Being Competitive in the Current Federal Funding Situation for SUD/OUD projects </vt:lpstr>
      <vt:lpstr>PowerPoint Presentation</vt:lpstr>
      <vt:lpstr>Current Federal Funding Situation: HHS Announcement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Davis</dc:creator>
  <cp:lastModifiedBy>Susannah Williams</cp:lastModifiedBy>
  <cp:revision>86</cp:revision>
  <dcterms:created xsi:type="dcterms:W3CDTF">2023-12-13T15:33:23Z</dcterms:created>
  <dcterms:modified xsi:type="dcterms:W3CDTF">2025-04-16T16:55:37Z</dcterms:modified>
</cp:coreProperties>
</file>