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200_B7F300F5.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7" r:id="rId5"/>
    <p:sldId id="258" r:id="rId6"/>
    <p:sldId id="589" r:id="rId7"/>
    <p:sldId id="590" r:id="rId8"/>
    <p:sldId id="596" r:id="rId9"/>
    <p:sldId id="597" r:id="rId10"/>
    <p:sldId id="598" r:id="rId11"/>
    <p:sldId id="266" r:id="rId12"/>
    <p:sldId id="588" r:id="rId13"/>
    <p:sldId id="595" r:id="rId14"/>
    <p:sldId id="607" r:id="rId15"/>
    <p:sldId id="608" r:id="rId16"/>
    <p:sldId id="606" r:id="rId17"/>
    <p:sldId id="566" r:id="rId18"/>
    <p:sldId id="591" r:id="rId19"/>
    <p:sldId id="512" r:id="rId20"/>
    <p:sldId id="557" r:id="rId21"/>
    <p:sldId id="585" r:id="rId22"/>
    <p:sldId id="586" r:id="rId23"/>
    <p:sldId id="587" r:id="rId24"/>
    <p:sldId id="592" r:id="rId25"/>
    <p:sldId id="609" r:id="rId26"/>
    <p:sldId id="610" r:id="rId27"/>
    <p:sldId id="611" r:id="rId28"/>
    <p:sldId id="612" r:id="rId29"/>
    <p:sldId id="613" r:id="rId30"/>
    <p:sldId id="614" r:id="rId31"/>
    <p:sldId id="615" r:id="rId32"/>
    <p:sldId id="593" r:id="rId33"/>
    <p:sldId id="575" r:id="rId34"/>
    <p:sldId id="584" r:id="rId35"/>
    <p:sldId id="558" r:id="rId36"/>
    <p:sldId id="559" r:id="rId37"/>
    <p:sldId id="565" r:id="rId38"/>
    <p:sldId id="580" r:id="rId39"/>
    <p:sldId id="581" r:id="rId40"/>
    <p:sldId id="582" r:id="rId41"/>
    <p:sldId id="583" r:id="rId42"/>
    <p:sldId id="414" r:id="rId43"/>
    <p:sldId id="457" r:id="rId44"/>
    <p:sldId id="51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D5D06B-7D0E-4FD5-29C1-F41B74A17D70}" name="Angela Anderson" initials="AA" userId="S::a.anderson@dht.org::1cc20f93-3652-4e77-a4a1-d75fd2988a9a" providerId="AD"/>
  <p188:author id="{02FB7FCE-1C9D-F37D-A4A2-EA743B243627}" name="Gregory Phipps" initials="" userId="S::gPhipps@friendsofthechildren.org::5bd7dece-a1f4-4086-9e8f-8aa5cf4d21fe" providerId="AD"/>
  <p188:author id="{CB06C1E7-5C56-B516-0878-2933C3592519}" name="Susannah Williams" initials="SW" userId="30697535703f82d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9C8"/>
    <a:srgbClr val="90E6FF"/>
    <a:srgbClr val="556DFB"/>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6"/>
    <p:restoredTop sz="84286" autoAdjust="0"/>
  </p:normalViewPr>
  <p:slideViewPr>
    <p:cSldViewPr snapToGrid="0">
      <p:cViewPr varScale="1">
        <p:scale>
          <a:sx n="93" d="100"/>
          <a:sy n="93" d="100"/>
        </p:scale>
        <p:origin x="1416" y="496"/>
      </p:cViewPr>
      <p:guideLst/>
    </p:cSldViewPr>
  </p:slideViewPr>
  <p:outlineViewPr>
    <p:cViewPr>
      <p:scale>
        <a:sx n="33" d="100"/>
        <a:sy n="33" d="100"/>
      </p:scale>
      <p:origin x="0" y="-12728"/>
    </p:cViewPr>
  </p:outlineViewPr>
  <p:notesTextViewPr>
    <p:cViewPr>
      <p:scale>
        <a:sx n="1" d="1"/>
        <a:sy n="1" d="1"/>
      </p:scale>
      <p:origin x="0" y="0"/>
    </p:cViewPr>
  </p:notesTextViewPr>
  <p:notesViewPr>
    <p:cSldViewPr snapToGrid="0">
      <p:cViewPr varScale="1">
        <p:scale>
          <a:sx n="107" d="100"/>
          <a:sy n="107" d="100"/>
        </p:scale>
        <p:origin x="219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200_B7F300F5.xml><?xml version="1.0" encoding="utf-8"?>
<p188:cmLst xmlns:a="http://schemas.openxmlformats.org/drawingml/2006/main" xmlns:r="http://schemas.openxmlformats.org/officeDocument/2006/relationships" xmlns:p188="http://schemas.microsoft.com/office/powerpoint/2018/8/main">
  <p188:cm id="{5F084FAB-9991-6F42-9FBD-26DFB4907F0D}" authorId="{02FB7FCE-1C9D-F37D-A4A2-EA743B243627}" created="2025-05-25T21:01:54.504">
    <ac:txMkLst xmlns:ac="http://schemas.microsoft.com/office/drawing/2013/main/command">
      <pc:docMk xmlns:pc="http://schemas.microsoft.com/office/powerpoint/2013/main/command"/>
      <pc:sldMk xmlns:pc="http://schemas.microsoft.com/office/powerpoint/2013/main/command" cId="3086156021" sldId="512"/>
      <ac:spMk id="4" creationId="{D7989615-3FC8-B074-543E-345A04E466D1}"/>
      <ac:txMk cp="179" len="39">
        <ac:context len="219" hash="1344091469"/>
      </ac:txMk>
    </ac:txMkLst>
    <p188:pos x="6708359" y="2739259"/>
    <p188:txBody>
      <a:bodyPr/>
      <a:lstStyle/>
      <a:p>
        <a:r>
          <a:rPr lang="en-US"/>
          <a:t>Note to self: 1. Expertise  2. Financial management (so they won’t have to take grant back)</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F8E47-F399-451E-8C4D-DFC997B81A79}"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CB6B100D-9075-4535-81DD-30631106FD3F}">
      <dgm:prSet custT="1"/>
      <dgm:spPr/>
      <dgm:t>
        <a:bodyPr/>
        <a:lstStyle/>
        <a:p>
          <a:r>
            <a:rPr lang="en-US" sz="1600" b="1" u="sng" dirty="0"/>
            <a:t>Pre-Review Conference Call</a:t>
          </a:r>
          <a:r>
            <a:rPr lang="en-US" sz="1600" b="1" dirty="0"/>
            <a:t>: To provide an overview of the review process and give reviewers the opportunity to address with federal agency staff any questions or issues regarding review policies and procedures.</a:t>
          </a:r>
          <a:endParaRPr lang="en-US" sz="1600" dirty="0"/>
        </a:p>
      </dgm:t>
    </dgm:pt>
    <dgm:pt modelId="{BAC8847B-CC95-41DF-8404-18BE36A88B35}" type="parTrans" cxnId="{56A2915C-7340-4FCB-BA8B-4D79AB4ACFC4}">
      <dgm:prSet/>
      <dgm:spPr/>
      <dgm:t>
        <a:bodyPr/>
        <a:lstStyle/>
        <a:p>
          <a:endParaRPr lang="en-US"/>
        </a:p>
      </dgm:t>
    </dgm:pt>
    <dgm:pt modelId="{57D50BA1-C820-4305-B16A-32322C8586D3}" type="sibTrans" cxnId="{56A2915C-7340-4FCB-BA8B-4D79AB4ACFC4}">
      <dgm:prSet/>
      <dgm:spPr/>
      <dgm:t>
        <a:bodyPr/>
        <a:lstStyle/>
        <a:p>
          <a:endParaRPr lang="en-US"/>
        </a:p>
      </dgm:t>
    </dgm:pt>
    <dgm:pt modelId="{F354536F-44F6-42CA-9352-8F0F2A92D7AB}">
      <dgm:prSet custT="1"/>
      <dgm:spPr/>
      <dgm:t>
        <a:bodyPr/>
        <a:lstStyle/>
        <a:p>
          <a:r>
            <a:rPr lang="en-US" sz="1600" b="1" dirty="0"/>
            <a:t>Each reviewer is assigned to read, evaluate, and score </a:t>
          </a:r>
          <a:r>
            <a:rPr lang="en-US" sz="1600" b="1" u="sng" dirty="0"/>
            <a:t>up to six applications</a:t>
          </a:r>
          <a:r>
            <a:rPr lang="en-US" sz="1600" b="1" dirty="0"/>
            <a:t>.  Reviewers are also required to read (but not score) all of the other applications assigned to other reviewers. All reviewers must attend a Quarterly Reviewer Training session.</a:t>
          </a:r>
          <a:endParaRPr lang="en-US" sz="1600" dirty="0"/>
        </a:p>
      </dgm:t>
    </dgm:pt>
    <dgm:pt modelId="{F848A95F-72C5-46D9-A785-8DB5CB1A3F60}" type="parTrans" cxnId="{B4EE2908-2E6D-4162-98AE-64D06E09B9F5}">
      <dgm:prSet/>
      <dgm:spPr/>
      <dgm:t>
        <a:bodyPr/>
        <a:lstStyle/>
        <a:p>
          <a:endParaRPr lang="en-US"/>
        </a:p>
      </dgm:t>
    </dgm:pt>
    <dgm:pt modelId="{F154CD72-08A9-4BDA-BC4D-B728D3D45EDC}" type="sibTrans" cxnId="{B4EE2908-2E6D-4162-98AE-64D06E09B9F5}">
      <dgm:prSet/>
      <dgm:spPr/>
      <dgm:t>
        <a:bodyPr/>
        <a:lstStyle/>
        <a:p>
          <a:endParaRPr lang="en-US"/>
        </a:p>
      </dgm:t>
    </dgm:pt>
    <dgm:pt modelId="{429CB0A9-EDC2-4D04-B846-716AEE17F2C5}">
      <dgm:prSet custT="1"/>
      <dgm:spPr/>
      <dgm:t>
        <a:bodyPr/>
        <a:lstStyle/>
        <a:p>
          <a:r>
            <a:rPr lang="en-US" sz="1600" b="1" u="sng" dirty="0"/>
            <a:t>Reviewer honoraria</a:t>
          </a:r>
          <a:r>
            <a:rPr lang="en-US" sz="1600" b="1" dirty="0"/>
            <a:t>: $350/day (about 3 days) or $140/application (subject to change).</a:t>
          </a:r>
          <a:endParaRPr lang="en-US" sz="1600" dirty="0"/>
        </a:p>
      </dgm:t>
    </dgm:pt>
    <dgm:pt modelId="{3DEDAA6C-C989-4221-A7A8-50550BC0C4E3}" type="parTrans" cxnId="{C9AD457D-71DE-45AA-9F64-86D77B1ED236}">
      <dgm:prSet/>
      <dgm:spPr/>
      <dgm:t>
        <a:bodyPr/>
        <a:lstStyle/>
        <a:p>
          <a:endParaRPr lang="en-US"/>
        </a:p>
      </dgm:t>
    </dgm:pt>
    <dgm:pt modelId="{2A9BE4E6-A697-4E12-9FD3-14C064585B57}" type="sibTrans" cxnId="{C9AD457D-71DE-45AA-9F64-86D77B1ED236}">
      <dgm:prSet/>
      <dgm:spPr/>
      <dgm:t>
        <a:bodyPr/>
        <a:lstStyle/>
        <a:p>
          <a:endParaRPr lang="en-US"/>
        </a:p>
      </dgm:t>
    </dgm:pt>
    <dgm:pt modelId="{73E2411C-7F8E-48ED-B5EA-69696BAE3231}">
      <dgm:prSet custT="1"/>
      <dgm:spPr/>
      <dgm:t>
        <a:bodyPr/>
        <a:lstStyle/>
        <a:p>
          <a:r>
            <a:rPr lang="en-US" sz="1600" b="1" u="sng" dirty="0"/>
            <a:t>No conflicts of interest</a:t>
          </a:r>
          <a:r>
            <a:rPr lang="en-US" sz="1600" b="1" dirty="0"/>
            <a:t>: To achieve the goal of a fair and objective review, reviewers must not carry any prejudices, biases, or conflicts of interest into the review process.  The reviewer is obligated to declare any and all potential or actual conflicts of interest. </a:t>
          </a:r>
          <a:endParaRPr lang="en-US" sz="1600" dirty="0"/>
        </a:p>
      </dgm:t>
    </dgm:pt>
    <dgm:pt modelId="{21D9E55B-9EF1-4D4D-AA8B-F12CEA1F2613}" type="parTrans" cxnId="{FFA03BEC-02D1-4F9C-A3F6-34888955FCA9}">
      <dgm:prSet/>
      <dgm:spPr/>
      <dgm:t>
        <a:bodyPr/>
        <a:lstStyle/>
        <a:p>
          <a:endParaRPr lang="en-US"/>
        </a:p>
      </dgm:t>
    </dgm:pt>
    <dgm:pt modelId="{8663FCFD-E193-4F83-A1A2-2F95F7C8FFCB}" type="sibTrans" cxnId="{FFA03BEC-02D1-4F9C-A3F6-34888955FCA9}">
      <dgm:prSet/>
      <dgm:spPr/>
      <dgm:t>
        <a:bodyPr/>
        <a:lstStyle/>
        <a:p>
          <a:endParaRPr lang="en-US"/>
        </a:p>
      </dgm:t>
    </dgm:pt>
    <dgm:pt modelId="{8C62CF93-2D66-4B08-9D7A-101619824596}">
      <dgm:prSet custT="1"/>
      <dgm:spPr/>
      <dgm:t>
        <a:bodyPr/>
        <a:lstStyle/>
        <a:p>
          <a:r>
            <a:rPr lang="en-US" sz="1600" b="1" dirty="0"/>
            <a:t>All comments made by the Reviewer are treated as confidential information.  </a:t>
          </a:r>
          <a:r>
            <a:rPr lang="en-US" sz="1600" b="1" u="sng" dirty="0"/>
            <a:t>All reviewer materials are expected to be deleted when the review process is completed.</a:t>
          </a:r>
          <a:endParaRPr lang="en-US" sz="1600" dirty="0"/>
        </a:p>
      </dgm:t>
    </dgm:pt>
    <dgm:pt modelId="{F57F4D23-88F1-4AED-8902-22614E24E62B}" type="parTrans" cxnId="{8B095688-6F0F-4CB7-BCA9-442D280B926D}">
      <dgm:prSet/>
      <dgm:spPr/>
      <dgm:t>
        <a:bodyPr/>
        <a:lstStyle/>
        <a:p>
          <a:endParaRPr lang="en-US"/>
        </a:p>
      </dgm:t>
    </dgm:pt>
    <dgm:pt modelId="{396E6BC3-8B72-42D7-8463-E576D84C112C}" type="sibTrans" cxnId="{8B095688-6F0F-4CB7-BCA9-442D280B926D}">
      <dgm:prSet/>
      <dgm:spPr/>
      <dgm:t>
        <a:bodyPr/>
        <a:lstStyle/>
        <a:p>
          <a:endParaRPr lang="en-US"/>
        </a:p>
      </dgm:t>
    </dgm:pt>
    <dgm:pt modelId="{8DE8B09F-6CBD-43D5-90D0-DAA5F6582A15}" type="pres">
      <dgm:prSet presAssocID="{E1DF8E47-F399-451E-8C4D-DFC997B81A79}" presName="root" presStyleCnt="0">
        <dgm:presLayoutVars>
          <dgm:dir/>
          <dgm:resizeHandles val="exact"/>
        </dgm:presLayoutVars>
      </dgm:prSet>
      <dgm:spPr/>
    </dgm:pt>
    <dgm:pt modelId="{FF3F47B2-8051-4402-8AF4-66C2C1389374}" type="pres">
      <dgm:prSet presAssocID="{CB6B100D-9075-4535-81DD-30631106FD3F}" presName="compNode" presStyleCnt="0"/>
      <dgm:spPr/>
    </dgm:pt>
    <dgm:pt modelId="{FB8CD12D-7BDE-4C47-A34B-B19713596DAB}" type="pres">
      <dgm:prSet presAssocID="{CB6B100D-9075-4535-81DD-30631106FD3F}" presName="bgRect" presStyleLbl="bgShp" presStyleIdx="0" presStyleCnt="5"/>
      <dgm:spPr/>
    </dgm:pt>
    <dgm:pt modelId="{4B700302-D04B-4743-B14D-F9A62929C94C}" type="pres">
      <dgm:prSet presAssocID="{CB6B100D-9075-4535-81DD-30631106FD3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1FA5E46E-B5A4-479F-869C-351F9A3BAAFC}" type="pres">
      <dgm:prSet presAssocID="{CB6B100D-9075-4535-81DD-30631106FD3F}" presName="spaceRect" presStyleCnt="0"/>
      <dgm:spPr/>
    </dgm:pt>
    <dgm:pt modelId="{35F2F53B-1759-4429-9378-7634A31E1F29}" type="pres">
      <dgm:prSet presAssocID="{CB6B100D-9075-4535-81DD-30631106FD3F}" presName="parTx" presStyleLbl="revTx" presStyleIdx="0" presStyleCnt="5">
        <dgm:presLayoutVars>
          <dgm:chMax val="0"/>
          <dgm:chPref val="0"/>
        </dgm:presLayoutVars>
      </dgm:prSet>
      <dgm:spPr/>
    </dgm:pt>
    <dgm:pt modelId="{A2896620-22C5-4855-8B50-81D9C9A268CE}" type="pres">
      <dgm:prSet presAssocID="{57D50BA1-C820-4305-B16A-32322C8586D3}" presName="sibTrans" presStyleCnt="0"/>
      <dgm:spPr/>
    </dgm:pt>
    <dgm:pt modelId="{AACFEA93-9EA9-4359-A810-A5C7DB78179A}" type="pres">
      <dgm:prSet presAssocID="{F354536F-44F6-42CA-9352-8F0F2A92D7AB}" presName="compNode" presStyleCnt="0"/>
      <dgm:spPr/>
    </dgm:pt>
    <dgm:pt modelId="{C4431096-2194-4D61-837D-DC62D5BBC384}" type="pres">
      <dgm:prSet presAssocID="{F354536F-44F6-42CA-9352-8F0F2A92D7AB}" presName="bgRect" presStyleLbl="bgShp" presStyleIdx="1" presStyleCnt="5" custScaleX="99942" custScaleY="201005"/>
      <dgm:spPr/>
    </dgm:pt>
    <dgm:pt modelId="{20FCE93C-EF0A-4674-B37A-EF4040F17643}" type="pres">
      <dgm:prSet presAssocID="{F354536F-44F6-42CA-9352-8F0F2A92D7A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87DC3C4E-8ACD-4132-813B-B8B884BA8110}" type="pres">
      <dgm:prSet presAssocID="{F354536F-44F6-42CA-9352-8F0F2A92D7AB}" presName="spaceRect" presStyleCnt="0"/>
      <dgm:spPr/>
    </dgm:pt>
    <dgm:pt modelId="{0240F5AC-505C-4BFC-A15D-FCE03402DEBD}" type="pres">
      <dgm:prSet presAssocID="{F354536F-44F6-42CA-9352-8F0F2A92D7AB}" presName="parTx" presStyleLbl="revTx" presStyleIdx="1" presStyleCnt="5">
        <dgm:presLayoutVars>
          <dgm:chMax val="0"/>
          <dgm:chPref val="0"/>
        </dgm:presLayoutVars>
      </dgm:prSet>
      <dgm:spPr/>
    </dgm:pt>
    <dgm:pt modelId="{68D011C7-CDA9-47B1-B652-A2E5853F300B}" type="pres">
      <dgm:prSet presAssocID="{F154CD72-08A9-4BDA-BC4D-B728D3D45EDC}" presName="sibTrans" presStyleCnt="0"/>
      <dgm:spPr/>
    </dgm:pt>
    <dgm:pt modelId="{E231F342-8189-43F7-B130-09B00DA2AD0E}" type="pres">
      <dgm:prSet presAssocID="{429CB0A9-EDC2-4D04-B846-716AEE17F2C5}" presName="compNode" presStyleCnt="0"/>
      <dgm:spPr/>
    </dgm:pt>
    <dgm:pt modelId="{A902D222-E2AC-4410-950A-FE261F111E2D}" type="pres">
      <dgm:prSet presAssocID="{429CB0A9-EDC2-4D04-B846-716AEE17F2C5}" presName="bgRect" presStyleLbl="bgShp" presStyleIdx="2" presStyleCnt="5"/>
      <dgm:spPr/>
    </dgm:pt>
    <dgm:pt modelId="{862913AA-0119-419F-A8A7-E786C4E8C276}" type="pres">
      <dgm:prSet presAssocID="{429CB0A9-EDC2-4D04-B846-716AEE17F2C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FFB60E52-CEEC-4B46-BD99-6DBDF680714C}" type="pres">
      <dgm:prSet presAssocID="{429CB0A9-EDC2-4D04-B846-716AEE17F2C5}" presName="spaceRect" presStyleCnt="0"/>
      <dgm:spPr/>
    </dgm:pt>
    <dgm:pt modelId="{455CD0D8-FABB-44D6-8A6D-4CEDB97923EE}" type="pres">
      <dgm:prSet presAssocID="{429CB0A9-EDC2-4D04-B846-716AEE17F2C5}" presName="parTx" presStyleLbl="revTx" presStyleIdx="2" presStyleCnt="5">
        <dgm:presLayoutVars>
          <dgm:chMax val="0"/>
          <dgm:chPref val="0"/>
        </dgm:presLayoutVars>
      </dgm:prSet>
      <dgm:spPr/>
    </dgm:pt>
    <dgm:pt modelId="{D2D33615-7B73-4B10-AEC8-B7219F6495D7}" type="pres">
      <dgm:prSet presAssocID="{2A9BE4E6-A697-4E12-9FD3-14C064585B57}" presName="sibTrans" presStyleCnt="0"/>
      <dgm:spPr/>
    </dgm:pt>
    <dgm:pt modelId="{02D654E2-0CFB-4407-B1A5-68A1A96E4351}" type="pres">
      <dgm:prSet presAssocID="{73E2411C-7F8E-48ED-B5EA-69696BAE3231}" presName="compNode" presStyleCnt="0"/>
      <dgm:spPr/>
    </dgm:pt>
    <dgm:pt modelId="{3D45BB17-F6BC-438F-84FB-4C54F12E79E5}" type="pres">
      <dgm:prSet presAssocID="{73E2411C-7F8E-48ED-B5EA-69696BAE3231}" presName="bgRect" presStyleLbl="bgShp" presStyleIdx="3" presStyleCnt="5" custScaleY="205097"/>
      <dgm:spPr/>
    </dgm:pt>
    <dgm:pt modelId="{4C4D7816-C77F-492A-9564-B9E414DEA331}" type="pres">
      <dgm:prSet presAssocID="{73E2411C-7F8E-48ED-B5EA-69696BAE323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73E7BBB8-69DD-4A46-888E-CC33DC2AB8AE}" type="pres">
      <dgm:prSet presAssocID="{73E2411C-7F8E-48ED-B5EA-69696BAE3231}" presName="spaceRect" presStyleCnt="0"/>
      <dgm:spPr/>
    </dgm:pt>
    <dgm:pt modelId="{93EDA3D0-02AC-4254-A98D-0A52B79C2697}" type="pres">
      <dgm:prSet presAssocID="{73E2411C-7F8E-48ED-B5EA-69696BAE3231}" presName="parTx" presStyleLbl="revTx" presStyleIdx="3" presStyleCnt="5">
        <dgm:presLayoutVars>
          <dgm:chMax val="0"/>
          <dgm:chPref val="0"/>
        </dgm:presLayoutVars>
      </dgm:prSet>
      <dgm:spPr/>
    </dgm:pt>
    <dgm:pt modelId="{0DF4DF41-209A-4F50-B71B-B9FFEA720FF6}" type="pres">
      <dgm:prSet presAssocID="{8663FCFD-E193-4F83-A1A2-2F95F7C8FFCB}" presName="sibTrans" presStyleCnt="0"/>
      <dgm:spPr/>
    </dgm:pt>
    <dgm:pt modelId="{82B691C1-5486-4458-A615-A7D6C9CF1D43}" type="pres">
      <dgm:prSet presAssocID="{8C62CF93-2D66-4B08-9D7A-101619824596}" presName="compNode" presStyleCnt="0"/>
      <dgm:spPr/>
    </dgm:pt>
    <dgm:pt modelId="{FE5AB590-37CF-4855-97A1-DE56E1845407}" type="pres">
      <dgm:prSet presAssocID="{8C62CF93-2D66-4B08-9D7A-101619824596}" presName="bgRect" presStyleLbl="bgShp" presStyleIdx="4" presStyleCnt="5"/>
      <dgm:spPr/>
    </dgm:pt>
    <dgm:pt modelId="{490609A0-E849-4743-B0CA-821824160DE4}" type="pres">
      <dgm:prSet presAssocID="{8C62CF93-2D66-4B08-9D7A-10161982459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Folder"/>
        </a:ext>
      </dgm:extLst>
    </dgm:pt>
    <dgm:pt modelId="{99A45D20-252C-493B-A6E7-F84E414660E4}" type="pres">
      <dgm:prSet presAssocID="{8C62CF93-2D66-4B08-9D7A-101619824596}" presName="spaceRect" presStyleCnt="0"/>
      <dgm:spPr/>
    </dgm:pt>
    <dgm:pt modelId="{18698656-9830-41C6-B0EE-C5E89BFC9438}" type="pres">
      <dgm:prSet presAssocID="{8C62CF93-2D66-4B08-9D7A-101619824596}" presName="parTx" presStyleLbl="revTx" presStyleIdx="4" presStyleCnt="5">
        <dgm:presLayoutVars>
          <dgm:chMax val="0"/>
          <dgm:chPref val="0"/>
        </dgm:presLayoutVars>
      </dgm:prSet>
      <dgm:spPr/>
    </dgm:pt>
  </dgm:ptLst>
  <dgm:cxnLst>
    <dgm:cxn modelId="{B4EE2908-2E6D-4162-98AE-64D06E09B9F5}" srcId="{E1DF8E47-F399-451E-8C4D-DFC997B81A79}" destId="{F354536F-44F6-42CA-9352-8F0F2A92D7AB}" srcOrd="1" destOrd="0" parTransId="{F848A95F-72C5-46D9-A785-8DB5CB1A3F60}" sibTransId="{F154CD72-08A9-4BDA-BC4D-B728D3D45EDC}"/>
    <dgm:cxn modelId="{56A2915C-7340-4FCB-BA8B-4D79AB4ACFC4}" srcId="{E1DF8E47-F399-451E-8C4D-DFC997B81A79}" destId="{CB6B100D-9075-4535-81DD-30631106FD3F}" srcOrd="0" destOrd="0" parTransId="{BAC8847B-CC95-41DF-8404-18BE36A88B35}" sibTransId="{57D50BA1-C820-4305-B16A-32322C8586D3}"/>
    <dgm:cxn modelId="{C9AD457D-71DE-45AA-9F64-86D77B1ED236}" srcId="{E1DF8E47-F399-451E-8C4D-DFC997B81A79}" destId="{429CB0A9-EDC2-4D04-B846-716AEE17F2C5}" srcOrd="2" destOrd="0" parTransId="{3DEDAA6C-C989-4221-A7A8-50550BC0C4E3}" sibTransId="{2A9BE4E6-A697-4E12-9FD3-14C064585B57}"/>
    <dgm:cxn modelId="{1CF42585-4095-425E-9449-CA98C221EF97}" type="presOf" srcId="{F354536F-44F6-42CA-9352-8F0F2A92D7AB}" destId="{0240F5AC-505C-4BFC-A15D-FCE03402DEBD}" srcOrd="0" destOrd="0" presId="urn:microsoft.com/office/officeart/2018/2/layout/IconVerticalSolidList"/>
    <dgm:cxn modelId="{FD954388-4068-4385-B598-6B21A2439820}" type="presOf" srcId="{73E2411C-7F8E-48ED-B5EA-69696BAE3231}" destId="{93EDA3D0-02AC-4254-A98D-0A52B79C2697}" srcOrd="0" destOrd="0" presId="urn:microsoft.com/office/officeart/2018/2/layout/IconVerticalSolidList"/>
    <dgm:cxn modelId="{8B095688-6F0F-4CB7-BCA9-442D280B926D}" srcId="{E1DF8E47-F399-451E-8C4D-DFC997B81A79}" destId="{8C62CF93-2D66-4B08-9D7A-101619824596}" srcOrd="4" destOrd="0" parTransId="{F57F4D23-88F1-4AED-8902-22614E24E62B}" sibTransId="{396E6BC3-8B72-42D7-8463-E576D84C112C}"/>
    <dgm:cxn modelId="{08C53B95-3CB9-4D69-8F8E-F324D20B27CE}" type="presOf" srcId="{E1DF8E47-F399-451E-8C4D-DFC997B81A79}" destId="{8DE8B09F-6CBD-43D5-90D0-DAA5F6582A15}" srcOrd="0" destOrd="0" presId="urn:microsoft.com/office/officeart/2018/2/layout/IconVerticalSolidList"/>
    <dgm:cxn modelId="{7E2C20B1-F4FA-4D04-B489-E9B6750D1547}" type="presOf" srcId="{429CB0A9-EDC2-4D04-B846-716AEE17F2C5}" destId="{455CD0D8-FABB-44D6-8A6D-4CEDB97923EE}" srcOrd="0" destOrd="0" presId="urn:microsoft.com/office/officeart/2018/2/layout/IconVerticalSolidList"/>
    <dgm:cxn modelId="{9804A5C5-6550-4E2A-89AC-438BBB08D41D}" type="presOf" srcId="{8C62CF93-2D66-4B08-9D7A-101619824596}" destId="{18698656-9830-41C6-B0EE-C5E89BFC9438}" srcOrd="0" destOrd="0" presId="urn:microsoft.com/office/officeart/2018/2/layout/IconVerticalSolidList"/>
    <dgm:cxn modelId="{C90BA0EA-70F0-418B-A396-A1FE609577A5}" type="presOf" srcId="{CB6B100D-9075-4535-81DD-30631106FD3F}" destId="{35F2F53B-1759-4429-9378-7634A31E1F29}" srcOrd="0" destOrd="0" presId="urn:microsoft.com/office/officeart/2018/2/layout/IconVerticalSolidList"/>
    <dgm:cxn modelId="{FFA03BEC-02D1-4F9C-A3F6-34888955FCA9}" srcId="{E1DF8E47-F399-451E-8C4D-DFC997B81A79}" destId="{73E2411C-7F8E-48ED-B5EA-69696BAE3231}" srcOrd="3" destOrd="0" parTransId="{21D9E55B-9EF1-4D4D-AA8B-F12CEA1F2613}" sibTransId="{8663FCFD-E193-4F83-A1A2-2F95F7C8FFCB}"/>
    <dgm:cxn modelId="{56DD1A07-B003-4BF4-BCB2-A6980FED5325}" type="presParOf" srcId="{8DE8B09F-6CBD-43D5-90D0-DAA5F6582A15}" destId="{FF3F47B2-8051-4402-8AF4-66C2C1389374}" srcOrd="0" destOrd="0" presId="urn:microsoft.com/office/officeart/2018/2/layout/IconVerticalSolidList"/>
    <dgm:cxn modelId="{F5EE9032-C881-4355-88F2-F0DBE273A268}" type="presParOf" srcId="{FF3F47B2-8051-4402-8AF4-66C2C1389374}" destId="{FB8CD12D-7BDE-4C47-A34B-B19713596DAB}" srcOrd="0" destOrd="0" presId="urn:microsoft.com/office/officeart/2018/2/layout/IconVerticalSolidList"/>
    <dgm:cxn modelId="{597A17A1-A053-42C2-BFBF-C04ACBD00754}" type="presParOf" srcId="{FF3F47B2-8051-4402-8AF4-66C2C1389374}" destId="{4B700302-D04B-4743-B14D-F9A62929C94C}" srcOrd="1" destOrd="0" presId="urn:microsoft.com/office/officeart/2018/2/layout/IconVerticalSolidList"/>
    <dgm:cxn modelId="{E41FA463-B7A2-4403-85B3-32E377BC7E38}" type="presParOf" srcId="{FF3F47B2-8051-4402-8AF4-66C2C1389374}" destId="{1FA5E46E-B5A4-479F-869C-351F9A3BAAFC}" srcOrd="2" destOrd="0" presId="urn:microsoft.com/office/officeart/2018/2/layout/IconVerticalSolidList"/>
    <dgm:cxn modelId="{DB76972D-2D65-493B-96CB-058CA33F9FBD}" type="presParOf" srcId="{FF3F47B2-8051-4402-8AF4-66C2C1389374}" destId="{35F2F53B-1759-4429-9378-7634A31E1F29}" srcOrd="3" destOrd="0" presId="urn:microsoft.com/office/officeart/2018/2/layout/IconVerticalSolidList"/>
    <dgm:cxn modelId="{E599D487-85F1-4BBE-9E4B-CA59303BCD7E}" type="presParOf" srcId="{8DE8B09F-6CBD-43D5-90D0-DAA5F6582A15}" destId="{A2896620-22C5-4855-8B50-81D9C9A268CE}" srcOrd="1" destOrd="0" presId="urn:microsoft.com/office/officeart/2018/2/layout/IconVerticalSolidList"/>
    <dgm:cxn modelId="{D5A97231-02B9-4118-A41E-781A29CB5B30}" type="presParOf" srcId="{8DE8B09F-6CBD-43D5-90D0-DAA5F6582A15}" destId="{AACFEA93-9EA9-4359-A810-A5C7DB78179A}" srcOrd="2" destOrd="0" presId="urn:microsoft.com/office/officeart/2018/2/layout/IconVerticalSolidList"/>
    <dgm:cxn modelId="{B30810E8-1D7B-40F7-AD8C-6CE5B198A280}" type="presParOf" srcId="{AACFEA93-9EA9-4359-A810-A5C7DB78179A}" destId="{C4431096-2194-4D61-837D-DC62D5BBC384}" srcOrd="0" destOrd="0" presId="urn:microsoft.com/office/officeart/2018/2/layout/IconVerticalSolidList"/>
    <dgm:cxn modelId="{BDB68BA0-C340-49FB-9825-A3CCFA1C1A8F}" type="presParOf" srcId="{AACFEA93-9EA9-4359-A810-A5C7DB78179A}" destId="{20FCE93C-EF0A-4674-B37A-EF4040F17643}" srcOrd="1" destOrd="0" presId="urn:microsoft.com/office/officeart/2018/2/layout/IconVerticalSolidList"/>
    <dgm:cxn modelId="{6C0E6D3D-BA45-4AC9-8A03-CF42A757BABE}" type="presParOf" srcId="{AACFEA93-9EA9-4359-A810-A5C7DB78179A}" destId="{87DC3C4E-8ACD-4132-813B-B8B884BA8110}" srcOrd="2" destOrd="0" presId="urn:microsoft.com/office/officeart/2018/2/layout/IconVerticalSolidList"/>
    <dgm:cxn modelId="{49446D53-B3B0-4EE8-A41C-FF0AE271CBF3}" type="presParOf" srcId="{AACFEA93-9EA9-4359-A810-A5C7DB78179A}" destId="{0240F5AC-505C-4BFC-A15D-FCE03402DEBD}" srcOrd="3" destOrd="0" presId="urn:microsoft.com/office/officeart/2018/2/layout/IconVerticalSolidList"/>
    <dgm:cxn modelId="{D0AA481F-2A44-4DC6-AACE-67C44ECEC932}" type="presParOf" srcId="{8DE8B09F-6CBD-43D5-90D0-DAA5F6582A15}" destId="{68D011C7-CDA9-47B1-B652-A2E5853F300B}" srcOrd="3" destOrd="0" presId="urn:microsoft.com/office/officeart/2018/2/layout/IconVerticalSolidList"/>
    <dgm:cxn modelId="{DD100DD9-0CE0-4197-919B-08754624ED77}" type="presParOf" srcId="{8DE8B09F-6CBD-43D5-90D0-DAA5F6582A15}" destId="{E231F342-8189-43F7-B130-09B00DA2AD0E}" srcOrd="4" destOrd="0" presId="urn:microsoft.com/office/officeart/2018/2/layout/IconVerticalSolidList"/>
    <dgm:cxn modelId="{76A694D4-654B-4474-9EF1-B80ED270B200}" type="presParOf" srcId="{E231F342-8189-43F7-B130-09B00DA2AD0E}" destId="{A902D222-E2AC-4410-950A-FE261F111E2D}" srcOrd="0" destOrd="0" presId="urn:microsoft.com/office/officeart/2018/2/layout/IconVerticalSolidList"/>
    <dgm:cxn modelId="{6CF880D3-25C0-4A4F-8751-0C369043BBA4}" type="presParOf" srcId="{E231F342-8189-43F7-B130-09B00DA2AD0E}" destId="{862913AA-0119-419F-A8A7-E786C4E8C276}" srcOrd="1" destOrd="0" presId="urn:microsoft.com/office/officeart/2018/2/layout/IconVerticalSolidList"/>
    <dgm:cxn modelId="{CE80E352-6D00-4BB5-8DE1-C2D3EF31E934}" type="presParOf" srcId="{E231F342-8189-43F7-B130-09B00DA2AD0E}" destId="{FFB60E52-CEEC-4B46-BD99-6DBDF680714C}" srcOrd="2" destOrd="0" presId="urn:microsoft.com/office/officeart/2018/2/layout/IconVerticalSolidList"/>
    <dgm:cxn modelId="{6BDC54CA-7B8C-41A0-8B5E-6FA1B8DC889B}" type="presParOf" srcId="{E231F342-8189-43F7-B130-09B00DA2AD0E}" destId="{455CD0D8-FABB-44D6-8A6D-4CEDB97923EE}" srcOrd="3" destOrd="0" presId="urn:microsoft.com/office/officeart/2018/2/layout/IconVerticalSolidList"/>
    <dgm:cxn modelId="{A5750055-930D-42F3-BA5A-B9CAC946CBC8}" type="presParOf" srcId="{8DE8B09F-6CBD-43D5-90D0-DAA5F6582A15}" destId="{D2D33615-7B73-4B10-AEC8-B7219F6495D7}" srcOrd="5" destOrd="0" presId="urn:microsoft.com/office/officeart/2018/2/layout/IconVerticalSolidList"/>
    <dgm:cxn modelId="{0A9C4062-5A0E-41EA-BEF1-F51CD04AE7E6}" type="presParOf" srcId="{8DE8B09F-6CBD-43D5-90D0-DAA5F6582A15}" destId="{02D654E2-0CFB-4407-B1A5-68A1A96E4351}" srcOrd="6" destOrd="0" presId="urn:microsoft.com/office/officeart/2018/2/layout/IconVerticalSolidList"/>
    <dgm:cxn modelId="{A90E4C07-2003-409C-8266-A191A44C438D}" type="presParOf" srcId="{02D654E2-0CFB-4407-B1A5-68A1A96E4351}" destId="{3D45BB17-F6BC-438F-84FB-4C54F12E79E5}" srcOrd="0" destOrd="0" presId="urn:microsoft.com/office/officeart/2018/2/layout/IconVerticalSolidList"/>
    <dgm:cxn modelId="{3D35EFC2-432B-483C-B4F0-AC0DEF032AFC}" type="presParOf" srcId="{02D654E2-0CFB-4407-B1A5-68A1A96E4351}" destId="{4C4D7816-C77F-492A-9564-B9E414DEA331}" srcOrd="1" destOrd="0" presId="urn:microsoft.com/office/officeart/2018/2/layout/IconVerticalSolidList"/>
    <dgm:cxn modelId="{79B97209-2A07-4839-AC3A-5AB989B8577F}" type="presParOf" srcId="{02D654E2-0CFB-4407-B1A5-68A1A96E4351}" destId="{73E7BBB8-69DD-4A46-888E-CC33DC2AB8AE}" srcOrd="2" destOrd="0" presId="urn:microsoft.com/office/officeart/2018/2/layout/IconVerticalSolidList"/>
    <dgm:cxn modelId="{576A8DA8-D69C-4DF8-9664-8789C9C21636}" type="presParOf" srcId="{02D654E2-0CFB-4407-B1A5-68A1A96E4351}" destId="{93EDA3D0-02AC-4254-A98D-0A52B79C2697}" srcOrd="3" destOrd="0" presId="urn:microsoft.com/office/officeart/2018/2/layout/IconVerticalSolidList"/>
    <dgm:cxn modelId="{367FDC86-89E8-4244-BDE5-9760CFC880AB}" type="presParOf" srcId="{8DE8B09F-6CBD-43D5-90D0-DAA5F6582A15}" destId="{0DF4DF41-209A-4F50-B71B-B9FFEA720FF6}" srcOrd="7" destOrd="0" presId="urn:microsoft.com/office/officeart/2018/2/layout/IconVerticalSolidList"/>
    <dgm:cxn modelId="{4ACB020E-8106-4987-8F94-C338F2FF5575}" type="presParOf" srcId="{8DE8B09F-6CBD-43D5-90D0-DAA5F6582A15}" destId="{82B691C1-5486-4458-A615-A7D6C9CF1D43}" srcOrd="8" destOrd="0" presId="urn:microsoft.com/office/officeart/2018/2/layout/IconVerticalSolidList"/>
    <dgm:cxn modelId="{0F23B68F-FAEC-4DDA-967E-B0DCE027A06C}" type="presParOf" srcId="{82B691C1-5486-4458-A615-A7D6C9CF1D43}" destId="{FE5AB590-37CF-4855-97A1-DE56E1845407}" srcOrd="0" destOrd="0" presId="urn:microsoft.com/office/officeart/2018/2/layout/IconVerticalSolidList"/>
    <dgm:cxn modelId="{71824430-E5DE-4FCF-BDE7-AA9646481950}" type="presParOf" srcId="{82B691C1-5486-4458-A615-A7D6C9CF1D43}" destId="{490609A0-E849-4743-B0CA-821824160DE4}" srcOrd="1" destOrd="0" presId="urn:microsoft.com/office/officeart/2018/2/layout/IconVerticalSolidList"/>
    <dgm:cxn modelId="{47C82E5A-5E74-4186-B522-E9A5AE2801DB}" type="presParOf" srcId="{82B691C1-5486-4458-A615-A7D6C9CF1D43}" destId="{99A45D20-252C-493B-A6E7-F84E414660E4}" srcOrd="2" destOrd="0" presId="urn:microsoft.com/office/officeart/2018/2/layout/IconVerticalSolidList"/>
    <dgm:cxn modelId="{21D16DE9-3A63-4720-9E78-01C194CCD420}" type="presParOf" srcId="{82B691C1-5486-4458-A615-A7D6C9CF1D43}" destId="{18698656-9830-41C6-B0EE-C5E89BFC94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26F54-1EF8-400B-A284-BCC8541847FD}" type="doc">
      <dgm:prSet loTypeId="urn:microsoft.com/office/officeart/2018/2/layout/IconLabelList" loCatId="icon" qsTypeId="urn:microsoft.com/office/officeart/2005/8/quickstyle/simple1" qsCatId="simple" csTypeId="urn:microsoft.com/office/officeart/2005/8/colors/accent4_2" csCatId="accent4" phldr="1"/>
      <dgm:spPr/>
      <dgm:t>
        <a:bodyPr/>
        <a:lstStyle/>
        <a:p>
          <a:endParaRPr lang="en-US"/>
        </a:p>
      </dgm:t>
    </dgm:pt>
    <dgm:pt modelId="{8CF3ECBB-6C85-4853-9734-E48D3773D7E7}">
      <dgm:prSet custT="1"/>
      <dgm:spPr/>
      <dgm:t>
        <a:bodyPr/>
        <a:lstStyle/>
        <a:p>
          <a:pPr>
            <a:lnSpc>
              <a:spcPct val="100000"/>
            </a:lnSpc>
          </a:pPr>
          <a:r>
            <a:rPr lang="en-US" sz="1800" b="0" dirty="0"/>
            <a:t>The results of the peer review are of an advisory nature.  </a:t>
          </a:r>
        </a:p>
      </dgm:t>
    </dgm:pt>
    <dgm:pt modelId="{DE587CB8-2CC2-49C8-93C0-A64EC70EB530}" type="parTrans" cxnId="{C620FE14-0875-4A70-864D-D15A8793A93C}">
      <dgm:prSet/>
      <dgm:spPr/>
      <dgm:t>
        <a:bodyPr/>
        <a:lstStyle/>
        <a:p>
          <a:endParaRPr lang="en-US"/>
        </a:p>
      </dgm:t>
    </dgm:pt>
    <dgm:pt modelId="{20F5C76A-A8D3-4BF9-9C9B-200D2F240955}" type="sibTrans" cxnId="{C620FE14-0875-4A70-864D-D15A8793A93C}">
      <dgm:prSet/>
      <dgm:spPr/>
      <dgm:t>
        <a:bodyPr/>
        <a:lstStyle/>
        <a:p>
          <a:endParaRPr lang="en-US"/>
        </a:p>
      </dgm:t>
    </dgm:pt>
    <dgm:pt modelId="{657D7078-4CD6-4CE6-89FF-47FDB70DF0CC}">
      <dgm:prSet custT="1"/>
      <dgm:spPr/>
      <dgm:t>
        <a:bodyPr/>
        <a:lstStyle/>
        <a:p>
          <a:pPr>
            <a:lnSpc>
              <a:spcPct val="100000"/>
            </a:lnSpc>
          </a:pPr>
          <a:r>
            <a:rPr lang="en-US" sz="1800" b="0" dirty="0"/>
            <a:t>The program office and approving official make the final determination for funding.</a:t>
          </a:r>
        </a:p>
      </dgm:t>
    </dgm:pt>
    <dgm:pt modelId="{7D8A76D1-A9E5-419D-A091-C09EB4209B32}" type="parTrans" cxnId="{DF3DD219-2EF6-4E0A-A51E-175EFE040B08}">
      <dgm:prSet/>
      <dgm:spPr/>
      <dgm:t>
        <a:bodyPr/>
        <a:lstStyle/>
        <a:p>
          <a:endParaRPr lang="en-US"/>
        </a:p>
      </dgm:t>
    </dgm:pt>
    <dgm:pt modelId="{D41F349B-2F51-476B-A2D7-F310C81E07F1}" type="sibTrans" cxnId="{DF3DD219-2EF6-4E0A-A51E-175EFE040B08}">
      <dgm:prSet/>
      <dgm:spPr/>
      <dgm:t>
        <a:bodyPr/>
        <a:lstStyle/>
        <a:p>
          <a:endParaRPr lang="en-US"/>
        </a:p>
      </dgm:t>
    </dgm:pt>
    <dgm:pt modelId="{F6ECBD72-BE21-4309-BC28-CE9D29152481}">
      <dgm:prSet custT="1"/>
      <dgm:spPr/>
      <dgm:t>
        <a:bodyPr/>
        <a:lstStyle/>
        <a:p>
          <a:pPr>
            <a:lnSpc>
              <a:spcPct val="100000"/>
            </a:lnSpc>
          </a:pPr>
          <a:r>
            <a:rPr lang="en-US" sz="1600" b="0" dirty="0"/>
            <a:t>The federal agency may make equitable distribution of awards in terms of geography (including urban, rural, and remote settings) and balance among populations of focus and program size.</a:t>
          </a:r>
        </a:p>
      </dgm:t>
    </dgm:pt>
    <dgm:pt modelId="{31F47BF4-BDA9-4569-8078-B84CA306593F}" type="parTrans" cxnId="{092621FD-85B5-42DB-B286-D622ED076DB9}">
      <dgm:prSet/>
      <dgm:spPr/>
      <dgm:t>
        <a:bodyPr/>
        <a:lstStyle/>
        <a:p>
          <a:endParaRPr lang="en-US"/>
        </a:p>
      </dgm:t>
    </dgm:pt>
    <dgm:pt modelId="{84015305-F94C-463C-8848-71B9FBA433AC}" type="sibTrans" cxnId="{092621FD-85B5-42DB-B286-D622ED076DB9}">
      <dgm:prSet/>
      <dgm:spPr/>
      <dgm:t>
        <a:bodyPr/>
        <a:lstStyle/>
        <a:p>
          <a:endParaRPr lang="en-US"/>
        </a:p>
      </dgm:t>
    </dgm:pt>
    <dgm:pt modelId="{6E012804-C1EB-4226-A2F9-93B276A351CC}" type="pres">
      <dgm:prSet presAssocID="{8F126F54-1EF8-400B-A284-BCC8541847FD}" presName="root" presStyleCnt="0">
        <dgm:presLayoutVars>
          <dgm:dir/>
          <dgm:resizeHandles val="exact"/>
        </dgm:presLayoutVars>
      </dgm:prSet>
      <dgm:spPr/>
    </dgm:pt>
    <dgm:pt modelId="{646ECEEF-3A2D-49AA-A482-64A4B225061C}" type="pres">
      <dgm:prSet presAssocID="{8CF3ECBB-6C85-4853-9734-E48D3773D7E7}" presName="compNode" presStyleCnt="0"/>
      <dgm:spPr/>
    </dgm:pt>
    <dgm:pt modelId="{13566E71-4710-4BC1-A35C-6712A2512380}" type="pres">
      <dgm:prSet presAssocID="{8CF3ECBB-6C85-4853-9734-E48D3773D7E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stomer Review"/>
        </a:ext>
      </dgm:extLst>
    </dgm:pt>
    <dgm:pt modelId="{7B03734A-BB51-4EB2-A9A5-0D65A4139BB4}" type="pres">
      <dgm:prSet presAssocID="{8CF3ECBB-6C85-4853-9734-E48D3773D7E7}" presName="spaceRect" presStyleCnt="0"/>
      <dgm:spPr/>
    </dgm:pt>
    <dgm:pt modelId="{8AC82A67-EBC1-4C3A-A958-0E8065CC4B34}" type="pres">
      <dgm:prSet presAssocID="{8CF3ECBB-6C85-4853-9734-E48D3773D7E7}" presName="textRect" presStyleLbl="revTx" presStyleIdx="0" presStyleCnt="3">
        <dgm:presLayoutVars>
          <dgm:chMax val="1"/>
          <dgm:chPref val="1"/>
        </dgm:presLayoutVars>
      </dgm:prSet>
      <dgm:spPr/>
    </dgm:pt>
    <dgm:pt modelId="{0455112A-F221-4E39-9FA1-3DE8B9A6B11B}" type="pres">
      <dgm:prSet presAssocID="{20F5C76A-A8D3-4BF9-9C9B-200D2F240955}" presName="sibTrans" presStyleCnt="0"/>
      <dgm:spPr/>
    </dgm:pt>
    <dgm:pt modelId="{54C6857E-5000-4D00-81F1-0894F4F20145}" type="pres">
      <dgm:prSet presAssocID="{657D7078-4CD6-4CE6-89FF-47FDB70DF0CC}" presName="compNode" presStyleCnt="0"/>
      <dgm:spPr/>
    </dgm:pt>
    <dgm:pt modelId="{1AE948BE-C180-4F2A-9FC8-BE19757DE1A9}" type="pres">
      <dgm:prSet presAssocID="{657D7078-4CD6-4CE6-89FF-47FDB70DF0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00962F98-612C-42CE-BAA9-D23A3EE81D1B}" type="pres">
      <dgm:prSet presAssocID="{657D7078-4CD6-4CE6-89FF-47FDB70DF0CC}" presName="spaceRect" presStyleCnt="0"/>
      <dgm:spPr/>
    </dgm:pt>
    <dgm:pt modelId="{39998864-064E-459B-BA52-886C9A07E77C}" type="pres">
      <dgm:prSet presAssocID="{657D7078-4CD6-4CE6-89FF-47FDB70DF0CC}" presName="textRect" presStyleLbl="revTx" presStyleIdx="1" presStyleCnt="3">
        <dgm:presLayoutVars>
          <dgm:chMax val="1"/>
          <dgm:chPref val="1"/>
        </dgm:presLayoutVars>
      </dgm:prSet>
      <dgm:spPr/>
    </dgm:pt>
    <dgm:pt modelId="{A023DB2C-FD62-421B-AAE5-00577E6939D7}" type="pres">
      <dgm:prSet presAssocID="{D41F349B-2F51-476B-A2D7-F310C81E07F1}" presName="sibTrans" presStyleCnt="0"/>
      <dgm:spPr/>
    </dgm:pt>
    <dgm:pt modelId="{75B860B9-22DC-4932-8AE6-F6F16387F3DE}" type="pres">
      <dgm:prSet presAssocID="{F6ECBD72-BE21-4309-BC28-CE9D29152481}" presName="compNode" presStyleCnt="0"/>
      <dgm:spPr/>
    </dgm:pt>
    <dgm:pt modelId="{D63E9CA1-33BF-4D95-B53F-535952B4E57F}" type="pres">
      <dgm:prSet presAssocID="{F6ECBD72-BE21-4309-BC28-CE9D2915248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ity"/>
        </a:ext>
      </dgm:extLst>
    </dgm:pt>
    <dgm:pt modelId="{26062635-500C-4D2C-934D-726FB8458CF8}" type="pres">
      <dgm:prSet presAssocID="{F6ECBD72-BE21-4309-BC28-CE9D29152481}" presName="spaceRect" presStyleCnt="0"/>
      <dgm:spPr/>
    </dgm:pt>
    <dgm:pt modelId="{12C78469-BEDB-4A43-BC68-D3AAB509F8D9}" type="pres">
      <dgm:prSet presAssocID="{F6ECBD72-BE21-4309-BC28-CE9D29152481}" presName="textRect" presStyleLbl="revTx" presStyleIdx="2" presStyleCnt="3">
        <dgm:presLayoutVars>
          <dgm:chMax val="1"/>
          <dgm:chPref val="1"/>
        </dgm:presLayoutVars>
      </dgm:prSet>
      <dgm:spPr/>
    </dgm:pt>
  </dgm:ptLst>
  <dgm:cxnLst>
    <dgm:cxn modelId="{C620FE14-0875-4A70-864D-D15A8793A93C}" srcId="{8F126F54-1EF8-400B-A284-BCC8541847FD}" destId="{8CF3ECBB-6C85-4853-9734-E48D3773D7E7}" srcOrd="0" destOrd="0" parTransId="{DE587CB8-2CC2-49C8-93C0-A64EC70EB530}" sibTransId="{20F5C76A-A8D3-4BF9-9C9B-200D2F240955}"/>
    <dgm:cxn modelId="{870CF218-7277-42D4-9307-BC2190D09406}" type="presOf" srcId="{8CF3ECBB-6C85-4853-9734-E48D3773D7E7}" destId="{8AC82A67-EBC1-4C3A-A958-0E8065CC4B34}" srcOrd="0" destOrd="0" presId="urn:microsoft.com/office/officeart/2018/2/layout/IconLabelList"/>
    <dgm:cxn modelId="{DF3DD219-2EF6-4E0A-A51E-175EFE040B08}" srcId="{8F126F54-1EF8-400B-A284-BCC8541847FD}" destId="{657D7078-4CD6-4CE6-89FF-47FDB70DF0CC}" srcOrd="1" destOrd="0" parTransId="{7D8A76D1-A9E5-419D-A091-C09EB4209B32}" sibTransId="{D41F349B-2F51-476B-A2D7-F310C81E07F1}"/>
    <dgm:cxn modelId="{6FFE6C39-FC2D-4379-9DCB-7E6CA9C63193}" type="presOf" srcId="{657D7078-4CD6-4CE6-89FF-47FDB70DF0CC}" destId="{39998864-064E-459B-BA52-886C9A07E77C}" srcOrd="0" destOrd="0" presId="urn:microsoft.com/office/officeart/2018/2/layout/IconLabelList"/>
    <dgm:cxn modelId="{0EB76B92-FD18-4E97-B1A6-601EFAE5ABF6}" type="presOf" srcId="{F6ECBD72-BE21-4309-BC28-CE9D29152481}" destId="{12C78469-BEDB-4A43-BC68-D3AAB509F8D9}" srcOrd="0" destOrd="0" presId="urn:microsoft.com/office/officeart/2018/2/layout/IconLabelList"/>
    <dgm:cxn modelId="{03D137CD-9858-4039-9206-661B4D145F13}" type="presOf" srcId="{8F126F54-1EF8-400B-A284-BCC8541847FD}" destId="{6E012804-C1EB-4226-A2F9-93B276A351CC}" srcOrd="0" destOrd="0" presId="urn:microsoft.com/office/officeart/2018/2/layout/IconLabelList"/>
    <dgm:cxn modelId="{092621FD-85B5-42DB-B286-D622ED076DB9}" srcId="{8F126F54-1EF8-400B-A284-BCC8541847FD}" destId="{F6ECBD72-BE21-4309-BC28-CE9D29152481}" srcOrd="2" destOrd="0" parTransId="{31F47BF4-BDA9-4569-8078-B84CA306593F}" sibTransId="{84015305-F94C-463C-8848-71B9FBA433AC}"/>
    <dgm:cxn modelId="{95F2C7FB-968B-4FF2-9FAB-9D6E77F50C7C}" type="presParOf" srcId="{6E012804-C1EB-4226-A2F9-93B276A351CC}" destId="{646ECEEF-3A2D-49AA-A482-64A4B225061C}" srcOrd="0" destOrd="0" presId="urn:microsoft.com/office/officeart/2018/2/layout/IconLabelList"/>
    <dgm:cxn modelId="{F738CBC9-B849-4DF7-B3C4-56BD57F3EF61}" type="presParOf" srcId="{646ECEEF-3A2D-49AA-A482-64A4B225061C}" destId="{13566E71-4710-4BC1-A35C-6712A2512380}" srcOrd="0" destOrd="0" presId="urn:microsoft.com/office/officeart/2018/2/layout/IconLabelList"/>
    <dgm:cxn modelId="{AC063B69-4EDC-4BEF-B1B9-DD20A66D98BD}" type="presParOf" srcId="{646ECEEF-3A2D-49AA-A482-64A4B225061C}" destId="{7B03734A-BB51-4EB2-A9A5-0D65A4139BB4}" srcOrd="1" destOrd="0" presId="urn:microsoft.com/office/officeart/2018/2/layout/IconLabelList"/>
    <dgm:cxn modelId="{62B55CA8-1DA4-4B97-B610-935A7FF6428A}" type="presParOf" srcId="{646ECEEF-3A2D-49AA-A482-64A4B225061C}" destId="{8AC82A67-EBC1-4C3A-A958-0E8065CC4B34}" srcOrd="2" destOrd="0" presId="urn:microsoft.com/office/officeart/2018/2/layout/IconLabelList"/>
    <dgm:cxn modelId="{9F370A98-9C4F-4020-9947-AD0991B719A9}" type="presParOf" srcId="{6E012804-C1EB-4226-A2F9-93B276A351CC}" destId="{0455112A-F221-4E39-9FA1-3DE8B9A6B11B}" srcOrd="1" destOrd="0" presId="urn:microsoft.com/office/officeart/2018/2/layout/IconLabelList"/>
    <dgm:cxn modelId="{521DE43C-89A2-4813-AABC-E67713E305B2}" type="presParOf" srcId="{6E012804-C1EB-4226-A2F9-93B276A351CC}" destId="{54C6857E-5000-4D00-81F1-0894F4F20145}" srcOrd="2" destOrd="0" presId="urn:microsoft.com/office/officeart/2018/2/layout/IconLabelList"/>
    <dgm:cxn modelId="{144CA1D7-3407-4FF7-AFEF-BBAE0E530C96}" type="presParOf" srcId="{54C6857E-5000-4D00-81F1-0894F4F20145}" destId="{1AE948BE-C180-4F2A-9FC8-BE19757DE1A9}" srcOrd="0" destOrd="0" presId="urn:microsoft.com/office/officeart/2018/2/layout/IconLabelList"/>
    <dgm:cxn modelId="{76A90D64-C509-4EEA-A546-581DFB65B11D}" type="presParOf" srcId="{54C6857E-5000-4D00-81F1-0894F4F20145}" destId="{00962F98-612C-42CE-BAA9-D23A3EE81D1B}" srcOrd="1" destOrd="0" presId="urn:microsoft.com/office/officeart/2018/2/layout/IconLabelList"/>
    <dgm:cxn modelId="{168E6FE7-2214-4010-B9E6-852D51F99881}" type="presParOf" srcId="{54C6857E-5000-4D00-81F1-0894F4F20145}" destId="{39998864-064E-459B-BA52-886C9A07E77C}" srcOrd="2" destOrd="0" presId="urn:microsoft.com/office/officeart/2018/2/layout/IconLabelList"/>
    <dgm:cxn modelId="{85F37367-A276-4125-A557-E9C6FC55C647}" type="presParOf" srcId="{6E012804-C1EB-4226-A2F9-93B276A351CC}" destId="{A023DB2C-FD62-421B-AAE5-00577E6939D7}" srcOrd="3" destOrd="0" presId="urn:microsoft.com/office/officeart/2018/2/layout/IconLabelList"/>
    <dgm:cxn modelId="{AA69B138-67C5-4530-B26A-8EDCBA70F753}" type="presParOf" srcId="{6E012804-C1EB-4226-A2F9-93B276A351CC}" destId="{75B860B9-22DC-4932-8AE6-F6F16387F3DE}" srcOrd="4" destOrd="0" presId="urn:microsoft.com/office/officeart/2018/2/layout/IconLabelList"/>
    <dgm:cxn modelId="{20A1D564-6001-4CE4-A7A5-315D1AA74FE5}" type="presParOf" srcId="{75B860B9-22DC-4932-8AE6-F6F16387F3DE}" destId="{D63E9CA1-33BF-4D95-B53F-535952B4E57F}" srcOrd="0" destOrd="0" presId="urn:microsoft.com/office/officeart/2018/2/layout/IconLabelList"/>
    <dgm:cxn modelId="{4B3EA40E-13F4-4F68-8122-08C5CF2FEF0F}" type="presParOf" srcId="{75B860B9-22DC-4932-8AE6-F6F16387F3DE}" destId="{26062635-500C-4D2C-934D-726FB8458CF8}" srcOrd="1" destOrd="0" presId="urn:microsoft.com/office/officeart/2018/2/layout/IconLabelList"/>
    <dgm:cxn modelId="{500ED2DA-4855-4235-8C6E-65EE938CF196}" type="presParOf" srcId="{75B860B9-22DC-4932-8AE6-F6F16387F3DE}" destId="{12C78469-BEDB-4A43-BC68-D3AAB509F8D9}" srcOrd="2" destOrd="0" presId="urn:microsoft.com/office/officeart/2018/2/layout/Icon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DF8E47-F399-451E-8C4D-DFC997B81A79}"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CB6B100D-9075-4535-81DD-30631106FD3F}">
      <dgm:prSet custT="1"/>
      <dgm:spPr/>
      <dgm:t>
        <a:bodyPr/>
        <a:lstStyle/>
        <a:p>
          <a:pPr>
            <a:lnSpc>
              <a:spcPct val="100000"/>
            </a:lnSpc>
          </a:pPr>
          <a:endParaRPr lang="en-US" sz="1600" dirty="0"/>
        </a:p>
      </dgm:t>
    </dgm:pt>
    <dgm:pt modelId="{BAC8847B-CC95-41DF-8404-18BE36A88B35}" type="parTrans" cxnId="{56A2915C-7340-4FCB-BA8B-4D79AB4ACFC4}">
      <dgm:prSet/>
      <dgm:spPr/>
      <dgm:t>
        <a:bodyPr/>
        <a:lstStyle/>
        <a:p>
          <a:endParaRPr lang="en-US"/>
        </a:p>
      </dgm:t>
    </dgm:pt>
    <dgm:pt modelId="{57D50BA1-C820-4305-B16A-32322C8586D3}" type="sibTrans" cxnId="{56A2915C-7340-4FCB-BA8B-4D79AB4ACFC4}">
      <dgm:prSet/>
      <dgm:spPr/>
      <dgm:t>
        <a:bodyPr/>
        <a:lstStyle/>
        <a:p>
          <a:endParaRPr lang="en-US"/>
        </a:p>
      </dgm:t>
    </dgm:pt>
    <dgm:pt modelId="{F354536F-44F6-42CA-9352-8F0F2A92D7AB}">
      <dgm:prSet custT="1"/>
      <dgm:spPr/>
      <dgm:t>
        <a:bodyPr/>
        <a:lstStyle/>
        <a:p>
          <a:pPr>
            <a:lnSpc>
              <a:spcPct val="100000"/>
            </a:lnSpc>
          </a:pPr>
          <a:endParaRPr lang="en-US" sz="1600" dirty="0"/>
        </a:p>
      </dgm:t>
    </dgm:pt>
    <dgm:pt modelId="{F848A95F-72C5-46D9-A785-8DB5CB1A3F60}" type="parTrans" cxnId="{B4EE2908-2E6D-4162-98AE-64D06E09B9F5}">
      <dgm:prSet/>
      <dgm:spPr/>
      <dgm:t>
        <a:bodyPr/>
        <a:lstStyle/>
        <a:p>
          <a:endParaRPr lang="en-US"/>
        </a:p>
      </dgm:t>
    </dgm:pt>
    <dgm:pt modelId="{F154CD72-08A9-4BDA-BC4D-B728D3D45EDC}" type="sibTrans" cxnId="{B4EE2908-2E6D-4162-98AE-64D06E09B9F5}">
      <dgm:prSet/>
      <dgm:spPr/>
      <dgm:t>
        <a:bodyPr/>
        <a:lstStyle/>
        <a:p>
          <a:endParaRPr lang="en-US"/>
        </a:p>
      </dgm:t>
    </dgm:pt>
    <dgm:pt modelId="{429CB0A9-EDC2-4D04-B846-716AEE17F2C5}">
      <dgm:prSet custT="1"/>
      <dgm:spPr/>
      <dgm:t>
        <a:bodyPr/>
        <a:lstStyle/>
        <a:p>
          <a:pPr>
            <a:lnSpc>
              <a:spcPct val="100000"/>
            </a:lnSpc>
          </a:pPr>
          <a:endParaRPr lang="en-US" sz="1600" dirty="0"/>
        </a:p>
      </dgm:t>
    </dgm:pt>
    <dgm:pt modelId="{3DEDAA6C-C989-4221-A7A8-50550BC0C4E3}" type="parTrans" cxnId="{C9AD457D-71DE-45AA-9F64-86D77B1ED236}">
      <dgm:prSet/>
      <dgm:spPr/>
      <dgm:t>
        <a:bodyPr/>
        <a:lstStyle/>
        <a:p>
          <a:endParaRPr lang="en-US"/>
        </a:p>
      </dgm:t>
    </dgm:pt>
    <dgm:pt modelId="{2A9BE4E6-A697-4E12-9FD3-14C064585B57}" type="sibTrans" cxnId="{C9AD457D-71DE-45AA-9F64-86D77B1ED236}">
      <dgm:prSet/>
      <dgm:spPr/>
      <dgm:t>
        <a:bodyPr/>
        <a:lstStyle/>
        <a:p>
          <a:endParaRPr lang="en-US"/>
        </a:p>
      </dgm:t>
    </dgm:pt>
    <dgm:pt modelId="{8C62CF93-2D66-4B08-9D7A-101619824596}">
      <dgm:prSet custT="1"/>
      <dgm:spPr/>
      <dgm:t>
        <a:bodyPr/>
        <a:lstStyle/>
        <a:p>
          <a:pPr>
            <a:lnSpc>
              <a:spcPct val="100000"/>
            </a:lnSpc>
          </a:pPr>
          <a:endParaRPr lang="en-US" sz="1600" dirty="0"/>
        </a:p>
      </dgm:t>
    </dgm:pt>
    <dgm:pt modelId="{F57F4D23-88F1-4AED-8902-22614E24E62B}" type="parTrans" cxnId="{8B095688-6F0F-4CB7-BCA9-442D280B926D}">
      <dgm:prSet/>
      <dgm:spPr/>
      <dgm:t>
        <a:bodyPr/>
        <a:lstStyle/>
        <a:p>
          <a:endParaRPr lang="en-US"/>
        </a:p>
      </dgm:t>
    </dgm:pt>
    <dgm:pt modelId="{396E6BC3-8B72-42D7-8463-E576D84C112C}" type="sibTrans" cxnId="{8B095688-6F0F-4CB7-BCA9-442D280B926D}">
      <dgm:prSet/>
      <dgm:spPr/>
      <dgm:t>
        <a:bodyPr/>
        <a:lstStyle/>
        <a:p>
          <a:endParaRPr lang="en-US"/>
        </a:p>
      </dgm:t>
    </dgm:pt>
    <dgm:pt modelId="{8DE8B09F-6CBD-43D5-90D0-DAA5F6582A15}" type="pres">
      <dgm:prSet presAssocID="{E1DF8E47-F399-451E-8C4D-DFC997B81A79}" presName="root" presStyleCnt="0">
        <dgm:presLayoutVars>
          <dgm:dir/>
          <dgm:resizeHandles val="exact"/>
        </dgm:presLayoutVars>
      </dgm:prSet>
      <dgm:spPr/>
    </dgm:pt>
    <dgm:pt modelId="{FF3F47B2-8051-4402-8AF4-66C2C1389374}" type="pres">
      <dgm:prSet presAssocID="{CB6B100D-9075-4535-81DD-30631106FD3F}" presName="compNode" presStyleCnt="0"/>
      <dgm:spPr/>
    </dgm:pt>
    <dgm:pt modelId="{FB8CD12D-7BDE-4C47-A34B-B19713596DAB}" type="pres">
      <dgm:prSet presAssocID="{CB6B100D-9075-4535-81DD-30631106FD3F}" presName="bgRect" presStyleLbl="bgShp" presStyleIdx="0" presStyleCnt="4" custLinFactY="-200000" custLinFactNeighborX="6469" custLinFactNeighborY="-232078"/>
      <dgm:spPr/>
    </dgm:pt>
    <dgm:pt modelId="{4B700302-D04B-4743-B14D-F9A62929C94C}" type="pres">
      <dgm:prSet presAssocID="{CB6B100D-9075-4535-81DD-30631106FD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1FA5E46E-B5A4-479F-869C-351F9A3BAAFC}" type="pres">
      <dgm:prSet presAssocID="{CB6B100D-9075-4535-81DD-30631106FD3F}" presName="spaceRect" presStyleCnt="0"/>
      <dgm:spPr/>
    </dgm:pt>
    <dgm:pt modelId="{35F2F53B-1759-4429-9378-7634A31E1F29}" type="pres">
      <dgm:prSet presAssocID="{CB6B100D-9075-4535-81DD-30631106FD3F}" presName="parTx" presStyleLbl="revTx" presStyleIdx="0" presStyleCnt="4">
        <dgm:presLayoutVars>
          <dgm:chMax val="0"/>
          <dgm:chPref val="0"/>
        </dgm:presLayoutVars>
      </dgm:prSet>
      <dgm:spPr/>
    </dgm:pt>
    <dgm:pt modelId="{A2896620-22C5-4855-8B50-81D9C9A268CE}" type="pres">
      <dgm:prSet presAssocID="{57D50BA1-C820-4305-B16A-32322C8586D3}" presName="sibTrans" presStyleCnt="0"/>
      <dgm:spPr/>
    </dgm:pt>
    <dgm:pt modelId="{AACFEA93-9EA9-4359-A810-A5C7DB78179A}" type="pres">
      <dgm:prSet presAssocID="{F354536F-44F6-42CA-9352-8F0F2A92D7AB}" presName="compNode" presStyleCnt="0"/>
      <dgm:spPr/>
    </dgm:pt>
    <dgm:pt modelId="{C4431096-2194-4D61-837D-DC62D5BBC384}" type="pres">
      <dgm:prSet presAssocID="{F354536F-44F6-42CA-9352-8F0F2A92D7AB}" presName="bgRect" presStyleLbl="bgShp" presStyleIdx="1" presStyleCnt="4" custScaleX="99942" custScaleY="201005"/>
      <dgm:spPr/>
    </dgm:pt>
    <dgm:pt modelId="{20FCE93C-EF0A-4674-B37A-EF4040F17643}" type="pres">
      <dgm:prSet presAssocID="{F354536F-44F6-42CA-9352-8F0F2A92D7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87DC3C4E-8ACD-4132-813B-B8B884BA8110}" type="pres">
      <dgm:prSet presAssocID="{F354536F-44F6-42CA-9352-8F0F2A92D7AB}" presName="spaceRect" presStyleCnt="0"/>
      <dgm:spPr/>
    </dgm:pt>
    <dgm:pt modelId="{0240F5AC-505C-4BFC-A15D-FCE03402DEBD}" type="pres">
      <dgm:prSet presAssocID="{F354536F-44F6-42CA-9352-8F0F2A92D7AB}" presName="parTx" presStyleLbl="revTx" presStyleIdx="1" presStyleCnt="4">
        <dgm:presLayoutVars>
          <dgm:chMax val="0"/>
          <dgm:chPref val="0"/>
        </dgm:presLayoutVars>
      </dgm:prSet>
      <dgm:spPr/>
    </dgm:pt>
    <dgm:pt modelId="{68D011C7-CDA9-47B1-B652-A2E5853F300B}" type="pres">
      <dgm:prSet presAssocID="{F154CD72-08A9-4BDA-BC4D-B728D3D45EDC}" presName="sibTrans" presStyleCnt="0"/>
      <dgm:spPr/>
    </dgm:pt>
    <dgm:pt modelId="{E231F342-8189-43F7-B130-09B00DA2AD0E}" type="pres">
      <dgm:prSet presAssocID="{429CB0A9-EDC2-4D04-B846-716AEE17F2C5}" presName="compNode" presStyleCnt="0"/>
      <dgm:spPr/>
    </dgm:pt>
    <dgm:pt modelId="{A902D222-E2AC-4410-950A-FE261F111E2D}" type="pres">
      <dgm:prSet presAssocID="{429CB0A9-EDC2-4D04-B846-716AEE17F2C5}" presName="bgRect" presStyleLbl="bgShp" presStyleIdx="2" presStyleCnt="4"/>
      <dgm:spPr/>
    </dgm:pt>
    <dgm:pt modelId="{862913AA-0119-419F-A8A7-E786C4E8C276}" type="pres">
      <dgm:prSet presAssocID="{429CB0A9-EDC2-4D04-B846-716AEE17F2C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FFB60E52-CEEC-4B46-BD99-6DBDF680714C}" type="pres">
      <dgm:prSet presAssocID="{429CB0A9-EDC2-4D04-B846-716AEE17F2C5}" presName="spaceRect" presStyleCnt="0"/>
      <dgm:spPr/>
    </dgm:pt>
    <dgm:pt modelId="{455CD0D8-FABB-44D6-8A6D-4CEDB97923EE}" type="pres">
      <dgm:prSet presAssocID="{429CB0A9-EDC2-4D04-B846-716AEE17F2C5}" presName="parTx" presStyleLbl="revTx" presStyleIdx="2" presStyleCnt="4">
        <dgm:presLayoutVars>
          <dgm:chMax val="0"/>
          <dgm:chPref val="0"/>
        </dgm:presLayoutVars>
      </dgm:prSet>
      <dgm:spPr/>
    </dgm:pt>
    <dgm:pt modelId="{D2D33615-7B73-4B10-AEC8-B7219F6495D7}" type="pres">
      <dgm:prSet presAssocID="{2A9BE4E6-A697-4E12-9FD3-14C064585B57}" presName="sibTrans" presStyleCnt="0"/>
      <dgm:spPr/>
    </dgm:pt>
    <dgm:pt modelId="{82B691C1-5486-4458-A615-A7D6C9CF1D43}" type="pres">
      <dgm:prSet presAssocID="{8C62CF93-2D66-4B08-9D7A-101619824596}" presName="compNode" presStyleCnt="0"/>
      <dgm:spPr/>
    </dgm:pt>
    <dgm:pt modelId="{FE5AB590-37CF-4855-97A1-DE56E1845407}" type="pres">
      <dgm:prSet presAssocID="{8C62CF93-2D66-4B08-9D7A-101619824596}" presName="bgRect" presStyleLbl="bgShp" presStyleIdx="3" presStyleCnt="4"/>
      <dgm:spPr/>
    </dgm:pt>
    <dgm:pt modelId="{490609A0-E849-4743-B0CA-821824160DE4}" type="pres">
      <dgm:prSet presAssocID="{8C62CF93-2D66-4B08-9D7A-1016198245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Folder"/>
        </a:ext>
      </dgm:extLst>
    </dgm:pt>
    <dgm:pt modelId="{99A45D20-252C-493B-A6E7-F84E414660E4}" type="pres">
      <dgm:prSet presAssocID="{8C62CF93-2D66-4B08-9D7A-101619824596}" presName="spaceRect" presStyleCnt="0"/>
      <dgm:spPr/>
    </dgm:pt>
    <dgm:pt modelId="{18698656-9830-41C6-B0EE-C5E89BFC9438}" type="pres">
      <dgm:prSet presAssocID="{8C62CF93-2D66-4B08-9D7A-101619824596}" presName="parTx" presStyleLbl="revTx" presStyleIdx="3" presStyleCnt="4">
        <dgm:presLayoutVars>
          <dgm:chMax val="0"/>
          <dgm:chPref val="0"/>
        </dgm:presLayoutVars>
      </dgm:prSet>
      <dgm:spPr/>
    </dgm:pt>
  </dgm:ptLst>
  <dgm:cxnLst>
    <dgm:cxn modelId="{B4EE2908-2E6D-4162-98AE-64D06E09B9F5}" srcId="{E1DF8E47-F399-451E-8C4D-DFC997B81A79}" destId="{F354536F-44F6-42CA-9352-8F0F2A92D7AB}" srcOrd="1" destOrd="0" parTransId="{F848A95F-72C5-46D9-A785-8DB5CB1A3F60}" sibTransId="{F154CD72-08A9-4BDA-BC4D-B728D3D45EDC}"/>
    <dgm:cxn modelId="{56A2915C-7340-4FCB-BA8B-4D79AB4ACFC4}" srcId="{E1DF8E47-F399-451E-8C4D-DFC997B81A79}" destId="{CB6B100D-9075-4535-81DD-30631106FD3F}" srcOrd="0" destOrd="0" parTransId="{BAC8847B-CC95-41DF-8404-18BE36A88B35}" sibTransId="{57D50BA1-C820-4305-B16A-32322C8586D3}"/>
    <dgm:cxn modelId="{C9AD457D-71DE-45AA-9F64-86D77B1ED236}" srcId="{E1DF8E47-F399-451E-8C4D-DFC997B81A79}" destId="{429CB0A9-EDC2-4D04-B846-716AEE17F2C5}" srcOrd="2" destOrd="0" parTransId="{3DEDAA6C-C989-4221-A7A8-50550BC0C4E3}" sibTransId="{2A9BE4E6-A697-4E12-9FD3-14C064585B57}"/>
    <dgm:cxn modelId="{1CF42585-4095-425E-9449-CA98C221EF97}" type="presOf" srcId="{F354536F-44F6-42CA-9352-8F0F2A92D7AB}" destId="{0240F5AC-505C-4BFC-A15D-FCE03402DEBD}" srcOrd="0" destOrd="0" presId="urn:microsoft.com/office/officeart/2018/2/layout/IconVerticalSolidList"/>
    <dgm:cxn modelId="{8B095688-6F0F-4CB7-BCA9-442D280B926D}" srcId="{E1DF8E47-F399-451E-8C4D-DFC997B81A79}" destId="{8C62CF93-2D66-4B08-9D7A-101619824596}" srcOrd="3" destOrd="0" parTransId="{F57F4D23-88F1-4AED-8902-22614E24E62B}" sibTransId="{396E6BC3-8B72-42D7-8463-E576D84C112C}"/>
    <dgm:cxn modelId="{08C53B95-3CB9-4D69-8F8E-F324D20B27CE}" type="presOf" srcId="{E1DF8E47-F399-451E-8C4D-DFC997B81A79}" destId="{8DE8B09F-6CBD-43D5-90D0-DAA5F6582A15}" srcOrd="0" destOrd="0" presId="urn:microsoft.com/office/officeart/2018/2/layout/IconVerticalSolidList"/>
    <dgm:cxn modelId="{7E2C20B1-F4FA-4D04-B489-E9B6750D1547}" type="presOf" srcId="{429CB0A9-EDC2-4D04-B846-716AEE17F2C5}" destId="{455CD0D8-FABB-44D6-8A6D-4CEDB97923EE}" srcOrd="0" destOrd="0" presId="urn:microsoft.com/office/officeart/2018/2/layout/IconVerticalSolidList"/>
    <dgm:cxn modelId="{9804A5C5-6550-4E2A-89AC-438BBB08D41D}" type="presOf" srcId="{8C62CF93-2D66-4B08-9D7A-101619824596}" destId="{18698656-9830-41C6-B0EE-C5E89BFC9438}" srcOrd="0" destOrd="0" presId="urn:microsoft.com/office/officeart/2018/2/layout/IconVerticalSolidList"/>
    <dgm:cxn modelId="{C90BA0EA-70F0-418B-A396-A1FE609577A5}" type="presOf" srcId="{CB6B100D-9075-4535-81DD-30631106FD3F}" destId="{35F2F53B-1759-4429-9378-7634A31E1F29}" srcOrd="0" destOrd="0" presId="urn:microsoft.com/office/officeart/2018/2/layout/IconVerticalSolidList"/>
    <dgm:cxn modelId="{56DD1A07-B003-4BF4-BCB2-A6980FED5325}" type="presParOf" srcId="{8DE8B09F-6CBD-43D5-90D0-DAA5F6582A15}" destId="{FF3F47B2-8051-4402-8AF4-66C2C1389374}" srcOrd="0" destOrd="0" presId="urn:microsoft.com/office/officeart/2018/2/layout/IconVerticalSolidList"/>
    <dgm:cxn modelId="{F5EE9032-C881-4355-88F2-F0DBE273A268}" type="presParOf" srcId="{FF3F47B2-8051-4402-8AF4-66C2C1389374}" destId="{FB8CD12D-7BDE-4C47-A34B-B19713596DAB}" srcOrd="0" destOrd="0" presId="urn:microsoft.com/office/officeart/2018/2/layout/IconVerticalSolidList"/>
    <dgm:cxn modelId="{597A17A1-A053-42C2-BFBF-C04ACBD00754}" type="presParOf" srcId="{FF3F47B2-8051-4402-8AF4-66C2C1389374}" destId="{4B700302-D04B-4743-B14D-F9A62929C94C}" srcOrd="1" destOrd="0" presId="urn:microsoft.com/office/officeart/2018/2/layout/IconVerticalSolidList"/>
    <dgm:cxn modelId="{E41FA463-B7A2-4403-85B3-32E377BC7E38}" type="presParOf" srcId="{FF3F47B2-8051-4402-8AF4-66C2C1389374}" destId="{1FA5E46E-B5A4-479F-869C-351F9A3BAAFC}" srcOrd="2" destOrd="0" presId="urn:microsoft.com/office/officeart/2018/2/layout/IconVerticalSolidList"/>
    <dgm:cxn modelId="{DB76972D-2D65-493B-96CB-058CA33F9FBD}" type="presParOf" srcId="{FF3F47B2-8051-4402-8AF4-66C2C1389374}" destId="{35F2F53B-1759-4429-9378-7634A31E1F29}" srcOrd="3" destOrd="0" presId="urn:microsoft.com/office/officeart/2018/2/layout/IconVerticalSolidList"/>
    <dgm:cxn modelId="{E599D487-85F1-4BBE-9E4B-CA59303BCD7E}" type="presParOf" srcId="{8DE8B09F-6CBD-43D5-90D0-DAA5F6582A15}" destId="{A2896620-22C5-4855-8B50-81D9C9A268CE}" srcOrd="1" destOrd="0" presId="urn:microsoft.com/office/officeart/2018/2/layout/IconVerticalSolidList"/>
    <dgm:cxn modelId="{D5A97231-02B9-4118-A41E-781A29CB5B30}" type="presParOf" srcId="{8DE8B09F-6CBD-43D5-90D0-DAA5F6582A15}" destId="{AACFEA93-9EA9-4359-A810-A5C7DB78179A}" srcOrd="2" destOrd="0" presId="urn:microsoft.com/office/officeart/2018/2/layout/IconVerticalSolidList"/>
    <dgm:cxn modelId="{B30810E8-1D7B-40F7-AD8C-6CE5B198A280}" type="presParOf" srcId="{AACFEA93-9EA9-4359-A810-A5C7DB78179A}" destId="{C4431096-2194-4D61-837D-DC62D5BBC384}" srcOrd="0" destOrd="0" presId="urn:microsoft.com/office/officeart/2018/2/layout/IconVerticalSolidList"/>
    <dgm:cxn modelId="{BDB68BA0-C340-49FB-9825-A3CCFA1C1A8F}" type="presParOf" srcId="{AACFEA93-9EA9-4359-A810-A5C7DB78179A}" destId="{20FCE93C-EF0A-4674-B37A-EF4040F17643}" srcOrd="1" destOrd="0" presId="urn:microsoft.com/office/officeart/2018/2/layout/IconVerticalSolidList"/>
    <dgm:cxn modelId="{6C0E6D3D-BA45-4AC9-8A03-CF42A757BABE}" type="presParOf" srcId="{AACFEA93-9EA9-4359-A810-A5C7DB78179A}" destId="{87DC3C4E-8ACD-4132-813B-B8B884BA8110}" srcOrd="2" destOrd="0" presId="urn:microsoft.com/office/officeart/2018/2/layout/IconVerticalSolidList"/>
    <dgm:cxn modelId="{49446D53-B3B0-4EE8-A41C-FF0AE271CBF3}" type="presParOf" srcId="{AACFEA93-9EA9-4359-A810-A5C7DB78179A}" destId="{0240F5AC-505C-4BFC-A15D-FCE03402DEBD}" srcOrd="3" destOrd="0" presId="urn:microsoft.com/office/officeart/2018/2/layout/IconVerticalSolidList"/>
    <dgm:cxn modelId="{D0AA481F-2A44-4DC6-AACE-67C44ECEC932}" type="presParOf" srcId="{8DE8B09F-6CBD-43D5-90D0-DAA5F6582A15}" destId="{68D011C7-CDA9-47B1-B652-A2E5853F300B}" srcOrd="3" destOrd="0" presId="urn:microsoft.com/office/officeart/2018/2/layout/IconVerticalSolidList"/>
    <dgm:cxn modelId="{DD100DD9-0CE0-4197-919B-08754624ED77}" type="presParOf" srcId="{8DE8B09F-6CBD-43D5-90D0-DAA5F6582A15}" destId="{E231F342-8189-43F7-B130-09B00DA2AD0E}" srcOrd="4" destOrd="0" presId="urn:microsoft.com/office/officeart/2018/2/layout/IconVerticalSolidList"/>
    <dgm:cxn modelId="{76A694D4-654B-4474-9EF1-B80ED270B200}" type="presParOf" srcId="{E231F342-8189-43F7-B130-09B00DA2AD0E}" destId="{A902D222-E2AC-4410-950A-FE261F111E2D}" srcOrd="0" destOrd="0" presId="urn:microsoft.com/office/officeart/2018/2/layout/IconVerticalSolidList"/>
    <dgm:cxn modelId="{6CF880D3-25C0-4A4F-8751-0C369043BBA4}" type="presParOf" srcId="{E231F342-8189-43F7-B130-09B00DA2AD0E}" destId="{862913AA-0119-419F-A8A7-E786C4E8C276}" srcOrd="1" destOrd="0" presId="urn:microsoft.com/office/officeart/2018/2/layout/IconVerticalSolidList"/>
    <dgm:cxn modelId="{CE80E352-6D00-4BB5-8DE1-C2D3EF31E934}" type="presParOf" srcId="{E231F342-8189-43F7-B130-09B00DA2AD0E}" destId="{FFB60E52-CEEC-4B46-BD99-6DBDF680714C}" srcOrd="2" destOrd="0" presId="urn:microsoft.com/office/officeart/2018/2/layout/IconVerticalSolidList"/>
    <dgm:cxn modelId="{6BDC54CA-7B8C-41A0-8B5E-6FA1B8DC889B}" type="presParOf" srcId="{E231F342-8189-43F7-B130-09B00DA2AD0E}" destId="{455CD0D8-FABB-44D6-8A6D-4CEDB97923EE}" srcOrd="3" destOrd="0" presId="urn:microsoft.com/office/officeart/2018/2/layout/IconVerticalSolidList"/>
    <dgm:cxn modelId="{A5750055-930D-42F3-BA5A-B9CAC946CBC8}" type="presParOf" srcId="{8DE8B09F-6CBD-43D5-90D0-DAA5F6582A15}" destId="{D2D33615-7B73-4B10-AEC8-B7219F6495D7}" srcOrd="5" destOrd="0" presId="urn:microsoft.com/office/officeart/2018/2/layout/IconVerticalSolidList"/>
    <dgm:cxn modelId="{4ACB020E-8106-4987-8F94-C338F2FF5575}" type="presParOf" srcId="{8DE8B09F-6CBD-43D5-90D0-DAA5F6582A15}" destId="{82B691C1-5486-4458-A615-A7D6C9CF1D43}" srcOrd="6" destOrd="0" presId="urn:microsoft.com/office/officeart/2018/2/layout/IconVerticalSolidList"/>
    <dgm:cxn modelId="{0F23B68F-FAEC-4DDA-967E-B0DCE027A06C}" type="presParOf" srcId="{82B691C1-5486-4458-A615-A7D6C9CF1D43}" destId="{FE5AB590-37CF-4855-97A1-DE56E1845407}" srcOrd="0" destOrd="0" presId="urn:microsoft.com/office/officeart/2018/2/layout/IconVerticalSolidList"/>
    <dgm:cxn modelId="{71824430-E5DE-4FCF-BDE7-AA9646481950}" type="presParOf" srcId="{82B691C1-5486-4458-A615-A7D6C9CF1D43}" destId="{490609A0-E849-4743-B0CA-821824160DE4}" srcOrd="1" destOrd="0" presId="urn:microsoft.com/office/officeart/2018/2/layout/IconVerticalSolidList"/>
    <dgm:cxn modelId="{47C82E5A-5E74-4186-B522-E9A5AE2801DB}" type="presParOf" srcId="{82B691C1-5486-4458-A615-A7D6C9CF1D43}" destId="{99A45D20-252C-493B-A6E7-F84E414660E4}" srcOrd="2" destOrd="0" presId="urn:microsoft.com/office/officeart/2018/2/layout/IconVerticalSolidList"/>
    <dgm:cxn modelId="{21D16DE9-3A63-4720-9E78-01C194CCD420}" type="presParOf" srcId="{82B691C1-5486-4458-A615-A7D6C9CF1D43}" destId="{18698656-9830-41C6-B0EE-C5E89BFC94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DF8E47-F399-451E-8C4D-DFC997B81A79}"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CB6B100D-9075-4535-81DD-30631106FD3F}">
      <dgm:prSet custT="1"/>
      <dgm:spPr/>
      <dgm:t>
        <a:bodyPr/>
        <a:lstStyle/>
        <a:p>
          <a:pPr>
            <a:lnSpc>
              <a:spcPct val="100000"/>
            </a:lnSpc>
          </a:pPr>
          <a:endParaRPr lang="en-US" sz="1600" dirty="0"/>
        </a:p>
      </dgm:t>
    </dgm:pt>
    <dgm:pt modelId="{BAC8847B-CC95-41DF-8404-18BE36A88B35}" type="parTrans" cxnId="{56A2915C-7340-4FCB-BA8B-4D79AB4ACFC4}">
      <dgm:prSet/>
      <dgm:spPr/>
      <dgm:t>
        <a:bodyPr/>
        <a:lstStyle/>
        <a:p>
          <a:endParaRPr lang="en-US"/>
        </a:p>
      </dgm:t>
    </dgm:pt>
    <dgm:pt modelId="{57D50BA1-C820-4305-B16A-32322C8586D3}" type="sibTrans" cxnId="{56A2915C-7340-4FCB-BA8B-4D79AB4ACFC4}">
      <dgm:prSet/>
      <dgm:spPr/>
      <dgm:t>
        <a:bodyPr/>
        <a:lstStyle/>
        <a:p>
          <a:endParaRPr lang="en-US"/>
        </a:p>
      </dgm:t>
    </dgm:pt>
    <dgm:pt modelId="{F354536F-44F6-42CA-9352-8F0F2A92D7AB}">
      <dgm:prSet custT="1"/>
      <dgm:spPr/>
      <dgm:t>
        <a:bodyPr/>
        <a:lstStyle/>
        <a:p>
          <a:pPr>
            <a:lnSpc>
              <a:spcPct val="100000"/>
            </a:lnSpc>
          </a:pPr>
          <a:endParaRPr lang="en-US" sz="1600" dirty="0"/>
        </a:p>
      </dgm:t>
    </dgm:pt>
    <dgm:pt modelId="{F848A95F-72C5-46D9-A785-8DB5CB1A3F60}" type="parTrans" cxnId="{B4EE2908-2E6D-4162-98AE-64D06E09B9F5}">
      <dgm:prSet/>
      <dgm:spPr/>
      <dgm:t>
        <a:bodyPr/>
        <a:lstStyle/>
        <a:p>
          <a:endParaRPr lang="en-US"/>
        </a:p>
      </dgm:t>
    </dgm:pt>
    <dgm:pt modelId="{F154CD72-08A9-4BDA-BC4D-B728D3D45EDC}" type="sibTrans" cxnId="{B4EE2908-2E6D-4162-98AE-64D06E09B9F5}">
      <dgm:prSet/>
      <dgm:spPr/>
      <dgm:t>
        <a:bodyPr/>
        <a:lstStyle/>
        <a:p>
          <a:endParaRPr lang="en-US"/>
        </a:p>
      </dgm:t>
    </dgm:pt>
    <dgm:pt modelId="{429CB0A9-EDC2-4D04-B846-716AEE17F2C5}">
      <dgm:prSet custT="1"/>
      <dgm:spPr/>
      <dgm:t>
        <a:bodyPr/>
        <a:lstStyle/>
        <a:p>
          <a:pPr>
            <a:lnSpc>
              <a:spcPct val="100000"/>
            </a:lnSpc>
          </a:pPr>
          <a:endParaRPr lang="en-US" sz="1600" dirty="0"/>
        </a:p>
      </dgm:t>
    </dgm:pt>
    <dgm:pt modelId="{3DEDAA6C-C989-4221-A7A8-50550BC0C4E3}" type="parTrans" cxnId="{C9AD457D-71DE-45AA-9F64-86D77B1ED236}">
      <dgm:prSet/>
      <dgm:spPr/>
      <dgm:t>
        <a:bodyPr/>
        <a:lstStyle/>
        <a:p>
          <a:endParaRPr lang="en-US"/>
        </a:p>
      </dgm:t>
    </dgm:pt>
    <dgm:pt modelId="{2A9BE4E6-A697-4E12-9FD3-14C064585B57}" type="sibTrans" cxnId="{C9AD457D-71DE-45AA-9F64-86D77B1ED236}">
      <dgm:prSet/>
      <dgm:spPr/>
      <dgm:t>
        <a:bodyPr/>
        <a:lstStyle/>
        <a:p>
          <a:endParaRPr lang="en-US"/>
        </a:p>
      </dgm:t>
    </dgm:pt>
    <dgm:pt modelId="{8C62CF93-2D66-4B08-9D7A-101619824596}">
      <dgm:prSet custT="1"/>
      <dgm:spPr/>
      <dgm:t>
        <a:bodyPr/>
        <a:lstStyle/>
        <a:p>
          <a:pPr>
            <a:lnSpc>
              <a:spcPct val="100000"/>
            </a:lnSpc>
          </a:pPr>
          <a:endParaRPr lang="en-US" sz="1600" dirty="0"/>
        </a:p>
      </dgm:t>
    </dgm:pt>
    <dgm:pt modelId="{F57F4D23-88F1-4AED-8902-22614E24E62B}" type="parTrans" cxnId="{8B095688-6F0F-4CB7-BCA9-442D280B926D}">
      <dgm:prSet/>
      <dgm:spPr/>
      <dgm:t>
        <a:bodyPr/>
        <a:lstStyle/>
        <a:p>
          <a:endParaRPr lang="en-US"/>
        </a:p>
      </dgm:t>
    </dgm:pt>
    <dgm:pt modelId="{396E6BC3-8B72-42D7-8463-E576D84C112C}" type="sibTrans" cxnId="{8B095688-6F0F-4CB7-BCA9-442D280B926D}">
      <dgm:prSet/>
      <dgm:spPr/>
      <dgm:t>
        <a:bodyPr/>
        <a:lstStyle/>
        <a:p>
          <a:endParaRPr lang="en-US"/>
        </a:p>
      </dgm:t>
    </dgm:pt>
    <dgm:pt modelId="{8DE8B09F-6CBD-43D5-90D0-DAA5F6582A15}" type="pres">
      <dgm:prSet presAssocID="{E1DF8E47-F399-451E-8C4D-DFC997B81A79}" presName="root" presStyleCnt="0">
        <dgm:presLayoutVars>
          <dgm:dir/>
          <dgm:resizeHandles val="exact"/>
        </dgm:presLayoutVars>
      </dgm:prSet>
      <dgm:spPr/>
    </dgm:pt>
    <dgm:pt modelId="{FF3F47B2-8051-4402-8AF4-66C2C1389374}" type="pres">
      <dgm:prSet presAssocID="{CB6B100D-9075-4535-81DD-30631106FD3F}" presName="compNode" presStyleCnt="0"/>
      <dgm:spPr/>
    </dgm:pt>
    <dgm:pt modelId="{FB8CD12D-7BDE-4C47-A34B-B19713596DAB}" type="pres">
      <dgm:prSet presAssocID="{CB6B100D-9075-4535-81DD-30631106FD3F}" presName="bgRect" presStyleLbl="bgShp" presStyleIdx="0" presStyleCnt="4" custLinFactY="-200000" custLinFactNeighborX="6469" custLinFactNeighborY="-232078"/>
      <dgm:spPr/>
    </dgm:pt>
    <dgm:pt modelId="{4B700302-D04B-4743-B14D-F9A62929C94C}" type="pres">
      <dgm:prSet presAssocID="{CB6B100D-9075-4535-81DD-30631106FD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1FA5E46E-B5A4-479F-869C-351F9A3BAAFC}" type="pres">
      <dgm:prSet presAssocID="{CB6B100D-9075-4535-81DD-30631106FD3F}" presName="spaceRect" presStyleCnt="0"/>
      <dgm:spPr/>
    </dgm:pt>
    <dgm:pt modelId="{35F2F53B-1759-4429-9378-7634A31E1F29}" type="pres">
      <dgm:prSet presAssocID="{CB6B100D-9075-4535-81DD-30631106FD3F}" presName="parTx" presStyleLbl="revTx" presStyleIdx="0" presStyleCnt="4">
        <dgm:presLayoutVars>
          <dgm:chMax val="0"/>
          <dgm:chPref val="0"/>
        </dgm:presLayoutVars>
      </dgm:prSet>
      <dgm:spPr/>
    </dgm:pt>
    <dgm:pt modelId="{A2896620-22C5-4855-8B50-81D9C9A268CE}" type="pres">
      <dgm:prSet presAssocID="{57D50BA1-C820-4305-B16A-32322C8586D3}" presName="sibTrans" presStyleCnt="0"/>
      <dgm:spPr/>
    </dgm:pt>
    <dgm:pt modelId="{AACFEA93-9EA9-4359-A810-A5C7DB78179A}" type="pres">
      <dgm:prSet presAssocID="{F354536F-44F6-42CA-9352-8F0F2A92D7AB}" presName="compNode" presStyleCnt="0"/>
      <dgm:spPr/>
    </dgm:pt>
    <dgm:pt modelId="{C4431096-2194-4D61-837D-DC62D5BBC384}" type="pres">
      <dgm:prSet presAssocID="{F354536F-44F6-42CA-9352-8F0F2A92D7AB}" presName="bgRect" presStyleLbl="bgShp" presStyleIdx="1" presStyleCnt="4" custScaleX="99942" custScaleY="201005"/>
      <dgm:spPr/>
    </dgm:pt>
    <dgm:pt modelId="{20FCE93C-EF0A-4674-B37A-EF4040F17643}" type="pres">
      <dgm:prSet presAssocID="{F354536F-44F6-42CA-9352-8F0F2A92D7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87DC3C4E-8ACD-4132-813B-B8B884BA8110}" type="pres">
      <dgm:prSet presAssocID="{F354536F-44F6-42CA-9352-8F0F2A92D7AB}" presName="spaceRect" presStyleCnt="0"/>
      <dgm:spPr/>
    </dgm:pt>
    <dgm:pt modelId="{0240F5AC-505C-4BFC-A15D-FCE03402DEBD}" type="pres">
      <dgm:prSet presAssocID="{F354536F-44F6-42CA-9352-8F0F2A92D7AB}" presName="parTx" presStyleLbl="revTx" presStyleIdx="1" presStyleCnt="4">
        <dgm:presLayoutVars>
          <dgm:chMax val="0"/>
          <dgm:chPref val="0"/>
        </dgm:presLayoutVars>
      </dgm:prSet>
      <dgm:spPr/>
    </dgm:pt>
    <dgm:pt modelId="{68D011C7-CDA9-47B1-B652-A2E5853F300B}" type="pres">
      <dgm:prSet presAssocID="{F154CD72-08A9-4BDA-BC4D-B728D3D45EDC}" presName="sibTrans" presStyleCnt="0"/>
      <dgm:spPr/>
    </dgm:pt>
    <dgm:pt modelId="{E231F342-8189-43F7-B130-09B00DA2AD0E}" type="pres">
      <dgm:prSet presAssocID="{429CB0A9-EDC2-4D04-B846-716AEE17F2C5}" presName="compNode" presStyleCnt="0"/>
      <dgm:spPr/>
    </dgm:pt>
    <dgm:pt modelId="{A902D222-E2AC-4410-950A-FE261F111E2D}" type="pres">
      <dgm:prSet presAssocID="{429CB0A9-EDC2-4D04-B846-716AEE17F2C5}" presName="bgRect" presStyleLbl="bgShp" presStyleIdx="2" presStyleCnt="4"/>
      <dgm:spPr/>
    </dgm:pt>
    <dgm:pt modelId="{862913AA-0119-419F-A8A7-E786C4E8C276}" type="pres">
      <dgm:prSet presAssocID="{429CB0A9-EDC2-4D04-B846-716AEE17F2C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FFB60E52-CEEC-4B46-BD99-6DBDF680714C}" type="pres">
      <dgm:prSet presAssocID="{429CB0A9-EDC2-4D04-B846-716AEE17F2C5}" presName="spaceRect" presStyleCnt="0"/>
      <dgm:spPr/>
    </dgm:pt>
    <dgm:pt modelId="{455CD0D8-FABB-44D6-8A6D-4CEDB97923EE}" type="pres">
      <dgm:prSet presAssocID="{429CB0A9-EDC2-4D04-B846-716AEE17F2C5}" presName="parTx" presStyleLbl="revTx" presStyleIdx="2" presStyleCnt="4">
        <dgm:presLayoutVars>
          <dgm:chMax val="0"/>
          <dgm:chPref val="0"/>
        </dgm:presLayoutVars>
      </dgm:prSet>
      <dgm:spPr/>
    </dgm:pt>
    <dgm:pt modelId="{D2D33615-7B73-4B10-AEC8-B7219F6495D7}" type="pres">
      <dgm:prSet presAssocID="{2A9BE4E6-A697-4E12-9FD3-14C064585B57}" presName="sibTrans" presStyleCnt="0"/>
      <dgm:spPr/>
    </dgm:pt>
    <dgm:pt modelId="{82B691C1-5486-4458-A615-A7D6C9CF1D43}" type="pres">
      <dgm:prSet presAssocID="{8C62CF93-2D66-4B08-9D7A-101619824596}" presName="compNode" presStyleCnt="0"/>
      <dgm:spPr/>
    </dgm:pt>
    <dgm:pt modelId="{FE5AB590-37CF-4855-97A1-DE56E1845407}" type="pres">
      <dgm:prSet presAssocID="{8C62CF93-2D66-4B08-9D7A-101619824596}" presName="bgRect" presStyleLbl="bgShp" presStyleIdx="3" presStyleCnt="4"/>
      <dgm:spPr/>
    </dgm:pt>
    <dgm:pt modelId="{490609A0-E849-4743-B0CA-821824160DE4}" type="pres">
      <dgm:prSet presAssocID="{8C62CF93-2D66-4B08-9D7A-1016198245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Folder"/>
        </a:ext>
      </dgm:extLst>
    </dgm:pt>
    <dgm:pt modelId="{99A45D20-252C-493B-A6E7-F84E414660E4}" type="pres">
      <dgm:prSet presAssocID="{8C62CF93-2D66-4B08-9D7A-101619824596}" presName="spaceRect" presStyleCnt="0"/>
      <dgm:spPr/>
    </dgm:pt>
    <dgm:pt modelId="{18698656-9830-41C6-B0EE-C5E89BFC9438}" type="pres">
      <dgm:prSet presAssocID="{8C62CF93-2D66-4B08-9D7A-101619824596}" presName="parTx" presStyleLbl="revTx" presStyleIdx="3" presStyleCnt="4">
        <dgm:presLayoutVars>
          <dgm:chMax val="0"/>
          <dgm:chPref val="0"/>
        </dgm:presLayoutVars>
      </dgm:prSet>
      <dgm:spPr/>
    </dgm:pt>
  </dgm:ptLst>
  <dgm:cxnLst>
    <dgm:cxn modelId="{B4EE2908-2E6D-4162-98AE-64D06E09B9F5}" srcId="{E1DF8E47-F399-451E-8C4D-DFC997B81A79}" destId="{F354536F-44F6-42CA-9352-8F0F2A92D7AB}" srcOrd="1" destOrd="0" parTransId="{F848A95F-72C5-46D9-A785-8DB5CB1A3F60}" sibTransId="{F154CD72-08A9-4BDA-BC4D-B728D3D45EDC}"/>
    <dgm:cxn modelId="{56A2915C-7340-4FCB-BA8B-4D79AB4ACFC4}" srcId="{E1DF8E47-F399-451E-8C4D-DFC997B81A79}" destId="{CB6B100D-9075-4535-81DD-30631106FD3F}" srcOrd="0" destOrd="0" parTransId="{BAC8847B-CC95-41DF-8404-18BE36A88B35}" sibTransId="{57D50BA1-C820-4305-B16A-32322C8586D3}"/>
    <dgm:cxn modelId="{C9AD457D-71DE-45AA-9F64-86D77B1ED236}" srcId="{E1DF8E47-F399-451E-8C4D-DFC997B81A79}" destId="{429CB0A9-EDC2-4D04-B846-716AEE17F2C5}" srcOrd="2" destOrd="0" parTransId="{3DEDAA6C-C989-4221-A7A8-50550BC0C4E3}" sibTransId="{2A9BE4E6-A697-4E12-9FD3-14C064585B57}"/>
    <dgm:cxn modelId="{1CF42585-4095-425E-9449-CA98C221EF97}" type="presOf" srcId="{F354536F-44F6-42CA-9352-8F0F2A92D7AB}" destId="{0240F5AC-505C-4BFC-A15D-FCE03402DEBD}" srcOrd="0" destOrd="0" presId="urn:microsoft.com/office/officeart/2018/2/layout/IconVerticalSolidList"/>
    <dgm:cxn modelId="{8B095688-6F0F-4CB7-BCA9-442D280B926D}" srcId="{E1DF8E47-F399-451E-8C4D-DFC997B81A79}" destId="{8C62CF93-2D66-4B08-9D7A-101619824596}" srcOrd="3" destOrd="0" parTransId="{F57F4D23-88F1-4AED-8902-22614E24E62B}" sibTransId="{396E6BC3-8B72-42D7-8463-E576D84C112C}"/>
    <dgm:cxn modelId="{08C53B95-3CB9-4D69-8F8E-F324D20B27CE}" type="presOf" srcId="{E1DF8E47-F399-451E-8C4D-DFC997B81A79}" destId="{8DE8B09F-6CBD-43D5-90D0-DAA5F6582A15}" srcOrd="0" destOrd="0" presId="urn:microsoft.com/office/officeart/2018/2/layout/IconVerticalSolidList"/>
    <dgm:cxn modelId="{7E2C20B1-F4FA-4D04-B489-E9B6750D1547}" type="presOf" srcId="{429CB0A9-EDC2-4D04-B846-716AEE17F2C5}" destId="{455CD0D8-FABB-44D6-8A6D-4CEDB97923EE}" srcOrd="0" destOrd="0" presId="urn:microsoft.com/office/officeart/2018/2/layout/IconVerticalSolidList"/>
    <dgm:cxn modelId="{9804A5C5-6550-4E2A-89AC-438BBB08D41D}" type="presOf" srcId="{8C62CF93-2D66-4B08-9D7A-101619824596}" destId="{18698656-9830-41C6-B0EE-C5E89BFC9438}" srcOrd="0" destOrd="0" presId="urn:microsoft.com/office/officeart/2018/2/layout/IconVerticalSolidList"/>
    <dgm:cxn modelId="{C90BA0EA-70F0-418B-A396-A1FE609577A5}" type="presOf" srcId="{CB6B100D-9075-4535-81DD-30631106FD3F}" destId="{35F2F53B-1759-4429-9378-7634A31E1F29}" srcOrd="0" destOrd="0" presId="urn:microsoft.com/office/officeart/2018/2/layout/IconVerticalSolidList"/>
    <dgm:cxn modelId="{56DD1A07-B003-4BF4-BCB2-A6980FED5325}" type="presParOf" srcId="{8DE8B09F-6CBD-43D5-90D0-DAA5F6582A15}" destId="{FF3F47B2-8051-4402-8AF4-66C2C1389374}" srcOrd="0" destOrd="0" presId="urn:microsoft.com/office/officeart/2018/2/layout/IconVerticalSolidList"/>
    <dgm:cxn modelId="{F5EE9032-C881-4355-88F2-F0DBE273A268}" type="presParOf" srcId="{FF3F47B2-8051-4402-8AF4-66C2C1389374}" destId="{FB8CD12D-7BDE-4C47-A34B-B19713596DAB}" srcOrd="0" destOrd="0" presId="urn:microsoft.com/office/officeart/2018/2/layout/IconVerticalSolidList"/>
    <dgm:cxn modelId="{597A17A1-A053-42C2-BFBF-C04ACBD00754}" type="presParOf" srcId="{FF3F47B2-8051-4402-8AF4-66C2C1389374}" destId="{4B700302-D04B-4743-B14D-F9A62929C94C}" srcOrd="1" destOrd="0" presId="urn:microsoft.com/office/officeart/2018/2/layout/IconVerticalSolidList"/>
    <dgm:cxn modelId="{E41FA463-B7A2-4403-85B3-32E377BC7E38}" type="presParOf" srcId="{FF3F47B2-8051-4402-8AF4-66C2C1389374}" destId="{1FA5E46E-B5A4-479F-869C-351F9A3BAAFC}" srcOrd="2" destOrd="0" presId="urn:microsoft.com/office/officeart/2018/2/layout/IconVerticalSolidList"/>
    <dgm:cxn modelId="{DB76972D-2D65-493B-96CB-058CA33F9FBD}" type="presParOf" srcId="{FF3F47B2-8051-4402-8AF4-66C2C1389374}" destId="{35F2F53B-1759-4429-9378-7634A31E1F29}" srcOrd="3" destOrd="0" presId="urn:microsoft.com/office/officeart/2018/2/layout/IconVerticalSolidList"/>
    <dgm:cxn modelId="{E599D487-85F1-4BBE-9E4B-CA59303BCD7E}" type="presParOf" srcId="{8DE8B09F-6CBD-43D5-90D0-DAA5F6582A15}" destId="{A2896620-22C5-4855-8B50-81D9C9A268CE}" srcOrd="1" destOrd="0" presId="urn:microsoft.com/office/officeart/2018/2/layout/IconVerticalSolidList"/>
    <dgm:cxn modelId="{D5A97231-02B9-4118-A41E-781A29CB5B30}" type="presParOf" srcId="{8DE8B09F-6CBD-43D5-90D0-DAA5F6582A15}" destId="{AACFEA93-9EA9-4359-A810-A5C7DB78179A}" srcOrd="2" destOrd="0" presId="urn:microsoft.com/office/officeart/2018/2/layout/IconVerticalSolidList"/>
    <dgm:cxn modelId="{B30810E8-1D7B-40F7-AD8C-6CE5B198A280}" type="presParOf" srcId="{AACFEA93-9EA9-4359-A810-A5C7DB78179A}" destId="{C4431096-2194-4D61-837D-DC62D5BBC384}" srcOrd="0" destOrd="0" presId="urn:microsoft.com/office/officeart/2018/2/layout/IconVerticalSolidList"/>
    <dgm:cxn modelId="{BDB68BA0-C340-49FB-9825-A3CCFA1C1A8F}" type="presParOf" srcId="{AACFEA93-9EA9-4359-A810-A5C7DB78179A}" destId="{20FCE93C-EF0A-4674-B37A-EF4040F17643}" srcOrd="1" destOrd="0" presId="urn:microsoft.com/office/officeart/2018/2/layout/IconVerticalSolidList"/>
    <dgm:cxn modelId="{6C0E6D3D-BA45-4AC9-8A03-CF42A757BABE}" type="presParOf" srcId="{AACFEA93-9EA9-4359-A810-A5C7DB78179A}" destId="{87DC3C4E-8ACD-4132-813B-B8B884BA8110}" srcOrd="2" destOrd="0" presId="urn:microsoft.com/office/officeart/2018/2/layout/IconVerticalSolidList"/>
    <dgm:cxn modelId="{49446D53-B3B0-4EE8-A41C-FF0AE271CBF3}" type="presParOf" srcId="{AACFEA93-9EA9-4359-A810-A5C7DB78179A}" destId="{0240F5AC-505C-4BFC-A15D-FCE03402DEBD}" srcOrd="3" destOrd="0" presId="urn:microsoft.com/office/officeart/2018/2/layout/IconVerticalSolidList"/>
    <dgm:cxn modelId="{D0AA481F-2A44-4DC6-AACE-67C44ECEC932}" type="presParOf" srcId="{8DE8B09F-6CBD-43D5-90D0-DAA5F6582A15}" destId="{68D011C7-CDA9-47B1-B652-A2E5853F300B}" srcOrd="3" destOrd="0" presId="urn:microsoft.com/office/officeart/2018/2/layout/IconVerticalSolidList"/>
    <dgm:cxn modelId="{DD100DD9-0CE0-4197-919B-08754624ED77}" type="presParOf" srcId="{8DE8B09F-6CBD-43D5-90D0-DAA5F6582A15}" destId="{E231F342-8189-43F7-B130-09B00DA2AD0E}" srcOrd="4" destOrd="0" presId="urn:microsoft.com/office/officeart/2018/2/layout/IconVerticalSolidList"/>
    <dgm:cxn modelId="{76A694D4-654B-4474-9EF1-B80ED270B200}" type="presParOf" srcId="{E231F342-8189-43F7-B130-09B00DA2AD0E}" destId="{A902D222-E2AC-4410-950A-FE261F111E2D}" srcOrd="0" destOrd="0" presId="urn:microsoft.com/office/officeart/2018/2/layout/IconVerticalSolidList"/>
    <dgm:cxn modelId="{6CF880D3-25C0-4A4F-8751-0C369043BBA4}" type="presParOf" srcId="{E231F342-8189-43F7-B130-09B00DA2AD0E}" destId="{862913AA-0119-419F-A8A7-E786C4E8C276}" srcOrd="1" destOrd="0" presId="urn:microsoft.com/office/officeart/2018/2/layout/IconVerticalSolidList"/>
    <dgm:cxn modelId="{CE80E352-6D00-4BB5-8DE1-C2D3EF31E934}" type="presParOf" srcId="{E231F342-8189-43F7-B130-09B00DA2AD0E}" destId="{FFB60E52-CEEC-4B46-BD99-6DBDF680714C}" srcOrd="2" destOrd="0" presId="urn:microsoft.com/office/officeart/2018/2/layout/IconVerticalSolidList"/>
    <dgm:cxn modelId="{6BDC54CA-7B8C-41A0-8B5E-6FA1B8DC889B}" type="presParOf" srcId="{E231F342-8189-43F7-B130-09B00DA2AD0E}" destId="{455CD0D8-FABB-44D6-8A6D-4CEDB97923EE}" srcOrd="3" destOrd="0" presId="urn:microsoft.com/office/officeart/2018/2/layout/IconVerticalSolidList"/>
    <dgm:cxn modelId="{A5750055-930D-42F3-BA5A-B9CAC946CBC8}" type="presParOf" srcId="{8DE8B09F-6CBD-43D5-90D0-DAA5F6582A15}" destId="{D2D33615-7B73-4B10-AEC8-B7219F6495D7}" srcOrd="5" destOrd="0" presId="urn:microsoft.com/office/officeart/2018/2/layout/IconVerticalSolidList"/>
    <dgm:cxn modelId="{4ACB020E-8106-4987-8F94-C338F2FF5575}" type="presParOf" srcId="{8DE8B09F-6CBD-43D5-90D0-DAA5F6582A15}" destId="{82B691C1-5486-4458-A615-A7D6C9CF1D43}" srcOrd="6" destOrd="0" presId="urn:microsoft.com/office/officeart/2018/2/layout/IconVerticalSolidList"/>
    <dgm:cxn modelId="{0F23B68F-FAEC-4DDA-967E-B0DCE027A06C}" type="presParOf" srcId="{82B691C1-5486-4458-A615-A7D6C9CF1D43}" destId="{FE5AB590-37CF-4855-97A1-DE56E1845407}" srcOrd="0" destOrd="0" presId="urn:microsoft.com/office/officeart/2018/2/layout/IconVerticalSolidList"/>
    <dgm:cxn modelId="{71824430-E5DE-4FCF-BDE7-AA9646481950}" type="presParOf" srcId="{82B691C1-5486-4458-A615-A7D6C9CF1D43}" destId="{490609A0-E849-4743-B0CA-821824160DE4}" srcOrd="1" destOrd="0" presId="urn:microsoft.com/office/officeart/2018/2/layout/IconVerticalSolidList"/>
    <dgm:cxn modelId="{47C82E5A-5E74-4186-B522-E9A5AE2801DB}" type="presParOf" srcId="{82B691C1-5486-4458-A615-A7D6C9CF1D43}" destId="{99A45D20-252C-493B-A6E7-F84E414660E4}" srcOrd="2" destOrd="0" presId="urn:microsoft.com/office/officeart/2018/2/layout/IconVerticalSolidList"/>
    <dgm:cxn modelId="{21D16DE9-3A63-4720-9E78-01C194CCD420}" type="presParOf" srcId="{82B691C1-5486-4458-A615-A7D6C9CF1D43}" destId="{18698656-9830-41C6-B0EE-C5E89BFC94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CD12D-7BDE-4C47-A34B-B19713596DAB}">
      <dsp:nvSpPr>
        <dsp:cNvPr id="0" name=""/>
        <dsp:cNvSpPr/>
      </dsp:nvSpPr>
      <dsp:spPr>
        <a:xfrm>
          <a:off x="0" y="68731"/>
          <a:ext cx="10515600" cy="5071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00302-D04B-4743-B14D-F9A62929C94C}">
      <dsp:nvSpPr>
        <dsp:cNvPr id="0" name=""/>
        <dsp:cNvSpPr/>
      </dsp:nvSpPr>
      <dsp:spPr>
        <a:xfrm>
          <a:off x="153418" y="182844"/>
          <a:ext cx="279214" cy="2789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F2F53B-1759-4429-9378-7634A31E1F29}">
      <dsp:nvSpPr>
        <dsp:cNvPr id="0" name=""/>
        <dsp:cNvSpPr/>
      </dsp:nvSpPr>
      <dsp:spPr>
        <a:xfrm>
          <a:off x="586051" y="68731"/>
          <a:ext cx="9911797" cy="538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30" tIns="57030" rIns="57030" bIns="57030" numCol="1" spcCol="1270" anchor="ctr" anchorCtr="0">
          <a:noAutofit/>
        </a:bodyPr>
        <a:lstStyle/>
        <a:p>
          <a:pPr marL="0" lvl="0" indent="0" algn="l" defTabSz="711200">
            <a:lnSpc>
              <a:spcPct val="90000"/>
            </a:lnSpc>
            <a:spcBef>
              <a:spcPct val="0"/>
            </a:spcBef>
            <a:spcAft>
              <a:spcPct val="35000"/>
            </a:spcAft>
            <a:buNone/>
          </a:pPr>
          <a:r>
            <a:rPr lang="en-US" sz="1600" b="1" u="sng" kern="1200" dirty="0"/>
            <a:t>Pre-Review Conference Call</a:t>
          </a:r>
          <a:r>
            <a:rPr lang="en-US" sz="1600" b="1" kern="1200" dirty="0"/>
            <a:t>: To provide an overview of the review process and give reviewers the opportunity to address with federal agency staff any questions or issues regarding review policies and procedures.</a:t>
          </a:r>
          <a:endParaRPr lang="en-US" sz="1600" kern="1200" dirty="0"/>
        </a:p>
      </dsp:txBody>
      <dsp:txXfrm>
        <a:off x="586051" y="68731"/>
        <a:ext cx="9911797" cy="538865"/>
      </dsp:txXfrm>
    </dsp:sp>
    <dsp:sp modelId="{C4431096-2194-4D61-837D-DC62D5BBC384}">
      <dsp:nvSpPr>
        <dsp:cNvPr id="0" name=""/>
        <dsp:cNvSpPr/>
      </dsp:nvSpPr>
      <dsp:spPr>
        <a:xfrm>
          <a:off x="0" y="742313"/>
          <a:ext cx="10503405" cy="10194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CE93C-EF0A-4674-B37A-EF4040F17643}">
      <dsp:nvSpPr>
        <dsp:cNvPr id="0" name=""/>
        <dsp:cNvSpPr/>
      </dsp:nvSpPr>
      <dsp:spPr>
        <a:xfrm>
          <a:off x="150370" y="1112558"/>
          <a:ext cx="279214" cy="2789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0F5AC-505C-4BFC-A15D-FCE03402DEBD}">
      <dsp:nvSpPr>
        <dsp:cNvPr id="0" name=""/>
        <dsp:cNvSpPr/>
      </dsp:nvSpPr>
      <dsp:spPr>
        <a:xfrm>
          <a:off x="583003" y="998446"/>
          <a:ext cx="9911797" cy="538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30" tIns="57030" rIns="57030" bIns="57030" numCol="1" spcCol="1270" anchor="ctr" anchorCtr="0">
          <a:noAutofit/>
        </a:bodyPr>
        <a:lstStyle/>
        <a:p>
          <a:pPr marL="0" lvl="0" indent="0" algn="l" defTabSz="711200">
            <a:lnSpc>
              <a:spcPct val="90000"/>
            </a:lnSpc>
            <a:spcBef>
              <a:spcPct val="0"/>
            </a:spcBef>
            <a:spcAft>
              <a:spcPct val="35000"/>
            </a:spcAft>
            <a:buNone/>
          </a:pPr>
          <a:r>
            <a:rPr lang="en-US" sz="1600" b="1" kern="1200" dirty="0"/>
            <a:t>Each reviewer is assigned to read, evaluate, and score </a:t>
          </a:r>
          <a:r>
            <a:rPr lang="en-US" sz="1600" b="1" u="sng" kern="1200" dirty="0"/>
            <a:t>up to six applications</a:t>
          </a:r>
          <a:r>
            <a:rPr lang="en-US" sz="1600" b="1" kern="1200" dirty="0"/>
            <a:t>.  Reviewers are also required to read (but not score) all of the other applications assigned to other reviewers. All reviewers must attend a Quarterly Reviewer Training session.</a:t>
          </a:r>
          <a:endParaRPr lang="en-US" sz="1600" kern="1200" dirty="0"/>
        </a:p>
      </dsp:txBody>
      <dsp:txXfrm>
        <a:off x="583003" y="998446"/>
        <a:ext cx="9911797" cy="538865"/>
      </dsp:txXfrm>
    </dsp:sp>
    <dsp:sp modelId="{A902D222-E2AC-4410-950A-FE261F111E2D}">
      <dsp:nvSpPr>
        <dsp:cNvPr id="0" name=""/>
        <dsp:cNvSpPr/>
      </dsp:nvSpPr>
      <dsp:spPr>
        <a:xfrm>
          <a:off x="0" y="1896462"/>
          <a:ext cx="10515600" cy="5071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913AA-0119-419F-A8A7-E786C4E8C276}">
      <dsp:nvSpPr>
        <dsp:cNvPr id="0" name=""/>
        <dsp:cNvSpPr/>
      </dsp:nvSpPr>
      <dsp:spPr>
        <a:xfrm>
          <a:off x="153418" y="2010575"/>
          <a:ext cx="279214" cy="2789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5CD0D8-FABB-44D6-8A6D-4CEDB97923EE}">
      <dsp:nvSpPr>
        <dsp:cNvPr id="0" name=""/>
        <dsp:cNvSpPr/>
      </dsp:nvSpPr>
      <dsp:spPr>
        <a:xfrm>
          <a:off x="586051" y="1896462"/>
          <a:ext cx="9911797" cy="538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30" tIns="57030" rIns="57030" bIns="57030" numCol="1" spcCol="1270" anchor="ctr" anchorCtr="0">
          <a:noAutofit/>
        </a:bodyPr>
        <a:lstStyle/>
        <a:p>
          <a:pPr marL="0" lvl="0" indent="0" algn="l" defTabSz="711200">
            <a:lnSpc>
              <a:spcPct val="90000"/>
            </a:lnSpc>
            <a:spcBef>
              <a:spcPct val="0"/>
            </a:spcBef>
            <a:spcAft>
              <a:spcPct val="35000"/>
            </a:spcAft>
            <a:buNone/>
          </a:pPr>
          <a:r>
            <a:rPr lang="en-US" sz="1600" b="1" u="sng" kern="1200" dirty="0"/>
            <a:t>Reviewer honoraria</a:t>
          </a:r>
          <a:r>
            <a:rPr lang="en-US" sz="1600" b="1" kern="1200" dirty="0"/>
            <a:t>: $350/day (about 3 days) or $140/application (subject to change).</a:t>
          </a:r>
          <a:endParaRPr lang="en-US" sz="1600" kern="1200" dirty="0"/>
        </a:p>
      </dsp:txBody>
      <dsp:txXfrm>
        <a:off x="586051" y="1896462"/>
        <a:ext cx="9911797" cy="538865"/>
      </dsp:txXfrm>
    </dsp:sp>
    <dsp:sp modelId="{3D45BB17-F6BC-438F-84FB-4C54F12E79E5}">
      <dsp:nvSpPr>
        <dsp:cNvPr id="0" name=""/>
        <dsp:cNvSpPr/>
      </dsp:nvSpPr>
      <dsp:spPr>
        <a:xfrm>
          <a:off x="0" y="2570044"/>
          <a:ext cx="10515600" cy="10401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4D7816-C77F-492A-9564-B9E414DEA331}">
      <dsp:nvSpPr>
        <dsp:cNvPr id="0" name=""/>
        <dsp:cNvSpPr/>
      </dsp:nvSpPr>
      <dsp:spPr>
        <a:xfrm>
          <a:off x="153418" y="2950666"/>
          <a:ext cx="279214" cy="2789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EDA3D0-02AC-4254-A98D-0A52B79C2697}">
      <dsp:nvSpPr>
        <dsp:cNvPr id="0" name=""/>
        <dsp:cNvSpPr/>
      </dsp:nvSpPr>
      <dsp:spPr>
        <a:xfrm>
          <a:off x="586051" y="2836553"/>
          <a:ext cx="9911797" cy="538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30" tIns="57030" rIns="57030" bIns="57030" numCol="1" spcCol="1270" anchor="ctr" anchorCtr="0">
          <a:noAutofit/>
        </a:bodyPr>
        <a:lstStyle/>
        <a:p>
          <a:pPr marL="0" lvl="0" indent="0" algn="l" defTabSz="711200">
            <a:lnSpc>
              <a:spcPct val="90000"/>
            </a:lnSpc>
            <a:spcBef>
              <a:spcPct val="0"/>
            </a:spcBef>
            <a:spcAft>
              <a:spcPct val="35000"/>
            </a:spcAft>
            <a:buNone/>
          </a:pPr>
          <a:r>
            <a:rPr lang="en-US" sz="1600" b="1" u="sng" kern="1200" dirty="0"/>
            <a:t>No conflicts of interest</a:t>
          </a:r>
          <a:r>
            <a:rPr lang="en-US" sz="1600" b="1" kern="1200" dirty="0"/>
            <a:t>: To achieve the goal of a fair and objective review, reviewers must not carry any prejudices, biases, or conflicts of interest into the review process.  The reviewer is obligated to declare any and all potential or actual conflicts of interest. </a:t>
          </a:r>
          <a:endParaRPr lang="en-US" sz="1600" kern="1200" dirty="0"/>
        </a:p>
      </dsp:txBody>
      <dsp:txXfrm>
        <a:off x="586051" y="2836553"/>
        <a:ext cx="9911797" cy="538865"/>
      </dsp:txXfrm>
    </dsp:sp>
    <dsp:sp modelId="{FE5AB590-37CF-4855-97A1-DE56E1845407}">
      <dsp:nvSpPr>
        <dsp:cNvPr id="0" name=""/>
        <dsp:cNvSpPr/>
      </dsp:nvSpPr>
      <dsp:spPr>
        <a:xfrm>
          <a:off x="0" y="3744946"/>
          <a:ext cx="10515600" cy="5071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0609A0-E849-4743-B0CA-821824160DE4}">
      <dsp:nvSpPr>
        <dsp:cNvPr id="0" name=""/>
        <dsp:cNvSpPr/>
      </dsp:nvSpPr>
      <dsp:spPr>
        <a:xfrm>
          <a:off x="153418" y="3859059"/>
          <a:ext cx="279214" cy="2789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98656-9830-41C6-B0EE-C5E89BFC9438}">
      <dsp:nvSpPr>
        <dsp:cNvPr id="0" name=""/>
        <dsp:cNvSpPr/>
      </dsp:nvSpPr>
      <dsp:spPr>
        <a:xfrm>
          <a:off x="586051" y="3744946"/>
          <a:ext cx="9911797" cy="538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30" tIns="57030" rIns="57030" bIns="57030" numCol="1" spcCol="1270" anchor="ctr" anchorCtr="0">
          <a:noAutofit/>
        </a:bodyPr>
        <a:lstStyle/>
        <a:p>
          <a:pPr marL="0" lvl="0" indent="0" algn="l" defTabSz="711200">
            <a:lnSpc>
              <a:spcPct val="90000"/>
            </a:lnSpc>
            <a:spcBef>
              <a:spcPct val="0"/>
            </a:spcBef>
            <a:spcAft>
              <a:spcPct val="35000"/>
            </a:spcAft>
            <a:buNone/>
          </a:pPr>
          <a:r>
            <a:rPr lang="en-US" sz="1600" b="1" kern="1200" dirty="0"/>
            <a:t>All comments made by the Reviewer are treated as confidential information.  </a:t>
          </a:r>
          <a:r>
            <a:rPr lang="en-US" sz="1600" b="1" u="sng" kern="1200" dirty="0"/>
            <a:t>All reviewer materials are expected to be deleted when the review process is completed.</a:t>
          </a:r>
          <a:endParaRPr lang="en-US" sz="1600" kern="1200" dirty="0"/>
        </a:p>
      </dsp:txBody>
      <dsp:txXfrm>
        <a:off x="586051" y="3744946"/>
        <a:ext cx="9911797" cy="538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66E71-4710-4BC1-A35C-6712A2512380}">
      <dsp:nvSpPr>
        <dsp:cNvPr id="0" name=""/>
        <dsp:cNvSpPr/>
      </dsp:nvSpPr>
      <dsp:spPr>
        <a:xfrm>
          <a:off x="1212569" y="528491"/>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82A67-EBC1-4C3A-A958-0E8065CC4B34}">
      <dsp:nvSpPr>
        <dsp:cNvPr id="0" name=""/>
        <dsp:cNvSpPr/>
      </dsp:nvSpPr>
      <dsp:spPr>
        <a:xfrm>
          <a:off x="417971" y="2323212"/>
          <a:ext cx="2889450"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kern="1200" dirty="0"/>
            <a:t>The results of the peer review are of an advisory nature.  </a:t>
          </a:r>
        </a:p>
      </dsp:txBody>
      <dsp:txXfrm>
        <a:off x="417971" y="2323212"/>
        <a:ext cx="2889450" cy="1499633"/>
      </dsp:txXfrm>
    </dsp:sp>
    <dsp:sp modelId="{1AE948BE-C180-4F2A-9FC8-BE19757DE1A9}">
      <dsp:nvSpPr>
        <dsp:cNvPr id="0" name=""/>
        <dsp:cNvSpPr/>
      </dsp:nvSpPr>
      <dsp:spPr>
        <a:xfrm>
          <a:off x="4607673" y="528491"/>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98864-064E-459B-BA52-886C9A07E77C}">
      <dsp:nvSpPr>
        <dsp:cNvPr id="0" name=""/>
        <dsp:cNvSpPr/>
      </dsp:nvSpPr>
      <dsp:spPr>
        <a:xfrm>
          <a:off x="3813074" y="2323212"/>
          <a:ext cx="2889450"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kern="1200" dirty="0"/>
            <a:t>The program office and approving official make the final determination for funding.</a:t>
          </a:r>
        </a:p>
      </dsp:txBody>
      <dsp:txXfrm>
        <a:off x="3813074" y="2323212"/>
        <a:ext cx="2889450" cy="1499633"/>
      </dsp:txXfrm>
    </dsp:sp>
    <dsp:sp modelId="{D63E9CA1-33BF-4D95-B53F-535952B4E57F}">
      <dsp:nvSpPr>
        <dsp:cNvPr id="0" name=""/>
        <dsp:cNvSpPr/>
      </dsp:nvSpPr>
      <dsp:spPr>
        <a:xfrm>
          <a:off x="8002777" y="528491"/>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78469-BEDB-4A43-BC68-D3AAB509F8D9}">
      <dsp:nvSpPr>
        <dsp:cNvPr id="0" name=""/>
        <dsp:cNvSpPr/>
      </dsp:nvSpPr>
      <dsp:spPr>
        <a:xfrm>
          <a:off x="7208178" y="2323212"/>
          <a:ext cx="2889450"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kern="1200" dirty="0"/>
            <a:t>The federal agency may make equitable distribution of awards in terms of geography (including urban, rural, and remote settings) and balance among populations of focus and program size.</a:t>
          </a:r>
        </a:p>
      </dsp:txBody>
      <dsp:txXfrm>
        <a:off x="7208178" y="2323212"/>
        <a:ext cx="2889450" cy="1499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CD12D-7BDE-4C47-A34B-B19713596DAB}">
      <dsp:nvSpPr>
        <dsp:cNvPr id="0" name=""/>
        <dsp:cNvSpPr/>
      </dsp:nvSpPr>
      <dsp:spPr>
        <a:xfrm>
          <a:off x="0" y="0"/>
          <a:ext cx="647700" cy="20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00302-D04B-4743-B14D-F9A62929C94C}">
      <dsp:nvSpPr>
        <dsp:cNvPr id="0" name=""/>
        <dsp:cNvSpPr/>
      </dsp:nvSpPr>
      <dsp:spPr>
        <a:xfrm>
          <a:off x="6267" y="4721"/>
          <a:ext cx="11396" cy="113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F2F53B-1759-4429-9378-7634A31E1F29}">
      <dsp:nvSpPr>
        <dsp:cNvPr id="0" name=""/>
        <dsp:cNvSpPr/>
      </dsp:nvSpPr>
      <dsp:spPr>
        <a:xfrm>
          <a:off x="23931" y="59"/>
          <a:ext cx="623768" cy="2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3" tIns="2193" rIns="2193" bIns="2193"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23931" y="59"/>
        <a:ext cx="623768" cy="20720"/>
      </dsp:txXfrm>
    </dsp:sp>
    <dsp:sp modelId="{C4431096-2194-4D61-837D-DC62D5BBC384}">
      <dsp:nvSpPr>
        <dsp:cNvPr id="0" name=""/>
        <dsp:cNvSpPr/>
      </dsp:nvSpPr>
      <dsp:spPr>
        <a:xfrm>
          <a:off x="0" y="25959"/>
          <a:ext cx="647324" cy="41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CE93C-EF0A-4674-B37A-EF4040F17643}">
      <dsp:nvSpPr>
        <dsp:cNvPr id="0" name=""/>
        <dsp:cNvSpPr/>
      </dsp:nvSpPr>
      <dsp:spPr>
        <a:xfrm>
          <a:off x="6080" y="41085"/>
          <a:ext cx="11396" cy="113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0F5AC-505C-4BFC-A15D-FCE03402DEBD}">
      <dsp:nvSpPr>
        <dsp:cNvPr id="0" name=""/>
        <dsp:cNvSpPr/>
      </dsp:nvSpPr>
      <dsp:spPr>
        <a:xfrm>
          <a:off x="23744" y="36423"/>
          <a:ext cx="623768" cy="2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3" tIns="2193" rIns="2193" bIns="2193"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23744" y="36423"/>
        <a:ext cx="623768" cy="20720"/>
      </dsp:txXfrm>
    </dsp:sp>
    <dsp:sp modelId="{A902D222-E2AC-4410-950A-FE261F111E2D}">
      <dsp:nvSpPr>
        <dsp:cNvPr id="0" name=""/>
        <dsp:cNvSpPr/>
      </dsp:nvSpPr>
      <dsp:spPr>
        <a:xfrm>
          <a:off x="0" y="72788"/>
          <a:ext cx="647700" cy="20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913AA-0119-419F-A8A7-E786C4E8C276}">
      <dsp:nvSpPr>
        <dsp:cNvPr id="0" name=""/>
        <dsp:cNvSpPr/>
      </dsp:nvSpPr>
      <dsp:spPr>
        <a:xfrm>
          <a:off x="6267" y="77450"/>
          <a:ext cx="11396" cy="113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5CD0D8-FABB-44D6-8A6D-4CEDB97923EE}">
      <dsp:nvSpPr>
        <dsp:cNvPr id="0" name=""/>
        <dsp:cNvSpPr/>
      </dsp:nvSpPr>
      <dsp:spPr>
        <a:xfrm>
          <a:off x="23931" y="72788"/>
          <a:ext cx="623768" cy="2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3" tIns="2193" rIns="2193" bIns="2193"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23931" y="72788"/>
        <a:ext cx="623768" cy="20720"/>
      </dsp:txXfrm>
    </dsp:sp>
    <dsp:sp modelId="{FE5AB590-37CF-4855-97A1-DE56E1845407}">
      <dsp:nvSpPr>
        <dsp:cNvPr id="0" name=""/>
        <dsp:cNvSpPr/>
      </dsp:nvSpPr>
      <dsp:spPr>
        <a:xfrm>
          <a:off x="0" y="98688"/>
          <a:ext cx="647700" cy="20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0609A0-E849-4743-B0CA-821824160DE4}">
      <dsp:nvSpPr>
        <dsp:cNvPr id="0" name=""/>
        <dsp:cNvSpPr/>
      </dsp:nvSpPr>
      <dsp:spPr>
        <a:xfrm>
          <a:off x="6267" y="103350"/>
          <a:ext cx="11396" cy="113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98656-9830-41C6-B0EE-C5E89BFC9438}">
      <dsp:nvSpPr>
        <dsp:cNvPr id="0" name=""/>
        <dsp:cNvSpPr/>
      </dsp:nvSpPr>
      <dsp:spPr>
        <a:xfrm>
          <a:off x="23931" y="98688"/>
          <a:ext cx="623768" cy="2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3" tIns="2193" rIns="2193" bIns="2193"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23931" y="98688"/>
        <a:ext cx="623768" cy="20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CD12D-7BDE-4C47-A34B-B19713596DAB}">
      <dsp:nvSpPr>
        <dsp:cNvPr id="0" name=""/>
        <dsp:cNvSpPr/>
      </dsp:nvSpPr>
      <dsp:spPr>
        <a:xfrm>
          <a:off x="0" y="0"/>
          <a:ext cx="647700" cy="20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00302-D04B-4743-B14D-F9A62929C94C}">
      <dsp:nvSpPr>
        <dsp:cNvPr id="0" name=""/>
        <dsp:cNvSpPr/>
      </dsp:nvSpPr>
      <dsp:spPr>
        <a:xfrm>
          <a:off x="6267" y="4721"/>
          <a:ext cx="11396" cy="113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F2F53B-1759-4429-9378-7634A31E1F29}">
      <dsp:nvSpPr>
        <dsp:cNvPr id="0" name=""/>
        <dsp:cNvSpPr/>
      </dsp:nvSpPr>
      <dsp:spPr>
        <a:xfrm>
          <a:off x="23931" y="59"/>
          <a:ext cx="623768" cy="2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3" tIns="2193" rIns="2193" bIns="2193"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23931" y="59"/>
        <a:ext cx="623768" cy="20720"/>
      </dsp:txXfrm>
    </dsp:sp>
    <dsp:sp modelId="{C4431096-2194-4D61-837D-DC62D5BBC384}">
      <dsp:nvSpPr>
        <dsp:cNvPr id="0" name=""/>
        <dsp:cNvSpPr/>
      </dsp:nvSpPr>
      <dsp:spPr>
        <a:xfrm>
          <a:off x="0" y="25959"/>
          <a:ext cx="647324" cy="41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CE93C-EF0A-4674-B37A-EF4040F17643}">
      <dsp:nvSpPr>
        <dsp:cNvPr id="0" name=""/>
        <dsp:cNvSpPr/>
      </dsp:nvSpPr>
      <dsp:spPr>
        <a:xfrm>
          <a:off x="6080" y="41085"/>
          <a:ext cx="11396" cy="113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0F5AC-505C-4BFC-A15D-FCE03402DEBD}">
      <dsp:nvSpPr>
        <dsp:cNvPr id="0" name=""/>
        <dsp:cNvSpPr/>
      </dsp:nvSpPr>
      <dsp:spPr>
        <a:xfrm>
          <a:off x="23744" y="36423"/>
          <a:ext cx="623768" cy="2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3" tIns="2193" rIns="2193" bIns="2193"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23744" y="36423"/>
        <a:ext cx="623768" cy="20720"/>
      </dsp:txXfrm>
    </dsp:sp>
    <dsp:sp modelId="{A902D222-E2AC-4410-950A-FE261F111E2D}">
      <dsp:nvSpPr>
        <dsp:cNvPr id="0" name=""/>
        <dsp:cNvSpPr/>
      </dsp:nvSpPr>
      <dsp:spPr>
        <a:xfrm>
          <a:off x="0" y="72788"/>
          <a:ext cx="647700" cy="20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913AA-0119-419F-A8A7-E786C4E8C276}">
      <dsp:nvSpPr>
        <dsp:cNvPr id="0" name=""/>
        <dsp:cNvSpPr/>
      </dsp:nvSpPr>
      <dsp:spPr>
        <a:xfrm>
          <a:off x="6267" y="77450"/>
          <a:ext cx="11396" cy="113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5CD0D8-FABB-44D6-8A6D-4CEDB97923EE}">
      <dsp:nvSpPr>
        <dsp:cNvPr id="0" name=""/>
        <dsp:cNvSpPr/>
      </dsp:nvSpPr>
      <dsp:spPr>
        <a:xfrm>
          <a:off x="23931" y="72788"/>
          <a:ext cx="623768" cy="2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3" tIns="2193" rIns="2193" bIns="2193"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23931" y="72788"/>
        <a:ext cx="623768" cy="20720"/>
      </dsp:txXfrm>
    </dsp:sp>
    <dsp:sp modelId="{FE5AB590-37CF-4855-97A1-DE56E1845407}">
      <dsp:nvSpPr>
        <dsp:cNvPr id="0" name=""/>
        <dsp:cNvSpPr/>
      </dsp:nvSpPr>
      <dsp:spPr>
        <a:xfrm>
          <a:off x="0" y="98688"/>
          <a:ext cx="647700" cy="207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0609A0-E849-4743-B0CA-821824160DE4}">
      <dsp:nvSpPr>
        <dsp:cNvPr id="0" name=""/>
        <dsp:cNvSpPr/>
      </dsp:nvSpPr>
      <dsp:spPr>
        <a:xfrm>
          <a:off x="6267" y="103350"/>
          <a:ext cx="11396" cy="113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98656-9830-41C6-B0EE-C5E89BFC9438}">
      <dsp:nvSpPr>
        <dsp:cNvPr id="0" name=""/>
        <dsp:cNvSpPr/>
      </dsp:nvSpPr>
      <dsp:spPr>
        <a:xfrm>
          <a:off x="23931" y="98688"/>
          <a:ext cx="623768" cy="2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3" tIns="2193" rIns="2193" bIns="2193" numCol="1" spcCol="1270" anchor="ctr" anchorCtr="0">
          <a:noAutofit/>
        </a:bodyPr>
        <a:lstStyle/>
        <a:p>
          <a:pPr marL="0" lvl="0" indent="0" algn="l" defTabSz="711200">
            <a:lnSpc>
              <a:spcPct val="100000"/>
            </a:lnSpc>
            <a:spcBef>
              <a:spcPct val="0"/>
            </a:spcBef>
            <a:spcAft>
              <a:spcPct val="35000"/>
            </a:spcAft>
            <a:buNone/>
          </a:pPr>
          <a:endParaRPr lang="en-US" sz="1600" kern="1200" dirty="0"/>
        </a:p>
      </dsp:txBody>
      <dsp:txXfrm>
        <a:off x="23931" y="98688"/>
        <a:ext cx="623768" cy="207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A8F1D-0727-A041-A617-2C0B5623C216}" type="datetimeFigureOut">
              <a:rPr lang="en-US" smtClean="0"/>
              <a:t>6/17/25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2BE60-070A-D147-BE13-01B8DB6E92B6}" type="slidenum">
              <a:rPr lang="en-US" smtClean="0"/>
              <a:t>‹#›</a:t>
            </a:fld>
            <a:endParaRPr lang="en-US"/>
          </a:p>
        </p:txBody>
      </p:sp>
    </p:spTree>
    <p:extLst>
      <p:ext uri="{BB962C8B-B14F-4D97-AF65-F5344CB8AC3E}">
        <p14:creationId xmlns:p14="http://schemas.microsoft.com/office/powerpoint/2010/main" val="148741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2BE60-070A-D147-BE13-01B8DB6E92B6}" type="slidenum">
              <a:rPr lang="en-US" smtClean="0"/>
              <a:t>1</a:t>
            </a:fld>
            <a:endParaRPr lang="en-US"/>
          </a:p>
        </p:txBody>
      </p:sp>
    </p:spTree>
    <p:extLst>
      <p:ext uri="{BB962C8B-B14F-4D97-AF65-F5344CB8AC3E}">
        <p14:creationId xmlns:p14="http://schemas.microsoft.com/office/powerpoint/2010/main" val="130727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17513"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273448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7C4233C-1C21-0D63-208C-BE67B0275AE9}"/>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AF5BD3EE-73A3-8F62-E790-645AF9A70F87}"/>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C2C82753-AE2D-5965-3D30-70324DB5B057}"/>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a:extLst>
              <a:ext uri="{FF2B5EF4-FFF2-40B4-BE49-F238E27FC236}">
                <a16:creationId xmlns:a16="http://schemas.microsoft.com/office/drawing/2014/main" id="{CD1B568E-D13B-6CD8-B1B3-B6A70414E1D8}"/>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3357485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1D2B4B2-13A2-51D3-2360-7319BC7E429D}"/>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B216CF60-CA63-1728-E840-0AAB72956F1A}"/>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5304D2E7-7A1F-8A0D-7DCD-4700951A6660}"/>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96" name="Google Shape;96;g20270e6df5a_0_16:notes">
            <a:extLst>
              <a:ext uri="{FF2B5EF4-FFF2-40B4-BE49-F238E27FC236}">
                <a16:creationId xmlns:a16="http://schemas.microsoft.com/office/drawing/2014/main" id="{36FB62F5-3BE0-78E0-601D-C97B6AFE1906}"/>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2088344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50952BE-2459-D8D3-2926-4C28506E9344}"/>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A2FA4FFE-52A8-8856-CC55-62E3A2EEC718}"/>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04E92966-FD13-6D47-A025-204D1FF5BC8D}"/>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96" name="Google Shape;96;g20270e6df5a_0_16:notes">
            <a:extLst>
              <a:ext uri="{FF2B5EF4-FFF2-40B4-BE49-F238E27FC236}">
                <a16:creationId xmlns:a16="http://schemas.microsoft.com/office/drawing/2014/main" id="{243CB0B4-0457-3C24-83E6-9371F096441C}"/>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3218079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72485-2C3E-4E75-86A8-CAC6306CFB9B}" type="slidenum">
              <a:rPr lang="en-US" smtClean="0"/>
              <a:pPr/>
              <a:t>39</a:t>
            </a:fld>
            <a:endParaRPr lang="en-US" dirty="0"/>
          </a:p>
        </p:txBody>
      </p:sp>
    </p:spTree>
    <p:extLst>
      <p:ext uri="{BB962C8B-B14F-4D97-AF65-F5344CB8AC3E}">
        <p14:creationId xmlns:p14="http://schemas.microsoft.com/office/powerpoint/2010/main" val="158351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B2BE60-070A-D147-BE13-01B8DB6E92B6}" type="slidenum">
              <a:rPr lang="en-US" smtClean="0"/>
              <a:t>2</a:t>
            </a:fld>
            <a:endParaRPr lang="en-US"/>
          </a:p>
        </p:txBody>
      </p:sp>
    </p:spTree>
    <p:extLst>
      <p:ext uri="{BB962C8B-B14F-4D97-AF65-F5344CB8AC3E}">
        <p14:creationId xmlns:p14="http://schemas.microsoft.com/office/powerpoint/2010/main" val="188668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C6A10E9-BF78-9D36-30AF-9D04979009D4}"/>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A3AF8276-8F8D-C29F-5EC1-39FF8AF0098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414BE1DB-97A7-39BA-DAAC-7725CA535F97}"/>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a:extLst>
              <a:ext uri="{FF2B5EF4-FFF2-40B4-BE49-F238E27FC236}">
                <a16:creationId xmlns:a16="http://schemas.microsoft.com/office/drawing/2014/main" id="{C3DE8141-B2EA-E3D7-4625-167CC528582B}"/>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25455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C035BA7-C952-247F-3EC8-3BFFD5201DA9}"/>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4E2CD488-F476-756C-631E-3342CF4C472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5E88A429-F90A-CA45-A0B5-B75ED1E91F55}"/>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a:extLst>
              <a:ext uri="{FF2B5EF4-FFF2-40B4-BE49-F238E27FC236}">
                <a16:creationId xmlns:a16="http://schemas.microsoft.com/office/drawing/2014/main" id="{19A9A55B-F718-4101-2B0F-856CF041FB93}"/>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11733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103541C-C02F-B0D5-0E4E-C2D1A05E1C28}"/>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D835C952-802C-0876-B0B1-1FC15DAA3F29}"/>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F681FF4F-6B52-67A4-BECE-5C3AED95B593}"/>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a:extLst>
              <a:ext uri="{FF2B5EF4-FFF2-40B4-BE49-F238E27FC236}">
                <a16:creationId xmlns:a16="http://schemas.microsoft.com/office/drawing/2014/main" id="{8012BF18-9BFD-4B6D-03FE-FA133D239C82}"/>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34694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0810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48B8774-8FB4-D587-6812-47CE050BE0A9}"/>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475B4058-DC44-1DE4-AC63-03061E2745F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A295D0C4-4643-1F1B-1E49-3109B9E06D50}"/>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96" name="Google Shape;96;g20270e6df5a_0_16:notes">
            <a:extLst>
              <a:ext uri="{FF2B5EF4-FFF2-40B4-BE49-F238E27FC236}">
                <a16:creationId xmlns:a16="http://schemas.microsoft.com/office/drawing/2014/main" id="{7F534E85-3FC7-0FBC-FF7F-F6E5700EF84F}"/>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306024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55E0660-F4A2-FE6D-B606-E510BC9EAECD}"/>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AD56C696-9920-65F6-7515-934968ED49F3}"/>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6E69F99C-9D56-76B4-81AA-C78CCB612AD2}"/>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96" name="Google Shape;96;g20270e6df5a_0_16:notes">
            <a:extLst>
              <a:ext uri="{FF2B5EF4-FFF2-40B4-BE49-F238E27FC236}">
                <a16:creationId xmlns:a16="http://schemas.microsoft.com/office/drawing/2014/main" id="{4DB2AFED-1032-EC3C-C18C-0A3AB68A94B6}"/>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73810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E41B-4881-61E3-DF30-7A74E9E965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7D48D6-3231-83B7-EF4D-FC2B068DC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C91D6D-6B57-7ACC-1575-530C50BFA760}"/>
              </a:ext>
            </a:extLst>
          </p:cNvPr>
          <p:cNvSpPr>
            <a:spLocks noGrp="1"/>
          </p:cNvSpPr>
          <p:nvPr>
            <p:ph type="dt" sz="half" idx="10"/>
          </p:nvPr>
        </p:nvSpPr>
        <p:spPr/>
        <p:txBody>
          <a:bodyPr/>
          <a:lstStyle/>
          <a:p>
            <a:fld id="{88381C69-4C8D-3B47-8E9C-6345C8191F2A}" type="datetimeFigureOut">
              <a:rPr lang="en-US" smtClean="0"/>
              <a:t>6/17/25</a:t>
            </a:fld>
            <a:endParaRPr lang="en-US"/>
          </a:p>
        </p:txBody>
      </p:sp>
      <p:sp>
        <p:nvSpPr>
          <p:cNvPr id="5" name="Footer Placeholder 4">
            <a:extLst>
              <a:ext uri="{FF2B5EF4-FFF2-40B4-BE49-F238E27FC236}">
                <a16:creationId xmlns:a16="http://schemas.microsoft.com/office/drawing/2014/main" id="{4ACB530F-DBB1-E974-4054-7AC8A1E74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B7428-06F3-649F-B391-80A2F4E8F60D}"/>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4506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A6F0-436B-49B4-E9C9-5160BB2ADC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10D5BE-6427-2793-33F2-B817770F2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8D406-CD34-5DDE-3E00-00CC8F9F800B}"/>
              </a:ext>
            </a:extLst>
          </p:cNvPr>
          <p:cNvSpPr>
            <a:spLocks noGrp="1"/>
          </p:cNvSpPr>
          <p:nvPr>
            <p:ph type="dt" sz="half" idx="10"/>
          </p:nvPr>
        </p:nvSpPr>
        <p:spPr/>
        <p:txBody>
          <a:bodyPr/>
          <a:lstStyle/>
          <a:p>
            <a:fld id="{88381C69-4C8D-3B47-8E9C-6345C8191F2A}" type="datetimeFigureOut">
              <a:rPr lang="en-US" smtClean="0"/>
              <a:t>6/17/25</a:t>
            </a:fld>
            <a:endParaRPr lang="en-US"/>
          </a:p>
        </p:txBody>
      </p:sp>
      <p:sp>
        <p:nvSpPr>
          <p:cNvPr id="5" name="Footer Placeholder 4">
            <a:extLst>
              <a:ext uri="{FF2B5EF4-FFF2-40B4-BE49-F238E27FC236}">
                <a16:creationId xmlns:a16="http://schemas.microsoft.com/office/drawing/2014/main" id="{660442BC-8638-4FD9-A17D-841BD1E96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9B383-DCD2-FF9A-F9BE-E410A0E0AFF6}"/>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291272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31543-1ADA-1044-4BB2-53A1952746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B2E9C-080D-9789-DA9C-3C68CAF1D9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F02F0-25F1-477E-F050-FA8A4300F8F9}"/>
              </a:ext>
            </a:extLst>
          </p:cNvPr>
          <p:cNvSpPr>
            <a:spLocks noGrp="1"/>
          </p:cNvSpPr>
          <p:nvPr>
            <p:ph type="dt" sz="half" idx="10"/>
          </p:nvPr>
        </p:nvSpPr>
        <p:spPr/>
        <p:txBody>
          <a:bodyPr/>
          <a:lstStyle/>
          <a:p>
            <a:fld id="{88381C69-4C8D-3B47-8E9C-6345C8191F2A}" type="datetimeFigureOut">
              <a:rPr lang="en-US" smtClean="0"/>
              <a:t>6/17/25</a:t>
            </a:fld>
            <a:endParaRPr lang="en-US"/>
          </a:p>
        </p:txBody>
      </p:sp>
      <p:sp>
        <p:nvSpPr>
          <p:cNvPr id="5" name="Footer Placeholder 4">
            <a:extLst>
              <a:ext uri="{FF2B5EF4-FFF2-40B4-BE49-F238E27FC236}">
                <a16:creationId xmlns:a16="http://schemas.microsoft.com/office/drawing/2014/main" id="{E771B8C1-5722-2016-B487-1F9AC6208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02949-074B-FB04-1324-A3C7E6F9DC63}"/>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18178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600670" y="5929931"/>
            <a:ext cx="10985502"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603248" y="1287496"/>
            <a:ext cx="10985503"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21" hasCustomPrompt="1"/>
          </p:nvPr>
        </p:nvSpPr>
        <p:spPr>
          <a:xfrm>
            <a:off x="600671" y="3611595"/>
            <a:ext cx="10985501" cy="952501"/>
          </a:xfrm>
          <a:prstGeom prst="rect">
            <a:avLst/>
          </a:prstGeom>
        </p:spPr>
        <p:txBody>
          <a:bodyPr numCol="1" spcCol="38100"/>
          <a:lstStyle>
            <a:lvl1pPr marL="0" indent="0" defTabSz="412750">
              <a:lnSpc>
                <a:spcPct val="100000"/>
              </a:lnSpc>
              <a:spcBef>
                <a:spcPts val="0"/>
              </a:spcBef>
              <a:buSzTx/>
              <a:buNone/>
              <a:defRPr sz="275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20277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4A5C-4C00-0F7C-432C-C8CE45BAD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3F090-BA1C-7177-52EE-7A07804CCF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A8116-84C2-B87C-E544-B2A08497E5B2}"/>
              </a:ext>
            </a:extLst>
          </p:cNvPr>
          <p:cNvSpPr>
            <a:spLocks noGrp="1"/>
          </p:cNvSpPr>
          <p:nvPr>
            <p:ph type="dt" sz="half" idx="10"/>
          </p:nvPr>
        </p:nvSpPr>
        <p:spPr/>
        <p:txBody>
          <a:bodyPr/>
          <a:lstStyle/>
          <a:p>
            <a:fld id="{88381C69-4C8D-3B47-8E9C-6345C8191F2A}" type="datetimeFigureOut">
              <a:rPr lang="en-US" smtClean="0"/>
              <a:t>6/17/25</a:t>
            </a:fld>
            <a:endParaRPr lang="en-US"/>
          </a:p>
        </p:txBody>
      </p:sp>
      <p:sp>
        <p:nvSpPr>
          <p:cNvPr id="5" name="Footer Placeholder 4">
            <a:extLst>
              <a:ext uri="{FF2B5EF4-FFF2-40B4-BE49-F238E27FC236}">
                <a16:creationId xmlns:a16="http://schemas.microsoft.com/office/drawing/2014/main" id="{111A3A51-D359-1C33-86D4-1F200B4B4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7DCDA-7696-80C8-FB90-F1149CEE1611}"/>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416679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A284-8B7A-1BB0-EB0D-5C8C3CA07A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5379E-C404-1BD1-7732-5E39661A2A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CD93C-B8E9-F536-511E-A5EA4BEDBF58}"/>
              </a:ext>
            </a:extLst>
          </p:cNvPr>
          <p:cNvSpPr>
            <a:spLocks noGrp="1"/>
          </p:cNvSpPr>
          <p:nvPr>
            <p:ph type="dt" sz="half" idx="10"/>
          </p:nvPr>
        </p:nvSpPr>
        <p:spPr/>
        <p:txBody>
          <a:bodyPr/>
          <a:lstStyle/>
          <a:p>
            <a:fld id="{88381C69-4C8D-3B47-8E9C-6345C8191F2A}" type="datetimeFigureOut">
              <a:rPr lang="en-US" smtClean="0"/>
              <a:t>6/17/25</a:t>
            </a:fld>
            <a:endParaRPr lang="en-US"/>
          </a:p>
        </p:txBody>
      </p:sp>
      <p:sp>
        <p:nvSpPr>
          <p:cNvPr id="5" name="Footer Placeholder 4">
            <a:extLst>
              <a:ext uri="{FF2B5EF4-FFF2-40B4-BE49-F238E27FC236}">
                <a16:creationId xmlns:a16="http://schemas.microsoft.com/office/drawing/2014/main" id="{99AAA138-6963-4C51-F660-26163F9D0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E42E4-1EE7-14F1-EFB6-3A9002B1B664}"/>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87416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2300-36E1-234D-6D3E-15F4BB140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D44A7-B4F7-5E4E-00EC-3BD8AA7FCD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CE9132-1096-A8A7-55AC-3EF01BCCC9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D05771-34CC-8ACD-0E35-100A8355819D}"/>
              </a:ext>
            </a:extLst>
          </p:cNvPr>
          <p:cNvSpPr>
            <a:spLocks noGrp="1"/>
          </p:cNvSpPr>
          <p:nvPr>
            <p:ph type="dt" sz="half" idx="10"/>
          </p:nvPr>
        </p:nvSpPr>
        <p:spPr/>
        <p:txBody>
          <a:bodyPr/>
          <a:lstStyle/>
          <a:p>
            <a:fld id="{88381C69-4C8D-3B47-8E9C-6345C8191F2A}" type="datetimeFigureOut">
              <a:rPr lang="en-US" smtClean="0"/>
              <a:t>6/17/25</a:t>
            </a:fld>
            <a:endParaRPr lang="en-US"/>
          </a:p>
        </p:txBody>
      </p:sp>
      <p:sp>
        <p:nvSpPr>
          <p:cNvPr id="6" name="Footer Placeholder 5">
            <a:extLst>
              <a:ext uri="{FF2B5EF4-FFF2-40B4-BE49-F238E27FC236}">
                <a16:creationId xmlns:a16="http://schemas.microsoft.com/office/drawing/2014/main" id="{A39F01AD-F2A8-7916-C66E-0FCF47DB0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DF064-7B81-50BE-0EF4-5BBD8BFC73F5}"/>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241256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D40A-BC3C-8F98-3BE3-CBD1660529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4D7F6-95B8-5B76-811A-08B3ADA82C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C19E49-342C-ED11-2D88-52E153DB79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A99803-B327-3CB0-FECE-39CA2E245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13FB74-7DB8-94EE-1B9E-34DC305898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24C35-0A3C-5692-2320-AF8A322DBD3C}"/>
              </a:ext>
            </a:extLst>
          </p:cNvPr>
          <p:cNvSpPr>
            <a:spLocks noGrp="1"/>
          </p:cNvSpPr>
          <p:nvPr>
            <p:ph type="dt" sz="half" idx="10"/>
          </p:nvPr>
        </p:nvSpPr>
        <p:spPr/>
        <p:txBody>
          <a:bodyPr/>
          <a:lstStyle/>
          <a:p>
            <a:fld id="{88381C69-4C8D-3B47-8E9C-6345C8191F2A}" type="datetimeFigureOut">
              <a:rPr lang="en-US" smtClean="0"/>
              <a:t>6/17/25</a:t>
            </a:fld>
            <a:endParaRPr lang="en-US"/>
          </a:p>
        </p:txBody>
      </p:sp>
      <p:sp>
        <p:nvSpPr>
          <p:cNvPr id="8" name="Footer Placeholder 7">
            <a:extLst>
              <a:ext uri="{FF2B5EF4-FFF2-40B4-BE49-F238E27FC236}">
                <a16:creationId xmlns:a16="http://schemas.microsoft.com/office/drawing/2014/main" id="{8043A34F-E9BE-E46E-E4A4-3CC92E6381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10CCA5-B3A5-34CE-E99C-B8DE4DAEFA0C}"/>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46776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27CD-A758-54D3-ADA4-4FB085D1DD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959A2-FBA4-BBDC-1250-75667B629074}"/>
              </a:ext>
            </a:extLst>
          </p:cNvPr>
          <p:cNvSpPr>
            <a:spLocks noGrp="1"/>
          </p:cNvSpPr>
          <p:nvPr>
            <p:ph type="dt" sz="half" idx="10"/>
          </p:nvPr>
        </p:nvSpPr>
        <p:spPr/>
        <p:txBody>
          <a:bodyPr/>
          <a:lstStyle/>
          <a:p>
            <a:fld id="{88381C69-4C8D-3B47-8E9C-6345C8191F2A}" type="datetimeFigureOut">
              <a:rPr lang="en-US" smtClean="0"/>
              <a:t>6/17/25</a:t>
            </a:fld>
            <a:endParaRPr lang="en-US"/>
          </a:p>
        </p:txBody>
      </p:sp>
      <p:sp>
        <p:nvSpPr>
          <p:cNvPr id="4" name="Footer Placeholder 3">
            <a:extLst>
              <a:ext uri="{FF2B5EF4-FFF2-40B4-BE49-F238E27FC236}">
                <a16:creationId xmlns:a16="http://schemas.microsoft.com/office/drawing/2014/main" id="{92E1ECCA-4DAA-CC23-2124-A525BC4A5F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9230E0-5AB1-F069-A052-4CCCE71EE4B8}"/>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248801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A0DA7-F227-23B1-F4AC-02E52717A34A}"/>
              </a:ext>
            </a:extLst>
          </p:cNvPr>
          <p:cNvSpPr>
            <a:spLocks noGrp="1"/>
          </p:cNvSpPr>
          <p:nvPr>
            <p:ph type="dt" sz="half" idx="10"/>
          </p:nvPr>
        </p:nvSpPr>
        <p:spPr/>
        <p:txBody>
          <a:bodyPr/>
          <a:lstStyle/>
          <a:p>
            <a:fld id="{88381C69-4C8D-3B47-8E9C-6345C8191F2A}" type="datetimeFigureOut">
              <a:rPr lang="en-US" smtClean="0"/>
              <a:t>6/17/25</a:t>
            </a:fld>
            <a:endParaRPr lang="en-US"/>
          </a:p>
        </p:txBody>
      </p:sp>
      <p:sp>
        <p:nvSpPr>
          <p:cNvPr id="3" name="Footer Placeholder 2">
            <a:extLst>
              <a:ext uri="{FF2B5EF4-FFF2-40B4-BE49-F238E27FC236}">
                <a16:creationId xmlns:a16="http://schemas.microsoft.com/office/drawing/2014/main" id="{855A44A7-CCFC-B08B-61EA-C9007D6859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914B84-AB78-0812-BFBD-18B628E23B86}"/>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205082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A2FF-9736-A22F-C898-9F3DDA66C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C9088B-EC5C-4937-9CBC-231183B79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10A00D-AEE2-D6B6-E7D5-11C8D4C34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58882C-CC87-BB19-8662-A34FDAA43D51}"/>
              </a:ext>
            </a:extLst>
          </p:cNvPr>
          <p:cNvSpPr>
            <a:spLocks noGrp="1"/>
          </p:cNvSpPr>
          <p:nvPr>
            <p:ph type="dt" sz="half" idx="10"/>
          </p:nvPr>
        </p:nvSpPr>
        <p:spPr/>
        <p:txBody>
          <a:bodyPr/>
          <a:lstStyle/>
          <a:p>
            <a:fld id="{88381C69-4C8D-3B47-8E9C-6345C8191F2A}" type="datetimeFigureOut">
              <a:rPr lang="en-US" smtClean="0"/>
              <a:t>6/17/25</a:t>
            </a:fld>
            <a:endParaRPr lang="en-US"/>
          </a:p>
        </p:txBody>
      </p:sp>
      <p:sp>
        <p:nvSpPr>
          <p:cNvPr id="6" name="Footer Placeholder 5">
            <a:extLst>
              <a:ext uri="{FF2B5EF4-FFF2-40B4-BE49-F238E27FC236}">
                <a16:creationId xmlns:a16="http://schemas.microsoft.com/office/drawing/2014/main" id="{652E0E49-D83A-678B-6377-F3E9B8638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EE70F-B0CE-786C-90FF-7E93DC57CA8B}"/>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76590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3512-BF10-C38D-6E1F-D9FE93D61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B9401F-D1BD-8ADB-13A3-83C35196CE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3FB047-20FA-F129-D154-2EBF7044C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5AB0B-342C-8A07-13D6-E47FF41DB30C}"/>
              </a:ext>
            </a:extLst>
          </p:cNvPr>
          <p:cNvSpPr>
            <a:spLocks noGrp="1"/>
          </p:cNvSpPr>
          <p:nvPr>
            <p:ph type="dt" sz="half" idx="10"/>
          </p:nvPr>
        </p:nvSpPr>
        <p:spPr/>
        <p:txBody>
          <a:bodyPr/>
          <a:lstStyle/>
          <a:p>
            <a:fld id="{88381C69-4C8D-3B47-8E9C-6345C8191F2A}" type="datetimeFigureOut">
              <a:rPr lang="en-US" smtClean="0"/>
              <a:t>6/17/25</a:t>
            </a:fld>
            <a:endParaRPr lang="en-US"/>
          </a:p>
        </p:txBody>
      </p:sp>
      <p:sp>
        <p:nvSpPr>
          <p:cNvPr id="6" name="Footer Placeholder 5">
            <a:extLst>
              <a:ext uri="{FF2B5EF4-FFF2-40B4-BE49-F238E27FC236}">
                <a16:creationId xmlns:a16="http://schemas.microsoft.com/office/drawing/2014/main" id="{30C21C78-49C2-D5BA-5D5A-7CFF648C6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B1A3F-B220-7D68-E24F-A63DAC4DE125}"/>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486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9321F-6BB0-1C00-CFA0-827D339E07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48A73D-2DBC-6DA3-80E8-182AC6449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7DB43-C3FB-E071-FF65-1624732DD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81C69-4C8D-3B47-8E9C-6345C8191F2A}" type="datetimeFigureOut">
              <a:rPr lang="en-US" smtClean="0"/>
              <a:t>6/17/25</a:t>
            </a:fld>
            <a:endParaRPr lang="en-US"/>
          </a:p>
        </p:txBody>
      </p:sp>
      <p:sp>
        <p:nvSpPr>
          <p:cNvPr id="5" name="Footer Placeholder 4">
            <a:extLst>
              <a:ext uri="{FF2B5EF4-FFF2-40B4-BE49-F238E27FC236}">
                <a16:creationId xmlns:a16="http://schemas.microsoft.com/office/drawing/2014/main" id="{D91AA4DF-4795-A00A-ED6A-170ECABB6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BBD01E-5DDB-6FA1-A2A8-E49D649AB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B0141-DE53-7049-9BDC-C99D8BD64D34}" type="slidenum">
              <a:rPr lang="en-US" smtClean="0"/>
              <a:t>‹#›</a:t>
            </a:fld>
            <a:endParaRPr lang="en-US"/>
          </a:p>
        </p:txBody>
      </p:sp>
    </p:spTree>
    <p:extLst>
      <p:ext uri="{BB962C8B-B14F-4D97-AF65-F5344CB8AC3E}">
        <p14:creationId xmlns:p14="http://schemas.microsoft.com/office/powerpoint/2010/main" val="499124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video/person-writing-on-a-document-7841608/"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200_B7F300F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Louise.mathias@innovativefundingpartners.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Brian.Kelley@innovativefundingpartner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urveymonkey.com/r/5YZQQD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dogwoodhealthtrust.org/grants-help-des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of"/>
          <p:cNvSpPr txBox="1"/>
          <p:nvPr/>
        </p:nvSpPr>
        <p:spPr>
          <a:xfrm>
            <a:off x="3445329" y="2966635"/>
            <a:ext cx="7949726" cy="1159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3200" dirty="0"/>
              <a:t>Standing Out from the Competition:</a:t>
            </a:r>
          </a:p>
          <a:p>
            <a:endParaRPr lang="en-US" dirty="0"/>
          </a:p>
        </p:txBody>
      </p:sp>
      <p:sp>
        <p:nvSpPr>
          <p:cNvPr id="154" name="presentation"/>
          <p:cNvSpPr txBox="1"/>
          <p:nvPr/>
        </p:nvSpPr>
        <p:spPr>
          <a:xfrm>
            <a:off x="3585289" y="3726095"/>
            <a:ext cx="4896982" cy="128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4000" spc="0" dirty="0"/>
              <a:t>Tips from Federal and </a:t>
            </a:r>
          </a:p>
          <a:p>
            <a:r>
              <a:rPr lang="en-US" sz="4000" spc="0" dirty="0"/>
              <a:t>Foundation Reviewers </a:t>
            </a:r>
            <a:endParaRPr sz="4000" spc="0" dirty="0"/>
          </a:p>
        </p:txBody>
      </p:sp>
      <p:pic>
        <p:nvPicPr>
          <p:cNvPr id="155" name="Image" descr="Image"/>
          <p:cNvPicPr>
            <a:picLocks noChangeAspect="1"/>
          </p:cNvPicPr>
          <p:nvPr/>
        </p:nvPicPr>
        <p:blipFill>
          <a:blip r:embed="rId3"/>
          <a:stretch>
            <a:fillRect/>
          </a:stretch>
        </p:blipFill>
        <p:spPr>
          <a:xfrm>
            <a:off x="2122390" y="3067035"/>
            <a:ext cx="1106679" cy="958491"/>
          </a:xfrm>
          <a:prstGeom prst="rect">
            <a:avLst/>
          </a:prstGeom>
          <a:ln w="12700">
            <a:miter lim="400000"/>
          </a:ln>
        </p:spPr>
      </p:pic>
      <p:pic>
        <p:nvPicPr>
          <p:cNvPr id="3" name="Image" descr="Image">
            <a:extLst>
              <a:ext uri="{FF2B5EF4-FFF2-40B4-BE49-F238E27FC236}">
                <a16:creationId xmlns:a16="http://schemas.microsoft.com/office/drawing/2014/main" id="{25896D41-A052-332E-DA83-F3E3A9449DBA}"/>
              </a:ext>
            </a:extLst>
          </p:cNvPr>
          <p:cNvPicPr>
            <a:picLocks noChangeAspect="1"/>
          </p:cNvPicPr>
          <p:nvPr/>
        </p:nvPicPr>
        <p:blipFill>
          <a:blip r:embed="rId4"/>
          <a:stretch>
            <a:fillRect/>
          </a:stretch>
        </p:blipFill>
        <p:spPr>
          <a:xfrm>
            <a:off x="157678" y="273151"/>
            <a:ext cx="3427611" cy="891430"/>
          </a:xfrm>
          <a:prstGeom prst="rect">
            <a:avLst/>
          </a:prstGeom>
          <a:ln w="12700">
            <a:miter lim="400000"/>
          </a:ln>
        </p:spPr>
      </p:pic>
      <p:sp>
        <p:nvSpPr>
          <p:cNvPr id="4" name="TextBox 3">
            <a:extLst>
              <a:ext uri="{FF2B5EF4-FFF2-40B4-BE49-F238E27FC236}">
                <a16:creationId xmlns:a16="http://schemas.microsoft.com/office/drawing/2014/main" id="{B53D6247-8CDF-6665-D164-B03F1F410F9C}"/>
              </a:ext>
            </a:extLst>
          </p:cNvPr>
          <p:cNvSpPr txBox="1"/>
          <p:nvPr/>
        </p:nvSpPr>
        <p:spPr>
          <a:xfrm>
            <a:off x="275284" y="5771900"/>
            <a:ext cx="3694211" cy="512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b="1" dirty="0">
                <a:solidFill>
                  <a:srgbClr val="7FC9C8"/>
                </a:solidFill>
                <a:ea typeface="+mj-ea"/>
                <a:cs typeface="+mj-cs"/>
                <a:sym typeface="Helvetica Neue"/>
              </a:rPr>
              <a:t>June 18, 2025</a:t>
            </a:r>
          </a:p>
        </p:txBody>
      </p:sp>
      <p:pic>
        <p:nvPicPr>
          <p:cNvPr id="2" name="Image" descr="Image">
            <a:extLst>
              <a:ext uri="{FF2B5EF4-FFF2-40B4-BE49-F238E27FC236}">
                <a16:creationId xmlns:a16="http://schemas.microsoft.com/office/drawing/2014/main" id="{B582F757-7337-04AF-3F12-1F8EFC13B4CC}"/>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06B3D78D-8360-FBDF-B160-CD570647A1AD}"/>
            </a:ext>
          </a:extLst>
        </p:cNvPr>
        <p:cNvGrpSpPr/>
        <p:nvPr/>
      </p:nvGrpSpPr>
      <p:grpSpPr>
        <a:xfrm>
          <a:off x="0" y="0"/>
          <a:ext cx="0" cy="0"/>
          <a:chOff x="0" y="0"/>
          <a:chExt cx="0" cy="0"/>
        </a:xfrm>
      </p:grpSpPr>
      <p:sp>
        <p:nvSpPr>
          <p:cNvPr id="98" name="Google Shape;98;g20270e6df5a_0_16">
            <a:extLst>
              <a:ext uri="{FF2B5EF4-FFF2-40B4-BE49-F238E27FC236}">
                <a16:creationId xmlns:a16="http://schemas.microsoft.com/office/drawing/2014/main" id="{3A341DC3-3E02-E248-37CB-75709DE2246C}"/>
              </a:ext>
            </a:extLst>
          </p:cNvPr>
          <p:cNvSpPr txBox="1">
            <a:spLocks noGrp="1"/>
          </p:cNvSpPr>
          <p:nvPr>
            <p:ph type="title"/>
          </p:nvPr>
        </p:nvSpPr>
        <p:spPr>
          <a:xfrm>
            <a:off x="609600" y="1033670"/>
            <a:ext cx="11121190" cy="3866322"/>
          </a:xfrm>
          <a:prstGeom prst="rect">
            <a:avLst/>
          </a:prstGeom>
        </p:spPr>
        <p:txBody>
          <a:bodyPr spcFirstLastPara="1" vert="horz" wrap="square" lIns="91425" tIns="45700" rIns="91425" bIns="45700" rtlCol="0" anchor="ctr" anchorCtr="0">
            <a:normAutofit/>
          </a:bodyPr>
          <a:lstStyle/>
          <a:p>
            <a:pPr marL="50800">
              <a:lnSpc>
                <a:spcPct val="100000"/>
              </a:lnSpc>
              <a:buClr>
                <a:schemeClr val="dk1"/>
              </a:buClr>
              <a:buSzPts val="2800"/>
            </a:pPr>
            <a:r>
              <a:rPr lang="en-US" sz="4000" dirty="0">
                <a:solidFill>
                  <a:srgbClr val="FFC000"/>
                </a:solidFill>
                <a:latin typeface="+mj-ea"/>
                <a:cs typeface="Montserrat"/>
                <a:sym typeface="Montserrat"/>
              </a:rPr>
              <a:t>I.</a:t>
            </a:r>
            <a:r>
              <a:rPr lang="en-US" sz="4000" dirty="0">
                <a:solidFill>
                  <a:schemeClr val="dk1"/>
                </a:solidFill>
                <a:latin typeface="Montserrat"/>
                <a:ea typeface="Montserrat"/>
                <a:cs typeface="Montserrat"/>
                <a:sym typeface="Montserrat"/>
              </a:rPr>
              <a:t> </a:t>
            </a:r>
            <a:r>
              <a:rPr lang="en-US" sz="3200" b="1" dirty="0">
                <a:solidFill>
                  <a:srgbClr val="0EB1A4"/>
                </a:solidFill>
                <a:latin typeface="Montserrat"/>
                <a:ea typeface="Montserrat"/>
                <a:cs typeface="Montserrat"/>
                <a:sym typeface="Montserrat"/>
              </a:rPr>
              <a:t>Developing familiarity with the federal grant review process</a:t>
            </a:r>
            <a:endParaRPr lang="en-US" sz="32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D8925288-2139-0CCF-D828-16F2DB96212D}"/>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102219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E48F5-93BB-77CE-10A9-6DCB2C3C1F1D}"/>
              </a:ext>
            </a:extLst>
          </p:cNvPr>
          <p:cNvSpPr>
            <a:spLocks noGrp="1"/>
          </p:cNvSpPr>
          <p:nvPr>
            <p:ph type="title"/>
          </p:nvPr>
        </p:nvSpPr>
        <p:spPr>
          <a:xfrm>
            <a:off x="297870" y="807209"/>
            <a:ext cx="3200400" cy="4461163"/>
          </a:xfrm>
        </p:spPr>
        <p:txBody>
          <a:bodyPr>
            <a:normAutofit/>
          </a:bodyPr>
          <a:lstStyle/>
          <a:p>
            <a:r>
              <a:rPr lang="en-US" sz="3600" dirty="0">
                <a:solidFill>
                  <a:srgbClr val="FFFFFF"/>
                </a:solidFill>
              </a:rPr>
              <a:t>A typical review process with the Substance Abuse and Mental Health Services Administration (SAMHSA)</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B8B440-B6D5-3411-A68A-8D1E72357D47}"/>
              </a:ext>
            </a:extLst>
          </p:cNvPr>
          <p:cNvSpPr>
            <a:spLocks noGrp="1"/>
          </p:cNvSpPr>
          <p:nvPr>
            <p:ph idx="1"/>
          </p:nvPr>
        </p:nvSpPr>
        <p:spPr>
          <a:xfrm>
            <a:off x="4447308" y="591344"/>
            <a:ext cx="6906491" cy="5585619"/>
          </a:xfrm>
        </p:spPr>
        <p:txBody>
          <a:bodyPr anchor="ctr">
            <a:normAutofit/>
          </a:bodyPr>
          <a:lstStyle/>
          <a:p>
            <a:pPr marL="457200" marR="0" lvl="0" indent="-457200">
              <a:spcBef>
                <a:spcPts val="0"/>
              </a:spcBef>
              <a:spcAft>
                <a:spcPts val="0"/>
              </a:spcAft>
              <a:buFont typeface="+mj-lt"/>
              <a:buAutoNum type="arabicPeriod"/>
            </a:pPr>
            <a:r>
              <a:rPr lang="en-US" sz="2000" u="sng" dirty="0">
                <a:effectLst/>
                <a:latin typeface="Calibri" panose="020F0502020204030204" pitchFamily="34" charset="0"/>
                <a:ea typeface="Calibri" panose="020F0502020204030204" pitchFamily="34" charset="0"/>
              </a:rPr>
              <a:t>The Division of Grant Review (DGR) will screen out applications</a:t>
            </a:r>
            <a:r>
              <a:rPr lang="en-US" sz="2000" dirty="0">
                <a:effectLst/>
                <a:latin typeface="Calibri" panose="020F0502020204030204" pitchFamily="34" charset="0"/>
                <a:ea typeface="Calibri" panose="020F0502020204030204" pitchFamily="34" charset="0"/>
              </a:rPr>
              <a:t> that do not meet the administrative or programmatic requirements of the Notice of Funding Opportunity (NOFO) Announcement. These applications will not go forward to peer review.</a:t>
            </a:r>
            <a:endParaRPr lang="en-US" sz="2000" dirty="0">
              <a:effectLst/>
              <a:latin typeface="Times New Roman" panose="02020603050405020304" pitchFamily="18" charset="0"/>
              <a:ea typeface="Calibri" panose="020F0502020204030204" pitchFamily="34" charset="0"/>
            </a:endParaRPr>
          </a:p>
          <a:p>
            <a:pPr marL="914400" marR="0" indent="-457200">
              <a:spcBef>
                <a:spcPts val="0"/>
              </a:spcBef>
              <a:spcAft>
                <a:spcPts val="0"/>
              </a:spcAft>
              <a:buFont typeface="+mj-lt"/>
              <a:buAutoNum type="arabicPeriod"/>
            </a:pPr>
            <a:endParaRPr lang="en-US" sz="2000" dirty="0">
              <a:effectLst/>
              <a:latin typeface="Times New Roman" panose="02020603050405020304" pitchFamily="18" charset="0"/>
              <a:ea typeface="Calibri" panose="020F0502020204030204" pitchFamily="34" charset="0"/>
            </a:endParaRPr>
          </a:p>
          <a:p>
            <a:pPr marL="457200" marR="0" lvl="0" indent="-457200">
              <a:spcBef>
                <a:spcPts val="0"/>
              </a:spcBef>
              <a:spcAft>
                <a:spcPts val="0"/>
              </a:spcAft>
              <a:buFont typeface="+mj-lt"/>
              <a:buAutoNum type="arabicPeriod"/>
            </a:pPr>
            <a:r>
              <a:rPr lang="en-US" sz="2000" u="sng" dirty="0">
                <a:effectLst/>
                <a:latin typeface="Calibri" panose="020F0502020204030204" pitchFamily="34" charset="0"/>
                <a:ea typeface="Calibri" panose="020F0502020204030204" pitchFamily="34" charset="0"/>
              </a:rPr>
              <a:t>First Level Review</a:t>
            </a:r>
            <a:r>
              <a:rPr lang="en-US" sz="2000" u="sng" dirty="0">
                <a:latin typeface="Calibri" panose="020F0502020204030204" pitchFamily="34" charset="0"/>
                <a:ea typeface="Calibri" panose="020F0502020204030204" pitchFamily="34" charset="0"/>
              </a:rPr>
              <a:t>:</a:t>
            </a:r>
            <a:r>
              <a:rPr lang="en-US" sz="2000" dirty="0">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Peer reviewers evaluate the grant applications through a fair, equitable, and objective process to provide SAMHSA with a sound basis for making funding decisions. A summary statement of the peer review evaluation will be sent to the business official identified in the application.</a:t>
            </a:r>
            <a:endParaRPr lang="en-US" sz="2000" dirty="0">
              <a:effectLst/>
              <a:latin typeface="Times New Roman" panose="02020603050405020304" pitchFamily="18" charset="0"/>
              <a:ea typeface="Calibri" panose="020F0502020204030204" pitchFamily="34" charset="0"/>
            </a:endParaRPr>
          </a:p>
          <a:p>
            <a:pPr marL="457200" marR="0" lvl="0" indent="-457200">
              <a:spcBef>
                <a:spcPts val="0"/>
              </a:spcBef>
              <a:spcAft>
                <a:spcPts val="800"/>
              </a:spcAft>
              <a:buFont typeface="+mj-lt"/>
              <a:buAutoNum type="arabicPeriod"/>
            </a:pPr>
            <a:endParaRPr lang="en-US" sz="2000" dirty="0">
              <a:latin typeface="Times New Roman" panose="02020603050405020304" pitchFamily="18" charset="0"/>
              <a:ea typeface="Calibri" panose="020F0502020204030204" pitchFamily="34" charset="0"/>
            </a:endParaRPr>
          </a:p>
          <a:p>
            <a:pPr marL="457200" marR="0" lvl="0" indent="-457200">
              <a:spcBef>
                <a:spcPts val="0"/>
              </a:spcBef>
              <a:spcAft>
                <a:spcPts val="800"/>
              </a:spcAft>
              <a:buFont typeface="+mj-lt"/>
              <a:buAutoNum type="arabicPeriod"/>
            </a:pPr>
            <a:r>
              <a:rPr lang="en-US" sz="2000" u="sng" dirty="0">
                <a:effectLst/>
                <a:latin typeface="Calibri" panose="020F0502020204030204" pitchFamily="34" charset="0"/>
                <a:ea typeface="Calibri" panose="020F0502020204030204" pitchFamily="34" charset="0"/>
              </a:rPr>
              <a:t>Second Level Review:</a:t>
            </a:r>
            <a:r>
              <a:rPr lang="en-US" sz="2000" dirty="0">
                <a:effectLst/>
                <a:latin typeface="Calibri" panose="020F0502020204030204" pitchFamily="34" charset="0"/>
                <a:ea typeface="Calibri" panose="020F0502020204030204" pitchFamily="34" charset="0"/>
              </a:rPr>
              <a:t> In addition to the first level of peer review, some grant programs (where grants are over $250,000) are subject to review by a National Advisory Council (NAC). The NAC does not review individual applications but votes (usually </a:t>
            </a:r>
            <a:r>
              <a:rPr lang="en-US" sz="2000" dirty="0" err="1">
                <a:effectLst/>
                <a:latin typeface="Calibri" panose="020F0502020204030204" pitchFamily="34" charset="0"/>
                <a:ea typeface="Calibri" panose="020F0502020204030204" pitchFamily="34" charset="0"/>
              </a:rPr>
              <a:t>en</a:t>
            </a:r>
            <a:r>
              <a:rPr lang="en-US" sz="2000" dirty="0">
                <a:effectLst/>
                <a:latin typeface="Calibri" panose="020F0502020204030204" pitchFamily="34" charset="0"/>
                <a:ea typeface="Calibri" panose="020F0502020204030204" pitchFamily="34" charset="0"/>
              </a:rPr>
              <a:t> bloc) to concur or not concur with the peer review results.</a:t>
            </a:r>
            <a:endParaRPr lang="en-US" sz="2000" dirty="0">
              <a:effectLst/>
              <a:latin typeface="Times New Roman" panose="02020603050405020304" pitchFamily="18" charset="0"/>
              <a:ea typeface="Calibri" panose="020F0502020204030204" pitchFamily="34" charset="0"/>
            </a:endParaRPr>
          </a:p>
          <a:p>
            <a:endParaRPr lang="en-US" sz="2000" dirty="0"/>
          </a:p>
        </p:txBody>
      </p:sp>
      <p:pic>
        <p:nvPicPr>
          <p:cNvPr id="4" name="Image" descr="Image">
            <a:extLst>
              <a:ext uri="{FF2B5EF4-FFF2-40B4-BE49-F238E27FC236}">
                <a16:creationId xmlns:a16="http://schemas.microsoft.com/office/drawing/2014/main" id="{907C10C3-13B7-AA7A-4AAA-8E25C0837414}"/>
              </a:ext>
            </a:extLst>
          </p:cNvPr>
          <p:cNvPicPr>
            <a:picLocks noChangeAspect="1"/>
          </p:cNvPicPr>
          <p:nvPr/>
        </p:nvPicPr>
        <p:blipFill>
          <a:blip r:embed="rId2"/>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2571404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EF086-852E-7BA4-24BD-358E034B3B86}"/>
              </a:ext>
            </a:extLst>
          </p:cNvPr>
          <p:cNvSpPr>
            <a:spLocks noGrp="1"/>
          </p:cNvSpPr>
          <p:nvPr>
            <p:ph type="title"/>
          </p:nvPr>
        </p:nvSpPr>
        <p:spPr>
          <a:xfrm>
            <a:off x="572493" y="238539"/>
            <a:ext cx="11018520" cy="1434415"/>
          </a:xfrm>
        </p:spPr>
        <p:txBody>
          <a:bodyPr anchor="b">
            <a:normAutofit/>
          </a:bodyPr>
          <a:lstStyle/>
          <a:p>
            <a:r>
              <a:rPr lang="en-US" sz="5400" dirty="0"/>
              <a:t>The role of peer reviewers</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B66290-7A70-C7B8-8F5F-FD3FDFEE1172}"/>
              </a:ext>
            </a:extLst>
          </p:cNvPr>
          <p:cNvSpPr>
            <a:spLocks noGrp="1"/>
          </p:cNvSpPr>
          <p:nvPr>
            <p:ph idx="1"/>
          </p:nvPr>
        </p:nvSpPr>
        <p:spPr>
          <a:xfrm>
            <a:off x="572493" y="2071316"/>
            <a:ext cx="6869652" cy="4119172"/>
          </a:xfrm>
        </p:spPr>
        <p:txBody>
          <a:bodyPr anchor="t">
            <a:normAutofit/>
          </a:bodyPr>
          <a:lstStyle/>
          <a:p>
            <a:pPr marL="0" marR="0" lvl="0" indent="0">
              <a:spcBef>
                <a:spcPts val="0"/>
              </a:spcBef>
              <a:spcAft>
                <a:spcPts val="0"/>
              </a:spcAft>
              <a:buNone/>
            </a:pPr>
            <a:r>
              <a:rPr lang="en-US" sz="2200" b="1" dirty="0">
                <a:effectLst/>
                <a:latin typeface="Calibri" panose="020F0502020204030204" pitchFamily="34" charset="0"/>
                <a:ea typeface="Calibri" panose="020F0502020204030204" pitchFamily="34" charset="0"/>
              </a:rPr>
              <a:t>The Division of Grant Review (DGR) chooses peer reviewers for their knowledge, skills, and expertise related to the particular grant program under review. The DGR also tries to develop peer review groups based on geographic, gender, and ethnic diversity.</a:t>
            </a:r>
            <a:endParaRPr lang="en-US" sz="2200" dirty="0">
              <a:effectLst/>
              <a:latin typeface="Times New Roman" panose="02020603050405020304" pitchFamily="18" charset="0"/>
              <a:ea typeface="Calibri" panose="020F0502020204030204" pitchFamily="34" charset="0"/>
            </a:endParaRPr>
          </a:p>
          <a:p>
            <a:pPr marR="0" indent="0">
              <a:spcBef>
                <a:spcPts val="0"/>
              </a:spcBef>
              <a:spcAft>
                <a:spcPts val="0"/>
              </a:spcAft>
              <a:buNone/>
            </a:pPr>
            <a:endParaRPr lang="en-US" sz="22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r>
              <a:rPr lang="en-US" sz="2200" b="1" dirty="0">
                <a:effectLst/>
                <a:latin typeface="Calibri" panose="020F0502020204030204" pitchFamily="34" charset="0"/>
                <a:ea typeface="Calibri" panose="020F0502020204030204" pitchFamily="34" charset="0"/>
              </a:rPr>
              <a:t>Usually, three reviewers are assigned to each application.</a:t>
            </a:r>
            <a:endParaRPr lang="en-US" sz="2200" dirty="0">
              <a:effectLst/>
              <a:latin typeface="Times New Roman" panose="02020603050405020304" pitchFamily="18" charset="0"/>
              <a:ea typeface="Calibri" panose="020F0502020204030204" pitchFamily="34" charset="0"/>
            </a:endParaRPr>
          </a:p>
          <a:p>
            <a:pPr marR="0" indent="0">
              <a:spcBef>
                <a:spcPts val="0"/>
              </a:spcBef>
              <a:spcAft>
                <a:spcPts val="0"/>
              </a:spcAft>
              <a:buNone/>
            </a:pPr>
            <a:r>
              <a:rPr lang="en-US" sz="2200" b="1" dirty="0">
                <a:effectLst/>
                <a:latin typeface="Calibri" panose="020F0502020204030204" pitchFamily="34" charset="0"/>
                <a:ea typeface="Calibri" panose="020F0502020204030204" pitchFamily="34" charset="0"/>
              </a:rPr>
              <a:t> </a:t>
            </a:r>
            <a:endParaRPr lang="en-US" sz="2200" dirty="0">
              <a:effectLst/>
              <a:latin typeface="Times New Roman" panose="02020603050405020304" pitchFamily="18" charset="0"/>
              <a:ea typeface="Calibri" panose="020F0502020204030204" pitchFamily="34" charset="0"/>
            </a:endParaRPr>
          </a:p>
          <a:p>
            <a:pPr marL="0" marR="0" lvl="0" indent="0">
              <a:spcBef>
                <a:spcPts val="0"/>
              </a:spcBef>
              <a:spcAft>
                <a:spcPts val="800"/>
              </a:spcAft>
              <a:buNone/>
            </a:pPr>
            <a:r>
              <a:rPr lang="en-US" sz="2200" b="1" dirty="0">
                <a:effectLst/>
                <a:latin typeface="Calibri" panose="020F0502020204030204" pitchFamily="34" charset="0"/>
                <a:ea typeface="Calibri" panose="020F0502020204030204" pitchFamily="34" charset="0"/>
              </a:rPr>
              <a:t>When there is a great disparity between the scores for the same application, a reconciliation conference is held, and the “outlier” is expected to justify their scores. </a:t>
            </a:r>
            <a:endParaRPr lang="en-US" sz="2200" dirty="0">
              <a:effectLst/>
              <a:latin typeface="Times New Roman" panose="02020603050405020304" pitchFamily="18" charset="0"/>
              <a:ea typeface="Calibri" panose="020F0502020204030204" pitchFamily="34" charset="0"/>
            </a:endParaRPr>
          </a:p>
          <a:p>
            <a:pPr marL="0" indent="0">
              <a:buNone/>
            </a:pPr>
            <a:endParaRPr lang="en-US" sz="2200" dirty="0"/>
          </a:p>
        </p:txBody>
      </p:sp>
      <p:pic>
        <p:nvPicPr>
          <p:cNvPr id="9" name="Picture 8" descr="A close-up of a person holding a pencil&#10;&#10;Description automatically generated">
            <a:extLst>
              <a:ext uri="{FF2B5EF4-FFF2-40B4-BE49-F238E27FC236}">
                <a16:creationId xmlns:a16="http://schemas.microsoft.com/office/drawing/2014/main" id="{E9FF808A-D0D3-F7E9-D298-7E840726FE2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808" r="40078" b="2"/>
          <a:stretch>
            <a:fillRect/>
          </a:stretch>
        </p:blipFill>
        <p:spPr>
          <a:xfrm>
            <a:off x="7875408" y="2071316"/>
            <a:ext cx="3669885" cy="3814637"/>
          </a:xfrm>
          <a:prstGeom prst="rect">
            <a:avLst/>
          </a:prstGeom>
        </p:spPr>
      </p:pic>
      <p:pic>
        <p:nvPicPr>
          <p:cNvPr id="4" name="Image" descr="Image">
            <a:extLst>
              <a:ext uri="{FF2B5EF4-FFF2-40B4-BE49-F238E27FC236}">
                <a16:creationId xmlns:a16="http://schemas.microsoft.com/office/drawing/2014/main" id="{32E0013F-1814-B96A-D793-177E3ACAB573}"/>
              </a:ext>
            </a:extLst>
          </p:cNvPr>
          <p:cNvPicPr>
            <a:picLocks noChangeAspect="1"/>
          </p:cNvPicPr>
          <p:nvPr/>
        </p:nvPicPr>
        <p:blipFill>
          <a:blip r:embed="rId4"/>
          <a:stretch>
            <a:fillRect/>
          </a:stretch>
        </p:blipFill>
        <p:spPr>
          <a:xfrm>
            <a:off x="11345543" y="6190488"/>
            <a:ext cx="609896" cy="528228"/>
          </a:xfrm>
          <a:prstGeom prst="rect">
            <a:avLst/>
          </a:prstGeom>
          <a:ln w="12700">
            <a:miter lim="400000"/>
          </a:ln>
        </p:spPr>
      </p:pic>
    </p:spTree>
    <p:extLst>
      <p:ext uri="{BB962C8B-B14F-4D97-AF65-F5344CB8AC3E}">
        <p14:creationId xmlns:p14="http://schemas.microsoft.com/office/powerpoint/2010/main" val="1165057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8463-B0AE-22C3-A3A8-E9B1EE692B7B}"/>
              </a:ext>
            </a:extLst>
          </p:cNvPr>
          <p:cNvSpPr>
            <a:spLocks noGrp="1"/>
          </p:cNvSpPr>
          <p:nvPr>
            <p:ph type="title"/>
          </p:nvPr>
        </p:nvSpPr>
        <p:spPr>
          <a:xfrm>
            <a:off x="838200" y="557188"/>
            <a:ext cx="10515600" cy="1133499"/>
          </a:xfrm>
        </p:spPr>
        <p:txBody>
          <a:bodyPr>
            <a:normAutofit/>
          </a:bodyPr>
          <a:lstStyle/>
          <a:p>
            <a:pPr algn="ctr"/>
            <a:r>
              <a:rPr lang="en-US" sz="5200" b="1" dirty="0">
                <a:solidFill>
                  <a:srgbClr val="7FC9C8"/>
                </a:solidFill>
              </a:rPr>
              <a:t>Key features of the peer review</a:t>
            </a:r>
          </a:p>
        </p:txBody>
      </p:sp>
      <p:graphicFrame>
        <p:nvGraphicFramePr>
          <p:cNvPr id="5" name="Content Placeholder 2">
            <a:extLst>
              <a:ext uri="{FF2B5EF4-FFF2-40B4-BE49-F238E27FC236}">
                <a16:creationId xmlns:a16="http://schemas.microsoft.com/office/drawing/2014/main" id="{DE104114-32C2-E242-D2A4-3AACE829F48A}"/>
              </a:ext>
            </a:extLst>
          </p:cNvPr>
          <p:cNvGraphicFramePr>
            <a:graphicFrameLocks noGrp="1"/>
          </p:cNvGraphicFramePr>
          <p:nvPr>
            <p:ph idx="1"/>
            <p:extLst>
              <p:ext uri="{D42A27DB-BD31-4B8C-83A1-F6EECF244321}">
                <p14:modId xmlns:p14="http://schemas.microsoft.com/office/powerpoint/2010/main" val="357976835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descr="Image">
            <a:extLst>
              <a:ext uri="{FF2B5EF4-FFF2-40B4-BE49-F238E27FC236}">
                <a16:creationId xmlns:a16="http://schemas.microsoft.com/office/drawing/2014/main" id="{8DB0D875-A419-C176-B8D1-D24F9E4F0AE5}"/>
              </a:ext>
            </a:extLst>
          </p:cNvPr>
          <p:cNvPicPr>
            <a:picLocks noChangeAspect="1"/>
          </p:cNvPicPr>
          <p:nvPr/>
        </p:nvPicPr>
        <p:blipFill>
          <a:blip r:embed="rId7"/>
          <a:stretch>
            <a:fillRect/>
          </a:stretch>
        </p:blipFill>
        <p:spPr>
          <a:xfrm>
            <a:off x="11353800" y="6181344"/>
            <a:ext cx="609896" cy="528228"/>
          </a:xfrm>
          <a:prstGeom prst="rect">
            <a:avLst/>
          </a:prstGeom>
          <a:ln w="12700">
            <a:miter lim="400000"/>
          </a:ln>
        </p:spPr>
      </p:pic>
    </p:spTree>
    <p:extLst>
      <p:ext uri="{BB962C8B-B14F-4D97-AF65-F5344CB8AC3E}">
        <p14:creationId xmlns:p14="http://schemas.microsoft.com/office/powerpoint/2010/main" val="336233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A89F-ED92-3C46-E1CD-E09AF9836286}"/>
              </a:ext>
            </a:extLst>
          </p:cNvPr>
          <p:cNvSpPr>
            <a:spLocks noGrp="1"/>
          </p:cNvSpPr>
          <p:nvPr>
            <p:ph type="title"/>
          </p:nvPr>
        </p:nvSpPr>
        <p:spPr/>
        <p:txBody>
          <a:bodyPr>
            <a:noAutofit/>
          </a:bodyPr>
          <a:lstStyle/>
          <a:p>
            <a:r>
              <a:rPr lang="en-US" sz="3600" b="1" dirty="0">
                <a:solidFill>
                  <a:srgbClr val="7FC9C8"/>
                </a:solidFill>
              </a:rPr>
              <a:t>Do the peer reviewers have the final say on awards?</a:t>
            </a:r>
          </a:p>
        </p:txBody>
      </p:sp>
      <p:graphicFrame>
        <p:nvGraphicFramePr>
          <p:cNvPr id="5" name="Content Placeholder 2">
            <a:extLst>
              <a:ext uri="{FF2B5EF4-FFF2-40B4-BE49-F238E27FC236}">
                <a16:creationId xmlns:a16="http://schemas.microsoft.com/office/drawing/2014/main" id="{B92C6F21-CD12-F54C-A0E4-F46466775EB5}"/>
              </a:ext>
            </a:extLst>
          </p:cNvPr>
          <p:cNvGraphicFramePr>
            <a:graphicFrameLocks noGrp="1"/>
          </p:cNvGraphicFramePr>
          <p:nvPr>
            <p:ph idx="1"/>
            <p:extLst>
              <p:ext uri="{D42A27DB-BD31-4B8C-83A1-F6EECF244321}">
                <p14:modId xmlns:p14="http://schemas.microsoft.com/office/powerpoint/2010/main" val="3794128727"/>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descr="Image">
            <a:extLst>
              <a:ext uri="{FF2B5EF4-FFF2-40B4-BE49-F238E27FC236}">
                <a16:creationId xmlns:a16="http://schemas.microsoft.com/office/drawing/2014/main" id="{00BEE75D-C37C-4472-B12A-8FC7548EED24}"/>
              </a:ext>
            </a:extLst>
          </p:cNvPr>
          <p:cNvPicPr>
            <a:picLocks noChangeAspect="1"/>
          </p:cNvPicPr>
          <p:nvPr/>
        </p:nvPicPr>
        <p:blipFill>
          <a:blip r:embed="rId7"/>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250043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171B1BFB-4B3D-8F2A-2EA3-8DC9237208D1}"/>
            </a:ext>
          </a:extLst>
        </p:cNvPr>
        <p:cNvGrpSpPr/>
        <p:nvPr/>
      </p:nvGrpSpPr>
      <p:grpSpPr>
        <a:xfrm>
          <a:off x="0" y="0"/>
          <a:ext cx="0" cy="0"/>
          <a:chOff x="0" y="0"/>
          <a:chExt cx="0" cy="0"/>
        </a:xfrm>
      </p:grpSpPr>
      <p:sp>
        <p:nvSpPr>
          <p:cNvPr id="98" name="Google Shape;98;g20270e6df5a_0_16">
            <a:extLst>
              <a:ext uri="{FF2B5EF4-FFF2-40B4-BE49-F238E27FC236}">
                <a16:creationId xmlns:a16="http://schemas.microsoft.com/office/drawing/2014/main" id="{78B70419-F794-4FEB-62F7-89F039D9D373}"/>
              </a:ext>
            </a:extLst>
          </p:cNvPr>
          <p:cNvSpPr txBox="1">
            <a:spLocks noGrp="1"/>
          </p:cNvSpPr>
          <p:nvPr>
            <p:ph type="title"/>
          </p:nvPr>
        </p:nvSpPr>
        <p:spPr>
          <a:xfrm>
            <a:off x="609600" y="1033670"/>
            <a:ext cx="11121190" cy="3866322"/>
          </a:xfrm>
          <a:prstGeom prst="rect">
            <a:avLst/>
          </a:prstGeom>
        </p:spPr>
        <p:txBody>
          <a:bodyPr spcFirstLastPara="1" vert="horz" wrap="square" lIns="91425" tIns="45700" rIns="91425" bIns="45700" rtlCol="0" anchor="ctr" anchorCtr="0">
            <a:normAutofit/>
          </a:bodyPr>
          <a:lstStyle/>
          <a:p>
            <a:pPr marL="50800">
              <a:lnSpc>
                <a:spcPct val="100000"/>
              </a:lnSpc>
              <a:buClr>
                <a:schemeClr val="dk1"/>
              </a:buClr>
              <a:buSzPts val="2800"/>
            </a:pPr>
            <a:r>
              <a:rPr lang="en-US" sz="4000" dirty="0">
                <a:solidFill>
                  <a:srgbClr val="FFC000"/>
                </a:solidFill>
                <a:latin typeface="+mj-ea"/>
                <a:cs typeface="Montserrat"/>
                <a:sym typeface="Montserrat"/>
              </a:rPr>
              <a:t>II.</a:t>
            </a:r>
            <a:r>
              <a:rPr lang="en-US" sz="4000" dirty="0">
                <a:solidFill>
                  <a:schemeClr val="dk1"/>
                </a:solidFill>
                <a:latin typeface="Montserrat"/>
                <a:ea typeface="Montserrat"/>
                <a:cs typeface="Montserrat"/>
                <a:sym typeface="Montserrat"/>
              </a:rPr>
              <a:t> </a:t>
            </a:r>
            <a:r>
              <a:rPr lang="en-US" sz="3200" b="1" dirty="0">
                <a:solidFill>
                  <a:srgbClr val="0EB1A4"/>
                </a:solidFill>
                <a:latin typeface="Montserrat"/>
                <a:ea typeface="Montserrat"/>
                <a:cs typeface="Montserrat"/>
                <a:sym typeface="Montserrat"/>
              </a:rPr>
              <a:t>Developing familiarity with a typical private foundation grant review process</a:t>
            </a:r>
            <a:endParaRPr lang="en-US" sz="32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614732AF-217C-5211-5CBE-3396C325329A}"/>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148573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609600" y="751344"/>
            <a:ext cx="10623548" cy="2677656"/>
          </a:xfrm>
          <a:prstGeom prst="rect">
            <a:avLst/>
          </a:prstGeom>
        </p:spPr>
        <p:txBody>
          <a:bodyPr spcFirstLastPara="1" vert="horz" wrap="square" lIns="91425" tIns="45700" rIns="91425" bIns="45700" rtlCol="0" anchor="ctr" anchorCtr="0">
            <a:normAutofit fontScale="90000"/>
          </a:bodyPr>
          <a:lstStyle/>
          <a:p>
            <a:pPr marL="50800" algn="ctr">
              <a:lnSpc>
                <a:spcPct val="115000"/>
              </a:lnSpc>
              <a:buClr>
                <a:schemeClr val="dk1"/>
              </a:buClr>
              <a:buSzPts val="2800"/>
            </a:pPr>
            <a:r>
              <a:rPr lang="en-US" sz="4900" b="1" dirty="0">
                <a:solidFill>
                  <a:schemeClr val="accent2"/>
                </a:solidFill>
              </a:rPr>
              <a:t>Before Anything….</a:t>
            </a:r>
            <a:br>
              <a:rPr lang="en-US" sz="4900" b="1" dirty="0">
                <a:solidFill>
                  <a:schemeClr val="accent2"/>
                </a:solidFill>
              </a:rPr>
            </a:br>
            <a:r>
              <a:rPr lang="en-US" sz="4900" b="1" dirty="0">
                <a:solidFill>
                  <a:schemeClr val="accent2"/>
                </a:solidFill>
              </a:rPr>
              <a:t>Understand Why Foundations Make Grants</a:t>
            </a:r>
            <a:br>
              <a:rPr lang="en-US" sz="4900" b="1" dirty="0">
                <a:solidFill>
                  <a:schemeClr val="accent2"/>
                </a:solidFill>
              </a:rPr>
            </a:br>
            <a:r>
              <a:rPr lang="en-US" sz="3600" b="1" dirty="0">
                <a:solidFill>
                  <a:schemeClr val="accent2"/>
                </a:solidFill>
              </a:rPr>
              <a:t>(helps you know what they’ll be looking for)</a:t>
            </a:r>
            <a:br>
              <a:rPr lang="en-US" dirty="0"/>
            </a:br>
            <a:br>
              <a:rPr lang="en-US" sz="2800" b="1" dirty="0">
                <a:solidFill>
                  <a:schemeClr val="accent2"/>
                </a:solidFill>
                <a:latin typeface="Montserrat"/>
                <a:ea typeface="Montserrat"/>
                <a:cs typeface="Montserrat"/>
                <a:sym typeface="Montserrat"/>
              </a:rPr>
            </a:br>
            <a:endParaRPr sz="3300" b="1" dirty="0">
              <a:solidFill>
                <a:schemeClr val="accent2"/>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4"/>
          <a:stretch>
            <a:fillRect/>
          </a:stretch>
        </p:blipFill>
        <p:spPr>
          <a:xfrm>
            <a:off x="11233148" y="6016892"/>
            <a:ext cx="609896" cy="528228"/>
          </a:xfrm>
          <a:prstGeom prst="rect">
            <a:avLst/>
          </a:prstGeom>
          <a:ln w="12700">
            <a:miter lim="400000"/>
          </a:ln>
        </p:spPr>
      </p:pic>
      <p:sp>
        <p:nvSpPr>
          <p:cNvPr id="4" name="TextBox 3">
            <a:extLst>
              <a:ext uri="{FF2B5EF4-FFF2-40B4-BE49-F238E27FC236}">
                <a16:creationId xmlns:a16="http://schemas.microsoft.com/office/drawing/2014/main" id="{D7989615-3FC8-B074-543E-345A04E466D1}"/>
              </a:ext>
            </a:extLst>
          </p:cNvPr>
          <p:cNvSpPr txBox="1"/>
          <p:nvPr/>
        </p:nvSpPr>
        <p:spPr>
          <a:xfrm>
            <a:off x="1946910" y="2857500"/>
            <a:ext cx="8298180" cy="2677656"/>
          </a:xfrm>
          <a:prstGeom prst="rect">
            <a:avLst/>
          </a:prstGeom>
          <a:noFill/>
        </p:spPr>
        <p:txBody>
          <a:bodyPr wrap="square">
            <a:spAutoFit/>
          </a:bodyPr>
          <a:lstStyle/>
          <a:p>
            <a:pPr marL="285750" marR="0" indent="-285750">
              <a:buFont typeface="Arial" panose="020B0604020202020204" pitchFamily="34" charset="0"/>
              <a:buChar char="•"/>
            </a:pPr>
            <a:r>
              <a:rPr lang="en-US" sz="2800" dirty="0">
                <a:effectLst/>
                <a:ea typeface="Times New Roman" panose="02020603050405020304" pitchFamily="18" charset="0"/>
              </a:rPr>
              <a:t>Assets shielded from income taxes, estate taxes</a:t>
            </a:r>
          </a:p>
          <a:p>
            <a:pPr marL="285750" marR="0" indent="-285750">
              <a:buFont typeface="Arial" panose="020B0604020202020204" pitchFamily="34" charset="0"/>
              <a:buChar char="•"/>
            </a:pPr>
            <a:r>
              <a:rPr lang="en-US" sz="2800" dirty="0">
                <a:effectLst/>
                <a:ea typeface="Times New Roman" panose="02020603050405020304" pitchFamily="18" charset="0"/>
              </a:rPr>
              <a:t>5% annual Payout Rule</a:t>
            </a:r>
          </a:p>
          <a:p>
            <a:pPr marL="285750" marR="0" indent="-285750">
              <a:buFont typeface="Arial" panose="020B0604020202020204" pitchFamily="34" charset="0"/>
              <a:buChar char="•"/>
            </a:pPr>
            <a:r>
              <a:rPr lang="en-US" sz="2800" dirty="0">
                <a:effectLst/>
                <a:ea typeface="Times New Roman" panose="02020603050405020304" pitchFamily="18" charset="0"/>
              </a:rPr>
              <a:t>Foundations set out programmatic aims for their grants, but need experts (you) to implement the actual work.</a:t>
            </a:r>
          </a:p>
          <a:p>
            <a:pPr marL="285750" marR="0" indent="-285750">
              <a:buFont typeface="Arial" panose="020B0604020202020204" pitchFamily="34" charset="0"/>
              <a:buChar char="•"/>
            </a:pPr>
            <a:r>
              <a:rPr lang="en-US" sz="2800" dirty="0">
                <a:ea typeface="Times New Roman" panose="02020603050405020304" pitchFamily="18" charset="0"/>
              </a:rPr>
              <a:t>They need you as much as you need them!</a:t>
            </a:r>
            <a:endParaRPr lang="en-US" sz="2800" dirty="0">
              <a:effectLst/>
              <a:ea typeface="Times New Roman" panose="02020603050405020304" pitchFamily="18" charset="0"/>
            </a:endParaRPr>
          </a:p>
        </p:txBody>
      </p:sp>
    </p:spTree>
    <p:extLst>
      <p:ext uri="{BB962C8B-B14F-4D97-AF65-F5344CB8AC3E}">
        <p14:creationId xmlns:p14="http://schemas.microsoft.com/office/powerpoint/2010/main" val="3086156021"/>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E48F5-93BB-77CE-10A9-6DCB2C3C1F1D}"/>
              </a:ext>
            </a:extLst>
          </p:cNvPr>
          <p:cNvSpPr>
            <a:spLocks noGrp="1"/>
          </p:cNvSpPr>
          <p:nvPr>
            <p:ph type="title"/>
          </p:nvPr>
        </p:nvSpPr>
        <p:spPr>
          <a:xfrm>
            <a:off x="280433" y="863286"/>
            <a:ext cx="3608709" cy="4908864"/>
          </a:xfrm>
        </p:spPr>
        <p:txBody>
          <a:bodyPr>
            <a:normAutofit/>
          </a:bodyPr>
          <a:lstStyle/>
          <a:p>
            <a:r>
              <a:rPr lang="en-US" b="1" dirty="0">
                <a:solidFill>
                  <a:schemeClr val="bg1"/>
                </a:solidFill>
              </a:rPr>
              <a:t>Grant Application Review Process</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B8B440-B6D5-3411-A68A-8D1E72357D47}"/>
              </a:ext>
            </a:extLst>
          </p:cNvPr>
          <p:cNvSpPr>
            <a:spLocks noGrp="1"/>
          </p:cNvSpPr>
          <p:nvPr>
            <p:ph idx="1"/>
          </p:nvPr>
        </p:nvSpPr>
        <p:spPr>
          <a:xfrm>
            <a:off x="4447308" y="591345"/>
            <a:ext cx="7268442" cy="2837656"/>
          </a:xfrm>
        </p:spPr>
        <p:txBody>
          <a:bodyPr anchor="ctr">
            <a:normAutofit/>
          </a:bodyPr>
          <a:lstStyle/>
          <a:p>
            <a:pPr marL="514350" indent="-514350">
              <a:buFont typeface="+mj-lt"/>
              <a:buAutoNum type="arabicPeriod"/>
            </a:pPr>
            <a:r>
              <a:rPr lang="en-US" b="1" dirty="0">
                <a:solidFill>
                  <a:schemeClr val="accent2"/>
                </a:solidFill>
              </a:rPr>
              <a:t>Varies some in small foundations: e.g. simple family meetings. </a:t>
            </a:r>
          </a:p>
          <a:p>
            <a:endParaRPr lang="en-US" sz="2000" dirty="0"/>
          </a:p>
        </p:txBody>
      </p:sp>
      <p:pic>
        <p:nvPicPr>
          <p:cNvPr id="4" name="Image" descr="Image">
            <a:extLst>
              <a:ext uri="{FF2B5EF4-FFF2-40B4-BE49-F238E27FC236}">
                <a16:creationId xmlns:a16="http://schemas.microsoft.com/office/drawing/2014/main" id="{907C10C3-13B7-AA7A-4AAA-8E25C0837414}"/>
              </a:ext>
            </a:extLst>
          </p:cNvPr>
          <p:cNvPicPr>
            <a:picLocks noChangeAspect="1"/>
          </p:cNvPicPr>
          <p:nvPr/>
        </p:nvPicPr>
        <p:blipFill>
          <a:blip r:embed="rId2"/>
          <a:stretch>
            <a:fillRect/>
          </a:stretch>
        </p:blipFill>
        <p:spPr>
          <a:xfrm>
            <a:off x="11233148" y="6016892"/>
            <a:ext cx="609896" cy="528228"/>
          </a:xfrm>
          <a:prstGeom prst="rect">
            <a:avLst/>
          </a:prstGeom>
          <a:ln w="12700">
            <a:miter lim="400000"/>
          </a:ln>
        </p:spPr>
      </p:pic>
      <p:pic>
        <p:nvPicPr>
          <p:cNvPr id="6" name="Picture 5">
            <a:extLst>
              <a:ext uri="{FF2B5EF4-FFF2-40B4-BE49-F238E27FC236}">
                <a16:creationId xmlns:a16="http://schemas.microsoft.com/office/drawing/2014/main" id="{33CA07AB-FF23-DBC5-6FDF-3EF62885FA90}"/>
              </a:ext>
            </a:extLst>
          </p:cNvPr>
          <p:cNvPicPr>
            <a:picLocks noChangeAspect="1"/>
          </p:cNvPicPr>
          <p:nvPr/>
        </p:nvPicPr>
        <p:blipFill>
          <a:blip r:embed="rId3"/>
          <a:stretch>
            <a:fillRect/>
          </a:stretch>
        </p:blipFill>
        <p:spPr>
          <a:xfrm>
            <a:off x="6119549" y="2449271"/>
            <a:ext cx="3916856" cy="3916856"/>
          </a:xfrm>
          <a:prstGeom prst="rect">
            <a:avLst/>
          </a:prstGeom>
        </p:spPr>
      </p:pic>
    </p:spTree>
    <p:extLst>
      <p:ext uri="{BB962C8B-B14F-4D97-AF65-F5344CB8AC3E}">
        <p14:creationId xmlns:p14="http://schemas.microsoft.com/office/powerpoint/2010/main" val="1645141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9CE4AC-663C-176C-45E3-620752AB282A}"/>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A5743F0-1D70-2159-4CA8-5E19AAC01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83B88F4-3740-FFCB-6C42-AEC60F0B0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D9F32-8F99-43F8-7936-720EE31B5B3D}"/>
              </a:ext>
            </a:extLst>
          </p:cNvPr>
          <p:cNvSpPr>
            <a:spLocks noGrp="1"/>
          </p:cNvSpPr>
          <p:nvPr>
            <p:ph type="title"/>
          </p:nvPr>
        </p:nvSpPr>
        <p:spPr>
          <a:xfrm>
            <a:off x="280433" y="863286"/>
            <a:ext cx="3608709" cy="4908864"/>
          </a:xfrm>
        </p:spPr>
        <p:txBody>
          <a:bodyPr>
            <a:normAutofit/>
          </a:bodyPr>
          <a:lstStyle/>
          <a:p>
            <a:r>
              <a:rPr lang="en-US" b="1" dirty="0">
                <a:solidFill>
                  <a:schemeClr val="bg1"/>
                </a:solidFill>
              </a:rPr>
              <a:t>Grant Application Review Process</a:t>
            </a:r>
          </a:p>
        </p:txBody>
      </p:sp>
      <p:sp>
        <p:nvSpPr>
          <p:cNvPr id="29" name="Arc 28">
            <a:extLst>
              <a:ext uri="{FF2B5EF4-FFF2-40B4-BE49-F238E27FC236}">
                <a16:creationId xmlns:a16="http://schemas.microsoft.com/office/drawing/2014/main" id="{AAFD46F0-8888-E8F2-2790-A9F097C1B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6827B1A-1842-82C3-B604-D4FE3F6487B7}"/>
              </a:ext>
            </a:extLst>
          </p:cNvPr>
          <p:cNvSpPr>
            <a:spLocks noGrp="1"/>
          </p:cNvSpPr>
          <p:nvPr>
            <p:ph idx="1"/>
          </p:nvPr>
        </p:nvSpPr>
        <p:spPr>
          <a:xfrm>
            <a:off x="4447308" y="217171"/>
            <a:ext cx="7268442" cy="4377690"/>
          </a:xfrm>
        </p:spPr>
        <p:txBody>
          <a:bodyPr anchor="ctr">
            <a:normAutofit/>
          </a:bodyPr>
          <a:lstStyle/>
          <a:p>
            <a:pPr marL="514350" indent="-514350">
              <a:buFont typeface="+mj-lt"/>
              <a:buAutoNum type="arabicPeriod"/>
            </a:pPr>
            <a:r>
              <a:rPr lang="en-US" dirty="0"/>
              <a:t>Varies some in small foundations: e.g. family meetings. </a:t>
            </a:r>
          </a:p>
          <a:p>
            <a:pPr marL="514350" indent="-514350">
              <a:buFont typeface="+mj-lt"/>
              <a:buAutoNum type="arabicPeriod"/>
            </a:pPr>
            <a:r>
              <a:rPr lang="en-US" b="1" dirty="0">
                <a:solidFill>
                  <a:schemeClr val="accent2"/>
                </a:solidFill>
              </a:rPr>
              <a:t>In medium and large foundations, applications are screened internally up the hierarchy ladder: e.g., Grants Management &gt; Program Officer &gt; Director of Programs &gt; VP of Programs &gt; President &gt; Board of Directors. </a:t>
            </a:r>
          </a:p>
          <a:p>
            <a:endParaRPr lang="en-US" sz="2000" dirty="0"/>
          </a:p>
        </p:txBody>
      </p:sp>
      <p:pic>
        <p:nvPicPr>
          <p:cNvPr id="4" name="Image" descr="Image">
            <a:extLst>
              <a:ext uri="{FF2B5EF4-FFF2-40B4-BE49-F238E27FC236}">
                <a16:creationId xmlns:a16="http://schemas.microsoft.com/office/drawing/2014/main" id="{EF4019DD-CA66-27A0-486F-50B9DB275D38}"/>
              </a:ext>
            </a:extLst>
          </p:cNvPr>
          <p:cNvPicPr>
            <a:picLocks noChangeAspect="1"/>
          </p:cNvPicPr>
          <p:nvPr/>
        </p:nvPicPr>
        <p:blipFill>
          <a:blip r:embed="rId2"/>
          <a:stretch>
            <a:fillRect/>
          </a:stretch>
        </p:blipFill>
        <p:spPr>
          <a:xfrm>
            <a:off x="11233148" y="6016892"/>
            <a:ext cx="609896" cy="528228"/>
          </a:xfrm>
          <a:prstGeom prst="rect">
            <a:avLst/>
          </a:prstGeom>
          <a:ln w="12700">
            <a:miter lim="400000"/>
          </a:ln>
        </p:spPr>
      </p:pic>
      <p:pic>
        <p:nvPicPr>
          <p:cNvPr id="6" name="Picture 5">
            <a:extLst>
              <a:ext uri="{FF2B5EF4-FFF2-40B4-BE49-F238E27FC236}">
                <a16:creationId xmlns:a16="http://schemas.microsoft.com/office/drawing/2014/main" id="{14934DDE-66CE-C8FD-4513-C61440213939}"/>
              </a:ext>
            </a:extLst>
          </p:cNvPr>
          <p:cNvPicPr>
            <a:picLocks noChangeAspect="1"/>
          </p:cNvPicPr>
          <p:nvPr/>
        </p:nvPicPr>
        <p:blipFill>
          <a:blip r:embed="rId3"/>
          <a:stretch>
            <a:fillRect/>
          </a:stretch>
        </p:blipFill>
        <p:spPr>
          <a:xfrm>
            <a:off x="6435090" y="3960054"/>
            <a:ext cx="3677012" cy="2320952"/>
          </a:xfrm>
          <a:prstGeom prst="rect">
            <a:avLst/>
          </a:prstGeom>
        </p:spPr>
      </p:pic>
    </p:spTree>
    <p:extLst>
      <p:ext uri="{BB962C8B-B14F-4D97-AF65-F5344CB8AC3E}">
        <p14:creationId xmlns:p14="http://schemas.microsoft.com/office/powerpoint/2010/main" val="125528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B8E282-C25B-5789-2C4D-F01DA4E25489}"/>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0DCFAA9-8EC9-9603-3DAA-171ADC3D3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9A6A8DE-ABA9-9032-576E-EB41E844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5C181-99E3-58A9-457A-F459203441D9}"/>
              </a:ext>
            </a:extLst>
          </p:cNvPr>
          <p:cNvSpPr>
            <a:spLocks noGrp="1"/>
          </p:cNvSpPr>
          <p:nvPr>
            <p:ph type="title"/>
          </p:nvPr>
        </p:nvSpPr>
        <p:spPr>
          <a:xfrm>
            <a:off x="280433" y="863286"/>
            <a:ext cx="3608709" cy="4908864"/>
          </a:xfrm>
        </p:spPr>
        <p:txBody>
          <a:bodyPr>
            <a:normAutofit/>
          </a:bodyPr>
          <a:lstStyle/>
          <a:p>
            <a:r>
              <a:rPr lang="en-US" b="1" dirty="0">
                <a:solidFill>
                  <a:schemeClr val="bg1"/>
                </a:solidFill>
              </a:rPr>
              <a:t>Grant Application Review Process</a:t>
            </a:r>
          </a:p>
        </p:txBody>
      </p:sp>
      <p:sp>
        <p:nvSpPr>
          <p:cNvPr id="29" name="Arc 28">
            <a:extLst>
              <a:ext uri="{FF2B5EF4-FFF2-40B4-BE49-F238E27FC236}">
                <a16:creationId xmlns:a16="http://schemas.microsoft.com/office/drawing/2014/main" id="{F6B5715A-3AE7-1D60-D1B6-B41AE8194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25BAF29-8E29-A5E4-F89A-44BEE66A9E87}"/>
              </a:ext>
            </a:extLst>
          </p:cNvPr>
          <p:cNvSpPr>
            <a:spLocks noGrp="1"/>
          </p:cNvSpPr>
          <p:nvPr>
            <p:ph idx="1"/>
          </p:nvPr>
        </p:nvSpPr>
        <p:spPr>
          <a:xfrm>
            <a:off x="4447308" y="591344"/>
            <a:ext cx="7268442" cy="5585619"/>
          </a:xfrm>
        </p:spPr>
        <p:txBody>
          <a:bodyPr anchor="ctr">
            <a:normAutofit/>
          </a:bodyPr>
          <a:lstStyle/>
          <a:p>
            <a:pPr marL="514350" indent="-514350">
              <a:buFont typeface="+mj-lt"/>
              <a:buAutoNum type="arabicPeriod"/>
            </a:pPr>
            <a:r>
              <a:rPr lang="en-US" dirty="0"/>
              <a:t>Varies some in small foundations: e.g. family meetings. </a:t>
            </a:r>
          </a:p>
          <a:p>
            <a:pPr marL="514350" indent="-514350">
              <a:buFont typeface="+mj-lt"/>
              <a:buAutoNum type="arabicPeriod"/>
            </a:pPr>
            <a:r>
              <a:rPr lang="en-US" dirty="0"/>
              <a:t>In medium and large foundations, applications are screened internally up the hierarchy ladder: e.g., Grants Management &gt; Program Officer &gt; Director of Programs &gt; VP of Programs &gt; President &gt; Board of Directors. </a:t>
            </a:r>
          </a:p>
          <a:p>
            <a:pPr marL="514350" indent="-514350">
              <a:buFont typeface="+mj-lt"/>
              <a:buAutoNum type="arabicPeriod"/>
            </a:pPr>
            <a:r>
              <a:rPr lang="en-US" b="1" dirty="0">
                <a:solidFill>
                  <a:schemeClr val="accent2"/>
                </a:solidFill>
              </a:rPr>
              <a:t>Looking for: fiscal management, alignment, sector leadership, innovation, best practices. </a:t>
            </a:r>
          </a:p>
          <a:p>
            <a:endParaRPr lang="en-US" sz="2000" dirty="0"/>
          </a:p>
        </p:txBody>
      </p:sp>
      <p:pic>
        <p:nvPicPr>
          <p:cNvPr id="4" name="Image" descr="Image">
            <a:extLst>
              <a:ext uri="{FF2B5EF4-FFF2-40B4-BE49-F238E27FC236}">
                <a16:creationId xmlns:a16="http://schemas.microsoft.com/office/drawing/2014/main" id="{D96D53D8-5907-75F2-66E1-AE381F6D889F}"/>
              </a:ext>
            </a:extLst>
          </p:cNvPr>
          <p:cNvPicPr>
            <a:picLocks noChangeAspect="1"/>
          </p:cNvPicPr>
          <p:nvPr/>
        </p:nvPicPr>
        <p:blipFill>
          <a:blip r:embed="rId2"/>
          <a:stretch>
            <a:fillRect/>
          </a:stretch>
        </p:blipFill>
        <p:spPr>
          <a:xfrm>
            <a:off x="11233148" y="6016892"/>
            <a:ext cx="609896" cy="528228"/>
          </a:xfrm>
          <a:prstGeom prst="rect">
            <a:avLst/>
          </a:prstGeom>
          <a:ln w="12700">
            <a:miter lim="400000"/>
          </a:ln>
        </p:spPr>
      </p:pic>
      <p:pic>
        <p:nvPicPr>
          <p:cNvPr id="6" name="Picture 5">
            <a:extLst>
              <a:ext uri="{FF2B5EF4-FFF2-40B4-BE49-F238E27FC236}">
                <a16:creationId xmlns:a16="http://schemas.microsoft.com/office/drawing/2014/main" id="{FE7C4031-8822-20B3-9051-3B9D103EC378}"/>
              </a:ext>
            </a:extLst>
          </p:cNvPr>
          <p:cNvPicPr>
            <a:picLocks noChangeAspect="1"/>
          </p:cNvPicPr>
          <p:nvPr/>
        </p:nvPicPr>
        <p:blipFill>
          <a:blip r:embed="rId3"/>
          <a:srcRect l="6428"/>
          <a:stretch>
            <a:fillRect/>
          </a:stretch>
        </p:blipFill>
        <p:spPr>
          <a:xfrm>
            <a:off x="9624060" y="4892040"/>
            <a:ext cx="1330958" cy="1257864"/>
          </a:xfrm>
          <a:prstGeom prst="rect">
            <a:avLst/>
          </a:prstGeom>
        </p:spPr>
      </p:pic>
    </p:spTree>
    <p:extLst>
      <p:ext uri="{BB962C8B-B14F-4D97-AF65-F5344CB8AC3E}">
        <p14:creationId xmlns:p14="http://schemas.microsoft.com/office/powerpoint/2010/main" val="18834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8074"/>
        </a:solidFill>
        <a:effectLst/>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3"/>
          <a:stretch>
            <a:fillRect/>
          </a:stretch>
        </p:blipFill>
        <p:spPr>
          <a:xfrm>
            <a:off x="0" y="1459055"/>
            <a:ext cx="4550730" cy="3939891"/>
          </a:xfrm>
          <a:prstGeom prst="rect">
            <a:avLst/>
          </a:prstGeom>
          <a:ln w="12700">
            <a:miter lim="400000"/>
          </a:ln>
        </p:spPr>
      </p:pic>
      <p:sp>
        <p:nvSpPr>
          <p:cNvPr id="158" name="section…"/>
          <p:cNvSpPr txBox="1"/>
          <p:nvPr/>
        </p:nvSpPr>
        <p:spPr>
          <a:xfrm>
            <a:off x="1920202" y="260225"/>
            <a:ext cx="6909007" cy="4676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3300" dirty="0"/>
              <a:t>Learning Objectives</a:t>
            </a:r>
            <a:endParaRPr sz="3300" dirty="0"/>
          </a:p>
        </p:txBody>
      </p:sp>
      <p:sp>
        <p:nvSpPr>
          <p:cNvPr id="2" name="TextBox 1">
            <a:extLst>
              <a:ext uri="{FF2B5EF4-FFF2-40B4-BE49-F238E27FC236}">
                <a16:creationId xmlns:a16="http://schemas.microsoft.com/office/drawing/2014/main" id="{A559B5CE-6697-D676-645A-B39E7F92AC93}"/>
              </a:ext>
            </a:extLst>
          </p:cNvPr>
          <p:cNvSpPr txBox="1"/>
          <p:nvPr/>
        </p:nvSpPr>
        <p:spPr>
          <a:xfrm>
            <a:off x="4197565" y="1364336"/>
            <a:ext cx="7722574" cy="46525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444500">
              <a:lnSpc>
                <a:spcPct val="115000"/>
              </a:lnSpc>
              <a:buSzPts val="2800"/>
            </a:pPr>
            <a:r>
              <a:rPr lang="en-US" sz="2400" dirty="0">
                <a:solidFill>
                  <a:schemeClr val="bg1"/>
                </a:solidFill>
              </a:rPr>
              <a:t>I. Develop familiarity with the federal grant review process</a:t>
            </a:r>
          </a:p>
          <a:p>
            <a:pPr marL="444500">
              <a:lnSpc>
                <a:spcPct val="115000"/>
              </a:lnSpc>
              <a:buSzPts val="2800"/>
            </a:pPr>
            <a:endParaRPr lang="en-US" sz="2400" dirty="0">
              <a:solidFill>
                <a:schemeClr val="bg1"/>
              </a:solidFill>
            </a:endParaRPr>
          </a:p>
          <a:p>
            <a:pPr marL="444500">
              <a:lnSpc>
                <a:spcPct val="115000"/>
              </a:lnSpc>
              <a:buSzPts val="2800"/>
            </a:pPr>
            <a:r>
              <a:rPr lang="en-US" sz="2400" dirty="0">
                <a:solidFill>
                  <a:schemeClr val="bg1"/>
                </a:solidFill>
              </a:rPr>
              <a:t>II. Develop familiarity with a typical private foundation grant review process</a:t>
            </a:r>
          </a:p>
          <a:p>
            <a:pPr marL="444500">
              <a:lnSpc>
                <a:spcPct val="115000"/>
              </a:lnSpc>
              <a:buSzPts val="2800"/>
            </a:pPr>
            <a:endParaRPr lang="en-US" sz="2400" dirty="0">
              <a:solidFill>
                <a:schemeClr val="bg1"/>
              </a:solidFill>
            </a:endParaRPr>
          </a:p>
          <a:p>
            <a:pPr marL="444500">
              <a:lnSpc>
                <a:spcPct val="115000"/>
              </a:lnSpc>
              <a:buSzPts val="2800"/>
            </a:pPr>
            <a:r>
              <a:rPr lang="en-US" sz="2400" dirty="0">
                <a:solidFill>
                  <a:schemeClr val="bg1"/>
                </a:solidFill>
              </a:rPr>
              <a:t>III. Understand key considerations for developing a federal proposal to stand out competitively</a:t>
            </a:r>
          </a:p>
          <a:p>
            <a:pPr marL="444500">
              <a:lnSpc>
                <a:spcPct val="115000"/>
              </a:lnSpc>
              <a:buSzPts val="2800"/>
            </a:pPr>
            <a:endParaRPr lang="en-US" sz="2400" dirty="0">
              <a:solidFill>
                <a:schemeClr val="bg1"/>
              </a:solidFill>
            </a:endParaRPr>
          </a:p>
          <a:p>
            <a:pPr marL="444500">
              <a:lnSpc>
                <a:spcPct val="115000"/>
              </a:lnSpc>
              <a:buSzPts val="2800"/>
            </a:pPr>
            <a:r>
              <a:rPr lang="en-US" sz="2400" dirty="0">
                <a:solidFill>
                  <a:schemeClr val="bg1"/>
                </a:solidFill>
              </a:rPr>
              <a:t>IV. Understand key considerations for developing a typical private foundation proposal to stand out competitively</a:t>
            </a:r>
          </a:p>
          <a:p>
            <a:pPr marL="444500">
              <a:lnSpc>
                <a:spcPct val="115000"/>
              </a:lnSpc>
              <a:buSzPts val="2800"/>
            </a:pPr>
            <a:endParaRPr lang="en-US" sz="2000" dirty="0">
              <a:solidFill>
                <a:schemeClr val="bg1"/>
              </a:solidFill>
            </a:endParaRPr>
          </a:p>
        </p:txBody>
      </p:sp>
      <p:pic>
        <p:nvPicPr>
          <p:cNvPr id="3" name="Image" descr="Image">
            <a:extLst>
              <a:ext uri="{FF2B5EF4-FFF2-40B4-BE49-F238E27FC236}">
                <a16:creationId xmlns:a16="http://schemas.microsoft.com/office/drawing/2014/main" id="{FDB39B35-9D86-292D-2644-AB0335088382}"/>
              </a:ext>
            </a:extLst>
          </p:cNvPr>
          <p:cNvPicPr>
            <a:picLocks noChangeAspect="1"/>
          </p:cNvPicPr>
          <p:nvPr/>
        </p:nvPicPr>
        <p:blipFill>
          <a:blip r:embed="rId4"/>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238345681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3AC6EE-A8E8-5467-572F-3E6EEEE6B8BF}"/>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335F411-D8D2-787D-38A3-A25DB32DD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4B9D858-648D-5785-C3C2-286164604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F78551-A9E2-9185-2675-82B4C4B6E912}"/>
              </a:ext>
            </a:extLst>
          </p:cNvPr>
          <p:cNvSpPr>
            <a:spLocks noGrp="1"/>
          </p:cNvSpPr>
          <p:nvPr>
            <p:ph type="title"/>
          </p:nvPr>
        </p:nvSpPr>
        <p:spPr>
          <a:xfrm>
            <a:off x="280433" y="863286"/>
            <a:ext cx="3608709" cy="4908864"/>
          </a:xfrm>
        </p:spPr>
        <p:txBody>
          <a:bodyPr>
            <a:normAutofit/>
          </a:bodyPr>
          <a:lstStyle/>
          <a:p>
            <a:r>
              <a:rPr lang="en-US" b="1" dirty="0">
                <a:solidFill>
                  <a:schemeClr val="bg1"/>
                </a:solidFill>
              </a:rPr>
              <a:t>Grant Application Review Process</a:t>
            </a:r>
          </a:p>
        </p:txBody>
      </p:sp>
      <p:sp>
        <p:nvSpPr>
          <p:cNvPr id="29" name="Arc 28">
            <a:extLst>
              <a:ext uri="{FF2B5EF4-FFF2-40B4-BE49-F238E27FC236}">
                <a16:creationId xmlns:a16="http://schemas.microsoft.com/office/drawing/2014/main" id="{60513014-56E8-968B-E320-D5D4366A6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A5628B-E1EC-639C-AF71-7EDB2351791A}"/>
              </a:ext>
            </a:extLst>
          </p:cNvPr>
          <p:cNvSpPr>
            <a:spLocks noGrp="1"/>
          </p:cNvSpPr>
          <p:nvPr>
            <p:ph idx="1"/>
          </p:nvPr>
        </p:nvSpPr>
        <p:spPr>
          <a:xfrm>
            <a:off x="4447308" y="137160"/>
            <a:ext cx="7268442" cy="6039803"/>
          </a:xfrm>
        </p:spPr>
        <p:txBody>
          <a:bodyPr anchor="ctr">
            <a:normAutofit/>
          </a:bodyPr>
          <a:lstStyle/>
          <a:p>
            <a:pPr marL="514350" indent="-514350">
              <a:buFont typeface="+mj-lt"/>
              <a:buAutoNum type="arabicPeriod"/>
            </a:pPr>
            <a:r>
              <a:rPr lang="en-US" dirty="0"/>
              <a:t>Varies some in small foundations: e.g. family meetings. </a:t>
            </a:r>
          </a:p>
          <a:p>
            <a:pPr marL="514350" indent="-514350">
              <a:buFont typeface="+mj-lt"/>
              <a:buAutoNum type="arabicPeriod"/>
            </a:pPr>
            <a:r>
              <a:rPr lang="en-US" dirty="0"/>
              <a:t>In medium and large foundations, applications are screened internally up the hierarchy ladder: e.g., Grants Management &gt; Program Officer &gt; Director of Programs &gt; VP of Programs &gt; President &gt; Board of Directors. </a:t>
            </a:r>
          </a:p>
          <a:p>
            <a:pPr marL="514350" indent="-514350">
              <a:buFont typeface="+mj-lt"/>
              <a:buAutoNum type="arabicPeriod"/>
            </a:pPr>
            <a:r>
              <a:rPr lang="en-US" dirty="0"/>
              <a:t>Looking for: fiscal management, alignment, sector leadership, innovation, best practices. </a:t>
            </a:r>
          </a:p>
          <a:p>
            <a:pPr marL="514350" indent="-514350">
              <a:buFont typeface="+mj-lt"/>
              <a:buAutoNum type="arabicPeriod"/>
            </a:pPr>
            <a:r>
              <a:rPr lang="en-US" b="1" dirty="0">
                <a:solidFill>
                  <a:schemeClr val="accent2"/>
                </a:solidFill>
              </a:rPr>
              <a:t>Program Officers present preferred applications for Board review and approval at Board meeting.</a:t>
            </a:r>
          </a:p>
          <a:p>
            <a:endParaRPr lang="en-US" sz="2000" dirty="0"/>
          </a:p>
        </p:txBody>
      </p:sp>
      <p:pic>
        <p:nvPicPr>
          <p:cNvPr id="4" name="Image" descr="Image">
            <a:extLst>
              <a:ext uri="{FF2B5EF4-FFF2-40B4-BE49-F238E27FC236}">
                <a16:creationId xmlns:a16="http://schemas.microsoft.com/office/drawing/2014/main" id="{80698553-4FD9-8770-8A4E-A289C548C88A}"/>
              </a:ext>
            </a:extLst>
          </p:cNvPr>
          <p:cNvPicPr>
            <a:picLocks noChangeAspect="1"/>
          </p:cNvPicPr>
          <p:nvPr/>
        </p:nvPicPr>
        <p:blipFill>
          <a:blip r:embed="rId2"/>
          <a:stretch>
            <a:fillRect/>
          </a:stretch>
        </p:blipFill>
        <p:spPr>
          <a:xfrm>
            <a:off x="11233148" y="6016892"/>
            <a:ext cx="609896" cy="528228"/>
          </a:xfrm>
          <a:prstGeom prst="rect">
            <a:avLst/>
          </a:prstGeom>
          <a:ln w="12700">
            <a:miter lim="400000"/>
          </a:ln>
        </p:spPr>
      </p:pic>
      <p:pic>
        <p:nvPicPr>
          <p:cNvPr id="6" name="Picture 5">
            <a:extLst>
              <a:ext uri="{FF2B5EF4-FFF2-40B4-BE49-F238E27FC236}">
                <a16:creationId xmlns:a16="http://schemas.microsoft.com/office/drawing/2014/main" id="{B247015D-D8F2-4F0E-AEB6-65637A5BD92B}"/>
              </a:ext>
            </a:extLst>
          </p:cNvPr>
          <p:cNvPicPr>
            <a:picLocks noChangeAspect="1"/>
          </p:cNvPicPr>
          <p:nvPr/>
        </p:nvPicPr>
        <p:blipFill>
          <a:blip r:embed="rId3"/>
          <a:stretch>
            <a:fillRect/>
          </a:stretch>
        </p:blipFill>
        <p:spPr>
          <a:xfrm>
            <a:off x="7907600" y="5071816"/>
            <a:ext cx="2968350" cy="1036567"/>
          </a:xfrm>
          <a:prstGeom prst="rect">
            <a:avLst/>
          </a:prstGeom>
        </p:spPr>
      </p:pic>
    </p:spTree>
    <p:extLst>
      <p:ext uri="{BB962C8B-B14F-4D97-AF65-F5344CB8AC3E}">
        <p14:creationId xmlns:p14="http://schemas.microsoft.com/office/powerpoint/2010/main" val="3058443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5A1DFC5F-4C65-8CFE-594C-ADA0541E4914}"/>
            </a:ext>
          </a:extLst>
        </p:cNvPr>
        <p:cNvGrpSpPr/>
        <p:nvPr/>
      </p:nvGrpSpPr>
      <p:grpSpPr>
        <a:xfrm>
          <a:off x="0" y="0"/>
          <a:ext cx="0" cy="0"/>
          <a:chOff x="0" y="0"/>
          <a:chExt cx="0" cy="0"/>
        </a:xfrm>
      </p:grpSpPr>
      <p:sp>
        <p:nvSpPr>
          <p:cNvPr id="98" name="Google Shape;98;g20270e6df5a_0_16">
            <a:extLst>
              <a:ext uri="{FF2B5EF4-FFF2-40B4-BE49-F238E27FC236}">
                <a16:creationId xmlns:a16="http://schemas.microsoft.com/office/drawing/2014/main" id="{D0789731-17B2-AE49-6AF2-6FB5310A9162}"/>
              </a:ext>
            </a:extLst>
          </p:cNvPr>
          <p:cNvSpPr txBox="1">
            <a:spLocks noGrp="1"/>
          </p:cNvSpPr>
          <p:nvPr>
            <p:ph type="title"/>
          </p:nvPr>
        </p:nvSpPr>
        <p:spPr>
          <a:xfrm>
            <a:off x="609600" y="1033670"/>
            <a:ext cx="11121190" cy="3866322"/>
          </a:xfrm>
          <a:prstGeom prst="rect">
            <a:avLst/>
          </a:prstGeom>
        </p:spPr>
        <p:txBody>
          <a:bodyPr spcFirstLastPara="1" vert="horz" wrap="square" lIns="91425" tIns="45700" rIns="91425" bIns="45700" rtlCol="0" anchor="ctr" anchorCtr="0">
            <a:normAutofit/>
          </a:bodyPr>
          <a:lstStyle/>
          <a:p>
            <a:pPr marL="50800">
              <a:lnSpc>
                <a:spcPct val="100000"/>
              </a:lnSpc>
              <a:buClr>
                <a:schemeClr val="dk1"/>
              </a:buClr>
              <a:buSzPts val="2800"/>
            </a:pPr>
            <a:r>
              <a:rPr lang="en-US" sz="4000" dirty="0">
                <a:solidFill>
                  <a:srgbClr val="FFC000"/>
                </a:solidFill>
                <a:latin typeface="+mj-ea"/>
                <a:cs typeface="Montserrat"/>
                <a:sym typeface="Montserrat"/>
              </a:rPr>
              <a:t>III.</a:t>
            </a:r>
            <a:r>
              <a:rPr lang="en-US" sz="4000" dirty="0">
                <a:solidFill>
                  <a:schemeClr val="dk1"/>
                </a:solidFill>
                <a:latin typeface="Montserrat"/>
                <a:ea typeface="Montserrat"/>
                <a:cs typeface="Montserrat"/>
                <a:sym typeface="Montserrat"/>
              </a:rPr>
              <a:t> </a:t>
            </a:r>
            <a:r>
              <a:rPr lang="en-US" sz="3200" b="1" dirty="0">
                <a:solidFill>
                  <a:srgbClr val="0EB1A4"/>
                </a:solidFill>
                <a:latin typeface="Montserrat"/>
                <a:ea typeface="Montserrat"/>
                <a:cs typeface="Montserrat"/>
                <a:sym typeface="Montserrat"/>
              </a:rPr>
              <a:t>Understanding key considerations for developing a federal proposal to stand out competitively</a:t>
            </a:r>
            <a:endParaRPr lang="en-US" sz="32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CD2E2BC4-1FA4-16DC-B4C4-D9B1B57A4B14}"/>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1720262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CB98C-EFCC-FFFB-5DB0-D56680CA26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38B3D9-D21E-95E9-264B-C0D7A5AD3A0E}"/>
              </a:ext>
            </a:extLst>
          </p:cNvPr>
          <p:cNvSpPr>
            <a:spLocks noGrp="1"/>
          </p:cNvSpPr>
          <p:nvPr>
            <p:ph type="title"/>
          </p:nvPr>
        </p:nvSpPr>
        <p:spPr>
          <a:xfrm>
            <a:off x="304800" y="291889"/>
            <a:ext cx="11582400" cy="752652"/>
          </a:xfrm>
        </p:spPr>
        <p:txBody>
          <a:bodyPr>
            <a:normAutofit/>
          </a:bodyPr>
          <a:lstStyle/>
          <a:p>
            <a:r>
              <a:rPr lang="en-US" dirty="0">
                <a:solidFill>
                  <a:srgbClr val="7FC9C8"/>
                </a:solidFill>
                <a:ea typeface="Montserrat"/>
                <a:cs typeface="Montserrat"/>
                <a:sym typeface="Montserrat"/>
              </a:rPr>
              <a:t>It’s All About the Points</a:t>
            </a:r>
            <a:endParaRPr lang="en-US" dirty="0">
              <a:solidFill>
                <a:srgbClr val="7FC9C8"/>
              </a:solidFill>
            </a:endParaRPr>
          </a:p>
        </p:txBody>
      </p:sp>
      <p:sp>
        <p:nvSpPr>
          <p:cNvPr id="7" name="Content Placeholder 2">
            <a:extLst>
              <a:ext uri="{FF2B5EF4-FFF2-40B4-BE49-F238E27FC236}">
                <a16:creationId xmlns:a16="http://schemas.microsoft.com/office/drawing/2014/main" id="{748CAC9D-BEEC-80A6-BDAB-506D430F30E9}"/>
              </a:ext>
            </a:extLst>
          </p:cNvPr>
          <p:cNvSpPr txBox="1">
            <a:spLocks/>
          </p:cNvSpPr>
          <p:nvPr/>
        </p:nvSpPr>
        <p:spPr>
          <a:xfrm>
            <a:off x="457200" y="1167204"/>
            <a:ext cx="10493298" cy="5200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numCol="1" spcCol="1098550">
            <a:normAutofit fontScale="92500" lnSpcReduction="10000"/>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a:spcBef>
                <a:spcPts val="0"/>
              </a:spcBef>
            </a:pPr>
            <a:r>
              <a:rPr lang="en-US" sz="2550" b="1" dirty="0">
                <a:solidFill>
                  <a:schemeClr val="tx1">
                    <a:lumMod val="50000"/>
                  </a:schemeClr>
                </a:solidFill>
                <a:latin typeface="+mn-lt"/>
              </a:rPr>
              <a:t>Follow ALL formatting requirements</a:t>
            </a:r>
            <a:endParaRPr lang="en-US" sz="2550" dirty="0">
              <a:solidFill>
                <a:schemeClr val="tx1">
                  <a:lumMod val="50000"/>
                </a:schemeClr>
              </a:solidFill>
              <a:latin typeface="+mn-lt"/>
            </a:endParaRPr>
          </a:p>
          <a:p>
            <a:pPr lvl="1">
              <a:spcBef>
                <a:spcPts val="0"/>
              </a:spcBef>
              <a:buFont typeface="Courier New" panose="02070309020205020404" pitchFamily="49" charset="0"/>
              <a:buChar char="o"/>
            </a:pPr>
            <a:r>
              <a:rPr lang="en-US" sz="2550" dirty="0">
                <a:solidFill>
                  <a:schemeClr val="tx1">
                    <a:lumMod val="50000"/>
                  </a:schemeClr>
                </a:solidFill>
                <a:latin typeface="+mn-lt"/>
              </a:rPr>
              <a:t>Use ALL required forms, templates, and attachments</a:t>
            </a:r>
          </a:p>
          <a:p>
            <a:pPr lvl="1">
              <a:spcBef>
                <a:spcPts val="0"/>
              </a:spcBef>
              <a:buFont typeface="Courier New" panose="02070309020205020404" pitchFamily="49" charset="0"/>
              <a:buChar char="o"/>
            </a:pPr>
            <a:r>
              <a:rPr lang="en-US" sz="2550" dirty="0">
                <a:solidFill>
                  <a:schemeClr val="tx1">
                    <a:lumMod val="50000"/>
                  </a:schemeClr>
                </a:solidFill>
                <a:latin typeface="+mn-lt"/>
              </a:rPr>
              <a:t>Review all page limits, spacing, margins, font, font size, headings, and subheading requirements</a:t>
            </a:r>
          </a:p>
          <a:p>
            <a:pPr marL="609600" lvl="1" indent="0">
              <a:spcBef>
                <a:spcPts val="0"/>
              </a:spcBef>
              <a:buNone/>
            </a:pPr>
            <a:endParaRPr lang="en-US" sz="2550" dirty="0">
              <a:solidFill>
                <a:schemeClr val="tx1">
                  <a:lumMod val="50000"/>
                </a:schemeClr>
              </a:solidFill>
              <a:latin typeface="+mn-lt"/>
            </a:endParaRPr>
          </a:p>
          <a:p>
            <a:pPr>
              <a:spcBef>
                <a:spcPts val="0"/>
              </a:spcBef>
            </a:pPr>
            <a:r>
              <a:rPr lang="en-US" sz="2550" b="1" dirty="0">
                <a:solidFill>
                  <a:schemeClr val="tx1">
                    <a:lumMod val="50000"/>
                  </a:schemeClr>
                </a:solidFill>
                <a:latin typeface="+mn-lt"/>
              </a:rPr>
              <a:t>MUST statements (with and without points)</a:t>
            </a:r>
          </a:p>
          <a:p>
            <a:pPr lvl="1">
              <a:spcBef>
                <a:spcPts val="0"/>
              </a:spcBef>
              <a:buFont typeface="Courier New" panose="02070309020205020404" pitchFamily="49" charset="0"/>
              <a:buChar char="o"/>
            </a:pPr>
            <a:r>
              <a:rPr lang="en-US" sz="2550" dirty="0">
                <a:solidFill>
                  <a:schemeClr val="tx1">
                    <a:lumMod val="50000"/>
                  </a:schemeClr>
                </a:solidFill>
                <a:latin typeface="+mn-lt"/>
              </a:rPr>
              <a:t>Search the NOFO/RFP/FOA for the words “must”, “required”, “recommended”, “suggested”, and similar words or phrases</a:t>
            </a:r>
          </a:p>
          <a:p>
            <a:pPr lvl="1">
              <a:spcBef>
                <a:spcPts val="0"/>
              </a:spcBef>
              <a:buFont typeface="Courier New" panose="02070309020205020404" pitchFamily="49" charset="0"/>
              <a:buChar char="o"/>
            </a:pPr>
            <a:r>
              <a:rPr lang="en-US" sz="2550" dirty="0">
                <a:solidFill>
                  <a:schemeClr val="tx1">
                    <a:lumMod val="50000"/>
                  </a:schemeClr>
                </a:solidFill>
                <a:latin typeface="+mn-lt"/>
              </a:rPr>
              <a:t>Create a checklist of all the “must” statements/requirements in the grant and address every single one.</a:t>
            </a:r>
          </a:p>
          <a:p>
            <a:pPr marL="609600" lvl="1" indent="0">
              <a:spcBef>
                <a:spcPts val="0"/>
              </a:spcBef>
              <a:buNone/>
            </a:pPr>
            <a:endParaRPr lang="en-US" sz="2550" dirty="0">
              <a:solidFill>
                <a:schemeClr val="tx1">
                  <a:lumMod val="50000"/>
                </a:schemeClr>
              </a:solidFill>
              <a:latin typeface="+mn-lt"/>
            </a:endParaRPr>
          </a:p>
          <a:p>
            <a:pPr>
              <a:spcBef>
                <a:spcPts val="0"/>
              </a:spcBef>
            </a:pPr>
            <a:r>
              <a:rPr lang="en-US" sz="2550" b="1" dirty="0">
                <a:solidFill>
                  <a:schemeClr val="tx1">
                    <a:lumMod val="50000"/>
                  </a:schemeClr>
                </a:solidFill>
                <a:latin typeface="+mn-lt"/>
              </a:rPr>
              <a:t>Address the largest point section first, which is almost always the Approach</a:t>
            </a:r>
          </a:p>
          <a:p>
            <a:pPr lvl="1">
              <a:spcBef>
                <a:spcPts val="0"/>
              </a:spcBef>
              <a:buFont typeface="Courier New" panose="02070309020205020404" pitchFamily="49" charset="0"/>
              <a:buChar char="o"/>
            </a:pPr>
            <a:r>
              <a:rPr lang="en-US" sz="2550" dirty="0">
                <a:solidFill>
                  <a:schemeClr val="tx1">
                    <a:lumMod val="50000"/>
                  </a:schemeClr>
                </a:solidFill>
                <a:latin typeface="+mn-lt"/>
              </a:rPr>
              <a:t>Use SMART(ER) objectives and mirror the language, objectives, and outcomes of the grant</a:t>
            </a:r>
          </a:p>
          <a:p>
            <a:pPr lvl="1">
              <a:spcBef>
                <a:spcPts val="0"/>
              </a:spcBef>
              <a:buFont typeface="Courier New" panose="02070309020205020404" pitchFamily="49" charset="0"/>
              <a:buChar char="o"/>
            </a:pPr>
            <a:r>
              <a:rPr lang="en-US" sz="2550" dirty="0">
                <a:solidFill>
                  <a:schemeClr val="tx1">
                    <a:lumMod val="50000"/>
                  </a:schemeClr>
                </a:solidFill>
                <a:latin typeface="+mn-lt"/>
              </a:rPr>
              <a:t>Connect objectives back to the grant, division, agency, and larger federal strategic priorities (e.g., Healthy People 2030)</a:t>
            </a:r>
          </a:p>
          <a:p>
            <a:endParaRPr lang="en-US" sz="2400" dirty="0"/>
          </a:p>
        </p:txBody>
      </p:sp>
      <p:pic>
        <p:nvPicPr>
          <p:cNvPr id="8" name="Image" descr="Image">
            <a:extLst>
              <a:ext uri="{FF2B5EF4-FFF2-40B4-BE49-F238E27FC236}">
                <a16:creationId xmlns:a16="http://schemas.microsoft.com/office/drawing/2014/main" id="{94D8EE7C-AD94-DE21-2D0A-CEF33659144E}"/>
              </a:ext>
            </a:extLst>
          </p:cNvPr>
          <p:cNvPicPr>
            <a:picLocks noChangeAspect="1"/>
          </p:cNvPicPr>
          <p:nvPr/>
        </p:nvPicPr>
        <p:blipFill>
          <a:blip r:embed="rId2"/>
          <a:stretch>
            <a:fillRect/>
          </a:stretch>
        </p:blipFill>
        <p:spPr>
          <a:xfrm>
            <a:off x="11412919" y="6244970"/>
            <a:ext cx="609896" cy="528228"/>
          </a:xfrm>
          <a:prstGeom prst="rect">
            <a:avLst/>
          </a:prstGeom>
          <a:ln w="12700">
            <a:miter lim="400000"/>
          </a:ln>
        </p:spPr>
      </p:pic>
    </p:spTree>
    <p:extLst>
      <p:ext uri="{BB962C8B-B14F-4D97-AF65-F5344CB8AC3E}">
        <p14:creationId xmlns:p14="http://schemas.microsoft.com/office/powerpoint/2010/main" val="788955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F2B0-6CC7-117C-2392-5D069053DD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4B6C40-9959-DA1E-F223-D2C1AAFAB7F7}"/>
              </a:ext>
            </a:extLst>
          </p:cNvPr>
          <p:cNvSpPr>
            <a:spLocks noGrp="1"/>
          </p:cNvSpPr>
          <p:nvPr>
            <p:ph type="title"/>
          </p:nvPr>
        </p:nvSpPr>
        <p:spPr>
          <a:xfrm>
            <a:off x="304800" y="291889"/>
            <a:ext cx="11582400" cy="752652"/>
          </a:xfrm>
        </p:spPr>
        <p:txBody>
          <a:bodyPr>
            <a:normAutofit/>
          </a:bodyPr>
          <a:lstStyle/>
          <a:p>
            <a:r>
              <a:rPr lang="en-US" dirty="0">
                <a:solidFill>
                  <a:srgbClr val="7FC9C8"/>
                </a:solidFill>
                <a:ea typeface="Montserrat"/>
                <a:cs typeface="Montserrat"/>
                <a:sym typeface="Montserrat"/>
              </a:rPr>
              <a:t>Understanding a NOFO: Find the Guideposts</a:t>
            </a:r>
            <a:endParaRPr lang="en-US" dirty="0">
              <a:solidFill>
                <a:srgbClr val="7FC9C8"/>
              </a:solidFill>
            </a:endParaRPr>
          </a:p>
        </p:txBody>
      </p:sp>
      <p:sp>
        <p:nvSpPr>
          <p:cNvPr id="7" name="Content Placeholder 2">
            <a:extLst>
              <a:ext uri="{FF2B5EF4-FFF2-40B4-BE49-F238E27FC236}">
                <a16:creationId xmlns:a16="http://schemas.microsoft.com/office/drawing/2014/main" id="{44DBF0A9-66BF-1B1E-7A58-25AFA2E8F4DC}"/>
              </a:ext>
            </a:extLst>
          </p:cNvPr>
          <p:cNvSpPr txBox="1">
            <a:spLocks/>
          </p:cNvSpPr>
          <p:nvPr/>
        </p:nvSpPr>
        <p:spPr>
          <a:xfrm>
            <a:off x="457200" y="1167204"/>
            <a:ext cx="10493298" cy="5200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numCol="1" spcCol="1098550">
            <a:normAutofit lnSpcReduction="10000"/>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a:spcBef>
                <a:spcPts val="0"/>
              </a:spcBef>
            </a:pPr>
            <a:r>
              <a:rPr lang="en-US" sz="2400" b="1" dirty="0">
                <a:solidFill>
                  <a:schemeClr val="tx1">
                    <a:lumMod val="50000"/>
                  </a:schemeClr>
                </a:solidFill>
                <a:latin typeface="+mn-lt"/>
              </a:rPr>
              <a:t>Program Funding Description/Overview</a:t>
            </a:r>
          </a:p>
          <a:p>
            <a:pPr lvl="1">
              <a:spcBef>
                <a:spcPts val="0"/>
              </a:spcBef>
              <a:buFont typeface="Courier New" panose="02070309020205020404" pitchFamily="49" charset="0"/>
              <a:buChar char="o"/>
            </a:pPr>
            <a:r>
              <a:rPr lang="en-US" sz="2400" dirty="0">
                <a:solidFill>
                  <a:schemeClr val="tx1">
                    <a:lumMod val="50000"/>
                  </a:schemeClr>
                </a:solidFill>
                <a:latin typeface="+mn-lt"/>
              </a:rPr>
              <a:t>Pay close attention to the language the funder uses to describe the purpose and goals of the program. How can you align your project tightly to these?</a:t>
            </a:r>
          </a:p>
          <a:p>
            <a:pPr marL="609600" lvl="1" indent="0">
              <a:spcBef>
                <a:spcPts val="0"/>
              </a:spcBef>
              <a:buNone/>
            </a:pPr>
            <a:endParaRPr lang="en-US" sz="2400" dirty="0">
              <a:solidFill>
                <a:schemeClr val="tx1">
                  <a:lumMod val="50000"/>
                </a:schemeClr>
              </a:solidFill>
              <a:latin typeface="+mn-lt"/>
            </a:endParaRPr>
          </a:p>
          <a:p>
            <a:pPr>
              <a:spcBef>
                <a:spcPts val="0"/>
              </a:spcBef>
            </a:pPr>
            <a:r>
              <a:rPr lang="en-US" sz="2400" b="1" dirty="0">
                <a:solidFill>
                  <a:schemeClr val="tx1">
                    <a:lumMod val="50000"/>
                  </a:schemeClr>
                </a:solidFill>
                <a:latin typeface="+mn-lt"/>
              </a:rPr>
              <a:t>Eligibility</a:t>
            </a:r>
          </a:p>
          <a:p>
            <a:pPr lvl="1">
              <a:spcBef>
                <a:spcPts val="0"/>
              </a:spcBef>
              <a:buFont typeface="Courier New" panose="02070309020205020404" pitchFamily="49" charset="0"/>
              <a:buChar char="o"/>
            </a:pPr>
            <a:r>
              <a:rPr lang="en-US" sz="2400" dirty="0">
                <a:solidFill>
                  <a:schemeClr val="tx1">
                    <a:lumMod val="50000"/>
                  </a:schemeClr>
                </a:solidFill>
                <a:latin typeface="+mn-lt"/>
              </a:rPr>
              <a:t>Read the “fine print.” How many consortium members do you need, and what types of entities must they represent? Are direct services allowed? What data must you provide to prove eligibility?</a:t>
            </a:r>
          </a:p>
          <a:p>
            <a:pPr lvl="1">
              <a:spcBef>
                <a:spcPts val="0"/>
              </a:spcBef>
              <a:buFont typeface="Courier New" panose="02070309020205020404" pitchFamily="49" charset="0"/>
              <a:buChar char="o"/>
            </a:pPr>
            <a:r>
              <a:rPr lang="en-US" sz="2400" dirty="0">
                <a:solidFill>
                  <a:schemeClr val="tx1">
                    <a:lumMod val="50000"/>
                  </a:schemeClr>
                </a:solidFill>
                <a:latin typeface="+mn-lt"/>
              </a:rPr>
              <a:t>What is the allowable budget, and how much can be used for </a:t>
            </a:r>
            <a:r>
              <a:rPr lang="en-US" sz="2400" dirty="0" err="1">
                <a:solidFill>
                  <a:schemeClr val="tx1">
                    <a:lumMod val="50000"/>
                  </a:schemeClr>
                </a:solidFill>
                <a:latin typeface="+mn-lt"/>
              </a:rPr>
              <a:t>subawardees</a:t>
            </a:r>
            <a:r>
              <a:rPr lang="en-US" sz="2400" dirty="0">
                <a:solidFill>
                  <a:schemeClr val="tx1">
                    <a:lumMod val="50000"/>
                  </a:schemeClr>
                </a:solidFill>
                <a:latin typeface="+mn-lt"/>
              </a:rPr>
              <a:t>, contractors, </a:t>
            </a:r>
            <a:r>
              <a:rPr lang="en-US" sz="2400" dirty="0" err="1">
                <a:solidFill>
                  <a:schemeClr val="tx1">
                    <a:lumMod val="50000"/>
                  </a:schemeClr>
                </a:solidFill>
                <a:latin typeface="+mn-lt"/>
              </a:rPr>
              <a:t>etc</a:t>
            </a:r>
            <a:r>
              <a:rPr lang="en-US" sz="2400" dirty="0">
                <a:solidFill>
                  <a:schemeClr val="tx1">
                    <a:lumMod val="50000"/>
                  </a:schemeClr>
                </a:solidFill>
                <a:latin typeface="+mn-lt"/>
              </a:rPr>
              <a:t>?  These amounts are NOT suggestions.</a:t>
            </a:r>
          </a:p>
          <a:p>
            <a:pPr marL="609600" lvl="1" indent="0">
              <a:spcBef>
                <a:spcPts val="0"/>
              </a:spcBef>
              <a:buNone/>
            </a:pPr>
            <a:endParaRPr lang="en-US" sz="2400" dirty="0">
              <a:solidFill>
                <a:schemeClr val="tx1">
                  <a:lumMod val="50000"/>
                </a:schemeClr>
              </a:solidFill>
              <a:latin typeface="+mn-lt"/>
            </a:endParaRPr>
          </a:p>
          <a:p>
            <a:pPr>
              <a:spcBef>
                <a:spcPts val="0"/>
              </a:spcBef>
            </a:pPr>
            <a:r>
              <a:rPr lang="en-US" sz="2400" b="1" dirty="0">
                <a:solidFill>
                  <a:schemeClr val="tx1">
                    <a:lumMod val="50000"/>
                  </a:schemeClr>
                </a:solidFill>
                <a:latin typeface="+mn-lt"/>
              </a:rPr>
              <a:t>Application and Submission Information</a:t>
            </a:r>
          </a:p>
          <a:p>
            <a:pPr lvl="1">
              <a:spcBef>
                <a:spcPts val="0"/>
              </a:spcBef>
              <a:buFont typeface="Courier New" panose="02070309020205020404" pitchFamily="49" charset="0"/>
              <a:buChar char="o"/>
            </a:pPr>
            <a:r>
              <a:rPr lang="en-US" sz="2400" dirty="0">
                <a:solidFill>
                  <a:schemeClr val="tx1">
                    <a:lumMod val="50000"/>
                  </a:schemeClr>
                </a:solidFill>
                <a:latin typeface="+mn-lt"/>
              </a:rPr>
              <a:t>This is where you will find the details on how to submit the proposal and structure the narrative and budget. Use the exact language of the headings and prompts of these instructions as your first draft template.</a:t>
            </a:r>
          </a:p>
          <a:p>
            <a:endParaRPr lang="en-US" sz="2400" dirty="0"/>
          </a:p>
        </p:txBody>
      </p:sp>
      <p:pic>
        <p:nvPicPr>
          <p:cNvPr id="8" name="Image" descr="Image">
            <a:extLst>
              <a:ext uri="{FF2B5EF4-FFF2-40B4-BE49-F238E27FC236}">
                <a16:creationId xmlns:a16="http://schemas.microsoft.com/office/drawing/2014/main" id="{4BCEAB1F-C4B9-9F67-0A61-ABA178DA48BD}"/>
              </a:ext>
            </a:extLst>
          </p:cNvPr>
          <p:cNvPicPr>
            <a:picLocks noChangeAspect="1"/>
          </p:cNvPicPr>
          <p:nvPr/>
        </p:nvPicPr>
        <p:blipFill>
          <a:blip r:embed="rId2"/>
          <a:stretch>
            <a:fillRect/>
          </a:stretch>
        </p:blipFill>
        <p:spPr>
          <a:xfrm>
            <a:off x="11412919" y="6244970"/>
            <a:ext cx="609896" cy="528228"/>
          </a:xfrm>
          <a:prstGeom prst="rect">
            <a:avLst/>
          </a:prstGeom>
          <a:ln w="12700">
            <a:miter lim="400000"/>
          </a:ln>
        </p:spPr>
      </p:pic>
    </p:spTree>
    <p:extLst>
      <p:ext uri="{BB962C8B-B14F-4D97-AF65-F5344CB8AC3E}">
        <p14:creationId xmlns:p14="http://schemas.microsoft.com/office/powerpoint/2010/main" val="713762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91318-27E9-76B7-FEC3-9323278071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DFACD2-3657-2B42-3557-A38361A6B1BC}"/>
              </a:ext>
            </a:extLst>
          </p:cNvPr>
          <p:cNvSpPr>
            <a:spLocks noGrp="1"/>
          </p:cNvSpPr>
          <p:nvPr>
            <p:ph type="title"/>
          </p:nvPr>
        </p:nvSpPr>
        <p:spPr>
          <a:xfrm>
            <a:off x="304800" y="291889"/>
            <a:ext cx="11582400" cy="752652"/>
          </a:xfrm>
        </p:spPr>
        <p:txBody>
          <a:bodyPr>
            <a:normAutofit/>
          </a:bodyPr>
          <a:lstStyle/>
          <a:p>
            <a:r>
              <a:rPr lang="en-US" sz="3300" dirty="0">
                <a:solidFill>
                  <a:srgbClr val="7FC9C8"/>
                </a:solidFill>
                <a:ea typeface="Montserrat"/>
                <a:cs typeface="Montserrat"/>
                <a:sym typeface="Montserrat"/>
              </a:rPr>
              <a:t> </a:t>
            </a:r>
            <a:r>
              <a:rPr lang="en-US" dirty="0">
                <a:solidFill>
                  <a:srgbClr val="7FC9C8"/>
                </a:solidFill>
                <a:ea typeface="Montserrat"/>
                <a:cs typeface="Montserrat"/>
                <a:sym typeface="Montserrat"/>
              </a:rPr>
              <a:t>Understanding a NOFO: Follow Directions</a:t>
            </a:r>
            <a:endParaRPr lang="en-US" dirty="0">
              <a:solidFill>
                <a:srgbClr val="7FC9C8"/>
              </a:solidFill>
            </a:endParaRPr>
          </a:p>
        </p:txBody>
      </p:sp>
      <p:sp>
        <p:nvSpPr>
          <p:cNvPr id="7" name="Content Placeholder 2">
            <a:extLst>
              <a:ext uri="{FF2B5EF4-FFF2-40B4-BE49-F238E27FC236}">
                <a16:creationId xmlns:a16="http://schemas.microsoft.com/office/drawing/2014/main" id="{406F0EC0-F79D-38A8-A3BB-029309151905}"/>
              </a:ext>
            </a:extLst>
          </p:cNvPr>
          <p:cNvSpPr txBox="1">
            <a:spLocks/>
          </p:cNvSpPr>
          <p:nvPr/>
        </p:nvSpPr>
        <p:spPr>
          <a:xfrm>
            <a:off x="457200" y="1167204"/>
            <a:ext cx="10493298" cy="5200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numCol="1" spcCol="109855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a:spcBef>
                <a:spcPts val="0"/>
              </a:spcBef>
            </a:pPr>
            <a:r>
              <a:rPr lang="en-US" sz="2400" b="1" dirty="0">
                <a:solidFill>
                  <a:schemeClr val="tx1">
                    <a:lumMod val="50000"/>
                  </a:schemeClr>
                </a:solidFill>
                <a:latin typeface="+mn-lt"/>
              </a:rPr>
              <a:t>Review Criteria</a:t>
            </a:r>
          </a:p>
          <a:p>
            <a:pPr lvl="1">
              <a:spcBef>
                <a:spcPts val="0"/>
              </a:spcBef>
              <a:buFont typeface="Courier New" panose="02070309020205020404" pitchFamily="49" charset="0"/>
              <a:buChar char="o"/>
            </a:pPr>
            <a:r>
              <a:rPr lang="en-US" sz="2400" dirty="0">
                <a:solidFill>
                  <a:schemeClr val="tx1">
                    <a:lumMod val="50000"/>
                  </a:schemeClr>
                </a:solidFill>
                <a:latin typeface="+mn-lt"/>
              </a:rPr>
              <a:t>Treat this section as a continuation of the narrative requirements. You will often get additional information and explanations on what the funder is looking for here.</a:t>
            </a:r>
          </a:p>
          <a:p>
            <a:pPr marL="609600" lvl="1" indent="0">
              <a:spcBef>
                <a:spcPts val="0"/>
              </a:spcBef>
              <a:buNone/>
            </a:pPr>
            <a:endParaRPr lang="en-US" sz="2400" dirty="0">
              <a:solidFill>
                <a:schemeClr val="tx1">
                  <a:lumMod val="50000"/>
                </a:schemeClr>
              </a:solidFill>
              <a:latin typeface="+mn-lt"/>
            </a:endParaRPr>
          </a:p>
          <a:p>
            <a:pPr>
              <a:spcBef>
                <a:spcPts val="0"/>
              </a:spcBef>
            </a:pPr>
            <a:r>
              <a:rPr lang="en-US" sz="2400" b="1" dirty="0">
                <a:solidFill>
                  <a:schemeClr val="tx1">
                    <a:lumMod val="50000"/>
                  </a:schemeClr>
                </a:solidFill>
                <a:latin typeface="+mn-lt"/>
              </a:rPr>
              <a:t>Award Information</a:t>
            </a:r>
          </a:p>
          <a:p>
            <a:pPr lvl="1">
              <a:spcBef>
                <a:spcPts val="0"/>
              </a:spcBef>
              <a:buFont typeface="Courier New" panose="02070309020205020404" pitchFamily="49" charset="0"/>
              <a:buChar char="o"/>
            </a:pPr>
            <a:r>
              <a:rPr lang="en-US" sz="2400" dirty="0">
                <a:solidFill>
                  <a:schemeClr val="tx1">
                    <a:lumMod val="50000"/>
                  </a:schemeClr>
                </a:solidFill>
                <a:latin typeface="+mn-lt"/>
              </a:rPr>
              <a:t>This section will include a projected date of award but may also include additional information on allowable uses of funding.</a:t>
            </a:r>
          </a:p>
          <a:p>
            <a:pPr marL="609600" lvl="1" indent="0">
              <a:spcBef>
                <a:spcPts val="0"/>
              </a:spcBef>
              <a:buNone/>
            </a:pPr>
            <a:endParaRPr lang="en-US" sz="2400" dirty="0">
              <a:solidFill>
                <a:schemeClr val="tx1">
                  <a:lumMod val="50000"/>
                </a:schemeClr>
              </a:solidFill>
              <a:latin typeface="+mn-lt"/>
            </a:endParaRPr>
          </a:p>
          <a:p>
            <a:pPr>
              <a:spcBef>
                <a:spcPts val="0"/>
              </a:spcBef>
            </a:pPr>
            <a:r>
              <a:rPr lang="en-US" sz="2400" b="1" dirty="0">
                <a:solidFill>
                  <a:schemeClr val="tx1">
                    <a:lumMod val="50000"/>
                  </a:schemeClr>
                </a:solidFill>
                <a:latin typeface="+mn-lt"/>
              </a:rPr>
              <a:t>Appendices</a:t>
            </a:r>
          </a:p>
          <a:p>
            <a:pPr lvl="1">
              <a:spcBef>
                <a:spcPts val="0"/>
              </a:spcBef>
              <a:buFont typeface="Courier New" panose="02070309020205020404" pitchFamily="49" charset="0"/>
              <a:buChar char="o"/>
            </a:pPr>
            <a:r>
              <a:rPr lang="en-US" sz="2400" dirty="0">
                <a:solidFill>
                  <a:schemeClr val="tx1">
                    <a:lumMod val="50000"/>
                  </a:schemeClr>
                </a:solidFill>
                <a:latin typeface="+mn-lt"/>
              </a:rPr>
              <a:t>Don’t skip over these—they often have critical information, including definitions of key program terms, required performance measures, and examples of allowable activities.</a:t>
            </a:r>
          </a:p>
          <a:p>
            <a:endParaRPr lang="en-US" sz="2400" dirty="0"/>
          </a:p>
        </p:txBody>
      </p:sp>
      <p:pic>
        <p:nvPicPr>
          <p:cNvPr id="2" name="Image" descr="Image">
            <a:extLst>
              <a:ext uri="{FF2B5EF4-FFF2-40B4-BE49-F238E27FC236}">
                <a16:creationId xmlns:a16="http://schemas.microsoft.com/office/drawing/2014/main" id="{CD9630E2-A729-EEB1-26DE-790A0DD688F3}"/>
              </a:ext>
            </a:extLst>
          </p:cNvPr>
          <p:cNvPicPr>
            <a:picLocks noChangeAspect="1"/>
          </p:cNvPicPr>
          <p:nvPr/>
        </p:nvPicPr>
        <p:blipFill>
          <a:blip r:embed="rId2"/>
          <a:stretch>
            <a:fillRect/>
          </a:stretch>
        </p:blipFill>
        <p:spPr>
          <a:xfrm>
            <a:off x="11412919" y="6244970"/>
            <a:ext cx="609896" cy="528228"/>
          </a:xfrm>
          <a:prstGeom prst="rect">
            <a:avLst/>
          </a:prstGeom>
          <a:ln w="12700">
            <a:miter lim="400000"/>
          </a:ln>
        </p:spPr>
      </p:pic>
    </p:spTree>
    <p:extLst>
      <p:ext uri="{BB962C8B-B14F-4D97-AF65-F5344CB8AC3E}">
        <p14:creationId xmlns:p14="http://schemas.microsoft.com/office/powerpoint/2010/main" val="2929547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5CEEE-DDA8-EF3F-0CFC-F7394CE0EF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FDAE14-2DAB-F23D-C1F8-9C2795A2A38C}"/>
              </a:ext>
            </a:extLst>
          </p:cNvPr>
          <p:cNvSpPr>
            <a:spLocks noGrp="1"/>
          </p:cNvSpPr>
          <p:nvPr>
            <p:ph type="title"/>
          </p:nvPr>
        </p:nvSpPr>
        <p:spPr>
          <a:xfrm>
            <a:off x="304800" y="291889"/>
            <a:ext cx="11582400" cy="752652"/>
          </a:xfrm>
        </p:spPr>
        <p:txBody>
          <a:bodyPr>
            <a:normAutofit/>
          </a:bodyPr>
          <a:lstStyle/>
          <a:p>
            <a:r>
              <a:rPr lang="en-US" sz="3300" dirty="0">
                <a:solidFill>
                  <a:srgbClr val="7FC9C8"/>
                </a:solidFill>
                <a:ea typeface="Montserrat"/>
                <a:cs typeface="Montserrat"/>
                <a:sym typeface="Montserrat"/>
              </a:rPr>
              <a:t> </a:t>
            </a:r>
            <a:r>
              <a:rPr lang="en-US" dirty="0">
                <a:solidFill>
                  <a:srgbClr val="7FC9C8"/>
                </a:solidFill>
                <a:ea typeface="Montserrat"/>
                <a:cs typeface="Montserrat"/>
                <a:sym typeface="Montserrat"/>
              </a:rPr>
              <a:t>Write to Your Audience: Federal Reviewer</a:t>
            </a:r>
            <a:endParaRPr lang="en-US" dirty="0">
              <a:solidFill>
                <a:srgbClr val="7FC9C8"/>
              </a:solidFill>
            </a:endParaRPr>
          </a:p>
        </p:txBody>
      </p:sp>
      <p:sp>
        <p:nvSpPr>
          <p:cNvPr id="7" name="Content Placeholder 2">
            <a:extLst>
              <a:ext uri="{FF2B5EF4-FFF2-40B4-BE49-F238E27FC236}">
                <a16:creationId xmlns:a16="http://schemas.microsoft.com/office/drawing/2014/main" id="{CB7408A0-C4E7-B0B3-03E3-FA90D5034794}"/>
              </a:ext>
            </a:extLst>
          </p:cNvPr>
          <p:cNvSpPr txBox="1">
            <a:spLocks/>
          </p:cNvSpPr>
          <p:nvPr/>
        </p:nvSpPr>
        <p:spPr>
          <a:xfrm>
            <a:off x="457200" y="1044541"/>
            <a:ext cx="11209868" cy="5521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numCol="1" spcCol="1098550">
            <a:normAutofit fontScale="92500"/>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a:spcBef>
                <a:spcPts val="0"/>
              </a:spcBef>
            </a:pPr>
            <a:r>
              <a:rPr lang="en-US" sz="2400" b="1" dirty="0">
                <a:solidFill>
                  <a:schemeClr val="tx1">
                    <a:lumMod val="50000"/>
                  </a:schemeClr>
                </a:solidFill>
                <a:latin typeface="+mn-lt"/>
              </a:rPr>
              <a:t>Don’t Make Any Assumptions About What the Reviewers Know</a:t>
            </a:r>
          </a:p>
          <a:p>
            <a:pPr lvl="1">
              <a:spcBef>
                <a:spcPts val="0"/>
              </a:spcBef>
              <a:buFont typeface="Courier New" panose="02070309020205020404" pitchFamily="49" charset="0"/>
              <a:buChar char="o"/>
            </a:pPr>
            <a:r>
              <a:rPr lang="en-US" sz="2400" dirty="0">
                <a:solidFill>
                  <a:schemeClr val="tx1">
                    <a:lumMod val="50000"/>
                  </a:schemeClr>
                </a:solidFill>
                <a:latin typeface="+mn-lt"/>
              </a:rPr>
              <a:t>Often, very experienced professionals review federal grants, but assume they know nothing about your specific community, program, and team.</a:t>
            </a:r>
          </a:p>
          <a:p>
            <a:pPr lvl="1">
              <a:spcBef>
                <a:spcPts val="0"/>
              </a:spcBef>
              <a:buFont typeface="Courier New" panose="02070309020205020404" pitchFamily="49" charset="0"/>
              <a:buChar char="o"/>
            </a:pPr>
            <a:r>
              <a:rPr lang="en-US" sz="2400" dirty="0">
                <a:solidFill>
                  <a:schemeClr val="tx1">
                    <a:lumMod val="50000"/>
                  </a:schemeClr>
                </a:solidFill>
                <a:latin typeface="+mn-lt"/>
              </a:rPr>
              <a:t>They have a lot of documents to review; make it very easy for them by labeling sections according to the RFP (this is their second job, and they are tired, distracted, and ambivalent to your specific problem).</a:t>
            </a:r>
          </a:p>
          <a:p>
            <a:pPr lvl="1">
              <a:spcBef>
                <a:spcPts val="0"/>
              </a:spcBef>
              <a:buFont typeface="Courier New" panose="02070309020205020404" pitchFamily="49" charset="0"/>
              <a:buChar char="o"/>
            </a:pPr>
            <a:r>
              <a:rPr lang="en-US" sz="2400" dirty="0">
                <a:solidFill>
                  <a:schemeClr val="tx1">
                    <a:lumMod val="50000"/>
                  </a:schemeClr>
                </a:solidFill>
                <a:latin typeface="+mn-lt"/>
              </a:rPr>
              <a:t>Use headings, subheadings, lists, and bold where appropriate to draw attention to key aspects of the proposal.</a:t>
            </a:r>
          </a:p>
          <a:p>
            <a:pPr marL="609600" lvl="1" indent="0">
              <a:spcBef>
                <a:spcPts val="0"/>
              </a:spcBef>
              <a:buNone/>
            </a:pPr>
            <a:endParaRPr lang="en-US" sz="2400" dirty="0">
              <a:solidFill>
                <a:schemeClr val="tx1">
                  <a:lumMod val="50000"/>
                </a:schemeClr>
              </a:solidFill>
              <a:latin typeface="+mn-lt"/>
            </a:endParaRPr>
          </a:p>
          <a:p>
            <a:pPr>
              <a:spcBef>
                <a:spcPts val="0"/>
              </a:spcBef>
            </a:pPr>
            <a:r>
              <a:rPr lang="en-US" sz="2400" b="1" dirty="0">
                <a:solidFill>
                  <a:schemeClr val="tx1">
                    <a:lumMod val="50000"/>
                  </a:schemeClr>
                </a:solidFill>
                <a:latin typeface="+mn-lt"/>
              </a:rPr>
              <a:t>Write Specifically to the Scoring Criteria</a:t>
            </a:r>
          </a:p>
          <a:p>
            <a:pPr lvl="1">
              <a:spcBef>
                <a:spcPts val="0"/>
              </a:spcBef>
              <a:buFont typeface="Courier New" panose="02070309020205020404" pitchFamily="49" charset="0"/>
              <a:buChar char="o"/>
            </a:pPr>
            <a:r>
              <a:rPr lang="en-US" sz="2400" dirty="0">
                <a:solidFill>
                  <a:schemeClr val="tx1">
                    <a:lumMod val="50000"/>
                  </a:schemeClr>
                </a:solidFill>
                <a:latin typeface="+mn-lt"/>
              </a:rPr>
              <a:t>Use your list of “MUST” statements and write to every single point with clear, concise, and compelling language.</a:t>
            </a:r>
          </a:p>
          <a:p>
            <a:pPr lvl="1">
              <a:spcBef>
                <a:spcPts val="0"/>
              </a:spcBef>
              <a:buFont typeface="Courier New" panose="02070309020205020404" pitchFamily="49" charset="0"/>
              <a:buChar char="o"/>
            </a:pPr>
            <a:r>
              <a:rPr lang="en-US" sz="2400" dirty="0">
                <a:solidFill>
                  <a:schemeClr val="tx1">
                    <a:lumMod val="50000"/>
                  </a:schemeClr>
                </a:solidFill>
                <a:latin typeface="+mn-lt"/>
              </a:rPr>
              <a:t>Don’t try an be ornamental, extravagant, or impressive in your language (i.e., fancy).</a:t>
            </a:r>
          </a:p>
          <a:p>
            <a:pPr marL="609600" lvl="1" indent="0">
              <a:spcBef>
                <a:spcPts val="0"/>
              </a:spcBef>
              <a:buNone/>
            </a:pPr>
            <a:endParaRPr lang="en-US" sz="2400" dirty="0">
              <a:solidFill>
                <a:schemeClr val="tx1">
                  <a:lumMod val="50000"/>
                </a:schemeClr>
              </a:solidFill>
              <a:latin typeface="+mn-lt"/>
            </a:endParaRPr>
          </a:p>
          <a:p>
            <a:pPr>
              <a:spcBef>
                <a:spcPts val="0"/>
              </a:spcBef>
            </a:pPr>
            <a:r>
              <a:rPr lang="en-US" sz="2400" b="1" dirty="0">
                <a:solidFill>
                  <a:schemeClr val="tx1">
                    <a:lumMod val="50000"/>
                  </a:schemeClr>
                </a:solidFill>
                <a:latin typeface="+mn-lt"/>
              </a:rPr>
              <a:t>Technical Accuracy </a:t>
            </a:r>
          </a:p>
          <a:p>
            <a:pPr lvl="1">
              <a:spcBef>
                <a:spcPts val="0"/>
              </a:spcBef>
              <a:buFont typeface="Courier New" panose="02070309020205020404" pitchFamily="49" charset="0"/>
              <a:buChar char="o"/>
            </a:pPr>
            <a:r>
              <a:rPr lang="en-US" sz="2400" dirty="0">
                <a:solidFill>
                  <a:schemeClr val="tx1">
                    <a:lumMod val="50000"/>
                  </a:schemeClr>
                </a:solidFill>
                <a:latin typeface="+mn-lt"/>
              </a:rPr>
              <a:t>Be current and accurate with all statements and reference facts/statistics appropriately.</a:t>
            </a:r>
          </a:p>
          <a:p>
            <a:pPr lvl="1">
              <a:spcBef>
                <a:spcPts val="0"/>
              </a:spcBef>
              <a:buFont typeface="Courier New" panose="02070309020205020404" pitchFamily="49" charset="0"/>
              <a:buChar char="o"/>
            </a:pPr>
            <a:r>
              <a:rPr lang="en-US" sz="2400" dirty="0">
                <a:solidFill>
                  <a:schemeClr val="tx1">
                    <a:lumMod val="50000"/>
                  </a:schemeClr>
                </a:solidFill>
                <a:latin typeface="+mn-lt"/>
              </a:rPr>
              <a:t>Use the evidence-based best practices and the evaluation protocol “suggested” in the grant announcement.</a:t>
            </a:r>
          </a:p>
        </p:txBody>
      </p:sp>
      <p:pic>
        <p:nvPicPr>
          <p:cNvPr id="2" name="Image" descr="Image">
            <a:extLst>
              <a:ext uri="{FF2B5EF4-FFF2-40B4-BE49-F238E27FC236}">
                <a16:creationId xmlns:a16="http://schemas.microsoft.com/office/drawing/2014/main" id="{5DAD161F-C8BF-D04D-1D7B-2DD5F22625E4}"/>
              </a:ext>
            </a:extLst>
          </p:cNvPr>
          <p:cNvPicPr>
            <a:picLocks noChangeAspect="1"/>
          </p:cNvPicPr>
          <p:nvPr/>
        </p:nvPicPr>
        <p:blipFill>
          <a:blip r:embed="rId2"/>
          <a:stretch>
            <a:fillRect/>
          </a:stretch>
        </p:blipFill>
        <p:spPr>
          <a:xfrm>
            <a:off x="11412919" y="6244970"/>
            <a:ext cx="609896" cy="528228"/>
          </a:xfrm>
          <a:prstGeom prst="rect">
            <a:avLst/>
          </a:prstGeom>
          <a:ln w="12700">
            <a:miter lim="400000"/>
          </a:ln>
        </p:spPr>
      </p:pic>
    </p:spTree>
    <p:extLst>
      <p:ext uri="{BB962C8B-B14F-4D97-AF65-F5344CB8AC3E}">
        <p14:creationId xmlns:p14="http://schemas.microsoft.com/office/powerpoint/2010/main" val="3352147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F44DF22F-9DEB-AD6E-3C10-7DD1969809A8}"/>
            </a:ext>
          </a:extLst>
        </p:cNvPr>
        <p:cNvGrpSpPr/>
        <p:nvPr/>
      </p:nvGrpSpPr>
      <p:grpSpPr>
        <a:xfrm>
          <a:off x="0" y="0"/>
          <a:ext cx="0" cy="0"/>
          <a:chOff x="0" y="0"/>
          <a:chExt cx="0" cy="0"/>
        </a:xfrm>
      </p:grpSpPr>
      <p:sp>
        <p:nvSpPr>
          <p:cNvPr id="98" name="Google Shape;98;g20270e6df5a_0_16">
            <a:extLst>
              <a:ext uri="{FF2B5EF4-FFF2-40B4-BE49-F238E27FC236}">
                <a16:creationId xmlns:a16="http://schemas.microsoft.com/office/drawing/2014/main" id="{590935C9-409E-0AEF-E5AA-E14DDD828993}"/>
              </a:ext>
            </a:extLst>
          </p:cNvPr>
          <p:cNvSpPr txBox="1">
            <a:spLocks noGrp="1"/>
          </p:cNvSpPr>
          <p:nvPr>
            <p:ph type="title"/>
          </p:nvPr>
        </p:nvSpPr>
        <p:spPr>
          <a:xfrm>
            <a:off x="0" y="-221229"/>
            <a:ext cx="11322195" cy="1143000"/>
          </a:xfrm>
          <a:prstGeom prst="rect">
            <a:avLst/>
          </a:prstGeom>
        </p:spPr>
        <p:txBody>
          <a:bodyPr spcFirstLastPara="1" vert="horz" wrap="square" lIns="91425" tIns="45700" rIns="91425" bIns="45700" rtlCol="0" anchor="ctr" anchorCtr="0">
            <a:noAutofit/>
          </a:bodyPr>
          <a:lstStyle/>
          <a:p>
            <a:pPr marL="50800">
              <a:lnSpc>
                <a:spcPct val="115000"/>
              </a:lnSpc>
              <a:buClr>
                <a:schemeClr val="dk1"/>
              </a:buClr>
              <a:buSzPts val="2800"/>
            </a:pPr>
            <a:r>
              <a:rPr lang="en-US" sz="3000" dirty="0">
                <a:solidFill>
                  <a:schemeClr val="tx1">
                    <a:lumMod val="50000"/>
                  </a:schemeClr>
                </a:solidFill>
                <a:latin typeface="+mj-ea"/>
                <a:cs typeface="Montserrat"/>
                <a:sym typeface="Montserrat"/>
              </a:rPr>
              <a:t>Unifying Factors of Successful Government Grant Proposals </a:t>
            </a:r>
            <a:endParaRPr sz="3000" b="1" dirty="0">
              <a:solidFill>
                <a:schemeClr val="tx1">
                  <a:lumMod val="50000"/>
                </a:schemeClr>
              </a:solidFill>
              <a:latin typeface="+mj-ea"/>
              <a:sym typeface="Montserrat"/>
            </a:endParaRPr>
          </a:p>
        </p:txBody>
      </p:sp>
      <p:pic>
        <p:nvPicPr>
          <p:cNvPr id="2" name="Image" descr="Image">
            <a:extLst>
              <a:ext uri="{FF2B5EF4-FFF2-40B4-BE49-F238E27FC236}">
                <a16:creationId xmlns:a16="http://schemas.microsoft.com/office/drawing/2014/main" id="{A90657F5-ED29-836D-8B99-A1C6AF6AD958}"/>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pic>
        <p:nvPicPr>
          <p:cNvPr id="7" name="Graphic 6" descr="Upstairs outline">
            <a:extLst>
              <a:ext uri="{FF2B5EF4-FFF2-40B4-BE49-F238E27FC236}">
                <a16:creationId xmlns:a16="http://schemas.microsoft.com/office/drawing/2014/main" id="{32DD7F6A-E0CF-8809-535E-DC3D7D2914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7600" y="1421394"/>
            <a:ext cx="5410200" cy="5410200"/>
          </a:xfrm>
          <a:prstGeom prst="rect">
            <a:avLst/>
          </a:prstGeom>
        </p:spPr>
      </p:pic>
      <p:pic>
        <p:nvPicPr>
          <p:cNvPr id="9" name="Graphic 8" descr="Walk outline">
            <a:extLst>
              <a:ext uri="{FF2B5EF4-FFF2-40B4-BE49-F238E27FC236}">
                <a16:creationId xmlns:a16="http://schemas.microsoft.com/office/drawing/2014/main" id="{F35DC4FC-B2CE-E767-AADE-EF27349525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867" y="4221729"/>
            <a:ext cx="2286000" cy="2286000"/>
          </a:xfrm>
          <a:prstGeom prst="rect">
            <a:avLst/>
          </a:prstGeom>
        </p:spPr>
      </p:pic>
      <p:pic>
        <p:nvPicPr>
          <p:cNvPr id="11" name="Graphic 10" descr="Medal outline">
            <a:extLst>
              <a:ext uri="{FF2B5EF4-FFF2-40B4-BE49-F238E27FC236}">
                <a16:creationId xmlns:a16="http://schemas.microsoft.com/office/drawing/2014/main" id="{81F382CD-D3B1-774B-3EA2-A43946F5DC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05884" y="610787"/>
            <a:ext cx="1682895" cy="1682895"/>
          </a:xfrm>
          <a:prstGeom prst="rect">
            <a:avLst/>
          </a:prstGeom>
        </p:spPr>
      </p:pic>
      <p:sp>
        <p:nvSpPr>
          <p:cNvPr id="12" name="TextBox 11">
            <a:extLst>
              <a:ext uri="{FF2B5EF4-FFF2-40B4-BE49-F238E27FC236}">
                <a16:creationId xmlns:a16="http://schemas.microsoft.com/office/drawing/2014/main" id="{50BCAFE6-CA7D-6FAF-46E0-E65EDDAE41E7}"/>
              </a:ext>
            </a:extLst>
          </p:cNvPr>
          <p:cNvSpPr txBox="1"/>
          <p:nvPr/>
        </p:nvSpPr>
        <p:spPr>
          <a:xfrm>
            <a:off x="-161729" y="3825004"/>
            <a:ext cx="3105443" cy="4206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2400" b="1" dirty="0">
                <a:solidFill>
                  <a:srgbClr val="0EB1A4"/>
                </a:solidFill>
                <a:latin typeface="+mj-lt"/>
                <a:ea typeface="+mj-ea"/>
                <a:cs typeface="+mj-cs"/>
                <a:sym typeface="Helvetica Neue"/>
              </a:rPr>
              <a:t>Applicant</a:t>
            </a:r>
          </a:p>
        </p:txBody>
      </p:sp>
      <p:sp>
        <p:nvSpPr>
          <p:cNvPr id="13" name="TextBox 12">
            <a:extLst>
              <a:ext uri="{FF2B5EF4-FFF2-40B4-BE49-F238E27FC236}">
                <a16:creationId xmlns:a16="http://schemas.microsoft.com/office/drawing/2014/main" id="{608AD331-0AD9-5D2D-D8B7-4EA4ABF8253D}"/>
              </a:ext>
            </a:extLst>
          </p:cNvPr>
          <p:cNvSpPr txBox="1"/>
          <p:nvPr/>
        </p:nvSpPr>
        <p:spPr>
          <a:xfrm>
            <a:off x="8867800" y="1000766"/>
            <a:ext cx="3105443" cy="4206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2400" b="1" dirty="0">
                <a:solidFill>
                  <a:srgbClr val="0EB1A4"/>
                </a:solidFill>
                <a:latin typeface="+mj-lt"/>
                <a:ea typeface="+mj-ea"/>
                <a:cs typeface="+mj-cs"/>
                <a:sym typeface="Helvetica Neue"/>
              </a:rPr>
              <a:t>Awardee</a:t>
            </a:r>
          </a:p>
        </p:txBody>
      </p:sp>
      <p:sp>
        <p:nvSpPr>
          <p:cNvPr id="14" name="TextBox 13">
            <a:extLst>
              <a:ext uri="{FF2B5EF4-FFF2-40B4-BE49-F238E27FC236}">
                <a16:creationId xmlns:a16="http://schemas.microsoft.com/office/drawing/2014/main" id="{EF82161E-F21E-BA0A-9C81-3CC003A2F819}"/>
              </a:ext>
            </a:extLst>
          </p:cNvPr>
          <p:cNvSpPr txBox="1"/>
          <p:nvPr/>
        </p:nvSpPr>
        <p:spPr>
          <a:xfrm>
            <a:off x="3198802" y="4495724"/>
            <a:ext cx="1763700" cy="91307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69" hangingPunct="0"/>
            <a:r>
              <a:rPr lang="en-US" sz="1400" dirty="0">
                <a:solidFill>
                  <a:srgbClr val="002060"/>
                </a:solidFill>
                <a:latin typeface="+mj-lt"/>
                <a:ea typeface="+mj-ea"/>
                <a:cs typeface="+mj-cs"/>
                <a:sym typeface="Helvetica Neue"/>
              </a:rPr>
              <a:t>Demonstrates capacity to develop, implement, and evaluate the project </a:t>
            </a:r>
          </a:p>
        </p:txBody>
      </p:sp>
      <p:sp>
        <p:nvSpPr>
          <p:cNvPr id="15" name="TextBox 14">
            <a:extLst>
              <a:ext uri="{FF2B5EF4-FFF2-40B4-BE49-F238E27FC236}">
                <a16:creationId xmlns:a16="http://schemas.microsoft.com/office/drawing/2014/main" id="{9D27B297-37A2-6354-9612-EAB0A63056CB}"/>
              </a:ext>
            </a:extLst>
          </p:cNvPr>
          <p:cNvSpPr txBox="1"/>
          <p:nvPr/>
        </p:nvSpPr>
        <p:spPr>
          <a:xfrm>
            <a:off x="4372124" y="3567033"/>
            <a:ext cx="1689100" cy="69762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69" hangingPunct="0"/>
            <a:r>
              <a:rPr lang="en-US" sz="1400" dirty="0">
                <a:solidFill>
                  <a:srgbClr val="002060"/>
                </a:solidFill>
                <a:latin typeface="+mj-lt"/>
                <a:ea typeface="+mj-ea"/>
                <a:cs typeface="+mj-cs"/>
                <a:sym typeface="Helvetica Neue"/>
              </a:rPr>
              <a:t>Project design is grounded in evidence-based practices </a:t>
            </a:r>
          </a:p>
        </p:txBody>
      </p:sp>
      <p:sp>
        <p:nvSpPr>
          <p:cNvPr id="16" name="TextBox 15">
            <a:extLst>
              <a:ext uri="{FF2B5EF4-FFF2-40B4-BE49-F238E27FC236}">
                <a16:creationId xmlns:a16="http://schemas.microsoft.com/office/drawing/2014/main" id="{CDBC1F30-8A73-C6D6-E819-8F45E34DED14}"/>
              </a:ext>
            </a:extLst>
          </p:cNvPr>
          <p:cNvSpPr txBox="1"/>
          <p:nvPr/>
        </p:nvSpPr>
        <p:spPr>
          <a:xfrm>
            <a:off x="2260602" y="5586275"/>
            <a:ext cx="1763699" cy="91307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69" hangingPunct="0"/>
            <a:r>
              <a:rPr lang="en-US" sz="1400" dirty="0">
                <a:solidFill>
                  <a:srgbClr val="002060"/>
                </a:solidFill>
                <a:latin typeface="+mj-lt"/>
                <a:ea typeface="+mj-ea"/>
                <a:cs typeface="+mj-cs"/>
                <a:sym typeface="Helvetica Neue"/>
              </a:rPr>
              <a:t>Proposal responds thoroughly to every single proposal requirement</a:t>
            </a:r>
          </a:p>
        </p:txBody>
      </p:sp>
      <p:sp>
        <p:nvSpPr>
          <p:cNvPr id="17" name="TextBox 16">
            <a:extLst>
              <a:ext uri="{FF2B5EF4-FFF2-40B4-BE49-F238E27FC236}">
                <a16:creationId xmlns:a16="http://schemas.microsoft.com/office/drawing/2014/main" id="{E91D36F0-DFE8-B94C-358A-B60D23264C22}"/>
              </a:ext>
            </a:extLst>
          </p:cNvPr>
          <p:cNvSpPr txBox="1"/>
          <p:nvPr/>
        </p:nvSpPr>
        <p:spPr>
          <a:xfrm>
            <a:off x="5965326" y="1405985"/>
            <a:ext cx="2325784" cy="91307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69" hangingPunct="0"/>
            <a:r>
              <a:rPr lang="en-US" sz="1400" dirty="0">
                <a:solidFill>
                  <a:srgbClr val="002060"/>
                </a:solidFill>
                <a:latin typeface="+mj-lt"/>
                <a:ea typeface="+mj-ea"/>
                <a:cs typeface="+mj-cs"/>
                <a:sym typeface="Helvetica Neue"/>
              </a:rPr>
              <a:t>The “</a:t>
            </a:r>
            <a:r>
              <a:rPr lang="en-US" sz="1400" b="1" u="sng" dirty="0">
                <a:solidFill>
                  <a:srgbClr val="002060"/>
                </a:solidFill>
                <a:latin typeface="+mj-lt"/>
                <a:ea typeface="+mj-ea"/>
                <a:cs typeface="+mj-cs"/>
                <a:sym typeface="Helvetica Neue"/>
              </a:rPr>
              <a:t>X Factor</a:t>
            </a:r>
            <a:r>
              <a:rPr lang="en-US" sz="1400" dirty="0">
                <a:solidFill>
                  <a:srgbClr val="002060"/>
                </a:solidFill>
                <a:latin typeface="+mj-lt"/>
                <a:ea typeface="+mj-ea"/>
                <a:cs typeface="+mj-cs"/>
                <a:sym typeface="Helvetica Neue"/>
              </a:rPr>
              <a:t>”</a:t>
            </a:r>
          </a:p>
          <a:p>
            <a:pPr defTabSz="1219169" hangingPunct="0"/>
            <a:r>
              <a:rPr lang="en-US" sz="1400" dirty="0">
                <a:solidFill>
                  <a:srgbClr val="002060"/>
                </a:solidFill>
                <a:latin typeface="+mj-lt"/>
                <a:ea typeface="+mj-ea"/>
                <a:cs typeface="+mj-cs"/>
                <a:sym typeface="Helvetica Neue"/>
              </a:rPr>
              <a:t>Unique qualities, compelling story, timely alignment to agency priorities</a:t>
            </a:r>
          </a:p>
        </p:txBody>
      </p:sp>
      <p:sp>
        <p:nvSpPr>
          <p:cNvPr id="18" name="TextBox 17">
            <a:extLst>
              <a:ext uri="{FF2B5EF4-FFF2-40B4-BE49-F238E27FC236}">
                <a16:creationId xmlns:a16="http://schemas.microsoft.com/office/drawing/2014/main" id="{3F312020-30AE-6A8F-2063-A4478A584DB8}"/>
              </a:ext>
            </a:extLst>
          </p:cNvPr>
          <p:cNvSpPr txBox="1"/>
          <p:nvPr/>
        </p:nvSpPr>
        <p:spPr>
          <a:xfrm>
            <a:off x="5071455" y="2509706"/>
            <a:ext cx="1979537" cy="69762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69" hangingPunct="0"/>
            <a:r>
              <a:rPr lang="en-US" sz="1400" dirty="0">
                <a:solidFill>
                  <a:srgbClr val="002060"/>
                </a:solidFill>
                <a:latin typeface="+mj-lt"/>
                <a:ea typeface="+mj-ea"/>
                <a:cs typeface="+mj-cs"/>
                <a:sym typeface="Helvetica Neue"/>
              </a:rPr>
              <a:t>Work plan/logic model and budget logically connect the dots</a:t>
            </a:r>
          </a:p>
        </p:txBody>
      </p:sp>
      <p:cxnSp>
        <p:nvCxnSpPr>
          <p:cNvPr id="20" name="Straight Connector 19">
            <a:extLst>
              <a:ext uri="{FF2B5EF4-FFF2-40B4-BE49-F238E27FC236}">
                <a16:creationId xmlns:a16="http://schemas.microsoft.com/office/drawing/2014/main" id="{F3EF9019-391B-1940-7E2B-B616FEBB306D}"/>
              </a:ext>
            </a:extLst>
          </p:cNvPr>
          <p:cNvCxnSpPr/>
          <p:nvPr/>
        </p:nvCxnSpPr>
        <p:spPr>
          <a:xfrm>
            <a:off x="4165600" y="5601533"/>
            <a:ext cx="0" cy="943588"/>
          </a:xfrm>
          <a:prstGeom prst="line">
            <a:avLst/>
          </a:prstGeom>
          <a:noFill/>
          <a:ln w="158750" cap="flat">
            <a:solidFill>
              <a:schemeClr val="tx1">
                <a:lumMod val="50000"/>
              </a:schemeClr>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5849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11240-FD21-3DF0-20B8-418D9B262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65150-4CD6-F303-DD92-62CF13FD93C0}"/>
              </a:ext>
            </a:extLst>
          </p:cNvPr>
          <p:cNvSpPr>
            <a:spLocks noGrp="1"/>
          </p:cNvSpPr>
          <p:nvPr>
            <p:ph type="title"/>
          </p:nvPr>
        </p:nvSpPr>
        <p:spPr/>
        <p:txBody>
          <a:bodyPr/>
          <a:lstStyle/>
          <a:p>
            <a:r>
              <a:rPr lang="en-US" dirty="0">
                <a:solidFill>
                  <a:srgbClr val="7FC9C8"/>
                </a:solidFill>
                <a:ea typeface="Montserrat"/>
                <a:cs typeface="Montserrat"/>
                <a:sym typeface="Montserrat"/>
              </a:rPr>
              <a:t>How to Structure Your Proposal</a:t>
            </a:r>
            <a:endParaRPr lang="en-US" dirty="0">
              <a:solidFill>
                <a:srgbClr val="7FC9C8"/>
              </a:solidFill>
            </a:endParaRPr>
          </a:p>
        </p:txBody>
      </p:sp>
      <p:graphicFrame>
        <p:nvGraphicFramePr>
          <p:cNvPr id="4" name="Table 3">
            <a:extLst>
              <a:ext uri="{FF2B5EF4-FFF2-40B4-BE49-F238E27FC236}">
                <a16:creationId xmlns:a16="http://schemas.microsoft.com/office/drawing/2014/main" id="{F499555B-8D9E-F4C1-D9DC-62C519B13213}"/>
              </a:ext>
            </a:extLst>
          </p:cNvPr>
          <p:cNvGraphicFramePr>
            <a:graphicFrameLocks noGrp="1"/>
          </p:cNvGraphicFramePr>
          <p:nvPr>
            <p:extLst>
              <p:ext uri="{D42A27DB-BD31-4B8C-83A1-F6EECF244321}">
                <p14:modId xmlns:p14="http://schemas.microsoft.com/office/powerpoint/2010/main" val="335151927"/>
              </p:ext>
            </p:extLst>
          </p:nvPr>
        </p:nvGraphicFramePr>
        <p:xfrm>
          <a:off x="838200" y="1820254"/>
          <a:ext cx="10515600" cy="3826958"/>
        </p:xfrm>
        <a:graphic>
          <a:graphicData uri="http://schemas.openxmlformats.org/drawingml/2006/table">
            <a:tbl>
              <a:tblPr/>
              <a:tblGrid>
                <a:gridCol w="2733942">
                  <a:extLst>
                    <a:ext uri="{9D8B030D-6E8A-4147-A177-3AD203B41FA5}">
                      <a16:colId xmlns:a16="http://schemas.microsoft.com/office/drawing/2014/main" val="538460190"/>
                    </a:ext>
                  </a:extLst>
                </a:gridCol>
                <a:gridCol w="7781658">
                  <a:extLst>
                    <a:ext uri="{9D8B030D-6E8A-4147-A177-3AD203B41FA5}">
                      <a16:colId xmlns:a16="http://schemas.microsoft.com/office/drawing/2014/main" val="2728726260"/>
                    </a:ext>
                  </a:extLst>
                </a:gridCol>
              </a:tblGrid>
              <a:tr h="425217">
                <a:tc>
                  <a:txBody>
                    <a:bodyPr/>
                    <a:lstStyle/>
                    <a:p>
                      <a:r>
                        <a:rPr lang="en-US" sz="2000" b="1" dirty="0"/>
                        <a:t>Section</a:t>
                      </a:r>
                    </a:p>
                  </a:txBody>
                  <a:tcPr anchor="ctr">
                    <a:lnL>
                      <a:noFill/>
                    </a:lnL>
                    <a:lnR>
                      <a:noFill/>
                    </a:lnR>
                    <a:lnT>
                      <a:noFill/>
                    </a:lnT>
                    <a:lnB>
                      <a:noFill/>
                    </a:lnB>
                    <a:noFill/>
                  </a:tcPr>
                </a:tc>
                <a:tc>
                  <a:txBody>
                    <a:bodyPr/>
                    <a:lstStyle/>
                    <a:p>
                      <a:r>
                        <a:rPr lang="en-US" sz="2000" b="1" dirty="0"/>
                        <a:t>Best Practice Under Current Policy</a:t>
                      </a:r>
                    </a:p>
                  </a:txBody>
                  <a:tcPr anchor="ctr">
                    <a:lnL>
                      <a:noFill/>
                    </a:lnL>
                    <a:lnR>
                      <a:noFill/>
                    </a:lnR>
                    <a:lnT>
                      <a:noFill/>
                    </a:lnT>
                    <a:lnB>
                      <a:noFill/>
                    </a:lnB>
                    <a:noFill/>
                  </a:tcPr>
                </a:tc>
                <a:extLst>
                  <a:ext uri="{0D108BD9-81ED-4DB2-BD59-A6C34878D82A}">
                    <a16:rowId xmlns:a16="http://schemas.microsoft.com/office/drawing/2014/main" val="545131574"/>
                  </a:ext>
                </a:extLst>
              </a:tr>
              <a:tr h="744131">
                <a:tc>
                  <a:txBody>
                    <a:bodyPr/>
                    <a:lstStyle/>
                    <a:p>
                      <a:r>
                        <a:rPr lang="en-US" b="1" dirty="0"/>
                        <a:t>Needs Assessment</a:t>
                      </a:r>
                      <a:endParaRPr lang="en-US" dirty="0"/>
                    </a:p>
                  </a:txBody>
                  <a:tcPr anchor="ctr">
                    <a:lnL>
                      <a:noFill/>
                    </a:lnL>
                    <a:lnR>
                      <a:noFill/>
                    </a:lnR>
                    <a:lnT>
                      <a:noFill/>
                    </a:lnT>
                    <a:lnB>
                      <a:noFill/>
                    </a:lnB>
                    <a:noFill/>
                  </a:tcPr>
                </a:tc>
                <a:tc>
                  <a:txBody>
                    <a:bodyPr/>
                    <a:lstStyle/>
                    <a:p>
                      <a:r>
                        <a:rPr lang="en-US" dirty="0"/>
                        <a:t>Use government sources (e.g., CDC, BJS, Census) and neutral language. Avoid ideological framing.</a:t>
                      </a:r>
                    </a:p>
                  </a:txBody>
                  <a:tcPr anchor="ctr">
                    <a:lnL>
                      <a:noFill/>
                    </a:lnL>
                    <a:lnR>
                      <a:noFill/>
                    </a:lnR>
                    <a:lnT>
                      <a:noFill/>
                    </a:lnT>
                    <a:lnB>
                      <a:noFill/>
                    </a:lnB>
                    <a:noFill/>
                  </a:tcPr>
                </a:tc>
                <a:extLst>
                  <a:ext uri="{0D108BD9-81ED-4DB2-BD59-A6C34878D82A}">
                    <a16:rowId xmlns:a16="http://schemas.microsoft.com/office/drawing/2014/main" val="1788549142"/>
                  </a:ext>
                </a:extLst>
              </a:tr>
              <a:tr h="425217">
                <a:tc>
                  <a:txBody>
                    <a:bodyPr/>
                    <a:lstStyle/>
                    <a:p>
                      <a:r>
                        <a:rPr lang="en-US" b="1"/>
                        <a:t>Program Design</a:t>
                      </a:r>
                      <a:endParaRPr lang="en-US"/>
                    </a:p>
                  </a:txBody>
                  <a:tcPr anchor="ctr">
                    <a:lnL>
                      <a:noFill/>
                    </a:lnL>
                    <a:lnR>
                      <a:noFill/>
                    </a:lnR>
                    <a:lnT>
                      <a:noFill/>
                    </a:lnT>
                    <a:lnB>
                      <a:noFill/>
                    </a:lnB>
                    <a:noFill/>
                  </a:tcPr>
                </a:tc>
                <a:tc>
                  <a:txBody>
                    <a:bodyPr/>
                    <a:lstStyle/>
                    <a:p>
                      <a:r>
                        <a:rPr lang="en-US" dirty="0"/>
                        <a:t>Focus on logic, feasibility, ROI, and public benefit.</a:t>
                      </a:r>
                    </a:p>
                  </a:txBody>
                  <a:tcPr anchor="ctr">
                    <a:lnL>
                      <a:noFill/>
                    </a:lnL>
                    <a:lnR>
                      <a:noFill/>
                    </a:lnR>
                    <a:lnT>
                      <a:noFill/>
                    </a:lnT>
                    <a:lnB>
                      <a:noFill/>
                    </a:lnB>
                    <a:noFill/>
                  </a:tcPr>
                </a:tc>
                <a:extLst>
                  <a:ext uri="{0D108BD9-81ED-4DB2-BD59-A6C34878D82A}">
                    <a16:rowId xmlns:a16="http://schemas.microsoft.com/office/drawing/2014/main" val="2150156818"/>
                  </a:ext>
                </a:extLst>
              </a:tr>
              <a:tr h="744131">
                <a:tc>
                  <a:txBody>
                    <a:bodyPr/>
                    <a:lstStyle/>
                    <a:p>
                      <a:r>
                        <a:rPr lang="en-US" b="1"/>
                        <a:t>Evaluation Plan</a:t>
                      </a:r>
                      <a:endParaRPr lang="en-US"/>
                    </a:p>
                  </a:txBody>
                  <a:tcPr anchor="ctr">
                    <a:lnL>
                      <a:noFill/>
                    </a:lnL>
                    <a:lnR>
                      <a:noFill/>
                    </a:lnR>
                    <a:lnT>
                      <a:noFill/>
                    </a:lnT>
                    <a:lnB>
                      <a:noFill/>
                    </a:lnB>
                    <a:noFill/>
                  </a:tcPr>
                </a:tc>
                <a:tc>
                  <a:txBody>
                    <a:bodyPr/>
                    <a:lstStyle/>
                    <a:p>
                      <a:r>
                        <a:rPr lang="en-US" dirty="0"/>
                        <a:t>Include clear metrics, cost-effectiveness analysis, and use of results for improvement.</a:t>
                      </a:r>
                    </a:p>
                  </a:txBody>
                  <a:tcPr anchor="ctr">
                    <a:lnL>
                      <a:noFill/>
                    </a:lnL>
                    <a:lnR>
                      <a:noFill/>
                    </a:lnR>
                    <a:lnT>
                      <a:noFill/>
                    </a:lnT>
                    <a:lnB>
                      <a:noFill/>
                    </a:lnB>
                    <a:noFill/>
                  </a:tcPr>
                </a:tc>
                <a:extLst>
                  <a:ext uri="{0D108BD9-81ED-4DB2-BD59-A6C34878D82A}">
                    <a16:rowId xmlns:a16="http://schemas.microsoft.com/office/drawing/2014/main" val="3275440362"/>
                  </a:ext>
                </a:extLst>
              </a:tr>
              <a:tr h="744131">
                <a:tc>
                  <a:txBody>
                    <a:bodyPr/>
                    <a:lstStyle/>
                    <a:p>
                      <a:r>
                        <a:rPr lang="en-US" b="1"/>
                        <a:t>Budget Narrative</a:t>
                      </a:r>
                      <a:endParaRPr lang="en-US"/>
                    </a:p>
                  </a:txBody>
                  <a:tcPr anchor="ctr">
                    <a:lnL>
                      <a:noFill/>
                    </a:lnL>
                    <a:lnR>
                      <a:noFill/>
                    </a:lnR>
                    <a:lnT>
                      <a:noFill/>
                    </a:lnT>
                    <a:lnB>
                      <a:noFill/>
                    </a:lnB>
                    <a:noFill/>
                  </a:tcPr>
                </a:tc>
                <a:tc>
                  <a:txBody>
                    <a:bodyPr/>
                    <a:lstStyle/>
                    <a:p>
                      <a:r>
                        <a:rPr lang="en-US"/>
                        <a:t>Justify all expenses, connect directly to outcomes, avoid soft/in-kind estimates.</a:t>
                      </a:r>
                    </a:p>
                  </a:txBody>
                  <a:tcPr anchor="ctr">
                    <a:lnL>
                      <a:noFill/>
                    </a:lnL>
                    <a:lnR>
                      <a:noFill/>
                    </a:lnR>
                    <a:lnT>
                      <a:noFill/>
                    </a:lnT>
                    <a:lnB>
                      <a:noFill/>
                    </a:lnB>
                    <a:noFill/>
                  </a:tcPr>
                </a:tc>
                <a:extLst>
                  <a:ext uri="{0D108BD9-81ED-4DB2-BD59-A6C34878D82A}">
                    <a16:rowId xmlns:a16="http://schemas.microsoft.com/office/drawing/2014/main" val="3698126552"/>
                  </a:ext>
                </a:extLst>
              </a:tr>
              <a:tr h="744131">
                <a:tc>
                  <a:txBody>
                    <a:bodyPr/>
                    <a:lstStyle/>
                    <a:p>
                      <a:r>
                        <a:rPr lang="en-US" b="1" dirty="0"/>
                        <a:t>Sustainability Plan</a:t>
                      </a:r>
                      <a:endParaRPr lang="en-US" dirty="0"/>
                    </a:p>
                  </a:txBody>
                  <a:tcPr anchor="ctr">
                    <a:lnL>
                      <a:noFill/>
                    </a:lnL>
                    <a:lnR>
                      <a:noFill/>
                    </a:lnR>
                    <a:lnT>
                      <a:noFill/>
                    </a:lnT>
                    <a:lnB>
                      <a:noFill/>
                    </a:lnB>
                    <a:noFill/>
                  </a:tcPr>
                </a:tc>
                <a:tc>
                  <a:txBody>
                    <a:bodyPr/>
                    <a:lstStyle/>
                    <a:p>
                      <a:r>
                        <a:rPr lang="en-US" dirty="0"/>
                        <a:t>Outline how the program will be self-sustaining or transition post-funding.</a:t>
                      </a:r>
                    </a:p>
                  </a:txBody>
                  <a:tcPr anchor="ctr">
                    <a:lnL>
                      <a:noFill/>
                    </a:lnL>
                    <a:lnR>
                      <a:noFill/>
                    </a:lnR>
                    <a:lnT>
                      <a:noFill/>
                    </a:lnT>
                    <a:lnB>
                      <a:noFill/>
                    </a:lnB>
                    <a:noFill/>
                  </a:tcPr>
                </a:tc>
                <a:extLst>
                  <a:ext uri="{0D108BD9-81ED-4DB2-BD59-A6C34878D82A}">
                    <a16:rowId xmlns:a16="http://schemas.microsoft.com/office/drawing/2014/main" val="92639088"/>
                  </a:ext>
                </a:extLst>
              </a:tr>
            </a:tbl>
          </a:graphicData>
        </a:graphic>
      </p:graphicFrame>
    </p:spTree>
    <p:extLst>
      <p:ext uri="{BB962C8B-B14F-4D97-AF65-F5344CB8AC3E}">
        <p14:creationId xmlns:p14="http://schemas.microsoft.com/office/powerpoint/2010/main" val="1428429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4D3C3-749F-5A87-4435-194321C60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D631A-8510-912E-AFE4-E72BDEECA477}"/>
              </a:ext>
            </a:extLst>
          </p:cNvPr>
          <p:cNvSpPr>
            <a:spLocks noGrp="1"/>
          </p:cNvSpPr>
          <p:nvPr>
            <p:ph type="title"/>
          </p:nvPr>
        </p:nvSpPr>
        <p:spPr/>
        <p:txBody>
          <a:bodyPr/>
          <a:lstStyle/>
          <a:p>
            <a:r>
              <a:rPr lang="en-US" dirty="0">
                <a:solidFill>
                  <a:srgbClr val="7FC9C8"/>
                </a:solidFill>
                <a:ea typeface="Montserrat"/>
                <a:cs typeface="Montserrat"/>
                <a:sym typeface="Montserrat"/>
              </a:rPr>
              <a:t>Adjusting to New and Changing Guidance</a:t>
            </a:r>
            <a:endParaRPr lang="en-US" dirty="0">
              <a:solidFill>
                <a:srgbClr val="7FC9C8"/>
              </a:solidFill>
            </a:endParaRPr>
          </a:p>
        </p:txBody>
      </p:sp>
      <p:sp>
        <p:nvSpPr>
          <p:cNvPr id="4" name="Rectangle 1">
            <a:extLst>
              <a:ext uri="{FF2B5EF4-FFF2-40B4-BE49-F238E27FC236}">
                <a16:creationId xmlns:a16="http://schemas.microsoft.com/office/drawing/2014/main" id="{311E485F-120B-E484-F5AC-8965243A553A}"/>
              </a:ext>
            </a:extLst>
          </p:cNvPr>
          <p:cNvSpPr>
            <a:spLocks noGrp="1" noChangeArrowheads="1"/>
          </p:cNvSpPr>
          <p:nvPr>
            <p:ph idx="1"/>
          </p:nvPr>
        </p:nvSpPr>
        <p:spPr bwMode="auto">
          <a:xfrm>
            <a:off x="838200" y="1346482"/>
            <a:ext cx="10515600" cy="487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Strip DEI language and programming</a:t>
            </a:r>
            <a:r>
              <a:rPr kumimoji="0" lang="en-US" altLang="en-US" sz="2400" b="0" i="0" u="none" strike="noStrike" cap="none" normalizeH="0" baseline="0" dirty="0">
                <a:ln>
                  <a:noFill/>
                </a:ln>
                <a:solidFill>
                  <a:schemeClr val="tx1"/>
                </a:solidFill>
                <a:effectLst/>
              </a:rPr>
              <a:t> from proposals and budgets.</a:t>
            </a: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Explicitly reference merit-based compliance</a:t>
            </a:r>
            <a:r>
              <a:rPr kumimoji="0" lang="en-US" altLang="en-US" sz="2400" b="0" i="0" u="none" strike="noStrike" cap="none" normalizeH="0" baseline="0" dirty="0">
                <a:ln>
                  <a:noFill/>
                </a:ln>
                <a:solidFill>
                  <a:schemeClr val="tx1"/>
                </a:solidFill>
                <a:effectLst/>
              </a:rPr>
              <a:t> and anti-discrimination law alignment.</a:t>
            </a: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Expect delays</a:t>
            </a:r>
            <a:r>
              <a:rPr kumimoji="0" lang="en-US" altLang="en-US" sz="2400" b="0" i="0" u="none" strike="noStrike" cap="none" normalizeH="0" baseline="0" dirty="0">
                <a:ln>
                  <a:noFill/>
                </a:ln>
                <a:solidFill>
                  <a:schemeClr val="tx1"/>
                </a:solidFill>
                <a:effectLst/>
              </a:rPr>
              <a:t>—budget for timeline flexibility, especially in healthcare and research.</a:t>
            </a: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Prepare cost-efficiency justification</a:t>
            </a:r>
            <a:r>
              <a:rPr kumimoji="0" lang="en-US" altLang="en-US" sz="2400" b="0" i="0" u="none" strike="noStrike" cap="none" normalizeH="0" baseline="0" dirty="0">
                <a:ln>
                  <a:noFill/>
                </a:ln>
                <a:solidFill>
                  <a:schemeClr val="tx1"/>
                </a:solidFill>
                <a:effectLst/>
              </a:rPr>
              <a:t> for all line items, anticipating extra scrutiny.</a:t>
            </a: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rPr>
              <a:t>Monitor legal developments closely</a:t>
            </a:r>
            <a:r>
              <a:rPr kumimoji="0" lang="en-US" altLang="en-US" sz="2400" b="0" i="0" u="none" strike="noStrike" cap="none" normalizeH="0" baseline="0" dirty="0">
                <a:ln>
                  <a:noFill/>
                </a:ln>
                <a:solidFill>
                  <a:schemeClr val="tx1"/>
                </a:solidFill>
                <a:effectLst/>
              </a:rPr>
              <a:t>—courts could restore or block parts of policy</a:t>
            </a:r>
            <a:r>
              <a:rPr lang="en-US" altLang="en-US" sz="2400" dirty="0"/>
              <a:t>.</a:t>
            </a:r>
          </a:p>
          <a:p>
            <a:pPr marR="0" lvl="0" algn="l" defTabSz="914400" rtl="0" eaLnBrk="0" fontAlgn="base" latinLnBrk="0" hangingPunct="0">
              <a:lnSpc>
                <a:spcPct val="100000"/>
              </a:lnSpc>
              <a:spcBef>
                <a:spcPct val="0"/>
              </a:spcBef>
              <a:spcAft>
                <a:spcPct val="0"/>
              </a:spcAft>
              <a:buClrTx/>
              <a:buSzTx/>
              <a:tabLst/>
            </a:pPr>
            <a:r>
              <a:rPr lang="en-US" sz="2400" b="1" dirty="0"/>
              <a:t>Focus on Core National Priorities:</a:t>
            </a:r>
          </a:p>
          <a:p>
            <a:pPr lvl="1">
              <a:buFont typeface="Courier New" panose="02070309020205020404" pitchFamily="49" charset="0"/>
              <a:buChar char="o"/>
            </a:pPr>
            <a:r>
              <a:rPr lang="en-US" dirty="0"/>
              <a:t>Emphasize workforce development, rural revitalization, public safety, mental health services, and substance use disorder treatment.</a:t>
            </a:r>
          </a:p>
          <a:p>
            <a:pPr lvl="1">
              <a:buFont typeface="Courier New" panose="02070309020205020404" pitchFamily="49" charset="0"/>
              <a:buChar char="o"/>
            </a:pPr>
            <a:r>
              <a:rPr kumimoji="0" lang="en-US" altLang="en-US" b="0" i="0" u="none" strike="noStrike" cap="none" normalizeH="0" baseline="0" dirty="0">
                <a:ln>
                  <a:noFill/>
                </a:ln>
                <a:solidFill>
                  <a:schemeClr val="tx1"/>
                </a:solidFill>
                <a:effectLst/>
              </a:rPr>
              <a:t>Demonstrate how your program offers high return on investment (ROI), reduces duplication, or consolidates services.</a:t>
            </a:r>
          </a:p>
        </p:txBody>
      </p:sp>
    </p:spTree>
    <p:extLst>
      <p:ext uri="{BB962C8B-B14F-4D97-AF65-F5344CB8AC3E}">
        <p14:creationId xmlns:p14="http://schemas.microsoft.com/office/powerpoint/2010/main" val="980043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BAF52811-E5D8-FC2E-BE49-60B10A9466A0}"/>
            </a:ext>
          </a:extLst>
        </p:cNvPr>
        <p:cNvGrpSpPr/>
        <p:nvPr/>
      </p:nvGrpSpPr>
      <p:grpSpPr>
        <a:xfrm>
          <a:off x="0" y="0"/>
          <a:ext cx="0" cy="0"/>
          <a:chOff x="0" y="0"/>
          <a:chExt cx="0" cy="0"/>
        </a:xfrm>
      </p:grpSpPr>
      <p:sp>
        <p:nvSpPr>
          <p:cNvPr id="98" name="Google Shape;98;g20270e6df5a_0_16">
            <a:extLst>
              <a:ext uri="{FF2B5EF4-FFF2-40B4-BE49-F238E27FC236}">
                <a16:creationId xmlns:a16="http://schemas.microsoft.com/office/drawing/2014/main" id="{73309CC5-6A1D-37EB-59A8-E5D4D5238463}"/>
              </a:ext>
            </a:extLst>
          </p:cNvPr>
          <p:cNvSpPr txBox="1">
            <a:spLocks noGrp="1"/>
          </p:cNvSpPr>
          <p:nvPr>
            <p:ph type="title"/>
          </p:nvPr>
        </p:nvSpPr>
        <p:spPr>
          <a:xfrm>
            <a:off x="609600" y="1033670"/>
            <a:ext cx="11121190" cy="3866322"/>
          </a:xfrm>
          <a:prstGeom prst="rect">
            <a:avLst/>
          </a:prstGeom>
        </p:spPr>
        <p:txBody>
          <a:bodyPr spcFirstLastPara="1" vert="horz" wrap="square" lIns="91425" tIns="45700" rIns="91425" bIns="45700" rtlCol="0" anchor="ctr" anchorCtr="0">
            <a:normAutofit/>
          </a:bodyPr>
          <a:lstStyle/>
          <a:p>
            <a:pPr marL="50800">
              <a:lnSpc>
                <a:spcPct val="100000"/>
              </a:lnSpc>
              <a:buClr>
                <a:schemeClr val="dk1"/>
              </a:buClr>
              <a:buSzPts val="2800"/>
            </a:pPr>
            <a:r>
              <a:rPr lang="en-US" sz="4000" dirty="0">
                <a:solidFill>
                  <a:srgbClr val="FFC000"/>
                </a:solidFill>
                <a:latin typeface="+mj-ea"/>
                <a:cs typeface="Montserrat"/>
                <a:sym typeface="Montserrat"/>
              </a:rPr>
              <a:t>IV.</a:t>
            </a:r>
            <a:r>
              <a:rPr lang="en-US" sz="4000" dirty="0">
                <a:solidFill>
                  <a:schemeClr val="dk1"/>
                </a:solidFill>
                <a:latin typeface="Montserrat"/>
                <a:ea typeface="Montserrat"/>
                <a:cs typeface="Montserrat"/>
                <a:sym typeface="Montserrat"/>
              </a:rPr>
              <a:t> </a:t>
            </a:r>
            <a:r>
              <a:rPr lang="en-US" sz="3200" b="1" dirty="0">
                <a:solidFill>
                  <a:srgbClr val="0EB1A4"/>
                </a:solidFill>
                <a:latin typeface="Montserrat"/>
                <a:ea typeface="Montserrat"/>
                <a:cs typeface="Montserrat"/>
                <a:sym typeface="Montserrat"/>
              </a:rPr>
              <a:t>Understanding key considerations for developing a typical private foundation proposal to stand out competitively</a:t>
            </a:r>
            <a:endParaRPr lang="en-US" sz="32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46FF6C9E-15C4-D964-0B74-C3FFF4544DF7}"/>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287021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C9C8"/>
        </a:soli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stretch>
            <a:fillRect/>
          </a:stretch>
        </p:blipFill>
        <p:spPr>
          <a:xfrm>
            <a:off x="365189" y="1459055"/>
            <a:ext cx="3740540" cy="3238452"/>
          </a:xfrm>
          <a:prstGeom prst="rect">
            <a:avLst/>
          </a:prstGeom>
          <a:ln w="12700">
            <a:miter lim="400000"/>
          </a:ln>
        </p:spPr>
      </p:pic>
      <p:sp>
        <p:nvSpPr>
          <p:cNvPr id="161" name="section…"/>
          <p:cNvSpPr txBox="1"/>
          <p:nvPr/>
        </p:nvSpPr>
        <p:spPr>
          <a:xfrm>
            <a:off x="4910771" y="209924"/>
            <a:ext cx="6773229" cy="10567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2700" dirty="0"/>
              <a:t>About </a:t>
            </a:r>
          </a:p>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2700" dirty="0"/>
              <a:t>Innovative Funding Partners</a:t>
            </a:r>
            <a:endParaRPr sz="2700" dirty="0"/>
          </a:p>
        </p:txBody>
      </p:sp>
      <p:sp>
        <p:nvSpPr>
          <p:cNvPr id="2" name="TextBox 1">
            <a:extLst>
              <a:ext uri="{FF2B5EF4-FFF2-40B4-BE49-F238E27FC236}">
                <a16:creationId xmlns:a16="http://schemas.microsoft.com/office/drawing/2014/main" id="{64FCAA4D-5F87-7D10-6088-B7F2296EC66D}"/>
              </a:ext>
            </a:extLst>
          </p:cNvPr>
          <p:cNvSpPr txBox="1"/>
          <p:nvPr/>
        </p:nvSpPr>
        <p:spPr>
          <a:xfrm>
            <a:off x="4344567" y="1233662"/>
            <a:ext cx="7483411" cy="4490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just">
              <a:spcAft>
                <a:spcPts val="300"/>
              </a:spcAft>
            </a:pPr>
            <a:r>
              <a:rPr lang="en-US" sz="2200" b="1" dirty="0">
                <a:solidFill>
                  <a:srgbClr val="FFFFFF"/>
                </a:solidFill>
              </a:rPr>
              <a:t>Innovative Funding Partners is a nationally recognized consulting firm that offers a range of services that improve our clients’ ability to achieve sustainable impact in their communities.  Highly regarded for an impressive overall grant success rate of 85%, we offer turnkey grant writing and grants management, organizational planning (strategic, operational, sustainability), data-driven decision making and evaluation services, and training and technical support to a diverse client base of nonprofits, city and county governments, and small businesses/start-ups. Our team of over 30 highly experienced consultants has a wide range of subject matter expertise and is exceptionally passionate about helping organizations meet the unique needs of their local communities. </a:t>
            </a:r>
            <a:endParaRPr lang="en-US" sz="2200" dirty="0">
              <a:solidFill>
                <a:srgbClr val="FFFFFF"/>
              </a:solidFill>
            </a:endParaRPr>
          </a:p>
        </p:txBody>
      </p:sp>
      <p:pic>
        <p:nvPicPr>
          <p:cNvPr id="4" name="Picture 3" descr="A logo with colorful dots&#10;&#10;AI-generated content may be incorrect.">
            <a:extLst>
              <a:ext uri="{FF2B5EF4-FFF2-40B4-BE49-F238E27FC236}">
                <a16:creationId xmlns:a16="http://schemas.microsoft.com/office/drawing/2014/main" id="{7E082D55-A4E7-8703-AEB1-35EC6B60099C}"/>
              </a:ext>
            </a:extLst>
          </p:cNvPr>
          <p:cNvPicPr>
            <a:picLocks noChangeAspect="1"/>
          </p:cNvPicPr>
          <p:nvPr/>
        </p:nvPicPr>
        <p:blipFill>
          <a:blip r:embed="rId3">
            <a:extLst>
              <a:ext uri="{28A0092B-C50C-407E-A947-70E740481C1C}">
                <a14:useLocalDpi xmlns:a14="http://schemas.microsoft.com/office/drawing/2010/main" val="0"/>
              </a:ext>
            </a:extLst>
          </a:blip>
          <a:srcRect l="6569" t="10927" r="5792" b="10319"/>
          <a:stretch/>
        </p:blipFill>
        <p:spPr>
          <a:xfrm>
            <a:off x="7151240" y="5691608"/>
            <a:ext cx="4532760" cy="1018278"/>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F28-815C-89D8-39D9-2245519F8C37}"/>
              </a:ext>
            </a:extLst>
          </p:cNvPr>
          <p:cNvSpPr>
            <a:spLocks noGrp="1"/>
          </p:cNvSpPr>
          <p:nvPr>
            <p:ph type="title"/>
          </p:nvPr>
        </p:nvSpPr>
        <p:spPr>
          <a:xfrm>
            <a:off x="838200" y="365125"/>
            <a:ext cx="10515600" cy="4755515"/>
          </a:xfrm>
        </p:spPr>
        <p:txBody>
          <a:bodyPr>
            <a:normAutofit/>
          </a:bodyPr>
          <a:lstStyle/>
          <a:p>
            <a:r>
              <a:rPr lang="en-US" sz="4800" b="1" dirty="0">
                <a:solidFill>
                  <a:schemeClr val="accent2"/>
                </a:solidFill>
              </a:rPr>
              <a:t>           Preparing to Apply….and Win</a:t>
            </a:r>
          </a:p>
        </p:txBody>
      </p:sp>
      <p:sp>
        <p:nvSpPr>
          <p:cNvPr id="3" name="Content Placeholder 2">
            <a:extLst>
              <a:ext uri="{FF2B5EF4-FFF2-40B4-BE49-F238E27FC236}">
                <a16:creationId xmlns:a16="http://schemas.microsoft.com/office/drawing/2014/main" id="{9FC26BF0-3DB0-3626-2381-69CB77ADE638}"/>
              </a:ext>
            </a:extLst>
          </p:cNvPr>
          <p:cNvSpPr>
            <a:spLocks noGrp="1"/>
          </p:cNvSpPr>
          <p:nvPr>
            <p:ph idx="1"/>
          </p:nvPr>
        </p:nvSpPr>
        <p:spPr>
          <a:xfrm>
            <a:off x="838200" y="640080"/>
            <a:ext cx="10515600" cy="5536883"/>
          </a:xfrm>
        </p:spPr>
        <p:txBody>
          <a:bodyPr/>
          <a:lstStyle/>
          <a:p>
            <a:endParaRPr lang="en-US" dirty="0"/>
          </a:p>
        </p:txBody>
      </p:sp>
      <p:pic>
        <p:nvPicPr>
          <p:cNvPr id="4" name="Image" descr="Image">
            <a:extLst>
              <a:ext uri="{FF2B5EF4-FFF2-40B4-BE49-F238E27FC236}">
                <a16:creationId xmlns:a16="http://schemas.microsoft.com/office/drawing/2014/main" id="{57ED20D4-2E95-24A1-1F3A-4F1B9D6C4468}"/>
              </a:ext>
            </a:extLst>
          </p:cNvPr>
          <p:cNvPicPr>
            <a:picLocks noChangeAspect="1"/>
          </p:cNvPicPr>
          <p:nvPr/>
        </p:nvPicPr>
        <p:blipFill>
          <a:blip r:embed="rId2"/>
          <a:stretch>
            <a:fillRect/>
          </a:stretch>
        </p:blipFill>
        <p:spPr>
          <a:xfrm>
            <a:off x="11260725" y="5997288"/>
            <a:ext cx="609896" cy="528228"/>
          </a:xfrm>
          <a:prstGeom prst="rect">
            <a:avLst/>
          </a:prstGeom>
          <a:ln w="12700">
            <a:miter lim="400000"/>
          </a:ln>
        </p:spPr>
      </p:pic>
    </p:spTree>
    <p:extLst>
      <p:ext uri="{BB962C8B-B14F-4D97-AF65-F5344CB8AC3E}">
        <p14:creationId xmlns:p14="http://schemas.microsoft.com/office/powerpoint/2010/main" val="3194950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C6DAA9-A60A-8DA1-7FA8-699469119A55}"/>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907B77-19ED-6FB7-1CE6-8E120F688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53543-C8E7-3F70-392A-817E996C2FD0}"/>
              </a:ext>
            </a:extLst>
          </p:cNvPr>
          <p:cNvSpPr>
            <a:spLocks noGrp="1"/>
          </p:cNvSpPr>
          <p:nvPr>
            <p:ph type="title"/>
          </p:nvPr>
        </p:nvSpPr>
        <p:spPr>
          <a:xfrm>
            <a:off x="838200" y="531250"/>
            <a:ext cx="9513570" cy="1133499"/>
          </a:xfrm>
        </p:spPr>
        <p:txBody>
          <a:bodyPr>
            <a:normAutofit/>
          </a:bodyPr>
          <a:lstStyle/>
          <a:p>
            <a:r>
              <a:rPr lang="en-US" sz="4800" b="1" dirty="0">
                <a:solidFill>
                  <a:schemeClr val="accent2"/>
                </a:solidFill>
              </a:rPr>
              <a:t>Double Check Eligibility</a:t>
            </a:r>
          </a:p>
        </p:txBody>
      </p:sp>
      <p:graphicFrame>
        <p:nvGraphicFramePr>
          <p:cNvPr id="5" name="Content Placeholder 2">
            <a:extLst>
              <a:ext uri="{FF2B5EF4-FFF2-40B4-BE49-F238E27FC236}">
                <a16:creationId xmlns:a16="http://schemas.microsoft.com/office/drawing/2014/main" id="{3CB42DA4-555A-9351-2052-B4806EA657AE}"/>
              </a:ext>
            </a:extLst>
          </p:cNvPr>
          <p:cNvGraphicFramePr>
            <a:graphicFrameLocks noGrp="1"/>
          </p:cNvGraphicFramePr>
          <p:nvPr>
            <p:ph idx="1"/>
          </p:nvPr>
        </p:nvGraphicFramePr>
        <p:xfrm flipV="1">
          <a:off x="838200" y="6181344"/>
          <a:ext cx="647700" cy="119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descr="Image">
            <a:extLst>
              <a:ext uri="{FF2B5EF4-FFF2-40B4-BE49-F238E27FC236}">
                <a16:creationId xmlns:a16="http://schemas.microsoft.com/office/drawing/2014/main" id="{E7EDE814-6917-A61E-FF28-8FB45F777C8E}"/>
              </a:ext>
            </a:extLst>
          </p:cNvPr>
          <p:cNvPicPr>
            <a:picLocks noChangeAspect="1"/>
          </p:cNvPicPr>
          <p:nvPr/>
        </p:nvPicPr>
        <p:blipFill>
          <a:blip r:embed="rId7"/>
          <a:stretch>
            <a:fillRect/>
          </a:stretch>
        </p:blipFill>
        <p:spPr>
          <a:xfrm>
            <a:off x="11353800" y="6181344"/>
            <a:ext cx="609896" cy="528228"/>
          </a:xfrm>
          <a:prstGeom prst="rect">
            <a:avLst/>
          </a:prstGeom>
          <a:ln w="12700">
            <a:miter lim="400000"/>
          </a:ln>
        </p:spPr>
      </p:pic>
      <p:sp>
        <p:nvSpPr>
          <p:cNvPr id="8" name="TextBox 7">
            <a:extLst>
              <a:ext uri="{FF2B5EF4-FFF2-40B4-BE49-F238E27FC236}">
                <a16:creationId xmlns:a16="http://schemas.microsoft.com/office/drawing/2014/main" id="{B56C9602-DAFE-264D-B8F5-1EC14F3A240B}"/>
              </a:ext>
            </a:extLst>
          </p:cNvPr>
          <p:cNvSpPr txBox="1"/>
          <p:nvPr/>
        </p:nvSpPr>
        <p:spPr>
          <a:xfrm>
            <a:off x="945260" y="1670030"/>
            <a:ext cx="1029843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Read all the fine print to see if anything disqualifies you.</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you already have had a grant from this same foundation, ask the Grants Management Department for rules about applying again (e.g., waiting periods).</a:t>
            </a:r>
          </a:p>
          <a:p>
            <a:endParaRPr lang="en-US" sz="2400" dirty="0"/>
          </a:p>
          <a:p>
            <a:pPr marL="285750" indent="-285750" algn="just">
              <a:buFont typeface="Arial" panose="020B0604020202020204" pitchFamily="34" charset="0"/>
              <a:buChar char="•"/>
            </a:pPr>
            <a:r>
              <a:rPr lang="en-US" sz="2400" dirty="0"/>
              <a:t>For eligibility questions, Grants Management staff are the most trustworthy for accurate answers (rather than the Program Officer).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the foundation makes eligibility exceptions, be wary and get it in writing (e.g. via email), and still be wary.</a:t>
            </a:r>
          </a:p>
        </p:txBody>
      </p:sp>
      <p:pic>
        <p:nvPicPr>
          <p:cNvPr id="9" name="Picture 8">
            <a:extLst>
              <a:ext uri="{FF2B5EF4-FFF2-40B4-BE49-F238E27FC236}">
                <a16:creationId xmlns:a16="http://schemas.microsoft.com/office/drawing/2014/main" id="{24DA4B2C-C1C7-6773-5D81-79F56B9C4C6B}"/>
              </a:ext>
            </a:extLst>
          </p:cNvPr>
          <p:cNvPicPr>
            <a:picLocks noChangeAspect="1"/>
          </p:cNvPicPr>
          <p:nvPr/>
        </p:nvPicPr>
        <p:blipFill>
          <a:blip r:embed="rId8"/>
          <a:stretch>
            <a:fillRect/>
          </a:stretch>
        </p:blipFill>
        <p:spPr>
          <a:xfrm>
            <a:off x="7064586" y="418933"/>
            <a:ext cx="1133499" cy="1133499"/>
          </a:xfrm>
          <a:prstGeom prst="rect">
            <a:avLst/>
          </a:prstGeom>
        </p:spPr>
      </p:pic>
      <p:pic>
        <p:nvPicPr>
          <p:cNvPr id="10" name="Picture 9">
            <a:extLst>
              <a:ext uri="{FF2B5EF4-FFF2-40B4-BE49-F238E27FC236}">
                <a16:creationId xmlns:a16="http://schemas.microsoft.com/office/drawing/2014/main" id="{62D64046-981F-BFBA-57A9-BB97850BA2C0}"/>
              </a:ext>
            </a:extLst>
          </p:cNvPr>
          <p:cNvPicPr>
            <a:picLocks noChangeAspect="1"/>
          </p:cNvPicPr>
          <p:nvPr/>
        </p:nvPicPr>
        <p:blipFill>
          <a:blip r:embed="rId8"/>
          <a:stretch>
            <a:fillRect/>
          </a:stretch>
        </p:blipFill>
        <p:spPr>
          <a:xfrm>
            <a:off x="8053002" y="418932"/>
            <a:ext cx="1133499" cy="1133499"/>
          </a:xfrm>
          <a:prstGeom prst="rect">
            <a:avLst/>
          </a:prstGeom>
        </p:spPr>
      </p:pic>
    </p:spTree>
    <p:extLst>
      <p:ext uri="{BB962C8B-B14F-4D97-AF65-F5344CB8AC3E}">
        <p14:creationId xmlns:p14="http://schemas.microsoft.com/office/powerpoint/2010/main" val="1925887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EF086-852E-7BA4-24BD-358E034B3B86}"/>
              </a:ext>
            </a:extLst>
          </p:cNvPr>
          <p:cNvSpPr>
            <a:spLocks noGrp="1"/>
          </p:cNvSpPr>
          <p:nvPr>
            <p:ph type="title"/>
          </p:nvPr>
        </p:nvSpPr>
        <p:spPr>
          <a:xfrm>
            <a:off x="572493" y="238539"/>
            <a:ext cx="11018520" cy="1434415"/>
          </a:xfrm>
        </p:spPr>
        <p:txBody>
          <a:bodyPr anchor="b">
            <a:normAutofit/>
          </a:bodyPr>
          <a:lstStyle/>
          <a:p>
            <a:r>
              <a:rPr lang="en-US" sz="5400" b="1" dirty="0">
                <a:solidFill>
                  <a:schemeClr val="accent2"/>
                </a:solidFill>
              </a:rPr>
              <a:t>Analyze the Competition</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B66290-7A70-C7B8-8F5F-FD3FDFEE1172}"/>
              </a:ext>
            </a:extLst>
          </p:cNvPr>
          <p:cNvSpPr>
            <a:spLocks noGrp="1"/>
          </p:cNvSpPr>
          <p:nvPr>
            <p:ph idx="1"/>
          </p:nvPr>
        </p:nvSpPr>
        <p:spPr>
          <a:xfrm>
            <a:off x="572493" y="1911493"/>
            <a:ext cx="8554281" cy="4771034"/>
          </a:xfrm>
        </p:spPr>
        <p:txBody>
          <a:bodyPr anchor="t">
            <a:normAutofit fontScale="92500"/>
          </a:bodyPr>
          <a:lstStyle/>
          <a:p>
            <a:pPr marL="514350" indent="-514350">
              <a:buFont typeface="+mj-lt"/>
              <a:buAutoNum type="arabicPeriod"/>
            </a:pPr>
            <a:r>
              <a:rPr lang="en-US" sz="2600" dirty="0"/>
              <a:t>Identify your ‘peer’ competitors who are likely to apply/be considered; some of these may be obvious, the foundation may have visibly funded them before. </a:t>
            </a:r>
          </a:p>
          <a:p>
            <a:pPr marL="514350" indent="-514350">
              <a:buFont typeface="+mj-lt"/>
              <a:buAutoNum type="arabicPeriod"/>
            </a:pPr>
            <a:r>
              <a:rPr lang="en-US" sz="2600" dirty="0"/>
              <a:t>Consider how your organization and project are distinctive from peer organizations—what makes you or your work unique? </a:t>
            </a:r>
          </a:p>
          <a:p>
            <a:pPr marL="514350" indent="-514350">
              <a:buFont typeface="+mj-lt"/>
              <a:buAutoNum type="arabicPeriod"/>
            </a:pPr>
            <a:r>
              <a:rPr lang="en-US" sz="2600" dirty="0"/>
              <a:t>Do the funder’s work for them by emphasizing these unique strengths throughout your proposal content. </a:t>
            </a:r>
          </a:p>
          <a:p>
            <a:pPr marL="514350" indent="-514350">
              <a:buFont typeface="+mj-lt"/>
              <a:buAutoNum type="arabicPeriod"/>
            </a:pPr>
            <a:r>
              <a:rPr lang="en-US" sz="2600" dirty="0"/>
              <a:t>If, during your consideration of peer organizations that might also apply for an opportunity, you determine that a peer might serve as a powerful partner, consider proposing partnership to that peer organization. Your application could be greatly strengthened by taking this approach.</a:t>
            </a:r>
          </a:p>
          <a:p>
            <a:pPr marL="0" indent="0">
              <a:buNone/>
            </a:pPr>
            <a:endParaRPr lang="en-US" sz="2200" dirty="0"/>
          </a:p>
        </p:txBody>
      </p:sp>
      <p:pic>
        <p:nvPicPr>
          <p:cNvPr id="4" name="Image" descr="Image">
            <a:extLst>
              <a:ext uri="{FF2B5EF4-FFF2-40B4-BE49-F238E27FC236}">
                <a16:creationId xmlns:a16="http://schemas.microsoft.com/office/drawing/2014/main" id="{32E0013F-1814-B96A-D793-177E3ACAB573}"/>
              </a:ext>
            </a:extLst>
          </p:cNvPr>
          <p:cNvPicPr>
            <a:picLocks noChangeAspect="1"/>
          </p:cNvPicPr>
          <p:nvPr/>
        </p:nvPicPr>
        <p:blipFill>
          <a:blip r:embed="rId2"/>
          <a:stretch>
            <a:fillRect/>
          </a:stretch>
        </p:blipFill>
        <p:spPr>
          <a:xfrm>
            <a:off x="11345543" y="6190488"/>
            <a:ext cx="609896" cy="528228"/>
          </a:xfrm>
          <a:prstGeom prst="rect">
            <a:avLst/>
          </a:prstGeom>
          <a:ln w="12700">
            <a:miter lim="400000"/>
          </a:ln>
        </p:spPr>
      </p:pic>
      <p:pic>
        <p:nvPicPr>
          <p:cNvPr id="8" name="Picture 7">
            <a:extLst>
              <a:ext uri="{FF2B5EF4-FFF2-40B4-BE49-F238E27FC236}">
                <a16:creationId xmlns:a16="http://schemas.microsoft.com/office/drawing/2014/main" id="{10849499-F487-92DA-26C4-3B481E799253}"/>
              </a:ext>
            </a:extLst>
          </p:cNvPr>
          <p:cNvPicPr>
            <a:picLocks noChangeAspect="1"/>
          </p:cNvPicPr>
          <p:nvPr/>
        </p:nvPicPr>
        <p:blipFill>
          <a:blip r:embed="rId3"/>
          <a:stretch>
            <a:fillRect/>
          </a:stretch>
        </p:blipFill>
        <p:spPr>
          <a:xfrm>
            <a:off x="9126774" y="1968841"/>
            <a:ext cx="2492733" cy="1910501"/>
          </a:xfrm>
          <a:prstGeom prst="rect">
            <a:avLst/>
          </a:prstGeom>
        </p:spPr>
      </p:pic>
    </p:spTree>
    <p:extLst>
      <p:ext uri="{BB962C8B-B14F-4D97-AF65-F5344CB8AC3E}">
        <p14:creationId xmlns:p14="http://schemas.microsoft.com/office/powerpoint/2010/main" val="557540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13230A-BA8B-93DA-07CD-3833C3FC1310}"/>
              </a:ext>
            </a:extLst>
          </p:cNvPr>
          <p:cNvSpPr>
            <a:spLocks noGrp="1"/>
          </p:cNvSpPr>
          <p:nvPr>
            <p:ph type="title"/>
          </p:nvPr>
        </p:nvSpPr>
        <p:spPr>
          <a:xfrm>
            <a:off x="477981" y="771989"/>
            <a:ext cx="4023360" cy="2170093"/>
          </a:xfrm>
        </p:spPr>
        <p:txBody>
          <a:bodyPr vert="horz" lIns="91440" tIns="45720" rIns="91440" bIns="45720" rtlCol="0" anchor="b">
            <a:normAutofit/>
          </a:bodyPr>
          <a:lstStyle/>
          <a:p>
            <a:r>
              <a:rPr lang="en-US" sz="4800" b="1" kern="1200" dirty="0">
                <a:solidFill>
                  <a:schemeClr val="accent2"/>
                </a:solidFill>
                <a:latin typeface="+mj-lt"/>
                <a:ea typeface="+mj-ea"/>
                <a:cs typeface="+mj-cs"/>
              </a:rPr>
              <a:t>Strategic Plan</a:t>
            </a: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descr="Image">
            <a:extLst>
              <a:ext uri="{FF2B5EF4-FFF2-40B4-BE49-F238E27FC236}">
                <a16:creationId xmlns:a16="http://schemas.microsoft.com/office/drawing/2014/main" id="{6FC365D5-C5AD-DB3E-8132-0ED7E7A2EACF}"/>
              </a:ext>
            </a:extLst>
          </p:cNvPr>
          <p:cNvPicPr>
            <a:picLocks noChangeAspect="1"/>
          </p:cNvPicPr>
          <p:nvPr/>
        </p:nvPicPr>
        <p:blipFill>
          <a:blip r:embed="rId2"/>
          <a:stretch>
            <a:fillRect/>
          </a:stretch>
        </p:blipFill>
        <p:spPr>
          <a:xfrm>
            <a:off x="11376212" y="6116991"/>
            <a:ext cx="609896" cy="528228"/>
          </a:xfrm>
          <a:prstGeom prst="rect">
            <a:avLst/>
          </a:prstGeom>
          <a:ln w="12700">
            <a:miter lim="400000"/>
          </a:ln>
        </p:spPr>
      </p:pic>
      <p:sp>
        <p:nvSpPr>
          <p:cNvPr id="6" name="Content Placeholder 5">
            <a:extLst>
              <a:ext uri="{FF2B5EF4-FFF2-40B4-BE49-F238E27FC236}">
                <a16:creationId xmlns:a16="http://schemas.microsoft.com/office/drawing/2014/main" id="{7FB06CC0-437E-E580-0852-E008AA082173}"/>
              </a:ext>
            </a:extLst>
          </p:cNvPr>
          <p:cNvSpPr>
            <a:spLocks noGrp="1"/>
          </p:cNvSpPr>
          <p:nvPr>
            <p:ph idx="1"/>
          </p:nvPr>
        </p:nvSpPr>
        <p:spPr>
          <a:xfrm>
            <a:off x="4674870" y="555498"/>
            <a:ext cx="7189470" cy="5916168"/>
          </a:xfrm>
        </p:spPr>
        <p:txBody>
          <a:bodyPr>
            <a:normAutofit fontScale="92500"/>
          </a:bodyPr>
          <a:lstStyle/>
          <a:p>
            <a:r>
              <a:rPr lang="en-US" dirty="0"/>
              <a:t>Before you apply, part of </a:t>
            </a:r>
            <a:r>
              <a:rPr lang="en-US" i="1" dirty="0"/>
              <a:t>your </a:t>
            </a:r>
            <a:r>
              <a:rPr lang="en-US" dirty="0"/>
              <a:t>strategy should be to get ahold of the </a:t>
            </a:r>
            <a:r>
              <a:rPr lang="en-US" i="1" dirty="0"/>
              <a:t>foundation’s</a:t>
            </a:r>
            <a:r>
              <a:rPr lang="en-US" dirty="0"/>
              <a:t> 3/5-year strategic plan. </a:t>
            </a:r>
          </a:p>
          <a:p>
            <a:endParaRPr lang="en-US" dirty="0"/>
          </a:p>
          <a:p>
            <a:r>
              <a:rPr lang="en-US" dirty="0"/>
              <a:t>Some publish theirs openly on their website, others may send it to you if you ask. </a:t>
            </a:r>
          </a:p>
          <a:p>
            <a:endParaRPr lang="en-US" dirty="0"/>
          </a:p>
          <a:p>
            <a:r>
              <a:rPr lang="en-US" dirty="0"/>
              <a:t>This document lays out the (only) programmatic subjects the foundation will fund for the next 3 to 5 years, plus specifies exactly how many dollars are allocated per year to each program area. </a:t>
            </a:r>
          </a:p>
          <a:p>
            <a:pPr marL="0" indent="0">
              <a:buNone/>
            </a:pPr>
            <a:endParaRPr lang="en-US" dirty="0"/>
          </a:p>
          <a:p>
            <a:r>
              <a:rPr lang="en-US" dirty="0"/>
              <a:t>Closely align Strategic Plan details to your application.</a:t>
            </a:r>
          </a:p>
          <a:p>
            <a:endParaRPr lang="en-US" dirty="0"/>
          </a:p>
        </p:txBody>
      </p:sp>
      <p:pic>
        <p:nvPicPr>
          <p:cNvPr id="5" name="Picture 4">
            <a:extLst>
              <a:ext uri="{FF2B5EF4-FFF2-40B4-BE49-F238E27FC236}">
                <a16:creationId xmlns:a16="http://schemas.microsoft.com/office/drawing/2014/main" id="{7B18CA45-0573-EA89-A17F-8797D6071BFD}"/>
              </a:ext>
            </a:extLst>
          </p:cNvPr>
          <p:cNvPicPr>
            <a:picLocks noChangeAspect="1"/>
          </p:cNvPicPr>
          <p:nvPr/>
        </p:nvPicPr>
        <p:blipFill>
          <a:blip r:embed="rId3"/>
          <a:stretch>
            <a:fillRect/>
          </a:stretch>
        </p:blipFill>
        <p:spPr>
          <a:xfrm>
            <a:off x="582779" y="3589242"/>
            <a:ext cx="3764431" cy="2108523"/>
          </a:xfrm>
          <a:prstGeom prst="rect">
            <a:avLst/>
          </a:prstGeom>
        </p:spPr>
      </p:pic>
    </p:spTree>
    <p:extLst>
      <p:ext uri="{BB962C8B-B14F-4D97-AF65-F5344CB8AC3E}">
        <p14:creationId xmlns:p14="http://schemas.microsoft.com/office/powerpoint/2010/main" val="2533392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08463-B0AE-22C3-A3A8-E9B1EE692B7B}"/>
              </a:ext>
            </a:extLst>
          </p:cNvPr>
          <p:cNvSpPr>
            <a:spLocks noGrp="1"/>
          </p:cNvSpPr>
          <p:nvPr>
            <p:ph type="title"/>
          </p:nvPr>
        </p:nvSpPr>
        <p:spPr>
          <a:xfrm>
            <a:off x="543444" y="557188"/>
            <a:ext cx="9513570" cy="1133499"/>
          </a:xfrm>
        </p:spPr>
        <p:txBody>
          <a:bodyPr>
            <a:normAutofit/>
          </a:bodyPr>
          <a:lstStyle/>
          <a:p>
            <a:r>
              <a:rPr lang="en-US" sz="4800" b="1" dirty="0">
                <a:solidFill>
                  <a:schemeClr val="accent2"/>
                </a:solidFill>
              </a:rPr>
              <a:t>Dialogue with Foundation Staff</a:t>
            </a:r>
          </a:p>
        </p:txBody>
      </p:sp>
      <p:graphicFrame>
        <p:nvGraphicFramePr>
          <p:cNvPr id="5" name="Content Placeholder 2">
            <a:extLst>
              <a:ext uri="{FF2B5EF4-FFF2-40B4-BE49-F238E27FC236}">
                <a16:creationId xmlns:a16="http://schemas.microsoft.com/office/drawing/2014/main" id="{DE104114-32C2-E242-D2A4-3AACE829F48A}"/>
              </a:ext>
            </a:extLst>
          </p:cNvPr>
          <p:cNvGraphicFramePr>
            <a:graphicFrameLocks noGrp="1"/>
          </p:cNvGraphicFramePr>
          <p:nvPr>
            <p:ph idx="1"/>
            <p:extLst>
              <p:ext uri="{D42A27DB-BD31-4B8C-83A1-F6EECF244321}">
                <p14:modId xmlns:p14="http://schemas.microsoft.com/office/powerpoint/2010/main" val="872220510"/>
              </p:ext>
            </p:extLst>
          </p:nvPr>
        </p:nvGraphicFramePr>
        <p:xfrm flipV="1">
          <a:off x="838200" y="6181344"/>
          <a:ext cx="647700" cy="119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descr="Image">
            <a:extLst>
              <a:ext uri="{FF2B5EF4-FFF2-40B4-BE49-F238E27FC236}">
                <a16:creationId xmlns:a16="http://schemas.microsoft.com/office/drawing/2014/main" id="{8DB0D875-A419-C176-B8D1-D24F9E4F0AE5}"/>
              </a:ext>
            </a:extLst>
          </p:cNvPr>
          <p:cNvPicPr>
            <a:picLocks noChangeAspect="1"/>
          </p:cNvPicPr>
          <p:nvPr/>
        </p:nvPicPr>
        <p:blipFill>
          <a:blip r:embed="rId7"/>
          <a:stretch>
            <a:fillRect/>
          </a:stretch>
        </p:blipFill>
        <p:spPr>
          <a:xfrm>
            <a:off x="11353800" y="6181344"/>
            <a:ext cx="609896" cy="528228"/>
          </a:xfrm>
          <a:prstGeom prst="rect">
            <a:avLst/>
          </a:prstGeom>
          <a:ln w="12700">
            <a:miter lim="400000"/>
          </a:ln>
        </p:spPr>
      </p:pic>
      <p:sp>
        <p:nvSpPr>
          <p:cNvPr id="8" name="TextBox 7">
            <a:extLst>
              <a:ext uri="{FF2B5EF4-FFF2-40B4-BE49-F238E27FC236}">
                <a16:creationId xmlns:a16="http://schemas.microsoft.com/office/drawing/2014/main" id="{4EA65C22-8E70-97AB-6509-4E4F03739130}"/>
              </a:ext>
            </a:extLst>
          </p:cNvPr>
          <p:cNvSpPr txBox="1"/>
          <p:nvPr/>
        </p:nvSpPr>
        <p:spPr>
          <a:xfrm>
            <a:off x="543444" y="2027003"/>
            <a:ext cx="10298430"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t>Not all foundations have staff (e.g., Program Officer) with whom you can communicate, but many do. </a:t>
            </a:r>
          </a:p>
          <a:p>
            <a:endParaRPr lang="en-US" sz="3200" dirty="0"/>
          </a:p>
          <a:p>
            <a:pPr marL="285750" indent="-285750">
              <a:buFont typeface="Arial" panose="020B0604020202020204" pitchFamily="34" charset="0"/>
              <a:buChar char="•"/>
            </a:pPr>
            <a:r>
              <a:rPr lang="en-US" sz="3200" dirty="0"/>
              <a:t>If a foundation’s application guidelines provide the contact information for a program officer, consider emailing the officer to request a brief meeting/phone call to discuss your application.</a:t>
            </a:r>
          </a:p>
        </p:txBody>
      </p:sp>
      <p:pic>
        <p:nvPicPr>
          <p:cNvPr id="6" name="Picture 5">
            <a:extLst>
              <a:ext uri="{FF2B5EF4-FFF2-40B4-BE49-F238E27FC236}">
                <a16:creationId xmlns:a16="http://schemas.microsoft.com/office/drawing/2014/main" id="{1D3AD26D-D71B-CF06-7121-D206AC3AD867}"/>
              </a:ext>
            </a:extLst>
          </p:cNvPr>
          <p:cNvPicPr>
            <a:picLocks noChangeAspect="1"/>
          </p:cNvPicPr>
          <p:nvPr/>
        </p:nvPicPr>
        <p:blipFill>
          <a:blip r:embed="rId8"/>
          <a:stretch>
            <a:fillRect/>
          </a:stretch>
        </p:blipFill>
        <p:spPr>
          <a:xfrm>
            <a:off x="9766300" y="420687"/>
            <a:ext cx="1587500" cy="1270000"/>
          </a:xfrm>
          <a:prstGeom prst="rect">
            <a:avLst/>
          </a:prstGeom>
        </p:spPr>
      </p:pic>
    </p:spTree>
    <p:extLst>
      <p:ext uri="{BB962C8B-B14F-4D97-AF65-F5344CB8AC3E}">
        <p14:creationId xmlns:p14="http://schemas.microsoft.com/office/powerpoint/2010/main" val="2767067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1700B5-3BA5-9F13-FCC9-902E669768E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2C4768E-3293-7C4B-AF4D-4232D6900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9847EE-F04F-4FD5-8C7D-4457A1F83233}"/>
              </a:ext>
            </a:extLst>
          </p:cNvPr>
          <p:cNvSpPr>
            <a:spLocks noGrp="1"/>
          </p:cNvSpPr>
          <p:nvPr>
            <p:ph type="title"/>
          </p:nvPr>
        </p:nvSpPr>
        <p:spPr>
          <a:xfrm>
            <a:off x="572493" y="238539"/>
            <a:ext cx="11018520" cy="1434415"/>
          </a:xfrm>
        </p:spPr>
        <p:txBody>
          <a:bodyPr anchor="b">
            <a:normAutofit/>
          </a:bodyPr>
          <a:lstStyle/>
          <a:p>
            <a:r>
              <a:rPr lang="en-US" sz="4800" b="1" dirty="0">
                <a:solidFill>
                  <a:schemeClr val="accent2"/>
                </a:solidFill>
              </a:rPr>
              <a:t>Writing the Application</a:t>
            </a:r>
          </a:p>
        </p:txBody>
      </p:sp>
      <p:sp>
        <p:nvSpPr>
          <p:cNvPr id="16" name="sketchy line">
            <a:extLst>
              <a:ext uri="{FF2B5EF4-FFF2-40B4-BE49-F238E27FC236}">
                <a16:creationId xmlns:a16="http://schemas.microsoft.com/office/drawing/2014/main" id="{4FBBDE33-6B0A-4980-5733-C0DF1991D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FEDD9A-9CF8-80EE-3541-5A93F569605F}"/>
              </a:ext>
            </a:extLst>
          </p:cNvPr>
          <p:cNvSpPr>
            <a:spLocks noGrp="1"/>
          </p:cNvSpPr>
          <p:nvPr>
            <p:ph idx="1"/>
          </p:nvPr>
        </p:nvSpPr>
        <p:spPr>
          <a:xfrm>
            <a:off x="572492" y="1911493"/>
            <a:ext cx="9725937" cy="4278995"/>
          </a:xfrm>
        </p:spPr>
        <p:txBody>
          <a:bodyPr anchor="t">
            <a:normAutofit/>
          </a:bodyPr>
          <a:lstStyle/>
          <a:p>
            <a:r>
              <a:rPr lang="en-US" dirty="0"/>
              <a:t>If you can discuss your application with a program officer, ask how much $ they recommend you request, what subjects they recommend you highlight, and any topics to avoid.</a:t>
            </a:r>
          </a:p>
          <a:p>
            <a:pPr marL="0" indent="0">
              <a:buNone/>
            </a:pPr>
            <a:endParaRPr lang="en-US" dirty="0"/>
          </a:p>
          <a:p>
            <a:r>
              <a:rPr lang="en-US" dirty="0"/>
              <a:t>When describing needs, cite hard data from public sources. </a:t>
            </a:r>
          </a:p>
          <a:p>
            <a:pPr marL="0" indent="0">
              <a:buNone/>
            </a:pPr>
            <a:endParaRPr lang="en-US" dirty="0"/>
          </a:p>
          <a:p>
            <a:r>
              <a:rPr lang="en-US" dirty="0"/>
              <a:t>When describing your approach to addressing those needs, cite data and research proving your proposed approach(es) are based on published evidence.</a:t>
            </a:r>
          </a:p>
          <a:p>
            <a:pPr marL="0" indent="0">
              <a:buNone/>
            </a:pPr>
            <a:endParaRPr lang="en-US" sz="2200" dirty="0"/>
          </a:p>
        </p:txBody>
      </p:sp>
      <p:pic>
        <p:nvPicPr>
          <p:cNvPr id="4" name="Image" descr="Image">
            <a:extLst>
              <a:ext uri="{FF2B5EF4-FFF2-40B4-BE49-F238E27FC236}">
                <a16:creationId xmlns:a16="http://schemas.microsoft.com/office/drawing/2014/main" id="{D54E42C4-85D0-1271-0F47-9E1D7CFD9813}"/>
              </a:ext>
            </a:extLst>
          </p:cNvPr>
          <p:cNvPicPr>
            <a:picLocks noChangeAspect="1"/>
          </p:cNvPicPr>
          <p:nvPr/>
        </p:nvPicPr>
        <p:blipFill>
          <a:blip r:embed="rId2"/>
          <a:stretch>
            <a:fillRect/>
          </a:stretch>
        </p:blipFill>
        <p:spPr>
          <a:xfrm>
            <a:off x="11345543" y="6190488"/>
            <a:ext cx="609896" cy="528228"/>
          </a:xfrm>
          <a:prstGeom prst="rect">
            <a:avLst/>
          </a:prstGeom>
          <a:ln w="12700">
            <a:miter lim="400000"/>
          </a:ln>
        </p:spPr>
      </p:pic>
      <p:pic>
        <p:nvPicPr>
          <p:cNvPr id="6" name="Picture 5">
            <a:extLst>
              <a:ext uri="{FF2B5EF4-FFF2-40B4-BE49-F238E27FC236}">
                <a16:creationId xmlns:a16="http://schemas.microsoft.com/office/drawing/2014/main" id="{2B70DDCA-2B78-669B-9B23-1A2B51C7196C}"/>
              </a:ext>
            </a:extLst>
          </p:cNvPr>
          <p:cNvPicPr>
            <a:picLocks noChangeAspect="1"/>
          </p:cNvPicPr>
          <p:nvPr/>
        </p:nvPicPr>
        <p:blipFill>
          <a:blip r:embed="rId3"/>
          <a:stretch>
            <a:fillRect/>
          </a:stretch>
        </p:blipFill>
        <p:spPr>
          <a:xfrm>
            <a:off x="9758098" y="2878424"/>
            <a:ext cx="2127777" cy="1465802"/>
          </a:xfrm>
          <a:prstGeom prst="rect">
            <a:avLst/>
          </a:prstGeom>
        </p:spPr>
      </p:pic>
    </p:spTree>
    <p:extLst>
      <p:ext uri="{BB962C8B-B14F-4D97-AF65-F5344CB8AC3E}">
        <p14:creationId xmlns:p14="http://schemas.microsoft.com/office/powerpoint/2010/main" val="3111799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E872D7-AD46-AED5-8B77-42FCF9590274}"/>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79C5813-41CC-2CBA-E6A7-7232B7456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AC9EC18C-C665-10D3-E11E-5FDE8D2BF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1334CD67-ADED-E900-74D2-DC635AA56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321692-81BF-9998-4244-D5DFF1FC9B0B}"/>
              </a:ext>
            </a:extLst>
          </p:cNvPr>
          <p:cNvSpPr>
            <a:spLocks noGrp="1"/>
          </p:cNvSpPr>
          <p:nvPr>
            <p:ph type="title"/>
          </p:nvPr>
        </p:nvSpPr>
        <p:spPr>
          <a:xfrm>
            <a:off x="477981" y="1122363"/>
            <a:ext cx="4023359" cy="1076901"/>
          </a:xfrm>
        </p:spPr>
        <p:txBody>
          <a:bodyPr vert="horz" lIns="91440" tIns="45720" rIns="91440" bIns="45720" rtlCol="0" anchor="b">
            <a:normAutofit/>
          </a:bodyPr>
          <a:lstStyle/>
          <a:p>
            <a:r>
              <a:rPr lang="en-US" sz="4800" b="1" kern="1200" dirty="0">
                <a:solidFill>
                  <a:schemeClr val="accent2"/>
                </a:solidFill>
                <a:latin typeface="+mj-lt"/>
                <a:ea typeface="+mj-ea"/>
                <a:cs typeface="+mj-cs"/>
              </a:rPr>
              <a:t>Alignment</a:t>
            </a:r>
          </a:p>
        </p:txBody>
      </p:sp>
      <p:sp>
        <p:nvSpPr>
          <p:cNvPr id="31" name="Rectangle 30">
            <a:extLst>
              <a:ext uri="{FF2B5EF4-FFF2-40B4-BE49-F238E27FC236}">
                <a16:creationId xmlns:a16="http://schemas.microsoft.com/office/drawing/2014/main" id="{3210CC6B-1A70-3D07-52D3-755419C4E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A31EF883-F648-B52D-1DA9-DECFD496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descr="Image">
            <a:extLst>
              <a:ext uri="{FF2B5EF4-FFF2-40B4-BE49-F238E27FC236}">
                <a16:creationId xmlns:a16="http://schemas.microsoft.com/office/drawing/2014/main" id="{10AC62D4-92C9-F798-211D-32DEE59DEEDB}"/>
              </a:ext>
            </a:extLst>
          </p:cNvPr>
          <p:cNvPicPr>
            <a:picLocks noChangeAspect="1"/>
          </p:cNvPicPr>
          <p:nvPr/>
        </p:nvPicPr>
        <p:blipFill>
          <a:blip r:embed="rId2"/>
          <a:stretch>
            <a:fillRect/>
          </a:stretch>
        </p:blipFill>
        <p:spPr>
          <a:xfrm>
            <a:off x="11376212" y="6116991"/>
            <a:ext cx="609896" cy="528228"/>
          </a:xfrm>
          <a:prstGeom prst="rect">
            <a:avLst/>
          </a:prstGeom>
          <a:ln w="12700">
            <a:miter lim="400000"/>
          </a:ln>
        </p:spPr>
      </p:pic>
      <p:sp>
        <p:nvSpPr>
          <p:cNvPr id="6" name="Content Placeholder 5">
            <a:extLst>
              <a:ext uri="{FF2B5EF4-FFF2-40B4-BE49-F238E27FC236}">
                <a16:creationId xmlns:a16="http://schemas.microsoft.com/office/drawing/2014/main" id="{EE0622AB-F8CC-4D73-477A-2D7E6110443E}"/>
              </a:ext>
            </a:extLst>
          </p:cNvPr>
          <p:cNvSpPr>
            <a:spLocks noGrp="1"/>
          </p:cNvSpPr>
          <p:nvPr>
            <p:ph idx="1"/>
          </p:nvPr>
        </p:nvSpPr>
        <p:spPr>
          <a:xfrm>
            <a:off x="4400550" y="555498"/>
            <a:ext cx="7463790" cy="5916168"/>
          </a:xfrm>
        </p:spPr>
        <p:txBody>
          <a:bodyPr>
            <a:normAutofit lnSpcReduction="10000"/>
          </a:bodyPr>
          <a:lstStyle/>
          <a:p>
            <a:r>
              <a:rPr lang="en-US" dirty="0"/>
              <a:t>Your proposal should not be a laundry list of every single thing your organization does! Quantity does not impress, alignment does. </a:t>
            </a:r>
          </a:p>
          <a:p>
            <a:endParaRPr lang="en-US" dirty="0"/>
          </a:p>
          <a:p>
            <a:r>
              <a:rPr lang="en-US" dirty="0"/>
              <a:t>Focus your program description narrowly, only on what aligns directly with what the foundation prioritizes and wants to fund.</a:t>
            </a:r>
          </a:p>
          <a:p>
            <a:pPr marL="0" indent="0">
              <a:buNone/>
            </a:pPr>
            <a:r>
              <a:rPr lang="en-US" dirty="0"/>
              <a:t> </a:t>
            </a:r>
          </a:p>
          <a:p>
            <a:r>
              <a:rPr lang="en-US" dirty="0"/>
              <a:t>Adding anything else</a:t>
            </a:r>
            <a:r>
              <a:rPr lang="en-US" i="1" dirty="0"/>
              <a:t> </a:t>
            </a:r>
            <a:r>
              <a:rPr lang="en-US" b="1" i="1" dirty="0"/>
              <a:t>only dilutes</a:t>
            </a:r>
            <a:r>
              <a:rPr lang="en-US" b="1" dirty="0"/>
              <a:t> </a:t>
            </a:r>
            <a:r>
              <a:rPr lang="en-US" dirty="0"/>
              <a:t>the appearance of direct alignment. </a:t>
            </a:r>
          </a:p>
          <a:p>
            <a:pPr marL="0" indent="0">
              <a:buNone/>
            </a:pPr>
            <a:endParaRPr lang="en-US" dirty="0"/>
          </a:p>
          <a:p>
            <a:r>
              <a:rPr lang="en-US" dirty="0"/>
              <a:t>Speak their language--mirror terminology the foundation uses in describing its programmatic priorities.</a:t>
            </a:r>
          </a:p>
          <a:p>
            <a:endParaRPr lang="en-US" dirty="0"/>
          </a:p>
        </p:txBody>
      </p:sp>
      <p:pic>
        <p:nvPicPr>
          <p:cNvPr id="5" name="Picture 4">
            <a:extLst>
              <a:ext uri="{FF2B5EF4-FFF2-40B4-BE49-F238E27FC236}">
                <a16:creationId xmlns:a16="http://schemas.microsoft.com/office/drawing/2014/main" id="{47E94C5B-DA79-0558-0CC2-D40ADEF09763}"/>
              </a:ext>
            </a:extLst>
          </p:cNvPr>
          <p:cNvPicPr>
            <a:picLocks noChangeAspect="1"/>
          </p:cNvPicPr>
          <p:nvPr/>
        </p:nvPicPr>
        <p:blipFill>
          <a:blip r:embed="rId3"/>
          <a:stretch>
            <a:fillRect/>
          </a:stretch>
        </p:blipFill>
        <p:spPr>
          <a:xfrm>
            <a:off x="477981" y="2799560"/>
            <a:ext cx="3084302" cy="1729072"/>
          </a:xfrm>
          <a:prstGeom prst="rect">
            <a:avLst/>
          </a:prstGeom>
        </p:spPr>
      </p:pic>
    </p:spTree>
    <p:extLst>
      <p:ext uri="{BB962C8B-B14F-4D97-AF65-F5344CB8AC3E}">
        <p14:creationId xmlns:p14="http://schemas.microsoft.com/office/powerpoint/2010/main" val="81133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DC7294-B3AD-AB05-6C4C-1B99D23AD177}"/>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0C995EF-7F7A-8925-E640-01D3BC15C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EA61F8D-E627-0272-2B84-F2D890F19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84B4-3A46-6A7F-6DAF-8C921AE20FFF}"/>
              </a:ext>
            </a:extLst>
          </p:cNvPr>
          <p:cNvSpPr>
            <a:spLocks noGrp="1"/>
          </p:cNvSpPr>
          <p:nvPr>
            <p:ph type="title"/>
          </p:nvPr>
        </p:nvSpPr>
        <p:spPr>
          <a:xfrm>
            <a:off x="280433" y="863286"/>
            <a:ext cx="3608709" cy="4908864"/>
          </a:xfrm>
        </p:spPr>
        <p:txBody>
          <a:bodyPr>
            <a:normAutofit/>
          </a:bodyPr>
          <a:lstStyle/>
          <a:p>
            <a:r>
              <a:rPr lang="en-US" b="1" dirty="0">
                <a:solidFill>
                  <a:schemeClr val="bg1"/>
                </a:solidFill>
              </a:rPr>
              <a:t>Competitive Advantage</a:t>
            </a:r>
          </a:p>
        </p:txBody>
      </p:sp>
      <p:sp>
        <p:nvSpPr>
          <p:cNvPr id="29" name="Arc 28">
            <a:extLst>
              <a:ext uri="{FF2B5EF4-FFF2-40B4-BE49-F238E27FC236}">
                <a16:creationId xmlns:a16="http://schemas.microsoft.com/office/drawing/2014/main" id="{389745D7-592E-E492-E81B-A70071078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74C8698-BABA-5AFF-400D-DECB4DDB91FC}"/>
              </a:ext>
            </a:extLst>
          </p:cNvPr>
          <p:cNvSpPr>
            <a:spLocks noGrp="1"/>
          </p:cNvSpPr>
          <p:nvPr>
            <p:ph idx="1"/>
          </p:nvPr>
        </p:nvSpPr>
        <p:spPr>
          <a:xfrm>
            <a:off x="4288221" y="1970690"/>
            <a:ext cx="7427529" cy="4256689"/>
          </a:xfrm>
        </p:spPr>
        <p:txBody>
          <a:bodyPr anchor="ctr">
            <a:normAutofit lnSpcReduction="10000"/>
          </a:bodyPr>
          <a:lstStyle/>
          <a:p>
            <a:r>
              <a:rPr lang="en-US" dirty="0"/>
              <a:t>Position your organization as </a:t>
            </a:r>
            <a:r>
              <a:rPr lang="en-US" u="sng" dirty="0"/>
              <a:t>the</a:t>
            </a:r>
            <a:r>
              <a:rPr lang="en-US" dirty="0"/>
              <a:t> leader and most innovative in this particular sector.</a:t>
            </a:r>
          </a:p>
          <a:p>
            <a:endParaRPr lang="en-US" dirty="0"/>
          </a:p>
          <a:p>
            <a:r>
              <a:rPr lang="en-US" dirty="0"/>
              <a:t>Highlight the </a:t>
            </a:r>
            <a:r>
              <a:rPr lang="en-US" u="sng" dirty="0"/>
              <a:t>one</a:t>
            </a:r>
            <a:r>
              <a:rPr lang="en-US" dirty="0"/>
              <a:t> thing that you do better.</a:t>
            </a:r>
          </a:p>
          <a:p>
            <a:pPr marL="0" indent="0">
              <a:buNone/>
            </a:pPr>
            <a:endParaRPr lang="en-US" dirty="0"/>
          </a:p>
          <a:p>
            <a:r>
              <a:rPr lang="en-US" dirty="0"/>
              <a:t>Make your organization valuable to the foundation: e.g., as a data and evidence source, best practices leader/developer, public face/increased recognition of  a foundation’s work.  </a:t>
            </a:r>
          </a:p>
          <a:p>
            <a:endParaRPr lang="en-US" sz="2000" dirty="0"/>
          </a:p>
        </p:txBody>
      </p:sp>
      <p:pic>
        <p:nvPicPr>
          <p:cNvPr id="4" name="Image" descr="Image">
            <a:extLst>
              <a:ext uri="{FF2B5EF4-FFF2-40B4-BE49-F238E27FC236}">
                <a16:creationId xmlns:a16="http://schemas.microsoft.com/office/drawing/2014/main" id="{EBF7FF4E-8BB9-B665-970B-DA8080BC1623}"/>
              </a:ext>
            </a:extLst>
          </p:cNvPr>
          <p:cNvPicPr>
            <a:picLocks noChangeAspect="1"/>
          </p:cNvPicPr>
          <p:nvPr/>
        </p:nvPicPr>
        <p:blipFill>
          <a:blip r:embed="rId2"/>
          <a:stretch>
            <a:fillRect/>
          </a:stretch>
        </p:blipFill>
        <p:spPr>
          <a:xfrm>
            <a:off x="11233148" y="6016892"/>
            <a:ext cx="609896" cy="528228"/>
          </a:xfrm>
          <a:prstGeom prst="rect">
            <a:avLst/>
          </a:prstGeom>
          <a:ln w="12700">
            <a:miter lim="400000"/>
          </a:ln>
        </p:spPr>
      </p:pic>
      <p:pic>
        <p:nvPicPr>
          <p:cNvPr id="6" name="Picture 5">
            <a:extLst>
              <a:ext uri="{FF2B5EF4-FFF2-40B4-BE49-F238E27FC236}">
                <a16:creationId xmlns:a16="http://schemas.microsoft.com/office/drawing/2014/main" id="{A59ACAE0-9DA4-022B-C65A-590F9600814F}"/>
              </a:ext>
            </a:extLst>
          </p:cNvPr>
          <p:cNvPicPr>
            <a:picLocks noChangeAspect="1"/>
          </p:cNvPicPr>
          <p:nvPr/>
        </p:nvPicPr>
        <p:blipFill>
          <a:blip r:embed="rId3"/>
          <a:stretch>
            <a:fillRect/>
          </a:stretch>
        </p:blipFill>
        <p:spPr>
          <a:xfrm>
            <a:off x="8166538" y="312880"/>
            <a:ext cx="3467297" cy="1536185"/>
          </a:xfrm>
          <a:prstGeom prst="rect">
            <a:avLst/>
          </a:prstGeom>
        </p:spPr>
      </p:pic>
    </p:spTree>
    <p:extLst>
      <p:ext uri="{BB962C8B-B14F-4D97-AF65-F5344CB8AC3E}">
        <p14:creationId xmlns:p14="http://schemas.microsoft.com/office/powerpoint/2010/main" val="539884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9EC7A6-F6A7-9800-65DD-62E7EFCC346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ED29DD7-4CD9-AA2C-45CD-27698895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158AE-E41B-6BBD-6EC5-AE8F508B383B}"/>
              </a:ext>
            </a:extLst>
          </p:cNvPr>
          <p:cNvSpPr>
            <a:spLocks noGrp="1"/>
          </p:cNvSpPr>
          <p:nvPr>
            <p:ph type="title"/>
          </p:nvPr>
        </p:nvSpPr>
        <p:spPr>
          <a:xfrm>
            <a:off x="572493" y="238539"/>
            <a:ext cx="11018520" cy="1434415"/>
          </a:xfrm>
        </p:spPr>
        <p:txBody>
          <a:bodyPr anchor="b">
            <a:normAutofit/>
          </a:bodyPr>
          <a:lstStyle/>
          <a:p>
            <a:r>
              <a:rPr lang="en-US" sz="4800" b="1" dirty="0">
                <a:solidFill>
                  <a:schemeClr val="accent2"/>
                </a:solidFill>
              </a:rPr>
              <a:t>Note on Timing</a:t>
            </a:r>
          </a:p>
        </p:txBody>
      </p:sp>
      <p:sp>
        <p:nvSpPr>
          <p:cNvPr id="16" name="sketchy line">
            <a:extLst>
              <a:ext uri="{FF2B5EF4-FFF2-40B4-BE49-F238E27FC236}">
                <a16:creationId xmlns:a16="http://schemas.microsoft.com/office/drawing/2014/main" id="{7CF86798-81B8-0B09-C7F1-F1B9B34B4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FDF2B0-085A-E84D-35AC-01B8E6C396DD}"/>
              </a:ext>
            </a:extLst>
          </p:cNvPr>
          <p:cNvSpPr>
            <a:spLocks noGrp="1"/>
          </p:cNvSpPr>
          <p:nvPr>
            <p:ph idx="1"/>
          </p:nvPr>
        </p:nvSpPr>
        <p:spPr>
          <a:xfrm>
            <a:off x="572492" y="1911493"/>
            <a:ext cx="9725937" cy="4278995"/>
          </a:xfrm>
        </p:spPr>
        <p:txBody>
          <a:bodyPr anchor="t">
            <a:normAutofit/>
          </a:bodyPr>
          <a:lstStyle/>
          <a:p>
            <a:r>
              <a:rPr lang="en-US" dirty="0"/>
              <a:t>Published submission due dates once/twice a year are not your only opportunity. </a:t>
            </a:r>
          </a:p>
          <a:p>
            <a:r>
              <a:rPr lang="en-US" dirty="0"/>
              <a:t>Some medium and most large foundations quietly accept proposals throughout the year (e.g., quarterly) from organizations with whom they have a relationship or promising dialogue. </a:t>
            </a:r>
          </a:p>
          <a:p>
            <a:r>
              <a:rPr lang="en-US" dirty="0"/>
              <a:t>End-of-year scramble to meet 5% annual payment is an opportunity! </a:t>
            </a:r>
          </a:p>
          <a:p>
            <a:pPr marL="0" indent="0">
              <a:buNone/>
            </a:pPr>
            <a:endParaRPr lang="en-US" sz="2200" dirty="0"/>
          </a:p>
        </p:txBody>
      </p:sp>
      <p:pic>
        <p:nvPicPr>
          <p:cNvPr id="4" name="Image" descr="Image">
            <a:extLst>
              <a:ext uri="{FF2B5EF4-FFF2-40B4-BE49-F238E27FC236}">
                <a16:creationId xmlns:a16="http://schemas.microsoft.com/office/drawing/2014/main" id="{4EF05AB6-B842-15C4-6CE9-5B7A182FDA66}"/>
              </a:ext>
            </a:extLst>
          </p:cNvPr>
          <p:cNvPicPr>
            <a:picLocks noChangeAspect="1"/>
          </p:cNvPicPr>
          <p:nvPr/>
        </p:nvPicPr>
        <p:blipFill>
          <a:blip r:embed="rId2"/>
          <a:stretch>
            <a:fillRect/>
          </a:stretch>
        </p:blipFill>
        <p:spPr>
          <a:xfrm>
            <a:off x="11345543" y="6190488"/>
            <a:ext cx="609896" cy="528228"/>
          </a:xfrm>
          <a:prstGeom prst="rect">
            <a:avLst/>
          </a:prstGeom>
          <a:ln w="12700">
            <a:miter lim="400000"/>
          </a:ln>
        </p:spPr>
      </p:pic>
      <p:pic>
        <p:nvPicPr>
          <p:cNvPr id="8" name="Picture 7">
            <a:extLst>
              <a:ext uri="{FF2B5EF4-FFF2-40B4-BE49-F238E27FC236}">
                <a16:creationId xmlns:a16="http://schemas.microsoft.com/office/drawing/2014/main" id="{336F5122-44C9-79C6-B5D3-BD9E09EEB418}"/>
              </a:ext>
            </a:extLst>
          </p:cNvPr>
          <p:cNvPicPr>
            <a:picLocks noChangeAspect="1"/>
          </p:cNvPicPr>
          <p:nvPr/>
        </p:nvPicPr>
        <p:blipFill>
          <a:blip r:embed="rId3"/>
          <a:srcRect l="19526" t="3413" r="24361" b="20785"/>
          <a:stretch>
            <a:fillRect/>
          </a:stretch>
        </p:blipFill>
        <p:spPr>
          <a:xfrm flipH="1">
            <a:off x="10298429" y="2386398"/>
            <a:ext cx="1543590" cy="2085204"/>
          </a:xfrm>
          <a:prstGeom prst="rect">
            <a:avLst/>
          </a:prstGeom>
        </p:spPr>
      </p:pic>
    </p:spTree>
    <p:extLst>
      <p:ext uri="{BB962C8B-B14F-4D97-AF65-F5344CB8AC3E}">
        <p14:creationId xmlns:p14="http://schemas.microsoft.com/office/powerpoint/2010/main" val="1761697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2F1D7C-1F6F-3D42-B0A1-500F5F849728}"/>
              </a:ext>
            </a:extLst>
          </p:cNvPr>
          <p:cNvSpPr txBox="1">
            <a:spLocks/>
          </p:cNvSpPr>
          <p:nvPr/>
        </p:nvSpPr>
        <p:spPr>
          <a:xfrm>
            <a:off x="2545977" y="1305985"/>
            <a:ext cx="10972801"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rgbClr val="2F6A36"/>
                </a:solidFill>
                <a:latin typeface="Montserrat Medium" pitchFamily="2" charset="77"/>
                <a:ea typeface="+mj-ea"/>
                <a:cs typeface="Arial" pitchFamily="34" charset="0"/>
              </a:defRPr>
            </a:lvl1pPr>
          </a:lstStyle>
          <a:p>
            <a:r>
              <a:rPr lang="en-US" dirty="0">
                <a:solidFill>
                  <a:schemeClr val="accent2">
                    <a:lumMod val="50000"/>
                  </a:schemeClr>
                </a:solidFill>
                <a:latin typeface="+mn-lt"/>
              </a:rPr>
              <a:t>Questions?</a:t>
            </a:r>
          </a:p>
        </p:txBody>
      </p:sp>
      <p:cxnSp>
        <p:nvCxnSpPr>
          <p:cNvPr id="5" name="Straight Connector 4">
            <a:extLst>
              <a:ext uri="{FF2B5EF4-FFF2-40B4-BE49-F238E27FC236}">
                <a16:creationId xmlns:a16="http://schemas.microsoft.com/office/drawing/2014/main" id="{59B90783-B3B5-5042-8457-9EC07EAA4CD2}"/>
              </a:ext>
            </a:extLst>
          </p:cNvPr>
          <p:cNvCxnSpPr/>
          <p:nvPr/>
        </p:nvCxnSpPr>
        <p:spPr>
          <a:xfrm>
            <a:off x="0" y="3276600"/>
            <a:ext cx="950976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563956-ECFE-A616-6574-6B09ACD29F81}"/>
              </a:ext>
            </a:extLst>
          </p:cNvPr>
          <p:cNvSpPr txBox="1"/>
          <p:nvPr/>
        </p:nvSpPr>
        <p:spPr>
          <a:xfrm>
            <a:off x="152400" y="3581400"/>
            <a:ext cx="8757139" cy="3108543"/>
          </a:xfrm>
          <a:prstGeom prst="rect">
            <a:avLst/>
          </a:prstGeom>
          <a:noFill/>
        </p:spPr>
        <p:txBody>
          <a:bodyPr wrap="square" rtlCol="0">
            <a:spAutoFit/>
          </a:bodyPr>
          <a:lstStyle/>
          <a:p>
            <a:r>
              <a:rPr lang="en-US" sz="2800" b="1" dirty="0">
                <a:solidFill>
                  <a:schemeClr val="bg2">
                    <a:lumMod val="50000"/>
                  </a:schemeClr>
                </a:solidFill>
                <a:cs typeface="Arial" panose="020B0604020202020204" pitchFamily="34" charset="0"/>
              </a:rPr>
              <a:t>IFP Contact Information:</a:t>
            </a:r>
          </a:p>
          <a:p>
            <a:r>
              <a:rPr lang="en-US" sz="2400" dirty="0">
                <a:solidFill>
                  <a:schemeClr val="bg2">
                    <a:lumMod val="50000"/>
                  </a:schemeClr>
                </a:solidFill>
                <a:cs typeface="Arial" panose="020B0604020202020204" pitchFamily="34" charset="0"/>
              </a:rPr>
              <a:t>Louise Mathias, Senior Partner</a:t>
            </a:r>
          </a:p>
          <a:p>
            <a:r>
              <a:rPr lang="en-US" sz="2400" dirty="0">
                <a:solidFill>
                  <a:schemeClr val="tx1">
                    <a:lumMod val="75000"/>
                    <a:lumOff val="25000"/>
                  </a:schemeClr>
                </a:solidFill>
                <a:cs typeface="Arial" panose="020B0604020202020204" pitchFamily="34" charset="0"/>
                <a:hlinkClick r:id="rId3"/>
              </a:rPr>
              <a:t>Louise.mathias@innovativefundingpartners.com</a:t>
            </a:r>
            <a:endParaRPr lang="en-US" sz="2400" dirty="0">
              <a:solidFill>
                <a:schemeClr val="tx1">
                  <a:lumMod val="75000"/>
                  <a:lumOff val="25000"/>
                </a:schemeClr>
              </a:solidFill>
              <a:cs typeface="Arial" panose="020B0604020202020204" pitchFamily="34" charset="0"/>
            </a:endParaRPr>
          </a:p>
          <a:p>
            <a:r>
              <a:rPr lang="en-US" sz="2400" dirty="0">
                <a:solidFill>
                  <a:schemeClr val="bg2">
                    <a:lumMod val="50000"/>
                  </a:schemeClr>
                </a:solidFill>
                <a:cs typeface="Arial" panose="020B0604020202020204" pitchFamily="34" charset="0"/>
              </a:rPr>
              <a:t>(202) 809-3401</a:t>
            </a:r>
          </a:p>
          <a:p>
            <a:endParaRPr lang="en-US" sz="2400" dirty="0">
              <a:solidFill>
                <a:schemeClr val="bg2">
                  <a:lumMod val="50000"/>
                </a:schemeClr>
              </a:solidFill>
              <a:cs typeface="Arial" panose="020B0604020202020204" pitchFamily="34" charset="0"/>
            </a:endParaRPr>
          </a:p>
          <a:p>
            <a:r>
              <a:rPr lang="en-US" sz="2400" dirty="0">
                <a:solidFill>
                  <a:schemeClr val="bg2">
                    <a:lumMod val="50000"/>
                  </a:schemeClr>
                </a:solidFill>
                <a:cs typeface="Arial" panose="020B0604020202020204" pitchFamily="34" charset="0"/>
              </a:rPr>
              <a:t>Dr. Brian Kelley, Senior Partner</a:t>
            </a:r>
          </a:p>
          <a:p>
            <a:r>
              <a:rPr lang="en-US" sz="2400" dirty="0">
                <a:solidFill>
                  <a:schemeClr val="tx1">
                    <a:lumMod val="75000"/>
                    <a:lumOff val="25000"/>
                  </a:schemeClr>
                </a:solidFill>
                <a:cs typeface="Arial" panose="020B0604020202020204" pitchFamily="34" charset="0"/>
                <a:hlinkClick r:id="rId4"/>
              </a:rPr>
              <a:t>Brian.Kelley@innovativefundingpartners.com</a:t>
            </a:r>
            <a:endParaRPr lang="en-US" sz="2400" dirty="0">
              <a:solidFill>
                <a:schemeClr val="tx1">
                  <a:lumMod val="75000"/>
                  <a:lumOff val="25000"/>
                </a:schemeClr>
              </a:solidFill>
              <a:cs typeface="Arial" panose="020B0604020202020204" pitchFamily="34" charset="0"/>
            </a:endParaRPr>
          </a:p>
          <a:p>
            <a:r>
              <a:rPr lang="en-US" sz="2400" dirty="0">
                <a:solidFill>
                  <a:schemeClr val="bg2">
                    <a:lumMod val="50000"/>
                  </a:schemeClr>
                </a:solidFill>
                <a:cs typeface="Arial" panose="020B0604020202020204" pitchFamily="34" charset="0"/>
              </a:rPr>
              <a:t>(202) 809-3399</a:t>
            </a:r>
          </a:p>
        </p:txBody>
      </p:sp>
      <p:pic>
        <p:nvPicPr>
          <p:cNvPr id="3" name="Image" descr="Image">
            <a:extLst>
              <a:ext uri="{FF2B5EF4-FFF2-40B4-BE49-F238E27FC236}">
                <a16:creationId xmlns:a16="http://schemas.microsoft.com/office/drawing/2014/main" id="{4E0BD557-472E-9F17-4F1D-17676F74B8E5}"/>
              </a:ext>
            </a:extLst>
          </p:cNvPr>
          <p:cNvPicPr>
            <a:picLocks noChangeAspect="1"/>
          </p:cNvPicPr>
          <p:nvPr/>
        </p:nvPicPr>
        <p:blipFill>
          <a:blip r:embed="rId5"/>
          <a:stretch>
            <a:fillRect/>
          </a:stretch>
        </p:blipFill>
        <p:spPr>
          <a:xfrm>
            <a:off x="8733698" y="1621369"/>
            <a:ext cx="3305903" cy="2863229"/>
          </a:xfrm>
          <a:prstGeom prst="rect">
            <a:avLst/>
          </a:prstGeom>
          <a:ln w="12700">
            <a:miter lim="400000"/>
          </a:ln>
        </p:spPr>
      </p:pic>
    </p:spTree>
    <p:extLst>
      <p:ext uri="{BB962C8B-B14F-4D97-AF65-F5344CB8AC3E}">
        <p14:creationId xmlns:p14="http://schemas.microsoft.com/office/powerpoint/2010/main" val="401201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g20270e6df5a_0_16"/>
          <p:cNvSpPr txBox="1">
            <a:spLocks noGrp="1"/>
          </p:cNvSpPr>
          <p:nvPr>
            <p:ph type="title"/>
          </p:nvPr>
        </p:nvSpPr>
        <p:spPr>
          <a:xfrm>
            <a:off x="1524000" y="1293338"/>
            <a:ext cx="9144000" cy="3274592"/>
          </a:xfrm>
          <a:prstGeom prst="rect">
            <a:avLst/>
          </a:prstGeom>
        </p:spPr>
        <p:txBody>
          <a:bodyPr spcFirstLastPara="1" vert="horz" lIns="91440" tIns="45720" rIns="91440" bIns="45720" rtlCol="0" anchor="ctr" anchorCtr="0">
            <a:normAutofit fontScale="90000"/>
          </a:bodyPr>
          <a:lstStyle/>
          <a:p>
            <a:pPr marL="50800" algn="ctr">
              <a:buClr>
                <a:schemeClr val="dk1"/>
              </a:buClr>
              <a:buSzPts val="2800"/>
            </a:pPr>
            <a:r>
              <a:rPr lang="en-US" sz="2800" b="1" kern="1200" dirty="0">
                <a:solidFill>
                  <a:schemeClr val="tx1"/>
                </a:solidFill>
                <a:latin typeface="+mn-lt"/>
                <a:ea typeface="Helvetica Neue" panose="02000503000000020004" pitchFamily="2" charset="0"/>
                <a:cs typeface="Helvetica Neue" panose="02000503000000020004" pitchFamily="2" charset="0"/>
                <a:sym typeface="Montserrat"/>
              </a:rPr>
              <a:t>What is the Grants Help Desk?</a:t>
            </a:r>
            <a:br>
              <a:rPr lang="en-US" sz="2300" b="1" kern="1200" dirty="0">
                <a:solidFill>
                  <a:schemeClr val="tx1"/>
                </a:solidFill>
                <a:latin typeface="+mn-lt"/>
                <a:ea typeface="+mj-ea"/>
                <a:cs typeface="+mj-cs"/>
                <a:sym typeface="Montserrat"/>
              </a:rPr>
            </a:br>
            <a:br>
              <a:rPr lang="en-US" sz="2300" b="1"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Montserrat"/>
              </a:rPr>
            </a:br>
            <a:r>
              <a:rPr lang="en-US" sz="2800" kern="1200" dirty="0">
                <a:solidFill>
                  <a:schemeClr val="tx1"/>
                </a:solidFill>
                <a:latin typeface="+mn-lt"/>
                <a:ea typeface="Helvetica Neue" panose="02000503000000020004" pitchFamily="2" charset="0"/>
                <a:cs typeface="Helvetica Neue" panose="02000503000000020004" pitchFamily="2" charset="0"/>
              </a:rPr>
              <a:t>The Grants Help Desk provides technical support to eligible organizations that have questions about a funding opportunity to which they are considering applying, or questions that may arise during the grant development process. The goal is to help make grant applications more competitive and to improve the chances of securing funding outside of Dogwood. Support is provided by IFP.</a:t>
            </a:r>
            <a:endParaRPr lang="en-US" sz="2800" b="1" kern="1200" dirty="0">
              <a:solidFill>
                <a:schemeClr val="tx1"/>
              </a:solidFill>
              <a:latin typeface="+mn-lt"/>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7F2C-C64B-D952-EBF0-2C8C2EA812B7}"/>
              </a:ext>
            </a:extLst>
          </p:cNvPr>
          <p:cNvSpPr>
            <a:spLocks noGrp="1"/>
          </p:cNvSpPr>
          <p:nvPr>
            <p:ph type="title"/>
          </p:nvPr>
        </p:nvSpPr>
        <p:spPr>
          <a:xfrm>
            <a:off x="609601" y="304800"/>
            <a:ext cx="10972801" cy="1143000"/>
          </a:xfrm>
        </p:spPr>
        <p:txBody>
          <a:bodyPr anchor="ctr">
            <a:normAutofit fontScale="90000"/>
          </a:bodyPr>
          <a:lstStyle/>
          <a:p>
            <a:pPr>
              <a:lnSpc>
                <a:spcPct val="90000"/>
              </a:lnSpc>
            </a:pPr>
            <a:r>
              <a:rPr lang="en-US" sz="4000" dirty="0">
                <a:solidFill>
                  <a:schemeClr val="accent2">
                    <a:lumMod val="50000"/>
                  </a:schemeClr>
                </a:solidFill>
              </a:rPr>
              <a:t>Save the Date </a:t>
            </a:r>
            <a:br>
              <a:rPr lang="en-US" dirty="0">
                <a:solidFill>
                  <a:schemeClr val="accent2">
                    <a:lumMod val="50000"/>
                  </a:schemeClr>
                </a:solidFill>
              </a:rPr>
            </a:br>
            <a:endParaRPr lang="en-US" dirty="0">
              <a:solidFill>
                <a:schemeClr val="accent2">
                  <a:lumMod val="50000"/>
                </a:schemeClr>
              </a:solidFill>
            </a:endParaRPr>
          </a:p>
        </p:txBody>
      </p:sp>
      <p:pic>
        <p:nvPicPr>
          <p:cNvPr id="1026" name="Picture 2" descr="Teamwork Stock Illustrations – 597,095 Teamwork Stock ...">
            <a:extLst>
              <a:ext uri="{FF2B5EF4-FFF2-40B4-BE49-F238E27FC236}">
                <a16:creationId xmlns:a16="http://schemas.microsoft.com/office/drawing/2014/main" id="{A30B324C-BA37-8CA3-F73C-7DFFD30FA5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 y="1969755"/>
            <a:ext cx="4125074" cy="2918490"/>
          </a:xfrm>
          <a:prstGeom prst="rect">
            <a:avLst/>
          </a:prstGeom>
          <a:solidFill>
            <a:srgbClr val="FFFFFF"/>
          </a:solidFill>
        </p:spPr>
      </p:pic>
      <p:sp>
        <p:nvSpPr>
          <p:cNvPr id="3" name="Content Placeholder 2">
            <a:extLst>
              <a:ext uri="{FF2B5EF4-FFF2-40B4-BE49-F238E27FC236}">
                <a16:creationId xmlns:a16="http://schemas.microsoft.com/office/drawing/2014/main" id="{DB52AA48-E96C-3B72-A457-A5D834B537E2}"/>
              </a:ext>
            </a:extLst>
          </p:cNvPr>
          <p:cNvSpPr>
            <a:spLocks noGrp="1"/>
          </p:cNvSpPr>
          <p:nvPr>
            <p:ph sz="half" idx="2"/>
          </p:nvPr>
        </p:nvSpPr>
        <p:spPr>
          <a:xfrm>
            <a:off x="5020733" y="1447800"/>
            <a:ext cx="7113760" cy="5410200"/>
          </a:xfrm>
        </p:spPr>
        <p:txBody>
          <a:bodyPr>
            <a:normAutofit/>
          </a:bodyPr>
          <a:lstStyle/>
          <a:p>
            <a:pPr marL="0" indent="0">
              <a:buNone/>
            </a:pPr>
            <a:endParaRPr lang="en-US" dirty="0"/>
          </a:p>
          <a:p>
            <a:pPr marL="0" indent="0">
              <a:buNone/>
            </a:pPr>
            <a:r>
              <a:rPr lang="en-US" sz="3250" b="1" dirty="0">
                <a:solidFill>
                  <a:schemeClr val="accent1">
                    <a:lumMod val="50000"/>
                  </a:schemeClr>
                </a:solidFill>
              </a:rPr>
              <a:t>Sustainability for Nonprofit Organizations: Considerations for Long-Term Success</a:t>
            </a:r>
          </a:p>
          <a:p>
            <a:pPr marL="0" indent="0">
              <a:buNone/>
            </a:pPr>
            <a:endParaRPr lang="en-US" b="1" dirty="0">
              <a:solidFill>
                <a:schemeClr val="accent1">
                  <a:lumMod val="50000"/>
                </a:schemeClr>
              </a:solidFill>
            </a:endParaRPr>
          </a:p>
          <a:p>
            <a:pPr marL="0" indent="0">
              <a:buNone/>
            </a:pPr>
            <a:r>
              <a:rPr lang="en-US" b="1" dirty="0">
                <a:solidFill>
                  <a:schemeClr val="accent1">
                    <a:lumMod val="50000"/>
                  </a:schemeClr>
                </a:solidFill>
              </a:rPr>
              <a:t>Wednesday, August 20</a:t>
            </a:r>
            <a:r>
              <a:rPr lang="en-US" b="1" baseline="30000" dirty="0">
                <a:solidFill>
                  <a:schemeClr val="accent1">
                    <a:lumMod val="50000"/>
                  </a:schemeClr>
                </a:solidFill>
              </a:rPr>
              <a:t>th</a:t>
            </a:r>
            <a:r>
              <a:rPr lang="en-US" b="1" dirty="0">
                <a:solidFill>
                  <a:schemeClr val="accent1">
                    <a:lumMod val="50000"/>
                  </a:schemeClr>
                </a:solidFill>
              </a:rPr>
              <a:t>, 2025</a:t>
            </a:r>
          </a:p>
          <a:p>
            <a:pPr marL="0" indent="0">
              <a:buNone/>
            </a:pPr>
            <a:r>
              <a:rPr lang="en-US" b="1" dirty="0">
                <a:solidFill>
                  <a:schemeClr val="accent1">
                    <a:lumMod val="50000"/>
                  </a:schemeClr>
                </a:solidFill>
              </a:rPr>
              <a:t>12-1 pm </a:t>
            </a:r>
          </a:p>
          <a:p>
            <a:pPr marL="0" indent="0">
              <a:buNone/>
            </a:pPr>
            <a:endParaRPr lang="en-US" dirty="0"/>
          </a:p>
          <a:p>
            <a:pPr marL="0" indent="0">
              <a:buNone/>
            </a:pPr>
            <a:endParaRPr lang="en-US" dirty="0"/>
          </a:p>
        </p:txBody>
      </p:sp>
      <p:cxnSp>
        <p:nvCxnSpPr>
          <p:cNvPr id="4" name="Straight Connector 3">
            <a:extLst>
              <a:ext uri="{FF2B5EF4-FFF2-40B4-BE49-F238E27FC236}">
                <a16:creationId xmlns:a16="http://schemas.microsoft.com/office/drawing/2014/main" id="{D92B55A4-CCA6-1B93-8460-B1671D04DF93}"/>
              </a:ext>
            </a:extLst>
          </p:cNvPr>
          <p:cNvCxnSpPr/>
          <p:nvPr/>
        </p:nvCxnSpPr>
        <p:spPr>
          <a:xfrm>
            <a:off x="57509" y="1066800"/>
            <a:ext cx="950976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73B58031-4063-6D0C-E3D8-CD504EA76055}"/>
              </a:ext>
            </a:extLst>
          </p:cNvPr>
          <p:cNvPicPr>
            <a:picLocks noChangeAspect="1"/>
          </p:cNvPicPr>
          <p:nvPr/>
        </p:nvPicPr>
        <p:blipFill>
          <a:blip r:embed="rId3"/>
          <a:stretch>
            <a:fillRect/>
          </a:stretch>
        </p:blipFill>
        <p:spPr>
          <a:xfrm>
            <a:off x="11412919" y="6244970"/>
            <a:ext cx="609896" cy="528228"/>
          </a:xfrm>
          <a:prstGeom prst="rect">
            <a:avLst/>
          </a:prstGeom>
          <a:ln w="12700">
            <a:miter lim="400000"/>
          </a:ln>
        </p:spPr>
      </p:pic>
    </p:spTree>
    <p:extLst>
      <p:ext uri="{BB962C8B-B14F-4D97-AF65-F5344CB8AC3E}">
        <p14:creationId xmlns:p14="http://schemas.microsoft.com/office/powerpoint/2010/main" val="907789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3332F"/>
        </a:solidFill>
        <a:effectLst/>
      </p:bgPr>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stretch>
            <a:fillRect/>
          </a:stretch>
        </p:blipFill>
        <p:spPr>
          <a:xfrm>
            <a:off x="3885541" y="2854119"/>
            <a:ext cx="4420918" cy="1149762"/>
          </a:xfrm>
          <a:prstGeom prst="rect">
            <a:avLst/>
          </a:prstGeom>
          <a:ln w="12700">
            <a:miter lim="400000"/>
          </a:ln>
        </p:spPr>
      </p:pic>
      <p:sp>
        <p:nvSpPr>
          <p:cNvPr id="185" name="title of"/>
          <p:cNvSpPr txBox="1"/>
          <p:nvPr/>
        </p:nvSpPr>
        <p:spPr>
          <a:xfrm>
            <a:off x="5585141" y="4623934"/>
            <a:ext cx="1187056"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sz="2000"/>
              <a:t>dht.org</a:t>
            </a:r>
          </a:p>
        </p:txBody>
      </p:sp>
    </p:spTree>
    <p:extLst>
      <p:ext uri="{BB962C8B-B14F-4D97-AF65-F5344CB8AC3E}">
        <p14:creationId xmlns:p14="http://schemas.microsoft.com/office/powerpoint/2010/main" val="1236148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a:extLst>
            <a:ext uri="{FF2B5EF4-FFF2-40B4-BE49-F238E27FC236}">
              <a16:creationId xmlns:a16="http://schemas.microsoft.com/office/drawing/2014/main" id="{B4053CE3-6F60-38EA-BB96-00850B58785C}"/>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23FFEAE2-9078-E59F-60BA-027524888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8DD740FA-272C-3DFD-0AA4-F44E3C36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D6EEDEE2-72C7-6899-E2BF-7046457A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g20270e6df5a_0_16">
            <a:extLst>
              <a:ext uri="{FF2B5EF4-FFF2-40B4-BE49-F238E27FC236}">
                <a16:creationId xmlns:a16="http://schemas.microsoft.com/office/drawing/2014/main" id="{1F996CB4-57CA-3D8D-0927-46602C66D7CC}"/>
              </a:ext>
            </a:extLst>
          </p:cNvPr>
          <p:cNvSpPr txBox="1">
            <a:spLocks noGrp="1"/>
          </p:cNvSpPr>
          <p:nvPr>
            <p:ph type="title"/>
          </p:nvPr>
        </p:nvSpPr>
        <p:spPr>
          <a:xfrm>
            <a:off x="596463" y="757929"/>
            <a:ext cx="10999072" cy="4412582"/>
          </a:xfrm>
          <a:prstGeom prst="rect">
            <a:avLst/>
          </a:prstGeom>
        </p:spPr>
        <p:txBody>
          <a:bodyPr spcFirstLastPara="1" vert="horz" lIns="91440" tIns="45720" rIns="91440" bIns="45720" rtlCol="0" anchor="ctr" anchorCtr="0">
            <a:normAutofit fontScale="90000"/>
          </a:bodyPr>
          <a:lstStyle/>
          <a:p>
            <a:pPr marL="50800">
              <a:buClr>
                <a:schemeClr val="dk1"/>
              </a:buClr>
              <a:buSzPts val="2800"/>
            </a:pPr>
            <a:br>
              <a:rPr lang="en-US" sz="2300" b="1" kern="1200" dirty="0">
                <a:solidFill>
                  <a:schemeClr val="tx1"/>
                </a:solidFill>
                <a:latin typeface="+mj-lt"/>
                <a:ea typeface="+mj-ea"/>
                <a:cs typeface="+mj-cs"/>
                <a:sym typeface="Montserrat"/>
              </a:rPr>
            </a:br>
            <a:br>
              <a:rPr lang="en-US" sz="2300" b="1"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Montserrat"/>
              </a:rPr>
            </a:br>
            <a:r>
              <a:rPr lang="en-US" sz="2000" kern="1200" dirty="0">
                <a:solidFill>
                  <a:schemeClr val="tx1"/>
                </a:solidFill>
                <a:latin typeface="+mn-lt"/>
                <a:ea typeface="Helvetica Neue" panose="02000503000000020004" pitchFamily="2" charset="0"/>
                <a:cs typeface="Helvetica Neue" panose="02000503000000020004" pitchFamily="2" charset="0"/>
              </a:rPr>
              <a:t>Nonprofit or municipal government organizations that: </a:t>
            </a:r>
            <a:br>
              <a:rPr lang="en-US" sz="2000" kern="1200" dirty="0">
                <a:solidFill>
                  <a:schemeClr val="tx1"/>
                </a:solidFill>
                <a:latin typeface="+mn-lt"/>
                <a:ea typeface="Helvetica Neue" panose="02000503000000020004" pitchFamily="2" charset="0"/>
                <a:cs typeface="Helvetica Neue" panose="02000503000000020004" pitchFamily="2" charset="0"/>
              </a:rPr>
            </a:br>
            <a:br>
              <a:rPr lang="en-US" sz="2000" kern="1200" dirty="0">
                <a:solidFill>
                  <a:schemeClr val="tx1"/>
                </a:solidFill>
                <a:latin typeface="+mn-lt"/>
                <a:ea typeface="Helvetica Neue" panose="02000503000000020004" pitchFamily="2" charset="0"/>
                <a:cs typeface="Helvetica Neue" panose="02000503000000020004" pitchFamily="2" charset="0"/>
              </a:rPr>
            </a:br>
            <a:r>
              <a:rPr lang="en-US" sz="2000" kern="1200" dirty="0">
                <a:solidFill>
                  <a:schemeClr val="tx1"/>
                </a:solidFill>
                <a:latin typeface="+mn-lt"/>
                <a:ea typeface="Helvetica Neue" panose="02000503000000020004" pitchFamily="2" charset="0"/>
                <a:cs typeface="Helvetica Neue" panose="02000503000000020004" pitchFamily="2" charset="0"/>
              </a:rPr>
              <a:t>Received grant funding from Dogwood in 2023 and/or 2024 and are in and serving within the Qualla Boundary and/or the 18 counties of Western North Carolina (Avery, Buncombe, Burke, Cherokee, Clay, Graham, Haywood, Henderson, Jackson, Macon, Madison, McDowell, Mitchell, Polk, Rutherford, Swain, Transylvania and Yancey)</a:t>
            </a:r>
            <a:br>
              <a:rPr lang="en-US" sz="2000" kern="1200" dirty="0">
                <a:solidFill>
                  <a:schemeClr val="tx1"/>
                </a:solidFill>
                <a:latin typeface="+mn-lt"/>
                <a:ea typeface="Helvetica Neue" panose="02000503000000020004" pitchFamily="2" charset="0"/>
                <a:cs typeface="Helvetica Neue" panose="02000503000000020004" pitchFamily="2" charset="0"/>
              </a:rPr>
            </a:br>
            <a:br>
              <a:rPr lang="en-US" sz="2000" kern="1200" dirty="0">
                <a:solidFill>
                  <a:schemeClr val="tx1"/>
                </a:solidFill>
                <a:latin typeface="+mn-lt"/>
                <a:ea typeface="Helvetica Neue" panose="02000503000000020004" pitchFamily="2" charset="0"/>
                <a:cs typeface="Helvetica Neue" panose="02000503000000020004" pitchFamily="2" charset="0"/>
              </a:rPr>
            </a:br>
            <a:r>
              <a:rPr lang="en-US" sz="2000" kern="1200" dirty="0">
                <a:solidFill>
                  <a:schemeClr val="tx1"/>
                </a:solidFill>
                <a:latin typeface="+mn-lt"/>
                <a:ea typeface="Helvetica Neue" panose="02000503000000020004" pitchFamily="2" charset="0"/>
                <a:cs typeface="Helvetica Neue" panose="02000503000000020004" pitchFamily="2" charset="0"/>
              </a:rPr>
              <a:t>OR</a:t>
            </a:r>
            <a:br>
              <a:rPr lang="en-US" sz="2000" kern="1200" dirty="0">
                <a:solidFill>
                  <a:schemeClr val="tx1"/>
                </a:solidFill>
                <a:latin typeface="+mn-lt"/>
                <a:ea typeface="Helvetica Neue" panose="02000503000000020004" pitchFamily="2" charset="0"/>
                <a:cs typeface="Helvetica Neue" panose="02000503000000020004" pitchFamily="2" charset="0"/>
              </a:rPr>
            </a:br>
            <a:br>
              <a:rPr lang="en-US" sz="2000" kern="1200" dirty="0">
                <a:solidFill>
                  <a:schemeClr val="tx1"/>
                </a:solidFill>
                <a:latin typeface="+mn-lt"/>
                <a:ea typeface="Helvetica Neue" panose="02000503000000020004" pitchFamily="2" charset="0"/>
                <a:cs typeface="Helvetica Neue" panose="02000503000000020004" pitchFamily="2" charset="0"/>
              </a:rPr>
            </a:br>
            <a:r>
              <a:rPr lang="en-US" sz="2000" kern="1200" dirty="0">
                <a:solidFill>
                  <a:schemeClr val="tx1"/>
                </a:solidFill>
                <a:latin typeface="+mn-lt"/>
                <a:ea typeface="Helvetica Neue" panose="02000503000000020004" pitchFamily="2" charset="0"/>
                <a:cs typeface="Helvetica Neue" panose="02000503000000020004" pitchFamily="2" charset="0"/>
              </a:rPr>
              <a:t>Have not received grant funding from Dogwood Health Trust </a:t>
            </a:r>
            <a:r>
              <a:rPr lang="en-US" sz="2000" dirty="0">
                <a:latin typeface="+mn-lt"/>
                <a:ea typeface="Helvetica Neue" panose="02000503000000020004" pitchFamily="2" charset="0"/>
                <a:cs typeface="Helvetica Neue" panose="02000503000000020004" pitchFamily="2" charset="0"/>
              </a:rPr>
              <a:t>but are</a:t>
            </a:r>
            <a:r>
              <a:rPr lang="en-US" sz="2000" kern="1200" dirty="0">
                <a:solidFill>
                  <a:schemeClr val="tx1"/>
                </a:solidFill>
                <a:latin typeface="+mn-lt"/>
                <a:ea typeface="Helvetica Neue" panose="02000503000000020004" pitchFamily="2" charset="0"/>
                <a:cs typeface="Helvetica Neue" panose="02000503000000020004" pitchFamily="2" charset="0"/>
              </a:rPr>
              <a:t> located in one of the 12 counties most impacted by Hurricane Helene (Buncombe, Yancey, Mitchell, Avery, Henderson, McDowell, Rutherford, Madison, Polk, Burke, Haywood, and Transylvania) and </a:t>
            </a:r>
            <a:r>
              <a:rPr lang="en-US" sz="2000" dirty="0">
                <a:latin typeface="+mn-lt"/>
                <a:ea typeface="Helvetica Neue" panose="02000503000000020004" pitchFamily="2" charset="0"/>
                <a:cs typeface="Helvetica Neue" panose="02000503000000020004" pitchFamily="2" charset="0"/>
              </a:rPr>
              <a:t>are</a:t>
            </a:r>
            <a:r>
              <a:rPr lang="en-US" sz="2000" kern="1200" dirty="0">
                <a:solidFill>
                  <a:schemeClr val="tx1"/>
                </a:solidFill>
                <a:latin typeface="+mn-lt"/>
                <a:ea typeface="Helvetica Neue" panose="02000503000000020004" pitchFamily="2" charset="0"/>
                <a:cs typeface="Helvetica Neue" panose="02000503000000020004" pitchFamily="2" charset="0"/>
              </a:rPr>
              <a:t> seeking funding for hurricane relief and recovery efforts.</a:t>
            </a:r>
            <a:br>
              <a:rPr lang="en-US" sz="2000" kern="1200" dirty="0">
                <a:solidFill>
                  <a:schemeClr val="tx1"/>
                </a:solidFill>
                <a:latin typeface="+mn-lt"/>
                <a:ea typeface="Helvetica Neue" panose="02000503000000020004" pitchFamily="2" charset="0"/>
                <a:cs typeface="Helvetica Neue" panose="02000503000000020004" pitchFamily="2" charset="0"/>
              </a:rPr>
            </a:br>
            <a:br>
              <a:rPr lang="en-US" sz="2000" kern="1200" dirty="0">
                <a:solidFill>
                  <a:schemeClr val="tx1"/>
                </a:solidFill>
                <a:latin typeface="+mn-lt"/>
                <a:ea typeface="Helvetica Neue" panose="02000503000000020004" pitchFamily="2" charset="0"/>
                <a:cs typeface="Helvetica Neue" panose="02000503000000020004" pitchFamily="2" charset="0"/>
              </a:rPr>
            </a:br>
            <a:r>
              <a:rPr lang="en-US" sz="2000" kern="1200" dirty="0">
                <a:solidFill>
                  <a:schemeClr val="tx1"/>
                </a:solidFill>
                <a:latin typeface="+mn-lt"/>
                <a:ea typeface="Helvetica Neue" panose="02000503000000020004" pitchFamily="2" charset="0"/>
                <a:cs typeface="Helvetica Neue" panose="02000503000000020004" pitchFamily="2" charset="0"/>
              </a:rPr>
              <a:t>Have not received support from the Grants Help Desk within the last 30 days</a:t>
            </a:r>
            <a:br>
              <a:rPr lang="en-US" sz="2800" kern="1200" dirty="0">
                <a:solidFill>
                  <a:schemeClr val="tx1"/>
                </a:solidFill>
                <a:latin typeface="+mn-lt"/>
                <a:ea typeface="Helvetica Neue" panose="02000503000000020004" pitchFamily="2" charset="0"/>
                <a:cs typeface="Helvetica Neue" panose="02000503000000020004" pitchFamily="2" charset="0"/>
              </a:rPr>
            </a:br>
            <a:endParaRPr lang="en-US" sz="2800" b="1" kern="1200" dirty="0">
              <a:solidFill>
                <a:schemeClr val="tx1"/>
              </a:solidFill>
              <a:latin typeface="+mn-lt"/>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4052DB12-41FC-CA06-428D-D3C859EAE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688F559E-465F-4760-1F6D-C9B90D30FD34}"/>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
        <p:nvSpPr>
          <p:cNvPr id="3" name="TextBox 2">
            <a:extLst>
              <a:ext uri="{FF2B5EF4-FFF2-40B4-BE49-F238E27FC236}">
                <a16:creationId xmlns:a16="http://schemas.microsoft.com/office/drawing/2014/main" id="{36DD2A3B-80E7-1CB8-58DE-63BCE7BA2747}"/>
              </a:ext>
            </a:extLst>
          </p:cNvPr>
          <p:cNvSpPr txBox="1"/>
          <p:nvPr/>
        </p:nvSpPr>
        <p:spPr>
          <a:xfrm>
            <a:off x="783771" y="757929"/>
            <a:ext cx="10449377" cy="523220"/>
          </a:xfrm>
          <a:prstGeom prst="rect">
            <a:avLst/>
          </a:prstGeom>
          <a:noFill/>
        </p:spPr>
        <p:txBody>
          <a:bodyPr wrap="square" rtlCol="0">
            <a:spAutoFit/>
          </a:bodyPr>
          <a:lstStyle/>
          <a:p>
            <a:pPr algn="ctr"/>
            <a:r>
              <a:rPr lang="en-US" sz="2800" b="1" dirty="0"/>
              <a:t>Who is Eligible to Receive Support from the Grants Help Desk?</a:t>
            </a:r>
          </a:p>
        </p:txBody>
      </p:sp>
    </p:spTree>
    <p:extLst>
      <p:ext uri="{BB962C8B-B14F-4D97-AF65-F5344CB8AC3E}">
        <p14:creationId xmlns:p14="http://schemas.microsoft.com/office/powerpoint/2010/main" val="135918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a:extLst>
            <a:ext uri="{FF2B5EF4-FFF2-40B4-BE49-F238E27FC236}">
              <a16:creationId xmlns:a16="http://schemas.microsoft.com/office/drawing/2014/main" id="{D6BABF7D-84B4-55C8-02F2-24CF3BCC7A45}"/>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01FCC170-3558-AC3C-609A-17D8D313E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7DE6C735-D1B5-6EB8-7026-2D1911816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2B880F9D-D5D3-0638-0B44-9F4C72BA4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g20270e6df5a_0_16">
            <a:extLst>
              <a:ext uri="{FF2B5EF4-FFF2-40B4-BE49-F238E27FC236}">
                <a16:creationId xmlns:a16="http://schemas.microsoft.com/office/drawing/2014/main" id="{09E388AA-5ACD-80F8-94CA-CEF3EDCD1147}"/>
              </a:ext>
            </a:extLst>
          </p:cNvPr>
          <p:cNvSpPr txBox="1">
            <a:spLocks noGrp="1"/>
          </p:cNvSpPr>
          <p:nvPr>
            <p:ph type="title"/>
          </p:nvPr>
        </p:nvSpPr>
        <p:spPr>
          <a:xfrm>
            <a:off x="596464" y="1141375"/>
            <a:ext cx="11000232" cy="5094121"/>
          </a:xfrm>
          <a:prstGeom prst="rect">
            <a:avLst/>
          </a:prstGeom>
        </p:spPr>
        <p:txBody>
          <a:bodyPr spcFirstLastPara="1" vert="horz" lIns="91440" tIns="45720" rIns="91440" bIns="45720" rtlCol="0" anchor="ctr" anchorCtr="0">
            <a:normAutofit/>
          </a:bodyPr>
          <a:lstStyle/>
          <a:p>
            <a:r>
              <a:rPr lang="en-US" sz="2400" b="1" kern="1200" dirty="0">
                <a:solidFill>
                  <a:schemeClr val="tx1"/>
                </a:solidFill>
                <a:latin typeface="+mn-lt"/>
                <a:ea typeface="Helvetica Neue" panose="02000503000000020004" pitchFamily="2" charset="0"/>
                <a:cs typeface="Helvetica Neue" panose="02000503000000020004" pitchFamily="2" charset="0"/>
              </a:rPr>
              <a:t>Eligible:</a:t>
            </a:r>
            <a:br>
              <a:rPr lang="en-US" sz="2800" kern="1200" dirty="0">
                <a:solidFill>
                  <a:schemeClr val="tx1"/>
                </a:solidFill>
                <a:latin typeface="+mn-lt"/>
                <a:ea typeface="Helvetica Neue" panose="02000503000000020004" pitchFamily="2" charset="0"/>
                <a:cs typeface="Helvetica Neue" panose="02000503000000020004" pitchFamily="2" charset="0"/>
              </a:rPr>
            </a:br>
            <a:br>
              <a:rPr lang="en-US" sz="2000" dirty="0">
                <a:latin typeface="+mn-lt"/>
                <a:ea typeface="Helvetica Neue" panose="02000503000000020004" pitchFamily="2" charset="0"/>
                <a:cs typeface="Helvetica Neue" panose="02000503000000020004" pitchFamily="2" charset="0"/>
              </a:rPr>
            </a:br>
            <a:r>
              <a:rPr lang="en-US" sz="2000" dirty="0">
                <a:latin typeface="+mn-lt"/>
                <a:ea typeface="Helvetica Neue" panose="02000503000000020004" pitchFamily="2" charset="0"/>
                <a:cs typeface="Helvetica Neue" panose="02000503000000020004" pitchFamily="2" charset="0"/>
              </a:rPr>
              <a:t>-Assessing the eligibility/competitiveness of a particular project for a specific grant opportunity</a:t>
            </a:r>
            <a:br>
              <a:rPr lang="en-US" sz="2000" dirty="0">
                <a:latin typeface="+mn-lt"/>
                <a:ea typeface="Helvetica Neue" panose="02000503000000020004" pitchFamily="2" charset="0"/>
                <a:cs typeface="Helvetica Neue" panose="02000503000000020004" pitchFamily="2" charset="0"/>
              </a:rPr>
            </a:br>
            <a:r>
              <a:rPr lang="en-US" sz="2000" dirty="0">
                <a:latin typeface="+mn-lt"/>
                <a:ea typeface="Helvetica Neue" panose="02000503000000020004" pitchFamily="2" charset="0"/>
                <a:cs typeface="Helvetica Neue" panose="02000503000000020004" pitchFamily="2" charset="0"/>
              </a:rPr>
              <a:t>-Answering questions that arise during the grant development process (such as those related to the narrative, budget, forms, attachments and submission to the funding agency/organization)</a:t>
            </a:r>
            <a:br>
              <a:rPr lang="en-US" sz="2000" dirty="0">
                <a:latin typeface="+mn-lt"/>
                <a:ea typeface="Helvetica Neue" panose="02000503000000020004" pitchFamily="2" charset="0"/>
                <a:cs typeface="Helvetica Neue" panose="02000503000000020004" pitchFamily="2" charset="0"/>
              </a:rPr>
            </a:br>
            <a:r>
              <a:rPr lang="en-US" sz="2000" dirty="0">
                <a:latin typeface="+mn-lt"/>
                <a:ea typeface="Helvetica Neue" panose="02000503000000020004" pitchFamily="2" charset="0"/>
                <a:cs typeface="Helvetica Neue" panose="02000503000000020004" pitchFamily="2" charset="0"/>
              </a:rPr>
              <a:t>-Navigating the complexities of state, federal, and private foundation grant applications</a:t>
            </a:r>
            <a:br>
              <a:rPr lang="en-US" sz="2000" dirty="0">
                <a:latin typeface="+mn-lt"/>
                <a:ea typeface="Helvetica Neue" panose="02000503000000020004" pitchFamily="2" charset="0"/>
                <a:cs typeface="Helvetica Neue" panose="02000503000000020004" pitchFamily="2" charset="0"/>
              </a:rPr>
            </a:br>
            <a:r>
              <a:rPr lang="en-US" sz="2000" dirty="0">
                <a:latin typeface="+mn-lt"/>
                <a:ea typeface="Helvetica Neue" panose="02000503000000020004" pitchFamily="2" charset="0"/>
                <a:cs typeface="Helvetica Neue" panose="02000503000000020004" pitchFamily="2" charset="0"/>
              </a:rPr>
              <a:t>-Guidance on grant management and post-award compliance</a:t>
            </a:r>
            <a:br>
              <a:rPr lang="en-US" sz="2000" dirty="0">
                <a:latin typeface="+mn-lt"/>
                <a:ea typeface="Helvetica Neue" panose="02000503000000020004" pitchFamily="2" charset="0"/>
                <a:cs typeface="Helvetica Neue" panose="02000503000000020004" pitchFamily="2" charset="0"/>
              </a:rPr>
            </a:br>
            <a:br>
              <a:rPr lang="en-US" sz="2000" dirty="0">
                <a:latin typeface="+mn-lt"/>
                <a:ea typeface="Helvetica Neue" panose="02000503000000020004" pitchFamily="2" charset="0"/>
                <a:cs typeface="Helvetica Neue" panose="02000503000000020004" pitchFamily="2" charset="0"/>
              </a:rPr>
            </a:br>
            <a:r>
              <a:rPr lang="en-US" sz="2400" b="1" dirty="0">
                <a:latin typeface="+mn-lt"/>
                <a:ea typeface="Helvetica Neue" panose="02000503000000020004" pitchFamily="2" charset="0"/>
                <a:cs typeface="Helvetica Neue" panose="02000503000000020004" pitchFamily="2" charset="0"/>
              </a:rPr>
              <a:t>Not Eligible:</a:t>
            </a:r>
            <a:br>
              <a:rPr lang="en-US" sz="2000" dirty="0">
                <a:latin typeface="+mn-lt"/>
                <a:ea typeface="Helvetica Neue" panose="02000503000000020004" pitchFamily="2" charset="0"/>
                <a:cs typeface="Helvetica Neue" panose="02000503000000020004" pitchFamily="2" charset="0"/>
              </a:rPr>
            </a:br>
            <a:br>
              <a:rPr lang="en-US" sz="2000" dirty="0">
                <a:latin typeface="+mn-lt"/>
                <a:ea typeface="Helvetica Neue" panose="02000503000000020004" pitchFamily="2" charset="0"/>
                <a:cs typeface="Helvetica Neue" panose="02000503000000020004" pitchFamily="2" charset="0"/>
              </a:rPr>
            </a:br>
            <a:r>
              <a:rPr lang="en-US" sz="2000" dirty="0">
                <a:latin typeface="+mn-lt"/>
                <a:ea typeface="Helvetica Neue" panose="02000503000000020004" pitchFamily="2" charset="0"/>
                <a:cs typeface="Helvetica Neue" panose="02000503000000020004" pitchFamily="2" charset="0"/>
              </a:rPr>
              <a:t>-Drafting a full narrative</a:t>
            </a:r>
            <a:br>
              <a:rPr lang="en-US" sz="2000" dirty="0">
                <a:latin typeface="+mn-lt"/>
                <a:ea typeface="Helvetica Neue" panose="02000503000000020004" pitchFamily="2" charset="0"/>
                <a:cs typeface="Helvetica Neue" panose="02000503000000020004" pitchFamily="2" charset="0"/>
              </a:rPr>
            </a:br>
            <a:r>
              <a:rPr lang="en-US" sz="2000" dirty="0">
                <a:latin typeface="+mn-lt"/>
                <a:ea typeface="Helvetica Neue" panose="02000503000000020004" pitchFamily="2" charset="0"/>
                <a:cs typeface="Helvetica Neue" panose="02000503000000020004" pitchFamily="2" charset="0"/>
              </a:rPr>
              <a:t>-Creating the project budget, work plan, or logic model</a:t>
            </a:r>
            <a:br>
              <a:rPr lang="en-US" sz="2000" dirty="0">
                <a:latin typeface="+mn-lt"/>
                <a:ea typeface="Helvetica Neue" panose="02000503000000020004" pitchFamily="2" charset="0"/>
                <a:cs typeface="Helvetica Neue" panose="02000503000000020004" pitchFamily="2" charset="0"/>
              </a:rPr>
            </a:br>
            <a:r>
              <a:rPr lang="en-US" sz="2000" dirty="0">
                <a:latin typeface="+mn-lt"/>
                <a:ea typeface="Helvetica Neue" panose="02000503000000020004" pitchFamily="2" charset="0"/>
                <a:cs typeface="Helvetica Neue" panose="02000503000000020004" pitchFamily="2" charset="0"/>
              </a:rPr>
              <a:t>-Performing a comprehensive search of funders that might support a project</a:t>
            </a: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000" dirty="0">
                <a:latin typeface="Helvetica Neue" panose="02000503000000020004" pitchFamily="2" charset="0"/>
                <a:ea typeface="Helvetica Neue" panose="02000503000000020004" pitchFamily="2" charset="0"/>
                <a:cs typeface="Helvetica Neue" panose="02000503000000020004" pitchFamily="2" charset="0"/>
              </a:rPr>
            </a:br>
            <a:br>
              <a:rPr lang="en-US" sz="280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endParaRPr lang="en-US" sz="2800" b="1"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5DB3727B-D8DF-EE0D-F83F-19A737018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987A102E-C28A-9EC9-6E9B-13D5140E855D}"/>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
        <p:nvSpPr>
          <p:cNvPr id="3" name="TextBox 2">
            <a:extLst>
              <a:ext uri="{FF2B5EF4-FFF2-40B4-BE49-F238E27FC236}">
                <a16:creationId xmlns:a16="http://schemas.microsoft.com/office/drawing/2014/main" id="{B87B635F-3F7E-3DA2-83C5-3E42E1644116}"/>
              </a:ext>
            </a:extLst>
          </p:cNvPr>
          <p:cNvSpPr txBox="1"/>
          <p:nvPr/>
        </p:nvSpPr>
        <p:spPr>
          <a:xfrm>
            <a:off x="783771" y="618155"/>
            <a:ext cx="10449377" cy="523220"/>
          </a:xfrm>
          <a:prstGeom prst="rect">
            <a:avLst/>
          </a:prstGeom>
          <a:noFill/>
        </p:spPr>
        <p:txBody>
          <a:bodyPr wrap="square" rtlCol="0">
            <a:spAutoFit/>
          </a:bodyPr>
          <a:lstStyle/>
          <a:p>
            <a:pPr algn="ctr"/>
            <a:r>
              <a:rPr lang="en-US" sz="2800" b="1" dirty="0"/>
              <a:t>What are examples of eligible requests for Grants Help Desk support?</a:t>
            </a:r>
          </a:p>
        </p:txBody>
      </p:sp>
    </p:spTree>
    <p:extLst>
      <p:ext uri="{BB962C8B-B14F-4D97-AF65-F5344CB8AC3E}">
        <p14:creationId xmlns:p14="http://schemas.microsoft.com/office/powerpoint/2010/main" val="739616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a:extLst>
            <a:ext uri="{FF2B5EF4-FFF2-40B4-BE49-F238E27FC236}">
              <a16:creationId xmlns:a16="http://schemas.microsoft.com/office/drawing/2014/main" id="{8311A1CE-6DA6-86E1-BCB4-5FC298088AA4}"/>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18FEE7E7-E238-FDF4-E07D-000C59F83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EB2B1031-5B22-0F39-0CDE-503CF5BB9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113F3A1A-5628-B41A-A892-BB440BE76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g20270e6df5a_0_16">
            <a:extLst>
              <a:ext uri="{FF2B5EF4-FFF2-40B4-BE49-F238E27FC236}">
                <a16:creationId xmlns:a16="http://schemas.microsoft.com/office/drawing/2014/main" id="{84FF8744-9482-FDE2-4519-41BB4D325E33}"/>
              </a:ext>
            </a:extLst>
          </p:cNvPr>
          <p:cNvSpPr txBox="1">
            <a:spLocks noGrp="1"/>
          </p:cNvSpPr>
          <p:nvPr>
            <p:ph type="title"/>
          </p:nvPr>
        </p:nvSpPr>
        <p:spPr>
          <a:xfrm>
            <a:off x="595304" y="1070176"/>
            <a:ext cx="11000232" cy="5094121"/>
          </a:xfrm>
          <a:prstGeom prst="rect">
            <a:avLst/>
          </a:prstGeom>
        </p:spPr>
        <p:txBody>
          <a:bodyPr spcFirstLastPara="1" vert="horz" lIns="91440" tIns="45720" rIns="91440" bIns="45720" rtlCol="0" anchor="ctr" anchorCtr="0">
            <a:normAutofit/>
          </a:bodyPr>
          <a:lstStyle/>
          <a:p>
            <a:pPr algn="ctr"/>
            <a:r>
              <a:rPr lang="en-US" sz="3200" dirty="0">
                <a:latin typeface="+mn-lt"/>
                <a:ea typeface="Helvetica Neue" panose="02000503000000020004" pitchFamily="2" charset="0"/>
                <a:cs typeface="Helvetica Neue" panose="02000503000000020004" pitchFamily="2" charset="0"/>
              </a:rPr>
              <a:t>Request a consultation by following </a:t>
            </a:r>
            <a:r>
              <a:rPr lang="en-US" sz="3200" dirty="0">
                <a:latin typeface="+mn-lt"/>
                <a:ea typeface="Helvetica Neue" panose="02000503000000020004" pitchFamily="2" charset="0"/>
                <a:cs typeface="Helvetica Neue" panose="02000503000000020004" pitchFamily="2" charset="0"/>
                <a:hlinkClick r:id="rId3"/>
              </a:rPr>
              <a:t>this link.</a:t>
            </a:r>
            <a:br>
              <a:rPr lang="en-US" sz="3200" dirty="0">
                <a:latin typeface="+mn-lt"/>
                <a:ea typeface="Helvetica Neue" panose="02000503000000020004" pitchFamily="2" charset="0"/>
                <a:cs typeface="Helvetica Neue" panose="02000503000000020004" pitchFamily="2" charset="0"/>
              </a:rPr>
            </a:br>
            <a:br>
              <a:rPr lang="en-US" sz="3200" dirty="0">
                <a:latin typeface="+mn-lt"/>
                <a:ea typeface="Helvetica Neue" panose="02000503000000020004" pitchFamily="2" charset="0"/>
                <a:cs typeface="Helvetica Neue" panose="02000503000000020004" pitchFamily="2" charset="0"/>
              </a:rPr>
            </a:br>
            <a:r>
              <a:rPr lang="en-US" sz="3200" dirty="0">
                <a:latin typeface="+mn-lt"/>
                <a:ea typeface="Helvetica Neue" panose="02000503000000020004" pitchFamily="2" charset="0"/>
                <a:cs typeface="Helvetica Neue" panose="02000503000000020004" pitchFamily="2" charset="0"/>
              </a:rPr>
              <a:t>Read more about the Grants Help Desk </a:t>
            </a:r>
            <a:r>
              <a:rPr lang="en-US" sz="3200" dirty="0">
                <a:latin typeface="+mn-lt"/>
                <a:ea typeface="Helvetica Neue" panose="02000503000000020004" pitchFamily="2" charset="0"/>
                <a:cs typeface="Helvetica Neue" panose="02000503000000020004" pitchFamily="2" charset="0"/>
                <a:hlinkClick r:id="rId4"/>
              </a:rPr>
              <a:t>here.</a:t>
            </a:r>
            <a:br>
              <a:rPr lang="en-US" sz="3200" kern="1200" dirty="0">
                <a:solidFill>
                  <a:schemeClr val="tx1"/>
                </a:solidFill>
                <a:latin typeface="+mn-lt"/>
                <a:ea typeface="Helvetica Neue" panose="02000503000000020004" pitchFamily="2" charset="0"/>
                <a:cs typeface="Helvetica Neue" panose="02000503000000020004" pitchFamily="2" charset="0"/>
              </a:rPr>
            </a:br>
            <a:endParaRPr lang="en-US" sz="3200" b="1" kern="1200" dirty="0">
              <a:solidFill>
                <a:schemeClr val="tx1"/>
              </a:solidFill>
              <a:latin typeface="+mn-lt"/>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2D21C1B6-86AF-DF61-BFB0-AE5A77D797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0D725E19-471E-EA34-7A4B-44BDA0B76F37}"/>
              </a:ext>
            </a:extLst>
          </p:cNvPr>
          <p:cNvPicPr>
            <a:picLocks noChangeAspect="1"/>
          </p:cNvPicPr>
          <p:nvPr/>
        </p:nvPicPr>
        <p:blipFill>
          <a:blip r:embed="rId5"/>
          <a:stretch>
            <a:fillRect/>
          </a:stretch>
        </p:blipFill>
        <p:spPr>
          <a:xfrm>
            <a:off x="11233148" y="6016892"/>
            <a:ext cx="609896" cy="528228"/>
          </a:xfrm>
          <a:prstGeom prst="rect">
            <a:avLst/>
          </a:prstGeom>
          <a:ln w="12700">
            <a:miter lim="400000"/>
          </a:ln>
        </p:spPr>
      </p:pic>
      <p:sp>
        <p:nvSpPr>
          <p:cNvPr id="3" name="TextBox 2">
            <a:extLst>
              <a:ext uri="{FF2B5EF4-FFF2-40B4-BE49-F238E27FC236}">
                <a16:creationId xmlns:a16="http://schemas.microsoft.com/office/drawing/2014/main" id="{07100DA3-5C56-290B-FF35-CE663F6EFF6B}"/>
              </a:ext>
            </a:extLst>
          </p:cNvPr>
          <p:cNvSpPr txBox="1"/>
          <p:nvPr/>
        </p:nvSpPr>
        <p:spPr>
          <a:xfrm>
            <a:off x="870731" y="1364323"/>
            <a:ext cx="10449377" cy="646331"/>
          </a:xfrm>
          <a:prstGeom prst="rect">
            <a:avLst/>
          </a:prstGeom>
          <a:noFill/>
        </p:spPr>
        <p:txBody>
          <a:bodyPr wrap="square" rtlCol="0">
            <a:spAutoFit/>
          </a:bodyPr>
          <a:lstStyle/>
          <a:p>
            <a:pPr algn="ctr"/>
            <a:r>
              <a:rPr lang="en-US" sz="3600" b="1" dirty="0"/>
              <a:t>How do we request Grants Help Desk support?</a:t>
            </a:r>
          </a:p>
        </p:txBody>
      </p:sp>
    </p:spTree>
    <p:extLst>
      <p:ext uri="{BB962C8B-B14F-4D97-AF65-F5344CB8AC3E}">
        <p14:creationId xmlns:p14="http://schemas.microsoft.com/office/powerpoint/2010/main" val="251062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1515104" y="579505"/>
            <a:ext cx="1958165" cy="466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2700" dirty="0"/>
              <a:t>About the</a:t>
            </a:r>
            <a:endParaRPr sz="2700" dirty="0"/>
          </a:p>
        </p:txBody>
      </p:sp>
      <p:sp>
        <p:nvSpPr>
          <p:cNvPr id="167" name="headers"/>
          <p:cNvSpPr txBox="1"/>
          <p:nvPr/>
        </p:nvSpPr>
        <p:spPr>
          <a:xfrm>
            <a:off x="1515104" y="812901"/>
            <a:ext cx="3702194" cy="728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4400" kern="100" spc="-300" dirty="0"/>
              <a:t>presenters</a:t>
            </a:r>
            <a:endParaRPr sz="4400" kern="100" spc="-3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1350764" y="3022231"/>
            <a:ext cx="6092509"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endParaRPr lang="en-US" sz="2000" dirty="0"/>
          </a:p>
        </p:txBody>
      </p:sp>
      <p:pic>
        <p:nvPicPr>
          <p:cNvPr id="169" name="Image" descr="Image"/>
          <p:cNvPicPr>
            <a:picLocks noChangeAspect="1"/>
          </p:cNvPicPr>
          <p:nvPr/>
        </p:nvPicPr>
        <p:blipFill>
          <a:blip r:embed="rId3"/>
          <a:stretch>
            <a:fillRect/>
          </a:stretch>
        </p:blipFill>
        <p:spPr>
          <a:xfrm>
            <a:off x="11233148" y="6016892"/>
            <a:ext cx="609896" cy="528228"/>
          </a:xfrm>
          <a:prstGeom prst="rect">
            <a:avLst/>
          </a:prstGeom>
          <a:ln w="12700">
            <a:miter lim="400000"/>
          </a:ln>
        </p:spPr>
      </p:pic>
      <p:sp>
        <p:nvSpPr>
          <p:cNvPr id="173" name="1."/>
          <p:cNvSpPr txBox="1"/>
          <p:nvPr/>
        </p:nvSpPr>
        <p:spPr>
          <a:xfrm>
            <a:off x="8065018" y="2326773"/>
            <a:ext cx="171265"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sz="2000" dirty="0"/>
              <a:t>.</a:t>
            </a:r>
          </a:p>
        </p:txBody>
      </p:sp>
      <p:sp>
        <p:nvSpPr>
          <p:cNvPr id="174" name="2."/>
          <p:cNvSpPr txBox="1"/>
          <p:nvPr/>
        </p:nvSpPr>
        <p:spPr>
          <a:xfrm>
            <a:off x="8111826" y="3002405"/>
            <a:ext cx="51361"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sz="2000" dirty="0"/>
          </a:p>
        </p:txBody>
      </p:sp>
      <p:sp>
        <p:nvSpPr>
          <p:cNvPr id="175" name="3."/>
          <p:cNvSpPr txBox="1"/>
          <p:nvPr/>
        </p:nvSpPr>
        <p:spPr>
          <a:xfrm>
            <a:off x="7996713" y="3665336"/>
            <a:ext cx="35214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sz="2000"/>
              <a:t>3.</a:t>
            </a:r>
          </a:p>
        </p:txBody>
      </p:sp>
      <p:sp>
        <p:nvSpPr>
          <p:cNvPr id="176" name="Number bullets or callout text styling."/>
          <p:cNvSpPr txBox="1"/>
          <p:nvPr/>
        </p:nvSpPr>
        <p:spPr>
          <a:xfrm>
            <a:off x="8615896" y="4629992"/>
            <a:ext cx="3006167"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ctr"/>
            <a:r>
              <a:rPr lang="en-US" sz="2000" b="1" dirty="0">
                <a:solidFill>
                  <a:prstClr val="black">
                    <a:lumMod val="75000"/>
                    <a:lumOff val="25000"/>
                  </a:prstClr>
                </a:solidFill>
                <a:latin typeface="Proxima Nova" panose="02000506030000020004" pitchFamily="2" charset="0"/>
                <a:cs typeface="Arial" pitchFamily="34" charset="0"/>
              </a:rPr>
              <a:t>Brian Kelley, Ph.D.</a:t>
            </a:r>
          </a:p>
          <a:p>
            <a:pPr algn="ctr"/>
            <a:r>
              <a:rPr lang="en-US" sz="2000" b="1" dirty="0">
                <a:solidFill>
                  <a:prstClr val="black">
                    <a:lumMod val="75000"/>
                    <a:lumOff val="25000"/>
                  </a:prstClr>
                </a:solidFill>
                <a:latin typeface="Proxima Nova" panose="02000506030000020004" pitchFamily="2" charset="0"/>
                <a:cs typeface="Arial" pitchFamily="34" charset="0"/>
              </a:rPr>
              <a:t>Senior Partner</a:t>
            </a:r>
            <a:endParaRPr lang="en-US" sz="2000" b="1" dirty="0">
              <a:solidFill>
                <a:schemeClr val="tx1">
                  <a:lumMod val="75000"/>
                  <a:lumOff val="25000"/>
                </a:schemeClr>
              </a:solidFill>
              <a:latin typeface="Proxima Nova" panose="02000506030000020004" pitchFamily="2" charset="0"/>
              <a:cs typeface="Arial" panose="020B0604020202020204" pitchFamily="34" charset="0"/>
            </a:endParaRPr>
          </a:p>
        </p:txBody>
      </p:sp>
      <p:sp>
        <p:nvSpPr>
          <p:cNvPr id="6" name="TextBox 5">
            <a:extLst>
              <a:ext uri="{FF2B5EF4-FFF2-40B4-BE49-F238E27FC236}">
                <a16:creationId xmlns:a16="http://schemas.microsoft.com/office/drawing/2014/main" id="{743E8392-90BF-704F-412B-06196EE5C090}"/>
              </a:ext>
            </a:extLst>
          </p:cNvPr>
          <p:cNvSpPr txBox="1"/>
          <p:nvPr/>
        </p:nvSpPr>
        <p:spPr>
          <a:xfrm>
            <a:off x="1145894" y="1704942"/>
            <a:ext cx="6965932"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2000" b="1" dirty="0"/>
              <a:t>Brian Kelley, Ph.D., Senior Partner</a:t>
            </a:r>
            <a:r>
              <a:rPr lang="en-US" sz="2000" dirty="0"/>
              <a:t>, is a grant writer with a proven track record of securing federal and foundation grants across multiple sectors, including health care, workforce development, and education. He has worked in academia for over two decades and has served a variety of not-for-profit organizations and medical centers as a consultant to help create innovation and secure foundation, city, state, and federal funds to support biomedical, education, prevention research, and workforce development. He has also served as a grant reviewer for several granting agencies. Dr. Kelley leverages the culmination of these experiences into an authentic and effective approach to grant development for community impact.</a:t>
            </a:r>
          </a:p>
        </p:txBody>
      </p:sp>
      <p:pic>
        <p:nvPicPr>
          <p:cNvPr id="2" name="Picture 2">
            <a:extLst>
              <a:ext uri="{FF2B5EF4-FFF2-40B4-BE49-F238E27FC236}">
                <a16:creationId xmlns:a16="http://schemas.microsoft.com/office/drawing/2014/main" id="{584A30B9-920A-A556-EE41-229284D4D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292" y="1601379"/>
            <a:ext cx="2835079" cy="284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988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1192103" y="1774702"/>
            <a:ext cx="6687879" cy="3929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just">
              <a:lnSpc>
                <a:spcPct val="90000"/>
              </a:lnSpc>
              <a:buSzPts val="2000"/>
            </a:pPr>
            <a:r>
              <a:rPr lang="en-US" sz="2000" b="1" dirty="0"/>
              <a:t>Gregory Phipps, Ph.D., IFP Grants Consultant</a:t>
            </a:r>
            <a:r>
              <a:rPr lang="en-US" sz="2000" dirty="0"/>
              <a:t>,</a:t>
            </a:r>
            <a:r>
              <a:rPr lang="en-US" sz="2000" dirty="0">
                <a:solidFill>
                  <a:schemeClr val="dk1"/>
                </a:solidFill>
                <a:highlight>
                  <a:srgbClr val="FFFFFF"/>
                </a:highlight>
              </a:rPr>
              <a:t> is an accomplished grant-writing professional with a decade of experience securing major grant funding and eight years of experience as a foundation program officer. His former experience as an officer at a large foundation provides him with an in-depth understanding of what funders look for in a successful proposal. He has expertise in a diverse range of subjects including environmental health, climate change, conservation, mental health, education, health care access and equity, and disaster response and preparedness, and holds a PhD from Oxford University in Environmental Conservation and Policy. Gregory has successful experience with foundation and federal grants, including Department of Education, DOJ, USDA, and FEMA.</a:t>
            </a:r>
            <a:endParaRPr lang="en-US" sz="2000" dirty="0"/>
          </a:p>
        </p:txBody>
      </p:sp>
      <p:pic>
        <p:nvPicPr>
          <p:cNvPr id="169" name="Image" descr="Image"/>
          <p:cNvPicPr>
            <a:picLocks noChangeAspect="1"/>
          </p:cNvPicPr>
          <p:nvPr/>
        </p:nvPicPr>
        <p:blipFill>
          <a:blip r:embed="rId2"/>
          <a:stretch>
            <a:fillRect/>
          </a:stretch>
        </p:blipFill>
        <p:spPr>
          <a:xfrm>
            <a:off x="11233148" y="6016892"/>
            <a:ext cx="609896" cy="528228"/>
          </a:xfrm>
          <a:prstGeom prst="rect">
            <a:avLst/>
          </a:prstGeom>
          <a:ln w="12700">
            <a:miter lim="400000"/>
          </a:ln>
        </p:spPr>
      </p:pic>
      <p:sp>
        <p:nvSpPr>
          <p:cNvPr id="173" name="1."/>
          <p:cNvSpPr txBox="1"/>
          <p:nvPr/>
        </p:nvSpPr>
        <p:spPr>
          <a:xfrm>
            <a:off x="7948287" y="2598588"/>
            <a:ext cx="171265"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sz="2000" dirty="0"/>
              <a:t>.</a:t>
            </a:r>
          </a:p>
        </p:txBody>
      </p:sp>
      <p:sp>
        <p:nvSpPr>
          <p:cNvPr id="174" name="2."/>
          <p:cNvSpPr txBox="1"/>
          <p:nvPr/>
        </p:nvSpPr>
        <p:spPr>
          <a:xfrm>
            <a:off x="7995095" y="3274219"/>
            <a:ext cx="51361"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sz="2000" dirty="0"/>
          </a:p>
        </p:txBody>
      </p:sp>
      <p:sp>
        <p:nvSpPr>
          <p:cNvPr id="175" name="3."/>
          <p:cNvSpPr txBox="1"/>
          <p:nvPr/>
        </p:nvSpPr>
        <p:spPr>
          <a:xfrm>
            <a:off x="7879982" y="3937151"/>
            <a:ext cx="352148"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sz="2000"/>
              <a:t>3.</a:t>
            </a:r>
          </a:p>
        </p:txBody>
      </p:sp>
      <p:sp>
        <p:nvSpPr>
          <p:cNvPr id="176" name="Number bullets or callout text styling."/>
          <p:cNvSpPr txBox="1"/>
          <p:nvPr/>
        </p:nvSpPr>
        <p:spPr>
          <a:xfrm>
            <a:off x="8584642" y="4625408"/>
            <a:ext cx="2648506" cy="666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ctr" defTabSz="228600">
              <a:defRPr sz="3000" b="1" spc="-90">
                <a:solidFill>
                  <a:srgbClr val="4D4D4F"/>
                </a:solidFill>
                <a:latin typeface="Proxima Nova"/>
                <a:ea typeface="Proxima Nova"/>
                <a:cs typeface="Proxima Nova"/>
                <a:sym typeface="Proxima Nova"/>
              </a:defRPr>
            </a:pPr>
            <a:r>
              <a:rPr lang="en-US" sz="2000" dirty="0"/>
              <a:t>Gregory Phipps, Ph.D.</a:t>
            </a:r>
          </a:p>
          <a:p>
            <a:pPr algn="ctr" defTabSz="228600">
              <a:defRPr sz="3000" b="1" spc="-90">
                <a:solidFill>
                  <a:srgbClr val="4D4D4F"/>
                </a:solidFill>
                <a:latin typeface="Proxima Nova"/>
                <a:ea typeface="Proxima Nova"/>
                <a:cs typeface="Proxima Nova"/>
                <a:sym typeface="Proxima Nova"/>
              </a:defRPr>
            </a:pPr>
            <a:r>
              <a:rPr lang="en-US" sz="2000" dirty="0">
                <a:latin typeface="Proxima Nova Medium"/>
                <a:ea typeface="Proxima Nova Medium"/>
                <a:cs typeface="Proxima Nova Medium"/>
                <a:sym typeface="Proxima Nova Medium"/>
              </a:rPr>
              <a:t>Grants Consultant</a:t>
            </a:r>
            <a:endParaRPr sz="2000" dirty="0">
              <a:latin typeface="Proxima Nova Medium"/>
              <a:ea typeface="Proxima Nova Medium"/>
              <a:cs typeface="Proxima Nova Medium"/>
              <a:sym typeface="Proxima Nova Medium"/>
            </a:endParaRPr>
          </a:p>
        </p:txBody>
      </p:sp>
      <p:pic>
        <p:nvPicPr>
          <p:cNvPr id="5" name="Picture 4" descr="A person with blonde hair&#10;&#10;Description automatically generated">
            <a:extLst>
              <a:ext uri="{FF2B5EF4-FFF2-40B4-BE49-F238E27FC236}">
                <a16:creationId xmlns:a16="http://schemas.microsoft.com/office/drawing/2014/main" id="{53EAC66D-BD8B-3AFF-7A21-383D34921D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4642" y="1703351"/>
            <a:ext cx="2648506" cy="2648506"/>
          </a:xfrm>
          <a:prstGeom prst="rect">
            <a:avLst/>
          </a:prstGeom>
        </p:spPr>
      </p:pic>
      <p:sp>
        <p:nvSpPr>
          <p:cNvPr id="3" name="content">
            <a:extLst>
              <a:ext uri="{FF2B5EF4-FFF2-40B4-BE49-F238E27FC236}">
                <a16:creationId xmlns:a16="http://schemas.microsoft.com/office/drawing/2014/main" id="{917AF1D1-81EF-5754-EE0A-546F0DC63802}"/>
              </a:ext>
            </a:extLst>
          </p:cNvPr>
          <p:cNvSpPr txBox="1"/>
          <p:nvPr/>
        </p:nvSpPr>
        <p:spPr>
          <a:xfrm>
            <a:off x="1515104" y="579505"/>
            <a:ext cx="1958165" cy="466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2700" dirty="0"/>
              <a:t>About the</a:t>
            </a:r>
            <a:endParaRPr sz="2700" dirty="0"/>
          </a:p>
        </p:txBody>
      </p:sp>
      <p:sp>
        <p:nvSpPr>
          <p:cNvPr id="4" name="headers">
            <a:extLst>
              <a:ext uri="{FF2B5EF4-FFF2-40B4-BE49-F238E27FC236}">
                <a16:creationId xmlns:a16="http://schemas.microsoft.com/office/drawing/2014/main" id="{E8AE7373-8BAF-2941-875E-67263E7767F7}"/>
              </a:ext>
            </a:extLst>
          </p:cNvPr>
          <p:cNvSpPr txBox="1"/>
          <p:nvPr/>
        </p:nvSpPr>
        <p:spPr>
          <a:xfrm>
            <a:off x="1515104" y="812901"/>
            <a:ext cx="3702194" cy="728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4400" kern="100" spc="-300" dirty="0"/>
              <a:t>presenters</a:t>
            </a:r>
            <a:endParaRPr sz="4400" kern="100" spc="-300" dirty="0"/>
          </a:p>
        </p:txBody>
      </p:sp>
    </p:spTree>
  </p:cSld>
  <p:clrMapOvr>
    <a:masterClrMapping/>
  </p:clrMapOvr>
  <p:transition spd="med"/>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9665367EBA5E4285C040667C22A678" ma:contentTypeVersion="19" ma:contentTypeDescription="Create a new document." ma:contentTypeScope="" ma:versionID="440c32e2860a5555a0788e937a648a57">
  <xsd:schema xmlns:xsd="http://www.w3.org/2001/XMLSchema" xmlns:xs="http://www.w3.org/2001/XMLSchema" xmlns:p="http://schemas.microsoft.com/office/2006/metadata/properties" xmlns:ns2="ccf4e349-03bf-4be3-8333-868de586400a" xmlns:ns3="5c524a2a-4390-49f8-a873-7ebf71f01c86" targetNamespace="http://schemas.microsoft.com/office/2006/metadata/properties" ma:root="true" ma:fieldsID="bb0c07d5fa879182310b2091cee24d35" ns2:_="" ns3:_="">
    <xsd:import namespace="ccf4e349-03bf-4be3-8333-868de586400a"/>
    <xsd:import namespace="5c524a2a-4390-49f8-a873-7ebf71f01c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2:Show_x0020_in_x0020_CI_x0020_Document_x0020_Webpar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4e349-03bf-4be3-8333-868de58640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0ae2b4-7edb-46d0-8b98-aa71315050b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Show_x0020_in_x0020_CI_x0020_Document_x0020_Webpart" ma:index="26" nillable="true" ma:displayName="Show in CI Document Webpart" ma:default="0" ma:indexed="true" ma:internalName="Show_x0020_in_x0020_CI_x0020_Document_x0020_Webpar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c524a2a-4390-49f8-a873-7ebf71f01c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21450ae-3582-45ee-bb7f-f3476c1fdcdb}" ma:internalName="TaxCatchAll" ma:showField="CatchAllData" ma:web="5c524a2a-4390-49f8-a873-7ebf71f01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ow_x0020_in_x0020_CI_x0020_Document_x0020_Webpart xmlns="ccf4e349-03bf-4be3-8333-868de586400a">false</Show_x0020_in_x0020_CI_x0020_Document_x0020_Webpart>
    <TaxCatchAll xmlns="5c524a2a-4390-49f8-a873-7ebf71f01c86" xsi:nil="true"/>
    <lcf76f155ced4ddcb4097134ff3c332f xmlns="ccf4e349-03bf-4be3-8333-868de586400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76348B-27DB-430B-988A-F278A040410C}">
  <ds:schemaRefs>
    <ds:schemaRef ds:uri="http://schemas.microsoft.com/sharepoint/v3/contenttype/forms"/>
  </ds:schemaRefs>
</ds:datastoreItem>
</file>

<file path=customXml/itemProps2.xml><?xml version="1.0" encoding="utf-8"?>
<ds:datastoreItem xmlns:ds="http://schemas.openxmlformats.org/officeDocument/2006/customXml" ds:itemID="{9DBC1533-54ED-4D47-A42E-E86BC8314E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4e349-03bf-4be3-8333-868de586400a"/>
    <ds:schemaRef ds:uri="5c524a2a-4390-49f8-a873-7ebf71f01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D7042C-E869-4351-86FA-BA1FAAB0EFFA}">
  <ds:schemaRefs>
    <ds:schemaRef ds:uri="http://schemas.microsoft.com/office/2006/metadata/properties"/>
    <ds:schemaRef ds:uri="http://schemas.microsoft.com/office/infopath/2007/PartnerControls"/>
    <ds:schemaRef ds:uri="ccf4e349-03bf-4be3-8333-868de586400a"/>
    <ds:schemaRef ds:uri="5c524a2a-4390-49f8-a873-7ebf71f01c86"/>
  </ds:schemaRefs>
</ds:datastoreItem>
</file>

<file path=docProps/app.xml><?xml version="1.0" encoding="utf-8"?>
<Properties xmlns="http://schemas.openxmlformats.org/officeDocument/2006/extended-properties" xmlns:vt="http://schemas.openxmlformats.org/officeDocument/2006/docPropsVTypes">
  <Template/>
  <TotalTime>29145</TotalTime>
  <Words>3300</Words>
  <Application>Microsoft Macintosh PowerPoint</Application>
  <PresentationFormat>Widescreen</PresentationFormat>
  <Paragraphs>235</Paragraphs>
  <Slides>41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Courier New</vt:lpstr>
      <vt:lpstr>Helvetica Neue</vt:lpstr>
      <vt:lpstr>Montserrat</vt:lpstr>
      <vt:lpstr>Proxima Nova</vt:lpstr>
      <vt:lpstr>Proxima Nova Medium</vt:lpstr>
      <vt:lpstr>Times New Roman</vt:lpstr>
      <vt:lpstr>Office Theme 2013 - 2022</vt:lpstr>
      <vt:lpstr>PowerPoint Presentation</vt:lpstr>
      <vt:lpstr>PowerPoint Presentation</vt:lpstr>
      <vt:lpstr>PowerPoint Presentation</vt:lpstr>
      <vt:lpstr>What is the Grants Help Desk?  The Grants Help Desk provides technical support to eligible organizations that have questions about a funding opportunity to which they are considering applying, or questions that may arise during the grant development process. The goal is to help make grant applications more competitive and to improve the chances of securing funding outside of Dogwood. Support is provided by IFP.</vt:lpstr>
      <vt:lpstr>  Nonprofit or municipal government organizations that:   Received grant funding from Dogwood in 2023 and/or 2024 and are in and serving within the Qualla Boundary and/or the 18 counties of Western North Carolina (Avery, Buncombe, Burke, Cherokee, Clay, Graham, Haywood, Henderson, Jackson, Macon, Madison, McDowell, Mitchell, Polk, Rutherford, Swain, Transylvania and Yancey)  OR  Have not received grant funding from Dogwood Health Trust but are located in one of the 12 counties most impacted by Hurricane Helene (Buncombe, Yancey, Mitchell, Avery, Henderson, McDowell, Rutherford, Madison, Polk, Burke, Haywood, and Transylvania) and are seeking funding for hurricane relief and recovery efforts.  Have not received support from the Grants Help Desk within the last 30 days </vt:lpstr>
      <vt:lpstr>Eligible:  -Assessing the eligibility/competitiveness of a particular project for a specific grant opportunity -Answering questions that arise during the grant development process (such as those related to the narrative, budget, forms, attachments and submission to the funding agency/organization) -Navigating the complexities of state, federal, and private foundation grant applications -Guidance on grant management and post-award compliance  Not Eligible:  -Drafting a full narrative -Creating the project budget, work plan, or logic model -Performing a comprehensive search of funders that might support a project   </vt:lpstr>
      <vt:lpstr>Request a consultation by following this link.  Read more about the Grants Help Desk here. </vt:lpstr>
      <vt:lpstr>PowerPoint Presentation</vt:lpstr>
      <vt:lpstr>PowerPoint Presentation</vt:lpstr>
      <vt:lpstr>I. Developing familiarity with the federal grant review process</vt:lpstr>
      <vt:lpstr>A typical review process with the Substance Abuse and Mental Health Services Administration (SAMHSA)</vt:lpstr>
      <vt:lpstr>The role of peer reviewers</vt:lpstr>
      <vt:lpstr>Key features of the peer review</vt:lpstr>
      <vt:lpstr>Do the peer reviewers have the final say on awards?</vt:lpstr>
      <vt:lpstr>II. Developing familiarity with a typical private foundation grant review process</vt:lpstr>
      <vt:lpstr>Before Anything…. Understand Why Foundations Make Grants (helps you know what they’ll be looking for)  </vt:lpstr>
      <vt:lpstr>Grant Application Review Process</vt:lpstr>
      <vt:lpstr>Grant Application Review Process</vt:lpstr>
      <vt:lpstr>Grant Application Review Process</vt:lpstr>
      <vt:lpstr>Grant Application Review Process</vt:lpstr>
      <vt:lpstr>III. Understanding key considerations for developing a federal proposal to stand out competitively</vt:lpstr>
      <vt:lpstr>It’s All About the Points</vt:lpstr>
      <vt:lpstr>Understanding a NOFO: Find the Guideposts</vt:lpstr>
      <vt:lpstr> Understanding a NOFO: Follow Directions</vt:lpstr>
      <vt:lpstr> Write to Your Audience: Federal Reviewer</vt:lpstr>
      <vt:lpstr>Unifying Factors of Successful Government Grant Proposals </vt:lpstr>
      <vt:lpstr>How to Structure Your Proposal</vt:lpstr>
      <vt:lpstr>Adjusting to New and Changing Guidance</vt:lpstr>
      <vt:lpstr>IV. Understanding key considerations for developing a typical private foundation proposal to stand out competitively</vt:lpstr>
      <vt:lpstr>           Preparing to Apply….and Win</vt:lpstr>
      <vt:lpstr>Double Check Eligibility</vt:lpstr>
      <vt:lpstr>Analyze the Competition</vt:lpstr>
      <vt:lpstr>Strategic Plan</vt:lpstr>
      <vt:lpstr>Dialogue with Foundation Staff</vt:lpstr>
      <vt:lpstr>Writing the Application</vt:lpstr>
      <vt:lpstr>Alignment</vt:lpstr>
      <vt:lpstr>Competitive Advantage</vt:lpstr>
      <vt:lpstr>Note on Timing</vt:lpstr>
      <vt:lpstr>PowerPoint Presentation</vt:lpstr>
      <vt:lpstr>Save the Date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Scheer</dc:creator>
  <cp:lastModifiedBy>Susannah Williams</cp:lastModifiedBy>
  <cp:revision>56</cp:revision>
  <dcterms:created xsi:type="dcterms:W3CDTF">2023-10-11T17:42:49Z</dcterms:created>
  <dcterms:modified xsi:type="dcterms:W3CDTF">2025-06-18T15:58:13Z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0x010100019665367EBA5E4285C040667C22A678</vt:lpwstr>
  </property>
</Properties>
</file>