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668" r:id="rId4"/>
  </p:sldMasterIdLst>
  <p:notesMasterIdLst>
    <p:notesMasterId r:id="rId48"/>
  </p:notesMasterIdLst>
  <p:sldIdLst>
    <p:sldId id="257" r:id="rId5"/>
    <p:sldId id="258" r:id="rId6"/>
    <p:sldId id="259" r:id="rId7"/>
    <p:sldId id="266" r:id="rId8"/>
    <p:sldId id="588" r:id="rId9"/>
    <p:sldId id="663" r:id="rId10"/>
    <p:sldId id="664" r:id="rId11"/>
    <p:sldId id="665" r:id="rId12"/>
    <p:sldId id="666" r:id="rId13"/>
    <p:sldId id="512" r:id="rId14"/>
    <p:sldId id="442" r:id="rId15"/>
    <p:sldId id="443" r:id="rId16"/>
    <p:sldId id="596" r:id="rId17"/>
    <p:sldId id="597" r:id="rId18"/>
    <p:sldId id="660" r:id="rId19"/>
    <p:sldId id="661" r:id="rId20"/>
    <p:sldId id="598" r:id="rId21"/>
    <p:sldId id="604" r:id="rId22"/>
    <p:sldId id="456" r:id="rId23"/>
    <p:sldId id="662" r:id="rId24"/>
    <p:sldId id="667" r:id="rId25"/>
    <p:sldId id="668" r:id="rId26"/>
    <p:sldId id="669" r:id="rId27"/>
    <p:sldId id="670" r:id="rId28"/>
    <p:sldId id="671" r:id="rId29"/>
    <p:sldId id="672" r:id="rId30"/>
    <p:sldId id="673" r:id="rId31"/>
    <p:sldId id="674" r:id="rId32"/>
    <p:sldId id="675" r:id="rId33"/>
    <p:sldId id="676" r:id="rId34"/>
    <p:sldId id="546" r:id="rId35"/>
    <p:sldId id="677" r:id="rId36"/>
    <p:sldId id="618" r:id="rId37"/>
    <p:sldId id="678" r:id="rId38"/>
    <p:sldId id="619" r:id="rId39"/>
    <p:sldId id="620" r:id="rId40"/>
    <p:sldId id="679" r:id="rId41"/>
    <p:sldId id="652" r:id="rId42"/>
    <p:sldId id="653" r:id="rId43"/>
    <p:sldId id="680" r:id="rId44"/>
    <p:sldId id="414" r:id="rId45"/>
    <p:sldId id="656" r:id="rId46"/>
    <p:sldId id="263"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9AF41A-D1AF-56F3-A02C-A35C425EA9A5}" name="Nicole Airesman" initials="NA" userId="72dbaeec0bff41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CF7"/>
    <a:srgbClr val="ABEDE2"/>
    <a:srgbClr val="028375"/>
    <a:srgbClr val="64CCC9"/>
    <a:srgbClr val="00A0CD"/>
    <a:srgbClr val="0EB1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E4F8C-5019-6C40-8D48-C5EAE7D291B0}" v="63" dt="2025-08-19T18:23:43.49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7684" autoAdjust="0"/>
  </p:normalViewPr>
  <p:slideViewPr>
    <p:cSldViewPr snapToGrid="0">
      <p:cViewPr varScale="1">
        <p:scale>
          <a:sx n="68" d="100"/>
          <a:sy n="68" d="100"/>
        </p:scale>
        <p:origin x="504" y="224"/>
      </p:cViewPr>
      <p:guideLst/>
    </p:cSldViewPr>
  </p:slideViewPr>
  <p:outlineViewPr>
    <p:cViewPr>
      <p:scale>
        <a:sx n="33" d="100"/>
        <a:sy n="33" d="100"/>
      </p:scale>
      <p:origin x="0" y="-1511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Airesman" userId="72dbaeec0bff41a1" providerId="LiveId" clId="{9DFE4F8C-5019-6C40-8D48-C5EAE7D291B0}"/>
    <pc:docChg chg="modSld">
      <pc:chgData name="Nicole Airesman" userId="72dbaeec0bff41a1" providerId="LiveId" clId="{9DFE4F8C-5019-6C40-8D48-C5EAE7D291B0}" dt="2025-08-19T18:24:55.462" v="13" actId="1076"/>
      <pc:docMkLst>
        <pc:docMk/>
      </pc:docMkLst>
      <pc:sldChg chg="modSp mod">
        <pc:chgData name="Nicole Airesman" userId="72dbaeec0bff41a1" providerId="LiveId" clId="{9DFE4F8C-5019-6C40-8D48-C5EAE7D291B0}" dt="2025-08-19T18:24:55.462" v="13" actId="1076"/>
        <pc:sldMkLst>
          <pc:docMk/>
          <pc:sldMk cId="3940798865" sldId="266"/>
        </pc:sldMkLst>
        <pc:spChg chg="mod">
          <ac:chgData name="Nicole Airesman" userId="72dbaeec0bff41a1" providerId="LiveId" clId="{9DFE4F8C-5019-6C40-8D48-C5EAE7D291B0}" dt="2025-08-19T18:24:55.462" v="13" actId="1076"/>
          <ac:spMkLst>
            <pc:docMk/>
            <pc:sldMk cId="3940798865" sldId="266"/>
            <ac:spMk id="6" creationId="{743E8392-90BF-704F-412B-06196EE5C09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ED602-8A05-8A44-A33A-0D09ECAB6456}"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D52C9F17-A9D1-B541-965F-E3AFBDBD9064}">
      <dgm:prSet phldrT="[Text]" custT="1"/>
      <dgm:spPr/>
      <dgm:t>
        <a:bodyPr/>
        <a:lstStyle/>
        <a:p>
          <a:r>
            <a:rPr lang="en-US" sz="8800" dirty="0"/>
            <a:t>P</a:t>
          </a:r>
        </a:p>
      </dgm:t>
    </dgm:pt>
    <dgm:pt modelId="{11D26A73-3059-9B43-B080-F6F064D70EBF}" type="parTrans" cxnId="{F87EF602-EF86-054B-B23E-4BAAC3D1C719}">
      <dgm:prSet/>
      <dgm:spPr/>
      <dgm:t>
        <a:bodyPr/>
        <a:lstStyle/>
        <a:p>
          <a:endParaRPr lang="en-US"/>
        </a:p>
      </dgm:t>
    </dgm:pt>
    <dgm:pt modelId="{9036CCE8-9A13-EA4A-A072-34CC009BD37A}" type="sibTrans" cxnId="{F87EF602-EF86-054B-B23E-4BAAC3D1C719}">
      <dgm:prSet/>
      <dgm:spPr/>
      <dgm:t>
        <a:bodyPr/>
        <a:lstStyle/>
        <a:p>
          <a:endParaRPr lang="en-US"/>
        </a:p>
      </dgm:t>
    </dgm:pt>
    <dgm:pt modelId="{A11294EF-5336-9A4B-8227-079DDEE9A3CA}">
      <dgm:prSet phldrT="[Text]" custT="1"/>
      <dgm:spPr/>
      <dgm:t>
        <a:bodyPr/>
        <a:lstStyle/>
        <a:p>
          <a:r>
            <a:rPr lang="en-US" sz="3600" dirty="0">
              <a:solidFill>
                <a:schemeClr val="bg2">
                  <a:lumMod val="50000"/>
                </a:schemeClr>
              </a:solidFill>
            </a:rPr>
            <a:t>Political</a:t>
          </a:r>
        </a:p>
      </dgm:t>
    </dgm:pt>
    <dgm:pt modelId="{233896FA-F12D-334A-B77D-B74F07956A5C}" type="parTrans" cxnId="{5A25A680-ABD6-E348-9AB6-34AE66A97DDB}">
      <dgm:prSet/>
      <dgm:spPr/>
      <dgm:t>
        <a:bodyPr/>
        <a:lstStyle/>
        <a:p>
          <a:endParaRPr lang="en-US"/>
        </a:p>
      </dgm:t>
    </dgm:pt>
    <dgm:pt modelId="{BAD9ADC8-697D-1B41-8A2F-A15E99B362ED}" type="sibTrans" cxnId="{5A25A680-ABD6-E348-9AB6-34AE66A97DDB}">
      <dgm:prSet/>
      <dgm:spPr/>
      <dgm:t>
        <a:bodyPr/>
        <a:lstStyle/>
        <a:p>
          <a:endParaRPr lang="en-US"/>
        </a:p>
      </dgm:t>
    </dgm:pt>
    <dgm:pt modelId="{9B32F810-6D4D-4042-8DE6-50A7E7A9F291}">
      <dgm:prSet phldrT="[Text]" custT="1"/>
      <dgm:spPr/>
      <dgm:t>
        <a:bodyPr/>
        <a:lstStyle/>
        <a:p>
          <a:r>
            <a:rPr lang="en-US" sz="8800" dirty="0"/>
            <a:t>E</a:t>
          </a:r>
        </a:p>
      </dgm:t>
    </dgm:pt>
    <dgm:pt modelId="{5B77DA74-11AD-0E4E-9DCB-DA806F4C1875}" type="parTrans" cxnId="{ED660CAF-0434-2C4B-8EE6-84064A7C6BDC}">
      <dgm:prSet/>
      <dgm:spPr/>
      <dgm:t>
        <a:bodyPr/>
        <a:lstStyle/>
        <a:p>
          <a:endParaRPr lang="en-US"/>
        </a:p>
      </dgm:t>
    </dgm:pt>
    <dgm:pt modelId="{6C9E2516-25D5-3740-A0B4-B24130DDA78A}" type="sibTrans" cxnId="{ED660CAF-0434-2C4B-8EE6-84064A7C6BDC}">
      <dgm:prSet/>
      <dgm:spPr/>
      <dgm:t>
        <a:bodyPr/>
        <a:lstStyle/>
        <a:p>
          <a:endParaRPr lang="en-US"/>
        </a:p>
      </dgm:t>
    </dgm:pt>
    <dgm:pt modelId="{366456D7-EDAC-754B-A4F7-4A9D6DBD8FD0}">
      <dgm:prSet phldrT="[Text]" custT="1"/>
      <dgm:spPr/>
      <dgm:t>
        <a:bodyPr/>
        <a:lstStyle/>
        <a:p>
          <a:r>
            <a:rPr lang="en-US" sz="3600" dirty="0">
              <a:solidFill>
                <a:schemeClr val="bg2">
                  <a:lumMod val="50000"/>
                </a:schemeClr>
              </a:solidFill>
            </a:rPr>
            <a:t>Economic</a:t>
          </a:r>
        </a:p>
      </dgm:t>
    </dgm:pt>
    <dgm:pt modelId="{AA7629C9-DC1F-3645-AA7B-4F69AB92FD68}" type="parTrans" cxnId="{D7979D09-5207-DB44-8AEE-4DF1A2A2A820}">
      <dgm:prSet/>
      <dgm:spPr/>
      <dgm:t>
        <a:bodyPr/>
        <a:lstStyle/>
        <a:p>
          <a:endParaRPr lang="en-US"/>
        </a:p>
      </dgm:t>
    </dgm:pt>
    <dgm:pt modelId="{1B5AA3C4-ADCE-8E43-889B-53342E63DA1B}" type="sibTrans" cxnId="{D7979D09-5207-DB44-8AEE-4DF1A2A2A820}">
      <dgm:prSet/>
      <dgm:spPr/>
      <dgm:t>
        <a:bodyPr/>
        <a:lstStyle/>
        <a:p>
          <a:endParaRPr lang="en-US"/>
        </a:p>
      </dgm:t>
    </dgm:pt>
    <dgm:pt modelId="{63A47163-A11C-E843-8B6B-90FA56C711E2}">
      <dgm:prSet phldrT="[Text]" custT="1"/>
      <dgm:spPr/>
      <dgm:t>
        <a:bodyPr/>
        <a:lstStyle/>
        <a:p>
          <a:r>
            <a:rPr lang="en-US" sz="8800" dirty="0"/>
            <a:t>T</a:t>
          </a:r>
        </a:p>
      </dgm:t>
    </dgm:pt>
    <dgm:pt modelId="{CB21556A-675C-364C-B889-C9B2B30B1C3B}" type="parTrans" cxnId="{425660CA-1354-C54F-9796-0B7E2DC9E0A9}">
      <dgm:prSet/>
      <dgm:spPr/>
      <dgm:t>
        <a:bodyPr/>
        <a:lstStyle/>
        <a:p>
          <a:endParaRPr lang="en-US"/>
        </a:p>
      </dgm:t>
    </dgm:pt>
    <dgm:pt modelId="{ECD735C0-7BC3-1A4B-8FD1-55E4B28923CE}" type="sibTrans" cxnId="{425660CA-1354-C54F-9796-0B7E2DC9E0A9}">
      <dgm:prSet/>
      <dgm:spPr/>
      <dgm:t>
        <a:bodyPr/>
        <a:lstStyle/>
        <a:p>
          <a:endParaRPr lang="en-US"/>
        </a:p>
      </dgm:t>
    </dgm:pt>
    <dgm:pt modelId="{6436E7E5-8900-684B-8A27-7819D50CA2BF}">
      <dgm:prSet phldrT="[Text]" custT="1"/>
      <dgm:spPr/>
      <dgm:t>
        <a:bodyPr/>
        <a:lstStyle/>
        <a:p>
          <a:r>
            <a:rPr lang="en-US" sz="8800" dirty="0"/>
            <a:t>S</a:t>
          </a:r>
        </a:p>
      </dgm:t>
    </dgm:pt>
    <dgm:pt modelId="{36B2882B-417A-8248-BDDD-E5D6CF2D84FF}" type="parTrans" cxnId="{0B8E3D18-6C91-0C4E-AB59-07BB6FF3E61E}">
      <dgm:prSet/>
      <dgm:spPr/>
      <dgm:t>
        <a:bodyPr/>
        <a:lstStyle/>
        <a:p>
          <a:endParaRPr lang="en-US"/>
        </a:p>
      </dgm:t>
    </dgm:pt>
    <dgm:pt modelId="{4532C2BA-20B5-F94A-8A40-92F71FB967E6}" type="sibTrans" cxnId="{0B8E3D18-6C91-0C4E-AB59-07BB6FF3E61E}">
      <dgm:prSet/>
      <dgm:spPr/>
      <dgm:t>
        <a:bodyPr/>
        <a:lstStyle/>
        <a:p>
          <a:endParaRPr lang="en-US"/>
        </a:p>
      </dgm:t>
    </dgm:pt>
    <dgm:pt modelId="{62940940-1636-924D-92BB-F029AE0E1769}">
      <dgm:prSet phldrT="[Text]" custT="1"/>
      <dgm:spPr/>
      <dgm:t>
        <a:bodyPr/>
        <a:lstStyle/>
        <a:p>
          <a:r>
            <a:rPr lang="en-US" sz="3600" dirty="0">
              <a:solidFill>
                <a:schemeClr val="bg2">
                  <a:lumMod val="50000"/>
                </a:schemeClr>
              </a:solidFill>
            </a:rPr>
            <a:t>Social</a:t>
          </a:r>
        </a:p>
      </dgm:t>
    </dgm:pt>
    <dgm:pt modelId="{19E5386E-9FB0-F84A-912F-E09D6C1A9C12}" type="parTrans" cxnId="{9F98849B-9F81-2245-87B0-5BC8772BEC11}">
      <dgm:prSet/>
      <dgm:spPr/>
      <dgm:t>
        <a:bodyPr/>
        <a:lstStyle/>
        <a:p>
          <a:endParaRPr lang="en-US"/>
        </a:p>
      </dgm:t>
    </dgm:pt>
    <dgm:pt modelId="{D7F94C19-12F6-C841-AFE1-38AA17E7CAF9}" type="sibTrans" cxnId="{9F98849B-9F81-2245-87B0-5BC8772BEC11}">
      <dgm:prSet/>
      <dgm:spPr/>
      <dgm:t>
        <a:bodyPr/>
        <a:lstStyle/>
        <a:p>
          <a:endParaRPr lang="en-US"/>
        </a:p>
      </dgm:t>
    </dgm:pt>
    <dgm:pt modelId="{0328D3F3-82E1-464F-8229-42BB1DA32AD5}">
      <dgm:prSet phldrT="[Text]"/>
      <dgm:spPr/>
      <dgm:t>
        <a:bodyPr/>
        <a:lstStyle/>
        <a:p>
          <a:endParaRPr lang="en-US" sz="3100" dirty="0"/>
        </a:p>
      </dgm:t>
    </dgm:pt>
    <dgm:pt modelId="{41D607DA-36AF-934D-91DD-6D39C1FCB5A6}" type="parTrans" cxnId="{81A1BE50-EB28-1B47-9F2A-812EDB1CE58C}">
      <dgm:prSet/>
      <dgm:spPr/>
      <dgm:t>
        <a:bodyPr/>
        <a:lstStyle/>
        <a:p>
          <a:endParaRPr lang="en-US"/>
        </a:p>
      </dgm:t>
    </dgm:pt>
    <dgm:pt modelId="{5B7DA47D-40BE-8346-B8D7-6912A012E3A0}" type="sibTrans" cxnId="{81A1BE50-EB28-1B47-9F2A-812EDB1CE58C}">
      <dgm:prSet/>
      <dgm:spPr/>
      <dgm:t>
        <a:bodyPr/>
        <a:lstStyle/>
        <a:p>
          <a:endParaRPr lang="en-US"/>
        </a:p>
      </dgm:t>
    </dgm:pt>
    <dgm:pt modelId="{EE325F0D-EE7E-0847-AF38-88204A13EC44}">
      <dgm:prSet phldrT="[Text]" custT="1"/>
      <dgm:spPr/>
      <dgm:t>
        <a:bodyPr/>
        <a:lstStyle/>
        <a:p>
          <a:endParaRPr lang="en-US" sz="3200" dirty="0">
            <a:solidFill>
              <a:schemeClr val="bg2">
                <a:lumMod val="50000"/>
              </a:schemeClr>
            </a:solidFill>
          </a:endParaRPr>
        </a:p>
      </dgm:t>
    </dgm:pt>
    <dgm:pt modelId="{5A622462-09EA-3D4A-8DC9-2F92E0750CD5}" type="sibTrans" cxnId="{62089FD1-F281-0E46-BA30-EA65B07DE7B0}">
      <dgm:prSet/>
      <dgm:spPr/>
      <dgm:t>
        <a:bodyPr/>
        <a:lstStyle/>
        <a:p>
          <a:endParaRPr lang="en-US"/>
        </a:p>
      </dgm:t>
    </dgm:pt>
    <dgm:pt modelId="{11C805B2-097E-754F-AFD5-8D0EA2C337F9}" type="parTrans" cxnId="{62089FD1-F281-0E46-BA30-EA65B07DE7B0}">
      <dgm:prSet/>
      <dgm:spPr/>
      <dgm:t>
        <a:bodyPr/>
        <a:lstStyle/>
        <a:p>
          <a:endParaRPr lang="en-US"/>
        </a:p>
      </dgm:t>
    </dgm:pt>
    <dgm:pt modelId="{CECD0B68-2FAA-F24A-A34A-0BEB8525CB47}">
      <dgm:prSet phldrT="[Text]" custT="1"/>
      <dgm:spPr/>
      <dgm:t>
        <a:bodyPr/>
        <a:lstStyle/>
        <a:p>
          <a:r>
            <a:rPr lang="en-US" sz="3200" dirty="0">
              <a:solidFill>
                <a:schemeClr val="bg2">
                  <a:lumMod val="50000"/>
                </a:schemeClr>
              </a:solidFill>
            </a:rPr>
            <a:t>Technological</a:t>
          </a:r>
        </a:p>
      </dgm:t>
    </dgm:pt>
    <dgm:pt modelId="{A61BE9AC-CDB5-D04D-BE8C-7626B9FE038C}" type="sibTrans" cxnId="{EF847E19-F1A8-454E-874F-3F56B75AAFC1}">
      <dgm:prSet/>
      <dgm:spPr/>
      <dgm:t>
        <a:bodyPr/>
        <a:lstStyle/>
        <a:p>
          <a:endParaRPr lang="en-US"/>
        </a:p>
      </dgm:t>
    </dgm:pt>
    <dgm:pt modelId="{26678F62-E338-E349-8C2E-D99789FBB8FE}" type="parTrans" cxnId="{EF847E19-F1A8-454E-874F-3F56B75AAFC1}">
      <dgm:prSet/>
      <dgm:spPr/>
      <dgm:t>
        <a:bodyPr/>
        <a:lstStyle/>
        <a:p>
          <a:endParaRPr lang="en-US"/>
        </a:p>
      </dgm:t>
    </dgm:pt>
    <dgm:pt modelId="{C6DABAF1-F731-5946-B5AD-AA551FA07AB4}">
      <dgm:prSet phldrT="[Text]" custT="1"/>
      <dgm:spPr/>
      <dgm:t>
        <a:bodyPr/>
        <a:lstStyle/>
        <a:p>
          <a:endParaRPr lang="en-US" sz="3200" dirty="0">
            <a:solidFill>
              <a:schemeClr val="bg2">
                <a:lumMod val="50000"/>
              </a:schemeClr>
            </a:solidFill>
          </a:endParaRPr>
        </a:p>
      </dgm:t>
    </dgm:pt>
    <dgm:pt modelId="{96FF57F3-3B37-D146-9549-9F84AB1ED191}" type="parTrans" cxnId="{ADF9F051-611B-5D42-9408-790824CF84FE}">
      <dgm:prSet/>
      <dgm:spPr/>
      <dgm:t>
        <a:bodyPr/>
        <a:lstStyle/>
        <a:p>
          <a:endParaRPr lang="en-US"/>
        </a:p>
      </dgm:t>
    </dgm:pt>
    <dgm:pt modelId="{4C23C664-8FC0-DC41-B5B9-C810D2AF7FED}" type="sibTrans" cxnId="{ADF9F051-611B-5D42-9408-790824CF84FE}">
      <dgm:prSet/>
      <dgm:spPr/>
      <dgm:t>
        <a:bodyPr/>
        <a:lstStyle/>
        <a:p>
          <a:endParaRPr lang="en-US"/>
        </a:p>
      </dgm:t>
    </dgm:pt>
    <dgm:pt modelId="{B1819DF1-D91C-9B48-B39F-55E82A9701A4}">
      <dgm:prSet phldrT="[Text]" custT="1"/>
      <dgm:spPr/>
      <dgm:t>
        <a:bodyPr/>
        <a:lstStyle/>
        <a:p>
          <a:endParaRPr lang="en-US" sz="3200" dirty="0">
            <a:solidFill>
              <a:schemeClr val="bg2">
                <a:lumMod val="50000"/>
              </a:schemeClr>
            </a:solidFill>
          </a:endParaRPr>
        </a:p>
      </dgm:t>
    </dgm:pt>
    <dgm:pt modelId="{E862F014-4B38-AB4A-9612-9C49454EE143}" type="parTrans" cxnId="{DE7C4EB3-EF10-DE4B-8672-64C1E31215BE}">
      <dgm:prSet/>
      <dgm:spPr/>
      <dgm:t>
        <a:bodyPr/>
        <a:lstStyle/>
        <a:p>
          <a:endParaRPr lang="en-US"/>
        </a:p>
      </dgm:t>
    </dgm:pt>
    <dgm:pt modelId="{7DDA10BA-5D1F-124A-83E1-057623A7E4B5}" type="sibTrans" cxnId="{DE7C4EB3-EF10-DE4B-8672-64C1E31215BE}">
      <dgm:prSet/>
      <dgm:spPr/>
      <dgm:t>
        <a:bodyPr/>
        <a:lstStyle/>
        <a:p>
          <a:endParaRPr lang="en-US"/>
        </a:p>
      </dgm:t>
    </dgm:pt>
    <dgm:pt modelId="{5F3335F7-CE8C-5D4D-84AC-FDE637E10C77}">
      <dgm:prSet phldrT="[Text]" custT="1"/>
      <dgm:spPr/>
      <dgm:t>
        <a:bodyPr/>
        <a:lstStyle/>
        <a:p>
          <a:endParaRPr lang="en-US" sz="3600" dirty="0">
            <a:solidFill>
              <a:schemeClr val="bg2">
                <a:lumMod val="50000"/>
              </a:schemeClr>
            </a:solidFill>
          </a:endParaRPr>
        </a:p>
      </dgm:t>
    </dgm:pt>
    <dgm:pt modelId="{0D4E115C-ADDA-AB44-B982-238B150CE0B5}" type="parTrans" cxnId="{ECA2567D-B964-EE43-B8E1-433CD37CAFA7}">
      <dgm:prSet/>
      <dgm:spPr/>
      <dgm:t>
        <a:bodyPr/>
        <a:lstStyle/>
        <a:p>
          <a:endParaRPr lang="en-US"/>
        </a:p>
      </dgm:t>
    </dgm:pt>
    <dgm:pt modelId="{B3B50C8C-2548-D549-BF9C-5D79D67A570F}" type="sibTrans" cxnId="{ECA2567D-B964-EE43-B8E1-433CD37CAFA7}">
      <dgm:prSet/>
      <dgm:spPr/>
      <dgm:t>
        <a:bodyPr/>
        <a:lstStyle/>
        <a:p>
          <a:endParaRPr lang="en-US"/>
        </a:p>
      </dgm:t>
    </dgm:pt>
    <dgm:pt modelId="{9CD3895B-26EF-0144-91E0-EE8B904D4376}">
      <dgm:prSet phldrT="[Text]" custT="1"/>
      <dgm:spPr/>
      <dgm:t>
        <a:bodyPr/>
        <a:lstStyle/>
        <a:p>
          <a:endParaRPr lang="en-US" sz="3600" dirty="0">
            <a:solidFill>
              <a:schemeClr val="bg2">
                <a:lumMod val="50000"/>
              </a:schemeClr>
            </a:solidFill>
          </a:endParaRPr>
        </a:p>
      </dgm:t>
    </dgm:pt>
    <dgm:pt modelId="{BE67ECFD-79EC-FE48-B8EF-B9E342FAF57E}" type="parTrans" cxnId="{3E16D686-CAC4-5C43-BC4C-48ACBBB0BAB5}">
      <dgm:prSet/>
      <dgm:spPr/>
      <dgm:t>
        <a:bodyPr/>
        <a:lstStyle/>
        <a:p>
          <a:endParaRPr lang="en-US"/>
        </a:p>
      </dgm:t>
    </dgm:pt>
    <dgm:pt modelId="{718F0E5E-B769-7A47-B7B4-1E6F84BF99D4}" type="sibTrans" cxnId="{3E16D686-CAC4-5C43-BC4C-48ACBBB0BAB5}">
      <dgm:prSet/>
      <dgm:spPr/>
      <dgm:t>
        <a:bodyPr/>
        <a:lstStyle/>
        <a:p>
          <a:endParaRPr lang="en-US"/>
        </a:p>
      </dgm:t>
    </dgm:pt>
    <dgm:pt modelId="{1ECECD3C-B4F6-DB40-8899-C378FA3942F4}">
      <dgm:prSet phldrT="[Text]" custT="1"/>
      <dgm:spPr/>
      <dgm:t>
        <a:bodyPr/>
        <a:lstStyle/>
        <a:p>
          <a:endParaRPr lang="en-US" sz="3600" dirty="0">
            <a:solidFill>
              <a:schemeClr val="bg2">
                <a:lumMod val="50000"/>
              </a:schemeClr>
            </a:solidFill>
          </a:endParaRPr>
        </a:p>
      </dgm:t>
    </dgm:pt>
    <dgm:pt modelId="{2180004D-CFAE-8049-A976-8B3249145FFA}" type="parTrans" cxnId="{6AB5D5E9-3C8A-A84C-9DC4-ED2991323E76}">
      <dgm:prSet/>
      <dgm:spPr/>
      <dgm:t>
        <a:bodyPr/>
        <a:lstStyle/>
        <a:p>
          <a:endParaRPr lang="en-US"/>
        </a:p>
      </dgm:t>
    </dgm:pt>
    <dgm:pt modelId="{BE9D8323-519C-3743-9A44-821868F7C962}" type="sibTrans" cxnId="{6AB5D5E9-3C8A-A84C-9DC4-ED2991323E76}">
      <dgm:prSet/>
      <dgm:spPr/>
      <dgm:t>
        <a:bodyPr/>
        <a:lstStyle/>
        <a:p>
          <a:endParaRPr lang="en-US"/>
        </a:p>
      </dgm:t>
    </dgm:pt>
    <dgm:pt modelId="{B8AD68A6-9D9D-D942-88C0-DB684E65BAEB}" type="pres">
      <dgm:prSet presAssocID="{384ED602-8A05-8A44-A33A-0D09ECAB6456}" presName="cycleMatrixDiagram" presStyleCnt="0">
        <dgm:presLayoutVars>
          <dgm:chMax val="1"/>
          <dgm:dir/>
          <dgm:animLvl val="lvl"/>
          <dgm:resizeHandles val="exact"/>
        </dgm:presLayoutVars>
      </dgm:prSet>
      <dgm:spPr/>
    </dgm:pt>
    <dgm:pt modelId="{7D1B3754-F99C-444F-A896-DB5988602389}" type="pres">
      <dgm:prSet presAssocID="{384ED602-8A05-8A44-A33A-0D09ECAB6456}" presName="children" presStyleCnt="0"/>
      <dgm:spPr/>
    </dgm:pt>
    <dgm:pt modelId="{C0213195-47FB-B64F-A4EE-360CA287DEE9}" type="pres">
      <dgm:prSet presAssocID="{384ED602-8A05-8A44-A33A-0D09ECAB6456}" presName="child1group" presStyleCnt="0"/>
      <dgm:spPr/>
    </dgm:pt>
    <dgm:pt modelId="{E0E4D0E2-714D-C94D-B33C-8D653BC87FD9}" type="pres">
      <dgm:prSet presAssocID="{384ED602-8A05-8A44-A33A-0D09ECAB6456}" presName="child1" presStyleLbl="bgAcc1" presStyleIdx="0" presStyleCnt="4"/>
      <dgm:spPr/>
    </dgm:pt>
    <dgm:pt modelId="{BA68DE61-4CE9-9947-B63B-6BC4B098634B}" type="pres">
      <dgm:prSet presAssocID="{384ED602-8A05-8A44-A33A-0D09ECAB6456}" presName="child1Text" presStyleLbl="bgAcc1" presStyleIdx="0" presStyleCnt="4">
        <dgm:presLayoutVars>
          <dgm:bulletEnabled val="1"/>
        </dgm:presLayoutVars>
      </dgm:prSet>
      <dgm:spPr/>
    </dgm:pt>
    <dgm:pt modelId="{9692C67C-5A6A-6446-8A7D-F3EB4701A45B}" type="pres">
      <dgm:prSet presAssocID="{384ED602-8A05-8A44-A33A-0D09ECAB6456}" presName="child2group" presStyleCnt="0"/>
      <dgm:spPr/>
    </dgm:pt>
    <dgm:pt modelId="{9E8E8FED-AD99-7E4C-A121-2730783B9E53}" type="pres">
      <dgm:prSet presAssocID="{384ED602-8A05-8A44-A33A-0D09ECAB6456}" presName="child2" presStyleLbl="bgAcc1" presStyleIdx="1" presStyleCnt="4"/>
      <dgm:spPr/>
    </dgm:pt>
    <dgm:pt modelId="{64BE3E3E-9061-554E-BC05-32341C2CA2DF}" type="pres">
      <dgm:prSet presAssocID="{384ED602-8A05-8A44-A33A-0D09ECAB6456}" presName="child2Text" presStyleLbl="bgAcc1" presStyleIdx="1" presStyleCnt="4">
        <dgm:presLayoutVars>
          <dgm:bulletEnabled val="1"/>
        </dgm:presLayoutVars>
      </dgm:prSet>
      <dgm:spPr/>
    </dgm:pt>
    <dgm:pt modelId="{DF43282F-8218-8E46-9F73-3982D428E3D4}" type="pres">
      <dgm:prSet presAssocID="{384ED602-8A05-8A44-A33A-0D09ECAB6456}" presName="child3group" presStyleCnt="0"/>
      <dgm:spPr/>
    </dgm:pt>
    <dgm:pt modelId="{3FB8BBA9-D04D-6048-8B60-E4531E833A63}" type="pres">
      <dgm:prSet presAssocID="{384ED602-8A05-8A44-A33A-0D09ECAB6456}" presName="child3" presStyleLbl="bgAcc1" presStyleIdx="2" presStyleCnt="4"/>
      <dgm:spPr/>
    </dgm:pt>
    <dgm:pt modelId="{265A3668-78F6-5F4C-8719-D4F843309930}" type="pres">
      <dgm:prSet presAssocID="{384ED602-8A05-8A44-A33A-0D09ECAB6456}" presName="child3Text" presStyleLbl="bgAcc1" presStyleIdx="2" presStyleCnt="4">
        <dgm:presLayoutVars>
          <dgm:bulletEnabled val="1"/>
        </dgm:presLayoutVars>
      </dgm:prSet>
      <dgm:spPr/>
    </dgm:pt>
    <dgm:pt modelId="{54F4DFEE-F0E4-BA40-9800-B1B9AC952CE0}" type="pres">
      <dgm:prSet presAssocID="{384ED602-8A05-8A44-A33A-0D09ECAB6456}" presName="child4group" presStyleCnt="0"/>
      <dgm:spPr/>
    </dgm:pt>
    <dgm:pt modelId="{B80E1CF9-2362-734D-B7E8-5DD2E49AC3AE}" type="pres">
      <dgm:prSet presAssocID="{384ED602-8A05-8A44-A33A-0D09ECAB6456}" presName="child4" presStyleLbl="bgAcc1" presStyleIdx="3" presStyleCnt="4"/>
      <dgm:spPr/>
    </dgm:pt>
    <dgm:pt modelId="{9EA035EC-F37F-064D-8DFE-1AE1B20536D7}" type="pres">
      <dgm:prSet presAssocID="{384ED602-8A05-8A44-A33A-0D09ECAB6456}" presName="child4Text" presStyleLbl="bgAcc1" presStyleIdx="3" presStyleCnt="4">
        <dgm:presLayoutVars>
          <dgm:bulletEnabled val="1"/>
        </dgm:presLayoutVars>
      </dgm:prSet>
      <dgm:spPr/>
    </dgm:pt>
    <dgm:pt modelId="{2A77D393-501A-D647-A895-CC0A41DE3E82}" type="pres">
      <dgm:prSet presAssocID="{384ED602-8A05-8A44-A33A-0D09ECAB6456}" presName="childPlaceholder" presStyleCnt="0"/>
      <dgm:spPr/>
    </dgm:pt>
    <dgm:pt modelId="{2D43CA32-FBC4-DD41-903F-7191599074DF}" type="pres">
      <dgm:prSet presAssocID="{384ED602-8A05-8A44-A33A-0D09ECAB6456}" presName="circle" presStyleCnt="0"/>
      <dgm:spPr/>
    </dgm:pt>
    <dgm:pt modelId="{FAB8C893-C293-584F-9C83-CE0A50D8588C}" type="pres">
      <dgm:prSet presAssocID="{384ED602-8A05-8A44-A33A-0D09ECAB6456}" presName="quadrant1" presStyleLbl="node1" presStyleIdx="0" presStyleCnt="4">
        <dgm:presLayoutVars>
          <dgm:chMax val="1"/>
          <dgm:bulletEnabled val="1"/>
        </dgm:presLayoutVars>
      </dgm:prSet>
      <dgm:spPr/>
    </dgm:pt>
    <dgm:pt modelId="{E1A60B9D-9BA2-8B4C-A868-697405B0AF54}" type="pres">
      <dgm:prSet presAssocID="{384ED602-8A05-8A44-A33A-0D09ECAB6456}" presName="quadrant2" presStyleLbl="node1" presStyleIdx="1" presStyleCnt="4">
        <dgm:presLayoutVars>
          <dgm:chMax val="1"/>
          <dgm:bulletEnabled val="1"/>
        </dgm:presLayoutVars>
      </dgm:prSet>
      <dgm:spPr/>
    </dgm:pt>
    <dgm:pt modelId="{5D56C127-6FC7-CA43-A255-3E03D77D3E55}" type="pres">
      <dgm:prSet presAssocID="{384ED602-8A05-8A44-A33A-0D09ECAB6456}" presName="quadrant3" presStyleLbl="node1" presStyleIdx="2" presStyleCnt="4">
        <dgm:presLayoutVars>
          <dgm:chMax val="1"/>
          <dgm:bulletEnabled val="1"/>
        </dgm:presLayoutVars>
      </dgm:prSet>
      <dgm:spPr/>
    </dgm:pt>
    <dgm:pt modelId="{98DA94E6-BDF4-3E4A-8A82-047A71B0DC8A}" type="pres">
      <dgm:prSet presAssocID="{384ED602-8A05-8A44-A33A-0D09ECAB6456}" presName="quadrant4" presStyleLbl="node1" presStyleIdx="3" presStyleCnt="4">
        <dgm:presLayoutVars>
          <dgm:chMax val="1"/>
          <dgm:bulletEnabled val="1"/>
        </dgm:presLayoutVars>
      </dgm:prSet>
      <dgm:spPr/>
    </dgm:pt>
    <dgm:pt modelId="{67D1BA95-3836-9544-9570-8875BCD2C034}" type="pres">
      <dgm:prSet presAssocID="{384ED602-8A05-8A44-A33A-0D09ECAB6456}" presName="quadrantPlaceholder" presStyleCnt="0"/>
      <dgm:spPr/>
    </dgm:pt>
    <dgm:pt modelId="{4608D2DB-24B5-3D44-A8CA-0B2733D01C94}" type="pres">
      <dgm:prSet presAssocID="{384ED602-8A05-8A44-A33A-0D09ECAB6456}" presName="center1" presStyleLbl="fgShp" presStyleIdx="0" presStyleCnt="2"/>
      <dgm:spPr/>
    </dgm:pt>
    <dgm:pt modelId="{FCF807B3-A7BD-6C40-A4D4-C71086233F3F}" type="pres">
      <dgm:prSet presAssocID="{384ED602-8A05-8A44-A33A-0D09ECAB6456}" presName="center2" presStyleLbl="fgShp" presStyleIdx="1" presStyleCnt="2"/>
      <dgm:spPr/>
    </dgm:pt>
  </dgm:ptLst>
  <dgm:cxnLst>
    <dgm:cxn modelId="{8C5DD700-E716-A042-8F95-C6B0516371DE}" type="presOf" srcId="{0328D3F3-82E1-464F-8229-42BB1DA32AD5}" destId="{E0E4D0E2-714D-C94D-B33C-8D653BC87FD9}" srcOrd="0" destOrd="1" presId="urn:microsoft.com/office/officeart/2005/8/layout/cycle4"/>
    <dgm:cxn modelId="{871EA902-3A76-4143-B20B-D7FEB2E10095}" type="presOf" srcId="{CECD0B68-2FAA-F24A-A34A-0BEB8525CB47}" destId="{3FB8BBA9-D04D-6048-8B60-E4531E833A63}" srcOrd="0" destOrd="3" presId="urn:microsoft.com/office/officeart/2005/8/layout/cycle4"/>
    <dgm:cxn modelId="{F87EF602-EF86-054B-B23E-4BAAC3D1C719}" srcId="{384ED602-8A05-8A44-A33A-0D09ECAB6456}" destId="{D52C9F17-A9D1-B541-965F-E3AFBDBD9064}" srcOrd="0" destOrd="0" parTransId="{11D26A73-3059-9B43-B080-F6F064D70EBF}" sibTransId="{9036CCE8-9A13-EA4A-A072-34CC009BD37A}"/>
    <dgm:cxn modelId="{218DAF03-D6C7-EE49-8C90-A2DFC6189180}" type="presOf" srcId="{C6DABAF1-F731-5946-B5AD-AA551FA07AB4}" destId="{265A3668-78F6-5F4C-8719-D4F843309930}" srcOrd="1" destOrd="1" presId="urn:microsoft.com/office/officeart/2005/8/layout/cycle4"/>
    <dgm:cxn modelId="{9CA4E403-9323-9241-B55C-C6E611C8DC6E}" type="presOf" srcId="{CECD0B68-2FAA-F24A-A34A-0BEB8525CB47}" destId="{265A3668-78F6-5F4C-8719-D4F843309930}" srcOrd="1" destOrd="3" presId="urn:microsoft.com/office/officeart/2005/8/layout/cycle4"/>
    <dgm:cxn modelId="{D7979D09-5207-DB44-8AEE-4DF1A2A2A820}" srcId="{9B32F810-6D4D-4042-8DE6-50A7E7A9F291}" destId="{366456D7-EDAC-754B-A4F7-4A9D6DBD8FD0}" srcOrd="0" destOrd="0" parTransId="{AA7629C9-DC1F-3645-AA7B-4F69AB92FD68}" sibTransId="{1B5AA3C4-ADCE-8E43-889B-53342E63DA1B}"/>
    <dgm:cxn modelId="{B0CF230E-EC93-C444-8F92-3375B239359E}" type="presOf" srcId="{9CD3895B-26EF-0144-91E0-EE8B904D4376}" destId="{B80E1CF9-2362-734D-B7E8-5DD2E49AC3AE}" srcOrd="0" destOrd="2" presId="urn:microsoft.com/office/officeart/2005/8/layout/cycle4"/>
    <dgm:cxn modelId="{327E360E-64A9-A84B-8A37-B0EC7700656C}" type="presOf" srcId="{62940940-1636-924D-92BB-F029AE0E1769}" destId="{B80E1CF9-2362-734D-B7E8-5DD2E49AC3AE}" srcOrd="0" destOrd="3" presId="urn:microsoft.com/office/officeart/2005/8/layout/cycle4"/>
    <dgm:cxn modelId="{D1AE6114-8344-3945-913A-AF6317DFE306}" type="presOf" srcId="{1ECECD3C-B4F6-DB40-8899-C378FA3942F4}" destId="{B80E1CF9-2362-734D-B7E8-5DD2E49AC3AE}" srcOrd="0" destOrd="1" presId="urn:microsoft.com/office/officeart/2005/8/layout/cycle4"/>
    <dgm:cxn modelId="{0B8E3D18-6C91-0C4E-AB59-07BB6FF3E61E}" srcId="{384ED602-8A05-8A44-A33A-0D09ECAB6456}" destId="{6436E7E5-8900-684B-8A27-7819D50CA2BF}" srcOrd="3" destOrd="0" parTransId="{36B2882B-417A-8248-BDDD-E5D6CF2D84FF}" sibTransId="{4532C2BA-20B5-F94A-8A40-92F71FB967E6}"/>
    <dgm:cxn modelId="{EF847E19-F1A8-454E-874F-3F56B75AAFC1}" srcId="{63A47163-A11C-E843-8B6B-90FA56C711E2}" destId="{CECD0B68-2FAA-F24A-A34A-0BEB8525CB47}" srcOrd="3" destOrd="0" parTransId="{26678F62-E338-E349-8C2E-D99789FBB8FE}" sibTransId="{A61BE9AC-CDB5-D04D-BE8C-7626B9FE038C}"/>
    <dgm:cxn modelId="{9CF55C25-D033-4448-BF73-ED9F65637C10}" type="presOf" srcId="{A11294EF-5336-9A4B-8227-079DDEE9A3CA}" destId="{BA68DE61-4CE9-9947-B63B-6BC4B098634B}" srcOrd="1" destOrd="0" presId="urn:microsoft.com/office/officeart/2005/8/layout/cycle4"/>
    <dgm:cxn modelId="{9BE96642-20B8-9048-8B74-06884EB8B836}" type="presOf" srcId="{5F3335F7-CE8C-5D4D-84AC-FDE637E10C77}" destId="{9EA035EC-F37F-064D-8DFE-1AE1B20536D7}" srcOrd="1" destOrd="0" presId="urn:microsoft.com/office/officeart/2005/8/layout/cycle4"/>
    <dgm:cxn modelId="{81A1BE50-EB28-1B47-9F2A-812EDB1CE58C}" srcId="{D52C9F17-A9D1-B541-965F-E3AFBDBD9064}" destId="{0328D3F3-82E1-464F-8229-42BB1DA32AD5}" srcOrd="1" destOrd="0" parTransId="{41D607DA-36AF-934D-91DD-6D39C1FCB5A6}" sibTransId="{5B7DA47D-40BE-8346-B8D7-6912A012E3A0}"/>
    <dgm:cxn modelId="{ADF9F051-611B-5D42-9408-790824CF84FE}" srcId="{63A47163-A11C-E843-8B6B-90FA56C711E2}" destId="{C6DABAF1-F731-5946-B5AD-AA551FA07AB4}" srcOrd="1" destOrd="0" parTransId="{96FF57F3-3B37-D146-9549-9F84AB1ED191}" sibTransId="{4C23C664-8FC0-DC41-B5B9-C810D2AF7FED}"/>
    <dgm:cxn modelId="{F3202074-7247-FA49-8371-3ECC808CF819}" type="presOf" srcId="{6436E7E5-8900-684B-8A27-7819D50CA2BF}" destId="{98DA94E6-BDF4-3E4A-8A82-047A71B0DC8A}" srcOrd="0" destOrd="0" presId="urn:microsoft.com/office/officeart/2005/8/layout/cycle4"/>
    <dgm:cxn modelId="{8BF31475-98A3-9342-BA7F-403546B43F2E}" type="presOf" srcId="{A11294EF-5336-9A4B-8227-079DDEE9A3CA}" destId="{E0E4D0E2-714D-C94D-B33C-8D653BC87FD9}" srcOrd="0" destOrd="0" presId="urn:microsoft.com/office/officeart/2005/8/layout/cycle4"/>
    <dgm:cxn modelId="{B5A31C7B-799B-F440-8B0D-7FCE08FADC64}" type="presOf" srcId="{1ECECD3C-B4F6-DB40-8899-C378FA3942F4}" destId="{9EA035EC-F37F-064D-8DFE-1AE1B20536D7}" srcOrd="1" destOrd="1" presId="urn:microsoft.com/office/officeart/2005/8/layout/cycle4"/>
    <dgm:cxn modelId="{ECA2567D-B964-EE43-B8E1-433CD37CAFA7}" srcId="{6436E7E5-8900-684B-8A27-7819D50CA2BF}" destId="{5F3335F7-CE8C-5D4D-84AC-FDE637E10C77}" srcOrd="0" destOrd="0" parTransId="{0D4E115C-ADDA-AB44-B982-238B150CE0B5}" sibTransId="{B3B50C8C-2548-D549-BF9C-5D79D67A570F}"/>
    <dgm:cxn modelId="{5A25A680-ABD6-E348-9AB6-34AE66A97DDB}" srcId="{D52C9F17-A9D1-B541-965F-E3AFBDBD9064}" destId="{A11294EF-5336-9A4B-8227-079DDEE9A3CA}" srcOrd="0" destOrd="0" parTransId="{233896FA-F12D-334A-B77D-B74F07956A5C}" sibTransId="{BAD9ADC8-697D-1B41-8A2F-A15E99B362ED}"/>
    <dgm:cxn modelId="{3E16D686-CAC4-5C43-BC4C-48ACBBB0BAB5}" srcId="{6436E7E5-8900-684B-8A27-7819D50CA2BF}" destId="{9CD3895B-26EF-0144-91E0-EE8B904D4376}" srcOrd="2" destOrd="0" parTransId="{BE67ECFD-79EC-FE48-B8EF-B9E342FAF57E}" sibTransId="{718F0E5E-B769-7A47-B7B4-1E6F84BF99D4}"/>
    <dgm:cxn modelId="{EFDCEB8B-0249-2942-81B7-BDF20DD168D1}" type="presOf" srcId="{384ED602-8A05-8A44-A33A-0D09ECAB6456}" destId="{B8AD68A6-9D9D-D942-88C0-DB684E65BAEB}" srcOrd="0" destOrd="0" presId="urn:microsoft.com/office/officeart/2005/8/layout/cycle4"/>
    <dgm:cxn modelId="{12A1138C-226A-C94F-9BCE-3215795AB60F}" type="presOf" srcId="{B1819DF1-D91C-9B48-B39F-55E82A9701A4}" destId="{3FB8BBA9-D04D-6048-8B60-E4531E833A63}" srcOrd="0" destOrd="2" presId="urn:microsoft.com/office/officeart/2005/8/layout/cycle4"/>
    <dgm:cxn modelId="{7AAE0599-8BDE-1149-BB32-F03E97A519DE}" type="presOf" srcId="{C6DABAF1-F731-5946-B5AD-AA551FA07AB4}" destId="{3FB8BBA9-D04D-6048-8B60-E4531E833A63}" srcOrd="0" destOrd="1" presId="urn:microsoft.com/office/officeart/2005/8/layout/cycle4"/>
    <dgm:cxn modelId="{9F98849B-9F81-2245-87B0-5BC8772BEC11}" srcId="{6436E7E5-8900-684B-8A27-7819D50CA2BF}" destId="{62940940-1636-924D-92BB-F029AE0E1769}" srcOrd="3" destOrd="0" parTransId="{19E5386E-9FB0-F84A-912F-E09D6C1A9C12}" sibTransId="{D7F94C19-12F6-C841-AFE1-38AA17E7CAF9}"/>
    <dgm:cxn modelId="{4C34189E-9C58-B940-94C0-2D4AD3F95F67}" type="presOf" srcId="{366456D7-EDAC-754B-A4F7-4A9D6DBD8FD0}" destId="{9E8E8FED-AD99-7E4C-A121-2730783B9E53}" srcOrd="0" destOrd="0" presId="urn:microsoft.com/office/officeart/2005/8/layout/cycle4"/>
    <dgm:cxn modelId="{AF9290A9-B69C-F34A-A58B-32AC37F6EE73}" type="presOf" srcId="{9CD3895B-26EF-0144-91E0-EE8B904D4376}" destId="{9EA035EC-F37F-064D-8DFE-1AE1B20536D7}" srcOrd="1" destOrd="2" presId="urn:microsoft.com/office/officeart/2005/8/layout/cycle4"/>
    <dgm:cxn modelId="{ED660CAF-0434-2C4B-8EE6-84064A7C6BDC}" srcId="{384ED602-8A05-8A44-A33A-0D09ECAB6456}" destId="{9B32F810-6D4D-4042-8DE6-50A7E7A9F291}" srcOrd="1" destOrd="0" parTransId="{5B77DA74-11AD-0E4E-9DCB-DA806F4C1875}" sibTransId="{6C9E2516-25D5-3740-A0B4-B24130DDA78A}"/>
    <dgm:cxn modelId="{DE7C4EB3-EF10-DE4B-8672-64C1E31215BE}" srcId="{63A47163-A11C-E843-8B6B-90FA56C711E2}" destId="{B1819DF1-D91C-9B48-B39F-55E82A9701A4}" srcOrd="2" destOrd="0" parTransId="{E862F014-4B38-AB4A-9612-9C49454EE143}" sibTransId="{7DDA10BA-5D1F-124A-83E1-057623A7E4B5}"/>
    <dgm:cxn modelId="{00A8E9B7-7F82-674B-8BFC-D37074FB5753}" type="presOf" srcId="{9B32F810-6D4D-4042-8DE6-50A7E7A9F291}" destId="{E1A60B9D-9BA2-8B4C-A868-697405B0AF54}" srcOrd="0" destOrd="0" presId="urn:microsoft.com/office/officeart/2005/8/layout/cycle4"/>
    <dgm:cxn modelId="{188693BF-DB55-E14F-892C-F0C5753B9B48}" type="presOf" srcId="{366456D7-EDAC-754B-A4F7-4A9D6DBD8FD0}" destId="{64BE3E3E-9061-554E-BC05-32341C2CA2DF}" srcOrd="1" destOrd="0" presId="urn:microsoft.com/office/officeart/2005/8/layout/cycle4"/>
    <dgm:cxn modelId="{BAE7FCC2-F4A0-B241-9BC8-FB7B4D204D2C}" type="presOf" srcId="{EE325F0D-EE7E-0847-AF38-88204A13EC44}" destId="{265A3668-78F6-5F4C-8719-D4F843309930}" srcOrd="1" destOrd="0" presId="urn:microsoft.com/office/officeart/2005/8/layout/cycle4"/>
    <dgm:cxn modelId="{EF73B1C4-E900-624B-B494-2A4A2E5732B1}" type="presOf" srcId="{62940940-1636-924D-92BB-F029AE0E1769}" destId="{9EA035EC-F37F-064D-8DFE-1AE1B20536D7}" srcOrd="1" destOrd="3" presId="urn:microsoft.com/office/officeart/2005/8/layout/cycle4"/>
    <dgm:cxn modelId="{962D0EC8-0A55-494B-A93E-7BF656B6BCF0}" type="presOf" srcId="{EE325F0D-EE7E-0847-AF38-88204A13EC44}" destId="{3FB8BBA9-D04D-6048-8B60-E4531E833A63}" srcOrd="0" destOrd="0" presId="urn:microsoft.com/office/officeart/2005/8/layout/cycle4"/>
    <dgm:cxn modelId="{425660CA-1354-C54F-9796-0B7E2DC9E0A9}" srcId="{384ED602-8A05-8A44-A33A-0D09ECAB6456}" destId="{63A47163-A11C-E843-8B6B-90FA56C711E2}" srcOrd="2" destOrd="0" parTransId="{CB21556A-675C-364C-B889-C9B2B30B1C3B}" sibTransId="{ECD735C0-7BC3-1A4B-8FD1-55E4B28923CE}"/>
    <dgm:cxn modelId="{D240DCCC-46CF-C748-8211-1C5BE72686A3}" type="presOf" srcId="{63A47163-A11C-E843-8B6B-90FA56C711E2}" destId="{5D56C127-6FC7-CA43-A255-3E03D77D3E55}" srcOrd="0" destOrd="0" presId="urn:microsoft.com/office/officeart/2005/8/layout/cycle4"/>
    <dgm:cxn modelId="{62089FD1-F281-0E46-BA30-EA65B07DE7B0}" srcId="{63A47163-A11C-E843-8B6B-90FA56C711E2}" destId="{EE325F0D-EE7E-0847-AF38-88204A13EC44}" srcOrd="0" destOrd="0" parTransId="{11C805B2-097E-754F-AFD5-8D0EA2C337F9}" sibTransId="{5A622462-09EA-3D4A-8DC9-2F92E0750CD5}"/>
    <dgm:cxn modelId="{9EA7EDE0-2D21-AB4A-89C7-A253B900371C}" type="presOf" srcId="{5F3335F7-CE8C-5D4D-84AC-FDE637E10C77}" destId="{B80E1CF9-2362-734D-B7E8-5DD2E49AC3AE}" srcOrd="0" destOrd="0" presId="urn:microsoft.com/office/officeart/2005/8/layout/cycle4"/>
    <dgm:cxn modelId="{98BCC5E2-C9D5-C247-87F9-75FEFF0545CB}" type="presOf" srcId="{0328D3F3-82E1-464F-8229-42BB1DA32AD5}" destId="{BA68DE61-4CE9-9947-B63B-6BC4B098634B}" srcOrd="1" destOrd="1" presId="urn:microsoft.com/office/officeart/2005/8/layout/cycle4"/>
    <dgm:cxn modelId="{3A3D71E4-26B9-D149-8473-A2044ED0B659}" type="presOf" srcId="{B1819DF1-D91C-9B48-B39F-55E82A9701A4}" destId="{265A3668-78F6-5F4C-8719-D4F843309930}" srcOrd="1" destOrd="2" presId="urn:microsoft.com/office/officeart/2005/8/layout/cycle4"/>
    <dgm:cxn modelId="{CA7300E8-B6D2-E349-B5EA-686A9DBA2F2A}" type="presOf" srcId="{D52C9F17-A9D1-B541-965F-E3AFBDBD9064}" destId="{FAB8C893-C293-584F-9C83-CE0A50D8588C}" srcOrd="0" destOrd="0" presId="urn:microsoft.com/office/officeart/2005/8/layout/cycle4"/>
    <dgm:cxn modelId="{6AB5D5E9-3C8A-A84C-9DC4-ED2991323E76}" srcId="{6436E7E5-8900-684B-8A27-7819D50CA2BF}" destId="{1ECECD3C-B4F6-DB40-8899-C378FA3942F4}" srcOrd="1" destOrd="0" parTransId="{2180004D-CFAE-8049-A976-8B3249145FFA}" sibTransId="{BE9D8323-519C-3743-9A44-821868F7C962}"/>
    <dgm:cxn modelId="{C3DEF204-467A-AE45-8CD7-A93AEDA9FE95}" type="presParOf" srcId="{B8AD68A6-9D9D-D942-88C0-DB684E65BAEB}" destId="{7D1B3754-F99C-444F-A896-DB5988602389}" srcOrd="0" destOrd="0" presId="urn:microsoft.com/office/officeart/2005/8/layout/cycle4"/>
    <dgm:cxn modelId="{F36EB580-9FD9-CC4D-A5F7-23B2DB5055D4}" type="presParOf" srcId="{7D1B3754-F99C-444F-A896-DB5988602389}" destId="{C0213195-47FB-B64F-A4EE-360CA287DEE9}" srcOrd="0" destOrd="0" presId="urn:microsoft.com/office/officeart/2005/8/layout/cycle4"/>
    <dgm:cxn modelId="{CA13D0ED-8A83-9D49-86CC-2BAE78C5FE41}" type="presParOf" srcId="{C0213195-47FB-B64F-A4EE-360CA287DEE9}" destId="{E0E4D0E2-714D-C94D-B33C-8D653BC87FD9}" srcOrd="0" destOrd="0" presId="urn:microsoft.com/office/officeart/2005/8/layout/cycle4"/>
    <dgm:cxn modelId="{6FBC10B4-0B6B-2242-B568-1CEAC763EB05}" type="presParOf" srcId="{C0213195-47FB-B64F-A4EE-360CA287DEE9}" destId="{BA68DE61-4CE9-9947-B63B-6BC4B098634B}" srcOrd="1" destOrd="0" presId="urn:microsoft.com/office/officeart/2005/8/layout/cycle4"/>
    <dgm:cxn modelId="{0F21BF01-0408-0E41-9FD7-ACC359631A73}" type="presParOf" srcId="{7D1B3754-F99C-444F-A896-DB5988602389}" destId="{9692C67C-5A6A-6446-8A7D-F3EB4701A45B}" srcOrd="1" destOrd="0" presId="urn:microsoft.com/office/officeart/2005/8/layout/cycle4"/>
    <dgm:cxn modelId="{2E69971F-192E-1C42-A2FA-12EE6128E933}" type="presParOf" srcId="{9692C67C-5A6A-6446-8A7D-F3EB4701A45B}" destId="{9E8E8FED-AD99-7E4C-A121-2730783B9E53}" srcOrd="0" destOrd="0" presId="urn:microsoft.com/office/officeart/2005/8/layout/cycle4"/>
    <dgm:cxn modelId="{14A1233C-D3C0-EE4C-87FF-738D930C467C}" type="presParOf" srcId="{9692C67C-5A6A-6446-8A7D-F3EB4701A45B}" destId="{64BE3E3E-9061-554E-BC05-32341C2CA2DF}" srcOrd="1" destOrd="0" presId="urn:microsoft.com/office/officeart/2005/8/layout/cycle4"/>
    <dgm:cxn modelId="{F224937B-2BC8-6947-AA23-59C4234D0148}" type="presParOf" srcId="{7D1B3754-F99C-444F-A896-DB5988602389}" destId="{DF43282F-8218-8E46-9F73-3982D428E3D4}" srcOrd="2" destOrd="0" presId="urn:microsoft.com/office/officeart/2005/8/layout/cycle4"/>
    <dgm:cxn modelId="{2A6BEEA2-C5B4-2D40-95FD-C0B73F5BA0E2}" type="presParOf" srcId="{DF43282F-8218-8E46-9F73-3982D428E3D4}" destId="{3FB8BBA9-D04D-6048-8B60-E4531E833A63}" srcOrd="0" destOrd="0" presId="urn:microsoft.com/office/officeart/2005/8/layout/cycle4"/>
    <dgm:cxn modelId="{0E0201CE-901B-1F4D-B527-39EDF29F0F1D}" type="presParOf" srcId="{DF43282F-8218-8E46-9F73-3982D428E3D4}" destId="{265A3668-78F6-5F4C-8719-D4F843309930}" srcOrd="1" destOrd="0" presId="urn:microsoft.com/office/officeart/2005/8/layout/cycle4"/>
    <dgm:cxn modelId="{51A928FE-04EC-9B4E-8CFA-02EAA2E397CD}" type="presParOf" srcId="{7D1B3754-F99C-444F-A896-DB5988602389}" destId="{54F4DFEE-F0E4-BA40-9800-B1B9AC952CE0}" srcOrd="3" destOrd="0" presId="urn:microsoft.com/office/officeart/2005/8/layout/cycle4"/>
    <dgm:cxn modelId="{9D46CFEA-6312-CA46-8E8C-5055895AAE96}" type="presParOf" srcId="{54F4DFEE-F0E4-BA40-9800-B1B9AC952CE0}" destId="{B80E1CF9-2362-734D-B7E8-5DD2E49AC3AE}" srcOrd="0" destOrd="0" presId="urn:microsoft.com/office/officeart/2005/8/layout/cycle4"/>
    <dgm:cxn modelId="{41CD3BF0-9C06-B145-955F-91CC34256C4C}" type="presParOf" srcId="{54F4DFEE-F0E4-BA40-9800-B1B9AC952CE0}" destId="{9EA035EC-F37F-064D-8DFE-1AE1B20536D7}" srcOrd="1" destOrd="0" presId="urn:microsoft.com/office/officeart/2005/8/layout/cycle4"/>
    <dgm:cxn modelId="{4B0C4970-A2B9-D74A-92D6-686E111364FC}" type="presParOf" srcId="{7D1B3754-F99C-444F-A896-DB5988602389}" destId="{2A77D393-501A-D647-A895-CC0A41DE3E82}" srcOrd="4" destOrd="0" presId="urn:microsoft.com/office/officeart/2005/8/layout/cycle4"/>
    <dgm:cxn modelId="{77FD3965-2748-A944-A382-9FD1371DA95D}" type="presParOf" srcId="{B8AD68A6-9D9D-D942-88C0-DB684E65BAEB}" destId="{2D43CA32-FBC4-DD41-903F-7191599074DF}" srcOrd="1" destOrd="0" presId="urn:microsoft.com/office/officeart/2005/8/layout/cycle4"/>
    <dgm:cxn modelId="{354ECFC4-96BA-0F4E-BA52-1E75754A099C}" type="presParOf" srcId="{2D43CA32-FBC4-DD41-903F-7191599074DF}" destId="{FAB8C893-C293-584F-9C83-CE0A50D8588C}" srcOrd="0" destOrd="0" presId="urn:microsoft.com/office/officeart/2005/8/layout/cycle4"/>
    <dgm:cxn modelId="{490A7DC5-B354-7F47-82C8-C36FE9F19B34}" type="presParOf" srcId="{2D43CA32-FBC4-DD41-903F-7191599074DF}" destId="{E1A60B9D-9BA2-8B4C-A868-697405B0AF54}" srcOrd="1" destOrd="0" presId="urn:microsoft.com/office/officeart/2005/8/layout/cycle4"/>
    <dgm:cxn modelId="{E1B5AF2D-E99E-B447-8CBA-9622AF6B4338}" type="presParOf" srcId="{2D43CA32-FBC4-DD41-903F-7191599074DF}" destId="{5D56C127-6FC7-CA43-A255-3E03D77D3E55}" srcOrd="2" destOrd="0" presId="urn:microsoft.com/office/officeart/2005/8/layout/cycle4"/>
    <dgm:cxn modelId="{0EFAC49C-5E1C-6A46-95B8-32068BBA68F8}" type="presParOf" srcId="{2D43CA32-FBC4-DD41-903F-7191599074DF}" destId="{98DA94E6-BDF4-3E4A-8A82-047A71B0DC8A}" srcOrd="3" destOrd="0" presId="urn:microsoft.com/office/officeart/2005/8/layout/cycle4"/>
    <dgm:cxn modelId="{EA9E31B3-A345-244A-8CE1-217250778A48}" type="presParOf" srcId="{2D43CA32-FBC4-DD41-903F-7191599074DF}" destId="{67D1BA95-3836-9544-9570-8875BCD2C034}" srcOrd="4" destOrd="0" presId="urn:microsoft.com/office/officeart/2005/8/layout/cycle4"/>
    <dgm:cxn modelId="{F903D9AF-6520-0542-95EA-CE69AA3852FD}" type="presParOf" srcId="{B8AD68A6-9D9D-D942-88C0-DB684E65BAEB}" destId="{4608D2DB-24B5-3D44-A8CA-0B2733D01C94}" srcOrd="2" destOrd="0" presId="urn:microsoft.com/office/officeart/2005/8/layout/cycle4"/>
    <dgm:cxn modelId="{3B3B5EB4-D41D-F84E-9D53-FC11FF5EF9F8}" type="presParOf" srcId="{B8AD68A6-9D9D-D942-88C0-DB684E65BAEB}" destId="{FCF807B3-A7BD-6C40-A4D4-C71086233F3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993ED0-5435-4942-AC53-D0F0B66CF0EE}" type="doc">
      <dgm:prSet loTypeId="urn:microsoft.com/office/officeart/2005/8/layout/vList3" loCatId="" qsTypeId="urn:microsoft.com/office/officeart/2005/8/quickstyle/simple3" qsCatId="simple" csTypeId="urn:microsoft.com/office/officeart/2005/8/colors/accent2_4" csCatId="accent2" phldr="1"/>
      <dgm:spPr/>
    </dgm:pt>
    <dgm:pt modelId="{E0B252EC-EDDD-0F45-94CE-D49F1C03FACD}">
      <dgm:prSet phldrT="[Text]"/>
      <dgm:spPr/>
      <dgm:t>
        <a:bodyPr/>
        <a:lstStyle/>
        <a:p>
          <a:r>
            <a:rPr lang="en-US" dirty="0">
              <a:solidFill>
                <a:schemeClr val="bg2">
                  <a:lumMod val="50000"/>
                </a:schemeClr>
              </a:solidFill>
            </a:rPr>
            <a:t>Loss of federal funding</a:t>
          </a:r>
        </a:p>
      </dgm:t>
    </dgm:pt>
    <dgm:pt modelId="{3CC0854B-5B92-B342-AFFE-8C7340747347}" type="parTrans" cxnId="{41CAE2E6-5440-984B-94A4-CEBB6FE11F87}">
      <dgm:prSet/>
      <dgm:spPr/>
      <dgm:t>
        <a:bodyPr/>
        <a:lstStyle/>
        <a:p>
          <a:endParaRPr lang="en-US"/>
        </a:p>
      </dgm:t>
    </dgm:pt>
    <dgm:pt modelId="{C8CC12AF-F5B8-804E-94BF-C4C70DD8A29D}" type="sibTrans" cxnId="{41CAE2E6-5440-984B-94A4-CEBB6FE11F87}">
      <dgm:prSet/>
      <dgm:spPr/>
      <dgm:t>
        <a:bodyPr/>
        <a:lstStyle/>
        <a:p>
          <a:endParaRPr lang="en-US"/>
        </a:p>
      </dgm:t>
    </dgm:pt>
    <dgm:pt modelId="{E45020D4-1365-9F43-8A24-A984DDBCB37B}">
      <dgm:prSet phldrT="[Text]"/>
      <dgm:spPr/>
      <dgm:t>
        <a:bodyPr/>
        <a:lstStyle/>
        <a:p>
          <a:r>
            <a:rPr lang="en-US" dirty="0">
              <a:solidFill>
                <a:schemeClr val="bg2">
                  <a:lumMod val="50000"/>
                </a:schemeClr>
              </a:solidFill>
            </a:rPr>
            <a:t>Renewed commitment to your work by foundations</a:t>
          </a:r>
        </a:p>
      </dgm:t>
    </dgm:pt>
    <dgm:pt modelId="{0ED95A33-2789-A746-911B-90E34A787DBE}" type="parTrans" cxnId="{BB8C1BDA-EB9D-C942-A3D1-30EE9451CE54}">
      <dgm:prSet/>
      <dgm:spPr/>
      <dgm:t>
        <a:bodyPr/>
        <a:lstStyle/>
        <a:p>
          <a:endParaRPr lang="en-US"/>
        </a:p>
      </dgm:t>
    </dgm:pt>
    <dgm:pt modelId="{AADEAA8C-0477-E14D-A44E-035A9AFE698B}" type="sibTrans" cxnId="{BB8C1BDA-EB9D-C942-A3D1-30EE9451CE54}">
      <dgm:prSet/>
      <dgm:spPr/>
      <dgm:t>
        <a:bodyPr/>
        <a:lstStyle/>
        <a:p>
          <a:endParaRPr lang="en-US"/>
        </a:p>
      </dgm:t>
    </dgm:pt>
    <dgm:pt modelId="{0C7F7E51-EB68-D34F-8162-66E8D771CEEE}">
      <dgm:prSet phldrT="[Text]"/>
      <dgm:spPr/>
      <dgm:t>
        <a:bodyPr/>
        <a:lstStyle/>
        <a:p>
          <a:r>
            <a:rPr lang="en-US" dirty="0">
              <a:solidFill>
                <a:schemeClr val="bg2">
                  <a:lumMod val="50000"/>
                </a:schemeClr>
              </a:solidFill>
            </a:rPr>
            <a:t>Opportunity to lean on  established relationships with corporations or major donors</a:t>
          </a:r>
        </a:p>
      </dgm:t>
    </dgm:pt>
    <dgm:pt modelId="{6282AD6C-DFB4-674A-8199-D11FA41D5749}" type="parTrans" cxnId="{11EDB317-16C1-E84B-A829-DF21BB2A7AA1}">
      <dgm:prSet/>
      <dgm:spPr/>
      <dgm:t>
        <a:bodyPr/>
        <a:lstStyle/>
        <a:p>
          <a:endParaRPr lang="en-US"/>
        </a:p>
      </dgm:t>
    </dgm:pt>
    <dgm:pt modelId="{F74BC518-540C-3340-BF4D-081E4000D58B}" type="sibTrans" cxnId="{11EDB317-16C1-E84B-A829-DF21BB2A7AA1}">
      <dgm:prSet/>
      <dgm:spPr/>
      <dgm:t>
        <a:bodyPr/>
        <a:lstStyle/>
        <a:p>
          <a:endParaRPr lang="en-US"/>
        </a:p>
      </dgm:t>
    </dgm:pt>
    <dgm:pt modelId="{7A99EC96-B36D-1941-BA27-94330DE6A482}" type="pres">
      <dgm:prSet presAssocID="{42993ED0-5435-4942-AC53-D0F0B66CF0EE}" presName="linearFlow" presStyleCnt="0">
        <dgm:presLayoutVars>
          <dgm:dir/>
          <dgm:resizeHandles val="exact"/>
        </dgm:presLayoutVars>
      </dgm:prSet>
      <dgm:spPr/>
    </dgm:pt>
    <dgm:pt modelId="{FBC6139A-73AF-C943-BFA4-B54FA423E4BD}" type="pres">
      <dgm:prSet presAssocID="{E0B252EC-EDDD-0F45-94CE-D49F1C03FACD}" presName="composite" presStyleCnt="0"/>
      <dgm:spPr/>
    </dgm:pt>
    <dgm:pt modelId="{AE33BCF7-AEAE-124C-A249-ADB36CD18BAF}" type="pres">
      <dgm:prSet presAssocID="{E0B252EC-EDDD-0F45-94CE-D49F1C03FACD}" presName="imgShp" presStyleLbl="fgImgPlace1" presStyleIdx="0" presStyleCnt="3"/>
      <dgm:spPr/>
    </dgm:pt>
    <dgm:pt modelId="{8327A9FC-D4B0-E243-9CA4-489F84EB7B33}" type="pres">
      <dgm:prSet presAssocID="{E0B252EC-EDDD-0F45-94CE-D49F1C03FACD}" presName="txShp" presStyleLbl="node1" presStyleIdx="0" presStyleCnt="3">
        <dgm:presLayoutVars>
          <dgm:bulletEnabled val="1"/>
        </dgm:presLayoutVars>
      </dgm:prSet>
      <dgm:spPr/>
    </dgm:pt>
    <dgm:pt modelId="{5B434848-61A6-6043-BDF8-8900FB34AAF5}" type="pres">
      <dgm:prSet presAssocID="{C8CC12AF-F5B8-804E-94BF-C4C70DD8A29D}" presName="spacing" presStyleCnt="0"/>
      <dgm:spPr/>
    </dgm:pt>
    <dgm:pt modelId="{EC83A9E9-D4C1-294D-9A14-B5E251F022BD}" type="pres">
      <dgm:prSet presAssocID="{E45020D4-1365-9F43-8A24-A984DDBCB37B}" presName="composite" presStyleCnt="0"/>
      <dgm:spPr/>
    </dgm:pt>
    <dgm:pt modelId="{0E6B3E8A-8515-6E45-A359-17F0B244894E}" type="pres">
      <dgm:prSet presAssocID="{E45020D4-1365-9F43-8A24-A984DDBCB37B}" presName="imgShp" presStyleLbl="fgImgPlace1" presStyleIdx="1" presStyleCnt="3"/>
      <dgm:spPr/>
    </dgm:pt>
    <dgm:pt modelId="{20EE69B2-79D9-1148-913D-79B9666ADBDD}" type="pres">
      <dgm:prSet presAssocID="{E45020D4-1365-9F43-8A24-A984DDBCB37B}" presName="txShp" presStyleLbl="node1" presStyleIdx="1" presStyleCnt="3">
        <dgm:presLayoutVars>
          <dgm:bulletEnabled val="1"/>
        </dgm:presLayoutVars>
      </dgm:prSet>
      <dgm:spPr/>
    </dgm:pt>
    <dgm:pt modelId="{CCD98054-D9CB-B24C-A4CF-86732B1E21B6}" type="pres">
      <dgm:prSet presAssocID="{AADEAA8C-0477-E14D-A44E-035A9AFE698B}" presName="spacing" presStyleCnt="0"/>
      <dgm:spPr/>
    </dgm:pt>
    <dgm:pt modelId="{96759573-849E-4F49-AA66-34328AB3EBFC}" type="pres">
      <dgm:prSet presAssocID="{0C7F7E51-EB68-D34F-8162-66E8D771CEEE}" presName="composite" presStyleCnt="0"/>
      <dgm:spPr/>
    </dgm:pt>
    <dgm:pt modelId="{E10518C2-E0E7-D84B-8422-113ADD537459}" type="pres">
      <dgm:prSet presAssocID="{0C7F7E51-EB68-D34F-8162-66E8D771CEEE}" presName="imgShp" presStyleLbl="fgImgPlace1" presStyleIdx="2" presStyleCnt="3"/>
      <dgm:spPr/>
    </dgm:pt>
    <dgm:pt modelId="{6DC49532-5DAB-184C-8DC6-4C0276C5C6A5}" type="pres">
      <dgm:prSet presAssocID="{0C7F7E51-EB68-D34F-8162-66E8D771CEEE}" presName="txShp" presStyleLbl="node1" presStyleIdx="2" presStyleCnt="3">
        <dgm:presLayoutVars>
          <dgm:bulletEnabled val="1"/>
        </dgm:presLayoutVars>
      </dgm:prSet>
      <dgm:spPr/>
    </dgm:pt>
  </dgm:ptLst>
  <dgm:cxnLst>
    <dgm:cxn modelId="{44AC4202-C7E9-9544-9677-10450DDF7316}" type="presOf" srcId="{E0B252EC-EDDD-0F45-94CE-D49F1C03FACD}" destId="{8327A9FC-D4B0-E243-9CA4-489F84EB7B33}" srcOrd="0" destOrd="0" presId="urn:microsoft.com/office/officeart/2005/8/layout/vList3"/>
    <dgm:cxn modelId="{11EDB317-16C1-E84B-A829-DF21BB2A7AA1}" srcId="{42993ED0-5435-4942-AC53-D0F0B66CF0EE}" destId="{0C7F7E51-EB68-D34F-8162-66E8D771CEEE}" srcOrd="2" destOrd="0" parTransId="{6282AD6C-DFB4-674A-8199-D11FA41D5749}" sibTransId="{F74BC518-540C-3340-BF4D-081E4000D58B}"/>
    <dgm:cxn modelId="{A11B9685-575E-6748-B07D-C7785DF44086}" type="presOf" srcId="{42993ED0-5435-4942-AC53-D0F0B66CF0EE}" destId="{7A99EC96-B36D-1941-BA27-94330DE6A482}" srcOrd="0" destOrd="0" presId="urn:microsoft.com/office/officeart/2005/8/layout/vList3"/>
    <dgm:cxn modelId="{E8423ECA-B810-F047-86E0-19C523D1AEC4}" type="presOf" srcId="{E45020D4-1365-9F43-8A24-A984DDBCB37B}" destId="{20EE69B2-79D9-1148-913D-79B9666ADBDD}" srcOrd="0" destOrd="0" presId="urn:microsoft.com/office/officeart/2005/8/layout/vList3"/>
    <dgm:cxn modelId="{BB8C1BDA-EB9D-C942-A3D1-30EE9451CE54}" srcId="{42993ED0-5435-4942-AC53-D0F0B66CF0EE}" destId="{E45020D4-1365-9F43-8A24-A984DDBCB37B}" srcOrd="1" destOrd="0" parTransId="{0ED95A33-2789-A746-911B-90E34A787DBE}" sibTransId="{AADEAA8C-0477-E14D-A44E-035A9AFE698B}"/>
    <dgm:cxn modelId="{E6FA70E0-69F0-7C4C-8E42-5CAD8F160F49}" type="presOf" srcId="{0C7F7E51-EB68-D34F-8162-66E8D771CEEE}" destId="{6DC49532-5DAB-184C-8DC6-4C0276C5C6A5}" srcOrd="0" destOrd="0" presId="urn:microsoft.com/office/officeart/2005/8/layout/vList3"/>
    <dgm:cxn modelId="{41CAE2E6-5440-984B-94A4-CEBB6FE11F87}" srcId="{42993ED0-5435-4942-AC53-D0F0B66CF0EE}" destId="{E0B252EC-EDDD-0F45-94CE-D49F1C03FACD}" srcOrd="0" destOrd="0" parTransId="{3CC0854B-5B92-B342-AFFE-8C7340747347}" sibTransId="{C8CC12AF-F5B8-804E-94BF-C4C70DD8A29D}"/>
    <dgm:cxn modelId="{5693FCD1-80D2-4A48-A43B-AD05FAC5B437}" type="presParOf" srcId="{7A99EC96-B36D-1941-BA27-94330DE6A482}" destId="{FBC6139A-73AF-C943-BFA4-B54FA423E4BD}" srcOrd="0" destOrd="0" presId="urn:microsoft.com/office/officeart/2005/8/layout/vList3"/>
    <dgm:cxn modelId="{EC25F66B-12F9-A249-B455-BB16B2BB5065}" type="presParOf" srcId="{FBC6139A-73AF-C943-BFA4-B54FA423E4BD}" destId="{AE33BCF7-AEAE-124C-A249-ADB36CD18BAF}" srcOrd="0" destOrd="0" presId="urn:microsoft.com/office/officeart/2005/8/layout/vList3"/>
    <dgm:cxn modelId="{EBF02B70-D15C-C54B-84EE-C0CF12C7D49E}" type="presParOf" srcId="{FBC6139A-73AF-C943-BFA4-B54FA423E4BD}" destId="{8327A9FC-D4B0-E243-9CA4-489F84EB7B33}" srcOrd="1" destOrd="0" presId="urn:microsoft.com/office/officeart/2005/8/layout/vList3"/>
    <dgm:cxn modelId="{ED4851A0-7C3D-1A4F-96AB-5025F4F5A04C}" type="presParOf" srcId="{7A99EC96-B36D-1941-BA27-94330DE6A482}" destId="{5B434848-61A6-6043-BDF8-8900FB34AAF5}" srcOrd="1" destOrd="0" presId="urn:microsoft.com/office/officeart/2005/8/layout/vList3"/>
    <dgm:cxn modelId="{6DE4EB4A-AB0A-BC44-BBDF-988A853A86CA}" type="presParOf" srcId="{7A99EC96-B36D-1941-BA27-94330DE6A482}" destId="{EC83A9E9-D4C1-294D-9A14-B5E251F022BD}" srcOrd="2" destOrd="0" presId="urn:microsoft.com/office/officeart/2005/8/layout/vList3"/>
    <dgm:cxn modelId="{804E6454-150B-8E40-912D-2DB2681A2CB2}" type="presParOf" srcId="{EC83A9E9-D4C1-294D-9A14-B5E251F022BD}" destId="{0E6B3E8A-8515-6E45-A359-17F0B244894E}" srcOrd="0" destOrd="0" presId="urn:microsoft.com/office/officeart/2005/8/layout/vList3"/>
    <dgm:cxn modelId="{31C4CEFB-1A2F-5341-B8D9-96245F30276F}" type="presParOf" srcId="{EC83A9E9-D4C1-294D-9A14-B5E251F022BD}" destId="{20EE69B2-79D9-1148-913D-79B9666ADBDD}" srcOrd="1" destOrd="0" presId="urn:microsoft.com/office/officeart/2005/8/layout/vList3"/>
    <dgm:cxn modelId="{137B610F-73F9-464D-9C7B-CACD7656C979}" type="presParOf" srcId="{7A99EC96-B36D-1941-BA27-94330DE6A482}" destId="{CCD98054-D9CB-B24C-A4CF-86732B1E21B6}" srcOrd="3" destOrd="0" presId="urn:microsoft.com/office/officeart/2005/8/layout/vList3"/>
    <dgm:cxn modelId="{D977D95F-D7CF-8E4E-87A0-6444B6E16F35}" type="presParOf" srcId="{7A99EC96-B36D-1941-BA27-94330DE6A482}" destId="{96759573-849E-4F49-AA66-34328AB3EBFC}" srcOrd="4" destOrd="0" presId="urn:microsoft.com/office/officeart/2005/8/layout/vList3"/>
    <dgm:cxn modelId="{08757833-37B3-5446-8D9C-DE5D61C2BD29}" type="presParOf" srcId="{96759573-849E-4F49-AA66-34328AB3EBFC}" destId="{E10518C2-E0E7-D84B-8422-113ADD537459}" srcOrd="0" destOrd="0" presId="urn:microsoft.com/office/officeart/2005/8/layout/vList3"/>
    <dgm:cxn modelId="{B1C04103-728A-614A-9A47-2612D4C3DE91}" type="presParOf" srcId="{96759573-849E-4F49-AA66-34328AB3EBFC}" destId="{6DC49532-5DAB-184C-8DC6-4C0276C5C6A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8BBA9-D04D-6048-8B60-E4531E833A63}">
      <dsp:nvSpPr>
        <dsp:cNvPr id="0" name=""/>
        <dsp:cNvSpPr/>
      </dsp:nvSpPr>
      <dsp:spPr>
        <a:xfrm>
          <a:off x="7272712" y="6571020"/>
          <a:ext cx="4457468" cy="28874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285750" lvl="1" indent="-285750" algn="l" defTabSz="1422400">
            <a:lnSpc>
              <a:spcPct val="90000"/>
            </a:lnSpc>
            <a:spcBef>
              <a:spcPct val="0"/>
            </a:spcBef>
            <a:spcAft>
              <a:spcPct val="15000"/>
            </a:spcAft>
            <a:buChar char="•"/>
          </a:pPr>
          <a:endParaRPr lang="en-US" sz="3200" kern="1200" dirty="0">
            <a:solidFill>
              <a:schemeClr val="bg2">
                <a:lumMod val="50000"/>
              </a:schemeClr>
            </a:solidFill>
          </a:endParaRPr>
        </a:p>
        <a:p>
          <a:pPr marL="285750" lvl="1" indent="-285750" algn="l" defTabSz="1422400">
            <a:lnSpc>
              <a:spcPct val="90000"/>
            </a:lnSpc>
            <a:spcBef>
              <a:spcPct val="0"/>
            </a:spcBef>
            <a:spcAft>
              <a:spcPct val="15000"/>
            </a:spcAft>
            <a:buChar char="•"/>
          </a:pPr>
          <a:endParaRPr lang="en-US" sz="3200" kern="1200" dirty="0">
            <a:solidFill>
              <a:schemeClr val="bg2">
                <a:lumMod val="50000"/>
              </a:schemeClr>
            </a:solidFill>
          </a:endParaRPr>
        </a:p>
        <a:p>
          <a:pPr marL="285750" lvl="1" indent="-285750" algn="l" defTabSz="1422400">
            <a:lnSpc>
              <a:spcPct val="90000"/>
            </a:lnSpc>
            <a:spcBef>
              <a:spcPct val="0"/>
            </a:spcBef>
            <a:spcAft>
              <a:spcPct val="15000"/>
            </a:spcAft>
            <a:buChar char="•"/>
          </a:pPr>
          <a:endParaRPr lang="en-US" sz="3200" kern="1200" dirty="0">
            <a:solidFill>
              <a:schemeClr val="bg2">
                <a:lumMod val="50000"/>
              </a:schemeClr>
            </a:solidFill>
          </a:endParaRPr>
        </a:p>
        <a:p>
          <a:pPr marL="285750" lvl="1" indent="-285750" algn="l" defTabSz="1422400">
            <a:lnSpc>
              <a:spcPct val="90000"/>
            </a:lnSpc>
            <a:spcBef>
              <a:spcPct val="0"/>
            </a:spcBef>
            <a:spcAft>
              <a:spcPct val="15000"/>
            </a:spcAft>
            <a:buChar char="•"/>
          </a:pPr>
          <a:r>
            <a:rPr lang="en-US" sz="3200" kern="1200" dirty="0">
              <a:solidFill>
                <a:schemeClr val="bg2">
                  <a:lumMod val="50000"/>
                </a:schemeClr>
              </a:solidFill>
            </a:rPr>
            <a:t>Technological</a:t>
          </a:r>
        </a:p>
      </dsp:txBody>
      <dsp:txXfrm>
        <a:off x="8673379" y="7356305"/>
        <a:ext cx="2993374" cy="2038717"/>
      </dsp:txXfrm>
    </dsp:sp>
    <dsp:sp modelId="{B80E1CF9-2362-734D-B7E8-5DD2E49AC3AE}">
      <dsp:nvSpPr>
        <dsp:cNvPr id="0" name=""/>
        <dsp:cNvSpPr/>
      </dsp:nvSpPr>
      <dsp:spPr>
        <a:xfrm>
          <a:off x="0" y="6571020"/>
          <a:ext cx="4457468" cy="28874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285750" lvl="1" indent="-285750" algn="l" defTabSz="1600200">
            <a:lnSpc>
              <a:spcPct val="90000"/>
            </a:lnSpc>
            <a:spcBef>
              <a:spcPct val="0"/>
            </a:spcBef>
            <a:spcAft>
              <a:spcPct val="15000"/>
            </a:spcAft>
            <a:buChar char="•"/>
          </a:pPr>
          <a:endParaRPr lang="en-US" sz="3600" kern="1200" dirty="0">
            <a:solidFill>
              <a:schemeClr val="bg2">
                <a:lumMod val="50000"/>
              </a:schemeClr>
            </a:solidFill>
          </a:endParaRPr>
        </a:p>
        <a:p>
          <a:pPr marL="285750" lvl="1" indent="-285750" algn="l" defTabSz="1600200">
            <a:lnSpc>
              <a:spcPct val="90000"/>
            </a:lnSpc>
            <a:spcBef>
              <a:spcPct val="0"/>
            </a:spcBef>
            <a:spcAft>
              <a:spcPct val="15000"/>
            </a:spcAft>
            <a:buChar char="•"/>
          </a:pPr>
          <a:endParaRPr lang="en-US" sz="3600" kern="1200" dirty="0">
            <a:solidFill>
              <a:schemeClr val="bg2">
                <a:lumMod val="50000"/>
              </a:schemeClr>
            </a:solidFill>
          </a:endParaRPr>
        </a:p>
        <a:p>
          <a:pPr marL="285750" lvl="1" indent="-285750" algn="l" defTabSz="1600200">
            <a:lnSpc>
              <a:spcPct val="90000"/>
            </a:lnSpc>
            <a:spcBef>
              <a:spcPct val="0"/>
            </a:spcBef>
            <a:spcAft>
              <a:spcPct val="15000"/>
            </a:spcAft>
            <a:buChar char="•"/>
          </a:pPr>
          <a:endParaRPr lang="en-US" sz="3600" kern="1200" dirty="0">
            <a:solidFill>
              <a:schemeClr val="bg2">
                <a:lumMod val="50000"/>
              </a:schemeClr>
            </a:solidFill>
          </a:endParaRPr>
        </a:p>
        <a:p>
          <a:pPr marL="285750" lvl="1" indent="-285750" algn="l" defTabSz="1600200">
            <a:lnSpc>
              <a:spcPct val="90000"/>
            </a:lnSpc>
            <a:spcBef>
              <a:spcPct val="0"/>
            </a:spcBef>
            <a:spcAft>
              <a:spcPct val="15000"/>
            </a:spcAft>
            <a:buChar char="•"/>
          </a:pPr>
          <a:r>
            <a:rPr lang="en-US" sz="3600" kern="1200" dirty="0">
              <a:solidFill>
                <a:schemeClr val="bg2">
                  <a:lumMod val="50000"/>
                </a:schemeClr>
              </a:solidFill>
            </a:rPr>
            <a:t>Social</a:t>
          </a:r>
        </a:p>
      </dsp:txBody>
      <dsp:txXfrm>
        <a:off x="63427" y="7356305"/>
        <a:ext cx="2993374" cy="2038717"/>
      </dsp:txXfrm>
    </dsp:sp>
    <dsp:sp modelId="{9E8E8FED-AD99-7E4C-A121-2730783B9E53}">
      <dsp:nvSpPr>
        <dsp:cNvPr id="0" name=""/>
        <dsp:cNvSpPr/>
      </dsp:nvSpPr>
      <dsp:spPr>
        <a:xfrm>
          <a:off x="7272712" y="435233"/>
          <a:ext cx="4457468" cy="28874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285750" lvl="1" indent="-285750" algn="l" defTabSz="1600200">
            <a:lnSpc>
              <a:spcPct val="90000"/>
            </a:lnSpc>
            <a:spcBef>
              <a:spcPct val="0"/>
            </a:spcBef>
            <a:spcAft>
              <a:spcPct val="15000"/>
            </a:spcAft>
            <a:buChar char="•"/>
          </a:pPr>
          <a:r>
            <a:rPr lang="en-US" sz="3600" kern="1200" dirty="0">
              <a:solidFill>
                <a:schemeClr val="bg2">
                  <a:lumMod val="50000"/>
                </a:schemeClr>
              </a:solidFill>
            </a:rPr>
            <a:t>Economic</a:t>
          </a:r>
        </a:p>
      </dsp:txBody>
      <dsp:txXfrm>
        <a:off x="8673379" y="498660"/>
        <a:ext cx="2993374" cy="2038717"/>
      </dsp:txXfrm>
    </dsp:sp>
    <dsp:sp modelId="{E0E4D0E2-714D-C94D-B33C-8D653BC87FD9}">
      <dsp:nvSpPr>
        <dsp:cNvPr id="0" name=""/>
        <dsp:cNvSpPr/>
      </dsp:nvSpPr>
      <dsp:spPr>
        <a:xfrm>
          <a:off x="0" y="435233"/>
          <a:ext cx="4457468" cy="28874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285750" lvl="1" indent="-285750" algn="l" defTabSz="1600200">
            <a:lnSpc>
              <a:spcPct val="90000"/>
            </a:lnSpc>
            <a:spcBef>
              <a:spcPct val="0"/>
            </a:spcBef>
            <a:spcAft>
              <a:spcPct val="15000"/>
            </a:spcAft>
            <a:buChar char="•"/>
          </a:pPr>
          <a:r>
            <a:rPr lang="en-US" sz="3600" kern="1200" dirty="0">
              <a:solidFill>
                <a:schemeClr val="bg2">
                  <a:lumMod val="50000"/>
                </a:schemeClr>
              </a:solidFill>
            </a:rPr>
            <a:t>Political</a:t>
          </a:r>
        </a:p>
        <a:p>
          <a:pPr marL="285750" lvl="1" indent="-285750" algn="l" defTabSz="1377950">
            <a:lnSpc>
              <a:spcPct val="90000"/>
            </a:lnSpc>
            <a:spcBef>
              <a:spcPct val="0"/>
            </a:spcBef>
            <a:spcAft>
              <a:spcPct val="15000"/>
            </a:spcAft>
            <a:buChar char="•"/>
          </a:pPr>
          <a:endParaRPr lang="en-US" sz="3100" kern="1200" dirty="0"/>
        </a:p>
      </dsp:txBody>
      <dsp:txXfrm>
        <a:off x="63427" y="498660"/>
        <a:ext cx="2993374" cy="2038717"/>
      </dsp:txXfrm>
    </dsp:sp>
    <dsp:sp modelId="{FAB8C893-C293-584F-9C83-CE0A50D8588C}">
      <dsp:nvSpPr>
        <dsp:cNvPr id="0" name=""/>
        <dsp:cNvSpPr/>
      </dsp:nvSpPr>
      <dsp:spPr>
        <a:xfrm>
          <a:off x="1867805" y="949557"/>
          <a:ext cx="3907052" cy="390705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56" tIns="625856" rIns="625856" bIns="625856" numCol="1" spcCol="1270" anchor="ctr" anchorCtr="0">
          <a:noAutofit/>
        </a:bodyPr>
        <a:lstStyle/>
        <a:p>
          <a:pPr marL="0" lvl="0" indent="0" algn="ctr" defTabSz="3911600">
            <a:lnSpc>
              <a:spcPct val="90000"/>
            </a:lnSpc>
            <a:spcBef>
              <a:spcPct val="0"/>
            </a:spcBef>
            <a:spcAft>
              <a:spcPct val="35000"/>
            </a:spcAft>
            <a:buNone/>
          </a:pPr>
          <a:r>
            <a:rPr lang="en-US" sz="8800" kern="1200" dirty="0"/>
            <a:t>P</a:t>
          </a:r>
        </a:p>
      </dsp:txBody>
      <dsp:txXfrm>
        <a:off x="3012154" y="2093906"/>
        <a:ext cx="2762703" cy="2762703"/>
      </dsp:txXfrm>
    </dsp:sp>
    <dsp:sp modelId="{E1A60B9D-9BA2-8B4C-A868-697405B0AF54}">
      <dsp:nvSpPr>
        <dsp:cNvPr id="0" name=""/>
        <dsp:cNvSpPr/>
      </dsp:nvSpPr>
      <dsp:spPr>
        <a:xfrm rot="5400000">
          <a:off x="5955322" y="949557"/>
          <a:ext cx="3907052" cy="390705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56" tIns="625856" rIns="625856" bIns="625856" numCol="1" spcCol="1270" anchor="ctr" anchorCtr="0">
          <a:noAutofit/>
        </a:bodyPr>
        <a:lstStyle/>
        <a:p>
          <a:pPr marL="0" lvl="0" indent="0" algn="ctr" defTabSz="3911600">
            <a:lnSpc>
              <a:spcPct val="90000"/>
            </a:lnSpc>
            <a:spcBef>
              <a:spcPct val="0"/>
            </a:spcBef>
            <a:spcAft>
              <a:spcPct val="35000"/>
            </a:spcAft>
            <a:buNone/>
          </a:pPr>
          <a:r>
            <a:rPr lang="en-US" sz="8800" kern="1200" dirty="0"/>
            <a:t>E</a:t>
          </a:r>
        </a:p>
      </dsp:txBody>
      <dsp:txXfrm rot="-5400000">
        <a:off x="5955322" y="2093906"/>
        <a:ext cx="2762703" cy="2762703"/>
      </dsp:txXfrm>
    </dsp:sp>
    <dsp:sp modelId="{5D56C127-6FC7-CA43-A255-3E03D77D3E55}">
      <dsp:nvSpPr>
        <dsp:cNvPr id="0" name=""/>
        <dsp:cNvSpPr/>
      </dsp:nvSpPr>
      <dsp:spPr>
        <a:xfrm rot="10800000">
          <a:off x="5955322" y="5037074"/>
          <a:ext cx="3907052" cy="390705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56" tIns="625856" rIns="625856" bIns="625856" numCol="1" spcCol="1270" anchor="ctr" anchorCtr="0">
          <a:noAutofit/>
        </a:bodyPr>
        <a:lstStyle/>
        <a:p>
          <a:pPr marL="0" lvl="0" indent="0" algn="ctr" defTabSz="3911600">
            <a:lnSpc>
              <a:spcPct val="90000"/>
            </a:lnSpc>
            <a:spcBef>
              <a:spcPct val="0"/>
            </a:spcBef>
            <a:spcAft>
              <a:spcPct val="35000"/>
            </a:spcAft>
            <a:buNone/>
          </a:pPr>
          <a:r>
            <a:rPr lang="en-US" sz="8800" kern="1200" dirty="0"/>
            <a:t>T</a:t>
          </a:r>
        </a:p>
      </dsp:txBody>
      <dsp:txXfrm rot="10800000">
        <a:off x="5955322" y="5037074"/>
        <a:ext cx="2762703" cy="2762703"/>
      </dsp:txXfrm>
    </dsp:sp>
    <dsp:sp modelId="{98DA94E6-BDF4-3E4A-8A82-047A71B0DC8A}">
      <dsp:nvSpPr>
        <dsp:cNvPr id="0" name=""/>
        <dsp:cNvSpPr/>
      </dsp:nvSpPr>
      <dsp:spPr>
        <a:xfrm rot="16200000">
          <a:off x="1867805" y="5037074"/>
          <a:ext cx="3907052" cy="390705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56" tIns="625856" rIns="625856" bIns="625856" numCol="1" spcCol="1270" anchor="ctr" anchorCtr="0">
          <a:noAutofit/>
        </a:bodyPr>
        <a:lstStyle/>
        <a:p>
          <a:pPr marL="0" lvl="0" indent="0" algn="ctr" defTabSz="3911600">
            <a:lnSpc>
              <a:spcPct val="90000"/>
            </a:lnSpc>
            <a:spcBef>
              <a:spcPct val="0"/>
            </a:spcBef>
            <a:spcAft>
              <a:spcPct val="35000"/>
            </a:spcAft>
            <a:buNone/>
          </a:pPr>
          <a:r>
            <a:rPr lang="en-US" sz="8800" kern="1200" dirty="0"/>
            <a:t>S</a:t>
          </a:r>
        </a:p>
      </dsp:txBody>
      <dsp:txXfrm rot="5400000">
        <a:off x="3012154" y="5037074"/>
        <a:ext cx="2762703" cy="2762703"/>
      </dsp:txXfrm>
    </dsp:sp>
    <dsp:sp modelId="{4608D2DB-24B5-3D44-A8CA-0B2733D01C94}">
      <dsp:nvSpPr>
        <dsp:cNvPr id="0" name=""/>
        <dsp:cNvSpPr/>
      </dsp:nvSpPr>
      <dsp:spPr>
        <a:xfrm>
          <a:off x="5190605" y="4134752"/>
          <a:ext cx="1348970" cy="117301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F807B3-A7BD-6C40-A4D4-C71086233F3F}">
      <dsp:nvSpPr>
        <dsp:cNvPr id="0" name=""/>
        <dsp:cNvSpPr/>
      </dsp:nvSpPr>
      <dsp:spPr>
        <a:xfrm rot="10800000">
          <a:off x="5190605" y="4585913"/>
          <a:ext cx="1348970" cy="117301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7A9FC-D4B0-E243-9CA4-489F84EB7B33}">
      <dsp:nvSpPr>
        <dsp:cNvPr id="0" name=""/>
        <dsp:cNvSpPr/>
      </dsp:nvSpPr>
      <dsp:spPr>
        <a:xfrm rot="10800000">
          <a:off x="3844962" y="2184"/>
          <a:ext cx="12279212" cy="3008313"/>
        </a:xfrm>
        <a:prstGeom prst="homePlate">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583" tIns="224790" rIns="419608" bIns="224790" numCol="1" spcCol="1270" anchor="ctr" anchorCtr="0">
          <a:noAutofit/>
        </a:bodyPr>
        <a:lstStyle/>
        <a:p>
          <a:pPr marL="0" lvl="0" indent="0" algn="ctr" defTabSz="2622550">
            <a:lnSpc>
              <a:spcPct val="90000"/>
            </a:lnSpc>
            <a:spcBef>
              <a:spcPct val="0"/>
            </a:spcBef>
            <a:spcAft>
              <a:spcPct val="35000"/>
            </a:spcAft>
            <a:buNone/>
          </a:pPr>
          <a:r>
            <a:rPr lang="en-US" sz="5900" kern="1200" dirty="0">
              <a:solidFill>
                <a:schemeClr val="bg2">
                  <a:lumMod val="50000"/>
                </a:schemeClr>
              </a:solidFill>
            </a:rPr>
            <a:t>Loss of federal funding</a:t>
          </a:r>
        </a:p>
      </dsp:txBody>
      <dsp:txXfrm rot="10800000">
        <a:off x="4597040" y="2184"/>
        <a:ext cx="11527134" cy="3008313"/>
      </dsp:txXfrm>
    </dsp:sp>
    <dsp:sp modelId="{AE33BCF7-AEAE-124C-A249-ADB36CD18BAF}">
      <dsp:nvSpPr>
        <dsp:cNvPr id="0" name=""/>
        <dsp:cNvSpPr/>
      </dsp:nvSpPr>
      <dsp:spPr>
        <a:xfrm>
          <a:off x="2340806" y="2184"/>
          <a:ext cx="3008313" cy="3008313"/>
        </a:xfrm>
        <a:prstGeom prst="ellipse">
          <a:avLst/>
        </a:prstGeom>
        <a:solidFill>
          <a:schemeClr val="accent2">
            <a:tint val="5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0EE69B2-79D9-1148-913D-79B9666ADBDD}">
      <dsp:nvSpPr>
        <dsp:cNvPr id="0" name=""/>
        <dsp:cNvSpPr/>
      </dsp:nvSpPr>
      <dsp:spPr>
        <a:xfrm rot="10800000">
          <a:off x="3844962" y="3908501"/>
          <a:ext cx="12279212" cy="3008313"/>
        </a:xfrm>
        <a:prstGeom prst="homePlate">
          <a:avLst/>
        </a:prstGeom>
        <a:gradFill rotWithShape="0">
          <a:gsLst>
            <a:gs pos="0">
              <a:schemeClr val="accent2">
                <a:shade val="50000"/>
                <a:hueOff val="-200351"/>
                <a:satOff val="-10609"/>
                <a:lumOff val="33771"/>
                <a:alphaOff val="0"/>
                <a:tint val="50000"/>
                <a:satMod val="300000"/>
              </a:schemeClr>
            </a:gs>
            <a:gs pos="35000">
              <a:schemeClr val="accent2">
                <a:shade val="50000"/>
                <a:hueOff val="-200351"/>
                <a:satOff val="-10609"/>
                <a:lumOff val="33771"/>
                <a:alphaOff val="0"/>
                <a:tint val="37000"/>
                <a:satMod val="300000"/>
              </a:schemeClr>
            </a:gs>
            <a:gs pos="100000">
              <a:schemeClr val="accent2">
                <a:shade val="50000"/>
                <a:hueOff val="-200351"/>
                <a:satOff val="-10609"/>
                <a:lumOff val="33771"/>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583" tIns="224790" rIns="419608" bIns="224790" numCol="1" spcCol="1270" anchor="ctr" anchorCtr="0">
          <a:noAutofit/>
        </a:bodyPr>
        <a:lstStyle/>
        <a:p>
          <a:pPr marL="0" lvl="0" indent="0" algn="ctr" defTabSz="2622550">
            <a:lnSpc>
              <a:spcPct val="90000"/>
            </a:lnSpc>
            <a:spcBef>
              <a:spcPct val="0"/>
            </a:spcBef>
            <a:spcAft>
              <a:spcPct val="35000"/>
            </a:spcAft>
            <a:buNone/>
          </a:pPr>
          <a:r>
            <a:rPr lang="en-US" sz="5900" kern="1200" dirty="0">
              <a:solidFill>
                <a:schemeClr val="bg2">
                  <a:lumMod val="50000"/>
                </a:schemeClr>
              </a:solidFill>
            </a:rPr>
            <a:t>Renewed commitment to your work by foundations</a:t>
          </a:r>
        </a:p>
      </dsp:txBody>
      <dsp:txXfrm rot="10800000">
        <a:off x="4597040" y="3908501"/>
        <a:ext cx="11527134" cy="3008313"/>
      </dsp:txXfrm>
    </dsp:sp>
    <dsp:sp modelId="{0E6B3E8A-8515-6E45-A359-17F0B244894E}">
      <dsp:nvSpPr>
        <dsp:cNvPr id="0" name=""/>
        <dsp:cNvSpPr/>
      </dsp:nvSpPr>
      <dsp:spPr>
        <a:xfrm>
          <a:off x="2340806" y="3908501"/>
          <a:ext cx="3008313" cy="3008313"/>
        </a:xfrm>
        <a:prstGeom prst="ellipse">
          <a:avLst/>
        </a:prstGeom>
        <a:solidFill>
          <a:schemeClr val="accent2">
            <a:tint val="50000"/>
            <a:hueOff val="6802"/>
            <a:satOff val="273"/>
            <a:lumOff val="-955"/>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DC49532-5DAB-184C-8DC6-4C0276C5C6A5}">
      <dsp:nvSpPr>
        <dsp:cNvPr id="0" name=""/>
        <dsp:cNvSpPr/>
      </dsp:nvSpPr>
      <dsp:spPr>
        <a:xfrm rot="10800000">
          <a:off x="3844962" y="7814818"/>
          <a:ext cx="12279212" cy="3008313"/>
        </a:xfrm>
        <a:prstGeom prst="homePlate">
          <a:avLst/>
        </a:prstGeom>
        <a:gradFill rotWithShape="0">
          <a:gsLst>
            <a:gs pos="0">
              <a:schemeClr val="accent2">
                <a:shade val="50000"/>
                <a:hueOff val="-200351"/>
                <a:satOff val="-10609"/>
                <a:lumOff val="33771"/>
                <a:alphaOff val="0"/>
                <a:tint val="50000"/>
                <a:satMod val="300000"/>
              </a:schemeClr>
            </a:gs>
            <a:gs pos="35000">
              <a:schemeClr val="accent2">
                <a:shade val="50000"/>
                <a:hueOff val="-200351"/>
                <a:satOff val="-10609"/>
                <a:lumOff val="33771"/>
                <a:alphaOff val="0"/>
                <a:tint val="37000"/>
                <a:satMod val="300000"/>
              </a:schemeClr>
            </a:gs>
            <a:gs pos="100000">
              <a:schemeClr val="accent2">
                <a:shade val="50000"/>
                <a:hueOff val="-200351"/>
                <a:satOff val="-10609"/>
                <a:lumOff val="33771"/>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26583" tIns="224790" rIns="419608" bIns="224790" numCol="1" spcCol="1270" anchor="ctr" anchorCtr="0">
          <a:noAutofit/>
        </a:bodyPr>
        <a:lstStyle/>
        <a:p>
          <a:pPr marL="0" lvl="0" indent="0" algn="ctr" defTabSz="2622550">
            <a:lnSpc>
              <a:spcPct val="90000"/>
            </a:lnSpc>
            <a:spcBef>
              <a:spcPct val="0"/>
            </a:spcBef>
            <a:spcAft>
              <a:spcPct val="35000"/>
            </a:spcAft>
            <a:buNone/>
          </a:pPr>
          <a:r>
            <a:rPr lang="en-US" sz="5900" kern="1200" dirty="0">
              <a:solidFill>
                <a:schemeClr val="bg2">
                  <a:lumMod val="50000"/>
                </a:schemeClr>
              </a:solidFill>
            </a:rPr>
            <a:t>Opportunity to lean on  established relationships with corporations or major donors</a:t>
          </a:r>
        </a:p>
      </dsp:txBody>
      <dsp:txXfrm rot="10800000">
        <a:off x="4597040" y="7814818"/>
        <a:ext cx="11527134" cy="3008313"/>
      </dsp:txXfrm>
    </dsp:sp>
    <dsp:sp modelId="{E10518C2-E0E7-D84B-8422-113ADD537459}">
      <dsp:nvSpPr>
        <dsp:cNvPr id="0" name=""/>
        <dsp:cNvSpPr/>
      </dsp:nvSpPr>
      <dsp:spPr>
        <a:xfrm>
          <a:off x="2340806" y="7814818"/>
          <a:ext cx="3008313" cy="3008313"/>
        </a:xfrm>
        <a:prstGeom prst="ellipse">
          <a:avLst/>
        </a:prstGeom>
        <a:solidFill>
          <a:schemeClr val="accent2">
            <a:tint val="50000"/>
            <a:hueOff val="13605"/>
            <a:satOff val="546"/>
            <a:lumOff val="-191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81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227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41</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D451-8BB8-54F9-9E89-08D01B230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84953-2790-5137-CACB-ED7BC9FBF2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30D787-B857-759B-539D-D6A7D2EFF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E73DF3-2585-9245-5B9D-015A7ADD4313}"/>
              </a:ext>
            </a:extLst>
          </p:cNvPr>
          <p:cNvSpPr>
            <a:spLocks noGrp="1"/>
          </p:cNvSpPr>
          <p:nvPr>
            <p:ph type="sldNum" sz="quarter" idx="5"/>
          </p:nvPr>
        </p:nvSpPr>
        <p:spPr/>
        <p:txBody>
          <a:bodyPr/>
          <a:lstStyle/>
          <a:p>
            <a:fld id="{6C073D63-C6EB-C448-880C-071580D9730C}" type="slidenum">
              <a:rPr lang="en-US" smtClean="0"/>
              <a:t>42</a:t>
            </a:fld>
            <a:endParaRPr lang="en-US"/>
          </a:p>
        </p:txBody>
      </p:sp>
    </p:spTree>
    <p:extLst>
      <p:ext uri="{BB962C8B-B14F-4D97-AF65-F5344CB8AC3E}">
        <p14:creationId xmlns:p14="http://schemas.microsoft.com/office/powerpoint/2010/main" val="417461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4CE6A-D197-5CCF-9146-87715B377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12B6F-6934-C8C0-994F-124ACA929E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38A1A7-B24D-4C90-2972-CFB98EBA20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416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C6A10E9-BF78-9D36-30AF-9D04979009D4}"/>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A3AF8276-8F8D-C29F-5EC1-39FF8AF0098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414BE1DB-97A7-39BA-DAAC-7725CA535F97}"/>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C3DE8141-B2EA-E3D7-4625-167CC528582B}"/>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C035BA7-C952-247F-3EC8-3BFFD5201DA9}"/>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4E2CD488-F476-756C-631E-3342CF4C472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5E88A429-F90A-CA45-A0B5-B75ED1E91F55}"/>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19A9A55B-F718-4101-2B0F-856CF041FB93}"/>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3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103541C-C02F-B0D5-0E4E-C2D1A05E1C28}"/>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D835C952-802C-0876-B0B1-1FC15DAA3F2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F681FF4F-6B52-67A4-BECE-5C3AED95B593}"/>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8012BF18-9BFD-4B6D-03FE-FA133D239C82}"/>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94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72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4879867-73B2-7BAC-D2A8-4EF3084F5E49}"/>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F490DC29-1D0E-4502-BCFA-97CF87B85A8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3158E3CE-83A1-5087-FD46-59415C17B36A}"/>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C25198E6-9AB6-2219-E253-143F6ED77BCF}"/>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7543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4A5C-4C00-0F7C-432C-C8CE45BAD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3F090-BA1C-7177-52EE-7A07804CC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A8116-84C2-B87C-E544-B2A08497E5B2}"/>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111A3A51-D359-1C33-86D4-1F200B4B4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7DCDA-7696-80C8-FB90-F1149CEE1611}"/>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162747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A284-8B7A-1BB0-EB0D-5C8C3CA07A80}"/>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B8E5379E-C404-1BD1-7732-5E39661A2A71}"/>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CD93C-B8E9-F536-511E-A5EA4BEDBF58}"/>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99AAA138-6963-4C51-F660-26163F9D0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E42E4-1EE7-14F1-EFB6-3A9002B1B664}"/>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564952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2300-36E1-234D-6D3E-15F4BB140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44A7-B4F7-5E4E-00EC-3BD8AA7FCD2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E9132-1096-A8A7-55AC-3EF01BCCC9BF}"/>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05771-34CC-8ACD-0E35-100A8355819D}"/>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6" name="Footer Placeholder 5">
            <a:extLst>
              <a:ext uri="{FF2B5EF4-FFF2-40B4-BE49-F238E27FC236}">
                <a16:creationId xmlns:a16="http://schemas.microsoft.com/office/drawing/2014/main" id="{A39F01AD-F2A8-7916-C66E-0FCF47DB0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DF064-7B81-50BE-0EF4-5BBD8BFC73F5}"/>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812168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40A-BC3C-8F98-3BE3-CBD166052986}"/>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4D7F6-95B8-5B76-811A-08B3ADA82C7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19E49-342C-ED11-2D88-52E153DB79AF}"/>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99803-B327-3CB0-FECE-39CA2E2455C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3FB74-7DB8-94EE-1B9E-34DC30589809}"/>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24C35-0A3C-5692-2320-AF8A322DBD3C}"/>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8" name="Footer Placeholder 7">
            <a:extLst>
              <a:ext uri="{FF2B5EF4-FFF2-40B4-BE49-F238E27FC236}">
                <a16:creationId xmlns:a16="http://schemas.microsoft.com/office/drawing/2014/main" id="{8043A34F-E9BE-E46E-E4A4-3CC92E6381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0CCA5-B3A5-34CE-E99C-B8DE4DAEFA0C}"/>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44848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27CD-A758-54D3-ADA4-4FB085D1DD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9959A2-FBA4-BBDC-1250-75667B629074}"/>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4" name="Footer Placeholder 3">
            <a:extLst>
              <a:ext uri="{FF2B5EF4-FFF2-40B4-BE49-F238E27FC236}">
                <a16:creationId xmlns:a16="http://schemas.microsoft.com/office/drawing/2014/main" id="{92E1ECCA-4DAA-CC23-2124-A525BC4A5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9230E0-5AB1-F069-A052-4CCCE71EE4B8}"/>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18553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A0DA7-F227-23B1-F4AC-02E52717A34A}"/>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3" name="Footer Placeholder 2">
            <a:extLst>
              <a:ext uri="{FF2B5EF4-FFF2-40B4-BE49-F238E27FC236}">
                <a16:creationId xmlns:a16="http://schemas.microsoft.com/office/drawing/2014/main" id="{855A44A7-CCFC-B08B-61EA-C9007D6859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914B84-AB78-0812-BFBD-18B628E23B86}"/>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88136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A2FF-9736-A22F-C898-9F3DDA66CB3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40C9088B-EC5C-4937-9CBC-231183B7953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0A00D-AEE2-D6B6-E7D5-11C8D4C347F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258882C-CC87-BB19-8662-A34FDAA43D51}"/>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6" name="Footer Placeholder 5">
            <a:extLst>
              <a:ext uri="{FF2B5EF4-FFF2-40B4-BE49-F238E27FC236}">
                <a16:creationId xmlns:a16="http://schemas.microsoft.com/office/drawing/2014/main" id="{652E0E49-D83A-678B-6377-F3E9B8638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EE70F-B0CE-786C-90FF-7E93DC57CA8B}"/>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156718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3512-BF10-C38D-6E1F-D9FE93D61F53}"/>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6DB9401F-D1BD-8ADB-13A3-83C35196CE0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7C3FB047-20FA-F129-D154-2EBF7044C55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8E5AB0B-342C-8A07-13D6-E47FF41DB30C}"/>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6" name="Footer Placeholder 5">
            <a:extLst>
              <a:ext uri="{FF2B5EF4-FFF2-40B4-BE49-F238E27FC236}">
                <a16:creationId xmlns:a16="http://schemas.microsoft.com/office/drawing/2014/main" id="{30C21C78-49C2-D5BA-5D5A-7CFF648C6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B1A3F-B220-7D68-E24F-A63DAC4DE125}"/>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930231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A6F0-436B-49B4-E9C9-5160BB2AD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10D5BE-6427-2793-33F2-B817770F2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D406-CD34-5DDE-3E00-00CC8F9F800B}"/>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660442BC-8638-4FD9-A17D-841BD1E96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9B383-DCD2-FF9A-F9BE-E410A0E0AFF6}"/>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1348999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31543-1ADA-1044-4BB2-53A19527460E}"/>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B2E9C-080D-9789-DA9C-3C68CAF1D97E}"/>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F02F0-25F1-477E-F050-FA8A4300F8F9}"/>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E771B8C1-5722-2016-B487-1F9AC6208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02949-074B-FB04-1324-A3C7E6F9DC63}"/>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322009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7" y="2574993"/>
            <a:ext cx="21971006"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3" y="7223191"/>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287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1"/>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3"/>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xfrm>
            <a:off x="12011024" y="13076008"/>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97386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41B-4881-61E3-DF30-7A74E9E965EF}"/>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3C7D48D6-3231-83B7-EF4D-FC2B068DC8D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25C91D6D-6B57-7ACC-1575-530C50BFA760}"/>
              </a:ext>
            </a:extLst>
          </p:cNvPr>
          <p:cNvSpPr>
            <a:spLocks noGrp="1"/>
          </p:cNvSpPr>
          <p:nvPr>
            <p:ph type="dt" sz="half" idx="10"/>
          </p:nvPr>
        </p:nvSpPr>
        <p:spPr/>
        <p:txBody>
          <a:body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4ACB530F-DBB1-E974-4054-7AC8A1E74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B7428-06F3-649F-B391-80A2F4E8F60D}"/>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1359329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60" r:id="rId5"/>
    <p:sldLayoutId id="2147483662" r:id="rId6"/>
    <p:sldLayoutId id="2147483666" r:id="rId7"/>
    <p:sldLayoutId id="2147483667" r:id="rId8"/>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9321F-6BB0-1C00-CFA0-827D339E07B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8A73D-2DBC-6DA3-80E8-182AC6449C9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7DB43-C3FB-E071-FF65-1624732DD4C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88381C69-4C8D-3B47-8E9C-6345C8191F2A}" type="datetimeFigureOut">
              <a:rPr lang="en-US" smtClean="0"/>
              <a:t>8/19/25</a:t>
            </a:fld>
            <a:endParaRPr lang="en-US"/>
          </a:p>
        </p:txBody>
      </p:sp>
      <p:sp>
        <p:nvSpPr>
          <p:cNvPr id="5" name="Footer Placeholder 4">
            <a:extLst>
              <a:ext uri="{FF2B5EF4-FFF2-40B4-BE49-F238E27FC236}">
                <a16:creationId xmlns:a16="http://schemas.microsoft.com/office/drawing/2014/main" id="{D91AA4DF-4795-A00A-ED6A-170ECABB6B60}"/>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BD01E-5DDB-6FA1-A2A8-E49D649AB2A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04B0141-DE53-7049-9BDC-C99D8BD64D34}" type="slidenum">
              <a:rPr lang="en-US" smtClean="0"/>
              <a:t>‹#›</a:t>
            </a:fld>
            <a:endParaRPr lang="en-US"/>
          </a:p>
        </p:txBody>
      </p:sp>
    </p:spTree>
    <p:extLst>
      <p:ext uri="{BB962C8B-B14F-4D97-AF65-F5344CB8AC3E}">
        <p14:creationId xmlns:p14="http://schemas.microsoft.com/office/powerpoint/2010/main" val="161396271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jpeg"/><Relationship Id="rId4" Type="http://schemas.openxmlformats.org/officeDocument/2006/relationships/diagramLayout" Target="../diagrams/layout2.xml"/><Relationship Id="rId9"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fidelitycharitable.org/content/dam/fc-public/docs/insights/2025-giving-report.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mailto:Brian.Kelley@innovativefundingpartners.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guidestar.org/search" TargetMode="External"/><Relationship Id="rId3" Type="http://schemas.openxmlformats.org/officeDocument/2006/relationships/hyperlink" Target="https://www.communityevaluationsolutions.com/blog/how-the-soar-framework-can-help-your-nonprofit-elevate-to-new-heights" TargetMode="External"/><Relationship Id="rId7" Type="http://schemas.openxmlformats.org/officeDocument/2006/relationships/hyperlink" Target="https://learning.candid.org/other-sample-documents/28579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learning.candid.org/how-can-organizations-craft-compelling-stories/263792" TargetMode="External"/><Relationship Id="rId5" Type="http://schemas.openxmlformats.org/officeDocument/2006/relationships/hyperlink" Target="https://www.nptrust.org/reports/daf-report/" TargetMode="External"/><Relationship Id="rId4" Type="http://schemas.openxmlformats.org/officeDocument/2006/relationships/hyperlink" Target="https://asana.com/resources/pest-analysis"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5YZQQD3"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hyperlink" Target="https://dogwoodhealthtrust.org/grants-help-des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7883018" y="4872662"/>
            <a:ext cx="15480835" cy="314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pPr marL="0" marR="0">
              <a:spcBef>
                <a:spcPts val="0"/>
              </a:spcBef>
              <a:spcAft>
                <a:spcPts val="0"/>
              </a:spcAft>
            </a:pPr>
            <a:r>
              <a:rPr lang="en-US" sz="6600" dirty="0">
                <a:latin typeface="Montserrat" pitchFamily="2" charset="77"/>
                <a:ea typeface="Calibri" panose="020F0502020204030204" pitchFamily="34" charset="0"/>
                <a:cs typeface="Times New Roman" panose="02020603050405020304" pitchFamily="18" charset="0"/>
              </a:rPr>
              <a:t>Sustainability for Nonprofit Organizations: Considerations for Long-term Success</a:t>
            </a:r>
            <a:endParaRPr lang="en-US" sz="6600" dirty="0">
              <a:effectLst/>
              <a:latin typeface="Montserrat" pitchFamily="2" charset="77"/>
              <a:ea typeface="Calibri" panose="020F0502020204030204" pitchFamily="34" charset="0"/>
              <a:cs typeface="Times New Roman" panose="02020603050405020304" pitchFamily="18" charset="0"/>
            </a:endParaRPr>
          </a:p>
        </p:txBody>
      </p:sp>
      <p:pic>
        <p:nvPicPr>
          <p:cNvPr id="155" name="Image" descr="Image"/>
          <p:cNvPicPr>
            <a:picLocks noChangeAspect="1"/>
          </p:cNvPicPr>
          <p:nvPr/>
        </p:nvPicPr>
        <p:blipFill>
          <a:blip r:embed="rId2"/>
          <a:stretch>
            <a:fillRect/>
          </a:stretch>
        </p:blipFill>
        <p:spPr>
          <a:xfrm>
            <a:off x="4957219" y="5488963"/>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083435" y="12143776"/>
            <a:ext cx="590546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August 20,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cs typeface="Montserrat"/>
                <a:sym typeface="Montserrat"/>
              </a:rPr>
              <a:t>I.</a:t>
            </a:r>
            <a:r>
              <a:rPr lang="en-US" sz="8000" dirty="0">
                <a:solidFill>
                  <a:schemeClr val="dk1"/>
                </a:solidFill>
                <a:latin typeface="Montserrat"/>
                <a:ea typeface="Montserrat"/>
                <a:cs typeface="Montserrat"/>
                <a:sym typeface="Montserrat"/>
              </a:rPr>
              <a:t> </a:t>
            </a:r>
            <a:r>
              <a:rPr lang="en-US" dirty="0">
                <a:solidFill>
                  <a:srgbClr val="0EB1A4"/>
                </a:solidFill>
                <a:latin typeface="Montserrat"/>
                <a:ea typeface="Montserrat"/>
                <a:cs typeface="Montserrat"/>
                <a:sym typeface="Montserrat"/>
              </a:rPr>
              <a:t>Understanding the importance of analyzing your organization’s strategic and operational strengths and challenges using tools such as SOAR and PEST </a:t>
            </a:r>
            <a:br>
              <a:rPr lang="en-US" dirty="0">
                <a:solidFill>
                  <a:srgbClr val="0EB1A4"/>
                </a:solidFill>
                <a:latin typeface="Montserrat"/>
                <a:ea typeface="Montserrat"/>
                <a:cs typeface="Montserrat"/>
                <a:sym typeface="Montserrat"/>
              </a:rPr>
            </a:br>
            <a:endParaRPr lang="en-US"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Marketing Analytics Tools to Simplify Your Data Analysis Process">
            <a:extLst>
              <a:ext uri="{FF2B5EF4-FFF2-40B4-BE49-F238E27FC236}">
                <a16:creationId xmlns:a16="http://schemas.microsoft.com/office/drawing/2014/main" id="{2EE0B9D4-AC7A-50F2-D0E2-1FB03F6B38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9" t="6156" r="17019"/>
          <a:stretch>
            <a:fillRect/>
          </a:stretch>
        </p:blipFill>
        <p:spPr bwMode="auto">
          <a:xfrm>
            <a:off x="609603" y="2667000"/>
            <a:ext cx="8104912" cy="71212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198" y="381000"/>
            <a:ext cx="23317200" cy="2286000"/>
          </a:xfrm>
        </p:spPr>
        <p:txBody>
          <a:bodyPr>
            <a:normAutofit/>
          </a:bodyPr>
          <a:lstStyle/>
          <a:p>
            <a:r>
              <a:rPr lang="en-US" dirty="0">
                <a:solidFill>
                  <a:srgbClr val="0EB1A4"/>
                </a:solidFill>
              </a:rPr>
              <a:t>What supports and challenges your sustainability?</a:t>
            </a:r>
          </a:p>
        </p:txBody>
      </p:sp>
      <p:sp>
        <p:nvSpPr>
          <p:cNvPr id="6" name="Content Placeholder 5">
            <a:extLst>
              <a:ext uri="{FF2B5EF4-FFF2-40B4-BE49-F238E27FC236}">
                <a16:creationId xmlns:a16="http://schemas.microsoft.com/office/drawing/2014/main" id="{FB5B4C25-8892-4244-9D51-5B6192671118}"/>
              </a:ext>
            </a:extLst>
          </p:cNvPr>
          <p:cNvSpPr>
            <a:spLocks noGrp="1"/>
          </p:cNvSpPr>
          <p:nvPr>
            <p:ph idx="1"/>
          </p:nvPr>
        </p:nvSpPr>
        <p:spPr>
          <a:xfrm>
            <a:off x="9254837" y="2212730"/>
            <a:ext cx="13979238" cy="9290539"/>
          </a:xfrm>
        </p:spPr>
        <p:txBody>
          <a:bodyPr numCol="1">
            <a:noAutofit/>
          </a:bodyPr>
          <a:lstStyle/>
          <a:p>
            <a:pPr marL="0" indent="0">
              <a:lnSpc>
                <a:spcPct val="100000"/>
              </a:lnSpc>
              <a:buNone/>
            </a:pPr>
            <a:r>
              <a:rPr lang="en-US" sz="6000" dirty="0">
                <a:solidFill>
                  <a:schemeClr val="tx1">
                    <a:lumMod val="50000"/>
                  </a:schemeClr>
                </a:solidFill>
                <a:latin typeface="+mn-lt"/>
              </a:rPr>
              <a:t>This challenging time is also an opportunity to get clear on your organization’s strengths and challenges and make a pragmatic assessment of factors that are supporting or detracting from its sustainability. </a:t>
            </a:r>
            <a:r>
              <a:rPr lang="en-US" sz="6000" b="1" dirty="0">
                <a:solidFill>
                  <a:schemeClr val="tx1">
                    <a:lumMod val="50000"/>
                  </a:schemeClr>
                </a:solidFill>
                <a:latin typeface="+mn-lt"/>
              </a:rPr>
              <a:t>We will review two tools that can support this effort</a:t>
            </a:r>
            <a:r>
              <a:rPr lang="en-US" sz="6000" dirty="0">
                <a:solidFill>
                  <a:schemeClr val="tx1">
                    <a:lumMod val="50000"/>
                  </a:schemeClr>
                </a:solidFill>
                <a:latin typeface="+mn-lt"/>
              </a:rPr>
              <a:t>. Using these tools can help inform your funding and sustainability strategy moving forward. </a:t>
            </a:r>
            <a:endParaRPr lang="en-US" sz="6000" b="0" i="0" dirty="0">
              <a:solidFill>
                <a:schemeClr val="tx1">
                  <a:lumMod val="50000"/>
                </a:schemeClr>
              </a:solidFill>
              <a:effectLst/>
              <a:latin typeface="+mn-lt"/>
            </a:endParaRPr>
          </a:p>
        </p:txBody>
      </p:sp>
      <p:pic>
        <p:nvPicPr>
          <p:cNvPr id="2" name="Image" descr="Image">
            <a:extLst>
              <a:ext uri="{FF2B5EF4-FFF2-40B4-BE49-F238E27FC236}">
                <a16:creationId xmlns:a16="http://schemas.microsoft.com/office/drawing/2014/main" id="{03233D93-A1DF-1478-5AA2-E0B90F1F7147}"/>
              </a:ext>
            </a:extLst>
          </p:cNvPr>
          <p:cNvPicPr>
            <a:picLocks noChangeAspect="1"/>
          </p:cNvPicPr>
          <p:nvPr/>
        </p:nvPicPr>
        <p:blipFill>
          <a:blip r:embed="rId4"/>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90970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CBD9F9-0A89-A26F-067A-01E39959E59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Title 2">
            <a:extLst>
              <a:ext uri="{FF2B5EF4-FFF2-40B4-BE49-F238E27FC236}">
                <a16:creationId xmlns:a16="http://schemas.microsoft.com/office/drawing/2014/main" id="{0FD55467-E995-2139-C47B-9814B6DE84BA}"/>
              </a:ext>
            </a:extLst>
          </p:cNvPr>
          <p:cNvSpPr txBox="1">
            <a:spLocks/>
          </p:cNvSpPr>
          <p:nvPr/>
        </p:nvSpPr>
        <p:spPr>
          <a:xfrm>
            <a:off x="726849" y="420687"/>
            <a:ext cx="22126960" cy="264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1. Strengths, Opportunities, Aspirations, Results (SOAR) Analysis</a:t>
            </a:r>
          </a:p>
        </p:txBody>
      </p:sp>
      <p:pic>
        <p:nvPicPr>
          <p:cNvPr id="2050" name="Picture 2" descr="Learning to SOAR: Creating Strategies &amp; Strategic Plans That Invite  Innovation and Engagement - The Center For Appreciative Inquiry">
            <a:extLst>
              <a:ext uri="{FF2B5EF4-FFF2-40B4-BE49-F238E27FC236}">
                <a16:creationId xmlns:a16="http://schemas.microsoft.com/office/drawing/2014/main" id="{6F81C0DB-841C-936B-05E0-C1834C458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326" y="2644630"/>
            <a:ext cx="18934547" cy="1065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07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68B0-4547-14A9-1C9E-4214CC8DF4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7A25F3-1480-0E6D-426F-D345654BC483}"/>
              </a:ext>
            </a:extLst>
          </p:cNvPr>
          <p:cNvSpPr>
            <a:spLocks noGrp="1"/>
          </p:cNvSpPr>
          <p:nvPr>
            <p:ph type="title"/>
          </p:nvPr>
        </p:nvSpPr>
        <p:spPr>
          <a:xfrm>
            <a:off x="698878" y="169605"/>
            <a:ext cx="22126960" cy="2641600"/>
          </a:xfrm>
        </p:spPr>
        <p:txBody>
          <a:bodyPr>
            <a:normAutofit/>
          </a:bodyPr>
          <a:lstStyle/>
          <a:p>
            <a:r>
              <a:rPr lang="en-US" sz="6600" dirty="0">
                <a:solidFill>
                  <a:srgbClr val="0EB1A4"/>
                </a:solidFill>
              </a:rPr>
              <a:t>SOAR Examples</a:t>
            </a:r>
          </a:p>
        </p:txBody>
      </p:sp>
      <p:pic>
        <p:nvPicPr>
          <p:cNvPr id="2" name="Image" descr="Image">
            <a:extLst>
              <a:ext uri="{FF2B5EF4-FFF2-40B4-BE49-F238E27FC236}">
                <a16:creationId xmlns:a16="http://schemas.microsoft.com/office/drawing/2014/main" id="{9512A36F-F111-21BF-F755-859BB90580E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graphicFrame>
        <p:nvGraphicFramePr>
          <p:cNvPr id="7" name="Content Placeholder 6">
            <a:extLst>
              <a:ext uri="{FF2B5EF4-FFF2-40B4-BE49-F238E27FC236}">
                <a16:creationId xmlns:a16="http://schemas.microsoft.com/office/drawing/2014/main" id="{2B60109B-A7B0-1B3B-E222-1B237F90313F}"/>
              </a:ext>
            </a:extLst>
          </p:cNvPr>
          <p:cNvGraphicFramePr>
            <a:graphicFrameLocks noGrp="1"/>
          </p:cNvGraphicFramePr>
          <p:nvPr>
            <p:ph idx="1"/>
            <p:extLst>
              <p:ext uri="{D42A27DB-BD31-4B8C-83A1-F6EECF244321}">
                <p14:modId xmlns:p14="http://schemas.microsoft.com/office/powerpoint/2010/main" val="1399509277"/>
              </p:ext>
            </p:extLst>
          </p:nvPr>
        </p:nvGraphicFramePr>
        <p:xfrm>
          <a:off x="338371" y="1192847"/>
          <a:ext cx="22126960" cy="12107117"/>
        </p:xfrm>
        <a:graphic>
          <a:graphicData uri="http://schemas.openxmlformats.org/drawingml/2006/table">
            <a:tbl>
              <a:tblPr firstRow="1" bandRow="1">
                <a:tableStyleId>{284E427A-3D55-4303-BF80-6455036E1DE7}</a:tableStyleId>
              </a:tblPr>
              <a:tblGrid>
                <a:gridCol w="5531740">
                  <a:extLst>
                    <a:ext uri="{9D8B030D-6E8A-4147-A177-3AD203B41FA5}">
                      <a16:colId xmlns:a16="http://schemas.microsoft.com/office/drawing/2014/main" val="3128750213"/>
                    </a:ext>
                  </a:extLst>
                </a:gridCol>
                <a:gridCol w="5531740">
                  <a:extLst>
                    <a:ext uri="{9D8B030D-6E8A-4147-A177-3AD203B41FA5}">
                      <a16:colId xmlns:a16="http://schemas.microsoft.com/office/drawing/2014/main" val="2852883713"/>
                    </a:ext>
                  </a:extLst>
                </a:gridCol>
                <a:gridCol w="5531740">
                  <a:extLst>
                    <a:ext uri="{9D8B030D-6E8A-4147-A177-3AD203B41FA5}">
                      <a16:colId xmlns:a16="http://schemas.microsoft.com/office/drawing/2014/main" val="930395537"/>
                    </a:ext>
                  </a:extLst>
                </a:gridCol>
                <a:gridCol w="5531740">
                  <a:extLst>
                    <a:ext uri="{9D8B030D-6E8A-4147-A177-3AD203B41FA5}">
                      <a16:colId xmlns:a16="http://schemas.microsoft.com/office/drawing/2014/main" val="1331781172"/>
                    </a:ext>
                  </a:extLst>
                </a:gridCol>
              </a:tblGrid>
              <a:tr h="1530557">
                <a:tc>
                  <a:txBody>
                    <a:bodyPr/>
                    <a:lstStyle/>
                    <a:p>
                      <a:r>
                        <a:rPr lang="en-US" sz="6000" dirty="0"/>
                        <a:t>Strengths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8375"/>
                    </a:solidFill>
                  </a:tcPr>
                </a:tc>
                <a:tc>
                  <a:txBody>
                    <a:bodyPr/>
                    <a:lstStyle/>
                    <a:p>
                      <a:r>
                        <a:rPr lang="en-US" sz="6000" dirty="0"/>
                        <a:t>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tc>
                  <a:txBody>
                    <a:bodyPr/>
                    <a:lstStyle/>
                    <a:p>
                      <a:r>
                        <a:rPr lang="en-US" sz="6000" dirty="0"/>
                        <a:t>Aspirations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tc>
                  <a:txBody>
                    <a:bodyPr/>
                    <a:lstStyle/>
                    <a:p>
                      <a:r>
                        <a:rPr lang="en-US" sz="6000" dirty="0"/>
                        <a:t>Results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extLst>
                  <a:ext uri="{0D108BD9-81ED-4DB2-BD59-A6C34878D82A}">
                    <a16:rowId xmlns:a16="http://schemas.microsoft.com/office/drawing/2014/main" val="2414002136"/>
                  </a:ext>
                </a:extLst>
              </a:tr>
              <a:tr h="1530557">
                <a:tc>
                  <a:txBody>
                    <a:bodyPr/>
                    <a:lstStyle/>
                    <a:p>
                      <a:pPr marL="342900" indent="-342900" algn="l">
                        <a:buFont typeface="+mj-lt"/>
                        <a:buAutoNum type="arabicPeriod"/>
                      </a:pPr>
                      <a:r>
                        <a:rPr lang="en-US" sz="3000" dirty="0">
                          <a:solidFill>
                            <a:schemeClr val="bg2">
                              <a:lumMod val="50000"/>
                            </a:schemeClr>
                          </a:solidFill>
                        </a:rPr>
                        <a:t>We are the only organization in our county offering subsidized early childhood education</a:t>
                      </a:r>
                    </a:p>
                    <a:p>
                      <a:pPr marL="342900" indent="-342900" algn="l">
                        <a:buFont typeface="+mj-lt"/>
                        <a:buAutoNum type="arabicPeriod"/>
                      </a:pPr>
                      <a:r>
                        <a:rPr lang="en-US" sz="3000" dirty="0">
                          <a:solidFill>
                            <a:schemeClr val="bg2">
                              <a:lumMod val="50000"/>
                            </a:schemeClr>
                          </a:solidFill>
                        </a:rPr>
                        <a:t>Demonstrated experience implementing state and/or federal funding and meeting all financial and programmatic reporting requirements</a:t>
                      </a:r>
                    </a:p>
                    <a:p>
                      <a:pPr marL="342900" indent="-342900" algn="l">
                        <a:buFont typeface="+mj-lt"/>
                        <a:buAutoNum type="arabicPeriod"/>
                      </a:pPr>
                      <a:r>
                        <a:rPr lang="en-US" sz="3000" dirty="0">
                          <a:solidFill>
                            <a:schemeClr val="bg2">
                              <a:lumMod val="50000"/>
                            </a:schemeClr>
                          </a:solidFill>
                        </a:rPr>
                        <a:t>Established cross-sector partnerships that multiply our impact</a:t>
                      </a:r>
                    </a:p>
                    <a:p>
                      <a:pPr marL="342900" indent="-342900" algn="l">
                        <a:buFont typeface="+mj-lt"/>
                        <a:buAutoNum type="arabicPeriod"/>
                      </a:pPr>
                      <a:r>
                        <a:rPr lang="en-US" sz="3000" dirty="0">
                          <a:solidFill>
                            <a:schemeClr val="bg2">
                              <a:lumMod val="50000"/>
                            </a:schemeClr>
                          </a:solidFill>
                        </a:rPr>
                        <a:t>Leadership has lived experience of the challenges faced by our target population</a:t>
                      </a:r>
                    </a:p>
                    <a:p>
                      <a:pPr marL="342900" indent="-342900" algn="l">
                        <a:buFont typeface="+mj-lt"/>
                        <a:buAutoNum type="arabicPeriod"/>
                      </a:pPr>
                      <a:r>
                        <a:rPr lang="en-US" sz="3000" dirty="0">
                          <a:solidFill>
                            <a:schemeClr val="bg2">
                              <a:lumMod val="50000"/>
                            </a:schemeClr>
                          </a:solidFill>
                        </a:rPr>
                        <a:t>Achieved a major capital campaign goal, demonstrating community support and trust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14350" indent="-514350" algn="l">
                        <a:buAutoNum type="arabicPeriod"/>
                      </a:pPr>
                      <a:r>
                        <a:rPr lang="en-US" sz="3000" dirty="0">
                          <a:solidFill>
                            <a:schemeClr val="tx1">
                              <a:lumMod val="50000"/>
                            </a:schemeClr>
                          </a:solidFill>
                        </a:rPr>
                        <a:t>Demand for our programs exceeds our current capacity, indicating a strong opportunity to expand</a:t>
                      </a:r>
                    </a:p>
                    <a:p>
                      <a:pPr marL="514350" indent="-514350" algn="l">
                        <a:buAutoNum type="arabicPeriod"/>
                      </a:pPr>
                      <a:r>
                        <a:rPr lang="en-US" sz="3000" dirty="0">
                          <a:solidFill>
                            <a:schemeClr val="tx1">
                              <a:lumMod val="50000"/>
                            </a:schemeClr>
                          </a:solidFill>
                        </a:rPr>
                        <a:t>We have partners who receive federal and/or state grant funding through which we could potentially serve as a sub awardee</a:t>
                      </a:r>
                    </a:p>
                    <a:p>
                      <a:pPr marL="514350" indent="-514350" algn="l">
                        <a:buAutoNum type="arabicPeriod"/>
                      </a:pPr>
                      <a:r>
                        <a:rPr lang="en-US" sz="3000" dirty="0">
                          <a:solidFill>
                            <a:schemeClr val="tx1">
                              <a:lumMod val="50000"/>
                            </a:schemeClr>
                          </a:solidFill>
                        </a:rPr>
                        <a:t>Our development strategies could use expansion and improvement </a:t>
                      </a:r>
                    </a:p>
                    <a:p>
                      <a:pPr marL="514350" indent="-514350" algn="l">
                        <a:buAutoNum type="arabicPeriod"/>
                      </a:pPr>
                      <a:r>
                        <a:rPr lang="en-US" sz="3000" dirty="0">
                          <a:solidFill>
                            <a:schemeClr val="tx1">
                              <a:lumMod val="50000"/>
                            </a:schemeClr>
                          </a:solidFill>
                        </a:rPr>
                        <a:t>Our target population is likely going to face new challenges due to changes in federal priorities and policies, creating the opportunity for us to offer new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514350" indent="-514350" algn="l">
                        <a:buAutoNum type="arabicPeriod"/>
                      </a:pPr>
                      <a:r>
                        <a:rPr lang="en-US" sz="3000" dirty="0">
                          <a:solidFill>
                            <a:schemeClr val="tx1">
                              <a:lumMod val="50000"/>
                            </a:schemeClr>
                          </a:solidFill>
                        </a:rPr>
                        <a:t>Gaps in federal grant funding are filled by expanded development work</a:t>
                      </a:r>
                    </a:p>
                    <a:p>
                      <a:pPr marL="514350" marR="0" indent="-514350" algn="l" defTabSz="584200" rtl="0" eaLnBrk="1" fontAlgn="auto" latinLnBrk="0" hangingPunct="1">
                        <a:lnSpc>
                          <a:spcPct val="100000"/>
                        </a:lnSpc>
                        <a:spcBef>
                          <a:spcPts val="0"/>
                        </a:spcBef>
                        <a:spcAft>
                          <a:spcPts val="0"/>
                        </a:spcAft>
                        <a:buClrTx/>
                        <a:buSzTx/>
                        <a:buFontTx/>
                        <a:buAutoNum type="arabicPeriod"/>
                        <a:tabLst/>
                        <a:defRPr/>
                      </a:pPr>
                      <a:r>
                        <a:rPr lang="en-US" sz="3000" dirty="0">
                          <a:solidFill>
                            <a:schemeClr val="tx1">
                              <a:lumMod val="50000"/>
                            </a:schemeClr>
                          </a:solidFill>
                        </a:rPr>
                        <a:t>Robust data collection and evaluation capacity is fine-tuned to assess core measures for each program and push results out to stakeholders in addition to funders </a:t>
                      </a:r>
                    </a:p>
                    <a:p>
                      <a:pPr marL="514350" marR="0" indent="-514350" algn="l" defTabSz="584200" rtl="0" eaLnBrk="1" fontAlgn="auto" latinLnBrk="0" hangingPunct="1">
                        <a:lnSpc>
                          <a:spcPct val="100000"/>
                        </a:lnSpc>
                        <a:spcBef>
                          <a:spcPts val="0"/>
                        </a:spcBef>
                        <a:spcAft>
                          <a:spcPts val="0"/>
                        </a:spcAft>
                        <a:buClrTx/>
                        <a:buSzTx/>
                        <a:buFontTx/>
                        <a:buAutoNum type="arabicPeriod"/>
                        <a:tabLst/>
                        <a:defRPr/>
                      </a:pPr>
                      <a:r>
                        <a:rPr lang="en-US" sz="3000" dirty="0">
                          <a:solidFill>
                            <a:schemeClr val="tx1">
                              <a:lumMod val="50000"/>
                            </a:schemeClr>
                          </a:solidFill>
                        </a:rPr>
                        <a:t>Funding scenarios for our major programs have been developed and assist us in long-term decision-making around the future of these programs</a:t>
                      </a:r>
                    </a:p>
                    <a:p>
                      <a:pPr marL="514350" marR="0" indent="-514350" algn="l" defTabSz="584200" rtl="0" eaLnBrk="1" fontAlgn="auto" latinLnBrk="0" hangingPunct="1">
                        <a:lnSpc>
                          <a:spcPct val="100000"/>
                        </a:lnSpc>
                        <a:spcBef>
                          <a:spcPts val="0"/>
                        </a:spcBef>
                        <a:spcAft>
                          <a:spcPts val="0"/>
                        </a:spcAft>
                        <a:buClrTx/>
                        <a:buSzTx/>
                        <a:buFontTx/>
                        <a:buAutoNum type="arabicPeriod"/>
                        <a:tabLst/>
                        <a:defRPr/>
                      </a:pPr>
                      <a:r>
                        <a:rPr lang="en-US" sz="3000" dirty="0">
                          <a:solidFill>
                            <a:schemeClr val="tx1">
                              <a:lumMod val="50000"/>
                            </a:schemeClr>
                          </a:solidFill>
                        </a:rPr>
                        <a:t>We expand efforts in non-grant fundraising/ development that elevate the potential of donors and major gifts</a:t>
                      </a:r>
                    </a:p>
                    <a:p>
                      <a:pPr marL="514350" indent="-514350" algn="l">
                        <a:buAutoNum type="arabicPeriod"/>
                      </a:pP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Active programs continue to meet and often exceed projected goals related to measures of success</a:t>
                      </a:r>
                    </a:p>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We have a streamlined grants portfolio, with fewer grants overall due to prioritization of large grants with high probability of success </a:t>
                      </a:r>
                    </a:p>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Development income trends toward 25% of total annual revenue (up from 5-year average of 17%) over the next three years to reflect a healthier revenue mix</a:t>
                      </a:r>
                    </a:p>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Through exploration of new partnerships and expansion of existing ones, we are actively pursuing new potential sources for grant and contract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50043842"/>
                  </a:ext>
                </a:extLst>
              </a:tr>
            </a:tbl>
          </a:graphicData>
        </a:graphic>
      </p:graphicFrame>
    </p:spTree>
    <p:extLst>
      <p:ext uri="{BB962C8B-B14F-4D97-AF65-F5344CB8AC3E}">
        <p14:creationId xmlns:p14="http://schemas.microsoft.com/office/powerpoint/2010/main" val="10417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FD40-9A92-F6BB-CA9C-0A1D4B1DDE6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C65AF8A2-23CF-E10A-29BE-AAA9438CA374}"/>
              </a:ext>
            </a:extLst>
          </p:cNvPr>
          <p:cNvSpPr/>
          <p:nvPr/>
        </p:nvSpPr>
        <p:spPr>
          <a:xfrm>
            <a:off x="199252" y="2120715"/>
            <a:ext cx="23846377" cy="10189028"/>
          </a:xfrm>
          <a:prstGeom prst="rect">
            <a:avLst/>
          </a:prstGeom>
          <a:solidFill>
            <a:srgbClr val="FFFFFF"/>
          </a:solidFill>
          <a:ln w="381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3" name="Title 2">
            <a:extLst>
              <a:ext uri="{FF2B5EF4-FFF2-40B4-BE49-F238E27FC236}">
                <a16:creationId xmlns:a16="http://schemas.microsoft.com/office/drawing/2014/main" id="{561C1D0C-F240-1697-A534-2B33BE777731}"/>
              </a:ext>
            </a:extLst>
          </p:cNvPr>
          <p:cNvSpPr>
            <a:spLocks noGrp="1"/>
          </p:cNvSpPr>
          <p:nvPr>
            <p:ph type="title"/>
          </p:nvPr>
        </p:nvSpPr>
        <p:spPr>
          <a:xfrm>
            <a:off x="587177" y="611711"/>
            <a:ext cx="23090968" cy="2286000"/>
          </a:xfrm>
        </p:spPr>
        <p:txBody>
          <a:bodyPr/>
          <a:lstStyle/>
          <a:p>
            <a:r>
              <a:rPr lang="en-US" dirty="0">
                <a:solidFill>
                  <a:srgbClr val="0EB1A4"/>
                </a:solidFill>
              </a:rPr>
              <a:t>How SOAR Can Inform Grant Proposals</a:t>
            </a:r>
          </a:p>
        </p:txBody>
      </p:sp>
      <p:pic>
        <p:nvPicPr>
          <p:cNvPr id="2" name="Image" descr="Image">
            <a:extLst>
              <a:ext uri="{FF2B5EF4-FFF2-40B4-BE49-F238E27FC236}">
                <a16:creationId xmlns:a16="http://schemas.microsoft.com/office/drawing/2014/main" id="{96801C23-F870-A546-8D4F-A003952C09C5}"/>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Right Arrow 4">
            <a:extLst>
              <a:ext uri="{FF2B5EF4-FFF2-40B4-BE49-F238E27FC236}">
                <a16:creationId xmlns:a16="http://schemas.microsoft.com/office/drawing/2014/main" id="{932000D0-5013-973D-C7B3-FD45D0C2D65E}"/>
              </a:ext>
            </a:extLst>
          </p:cNvPr>
          <p:cNvSpPr/>
          <p:nvPr/>
        </p:nvSpPr>
        <p:spPr>
          <a:xfrm>
            <a:off x="5769429" y="2435825"/>
            <a:ext cx="7654834" cy="1724297"/>
          </a:xfrm>
          <a:prstGeom prst="rightArrow">
            <a:avLst/>
          </a:prstGeom>
          <a:solidFill>
            <a:srgbClr val="ABEDE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6" name="Right Arrow 5">
            <a:extLst>
              <a:ext uri="{FF2B5EF4-FFF2-40B4-BE49-F238E27FC236}">
                <a16:creationId xmlns:a16="http://schemas.microsoft.com/office/drawing/2014/main" id="{49305223-62AF-CBDC-3963-8DE00F19E9BE}"/>
              </a:ext>
            </a:extLst>
          </p:cNvPr>
          <p:cNvSpPr/>
          <p:nvPr/>
        </p:nvSpPr>
        <p:spPr>
          <a:xfrm>
            <a:off x="5769429" y="4937671"/>
            <a:ext cx="7654834" cy="1724297"/>
          </a:xfrm>
          <a:prstGeom prst="rightArrow">
            <a:avLst/>
          </a:prstGeom>
          <a:solidFill>
            <a:srgbClr val="ABEDE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7" name="Right Arrow 6">
            <a:extLst>
              <a:ext uri="{FF2B5EF4-FFF2-40B4-BE49-F238E27FC236}">
                <a16:creationId xmlns:a16="http://schemas.microsoft.com/office/drawing/2014/main" id="{1AF29898-90B5-3CA1-0F7F-A1AEACD5AF2F}"/>
              </a:ext>
            </a:extLst>
          </p:cNvPr>
          <p:cNvSpPr/>
          <p:nvPr/>
        </p:nvSpPr>
        <p:spPr>
          <a:xfrm>
            <a:off x="5769429" y="7439517"/>
            <a:ext cx="7654834" cy="1724297"/>
          </a:xfrm>
          <a:prstGeom prst="rightArrow">
            <a:avLst/>
          </a:prstGeom>
          <a:solidFill>
            <a:srgbClr val="ABEDE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0" name="Right Arrow 9">
            <a:extLst>
              <a:ext uri="{FF2B5EF4-FFF2-40B4-BE49-F238E27FC236}">
                <a16:creationId xmlns:a16="http://schemas.microsoft.com/office/drawing/2014/main" id="{9F4FA00E-2EE9-B183-C454-508C93E7F6AF}"/>
              </a:ext>
            </a:extLst>
          </p:cNvPr>
          <p:cNvSpPr/>
          <p:nvPr/>
        </p:nvSpPr>
        <p:spPr>
          <a:xfrm>
            <a:off x="5769429" y="9870988"/>
            <a:ext cx="7654834" cy="1724297"/>
          </a:xfrm>
          <a:prstGeom prst="rightArrow">
            <a:avLst/>
          </a:prstGeom>
          <a:solidFill>
            <a:srgbClr val="ABEDE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1" name="TextBox 10">
            <a:extLst>
              <a:ext uri="{FF2B5EF4-FFF2-40B4-BE49-F238E27FC236}">
                <a16:creationId xmlns:a16="http://schemas.microsoft.com/office/drawing/2014/main" id="{2709F703-40F9-0D70-C911-ED3354D3492E}"/>
              </a:ext>
            </a:extLst>
          </p:cNvPr>
          <p:cNvSpPr txBox="1"/>
          <p:nvPr/>
        </p:nvSpPr>
        <p:spPr>
          <a:xfrm>
            <a:off x="199252" y="7548210"/>
            <a:ext cx="484697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EB1A4"/>
                </a:solidFill>
                <a:effectLst/>
                <a:uFillTx/>
                <a:latin typeface="+mj-lt"/>
                <a:ea typeface="+mj-ea"/>
                <a:cs typeface="+mj-cs"/>
                <a:sym typeface="Helvetica Neue"/>
              </a:rPr>
              <a:t>A</a:t>
            </a:r>
            <a:r>
              <a:rPr kumimoji="0" lang="en-US" sz="5400" b="1" i="0" u="none" strike="noStrike" cap="none" spc="0" normalizeH="0" baseline="0" dirty="0">
                <a:ln>
                  <a:noFill/>
                </a:ln>
                <a:solidFill>
                  <a:schemeClr val="tx1">
                    <a:lumMod val="50000"/>
                  </a:schemeClr>
                </a:solidFill>
                <a:effectLst/>
                <a:uFillTx/>
                <a:latin typeface="+mj-lt"/>
                <a:ea typeface="+mj-ea"/>
                <a:cs typeface="+mj-cs"/>
                <a:sym typeface="Helvetica Neue"/>
              </a:rPr>
              <a:t>spirations</a:t>
            </a:r>
          </a:p>
        </p:txBody>
      </p:sp>
      <p:sp>
        <p:nvSpPr>
          <p:cNvPr id="12" name="TextBox 11">
            <a:extLst>
              <a:ext uri="{FF2B5EF4-FFF2-40B4-BE49-F238E27FC236}">
                <a16:creationId xmlns:a16="http://schemas.microsoft.com/office/drawing/2014/main" id="{CE2637EE-8EC2-ED08-0C10-2151C3D18820}"/>
              </a:ext>
            </a:extLst>
          </p:cNvPr>
          <p:cNvSpPr txBox="1"/>
          <p:nvPr/>
        </p:nvSpPr>
        <p:spPr>
          <a:xfrm>
            <a:off x="587179" y="5069505"/>
            <a:ext cx="484697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EB1A4"/>
                </a:solidFill>
                <a:effectLst/>
                <a:uFillTx/>
                <a:latin typeface="+mj-lt"/>
                <a:ea typeface="+mj-ea"/>
                <a:cs typeface="+mj-cs"/>
                <a:sym typeface="Helvetica Neue"/>
              </a:rPr>
              <a:t>O</a:t>
            </a:r>
            <a:r>
              <a:rPr kumimoji="0" lang="en-US" sz="5400" b="1" i="0" u="none" strike="noStrike" cap="none" spc="0" normalizeH="0" baseline="0" dirty="0">
                <a:ln>
                  <a:noFill/>
                </a:ln>
                <a:solidFill>
                  <a:schemeClr val="tx1">
                    <a:lumMod val="50000"/>
                  </a:schemeClr>
                </a:solidFill>
                <a:effectLst/>
                <a:uFillTx/>
                <a:latin typeface="+mj-lt"/>
                <a:ea typeface="+mj-ea"/>
                <a:cs typeface="+mj-cs"/>
                <a:sym typeface="Helvetica Neue"/>
              </a:rPr>
              <a:t>pportunities</a:t>
            </a:r>
          </a:p>
        </p:txBody>
      </p:sp>
      <p:sp>
        <p:nvSpPr>
          <p:cNvPr id="13" name="TextBox 12">
            <a:extLst>
              <a:ext uri="{FF2B5EF4-FFF2-40B4-BE49-F238E27FC236}">
                <a16:creationId xmlns:a16="http://schemas.microsoft.com/office/drawing/2014/main" id="{DB111FCD-11AA-1A5F-4222-1F7E6CBF362A}"/>
              </a:ext>
            </a:extLst>
          </p:cNvPr>
          <p:cNvSpPr txBox="1"/>
          <p:nvPr/>
        </p:nvSpPr>
        <p:spPr>
          <a:xfrm>
            <a:off x="0" y="2663933"/>
            <a:ext cx="484697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EB1A4"/>
                </a:solidFill>
                <a:effectLst/>
                <a:uFillTx/>
                <a:latin typeface="+mj-lt"/>
                <a:ea typeface="+mj-ea"/>
                <a:cs typeface="+mj-cs"/>
                <a:sym typeface="Helvetica Neue"/>
              </a:rPr>
              <a:t>S</a:t>
            </a:r>
            <a:r>
              <a:rPr kumimoji="0" lang="en-US" sz="5400" b="1" i="0" u="none" strike="noStrike" cap="none" spc="0" normalizeH="0" baseline="0" dirty="0">
                <a:ln>
                  <a:noFill/>
                </a:ln>
                <a:solidFill>
                  <a:schemeClr val="tx1">
                    <a:lumMod val="50000"/>
                  </a:schemeClr>
                </a:solidFill>
                <a:effectLst/>
                <a:uFillTx/>
                <a:latin typeface="+mj-lt"/>
                <a:ea typeface="+mj-ea"/>
                <a:cs typeface="+mj-cs"/>
                <a:sym typeface="Helvetica Neue"/>
              </a:rPr>
              <a:t>trengths</a:t>
            </a:r>
          </a:p>
        </p:txBody>
      </p:sp>
      <p:sp>
        <p:nvSpPr>
          <p:cNvPr id="14" name="TextBox 13">
            <a:extLst>
              <a:ext uri="{FF2B5EF4-FFF2-40B4-BE49-F238E27FC236}">
                <a16:creationId xmlns:a16="http://schemas.microsoft.com/office/drawing/2014/main" id="{ACA8A499-3577-5E26-E89D-7B324B403E30}"/>
              </a:ext>
            </a:extLst>
          </p:cNvPr>
          <p:cNvSpPr txBox="1"/>
          <p:nvPr/>
        </p:nvSpPr>
        <p:spPr>
          <a:xfrm>
            <a:off x="-382639" y="10148109"/>
            <a:ext cx="484697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EB1A4"/>
                </a:solidFill>
                <a:effectLst/>
                <a:uFillTx/>
                <a:latin typeface="+mj-lt"/>
                <a:ea typeface="+mj-ea"/>
                <a:cs typeface="+mj-cs"/>
                <a:sym typeface="Helvetica Neue"/>
              </a:rPr>
              <a:t>R</a:t>
            </a:r>
            <a:r>
              <a:rPr kumimoji="0" lang="en-US" sz="5400" b="1" i="0" u="none" strike="noStrike" cap="none" spc="0" normalizeH="0" baseline="0" dirty="0">
                <a:ln>
                  <a:noFill/>
                </a:ln>
                <a:solidFill>
                  <a:schemeClr val="tx1">
                    <a:lumMod val="50000"/>
                  </a:schemeClr>
                </a:solidFill>
                <a:effectLst/>
                <a:uFillTx/>
                <a:latin typeface="+mj-lt"/>
                <a:ea typeface="+mj-ea"/>
                <a:cs typeface="+mj-cs"/>
                <a:sym typeface="Helvetica Neue"/>
              </a:rPr>
              <a:t>esults</a:t>
            </a:r>
          </a:p>
        </p:txBody>
      </p:sp>
      <p:sp>
        <p:nvSpPr>
          <p:cNvPr id="15" name="TextBox 14">
            <a:extLst>
              <a:ext uri="{FF2B5EF4-FFF2-40B4-BE49-F238E27FC236}">
                <a16:creationId xmlns:a16="http://schemas.microsoft.com/office/drawing/2014/main" id="{710F3D01-D608-DF48-8A07-C9147424D663}"/>
              </a:ext>
            </a:extLst>
          </p:cNvPr>
          <p:cNvSpPr txBox="1"/>
          <p:nvPr/>
        </p:nvSpPr>
        <p:spPr>
          <a:xfrm>
            <a:off x="13965382" y="2645967"/>
            <a:ext cx="97127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tx1">
                    <a:lumMod val="50000"/>
                  </a:schemeClr>
                </a:solidFill>
                <a:effectLst/>
                <a:uFillTx/>
                <a:latin typeface="+mj-lt"/>
                <a:ea typeface="+mj-ea"/>
                <a:cs typeface="+mj-cs"/>
                <a:sym typeface="Helvetica Neue"/>
              </a:rPr>
              <a:t>Your organization’s background, history, and accomplishments</a:t>
            </a:r>
          </a:p>
        </p:txBody>
      </p:sp>
      <p:sp>
        <p:nvSpPr>
          <p:cNvPr id="16" name="TextBox 15">
            <a:extLst>
              <a:ext uri="{FF2B5EF4-FFF2-40B4-BE49-F238E27FC236}">
                <a16:creationId xmlns:a16="http://schemas.microsoft.com/office/drawing/2014/main" id="{85590F0D-7911-087F-5388-7F2280DF5B03}"/>
              </a:ext>
            </a:extLst>
          </p:cNvPr>
          <p:cNvSpPr txBox="1"/>
          <p:nvPr/>
        </p:nvSpPr>
        <p:spPr>
          <a:xfrm>
            <a:off x="13965381" y="4907111"/>
            <a:ext cx="97127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tx1">
                    <a:lumMod val="50000"/>
                  </a:schemeClr>
                </a:solidFill>
                <a:effectLst/>
                <a:uFillTx/>
                <a:latin typeface="+mj-lt"/>
                <a:ea typeface="+mj-ea"/>
                <a:cs typeface="+mj-cs"/>
                <a:sym typeface="Helvetica Neue"/>
              </a:rPr>
              <a:t>Your proposed project designs and potential partnerships</a:t>
            </a:r>
          </a:p>
        </p:txBody>
      </p:sp>
      <p:sp>
        <p:nvSpPr>
          <p:cNvPr id="17" name="TextBox 16">
            <a:extLst>
              <a:ext uri="{FF2B5EF4-FFF2-40B4-BE49-F238E27FC236}">
                <a16:creationId xmlns:a16="http://schemas.microsoft.com/office/drawing/2014/main" id="{F17E6A65-3FA3-FC91-8FA5-7159678F8B80}"/>
              </a:ext>
            </a:extLst>
          </p:cNvPr>
          <p:cNvSpPr txBox="1"/>
          <p:nvPr/>
        </p:nvSpPr>
        <p:spPr>
          <a:xfrm>
            <a:off x="13965381" y="7439517"/>
            <a:ext cx="97127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tx1">
                    <a:lumMod val="50000"/>
                  </a:schemeClr>
                </a:solidFill>
                <a:effectLst/>
                <a:uFillTx/>
                <a:latin typeface="+mj-lt"/>
                <a:ea typeface="+mj-ea"/>
                <a:cs typeface="+mj-cs"/>
                <a:sym typeface="Helvetica Neue"/>
              </a:rPr>
              <a:t>Your intended/projected long-term impact</a:t>
            </a:r>
          </a:p>
        </p:txBody>
      </p:sp>
      <p:sp>
        <p:nvSpPr>
          <p:cNvPr id="18" name="TextBox 17">
            <a:extLst>
              <a:ext uri="{FF2B5EF4-FFF2-40B4-BE49-F238E27FC236}">
                <a16:creationId xmlns:a16="http://schemas.microsoft.com/office/drawing/2014/main" id="{C2581285-E127-4420-47B8-A7A243E70179}"/>
              </a:ext>
            </a:extLst>
          </p:cNvPr>
          <p:cNvSpPr txBox="1"/>
          <p:nvPr/>
        </p:nvSpPr>
        <p:spPr>
          <a:xfrm>
            <a:off x="13965380" y="10015365"/>
            <a:ext cx="971276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tx1">
                    <a:lumMod val="50000"/>
                  </a:schemeClr>
                </a:solidFill>
                <a:effectLst/>
                <a:uFillTx/>
                <a:latin typeface="+mj-lt"/>
                <a:ea typeface="+mj-ea"/>
                <a:cs typeface="+mj-cs"/>
                <a:sym typeface="Helvetica Neue"/>
              </a:rPr>
              <a:t>The measurable outputs and outcomes your work can achieve</a:t>
            </a:r>
          </a:p>
        </p:txBody>
      </p:sp>
    </p:spTree>
    <p:extLst>
      <p:ext uri="{BB962C8B-B14F-4D97-AF65-F5344CB8AC3E}">
        <p14:creationId xmlns:p14="http://schemas.microsoft.com/office/powerpoint/2010/main" val="2926943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18C6-DC3E-F773-1791-8FF86F00252D}"/>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77153135-C084-DDC1-1EE7-9920CA7CA9B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Title 2">
            <a:extLst>
              <a:ext uri="{FF2B5EF4-FFF2-40B4-BE49-F238E27FC236}">
                <a16:creationId xmlns:a16="http://schemas.microsoft.com/office/drawing/2014/main" id="{4AFFB44A-2F78-EC06-3887-80778104A955}"/>
              </a:ext>
            </a:extLst>
          </p:cNvPr>
          <p:cNvSpPr txBox="1">
            <a:spLocks/>
          </p:cNvSpPr>
          <p:nvPr/>
        </p:nvSpPr>
        <p:spPr>
          <a:xfrm>
            <a:off x="726849" y="420687"/>
            <a:ext cx="22126960" cy="2641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2. Political, Economic, Social, Technological (PEST) Analysis</a:t>
            </a:r>
          </a:p>
        </p:txBody>
      </p:sp>
      <p:graphicFrame>
        <p:nvGraphicFramePr>
          <p:cNvPr id="3" name="Diagram 2">
            <a:extLst>
              <a:ext uri="{FF2B5EF4-FFF2-40B4-BE49-F238E27FC236}">
                <a16:creationId xmlns:a16="http://schemas.microsoft.com/office/drawing/2014/main" id="{76EC9575-7350-1DC2-7A94-E763F980D769}"/>
              </a:ext>
            </a:extLst>
          </p:cNvPr>
          <p:cNvGraphicFramePr/>
          <p:nvPr>
            <p:extLst>
              <p:ext uri="{D42A27DB-BD31-4B8C-83A1-F6EECF244321}">
                <p14:modId xmlns:p14="http://schemas.microsoft.com/office/powerpoint/2010/main" val="2043670149"/>
              </p:ext>
            </p:extLst>
          </p:nvPr>
        </p:nvGraphicFramePr>
        <p:xfrm>
          <a:off x="11705552" y="1911158"/>
          <a:ext cx="11730181" cy="9893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20DD351-CA8B-1CE3-45AB-85387B0DAF86}"/>
              </a:ext>
            </a:extLst>
          </p:cNvPr>
          <p:cNvSpPr txBox="1"/>
          <p:nvPr/>
        </p:nvSpPr>
        <p:spPr>
          <a:xfrm>
            <a:off x="471055" y="2808694"/>
            <a:ext cx="10778836" cy="755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dirty="0">
                <a:solidFill>
                  <a:schemeClr val="tx1">
                    <a:lumMod val="50000"/>
                  </a:schemeClr>
                </a:solidFill>
                <a:latin typeface="+mn-lt"/>
              </a:rPr>
              <a:t>PEST is a method of analysis that assists in understanding and predicting changes across important variables impacting an organization’s success. PEST includes influences across </a:t>
            </a:r>
            <a:r>
              <a:rPr lang="en-US" sz="4400" b="1" dirty="0">
                <a:solidFill>
                  <a:schemeClr val="tx1">
                    <a:lumMod val="50000"/>
                  </a:schemeClr>
                </a:solidFill>
                <a:latin typeface="+mn-lt"/>
              </a:rPr>
              <a:t>P</a:t>
            </a:r>
            <a:r>
              <a:rPr lang="en-US" sz="4400" dirty="0">
                <a:solidFill>
                  <a:schemeClr val="tx1">
                    <a:lumMod val="50000"/>
                  </a:schemeClr>
                </a:solidFill>
                <a:latin typeface="+mn-lt"/>
              </a:rPr>
              <a:t>olitics, </a:t>
            </a:r>
            <a:r>
              <a:rPr lang="en-US" sz="4400" b="1" dirty="0">
                <a:solidFill>
                  <a:schemeClr val="tx1">
                    <a:lumMod val="50000"/>
                  </a:schemeClr>
                </a:solidFill>
                <a:latin typeface="+mn-lt"/>
              </a:rPr>
              <a:t>E</a:t>
            </a:r>
            <a:r>
              <a:rPr lang="en-US" sz="4400" dirty="0">
                <a:solidFill>
                  <a:schemeClr val="tx1">
                    <a:lumMod val="50000"/>
                  </a:schemeClr>
                </a:solidFill>
                <a:latin typeface="+mn-lt"/>
              </a:rPr>
              <a:t>conomics, </a:t>
            </a:r>
            <a:r>
              <a:rPr lang="en-US" sz="4400" b="1" dirty="0">
                <a:solidFill>
                  <a:schemeClr val="tx1">
                    <a:lumMod val="50000"/>
                  </a:schemeClr>
                </a:solidFill>
                <a:latin typeface="+mn-lt"/>
              </a:rPr>
              <a:t>S</a:t>
            </a:r>
            <a:r>
              <a:rPr lang="en-US" sz="4400" dirty="0">
                <a:solidFill>
                  <a:schemeClr val="tx1">
                    <a:lumMod val="50000"/>
                  </a:schemeClr>
                </a:solidFill>
                <a:latin typeface="+mn-lt"/>
              </a:rPr>
              <a:t>ociety, and </a:t>
            </a:r>
            <a:r>
              <a:rPr lang="en-US" sz="4400" b="1" dirty="0">
                <a:solidFill>
                  <a:schemeClr val="tx1">
                    <a:lumMod val="50000"/>
                  </a:schemeClr>
                </a:solidFill>
                <a:latin typeface="+mn-lt"/>
              </a:rPr>
              <a:t>T</a:t>
            </a:r>
            <a:r>
              <a:rPr lang="en-US" sz="4400" dirty="0">
                <a:solidFill>
                  <a:schemeClr val="tx1">
                    <a:lumMod val="50000"/>
                  </a:schemeClr>
                </a:solidFill>
                <a:latin typeface="+mn-lt"/>
              </a:rPr>
              <a:t>echnology. The benefit of a PEST analysis is that it guides effective strategies and, thus, the allocation of resources in response to factors working for or against an organization’s mission, vision, values, and actions. </a:t>
            </a:r>
            <a:endParaRPr kumimoji="0" lang="en-US" sz="4400" b="0"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Tree>
    <p:extLst>
      <p:ext uri="{BB962C8B-B14F-4D97-AF65-F5344CB8AC3E}">
        <p14:creationId xmlns:p14="http://schemas.microsoft.com/office/powerpoint/2010/main" val="46618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0EB06-9C04-11F0-7373-3AD0EED5FC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D5A005-BC21-4320-25BD-142BC513A0AB}"/>
              </a:ext>
            </a:extLst>
          </p:cNvPr>
          <p:cNvSpPr>
            <a:spLocks noGrp="1"/>
          </p:cNvSpPr>
          <p:nvPr>
            <p:ph type="title"/>
          </p:nvPr>
        </p:nvSpPr>
        <p:spPr>
          <a:xfrm>
            <a:off x="698878" y="169605"/>
            <a:ext cx="22126960" cy="2641600"/>
          </a:xfrm>
        </p:spPr>
        <p:txBody>
          <a:bodyPr>
            <a:normAutofit/>
          </a:bodyPr>
          <a:lstStyle/>
          <a:p>
            <a:r>
              <a:rPr lang="en-US" sz="6600" dirty="0">
                <a:solidFill>
                  <a:srgbClr val="0EB1A4"/>
                </a:solidFill>
              </a:rPr>
              <a:t>PEST Examples</a:t>
            </a:r>
          </a:p>
        </p:txBody>
      </p:sp>
      <p:pic>
        <p:nvPicPr>
          <p:cNvPr id="2" name="Image" descr="Image">
            <a:extLst>
              <a:ext uri="{FF2B5EF4-FFF2-40B4-BE49-F238E27FC236}">
                <a16:creationId xmlns:a16="http://schemas.microsoft.com/office/drawing/2014/main" id="{86EA156D-A2D2-F3CF-BEB6-ECB0F95E403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graphicFrame>
        <p:nvGraphicFramePr>
          <p:cNvPr id="7" name="Content Placeholder 6">
            <a:extLst>
              <a:ext uri="{FF2B5EF4-FFF2-40B4-BE49-F238E27FC236}">
                <a16:creationId xmlns:a16="http://schemas.microsoft.com/office/drawing/2014/main" id="{3383885C-057A-2374-BBE3-9036C94F9FF9}"/>
              </a:ext>
            </a:extLst>
          </p:cNvPr>
          <p:cNvGraphicFramePr>
            <a:graphicFrameLocks noGrp="1"/>
          </p:cNvGraphicFramePr>
          <p:nvPr>
            <p:ph idx="1"/>
            <p:extLst>
              <p:ext uri="{D42A27DB-BD31-4B8C-83A1-F6EECF244321}">
                <p14:modId xmlns:p14="http://schemas.microsoft.com/office/powerpoint/2010/main" val="3821677178"/>
              </p:ext>
            </p:extLst>
          </p:nvPr>
        </p:nvGraphicFramePr>
        <p:xfrm>
          <a:off x="338371" y="1192847"/>
          <a:ext cx="22126960" cy="11680397"/>
        </p:xfrm>
        <a:graphic>
          <a:graphicData uri="http://schemas.openxmlformats.org/drawingml/2006/table">
            <a:tbl>
              <a:tblPr firstRow="1" bandRow="1">
                <a:tableStyleId>{284E427A-3D55-4303-BF80-6455036E1DE7}</a:tableStyleId>
              </a:tblPr>
              <a:tblGrid>
                <a:gridCol w="5531740">
                  <a:extLst>
                    <a:ext uri="{9D8B030D-6E8A-4147-A177-3AD203B41FA5}">
                      <a16:colId xmlns:a16="http://schemas.microsoft.com/office/drawing/2014/main" val="3128750213"/>
                    </a:ext>
                  </a:extLst>
                </a:gridCol>
                <a:gridCol w="5531740">
                  <a:extLst>
                    <a:ext uri="{9D8B030D-6E8A-4147-A177-3AD203B41FA5}">
                      <a16:colId xmlns:a16="http://schemas.microsoft.com/office/drawing/2014/main" val="2852883713"/>
                    </a:ext>
                  </a:extLst>
                </a:gridCol>
                <a:gridCol w="5531740">
                  <a:extLst>
                    <a:ext uri="{9D8B030D-6E8A-4147-A177-3AD203B41FA5}">
                      <a16:colId xmlns:a16="http://schemas.microsoft.com/office/drawing/2014/main" val="930395537"/>
                    </a:ext>
                  </a:extLst>
                </a:gridCol>
                <a:gridCol w="5531740">
                  <a:extLst>
                    <a:ext uri="{9D8B030D-6E8A-4147-A177-3AD203B41FA5}">
                      <a16:colId xmlns:a16="http://schemas.microsoft.com/office/drawing/2014/main" val="1331781172"/>
                    </a:ext>
                  </a:extLst>
                </a:gridCol>
              </a:tblGrid>
              <a:tr h="1530557">
                <a:tc>
                  <a:txBody>
                    <a:bodyPr/>
                    <a:lstStyle/>
                    <a:p>
                      <a:r>
                        <a:rPr lang="en-US" sz="6000" dirty="0"/>
                        <a:t>Political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8375"/>
                    </a:solidFill>
                  </a:tcPr>
                </a:tc>
                <a:tc>
                  <a:txBody>
                    <a:bodyPr/>
                    <a:lstStyle/>
                    <a:p>
                      <a:r>
                        <a:rPr lang="en-US" sz="6000" dirty="0"/>
                        <a:t>Economic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tc>
                  <a:txBody>
                    <a:bodyPr/>
                    <a:lstStyle/>
                    <a:p>
                      <a:r>
                        <a:rPr lang="en-US" sz="6000" dirty="0"/>
                        <a:t>Social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tc>
                  <a:txBody>
                    <a:bodyPr/>
                    <a:lstStyle/>
                    <a:p>
                      <a:r>
                        <a:rPr lang="en-US" sz="6000" dirty="0"/>
                        <a:t>Technological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8375"/>
                    </a:solidFill>
                  </a:tcPr>
                </a:tc>
                <a:extLst>
                  <a:ext uri="{0D108BD9-81ED-4DB2-BD59-A6C34878D82A}">
                    <a16:rowId xmlns:a16="http://schemas.microsoft.com/office/drawing/2014/main" val="2414002136"/>
                  </a:ext>
                </a:extLst>
              </a:tr>
              <a:tr h="1530557">
                <a:tc>
                  <a:txBody>
                    <a:bodyPr/>
                    <a:lstStyle/>
                    <a:p>
                      <a:pPr marL="342900" indent="-342900" algn="l">
                        <a:buFont typeface="+mj-lt"/>
                        <a:buAutoNum type="arabicPeriod"/>
                      </a:pPr>
                      <a:r>
                        <a:rPr lang="en-US" sz="3200" dirty="0">
                          <a:solidFill>
                            <a:schemeClr val="bg2">
                              <a:lumMod val="50000"/>
                            </a:schemeClr>
                          </a:solidFill>
                        </a:rPr>
                        <a:t>Executive Orders prohibiting service provision to undocumented immigrants and eliminating diversity, equity, and inclusion initiatives</a:t>
                      </a:r>
                    </a:p>
                    <a:p>
                      <a:pPr marL="342900" indent="-342900" algn="l">
                        <a:buFont typeface="+mj-lt"/>
                        <a:buAutoNum type="arabicPeriod"/>
                      </a:pPr>
                      <a:r>
                        <a:rPr lang="en-US" sz="3200" dirty="0">
                          <a:solidFill>
                            <a:schemeClr val="bg2">
                              <a:lumMod val="50000"/>
                            </a:schemeClr>
                          </a:solidFill>
                        </a:rPr>
                        <a:t>Large scale restructuring and/or elimination of federal agencies</a:t>
                      </a:r>
                    </a:p>
                    <a:p>
                      <a:pPr marL="342900" indent="-342900" algn="l">
                        <a:buFont typeface="+mj-lt"/>
                        <a:buAutoNum type="arabicPeriod"/>
                      </a:pPr>
                      <a:r>
                        <a:rPr lang="en-US" sz="3200" dirty="0">
                          <a:solidFill>
                            <a:schemeClr val="bg2">
                              <a:lumMod val="50000"/>
                            </a:schemeClr>
                          </a:solidFill>
                        </a:rPr>
                        <a:t>Changes in Medicaid coverage affecting access to health care</a:t>
                      </a:r>
                    </a:p>
                    <a:p>
                      <a:pPr marL="342900" indent="-342900" algn="l">
                        <a:buFont typeface="+mj-lt"/>
                        <a:buAutoNum type="arabicPeriod"/>
                      </a:pPr>
                      <a:r>
                        <a:rPr lang="en-US" sz="3200" dirty="0">
                          <a:solidFill>
                            <a:schemeClr val="bg2">
                              <a:lumMod val="50000"/>
                            </a:schemeClr>
                          </a:solidFill>
                        </a:rPr>
                        <a:t>Changes in SNAP eligibility resulting in increases in food insecurity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FCF7">
                        <a:alpha val="40000"/>
                      </a:srgbClr>
                    </a:solidFill>
                  </a:tcPr>
                </a:tc>
                <a:tc>
                  <a:txBody>
                    <a:bodyPr/>
                    <a:lstStyle/>
                    <a:p>
                      <a:pPr marL="514350" indent="-514350" algn="l">
                        <a:buAutoNum type="arabicPeriod"/>
                      </a:pPr>
                      <a:r>
                        <a:rPr lang="en-US" sz="3000" dirty="0">
                          <a:solidFill>
                            <a:schemeClr val="tx1">
                              <a:lumMod val="50000"/>
                            </a:schemeClr>
                          </a:solidFill>
                        </a:rPr>
                        <a:t>Impact of long-term disaster recovery efforts on Western NC’s economy</a:t>
                      </a:r>
                    </a:p>
                    <a:p>
                      <a:pPr marL="514350" indent="-514350" algn="l">
                        <a:buAutoNum type="arabicPeriod"/>
                      </a:pPr>
                      <a:r>
                        <a:rPr lang="en-US" sz="3000" dirty="0">
                          <a:solidFill>
                            <a:schemeClr val="tx1">
                              <a:lumMod val="50000"/>
                            </a:schemeClr>
                          </a:solidFill>
                        </a:rPr>
                        <a:t>Tariffs, a volatile stock market, and rising consumer prices causing economic pressures, which in turn may affect donor psychology and related potential for contributions</a:t>
                      </a:r>
                    </a:p>
                    <a:p>
                      <a:pPr marL="514350" indent="-514350" algn="l">
                        <a:buAutoNum type="arabicPeriod"/>
                      </a:pPr>
                      <a:r>
                        <a:rPr lang="en-US" sz="3000" dirty="0">
                          <a:solidFill>
                            <a:schemeClr val="tx1">
                              <a:lumMod val="50000"/>
                            </a:schemeClr>
                          </a:solidFill>
                        </a:rPr>
                        <a:t>Potential for overburdened emergency departments if the lack of health insurance coverage means more individuals wait until their condition is severe before seeking care</a:t>
                      </a:r>
                    </a:p>
                    <a:p>
                      <a:pPr marL="514350" indent="-514350" algn="l">
                        <a:buAutoNum type="arabicPeriod"/>
                      </a:pPr>
                      <a:r>
                        <a:rPr lang="en-US" sz="3000" dirty="0">
                          <a:solidFill>
                            <a:schemeClr val="tx1">
                              <a:lumMod val="50000"/>
                            </a:schemeClr>
                          </a:solidFill>
                        </a:rPr>
                        <a:t>Rising costs of seed, fuel, and fertilizer and potential loss of labor puts pressure on small farms, common in WNC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CF7">
                        <a:alpha val="40000"/>
                      </a:srgbClr>
                    </a:solidFill>
                  </a:tcPr>
                </a:tc>
                <a:tc>
                  <a:txBody>
                    <a:bodyPr/>
                    <a:lstStyle/>
                    <a:p>
                      <a:pPr marL="514350" indent="-514350" algn="l">
                        <a:buAutoNum type="arabicPeriod"/>
                      </a:pPr>
                      <a:r>
                        <a:rPr lang="en-US" sz="3200" dirty="0">
                          <a:solidFill>
                            <a:schemeClr val="tx1">
                              <a:lumMod val="50000"/>
                            </a:schemeClr>
                          </a:solidFill>
                        </a:rPr>
                        <a:t>Disrupted communities across WNC post-Helene face displacement of people, loss of social cohesion, increased mental health issues, and heightened social inequalities</a:t>
                      </a:r>
                    </a:p>
                    <a:p>
                      <a:pPr marL="514350" marR="0" indent="-514350" algn="l" defTabSz="584200" rtl="0" eaLnBrk="1" fontAlgn="auto" latinLnBrk="0" hangingPunct="1">
                        <a:lnSpc>
                          <a:spcPct val="100000"/>
                        </a:lnSpc>
                        <a:spcBef>
                          <a:spcPts val="0"/>
                        </a:spcBef>
                        <a:spcAft>
                          <a:spcPts val="0"/>
                        </a:spcAft>
                        <a:buClrTx/>
                        <a:buSzTx/>
                        <a:buFontTx/>
                        <a:buAutoNum type="arabicPeriod"/>
                        <a:tabLst/>
                        <a:defRPr/>
                      </a:pPr>
                      <a:r>
                        <a:rPr lang="en-US" sz="3200" dirty="0">
                          <a:solidFill>
                            <a:schemeClr val="tx1">
                              <a:lumMod val="50000"/>
                            </a:schemeClr>
                          </a:solidFill>
                        </a:rPr>
                        <a:t>Disinclination among immigrants to engage in social assistance for fear of legal action/deportation</a:t>
                      </a:r>
                    </a:p>
                    <a:p>
                      <a:pPr marL="514350" indent="-514350" algn="l">
                        <a:buAutoNum type="arabicPeriod"/>
                      </a:pPr>
                      <a:r>
                        <a:rPr lang="en-US" sz="3200" dirty="0">
                          <a:solidFill>
                            <a:schemeClr val="tx1">
                              <a:lumMod val="50000"/>
                            </a:schemeClr>
                          </a:solidFill>
                        </a:rPr>
                        <a:t>WNC has a relatively large number of nonprofits, which can dilute available revenue sources and make connecting to potential donors/funders more challenging</a:t>
                      </a:r>
                    </a:p>
                    <a:p>
                      <a:pPr marL="514350" indent="-514350" algn="l">
                        <a:buAutoNum type="arabicPeriod"/>
                      </a:pP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CF7">
                        <a:alpha val="40000"/>
                      </a:srgbClr>
                    </a:solidFill>
                  </a:tcPr>
                </a:tc>
                <a:tc>
                  <a:txBody>
                    <a:bodyPr/>
                    <a:lstStyle/>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Robust data collection systems and evaluative capacity are of critical importance in a highly competitive funding environment</a:t>
                      </a:r>
                    </a:p>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Increasing number of digital tools available to support engagement of target population (text messaging, online surveys, etc.)</a:t>
                      </a:r>
                    </a:p>
                    <a:p>
                      <a:pPr marL="514350" marR="0" indent="-514350" algn="l" defTabSz="584200" rtl="0" eaLnBrk="1" fontAlgn="auto" latinLnBrk="0" hangingPunct="1">
                        <a:lnSpc>
                          <a:spcPct val="100000"/>
                        </a:lnSpc>
                        <a:spcBef>
                          <a:spcPts val="0"/>
                        </a:spcBef>
                        <a:spcAft>
                          <a:spcPts val="0"/>
                        </a:spcAft>
                        <a:buClrTx/>
                        <a:buSzTx/>
                        <a:buFont typeface="+mj-lt"/>
                        <a:buAutoNum type="arabicPeriod"/>
                        <a:tabLst/>
                        <a:defRPr/>
                      </a:pPr>
                      <a:r>
                        <a:rPr lang="en-US" sz="3000" dirty="0">
                          <a:solidFill>
                            <a:schemeClr val="tx1">
                              <a:lumMod val="50000"/>
                            </a:schemeClr>
                          </a:solidFill>
                        </a:rPr>
                        <a:t>Need to ensure email/newsletter subscription to local funders to remain aware of quick turnaround grant 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CF7">
                        <a:alpha val="40000"/>
                      </a:srgbClr>
                    </a:solidFill>
                  </a:tcPr>
                </a:tc>
                <a:extLst>
                  <a:ext uri="{0D108BD9-81ED-4DB2-BD59-A6C34878D82A}">
                    <a16:rowId xmlns:a16="http://schemas.microsoft.com/office/drawing/2014/main" val="3550043842"/>
                  </a:ext>
                </a:extLst>
              </a:tr>
            </a:tbl>
          </a:graphicData>
        </a:graphic>
      </p:graphicFrame>
    </p:spTree>
    <p:extLst>
      <p:ext uri="{BB962C8B-B14F-4D97-AF65-F5344CB8AC3E}">
        <p14:creationId xmlns:p14="http://schemas.microsoft.com/office/powerpoint/2010/main" val="683809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3BB0-3EEA-5A12-C8E7-EDC5DAE0A1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1C8395-D523-8C00-DB0D-DFB4E26B0BA3}"/>
              </a:ext>
            </a:extLst>
          </p:cNvPr>
          <p:cNvSpPr>
            <a:spLocks noGrp="1"/>
          </p:cNvSpPr>
          <p:nvPr>
            <p:ph type="title"/>
          </p:nvPr>
        </p:nvSpPr>
        <p:spPr>
          <a:xfrm>
            <a:off x="644842" y="843442"/>
            <a:ext cx="23090968" cy="1056456"/>
          </a:xfrm>
        </p:spPr>
        <p:txBody>
          <a:bodyPr>
            <a:normAutofit/>
          </a:bodyPr>
          <a:lstStyle/>
          <a:p>
            <a:r>
              <a:rPr lang="en-US" sz="6600" dirty="0">
                <a:solidFill>
                  <a:srgbClr val="0EB1A4"/>
                </a:solidFill>
              </a:rPr>
              <a:t>How Conducting a PEST Analysis Can Support Sustainability</a:t>
            </a:r>
          </a:p>
        </p:txBody>
      </p:sp>
      <p:pic>
        <p:nvPicPr>
          <p:cNvPr id="2" name="Image" descr="Image">
            <a:extLst>
              <a:ext uri="{FF2B5EF4-FFF2-40B4-BE49-F238E27FC236}">
                <a16:creationId xmlns:a16="http://schemas.microsoft.com/office/drawing/2014/main" id="{B41F9026-21D1-BC10-25DB-A090A005288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636FF071-4A6D-48D9-8E4D-9C66E37550D5}"/>
              </a:ext>
            </a:extLst>
          </p:cNvPr>
          <p:cNvSpPr txBox="1"/>
          <p:nvPr/>
        </p:nvSpPr>
        <p:spPr>
          <a:xfrm>
            <a:off x="644842" y="2167773"/>
            <a:ext cx="22646958"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just">
              <a:spcAft>
                <a:spcPts val="2400"/>
              </a:spcAft>
              <a:buFont typeface="Arial" panose="020B0604020202020204" pitchFamily="34" charset="0"/>
              <a:buChar char="•"/>
            </a:pPr>
            <a:r>
              <a:rPr lang="en-US" sz="4000" i="0" dirty="0">
                <a:solidFill>
                  <a:srgbClr val="1B1B1B"/>
                </a:solidFill>
                <a:effectLst/>
                <a:latin typeface="+mn-lt"/>
              </a:rPr>
              <a:t>Help your organization determine which programs are best positioned for different types of grant funding (federal, state, foundation) and which are a better fit for donors, corporate sponsorships, and major gifts</a:t>
            </a:r>
          </a:p>
          <a:p>
            <a:pPr marL="685800" indent="-685800" algn="just">
              <a:spcAft>
                <a:spcPts val="2400"/>
              </a:spcAft>
              <a:buFont typeface="Arial" panose="020B0604020202020204" pitchFamily="34" charset="0"/>
              <a:buChar char="•"/>
            </a:pPr>
            <a:r>
              <a:rPr lang="en-US" sz="4000" dirty="0">
                <a:solidFill>
                  <a:srgbClr val="1B1B1B"/>
                </a:solidFill>
                <a:latin typeface="+mn-lt"/>
              </a:rPr>
              <a:t>Help you prioritize your staff time and resources for the next several years </a:t>
            </a:r>
          </a:p>
          <a:p>
            <a:pPr marL="685800" indent="-685800" algn="just">
              <a:spcAft>
                <a:spcPts val="2400"/>
              </a:spcAft>
              <a:buFont typeface="Arial" panose="020B0604020202020204" pitchFamily="34" charset="0"/>
              <a:buChar char="•"/>
            </a:pPr>
            <a:r>
              <a:rPr lang="en-US" sz="4000" dirty="0">
                <a:solidFill>
                  <a:srgbClr val="1B1B1B"/>
                </a:solidFill>
                <a:latin typeface="+mn-lt"/>
              </a:rPr>
              <a:t>Help you identify organizational gaps and weaknesses (e.g., your data tracking needs an overhaul; you need to consider a different way of engaging your target population)</a:t>
            </a:r>
          </a:p>
          <a:p>
            <a:pPr marL="685800" indent="-685800" algn="just">
              <a:spcAft>
                <a:spcPts val="2400"/>
              </a:spcAft>
              <a:buFont typeface="Arial" panose="020B0604020202020204" pitchFamily="34" charset="0"/>
              <a:buChar char="•"/>
            </a:pPr>
            <a:r>
              <a:rPr lang="en-US" sz="4000" dirty="0">
                <a:solidFill>
                  <a:srgbClr val="1B1B1B"/>
                </a:solidFill>
                <a:latin typeface="+mn-lt"/>
              </a:rPr>
              <a:t>Help you consider how you will respond strategically and programmatically to changes in federal policies and priorities</a:t>
            </a: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4102" name="Picture 6" descr="How to Set Strategic Planning Goals | HBS Online">
            <a:extLst>
              <a:ext uri="{FF2B5EF4-FFF2-40B4-BE49-F238E27FC236}">
                <a16:creationId xmlns:a16="http://schemas.microsoft.com/office/drawing/2014/main" id="{40135CDB-8866-27F1-1933-CECE066E3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236" y="8550655"/>
            <a:ext cx="9258181" cy="48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6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9A1D329D-2A37-7A42-1260-7E5FFFB5479E}"/>
            </a:ext>
          </a:extLst>
        </p:cNvPr>
        <p:cNvGrpSpPr/>
        <p:nvPr/>
      </p:nvGrpSpPr>
      <p:grpSpPr>
        <a:xfrm>
          <a:off x="0" y="0"/>
          <a:ext cx="0" cy="0"/>
          <a:chOff x="0" y="0"/>
          <a:chExt cx="0" cy="0"/>
        </a:xfrm>
      </p:grpSpPr>
      <p:sp>
        <p:nvSpPr>
          <p:cNvPr id="98" name="Google Shape;98;g20270e6df5a_0_16">
            <a:extLst>
              <a:ext uri="{FF2B5EF4-FFF2-40B4-BE49-F238E27FC236}">
                <a16:creationId xmlns:a16="http://schemas.microsoft.com/office/drawing/2014/main" id="{673E4B82-5535-ED12-3C7A-A813D09F92F9}"/>
              </a:ext>
            </a:extLst>
          </p:cNvPr>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cs typeface="Montserrat"/>
                <a:sym typeface="Montserrat"/>
              </a:rPr>
              <a:t>II.</a:t>
            </a:r>
            <a:r>
              <a:rPr lang="en-US" sz="8000" dirty="0">
                <a:solidFill>
                  <a:schemeClr val="dk1"/>
                </a:solidFill>
                <a:latin typeface="Montserrat"/>
                <a:ea typeface="Montserrat"/>
                <a:cs typeface="Montserrat"/>
                <a:sym typeface="Montserrat"/>
              </a:rPr>
              <a:t> </a:t>
            </a:r>
            <a:r>
              <a:rPr lang="en-US" dirty="0">
                <a:solidFill>
                  <a:srgbClr val="0EB1A4"/>
                </a:solidFill>
              </a:rPr>
              <a:t>Gaining confidence in assessing your organization’s funding mix for sustainability in the current funding climate </a:t>
            </a:r>
            <a:br>
              <a:rPr lang="en-US" dirty="0">
                <a:solidFill>
                  <a:srgbClr val="0EB1A4"/>
                </a:solidFill>
              </a:rPr>
            </a:br>
            <a:br>
              <a:rPr lang="en-US" dirty="0">
                <a:solidFill>
                  <a:srgbClr val="0EB1A4"/>
                </a:solidFill>
                <a:latin typeface="Montserrat"/>
                <a:ea typeface="Montserrat"/>
                <a:cs typeface="Montserrat"/>
                <a:sym typeface="Montserrat"/>
              </a:rPr>
            </a:br>
            <a:endParaRPr lang="en-US"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5F708673-0EC1-DE5A-C12D-EA672EEAEE95}"/>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07326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4989" y="1507211"/>
            <a:ext cx="22126960" cy="1190366"/>
          </a:xfrm>
        </p:spPr>
        <p:txBody>
          <a:bodyPr/>
          <a:lstStyle/>
          <a:p>
            <a:r>
              <a:rPr lang="en-US" dirty="0">
                <a:solidFill>
                  <a:srgbClr val="0EB1A4"/>
                </a:solidFill>
              </a:rPr>
              <a:t>Assessing Your Current Funding Portfolio</a:t>
            </a:r>
          </a:p>
        </p:txBody>
      </p:sp>
      <p:pic>
        <p:nvPicPr>
          <p:cNvPr id="2" name="Image" descr="Image">
            <a:extLst>
              <a:ext uri="{FF2B5EF4-FFF2-40B4-BE49-F238E27FC236}">
                <a16:creationId xmlns:a16="http://schemas.microsoft.com/office/drawing/2014/main" id="{78BA5965-582D-F722-3F5F-17F0BDE063A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112C5A42-4385-9D8D-2F36-1D24A6AC79DA}"/>
              </a:ext>
            </a:extLst>
          </p:cNvPr>
          <p:cNvSpPr>
            <a:spLocks noGrp="1"/>
          </p:cNvSpPr>
          <p:nvPr>
            <p:ph idx="1"/>
          </p:nvPr>
        </p:nvSpPr>
        <p:spPr>
          <a:xfrm>
            <a:off x="1344989" y="2978727"/>
            <a:ext cx="21696219" cy="7758545"/>
          </a:xfrm>
        </p:spPr>
        <p:txBody>
          <a:bodyPr numCol="1">
            <a:normAutofit/>
          </a:bodyPr>
          <a:lstStyle/>
          <a:p>
            <a:pPr marL="0" lvl="0" indent="0">
              <a:lnSpc>
                <a:spcPct val="100000"/>
              </a:lnSpc>
              <a:buNone/>
            </a:pPr>
            <a:r>
              <a:rPr lang="en-US" sz="6000" dirty="0">
                <a:solidFill>
                  <a:schemeClr val="tx1">
                    <a:lumMod val="50000"/>
                  </a:schemeClr>
                </a:solidFill>
                <a:latin typeface="+mn-lt"/>
              </a:rPr>
              <a:t>What is the breakdown of funding for your organization across: </a:t>
            </a:r>
          </a:p>
          <a:p>
            <a:pPr>
              <a:lnSpc>
                <a:spcPct val="100000"/>
              </a:lnSpc>
            </a:pPr>
            <a:r>
              <a:rPr lang="en-US" sz="6000" dirty="0">
                <a:solidFill>
                  <a:schemeClr val="tx1">
                    <a:lumMod val="50000"/>
                  </a:schemeClr>
                </a:solidFill>
                <a:latin typeface="+mn-lt"/>
              </a:rPr>
              <a:t>public/private</a:t>
            </a:r>
          </a:p>
          <a:p>
            <a:pPr>
              <a:lnSpc>
                <a:spcPct val="100000"/>
              </a:lnSpc>
            </a:pPr>
            <a:r>
              <a:rPr lang="en-US" sz="6000" dirty="0">
                <a:solidFill>
                  <a:schemeClr val="tx1">
                    <a:lumMod val="50000"/>
                  </a:schemeClr>
                </a:solidFill>
                <a:latin typeface="+mn-lt"/>
              </a:rPr>
              <a:t>grants vs. development (individual donors, corporate sponsorships, capital campaigns)</a:t>
            </a:r>
          </a:p>
          <a:p>
            <a:pPr>
              <a:lnSpc>
                <a:spcPct val="100000"/>
              </a:lnSpc>
            </a:pPr>
            <a:r>
              <a:rPr lang="en-US" sz="6000" dirty="0">
                <a:solidFill>
                  <a:schemeClr val="tx1">
                    <a:lumMod val="50000"/>
                  </a:schemeClr>
                </a:solidFill>
                <a:latin typeface="+mn-lt"/>
              </a:rPr>
              <a:t>general operating vs. program specific funds (unrestricted vs restricted) </a:t>
            </a:r>
          </a:p>
        </p:txBody>
      </p:sp>
    </p:spTree>
    <p:extLst>
      <p:ext uri="{BB962C8B-B14F-4D97-AF65-F5344CB8AC3E}">
        <p14:creationId xmlns:p14="http://schemas.microsoft.com/office/powerpoint/2010/main" val="272535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725111" y="3930853"/>
            <a:ext cx="7820526" cy="6770786"/>
          </a:xfrm>
          <a:prstGeom prst="rect">
            <a:avLst/>
          </a:prstGeom>
          <a:ln w="12700">
            <a:miter lim="400000"/>
          </a:ln>
        </p:spPr>
      </p:pic>
      <p:sp>
        <p:nvSpPr>
          <p:cNvPr id="158" name="section…"/>
          <p:cNvSpPr txBox="1"/>
          <p:nvPr/>
        </p:nvSpPr>
        <p:spPr>
          <a:xfrm>
            <a:off x="7215664" y="803188"/>
            <a:ext cx="10412274" cy="935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8109284" y="3051491"/>
            <a:ext cx="15969915" cy="8951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917700" lvl="0" indent="-1028700" algn="l" rtl="0">
              <a:lnSpc>
                <a:spcPct val="115000"/>
              </a:lnSpc>
              <a:spcBef>
                <a:spcPts val="0"/>
              </a:spcBef>
              <a:spcAft>
                <a:spcPts val="0"/>
              </a:spcAft>
              <a:buSzPts val="2800"/>
              <a:buAutoNum type="romanUcPeriod"/>
            </a:pPr>
            <a:r>
              <a:rPr lang="en-US" sz="5000" dirty="0">
                <a:solidFill>
                  <a:schemeClr val="bg1"/>
                </a:solidFill>
              </a:rPr>
              <a:t>Understand the importance of analyzing your organization’s strategic and operational strengths and challenges using tools such as SOAR and PEST </a:t>
            </a:r>
          </a:p>
          <a:p>
            <a:pPr marL="1917700" lvl="0" indent="-1028700" algn="l" rtl="0">
              <a:lnSpc>
                <a:spcPct val="115000"/>
              </a:lnSpc>
              <a:spcBef>
                <a:spcPts val="0"/>
              </a:spcBef>
              <a:spcAft>
                <a:spcPts val="0"/>
              </a:spcAft>
              <a:buSzPts val="2800"/>
              <a:buAutoNum type="romanUcPeriod"/>
            </a:pPr>
            <a:r>
              <a:rPr lang="en-US" sz="5000" dirty="0">
                <a:solidFill>
                  <a:schemeClr val="bg1"/>
                </a:solidFill>
              </a:rPr>
              <a:t>Gain confidence in assessing your organization’s funding mix for sustainability in the current funding climate </a:t>
            </a:r>
          </a:p>
          <a:p>
            <a:pPr marL="1917700" lvl="0" indent="-1028700" algn="l" rtl="0">
              <a:lnSpc>
                <a:spcPct val="115000"/>
              </a:lnSpc>
              <a:spcBef>
                <a:spcPts val="0"/>
              </a:spcBef>
              <a:spcAft>
                <a:spcPts val="0"/>
              </a:spcAft>
              <a:buSzPts val="2800"/>
              <a:buAutoNum type="romanUcPeriod"/>
            </a:pPr>
            <a:r>
              <a:rPr lang="en-US" sz="5000" dirty="0">
                <a:solidFill>
                  <a:schemeClr val="bg1"/>
                </a:solidFill>
              </a:rPr>
              <a:t>Understand how to develop an effective grant seeking strategy that reflects the current funding environment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A66B3-56FD-1D7C-904B-6EB5992F94A6}"/>
            </a:ext>
          </a:extLst>
        </p:cNvPr>
        <p:cNvGrpSpPr/>
        <p:nvPr/>
      </p:nvGrpSpPr>
      <p:grpSpPr>
        <a:xfrm>
          <a:off x="0" y="0"/>
          <a:ext cx="0" cy="0"/>
          <a:chOff x="0" y="0"/>
          <a:chExt cx="0" cy="0"/>
        </a:xfrm>
      </p:grpSpPr>
      <p:pic>
        <p:nvPicPr>
          <p:cNvPr id="6" name="Picture 5" descr="A pie chart with text on it&#10;&#10;AI-generated content may be incorrect.">
            <a:extLst>
              <a:ext uri="{FF2B5EF4-FFF2-40B4-BE49-F238E27FC236}">
                <a16:creationId xmlns:a16="http://schemas.microsoft.com/office/drawing/2014/main" id="{206C4AF9-9F6C-7343-2A4B-A7A761783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71" y="2899034"/>
            <a:ext cx="11397702" cy="7653132"/>
          </a:xfrm>
          <a:prstGeom prst="rect">
            <a:avLst/>
          </a:prstGeom>
          <a:ln w="22225">
            <a:solidFill>
              <a:schemeClr val="tx1">
                <a:lumMod val="50000"/>
              </a:schemeClr>
            </a:solidFill>
          </a:ln>
        </p:spPr>
      </p:pic>
      <p:pic>
        <p:nvPicPr>
          <p:cNvPr id="2" name="Image" descr="Image">
            <a:extLst>
              <a:ext uri="{FF2B5EF4-FFF2-40B4-BE49-F238E27FC236}">
                <a16:creationId xmlns:a16="http://schemas.microsoft.com/office/drawing/2014/main" id="{AB28489E-39F7-07F1-17CD-CA85D229DCD1}"/>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pic>
        <p:nvPicPr>
          <p:cNvPr id="9" name="Picture 8" descr="A blue pie chart with a number of percentages&#10;&#10;AI-generated content may be incorrect.">
            <a:extLst>
              <a:ext uri="{FF2B5EF4-FFF2-40B4-BE49-F238E27FC236}">
                <a16:creationId xmlns:a16="http://schemas.microsoft.com/office/drawing/2014/main" id="{4B86135A-020A-247B-E244-75C11CE96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387" y="2899034"/>
            <a:ext cx="11595242" cy="7653132"/>
          </a:xfrm>
          <a:prstGeom prst="rect">
            <a:avLst/>
          </a:prstGeom>
          <a:ln w="28575">
            <a:solidFill>
              <a:schemeClr val="tx1">
                <a:lumMod val="50000"/>
              </a:schemeClr>
            </a:solidFill>
          </a:ln>
        </p:spPr>
      </p:pic>
      <p:sp>
        <p:nvSpPr>
          <p:cNvPr id="4" name="Title 2">
            <a:extLst>
              <a:ext uri="{FF2B5EF4-FFF2-40B4-BE49-F238E27FC236}">
                <a16:creationId xmlns:a16="http://schemas.microsoft.com/office/drawing/2014/main" id="{99CD68BD-D31C-E128-E662-D8D41D5EF386}"/>
              </a:ext>
            </a:extLst>
          </p:cNvPr>
          <p:cNvSpPr txBox="1">
            <a:spLocks/>
          </p:cNvSpPr>
          <p:nvPr/>
        </p:nvSpPr>
        <p:spPr>
          <a:xfrm>
            <a:off x="1344989" y="1507211"/>
            <a:ext cx="22126960" cy="1190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Assessing Your Current Funding Portfolio</a:t>
            </a:r>
            <a:endParaRPr lang="en-US" dirty="0">
              <a:solidFill>
                <a:srgbClr val="0EB1A4"/>
              </a:solidFill>
            </a:endParaRPr>
          </a:p>
        </p:txBody>
      </p:sp>
    </p:spTree>
    <p:extLst>
      <p:ext uri="{BB962C8B-B14F-4D97-AF65-F5344CB8AC3E}">
        <p14:creationId xmlns:p14="http://schemas.microsoft.com/office/powerpoint/2010/main" val="1591709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74E8-5E3A-1E78-D3E9-3D6F3DD85F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BF1FBB-776C-E1D0-7939-546850989C84}"/>
              </a:ext>
            </a:extLst>
          </p:cNvPr>
          <p:cNvSpPr>
            <a:spLocks noGrp="1"/>
          </p:cNvSpPr>
          <p:nvPr>
            <p:ph type="title"/>
          </p:nvPr>
        </p:nvSpPr>
        <p:spPr>
          <a:xfrm>
            <a:off x="698878" y="668222"/>
            <a:ext cx="22126960" cy="2641600"/>
          </a:xfrm>
        </p:spPr>
        <p:txBody>
          <a:bodyPr>
            <a:normAutofit/>
          </a:bodyPr>
          <a:lstStyle/>
          <a:p>
            <a:r>
              <a:rPr lang="en-US" sz="6600" dirty="0">
                <a:solidFill>
                  <a:srgbClr val="0EB1A4"/>
                </a:solidFill>
              </a:rPr>
              <a:t>How Are Current Circumstances Impacting the Future of Your Portfolio?</a:t>
            </a:r>
          </a:p>
        </p:txBody>
      </p:sp>
      <p:pic>
        <p:nvPicPr>
          <p:cNvPr id="2" name="Image" descr="Image">
            <a:extLst>
              <a:ext uri="{FF2B5EF4-FFF2-40B4-BE49-F238E27FC236}">
                <a16:creationId xmlns:a16="http://schemas.microsoft.com/office/drawing/2014/main" id="{2E07FDE9-0AAD-E460-FA8B-6984FD67B8E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graphicFrame>
        <p:nvGraphicFramePr>
          <p:cNvPr id="4" name="Diagram 3">
            <a:extLst>
              <a:ext uri="{FF2B5EF4-FFF2-40B4-BE49-F238E27FC236}">
                <a16:creationId xmlns:a16="http://schemas.microsoft.com/office/drawing/2014/main" id="{1B0A10D7-A4A5-8F9B-5DBC-F3F654353E97}"/>
              </a:ext>
            </a:extLst>
          </p:cNvPr>
          <p:cNvGraphicFramePr/>
          <p:nvPr>
            <p:extLst>
              <p:ext uri="{D42A27DB-BD31-4B8C-83A1-F6EECF244321}">
                <p14:modId xmlns:p14="http://schemas.microsoft.com/office/powerpoint/2010/main" val="1945433477"/>
              </p:ext>
            </p:extLst>
          </p:nvPr>
        </p:nvGraphicFramePr>
        <p:xfrm>
          <a:off x="2959509" y="2418736"/>
          <a:ext cx="18464981" cy="10825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Illuminated San Francisco City Hall">
            <a:extLst>
              <a:ext uri="{FF2B5EF4-FFF2-40B4-BE49-F238E27FC236}">
                <a16:creationId xmlns:a16="http://schemas.microsoft.com/office/drawing/2014/main" id="{7DFDDDF4-7C05-261C-8E7E-6C0D45611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9499" y="3057615"/>
            <a:ext cx="2945181" cy="1964412"/>
          </a:xfrm>
          <a:prstGeom prst="rect">
            <a:avLst/>
          </a:prstGeom>
        </p:spPr>
      </p:pic>
      <p:pic>
        <p:nvPicPr>
          <p:cNvPr id="10" name="Picture 9" descr="Sea of hands in the middle">
            <a:extLst>
              <a:ext uri="{FF2B5EF4-FFF2-40B4-BE49-F238E27FC236}">
                <a16:creationId xmlns:a16="http://schemas.microsoft.com/office/drawing/2014/main" id="{63E8300C-7A82-C6DC-9852-89E35D27BC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9498" y="6842507"/>
            <a:ext cx="2945182" cy="1961537"/>
          </a:xfrm>
          <a:prstGeom prst="rect">
            <a:avLst/>
          </a:prstGeom>
        </p:spPr>
      </p:pic>
      <p:pic>
        <p:nvPicPr>
          <p:cNvPr id="12" name="Picture 11" descr="Colleagues clapping">
            <a:extLst>
              <a:ext uri="{FF2B5EF4-FFF2-40B4-BE49-F238E27FC236}">
                <a16:creationId xmlns:a16="http://schemas.microsoft.com/office/drawing/2014/main" id="{033A7D6F-F973-6755-9237-1DC69D5A5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3286" y="10624524"/>
            <a:ext cx="3217606" cy="2145071"/>
          </a:xfrm>
          <a:prstGeom prst="rect">
            <a:avLst/>
          </a:prstGeom>
        </p:spPr>
      </p:pic>
    </p:spTree>
    <p:extLst>
      <p:ext uri="{BB962C8B-B14F-4D97-AF65-F5344CB8AC3E}">
        <p14:creationId xmlns:p14="http://schemas.microsoft.com/office/powerpoint/2010/main" val="198050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19D5-C2D3-EF93-D19F-50C9403654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C50B01-7AE4-E119-401B-6BCF78AC352B}"/>
              </a:ext>
            </a:extLst>
          </p:cNvPr>
          <p:cNvSpPr>
            <a:spLocks noGrp="1"/>
          </p:cNvSpPr>
          <p:nvPr>
            <p:ph type="title"/>
          </p:nvPr>
        </p:nvSpPr>
        <p:spPr>
          <a:xfrm>
            <a:off x="698878" y="782162"/>
            <a:ext cx="22126960" cy="1056456"/>
          </a:xfrm>
        </p:spPr>
        <p:txBody>
          <a:bodyPr>
            <a:normAutofit/>
          </a:bodyPr>
          <a:lstStyle/>
          <a:p>
            <a:r>
              <a:rPr lang="en-US" dirty="0">
                <a:solidFill>
                  <a:srgbClr val="0EB1A4"/>
                </a:solidFill>
              </a:rPr>
              <a:t>Developing a More Sustainable Funding Mix</a:t>
            </a:r>
          </a:p>
        </p:txBody>
      </p:sp>
      <p:pic>
        <p:nvPicPr>
          <p:cNvPr id="2" name="Image" descr="Image">
            <a:extLst>
              <a:ext uri="{FF2B5EF4-FFF2-40B4-BE49-F238E27FC236}">
                <a16:creationId xmlns:a16="http://schemas.microsoft.com/office/drawing/2014/main" id="{47D050BE-0BB2-73BB-A9CE-C77CE802D17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5122" name="Picture 2" descr="Our Government – The White House">
            <a:extLst>
              <a:ext uri="{FF2B5EF4-FFF2-40B4-BE49-F238E27FC236}">
                <a16:creationId xmlns:a16="http://schemas.microsoft.com/office/drawing/2014/main" id="{04E7D2CD-63E9-D75F-4EFA-BDE8F5C81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1135" y="2666355"/>
            <a:ext cx="9105093" cy="7858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CCD7FB-D9EB-FE07-966F-41A374543FAD}"/>
              </a:ext>
            </a:extLst>
          </p:cNvPr>
          <p:cNvSpPr txBox="1"/>
          <p:nvPr/>
        </p:nvSpPr>
        <p:spPr>
          <a:xfrm>
            <a:off x="737419" y="2433676"/>
            <a:ext cx="12565626"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tx1">
                    <a:lumMod val="50000"/>
                  </a:schemeClr>
                </a:solidFill>
                <a:effectLst/>
                <a:uFillTx/>
                <a:latin typeface="+mn-lt"/>
                <a:ea typeface="+mj-ea"/>
                <a:cs typeface="+mj-cs"/>
                <a:sym typeface="Helvetica Neue"/>
              </a:rPr>
              <a:t>If your organization is reliant on federal funding or state pass-through funding, consider the following for developing a strategy to increase other revenue sources:</a:t>
            </a:r>
          </a:p>
        </p:txBody>
      </p:sp>
    </p:spTree>
    <p:extLst>
      <p:ext uri="{BB962C8B-B14F-4D97-AF65-F5344CB8AC3E}">
        <p14:creationId xmlns:p14="http://schemas.microsoft.com/office/powerpoint/2010/main" val="3070626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551C9-278D-895A-F330-375EDB68D492}"/>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E0D6B4BB-4D22-FA34-6C77-F1966041C98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E4B25281-3B4B-FD18-AF88-B7EFCCFB7A12}"/>
              </a:ext>
            </a:extLst>
          </p:cNvPr>
          <p:cNvSpPr txBox="1"/>
          <p:nvPr/>
        </p:nvSpPr>
        <p:spPr>
          <a:xfrm>
            <a:off x="720333" y="1875458"/>
            <a:ext cx="21428467"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1. Increase attention to individual donors and/or major gifts </a:t>
            </a:r>
          </a:p>
        </p:txBody>
      </p:sp>
      <p:sp>
        <p:nvSpPr>
          <p:cNvPr id="6" name="TextBox 5">
            <a:extLst>
              <a:ext uri="{FF2B5EF4-FFF2-40B4-BE49-F238E27FC236}">
                <a16:creationId xmlns:a16="http://schemas.microsoft.com/office/drawing/2014/main" id="{E0748FB9-26EA-061A-6FC1-B579BFA0B345}"/>
              </a:ext>
            </a:extLst>
          </p:cNvPr>
          <p:cNvSpPr txBox="1"/>
          <p:nvPr/>
        </p:nvSpPr>
        <p:spPr>
          <a:xfrm>
            <a:off x="720334" y="4077380"/>
            <a:ext cx="22943331" cy="8412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Now is the time to do a deep dive on your current individual giving strategies. </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tx1">
                    <a:lumMod val="50000"/>
                  </a:schemeClr>
                </a:solidFill>
                <a:latin typeface="+mn-lt"/>
              </a:rPr>
              <a:t>If you have an annual giving framework, would it be helpful to shift to monthly giving? </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tx1">
                    <a:lumMod val="50000"/>
                  </a:schemeClr>
                </a:solidFill>
                <a:latin typeface="+mn-lt"/>
              </a:rPr>
              <a:t>Who are your high-capacity donors, and can you build a deeper relationship with them? </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tx1">
                    <a:lumMod val="50000"/>
                  </a:schemeClr>
                </a:solidFill>
                <a:latin typeface="+mn-lt"/>
              </a:rPr>
              <a:t>What systems do you have in place for identifying, vetting, and engaging potential donors? </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tx1">
                    <a:lumMod val="50000"/>
                  </a:schemeClr>
                </a:solidFill>
                <a:latin typeface="+mn-lt"/>
              </a:rPr>
              <a:t>Do you need to shift some staff members’ responsibilities to take on more development work?</a:t>
            </a: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4" name="Title 2">
            <a:extLst>
              <a:ext uri="{FF2B5EF4-FFF2-40B4-BE49-F238E27FC236}">
                <a16:creationId xmlns:a16="http://schemas.microsoft.com/office/drawing/2014/main" id="{C5C4A600-42B3-A183-661E-8E0E8F113E68}"/>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3412688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B1635-3D36-6567-3DAC-8383E3A815DC}"/>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FA8850F1-A381-54C0-E0F5-EBC7643AF21D}"/>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3DB60653-CF66-E747-ED5F-76AC401C16F8}"/>
              </a:ext>
            </a:extLst>
          </p:cNvPr>
          <p:cNvSpPr txBox="1"/>
          <p:nvPr/>
        </p:nvSpPr>
        <p:spPr>
          <a:xfrm>
            <a:off x="698878" y="2084404"/>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2. Develop an updated case for support</a:t>
            </a:r>
          </a:p>
        </p:txBody>
      </p:sp>
      <p:sp>
        <p:nvSpPr>
          <p:cNvPr id="6" name="TextBox 5">
            <a:extLst>
              <a:ext uri="{FF2B5EF4-FFF2-40B4-BE49-F238E27FC236}">
                <a16:creationId xmlns:a16="http://schemas.microsoft.com/office/drawing/2014/main" id="{B01DB3EB-1869-9268-BD79-C47892823BCC}"/>
              </a:ext>
            </a:extLst>
          </p:cNvPr>
          <p:cNvSpPr txBox="1"/>
          <p:nvPr/>
        </p:nvSpPr>
        <p:spPr>
          <a:xfrm>
            <a:off x="9093049" y="3831594"/>
            <a:ext cx="14342684" cy="8412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Updating your case for support–the answer to “why should we fund you?”—is a priority in the current environment. Draft a brief version and a longer version that compellingly describes how recent events and changes impact your programming and the individuals you serve.  </a:t>
            </a:r>
          </a:p>
          <a:p>
            <a:pPr marL="0" marR="0" indent="0" algn="l" defTabSz="2438337"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Use these drafts to inform talking points for conversations with funders, emails to annual donors, and grant proposals. </a:t>
            </a: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pic>
        <p:nvPicPr>
          <p:cNvPr id="7" name="Picture 6" descr="Hands typing on keyboard">
            <a:extLst>
              <a:ext uri="{FF2B5EF4-FFF2-40B4-BE49-F238E27FC236}">
                <a16:creationId xmlns:a16="http://schemas.microsoft.com/office/drawing/2014/main" id="{66388A3A-11D9-82B8-0543-AB1621A00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71" y="3831594"/>
            <a:ext cx="8394129" cy="5595540"/>
          </a:xfrm>
          <a:prstGeom prst="rect">
            <a:avLst/>
          </a:prstGeom>
        </p:spPr>
      </p:pic>
      <p:sp>
        <p:nvSpPr>
          <p:cNvPr id="4" name="Title 2">
            <a:extLst>
              <a:ext uri="{FF2B5EF4-FFF2-40B4-BE49-F238E27FC236}">
                <a16:creationId xmlns:a16="http://schemas.microsoft.com/office/drawing/2014/main" id="{8A0E0496-093F-8723-CBD3-FCB60681CEB8}"/>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983088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EF9F3-523B-218C-A210-50C26C7FE8AA}"/>
            </a:ext>
          </a:extLst>
        </p:cNvPr>
        <p:cNvGrpSpPr/>
        <p:nvPr/>
      </p:nvGrpSpPr>
      <p:grpSpPr>
        <a:xfrm>
          <a:off x="0" y="0"/>
          <a:ext cx="0" cy="0"/>
          <a:chOff x="0" y="0"/>
          <a:chExt cx="0" cy="0"/>
        </a:xfrm>
      </p:grpSpPr>
      <p:pic>
        <p:nvPicPr>
          <p:cNvPr id="7170" name="Picture 2" descr="The other donor pyramid | Advancement Associates, LLC">
            <a:extLst>
              <a:ext uri="{FF2B5EF4-FFF2-40B4-BE49-F238E27FC236}">
                <a16:creationId xmlns:a16="http://schemas.microsoft.com/office/drawing/2014/main" id="{772D295E-04EF-3F15-B272-F7AA103B2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4886" y="4179106"/>
            <a:ext cx="10683835" cy="742491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descr="Image">
            <a:extLst>
              <a:ext uri="{FF2B5EF4-FFF2-40B4-BE49-F238E27FC236}">
                <a16:creationId xmlns:a16="http://schemas.microsoft.com/office/drawing/2014/main" id="{509AF662-AB29-5142-BB9D-30903B48ECEB}"/>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6E3F273D-D59F-8417-E394-BBD13EBDE483}"/>
              </a:ext>
            </a:extLst>
          </p:cNvPr>
          <p:cNvSpPr txBox="1"/>
          <p:nvPr/>
        </p:nvSpPr>
        <p:spPr>
          <a:xfrm>
            <a:off x="698878" y="2111982"/>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6600" b="1" dirty="0">
                <a:solidFill>
                  <a:srgbClr val="00A0CD"/>
                </a:solidFill>
                <a:latin typeface="+mn-lt"/>
              </a:rPr>
              <a:t>3</a:t>
            </a:r>
            <a:r>
              <a:rPr kumimoji="0" lang="en-US" sz="6600" b="1" i="0" u="none" strike="noStrike" cap="none" spc="0" normalizeH="0" baseline="0" dirty="0">
                <a:ln>
                  <a:noFill/>
                </a:ln>
                <a:solidFill>
                  <a:srgbClr val="00A0CD"/>
                </a:solidFill>
                <a:effectLst/>
                <a:uFillTx/>
                <a:latin typeface="+mn-lt"/>
                <a:ea typeface="+mj-ea"/>
                <a:cs typeface="+mj-cs"/>
                <a:sym typeface="Helvetica Neue"/>
              </a:rPr>
              <a:t>. Consider moving donors “up the pyramid” of giving</a:t>
            </a:r>
          </a:p>
        </p:txBody>
      </p:sp>
      <p:sp>
        <p:nvSpPr>
          <p:cNvPr id="6" name="TextBox 5">
            <a:extLst>
              <a:ext uri="{FF2B5EF4-FFF2-40B4-BE49-F238E27FC236}">
                <a16:creationId xmlns:a16="http://schemas.microsoft.com/office/drawing/2014/main" id="{326D98A8-9EFD-ABDE-7B3E-B5A7C5CA0D7D}"/>
              </a:ext>
            </a:extLst>
          </p:cNvPr>
          <p:cNvSpPr txBox="1"/>
          <p:nvPr/>
        </p:nvSpPr>
        <p:spPr>
          <a:xfrm>
            <a:off x="698878" y="3503601"/>
            <a:ext cx="12729607" cy="9243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With federal funding uncertain and foundations fielding a vast increase in applications, now is the time to consider your donor base. Who has the capacity to potentially become a major donor? Who has the capacity to move from an occasional donor to a regular one? </a:t>
            </a:r>
          </a:p>
          <a:p>
            <a:pPr marL="0" marR="0" indent="0" algn="l" defTabSz="2438337"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Consider prioritizing prospecting and vetting and increasing donor communications to support this effort.</a:t>
            </a: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4" name="Title 2">
            <a:extLst>
              <a:ext uri="{FF2B5EF4-FFF2-40B4-BE49-F238E27FC236}">
                <a16:creationId xmlns:a16="http://schemas.microsoft.com/office/drawing/2014/main" id="{DCA717C6-4A0C-B7E2-5A3C-AB316525B15F}"/>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299022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B8AEA-7DE3-9351-E5A0-45B563CAEA2C}"/>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4F2BE0EF-4195-EBFF-A880-2978EB4AADC6}"/>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B2E804F7-1ECF-2C57-42B5-3B416B88D6BD}"/>
              </a:ext>
            </a:extLst>
          </p:cNvPr>
          <p:cNvSpPr txBox="1"/>
          <p:nvPr/>
        </p:nvSpPr>
        <p:spPr>
          <a:xfrm>
            <a:off x="698878" y="2148228"/>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4. Increase attention to corporate giving</a:t>
            </a:r>
          </a:p>
        </p:txBody>
      </p:sp>
      <p:sp>
        <p:nvSpPr>
          <p:cNvPr id="6" name="TextBox 5">
            <a:extLst>
              <a:ext uri="{FF2B5EF4-FFF2-40B4-BE49-F238E27FC236}">
                <a16:creationId xmlns:a16="http://schemas.microsoft.com/office/drawing/2014/main" id="{B90F53A7-5B3D-64CF-8896-0AC6F9FDA1B1}"/>
              </a:ext>
            </a:extLst>
          </p:cNvPr>
          <p:cNvSpPr txBox="1"/>
          <p:nvPr/>
        </p:nvSpPr>
        <p:spPr>
          <a:xfrm>
            <a:off x="746085" y="3671931"/>
            <a:ext cx="22079753" cy="8412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5400" dirty="0">
                <a:solidFill>
                  <a:schemeClr val="tx1">
                    <a:lumMod val="50000"/>
                  </a:schemeClr>
                </a:solidFill>
                <a:latin typeface="+mn-lt"/>
              </a:rPr>
              <a:t>Use your updated case for support to approach existing corporate partners or newly identified corporate prospects. </a:t>
            </a:r>
          </a:p>
          <a:p>
            <a:pPr marL="0" marR="0" indent="0" algn="l" defTabSz="2438337" rtl="0" fontAlgn="auto" latinLnBrk="0" hangingPunct="0">
              <a:lnSpc>
                <a:spcPct val="100000"/>
              </a:lnSpc>
              <a:spcBef>
                <a:spcPts val="0"/>
              </a:spcBef>
              <a:spcAft>
                <a:spcPts val="0"/>
              </a:spcAft>
              <a:buClrTx/>
              <a:buSzTx/>
              <a:buFontTx/>
              <a:buNone/>
              <a:tabLst/>
            </a:pPr>
            <a:endParaRPr lang="en-US" sz="5400" dirty="0">
              <a:solidFill>
                <a:schemeClr val="tx1">
                  <a:lumMod val="50000"/>
                </a:schemeClr>
              </a:solidFill>
              <a:latin typeface="+mn-lt"/>
            </a:endParaRP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rPr>
              <a:t>Research the largest companies in your local and regional area</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rPr>
              <a:t>Prioritize identifying any possible connections during Board meetings—leverage your Board as much as possible</a:t>
            </a:r>
          </a:p>
          <a:p>
            <a:pPr marL="685800" marR="0" indent="-6858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tx1">
                    <a:lumMod val="50000"/>
                  </a:schemeClr>
                </a:solidFill>
                <a:latin typeface="+mn-lt"/>
              </a:rPr>
              <a:t>Develop pitches for support (brief slide deck or marketing document) tailored to each company’s values and interests; embed opportunities for name recognition and brand promotion through events or communications</a:t>
            </a:r>
            <a:endPar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4" name="Title 2">
            <a:extLst>
              <a:ext uri="{FF2B5EF4-FFF2-40B4-BE49-F238E27FC236}">
                <a16:creationId xmlns:a16="http://schemas.microsoft.com/office/drawing/2014/main" id="{DF78B253-2A0B-8A7B-A65D-C2F5FC9ED76E}"/>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403575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85FE-59BC-5B85-38C1-A40960F40EEB}"/>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7718FFE4-1FF0-B233-5AF1-637A32C3E600}"/>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9A38BAE1-E108-E117-648F-EE92CBBF8A5E}"/>
              </a:ext>
            </a:extLst>
          </p:cNvPr>
          <p:cNvSpPr txBox="1"/>
          <p:nvPr/>
        </p:nvSpPr>
        <p:spPr>
          <a:xfrm>
            <a:off x="698878" y="2195335"/>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5. Consider exploring donor-advised funds (DAFs)</a:t>
            </a:r>
          </a:p>
        </p:txBody>
      </p:sp>
      <p:sp>
        <p:nvSpPr>
          <p:cNvPr id="6" name="TextBox 5">
            <a:extLst>
              <a:ext uri="{FF2B5EF4-FFF2-40B4-BE49-F238E27FC236}">
                <a16:creationId xmlns:a16="http://schemas.microsoft.com/office/drawing/2014/main" id="{972F3BC4-FD66-8039-2E98-31FE9DC30B5D}"/>
              </a:ext>
            </a:extLst>
          </p:cNvPr>
          <p:cNvSpPr txBox="1"/>
          <p:nvPr/>
        </p:nvSpPr>
        <p:spPr>
          <a:xfrm>
            <a:off x="698878" y="3670307"/>
            <a:ext cx="22487468"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800" dirty="0">
                <a:solidFill>
                  <a:schemeClr val="tx1">
                    <a:lumMod val="50000"/>
                  </a:schemeClr>
                </a:solidFill>
                <a:latin typeface="+mn-lt"/>
              </a:rPr>
              <a:t>A donor-advised fund (DAF) is a philanthropic financial vehicle in which donors contribute money to an investment fund managed by a sponsoring organization such as a community foundation or national foundation (commonly, charitable arms of financial services providers, like Fidelity or Schwab). </a:t>
            </a:r>
          </a:p>
          <a:p>
            <a:pPr algn="l"/>
            <a:endParaRPr lang="en-US" sz="4800" dirty="0">
              <a:solidFill>
                <a:schemeClr val="tx1">
                  <a:lumMod val="50000"/>
                </a:schemeClr>
              </a:solidFill>
              <a:latin typeface="+mn-lt"/>
            </a:endParaRPr>
          </a:p>
          <a:p>
            <a:pPr algn="l"/>
            <a:r>
              <a:rPr lang="en-US" sz="4800" dirty="0">
                <a:solidFill>
                  <a:schemeClr val="tx1">
                    <a:lumMod val="50000"/>
                  </a:schemeClr>
                </a:solidFill>
                <a:latin typeface="+mn-lt"/>
              </a:rPr>
              <a:t>Donors can contribute cash and a wide range of non-cash assets, including stocks, shares of mutual funds, publicly traded securities, and private assets.</a:t>
            </a:r>
          </a:p>
          <a:p>
            <a:pPr algn="l"/>
            <a:endParaRPr lang="en-US" sz="4800" dirty="0">
              <a:solidFill>
                <a:schemeClr val="tx1">
                  <a:lumMod val="50000"/>
                </a:schemeClr>
              </a:solidFill>
              <a:latin typeface="+mn-lt"/>
            </a:endParaRPr>
          </a:p>
          <a:p>
            <a:pPr algn="l"/>
            <a:r>
              <a:rPr lang="en-US" sz="4800" dirty="0">
                <a:solidFill>
                  <a:schemeClr val="tx1">
                    <a:lumMod val="50000"/>
                  </a:schemeClr>
                </a:solidFill>
                <a:latin typeface="+mn-lt"/>
              </a:rPr>
              <a:t>After the sponsoring organization invests the funds to grow them, donors can recommend grants be made to charities of their choice using money from the fund.</a:t>
            </a:r>
          </a:p>
        </p:txBody>
      </p:sp>
      <p:sp>
        <p:nvSpPr>
          <p:cNvPr id="4" name="Title 2">
            <a:extLst>
              <a:ext uri="{FF2B5EF4-FFF2-40B4-BE49-F238E27FC236}">
                <a16:creationId xmlns:a16="http://schemas.microsoft.com/office/drawing/2014/main" id="{E0F21970-A423-345F-0E6D-8B032801B41A}"/>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3669081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8B1B-609D-E160-5772-F984E2900DEE}"/>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8C729D53-D0D1-0565-3B6B-51EA7B99EF2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705C3596-2983-82FF-B9F3-6D54E724888F}"/>
              </a:ext>
            </a:extLst>
          </p:cNvPr>
          <p:cNvSpPr txBox="1"/>
          <p:nvPr/>
        </p:nvSpPr>
        <p:spPr>
          <a:xfrm>
            <a:off x="698878" y="2168447"/>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More on DAFs</a:t>
            </a:r>
          </a:p>
        </p:txBody>
      </p:sp>
      <p:pic>
        <p:nvPicPr>
          <p:cNvPr id="7" name="Picture 6" descr="A graph of a graph of money&#10;&#10;AI-generated content may be incorrect.">
            <a:extLst>
              <a:ext uri="{FF2B5EF4-FFF2-40B4-BE49-F238E27FC236}">
                <a16:creationId xmlns:a16="http://schemas.microsoft.com/office/drawing/2014/main" id="{BDB1FF53-1FA6-0ABF-6575-592EA7881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6531"/>
            <a:ext cx="16109332" cy="8873408"/>
          </a:xfrm>
          <a:prstGeom prst="rect">
            <a:avLst/>
          </a:prstGeom>
        </p:spPr>
      </p:pic>
      <p:sp>
        <p:nvSpPr>
          <p:cNvPr id="8" name="TextBox 7">
            <a:extLst>
              <a:ext uri="{FF2B5EF4-FFF2-40B4-BE49-F238E27FC236}">
                <a16:creationId xmlns:a16="http://schemas.microsoft.com/office/drawing/2014/main" id="{09EC84C4-514B-D236-86DB-92EACD38659A}"/>
              </a:ext>
            </a:extLst>
          </p:cNvPr>
          <p:cNvSpPr txBox="1"/>
          <p:nvPr/>
        </p:nvSpPr>
        <p:spPr>
          <a:xfrm>
            <a:off x="16340425" y="2584948"/>
            <a:ext cx="7344697" cy="95205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600" b="1" dirty="0">
                <a:solidFill>
                  <a:schemeClr val="tx1">
                    <a:lumMod val="50000"/>
                  </a:schemeClr>
                </a:solidFill>
                <a:latin typeface="+mn-lt"/>
              </a:rPr>
              <a:t>DAFs are growing:</a:t>
            </a:r>
          </a:p>
          <a:p>
            <a:pPr algn="l"/>
            <a:endParaRPr lang="en-US" sz="3600" b="1" dirty="0">
              <a:solidFill>
                <a:schemeClr val="tx1">
                  <a:lumMod val="50000"/>
                </a:schemeClr>
              </a:solidFill>
              <a:latin typeface="+mn-lt"/>
            </a:endParaRPr>
          </a:p>
          <a:p>
            <a:pPr marL="342900" indent="-342900" algn="l">
              <a:buFont typeface="Arial" panose="020B0604020202020204" pitchFamily="34" charset="0"/>
              <a:buChar char="•"/>
            </a:pPr>
            <a:r>
              <a:rPr lang="en-US" sz="3600" b="1" dirty="0">
                <a:solidFill>
                  <a:schemeClr val="tx1">
                    <a:lumMod val="50000"/>
                  </a:schemeClr>
                </a:solidFill>
                <a:latin typeface="+mn-lt"/>
              </a:rPr>
              <a:t>Payout rates have been relatively steady</a:t>
            </a:r>
            <a:r>
              <a:rPr lang="en-US" sz="3600" dirty="0">
                <a:solidFill>
                  <a:schemeClr val="tx1">
                    <a:lumMod val="50000"/>
                  </a:schemeClr>
                </a:solidFill>
                <a:latin typeface="+mn-lt"/>
              </a:rPr>
              <a:t> despite economic disruptions, holding at around 24%, but the total value of those payouts has increased to a record high of $54.77 billion.</a:t>
            </a:r>
          </a:p>
          <a:p>
            <a:pPr marL="342900" indent="-342900" algn="l">
              <a:buFont typeface="Arial" panose="020B0604020202020204" pitchFamily="34" charset="0"/>
              <a:buChar char="•"/>
            </a:pPr>
            <a:endParaRPr lang="en-US" sz="3600" dirty="0">
              <a:solidFill>
                <a:schemeClr val="tx1">
                  <a:lumMod val="50000"/>
                </a:schemeClr>
              </a:solidFill>
              <a:latin typeface="+mn-lt"/>
            </a:endParaRPr>
          </a:p>
          <a:p>
            <a:pPr marL="342900" indent="-342900" algn="l">
              <a:buFont typeface="Arial" panose="020B0604020202020204" pitchFamily="34" charset="0"/>
              <a:buChar char="•"/>
            </a:pPr>
            <a:r>
              <a:rPr lang="en-US" sz="3600" b="1" dirty="0">
                <a:solidFill>
                  <a:schemeClr val="tx1">
                    <a:lumMod val="50000"/>
                  </a:schemeClr>
                </a:solidFill>
                <a:latin typeface="+mn-lt"/>
              </a:rPr>
              <a:t>DAF donors are loyal to their favorite organizations.</a:t>
            </a:r>
            <a:r>
              <a:rPr lang="en-US" sz="3600" dirty="0">
                <a:solidFill>
                  <a:schemeClr val="tx1">
                    <a:lumMod val="50000"/>
                  </a:schemeClr>
                </a:solidFill>
                <a:latin typeface="+mn-lt"/>
              </a:rPr>
              <a:t> </a:t>
            </a:r>
            <a:r>
              <a:rPr lang="en-US" sz="3600" dirty="0">
                <a:solidFill>
                  <a:schemeClr val="tx1">
                    <a:lumMod val="50000"/>
                  </a:schemeClr>
                </a:solidFill>
                <a:latin typeface="+mn-lt"/>
                <a:hlinkClick r:id="rId4">
                  <a:extLst>
                    <a:ext uri="{A12FA001-AC4F-418D-AE19-62706E023703}">
                      <ahyp:hlinkClr xmlns:ahyp="http://schemas.microsoft.com/office/drawing/2018/hyperlinkcolor" val="tx"/>
                    </a:ext>
                  </a:extLst>
                </a:hlinkClick>
              </a:rPr>
              <a:t>Fidelity Charitable</a:t>
            </a:r>
            <a:r>
              <a:rPr lang="en-US" sz="3600" dirty="0">
                <a:solidFill>
                  <a:schemeClr val="tx1">
                    <a:lumMod val="50000"/>
                  </a:schemeClr>
                </a:solidFill>
                <a:latin typeface="+mn-lt"/>
              </a:rPr>
              <a:t> found that nearly 80% of grants they facilitated in 2024 went to a nonprofit that the donor had supported in the past, and 31% of those were pre-scheduled or recurring donations.</a:t>
            </a:r>
          </a:p>
        </p:txBody>
      </p:sp>
      <p:sp>
        <p:nvSpPr>
          <p:cNvPr id="4" name="Title 2">
            <a:extLst>
              <a:ext uri="{FF2B5EF4-FFF2-40B4-BE49-F238E27FC236}">
                <a16:creationId xmlns:a16="http://schemas.microsoft.com/office/drawing/2014/main" id="{F7965ED9-4532-815E-17EE-5A74C13A2883}"/>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1273223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07EB2-77DD-5C7D-81D3-741AE2C1712A}"/>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38B1C539-6537-8F6D-1FC0-72F2051FCF3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5F2CAB97-C309-01ED-04E8-1595368E7291}"/>
              </a:ext>
            </a:extLst>
          </p:cNvPr>
          <p:cNvSpPr txBox="1"/>
          <p:nvPr/>
        </p:nvSpPr>
        <p:spPr>
          <a:xfrm>
            <a:off x="698878" y="2257447"/>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0A0CD"/>
                </a:solidFill>
                <a:effectLst/>
                <a:uFillTx/>
                <a:latin typeface="+mn-lt"/>
                <a:ea typeface="+mj-ea"/>
                <a:cs typeface="+mj-cs"/>
                <a:sym typeface="Helvetica Neue"/>
              </a:rPr>
              <a:t>More on DAFs</a:t>
            </a:r>
          </a:p>
        </p:txBody>
      </p:sp>
      <p:sp>
        <p:nvSpPr>
          <p:cNvPr id="8" name="TextBox 7">
            <a:extLst>
              <a:ext uri="{FF2B5EF4-FFF2-40B4-BE49-F238E27FC236}">
                <a16:creationId xmlns:a16="http://schemas.microsoft.com/office/drawing/2014/main" id="{9B8CD804-6684-4F67-2DE0-5A7D08FDD441}"/>
              </a:ext>
            </a:extLst>
          </p:cNvPr>
          <p:cNvSpPr txBox="1"/>
          <p:nvPr/>
        </p:nvSpPr>
        <p:spPr>
          <a:xfrm>
            <a:off x="717754" y="3794531"/>
            <a:ext cx="22948492" cy="7581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5400" b="1" dirty="0">
                <a:solidFill>
                  <a:schemeClr val="tx1">
                    <a:lumMod val="50000"/>
                  </a:schemeClr>
                </a:solidFill>
              </a:rPr>
              <a:t>To get connected to a DAF, you need to have a relationship with a donor who has opened one. </a:t>
            </a:r>
            <a:r>
              <a:rPr lang="en-US" sz="5400" dirty="0">
                <a:solidFill>
                  <a:schemeClr val="tx1">
                    <a:lumMod val="50000"/>
                  </a:schemeClr>
                </a:solidFill>
              </a:rPr>
              <a:t>Typically, to open a DAF, a donor has to contribute between $5,000 and $25,000, meaning they are used most often by wealthy donors. The incentive for the donor is that the sponsoring organization actively manages and invests the funds, providing tax-free growth. The donor also receives an immediate tax deduction. </a:t>
            </a:r>
          </a:p>
          <a:p>
            <a:pPr algn="l"/>
            <a:endParaRPr lang="en-US" sz="5400" dirty="0">
              <a:solidFill>
                <a:schemeClr val="tx1">
                  <a:lumMod val="50000"/>
                </a:schemeClr>
              </a:solidFill>
            </a:endParaRPr>
          </a:p>
          <a:p>
            <a:pPr algn="l"/>
            <a:r>
              <a:rPr lang="en-US" sz="5400" dirty="0">
                <a:solidFill>
                  <a:schemeClr val="tx1">
                    <a:lumMod val="50000"/>
                  </a:schemeClr>
                </a:solidFill>
              </a:rPr>
              <a:t>Establishing relationships with high-capacity donors is the clearest way to increase your chance of receiving donor-advised funding.</a:t>
            </a:r>
          </a:p>
        </p:txBody>
      </p:sp>
      <p:sp>
        <p:nvSpPr>
          <p:cNvPr id="4" name="Title 2">
            <a:extLst>
              <a:ext uri="{FF2B5EF4-FFF2-40B4-BE49-F238E27FC236}">
                <a16:creationId xmlns:a16="http://schemas.microsoft.com/office/drawing/2014/main" id="{F7A2F308-81D0-66A3-0347-70423B28B429}"/>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42343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730378" y="2918109"/>
            <a:ext cx="7481079" cy="6476903"/>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8630920" y="2596514"/>
            <a:ext cx="14452601" cy="8243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just">
              <a:spcAft>
                <a:spcPts val="600"/>
              </a:spcAft>
              <a:buNone/>
            </a:pPr>
            <a:r>
              <a:rPr lang="en-US" sz="4000" dirty="0">
                <a:solidFill>
                  <a:srgbClr val="FFFFFF"/>
                </a:solidFill>
                <a:latin typeface="+mn-lt"/>
              </a:rPr>
              <a:t>Innovative Funding Partners is a nationally recognized consulting firm that offers a range of services that improve our clients’ ability to achieve sustainable impact in their communities.  Highly regarded for an impressive overall grant success rate of 85%, we offer turnkey grant writing and grants management, organizational planning (strategic, operational, sustainability), data-driven decision making and evaluation services, and training and technical support to a diverse client base of nonprofits, city and county governments, and small businesses/start-ups. Our team of over 30 highly experienced consultants has a wide range of subject matter expertise and is exceptionally passionate about helping organizations meet the unique needs of their local communities</a:t>
            </a:r>
            <a:r>
              <a:rPr lang="en-US" sz="4400" dirty="0">
                <a:solidFill>
                  <a:srgbClr val="FFFFFF"/>
                </a:solidFill>
                <a:latin typeface="+mn-lt"/>
              </a:rPr>
              <a:t>. </a:t>
            </a:r>
          </a:p>
        </p:txBody>
      </p:sp>
      <p:pic>
        <p:nvPicPr>
          <p:cNvPr id="4" name="Picture 3" descr="A logo with colorful dots&#10;&#10;AI-generated content may be incorrect.">
            <a:extLst>
              <a:ext uri="{FF2B5EF4-FFF2-40B4-BE49-F238E27FC236}">
                <a16:creationId xmlns:a16="http://schemas.microsoft.com/office/drawing/2014/main" id="{7E082D55-A4E7-8703-AEB1-35EC6B60099C}"/>
              </a:ext>
            </a:extLst>
          </p:cNvPr>
          <p:cNvPicPr>
            <a:picLocks noChangeAspect="1"/>
          </p:cNvPicPr>
          <p:nvPr/>
        </p:nvPicPr>
        <p:blipFill>
          <a:blip r:embed="rId3">
            <a:extLst>
              <a:ext uri="{28A0092B-C50C-407E-A947-70E740481C1C}">
                <a14:useLocalDpi xmlns:a14="http://schemas.microsoft.com/office/drawing/2010/main" val="0"/>
              </a:ext>
            </a:extLst>
          </a:blip>
          <a:srcRect l="6569" t="10927" r="5792" b="10319"/>
          <a:stretch/>
        </p:blipFill>
        <p:spPr>
          <a:xfrm>
            <a:off x="14302480" y="10927230"/>
            <a:ext cx="9065520" cy="2036556"/>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2BC0-CCED-0E38-A94F-DA3CC877D105}"/>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6A070CCD-EFBD-5D0F-641C-63E00C3E9A5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TextBox 4">
            <a:extLst>
              <a:ext uri="{FF2B5EF4-FFF2-40B4-BE49-F238E27FC236}">
                <a16:creationId xmlns:a16="http://schemas.microsoft.com/office/drawing/2014/main" id="{A51679BB-A374-DAE9-A269-7BB58447D012}"/>
              </a:ext>
            </a:extLst>
          </p:cNvPr>
          <p:cNvSpPr txBox="1"/>
          <p:nvPr/>
        </p:nvSpPr>
        <p:spPr>
          <a:xfrm>
            <a:off x="698878" y="2237191"/>
            <a:ext cx="2383905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6600" b="1" dirty="0">
                <a:solidFill>
                  <a:srgbClr val="00A0CD"/>
                </a:solidFill>
                <a:latin typeface="+mn-lt"/>
              </a:rPr>
              <a:t>6</a:t>
            </a:r>
            <a:r>
              <a:rPr kumimoji="0" lang="en-US" sz="6600" b="1" i="0" u="none" strike="noStrike" cap="none" spc="0" normalizeH="0" baseline="0" dirty="0">
                <a:ln>
                  <a:noFill/>
                </a:ln>
                <a:solidFill>
                  <a:srgbClr val="00A0CD"/>
                </a:solidFill>
                <a:effectLst/>
                <a:uFillTx/>
                <a:latin typeface="+mn-lt"/>
                <a:ea typeface="+mj-ea"/>
                <a:cs typeface="+mj-cs"/>
                <a:sym typeface="Helvetica Neue"/>
              </a:rPr>
              <a:t>. Increase attention to foundation grant funding</a:t>
            </a:r>
          </a:p>
        </p:txBody>
      </p:sp>
      <p:sp>
        <p:nvSpPr>
          <p:cNvPr id="8" name="TextBox 7">
            <a:extLst>
              <a:ext uri="{FF2B5EF4-FFF2-40B4-BE49-F238E27FC236}">
                <a16:creationId xmlns:a16="http://schemas.microsoft.com/office/drawing/2014/main" id="{25E600C3-7C35-CE45-5830-34AF2810127B}"/>
              </a:ext>
            </a:extLst>
          </p:cNvPr>
          <p:cNvSpPr txBox="1"/>
          <p:nvPr/>
        </p:nvSpPr>
        <p:spPr>
          <a:xfrm>
            <a:off x="698878" y="4499544"/>
            <a:ext cx="22338922" cy="64735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l">
              <a:buFont typeface="Arial" panose="020B0604020202020204" pitchFamily="34" charset="0"/>
              <a:buChar char="•"/>
            </a:pPr>
            <a:r>
              <a:rPr lang="en-US" sz="6000" dirty="0">
                <a:solidFill>
                  <a:schemeClr val="tx1">
                    <a:lumMod val="50000"/>
                  </a:schemeClr>
                </a:solidFill>
              </a:rPr>
              <a:t>If you have current foundation support, leverage these relationships to request additional funding, or ask them for recommendations of similar funders in their network.</a:t>
            </a:r>
          </a:p>
          <a:p>
            <a:pPr marL="685800" indent="-685800" algn="l">
              <a:buFont typeface="Arial" panose="020B0604020202020204" pitchFamily="34" charset="0"/>
              <a:buChar char="•"/>
            </a:pPr>
            <a:endParaRPr lang="en-US" sz="6000" dirty="0">
              <a:solidFill>
                <a:schemeClr val="tx1">
                  <a:lumMod val="50000"/>
                </a:schemeClr>
              </a:solidFill>
            </a:endParaRPr>
          </a:p>
          <a:p>
            <a:pPr marL="685800" indent="-685800" algn="l">
              <a:buFont typeface="Arial" panose="020B0604020202020204" pitchFamily="34" charset="0"/>
              <a:buChar char="•"/>
            </a:pPr>
            <a:r>
              <a:rPr lang="en-US" sz="6000" dirty="0">
                <a:solidFill>
                  <a:schemeClr val="tx1">
                    <a:lumMod val="50000"/>
                  </a:schemeClr>
                </a:solidFill>
              </a:rPr>
              <a:t>Prioritize foundations that align with your specific needs (funding award amounts, restricted/unrestricted funding).</a:t>
            </a:r>
          </a:p>
          <a:p>
            <a:pPr marL="685800" indent="-685800" algn="l">
              <a:buFont typeface="Arial" panose="020B0604020202020204" pitchFamily="34" charset="0"/>
              <a:buChar char="•"/>
            </a:pPr>
            <a:endParaRPr lang="en-US" sz="5400" dirty="0">
              <a:solidFill>
                <a:schemeClr val="tx1">
                  <a:lumMod val="50000"/>
                </a:schemeClr>
              </a:solidFill>
            </a:endParaRPr>
          </a:p>
        </p:txBody>
      </p:sp>
      <p:sp>
        <p:nvSpPr>
          <p:cNvPr id="4" name="Title 2">
            <a:extLst>
              <a:ext uri="{FF2B5EF4-FFF2-40B4-BE49-F238E27FC236}">
                <a16:creationId xmlns:a16="http://schemas.microsoft.com/office/drawing/2014/main" id="{A2E929D6-F17D-7636-254C-5DD67A48BAF5}"/>
              </a:ext>
            </a:extLst>
          </p:cNvPr>
          <p:cNvSpPr txBox="1">
            <a:spLocks/>
          </p:cNvSpPr>
          <p:nvPr/>
        </p:nvSpPr>
        <p:spPr>
          <a:xfrm>
            <a:off x="698878" y="782162"/>
            <a:ext cx="22126960" cy="1056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a:solidFill>
                  <a:srgbClr val="0EB1A4"/>
                </a:solidFill>
              </a:rPr>
              <a:t>Developing a More Sustainable Funding Mix</a:t>
            </a:r>
            <a:endParaRPr lang="en-US" dirty="0">
              <a:solidFill>
                <a:srgbClr val="0EB1A4"/>
              </a:solidFill>
            </a:endParaRPr>
          </a:p>
        </p:txBody>
      </p:sp>
    </p:spTree>
    <p:extLst>
      <p:ext uri="{BB962C8B-B14F-4D97-AF65-F5344CB8AC3E}">
        <p14:creationId xmlns:p14="http://schemas.microsoft.com/office/powerpoint/2010/main" val="1446932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513A-81B1-15F2-1685-D32F8AE1B737}"/>
              </a:ext>
            </a:extLst>
          </p:cNvPr>
          <p:cNvSpPr>
            <a:spLocks noGrp="1"/>
          </p:cNvSpPr>
          <p:nvPr>
            <p:ph type="title"/>
          </p:nvPr>
        </p:nvSpPr>
        <p:spPr>
          <a:xfrm>
            <a:off x="1464728" y="4256699"/>
            <a:ext cx="21971005" cy="4648200"/>
          </a:xfrm>
        </p:spPr>
        <p:txBody>
          <a:bodyPr>
            <a:normAutofit/>
          </a:bodyPr>
          <a:lstStyle/>
          <a:p>
            <a:r>
              <a:rPr lang="en-US" sz="8000" b="1" dirty="0">
                <a:solidFill>
                  <a:srgbClr val="FFC000"/>
                </a:solidFill>
                <a:latin typeface="+mj-ea"/>
                <a:cs typeface="Montserrat"/>
                <a:sym typeface="Montserrat"/>
              </a:rPr>
              <a:t>III.</a:t>
            </a:r>
            <a:r>
              <a:rPr lang="en-US" sz="8000" b="1" dirty="0">
                <a:solidFill>
                  <a:schemeClr val="dk1"/>
                </a:solidFill>
                <a:latin typeface="Montserrat"/>
                <a:ea typeface="Montserrat"/>
                <a:cs typeface="Montserrat"/>
                <a:sym typeface="Montserrat"/>
              </a:rPr>
              <a:t> </a:t>
            </a:r>
            <a:r>
              <a:rPr lang="en-US" sz="8000" b="1" dirty="0">
                <a:solidFill>
                  <a:schemeClr val="accent2">
                    <a:lumMod val="75000"/>
                  </a:schemeClr>
                </a:solidFill>
                <a:latin typeface="+mj-ea"/>
                <a:ea typeface="Montserrat"/>
                <a:cs typeface="Montserrat"/>
                <a:sym typeface="Montserrat"/>
              </a:rPr>
              <a:t>Understanding how to develop an effective grant seeking strategy that reflects the current funding environment</a:t>
            </a:r>
            <a:endParaRPr lang="en-US" sz="8000" b="1" dirty="0"/>
          </a:p>
        </p:txBody>
      </p:sp>
      <p:pic>
        <p:nvPicPr>
          <p:cNvPr id="7" name="Image" descr="Image">
            <a:extLst>
              <a:ext uri="{FF2B5EF4-FFF2-40B4-BE49-F238E27FC236}">
                <a16:creationId xmlns:a16="http://schemas.microsoft.com/office/drawing/2014/main" id="{6A91972F-E6F8-BDF8-D02F-87BA0092671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41945586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DE82-5AD9-680E-E9D5-247B31D4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6E273-AF9C-C327-8D51-33BD606C7977}"/>
              </a:ext>
            </a:extLst>
          </p:cNvPr>
          <p:cNvSpPr>
            <a:spLocks noGrp="1"/>
          </p:cNvSpPr>
          <p:nvPr>
            <p:ph type="title"/>
          </p:nvPr>
        </p:nvSpPr>
        <p:spPr>
          <a:xfrm>
            <a:off x="752144" y="637873"/>
            <a:ext cx="22683589" cy="1684997"/>
          </a:xfrm>
        </p:spPr>
        <p:txBody>
          <a:bodyPr>
            <a:normAutofit fontScale="90000"/>
          </a:bodyPr>
          <a:lstStyle/>
          <a:p>
            <a:r>
              <a:rPr lang="en-US" sz="7200" b="1" dirty="0">
                <a:solidFill>
                  <a:srgbClr val="0EB1A4"/>
                </a:solidFill>
              </a:rPr>
              <a:t>Evaluating your grant seeking strategy in light of the current funding environment</a:t>
            </a:r>
          </a:p>
        </p:txBody>
      </p:sp>
      <p:pic>
        <p:nvPicPr>
          <p:cNvPr id="7" name="Image" descr="Image">
            <a:extLst>
              <a:ext uri="{FF2B5EF4-FFF2-40B4-BE49-F238E27FC236}">
                <a16:creationId xmlns:a16="http://schemas.microsoft.com/office/drawing/2014/main" id="{18F24F45-F0A6-1AEC-96C5-F7AE097A7E7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B357153C-1CE8-3172-D596-3DA7DA2F54ED}"/>
              </a:ext>
            </a:extLst>
          </p:cNvPr>
          <p:cNvSpPr txBox="1"/>
          <p:nvPr/>
        </p:nvSpPr>
        <p:spPr>
          <a:xfrm>
            <a:off x="752144" y="2553495"/>
            <a:ext cx="22438056" cy="66890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14400" marR="0" indent="-914400" algn="just" defTabSz="2438337" rtl="0" fontAlgn="auto" latinLnBrk="0" hangingPunct="0">
              <a:spcBef>
                <a:spcPts val="0"/>
              </a:spcBef>
              <a:spcAft>
                <a:spcPts val="2400"/>
              </a:spcAft>
              <a:buClrTx/>
              <a:buSzTx/>
              <a:buFontTx/>
              <a:buAutoNum type="arabicPeriod"/>
              <a:tabLst/>
            </a:pPr>
            <a:r>
              <a:rPr kumimoji="0" lang="en-US" sz="5400" b="1" i="0" u="none" strike="noStrike" cap="none" spc="0" normalizeH="0" baseline="0" dirty="0">
                <a:ln>
                  <a:noFill/>
                </a:ln>
                <a:solidFill>
                  <a:srgbClr val="00A0CD"/>
                </a:solidFill>
                <a:effectLst/>
                <a:uFillTx/>
                <a:latin typeface="+mn-lt"/>
                <a:ea typeface="+mj-ea"/>
                <a:cs typeface="+mj-cs"/>
                <a:sym typeface="Helvetica Neue"/>
              </a:rPr>
              <a:t>Potential trends in federal funding for the current administration:</a:t>
            </a: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Recently released Notices of Funding Opportunity (NOFOs) across several agencies have relatively short turnarounds (some 2-3 weeks)</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Grant forecasting and planning is more important </a:t>
            </a:r>
            <a:r>
              <a:rPr lang="en-US" sz="4800" dirty="0">
                <a:solidFill>
                  <a:schemeClr val="bg2">
                    <a:lumMod val="50000"/>
                  </a:schemeClr>
                </a:solidFill>
                <a:latin typeface="+mn-lt"/>
              </a:rPr>
              <a:t>than ever</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Opportunities emphasize economic growth, safety, and services open to all groups</a:t>
            </a:r>
          </a:p>
          <a:p>
            <a:pPr marL="0" marR="0" indent="0" algn="just" defTabSz="2438337" rtl="0" fontAlgn="auto" latinLnBrk="0" hangingPunct="0">
              <a:lnSpc>
                <a:spcPct val="100000"/>
              </a:lnSpc>
              <a:spcBef>
                <a:spcPts val="0"/>
              </a:spcBef>
              <a:spcAft>
                <a:spcPts val="0"/>
              </a:spcAft>
              <a:buClrTx/>
              <a:buSzTx/>
              <a:buFontTx/>
              <a:buNone/>
              <a:tabLst/>
            </a:pP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pic>
        <p:nvPicPr>
          <p:cNvPr id="11" name="Picture 10" descr="Cargo shipping containers in a pile and on a semi-truck at a harbor">
            <a:extLst>
              <a:ext uri="{FF2B5EF4-FFF2-40B4-BE49-F238E27FC236}">
                <a16:creationId xmlns:a16="http://schemas.microsoft.com/office/drawing/2014/main" id="{9A563B8E-56A3-FB8D-9A86-1B9446E20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763" y="8173599"/>
            <a:ext cx="7163728" cy="5372796"/>
          </a:xfrm>
          <a:prstGeom prst="rect">
            <a:avLst/>
          </a:prstGeom>
        </p:spPr>
      </p:pic>
    </p:spTree>
    <p:extLst>
      <p:ext uri="{BB962C8B-B14F-4D97-AF65-F5344CB8AC3E}">
        <p14:creationId xmlns:p14="http://schemas.microsoft.com/office/powerpoint/2010/main" val="36325255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3E8CB-B4B1-1DB3-440A-1060D95F286C}"/>
            </a:ext>
          </a:extLst>
        </p:cNvPr>
        <p:cNvGrpSpPr/>
        <p:nvPr/>
      </p:nvGrpSpPr>
      <p:grpSpPr>
        <a:xfrm>
          <a:off x="0" y="0"/>
          <a:ext cx="0" cy="0"/>
          <a:chOff x="0" y="0"/>
          <a:chExt cx="0" cy="0"/>
        </a:xfrm>
      </p:grpSpPr>
      <p:pic>
        <p:nvPicPr>
          <p:cNvPr id="7" name="Image" descr="Image">
            <a:extLst>
              <a:ext uri="{FF2B5EF4-FFF2-40B4-BE49-F238E27FC236}">
                <a16:creationId xmlns:a16="http://schemas.microsoft.com/office/drawing/2014/main" id="{9931C8E4-DE3E-D066-CAC9-E09200199B3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EA961440-C362-DA58-0B4C-B3FB125935DC}"/>
              </a:ext>
            </a:extLst>
          </p:cNvPr>
          <p:cNvSpPr txBox="1"/>
          <p:nvPr/>
        </p:nvSpPr>
        <p:spPr>
          <a:xfrm>
            <a:off x="752143" y="2576870"/>
            <a:ext cx="22683589" cy="7427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2438337" rtl="0" fontAlgn="auto" latinLnBrk="0" hangingPunct="0">
              <a:spcBef>
                <a:spcPts val="0"/>
              </a:spcBef>
              <a:spcAft>
                <a:spcPts val="2400"/>
              </a:spcAft>
              <a:buClrTx/>
              <a:buSzTx/>
              <a:tabLst/>
            </a:pPr>
            <a:r>
              <a:rPr kumimoji="0" lang="en-US" sz="5400" b="1" i="0" u="none" strike="noStrike" cap="none" spc="0" normalizeH="0" baseline="0" dirty="0">
                <a:ln>
                  <a:noFill/>
                </a:ln>
                <a:solidFill>
                  <a:srgbClr val="00A0CD"/>
                </a:solidFill>
                <a:effectLst/>
                <a:uFillTx/>
                <a:latin typeface="+mn-lt"/>
                <a:ea typeface="+mj-ea"/>
                <a:cs typeface="+mj-cs"/>
                <a:sym typeface="Helvetica Neue"/>
              </a:rPr>
              <a:t>2.  How to align your programming to these trends:</a:t>
            </a: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Create and maintain a grants calendar that tracks forecasted and posted opportunities; assign responsibility for monitoring grant releases to staff</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Consider the economic impact of your programming and craft (data-driven if possible) a narrative describing this</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Identify which of your programs will be most competitive for federal vs. foundation grant funding given current priorities, and plan accordingly</a:t>
            </a:r>
            <a:endPar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sp>
        <p:nvSpPr>
          <p:cNvPr id="6" name="Title 1">
            <a:extLst>
              <a:ext uri="{FF2B5EF4-FFF2-40B4-BE49-F238E27FC236}">
                <a16:creationId xmlns:a16="http://schemas.microsoft.com/office/drawing/2014/main" id="{21E5C79D-7536-AFFB-C9E5-285E1BAF48FB}"/>
              </a:ext>
            </a:extLst>
          </p:cNvPr>
          <p:cNvSpPr>
            <a:spLocks noGrp="1"/>
          </p:cNvSpPr>
          <p:nvPr>
            <p:ph type="title"/>
          </p:nvPr>
        </p:nvSpPr>
        <p:spPr>
          <a:xfrm>
            <a:off x="752144" y="637873"/>
            <a:ext cx="22683589" cy="1684997"/>
          </a:xfrm>
        </p:spPr>
        <p:txBody>
          <a:bodyPr>
            <a:normAutofit fontScale="90000"/>
          </a:bodyPr>
          <a:lstStyle/>
          <a:p>
            <a:r>
              <a:rPr lang="en-US" sz="7200" b="1" dirty="0">
                <a:solidFill>
                  <a:srgbClr val="0EB1A4"/>
                </a:solidFill>
              </a:rPr>
              <a:t>Evaluating your grant seeking strategy in light of the current funding environment</a:t>
            </a:r>
          </a:p>
        </p:txBody>
      </p:sp>
    </p:spTree>
    <p:extLst>
      <p:ext uri="{BB962C8B-B14F-4D97-AF65-F5344CB8AC3E}">
        <p14:creationId xmlns:p14="http://schemas.microsoft.com/office/powerpoint/2010/main" val="25118747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EF48-DFE5-8FB5-BD6D-B5AD19E7A406}"/>
            </a:ext>
          </a:extLst>
        </p:cNvPr>
        <p:cNvGrpSpPr/>
        <p:nvPr/>
      </p:nvGrpSpPr>
      <p:grpSpPr>
        <a:xfrm>
          <a:off x="0" y="0"/>
          <a:ext cx="0" cy="0"/>
          <a:chOff x="0" y="0"/>
          <a:chExt cx="0" cy="0"/>
        </a:xfrm>
      </p:grpSpPr>
      <p:pic>
        <p:nvPicPr>
          <p:cNvPr id="7" name="Image" descr="Image">
            <a:extLst>
              <a:ext uri="{FF2B5EF4-FFF2-40B4-BE49-F238E27FC236}">
                <a16:creationId xmlns:a16="http://schemas.microsoft.com/office/drawing/2014/main" id="{02E30174-51AE-607C-65C4-9D887D863410}"/>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D6B0E0F6-F9F1-77ED-D028-EF27E3F6AA95}"/>
              </a:ext>
            </a:extLst>
          </p:cNvPr>
          <p:cNvSpPr txBox="1"/>
          <p:nvPr/>
        </p:nvSpPr>
        <p:spPr>
          <a:xfrm>
            <a:off x="752143" y="2587932"/>
            <a:ext cx="22683589" cy="89973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defTabSz="2438337" rtl="0" fontAlgn="auto" latinLnBrk="0" hangingPunct="0">
              <a:spcBef>
                <a:spcPts val="0"/>
              </a:spcBef>
              <a:spcAft>
                <a:spcPts val="2400"/>
              </a:spcAft>
              <a:buClrTx/>
              <a:buSzTx/>
              <a:tabLst/>
            </a:pPr>
            <a:r>
              <a:rPr lang="en-US" sz="5400" b="1" dirty="0">
                <a:solidFill>
                  <a:srgbClr val="00A0CD"/>
                </a:solidFill>
                <a:latin typeface="+mn-lt"/>
              </a:rPr>
              <a:t>3</a:t>
            </a:r>
            <a:r>
              <a:rPr kumimoji="0" lang="en-US" sz="5400" b="1" i="0" u="none" strike="noStrike" cap="none" spc="0" normalizeH="0" baseline="0" dirty="0">
                <a:ln>
                  <a:noFill/>
                </a:ln>
                <a:solidFill>
                  <a:srgbClr val="00A0CD"/>
                </a:solidFill>
                <a:effectLst/>
                <a:uFillTx/>
                <a:latin typeface="+mn-lt"/>
                <a:ea typeface="+mj-ea"/>
                <a:cs typeface="+mj-cs"/>
                <a:sym typeface="Helvetica Neue"/>
              </a:rPr>
              <a:t>. Devote time to staying aware of state and local government (county, town) opportunities while federal funding is reduced</a:t>
            </a: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Reach out to existing contacts at the state and local levels, or seek to establish contacts</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Consider creating a one- or two- pager to send these contacts highlighting your programs and achievements</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Lean on your Board members or local champions to advocate for your organization to state or local government representatives—now is the time to highlight your achievements and unique contributions</a:t>
            </a:r>
            <a:endPar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sp>
        <p:nvSpPr>
          <p:cNvPr id="5" name="Title 1">
            <a:extLst>
              <a:ext uri="{FF2B5EF4-FFF2-40B4-BE49-F238E27FC236}">
                <a16:creationId xmlns:a16="http://schemas.microsoft.com/office/drawing/2014/main" id="{115BF0A9-46D4-5A2A-AF4E-FC7978DF7B64}"/>
              </a:ext>
            </a:extLst>
          </p:cNvPr>
          <p:cNvSpPr>
            <a:spLocks noGrp="1"/>
          </p:cNvSpPr>
          <p:nvPr>
            <p:ph type="title"/>
          </p:nvPr>
        </p:nvSpPr>
        <p:spPr>
          <a:xfrm>
            <a:off x="752144" y="637873"/>
            <a:ext cx="22683589" cy="1684997"/>
          </a:xfrm>
        </p:spPr>
        <p:txBody>
          <a:bodyPr>
            <a:normAutofit fontScale="90000"/>
          </a:bodyPr>
          <a:lstStyle/>
          <a:p>
            <a:r>
              <a:rPr lang="en-US" sz="7200" b="1" dirty="0">
                <a:solidFill>
                  <a:srgbClr val="0EB1A4"/>
                </a:solidFill>
              </a:rPr>
              <a:t>Evaluating your grant seeking strategy in light of the current funding environment</a:t>
            </a:r>
          </a:p>
        </p:txBody>
      </p:sp>
    </p:spTree>
    <p:extLst>
      <p:ext uri="{BB962C8B-B14F-4D97-AF65-F5344CB8AC3E}">
        <p14:creationId xmlns:p14="http://schemas.microsoft.com/office/powerpoint/2010/main" val="52500660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67BFF-BF81-B425-50A8-FA112DF61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8AE77-52DD-712F-87C5-201EA010CF1A}"/>
              </a:ext>
            </a:extLst>
          </p:cNvPr>
          <p:cNvSpPr>
            <a:spLocks noGrp="1"/>
          </p:cNvSpPr>
          <p:nvPr>
            <p:ph type="title"/>
          </p:nvPr>
        </p:nvSpPr>
        <p:spPr>
          <a:xfrm>
            <a:off x="854838" y="2076162"/>
            <a:ext cx="22976712" cy="1434950"/>
          </a:xfrm>
        </p:spPr>
        <p:txBody>
          <a:bodyPr>
            <a:normAutofit/>
          </a:bodyPr>
          <a:lstStyle/>
          <a:p>
            <a:r>
              <a:rPr lang="en-US" sz="7200" dirty="0">
                <a:solidFill>
                  <a:srgbClr val="0EB1A4"/>
                </a:solidFill>
              </a:rPr>
              <a:t>Best Practices for Maximizing Grant Seeking Success</a:t>
            </a:r>
            <a:endParaRPr lang="en-US" sz="7200" b="1" dirty="0">
              <a:solidFill>
                <a:srgbClr val="0EB1A4"/>
              </a:solidFill>
            </a:endParaRPr>
          </a:p>
        </p:txBody>
      </p:sp>
      <p:pic>
        <p:nvPicPr>
          <p:cNvPr id="7" name="Image" descr="Image">
            <a:extLst>
              <a:ext uri="{FF2B5EF4-FFF2-40B4-BE49-F238E27FC236}">
                <a16:creationId xmlns:a16="http://schemas.microsoft.com/office/drawing/2014/main" id="{639A83E5-B73E-56C2-C808-3591924C356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11" name="Picture 10" descr="Women and man planning in workplace">
            <a:extLst>
              <a:ext uri="{FF2B5EF4-FFF2-40B4-BE49-F238E27FC236}">
                <a16:creationId xmlns:a16="http://schemas.microsoft.com/office/drawing/2014/main" id="{354F344C-807A-775E-9250-9F693DD08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573" y="3835576"/>
            <a:ext cx="9918092" cy="6615350"/>
          </a:xfrm>
          <a:prstGeom prst="rect">
            <a:avLst/>
          </a:prstGeom>
        </p:spPr>
      </p:pic>
    </p:spTree>
    <p:extLst>
      <p:ext uri="{BB962C8B-B14F-4D97-AF65-F5344CB8AC3E}">
        <p14:creationId xmlns:p14="http://schemas.microsoft.com/office/powerpoint/2010/main" val="347923479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F4E6-B373-0A5A-D167-A3DABF51B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B88A8-2D7D-B0CB-A2CC-83FA79AADAD1}"/>
              </a:ext>
            </a:extLst>
          </p:cNvPr>
          <p:cNvSpPr>
            <a:spLocks noGrp="1"/>
          </p:cNvSpPr>
          <p:nvPr>
            <p:ph type="title"/>
          </p:nvPr>
        </p:nvSpPr>
        <p:spPr>
          <a:xfrm>
            <a:off x="854838" y="909988"/>
            <a:ext cx="22976712" cy="2112611"/>
          </a:xfrm>
        </p:spPr>
        <p:txBody>
          <a:bodyPr>
            <a:noAutofit/>
          </a:bodyPr>
          <a:lstStyle/>
          <a:p>
            <a:r>
              <a:rPr lang="en-US" sz="7200" dirty="0">
                <a:solidFill>
                  <a:srgbClr val="0EB1A4"/>
                </a:solidFill>
              </a:rPr>
              <a:t>1</a:t>
            </a:r>
            <a:r>
              <a:rPr lang="en-US" sz="7200" b="1" dirty="0">
                <a:solidFill>
                  <a:srgbClr val="0EB1A4"/>
                </a:solidFill>
              </a:rPr>
              <a:t>. Be aware of the potential trickle-down effect of federal changes to foundations</a:t>
            </a:r>
            <a:br>
              <a:rPr lang="en-US" sz="7200" b="1" dirty="0">
                <a:solidFill>
                  <a:srgbClr val="0EB1A4"/>
                </a:solidFill>
              </a:rPr>
            </a:br>
            <a:br>
              <a:rPr lang="en-US" sz="7200" b="1" dirty="0">
                <a:solidFill>
                  <a:srgbClr val="0EB1A4"/>
                </a:solidFill>
              </a:rPr>
            </a:br>
            <a:endParaRPr lang="en-US" sz="7200" b="1" dirty="0">
              <a:solidFill>
                <a:srgbClr val="0EB1A4"/>
              </a:solidFill>
            </a:endParaRPr>
          </a:p>
        </p:txBody>
      </p:sp>
      <p:pic>
        <p:nvPicPr>
          <p:cNvPr id="7" name="Image" descr="Image">
            <a:extLst>
              <a:ext uri="{FF2B5EF4-FFF2-40B4-BE49-F238E27FC236}">
                <a16:creationId xmlns:a16="http://schemas.microsoft.com/office/drawing/2014/main" id="{F6C6F58B-1C4F-C0DE-5F28-41E077854CE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3" name="TextBox 2">
            <a:extLst>
              <a:ext uri="{FF2B5EF4-FFF2-40B4-BE49-F238E27FC236}">
                <a16:creationId xmlns:a16="http://schemas.microsoft.com/office/drawing/2014/main" id="{AFA01B46-8E4D-DFA5-A6CF-E6DF6DA8C697}"/>
              </a:ext>
            </a:extLst>
          </p:cNvPr>
          <p:cNvSpPr txBox="1"/>
          <p:nvPr/>
        </p:nvSpPr>
        <p:spPr>
          <a:xfrm>
            <a:off x="854838" y="3424631"/>
            <a:ext cx="21444723"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50000"/>
                  </a:schemeClr>
                </a:solidFill>
                <a:effectLst/>
                <a:uFillTx/>
                <a:latin typeface="+mn-lt"/>
                <a:ea typeface="+mj-ea"/>
                <a:cs typeface="+mj-cs"/>
                <a:sym typeface="Helvetica Neue"/>
              </a:rPr>
              <a:t>With Executive Orders seeking to eliminate diversity, equity, and inclusion initiatives and making provision of services to immigrants illegal, some foundations may be wary of federal scrutiny that could put their 501(c)(3) status at risk. </a:t>
            </a:r>
          </a:p>
          <a:p>
            <a:pPr marL="0" marR="0" indent="0" algn="l" defTabSz="2438337" rtl="0" fontAlgn="auto" latinLnBrk="0" hangingPunct="0">
              <a:lnSpc>
                <a:spcPct val="100000"/>
              </a:lnSpc>
              <a:spcBef>
                <a:spcPts val="0"/>
              </a:spcBef>
              <a:spcAft>
                <a:spcPts val="0"/>
              </a:spcAft>
              <a:buClrTx/>
              <a:buSzTx/>
              <a:buFontTx/>
              <a:buNone/>
              <a:tabLst/>
            </a:pPr>
            <a:endParaRPr lang="en-US" sz="6000" dirty="0">
              <a:solidFill>
                <a:schemeClr val="tx1">
                  <a:lumMod val="50000"/>
                </a:schemeClr>
              </a:solidFill>
              <a:latin typeface="+mn-lt"/>
            </a:endParaRPr>
          </a:p>
          <a:p>
            <a:pPr marL="0" marR="0" indent="0" algn="l" defTabSz="2438337"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50000"/>
                  </a:schemeClr>
                </a:solidFill>
                <a:effectLst/>
                <a:uFillTx/>
                <a:latin typeface="+mn-lt"/>
                <a:ea typeface="+mj-ea"/>
                <a:cs typeface="+mj-cs"/>
                <a:sym typeface="Helvetica Neue"/>
              </a:rPr>
              <a:t>Remain closely attuned to shifts in the language used by foundations you are prospecting or with whom you have an established relationship.</a:t>
            </a:r>
          </a:p>
        </p:txBody>
      </p:sp>
    </p:spTree>
    <p:extLst>
      <p:ext uri="{BB962C8B-B14F-4D97-AF65-F5344CB8AC3E}">
        <p14:creationId xmlns:p14="http://schemas.microsoft.com/office/powerpoint/2010/main" val="133243846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AE9B0-673E-F441-CDC6-27C505BD7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3004C-5593-E029-B6B6-BE230679F135}"/>
              </a:ext>
            </a:extLst>
          </p:cNvPr>
          <p:cNvSpPr>
            <a:spLocks noGrp="1"/>
          </p:cNvSpPr>
          <p:nvPr>
            <p:ph type="title"/>
          </p:nvPr>
        </p:nvSpPr>
        <p:spPr>
          <a:xfrm>
            <a:off x="674010" y="927413"/>
            <a:ext cx="23035979" cy="1434950"/>
          </a:xfrm>
        </p:spPr>
        <p:txBody>
          <a:bodyPr>
            <a:noAutofit/>
          </a:bodyPr>
          <a:lstStyle/>
          <a:p>
            <a:r>
              <a:rPr lang="en-US" sz="7200" b="1" dirty="0">
                <a:solidFill>
                  <a:srgbClr val="0EB1A4"/>
                </a:solidFill>
              </a:rPr>
              <a:t>2. Focus your grant seeking on behalf of programs that have the strongest, most compelling case for support</a:t>
            </a:r>
            <a:br>
              <a:rPr lang="en-US" sz="7200" b="1" dirty="0">
                <a:solidFill>
                  <a:srgbClr val="0EB1A4"/>
                </a:solidFill>
              </a:rPr>
            </a:br>
            <a:br>
              <a:rPr lang="en-US" sz="7200" b="1" dirty="0">
                <a:solidFill>
                  <a:srgbClr val="0EB1A4"/>
                </a:solidFill>
              </a:rPr>
            </a:br>
            <a:endParaRPr lang="en-US" sz="7200" b="1" dirty="0">
              <a:solidFill>
                <a:srgbClr val="0EB1A4"/>
              </a:solidFill>
            </a:endParaRPr>
          </a:p>
        </p:txBody>
      </p:sp>
      <p:pic>
        <p:nvPicPr>
          <p:cNvPr id="7" name="Image" descr="Image">
            <a:extLst>
              <a:ext uri="{FF2B5EF4-FFF2-40B4-BE49-F238E27FC236}">
                <a16:creationId xmlns:a16="http://schemas.microsoft.com/office/drawing/2014/main" id="{80509F75-FE35-1BD2-AEFB-FED2364F6044}"/>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3" name="TextBox 2">
            <a:extLst>
              <a:ext uri="{FF2B5EF4-FFF2-40B4-BE49-F238E27FC236}">
                <a16:creationId xmlns:a16="http://schemas.microsoft.com/office/drawing/2014/main" id="{DF8AB2F8-9DEC-EBA1-F6C6-C018ADB3E263}"/>
              </a:ext>
            </a:extLst>
          </p:cNvPr>
          <p:cNvSpPr txBox="1"/>
          <p:nvPr/>
        </p:nvSpPr>
        <p:spPr>
          <a:xfrm>
            <a:off x="11947377" y="2991667"/>
            <a:ext cx="11182373" cy="9243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chemeClr val="tx1">
                    <a:lumMod val="50000"/>
                  </a:schemeClr>
                </a:solidFill>
                <a:effectLst/>
                <a:uFillTx/>
                <a:latin typeface="+mn-lt"/>
                <a:ea typeface="+mj-ea"/>
                <a:cs typeface="+mj-cs"/>
                <a:sym typeface="Helvetica Neue"/>
              </a:rPr>
              <a:t>Apply for funding on behalf of your “A Team” programs–those with stand-out statements of need, measurable outcomes, and/or innovative project designs. Grant funding, which is usually restricted, can support these programs while you use unrestricted revenue (e.g., individual contributions) for programs that are harder to “sell” in a highly prescriptive grant proposal.</a:t>
            </a:r>
          </a:p>
        </p:txBody>
      </p:sp>
      <p:sp>
        <p:nvSpPr>
          <p:cNvPr id="4" name="Right Arrow 3">
            <a:extLst>
              <a:ext uri="{FF2B5EF4-FFF2-40B4-BE49-F238E27FC236}">
                <a16:creationId xmlns:a16="http://schemas.microsoft.com/office/drawing/2014/main" id="{0F3B7DB2-A72C-5EF5-A277-CCC451A0EC1C}"/>
              </a:ext>
            </a:extLst>
          </p:cNvPr>
          <p:cNvSpPr/>
          <p:nvPr/>
        </p:nvSpPr>
        <p:spPr>
          <a:xfrm>
            <a:off x="6771830" y="5914101"/>
            <a:ext cx="4454013" cy="1917291"/>
          </a:xfrm>
          <a:prstGeom prst="rightArrow">
            <a:avLst/>
          </a:prstGeom>
          <a:solidFill>
            <a:schemeClr val="accent2"/>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5" name="TextBox 4">
            <a:extLst>
              <a:ext uri="{FF2B5EF4-FFF2-40B4-BE49-F238E27FC236}">
                <a16:creationId xmlns:a16="http://schemas.microsoft.com/office/drawing/2014/main" id="{15756B20-7AF2-69AD-294B-D1D73F08042C}"/>
              </a:ext>
            </a:extLst>
          </p:cNvPr>
          <p:cNvSpPr txBox="1"/>
          <p:nvPr/>
        </p:nvSpPr>
        <p:spPr>
          <a:xfrm>
            <a:off x="1254250" y="4249092"/>
            <a:ext cx="551758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chemeClr val="tx1">
                    <a:lumMod val="50000"/>
                  </a:schemeClr>
                </a:solidFill>
                <a:effectLst/>
                <a:uFillTx/>
                <a:latin typeface="+mj-lt"/>
                <a:ea typeface="+mj-ea"/>
                <a:cs typeface="+mj-cs"/>
                <a:sym typeface="Helvetica Neue"/>
              </a:rPr>
              <a:t>Competition for grant funding is fierce</a:t>
            </a:r>
          </a:p>
        </p:txBody>
      </p:sp>
    </p:spTree>
    <p:extLst>
      <p:ext uri="{BB962C8B-B14F-4D97-AF65-F5344CB8AC3E}">
        <p14:creationId xmlns:p14="http://schemas.microsoft.com/office/powerpoint/2010/main" val="417788056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01FC-E09B-7355-9967-5AC862EAF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CF048-7C01-5557-61F5-ECC0B811DA21}"/>
              </a:ext>
            </a:extLst>
          </p:cNvPr>
          <p:cNvSpPr>
            <a:spLocks noGrp="1"/>
          </p:cNvSpPr>
          <p:nvPr>
            <p:ph type="title"/>
          </p:nvPr>
        </p:nvSpPr>
        <p:spPr>
          <a:xfrm>
            <a:off x="854838" y="909988"/>
            <a:ext cx="22976712" cy="1434950"/>
          </a:xfrm>
        </p:spPr>
        <p:txBody>
          <a:bodyPr>
            <a:normAutofit fontScale="90000"/>
          </a:bodyPr>
          <a:lstStyle/>
          <a:p>
            <a:r>
              <a:rPr lang="en-US" sz="8000" b="1" dirty="0">
                <a:solidFill>
                  <a:srgbClr val="0EB1A4"/>
                </a:solidFill>
              </a:rPr>
              <a:t>3. Every proposal must be tailored to the opportunity</a:t>
            </a:r>
            <a:br>
              <a:rPr lang="en-US" sz="8000" b="1" dirty="0">
                <a:solidFill>
                  <a:srgbClr val="0EB1A4"/>
                </a:solidFill>
              </a:rPr>
            </a:br>
            <a:br>
              <a:rPr lang="en-US" sz="8000" b="1" dirty="0">
                <a:solidFill>
                  <a:srgbClr val="0EB1A4"/>
                </a:solidFill>
              </a:rPr>
            </a:br>
            <a:br>
              <a:rPr lang="en-US" sz="4400" b="0" dirty="0">
                <a:solidFill>
                  <a:srgbClr val="0EB1A4"/>
                </a:solidFill>
              </a:rPr>
            </a:br>
            <a:br>
              <a:rPr lang="en-US" b="1" dirty="0">
                <a:solidFill>
                  <a:srgbClr val="0EB1A4"/>
                </a:solidFill>
              </a:rPr>
            </a:br>
            <a:endParaRPr lang="en-US" sz="4900" b="0" dirty="0">
              <a:solidFill>
                <a:srgbClr val="0EB1A4"/>
              </a:solidFill>
            </a:endParaRPr>
          </a:p>
        </p:txBody>
      </p:sp>
      <p:pic>
        <p:nvPicPr>
          <p:cNvPr id="7" name="Image" descr="Image">
            <a:extLst>
              <a:ext uri="{FF2B5EF4-FFF2-40B4-BE49-F238E27FC236}">
                <a16:creationId xmlns:a16="http://schemas.microsoft.com/office/drawing/2014/main" id="{E563168C-33B7-E1AB-D2A5-3FF5790D0B3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3" name="TextBox 2">
            <a:extLst>
              <a:ext uri="{FF2B5EF4-FFF2-40B4-BE49-F238E27FC236}">
                <a16:creationId xmlns:a16="http://schemas.microsoft.com/office/drawing/2014/main" id="{3BBE3AC6-E56B-5899-BB2A-415A39A6695C}"/>
              </a:ext>
            </a:extLst>
          </p:cNvPr>
          <p:cNvSpPr txBox="1"/>
          <p:nvPr/>
        </p:nvSpPr>
        <p:spPr>
          <a:xfrm>
            <a:off x="854838" y="3164992"/>
            <a:ext cx="21971000" cy="85048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kumimoji="0" lang="en-US" sz="5400" b="0" i="0" u="none" strike="noStrike" cap="none" spc="0" normalizeH="0" baseline="0" dirty="0">
                <a:ln>
                  <a:noFill/>
                </a:ln>
                <a:solidFill>
                  <a:schemeClr val="bg2">
                    <a:lumMod val="50000"/>
                  </a:schemeClr>
                </a:solidFill>
                <a:effectLst/>
                <a:uFillTx/>
                <a:latin typeface="+mn-lt"/>
                <a:ea typeface="+mj-ea"/>
                <a:cs typeface="+mj-cs"/>
                <a:sym typeface="Helvetica Neue"/>
              </a:rPr>
              <a:t>More than ever, you must carefully tailor your proposal to each foundation/federal agency. No “form” proposals submitted to every opportunity on your radar—this is a poor use of your time and resources.</a:t>
            </a:r>
            <a:endParaRPr lang="en-US" sz="5400" dirty="0">
              <a:solidFill>
                <a:schemeClr val="bg2">
                  <a:lumMod val="50000"/>
                </a:schemeClr>
              </a:solidFill>
              <a:latin typeface="+mn-lt"/>
            </a:endParaRPr>
          </a:p>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kumimoji="0" lang="en-US" sz="5400" b="0" i="0" u="none" strike="noStrike" cap="none" spc="0" normalizeH="0" baseline="0" dirty="0">
                <a:ln>
                  <a:noFill/>
                </a:ln>
                <a:solidFill>
                  <a:schemeClr val="bg2">
                    <a:lumMod val="50000"/>
                  </a:schemeClr>
                </a:solidFill>
                <a:effectLst/>
                <a:uFillTx/>
                <a:latin typeface="+mn-lt"/>
                <a:ea typeface="+mj-ea"/>
                <a:cs typeface="+mj-cs"/>
                <a:sym typeface="Helvetica Neue"/>
              </a:rPr>
              <a:t>Use the funder’s exact terminology; pay close attention to how they are addressing vulnerable populations.</a:t>
            </a:r>
          </a:p>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kumimoji="0" lang="en-US" sz="5400" b="0" i="0" u="none" strike="noStrike" cap="none" spc="0" normalizeH="0" baseline="0" dirty="0">
                <a:ln>
                  <a:noFill/>
                </a:ln>
                <a:solidFill>
                  <a:schemeClr val="bg2">
                    <a:lumMod val="50000"/>
                  </a:schemeClr>
                </a:solidFill>
                <a:effectLst/>
                <a:uFillTx/>
                <a:latin typeface="+mn-lt"/>
                <a:ea typeface="+mj-ea"/>
                <a:cs typeface="+mj-cs"/>
                <a:sym typeface="Helvetica Neue"/>
              </a:rPr>
              <a:t>Be cautious about using AI to generate proposal content. Some foundations are using AI detectors, potentially to perform a first round of reviews. </a:t>
            </a:r>
            <a:endParaRPr kumimoji="0" lang="en-US" sz="4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327216462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C739-757C-8DFD-5A73-6AA7ACFD5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3DA6E-BF24-6636-C249-F33702768B67}"/>
              </a:ext>
            </a:extLst>
          </p:cNvPr>
          <p:cNvSpPr>
            <a:spLocks noGrp="1"/>
          </p:cNvSpPr>
          <p:nvPr>
            <p:ph type="title"/>
          </p:nvPr>
        </p:nvSpPr>
        <p:spPr>
          <a:xfrm>
            <a:off x="423038" y="909988"/>
            <a:ext cx="23529162" cy="1434950"/>
          </a:xfrm>
        </p:spPr>
        <p:txBody>
          <a:bodyPr>
            <a:noAutofit/>
          </a:bodyPr>
          <a:lstStyle/>
          <a:p>
            <a:r>
              <a:rPr lang="en-US" sz="7200" b="1" dirty="0">
                <a:solidFill>
                  <a:srgbClr val="0EB1A4"/>
                </a:solidFill>
              </a:rPr>
              <a:t>4. </a:t>
            </a:r>
            <a:r>
              <a:rPr lang="en-US" sz="7200" dirty="0">
                <a:solidFill>
                  <a:srgbClr val="0EB1A4"/>
                </a:solidFill>
              </a:rPr>
              <a:t>Strengthen your data tracking and evaluation systems</a:t>
            </a:r>
            <a:endParaRPr lang="en-US" sz="7200" b="1" dirty="0">
              <a:solidFill>
                <a:srgbClr val="0EB1A4"/>
              </a:solidFill>
            </a:endParaRPr>
          </a:p>
        </p:txBody>
      </p:sp>
      <p:pic>
        <p:nvPicPr>
          <p:cNvPr id="7" name="Image" descr="Image">
            <a:extLst>
              <a:ext uri="{FF2B5EF4-FFF2-40B4-BE49-F238E27FC236}">
                <a16:creationId xmlns:a16="http://schemas.microsoft.com/office/drawing/2014/main" id="{6EF77F76-18E8-F4A0-3AAC-328E3F365944}"/>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3F99E3C8-4250-AC29-ADD0-3A49CF4AC4AE}"/>
              </a:ext>
            </a:extLst>
          </p:cNvPr>
          <p:cNvSpPr txBox="1"/>
          <p:nvPr/>
        </p:nvSpPr>
        <p:spPr>
          <a:xfrm>
            <a:off x="423038" y="2344938"/>
            <a:ext cx="14659841" cy="9459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spcBef>
                <a:spcPts val="0"/>
              </a:spcBef>
              <a:spcAft>
                <a:spcPts val="2400"/>
              </a:spcAft>
              <a:buClrTx/>
              <a:buSzTx/>
              <a:buFontTx/>
              <a:buNone/>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Assessing your ability to collect, analyze, and disseminate data is time well spent in the current environment. Consider:</a:t>
            </a:r>
          </a:p>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What are the key measures that demonstrate the impact of your work?</a:t>
            </a:r>
          </a:p>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How easy is it for you to collect an</a:t>
            </a:r>
            <a:r>
              <a:rPr lang="en-US" sz="4800" dirty="0">
                <a:solidFill>
                  <a:schemeClr val="bg2">
                    <a:lumMod val="50000"/>
                  </a:schemeClr>
                </a:solidFill>
                <a:latin typeface="+mn-lt"/>
              </a:rPr>
              <a:t>d report on these measures? What needs to happen to improve this process?</a:t>
            </a:r>
          </a:p>
          <a:p>
            <a:pPr marL="571500" marR="0" indent="-5715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Do you have </a:t>
            </a:r>
            <a:r>
              <a:rPr lang="en-US" sz="4800" dirty="0">
                <a:solidFill>
                  <a:schemeClr val="bg2">
                    <a:lumMod val="50000"/>
                  </a:schemeClr>
                </a:solidFill>
                <a:latin typeface="+mn-lt"/>
              </a:rPr>
              <a:t>a system for reporting/communicating results to different stakeholders (donors, funders, community members)?</a:t>
            </a:r>
            <a:endPar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pic>
        <p:nvPicPr>
          <p:cNvPr id="5" name="Picture 4" descr="People doing teamwork illustration">
            <a:extLst>
              <a:ext uri="{FF2B5EF4-FFF2-40B4-BE49-F238E27FC236}">
                <a16:creationId xmlns:a16="http://schemas.microsoft.com/office/drawing/2014/main" id="{5211620F-3B1B-B90E-876F-1929D277C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9150" y="3891127"/>
            <a:ext cx="7772400" cy="4910790"/>
          </a:xfrm>
          <a:prstGeom prst="rect">
            <a:avLst/>
          </a:prstGeom>
        </p:spPr>
      </p:pic>
    </p:spTree>
    <p:extLst>
      <p:ext uri="{BB962C8B-B14F-4D97-AF65-F5344CB8AC3E}">
        <p14:creationId xmlns:p14="http://schemas.microsoft.com/office/powerpoint/2010/main" val="31331420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030208" y="1159008"/>
            <a:ext cx="345537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030208" y="1625802"/>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231791" y="9259983"/>
            <a:ext cx="601233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r>
              <a:rPr lang="en-US" sz="4000" b="1" kern="1200" dirty="0">
                <a:solidFill>
                  <a:prstClr val="black">
                    <a:lumMod val="75000"/>
                    <a:lumOff val="25000"/>
                  </a:prstClr>
                </a:solidFill>
                <a:latin typeface="Proxima Nova" panose="02000506030000020004" pitchFamily="2" charset="0"/>
                <a:ea typeface="+mn-ea"/>
                <a:cs typeface="Arial" pitchFamily="34" charset="0"/>
              </a:rPr>
              <a:t>Louise Mathias</a:t>
            </a:r>
            <a:endPar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endParaRP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Partner</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1018270" y="3549405"/>
            <a:ext cx="15205382" cy="80945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4000" b="1" dirty="0">
                <a:solidFill>
                  <a:schemeClr val="tx1">
                    <a:lumMod val="50000"/>
                  </a:schemeClr>
                </a:solidFill>
              </a:rPr>
              <a:t>Louise Mathias, Senior Partner</a:t>
            </a:r>
            <a:r>
              <a:rPr lang="en-US" sz="4000" dirty="0">
                <a:solidFill>
                  <a:schemeClr val="tx1">
                    <a:lumMod val="50000"/>
                  </a:schemeClr>
                </a:solidFill>
              </a:rPr>
              <a:t>,</a:t>
            </a:r>
            <a:r>
              <a:rPr lang="en-US" sz="4000" b="1" dirty="0">
                <a:solidFill>
                  <a:schemeClr val="tx1">
                    <a:lumMod val="50000"/>
                  </a:schemeClr>
                </a:solidFill>
              </a:rPr>
              <a:t> </a:t>
            </a:r>
            <a:r>
              <a:rPr lang="en-US" sz="4000" dirty="0">
                <a:solidFill>
                  <a:schemeClr val="tx1">
                    <a:lumMod val="50000"/>
                  </a:schemeClr>
                </a:solidFill>
              </a:rPr>
              <a:t>has over two decades of leadership experience in nonprofit and public entity fund development and organizational planning across multiple sectors, including healthcare, workforce development, education, community development, environmental conservation, housing, and more. Louise has extensive experience in all aspects of fund development, including federal grant writing and management. She has secured and managed funding from agencies such as SAMHSA, HRSA, DOL, USDA, CDC, and ACF, as well as numerous state agencies and private foundations. Her skill set spans the full grants lifecycle, from mission alignment and proposal development to post-award compliance and implementation.</a:t>
            </a:r>
          </a:p>
        </p:txBody>
      </p:sp>
      <p:pic>
        <p:nvPicPr>
          <p:cNvPr id="3" name="Picture 2">
            <a:extLst>
              <a:ext uri="{FF2B5EF4-FFF2-40B4-BE49-F238E27FC236}">
                <a16:creationId xmlns:a16="http://schemas.microsoft.com/office/drawing/2014/main" id="{627457D9-FBAE-EC91-8040-6E7646056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1791" y="3230910"/>
            <a:ext cx="5627102" cy="562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9886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1C29-D3D0-8CE8-9595-E61B6B4F97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655C1-83A1-06AF-4009-00AAD024C45E}"/>
              </a:ext>
            </a:extLst>
          </p:cNvPr>
          <p:cNvSpPr>
            <a:spLocks noGrp="1"/>
          </p:cNvSpPr>
          <p:nvPr>
            <p:ph type="title"/>
          </p:nvPr>
        </p:nvSpPr>
        <p:spPr>
          <a:xfrm>
            <a:off x="854838" y="899512"/>
            <a:ext cx="22976712" cy="1434950"/>
          </a:xfrm>
        </p:spPr>
        <p:txBody>
          <a:bodyPr>
            <a:normAutofit/>
          </a:bodyPr>
          <a:lstStyle/>
          <a:p>
            <a:r>
              <a:rPr lang="en-US" sz="7200" dirty="0">
                <a:solidFill>
                  <a:srgbClr val="0EB1A4"/>
                </a:solidFill>
              </a:rPr>
              <a:t>5</a:t>
            </a:r>
            <a:r>
              <a:rPr lang="en-US" sz="7200" b="1" dirty="0">
                <a:solidFill>
                  <a:srgbClr val="0EB1A4"/>
                </a:solidFill>
              </a:rPr>
              <a:t>. </a:t>
            </a:r>
            <a:r>
              <a:rPr lang="en-US" sz="7200" dirty="0">
                <a:solidFill>
                  <a:srgbClr val="0EB1A4"/>
                </a:solidFill>
              </a:rPr>
              <a:t>Build or expand partnerships</a:t>
            </a:r>
            <a:endParaRPr lang="en-US" sz="7200" b="1" dirty="0">
              <a:solidFill>
                <a:srgbClr val="0EB1A4"/>
              </a:solidFill>
            </a:endParaRPr>
          </a:p>
        </p:txBody>
      </p:sp>
      <p:pic>
        <p:nvPicPr>
          <p:cNvPr id="7" name="Image" descr="Image">
            <a:extLst>
              <a:ext uri="{FF2B5EF4-FFF2-40B4-BE49-F238E27FC236}">
                <a16:creationId xmlns:a16="http://schemas.microsoft.com/office/drawing/2014/main" id="{E0D869E6-1E0F-276C-718B-04A3B049DB64}"/>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E9A95FC5-B726-FEC2-7614-86F96AB3DD01}"/>
              </a:ext>
            </a:extLst>
          </p:cNvPr>
          <p:cNvSpPr txBox="1"/>
          <p:nvPr/>
        </p:nvSpPr>
        <p:spPr>
          <a:xfrm>
            <a:off x="10025496" y="2081840"/>
            <a:ext cx="13806054" cy="1093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spcBef>
                <a:spcPts val="0"/>
              </a:spcBef>
              <a:spcAft>
                <a:spcPts val="2400"/>
              </a:spcAft>
              <a:buClrTx/>
              <a:buSzTx/>
              <a:buFontTx/>
              <a:buNone/>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With limited funding available, partnering with other organizations in your field to apply for larger grant opportunities could be a win-win. </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lang="en-US" sz="4800" dirty="0">
                <a:solidFill>
                  <a:schemeClr val="bg2">
                    <a:lumMod val="50000"/>
                  </a:schemeClr>
                </a:solidFill>
                <a:latin typeface="+mn-lt"/>
              </a:rPr>
              <a:t>Engage potential partners in conversations around your organizations’ current priorities and programs at risk of discontinued or decreased funding</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Identify potential grant opportunities for which you could apply as lead applicant/</a:t>
            </a:r>
            <a:r>
              <a:rPr kumimoji="0" lang="en-US" sz="4800" i="0" u="none" strike="noStrike" cap="none" spc="0" normalizeH="0" baseline="0" dirty="0" err="1">
                <a:ln>
                  <a:noFill/>
                </a:ln>
                <a:solidFill>
                  <a:schemeClr val="bg2">
                    <a:lumMod val="50000"/>
                  </a:schemeClr>
                </a:solidFill>
                <a:effectLst/>
                <a:uFillTx/>
                <a:latin typeface="+mn-lt"/>
                <a:ea typeface="+mj-ea"/>
                <a:cs typeface="+mj-cs"/>
                <a:sym typeface="Helvetica Neue"/>
              </a:rPr>
              <a:t>s</a:t>
            </a:r>
            <a:r>
              <a:rPr lang="en-US" sz="4800" dirty="0" err="1">
                <a:solidFill>
                  <a:schemeClr val="bg2">
                    <a:lumMod val="50000"/>
                  </a:schemeClr>
                </a:solidFill>
                <a:latin typeface="+mn-lt"/>
              </a:rPr>
              <a:t>ubawardee</a:t>
            </a:r>
            <a:r>
              <a:rPr lang="en-US" sz="4800" dirty="0">
                <a:solidFill>
                  <a:schemeClr val="bg2">
                    <a:lumMod val="50000"/>
                  </a:schemeClr>
                </a:solidFill>
                <a:latin typeface="+mn-lt"/>
              </a:rPr>
              <a:t> or as a network</a:t>
            </a:r>
          </a:p>
          <a:p>
            <a:pPr marL="685800" marR="0" indent="-685800" algn="just" defTabSz="2438337" rtl="0" fontAlgn="auto" latinLnBrk="0" hangingPunct="0">
              <a:spcBef>
                <a:spcPts val="0"/>
              </a:spcBef>
              <a:spcAft>
                <a:spcPts val="2400"/>
              </a:spcAft>
              <a:buClrTx/>
              <a:buSzTx/>
              <a:buFont typeface="Arial" panose="020B0604020202020204" pitchFamily="34" charset="0"/>
              <a:buChar char="•"/>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Don’t forget state or national foundations; many large foundations are interested in partnerships that allow for systemic change</a:t>
            </a:r>
          </a:p>
        </p:txBody>
      </p:sp>
      <p:pic>
        <p:nvPicPr>
          <p:cNvPr id="4" name="Picture 3" descr="Men on video conference call in office">
            <a:extLst>
              <a:ext uri="{FF2B5EF4-FFF2-40B4-BE49-F238E27FC236}">
                <a16:creationId xmlns:a16="http://schemas.microsoft.com/office/drawing/2014/main" id="{9A0C077A-B2B2-F42B-14E6-9246BD7BD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46" y="3620655"/>
            <a:ext cx="8914591" cy="5406607"/>
          </a:xfrm>
          <a:prstGeom prst="rect">
            <a:avLst/>
          </a:prstGeom>
        </p:spPr>
      </p:pic>
    </p:spTree>
    <p:extLst>
      <p:ext uri="{BB962C8B-B14F-4D97-AF65-F5344CB8AC3E}">
        <p14:creationId xmlns:p14="http://schemas.microsoft.com/office/powerpoint/2010/main" val="117904899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5091954" y="2611969"/>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799" y="7162800"/>
            <a:ext cx="17514277" cy="6124754"/>
          </a:xfrm>
          <a:prstGeom prst="rect">
            <a:avLst/>
          </a:prstGeom>
          <a:noFill/>
        </p:spPr>
        <p:txBody>
          <a:bodyPr wrap="square" rtlCol="0">
            <a:spAutoFit/>
          </a:bodyPr>
          <a:lstStyle/>
          <a:p>
            <a:r>
              <a:rPr lang="en-US" sz="5600" b="1" dirty="0">
                <a:solidFill>
                  <a:schemeClr val="bg2">
                    <a:lumMod val="50000"/>
                  </a:schemeClr>
                </a:solidFill>
                <a:cs typeface="Arial" panose="020B0604020202020204" pitchFamily="34" charset="0"/>
              </a:rPr>
              <a:t>IFP Contact Information:</a:t>
            </a:r>
          </a:p>
          <a:p>
            <a:r>
              <a:rPr lang="en-US" sz="4800" dirty="0">
                <a:solidFill>
                  <a:schemeClr val="bg2">
                    <a:lumMod val="50000"/>
                  </a:schemeClr>
                </a:solidFill>
                <a:cs typeface="Arial" panose="020B0604020202020204" pitchFamily="34" charset="0"/>
              </a:rPr>
              <a:t>Louise Mathias, Senior Partner</a:t>
            </a:r>
          </a:p>
          <a:p>
            <a:r>
              <a:rPr lang="en-US" sz="4800" dirty="0">
                <a:solidFill>
                  <a:schemeClr val="tx1">
                    <a:lumMod val="75000"/>
                    <a:lumOff val="25000"/>
                  </a:schemeClr>
                </a:solidFill>
                <a:cs typeface="Arial" panose="020B0604020202020204" pitchFamily="34" charset="0"/>
                <a:hlinkClick r:id="rId3"/>
              </a:rPr>
              <a:t>Louise.mathias@innovativefundingpartners.com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809-3401</a:t>
            </a:r>
          </a:p>
          <a:p>
            <a:endParaRPr lang="en-US" sz="4800" dirty="0">
              <a:solidFill>
                <a:schemeClr val="bg2">
                  <a:lumMod val="50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Dr. Brian Kelley, Senior Partner</a:t>
            </a:r>
          </a:p>
          <a:p>
            <a:r>
              <a:rPr lang="en-US" sz="4800" dirty="0">
                <a:solidFill>
                  <a:schemeClr val="tx1">
                    <a:lumMod val="75000"/>
                    <a:lumOff val="25000"/>
                  </a:schemeClr>
                </a:solidFill>
                <a:cs typeface="Arial" panose="020B0604020202020204" pitchFamily="34" charset="0"/>
                <a:hlinkClick r:id="rId4"/>
              </a:rPr>
              <a:t>Brian.Kelley@innovativefundingpartners.com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809-3399</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5"/>
          <a:stretch>
            <a:fillRect/>
          </a:stretch>
        </p:blipFill>
        <p:spPr>
          <a:xfrm>
            <a:off x="17467395" y="3242737"/>
            <a:ext cx="6611805" cy="5726457"/>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57A6C-201A-298C-B9F0-62E410F0A2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335E-9C2F-38AC-85C1-07B6BCBFD7EB}"/>
              </a:ext>
            </a:extLst>
          </p:cNvPr>
          <p:cNvSpPr>
            <a:spLocks noGrp="1"/>
          </p:cNvSpPr>
          <p:nvPr>
            <p:ph idx="1"/>
          </p:nvPr>
        </p:nvSpPr>
        <p:spPr>
          <a:xfrm>
            <a:off x="697914" y="2041451"/>
            <a:ext cx="22177248" cy="10854425"/>
          </a:xfrm>
        </p:spPr>
        <p:txBody>
          <a:bodyPr numCol="1">
            <a:normAutofit/>
          </a:bodyPr>
          <a:lstStyle/>
          <a:p>
            <a:pPr>
              <a:lnSpc>
                <a:spcPct val="100000"/>
              </a:lnSpc>
              <a:spcBef>
                <a:spcPts val="2400"/>
              </a:spcBef>
              <a:buClr>
                <a:srgbClr val="3E3E3E"/>
              </a:buClr>
              <a:buSzPct val="100000"/>
            </a:pPr>
            <a:r>
              <a:rPr lang="en-US" sz="5400" dirty="0">
                <a:hlinkClick r:id="rId3"/>
              </a:rPr>
              <a:t>How the SOAR framework can help your nonprofit elevate to new heights</a:t>
            </a:r>
            <a:endParaRPr lang="en-US" sz="5400" dirty="0"/>
          </a:p>
          <a:p>
            <a:pPr>
              <a:lnSpc>
                <a:spcPct val="100000"/>
              </a:lnSpc>
              <a:spcBef>
                <a:spcPts val="2400"/>
              </a:spcBef>
              <a:buClr>
                <a:srgbClr val="3E3E3E"/>
              </a:buClr>
              <a:buSzPct val="100000"/>
            </a:pPr>
            <a:r>
              <a:rPr lang="en-US" sz="5400" dirty="0">
                <a:hlinkClick r:id="rId4"/>
              </a:rPr>
              <a:t>PEST analysis guidelines</a:t>
            </a:r>
            <a:endParaRPr lang="en-US" sz="5400" dirty="0"/>
          </a:p>
          <a:p>
            <a:pPr>
              <a:lnSpc>
                <a:spcPct val="100000"/>
              </a:lnSpc>
              <a:spcBef>
                <a:spcPts val="2400"/>
              </a:spcBef>
              <a:buClr>
                <a:srgbClr val="3E3E3E"/>
              </a:buClr>
              <a:buSzPct val="100000"/>
            </a:pPr>
            <a:r>
              <a:rPr lang="en-US" sz="5400" dirty="0">
                <a:hlinkClick r:id="rId5"/>
              </a:rPr>
              <a:t>National Philanthropic Trust’s 2024 Donor Advised Fund Report</a:t>
            </a:r>
            <a:endParaRPr lang="en-US" sz="5400" dirty="0"/>
          </a:p>
          <a:p>
            <a:pPr>
              <a:lnSpc>
                <a:spcPct val="100000"/>
              </a:lnSpc>
              <a:spcBef>
                <a:spcPts val="2400"/>
              </a:spcBef>
              <a:buClr>
                <a:srgbClr val="3E3E3E"/>
              </a:buClr>
              <a:buSzPct val="100000"/>
            </a:pPr>
            <a:r>
              <a:rPr lang="en-US" sz="5400" dirty="0">
                <a:hlinkClick r:id="rId6"/>
              </a:rPr>
              <a:t>Candid: How Can Organizations Craft Compelling Stories</a:t>
            </a:r>
            <a:endParaRPr lang="en-US" sz="5400" dirty="0"/>
          </a:p>
          <a:p>
            <a:pPr>
              <a:lnSpc>
                <a:spcPct val="100000"/>
              </a:lnSpc>
              <a:spcBef>
                <a:spcPts val="2400"/>
              </a:spcBef>
              <a:buClr>
                <a:srgbClr val="3E3E3E"/>
              </a:buClr>
              <a:buSzPct val="100000"/>
            </a:pPr>
            <a:r>
              <a:rPr lang="en-US" sz="5400" dirty="0">
                <a:hlinkClick r:id="rId7"/>
              </a:rPr>
              <a:t>Candid: Case for Support Template</a:t>
            </a:r>
            <a:endParaRPr lang="en-US" sz="5400" dirty="0"/>
          </a:p>
          <a:p>
            <a:pPr>
              <a:lnSpc>
                <a:spcPct val="100000"/>
              </a:lnSpc>
              <a:spcBef>
                <a:spcPts val="2400"/>
              </a:spcBef>
              <a:buClr>
                <a:srgbClr val="3E3E3E"/>
              </a:buClr>
              <a:buSzPct val="100000"/>
            </a:pPr>
            <a:r>
              <a:rPr lang="en-US" sz="5400" dirty="0" err="1">
                <a:hlinkClick r:id="rId8"/>
              </a:rPr>
              <a:t>Guidestar</a:t>
            </a:r>
            <a:r>
              <a:rPr lang="en-US" sz="5400" dirty="0">
                <a:hlinkClick r:id="rId8"/>
              </a:rPr>
              <a:t> (resource for looking up foundations and researching their 990s to determine their giving history)</a:t>
            </a:r>
            <a:endParaRPr lang="en-US" sz="5400" dirty="0"/>
          </a:p>
          <a:p>
            <a:pPr>
              <a:lnSpc>
                <a:spcPct val="100000"/>
              </a:lnSpc>
              <a:spcBef>
                <a:spcPts val="2400"/>
              </a:spcBef>
              <a:buClr>
                <a:srgbClr val="3E3E3E"/>
              </a:buClr>
              <a:buSzPct val="100000"/>
            </a:pPr>
            <a:endParaRPr lang="en-US" sz="4000" b="1" dirty="0"/>
          </a:p>
          <a:p>
            <a:pPr>
              <a:lnSpc>
                <a:spcPct val="100000"/>
              </a:lnSpc>
              <a:spcBef>
                <a:spcPts val="2400"/>
              </a:spcBef>
              <a:buClr>
                <a:srgbClr val="3E3E3E"/>
              </a:buClr>
              <a:buSzPct val="100000"/>
            </a:pPr>
            <a:endParaRPr lang="en-US" sz="3600" b="1" dirty="0"/>
          </a:p>
        </p:txBody>
      </p:sp>
      <p:sp>
        <p:nvSpPr>
          <p:cNvPr id="8" name="Title 1">
            <a:extLst>
              <a:ext uri="{FF2B5EF4-FFF2-40B4-BE49-F238E27FC236}">
                <a16:creationId xmlns:a16="http://schemas.microsoft.com/office/drawing/2014/main" id="{24B35F13-C505-BA85-0863-F59580195DB5}"/>
              </a:ext>
            </a:extLst>
          </p:cNvPr>
          <p:cNvSpPr txBox="1">
            <a:spLocks/>
          </p:cNvSpPr>
          <p:nvPr/>
        </p:nvSpPr>
        <p:spPr>
          <a:xfrm>
            <a:off x="424672" y="-505439"/>
            <a:ext cx="21727476"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EB1A4"/>
                </a:solidFill>
              </a:rPr>
              <a:t>Appendix: Resources for Sustainability</a:t>
            </a:r>
          </a:p>
        </p:txBody>
      </p:sp>
      <p:pic>
        <p:nvPicPr>
          <p:cNvPr id="2" name="Image" descr="Image">
            <a:extLst>
              <a:ext uri="{FF2B5EF4-FFF2-40B4-BE49-F238E27FC236}">
                <a16:creationId xmlns:a16="http://schemas.microsoft.com/office/drawing/2014/main" id="{7722224D-A238-BAB8-C92A-7C9A65290CF0}"/>
              </a:ext>
            </a:extLst>
          </p:cNvPr>
          <p:cNvPicPr>
            <a:picLocks noChangeAspect="1"/>
          </p:cNvPicPr>
          <p:nvPr/>
        </p:nvPicPr>
        <p:blipFill>
          <a:blip r:embed="rId9"/>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243654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8085-94A5-72FF-E10A-C06D0E57C279}"/>
            </a:ext>
          </a:extLst>
        </p:cNvPr>
        <p:cNvGrpSpPr/>
        <p:nvPr/>
      </p:nvGrpSpPr>
      <p:grpSpPr>
        <a:xfrm>
          <a:off x="0" y="0"/>
          <a:ext cx="0" cy="0"/>
          <a:chOff x="0" y="0"/>
          <a:chExt cx="0" cy="0"/>
        </a:xfrm>
      </p:grpSpPr>
      <p:sp>
        <p:nvSpPr>
          <p:cNvPr id="166" name="content">
            <a:extLst>
              <a:ext uri="{FF2B5EF4-FFF2-40B4-BE49-F238E27FC236}">
                <a16:creationId xmlns:a16="http://schemas.microsoft.com/office/drawing/2014/main" id="{710799CA-F079-5ADA-7A16-81D4869D0066}"/>
              </a:ext>
            </a:extLst>
          </p:cNvPr>
          <p:cNvSpPr txBox="1"/>
          <p:nvPr/>
        </p:nvSpPr>
        <p:spPr>
          <a:xfrm>
            <a:off x="3030208" y="1464547"/>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a:extLst>
              <a:ext uri="{FF2B5EF4-FFF2-40B4-BE49-F238E27FC236}">
                <a16:creationId xmlns:a16="http://schemas.microsoft.com/office/drawing/2014/main" id="{550EBB6E-1A0C-D272-9C48-70B19CA00D36}"/>
              </a:ext>
            </a:extLst>
          </p:cNvPr>
          <p:cNvSpPr txBox="1"/>
          <p:nvPr/>
        </p:nvSpPr>
        <p:spPr>
          <a:xfrm>
            <a:off x="3030208" y="1931342"/>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a:extLst>
              <a:ext uri="{FF2B5EF4-FFF2-40B4-BE49-F238E27FC236}">
                <a16:creationId xmlns:a16="http://schemas.microsoft.com/office/drawing/2014/main" id="{CFB44FBB-5128-168E-BBDD-7E66ECBD6877}"/>
              </a:ext>
            </a:extLst>
          </p:cNvPr>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a:extLst>
              <a:ext uri="{FF2B5EF4-FFF2-40B4-BE49-F238E27FC236}">
                <a16:creationId xmlns:a16="http://schemas.microsoft.com/office/drawing/2014/main" id="{32B013E8-E181-8B7C-2EF5-C69E76966289}"/>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a:extLst>
              <a:ext uri="{FF2B5EF4-FFF2-40B4-BE49-F238E27FC236}">
                <a16:creationId xmlns:a16="http://schemas.microsoft.com/office/drawing/2014/main" id="{BD5687E5-CD57-C771-DFBB-04E71A837C0F}"/>
              </a:ext>
            </a:extLst>
          </p:cNvPr>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a:extLst>
              <a:ext uri="{FF2B5EF4-FFF2-40B4-BE49-F238E27FC236}">
                <a16:creationId xmlns:a16="http://schemas.microsoft.com/office/drawing/2014/main" id="{BF362C3E-D93C-E67A-CE52-2AA910DB8009}"/>
              </a:ext>
            </a:extLst>
          </p:cNvPr>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a:extLst>
              <a:ext uri="{FF2B5EF4-FFF2-40B4-BE49-F238E27FC236}">
                <a16:creationId xmlns:a16="http://schemas.microsoft.com/office/drawing/2014/main" id="{4E191BFD-3F81-3B26-1F4F-F2B8B3C2FE57}"/>
              </a:ext>
            </a:extLst>
          </p:cNvPr>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a:extLst>
              <a:ext uri="{FF2B5EF4-FFF2-40B4-BE49-F238E27FC236}">
                <a16:creationId xmlns:a16="http://schemas.microsoft.com/office/drawing/2014/main" id="{32033F2D-D56E-DD7C-4051-19EFD9DD9C7F}"/>
              </a:ext>
            </a:extLst>
          </p:cNvPr>
          <p:cNvSpPr txBox="1"/>
          <p:nvPr/>
        </p:nvSpPr>
        <p:spPr>
          <a:xfrm>
            <a:off x="17231791" y="9259983"/>
            <a:ext cx="601233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Susannah Williams</a:t>
            </a: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Grants Consultant</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E63B2EDD-2517-AF6B-7B3D-E9F021447050}"/>
              </a:ext>
            </a:extLst>
          </p:cNvPr>
          <p:cNvSpPr txBox="1"/>
          <p:nvPr/>
        </p:nvSpPr>
        <p:spPr>
          <a:xfrm>
            <a:off x="1504430" y="4141540"/>
            <a:ext cx="14915494"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a:buNone/>
            </a:pPr>
            <a:r>
              <a:rPr lang="en-US" sz="4400" b="1" dirty="0">
                <a:solidFill>
                  <a:schemeClr val="tx1">
                    <a:lumMod val="50000"/>
                  </a:schemeClr>
                </a:solidFill>
              </a:rPr>
              <a:t>Susannah Williams, IFP Senior Grants Consultant</a:t>
            </a:r>
            <a:r>
              <a:rPr lang="en-US" sz="4400" dirty="0">
                <a:solidFill>
                  <a:schemeClr val="tx1">
                    <a:lumMod val="50000"/>
                  </a:schemeClr>
                </a:solidFill>
              </a:rPr>
              <a:t>, is a grant writer with a proven track record of securing federal and foundation grants across multiple sectors, including health care, workforce development, and education. She has extensive experience in supporting clients’ project designs and development to meet complex grant requirements. Susannah has written multiple successful proposals for CDC, HRSA, DOE, DOJ, and DOL, among others. </a:t>
            </a:r>
          </a:p>
        </p:txBody>
      </p:sp>
      <p:pic>
        <p:nvPicPr>
          <p:cNvPr id="3" name="Picture 2">
            <a:extLst>
              <a:ext uri="{FF2B5EF4-FFF2-40B4-BE49-F238E27FC236}">
                <a16:creationId xmlns:a16="http://schemas.microsoft.com/office/drawing/2014/main" id="{2E78F768-73A1-D50C-B03C-6B771E530EC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350147" y="3252937"/>
            <a:ext cx="5693451" cy="5712879"/>
          </a:xfrm>
          <a:prstGeom prst="rect">
            <a:avLst/>
          </a:prstGeom>
          <a:solidFill>
            <a:srgbClr val="FFFFFF"/>
          </a:solidFill>
        </p:spPr>
      </p:pic>
    </p:spTree>
    <p:extLst>
      <p:ext uri="{BB962C8B-B14F-4D97-AF65-F5344CB8AC3E}">
        <p14:creationId xmlns:p14="http://schemas.microsoft.com/office/powerpoint/2010/main" val="14309550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98" name="Google Shape;98;g20270e6df5a_0_16"/>
          <p:cNvSpPr txBox="1">
            <a:spLocks noGrp="1"/>
          </p:cNvSpPr>
          <p:nvPr>
            <p:ph type="title"/>
          </p:nvPr>
        </p:nvSpPr>
        <p:spPr>
          <a:xfrm>
            <a:off x="3048000" y="2586676"/>
            <a:ext cx="18288000" cy="6549184"/>
          </a:xfrm>
          <a:prstGeom prst="rect">
            <a:avLst/>
          </a:prstGeom>
        </p:spPr>
        <p:txBody>
          <a:bodyPr spcFirstLastPara="1" vert="horz" lIns="182880" tIns="91440" rIns="182880" bIns="91440" rtlCol="0" anchor="ctr" anchorCtr="0">
            <a:normAutofit/>
          </a:bodyPr>
          <a:lstStyle/>
          <a:p>
            <a:pPr marL="101600" algn="ctr">
              <a:buClr>
                <a:schemeClr val="dk1"/>
              </a:buClr>
              <a:buSzPts val="2800"/>
            </a:pPr>
            <a:r>
              <a:rPr lang="en-US" sz="5600" b="1" dirty="0">
                <a:latin typeface="Montserrat" pitchFamily="2" charset="77"/>
                <a:ea typeface="Helvetica Neue" panose="02000503000000020004" pitchFamily="2" charset="0"/>
                <a:cs typeface="Helvetica Neue" panose="02000503000000020004" pitchFamily="2" charset="0"/>
                <a:sym typeface="Montserrat"/>
              </a:rPr>
              <a:t>What is the Grants Help Desk?</a:t>
            </a:r>
            <a:br>
              <a:rPr lang="en-US" sz="4600" b="1" dirty="0">
                <a:latin typeface="Montserrat" pitchFamily="2" charset="77"/>
                <a:sym typeface="Montserrat"/>
              </a:rPr>
            </a:br>
            <a:br>
              <a:rPr lang="en-US" sz="4600" b="1" dirty="0">
                <a:latin typeface="Montserrat" pitchFamily="2" charset="77"/>
                <a:ea typeface="Helvetica Neue" panose="02000503000000020004" pitchFamily="2" charset="0"/>
                <a:cs typeface="Helvetica Neue" panose="02000503000000020004" pitchFamily="2" charset="0"/>
                <a:sym typeface="Montserrat"/>
              </a:rPr>
            </a:br>
            <a:r>
              <a:rPr lang="en-US" sz="4400" dirty="0">
                <a:latin typeface="Helvetica" pitchFamily="2" charset="0"/>
                <a:ea typeface="Helvetica Neue" panose="02000503000000020004" pitchFamily="2" charset="0"/>
                <a:cs typeface="Helvetica Neue" panose="02000503000000020004" pitchFamily="2" charset="0"/>
              </a:rPr>
              <a:t>The Grants Help Desk provides technical support to eligible organizations that have questions about a funding opportunity to which they are considering applying, or questions that may arise during the grant development process. The goal is to help make grant applications more competitive and to improve the chances of securing funding outside of Dogwood. Support is provided by IFP.</a:t>
            </a:r>
            <a:endParaRPr lang="en-US" sz="56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B4053CE3-6F60-38EA-BB96-00850B58785C}"/>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23FFEAE2-9078-E59F-60BA-027524888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8DD740FA-272C-3DFD-0AA4-F44E3C36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D6EEDEE2-72C7-6899-E2BF-7046457A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98" name="Google Shape;98;g20270e6df5a_0_16">
            <a:extLst>
              <a:ext uri="{FF2B5EF4-FFF2-40B4-BE49-F238E27FC236}">
                <a16:creationId xmlns:a16="http://schemas.microsoft.com/office/drawing/2014/main" id="{1F996CB4-57CA-3D8D-0927-46602C66D7CC}"/>
              </a:ext>
            </a:extLst>
          </p:cNvPr>
          <p:cNvSpPr txBox="1">
            <a:spLocks noGrp="1"/>
          </p:cNvSpPr>
          <p:nvPr>
            <p:ph type="title"/>
          </p:nvPr>
        </p:nvSpPr>
        <p:spPr>
          <a:xfrm>
            <a:off x="1192926" y="1750318"/>
            <a:ext cx="21998144" cy="8825164"/>
          </a:xfrm>
          <a:prstGeom prst="rect">
            <a:avLst/>
          </a:prstGeom>
        </p:spPr>
        <p:txBody>
          <a:bodyPr spcFirstLastPara="1" vert="horz" lIns="182880" tIns="91440" rIns="182880" bIns="91440" rtlCol="0" anchor="ctr" anchorCtr="0">
            <a:normAutofit fontScale="90000"/>
          </a:bodyPr>
          <a:lstStyle/>
          <a:p>
            <a:pPr marL="101600">
              <a:buClr>
                <a:schemeClr val="dk1"/>
              </a:buClr>
              <a:buSzPts val="2800"/>
            </a:pPr>
            <a:br>
              <a:rPr lang="en-US" sz="4600" b="1" dirty="0">
                <a:sym typeface="Montserrat"/>
              </a:rPr>
            </a:br>
            <a:br>
              <a:rPr lang="en-US" sz="4600" b="1" dirty="0">
                <a:latin typeface="Helvetica Neue" panose="02000503000000020004" pitchFamily="2" charset="0"/>
                <a:ea typeface="Helvetica Neue" panose="02000503000000020004" pitchFamily="2" charset="0"/>
                <a:cs typeface="Helvetica Neue" panose="02000503000000020004" pitchFamily="2" charset="0"/>
                <a:sym typeface="Montserrat"/>
              </a:rPr>
            </a:br>
            <a:r>
              <a:rPr lang="en-US" sz="4000" dirty="0">
                <a:latin typeface="Helvetica" pitchFamily="2" charset="0"/>
                <a:ea typeface="Helvetica Neue" panose="02000503000000020004" pitchFamily="2" charset="0"/>
                <a:cs typeface="Helvetica Neue" panose="02000503000000020004" pitchFamily="2" charset="0"/>
              </a:rPr>
              <a:t>Nonprofit or municipal government organizations that: </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Received grant funding from Dogwood in 2023 and/or 2024 and are in and serving within the Qualla Boundary and/or the 18 counties of Western North Carolina (Avery, Buncombe, Burke, Cherokee, Clay, Graham, Haywood, Henderson, Jackson, Macon, Madison, McDowell, Mitchell, Polk, Rutherford, Swain, Transylvania and Yancey)</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OR</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Have not received grant funding from Dogwood Health Trust but are located in one of the 12 counties most impacted by Hurricane Helene (Buncombe, Yancey, Mitchell, Avery, Henderson, McDowell, Rutherford, Madison, Polk, Burke, Haywood, and Transylvania) and are seeking funding for hurricane relief and recovery efforts.</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Have not received support from the Grants Help Desk within the last 30 days</a:t>
            </a:r>
            <a:br>
              <a:rPr lang="en-US" sz="6000" dirty="0">
                <a:latin typeface="Helvetica" pitchFamily="2" charset="0"/>
                <a:ea typeface="Helvetica Neue" panose="02000503000000020004" pitchFamily="2" charset="0"/>
                <a:cs typeface="Helvetica Neue" panose="02000503000000020004" pitchFamily="2" charset="0"/>
              </a:rPr>
            </a:br>
            <a:endParaRPr lang="en-US" sz="56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4052DB12-41FC-CA06-428D-D3C859EAE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688F559E-465F-4760-1F6D-C9B90D30FD34}"/>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36DD2A3B-80E7-1CB8-58DE-63BCE7BA2747}"/>
              </a:ext>
            </a:extLst>
          </p:cNvPr>
          <p:cNvSpPr txBox="1"/>
          <p:nvPr/>
        </p:nvSpPr>
        <p:spPr>
          <a:xfrm>
            <a:off x="1567543" y="1375182"/>
            <a:ext cx="20898754" cy="830997"/>
          </a:xfrm>
          <a:prstGeom prst="rect">
            <a:avLst/>
          </a:prstGeom>
          <a:noFill/>
        </p:spPr>
        <p:txBody>
          <a:bodyPr wrap="square" rtlCol="0">
            <a:spAutoFit/>
          </a:bodyPr>
          <a:lstStyle/>
          <a:p>
            <a:pPr defTabSz="1828800" hangingPunct="1"/>
            <a:r>
              <a:rPr lang="en-US" sz="4800" b="1" kern="1200" dirty="0">
                <a:solidFill>
                  <a:prstClr val="black"/>
                </a:solidFill>
                <a:latin typeface="Montserrat" pitchFamily="2" charset="77"/>
                <a:ea typeface="+mn-ea"/>
                <a:cs typeface="+mn-cs"/>
              </a:rPr>
              <a:t>Who is Eligible to Receive Support from the Grants Help Desk?</a:t>
            </a:r>
          </a:p>
        </p:txBody>
      </p:sp>
    </p:spTree>
    <p:extLst>
      <p:ext uri="{BB962C8B-B14F-4D97-AF65-F5344CB8AC3E}">
        <p14:creationId xmlns:p14="http://schemas.microsoft.com/office/powerpoint/2010/main" val="135918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D6BABF7D-84B4-55C8-02F2-24CF3BCC7A45}"/>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01FCC170-3558-AC3C-609A-17D8D313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7DE6C735-D1B5-6EB8-7026-2D1911816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2B880F9D-D5D3-0638-0B44-9F4C72BA4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98" name="Google Shape;98;g20270e6df5a_0_16">
            <a:extLst>
              <a:ext uri="{FF2B5EF4-FFF2-40B4-BE49-F238E27FC236}">
                <a16:creationId xmlns:a16="http://schemas.microsoft.com/office/drawing/2014/main" id="{09E388AA-5ACD-80F8-94CA-CEF3EDCD1147}"/>
              </a:ext>
            </a:extLst>
          </p:cNvPr>
          <p:cNvSpPr txBox="1">
            <a:spLocks noGrp="1"/>
          </p:cNvSpPr>
          <p:nvPr>
            <p:ph type="title"/>
          </p:nvPr>
        </p:nvSpPr>
        <p:spPr>
          <a:xfrm>
            <a:off x="1192928" y="2282751"/>
            <a:ext cx="22000464" cy="10188242"/>
          </a:xfrm>
          <a:prstGeom prst="rect">
            <a:avLst/>
          </a:prstGeom>
        </p:spPr>
        <p:txBody>
          <a:bodyPr spcFirstLastPara="1" vert="horz" lIns="182880" tIns="91440" rIns="182880" bIns="91440" rtlCol="0" anchor="ctr" anchorCtr="0">
            <a:normAutofit/>
          </a:bodyPr>
          <a:lstStyle/>
          <a:p>
            <a:r>
              <a:rPr lang="en-US" sz="4800" b="1" dirty="0">
                <a:latin typeface="Helvetica" pitchFamily="2" charset="0"/>
                <a:ea typeface="Helvetica Neue" panose="02000503000000020004" pitchFamily="2" charset="0"/>
                <a:cs typeface="Helvetica Neue" panose="02000503000000020004" pitchFamily="2" charset="0"/>
              </a:rPr>
              <a:t>Eligible:</a:t>
            </a:r>
            <a:br>
              <a:rPr lang="en-US" sz="56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-Assessing the eligibility/competitiveness of a particular project for a specific grant opportunity</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-Answering questions that arise during the grant development process (such as those related to the narrative, budget, forms, attachments, and submission to the funding agency/organization)</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-Navigating the complexities of state, federal, and private foundation grant applications</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-Guidance on grant management and post-award compliance</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800" b="1" dirty="0">
                <a:latin typeface="Helvetica" pitchFamily="2" charset="0"/>
                <a:ea typeface="Helvetica Neue" panose="02000503000000020004" pitchFamily="2" charset="0"/>
                <a:cs typeface="Helvetica Neue" panose="02000503000000020004" pitchFamily="2" charset="0"/>
              </a:rPr>
              <a:t>Not Eligible:</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-Drafting a full narrative</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-Creating the project budget, work plan, or logic model</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-Performing a comprehensive search of funders that might support a project</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br>
              <a:rPr lang="en-US" sz="5600" dirty="0">
                <a:latin typeface="Helvetica Neue" panose="02000503000000020004" pitchFamily="2" charset="0"/>
                <a:ea typeface="Helvetica Neue" panose="02000503000000020004" pitchFamily="2" charset="0"/>
                <a:cs typeface="Helvetica Neue" panose="02000503000000020004" pitchFamily="2" charset="0"/>
              </a:rPr>
            </a:br>
            <a:endParaRPr lang="en-US" sz="5600" b="1"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5DB3727B-D8DF-EE0D-F83F-19A737018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987A102E-C28A-9EC9-6E9B-13D5140E855D}"/>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B87B635F-3F7E-3DA2-83C5-3E42E1644116}"/>
              </a:ext>
            </a:extLst>
          </p:cNvPr>
          <p:cNvSpPr txBox="1"/>
          <p:nvPr/>
        </p:nvSpPr>
        <p:spPr>
          <a:xfrm>
            <a:off x="1567543" y="1236310"/>
            <a:ext cx="20898754" cy="769441"/>
          </a:xfrm>
          <a:prstGeom prst="rect">
            <a:avLst/>
          </a:prstGeom>
          <a:noFill/>
        </p:spPr>
        <p:txBody>
          <a:bodyPr wrap="square" rtlCol="0">
            <a:spAutoFit/>
          </a:bodyPr>
          <a:lstStyle/>
          <a:p>
            <a:pPr defTabSz="1828800" hangingPunct="1"/>
            <a:r>
              <a:rPr lang="en-US" sz="4400" b="1" kern="1200" dirty="0">
                <a:solidFill>
                  <a:prstClr val="black"/>
                </a:solidFill>
                <a:latin typeface="Montserrat" pitchFamily="2" charset="77"/>
                <a:ea typeface="+mn-ea"/>
                <a:cs typeface="+mn-cs"/>
              </a:rPr>
              <a:t>What are examples of eligible requests for Grants Help Desk support?</a:t>
            </a:r>
          </a:p>
        </p:txBody>
      </p:sp>
    </p:spTree>
    <p:extLst>
      <p:ext uri="{BB962C8B-B14F-4D97-AF65-F5344CB8AC3E}">
        <p14:creationId xmlns:p14="http://schemas.microsoft.com/office/powerpoint/2010/main" val="73961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8311A1CE-6DA6-86E1-BCB4-5FC298088AA4}"/>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18FEE7E7-E238-FDF4-E07D-000C59F83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EB2B1031-5B22-0F39-0CDE-503CF5BB9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dirty="0">
              <a:solidFill>
                <a:prstClr val="white"/>
              </a:solidFill>
              <a:latin typeface="Calibri" panose="020F0502020204030204"/>
            </a:endParaRPr>
          </a:p>
        </p:txBody>
      </p:sp>
      <p:sp>
        <p:nvSpPr>
          <p:cNvPr id="107" name="Rectangle 106">
            <a:extLst>
              <a:ext uri="{FF2B5EF4-FFF2-40B4-BE49-F238E27FC236}">
                <a16:creationId xmlns:a16="http://schemas.microsoft.com/office/drawing/2014/main" id="{113F3A1A-5628-B41A-A892-BB440BE76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98" name="Google Shape;98;g20270e6df5a_0_16">
            <a:extLst>
              <a:ext uri="{FF2B5EF4-FFF2-40B4-BE49-F238E27FC236}">
                <a16:creationId xmlns:a16="http://schemas.microsoft.com/office/drawing/2014/main" id="{84FF8744-9482-FDE2-4519-41BB4D325E33}"/>
              </a:ext>
            </a:extLst>
          </p:cNvPr>
          <p:cNvSpPr txBox="1">
            <a:spLocks noGrp="1"/>
          </p:cNvSpPr>
          <p:nvPr>
            <p:ph type="title"/>
          </p:nvPr>
        </p:nvSpPr>
        <p:spPr>
          <a:xfrm>
            <a:off x="1190608" y="2140353"/>
            <a:ext cx="22000464" cy="10188242"/>
          </a:xfrm>
          <a:prstGeom prst="rect">
            <a:avLst/>
          </a:prstGeom>
        </p:spPr>
        <p:txBody>
          <a:bodyPr spcFirstLastPara="1" vert="horz" lIns="182880" tIns="91440" rIns="182880" bIns="91440" rtlCol="0" anchor="ctr" anchorCtr="0">
            <a:normAutofit/>
          </a:bodyPr>
          <a:lstStyle/>
          <a:p>
            <a:pPr algn="ctr"/>
            <a:r>
              <a:rPr lang="en-US" sz="6400" dirty="0">
                <a:latin typeface="Helvetica" pitchFamily="2" charset="0"/>
                <a:ea typeface="Helvetica Neue" panose="02000503000000020004" pitchFamily="2" charset="0"/>
                <a:cs typeface="Helvetica Neue" panose="02000503000000020004" pitchFamily="2" charset="0"/>
              </a:rPr>
              <a:t>Request a consultation by following </a:t>
            </a:r>
            <a:r>
              <a:rPr lang="en-US" sz="6400" dirty="0">
                <a:latin typeface="Helvetica" pitchFamily="2" charset="0"/>
                <a:ea typeface="Helvetica Neue" panose="02000503000000020004" pitchFamily="2" charset="0"/>
                <a:cs typeface="Helvetica Neue" panose="02000503000000020004" pitchFamily="2" charset="0"/>
                <a:hlinkClick r:id="rId3"/>
              </a:rPr>
              <a:t>this link.</a:t>
            </a:r>
            <a:br>
              <a:rPr lang="en-US" sz="6400" dirty="0">
                <a:latin typeface="Helvetica" pitchFamily="2" charset="0"/>
                <a:ea typeface="Helvetica Neue" panose="02000503000000020004" pitchFamily="2" charset="0"/>
                <a:cs typeface="Helvetica Neue" panose="02000503000000020004" pitchFamily="2" charset="0"/>
              </a:rPr>
            </a:br>
            <a:br>
              <a:rPr lang="en-US" sz="6400" dirty="0">
                <a:latin typeface="Helvetica" pitchFamily="2" charset="0"/>
                <a:ea typeface="Helvetica Neue" panose="02000503000000020004" pitchFamily="2" charset="0"/>
                <a:cs typeface="Helvetica Neue" panose="02000503000000020004" pitchFamily="2" charset="0"/>
              </a:rPr>
            </a:br>
            <a:r>
              <a:rPr lang="en-US" sz="6400" dirty="0">
                <a:latin typeface="Helvetica" pitchFamily="2" charset="0"/>
                <a:ea typeface="Helvetica Neue" panose="02000503000000020004" pitchFamily="2" charset="0"/>
                <a:cs typeface="Helvetica Neue" panose="02000503000000020004" pitchFamily="2" charset="0"/>
              </a:rPr>
              <a:t>Read more about the Grants Help Desk </a:t>
            </a:r>
            <a:r>
              <a:rPr lang="en-US" sz="6400" dirty="0">
                <a:latin typeface="Helvetica" pitchFamily="2" charset="0"/>
                <a:ea typeface="Helvetica Neue" panose="02000503000000020004" pitchFamily="2" charset="0"/>
                <a:cs typeface="Helvetica Neue" panose="02000503000000020004" pitchFamily="2" charset="0"/>
                <a:hlinkClick r:id="rId4"/>
              </a:rPr>
              <a:t>here.</a:t>
            </a:r>
            <a:br>
              <a:rPr lang="en-US" sz="6400" dirty="0">
                <a:latin typeface="Helvetica" pitchFamily="2" charset="0"/>
                <a:ea typeface="Helvetica Neue" panose="02000503000000020004" pitchFamily="2" charset="0"/>
                <a:cs typeface="Helvetica Neue" panose="02000503000000020004" pitchFamily="2" charset="0"/>
              </a:rPr>
            </a:br>
            <a:endParaRPr lang="en-US" sz="64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2D21C1B6-86AF-DF61-BFB0-AE5A77D797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0D725E19-471E-EA34-7A4B-44BDA0B76F37}"/>
              </a:ext>
            </a:extLst>
          </p:cNvPr>
          <p:cNvPicPr>
            <a:picLocks noChangeAspect="1"/>
          </p:cNvPicPr>
          <p:nvPr/>
        </p:nvPicPr>
        <p:blipFill>
          <a:blip r:embed="rId5"/>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07100DA3-5C56-290B-FF35-CE663F6EFF6B}"/>
              </a:ext>
            </a:extLst>
          </p:cNvPr>
          <p:cNvSpPr txBox="1"/>
          <p:nvPr/>
        </p:nvSpPr>
        <p:spPr>
          <a:xfrm>
            <a:off x="1741463" y="2728646"/>
            <a:ext cx="20898754" cy="1107996"/>
          </a:xfrm>
          <a:prstGeom prst="rect">
            <a:avLst/>
          </a:prstGeom>
          <a:noFill/>
        </p:spPr>
        <p:txBody>
          <a:bodyPr wrap="square" rtlCol="0">
            <a:spAutoFit/>
          </a:bodyPr>
          <a:lstStyle/>
          <a:p>
            <a:pPr defTabSz="1828800" hangingPunct="1"/>
            <a:r>
              <a:rPr lang="en-US" sz="6600" b="1" kern="1200" dirty="0">
                <a:solidFill>
                  <a:prstClr val="black"/>
                </a:solidFill>
                <a:latin typeface="Montserrat" pitchFamily="2" charset="77"/>
                <a:ea typeface="+mn-ea"/>
                <a:cs typeface="+mn-cs"/>
              </a:rPr>
              <a:t>How do we request Grants Help Desk support?</a:t>
            </a:r>
          </a:p>
        </p:txBody>
      </p:sp>
    </p:spTree>
    <p:extLst>
      <p:ext uri="{BB962C8B-B14F-4D97-AF65-F5344CB8AC3E}">
        <p14:creationId xmlns:p14="http://schemas.microsoft.com/office/powerpoint/2010/main" val="2510629405"/>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0EEA53-EDFF-4F42-BA70-98BB03AA8895}">
  <ds:schemaRefs>
    <ds:schemaRef ds:uri="http://schemas.microsoft.com/sharepoint/v3/contenttype/forms"/>
  </ds:schemaRefs>
</ds:datastoreItem>
</file>

<file path=customXml/itemProps2.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21_BasicWhite</Template>
  <TotalTime>75253</TotalTime>
  <Words>3557</Words>
  <Application>Microsoft Macintosh PowerPoint</Application>
  <PresentationFormat>Custom</PresentationFormat>
  <Paragraphs>231</Paragraphs>
  <Slides>43</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Calibri</vt:lpstr>
      <vt:lpstr>Calibri Light</vt:lpstr>
      <vt:lpstr>Helvetica</vt:lpstr>
      <vt:lpstr>Helvetica Neue</vt:lpstr>
      <vt:lpstr>Helvetica Neue Medium</vt:lpstr>
      <vt:lpstr>Montserrat</vt:lpstr>
      <vt:lpstr>Montserrat Light</vt:lpstr>
      <vt:lpstr>Proxima Nova</vt:lpstr>
      <vt:lpstr>21_BasicWhite</vt:lpstr>
      <vt:lpstr>Office Theme 2013 - 2022</vt:lpstr>
      <vt:lpstr>PowerPoint Presentation</vt:lpstr>
      <vt:lpstr>PowerPoint Presentation</vt:lpstr>
      <vt:lpstr>PowerPoint Presentation</vt:lpstr>
      <vt:lpstr>PowerPoint Presentation</vt:lpstr>
      <vt:lpstr>PowerPoint Presentation</vt:lpstr>
      <vt:lpstr>What is the Grants Help Desk?  The Grants Help Desk provides technical support to eligible organizations that have questions about a funding opportunity to which they are considering applying, or questions that may arise during the grant development process. The goal is to help make grant applications more competitive and to improve the chances of securing funding outside of Dogwood. Support is provided by IFP.</vt:lpstr>
      <vt:lpstr>  Nonprofit or municipal government organizations that:   Received grant funding from Dogwood in 2023 and/or 2024 and are in and serving within the Qualla Boundary and/or the 18 counties of Western North Carolina (Avery, Buncombe, Burke, Cherokee, Clay, Graham, Haywood, Henderson, Jackson, Macon, Madison, McDowell, Mitchell, Polk, Rutherford, Swain, Transylvania and Yancey)  OR  Have not received grant funding from Dogwood Health Trust but are located in one of the 12 counties most impacted by Hurricane Helene (Buncombe, Yancey, Mitchell, Avery, Henderson, McDowell, Rutherford, Madison, Polk, Burke, Haywood, and Transylvania) and are seeking funding for hurricane relief and recovery efforts.  Have not received support from the Grants Help Desk within the last 30 days </vt:lpstr>
      <vt:lpstr>Eligible:  -Assessing the eligibility/competitiveness of a particular project for a specific grant opportunity -Answering questions that arise during the grant development process (such as those related to the narrative, budget, forms, attachments, and submission to the funding agency/organization) -Navigating the complexities of state, federal, and private foundation grant applications -Guidance on grant management and post-award compliance  Not Eligible:  -Drafting a full narrative -Creating the project budget, work plan, or logic model -Performing a comprehensive search of funders that might support a project   </vt:lpstr>
      <vt:lpstr>Request a consultation by following this link.  Read more about the Grants Help Desk here. </vt:lpstr>
      <vt:lpstr>I. Understanding the importance of analyzing your organization’s strategic and operational strengths and challenges using tools such as SOAR and PEST  </vt:lpstr>
      <vt:lpstr>What supports and challenges your sustainability?</vt:lpstr>
      <vt:lpstr>PowerPoint Presentation</vt:lpstr>
      <vt:lpstr>SOAR Examples</vt:lpstr>
      <vt:lpstr>How SOAR Can Inform Grant Proposals</vt:lpstr>
      <vt:lpstr>PowerPoint Presentation</vt:lpstr>
      <vt:lpstr>PEST Examples</vt:lpstr>
      <vt:lpstr>How Conducting a PEST Analysis Can Support Sustainability</vt:lpstr>
      <vt:lpstr>II. Gaining confidence in assessing your organization’s funding mix for sustainability in the current funding climate   </vt:lpstr>
      <vt:lpstr>Assessing Your Current Funding Portfolio</vt:lpstr>
      <vt:lpstr>PowerPoint Presentation</vt:lpstr>
      <vt:lpstr>How Are Current Circumstances Impacting the Future of Your Portfolio?</vt:lpstr>
      <vt:lpstr>Developing a More Sustainable Funding Mix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Understanding how to develop an effective grant seeking strategy that reflects the current funding environment</vt:lpstr>
      <vt:lpstr>Evaluating your grant seeking strategy in light of the current funding environment</vt:lpstr>
      <vt:lpstr>Evaluating your grant seeking strategy in light of the current funding environment</vt:lpstr>
      <vt:lpstr>Evaluating your grant seeking strategy in light of the current funding environment</vt:lpstr>
      <vt:lpstr>Best Practices for Maximizing Grant Seeking Success</vt:lpstr>
      <vt:lpstr>1. Be aware of the potential trickle-down effect of federal changes to foundations  </vt:lpstr>
      <vt:lpstr>2. Focus your grant seeking on behalf of programs that have the strongest, most compelling case for support  </vt:lpstr>
      <vt:lpstr>3. Every proposal must be tailored to the opportunity    </vt:lpstr>
      <vt:lpstr>4. Strengthen your data tracking and evaluation systems</vt:lpstr>
      <vt:lpstr>5. Build or expand partnerships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Davis</dc:creator>
  <cp:lastModifiedBy>Nicole Airesman</cp:lastModifiedBy>
  <cp:revision>99</cp:revision>
  <dcterms:created xsi:type="dcterms:W3CDTF">2023-12-13T15:33:23Z</dcterms:created>
  <dcterms:modified xsi:type="dcterms:W3CDTF">2025-08-19T18:25:02Z</dcterms:modified>
</cp:coreProperties>
</file>