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8" r:id="rId4"/>
  </p:sldMasterIdLst>
  <p:notesMasterIdLst>
    <p:notesMasterId r:id="rId40"/>
  </p:notesMasterIdLst>
  <p:sldIdLst>
    <p:sldId id="257" r:id="rId5"/>
    <p:sldId id="258" r:id="rId6"/>
    <p:sldId id="259" r:id="rId7"/>
    <p:sldId id="596" r:id="rId8"/>
    <p:sldId id="588" r:id="rId9"/>
    <p:sldId id="663" r:id="rId10"/>
    <p:sldId id="664" r:id="rId11"/>
    <p:sldId id="665" r:id="rId12"/>
    <p:sldId id="666" r:id="rId13"/>
    <p:sldId id="512" r:id="rId14"/>
    <p:sldId id="442" r:id="rId15"/>
    <p:sldId id="599" r:id="rId16"/>
    <p:sldId id="600" r:id="rId17"/>
    <p:sldId id="604" r:id="rId18"/>
    <p:sldId id="613" r:id="rId19"/>
    <p:sldId id="614" r:id="rId20"/>
    <p:sldId id="615" r:id="rId21"/>
    <p:sldId id="605" r:id="rId22"/>
    <p:sldId id="547" r:id="rId23"/>
    <p:sldId id="589" r:id="rId24"/>
    <p:sldId id="606" r:id="rId25"/>
    <p:sldId id="607" r:id="rId26"/>
    <p:sldId id="590" r:id="rId27"/>
    <p:sldId id="608" r:id="rId28"/>
    <p:sldId id="610" r:id="rId29"/>
    <p:sldId id="609" r:id="rId30"/>
    <p:sldId id="611" r:id="rId31"/>
    <p:sldId id="612" r:id="rId32"/>
    <p:sldId id="597" r:id="rId33"/>
    <p:sldId id="266" r:id="rId34"/>
    <p:sldId id="601" r:id="rId35"/>
    <p:sldId id="603" r:id="rId36"/>
    <p:sldId id="602" r:id="rId37"/>
    <p:sldId id="414" r:id="rId38"/>
    <p:sldId id="263"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AF41A-D1AF-56F3-A02C-A35C425EA9A5}" name="Nicole Airesman" initials="NA" userId="72dbaeec0bff41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a:srgbClr val="00A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646" autoAdjust="0"/>
  </p:normalViewPr>
  <p:slideViewPr>
    <p:cSldViewPr snapToGrid="0">
      <p:cViewPr varScale="1">
        <p:scale>
          <a:sx n="54" d="100"/>
          <a:sy n="54" d="100"/>
        </p:scale>
        <p:origin x="328" y="528"/>
      </p:cViewPr>
      <p:guideLst/>
    </p:cSldViewPr>
  </p:slideViewPr>
  <p:outlineViewPr>
    <p:cViewPr>
      <p:scale>
        <a:sx n="33" d="100"/>
        <a:sy n="33" d="100"/>
      </p:scale>
      <p:origin x="0" y="-151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9D99-3036-948D-EAA8-2CA5CFE15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338DA-AA16-EB66-0465-11F6EA30E8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F9B5AF-9D02-42B2-A3AF-D1587E2A1F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49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F1A8F8-1EB1-13AB-4373-921DC7BC558F}"/>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3DEC5A85-BD85-C974-D130-2AD6A8D4E8A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7A1A69EF-5E29-AA31-AA5D-AA2F88775DB2}"/>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a:extLst>
              <a:ext uri="{FF2B5EF4-FFF2-40B4-BE49-F238E27FC236}">
                <a16:creationId xmlns:a16="http://schemas.microsoft.com/office/drawing/2014/main" id="{A3475471-757B-4B26-5D4A-45A2157E7EA7}"/>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extLst>
      <p:ext uri="{BB962C8B-B14F-4D97-AF65-F5344CB8AC3E}">
        <p14:creationId xmlns:p14="http://schemas.microsoft.com/office/powerpoint/2010/main" val="371954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F217269-776D-B572-EDB3-89E0CBCD492E}"/>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B72F66B4-FFB2-F61F-114A-6AB4FC84365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6F033386-BEA0-8DD4-F895-CE99CFFCBE84}"/>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a:extLst>
              <a:ext uri="{FF2B5EF4-FFF2-40B4-BE49-F238E27FC236}">
                <a16:creationId xmlns:a16="http://schemas.microsoft.com/office/drawing/2014/main" id="{0CC4037D-4C57-7BA8-38CD-A2ECB1AE0073}"/>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84244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34</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CE6A-D197-5CCF-9146-87715B377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12B6F-6934-C8C0-994F-124ACA929E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38A1A7-B24D-4C90-2972-CFB98EBA208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416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6A10E9-BF78-9D36-30AF-9D04979009D4}"/>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3AF8276-8F8D-C29F-5EC1-39FF8AF009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414BE1DB-97A7-39BA-DAAC-7725CA535F97}"/>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C3DE8141-B2EA-E3D7-4625-167CC528582B}"/>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5455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035BA7-C952-247F-3EC8-3BFFD5201DA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4E2CD488-F476-756C-631E-3342CF4C472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5E88A429-F90A-CA45-A0B5-B75ED1E91F55}"/>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19A9A55B-F718-4101-2B0F-856CF041FB93}"/>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1173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03541C-C02F-B0D5-0E4E-C2D1A05E1C28}"/>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D835C952-802C-0876-B0B1-1FC15DAA3F2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F681FF4F-6B52-67A4-BECE-5C3AED95B593}"/>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8012BF18-9BFD-4B6D-03FE-FA133D239C82}"/>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33469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extLst>
      <p:ext uri="{BB962C8B-B14F-4D97-AF65-F5344CB8AC3E}">
        <p14:creationId xmlns:p14="http://schemas.microsoft.com/office/powerpoint/2010/main" val="338555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F1A8F8-1EB1-13AB-4373-921DC7BC558F}"/>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3DEC5A85-BD85-C974-D130-2AD6A8D4E8A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7A1A69EF-5E29-AA31-AA5D-AA2F88775DB2}"/>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a:extLst>
              <a:ext uri="{FF2B5EF4-FFF2-40B4-BE49-F238E27FC236}">
                <a16:creationId xmlns:a16="http://schemas.microsoft.com/office/drawing/2014/main" id="{A3475471-757B-4B26-5D4A-45A2157E7EA7}"/>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extLst>
      <p:ext uri="{BB962C8B-B14F-4D97-AF65-F5344CB8AC3E}">
        <p14:creationId xmlns:p14="http://schemas.microsoft.com/office/powerpoint/2010/main" val="37922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284-8B7A-1BB0-EB0D-5C8C3CA07A80}"/>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B8E5379E-C404-1BD1-7732-5E39661A2A7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CD93C-B8E9-F536-511E-A5EA4BEDBF58}"/>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99AAA138-6963-4C51-F660-26163F9D0A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E42E4-1EE7-14F1-EFB6-3A9002B1B664}"/>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99116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212206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0A-BC3C-8F98-3BE3-CBD166052986}"/>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4D7F6-95B8-5B76-811A-08B3ADA82C78}"/>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19E49-342C-ED11-2D88-52E153DB79AF}"/>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99803-B327-3CB0-FECE-39CA2E2455C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FB74-7DB8-94EE-1B9E-34DC30589809}"/>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24C35-0A3C-5692-2320-AF8A322DBD3C}"/>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8" name="Footer Placeholder 7">
            <a:extLst>
              <a:ext uri="{FF2B5EF4-FFF2-40B4-BE49-F238E27FC236}">
                <a16:creationId xmlns:a16="http://schemas.microsoft.com/office/drawing/2014/main" id="{8043A34F-E9BE-E46E-E4A4-3CC92E6381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10CCA5-B3A5-34CE-E99C-B8DE4DAEFA0C}"/>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55814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7CD-A758-54D3-ADA4-4FB085D1D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959A2-FBA4-BBDC-1250-75667B629074}"/>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4" name="Footer Placeholder 3">
            <a:extLst>
              <a:ext uri="{FF2B5EF4-FFF2-40B4-BE49-F238E27FC236}">
                <a16:creationId xmlns:a16="http://schemas.microsoft.com/office/drawing/2014/main" id="{92E1ECCA-4DAA-CC23-2124-A525BC4A5F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230E0-5AB1-F069-A052-4CCCE71EE4B8}"/>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20971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A0DA7-F227-23B1-F4AC-02E52717A34A}"/>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3" name="Footer Placeholder 2">
            <a:extLst>
              <a:ext uri="{FF2B5EF4-FFF2-40B4-BE49-F238E27FC236}">
                <a16:creationId xmlns:a16="http://schemas.microsoft.com/office/drawing/2014/main" id="{855A44A7-CCFC-B08B-61EA-C9007D6859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914B84-AB78-0812-BFBD-18B628E23B8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38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2FF-9736-A22F-C898-9F3DDA66CB3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40C9088B-EC5C-4937-9CBC-231183B7953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0A00D-AEE2-D6B6-E7D5-11C8D4C347F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258882C-CC87-BB19-8662-A34FDAA43D51}"/>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6" name="Footer Placeholder 5">
            <a:extLst>
              <a:ext uri="{FF2B5EF4-FFF2-40B4-BE49-F238E27FC236}">
                <a16:creationId xmlns:a16="http://schemas.microsoft.com/office/drawing/2014/main" id="{652E0E49-D83A-678B-6377-F3E9B8638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AEE70F-B0CE-786C-90FF-7E93DC57CA8B}"/>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68241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3512-BF10-C38D-6E1F-D9FE93D61F5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6DB9401F-D1BD-8ADB-13A3-83C35196CE0D}"/>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7C3FB047-20FA-F129-D154-2EBF7044C55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8E5AB0B-342C-8A07-13D6-E47FF41DB30C}"/>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6" name="Footer Placeholder 5">
            <a:extLst>
              <a:ext uri="{FF2B5EF4-FFF2-40B4-BE49-F238E27FC236}">
                <a16:creationId xmlns:a16="http://schemas.microsoft.com/office/drawing/2014/main" id="{30C21C78-49C2-D5BA-5D5A-7CFF648C6C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B1A3F-B220-7D68-E24F-A63DAC4DE12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01354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6F0-436B-49B4-E9C9-5160BB2A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0D5BE-6427-2793-33F2-B817770F2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D406-CD34-5DDE-3E00-00CC8F9F800B}"/>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660442BC-8638-4FD9-A17D-841BD1E961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59B383-DCD2-FF9A-F9BE-E410A0E0AFF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082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31543-1ADA-1044-4BB2-53A19527460E}"/>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B2E9C-080D-9789-DA9C-3C68CAF1D97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02F0-25F1-477E-F050-FA8A4300F8F9}"/>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E771B8C1-5722-2016-B487-1F9AC6208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102949-074B-FB04-1324-A3C7E6F9DC63}"/>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378566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7" y="2574993"/>
            <a:ext cx="21971006"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3" y="7223191"/>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846306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dirty="0"/>
              <a:t>Click icon to add picture</a:t>
            </a:r>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2011024" y="13076008"/>
            <a:ext cx="349455" cy="379591"/>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9064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41B-4881-61E3-DF30-7A74E9E965EF}"/>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3C7D48D6-3231-83B7-EF4D-FC2B068DC8D3}"/>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25C91D6D-6B57-7ACC-1575-530C50BFA760}"/>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4ACB530F-DBB1-E974-4054-7AC8A1E74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B7428-06F3-649F-B391-80A2F4E8F60D}"/>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31006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A5C-4C00-0F7C-432C-C8CE45BA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3F090-BA1C-7177-52EE-7A07804CC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8116-84C2-B87C-E544-B2A08497E5B2}"/>
              </a:ext>
            </a:extLst>
          </p:cNvPr>
          <p:cNvSpPr>
            <a:spLocks noGrp="1"/>
          </p:cNvSpPr>
          <p:nvPr>
            <p:ph type="dt" sz="half" idx="10"/>
          </p:nvPr>
        </p:nvSpPr>
        <p:spPr/>
        <p:txBody>
          <a:body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111A3A51-D359-1C33-86D4-1F200B4B4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7DCDA-7696-80C8-FB90-F1149CEE1611}"/>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57140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2" r:id="rId5"/>
    <p:sldLayoutId id="2147483666" r:id="rId6"/>
    <p:sldLayoutId id="2147483667" r:id="rId7"/>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321F-6BB0-1C00-CFA0-827D339E07BD}"/>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8A73D-2DBC-6DA3-80E8-182AC6449C9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7DB43-C3FB-E071-FF65-1624732DD4C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8381C69-4C8D-3B47-8E9C-6345C8191F2A}" type="datetimeFigureOut">
              <a:rPr lang="en-US" smtClean="0"/>
              <a:t>10/13/25</a:t>
            </a:fld>
            <a:endParaRPr lang="en-US" dirty="0"/>
          </a:p>
        </p:txBody>
      </p:sp>
      <p:sp>
        <p:nvSpPr>
          <p:cNvPr id="5" name="Footer Placeholder 4">
            <a:extLst>
              <a:ext uri="{FF2B5EF4-FFF2-40B4-BE49-F238E27FC236}">
                <a16:creationId xmlns:a16="http://schemas.microsoft.com/office/drawing/2014/main" id="{D91AA4DF-4795-A00A-ED6A-170ECABB6B60}"/>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BD01E-5DDB-6FA1-A2A8-E49D649AB2A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04B0141-DE53-7049-9BDC-C99D8BD64D34}" type="slidenum">
              <a:rPr lang="en-US" smtClean="0"/>
              <a:t>‹#›</a:t>
            </a:fld>
            <a:endParaRPr lang="en-US" dirty="0"/>
          </a:p>
        </p:txBody>
      </p:sp>
    </p:spTree>
    <p:extLst>
      <p:ext uri="{BB962C8B-B14F-4D97-AF65-F5344CB8AC3E}">
        <p14:creationId xmlns:p14="http://schemas.microsoft.com/office/powerpoint/2010/main" val="16450618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craigieburntrails.org.nz/products-page/donations/give-a-don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investitwisely.com/how-to-send-money-to-a-person-who-has-no-interne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hand-leave-pen-paper-thank-you-226358/"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mailto:Brian.Kelley@innovativefundingpartners.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5YZQQD3"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https://dogwoodhealthtrust.org/grants-help-de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83018" y="3610033"/>
            <a:ext cx="15480835"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000" dirty="0"/>
              <a:t>Advancing Development for Nonprofits: Best Practices in Donor Cultivation and Major Gift Strategies</a:t>
            </a:r>
            <a:endParaRPr sz="8000" dirty="0"/>
          </a:p>
        </p:txBody>
      </p:sp>
      <p:pic>
        <p:nvPicPr>
          <p:cNvPr id="155" name="Image" descr="Image"/>
          <p:cNvPicPr>
            <a:picLocks noChangeAspect="1"/>
          </p:cNvPicPr>
          <p:nvPr/>
        </p:nvPicPr>
        <p:blipFill>
          <a:blip r:embed="rId2"/>
          <a:stretch>
            <a:fillRect/>
          </a:stretch>
        </p:blipFill>
        <p:spPr>
          <a:xfrm>
            <a:off x="4957219" y="5488963"/>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884662" y="12143776"/>
            <a:ext cx="63030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October 15,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I.</a:t>
            </a:r>
            <a:r>
              <a:rPr lang="en-US" sz="8000" dirty="0">
                <a:solidFill>
                  <a:schemeClr val="dk1"/>
                </a:solidFill>
                <a:latin typeface="Montserrat"/>
                <a:ea typeface="Montserrat"/>
                <a:cs typeface="Montserrat"/>
                <a:sym typeface="Montserrat"/>
              </a:rPr>
              <a:t> </a:t>
            </a:r>
            <a:r>
              <a:rPr lang="en-US" sz="8000" dirty="0">
                <a:solidFill>
                  <a:srgbClr val="0EB1A4"/>
                </a:solidFill>
                <a:latin typeface="Montserrat"/>
                <a:ea typeface="Montserrat"/>
                <a:cs typeface="Montserrat"/>
                <a:sym typeface="Montserrat"/>
              </a:rPr>
              <a:t>Understanding the current individual giving landscape and donor motivations </a:t>
            </a: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6367" y="999565"/>
            <a:ext cx="23317200" cy="2286000"/>
          </a:xfrm>
        </p:spPr>
        <p:txBody>
          <a:bodyPr>
            <a:normAutofit/>
          </a:bodyPr>
          <a:lstStyle/>
          <a:p>
            <a:r>
              <a:rPr lang="en-US" dirty="0">
                <a:solidFill>
                  <a:srgbClr val="0EB1A4"/>
                </a:solidFill>
              </a:rPr>
              <a:t>The current individual giving landscape</a:t>
            </a:r>
          </a:p>
        </p:txBody>
      </p:sp>
      <p:sp>
        <p:nvSpPr>
          <p:cNvPr id="6" name="Content Placeholder 5">
            <a:extLst>
              <a:ext uri="{FF2B5EF4-FFF2-40B4-BE49-F238E27FC236}">
                <a16:creationId xmlns:a16="http://schemas.microsoft.com/office/drawing/2014/main" id="{FB5B4C25-8892-4244-9D51-5B6192671118}"/>
              </a:ext>
            </a:extLst>
          </p:cNvPr>
          <p:cNvSpPr>
            <a:spLocks noGrp="1"/>
          </p:cNvSpPr>
          <p:nvPr>
            <p:ph idx="1"/>
          </p:nvPr>
        </p:nvSpPr>
        <p:spPr>
          <a:xfrm>
            <a:off x="833967" y="2743199"/>
            <a:ext cx="12815126" cy="10526751"/>
          </a:xfrm>
        </p:spPr>
        <p:txBody>
          <a:bodyPr numCol="1">
            <a:normAutofit fontScale="92500" lnSpcReduction="10000"/>
          </a:bodyPr>
          <a:lstStyle/>
          <a:p>
            <a:r>
              <a:rPr lang="en-US" sz="5600" dirty="0">
                <a:solidFill>
                  <a:schemeClr val="bg2">
                    <a:lumMod val="50000"/>
                  </a:schemeClr>
                </a:solidFill>
                <a:latin typeface="+mn-lt"/>
              </a:rPr>
              <a:t>National giving trends in traditional philanthropic fields are changing rapidly (i.e., grant funding)</a:t>
            </a:r>
          </a:p>
          <a:p>
            <a:r>
              <a:rPr lang="en-US" sz="5600" dirty="0">
                <a:solidFill>
                  <a:schemeClr val="bg2">
                    <a:lumMod val="50000"/>
                  </a:schemeClr>
                </a:solidFill>
                <a:latin typeface="+mn-lt"/>
              </a:rPr>
              <a:t>Current cuts, delays, and shutdowns at the federal level are creating a greater need for private donations to fill the gaps and support ongoing nonprofit operations</a:t>
            </a:r>
          </a:p>
          <a:p>
            <a:r>
              <a:rPr lang="en-US" sz="5600" dirty="0">
                <a:solidFill>
                  <a:schemeClr val="bg2">
                    <a:lumMod val="50000"/>
                  </a:schemeClr>
                </a:solidFill>
                <a:latin typeface="+mn-lt"/>
              </a:rPr>
              <a:t>Individual donors can provide a base of consistent support, but may not be able to fill all the gaps left by federal funding</a:t>
            </a:r>
          </a:p>
          <a:p>
            <a:r>
              <a:rPr lang="en-US" sz="5600" dirty="0">
                <a:solidFill>
                  <a:schemeClr val="bg2">
                    <a:lumMod val="50000"/>
                  </a:schemeClr>
                </a:solidFill>
                <a:latin typeface="+mn-lt"/>
              </a:rPr>
              <a:t>Individual giving is more reliant on personal ethics so less likely to ebb and flow like other giving areas</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03233D93-A1DF-1478-5AA2-E0B90F1F714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5" name="Picture 4" descr="A person holding a jar of coins&#10;&#10;AI-generated content may be incorrect.">
            <a:extLst>
              <a:ext uri="{FF2B5EF4-FFF2-40B4-BE49-F238E27FC236}">
                <a16:creationId xmlns:a16="http://schemas.microsoft.com/office/drawing/2014/main" id="{7ED88B2F-A1C6-E4EC-EFDC-6E512C0510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193078" y="2743200"/>
            <a:ext cx="7772400" cy="7286625"/>
          </a:xfrm>
          <a:prstGeom prst="rect">
            <a:avLst/>
          </a:prstGeom>
        </p:spPr>
      </p:pic>
    </p:spTree>
    <p:extLst>
      <p:ext uri="{BB962C8B-B14F-4D97-AF65-F5344CB8AC3E}">
        <p14:creationId xmlns:p14="http://schemas.microsoft.com/office/powerpoint/2010/main" val="9097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9CA-3A6B-4D77-8E1A-AC7524D6FC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49536-EB32-10D8-CAD9-2EAEFC3E0037}"/>
              </a:ext>
            </a:extLst>
          </p:cNvPr>
          <p:cNvSpPr>
            <a:spLocks noGrp="1"/>
          </p:cNvSpPr>
          <p:nvPr>
            <p:ph type="title"/>
          </p:nvPr>
        </p:nvSpPr>
        <p:spPr>
          <a:xfrm>
            <a:off x="986367" y="999565"/>
            <a:ext cx="23317200" cy="2286000"/>
          </a:xfrm>
        </p:spPr>
        <p:txBody>
          <a:bodyPr>
            <a:normAutofit/>
          </a:bodyPr>
          <a:lstStyle/>
          <a:p>
            <a:r>
              <a:rPr lang="en-US" dirty="0">
                <a:solidFill>
                  <a:srgbClr val="0EB1A4"/>
                </a:solidFill>
              </a:rPr>
              <a:t>The current individual giving landscape</a:t>
            </a:r>
          </a:p>
        </p:txBody>
      </p:sp>
      <p:sp>
        <p:nvSpPr>
          <p:cNvPr id="6" name="Content Placeholder 5">
            <a:extLst>
              <a:ext uri="{FF2B5EF4-FFF2-40B4-BE49-F238E27FC236}">
                <a16:creationId xmlns:a16="http://schemas.microsoft.com/office/drawing/2014/main" id="{20E2F752-BD70-11B4-8ED0-69222B981AE4}"/>
              </a:ext>
            </a:extLst>
          </p:cNvPr>
          <p:cNvSpPr>
            <a:spLocks noGrp="1"/>
          </p:cNvSpPr>
          <p:nvPr>
            <p:ph idx="1"/>
          </p:nvPr>
        </p:nvSpPr>
        <p:spPr>
          <a:xfrm>
            <a:off x="833967" y="2146851"/>
            <a:ext cx="22563666" cy="11399543"/>
          </a:xfrm>
        </p:spPr>
        <p:txBody>
          <a:bodyPr numCol="1">
            <a:normAutofit fontScale="92500" lnSpcReduction="20000"/>
          </a:bodyPr>
          <a:lstStyle/>
          <a:p>
            <a:r>
              <a:rPr lang="en-US" sz="5600" dirty="0">
                <a:solidFill>
                  <a:schemeClr val="bg2">
                    <a:lumMod val="50000"/>
                  </a:schemeClr>
                </a:solidFill>
                <a:latin typeface="+mn-lt"/>
              </a:rPr>
              <a:t>Individuals gave an estimated $592.5 billion to U.S. charities in 2024. </a:t>
            </a:r>
          </a:p>
          <a:p>
            <a:r>
              <a:rPr lang="en-US" sz="5600" dirty="0">
                <a:solidFill>
                  <a:schemeClr val="bg2">
                    <a:lumMod val="50000"/>
                  </a:schemeClr>
                </a:solidFill>
                <a:latin typeface="+mn-lt"/>
              </a:rPr>
              <a:t>Total giving grew 6.3% in 2024</a:t>
            </a:r>
          </a:p>
          <a:p>
            <a:r>
              <a:rPr lang="en-US" sz="5600" dirty="0">
                <a:solidFill>
                  <a:schemeClr val="bg2">
                    <a:lumMod val="50000"/>
                  </a:schemeClr>
                </a:solidFill>
                <a:latin typeface="+mn-lt"/>
              </a:rPr>
              <a:t>All sectors saw donations increase in current dollars while giving to foundations remained flat</a:t>
            </a:r>
          </a:p>
          <a:p>
            <a:r>
              <a:rPr lang="en-US" sz="5600" dirty="0">
                <a:solidFill>
                  <a:schemeClr val="bg2">
                    <a:lumMod val="50000"/>
                  </a:schemeClr>
                </a:solidFill>
                <a:latin typeface="+mn-lt"/>
              </a:rPr>
              <a:t>57% of donors are enrolled in a recurring giving program (94% of recurring donors give monthly)</a:t>
            </a:r>
          </a:p>
          <a:p>
            <a:r>
              <a:rPr lang="en-US" sz="5600" dirty="0">
                <a:solidFill>
                  <a:schemeClr val="bg2">
                    <a:lumMod val="50000"/>
                  </a:schemeClr>
                </a:solidFill>
                <a:latin typeface="+mn-lt"/>
              </a:rPr>
              <a:t>In 2025 thus far, individual giving has remained steady but not much data available yet on impact of federal funding cuts on individual giving</a:t>
            </a:r>
          </a:p>
          <a:p>
            <a:r>
              <a:rPr lang="en-US" sz="5600" dirty="0">
                <a:solidFill>
                  <a:schemeClr val="bg2">
                    <a:lumMod val="50000"/>
                  </a:schemeClr>
                </a:solidFill>
                <a:latin typeface="+mn-lt"/>
              </a:rPr>
              <a:t>Donors may too be impacted by financial uncertainties, due to federal funding cuts, which could impact their decision to give</a:t>
            </a:r>
          </a:p>
          <a:p>
            <a:pPr marL="0" indent="0">
              <a:buNone/>
            </a:pPr>
            <a:r>
              <a:rPr lang="en-US" sz="5600" dirty="0">
                <a:solidFill>
                  <a:schemeClr val="bg2">
                    <a:lumMod val="50000"/>
                  </a:schemeClr>
                </a:solidFill>
                <a:latin typeface="+mn-lt"/>
              </a:rPr>
              <a:t>It’s important that we see individual donors as partners. Update messaging to inform donors of financial changes at your nonprofit, especially gaps left by federal funding cuts.</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169894CC-50BC-B468-DBBD-0CBA41ACB6F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25440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86367" y="2795438"/>
            <a:ext cx="22411266" cy="5537413"/>
          </a:xfrm>
          <a:prstGeom prst="rect">
            <a:avLst/>
          </a:prstGeom>
        </p:spPr>
        <p:txBody>
          <a:bodyPr wrap="square" lIns="0" tIns="0" rIns="0" bIns="0" rtlCol="0" anchor="t">
            <a:spAutoFit/>
          </a:bodyPr>
          <a:lstStyle/>
          <a:p>
            <a:r>
              <a:rPr lang="en-US" sz="9600" dirty="0">
                <a:solidFill>
                  <a:srgbClr val="111B1E"/>
                </a:solidFill>
                <a:latin typeface="RoxboroughCF"/>
                <a:ea typeface="RoxboroughCF"/>
                <a:cs typeface="RoxboroughCF"/>
                <a:sym typeface="RoxboroughCF"/>
              </a:rPr>
              <a:t>“Think of giving not only as a duty </a:t>
            </a:r>
          </a:p>
          <a:p>
            <a:r>
              <a:rPr lang="en-US" sz="9600" dirty="0">
                <a:solidFill>
                  <a:srgbClr val="111B1E"/>
                </a:solidFill>
                <a:latin typeface="RoxboroughCF"/>
                <a:ea typeface="RoxboroughCF"/>
                <a:cs typeface="RoxboroughCF"/>
                <a:sym typeface="RoxboroughCF"/>
              </a:rPr>
              <a:t>but as a </a:t>
            </a:r>
            <a:r>
              <a:rPr lang="en-US" sz="9600" i="1" dirty="0">
                <a:solidFill>
                  <a:srgbClr val="111B1E"/>
                </a:solidFill>
                <a:latin typeface="RoxboroughCF Italics"/>
                <a:ea typeface="RoxboroughCF Italics"/>
                <a:cs typeface="RoxboroughCF Italics"/>
                <a:sym typeface="RoxboroughCF Italics"/>
              </a:rPr>
              <a:t>privilege</a:t>
            </a:r>
            <a:r>
              <a:rPr lang="en-US" sz="9600" dirty="0">
                <a:solidFill>
                  <a:srgbClr val="111B1E"/>
                </a:solidFill>
                <a:latin typeface="RoxboroughCF"/>
                <a:ea typeface="RoxboroughCF"/>
                <a:cs typeface="RoxboroughCF"/>
                <a:sym typeface="RoxboroughCF"/>
              </a:rPr>
              <a:t>.”</a:t>
            </a:r>
          </a:p>
          <a:p>
            <a:r>
              <a:rPr lang="en-US" sz="7200" dirty="0">
                <a:solidFill>
                  <a:srgbClr val="111B1E"/>
                </a:solidFill>
                <a:latin typeface="RoxboroughCF"/>
                <a:ea typeface="RoxboroughCF"/>
                <a:cs typeface="RoxboroughCF"/>
                <a:sym typeface="RoxboroughCF"/>
              </a:rPr>
              <a:t>John D. Rockefeller</a:t>
            </a:r>
          </a:p>
          <a:p>
            <a:pPr>
              <a:lnSpc>
                <a:spcPts val="11520"/>
              </a:lnSpc>
            </a:pPr>
            <a:endParaRPr lang="en-US" sz="9600" dirty="0">
              <a:solidFill>
                <a:srgbClr val="111B1E"/>
              </a:solidFill>
              <a:latin typeface="RoxboroughCF"/>
              <a:ea typeface="RoxboroughCF"/>
              <a:cs typeface="RoxboroughCF"/>
              <a:sym typeface="RoxboroughCF"/>
            </a:endParaRPr>
          </a:p>
        </p:txBody>
      </p:sp>
      <p:pic>
        <p:nvPicPr>
          <p:cNvPr id="5" name="Image" descr="Image">
            <a:extLst>
              <a:ext uri="{FF2B5EF4-FFF2-40B4-BE49-F238E27FC236}">
                <a16:creationId xmlns:a16="http://schemas.microsoft.com/office/drawing/2014/main" id="{21D4C64B-0A43-12F0-0BE1-37E78B20166C}"/>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itle 2">
            <a:extLst>
              <a:ext uri="{FF2B5EF4-FFF2-40B4-BE49-F238E27FC236}">
                <a16:creationId xmlns:a16="http://schemas.microsoft.com/office/drawing/2014/main" id="{386144DB-5CA5-BF61-0270-712D3ED3783F}"/>
              </a:ext>
            </a:extLst>
          </p:cNvPr>
          <p:cNvSpPr txBox="1">
            <a:spLocks/>
          </p:cNvSpPr>
          <p:nvPr/>
        </p:nvSpPr>
        <p:spPr>
          <a:xfrm>
            <a:off x="986367" y="999565"/>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Donor Motivations</a:t>
            </a:r>
          </a:p>
        </p:txBody>
      </p:sp>
      <p:pic>
        <p:nvPicPr>
          <p:cNvPr id="9" name="Picture 8" descr="A person handing money to another person&#10;&#10;AI-generated content may be incorrect.">
            <a:extLst>
              <a:ext uri="{FF2B5EF4-FFF2-40B4-BE49-F238E27FC236}">
                <a16:creationId xmlns:a16="http://schemas.microsoft.com/office/drawing/2014/main" id="{CB1704A1-032D-5A17-DC32-782E494F05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9181" y="7596502"/>
            <a:ext cx="8451569" cy="56343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4EDD-4D45-8C80-508E-31EAB93312E0}"/>
            </a:ext>
          </a:extLst>
        </p:cNvPr>
        <p:cNvGrpSpPr/>
        <p:nvPr/>
      </p:nvGrpSpPr>
      <p:grpSpPr>
        <a:xfrm>
          <a:off x="0" y="0"/>
          <a:ext cx="0" cy="0"/>
          <a:chOff x="0" y="0"/>
          <a:chExt cx="0" cy="0"/>
        </a:xfrm>
      </p:grpSpPr>
      <p:pic>
        <p:nvPicPr>
          <p:cNvPr id="5" name="Image" descr="Image">
            <a:extLst>
              <a:ext uri="{FF2B5EF4-FFF2-40B4-BE49-F238E27FC236}">
                <a16:creationId xmlns:a16="http://schemas.microsoft.com/office/drawing/2014/main" id="{E9C87064-637C-0AE6-8B74-F0C8238D303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itle 2">
            <a:extLst>
              <a:ext uri="{FF2B5EF4-FFF2-40B4-BE49-F238E27FC236}">
                <a16:creationId xmlns:a16="http://schemas.microsoft.com/office/drawing/2014/main" id="{2F94106A-349C-13ED-7119-4EBC9D9CEAFE}"/>
              </a:ext>
            </a:extLst>
          </p:cNvPr>
          <p:cNvSpPr txBox="1">
            <a:spLocks/>
          </p:cNvSpPr>
          <p:nvPr/>
        </p:nvSpPr>
        <p:spPr>
          <a:xfrm>
            <a:off x="986367" y="999565"/>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Donor Motivations</a:t>
            </a:r>
          </a:p>
        </p:txBody>
      </p:sp>
      <p:sp>
        <p:nvSpPr>
          <p:cNvPr id="7" name="Content Placeholder 5">
            <a:extLst>
              <a:ext uri="{FF2B5EF4-FFF2-40B4-BE49-F238E27FC236}">
                <a16:creationId xmlns:a16="http://schemas.microsoft.com/office/drawing/2014/main" id="{414D0B87-9FDD-13BE-4E9C-C947E0282B99}"/>
              </a:ext>
            </a:extLst>
          </p:cNvPr>
          <p:cNvSpPr txBox="1">
            <a:spLocks/>
          </p:cNvSpPr>
          <p:nvPr/>
        </p:nvSpPr>
        <p:spPr>
          <a:xfrm>
            <a:off x="1481963" y="2316457"/>
            <a:ext cx="22563666" cy="10668023"/>
          </a:xfrm>
          <a:prstGeom prst="rect">
            <a:avLst/>
          </a:prstGeom>
        </p:spPr>
        <p:txBody>
          <a:bodyPr numCol="1">
            <a:normAutofit fontScale="85000" lnSpcReduction="2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FontTx/>
              <a:buNone/>
            </a:pPr>
            <a:r>
              <a:rPr lang="en-US" sz="5600" dirty="0">
                <a:solidFill>
                  <a:schemeClr val="bg2">
                    <a:lumMod val="50000"/>
                  </a:schemeClr>
                </a:solidFill>
                <a:latin typeface="+mn-lt"/>
              </a:rPr>
              <a:t>Individuals choose to donate to an organization for many reasons…</a:t>
            </a:r>
          </a:p>
          <a:p>
            <a:r>
              <a:rPr lang="en-US" sz="5600" dirty="0">
                <a:solidFill>
                  <a:schemeClr val="bg2">
                    <a:lumMod val="50000"/>
                  </a:schemeClr>
                </a:solidFill>
                <a:latin typeface="+mn-lt"/>
              </a:rPr>
              <a:t>Desire to help others and improve the world</a:t>
            </a:r>
          </a:p>
          <a:p>
            <a:r>
              <a:rPr lang="en-US" sz="5600" dirty="0">
                <a:solidFill>
                  <a:schemeClr val="bg2">
                    <a:lumMod val="50000"/>
                  </a:schemeClr>
                </a:solidFill>
                <a:latin typeface="+mn-lt"/>
              </a:rPr>
              <a:t>Value alignment – donors are more likely to support causes that align with their personal beliefs, values, and identity</a:t>
            </a:r>
          </a:p>
          <a:p>
            <a:r>
              <a:rPr lang="en-US" sz="5600" dirty="0">
                <a:solidFill>
                  <a:schemeClr val="bg2">
                    <a:lumMod val="50000"/>
                  </a:schemeClr>
                </a:solidFill>
                <a:latin typeface="+mn-lt"/>
              </a:rPr>
              <a:t>Sense of purpose – donors seek to live in a purpose-driven life and want to feel they are contributing</a:t>
            </a:r>
          </a:p>
          <a:p>
            <a:r>
              <a:rPr lang="en-US" sz="5600" dirty="0">
                <a:solidFill>
                  <a:schemeClr val="bg2">
                    <a:lumMod val="50000"/>
                  </a:schemeClr>
                </a:solidFill>
                <a:latin typeface="+mn-lt"/>
              </a:rPr>
              <a:t>Social influence – donors are motivated to give because their peers are giving</a:t>
            </a:r>
          </a:p>
          <a:p>
            <a:r>
              <a:rPr lang="en-US" sz="5600" dirty="0">
                <a:solidFill>
                  <a:schemeClr val="bg2">
                    <a:lumMod val="50000"/>
                  </a:schemeClr>
                </a:solidFill>
                <a:latin typeface="+mn-lt"/>
              </a:rPr>
              <a:t>Want a sense of community and belonging</a:t>
            </a:r>
          </a:p>
          <a:p>
            <a:r>
              <a:rPr lang="en-US" sz="5600" dirty="0">
                <a:solidFill>
                  <a:schemeClr val="bg2">
                    <a:lumMod val="50000"/>
                  </a:schemeClr>
                </a:solidFill>
                <a:latin typeface="+mn-lt"/>
              </a:rPr>
              <a:t>Legacy and tradition – some donors desire to leave a lasting legacy, honor a loved one’s memory, or pass down a culture of generosity</a:t>
            </a:r>
          </a:p>
          <a:p>
            <a:r>
              <a:rPr lang="en-US" sz="5600" dirty="0">
                <a:solidFill>
                  <a:schemeClr val="bg2">
                    <a:lumMod val="50000"/>
                  </a:schemeClr>
                </a:solidFill>
                <a:latin typeface="+mn-lt"/>
              </a:rPr>
              <a:t>External Factors such as simply being asked; urgent/tangible needs; convenience</a:t>
            </a:r>
          </a:p>
          <a:p>
            <a:pPr marL="0" indent="0">
              <a:buFontTx/>
              <a:buNone/>
            </a:pPr>
            <a:endParaRPr lang="en-US" sz="5600" dirty="0">
              <a:solidFill>
                <a:schemeClr val="bg2">
                  <a:lumMod val="50000"/>
                </a:schemeClr>
              </a:solidFill>
              <a:latin typeface="+mn-lt"/>
            </a:endParaRPr>
          </a:p>
        </p:txBody>
      </p:sp>
    </p:spTree>
    <p:extLst>
      <p:ext uri="{BB962C8B-B14F-4D97-AF65-F5344CB8AC3E}">
        <p14:creationId xmlns:p14="http://schemas.microsoft.com/office/powerpoint/2010/main" val="195855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CC521-642B-3AAF-FB8D-273BB3A5D934}"/>
            </a:ext>
          </a:extLst>
        </p:cNvPr>
        <p:cNvGrpSpPr/>
        <p:nvPr/>
      </p:nvGrpSpPr>
      <p:grpSpPr>
        <a:xfrm>
          <a:off x="0" y="0"/>
          <a:ext cx="0" cy="0"/>
          <a:chOff x="0" y="0"/>
          <a:chExt cx="0" cy="0"/>
        </a:xfrm>
      </p:grpSpPr>
      <p:pic>
        <p:nvPicPr>
          <p:cNvPr id="5" name="Image" descr="Image">
            <a:extLst>
              <a:ext uri="{FF2B5EF4-FFF2-40B4-BE49-F238E27FC236}">
                <a16:creationId xmlns:a16="http://schemas.microsoft.com/office/drawing/2014/main" id="{AF44C247-8C42-F708-2EE2-2CBC9FF87DB2}"/>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itle 2">
            <a:extLst>
              <a:ext uri="{FF2B5EF4-FFF2-40B4-BE49-F238E27FC236}">
                <a16:creationId xmlns:a16="http://schemas.microsoft.com/office/drawing/2014/main" id="{99D8C7ED-3A07-3E63-1DB4-90AEC3C3748A}"/>
              </a:ext>
            </a:extLst>
          </p:cNvPr>
          <p:cNvSpPr txBox="1">
            <a:spLocks/>
          </p:cNvSpPr>
          <p:nvPr/>
        </p:nvSpPr>
        <p:spPr>
          <a:xfrm>
            <a:off x="986367" y="999565"/>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Impact of Technology of Giving</a:t>
            </a:r>
          </a:p>
        </p:txBody>
      </p:sp>
      <p:sp>
        <p:nvSpPr>
          <p:cNvPr id="7" name="Content Placeholder 5">
            <a:extLst>
              <a:ext uri="{FF2B5EF4-FFF2-40B4-BE49-F238E27FC236}">
                <a16:creationId xmlns:a16="http://schemas.microsoft.com/office/drawing/2014/main" id="{98D2FB92-9395-12E6-DADA-B29E6E0A128C}"/>
              </a:ext>
            </a:extLst>
          </p:cNvPr>
          <p:cNvSpPr txBox="1">
            <a:spLocks/>
          </p:cNvSpPr>
          <p:nvPr/>
        </p:nvSpPr>
        <p:spPr>
          <a:xfrm>
            <a:off x="1481963" y="2316458"/>
            <a:ext cx="22563666" cy="10173482"/>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FontTx/>
              <a:buNone/>
            </a:pPr>
            <a:r>
              <a:rPr lang="en-US" dirty="0">
                <a:solidFill>
                  <a:schemeClr val="bg2">
                    <a:lumMod val="50000"/>
                  </a:schemeClr>
                </a:solidFill>
                <a:latin typeface="+mn-lt"/>
              </a:rPr>
              <a:t>Technology has greatly shaped philanthropic giving in recent years. </a:t>
            </a:r>
          </a:p>
          <a:p>
            <a:pPr marL="0" indent="0">
              <a:buFontTx/>
              <a:buNone/>
            </a:pPr>
            <a:r>
              <a:rPr lang="en-US" dirty="0">
                <a:solidFill>
                  <a:schemeClr val="bg2">
                    <a:lumMod val="50000"/>
                  </a:schemeClr>
                </a:solidFill>
                <a:latin typeface="+mn-lt"/>
              </a:rPr>
              <a:t>Technology has made giving more accessible, transparent, and engaging.</a:t>
            </a:r>
          </a:p>
          <a:p>
            <a:pPr marL="0" indent="0">
              <a:buFontTx/>
              <a:buNone/>
            </a:pPr>
            <a:r>
              <a:rPr lang="en-US" b="1" dirty="0">
                <a:solidFill>
                  <a:schemeClr val="bg2">
                    <a:lumMod val="50000"/>
                  </a:schemeClr>
                </a:solidFill>
                <a:latin typeface="+mn-lt"/>
              </a:rPr>
              <a:t>Accessibility: </a:t>
            </a:r>
            <a:r>
              <a:rPr lang="en-US" dirty="0">
                <a:solidFill>
                  <a:schemeClr val="bg2">
                    <a:lumMod val="50000"/>
                  </a:schemeClr>
                </a:solidFill>
                <a:latin typeface="+mn-lt"/>
              </a:rPr>
              <a:t>Technology puts giving at a donors’ fingertips. Mobile apps simplify and expand access to charitable giving.</a:t>
            </a:r>
          </a:p>
          <a:p>
            <a:pPr marL="0" indent="0">
              <a:buFontTx/>
              <a:buNone/>
            </a:pPr>
            <a:r>
              <a:rPr lang="en-US" b="1" dirty="0">
                <a:solidFill>
                  <a:schemeClr val="bg2">
                    <a:lumMod val="50000"/>
                  </a:schemeClr>
                </a:solidFill>
                <a:latin typeface="+mn-lt"/>
              </a:rPr>
              <a:t>Transparency: </a:t>
            </a:r>
            <a:r>
              <a:rPr lang="en-US" dirty="0">
                <a:solidFill>
                  <a:schemeClr val="bg2">
                    <a:lumMod val="50000"/>
                  </a:schemeClr>
                </a:solidFill>
                <a:latin typeface="+mn-lt"/>
              </a:rPr>
              <a:t>Digital platforms offer dashboards that show exactly where funds go and how they are spent; advanced technology creates tamper-proof records of financial transactions to ensure funds are being used as intended.</a:t>
            </a:r>
          </a:p>
          <a:p>
            <a:pPr marL="0" indent="0">
              <a:buFontTx/>
              <a:buNone/>
            </a:pPr>
            <a:r>
              <a:rPr lang="en-US" b="1" dirty="0">
                <a:solidFill>
                  <a:schemeClr val="bg2">
                    <a:lumMod val="50000"/>
                  </a:schemeClr>
                </a:solidFill>
                <a:latin typeface="+mn-lt"/>
              </a:rPr>
              <a:t>Engaging: </a:t>
            </a:r>
            <a:r>
              <a:rPr lang="en-US" dirty="0">
                <a:solidFill>
                  <a:schemeClr val="bg2">
                    <a:lumMod val="50000"/>
                  </a:schemeClr>
                </a:solidFill>
                <a:latin typeface="+mn-lt"/>
              </a:rPr>
              <a:t>Crowdfunding allows individuals to raise money for causes that are important to them (GoFundMe, Kickstarter, etc.). Nonprofits can also embrace crowdfunding to directly connect with individual donors. Social media is another great tool to engage donors and amplify reach.</a:t>
            </a:r>
          </a:p>
        </p:txBody>
      </p:sp>
    </p:spTree>
    <p:extLst>
      <p:ext uri="{BB962C8B-B14F-4D97-AF65-F5344CB8AC3E}">
        <p14:creationId xmlns:p14="http://schemas.microsoft.com/office/powerpoint/2010/main" val="77921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8FC0-240E-5FE5-A938-65EEDCDF20E5}"/>
            </a:ext>
          </a:extLst>
        </p:cNvPr>
        <p:cNvGrpSpPr/>
        <p:nvPr/>
      </p:nvGrpSpPr>
      <p:grpSpPr>
        <a:xfrm>
          <a:off x="0" y="0"/>
          <a:ext cx="0" cy="0"/>
          <a:chOff x="0" y="0"/>
          <a:chExt cx="0" cy="0"/>
        </a:xfrm>
      </p:grpSpPr>
      <p:pic>
        <p:nvPicPr>
          <p:cNvPr id="5" name="Image" descr="Image">
            <a:extLst>
              <a:ext uri="{FF2B5EF4-FFF2-40B4-BE49-F238E27FC236}">
                <a16:creationId xmlns:a16="http://schemas.microsoft.com/office/drawing/2014/main" id="{ADE3A16E-7E4F-6B9E-C23C-48E9112F8691}"/>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itle 2">
            <a:extLst>
              <a:ext uri="{FF2B5EF4-FFF2-40B4-BE49-F238E27FC236}">
                <a16:creationId xmlns:a16="http://schemas.microsoft.com/office/drawing/2014/main" id="{A5436AB9-BD02-BF03-ECB4-7DD2838CDF6D}"/>
              </a:ext>
            </a:extLst>
          </p:cNvPr>
          <p:cNvSpPr txBox="1">
            <a:spLocks/>
          </p:cNvSpPr>
          <p:nvPr/>
        </p:nvSpPr>
        <p:spPr>
          <a:xfrm>
            <a:off x="728429" y="694765"/>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2026 Tax Changes for Individual donors</a:t>
            </a:r>
          </a:p>
        </p:txBody>
      </p:sp>
      <p:sp>
        <p:nvSpPr>
          <p:cNvPr id="7" name="Content Placeholder 5">
            <a:extLst>
              <a:ext uri="{FF2B5EF4-FFF2-40B4-BE49-F238E27FC236}">
                <a16:creationId xmlns:a16="http://schemas.microsoft.com/office/drawing/2014/main" id="{54945416-91C0-5890-B533-F54847183F96}"/>
              </a:ext>
            </a:extLst>
          </p:cNvPr>
          <p:cNvSpPr txBox="1">
            <a:spLocks/>
          </p:cNvSpPr>
          <p:nvPr/>
        </p:nvSpPr>
        <p:spPr>
          <a:xfrm>
            <a:off x="1481963" y="2316458"/>
            <a:ext cx="22563666" cy="10983906"/>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FontTx/>
              <a:buNone/>
            </a:pPr>
            <a:r>
              <a:rPr lang="en-US" dirty="0">
                <a:solidFill>
                  <a:schemeClr val="bg2">
                    <a:lumMod val="50000"/>
                  </a:schemeClr>
                </a:solidFill>
                <a:latin typeface="+mn-lt"/>
              </a:rPr>
              <a:t>Current Administration’s “Big Beautiful Bill” made tax changes that could impact year-end charitable giving.</a:t>
            </a:r>
          </a:p>
          <a:p>
            <a:pPr marL="0" indent="0">
              <a:buFontTx/>
              <a:buNone/>
            </a:pPr>
            <a:r>
              <a:rPr lang="en-US" b="1" dirty="0">
                <a:solidFill>
                  <a:schemeClr val="bg2">
                    <a:lumMod val="50000"/>
                  </a:schemeClr>
                </a:solidFill>
                <a:latin typeface="+mn-lt"/>
              </a:rPr>
              <a:t>For non-itemizers (90% of filers):</a:t>
            </a:r>
          </a:p>
          <a:p>
            <a:r>
              <a:rPr lang="en-US" dirty="0">
                <a:solidFill>
                  <a:schemeClr val="bg2">
                    <a:lumMod val="50000"/>
                  </a:schemeClr>
                </a:solidFill>
                <a:latin typeface="+mn-lt"/>
              </a:rPr>
              <a:t>New tax break worth up to $1,000 for single filers and $2,000 for married couples filing jointly for taxpayers who take the standard deduction (excluded Donor Advised Funds)</a:t>
            </a:r>
          </a:p>
          <a:p>
            <a:r>
              <a:rPr lang="en-US" dirty="0">
                <a:solidFill>
                  <a:schemeClr val="bg2">
                    <a:lumMod val="50000"/>
                  </a:schemeClr>
                </a:solidFill>
                <a:latin typeface="+mn-lt"/>
              </a:rPr>
              <a:t>This change will likely provide tax benefits to a large number of taxpayers who previously donated but did not itemize</a:t>
            </a:r>
          </a:p>
          <a:p>
            <a:r>
              <a:rPr lang="en-US" dirty="0">
                <a:solidFill>
                  <a:schemeClr val="bg2">
                    <a:lumMod val="50000"/>
                  </a:schemeClr>
                </a:solidFill>
                <a:latin typeface="+mn-lt"/>
              </a:rPr>
              <a:t>Could make sense to delay smaller year-end gifts to January if you don’t itemize</a:t>
            </a:r>
          </a:p>
        </p:txBody>
      </p:sp>
    </p:spTree>
    <p:extLst>
      <p:ext uri="{BB962C8B-B14F-4D97-AF65-F5344CB8AC3E}">
        <p14:creationId xmlns:p14="http://schemas.microsoft.com/office/powerpoint/2010/main" val="211622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93BE-23C6-A02E-573C-DB702AD29298}"/>
            </a:ext>
          </a:extLst>
        </p:cNvPr>
        <p:cNvGrpSpPr/>
        <p:nvPr/>
      </p:nvGrpSpPr>
      <p:grpSpPr>
        <a:xfrm>
          <a:off x="0" y="0"/>
          <a:ext cx="0" cy="0"/>
          <a:chOff x="0" y="0"/>
          <a:chExt cx="0" cy="0"/>
        </a:xfrm>
      </p:grpSpPr>
      <p:pic>
        <p:nvPicPr>
          <p:cNvPr id="5" name="Image" descr="Image">
            <a:extLst>
              <a:ext uri="{FF2B5EF4-FFF2-40B4-BE49-F238E27FC236}">
                <a16:creationId xmlns:a16="http://schemas.microsoft.com/office/drawing/2014/main" id="{A04C55E9-E769-A827-9B88-93BF91ADD17E}"/>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itle 2">
            <a:extLst>
              <a:ext uri="{FF2B5EF4-FFF2-40B4-BE49-F238E27FC236}">
                <a16:creationId xmlns:a16="http://schemas.microsoft.com/office/drawing/2014/main" id="{2FCC4980-0DB3-3BDE-48B9-40A9966E9FAA}"/>
              </a:ext>
            </a:extLst>
          </p:cNvPr>
          <p:cNvSpPr txBox="1">
            <a:spLocks/>
          </p:cNvSpPr>
          <p:nvPr/>
        </p:nvSpPr>
        <p:spPr>
          <a:xfrm>
            <a:off x="728429" y="694765"/>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2026 Tax Changes for Individual donors</a:t>
            </a:r>
          </a:p>
        </p:txBody>
      </p:sp>
      <p:sp>
        <p:nvSpPr>
          <p:cNvPr id="7" name="Content Placeholder 5">
            <a:extLst>
              <a:ext uri="{FF2B5EF4-FFF2-40B4-BE49-F238E27FC236}">
                <a16:creationId xmlns:a16="http://schemas.microsoft.com/office/drawing/2014/main" id="{54A2C54A-06DE-522E-F0BB-718FF869AD8E}"/>
              </a:ext>
            </a:extLst>
          </p:cNvPr>
          <p:cNvSpPr txBox="1">
            <a:spLocks/>
          </p:cNvSpPr>
          <p:nvPr/>
        </p:nvSpPr>
        <p:spPr>
          <a:xfrm>
            <a:off x="1481963" y="2316458"/>
            <a:ext cx="22563666" cy="10983906"/>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None/>
            </a:pPr>
            <a:r>
              <a:rPr lang="en-US" b="1" dirty="0">
                <a:solidFill>
                  <a:schemeClr val="bg2">
                    <a:lumMod val="50000"/>
                  </a:schemeClr>
                </a:solidFill>
                <a:latin typeface="+mn-lt"/>
              </a:rPr>
              <a:t>For itemizers:</a:t>
            </a:r>
          </a:p>
          <a:p>
            <a:r>
              <a:rPr lang="en-US" dirty="0">
                <a:solidFill>
                  <a:schemeClr val="bg2">
                    <a:lumMod val="50000"/>
                  </a:schemeClr>
                </a:solidFill>
                <a:latin typeface="+mn-lt"/>
              </a:rPr>
              <a:t>There is an itemized charitable deduction “floor” which only permits the tax break once your total donations exceeds 0.5% of your AGI. Smaller donations may no longer reduce your tax bill unless they clear this threshold. (If your AGI is over $200,000, only gifts above $1,000 would be deductible.)</a:t>
            </a:r>
          </a:p>
          <a:p>
            <a:r>
              <a:rPr lang="en-US" dirty="0">
                <a:solidFill>
                  <a:schemeClr val="bg2">
                    <a:lumMod val="50000"/>
                  </a:schemeClr>
                </a:solidFill>
                <a:latin typeface="+mn-lt"/>
              </a:rPr>
              <a:t>Taxpayers in the 37% income tax bracket will see the value of their charitable deduction benefits capped at 35%. (A $10,000 gift that currently generates a $3,700 tax savings would be limited to $3,500.) – GIVE EARLY!</a:t>
            </a:r>
          </a:p>
          <a:p>
            <a:r>
              <a:rPr lang="en-US" dirty="0">
                <a:solidFill>
                  <a:schemeClr val="bg2">
                    <a:lumMod val="50000"/>
                  </a:schemeClr>
                </a:solidFill>
                <a:latin typeface="+mn-lt"/>
              </a:rPr>
              <a:t>Permanent AGI limit – taxpayers have the ability to deduct cash gifts to public charities up to 60% of your AGI (historically 50% cap)</a:t>
            </a:r>
          </a:p>
          <a:p>
            <a:r>
              <a:rPr lang="en-US" dirty="0">
                <a:solidFill>
                  <a:schemeClr val="bg2">
                    <a:lumMod val="50000"/>
                  </a:schemeClr>
                </a:solidFill>
                <a:latin typeface="+mn-lt"/>
              </a:rPr>
              <a:t>If your gifts exceed the annual cap, taxpayers can carry forward the unused deduction for up to five tax years</a:t>
            </a:r>
          </a:p>
        </p:txBody>
      </p:sp>
    </p:spTree>
    <p:extLst>
      <p:ext uri="{BB962C8B-B14F-4D97-AF65-F5344CB8AC3E}">
        <p14:creationId xmlns:p14="http://schemas.microsoft.com/office/powerpoint/2010/main" val="2240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chemeClr val="accent4">
                    <a:lumMod val="40000"/>
                    <a:lumOff val="60000"/>
                  </a:schemeClr>
                </a:solidFill>
                <a:latin typeface="Montserrat"/>
                <a:ea typeface="Montserrat"/>
                <a:cs typeface="Montserrat"/>
                <a:sym typeface="Montserrat"/>
              </a:rPr>
              <a:t>II. </a:t>
            </a:r>
            <a:r>
              <a:rPr lang="en-US" sz="8000" dirty="0">
                <a:solidFill>
                  <a:srgbClr val="0EB1A4"/>
                </a:solidFill>
                <a:latin typeface="Montserrat"/>
                <a:ea typeface="Montserrat"/>
                <a:cs typeface="Montserrat"/>
                <a:sym typeface="Montserrat"/>
              </a:rPr>
              <a:t>Develop familiarity with individual giving plans and goal-setting methods. </a:t>
            </a:r>
            <a:br>
              <a:rPr lang="en-US" sz="8000" dirty="0">
                <a:solidFill>
                  <a:srgbClr val="0EB1A4"/>
                </a:solidFill>
                <a:latin typeface="Montserrat"/>
                <a:ea typeface="Montserrat"/>
                <a:cs typeface="Montserrat"/>
                <a:sym typeface="Montserrat"/>
              </a:rPr>
            </a:br>
            <a:endParaRPr lang="en-US"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42902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The Giving Cycle </a:t>
            </a:r>
            <a:endParaRPr lang="en-US" dirty="0"/>
          </a:p>
        </p:txBody>
      </p:sp>
      <p:pic>
        <p:nvPicPr>
          <p:cNvPr id="8" name="Image" descr="Image">
            <a:extLst>
              <a:ext uri="{FF2B5EF4-FFF2-40B4-BE49-F238E27FC236}">
                <a16:creationId xmlns:a16="http://schemas.microsoft.com/office/drawing/2014/main" id="{18731E28-5667-2415-75E0-55270CFF614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extBox 5">
            <a:extLst>
              <a:ext uri="{FF2B5EF4-FFF2-40B4-BE49-F238E27FC236}">
                <a16:creationId xmlns:a16="http://schemas.microsoft.com/office/drawing/2014/main" id="{9BF27389-3131-5939-7829-87A8D505FE22}"/>
              </a:ext>
            </a:extLst>
          </p:cNvPr>
          <p:cNvSpPr txBox="1"/>
          <p:nvPr/>
        </p:nvSpPr>
        <p:spPr>
          <a:xfrm>
            <a:off x="10526902" y="1984959"/>
            <a:ext cx="435495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dirty="0">
                <a:solidFill>
                  <a:schemeClr val="tx1"/>
                </a:solidFill>
                <a:effectLst/>
                <a:latin typeface="+mn-lt"/>
              </a:rPr>
              <a:t>Planning</a:t>
            </a:r>
            <a:r>
              <a:rPr lang="en-US" sz="3200" b="0" dirty="0">
                <a:solidFill>
                  <a:schemeClr val="tx1"/>
                </a:solidFill>
                <a:effectLst/>
                <a:latin typeface="+mn-lt"/>
              </a:rPr>
              <a:t> </a:t>
            </a:r>
          </a:p>
          <a:p>
            <a:r>
              <a:rPr lang="en-US" sz="3200" b="0" i="0" u="none" strike="noStrike" dirty="0">
                <a:solidFill>
                  <a:schemeClr val="tx1"/>
                </a:solidFill>
                <a:effectLst/>
                <a:latin typeface="+mn-lt"/>
              </a:rPr>
              <a:t>Setting up the organization to create and scaffold goals—not just dollars raised, but people engaged, and how you’ll market.</a:t>
            </a:r>
            <a:endParaRPr lang="en-US" sz="3200" b="0" dirty="0">
              <a:solidFill>
                <a:schemeClr val="tx1"/>
              </a:solidFill>
              <a:effectLst/>
              <a:latin typeface="+mn-lt"/>
            </a:endParaRPr>
          </a:p>
        </p:txBody>
      </p:sp>
      <p:sp>
        <p:nvSpPr>
          <p:cNvPr id="9" name="TextBox 8">
            <a:extLst>
              <a:ext uri="{FF2B5EF4-FFF2-40B4-BE49-F238E27FC236}">
                <a16:creationId xmlns:a16="http://schemas.microsoft.com/office/drawing/2014/main" id="{42C7CD7E-E6D6-A683-5AA7-D3108F772214}"/>
              </a:ext>
            </a:extLst>
          </p:cNvPr>
          <p:cNvSpPr txBox="1"/>
          <p:nvPr/>
        </p:nvSpPr>
        <p:spPr>
          <a:xfrm>
            <a:off x="15856964" y="4793996"/>
            <a:ext cx="4354958"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i="0" u="none" strike="noStrike" dirty="0">
                <a:solidFill>
                  <a:schemeClr val="tx1"/>
                </a:solidFill>
                <a:effectLst/>
                <a:latin typeface="+mn-lt"/>
              </a:rPr>
              <a:t>Donor Identificatio</a:t>
            </a:r>
            <a:r>
              <a:rPr lang="en-US" sz="3200" b="0" i="0" u="none" strike="noStrike" dirty="0">
                <a:solidFill>
                  <a:schemeClr val="tx1"/>
                </a:solidFill>
                <a:effectLst/>
                <a:latin typeface="+mn-lt"/>
              </a:rPr>
              <a:t>n  Looking at who you know, who has ‘raised their hand,’ and who else you can engage. </a:t>
            </a:r>
          </a:p>
        </p:txBody>
      </p:sp>
      <p:sp>
        <p:nvSpPr>
          <p:cNvPr id="10" name="TextBox 9">
            <a:extLst>
              <a:ext uri="{FF2B5EF4-FFF2-40B4-BE49-F238E27FC236}">
                <a16:creationId xmlns:a16="http://schemas.microsoft.com/office/drawing/2014/main" id="{310C826B-487F-A447-8CBB-231FB89FC23E}"/>
              </a:ext>
            </a:extLst>
          </p:cNvPr>
          <p:cNvSpPr txBox="1"/>
          <p:nvPr/>
        </p:nvSpPr>
        <p:spPr>
          <a:xfrm>
            <a:off x="13458814" y="8958962"/>
            <a:ext cx="435495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dirty="0">
                <a:solidFill>
                  <a:schemeClr val="tx1"/>
                </a:solidFill>
                <a:effectLst/>
                <a:latin typeface="+mn-lt"/>
              </a:rPr>
              <a:t>Cultivation</a:t>
            </a:r>
          </a:p>
          <a:p>
            <a:r>
              <a:rPr lang="en-US" sz="3200" b="0" i="0" u="none" strike="noStrike" dirty="0">
                <a:solidFill>
                  <a:schemeClr val="tx1"/>
                </a:solidFill>
                <a:effectLst/>
                <a:latin typeface="+mn-lt"/>
              </a:rPr>
              <a:t>Educate donors on how their dollars will make change; build value and trust in the connection and investment.</a:t>
            </a:r>
            <a:endParaRPr lang="en-US" sz="3200" b="0" dirty="0">
              <a:solidFill>
                <a:schemeClr val="tx1"/>
              </a:solidFill>
              <a:effectLst/>
              <a:latin typeface="+mn-lt"/>
            </a:endParaRPr>
          </a:p>
        </p:txBody>
      </p:sp>
      <p:sp>
        <p:nvSpPr>
          <p:cNvPr id="11" name="TextBox 10">
            <a:extLst>
              <a:ext uri="{FF2B5EF4-FFF2-40B4-BE49-F238E27FC236}">
                <a16:creationId xmlns:a16="http://schemas.microsoft.com/office/drawing/2014/main" id="{3026B91E-0318-E9F2-4547-D1447DE21A5D}"/>
              </a:ext>
            </a:extLst>
          </p:cNvPr>
          <p:cNvSpPr txBox="1"/>
          <p:nvPr/>
        </p:nvSpPr>
        <p:spPr>
          <a:xfrm>
            <a:off x="7374319" y="8958962"/>
            <a:ext cx="4354958"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dirty="0">
                <a:solidFill>
                  <a:schemeClr val="tx1"/>
                </a:solidFill>
                <a:effectLst/>
                <a:latin typeface="+mn-lt"/>
              </a:rPr>
              <a:t>Engagement</a:t>
            </a:r>
            <a:r>
              <a:rPr lang="en-US" sz="3200" b="0" dirty="0">
                <a:solidFill>
                  <a:schemeClr val="tx1"/>
                </a:solidFill>
                <a:effectLst/>
                <a:latin typeface="+mn-lt"/>
              </a:rPr>
              <a:t> </a:t>
            </a:r>
          </a:p>
          <a:p>
            <a:r>
              <a:rPr lang="en-US" sz="3200" b="0" i="0" u="none" strike="noStrike" dirty="0">
                <a:solidFill>
                  <a:schemeClr val="tx1"/>
                </a:solidFill>
                <a:effectLst/>
                <a:latin typeface="+mn-lt"/>
              </a:rPr>
              <a:t>Finally making the ask</a:t>
            </a:r>
            <a:r>
              <a:rPr lang="en-US" sz="3200" dirty="0">
                <a:solidFill>
                  <a:schemeClr val="tx1"/>
                </a:solidFill>
                <a:latin typeface="+mn-lt"/>
              </a:rPr>
              <a:t>!</a:t>
            </a:r>
          </a:p>
          <a:p>
            <a:r>
              <a:rPr lang="en-US" sz="3200" b="0" dirty="0">
                <a:solidFill>
                  <a:schemeClr val="tx1"/>
                </a:solidFill>
                <a:effectLst/>
                <a:latin typeface="+mn-lt"/>
              </a:rPr>
              <a:t>How much is connection vs. strategy?</a:t>
            </a:r>
          </a:p>
        </p:txBody>
      </p:sp>
      <p:sp>
        <p:nvSpPr>
          <p:cNvPr id="12" name="TextBox 11">
            <a:extLst>
              <a:ext uri="{FF2B5EF4-FFF2-40B4-BE49-F238E27FC236}">
                <a16:creationId xmlns:a16="http://schemas.microsoft.com/office/drawing/2014/main" id="{EE2D7F6F-E5F7-A33B-E484-8A27DD4E4EA6}"/>
              </a:ext>
            </a:extLst>
          </p:cNvPr>
          <p:cNvSpPr txBox="1"/>
          <p:nvPr/>
        </p:nvSpPr>
        <p:spPr>
          <a:xfrm>
            <a:off x="5196840" y="4793996"/>
            <a:ext cx="4354958"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3200" b="1" dirty="0">
                <a:solidFill>
                  <a:schemeClr val="tx1"/>
                </a:solidFill>
                <a:effectLst/>
                <a:latin typeface="+mn-lt"/>
              </a:rPr>
              <a:t>Stewardship</a:t>
            </a:r>
            <a:r>
              <a:rPr lang="en-US" sz="3200" b="0" dirty="0">
                <a:solidFill>
                  <a:schemeClr val="tx1"/>
                </a:solidFill>
                <a:effectLst/>
                <a:latin typeface="+mn-lt"/>
              </a:rPr>
              <a:t> </a:t>
            </a:r>
          </a:p>
          <a:p>
            <a:pPr marL="0" marR="0" indent="0" algn="ctr" defTabSz="2438337" rtl="0" fontAlgn="auto" latinLnBrk="0" hangingPunct="0">
              <a:lnSpc>
                <a:spcPct val="100000"/>
              </a:lnSpc>
              <a:spcBef>
                <a:spcPts val="0"/>
              </a:spcBef>
              <a:spcAft>
                <a:spcPts val="0"/>
              </a:spcAft>
              <a:buClrTx/>
              <a:buSzTx/>
              <a:buFontTx/>
              <a:buNone/>
              <a:tabLst/>
            </a:pPr>
            <a:r>
              <a:rPr lang="en-US" sz="3200" b="0" i="0" u="none" strike="noStrike" dirty="0">
                <a:solidFill>
                  <a:schemeClr val="tx1"/>
                </a:solidFill>
                <a:effectLst/>
                <a:latin typeface="+mn-lt"/>
              </a:rPr>
              <a:t>Caring for the donor year-round to retain their attention and future giving potential.</a:t>
            </a:r>
            <a:endParaRPr kumimoji="0" lang="en-US" sz="32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5" name="Right Arrow 14">
            <a:extLst>
              <a:ext uri="{FF2B5EF4-FFF2-40B4-BE49-F238E27FC236}">
                <a16:creationId xmlns:a16="http://schemas.microsoft.com/office/drawing/2014/main" id="{8377CBCD-EF11-1BBA-EEE4-52996484EE05}"/>
              </a:ext>
            </a:extLst>
          </p:cNvPr>
          <p:cNvSpPr/>
          <p:nvPr/>
        </p:nvSpPr>
        <p:spPr>
          <a:xfrm rot="2213439">
            <a:off x="15570953" y="2372102"/>
            <a:ext cx="1522415" cy="1737360"/>
          </a:xfrm>
          <a:prstGeom prst="rightArrow">
            <a:avLst/>
          </a:prstGeom>
          <a:solidFill>
            <a:srgbClr val="FFFFFF"/>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6" name="Right Arrow 15">
            <a:extLst>
              <a:ext uri="{FF2B5EF4-FFF2-40B4-BE49-F238E27FC236}">
                <a16:creationId xmlns:a16="http://schemas.microsoft.com/office/drawing/2014/main" id="{1A0FE092-DCB9-AD1F-E6B8-4B3FBF094C74}"/>
              </a:ext>
            </a:extLst>
          </p:cNvPr>
          <p:cNvSpPr/>
          <p:nvPr/>
        </p:nvSpPr>
        <p:spPr>
          <a:xfrm rot="7456766">
            <a:off x="17694020" y="8090282"/>
            <a:ext cx="1522415" cy="1737360"/>
          </a:xfrm>
          <a:prstGeom prst="rightArrow">
            <a:avLst/>
          </a:prstGeom>
          <a:solidFill>
            <a:srgbClr val="FFFFFF"/>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7" name="Right Arrow 16">
            <a:extLst>
              <a:ext uri="{FF2B5EF4-FFF2-40B4-BE49-F238E27FC236}">
                <a16:creationId xmlns:a16="http://schemas.microsoft.com/office/drawing/2014/main" id="{91CC068D-C9E1-96B7-6C54-21BD40D76144}"/>
              </a:ext>
            </a:extLst>
          </p:cNvPr>
          <p:cNvSpPr/>
          <p:nvPr/>
        </p:nvSpPr>
        <p:spPr>
          <a:xfrm rot="10800000">
            <a:off x="11397295" y="9865127"/>
            <a:ext cx="1522415" cy="1737360"/>
          </a:xfrm>
          <a:prstGeom prst="rightArrow">
            <a:avLst/>
          </a:prstGeom>
          <a:solidFill>
            <a:srgbClr val="FFFFFF"/>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8" name="Right Arrow 17">
            <a:extLst>
              <a:ext uri="{FF2B5EF4-FFF2-40B4-BE49-F238E27FC236}">
                <a16:creationId xmlns:a16="http://schemas.microsoft.com/office/drawing/2014/main" id="{32DB8A6B-ED25-74A8-6672-9E36F933406E}"/>
              </a:ext>
            </a:extLst>
          </p:cNvPr>
          <p:cNvSpPr/>
          <p:nvPr/>
        </p:nvSpPr>
        <p:spPr>
          <a:xfrm rot="13506252">
            <a:off x="5965540" y="7814973"/>
            <a:ext cx="1522415" cy="1737360"/>
          </a:xfrm>
          <a:prstGeom prst="rightArrow">
            <a:avLst/>
          </a:prstGeom>
          <a:solidFill>
            <a:srgbClr val="FFFFFF"/>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20" name="Right Arrow 19">
            <a:extLst>
              <a:ext uri="{FF2B5EF4-FFF2-40B4-BE49-F238E27FC236}">
                <a16:creationId xmlns:a16="http://schemas.microsoft.com/office/drawing/2014/main" id="{45E7AA86-F7D2-9A2A-0524-D9171898BCA8}"/>
              </a:ext>
            </a:extLst>
          </p:cNvPr>
          <p:cNvSpPr/>
          <p:nvPr/>
        </p:nvSpPr>
        <p:spPr>
          <a:xfrm rot="19379286">
            <a:off x="8474913" y="2475436"/>
            <a:ext cx="1522415" cy="1737360"/>
          </a:xfrm>
          <a:prstGeom prst="rightArrow">
            <a:avLst/>
          </a:prstGeom>
          <a:solidFill>
            <a:srgbClr val="FFFFFF"/>
          </a:solidFill>
          <a:ln w="25400" cap="flat">
            <a:solidFill>
              <a:schemeClr val="accent2">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260144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671322" y="5161283"/>
            <a:ext cx="4815077" cy="4168755"/>
          </a:xfrm>
          <a:prstGeom prst="rect">
            <a:avLst/>
          </a:prstGeom>
          <a:ln w="12700">
            <a:miter lim="400000"/>
          </a:ln>
        </p:spPr>
      </p:pic>
      <p:sp>
        <p:nvSpPr>
          <p:cNvPr id="158" name="section…"/>
          <p:cNvSpPr txBox="1"/>
          <p:nvPr/>
        </p:nvSpPr>
        <p:spPr>
          <a:xfrm>
            <a:off x="7215664" y="328628"/>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6373907" y="1966104"/>
            <a:ext cx="17785976" cy="11399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solidFill>
                  <a:schemeClr val="bg1"/>
                </a:solidFill>
              </a:rPr>
              <a:t>1. Understand the current individual giving landscape &amp; donor motivations. </a:t>
            </a:r>
          </a:p>
          <a:p>
            <a:pPr algn="l"/>
            <a:r>
              <a:rPr lang="en-US" sz="4800" dirty="0">
                <a:solidFill>
                  <a:schemeClr val="bg1"/>
                </a:solidFill>
              </a:rPr>
              <a:t> </a:t>
            </a:r>
          </a:p>
          <a:p>
            <a:pPr algn="l"/>
            <a:r>
              <a:rPr lang="en-US" sz="4800" dirty="0">
                <a:solidFill>
                  <a:schemeClr val="bg1"/>
                </a:solidFill>
              </a:rPr>
              <a:t>2. Develop familiarity with individual giving plans and goal-setting methods. </a:t>
            </a:r>
          </a:p>
          <a:p>
            <a:pPr algn="l"/>
            <a:r>
              <a:rPr lang="en-US" sz="4800" dirty="0">
                <a:solidFill>
                  <a:schemeClr val="bg1"/>
                </a:solidFill>
              </a:rPr>
              <a:t> </a:t>
            </a:r>
          </a:p>
          <a:p>
            <a:pPr algn="l"/>
            <a:r>
              <a:rPr lang="en-US" sz="4800" dirty="0">
                <a:solidFill>
                  <a:schemeClr val="bg1"/>
                </a:solidFill>
              </a:rPr>
              <a:t>3. Identify how to create, optimize, or begin to develop a prospect list. </a:t>
            </a:r>
          </a:p>
          <a:p>
            <a:pPr algn="l"/>
            <a:r>
              <a:rPr lang="en-US" sz="4800" dirty="0">
                <a:solidFill>
                  <a:schemeClr val="bg1"/>
                </a:solidFill>
              </a:rPr>
              <a:t> </a:t>
            </a:r>
          </a:p>
          <a:p>
            <a:pPr algn="l"/>
            <a:r>
              <a:rPr lang="en-US" sz="4800" dirty="0">
                <a:solidFill>
                  <a:schemeClr val="bg1"/>
                </a:solidFill>
              </a:rPr>
              <a:t>4. Learn methods to facilitate initial prospect outreach for major and grassroots giving. </a:t>
            </a:r>
          </a:p>
          <a:p>
            <a:pPr algn="l"/>
            <a:r>
              <a:rPr lang="en-US" sz="4800" dirty="0">
                <a:solidFill>
                  <a:schemeClr val="bg1"/>
                </a:solidFill>
              </a:rPr>
              <a:t> </a:t>
            </a:r>
          </a:p>
          <a:p>
            <a:pPr algn="l"/>
            <a:r>
              <a:rPr lang="en-US" sz="4800" dirty="0">
                <a:solidFill>
                  <a:schemeClr val="bg1"/>
                </a:solidFill>
              </a:rPr>
              <a:t>5. Recognize stewardship and donor engagement as a critical part of the giving cycle.</a:t>
            </a:r>
          </a:p>
          <a:p>
            <a:pPr marL="1917700" lvl="0" indent="-1028700" algn="l" rtl="0">
              <a:lnSpc>
                <a:spcPct val="115000"/>
              </a:lnSpc>
              <a:spcBef>
                <a:spcPts val="0"/>
              </a:spcBef>
              <a:spcAft>
                <a:spcPts val="0"/>
              </a:spcAft>
              <a:buSzPts val="2800"/>
              <a:buAutoNum type="romanUcPeriod"/>
            </a:pPr>
            <a:endParaRPr lang="en-US" sz="5400" dirty="0">
              <a:solidFill>
                <a:schemeClr val="bg1"/>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Planning – Set Giving Goals &amp; Timeline </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948267" y="2974660"/>
            <a:ext cx="12496800" cy="1040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What are your goals? </a:t>
            </a:r>
          </a:p>
          <a:p>
            <a:pPr lvl="1">
              <a:buFont typeface="Courier New" panose="02070309020205020404" pitchFamily="49" charset="0"/>
              <a:buChar char="o"/>
            </a:pPr>
            <a:r>
              <a:rPr lang="en-US" dirty="0">
                <a:solidFill>
                  <a:schemeClr val="tx1">
                    <a:lumMod val="50000"/>
                  </a:schemeClr>
                </a:solidFill>
                <a:latin typeface="+mn-lt"/>
              </a:rPr>
              <a:t>What are you fund-raising for? </a:t>
            </a:r>
            <a:r>
              <a:rPr lang="en-US" i="1" dirty="0">
                <a:solidFill>
                  <a:schemeClr val="tx1">
                    <a:lumMod val="50000"/>
                  </a:schemeClr>
                </a:solidFill>
                <a:latin typeface="+mn-lt"/>
              </a:rPr>
              <a:t>Program, event, capital needs, operations, starting an individual giving program or monthly giving program.</a:t>
            </a:r>
          </a:p>
          <a:p>
            <a:pPr lvl="1">
              <a:buFont typeface="Courier New" panose="02070309020205020404" pitchFamily="49" charset="0"/>
              <a:buChar char="o"/>
            </a:pPr>
            <a:r>
              <a:rPr lang="en-US" dirty="0">
                <a:solidFill>
                  <a:schemeClr val="tx1">
                    <a:lumMod val="50000"/>
                  </a:schemeClr>
                </a:solidFill>
                <a:latin typeface="+mn-lt"/>
              </a:rPr>
              <a:t>How much do you need to raise? Want to raise? </a:t>
            </a:r>
            <a:r>
              <a:rPr lang="en-US" i="1" dirty="0">
                <a:solidFill>
                  <a:schemeClr val="tx1">
                    <a:lumMod val="50000"/>
                  </a:schemeClr>
                </a:solidFill>
                <a:latin typeface="+mn-lt"/>
              </a:rPr>
              <a:t>Consider *stretch* goals.</a:t>
            </a:r>
            <a:endParaRPr lang="en-US" dirty="0">
              <a:solidFill>
                <a:schemeClr val="tx1">
                  <a:lumMod val="50000"/>
                </a:schemeClr>
              </a:solidFill>
              <a:latin typeface="+mn-lt"/>
            </a:endParaRPr>
          </a:p>
          <a:p>
            <a:pPr lvl="1">
              <a:buFont typeface="Courier New" panose="02070309020205020404" pitchFamily="49" charset="0"/>
              <a:buChar char="o"/>
            </a:pPr>
            <a:r>
              <a:rPr lang="en-US" dirty="0">
                <a:solidFill>
                  <a:schemeClr val="tx1">
                    <a:lumMod val="50000"/>
                  </a:schemeClr>
                </a:solidFill>
                <a:latin typeface="+mn-lt"/>
              </a:rPr>
              <a:t>Is the fund-raising time-limited, and formatted as a “campaign,” or ongoing?</a:t>
            </a:r>
            <a:endParaRPr lang="en-US" b="1"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3074" name="Picture 2" descr="Campaigns are So Good for Your Fundraising">
            <a:extLst>
              <a:ext uri="{FF2B5EF4-FFF2-40B4-BE49-F238E27FC236}">
                <a16:creationId xmlns:a16="http://schemas.microsoft.com/office/drawing/2014/main" id="{001F0554-ECB2-5C5D-3A0D-287A48947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4483" y="4349750"/>
            <a:ext cx="8731250"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4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Planning – Determine Audience </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10176933" y="2999991"/>
            <a:ext cx="13258800" cy="1040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Who should be engaged?</a:t>
            </a:r>
          </a:p>
          <a:p>
            <a:pPr lvl="1">
              <a:buFont typeface="Courier New" panose="02070309020205020404" pitchFamily="49" charset="0"/>
              <a:buChar char="o"/>
            </a:pPr>
            <a:r>
              <a:rPr lang="en-US" dirty="0">
                <a:solidFill>
                  <a:schemeClr val="tx1">
                    <a:lumMod val="50000"/>
                  </a:schemeClr>
                </a:solidFill>
                <a:latin typeface="+mn-lt"/>
              </a:rPr>
              <a:t>Are you aiming to raise just funds or awareness too? Social media followership?</a:t>
            </a:r>
          </a:p>
          <a:p>
            <a:pPr lvl="1">
              <a:buFont typeface="Courier New" panose="02070309020205020404" pitchFamily="49" charset="0"/>
              <a:buChar char="o"/>
            </a:pPr>
            <a:r>
              <a:rPr lang="en-US" dirty="0">
                <a:solidFill>
                  <a:schemeClr val="tx1">
                    <a:lumMod val="50000"/>
                  </a:schemeClr>
                </a:solidFill>
                <a:latin typeface="+mn-lt"/>
              </a:rPr>
              <a:t>How high is your target, and how much access do you have to wealth, generally? Might you have greater reach than your immediate landscape through digital access? </a:t>
            </a:r>
            <a:r>
              <a:rPr lang="en-US" i="1" dirty="0">
                <a:solidFill>
                  <a:schemeClr val="tx1">
                    <a:lumMod val="50000"/>
                  </a:schemeClr>
                </a:solidFill>
                <a:latin typeface="+mn-lt"/>
              </a:rPr>
              <a:t>More on developing prospects in the next step! </a:t>
            </a:r>
          </a:p>
          <a:p>
            <a:pPr lvl="1">
              <a:buFont typeface="Courier New" panose="02070309020205020404" pitchFamily="49" charset="0"/>
              <a:buChar char="o"/>
            </a:pPr>
            <a:r>
              <a:rPr lang="en-US" dirty="0">
                <a:solidFill>
                  <a:schemeClr val="tx1">
                    <a:lumMod val="50000"/>
                  </a:schemeClr>
                </a:solidFill>
                <a:latin typeface="+mn-lt"/>
              </a:rPr>
              <a:t>What kind of person would be interested, considering purpose, timeline, and target? </a:t>
            </a:r>
            <a:r>
              <a:rPr lang="en-US" i="1" dirty="0">
                <a:solidFill>
                  <a:schemeClr val="tx1">
                    <a:lumMod val="50000"/>
                  </a:schemeClr>
                </a:solidFill>
                <a:latin typeface="+mn-lt"/>
              </a:rPr>
              <a:t>This helps shape messaging and strategy. </a:t>
            </a:r>
            <a:endParaRPr lang="en-US" dirty="0">
              <a:solidFill>
                <a:schemeClr val="tx1">
                  <a:lumMod val="50000"/>
                </a:schemeClr>
              </a:solidFill>
              <a:latin typeface="+mn-lt"/>
            </a:endParaRPr>
          </a:p>
          <a:p>
            <a:endParaRPr lang="en-US" b="1"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4098" name="Picture 2" descr="130+ Awesome Fundraising Ideas ...">
            <a:extLst>
              <a:ext uri="{FF2B5EF4-FFF2-40B4-BE49-F238E27FC236}">
                <a16:creationId xmlns:a16="http://schemas.microsoft.com/office/drawing/2014/main" id="{5C4E5C11-5782-64D2-9E05-9608CBBDE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05" y="4406610"/>
            <a:ext cx="8219332" cy="57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Planning – Set Strategies</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914400" y="2334408"/>
            <a:ext cx="21539200" cy="1040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Create messaging &amp; the case for support </a:t>
            </a:r>
          </a:p>
          <a:p>
            <a:pPr lvl="1">
              <a:buFont typeface="Courier New" panose="02070309020205020404" pitchFamily="49" charset="0"/>
              <a:buChar char="o"/>
            </a:pPr>
            <a:r>
              <a:rPr lang="en-US" dirty="0">
                <a:solidFill>
                  <a:schemeClr val="tx1">
                    <a:lumMod val="50000"/>
                  </a:schemeClr>
                </a:solidFill>
                <a:latin typeface="+mn-lt"/>
              </a:rPr>
              <a:t>How are you positioning yourself in the greater landscape, considering the audience and purpose you’ve identified? </a:t>
            </a:r>
            <a:r>
              <a:rPr lang="en-US" i="1" dirty="0">
                <a:solidFill>
                  <a:schemeClr val="tx1">
                    <a:lumMod val="50000"/>
                  </a:schemeClr>
                </a:solidFill>
                <a:latin typeface="+mn-lt"/>
              </a:rPr>
              <a:t>If online – the landscape can be both massive and hyper-specific (i.e., interest groups). </a:t>
            </a:r>
            <a:endParaRPr lang="en-US" dirty="0">
              <a:solidFill>
                <a:schemeClr val="tx1">
                  <a:lumMod val="50000"/>
                </a:schemeClr>
              </a:solidFill>
              <a:latin typeface="+mn-lt"/>
            </a:endParaRPr>
          </a:p>
          <a:p>
            <a:pPr lvl="1">
              <a:buFont typeface="Courier New" panose="02070309020205020404" pitchFamily="49" charset="0"/>
              <a:buChar char="o"/>
            </a:pPr>
            <a:r>
              <a:rPr lang="en-US" dirty="0">
                <a:solidFill>
                  <a:schemeClr val="tx1">
                    <a:lumMod val="50000"/>
                  </a:schemeClr>
                </a:solidFill>
                <a:latin typeface="+mn-lt"/>
              </a:rPr>
              <a:t>Highlight the value you provide to the community, and the impact individual dollars can have. </a:t>
            </a:r>
            <a:r>
              <a:rPr lang="en-US" i="1" dirty="0">
                <a:solidFill>
                  <a:schemeClr val="tx1">
                    <a:lumMod val="50000"/>
                  </a:schemeClr>
                </a:solidFill>
                <a:latin typeface="+mn-lt"/>
              </a:rPr>
              <a:t>Consider providing several arguments, similar to appealing to a grant-maker. </a:t>
            </a:r>
            <a:endParaRPr lang="en-US" dirty="0">
              <a:solidFill>
                <a:schemeClr val="tx1">
                  <a:lumMod val="50000"/>
                </a:schemeClr>
              </a:solidFill>
              <a:latin typeface="+mn-lt"/>
            </a:endParaRPr>
          </a:p>
          <a:p>
            <a:pPr lvl="1">
              <a:buFont typeface="Courier New" panose="02070309020205020404" pitchFamily="49" charset="0"/>
              <a:buChar char="o"/>
            </a:pPr>
            <a:r>
              <a:rPr lang="en-US" dirty="0">
                <a:solidFill>
                  <a:schemeClr val="tx1">
                    <a:lumMod val="50000"/>
                  </a:schemeClr>
                </a:solidFill>
                <a:latin typeface="+mn-lt"/>
              </a:rPr>
              <a:t>The most important piece of the puzzle – what do </a:t>
            </a:r>
            <a:r>
              <a:rPr lang="en-US" i="1" dirty="0">
                <a:solidFill>
                  <a:schemeClr val="tx1">
                    <a:lumMod val="50000"/>
                  </a:schemeClr>
                </a:solidFill>
                <a:latin typeface="+mn-lt"/>
              </a:rPr>
              <a:t>they </a:t>
            </a:r>
            <a:r>
              <a:rPr lang="en-US" dirty="0">
                <a:solidFill>
                  <a:schemeClr val="tx1">
                    <a:lumMod val="50000"/>
                  </a:schemeClr>
                </a:solidFill>
                <a:latin typeface="+mn-lt"/>
              </a:rPr>
              <a:t>care about?</a:t>
            </a:r>
            <a:br>
              <a:rPr lang="en-US" dirty="0">
                <a:solidFill>
                  <a:schemeClr val="tx1">
                    <a:lumMod val="50000"/>
                  </a:schemeClr>
                </a:solidFill>
                <a:latin typeface="+mn-lt"/>
              </a:rPr>
            </a:br>
            <a:r>
              <a:rPr lang="en-US" dirty="0">
                <a:solidFill>
                  <a:schemeClr val="tx1">
                    <a:lumMod val="50000"/>
                  </a:schemeClr>
                </a:solidFill>
                <a:latin typeface="+mn-lt"/>
              </a:rPr>
              <a:t>	For individuals – leverage personal ethics</a:t>
            </a:r>
            <a:br>
              <a:rPr lang="en-US" dirty="0">
                <a:solidFill>
                  <a:schemeClr val="tx1">
                    <a:lumMod val="50000"/>
                  </a:schemeClr>
                </a:solidFill>
                <a:latin typeface="+mn-lt"/>
              </a:rPr>
            </a:br>
            <a:r>
              <a:rPr lang="en-US" dirty="0">
                <a:solidFill>
                  <a:schemeClr val="tx1">
                    <a:lumMod val="50000"/>
                  </a:schemeClr>
                </a:solidFill>
                <a:latin typeface="+mn-lt"/>
              </a:rPr>
              <a:t>	For grass-roots – leverage community need </a:t>
            </a:r>
          </a:p>
          <a:p>
            <a:pPr lvl="1">
              <a:buFont typeface="Courier New" panose="02070309020205020404" pitchFamily="49" charset="0"/>
              <a:buChar char="o"/>
            </a:pPr>
            <a:r>
              <a:rPr lang="en-US" dirty="0">
                <a:solidFill>
                  <a:schemeClr val="tx1">
                    <a:lumMod val="50000"/>
                  </a:schemeClr>
                </a:solidFill>
                <a:latin typeface="+mn-lt"/>
              </a:rPr>
              <a:t>Individual giving often requires more integration with marketing &amp; communications than grant proposals – repeating messaging and presenting it in an appealing way.</a:t>
            </a: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81787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FBA82B90-31A2-9390-08C1-988E149591FA}"/>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A7A617CE-EA93-ADCA-025E-70767C263B68}"/>
              </a:ext>
            </a:extLst>
          </p:cNvPr>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III.</a:t>
            </a:r>
            <a:r>
              <a:rPr lang="en-US" sz="8000" dirty="0">
                <a:solidFill>
                  <a:schemeClr val="dk1"/>
                </a:solidFill>
                <a:latin typeface="Montserrat"/>
                <a:ea typeface="Montserrat"/>
                <a:cs typeface="Montserrat"/>
                <a:sym typeface="Montserrat"/>
              </a:rPr>
              <a:t> </a:t>
            </a:r>
            <a:r>
              <a:rPr lang="en-US" sz="8000" dirty="0">
                <a:solidFill>
                  <a:srgbClr val="0EB1A4"/>
                </a:solidFill>
                <a:latin typeface="Montserrat"/>
                <a:ea typeface="Montserrat"/>
                <a:cs typeface="Montserrat"/>
                <a:sym typeface="Montserrat"/>
              </a:rPr>
              <a:t>Identify how to create, optimize, or begin to develop a prospect list. </a:t>
            </a: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9AFA5660-BBAE-C298-85B3-45CD76B1767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63013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Donor Identification</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914399" y="2334408"/>
            <a:ext cx="22859999" cy="1040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Who has “raised their hand” that you already know?</a:t>
            </a:r>
          </a:p>
          <a:p>
            <a:pPr lvl="1">
              <a:buFont typeface="Courier New" panose="02070309020205020404" pitchFamily="49" charset="0"/>
              <a:buChar char="o"/>
            </a:pPr>
            <a:r>
              <a:rPr lang="en-US" dirty="0">
                <a:solidFill>
                  <a:schemeClr val="tx1">
                    <a:lumMod val="50000"/>
                  </a:schemeClr>
                </a:solidFill>
                <a:latin typeface="+mn-lt"/>
              </a:rPr>
              <a:t>Capacity – wealth</a:t>
            </a:r>
            <a:br>
              <a:rPr lang="en-US" dirty="0">
                <a:solidFill>
                  <a:schemeClr val="tx1">
                    <a:lumMod val="50000"/>
                  </a:schemeClr>
                </a:solidFill>
                <a:latin typeface="+mn-lt"/>
              </a:rPr>
            </a:br>
            <a:r>
              <a:rPr lang="en-US" dirty="0">
                <a:solidFill>
                  <a:schemeClr val="tx1">
                    <a:lumMod val="50000"/>
                  </a:schemeClr>
                </a:solidFill>
                <a:latin typeface="+mn-lt"/>
              </a:rPr>
              <a:t>Affinity – ethics</a:t>
            </a:r>
            <a:br>
              <a:rPr lang="en-US" dirty="0">
                <a:solidFill>
                  <a:schemeClr val="tx1">
                    <a:lumMod val="50000"/>
                  </a:schemeClr>
                </a:solidFill>
                <a:latin typeface="+mn-lt"/>
              </a:rPr>
            </a:br>
            <a:r>
              <a:rPr lang="en-US" dirty="0">
                <a:solidFill>
                  <a:schemeClr val="tx1">
                    <a:lumMod val="50000"/>
                  </a:schemeClr>
                </a:solidFill>
                <a:latin typeface="+mn-lt"/>
              </a:rPr>
              <a:t>Propensity – engagement </a:t>
            </a:r>
          </a:p>
          <a:p>
            <a:pPr lvl="1">
              <a:buFont typeface="Courier New" panose="02070309020205020404" pitchFamily="49" charset="0"/>
              <a:buChar char="o"/>
            </a:pPr>
            <a:r>
              <a:rPr lang="en-US" dirty="0">
                <a:solidFill>
                  <a:schemeClr val="tx1">
                    <a:lumMod val="50000"/>
                  </a:schemeClr>
                </a:solidFill>
                <a:latin typeface="+mn-lt"/>
              </a:rPr>
              <a:t>Traditional metrics include the number of donations made or increased giving year over year. Grassroots metrics may include social media engagement, events attended, or volunteer hours.</a:t>
            </a:r>
          </a:p>
          <a:p>
            <a:r>
              <a:rPr lang="en-US" b="1" dirty="0">
                <a:solidFill>
                  <a:schemeClr val="tx1">
                    <a:lumMod val="50000"/>
                  </a:schemeClr>
                </a:solidFill>
                <a:latin typeface="+mn-lt"/>
              </a:rPr>
              <a:t>How do you find more people?</a:t>
            </a:r>
          </a:p>
          <a:p>
            <a:pPr lvl="1">
              <a:buFont typeface="Courier New" panose="02070309020205020404" pitchFamily="49" charset="0"/>
              <a:buChar char="o"/>
            </a:pPr>
            <a:r>
              <a:rPr lang="en-US" dirty="0">
                <a:solidFill>
                  <a:schemeClr val="tx1">
                    <a:lumMod val="50000"/>
                  </a:schemeClr>
                </a:solidFill>
                <a:latin typeface="+mn-lt"/>
              </a:rPr>
              <a:t>Leverage relationships to find more relationships – who does your board, volunteers, or staff know? </a:t>
            </a:r>
            <a:r>
              <a:rPr lang="en-US" i="1" dirty="0">
                <a:solidFill>
                  <a:schemeClr val="tx1">
                    <a:lumMod val="50000"/>
                  </a:schemeClr>
                </a:solidFill>
                <a:latin typeface="+mn-lt"/>
              </a:rPr>
              <a:t>Inter-generational house party example </a:t>
            </a:r>
          </a:p>
          <a:p>
            <a:pPr lvl="1">
              <a:buFont typeface="Courier New" panose="02070309020205020404" pitchFamily="49" charset="0"/>
              <a:buChar char="o"/>
            </a:pPr>
            <a:r>
              <a:rPr lang="en-US" dirty="0">
                <a:solidFill>
                  <a:schemeClr val="tx1">
                    <a:lumMod val="50000"/>
                  </a:schemeClr>
                </a:solidFill>
                <a:latin typeface="+mn-lt"/>
              </a:rPr>
              <a:t>Grassroots methods may be slow to build philanthropic partners but can build numbers motivating to larger donors. </a:t>
            </a:r>
            <a:r>
              <a:rPr lang="en-US" i="1" dirty="0">
                <a:solidFill>
                  <a:schemeClr val="tx1">
                    <a:lumMod val="50000"/>
                  </a:schemeClr>
                </a:solidFill>
                <a:latin typeface="+mn-lt"/>
              </a:rPr>
              <a:t>Tabling, social media, crowdfunding.</a:t>
            </a:r>
            <a:endParaRPr lang="en-US"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3" name="Picture 2">
            <a:extLst>
              <a:ext uri="{FF2B5EF4-FFF2-40B4-BE49-F238E27FC236}">
                <a16:creationId xmlns:a16="http://schemas.microsoft.com/office/drawing/2014/main" id="{1D880129-0833-BE3B-DBCF-E59E1B5E0AC3}"/>
              </a:ext>
            </a:extLst>
          </p:cNvPr>
          <p:cNvPicPr>
            <a:picLocks noChangeAspect="1"/>
          </p:cNvPicPr>
          <p:nvPr/>
        </p:nvPicPr>
        <p:blipFill>
          <a:blip r:embed="rId3"/>
          <a:stretch>
            <a:fillRect/>
          </a:stretch>
        </p:blipFill>
        <p:spPr>
          <a:xfrm>
            <a:off x="18253840" y="583777"/>
            <a:ext cx="4571998" cy="4660345"/>
          </a:xfrm>
          <a:prstGeom prst="rect">
            <a:avLst/>
          </a:prstGeom>
        </p:spPr>
      </p:pic>
    </p:spTree>
    <p:extLst>
      <p:ext uri="{BB962C8B-B14F-4D97-AF65-F5344CB8AC3E}">
        <p14:creationId xmlns:p14="http://schemas.microsoft.com/office/powerpoint/2010/main" val="294548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6600" dirty="0">
                <a:solidFill>
                  <a:schemeClr val="accent2">
                    <a:lumMod val="75000"/>
                  </a:schemeClr>
                </a:solidFill>
                <a:latin typeface="+mj-ea"/>
                <a:ea typeface="Montserrat"/>
                <a:cs typeface="Montserrat"/>
                <a:sym typeface="Montserrat"/>
              </a:rPr>
              <a:t>Donor Identification </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1530336" y="2089654"/>
            <a:ext cx="10661663" cy="1040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Assign a prospect list </a:t>
            </a:r>
          </a:p>
          <a:p>
            <a:pPr lvl="1">
              <a:buFont typeface="Courier New" panose="02070309020205020404" pitchFamily="49" charset="0"/>
              <a:buChar char="o"/>
            </a:pPr>
            <a:r>
              <a:rPr lang="en-US" dirty="0">
                <a:solidFill>
                  <a:schemeClr val="tx1">
                    <a:lumMod val="50000"/>
                  </a:schemeClr>
                </a:solidFill>
                <a:latin typeface="+mn-lt"/>
              </a:rPr>
              <a:t>Referring back to your planning steps, assign donors or donor segments to responsible staff, leaning on relationships as the primary driver of individual philanthropy. </a:t>
            </a:r>
          </a:p>
          <a:p>
            <a:pPr lvl="1">
              <a:buFont typeface="Courier New" panose="02070309020205020404" pitchFamily="49" charset="0"/>
              <a:buChar char="o"/>
            </a:pPr>
            <a:r>
              <a:rPr lang="en-US" dirty="0">
                <a:solidFill>
                  <a:schemeClr val="tx1">
                    <a:lumMod val="50000"/>
                  </a:schemeClr>
                </a:solidFill>
                <a:latin typeface="+mn-lt"/>
              </a:rPr>
              <a:t>Consider interest, affinity, and identity when assigning staff to donors or segments. </a:t>
            </a:r>
          </a:p>
          <a:p>
            <a:pPr lvl="1">
              <a:buFont typeface="Courier New" panose="02070309020205020404" pitchFamily="49" charset="0"/>
              <a:buChar char="o"/>
            </a:pPr>
            <a:r>
              <a:rPr lang="en-US" dirty="0">
                <a:solidFill>
                  <a:schemeClr val="tx1">
                    <a:lumMod val="50000"/>
                  </a:schemeClr>
                </a:solidFill>
                <a:latin typeface="+mn-lt"/>
              </a:rPr>
              <a:t>Lean on a CRM, shared drive, or other database to help with tracking shared goals.</a:t>
            </a: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8" name="TextBox 7">
            <a:extLst>
              <a:ext uri="{FF2B5EF4-FFF2-40B4-BE49-F238E27FC236}">
                <a16:creationId xmlns:a16="http://schemas.microsoft.com/office/drawing/2014/main" id="{6D1CBD0F-FA77-96C0-610A-1AEC0649B003}"/>
              </a:ext>
            </a:extLst>
          </p:cNvPr>
          <p:cNvSpPr txBox="1"/>
          <p:nvPr/>
        </p:nvSpPr>
        <p:spPr>
          <a:xfrm>
            <a:off x="6096000" y="6601768"/>
            <a:ext cx="12192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10" name="TextBox 9">
            <a:extLst>
              <a:ext uri="{FF2B5EF4-FFF2-40B4-BE49-F238E27FC236}">
                <a16:creationId xmlns:a16="http://schemas.microsoft.com/office/drawing/2014/main" id="{926F626B-7163-43A0-5227-9939C0D78201}"/>
              </a:ext>
            </a:extLst>
          </p:cNvPr>
          <p:cNvSpPr txBox="1"/>
          <p:nvPr/>
        </p:nvSpPr>
        <p:spPr>
          <a:xfrm>
            <a:off x="14833600" y="9452227"/>
            <a:ext cx="1127760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spcBef>
                <a:spcPts val="0"/>
              </a:spcBef>
              <a:spcAft>
                <a:spcPts val="0"/>
              </a:spcAft>
            </a:pPr>
            <a:br>
              <a:rPr lang="en-US" b="0" dirty="0">
                <a:effectLst/>
              </a:rPr>
            </a:br>
            <a:r>
              <a:rPr lang="en-US" sz="2400" b="0" i="0" u="none" strike="noStrike" dirty="0">
                <a:solidFill>
                  <a:srgbClr val="000000"/>
                </a:solidFill>
                <a:effectLst/>
                <a:latin typeface="Arial" panose="020B0604020202020204" pitchFamily="34" charset="0"/>
              </a:rPr>
              <a:t>https://doublethedonation.com/donor-pyramid/</a:t>
            </a:r>
            <a:endParaRPr lang="en-US" b="0" dirty="0">
              <a:effectLst/>
            </a:endParaRPr>
          </a:p>
          <a:p>
            <a:br>
              <a:rPr lang="en-US" dirty="0"/>
            </a:br>
            <a:endParaRPr lang="en-US" dirty="0"/>
          </a:p>
        </p:txBody>
      </p:sp>
      <p:pic>
        <p:nvPicPr>
          <p:cNvPr id="1026" name="Picture 2" descr="Nonprofit Basics: The Donor Pyramid">
            <a:extLst>
              <a:ext uri="{FF2B5EF4-FFF2-40B4-BE49-F238E27FC236}">
                <a16:creationId xmlns:a16="http://schemas.microsoft.com/office/drawing/2014/main" id="{7AB101A7-1DB3-3AE3-5413-4ED70DDEA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8308" y="3520093"/>
            <a:ext cx="11206091" cy="616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4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FBA82B90-31A2-9390-08C1-988E149591FA}"/>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A7A617CE-EA93-ADCA-025E-70767C263B68}"/>
              </a:ext>
            </a:extLst>
          </p:cNvPr>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IV.</a:t>
            </a:r>
            <a:r>
              <a:rPr lang="en-US" sz="8000" dirty="0">
                <a:solidFill>
                  <a:schemeClr val="dk1"/>
                </a:solidFill>
                <a:latin typeface="Montserrat"/>
                <a:ea typeface="Montserrat"/>
                <a:cs typeface="Montserrat"/>
                <a:sym typeface="Montserrat"/>
              </a:rPr>
              <a:t> </a:t>
            </a:r>
            <a:r>
              <a:rPr lang="en-US" sz="8000" dirty="0">
                <a:solidFill>
                  <a:srgbClr val="0EB1A4"/>
                </a:solidFill>
                <a:latin typeface="Montserrat"/>
                <a:ea typeface="Montserrat"/>
                <a:cs typeface="Montserrat"/>
                <a:sym typeface="Montserrat"/>
              </a:rPr>
              <a:t>Learn methods to facilitate initial prospect outreach for major and grassroots giving.</a:t>
            </a: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9AFA5660-BBAE-C298-85B3-45CD76B1767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21219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IV.</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Cultivation</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6515101" y="2617882"/>
            <a:ext cx="17221201" cy="1040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Prepare the donor for the ask with education, far before asking </a:t>
            </a:r>
          </a:p>
          <a:p>
            <a:pPr lvl="1">
              <a:buFont typeface="Courier New" panose="02070309020205020404" pitchFamily="49" charset="0"/>
              <a:buChar char="o"/>
            </a:pPr>
            <a:r>
              <a:rPr lang="en-US" dirty="0">
                <a:solidFill>
                  <a:schemeClr val="tx1">
                    <a:lumMod val="50000"/>
                  </a:schemeClr>
                </a:solidFill>
                <a:latin typeface="+mn-lt"/>
              </a:rPr>
              <a:t>Reflect on your donor pyramid and assess if you’re ready to connect with an appeal.</a:t>
            </a:r>
          </a:p>
          <a:p>
            <a:pPr lvl="1">
              <a:buFont typeface="Courier New" panose="02070309020205020404" pitchFamily="49" charset="0"/>
              <a:buChar char="o"/>
            </a:pPr>
            <a:r>
              <a:rPr lang="en-US" dirty="0">
                <a:solidFill>
                  <a:schemeClr val="tx1">
                    <a:lumMod val="50000"/>
                  </a:schemeClr>
                </a:solidFill>
                <a:latin typeface="+mn-lt"/>
              </a:rPr>
              <a:t>Do they understand your programs and how they connect to their own life? </a:t>
            </a:r>
            <a:r>
              <a:rPr lang="en-US" i="1" dirty="0">
                <a:solidFill>
                  <a:schemeClr val="tx1">
                    <a:lumMod val="50000"/>
                  </a:schemeClr>
                </a:solidFill>
                <a:latin typeface="+mn-lt"/>
              </a:rPr>
              <a:t>Email messaging, social media, annual reports, direct contact. </a:t>
            </a:r>
            <a:endParaRPr lang="en-US" dirty="0">
              <a:solidFill>
                <a:schemeClr val="tx1">
                  <a:lumMod val="50000"/>
                </a:schemeClr>
              </a:solidFill>
              <a:latin typeface="+mn-lt"/>
            </a:endParaRPr>
          </a:p>
          <a:p>
            <a:pPr lvl="1">
              <a:buFont typeface="Courier New" panose="02070309020205020404" pitchFamily="49" charset="0"/>
              <a:buChar char="o"/>
            </a:pPr>
            <a:r>
              <a:rPr lang="en-US" dirty="0">
                <a:solidFill>
                  <a:schemeClr val="tx1">
                    <a:lumMod val="50000"/>
                  </a:schemeClr>
                </a:solidFill>
                <a:latin typeface="+mn-lt"/>
              </a:rPr>
              <a:t>Do they understand the value proposition? How their dollars will make a difference, as well as how the program impacts the community? </a:t>
            </a:r>
            <a:r>
              <a:rPr lang="en-US" i="1" dirty="0">
                <a:solidFill>
                  <a:schemeClr val="tx1">
                    <a:lumMod val="50000"/>
                  </a:schemeClr>
                </a:solidFill>
                <a:latin typeface="+mn-lt"/>
              </a:rPr>
              <a:t>Consider a private meeting or educational session before making an appeal. </a:t>
            </a:r>
            <a:endParaRPr lang="en-US"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3" name="Picture 2">
            <a:extLst>
              <a:ext uri="{FF2B5EF4-FFF2-40B4-BE49-F238E27FC236}">
                <a16:creationId xmlns:a16="http://schemas.microsoft.com/office/drawing/2014/main" id="{FACA148F-B7C4-C7D7-4B1E-899F37DF6BA2}"/>
              </a:ext>
            </a:extLst>
          </p:cNvPr>
          <p:cNvPicPr>
            <a:picLocks noChangeAspect="1"/>
          </p:cNvPicPr>
          <p:nvPr/>
        </p:nvPicPr>
        <p:blipFill>
          <a:blip r:embed="rId3"/>
          <a:stretch>
            <a:fillRect/>
          </a:stretch>
        </p:blipFill>
        <p:spPr>
          <a:xfrm>
            <a:off x="647698" y="4626786"/>
            <a:ext cx="5905500" cy="4462427"/>
          </a:xfrm>
          <a:prstGeom prst="rect">
            <a:avLst/>
          </a:prstGeom>
        </p:spPr>
      </p:pic>
    </p:spTree>
    <p:extLst>
      <p:ext uri="{BB962C8B-B14F-4D97-AF65-F5344CB8AC3E}">
        <p14:creationId xmlns:p14="http://schemas.microsoft.com/office/powerpoint/2010/main" val="306174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941E-2DFA-B76D-A682-503C94E62C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4CE0E-93DB-5C5B-75F0-3269952B4B3F}"/>
              </a:ext>
            </a:extLst>
          </p:cNvPr>
          <p:cNvSpPr>
            <a:spLocks noGrp="1"/>
          </p:cNvSpPr>
          <p:nvPr>
            <p:ph type="title"/>
          </p:nvPr>
        </p:nvSpPr>
        <p:spPr>
          <a:xfrm>
            <a:off x="609600" y="583777"/>
            <a:ext cx="23164799" cy="1505304"/>
          </a:xfrm>
        </p:spPr>
        <p:txBody>
          <a:bodyPr>
            <a:normAutofit/>
          </a:bodyPr>
          <a:lstStyle/>
          <a:p>
            <a:r>
              <a:rPr lang="en-US" sz="8800" dirty="0">
                <a:solidFill>
                  <a:srgbClr val="FFC000"/>
                </a:solidFill>
                <a:latin typeface="+mj-ea"/>
                <a:cs typeface="Montserrat"/>
                <a:sym typeface="Montserrat"/>
              </a:rPr>
              <a:t>V.</a:t>
            </a:r>
            <a:r>
              <a:rPr lang="en-US" sz="6600" dirty="0">
                <a:solidFill>
                  <a:schemeClr val="dk1"/>
                </a:solidFill>
                <a:latin typeface="Montserrat"/>
                <a:ea typeface="Montserrat"/>
                <a:cs typeface="Montserrat"/>
                <a:sym typeface="Montserrat"/>
              </a:rPr>
              <a:t> </a:t>
            </a:r>
            <a:r>
              <a:rPr lang="en-US" dirty="0">
                <a:solidFill>
                  <a:schemeClr val="accent2">
                    <a:lumMod val="75000"/>
                  </a:schemeClr>
                </a:solidFill>
                <a:latin typeface="+mj-ea"/>
                <a:ea typeface="Montserrat"/>
                <a:cs typeface="Montserrat"/>
                <a:sym typeface="Montserrat"/>
              </a:rPr>
              <a:t>Engagement / Appeal </a:t>
            </a:r>
            <a:endParaRPr lang="en-US" dirty="0"/>
          </a:p>
        </p:txBody>
      </p:sp>
      <p:sp>
        <p:nvSpPr>
          <p:cNvPr id="7" name="Content Placeholder 2">
            <a:extLst>
              <a:ext uri="{FF2B5EF4-FFF2-40B4-BE49-F238E27FC236}">
                <a16:creationId xmlns:a16="http://schemas.microsoft.com/office/drawing/2014/main" id="{2CB197E1-38D7-EBBD-1CF1-823A5D544D58}"/>
              </a:ext>
            </a:extLst>
          </p:cNvPr>
          <p:cNvSpPr txBox="1">
            <a:spLocks/>
          </p:cNvSpPr>
          <p:nvPr/>
        </p:nvSpPr>
        <p:spPr>
          <a:xfrm>
            <a:off x="609600" y="2089654"/>
            <a:ext cx="16103601" cy="1040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b="1" dirty="0">
                <a:solidFill>
                  <a:schemeClr val="tx1">
                    <a:lumMod val="50000"/>
                  </a:schemeClr>
                </a:solidFill>
                <a:latin typeface="+mn-lt"/>
              </a:rPr>
              <a:t>Personalized outreach to donors to appeal </a:t>
            </a:r>
          </a:p>
          <a:p>
            <a:pPr lvl="1">
              <a:buFont typeface="Courier New" panose="02070309020205020404" pitchFamily="49" charset="0"/>
              <a:buChar char="o"/>
            </a:pPr>
            <a:r>
              <a:rPr lang="en-US" b="1" dirty="0">
                <a:solidFill>
                  <a:schemeClr val="tx1">
                    <a:lumMod val="50000"/>
                  </a:schemeClr>
                </a:solidFill>
                <a:latin typeface="+mn-lt"/>
              </a:rPr>
              <a:t>Major gifts </a:t>
            </a:r>
            <a:r>
              <a:rPr lang="en-US" dirty="0">
                <a:solidFill>
                  <a:schemeClr val="tx1">
                    <a:lumMod val="50000"/>
                  </a:schemeClr>
                </a:solidFill>
                <a:latin typeface="+mn-lt"/>
              </a:rPr>
              <a:t>(challenge gifts, large gifts) </a:t>
            </a:r>
            <a:br>
              <a:rPr lang="en-US" dirty="0">
                <a:solidFill>
                  <a:schemeClr val="tx1">
                    <a:lumMod val="50000"/>
                  </a:schemeClr>
                </a:solidFill>
                <a:latin typeface="+mn-lt"/>
              </a:rPr>
            </a:br>
            <a:r>
              <a:rPr lang="en-US" dirty="0">
                <a:solidFill>
                  <a:schemeClr val="tx1">
                    <a:lumMod val="50000"/>
                  </a:schemeClr>
                </a:solidFill>
                <a:latin typeface="+mn-lt"/>
              </a:rPr>
              <a:t>- Facilitated introductions with board, staff, and tailored messaging, face-to-face meeting, or call. </a:t>
            </a:r>
            <a:br>
              <a:rPr lang="en-US" dirty="0">
                <a:solidFill>
                  <a:schemeClr val="tx1">
                    <a:lumMod val="50000"/>
                  </a:schemeClr>
                </a:solidFill>
                <a:latin typeface="+mn-lt"/>
              </a:rPr>
            </a:br>
            <a:r>
              <a:rPr lang="en-US" dirty="0">
                <a:solidFill>
                  <a:schemeClr val="tx1">
                    <a:lumMod val="50000"/>
                  </a:schemeClr>
                </a:solidFill>
                <a:latin typeface="+mn-lt"/>
              </a:rPr>
              <a:t>- Consider a formal appeal, with a bold ask. </a:t>
            </a:r>
          </a:p>
          <a:p>
            <a:pPr lvl="1">
              <a:buFont typeface="Courier New" panose="02070309020205020404" pitchFamily="49" charset="0"/>
              <a:buChar char="o"/>
            </a:pPr>
            <a:r>
              <a:rPr lang="en-US" b="1" dirty="0">
                <a:solidFill>
                  <a:schemeClr val="tx1">
                    <a:lumMod val="50000"/>
                  </a:schemeClr>
                </a:solidFill>
                <a:latin typeface="+mn-lt"/>
              </a:rPr>
              <a:t>Mid-level giving </a:t>
            </a:r>
            <a:r>
              <a:rPr lang="en-US" dirty="0">
                <a:solidFill>
                  <a:schemeClr val="tx1">
                    <a:lumMod val="50000"/>
                  </a:schemeClr>
                </a:solidFill>
                <a:latin typeface="+mn-lt"/>
              </a:rPr>
              <a:t>(monthly givers, pledges)</a:t>
            </a:r>
            <a:br>
              <a:rPr lang="en-US" dirty="0">
                <a:solidFill>
                  <a:schemeClr val="tx1">
                    <a:lumMod val="50000"/>
                  </a:schemeClr>
                </a:solidFill>
                <a:latin typeface="+mn-lt"/>
              </a:rPr>
            </a:br>
            <a:r>
              <a:rPr lang="en-US" dirty="0">
                <a:solidFill>
                  <a:schemeClr val="tx1">
                    <a:lumMod val="50000"/>
                  </a:schemeClr>
                </a:solidFill>
                <a:latin typeface="+mn-lt"/>
              </a:rPr>
              <a:t>- Tailored messaging, perhaps through program reports or targeted/segmented outreach. </a:t>
            </a:r>
          </a:p>
          <a:p>
            <a:pPr lvl="1">
              <a:buFont typeface="Courier New" panose="02070309020205020404" pitchFamily="49" charset="0"/>
              <a:buChar char="o"/>
            </a:pPr>
            <a:r>
              <a:rPr lang="en-US" b="1" dirty="0">
                <a:solidFill>
                  <a:schemeClr val="tx1">
                    <a:lumMod val="50000"/>
                  </a:schemeClr>
                </a:solidFill>
                <a:latin typeface="+mn-lt"/>
              </a:rPr>
              <a:t>Grassroots giving </a:t>
            </a:r>
            <a:r>
              <a:rPr lang="en-US" dirty="0">
                <a:solidFill>
                  <a:schemeClr val="tx1">
                    <a:lumMod val="50000"/>
                  </a:schemeClr>
                </a:solidFill>
                <a:latin typeface="+mn-lt"/>
              </a:rPr>
              <a:t>(new donors, monthly givers)</a:t>
            </a:r>
            <a:br>
              <a:rPr lang="en-US" dirty="0">
                <a:solidFill>
                  <a:schemeClr val="tx1">
                    <a:lumMod val="50000"/>
                  </a:schemeClr>
                </a:solidFill>
                <a:latin typeface="+mn-lt"/>
              </a:rPr>
            </a:br>
            <a:r>
              <a:rPr lang="en-US" dirty="0">
                <a:solidFill>
                  <a:schemeClr val="tx1">
                    <a:lumMod val="50000"/>
                  </a:schemeClr>
                </a:solidFill>
                <a:latin typeface="+mn-lt"/>
              </a:rPr>
              <a:t>- Social media campaign, email campaign, mail campaign. Annual appeal or event-related appeal. </a:t>
            </a:r>
            <a:br>
              <a:rPr lang="en-US" dirty="0">
                <a:solidFill>
                  <a:schemeClr val="tx1">
                    <a:lumMod val="50000"/>
                  </a:schemeClr>
                </a:solidFill>
                <a:latin typeface="+mn-lt"/>
              </a:rPr>
            </a:br>
            <a:r>
              <a:rPr lang="en-US" dirty="0">
                <a:solidFill>
                  <a:schemeClr val="tx1">
                    <a:lumMod val="50000"/>
                  </a:schemeClr>
                </a:solidFill>
                <a:latin typeface="+mn-lt"/>
              </a:rPr>
              <a:t>- Giving Days (i.e.: Giving Tuesday) and crowdfunding platforms democratize giving priorities and mobile/online giving creates ease of making a gift.</a:t>
            </a:r>
          </a:p>
        </p:txBody>
      </p:sp>
      <p:pic>
        <p:nvPicPr>
          <p:cNvPr id="2" name="Image" descr="Image">
            <a:extLst>
              <a:ext uri="{FF2B5EF4-FFF2-40B4-BE49-F238E27FC236}">
                <a16:creationId xmlns:a16="http://schemas.microsoft.com/office/drawing/2014/main" id="{CA5A7C95-CDC7-7C76-9F3A-87FC7AF55E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5122" name="Picture 2" descr="Major Gifts | Association of ...">
            <a:extLst>
              <a:ext uri="{FF2B5EF4-FFF2-40B4-BE49-F238E27FC236}">
                <a16:creationId xmlns:a16="http://schemas.microsoft.com/office/drawing/2014/main" id="{A9C26B7F-B791-34FA-24E5-4E1650143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0" y="3829050"/>
            <a:ext cx="8636000" cy="536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4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A3E8C369-B2AC-6B8C-B9A7-BD0E2084D96A}"/>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F87850C7-0B07-B1EC-BBAD-21B85763A45E}"/>
              </a:ext>
            </a:extLst>
          </p:cNvPr>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V.</a:t>
            </a:r>
            <a:r>
              <a:rPr lang="en-US" sz="8000" dirty="0">
                <a:solidFill>
                  <a:schemeClr val="dk1"/>
                </a:solidFill>
                <a:latin typeface="Montserrat"/>
                <a:ea typeface="Montserrat"/>
                <a:cs typeface="Montserrat"/>
                <a:sym typeface="Montserrat"/>
              </a:rPr>
              <a:t> </a:t>
            </a:r>
            <a:r>
              <a:rPr lang="en-US" sz="8000" dirty="0">
                <a:solidFill>
                  <a:srgbClr val="0EB1A4"/>
                </a:solidFill>
                <a:latin typeface="Montserrat"/>
                <a:ea typeface="Montserrat"/>
                <a:cs typeface="Montserrat"/>
                <a:sym typeface="Montserrat"/>
              </a:rPr>
              <a:t>Recognize stewardship and donor engagement as a critical part of the giving cycle</a:t>
            </a: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5D727644-AA92-3475-6D42-16B64C12011F}"/>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26115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730378" y="2918109"/>
            <a:ext cx="7481079" cy="6476903"/>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nationally-recognized grants consulting firm highly regarded for an impressive overall grant success rate of 85%. Well-known for their expertise in federal and other governmental grant writing, this success is based not only on technical expertise, but also on a foundational relationship-building approach. IFP’s team of over 25 highly-experienced consultants are passionate about helping organizations meet the unique needs of their local communities and better serve their constituents by seeking and securing grant funding. </a:t>
            </a:r>
          </a:p>
        </p:txBody>
      </p:sp>
      <p:pic>
        <p:nvPicPr>
          <p:cNvPr id="7" name="Picture 6" descr="A row of colorful dots&#10;&#10;Description automatically generated">
            <a:extLst>
              <a:ext uri="{FF2B5EF4-FFF2-40B4-BE49-F238E27FC236}">
                <a16:creationId xmlns:a16="http://schemas.microsoft.com/office/drawing/2014/main" id="{A42A9013-7945-E641-AF7C-05135A16F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0346" y="10605863"/>
            <a:ext cx="9330415" cy="3110138"/>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4898323-6179-0DA4-B4CE-4A48311C500D}"/>
              </a:ext>
            </a:extLst>
          </p:cNvPr>
          <p:cNvSpPr txBox="1">
            <a:spLocks/>
          </p:cNvSpPr>
          <p:nvPr/>
        </p:nvSpPr>
        <p:spPr>
          <a:xfrm>
            <a:off x="533399" y="456753"/>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is Donor Stewardship Important?</a:t>
            </a:r>
          </a:p>
        </p:txBody>
      </p:sp>
      <p:sp>
        <p:nvSpPr>
          <p:cNvPr id="6" name="Content Placeholder 5">
            <a:extLst>
              <a:ext uri="{FF2B5EF4-FFF2-40B4-BE49-F238E27FC236}">
                <a16:creationId xmlns:a16="http://schemas.microsoft.com/office/drawing/2014/main" id="{8D210FAD-C588-8798-6BF7-75FAAEE23B53}"/>
              </a:ext>
            </a:extLst>
          </p:cNvPr>
          <p:cNvSpPr txBox="1">
            <a:spLocks/>
          </p:cNvSpPr>
          <p:nvPr/>
        </p:nvSpPr>
        <p:spPr>
          <a:xfrm>
            <a:off x="533400" y="2133600"/>
            <a:ext cx="14070874" cy="9448800"/>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None/>
            </a:pPr>
            <a:r>
              <a:rPr lang="en-US" sz="6000" b="1" dirty="0">
                <a:solidFill>
                  <a:schemeClr val="bg2">
                    <a:lumMod val="50000"/>
                  </a:schemeClr>
                </a:solidFill>
                <a:latin typeface="+mn-lt"/>
              </a:rPr>
              <a:t>Retention is cheaper than acquisition!</a:t>
            </a:r>
          </a:p>
          <a:p>
            <a:r>
              <a:rPr lang="en-US" sz="5600" dirty="0">
                <a:solidFill>
                  <a:schemeClr val="bg2">
                    <a:lumMod val="50000"/>
                  </a:schemeClr>
                </a:solidFill>
                <a:latin typeface="+mn-lt"/>
              </a:rPr>
              <a:t>The ROI is higher for retaining donors than identifying and cultivating new donors.</a:t>
            </a:r>
          </a:p>
          <a:p>
            <a:r>
              <a:rPr lang="en-US" sz="5600" dirty="0">
                <a:solidFill>
                  <a:schemeClr val="bg2">
                    <a:lumMod val="50000"/>
                  </a:schemeClr>
                </a:solidFill>
                <a:latin typeface="+mn-lt"/>
              </a:rPr>
              <a:t>Retaining donors is the basis of any successful giving program.</a:t>
            </a:r>
          </a:p>
          <a:p>
            <a:r>
              <a:rPr lang="en-US" sz="5600" dirty="0">
                <a:solidFill>
                  <a:schemeClr val="bg2">
                    <a:lumMod val="50000"/>
                  </a:schemeClr>
                </a:solidFill>
                <a:latin typeface="+mn-lt"/>
              </a:rPr>
              <a:t>Good stewardship leads not only to repeat giving but new connections as well.</a:t>
            </a:r>
          </a:p>
        </p:txBody>
      </p:sp>
      <p:pic>
        <p:nvPicPr>
          <p:cNvPr id="8" name="Picture 7" descr="A hand writing thank you on a white paper&#10;&#10;AI-generated content may be incorrect.">
            <a:extLst>
              <a:ext uri="{FF2B5EF4-FFF2-40B4-BE49-F238E27FC236}">
                <a16:creationId xmlns:a16="http://schemas.microsoft.com/office/drawing/2014/main" id="{BD6CC695-A6EE-5E80-6D31-3AFD119E0C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46"/>
          <a:stretch>
            <a:fillRect/>
          </a:stretch>
        </p:blipFill>
        <p:spPr>
          <a:xfrm>
            <a:off x="14206654" y="2994927"/>
            <a:ext cx="10217413" cy="7716615"/>
          </a:xfrm>
          <a:prstGeom prst="rect">
            <a:avLst/>
          </a:prstGeom>
        </p:spPr>
      </p:pic>
      <p:pic>
        <p:nvPicPr>
          <p:cNvPr id="9" name="Image" descr="Image">
            <a:extLst>
              <a:ext uri="{FF2B5EF4-FFF2-40B4-BE49-F238E27FC236}">
                <a16:creationId xmlns:a16="http://schemas.microsoft.com/office/drawing/2014/main" id="{6F054266-0A84-BA1F-4670-BC8E3E056385}"/>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C137-57FA-F03E-7451-21E552B0CE4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56E9532-1898-E716-7A1D-5C1520A30EF1}"/>
              </a:ext>
            </a:extLst>
          </p:cNvPr>
          <p:cNvSpPr txBox="1">
            <a:spLocks/>
          </p:cNvSpPr>
          <p:nvPr/>
        </p:nvSpPr>
        <p:spPr>
          <a:xfrm>
            <a:off x="533399" y="456753"/>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is Donor Stewardship Important?</a:t>
            </a:r>
          </a:p>
        </p:txBody>
      </p:sp>
      <p:sp>
        <p:nvSpPr>
          <p:cNvPr id="6" name="Content Placeholder 5">
            <a:extLst>
              <a:ext uri="{FF2B5EF4-FFF2-40B4-BE49-F238E27FC236}">
                <a16:creationId xmlns:a16="http://schemas.microsoft.com/office/drawing/2014/main" id="{C951DB75-68D8-78AD-DCF0-96614553626D}"/>
              </a:ext>
            </a:extLst>
          </p:cNvPr>
          <p:cNvSpPr txBox="1">
            <a:spLocks/>
          </p:cNvSpPr>
          <p:nvPr/>
        </p:nvSpPr>
        <p:spPr>
          <a:xfrm>
            <a:off x="533399" y="2305877"/>
            <a:ext cx="22563666" cy="10953369"/>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None/>
            </a:pPr>
            <a:r>
              <a:rPr lang="en-US" sz="6000" dirty="0">
                <a:solidFill>
                  <a:schemeClr val="bg2">
                    <a:lumMod val="50000"/>
                  </a:schemeClr>
                </a:solidFill>
                <a:latin typeface="+mn-lt"/>
              </a:rPr>
              <a:t>Most donors lapse for preventable reasons including:</a:t>
            </a:r>
          </a:p>
          <a:p>
            <a:r>
              <a:rPr lang="en-US" sz="6000" dirty="0">
                <a:solidFill>
                  <a:schemeClr val="bg2">
                    <a:lumMod val="50000"/>
                  </a:schemeClr>
                </a:solidFill>
                <a:latin typeface="+mn-lt"/>
              </a:rPr>
              <a:t>Poor communication</a:t>
            </a:r>
          </a:p>
          <a:p>
            <a:r>
              <a:rPr lang="en-US" sz="6000" dirty="0">
                <a:solidFill>
                  <a:schemeClr val="bg2">
                    <a:lumMod val="50000"/>
                  </a:schemeClr>
                </a:solidFill>
                <a:latin typeface="+mn-lt"/>
              </a:rPr>
              <a:t>Never getting thanked</a:t>
            </a:r>
          </a:p>
          <a:p>
            <a:r>
              <a:rPr lang="en-US" sz="6000" dirty="0">
                <a:solidFill>
                  <a:schemeClr val="bg2">
                    <a:lumMod val="50000"/>
                  </a:schemeClr>
                </a:solidFill>
                <a:latin typeface="+mn-lt"/>
              </a:rPr>
              <a:t>Thinking other nonprofits are more deserving</a:t>
            </a:r>
          </a:p>
          <a:p>
            <a:r>
              <a:rPr lang="en-US" sz="6000" dirty="0">
                <a:solidFill>
                  <a:schemeClr val="bg2">
                    <a:lumMod val="50000"/>
                  </a:schemeClr>
                </a:solidFill>
                <a:latin typeface="+mn-lt"/>
              </a:rPr>
              <a:t>Forgetting that they donated</a:t>
            </a:r>
          </a:p>
          <a:p>
            <a:endParaRPr lang="en-US" sz="6000" dirty="0">
              <a:solidFill>
                <a:schemeClr val="bg2">
                  <a:lumMod val="50000"/>
                </a:schemeClr>
              </a:solidFill>
              <a:latin typeface="+mn-lt"/>
            </a:endParaRPr>
          </a:p>
          <a:p>
            <a:endParaRPr lang="en-US" sz="6000" dirty="0">
              <a:solidFill>
                <a:schemeClr val="bg2">
                  <a:lumMod val="50000"/>
                </a:schemeClr>
              </a:solidFill>
              <a:latin typeface="+mn-lt"/>
            </a:endParaRP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9686A8F5-8FBF-A9CE-E334-923DB2C72F02}"/>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4" name="TextBox 3">
            <a:extLst>
              <a:ext uri="{FF2B5EF4-FFF2-40B4-BE49-F238E27FC236}">
                <a16:creationId xmlns:a16="http://schemas.microsoft.com/office/drawing/2014/main" id="{EA21CE30-3E17-8F58-4234-DC746DB57943}"/>
              </a:ext>
            </a:extLst>
          </p:cNvPr>
          <p:cNvSpPr txBox="1"/>
          <p:nvPr/>
        </p:nvSpPr>
        <p:spPr>
          <a:xfrm>
            <a:off x="910166" y="10180253"/>
            <a:ext cx="22563666" cy="2804294"/>
          </a:xfrm>
          <a:prstGeom prst="rect">
            <a:avLst/>
          </a:prstGeom>
        </p:spPr>
        <p:txBody>
          <a:bodyPr wrap="square" lIns="0" tIns="0" rIns="0" bIns="0" rtlCol="0" anchor="t">
            <a:spAutoFit/>
          </a:bodyPr>
          <a:lstStyle/>
          <a:p>
            <a:pPr>
              <a:lnSpc>
                <a:spcPts val="11520"/>
              </a:lnSpc>
            </a:pPr>
            <a:r>
              <a:rPr lang="en-US" sz="7200" b="1" i="1" dirty="0">
                <a:solidFill>
                  <a:schemeClr val="tx1">
                    <a:lumMod val="50000"/>
                  </a:schemeClr>
                </a:solidFill>
                <a:latin typeface="RoxboroughCF"/>
                <a:ea typeface="RoxboroughCF"/>
                <a:cs typeface="RoxboroughCF"/>
                <a:sym typeface="RoxboroughCF"/>
              </a:rPr>
              <a:t>“To keep a lamp burning, we have to keep putting oil in it.”</a:t>
            </a:r>
          </a:p>
          <a:p>
            <a:pPr>
              <a:lnSpc>
                <a:spcPts val="11520"/>
              </a:lnSpc>
            </a:pPr>
            <a:r>
              <a:rPr lang="en-US" sz="6600" dirty="0">
                <a:solidFill>
                  <a:schemeClr val="tx1">
                    <a:lumMod val="50000"/>
                  </a:schemeClr>
                </a:solidFill>
                <a:latin typeface="RoxboroughCF"/>
                <a:ea typeface="RoxboroughCF"/>
                <a:cs typeface="RoxboroughCF"/>
                <a:sym typeface="RoxboroughCF"/>
              </a:rPr>
              <a:t>Mother Theresa</a:t>
            </a:r>
          </a:p>
        </p:txBody>
      </p:sp>
    </p:spTree>
    <p:extLst>
      <p:ext uri="{BB962C8B-B14F-4D97-AF65-F5344CB8AC3E}">
        <p14:creationId xmlns:p14="http://schemas.microsoft.com/office/powerpoint/2010/main" val="241307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69E28-CE12-FA69-062D-E5F647A1A54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BBE8177-1FE6-EDFF-383F-A663C2BF9D14}"/>
              </a:ext>
            </a:extLst>
          </p:cNvPr>
          <p:cNvSpPr txBox="1">
            <a:spLocks/>
          </p:cNvSpPr>
          <p:nvPr/>
        </p:nvSpPr>
        <p:spPr>
          <a:xfrm>
            <a:off x="533399" y="456753"/>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Donor Stewardship Best Practices</a:t>
            </a:r>
          </a:p>
        </p:txBody>
      </p:sp>
      <p:sp>
        <p:nvSpPr>
          <p:cNvPr id="6" name="Content Placeholder 5">
            <a:extLst>
              <a:ext uri="{FF2B5EF4-FFF2-40B4-BE49-F238E27FC236}">
                <a16:creationId xmlns:a16="http://schemas.microsoft.com/office/drawing/2014/main" id="{8438B994-A03B-66CD-8D03-5BAFCBBE3994}"/>
              </a:ext>
            </a:extLst>
          </p:cNvPr>
          <p:cNvSpPr txBox="1">
            <a:spLocks/>
          </p:cNvSpPr>
          <p:nvPr/>
        </p:nvSpPr>
        <p:spPr>
          <a:xfrm>
            <a:off x="533399" y="2305877"/>
            <a:ext cx="22563666" cy="10953369"/>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None/>
            </a:pPr>
            <a:r>
              <a:rPr lang="en-US" sz="6000" dirty="0">
                <a:solidFill>
                  <a:schemeClr val="bg2">
                    <a:lumMod val="50000"/>
                  </a:schemeClr>
                </a:solidFill>
                <a:latin typeface="+mn-lt"/>
              </a:rPr>
              <a:t>Donor Stewardship includes:</a:t>
            </a:r>
          </a:p>
          <a:p>
            <a:r>
              <a:rPr lang="en-US" sz="6000" dirty="0">
                <a:solidFill>
                  <a:schemeClr val="bg2">
                    <a:lumMod val="50000"/>
                  </a:schemeClr>
                </a:solidFill>
                <a:latin typeface="+mn-lt"/>
              </a:rPr>
              <a:t>Recognizing your donors (how you do this may vary based on giving level)</a:t>
            </a:r>
          </a:p>
          <a:p>
            <a:r>
              <a:rPr lang="en-US" sz="6000" dirty="0">
                <a:solidFill>
                  <a:schemeClr val="bg2">
                    <a:lumMod val="50000"/>
                  </a:schemeClr>
                </a:solidFill>
                <a:latin typeface="+mn-lt"/>
              </a:rPr>
              <a:t>Staying connected with your donors through multiple means of communication (email, social media, conversation, reports)</a:t>
            </a:r>
          </a:p>
          <a:p>
            <a:r>
              <a:rPr lang="en-US" sz="6000" dirty="0">
                <a:solidFill>
                  <a:schemeClr val="bg2">
                    <a:lumMod val="50000"/>
                  </a:schemeClr>
                </a:solidFill>
                <a:latin typeface="+mn-lt"/>
              </a:rPr>
              <a:t>Sharing news and updates on both the organization and programs that are close to a donor’s heart</a:t>
            </a:r>
          </a:p>
          <a:p>
            <a:r>
              <a:rPr lang="en-US" sz="6000" dirty="0">
                <a:solidFill>
                  <a:schemeClr val="bg2">
                    <a:lumMod val="50000"/>
                  </a:schemeClr>
                </a:solidFill>
                <a:latin typeface="+mn-lt"/>
              </a:rPr>
              <a:t>Special check-ins when special things happen at the organization or for the donor (birthday, holiday, giving anniversary, etc.)</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D3E47BBB-F23E-53A4-C016-C4AE632EBA50}"/>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17633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826FD-320B-0272-91C5-5870D36C8F7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D257757-6571-544D-3774-5B21ABCA6908}"/>
              </a:ext>
            </a:extLst>
          </p:cNvPr>
          <p:cNvSpPr txBox="1">
            <a:spLocks/>
          </p:cNvSpPr>
          <p:nvPr/>
        </p:nvSpPr>
        <p:spPr>
          <a:xfrm>
            <a:off x="533399" y="456753"/>
            <a:ext cx="23317200" cy="2286000"/>
          </a:xfrm>
          <a:prstGeom prst="rect">
            <a:avLst/>
          </a:prstGeom>
        </p:spPr>
        <p:txBody>
          <a:bodyPr>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Donor Stewardship Best Practices</a:t>
            </a:r>
          </a:p>
        </p:txBody>
      </p:sp>
      <p:sp>
        <p:nvSpPr>
          <p:cNvPr id="6" name="Content Placeholder 5">
            <a:extLst>
              <a:ext uri="{FF2B5EF4-FFF2-40B4-BE49-F238E27FC236}">
                <a16:creationId xmlns:a16="http://schemas.microsoft.com/office/drawing/2014/main" id="{75E83DEE-6651-F904-32B3-813A6242D925}"/>
              </a:ext>
            </a:extLst>
          </p:cNvPr>
          <p:cNvSpPr txBox="1">
            <a:spLocks/>
          </p:cNvSpPr>
          <p:nvPr/>
        </p:nvSpPr>
        <p:spPr>
          <a:xfrm>
            <a:off x="533399" y="1987826"/>
            <a:ext cx="21253175" cy="11271421"/>
          </a:xfrm>
          <a:prstGeom prst="rect">
            <a:avLst/>
          </a:prstGeom>
        </p:spPr>
        <p:txBody>
          <a:bodyPr numCol="1">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r>
              <a:rPr lang="en-US" sz="6000" dirty="0">
                <a:solidFill>
                  <a:schemeClr val="bg2">
                    <a:lumMod val="50000"/>
                  </a:schemeClr>
                </a:solidFill>
              </a:rPr>
              <a:t>Schedule it! Work regular stewardship into your giving calendar as if it were a grant report (using a database or CRM can help)</a:t>
            </a:r>
          </a:p>
          <a:p>
            <a:r>
              <a:rPr lang="en-US" sz="6000" dirty="0">
                <a:solidFill>
                  <a:schemeClr val="bg2">
                    <a:lumMod val="50000"/>
                  </a:schemeClr>
                </a:solidFill>
              </a:rPr>
              <a:t>Consider segmenting your donors by gift size, frequency, and type to support communication plan</a:t>
            </a:r>
          </a:p>
          <a:p>
            <a:r>
              <a:rPr lang="en-US" sz="6000" dirty="0">
                <a:solidFill>
                  <a:schemeClr val="bg2">
                    <a:lumMod val="50000"/>
                  </a:schemeClr>
                </a:solidFill>
              </a:rPr>
              <a:t>Ensure some of the connections and communication are personal to make the donor feel special and valued!</a:t>
            </a:r>
          </a:p>
          <a:p>
            <a:r>
              <a:rPr lang="en-US" sz="6000" dirty="0">
                <a:solidFill>
                  <a:schemeClr val="bg2">
                    <a:lumMod val="50000"/>
                  </a:schemeClr>
                </a:solidFill>
              </a:rPr>
              <a:t>Consider using visual tools to share progress and success (“giving thermometer,” pictures, email news blasts with graphics and colors)</a:t>
            </a:r>
          </a:p>
          <a:p>
            <a:pPr marL="0" indent="0">
              <a:buNone/>
            </a:pPr>
            <a:endParaRPr lang="en-US" sz="5600"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5728FAA9-143A-0450-5FC5-7D43F70A3BD6}"/>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403611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5091954" y="2611969"/>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799" y="7162800"/>
            <a:ext cx="17514277" cy="6124754"/>
          </a:xfrm>
          <a:prstGeom prst="rect">
            <a:avLst/>
          </a:prstGeom>
          <a:noFill/>
        </p:spPr>
        <p:txBody>
          <a:bodyPr wrap="square" rtlCol="0">
            <a:spAutoFit/>
          </a:bodyPr>
          <a:lstStyle/>
          <a:p>
            <a:r>
              <a:rPr lang="en-US" sz="5600" b="1" dirty="0">
                <a:solidFill>
                  <a:schemeClr val="bg2">
                    <a:lumMod val="50000"/>
                  </a:schemeClr>
                </a:solidFill>
                <a:cs typeface="Arial" panose="020B0604020202020204" pitchFamily="34" charset="0"/>
              </a:rPr>
              <a:t>IFP Contact Information:</a:t>
            </a:r>
          </a:p>
          <a:p>
            <a:r>
              <a:rPr lang="en-US" sz="4800" dirty="0">
                <a:solidFill>
                  <a:schemeClr val="bg2">
                    <a:lumMod val="50000"/>
                  </a:schemeClr>
                </a:solidFill>
                <a:cs typeface="Arial" panose="020B0604020202020204" pitchFamily="34" charset="0"/>
              </a:rPr>
              <a:t>Louise Mathias, Senior Partner</a:t>
            </a:r>
          </a:p>
          <a:p>
            <a:r>
              <a:rPr lang="en-US" sz="4800" dirty="0">
                <a:solidFill>
                  <a:schemeClr val="tx1">
                    <a:lumMod val="75000"/>
                    <a:lumOff val="25000"/>
                  </a:schemeClr>
                </a:solidFill>
                <a:cs typeface="Arial" panose="020B0604020202020204" pitchFamily="34" charset="0"/>
                <a:hlinkClick r:id="rId3"/>
              </a:rPr>
              <a:t>Louise.mathias@innovativefundingpartners.com</a:t>
            </a:r>
            <a:endParaRPr lang="en-US" sz="480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809-3401</a:t>
            </a:r>
          </a:p>
          <a:p>
            <a:endParaRPr lang="en-US" sz="4800" dirty="0">
              <a:solidFill>
                <a:schemeClr val="bg2">
                  <a:lumMod val="50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Dr. Brian Kelley, Senior Partner</a:t>
            </a:r>
          </a:p>
          <a:p>
            <a:r>
              <a:rPr lang="en-US" sz="4800" dirty="0">
                <a:solidFill>
                  <a:schemeClr val="tx1">
                    <a:lumMod val="75000"/>
                    <a:lumOff val="25000"/>
                  </a:schemeClr>
                </a:solidFill>
                <a:cs typeface="Arial" panose="020B0604020202020204" pitchFamily="34" charset="0"/>
                <a:hlinkClick r:id="rId4"/>
              </a:rPr>
              <a:t>Brian.Kelley@innovativefundingpartners.com</a:t>
            </a:r>
            <a:endParaRPr lang="en-US" sz="480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17467395" y="3242737"/>
            <a:ext cx="6611805" cy="5726457"/>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47868"/>
            <a:ext cx="202760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dirty="0"/>
              <a:t>dht.org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ACB4-4EEB-FFC7-236E-4582B5D5723D}"/>
            </a:ext>
          </a:extLst>
        </p:cNvPr>
        <p:cNvGrpSpPr/>
        <p:nvPr/>
      </p:nvGrpSpPr>
      <p:grpSpPr>
        <a:xfrm>
          <a:off x="0" y="0"/>
          <a:ext cx="0" cy="0"/>
          <a:chOff x="0" y="0"/>
          <a:chExt cx="0" cy="0"/>
        </a:xfrm>
      </p:grpSpPr>
      <p:sp>
        <p:nvSpPr>
          <p:cNvPr id="166" name="content">
            <a:extLst>
              <a:ext uri="{FF2B5EF4-FFF2-40B4-BE49-F238E27FC236}">
                <a16:creationId xmlns:a16="http://schemas.microsoft.com/office/drawing/2014/main" id="{ECB9A5FA-E8EE-CD68-53F1-A95A243B5713}"/>
              </a:ext>
            </a:extLst>
          </p:cNvPr>
          <p:cNvSpPr txBox="1"/>
          <p:nvPr/>
        </p:nvSpPr>
        <p:spPr>
          <a:xfrm>
            <a:off x="1739290" y="906572"/>
            <a:ext cx="345537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a:extLst>
              <a:ext uri="{FF2B5EF4-FFF2-40B4-BE49-F238E27FC236}">
                <a16:creationId xmlns:a16="http://schemas.microsoft.com/office/drawing/2014/main" id="{4C54CCD9-0BF8-3FE6-E856-E8F6CE8FB544}"/>
              </a:ext>
            </a:extLst>
          </p:cNvPr>
          <p:cNvSpPr txBox="1"/>
          <p:nvPr/>
        </p:nvSpPr>
        <p:spPr>
          <a:xfrm>
            <a:off x="1492466" y="1554646"/>
            <a:ext cx="740438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a:extLst>
              <a:ext uri="{FF2B5EF4-FFF2-40B4-BE49-F238E27FC236}">
                <a16:creationId xmlns:a16="http://schemas.microsoft.com/office/drawing/2014/main" id="{9B341A21-811C-466B-AF66-B21D3405EF6E}"/>
              </a:ext>
            </a:extLst>
          </p:cNvPr>
          <p:cNvSpPr txBox="1"/>
          <p:nvPr/>
        </p:nvSpPr>
        <p:spPr>
          <a:xfrm>
            <a:off x="2701528" y="6044461"/>
            <a:ext cx="1218501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indent="0" algn="l">
              <a:buNone/>
            </a:pPr>
            <a:endParaRPr lang="en-US" sz="4000" dirty="0"/>
          </a:p>
        </p:txBody>
      </p:sp>
      <p:pic>
        <p:nvPicPr>
          <p:cNvPr id="169" name="Image" descr="Image">
            <a:extLst>
              <a:ext uri="{FF2B5EF4-FFF2-40B4-BE49-F238E27FC236}">
                <a16:creationId xmlns:a16="http://schemas.microsoft.com/office/drawing/2014/main" id="{3A0248E3-2DCA-4547-7DA8-43C87F0B878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a:extLst>
              <a:ext uri="{FF2B5EF4-FFF2-40B4-BE49-F238E27FC236}">
                <a16:creationId xmlns:a16="http://schemas.microsoft.com/office/drawing/2014/main" id="{7BF34402-68AF-0ED7-408E-82435AD5A1E1}"/>
              </a:ext>
            </a:extLst>
          </p:cNvPr>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a:extLst>
              <a:ext uri="{FF2B5EF4-FFF2-40B4-BE49-F238E27FC236}">
                <a16:creationId xmlns:a16="http://schemas.microsoft.com/office/drawing/2014/main" id="{5371D7FB-633E-C700-F0F4-A977EB4300EC}"/>
              </a:ext>
            </a:extLst>
          </p:cNvPr>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a:extLst>
              <a:ext uri="{FF2B5EF4-FFF2-40B4-BE49-F238E27FC236}">
                <a16:creationId xmlns:a16="http://schemas.microsoft.com/office/drawing/2014/main" id="{4D116FB5-F07B-A221-3444-F1934E08C4F5}"/>
              </a:ext>
            </a:extLst>
          </p:cNvPr>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3.</a:t>
            </a:r>
          </a:p>
        </p:txBody>
      </p:sp>
      <p:sp>
        <p:nvSpPr>
          <p:cNvPr id="176" name="Number bullets or callout text styling.">
            <a:extLst>
              <a:ext uri="{FF2B5EF4-FFF2-40B4-BE49-F238E27FC236}">
                <a16:creationId xmlns:a16="http://schemas.microsoft.com/office/drawing/2014/main" id="{822BA72F-41F5-26AA-DD73-C585D003C02D}"/>
              </a:ext>
            </a:extLst>
          </p:cNvPr>
          <p:cNvSpPr txBox="1"/>
          <p:nvPr/>
        </p:nvSpPr>
        <p:spPr>
          <a:xfrm>
            <a:off x="17231791" y="9259983"/>
            <a:ext cx="601233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Carrie Davis</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Director of Client Services</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1D78DC85-1BDA-B020-4955-1F4D30F97A20}"/>
              </a:ext>
            </a:extLst>
          </p:cNvPr>
          <p:cNvSpPr txBox="1"/>
          <p:nvPr/>
        </p:nvSpPr>
        <p:spPr>
          <a:xfrm>
            <a:off x="1359486" y="3659529"/>
            <a:ext cx="14915494" cy="9387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t>Carrie Davis, GPC, IFP Director of Client Services, </a:t>
            </a:r>
            <a:r>
              <a:rPr lang="en-US" sz="4000" dirty="0"/>
              <a:t>has over two decades of experience in multiple areas of fund development for nonprofits including individual/major giving, grant writing, marketing/communications, and organizational planning. Carrie has extensive successful fund development experience in numerous areas including healthcare, behavioral health, education, workforce and economic development, housing, human services, food insecurity, and more. In her role at IFP, Carrie typically leads our teams as a project manager, supporting and coordinating services for organizations across diverse sectors and geographies. Carrie holds a B.S. in Community Psychology from St. Cloud State University, a Certificate in Editing from the Poynter Institute, and a Grant Professional Certification (GPCI).</a:t>
            </a:r>
          </a:p>
          <a:p>
            <a:pPr marL="0" indent="0" algn="l">
              <a:buNone/>
            </a:pPr>
            <a:endParaRPr lang="en-US" sz="4400" b="1" dirty="0"/>
          </a:p>
        </p:txBody>
      </p:sp>
      <p:pic>
        <p:nvPicPr>
          <p:cNvPr id="2" name="Picture 2">
            <a:extLst>
              <a:ext uri="{FF2B5EF4-FFF2-40B4-BE49-F238E27FC236}">
                <a16:creationId xmlns:a16="http://schemas.microsoft.com/office/drawing/2014/main" id="{BE81749A-E295-27E9-7F82-30477B844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3106" y="3156892"/>
            <a:ext cx="567646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03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58085-94A5-72FF-E10A-C06D0E57C279}"/>
            </a:ext>
          </a:extLst>
        </p:cNvPr>
        <p:cNvGrpSpPr/>
        <p:nvPr/>
      </p:nvGrpSpPr>
      <p:grpSpPr>
        <a:xfrm>
          <a:off x="0" y="0"/>
          <a:ext cx="0" cy="0"/>
          <a:chOff x="0" y="0"/>
          <a:chExt cx="0" cy="0"/>
        </a:xfrm>
      </p:grpSpPr>
      <p:sp>
        <p:nvSpPr>
          <p:cNvPr id="166" name="content">
            <a:extLst>
              <a:ext uri="{FF2B5EF4-FFF2-40B4-BE49-F238E27FC236}">
                <a16:creationId xmlns:a16="http://schemas.microsoft.com/office/drawing/2014/main" id="{710799CA-F079-5ADA-7A16-81D4869D0066}"/>
              </a:ext>
            </a:extLst>
          </p:cNvPr>
          <p:cNvSpPr txBox="1"/>
          <p:nvPr/>
        </p:nvSpPr>
        <p:spPr>
          <a:xfrm>
            <a:off x="3030208" y="1464547"/>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a:extLst>
              <a:ext uri="{FF2B5EF4-FFF2-40B4-BE49-F238E27FC236}">
                <a16:creationId xmlns:a16="http://schemas.microsoft.com/office/drawing/2014/main" id="{550EBB6E-1A0C-D272-9C48-70B19CA00D36}"/>
              </a:ext>
            </a:extLst>
          </p:cNvPr>
          <p:cNvSpPr txBox="1"/>
          <p:nvPr/>
        </p:nvSpPr>
        <p:spPr>
          <a:xfrm>
            <a:off x="3030208" y="1931342"/>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a:extLst>
              <a:ext uri="{FF2B5EF4-FFF2-40B4-BE49-F238E27FC236}">
                <a16:creationId xmlns:a16="http://schemas.microsoft.com/office/drawing/2014/main" id="{CFB44FBB-5128-168E-BBDD-7E66ECBD6877}"/>
              </a:ext>
            </a:extLst>
          </p:cNvPr>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a:extLst>
              <a:ext uri="{FF2B5EF4-FFF2-40B4-BE49-F238E27FC236}">
                <a16:creationId xmlns:a16="http://schemas.microsoft.com/office/drawing/2014/main" id="{32B013E8-E181-8B7C-2EF5-C69E76966289}"/>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a:extLst>
              <a:ext uri="{FF2B5EF4-FFF2-40B4-BE49-F238E27FC236}">
                <a16:creationId xmlns:a16="http://schemas.microsoft.com/office/drawing/2014/main" id="{BD5687E5-CD57-C771-DFBB-04E71A837C0F}"/>
              </a:ext>
            </a:extLst>
          </p:cNvPr>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a:extLst>
              <a:ext uri="{FF2B5EF4-FFF2-40B4-BE49-F238E27FC236}">
                <a16:creationId xmlns:a16="http://schemas.microsoft.com/office/drawing/2014/main" id="{BF362C3E-D93C-E67A-CE52-2AA910DB8009}"/>
              </a:ext>
            </a:extLst>
          </p:cNvPr>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a:extLst>
              <a:ext uri="{FF2B5EF4-FFF2-40B4-BE49-F238E27FC236}">
                <a16:creationId xmlns:a16="http://schemas.microsoft.com/office/drawing/2014/main" id="{4E191BFD-3F81-3B26-1F4F-F2B8B3C2FE57}"/>
              </a:ext>
            </a:extLst>
          </p:cNvPr>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3.</a:t>
            </a:r>
          </a:p>
        </p:txBody>
      </p:sp>
      <p:sp>
        <p:nvSpPr>
          <p:cNvPr id="176" name="Number bullets or callout text styling.">
            <a:extLst>
              <a:ext uri="{FF2B5EF4-FFF2-40B4-BE49-F238E27FC236}">
                <a16:creationId xmlns:a16="http://schemas.microsoft.com/office/drawing/2014/main" id="{32033F2D-D56E-DD7C-4051-19EFD9DD9C7F}"/>
              </a:ext>
            </a:extLst>
          </p:cNvPr>
          <p:cNvSpPr txBox="1"/>
          <p:nvPr/>
        </p:nvSpPr>
        <p:spPr>
          <a:xfrm>
            <a:off x="17231791" y="9259983"/>
            <a:ext cx="60123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Morgan Holland</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Grants Consultant</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E63B2EDD-2517-AF6B-7B3D-E9F021447050}"/>
              </a:ext>
            </a:extLst>
          </p:cNvPr>
          <p:cNvSpPr txBox="1"/>
          <p:nvPr/>
        </p:nvSpPr>
        <p:spPr>
          <a:xfrm>
            <a:off x="1504430" y="4141540"/>
            <a:ext cx="14915494" cy="8217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buNone/>
            </a:pPr>
            <a:r>
              <a:rPr lang="en-US" sz="4400" b="1" i="0" dirty="0">
                <a:solidFill>
                  <a:schemeClr val="tx1"/>
                </a:solidFill>
                <a:effectLst/>
              </a:rPr>
              <a:t>Morgan Holland</a:t>
            </a:r>
            <a:r>
              <a:rPr lang="en-US" sz="4400" b="0" i="0" dirty="0">
                <a:solidFill>
                  <a:schemeClr val="tx1"/>
                </a:solidFill>
                <a:effectLst/>
              </a:rPr>
              <a:t>, </a:t>
            </a:r>
            <a:r>
              <a:rPr lang="en-US" sz="4400" b="1" i="0" dirty="0">
                <a:solidFill>
                  <a:schemeClr val="tx1"/>
                </a:solidFill>
                <a:effectLst/>
              </a:rPr>
              <a:t>Grant Consultant</a:t>
            </a:r>
            <a:r>
              <a:rPr lang="en-US" sz="4400" b="0" i="0" dirty="0">
                <a:solidFill>
                  <a:schemeClr val="tx1"/>
                </a:solidFill>
                <a:effectLst/>
              </a:rPr>
              <a:t>, is a development professional with over ten years of experience in the nonprofit, higher education, and government sectors. Her work has included executive leadership, program management, and fundraising through grant writing and individual giving. </a:t>
            </a:r>
          </a:p>
          <a:p>
            <a:pPr marL="0" indent="0" algn="l">
              <a:buNone/>
            </a:pPr>
            <a:endParaRPr lang="en-US" sz="4400" dirty="0">
              <a:solidFill>
                <a:schemeClr val="tx1"/>
              </a:solidFill>
            </a:endParaRPr>
          </a:p>
          <a:p>
            <a:pPr algn="l"/>
            <a:r>
              <a:rPr lang="en-US" sz="4400" b="0" i="0" dirty="0">
                <a:solidFill>
                  <a:schemeClr val="tx1"/>
                </a:solidFill>
                <a:effectLst/>
              </a:rPr>
              <a:t>She has been engaged with major and grassroots giving campaigns from $</a:t>
            </a:r>
            <a:r>
              <a:rPr lang="en-US" sz="4400" dirty="0">
                <a:solidFill>
                  <a:schemeClr val="tx1"/>
                </a:solidFill>
              </a:rPr>
              <a:t>10,000 to $25M </a:t>
            </a:r>
            <a:r>
              <a:rPr lang="en-US" sz="4400" b="0" i="0" dirty="0">
                <a:solidFill>
                  <a:schemeClr val="tx1"/>
                </a:solidFill>
                <a:effectLst/>
              </a:rPr>
              <a:t>and has raised over $15M in grant funding the past </a:t>
            </a:r>
            <a:r>
              <a:rPr lang="en-US" sz="4400" dirty="0">
                <a:solidFill>
                  <a:schemeClr val="tx1"/>
                </a:solidFill>
              </a:rPr>
              <a:t>five years </a:t>
            </a:r>
            <a:r>
              <a:rPr lang="en-US" sz="4400" b="0" i="0" dirty="0">
                <a:solidFill>
                  <a:schemeClr val="tx1"/>
                </a:solidFill>
                <a:effectLst/>
              </a:rPr>
              <a:t>from both foundation and federal sources, including HUD and SAMHSA.</a:t>
            </a:r>
          </a:p>
        </p:txBody>
      </p:sp>
      <p:pic>
        <p:nvPicPr>
          <p:cNvPr id="4" name="Picture 3" descr="A person smiling at camera&#10;&#10;Description automatically generated">
            <a:extLst>
              <a:ext uri="{FF2B5EF4-FFF2-40B4-BE49-F238E27FC236}">
                <a16:creationId xmlns:a16="http://schemas.microsoft.com/office/drawing/2014/main" id="{AF3505E7-F955-260E-21CE-8A878DEA0BB9}"/>
              </a:ext>
            </a:extLst>
          </p:cNvPr>
          <p:cNvPicPr>
            <a:picLocks noChangeAspect="1"/>
          </p:cNvPicPr>
          <p:nvPr/>
        </p:nvPicPr>
        <p:blipFill rotWithShape="1">
          <a:blip r:embed="rId4">
            <a:extLst>
              <a:ext uri="{28A0092B-C50C-407E-A947-70E740481C1C}">
                <a14:useLocalDpi xmlns:a14="http://schemas.microsoft.com/office/drawing/2010/main" val="0"/>
              </a:ext>
            </a:extLst>
          </a:blip>
          <a:srcRect l="15762" t="-776" r="10986" b="2773"/>
          <a:stretch/>
        </p:blipFill>
        <p:spPr>
          <a:xfrm>
            <a:off x="17186119" y="3454567"/>
            <a:ext cx="5693451" cy="5712880"/>
          </a:xfrm>
          <a:prstGeom prst="ellipse">
            <a:avLst/>
          </a:prstGeom>
        </p:spPr>
      </p:pic>
    </p:spTree>
    <p:extLst>
      <p:ext uri="{BB962C8B-B14F-4D97-AF65-F5344CB8AC3E}">
        <p14:creationId xmlns:p14="http://schemas.microsoft.com/office/powerpoint/2010/main" val="14309550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p:cNvSpPr txBox="1">
            <a:spLocks noGrp="1"/>
          </p:cNvSpPr>
          <p:nvPr>
            <p:ph type="title"/>
          </p:nvPr>
        </p:nvSpPr>
        <p:spPr>
          <a:xfrm>
            <a:off x="3048000" y="2586676"/>
            <a:ext cx="18288000" cy="6549184"/>
          </a:xfrm>
          <a:prstGeom prst="rect">
            <a:avLst/>
          </a:prstGeom>
        </p:spPr>
        <p:txBody>
          <a:bodyPr spcFirstLastPara="1" vert="horz" lIns="182880" tIns="91440" rIns="182880" bIns="91440" rtlCol="0" anchor="ctr" anchorCtr="0">
            <a:normAutofit/>
          </a:bodyPr>
          <a:lstStyle/>
          <a:p>
            <a:pPr marL="101600" algn="ctr">
              <a:buClr>
                <a:schemeClr val="dk1"/>
              </a:buClr>
              <a:buSzPts val="2800"/>
            </a:pPr>
            <a:r>
              <a:rPr lang="en-US" sz="5600" b="1" dirty="0">
                <a:latin typeface="Montserrat" pitchFamily="2" charset="77"/>
                <a:ea typeface="Helvetica Neue" panose="02000503000000020004" pitchFamily="2" charset="0"/>
                <a:cs typeface="Helvetica Neue" panose="02000503000000020004" pitchFamily="2" charset="0"/>
                <a:sym typeface="Montserrat"/>
              </a:rPr>
              <a:t>What is the Grants Help Desk?</a:t>
            </a:r>
            <a:br>
              <a:rPr lang="en-US" sz="4600" b="1" dirty="0">
                <a:latin typeface="Montserrat" pitchFamily="2" charset="77"/>
                <a:sym typeface="Montserrat"/>
              </a:rPr>
            </a:br>
            <a:br>
              <a:rPr lang="en-US" sz="4600" b="1" dirty="0">
                <a:latin typeface="Montserrat" pitchFamily="2" charset="77"/>
                <a:ea typeface="Helvetica Neue" panose="02000503000000020004" pitchFamily="2" charset="0"/>
                <a:cs typeface="Helvetica Neue" panose="02000503000000020004" pitchFamily="2" charset="0"/>
                <a:sym typeface="Montserrat"/>
              </a:rPr>
            </a:br>
            <a:r>
              <a:rPr lang="en-US" sz="4400" dirty="0">
                <a:latin typeface="Helvetica" pitchFamily="2" charset="0"/>
                <a:ea typeface="Helvetica Neue" panose="02000503000000020004" pitchFamily="2" charset="0"/>
                <a:cs typeface="Helvetica Neue" panose="02000503000000020004" pitchFamily="2" charset="0"/>
              </a:rPr>
              <a:t>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a:t>
            </a: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B4053CE3-6F60-38EA-BB96-00850B58785C}"/>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3FFEAE2-9078-E59F-60BA-027524888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8DD740FA-272C-3DFD-0AA4-F44E3C36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D6EEDEE2-72C7-6899-E2BF-7046457A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1F996CB4-57CA-3D8D-0927-46602C66D7CC}"/>
              </a:ext>
            </a:extLst>
          </p:cNvPr>
          <p:cNvSpPr txBox="1">
            <a:spLocks noGrp="1"/>
          </p:cNvSpPr>
          <p:nvPr>
            <p:ph type="title"/>
          </p:nvPr>
        </p:nvSpPr>
        <p:spPr>
          <a:xfrm>
            <a:off x="1192926" y="1750318"/>
            <a:ext cx="21998144" cy="8825164"/>
          </a:xfrm>
          <a:prstGeom prst="rect">
            <a:avLst/>
          </a:prstGeom>
        </p:spPr>
        <p:txBody>
          <a:bodyPr spcFirstLastPara="1" vert="horz" lIns="182880" tIns="91440" rIns="182880" bIns="91440" rtlCol="0" anchor="ctr" anchorCtr="0">
            <a:normAutofit fontScale="90000"/>
          </a:bodyPr>
          <a:lstStyle/>
          <a:p>
            <a:pPr marL="101600">
              <a:buClr>
                <a:schemeClr val="dk1"/>
              </a:buClr>
              <a:buSzPts val="2800"/>
            </a:pPr>
            <a:br>
              <a:rPr lang="en-US" sz="4600" b="1" dirty="0">
                <a:sym typeface="Montserrat"/>
              </a:rPr>
            </a:br>
            <a:br>
              <a:rPr lang="en-US" sz="4600" b="1" dirty="0">
                <a:latin typeface="Helvetica Neue" panose="02000503000000020004" pitchFamily="2" charset="0"/>
                <a:ea typeface="Helvetica Neue" panose="02000503000000020004" pitchFamily="2" charset="0"/>
                <a:cs typeface="Helvetica Neue" panose="02000503000000020004" pitchFamily="2" charset="0"/>
                <a:sym typeface="Montserrat"/>
              </a:rPr>
            </a:br>
            <a:r>
              <a:rPr lang="en-US" sz="4000" dirty="0">
                <a:latin typeface="Helvetica" pitchFamily="2" charset="0"/>
                <a:ea typeface="Helvetica Neue" panose="02000503000000020004" pitchFamily="2" charset="0"/>
                <a:cs typeface="Helvetica Neue" panose="02000503000000020004" pitchFamily="2" charset="0"/>
              </a:rPr>
              <a:t>Nonprofit or municipal government organizations that: </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Received grant funding from Dogwood in 2023 and/or 2024 and are in and serving within the Qualla Boundary and/or the 18 counties of Western North Carolina (Avery, Buncombe, Burke, Cherokee, Clay, Graham, Haywood, Henderson, Jackson, Macon, Madison, McDowell, Mitchell, Polk, Rutherford, Swain, Transylvania, and Yancey)</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OR</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support from the Grants Help Desk within the last 30 days</a:t>
            </a:r>
            <a:br>
              <a:rPr lang="en-US" sz="6000" dirty="0">
                <a:latin typeface="Helvetica" pitchFamily="2" charset="0"/>
                <a:ea typeface="Helvetica Neue" panose="02000503000000020004" pitchFamily="2" charset="0"/>
                <a:cs typeface="Helvetica Neue" panose="02000503000000020004" pitchFamily="2" charset="0"/>
              </a:rPr>
            </a:b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4052DB12-41FC-CA06-428D-D3C859EA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688F559E-465F-4760-1F6D-C9B90D30FD34}"/>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36DD2A3B-80E7-1CB8-58DE-63BCE7BA2747}"/>
              </a:ext>
            </a:extLst>
          </p:cNvPr>
          <p:cNvSpPr txBox="1"/>
          <p:nvPr/>
        </p:nvSpPr>
        <p:spPr>
          <a:xfrm>
            <a:off x="1567543" y="1375182"/>
            <a:ext cx="20898754" cy="830997"/>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Who is Eligible to Receive Support from the Grants Help Desk?</a:t>
            </a:r>
          </a:p>
        </p:txBody>
      </p:sp>
    </p:spTree>
    <p:extLst>
      <p:ext uri="{BB962C8B-B14F-4D97-AF65-F5344CB8AC3E}">
        <p14:creationId xmlns:p14="http://schemas.microsoft.com/office/powerpoint/2010/main" val="135918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D6BABF7D-84B4-55C8-02F2-24CF3BCC7A45}"/>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01FCC170-3558-AC3C-609A-17D8D313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7DE6C735-D1B5-6EB8-7026-2D191181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2B880F9D-D5D3-0638-0B44-9F4C72BA4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09E388AA-5ACD-80F8-94CA-CEF3EDCD1147}"/>
              </a:ext>
            </a:extLst>
          </p:cNvPr>
          <p:cNvSpPr txBox="1">
            <a:spLocks noGrp="1"/>
          </p:cNvSpPr>
          <p:nvPr>
            <p:ph type="title"/>
          </p:nvPr>
        </p:nvSpPr>
        <p:spPr>
          <a:xfrm>
            <a:off x="1192928" y="2282751"/>
            <a:ext cx="22000464" cy="10188242"/>
          </a:xfrm>
          <a:prstGeom prst="rect">
            <a:avLst/>
          </a:prstGeom>
        </p:spPr>
        <p:txBody>
          <a:bodyPr spcFirstLastPara="1" vert="horz" lIns="182880" tIns="91440" rIns="182880" bIns="91440" rtlCol="0" anchor="ctr" anchorCtr="0">
            <a:normAutofit/>
          </a:bodyPr>
          <a:lstStyle/>
          <a:p>
            <a:r>
              <a:rPr lang="en-US" sz="4800" b="1" dirty="0">
                <a:latin typeface="Helvetica" pitchFamily="2" charset="0"/>
                <a:ea typeface="Helvetica Neue" panose="02000503000000020004" pitchFamily="2" charset="0"/>
                <a:cs typeface="Helvetica Neue" panose="02000503000000020004" pitchFamily="2" charset="0"/>
              </a:rPr>
              <a:t>Eligible:</a:t>
            </a:r>
            <a:br>
              <a:rPr lang="en-US" sz="56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-Assessing the eligibility/competitiveness of a particular project for a specific grant opportunity</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-Answering questions that arise during the grant development process (such as those related to the narrative, budget, forms, attachments, and submission to the funding agency/organization)</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-Navigating the complexities of state, federal, and private foundation grant applications</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-Guidance on grant management and post-award compliance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800" b="1" dirty="0">
                <a:latin typeface="Helvetica" pitchFamily="2" charset="0"/>
                <a:ea typeface="Helvetica Neue" panose="02000503000000020004" pitchFamily="2" charset="0"/>
                <a:cs typeface="Helvetica Neue" panose="02000503000000020004" pitchFamily="2" charset="0"/>
              </a:rPr>
              <a:t>Not Eligible: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-Drafting a full narrative</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-Creating the project budget, work plan, or logic model</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-Performing a comprehensive search of funders that might support a project</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br>
              <a:rPr lang="en-US" sz="5600" dirty="0">
                <a:latin typeface="Helvetica Neue" panose="02000503000000020004" pitchFamily="2" charset="0"/>
                <a:ea typeface="Helvetica Neue" panose="02000503000000020004" pitchFamily="2" charset="0"/>
                <a:cs typeface="Helvetica Neue" panose="02000503000000020004" pitchFamily="2" charset="0"/>
              </a:rPr>
            </a:br>
            <a:endParaRPr lang="en-US" sz="5600" b="1" dirty="0">
              <a:latin typeface="Helvetica Neue" panose="02000503000000020004"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5DB3727B-D8DF-EE0D-F83F-19A737018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987A102E-C28A-9EC9-6E9B-13D5140E855D}"/>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B87B635F-3F7E-3DA2-83C5-3E42E1644116}"/>
              </a:ext>
            </a:extLst>
          </p:cNvPr>
          <p:cNvSpPr txBox="1"/>
          <p:nvPr/>
        </p:nvSpPr>
        <p:spPr>
          <a:xfrm>
            <a:off x="1567543" y="1236310"/>
            <a:ext cx="20898754" cy="769441"/>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What are examples of eligible requests for Grants Help Desk support?</a:t>
            </a:r>
          </a:p>
        </p:txBody>
      </p:sp>
    </p:spTree>
    <p:extLst>
      <p:ext uri="{BB962C8B-B14F-4D97-AF65-F5344CB8AC3E}">
        <p14:creationId xmlns:p14="http://schemas.microsoft.com/office/powerpoint/2010/main" val="73961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8311A1CE-6DA6-86E1-BCB4-5FC298088AA4}"/>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8FEE7E7-E238-FDF4-E07D-000C59F83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EB2B1031-5B22-0F39-0CDE-503CF5BB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113F3A1A-5628-B41A-A892-BB440BE76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84FF8744-9482-FDE2-4519-41BB4D325E33}"/>
              </a:ext>
            </a:extLst>
          </p:cNvPr>
          <p:cNvSpPr txBox="1">
            <a:spLocks noGrp="1"/>
          </p:cNvSpPr>
          <p:nvPr>
            <p:ph type="title"/>
          </p:nvPr>
        </p:nvSpPr>
        <p:spPr>
          <a:xfrm>
            <a:off x="1190608" y="2140353"/>
            <a:ext cx="22000464" cy="10188242"/>
          </a:xfrm>
          <a:prstGeom prst="rect">
            <a:avLst/>
          </a:prstGeom>
        </p:spPr>
        <p:txBody>
          <a:bodyPr spcFirstLastPara="1" vert="horz" lIns="182880" tIns="91440" rIns="182880" bIns="91440" rtlCol="0" anchor="ctr" anchorCtr="0">
            <a:normAutofit/>
          </a:bodyPr>
          <a:lstStyle/>
          <a:p>
            <a:pPr algn="ctr"/>
            <a:r>
              <a:rPr lang="en-US" sz="6400" dirty="0">
                <a:latin typeface="Helvetica" pitchFamily="2" charset="0"/>
                <a:ea typeface="Helvetica Neue" panose="02000503000000020004" pitchFamily="2" charset="0"/>
                <a:cs typeface="Helvetica Neue" panose="02000503000000020004" pitchFamily="2" charset="0"/>
              </a:rPr>
              <a:t>Request a consultation by following </a:t>
            </a:r>
            <a:r>
              <a:rPr lang="en-US" sz="6400" dirty="0">
                <a:latin typeface="Helvetica" pitchFamily="2" charset="0"/>
                <a:ea typeface="Helvetica Neue" panose="02000503000000020004" pitchFamily="2" charset="0"/>
                <a:cs typeface="Helvetica Neue" panose="02000503000000020004" pitchFamily="2" charset="0"/>
                <a:hlinkClick r:id="rId3"/>
              </a:rPr>
              <a:t>this link.</a:t>
            </a:r>
            <a:br>
              <a:rPr lang="en-US" sz="6400" dirty="0">
                <a:latin typeface="Helvetica" pitchFamily="2" charset="0"/>
                <a:ea typeface="Helvetica Neue" panose="02000503000000020004" pitchFamily="2" charset="0"/>
                <a:cs typeface="Helvetica Neue" panose="02000503000000020004" pitchFamily="2" charset="0"/>
              </a:rPr>
            </a:br>
            <a:br>
              <a:rPr lang="en-US" sz="6400" dirty="0">
                <a:latin typeface="Helvetica" pitchFamily="2" charset="0"/>
                <a:ea typeface="Helvetica Neue" panose="02000503000000020004" pitchFamily="2" charset="0"/>
                <a:cs typeface="Helvetica Neue" panose="02000503000000020004" pitchFamily="2" charset="0"/>
              </a:rPr>
            </a:br>
            <a:r>
              <a:rPr lang="en-US" sz="6400" dirty="0">
                <a:latin typeface="Helvetica" pitchFamily="2" charset="0"/>
                <a:ea typeface="Helvetica Neue" panose="02000503000000020004" pitchFamily="2" charset="0"/>
                <a:cs typeface="Helvetica Neue" panose="02000503000000020004" pitchFamily="2" charset="0"/>
              </a:rPr>
              <a:t>Read more about the Grants Help Desk </a:t>
            </a:r>
            <a:r>
              <a:rPr lang="en-US" sz="6400" dirty="0">
                <a:latin typeface="Helvetica" pitchFamily="2" charset="0"/>
                <a:ea typeface="Helvetica Neue" panose="02000503000000020004" pitchFamily="2" charset="0"/>
                <a:cs typeface="Helvetica Neue" panose="02000503000000020004" pitchFamily="2" charset="0"/>
                <a:hlinkClick r:id="rId4"/>
              </a:rPr>
              <a:t>here.</a:t>
            </a:r>
            <a:br>
              <a:rPr lang="en-US" sz="6400" dirty="0">
                <a:latin typeface="Helvetica" pitchFamily="2" charset="0"/>
                <a:ea typeface="Helvetica Neue" panose="02000503000000020004" pitchFamily="2" charset="0"/>
                <a:cs typeface="Helvetica Neue" panose="02000503000000020004" pitchFamily="2" charset="0"/>
              </a:rPr>
            </a:br>
            <a:endParaRPr lang="en-US" sz="64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2D21C1B6-86AF-DF61-BFB0-AE5A77D797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0D725E19-471E-EA34-7A4B-44BDA0B76F37}"/>
              </a:ext>
            </a:extLst>
          </p:cNvPr>
          <p:cNvPicPr>
            <a:picLocks noChangeAspect="1"/>
          </p:cNvPicPr>
          <p:nvPr/>
        </p:nvPicPr>
        <p:blipFill>
          <a:blip r:embed="rId5"/>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07100DA3-5C56-290B-FF35-CE663F6EFF6B}"/>
              </a:ext>
            </a:extLst>
          </p:cNvPr>
          <p:cNvSpPr txBox="1"/>
          <p:nvPr/>
        </p:nvSpPr>
        <p:spPr>
          <a:xfrm>
            <a:off x="1741463" y="2728646"/>
            <a:ext cx="20898754" cy="1107996"/>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How do we request Grants Help Desk support?</a:t>
            </a:r>
          </a:p>
        </p:txBody>
      </p:sp>
    </p:spTree>
    <p:extLst>
      <p:ext uri="{BB962C8B-B14F-4D97-AF65-F5344CB8AC3E}">
        <p14:creationId xmlns:p14="http://schemas.microsoft.com/office/powerpoint/2010/main" val="2510629405"/>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21_BasicWhite</Template>
  <TotalTime>17273</TotalTime>
  <Words>3514</Words>
  <Application>Microsoft Macintosh PowerPoint</Application>
  <PresentationFormat>Custom</PresentationFormat>
  <Paragraphs>219</Paragraphs>
  <Slides>35</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vt:lpstr>
      <vt:lpstr>Calibri</vt:lpstr>
      <vt:lpstr>Calibri Light</vt:lpstr>
      <vt:lpstr>Courier New</vt:lpstr>
      <vt:lpstr>Helvetica</vt:lpstr>
      <vt:lpstr>Helvetica Neue</vt:lpstr>
      <vt:lpstr>Helvetica Neue Medium</vt:lpstr>
      <vt:lpstr>Montserrat</vt:lpstr>
      <vt:lpstr>Montserrat Light</vt:lpstr>
      <vt:lpstr>Proxima Nova</vt:lpstr>
      <vt:lpstr>RoxboroughCF</vt:lpstr>
      <vt:lpstr>RoxboroughCF Italics</vt:lpstr>
      <vt:lpstr>21_BasicWhite</vt:lpstr>
      <vt:lpstr>Office Theme 2013 - 2022</vt:lpstr>
      <vt:lpstr>PowerPoint Presentation</vt:lpstr>
      <vt:lpstr>PowerPoint Presentation</vt:lpstr>
      <vt:lpstr>PowerPoint Presentation</vt:lpstr>
      <vt:lpstr>PowerPoint Presentation</vt:lpstr>
      <vt:lpstr>PowerPoint Presentation</vt:lpstr>
      <vt:lpstr>What is the Grants Help Desk?  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vt:lpstr>
      <vt:lpstr>  Nonprofit or municipal government organizations that:   Received grant funding from Dogwood in 2023 and/or 2024 and are in and serving within the Qualla Boundary and/or the 18 counties of Western North Carolina (Avery, Buncombe, Burke, Cherokee, Clay, Graham, Haywood, Henderson, Jackson, Macon, Madison, McDowell, Mitchell, Polk, Rutherford, Swain, Transylvania, and Yancey)  OR  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  Have not received support from the Grants Help Desk within the last 30 days </vt:lpstr>
      <vt:lpstr>Eligible:  -Assessing the eligibility/competitiveness of a particular project for a specific grant opportunity -Answering questions that arise during the grant development process (such as those related to the narrative, budget, forms, attachments, and submission to the funding agency/organization) -Navigating the complexities of state, federal, and private foundation grant applications -Guidance on grant management and post-award compliance  Not Eligible:  -Drafting a full narrative -Creating the project budget, work plan, or logic model -Performing a comprehensive search of funders that might support a project   </vt:lpstr>
      <vt:lpstr>Request a consultation by following this link.  Read more about the Grants Help Desk here. </vt:lpstr>
      <vt:lpstr>I. Understanding the current individual giving landscape and donor motivations </vt:lpstr>
      <vt:lpstr>The current individual giving landscape</vt:lpstr>
      <vt:lpstr>The current individual giving landscape</vt:lpstr>
      <vt:lpstr>PowerPoint Presentation</vt:lpstr>
      <vt:lpstr>PowerPoint Presentation</vt:lpstr>
      <vt:lpstr>PowerPoint Presentation</vt:lpstr>
      <vt:lpstr>PowerPoint Presentation</vt:lpstr>
      <vt:lpstr>PowerPoint Presentation</vt:lpstr>
      <vt:lpstr>II. Develop familiarity with individual giving plans and goal-setting methods.  </vt:lpstr>
      <vt:lpstr>II. The Giving Cycle </vt:lpstr>
      <vt:lpstr>II. Planning – Set Giving Goals &amp; Timeline </vt:lpstr>
      <vt:lpstr>II. Planning – Determine Audience </vt:lpstr>
      <vt:lpstr>II. Planning – Set Strategies</vt:lpstr>
      <vt:lpstr>III. Identify how to create, optimize, or begin to develop a prospect list. </vt:lpstr>
      <vt:lpstr>III. Donor Identification</vt:lpstr>
      <vt:lpstr>III. Donor Identification </vt:lpstr>
      <vt:lpstr>IV. Learn methods to facilitate initial prospect outreach for major and grassroots giving.</vt:lpstr>
      <vt:lpstr>IV. Cultivation</vt:lpstr>
      <vt:lpstr>V. Engagement / Appeal </vt:lpstr>
      <vt:lpstr>V. Recognize stewardship and donor engagement as a critical part of the giving cycle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Davis</dc:creator>
  <cp:lastModifiedBy>Susannah Williams</cp:lastModifiedBy>
  <cp:revision>78</cp:revision>
  <dcterms:created xsi:type="dcterms:W3CDTF">2023-12-13T15:33:23Z</dcterms:created>
  <dcterms:modified xsi:type="dcterms:W3CDTF">2025-10-13T17:54:34Z</dcterms:modified>
</cp:coreProperties>
</file>