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68" r:id="rId4"/>
  </p:sldMasterIdLst>
  <p:notesMasterIdLst>
    <p:notesMasterId r:id="rId43"/>
  </p:notesMasterIdLst>
  <p:sldIdLst>
    <p:sldId id="257" r:id="rId5"/>
    <p:sldId id="258" r:id="rId6"/>
    <p:sldId id="259" r:id="rId7"/>
    <p:sldId id="667" r:id="rId8"/>
    <p:sldId id="596" r:id="rId9"/>
    <p:sldId id="663" r:id="rId10"/>
    <p:sldId id="664" r:id="rId11"/>
    <p:sldId id="665" r:id="rId12"/>
    <p:sldId id="666" r:id="rId13"/>
    <p:sldId id="512" r:id="rId14"/>
    <p:sldId id="442" r:id="rId15"/>
    <p:sldId id="677" r:id="rId16"/>
    <p:sldId id="676" r:id="rId17"/>
    <p:sldId id="679" r:id="rId18"/>
    <p:sldId id="678" r:id="rId19"/>
    <p:sldId id="673" r:id="rId20"/>
    <p:sldId id="674" r:id="rId21"/>
    <p:sldId id="675" r:id="rId22"/>
    <p:sldId id="599" r:id="rId23"/>
    <p:sldId id="680" r:id="rId24"/>
    <p:sldId id="605" r:id="rId25"/>
    <p:sldId id="669" r:id="rId26"/>
    <p:sldId id="690" r:id="rId27"/>
    <p:sldId id="689" r:id="rId28"/>
    <p:sldId id="686" r:id="rId29"/>
    <p:sldId id="668" r:id="rId30"/>
    <p:sldId id="670" r:id="rId31"/>
    <p:sldId id="616" r:id="rId32"/>
    <p:sldId id="615" r:id="rId33"/>
    <p:sldId id="617" r:id="rId34"/>
    <p:sldId id="620" r:id="rId35"/>
    <p:sldId id="671" r:id="rId36"/>
    <p:sldId id="684" r:id="rId37"/>
    <p:sldId id="683" r:id="rId38"/>
    <p:sldId id="672" r:id="rId39"/>
    <p:sldId id="681" r:id="rId40"/>
    <p:sldId id="414" r:id="rId41"/>
    <p:sldId id="263"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AF41A-D1AF-56F3-A02C-A35C425EA9A5}" name="Nicole Airesman" initials="NA" userId="72dbaeec0bff41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1A4"/>
    <a:srgbClr val="00A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47" autoAdjust="0"/>
    <p:restoredTop sz="95581" autoAdjust="0"/>
  </p:normalViewPr>
  <p:slideViewPr>
    <p:cSldViewPr snapToGrid="0">
      <p:cViewPr varScale="1">
        <p:scale>
          <a:sx n="43" d="100"/>
          <a:sy n="43" d="100"/>
        </p:scale>
        <p:origin x="504" y="536"/>
      </p:cViewPr>
      <p:guideLst/>
    </p:cSldViewPr>
  </p:slideViewPr>
  <p:outlineViewPr>
    <p:cViewPr>
      <p:scale>
        <a:sx n="33" d="100"/>
        <a:sy n="33" d="100"/>
      </p:scale>
      <p:origin x="0" y="-1511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81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37</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B9D99-3036-948D-EAA8-2CA5CFE15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338DA-AA16-EB66-0465-11F6EA30E8E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F9B5AF-9D02-42B2-A3AF-D1587E2A1F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349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6A10E9-BF78-9D36-30AF-9D04979009D4}"/>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A3AF8276-8F8D-C29F-5EC1-39FF8AF0098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414BE1DB-97A7-39BA-DAAC-7725CA535F97}"/>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C3DE8141-B2EA-E3D7-4625-167CC528582B}"/>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25455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035BA7-C952-247F-3EC8-3BFFD5201DA9}"/>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4E2CD488-F476-756C-631E-3342CF4C472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5E88A429-F90A-CA45-A0B5-B75ED1E91F55}"/>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19A9A55B-F718-4101-2B0F-856CF041FB93}"/>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11733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03541C-C02F-B0D5-0E4E-C2D1A05E1C28}"/>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D835C952-802C-0876-B0B1-1FC15DAA3F2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F681FF4F-6B52-67A4-BECE-5C3AED95B593}"/>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8012BF18-9BFD-4B6D-03FE-FA133D239C82}"/>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334694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extLst>
      <p:ext uri="{BB962C8B-B14F-4D97-AF65-F5344CB8AC3E}">
        <p14:creationId xmlns:p14="http://schemas.microsoft.com/office/powerpoint/2010/main" val="338555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7E811A2-F9FB-351D-3C44-FB56D1F4E2FB}"/>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8A9721DA-0F36-25E8-EB74-D1E1CC42E543}"/>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6C020F62-BF5E-8D7B-65B7-4993BEB85F81}"/>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a:extLst>
              <a:ext uri="{FF2B5EF4-FFF2-40B4-BE49-F238E27FC236}">
                <a16:creationId xmlns:a16="http://schemas.microsoft.com/office/drawing/2014/main" id="{892F9BCD-9800-67FA-A44F-1BBDF78CCC9A}"/>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extLst>
      <p:ext uri="{BB962C8B-B14F-4D97-AF65-F5344CB8AC3E}">
        <p14:creationId xmlns:p14="http://schemas.microsoft.com/office/powerpoint/2010/main" val="425722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300-36E1-234D-6D3E-15F4BB140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44A7-B4F7-5E4E-00EC-3BD8AA7FCD2E}"/>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9132-1096-A8A7-55AC-3EF01BCCC9BF}"/>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05771-34CC-8ACD-0E35-100A8355819D}"/>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6" name="Footer Placeholder 5">
            <a:extLst>
              <a:ext uri="{FF2B5EF4-FFF2-40B4-BE49-F238E27FC236}">
                <a16:creationId xmlns:a16="http://schemas.microsoft.com/office/drawing/2014/main" id="{A39F01AD-F2A8-7916-C66E-0FCF47DB04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7DF064-7B81-50BE-0EF4-5BBD8BFC73F5}"/>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21220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D40A-BC3C-8F98-3BE3-CBD166052986}"/>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4D7F6-95B8-5B76-811A-08B3ADA82C78}"/>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19E49-342C-ED11-2D88-52E153DB79AF}"/>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99803-B327-3CB0-FECE-39CA2E2455C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3FB74-7DB8-94EE-1B9E-34DC30589809}"/>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24C35-0A3C-5692-2320-AF8A322DBD3C}"/>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8" name="Footer Placeholder 7">
            <a:extLst>
              <a:ext uri="{FF2B5EF4-FFF2-40B4-BE49-F238E27FC236}">
                <a16:creationId xmlns:a16="http://schemas.microsoft.com/office/drawing/2014/main" id="{8043A34F-E9BE-E46E-E4A4-3CC92E63818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10CCA5-B3A5-34CE-E99C-B8DE4DAEFA0C}"/>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558145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27CD-A758-54D3-ADA4-4FB085D1D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959A2-FBA4-BBDC-1250-75667B629074}"/>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4" name="Footer Placeholder 3">
            <a:extLst>
              <a:ext uri="{FF2B5EF4-FFF2-40B4-BE49-F238E27FC236}">
                <a16:creationId xmlns:a16="http://schemas.microsoft.com/office/drawing/2014/main" id="{92E1ECCA-4DAA-CC23-2124-A525BC4A5F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230E0-5AB1-F069-A052-4CCCE71EE4B8}"/>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220971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A0DA7-F227-23B1-F4AC-02E52717A34A}"/>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3" name="Footer Placeholder 2">
            <a:extLst>
              <a:ext uri="{FF2B5EF4-FFF2-40B4-BE49-F238E27FC236}">
                <a16:creationId xmlns:a16="http://schemas.microsoft.com/office/drawing/2014/main" id="{855A44A7-CCFC-B08B-61EA-C9007D6859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914B84-AB78-0812-BFBD-18B628E23B86}"/>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40438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A2FF-9736-A22F-C898-9F3DDA66CB31}"/>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40C9088B-EC5C-4937-9CBC-231183B79533}"/>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0A00D-AEE2-D6B6-E7D5-11C8D4C347F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258882C-CC87-BB19-8662-A34FDAA43D51}"/>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6" name="Footer Placeholder 5">
            <a:extLst>
              <a:ext uri="{FF2B5EF4-FFF2-40B4-BE49-F238E27FC236}">
                <a16:creationId xmlns:a16="http://schemas.microsoft.com/office/drawing/2014/main" id="{652E0E49-D83A-678B-6377-F3E9B8638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AEE70F-B0CE-786C-90FF-7E93DC57CA8B}"/>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68241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3512-BF10-C38D-6E1F-D9FE93D61F5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6DB9401F-D1BD-8ADB-13A3-83C35196CE0D}"/>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a:extLst>
              <a:ext uri="{FF2B5EF4-FFF2-40B4-BE49-F238E27FC236}">
                <a16:creationId xmlns:a16="http://schemas.microsoft.com/office/drawing/2014/main" id="{7C3FB047-20FA-F129-D154-2EBF7044C55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38E5AB0B-342C-8A07-13D6-E47FF41DB30C}"/>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6" name="Footer Placeholder 5">
            <a:extLst>
              <a:ext uri="{FF2B5EF4-FFF2-40B4-BE49-F238E27FC236}">
                <a16:creationId xmlns:a16="http://schemas.microsoft.com/office/drawing/2014/main" id="{30C21C78-49C2-D5BA-5D5A-7CFF648C6C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B1A3F-B220-7D68-E24F-A63DAC4DE125}"/>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101354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A6F0-436B-49B4-E9C9-5160BB2AD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0D5BE-6427-2793-33F2-B817770F2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D406-CD34-5DDE-3E00-00CC8F9F800B}"/>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5" name="Footer Placeholder 4">
            <a:extLst>
              <a:ext uri="{FF2B5EF4-FFF2-40B4-BE49-F238E27FC236}">
                <a16:creationId xmlns:a16="http://schemas.microsoft.com/office/drawing/2014/main" id="{660442BC-8638-4FD9-A17D-841BD1E961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59B383-DCD2-FF9A-F9BE-E410A0E0AFF6}"/>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4040829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31543-1ADA-1044-4BB2-53A19527460E}"/>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B2E9C-080D-9789-DA9C-3C68CAF1D97E}"/>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F02F0-25F1-477E-F050-FA8A4300F8F9}"/>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5" name="Footer Placeholder 4">
            <a:extLst>
              <a:ext uri="{FF2B5EF4-FFF2-40B4-BE49-F238E27FC236}">
                <a16:creationId xmlns:a16="http://schemas.microsoft.com/office/drawing/2014/main" id="{E771B8C1-5722-2016-B487-1F9AC6208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102949-074B-FB04-1324-A3C7E6F9DC63}"/>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2378566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7" y="2574993"/>
            <a:ext cx="21971006"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3" y="7223191"/>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0846306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r>
              <a:rPr lang="en-US" dirty="0"/>
              <a:t>Click icon to add picture</a:t>
            </a:r>
            <a:endParaRPr dirty="0"/>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a:t>Click to edit Master title style</a:t>
            </a:r>
            <a:endParaRPr lang="en-US" dirty="0"/>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22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41B-4881-61E3-DF30-7A74E9E965EF}"/>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3C7D48D6-3231-83B7-EF4D-FC2B068DC8D3}"/>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25C91D6D-6B57-7ACC-1575-530C50BFA760}"/>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5" name="Footer Placeholder 4">
            <a:extLst>
              <a:ext uri="{FF2B5EF4-FFF2-40B4-BE49-F238E27FC236}">
                <a16:creationId xmlns:a16="http://schemas.microsoft.com/office/drawing/2014/main" id="{4ACB530F-DBB1-E974-4054-7AC8A1E744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DB7428-06F3-649F-B391-80A2F4E8F60D}"/>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31006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4A5C-4C00-0F7C-432C-C8CE45BAD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3F090-BA1C-7177-52EE-7A07804CCF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8116-84C2-B87C-E544-B2A08497E5B2}"/>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5" name="Footer Placeholder 4">
            <a:extLst>
              <a:ext uri="{FF2B5EF4-FFF2-40B4-BE49-F238E27FC236}">
                <a16:creationId xmlns:a16="http://schemas.microsoft.com/office/drawing/2014/main" id="{111A3A51-D359-1C33-86D4-1F200B4B47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E7DCDA-7696-80C8-FB90-F1149CEE1611}"/>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157140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A284-8B7A-1BB0-EB0D-5C8C3CA07A80}"/>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B8E5379E-C404-1BD1-7732-5E39661A2A71}"/>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CD93C-B8E9-F536-511E-A5EA4BEDBF58}"/>
              </a:ext>
            </a:extLst>
          </p:cNvPr>
          <p:cNvSpPr>
            <a:spLocks noGrp="1"/>
          </p:cNvSpPr>
          <p:nvPr>
            <p:ph type="dt" sz="half" idx="10"/>
          </p:nvPr>
        </p:nvSpPr>
        <p:spPr/>
        <p:txBody>
          <a:bodyPr/>
          <a:lstStyle/>
          <a:p>
            <a:fld id="{88381C69-4C8D-3B47-8E9C-6345C8191F2A}" type="datetimeFigureOut">
              <a:rPr lang="en-US" smtClean="0"/>
              <a:t>2/26/26</a:t>
            </a:fld>
            <a:endParaRPr lang="en-US" dirty="0"/>
          </a:p>
        </p:txBody>
      </p:sp>
      <p:sp>
        <p:nvSpPr>
          <p:cNvPr id="5" name="Footer Placeholder 4">
            <a:extLst>
              <a:ext uri="{FF2B5EF4-FFF2-40B4-BE49-F238E27FC236}">
                <a16:creationId xmlns:a16="http://schemas.microsoft.com/office/drawing/2014/main" id="{99AAA138-6963-4C51-F660-26163F9D0A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E42E4-1EE7-14F1-EFB6-3A9002B1B664}"/>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99116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2" r:id="rId5"/>
    <p:sldLayoutId id="2147483666" r:id="rId6"/>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9321F-6BB0-1C00-CFA0-827D339E07BD}"/>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8A73D-2DBC-6DA3-80E8-182AC6449C9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7DB43-C3FB-E071-FF65-1624732DD4C6}"/>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8381C69-4C8D-3B47-8E9C-6345C8191F2A}" type="datetimeFigureOut">
              <a:rPr lang="en-US" smtClean="0"/>
              <a:t>2/26/26</a:t>
            </a:fld>
            <a:endParaRPr lang="en-US" dirty="0"/>
          </a:p>
        </p:txBody>
      </p:sp>
      <p:sp>
        <p:nvSpPr>
          <p:cNvPr id="5" name="Footer Placeholder 4">
            <a:extLst>
              <a:ext uri="{FF2B5EF4-FFF2-40B4-BE49-F238E27FC236}">
                <a16:creationId xmlns:a16="http://schemas.microsoft.com/office/drawing/2014/main" id="{D91AA4DF-4795-A00A-ED6A-170ECABB6B60}"/>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BBD01E-5DDB-6FA1-A2A8-E49D649AB2A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04B0141-DE53-7049-9BDC-C99D8BD64D34}" type="slidenum">
              <a:rPr lang="en-US" smtClean="0"/>
              <a:t>‹#›</a:t>
            </a:fld>
            <a:endParaRPr lang="en-US" dirty="0"/>
          </a:p>
        </p:txBody>
      </p:sp>
    </p:spTree>
    <p:extLst>
      <p:ext uri="{BB962C8B-B14F-4D97-AF65-F5344CB8AC3E}">
        <p14:creationId xmlns:p14="http://schemas.microsoft.com/office/powerpoint/2010/main" val="16450618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mailto:Brian.Kelley@innovativefundingpartners.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r/5YZQQD3"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https://dogwoodhealthtrust.org/grants-help-des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6524367" y="4590711"/>
            <a:ext cx="17126465"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9600" dirty="0"/>
              <a:t>Government and Foundation Grant Funding in 2026:</a:t>
            </a:r>
          </a:p>
          <a:p>
            <a:r>
              <a:rPr lang="en-US" sz="9600" dirty="0"/>
              <a:t>What Nonprofits Should Know</a:t>
            </a:r>
            <a:endParaRPr sz="9600" dirty="0"/>
          </a:p>
        </p:txBody>
      </p:sp>
      <p:pic>
        <p:nvPicPr>
          <p:cNvPr id="155" name="Image" descr="Image"/>
          <p:cNvPicPr>
            <a:picLocks noChangeAspect="1"/>
          </p:cNvPicPr>
          <p:nvPr/>
        </p:nvPicPr>
        <p:blipFill>
          <a:blip r:embed="rId2"/>
          <a:stretch>
            <a:fillRect/>
          </a:stretch>
        </p:blipFill>
        <p:spPr>
          <a:xfrm>
            <a:off x="3474408" y="5899509"/>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747610" y="12143776"/>
            <a:ext cx="657712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February </a:t>
            </a:r>
            <a:r>
              <a:rPr lang="en-US" sz="6000" b="1" dirty="0">
                <a:solidFill>
                  <a:schemeClr val="accent2">
                    <a:lumMod val="75000"/>
                  </a:schemeClr>
                </a:solidFill>
              </a:rPr>
              <a:t>25</a:t>
            </a: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 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cs typeface="Montserrat"/>
                <a:sym typeface="Montserrat"/>
              </a:rPr>
              <a:t>I.</a:t>
            </a:r>
            <a:r>
              <a:rPr lang="en-US" sz="8000" dirty="0">
                <a:solidFill>
                  <a:schemeClr val="dk1"/>
                </a:solidFill>
                <a:latin typeface="Montserrat"/>
                <a:ea typeface="Montserrat"/>
                <a:cs typeface="Montserrat"/>
                <a:sym typeface="Montserrat"/>
              </a:rPr>
              <a:t> </a:t>
            </a:r>
            <a:r>
              <a:rPr lang="en-US" sz="8000" dirty="0">
                <a:solidFill>
                  <a:srgbClr val="0EB1A4"/>
                </a:solidFill>
                <a:latin typeface="Montserrat"/>
                <a:ea typeface="Montserrat"/>
                <a:cs typeface="Montserrat"/>
                <a:sym typeface="Montserrat"/>
              </a:rPr>
              <a:t>An overview of key policies and changes made by the current executive administration, and the impact of these on the federal and state funding landscape and processes.</a:t>
            </a:r>
            <a:endParaRPr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5B4C25-8892-4244-9D51-5B6192671118}"/>
              </a:ext>
            </a:extLst>
          </p:cNvPr>
          <p:cNvSpPr>
            <a:spLocks noGrp="1"/>
          </p:cNvSpPr>
          <p:nvPr>
            <p:ph idx="1"/>
          </p:nvPr>
        </p:nvSpPr>
        <p:spPr>
          <a:xfrm>
            <a:off x="833967" y="2189387"/>
            <a:ext cx="23211662" cy="11398620"/>
          </a:xfrm>
        </p:spPr>
        <p:txBody>
          <a:bodyPr numCol="1">
            <a:normAutofit lnSpcReduction="10000"/>
          </a:bodyPr>
          <a:lstStyle/>
          <a:p>
            <a:pPr marL="0" indent="0">
              <a:spcBef>
                <a:spcPts val="600"/>
              </a:spcBef>
              <a:buNone/>
            </a:pPr>
            <a:r>
              <a:rPr lang="en-US" b="1" dirty="0">
                <a:solidFill>
                  <a:srgbClr val="000000"/>
                </a:solidFill>
                <a:latin typeface="+mn-lt"/>
              </a:rPr>
              <a:t>2025-2026 Executive Orders impacting federal funding (non-exhaustive list)</a:t>
            </a:r>
          </a:p>
          <a:p>
            <a:pPr marL="0" indent="0">
              <a:spcBef>
                <a:spcPts val="600"/>
              </a:spcBef>
              <a:buNone/>
            </a:pPr>
            <a:endParaRPr lang="en-US" b="1" dirty="0">
              <a:solidFill>
                <a:srgbClr val="000000"/>
              </a:solidFill>
              <a:latin typeface="+mn-lt"/>
            </a:endParaRPr>
          </a:p>
          <a:p>
            <a:pPr>
              <a:spcBef>
                <a:spcPts val="600"/>
              </a:spcBef>
            </a:pPr>
            <a:r>
              <a:rPr lang="en-US" dirty="0">
                <a:solidFill>
                  <a:srgbClr val="000000"/>
                </a:solidFill>
                <a:latin typeface="+mn-lt"/>
              </a:rPr>
              <a:t>Ending Radical and Wasteful Government DEI Programs &amp; Preferencing (1/20/25)</a:t>
            </a:r>
          </a:p>
          <a:p>
            <a:pPr>
              <a:spcBef>
                <a:spcPts val="600"/>
              </a:spcBef>
            </a:pPr>
            <a:r>
              <a:rPr lang="en-US" dirty="0">
                <a:solidFill>
                  <a:srgbClr val="000000"/>
                </a:solidFill>
                <a:latin typeface="+mn-lt"/>
              </a:rPr>
              <a:t>Unleashing American Energy (1/20/25)</a:t>
            </a:r>
          </a:p>
          <a:p>
            <a:pPr>
              <a:spcBef>
                <a:spcPts val="600"/>
              </a:spcBef>
            </a:pPr>
            <a:r>
              <a:rPr lang="en-US" dirty="0">
                <a:solidFill>
                  <a:srgbClr val="000000"/>
                </a:solidFill>
                <a:latin typeface="+mn-lt"/>
              </a:rPr>
              <a:t>Protecting the American People Against Invasion (1/20/25)</a:t>
            </a:r>
          </a:p>
          <a:p>
            <a:pPr>
              <a:spcBef>
                <a:spcPts val="600"/>
              </a:spcBef>
            </a:pPr>
            <a:r>
              <a:rPr lang="en-US" dirty="0">
                <a:solidFill>
                  <a:srgbClr val="000000"/>
                </a:solidFill>
                <a:latin typeface="+mn-lt"/>
              </a:rPr>
              <a:t>Defending Women from Gender Ideology Extremism and Restoring Biological Truth to the Federal Government (1/20/25)</a:t>
            </a:r>
          </a:p>
          <a:p>
            <a:pPr>
              <a:spcBef>
                <a:spcPts val="600"/>
              </a:spcBef>
            </a:pPr>
            <a:r>
              <a:rPr lang="en-US" dirty="0">
                <a:solidFill>
                  <a:srgbClr val="000000"/>
                </a:solidFill>
                <a:latin typeface="+mn-lt"/>
              </a:rPr>
              <a:t>Ending Radical Indoctrination in K-12 Schools (1/29/25)</a:t>
            </a:r>
          </a:p>
          <a:p>
            <a:pPr>
              <a:spcBef>
                <a:spcPts val="600"/>
              </a:spcBef>
            </a:pPr>
            <a:r>
              <a:rPr lang="en-US" dirty="0">
                <a:solidFill>
                  <a:srgbClr val="000000"/>
                </a:solidFill>
                <a:latin typeface="+mn-lt"/>
              </a:rPr>
              <a:t>Expanding Educational Freedom and Opportunity for Families (1/29/25)</a:t>
            </a:r>
          </a:p>
          <a:p>
            <a:pPr>
              <a:spcBef>
                <a:spcPts val="600"/>
              </a:spcBef>
            </a:pPr>
            <a:r>
              <a:rPr lang="en-US" dirty="0">
                <a:solidFill>
                  <a:srgbClr val="000000"/>
                </a:solidFill>
                <a:latin typeface="+mn-lt"/>
              </a:rPr>
              <a:t>Establishing the President’s Make America Healthy Again Commission (2/13/25)</a:t>
            </a:r>
          </a:p>
          <a:p>
            <a:pPr>
              <a:spcBef>
                <a:spcPts val="600"/>
              </a:spcBef>
            </a:pPr>
            <a:r>
              <a:rPr lang="en-US" dirty="0">
                <a:solidFill>
                  <a:srgbClr val="000000"/>
                </a:solidFill>
                <a:latin typeface="+mn-lt"/>
                <a:sym typeface="Wingdings" pitchFamily="2" charset="2"/>
              </a:rPr>
              <a:t>Implementing the DOGE Cost Efficiency Initiative (2/26/25)</a:t>
            </a:r>
          </a:p>
          <a:p>
            <a:pPr>
              <a:spcBef>
                <a:spcPts val="600"/>
              </a:spcBef>
            </a:pPr>
            <a:r>
              <a:rPr lang="en-US" dirty="0">
                <a:solidFill>
                  <a:srgbClr val="000000"/>
                </a:solidFill>
                <a:latin typeface="+mn-lt"/>
                <a:sym typeface="Wingdings" pitchFamily="2" charset="2"/>
              </a:rPr>
              <a:t>Advancing Artificial Intelligence Education for American Youth (4/23/25)</a:t>
            </a:r>
          </a:p>
          <a:p>
            <a:pPr>
              <a:spcBef>
                <a:spcPts val="600"/>
              </a:spcBef>
            </a:pPr>
            <a:r>
              <a:rPr lang="en-US" dirty="0">
                <a:solidFill>
                  <a:srgbClr val="000000"/>
                </a:solidFill>
                <a:latin typeface="+mn-lt"/>
                <a:sym typeface="Wingdings" pitchFamily="2" charset="2"/>
              </a:rPr>
              <a:t>Ending Crime and Disorder On America’s Streets (7/24/25)</a:t>
            </a:r>
          </a:p>
          <a:p>
            <a:pPr>
              <a:spcBef>
                <a:spcPts val="600"/>
              </a:spcBef>
            </a:pPr>
            <a:r>
              <a:rPr lang="en-US" dirty="0">
                <a:solidFill>
                  <a:srgbClr val="000000"/>
                </a:solidFill>
                <a:latin typeface="+mn-lt"/>
                <a:sym typeface="Wingdings" pitchFamily="2" charset="2"/>
              </a:rPr>
              <a:t>Improving Oversight of Federal Grantmaking (8/7/25)</a:t>
            </a:r>
          </a:p>
          <a:p>
            <a:pPr>
              <a:spcBef>
                <a:spcPts val="600"/>
              </a:spcBef>
            </a:pPr>
            <a:r>
              <a:rPr lang="en-US" dirty="0">
                <a:solidFill>
                  <a:srgbClr val="000000"/>
                </a:solidFill>
                <a:latin typeface="+mn-lt"/>
                <a:sym typeface="Wingdings" pitchFamily="2" charset="2"/>
              </a:rPr>
              <a:t>Ensuring a National Policy Framework For AI (12/11/25)</a:t>
            </a:r>
          </a:p>
          <a:p>
            <a:pPr>
              <a:spcBef>
                <a:spcPts val="600"/>
              </a:spcBef>
            </a:pPr>
            <a:r>
              <a:rPr lang="en-US" dirty="0">
                <a:solidFill>
                  <a:srgbClr val="000000"/>
                </a:solidFill>
                <a:latin typeface="+mn-lt"/>
                <a:sym typeface="Wingdings" pitchFamily="2" charset="2"/>
              </a:rPr>
              <a:t>Addressing Addiction Through the Great American Recovery Initiative (1/29/26)</a:t>
            </a:r>
            <a:endParaRPr lang="en-US" dirty="0">
              <a:solidFill>
                <a:srgbClr val="000000"/>
              </a:solidFill>
              <a:latin typeface="+mn-lt"/>
            </a:endParaRPr>
          </a:p>
        </p:txBody>
      </p:sp>
      <p:pic>
        <p:nvPicPr>
          <p:cNvPr id="2" name="Image" descr="Image">
            <a:extLst>
              <a:ext uri="{FF2B5EF4-FFF2-40B4-BE49-F238E27FC236}">
                <a16:creationId xmlns:a16="http://schemas.microsoft.com/office/drawing/2014/main" id="{03233D93-A1DF-1478-5AA2-E0B90F1F714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7" name="Title 2">
            <a:extLst>
              <a:ext uri="{FF2B5EF4-FFF2-40B4-BE49-F238E27FC236}">
                <a16:creationId xmlns:a16="http://schemas.microsoft.com/office/drawing/2014/main" id="{CE06A9CF-BA3F-E972-3B8F-6DDAFC370002}"/>
              </a:ext>
            </a:extLst>
          </p:cNvPr>
          <p:cNvSpPr txBox="1">
            <a:spLocks/>
          </p:cNvSpPr>
          <p:nvPr/>
        </p:nvSpPr>
        <p:spPr>
          <a:xfrm>
            <a:off x="986367" y="999565"/>
            <a:ext cx="233172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Overview of Key Policy Changes</a:t>
            </a:r>
          </a:p>
        </p:txBody>
      </p:sp>
    </p:spTree>
    <p:extLst>
      <p:ext uri="{BB962C8B-B14F-4D97-AF65-F5344CB8AC3E}">
        <p14:creationId xmlns:p14="http://schemas.microsoft.com/office/powerpoint/2010/main" val="90970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549B-3FF7-C0A8-EB93-31B12B9B42A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ED2561-BACC-FB86-1DB4-313CDA1CA56D}"/>
              </a:ext>
            </a:extLst>
          </p:cNvPr>
          <p:cNvSpPr>
            <a:spLocks noGrp="1"/>
          </p:cNvSpPr>
          <p:nvPr>
            <p:ph idx="1"/>
          </p:nvPr>
        </p:nvSpPr>
        <p:spPr>
          <a:xfrm>
            <a:off x="786219" y="2675189"/>
            <a:ext cx="22039619" cy="11398620"/>
          </a:xfrm>
        </p:spPr>
        <p:txBody>
          <a:bodyPr numCol="1">
            <a:normAutofit/>
          </a:bodyPr>
          <a:lstStyle/>
          <a:p>
            <a:pPr marL="0" indent="0">
              <a:spcBef>
                <a:spcPts val="600"/>
              </a:spcBef>
              <a:spcAft>
                <a:spcPts val="600"/>
              </a:spcAft>
              <a:buNone/>
            </a:pPr>
            <a:r>
              <a:rPr lang="en-US" sz="5400" b="1" dirty="0">
                <a:solidFill>
                  <a:srgbClr val="000000"/>
                </a:solidFill>
                <a:latin typeface="+mn-lt"/>
              </a:rPr>
              <a:t>Within many of these executive orders, information is included on:</a:t>
            </a:r>
            <a:endParaRPr lang="en-US" sz="5600" b="1" dirty="0">
              <a:solidFill>
                <a:schemeClr val="bg2">
                  <a:lumMod val="50000"/>
                </a:schemeClr>
              </a:solidFill>
              <a:latin typeface="+mn-lt"/>
            </a:endParaRPr>
          </a:p>
          <a:p>
            <a:pPr>
              <a:spcBef>
                <a:spcPts val="600"/>
              </a:spcBef>
              <a:spcAft>
                <a:spcPts val="600"/>
              </a:spcAft>
            </a:pPr>
            <a:r>
              <a:rPr lang="en-US" sz="5400" dirty="0">
                <a:solidFill>
                  <a:schemeClr val="bg2">
                    <a:lumMod val="50000"/>
                  </a:schemeClr>
                </a:solidFill>
                <a:latin typeface="+mn-lt"/>
              </a:rPr>
              <a:t>What federal funding may be spent on related to each topic area</a:t>
            </a:r>
          </a:p>
          <a:p>
            <a:pPr>
              <a:spcBef>
                <a:spcPts val="600"/>
              </a:spcBef>
              <a:spcAft>
                <a:spcPts val="600"/>
              </a:spcAft>
            </a:pPr>
            <a:r>
              <a:rPr lang="en-US" sz="5400" dirty="0">
                <a:solidFill>
                  <a:schemeClr val="bg2">
                    <a:lumMod val="50000"/>
                  </a:schemeClr>
                </a:solidFill>
                <a:latin typeface="+mn-lt"/>
              </a:rPr>
              <a:t>The types of data to be collected and with whom it should be shared</a:t>
            </a:r>
          </a:p>
          <a:p>
            <a:pPr>
              <a:spcBef>
                <a:spcPts val="600"/>
              </a:spcBef>
              <a:spcAft>
                <a:spcPts val="600"/>
              </a:spcAft>
            </a:pPr>
            <a:r>
              <a:rPr lang="en-US" sz="5400" dirty="0">
                <a:solidFill>
                  <a:schemeClr val="bg2">
                    <a:lumMod val="50000"/>
                  </a:schemeClr>
                </a:solidFill>
                <a:latin typeface="+mn-lt"/>
              </a:rPr>
              <a:t>The requirement of federal agencies to review and assess current discretionary grants for alignment with current priorities</a:t>
            </a:r>
          </a:p>
          <a:p>
            <a:pPr>
              <a:spcBef>
                <a:spcPts val="600"/>
              </a:spcBef>
              <a:spcAft>
                <a:spcPts val="600"/>
              </a:spcAft>
            </a:pPr>
            <a:r>
              <a:rPr lang="en-US" sz="5400" dirty="0">
                <a:solidFill>
                  <a:schemeClr val="bg2">
                    <a:lumMod val="50000"/>
                  </a:schemeClr>
                </a:solidFill>
                <a:latin typeface="+mn-lt"/>
              </a:rPr>
              <a:t>A focus on ensuring discretionary grants issued fund evidence-based programs </a:t>
            </a:r>
          </a:p>
          <a:p>
            <a:pPr>
              <a:spcBef>
                <a:spcPts val="600"/>
              </a:spcBef>
              <a:spcAft>
                <a:spcPts val="600"/>
              </a:spcAft>
            </a:pPr>
            <a:r>
              <a:rPr lang="en-US" sz="5400" dirty="0">
                <a:solidFill>
                  <a:schemeClr val="bg2">
                    <a:lumMod val="50000"/>
                  </a:schemeClr>
                </a:solidFill>
                <a:latin typeface="+mn-lt"/>
              </a:rPr>
              <a:t>A focus on ensuring discretionary grantees report adequate outcomes for continued funding</a:t>
            </a:r>
          </a:p>
          <a:p>
            <a:pPr>
              <a:spcBef>
                <a:spcPts val="600"/>
              </a:spcBef>
              <a:spcAft>
                <a:spcPts val="600"/>
              </a:spcAft>
            </a:pPr>
            <a:r>
              <a:rPr lang="en-US" sz="5400" dirty="0">
                <a:solidFill>
                  <a:schemeClr val="bg2">
                    <a:lumMod val="50000"/>
                  </a:schemeClr>
                </a:solidFill>
                <a:latin typeface="+mn-lt"/>
              </a:rPr>
              <a:t>Responsibilities of states and their relevant funding under each topic area</a:t>
            </a:r>
          </a:p>
        </p:txBody>
      </p:sp>
      <p:pic>
        <p:nvPicPr>
          <p:cNvPr id="2" name="Image" descr="Image">
            <a:extLst>
              <a:ext uri="{FF2B5EF4-FFF2-40B4-BE49-F238E27FC236}">
                <a16:creationId xmlns:a16="http://schemas.microsoft.com/office/drawing/2014/main" id="{AFF3B6E9-DD43-B988-38DF-E9DF502D3A4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7" name="Title 2">
            <a:extLst>
              <a:ext uri="{FF2B5EF4-FFF2-40B4-BE49-F238E27FC236}">
                <a16:creationId xmlns:a16="http://schemas.microsoft.com/office/drawing/2014/main" id="{DADA7D1D-96EB-F5D4-B786-7FDEED2C6466}"/>
              </a:ext>
            </a:extLst>
          </p:cNvPr>
          <p:cNvSpPr txBox="1">
            <a:spLocks/>
          </p:cNvSpPr>
          <p:nvPr/>
        </p:nvSpPr>
        <p:spPr>
          <a:xfrm>
            <a:off x="986367" y="999565"/>
            <a:ext cx="233172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Overview of Key Policy Changes</a:t>
            </a:r>
          </a:p>
        </p:txBody>
      </p:sp>
    </p:spTree>
    <p:extLst>
      <p:ext uri="{BB962C8B-B14F-4D97-AF65-F5344CB8AC3E}">
        <p14:creationId xmlns:p14="http://schemas.microsoft.com/office/powerpoint/2010/main" val="284988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08AA-DD32-D3F9-98AE-AF797DC662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CA4DF9-7EF4-639A-776B-57DC9672B2A1}"/>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Overview of Key Policy Changes</a:t>
            </a:r>
          </a:p>
        </p:txBody>
      </p:sp>
      <p:sp>
        <p:nvSpPr>
          <p:cNvPr id="6" name="Content Placeholder 5">
            <a:extLst>
              <a:ext uri="{FF2B5EF4-FFF2-40B4-BE49-F238E27FC236}">
                <a16:creationId xmlns:a16="http://schemas.microsoft.com/office/drawing/2014/main" id="{6C9959AB-E9F8-02FD-2028-2C03491775A7}"/>
              </a:ext>
            </a:extLst>
          </p:cNvPr>
          <p:cNvSpPr>
            <a:spLocks noGrp="1"/>
          </p:cNvSpPr>
          <p:nvPr>
            <p:ph idx="1"/>
          </p:nvPr>
        </p:nvSpPr>
        <p:spPr>
          <a:xfrm>
            <a:off x="833967" y="2743199"/>
            <a:ext cx="23211662" cy="10526751"/>
          </a:xfrm>
        </p:spPr>
        <p:txBody>
          <a:bodyPr numCol="1">
            <a:normAutofit/>
          </a:bodyPr>
          <a:lstStyle/>
          <a:p>
            <a:pPr marL="0" indent="0">
              <a:spcBef>
                <a:spcPts val="600"/>
              </a:spcBef>
              <a:spcAft>
                <a:spcPts val="600"/>
              </a:spcAft>
              <a:buNone/>
            </a:pPr>
            <a:r>
              <a:rPr lang="en-US" sz="5600" b="1" dirty="0">
                <a:solidFill>
                  <a:schemeClr val="bg2">
                    <a:lumMod val="50000"/>
                  </a:schemeClr>
                </a:solidFill>
                <a:latin typeface="+mn-lt"/>
              </a:rPr>
              <a:t>Termination of DEI Initiatives</a:t>
            </a:r>
          </a:p>
          <a:p>
            <a:pPr>
              <a:spcBef>
                <a:spcPts val="600"/>
              </a:spcBef>
              <a:spcAft>
                <a:spcPts val="600"/>
              </a:spcAft>
            </a:pPr>
            <a:r>
              <a:rPr lang="en-US" sz="5400" dirty="0">
                <a:solidFill>
                  <a:schemeClr val="bg2">
                    <a:lumMod val="50000"/>
                  </a:schemeClr>
                </a:solidFill>
                <a:latin typeface="+mn-lt"/>
              </a:rPr>
              <a:t>DEI initiatives that were instituted by previous administrations have been terminated.</a:t>
            </a:r>
          </a:p>
          <a:p>
            <a:pPr>
              <a:spcBef>
                <a:spcPts val="600"/>
              </a:spcBef>
              <a:spcAft>
                <a:spcPts val="600"/>
              </a:spcAft>
            </a:pPr>
            <a:r>
              <a:rPr lang="en-US" sz="5400" dirty="0">
                <a:solidFill>
                  <a:schemeClr val="bg2">
                    <a:lumMod val="50000"/>
                  </a:schemeClr>
                </a:solidFill>
                <a:latin typeface="+mn-lt"/>
              </a:rPr>
              <a:t>Requires a significant shift in language that was often required in grant applications previously.</a:t>
            </a:r>
          </a:p>
          <a:p>
            <a:pPr>
              <a:spcBef>
                <a:spcPts val="600"/>
              </a:spcBef>
              <a:spcAft>
                <a:spcPts val="600"/>
              </a:spcAft>
            </a:pPr>
            <a:r>
              <a:rPr lang="en-US" sz="5400" dirty="0">
                <a:solidFill>
                  <a:schemeClr val="bg2">
                    <a:lumMod val="50000"/>
                  </a:schemeClr>
                </a:solidFill>
                <a:latin typeface="+mn-lt"/>
              </a:rPr>
              <a:t>Removal of DEI language and requirements from NOFOs</a:t>
            </a:r>
          </a:p>
          <a:p>
            <a:pPr>
              <a:spcBef>
                <a:spcPts val="600"/>
              </a:spcBef>
              <a:spcAft>
                <a:spcPts val="600"/>
              </a:spcAft>
            </a:pPr>
            <a:r>
              <a:rPr lang="en-US" sz="5400" dirty="0">
                <a:solidFill>
                  <a:schemeClr val="bg2">
                    <a:lumMod val="50000"/>
                  </a:schemeClr>
                </a:solidFill>
                <a:latin typeface="+mn-lt"/>
              </a:rPr>
              <a:t>Programming must be considered “all inclusive” – cannot target or favor any specific groups with “protected characteristics”</a:t>
            </a:r>
          </a:p>
          <a:p>
            <a:pPr>
              <a:spcBef>
                <a:spcPts val="600"/>
              </a:spcBef>
              <a:spcAft>
                <a:spcPts val="600"/>
              </a:spcAft>
            </a:pPr>
            <a:r>
              <a:rPr lang="en-US" sz="5400" dirty="0">
                <a:solidFill>
                  <a:schemeClr val="bg2">
                    <a:lumMod val="50000"/>
                  </a:schemeClr>
                </a:solidFill>
                <a:latin typeface="+mn-lt"/>
              </a:rPr>
              <a:t>Seen as potentially discriminatory or “illegal DEI”</a:t>
            </a:r>
          </a:p>
          <a:p>
            <a:pPr>
              <a:spcBef>
                <a:spcPts val="600"/>
              </a:spcBef>
              <a:spcAft>
                <a:spcPts val="600"/>
              </a:spcAft>
            </a:pPr>
            <a:r>
              <a:rPr lang="en-US" sz="5400" dirty="0">
                <a:solidFill>
                  <a:schemeClr val="bg2">
                    <a:lumMod val="50000"/>
                  </a:schemeClr>
                </a:solidFill>
                <a:latin typeface="+mn-lt"/>
              </a:rPr>
              <a:t>Also, removal of support for programs addressing or recognizing gender ideology</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2F3A4F54-2A60-73F9-C570-0C789DFB9348}"/>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240722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34CA6-6037-91EB-6A58-FC93F26D0C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737F71-2AAC-A5E0-4055-7C3A2183A0CE}"/>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Overview of Key Policy Changes</a:t>
            </a:r>
          </a:p>
        </p:txBody>
      </p:sp>
      <p:sp>
        <p:nvSpPr>
          <p:cNvPr id="6" name="Content Placeholder 5">
            <a:extLst>
              <a:ext uri="{FF2B5EF4-FFF2-40B4-BE49-F238E27FC236}">
                <a16:creationId xmlns:a16="http://schemas.microsoft.com/office/drawing/2014/main" id="{A61B65AC-EDEF-95C3-50F4-72194E48E17C}"/>
              </a:ext>
            </a:extLst>
          </p:cNvPr>
          <p:cNvSpPr>
            <a:spLocks noGrp="1"/>
          </p:cNvSpPr>
          <p:nvPr>
            <p:ph idx="1"/>
          </p:nvPr>
        </p:nvSpPr>
        <p:spPr>
          <a:xfrm>
            <a:off x="833967" y="2743199"/>
            <a:ext cx="23211662" cy="10526751"/>
          </a:xfrm>
        </p:spPr>
        <p:txBody>
          <a:bodyPr numCol="1">
            <a:normAutofit/>
          </a:bodyPr>
          <a:lstStyle/>
          <a:p>
            <a:pPr marL="0" indent="0">
              <a:spcBef>
                <a:spcPts val="600"/>
              </a:spcBef>
              <a:spcAft>
                <a:spcPts val="600"/>
              </a:spcAft>
              <a:buNone/>
            </a:pPr>
            <a:r>
              <a:rPr lang="en-US" sz="5400" b="1" dirty="0">
                <a:solidFill>
                  <a:schemeClr val="bg2">
                    <a:lumMod val="50000"/>
                  </a:schemeClr>
                </a:solidFill>
                <a:latin typeface="+mn-lt"/>
              </a:rPr>
              <a:t>Termination of DEI Initiatives</a:t>
            </a:r>
          </a:p>
          <a:p>
            <a:pPr>
              <a:spcBef>
                <a:spcPts val="600"/>
              </a:spcBef>
              <a:spcAft>
                <a:spcPts val="600"/>
              </a:spcAft>
            </a:pPr>
            <a:r>
              <a:rPr lang="en-US" sz="5400" dirty="0">
                <a:solidFill>
                  <a:schemeClr val="bg2">
                    <a:lumMod val="50000"/>
                  </a:schemeClr>
                </a:solidFill>
                <a:latin typeface="+mn-lt"/>
              </a:rPr>
              <a:t>Current administration defines “illegal DEI” as practices that create preferences or mandates based on protected characteristics, even if phrased as “cultural competence” or “lived experience.”</a:t>
            </a:r>
          </a:p>
          <a:p>
            <a:pPr marL="0" indent="0">
              <a:spcBef>
                <a:spcPts val="600"/>
              </a:spcBef>
              <a:spcAft>
                <a:spcPts val="600"/>
              </a:spcAft>
              <a:buNone/>
            </a:pPr>
            <a:endParaRPr lang="en-US" sz="5400" dirty="0">
              <a:solidFill>
                <a:schemeClr val="bg2">
                  <a:lumMod val="50000"/>
                </a:schemeClr>
              </a:solidFill>
              <a:latin typeface="+mn-lt"/>
            </a:endParaRPr>
          </a:p>
          <a:p>
            <a:pPr>
              <a:spcBef>
                <a:spcPts val="600"/>
              </a:spcBef>
              <a:spcAft>
                <a:spcPts val="600"/>
              </a:spcAft>
            </a:pPr>
            <a:r>
              <a:rPr lang="en-US" sz="5400" dirty="0">
                <a:solidFill>
                  <a:schemeClr val="bg2">
                    <a:lumMod val="50000"/>
                  </a:schemeClr>
                </a:solidFill>
                <a:latin typeface="+mn-lt"/>
              </a:rPr>
              <a:t>Protected characteristics defined by federal anti-discrimination laws – targeting programs that show preference based on race, color, natural origin, sex, religion, age, or disability</a:t>
            </a:r>
          </a:p>
          <a:p>
            <a:pPr marL="0" indent="0">
              <a:spcBef>
                <a:spcPts val="600"/>
              </a:spcBef>
              <a:spcAft>
                <a:spcPts val="600"/>
              </a:spcAft>
              <a:buNone/>
            </a:pPr>
            <a:endParaRPr lang="en-US" sz="5400" dirty="0">
              <a:solidFill>
                <a:schemeClr val="bg2">
                  <a:lumMod val="50000"/>
                </a:schemeClr>
              </a:solidFill>
              <a:latin typeface="+mn-lt"/>
            </a:endParaRPr>
          </a:p>
          <a:p>
            <a:pPr>
              <a:spcBef>
                <a:spcPts val="600"/>
              </a:spcBef>
              <a:spcAft>
                <a:spcPts val="600"/>
              </a:spcAft>
            </a:pPr>
            <a:r>
              <a:rPr lang="en-US" sz="5400" dirty="0">
                <a:solidFill>
                  <a:schemeClr val="bg2">
                    <a:lumMod val="50000"/>
                  </a:schemeClr>
                </a:solidFill>
                <a:latin typeface="+mn-lt"/>
              </a:rPr>
              <a:t>Most federal grant applications requiring certification that the program funded by the grant will not violate anti-discrimination statutes and will not include “illegal DEI” activities.</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5F15DFAE-2DD9-B2D8-7B89-EBC547D3C629}"/>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97872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A6DC3-F74F-77B9-0F05-B7DE07615D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703F18-BFE0-21E5-6511-CE272A81745D}"/>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Overview of Key Policy Changes</a:t>
            </a:r>
          </a:p>
        </p:txBody>
      </p:sp>
      <p:sp>
        <p:nvSpPr>
          <p:cNvPr id="6" name="Content Placeholder 5">
            <a:extLst>
              <a:ext uri="{FF2B5EF4-FFF2-40B4-BE49-F238E27FC236}">
                <a16:creationId xmlns:a16="http://schemas.microsoft.com/office/drawing/2014/main" id="{31BE7965-327E-1486-4201-EF2C833EB823}"/>
              </a:ext>
            </a:extLst>
          </p:cNvPr>
          <p:cNvSpPr>
            <a:spLocks noGrp="1"/>
          </p:cNvSpPr>
          <p:nvPr>
            <p:ph idx="1"/>
          </p:nvPr>
        </p:nvSpPr>
        <p:spPr>
          <a:xfrm>
            <a:off x="833967" y="2743199"/>
            <a:ext cx="23211662" cy="10526751"/>
          </a:xfrm>
        </p:spPr>
        <p:txBody>
          <a:bodyPr numCol="1">
            <a:normAutofit lnSpcReduction="10000"/>
          </a:bodyPr>
          <a:lstStyle/>
          <a:p>
            <a:pPr marL="0" indent="0">
              <a:spcBef>
                <a:spcPts val="600"/>
              </a:spcBef>
              <a:spcAft>
                <a:spcPts val="600"/>
              </a:spcAft>
              <a:buNone/>
            </a:pPr>
            <a:r>
              <a:rPr lang="en-US" sz="5400" b="1" dirty="0">
                <a:solidFill>
                  <a:schemeClr val="bg2">
                    <a:lumMod val="50000"/>
                  </a:schemeClr>
                </a:solidFill>
                <a:latin typeface="+mn-lt"/>
              </a:rPr>
              <a:t>Improving Oversight of Federal Grantmaking – August 7, 2025</a:t>
            </a:r>
          </a:p>
          <a:p>
            <a:pPr lvl="1">
              <a:spcBef>
                <a:spcPts val="600"/>
              </a:spcBef>
              <a:spcAft>
                <a:spcPts val="600"/>
              </a:spcAft>
            </a:pPr>
            <a:r>
              <a:rPr lang="en-US" sz="5400" dirty="0">
                <a:solidFill>
                  <a:schemeClr val="bg2">
                    <a:lumMod val="50000"/>
                  </a:schemeClr>
                </a:solidFill>
                <a:latin typeface="+mn-lt"/>
              </a:rPr>
              <a:t>Directed federal agencies to make significant changes to the processes they use to award, oversee, and terminate federal grants.</a:t>
            </a:r>
          </a:p>
          <a:p>
            <a:pPr marL="609600" lvl="1" indent="0">
              <a:spcBef>
                <a:spcPts val="600"/>
              </a:spcBef>
              <a:spcAft>
                <a:spcPts val="600"/>
              </a:spcAft>
              <a:buNone/>
            </a:pPr>
            <a:endParaRPr lang="en-US" sz="5400" dirty="0">
              <a:solidFill>
                <a:schemeClr val="bg2">
                  <a:lumMod val="50000"/>
                </a:schemeClr>
              </a:solidFill>
              <a:latin typeface="+mn-lt"/>
            </a:endParaRPr>
          </a:p>
          <a:p>
            <a:pPr lvl="1">
              <a:spcBef>
                <a:spcPts val="600"/>
              </a:spcBef>
              <a:spcAft>
                <a:spcPts val="600"/>
              </a:spcAft>
            </a:pPr>
            <a:r>
              <a:rPr lang="en-US" sz="5400" dirty="0">
                <a:solidFill>
                  <a:schemeClr val="bg2">
                    <a:lumMod val="50000"/>
                  </a:schemeClr>
                </a:solidFill>
                <a:latin typeface="+mn-lt"/>
              </a:rPr>
              <a:t>Each agency must designate a senior appointee who shall be responsible for creating a process to review new funding opportunity announcements and review discretionary grants to ensure consistency with agency priorities and the national interest</a:t>
            </a:r>
          </a:p>
          <a:p>
            <a:pPr marL="609600" lvl="1" indent="0">
              <a:spcBef>
                <a:spcPts val="600"/>
              </a:spcBef>
              <a:spcAft>
                <a:spcPts val="600"/>
              </a:spcAft>
              <a:buNone/>
            </a:pPr>
            <a:endParaRPr lang="en-US" sz="5400" dirty="0">
              <a:solidFill>
                <a:schemeClr val="bg2">
                  <a:lumMod val="50000"/>
                </a:schemeClr>
              </a:solidFill>
              <a:latin typeface="+mn-lt"/>
            </a:endParaRPr>
          </a:p>
          <a:p>
            <a:pPr lvl="1">
              <a:spcBef>
                <a:spcPts val="600"/>
              </a:spcBef>
              <a:spcAft>
                <a:spcPts val="600"/>
              </a:spcAft>
            </a:pPr>
            <a:r>
              <a:rPr lang="en-US" sz="5400" dirty="0">
                <a:solidFill>
                  <a:schemeClr val="bg2">
                    <a:lumMod val="50000"/>
                  </a:schemeClr>
                </a:solidFill>
                <a:latin typeface="+mn-lt"/>
              </a:rPr>
              <a:t>The appointees and their designees shall not defer to the recommendations of others in reviewing funding opportunity announcements or discretionary awards, but shall use their independent judgement</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D989D97F-CC7C-2E39-71E8-824971EF8E9D}"/>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175518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70CB-60E2-73F9-FA3C-9E4B6FB053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AD1E06-60DE-E872-97A3-26B9D81458A1}"/>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Overview of Key Policy Changes</a:t>
            </a:r>
          </a:p>
        </p:txBody>
      </p:sp>
      <p:sp>
        <p:nvSpPr>
          <p:cNvPr id="6" name="Content Placeholder 5">
            <a:extLst>
              <a:ext uri="{FF2B5EF4-FFF2-40B4-BE49-F238E27FC236}">
                <a16:creationId xmlns:a16="http://schemas.microsoft.com/office/drawing/2014/main" id="{B566A03C-02C4-8816-2967-9363BCDA5435}"/>
              </a:ext>
            </a:extLst>
          </p:cNvPr>
          <p:cNvSpPr>
            <a:spLocks noGrp="1"/>
          </p:cNvSpPr>
          <p:nvPr>
            <p:ph idx="1"/>
          </p:nvPr>
        </p:nvSpPr>
        <p:spPr>
          <a:xfrm>
            <a:off x="833967" y="2317899"/>
            <a:ext cx="23211662" cy="10952052"/>
          </a:xfrm>
        </p:spPr>
        <p:txBody>
          <a:bodyPr numCol="1">
            <a:normAutofit/>
          </a:bodyPr>
          <a:lstStyle/>
          <a:p>
            <a:pPr marL="0" indent="0">
              <a:spcBef>
                <a:spcPts val="600"/>
              </a:spcBef>
              <a:spcAft>
                <a:spcPts val="600"/>
              </a:spcAft>
              <a:buNone/>
            </a:pPr>
            <a:r>
              <a:rPr lang="en-US" sz="5400" b="1" dirty="0">
                <a:solidFill>
                  <a:schemeClr val="bg2">
                    <a:lumMod val="50000"/>
                  </a:schemeClr>
                </a:solidFill>
                <a:latin typeface="+mn-lt"/>
              </a:rPr>
              <a:t>Improving Oversight of Federal Grantmaking (continued)</a:t>
            </a:r>
          </a:p>
          <a:p>
            <a:pPr marL="0" indent="0">
              <a:spcBef>
                <a:spcPts val="600"/>
              </a:spcBef>
              <a:spcAft>
                <a:spcPts val="600"/>
              </a:spcAft>
              <a:buNone/>
            </a:pPr>
            <a:r>
              <a:rPr lang="en-US" sz="5400" dirty="0">
                <a:solidFill>
                  <a:schemeClr val="bg2">
                    <a:lumMod val="50000"/>
                  </a:schemeClr>
                </a:solidFill>
                <a:latin typeface="+mn-lt"/>
              </a:rPr>
              <a:t>The FOA review process shall incorporate, at a minimum:</a:t>
            </a:r>
          </a:p>
          <a:p>
            <a:pPr>
              <a:spcBef>
                <a:spcPts val="600"/>
              </a:spcBef>
              <a:spcAft>
                <a:spcPts val="600"/>
              </a:spcAft>
            </a:pPr>
            <a:r>
              <a:rPr lang="en-US" sz="5400" dirty="0">
                <a:solidFill>
                  <a:schemeClr val="bg2">
                    <a:lumMod val="50000"/>
                  </a:schemeClr>
                </a:solidFill>
                <a:latin typeface="+mn-lt"/>
              </a:rPr>
              <a:t>Review and approval of agency funding opportunity announcements by one or more senior appointees and their designees</a:t>
            </a:r>
          </a:p>
          <a:p>
            <a:pPr>
              <a:spcBef>
                <a:spcPts val="600"/>
              </a:spcBef>
              <a:spcAft>
                <a:spcPts val="600"/>
              </a:spcAft>
            </a:pPr>
            <a:r>
              <a:rPr lang="en-US" sz="5400" dirty="0">
                <a:solidFill>
                  <a:schemeClr val="bg2">
                    <a:lumMod val="50000"/>
                  </a:schemeClr>
                </a:solidFill>
                <a:latin typeface="+mn-lt"/>
              </a:rPr>
              <a:t>Continuation of existing coordination with OMB</a:t>
            </a:r>
          </a:p>
          <a:p>
            <a:pPr>
              <a:spcBef>
                <a:spcPts val="600"/>
              </a:spcBef>
              <a:spcAft>
                <a:spcPts val="600"/>
              </a:spcAft>
            </a:pPr>
            <a:r>
              <a:rPr lang="en-US" sz="5400" dirty="0">
                <a:solidFill>
                  <a:schemeClr val="bg2">
                    <a:lumMod val="50000"/>
                  </a:schemeClr>
                </a:solidFill>
                <a:latin typeface="+mn-lt"/>
              </a:rPr>
              <a:t>Review by designated SMEs as identified by the agency head or head’s designee</a:t>
            </a:r>
          </a:p>
          <a:p>
            <a:pPr>
              <a:spcBef>
                <a:spcPts val="600"/>
              </a:spcBef>
              <a:spcAft>
                <a:spcPts val="600"/>
              </a:spcAft>
            </a:pPr>
            <a:r>
              <a:rPr lang="en-US" sz="5400" dirty="0">
                <a:solidFill>
                  <a:schemeClr val="bg2">
                    <a:lumMod val="50000"/>
                  </a:schemeClr>
                </a:solidFill>
                <a:latin typeface="+mn-lt"/>
              </a:rPr>
              <a:t>Ensure FOAs and related forms include only such requirements as are necessary for adequate evaluation of the application, are written in plain language, minimizing need for legal or technical expertise</a:t>
            </a:r>
          </a:p>
        </p:txBody>
      </p:sp>
      <p:pic>
        <p:nvPicPr>
          <p:cNvPr id="2" name="Image" descr="Image">
            <a:extLst>
              <a:ext uri="{FF2B5EF4-FFF2-40B4-BE49-F238E27FC236}">
                <a16:creationId xmlns:a16="http://schemas.microsoft.com/office/drawing/2014/main" id="{DB428DC8-3B43-BB6C-C956-539051ED88F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10656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EC11C-DB87-A843-36EA-BBBA81BF2E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7BD3A7-2ABD-E0B4-BE89-818F0FD771E2}"/>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Overview of Key Policy Changes</a:t>
            </a:r>
          </a:p>
        </p:txBody>
      </p:sp>
      <p:sp>
        <p:nvSpPr>
          <p:cNvPr id="6" name="Content Placeholder 5">
            <a:extLst>
              <a:ext uri="{FF2B5EF4-FFF2-40B4-BE49-F238E27FC236}">
                <a16:creationId xmlns:a16="http://schemas.microsoft.com/office/drawing/2014/main" id="{97E91A29-ED9A-6A2C-89F8-5F5880420678}"/>
              </a:ext>
            </a:extLst>
          </p:cNvPr>
          <p:cNvSpPr>
            <a:spLocks noGrp="1"/>
          </p:cNvSpPr>
          <p:nvPr>
            <p:ph idx="1"/>
          </p:nvPr>
        </p:nvSpPr>
        <p:spPr>
          <a:xfrm>
            <a:off x="833967" y="2317899"/>
            <a:ext cx="23211662" cy="10952052"/>
          </a:xfrm>
        </p:spPr>
        <p:txBody>
          <a:bodyPr numCol="1">
            <a:normAutofit/>
          </a:bodyPr>
          <a:lstStyle/>
          <a:p>
            <a:pPr marL="0" indent="0">
              <a:spcBef>
                <a:spcPts val="600"/>
              </a:spcBef>
              <a:spcAft>
                <a:spcPts val="600"/>
              </a:spcAft>
              <a:buFontTx/>
              <a:buNone/>
            </a:pPr>
            <a:r>
              <a:rPr lang="en-US" sz="5800" b="1" dirty="0">
                <a:solidFill>
                  <a:schemeClr val="bg2">
                    <a:lumMod val="50000"/>
                  </a:schemeClr>
                </a:solidFill>
                <a:latin typeface="+mn-lt"/>
              </a:rPr>
              <a:t>Improving Oversight of Federal Grantmaking (continued)</a:t>
            </a:r>
          </a:p>
          <a:p>
            <a:pPr marL="0" indent="0">
              <a:spcBef>
                <a:spcPts val="600"/>
              </a:spcBef>
              <a:spcAft>
                <a:spcPts val="600"/>
              </a:spcAft>
              <a:buFontTx/>
              <a:buNone/>
            </a:pPr>
            <a:r>
              <a:rPr lang="en-US" sz="5400" dirty="0">
                <a:solidFill>
                  <a:schemeClr val="bg2">
                    <a:lumMod val="50000"/>
                  </a:schemeClr>
                </a:solidFill>
                <a:latin typeface="+mn-lt"/>
              </a:rPr>
              <a:t>The discretionary grant review process shall incorporate, at a minimum:</a:t>
            </a:r>
          </a:p>
          <a:p>
            <a:pPr>
              <a:spcBef>
                <a:spcPts val="600"/>
              </a:spcBef>
              <a:spcAft>
                <a:spcPts val="600"/>
              </a:spcAft>
            </a:pPr>
            <a:r>
              <a:rPr lang="en-US" sz="5400" dirty="0">
                <a:solidFill>
                  <a:schemeClr val="bg2">
                    <a:lumMod val="50000"/>
                  </a:schemeClr>
                </a:solidFill>
                <a:latin typeface="+mn-lt"/>
              </a:rPr>
              <a:t>For scientific research discretionary grant, review by at least one SME</a:t>
            </a:r>
          </a:p>
          <a:p>
            <a:pPr>
              <a:spcBef>
                <a:spcPts val="600"/>
              </a:spcBef>
              <a:spcAft>
                <a:spcPts val="600"/>
              </a:spcAft>
            </a:pPr>
            <a:r>
              <a:rPr lang="en-US" sz="5400" dirty="0">
                <a:solidFill>
                  <a:schemeClr val="bg2">
                    <a:lumMod val="50000"/>
                  </a:schemeClr>
                </a:solidFill>
                <a:latin typeface="+mn-lt"/>
              </a:rPr>
              <a:t>Pre-issuance review of discretionary awards to ensure they are consistent with applicable law, agency priorities and national interest (in-person/virtual discussion of applications by grant review panels, program officers, etc.)</a:t>
            </a:r>
          </a:p>
          <a:p>
            <a:pPr>
              <a:spcBef>
                <a:spcPts val="600"/>
              </a:spcBef>
              <a:spcAft>
                <a:spcPts val="600"/>
              </a:spcAft>
            </a:pPr>
            <a:r>
              <a:rPr lang="en-US" sz="5400" dirty="0">
                <a:solidFill>
                  <a:schemeClr val="bg2">
                    <a:lumMod val="50000"/>
                  </a:schemeClr>
                </a:solidFill>
                <a:latin typeface="+mn-lt"/>
              </a:rPr>
              <a:t>Appointees will review discretionary grants on an annual basis for consistency with priorities and substantial progress.</a:t>
            </a:r>
          </a:p>
          <a:p>
            <a:pPr marL="0" indent="0">
              <a:spcBef>
                <a:spcPts val="600"/>
              </a:spcBef>
              <a:spcAft>
                <a:spcPts val="600"/>
              </a:spcAft>
              <a:buFontTx/>
              <a:buNone/>
            </a:pPr>
            <a:r>
              <a:rPr lang="en-US" sz="5400" dirty="0">
                <a:solidFill>
                  <a:schemeClr val="bg2">
                    <a:lumMod val="50000"/>
                  </a:schemeClr>
                </a:solidFill>
                <a:latin typeface="+mn-lt"/>
              </a:rPr>
              <a:t>No new FOAs could be issued until these processes were in place (required by early December 2025, which is why we have seen more grants released and forecasted)</a:t>
            </a:r>
          </a:p>
          <a:p>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3F7CDF50-9402-D20D-7793-B62B8429E03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250238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C2ACF-F074-BFF2-4FBD-9C21D1A6DA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2D3717-F2A5-5434-FEBE-8538C9A38829}"/>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Overview of Key Policy Changes</a:t>
            </a:r>
          </a:p>
        </p:txBody>
      </p:sp>
      <p:sp>
        <p:nvSpPr>
          <p:cNvPr id="6" name="Content Placeholder 5">
            <a:extLst>
              <a:ext uri="{FF2B5EF4-FFF2-40B4-BE49-F238E27FC236}">
                <a16:creationId xmlns:a16="http://schemas.microsoft.com/office/drawing/2014/main" id="{F0A10367-E7E9-51AE-15DC-E1B414616E93}"/>
              </a:ext>
            </a:extLst>
          </p:cNvPr>
          <p:cNvSpPr>
            <a:spLocks noGrp="1"/>
          </p:cNvSpPr>
          <p:nvPr>
            <p:ph idx="1"/>
          </p:nvPr>
        </p:nvSpPr>
        <p:spPr>
          <a:xfrm>
            <a:off x="833967" y="2317899"/>
            <a:ext cx="23211662" cy="10952052"/>
          </a:xfrm>
        </p:spPr>
        <p:txBody>
          <a:bodyPr numCol="1">
            <a:normAutofit fontScale="92500" lnSpcReduction="10000"/>
          </a:bodyPr>
          <a:lstStyle/>
          <a:p>
            <a:pPr marL="0" indent="0">
              <a:buNone/>
            </a:pPr>
            <a:r>
              <a:rPr lang="en-US" sz="5600" b="1" dirty="0">
                <a:solidFill>
                  <a:schemeClr val="bg2">
                    <a:lumMod val="50000"/>
                  </a:schemeClr>
                </a:solidFill>
                <a:latin typeface="+mn-lt"/>
              </a:rPr>
              <a:t>Improving Oversight of Federal Grantmaking (continued)</a:t>
            </a:r>
          </a:p>
          <a:p>
            <a:pPr marL="0" indent="0">
              <a:buNone/>
            </a:pPr>
            <a:r>
              <a:rPr lang="en-US" sz="5600" dirty="0">
                <a:solidFill>
                  <a:schemeClr val="bg2">
                    <a:lumMod val="50000"/>
                  </a:schemeClr>
                </a:solidFill>
                <a:latin typeface="+mn-lt"/>
              </a:rPr>
              <a:t>Considerations for Discretionary Awards:</a:t>
            </a:r>
          </a:p>
          <a:p>
            <a:r>
              <a:rPr lang="en-US" sz="5600" dirty="0">
                <a:solidFill>
                  <a:schemeClr val="bg2">
                    <a:lumMod val="50000"/>
                  </a:schemeClr>
                </a:solidFill>
                <a:latin typeface="+mn-lt"/>
              </a:rPr>
              <a:t>Where applicable, must demonstrably advance the President’s policy priorities</a:t>
            </a:r>
          </a:p>
          <a:p>
            <a:r>
              <a:rPr lang="en-US" sz="5600" dirty="0">
                <a:solidFill>
                  <a:schemeClr val="bg2">
                    <a:lumMod val="50000"/>
                  </a:schemeClr>
                </a:solidFill>
                <a:latin typeface="+mn-lt"/>
              </a:rPr>
              <a:t>Cannot be used to fund, promote, encourage, subsidize, or facilitate racial preference, gender ideology, illegal immigration, initiatives that compromise public safety, or promote anti-American values</a:t>
            </a:r>
          </a:p>
          <a:p>
            <a:r>
              <a:rPr lang="en-US" sz="5600" dirty="0">
                <a:solidFill>
                  <a:schemeClr val="bg2">
                    <a:lumMod val="50000"/>
                  </a:schemeClr>
                </a:solidFill>
                <a:latin typeface="+mn-lt"/>
              </a:rPr>
              <a:t>Preference shall be given to institutions with lower indirect cost rates</a:t>
            </a:r>
          </a:p>
          <a:p>
            <a:r>
              <a:rPr lang="en-US" sz="5600" dirty="0">
                <a:solidFill>
                  <a:schemeClr val="bg2">
                    <a:lumMod val="50000"/>
                  </a:schemeClr>
                </a:solidFill>
                <a:latin typeface="+mn-lt"/>
              </a:rPr>
              <a:t>Should be given to a broad range of recipients rather than to a select group of repeat players</a:t>
            </a:r>
          </a:p>
          <a:p>
            <a:r>
              <a:rPr lang="en-US" sz="5600" dirty="0">
                <a:solidFill>
                  <a:schemeClr val="bg2">
                    <a:lumMod val="50000"/>
                  </a:schemeClr>
                </a:solidFill>
                <a:latin typeface="+mn-lt"/>
              </a:rPr>
              <a:t>Should include clear benchmarks for measuring success</a:t>
            </a:r>
          </a:p>
          <a:p>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686D0A90-4F52-3E6D-0F7B-1D098EA99F50}"/>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261346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9CA-3A6B-4D77-8E1A-AC7524D6FC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249536-EB32-10D8-CAD9-2EAEFC3E0037}"/>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Impact on Federal and State Funding Landscape</a:t>
            </a:r>
          </a:p>
        </p:txBody>
      </p:sp>
      <p:sp>
        <p:nvSpPr>
          <p:cNvPr id="6" name="Content Placeholder 5">
            <a:extLst>
              <a:ext uri="{FF2B5EF4-FFF2-40B4-BE49-F238E27FC236}">
                <a16:creationId xmlns:a16="http://schemas.microsoft.com/office/drawing/2014/main" id="{20E2F752-BD70-11B4-8ED0-69222B981AE4}"/>
              </a:ext>
            </a:extLst>
          </p:cNvPr>
          <p:cNvSpPr>
            <a:spLocks noGrp="1"/>
          </p:cNvSpPr>
          <p:nvPr>
            <p:ph idx="1"/>
          </p:nvPr>
        </p:nvSpPr>
        <p:spPr>
          <a:xfrm>
            <a:off x="833967" y="2316457"/>
            <a:ext cx="22563666" cy="10880559"/>
          </a:xfrm>
        </p:spPr>
        <p:txBody>
          <a:bodyPr numCol="1">
            <a:normAutofit/>
          </a:bodyPr>
          <a:lstStyle/>
          <a:p>
            <a:r>
              <a:rPr lang="en-US" sz="5600" dirty="0">
                <a:solidFill>
                  <a:schemeClr val="bg2">
                    <a:lumMod val="50000"/>
                  </a:schemeClr>
                </a:solidFill>
                <a:latin typeface="+mn-lt"/>
              </a:rPr>
              <a:t>Very few state and federal grants released in 2025, as agencies addressed changes and requirements of current administration (almost no grants from some agencies such as DHHS)</a:t>
            </a:r>
          </a:p>
          <a:p>
            <a:r>
              <a:rPr lang="en-US" sz="5600" dirty="0">
                <a:solidFill>
                  <a:schemeClr val="bg2">
                    <a:lumMod val="50000"/>
                  </a:schemeClr>
                </a:solidFill>
                <a:latin typeface="+mn-lt"/>
              </a:rPr>
              <a:t>Federal funding/grant terminations seen throughout 2025 and 2026 for both state and local grantees</a:t>
            </a:r>
          </a:p>
          <a:p>
            <a:r>
              <a:rPr lang="en-US" sz="5600" dirty="0">
                <a:solidFill>
                  <a:schemeClr val="bg2">
                    <a:lumMod val="50000"/>
                  </a:schemeClr>
                </a:solidFill>
                <a:latin typeface="+mn-lt"/>
              </a:rPr>
              <a:t>Restructuring of some federal agencies, resulting in changes to grant programs, funding levels, and pre- and post-award processes (e.g., Administration for a Health America)</a:t>
            </a:r>
          </a:p>
          <a:p>
            <a:r>
              <a:rPr lang="en-US" sz="5600" dirty="0">
                <a:solidFill>
                  <a:schemeClr val="bg2">
                    <a:lumMod val="50000"/>
                  </a:schemeClr>
                </a:solidFill>
                <a:latin typeface="+mn-lt"/>
              </a:rPr>
              <a:t>Stricter financial compliance requirements implemented on both pre- and post-award side, including additional review requirements</a:t>
            </a:r>
          </a:p>
          <a:p>
            <a:endParaRPr lang="en-US" sz="5600" dirty="0">
              <a:solidFill>
                <a:schemeClr val="bg2">
                  <a:lumMod val="50000"/>
                </a:schemeClr>
              </a:solidFill>
              <a:latin typeface="+mn-lt"/>
            </a:endParaRPr>
          </a:p>
          <a:p>
            <a:endParaRPr lang="en-US" sz="5600" dirty="0">
              <a:solidFill>
                <a:schemeClr val="bg2">
                  <a:lumMod val="50000"/>
                </a:schemeClr>
              </a:solidFill>
              <a:latin typeface="+mn-lt"/>
            </a:endParaRP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169894CC-50BC-B468-DBBD-0CBA41ACB6F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25440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671322" y="5161283"/>
            <a:ext cx="4815077" cy="4168755"/>
          </a:xfrm>
          <a:prstGeom prst="rect">
            <a:avLst/>
          </a:prstGeom>
          <a:ln w="12700">
            <a:miter lim="400000"/>
          </a:ln>
        </p:spPr>
      </p:pic>
      <p:sp>
        <p:nvSpPr>
          <p:cNvPr id="158" name="section…"/>
          <p:cNvSpPr txBox="1"/>
          <p:nvPr/>
        </p:nvSpPr>
        <p:spPr>
          <a:xfrm>
            <a:off x="7215664" y="328628"/>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6112042" y="2750519"/>
            <a:ext cx="18047841"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solidFill>
                  <a:schemeClr val="bg1"/>
                </a:solidFill>
              </a:rPr>
              <a:t>1. Overview of key policies and changes made by the current executive administration, and the impact of these on the federal and state funding landscape and processes.</a:t>
            </a:r>
          </a:p>
          <a:p>
            <a:pPr algn="l"/>
            <a:r>
              <a:rPr lang="en-US" sz="4800" dirty="0">
                <a:solidFill>
                  <a:schemeClr val="bg1"/>
                </a:solidFill>
              </a:rPr>
              <a:t> </a:t>
            </a:r>
          </a:p>
          <a:p>
            <a:pPr algn="l"/>
            <a:r>
              <a:rPr lang="en-US" sz="4800" dirty="0">
                <a:solidFill>
                  <a:schemeClr val="bg1"/>
                </a:solidFill>
              </a:rPr>
              <a:t>2. Understand the trickle-down effects of recent federal funding changes on state and foundation grant funding.</a:t>
            </a:r>
          </a:p>
          <a:p>
            <a:pPr algn="l"/>
            <a:endParaRPr lang="en-US" sz="4800" dirty="0">
              <a:solidFill>
                <a:schemeClr val="bg1"/>
              </a:solidFill>
            </a:endParaRPr>
          </a:p>
          <a:p>
            <a:pPr algn="l"/>
            <a:r>
              <a:rPr lang="en-US" sz="4800" dirty="0">
                <a:solidFill>
                  <a:schemeClr val="bg1"/>
                </a:solidFill>
              </a:rPr>
              <a:t>3. Understand best practices for successful proposals, in both pre- and post-award phases, as it relates to the current administration's priorities and requirements.</a:t>
            </a:r>
          </a:p>
          <a:p>
            <a:pPr algn="l"/>
            <a:r>
              <a:rPr lang="en-US" sz="4800" dirty="0">
                <a:solidFill>
                  <a:schemeClr val="bg1"/>
                </a:solidFill>
              </a:rPr>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57EDE-1E77-5C9E-0BE9-BB2860A015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BA44F5-3BD1-547F-B1C5-3502D0F0D31E}"/>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Impact on Federal and State Funding Landscape</a:t>
            </a:r>
          </a:p>
        </p:txBody>
      </p:sp>
      <p:sp>
        <p:nvSpPr>
          <p:cNvPr id="6" name="Content Placeholder 5">
            <a:extLst>
              <a:ext uri="{FF2B5EF4-FFF2-40B4-BE49-F238E27FC236}">
                <a16:creationId xmlns:a16="http://schemas.microsoft.com/office/drawing/2014/main" id="{0C07CD67-8AD3-593D-3B95-A256126276FF}"/>
              </a:ext>
            </a:extLst>
          </p:cNvPr>
          <p:cNvSpPr>
            <a:spLocks noGrp="1"/>
          </p:cNvSpPr>
          <p:nvPr>
            <p:ph idx="1"/>
          </p:nvPr>
        </p:nvSpPr>
        <p:spPr>
          <a:xfrm>
            <a:off x="833967" y="2316457"/>
            <a:ext cx="22563666" cy="10880559"/>
          </a:xfrm>
        </p:spPr>
        <p:txBody>
          <a:bodyPr numCol="1">
            <a:normAutofit/>
          </a:bodyPr>
          <a:lstStyle/>
          <a:p>
            <a:r>
              <a:rPr lang="en-US" sz="5600" dirty="0">
                <a:solidFill>
                  <a:schemeClr val="bg2">
                    <a:lumMod val="50000"/>
                  </a:schemeClr>
                </a:solidFill>
                <a:latin typeface="+mn-lt"/>
              </a:rPr>
              <a:t>Changes to discretionary grant review processes at the federal level</a:t>
            </a:r>
          </a:p>
          <a:p>
            <a:r>
              <a:rPr lang="en-US" sz="5600" dirty="0">
                <a:solidFill>
                  <a:schemeClr val="bg2">
                    <a:lumMod val="50000"/>
                  </a:schemeClr>
                </a:solidFill>
                <a:latin typeface="+mn-lt"/>
              </a:rPr>
              <a:t>Continued uncertainty on which programs will continue and which may be ended or changed to align with current administration’s priorities</a:t>
            </a:r>
          </a:p>
          <a:p>
            <a:r>
              <a:rPr lang="en-US" sz="5600" dirty="0">
                <a:solidFill>
                  <a:schemeClr val="bg2">
                    <a:lumMod val="50000"/>
                  </a:schemeClr>
                </a:solidFill>
                <a:latin typeface="+mn-lt"/>
              </a:rPr>
              <a:t>Similar impacts on state funding that originates as federal funding as the same changes and requirements apply</a:t>
            </a:r>
          </a:p>
          <a:p>
            <a:endParaRPr lang="en-US" sz="5600" dirty="0">
              <a:solidFill>
                <a:schemeClr val="bg2">
                  <a:lumMod val="50000"/>
                </a:schemeClr>
              </a:solidFill>
              <a:latin typeface="+mn-lt"/>
            </a:endParaRPr>
          </a:p>
          <a:p>
            <a:endParaRPr lang="en-US" sz="5600" dirty="0">
              <a:solidFill>
                <a:schemeClr val="bg2">
                  <a:lumMod val="50000"/>
                </a:schemeClr>
              </a:solidFill>
              <a:latin typeface="+mn-lt"/>
            </a:endParaRP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856B7D55-5BCB-A75C-5B2C-93408466DB2F}"/>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28762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sym typeface="Montserrat"/>
              </a:rPr>
              <a:t>II. </a:t>
            </a:r>
            <a:r>
              <a:rPr lang="en-US" sz="8000" dirty="0">
                <a:solidFill>
                  <a:srgbClr val="0EB1A4"/>
                </a:solidFill>
                <a:latin typeface="Montserrat"/>
                <a:ea typeface="Montserrat"/>
                <a:cs typeface="Montserrat"/>
                <a:sym typeface="Montserrat"/>
              </a:rPr>
              <a:t>Understand the trickle-down effects of recent federal funding changes on state and foundation grant funding</a:t>
            </a:r>
            <a:br>
              <a:rPr lang="en-US" sz="8000" dirty="0">
                <a:solidFill>
                  <a:srgbClr val="0EB1A4"/>
                </a:solidFill>
                <a:latin typeface="Montserrat"/>
                <a:ea typeface="Montserrat"/>
                <a:cs typeface="Montserrat"/>
                <a:sym typeface="Montserrat"/>
              </a:rPr>
            </a:br>
            <a:endParaRPr lang="en-US"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42902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BA350-CC12-0DEF-C828-1921FEABB8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C10ABD-7129-C552-A7C0-3EE0BDDFE382}"/>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Impacts on Foundation Funding</a:t>
            </a:r>
          </a:p>
        </p:txBody>
      </p:sp>
      <p:sp>
        <p:nvSpPr>
          <p:cNvPr id="6" name="Content Placeholder 5">
            <a:extLst>
              <a:ext uri="{FF2B5EF4-FFF2-40B4-BE49-F238E27FC236}">
                <a16:creationId xmlns:a16="http://schemas.microsoft.com/office/drawing/2014/main" id="{94BFAEF5-2D0A-419C-382D-7531EA4CA6F4}"/>
              </a:ext>
            </a:extLst>
          </p:cNvPr>
          <p:cNvSpPr>
            <a:spLocks noGrp="1"/>
          </p:cNvSpPr>
          <p:nvPr>
            <p:ph idx="1"/>
          </p:nvPr>
        </p:nvSpPr>
        <p:spPr>
          <a:xfrm>
            <a:off x="833967" y="2316457"/>
            <a:ext cx="22563666" cy="10880559"/>
          </a:xfrm>
        </p:spPr>
        <p:txBody>
          <a:bodyPr numCol="1">
            <a:normAutofit/>
          </a:bodyPr>
          <a:lstStyle/>
          <a:p>
            <a:pPr marL="0" indent="0">
              <a:buNone/>
            </a:pPr>
            <a:endParaRPr lang="en-US" sz="5600" dirty="0">
              <a:solidFill>
                <a:schemeClr val="bg2">
                  <a:lumMod val="50000"/>
                </a:schemeClr>
              </a:solidFill>
              <a:latin typeface="+mn-ea"/>
              <a:ea typeface="+mn-ea"/>
            </a:endParaRPr>
          </a:p>
          <a:p>
            <a:r>
              <a:rPr lang="en-US" dirty="0">
                <a:solidFill>
                  <a:schemeClr val="bg2">
                    <a:lumMod val="50000"/>
                  </a:schemeClr>
                </a:solidFill>
                <a:latin typeface="+mn-ea"/>
                <a:ea typeface="+mn-ea"/>
              </a:rPr>
              <a:t>Fewer federal grants means heightened competition for other funding sources as nonprofits pivot their approach </a:t>
            </a:r>
          </a:p>
          <a:p>
            <a:r>
              <a:rPr lang="en-US" dirty="0">
                <a:solidFill>
                  <a:schemeClr val="bg2">
                    <a:lumMod val="50000"/>
                  </a:schemeClr>
                </a:solidFill>
                <a:latin typeface="+mn-ea"/>
                <a:ea typeface="+mn-ea"/>
              </a:rPr>
              <a:t>Some foundations are focusing on unrestricted (general operating), emergency, or advocacy-focused grants to help address federal uncertainty  </a:t>
            </a:r>
          </a:p>
          <a:p>
            <a:r>
              <a:rPr lang="en-US" dirty="0">
                <a:solidFill>
                  <a:schemeClr val="bg2">
                    <a:lumMod val="50000"/>
                  </a:schemeClr>
                </a:solidFill>
                <a:latin typeface="+mn-ea"/>
                <a:ea typeface="+mn-ea"/>
              </a:rPr>
              <a:t>Federal policy often shapes where philanthropic dollars flow — e.g., areas with heightened need may increase foundation interest</a:t>
            </a:r>
          </a:p>
          <a:p>
            <a:r>
              <a:rPr lang="en-US" dirty="0">
                <a:solidFill>
                  <a:schemeClr val="bg2">
                    <a:lumMod val="50000"/>
                  </a:schemeClr>
                </a:solidFill>
                <a:latin typeface="+mn-ea"/>
                <a:ea typeface="+mn-ea"/>
              </a:rPr>
              <a:t>Conversely, many foundations have also followed suit with a reduction in DEI/equity-focused grants or a changes in language in the way populations of focus should be described</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258D617A-B0BE-647C-99E8-F40D886B425B}"/>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75894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FBB35-C495-492E-5422-5736961E7A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6241AB-D393-9031-B597-3D7423B31480}"/>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Impacts on Foundation Funding</a:t>
            </a:r>
          </a:p>
        </p:txBody>
      </p:sp>
      <p:sp>
        <p:nvSpPr>
          <p:cNvPr id="6" name="Content Placeholder 5">
            <a:extLst>
              <a:ext uri="{FF2B5EF4-FFF2-40B4-BE49-F238E27FC236}">
                <a16:creationId xmlns:a16="http://schemas.microsoft.com/office/drawing/2014/main" id="{ED6BE455-1712-0E3E-FEAE-B241FB24A893}"/>
              </a:ext>
            </a:extLst>
          </p:cNvPr>
          <p:cNvSpPr>
            <a:spLocks noGrp="1"/>
          </p:cNvSpPr>
          <p:nvPr>
            <p:ph idx="1"/>
          </p:nvPr>
        </p:nvSpPr>
        <p:spPr>
          <a:xfrm>
            <a:off x="833967" y="2316457"/>
            <a:ext cx="22563666" cy="10880559"/>
          </a:xfrm>
        </p:spPr>
        <p:txBody>
          <a:bodyPr numCol="1">
            <a:normAutofit/>
          </a:bodyPr>
          <a:lstStyle/>
          <a:p>
            <a:pPr marL="0" indent="0">
              <a:buNone/>
            </a:pPr>
            <a:endParaRPr lang="en-US" dirty="0">
              <a:solidFill>
                <a:schemeClr val="bg2">
                  <a:lumMod val="50000"/>
                </a:schemeClr>
              </a:solidFill>
              <a:latin typeface="+mn-ea"/>
              <a:ea typeface="+mn-ea"/>
            </a:endParaRPr>
          </a:p>
          <a:p>
            <a:r>
              <a:rPr lang="en-US" dirty="0">
                <a:solidFill>
                  <a:schemeClr val="bg2">
                    <a:lumMod val="50000"/>
                  </a:schemeClr>
                </a:solidFill>
                <a:latin typeface="+mn-ea"/>
                <a:ea typeface="+mn-ea"/>
              </a:rPr>
              <a:t>Foundation giving increased modestly (roughly 2.4 percent) in 2025 on paper but was</a:t>
            </a:r>
            <a:r>
              <a:rPr lang="en-US" i="1" dirty="0">
                <a:solidFill>
                  <a:schemeClr val="bg2">
                    <a:lumMod val="50000"/>
                  </a:schemeClr>
                </a:solidFill>
                <a:latin typeface="+mn-ea"/>
                <a:ea typeface="+mn-ea"/>
              </a:rPr>
              <a:t> </a:t>
            </a:r>
            <a:r>
              <a:rPr lang="en-US" dirty="0">
                <a:solidFill>
                  <a:schemeClr val="bg2">
                    <a:lumMod val="50000"/>
                  </a:schemeClr>
                </a:solidFill>
                <a:latin typeface="+mn-ea"/>
                <a:ea typeface="+mn-ea"/>
              </a:rPr>
              <a:t>flat</a:t>
            </a:r>
            <a:r>
              <a:rPr lang="en-US" i="1" dirty="0">
                <a:solidFill>
                  <a:schemeClr val="bg2">
                    <a:lumMod val="50000"/>
                  </a:schemeClr>
                </a:solidFill>
                <a:latin typeface="+mn-ea"/>
                <a:ea typeface="+mn-ea"/>
              </a:rPr>
              <a:t> </a:t>
            </a:r>
            <a:r>
              <a:rPr lang="en-US" dirty="0">
                <a:solidFill>
                  <a:schemeClr val="bg2">
                    <a:lumMod val="50000"/>
                  </a:schemeClr>
                </a:solidFill>
                <a:latin typeface="+mn-ea"/>
                <a:ea typeface="+mn-ea"/>
              </a:rPr>
              <a:t>after adjusting for inflation</a:t>
            </a:r>
          </a:p>
          <a:p>
            <a:endParaRPr lang="en-US" dirty="0">
              <a:solidFill>
                <a:schemeClr val="bg2">
                  <a:lumMod val="50000"/>
                </a:schemeClr>
              </a:solidFill>
              <a:latin typeface="+mn-ea"/>
              <a:ea typeface="+mn-ea"/>
            </a:endParaRPr>
          </a:p>
          <a:p>
            <a:r>
              <a:rPr lang="en-US" dirty="0">
                <a:solidFill>
                  <a:schemeClr val="bg2">
                    <a:lumMod val="50000"/>
                  </a:schemeClr>
                </a:solidFill>
                <a:latin typeface="+mn-ea"/>
                <a:ea typeface="+mn-ea"/>
              </a:rPr>
              <a:t>Most forecasts point to modest growth in foundation giving in 2026, with an estimated 5 %–7 % rise if financial conditions hold.</a:t>
            </a:r>
          </a:p>
          <a:p>
            <a:pPr marL="0" indent="0">
              <a:buNone/>
            </a:pPr>
            <a:endParaRPr lang="en-US"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DB201D91-8319-A41F-BFDB-B59D1C8FDF5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51188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F4151-9FF9-710E-363D-90C3ACE96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00838A-0CF1-D221-3DE6-9A35C8BEF95D}"/>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Impacts on NC State Funding</a:t>
            </a:r>
          </a:p>
        </p:txBody>
      </p:sp>
      <p:sp>
        <p:nvSpPr>
          <p:cNvPr id="6" name="Content Placeholder 5">
            <a:extLst>
              <a:ext uri="{FF2B5EF4-FFF2-40B4-BE49-F238E27FC236}">
                <a16:creationId xmlns:a16="http://schemas.microsoft.com/office/drawing/2014/main" id="{9F2C67AA-A207-F061-0B9D-E9DD60880555}"/>
              </a:ext>
            </a:extLst>
          </p:cNvPr>
          <p:cNvSpPr>
            <a:spLocks noGrp="1"/>
          </p:cNvSpPr>
          <p:nvPr>
            <p:ph idx="1"/>
          </p:nvPr>
        </p:nvSpPr>
        <p:spPr>
          <a:xfrm>
            <a:off x="833967" y="2316457"/>
            <a:ext cx="22563666" cy="10880559"/>
          </a:xfrm>
        </p:spPr>
        <p:txBody>
          <a:bodyPr numCol="1">
            <a:normAutofit/>
          </a:bodyPr>
          <a:lstStyle/>
          <a:p>
            <a:pPr lvl="0"/>
            <a:r>
              <a:rPr lang="en-US" sz="4400" b="1" dirty="0">
                <a:solidFill>
                  <a:schemeClr val="bg2">
                    <a:lumMod val="50000"/>
                  </a:schemeClr>
                </a:solidFill>
                <a:latin typeface="+mn-ea"/>
                <a:ea typeface="+mn-ea"/>
              </a:rPr>
              <a:t>Reduced/delayed pass-through funding:</a:t>
            </a:r>
            <a:br>
              <a:rPr lang="en-US" sz="4400" dirty="0">
                <a:solidFill>
                  <a:schemeClr val="bg2">
                    <a:lumMod val="50000"/>
                  </a:schemeClr>
                </a:solidFill>
                <a:latin typeface="+mn-ea"/>
                <a:ea typeface="+mn-ea"/>
              </a:rPr>
            </a:br>
            <a:r>
              <a:rPr lang="en-US" sz="4400" dirty="0">
                <a:solidFill>
                  <a:schemeClr val="bg2">
                    <a:lumMod val="50000"/>
                  </a:schemeClr>
                </a:solidFill>
                <a:latin typeface="+mn-ea"/>
                <a:ea typeface="+mn-ea"/>
              </a:rPr>
              <a:t>Federal cuts or late appropriations have lowered/slowed funds that North Carolina distributes through state-managed grants.</a:t>
            </a:r>
          </a:p>
          <a:p>
            <a:pPr lvl="0"/>
            <a:r>
              <a:rPr lang="en-US" sz="4400" b="1" dirty="0">
                <a:solidFill>
                  <a:schemeClr val="bg2">
                    <a:lumMod val="50000"/>
                  </a:schemeClr>
                </a:solidFill>
                <a:latin typeface="+mn-ea"/>
                <a:ea typeface="+mn-ea"/>
              </a:rPr>
              <a:t>Education: </a:t>
            </a:r>
            <a:r>
              <a:rPr lang="en-US" sz="4400" dirty="0">
                <a:solidFill>
                  <a:schemeClr val="bg2">
                    <a:lumMod val="50000"/>
                  </a:schemeClr>
                </a:solidFill>
                <a:latin typeface="+mn-ea"/>
                <a:ea typeface="+mn-ea"/>
              </a:rPr>
              <a:t>Changes to federal education funding have affected state grants for K-12 support services, afterschool programs, and school-based mental health initiatives.</a:t>
            </a:r>
          </a:p>
          <a:p>
            <a:pPr lvl="0"/>
            <a:r>
              <a:rPr lang="en-US" sz="4400" b="1" dirty="0">
                <a:solidFill>
                  <a:schemeClr val="bg2">
                    <a:lumMod val="50000"/>
                  </a:schemeClr>
                </a:solidFill>
                <a:latin typeface="+mn-ea"/>
                <a:ea typeface="+mn-ea"/>
              </a:rPr>
              <a:t>Public health and human services: </a:t>
            </a:r>
            <a:r>
              <a:rPr lang="en-US" sz="4400" dirty="0">
                <a:solidFill>
                  <a:schemeClr val="bg2">
                    <a:lumMod val="50000"/>
                  </a:schemeClr>
                </a:solidFill>
                <a:latin typeface="+mn-ea"/>
                <a:ea typeface="+mn-ea"/>
              </a:rPr>
              <a:t>Federal reductions have forced the state to shrink or reprioritize grants supporting disease prevention, behavioral health, and community health programs.</a:t>
            </a:r>
          </a:p>
          <a:p>
            <a:pPr lvl="0"/>
            <a:r>
              <a:rPr lang="en-US" sz="4400" b="1" dirty="0">
                <a:solidFill>
                  <a:schemeClr val="bg2">
                    <a:lumMod val="50000"/>
                  </a:schemeClr>
                </a:solidFill>
                <a:latin typeface="+mn-ea"/>
                <a:ea typeface="+mn-ea"/>
              </a:rPr>
              <a:t>Housing and homelessness: </a:t>
            </a:r>
            <a:r>
              <a:rPr lang="en-US" sz="4400" dirty="0">
                <a:solidFill>
                  <a:schemeClr val="bg2">
                    <a:lumMod val="50000"/>
                  </a:schemeClr>
                </a:solidFill>
                <a:latin typeface="+mn-ea"/>
                <a:ea typeface="+mn-ea"/>
              </a:rPr>
              <a:t>Fluctuations in federal housing funds have limited the state’s ability to maintain or expand grants for affordable housing and homelessness prevention.</a:t>
            </a:r>
          </a:p>
          <a:p>
            <a:pPr lvl="0"/>
            <a:r>
              <a:rPr lang="en-US" sz="4400" b="1" dirty="0">
                <a:solidFill>
                  <a:schemeClr val="bg2">
                    <a:lumMod val="50000"/>
                  </a:schemeClr>
                </a:solidFill>
                <a:latin typeface="+mn-ea"/>
                <a:ea typeface="+mn-ea"/>
              </a:rPr>
              <a:t>Increased pressure on state budget dollars: </a:t>
            </a:r>
            <a:r>
              <a:rPr lang="en-US" sz="4400" dirty="0">
                <a:solidFill>
                  <a:schemeClr val="bg2">
                    <a:lumMod val="50000"/>
                  </a:schemeClr>
                </a:solidFill>
                <a:latin typeface="+mn-ea"/>
                <a:ea typeface="+mn-ea"/>
              </a:rPr>
              <a:t>Tough choices about whether to backfill lost federal funds or reduce grant-funded services.</a:t>
            </a:r>
          </a:p>
          <a:p>
            <a:endParaRPr lang="en-US" sz="44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2F01A8A1-702D-5B6B-E7B5-86798F4E6DD9}"/>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4" name="Rectangle 1">
            <a:extLst>
              <a:ext uri="{FF2B5EF4-FFF2-40B4-BE49-F238E27FC236}">
                <a16:creationId xmlns:a16="http://schemas.microsoft.com/office/drawing/2014/main" id="{5508B0E0-C210-848E-AA00-1FBC14320E39}"/>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846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D8138-F492-597B-2D0F-AA16FA27C7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E230C2-9496-2ABA-3160-44A912707D0F}"/>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NC State Funding Landscape </a:t>
            </a:r>
          </a:p>
        </p:txBody>
      </p:sp>
      <p:sp>
        <p:nvSpPr>
          <p:cNvPr id="6" name="Content Placeholder 5">
            <a:extLst>
              <a:ext uri="{FF2B5EF4-FFF2-40B4-BE49-F238E27FC236}">
                <a16:creationId xmlns:a16="http://schemas.microsoft.com/office/drawing/2014/main" id="{6B3A9ADB-C33F-1722-8B52-DD91CDA2C54C}"/>
              </a:ext>
            </a:extLst>
          </p:cNvPr>
          <p:cNvSpPr>
            <a:spLocks noGrp="1"/>
          </p:cNvSpPr>
          <p:nvPr>
            <p:ph idx="1"/>
          </p:nvPr>
        </p:nvSpPr>
        <p:spPr>
          <a:xfrm>
            <a:off x="833967" y="2316457"/>
            <a:ext cx="22563666" cy="10880559"/>
          </a:xfrm>
        </p:spPr>
        <p:txBody>
          <a:bodyPr numCol="1">
            <a:normAutofit/>
          </a:bodyPr>
          <a:lstStyle/>
          <a:p>
            <a:endParaRPr lang="en-US" dirty="0">
              <a:solidFill>
                <a:schemeClr val="bg2">
                  <a:lumMod val="50000"/>
                </a:schemeClr>
              </a:solidFill>
            </a:endParaRPr>
          </a:p>
          <a:p>
            <a:r>
              <a:rPr lang="en-US" dirty="0">
                <a:solidFill>
                  <a:schemeClr val="bg2">
                    <a:lumMod val="50000"/>
                  </a:schemeClr>
                </a:solidFill>
                <a:latin typeface="+mn-ea"/>
                <a:ea typeface="+mn-ea"/>
              </a:rPr>
              <a:t>The North Carolina General Assembly has not passed a full state budget for 2025-2027. Lawmakers have been unable to agree on a complete budget package.</a:t>
            </a:r>
          </a:p>
          <a:p>
            <a:r>
              <a:rPr lang="en-US" dirty="0">
                <a:solidFill>
                  <a:schemeClr val="bg2">
                    <a:lumMod val="50000"/>
                  </a:schemeClr>
                </a:solidFill>
                <a:latin typeface="+mn-ea"/>
                <a:ea typeface="+mn-ea"/>
              </a:rPr>
              <a:t>State agencies are therefore operating on prior-year spending levels and limited stopgap bills.</a:t>
            </a:r>
          </a:p>
          <a:p>
            <a:r>
              <a:rPr lang="en-US" dirty="0">
                <a:solidFill>
                  <a:schemeClr val="bg2">
                    <a:lumMod val="50000"/>
                  </a:schemeClr>
                </a:solidFill>
                <a:latin typeface="+mn-ea"/>
                <a:ea typeface="+mn-ea"/>
              </a:rPr>
              <a:t>New or expanded state grant opportunities are largely on hold without budget approval.</a:t>
            </a:r>
          </a:p>
          <a:p>
            <a:r>
              <a:rPr lang="en-US" dirty="0">
                <a:solidFill>
                  <a:schemeClr val="bg2">
                    <a:lumMod val="50000"/>
                  </a:schemeClr>
                </a:solidFill>
                <a:latin typeface="+mn-ea"/>
                <a:ea typeface="+mn-ea"/>
              </a:rPr>
              <a:t>Existing grants may be delayed, flat-funded, or released later than usual.</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36EB5C02-93C2-EBF6-E539-AC0C4511B5F2}"/>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44818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48F353B8-BDB3-A0BE-44F8-BDACD0B33D51}"/>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3EB147EB-D686-AA3A-58E2-BC8FD369460D}"/>
              </a:ext>
            </a:extLst>
          </p:cNvPr>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sym typeface="Montserrat"/>
              </a:rPr>
              <a:t>III. </a:t>
            </a:r>
            <a:r>
              <a:rPr lang="en-US" sz="8000" dirty="0">
                <a:solidFill>
                  <a:srgbClr val="0EB1A4"/>
                </a:solidFill>
                <a:latin typeface="Montserrat"/>
                <a:ea typeface="Montserrat"/>
                <a:cs typeface="Montserrat"/>
                <a:sym typeface="Montserrat"/>
              </a:rPr>
              <a:t>Best practices for successful proposals (pre and post award) as it relates to the current administration’s priorities and requirements.</a:t>
            </a:r>
            <a:br>
              <a:rPr lang="en-US" sz="8000" dirty="0">
                <a:solidFill>
                  <a:srgbClr val="0EB1A4"/>
                </a:solidFill>
                <a:latin typeface="Montserrat"/>
                <a:ea typeface="Montserrat"/>
                <a:cs typeface="Montserrat"/>
                <a:sym typeface="Montserrat"/>
              </a:rPr>
            </a:br>
            <a:endParaRPr lang="en-US"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B105EA47-4E22-46D0-41C6-E68504BD1B3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8105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40365-6318-5724-E0F7-0A7298E8FA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A767D3-9910-333A-1AF9-3E17621C787D}"/>
              </a:ext>
            </a:extLst>
          </p:cNvPr>
          <p:cNvSpPr>
            <a:spLocks noGrp="1"/>
          </p:cNvSpPr>
          <p:nvPr>
            <p:ph type="title"/>
          </p:nvPr>
        </p:nvSpPr>
        <p:spPr>
          <a:xfrm>
            <a:off x="986367" y="999565"/>
            <a:ext cx="23317200" cy="2286000"/>
          </a:xfrm>
        </p:spPr>
        <p:txBody>
          <a:bodyPr>
            <a:normAutofit fontScale="90000"/>
          </a:bodyPr>
          <a:lstStyle/>
          <a:p>
            <a:r>
              <a:rPr lang="en-US" dirty="0">
                <a:solidFill>
                  <a:srgbClr val="0EB1A4"/>
                </a:solidFill>
              </a:rPr>
              <a:t>Pre-Award Best Practices</a:t>
            </a:r>
            <a:br>
              <a:rPr lang="en-US" dirty="0">
                <a:solidFill>
                  <a:srgbClr val="0EB1A4"/>
                </a:solidFill>
              </a:rPr>
            </a:br>
            <a:br>
              <a:rPr lang="en-US" dirty="0">
                <a:solidFill>
                  <a:srgbClr val="0EB1A4"/>
                </a:solidFill>
              </a:rPr>
            </a:br>
            <a:br>
              <a:rPr lang="en-US" dirty="0">
                <a:solidFill>
                  <a:srgbClr val="0EB1A4"/>
                </a:solidFill>
              </a:rPr>
            </a:br>
            <a:endParaRPr lang="en-US" dirty="0">
              <a:solidFill>
                <a:srgbClr val="0EB1A4"/>
              </a:solidFill>
            </a:endParaRPr>
          </a:p>
        </p:txBody>
      </p:sp>
      <p:sp>
        <p:nvSpPr>
          <p:cNvPr id="6" name="Content Placeholder 5">
            <a:extLst>
              <a:ext uri="{FF2B5EF4-FFF2-40B4-BE49-F238E27FC236}">
                <a16:creationId xmlns:a16="http://schemas.microsoft.com/office/drawing/2014/main" id="{749A76DE-572D-6542-916E-A006DA69ABFC}"/>
              </a:ext>
            </a:extLst>
          </p:cNvPr>
          <p:cNvSpPr>
            <a:spLocks noGrp="1"/>
          </p:cNvSpPr>
          <p:nvPr>
            <p:ph idx="1"/>
          </p:nvPr>
        </p:nvSpPr>
        <p:spPr>
          <a:xfrm>
            <a:off x="833967" y="2316457"/>
            <a:ext cx="22563666" cy="10880559"/>
          </a:xfrm>
        </p:spPr>
        <p:txBody>
          <a:bodyPr numCol="1">
            <a:normAutofit/>
          </a:bodyPr>
          <a:lstStyle/>
          <a:p>
            <a:r>
              <a:rPr lang="en-US" sz="5400" u="sng" dirty="0">
                <a:solidFill>
                  <a:schemeClr val="bg2">
                    <a:lumMod val="50000"/>
                  </a:schemeClr>
                </a:solidFill>
                <a:latin typeface="+mn-lt"/>
              </a:rPr>
              <a:t>Expect Changes to Long Standing Grant Programs. </a:t>
            </a:r>
            <a:r>
              <a:rPr lang="en-US" sz="5400" dirty="0">
                <a:solidFill>
                  <a:schemeClr val="bg2">
                    <a:lumMod val="50000"/>
                  </a:schemeClr>
                </a:solidFill>
                <a:latin typeface="+mn-lt"/>
                <a:ea typeface="Calibri" panose="020F0502020204030204" pitchFamily="34" charset="0"/>
                <a:cs typeface="Calibri" panose="020F0502020204030204" pitchFamily="34" charset="0"/>
              </a:rPr>
              <a:t>Even an existing/long standing and recurring grant opportunity is highly likely to have new focuses and new requirements. </a:t>
            </a:r>
          </a:p>
          <a:p>
            <a:pPr marL="0" indent="0">
              <a:spcBef>
                <a:spcPts val="0"/>
              </a:spcBef>
              <a:buNone/>
            </a:pPr>
            <a:endParaRPr lang="en-US" sz="5400" dirty="0">
              <a:solidFill>
                <a:schemeClr val="bg2">
                  <a:lumMod val="50000"/>
                </a:schemeClr>
              </a:solidFill>
              <a:latin typeface="+mn-lt"/>
              <a:ea typeface="Calibri" panose="020F0502020204030204" pitchFamily="34" charset="0"/>
              <a:cs typeface="Calibri" panose="020F0502020204030204" pitchFamily="34" charset="0"/>
            </a:endParaRPr>
          </a:p>
          <a:p>
            <a:pPr>
              <a:spcBef>
                <a:spcPts val="0"/>
              </a:spcBef>
            </a:pPr>
            <a:r>
              <a:rPr lang="en-US" sz="5400" dirty="0">
                <a:solidFill>
                  <a:schemeClr val="bg2">
                    <a:lumMod val="50000"/>
                  </a:schemeClr>
                </a:solidFill>
                <a:latin typeface="+mn-lt"/>
                <a:ea typeface="Calibri" panose="020F0502020204030204" pitchFamily="34" charset="0"/>
                <a:cs typeface="Calibri" panose="020F0502020204030204" pitchFamily="34" charset="0"/>
              </a:rPr>
              <a:t>Always align the language you are using with the language used in the NOFO, particularly as it relates to race, ethnicity, and gender, avoiding any “hot button” language </a:t>
            </a:r>
            <a:endParaRPr lang="en-US" sz="5400" dirty="0">
              <a:solidFill>
                <a:schemeClr val="bg2">
                  <a:lumMod val="50000"/>
                </a:schemeClr>
              </a:solidFill>
              <a:latin typeface="+mn-lt"/>
            </a:endParaRPr>
          </a:p>
          <a:p>
            <a:pPr marL="0" indent="0">
              <a:buNone/>
            </a:pPr>
            <a:endParaRPr lang="en-US" sz="54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E3AC2FAB-F7ED-E3CD-E57D-52A4F3567053}"/>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142927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F2B0-6CC7-117C-2392-5D069053DD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4B6C40-9959-DA1E-F223-D2C1AAFAB7F7}"/>
              </a:ext>
            </a:extLst>
          </p:cNvPr>
          <p:cNvSpPr>
            <a:spLocks noGrp="1"/>
          </p:cNvSpPr>
          <p:nvPr>
            <p:ph type="title"/>
          </p:nvPr>
        </p:nvSpPr>
        <p:spPr>
          <a:xfrm>
            <a:off x="609600" y="583778"/>
            <a:ext cx="23164800" cy="1505304"/>
          </a:xfrm>
        </p:spPr>
        <p:txBody>
          <a:bodyPr>
            <a:normAutofit/>
          </a:bodyPr>
          <a:lstStyle/>
          <a:p>
            <a:r>
              <a:rPr lang="en-US" b="1" dirty="0">
                <a:solidFill>
                  <a:srgbClr val="0EB1A4"/>
                </a:solidFill>
                <a:ea typeface="Montserrat"/>
                <a:cs typeface="Montserrat"/>
                <a:sym typeface="Montserrat"/>
              </a:rPr>
              <a:t>Understanding a NOFO: Find the Guideposts</a:t>
            </a:r>
            <a:endParaRPr lang="en-US" b="1" dirty="0">
              <a:solidFill>
                <a:srgbClr val="0EB1A4"/>
              </a:solidFill>
            </a:endParaRPr>
          </a:p>
        </p:txBody>
      </p:sp>
      <p:sp>
        <p:nvSpPr>
          <p:cNvPr id="7" name="Content Placeholder 2">
            <a:extLst>
              <a:ext uri="{FF2B5EF4-FFF2-40B4-BE49-F238E27FC236}">
                <a16:creationId xmlns:a16="http://schemas.microsoft.com/office/drawing/2014/main" id="{44DBF0A9-66BF-1B1E-7A58-25AFA2E8F4DC}"/>
              </a:ext>
            </a:extLst>
          </p:cNvPr>
          <p:cNvSpPr txBox="1">
            <a:spLocks/>
          </p:cNvSpPr>
          <p:nvPr/>
        </p:nvSpPr>
        <p:spPr>
          <a:xfrm>
            <a:off x="914400" y="2115053"/>
            <a:ext cx="20986596" cy="10400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98550">
            <a:no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spcBef>
                <a:spcPts val="0"/>
              </a:spcBef>
            </a:pPr>
            <a:r>
              <a:rPr lang="en-US" b="1" dirty="0">
                <a:solidFill>
                  <a:schemeClr val="tx1">
                    <a:lumMod val="50000"/>
                  </a:schemeClr>
                </a:solidFill>
                <a:latin typeface="+mn-lt"/>
              </a:rPr>
              <a:t>Program Funding Description/Overview:</a:t>
            </a:r>
          </a:p>
          <a:p>
            <a:pPr lvl="1">
              <a:spcBef>
                <a:spcPts val="0"/>
              </a:spcBef>
              <a:buFont typeface="Courier New" panose="02070309020205020404" pitchFamily="49" charset="0"/>
              <a:buChar char="o"/>
            </a:pPr>
            <a:r>
              <a:rPr lang="en-US" dirty="0">
                <a:solidFill>
                  <a:schemeClr val="tx1">
                    <a:lumMod val="50000"/>
                  </a:schemeClr>
                </a:solidFill>
                <a:latin typeface="+mn-lt"/>
              </a:rPr>
              <a:t>Pay close attention to the language the funder uses to describe the purpose and goals of the program. How can you align your project tightly to these?</a:t>
            </a:r>
          </a:p>
          <a:p>
            <a:pPr lvl="1" indent="0">
              <a:spcBef>
                <a:spcPts val="0"/>
              </a:spcBef>
              <a:buNone/>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Eligibility:</a:t>
            </a:r>
          </a:p>
          <a:p>
            <a:pPr lvl="1">
              <a:spcBef>
                <a:spcPts val="0"/>
              </a:spcBef>
              <a:buFont typeface="Courier New" panose="02070309020205020404" pitchFamily="49" charset="0"/>
              <a:buChar char="o"/>
            </a:pPr>
            <a:r>
              <a:rPr lang="en-US" dirty="0">
                <a:solidFill>
                  <a:schemeClr val="tx1">
                    <a:lumMod val="50000"/>
                  </a:schemeClr>
                </a:solidFill>
                <a:latin typeface="+mn-lt"/>
              </a:rPr>
              <a:t>Read the “fine print.” How many consortium members do you need, and what types of entities must they represent? Are direct services allowed? What data must you provide to prove eligibility?</a:t>
            </a:r>
          </a:p>
          <a:p>
            <a:pPr lvl="1">
              <a:spcBef>
                <a:spcPts val="0"/>
              </a:spcBef>
              <a:buFont typeface="Courier New" panose="02070309020205020404" pitchFamily="49" charset="0"/>
              <a:buChar char="o"/>
            </a:pPr>
            <a:r>
              <a:rPr lang="en-US" dirty="0">
                <a:solidFill>
                  <a:schemeClr val="tx1">
                    <a:lumMod val="50000"/>
                  </a:schemeClr>
                </a:solidFill>
                <a:latin typeface="+mn-lt"/>
              </a:rPr>
              <a:t>What is the allowable budget, and how much can be used for sub-awardees, contractors, etc.? These amounts are NOT suggestions.</a:t>
            </a:r>
          </a:p>
          <a:p>
            <a:pPr lvl="1" indent="0">
              <a:spcBef>
                <a:spcPts val="0"/>
              </a:spcBef>
              <a:buNone/>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Application and Submission Information:</a:t>
            </a:r>
          </a:p>
          <a:p>
            <a:pPr lvl="1">
              <a:spcBef>
                <a:spcPts val="0"/>
              </a:spcBef>
              <a:buFont typeface="Courier New" panose="02070309020205020404" pitchFamily="49" charset="0"/>
              <a:buChar char="o"/>
            </a:pPr>
            <a:r>
              <a:rPr lang="en-US" dirty="0">
                <a:solidFill>
                  <a:schemeClr val="tx1">
                    <a:lumMod val="50000"/>
                  </a:schemeClr>
                </a:solidFill>
                <a:latin typeface="+mn-lt"/>
              </a:rPr>
              <a:t>This is where you will find the details on how to submit the proposal and structure the narrative and budget. Use the exact language of the headings and prompts of these instructions as your first draft template.</a:t>
            </a:r>
          </a:p>
          <a:p>
            <a:endParaRPr lang="en-US" dirty="0"/>
          </a:p>
        </p:txBody>
      </p:sp>
      <p:pic>
        <p:nvPicPr>
          <p:cNvPr id="2" name="Image" descr="Image">
            <a:extLst>
              <a:ext uri="{FF2B5EF4-FFF2-40B4-BE49-F238E27FC236}">
                <a16:creationId xmlns:a16="http://schemas.microsoft.com/office/drawing/2014/main" id="{B4A281C5-29E4-FEEC-8680-7181C3A914E8}"/>
              </a:ext>
            </a:extLst>
          </p:cNvPr>
          <p:cNvPicPr>
            <a:picLocks noChangeAspect="1"/>
          </p:cNvPicPr>
          <p:nvPr/>
        </p:nvPicPr>
        <p:blipFill>
          <a:blip r:embed="rId2"/>
          <a:stretch>
            <a:fillRect/>
          </a:stretch>
        </p:blipFill>
        <p:spPr>
          <a:xfrm>
            <a:off x="22825838" y="12515339"/>
            <a:ext cx="1219791" cy="1056456"/>
          </a:xfrm>
          <a:prstGeom prst="rect">
            <a:avLst/>
          </a:prstGeom>
          <a:ln w="12700">
            <a:miter lim="400000"/>
          </a:ln>
        </p:spPr>
      </p:pic>
    </p:spTree>
    <p:extLst>
      <p:ext uri="{BB962C8B-B14F-4D97-AF65-F5344CB8AC3E}">
        <p14:creationId xmlns:p14="http://schemas.microsoft.com/office/powerpoint/2010/main" val="350175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B98C-EFCC-FFFB-5DB0-D56680CA26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38B3D9-D21E-95E9-264B-C0D7A5AD3A0E}"/>
              </a:ext>
            </a:extLst>
          </p:cNvPr>
          <p:cNvSpPr>
            <a:spLocks noGrp="1"/>
          </p:cNvSpPr>
          <p:nvPr>
            <p:ph type="title"/>
          </p:nvPr>
        </p:nvSpPr>
        <p:spPr>
          <a:xfrm>
            <a:off x="609600" y="583778"/>
            <a:ext cx="23164800" cy="1505304"/>
          </a:xfrm>
        </p:spPr>
        <p:txBody>
          <a:bodyPr>
            <a:normAutofit/>
          </a:bodyPr>
          <a:lstStyle/>
          <a:p>
            <a:r>
              <a:rPr lang="en-US" b="1" dirty="0">
                <a:solidFill>
                  <a:srgbClr val="0EB1A4"/>
                </a:solidFill>
                <a:ea typeface="Montserrat"/>
                <a:cs typeface="Montserrat"/>
                <a:sym typeface="Montserrat"/>
              </a:rPr>
              <a:t>It’s All About the Points</a:t>
            </a:r>
            <a:endParaRPr lang="en-US" b="1" dirty="0">
              <a:solidFill>
                <a:srgbClr val="0EB1A4"/>
              </a:solidFill>
            </a:endParaRPr>
          </a:p>
        </p:txBody>
      </p:sp>
      <p:sp>
        <p:nvSpPr>
          <p:cNvPr id="7" name="Content Placeholder 2">
            <a:extLst>
              <a:ext uri="{FF2B5EF4-FFF2-40B4-BE49-F238E27FC236}">
                <a16:creationId xmlns:a16="http://schemas.microsoft.com/office/drawing/2014/main" id="{748CAC9D-BEEC-80A6-BDAB-506D430F30E9}"/>
              </a:ext>
            </a:extLst>
          </p:cNvPr>
          <p:cNvSpPr txBox="1">
            <a:spLocks/>
          </p:cNvSpPr>
          <p:nvPr/>
        </p:nvSpPr>
        <p:spPr>
          <a:xfrm>
            <a:off x="914400" y="1775845"/>
            <a:ext cx="20986596" cy="10400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1098550">
            <a:no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spcBef>
                <a:spcPts val="0"/>
              </a:spcBef>
            </a:pPr>
            <a:r>
              <a:rPr lang="en-US" b="1" dirty="0">
                <a:solidFill>
                  <a:schemeClr val="tx1">
                    <a:lumMod val="50000"/>
                  </a:schemeClr>
                </a:solidFill>
                <a:latin typeface="+mn-lt"/>
              </a:rPr>
              <a:t>Follow ALL formatting requirements:</a:t>
            </a:r>
            <a:endParaRPr lang="en-US" dirty="0">
              <a:solidFill>
                <a:schemeClr val="tx1">
                  <a:lumMod val="50000"/>
                </a:schemeClr>
              </a:solidFill>
              <a:latin typeface="+mn-lt"/>
            </a:endParaRPr>
          </a:p>
          <a:p>
            <a:pPr lvl="1">
              <a:spcBef>
                <a:spcPts val="0"/>
              </a:spcBef>
              <a:buFont typeface="Courier New" panose="02070309020205020404" pitchFamily="49" charset="0"/>
              <a:buChar char="o"/>
            </a:pPr>
            <a:r>
              <a:rPr lang="en-US" dirty="0">
                <a:solidFill>
                  <a:schemeClr val="tx1">
                    <a:lumMod val="50000"/>
                  </a:schemeClr>
                </a:solidFill>
                <a:latin typeface="+mn-lt"/>
              </a:rPr>
              <a:t>Use ALL required forms, templates, and attachments.</a:t>
            </a:r>
          </a:p>
          <a:p>
            <a:pPr lvl="1">
              <a:spcBef>
                <a:spcPts val="0"/>
              </a:spcBef>
              <a:buFont typeface="Courier New" panose="02070309020205020404" pitchFamily="49" charset="0"/>
              <a:buChar char="o"/>
            </a:pPr>
            <a:r>
              <a:rPr lang="en-US" dirty="0">
                <a:solidFill>
                  <a:schemeClr val="tx1">
                    <a:lumMod val="50000"/>
                  </a:schemeClr>
                </a:solidFill>
                <a:latin typeface="+mn-lt"/>
              </a:rPr>
              <a:t>Review all page limits, spacing, margins, font, font size, headings, and subheading requirements.</a:t>
            </a:r>
          </a:p>
          <a:p>
            <a:pPr lvl="1" indent="0">
              <a:spcBef>
                <a:spcPts val="0"/>
              </a:spcBef>
              <a:buNone/>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MUST statements (with and without points):</a:t>
            </a:r>
          </a:p>
          <a:p>
            <a:pPr lvl="1">
              <a:spcBef>
                <a:spcPts val="0"/>
              </a:spcBef>
              <a:buFont typeface="Courier New" panose="02070309020205020404" pitchFamily="49" charset="0"/>
              <a:buChar char="o"/>
            </a:pPr>
            <a:r>
              <a:rPr lang="en-US" dirty="0">
                <a:solidFill>
                  <a:schemeClr val="tx1">
                    <a:lumMod val="50000"/>
                  </a:schemeClr>
                </a:solidFill>
                <a:latin typeface="+mn-lt"/>
              </a:rPr>
              <a:t>Search the NOFO/RFP/FOA for the words “must,” “required,” “recommended,” “suggested,” and similar words or phrases.</a:t>
            </a:r>
          </a:p>
          <a:p>
            <a:pPr lvl="1">
              <a:spcBef>
                <a:spcPts val="0"/>
              </a:spcBef>
              <a:buFont typeface="Courier New" panose="02070309020205020404" pitchFamily="49" charset="0"/>
              <a:buChar char="o"/>
            </a:pPr>
            <a:r>
              <a:rPr lang="en-US" dirty="0">
                <a:solidFill>
                  <a:schemeClr val="tx1">
                    <a:lumMod val="50000"/>
                  </a:schemeClr>
                </a:solidFill>
                <a:latin typeface="+mn-lt"/>
              </a:rPr>
              <a:t>Create a checklist of all the “must” statements/requirements in the grant and address every single one.</a:t>
            </a:r>
          </a:p>
          <a:p>
            <a:pPr lvl="1" indent="0">
              <a:spcBef>
                <a:spcPts val="0"/>
              </a:spcBef>
              <a:buNone/>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Address the largest point section first, which is almost always the Approach:</a:t>
            </a:r>
          </a:p>
          <a:p>
            <a:pPr lvl="1">
              <a:spcBef>
                <a:spcPts val="0"/>
              </a:spcBef>
              <a:buFont typeface="Courier New" panose="02070309020205020404" pitchFamily="49" charset="0"/>
              <a:buChar char="o"/>
            </a:pPr>
            <a:r>
              <a:rPr lang="en-US" dirty="0">
                <a:solidFill>
                  <a:schemeClr val="tx1">
                    <a:lumMod val="50000"/>
                  </a:schemeClr>
                </a:solidFill>
                <a:latin typeface="+mn-lt"/>
              </a:rPr>
              <a:t>Use SMART(ER) objectives and mirror the language, objectives, and outcomes of the grant.</a:t>
            </a:r>
          </a:p>
          <a:p>
            <a:pPr lvl="1">
              <a:spcBef>
                <a:spcPts val="0"/>
              </a:spcBef>
              <a:buFont typeface="Courier New" panose="02070309020205020404" pitchFamily="49" charset="0"/>
              <a:buChar char="o"/>
            </a:pPr>
            <a:r>
              <a:rPr lang="en-US" dirty="0">
                <a:solidFill>
                  <a:schemeClr val="tx1">
                    <a:lumMod val="50000"/>
                  </a:schemeClr>
                </a:solidFill>
                <a:latin typeface="+mn-lt"/>
              </a:rPr>
              <a:t>Connect objectives back to the grant, division, agency, and larger federal strategic priorities (e.g., Make America Healthy Again).</a:t>
            </a:r>
          </a:p>
          <a:p>
            <a:endParaRPr lang="en-US" dirty="0"/>
          </a:p>
        </p:txBody>
      </p:sp>
      <p:pic>
        <p:nvPicPr>
          <p:cNvPr id="2" name="Image" descr="Image">
            <a:extLst>
              <a:ext uri="{FF2B5EF4-FFF2-40B4-BE49-F238E27FC236}">
                <a16:creationId xmlns:a16="http://schemas.microsoft.com/office/drawing/2014/main" id="{9BABCA4F-11DE-D515-8AD4-B7EC1174100B}"/>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217426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730378" y="2918109"/>
            <a:ext cx="7481079" cy="6476903"/>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9122885" y="2900055"/>
            <a:ext cx="13906448"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 recognized grants consulting firm highly regarded for an impressive overall grant success rate of 85%. Well-known for their expertise in federal and other governmental grant writing, this success is based not only on technical expertise, but also on a foundational relationship-building approach. IFP’s team of over 25 highly experienced consultants are passionate about helping organizations meet the unique needs of their local communities and better serve their constituents by seeking and securing grant funding. </a:t>
            </a:r>
          </a:p>
        </p:txBody>
      </p:sp>
      <p:pic>
        <p:nvPicPr>
          <p:cNvPr id="7" name="Picture 6" descr="A row of colorful dots&#10;&#10;Description automatically generated">
            <a:extLst>
              <a:ext uri="{FF2B5EF4-FFF2-40B4-BE49-F238E27FC236}">
                <a16:creationId xmlns:a16="http://schemas.microsoft.com/office/drawing/2014/main" id="{A42A9013-7945-E641-AF7C-05135A16F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0346" y="10605863"/>
            <a:ext cx="9330415" cy="3110138"/>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91318-27E9-76B7-FEC3-9323278071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DFACD2-3657-2B42-3557-A38361A6B1BC}"/>
              </a:ext>
            </a:extLst>
          </p:cNvPr>
          <p:cNvSpPr>
            <a:spLocks noGrp="1"/>
          </p:cNvSpPr>
          <p:nvPr>
            <p:ph type="title"/>
          </p:nvPr>
        </p:nvSpPr>
        <p:spPr>
          <a:xfrm>
            <a:off x="609600" y="583778"/>
            <a:ext cx="23164800" cy="1505304"/>
          </a:xfrm>
        </p:spPr>
        <p:txBody>
          <a:bodyPr>
            <a:normAutofit/>
          </a:bodyPr>
          <a:lstStyle/>
          <a:p>
            <a:r>
              <a:rPr lang="en-US" sz="6600" dirty="0">
                <a:solidFill>
                  <a:srgbClr val="7FC9C8"/>
                </a:solidFill>
                <a:ea typeface="Montserrat"/>
                <a:cs typeface="Montserrat"/>
                <a:sym typeface="Montserrat"/>
              </a:rPr>
              <a:t> </a:t>
            </a:r>
            <a:r>
              <a:rPr lang="en-US" b="1" dirty="0">
                <a:solidFill>
                  <a:srgbClr val="0EB1A4"/>
                </a:solidFill>
                <a:ea typeface="Montserrat"/>
                <a:cs typeface="Montserrat"/>
                <a:sym typeface="Montserrat"/>
              </a:rPr>
              <a:t>Understanding a NOFO: Follow Directions</a:t>
            </a:r>
            <a:endParaRPr lang="en-US" b="1" dirty="0">
              <a:solidFill>
                <a:srgbClr val="0EB1A4"/>
              </a:solidFill>
            </a:endParaRPr>
          </a:p>
        </p:txBody>
      </p:sp>
      <p:sp>
        <p:nvSpPr>
          <p:cNvPr id="7" name="Content Placeholder 2">
            <a:extLst>
              <a:ext uri="{FF2B5EF4-FFF2-40B4-BE49-F238E27FC236}">
                <a16:creationId xmlns:a16="http://schemas.microsoft.com/office/drawing/2014/main" id="{406F0EC0-F79D-38A8-A3BB-029309151905}"/>
              </a:ext>
            </a:extLst>
          </p:cNvPr>
          <p:cNvSpPr txBox="1">
            <a:spLocks/>
          </p:cNvSpPr>
          <p:nvPr/>
        </p:nvSpPr>
        <p:spPr>
          <a:xfrm>
            <a:off x="914400" y="2334409"/>
            <a:ext cx="20986596" cy="10400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spcBef>
                <a:spcPts val="0"/>
              </a:spcBef>
            </a:pPr>
            <a:r>
              <a:rPr lang="en-US" b="1" dirty="0">
                <a:solidFill>
                  <a:schemeClr val="tx1">
                    <a:lumMod val="50000"/>
                  </a:schemeClr>
                </a:solidFill>
                <a:latin typeface="+mn-lt"/>
              </a:rPr>
              <a:t>Review Criteria:</a:t>
            </a:r>
          </a:p>
          <a:p>
            <a:pPr lvl="1">
              <a:spcBef>
                <a:spcPts val="0"/>
              </a:spcBef>
              <a:buFont typeface="Courier New" panose="02070309020205020404" pitchFamily="49" charset="0"/>
              <a:buChar char="o"/>
            </a:pPr>
            <a:r>
              <a:rPr lang="en-US" dirty="0">
                <a:solidFill>
                  <a:schemeClr val="tx1">
                    <a:lumMod val="50000"/>
                  </a:schemeClr>
                </a:solidFill>
                <a:latin typeface="+mn-lt"/>
              </a:rPr>
              <a:t>Treat this section as a continuation of the narrative requirements. You will often get additional information and explanations on what the funder is looking for here.</a:t>
            </a:r>
          </a:p>
          <a:p>
            <a:pPr lvl="1" indent="0">
              <a:spcBef>
                <a:spcPts val="0"/>
              </a:spcBef>
              <a:buNone/>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Award Information:</a:t>
            </a:r>
          </a:p>
          <a:p>
            <a:pPr lvl="1">
              <a:spcBef>
                <a:spcPts val="0"/>
              </a:spcBef>
              <a:buFont typeface="Courier New" panose="02070309020205020404" pitchFamily="49" charset="0"/>
              <a:buChar char="o"/>
            </a:pPr>
            <a:r>
              <a:rPr lang="en-US" dirty="0">
                <a:solidFill>
                  <a:schemeClr val="tx1">
                    <a:lumMod val="50000"/>
                  </a:schemeClr>
                </a:solidFill>
                <a:latin typeface="+mn-lt"/>
              </a:rPr>
              <a:t>This section will include a projected date of award but may also include additional information on allowable uses of funding.</a:t>
            </a:r>
          </a:p>
          <a:p>
            <a:pPr lvl="1" indent="0">
              <a:spcBef>
                <a:spcPts val="0"/>
              </a:spcBef>
              <a:buNone/>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Appendices:</a:t>
            </a:r>
          </a:p>
          <a:p>
            <a:pPr lvl="1">
              <a:spcBef>
                <a:spcPts val="0"/>
              </a:spcBef>
              <a:buFont typeface="Courier New" panose="02070309020205020404" pitchFamily="49" charset="0"/>
              <a:buChar char="o"/>
            </a:pPr>
            <a:r>
              <a:rPr lang="en-US" dirty="0">
                <a:solidFill>
                  <a:schemeClr val="tx1">
                    <a:lumMod val="50000"/>
                  </a:schemeClr>
                </a:solidFill>
                <a:latin typeface="+mn-lt"/>
              </a:rPr>
              <a:t>Don’t skip over these—they often have critical information, including definitions of key program terms, required performance measures, and examples of allowable activities.</a:t>
            </a:r>
          </a:p>
          <a:p>
            <a:endParaRPr lang="en-US" dirty="0"/>
          </a:p>
        </p:txBody>
      </p:sp>
      <p:pic>
        <p:nvPicPr>
          <p:cNvPr id="2" name="Image" descr="Image">
            <a:extLst>
              <a:ext uri="{FF2B5EF4-FFF2-40B4-BE49-F238E27FC236}">
                <a16:creationId xmlns:a16="http://schemas.microsoft.com/office/drawing/2014/main" id="{5480F409-16F9-7B41-E08D-8E002E7E6A22}"/>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413321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11240-FD21-3DF0-20B8-418D9B262A1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499555B-8D9E-F4C1-D9DC-62C519B13213}"/>
              </a:ext>
            </a:extLst>
          </p:cNvPr>
          <p:cNvGraphicFramePr>
            <a:graphicFrameLocks noGrp="1"/>
          </p:cNvGraphicFramePr>
          <p:nvPr>
            <p:extLst>
              <p:ext uri="{D42A27DB-BD31-4B8C-83A1-F6EECF244321}">
                <p14:modId xmlns:p14="http://schemas.microsoft.com/office/powerpoint/2010/main" val="4214141410"/>
              </p:ext>
            </p:extLst>
          </p:nvPr>
        </p:nvGraphicFramePr>
        <p:xfrm>
          <a:off x="1676400" y="3640508"/>
          <a:ext cx="21031200" cy="7653916"/>
        </p:xfrm>
        <a:graphic>
          <a:graphicData uri="http://schemas.openxmlformats.org/drawingml/2006/table">
            <a:tbl>
              <a:tblPr/>
              <a:tblGrid>
                <a:gridCol w="5467884">
                  <a:extLst>
                    <a:ext uri="{9D8B030D-6E8A-4147-A177-3AD203B41FA5}">
                      <a16:colId xmlns:a16="http://schemas.microsoft.com/office/drawing/2014/main" val="538460190"/>
                    </a:ext>
                  </a:extLst>
                </a:gridCol>
                <a:gridCol w="15563316">
                  <a:extLst>
                    <a:ext uri="{9D8B030D-6E8A-4147-A177-3AD203B41FA5}">
                      <a16:colId xmlns:a16="http://schemas.microsoft.com/office/drawing/2014/main" val="2728726260"/>
                    </a:ext>
                  </a:extLst>
                </a:gridCol>
              </a:tblGrid>
              <a:tr h="850434">
                <a:tc>
                  <a:txBody>
                    <a:bodyPr/>
                    <a:lstStyle/>
                    <a:p>
                      <a:r>
                        <a:rPr lang="en-US" sz="4000" b="1" dirty="0">
                          <a:solidFill>
                            <a:schemeClr val="bg2">
                              <a:lumMod val="50000"/>
                            </a:schemeClr>
                          </a:solidFill>
                        </a:rPr>
                        <a:t>Section</a:t>
                      </a:r>
                    </a:p>
                  </a:txBody>
                  <a:tcPr marL="182880" marR="182880" marT="91440" marB="91440" anchor="ctr">
                    <a:lnL>
                      <a:noFill/>
                    </a:lnL>
                    <a:lnR>
                      <a:noFill/>
                    </a:lnR>
                    <a:lnT>
                      <a:noFill/>
                    </a:lnT>
                    <a:lnB>
                      <a:noFill/>
                    </a:lnB>
                    <a:noFill/>
                  </a:tcPr>
                </a:tc>
                <a:tc>
                  <a:txBody>
                    <a:bodyPr/>
                    <a:lstStyle/>
                    <a:p>
                      <a:r>
                        <a:rPr lang="en-US" sz="4000" b="1" dirty="0">
                          <a:solidFill>
                            <a:schemeClr val="bg2">
                              <a:lumMod val="50000"/>
                            </a:schemeClr>
                          </a:solidFill>
                        </a:rPr>
                        <a:t>Best Practice Under Current Policy</a:t>
                      </a:r>
                    </a:p>
                  </a:txBody>
                  <a:tcPr marL="182880" marR="182880" marT="91440" marB="91440" anchor="ctr">
                    <a:lnL>
                      <a:noFill/>
                    </a:lnL>
                    <a:lnR>
                      <a:noFill/>
                    </a:lnR>
                    <a:lnT>
                      <a:noFill/>
                    </a:lnT>
                    <a:lnB>
                      <a:noFill/>
                    </a:lnB>
                    <a:noFill/>
                  </a:tcPr>
                </a:tc>
                <a:extLst>
                  <a:ext uri="{0D108BD9-81ED-4DB2-BD59-A6C34878D82A}">
                    <a16:rowId xmlns:a16="http://schemas.microsoft.com/office/drawing/2014/main" val="545131574"/>
                  </a:ext>
                </a:extLst>
              </a:tr>
              <a:tr h="1488262">
                <a:tc>
                  <a:txBody>
                    <a:bodyPr/>
                    <a:lstStyle/>
                    <a:p>
                      <a:r>
                        <a:rPr lang="en-US" sz="3600" b="1" dirty="0">
                          <a:solidFill>
                            <a:schemeClr val="bg2">
                              <a:lumMod val="50000"/>
                            </a:schemeClr>
                          </a:solidFill>
                        </a:rPr>
                        <a:t>Needs Assessment</a:t>
                      </a:r>
                      <a:endParaRPr lang="en-US" sz="3600" dirty="0">
                        <a:solidFill>
                          <a:schemeClr val="bg2">
                            <a:lumMod val="50000"/>
                          </a:schemeClr>
                        </a:solidFill>
                      </a:endParaRPr>
                    </a:p>
                  </a:txBody>
                  <a:tcPr marL="182880" marR="182880" marT="91440" marB="91440" anchor="ctr">
                    <a:lnL>
                      <a:noFill/>
                    </a:lnL>
                    <a:lnR>
                      <a:noFill/>
                    </a:lnR>
                    <a:lnT>
                      <a:noFill/>
                    </a:lnT>
                    <a:lnB>
                      <a:noFill/>
                    </a:lnB>
                    <a:noFill/>
                  </a:tcPr>
                </a:tc>
                <a:tc>
                  <a:txBody>
                    <a:bodyPr/>
                    <a:lstStyle/>
                    <a:p>
                      <a:r>
                        <a:rPr lang="en-US" sz="3600" dirty="0">
                          <a:solidFill>
                            <a:schemeClr val="bg2">
                              <a:lumMod val="50000"/>
                            </a:schemeClr>
                          </a:solidFill>
                        </a:rPr>
                        <a:t>Use government sources (e.g., CDC, BJS, Census) and neutral language. Avoid ideological framing.</a:t>
                      </a:r>
                    </a:p>
                  </a:txBody>
                  <a:tcPr marL="182880" marR="182880" marT="91440" marB="91440" anchor="ctr">
                    <a:lnL>
                      <a:noFill/>
                    </a:lnL>
                    <a:lnR>
                      <a:noFill/>
                    </a:lnR>
                    <a:lnT>
                      <a:noFill/>
                    </a:lnT>
                    <a:lnB>
                      <a:noFill/>
                    </a:lnB>
                    <a:noFill/>
                  </a:tcPr>
                </a:tc>
                <a:extLst>
                  <a:ext uri="{0D108BD9-81ED-4DB2-BD59-A6C34878D82A}">
                    <a16:rowId xmlns:a16="http://schemas.microsoft.com/office/drawing/2014/main" val="1788549142"/>
                  </a:ext>
                </a:extLst>
              </a:tr>
              <a:tr h="850434">
                <a:tc>
                  <a:txBody>
                    <a:bodyPr/>
                    <a:lstStyle/>
                    <a:p>
                      <a:r>
                        <a:rPr lang="en-US" sz="3600" b="1" dirty="0">
                          <a:solidFill>
                            <a:schemeClr val="bg2">
                              <a:lumMod val="50000"/>
                            </a:schemeClr>
                          </a:solidFill>
                        </a:rPr>
                        <a:t>Program Design</a:t>
                      </a:r>
                      <a:endParaRPr lang="en-US" sz="3600" dirty="0">
                        <a:solidFill>
                          <a:schemeClr val="bg2">
                            <a:lumMod val="50000"/>
                          </a:schemeClr>
                        </a:solidFill>
                      </a:endParaRPr>
                    </a:p>
                  </a:txBody>
                  <a:tcPr marL="182880" marR="182880" marT="91440" marB="91440" anchor="ctr">
                    <a:lnL>
                      <a:noFill/>
                    </a:lnL>
                    <a:lnR>
                      <a:noFill/>
                    </a:lnR>
                    <a:lnT>
                      <a:noFill/>
                    </a:lnT>
                    <a:lnB>
                      <a:noFill/>
                    </a:lnB>
                    <a:noFill/>
                  </a:tcPr>
                </a:tc>
                <a:tc>
                  <a:txBody>
                    <a:bodyPr/>
                    <a:lstStyle/>
                    <a:p>
                      <a:r>
                        <a:rPr lang="en-US" sz="3600" dirty="0">
                          <a:solidFill>
                            <a:schemeClr val="bg2">
                              <a:lumMod val="50000"/>
                            </a:schemeClr>
                          </a:solidFill>
                        </a:rPr>
                        <a:t>Focus on logic, feasibility, ROI, and public benefit.</a:t>
                      </a:r>
                    </a:p>
                  </a:txBody>
                  <a:tcPr marL="182880" marR="182880" marT="91440" marB="91440" anchor="ctr">
                    <a:lnL>
                      <a:noFill/>
                    </a:lnL>
                    <a:lnR>
                      <a:noFill/>
                    </a:lnR>
                    <a:lnT>
                      <a:noFill/>
                    </a:lnT>
                    <a:lnB>
                      <a:noFill/>
                    </a:lnB>
                    <a:noFill/>
                  </a:tcPr>
                </a:tc>
                <a:extLst>
                  <a:ext uri="{0D108BD9-81ED-4DB2-BD59-A6C34878D82A}">
                    <a16:rowId xmlns:a16="http://schemas.microsoft.com/office/drawing/2014/main" val="2150156818"/>
                  </a:ext>
                </a:extLst>
              </a:tr>
              <a:tr h="1488262">
                <a:tc>
                  <a:txBody>
                    <a:bodyPr/>
                    <a:lstStyle/>
                    <a:p>
                      <a:r>
                        <a:rPr lang="en-US" sz="3600" b="1" dirty="0">
                          <a:solidFill>
                            <a:schemeClr val="bg2">
                              <a:lumMod val="50000"/>
                            </a:schemeClr>
                          </a:solidFill>
                        </a:rPr>
                        <a:t>Evaluation Plan</a:t>
                      </a:r>
                      <a:endParaRPr lang="en-US" sz="3600" dirty="0">
                        <a:solidFill>
                          <a:schemeClr val="bg2">
                            <a:lumMod val="50000"/>
                          </a:schemeClr>
                        </a:solidFill>
                      </a:endParaRPr>
                    </a:p>
                  </a:txBody>
                  <a:tcPr marL="182880" marR="182880" marT="91440" marB="91440" anchor="ctr">
                    <a:lnL>
                      <a:noFill/>
                    </a:lnL>
                    <a:lnR>
                      <a:noFill/>
                    </a:lnR>
                    <a:lnT>
                      <a:noFill/>
                    </a:lnT>
                    <a:lnB>
                      <a:noFill/>
                    </a:lnB>
                    <a:noFill/>
                  </a:tcPr>
                </a:tc>
                <a:tc>
                  <a:txBody>
                    <a:bodyPr/>
                    <a:lstStyle/>
                    <a:p>
                      <a:r>
                        <a:rPr lang="en-US" sz="3600" dirty="0">
                          <a:solidFill>
                            <a:schemeClr val="bg2">
                              <a:lumMod val="50000"/>
                            </a:schemeClr>
                          </a:solidFill>
                        </a:rPr>
                        <a:t>Include clear metrics, cost-effectiveness analysis, and use of results for improvement.</a:t>
                      </a:r>
                    </a:p>
                  </a:txBody>
                  <a:tcPr marL="182880" marR="182880" marT="91440" marB="91440" anchor="ctr">
                    <a:lnL>
                      <a:noFill/>
                    </a:lnL>
                    <a:lnR>
                      <a:noFill/>
                    </a:lnR>
                    <a:lnT>
                      <a:noFill/>
                    </a:lnT>
                    <a:lnB>
                      <a:noFill/>
                    </a:lnB>
                    <a:noFill/>
                  </a:tcPr>
                </a:tc>
                <a:extLst>
                  <a:ext uri="{0D108BD9-81ED-4DB2-BD59-A6C34878D82A}">
                    <a16:rowId xmlns:a16="http://schemas.microsoft.com/office/drawing/2014/main" val="3275440362"/>
                  </a:ext>
                </a:extLst>
              </a:tr>
              <a:tr h="1488262">
                <a:tc>
                  <a:txBody>
                    <a:bodyPr/>
                    <a:lstStyle/>
                    <a:p>
                      <a:r>
                        <a:rPr lang="en-US" sz="3600" b="1" dirty="0">
                          <a:solidFill>
                            <a:schemeClr val="bg2">
                              <a:lumMod val="50000"/>
                            </a:schemeClr>
                          </a:solidFill>
                        </a:rPr>
                        <a:t>Budget Narrative</a:t>
                      </a:r>
                      <a:endParaRPr lang="en-US" sz="3600" dirty="0">
                        <a:solidFill>
                          <a:schemeClr val="bg2">
                            <a:lumMod val="50000"/>
                          </a:schemeClr>
                        </a:solidFill>
                      </a:endParaRPr>
                    </a:p>
                  </a:txBody>
                  <a:tcPr marL="182880" marR="182880" marT="91440" marB="91440" anchor="ctr">
                    <a:lnL>
                      <a:noFill/>
                    </a:lnL>
                    <a:lnR>
                      <a:noFill/>
                    </a:lnR>
                    <a:lnT>
                      <a:noFill/>
                    </a:lnT>
                    <a:lnB>
                      <a:noFill/>
                    </a:lnB>
                    <a:noFill/>
                  </a:tcPr>
                </a:tc>
                <a:tc>
                  <a:txBody>
                    <a:bodyPr/>
                    <a:lstStyle/>
                    <a:p>
                      <a:r>
                        <a:rPr lang="en-US" sz="3600" dirty="0">
                          <a:solidFill>
                            <a:schemeClr val="bg2">
                              <a:lumMod val="50000"/>
                            </a:schemeClr>
                          </a:solidFill>
                        </a:rPr>
                        <a:t>Justify all expenses, connect directly to outcomes, avoid soft/in-kind estimates.</a:t>
                      </a:r>
                    </a:p>
                  </a:txBody>
                  <a:tcPr marL="182880" marR="182880" marT="91440" marB="91440" anchor="ctr">
                    <a:lnL>
                      <a:noFill/>
                    </a:lnL>
                    <a:lnR>
                      <a:noFill/>
                    </a:lnR>
                    <a:lnT>
                      <a:noFill/>
                    </a:lnT>
                    <a:lnB>
                      <a:noFill/>
                    </a:lnB>
                    <a:noFill/>
                  </a:tcPr>
                </a:tc>
                <a:extLst>
                  <a:ext uri="{0D108BD9-81ED-4DB2-BD59-A6C34878D82A}">
                    <a16:rowId xmlns:a16="http://schemas.microsoft.com/office/drawing/2014/main" val="3698126552"/>
                  </a:ext>
                </a:extLst>
              </a:tr>
              <a:tr h="1488262">
                <a:tc>
                  <a:txBody>
                    <a:bodyPr/>
                    <a:lstStyle/>
                    <a:p>
                      <a:r>
                        <a:rPr lang="en-US" sz="3600" b="1" dirty="0">
                          <a:solidFill>
                            <a:schemeClr val="bg2">
                              <a:lumMod val="50000"/>
                            </a:schemeClr>
                          </a:solidFill>
                        </a:rPr>
                        <a:t>Sustainability Plan</a:t>
                      </a:r>
                      <a:endParaRPr lang="en-US" sz="3600" dirty="0">
                        <a:solidFill>
                          <a:schemeClr val="bg2">
                            <a:lumMod val="50000"/>
                          </a:schemeClr>
                        </a:solidFill>
                      </a:endParaRPr>
                    </a:p>
                  </a:txBody>
                  <a:tcPr marL="182880" marR="182880" marT="91440" marB="91440" anchor="ctr">
                    <a:lnL>
                      <a:noFill/>
                    </a:lnL>
                    <a:lnR>
                      <a:noFill/>
                    </a:lnR>
                    <a:lnT>
                      <a:noFill/>
                    </a:lnT>
                    <a:lnB>
                      <a:noFill/>
                    </a:lnB>
                    <a:noFill/>
                  </a:tcPr>
                </a:tc>
                <a:tc>
                  <a:txBody>
                    <a:bodyPr/>
                    <a:lstStyle/>
                    <a:p>
                      <a:r>
                        <a:rPr lang="en-US" sz="3600" dirty="0">
                          <a:solidFill>
                            <a:schemeClr val="bg2">
                              <a:lumMod val="50000"/>
                            </a:schemeClr>
                          </a:solidFill>
                        </a:rPr>
                        <a:t>Outline how the program will be self-sustaining or transition post-funding.</a:t>
                      </a:r>
                    </a:p>
                  </a:txBody>
                  <a:tcPr marL="182880" marR="182880" marT="91440" marB="91440" anchor="ctr">
                    <a:lnL>
                      <a:noFill/>
                    </a:lnL>
                    <a:lnR>
                      <a:noFill/>
                    </a:lnR>
                    <a:lnT>
                      <a:noFill/>
                    </a:lnT>
                    <a:lnB>
                      <a:noFill/>
                    </a:lnB>
                    <a:noFill/>
                  </a:tcPr>
                </a:tc>
                <a:extLst>
                  <a:ext uri="{0D108BD9-81ED-4DB2-BD59-A6C34878D82A}">
                    <a16:rowId xmlns:a16="http://schemas.microsoft.com/office/drawing/2014/main" val="92639088"/>
                  </a:ext>
                </a:extLst>
              </a:tr>
            </a:tbl>
          </a:graphicData>
        </a:graphic>
      </p:graphicFrame>
      <p:pic>
        <p:nvPicPr>
          <p:cNvPr id="3" name="Image" descr="Image">
            <a:extLst>
              <a:ext uri="{FF2B5EF4-FFF2-40B4-BE49-F238E27FC236}">
                <a16:creationId xmlns:a16="http://schemas.microsoft.com/office/drawing/2014/main" id="{D3BBCF10-37FA-F5A4-5ED4-2CDD3415AD8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5" name="Title 2">
            <a:extLst>
              <a:ext uri="{FF2B5EF4-FFF2-40B4-BE49-F238E27FC236}">
                <a16:creationId xmlns:a16="http://schemas.microsoft.com/office/drawing/2014/main" id="{E57FF3B1-582E-5842-9027-74ECA46B0CDD}"/>
              </a:ext>
            </a:extLst>
          </p:cNvPr>
          <p:cNvSpPr txBox="1">
            <a:spLocks/>
          </p:cNvSpPr>
          <p:nvPr/>
        </p:nvSpPr>
        <p:spPr>
          <a:xfrm>
            <a:off x="986367" y="999565"/>
            <a:ext cx="233172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How to Structure Your Proposal</a:t>
            </a:r>
          </a:p>
        </p:txBody>
      </p:sp>
    </p:spTree>
    <p:extLst>
      <p:ext uri="{BB962C8B-B14F-4D97-AF65-F5344CB8AC3E}">
        <p14:creationId xmlns:p14="http://schemas.microsoft.com/office/powerpoint/2010/main" val="364943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0935F-BD5B-EF45-386B-73A6606C8F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BF545A-483E-615E-E4FD-1E9A327D232F}"/>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Pre-Award Best Practices</a:t>
            </a:r>
          </a:p>
        </p:txBody>
      </p:sp>
      <p:sp>
        <p:nvSpPr>
          <p:cNvPr id="6" name="Content Placeholder 5">
            <a:extLst>
              <a:ext uri="{FF2B5EF4-FFF2-40B4-BE49-F238E27FC236}">
                <a16:creationId xmlns:a16="http://schemas.microsoft.com/office/drawing/2014/main" id="{2A3838E0-337F-C667-BA51-40DE48AF59DA}"/>
              </a:ext>
            </a:extLst>
          </p:cNvPr>
          <p:cNvSpPr>
            <a:spLocks noGrp="1"/>
          </p:cNvSpPr>
          <p:nvPr>
            <p:ph idx="1"/>
          </p:nvPr>
        </p:nvSpPr>
        <p:spPr>
          <a:xfrm>
            <a:off x="833967" y="2316457"/>
            <a:ext cx="22563666" cy="10880559"/>
          </a:xfrm>
        </p:spPr>
        <p:txBody>
          <a:bodyPr numCol="1">
            <a:normAutofit fontScale="92500" lnSpcReduction="10000"/>
          </a:bodyPr>
          <a:lstStyle/>
          <a:p>
            <a:r>
              <a:rPr lang="en-US" sz="6000" dirty="0">
                <a:solidFill>
                  <a:schemeClr val="bg2">
                    <a:lumMod val="50000"/>
                  </a:schemeClr>
                </a:solidFill>
                <a:latin typeface="+mn-lt"/>
                <a:ea typeface="+mn-ea"/>
                <a:cs typeface="+mn-cs"/>
              </a:rPr>
              <a:t>Use “all-inclusive” language throughout applications and make it clear that your program will not favor or target a specific group (protected characteristics). </a:t>
            </a:r>
          </a:p>
          <a:p>
            <a:r>
              <a:rPr lang="en-US" sz="6000" dirty="0">
                <a:solidFill>
                  <a:schemeClr val="bg2">
                    <a:lumMod val="50000"/>
                  </a:schemeClr>
                </a:solidFill>
                <a:latin typeface="+mn-lt"/>
                <a:ea typeface="+mn-ea"/>
                <a:cs typeface="+mn-cs"/>
              </a:rPr>
              <a:t>Refrain from using previously-accepted/requested language around such things as: DEI, cultural competency, target populations by protected characteristics, gender ideology, etc.</a:t>
            </a:r>
          </a:p>
          <a:p>
            <a:r>
              <a:rPr lang="en-US" sz="6000" dirty="0">
                <a:solidFill>
                  <a:schemeClr val="bg2">
                    <a:lumMod val="50000"/>
                  </a:schemeClr>
                </a:solidFill>
                <a:latin typeface="+mn-lt"/>
                <a:ea typeface="+mn-ea"/>
                <a:cs typeface="+mn-cs"/>
              </a:rPr>
              <a:t>Write the need section in a way that does not lend itself toward a project that will favor or focus on a specific “protected characteristic” and include data and statistics more generally across the populations to be served (e.g., SUD/OUD data by race – include all races).</a:t>
            </a:r>
          </a:p>
          <a:p>
            <a:r>
              <a:rPr lang="en-US" sz="6000" dirty="0">
                <a:solidFill>
                  <a:schemeClr val="bg2">
                    <a:lumMod val="50000"/>
                  </a:schemeClr>
                </a:solidFill>
                <a:latin typeface="+mn-lt"/>
                <a:ea typeface="+mn-ea"/>
                <a:cs typeface="+mn-cs"/>
              </a:rPr>
              <a:t>Be aware that many grant applications now require certification that the program funded by the grant will not violate anti-discrimination statutes and will not include “illegal DEI” activities.</a:t>
            </a:r>
          </a:p>
          <a:p>
            <a:endParaRPr lang="en-US" sz="6000" dirty="0">
              <a:solidFill>
                <a:schemeClr val="bg2">
                  <a:lumMod val="50000"/>
                </a:schemeClr>
              </a:solidFill>
              <a:latin typeface="+mn-lt"/>
            </a:endParaRPr>
          </a:p>
          <a:p>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DF280F05-1F91-D5BD-564C-C8489E235E3B}"/>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2079560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52825-08B2-8B9E-EF05-60BF8BFBDD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E86A5D-E586-3F5A-C11A-9B2B311B6091}"/>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Pre-Award Best Practices</a:t>
            </a:r>
          </a:p>
        </p:txBody>
      </p:sp>
      <p:sp>
        <p:nvSpPr>
          <p:cNvPr id="6" name="Content Placeholder 5">
            <a:extLst>
              <a:ext uri="{FF2B5EF4-FFF2-40B4-BE49-F238E27FC236}">
                <a16:creationId xmlns:a16="http://schemas.microsoft.com/office/drawing/2014/main" id="{C9A93D32-306E-8066-D9F2-AA8257A12711}"/>
              </a:ext>
            </a:extLst>
          </p:cNvPr>
          <p:cNvSpPr>
            <a:spLocks noGrp="1"/>
          </p:cNvSpPr>
          <p:nvPr>
            <p:ph idx="1"/>
          </p:nvPr>
        </p:nvSpPr>
        <p:spPr>
          <a:xfrm>
            <a:off x="833967" y="2316457"/>
            <a:ext cx="22563666" cy="10880559"/>
          </a:xfrm>
        </p:spPr>
        <p:txBody>
          <a:bodyPr numCol="1">
            <a:normAutofit/>
          </a:bodyPr>
          <a:lstStyle/>
          <a:p>
            <a:pPr marL="0" indent="0">
              <a:spcBef>
                <a:spcPts val="0"/>
              </a:spcBef>
              <a:buNone/>
            </a:pPr>
            <a:r>
              <a:rPr lang="en-US" sz="6000" b="1" dirty="0">
                <a:solidFill>
                  <a:schemeClr val="bg2">
                    <a:lumMod val="50000"/>
                  </a:schemeClr>
                </a:solidFill>
                <a:latin typeface="+mn-lt"/>
                <a:ea typeface="Calibri" panose="020F0502020204030204" pitchFamily="34" charset="0"/>
                <a:cs typeface="Calibri" panose="020F0502020204030204" pitchFamily="34" charset="0"/>
              </a:rPr>
              <a:t>Expect Increased financial scrutiny</a:t>
            </a:r>
          </a:p>
          <a:p>
            <a:pPr marL="0" indent="0">
              <a:spcBef>
                <a:spcPts val="0"/>
              </a:spcBef>
              <a:buNone/>
            </a:pPr>
            <a:endParaRPr lang="en-US" sz="6000" b="1" dirty="0">
              <a:solidFill>
                <a:schemeClr val="bg2">
                  <a:lumMod val="50000"/>
                </a:schemeClr>
              </a:solidFill>
              <a:latin typeface="+mn-lt"/>
              <a:ea typeface="Calibri" panose="020F0502020204030204" pitchFamily="34" charset="0"/>
              <a:cs typeface="Calibri" panose="020F0502020204030204" pitchFamily="34" charset="0"/>
            </a:endParaRPr>
          </a:p>
          <a:p>
            <a:pPr marL="0" indent="0">
              <a:spcBef>
                <a:spcPts val="0"/>
              </a:spcBef>
              <a:buNone/>
            </a:pPr>
            <a:r>
              <a:rPr lang="en-US" sz="6000" dirty="0">
                <a:solidFill>
                  <a:schemeClr val="bg2">
                    <a:lumMod val="50000"/>
                  </a:schemeClr>
                </a:solidFill>
                <a:latin typeface="+mn-lt"/>
                <a:ea typeface="Calibri" panose="020F0502020204030204" pitchFamily="34" charset="0"/>
                <a:cs typeface="Calibri" panose="020F0502020204030204" pitchFamily="34" charset="0"/>
              </a:rPr>
              <a:t>Some federal agencies have been conducting financial reviews prior to making an award versus conducting financial reviews as part of the grant agreement/compliance process post award.</a:t>
            </a:r>
          </a:p>
          <a:p>
            <a:pPr marL="0" indent="0">
              <a:spcBef>
                <a:spcPts val="0"/>
              </a:spcBef>
              <a:buNone/>
            </a:pPr>
            <a:endParaRPr lang="en-US" sz="6000" dirty="0">
              <a:solidFill>
                <a:schemeClr val="bg2">
                  <a:lumMod val="50000"/>
                </a:schemeClr>
              </a:solidFill>
              <a:latin typeface="+mn-lt"/>
              <a:ea typeface="Calibri" panose="020F0502020204030204" pitchFamily="34" charset="0"/>
              <a:cs typeface="Calibri" panose="020F0502020204030204" pitchFamily="34" charset="0"/>
            </a:endParaRPr>
          </a:p>
          <a:p>
            <a:pPr marL="0" indent="0">
              <a:spcBef>
                <a:spcPts val="0"/>
              </a:spcBef>
              <a:buNone/>
            </a:pPr>
            <a:r>
              <a:rPr lang="en-US" sz="6000" dirty="0">
                <a:solidFill>
                  <a:schemeClr val="bg2">
                    <a:lumMod val="50000"/>
                  </a:schemeClr>
                </a:solidFill>
                <a:latin typeface="+mn-lt"/>
                <a:ea typeface="Calibri" panose="020F0502020204030204" pitchFamily="34" charset="0"/>
                <a:cs typeface="Calibri" panose="020F0502020204030204" pitchFamily="34" charset="0"/>
              </a:rPr>
              <a:t>Example: Client had to provide USDA with financial policies and internal controls documentation, along with a financial certification questionnaire as part of the grant review process before the agency would make an award. </a:t>
            </a: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91DFA716-A9DF-ACD3-6712-485AA9FCA7B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366615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29B8-BCC2-44F5-02E9-6746623BDE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AEE670-D7F7-65FD-9C37-ED5EA5BB5FA8}"/>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Post-Award Best Practices</a:t>
            </a:r>
          </a:p>
        </p:txBody>
      </p:sp>
      <p:sp>
        <p:nvSpPr>
          <p:cNvPr id="6" name="Content Placeholder 5">
            <a:extLst>
              <a:ext uri="{FF2B5EF4-FFF2-40B4-BE49-F238E27FC236}">
                <a16:creationId xmlns:a16="http://schemas.microsoft.com/office/drawing/2014/main" id="{FB65D6C7-2680-07A4-FEED-780C8AB8E284}"/>
              </a:ext>
            </a:extLst>
          </p:cNvPr>
          <p:cNvSpPr>
            <a:spLocks noGrp="1"/>
          </p:cNvSpPr>
          <p:nvPr>
            <p:ph idx="1"/>
          </p:nvPr>
        </p:nvSpPr>
        <p:spPr>
          <a:xfrm>
            <a:off x="833967" y="2316457"/>
            <a:ext cx="22563666" cy="10880559"/>
          </a:xfrm>
        </p:spPr>
        <p:txBody>
          <a:bodyPr numCol="1">
            <a:normAutofit lnSpcReduction="10000"/>
          </a:bodyPr>
          <a:lstStyle/>
          <a:p>
            <a:r>
              <a:rPr lang="en-US" sz="5600" dirty="0">
                <a:solidFill>
                  <a:schemeClr val="bg2">
                    <a:lumMod val="50000"/>
                  </a:schemeClr>
                </a:solidFill>
                <a:latin typeface="+mn-lt"/>
              </a:rPr>
              <a:t>If you have an active grant that started prior to January 2025, be sure to review your grant terms contained with your Notice of Award.</a:t>
            </a:r>
          </a:p>
          <a:p>
            <a:r>
              <a:rPr lang="en-US" sz="5600" dirty="0">
                <a:solidFill>
                  <a:schemeClr val="bg2">
                    <a:lumMod val="50000"/>
                  </a:schemeClr>
                </a:solidFill>
                <a:latin typeface="+mn-lt"/>
              </a:rPr>
              <a:t>Stay informed about policy changes and agency announcements regarding funding and compliance.</a:t>
            </a:r>
          </a:p>
          <a:p>
            <a:r>
              <a:rPr lang="en-US" sz="5600" dirty="0">
                <a:solidFill>
                  <a:schemeClr val="bg2">
                    <a:lumMod val="50000"/>
                  </a:schemeClr>
                </a:solidFill>
                <a:latin typeface="+mn-lt"/>
              </a:rPr>
              <a:t>Continue with your ongoing compliance efforts. Submit reports and invoices as instructed in your most recent Notice of Award or by your program officer.</a:t>
            </a:r>
          </a:p>
          <a:p>
            <a:r>
              <a:rPr lang="en-US" sz="5600" dirty="0">
                <a:solidFill>
                  <a:schemeClr val="bg2">
                    <a:lumMod val="50000"/>
                  </a:schemeClr>
                </a:solidFill>
                <a:latin typeface="+mn-lt"/>
              </a:rPr>
              <a:t>With ongoing changes occurring within federal agencies, be prepared for delayed responses from program officers.</a:t>
            </a:r>
          </a:p>
          <a:p>
            <a:r>
              <a:rPr lang="en-US" sz="5600" dirty="0">
                <a:solidFill>
                  <a:schemeClr val="bg2">
                    <a:lumMod val="50000"/>
                  </a:schemeClr>
                </a:solidFill>
                <a:latin typeface="+mn-lt"/>
              </a:rPr>
              <a:t>When making amendments or budget revisions, ensure the changes still align with the goals and objectives of the grant as well as the priorities of the current administration</a:t>
            </a:r>
          </a:p>
        </p:txBody>
      </p:sp>
      <p:pic>
        <p:nvPicPr>
          <p:cNvPr id="2" name="Image" descr="Image">
            <a:extLst>
              <a:ext uri="{FF2B5EF4-FFF2-40B4-BE49-F238E27FC236}">
                <a16:creationId xmlns:a16="http://schemas.microsoft.com/office/drawing/2014/main" id="{9785E142-E0D7-5F9D-DF19-09D40E7A305F}"/>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559981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0F224-07CE-42F1-DDED-06A226BDBF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EB2C14-87E8-4DB5-D1AE-D068014A9441}"/>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Post-Award Best Practices</a:t>
            </a:r>
          </a:p>
        </p:txBody>
      </p:sp>
      <p:sp>
        <p:nvSpPr>
          <p:cNvPr id="6" name="Content Placeholder 5">
            <a:extLst>
              <a:ext uri="{FF2B5EF4-FFF2-40B4-BE49-F238E27FC236}">
                <a16:creationId xmlns:a16="http://schemas.microsoft.com/office/drawing/2014/main" id="{F6653298-7E6E-0EAA-1818-926A0831FFE4}"/>
              </a:ext>
            </a:extLst>
          </p:cNvPr>
          <p:cNvSpPr>
            <a:spLocks noGrp="1"/>
          </p:cNvSpPr>
          <p:nvPr>
            <p:ph idx="1"/>
          </p:nvPr>
        </p:nvSpPr>
        <p:spPr>
          <a:xfrm>
            <a:off x="833967" y="2316457"/>
            <a:ext cx="22563666" cy="10880559"/>
          </a:xfrm>
        </p:spPr>
        <p:txBody>
          <a:bodyPr numCol="1">
            <a:normAutofit/>
          </a:bodyPr>
          <a:lstStyle/>
          <a:p>
            <a:pPr marL="0" indent="0">
              <a:buNone/>
            </a:pPr>
            <a:r>
              <a:rPr lang="en-US" sz="5600" dirty="0">
                <a:solidFill>
                  <a:schemeClr val="bg2">
                    <a:lumMod val="50000"/>
                  </a:schemeClr>
                </a:solidFill>
                <a:latin typeface="+mn-lt"/>
              </a:rPr>
              <a:t>Be open to making changes to active grant implementation and documentation:</a:t>
            </a:r>
          </a:p>
          <a:p>
            <a:r>
              <a:rPr lang="en-US" sz="5600" dirty="0">
                <a:solidFill>
                  <a:schemeClr val="bg2">
                    <a:lumMod val="50000"/>
                  </a:schemeClr>
                </a:solidFill>
                <a:latin typeface="+mn-lt"/>
              </a:rPr>
              <a:t>For active grants, you may be asked to update language in narratives and work plans to align with current administration’s priorities (removal of DEI and gender ideology language).</a:t>
            </a:r>
          </a:p>
          <a:p>
            <a:r>
              <a:rPr lang="en-US" sz="5600" dirty="0">
                <a:solidFill>
                  <a:schemeClr val="bg2">
                    <a:lumMod val="50000"/>
                  </a:schemeClr>
                </a:solidFill>
                <a:latin typeface="+mn-lt"/>
              </a:rPr>
              <a:t>You may need to adjust some of the implementation activities to ensure an “all inclusive” approach.</a:t>
            </a:r>
          </a:p>
          <a:p>
            <a:r>
              <a:rPr lang="en-US" sz="5600" dirty="0">
                <a:solidFill>
                  <a:schemeClr val="bg2">
                    <a:lumMod val="50000"/>
                  </a:schemeClr>
                </a:solidFill>
                <a:latin typeface="+mn-lt"/>
              </a:rPr>
              <a:t>When collecting data, ensure that the demographic data being collected does not target or favor any specific group.</a:t>
            </a:r>
          </a:p>
          <a:p>
            <a:r>
              <a:rPr lang="en-US" sz="5600" dirty="0">
                <a:solidFill>
                  <a:schemeClr val="bg2">
                    <a:lumMod val="50000"/>
                  </a:schemeClr>
                </a:solidFill>
                <a:latin typeface="+mn-lt"/>
              </a:rPr>
              <a:t>Discuss any compliance concerns with your assigned program officer as soon as possible.</a:t>
            </a:r>
          </a:p>
        </p:txBody>
      </p:sp>
      <p:pic>
        <p:nvPicPr>
          <p:cNvPr id="2" name="Image" descr="Image">
            <a:extLst>
              <a:ext uri="{FF2B5EF4-FFF2-40B4-BE49-F238E27FC236}">
                <a16:creationId xmlns:a16="http://schemas.microsoft.com/office/drawing/2014/main" id="{DB76DACE-F5B2-B6F9-EEF5-9D599C32D86D}"/>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49742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F91F-5725-A498-DA44-CB1515C4BC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506B97-0734-6257-7D08-0BB83DE6930A}"/>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Post-Award Best Practices</a:t>
            </a:r>
          </a:p>
        </p:txBody>
      </p:sp>
      <p:sp>
        <p:nvSpPr>
          <p:cNvPr id="6" name="Content Placeholder 5">
            <a:extLst>
              <a:ext uri="{FF2B5EF4-FFF2-40B4-BE49-F238E27FC236}">
                <a16:creationId xmlns:a16="http://schemas.microsoft.com/office/drawing/2014/main" id="{BE4C7650-107F-3332-3F87-10712E1B92A0}"/>
              </a:ext>
            </a:extLst>
          </p:cNvPr>
          <p:cNvSpPr>
            <a:spLocks noGrp="1"/>
          </p:cNvSpPr>
          <p:nvPr>
            <p:ph idx="1"/>
          </p:nvPr>
        </p:nvSpPr>
        <p:spPr>
          <a:xfrm>
            <a:off x="833967" y="2316457"/>
            <a:ext cx="22563666" cy="10880559"/>
          </a:xfrm>
        </p:spPr>
        <p:txBody>
          <a:bodyPr numCol="1">
            <a:normAutofit fontScale="92500" lnSpcReduction="10000"/>
          </a:bodyPr>
          <a:lstStyle/>
          <a:p>
            <a:pPr marL="0" indent="0">
              <a:buNone/>
            </a:pPr>
            <a:r>
              <a:rPr lang="en-US" sz="5600" dirty="0">
                <a:solidFill>
                  <a:schemeClr val="bg2">
                    <a:lumMod val="50000"/>
                  </a:schemeClr>
                </a:solidFill>
                <a:latin typeface="+mn-lt"/>
              </a:rPr>
              <a:t>Provide detail and solid explanations for financial/budget requests:</a:t>
            </a:r>
          </a:p>
          <a:p>
            <a:r>
              <a:rPr lang="en-US" sz="5600" dirty="0">
                <a:solidFill>
                  <a:schemeClr val="bg2">
                    <a:lumMod val="50000"/>
                  </a:schemeClr>
                </a:solidFill>
                <a:latin typeface="+mn-lt"/>
              </a:rPr>
              <a:t>Requiring more detailed and specific justifications for invoice/drawdown requests</a:t>
            </a:r>
          </a:p>
          <a:p>
            <a:r>
              <a:rPr lang="en-US" sz="5600" dirty="0">
                <a:solidFill>
                  <a:schemeClr val="bg2">
                    <a:lumMod val="50000"/>
                  </a:schemeClr>
                </a:solidFill>
                <a:latin typeface="+mn-lt"/>
              </a:rPr>
              <a:t>Justifications must explain how each cost aligns with goals and objectives of grant program as well as the current administration’s policies and priorities.</a:t>
            </a:r>
          </a:p>
          <a:p>
            <a:r>
              <a:rPr lang="en-US" sz="5600" dirty="0">
                <a:solidFill>
                  <a:schemeClr val="bg2">
                    <a:lumMod val="50000"/>
                  </a:schemeClr>
                </a:solidFill>
                <a:latin typeface="+mn-lt"/>
              </a:rPr>
              <a:t>If not enough detail/explanation is provided, the request will be rejected, and you will need to re-submit.</a:t>
            </a:r>
          </a:p>
          <a:p>
            <a:r>
              <a:rPr lang="en-US" sz="5600" dirty="0">
                <a:solidFill>
                  <a:schemeClr val="bg2">
                    <a:lumMod val="50000"/>
                  </a:schemeClr>
                </a:solidFill>
                <a:latin typeface="+mn-lt"/>
              </a:rPr>
              <a:t>Carryover and Extension requests may be more scrutinized and may require more detail and explanation for approval.</a:t>
            </a:r>
          </a:p>
          <a:p>
            <a:r>
              <a:rPr lang="en-US" sz="5600" dirty="0">
                <a:solidFill>
                  <a:schemeClr val="bg2">
                    <a:lumMod val="50000"/>
                  </a:schemeClr>
                </a:solidFill>
                <a:latin typeface="+mn-lt"/>
              </a:rPr>
              <a:t>You may be asked to update your budget/budget narrative docs to remove any questionable language or costs.</a:t>
            </a:r>
          </a:p>
        </p:txBody>
      </p:sp>
      <p:pic>
        <p:nvPicPr>
          <p:cNvPr id="2" name="Image" descr="Image">
            <a:extLst>
              <a:ext uri="{FF2B5EF4-FFF2-40B4-BE49-F238E27FC236}">
                <a16:creationId xmlns:a16="http://schemas.microsoft.com/office/drawing/2014/main" id="{4A499FFB-2716-EED8-B926-E10307D0F836}"/>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40939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5091954" y="2611969"/>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799" y="7162800"/>
            <a:ext cx="17514277" cy="6124754"/>
          </a:xfrm>
          <a:prstGeom prst="rect">
            <a:avLst/>
          </a:prstGeom>
          <a:noFill/>
        </p:spPr>
        <p:txBody>
          <a:bodyPr wrap="square" rtlCol="0">
            <a:spAutoFit/>
          </a:bodyPr>
          <a:lstStyle/>
          <a:p>
            <a:r>
              <a:rPr lang="en-US" sz="5600" b="1" dirty="0">
                <a:solidFill>
                  <a:schemeClr val="bg2">
                    <a:lumMod val="50000"/>
                  </a:schemeClr>
                </a:solidFill>
                <a:cs typeface="Arial" panose="020B0604020202020204" pitchFamily="34" charset="0"/>
              </a:rPr>
              <a:t>IFP Contact Information:</a:t>
            </a:r>
          </a:p>
          <a:p>
            <a:r>
              <a:rPr lang="en-US" sz="4800" dirty="0">
                <a:solidFill>
                  <a:schemeClr val="bg2">
                    <a:lumMod val="50000"/>
                  </a:schemeClr>
                </a:solidFill>
                <a:cs typeface="Arial" panose="020B0604020202020204" pitchFamily="34" charset="0"/>
              </a:rPr>
              <a:t>Louise Mathias, Senior Partner</a:t>
            </a:r>
          </a:p>
          <a:p>
            <a:r>
              <a:rPr lang="en-US" sz="4800" dirty="0">
                <a:solidFill>
                  <a:schemeClr val="tx1">
                    <a:lumMod val="75000"/>
                    <a:lumOff val="25000"/>
                  </a:schemeClr>
                </a:solidFill>
                <a:cs typeface="Arial" panose="020B0604020202020204" pitchFamily="34" charset="0"/>
                <a:hlinkClick r:id="rId3"/>
              </a:rPr>
              <a:t>Louise.mathias@innovativefundingpartners.com</a:t>
            </a:r>
            <a:endParaRPr lang="en-US" sz="4800" dirty="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809-3401</a:t>
            </a:r>
          </a:p>
          <a:p>
            <a:endParaRPr lang="en-US" sz="4800" dirty="0">
              <a:solidFill>
                <a:schemeClr val="bg2">
                  <a:lumMod val="50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Dr. Brian Kelley, Senior Partner</a:t>
            </a:r>
          </a:p>
          <a:p>
            <a:r>
              <a:rPr lang="en-US" sz="4800" dirty="0">
                <a:solidFill>
                  <a:schemeClr val="tx1">
                    <a:lumMod val="75000"/>
                    <a:lumOff val="25000"/>
                  </a:schemeClr>
                </a:solidFill>
                <a:cs typeface="Arial" panose="020B0604020202020204" pitchFamily="34" charset="0"/>
                <a:hlinkClick r:id="rId4"/>
              </a:rPr>
              <a:t>Brian.Kelley@innovativefundingpartners.com</a:t>
            </a:r>
            <a:endParaRPr lang="en-US" sz="4800" dirty="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809-3399</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5"/>
          <a:stretch>
            <a:fillRect/>
          </a:stretch>
        </p:blipFill>
        <p:spPr>
          <a:xfrm>
            <a:off x="17467395" y="3242737"/>
            <a:ext cx="6611805" cy="5726457"/>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47868"/>
            <a:ext cx="202760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dirty="0"/>
              <a:t>dht.org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1177783" y="1307306"/>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1177783" y="1774101"/>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3.</a:t>
            </a:r>
          </a:p>
        </p:txBody>
      </p:sp>
      <p:sp>
        <p:nvSpPr>
          <p:cNvPr id="176" name="Number bullets or callout text styling."/>
          <p:cNvSpPr txBox="1"/>
          <p:nvPr/>
        </p:nvSpPr>
        <p:spPr>
          <a:xfrm>
            <a:off x="17231791" y="9259983"/>
            <a:ext cx="601233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lang="en-US" sz="4000" b="1" kern="1200" dirty="0">
                <a:solidFill>
                  <a:prstClr val="black">
                    <a:lumMod val="75000"/>
                    <a:lumOff val="25000"/>
                  </a:prstClr>
                </a:solidFill>
                <a:latin typeface="Proxima Nova" panose="02000506030000020004" pitchFamily="2" charset="0"/>
                <a:ea typeface="+mn-ea"/>
                <a:cs typeface="Arial" pitchFamily="34" charset="0"/>
              </a:rPr>
              <a:t>Louise Mathias</a:t>
            </a:r>
            <a:endPar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endParaRP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Senior Partner</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018270" y="3549405"/>
            <a:ext cx="15205382" cy="80945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4000" b="1" dirty="0">
                <a:solidFill>
                  <a:schemeClr val="tx1">
                    <a:lumMod val="50000"/>
                  </a:schemeClr>
                </a:solidFill>
              </a:rPr>
              <a:t>Louise Mathias, Senior Partner</a:t>
            </a:r>
            <a:r>
              <a:rPr lang="en-US" sz="4000" dirty="0">
                <a:solidFill>
                  <a:schemeClr val="tx1">
                    <a:lumMod val="50000"/>
                  </a:schemeClr>
                </a:solidFill>
              </a:rPr>
              <a:t>,</a:t>
            </a:r>
            <a:r>
              <a:rPr lang="en-US" sz="4000" b="1" dirty="0">
                <a:solidFill>
                  <a:schemeClr val="tx1">
                    <a:lumMod val="50000"/>
                  </a:schemeClr>
                </a:solidFill>
              </a:rPr>
              <a:t> </a:t>
            </a:r>
            <a:r>
              <a:rPr lang="en-US" sz="4000" dirty="0">
                <a:solidFill>
                  <a:schemeClr val="tx1">
                    <a:lumMod val="50000"/>
                  </a:schemeClr>
                </a:solidFill>
              </a:rPr>
              <a:t>has over two decades of leadership experience in nonprofit and public entity fund development and organizational planning across multiple sectors, including healthcare, workforce development, education, community development, environmental conservation, housing, and more. Louise has extensive experience in all aspects of fund development, including federal grant writing and management. She has secured and managed funding from agencies such as SAMHSA, HRSA, DOL, USDA, CDC, and ACF, as well as numerous state agencies and private foundations. Her skill set spans the full grants lifecycle, from mission alignment and proposal development to post-award compliance and implementation.</a:t>
            </a:r>
          </a:p>
        </p:txBody>
      </p:sp>
      <p:pic>
        <p:nvPicPr>
          <p:cNvPr id="3" name="Picture 2">
            <a:extLst>
              <a:ext uri="{FF2B5EF4-FFF2-40B4-BE49-F238E27FC236}">
                <a16:creationId xmlns:a16="http://schemas.microsoft.com/office/drawing/2014/main" id="{627457D9-FBAE-EC91-8040-6E7646056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1791" y="3230910"/>
            <a:ext cx="5627102" cy="562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988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8ACB4-4EEB-FFC7-236E-4582B5D5723D}"/>
            </a:ext>
          </a:extLst>
        </p:cNvPr>
        <p:cNvGrpSpPr/>
        <p:nvPr/>
      </p:nvGrpSpPr>
      <p:grpSpPr>
        <a:xfrm>
          <a:off x="0" y="0"/>
          <a:ext cx="0" cy="0"/>
          <a:chOff x="0" y="0"/>
          <a:chExt cx="0" cy="0"/>
        </a:xfrm>
      </p:grpSpPr>
      <p:sp>
        <p:nvSpPr>
          <p:cNvPr id="166" name="content">
            <a:extLst>
              <a:ext uri="{FF2B5EF4-FFF2-40B4-BE49-F238E27FC236}">
                <a16:creationId xmlns:a16="http://schemas.microsoft.com/office/drawing/2014/main" id="{ECB9A5FA-E8EE-CD68-53F1-A95A243B5713}"/>
              </a:ext>
            </a:extLst>
          </p:cNvPr>
          <p:cNvSpPr txBox="1"/>
          <p:nvPr/>
        </p:nvSpPr>
        <p:spPr>
          <a:xfrm>
            <a:off x="1739290" y="906572"/>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a:extLst>
              <a:ext uri="{FF2B5EF4-FFF2-40B4-BE49-F238E27FC236}">
                <a16:creationId xmlns:a16="http://schemas.microsoft.com/office/drawing/2014/main" id="{4C54CCD9-0BF8-3FE6-E856-E8F6CE8FB544}"/>
              </a:ext>
            </a:extLst>
          </p:cNvPr>
          <p:cNvSpPr txBox="1"/>
          <p:nvPr/>
        </p:nvSpPr>
        <p:spPr>
          <a:xfrm>
            <a:off x="1739290" y="1373366"/>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a:extLst>
              <a:ext uri="{FF2B5EF4-FFF2-40B4-BE49-F238E27FC236}">
                <a16:creationId xmlns:a16="http://schemas.microsoft.com/office/drawing/2014/main" id="{9B341A21-811C-466B-AF66-B21D3405EF6E}"/>
              </a:ext>
            </a:extLst>
          </p:cNvPr>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a:extLst>
              <a:ext uri="{FF2B5EF4-FFF2-40B4-BE49-F238E27FC236}">
                <a16:creationId xmlns:a16="http://schemas.microsoft.com/office/drawing/2014/main" id="{3A0248E3-2DCA-4547-7DA8-43C87F0B878D}"/>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a:extLst>
              <a:ext uri="{FF2B5EF4-FFF2-40B4-BE49-F238E27FC236}">
                <a16:creationId xmlns:a16="http://schemas.microsoft.com/office/drawing/2014/main" id="{7BF34402-68AF-0ED7-408E-82435AD5A1E1}"/>
              </a:ext>
            </a:extLst>
          </p:cNvPr>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a:extLst>
              <a:ext uri="{FF2B5EF4-FFF2-40B4-BE49-F238E27FC236}">
                <a16:creationId xmlns:a16="http://schemas.microsoft.com/office/drawing/2014/main" id="{5371D7FB-633E-C700-F0F4-A977EB4300EC}"/>
              </a:ext>
            </a:extLst>
          </p:cNvPr>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a:extLst>
              <a:ext uri="{FF2B5EF4-FFF2-40B4-BE49-F238E27FC236}">
                <a16:creationId xmlns:a16="http://schemas.microsoft.com/office/drawing/2014/main" id="{4D116FB5-F07B-A221-3444-F1934E08C4F5}"/>
              </a:ext>
            </a:extLst>
          </p:cNvPr>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3.</a:t>
            </a:r>
          </a:p>
        </p:txBody>
      </p:sp>
      <p:sp>
        <p:nvSpPr>
          <p:cNvPr id="176" name="Number bullets or callout text styling.">
            <a:extLst>
              <a:ext uri="{FF2B5EF4-FFF2-40B4-BE49-F238E27FC236}">
                <a16:creationId xmlns:a16="http://schemas.microsoft.com/office/drawing/2014/main" id="{822BA72F-41F5-26AA-DD73-C585D003C02D}"/>
              </a:ext>
            </a:extLst>
          </p:cNvPr>
          <p:cNvSpPr txBox="1"/>
          <p:nvPr/>
        </p:nvSpPr>
        <p:spPr>
          <a:xfrm>
            <a:off x="17231791" y="9259983"/>
            <a:ext cx="601233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Carrie Davis</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Director of Client Services</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1D78DC85-1BDA-B020-4955-1F4D30F97A20}"/>
              </a:ext>
            </a:extLst>
          </p:cNvPr>
          <p:cNvSpPr txBox="1"/>
          <p:nvPr/>
        </p:nvSpPr>
        <p:spPr>
          <a:xfrm>
            <a:off x="1336289" y="3296969"/>
            <a:ext cx="14915494" cy="100027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278892"/>
            <a:r>
              <a:rPr lang="en-US" sz="4000" b="1" dirty="0">
                <a:solidFill>
                  <a:schemeClr val="tx1">
                    <a:lumMod val="50000"/>
                  </a:schemeClr>
                </a:solidFill>
                <a:latin typeface="+mj-ea"/>
              </a:rPr>
              <a:t>Carrie Davis, Director of Client Services</a:t>
            </a:r>
            <a:r>
              <a:rPr lang="en-US" sz="4000" kern="1200" dirty="0">
                <a:solidFill>
                  <a:schemeClr val="tx1">
                    <a:lumMod val="50000"/>
                  </a:schemeClr>
                </a:solidFill>
                <a:latin typeface="+mj-ea"/>
              </a:rPr>
              <a:t>, </a:t>
            </a:r>
            <a:r>
              <a:rPr lang="en-US" sz="4000" dirty="0">
                <a:solidFill>
                  <a:schemeClr val="tx1">
                    <a:lumMod val="50000"/>
                  </a:schemeClr>
                </a:solidFill>
                <a:latin typeface="+mj-ea"/>
              </a:rPr>
              <a:t>has over two decades of experience in multiple areas of nonprofit fund development, including grant writing, grants management, strategic planning, sustainability planning, individual/major giving, and more. Carrie has successfully written foundation, corporate, and government grants to numerous federal agencies. Additionally, Carrie has experience supporting organizations with post-award grants management, including grant reporting (program and financial), submitting post-award amendments, and developing internal policies and internal controls for managing federal funding. Carrie holds a B.S. in Community Psychology from St. Cloud State University, a Certificate in Editing from the Poynter Institute, a Certificate in Post Award Grants Management from the Grant Professionals Association, and the Grant Professional Certification (GPC). </a:t>
            </a:r>
          </a:p>
          <a:p>
            <a:pPr marL="0" indent="0" algn="just">
              <a:buNone/>
            </a:pPr>
            <a:endParaRPr lang="en-US" sz="4400" b="1" dirty="0">
              <a:latin typeface="+mj-ea"/>
            </a:endParaRPr>
          </a:p>
        </p:txBody>
      </p:sp>
      <p:pic>
        <p:nvPicPr>
          <p:cNvPr id="2" name="Picture 2">
            <a:extLst>
              <a:ext uri="{FF2B5EF4-FFF2-40B4-BE49-F238E27FC236}">
                <a16:creationId xmlns:a16="http://schemas.microsoft.com/office/drawing/2014/main" id="{BE81749A-E295-27E9-7F82-30477B844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3106" y="3156892"/>
            <a:ext cx="5676464" cy="56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03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p:cNvSpPr txBox="1">
            <a:spLocks noGrp="1"/>
          </p:cNvSpPr>
          <p:nvPr>
            <p:ph type="title"/>
          </p:nvPr>
        </p:nvSpPr>
        <p:spPr>
          <a:xfrm>
            <a:off x="3048000" y="2586676"/>
            <a:ext cx="18288000" cy="6549184"/>
          </a:xfrm>
          <a:prstGeom prst="rect">
            <a:avLst/>
          </a:prstGeom>
        </p:spPr>
        <p:txBody>
          <a:bodyPr spcFirstLastPara="1" vert="horz" lIns="182880" tIns="91440" rIns="182880" bIns="91440" rtlCol="0" anchor="ctr" anchorCtr="0">
            <a:normAutofit/>
          </a:bodyPr>
          <a:lstStyle/>
          <a:p>
            <a:pPr marL="101600" algn="ctr">
              <a:buClr>
                <a:schemeClr val="dk1"/>
              </a:buClr>
              <a:buSzPts val="2800"/>
            </a:pPr>
            <a:r>
              <a:rPr lang="en-US" sz="5600" b="1" dirty="0">
                <a:latin typeface="Montserrat" pitchFamily="2" charset="77"/>
                <a:ea typeface="Helvetica Neue" panose="02000503000000020004" pitchFamily="2" charset="0"/>
                <a:cs typeface="Helvetica Neue" panose="02000503000000020004" pitchFamily="2" charset="0"/>
                <a:sym typeface="Montserrat"/>
              </a:rPr>
              <a:t>What is the Grants Help Desk?</a:t>
            </a:r>
            <a:br>
              <a:rPr lang="en-US" sz="4600" b="1" dirty="0">
                <a:latin typeface="Montserrat" pitchFamily="2" charset="77"/>
                <a:sym typeface="Montserrat"/>
              </a:rPr>
            </a:br>
            <a:br>
              <a:rPr lang="en-US" sz="4600" b="1" dirty="0">
                <a:latin typeface="Montserrat" pitchFamily="2" charset="77"/>
                <a:ea typeface="Helvetica Neue" panose="02000503000000020004" pitchFamily="2" charset="0"/>
                <a:cs typeface="Helvetica Neue" panose="02000503000000020004" pitchFamily="2" charset="0"/>
                <a:sym typeface="Montserrat"/>
              </a:rPr>
            </a:br>
            <a:r>
              <a:rPr lang="en-US" sz="4400" dirty="0">
                <a:latin typeface="Helvetica" pitchFamily="2" charset="0"/>
                <a:ea typeface="Helvetica Neue" panose="02000503000000020004" pitchFamily="2" charset="0"/>
                <a:cs typeface="Helvetica Neue" panose="02000503000000020004" pitchFamily="2" charset="0"/>
              </a:rPr>
              <a:t>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a:t>
            </a:r>
            <a:endParaRPr lang="en-US" sz="56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B4053CE3-6F60-38EA-BB96-00850B58785C}"/>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23FFEAE2-9078-E59F-60BA-027524888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8DD740FA-272C-3DFD-0AA4-F44E3C36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D6EEDEE2-72C7-6899-E2BF-7046457A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1F996CB4-57CA-3D8D-0927-46602C66D7CC}"/>
              </a:ext>
            </a:extLst>
          </p:cNvPr>
          <p:cNvSpPr txBox="1">
            <a:spLocks noGrp="1"/>
          </p:cNvSpPr>
          <p:nvPr>
            <p:ph type="title"/>
          </p:nvPr>
        </p:nvSpPr>
        <p:spPr>
          <a:xfrm>
            <a:off x="1192926" y="1750318"/>
            <a:ext cx="21998144" cy="8825164"/>
          </a:xfrm>
          <a:prstGeom prst="rect">
            <a:avLst/>
          </a:prstGeom>
        </p:spPr>
        <p:txBody>
          <a:bodyPr spcFirstLastPara="1" vert="horz" lIns="182880" tIns="91440" rIns="182880" bIns="91440" rtlCol="0" anchor="ctr" anchorCtr="0">
            <a:normAutofit fontScale="90000"/>
          </a:bodyPr>
          <a:lstStyle/>
          <a:p>
            <a:pPr marL="101600">
              <a:buClr>
                <a:schemeClr val="dk1"/>
              </a:buClr>
              <a:buSzPts val="2800"/>
            </a:pPr>
            <a:br>
              <a:rPr lang="en-US" sz="4600" b="1" dirty="0">
                <a:sym typeface="Montserrat"/>
              </a:rPr>
            </a:br>
            <a:br>
              <a:rPr lang="en-US" sz="4600" b="1" dirty="0">
                <a:latin typeface="Helvetica Neue" panose="02000503000000020004" pitchFamily="2" charset="0"/>
                <a:ea typeface="Helvetica Neue" panose="02000503000000020004" pitchFamily="2" charset="0"/>
                <a:cs typeface="Helvetica Neue" panose="02000503000000020004" pitchFamily="2" charset="0"/>
                <a:sym typeface="Montserrat"/>
              </a:rPr>
            </a:br>
            <a:r>
              <a:rPr lang="en-US" sz="4000" dirty="0">
                <a:latin typeface="Helvetica" pitchFamily="2" charset="0"/>
                <a:ea typeface="Helvetica Neue" panose="02000503000000020004" pitchFamily="2" charset="0"/>
                <a:cs typeface="Helvetica Neue" panose="02000503000000020004" pitchFamily="2" charset="0"/>
              </a:rPr>
              <a:t>Nonprofit or municipal government organizations that: </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Received grant funding from Dogwood in </a:t>
            </a:r>
            <a:r>
              <a:rPr lang="en-US" sz="4000">
                <a:latin typeface="Helvetica" pitchFamily="2" charset="0"/>
                <a:ea typeface="Helvetica Neue" panose="02000503000000020004" pitchFamily="2" charset="0"/>
                <a:cs typeface="Helvetica Neue" panose="02000503000000020004" pitchFamily="2" charset="0"/>
              </a:rPr>
              <a:t>2023 – present and </a:t>
            </a:r>
            <a:r>
              <a:rPr lang="en-US" sz="4000" dirty="0">
                <a:latin typeface="Helvetica" pitchFamily="2" charset="0"/>
                <a:ea typeface="Helvetica Neue" panose="02000503000000020004" pitchFamily="2" charset="0"/>
                <a:cs typeface="Helvetica Neue" panose="02000503000000020004" pitchFamily="2" charset="0"/>
              </a:rPr>
              <a:t>are in and serving within the Qualla Boundary and/or the 18 counties of Western North Carolina (Avery, Buncombe, Burke, Cherokee, Clay, Graham, Haywood, Henderson, Jackson, Macon, Madison, McDowell, Mitchell, Polk, Rutherford, Swain, Transylvania, and Yancey)</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OR</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Have not received grant funding from Dogwood Health Trust but are located in one of the 12 counties most impacted by Hurricane Helene (Buncombe, Yancey, Mitchell, Avery, Henderson, McDowell, Rutherford, Madison, Polk, Burke, Haywood, and Transylvania) and are seeking funding for hurricane relief and recovery efforts.</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Have not received support from the Grants Help Desk within the last 30 days</a:t>
            </a:r>
            <a:br>
              <a:rPr lang="en-US" sz="6000" dirty="0">
                <a:latin typeface="Helvetica" pitchFamily="2" charset="0"/>
                <a:ea typeface="Helvetica Neue" panose="02000503000000020004" pitchFamily="2" charset="0"/>
                <a:cs typeface="Helvetica Neue" panose="02000503000000020004" pitchFamily="2" charset="0"/>
              </a:rPr>
            </a:br>
            <a:endParaRPr lang="en-US" sz="56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4052DB12-41FC-CA06-428D-D3C859EA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688F559E-465F-4760-1F6D-C9B90D30FD34}"/>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36DD2A3B-80E7-1CB8-58DE-63BCE7BA2747}"/>
              </a:ext>
            </a:extLst>
          </p:cNvPr>
          <p:cNvSpPr txBox="1"/>
          <p:nvPr/>
        </p:nvSpPr>
        <p:spPr>
          <a:xfrm>
            <a:off x="1567543" y="1375182"/>
            <a:ext cx="20898754" cy="830997"/>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Who is Eligible to Receive Support from the Grants Help Desk?</a:t>
            </a:r>
          </a:p>
        </p:txBody>
      </p:sp>
    </p:spTree>
    <p:extLst>
      <p:ext uri="{BB962C8B-B14F-4D97-AF65-F5344CB8AC3E}">
        <p14:creationId xmlns:p14="http://schemas.microsoft.com/office/powerpoint/2010/main" val="135918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D6BABF7D-84B4-55C8-02F2-24CF3BCC7A45}"/>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01FCC170-3558-AC3C-609A-17D8D313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7DE6C735-D1B5-6EB8-7026-2D1911816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2B880F9D-D5D3-0638-0B44-9F4C72BA4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09E388AA-5ACD-80F8-94CA-CEF3EDCD1147}"/>
              </a:ext>
            </a:extLst>
          </p:cNvPr>
          <p:cNvSpPr txBox="1">
            <a:spLocks noGrp="1"/>
          </p:cNvSpPr>
          <p:nvPr>
            <p:ph type="title"/>
          </p:nvPr>
        </p:nvSpPr>
        <p:spPr>
          <a:xfrm>
            <a:off x="1192928" y="2282751"/>
            <a:ext cx="22000464" cy="10188242"/>
          </a:xfrm>
          <a:prstGeom prst="rect">
            <a:avLst/>
          </a:prstGeom>
        </p:spPr>
        <p:txBody>
          <a:bodyPr spcFirstLastPara="1" vert="horz" lIns="182880" tIns="91440" rIns="182880" bIns="91440" rtlCol="0" anchor="ctr" anchorCtr="0">
            <a:normAutofit/>
          </a:bodyPr>
          <a:lstStyle/>
          <a:p>
            <a:r>
              <a:rPr lang="en-US" sz="4800" b="1" dirty="0">
                <a:latin typeface="Helvetica" pitchFamily="2" charset="0"/>
                <a:ea typeface="Helvetica Neue" panose="02000503000000020004" pitchFamily="2" charset="0"/>
                <a:cs typeface="Helvetica Neue" panose="02000503000000020004" pitchFamily="2" charset="0"/>
              </a:rPr>
              <a:t>Eligible:</a:t>
            </a:r>
            <a:br>
              <a:rPr lang="en-US" sz="56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-Assessing the eligibility/competitiveness of a particular project for a specific grant opportunity</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-Answering questions that arise during the grant development process (such as those related to the narrative, budget, forms, attachments, and submission to the funding agency/organization)</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-Navigating the complexities of state, federal, and private foundation grant applications</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-Guidance on grant management and post-award compliance</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800" b="1" dirty="0">
                <a:latin typeface="Helvetica" pitchFamily="2" charset="0"/>
                <a:ea typeface="Helvetica Neue" panose="02000503000000020004" pitchFamily="2" charset="0"/>
                <a:cs typeface="Helvetica Neue" panose="02000503000000020004" pitchFamily="2" charset="0"/>
              </a:rPr>
              <a:t>Not Eligible:</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-Drafting a full narrative</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-Creating the project budget, work plan, or logic model</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-Performing a comprehensive search of funders that might support a project</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br>
              <a:rPr lang="en-US" sz="5600" dirty="0">
                <a:latin typeface="Helvetica Neue" panose="02000503000000020004" pitchFamily="2" charset="0"/>
                <a:ea typeface="Helvetica Neue" panose="02000503000000020004" pitchFamily="2" charset="0"/>
                <a:cs typeface="Helvetica Neue" panose="02000503000000020004" pitchFamily="2" charset="0"/>
              </a:rPr>
            </a:br>
            <a:endParaRPr lang="en-US" sz="5600" b="1" dirty="0">
              <a:latin typeface="Helvetica Neue" panose="02000503000000020004"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5DB3727B-D8DF-EE0D-F83F-19A737018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987A102E-C28A-9EC9-6E9B-13D5140E855D}"/>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B87B635F-3F7E-3DA2-83C5-3E42E1644116}"/>
              </a:ext>
            </a:extLst>
          </p:cNvPr>
          <p:cNvSpPr txBox="1"/>
          <p:nvPr/>
        </p:nvSpPr>
        <p:spPr>
          <a:xfrm>
            <a:off x="1567543" y="1236310"/>
            <a:ext cx="20898754" cy="769441"/>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What are examples of eligible requests for Grants Help Desk support?</a:t>
            </a:r>
          </a:p>
        </p:txBody>
      </p:sp>
    </p:spTree>
    <p:extLst>
      <p:ext uri="{BB962C8B-B14F-4D97-AF65-F5344CB8AC3E}">
        <p14:creationId xmlns:p14="http://schemas.microsoft.com/office/powerpoint/2010/main" val="73961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8311A1CE-6DA6-86E1-BCB4-5FC298088AA4}"/>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18FEE7E7-E238-FDF4-E07D-000C59F83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EB2B1031-5B22-0F39-0CDE-503CF5BB9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113F3A1A-5628-B41A-A892-BB440BE76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84FF8744-9482-FDE2-4519-41BB4D325E33}"/>
              </a:ext>
            </a:extLst>
          </p:cNvPr>
          <p:cNvSpPr txBox="1">
            <a:spLocks noGrp="1"/>
          </p:cNvSpPr>
          <p:nvPr>
            <p:ph type="title"/>
          </p:nvPr>
        </p:nvSpPr>
        <p:spPr>
          <a:xfrm>
            <a:off x="1190608" y="2140353"/>
            <a:ext cx="22000464" cy="10188242"/>
          </a:xfrm>
          <a:prstGeom prst="rect">
            <a:avLst/>
          </a:prstGeom>
        </p:spPr>
        <p:txBody>
          <a:bodyPr spcFirstLastPara="1" vert="horz" lIns="182880" tIns="91440" rIns="182880" bIns="91440" rtlCol="0" anchor="ctr" anchorCtr="0">
            <a:normAutofit/>
          </a:bodyPr>
          <a:lstStyle/>
          <a:p>
            <a:pPr algn="ctr"/>
            <a:r>
              <a:rPr lang="en-US" sz="6400" dirty="0">
                <a:latin typeface="Helvetica" pitchFamily="2" charset="0"/>
                <a:ea typeface="Helvetica Neue" panose="02000503000000020004" pitchFamily="2" charset="0"/>
                <a:cs typeface="Helvetica Neue" panose="02000503000000020004" pitchFamily="2" charset="0"/>
              </a:rPr>
              <a:t>Request a consultation by following </a:t>
            </a:r>
            <a:r>
              <a:rPr lang="en-US" sz="6400" dirty="0">
                <a:latin typeface="Helvetica" pitchFamily="2" charset="0"/>
                <a:ea typeface="Helvetica Neue" panose="02000503000000020004" pitchFamily="2" charset="0"/>
                <a:cs typeface="Helvetica Neue" panose="02000503000000020004" pitchFamily="2" charset="0"/>
                <a:hlinkClick r:id="rId3"/>
              </a:rPr>
              <a:t>this link.</a:t>
            </a:r>
            <a:br>
              <a:rPr lang="en-US" sz="6400" dirty="0">
                <a:latin typeface="Helvetica" pitchFamily="2" charset="0"/>
                <a:ea typeface="Helvetica Neue" panose="02000503000000020004" pitchFamily="2" charset="0"/>
                <a:cs typeface="Helvetica Neue" panose="02000503000000020004" pitchFamily="2" charset="0"/>
              </a:rPr>
            </a:br>
            <a:br>
              <a:rPr lang="en-US" sz="6400" dirty="0">
                <a:latin typeface="Helvetica" pitchFamily="2" charset="0"/>
                <a:ea typeface="Helvetica Neue" panose="02000503000000020004" pitchFamily="2" charset="0"/>
                <a:cs typeface="Helvetica Neue" panose="02000503000000020004" pitchFamily="2" charset="0"/>
              </a:rPr>
            </a:br>
            <a:r>
              <a:rPr lang="en-US" sz="6400" dirty="0">
                <a:latin typeface="Helvetica" pitchFamily="2" charset="0"/>
                <a:ea typeface="Helvetica Neue" panose="02000503000000020004" pitchFamily="2" charset="0"/>
                <a:cs typeface="Helvetica Neue" panose="02000503000000020004" pitchFamily="2" charset="0"/>
              </a:rPr>
              <a:t>Read more about the Grants Help Desk </a:t>
            </a:r>
            <a:r>
              <a:rPr lang="en-US" sz="6400" dirty="0">
                <a:latin typeface="Helvetica" pitchFamily="2" charset="0"/>
                <a:ea typeface="Helvetica Neue" panose="02000503000000020004" pitchFamily="2" charset="0"/>
                <a:cs typeface="Helvetica Neue" panose="02000503000000020004" pitchFamily="2" charset="0"/>
                <a:hlinkClick r:id="rId4"/>
              </a:rPr>
              <a:t>here.</a:t>
            </a:r>
            <a:br>
              <a:rPr lang="en-US" sz="6400" dirty="0">
                <a:latin typeface="Helvetica" pitchFamily="2" charset="0"/>
                <a:ea typeface="Helvetica Neue" panose="02000503000000020004" pitchFamily="2" charset="0"/>
                <a:cs typeface="Helvetica Neue" panose="02000503000000020004" pitchFamily="2" charset="0"/>
              </a:rPr>
            </a:br>
            <a:endParaRPr lang="en-US" sz="64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2D21C1B6-86AF-DF61-BFB0-AE5A77D797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0D725E19-471E-EA34-7A4B-44BDA0B76F37}"/>
              </a:ext>
            </a:extLst>
          </p:cNvPr>
          <p:cNvPicPr>
            <a:picLocks noChangeAspect="1"/>
          </p:cNvPicPr>
          <p:nvPr/>
        </p:nvPicPr>
        <p:blipFill>
          <a:blip r:embed="rId5"/>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07100DA3-5C56-290B-FF35-CE663F6EFF6B}"/>
              </a:ext>
            </a:extLst>
          </p:cNvPr>
          <p:cNvSpPr txBox="1"/>
          <p:nvPr/>
        </p:nvSpPr>
        <p:spPr>
          <a:xfrm>
            <a:off x="1741463" y="2728646"/>
            <a:ext cx="20898754" cy="1107996"/>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How do we request Grants Help Desk support?</a:t>
            </a:r>
          </a:p>
        </p:txBody>
      </p:sp>
    </p:spTree>
    <p:extLst>
      <p:ext uri="{BB962C8B-B14F-4D97-AF65-F5344CB8AC3E}">
        <p14:creationId xmlns:p14="http://schemas.microsoft.com/office/powerpoint/2010/main" val="2510629405"/>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NALDHT slide deck_February23" id="{03561304-D79A-0041-A486-557A202D5F2E}" vid="{65968589-EACC-F64A-B516-51C42EAB4D8F}"/>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EEA53-EDFF-4F42-BA70-98BB03AA8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21_BasicWhite</Template>
  <TotalTime>18991</TotalTime>
  <Words>3658</Words>
  <Application>Microsoft Macintosh PowerPoint</Application>
  <PresentationFormat>Custom</PresentationFormat>
  <Paragraphs>255</Paragraphs>
  <Slides>38</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Calibri</vt:lpstr>
      <vt:lpstr>Calibri Light</vt:lpstr>
      <vt:lpstr>Courier New</vt:lpstr>
      <vt:lpstr>Helvetica</vt:lpstr>
      <vt:lpstr>Helvetica Neue</vt:lpstr>
      <vt:lpstr>Helvetica Neue Medium</vt:lpstr>
      <vt:lpstr>Montserrat</vt:lpstr>
      <vt:lpstr>Montserrat Light</vt:lpstr>
      <vt:lpstr>Proxima Nova</vt:lpstr>
      <vt:lpstr>21_BasicWhite</vt:lpstr>
      <vt:lpstr>Office Theme 2013 - 2022</vt:lpstr>
      <vt:lpstr>PowerPoint Presentation</vt:lpstr>
      <vt:lpstr>PowerPoint Presentation</vt:lpstr>
      <vt:lpstr>PowerPoint Presentation</vt:lpstr>
      <vt:lpstr>PowerPoint Presentation</vt:lpstr>
      <vt:lpstr>PowerPoint Presentation</vt:lpstr>
      <vt:lpstr>What is the Grants Help Desk?  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vt:lpstr>
      <vt:lpstr>  Nonprofit or municipal government organizations that:   Received grant funding from Dogwood in 2023 – present and are in and serving within the Qualla Boundary and/or the 18 counties of Western North Carolina (Avery, Buncombe, Burke, Cherokee, Clay, Graham, Haywood, Henderson, Jackson, Macon, Madison, McDowell, Mitchell, Polk, Rutherford, Swain, Transylvania, and Yancey)  OR  Have not received grant funding from Dogwood Health Trust but are located in one of the 12 counties most impacted by Hurricane Helene (Buncombe, Yancey, Mitchell, Avery, Henderson, McDowell, Rutherford, Madison, Polk, Burke, Haywood, and Transylvania) and are seeking funding for hurricane relief and recovery efforts.  Have not received support from the Grants Help Desk within the last 30 days </vt:lpstr>
      <vt:lpstr>Eligible:  -Assessing the eligibility/competitiveness of a particular project for a specific grant opportunity -Answering questions that arise during the grant development process (such as those related to the narrative, budget, forms, attachments, and submission to the funding agency/organization) -Navigating the complexities of state, federal, and private foundation grant applications -Guidance on grant management and post-award compliance  Not Eligible:  -Drafting a full narrative -Creating the project budget, work plan, or logic model -Performing a comprehensive search of funders that might support a project   </vt:lpstr>
      <vt:lpstr>Request a consultation by following this link.  Read more about the Grants Help Desk here. </vt:lpstr>
      <vt:lpstr>I. An overview of key policies and changes made by the current executive administration, and the impact of these on the federal and state funding landscape and processes.</vt:lpstr>
      <vt:lpstr>PowerPoint Presentation</vt:lpstr>
      <vt:lpstr>PowerPoint Presentation</vt:lpstr>
      <vt:lpstr>Overview of Key Policy Changes</vt:lpstr>
      <vt:lpstr>Overview of Key Policy Changes</vt:lpstr>
      <vt:lpstr>Overview of Key Policy Changes</vt:lpstr>
      <vt:lpstr>Overview of Key Policy Changes</vt:lpstr>
      <vt:lpstr>Overview of Key Policy Changes</vt:lpstr>
      <vt:lpstr>Overview of Key Policy Changes</vt:lpstr>
      <vt:lpstr>Impact on Federal and State Funding Landscape</vt:lpstr>
      <vt:lpstr>Impact on Federal and State Funding Landscape</vt:lpstr>
      <vt:lpstr>II. Understand the trickle-down effects of recent federal funding changes on state and foundation grant funding </vt:lpstr>
      <vt:lpstr>Impacts on Foundation Funding</vt:lpstr>
      <vt:lpstr>Impacts on Foundation Funding</vt:lpstr>
      <vt:lpstr>Impacts on NC State Funding</vt:lpstr>
      <vt:lpstr>NC State Funding Landscape </vt:lpstr>
      <vt:lpstr>III. Best practices for successful proposals (pre and post award) as it relates to the current administration’s priorities and requirements. </vt:lpstr>
      <vt:lpstr>Pre-Award Best Practices   </vt:lpstr>
      <vt:lpstr>Understanding a NOFO: Find the Guideposts</vt:lpstr>
      <vt:lpstr>It’s All About the Points</vt:lpstr>
      <vt:lpstr> Understanding a NOFO: Follow Directions</vt:lpstr>
      <vt:lpstr>PowerPoint Presentation</vt:lpstr>
      <vt:lpstr>Pre-Award Best Practices</vt:lpstr>
      <vt:lpstr>Pre-Award Best Practices</vt:lpstr>
      <vt:lpstr>Post-Award Best Practices</vt:lpstr>
      <vt:lpstr>Post-Award Best Practices</vt:lpstr>
      <vt:lpstr>Post-Award Best Practices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Davis</dc:creator>
  <cp:lastModifiedBy>louise.mathias</cp:lastModifiedBy>
  <cp:revision>101</cp:revision>
  <dcterms:created xsi:type="dcterms:W3CDTF">2023-12-13T15:33:23Z</dcterms:created>
  <dcterms:modified xsi:type="dcterms:W3CDTF">2026-02-26T19:47:29Z</dcterms:modified>
</cp:coreProperties>
</file>