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3"/>
    <p:sldMasterId id="2147483668" r:id="rId4"/>
  </p:sldMasterIdLst>
  <p:notesMasterIdLst>
    <p:notesMasterId r:id="rId65"/>
  </p:notesMasterIdLst>
  <p:sldIdLst>
    <p:sldId id="257" r:id="rId5"/>
    <p:sldId id="258" r:id="rId6"/>
    <p:sldId id="259" r:id="rId7"/>
    <p:sldId id="596" r:id="rId8"/>
    <p:sldId id="266" r:id="rId9"/>
    <p:sldId id="663" r:id="rId10"/>
    <p:sldId id="664" r:id="rId11"/>
    <p:sldId id="665" r:id="rId12"/>
    <p:sldId id="666" r:id="rId13"/>
    <p:sldId id="512" r:id="rId14"/>
    <p:sldId id="442" r:id="rId15"/>
    <p:sldId id="670" r:id="rId16"/>
    <p:sldId id="671" r:id="rId17"/>
    <p:sldId id="672" r:id="rId18"/>
    <p:sldId id="673" r:id="rId19"/>
    <p:sldId id="674" r:id="rId20"/>
    <p:sldId id="675" r:id="rId21"/>
    <p:sldId id="676" r:id="rId22"/>
    <p:sldId id="605" r:id="rId23"/>
    <p:sldId id="669" r:id="rId24"/>
    <p:sldId id="690" r:id="rId25"/>
    <p:sldId id="689" r:id="rId26"/>
    <p:sldId id="691" r:id="rId27"/>
    <p:sldId id="693" r:id="rId28"/>
    <p:sldId id="692" r:id="rId29"/>
    <p:sldId id="694" r:id="rId30"/>
    <p:sldId id="686" r:id="rId31"/>
    <p:sldId id="695" r:id="rId32"/>
    <p:sldId id="696" r:id="rId33"/>
    <p:sldId id="697" r:id="rId34"/>
    <p:sldId id="698" r:id="rId35"/>
    <p:sldId id="699" r:id="rId36"/>
    <p:sldId id="700" r:id="rId37"/>
    <p:sldId id="701" r:id="rId38"/>
    <p:sldId id="702" r:id="rId39"/>
    <p:sldId id="703" r:id="rId40"/>
    <p:sldId id="704" r:id="rId41"/>
    <p:sldId id="705" r:id="rId42"/>
    <p:sldId id="706" r:id="rId43"/>
    <p:sldId id="710" r:id="rId44"/>
    <p:sldId id="708" r:id="rId45"/>
    <p:sldId id="709" r:id="rId46"/>
    <p:sldId id="711" r:id="rId47"/>
    <p:sldId id="712" r:id="rId48"/>
    <p:sldId id="713" r:id="rId49"/>
    <p:sldId id="714" r:id="rId50"/>
    <p:sldId id="668" r:id="rId51"/>
    <p:sldId id="716" r:id="rId52"/>
    <p:sldId id="520" r:id="rId53"/>
    <p:sldId id="515" r:id="rId54"/>
    <p:sldId id="516" r:id="rId55"/>
    <p:sldId id="715" r:id="rId56"/>
    <p:sldId id="718" r:id="rId57"/>
    <p:sldId id="720" r:id="rId58"/>
    <p:sldId id="721" r:id="rId59"/>
    <p:sldId id="722" r:id="rId60"/>
    <p:sldId id="723" r:id="rId61"/>
    <p:sldId id="717" r:id="rId62"/>
    <p:sldId id="414" r:id="rId63"/>
    <p:sldId id="263" r:id="rId6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79AF41A-D1AF-56F3-A02C-A35C425EA9A5}" name="Nicole Airesman" initials="NA" userId="72dbaeec0bff41a1"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B1A4"/>
    <a:srgbClr val="00A0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a:tcStyle>
        <a:tcBdr/>
        <a:fill>
          <a:solidFill>
            <a:srgbClr val="E9E9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 styleId="{2708684C-4D16-4618-839F-0558EEFCDFE6}" styleName="">
    <a:tblBg/>
    <a:wholeTbl>
      <a:tcTxStyle b="off"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wholeTbl>
    <a:band2H>
      <a:tcTxStyle/>
      <a:tcStyle>
        <a:tcBdr/>
        <a:fill>
          <a:solidFill>
            <a:srgbClr val="FFFFFF"/>
          </a:solidFill>
        </a:fill>
      </a:tcStyle>
    </a:band2H>
    <a:firstCol>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firstCol>
    <a:lastRow>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508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lastRow>
    <a:firstRow>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254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95578" autoAdjust="0"/>
  </p:normalViewPr>
  <p:slideViewPr>
    <p:cSldViewPr snapToGrid="0">
      <p:cViewPr varScale="1">
        <p:scale>
          <a:sx n="54" d="100"/>
          <a:sy n="54" d="100"/>
        </p:scale>
        <p:origin x="328" y="528"/>
      </p:cViewPr>
      <p:guideLst/>
    </p:cSldViewPr>
  </p:slideViewPr>
  <p:outlineViewPr>
    <p:cViewPr>
      <p:scale>
        <a:sx n="33" d="100"/>
        <a:sy n="33" d="100"/>
      </p:scale>
      <p:origin x="0" y="-15112"/>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2.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B9D99-3036-948D-EAA8-2CA5CFE156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F338DA-AA16-EB66-0465-11F6EA30E8E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CF9B5AF-9D02-42B2-A3AF-D1587E2A1FB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03495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0270e6df5a_0_1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0270e6df5a_0_16: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lnSpc>
                <a:spcPct val="115000"/>
              </a:lnSpc>
              <a:spcBef>
                <a:spcPts val="1200"/>
              </a:spcBef>
              <a:spcAft>
                <a:spcPts val="0"/>
              </a:spcAft>
              <a:buNone/>
            </a:pPr>
            <a:endParaRPr dirty="0"/>
          </a:p>
        </p:txBody>
      </p:sp>
      <p:sp>
        <p:nvSpPr>
          <p:cNvPr id="96" name="Google Shape;96;g20270e6df5a_0_16: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48</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270e6df5a_0_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270e6df5a_0_3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sz="1400" b="1" dirty="0"/>
              <a:t>Context: </a:t>
            </a:r>
          </a:p>
          <a:p>
            <a:pPr marL="0" lvl="0" indent="0" algn="l" rtl="0">
              <a:spcBef>
                <a:spcPts val="0"/>
              </a:spcBef>
              <a:spcAft>
                <a:spcPts val="0"/>
              </a:spcAft>
              <a:buNone/>
            </a:pPr>
            <a:r>
              <a:rPr lang="en-US" dirty="0"/>
              <a:t>Why are you proposing to do what you are proposing to do? What do the data say about community needs?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For example:</a:t>
            </a:r>
          </a:p>
          <a:p>
            <a:pPr marL="0" lvl="0" indent="0" algn="l" rtl="0">
              <a:spcBef>
                <a:spcPts val="0"/>
              </a:spcBef>
              <a:spcAft>
                <a:spcPts val="0"/>
              </a:spcAft>
              <a:buNone/>
            </a:pPr>
            <a:r>
              <a:rPr lang="en-US" dirty="0"/>
              <a:t>• Nonprofit hospitals are required to conduct a </a:t>
            </a:r>
            <a:r>
              <a:rPr lang="en-US" u="sng" dirty="0"/>
              <a:t>Community Health Needs Assessment (CHNA) </a:t>
            </a:r>
            <a:r>
              <a:rPr lang="en-US" dirty="0"/>
              <a:t> once every three years. A CHNA describes a community’s population characteristics, demographics, health needs, health disparities, access to care, and more. References to a CHNA in a proposal for a healthcare program can build the case that your proposed activities are needed and provide a foundation for describing the program objectives and activities that you will use to meet those needs.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 Use credible data sources that are verifiable (Centers for Disease Control, US Census, Bureau of Labor Statistics, Climate and Economic Justice Screening Tool, etc.). If a government RFP provides suggested data sources, use them!</a:t>
            </a:r>
          </a:p>
          <a:p>
            <a:pPr marL="0" lvl="0" indent="0" algn="l" rtl="0">
              <a:spcBef>
                <a:spcPts val="0"/>
              </a:spcBef>
              <a:spcAft>
                <a:spcPts val="0"/>
              </a:spcAft>
              <a:buNone/>
            </a:pPr>
            <a:endParaRPr lang="en-US" dirty="0"/>
          </a:p>
          <a:p>
            <a:pPr marL="0" lvl="0" indent="0" algn="l" rtl="0">
              <a:spcBef>
                <a:spcPts val="0"/>
              </a:spcBef>
              <a:spcAft>
                <a:spcPts val="0"/>
              </a:spcAft>
              <a:buNone/>
            </a:pPr>
            <a:r>
              <a:rPr lang="en-US" sz="1400" b="1" dirty="0"/>
              <a:t>Building on successes:</a:t>
            </a:r>
            <a:endParaRPr lang="en-US" sz="1400" dirty="0"/>
          </a:p>
          <a:p>
            <a:pPr marL="0" lvl="0" indent="0" algn="l" rtl="0">
              <a:spcBef>
                <a:spcPts val="0"/>
              </a:spcBef>
              <a:spcAft>
                <a:spcPts val="0"/>
              </a:spcAft>
              <a:buNone/>
            </a:pPr>
            <a:r>
              <a:rPr lang="en-US" sz="1400" dirty="0"/>
              <a:t>As an organization our track record is one of your most important assets. You will need to make a solid connection between your</a:t>
            </a:r>
            <a:r>
              <a:rPr lang="en-US" sz="1400" baseline="0" dirty="0"/>
              <a:t> accomplishments and your proposed project to show that you are well-positioned to meet your goals.</a:t>
            </a:r>
            <a:endParaRPr lang="en-US" sz="1400" dirty="0"/>
          </a:p>
          <a:p>
            <a:pPr marL="0" lvl="0" indent="0" algn="l" rtl="0">
              <a:spcBef>
                <a:spcPts val="0"/>
              </a:spcBef>
              <a:spcAft>
                <a:spcPts val="0"/>
              </a:spcAft>
              <a:buNone/>
            </a:pPr>
            <a:endParaRPr b="1" dirty="0"/>
          </a:p>
        </p:txBody>
      </p:sp>
      <p:sp>
        <p:nvSpPr>
          <p:cNvPr id="104" name="Google Shape;104;g20270e6df5a_0_3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49</a:t>
            </a:fld>
            <a:endParaRPr/>
          </a:p>
        </p:txBody>
      </p:sp>
    </p:spTree>
    <p:extLst>
      <p:ext uri="{BB962C8B-B14F-4D97-AF65-F5344CB8AC3E}">
        <p14:creationId xmlns:p14="http://schemas.microsoft.com/office/powerpoint/2010/main" val="28648355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270e6df5a_0_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270e6df5a_0_3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dirty="0"/>
              <a:t>Leadership: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To</a:t>
            </a:r>
            <a:r>
              <a:rPr lang="en-US" baseline="0" dirty="0"/>
              <a:t> what extent do your leaders represent your clients or constituents (demographics, socioeconomics, lived experience). For example, if you are designing a mentorship program for justice-impacted youth, do you have leaders on the Staff or Board who have lived experience with justice system involvement?</a:t>
            </a:r>
          </a:p>
          <a:p>
            <a:pPr marL="171450" lvl="0" indent="-171450" algn="l" rtl="0">
              <a:spcBef>
                <a:spcPts val="0"/>
              </a:spcBef>
              <a:spcAft>
                <a:spcPts val="0"/>
              </a:spcAft>
              <a:buFont typeface="Arial" panose="020B0604020202020204" pitchFamily="34" charset="0"/>
              <a:buChar char="•"/>
            </a:pPr>
            <a:r>
              <a:rPr lang="en-US" dirty="0"/>
              <a:t>It is helpful to have up-to-date resumes an</a:t>
            </a:r>
            <a:r>
              <a:rPr lang="en-US" baseline="0" dirty="0"/>
              <a:t>d bios</a:t>
            </a:r>
            <a:r>
              <a:rPr lang="en-US" dirty="0"/>
              <a:t> of key staff</a:t>
            </a:r>
            <a:r>
              <a:rPr lang="en-US" baseline="0" dirty="0"/>
              <a:t> (Directors, Managers) on hand to weave their qualifications into the narrative.</a:t>
            </a:r>
          </a:p>
          <a:p>
            <a:pPr marL="171450" lvl="0" indent="-171450" algn="l" rtl="0">
              <a:spcBef>
                <a:spcPts val="0"/>
              </a:spcBef>
              <a:spcAft>
                <a:spcPts val="0"/>
              </a:spcAft>
              <a:buFont typeface="Arial" panose="020B0604020202020204" pitchFamily="34" charset="0"/>
              <a:buChar char="•"/>
            </a:pPr>
            <a:r>
              <a:rPr lang="en-US" baseline="0" dirty="0"/>
              <a:t>If a position, such as a Project Director, is “to be hired,” have a job description that describes that person’s required minimum qualifications.</a:t>
            </a:r>
            <a:endParaRPr dirty="0"/>
          </a:p>
          <a:p>
            <a:pPr marL="0" lvl="0" indent="0" algn="l" rtl="0">
              <a:spcBef>
                <a:spcPts val="0"/>
              </a:spcBef>
              <a:spcAft>
                <a:spcPts val="0"/>
              </a:spcAft>
              <a:buNone/>
            </a:pPr>
            <a:endParaRPr lang="en-US" baseline="0" dirty="0"/>
          </a:p>
          <a:p>
            <a:pPr marL="0" lvl="0" indent="0" algn="l" rtl="0">
              <a:spcBef>
                <a:spcPts val="0"/>
              </a:spcBef>
              <a:spcAft>
                <a:spcPts val="0"/>
              </a:spcAft>
              <a:buNone/>
            </a:pPr>
            <a:r>
              <a:rPr lang="en-US" baseline="0" dirty="0"/>
              <a:t>Broader community input:</a:t>
            </a:r>
          </a:p>
          <a:p>
            <a:pPr marL="0" lvl="0" indent="0" algn="l" rtl="0">
              <a:spcBef>
                <a:spcPts val="0"/>
              </a:spcBef>
              <a:spcAft>
                <a:spcPts val="0"/>
              </a:spcAft>
              <a:buNone/>
            </a:pPr>
            <a:endParaRPr lang="en-US" dirty="0"/>
          </a:p>
          <a:p>
            <a:pPr marL="171450" lvl="0" indent="-171450" algn="l" rtl="0">
              <a:spcBef>
                <a:spcPts val="0"/>
              </a:spcBef>
              <a:spcAft>
                <a:spcPts val="0"/>
              </a:spcAft>
              <a:buFont typeface="Arial" panose="020B0604020202020204" pitchFamily="34" charset="0"/>
              <a:buChar char="•"/>
            </a:pPr>
            <a:r>
              <a:rPr lang="en-US" dirty="0"/>
              <a:t>Both</a:t>
            </a:r>
            <a:r>
              <a:rPr lang="en-US" baseline="0" dirty="0"/>
              <a:t> foundation and government funders will want to see that your solutions are designed to meet community needs </a:t>
            </a:r>
            <a:r>
              <a:rPr lang="en-US" u="sng" baseline="0" dirty="0"/>
              <a:t>as defined by the community members themselves</a:t>
            </a:r>
            <a:r>
              <a:rPr lang="en-US" baseline="0" dirty="0"/>
              <a:t>. Questions to ask yourself: What are the mechanisms for community input? How will it be collected, and how often, and how will it be used (example: quarterly survey, focus groups)? How will community members be involved in the planning, implementation, evaluation, and ongoing quality improvement of your programs?</a:t>
            </a:r>
          </a:p>
          <a:p>
            <a:pPr marL="171450" lvl="0" indent="-171450" algn="l" rtl="0">
              <a:spcBef>
                <a:spcPts val="0"/>
              </a:spcBef>
              <a:spcAft>
                <a:spcPts val="0"/>
              </a:spcAft>
              <a:buFont typeface="Arial" panose="020B0604020202020204" pitchFamily="34" charset="0"/>
              <a:buChar char="•"/>
            </a:pPr>
            <a:endParaRPr lang="en-US" baseline="0" dirty="0"/>
          </a:p>
          <a:p>
            <a:pPr marL="0" lvl="0" indent="0" algn="l" rtl="0">
              <a:spcBef>
                <a:spcPts val="0"/>
              </a:spcBef>
              <a:spcAft>
                <a:spcPts val="0"/>
              </a:spcAft>
              <a:buFont typeface="Arial" panose="020B0604020202020204" pitchFamily="34" charset="0"/>
              <a:buNone/>
            </a:pPr>
            <a:r>
              <a:rPr lang="en-US" baseline="0" dirty="0"/>
              <a:t>Partnerships: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Foundation funders want to see collaboration across organizations. LOSs may suffice.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Government funders often want to see or even require collaboration between nonprofits, public entities (ex: Workforce Development System), and industry. More formal: LOCs or MOUs</a:t>
            </a:r>
            <a:r>
              <a:rPr lang="en-US" sz="1200" kern="1200" baseline="0" dirty="0">
                <a:solidFill>
                  <a:schemeClr val="tx1"/>
                </a:solidFill>
                <a:effectLst/>
                <a:latin typeface="+mn-lt"/>
                <a:ea typeface="+mn-ea"/>
                <a:cs typeface="+mn-cs"/>
              </a:rPr>
              <a:t> may be needed as opposed to letters of support.</a:t>
            </a: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In general, foundation grants are more interested in Board and Staff, while government funders are more interested in structures, systems, and processes (Governance, Advisory Committee and who’s on it, how often they meet etc.</a:t>
            </a:r>
          </a:p>
          <a:p>
            <a:pPr marL="171450" lvl="0" indent="-171450" algn="l" rtl="0">
              <a:spcBef>
                <a:spcPts val="0"/>
              </a:spcBef>
              <a:spcAft>
                <a:spcPts val="0"/>
              </a:spcAft>
              <a:buFont typeface="Arial" panose="020B0604020202020204" pitchFamily="34" charset="0"/>
              <a:buChar char="•"/>
            </a:pPr>
            <a:endParaRPr lang="en-US" baseline="0" dirty="0"/>
          </a:p>
        </p:txBody>
      </p:sp>
      <p:sp>
        <p:nvSpPr>
          <p:cNvPr id="104" name="Google Shape;104;g20270e6df5a_0_3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50</a:t>
            </a:fld>
            <a:endParaRPr/>
          </a:p>
        </p:txBody>
      </p:sp>
    </p:spTree>
    <p:extLst>
      <p:ext uri="{BB962C8B-B14F-4D97-AF65-F5344CB8AC3E}">
        <p14:creationId xmlns:p14="http://schemas.microsoft.com/office/powerpoint/2010/main" val="3196471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270e6df5a_0_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270e6df5a_0_3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dirty="0"/>
              <a:t>Staffing: </a:t>
            </a:r>
          </a:p>
          <a:p>
            <a:pPr marL="171450" lvl="0" indent="-171450" algn="l" rtl="0">
              <a:spcBef>
                <a:spcPts val="0"/>
              </a:spcBef>
              <a:spcAft>
                <a:spcPts val="0"/>
              </a:spcAft>
              <a:buFont typeface="Arial" panose="020B0604020202020204" pitchFamily="34" charset="0"/>
              <a:buChar char="•"/>
            </a:pPr>
            <a:r>
              <a:rPr lang="en-US" dirty="0"/>
              <a:t>Does your staff have the relevant qualifications?</a:t>
            </a:r>
          </a:p>
          <a:p>
            <a:pPr marL="171450" lvl="0" indent="-171450" algn="l" rtl="0">
              <a:spcBef>
                <a:spcPts val="0"/>
              </a:spcBef>
              <a:spcAft>
                <a:spcPts val="0"/>
              </a:spcAft>
              <a:buFont typeface="Arial" panose="020B0604020202020204" pitchFamily="34" charset="0"/>
              <a:buChar char="•"/>
            </a:pPr>
            <a:r>
              <a:rPr lang="en-US" dirty="0"/>
              <a:t>Are</a:t>
            </a:r>
            <a:r>
              <a:rPr lang="en-US" baseline="0" dirty="0"/>
              <a:t> there sufficient FTE allotments in the budget?</a:t>
            </a:r>
          </a:p>
          <a:p>
            <a:pPr marL="171450" lvl="0" indent="-171450" algn="l" rtl="0">
              <a:spcBef>
                <a:spcPts val="0"/>
              </a:spcBef>
              <a:spcAft>
                <a:spcPts val="0"/>
              </a:spcAft>
              <a:buFont typeface="Arial" panose="020B0604020202020204" pitchFamily="34" charset="0"/>
              <a:buChar char="•"/>
            </a:pPr>
            <a:r>
              <a:rPr lang="en-US" baseline="0" dirty="0"/>
              <a:t>Do you need to hire anyone?</a:t>
            </a:r>
          </a:p>
          <a:p>
            <a:pPr marL="171450" lvl="0" indent="-171450" algn="l" rtl="0">
              <a:spcBef>
                <a:spcPts val="0"/>
              </a:spcBef>
              <a:spcAft>
                <a:spcPts val="0"/>
              </a:spcAft>
              <a:buFont typeface="Arial" panose="020B0604020202020204" pitchFamily="34" charset="0"/>
              <a:buChar char="•"/>
            </a:pPr>
            <a:endParaRPr lang="en-US" baseline="0" dirty="0"/>
          </a:p>
          <a:p>
            <a:pPr marL="0" lvl="0" indent="0" algn="l" rtl="0">
              <a:spcBef>
                <a:spcPts val="0"/>
              </a:spcBef>
              <a:spcAft>
                <a:spcPts val="0"/>
              </a:spcAft>
              <a:buFont typeface="Arial" panose="020B0604020202020204" pitchFamily="34" charset="0"/>
              <a:buNone/>
            </a:pPr>
            <a:r>
              <a:rPr lang="en-US" baseline="0" dirty="0"/>
              <a:t>Scope: on slide</a:t>
            </a:r>
          </a:p>
          <a:p>
            <a:pPr marL="0" lvl="0" indent="0" algn="l" rtl="0">
              <a:spcBef>
                <a:spcPts val="0"/>
              </a:spcBef>
              <a:spcAft>
                <a:spcPts val="0"/>
              </a:spcAft>
              <a:buFont typeface="Arial" panose="020B0604020202020204" pitchFamily="34" charset="0"/>
              <a:buNone/>
            </a:pPr>
            <a:endParaRPr lang="en-US" baseline="0" dirty="0"/>
          </a:p>
          <a:p>
            <a:pPr marL="0" lvl="0" indent="0" algn="l" rtl="0">
              <a:spcBef>
                <a:spcPts val="0"/>
              </a:spcBef>
              <a:spcAft>
                <a:spcPts val="0"/>
              </a:spcAft>
              <a:buFont typeface="Arial" panose="020B0604020202020204" pitchFamily="34" charset="0"/>
              <a:buNone/>
            </a:pPr>
            <a:r>
              <a:rPr lang="en-US" baseline="0" dirty="0"/>
              <a:t>Timeline: on slide</a:t>
            </a:r>
          </a:p>
          <a:p>
            <a:pPr marL="0" lvl="0" indent="0" algn="l" rtl="0">
              <a:spcBef>
                <a:spcPts val="0"/>
              </a:spcBef>
              <a:spcAft>
                <a:spcPts val="0"/>
              </a:spcAft>
              <a:buFont typeface="Arial" panose="020B0604020202020204" pitchFamily="34" charset="0"/>
              <a:buNone/>
            </a:pPr>
            <a:endParaRPr lang="en-US"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Budget: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Are other funding sources secure? Can you meet the match requirement (if applicable)? Does your budget include adequate FTEs to carry out your scope of work?</a:t>
            </a:r>
            <a:endParaRPr lang="en-US" dirty="0"/>
          </a:p>
          <a:p>
            <a:pPr marL="171450" lvl="0" indent="-171450" algn="l" rtl="0">
              <a:spcBef>
                <a:spcPts val="0"/>
              </a:spcBef>
              <a:spcAft>
                <a:spcPts val="0"/>
              </a:spcAft>
              <a:buFont typeface="Arial" panose="020B0604020202020204" pitchFamily="34" charset="0"/>
              <a:buChar char="•"/>
            </a:pPr>
            <a:r>
              <a:rPr lang="en-US" baseline="0" dirty="0"/>
              <a:t>Are your goals achievable given the amount of funding available via this opportunity </a:t>
            </a:r>
            <a:r>
              <a:rPr lang="en-US" b="1" baseline="0" dirty="0"/>
              <a:t>and</a:t>
            </a:r>
            <a:r>
              <a:rPr lang="en-US" baseline="0" dirty="0"/>
              <a:t> the larger project budget</a:t>
            </a:r>
          </a:p>
          <a:p>
            <a:pPr marL="171450" lvl="0" indent="-171450" algn="l" rtl="0">
              <a:spcBef>
                <a:spcPts val="0"/>
              </a:spcBef>
              <a:spcAft>
                <a:spcPts val="0"/>
              </a:spcAft>
              <a:buFont typeface="Arial" panose="020B0604020202020204" pitchFamily="34" charset="0"/>
              <a:buChar char="•"/>
            </a:pPr>
            <a:r>
              <a:rPr lang="en-US" baseline="0" dirty="0"/>
              <a:t>No one wants to be the sole source of funding. What are your other sources? match, in-kind, other funders, etc.)?</a:t>
            </a:r>
          </a:p>
          <a:p>
            <a:pPr marL="171450" lvl="0" indent="-171450" algn="l" rtl="0">
              <a:spcBef>
                <a:spcPts val="0"/>
              </a:spcBef>
              <a:spcAft>
                <a:spcPts val="0"/>
              </a:spcAft>
              <a:buFont typeface="Arial" panose="020B0604020202020204" pitchFamily="34" charset="0"/>
              <a:buChar char="•"/>
            </a:pPr>
            <a:endParaRPr lang="en-US" baseline="0" dirty="0"/>
          </a:p>
          <a:p>
            <a:pPr marL="0" lvl="0" indent="0" algn="l" rtl="0">
              <a:spcBef>
                <a:spcPts val="0"/>
              </a:spcBef>
              <a:spcAft>
                <a:spcPts val="0"/>
              </a:spcAft>
              <a:buFont typeface="Arial" panose="020B0604020202020204" pitchFamily="34" charset="0"/>
              <a:buNone/>
            </a:pPr>
            <a:r>
              <a:rPr lang="en-US" baseline="0" dirty="0"/>
              <a:t>External Factors:</a:t>
            </a:r>
          </a:p>
          <a:p>
            <a:pPr marL="171450" lvl="0" indent="-171450" algn="l" rtl="0">
              <a:spcBef>
                <a:spcPts val="0"/>
              </a:spcBef>
              <a:spcAft>
                <a:spcPts val="0"/>
              </a:spcAft>
              <a:buFont typeface="Arial" panose="020B0604020202020204" pitchFamily="34" charset="0"/>
              <a:buChar char="•"/>
            </a:pPr>
            <a:r>
              <a:rPr lang="en-US" baseline="0" dirty="0"/>
              <a:t>“Risks and Challenges” question (HRSA). For example, many supply chain and logistics challenges arose during COVID. Challenges to procurement of equipment and materials. They will want to know that you have a plan for mitigating risks and external factors that could delay or threaten the project.</a:t>
            </a:r>
          </a:p>
          <a:p>
            <a:pPr marL="0" lvl="0" indent="0" algn="l" rtl="0">
              <a:spcBef>
                <a:spcPts val="0"/>
              </a:spcBef>
              <a:spcAft>
                <a:spcPts val="0"/>
              </a:spcAft>
              <a:buFont typeface="Arial" panose="020B0604020202020204" pitchFamily="34" charset="0"/>
              <a:buNone/>
            </a:pPr>
            <a:endParaRPr lang="en-US" baseline="0" dirty="0"/>
          </a:p>
          <a:p>
            <a:pPr marL="0" lvl="0" indent="0" algn="l" rtl="0">
              <a:spcBef>
                <a:spcPts val="0"/>
              </a:spcBef>
              <a:spcAft>
                <a:spcPts val="0"/>
              </a:spcAft>
              <a:buFont typeface="Arial" panose="020B0604020202020204" pitchFamily="34" charset="0"/>
              <a:buNone/>
            </a:pPr>
            <a:endParaRPr lang="en-US" baseline="0" dirty="0"/>
          </a:p>
        </p:txBody>
      </p:sp>
      <p:sp>
        <p:nvSpPr>
          <p:cNvPr id="104" name="Google Shape;104;g20270e6df5a_0_3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51</a:t>
            </a:fld>
            <a:endParaRPr/>
          </a:p>
        </p:txBody>
      </p:sp>
    </p:spTree>
    <p:extLst>
      <p:ext uri="{BB962C8B-B14F-4D97-AF65-F5344CB8AC3E}">
        <p14:creationId xmlns:p14="http://schemas.microsoft.com/office/powerpoint/2010/main" val="29031840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572485-2C3E-4E75-86A8-CAC6306CFB9B}" type="slidenum">
              <a:rPr lang="en-US" smtClean="0"/>
              <a:pPr/>
              <a:t>59</a:t>
            </a:fld>
            <a:endParaRPr lang="en-US" dirty="0"/>
          </a:p>
        </p:txBody>
      </p:sp>
    </p:spTree>
    <p:extLst>
      <p:ext uri="{BB962C8B-B14F-4D97-AF65-F5344CB8AC3E}">
        <p14:creationId xmlns:p14="http://schemas.microsoft.com/office/powerpoint/2010/main" val="1583512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90810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0270e6df5a_0_1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0270e6df5a_0_16: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96" name="Google Shape;96;g20270e6df5a_0_16: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Helvetica Neue"/>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sym typeface="Helvetica Neue"/>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1C6A10E9-BF78-9D36-30AF-9D04979009D4}"/>
            </a:ext>
          </a:extLst>
        </p:cNvPr>
        <p:cNvGrpSpPr/>
        <p:nvPr/>
      </p:nvGrpSpPr>
      <p:grpSpPr>
        <a:xfrm>
          <a:off x="0" y="0"/>
          <a:ext cx="0" cy="0"/>
          <a:chOff x="0" y="0"/>
          <a:chExt cx="0" cy="0"/>
        </a:xfrm>
      </p:grpSpPr>
      <p:sp>
        <p:nvSpPr>
          <p:cNvPr id="94" name="Google Shape;94;g20270e6df5a_0_16:notes">
            <a:extLst>
              <a:ext uri="{FF2B5EF4-FFF2-40B4-BE49-F238E27FC236}">
                <a16:creationId xmlns:a16="http://schemas.microsoft.com/office/drawing/2014/main" id="{A3AF8276-8F8D-C29F-5EC1-39FF8AF0098B}"/>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0270e6df5a_0_16:notes">
            <a:extLst>
              <a:ext uri="{FF2B5EF4-FFF2-40B4-BE49-F238E27FC236}">
                <a16:creationId xmlns:a16="http://schemas.microsoft.com/office/drawing/2014/main" id="{414BE1DB-97A7-39BA-DAAC-7725CA535F97}"/>
              </a:ext>
            </a:extLst>
          </p:cNvPr>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96" name="Google Shape;96;g20270e6df5a_0_16:notes">
            <a:extLst>
              <a:ext uri="{FF2B5EF4-FFF2-40B4-BE49-F238E27FC236}">
                <a16:creationId xmlns:a16="http://schemas.microsoft.com/office/drawing/2014/main" id="{C3DE8141-B2EA-E3D7-4625-167CC528582B}"/>
              </a:ext>
            </a:extLst>
          </p:cNvPr>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Helvetica Neue"/>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sym typeface="Helvetica Neue"/>
            </a:endParaRPr>
          </a:p>
        </p:txBody>
      </p:sp>
    </p:spTree>
    <p:extLst>
      <p:ext uri="{BB962C8B-B14F-4D97-AF65-F5344CB8AC3E}">
        <p14:creationId xmlns:p14="http://schemas.microsoft.com/office/powerpoint/2010/main" val="254559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1C035BA7-C952-247F-3EC8-3BFFD5201DA9}"/>
            </a:ext>
          </a:extLst>
        </p:cNvPr>
        <p:cNvGrpSpPr/>
        <p:nvPr/>
      </p:nvGrpSpPr>
      <p:grpSpPr>
        <a:xfrm>
          <a:off x="0" y="0"/>
          <a:ext cx="0" cy="0"/>
          <a:chOff x="0" y="0"/>
          <a:chExt cx="0" cy="0"/>
        </a:xfrm>
      </p:grpSpPr>
      <p:sp>
        <p:nvSpPr>
          <p:cNvPr id="94" name="Google Shape;94;g20270e6df5a_0_16:notes">
            <a:extLst>
              <a:ext uri="{FF2B5EF4-FFF2-40B4-BE49-F238E27FC236}">
                <a16:creationId xmlns:a16="http://schemas.microsoft.com/office/drawing/2014/main" id="{4E2CD488-F476-756C-631E-3342CF4C4720}"/>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0270e6df5a_0_16:notes">
            <a:extLst>
              <a:ext uri="{FF2B5EF4-FFF2-40B4-BE49-F238E27FC236}">
                <a16:creationId xmlns:a16="http://schemas.microsoft.com/office/drawing/2014/main" id="{5E88A429-F90A-CA45-A0B5-B75ED1E91F55}"/>
              </a:ext>
            </a:extLst>
          </p:cNvPr>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96" name="Google Shape;96;g20270e6df5a_0_16:notes">
            <a:extLst>
              <a:ext uri="{FF2B5EF4-FFF2-40B4-BE49-F238E27FC236}">
                <a16:creationId xmlns:a16="http://schemas.microsoft.com/office/drawing/2014/main" id="{19A9A55B-F718-4101-2B0F-856CF041FB93}"/>
              </a:ext>
            </a:extLst>
          </p:cNvPr>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Helvetica Neue"/>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sym typeface="Helvetica Neue"/>
            </a:endParaRPr>
          </a:p>
        </p:txBody>
      </p:sp>
    </p:spTree>
    <p:extLst>
      <p:ext uri="{BB962C8B-B14F-4D97-AF65-F5344CB8AC3E}">
        <p14:creationId xmlns:p14="http://schemas.microsoft.com/office/powerpoint/2010/main" val="1117337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2103541C-C02F-B0D5-0E4E-C2D1A05E1C28}"/>
            </a:ext>
          </a:extLst>
        </p:cNvPr>
        <p:cNvGrpSpPr/>
        <p:nvPr/>
      </p:nvGrpSpPr>
      <p:grpSpPr>
        <a:xfrm>
          <a:off x="0" y="0"/>
          <a:ext cx="0" cy="0"/>
          <a:chOff x="0" y="0"/>
          <a:chExt cx="0" cy="0"/>
        </a:xfrm>
      </p:grpSpPr>
      <p:sp>
        <p:nvSpPr>
          <p:cNvPr id="94" name="Google Shape;94;g20270e6df5a_0_16:notes">
            <a:extLst>
              <a:ext uri="{FF2B5EF4-FFF2-40B4-BE49-F238E27FC236}">
                <a16:creationId xmlns:a16="http://schemas.microsoft.com/office/drawing/2014/main" id="{D835C952-802C-0876-B0B1-1FC15DAA3F29}"/>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0270e6df5a_0_16:notes">
            <a:extLst>
              <a:ext uri="{FF2B5EF4-FFF2-40B4-BE49-F238E27FC236}">
                <a16:creationId xmlns:a16="http://schemas.microsoft.com/office/drawing/2014/main" id="{F681FF4F-6B52-67A4-BECE-5C3AED95B593}"/>
              </a:ext>
            </a:extLst>
          </p:cNvPr>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96" name="Google Shape;96;g20270e6df5a_0_16:notes">
            <a:extLst>
              <a:ext uri="{FF2B5EF4-FFF2-40B4-BE49-F238E27FC236}">
                <a16:creationId xmlns:a16="http://schemas.microsoft.com/office/drawing/2014/main" id="{8012BF18-9BFD-4B6D-03FE-FA133D239C82}"/>
              </a:ext>
            </a:extLst>
          </p:cNvPr>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Helvetica Neue"/>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sym typeface="Helvetica Neue"/>
            </a:endParaRPr>
          </a:p>
        </p:txBody>
      </p:sp>
    </p:spTree>
    <p:extLst>
      <p:ext uri="{BB962C8B-B14F-4D97-AF65-F5344CB8AC3E}">
        <p14:creationId xmlns:p14="http://schemas.microsoft.com/office/powerpoint/2010/main" val="3346943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0270e6df5a_0_1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0270e6df5a_0_16: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lnSpc>
                <a:spcPct val="115000"/>
              </a:lnSpc>
              <a:spcBef>
                <a:spcPts val="1200"/>
              </a:spcBef>
              <a:spcAft>
                <a:spcPts val="0"/>
              </a:spcAft>
              <a:buNone/>
            </a:pPr>
            <a:r>
              <a:rPr lang="en-US" dirty="0">
                <a:latin typeface="Arial"/>
                <a:ea typeface="Arial"/>
                <a:cs typeface="Arial"/>
                <a:sym typeface="Arial"/>
              </a:rPr>
              <a:t>. </a:t>
            </a:r>
            <a:endParaRPr dirty="0">
              <a:latin typeface="Arial"/>
              <a:ea typeface="Arial"/>
              <a:cs typeface="Arial"/>
              <a:sym typeface="Arial"/>
            </a:endParaRPr>
          </a:p>
          <a:p>
            <a:pPr marL="0" lvl="0" indent="0" algn="l" rtl="0">
              <a:lnSpc>
                <a:spcPct val="115000"/>
              </a:lnSpc>
              <a:spcBef>
                <a:spcPts val="1200"/>
              </a:spcBef>
              <a:spcAft>
                <a:spcPts val="0"/>
              </a:spcAft>
              <a:buNone/>
            </a:pPr>
            <a:endParaRPr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dirty="0">
                <a:latin typeface="Arial"/>
                <a:ea typeface="Arial"/>
                <a:cs typeface="Arial"/>
                <a:sym typeface="Arial"/>
              </a:rPr>
              <a:t>These components illustrate the connection between your planned work and your intended results. </a:t>
            </a:r>
            <a:endParaRPr dirty="0">
              <a:latin typeface="Arial"/>
              <a:ea typeface="Arial"/>
              <a:cs typeface="Arial"/>
              <a:sym typeface="Arial"/>
            </a:endParaRPr>
          </a:p>
          <a:p>
            <a:pPr marL="0" lvl="0" indent="0" algn="l" rtl="0">
              <a:spcBef>
                <a:spcPts val="1200"/>
              </a:spcBef>
              <a:spcAft>
                <a:spcPts val="0"/>
              </a:spcAft>
              <a:buNone/>
            </a:pPr>
            <a:r>
              <a:rPr lang="en-US" dirty="0"/>
              <a:t>Visual representation, etc. purpose in sharing ,etc.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Start with identifying the impacts and outcomes (relationship to backwards design) then can select the activities </a:t>
            </a:r>
            <a:endParaRPr dirty="0"/>
          </a:p>
        </p:txBody>
      </p:sp>
      <p:sp>
        <p:nvSpPr>
          <p:cNvPr id="96" name="Google Shape;96;g20270e6df5a_0_16: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0270e6df5a_0_1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0270e6df5a_0_16: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lnSpc>
                <a:spcPct val="115000"/>
              </a:lnSpc>
              <a:spcBef>
                <a:spcPts val="1200"/>
              </a:spcBef>
              <a:spcAft>
                <a:spcPts val="0"/>
              </a:spcAft>
              <a:buNone/>
            </a:pPr>
            <a:r>
              <a:rPr lang="en-US" dirty="0">
                <a:latin typeface="Arial"/>
                <a:ea typeface="Arial"/>
                <a:cs typeface="Arial"/>
                <a:sym typeface="Arial"/>
              </a:rPr>
              <a:t>Developing a logic model at the beginning of program planning gives you a framework for charting the links between your program’s resources, activities, and outputs and its intended outcomes. It enables you to evaluate your program once it begins. And it helps you communicate to your stakeholders what you want to accomplish, how you intend to reach your goals, and how you will track your progress.</a:t>
            </a:r>
            <a:endParaRPr dirty="0">
              <a:latin typeface="Arial"/>
              <a:ea typeface="Arial"/>
              <a:cs typeface="Arial"/>
              <a:sym typeface="Arial"/>
            </a:endParaRPr>
          </a:p>
          <a:p>
            <a:pPr marL="0" lvl="0" indent="0" algn="l" rtl="0">
              <a:lnSpc>
                <a:spcPct val="115000"/>
              </a:lnSpc>
              <a:spcBef>
                <a:spcPts val="1200"/>
              </a:spcBef>
              <a:spcAft>
                <a:spcPts val="0"/>
              </a:spcAft>
              <a:buNone/>
            </a:pPr>
            <a:r>
              <a:rPr lang="en-US" dirty="0">
                <a:latin typeface="Arial"/>
                <a:ea typeface="Arial"/>
                <a:cs typeface="Arial"/>
                <a:sym typeface="Arial"/>
              </a:rPr>
              <a:t>Logic models represent INTENTION; shows connection between the planned work and what you hope to achieve. THIS is informed by the theory of change. </a:t>
            </a:r>
            <a:endParaRPr dirty="0">
              <a:latin typeface="Arial"/>
              <a:ea typeface="Arial"/>
              <a:cs typeface="Arial"/>
              <a:sym typeface="Arial"/>
            </a:endParaRPr>
          </a:p>
          <a:p>
            <a:pPr marL="0" lvl="0" indent="0" algn="l" rtl="0">
              <a:lnSpc>
                <a:spcPct val="115000"/>
              </a:lnSpc>
              <a:spcBef>
                <a:spcPts val="1200"/>
              </a:spcBef>
              <a:spcAft>
                <a:spcPts val="0"/>
              </a:spcAft>
              <a:buNone/>
            </a:pPr>
            <a:endParaRPr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dirty="0">
                <a:latin typeface="Arial"/>
                <a:ea typeface="Arial"/>
                <a:cs typeface="Arial"/>
                <a:sym typeface="Arial"/>
              </a:rPr>
              <a:t>These components illustrate the connection between your planned work and your intended results. </a:t>
            </a:r>
            <a:endParaRPr dirty="0">
              <a:latin typeface="Arial"/>
              <a:ea typeface="Arial"/>
              <a:cs typeface="Arial"/>
              <a:sym typeface="Arial"/>
            </a:endParaRPr>
          </a:p>
          <a:p>
            <a:pPr marL="0" lvl="0" indent="0" algn="l" rtl="0">
              <a:spcBef>
                <a:spcPts val="1200"/>
              </a:spcBef>
              <a:spcAft>
                <a:spcPts val="0"/>
              </a:spcAft>
              <a:buNone/>
            </a:pPr>
            <a:r>
              <a:rPr lang="en-US" dirty="0"/>
              <a:t>Visual representation, etc. purpose in sharing ,etc.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Start with identifying the impacts and outcomes (relationship to backwards design) then can select the activities </a:t>
            </a:r>
            <a:endParaRPr dirty="0"/>
          </a:p>
        </p:txBody>
      </p:sp>
      <p:sp>
        <p:nvSpPr>
          <p:cNvPr id="96" name="Google Shape;96;g20270e6df5a_0_16: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dirty="0"/>
          </a:p>
        </p:txBody>
      </p:sp>
    </p:spTree>
    <p:extLst>
      <p:ext uri="{BB962C8B-B14F-4D97-AF65-F5344CB8AC3E}">
        <p14:creationId xmlns:p14="http://schemas.microsoft.com/office/powerpoint/2010/main" val="3385557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87E811A2-F9FB-351D-3C44-FB56D1F4E2FB}"/>
            </a:ext>
          </a:extLst>
        </p:cNvPr>
        <p:cNvGrpSpPr/>
        <p:nvPr/>
      </p:nvGrpSpPr>
      <p:grpSpPr>
        <a:xfrm>
          <a:off x="0" y="0"/>
          <a:ext cx="0" cy="0"/>
          <a:chOff x="0" y="0"/>
          <a:chExt cx="0" cy="0"/>
        </a:xfrm>
      </p:grpSpPr>
      <p:sp>
        <p:nvSpPr>
          <p:cNvPr id="94" name="Google Shape;94;g20270e6df5a_0_16:notes">
            <a:extLst>
              <a:ext uri="{FF2B5EF4-FFF2-40B4-BE49-F238E27FC236}">
                <a16:creationId xmlns:a16="http://schemas.microsoft.com/office/drawing/2014/main" id="{8A9721DA-0F36-25E8-EB74-D1E1CC42E543}"/>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0270e6df5a_0_16:notes">
            <a:extLst>
              <a:ext uri="{FF2B5EF4-FFF2-40B4-BE49-F238E27FC236}">
                <a16:creationId xmlns:a16="http://schemas.microsoft.com/office/drawing/2014/main" id="{6C020F62-BF5E-8D7B-65B7-4993BEB85F81}"/>
              </a:ext>
            </a:extLst>
          </p:cNvPr>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lnSpc>
                <a:spcPct val="115000"/>
              </a:lnSpc>
              <a:spcBef>
                <a:spcPts val="1200"/>
              </a:spcBef>
              <a:spcAft>
                <a:spcPts val="0"/>
              </a:spcAft>
              <a:buNone/>
            </a:pPr>
            <a:r>
              <a:rPr lang="en-US" dirty="0">
                <a:latin typeface="Arial"/>
                <a:ea typeface="Arial"/>
                <a:cs typeface="Arial"/>
                <a:sym typeface="Arial"/>
              </a:rPr>
              <a:t>. </a:t>
            </a:r>
            <a:endParaRPr dirty="0">
              <a:latin typeface="Arial"/>
              <a:ea typeface="Arial"/>
              <a:cs typeface="Arial"/>
              <a:sym typeface="Arial"/>
            </a:endParaRPr>
          </a:p>
          <a:p>
            <a:pPr marL="0" lvl="0" indent="0" algn="l" rtl="0">
              <a:lnSpc>
                <a:spcPct val="115000"/>
              </a:lnSpc>
              <a:spcBef>
                <a:spcPts val="1200"/>
              </a:spcBef>
              <a:spcAft>
                <a:spcPts val="0"/>
              </a:spcAft>
              <a:buNone/>
            </a:pPr>
            <a:endParaRPr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dirty="0">
                <a:latin typeface="Arial"/>
                <a:ea typeface="Arial"/>
                <a:cs typeface="Arial"/>
                <a:sym typeface="Arial"/>
              </a:rPr>
              <a:t>These components illustrate the connection between your planned work and your intended results. </a:t>
            </a:r>
            <a:endParaRPr dirty="0">
              <a:latin typeface="Arial"/>
              <a:ea typeface="Arial"/>
              <a:cs typeface="Arial"/>
              <a:sym typeface="Arial"/>
            </a:endParaRPr>
          </a:p>
          <a:p>
            <a:pPr marL="0" lvl="0" indent="0" algn="l" rtl="0">
              <a:spcBef>
                <a:spcPts val="1200"/>
              </a:spcBef>
              <a:spcAft>
                <a:spcPts val="0"/>
              </a:spcAft>
              <a:buNone/>
            </a:pPr>
            <a:r>
              <a:rPr lang="en-US" dirty="0"/>
              <a:t>Visual representation, etc. purpose in sharing ,etc.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Start with identifying the impacts and outcomes (relationship to backwards design) then can select the activities </a:t>
            </a:r>
            <a:endParaRPr dirty="0"/>
          </a:p>
        </p:txBody>
      </p:sp>
      <p:sp>
        <p:nvSpPr>
          <p:cNvPr id="96" name="Google Shape;96;g20270e6df5a_0_16:notes">
            <a:extLst>
              <a:ext uri="{FF2B5EF4-FFF2-40B4-BE49-F238E27FC236}">
                <a16:creationId xmlns:a16="http://schemas.microsoft.com/office/drawing/2014/main" id="{892F9BCD-9800-67FA-A44F-1BBDF78CCC9A}"/>
              </a:ext>
            </a:extLst>
          </p:cNvPr>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47</a:t>
            </a:fld>
            <a:endParaRPr dirty="0"/>
          </a:p>
        </p:txBody>
      </p:sp>
    </p:spTree>
    <p:extLst>
      <p:ext uri="{BB962C8B-B14F-4D97-AF65-F5344CB8AC3E}">
        <p14:creationId xmlns:p14="http://schemas.microsoft.com/office/powerpoint/2010/main" val="4257223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1" name="Body Level One…"/>
          <p:cNvSpPr txBox="1">
            <a:spLocks noGrp="1"/>
          </p:cNvSpPr>
          <p:nvPr>
            <p:ph type="body" sz="quarter" idx="1" hasCustomPrompt="1"/>
          </p:nvPr>
        </p:nvSpPr>
        <p:spPr>
          <a:xfrm>
            <a:off x="1201340" y="11859862"/>
            <a:ext cx="21971004" cy="636980"/>
          </a:xfrm>
          <a:prstGeom prst="rect">
            <a:avLst/>
          </a:prstGeom>
        </p:spPr>
        <p:txBody>
          <a:bodyPr lIns="45718" tIns="45718" rIns="45718" bIns="45718" numCol="1" spcCol="38100"/>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Author and Date</a:t>
            </a:r>
          </a:p>
          <a:p>
            <a:pPr lvl="1"/>
            <a:endParaRPr/>
          </a:p>
          <a:p>
            <a:pPr lvl="2"/>
            <a:endParaRPr/>
          </a:p>
          <a:p>
            <a:pPr lvl="3"/>
            <a:endParaRPr/>
          </a:p>
          <a:p>
            <a:pPr lvl="4"/>
            <a:endParaRPr/>
          </a:p>
        </p:txBody>
      </p:sp>
      <p:sp>
        <p:nvSpPr>
          <p:cNvPr id="12" name="Presentation Title"/>
          <p:cNvSpPr txBox="1">
            <a:spLocks noGrp="1"/>
          </p:cNvSpPr>
          <p:nvPr>
            <p:ph type="title" hasCustomPrompt="1"/>
          </p:nvPr>
        </p:nvSpPr>
        <p:spPr>
          <a:xfrm>
            <a:off x="1206496" y="2574991"/>
            <a:ext cx="21971005" cy="4648202"/>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21" hasCustomPrompt="1"/>
          </p:nvPr>
        </p:nvSpPr>
        <p:spPr>
          <a:xfrm>
            <a:off x="1201342" y="7223190"/>
            <a:ext cx="21971002" cy="1905002"/>
          </a:xfrm>
          <a:prstGeom prst="rect">
            <a:avLst/>
          </a:prstGeom>
        </p:spPr>
        <p:txBody>
          <a:bodyPr numCol="1" spcCol="38100"/>
          <a:lstStyle>
            <a:lvl1pPr marL="0" indent="0" defTabSz="825500">
              <a:lnSpc>
                <a:spcPct val="100000"/>
              </a:lnSpc>
              <a:spcBef>
                <a:spcPts val="0"/>
              </a:spcBef>
              <a:buSzTx/>
              <a:buNone/>
              <a:defRPr sz="5500" b="1"/>
            </a:lvl1pPr>
          </a:lstStyle>
          <a:p>
            <a:r>
              <a:t>Presentation Subtitle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5A284-8B7A-1BB0-EB0D-5C8C3CA07A80}"/>
              </a:ext>
            </a:extLst>
          </p:cNvPr>
          <p:cNvSpPr>
            <a:spLocks noGrp="1"/>
          </p:cNvSpPr>
          <p:nvPr>
            <p:ph type="title"/>
          </p:nvPr>
        </p:nvSpPr>
        <p:spPr>
          <a:xfrm>
            <a:off x="1663700" y="3419477"/>
            <a:ext cx="21031200" cy="5705474"/>
          </a:xfrm>
        </p:spPr>
        <p:txBody>
          <a:bodyPr anchor="b"/>
          <a:lstStyle>
            <a:lvl1pPr>
              <a:defRPr sz="12000"/>
            </a:lvl1pPr>
          </a:lstStyle>
          <a:p>
            <a:r>
              <a:rPr lang="en-US"/>
              <a:t>Click to edit Master title style</a:t>
            </a:r>
          </a:p>
        </p:txBody>
      </p:sp>
      <p:sp>
        <p:nvSpPr>
          <p:cNvPr id="3" name="Text Placeholder 2">
            <a:extLst>
              <a:ext uri="{FF2B5EF4-FFF2-40B4-BE49-F238E27FC236}">
                <a16:creationId xmlns:a16="http://schemas.microsoft.com/office/drawing/2014/main" id="{B8E5379E-C404-1BD1-7732-5E39661A2A71}"/>
              </a:ext>
            </a:extLst>
          </p:cNvPr>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BCD93C-B8E9-F536-511E-A5EA4BEDBF58}"/>
              </a:ext>
            </a:extLst>
          </p:cNvPr>
          <p:cNvSpPr>
            <a:spLocks noGrp="1"/>
          </p:cNvSpPr>
          <p:nvPr>
            <p:ph type="dt" sz="half" idx="10"/>
          </p:nvPr>
        </p:nvSpPr>
        <p:spPr/>
        <p:txBody>
          <a:bodyPr/>
          <a:lstStyle/>
          <a:p>
            <a:fld id="{88381C69-4C8D-3B47-8E9C-6345C8191F2A}" type="datetimeFigureOut">
              <a:rPr lang="en-US" smtClean="0"/>
              <a:t>4/15/26</a:t>
            </a:fld>
            <a:endParaRPr lang="en-US" dirty="0"/>
          </a:p>
        </p:txBody>
      </p:sp>
      <p:sp>
        <p:nvSpPr>
          <p:cNvPr id="5" name="Footer Placeholder 4">
            <a:extLst>
              <a:ext uri="{FF2B5EF4-FFF2-40B4-BE49-F238E27FC236}">
                <a16:creationId xmlns:a16="http://schemas.microsoft.com/office/drawing/2014/main" id="{99AAA138-6963-4C51-F660-26163F9D0AE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58E42E4-1EE7-14F1-EFB6-3A9002B1B664}"/>
              </a:ext>
            </a:extLst>
          </p:cNvPr>
          <p:cNvSpPr>
            <a:spLocks noGrp="1"/>
          </p:cNvSpPr>
          <p:nvPr>
            <p:ph type="sldNum" sz="quarter" idx="12"/>
          </p:nvPr>
        </p:nvSpPr>
        <p:spPr/>
        <p:txBody>
          <a:bodyPr/>
          <a:lstStyle/>
          <a:p>
            <a:fld id="{004B0141-DE53-7049-9BDC-C99D8BD64D34}" type="slidenum">
              <a:rPr lang="en-US" smtClean="0"/>
              <a:t>‹#›</a:t>
            </a:fld>
            <a:endParaRPr lang="en-US" dirty="0"/>
          </a:p>
        </p:txBody>
      </p:sp>
    </p:spTree>
    <p:extLst>
      <p:ext uri="{BB962C8B-B14F-4D97-AF65-F5344CB8AC3E}">
        <p14:creationId xmlns:p14="http://schemas.microsoft.com/office/powerpoint/2010/main" val="3991160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32300-36E1-234D-6D3E-15F4BB1407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AD44A7-B4F7-5E4E-00EC-3BD8AA7FCD2E}"/>
              </a:ext>
            </a:extLst>
          </p:cNvPr>
          <p:cNvSpPr>
            <a:spLocks noGrp="1"/>
          </p:cNvSpPr>
          <p:nvPr>
            <p:ph sz="half" idx="1"/>
          </p:nvPr>
        </p:nvSpPr>
        <p:spPr>
          <a:xfrm>
            <a:off x="1676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CE9132-1096-A8A7-55AC-3EF01BCCC9BF}"/>
              </a:ext>
            </a:extLst>
          </p:cNvPr>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D05771-34CC-8ACD-0E35-100A8355819D}"/>
              </a:ext>
            </a:extLst>
          </p:cNvPr>
          <p:cNvSpPr>
            <a:spLocks noGrp="1"/>
          </p:cNvSpPr>
          <p:nvPr>
            <p:ph type="dt" sz="half" idx="10"/>
          </p:nvPr>
        </p:nvSpPr>
        <p:spPr/>
        <p:txBody>
          <a:bodyPr/>
          <a:lstStyle/>
          <a:p>
            <a:fld id="{88381C69-4C8D-3B47-8E9C-6345C8191F2A}" type="datetimeFigureOut">
              <a:rPr lang="en-US" smtClean="0"/>
              <a:t>4/15/26</a:t>
            </a:fld>
            <a:endParaRPr lang="en-US" dirty="0"/>
          </a:p>
        </p:txBody>
      </p:sp>
      <p:sp>
        <p:nvSpPr>
          <p:cNvPr id="6" name="Footer Placeholder 5">
            <a:extLst>
              <a:ext uri="{FF2B5EF4-FFF2-40B4-BE49-F238E27FC236}">
                <a16:creationId xmlns:a16="http://schemas.microsoft.com/office/drawing/2014/main" id="{A39F01AD-F2A8-7916-C66E-0FCF47DB042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37DF064-7B81-50BE-0EF4-5BBD8BFC73F5}"/>
              </a:ext>
            </a:extLst>
          </p:cNvPr>
          <p:cNvSpPr>
            <a:spLocks noGrp="1"/>
          </p:cNvSpPr>
          <p:nvPr>
            <p:ph type="sldNum" sz="quarter" idx="12"/>
          </p:nvPr>
        </p:nvSpPr>
        <p:spPr/>
        <p:txBody>
          <a:bodyPr/>
          <a:lstStyle/>
          <a:p>
            <a:fld id="{004B0141-DE53-7049-9BDC-C99D8BD64D34}" type="slidenum">
              <a:rPr lang="en-US" smtClean="0"/>
              <a:t>‹#›</a:t>
            </a:fld>
            <a:endParaRPr lang="en-US" dirty="0"/>
          </a:p>
        </p:txBody>
      </p:sp>
    </p:spTree>
    <p:extLst>
      <p:ext uri="{BB962C8B-B14F-4D97-AF65-F5344CB8AC3E}">
        <p14:creationId xmlns:p14="http://schemas.microsoft.com/office/powerpoint/2010/main" val="32122068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FD40A-BC3C-8F98-3BE3-CBD166052986}"/>
              </a:ext>
            </a:extLst>
          </p:cNvPr>
          <p:cNvSpPr>
            <a:spLocks noGrp="1"/>
          </p:cNvSpPr>
          <p:nvPr>
            <p:ph type="title"/>
          </p:nvPr>
        </p:nvSpPr>
        <p:spPr>
          <a:xfrm>
            <a:off x="1679576" y="730251"/>
            <a:ext cx="21031200" cy="2651126"/>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64D7F6-95B8-5B76-811A-08B3ADA82C78}"/>
              </a:ext>
            </a:extLst>
          </p:cNvPr>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86C19E49-342C-ED11-2D88-52E153DB79AF}"/>
              </a:ext>
            </a:extLst>
          </p:cNvPr>
          <p:cNvSpPr>
            <a:spLocks noGrp="1"/>
          </p:cNvSpPr>
          <p:nvPr>
            <p:ph sz="half" idx="2"/>
          </p:nvPr>
        </p:nvSpPr>
        <p:spPr>
          <a:xfrm>
            <a:off x="1679577" y="5010150"/>
            <a:ext cx="10315574"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A99803-B327-3CB0-FECE-39CA2E2455C0}"/>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F913FB74-7DB8-94EE-1B9E-34DC30589809}"/>
              </a:ext>
            </a:extLst>
          </p:cNvPr>
          <p:cNvSpPr>
            <a:spLocks noGrp="1"/>
          </p:cNvSpPr>
          <p:nvPr>
            <p:ph sz="quarter" idx="4"/>
          </p:nvPr>
        </p:nvSpPr>
        <p:spPr>
          <a:xfrm>
            <a:off x="12344400"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F24C35-0A3C-5692-2320-AF8A322DBD3C}"/>
              </a:ext>
            </a:extLst>
          </p:cNvPr>
          <p:cNvSpPr>
            <a:spLocks noGrp="1"/>
          </p:cNvSpPr>
          <p:nvPr>
            <p:ph type="dt" sz="half" idx="10"/>
          </p:nvPr>
        </p:nvSpPr>
        <p:spPr/>
        <p:txBody>
          <a:bodyPr/>
          <a:lstStyle/>
          <a:p>
            <a:fld id="{88381C69-4C8D-3B47-8E9C-6345C8191F2A}" type="datetimeFigureOut">
              <a:rPr lang="en-US" smtClean="0"/>
              <a:t>4/15/26</a:t>
            </a:fld>
            <a:endParaRPr lang="en-US" dirty="0"/>
          </a:p>
        </p:txBody>
      </p:sp>
      <p:sp>
        <p:nvSpPr>
          <p:cNvPr id="8" name="Footer Placeholder 7">
            <a:extLst>
              <a:ext uri="{FF2B5EF4-FFF2-40B4-BE49-F238E27FC236}">
                <a16:creationId xmlns:a16="http://schemas.microsoft.com/office/drawing/2014/main" id="{8043A34F-E9BE-E46E-E4A4-3CC92E63818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F10CCA5-B3A5-34CE-E99C-B8DE4DAEFA0C}"/>
              </a:ext>
            </a:extLst>
          </p:cNvPr>
          <p:cNvSpPr>
            <a:spLocks noGrp="1"/>
          </p:cNvSpPr>
          <p:nvPr>
            <p:ph type="sldNum" sz="quarter" idx="12"/>
          </p:nvPr>
        </p:nvSpPr>
        <p:spPr/>
        <p:txBody>
          <a:bodyPr/>
          <a:lstStyle/>
          <a:p>
            <a:fld id="{004B0141-DE53-7049-9BDC-C99D8BD64D34}" type="slidenum">
              <a:rPr lang="en-US" smtClean="0"/>
              <a:t>‹#›</a:t>
            </a:fld>
            <a:endParaRPr lang="en-US" dirty="0"/>
          </a:p>
        </p:txBody>
      </p:sp>
    </p:spTree>
    <p:extLst>
      <p:ext uri="{BB962C8B-B14F-4D97-AF65-F5344CB8AC3E}">
        <p14:creationId xmlns:p14="http://schemas.microsoft.com/office/powerpoint/2010/main" val="5581456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F27CD-A758-54D3-ADA4-4FB085D1DD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9959A2-FBA4-BBDC-1250-75667B629074}"/>
              </a:ext>
            </a:extLst>
          </p:cNvPr>
          <p:cNvSpPr>
            <a:spLocks noGrp="1"/>
          </p:cNvSpPr>
          <p:nvPr>
            <p:ph type="dt" sz="half" idx="10"/>
          </p:nvPr>
        </p:nvSpPr>
        <p:spPr/>
        <p:txBody>
          <a:bodyPr/>
          <a:lstStyle/>
          <a:p>
            <a:fld id="{88381C69-4C8D-3B47-8E9C-6345C8191F2A}" type="datetimeFigureOut">
              <a:rPr lang="en-US" smtClean="0"/>
              <a:t>4/15/26</a:t>
            </a:fld>
            <a:endParaRPr lang="en-US" dirty="0"/>
          </a:p>
        </p:txBody>
      </p:sp>
      <p:sp>
        <p:nvSpPr>
          <p:cNvPr id="4" name="Footer Placeholder 3">
            <a:extLst>
              <a:ext uri="{FF2B5EF4-FFF2-40B4-BE49-F238E27FC236}">
                <a16:creationId xmlns:a16="http://schemas.microsoft.com/office/drawing/2014/main" id="{92E1ECCA-4DAA-CC23-2124-A525BC4A5F6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89230E0-5AB1-F069-A052-4CCCE71EE4B8}"/>
              </a:ext>
            </a:extLst>
          </p:cNvPr>
          <p:cNvSpPr>
            <a:spLocks noGrp="1"/>
          </p:cNvSpPr>
          <p:nvPr>
            <p:ph type="sldNum" sz="quarter" idx="12"/>
          </p:nvPr>
        </p:nvSpPr>
        <p:spPr/>
        <p:txBody>
          <a:bodyPr/>
          <a:lstStyle/>
          <a:p>
            <a:fld id="{004B0141-DE53-7049-9BDC-C99D8BD64D34}" type="slidenum">
              <a:rPr lang="en-US" smtClean="0"/>
              <a:t>‹#›</a:t>
            </a:fld>
            <a:endParaRPr lang="en-US" dirty="0"/>
          </a:p>
        </p:txBody>
      </p:sp>
    </p:spTree>
    <p:extLst>
      <p:ext uri="{BB962C8B-B14F-4D97-AF65-F5344CB8AC3E}">
        <p14:creationId xmlns:p14="http://schemas.microsoft.com/office/powerpoint/2010/main" val="22097188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0A0DA7-F227-23B1-F4AC-02E52717A34A}"/>
              </a:ext>
            </a:extLst>
          </p:cNvPr>
          <p:cNvSpPr>
            <a:spLocks noGrp="1"/>
          </p:cNvSpPr>
          <p:nvPr>
            <p:ph type="dt" sz="half" idx="10"/>
          </p:nvPr>
        </p:nvSpPr>
        <p:spPr/>
        <p:txBody>
          <a:bodyPr/>
          <a:lstStyle/>
          <a:p>
            <a:fld id="{88381C69-4C8D-3B47-8E9C-6345C8191F2A}" type="datetimeFigureOut">
              <a:rPr lang="en-US" smtClean="0"/>
              <a:t>4/15/26</a:t>
            </a:fld>
            <a:endParaRPr lang="en-US" dirty="0"/>
          </a:p>
        </p:txBody>
      </p:sp>
      <p:sp>
        <p:nvSpPr>
          <p:cNvPr id="3" name="Footer Placeholder 2">
            <a:extLst>
              <a:ext uri="{FF2B5EF4-FFF2-40B4-BE49-F238E27FC236}">
                <a16:creationId xmlns:a16="http://schemas.microsoft.com/office/drawing/2014/main" id="{855A44A7-CCFC-B08B-61EA-C9007D68595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A914B84-AB78-0812-BFBD-18B628E23B86}"/>
              </a:ext>
            </a:extLst>
          </p:cNvPr>
          <p:cNvSpPr>
            <a:spLocks noGrp="1"/>
          </p:cNvSpPr>
          <p:nvPr>
            <p:ph type="sldNum" sz="quarter" idx="12"/>
          </p:nvPr>
        </p:nvSpPr>
        <p:spPr/>
        <p:txBody>
          <a:bodyPr/>
          <a:lstStyle/>
          <a:p>
            <a:fld id="{004B0141-DE53-7049-9BDC-C99D8BD64D34}" type="slidenum">
              <a:rPr lang="en-US" smtClean="0"/>
              <a:t>‹#›</a:t>
            </a:fld>
            <a:endParaRPr lang="en-US" dirty="0"/>
          </a:p>
        </p:txBody>
      </p:sp>
    </p:spTree>
    <p:extLst>
      <p:ext uri="{BB962C8B-B14F-4D97-AF65-F5344CB8AC3E}">
        <p14:creationId xmlns:p14="http://schemas.microsoft.com/office/powerpoint/2010/main" val="4043880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A2FF-9736-A22F-C898-9F3DDA66CB31}"/>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Content Placeholder 2">
            <a:extLst>
              <a:ext uri="{FF2B5EF4-FFF2-40B4-BE49-F238E27FC236}">
                <a16:creationId xmlns:a16="http://schemas.microsoft.com/office/drawing/2014/main" id="{40C9088B-EC5C-4937-9CBC-231183B79533}"/>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10A00D-AEE2-D6B6-E7D5-11C8D4C347F4}"/>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6258882C-CC87-BB19-8662-A34FDAA43D51}"/>
              </a:ext>
            </a:extLst>
          </p:cNvPr>
          <p:cNvSpPr>
            <a:spLocks noGrp="1"/>
          </p:cNvSpPr>
          <p:nvPr>
            <p:ph type="dt" sz="half" idx="10"/>
          </p:nvPr>
        </p:nvSpPr>
        <p:spPr/>
        <p:txBody>
          <a:bodyPr/>
          <a:lstStyle/>
          <a:p>
            <a:fld id="{88381C69-4C8D-3B47-8E9C-6345C8191F2A}" type="datetimeFigureOut">
              <a:rPr lang="en-US" smtClean="0"/>
              <a:t>4/15/26</a:t>
            </a:fld>
            <a:endParaRPr lang="en-US" dirty="0"/>
          </a:p>
        </p:txBody>
      </p:sp>
      <p:sp>
        <p:nvSpPr>
          <p:cNvPr id="6" name="Footer Placeholder 5">
            <a:extLst>
              <a:ext uri="{FF2B5EF4-FFF2-40B4-BE49-F238E27FC236}">
                <a16:creationId xmlns:a16="http://schemas.microsoft.com/office/drawing/2014/main" id="{652E0E49-D83A-678B-6377-F3E9B8638FF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7AEE70F-B0CE-786C-90FF-7E93DC57CA8B}"/>
              </a:ext>
            </a:extLst>
          </p:cNvPr>
          <p:cNvSpPr>
            <a:spLocks noGrp="1"/>
          </p:cNvSpPr>
          <p:nvPr>
            <p:ph type="sldNum" sz="quarter" idx="12"/>
          </p:nvPr>
        </p:nvSpPr>
        <p:spPr/>
        <p:txBody>
          <a:bodyPr/>
          <a:lstStyle/>
          <a:p>
            <a:fld id="{004B0141-DE53-7049-9BDC-C99D8BD64D34}" type="slidenum">
              <a:rPr lang="en-US" smtClean="0"/>
              <a:t>‹#›</a:t>
            </a:fld>
            <a:endParaRPr lang="en-US" dirty="0"/>
          </a:p>
        </p:txBody>
      </p:sp>
    </p:spTree>
    <p:extLst>
      <p:ext uri="{BB962C8B-B14F-4D97-AF65-F5344CB8AC3E}">
        <p14:creationId xmlns:p14="http://schemas.microsoft.com/office/powerpoint/2010/main" val="6824149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03512-BF10-C38D-6E1F-D9FE93D61F53}"/>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Picture Placeholder 2">
            <a:extLst>
              <a:ext uri="{FF2B5EF4-FFF2-40B4-BE49-F238E27FC236}">
                <a16:creationId xmlns:a16="http://schemas.microsoft.com/office/drawing/2014/main" id="{6DB9401F-D1BD-8ADB-13A3-83C35196CE0D}"/>
              </a:ext>
            </a:extLst>
          </p:cNvPr>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dirty="0"/>
          </a:p>
        </p:txBody>
      </p:sp>
      <p:sp>
        <p:nvSpPr>
          <p:cNvPr id="4" name="Text Placeholder 3">
            <a:extLst>
              <a:ext uri="{FF2B5EF4-FFF2-40B4-BE49-F238E27FC236}">
                <a16:creationId xmlns:a16="http://schemas.microsoft.com/office/drawing/2014/main" id="{7C3FB047-20FA-F129-D154-2EBF7044C550}"/>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38E5AB0B-342C-8A07-13D6-E47FF41DB30C}"/>
              </a:ext>
            </a:extLst>
          </p:cNvPr>
          <p:cNvSpPr>
            <a:spLocks noGrp="1"/>
          </p:cNvSpPr>
          <p:nvPr>
            <p:ph type="dt" sz="half" idx="10"/>
          </p:nvPr>
        </p:nvSpPr>
        <p:spPr/>
        <p:txBody>
          <a:bodyPr/>
          <a:lstStyle/>
          <a:p>
            <a:fld id="{88381C69-4C8D-3B47-8E9C-6345C8191F2A}" type="datetimeFigureOut">
              <a:rPr lang="en-US" smtClean="0"/>
              <a:t>4/15/26</a:t>
            </a:fld>
            <a:endParaRPr lang="en-US" dirty="0"/>
          </a:p>
        </p:txBody>
      </p:sp>
      <p:sp>
        <p:nvSpPr>
          <p:cNvPr id="6" name="Footer Placeholder 5">
            <a:extLst>
              <a:ext uri="{FF2B5EF4-FFF2-40B4-BE49-F238E27FC236}">
                <a16:creationId xmlns:a16="http://schemas.microsoft.com/office/drawing/2014/main" id="{30C21C78-49C2-D5BA-5D5A-7CFF648C6C2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61B1A3F-B220-7D68-E24F-A63DAC4DE125}"/>
              </a:ext>
            </a:extLst>
          </p:cNvPr>
          <p:cNvSpPr>
            <a:spLocks noGrp="1"/>
          </p:cNvSpPr>
          <p:nvPr>
            <p:ph type="sldNum" sz="quarter" idx="12"/>
          </p:nvPr>
        </p:nvSpPr>
        <p:spPr/>
        <p:txBody>
          <a:bodyPr/>
          <a:lstStyle/>
          <a:p>
            <a:fld id="{004B0141-DE53-7049-9BDC-C99D8BD64D34}" type="slidenum">
              <a:rPr lang="en-US" smtClean="0"/>
              <a:t>‹#›</a:t>
            </a:fld>
            <a:endParaRPr lang="en-US" dirty="0"/>
          </a:p>
        </p:txBody>
      </p:sp>
    </p:spTree>
    <p:extLst>
      <p:ext uri="{BB962C8B-B14F-4D97-AF65-F5344CB8AC3E}">
        <p14:creationId xmlns:p14="http://schemas.microsoft.com/office/powerpoint/2010/main" val="10135481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CA6F0-436B-49B4-E9C9-5160BB2ADC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10D5BE-6427-2793-33F2-B817770F23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48D406-CD34-5DDE-3E00-00CC8F9F800B}"/>
              </a:ext>
            </a:extLst>
          </p:cNvPr>
          <p:cNvSpPr>
            <a:spLocks noGrp="1"/>
          </p:cNvSpPr>
          <p:nvPr>
            <p:ph type="dt" sz="half" idx="10"/>
          </p:nvPr>
        </p:nvSpPr>
        <p:spPr/>
        <p:txBody>
          <a:bodyPr/>
          <a:lstStyle/>
          <a:p>
            <a:fld id="{88381C69-4C8D-3B47-8E9C-6345C8191F2A}" type="datetimeFigureOut">
              <a:rPr lang="en-US" smtClean="0"/>
              <a:t>4/15/26</a:t>
            </a:fld>
            <a:endParaRPr lang="en-US" dirty="0"/>
          </a:p>
        </p:txBody>
      </p:sp>
      <p:sp>
        <p:nvSpPr>
          <p:cNvPr id="5" name="Footer Placeholder 4">
            <a:extLst>
              <a:ext uri="{FF2B5EF4-FFF2-40B4-BE49-F238E27FC236}">
                <a16:creationId xmlns:a16="http://schemas.microsoft.com/office/drawing/2014/main" id="{660442BC-8638-4FD9-A17D-841BD1E9613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459B383-DCD2-FF9A-F9BE-E410A0E0AFF6}"/>
              </a:ext>
            </a:extLst>
          </p:cNvPr>
          <p:cNvSpPr>
            <a:spLocks noGrp="1"/>
          </p:cNvSpPr>
          <p:nvPr>
            <p:ph type="sldNum" sz="quarter" idx="12"/>
          </p:nvPr>
        </p:nvSpPr>
        <p:spPr/>
        <p:txBody>
          <a:bodyPr/>
          <a:lstStyle/>
          <a:p>
            <a:fld id="{004B0141-DE53-7049-9BDC-C99D8BD64D34}" type="slidenum">
              <a:rPr lang="en-US" smtClean="0"/>
              <a:t>‹#›</a:t>
            </a:fld>
            <a:endParaRPr lang="en-US" dirty="0"/>
          </a:p>
        </p:txBody>
      </p:sp>
    </p:spTree>
    <p:extLst>
      <p:ext uri="{BB962C8B-B14F-4D97-AF65-F5344CB8AC3E}">
        <p14:creationId xmlns:p14="http://schemas.microsoft.com/office/powerpoint/2010/main" val="40408295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831543-1ADA-1044-4BB2-53A19527460E}"/>
              </a:ext>
            </a:extLst>
          </p:cNvPr>
          <p:cNvSpPr>
            <a:spLocks noGrp="1"/>
          </p:cNvSpPr>
          <p:nvPr>
            <p:ph type="title" orient="vert"/>
          </p:nvPr>
        </p:nvSpPr>
        <p:spPr>
          <a:xfrm>
            <a:off x="17449800" y="730250"/>
            <a:ext cx="5257800" cy="1162367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DB2E9C-080D-9789-DA9C-3C68CAF1D97E}"/>
              </a:ext>
            </a:extLst>
          </p:cNvPr>
          <p:cNvSpPr>
            <a:spLocks noGrp="1"/>
          </p:cNvSpPr>
          <p:nvPr>
            <p:ph type="body" orient="vert" idx="1"/>
          </p:nvPr>
        </p:nvSpPr>
        <p:spPr>
          <a:xfrm>
            <a:off x="1676400" y="730250"/>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2F02F0-25F1-477E-F050-FA8A4300F8F9}"/>
              </a:ext>
            </a:extLst>
          </p:cNvPr>
          <p:cNvSpPr>
            <a:spLocks noGrp="1"/>
          </p:cNvSpPr>
          <p:nvPr>
            <p:ph type="dt" sz="half" idx="10"/>
          </p:nvPr>
        </p:nvSpPr>
        <p:spPr/>
        <p:txBody>
          <a:bodyPr/>
          <a:lstStyle/>
          <a:p>
            <a:fld id="{88381C69-4C8D-3B47-8E9C-6345C8191F2A}" type="datetimeFigureOut">
              <a:rPr lang="en-US" smtClean="0"/>
              <a:t>4/15/26</a:t>
            </a:fld>
            <a:endParaRPr lang="en-US" dirty="0"/>
          </a:p>
        </p:txBody>
      </p:sp>
      <p:sp>
        <p:nvSpPr>
          <p:cNvPr id="5" name="Footer Placeholder 4">
            <a:extLst>
              <a:ext uri="{FF2B5EF4-FFF2-40B4-BE49-F238E27FC236}">
                <a16:creationId xmlns:a16="http://schemas.microsoft.com/office/drawing/2014/main" id="{E771B8C1-5722-2016-B487-1F9AC620845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F102949-074B-FB04-1324-A3C7E6F9DC63}"/>
              </a:ext>
            </a:extLst>
          </p:cNvPr>
          <p:cNvSpPr>
            <a:spLocks noGrp="1"/>
          </p:cNvSpPr>
          <p:nvPr>
            <p:ph type="sldNum" sz="quarter" idx="12"/>
          </p:nvPr>
        </p:nvSpPr>
        <p:spPr/>
        <p:txBody>
          <a:bodyPr/>
          <a:lstStyle/>
          <a:p>
            <a:fld id="{004B0141-DE53-7049-9BDC-C99D8BD64D34}" type="slidenum">
              <a:rPr lang="en-US" smtClean="0"/>
              <a:t>‹#›</a:t>
            </a:fld>
            <a:endParaRPr lang="en-US" dirty="0"/>
          </a:p>
        </p:txBody>
      </p:sp>
    </p:spTree>
    <p:extLst>
      <p:ext uri="{BB962C8B-B14F-4D97-AF65-F5344CB8AC3E}">
        <p14:creationId xmlns:p14="http://schemas.microsoft.com/office/powerpoint/2010/main" val="23785668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1" name="Body Level One…"/>
          <p:cNvSpPr txBox="1">
            <a:spLocks noGrp="1"/>
          </p:cNvSpPr>
          <p:nvPr>
            <p:ph type="body" sz="quarter" idx="1" hasCustomPrompt="1"/>
          </p:nvPr>
        </p:nvSpPr>
        <p:spPr>
          <a:xfrm>
            <a:off x="1201340" y="11859862"/>
            <a:ext cx="21971004" cy="636980"/>
          </a:xfrm>
          <a:prstGeom prst="rect">
            <a:avLst/>
          </a:prstGeom>
        </p:spPr>
        <p:txBody>
          <a:bodyPr lIns="45718" tIns="45718" rIns="45718" bIns="45718" numCol="1" spcCol="38100"/>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Author and Date</a:t>
            </a:r>
          </a:p>
          <a:p>
            <a:pPr lvl="1"/>
            <a:endParaRPr/>
          </a:p>
          <a:p>
            <a:pPr lvl="2"/>
            <a:endParaRPr/>
          </a:p>
          <a:p>
            <a:pPr lvl="3"/>
            <a:endParaRPr/>
          </a:p>
          <a:p>
            <a:pPr lvl="4"/>
            <a:endParaRPr/>
          </a:p>
        </p:txBody>
      </p:sp>
      <p:sp>
        <p:nvSpPr>
          <p:cNvPr id="12" name="Presentation Title"/>
          <p:cNvSpPr txBox="1">
            <a:spLocks noGrp="1"/>
          </p:cNvSpPr>
          <p:nvPr>
            <p:ph type="title" hasCustomPrompt="1"/>
          </p:nvPr>
        </p:nvSpPr>
        <p:spPr>
          <a:xfrm>
            <a:off x="1206497" y="2574993"/>
            <a:ext cx="21971006" cy="4648202"/>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21" hasCustomPrompt="1"/>
          </p:nvPr>
        </p:nvSpPr>
        <p:spPr>
          <a:xfrm>
            <a:off x="1201343" y="7223191"/>
            <a:ext cx="21971002" cy="1905002"/>
          </a:xfrm>
          <a:prstGeom prst="rect">
            <a:avLst/>
          </a:prstGeom>
        </p:spPr>
        <p:txBody>
          <a:bodyPr numCol="1" spcCol="38100"/>
          <a:lstStyle>
            <a:lvl1pPr marL="0" indent="0" defTabSz="825500">
              <a:lnSpc>
                <a:spcPct val="100000"/>
              </a:lnSpc>
              <a:spcBef>
                <a:spcPts val="0"/>
              </a:spcBef>
              <a:buSzTx/>
              <a:buNone/>
              <a:defRPr sz="5500" b="1"/>
            </a:lvl1pPr>
          </a:lstStyle>
          <a:p>
            <a:r>
              <a:t>Presentation Subtitle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extLst>
      <p:ext uri="{BB962C8B-B14F-4D97-AF65-F5344CB8AC3E}">
        <p14:creationId xmlns:p14="http://schemas.microsoft.com/office/powerpoint/2010/main" val="208463067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numCol="1" spcCol="38100"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6"/>
            <a:ext cx="21971000" cy="7241586"/>
          </a:xfrm>
          <a:prstGeom prst="rect">
            <a:avLst/>
          </a:prstGeom>
        </p:spPr>
        <p:txBody>
          <a:bodyPr numCol="1" spcCol="38100" anchor="b"/>
          <a:lstStyle>
            <a:lvl1pPr marL="0" indent="0" algn="ctr">
              <a:lnSpc>
                <a:spcPct val="80000"/>
              </a:lnSpc>
              <a:spcBef>
                <a:spcPts val="0"/>
              </a:spcBef>
              <a:buSzTx/>
              <a:buNone/>
              <a:defRPr sz="25000" b="1" spc="-250"/>
            </a:lvl1pPr>
            <a:lvl2pPr marL="0" indent="0" algn="ctr">
              <a:lnSpc>
                <a:spcPct val="80000"/>
              </a:lnSpc>
              <a:spcBef>
                <a:spcPts val="0"/>
              </a:spcBef>
              <a:buSzTx/>
              <a:buNone/>
              <a:defRPr sz="25000" b="1" spc="-250"/>
            </a:lvl2pPr>
            <a:lvl3pPr marL="0" indent="0" algn="ctr">
              <a:lnSpc>
                <a:spcPct val="80000"/>
              </a:lnSpc>
              <a:spcBef>
                <a:spcPts val="0"/>
              </a:spcBef>
              <a:buSzTx/>
              <a:buNone/>
              <a:defRPr sz="25000" b="1" spc="-250"/>
            </a:lvl3pPr>
            <a:lvl4pPr marL="0" indent="0" algn="ctr">
              <a:lnSpc>
                <a:spcPct val="80000"/>
              </a:lnSpc>
              <a:spcBef>
                <a:spcPts val="0"/>
              </a:spcBef>
              <a:buSzTx/>
              <a:buNone/>
              <a:defRPr sz="25000" b="1" spc="-250"/>
            </a:lvl4pPr>
            <a:lvl5pPr marL="0" indent="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8" tIns="45718" rIns="45718" bIns="45718" numCol="1" spcCol="38100"/>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Body Level One…"/>
          <p:cNvSpPr txBox="1">
            <a:spLocks noGrp="1"/>
          </p:cNvSpPr>
          <p:nvPr>
            <p:ph type="body" sz="quarter" idx="1" hasCustomPrompt="1"/>
          </p:nvPr>
        </p:nvSpPr>
        <p:spPr>
          <a:xfrm>
            <a:off x="2430024" y="10675453"/>
            <a:ext cx="20200054" cy="636980"/>
          </a:xfrm>
          <a:prstGeom prst="rect">
            <a:avLst/>
          </a:prstGeom>
        </p:spPr>
        <p:txBody>
          <a:bodyPr lIns="45718" tIns="45718" rIns="45718" bIns="45718" numCol="1" spcCol="38100"/>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Attribution</a:t>
            </a:r>
          </a:p>
          <a:p>
            <a:pPr lvl="1"/>
            <a:endParaRPr/>
          </a:p>
          <a:p>
            <a:pPr lvl="2"/>
            <a:endParaRPr/>
          </a:p>
          <a:p>
            <a:pPr lvl="3"/>
            <a:endParaRPr/>
          </a:p>
          <a:p>
            <a:pPr lvl="4"/>
            <a:endParaRPr/>
          </a:p>
        </p:txBody>
      </p:sp>
      <p:sp>
        <p:nvSpPr>
          <p:cNvPr id="116" name="Body Level One…"/>
          <p:cNvSpPr txBox="1">
            <a:spLocks noGrp="1"/>
          </p:cNvSpPr>
          <p:nvPr>
            <p:ph type="body" sz="half" idx="21" hasCustomPrompt="1"/>
          </p:nvPr>
        </p:nvSpPr>
        <p:spPr>
          <a:xfrm>
            <a:off x="1753923" y="4939860"/>
            <a:ext cx="20876154" cy="3836281"/>
          </a:xfrm>
          <a:prstGeom prst="rect">
            <a:avLst/>
          </a:prstGeom>
        </p:spPr>
        <p:txBody>
          <a:bodyPr numCol="1" spcCol="38100"/>
          <a:lstStyle>
            <a:lvl1pPr marL="469900" indent="-300876">
              <a:spcBef>
                <a:spcPts val="0"/>
              </a:spcBef>
              <a:buSzTx/>
              <a:buNone/>
              <a:defRPr sz="8500" spc="-200">
                <a:latin typeface="Helvetica Neue Medium"/>
                <a:ea typeface="Helvetica Neue Medium"/>
                <a:cs typeface="Helvetica Neue Medium"/>
                <a:sym typeface="Helvetica Neue Medium"/>
              </a:defRPr>
            </a:lvl1pPr>
          </a:lstStyle>
          <a:p>
            <a:r>
              <a:t>“Notable Quote”</a:t>
            </a: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wl of salad with fried rice, boiled eggs, and chopsticks"/>
          <p:cNvSpPr>
            <a:spLocks noGrp="1"/>
          </p:cNvSpPr>
          <p:nvPr>
            <p:ph type="pic" idx="21"/>
          </p:nvPr>
        </p:nvSpPr>
        <p:spPr>
          <a:xfrm>
            <a:off x="-1333500" y="-5524500"/>
            <a:ext cx="27051000" cy="21640800"/>
          </a:xfrm>
          <a:prstGeom prst="rect">
            <a:avLst/>
          </a:prstGeom>
        </p:spPr>
        <p:txBody>
          <a:bodyPr lIns="91439" tIns="45719" rIns="91439" bIns="45719" numCol="1" spcCol="38100">
            <a:noAutofit/>
          </a:bodyPr>
          <a:lstStyle/>
          <a:p>
            <a:r>
              <a:rPr lang="en-US" dirty="0"/>
              <a:t>Click icon to add picture</a:t>
            </a:r>
            <a:endParaRPr dirty="0"/>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t>‹#›</a:t>
            </a:fld>
            <a:endParaRPr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7200" b="1">
                <a:solidFill>
                  <a:srgbClr val="2F6A36"/>
                </a:solidFill>
              </a:defRPr>
            </a:lvl1pPr>
          </a:lstStyle>
          <a:p>
            <a:r>
              <a:rPr lang="en-US"/>
              <a:t>Click to edit Master title style</a:t>
            </a:r>
            <a:endParaRPr lang="en-US" dirty="0"/>
          </a:p>
        </p:txBody>
      </p:sp>
      <p:sp>
        <p:nvSpPr>
          <p:cNvPr id="3" name="Content Placeholder 2"/>
          <p:cNvSpPr>
            <a:spLocks noGrp="1"/>
          </p:cNvSpPr>
          <p:nvPr>
            <p:ph idx="1"/>
          </p:nvPr>
        </p:nvSpPr>
        <p:spPr>
          <a:xfrm>
            <a:off x="1219201" y="3200402"/>
            <a:ext cx="21945602" cy="8686800"/>
          </a:xfrm>
        </p:spPr>
        <p:txBody>
          <a:bodyPr/>
          <a:lstStyle>
            <a:lvl1pPr>
              <a:defRPr sz="4800" b="0" i="0">
                <a:solidFill>
                  <a:schemeClr val="tx1">
                    <a:lumMod val="75000"/>
                    <a:lumOff val="25000"/>
                  </a:schemeClr>
                </a:solidFill>
                <a:latin typeface="Montserrat" pitchFamily="2" charset="77"/>
              </a:defRPr>
            </a:lvl1pPr>
            <a:lvl2pPr>
              <a:defRPr b="0" i="0">
                <a:solidFill>
                  <a:schemeClr val="tx1">
                    <a:lumMod val="75000"/>
                    <a:lumOff val="25000"/>
                  </a:schemeClr>
                </a:solidFill>
                <a:latin typeface="Montserrat Light" pitchFamily="2" charset="77"/>
              </a:defRPr>
            </a:lvl2pPr>
            <a:lvl3pPr>
              <a:defRPr b="0" i="0">
                <a:solidFill>
                  <a:schemeClr val="tx1">
                    <a:lumMod val="75000"/>
                    <a:lumOff val="25000"/>
                  </a:schemeClr>
                </a:solidFill>
                <a:latin typeface="Montserrat Light" pitchFamily="2" charset="77"/>
              </a:defRPr>
            </a:lvl3pPr>
            <a:lvl4pPr>
              <a:defRPr b="0" i="0">
                <a:solidFill>
                  <a:schemeClr val="tx1">
                    <a:lumMod val="75000"/>
                    <a:lumOff val="25000"/>
                  </a:schemeClr>
                </a:solidFill>
                <a:latin typeface="Montserrat Light" pitchFamily="2" charset="77"/>
              </a:defRPr>
            </a:lvl4pPr>
            <a:lvl5pPr>
              <a:defRPr b="0" i="0">
                <a:solidFill>
                  <a:schemeClr val="tx1">
                    <a:lumMod val="75000"/>
                    <a:lumOff val="25000"/>
                  </a:schemeClr>
                </a:solidFill>
                <a:latin typeface="Montserrat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87222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32300-36E1-234D-6D3E-15F4BB1407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AD44A7-B4F7-5E4E-00EC-3BD8AA7FCD2E}"/>
              </a:ext>
            </a:extLst>
          </p:cNvPr>
          <p:cNvSpPr>
            <a:spLocks noGrp="1"/>
          </p:cNvSpPr>
          <p:nvPr>
            <p:ph sz="half" idx="1"/>
          </p:nvPr>
        </p:nvSpPr>
        <p:spPr>
          <a:xfrm>
            <a:off x="1676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CE9132-1096-A8A7-55AC-3EF01BCCC9BF}"/>
              </a:ext>
            </a:extLst>
          </p:cNvPr>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D05771-34CC-8ACD-0E35-100A8355819D}"/>
              </a:ext>
            </a:extLst>
          </p:cNvPr>
          <p:cNvSpPr>
            <a:spLocks noGrp="1"/>
          </p:cNvSpPr>
          <p:nvPr>
            <p:ph type="dt" sz="half" idx="10"/>
          </p:nvPr>
        </p:nvSpPr>
        <p:spPr/>
        <p:txBody>
          <a:bodyPr/>
          <a:lstStyle/>
          <a:p>
            <a:fld id="{88381C69-4C8D-3B47-8E9C-6345C8191F2A}" type="datetimeFigureOut">
              <a:rPr lang="en-US" smtClean="0"/>
              <a:t>4/15/26</a:t>
            </a:fld>
            <a:endParaRPr lang="en-US"/>
          </a:p>
        </p:txBody>
      </p:sp>
      <p:sp>
        <p:nvSpPr>
          <p:cNvPr id="6" name="Footer Placeholder 5">
            <a:extLst>
              <a:ext uri="{FF2B5EF4-FFF2-40B4-BE49-F238E27FC236}">
                <a16:creationId xmlns:a16="http://schemas.microsoft.com/office/drawing/2014/main" id="{A39F01AD-F2A8-7916-C66E-0FCF47DB04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7DF064-7B81-50BE-0EF4-5BBD8BFC73F5}"/>
              </a:ext>
            </a:extLst>
          </p:cNvPr>
          <p:cNvSpPr>
            <a:spLocks noGrp="1"/>
          </p:cNvSpPr>
          <p:nvPr>
            <p:ph type="sldNum" sz="quarter" idx="12"/>
          </p:nvPr>
        </p:nvSpPr>
        <p:spPr>
          <a:xfrm>
            <a:off x="12011024" y="13076008"/>
            <a:ext cx="349455" cy="379591"/>
          </a:xfrm>
        </p:spPr>
        <p:txBody>
          <a:bodyPr/>
          <a:lstStyle/>
          <a:p>
            <a:fld id="{004B0141-DE53-7049-9BDC-C99D8BD64D34}" type="slidenum">
              <a:rPr lang="en-US" smtClean="0"/>
              <a:t>‹#›</a:t>
            </a:fld>
            <a:endParaRPr lang="en-US"/>
          </a:p>
        </p:txBody>
      </p:sp>
    </p:spTree>
    <p:extLst>
      <p:ext uri="{BB962C8B-B14F-4D97-AF65-F5344CB8AC3E}">
        <p14:creationId xmlns:p14="http://schemas.microsoft.com/office/powerpoint/2010/main" val="2903333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1E41B-4881-61E3-DF30-7A74E9E965EF}"/>
              </a:ext>
            </a:extLst>
          </p:cNvPr>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p>
        </p:txBody>
      </p:sp>
      <p:sp>
        <p:nvSpPr>
          <p:cNvPr id="3" name="Subtitle 2">
            <a:extLst>
              <a:ext uri="{FF2B5EF4-FFF2-40B4-BE49-F238E27FC236}">
                <a16:creationId xmlns:a16="http://schemas.microsoft.com/office/drawing/2014/main" id="{3C7D48D6-3231-83B7-EF4D-FC2B068DC8D3}"/>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a:extLst>
              <a:ext uri="{FF2B5EF4-FFF2-40B4-BE49-F238E27FC236}">
                <a16:creationId xmlns:a16="http://schemas.microsoft.com/office/drawing/2014/main" id="{25C91D6D-6B57-7ACC-1575-530C50BFA760}"/>
              </a:ext>
            </a:extLst>
          </p:cNvPr>
          <p:cNvSpPr>
            <a:spLocks noGrp="1"/>
          </p:cNvSpPr>
          <p:nvPr>
            <p:ph type="dt" sz="half" idx="10"/>
          </p:nvPr>
        </p:nvSpPr>
        <p:spPr/>
        <p:txBody>
          <a:bodyPr/>
          <a:lstStyle/>
          <a:p>
            <a:fld id="{88381C69-4C8D-3B47-8E9C-6345C8191F2A}" type="datetimeFigureOut">
              <a:rPr lang="en-US" smtClean="0"/>
              <a:t>4/15/26</a:t>
            </a:fld>
            <a:endParaRPr lang="en-US" dirty="0"/>
          </a:p>
        </p:txBody>
      </p:sp>
      <p:sp>
        <p:nvSpPr>
          <p:cNvPr id="5" name="Footer Placeholder 4">
            <a:extLst>
              <a:ext uri="{FF2B5EF4-FFF2-40B4-BE49-F238E27FC236}">
                <a16:creationId xmlns:a16="http://schemas.microsoft.com/office/drawing/2014/main" id="{4ACB530F-DBB1-E974-4054-7AC8A1E7447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7DB7428-06F3-649F-B391-80A2F4E8F60D}"/>
              </a:ext>
            </a:extLst>
          </p:cNvPr>
          <p:cNvSpPr>
            <a:spLocks noGrp="1"/>
          </p:cNvSpPr>
          <p:nvPr>
            <p:ph type="sldNum" sz="quarter" idx="12"/>
          </p:nvPr>
        </p:nvSpPr>
        <p:spPr/>
        <p:txBody>
          <a:bodyPr/>
          <a:lstStyle/>
          <a:p>
            <a:fld id="{004B0141-DE53-7049-9BDC-C99D8BD64D34}" type="slidenum">
              <a:rPr lang="en-US" smtClean="0"/>
              <a:t>‹#›</a:t>
            </a:fld>
            <a:endParaRPr lang="en-US" dirty="0"/>
          </a:p>
        </p:txBody>
      </p:sp>
    </p:spTree>
    <p:extLst>
      <p:ext uri="{BB962C8B-B14F-4D97-AF65-F5344CB8AC3E}">
        <p14:creationId xmlns:p14="http://schemas.microsoft.com/office/powerpoint/2010/main" val="3310064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D4A5C-4C00-0F7C-432C-C8CE45BAD4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93F090-BA1C-7177-52EE-7A07804CCF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8A8116-84C2-B87C-E544-B2A08497E5B2}"/>
              </a:ext>
            </a:extLst>
          </p:cNvPr>
          <p:cNvSpPr>
            <a:spLocks noGrp="1"/>
          </p:cNvSpPr>
          <p:nvPr>
            <p:ph type="dt" sz="half" idx="10"/>
          </p:nvPr>
        </p:nvSpPr>
        <p:spPr/>
        <p:txBody>
          <a:bodyPr/>
          <a:lstStyle/>
          <a:p>
            <a:fld id="{88381C69-4C8D-3B47-8E9C-6345C8191F2A}" type="datetimeFigureOut">
              <a:rPr lang="en-US" smtClean="0"/>
              <a:t>4/15/26</a:t>
            </a:fld>
            <a:endParaRPr lang="en-US" dirty="0"/>
          </a:p>
        </p:txBody>
      </p:sp>
      <p:sp>
        <p:nvSpPr>
          <p:cNvPr id="5" name="Footer Placeholder 4">
            <a:extLst>
              <a:ext uri="{FF2B5EF4-FFF2-40B4-BE49-F238E27FC236}">
                <a16:creationId xmlns:a16="http://schemas.microsoft.com/office/drawing/2014/main" id="{111A3A51-D359-1C33-86D4-1F200B4B47D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EE7DCDA-7696-80C8-FB90-F1149CEE1611}"/>
              </a:ext>
            </a:extLst>
          </p:cNvPr>
          <p:cNvSpPr>
            <a:spLocks noGrp="1"/>
          </p:cNvSpPr>
          <p:nvPr>
            <p:ph type="sldNum" sz="quarter" idx="12"/>
          </p:nvPr>
        </p:nvSpPr>
        <p:spPr/>
        <p:txBody>
          <a:bodyPr/>
          <a:lstStyle/>
          <a:p>
            <a:fld id="{004B0141-DE53-7049-9BDC-C99D8BD64D34}" type="slidenum">
              <a:rPr lang="en-US" smtClean="0"/>
              <a:t>‹#›</a:t>
            </a:fld>
            <a:endParaRPr lang="en-US" dirty="0"/>
          </a:p>
        </p:txBody>
      </p:sp>
    </p:spTree>
    <p:extLst>
      <p:ext uri="{BB962C8B-B14F-4D97-AF65-F5344CB8AC3E}">
        <p14:creationId xmlns:p14="http://schemas.microsoft.com/office/powerpoint/2010/main" val="1571409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hasCustomPrompt="1"/>
          </p:nvPr>
        </p:nvSpPr>
        <p:spPr>
          <a:xfrm>
            <a:off x="1206500" y="4248503"/>
            <a:ext cx="21971000" cy="82560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numCol="2" spcCol="1098550">
            <a:normAutofit/>
          </a:bodyPr>
          <a:lstStyle/>
          <a:p>
            <a:r>
              <a:t>Slide bullet text</a:t>
            </a:r>
          </a:p>
          <a:p>
            <a:pPr lvl="1"/>
            <a:endParaRPr/>
          </a:p>
          <a:p>
            <a:pPr lvl="2"/>
            <a:endParaRPr/>
          </a:p>
          <a:p>
            <a:pPr lvl="3"/>
            <a:endParaRPr/>
          </a:p>
          <a:p>
            <a:pPr lvl="4"/>
            <a:endParaRPr/>
          </a:p>
        </p:txBody>
      </p:sp>
      <p:sp>
        <p:nvSpPr>
          <p:cNvPr id="3" name="Title Text"/>
          <p:cNvSpPr txBox="1">
            <a:spLocks noGrp="1"/>
          </p:cNvSpPr>
          <p:nvPr>
            <p:ph type="title"/>
          </p:nvPr>
        </p:nvSpPr>
        <p:spPr>
          <a:xfrm>
            <a:off x="3653366" y="2743200"/>
            <a:ext cx="19507201" cy="15053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Title Text</a:t>
            </a:r>
          </a:p>
        </p:txBody>
      </p:sp>
      <p:sp>
        <p:nvSpPr>
          <p:cNvPr id="4" name="Slide Number"/>
          <p:cNvSpPr txBox="1">
            <a:spLocks noGrp="1"/>
          </p:cNvSpPr>
          <p:nvPr>
            <p:ph type="sldNum" sz="quarter" idx="2"/>
          </p:nvPr>
        </p:nvSpPr>
        <p:spPr>
          <a:xfrm>
            <a:off x="12001500" y="13080999"/>
            <a:ext cx="368504"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rPr/>
              <a:t>‹#›</a:t>
            </a:fld>
            <a:endParaRPr dirty="0"/>
          </a:p>
        </p:txBody>
      </p:sp>
    </p:spTree>
  </p:cSld>
  <p:clrMap bg1="lt1" tx1="dk1" bg2="lt2" tx2="dk2" accent1="accent1" accent2="accent2" accent3="accent3" accent4="accent4" accent5="accent5" accent6="accent6" hlink="hlink" folHlink="folHlink"/>
  <p:sldLayoutIdLst>
    <p:sldLayoutId id="2147483649" r:id="rId1"/>
    <p:sldLayoutId id="2147483658" r:id="rId2"/>
    <p:sldLayoutId id="2147483659" r:id="rId3"/>
    <p:sldLayoutId id="2147483660" r:id="rId4"/>
    <p:sldLayoutId id="2147483662" r:id="rId5"/>
    <p:sldLayoutId id="2147483666" r:id="rId6"/>
    <p:sldLayoutId id="2147483681" r:id="rId7"/>
  </p:sldLayoutIdLst>
  <p:transition spd="med"/>
  <p:txStyles>
    <p:titleStyle>
      <a:lvl1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1pPr>
      <a:lvl2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2pPr>
      <a:lvl3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3pPr>
      <a:lvl4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4pPr>
      <a:lvl5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5pPr>
      <a:lvl6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6pPr>
      <a:lvl7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7pPr>
      <a:lvl8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8pPr>
      <a:lvl9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9pPr>
    </p:titleStyle>
    <p:bodyStyle>
      <a:lvl1pPr marL="609600" marR="0" indent="-609600" algn="l" defTabSz="2438337"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1pPr>
      <a:lvl2pPr marL="1219200" marR="0" indent="-609600" algn="l" defTabSz="2438337"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2pPr>
      <a:lvl3pPr marL="1828800" marR="0" indent="-609600" algn="l" defTabSz="2438337"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3pPr>
      <a:lvl4pPr marL="2438400" marR="0" indent="-609600" algn="l" defTabSz="2438337"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4pPr>
      <a:lvl5pPr marL="3048000" marR="0" indent="-609600" algn="l" defTabSz="2438337"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5pPr>
      <a:lvl6pPr marL="3657600" marR="0" indent="-609600" algn="l" defTabSz="2438337"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6pPr>
      <a:lvl7pPr marL="4267200" marR="0" indent="-609600" algn="l" defTabSz="2438337"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7pPr>
      <a:lvl8pPr marL="4876800" marR="0" indent="-609600" algn="l" defTabSz="2438337"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8pPr>
      <a:lvl9pPr marL="5486400" marR="0" indent="-609600" algn="l" defTabSz="2438337"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9pPr>
    </p:bodyStyle>
    <p:otherStyle>
      <a:lvl1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09321F-6BB0-1C00-CFA0-827D339E07BD}"/>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48A73D-2DBC-6DA3-80E8-182AC6449C9B}"/>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67DB43-C3FB-E071-FF65-1624732DD4C6}"/>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88381C69-4C8D-3B47-8E9C-6345C8191F2A}" type="datetimeFigureOut">
              <a:rPr lang="en-US" smtClean="0"/>
              <a:t>4/15/26</a:t>
            </a:fld>
            <a:endParaRPr lang="en-US" dirty="0"/>
          </a:p>
        </p:txBody>
      </p:sp>
      <p:sp>
        <p:nvSpPr>
          <p:cNvPr id="5" name="Footer Placeholder 4">
            <a:extLst>
              <a:ext uri="{FF2B5EF4-FFF2-40B4-BE49-F238E27FC236}">
                <a16:creationId xmlns:a16="http://schemas.microsoft.com/office/drawing/2014/main" id="{D91AA4DF-4795-A00A-ED6A-170ECABB6B60}"/>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ABBD01E-5DDB-6FA1-A2A8-E49D649AB2AF}"/>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004B0141-DE53-7049-9BDC-C99D8BD64D34}" type="slidenum">
              <a:rPr lang="en-US" smtClean="0"/>
              <a:t>‹#›</a:t>
            </a:fld>
            <a:endParaRPr lang="en-US" dirty="0"/>
          </a:p>
        </p:txBody>
      </p:sp>
    </p:spTree>
    <p:extLst>
      <p:ext uri="{BB962C8B-B14F-4D97-AF65-F5344CB8AC3E}">
        <p14:creationId xmlns:p14="http://schemas.microsoft.com/office/powerpoint/2010/main" val="164506189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hyperlink" Target="https://pixabay.com/en/artificial-intelligence-robot-ai-ki-2167835/"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png"/><Relationship Id="rId7" Type="http://schemas.openxmlformats.org/officeDocument/2006/relationships/image" Target="../media/image37.sv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39.svg"/></Relationships>
</file>

<file path=ppt/slides/_rels/slide4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hyperlink" Target="https://www.pexels.com/photo/business-business-finance-business-meeting-close-up-606318/"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hyperlink" Target="mailto:Louise.mathias@innovativefundingpartners.com"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hyperlink" Target="mailto:Brian.Kelley@innovativefundingpartners.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hyperlink" Target="https://www.surveymonkey.com/r/5YZQQD3" TargetMode="External"/><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1.png"/><Relationship Id="rId4" Type="http://schemas.openxmlformats.org/officeDocument/2006/relationships/hyperlink" Target="https://dogwoodhealthtrust.org/grants-help-des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title of"/>
          <p:cNvSpPr txBox="1"/>
          <p:nvPr/>
        </p:nvSpPr>
        <p:spPr>
          <a:xfrm>
            <a:off x="4740442" y="4590712"/>
            <a:ext cx="18865516" cy="45345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a:defRPr sz="4000" b="1" spc="398">
                <a:solidFill>
                  <a:srgbClr val="ECB547"/>
                </a:solidFill>
                <a:latin typeface="AcuminProWide-Semibold"/>
                <a:ea typeface="AcuminProWide-Semibold"/>
                <a:cs typeface="AcuminProWide-Semibold"/>
                <a:sym typeface="AcuminProWide-Semibold"/>
              </a:defRPr>
            </a:lvl1pPr>
          </a:lstStyle>
          <a:p>
            <a:r>
              <a:rPr lang="en-US" sz="9600" dirty="0"/>
              <a:t>Grant Writing in the ChatGPT Era:</a:t>
            </a:r>
          </a:p>
          <a:p>
            <a:r>
              <a:rPr lang="en-US" sz="9600" dirty="0"/>
              <a:t>How AI can Help and Hinder Successful Proposal Development</a:t>
            </a:r>
            <a:endParaRPr sz="9600" dirty="0"/>
          </a:p>
        </p:txBody>
      </p:sp>
      <p:pic>
        <p:nvPicPr>
          <p:cNvPr id="155" name="Image" descr="Image"/>
          <p:cNvPicPr>
            <a:picLocks noChangeAspect="1"/>
          </p:cNvPicPr>
          <p:nvPr/>
        </p:nvPicPr>
        <p:blipFill>
          <a:blip r:embed="rId2"/>
          <a:stretch>
            <a:fillRect/>
          </a:stretch>
        </p:blipFill>
        <p:spPr>
          <a:xfrm>
            <a:off x="1822816" y="5319487"/>
            <a:ext cx="2213357" cy="1916981"/>
          </a:xfrm>
          <a:prstGeom prst="rect">
            <a:avLst/>
          </a:prstGeom>
          <a:ln w="12700">
            <a:miter lim="400000"/>
          </a:ln>
        </p:spPr>
      </p:pic>
      <p:pic>
        <p:nvPicPr>
          <p:cNvPr id="3" name="Image" descr="Image">
            <a:extLst>
              <a:ext uri="{FF2B5EF4-FFF2-40B4-BE49-F238E27FC236}">
                <a16:creationId xmlns:a16="http://schemas.microsoft.com/office/drawing/2014/main" id="{25896D41-A052-332E-DA83-F3E3A9449DBA}"/>
              </a:ext>
            </a:extLst>
          </p:cNvPr>
          <p:cNvPicPr>
            <a:picLocks noChangeAspect="1"/>
          </p:cNvPicPr>
          <p:nvPr/>
        </p:nvPicPr>
        <p:blipFill>
          <a:blip r:embed="rId3"/>
          <a:stretch>
            <a:fillRect/>
          </a:stretch>
        </p:blipFill>
        <p:spPr>
          <a:xfrm>
            <a:off x="315355" y="546302"/>
            <a:ext cx="6855221" cy="1782859"/>
          </a:xfrm>
          <a:prstGeom prst="rect">
            <a:avLst/>
          </a:prstGeom>
          <a:ln w="12700">
            <a:miter lim="400000"/>
          </a:ln>
        </p:spPr>
      </p:pic>
      <p:sp>
        <p:nvSpPr>
          <p:cNvPr id="4" name="TextBox 3">
            <a:extLst>
              <a:ext uri="{FF2B5EF4-FFF2-40B4-BE49-F238E27FC236}">
                <a16:creationId xmlns:a16="http://schemas.microsoft.com/office/drawing/2014/main" id="{B53D6247-8CDF-6665-D164-B03F1F410F9C}"/>
              </a:ext>
            </a:extLst>
          </p:cNvPr>
          <p:cNvSpPr txBox="1"/>
          <p:nvPr/>
        </p:nvSpPr>
        <p:spPr>
          <a:xfrm>
            <a:off x="1533886" y="12143776"/>
            <a:ext cx="5004575"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en-US" sz="6000" b="1" i="0" u="none" strike="noStrike" cap="none" spc="0" normalizeH="0" baseline="0" dirty="0">
                <a:ln>
                  <a:noFill/>
                </a:ln>
                <a:solidFill>
                  <a:schemeClr val="accent2">
                    <a:lumMod val="75000"/>
                  </a:schemeClr>
                </a:solidFill>
                <a:effectLst/>
                <a:uFillTx/>
                <a:latin typeface="+mj-lt"/>
                <a:ea typeface="+mj-ea"/>
                <a:cs typeface="+mj-cs"/>
                <a:sym typeface="Helvetica Neue"/>
              </a:rPr>
              <a:t>April 1</a:t>
            </a:r>
            <a:r>
              <a:rPr lang="en-US" sz="6000" b="1" dirty="0">
                <a:solidFill>
                  <a:schemeClr val="accent2">
                    <a:lumMod val="75000"/>
                  </a:schemeClr>
                </a:solidFill>
              </a:rPr>
              <a:t>5</a:t>
            </a:r>
            <a:r>
              <a:rPr kumimoji="0" lang="en-US" sz="6000" b="1" i="0" u="none" strike="noStrike" cap="none" spc="0" normalizeH="0" baseline="0" dirty="0">
                <a:ln>
                  <a:noFill/>
                </a:ln>
                <a:solidFill>
                  <a:schemeClr val="accent2">
                    <a:lumMod val="75000"/>
                  </a:schemeClr>
                </a:solidFill>
                <a:effectLst/>
                <a:uFillTx/>
                <a:latin typeface="+mj-lt"/>
                <a:ea typeface="+mj-ea"/>
                <a:cs typeface="+mj-cs"/>
                <a:sym typeface="Helvetica Neue"/>
              </a:rPr>
              <a:t>, 2026</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g20270e6df5a_0_16"/>
          <p:cNvSpPr txBox="1">
            <a:spLocks noGrp="1"/>
          </p:cNvSpPr>
          <p:nvPr>
            <p:ph type="title"/>
          </p:nvPr>
        </p:nvSpPr>
        <p:spPr>
          <a:xfrm>
            <a:off x="1219199" y="2067339"/>
            <a:ext cx="22242379" cy="7732643"/>
          </a:xfrm>
          <a:prstGeom prst="rect">
            <a:avLst/>
          </a:prstGeom>
        </p:spPr>
        <p:txBody>
          <a:bodyPr spcFirstLastPara="1" wrap="square" lIns="182850" tIns="91400" rIns="182850" bIns="91400" anchor="ctr" anchorCtr="0">
            <a:normAutofit/>
          </a:bodyPr>
          <a:lstStyle/>
          <a:p>
            <a:pPr marL="101600">
              <a:lnSpc>
                <a:spcPct val="100000"/>
              </a:lnSpc>
              <a:buClr>
                <a:schemeClr val="dk1"/>
              </a:buClr>
              <a:buSzPts val="2800"/>
            </a:pPr>
            <a:r>
              <a:rPr lang="en-US" sz="8000" dirty="0">
                <a:solidFill>
                  <a:srgbClr val="FFC000"/>
                </a:solidFill>
                <a:latin typeface="+mj-ea"/>
                <a:cs typeface="Montserrat"/>
                <a:sym typeface="Montserrat"/>
              </a:rPr>
              <a:t>I.</a:t>
            </a:r>
            <a:r>
              <a:rPr lang="en-US" sz="8000" dirty="0">
                <a:solidFill>
                  <a:schemeClr val="dk1"/>
                </a:solidFill>
                <a:latin typeface="Montserrat"/>
                <a:ea typeface="Montserrat"/>
                <a:cs typeface="Montserrat"/>
                <a:sym typeface="Montserrat"/>
              </a:rPr>
              <a:t> </a:t>
            </a:r>
            <a:r>
              <a:rPr lang="en-US" sz="8000" dirty="0">
                <a:solidFill>
                  <a:srgbClr val="0EB1A4"/>
                </a:solidFill>
                <a:latin typeface="Montserrat"/>
                <a:ea typeface="Montserrat"/>
                <a:cs typeface="Montserrat"/>
                <a:sym typeface="Montserrat"/>
              </a:rPr>
              <a:t>An overview of the impact of AI on the grant funding landscape</a:t>
            </a:r>
            <a:endParaRPr sz="8000" b="1" dirty="0">
              <a:solidFill>
                <a:srgbClr val="0EB1A4"/>
              </a:solidFill>
              <a:latin typeface="+mj-ea"/>
              <a:sym typeface="Montserrat"/>
            </a:endParaRPr>
          </a:p>
        </p:txBody>
      </p:sp>
      <p:pic>
        <p:nvPicPr>
          <p:cNvPr id="2" name="Image" descr="Image">
            <a:extLst>
              <a:ext uri="{FF2B5EF4-FFF2-40B4-BE49-F238E27FC236}">
                <a16:creationId xmlns:a16="http://schemas.microsoft.com/office/drawing/2014/main" id="{A42C7207-BB09-FDC6-1587-CF282DA8910A}"/>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B5B4C25-8892-4244-9D51-5B6192671118}"/>
              </a:ext>
            </a:extLst>
          </p:cNvPr>
          <p:cNvSpPr>
            <a:spLocks noGrp="1"/>
          </p:cNvSpPr>
          <p:nvPr>
            <p:ph idx="1"/>
          </p:nvPr>
        </p:nvSpPr>
        <p:spPr>
          <a:xfrm>
            <a:off x="833968" y="2188029"/>
            <a:ext cx="16278376" cy="10910751"/>
          </a:xfrm>
        </p:spPr>
        <p:txBody>
          <a:bodyPr numCol="1">
            <a:normAutofit lnSpcReduction="10000"/>
          </a:bodyPr>
          <a:lstStyle/>
          <a:p>
            <a:pPr marL="0" indent="0">
              <a:spcBef>
                <a:spcPts val="600"/>
              </a:spcBef>
              <a:buNone/>
            </a:pPr>
            <a:r>
              <a:rPr lang="en-US" dirty="0">
                <a:solidFill>
                  <a:srgbClr val="000000"/>
                </a:solidFill>
                <a:latin typeface="+mn-lt"/>
              </a:rPr>
              <a:t>AI has had a significant impact on the grant funding landscape over the last few years, with new tools and technology taking over many nonprofits’ fundraising departments.</a:t>
            </a:r>
          </a:p>
          <a:p>
            <a:pPr marL="0" indent="0">
              <a:spcBef>
                <a:spcPts val="600"/>
              </a:spcBef>
              <a:buNone/>
            </a:pPr>
            <a:endParaRPr lang="en-US" dirty="0">
              <a:solidFill>
                <a:srgbClr val="000000"/>
              </a:solidFill>
              <a:latin typeface="+mn-lt"/>
            </a:endParaRPr>
          </a:p>
          <a:p>
            <a:pPr marL="0" indent="0">
              <a:spcBef>
                <a:spcPts val="600"/>
              </a:spcBef>
              <a:buNone/>
            </a:pPr>
            <a:r>
              <a:rPr lang="en-US" dirty="0">
                <a:solidFill>
                  <a:srgbClr val="000000"/>
                </a:solidFill>
                <a:latin typeface="+mn-lt"/>
              </a:rPr>
              <a:t>Using AI has raised many ethical questions around how it is being used and accepted within the nonprofit space.</a:t>
            </a:r>
          </a:p>
          <a:p>
            <a:pPr marL="0" indent="0">
              <a:spcBef>
                <a:spcPts val="600"/>
              </a:spcBef>
              <a:buNone/>
            </a:pPr>
            <a:endParaRPr lang="en-US" dirty="0">
              <a:solidFill>
                <a:srgbClr val="000000"/>
              </a:solidFill>
              <a:latin typeface="+mn-lt"/>
            </a:endParaRPr>
          </a:p>
          <a:p>
            <a:pPr marL="0" indent="0">
              <a:spcBef>
                <a:spcPts val="600"/>
              </a:spcBef>
              <a:buNone/>
            </a:pPr>
            <a:r>
              <a:rPr lang="en-US" dirty="0">
                <a:solidFill>
                  <a:srgbClr val="000000"/>
                </a:solidFill>
                <a:latin typeface="+mn-lt"/>
              </a:rPr>
              <a:t>Most foundations and nonprofits use AI in their work but share a common set of concerns about the technology (Center for Effective Philanthropy, AI With a Purpose: How Foundations and Nonprofits are Thinking About Using AI).</a:t>
            </a:r>
          </a:p>
          <a:p>
            <a:pPr marL="0" indent="0">
              <a:spcBef>
                <a:spcPts val="600"/>
              </a:spcBef>
              <a:buNone/>
            </a:pPr>
            <a:endParaRPr lang="en-US" dirty="0">
              <a:solidFill>
                <a:srgbClr val="000000"/>
              </a:solidFill>
              <a:latin typeface="+mn-lt"/>
            </a:endParaRPr>
          </a:p>
          <a:p>
            <a:pPr>
              <a:spcBef>
                <a:spcPts val="600"/>
              </a:spcBef>
            </a:pPr>
            <a:r>
              <a:rPr lang="en-US" dirty="0">
                <a:solidFill>
                  <a:srgbClr val="000000"/>
                </a:solidFill>
                <a:latin typeface="+mn-lt"/>
              </a:rPr>
              <a:t>2/3 of Nonprofits report using AI – mostly for communications (70%); productivity (78%) and fundraising (61%).</a:t>
            </a:r>
          </a:p>
        </p:txBody>
      </p:sp>
      <p:pic>
        <p:nvPicPr>
          <p:cNvPr id="2" name="Image" descr="Image">
            <a:extLst>
              <a:ext uri="{FF2B5EF4-FFF2-40B4-BE49-F238E27FC236}">
                <a16:creationId xmlns:a16="http://schemas.microsoft.com/office/drawing/2014/main" id="{03233D93-A1DF-1478-5AA2-E0B90F1F7147}"/>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7" name="Title 2">
            <a:extLst>
              <a:ext uri="{FF2B5EF4-FFF2-40B4-BE49-F238E27FC236}">
                <a16:creationId xmlns:a16="http://schemas.microsoft.com/office/drawing/2014/main" id="{CE06A9CF-BA3F-E972-3B8F-6DDAFC370002}"/>
              </a:ext>
            </a:extLst>
          </p:cNvPr>
          <p:cNvSpPr txBox="1">
            <a:spLocks/>
          </p:cNvSpPr>
          <p:nvPr/>
        </p:nvSpPr>
        <p:spPr>
          <a:xfrm>
            <a:off x="833968" y="617220"/>
            <a:ext cx="23317200"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2438337" rtl="0" eaLnBrk="1" latinLnBrk="0" hangingPunct="1">
              <a:lnSpc>
                <a:spcPct val="80000"/>
              </a:lnSpc>
              <a:spcBef>
                <a:spcPts val="0"/>
              </a:spcBef>
              <a:spcAft>
                <a:spcPts val="0"/>
              </a:spcAft>
              <a:buClrTx/>
              <a:buSzTx/>
              <a:buFontTx/>
              <a:buNone/>
              <a:tabLst/>
              <a:defRPr sz="7200" b="1" i="0" u="none" strike="noStrike" cap="none" spc="-170" baseline="0">
                <a:solidFill>
                  <a:srgbClr val="2F6A36"/>
                </a:solidFill>
                <a:uFillTx/>
                <a:latin typeface="+mj-lt"/>
                <a:ea typeface="+mj-ea"/>
                <a:cs typeface="+mj-cs"/>
                <a:sym typeface="Helvetica Neue"/>
              </a:defRPr>
            </a:lvl1pPr>
            <a:lvl2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2pPr>
            <a:lvl3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3pPr>
            <a:lvl4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4pPr>
            <a:lvl5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5pPr>
            <a:lvl6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6pPr>
            <a:lvl7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7pPr>
            <a:lvl8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8pPr>
            <a:lvl9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9pPr>
          </a:lstStyle>
          <a:p>
            <a:r>
              <a:rPr lang="en-US" dirty="0">
                <a:solidFill>
                  <a:srgbClr val="0EB1A4"/>
                </a:solidFill>
              </a:rPr>
              <a:t>Impact of AI on grant funding landscape</a:t>
            </a:r>
          </a:p>
        </p:txBody>
      </p:sp>
      <p:pic>
        <p:nvPicPr>
          <p:cNvPr id="4" name="Picture 3" descr="Artificial Intelligence Robot Ai · Free photo on Pixabay">
            <a:extLst>
              <a:ext uri="{FF2B5EF4-FFF2-40B4-BE49-F238E27FC236}">
                <a16:creationId xmlns:a16="http://schemas.microsoft.com/office/drawing/2014/main" id="{2FB35B4E-DDF7-7232-E007-0508C4A0690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46685"/>
          <a:stretch>
            <a:fillRect/>
          </a:stretch>
        </p:blipFill>
        <p:spPr>
          <a:xfrm>
            <a:off x="17676108" y="3150597"/>
            <a:ext cx="5911295" cy="7414805"/>
          </a:xfrm>
          <a:prstGeom prst="rect">
            <a:avLst/>
          </a:prstGeom>
        </p:spPr>
      </p:pic>
    </p:spTree>
    <p:extLst>
      <p:ext uri="{BB962C8B-B14F-4D97-AF65-F5344CB8AC3E}">
        <p14:creationId xmlns:p14="http://schemas.microsoft.com/office/powerpoint/2010/main" val="909708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F64F9-5384-73E4-6563-4132287B5A6F}"/>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824136C-2830-F41D-A8E9-8E7BB0EF5DE6}"/>
              </a:ext>
            </a:extLst>
          </p:cNvPr>
          <p:cNvSpPr>
            <a:spLocks noGrp="1"/>
          </p:cNvSpPr>
          <p:nvPr>
            <p:ph idx="1"/>
          </p:nvPr>
        </p:nvSpPr>
        <p:spPr>
          <a:xfrm>
            <a:off x="833967" y="2188029"/>
            <a:ext cx="16013853" cy="10910751"/>
          </a:xfrm>
        </p:spPr>
        <p:txBody>
          <a:bodyPr numCol="1">
            <a:normAutofit/>
          </a:bodyPr>
          <a:lstStyle/>
          <a:p>
            <a:pPr marL="0" indent="0">
              <a:spcBef>
                <a:spcPts val="600"/>
              </a:spcBef>
              <a:buNone/>
            </a:pPr>
            <a:r>
              <a:rPr lang="en-US" dirty="0">
                <a:solidFill>
                  <a:srgbClr val="000000"/>
                </a:solidFill>
                <a:latin typeface="+mn-lt"/>
              </a:rPr>
              <a:t>When asked what problems they would most like AI to solve, nonprofit leaders indicated to automate routine tasks:</a:t>
            </a:r>
          </a:p>
          <a:p>
            <a:pPr>
              <a:spcBef>
                <a:spcPts val="600"/>
              </a:spcBef>
            </a:pPr>
            <a:r>
              <a:rPr lang="en-US" dirty="0">
                <a:solidFill>
                  <a:srgbClr val="000000"/>
                </a:solidFill>
                <a:latin typeface="+mn-lt"/>
              </a:rPr>
              <a:t>Data entry</a:t>
            </a:r>
          </a:p>
          <a:p>
            <a:pPr>
              <a:spcBef>
                <a:spcPts val="600"/>
              </a:spcBef>
            </a:pPr>
            <a:r>
              <a:rPr lang="en-US" dirty="0">
                <a:solidFill>
                  <a:srgbClr val="000000"/>
                </a:solidFill>
                <a:latin typeface="+mn-lt"/>
              </a:rPr>
              <a:t>Drafting emails</a:t>
            </a:r>
          </a:p>
          <a:p>
            <a:pPr>
              <a:spcBef>
                <a:spcPts val="600"/>
              </a:spcBef>
            </a:pPr>
            <a:r>
              <a:rPr lang="en-US" dirty="0">
                <a:solidFill>
                  <a:srgbClr val="000000"/>
                </a:solidFill>
                <a:latin typeface="+mn-lt"/>
              </a:rPr>
              <a:t>Generating social media posts</a:t>
            </a:r>
          </a:p>
          <a:p>
            <a:pPr>
              <a:spcBef>
                <a:spcPts val="600"/>
              </a:spcBef>
            </a:pPr>
            <a:r>
              <a:rPr lang="en-US" dirty="0">
                <a:solidFill>
                  <a:srgbClr val="000000"/>
                </a:solidFill>
                <a:latin typeface="+mn-lt"/>
              </a:rPr>
              <a:t>Taking notes</a:t>
            </a:r>
          </a:p>
          <a:p>
            <a:pPr marL="0" indent="0">
              <a:spcBef>
                <a:spcPts val="600"/>
              </a:spcBef>
              <a:buNone/>
            </a:pPr>
            <a:endParaRPr lang="en-US" dirty="0">
              <a:solidFill>
                <a:srgbClr val="000000"/>
              </a:solidFill>
              <a:latin typeface="+mn-lt"/>
            </a:endParaRPr>
          </a:p>
          <a:p>
            <a:pPr marL="0" indent="0">
              <a:spcBef>
                <a:spcPts val="600"/>
              </a:spcBef>
              <a:buNone/>
            </a:pPr>
            <a:r>
              <a:rPr lang="en-US" dirty="0">
                <a:solidFill>
                  <a:srgbClr val="000000"/>
                </a:solidFill>
                <a:latin typeface="+mn-lt"/>
              </a:rPr>
              <a:t>Another area of interest is in improving fundraising capabilities.</a:t>
            </a:r>
          </a:p>
          <a:p>
            <a:pPr>
              <a:spcBef>
                <a:spcPts val="600"/>
              </a:spcBef>
            </a:pPr>
            <a:endParaRPr lang="en-US" dirty="0">
              <a:solidFill>
                <a:srgbClr val="000000"/>
              </a:solidFill>
              <a:latin typeface="+mn-lt"/>
            </a:endParaRPr>
          </a:p>
          <a:p>
            <a:pPr marL="0" indent="0">
              <a:spcBef>
                <a:spcPts val="600"/>
              </a:spcBef>
              <a:buNone/>
            </a:pPr>
            <a:r>
              <a:rPr lang="en-US" dirty="0">
                <a:solidFill>
                  <a:srgbClr val="000000"/>
                </a:solidFill>
                <a:latin typeface="+mn-lt"/>
              </a:rPr>
              <a:t>As AI use increases in nonprofit and foundation sectors, many leaders are concerned about the potential effects of AI on their organizations and the communities they serve.</a:t>
            </a:r>
          </a:p>
        </p:txBody>
      </p:sp>
      <p:pic>
        <p:nvPicPr>
          <p:cNvPr id="2" name="Image" descr="Image">
            <a:extLst>
              <a:ext uri="{FF2B5EF4-FFF2-40B4-BE49-F238E27FC236}">
                <a16:creationId xmlns:a16="http://schemas.microsoft.com/office/drawing/2014/main" id="{C0E72FF1-4016-FE28-028F-A3D610753752}"/>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7" name="Title 2">
            <a:extLst>
              <a:ext uri="{FF2B5EF4-FFF2-40B4-BE49-F238E27FC236}">
                <a16:creationId xmlns:a16="http://schemas.microsoft.com/office/drawing/2014/main" id="{5F4FD5A1-E426-A25B-6344-945D1810C189}"/>
              </a:ext>
            </a:extLst>
          </p:cNvPr>
          <p:cNvSpPr txBox="1">
            <a:spLocks/>
          </p:cNvSpPr>
          <p:nvPr/>
        </p:nvSpPr>
        <p:spPr>
          <a:xfrm>
            <a:off x="833968" y="617220"/>
            <a:ext cx="233172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2438337" rtl="0" eaLnBrk="1" latinLnBrk="0" hangingPunct="1">
              <a:lnSpc>
                <a:spcPct val="80000"/>
              </a:lnSpc>
              <a:spcBef>
                <a:spcPts val="0"/>
              </a:spcBef>
              <a:spcAft>
                <a:spcPts val="0"/>
              </a:spcAft>
              <a:buClrTx/>
              <a:buSzTx/>
              <a:buFontTx/>
              <a:buNone/>
              <a:tabLst/>
              <a:defRPr sz="7200" b="1" i="0" u="none" strike="noStrike" cap="none" spc="-170" baseline="0">
                <a:solidFill>
                  <a:srgbClr val="2F6A36"/>
                </a:solidFill>
                <a:uFillTx/>
                <a:latin typeface="+mj-lt"/>
                <a:ea typeface="+mj-ea"/>
                <a:cs typeface="+mj-cs"/>
                <a:sym typeface="Helvetica Neue"/>
              </a:defRPr>
            </a:lvl1pPr>
            <a:lvl2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2pPr>
            <a:lvl3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3pPr>
            <a:lvl4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4pPr>
            <a:lvl5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5pPr>
            <a:lvl6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6pPr>
            <a:lvl7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7pPr>
            <a:lvl8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8pPr>
            <a:lvl9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9pPr>
          </a:lstStyle>
          <a:p>
            <a:r>
              <a:rPr lang="en-US" dirty="0">
                <a:solidFill>
                  <a:srgbClr val="0EB1A4"/>
                </a:solidFill>
              </a:rPr>
              <a:t>Impact of AI on grant funding landscape</a:t>
            </a:r>
          </a:p>
        </p:txBody>
      </p:sp>
      <p:pic>
        <p:nvPicPr>
          <p:cNvPr id="1028" name="Picture 4" descr="Chatgpt Ai Meme - Chatgpt Ai Crazy - Discover &amp; Share GIFs">
            <a:extLst>
              <a:ext uri="{FF2B5EF4-FFF2-40B4-BE49-F238E27FC236}">
                <a16:creationId xmlns:a16="http://schemas.microsoft.com/office/drawing/2014/main" id="{A7E0854C-A035-8780-C4C9-C77B8BCB09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34448" y="2903220"/>
            <a:ext cx="7008431" cy="7008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9840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94FA6-7169-770D-1682-0731B81071F7}"/>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3B654C6-D288-2EFD-5557-21B5592921BB}"/>
              </a:ext>
            </a:extLst>
          </p:cNvPr>
          <p:cNvSpPr>
            <a:spLocks noGrp="1"/>
          </p:cNvSpPr>
          <p:nvPr>
            <p:ph idx="1"/>
          </p:nvPr>
        </p:nvSpPr>
        <p:spPr>
          <a:xfrm>
            <a:off x="9715500" y="3154993"/>
            <a:ext cx="14127480" cy="9840627"/>
          </a:xfrm>
        </p:spPr>
        <p:txBody>
          <a:bodyPr numCol="1">
            <a:normAutofit fontScale="92500" lnSpcReduction="10000"/>
          </a:bodyPr>
          <a:lstStyle/>
          <a:p>
            <a:pPr marL="0" indent="0">
              <a:spcBef>
                <a:spcPts val="600"/>
              </a:spcBef>
              <a:buNone/>
            </a:pPr>
            <a:endParaRPr lang="en-US" dirty="0">
              <a:solidFill>
                <a:srgbClr val="000000"/>
              </a:solidFill>
              <a:latin typeface="+mn-lt"/>
            </a:endParaRPr>
          </a:p>
          <a:p>
            <a:pPr>
              <a:spcBef>
                <a:spcPts val="600"/>
              </a:spcBef>
            </a:pPr>
            <a:r>
              <a:rPr lang="en-US" dirty="0">
                <a:solidFill>
                  <a:srgbClr val="000000"/>
                </a:solidFill>
                <a:latin typeface="+mn-lt"/>
              </a:rPr>
              <a:t>Misinformation or inaccurate results – </a:t>
            </a:r>
          </a:p>
          <a:p>
            <a:pPr lvl="2">
              <a:spcBef>
                <a:spcPts val="600"/>
              </a:spcBef>
            </a:pPr>
            <a:r>
              <a:rPr lang="en-US" dirty="0">
                <a:solidFill>
                  <a:srgbClr val="000000"/>
                </a:solidFill>
                <a:latin typeface="+mn-lt"/>
              </a:rPr>
              <a:t>77% foundations; 73% nonprofits</a:t>
            </a:r>
          </a:p>
          <a:p>
            <a:pPr marL="0" indent="0">
              <a:spcBef>
                <a:spcPts val="600"/>
              </a:spcBef>
              <a:buNone/>
            </a:pPr>
            <a:endParaRPr lang="en-US" dirty="0">
              <a:solidFill>
                <a:srgbClr val="000000"/>
              </a:solidFill>
              <a:latin typeface="+mn-lt"/>
            </a:endParaRPr>
          </a:p>
          <a:p>
            <a:pPr>
              <a:spcBef>
                <a:spcPts val="600"/>
              </a:spcBef>
            </a:pPr>
            <a:r>
              <a:rPr lang="en-US" dirty="0">
                <a:solidFill>
                  <a:srgbClr val="000000"/>
                </a:solidFill>
                <a:latin typeface="+mn-lt"/>
              </a:rPr>
              <a:t>Data security and privacy – </a:t>
            </a:r>
          </a:p>
          <a:p>
            <a:pPr lvl="2">
              <a:spcBef>
                <a:spcPts val="600"/>
              </a:spcBef>
            </a:pPr>
            <a:r>
              <a:rPr lang="en-US" dirty="0">
                <a:solidFill>
                  <a:srgbClr val="000000"/>
                </a:solidFill>
                <a:latin typeface="+mn-lt"/>
              </a:rPr>
              <a:t>83% foundation; 67% nonprofits</a:t>
            </a:r>
          </a:p>
          <a:p>
            <a:pPr marL="0" indent="0">
              <a:spcBef>
                <a:spcPts val="600"/>
              </a:spcBef>
              <a:buNone/>
            </a:pPr>
            <a:endParaRPr lang="en-US" dirty="0">
              <a:solidFill>
                <a:srgbClr val="000000"/>
              </a:solidFill>
              <a:latin typeface="+mn-lt"/>
            </a:endParaRPr>
          </a:p>
          <a:p>
            <a:pPr>
              <a:spcBef>
                <a:spcPts val="600"/>
              </a:spcBef>
            </a:pPr>
            <a:r>
              <a:rPr lang="en-US" dirty="0">
                <a:solidFill>
                  <a:srgbClr val="000000"/>
                </a:solidFill>
                <a:latin typeface="+mn-lt"/>
              </a:rPr>
              <a:t>Lack of staff expertise &amp; capacity to learn – </a:t>
            </a:r>
          </a:p>
          <a:p>
            <a:pPr lvl="2">
              <a:spcBef>
                <a:spcPts val="600"/>
              </a:spcBef>
            </a:pPr>
            <a:r>
              <a:rPr lang="en-US" dirty="0">
                <a:solidFill>
                  <a:srgbClr val="000000"/>
                </a:solidFill>
                <a:latin typeface="+mn-lt"/>
              </a:rPr>
              <a:t>52% foundations; 58% nonprofits</a:t>
            </a:r>
          </a:p>
          <a:p>
            <a:pPr marL="0" indent="0">
              <a:spcBef>
                <a:spcPts val="600"/>
              </a:spcBef>
              <a:buNone/>
            </a:pPr>
            <a:endParaRPr lang="en-US" dirty="0">
              <a:solidFill>
                <a:srgbClr val="000000"/>
              </a:solidFill>
              <a:latin typeface="+mn-lt"/>
            </a:endParaRPr>
          </a:p>
          <a:p>
            <a:pPr>
              <a:spcBef>
                <a:spcPts val="600"/>
              </a:spcBef>
            </a:pPr>
            <a:r>
              <a:rPr lang="en-US" dirty="0">
                <a:solidFill>
                  <a:srgbClr val="000000"/>
                </a:solidFill>
                <a:latin typeface="+mn-lt"/>
              </a:rPr>
              <a:t>Uncertainty about how best to use AI – </a:t>
            </a:r>
          </a:p>
          <a:p>
            <a:pPr lvl="2">
              <a:spcBef>
                <a:spcPts val="600"/>
              </a:spcBef>
            </a:pPr>
            <a:r>
              <a:rPr lang="en-US" dirty="0">
                <a:solidFill>
                  <a:srgbClr val="000000"/>
                </a:solidFill>
                <a:latin typeface="+mn-lt"/>
              </a:rPr>
              <a:t>62% foundation; 56% nonprofits</a:t>
            </a:r>
          </a:p>
          <a:p>
            <a:pPr marL="0" indent="0">
              <a:spcBef>
                <a:spcPts val="600"/>
              </a:spcBef>
              <a:buNone/>
            </a:pPr>
            <a:endParaRPr lang="en-US" dirty="0">
              <a:solidFill>
                <a:srgbClr val="000000"/>
              </a:solidFill>
              <a:latin typeface="+mn-lt"/>
            </a:endParaRPr>
          </a:p>
          <a:p>
            <a:pPr>
              <a:spcBef>
                <a:spcPts val="600"/>
              </a:spcBef>
            </a:pPr>
            <a:r>
              <a:rPr lang="en-US" dirty="0">
                <a:solidFill>
                  <a:srgbClr val="000000"/>
                </a:solidFill>
                <a:latin typeface="+mn-lt"/>
              </a:rPr>
              <a:t>Bias or discrimination in AI algorithms – </a:t>
            </a:r>
          </a:p>
          <a:p>
            <a:pPr lvl="2">
              <a:spcBef>
                <a:spcPts val="600"/>
              </a:spcBef>
            </a:pPr>
            <a:r>
              <a:rPr lang="en-US" dirty="0">
                <a:solidFill>
                  <a:srgbClr val="000000"/>
                </a:solidFill>
                <a:latin typeface="+mn-lt"/>
              </a:rPr>
              <a:t>53% foundations; 50% nonprofits</a:t>
            </a:r>
          </a:p>
        </p:txBody>
      </p:sp>
      <p:pic>
        <p:nvPicPr>
          <p:cNvPr id="2" name="Image" descr="Image">
            <a:extLst>
              <a:ext uri="{FF2B5EF4-FFF2-40B4-BE49-F238E27FC236}">
                <a16:creationId xmlns:a16="http://schemas.microsoft.com/office/drawing/2014/main" id="{9E53F607-C079-CA23-931E-B77AE0EB8559}"/>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7" name="Title 2">
            <a:extLst>
              <a:ext uri="{FF2B5EF4-FFF2-40B4-BE49-F238E27FC236}">
                <a16:creationId xmlns:a16="http://schemas.microsoft.com/office/drawing/2014/main" id="{744CADF1-5D53-D6CE-9D61-A107DC750272}"/>
              </a:ext>
            </a:extLst>
          </p:cNvPr>
          <p:cNvSpPr txBox="1">
            <a:spLocks/>
          </p:cNvSpPr>
          <p:nvPr/>
        </p:nvSpPr>
        <p:spPr>
          <a:xfrm>
            <a:off x="833968" y="617220"/>
            <a:ext cx="23317200"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2438337" rtl="0" eaLnBrk="1" latinLnBrk="0" hangingPunct="1">
              <a:lnSpc>
                <a:spcPct val="80000"/>
              </a:lnSpc>
              <a:spcBef>
                <a:spcPts val="0"/>
              </a:spcBef>
              <a:spcAft>
                <a:spcPts val="0"/>
              </a:spcAft>
              <a:buClrTx/>
              <a:buSzTx/>
              <a:buFontTx/>
              <a:buNone/>
              <a:tabLst/>
              <a:defRPr sz="7200" b="1" i="0" u="none" strike="noStrike" cap="none" spc="-170" baseline="0">
                <a:solidFill>
                  <a:srgbClr val="2F6A36"/>
                </a:solidFill>
                <a:uFillTx/>
                <a:latin typeface="+mj-lt"/>
                <a:ea typeface="+mj-ea"/>
                <a:cs typeface="+mj-cs"/>
                <a:sym typeface="Helvetica Neue"/>
              </a:defRPr>
            </a:lvl1pPr>
            <a:lvl2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2pPr>
            <a:lvl3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3pPr>
            <a:lvl4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4pPr>
            <a:lvl5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5pPr>
            <a:lvl6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6pPr>
            <a:lvl7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7pPr>
            <a:lvl8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8pPr>
            <a:lvl9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9pPr>
          </a:lstStyle>
          <a:p>
            <a:r>
              <a:rPr lang="en-US" dirty="0">
                <a:solidFill>
                  <a:srgbClr val="0EB1A4"/>
                </a:solidFill>
              </a:rPr>
              <a:t>Impact of AI on grant funding landscape</a:t>
            </a:r>
          </a:p>
        </p:txBody>
      </p:sp>
      <p:pic>
        <p:nvPicPr>
          <p:cNvPr id="2050" name="Picture 2" descr="Artificial Intelligence and it's uses | by Ankit Kumar | Medium">
            <a:extLst>
              <a:ext uri="{FF2B5EF4-FFF2-40B4-BE49-F238E27FC236}">
                <a16:creationId xmlns:a16="http://schemas.microsoft.com/office/drawing/2014/main" id="{5A8C0615-D209-F99A-3AAC-4FA337C16E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 y="4899472"/>
            <a:ext cx="8388476" cy="524020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FDDB4C3-B151-EDA8-E446-491BD0C86A36}"/>
              </a:ext>
            </a:extLst>
          </p:cNvPr>
          <p:cNvSpPr txBox="1"/>
          <p:nvPr/>
        </p:nvSpPr>
        <p:spPr>
          <a:xfrm>
            <a:off x="518160" y="2223964"/>
            <a:ext cx="21419820"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4400" b="1" dirty="0">
                <a:solidFill>
                  <a:srgbClr val="000000"/>
                </a:solidFill>
                <a:latin typeface="+mn-ea"/>
                <a:ea typeface="+mn-ea"/>
              </a:rPr>
              <a:t>Top concerns of nonprofits and foundations related to the effects of AI:</a:t>
            </a:r>
            <a:endParaRPr lang="en-US" sz="4400" b="1" dirty="0">
              <a:solidFill>
                <a:srgbClr val="000000"/>
              </a:solidFill>
            </a:endParaRPr>
          </a:p>
          <a:p>
            <a:pPr marL="0" marR="0" indent="0" algn="ctr" defTabSz="2438337" rtl="0" fontAlgn="auto" latinLnBrk="0" hangingPunct="0">
              <a:lnSpc>
                <a:spcPct val="100000"/>
              </a:lnSpc>
              <a:spcBef>
                <a:spcPts val="0"/>
              </a:spcBef>
              <a:spcAft>
                <a:spcPts val="0"/>
              </a:spcAft>
              <a:buClrTx/>
              <a:buSzTx/>
              <a:buFontTx/>
              <a:buNone/>
              <a:tabLst/>
            </a:pPr>
            <a:endParaRPr lang="en-US" sz="4400" dirty="0">
              <a:solidFill>
                <a:srgbClr val="000000"/>
              </a:solidFill>
              <a:latin typeface="+mn-lt"/>
            </a:endParaRPr>
          </a:p>
        </p:txBody>
      </p:sp>
    </p:spTree>
    <p:extLst>
      <p:ext uri="{BB962C8B-B14F-4D97-AF65-F5344CB8AC3E}">
        <p14:creationId xmlns:p14="http://schemas.microsoft.com/office/powerpoint/2010/main" val="3642659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A47EB-372E-7F25-C59C-B02843A2E15B}"/>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D9AC3E9-06A4-089D-D992-9F6613F5D77E}"/>
              </a:ext>
            </a:extLst>
          </p:cNvPr>
          <p:cNvSpPr>
            <a:spLocks noGrp="1"/>
          </p:cNvSpPr>
          <p:nvPr>
            <p:ph idx="1"/>
          </p:nvPr>
        </p:nvSpPr>
        <p:spPr>
          <a:xfrm>
            <a:off x="833965" y="1737361"/>
            <a:ext cx="21991873" cy="11361420"/>
          </a:xfrm>
        </p:spPr>
        <p:txBody>
          <a:bodyPr numCol="1">
            <a:normAutofit lnSpcReduction="10000"/>
          </a:bodyPr>
          <a:lstStyle/>
          <a:p>
            <a:pPr marL="0" indent="0">
              <a:lnSpc>
                <a:spcPct val="100000"/>
              </a:lnSpc>
              <a:spcBef>
                <a:spcPts val="1200"/>
              </a:spcBef>
              <a:buNone/>
            </a:pPr>
            <a:r>
              <a:rPr lang="en-US" dirty="0">
                <a:solidFill>
                  <a:srgbClr val="000000"/>
                </a:solidFill>
                <a:latin typeface="+mn-lt"/>
              </a:rPr>
              <a:t>How AI is being used for the Grant </a:t>
            </a:r>
            <a:r>
              <a:rPr lang="en-US" b="1" dirty="0">
                <a:solidFill>
                  <a:srgbClr val="000000"/>
                </a:solidFill>
                <a:latin typeface="+mn-lt"/>
              </a:rPr>
              <a:t>Development</a:t>
            </a:r>
            <a:r>
              <a:rPr lang="en-US" dirty="0">
                <a:solidFill>
                  <a:srgbClr val="000000"/>
                </a:solidFill>
                <a:latin typeface="+mn-lt"/>
              </a:rPr>
              <a:t> Process</a:t>
            </a:r>
          </a:p>
          <a:p>
            <a:pPr>
              <a:lnSpc>
                <a:spcPct val="100000"/>
              </a:lnSpc>
              <a:spcBef>
                <a:spcPts val="1200"/>
              </a:spcBef>
            </a:pPr>
            <a:r>
              <a:rPr lang="en-US" dirty="0">
                <a:solidFill>
                  <a:srgbClr val="000000"/>
                </a:solidFill>
                <a:latin typeface="+mn-lt"/>
              </a:rPr>
              <a:t>In grant writing, AI often is used to streamline processes in areas such as research, reviewing NOFOs, outlining or developing funder talking points, etc.</a:t>
            </a:r>
          </a:p>
          <a:p>
            <a:pPr>
              <a:lnSpc>
                <a:spcPct val="100000"/>
              </a:lnSpc>
              <a:spcBef>
                <a:spcPts val="1200"/>
              </a:spcBef>
            </a:pPr>
            <a:r>
              <a:rPr lang="en-US" dirty="0">
                <a:solidFill>
                  <a:srgbClr val="000000"/>
                </a:solidFill>
                <a:latin typeface="+mn-lt"/>
              </a:rPr>
              <a:t>AI is seen as improving efficiency and automating time-consuming prep work.</a:t>
            </a:r>
          </a:p>
          <a:p>
            <a:pPr>
              <a:lnSpc>
                <a:spcPct val="100000"/>
              </a:lnSpc>
              <a:spcBef>
                <a:spcPts val="1200"/>
              </a:spcBef>
            </a:pPr>
            <a:r>
              <a:rPr lang="en-US" dirty="0">
                <a:solidFill>
                  <a:srgbClr val="000000"/>
                </a:solidFill>
                <a:latin typeface="+mn-lt"/>
              </a:rPr>
              <a:t>AI is being used in fundraising/grant writing teams to automate workflows, track and manage grants, etc.</a:t>
            </a:r>
          </a:p>
          <a:p>
            <a:pPr>
              <a:lnSpc>
                <a:spcPct val="100000"/>
              </a:lnSpc>
              <a:spcBef>
                <a:spcPts val="1200"/>
              </a:spcBef>
            </a:pPr>
            <a:r>
              <a:rPr lang="en-US" dirty="0">
                <a:solidFill>
                  <a:srgbClr val="000000"/>
                </a:solidFill>
                <a:latin typeface="+mn-lt"/>
              </a:rPr>
              <a:t>Many nonprofits are using AI to generate proposals to save time and get more grants submitted.</a:t>
            </a:r>
          </a:p>
          <a:p>
            <a:pPr lvl="2">
              <a:lnSpc>
                <a:spcPct val="100000"/>
              </a:lnSpc>
              <a:spcBef>
                <a:spcPts val="1200"/>
              </a:spcBef>
            </a:pPr>
            <a:r>
              <a:rPr lang="en-US" dirty="0">
                <a:solidFill>
                  <a:srgbClr val="000000"/>
                </a:solidFill>
                <a:latin typeface="+mn-lt"/>
              </a:rPr>
              <a:t>Using AI platforms to generate grant content results in generic writing and lacks compelling, personalized information that only human insight can provide.</a:t>
            </a:r>
          </a:p>
          <a:p>
            <a:pPr lvl="2">
              <a:lnSpc>
                <a:spcPct val="100000"/>
              </a:lnSpc>
              <a:spcBef>
                <a:spcPts val="1200"/>
              </a:spcBef>
            </a:pPr>
            <a:r>
              <a:rPr lang="en-US" dirty="0">
                <a:solidFill>
                  <a:srgbClr val="000000"/>
                </a:solidFill>
                <a:latin typeface="+mn-lt"/>
              </a:rPr>
              <a:t>AI could be used to spark ideas or recommend language, but someone should always review and tweak content to give it an authentic voice</a:t>
            </a:r>
          </a:p>
          <a:p>
            <a:pPr marL="1852613" lvl="4" indent="-611188">
              <a:lnSpc>
                <a:spcPct val="100000"/>
              </a:lnSpc>
              <a:spcBef>
                <a:spcPts val="1200"/>
              </a:spcBef>
            </a:pPr>
            <a:r>
              <a:rPr lang="en-US" dirty="0">
                <a:solidFill>
                  <a:srgbClr val="000000"/>
                </a:solidFill>
                <a:latin typeface="+mn-lt"/>
              </a:rPr>
              <a:t>Because some see AI as making it easier to submit more applications, the overall volume of proposals is expected to rise, increasing competition.</a:t>
            </a:r>
          </a:p>
        </p:txBody>
      </p:sp>
      <p:pic>
        <p:nvPicPr>
          <p:cNvPr id="2" name="Image" descr="Image">
            <a:extLst>
              <a:ext uri="{FF2B5EF4-FFF2-40B4-BE49-F238E27FC236}">
                <a16:creationId xmlns:a16="http://schemas.microsoft.com/office/drawing/2014/main" id="{E4BA7C02-D28A-EF9F-D9A3-5B7BDC51B7BF}"/>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7" name="Title 2">
            <a:extLst>
              <a:ext uri="{FF2B5EF4-FFF2-40B4-BE49-F238E27FC236}">
                <a16:creationId xmlns:a16="http://schemas.microsoft.com/office/drawing/2014/main" id="{BE30CC11-D43C-F768-73E5-FC3F74C1C2B5}"/>
              </a:ext>
            </a:extLst>
          </p:cNvPr>
          <p:cNvSpPr txBox="1">
            <a:spLocks/>
          </p:cNvSpPr>
          <p:nvPr/>
        </p:nvSpPr>
        <p:spPr>
          <a:xfrm>
            <a:off x="833968" y="617220"/>
            <a:ext cx="233172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2438337" rtl="0" eaLnBrk="1" latinLnBrk="0" hangingPunct="1">
              <a:lnSpc>
                <a:spcPct val="80000"/>
              </a:lnSpc>
              <a:spcBef>
                <a:spcPts val="0"/>
              </a:spcBef>
              <a:spcAft>
                <a:spcPts val="0"/>
              </a:spcAft>
              <a:buClrTx/>
              <a:buSzTx/>
              <a:buFontTx/>
              <a:buNone/>
              <a:tabLst/>
              <a:defRPr sz="7200" b="1" i="0" u="none" strike="noStrike" cap="none" spc="-170" baseline="0">
                <a:solidFill>
                  <a:srgbClr val="2F6A36"/>
                </a:solidFill>
                <a:uFillTx/>
                <a:latin typeface="+mj-lt"/>
                <a:ea typeface="+mj-ea"/>
                <a:cs typeface="+mj-cs"/>
                <a:sym typeface="Helvetica Neue"/>
              </a:defRPr>
            </a:lvl1pPr>
            <a:lvl2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2pPr>
            <a:lvl3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3pPr>
            <a:lvl4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4pPr>
            <a:lvl5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5pPr>
            <a:lvl6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6pPr>
            <a:lvl7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7pPr>
            <a:lvl8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8pPr>
            <a:lvl9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9pPr>
          </a:lstStyle>
          <a:p>
            <a:r>
              <a:rPr lang="en-US" dirty="0">
                <a:solidFill>
                  <a:srgbClr val="0EB1A4"/>
                </a:solidFill>
              </a:rPr>
              <a:t>Impact of AI on grant funding landscape</a:t>
            </a:r>
          </a:p>
        </p:txBody>
      </p:sp>
    </p:spTree>
    <p:extLst>
      <p:ext uri="{BB962C8B-B14F-4D97-AF65-F5344CB8AC3E}">
        <p14:creationId xmlns:p14="http://schemas.microsoft.com/office/powerpoint/2010/main" val="27631556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D1BAE-3F3F-7EB8-FAD9-1C6CD2B80646}"/>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CDBD030-D557-ADD4-12C1-DCA292D0DE79}"/>
              </a:ext>
            </a:extLst>
          </p:cNvPr>
          <p:cNvSpPr>
            <a:spLocks noGrp="1"/>
          </p:cNvSpPr>
          <p:nvPr>
            <p:ph idx="1"/>
          </p:nvPr>
        </p:nvSpPr>
        <p:spPr>
          <a:xfrm>
            <a:off x="833965" y="1920241"/>
            <a:ext cx="21991873" cy="11178540"/>
          </a:xfrm>
        </p:spPr>
        <p:txBody>
          <a:bodyPr numCol="1">
            <a:normAutofit lnSpcReduction="10000"/>
          </a:bodyPr>
          <a:lstStyle/>
          <a:p>
            <a:pPr marL="0" indent="0">
              <a:lnSpc>
                <a:spcPct val="100000"/>
              </a:lnSpc>
              <a:spcBef>
                <a:spcPts val="1200"/>
              </a:spcBef>
              <a:buNone/>
            </a:pPr>
            <a:r>
              <a:rPr lang="en-US" dirty="0">
                <a:solidFill>
                  <a:srgbClr val="000000"/>
                </a:solidFill>
                <a:latin typeface="+mn-lt"/>
              </a:rPr>
              <a:t>How AI is being used for the Grant </a:t>
            </a:r>
            <a:r>
              <a:rPr lang="en-US" b="1" dirty="0">
                <a:solidFill>
                  <a:srgbClr val="000000"/>
                </a:solidFill>
                <a:latin typeface="+mn-lt"/>
              </a:rPr>
              <a:t>Development</a:t>
            </a:r>
            <a:r>
              <a:rPr lang="en-US" dirty="0">
                <a:solidFill>
                  <a:srgbClr val="000000"/>
                </a:solidFill>
                <a:latin typeface="+mn-lt"/>
              </a:rPr>
              <a:t> Process</a:t>
            </a:r>
          </a:p>
          <a:p>
            <a:pPr>
              <a:lnSpc>
                <a:spcPct val="100000"/>
              </a:lnSpc>
              <a:spcBef>
                <a:spcPts val="1200"/>
              </a:spcBef>
            </a:pPr>
            <a:r>
              <a:rPr lang="en-US" dirty="0">
                <a:solidFill>
                  <a:srgbClr val="000000"/>
                </a:solidFill>
                <a:latin typeface="+mn-lt"/>
              </a:rPr>
              <a:t>AI may help to summarize documents and identify funding sources, which can enhance efficiency, but it is not without its issues and can miss critical requirements so it should not replace direct human review (e.g., summarizing a NOFO)</a:t>
            </a:r>
          </a:p>
          <a:p>
            <a:pPr>
              <a:lnSpc>
                <a:spcPct val="100000"/>
              </a:lnSpc>
              <a:spcBef>
                <a:spcPts val="1200"/>
              </a:spcBef>
            </a:pPr>
            <a:r>
              <a:rPr lang="en-US" dirty="0">
                <a:solidFill>
                  <a:srgbClr val="000000"/>
                </a:solidFill>
                <a:latin typeface="+mn-lt"/>
              </a:rPr>
              <a:t>Can be used to research data to support need statements</a:t>
            </a:r>
          </a:p>
          <a:p>
            <a:pPr lvl="2">
              <a:lnSpc>
                <a:spcPct val="100000"/>
              </a:lnSpc>
              <a:spcBef>
                <a:spcPts val="1200"/>
              </a:spcBef>
            </a:pPr>
            <a:r>
              <a:rPr lang="en-US" dirty="0">
                <a:solidFill>
                  <a:srgbClr val="000000"/>
                </a:solidFill>
                <a:latin typeface="+mn-lt"/>
              </a:rPr>
              <a:t>Critical to understand and confirm the origin of the data to ensure accuracy and that it is from a reputable source</a:t>
            </a:r>
          </a:p>
          <a:p>
            <a:pPr lvl="2">
              <a:lnSpc>
                <a:spcPct val="100000"/>
              </a:lnSpc>
              <a:spcBef>
                <a:spcPts val="1200"/>
              </a:spcBef>
            </a:pPr>
            <a:r>
              <a:rPr lang="en-US" dirty="0">
                <a:solidFill>
                  <a:srgbClr val="000000"/>
                </a:solidFill>
                <a:latin typeface="+mn-lt"/>
              </a:rPr>
              <a:t>AI can “hallucinate” data, so be sure to double check all sources</a:t>
            </a:r>
          </a:p>
          <a:p>
            <a:pPr marL="633413" lvl="2" indent="-633413">
              <a:lnSpc>
                <a:spcPct val="100000"/>
              </a:lnSpc>
              <a:spcBef>
                <a:spcPts val="1200"/>
              </a:spcBef>
            </a:pPr>
            <a:r>
              <a:rPr lang="en-US" dirty="0">
                <a:solidFill>
                  <a:srgbClr val="000000"/>
                </a:solidFill>
                <a:latin typeface="+mn-lt"/>
              </a:rPr>
              <a:t>AI can do an internal peer review of grant drafts – asking AI to compare the draft or sections to the scoring criteria in a NOFO.</a:t>
            </a:r>
          </a:p>
          <a:p>
            <a:pPr marL="1852613" lvl="4" indent="-633413">
              <a:lnSpc>
                <a:spcPct val="100000"/>
              </a:lnSpc>
              <a:spcBef>
                <a:spcPts val="1200"/>
              </a:spcBef>
            </a:pPr>
            <a:r>
              <a:rPr lang="en-US" dirty="0">
                <a:solidFill>
                  <a:srgbClr val="000000"/>
                </a:solidFill>
                <a:latin typeface="+mn-lt"/>
              </a:rPr>
              <a:t>AI can actually score a draft, but ask it to be “brutally honest”, critical, and rigorous in its evaluation to ensure a strong result.</a:t>
            </a:r>
          </a:p>
          <a:p>
            <a:pPr marL="633413" lvl="4" indent="-611188">
              <a:lnSpc>
                <a:spcPct val="100000"/>
              </a:lnSpc>
              <a:spcBef>
                <a:spcPts val="1200"/>
              </a:spcBef>
            </a:pPr>
            <a:r>
              <a:rPr lang="en-US" dirty="0">
                <a:solidFill>
                  <a:srgbClr val="000000"/>
                </a:solidFill>
                <a:latin typeface="+mn-lt"/>
              </a:rPr>
              <a:t>If being written by multiple people, AI can call out inconsistencies in language, tense</a:t>
            </a:r>
            <a:r>
              <a:rPr lang="en-US">
                <a:solidFill>
                  <a:srgbClr val="000000"/>
                </a:solidFill>
                <a:latin typeface="+mn-lt"/>
              </a:rPr>
              <a:t>, style</a:t>
            </a:r>
            <a:r>
              <a:rPr lang="en-US" dirty="0">
                <a:solidFill>
                  <a:srgbClr val="000000"/>
                </a:solidFill>
                <a:latin typeface="+mn-lt"/>
              </a:rPr>
              <a:t>, etc. to help create a more cohesive voice.</a:t>
            </a:r>
          </a:p>
        </p:txBody>
      </p:sp>
      <p:pic>
        <p:nvPicPr>
          <p:cNvPr id="2" name="Image" descr="Image">
            <a:extLst>
              <a:ext uri="{FF2B5EF4-FFF2-40B4-BE49-F238E27FC236}">
                <a16:creationId xmlns:a16="http://schemas.microsoft.com/office/drawing/2014/main" id="{27723AD2-D6C1-6754-CFE7-C94D4301137B}"/>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7" name="Title 2">
            <a:extLst>
              <a:ext uri="{FF2B5EF4-FFF2-40B4-BE49-F238E27FC236}">
                <a16:creationId xmlns:a16="http://schemas.microsoft.com/office/drawing/2014/main" id="{D60BA4EA-EB7A-1663-E60C-A8648296F0CA}"/>
              </a:ext>
            </a:extLst>
          </p:cNvPr>
          <p:cNvSpPr txBox="1">
            <a:spLocks/>
          </p:cNvSpPr>
          <p:nvPr/>
        </p:nvSpPr>
        <p:spPr>
          <a:xfrm>
            <a:off x="833968" y="617220"/>
            <a:ext cx="23317200"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2438337" rtl="0" eaLnBrk="1" latinLnBrk="0" hangingPunct="1">
              <a:lnSpc>
                <a:spcPct val="80000"/>
              </a:lnSpc>
              <a:spcBef>
                <a:spcPts val="0"/>
              </a:spcBef>
              <a:spcAft>
                <a:spcPts val="0"/>
              </a:spcAft>
              <a:buClrTx/>
              <a:buSzTx/>
              <a:buFontTx/>
              <a:buNone/>
              <a:tabLst/>
              <a:defRPr sz="7200" b="1" i="0" u="none" strike="noStrike" cap="none" spc="-170" baseline="0">
                <a:solidFill>
                  <a:srgbClr val="2F6A36"/>
                </a:solidFill>
                <a:uFillTx/>
                <a:latin typeface="+mj-lt"/>
                <a:ea typeface="+mj-ea"/>
                <a:cs typeface="+mj-cs"/>
                <a:sym typeface="Helvetica Neue"/>
              </a:defRPr>
            </a:lvl1pPr>
            <a:lvl2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2pPr>
            <a:lvl3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3pPr>
            <a:lvl4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4pPr>
            <a:lvl5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5pPr>
            <a:lvl6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6pPr>
            <a:lvl7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7pPr>
            <a:lvl8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8pPr>
            <a:lvl9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9pPr>
          </a:lstStyle>
          <a:p>
            <a:r>
              <a:rPr lang="en-US" dirty="0">
                <a:solidFill>
                  <a:srgbClr val="0EB1A4"/>
                </a:solidFill>
              </a:rPr>
              <a:t>Impact of AI on grant funding landscape</a:t>
            </a:r>
          </a:p>
        </p:txBody>
      </p:sp>
    </p:spTree>
    <p:extLst>
      <p:ext uri="{BB962C8B-B14F-4D97-AF65-F5344CB8AC3E}">
        <p14:creationId xmlns:p14="http://schemas.microsoft.com/office/powerpoint/2010/main" val="39284810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5A573-38D6-9F2E-F205-C9852596B8BB}"/>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3270588-C483-F907-6F36-468DD1971FDD}"/>
              </a:ext>
            </a:extLst>
          </p:cNvPr>
          <p:cNvSpPr>
            <a:spLocks noGrp="1"/>
          </p:cNvSpPr>
          <p:nvPr>
            <p:ph idx="1"/>
          </p:nvPr>
        </p:nvSpPr>
        <p:spPr>
          <a:xfrm>
            <a:off x="833965" y="2188029"/>
            <a:ext cx="14345075" cy="10910751"/>
          </a:xfrm>
        </p:spPr>
        <p:txBody>
          <a:bodyPr numCol="1">
            <a:normAutofit/>
          </a:bodyPr>
          <a:lstStyle/>
          <a:p>
            <a:pPr marL="0" indent="0">
              <a:lnSpc>
                <a:spcPct val="100000"/>
              </a:lnSpc>
              <a:spcBef>
                <a:spcPts val="1200"/>
              </a:spcBef>
              <a:buNone/>
            </a:pPr>
            <a:r>
              <a:rPr lang="en-US" dirty="0">
                <a:solidFill>
                  <a:srgbClr val="000000"/>
                </a:solidFill>
                <a:latin typeface="+mn-lt"/>
              </a:rPr>
              <a:t>How AI is being used for the Grant </a:t>
            </a:r>
            <a:r>
              <a:rPr lang="en-US" b="1" dirty="0">
                <a:solidFill>
                  <a:srgbClr val="000000"/>
                </a:solidFill>
                <a:latin typeface="+mn-lt"/>
              </a:rPr>
              <a:t>Review</a:t>
            </a:r>
            <a:r>
              <a:rPr lang="en-US" dirty="0">
                <a:solidFill>
                  <a:srgbClr val="000000"/>
                </a:solidFill>
                <a:latin typeface="+mn-lt"/>
              </a:rPr>
              <a:t> Process</a:t>
            </a:r>
          </a:p>
          <a:p>
            <a:pPr>
              <a:lnSpc>
                <a:spcPct val="100000"/>
              </a:lnSpc>
              <a:spcBef>
                <a:spcPts val="1200"/>
              </a:spcBef>
            </a:pPr>
            <a:r>
              <a:rPr lang="en-US" dirty="0">
                <a:solidFill>
                  <a:srgbClr val="000000"/>
                </a:solidFill>
                <a:latin typeface="+mn-lt"/>
              </a:rPr>
              <a:t>Grant funders may be using AI to help develop grant guidelines and evaluate proposals.</a:t>
            </a:r>
          </a:p>
          <a:p>
            <a:pPr>
              <a:lnSpc>
                <a:spcPct val="100000"/>
              </a:lnSpc>
              <a:spcBef>
                <a:spcPts val="1200"/>
              </a:spcBef>
            </a:pPr>
            <a:r>
              <a:rPr lang="en-US" dirty="0">
                <a:solidFill>
                  <a:srgbClr val="000000"/>
                </a:solidFill>
                <a:latin typeface="+mn-lt"/>
              </a:rPr>
              <a:t>Some foundation are using AI detectors when reviewing grant proposals and automatically rejecting those with a high percentage of AI-generated content.</a:t>
            </a:r>
          </a:p>
          <a:p>
            <a:pPr>
              <a:lnSpc>
                <a:spcPct val="100000"/>
              </a:lnSpc>
              <a:spcBef>
                <a:spcPts val="1200"/>
              </a:spcBef>
            </a:pPr>
            <a:r>
              <a:rPr lang="en-US" dirty="0">
                <a:solidFill>
                  <a:srgbClr val="000000"/>
                </a:solidFill>
                <a:latin typeface="+mn-lt"/>
              </a:rPr>
              <a:t>Funders are using AI to quickly parse through applications, identify errors in applications and reports, and analyze data.</a:t>
            </a:r>
          </a:p>
          <a:p>
            <a:pPr>
              <a:lnSpc>
                <a:spcPct val="100000"/>
              </a:lnSpc>
              <a:spcBef>
                <a:spcPts val="1200"/>
              </a:spcBef>
            </a:pPr>
            <a:r>
              <a:rPr lang="en-US" dirty="0">
                <a:solidFill>
                  <a:srgbClr val="000000"/>
                </a:solidFill>
                <a:latin typeface="+mn-lt"/>
              </a:rPr>
              <a:t>More foundations are starting to publish AI policies or expectations around AI use in their grant guidelines.</a:t>
            </a:r>
          </a:p>
        </p:txBody>
      </p:sp>
      <p:pic>
        <p:nvPicPr>
          <p:cNvPr id="2" name="Image" descr="Image">
            <a:extLst>
              <a:ext uri="{FF2B5EF4-FFF2-40B4-BE49-F238E27FC236}">
                <a16:creationId xmlns:a16="http://schemas.microsoft.com/office/drawing/2014/main" id="{EF507259-4F3A-2F2C-F9A4-BF02C8A2E208}"/>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7" name="Title 2">
            <a:extLst>
              <a:ext uri="{FF2B5EF4-FFF2-40B4-BE49-F238E27FC236}">
                <a16:creationId xmlns:a16="http://schemas.microsoft.com/office/drawing/2014/main" id="{046438EF-8DC4-23E4-B86A-1BD9044CD83D}"/>
              </a:ext>
            </a:extLst>
          </p:cNvPr>
          <p:cNvSpPr txBox="1">
            <a:spLocks/>
          </p:cNvSpPr>
          <p:nvPr/>
        </p:nvSpPr>
        <p:spPr>
          <a:xfrm>
            <a:off x="833968" y="617220"/>
            <a:ext cx="233172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2438337" rtl="0" eaLnBrk="1" latinLnBrk="0" hangingPunct="1">
              <a:lnSpc>
                <a:spcPct val="80000"/>
              </a:lnSpc>
              <a:spcBef>
                <a:spcPts val="0"/>
              </a:spcBef>
              <a:spcAft>
                <a:spcPts val="0"/>
              </a:spcAft>
              <a:buClrTx/>
              <a:buSzTx/>
              <a:buFontTx/>
              <a:buNone/>
              <a:tabLst/>
              <a:defRPr sz="7200" b="1" i="0" u="none" strike="noStrike" cap="none" spc="-170" baseline="0">
                <a:solidFill>
                  <a:srgbClr val="2F6A36"/>
                </a:solidFill>
                <a:uFillTx/>
                <a:latin typeface="+mj-lt"/>
                <a:ea typeface="+mj-ea"/>
                <a:cs typeface="+mj-cs"/>
                <a:sym typeface="Helvetica Neue"/>
              </a:defRPr>
            </a:lvl1pPr>
            <a:lvl2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2pPr>
            <a:lvl3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3pPr>
            <a:lvl4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4pPr>
            <a:lvl5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5pPr>
            <a:lvl6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6pPr>
            <a:lvl7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7pPr>
            <a:lvl8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8pPr>
            <a:lvl9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9pPr>
          </a:lstStyle>
          <a:p>
            <a:r>
              <a:rPr lang="en-US" dirty="0">
                <a:solidFill>
                  <a:srgbClr val="0EB1A4"/>
                </a:solidFill>
              </a:rPr>
              <a:t>Impact of AI on grant funding landscape</a:t>
            </a:r>
          </a:p>
        </p:txBody>
      </p:sp>
      <p:pic>
        <p:nvPicPr>
          <p:cNvPr id="4" name="Picture 3" descr="Close up of checklist">
            <a:extLst>
              <a:ext uri="{FF2B5EF4-FFF2-40B4-BE49-F238E27FC236}">
                <a16:creationId xmlns:a16="http://schemas.microsoft.com/office/drawing/2014/main" id="{C825C40F-4A95-AB98-6ED8-942BC41DB4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2468" y="3850277"/>
            <a:ext cx="9106446" cy="6070964"/>
          </a:xfrm>
          <a:prstGeom prst="rect">
            <a:avLst/>
          </a:prstGeom>
        </p:spPr>
      </p:pic>
    </p:spTree>
    <p:extLst>
      <p:ext uri="{BB962C8B-B14F-4D97-AF65-F5344CB8AC3E}">
        <p14:creationId xmlns:p14="http://schemas.microsoft.com/office/powerpoint/2010/main" val="36881728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B023C-1A5E-8B43-B487-496517615C8E}"/>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0E983CF-2724-CB8D-6C36-0ADB0B6BC231}"/>
              </a:ext>
            </a:extLst>
          </p:cNvPr>
          <p:cNvSpPr>
            <a:spLocks noGrp="1"/>
          </p:cNvSpPr>
          <p:nvPr>
            <p:ph idx="1"/>
          </p:nvPr>
        </p:nvSpPr>
        <p:spPr>
          <a:xfrm>
            <a:off x="833965" y="2188029"/>
            <a:ext cx="14775397" cy="10910751"/>
          </a:xfrm>
        </p:spPr>
        <p:txBody>
          <a:bodyPr numCol="1">
            <a:normAutofit lnSpcReduction="10000"/>
          </a:bodyPr>
          <a:lstStyle/>
          <a:p>
            <a:pPr marL="0" indent="0">
              <a:lnSpc>
                <a:spcPct val="100000"/>
              </a:lnSpc>
              <a:spcBef>
                <a:spcPts val="1200"/>
              </a:spcBef>
              <a:buNone/>
            </a:pPr>
            <a:r>
              <a:rPr lang="en-US" dirty="0">
                <a:solidFill>
                  <a:srgbClr val="000000"/>
                </a:solidFill>
                <a:latin typeface="+mn-lt"/>
              </a:rPr>
              <a:t>How AI is being used for the Grant </a:t>
            </a:r>
            <a:r>
              <a:rPr lang="en-US" b="1" dirty="0">
                <a:solidFill>
                  <a:srgbClr val="000000"/>
                </a:solidFill>
                <a:latin typeface="+mn-lt"/>
              </a:rPr>
              <a:t>Research</a:t>
            </a:r>
            <a:r>
              <a:rPr lang="en-US" dirty="0">
                <a:solidFill>
                  <a:srgbClr val="000000"/>
                </a:solidFill>
                <a:latin typeface="+mn-lt"/>
              </a:rPr>
              <a:t> Process</a:t>
            </a:r>
          </a:p>
          <a:p>
            <a:pPr>
              <a:lnSpc>
                <a:spcPct val="100000"/>
              </a:lnSpc>
              <a:spcBef>
                <a:spcPts val="1200"/>
              </a:spcBef>
            </a:pPr>
            <a:r>
              <a:rPr lang="en-US" dirty="0">
                <a:solidFill>
                  <a:srgbClr val="000000"/>
                </a:solidFill>
                <a:latin typeface="+mn-lt"/>
              </a:rPr>
              <a:t>13% of nonprofits are using AI to help identify potential funders (TechSoup)</a:t>
            </a:r>
          </a:p>
          <a:p>
            <a:pPr>
              <a:lnSpc>
                <a:spcPct val="100000"/>
              </a:lnSpc>
              <a:spcBef>
                <a:spcPts val="1200"/>
              </a:spcBef>
            </a:pPr>
            <a:r>
              <a:rPr lang="en-US" dirty="0">
                <a:solidFill>
                  <a:srgbClr val="000000"/>
                </a:solidFill>
                <a:latin typeface="+mn-lt"/>
              </a:rPr>
              <a:t>AI can generate potential funding opportunities by putting in key terms and parameters into chatbots, but it is still critical that someone takes a close look at each funder’s guidelines and requirements to ensure alignment. (This often does not generate a lot of quality results.)</a:t>
            </a:r>
          </a:p>
          <a:p>
            <a:pPr>
              <a:lnSpc>
                <a:spcPct val="100000"/>
              </a:lnSpc>
              <a:spcBef>
                <a:spcPts val="1200"/>
              </a:spcBef>
            </a:pPr>
            <a:r>
              <a:rPr lang="en-US" dirty="0">
                <a:solidFill>
                  <a:srgbClr val="000000"/>
                </a:solidFill>
                <a:latin typeface="+mn-lt"/>
              </a:rPr>
              <a:t>The best options are still paid platforms/databases like </a:t>
            </a:r>
            <a:r>
              <a:rPr lang="en-US" dirty="0" err="1">
                <a:solidFill>
                  <a:srgbClr val="000000"/>
                </a:solidFill>
                <a:latin typeface="+mn-lt"/>
              </a:rPr>
              <a:t>GrantStation</a:t>
            </a:r>
            <a:r>
              <a:rPr lang="en-US" dirty="0">
                <a:solidFill>
                  <a:srgbClr val="000000"/>
                </a:solidFill>
                <a:latin typeface="+mn-lt"/>
              </a:rPr>
              <a:t>, Foundation Directory, etc., where opportunities have been vetted and offer multiple parameters by which to identify grants (though still requires thorough vetting to ensure eligibility and alignment)</a:t>
            </a:r>
          </a:p>
        </p:txBody>
      </p:sp>
      <p:pic>
        <p:nvPicPr>
          <p:cNvPr id="2" name="Image" descr="Image">
            <a:extLst>
              <a:ext uri="{FF2B5EF4-FFF2-40B4-BE49-F238E27FC236}">
                <a16:creationId xmlns:a16="http://schemas.microsoft.com/office/drawing/2014/main" id="{6A2835C1-6540-DA92-A771-11A37724628D}"/>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7" name="Title 2">
            <a:extLst>
              <a:ext uri="{FF2B5EF4-FFF2-40B4-BE49-F238E27FC236}">
                <a16:creationId xmlns:a16="http://schemas.microsoft.com/office/drawing/2014/main" id="{D6ED74E1-F468-4C2A-B435-3B95274AFF1C}"/>
              </a:ext>
            </a:extLst>
          </p:cNvPr>
          <p:cNvSpPr txBox="1">
            <a:spLocks/>
          </p:cNvSpPr>
          <p:nvPr/>
        </p:nvSpPr>
        <p:spPr>
          <a:xfrm>
            <a:off x="833968" y="617220"/>
            <a:ext cx="23317200"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2438337" rtl="0" eaLnBrk="1" latinLnBrk="0" hangingPunct="1">
              <a:lnSpc>
                <a:spcPct val="80000"/>
              </a:lnSpc>
              <a:spcBef>
                <a:spcPts val="0"/>
              </a:spcBef>
              <a:spcAft>
                <a:spcPts val="0"/>
              </a:spcAft>
              <a:buClrTx/>
              <a:buSzTx/>
              <a:buFontTx/>
              <a:buNone/>
              <a:tabLst/>
              <a:defRPr sz="7200" b="1" i="0" u="none" strike="noStrike" cap="none" spc="-170" baseline="0">
                <a:solidFill>
                  <a:srgbClr val="2F6A36"/>
                </a:solidFill>
                <a:uFillTx/>
                <a:latin typeface="+mj-lt"/>
                <a:ea typeface="+mj-ea"/>
                <a:cs typeface="+mj-cs"/>
                <a:sym typeface="Helvetica Neue"/>
              </a:defRPr>
            </a:lvl1pPr>
            <a:lvl2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2pPr>
            <a:lvl3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3pPr>
            <a:lvl4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4pPr>
            <a:lvl5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5pPr>
            <a:lvl6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6pPr>
            <a:lvl7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7pPr>
            <a:lvl8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8pPr>
            <a:lvl9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9pPr>
          </a:lstStyle>
          <a:p>
            <a:r>
              <a:rPr lang="en-US" dirty="0">
                <a:solidFill>
                  <a:srgbClr val="0EB1A4"/>
                </a:solidFill>
              </a:rPr>
              <a:t>Impact of AI on grant funding landscape</a:t>
            </a:r>
          </a:p>
        </p:txBody>
      </p:sp>
      <p:pic>
        <p:nvPicPr>
          <p:cNvPr id="5" name="Picture 4" descr="Person working with laptop and notepad">
            <a:extLst>
              <a:ext uri="{FF2B5EF4-FFF2-40B4-BE49-F238E27FC236}">
                <a16:creationId xmlns:a16="http://schemas.microsoft.com/office/drawing/2014/main" id="{9337A8CD-41C0-A08E-0CF9-F82433633E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09362" y="4264037"/>
            <a:ext cx="7772400" cy="5187925"/>
          </a:xfrm>
          <a:prstGeom prst="rect">
            <a:avLst/>
          </a:prstGeom>
        </p:spPr>
      </p:pic>
    </p:spTree>
    <p:extLst>
      <p:ext uri="{BB962C8B-B14F-4D97-AF65-F5344CB8AC3E}">
        <p14:creationId xmlns:p14="http://schemas.microsoft.com/office/powerpoint/2010/main" val="39167376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454E1-B0FE-3AC7-DA8A-C3CF381E7F3E}"/>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503E3FD-37D1-89F9-9DD4-A021E9FCD1AD}"/>
              </a:ext>
            </a:extLst>
          </p:cNvPr>
          <p:cNvSpPr>
            <a:spLocks noGrp="1"/>
          </p:cNvSpPr>
          <p:nvPr>
            <p:ph idx="1"/>
          </p:nvPr>
        </p:nvSpPr>
        <p:spPr>
          <a:xfrm>
            <a:off x="833965" y="1861457"/>
            <a:ext cx="21699464" cy="10963003"/>
          </a:xfrm>
        </p:spPr>
        <p:txBody>
          <a:bodyPr numCol="1">
            <a:normAutofit fontScale="92500" lnSpcReduction="10000"/>
          </a:bodyPr>
          <a:lstStyle/>
          <a:p>
            <a:pPr marL="0" indent="0">
              <a:lnSpc>
                <a:spcPct val="110000"/>
              </a:lnSpc>
              <a:spcBef>
                <a:spcPts val="1200"/>
              </a:spcBef>
              <a:buNone/>
            </a:pPr>
            <a:r>
              <a:rPr lang="en-US" dirty="0">
                <a:solidFill>
                  <a:srgbClr val="000000"/>
                </a:solidFill>
                <a:latin typeface="+mn-lt"/>
              </a:rPr>
              <a:t>How AI is being used for the Grant </a:t>
            </a:r>
            <a:r>
              <a:rPr lang="en-US" b="1" dirty="0">
                <a:solidFill>
                  <a:srgbClr val="000000"/>
                </a:solidFill>
                <a:latin typeface="+mn-lt"/>
              </a:rPr>
              <a:t>Reporting</a:t>
            </a:r>
            <a:r>
              <a:rPr lang="en-US" dirty="0">
                <a:solidFill>
                  <a:srgbClr val="000000"/>
                </a:solidFill>
                <a:latin typeface="+mn-lt"/>
              </a:rPr>
              <a:t> Process</a:t>
            </a:r>
            <a:endParaRPr lang="en-US" b="1" dirty="0">
              <a:solidFill>
                <a:srgbClr val="000000"/>
              </a:solidFill>
              <a:latin typeface="+mn-lt"/>
            </a:endParaRPr>
          </a:p>
          <a:p>
            <a:pPr>
              <a:lnSpc>
                <a:spcPct val="110000"/>
              </a:lnSpc>
              <a:spcBef>
                <a:spcPts val="1200"/>
              </a:spcBef>
            </a:pPr>
            <a:r>
              <a:rPr lang="en-US" dirty="0">
                <a:solidFill>
                  <a:srgbClr val="000000"/>
                </a:solidFill>
                <a:latin typeface="+mn-lt"/>
              </a:rPr>
              <a:t>Many grant management software has built-in AI tools to help track when reports are due, data collection for reporting, etc., and can offer helpful efficiencies.</a:t>
            </a:r>
          </a:p>
          <a:p>
            <a:pPr>
              <a:lnSpc>
                <a:spcPct val="110000"/>
              </a:lnSpc>
              <a:spcBef>
                <a:spcPts val="1200"/>
              </a:spcBef>
            </a:pPr>
            <a:r>
              <a:rPr lang="en-US" dirty="0">
                <a:solidFill>
                  <a:srgbClr val="000000"/>
                </a:solidFill>
                <a:latin typeface="+mn-lt"/>
              </a:rPr>
              <a:t>AI may be used to review reports to confirm alignment with the original proposal requirements and maintain consistent tone</a:t>
            </a:r>
          </a:p>
          <a:p>
            <a:pPr>
              <a:lnSpc>
                <a:spcPct val="110000"/>
              </a:lnSpc>
              <a:spcBef>
                <a:spcPts val="1200"/>
              </a:spcBef>
            </a:pPr>
            <a:r>
              <a:rPr lang="en-US" dirty="0">
                <a:solidFill>
                  <a:srgbClr val="000000"/>
                </a:solidFill>
                <a:latin typeface="+mn-lt"/>
              </a:rPr>
              <a:t>AI may help draft progress reports – feed key metrics, accomplishments, challenges, etc. into AI to generate an initial draft of a report. Critically important to thoroughly review the content generated and tweak to ensure authentic voice and to put content into the required format of the funder.</a:t>
            </a:r>
          </a:p>
          <a:p>
            <a:pPr>
              <a:lnSpc>
                <a:spcPct val="110000"/>
              </a:lnSpc>
              <a:spcBef>
                <a:spcPts val="1200"/>
              </a:spcBef>
            </a:pPr>
            <a:r>
              <a:rPr lang="en-US" dirty="0">
                <a:solidFill>
                  <a:srgbClr val="000000"/>
                </a:solidFill>
                <a:latin typeface="+mn-lt"/>
              </a:rPr>
              <a:t>AI can “hallucinate” statistics or inaccurately describe achievements, so you cannot just take the content generated “as is”.</a:t>
            </a:r>
          </a:p>
          <a:p>
            <a:pPr>
              <a:lnSpc>
                <a:spcPct val="110000"/>
              </a:lnSpc>
              <a:spcBef>
                <a:spcPts val="1200"/>
              </a:spcBef>
            </a:pPr>
            <a:r>
              <a:rPr lang="en-US" dirty="0">
                <a:solidFill>
                  <a:srgbClr val="000000"/>
                </a:solidFill>
                <a:latin typeface="+mn-lt"/>
              </a:rPr>
              <a:t>AI tools generally reflect and reinforce existing biases in datasets. Could lead to AI-generated reports that misrepresent a program’s effectiveness or unfairly grade, select or assess participants based on flawed data, algorithmic design, or historical inequities.</a:t>
            </a:r>
          </a:p>
        </p:txBody>
      </p:sp>
      <p:pic>
        <p:nvPicPr>
          <p:cNvPr id="2" name="Image" descr="Image">
            <a:extLst>
              <a:ext uri="{FF2B5EF4-FFF2-40B4-BE49-F238E27FC236}">
                <a16:creationId xmlns:a16="http://schemas.microsoft.com/office/drawing/2014/main" id="{1295135C-A162-E952-075A-E5F232FC7EBB}"/>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7" name="Title 2">
            <a:extLst>
              <a:ext uri="{FF2B5EF4-FFF2-40B4-BE49-F238E27FC236}">
                <a16:creationId xmlns:a16="http://schemas.microsoft.com/office/drawing/2014/main" id="{1FBE4750-97C2-D41B-AADA-A8686E9DC3AE}"/>
              </a:ext>
            </a:extLst>
          </p:cNvPr>
          <p:cNvSpPr txBox="1">
            <a:spLocks/>
          </p:cNvSpPr>
          <p:nvPr/>
        </p:nvSpPr>
        <p:spPr>
          <a:xfrm>
            <a:off x="833968" y="617220"/>
            <a:ext cx="233172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2438337" rtl="0" eaLnBrk="1" latinLnBrk="0" hangingPunct="1">
              <a:lnSpc>
                <a:spcPct val="80000"/>
              </a:lnSpc>
              <a:spcBef>
                <a:spcPts val="0"/>
              </a:spcBef>
              <a:spcAft>
                <a:spcPts val="0"/>
              </a:spcAft>
              <a:buClrTx/>
              <a:buSzTx/>
              <a:buFontTx/>
              <a:buNone/>
              <a:tabLst/>
              <a:defRPr sz="7200" b="1" i="0" u="none" strike="noStrike" cap="none" spc="-170" baseline="0">
                <a:solidFill>
                  <a:srgbClr val="2F6A36"/>
                </a:solidFill>
                <a:uFillTx/>
                <a:latin typeface="+mj-lt"/>
                <a:ea typeface="+mj-ea"/>
                <a:cs typeface="+mj-cs"/>
                <a:sym typeface="Helvetica Neue"/>
              </a:defRPr>
            </a:lvl1pPr>
            <a:lvl2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2pPr>
            <a:lvl3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3pPr>
            <a:lvl4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4pPr>
            <a:lvl5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5pPr>
            <a:lvl6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6pPr>
            <a:lvl7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7pPr>
            <a:lvl8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8pPr>
            <a:lvl9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9pPr>
          </a:lstStyle>
          <a:p>
            <a:r>
              <a:rPr lang="en-US" dirty="0">
                <a:solidFill>
                  <a:srgbClr val="0EB1A4"/>
                </a:solidFill>
              </a:rPr>
              <a:t>Impact of AI on grant funding landscape</a:t>
            </a:r>
          </a:p>
        </p:txBody>
      </p:sp>
    </p:spTree>
    <p:extLst>
      <p:ext uri="{BB962C8B-B14F-4D97-AF65-F5344CB8AC3E}">
        <p14:creationId xmlns:p14="http://schemas.microsoft.com/office/powerpoint/2010/main" val="32475629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g20270e6df5a_0_16"/>
          <p:cNvSpPr txBox="1">
            <a:spLocks noGrp="1"/>
          </p:cNvSpPr>
          <p:nvPr>
            <p:ph type="title"/>
          </p:nvPr>
        </p:nvSpPr>
        <p:spPr>
          <a:xfrm>
            <a:off x="1219199" y="2067339"/>
            <a:ext cx="22242379" cy="7732643"/>
          </a:xfrm>
          <a:prstGeom prst="rect">
            <a:avLst/>
          </a:prstGeom>
        </p:spPr>
        <p:txBody>
          <a:bodyPr spcFirstLastPara="1" wrap="square" lIns="182850" tIns="91400" rIns="182850" bIns="91400" anchor="ctr" anchorCtr="0">
            <a:normAutofit/>
          </a:bodyPr>
          <a:lstStyle/>
          <a:p>
            <a:pPr marL="101600">
              <a:lnSpc>
                <a:spcPct val="100000"/>
              </a:lnSpc>
              <a:buClr>
                <a:schemeClr val="dk1"/>
              </a:buClr>
              <a:buSzPts val="2800"/>
            </a:pPr>
            <a:r>
              <a:rPr lang="en-US" sz="8000" dirty="0">
                <a:solidFill>
                  <a:srgbClr val="FFC000"/>
                </a:solidFill>
                <a:latin typeface="+mj-ea"/>
                <a:sym typeface="Montserrat"/>
              </a:rPr>
              <a:t>II. </a:t>
            </a:r>
            <a:r>
              <a:rPr lang="en-US" sz="8000" dirty="0">
                <a:solidFill>
                  <a:srgbClr val="0EB1A4"/>
                </a:solidFill>
                <a:latin typeface="Montserrat"/>
                <a:ea typeface="Montserrat"/>
                <a:cs typeface="Montserrat"/>
                <a:sym typeface="Montserrat"/>
              </a:rPr>
              <a:t>Identify key benefits and potential pitfalls of using AI in grant development, including its negative effect on “the long game”</a:t>
            </a:r>
            <a:br>
              <a:rPr lang="en-US" sz="8000" dirty="0">
                <a:solidFill>
                  <a:srgbClr val="0EB1A4"/>
                </a:solidFill>
                <a:latin typeface="Montserrat"/>
                <a:ea typeface="Montserrat"/>
                <a:cs typeface="Montserrat"/>
                <a:sym typeface="Montserrat"/>
              </a:rPr>
            </a:br>
            <a:endParaRPr lang="en-US" sz="8000" b="1" dirty="0">
              <a:solidFill>
                <a:srgbClr val="0EB1A4"/>
              </a:solidFill>
              <a:latin typeface="+mj-ea"/>
              <a:sym typeface="Montserrat"/>
            </a:endParaRPr>
          </a:p>
        </p:txBody>
      </p:sp>
      <p:pic>
        <p:nvPicPr>
          <p:cNvPr id="2" name="Image" descr="Image">
            <a:extLst>
              <a:ext uri="{FF2B5EF4-FFF2-40B4-BE49-F238E27FC236}">
                <a16:creationId xmlns:a16="http://schemas.microsoft.com/office/drawing/2014/main" id="{A42C7207-BB09-FDC6-1587-CF282DA8910A}"/>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spTree>
    <p:extLst>
      <p:ext uri="{BB962C8B-B14F-4D97-AF65-F5344CB8AC3E}">
        <p14:creationId xmlns:p14="http://schemas.microsoft.com/office/powerpoint/2010/main" val="14290272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48074"/>
        </a:solidFill>
        <a:effectLst/>
      </p:bgPr>
    </p:bg>
    <p:spTree>
      <p:nvGrpSpPr>
        <p:cNvPr id="1" name=""/>
        <p:cNvGrpSpPr/>
        <p:nvPr/>
      </p:nvGrpSpPr>
      <p:grpSpPr>
        <a:xfrm>
          <a:off x="0" y="0"/>
          <a:ext cx="0" cy="0"/>
          <a:chOff x="0" y="0"/>
          <a:chExt cx="0" cy="0"/>
        </a:xfrm>
      </p:grpSpPr>
      <p:pic>
        <p:nvPicPr>
          <p:cNvPr id="157" name="Image" descr="Image"/>
          <p:cNvPicPr>
            <a:picLocks noChangeAspect="1"/>
          </p:cNvPicPr>
          <p:nvPr/>
        </p:nvPicPr>
        <p:blipFill>
          <a:blip r:embed="rId2"/>
          <a:stretch>
            <a:fillRect/>
          </a:stretch>
        </p:blipFill>
        <p:spPr>
          <a:xfrm>
            <a:off x="671322" y="5161283"/>
            <a:ext cx="4815077" cy="4168755"/>
          </a:xfrm>
          <a:prstGeom prst="rect">
            <a:avLst/>
          </a:prstGeom>
          <a:ln w="12700">
            <a:miter lim="400000"/>
          </a:ln>
        </p:spPr>
      </p:pic>
      <p:sp>
        <p:nvSpPr>
          <p:cNvPr id="158" name="section…"/>
          <p:cNvSpPr txBox="1"/>
          <p:nvPr/>
        </p:nvSpPr>
        <p:spPr>
          <a:xfrm>
            <a:off x="7215664" y="328628"/>
            <a:ext cx="10412274" cy="9354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r">
              <a:lnSpc>
                <a:spcPct val="80000"/>
              </a:lnSpc>
              <a:defRPr sz="14000" b="1" spc="1399">
                <a:solidFill>
                  <a:srgbClr val="FFFFFF"/>
                </a:solidFill>
                <a:latin typeface="AcuminProWide-Semibold"/>
                <a:ea typeface="AcuminProWide-Semibold"/>
                <a:cs typeface="AcuminProWide-Semibold"/>
                <a:sym typeface="AcuminProWide-Semibold"/>
              </a:defRPr>
            </a:pPr>
            <a:r>
              <a:rPr lang="en-US" sz="6600" dirty="0"/>
              <a:t>Learning Objectives</a:t>
            </a:r>
            <a:endParaRPr sz="6600" dirty="0"/>
          </a:p>
        </p:txBody>
      </p:sp>
      <p:sp>
        <p:nvSpPr>
          <p:cNvPr id="2" name="TextBox 1">
            <a:extLst>
              <a:ext uri="{FF2B5EF4-FFF2-40B4-BE49-F238E27FC236}">
                <a16:creationId xmlns:a16="http://schemas.microsoft.com/office/drawing/2014/main" id="{A559B5CE-6697-D676-645A-B39E7F92AC93}"/>
              </a:ext>
            </a:extLst>
          </p:cNvPr>
          <p:cNvSpPr txBox="1"/>
          <p:nvPr/>
        </p:nvSpPr>
        <p:spPr>
          <a:xfrm>
            <a:off x="6112042" y="3119850"/>
            <a:ext cx="18047841" cy="74892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4800" dirty="0">
                <a:solidFill>
                  <a:schemeClr val="bg1"/>
                </a:solidFill>
              </a:rPr>
              <a:t>1. Understand an overview of the impact of AI on the grant funding landscape.</a:t>
            </a:r>
          </a:p>
          <a:p>
            <a:pPr algn="l"/>
            <a:r>
              <a:rPr lang="en-US" sz="4800" dirty="0">
                <a:solidFill>
                  <a:schemeClr val="bg1"/>
                </a:solidFill>
              </a:rPr>
              <a:t> </a:t>
            </a:r>
          </a:p>
          <a:p>
            <a:pPr algn="l"/>
            <a:r>
              <a:rPr lang="en-US" sz="4800" dirty="0">
                <a:solidFill>
                  <a:schemeClr val="bg1"/>
                </a:solidFill>
              </a:rPr>
              <a:t>2. Identify key benefits and potential pitfalls of using AI in grant development, including its negative effect on “the long game.” </a:t>
            </a:r>
          </a:p>
          <a:p>
            <a:pPr algn="l"/>
            <a:endParaRPr lang="en-US" sz="4800" dirty="0">
              <a:solidFill>
                <a:schemeClr val="bg1"/>
              </a:solidFill>
            </a:endParaRPr>
          </a:p>
          <a:p>
            <a:pPr algn="l"/>
            <a:r>
              <a:rPr lang="en-US" sz="4800" dirty="0">
                <a:solidFill>
                  <a:schemeClr val="bg1"/>
                </a:solidFill>
              </a:rPr>
              <a:t>3. Understand where typical pivotal “moments” are in proposal structure and how to leverage them by weaving in “X factors” that cannot be generated by AI.</a:t>
            </a:r>
          </a:p>
          <a:p>
            <a:pPr algn="l"/>
            <a:r>
              <a:rPr lang="en-US" sz="4800" dirty="0">
                <a:solidFill>
                  <a:schemeClr val="bg1"/>
                </a:solidFill>
              </a:rPr>
              <a:t> </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BA350-CC12-0DEF-C828-1921FEABB89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5C10ABD-7129-C552-A7C0-3EE0BDDFE382}"/>
              </a:ext>
            </a:extLst>
          </p:cNvPr>
          <p:cNvSpPr>
            <a:spLocks noGrp="1"/>
          </p:cNvSpPr>
          <p:nvPr>
            <p:ph type="title"/>
          </p:nvPr>
        </p:nvSpPr>
        <p:spPr>
          <a:xfrm>
            <a:off x="2021305" y="3441031"/>
            <a:ext cx="8301790" cy="734870"/>
          </a:xfrm>
        </p:spPr>
        <p:txBody>
          <a:bodyPr>
            <a:noAutofit/>
          </a:bodyPr>
          <a:lstStyle/>
          <a:p>
            <a:r>
              <a:rPr lang="en-US" sz="8000" dirty="0">
                <a:solidFill>
                  <a:srgbClr val="0EB1A4"/>
                </a:solidFill>
              </a:rPr>
              <a:t>Potential Benefits of Using AI in Grant Development</a:t>
            </a:r>
          </a:p>
        </p:txBody>
      </p:sp>
      <p:pic>
        <p:nvPicPr>
          <p:cNvPr id="2" name="Image" descr="Image">
            <a:extLst>
              <a:ext uri="{FF2B5EF4-FFF2-40B4-BE49-F238E27FC236}">
                <a16:creationId xmlns:a16="http://schemas.microsoft.com/office/drawing/2014/main" id="{258D617A-B0BE-647C-99E8-F40D886B425B}"/>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pic>
        <p:nvPicPr>
          <p:cNvPr id="1026" name="Picture 2" descr="Runners Starting Line Images – Browse 76,518 Stock Photos, Vectors, and  Video | Adobe Stock">
            <a:extLst>
              <a:ext uri="{FF2B5EF4-FFF2-40B4-BE49-F238E27FC236}">
                <a16:creationId xmlns:a16="http://schemas.microsoft.com/office/drawing/2014/main" id="{73378383-9928-A82C-8EDB-02E565D977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3390" y="3348911"/>
            <a:ext cx="11419305" cy="6191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89473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FBB35-C495-492E-5422-5736961E7AA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D6241AB-D393-9031-B597-3D7423B31480}"/>
              </a:ext>
            </a:extLst>
          </p:cNvPr>
          <p:cNvSpPr>
            <a:spLocks noGrp="1"/>
          </p:cNvSpPr>
          <p:nvPr>
            <p:ph type="title"/>
          </p:nvPr>
        </p:nvSpPr>
        <p:spPr>
          <a:xfrm>
            <a:off x="986367" y="999565"/>
            <a:ext cx="23317200" cy="2286000"/>
          </a:xfrm>
        </p:spPr>
        <p:txBody>
          <a:bodyPr>
            <a:normAutofit/>
          </a:bodyPr>
          <a:lstStyle/>
          <a:p>
            <a:r>
              <a:rPr lang="en-US" dirty="0">
                <a:solidFill>
                  <a:srgbClr val="0EB1A4"/>
                </a:solidFill>
              </a:rPr>
              <a:t>1. Funding Searches</a:t>
            </a:r>
          </a:p>
        </p:txBody>
      </p:sp>
      <p:sp>
        <p:nvSpPr>
          <p:cNvPr id="6" name="Content Placeholder 5">
            <a:extLst>
              <a:ext uri="{FF2B5EF4-FFF2-40B4-BE49-F238E27FC236}">
                <a16:creationId xmlns:a16="http://schemas.microsoft.com/office/drawing/2014/main" id="{ED6BE455-1712-0E3E-FEAE-B241FB24A893}"/>
              </a:ext>
            </a:extLst>
          </p:cNvPr>
          <p:cNvSpPr>
            <a:spLocks noGrp="1"/>
          </p:cNvSpPr>
          <p:nvPr>
            <p:ph idx="1"/>
          </p:nvPr>
        </p:nvSpPr>
        <p:spPr>
          <a:xfrm>
            <a:off x="833967" y="2316457"/>
            <a:ext cx="22563666" cy="10880559"/>
          </a:xfrm>
        </p:spPr>
        <p:txBody>
          <a:bodyPr numCol="1">
            <a:normAutofit/>
          </a:bodyPr>
          <a:lstStyle/>
          <a:p>
            <a:pPr marL="0" indent="0">
              <a:buNone/>
            </a:pPr>
            <a:endParaRPr lang="en-US" dirty="0">
              <a:solidFill>
                <a:schemeClr val="bg2">
                  <a:lumMod val="50000"/>
                </a:schemeClr>
              </a:solidFill>
              <a:latin typeface="+mn-lt"/>
              <a:ea typeface="+mn-ea"/>
            </a:endParaRPr>
          </a:p>
          <a:p>
            <a:r>
              <a:rPr lang="en-US" dirty="0">
                <a:solidFill>
                  <a:schemeClr val="tx1">
                    <a:lumMod val="50000"/>
                  </a:schemeClr>
                </a:solidFill>
                <a:latin typeface="+mn-lt"/>
              </a:rPr>
              <a:t>Although utilizing a grant database like </a:t>
            </a:r>
            <a:r>
              <a:rPr lang="en-US" dirty="0" err="1">
                <a:solidFill>
                  <a:schemeClr val="tx1">
                    <a:lumMod val="50000"/>
                  </a:schemeClr>
                </a:solidFill>
                <a:latin typeface="+mn-lt"/>
              </a:rPr>
              <a:t>GrantStation</a:t>
            </a:r>
            <a:r>
              <a:rPr lang="en-US" dirty="0">
                <a:solidFill>
                  <a:schemeClr val="tx1">
                    <a:lumMod val="50000"/>
                  </a:schemeClr>
                </a:solidFill>
                <a:latin typeface="+mn-lt"/>
              </a:rPr>
              <a:t> is best practice, AI can help perform general searches on top regional and national foundations making grants in your sector. </a:t>
            </a:r>
          </a:p>
          <a:p>
            <a:r>
              <a:rPr lang="en-US" dirty="0">
                <a:solidFill>
                  <a:schemeClr val="tx1">
                    <a:lumMod val="50000"/>
                  </a:schemeClr>
                </a:solidFill>
                <a:latin typeface="+mn-lt"/>
              </a:rPr>
              <a:t>This will still require deeper research on your part, but AI can provide an initial list. </a:t>
            </a:r>
          </a:p>
          <a:p>
            <a:r>
              <a:rPr lang="en-US" dirty="0">
                <a:solidFill>
                  <a:schemeClr val="tx1">
                    <a:lumMod val="50000"/>
                  </a:schemeClr>
                </a:solidFill>
                <a:latin typeface="+mn-lt"/>
              </a:rPr>
              <a:t>Note that AI will likely have less accurate and comprehensive information on local community foundations.</a:t>
            </a:r>
          </a:p>
          <a:p>
            <a:pPr marL="0" indent="0">
              <a:buNone/>
            </a:pPr>
            <a:endParaRPr lang="en-US" dirty="0">
              <a:solidFill>
                <a:schemeClr val="bg2">
                  <a:lumMod val="50000"/>
                </a:schemeClr>
              </a:solidFill>
              <a:latin typeface="+mn-lt"/>
            </a:endParaRPr>
          </a:p>
        </p:txBody>
      </p:sp>
      <p:pic>
        <p:nvPicPr>
          <p:cNvPr id="2" name="Image" descr="Image">
            <a:extLst>
              <a:ext uri="{FF2B5EF4-FFF2-40B4-BE49-F238E27FC236}">
                <a16:creationId xmlns:a16="http://schemas.microsoft.com/office/drawing/2014/main" id="{DB201D91-8319-A41F-BFDB-B59D1C8FDF57}"/>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pic>
        <p:nvPicPr>
          <p:cNvPr id="2052" name="Picture 4" descr="About GrantStation | GrantStation">
            <a:extLst>
              <a:ext uri="{FF2B5EF4-FFF2-40B4-BE49-F238E27FC236}">
                <a16:creationId xmlns:a16="http://schemas.microsoft.com/office/drawing/2014/main" id="{65765CF5-CA11-9CE7-FB16-2F16CF5309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0047" y="11160135"/>
            <a:ext cx="6660816" cy="102117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oundation Directory Online ...">
            <a:extLst>
              <a:ext uri="{FF2B5EF4-FFF2-40B4-BE49-F238E27FC236}">
                <a16:creationId xmlns:a16="http://schemas.microsoft.com/office/drawing/2014/main" id="{419798D0-5017-4729-E3A9-E70D903655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24973" y="10007264"/>
            <a:ext cx="6021806" cy="3010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8834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6F4151-9FF9-710E-363D-90C3ACE9697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D00838A-0CF1-D221-3DE6-9A35C8BEF95D}"/>
              </a:ext>
            </a:extLst>
          </p:cNvPr>
          <p:cNvSpPr>
            <a:spLocks noGrp="1"/>
          </p:cNvSpPr>
          <p:nvPr>
            <p:ph type="title"/>
          </p:nvPr>
        </p:nvSpPr>
        <p:spPr>
          <a:xfrm>
            <a:off x="728429" y="518984"/>
            <a:ext cx="23317200" cy="2286000"/>
          </a:xfrm>
        </p:spPr>
        <p:txBody>
          <a:bodyPr>
            <a:normAutofit/>
          </a:bodyPr>
          <a:lstStyle/>
          <a:p>
            <a:r>
              <a:rPr lang="en-US" sz="6000" dirty="0">
                <a:solidFill>
                  <a:srgbClr val="0EB1A4"/>
                </a:solidFill>
              </a:rPr>
              <a:t>Example 1: National and Regional Funders for Early Childhood Education</a:t>
            </a:r>
          </a:p>
        </p:txBody>
      </p:sp>
      <p:pic>
        <p:nvPicPr>
          <p:cNvPr id="7" name="Content Placeholder 6" descr="A screenshot of a phone&#10;&#10;AI-generated content may be incorrect.">
            <a:extLst>
              <a:ext uri="{FF2B5EF4-FFF2-40B4-BE49-F238E27FC236}">
                <a16:creationId xmlns:a16="http://schemas.microsoft.com/office/drawing/2014/main" id="{F3F0CB17-BFBC-5BE4-88E0-F611347C8E0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63983" y="3433430"/>
            <a:ext cx="20169322" cy="6239961"/>
          </a:xfrm>
        </p:spPr>
      </p:pic>
      <p:pic>
        <p:nvPicPr>
          <p:cNvPr id="2" name="Image" descr="Image">
            <a:extLst>
              <a:ext uri="{FF2B5EF4-FFF2-40B4-BE49-F238E27FC236}">
                <a16:creationId xmlns:a16="http://schemas.microsoft.com/office/drawing/2014/main" id="{2F01A8A1-702D-5B6B-E7B5-86798F4E6DD9}"/>
              </a:ext>
            </a:extLst>
          </p:cNvPr>
          <p:cNvPicPr>
            <a:picLocks noChangeAspect="1"/>
          </p:cNvPicPr>
          <p:nvPr/>
        </p:nvPicPr>
        <p:blipFill>
          <a:blip r:embed="rId3"/>
          <a:stretch>
            <a:fillRect/>
          </a:stretch>
        </p:blipFill>
        <p:spPr>
          <a:xfrm>
            <a:off x="22825838" y="12489939"/>
            <a:ext cx="1219791" cy="1056456"/>
          </a:xfrm>
          <a:prstGeom prst="rect">
            <a:avLst/>
          </a:prstGeom>
          <a:ln w="12700">
            <a:miter lim="400000"/>
          </a:ln>
        </p:spPr>
      </p:pic>
      <p:sp>
        <p:nvSpPr>
          <p:cNvPr id="4" name="Rectangle 1">
            <a:extLst>
              <a:ext uri="{FF2B5EF4-FFF2-40B4-BE49-F238E27FC236}">
                <a16:creationId xmlns:a16="http://schemas.microsoft.com/office/drawing/2014/main" id="{5508B0E0-C210-848E-AA00-1FBC14320E39}"/>
              </a:ext>
            </a:extLst>
          </p:cNvPr>
          <p:cNvSpPr>
            <a:spLocks noChangeArrowheads="1"/>
          </p:cNvSpPr>
          <p:nvPr/>
        </p:nvSpPr>
        <p:spPr bwMode="auto">
          <a:xfrm>
            <a:off x="0" y="-184666"/>
            <a:ext cx="32893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rgbClr val="000000"/>
                </a:solidFill>
                <a:effectLst/>
                <a:latin typeface="Arial" panose="020B060402020202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784665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719E3-C6E1-45BD-970A-74EC85B5AEF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04629F2-83A9-2A39-F435-3C37B9C0751B}"/>
              </a:ext>
            </a:extLst>
          </p:cNvPr>
          <p:cNvSpPr>
            <a:spLocks noGrp="1"/>
          </p:cNvSpPr>
          <p:nvPr>
            <p:ph type="title"/>
          </p:nvPr>
        </p:nvSpPr>
        <p:spPr>
          <a:xfrm>
            <a:off x="728429" y="518984"/>
            <a:ext cx="23317200" cy="2286000"/>
          </a:xfrm>
        </p:spPr>
        <p:txBody>
          <a:bodyPr>
            <a:normAutofit/>
          </a:bodyPr>
          <a:lstStyle/>
          <a:p>
            <a:r>
              <a:rPr lang="en-US" sz="6000" dirty="0">
                <a:solidFill>
                  <a:srgbClr val="0EB1A4"/>
                </a:solidFill>
              </a:rPr>
              <a:t>Example 1: National and Regional Funders for Early Childhood Education</a:t>
            </a:r>
          </a:p>
        </p:txBody>
      </p:sp>
      <p:pic>
        <p:nvPicPr>
          <p:cNvPr id="2" name="Image" descr="Image">
            <a:extLst>
              <a:ext uri="{FF2B5EF4-FFF2-40B4-BE49-F238E27FC236}">
                <a16:creationId xmlns:a16="http://schemas.microsoft.com/office/drawing/2014/main" id="{15686F98-11EE-E9B8-2E79-156B0C0086B3}"/>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4" name="Rectangle 1">
            <a:extLst>
              <a:ext uri="{FF2B5EF4-FFF2-40B4-BE49-F238E27FC236}">
                <a16:creationId xmlns:a16="http://schemas.microsoft.com/office/drawing/2014/main" id="{E1EC884C-1861-A0B6-87E8-8B5DE40067D4}"/>
              </a:ext>
            </a:extLst>
          </p:cNvPr>
          <p:cNvSpPr>
            <a:spLocks noChangeArrowheads="1"/>
          </p:cNvSpPr>
          <p:nvPr/>
        </p:nvSpPr>
        <p:spPr bwMode="auto">
          <a:xfrm>
            <a:off x="0" y="-184666"/>
            <a:ext cx="32893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rgbClr val="000000"/>
                </a:solidFill>
                <a:effectLst/>
                <a:latin typeface="Arial" panose="020B060402020202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9" name="Content Placeholder 8" descr="A screenshot of a computer&#10;&#10;AI-generated content may be incorrect.">
            <a:extLst>
              <a:ext uri="{FF2B5EF4-FFF2-40B4-BE49-F238E27FC236}">
                <a16:creationId xmlns:a16="http://schemas.microsoft.com/office/drawing/2014/main" id="{2407ABAD-D6C0-111E-1096-518BB95B158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13809" y="2298826"/>
            <a:ext cx="16844211" cy="9930084"/>
          </a:xfrm>
        </p:spPr>
      </p:pic>
    </p:spTree>
    <p:extLst>
      <p:ext uri="{BB962C8B-B14F-4D97-AF65-F5344CB8AC3E}">
        <p14:creationId xmlns:p14="http://schemas.microsoft.com/office/powerpoint/2010/main" val="40641940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11C4F-CE24-222C-E094-8DA7EA4F622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6EF2B59-68FC-17EA-AC6A-1884832305EF}"/>
              </a:ext>
            </a:extLst>
          </p:cNvPr>
          <p:cNvSpPr>
            <a:spLocks noGrp="1"/>
          </p:cNvSpPr>
          <p:nvPr>
            <p:ph type="title"/>
          </p:nvPr>
        </p:nvSpPr>
        <p:spPr>
          <a:xfrm>
            <a:off x="728429" y="518984"/>
            <a:ext cx="23317200" cy="2286000"/>
          </a:xfrm>
        </p:spPr>
        <p:txBody>
          <a:bodyPr>
            <a:normAutofit/>
          </a:bodyPr>
          <a:lstStyle/>
          <a:p>
            <a:r>
              <a:rPr lang="en-US" sz="6000" dirty="0">
                <a:solidFill>
                  <a:srgbClr val="0EB1A4"/>
                </a:solidFill>
              </a:rPr>
              <a:t>Example 2: National and Regional Funders for Workforce Development</a:t>
            </a:r>
          </a:p>
        </p:txBody>
      </p:sp>
      <p:pic>
        <p:nvPicPr>
          <p:cNvPr id="2" name="Image" descr="Image">
            <a:extLst>
              <a:ext uri="{FF2B5EF4-FFF2-40B4-BE49-F238E27FC236}">
                <a16:creationId xmlns:a16="http://schemas.microsoft.com/office/drawing/2014/main" id="{61ED2D97-670D-9E42-CA71-E05E8220C25F}"/>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4" name="Rectangle 1">
            <a:extLst>
              <a:ext uri="{FF2B5EF4-FFF2-40B4-BE49-F238E27FC236}">
                <a16:creationId xmlns:a16="http://schemas.microsoft.com/office/drawing/2014/main" id="{CAA6E9F6-BFE9-5AF9-E9AC-C84A448B9EB6}"/>
              </a:ext>
            </a:extLst>
          </p:cNvPr>
          <p:cNvSpPr>
            <a:spLocks noChangeArrowheads="1"/>
          </p:cNvSpPr>
          <p:nvPr/>
        </p:nvSpPr>
        <p:spPr bwMode="auto">
          <a:xfrm>
            <a:off x="0" y="-184666"/>
            <a:ext cx="32893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rgbClr val="000000"/>
                </a:solidFill>
                <a:effectLst/>
                <a:latin typeface="Arial" panose="020B060402020202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8" name="Content Placeholder 7" descr="A screenshot of a phone&#10;&#10;AI-generated content may be incorrect.">
            <a:extLst>
              <a:ext uri="{FF2B5EF4-FFF2-40B4-BE49-F238E27FC236}">
                <a16:creationId xmlns:a16="http://schemas.microsoft.com/office/drawing/2014/main" id="{3F2CC43D-04D9-02CF-064E-885E3ADB89E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28429" y="3483142"/>
            <a:ext cx="22685544" cy="6334627"/>
          </a:xfrm>
        </p:spPr>
      </p:pic>
    </p:spTree>
    <p:extLst>
      <p:ext uri="{BB962C8B-B14F-4D97-AF65-F5344CB8AC3E}">
        <p14:creationId xmlns:p14="http://schemas.microsoft.com/office/powerpoint/2010/main" val="18099600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2595C-1D54-10A6-868C-F5C968CC9CA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AEFE75F-4B8F-1482-A950-7BB5316F9C73}"/>
              </a:ext>
            </a:extLst>
          </p:cNvPr>
          <p:cNvSpPr>
            <a:spLocks noGrp="1"/>
          </p:cNvSpPr>
          <p:nvPr>
            <p:ph type="title"/>
          </p:nvPr>
        </p:nvSpPr>
        <p:spPr>
          <a:xfrm>
            <a:off x="728429" y="518984"/>
            <a:ext cx="23317200" cy="2286000"/>
          </a:xfrm>
        </p:spPr>
        <p:txBody>
          <a:bodyPr>
            <a:normAutofit/>
          </a:bodyPr>
          <a:lstStyle/>
          <a:p>
            <a:r>
              <a:rPr lang="en-US" sz="6000" dirty="0">
                <a:solidFill>
                  <a:srgbClr val="0EB1A4"/>
                </a:solidFill>
              </a:rPr>
              <a:t>Example 2: National and Regional Funders for Workforce Development</a:t>
            </a:r>
          </a:p>
        </p:txBody>
      </p:sp>
      <p:pic>
        <p:nvPicPr>
          <p:cNvPr id="2" name="Image" descr="Image">
            <a:extLst>
              <a:ext uri="{FF2B5EF4-FFF2-40B4-BE49-F238E27FC236}">
                <a16:creationId xmlns:a16="http://schemas.microsoft.com/office/drawing/2014/main" id="{C924D466-751B-4F95-E83A-D375146A2B61}"/>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4" name="Rectangle 1">
            <a:extLst>
              <a:ext uri="{FF2B5EF4-FFF2-40B4-BE49-F238E27FC236}">
                <a16:creationId xmlns:a16="http://schemas.microsoft.com/office/drawing/2014/main" id="{66DA6A2F-F966-EFD5-3705-F2E12C3A098F}"/>
              </a:ext>
            </a:extLst>
          </p:cNvPr>
          <p:cNvSpPr>
            <a:spLocks noChangeArrowheads="1"/>
          </p:cNvSpPr>
          <p:nvPr/>
        </p:nvSpPr>
        <p:spPr bwMode="auto">
          <a:xfrm>
            <a:off x="0" y="-184666"/>
            <a:ext cx="32893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rgbClr val="000000"/>
                </a:solidFill>
                <a:effectLst/>
                <a:latin typeface="Arial" panose="020B060402020202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3" name="Content Placeholder 12" descr="A screenshot of a computer&#10;&#10;AI-generated content may be incorrect.">
            <a:extLst>
              <a:ext uri="{FF2B5EF4-FFF2-40B4-BE49-F238E27FC236}">
                <a16:creationId xmlns:a16="http://schemas.microsoft.com/office/drawing/2014/main" id="{BC84C860-1055-65BB-2973-5485E09E9A2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05137" y="2804984"/>
            <a:ext cx="12970042" cy="10075089"/>
          </a:xfrm>
        </p:spPr>
      </p:pic>
    </p:spTree>
    <p:extLst>
      <p:ext uri="{BB962C8B-B14F-4D97-AF65-F5344CB8AC3E}">
        <p14:creationId xmlns:p14="http://schemas.microsoft.com/office/powerpoint/2010/main" val="3228810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CD0AF-1862-D2FA-1F18-284FB12FA57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E583C63-80BF-C8AD-8102-6FD3250F1A42}"/>
              </a:ext>
            </a:extLst>
          </p:cNvPr>
          <p:cNvSpPr>
            <a:spLocks noGrp="1"/>
          </p:cNvSpPr>
          <p:nvPr>
            <p:ph type="title"/>
          </p:nvPr>
        </p:nvSpPr>
        <p:spPr>
          <a:xfrm>
            <a:off x="728429" y="518984"/>
            <a:ext cx="23317200" cy="2286000"/>
          </a:xfrm>
        </p:spPr>
        <p:txBody>
          <a:bodyPr>
            <a:normAutofit/>
          </a:bodyPr>
          <a:lstStyle/>
          <a:p>
            <a:r>
              <a:rPr lang="en-US" sz="6000" dirty="0">
                <a:solidFill>
                  <a:srgbClr val="0EB1A4"/>
                </a:solidFill>
              </a:rPr>
              <a:t>Example 2: National and Regional Funders for Workforce Development</a:t>
            </a:r>
          </a:p>
        </p:txBody>
      </p:sp>
      <p:pic>
        <p:nvPicPr>
          <p:cNvPr id="2" name="Image" descr="Image">
            <a:extLst>
              <a:ext uri="{FF2B5EF4-FFF2-40B4-BE49-F238E27FC236}">
                <a16:creationId xmlns:a16="http://schemas.microsoft.com/office/drawing/2014/main" id="{6B2842CE-7AF2-BB17-8E1E-643FAEF520F6}"/>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4" name="Rectangle 1">
            <a:extLst>
              <a:ext uri="{FF2B5EF4-FFF2-40B4-BE49-F238E27FC236}">
                <a16:creationId xmlns:a16="http://schemas.microsoft.com/office/drawing/2014/main" id="{C3063C89-F55A-C18D-37CA-B10A199F9CB6}"/>
              </a:ext>
            </a:extLst>
          </p:cNvPr>
          <p:cNvSpPr>
            <a:spLocks noChangeArrowheads="1"/>
          </p:cNvSpPr>
          <p:nvPr/>
        </p:nvSpPr>
        <p:spPr bwMode="auto">
          <a:xfrm>
            <a:off x="0" y="-184666"/>
            <a:ext cx="32893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rgbClr val="000000"/>
                </a:solidFill>
                <a:effectLst/>
                <a:latin typeface="Arial" panose="020B060402020202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8" name="Content Placeholder 7" descr="A screenshot of a web page&#10;&#10;AI-generated content may be incorrect.">
            <a:extLst>
              <a:ext uri="{FF2B5EF4-FFF2-40B4-BE49-F238E27FC236}">
                <a16:creationId xmlns:a16="http://schemas.microsoft.com/office/drawing/2014/main" id="{8C0627E9-56D3-E1FC-5656-A5ABFFA60E0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823284" y="1926653"/>
            <a:ext cx="11502190" cy="11270363"/>
          </a:xfrm>
        </p:spPr>
      </p:pic>
    </p:spTree>
    <p:extLst>
      <p:ext uri="{BB962C8B-B14F-4D97-AF65-F5344CB8AC3E}">
        <p14:creationId xmlns:p14="http://schemas.microsoft.com/office/powerpoint/2010/main" val="5521816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AD8138-F492-597B-2D0F-AA16FA27C73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5E230C2-9496-2ABA-3160-44A912707D0F}"/>
              </a:ext>
            </a:extLst>
          </p:cNvPr>
          <p:cNvSpPr>
            <a:spLocks noGrp="1"/>
          </p:cNvSpPr>
          <p:nvPr>
            <p:ph type="title"/>
          </p:nvPr>
        </p:nvSpPr>
        <p:spPr>
          <a:xfrm>
            <a:off x="425337" y="274721"/>
            <a:ext cx="23317200" cy="2286000"/>
          </a:xfrm>
        </p:spPr>
        <p:txBody>
          <a:bodyPr>
            <a:normAutofit/>
          </a:bodyPr>
          <a:lstStyle/>
          <a:p>
            <a:r>
              <a:rPr lang="en-US" dirty="0">
                <a:solidFill>
                  <a:srgbClr val="0EB1A4"/>
                </a:solidFill>
              </a:rPr>
              <a:t>2. Researching the Evidence Base For Your Project</a:t>
            </a:r>
          </a:p>
        </p:txBody>
      </p:sp>
      <p:sp>
        <p:nvSpPr>
          <p:cNvPr id="6" name="Content Placeholder 5">
            <a:extLst>
              <a:ext uri="{FF2B5EF4-FFF2-40B4-BE49-F238E27FC236}">
                <a16:creationId xmlns:a16="http://schemas.microsoft.com/office/drawing/2014/main" id="{6B3A9ADB-C33F-1722-8B52-DD91CDA2C54C}"/>
              </a:ext>
            </a:extLst>
          </p:cNvPr>
          <p:cNvSpPr>
            <a:spLocks noGrp="1"/>
          </p:cNvSpPr>
          <p:nvPr>
            <p:ph idx="1"/>
          </p:nvPr>
        </p:nvSpPr>
        <p:spPr>
          <a:xfrm>
            <a:off x="641463" y="1467853"/>
            <a:ext cx="8983800" cy="11248582"/>
          </a:xfrm>
        </p:spPr>
        <p:txBody>
          <a:bodyPr numCol="1">
            <a:normAutofit/>
          </a:bodyPr>
          <a:lstStyle/>
          <a:p>
            <a:endParaRPr lang="en-US" dirty="0">
              <a:solidFill>
                <a:schemeClr val="bg2">
                  <a:lumMod val="50000"/>
                </a:schemeClr>
              </a:solidFill>
            </a:endParaRPr>
          </a:p>
          <a:p>
            <a:pPr lvl="0"/>
            <a:r>
              <a:rPr lang="en-US" sz="5400" dirty="0">
                <a:solidFill>
                  <a:schemeClr val="tx1">
                    <a:lumMod val="50000"/>
                  </a:schemeClr>
                </a:solidFill>
                <a:latin typeface="+mn-lt"/>
              </a:rPr>
              <a:t>AI can help you begin to research the evidence base around your topic area and to find evidence-based best practices. </a:t>
            </a:r>
          </a:p>
          <a:p>
            <a:pPr lvl="0"/>
            <a:r>
              <a:rPr lang="en-US" sz="5400" dirty="0">
                <a:solidFill>
                  <a:schemeClr val="tx1">
                    <a:lumMod val="50000"/>
                  </a:schemeClr>
                </a:solidFill>
                <a:latin typeface="+mn-lt"/>
              </a:rPr>
              <a:t>Be cautious to vet all links/sources. </a:t>
            </a:r>
          </a:p>
          <a:p>
            <a:pPr marL="0" indent="0">
              <a:buNone/>
            </a:pPr>
            <a:endParaRPr lang="en-US" sz="5600" dirty="0">
              <a:solidFill>
                <a:schemeClr val="bg2">
                  <a:lumMod val="50000"/>
                </a:schemeClr>
              </a:solidFill>
              <a:latin typeface="+mn-lt"/>
            </a:endParaRPr>
          </a:p>
        </p:txBody>
      </p:sp>
      <p:pic>
        <p:nvPicPr>
          <p:cNvPr id="2" name="Image" descr="Image">
            <a:extLst>
              <a:ext uri="{FF2B5EF4-FFF2-40B4-BE49-F238E27FC236}">
                <a16:creationId xmlns:a16="http://schemas.microsoft.com/office/drawing/2014/main" id="{36EB5C02-93C2-EBF6-E539-AC0C4511B5F2}"/>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pic>
        <p:nvPicPr>
          <p:cNvPr id="5" name="Picture 4" descr="A screenshot of a medical survey&#10;&#10;AI-generated content may be incorrect.">
            <a:extLst>
              <a:ext uri="{FF2B5EF4-FFF2-40B4-BE49-F238E27FC236}">
                <a16:creationId xmlns:a16="http://schemas.microsoft.com/office/drawing/2014/main" id="{7C432861-D8A9-91D8-5095-CC7DBB0DAE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67473" y="1614229"/>
            <a:ext cx="11502189" cy="10521490"/>
          </a:xfrm>
          <a:prstGeom prst="rect">
            <a:avLst/>
          </a:prstGeom>
        </p:spPr>
      </p:pic>
    </p:spTree>
    <p:extLst>
      <p:ext uri="{BB962C8B-B14F-4D97-AF65-F5344CB8AC3E}">
        <p14:creationId xmlns:p14="http://schemas.microsoft.com/office/powerpoint/2010/main" val="34481864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D831C-2E85-13EE-74BD-DFF5388EA32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619EBB3-4269-781A-BDA4-1A749B385B6E}"/>
              </a:ext>
            </a:extLst>
          </p:cNvPr>
          <p:cNvSpPr>
            <a:spLocks noGrp="1"/>
          </p:cNvSpPr>
          <p:nvPr>
            <p:ph type="title"/>
          </p:nvPr>
        </p:nvSpPr>
        <p:spPr>
          <a:xfrm>
            <a:off x="425337" y="274721"/>
            <a:ext cx="23317200" cy="2286000"/>
          </a:xfrm>
        </p:spPr>
        <p:txBody>
          <a:bodyPr>
            <a:normAutofit/>
          </a:bodyPr>
          <a:lstStyle/>
          <a:p>
            <a:r>
              <a:rPr lang="en-US" dirty="0">
                <a:solidFill>
                  <a:srgbClr val="0EB1A4"/>
                </a:solidFill>
              </a:rPr>
              <a:t>2. Researching the Evidence Base For Your Project</a:t>
            </a:r>
          </a:p>
        </p:txBody>
      </p:sp>
      <p:pic>
        <p:nvPicPr>
          <p:cNvPr id="2" name="Image" descr="Image">
            <a:extLst>
              <a:ext uri="{FF2B5EF4-FFF2-40B4-BE49-F238E27FC236}">
                <a16:creationId xmlns:a16="http://schemas.microsoft.com/office/drawing/2014/main" id="{AAAC7EE0-1638-6BB0-A56D-872318E7AADE}"/>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pic>
        <p:nvPicPr>
          <p:cNvPr id="9" name="Content Placeholder 8" descr="A screenshot of a web page&#10;&#10;AI-generated content may be incorrect.">
            <a:extLst>
              <a:ext uri="{FF2B5EF4-FFF2-40B4-BE49-F238E27FC236}">
                <a16:creationId xmlns:a16="http://schemas.microsoft.com/office/drawing/2014/main" id="{7C45BF36-1462-22F0-636C-C3976C37442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99221" y="1959143"/>
            <a:ext cx="12103768" cy="10765018"/>
          </a:xfrm>
        </p:spPr>
      </p:pic>
    </p:spTree>
    <p:extLst>
      <p:ext uri="{BB962C8B-B14F-4D97-AF65-F5344CB8AC3E}">
        <p14:creationId xmlns:p14="http://schemas.microsoft.com/office/powerpoint/2010/main" val="15942557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6B819-814E-1C4C-CC9B-E4002ACC2E7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A72E988-4C73-F6E3-91D8-63B90237EFA6}"/>
              </a:ext>
            </a:extLst>
          </p:cNvPr>
          <p:cNvSpPr>
            <a:spLocks noGrp="1"/>
          </p:cNvSpPr>
          <p:nvPr>
            <p:ph type="title"/>
          </p:nvPr>
        </p:nvSpPr>
        <p:spPr>
          <a:xfrm>
            <a:off x="425337" y="274721"/>
            <a:ext cx="23317200" cy="2286000"/>
          </a:xfrm>
        </p:spPr>
        <p:txBody>
          <a:bodyPr>
            <a:normAutofit/>
          </a:bodyPr>
          <a:lstStyle/>
          <a:p>
            <a:r>
              <a:rPr lang="en-US" dirty="0">
                <a:solidFill>
                  <a:srgbClr val="0EB1A4"/>
                </a:solidFill>
              </a:rPr>
              <a:t>2. Researching the Evidence Base For Your Project</a:t>
            </a:r>
          </a:p>
        </p:txBody>
      </p:sp>
      <p:pic>
        <p:nvPicPr>
          <p:cNvPr id="2" name="Image" descr="Image">
            <a:extLst>
              <a:ext uri="{FF2B5EF4-FFF2-40B4-BE49-F238E27FC236}">
                <a16:creationId xmlns:a16="http://schemas.microsoft.com/office/drawing/2014/main" id="{04ED7B87-83F1-7663-1853-F3A787F0AEC5}"/>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5" name="Content Placeholder 4">
            <a:extLst>
              <a:ext uri="{FF2B5EF4-FFF2-40B4-BE49-F238E27FC236}">
                <a16:creationId xmlns:a16="http://schemas.microsoft.com/office/drawing/2014/main" id="{06C9A878-5758-C993-AAA8-B125F0459DED}"/>
              </a:ext>
            </a:extLst>
          </p:cNvPr>
          <p:cNvSpPr>
            <a:spLocks noGrp="1"/>
          </p:cNvSpPr>
          <p:nvPr>
            <p:ph idx="1"/>
          </p:nvPr>
        </p:nvSpPr>
        <p:spPr>
          <a:xfrm>
            <a:off x="818147" y="1997242"/>
            <a:ext cx="22346656" cy="9889960"/>
          </a:xfrm>
        </p:spPr>
        <p:txBody>
          <a:bodyPr numCol="1">
            <a:normAutofit/>
          </a:bodyPr>
          <a:lstStyle/>
          <a:p>
            <a:pPr marL="0" indent="0">
              <a:buNone/>
            </a:pPr>
            <a:r>
              <a:rPr lang="en-US" sz="5400" b="1" dirty="0">
                <a:solidFill>
                  <a:schemeClr val="tx1">
                    <a:lumMod val="50000"/>
                  </a:schemeClr>
                </a:solidFill>
                <a:latin typeface="+mn-lt"/>
              </a:rPr>
              <a:t>Tips for writing Prompts that have the most helpful results:</a:t>
            </a:r>
          </a:p>
          <a:p>
            <a:r>
              <a:rPr lang="en-US" sz="5400" dirty="0">
                <a:solidFill>
                  <a:schemeClr val="tx1">
                    <a:lumMod val="50000"/>
                  </a:schemeClr>
                </a:solidFill>
                <a:latin typeface="+mn-lt"/>
              </a:rPr>
              <a:t>Ask AI to provide a literature review summary with specific peer-reviewed sources and annotated references</a:t>
            </a:r>
          </a:p>
          <a:p>
            <a:r>
              <a:rPr lang="en-US" sz="5400" dirty="0">
                <a:solidFill>
                  <a:schemeClr val="tx1">
                    <a:lumMod val="50000"/>
                  </a:schemeClr>
                </a:solidFill>
                <a:latin typeface="+mn-lt"/>
              </a:rPr>
              <a:t>If you want a summary to understand the topic better (rather than specific sources to cite in your proposal), ask for a policy brief</a:t>
            </a:r>
          </a:p>
          <a:p>
            <a:r>
              <a:rPr lang="en-US" sz="5400" dirty="0">
                <a:solidFill>
                  <a:schemeClr val="tx1">
                    <a:lumMod val="50000"/>
                  </a:schemeClr>
                </a:solidFill>
                <a:latin typeface="+mn-lt"/>
              </a:rPr>
              <a:t>Ask AI to link to peer-reviewed sources that explore specific program models</a:t>
            </a:r>
          </a:p>
        </p:txBody>
      </p:sp>
    </p:spTree>
    <p:extLst>
      <p:ext uri="{BB962C8B-B14F-4D97-AF65-F5344CB8AC3E}">
        <p14:creationId xmlns:p14="http://schemas.microsoft.com/office/powerpoint/2010/main" val="4270426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FC9C8"/>
        </a:solidFill>
        <a:effectLst/>
      </p:bgPr>
    </p:bg>
    <p:spTree>
      <p:nvGrpSpPr>
        <p:cNvPr id="1" name=""/>
        <p:cNvGrpSpPr/>
        <p:nvPr/>
      </p:nvGrpSpPr>
      <p:grpSpPr>
        <a:xfrm>
          <a:off x="0" y="0"/>
          <a:ext cx="0" cy="0"/>
          <a:chOff x="0" y="0"/>
          <a:chExt cx="0" cy="0"/>
        </a:xfrm>
      </p:grpSpPr>
      <p:pic>
        <p:nvPicPr>
          <p:cNvPr id="160" name="Image" descr="Image"/>
          <p:cNvPicPr>
            <a:picLocks noChangeAspect="1"/>
          </p:cNvPicPr>
          <p:nvPr/>
        </p:nvPicPr>
        <p:blipFill>
          <a:blip r:embed="rId2"/>
          <a:stretch>
            <a:fillRect/>
          </a:stretch>
        </p:blipFill>
        <p:spPr>
          <a:xfrm>
            <a:off x="730378" y="2918109"/>
            <a:ext cx="7481079" cy="6476903"/>
          </a:xfrm>
          <a:prstGeom prst="rect">
            <a:avLst/>
          </a:prstGeom>
          <a:ln w="12700">
            <a:miter lim="400000"/>
          </a:ln>
        </p:spPr>
      </p:pic>
      <p:sp>
        <p:nvSpPr>
          <p:cNvPr id="161" name="section…"/>
          <p:cNvSpPr txBox="1"/>
          <p:nvPr/>
        </p:nvSpPr>
        <p:spPr>
          <a:xfrm>
            <a:off x="9821542" y="752214"/>
            <a:ext cx="13546458" cy="14487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r">
              <a:lnSpc>
                <a:spcPct val="80000"/>
              </a:lnSpc>
              <a:defRPr sz="14000" b="1" spc="1399">
                <a:solidFill>
                  <a:srgbClr val="FFFFFF"/>
                </a:solidFill>
                <a:latin typeface="AcuminProWide-Semibold"/>
                <a:ea typeface="AcuminProWide-Semibold"/>
                <a:cs typeface="AcuminProWide-Semibold"/>
                <a:sym typeface="AcuminProWide-Semibold"/>
              </a:defRPr>
            </a:pPr>
            <a:r>
              <a:rPr lang="en-US" sz="5400" dirty="0"/>
              <a:t>About </a:t>
            </a:r>
          </a:p>
          <a:p>
            <a:pPr algn="r">
              <a:lnSpc>
                <a:spcPct val="80000"/>
              </a:lnSpc>
              <a:defRPr sz="14000" b="1" spc="1399">
                <a:solidFill>
                  <a:srgbClr val="FFFFFF"/>
                </a:solidFill>
                <a:latin typeface="AcuminProWide-Semibold"/>
                <a:ea typeface="AcuminProWide-Semibold"/>
                <a:cs typeface="AcuminProWide-Semibold"/>
                <a:sym typeface="AcuminProWide-Semibold"/>
              </a:defRPr>
            </a:pPr>
            <a:r>
              <a:rPr lang="en-US" sz="5400" dirty="0"/>
              <a:t>Innovative Funding Partners</a:t>
            </a:r>
            <a:endParaRPr sz="5400" dirty="0"/>
          </a:p>
        </p:txBody>
      </p:sp>
      <p:sp>
        <p:nvSpPr>
          <p:cNvPr id="2" name="TextBox 1">
            <a:extLst>
              <a:ext uri="{FF2B5EF4-FFF2-40B4-BE49-F238E27FC236}">
                <a16:creationId xmlns:a16="http://schemas.microsoft.com/office/drawing/2014/main" id="{64FCAA4D-5F87-7D10-6088-B7F2296EC66D}"/>
              </a:ext>
            </a:extLst>
          </p:cNvPr>
          <p:cNvSpPr txBox="1"/>
          <p:nvPr/>
        </p:nvSpPr>
        <p:spPr>
          <a:xfrm>
            <a:off x="9122885" y="2900055"/>
            <a:ext cx="13906448" cy="83725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indent="0" algn="l">
              <a:lnSpc>
                <a:spcPct val="110000"/>
              </a:lnSpc>
              <a:spcAft>
                <a:spcPts val="600"/>
              </a:spcAft>
              <a:buNone/>
            </a:pPr>
            <a:r>
              <a:rPr lang="en-US" sz="4400" b="1" dirty="0">
                <a:solidFill>
                  <a:schemeClr val="bg1"/>
                </a:solidFill>
              </a:rPr>
              <a:t>IFP</a:t>
            </a:r>
            <a:r>
              <a:rPr lang="en-US" sz="4400" dirty="0">
                <a:solidFill>
                  <a:schemeClr val="bg1"/>
                </a:solidFill>
              </a:rPr>
              <a:t> is a nationally recognized grants consulting firm highly regarded for an impressive overall grant success rate of 85%. Well known for their expertise in federal and other governmental grant writing, this success is based not only on technical expertise, but also on a foundational relationship-building approach. IFP’s team of over 25 highly experienced consultants are passionate about helping organizations meet the unique needs of their local communities and better serve their constituents by seeking and securing grant funding. </a:t>
            </a:r>
          </a:p>
        </p:txBody>
      </p:sp>
      <p:pic>
        <p:nvPicPr>
          <p:cNvPr id="7" name="Picture 6" descr="A row of colorful dots&#10;&#10;Description automatically generated">
            <a:extLst>
              <a:ext uri="{FF2B5EF4-FFF2-40B4-BE49-F238E27FC236}">
                <a16:creationId xmlns:a16="http://schemas.microsoft.com/office/drawing/2014/main" id="{A42A9013-7945-E641-AF7C-05135A16F4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10346" y="10605863"/>
            <a:ext cx="9330415" cy="3110138"/>
          </a:xfrm>
          <a:prstGeom prst="rect">
            <a:avLst/>
          </a:prstGeom>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582B2-6533-69B9-7F44-B155A8452EF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2150997-08BA-3655-16AF-49264354D75D}"/>
              </a:ext>
            </a:extLst>
          </p:cNvPr>
          <p:cNvSpPr>
            <a:spLocks noGrp="1"/>
          </p:cNvSpPr>
          <p:nvPr>
            <p:ph type="title"/>
          </p:nvPr>
        </p:nvSpPr>
        <p:spPr>
          <a:xfrm>
            <a:off x="425337" y="274721"/>
            <a:ext cx="23317200" cy="2286000"/>
          </a:xfrm>
        </p:spPr>
        <p:txBody>
          <a:bodyPr>
            <a:normAutofit/>
          </a:bodyPr>
          <a:lstStyle/>
          <a:p>
            <a:r>
              <a:rPr lang="en-US" dirty="0">
                <a:solidFill>
                  <a:srgbClr val="0EB1A4"/>
                </a:solidFill>
              </a:rPr>
              <a:t>2. Researching the Evidence Base For Your Project</a:t>
            </a:r>
          </a:p>
        </p:txBody>
      </p:sp>
      <p:pic>
        <p:nvPicPr>
          <p:cNvPr id="2" name="Image" descr="Image">
            <a:extLst>
              <a:ext uri="{FF2B5EF4-FFF2-40B4-BE49-F238E27FC236}">
                <a16:creationId xmlns:a16="http://schemas.microsoft.com/office/drawing/2014/main" id="{14811F79-F922-1B32-DFAA-AD73F891EA80}"/>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5" name="Content Placeholder 4">
            <a:extLst>
              <a:ext uri="{FF2B5EF4-FFF2-40B4-BE49-F238E27FC236}">
                <a16:creationId xmlns:a16="http://schemas.microsoft.com/office/drawing/2014/main" id="{FA16A3EE-7AF8-572A-7FF0-92155712493B}"/>
              </a:ext>
            </a:extLst>
          </p:cNvPr>
          <p:cNvSpPr>
            <a:spLocks noGrp="1"/>
          </p:cNvSpPr>
          <p:nvPr>
            <p:ph idx="1"/>
          </p:nvPr>
        </p:nvSpPr>
        <p:spPr>
          <a:xfrm>
            <a:off x="1082841" y="1997242"/>
            <a:ext cx="22081961" cy="3056021"/>
          </a:xfrm>
        </p:spPr>
        <p:txBody>
          <a:bodyPr numCol="1">
            <a:normAutofit/>
          </a:bodyPr>
          <a:lstStyle/>
          <a:p>
            <a:pPr marL="0" indent="0">
              <a:buNone/>
            </a:pPr>
            <a:r>
              <a:rPr lang="en-US" sz="5400" b="1" dirty="0">
                <a:solidFill>
                  <a:schemeClr val="tx1">
                    <a:lumMod val="50000"/>
                  </a:schemeClr>
                </a:solidFill>
                <a:latin typeface="+mn-lt"/>
              </a:rPr>
              <a:t>Generating correct citations: an AI Perk</a:t>
            </a:r>
          </a:p>
          <a:p>
            <a:r>
              <a:rPr lang="en-US" sz="5400" dirty="0">
                <a:solidFill>
                  <a:schemeClr val="tx1">
                    <a:lumMod val="50000"/>
                  </a:schemeClr>
                </a:solidFill>
                <a:latin typeface="+mn-lt"/>
              </a:rPr>
              <a:t>ChatGPT and other chatbots can correctly format sources in APA or other styles, saving you time. </a:t>
            </a:r>
          </a:p>
        </p:txBody>
      </p:sp>
      <p:pic>
        <p:nvPicPr>
          <p:cNvPr id="6" name="Picture 5" descr="A road with buildings and trees in the background&#10;&#10;AI-generated content may be incorrect.">
            <a:extLst>
              <a:ext uri="{FF2B5EF4-FFF2-40B4-BE49-F238E27FC236}">
                <a16:creationId xmlns:a16="http://schemas.microsoft.com/office/drawing/2014/main" id="{93C20CFB-4216-72F1-A801-2BF06630AF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6315" y="5104416"/>
            <a:ext cx="11951369" cy="7460209"/>
          </a:xfrm>
          <a:prstGeom prst="rect">
            <a:avLst/>
          </a:prstGeom>
        </p:spPr>
      </p:pic>
    </p:spTree>
    <p:extLst>
      <p:ext uri="{BB962C8B-B14F-4D97-AF65-F5344CB8AC3E}">
        <p14:creationId xmlns:p14="http://schemas.microsoft.com/office/powerpoint/2010/main" val="18843882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75584-53B8-7378-9054-07A177D1303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3F8E196-EC60-F712-F4B0-9D29581BE7A2}"/>
              </a:ext>
            </a:extLst>
          </p:cNvPr>
          <p:cNvSpPr>
            <a:spLocks noGrp="1"/>
          </p:cNvSpPr>
          <p:nvPr>
            <p:ph type="title"/>
          </p:nvPr>
        </p:nvSpPr>
        <p:spPr>
          <a:xfrm>
            <a:off x="425337" y="274721"/>
            <a:ext cx="23317200" cy="2286000"/>
          </a:xfrm>
        </p:spPr>
        <p:txBody>
          <a:bodyPr>
            <a:normAutofit/>
          </a:bodyPr>
          <a:lstStyle/>
          <a:p>
            <a:r>
              <a:rPr lang="en-US" dirty="0">
                <a:solidFill>
                  <a:srgbClr val="0EB1A4"/>
                </a:solidFill>
              </a:rPr>
              <a:t>2. Researching the Evidence Base For Your Project</a:t>
            </a:r>
          </a:p>
        </p:txBody>
      </p:sp>
      <p:pic>
        <p:nvPicPr>
          <p:cNvPr id="2" name="Image" descr="Image">
            <a:extLst>
              <a:ext uri="{FF2B5EF4-FFF2-40B4-BE49-F238E27FC236}">
                <a16:creationId xmlns:a16="http://schemas.microsoft.com/office/drawing/2014/main" id="{FF1066F2-77A0-9A2A-F6E9-3FCA19880681}"/>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pic>
        <p:nvPicPr>
          <p:cNvPr id="9" name="Content Placeholder 8" descr="A screenshot of a research paper&#10;&#10;AI-generated content may be incorrect.">
            <a:extLst>
              <a:ext uri="{FF2B5EF4-FFF2-40B4-BE49-F238E27FC236}">
                <a16:creationId xmlns:a16="http://schemas.microsoft.com/office/drawing/2014/main" id="{62F57043-2F20-5B19-F4D3-5049CD06520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28210" y="2015957"/>
            <a:ext cx="16459201" cy="10579556"/>
          </a:xfrm>
        </p:spPr>
      </p:pic>
    </p:spTree>
    <p:extLst>
      <p:ext uri="{BB962C8B-B14F-4D97-AF65-F5344CB8AC3E}">
        <p14:creationId xmlns:p14="http://schemas.microsoft.com/office/powerpoint/2010/main" val="6521915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0DB26-E73E-054E-3971-1F182350AD0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0028CE6-DE0E-1E7A-BB6C-863B853D098D}"/>
              </a:ext>
            </a:extLst>
          </p:cNvPr>
          <p:cNvSpPr>
            <a:spLocks noGrp="1"/>
          </p:cNvSpPr>
          <p:nvPr>
            <p:ph type="title"/>
          </p:nvPr>
        </p:nvSpPr>
        <p:spPr>
          <a:xfrm>
            <a:off x="425337" y="274721"/>
            <a:ext cx="23317200" cy="2286000"/>
          </a:xfrm>
        </p:spPr>
        <p:txBody>
          <a:bodyPr>
            <a:normAutofit/>
          </a:bodyPr>
          <a:lstStyle/>
          <a:p>
            <a:r>
              <a:rPr lang="en-US" dirty="0">
                <a:solidFill>
                  <a:srgbClr val="0EB1A4"/>
                </a:solidFill>
              </a:rPr>
              <a:t>3. AI as Editor</a:t>
            </a:r>
          </a:p>
        </p:txBody>
      </p:sp>
      <p:pic>
        <p:nvPicPr>
          <p:cNvPr id="2" name="Image" descr="Image">
            <a:extLst>
              <a:ext uri="{FF2B5EF4-FFF2-40B4-BE49-F238E27FC236}">
                <a16:creationId xmlns:a16="http://schemas.microsoft.com/office/drawing/2014/main" id="{B5506FFE-49BE-C5BB-75BD-37E6970CF1DA}"/>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5" name="Content Placeholder 4">
            <a:extLst>
              <a:ext uri="{FF2B5EF4-FFF2-40B4-BE49-F238E27FC236}">
                <a16:creationId xmlns:a16="http://schemas.microsoft.com/office/drawing/2014/main" id="{6BA960D0-80CD-2087-E0B4-7776F5576AE3}"/>
              </a:ext>
            </a:extLst>
          </p:cNvPr>
          <p:cNvSpPr>
            <a:spLocks noGrp="1"/>
          </p:cNvSpPr>
          <p:nvPr>
            <p:ph idx="1"/>
          </p:nvPr>
        </p:nvSpPr>
        <p:spPr>
          <a:xfrm>
            <a:off x="641463" y="1828801"/>
            <a:ext cx="5350263" cy="10058402"/>
          </a:xfrm>
        </p:spPr>
        <p:txBody>
          <a:bodyPr numCol="1"/>
          <a:lstStyle/>
          <a:p>
            <a:r>
              <a:rPr lang="en-US" dirty="0">
                <a:solidFill>
                  <a:schemeClr val="tx1">
                    <a:lumMod val="50000"/>
                  </a:schemeClr>
                </a:solidFill>
                <a:latin typeface="+mn-lt"/>
              </a:rPr>
              <a:t>Chatbots such as ChatGPT can serve as an advanced spell-checker/ editor, making sentence-level edits. </a:t>
            </a:r>
          </a:p>
          <a:p>
            <a:endParaRPr lang="en-US" dirty="0"/>
          </a:p>
        </p:txBody>
      </p:sp>
      <p:pic>
        <p:nvPicPr>
          <p:cNvPr id="7" name="Picture 6" descr="A screenshot of a computer&#10;&#10;AI-generated content may be incorrect.">
            <a:extLst>
              <a:ext uri="{FF2B5EF4-FFF2-40B4-BE49-F238E27FC236}">
                <a16:creationId xmlns:a16="http://schemas.microsoft.com/office/drawing/2014/main" id="{5680F229-9D5F-8084-6B24-0A6A942EA8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4313" y="548338"/>
            <a:ext cx="13765636" cy="12989194"/>
          </a:xfrm>
          <a:prstGeom prst="rect">
            <a:avLst/>
          </a:prstGeom>
        </p:spPr>
      </p:pic>
    </p:spTree>
    <p:extLst>
      <p:ext uri="{BB962C8B-B14F-4D97-AF65-F5344CB8AC3E}">
        <p14:creationId xmlns:p14="http://schemas.microsoft.com/office/powerpoint/2010/main" val="29186445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8F824-E14A-6E59-CC1B-B5ACCAFC29E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CE4739E-5899-BA76-DA3A-89A07EE94EFD}"/>
              </a:ext>
            </a:extLst>
          </p:cNvPr>
          <p:cNvSpPr>
            <a:spLocks noGrp="1"/>
          </p:cNvSpPr>
          <p:nvPr>
            <p:ph type="title"/>
          </p:nvPr>
        </p:nvSpPr>
        <p:spPr>
          <a:xfrm>
            <a:off x="425337" y="274721"/>
            <a:ext cx="23317200" cy="2286000"/>
          </a:xfrm>
        </p:spPr>
        <p:txBody>
          <a:bodyPr>
            <a:normAutofit/>
          </a:bodyPr>
          <a:lstStyle/>
          <a:p>
            <a:r>
              <a:rPr lang="en-US" dirty="0">
                <a:solidFill>
                  <a:srgbClr val="0EB1A4"/>
                </a:solidFill>
              </a:rPr>
              <a:t>3. AI as Editor</a:t>
            </a:r>
          </a:p>
        </p:txBody>
      </p:sp>
      <p:pic>
        <p:nvPicPr>
          <p:cNvPr id="2" name="Image" descr="Image">
            <a:extLst>
              <a:ext uri="{FF2B5EF4-FFF2-40B4-BE49-F238E27FC236}">
                <a16:creationId xmlns:a16="http://schemas.microsoft.com/office/drawing/2014/main" id="{B88B9775-F145-C7E6-93C7-6682BBB8E549}"/>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5" name="Content Placeholder 4">
            <a:extLst>
              <a:ext uri="{FF2B5EF4-FFF2-40B4-BE49-F238E27FC236}">
                <a16:creationId xmlns:a16="http://schemas.microsoft.com/office/drawing/2014/main" id="{6F59CAF5-0DAB-840E-2BFD-8494E1AB310C}"/>
              </a:ext>
            </a:extLst>
          </p:cNvPr>
          <p:cNvSpPr>
            <a:spLocks noGrp="1"/>
          </p:cNvSpPr>
          <p:nvPr>
            <p:ph idx="1"/>
          </p:nvPr>
        </p:nvSpPr>
        <p:spPr>
          <a:xfrm>
            <a:off x="14438113" y="1466005"/>
            <a:ext cx="9304424" cy="10443410"/>
          </a:xfrm>
        </p:spPr>
        <p:txBody>
          <a:bodyPr numCol="1"/>
          <a:lstStyle/>
          <a:p>
            <a:pPr marL="0" indent="0">
              <a:buNone/>
            </a:pPr>
            <a:r>
              <a:rPr lang="en-US" sz="5400" dirty="0">
                <a:solidFill>
                  <a:schemeClr val="tx1">
                    <a:lumMod val="50000"/>
                  </a:schemeClr>
                </a:solidFill>
                <a:latin typeface="+mn-lt"/>
              </a:rPr>
              <a:t>Chatbots can also identify logical weaknesses in your need section or project design.</a:t>
            </a:r>
          </a:p>
          <a:p>
            <a:endParaRPr lang="en-US" dirty="0"/>
          </a:p>
        </p:txBody>
      </p:sp>
      <p:pic>
        <p:nvPicPr>
          <p:cNvPr id="6" name="Picture 5" descr="A white text on a black background&#10;&#10;AI-generated content may be incorrect.">
            <a:extLst>
              <a:ext uri="{FF2B5EF4-FFF2-40B4-BE49-F238E27FC236}">
                <a16:creationId xmlns:a16="http://schemas.microsoft.com/office/drawing/2014/main" id="{F0C61FF0-8DEC-8FAF-55A6-AE944896F1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407" y="1828958"/>
            <a:ext cx="12457162" cy="10443410"/>
          </a:xfrm>
          <a:prstGeom prst="rect">
            <a:avLst/>
          </a:prstGeom>
        </p:spPr>
      </p:pic>
    </p:spTree>
    <p:extLst>
      <p:ext uri="{BB962C8B-B14F-4D97-AF65-F5344CB8AC3E}">
        <p14:creationId xmlns:p14="http://schemas.microsoft.com/office/powerpoint/2010/main" val="27245155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2D165-0DD7-CBD1-5A01-D98D2EDF627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61FD95A-5542-D7A9-5538-49622955FFFF}"/>
              </a:ext>
            </a:extLst>
          </p:cNvPr>
          <p:cNvSpPr>
            <a:spLocks noGrp="1"/>
          </p:cNvSpPr>
          <p:nvPr>
            <p:ph type="title"/>
          </p:nvPr>
        </p:nvSpPr>
        <p:spPr>
          <a:xfrm>
            <a:off x="425337" y="274721"/>
            <a:ext cx="23317200" cy="2286000"/>
          </a:xfrm>
        </p:spPr>
        <p:txBody>
          <a:bodyPr>
            <a:normAutofit/>
          </a:bodyPr>
          <a:lstStyle/>
          <a:p>
            <a:r>
              <a:rPr lang="en-US" dirty="0">
                <a:solidFill>
                  <a:srgbClr val="0EB1A4"/>
                </a:solidFill>
              </a:rPr>
              <a:t>3. AI as Editor</a:t>
            </a:r>
          </a:p>
        </p:txBody>
      </p:sp>
      <p:pic>
        <p:nvPicPr>
          <p:cNvPr id="2" name="Image" descr="Image">
            <a:extLst>
              <a:ext uri="{FF2B5EF4-FFF2-40B4-BE49-F238E27FC236}">
                <a16:creationId xmlns:a16="http://schemas.microsoft.com/office/drawing/2014/main" id="{67A64CEF-009F-DE32-70FB-44A103D81A2C}"/>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5" name="Content Placeholder 4">
            <a:extLst>
              <a:ext uri="{FF2B5EF4-FFF2-40B4-BE49-F238E27FC236}">
                <a16:creationId xmlns:a16="http://schemas.microsoft.com/office/drawing/2014/main" id="{BAF4298E-2C15-E503-AD9E-43BE364E9C62}"/>
              </a:ext>
            </a:extLst>
          </p:cNvPr>
          <p:cNvSpPr>
            <a:spLocks noGrp="1"/>
          </p:cNvSpPr>
          <p:nvPr>
            <p:ph idx="1"/>
          </p:nvPr>
        </p:nvSpPr>
        <p:spPr>
          <a:xfrm>
            <a:off x="14503794" y="2303625"/>
            <a:ext cx="9304424" cy="10443410"/>
          </a:xfrm>
        </p:spPr>
        <p:txBody>
          <a:bodyPr numCol="1"/>
          <a:lstStyle/>
          <a:p>
            <a:pPr marL="0" indent="0">
              <a:buNone/>
            </a:pPr>
            <a:r>
              <a:rPr lang="en-US" sz="5400" dirty="0">
                <a:solidFill>
                  <a:schemeClr val="tx1">
                    <a:lumMod val="50000"/>
                  </a:schemeClr>
                </a:solidFill>
                <a:latin typeface="+mn-lt"/>
              </a:rPr>
              <a:t>Chatbots can also identify logical weaknesses in your need section or project design.</a:t>
            </a:r>
          </a:p>
          <a:p>
            <a:endParaRPr lang="en-US" dirty="0"/>
          </a:p>
        </p:txBody>
      </p:sp>
      <p:pic>
        <p:nvPicPr>
          <p:cNvPr id="7" name="Picture 6" descr="A screenshot of a black and white page&#10;&#10;AI-generated content may be incorrect.">
            <a:extLst>
              <a:ext uri="{FF2B5EF4-FFF2-40B4-BE49-F238E27FC236}">
                <a16:creationId xmlns:a16="http://schemas.microsoft.com/office/drawing/2014/main" id="{3E2C5C39-713D-34BD-6B1C-A108701464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463" y="1929239"/>
            <a:ext cx="13646205" cy="10560699"/>
          </a:xfrm>
          <a:prstGeom prst="rect">
            <a:avLst/>
          </a:prstGeom>
        </p:spPr>
      </p:pic>
    </p:spTree>
    <p:extLst>
      <p:ext uri="{BB962C8B-B14F-4D97-AF65-F5344CB8AC3E}">
        <p14:creationId xmlns:p14="http://schemas.microsoft.com/office/powerpoint/2010/main" val="15930316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092BC-5ACF-CF1A-CCE3-DDDBEFEA0B2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E27214D-9FAC-FAEE-C525-159764841ACC}"/>
              </a:ext>
            </a:extLst>
          </p:cNvPr>
          <p:cNvSpPr>
            <a:spLocks noGrp="1"/>
          </p:cNvSpPr>
          <p:nvPr>
            <p:ph type="title"/>
          </p:nvPr>
        </p:nvSpPr>
        <p:spPr>
          <a:xfrm>
            <a:off x="425337" y="274721"/>
            <a:ext cx="23317200" cy="2286000"/>
          </a:xfrm>
        </p:spPr>
        <p:txBody>
          <a:bodyPr>
            <a:normAutofit/>
          </a:bodyPr>
          <a:lstStyle/>
          <a:p>
            <a:r>
              <a:rPr lang="en-US" dirty="0">
                <a:solidFill>
                  <a:srgbClr val="0EB1A4"/>
                </a:solidFill>
              </a:rPr>
              <a:t>3. AI as Editor</a:t>
            </a:r>
          </a:p>
        </p:txBody>
      </p:sp>
      <p:pic>
        <p:nvPicPr>
          <p:cNvPr id="2" name="Image" descr="Image">
            <a:extLst>
              <a:ext uri="{FF2B5EF4-FFF2-40B4-BE49-F238E27FC236}">
                <a16:creationId xmlns:a16="http://schemas.microsoft.com/office/drawing/2014/main" id="{AA815DEC-CF80-887F-39B7-750B05251B78}"/>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5" name="Content Placeholder 4">
            <a:extLst>
              <a:ext uri="{FF2B5EF4-FFF2-40B4-BE49-F238E27FC236}">
                <a16:creationId xmlns:a16="http://schemas.microsoft.com/office/drawing/2014/main" id="{34AD53D4-F1F2-CF7B-278A-DFD4B232FE35}"/>
              </a:ext>
            </a:extLst>
          </p:cNvPr>
          <p:cNvSpPr>
            <a:spLocks noGrp="1"/>
          </p:cNvSpPr>
          <p:nvPr>
            <p:ph idx="1"/>
          </p:nvPr>
        </p:nvSpPr>
        <p:spPr>
          <a:xfrm>
            <a:off x="425337" y="1756610"/>
            <a:ext cx="24045629" cy="3224463"/>
          </a:xfrm>
        </p:spPr>
        <p:txBody>
          <a:bodyPr numCol="1"/>
          <a:lstStyle/>
          <a:p>
            <a:pPr marL="0" indent="0">
              <a:buNone/>
            </a:pPr>
            <a:r>
              <a:rPr lang="en-US" sz="5400" dirty="0">
                <a:solidFill>
                  <a:schemeClr val="tx1">
                    <a:lumMod val="50000"/>
                  </a:schemeClr>
                </a:solidFill>
                <a:latin typeface="+mn-lt"/>
              </a:rPr>
              <a:t>Chatbots can also identify logical weaknesses in your need section or project design.</a:t>
            </a:r>
          </a:p>
          <a:p>
            <a:endParaRPr lang="en-US" dirty="0"/>
          </a:p>
        </p:txBody>
      </p:sp>
      <p:pic>
        <p:nvPicPr>
          <p:cNvPr id="6" name="Picture 5" descr="A black text on a white background&#10;&#10;AI-generated content may be incorrect.">
            <a:extLst>
              <a:ext uri="{FF2B5EF4-FFF2-40B4-BE49-F238E27FC236}">
                <a16:creationId xmlns:a16="http://schemas.microsoft.com/office/drawing/2014/main" id="{8A5A6DBB-BCDC-640A-6536-FF4E777346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4329" y="4564347"/>
            <a:ext cx="17688155" cy="5421862"/>
          </a:xfrm>
          <a:prstGeom prst="rect">
            <a:avLst/>
          </a:prstGeom>
        </p:spPr>
      </p:pic>
    </p:spTree>
    <p:extLst>
      <p:ext uri="{BB962C8B-B14F-4D97-AF65-F5344CB8AC3E}">
        <p14:creationId xmlns:p14="http://schemas.microsoft.com/office/powerpoint/2010/main" val="16261976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A9731-296E-C563-16FC-E4F2747B496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D17ADBA-E8D6-5918-BE23-6B89C056B5D7}"/>
              </a:ext>
            </a:extLst>
          </p:cNvPr>
          <p:cNvSpPr>
            <a:spLocks noGrp="1"/>
          </p:cNvSpPr>
          <p:nvPr>
            <p:ph type="title"/>
          </p:nvPr>
        </p:nvSpPr>
        <p:spPr>
          <a:xfrm>
            <a:off x="425337" y="274721"/>
            <a:ext cx="23317200" cy="2286000"/>
          </a:xfrm>
        </p:spPr>
        <p:txBody>
          <a:bodyPr>
            <a:normAutofit/>
          </a:bodyPr>
          <a:lstStyle/>
          <a:p>
            <a:r>
              <a:rPr lang="en-US" dirty="0">
                <a:solidFill>
                  <a:srgbClr val="0EB1A4"/>
                </a:solidFill>
              </a:rPr>
              <a:t>4. AI for Work Plans and Logic Models</a:t>
            </a:r>
          </a:p>
        </p:txBody>
      </p:sp>
      <p:pic>
        <p:nvPicPr>
          <p:cNvPr id="2" name="Image" descr="Image">
            <a:extLst>
              <a:ext uri="{FF2B5EF4-FFF2-40B4-BE49-F238E27FC236}">
                <a16:creationId xmlns:a16="http://schemas.microsoft.com/office/drawing/2014/main" id="{F1940F0F-B533-B6F3-9114-8EF285240A4B}"/>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5" name="Content Placeholder 4">
            <a:extLst>
              <a:ext uri="{FF2B5EF4-FFF2-40B4-BE49-F238E27FC236}">
                <a16:creationId xmlns:a16="http://schemas.microsoft.com/office/drawing/2014/main" id="{C2742B4E-F19A-7EA2-EDB2-0D3283EDCEA2}"/>
              </a:ext>
            </a:extLst>
          </p:cNvPr>
          <p:cNvSpPr>
            <a:spLocks noGrp="1"/>
          </p:cNvSpPr>
          <p:nvPr>
            <p:ph idx="1"/>
          </p:nvPr>
        </p:nvSpPr>
        <p:spPr>
          <a:xfrm>
            <a:off x="1" y="1756610"/>
            <a:ext cx="24470966" cy="11405937"/>
          </a:xfrm>
        </p:spPr>
        <p:txBody>
          <a:bodyPr numCol="1">
            <a:normAutofit/>
          </a:bodyPr>
          <a:lstStyle/>
          <a:p>
            <a:r>
              <a:rPr lang="en-US" dirty="0">
                <a:solidFill>
                  <a:schemeClr val="tx1">
                    <a:lumMod val="50000"/>
                  </a:schemeClr>
                </a:solidFill>
                <a:latin typeface="Helvetica Neue" panose="02000503000000020004" pitchFamily="2" charset="0"/>
                <a:ea typeface="Helvetica Neue" panose="02000503000000020004" pitchFamily="2" charset="0"/>
                <a:cs typeface="Helvetica Neue" panose="02000503000000020004" pitchFamily="2" charset="0"/>
              </a:rPr>
              <a:t>Chatbots can help you begin to develop content for work plans and logic models, especially if you are new to working on these tools. </a:t>
            </a:r>
          </a:p>
          <a:p>
            <a:r>
              <a:rPr lang="en-US" b="1" dirty="0">
                <a:solidFill>
                  <a:schemeClr val="tx1">
                    <a:lumMod val="50000"/>
                  </a:schemeClr>
                </a:solidFill>
                <a:latin typeface="Helvetica Neue" panose="02000503000000020004" pitchFamily="2" charset="0"/>
                <a:ea typeface="Helvetica Neue" panose="02000503000000020004" pitchFamily="2" charset="0"/>
                <a:cs typeface="Helvetica Neue" panose="02000503000000020004" pitchFamily="2" charset="0"/>
              </a:rPr>
              <a:t>Asking a chatbot to generate an entire work plan or logic model is NOT recommended</a:t>
            </a:r>
            <a:r>
              <a:rPr lang="en-US" dirty="0">
                <a:solidFill>
                  <a:schemeClr val="tx1">
                    <a:lumMod val="50000"/>
                  </a:schemeClr>
                </a:solidFill>
                <a:latin typeface="Helvetica Neue" panose="02000503000000020004" pitchFamily="2" charset="0"/>
                <a:ea typeface="Helvetica Neue" panose="02000503000000020004" pitchFamily="2" charset="0"/>
                <a:cs typeface="Helvetica Neue" panose="02000503000000020004" pitchFamily="2" charset="0"/>
              </a:rPr>
              <a:t>. </a:t>
            </a:r>
          </a:p>
          <a:p>
            <a:r>
              <a:rPr lang="en-US" dirty="0">
                <a:solidFill>
                  <a:schemeClr val="tx1">
                    <a:lumMod val="50000"/>
                  </a:schemeClr>
                </a:solidFill>
                <a:latin typeface="Helvetica Neue" panose="02000503000000020004" pitchFamily="2" charset="0"/>
                <a:ea typeface="Helvetica Neue" panose="02000503000000020004" pitchFamily="2" charset="0"/>
                <a:cs typeface="Helvetica Neue" panose="02000503000000020004" pitchFamily="2" charset="0"/>
              </a:rPr>
              <a:t>However, these are examples of how AI can be helpful as you develop a work plan or logic model:</a:t>
            </a:r>
          </a:p>
          <a:p>
            <a:pPr lvl="1"/>
            <a:r>
              <a:rPr lang="en-US" dirty="0">
                <a:solidFill>
                  <a:schemeClr val="tx1">
                    <a:lumMod val="50000"/>
                  </a:schemeClr>
                </a:solidFill>
                <a:latin typeface="Helvetica Neue" panose="02000503000000020004" pitchFamily="2" charset="0"/>
                <a:ea typeface="Helvetica Neue" panose="02000503000000020004" pitchFamily="2" charset="0"/>
                <a:cs typeface="Helvetica Neue" panose="02000503000000020004" pitchFamily="2" charset="0"/>
              </a:rPr>
              <a:t>You can input your key project activities and ask AI what some logical outputs or outcomes for these activities might be</a:t>
            </a:r>
          </a:p>
          <a:p>
            <a:pPr lvl="1"/>
            <a:r>
              <a:rPr lang="en-US" dirty="0">
                <a:solidFill>
                  <a:schemeClr val="tx1">
                    <a:lumMod val="50000"/>
                  </a:schemeClr>
                </a:solidFill>
                <a:latin typeface="Helvetica Neue" panose="02000503000000020004" pitchFamily="2" charset="0"/>
                <a:ea typeface="Helvetica Neue" panose="02000503000000020004" pitchFamily="2" charset="0"/>
                <a:cs typeface="Helvetica Neue" panose="02000503000000020004" pitchFamily="2" charset="0"/>
              </a:rPr>
              <a:t>You can input your key project activities and ask AI what inputs/resources you would need to execute them</a:t>
            </a:r>
          </a:p>
          <a:p>
            <a:pPr lvl="1"/>
            <a:r>
              <a:rPr lang="en-US" dirty="0">
                <a:solidFill>
                  <a:schemeClr val="tx1">
                    <a:lumMod val="50000"/>
                  </a:schemeClr>
                </a:solidFill>
                <a:latin typeface="Helvetica Neue" panose="02000503000000020004" pitchFamily="2" charset="0"/>
                <a:ea typeface="Helvetica Neue" panose="02000503000000020004" pitchFamily="2" charset="0"/>
                <a:cs typeface="Helvetica Neue" panose="02000503000000020004" pitchFamily="2" charset="0"/>
              </a:rPr>
              <a:t>You can upload a draft logic model and ask AI to identify any logical weaknesses</a:t>
            </a:r>
          </a:p>
          <a:p>
            <a:endParaRPr lang="en-US" dirty="0">
              <a:solidFill>
                <a:schemeClr val="tx1">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a:p>
            <a:endParaRPr lang="en-US" dirty="0"/>
          </a:p>
        </p:txBody>
      </p:sp>
    </p:spTree>
    <p:extLst>
      <p:ext uri="{BB962C8B-B14F-4D97-AF65-F5344CB8AC3E}">
        <p14:creationId xmlns:p14="http://schemas.microsoft.com/office/powerpoint/2010/main" val="28661826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B2BC1-C4D1-E9F1-9A6D-5A90349D7DF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62850EA-0FFE-353A-B250-EF1476B8B738}"/>
              </a:ext>
            </a:extLst>
          </p:cNvPr>
          <p:cNvSpPr>
            <a:spLocks noGrp="1"/>
          </p:cNvSpPr>
          <p:nvPr>
            <p:ph type="title"/>
          </p:nvPr>
        </p:nvSpPr>
        <p:spPr>
          <a:xfrm>
            <a:off x="425337" y="274721"/>
            <a:ext cx="23317200" cy="2286000"/>
          </a:xfrm>
        </p:spPr>
        <p:txBody>
          <a:bodyPr>
            <a:normAutofit/>
          </a:bodyPr>
          <a:lstStyle/>
          <a:p>
            <a:r>
              <a:rPr lang="en-US" dirty="0">
                <a:solidFill>
                  <a:srgbClr val="0EB1A4"/>
                </a:solidFill>
              </a:rPr>
              <a:t>5. AI for Assessing Tone and Style</a:t>
            </a:r>
          </a:p>
        </p:txBody>
      </p:sp>
      <p:pic>
        <p:nvPicPr>
          <p:cNvPr id="2" name="Image" descr="Image">
            <a:extLst>
              <a:ext uri="{FF2B5EF4-FFF2-40B4-BE49-F238E27FC236}">
                <a16:creationId xmlns:a16="http://schemas.microsoft.com/office/drawing/2014/main" id="{F95A12CF-A1C6-B5A0-0E39-82DB3498934E}"/>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5" name="Content Placeholder 4">
            <a:extLst>
              <a:ext uri="{FF2B5EF4-FFF2-40B4-BE49-F238E27FC236}">
                <a16:creationId xmlns:a16="http://schemas.microsoft.com/office/drawing/2014/main" id="{D1816E18-CE8C-7809-FEEA-8A50E69006FA}"/>
              </a:ext>
            </a:extLst>
          </p:cNvPr>
          <p:cNvSpPr>
            <a:spLocks noGrp="1"/>
          </p:cNvSpPr>
          <p:nvPr>
            <p:ph idx="1"/>
          </p:nvPr>
        </p:nvSpPr>
        <p:spPr>
          <a:xfrm>
            <a:off x="1052672" y="2189746"/>
            <a:ext cx="10684041" cy="10828421"/>
          </a:xfrm>
        </p:spPr>
        <p:txBody>
          <a:bodyPr numCol="1">
            <a:normAutofit/>
          </a:bodyPr>
          <a:lstStyle/>
          <a:p>
            <a:pPr marL="609600" lvl="1" indent="0">
              <a:buNone/>
            </a:pPr>
            <a:r>
              <a:rPr lang="en-US" dirty="0">
                <a:solidFill>
                  <a:schemeClr val="tx1">
                    <a:lumMod val="50000"/>
                  </a:schemeClr>
                </a:solidFill>
                <a:latin typeface="+mn-lt"/>
              </a:rPr>
              <a:t>AI can:</a:t>
            </a:r>
          </a:p>
          <a:p>
            <a:pPr lvl="1"/>
            <a:r>
              <a:rPr lang="en-US" dirty="0">
                <a:solidFill>
                  <a:schemeClr val="tx1">
                    <a:lumMod val="50000"/>
                  </a:schemeClr>
                </a:solidFill>
                <a:latin typeface="+mn-lt"/>
              </a:rPr>
              <a:t>assess whether your tone is too casual for a federal/state proposal</a:t>
            </a:r>
            <a:endParaRPr lang="en-US" sz="4400" dirty="0">
              <a:solidFill>
                <a:schemeClr val="tx1">
                  <a:lumMod val="50000"/>
                </a:schemeClr>
              </a:solidFill>
              <a:latin typeface="+mn-lt"/>
            </a:endParaRPr>
          </a:p>
          <a:p>
            <a:pPr lvl="1"/>
            <a:r>
              <a:rPr lang="en-US" dirty="0">
                <a:solidFill>
                  <a:schemeClr val="tx1">
                    <a:lumMod val="50000"/>
                  </a:schemeClr>
                </a:solidFill>
                <a:latin typeface="+mn-lt"/>
              </a:rPr>
              <a:t>assess the general reading level of your narrative and tell you if you are using a great deal of jargon</a:t>
            </a:r>
            <a:endParaRPr lang="en-US" sz="4400" dirty="0">
              <a:solidFill>
                <a:schemeClr val="tx1">
                  <a:lumMod val="50000"/>
                </a:schemeClr>
              </a:solidFill>
              <a:latin typeface="+mn-lt"/>
            </a:endParaRPr>
          </a:p>
          <a:p>
            <a:pPr lvl="1"/>
            <a:r>
              <a:rPr lang="en-US" dirty="0">
                <a:solidFill>
                  <a:schemeClr val="tx1">
                    <a:lumMod val="50000"/>
                  </a:schemeClr>
                </a:solidFill>
                <a:latin typeface="+mn-lt"/>
              </a:rPr>
              <a:t>identify places where you are using passive rather than active voice</a:t>
            </a:r>
            <a:endParaRPr lang="en-US" sz="4400" dirty="0">
              <a:solidFill>
                <a:schemeClr val="tx1">
                  <a:lumMod val="50000"/>
                </a:schemeClr>
              </a:solidFill>
              <a:latin typeface="+mn-lt"/>
            </a:endParaRPr>
          </a:p>
          <a:p>
            <a:pPr marL="0" indent="0">
              <a:buNone/>
            </a:pPr>
            <a:endParaRPr lang="en-US" dirty="0">
              <a:solidFill>
                <a:schemeClr val="tx1">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a:p>
            <a:endParaRPr lang="en-US" dirty="0"/>
          </a:p>
        </p:txBody>
      </p:sp>
      <p:pic>
        <p:nvPicPr>
          <p:cNvPr id="5122" name="Picture 2" descr="Active voice, passive voice, passive-aggressive voice">
            <a:extLst>
              <a:ext uri="{FF2B5EF4-FFF2-40B4-BE49-F238E27FC236}">
                <a16:creationId xmlns:a16="http://schemas.microsoft.com/office/drawing/2014/main" id="{3284E1B7-8794-0B79-0FD2-011D2460FD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47288" y="3673068"/>
            <a:ext cx="10514141" cy="5414211"/>
          </a:xfrm>
          <a:prstGeom prst="rect">
            <a:avLst/>
          </a:prstGeom>
          <a:noFill/>
          <a:ln w="57150">
            <a:solidFill>
              <a:schemeClr val="bg2">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50491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A0046-FE9B-F167-747A-A1FF772BF07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697CA0F-04E9-01A5-B836-2D549BCFA072}"/>
              </a:ext>
            </a:extLst>
          </p:cNvPr>
          <p:cNvSpPr>
            <a:spLocks noGrp="1"/>
          </p:cNvSpPr>
          <p:nvPr>
            <p:ph type="title"/>
          </p:nvPr>
        </p:nvSpPr>
        <p:spPr>
          <a:xfrm>
            <a:off x="2021305" y="3441031"/>
            <a:ext cx="8301790" cy="734870"/>
          </a:xfrm>
        </p:spPr>
        <p:txBody>
          <a:bodyPr>
            <a:noAutofit/>
          </a:bodyPr>
          <a:lstStyle/>
          <a:p>
            <a:r>
              <a:rPr lang="en-US" sz="8000" dirty="0">
                <a:solidFill>
                  <a:srgbClr val="0EB1A4"/>
                </a:solidFill>
              </a:rPr>
              <a:t>Potential Pitfalls of Using AI in Grant Development</a:t>
            </a:r>
          </a:p>
        </p:txBody>
      </p:sp>
      <p:pic>
        <p:nvPicPr>
          <p:cNvPr id="2" name="Image" descr="Image">
            <a:extLst>
              <a:ext uri="{FF2B5EF4-FFF2-40B4-BE49-F238E27FC236}">
                <a16:creationId xmlns:a16="http://schemas.microsoft.com/office/drawing/2014/main" id="{EA72566B-2D25-CF08-17D0-A382411497D8}"/>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pic>
        <p:nvPicPr>
          <p:cNvPr id="7170" name="Picture 2" descr="The Top 13 AI Memes of 2026">
            <a:extLst>
              <a:ext uri="{FF2B5EF4-FFF2-40B4-BE49-F238E27FC236}">
                <a16:creationId xmlns:a16="http://schemas.microsoft.com/office/drawing/2014/main" id="{B8F2C9E8-23CD-FCB2-41F8-8622046A3E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5934" y="2596326"/>
            <a:ext cx="10620987" cy="7396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37071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CA7A8-66E7-7841-20A2-EC9DECB1397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B96AD15-8BCE-454B-7CDB-1C89DD61D0B2}"/>
              </a:ext>
            </a:extLst>
          </p:cNvPr>
          <p:cNvSpPr>
            <a:spLocks noGrp="1"/>
          </p:cNvSpPr>
          <p:nvPr>
            <p:ph type="title"/>
          </p:nvPr>
        </p:nvSpPr>
        <p:spPr>
          <a:xfrm>
            <a:off x="425337" y="274721"/>
            <a:ext cx="23317200" cy="2286000"/>
          </a:xfrm>
        </p:spPr>
        <p:txBody>
          <a:bodyPr>
            <a:normAutofit/>
          </a:bodyPr>
          <a:lstStyle/>
          <a:p>
            <a:r>
              <a:rPr lang="en-US" sz="6600" dirty="0">
                <a:solidFill>
                  <a:srgbClr val="0EB1A4"/>
                </a:solidFill>
              </a:rPr>
              <a:t>1. AI Does Not Share Your Earned Knowledge of Your Community or Work </a:t>
            </a:r>
          </a:p>
        </p:txBody>
      </p:sp>
      <p:pic>
        <p:nvPicPr>
          <p:cNvPr id="2" name="Image" descr="Image">
            <a:extLst>
              <a:ext uri="{FF2B5EF4-FFF2-40B4-BE49-F238E27FC236}">
                <a16:creationId xmlns:a16="http://schemas.microsoft.com/office/drawing/2014/main" id="{CB88D71E-996E-301C-91E0-1885635437D2}"/>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5" name="Content Placeholder 4">
            <a:extLst>
              <a:ext uri="{FF2B5EF4-FFF2-40B4-BE49-F238E27FC236}">
                <a16:creationId xmlns:a16="http://schemas.microsoft.com/office/drawing/2014/main" id="{9C563637-53DD-31F6-E016-BC7FF56463ED}"/>
              </a:ext>
            </a:extLst>
          </p:cNvPr>
          <p:cNvSpPr>
            <a:spLocks noGrp="1"/>
          </p:cNvSpPr>
          <p:nvPr>
            <p:ph idx="1"/>
          </p:nvPr>
        </p:nvSpPr>
        <p:spPr>
          <a:xfrm>
            <a:off x="739851" y="2358190"/>
            <a:ext cx="20652296" cy="11646568"/>
          </a:xfrm>
        </p:spPr>
        <p:txBody>
          <a:bodyPr numCol="1">
            <a:normAutofit/>
          </a:bodyPr>
          <a:lstStyle/>
          <a:p>
            <a:pPr lvl="0"/>
            <a:r>
              <a:rPr lang="en-US" sz="4400" dirty="0">
                <a:solidFill>
                  <a:schemeClr val="tx1">
                    <a:lumMod val="50000"/>
                  </a:schemeClr>
                </a:solidFill>
                <a:latin typeface="+mn-lt"/>
              </a:rPr>
              <a:t>A key strength in a proposal is deep knowledge of the community or target population to be served. </a:t>
            </a:r>
          </a:p>
          <a:p>
            <a:pPr lvl="0"/>
            <a:r>
              <a:rPr lang="en-US" sz="4400" dirty="0">
                <a:solidFill>
                  <a:schemeClr val="tx1">
                    <a:lumMod val="50000"/>
                  </a:schemeClr>
                </a:solidFill>
                <a:latin typeface="+mn-lt"/>
              </a:rPr>
              <a:t>These are considerations such as historical, cultural, and/or economic influences that AI is not nuanced enough to grasp. </a:t>
            </a:r>
          </a:p>
          <a:p>
            <a:pPr lvl="0"/>
            <a:r>
              <a:rPr lang="en-US" sz="4400" dirty="0">
                <a:solidFill>
                  <a:schemeClr val="tx1">
                    <a:lumMod val="50000"/>
                  </a:schemeClr>
                </a:solidFill>
                <a:latin typeface="+mn-lt"/>
              </a:rPr>
              <a:t>This earned knowledge is often the same content that distinguishes your proposal from others and takes a proposal from “good” to “awarded.”</a:t>
            </a:r>
          </a:p>
          <a:p>
            <a:pPr lvl="0"/>
            <a:endParaRPr lang="en-US" sz="4400" dirty="0">
              <a:solidFill>
                <a:schemeClr val="tx1">
                  <a:lumMod val="50000"/>
                </a:schemeClr>
              </a:solidFill>
              <a:latin typeface="+mn-lt"/>
            </a:endParaRPr>
          </a:p>
          <a:p>
            <a:pPr marL="0" indent="0">
              <a:buNone/>
            </a:pPr>
            <a:endParaRPr lang="en-US" dirty="0">
              <a:solidFill>
                <a:schemeClr val="tx1">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a:p>
            <a:endParaRPr lang="en-US" dirty="0"/>
          </a:p>
        </p:txBody>
      </p:sp>
      <p:pic>
        <p:nvPicPr>
          <p:cNvPr id="1026" name="Picture 2" descr="Finding Your Community – Crone Confidence">
            <a:extLst>
              <a:ext uri="{FF2B5EF4-FFF2-40B4-BE49-F238E27FC236}">
                <a16:creationId xmlns:a16="http://schemas.microsoft.com/office/drawing/2014/main" id="{BD8FAA18-6471-24FD-1DA7-7F0B717EC6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6620" y="7629724"/>
            <a:ext cx="14540041" cy="5629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866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8ACB4-4EEB-FFC7-236E-4582B5D5723D}"/>
            </a:ext>
          </a:extLst>
        </p:cNvPr>
        <p:cNvGrpSpPr/>
        <p:nvPr/>
      </p:nvGrpSpPr>
      <p:grpSpPr>
        <a:xfrm>
          <a:off x="0" y="0"/>
          <a:ext cx="0" cy="0"/>
          <a:chOff x="0" y="0"/>
          <a:chExt cx="0" cy="0"/>
        </a:xfrm>
      </p:grpSpPr>
      <p:sp>
        <p:nvSpPr>
          <p:cNvPr id="166" name="content">
            <a:extLst>
              <a:ext uri="{FF2B5EF4-FFF2-40B4-BE49-F238E27FC236}">
                <a16:creationId xmlns:a16="http://schemas.microsoft.com/office/drawing/2014/main" id="{ECB9A5FA-E8EE-CD68-53F1-A95A243B5713}"/>
              </a:ext>
            </a:extLst>
          </p:cNvPr>
          <p:cNvSpPr txBox="1"/>
          <p:nvPr/>
        </p:nvSpPr>
        <p:spPr>
          <a:xfrm>
            <a:off x="1739290" y="906572"/>
            <a:ext cx="3455370" cy="9335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4000" b="1" spc="398">
                <a:solidFill>
                  <a:srgbClr val="ECB547"/>
                </a:solidFill>
                <a:latin typeface="AcuminProWide-Semibold"/>
                <a:ea typeface="AcuminProWide-Semibold"/>
                <a:cs typeface="AcuminProWide-Semibold"/>
                <a:sym typeface="AcuminProWide-Semibold"/>
              </a:defRPr>
            </a:lvl1pPr>
          </a:lstStyle>
          <a:p>
            <a:r>
              <a:rPr lang="en-US" sz="5400" dirty="0"/>
              <a:t>About the</a:t>
            </a:r>
            <a:endParaRPr sz="5400" dirty="0"/>
          </a:p>
        </p:txBody>
      </p:sp>
      <p:sp>
        <p:nvSpPr>
          <p:cNvPr id="167" name="headers">
            <a:extLst>
              <a:ext uri="{FF2B5EF4-FFF2-40B4-BE49-F238E27FC236}">
                <a16:creationId xmlns:a16="http://schemas.microsoft.com/office/drawing/2014/main" id="{4C54CCD9-0BF8-3FE6-E856-E8F6CE8FB544}"/>
              </a:ext>
            </a:extLst>
          </p:cNvPr>
          <p:cNvSpPr txBox="1"/>
          <p:nvPr/>
        </p:nvSpPr>
        <p:spPr>
          <a:xfrm>
            <a:off x="1739290" y="1373366"/>
            <a:ext cx="7404388" cy="14568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a:defRPr sz="14000" b="1" spc="-700">
                <a:solidFill>
                  <a:srgbClr val="7FC9C8"/>
                </a:solidFill>
                <a:latin typeface="AcuminProWide-Semibold"/>
                <a:ea typeface="AcuminProWide-Semibold"/>
                <a:cs typeface="AcuminProWide-Semibold"/>
                <a:sym typeface="AcuminProWide-Semibold"/>
              </a:defRPr>
            </a:lvl1pPr>
          </a:lstStyle>
          <a:p>
            <a:r>
              <a:rPr lang="en-US" sz="8800" dirty="0"/>
              <a:t>presenters</a:t>
            </a:r>
            <a:endParaRPr sz="8800" dirty="0"/>
          </a:p>
        </p:txBody>
      </p:sp>
      <p:sp>
        <p:nvSpPr>
          <p:cNvPr id="168" name="Ficiur, cum doloribus et ut vero deliquas exero quia voluptatquis mod que esequas quibus di doluptam re nitiorrunt ditasit quo et, nobit vent que omnimpo reptae nos volorer feribusda ius, quae esti cum evelecto officid quae in non eum quate rehenihil inv">
            <a:extLst>
              <a:ext uri="{FF2B5EF4-FFF2-40B4-BE49-F238E27FC236}">
                <a16:creationId xmlns:a16="http://schemas.microsoft.com/office/drawing/2014/main" id="{9B341A21-811C-466B-AF66-B21D3405EF6E}"/>
              </a:ext>
            </a:extLst>
          </p:cNvPr>
          <p:cNvSpPr txBox="1"/>
          <p:nvPr/>
        </p:nvSpPr>
        <p:spPr>
          <a:xfrm>
            <a:off x="2701528" y="6044461"/>
            <a:ext cx="12185017"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0" indent="0" algn="l">
              <a:buNone/>
            </a:pPr>
            <a:endParaRPr lang="en-US" sz="4000" dirty="0"/>
          </a:p>
        </p:txBody>
      </p:sp>
      <p:pic>
        <p:nvPicPr>
          <p:cNvPr id="169" name="Image" descr="Image">
            <a:extLst>
              <a:ext uri="{FF2B5EF4-FFF2-40B4-BE49-F238E27FC236}">
                <a16:creationId xmlns:a16="http://schemas.microsoft.com/office/drawing/2014/main" id="{3A0248E3-2DCA-4547-7DA8-43C87F0B878D}"/>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sp>
        <p:nvSpPr>
          <p:cNvPr id="173" name="1.">
            <a:extLst>
              <a:ext uri="{FF2B5EF4-FFF2-40B4-BE49-F238E27FC236}">
                <a16:creationId xmlns:a16="http://schemas.microsoft.com/office/drawing/2014/main" id="{7BF34402-68AF-0ED7-408E-82435AD5A1E1}"/>
              </a:ext>
            </a:extLst>
          </p:cNvPr>
          <p:cNvSpPr txBox="1"/>
          <p:nvPr/>
        </p:nvSpPr>
        <p:spPr>
          <a:xfrm>
            <a:off x="16130036" y="4653546"/>
            <a:ext cx="289888"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b="1" spc="398">
                <a:solidFill>
                  <a:srgbClr val="FFFFFF"/>
                </a:solidFill>
                <a:latin typeface="AcuminProWide-Semibold"/>
                <a:ea typeface="AcuminProWide-Semibold"/>
                <a:cs typeface="AcuminProWide-Semibold"/>
                <a:sym typeface="AcuminProWide-Semibold"/>
              </a:defRPr>
            </a:lvl1pPr>
          </a:lstStyle>
          <a:p>
            <a:r>
              <a:rPr dirty="0"/>
              <a:t>.</a:t>
            </a:r>
          </a:p>
        </p:txBody>
      </p:sp>
      <p:sp>
        <p:nvSpPr>
          <p:cNvPr id="174" name="2.">
            <a:extLst>
              <a:ext uri="{FF2B5EF4-FFF2-40B4-BE49-F238E27FC236}">
                <a16:creationId xmlns:a16="http://schemas.microsoft.com/office/drawing/2014/main" id="{5371D7FB-633E-C700-F0F4-A977EB4300EC}"/>
              </a:ext>
            </a:extLst>
          </p:cNvPr>
          <p:cNvSpPr txBox="1"/>
          <p:nvPr/>
        </p:nvSpPr>
        <p:spPr>
          <a:xfrm>
            <a:off x="16223652" y="6004809"/>
            <a:ext cx="102656"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b="1" spc="398">
                <a:solidFill>
                  <a:srgbClr val="FFFFFF"/>
                </a:solidFill>
                <a:latin typeface="AcuminProWide-Semibold"/>
                <a:ea typeface="AcuminProWide-Semibold"/>
                <a:cs typeface="AcuminProWide-Semibold"/>
                <a:sym typeface="AcuminProWide-Semibold"/>
              </a:defRPr>
            </a:lvl1pPr>
          </a:lstStyle>
          <a:p>
            <a:endParaRPr dirty="0"/>
          </a:p>
        </p:txBody>
      </p:sp>
      <p:sp>
        <p:nvSpPr>
          <p:cNvPr id="175" name="3.">
            <a:extLst>
              <a:ext uri="{FF2B5EF4-FFF2-40B4-BE49-F238E27FC236}">
                <a16:creationId xmlns:a16="http://schemas.microsoft.com/office/drawing/2014/main" id="{4D116FB5-F07B-A221-3444-F1934E08C4F5}"/>
              </a:ext>
            </a:extLst>
          </p:cNvPr>
          <p:cNvSpPr txBox="1"/>
          <p:nvPr/>
        </p:nvSpPr>
        <p:spPr>
          <a:xfrm>
            <a:off x="15993426" y="7334144"/>
            <a:ext cx="639311"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b="1" spc="398">
                <a:solidFill>
                  <a:srgbClr val="FFFFFF"/>
                </a:solidFill>
                <a:latin typeface="AcuminProWide-Semibold"/>
                <a:ea typeface="AcuminProWide-Semibold"/>
                <a:cs typeface="AcuminProWide-Semibold"/>
                <a:sym typeface="AcuminProWide-Semibold"/>
              </a:defRPr>
            </a:lvl1pPr>
          </a:lstStyle>
          <a:p>
            <a:r>
              <a:rPr dirty="0"/>
              <a:t>3.</a:t>
            </a:r>
          </a:p>
        </p:txBody>
      </p:sp>
      <p:sp>
        <p:nvSpPr>
          <p:cNvPr id="176" name="Number bullets or callout text styling.">
            <a:extLst>
              <a:ext uri="{FF2B5EF4-FFF2-40B4-BE49-F238E27FC236}">
                <a16:creationId xmlns:a16="http://schemas.microsoft.com/office/drawing/2014/main" id="{822BA72F-41F5-26AA-DD73-C585D003C02D}"/>
              </a:ext>
            </a:extLst>
          </p:cNvPr>
          <p:cNvSpPr txBox="1"/>
          <p:nvPr/>
        </p:nvSpPr>
        <p:spPr>
          <a:xfrm>
            <a:off x="17231791" y="9259983"/>
            <a:ext cx="6012333" cy="13336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ctr"/>
            <a:r>
              <a:rPr kumimoji="0" lang="en-US" sz="4000" b="1" i="0" u="none" strike="noStrike" kern="1200" cap="none" spc="0" normalizeH="0" baseline="0" noProof="0" dirty="0">
                <a:ln>
                  <a:noFill/>
                </a:ln>
                <a:solidFill>
                  <a:prstClr val="black">
                    <a:lumMod val="75000"/>
                    <a:lumOff val="25000"/>
                  </a:prstClr>
                </a:solidFill>
                <a:effectLst/>
                <a:uLnTx/>
                <a:uFillTx/>
                <a:latin typeface="Proxima Nova" panose="02000506030000020004" pitchFamily="2" charset="0"/>
                <a:ea typeface="+mn-ea"/>
                <a:cs typeface="Arial" pitchFamily="34" charset="0"/>
              </a:rPr>
              <a:t>Carrie Davis</a:t>
            </a:r>
          </a:p>
          <a:p>
            <a:pPr algn="ctr"/>
            <a:r>
              <a:rPr kumimoji="0" lang="en-US" sz="4000" i="0" u="none" strike="noStrike" kern="1200" cap="none" spc="0" normalizeH="0" baseline="0" noProof="0" dirty="0">
                <a:ln>
                  <a:noFill/>
                </a:ln>
                <a:solidFill>
                  <a:prstClr val="black">
                    <a:lumMod val="75000"/>
                    <a:lumOff val="25000"/>
                  </a:prstClr>
                </a:solidFill>
                <a:effectLst/>
                <a:uLnTx/>
                <a:uFillTx/>
                <a:latin typeface="Proxima Nova" panose="02000506030000020004" pitchFamily="2" charset="0"/>
                <a:ea typeface="+mn-ea"/>
                <a:cs typeface="Arial" pitchFamily="34" charset="0"/>
              </a:rPr>
              <a:t>Director of Client Services</a:t>
            </a:r>
            <a:endParaRPr lang="en-US" sz="4000" dirty="0">
              <a:solidFill>
                <a:schemeClr val="tx1">
                  <a:lumMod val="75000"/>
                  <a:lumOff val="25000"/>
                </a:schemeClr>
              </a:solidFill>
              <a:latin typeface="Proxima Nova" panose="02000506030000020004" pitchFamily="2" charset="0"/>
              <a:cs typeface="Arial" panose="020B0604020202020204" pitchFamily="34" charset="0"/>
            </a:endParaRPr>
          </a:p>
        </p:txBody>
      </p:sp>
      <p:sp>
        <p:nvSpPr>
          <p:cNvPr id="6" name="TextBox 5">
            <a:extLst>
              <a:ext uri="{FF2B5EF4-FFF2-40B4-BE49-F238E27FC236}">
                <a16:creationId xmlns:a16="http://schemas.microsoft.com/office/drawing/2014/main" id="{1D78DC85-1BDA-B020-4955-1F4D30F97A20}"/>
              </a:ext>
            </a:extLst>
          </p:cNvPr>
          <p:cNvSpPr txBox="1"/>
          <p:nvPr/>
        </p:nvSpPr>
        <p:spPr>
          <a:xfrm>
            <a:off x="1336289" y="3296969"/>
            <a:ext cx="14915494" cy="100027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defTabSz="278892"/>
            <a:r>
              <a:rPr lang="en-US" sz="4000" b="1" dirty="0">
                <a:solidFill>
                  <a:schemeClr val="tx1">
                    <a:lumMod val="50000"/>
                  </a:schemeClr>
                </a:solidFill>
                <a:latin typeface="+mj-ea"/>
              </a:rPr>
              <a:t>Carrie Davis, Director of Client Services</a:t>
            </a:r>
            <a:r>
              <a:rPr lang="en-US" sz="4000" kern="1200" dirty="0">
                <a:solidFill>
                  <a:schemeClr val="tx1">
                    <a:lumMod val="50000"/>
                  </a:schemeClr>
                </a:solidFill>
                <a:latin typeface="+mj-ea"/>
              </a:rPr>
              <a:t>, </a:t>
            </a:r>
            <a:r>
              <a:rPr lang="en-US" sz="4000" dirty="0">
                <a:solidFill>
                  <a:schemeClr val="tx1">
                    <a:lumMod val="50000"/>
                  </a:schemeClr>
                </a:solidFill>
                <a:latin typeface="+mj-ea"/>
              </a:rPr>
              <a:t>has over two decades of experience in multiple areas of nonprofit fund development, including grant writing, grants management, strategic planning, sustainability planning, individual/major giving, and more. Carrie has successfully written foundation, corporate, and government grants to numerous federal agencies. Additionally, Carrie has experience supporting organizations with post-award grants management, including grant reporting (program and financial), submitting post-award amendments, and developing internal policies and controls for managing federal funding. Carrie holds a B.S. in Community Psychology from St. Cloud State University, a Certificate in Editing from the Poynter Institute, a Certificate in Post Award Grants Management from the Grant Professionals Association, and the Grant Professional Certification (GPC). </a:t>
            </a:r>
          </a:p>
          <a:p>
            <a:pPr marL="0" indent="0" algn="just">
              <a:buNone/>
            </a:pPr>
            <a:endParaRPr lang="en-US" sz="4400" b="1" dirty="0">
              <a:latin typeface="+mj-ea"/>
            </a:endParaRPr>
          </a:p>
        </p:txBody>
      </p:sp>
      <p:pic>
        <p:nvPicPr>
          <p:cNvPr id="2" name="Picture 2">
            <a:extLst>
              <a:ext uri="{FF2B5EF4-FFF2-40B4-BE49-F238E27FC236}">
                <a16:creationId xmlns:a16="http://schemas.microsoft.com/office/drawing/2014/main" id="{BE81749A-E295-27E9-7F82-30477B844B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03106" y="3156892"/>
            <a:ext cx="5676464" cy="5695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510350"/>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6F853-EB95-41DF-87A1-6908848C4D55}"/>
            </a:ext>
          </a:extLst>
        </p:cNvPr>
        <p:cNvGrpSpPr/>
        <p:nvPr/>
      </p:nvGrpSpPr>
      <p:grpSpPr>
        <a:xfrm>
          <a:off x="0" y="0"/>
          <a:ext cx="0" cy="0"/>
          <a:chOff x="0" y="0"/>
          <a:chExt cx="0" cy="0"/>
        </a:xfrm>
      </p:grpSpPr>
      <p:pic>
        <p:nvPicPr>
          <p:cNvPr id="2" name="Image" descr="Image">
            <a:extLst>
              <a:ext uri="{FF2B5EF4-FFF2-40B4-BE49-F238E27FC236}">
                <a16:creationId xmlns:a16="http://schemas.microsoft.com/office/drawing/2014/main" id="{75DD8022-711C-3EEB-43A8-AA90BA39577E}"/>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5" name="Content Placeholder 4">
            <a:extLst>
              <a:ext uri="{FF2B5EF4-FFF2-40B4-BE49-F238E27FC236}">
                <a16:creationId xmlns:a16="http://schemas.microsoft.com/office/drawing/2014/main" id="{E0B808AC-7BB2-A818-3CFB-D0BF06CA1875}"/>
              </a:ext>
            </a:extLst>
          </p:cNvPr>
          <p:cNvSpPr>
            <a:spLocks noGrp="1"/>
          </p:cNvSpPr>
          <p:nvPr>
            <p:ph idx="1"/>
          </p:nvPr>
        </p:nvSpPr>
        <p:spPr>
          <a:xfrm>
            <a:off x="12192000" y="2911641"/>
            <a:ext cx="9649325" cy="8373978"/>
          </a:xfrm>
        </p:spPr>
        <p:txBody>
          <a:bodyPr numCol="1">
            <a:normAutofit/>
          </a:bodyPr>
          <a:lstStyle/>
          <a:p>
            <a:pPr marL="0" lvl="0" indent="0">
              <a:buNone/>
            </a:pPr>
            <a:r>
              <a:rPr lang="en-US" sz="6900" dirty="0">
                <a:solidFill>
                  <a:schemeClr val="bg2">
                    <a:lumMod val="50000"/>
                  </a:schemeClr>
                </a:solidFill>
                <a:latin typeface="+mn-lt"/>
              </a:rPr>
              <a:t>In each of the following examples, the most unique and distinctive features of the proposal could not have been ascertained by using AI.</a:t>
            </a:r>
          </a:p>
          <a:p>
            <a:pPr marL="0" indent="0">
              <a:buNone/>
            </a:pPr>
            <a:endParaRPr lang="en-US" dirty="0">
              <a:solidFill>
                <a:schemeClr val="tx1">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a:p>
            <a:endParaRPr lang="en-US" dirty="0"/>
          </a:p>
        </p:txBody>
      </p:sp>
      <p:pic>
        <p:nvPicPr>
          <p:cNvPr id="5122" name="Picture 2" descr="Artificial Intelligence (AI ...">
            <a:extLst>
              <a:ext uri="{FF2B5EF4-FFF2-40B4-BE49-F238E27FC236}">
                <a16:creationId xmlns:a16="http://schemas.microsoft.com/office/drawing/2014/main" id="{203287FF-035B-B992-01C8-643B14A259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612" y="2911641"/>
            <a:ext cx="9220921" cy="6136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40612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DD4D8-3A38-3797-30C4-9A8CCF71EAB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C772B69-00D0-59E2-0ED3-5CAE79654CD2}"/>
              </a:ext>
            </a:extLst>
          </p:cNvPr>
          <p:cNvSpPr>
            <a:spLocks noGrp="1"/>
          </p:cNvSpPr>
          <p:nvPr>
            <p:ph type="title"/>
          </p:nvPr>
        </p:nvSpPr>
        <p:spPr>
          <a:xfrm>
            <a:off x="425337" y="274721"/>
            <a:ext cx="23317200" cy="2286000"/>
          </a:xfrm>
        </p:spPr>
        <p:txBody>
          <a:bodyPr>
            <a:normAutofit/>
          </a:bodyPr>
          <a:lstStyle/>
          <a:p>
            <a:r>
              <a:rPr lang="en-US" sz="6600" dirty="0">
                <a:solidFill>
                  <a:srgbClr val="0EB1A4"/>
                </a:solidFill>
              </a:rPr>
              <a:t>Example 1: Bureau of Justice Assistance Comprehensive Opioid, Stimulant, and Substance Use Program</a:t>
            </a:r>
          </a:p>
        </p:txBody>
      </p:sp>
      <p:pic>
        <p:nvPicPr>
          <p:cNvPr id="2" name="Image" descr="Image">
            <a:extLst>
              <a:ext uri="{FF2B5EF4-FFF2-40B4-BE49-F238E27FC236}">
                <a16:creationId xmlns:a16="http://schemas.microsoft.com/office/drawing/2014/main" id="{D92CB49D-B329-4514-20AB-1B12A0DCD221}"/>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5" name="Content Placeholder 4">
            <a:extLst>
              <a:ext uri="{FF2B5EF4-FFF2-40B4-BE49-F238E27FC236}">
                <a16:creationId xmlns:a16="http://schemas.microsoft.com/office/drawing/2014/main" id="{3155E5DB-FAC4-FB4C-6D7F-275771C552DF}"/>
              </a:ext>
            </a:extLst>
          </p:cNvPr>
          <p:cNvSpPr>
            <a:spLocks noGrp="1"/>
          </p:cNvSpPr>
          <p:nvPr>
            <p:ph idx="1"/>
          </p:nvPr>
        </p:nvSpPr>
        <p:spPr>
          <a:xfrm>
            <a:off x="641463" y="2275974"/>
            <a:ext cx="21544769" cy="11165305"/>
          </a:xfrm>
        </p:spPr>
        <p:txBody>
          <a:bodyPr numCol="1">
            <a:normAutofit fontScale="92500" lnSpcReduction="10000"/>
          </a:bodyPr>
          <a:lstStyle/>
          <a:p>
            <a:pPr lvl="0"/>
            <a:r>
              <a:rPr lang="en-US" sz="4400" dirty="0">
                <a:solidFill>
                  <a:schemeClr val="tx1">
                    <a:lumMod val="50000"/>
                  </a:schemeClr>
                </a:solidFill>
                <a:latin typeface="+mn-lt"/>
              </a:rPr>
              <a:t>The applicant proposed a project to provide behavioral health services and care-coordinated reentry support services to detainees of a county jail. The proposed project was distinct for many aspects, including:</a:t>
            </a:r>
          </a:p>
          <a:p>
            <a:pPr lvl="1"/>
            <a:r>
              <a:rPr lang="en-US" sz="4400" dirty="0">
                <a:solidFill>
                  <a:schemeClr val="tx1">
                    <a:lumMod val="50000"/>
                  </a:schemeClr>
                </a:solidFill>
                <a:latin typeface="+mn-lt"/>
              </a:rPr>
              <a:t>The applicant had previously completed a comprehensive gap analysis and needs assessment of OUD/SUD prevalence and existing supports in the county that included qualitative/quantitative data collection from the county jail’s staff and detainees. The final document identified the need for therapeutic, reentry, and recovery support services as a priority for the county. </a:t>
            </a:r>
          </a:p>
          <a:p>
            <a:pPr lvl="2"/>
            <a:r>
              <a:rPr lang="en-US" sz="4400" i="1" dirty="0">
                <a:solidFill>
                  <a:schemeClr val="tx1">
                    <a:lumMod val="50000"/>
                  </a:schemeClr>
                </a:solidFill>
                <a:latin typeface="+mn-lt"/>
              </a:rPr>
              <a:t>“This project is therefore a direct product of systematically convening key county stakeholders (including culturally-competent engagement of this project’s target population), utilizing data-driven approaches to identify priority needs, and moving toward strategic action.”</a:t>
            </a:r>
          </a:p>
          <a:p>
            <a:pPr lvl="1"/>
            <a:r>
              <a:rPr lang="en-US" sz="4400" dirty="0">
                <a:solidFill>
                  <a:schemeClr val="tx1">
                    <a:lumMod val="50000"/>
                  </a:schemeClr>
                </a:solidFill>
                <a:latin typeface="+mn-lt"/>
              </a:rPr>
              <a:t>The applicant planned to work with an evaluator with years of experience in the target service area and with the target population. </a:t>
            </a:r>
          </a:p>
          <a:p>
            <a:pPr lvl="2"/>
            <a:r>
              <a:rPr lang="en-US" sz="4400" i="1" dirty="0">
                <a:solidFill>
                  <a:schemeClr val="tx1">
                    <a:lumMod val="50000"/>
                  </a:schemeClr>
                </a:solidFill>
                <a:latin typeface="+mn-lt"/>
              </a:rPr>
              <a:t>“This project has the potential to produce research on the effects of peer-supported recovery and reentry services and behavioral health services on detainees in rural Appalachian service areas.”</a:t>
            </a:r>
          </a:p>
          <a:p>
            <a:pPr lvl="0"/>
            <a:endParaRPr lang="en-US" sz="4400" dirty="0">
              <a:solidFill>
                <a:schemeClr val="tx1">
                  <a:lumMod val="50000"/>
                </a:schemeClr>
              </a:solidFill>
              <a:latin typeface="+mn-lt"/>
            </a:endParaRPr>
          </a:p>
          <a:p>
            <a:pPr lvl="0"/>
            <a:endParaRPr lang="en-US" sz="4400" dirty="0">
              <a:solidFill>
                <a:schemeClr val="tx1">
                  <a:lumMod val="50000"/>
                </a:schemeClr>
              </a:solidFill>
              <a:latin typeface="+mn-lt"/>
            </a:endParaRPr>
          </a:p>
          <a:p>
            <a:pPr marL="0" indent="0">
              <a:buNone/>
            </a:pPr>
            <a:endParaRPr lang="en-US" dirty="0">
              <a:solidFill>
                <a:schemeClr val="tx1">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a:p>
            <a:endParaRPr lang="en-US" dirty="0"/>
          </a:p>
        </p:txBody>
      </p:sp>
    </p:spTree>
    <p:extLst>
      <p:ext uri="{BB962C8B-B14F-4D97-AF65-F5344CB8AC3E}">
        <p14:creationId xmlns:p14="http://schemas.microsoft.com/office/powerpoint/2010/main" val="4825085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C7C713-93B4-0B50-158C-071E6BBC316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EB48E3B-9551-7BC7-80FC-3D83798ABF89}"/>
              </a:ext>
            </a:extLst>
          </p:cNvPr>
          <p:cNvSpPr>
            <a:spLocks noGrp="1"/>
          </p:cNvSpPr>
          <p:nvPr>
            <p:ph type="title"/>
          </p:nvPr>
        </p:nvSpPr>
        <p:spPr>
          <a:xfrm>
            <a:off x="425337" y="274721"/>
            <a:ext cx="23317200" cy="2286000"/>
          </a:xfrm>
        </p:spPr>
        <p:txBody>
          <a:bodyPr>
            <a:normAutofit/>
          </a:bodyPr>
          <a:lstStyle/>
          <a:p>
            <a:r>
              <a:rPr lang="en-US" sz="6600" dirty="0">
                <a:solidFill>
                  <a:srgbClr val="0EB1A4"/>
                </a:solidFill>
              </a:rPr>
              <a:t>Example 2: USDA Wood Innovations</a:t>
            </a:r>
          </a:p>
        </p:txBody>
      </p:sp>
      <p:pic>
        <p:nvPicPr>
          <p:cNvPr id="2" name="Image" descr="Image">
            <a:extLst>
              <a:ext uri="{FF2B5EF4-FFF2-40B4-BE49-F238E27FC236}">
                <a16:creationId xmlns:a16="http://schemas.microsoft.com/office/drawing/2014/main" id="{F6091398-EE0E-119E-2B3E-69CCF640319E}"/>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5" name="Content Placeholder 4">
            <a:extLst>
              <a:ext uri="{FF2B5EF4-FFF2-40B4-BE49-F238E27FC236}">
                <a16:creationId xmlns:a16="http://schemas.microsoft.com/office/drawing/2014/main" id="{9CFFD531-3F0B-6B08-3584-0A87AB51064F}"/>
              </a:ext>
            </a:extLst>
          </p:cNvPr>
          <p:cNvSpPr>
            <a:spLocks noGrp="1"/>
          </p:cNvSpPr>
          <p:nvPr>
            <p:ph idx="1"/>
          </p:nvPr>
        </p:nvSpPr>
        <p:spPr>
          <a:xfrm>
            <a:off x="641463" y="1674395"/>
            <a:ext cx="21544769" cy="11165305"/>
          </a:xfrm>
        </p:spPr>
        <p:txBody>
          <a:bodyPr numCol="1">
            <a:normAutofit/>
          </a:bodyPr>
          <a:lstStyle/>
          <a:p>
            <a:pPr lvl="0"/>
            <a:r>
              <a:rPr lang="en-US" sz="4400" dirty="0">
                <a:solidFill>
                  <a:schemeClr val="tx1">
                    <a:lumMod val="50000"/>
                  </a:schemeClr>
                </a:solidFill>
                <a:latin typeface="+mn-lt"/>
              </a:rPr>
              <a:t>The applicant, a sawmill, proposed a project to expand operations through the purchase of new equipment. The sawmill was unique for the following reasons:</a:t>
            </a:r>
          </a:p>
          <a:p>
            <a:pPr lvl="1"/>
            <a:r>
              <a:rPr lang="en-US" sz="4000" dirty="0">
                <a:solidFill>
                  <a:schemeClr val="bg2">
                    <a:lumMod val="50000"/>
                  </a:schemeClr>
                </a:solidFill>
                <a:latin typeface="+mn-lt"/>
              </a:rPr>
              <a:t>The applicant had managed to weather economic shifts over decades that had forced several other mills to close: </a:t>
            </a:r>
          </a:p>
          <a:p>
            <a:pPr lvl="2"/>
            <a:r>
              <a:rPr lang="en-US" sz="4000" i="1" dirty="0">
                <a:solidFill>
                  <a:schemeClr val="bg2">
                    <a:lumMod val="50000"/>
                  </a:schemeClr>
                </a:solidFill>
                <a:latin typeface="+mn-lt"/>
              </a:rPr>
              <a:t>“This equipment will ensure the viability of (applicant) in an area where several mills have closed in the last decade due to steep equipment prices and overseas competition. This project therefore promotes (applicant’s) continued ability to support commercial timber harvesting that treats hazardous fuels and reduces the risk of wildfire in a densely forested area.”</a:t>
            </a:r>
          </a:p>
          <a:p>
            <a:pPr lvl="1"/>
            <a:r>
              <a:rPr lang="en-US" sz="4000" dirty="0">
                <a:solidFill>
                  <a:schemeClr val="bg2">
                    <a:lumMod val="50000"/>
                  </a:schemeClr>
                </a:solidFill>
                <a:latin typeface="+mn-lt"/>
              </a:rPr>
              <a:t>The applicant did not export logs for processing:</a:t>
            </a:r>
          </a:p>
          <a:p>
            <a:pPr lvl="2"/>
            <a:r>
              <a:rPr lang="en-US" sz="4000" i="1" dirty="0">
                <a:solidFill>
                  <a:schemeClr val="bg2">
                    <a:lumMod val="50000"/>
                  </a:schemeClr>
                </a:solidFill>
                <a:latin typeface="+mn-lt"/>
              </a:rPr>
              <a:t>“In comparison to the region’s other sawmills, (applicant) is unique for its commitment to processing the logs it purchases in-house, rather than exporting logs for cheaper processing abroad. This keeps the entirety of revenue within a 100-mile radius of the mill.”</a:t>
            </a:r>
          </a:p>
          <a:p>
            <a:pPr lvl="0"/>
            <a:endParaRPr lang="en-US" sz="4400" dirty="0">
              <a:solidFill>
                <a:schemeClr val="tx1">
                  <a:lumMod val="50000"/>
                </a:schemeClr>
              </a:solidFill>
              <a:latin typeface="+mn-lt"/>
            </a:endParaRPr>
          </a:p>
          <a:p>
            <a:pPr marL="0" indent="0">
              <a:buNone/>
            </a:pPr>
            <a:endParaRPr lang="en-US" dirty="0">
              <a:solidFill>
                <a:schemeClr val="tx1">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a:p>
            <a:endParaRPr lang="en-US" dirty="0"/>
          </a:p>
        </p:txBody>
      </p:sp>
    </p:spTree>
    <p:extLst>
      <p:ext uri="{BB962C8B-B14F-4D97-AF65-F5344CB8AC3E}">
        <p14:creationId xmlns:p14="http://schemas.microsoft.com/office/powerpoint/2010/main" val="16302785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08D33-E16C-4A8F-343D-B4164DF237A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6B135EA-CA49-EF03-63BD-4A61F70780B9}"/>
              </a:ext>
            </a:extLst>
          </p:cNvPr>
          <p:cNvSpPr>
            <a:spLocks noGrp="1"/>
          </p:cNvSpPr>
          <p:nvPr>
            <p:ph type="title"/>
          </p:nvPr>
        </p:nvSpPr>
        <p:spPr>
          <a:xfrm>
            <a:off x="425337" y="274721"/>
            <a:ext cx="23317200" cy="2286000"/>
          </a:xfrm>
        </p:spPr>
        <p:txBody>
          <a:bodyPr>
            <a:normAutofit/>
          </a:bodyPr>
          <a:lstStyle/>
          <a:p>
            <a:r>
              <a:rPr lang="en-US" sz="6600" dirty="0">
                <a:solidFill>
                  <a:srgbClr val="0EB1A4"/>
                </a:solidFill>
              </a:rPr>
              <a:t>2. AI Has a Tone</a:t>
            </a:r>
          </a:p>
        </p:txBody>
      </p:sp>
      <p:pic>
        <p:nvPicPr>
          <p:cNvPr id="2" name="Image" descr="Image">
            <a:extLst>
              <a:ext uri="{FF2B5EF4-FFF2-40B4-BE49-F238E27FC236}">
                <a16:creationId xmlns:a16="http://schemas.microsoft.com/office/drawing/2014/main" id="{1503B6F2-76BE-936E-AF30-87E4409156AA}"/>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5" name="Content Placeholder 4">
            <a:extLst>
              <a:ext uri="{FF2B5EF4-FFF2-40B4-BE49-F238E27FC236}">
                <a16:creationId xmlns:a16="http://schemas.microsoft.com/office/drawing/2014/main" id="{B6F2FDD2-3726-8D88-58B2-5DDD8906CE64}"/>
              </a:ext>
            </a:extLst>
          </p:cNvPr>
          <p:cNvSpPr>
            <a:spLocks noGrp="1"/>
          </p:cNvSpPr>
          <p:nvPr>
            <p:ph idx="1"/>
          </p:nvPr>
        </p:nvSpPr>
        <p:spPr>
          <a:xfrm>
            <a:off x="425337" y="1544567"/>
            <a:ext cx="22073716" cy="7401139"/>
          </a:xfrm>
        </p:spPr>
        <p:txBody>
          <a:bodyPr numCol="1">
            <a:normAutofit/>
          </a:bodyPr>
          <a:lstStyle/>
          <a:p>
            <a:pPr marL="0" lvl="0" indent="0">
              <a:buNone/>
            </a:pPr>
            <a:r>
              <a:rPr lang="en-US" dirty="0">
                <a:solidFill>
                  <a:schemeClr val="bg2">
                    <a:lumMod val="50000"/>
                  </a:schemeClr>
                </a:solidFill>
                <a:latin typeface="+mn-ea"/>
                <a:ea typeface="+mn-ea"/>
              </a:rPr>
              <a:t>The persuasive quality of narrative writing depends on authentic “voice” and tone. </a:t>
            </a:r>
          </a:p>
          <a:p>
            <a:pPr marL="0" lvl="0" indent="0">
              <a:buNone/>
            </a:pPr>
            <a:r>
              <a:rPr lang="en-US" dirty="0">
                <a:solidFill>
                  <a:schemeClr val="bg2">
                    <a:lumMod val="50000"/>
                  </a:schemeClr>
                </a:solidFill>
                <a:latin typeface="+mn-ea"/>
                <a:ea typeface="+mn-ea"/>
              </a:rPr>
              <a:t>AI tools, such as ChatGPT, have a distinctive tone that can read very generically to reviewers and prevent your proposal from standing out—key to winning in this highly competitive funding environment.</a:t>
            </a:r>
          </a:p>
          <a:p>
            <a:pPr marL="0" lvl="0" indent="0">
              <a:buNone/>
            </a:pPr>
            <a:r>
              <a:rPr lang="en-US" dirty="0">
                <a:solidFill>
                  <a:schemeClr val="bg2">
                    <a:lumMod val="50000"/>
                  </a:schemeClr>
                </a:solidFill>
                <a:latin typeface="+mn-ea"/>
                <a:ea typeface="+mn-ea"/>
              </a:rPr>
              <a:t>Remember that reviewers may be reading 100 applications. </a:t>
            </a:r>
            <a:r>
              <a:rPr lang="en-US" b="1" dirty="0">
                <a:solidFill>
                  <a:schemeClr val="bg2">
                    <a:lumMod val="50000"/>
                  </a:schemeClr>
                </a:solidFill>
                <a:latin typeface="+mn-ea"/>
                <a:ea typeface="+mn-ea"/>
              </a:rPr>
              <a:t>You want your voice to stand out.</a:t>
            </a:r>
          </a:p>
          <a:p>
            <a:pPr marL="0" indent="0">
              <a:buNone/>
            </a:pPr>
            <a:endParaRPr lang="en-US" dirty="0">
              <a:solidFill>
                <a:schemeClr val="tx1">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a:p>
            <a:endParaRPr lang="en-US" dirty="0"/>
          </a:p>
        </p:txBody>
      </p:sp>
      <p:pic>
        <p:nvPicPr>
          <p:cNvPr id="6146" name="Picture 2" descr="The Meaning of Voice in Disney's “The Little Mermaid” – Of Fact and Fantasy">
            <a:extLst>
              <a:ext uri="{FF2B5EF4-FFF2-40B4-BE49-F238E27FC236}">
                <a16:creationId xmlns:a16="http://schemas.microsoft.com/office/drawing/2014/main" id="{5C1AFD44-9DC9-E29A-A4E5-158A5E5AAD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88" b="18482"/>
          <a:stretch>
            <a:fillRect/>
          </a:stretch>
        </p:blipFill>
        <p:spPr bwMode="auto">
          <a:xfrm>
            <a:off x="6346962" y="7929551"/>
            <a:ext cx="14565086" cy="5426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86558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92DCA-4DEB-D4BE-2172-5BBF7333014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5BFF69D-3878-A3B9-40DB-76F0E61B0318}"/>
              </a:ext>
            </a:extLst>
          </p:cNvPr>
          <p:cNvSpPr>
            <a:spLocks noGrp="1"/>
          </p:cNvSpPr>
          <p:nvPr>
            <p:ph type="title"/>
          </p:nvPr>
        </p:nvSpPr>
        <p:spPr>
          <a:xfrm>
            <a:off x="425337" y="274721"/>
            <a:ext cx="23317200" cy="2286000"/>
          </a:xfrm>
        </p:spPr>
        <p:txBody>
          <a:bodyPr>
            <a:normAutofit/>
          </a:bodyPr>
          <a:lstStyle/>
          <a:p>
            <a:r>
              <a:rPr lang="en-US" sz="6600" dirty="0">
                <a:solidFill>
                  <a:srgbClr val="0EB1A4"/>
                </a:solidFill>
              </a:rPr>
              <a:t>3. AI Impacts Your Long Game</a:t>
            </a:r>
          </a:p>
        </p:txBody>
      </p:sp>
      <p:pic>
        <p:nvPicPr>
          <p:cNvPr id="2" name="Image" descr="Image">
            <a:extLst>
              <a:ext uri="{FF2B5EF4-FFF2-40B4-BE49-F238E27FC236}">
                <a16:creationId xmlns:a16="http://schemas.microsoft.com/office/drawing/2014/main" id="{A2B62D6C-E98C-5B45-2D42-20995DD83F7E}"/>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5" name="Content Placeholder 4">
            <a:extLst>
              <a:ext uri="{FF2B5EF4-FFF2-40B4-BE49-F238E27FC236}">
                <a16:creationId xmlns:a16="http://schemas.microsoft.com/office/drawing/2014/main" id="{E7FB3EC9-5D5F-4B1F-D26E-D831D8983EFF}"/>
              </a:ext>
            </a:extLst>
          </p:cNvPr>
          <p:cNvSpPr>
            <a:spLocks noGrp="1"/>
          </p:cNvSpPr>
          <p:nvPr>
            <p:ph idx="1"/>
          </p:nvPr>
        </p:nvSpPr>
        <p:spPr>
          <a:xfrm>
            <a:off x="641463" y="2334126"/>
            <a:ext cx="21785400" cy="10505574"/>
          </a:xfrm>
        </p:spPr>
        <p:txBody>
          <a:bodyPr numCol="1">
            <a:normAutofit/>
          </a:bodyPr>
          <a:lstStyle/>
          <a:p>
            <a:pPr marL="609600" lvl="1" indent="0">
              <a:buNone/>
            </a:pPr>
            <a:r>
              <a:rPr lang="en-US" sz="5400" dirty="0">
                <a:solidFill>
                  <a:schemeClr val="bg2">
                    <a:lumMod val="50000"/>
                  </a:schemeClr>
                </a:solidFill>
                <a:latin typeface="+mn-ea"/>
                <a:ea typeface="+mn-ea"/>
              </a:rPr>
              <a:t>AI may seem like a quick and easy solution to help tackle challenging deadlines, but asking it to design your project means that if you are awarded, you may be tied to implementing a project that is not feasible or desirable for the problem you seek to address.</a:t>
            </a:r>
          </a:p>
          <a:p>
            <a:pPr lvl="3"/>
            <a:r>
              <a:rPr lang="en-US" sz="5400" dirty="0">
                <a:solidFill>
                  <a:schemeClr val="bg2">
                    <a:lumMod val="50000"/>
                  </a:schemeClr>
                </a:solidFill>
                <a:latin typeface="+mn-ea"/>
                <a:ea typeface="+mn-ea"/>
              </a:rPr>
              <a:t>You know your target population better than AI.</a:t>
            </a:r>
          </a:p>
          <a:p>
            <a:pPr lvl="3"/>
            <a:r>
              <a:rPr lang="en-US" sz="5400" dirty="0">
                <a:solidFill>
                  <a:schemeClr val="bg2">
                    <a:lumMod val="50000"/>
                  </a:schemeClr>
                </a:solidFill>
                <a:latin typeface="+mn-ea"/>
                <a:ea typeface="+mn-ea"/>
              </a:rPr>
              <a:t>Your subject matter experts know what is possible, and when it is possible to achieve, when it comes to “boots on the ground” implementation.</a:t>
            </a:r>
            <a:endParaRPr lang="en-US" sz="5400" dirty="0">
              <a:solidFill>
                <a:schemeClr val="bg2">
                  <a:lumMod val="50000"/>
                </a:schemeClr>
              </a:solidFill>
              <a:latin typeface="+mn-ea"/>
              <a:ea typeface="+mn-ea"/>
              <a:cs typeface="Helvetica Neue" panose="02000503000000020004" pitchFamily="2" charset="0"/>
            </a:endParaRPr>
          </a:p>
          <a:p>
            <a:endParaRPr lang="en-US" dirty="0"/>
          </a:p>
        </p:txBody>
      </p:sp>
    </p:spTree>
    <p:extLst>
      <p:ext uri="{BB962C8B-B14F-4D97-AF65-F5344CB8AC3E}">
        <p14:creationId xmlns:p14="http://schemas.microsoft.com/office/powerpoint/2010/main" val="32029661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CF013-6FD1-039B-F594-E01446BBCA2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14541EB-EBE1-1197-AD6B-A303ABC63CF3}"/>
              </a:ext>
            </a:extLst>
          </p:cNvPr>
          <p:cNvSpPr>
            <a:spLocks noGrp="1"/>
          </p:cNvSpPr>
          <p:nvPr>
            <p:ph type="title"/>
          </p:nvPr>
        </p:nvSpPr>
        <p:spPr>
          <a:xfrm>
            <a:off x="425337" y="274721"/>
            <a:ext cx="23317200" cy="2286000"/>
          </a:xfrm>
        </p:spPr>
        <p:txBody>
          <a:bodyPr>
            <a:normAutofit/>
          </a:bodyPr>
          <a:lstStyle/>
          <a:p>
            <a:r>
              <a:rPr lang="en-US" sz="6600" dirty="0">
                <a:solidFill>
                  <a:srgbClr val="0EB1A4"/>
                </a:solidFill>
              </a:rPr>
              <a:t>3. AI Impacts Your Long Game</a:t>
            </a:r>
          </a:p>
        </p:txBody>
      </p:sp>
      <p:pic>
        <p:nvPicPr>
          <p:cNvPr id="2" name="Image" descr="Image">
            <a:extLst>
              <a:ext uri="{FF2B5EF4-FFF2-40B4-BE49-F238E27FC236}">
                <a16:creationId xmlns:a16="http://schemas.microsoft.com/office/drawing/2014/main" id="{5D78F631-21B7-3040-45D9-89F8B9C77AF6}"/>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5" name="Content Placeholder 4">
            <a:extLst>
              <a:ext uri="{FF2B5EF4-FFF2-40B4-BE49-F238E27FC236}">
                <a16:creationId xmlns:a16="http://schemas.microsoft.com/office/drawing/2014/main" id="{44CE848B-31B2-E21C-2616-032D32185C18}"/>
              </a:ext>
            </a:extLst>
          </p:cNvPr>
          <p:cNvSpPr>
            <a:spLocks noGrp="1"/>
          </p:cNvSpPr>
          <p:nvPr>
            <p:ph idx="1"/>
          </p:nvPr>
        </p:nvSpPr>
        <p:spPr>
          <a:xfrm>
            <a:off x="11846322" y="1926771"/>
            <a:ext cx="12090570" cy="9527013"/>
          </a:xfrm>
        </p:spPr>
        <p:txBody>
          <a:bodyPr numCol="1">
            <a:normAutofit/>
          </a:bodyPr>
          <a:lstStyle/>
          <a:p>
            <a:pPr marL="609600" lvl="1" indent="0">
              <a:buNone/>
            </a:pPr>
            <a:r>
              <a:rPr lang="en-US" sz="5400" dirty="0">
                <a:solidFill>
                  <a:schemeClr val="tx1">
                    <a:lumMod val="50000"/>
                  </a:schemeClr>
                </a:solidFill>
                <a:latin typeface="+mn-lt"/>
              </a:rPr>
              <a:t>An AI-generated evaluation plan may not reflect your project goals or organizational capacity and commit you to the impossible.</a:t>
            </a:r>
          </a:p>
          <a:p>
            <a:pPr marL="609600" lvl="1" indent="0">
              <a:buNone/>
            </a:pPr>
            <a:r>
              <a:rPr lang="en-US" sz="5400" dirty="0">
                <a:solidFill>
                  <a:schemeClr val="tx1">
                    <a:lumMod val="50000"/>
                  </a:schemeClr>
                </a:solidFill>
                <a:latin typeface="+mn-lt"/>
              </a:rPr>
              <a:t>Thinking through your evaluation approach can often help clarify and troubleshoot your project design. Having AI tackle this step means you lose this opportunity to deeply understand the how and why of your project.</a:t>
            </a:r>
          </a:p>
          <a:p>
            <a:pPr marL="609600" lvl="1" indent="0">
              <a:buNone/>
            </a:pPr>
            <a:endParaRPr lang="en-US" sz="5400" dirty="0">
              <a:solidFill>
                <a:schemeClr val="bg2">
                  <a:lumMod val="50000"/>
                </a:schemeClr>
              </a:solidFill>
              <a:latin typeface="+mn-lt"/>
            </a:endParaRPr>
          </a:p>
          <a:p>
            <a:pPr marL="609600" lvl="1" indent="0">
              <a:buNone/>
            </a:pPr>
            <a:endParaRPr lang="en-US" sz="5400" dirty="0">
              <a:solidFill>
                <a:schemeClr val="bg2">
                  <a:lumMod val="50000"/>
                </a:schemeClr>
              </a:solidFill>
              <a:latin typeface="+mn-lt"/>
            </a:endParaRPr>
          </a:p>
          <a:p>
            <a:endParaRPr lang="en-US" dirty="0"/>
          </a:p>
        </p:txBody>
      </p:sp>
      <p:pic>
        <p:nvPicPr>
          <p:cNvPr id="7170" name="Picture 2" descr="Cottage Health - Design the Evaluation Model">
            <a:extLst>
              <a:ext uri="{FF2B5EF4-FFF2-40B4-BE49-F238E27FC236}">
                <a16:creationId xmlns:a16="http://schemas.microsoft.com/office/drawing/2014/main" id="{E3358078-FDEC-7775-3138-7E5BC7C161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337" y="2453874"/>
            <a:ext cx="11999880" cy="8999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50905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4AB27-4516-144A-06F4-12CE5708585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2144E72-07C4-B45D-4A54-BF3734C75395}"/>
              </a:ext>
            </a:extLst>
          </p:cNvPr>
          <p:cNvSpPr>
            <a:spLocks noGrp="1"/>
          </p:cNvSpPr>
          <p:nvPr>
            <p:ph type="title"/>
          </p:nvPr>
        </p:nvSpPr>
        <p:spPr>
          <a:xfrm>
            <a:off x="425337" y="274721"/>
            <a:ext cx="23317200" cy="2286000"/>
          </a:xfrm>
        </p:spPr>
        <p:txBody>
          <a:bodyPr>
            <a:normAutofit/>
          </a:bodyPr>
          <a:lstStyle/>
          <a:p>
            <a:r>
              <a:rPr lang="en-US" sz="6600" dirty="0">
                <a:solidFill>
                  <a:srgbClr val="0EB1A4"/>
                </a:solidFill>
              </a:rPr>
              <a:t>3. AI Impacts Your Long Game</a:t>
            </a:r>
          </a:p>
        </p:txBody>
      </p:sp>
      <p:pic>
        <p:nvPicPr>
          <p:cNvPr id="2" name="Image" descr="Image">
            <a:extLst>
              <a:ext uri="{FF2B5EF4-FFF2-40B4-BE49-F238E27FC236}">
                <a16:creationId xmlns:a16="http://schemas.microsoft.com/office/drawing/2014/main" id="{FAE5CA43-DD57-D792-EA21-856FEE67B553}"/>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5" name="Content Placeholder 4">
            <a:extLst>
              <a:ext uri="{FF2B5EF4-FFF2-40B4-BE49-F238E27FC236}">
                <a16:creationId xmlns:a16="http://schemas.microsoft.com/office/drawing/2014/main" id="{BDA26924-4AB1-3DDF-B391-88718D688918}"/>
              </a:ext>
            </a:extLst>
          </p:cNvPr>
          <p:cNvSpPr>
            <a:spLocks noGrp="1"/>
          </p:cNvSpPr>
          <p:nvPr>
            <p:ph idx="1"/>
          </p:nvPr>
        </p:nvSpPr>
        <p:spPr>
          <a:xfrm>
            <a:off x="687388" y="2761823"/>
            <a:ext cx="23055149" cy="9527013"/>
          </a:xfrm>
        </p:spPr>
        <p:txBody>
          <a:bodyPr numCol="1">
            <a:normAutofit/>
          </a:bodyPr>
          <a:lstStyle/>
          <a:p>
            <a:pPr marL="609600" lvl="1" indent="0">
              <a:buNone/>
            </a:pPr>
            <a:r>
              <a:rPr lang="en-US" sz="6000" dirty="0">
                <a:solidFill>
                  <a:schemeClr val="tx1">
                    <a:lumMod val="50000"/>
                  </a:schemeClr>
                </a:solidFill>
                <a:latin typeface="+mn-lt"/>
              </a:rPr>
              <a:t>Submitting an AI-generated project and/or evaluation plan may lead to panicked realization upon award that you cannot do what you said you could. </a:t>
            </a:r>
          </a:p>
          <a:p>
            <a:pPr marL="609600" lvl="1" indent="0">
              <a:buNone/>
            </a:pPr>
            <a:r>
              <a:rPr lang="en-US" sz="6000" dirty="0">
                <a:solidFill>
                  <a:schemeClr val="tx1">
                    <a:lumMod val="50000"/>
                  </a:schemeClr>
                </a:solidFill>
                <a:latin typeface="+mn-lt"/>
              </a:rPr>
              <a:t>Requesting changes to an awarded project should be a last resort, as it can have a long-term impact on your relationship with a funder (government or foundation).</a:t>
            </a:r>
          </a:p>
          <a:p>
            <a:pPr marL="609600" lvl="1" indent="0">
              <a:buNone/>
            </a:pPr>
            <a:endParaRPr lang="en-US" sz="5400" dirty="0">
              <a:solidFill>
                <a:schemeClr val="bg2">
                  <a:lumMod val="50000"/>
                </a:schemeClr>
              </a:solidFill>
              <a:latin typeface="+mn-lt"/>
            </a:endParaRPr>
          </a:p>
          <a:p>
            <a:pPr marL="609600" lvl="1" indent="0">
              <a:buNone/>
            </a:pPr>
            <a:endParaRPr lang="en-US" sz="5400" dirty="0">
              <a:solidFill>
                <a:schemeClr val="bg2">
                  <a:lumMod val="50000"/>
                </a:schemeClr>
              </a:solidFill>
              <a:latin typeface="+mn-lt"/>
            </a:endParaRPr>
          </a:p>
          <a:p>
            <a:endParaRPr lang="en-US" dirty="0"/>
          </a:p>
        </p:txBody>
      </p:sp>
    </p:spTree>
    <p:extLst>
      <p:ext uri="{BB962C8B-B14F-4D97-AF65-F5344CB8AC3E}">
        <p14:creationId xmlns:p14="http://schemas.microsoft.com/office/powerpoint/2010/main" val="26334186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7">
          <a:extLst>
            <a:ext uri="{FF2B5EF4-FFF2-40B4-BE49-F238E27FC236}">
              <a16:creationId xmlns:a16="http://schemas.microsoft.com/office/drawing/2014/main" id="{48F353B8-BDB3-A0BE-44F8-BDACD0B33D51}"/>
            </a:ext>
          </a:extLst>
        </p:cNvPr>
        <p:cNvGrpSpPr/>
        <p:nvPr/>
      </p:nvGrpSpPr>
      <p:grpSpPr>
        <a:xfrm>
          <a:off x="0" y="0"/>
          <a:ext cx="0" cy="0"/>
          <a:chOff x="0" y="0"/>
          <a:chExt cx="0" cy="0"/>
        </a:xfrm>
      </p:grpSpPr>
      <p:sp>
        <p:nvSpPr>
          <p:cNvPr id="98" name="Google Shape;98;g20270e6df5a_0_16">
            <a:extLst>
              <a:ext uri="{FF2B5EF4-FFF2-40B4-BE49-F238E27FC236}">
                <a16:creationId xmlns:a16="http://schemas.microsoft.com/office/drawing/2014/main" id="{3EB147EB-D686-AA3A-58E2-BC8FD369460D}"/>
              </a:ext>
            </a:extLst>
          </p:cNvPr>
          <p:cNvSpPr txBox="1">
            <a:spLocks noGrp="1"/>
          </p:cNvSpPr>
          <p:nvPr>
            <p:ph type="title"/>
          </p:nvPr>
        </p:nvSpPr>
        <p:spPr>
          <a:xfrm>
            <a:off x="1219199" y="2067339"/>
            <a:ext cx="22242379" cy="7732643"/>
          </a:xfrm>
          <a:prstGeom prst="rect">
            <a:avLst/>
          </a:prstGeom>
        </p:spPr>
        <p:txBody>
          <a:bodyPr spcFirstLastPara="1" wrap="square" lIns="182850" tIns="91400" rIns="182850" bIns="91400" anchor="ctr" anchorCtr="0">
            <a:normAutofit/>
          </a:bodyPr>
          <a:lstStyle/>
          <a:p>
            <a:pPr marL="101600">
              <a:lnSpc>
                <a:spcPct val="100000"/>
              </a:lnSpc>
              <a:buClr>
                <a:schemeClr val="dk1"/>
              </a:buClr>
              <a:buSzPts val="2800"/>
            </a:pPr>
            <a:r>
              <a:rPr lang="en-US" sz="8000" dirty="0">
                <a:solidFill>
                  <a:srgbClr val="FFC000"/>
                </a:solidFill>
                <a:latin typeface="+mj-ea"/>
                <a:sym typeface="Montserrat"/>
              </a:rPr>
              <a:t>III. </a:t>
            </a:r>
            <a:r>
              <a:rPr lang="en-US" sz="8000" dirty="0">
                <a:solidFill>
                  <a:srgbClr val="0EB1A4"/>
                </a:solidFill>
                <a:latin typeface="Montserrat"/>
                <a:ea typeface="Montserrat"/>
                <a:cs typeface="Montserrat"/>
                <a:sym typeface="Montserrat"/>
              </a:rPr>
              <a:t>Examples of “X Factors” in winning proposals that cannot be generated by AI</a:t>
            </a:r>
            <a:br>
              <a:rPr lang="en-US" sz="8000" dirty="0">
                <a:solidFill>
                  <a:srgbClr val="0EB1A4"/>
                </a:solidFill>
                <a:latin typeface="Montserrat"/>
                <a:ea typeface="Montserrat"/>
                <a:cs typeface="Montserrat"/>
                <a:sym typeface="Montserrat"/>
              </a:rPr>
            </a:br>
            <a:endParaRPr lang="en-US" sz="8000" b="1" dirty="0">
              <a:solidFill>
                <a:srgbClr val="0EB1A4"/>
              </a:solidFill>
              <a:latin typeface="+mj-ea"/>
              <a:sym typeface="Montserrat"/>
            </a:endParaRPr>
          </a:p>
        </p:txBody>
      </p:sp>
      <p:pic>
        <p:nvPicPr>
          <p:cNvPr id="2" name="Image" descr="Image">
            <a:extLst>
              <a:ext uri="{FF2B5EF4-FFF2-40B4-BE49-F238E27FC236}">
                <a16:creationId xmlns:a16="http://schemas.microsoft.com/office/drawing/2014/main" id="{B105EA47-4E22-46D0-41C6-E68504BD1B3C}"/>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spTree>
    <p:extLst>
      <p:ext uri="{BB962C8B-B14F-4D97-AF65-F5344CB8AC3E}">
        <p14:creationId xmlns:p14="http://schemas.microsoft.com/office/powerpoint/2010/main" val="4810503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g20270e6df5a_0_16"/>
          <p:cNvSpPr txBox="1">
            <a:spLocks noGrp="1"/>
          </p:cNvSpPr>
          <p:nvPr>
            <p:ph type="title"/>
          </p:nvPr>
        </p:nvSpPr>
        <p:spPr>
          <a:xfrm>
            <a:off x="0" y="-442457"/>
            <a:ext cx="22644390" cy="2286000"/>
          </a:xfrm>
          <a:prstGeom prst="rect">
            <a:avLst/>
          </a:prstGeom>
        </p:spPr>
        <p:txBody>
          <a:bodyPr spcFirstLastPara="1" wrap="square" lIns="182850" tIns="91400" rIns="182850" bIns="91400" anchor="ctr" anchorCtr="0">
            <a:noAutofit/>
          </a:bodyPr>
          <a:lstStyle/>
          <a:p>
            <a:pPr marL="101600">
              <a:lnSpc>
                <a:spcPct val="115000"/>
              </a:lnSpc>
              <a:buClr>
                <a:schemeClr val="dk1"/>
              </a:buClr>
              <a:buSzPts val="2800"/>
            </a:pPr>
            <a:r>
              <a:rPr lang="en-US" sz="6000" dirty="0">
                <a:solidFill>
                  <a:srgbClr val="0EB1A4"/>
                </a:solidFill>
                <a:latin typeface="+mj-ea"/>
                <a:cs typeface="Montserrat"/>
                <a:sym typeface="Montserrat"/>
              </a:rPr>
              <a:t>Unifying Factors of Successful Government Grant Proposals </a:t>
            </a:r>
            <a:endParaRPr sz="6000" b="1" dirty="0">
              <a:solidFill>
                <a:srgbClr val="0EB1A4"/>
              </a:solidFill>
              <a:latin typeface="+mj-ea"/>
              <a:sym typeface="Montserrat"/>
            </a:endParaRPr>
          </a:p>
        </p:txBody>
      </p:sp>
      <p:pic>
        <p:nvPicPr>
          <p:cNvPr id="2" name="Image" descr="Image">
            <a:extLst>
              <a:ext uri="{FF2B5EF4-FFF2-40B4-BE49-F238E27FC236}">
                <a16:creationId xmlns:a16="http://schemas.microsoft.com/office/drawing/2014/main" id="{A42C7207-BB09-FDC6-1587-CF282DA8910A}"/>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pic>
        <p:nvPicPr>
          <p:cNvPr id="7" name="Graphic 6" descr="Upstairs outline">
            <a:extLst>
              <a:ext uri="{FF2B5EF4-FFF2-40B4-BE49-F238E27FC236}">
                <a16:creationId xmlns:a16="http://schemas.microsoft.com/office/drawing/2014/main" id="{C285AA69-9B46-4565-95DE-950BA1AF13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42495" y="2650840"/>
            <a:ext cx="10820400" cy="10820400"/>
          </a:xfrm>
          <a:prstGeom prst="rect">
            <a:avLst/>
          </a:prstGeom>
        </p:spPr>
      </p:pic>
      <p:pic>
        <p:nvPicPr>
          <p:cNvPr id="9" name="Graphic 8" descr="Walk outline">
            <a:extLst>
              <a:ext uri="{FF2B5EF4-FFF2-40B4-BE49-F238E27FC236}">
                <a16:creationId xmlns:a16="http://schemas.microsoft.com/office/drawing/2014/main" id="{D7CC469E-BF7B-2B43-9261-69C8A8B4927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3734" y="8443457"/>
            <a:ext cx="4572000" cy="4572000"/>
          </a:xfrm>
          <a:prstGeom prst="rect">
            <a:avLst/>
          </a:prstGeom>
        </p:spPr>
      </p:pic>
      <p:pic>
        <p:nvPicPr>
          <p:cNvPr id="11" name="Graphic 10" descr="Medal outline">
            <a:extLst>
              <a:ext uri="{FF2B5EF4-FFF2-40B4-BE49-F238E27FC236}">
                <a16:creationId xmlns:a16="http://schemas.microsoft.com/office/drawing/2014/main" id="{F68AD24F-9FEA-23A9-298A-9A79FBE2A01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411768" y="1221573"/>
            <a:ext cx="3365790" cy="3365790"/>
          </a:xfrm>
          <a:prstGeom prst="rect">
            <a:avLst/>
          </a:prstGeom>
        </p:spPr>
      </p:pic>
      <p:sp>
        <p:nvSpPr>
          <p:cNvPr id="12" name="TextBox 11">
            <a:extLst>
              <a:ext uri="{FF2B5EF4-FFF2-40B4-BE49-F238E27FC236}">
                <a16:creationId xmlns:a16="http://schemas.microsoft.com/office/drawing/2014/main" id="{B960F2F7-AE65-2BEF-22D4-C1C7F39D14C9}"/>
              </a:ext>
            </a:extLst>
          </p:cNvPr>
          <p:cNvSpPr txBox="1"/>
          <p:nvPr/>
        </p:nvSpPr>
        <p:spPr>
          <a:xfrm>
            <a:off x="-323458" y="7650008"/>
            <a:ext cx="6210886"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en-US" sz="4800" b="1" i="0" u="none" strike="noStrike" cap="none" spc="0" normalizeH="0" baseline="0" dirty="0">
                <a:ln>
                  <a:noFill/>
                </a:ln>
                <a:solidFill>
                  <a:srgbClr val="0EB1A4"/>
                </a:solidFill>
                <a:effectLst/>
                <a:uFillTx/>
                <a:latin typeface="+mj-lt"/>
                <a:ea typeface="+mj-ea"/>
                <a:cs typeface="+mj-cs"/>
                <a:sym typeface="Helvetica Neue"/>
              </a:rPr>
              <a:t>Applicant</a:t>
            </a:r>
          </a:p>
        </p:txBody>
      </p:sp>
      <p:sp>
        <p:nvSpPr>
          <p:cNvPr id="13" name="TextBox 12">
            <a:extLst>
              <a:ext uri="{FF2B5EF4-FFF2-40B4-BE49-F238E27FC236}">
                <a16:creationId xmlns:a16="http://schemas.microsoft.com/office/drawing/2014/main" id="{90BDB0B1-4229-6AC9-9393-80FEDBC7E9AF}"/>
              </a:ext>
            </a:extLst>
          </p:cNvPr>
          <p:cNvSpPr txBox="1"/>
          <p:nvPr/>
        </p:nvSpPr>
        <p:spPr>
          <a:xfrm>
            <a:off x="17735600" y="2001532"/>
            <a:ext cx="6210886"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en-US" sz="4800" b="1" i="0" u="none" strike="noStrike" cap="none" spc="0" normalizeH="0" baseline="0" dirty="0">
                <a:ln>
                  <a:noFill/>
                </a:ln>
                <a:solidFill>
                  <a:srgbClr val="0EB1A4"/>
                </a:solidFill>
                <a:effectLst/>
                <a:uFillTx/>
                <a:latin typeface="+mj-lt"/>
                <a:ea typeface="+mj-ea"/>
                <a:cs typeface="+mj-cs"/>
                <a:sym typeface="Helvetica Neue"/>
              </a:rPr>
              <a:t>Awardee</a:t>
            </a:r>
          </a:p>
        </p:txBody>
      </p:sp>
      <p:sp>
        <p:nvSpPr>
          <p:cNvPr id="14" name="TextBox 13">
            <a:extLst>
              <a:ext uri="{FF2B5EF4-FFF2-40B4-BE49-F238E27FC236}">
                <a16:creationId xmlns:a16="http://schemas.microsoft.com/office/drawing/2014/main" id="{AB704605-2700-1811-A83A-4E76581F26D3}"/>
              </a:ext>
            </a:extLst>
          </p:cNvPr>
          <p:cNvSpPr txBox="1"/>
          <p:nvPr/>
        </p:nvSpPr>
        <p:spPr>
          <a:xfrm>
            <a:off x="6397603" y="8991446"/>
            <a:ext cx="3527399" cy="1826141"/>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2438337"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2060"/>
                </a:solidFill>
                <a:effectLst/>
                <a:uFillTx/>
                <a:latin typeface="+mj-lt"/>
                <a:ea typeface="+mj-ea"/>
                <a:cs typeface="+mj-cs"/>
                <a:sym typeface="Helvetica Neue"/>
              </a:rPr>
              <a:t>Demonstrates capacity to develop, implement, and evaluate the project </a:t>
            </a:r>
          </a:p>
        </p:txBody>
      </p:sp>
      <p:sp>
        <p:nvSpPr>
          <p:cNvPr id="15" name="TextBox 14">
            <a:extLst>
              <a:ext uri="{FF2B5EF4-FFF2-40B4-BE49-F238E27FC236}">
                <a16:creationId xmlns:a16="http://schemas.microsoft.com/office/drawing/2014/main" id="{B8AD9C1F-F940-EC16-7466-FD21E94874F8}"/>
              </a:ext>
            </a:extLst>
          </p:cNvPr>
          <p:cNvSpPr txBox="1"/>
          <p:nvPr/>
        </p:nvSpPr>
        <p:spPr>
          <a:xfrm>
            <a:off x="8744247" y="6918621"/>
            <a:ext cx="3378200" cy="1826141"/>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2438337"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2060"/>
                </a:solidFill>
                <a:effectLst/>
                <a:uFillTx/>
                <a:latin typeface="+mj-lt"/>
                <a:ea typeface="+mj-ea"/>
                <a:cs typeface="+mj-cs"/>
                <a:sym typeface="Helvetica Neue"/>
              </a:rPr>
              <a:t>Project design is grounded in evidence-based practices </a:t>
            </a:r>
          </a:p>
        </p:txBody>
      </p:sp>
      <p:sp>
        <p:nvSpPr>
          <p:cNvPr id="16" name="TextBox 15">
            <a:extLst>
              <a:ext uri="{FF2B5EF4-FFF2-40B4-BE49-F238E27FC236}">
                <a16:creationId xmlns:a16="http://schemas.microsoft.com/office/drawing/2014/main" id="{D9ADF6BD-6836-5AB4-AA38-87C7887EECE7}"/>
              </a:ext>
            </a:extLst>
          </p:cNvPr>
          <p:cNvSpPr txBox="1"/>
          <p:nvPr/>
        </p:nvSpPr>
        <p:spPr>
          <a:xfrm>
            <a:off x="4521203" y="11142031"/>
            <a:ext cx="3527398" cy="1887175"/>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2438337"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2060"/>
                </a:solidFill>
                <a:effectLst/>
                <a:uFillTx/>
                <a:latin typeface="+mj-lt"/>
                <a:ea typeface="+mj-ea"/>
                <a:cs typeface="+mj-cs"/>
                <a:sym typeface="Helvetica Neue"/>
              </a:rPr>
              <a:t>Proposal responds thoroughly to every single proposal requirement</a:t>
            </a:r>
          </a:p>
        </p:txBody>
      </p:sp>
      <p:sp>
        <p:nvSpPr>
          <p:cNvPr id="17" name="TextBox 16">
            <a:extLst>
              <a:ext uri="{FF2B5EF4-FFF2-40B4-BE49-F238E27FC236}">
                <a16:creationId xmlns:a16="http://schemas.microsoft.com/office/drawing/2014/main" id="{54E0BF3E-851E-DCD1-4F96-0B1055523FAF}"/>
              </a:ext>
            </a:extLst>
          </p:cNvPr>
          <p:cNvSpPr txBox="1"/>
          <p:nvPr/>
        </p:nvSpPr>
        <p:spPr>
          <a:xfrm>
            <a:off x="11930652" y="2811968"/>
            <a:ext cx="4651568" cy="1826141"/>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2438337"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2060"/>
                </a:solidFill>
                <a:effectLst/>
                <a:uFillTx/>
                <a:latin typeface="+mj-lt"/>
                <a:ea typeface="+mj-ea"/>
                <a:cs typeface="+mj-cs"/>
                <a:sym typeface="Helvetica Neue"/>
              </a:rPr>
              <a:t>The “</a:t>
            </a:r>
            <a:r>
              <a:rPr kumimoji="0" lang="en-US" sz="2800" b="1" i="0" u="sng" strike="noStrike" cap="none" spc="0" normalizeH="0" baseline="0" dirty="0">
                <a:ln>
                  <a:noFill/>
                </a:ln>
                <a:solidFill>
                  <a:srgbClr val="002060"/>
                </a:solidFill>
                <a:effectLst/>
                <a:uFillTx/>
                <a:latin typeface="+mj-lt"/>
                <a:ea typeface="+mj-ea"/>
                <a:cs typeface="+mj-cs"/>
                <a:sym typeface="Helvetica Neue"/>
              </a:rPr>
              <a:t>X Factor</a:t>
            </a:r>
            <a:r>
              <a:rPr kumimoji="0" lang="en-US" sz="2800" b="0" i="0" u="none" strike="noStrike" cap="none" spc="0" normalizeH="0" baseline="0" dirty="0">
                <a:ln>
                  <a:noFill/>
                </a:ln>
                <a:solidFill>
                  <a:srgbClr val="002060"/>
                </a:solidFill>
                <a:effectLst/>
                <a:uFillTx/>
                <a:latin typeface="+mj-lt"/>
                <a:ea typeface="+mj-ea"/>
                <a:cs typeface="+mj-cs"/>
                <a:sym typeface="Helvetica Neue"/>
              </a:rPr>
              <a:t>”</a:t>
            </a:r>
          </a:p>
          <a:p>
            <a:pPr marL="0" marR="0" indent="0" defTabSz="2438337"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2060"/>
                </a:solidFill>
                <a:effectLst/>
                <a:uFillTx/>
                <a:latin typeface="+mj-lt"/>
                <a:ea typeface="+mj-ea"/>
                <a:cs typeface="+mj-cs"/>
                <a:sym typeface="Helvetica Neue"/>
              </a:rPr>
              <a:t>Unique qualities, compelling story, timely alignment</a:t>
            </a:r>
            <a:r>
              <a:rPr kumimoji="0" lang="en-US" sz="2800" b="0" i="0" u="none" strike="noStrike" cap="none" spc="0" normalizeH="0" dirty="0">
                <a:ln>
                  <a:noFill/>
                </a:ln>
                <a:solidFill>
                  <a:srgbClr val="002060"/>
                </a:solidFill>
                <a:effectLst/>
                <a:uFillTx/>
                <a:latin typeface="+mj-lt"/>
                <a:ea typeface="+mj-ea"/>
                <a:cs typeface="+mj-cs"/>
                <a:sym typeface="Helvetica Neue"/>
              </a:rPr>
              <a:t> to agency priorities</a:t>
            </a:r>
            <a:endParaRPr kumimoji="0" lang="en-US" sz="2800" b="0" i="0" u="none" strike="noStrike" cap="none" spc="0" normalizeH="0" baseline="0" dirty="0">
              <a:ln>
                <a:noFill/>
              </a:ln>
              <a:solidFill>
                <a:srgbClr val="002060"/>
              </a:solidFill>
              <a:effectLst/>
              <a:uFillTx/>
              <a:latin typeface="+mj-lt"/>
              <a:ea typeface="+mj-ea"/>
              <a:cs typeface="+mj-cs"/>
              <a:sym typeface="Helvetica Neue"/>
            </a:endParaRPr>
          </a:p>
        </p:txBody>
      </p:sp>
      <p:sp>
        <p:nvSpPr>
          <p:cNvPr id="18" name="TextBox 17">
            <a:extLst>
              <a:ext uri="{FF2B5EF4-FFF2-40B4-BE49-F238E27FC236}">
                <a16:creationId xmlns:a16="http://schemas.microsoft.com/office/drawing/2014/main" id="{6ED9AEEF-BD8B-A16C-E3A4-2013ADFB7686}"/>
              </a:ext>
            </a:extLst>
          </p:cNvPr>
          <p:cNvSpPr txBox="1"/>
          <p:nvPr/>
        </p:nvSpPr>
        <p:spPr>
          <a:xfrm>
            <a:off x="10142910" y="5019411"/>
            <a:ext cx="3959073" cy="1395254"/>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2438337"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2060"/>
                </a:solidFill>
                <a:effectLst/>
                <a:uFillTx/>
                <a:latin typeface="+mj-lt"/>
                <a:ea typeface="+mj-ea"/>
                <a:cs typeface="+mj-cs"/>
                <a:sym typeface="Helvetica Neue"/>
              </a:rPr>
              <a:t>Work plan/logic model and budget logically connect the dots</a:t>
            </a:r>
          </a:p>
        </p:txBody>
      </p:sp>
      <p:cxnSp>
        <p:nvCxnSpPr>
          <p:cNvPr id="20" name="Straight Connector 19">
            <a:extLst>
              <a:ext uri="{FF2B5EF4-FFF2-40B4-BE49-F238E27FC236}">
                <a16:creationId xmlns:a16="http://schemas.microsoft.com/office/drawing/2014/main" id="{B6A57AD0-2420-F55E-C818-63B6B25B58FD}"/>
              </a:ext>
            </a:extLst>
          </p:cNvPr>
          <p:cNvCxnSpPr/>
          <p:nvPr/>
        </p:nvCxnSpPr>
        <p:spPr>
          <a:xfrm>
            <a:off x="8331200" y="11203065"/>
            <a:ext cx="0" cy="1887175"/>
          </a:xfrm>
          <a:prstGeom prst="line">
            <a:avLst/>
          </a:prstGeom>
          <a:noFill/>
          <a:ln w="158750" cap="flat">
            <a:solidFill>
              <a:schemeClr val="tx1">
                <a:lumMod val="50000"/>
              </a:schemeClr>
            </a:solidFill>
            <a:prstDash val="solid"/>
            <a:round/>
          </a:ln>
          <a:effectLst/>
          <a:sp3d/>
        </p:spPr>
        <p:style>
          <a:lnRef idx="0">
            <a:scrgbClr r="0" g="0" b="0"/>
          </a:lnRef>
          <a:fillRef idx="0">
            <a:scrgbClr r="0" g="0" b="0"/>
          </a:fillRef>
          <a:effectRef idx="0">
            <a:scrgbClr r="0" g="0" b="0"/>
          </a:effectRef>
          <a:fontRef idx="none"/>
        </p:style>
      </p:cxn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0270e6df5a_0_34"/>
          <p:cNvSpPr txBox="1">
            <a:spLocks noGrp="1"/>
          </p:cNvSpPr>
          <p:nvPr>
            <p:ph type="title"/>
          </p:nvPr>
        </p:nvSpPr>
        <p:spPr>
          <a:xfrm>
            <a:off x="697912" y="0"/>
            <a:ext cx="8737204" cy="3913682"/>
          </a:xfrm>
          <a:prstGeom prst="rect">
            <a:avLst/>
          </a:prstGeom>
        </p:spPr>
        <p:txBody>
          <a:bodyPr spcFirstLastPara="1" vert="horz" lIns="182880" tIns="91440" rIns="182880" bIns="91440" rtlCol="0" anchor="b" anchorCtr="0">
            <a:normAutofit/>
          </a:bodyPr>
          <a:lstStyle/>
          <a:p>
            <a:r>
              <a:rPr lang="en-US" sz="6800" dirty="0"/>
              <a:t>X Factors emerge at </a:t>
            </a:r>
            <a:r>
              <a:rPr lang="en-US" sz="6800" dirty="0">
                <a:solidFill>
                  <a:srgbClr val="0EB1A4"/>
                </a:solidFill>
              </a:rPr>
              <a:t>pivotal moments </a:t>
            </a:r>
            <a:r>
              <a:rPr lang="en-US" sz="6800" dirty="0"/>
              <a:t>in a grant proposal</a:t>
            </a:r>
          </a:p>
        </p:txBody>
      </p:sp>
      <p:sp>
        <p:nvSpPr>
          <p:cNvPr id="107" name="Google Shape;107;g20270e6df5a_0_34"/>
          <p:cNvSpPr txBox="1">
            <a:spLocks noGrp="1"/>
          </p:cNvSpPr>
          <p:nvPr>
            <p:ph type="body" idx="1"/>
          </p:nvPr>
        </p:nvSpPr>
        <p:spPr>
          <a:xfrm>
            <a:off x="326571" y="3913682"/>
            <a:ext cx="10296833" cy="9176557"/>
          </a:xfrm>
          <a:prstGeom prst="rect">
            <a:avLst/>
          </a:prstGeom>
        </p:spPr>
        <p:txBody>
          <a:bodyPr spcFirstLastPara="1" vert="horz" lIns="182880" tIns="91440" rIns="182880" bIns="91440" numCol="1" spcCol="1098550" rtlCol="0" anchorCtr="0">
            <a:normAutofit/>
          </a:bodyPr>
          <a:lstStyle/>
          <a:p>
            <a:pPr marL="0" indent="0">
              <a:spcBef>
                <a:spcPts val="0"/>
              </a:spcBef>
              <a:spcAft>
                <a:spcPts val="1200"/>
              </a:spcAft>
              <a:buSzPts val="2400"/>
              <a:buNone/>
            </a:pPr>
            <a:endParaRPr lang="en-US" sz="4000" dirty="0"/>
          </a:p>
          <a:p>
            <a:pPr marL="0" indent="0">
              <a:spcBef>
                <a:spcPts val="0"/>
              </a:spcBef>
              <a:spcAft>
                <a:spcPts val="1200"/>
              </a:spcAft>
              <a:buSzPts val="2400"/>
              <a:buNone/>
            </a:pPr>
            <a:r>
              <a:rPr lang="en-US" b="1" dirty="0">
                <a:solidFill>
                  <a:srgbClr val="0EB1A4"/>
                </a:solidFill>
              </a:rPr>
              <a:t>Pivotal moments </a:t>
            </a:r>
            <a:r>
              <a:rPr lang="en-US" sz="4000" dirty="0"/>
              <a:t>are opportunities, at specific points over the course of a proposal, that connect the dots clearly for the reviewer. They create a </a:t>
            </a:r>
            <a:r>
              <a:rPr lang="en-US" b="1" dirty="0">
                <a:solidFill>
                  <a:srgbClr val="0EB1A4"/>
                </a:solidFill>
              </a:rPr>
              <a:t>story</a:t>
            </a:r>
            <a:r>
              <a:rPr lang="en-US" sz="4000" dirty="0">
                <a:solidFill>
                  <a:srgbClr val="0EB1A4"/>
                </a:solidFill>
              </a:rPr>
              <a:t> </a:t>
            </a:r>
            <a:r>
              <a:rPr lang="en-US" sz="4000" dirty="0"/>
              <a:t>and build a </a:t>
            </a:r>
            <a:r>
              <a:rPr lang="en-US" b="1" dirty="0">
                <a:solidFill>
                  <a:srgbClr val="0EB1A4"/>
                </a:solidFill>
              </a:rPr>
              <a:t>unified argument</a:t>
            </a:r>
            <a:r>
              <a:rPr lang="en-US" sz="4000" dirty="0"/>
              <a:t>.</a:t>
            </a:r>
          </a:p>
          <a:p>
            <a:pPr marL="0" indent="0">
              <a:spcBef>
                <a:spcPts val="0"/>
              </a:spcBef>
              <a:spcAft>
                <a:spcPts val="1200"/>
              </a:spcAft>
              <a:buSzPts val="2400"/>
              <a:buNone/>
            </a:pPr>
            <a:endParaRPr lang="en-US" sz="4000" dirty="0"/>
          </a:p>
          <a:p>
            <a:pPr marL="0" indent="0">
              <a:spcBef>
                <a:spcPts val="0"/>
              </a:spcBef>
              <a:spcAft>
                <a:spcPts val="1200"/>
              </a:spcAft>
              <a:buSzPts val="2400"/>
              <a:buNone/>
            </a:pPr>
            <a:r>
              <a:rPr lang="en-US" sz="4000" dirty="0"/>
              <a:t>They communicate to the reviewer: “</a:t>
            </a:r>
            <a:r>
              <a:rPr lang="en-US" sz="4000" i="1" dirty="0"/>
              <a:t>Remember the issue I explained in the Need section? This is why we are the ones to address it, this is why this project will work, and this is why it matters.</a:t>
            </a:r>
            <a:r>
              <a:rPr lang="en-US" sz="4000" dirty="0"/>
              <a:t>”</a:t>
            </a:r>
          </a:p>
          <a:p>
            <a:pPr marL="0" indent="0">
              <a:spcBef>
                <a:spcPts val="0"/>
              </a:spcBef>
              <a:spcAft>
                <a:spcPts val="1200"/>
              </a:spcAft>
              <a:buSzPts val="2400"/>
              <a:buNone/>
            </a:pPr>
            <a:endParaRPr lang="en-US" sz="4000" dirty="0"/>
          </a:p>
        </p:txBody>
      </p:sp>
      <p:pic>
        <p:nvPicPr>
          <p:cNvPr id="1026" name="Picture 2" descr="5 Simple Ways to Stand Out From the Crowd and Make More Sales">
            <a:extLst>
              <a:ext uri="{FF2B5EF4-FFF2-40B4-BE49-F238E27FC236}">
                <a16:creationId xmlns:a16="http://schemas.microsoft.com/office/drawing/2014/main" id="{85FE6975-A4EA-43D4-15E5-6E84FA5E3B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891" r="14882"/>
          <a:stretch/>
        </p:blipFill>
        <p:spPr bwMode="auto">
          <a:xfrm>
            <a:off x="10623405" y="20"/>
            <a:ext cx="13757550" cy="1371598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pic>
        <p:nvPicPr>
          <p:cNvPr id="2" name="Image" descr="Image">
            <a:extLst>
              <a:ext uri="{FF2B5EF4-FFF2-40B4-BE49-F238E27FC236}">
                <a16:creationId xmlns:a16="http://schemas.microsoft.com/office/drawing/2014/main" id="{55D9C322-229F-3D0D-94DF-20A12BAFD57C}"/>
              </a:ext>
            </a:extLst>
          </p:cNvPr>
          <p:cNvPicPr>
            <a:picLocks noChangeAspect="1"/>
          </p:cNvPicPr>
          <p:nvPr/>
        </p:nvPicPr>
        <p:blipFill>
          <a:blip r:embed="rId4"/>
          <a:stretch>
            <a:fillRect/>
          </a:stretch>
        </p:blipFill>
        <p:spPr>
          <a:xfrm>
            <a:off x="22466296" y="12033784"/>
            <a:ext cx="1219792" cy="1056456"/>
          </a:xfrm>
          <a:prstGeom prst="rect">
            <a:avLst/>
          </a:prstGeom>
          <a:ln w="12700">
            <a:miter lim="400000"/>
          </a:ln>
        </p:spPr>
      </p:pic>
    </p:spTree>
    <p:extLst>
      <p:ext uri="{BB962C8B-B14F-4D97-AF65-F5344CB8AC3E}">
        <p14:creationId xmlns:p14="http://schemas.microsoft.com/office/powerpoint/2010/main" val="1638628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content"/>
          <p:cNvSpPr txBox="1"/>
          <p:nvPr/>
        </p:nvSpPr>
        <p:spPr>
          <a:xfrm>
            <a:off x="2701528" y="711158"/>
            <a:ext cx="3455370" cy="9335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4000" b="1" spc="398">
                <a:solidFill>
                  <a:srgbClr val="ECB547"/>
                </a:solidFill>
                <a:latin typeface="AcuminProWide-Semibold"/>
                <a:ea typeface="AcuminProWide-Semibold"/>
                <a:cs typeface="AcuminProWide-Semibold"/>
                <a:sym typeface="AcuminProWide-Semibold"/>
              </a:defRPr>
            </a:lvl1pPr>
          </a:lstStyle>
          <a:p>
            <a:r>
              <a:rPr lang="en-US" sz="5400" dirty="0"/>
              <a:t>About the</a:t>
            </a:r>
            <a:endParaRPr sz="5400" dirty="0"/>
          </a:p>
        </p:txBody>
      </p:sp>
      <p:sp>
        <p:nvSpPr>
          <p:cNvPr id="167" name="headers"/>
          <p:cNvSpPr txBox="1"/>
          <p:nvPr/>
        </p:nvSpPr>
        <p:spPr>
          <a:xfrm>
            <a:off x="2701528" y="1125001"/>
            <a:ext cx="7404388" cy="14568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a:defRPr sz="14000" b="1" spc="-700">
                <a:solidFill>
                  <a:srgbClr val="7FC9C8"/>
                </a:solidFill>
                <a:latin typeface="AcuminProWide-Semibold"/>
                <a:ea typeface="AcuminProWide-Semibold"/>
                <a:cs typeface="AcuminProWide-Semibold"/>
                <a:sym typeface="AcuminProWide-Semibold"/>
              </a:defRPr>
            </a:lvl1pPr>
          </a:lstStyle>
          <a:p>
            <a:r>
              <a:rPr lang="en-US" sz="8800" dirty="0"/>
              <a:t>presenters</a:t>
            </a:r>
            <a:endParaRPr sz="8800" dirty="0"/>
          </a:p>
        </p:txBody>
      </p:sp>
      <p:sp>
        <p:nvSpPr>
          <p:cNvPr id="168" name="Ficiur, cum doloribus et ut vero deliquas exero quia voluptatquis mod que esequas quibus di doluptam re nitiorrunt ditasit quo et, nobit vent que omnimpo reptae nos volorer feribusda ius, quae esti cum evelecto officid quae in non eum quate rehenihil inv"/>
          <p:cNvSpPr txBox="1"/>
          <p:nvPr/>
        </p:nvSpPr>
        <p:spPr>
          <a:xfrm>
            <a:off x="2701528" y="6044461"/>
            <a:ext cx="12185017"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0" indent="0" algn="l">
              <a:buNone/>
            </a:pPr>
            <a:endParaRPr lang="en-US" sz="4000" dirty="0"/>
          </a:p>
        </p:txBody>
      </p:sp>
      <p:pic>
        <p:nvPicPr>
          <p:cNvPr id="169" name="Image" descr="Image"/>
          <p:cNvPicPr>
            <a:picLocks noChangeAspect="1"/>
          </p:cNvPicPr>
          <p:nvPr/>
        </p:nvPicPr>
        <p:blipFill>
          <a:blip r:embed="rId3"/>
          <a:stretch>
            <a:fillRect/>
          </a:stretch>
        </p:blipFill>
        <p:spPr>
          <a:xfrm>
            <a:off x="22466295" y="12033784"/>
            <a:ext cx="1219791" cy="1056456"/>
          </a:xfrm>
          <a:prstGeom prst="rect">
            <a:avLst/>
          </a:prstGeom>
          <a:ln w="12700">
            <a:miter lim="400000"/>
          </a:ln>
        </p:spPr>
      </p:pic>
      <p:sp>
        <p:nvSpPr>
          <p:cNvPr id="173" name="1."/>
          <p:cNvSpPr txBox="1"/>
          <p:nvPr/>
        </p:nvSpPr>
        <p:spPr>
          <a:xfrm>
            <a:off x="16130036" y="4653546"/>
            <a:ext cx="289888"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b="1" spc="398">
                <a:solidFill>
                  <a:srgbClr val="FFFFFF"/>
                </a:solidFill>
                <a:latin typeface="AcuminProWide-Semibold"/>
                <a:ea typeface="AcuminProWide-Semibold"/>
                <a:cs typeface="AcuminProWide-Semibold"/>
                <a:sym typeface="AcuminProWide-Semibold"/>
              </a:defRPr>
            </a:lvl1pPr>
          </a:lstStyle>
          <a:p>
            <a:r>
              <a:rPr dirty="0"/>
              <a:t>.</a:t>
            </a:r>
          </a:p>
        </p:txBody>
      </p:sp>
      <p:sp>
        <p:nvSpPr>
          <p:cNvPr id="174" name="2."/>
          <p:cNvSpPr txBox="1"/>
          <p:nvPr/>
        </p:nvSpPr>
        <p:spPr>
          <a:xfrm>
            <a:off x="16223652" y="6004809"/>
            <a:ext cx="102656"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b="1" spc="398">
                <a:solidFill>
                  <a:srgbClr val="FFFFFF"/>
                </a:solidFill>
                <a:latin typeface="AcuminProWide-Semibold"/>
                <a:ea typeface="AcuminProWide-Semibold"/>
                <a:cs typeface="AcuminProWide-Semibold"/>
                <a:sym typeface="AcuminProWide-Semibold"/>
              </a:defRPr>
            </a:lvl1pPr>
          </a:lstStyle>
          <a:p>
            <a:endParaRPr dirty="0"/>
          </a:p>
        </p:txBody>
      </p:sp>
      <p:sp>
        <p:nvSpPr>
          <p:cNvPr id="175" name="3."/>
          <p:cNvSpPr txBox="1"/>
          <p:nvPr/>
        </p:nvSpPr>
        <p:spPr>
          <a:xfrm>
            <a:off x="15993426" y="7334144"/>
            <a:ext cx="639311"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b="1" spc="398">
                <a:solidFill>
                  <a:srgbClr val="FFFFFF"/>
                </a:solidFill>
                <a:latin typeface="AcuminProWide-Semibold"/>
                <a:ea typeface="AcuminProWide-Semibold"/>
                <a:cs typeface="AcuminProWide-Semibold"/>
                <a:sym typeface="AcuminProWide-Semibold"/>
              </a:defRPr>
            </a:lvl1pPr>
          </a:lstStyle>
          <a:p>
            <a:r>
              <a:t>3.</a:t>
            </a:r>
          </a:p>
        </p:txBody>
      </p:sp>
      <p:sp>
        <p:nvSpPr>
          <p:cNvPr id="176" name="Number bullets or callout text styling."/>
          <p:cNvSpPr txBox="1"/>
          <p:nvPr/>
        </p:nvSpPr>
        <p:spPr>
          <a:xfrm>
            <a:off x="17231791" y="9259983"/>
            <a:ext cx="6012333" cy="13336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ctr"/>
            <a:r>
              <a:rPr lang="en-US" sz="4000" b="1" kern="1200" dirty="0">
                <a:solidFill>
                  <a:prstClr val="black">
                    <a:lumMod val="75000"/>
                    <a:lumOff val="25000"/>
                  </a:prstClr>
                </a:solidFill>
                <a:latin typeface="Proxima Nova" panose="02000506030000020004" pitchFamily="2" charset="0"/>
                <a:ea typeface="+mn-ea"/>
                <a:cs typeface="Arial" pitchFamily="34" charset="0"/>
              </a:rPr>
              <a:t>Susannah Williams</a:t>
            </a:r>
            <a:endParaRPr kumimoji="0" lang="en-US" sz="4000" b="1" i="0" u="none" strike="noStrike" kern="1200" cap="none" spc="0" normalizeH="0" baseline="0" noProof="0" dirty="0">
              <a:ln>
                <a:noFill/>
              </a:ln>
              <a:solidFill>
                <a:prstClr val="black">
                  <a:lumMod val="75000"/>
                  <a:lumOff val="25000"/>
                </a:prstClr>
              </a:solidFill>
              <a:effectLst/>
              <a:uLnTx/>
              <a:uFillTx/>
              <a:latin typeface="Proxima Nova" panose="02000506030000020004" pitchFamily="2" charset="0"/>
              <a:ea typeface="+mn-ea"/>
              <a:cs typeface="Arial" pitchFamily="34" charset="0"/>
            </a:endParaRPr>
          </a:p>
          <a:p>
            <a:pPr algn="ctr"/>
            <a:r>
              <a:rPr kumimoji="0" lang="en-US" sz="4000" i="0" u="none" strike="noStrike" kern="1200" cap="none" spc="0" normalizeH="0" baseline="0" noProof="0" dirty="0">
                <a:ln>
                  <a:noFill/>
                </a:ln>
                <a:solidFill>
                  <a:prstClr val="black">
                    <a:lumMod val="75000"/>
                    <a:lumOff val="25000"/>
                  </a:prstClr>
                </a:solidFill>
                <a:effectLst/>
                <a:uLnTx/>
                <a:uFillTx/>
                <a:latin typeface="Proxima Nova" panose="02000506030000020004" pitchFamily="2" charset="0"/>
                <a:ea typeface="+mn-ea"/>
                <a:cs typeface="Arial" pitchFamily="34" charset="0"/>
              </a:rPr>
              <a:t>Senior Grants Consultant</a:t>
            </a:r>
            <a:endParaRPr lang="en-US" sz="4000" dirty="0">
              <a:solidFill>
                <a:schemeClr val="tx1">
                  <a:lumMod val="75000"/>
                  <a:lumOff val="25000"/>
                </a:schemeClr>
              </a:solidFill>
              <a:latin typeface="Proxima Nova" panose="02000506030000020004" pitchFamily="2" charset="0"/>
              <a:cs typeface="Arial" panose="020B0604020202020204" pitchFamily="34" charset="0"/>
            </a:endParaRPr>
          </a:p>
        </p:txBody>
      </p:sp>
      <p:sp>
        <p:nvSpPr>
          <p:cNvPr id="6" name="TextBox 5">
            <a:extLst>
              <a:ext uri="{FF2B5EF4-FFF2-40B4-BE49-F238E27FC236}">
                <a16:creationId xmlns:a16="http://schemas.microsoft.com/office/drawing/2014/main" id="{743E8392-90BF-704F-412B-06196EE5C090}"/>
              </a:ext>
            </a:extLst>
          </p:cNvPr>
          <p:cNvSpPr txBox="1"/>
          <p:nvPr/>
        </p:nvSpPr>
        <p:spPr>
          <a:xfrm>
            <a:off x="1410814" y="3053155"/>
            <a:ext cx="14915494" cy="75405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defTabSz="914400">
              <a:spcBef>
                <a:spcPct val="20000"/>
              </a:spcBef>
              <a:buClr>
                <a:srgbClr val="2F6A36"/>
              </a:buClr>
              <a:defRPr/>
            </a:pPr>
            <a:r>
              <a:rPr lang="en-US" sz="4400" b="1" dirty="0">
                <a:solidFill>
                  <a:schemeClr val="tx1">
                    <a:lumMod val="50000"/>
                  </a:schemeClr>
                </a:solidFill>
              </a:rPr>
              <a:t>Susannah Williams, IFP Senior Grants Consultant</a:t>
            </a:r>
            <a:r>
              <a:rPr lang="en-US" sz="4400" dirty="0">
                <a:solidFill>
                  <a:schemeClr val="tx1">
                    <a:lumMod val="50000"/>
                  </a:schemeClr>
                </a:solidFill>
              </a:rPr>
              <a:t>, is a grant writer with a proven track record of securing federal and foundation grants across multiple sectors, including health care, workforce development, and education. She has extensive experience in supporting clients’ project design and development to meet complex grant requirements. Susannah has written multiple successful proposals for CDC, HRSA, DOE, DOJ, DOL, and USDA. Susannah holds a B.A. in Political Science from Loyola University Maryland and an M.A. in Political Science from The University of Chicago.</a:t>
            </a:r>
          </a:p>
        </p:txBody>
      </p:sp>
      <p:pic>
        <p:nvPicPr>
          <p:cNvPr id="3" name="Picture 2">
            <a:extLst>
              <a:ext uri="{FF2B5EF4-FFF2-40B4-BE49-F238E27FC236}">
                <a16:creationId xmlns:a16="http://schemas.microsoft.com/office/drawing/2014/main" id="{ABE66607-7F17-61B0-2639-17F85CE07B2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617022" y="3181657"/>
            <a:ext cx="5627102" cy="5646304"/>
          </a:xfrm>
          <a:prstGeom prst="rect">
            <a:avLst/>
          </a:prstGeom>
          <a:solidFill>
            <a:srgbClr val="FFFFFF"/>
          </a:solidFill>
        </p:spPr>
      </p:pic>
    </p:spTree>
    <p:extLst>
      <p:ext uri="{BB962C8B-B14F-4D97-AF65-F5344CB8AC3E}">
        <p14:creationId xmlns:p14="http://schemas.microsoft.com/office/powerpoint/2010/main" val="3940798865"/>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0270e6df5a_0_34"/>
          <p:cNvSpPr txBox="1">
            <a:spLocks noGrp="1"/>
          </p:cNvSpPr>
          <p:nvPr>
            <p:ph type="title"/>
          </p:nvPr>
        </p:nvSpPr>
        <p:spPr>
          <a:xfrm>
            <a:off x="8818202" y="0"/>
            <a:ext cx="14867886" cy="3566160"/>
          </a:xfrm>
          <a:prstGeom prst="rect">
            <a:avLst/>
          </a:prstGeom>
        </p:spPr>
        <p:txBody>
          <a:bodyPr spcFirstLastPara="1" vert="horz" lIns="182880" tIns="91440" rIns="182880" bIns="91440" rtlCol="0" anchor="b" anchorCtr="0">
            <a:normAutofit/>
          </a:bodyPr>
          <a:lstStyle/>
          <a:p>
            <a:r>
              <a:rPr lang="en-US" sz="7600" dirty="0">
                <a:solidFill>
                  <a:srgbClr val="0EB1A4"/>
                </a:solidFill>
              </a:rPr>
              <a:t>Pivotal Moments allow you to answer the major “WHY?” questions for the reviewer</a:t>
            </a:r>
          </a:p>
        </p:txBody>
      </p:sp>
      <p:pic>
        <p:nvPicPr>
          <p:cNvPr id="6" name="Picture 5" descr="A group of hands holding puzzle pieces&#10;&#10;Description automatically generated">
            <a:extLst>
              <a:ext uri="{FF2B5EF4-FFF2-40B4-BE49-F238E27FC236}">
                <a16:creationId xmlns:a16="http://schemas.microsoft.com/office/drawing/2014/main" id="{4F85D82C-7AD0-1AF7-33B8-55225B62DB92}"/>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1853" r="20236"/>
          <a:stretch/>
        </p:blipFill>
        <p:spPr>
          <a:xfrm>
            <a:off x="2" y="20"/>
            <a:ext cx="9314688" cy="1371598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07" name="Google Shape;107;g20270e6df5a_0_34"/>
          <p:cNvSpPr txBox="1">
            <a:spLocks noGrp="1"/>
          </p:cNvSpPr>
          <p:nvPr>
            <p:ph type="body" idx="1"/>
          </p:nvPr>
        </p:nvSpPr>
        <p:spPr>
          <a:xfrm>
            <a:off x="9993086" y="4224529"/>
            <a:ext cx="13104658" cy="9164900"/>
          </a:xfrm>
          <a:prstGeom prst="rect">
            <a:avLst/>
          </a:prstGeom>
        </p:spPr>
        <p:txBody>
          <a:bodyPr spcFirstLastPara="1" vert="horz" lIns="182880" tIns="91440" rIns="182880" bIns="91440" numCol="1" spcCol="1098550" rtlCol="0" anchorCtr="0">
            <a:normAutofit fontScale="70000" lnSpcReduction="20000"/>
          </a:bodyPr>
          <a:lstStyle/>
          <a:p>
            <a:pPr marL="0" indent="0">
              <a:spcBef>
                <a:spcPts val="0"/>
              </a:spcBef>
              <a:buSzPts val="2400"/>
              <a:buNone/>
            </a:pPr>
            <a:r>
              <a:rPr lang="en-US" sz="9200" b="1" dirty="0">
                <a:solidFill>
                  <a:srgbClr val="0EB1A4"/>
                </a:solidFill>
              </a:rPr>
              <a:t>WHY</a:t>
            </a:r>
            <a:r>
              <a:rPr lang="en-US" sz="7200" dirty="0"/>
              <a:t> is this project able to address the need or problem? </a:t>
            </a:r>
          </a:p>
          <a:p>
            <a:pPr marL="0" indent="0">
              <a:spcBef>
                <a:spcPts val="0"/>
              </a:spcBef>
              <a:buSzPts val="2400"/>
              <a:buNone/>
            </a:pPr>
            <a:endParaRPr lang="en-US" sz="7200" dirty="0"/>
          </a:p>
          <a:p>
            <a:pPr marL="1066800" lvl="1">
              <a:spcBef>
                <a:spcPts val="0"/>
              </a:spcBef>
              <a:buSzPts val="2400"/>
            </a:pPr>
            <a:r>
              <a:rPr lang="en-US" sz="6400" dirty="0"/>
              <a:t>(What is unique about your organization or your approach that makes you the best choice for addressing the need?)</a:t>
            </a:r>
          </a:p>
          <a:p>
            <a:pPr marL="152400">
              <a:spcBef>
                <a:spcPts val="0"/>
              </a:spcBef>
              <a:buSzPts val="2400"/>
            </a:pPr>
            <a:endParaRPr lang="en-US" sz="7200" dirty="0"/>
          </a:p>
          <a:p>
            <a:pPr marL="0" indent="0">
              <a:spcBef>
                <a:spcPts val="0"/>
              </a:spcBef>
              <a:buSzPts val="2400"/>
              <a:buNone/>
            </a:pPr>
            <a:r>
              <a:rPr lang="en-US" sz="9200" b="1" dirty="0">
                <a:solidFill>
                  <a:srgbClr val="0EB1A4"/>
                </a:solidFill>
              </a:rPr>
              <a:t>WHY</a:t>
            </a:r>
            <a:r>
              <a:rPr lang="en-US" sz="7200" dirty="0"/>
              <a:t> will this approach work? </a:t>
            </a:r>
          </a:p>
          <a:p>
            <a:pPr marL="0" indent="0">
              <a:spcBef>
                <a:spcPts val="0"/>
              </a:spcBef>
              <a:buSzPts val="2400"/>
              <a:buNone/>
            </a:pPr>
            <a:endParaRPr lang="en-US" sz="7200" dirty="0"/>
          </a:p>
          <a:p>
            <a:pPr marL="1066800" lvl="1">
              <a:spcBef>
                <a:spcPts val="0"/>
              </a:spcBef>
              <a:buSzPts val="2400"/>
            </a:pPr>
            <a:r>
              <a:rPr lang="en-US" sz="6400" dirty="0"/>
              <a:t>(What evidence is there that suggests its potential?)</a:t>
            </a:r>
          </a:p>
          <a:p>
            <a:pPr marL="152400">
              <a:spcBef>
                <a:spcPts val="0"/>
              </a:spcBef>
              <a:buSzPts val="2400"/>
            </a:pPr>
            <a:endParaRPr lang="en-US" sz="7200" dirty="0"/>
          </a:p>
          <a:p>
            <a:pPr marL="0" indent="0">
              <a:spcBef>
                <a:spcPts val="0"/>
              </a:spcBef>
              <a:buSzPts val="2400"/>
              <a:buNone/>
            </a:pPr>
            <a:r>
              <a:rPr lang="en-US" sz="9200" b="1" dirty="0">
                <a:solidFill>
                  <a:srgbClr val="0EB1A4"/>
                </a:solidFill>
              </a:rPr>
              <a:t>WHY</a:t>
            </a:r>
            <a:r>
              <a:rPr lang="en-US" sz="7200" dirty="0"/>
              <a:t> does it matter?</a:t>
            </a:r>
          </a:p>
          <a:p>
            <a:pPr marL="0" indent="0">
              <a:spcBef>
                <a:spcPts val="0"/>
              </a:spcBef>
              <a:buSzPts val="2400"/>
              <a:buNone/>
            </a:pPr>
            <a:endParaRPr lang="en-US" sz="7200" dirty="0"/>
          </a:p>
          <a:p>
            <a:pPr marL="1066800" lvl="1">
              <a:spcBef>
                <a:spcPts val="0"/>
              </a:spcBef>
              <a:buSzPts val="2400"/>
            </a:pPr>
            <a:r>
              <a:rPr lang="en-US" sz="6400" dirty="0"/>
              <a:t>(What is the projected impact?)</a:t>
            </a:r>
          </a:p>
          <a:p>
            <a:pPr marL="152400">
              <a:spcBef>
                <a:spcPts val="0"/>
              </a:spcBef>
              <a:buSzPts val="2400"/>
            </a:pPr>
            <a:endParaRPr lang="en-US" sz="3000" dirty="0"/>
          </a:p>
          <a:p>
            <a:pPr marL="1066800">
              <a:spcBef>
                <a:spcPts val="0"/>
              </a:spcBef>
              <a:buSzPts val="2400"/>
            </a:pPr>
            <a:endParaRPr lang="en-US" sz="3000" dirty="0"/>
          </a:p>
        </p:txBody>
      </p:sp>
      <p:pic>
        <p:nvPicPr>
          <p:cNvPr id="2" name="Image" descr="Image">
            <a:extLst>
              <a:ext uri="{FF2B5EF4-FFF2-40B4-BE49-F238E27FC236}">
                <a16:creationId xmlns:a16="http://schemas.microsoft.com/office/drawing/2014/main" id="{55D9C322-229F-3D0D-94DF-20A12BAFD57C}"/>
              </a:ext>
            </a:extLst>
          </p:cNvPr>
          <p:cNvPicPr>
            <a:picLocks noChangeAspect="1"/>
          </p:cNvPicPr>
          <p:nvPr/>
        </p:nvPicPr>
        <p:blipFill>
          <a:blip r:embed="rId5"/>
          <a:stretch>
            <a:fillRect/>
          </a:stretch>
        </p:blipFill>
        <p:spPr>
          <a:xfrm>
            <a:off x="22466296" y="12033784"/>
            <a:ext cx="1219792" cy="1056456"/>
          </a:xfrm>
          <a:prstGeom prst="rect">
            <a:avLst/>
          </a:prstGeom>
          <a:ln w="12700">
            <a:miter lim="400000"/>
          </a:ln>
        </p:spPr>
      </p:pic>
    </p:spTree>
    <p:extLst>
      <p:ext uri="{BB962C8B-B14F-4D97-AF65-F5344CB8AC3E}">
        <p14:creationId xmlns:p14="http://schemas.microsoft.com/office/powerpoint/2010/main" val="22725233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0270e6df5a_0_34"/>
          <p:cNvSpPr txBox="1">
            <a:spLocks noGrp="1"/>
          </p:cNvSpPr>
          <p:nvPr>
            <p:ph type="title"/>
          </p:nvPr>
        </p:nvSpPr>
        <p:spPr>
          <a:xfrm>
            <a:off x="261257" y="730251"/>
            <a:ext cx="22446343" cy="2651126"/>
          </a:xfrm>
          <a:prstGeom prst="rect">
            <a:avLst/>
          </a:prstGeom>
        </p:spPr>
        <p:txBody>
          <a:bodyPr spcFirstLastPara="1" vert="horz" lIns="182880" tIns="91440" rIns="182880" bIns="91440" rtlCol="0" anchor="ctr" anchorCtr="0">
            <a:normAutofit/>
          </a:bodyPr>
          <a:lstStyle/>
          <a:p>
            <a:r>
              <a:rPr lang="en-US" sz="8400" kern="1200" dirty="0">
                <a:solidFill>
                  <a:srgbClr val="0EB1A4"/>
                </a:solidFill>
              </a:rPr>
              <a:t>Where in a proposal do these moments </a:t>
            </a:r>
            <a:br>
              <a:rPr lang="en-US" sz="8400" kern="1200" dirty="0">
                <a:solidFill>
                  <a:srgbClr val="0EB1A4"/>
                </a:solidFill>
              </a:rPr>
            </a:br>
            <a:r>
              <a:rPr lang="en-US" sz="8400" kern="1200" dirty="0">
                <a:solidFill>
                  <a:srgbClr val="0EB1A4"/>
                </a:solidFill>
              </a:rPr>
              <a:t>usually occur?</a:t>
            </a:r>
          </a:p>
        </p:txBody>
      </p:sp>
      <p:pic>
        <p:nvPicPr>
          <p:cNvPr id="2" name="Image" descr="Image">
            <a:extLst>
              <a:ext uri="{FF2B5EF4-FFF2-40B4-BE49-F238E27FC236}">
                <a16:creationId xmlns:a16="http://schemas.microsoft.com/office/drawing/2014/main" id="{55D9C322-229F-3D0D-94DF-20A12BAFD57C}"/>
              </a:ext>
            </a:extLst>
          </p:cNvPr>
          <p:cNvPicPr>
            <a:picLocks noChangeAspect="1"/>
          </p:cNvPicPr>
          <p:nvPr/>
        </p:nvPicPr>
        <p:blipFill>
          <a:blip r:embed="rId3"/>
          <a:stretch>
            <a:fillRect/>
          </a:stretch>
        </p:blipFill>
        <p:spPr>
          <a:xfrm>
            <a:off x="22466296" y="12033784"/>
            <a:ext cx="1219792" cy="1056456"/>
          </a:xfrm>
          <a:prstGeom prst="rect">
            <a:avLst/>
          </a:prstGeom>
          <a:ln w="12700">
            <a:miter lim="400000"/>
          </a:ln>
        </p:spPr>
      </p:pic>
      <p:graphicFrame>
        <p:nvGraphicFramePr>
          <p:cNvPr id="7" name="Content Placeholder 6">
            <a:extLst>
              <a:ext uri="{FF2B5EF4-FFF2-40B4-BE49-F238E27FC236}">
                <a16:creationId xmlns:a16="http://schemas.microsoft.com/office/drawing/2014/main" id="{3CF0BCE0-0CA5-D7A5-6CC6-CECA8BE128DC}"/>
              </a:ext>
            </a:extLst>
          </p:cNvPr>
          <p:cNvGraphicFramePr>
            <a:graphicFrameLocks noGrp="1"/>
          </p:cNvGraphicFramePr>
          <p:nvPr>
            <p:ph sz="half" idx="1"/>
            <p:extLst>
              <p:ext uri="{D42A27DB-BD31-4B8C-83A1-F6EECF244321}">
                <p14:modId xmlns:p14="http://schemas.microsoft.com/office/powerpoint/2010/main" val="901523780"/>
              </p:ext>
            </p:extLst>
          </p:nvPr>
        </p:nvGraphicFramePr>
        <p:xfrm>
          <a:off x="3568513" y="4456175"/>
          <a:ext cx="17246978" cy="7897754"/>
        </p:xfrm>
        <a:graphic>
          <a:graphicData uri="http://schemas.openxmlformats.org/drawingml/2006/table">
            <a:tbl>
              <a:tblPr firstRow="1" bandRow="1">
                <a:tableStyleId>{5C22544A-7EE6-4342-B048-85BDC9FD1C3A}</a:tableStyleId>
              </a:tblPr>
              <a:tblGrid>
                <a:gridCol w="7957464">
                  <a:extLst>
                    <a:ext uri="{9D8B030D-6E8A-4147-A177-3AD203B41FA5}">
                      <a16:colId xmlns:a16="http://schemas.microsoft.com/office/drawing/2014/main" val="1727985166"/>
                    </a:ext>
                  </a:extLst>
                </a:gridCol>
                <a:gridCol w="9289514">
                  <a:extLst>
                    <a:ext uri="{9D8B030D-6E8A-4147-A177-3AD203B41FA5}">
                      <a16:colId xmlns:a16="http://schemas.microsoft.com/office/drawing/2014/main" val="469303294"/>
                    </a:ext>
                  </a:extLst>
                </a:gridCol>
              </a:tblGrid>
              <a:tr h="2797018">
                <a:tc>
                  <a:txBody>
                    <a:bodyPr/>
                    <a:lstStyle/>
                    <a:p>
                      <a:r>
                        <a:rPr lang="en-US" sz="4600" dirty="0">
                          <a:solidFill>
                            <a:schemeClr val="tx1">
                              <a:lumMod val="50000"/>
                            </a:schemeClr>
                          </a:solidFill>
                        </a:rPr>
                        <a:t>WHY is the project able to address the need or problem?</a:t>
                      </a:r>
                    </a:p>
                  </a:txBody>
                  <a:tcPr marL="271316" marR="271316" marT="135658" marB="135658">
                    <a:solidFill>
                      <a:schemeClr val="accent1">
                        <a:lumMod val="40000"/>
                        <a:lumOff val="60000"/>
                      </a:schemeClr>
                    </a:solidFill>
                  </a:tcPr>
                </a:tc>
                <a:tc>
                  <a:txBody>
                    <a:bodyPr/>
                    <a:lstStyle/>
                    <a:p>
                      <a:pPr marL="342900" indent="-342900">
                        <a:buFont typeface="Arial" panose="020B0604020202020204" pitchFamily="34" charset="0"/>
                        <a:buChar char="•"/>
                      </a:pPr>
                      <a:r>
                        <a:rPr lang="en-US" sz="3200" b="0" dirty="0">
                          <a:solidFill>
                            <a:schemeClr val="tx1">
                              <a:lumMod val="50000"/>
                            </a:schemeClr>
                          </a:solidFill>
                        </a:rPr>
                        <a:t>At the end of the NEED section, often with a prompt such as “how will your project address the identified needs?”</a:t>
                      </a:r>
                    </a:p>
                    <a:p>
                      <a:pPr marL="342900" indent="-342900">
                        <a:buFont typeface="Arial" panose="020B0604020202020204" pitchFamily="34" charset="0"/>
                        <a:buChar char="•"/>
                      </a:pPr>
                      <a:r>
                        <a:rPr lang="en-US" sz="3200" b="0" dirty="0">
                          <a:solidFill>
                            <a:schemeClr val="tx1">
                              <a:lumMod val="50000"/>
                            </a:schemeClr>
                          </a:solidFill>
                        </a:rPr>
                        <a:t>In the Introduction section or introductory paragraph to the proposal</a:t>
                      </a:r>
                    </a:p>
                  </a:txBody>
                  <a:tcPr marL="271316" marR="271316" marT="135658" marB="135658">
                    <a:solidFill>
                      <a:schemeClr val="accent1">
                        <a:lumMod val="40000"/>
                        <a:lumOff val="60000"/>
                      </a:schemeClr>
                    </a:solidFill>
                  </a:tcPr>
                </a:tc>
                <a:extLst>
                  <a:ext uri="{0D108BD9-81ED-4DB2-BD59-A6C34878D82A}">
                    <a16:rowId xmlns:a16="http://schemas.microsoft.com/office/drawing/2014/main" val="2715905960"/>
                  </a:ext>
                </a:extLst>
              </a:tr>
              <a:tr h="2303718">
                <a:tc>
                  <a:txBody>
                    <a:bodyPr/>
                    <a:lstStyle/>
                    <a:p>
                      <a:r>
                        <a:rPr lang="en-US" sz="4600" b="1" dirty="0">
                          <a:solidFill>
                            <a:schemeClr val="tx1">
                              <a:lumMod val="50000"/>
                            </a:schemeClr>
                          </a:solidFill>
                        </a:rPr>
                        <a:t>WHY will this approach work?</a:t>
                      </a:r>
                    </a:p>
                  </a:txBody>
                  <a:tcPr marL="271316" marR="271316" marT="135658" marB="135658"/>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0" dirty="0">
                          <a:solidFill>
                            <a:schemeClr val="tx1">
                              <a:lumMod val="50000"/>
                            </a:schemeClr>
                          </a:solidFill>
                        </a:rPr>
                        <a:t>Methodology section (even if the NOFO/RFP does not specifically request discussion of evidence-based practices, include it)</a:t>
                      </a:r>
                    </a:p>
                  </a:txBody>
                  <a:tcPr marL="271316" marR="271316" marT="135658" marB="135658"/>
                </a:tc>
                <a:extLst>
                  <a:ext uri="{0D108BD9-81ED-4DB2-BD59-A6C34878D82A}">
                    <a16:rowId xmlns:a16="http://schemas.microsoft.com/office/drawing/2014/main" val="2272992069"/>
                  </a:ext>
                </a:extLst>
              </a:tr>
              <a:tr h="2797018">
                <a:tc>
                  <a:txBody>
                    <a:bodyPr/>
                    <a:lstStyle/>
                    <a:p>
                      <a:r>
                        <a:rPr lang="en-US" sz="4600" b="1" dirty="0">
                          <a:solidFill>
                            <a:schemeClr val="tx1">
                              <a:lumMod val="50000"/>
                            </a:schemeClr>
                          </a:solidFill>
                        </a:rPr>
                        <a:t>WHY does it matter?</a:t>
                      </a:r>
                    </a:p>
                  </a:txBody>
                  <a:tcPr marL="271316" marR="271316" marT="135658" marB="135658"/>
                </a:tc>
                <a:tc>
                  <a:txBody>
                    <a:bodyPr/>
                    <a:lstStyle/>
                    <a:p>
                      <a:pPr marL="342900" indent="-342900">
                        <a:buFont typeface="Arial" panose="020B0604020202020204" pitchFamily="34" charset="0"/>
                        <a:buChar char="•"/>
                      </a:pPr>
                      <a:r>
                        <a:rPr lang="en-US" sz="3200" dirty="0">
                          <a:solidFill>
                            <a:schemeClr val="tx1">
                              <a:lumMod val="50000"/>
                            </a:schemeClr>
                          </a:solidFill>
                        </a:rPr>
                        <a:t>Impact/Expected Results section</a:t>
                      </a:r>
                    </a:p>
                    <a:p>
                      <a:pPr marL="342900" indent="-342900">
                        <a:buFont typeface="Arial" panose="020B0604020202020204" pitchFamily="34" charset="0"/>
                        <a:buChar char="•"/>
                      </a:pPr>
                      <a:r>
                        <a:rPr lang="en-US" sz="3200" dirty="0">
                          <a:solidFill>
                            <a:schemeClr val="tx1">
                              <a:lumMod val="50000"/>
                            </a:schemeClr>
                          </a:solidFill>
                        </a:rPr>
                        <a:t>If no specific Impact section, you can include it in Methodology or tie it into your discussion of outcomes</a:t>
                      </a:r>
                    </a:p>
                    <a:p>
                      <a:pPr marL="342900" indent="-342900">
                        <a:buFont typeface="Arial" panose="020B0604020202020204" pitchFamily="34" charset="0"/>
                        <a:buChar char="•"/>
                      </a:pPr>
                      <a:endParaRPr lang="en-US" sz="3200" dirty="0">
                        <a:solidFill>
                          <a:schemeClr val="tx1">
                            <a:lumMod val="50000"/>
                          </a:schemeClr>
                        </a:solidFill>
                      </a:endParaRPr>
                    </a:p>
                  </a:txBody>
                  <a:tcPr marL="271316" marR="271316" marT="135658" marB="135658"/>
                </a:tc>
                <a:extLst>
                  <a:ext uri="{0D108BD9-81ED-4DB2-BD59-A6C34878D82A}">
                    <a16:rowId xmlns:a16="http://schemas.microsoft.com/office/drawing/2014/main" val="3334449542"/>
                  </a:ext>
                </a:extLst>
              </a:tr>
            </a:tbl>
          </a:graphicData>
        </a:graphic>
      </p:graphicFrame>
    </p:spTree>
    <p:extLst>
      <p:ext uri="{BB962C8B-B14F-4D97-AF65-F5344CB8AC3E}">
        <p14:creationId xmlns:p14="http://schemas.microsoft.com/office/powerpoint/2010/main" val="4624175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AFB0A-F7F6-2F23-2052-48358E7BD02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6896AF0-D7CE-8674-284A-5244FA9A6E81}"/>
              </a:ext>
            </a:extLst>
          </p:cNvPr>
          <p:cNvSpPr>
            <a:spLocks noGrp="1"/>
          </p:cNvSpPr>
          <p:nvPr>
            <p:ph type="title"/>
          </p:nvPr>
        </p:nvSpPr>
        <p:spPr>
          <a:xfrm>
            <a:off x="425337" y="274721"/>
            <a:ext cx="23317200" cy="2286000"/>
          </a:xfrm>
        </p:spPr>
        <p:txBody>
          <a:bodyPr>
            <a:normAutofit/>
          </a:bodyPr>
          <a:lstStyle/>
          <a:p>
            <a:r>
              <a:rPr lang="en-US" sz="6600" dirty="0">
                <a:solidFill>
                  <a:srgbClr val="0EB1A4"/>
                </a:solidFill>
              </a:rPr>
              <a:t>Example 1: HRSA Rural Residency Planning and Development proposal from Mississippi applicant</a:t>
            </a:r>
          </a:p>
        </p:txBody>
      </p:sp>
      <p:pic>
        <p:nvPicPr>
          <p:cNvPr id="2" name="Image" descr="Image">
            <a:extLst>
              <a:ext uri="{FF2B5EF4-FFF2-40B4-BE49-F238E27FC236}">
                <a16:creationId xmlns:a16="http://schemas.microsoft.com/office/drawing/2014/main" id="{71DFA1A9-D72A-846F-A9EB-7FF426DB460B}"/>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5" name="Content Placeholder 4">
            <a:extLst>
              <a:ext uri="{FF2B5EF4-FFF2-40B4-BE49-F238E27FC236}">
                <a16:creationId xmlns:a16="http://schemas.microsoft.com/office/drawing/2014/main" id="{D42F6BA1-0E1B-D0CB-D3A8-22A6B8AB8696}"/>
              </a:ext>
            </a:extLst>
          </p:cNvPr>
          <p:cNvSpPr>
            <a:spLocks noGrp="1"/>
          </p:cNvSpPr>
          <p:nvPr>
            <p:ph idx="1"/>
          </p:nvPr>
        </p:nvSpPr>
        <p:spPr>
          <a:xfrm>
            <a:off x="687388" y="2761823"/>
            <a:ext cx="23055149" cy="9527013"/>
          </a:xfrm>
        </p:spPr>
        <p:txBody>
          <a:bodyPr numCol="1">
            <a:normAutofit/>
          </a:bodyPr>
          <a:lstStyle/>
          <a:p>
            <a:pPr marL="609600" lvl="1" indent="0">
              <a:buNone/>
            </a:pPr>
            <a:endParaRPr lang="en-US" sz="5400" dirty="0">
              <a:solidFill>
                <a:schemeClr val="bg2">
                  <a:lumMod val="50000"/>
                </a:schemeClr>
              </a:solidFill>
              <a:latin typeface="+mn-lt"/>
            </a:endParaRPr>
          </a:p>
          <a:p>
            <a:pPr marL="609600" lvl="1" indent="0">
              <a:buNone/>
            </a:pPr>
            <a:endParaRPr lang="en-US" sz="5400" dirty="0">
              <a:solidFill>
                <a:schemeClr val="bg2">
                  <a:lumMod val="50000"/>
                </a:schemeClr>
              </a:solidFill>
              <a:latin typeface="+mn-lt"/>
            </a:endParaRPr>
          </a:p>
          <a:p>
            <a:endParaRPr lang="en-US" dirty="0"/>
          </a:p>
        </p:txBody>
      </p:sp>
      <p:pic>
        <p:nvPicPr>
          <p:cNvPr id="6" name="Picture 5" descr="A close-up of a document&#10;&#10;AI-generated content may be incorrect.">
            <a:extLst>
              <a:ext uri="{FF2B5EF4-FFF2-40B4-BE49-F238E27FC236}">
                <a16:creationId xmlns:a16="http://schemas.microsoft.com/office/drawing/2014/main" id="{6FAECF01-80ED-E131-0A9B-B0F60286FB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337" y="2508250"/>
            <a:ext cx="17413315" cy="9981689"/>
          </a:xfrm>
          <a:prstGeom prst="rect">
            <a:avLst/>
          </a:prstGeom>
        </p:spPr>
      </p:pic>
      <p:sp>
        <p:nvSpPr>
          <p:cNvPr id="7" name="TextBox 6">
            <a:extLst>
              <a:ext uri="{FF2B5EF4-FFF2-40B4-BE49-F238E27FC236}">
                <a16:creationId xmlns:a16="http://schemas.microsoft.com/office/drawing/2014/main" id="{9E9037EA-062D-8DDE-6FDB-BB1299266341}"/>
              </a:ext>
            </a:extLst>
          </p:cNvPr>
          <p:cNvSpPr txBox="1"/>
          <p:nvPr/>
        </p:nvSpPr>
        <p:spPr>
          <a:xfrm>
            <a:off x="18353313" y="3875366"/>
            <a:ext cx="5692315" cy="45345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7" rtl="0" fontAlgn="auto" latinLnBrk="0" hangingPunct="0">
              <a:lnSpc>
                <a:spcPct val="100000"/>
              </a:lnSpc>
              <a:spcBef>
                <a:spcPts val="0"/>
              </a:spcBef>
              <a:spcAft>
                <a:spcPts val="0"/>
              </a:spcAft>
              <a:buClrTx/>
              <a:buSzTx/>
              <a:buFontTx/>
              <a:buNone/>
              <a:tabLst/>
            </a:pPr>
            <a:r>
              <a:rPr lang="en-US" sz="4800" b="1" dirty="0">
                <a:solidFill>
                  <a:schemeClr val="tx1">
                    <a:lumMod val="50000"/>
                  </a:schemeClr>
                </a:solidFill>
                <a:latin typeface="+mn-lt"/>
              </a:rPr>
              <a:t>Nuanced weaving of local, state, and national data to demonstrate the need for this project</a:t>
            </a:r>
            <a:endParaRPr kumimoji="0" lang="en-US" sz="4800" b="1" i="0" u="none" strike="noStrike" cap="none" spc="0" normalizeH="0" baseline="0" dirty="0">
              <a:ln>
                <a:noFill/>
              </a:ln>
              <a:solidFill>
                <a:schemeClr val="tx1">
                  <a:lumMod val="50000"/>
                </a:schemeClr>
              </a:solidFill>
              <a:effectLst/>
              <a:uFillTx/>
              <a:latin typeface="+mn-lt"/>
              <a:ea typeface="+mj-ea"/>
              <a:cs typeface="+mj-cs"/>
              <a:sym typeface="Helvetica Neue"/>
            </a:endParaRPr>
          </a:p>
        </p:txBody>
      </p:sp>
    </p:spTree>
    <p:extLst>
      <p:ext uri="{BB962C8B-B14F-4D97-AF65-F5344CB8AC3E}">
        <p14:creationId xmlns:p14="http://schemas.microsoft.com/office/powerpoint/2010/main" val="29056851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5ECAC-CAF7-932A-2B76-EC0F59CB35D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C071F8A-326E-5952-033E-18C3BD99631C}"/>
              </a:ext>
            </a:extLst>
          </p:cNvPr>
          <p:cNvSpPr>
            <a:spLocks noGrp="1"/>
          </p:cNvSpPr>
          <p:nvPr>
            <p:ph type="title"/>
          </p:nvPr>
        </p:nvSpPr>
        <p:spPr>
          <a:xfrm>
            <a:off x="425337" y="274721"/>
            <a:ext cx="23317200" cy="2286000"/>
          </a:xfrm>
        </p:spPr>
        <p:txBody>
          <a:bodyPr>
            <a:normAutofit/>
          </a:bodyPr>
          <a:lstStyle/>
          <a:p>
            <a:r>
              <a:rPr lang="en-US" sz="6600" dirty="0">
                <a:solidFill>
                  <a:srgbClr val="0EB1A4"/>
                </a:solidFill>
              </a:rPr>
              <a:t>Example 1: HRSA Rural Residency Planning and Development proposal from Mississippi applicant</a:t>
            </a:r>
          </a:p>
        </p:txBody>
      </p:sp>
      <p:pic>
        <p:nvPicPr>
          <p:cNvPr id="2" name="Image" descr="Image">
            <a:extLst>
              <a:ext uri="{FF2B5EF4-FFF2-40B4-BE49-F238E27FC236}">
                <a16:creationId xmlns:a16="http://schemas.microsoft.com/office/drawing/2014/main" id="{EC1E0F45-21A0-EA9F-6747-24978DB40861}"/>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5" name="Content Placeholder 4">
            <a:extLst>
              <a:ext uri="{FF2B5EF4-FFF2-40B4-BE49-F238E27FC236}">
                <a16:creationId xmlns:a16="http://schemas.microsoft.com/office/drawing/2014/main" id="{D937F0EB-9411-2F8D-FEFB-312040953BA2}"/>
              </a:ext>
            </a:extLst>
          </p:cNvPr>
          <p:cNvSpPr>
            <a:spLocks noGrp="1"/>
          </p:cNvSpPr>
          <p:nvPr>
            <p:ph idx="1"/>
          </p:nvPr>
        </p:nvSpPr>
        <p:spPr>
          <a:xfrm>
            <a:off x="687388" y="2761823"/>
            <a:ext cx="23055149" cy="9527013"/>
          </a:xfrm>
        </p:spPr>
        <p:txBody>
          <a:bodyPr numCol="1">
            <a:normAutofit/>
          </a:bodyPr>
          <a:lstStyle/>
          <a:p>
            <a:pPr marL="609600" lvl="1" indent="0">
              <a:buNone/>
            </a:pPr>
            <a:endParaRPr lang="en-US" sz="5400" dirty="0">
              <a:solidFill>
                <a:schemeClr val="bg2">
                  <a:lumMod val="50000"/>
                </a:schemeClr>
              </a:solidFill>
              <a:latin typeface="+mn-lt"/>
            </a:endParaRPr>
          </a:p>
          <a:p>
            <a:pPr marL="609600" lvl="1" indent="0">
              <a:buNone/>
            </a:pPr>
            <a:endParaRPr lang="en-US" sz="5400" dirty="0">
              <a:solidFill>
                <a:schemeClr val="bg2">
                  <a:lumMod val="50000"/>
                </a:schemeClr>
              </a:solidFill>
              <a:latin typeface="+mn-lt"/>
            </a:endParaRPr>
          </a:p>
          <a:p>
            <a:endParaRPr lang="en-US" dirty="0"/>
          </a:p>
        </p:txBody>
      </p:sp>
      <p:sp>
        <p:nvSpPr>
          <p:cNvPr id="7" name="TextBox 6">
            <a:extLst>
              <a:ext uri="{FF2B5EF4-FFF2-40B4-BE49-F238E27FC236}">
                <a16:creationId xmlns:a16="http://schemas.microsoft.com/office/drawing/2014/main" id="{0D65B953-D8E0-1EA1-8351-AB14BC9DB44F}"/>
              </a:ext>
            </a:extLst>
          </p:cNvPr>
          <p:cNvSpPr txBox="1"/>
          <p:nvPr/>
        </p:nvSpPr>
        <p:spPr>
          <a:xfrm>
            <a:off x="19321067" y="2949262"/>
            <a:ext cx="4724561" cy="52732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7" rtl="0" fontAlgn="auto" latinLnBrk="0" hangingPunct="0">
              <a:lnSpc>
                <a:spcPct val="100000"/>
              </a:lnSpc>
              <a:spcBef>
                <a:spcPts val="0"/>
              </a:spcBef>
              <a:spcAft>
                <a:spcPts val="0"/>
              </a:spcAft>
              <a:buClrTx/>
              <a:buSzTx/>
              <a:buFontTx/>
              <a:buNone/>
              <a:tabLst/>
            </a:pPr>
            <a:r>
              <a:rPr lang="en-US" sz="4800" b="1" dirty="0">
                <a:solidFill>
                  <a:schemeClr val="tx1">
                    <a:lumMod val="50000"/>
                  </a:schemeClr>
                </a:solidFill>
                <a:latin typeface="+mn-lt"/>
              </a:rPr>
              <a:t>Nuanced weaving of local, state, and national data to demonstrate the need for this project</a:t>
            </a:r>
            <a:endParaRPr kumimoji="0" lang="en-US" sz="4800" b="1" i="0" u="none" strike="noStrike" cap="none" spc="0" normalizeH="0" baseline="0" dirty="0">
              <a:ln>
                <a:noFill/>
              </a:ln>
              <a:solidFill>
                <a:schemeClr val="tx1">
                  <a:lumMod val="50000"/>
                </a:schemeClr>
              </a:solidFill>
              <a:effectLst/>
              <a:uFillTx/>
              <a:latin typeface="+mn-lt"/>
              <a:ea typeface="+mj-ea"/>
              <a:cs typeface="+mj-cs"/>
              <a:sym typeface="Helvetica Neue"/>
            </a:endParaRPr>
          </a:p>
        </p:txBody>
      </p:sp>
      <p:pic>
        <p:nvPicPr>
          <p:cNvPr id="8" name="Picture 7" descr="A close-up of a document&#10;&#10;AI-generated content may be incorrect.">
            <a:extLst>
              <a:ext uri="{FF2B5EF4-FFF2-40B4-BE49-F238E27FC236}">
                <a16:creationId xmlns:a16="http://schemas.microsoft.com/office/drawing/2014/main" id="{85E06C99-3802-4767-9B73-94B8ED189F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19" y="2761824"/>
            <a:ext cx="18633679" cy="8798806"/>
          </a:xfrm>
          <a:prstGeom prst="rect">
            <a:avLst/>
          </a:prstGeom>
        </p:spPr>
      </p:pic>
    </p:spTree>
    <p:extLst>
      <p:ext uri="{BB962C8B-B14F-4D97-AF65-F5344CB8AC3E}">
        <p14:creationId xmlns:p14="http://schemas.microsoft.com/office/powerpoint/2010/main" val="38029271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0D7CC-97BE-7250-BE04-7F08DED8862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70CBC6A-B537-9CBD-2D6C-F6D891B2AAD4}"/>
              </a:ext>
            </a:extLst>
          </p:cNvPr>
          <p:cNvSpPr>
            <a:spLocks noGrp="1"/>
          </p:cNvSpPr>
          <p:nvPr>
            <p:ph type="title"/>
          </p:nvPr>
        </p:nvSpPr>
        <p:spPr>
          <a:xfrm>
            <a:off x="425337" y="274721"/>
            <a:ext cx="23317200" cy="2286000"/>
          </a:xfrm>
        </p:spPr>
        <p:txBody>
          <a:bodyPr>
            <a:normAutofit/>
          </a:bodyPr>
          <a:lstStyle/>
          <a:p>
            <a:r>
              <a:rPr lang="en-US" sz="6600" dirty="0">
                <a:solidFill>
                  <a:srgbClr val="0EB1A4"/>
                </a:solidFill>
              </a:rPr>
              <a:t>Example 1: HRSA Rural Residency Planning and Development proposal from Mississippi applicant</a:t>
            </a:r>
          </a:p>
        </p:txBody>
      </p:sp>
      <p:pic>
        <p:nvPicPr>
          <p:cNvPr id="2" name="Image" descr="Image">
            <a:extLst>
              <a:ext uri="{FF2B5EF4-FFF2-40B4-BE49-F238E27FC236}">
                <a16:creationId xmlns:a16="http://schemas.microsoft.com/office/drawing/2014/main" id="{223B4278-1A1E-448C-23CD-14BD73E60860}"/>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5" name="Content Placeholder 4">
            <a:extLst>
              <a:ext uri="{FF2B5EF4-FFF2-40B4-BE49-F238E27FC236}">
                <a16:creationId xmlns:a16="http://schemas.microsoft.com/office/drawing/2014/main" id="{13947A5F-1113-269C-B293-B02BCA5CA7E6}"/>
              </a:ext>
            </a:extLst>
          </p:cNvPr>
          <p:cNvSpPr>
            <a:spLocks noGrp="1"/>
          </p:cNvSpPr>
          <p:nvPr>
            <p:ph idx="1"/>
          </p:nvPr>
        </p:nvSpPr>
        <p:spPr>
          <a:xfrm>
            <a:off x="687388" y="2761823"/>
            <a:ext cx="23055149" cy="9527013"/>
          </a:xfrm>
        </p:spPr>
        <p:txBody>
          <a:bodyPr numCol="1">
            <a:normAutofit/>
          </a:bodyPr>
          <a:lstStyle/>
          <a:p>
            <a:pPr marL="609600" lvl="1" indent="0">
              <a:buNone/>
            </a:pPr>
            <a:endParaRPr lang="en-US" sz="5400" dirty="0">
              <a:solidFill>
                <a:schemeClr val="bg2">
                  <a:lumMod val="50000"/>
                </a:schemeClr>
              </a:solidFill>
              <a:latin typeface="+mn-lt"/>
            </a:endParaRPr>
          </a:p>
          <a:p>
            <a:pPr marL="609600" lvl="1" indent="0">
              <a:buNone/>
            </a:pPr>
            <a:endParaRPr lang="en-US" sz="5400" dirty="0">
              <a:solidFill>
                <a:schemeClr val="bg2">
                  <a:lumMod val="50000"/>
                </a:schemeClr>
              </a:solidFill>
              <a:latin typeface="+mn-lt"/>
            </a:endParaRPr>
          </a:p>
          <a:p>
            <a:endParaRPr lang="en-US" dirty="0"/>
          </a:p>
        </p:txBody>
      </p:sp>
      <p:sp>
        <p:nvSpPr>
          <p:cNvPr id="7" name="TextBox 6">
            <a:extLst>
              <a:ext uri="{FF2B5EF4-FFF2-40B4-BE49-F238E27FC236}">
                <a16:creationId xmlns:a16="http://schemas.microsoft.com/office/drawing/2014/main" id="{9936ABF2-1571-A1A5-27B9-BFF45EBF7003}"/>
              </a:ext>
            </a:extLst>
          </p:cNvPr>
          <p:cNvSpPr txBox="1"/>
          <p:nvPr/>
        </p:nvSpPr>
        <p:spPr>
          <a:xfrm>
            <a:off x="1033066" y="2237585"/>
            <a:ext cx="4724561" cy="89665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7" rtl="0" fontAlgn="auto" latinLnBrk="0" hangingPunct="0">
              <a:lnSpc>
                <a:spcPct val="100000"/>
              </a:lnSpc>
              <a:spcBef>
                <a:spcPts val="0"/>
              </a:spcBef>
              <a:spcAft>
                <a:spcPts val="0"/>
              </a:spcAft>
              <a:buClrTx/>
              <a:buSzTx/>
              <a:buFontTx/>
              <a:buNone/>
              <a:tabLst/>
            </a:pPr>
            <a:r>
              <a:rPr lang="en-US" sz="4800" b="1" dirty="0">
                <a:solidFill>
                  <a:schemeClr val="tx1">
                    <a:lumMod val="50000"/>
                  </a:schemeClr>
                </a:solidFill>
                <a:latin typeface="+mn-lt"/>
              </a:rPr>
              <a:t>This kind of carefully constructed argument, which embeds institutional knowledge unavailable on the web, is an example of what AI cannot produce.</a:t>
            </a:r>
            <a:endParaRPr kumimoji="0" lang="en-US" sz="4800" b="1" i="0" u="none" strike="noStrike" cap="none" spc="0" normalizeH="0" baseline="0" dirty="0">
              <a:ln>
                <a:noFill/>
              </a:ln>
              <a:solidFill>
                <a:schemeClr val="tx1">
                  <a:lumMod val="50000"/>
                </a:schemeClr>
              </a:solidFill>
              <a:effectLst/>
              <a:uFillTx/>
              <a:latin typeface="+mn-lt"/>
              <a:ea typeface="+mj-ea"/>
              <a:cs typeface="+mj-cs"/>
              <a:sym typeface="Helvetica Neue"/>
            </a:endParaRPr>
          </a:p>
        </p:txBody>
      </p:sp>
      <p:pic>
        <p:nvPicPr>
          <p:cNvPr id="6" name="Picture 5" descr="A close-up of a chart&#10;&#10;AI-generated content may be incorrect.">
            <a:extLst>
              <a:ext uri="{FF2B5EF4-FFF2-40B4-BE49-F238E27FC236}">
                <a16:creationId xmlns:a16="http://schemas.microsoft.com/office/drawing/2014/main" id="{E4444A96-2894-A9E0-0DDB-74F80457B4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3094" y="2237585"/>
            <a:ext cx="14393976" cy="7552688"/>
          </a:xfrm>
          <a:prstGeom prst="rect">
            <a:avLst/>
          </a:prstGeom>
        </p:spPr>
      </p:pic>
      <p:pic>
        <p:nvPicPr>
          <p:cNvPr id="10" name="Picture 9" descr="A close up of text&#10;&#10;AI-generated content may be incorrect.">
            <a:extLst>
              <a:ext uri="{FF2B5EF4-FFF2-40B4-BE49-F238E27FC236}">
                <a16:creationId xmlns:a16="http://schemas.microsoft.com/office/drawing/2014/main" id="{8824DFA9-D095-31B2-D738-717029588D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3876" y="10086869"/>
            <a:ext cx="15445638" cy="2950887"/>
          </a:xfrm>
          <a:prstGeom prst="rect">
            <a:avLst/>
          </a:prstGeom>
        </p:spPr>
      </p:pic>
      <p:sp>
        <p:nvSpPr>
          <p:cNvPr id="11" name="Right Arrow 10">
            <a:extLst>
              <a:ext uri="{FF2B5EF4-FFF2-40B4-BE49-F238E27FC236}">
                <a16:creationId xmlns:a16="http://schemas.microsoft.com/office/drawing/2014/main" id="{3630FD4A-C500-6EF8-71CC-0C47DE49762B}"/>
              </a:ext>
            </a:extLst>
          </p:cNvPr>
          <p:cNvSpPr/>
          <p:nvPr/>
        </p:nvSpPr>
        <p:spPr>
          <a:xfrm>
            <a:off x="2547257" y="12288836"/>
            <a:ext cx="4246619" cy="729331"/>
          </a:xfrm>
          <a:prstGeom prst="rightArrow">
            <a:avLst/>
          </a:prstGeom>
          <a:solidFill>
            <a:srgbClr val="FFC000"/>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5E5E5E"/>
              </a:solidFill>
              <a:effectLst/>
              <a:uFillTx/>
              <a:latin typeface="+mj-lt"/>
              <a:ea typeface="+mj-ea"/>
              <a:cs typeface="+mj-cs"/>
              <a:sym typeface="Helvetica Neue"/>
            </a:endParaRPr>
          </a:p>
        </p:txBody>
      </p:sp>
    </p:spTree>
    <p:extLst>
      <p:ext uri="{BB962C8B-B14F-4D97-AF65-F5344CB8AC3E}">
        <p14:creationId xmlns:p14="http://schemas.microsoft.com/office/powerpoint/2010/main" val="9741780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479F4-5A47-A0DC-ECBB-63E26CAE7DE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03C9AE6-E31E-5DB0-AAA1-10089A3CEA12}"/>
              </a:ext>
            </a:extLst>
          </p:cNvPr>
          <p:cNvSpPr>
            <a:spLocks noGrp="1"/>
          </p:cNvSpPr>
          <p:nvPr>
            <p:ph type="title"/>
          </p:nvPr>
        </p:nvSpPr>
        <p:spPr>
          <a:xfrm>
            <a:off x="425337" y="274721"/>
            <a:ext cx="23317200" cy="2286000"/>
          </a:xfrm>
        </p:spPr>
        <p:txBody>
          <a:bodyPr>
            <a:normAutofit/>
          </a:bodyPr>
          <a:lstStyle/>
          <a:p>
            <a:r>
              <a:rPr lang="en-US" sz="6600" dirty="0">
                <a:solidFill>
                  <a:srgbClr val="0EB1A4"/>
                </a:solidFill>
              </a:rPr>
              <a:t>Example 2: Truist Foundation Workforce Development proposal from applicant in Charlotte, NC </a:t>
            </a:r>
          </a:p>
        </p:txBody>
      </p:sp>
      <p:pic>
        <p:nvPicPr>
          <p:cNvPr id="2" name="Image" descr="Image">
            <a:extLst>
              <a:ext uri="{FF2B5EF4-FFF2-40B4-BE49-F238E27FC236}">
                <a16:creationId xmlns:a16="http://schemas.microsoft.com/office/drawing/2014/main" id="{4E63063F-E98C-46E9-5CB5-76D2196945F0}"/>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5" name="Content Placeholder 4">
            <a:extLst>
              <a:ext uri="{FF2B5EF4-FFF2-40B4-BE49-F238E27FC236}">
                <a16:creationId xmlns:a16="http://schemas.microsoft.com/office/drawing/2014/main" id="{BFD3E59F-2FD0-4777-0D5A-017BEB951EFC}"/>
              </a:ext>
            </a:extLst>
          </p:cNvPr>
          <p:cNvSpPr>
            <a:spLocks noGrp="1"/>
          </p:cNvSpPr>
          <p:nvPr>
            <p:ph idx="1"/>
          </p:nvPr>
        </p:nvSpPr>
        <p:spPr>
          <a:xfrm>
            <a:off x="687388" y="2761823"/>
            <a:ext cx="23055149" cy="9527013"/>
          </a:xfrm>
        </p:spPr>
        <p:txBody>
          <a:bodyPr numCol="1">
            <a:normAutofit/>
          </a:bodyPr>
          <a:lstStyle/>
          <a:p>
            <a:pPr marL="609600" lvl="1" indent="0">
              <a:buNone/>
            </a:pPr>
            <a:endParaRPr lang="en-US" sz="5400" dirty="0">
              <a:solidFill>
                <a:schemeClr val="bg2">
                  <a:lumMod val="50000"/>
                </a:schemeClr>
              </a:solidFill>
              <a:latin typeface="+mn-lt"/>
            </a:endParaRPr>
          </a:p>
          <a:p>
            <a:pPr marL="609600" lvl="1" indent="0">
              <a:buNone/>
            </a:pPr>
            <a:endParaRPr lang="en-US" sz="5400" dirty="0">
              <a:solidFill>
                <a:schemeClr val="bg2">
                  <a:lumMod val="50000"/>
                </a:schemeClr>
              </a:solidFill>
              <a:latin typeface="+mn-lt"/>
            </a:endParaRPr>
          </a:p>
          <a:p>
            <a:endParaRPr lang="en-US" dirty="0"/>
          </a:p>
        </p:txBody>
      </p:sp>
      <p:sp>
        <p:nvSpPr>
          <p:cNvPr id="7" name="TextBox 6">
            <a:extLst>
              <a:ext uri="{FF2B5EF4-FFF2-40B4-BE49-F238E27FC236}">
                <a16:creationId xmlns:a16="http://schemas.microsoft.com/office/drawing/2014/main" id="{CE9F69B2-26CE-F048-185A-407C90319237}"/>
              </a:ext>
            </a:extLst>
          </p:cNvPr>
          <p:cNvSpPr txBox="1"/>
          <p:nvPr/>
        </p:nvSpPr>
        <p:spPr>
          <a:xfrm>
            <a:off x="8262257" y="10114604"/>
            <a:ext cx="12050486" cy="31803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7" rtl="0" fontAlgn="auto" latinLnBrk="0" hangingPunct="0">
              <a:lnSpc>
                <a:spcPct val="100000"/>
              </a:lnSpc>
              <a:spcBef>
                <a:spcPts val="0"/>
              </a:spcBef>
              <a:spcAft>
                <a:spcPts val="0"/>
              </a:spcAft>
              <a:buClrTx/>
              <a:buSzTx/>
              <a:buFontTx/>
              <a:buNone/>
              <a:tabLst/>
            </a:pPr>
            <a:r>
              <a:rPr lang="en-US" sz="4000" b="1" dirty="0">
                <a:solidFill>
                  <a:schemeClr val="tx1">
                    <a:lumMod val="50000"/>
                  </a:schemeClr>
                </a:solidFill>
                <a:latin typeface="+mn-lt"/>
              </a:rPr>
              <a:t>This is an example of having strong impact with few words. This narrative had vastly tighter word limits than a federal proposal, but weaving in earned knowledge of the target population gave it an X factor.</a:t>
            </a:r>
            <a:endParaRPr kumimoji="0" lang="en-US" sz="4000" b="1" i="0" u="none" strike="noStrike" cap="none" spc="0" normalizeH="0" baseline="0" dirty="0">
              <a:ln>
                <a:noFill/>
              </a:ln>
              <a:solidFill>
                <a:schemeClr val="tx1">
                  <a:lumMod val="50000"/>
                </a:schemeClr>
              </a:solidFill>
              <a:effectLst/>
              <a:uFillTx/>
              <a:latin typeface="+mn-lt"/>
              <a:ea typeface="+mj-ea"/>
              <a:cs typeface="+mj-cs"/>
              <a:sym typeface="Helvetica Neue"/>
            </a:endParaRPr>
          </a:p>
        </p:txBody>
      </p:sp>
      <p:sp>
        <p:nvSpPr>
          <p:cNvPr id="11" name="Right Arrow 10">
            <a:extLst>
              <a:ext uri="{FF2B5EF4-FFF2-40B4-BE49-F238E27FC236}">
                <a16:creationId xmlns:a16="http://schemas.microsoft.com/office/drawing/2014/main" id="{694D7790-BE1E-47F5-EEAD-5EF82FC314B0}"/>
              </a:ext>
            </a:extLst>
          </p:cNvPr>
          <p:cNvSpPr/>
          <p:nvPr/>
        </p:nvSpPr>
        <p:spPr>
          <a:xfrm flipH="1">
            <a:off x="19694558" y="7525329"/>
            <a:ext cx="3721406" cy="1182247"/>
          </a:xfrm>
          <a:prstGeom prst="rightArrow">
            <a:avLst/>
          </a:prstGeom>
          <a:solidFill>
            <a:srgbClr val="FFC000"/>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5E5E5E"/>
              </a:solidFill>
              <a:effectLst/>
              <a:uFillTx/>
              <a:latin typeface="+mj-lt"/>
              <a:ea typeface="+mj-ea"/>
              <a:cs typeface="+mj-cs"/>
              <a:sym typeface="Helvetica Neue"/>
            </a:endParaRPr>
          </a:p>
        </p:txBody>
      </p:sp>
      <p:pic>
        <p:nvPicPr>
          <p:cNvPr id="12" name="Picture 11" descr="A close-up of a paper&#10;&#10;AI-generated content may be incorrect.">
            <a:extLst>
              <a:ext uri="{FF2B5EF4-FFF2-40B4-BE49-F238E27FC236}">
                <a16:creationId xmlns:a16="http://schemas.microsoft.com/office/drawing/2014/main" id="{72AF9256-1353-251E-F3E4-BEEE5CFF58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372" y="2402175"/>
            <a:ext cx="19007170" cy="7231682"/>
          </a:xfrm>
          <a:prstGeom prst="rect">
            <a:avLst/>
          </a:prstGeom>
        </p:spPr>
      </p:pic>
    </p:spTree>
    <p:extLst>
      <p:ext uri="{BB962C8B-B14F-4D97-AF65-F5344CB8AC3E}">
        <p14:creationId xmlns:p14="http://schemas.microsoft.com/office/powerpoint/2010/main" val="244819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C35F0-8ADE-F628-A343-C673C9A5D9F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65E3767-DD9B-D0ED-60F9-B3334DD7B83F}"/>
              </a:ext>
            </a:extLst>
          </p:cNvPr>
          <p:cNvSpPr>
            <a:spLocks noGrp="1"/>
          </p:cNvSpPr>
          <p:nvPr>
            <p:ph type="title"/>
          </p:nvPr>
        </p:nvSpPr>
        <p:spPr>
          <a:xfrm>
            <a:off x="425337" y="274721"/>
            <a:ext cx="23317200" cy="2286000"/>
          </a:xfrm>
        </p:spPr>
        <p:txBody>
          <a:bodyPr>
            <a:normAutofit fontScale="90000"/>
          </a:bodyPr>
          <a:lstStyle/>
          <a:p>
            <a:r>
              <a:rPr lang="en-US" sz="6600" dirty="0">
                <a:solidFill>
                  <a:srgbClr val="0EB1A4"/>
                </a:solidFill>
              </a:rPr>
              <a:t>Example 3: </a:t>
            </a:r>
            <a:r>
              <a:rPr lang="en-US" dirty="0">
                <a:solidFill>
                  <a:srgbClr val="0EB1A4"/>
                </a:solidFill>
              </a:rPr>
              <a:t>Department of Labor Growth Opportunities from applicant in Asheville, NC</a:t>
            </a:r>
            <a:br>
              <a:rPr lang="en-US" dirty="0">
                <a:solidFill>
                  <a:srgbClr val="0EB1A4"/>
                </a:solidFill>
              </a:rPr>
            </a:br>
            <a:endParaRPr lang="en-US" sz="6600" dirty="0">
              <a:solidFill>
                <a:srgbClr val="0EB1A4"/>
              </a:solidFill>
            </a:endParaRPr>
          </a:p>
        </p:txBody>
      </p:sp>
      <p:pic>
        <p:nvPicPr>
          <p:cNvPr id="2" name="Image" descr="Image">
            <a:extLst>
              <a:ext uri="{FF2B5EF4-FFF2-40B4-BE49-F238E27FC236}">
                <a16:creationId xmlns:a16="http://schemas.microsoft.com/office/drawing/2014/main" id="{9F382A30-EA15-78BA-EACD-2D1A94ED3E42}"/>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5" name="Content Placeholder 4">
            <a:extLst>
              <a:ext uri="{FF2B5EF4-FFF2-40B4-BE49-F238E27FC236}">
                <a16:creationId xmlns:a16="http://schemas.microsoft.com/office/drawing/2014/main" id="{585B1D5E-D148-3156-40C3-03A6829B9B22}"/>
              </a:ext>
            </a:extLst>
          </p:cNvPr>
          <p:cNvSpPr>
            <a:spLocks noGrp="1"/>
          </p:cNvSpPr>
          <p:nvPr>
            <p:ph idx="1"/>
          </p:nvPr>
        </p:nvSpPr>
        <p:spPr>
          <a:xfrm>
            <a:off x="687388" y="2761823"/>
            <a:ext cx="23055149" cy="9527013"/>
          </a:xfrm>
        </p:spPr>
        <p:txBody>
          <a:bodyPr numCol="1">
            <a:normAutofit/>
          </a:bodyPr>
          <a:lstStyle/>
          <a:p>
            <a:pPr marL="609600" lvl="1" indent="0">
              <a:buNone/>
            </a:pPr>
            <a:endParaRPr lang="en-US" sz="5400" dirty="0">
              <a:solidFill>
                <a:schemeClr val="bg2">
                  <a:lumMod val="50000"/>
                </a:schemeClr>
              </a:solidFill>
              <a:latin typeface="+mn-lt"/>
            </a:endParaRPr>
          </a:p>
          <a:p>
            <a:pPr marL="609600" lvl="1" indent="0">
              <a:buNone/>
            </a:pPr>
            <a:endParaRPr lang="en-US" sz="5400" dirty="0">
              <a:solidFill>
                <a:schemeClr val="bg2">
                  <a:lumMod val="50000"/>
                </a:schemeClr>
              </a:solidFill>
              <a:latin typeface="+mn-lt"/>
            </a:endParaRPr>
          </a:p>
          <a:p>
            <a:endParaRPr lang="en-US" dirty="0"/>
          </a:p>
        </p:txBody>
      </p:sp>
      <p:sp>
        <p:nvSpPr>
          <p:cNvPr id="7" name="TextBox 6">
            <a:extLst>
              <a:ext uri="{FF2B5EF4-FFF2-40B4-BE49-F238E27FC236}">
                <a16:creationId xmlns:a16="http://schemas.microsoft.com/office/drawing/2014/main" id="{6256163E-76BA-2F15-04D9-372CC097EBDE}"/>
              </a:ext>
            </a:extLst>
          </p:cNvPr>
          <p:cNvSpPr txBox="1"/>
          <p:nvPr/>
        </p:nvSpPr>
        <p:spPr>
          <a:xfrm>
            <a:off x="7249885" y="10547924"/>
            <a:ext cx="14129658" cy="25648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7" rtl="0" fontAlgn="auto" latinLnBrk="0" hangingPunct="0">
              <a:lnSpc>
                <a:spcPct val="100000"/>
              </a:lnSpc>
              <a:spcBef>
                <a:spcPts val="0"/>
              </a:spcBef>
              <a:spcAft>
                <a:spcPts val="0"/>
              </a:spcAft>
              <a:buClrTx/>
              <a:buSzTx/>
              <a:buFontTx/>
              <a:buNone/>
              <a:tabLst/>
            </a:pPr>
            <a:r>
              <a:rPr lang="en-US" sz="4000" b="1" dirty="0">
                <a:solidFill>
                  <a:schemeClr val="tx1">
                    <a:lumMod val="50000"/>
                  </a:schemeClr>
                </a:solidFill>
                <a:latin typeface="+mn-lt"/>
              </a:rPr>
              <a:t>This is an example of building a Need section and Project Design that is responsive to a complex history of community violence—a history that AI cannot glean from online sources.</a:t>
            </a:r>
            <a:endParaRPr kumimoji="0" lang="en-US" sz="4000" b="1" i="0" u="none" strike="noStrike" cap="none" spc="0" normalizeH="0" baseline="0" dirty="0">
              <a:ln>
                <a:noFill/>
              </a:ln>
              <a:solidFill>
                <a:schemeClr val="tx1">
                  <a:lumMod val="50000"/>
                </a:schemeClr>
              </a:solidFill>
              <a:effectLst/>
              <a:uFillTx/>
              <a:latin typeface="+mn-lt"/>
              <a:ea typeface="+mj-ea"/>
              <a:cs typeface="+mj-cs"/>
              <a:sym typeface="Helvetica Neue"/>
            </a:endParaRPr>
          </a:p>
        </p:txBody>
      </p:sp>
      <p:sp>
        <p:nvSpPr>
          <p:cNvPr id="11" name="Right Arrow 10">
            <a:extLst>
              <a:ext uri="{FF2B5EF4-FFF2-40B4-BE49-F238E27FC236}">
                <a16:creationId xmlns:a16="http://schemas.microsoft.com/office/drawing/2014/main" id="{48148D98-B2FF-29DA-1B4B-CF17FA479B78}"/>
              </a:ext>
            </a:extLst>
          </p:cNvPr>
          <p:cNvSpPr/>
          <p:nvPr/>
        </p:nvSpPr>
        <p:spPr>
          <a:xfrm flipH="1">
            <a:off x="18487817" y="6343082"/>
            <a:ext cx="3721406" cy="1182247"/>
          </a:xfrm>
          <a:prstGeom prst="rightArrow">
            <a:avLst/>
          </a:prstGeom>
          <a:solidFill>
            <a:srgbClr val="FFC000"/>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5E5E5E"/>
              </a:solidFill>
              <a:effectLst/>
              <a:uFillTx/>
              <a:latin typeface="+mj-lt"/>
              <a:ea typeface="+mj-ea"/>
              <a:cs typeface="+mj-cs"/>
              <a:sym typeface="Helvetica Neue"/>
            </a:endParaRPr>
          </a:p>
        </p:txBody>
      </p:sp>
      <p:pic>
        <p:nvPicPr>
          <p:cNvPr id="6" name="Picture 5" descr="A close-up of a text&#10;&#10;AI-generated content may be incorrect.">
            <a:extLst>
              <a:ext uri="{FF2B5EF4-FFF2-40B4-BE49-F238E27FC236}">
                <a16:creationId xmlns:a16="http://schemas.microsoft.com/office/drawing/2014/main" id="{18E99BCC-104B-8012-28B2-5BA79C6419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036" y="2253098"/>
            <a:ext cx="16977082" cy="8093724"/>
          </a:xfrm>
          <a:prstGeom prst="rect">
            <a:avLst/>
          </a:prstGeom>
        </p:spPr>
      </p:pic>
    </p:spTree>
    <p:extLst>
      <p:ext uri="{BB962C8B-B14F-4D97-AF65-F5344CB8AC3E}">
        <p14:creationId xmlns:p14="http://schemas.microsoft.com/office/powerpoint/2010/main" val="40250229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9F790-116A-AA2F-7A06-3CCA2E3ABDB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C81E13F-5740-FAF1-9B19-C5F739D2CCC0}"/>
              </a:ext>
            </a:extLst>
          </p:cNvPr>
          <p:cNvSpPr>
            <a:spLocks noGrp="1"/>
          </p:cNvSpPr>
          <p:nvPr>
            <p:ph type="title"/>
          </p:nvPr>
        </p:nvSpPr>
        <p:spPr>
          <a:xfrm>
            <a:off x="425337" y="274721"/>
            <a:ext cx="23317200" cy="2286000"/>
          </a:xfrm>
        </p:spPr>
        <p:txBody>
          <a:bodyPr>
            <a:normAutofit fontScale="90000"/>
          </a:bodyPr>
          <a:lstStyle/>
          <a:p>
            <a:r>
              <a:rPr lang="en-US" sz="6600" dirty="0">
                <a:solidFill>
                  <a:srgbClr val="0EB1A4"/>
                </a:solidFill>
              </a:rPr>
              <a:t>Example 3: </a:t>
            </a:r>
            <a:r>
              <a:rPr lang="en-US" dirty="0">
                <a:solidFill>
                  <a:srgbClr val="0EB1A4"/>
                </a:solidFill>
              </a:rPr>
              <a:t>Department of Labor Growth Opportunities from applicant in Asheville, NC</a:t>
            </a:r>
            <a:br>
              <a:rPr lang="en-US" dirty="0">
                <a:solidFill>
                  <a:srgbClr val="0EB1A4"/>
                </a:solidFill>
              </a:rPr>
            </a:br>
            <a:endParaRPr lang="en-US" sz="6600" dirty="0">
              <a:solidFill>
                <a:srgbClr val="0EB1A4"/>
              </a:solidFill>
            </a:endParaRPr>
          </a:p>
        </p:txBody>
      </p:sp>
      <p:pic>
        <p:nvPicPr>
          <p:cNvPr id="2" name="Image" descr="Image">
            <a:extLst>
              <a:ext uri="{FF2B5EF4-FFF2-40B4-BE49-F238E27FC236}">
                <a16:creationId xmlns:a16="http://schemas.microsoft.com/office/drawing/2014/main" id="{44776583-A44A-AE97-83D6-6E8FEEA2E88A}"/>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5" name="Content Placeholder 4">
            <a:extLst>
              <a:ext uri="{FF2B5EF4-FFF2-40B4-BE49-F238E27FC236}">
                <a16:creationId xmlns:a16="http://schemas.microsoft.com/office/drawing/2014/main" id="{755298FC-E306-0F13-7B83-241BB52C2499}"/>
              </a:ext>
            </a:extLst>
          </p:cNvPr>
          <p:cNvSpPr>
            <a:spLocks noGrp="1"/>
          </p:cNvSpPr>
          <p:nvPr>
            <p:ph idx="1"/>
          </p:nvPr>
        </p:nvSpPr>
        <p:spPr>
          <a:xfrm>
            <a:off x="687388" y="2761823"/>
            <a:ext cx="23055149" cy="9527013"/>
          </a:xfrm>
        </p:spPr>
        <p:txBody>
          <a:bodyPr numCol="1">
            <a:normAutofit/>
          </a:bodyPr>
          <a:lstStyle/>
          <a:p>
            <a:pPr marL="609600" lvl="1" indent="0">
              <a:buNone/>
            </a:pPr>
            <a:endParaRPr lang="en-US" sz="5400" dirty="0">
              <a:solidFill>
                <a:schemeClr val="bg2">
                  <a:lumMod val="50000"/>
                </a:schemeClr>
              </a:solidFill>
              <a:latin typeface="+mn-lt"/>
            </a:endParaRPr>
          </a:p>
          <a:p>
            <a:pPr marL="609600" lvl="1" indent="0">
              <a:buNone/>
            </a:pPr>
            <a:endParaRPr lang="en-US" sz="5400" dirty="0">
              <a:solidFill>
                <a:schemeClr val="bg2">
                  <a:lumMod val="50000"/>
                </a:schemeClr>
              </a:solidFill>
              <a:latin typeface="+mn-lt"/>
            </a:endParaRPr>
          </a:p>
          <a:p>
            <a:endParaRPr lang="en-US" dirty="0"/>
          </a:p>
        </p:txBody>
      </p:sp>
      <p:sp>
        <p:nvSpPr>
          <p:cNvPr id="7" name="TextBox 6">
            <a:extLst>
              <a:ext uri="{FF2B5EF4-FFF2-40B4-BE49-F238E27FC236}">
                <a16:creationId xmlns:a16="http://schemas.microsoft.com/office/drawing/2014/main" id="{BCA87F1F-77D7-1AE4-6DB4-2D446EB6469D}"/>
              </a:ext>
            </a:extLst>
          </p:cNvPr>
          <p:cNvSpPr txBox="1"/>
          <p:nvPr/>
        </p:nvSpPr>
        <p:spPr>
          <a:xfrm>
            <a:off x="7249885" y="10547924"/>
            <a:ext cx="14129658" cy="25648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7" rtl="0" fontAlgn="auto" latinLnBrk="0" hangingPunct="0">
              <a:lnSpc>
                <a:spcPct val="100000"/>
              </a:lnSpc>
              <a:spcBef>
                <a:spcPts val="0"/>
              </a:spcBef>
              <a:spcAft>
                <a:spcPts val="0"/>
              </a:spcAft>
              <a:buClrTx/>
              <a:buSzTx/>
              <a:buFontTx/>
              <a:buNone/>
              <a:tabLst/>
            </a:pPr>
            <a:r>
              <a:rPr lang="en-US" sz="4000" b="1" dirty="0">
                <a:solidFill>
                  <a:schemeClr val="tx1">
                    <a:lumMod val="50000"/>
                  </a:schemeClr>
                </a:solidFill>
                <a:latin typeface="+mn-lt"/>
              </a:rPr>
              <a:t>This is an example of building a Need section and Project Design that is responsive to a complex history of community violence—a history that AI cannot glean from online sources.</a:t>
            </a:r>
            <a:endParaRPr kumimoji="0" lang="en-US" sz="4000" b="1" i="0" u="none" strike="noStrike" cap="none" spc="0" normalizeH="0" baseline="0" dirty="0">
              <a:ln>
                <a:noFill/>
              </a:ln>
              <a:solidFill>
                <a:schemeClr val="tx1">
                  <a:lumMod val="50000"/>
                </a:schemeClr>
              </a:solidFill>
              <a:effectLst/>
              <a:uFillTx/>
              <a:latin typeface="+mn-lt"/>
              <a:ea typeface="+mj-ea"/>
              <a:cs typeface="+mj-cs"/>
              <a:sym typeface="Helvetica Neue"/>
            </a:endParaRPr>
          </a:p>
        </p:txBody>
      </p:sp>
      <p:sp>
        <p:nvSpPr>
          <p:cNvPr id="11" name="Right Arrow 10">
            <a:extLst>
              <a:ext uri="{FF2B5EF4-FFF2-40B4-BE49-F238E27FC236}">
                <a16:creationId xmlns:a16="http://schemas.microsoft.com/office/drawing/2014/main" id="{C864F3BD-FE5D-EC5C-3469-B674939C9D8D}"/>
              </a:ext>
            </a:extLst>
          </p:cNvPr>
          <p:cNvSpPr/>
          <p:nvPr/>
        </p:nvSpPr>
        <p:spPr>
          <a:xfrm flipH="1">
            <a:off x="18487817" y="6343082"/>
            <a:ext cx="3721406" cy="1182247"/>
          </a:xfrm>
          <a:prstGeom prst="rightArrow">
            <a:avLst/>
          </a:prstGeom>
          <a:solidFill>
            <a:srgbClr val="FFC000"/>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5E5E5E"/>
              </a:solidFill>
              <a:effectLst/>
              <a:uFillTx/>
              <a:latin typeface="+mj-lt"/>
              <a:ea typeface="+mj-ea"/>
              <a:cs typeface="+mj-cs"/>
              <a:sym typeface="Helvetica Neue"/>
            </a:endParaRPr>
          </a:p>
        </p:txBody>
      </p:sp>
      <p:pic>
        <p:nvPicPr>
          <p:cNvPr id="8" name="Picture 7" descr="A close-up of a text&#10;&#10;AI-generated content may be incorrect.">
            <a:extLst>
              <a:ext uri="{FF2B5EF4-FFF2-40B4-BE49-F238E27FC236}">
                <a16:creationId xmlns:a16="http://schemas.microsoft.com/office/drawing/2014/main" id="{3F24C04B-3908-79AD-651E-43725264F3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1707" y="2368649"/>
            <a:ext cx="16298465" cy="7978172"/>
          </a:xfrm>
          <a:prstGeom prst="rect">
            <a:avLst/>
          </a:prstGeom>
        </p:spPr>
      </p:pic>
    </p:spTree>
    <p:extLst>
      <p:ext uri="{BB962C8B-B14F-4D97-AF65-F5344CB8AC3E}">
        <p14:creationId xmlns:p14="http://schemas.microsoft.com/office/powerpoint/2010/main" val="5462208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BA350-CC12-0DEF-C828-1921FEABB89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5C10ABD-7129-C552-A7C0-3EE0BDDFE382}"/>
              </a:ext>
            </a:extLst>
          </p:cNvPr>
          <p:cNvSpPr>
            <a:spLocks noGrp="1"/>
          </p:cNvSpPr>
          <p:nvPr>
            <p:ph type="title"/>
          </p:nvPr>
        </p:nvSpPr>
        <p:spPr>
          <a:xfrm>
            <a:off x="986367" y="999565"/>
            <a:ext cx="23317200" cy="2286000"/>
          </a:xfrm>
        </p:spPr>
        <p:txBody>
          <a:bodyPr>
            <a:normAutofit/>
          </a:bodyPr>
          <a:lstStyle/>
          <a:p>
            <a:r>
              <a:rPr lang="en-US" dirty="0">
                <a:solidFill>
                  <a:srgbClr val="0EB1A4"/>
                </a:solidFill>
              </a:rPr>
              <a:t>Conclusion: Summary of AI Use in Grant Development</a:t>
            </a:r>
          </a:p>
        </p:txBody>
      </p:sp>
      <p:sp>
        <p:nvSpPr>
          <p:cNvPr id="6" name="Content Placeholder 5">
            <a:extLst>
              <a:ext uri="{FF2B5EF4-FFF2-40B4-BE49-F238E27FC236}">
                <a16:creationId xmlns:a16="http://schemas.microsoft.com/office/drawing/2014/main" id="{94BFAEF5-2D0A-419C-382D-7531EA4CA6F4}"/>
              </a:ext>
            </a:extLst>
          </p:cNvPr>
          <p:cNvSpPr>
            <a:spLocks noGrp="1"/>
          </p:cNvSpPr>
          <p:nvPr>
            <p:ph idx="1"/>
          </p:nvPr>
        </p:nvSpPr>
        <p:spPr>
          <a:xfrm>
            <a:off x="833967" y="2316458"/>
            <a:ext cx="22563666" cy="10399978"/>
          </a:xfrm>
        </p:spPr>
        <p:txBody>
          <a:bodyPr numCol="1">
            <a:normAutofit fontScale="92500" lnSpcReduction="10000"/>
          </a:bodyPr>
          <a:lstStyle/>
          <a:p>
            <a:r>
              <a:rPr lang="en-US" sz="5600" dirty="0">
                <a:solidFill>
                  <a:schemeClr val="bg2">
                    <a:lumMod val="50000"/>
                  </a:schemeClr>
                </a:solidFill>
                <a:latin typeface="+mn-lt"/>
                <a:ea typeface="+mn-ea"/>
              </a:rPr>
              <a:t>Using AI in grant development does not have to be all or nothing.</a:t>
            </a:r>
          </a:p>
          <a:p>
            <a:r>
              <a:rPr lang="en-US" sz="5600" dirty="0">
                <a:solidFill>
                  <a:schemeClr val="bg2">
                    <a:lumMod val="50000"/>
                  </a:schemeClr>
                </a:solidFill>
                <a:latin typeface="+mn-lt"/>
                <a:ea typeface="+mn-ea"/>
              </a:rPr>
              <a:t>Think of AI as your assistant, not a replacement.</a:t>
            </a:r>
          </a:p>
          <a:p>
            <a:r>
              <a:rPr lang="en-US" sz="5600" dirty="0">
                <a:solidFill>
                  <a:schemeClr val="bg2">
                    <a:lumMod val="50000"/>
                  </a:schemeClr>
                </a:solidFill>
                <a:latin typeface="+mn-lt"/>
                <a:ea typeface="+mn-ea"/>
              </a:rPr>
              <a:t>It is all about the prompts.</a:t>
            </a:r>
          </a:p>
          <a:p>
            <a:r>
              <a:rPr lang="en-US" sz="5600" dirty="0">
                <a:solidFill>
                  <a:schemeClr val="bg2">
                    <a:lumMod val="50000"/>
                  </a:schemeClr>
                </a:solidFill>
                <a:latin typeface="+mn-lt"/>
                <a:ea typeface="+mn-ea"/>
              </a:rPr>
              <a:t>Establish AI policies to ensure clear, shared standards for acceptable AI usage within your organization.</a:t>
            </a:r>
          </a:p>
          <a:p>
            <a:r>
              <a:rPr lang="en-US" sz="5600" dirty="0">
                <a:solidFill>
                  <a:schemeClr val="bg2">
                    <a:lumMod val="50000"/>
                  </a:schemeClr>
                </a:solidFill>
                <a:latin typeface="+mn-lt"/>
                <a:ea typeface="+mn-ea"/>
              </a:rPr>
              <a:t>Expect more </a:t>
            </a:r>
            <a:r>
              <a:rPr lang="en-US" sz="5600" dirty="0" err="1">
                <a:solidFill>
                  <a:schemeClr val="bg2">
                    <a:lumMod val="50000"/>
                  </a:schemeClr>
                </a:solidFill>
                <a:latin typeface="+mn-lt"/>
                <a:ea typeface="+mn-ea"/>
              </a:rPr>
              <a:t>grantmakers</a:t>
            </a:r>
            <a:r>
              <a:rPr lang="en-US" sz="5600" dirty="0">
                <a:solidFill>
                  <a:schemeClr val="bg2">
                    <a:lumMod val="50000"/>
                  </a:schemeClr>
                </a:solidFill>
                <a:latin typeface="+mn-lt"/>
                <a:ea typeface="+mn-ea"/>
              </a:rPr>
              <a:t> to set clear expectations around the use of AI to ensure ethical and effective use.</a:t>
            </a:r>
          </a:p>
          <a:p>
            <a:r>
              <a:rPr lang="en-US" sz="5600" dirty="0">
                <a:solidFill>
                  <a:schemeClr val="bg2">
                    <a:lumMod val="50000"/>
                  </a:schemeClr>
                </a:solidFill>
                <a:latin typeface="+mn-lt"/>
                <a:ea typeface="+mn-ea"/>
              </a:rPr>
              <a:t>Collaborate with other nonprofits to share best practices and keep dialogue open.</a:t>
            </a:r>
          </a:p>
          <a:p>
            <a:r>
              <a:rPr lang="en-US" sz="5600" b="1" dirty="0">
                <a:solidFill>
                  <a:schemeClr val="bg2">
                    <a:lumMod val="50000"/>
                  </a:schemeClr>
                </a:solidFill>
                <a:latin typeface="+mn-lt"/>
                <a:ea typeface="+mn-ea"/>
              </a:rPr>
              <a:t>How can AI make this “better” rather than how can AI do this for me?</a:t>
            </a:r>
            <a:endParaRPr lang="en-US" sz="5600" b="1" dirty="0">
              <a:solidFill>
                <a:schemeClr val="bg2">
                  <a:lumMod val="50000"/>
                </a:schemeClr>
              </a:solidFill>
              <a:latin typeface="+mn-ea"/>
              <a:ea typeface="+mn-ea"/>
            </a:endParaRPr>
          </a:p>
        </p:txBody>
      </p:sp>
      <p:pic>
        <p:nvPicPr>
          <p:cNvPr id="2" name="Image" descr="Image">
            <a:extLst>
              <a:ext uri="{FF2B5EF4-FFF2-40B4-BE49-F238E27FC236}">
                <a16:creationId xmlns:a16="http://schemas.microsoft.com/office/drawing/2014/main" id="{258D617A-B0BE-647C-99E8-F40D886B425B}"/>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Tree>
    <p:extLst>
      <p:ext uri="{BB962C8B-B14F-4D97-AF65-F5344CB8AC3E}">
        <p14:creationId xmlns:p14="http://schemas.microsoft.com/office/powerpoint/2010/main" val="32971315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12F1D7C-1F6F-3D42-B0A1-500F5F849728}"/>
              </a:ext>
            </a:extLst>
          </p:cNvPr>
          <p:cNvSpPr txBox="1">
            <a:spLocks/>
          </p:cNvSpPr>
          <p:nvPr/>
        </p:nvSpPr>
        <p:spPr>
          <a:xfrm>
            <a:off x="5091954" y="2611969"/>
            <a:ext cx="21945602" cy="2286000"/>
          </a:xfrm>
          <a:prstGeom prst="rect">
            <a:avLst/>
          </a:prstGeom>
        </p:spPr>
        <p:txBody>
          <a:bodyPr vert="horz" lIns="182880" tIns="91440" rIns="182880" bIns="91440" rtlCol="0" anchor="ctr">
            <a:normAutofit/>
          </a:bodyPr>
          <a:lstStyle>
            <a:lvl1pPr algn="l" defTabSz="914400" rtl="0" eaLnBrk="1" latinLnBrk="0" hangingPunct="1">
              <a:spcBef>
                <a:spcPct val="0"/>
              </a:spcBef>
              <a:buNone/>
              <a:defRPr sz="3600" b="1" i="0" kern="1200">
                <a:solidFill>
                  <a:srgbClr val="2F6A36"/>
                </a:solidFill>
                <a:latin typeface="Montserrat Medium" pitchFamily="2" charset="77"/>
                <a:ea typeface="+mj-ea"/>
                <a:cs typeface="Arial" pitchFamily="34" charset="0"/>
              </a:defRPr>
            </a:lvl1pPr>
          </a:lstStyle>
          <a:p>
            <a:r>
              <a:rPr lang="en-US" sz="7200" dirty="0">
                <a:solidFill>
                  <a:schemeClr val="accent2">
                    <a:lumMod val="50000"/>
                  </a:schemeClr>
                </a:solidFill>
              </a:rPr>
              <a:t>Questions?</a:t>
            </a:r>
          </a:p>
        </p:txBody>
      </p:sp>
      <p:cxnSp>
        <p:nvCxnSpPr>
          <p:cNvPr id="5" name="Straight Connector 4">
            <a:extLst>
              <a:ext uri="{FF2B5EF4-FFF2-40B4-BE49-F238E27FC236}">
                <a16:creationId xmlns:a16="http://schemas.microsoft.com/office/drawing/2014/main" id="{59B90783-B3B5-5042-8457-9EC07EAA4CD2}"/>
              </a:ext>
            </a:extLst>
          </p:cNvPr>
          <p:cNvCxnSpPr/>
          <p:nvPr/>
        </p:nvCxnSpPr>
        <p:spPr>
          <a:xfrm>
            <a:off x="0" y="6553200"/>
            <a:ext cx="19019520" cy="0"/>
          </a:xfrm>
          <a:prstGeom prst="line">
            <a:avLst/>
          </a:prstGeom>
          <a:ln w="38100">
            <a:solidFill>
              <a:srgbClr val="FBC315"/>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7563956-ECFE-A616-6574-6B09ACD29F81}"/>
              </a:ext>
            </a:extLst>
          </p:cNvPr>
          <p:cNvSpPr txBox="1"/>
          <p:nvPr/>
        </p:nvSpPr>
        <p:spPr>
          <a:xfrm>
            <a:off x="304799" y="7162800"/>
            <a:ext cx="17514277" cy="6124754"/>
          </a:xfrm>
          <a:prstGeom prst="rect">
            <a:avLst/>
          </a:prstGeom>
          <a:noFill/>
        </p:spPr>
        <p:txBody>
          <a:bodyPr wrap="square" rtlCol="0">
            <a:spAutoFit/>
          </a:bodyPr>
          <a:lstStyle/>
          <a:p>
            <a:r>
              <a:rPr lang="en-US" sz="5600" b="1" dirty="0">
                <a:solidFill>
                  <a:schemeClr val="bg2">
                    <a:lumMod val="50000"/>
                  </a:schemeClr>
                </a:solidFill>
                <a:cs typeface="Arial" panose="020B0604020202020204" pitchFamily="34" charset="0"/>
              </a:rPr>
              <a:t>IFP Contact Information:</a:t>
            </a:r>
          </a:p>
          <a:p>
            <a:r>
              <a:rPr lang="en-US" sz="4800" dirty="0">
                <a:solidFill>
                  <a:schemeClr val="bg2">
                    <a:lumMod val="50000"/>
                  </a:schemeClr>
                </a:solidFill>
                <a:cs typeface="Arial" panose="020B0604020202020204" pitchFamily="34" charset="0"/>
              </a:rPr>
              <a:t>Louise Mathias, Senior Partner</a:t>
            </a:r>
          </a:p>
          <a:p>
            <a:r>
              <a:rPr lang="en-US" sz="4800" dirty="0">
                <a:solidFill>
                  <a:schemeClr val="tx1">
                    <a:lumMod val="75000"/>
                    <a:lumOff val="25000"/>
                  </a:schemeClr>
                </a:solidFill>
                <a:cs typeface="Arial" panose="020B0604020202020204" pitchFamily="34" charset="0"/>
                <a:hlinkClick r:id="rId3"/>
              </a:rPr>
              <a:t>Louise.mathias@innovativefundingpartners.com</a:t>
            </a:r>
            <a:endParaRPr lang="en-US" sz="4800" dirty="0">
              <a:solidFill>
                <a:schemeClr val="tx1">
                  <a:lumMod val="75000"/>
                  <a:lumOff val="25000"/>
                </a:schemeClr>
              </a:solidFill>
              <a:cs typeface="Arial" panose="020B0604020202020204" pitchFamily="34" charset="0"/>
            </a:endParaRPr>
          </a:p>
          <a:p>
            <a:r>
              <a:rPr lang="en-US" sz="4800" dirty="0">
                <a:solidFill>
                  <a:schemeClr val="bg2">
                    <a:lumMod val="50000"/>
                  </a:schemeClr>
                </a:solidFill>
                <a:cs typeface="Arial" panose="020B0604020202020204" pitchFamily="34" charset="0"/>
              </a:rPr>
              <a:t>(202) 809-3401</a:t>
            </a:r>
          </a:p>
          <a:p>
            <a:endParaRPr lang="en-US" sz="4800" dirty="0">
              <a:solidFill>
                <a:schemeClr val="bg2">
                  <a:lumMod val="50000"/>
                </a:schemeClr>
              </a:solidFill>
              <a:cs typeface="Arial" panose="020B0604020202020204" pitchFamily="34" charset="0"/>
            </a:endParaRPr>
          </a:p>
          <a:p>
            <a:r>
              <a:rPr lang="en-US" sz="4800" dirty="0">
                <a:solidFill>
                  <a:schemeClr val="bg2">
                    <a:lumMod val="50000"/>
                  </a:schemeClr>
                </a:solidFill>
                <a:cs typeface="Arial" panose="020B0604020202020204" pitchFamily="34" charset="0"/>
              </a:rPr>
              <a:t>Dr. Brian Kelley, Senior Partner</a:t>
            </a:r>
          </a:p>
          <a:p>
            <a:r>
              <a:rPr lang="en-US" sz="4800" dirty="0">
                <a:solidFill>
                  <a:schemeClr val="tx1">
                    <a:lumMod val="75000"/>
                    <a:lumOff val="25000"/>
                  </a:schemeClr>
                </a:solidFill>
                <a:cs typeface="Arial" panose="020B0604020202020204" pitchFamily="34" charset="0"/>
                <a:hlinkClick r:id="rId4"/>
              </a:rPr>
              <a:t>Brian.Kelley@innovativefundingpartners.com</a:t>
            </a:r>
            <a:endParaRPr lang="en-US" sz="4800" dirty="0">
              <a:solidFill>
                <a:schemeClr val="tx1">
                  <a:lumMod val="75000"/>
                  <a:lumOff val="25000"/>
                </a:schemeClr>
              </a:solidFill>
              <a:cs typeface="Arial" panose="020B0604020202020204" pitchFamily="34" charset="0"/>
            </a:endParaRPr>
          </a:p>
          <a:p>
            <a:r>
              <a:rPr lang="en-US" sz="4800" dirty="0">
                <a:solidFill>
                  <a:schemeClr val="bg2">
                    <a:lumMod val="50000"/>
                  </a:schemeClr>
                </a:solidFill>
                <a:cs typeface="Arial" panose="020B0604020202020204" pitchFamily="34" charset="0"/>
              </a:rPr>
              <a:t>(202) 809-3399</a:t>
            </a:r>
          </a:p>
        </p:txBody>
      </p:sp>
      <p:pic>
        <p:nvPicPr>
          <p:cNvPr id="3" name="Image" descr="Image">
            <a:extLst>
              <a:ext uri="{FF2B5EF4-FFF2-40B4-BE49-F238E27FC236}">
                <a16:creationId xmlns:a16="http://schemas.microsoft.com/office/drawing/2014/main" id="{4E0BD557-472E-9F17-4F1D-17676F74B8E5}"/>
              </a:ext>
            </a:extLst>
          </p:cNvPr>
          <p:cNvPicPr>
            <a:picLocks noChangeAspect="1"/>
          </p:cNvPicPr>
          <p:nvPr/>
        </p:nvPicPr>
        <p:blipFill>
          <a:blip r:embed="rId5"/>
          <a:stretch>
            <a:fillRect/>
          </a:stretch>
        </p:blipFill>
        <p:spPr>
          <a:xfrm>
            <a:off x="17467395" y="3242737"/>
            <a:ext cx="6611805" cy="5726457"/>
          </a:xfrm>
          <a:prstGeom prst="rect">
            <a:avLst/>
          </a:prstGeom>
          <a:ln w="12700">
            <a:miter lim="400000"/>
          </a:ln>
        </p:spPr>
      </p:pic>
    </p:spTree>
    <p:extLst>
      <p:ext uri="{BB962C8B-B14F-4D97-AF65-F5344CB8AC3E}">
        <p14:creationId xmlns:p14="http://schemas.microsoft.com/office/powerpoint/2010/main" val="4012011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7"/>
        <p:cNvGrpSpPr/>
        <p:nvPr/>
      </p:nvGrpSpPr>
      <p:grpSpPr>
        <a:xfrm>
          <a:off x="0" y="0"/>
          <a:ext cx="0" cy="0"/>
          <a:chOff x="0" y="0"/>
          <a:chExt cx="0" cy="0"/>
        </a:xfrm>
      </p:grpSpPr>
      <p:sp useBgFill="1">
        <p:nvSpPr>
          <p:cNvPr id="103" name="Rectangle 102">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4383998" cy="13714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sym typeface="Helvetica Neue"/>
            </a:endParaRPr>
          </a:p>
        </p:txBody>
      </p:sp>
      <p:sp>
        <p:nvSpPr>
          <p:cNvPr id="105" name="Rectangle 104">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
            <a:ext cx="24384000" cy="88251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sym typeface="Helvetica Neue"/>
            </a:endParaRPr>
          </a:p>
        </p:txBody>
      </p:sp>
      <p:sp>
        <p:nvSpPr>
          <p:cNvPr id="107" name="Rectangle 106">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2928" y="1103925"/>
            <a:ext cx="21998144" cy="923709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sym typeface="Helvetica Neue"/>
            </a:endParaRPr>
          </a:p>
        </p:txBody>
      </p:sp>
      <p:sp>
        <p:nvSpPr>
          <p:cNvPr id="98" name="Google Shape;98;g20270e6df5a_0_16"/>
          <p:cNvSpPr txBox="1">
            <a:spLocks noGrp="1"/>
          </p:cNvSpPr>
          <p:nvPr>
            <p:ph type="title"/>
          </p:nvPr>
        </p:nvSpPr>
        <p:spPr>
          <a:xfrm>
            <a:off x="3048000" y="2586676"/>
            <a:ext cx="18288000" cy="6549184"/>
          </a:xfrm>
          <a:prstGeom prst="rect">
            <a:avLst/>
          </a:prstGeom>
        </p:spPr>
        <p:txBody>
          <a:bodyPr spcFirstLastPara="1" vert="horz" lIns="182880" tIns="91440" rIns="182880" bIns="91440" rtlCol="0" anchor="ctr" anchorCtr="0">
            <a:normAutofit/>
          </a:bodyPr>
          <a:lstStyle/>
          <a:p>
            <a:pPr marL="101600" algn="ctr">
              <a:buClr>
                <a:schemeClr val="dk1"/>
              </a:buClr>
              <a:buSzPts val="2800"/>
            </a:pPr>
            <a:r>
              <a:rPr lang="en-US" sz="5600" b="1" dirty="0">
                <a:latin typeface="Montserrat" pitchFamily="2" charset="77"/>
                <a:ea typeface="Helvetica Neue" panose="02000503000000020004" pitchFamily="2" charset="0"/>
                <a:cs typeface="Helvetica Neue" panose="02000503000000020004" pitchFamily="2" charset="0"/>
                <a:sym typeface="Montserrat"/>
              </a:rPr>
              <a:t>What is the Grants Help Desk?</a:t>
            </a:r>
            <a:br>
              <a:rPr lang="en-US" sz="4600" b="1" dirty="0">
                <a:latin typeface="Montserrat" pitchFamily="2" charset="77"/>
                <a:sym typeface="Montserrat"/>
              </a:rPr>
            </a:br>
            <a:br>
              <a:rPr lang="en-US" sz="4600" b="1" dirty="0">
                <a:latin typeface="Montserrat" pitchFamily="2" charset="77"/>
                <a:ea typeface="Helvetica Neue" panose="02000503000000020004" pitchFamily="2" charset="0"/>
                <a:cs typeface="Helvetica Neue" panose="02000503000000020004" pitchFamily="2" charset="0"/>
                <a:sym typeface="Montserrat"/>
              </a:rPr>
            </a:br>
            <a:r>
              <a:rPr lang="en-US" sz="4400" dirty="0">
                <a:latin typeface="Helvetica" pitchFamily="2" charset="0"/>
                <a:ea typeface="Helvetica Neue" panose="02000503000000020004" pitchFamily="2" charset="0"/>
                <a:cs typeface="Helvetica Neue" panose="02000503000000020004" pitchFamily="2" charset="0"/>
              </a:rPr>
              <a:t>The Grants Help Desk provides technical support to eligible organizations that have questions about a funding opportunity to which they are considering applying, or questions that may arise during the grant development process. The goal is to help make grant applications more competitive and to improve the chances of securing funding outside of Dogwood. Support is provided by IFP.</a:t>
            </a:r>
            <a:endParaRPr lang="en-US" sz="5600" b="1" dirty="0">
              <a:latin typeface="Helvetica" pitchFamily="2" charset="0"/>
              <a:ea typeface="Helvetica Neue" panose="02000503000000020004" pitchFamily="2" charset="0"/>
              <a:cs typeface="Helvetica Neue" panose="02000503000000020004" pitchFamily="2" charset="0"/>
              <a:sym typeface="Montserrat"/>
            </a:endParaRPr>
          </a:p>
        </p:txBody>
      </p:sp>
      <p:cxnSp>
        <p:nvCxnSpPr>
          <p:cNvPr id="109" name="Straight Connector 108">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92928" y="12709416"/>
            <a:ext cx="22000464"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 name="Image" descr="Image">
            <a:extLst>
              <a:ext uri="{FF2B5EF4-FFF2-40B4-BE49-F238E27FC236}">
                <a16:creationId xmlns:a16="http://schemas.microsoft.com/office/drawing/2014/main" id="{A42C7207-BB09-FDC6-1587-CF282DA8910A}"/>
              </a:ext>
            </a:extLst>
          </p:cNvPr>
          <p:cNvPicPr>
            <a:picLocks noChangeAspect="1"/>
          </p:cNvPicPr>
          <p:nvPr/>
        </p:nvPicPr>
        <p:blipFill>
          <a:blip r:embed="rId3"/>
          <a:stretch>
            <a:fillRect/>
          </a:stretch>
        </p:blipFill>
        <p:spPr>
          <a:xfrm>
            <a:off x="22466296" y="12033784"/>
            <a:ext cx="1219792" cy="1056456"/>
          </a:xfrm>
          <a:prstGeom prst="rect">
            <a:avLst/>
          </a:prstGeom>
          <a:ln w="12700">
            <a:miter lim="400000"/>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13332F"/>
        </a:solidFill>
        <a:effectLst/>
      </p:bgPr>
    </p:bg>
    <p:spTree>
      <p:nvGrpSpPr>
        <p:cNvPr id="1" name=""/>
        <p:cNvGrpSpPr/>
        <p:nvPr/>
      </p:nvGrpSpPr>
      <p:grpSpPr>
        <a:xfrm>
          <a:off x="0" y="0"/>
          <a:ext cx="0" cy="0"/>
          <a:chOff x="0" y="0"/>
          <a:chExt cx="0" cy="0"/>
        </a:xfrm>
      </p:grpSpPr>
      <p:pic>
        <p:nvPicPr>
          <p:cNvPr id="184" name="Image" descr="Image"/>
          <p:cNvPicPr>
            <a:picLocks noChangeAspect="1"/>
          </p:cNvPicPr>
          <p:nvPr/>
        </p:nvPicPr>
        <p:blipFill>
          <a:blip r:embed="rId2"/>
          <a:stretch>
            <a:fillRect/>
          </a:stretch>
        </p:blipFill>
        <p:spPr>
          <a:xfrm>
            <a:off x="7771082" y="5708238"/>
            <a:ext cx="8841835" cy="2299524"/>
          </a:xfrm>
          <a:prstGeom prst="rect">
            <a:avLst/>
          </a:prstGeom>
          <a:ln w="12700">
            <a:miter lim="400000"/>
          </a:ln>
        </p:spPr>
      </p:pic>
      <p:sp>
        <p:nvSpPr>
          <p:cNvPr id="185" name="title of"/>
          <p:cNvSpPr txBox="1"/>
          <p:nvPr/>
        </p:nvSpPr>
        <p:spPr>
          <a:xfrm>
            <a:off x="11170282" y="9247868"/>
            <a:ext cx="2027606"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4000" b="1" spc="398">
                <a:solidFill>
                  <a:srgbClr val="ECB547"/>
                </a:solidFill>
                <a:latin typeface="AcuminProWide-Semibold"/>
                <a:ea typeface="AcuminProWide-Semibold"/>
                <a:cs typeface="AcuminProWide-Semibold"/>
                <a:sym typeface="AcuminProWide-Semibold"/>
              </a:defRPr>
            </a:lvl1pPr>
          </a:lstStyle>
          <a:p>
            <a:r>
              <a:rPr dirty="0"/>
              <a:t>dht.org</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7">
          <a:extLst>
            <a:ext uri="{FF2B5EF4-FFF2-40B4-BE49-F238E27FC236}">
              <a16:creationId xmlns:a16="http://schemas.microsoft.com/office/drawing/2014/main" id="{B4053CE3-6F60-38EA-BB96-00850B58785C}"/>
            </a:ext>
          </a:extLst>
        </p:cNvPr>
        <p:cNvGrpSpPr/>
        <p:nvPr/>
      </p:nvGrpSpPr>
      <p:grpSpPr>
        <a:xfrm>
          <a:off x="0" y="0"/>
          <a:ext cx="0" cy="0"/>
          <a:chOff x="0" y="0"/>
          <a:chExt cx="0" cy="0"/>
        </a:xfrm>
      </p:grpSpPr>
      <p:sp useBgFill="1">
        <p:nvSpPr>
          <p:cNvPr id="103" name="Rectangle 102">
            <a:extLst>
              <a:ext uri="{FF2B5EF4-FFF2-40B4-BE49-F238E27FC236}">
                <a16:creationId xmlns:a16="http://schemas.microsoft.com/office/drawing/2014/main" id="{23FFEAE2-9078-E59F-60BA-027524888F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4383998" cy="13714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sym typeface="Helvetica Neue"/>
            </a:endParaRPr>
          </a:p>
        </p:txBody>
      </p:sp>
      <p:sp>
        <p:nvSpPr>
          <p:cNvPr id="105" name="Rectangle 104">
            <a:extLst>
              <a:ext uri="{FF2B5EF4-FFF2-40B4-BE49-F238E27FC236}">
                <a16:creationId xmlns:a16="http://schemas.microsoft.com/office/drawing/2014/main" id="{8DD740FA-272C-3DFD-0AA4-F44E3C361A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
            <a:ext cx="24384000" cy="88251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sym typeface="Helvetica Neue"/>
            </a:endParaRPr>
          </a:p>
        </p:txBody>
      </p:sp>
      <p:sp>
        <p:nvSpPr>
          <p:cNvPr id="107" name="Rectangle 106">
            <a:extLst>
              <a:ext uri="{FF2B5EF4-FFF2-40B4-BE49-F238E27FC236}">
                <a16:creationId xmlns:a16="http://schemas.microsoft.com/office/drawing/2014/main" id="{D6EEDEE2-72C7-6899-E2BF-7046457AB9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2928" y="1103925"/>
            <a:ext cx="21998144" cy="923709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sym typeface="Helvetica Neue"/>
            </a:endParaRPr>
          </a:p>
        </p:txBody>
      </p:sp>
      <p:sp>
        <p:nvSpPr>
          <p:cNvPr id="98" name="Google Shape;98;g20270e6df5a_0_16">
            <a:extLst>
              <a:ext uri="{FF2B5EF4-FFF2-40B4-BE49-F238E27FC236}">
                <a16:creationId xmlns:a16="http://schemas.microsoft.com/office/drawing/2014/main" id="{1F996CB4-57CA-3D8D-0927-46602C66D7CC}"/>
              </a:ext>
            </a:extLst>
          </p:cNvPr>
          <p:cNvSpPr txBox="1">
            <a:spLocks noGrp="1"/>
          </p:cNvSpPr>
          <p:nvPr>
            <p:ph type="title"/>
          </p:nvPr>
        </p:nvSpPr>
        <p:spPr>
          <a:xfrm>
            <a:off x="1192926" y="1750318"/>
            <a:ext cx="21998144" cy="8825164"/>
          </a:xfrm>
          <a:prstGeom prst="rect">
            <a:avLst/>
          </a:prstGeom>
        </p:spPr>
        <p:txBody>
          <a:bodyPr spcFirstLastPara="1" vert="horz" lIns="182880" tIns="91440" rIns="182880" bIns="91440" rtlCol="0" anchor="ctr" anchorCtr="0">
            <a:normAutofit fontScale="90000"/>
          </a:bodyPr>
          <a:lstStyle/>
          <a:p>
            <a:pPr marL="101600">
              <a:buClr>
                <a:schemeClr val="dk1"/>
              </a:buClr>
              <a:buSzPts val="2800"/>
            </a:pPr>
            <a:br>
              <a:rPr lang="en-US" sz="4600" b="1" dirty="0">
                <a:sym typeface="Montserrat"/>
              </a:rPr>
            </a:br>
            <a:br>
              <a:rPr lang="en-US" sz="4600" b="1" dirty="0">
                <a:latin typeface="Helvetica Neue" panose="02000503000000020004" pitchFamily="2" charset="0"/>
                <a:ea typeface="Helvetica Neue" panose="02000503000000020004" pitchFamily="2" charset="0"/>
                <a:cs typeface="Helvetica Neue" panose="02000503000000020004" pitchFamily="2" charset="0"/>
                <a:sym typeface="Montserrat"/>
              </a:rPr>
            </a:br>
            <a:r>
              <a:rPr lang="en-US" sz="4000" dirty="0">
                <a:latin typeface="Helvetica" pitchFamily="2" charset="0"/>
                <a:ea typeface="Helvetica Neue" panose="02000503000000020004" pitchFamily="2" charset="0"/>
                <a:cs typeface="Helvetica Neue" panose="02000503000000020004" pitchFamily="2" charset="0"/>
              </a:rPr>
              <a:t>Nonprofit or municipal government organizations that: </a:t>
            </a:r>
            <a:br>
              <a:rPr lang="en-US" sz="4000" dirty="0">
                <a:latin typeface="Helvetica" pitchFamily="2" charset="0"/>
                <a:ea typeface="Helvetica Neue" panose="02000503000000020004" pitchFamily="2" charset="0"/>
                <a:cs typeface="Helvetica Neue" panose="02000503000000020004" pitchFamily="2" charset="0"/>
              </a:rPr>
            </a:br>
            <a:br>
              <a:rPr lang="en-US" sz="4000" dirty="0">
                <a:latin typeface="Helvetica" pitchFamily="2" charset="0"/>
                <a:ea typeface="Helvetica Neue" panose="02000503000000020004" pitchFamily="2" charset="0"/>
                <a:cs typeface="Helvetica Neue" panose="02000503000000020004" pitchFamily="2" charset="0"/>
              </a:rPr>
            </a:br>
            <a:r>
              <a:rPr lang="en-US" sz="4000" dirty="0">
                <a:latin typeface="Helvetica" pitchFamily="2" charset="0"/>
                <a:ea typeface="Helvetica Neue" panose="02000503000000020004" pitchFamily="2" charset="0"/>
                <a:cs typeface="Helvetica Neue" panose="02000503000000020004" pitchFamily="2" charset="0"/>
              </a:rPr>
              <a:t>Received grant funding from Dogwood in 2023 – present and are in and serving within the Qualla Boundary and/or the 18 counties of Western North Carolina (Avery, Buncombe, Burke, Cherokee, Clay, Graham, Haywood, Henderson, Jackson, Macon, Madison, McDowell, Mitchell, Polk, Rutherford, Swain, Transylvania, and Yancey)</a:t>
            </a:r>
            <a:br>
              <a:rPr lang="en-US" sz="4000" dirty="0">
                <a:latin typeface="Helvetica" pitchFamily="2" charset="0"/>
                <a:ea typeface="Helvetica Neue" panose="02000503000000020004" pitchFamily="2" charset="0"/>
                <a:cs typeface="Helvetica Neue" panose="02000503000000020004" pitchFamily="2" charset="0"/>
              </a:rPr>
            </a:br>
            <a:br>
              <a:rPr lang="en-US" sz="4000" dirty="0">
                <a:latin typeface="Helvetica" pitchFamily="2" charset="0"/>
                <a:ea typeface="Helvetica Neue" panose="02000503000000020004" pitchFamily="2" charset="0"/>
                <a:cs typeface="Helvetica Neue" panose="02000503000000020004" pitchFamily="2" charset="0"/>
              </a:rPr>
            </a:br>
            <a:r>
              <a:rPr lang="en-US" sz="4000" dirty="0">
                <a:latin typeface="Helvetica" pitchFamily="2" charset="0"/>
                <a:ea typeface="Helvetica Neue" panose="02000503000000020004" pitchFamily="2" charset="0"/>
                <a:cs typeface="Helvetica Neue" panose="02000503000000020004" pitchFamily="2" charset="0"/>
              </a:rPr>
              <a:t>OR</a:t>
            </a:r>
            <a:br>
              <a:rPr lang="en-US" sz="4000" dirty="0">
                <a:latin typeface="Helvetica" pitchFamily="2" charset="0"/>
                <a:ea typeface="Helvetica Neue" panose="02000503000000020004" pitchFamily="2" charset="0"/>
                <a:cs typeface="Helvetica Neue" panose="02000503000000020004" pitchFamily="2" charset="0"/>
              </a:rPr>
            </a:br>
            <a:br>
              <a:rPr lang="en-US" sz="4000" dirty="0">
                <a:latin typeface="Helvetica" pitchFamily="2" charset="0"/>
                <a:ea typeface="Helvetica Neue" panose="02000503000000020004" pitchFamily="2" charset="0"/>
                <a:cs typeface="Helvetica Neue" panose="02000503000000020004" pitchFamily="2" charset="0"/>
              </a:rPr>
            </a:br>
            <a:r>
              <a:rPr lang="en-US" sz="4000" dirty="0">
                <a:latin typeface="Helvetica" pitchFamily="2" charset="0"/>
                <a:ea typeface="Helvetica Neue" panose="02000503000000020004" pitchFamily="2" charset="0"/>
                <a:cs typeface="Helvetica Neue" panose="02000503000000020004" pitchFamily="2" charset="0"/>
              </a:rPr>
              <a:t>Have not received grant funding from Dogwood Health Trust but are located in one of the 12 counties most impacted by Hurricane Helene (Buncombe, Yancey, Mitchell, Avery, Henderson, McDowell, Rutherford, Madison, Polk, Burke, Haywood, and Transylvania) and are seeking funding for hurricane relief and recovery efforts.</a:t>
            </a:r>
            <a:br>
              <a:rPr lang="en-US" sz="4000" dirty="0">
                <a:latin typeface="Helvetica" pitchFamily="2" charset="0"/>
                <a:ea typeface="Helvetica Neue" panose="02000503000000020004" pitchFamily="2" charset="0"/>
                <a:cs typeface="Helvetica Neue" panose="02000503000000020004" pitchFamily="2" charset="0"/>
              </a:rPr>
            </a:br>
            <a:br>
              <a:rPr lang="en-US" sz="4000" dirty="0">
                <a:latin typeface="Helvetica" pitchFamily="2" charset="0"/>
                <a:ea typeface="Helvetica Neue" panose="02000503000000020004" pitchFamily="2" charset="0"/>
                <a:cs typeface="Helvetica Neue" panose="02000503000000020004" pitchFamily="2" charset="0"/>
              </a:rPr>
            </a:br>
            <a:r>
              <a:rPr lang="en-US" sz="4000" dirty="0">
                <a:latin typeface="Helvetica" pitchFamily="2" charset="0"/>
                <a:ea typeface="Helvetica Neue" panose="02000503000000020004" pitchFamily="2" charset="0"/>
                <a:cs typeface="Helvetica Neue" panose="02000503000000020004" pitchFamily="2" charset="0"/>
              </a:rPr>
              <a:t>Have not received support from the Grants Help Desk within the last 30 days</a:t>
            </a:r>
            <a:br>
              <a:rPr lang="en-US" sz="6000" dirty="0">
                <a:latin typeface="Helvetica" pitchFamily="2" charset="0"/>
                <a:ea typeface="Helvetica Neue" panose="02000503000000020004" pitchFamily="2" charset="0"/>
                <a:cs typeface="Helvetica Neue" panose="02000503000000020004" pitchFamily="2" charset="0"/>
              </a:rPr>
            </a:br>
            <a:endParaRPr lang="en-US" sz="5600" b="1" dirty="0">
              <a:latin typeface="Helvetica" pitchFamily="2" charset="0"/>
              <a:ea typeface="Helvetica Neue" panose="02000503000000020004" pitchFamily="2" charset="0"/>
              <a:cs typeface="Helvetica Neue" panose="02000503000000020004" pitchFamily="2" charset="0"/>
              <a:sym typeface="Montserrat"/>
            </a:endParaRPr>
          </a:p>
        </p:txBody>
      </p:sp>
      <p:cxnSp>
        <p:nvCxnSpPr>
          <p:cNvPr id="109" name="Straight Connector 108">
            <a:extLst>
              <a:ext uri="{FF2B5EF4-FFF2-40B4-BE49-F238E27FC236}">
                <a16:creationId xmlns:a16="http://schemas.microsoft.com/office/drawing/2014/main" id="{4052DB12-41FC-CA06-428D-D3C859EAE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92928" y="12709416"/>
            <a:ext cx="22000464"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 name="Image" descr="Image">
            <a:extLst>
              <a:ext uri="{FF2B5EF4-FFF2-40B4-BE49-F238E27FC236}">
                <a16:creationId xmlns:a16="http://schemas.microsoft.com/office/drawing/2014/main" id="{688F559E-465F-4760-1F6D-C9B90D30FD34}"/>
              </a:ext>
            </a:extLst>
          </p:cNvPr>
          <p:cNvPicPr>
            <a:picLocks noChangeAspect="1"/>
          </p:cNvPicPr>
          <p:nvPr/>
        </p:nvPicPr>
        <p:blipFill>
          <a:blip r:embed="rId3"/>
          <a:stretch>
            <a:fillRect/>
          </a:stretch>
        </p:blipFill>
        <p:spPr>
          <a:xfrm>
            <a:off x="22466296" y="12033784"/>
            <a:ext cx="1219792" cy="1056456"/>
          </a:xfrm>
          <a:prstGeom prst="rect">
            <a:avLst/>
          </a:prstGeom>
          <a:ln w="12700">
            <a:miter lim="400000"/>
          </a:ln>
        </p:spPr>
      </p:pic>
      <p:sp>
        <p:nvSpPr>
          <p:cNvPr id="3" name="TextBox 2">
            <a:extLst>
              <a:ext uri="{FF2B5EF4-FFF2-40B4-BE49-F238E27FC236}">
                <a16:creationId xmlns:a16="http://schemas.microsoft.com/office/drawing/2014/main" id="{36DD2A3B-80E7-1CB8-58DE-63BCE7BA2747}"/>
              </a:ext>
            </a:extLst>
          </p:cNvPr>
          <p:cNvSpPr txBox="1"/>
          <p:nvPr/>
        </p:nvSpPr>
        <p:spPr>
          <a:xfrm>
            <a:off x="1567543" y="1375182"/>
            <a:ext cx="20898754" cy="830997"/>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Montserrat" pitchFamily="2" charset="77"/>
                <a:ea typeface="+mj-ea"/>
                <a:cs typeface="+mj-cs"/>
                <a:sym typeface="Helvetica Neue"/>
              </a:rPr>
              <a:t>Who is Eligible to Receive Support from the Grants Help Desk?</a:t>
            </a:r>
          </a:p>
        </p:txBody>
      </p:sp>
    </p:spTree>
    <p:extLst>
      <p:ext uri="{BB962C8B-B14F-4D97-AF65-F5344CB8AC3E}">
        <p14:creationId xmlns:p14="http://schemas.microsoft.com/office/powerpoint/2010/main" val="1359188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7">
          <a:extLst>
            <a:ext uri="{FF2B5EF4-FFF2-40B4-BE49-F238E27FC236}">
              <a16:creationId xmlns:a16="http://schemas.microsoft.com/office/drawing/2014/main" id="{D6BABF7D-84B4-55C8-02F2-24CF3BCC7A45}"/>
            </a:ext>
          </a:extLst>
        </p:cNvPr>
        <p:cNvGrpSpPr/>
        <p:nvPr/>
      </p:nvGrpSpPr>
      <p:grpSpPr>
        <a:xfrm>
          <a:off x="0" y="0"/>
          <a:ext cx="0" cy="0"/>
          <a:chOff x="0" y="0"/>
          <a:chExt cx="0" cy="0"/>
        </a:xfrm>
      </p:grpSpPr>
      <p:sp useBgFill="1">
        <p:nvSpPr>
          <p:cNvPr id="103" name="Rectangle 102">
            <a:extLst>
              <a:ext uri="{FF2B5EF4-FFF2-40B4-BE49-F238E27FC236}">
                <a16:creationId xmlns:a16="http://schemas.microsoft.com/office/drawing/2014/main" id="{01FCC170-3558-AC3C-609A-17D8D313E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4383998" cy="13714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sym typeface="Helvetica Neue"/>
            </a:endParaRPr>
          </a:p>
        </p:txBody>
      </p:sp>
      <p:sp>
        <p:nvSpPr>
          <p:cNvPr id="105" name="Rectangle 104">
            <a:extLst>
              <a:ext uri="{FF2B5EF4-FFF2-40B4-BE49-F238E27FC236}">
                <a16:creationId xmlns:a16="http://schemas.microsoft.com/office/drawing/2014/main" id="{7DE6C735-D1B5-6EB8-7026-2D1911816A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
            <a:ext cx="24384000" cy="88251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sym typeface="Helvetica Neue"/>
            </a:endParaRPr>
          </a:p>
        </p:txBody>
      </p:sp>
      <p:sp>
        <p:nvSpPr>
          <p:cNvPr id="107" name="Rectangle 106">
            <a:extLst>
              <a:ext uri="{FF2B5EF4-FFF2-40B4-BE49-F238E27FC236}">
                <a16:creationId xmlns:a16="http://schemas.microsoft.com/office/drawing/2014/main" id="{2B880F9D-D5D3-0638-0B44-9F4C72BA4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2928" y="1103925"/>
            <a:ext cx="21998144" cy="923709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sym typeface="Helvetica Neue"/>
            </a:endParaRPr>
          </a:p>
        </p:txBody>
      </p:sp>
      <p:sp>
        <p:nvSpPr>
          <p:cNvPr id="98" name="Google Shape;98;g20270e6df5a_0_16">
            <a:extLst>
              <a:ext uri="{FF2B5EF4-FFF2-40B4-BE49-F238E27FC236}">
                <a16:creationId xmlns:a16="http://schemas.microsoft.com/office/drawing/2014/main" id="{09E388AA-5ACD-80F8-94CA-CEF3EDCD1147}"/>
              </a:ext>
            </a:extLst>
          </p:cNvPr>
          <p:cNvSpPr txBox="1">
            <a:spLocks noGrp="1"/>
          </p:cNvSpPr>
          <p:nvPr>
            <p:ph type="title"/>
          </p:nvPr>
        </p:nvSpPr>
        <p:spPr>
          <a:xfrm>
            <a:off x="1192928" y="2282751"/>
            <a:ext cx="22000464" cy="10188242"/>
          </a:xfrm>
          <a:prstGeom prst="rect">
            <a:avLst/>
          </a:prstGeom>
        </p:spPr>
        <p:txBody>
          <a:bodyPr spcFirstLastPara="1" vert="horz" lIns="182880" tIns="91440" rIns="182880" bIns="91440" rtlCol="0" anchor="ctr" anchorCtr="0">
            <a:normAutofit/>
          </a:bodyPr>
          <a:lstStyle/>
          <a:p>
            <a:r>
              <a:rPr lang="en-US" sz="4800" b="1" dirty="0">
                <a:latin typeface="Helvetica" pitchFamily="2" charset="0"/>
                <a:ea typeface="Helvetica Neue" panose="02000503000000020004" pitchFamily="2" charset="0"/>
                <a:cs typeface="Helvetica Neue" panose="02000503000000020004" pitchFamily="2" charset="0"/>
              </a:rPr>
              <a:t>Eligible:</a:t>
            </a:r>
            <a:br>
              <a:rPr lang="en-US" sz="5600" dirty="0">
                <a:latin typeface="Helvetica" pitchFamily="2" charset="0"/>
                <a:ea typeface="Helvetica Neue" panose="02000503000000020004" pitchFamily="2" charset="0"/>
                <a:cs typeface="Helvetica Neue" panose="02000503000000020004" pitchFamily="2" charset="0"/>
              </a:rPr>
            </a:br>
            <a:br>
              <a:rPr lang="en-US" sz="4000" dirty="0">
                <a:latin typeface="Helvetica" pitchFamily="2" charset="0"/>
                <a:ea typeface="Helvetica Neue" panose="02000503000000020004" pitchFamily="2" charset="0"/>
                <a:cs typeface="Helvetica Neue" panose="02000503000000020004" pitchFamily="2" charset="0"/>
              </a:rPr>
            </a:br>
            <a:r>
              <a:rPr lang="en-US" sz="4000" dirty="0">
                <a:latin typeface="Helvetica" pitchFamily="2" charset="0"/>
                <a:ea typeface="Helvetica Neue" panose="02000503000000020004" pitchFamily="2" charset="0"/>
                <a:cs typeface="Helvetica Neue" panose="02000503000000020004" pitchFamily="2" charset="0"/>
              </a:rPr>
              <a:t>-Assessing the eligibility/competitiveness of a particular project for a specific grant opportunity</a:t>
            </a:r>
            <a:br>
              <a:rPr lang="en-US" sz="4000" dirty="0">
                <a:latin typeface="Helvetica" pitchFamily="2" charset="0"/>
                <a:ea typeface="Helvetica Neue" panose="02000503000000020004" pitchFamily="2" charset="0"/>
                <a:cs typeface="Helvetica Neue" panose="02000503000000020004" pitchFamily="2" charset="0"/>
              </a:rPr>
            </a:br>
            <a:r>
              <a:rPr lang="en-US" sz="4000" dirty="0">
                <a:latin typeface="Helvetica" pitchFamily="2" charset="0"/>
                <a:ea typeface="Helvetica Neue" panose="02000503000000020004" pitchFamily="2" charset="0"/>
                <a:cs typeface="Helvetica Neue" panose="02000503000000020004" pitchFamily="2" charset="0"/>
              </a:rPr>
              <a:t>-Answering questions that arise during the grant development process (such as those related to the narrative, budget, forms, attachments, and submission to the funding agency/organization)</a:t>
            </a:r>
            <a:br>
              <a:rPr lang="en-US" sz="4000" dirty="0">
                <a:latin typeface="Helvetica" pitchFamily="2" charset="0"/>
                <a:ea typeface="Helvetica Neue" panose="02000503000000020004" pitchFamily="2" charset="0"/>
                <a:cs typeface="Helvetica Neue" panose="02000503000000020004" pitchFamily="2" charset="0"/>
              </a:rPr>
            </a:br>
            <a:r>
              <a:rPr lang="en-US" sz="4000" dirty="0">
                <a:latin typeface="Helvetica" pitchFamily="2" charset="0"/>
                <a:ea typeface="Helvetica Neue" panose="02000503000000020004" pitchFamily="2" charset="0"/>
                <a:cs typeface="Helvetica Neue" panose="02000503000000020004" pitchFamily="2" charset="0"/>
              </a:rPr>
              <a:t>-Navigating the complexities of state, federal, and private foundation grant applications</a:t>
            </a:r>
            <a:br>
              <a:rPr lang="en-US" sz="4000" dirty="0">
                <a:latin typeface="Helvetica" pitchFamily="2" charset="0"/>
                <a:ea typeface="Helvetica Neue" panose="02000503000000020004" pitchFamily="2" charset="0"/>
                <a:cs typeface="Helvetica Neue" panose="02000503000000020004" pitchFamily="2" charset="0"/>
              </a:rPr>
            </a:br>
            <a:r>
              <a:rPr lang="en-US" sz="4000" dirty="0">
                <a:latin typeface="Helvetica" pitchFamily="2" charset="0"/>
                <a:ea typeface="Helvetica Neue" panose="02000503000000020004" pitchFamily="2" charset="0"/>
                <a:cs typeface="Helvetica Neue" panose="02000503000000020004" pitchFamily="2" charset="0"/>
              </a:rPr>
              <a:t>-Guidance on grant management and post-award compliance</a:t>
            </a:r>
            <a:br>
              <a:rPr lang="en-US" sz="4000" dirty="0">
                <a:latin typeface="Helvetica" pitchFamily="2" charset="0"/>
                <a:ea typeface="Helvetica Neue" panose="02000503000000020004" pitchFamily="2" charset="0"/>
                <a:cs typeface="Helvetica Neue" panose="02000503000000020004" pitchFamily="2" charset="0"/>
              </a:rPr>
            </a:br>
            <a:br>
              <a:rPr lang="en-US" sz="4000" dirty="0">
                <a:latin typeface="Helvetica" pitchFamily="2" charset="0"/>
                <a:ea typeface="Helvetica Neue" panose="02000503000000020004" pitchFamily="2" charset="0"/>
                <a:cs typeface="Helvetica Neue" panose="02000503000000020004" pitchFamily="2" charset="0"/>
              </a:rPr>
            </a:br>
            <a:r>
              <a:rPr lang="en-US" sz="4800" b="1" dirty="0">
                <a:latin typeface="Helvetica" pitchFamily="2" charset="0"/>
                <a:ea typeface="Helvetica Neue" panose="02000503000000020004" pitchFamily="2" charset="0"/>
                <a:cs typeface="Helvetica Neue" panose="02000503000000020004" pitchFamily="2" charset="0"/>
              </a:rPr>
              <a:t>Not Eligible:</a:t>
            </a:r>
            <a:br>
              <a:rPr lang="en-US" sz="4000" dirty="0">
                <a:latin typeface="Helvetica" pitchFamily="2" charset="0"/>
                <a:ea typeface="Helvetica Neue" panose="02000503000000020004" pitchFamily="2" charset="0"/>
                <a:cs typeface="Helvetica Neue" panose="02000503000000020004" pitchFamily="2" charset="0"/>
              </a:rPr>
            </a:br>
            <a:br>
              <a:rPr lang="en-US" sz="4000" dirty="0">
                <a:latin typeface="Helvetica" pitchFamily="2" charset="0"/>
                <a:ea typeface="Helvetica Neue" panose="02000503000000020004" pitchFamily="2" charset="0"/>
                <a:cs typeface="Helvetica Neue" panose="02000503000000020004" pitchFamily="2" charset="0"/>
              </a:rPr>
            </a:br>
            <a:r>
              <a:rPr lang="en-US" sz="4000" dirty="0">
                <a:latin typeface="Helvetica" pitchFamily="2" charset="0"/>
                <a:ea typeface="Helvetica Neue" panose="02000503000000020004" pitchFamily="2" charset="0"/>
                <a:cs typeface="Helvetica Neue" panose="02000503000000020004" pitchFamily="2" charset="0"/>
              </a:rPr>
              <a:t>-Drafting a full narrative</a:t>
            </a:r>
            <a:br>
              <a:rPr lang="en-US" sz="4000" dirty="0">
                <a:latin typeface="Helvetica" pitchFamily="2" charset="0"/>
                <a:ea typeface="Helvetica Neue" panose="02000503000000020004" pitchFamily="2" charset="0"/>
                <a:cs typeface="Helvetica Neue" panose="02000503000000020004" pitchFamily="2" charset="0"/>
              </a:rPr>
            </a:br>
            <a:r>
              <a:rPr lang="en-US" sz="4000" dirty="0">
                <a:latin typeface="Helvetica" pitchFamily="2" charset="0"/>
                <a:ea typeface="Helvetica Neue" panose="02000503000000020004" pitchFamily="2" charset="0"/>
                <a:cs typeface="Helvetica Neue" panose="02000503000000020004" pitchFamily="2" charset="0"/>
              </a:rPr>
              <a:t>-Creating the project budget, work plan, or logic model</a:t>
            </a:r>
            <a:br>
              <a:rPr lang="en-US" sz="4000" dirty="0">
                <a:latin typeface="Helvetica" pitchFamily="2" charset="0"/>
                <a:ea typeface="Helvetica Neue" panose="02000503000000020004" pitchFamily="2" charset="0"/>
                <a:cs typeface="Helvetica Neue" panose="02000503000000020004" pitchFamily="2" charset="0"/>
              </a:rPr>
            </a:br>
            <a:r>
              <a:rPr lang="en-US" sz="4000" dirty="0">
                <a:latin typeface="Helvetica" pitchFamily="2" charset="0"/>
                <a:ea typeface="Helvetica Neue" panose="02000503000000020004" pitchFamily="2" charset="0"/>
                <a:cs typeface="Helvetica Neue" panose="02000503000000020004" pitchFamily="2" charset="0"/>
              </a:rPr>
              <a:t>-Performing a comprehensive search of funders that might support a project</a:t>
            </a:r>
            <a:br>
              <a:rPr lang="en-US" sz="4000" dirty="0">
                <a:latin typeface="Helvetica" pitchFamily="2" charset="0"/>
                <a:ea typeface="Helvetica Neue" panose="02000503000000020004" pitchFamily="2" charset="0"/>
                <a:cs typeface="Helvetica Neue" panose="02000503000000020004" pitchFamily="2" charset="0"/>
              </a:rPr>
            </a:br>
            <a:br>
              <a:rPr lang="en-US" sz="4000" dirty="0">
                <a:latin typeface="Helvetica" pitchFamily="2" charset="0"/>
                <a:ea typeface="Helvetica Neue" panose="02000503000000020004" pitchFamily="2" charset="0"/>
                <a:cs typeface="Helvetica Neue" panose="02000503000000020004" pitchFamily="2" charset="0"/>
              </a:rPr>
            </a:br>
            <a:br>
              <a:rPr lang="en-US" sz="5600" dirty="0">
                <a:latin typeface="Helvetica Neue" panose="02000503000000020004" pitchFamily="2" charset="0"/>
                <a:ea typeface="Helvetica Neue" panose="02000503000000020004" pitchFamily="2" charset="0"/>
                <a:cs typeface="Helvetica Neue" panose="02000503000000020004" pitchFamily="2" charset="0"/>
              </a:rPr>
            </a:br>
            <a:endParaRPr lang="en-US" sz="5600" b="1" dirty="0">
              <a:latin typeface="Helvetica Neue" panose="02000503000000020004" pitchFamily="2" charset="0"/>
              <a:ea typeface="Helvetica Neue" panose="02000503000000020004" pitchFamily="2" charset="0"/>
              <a:cs typeface="Helvetica Neue" panose="02000503000000020004" pitchFamily="2" charset="0"/>
              <a:sym typeface="Montserrat"/>
            </a:endParaRPr>
          </a:p>
        </p:txBody>
      </p:sp>
      <p:cxnSp>
        <p:nvCxnSpPr>
          <p:cNvPr id="109" name="Straight Connector 108">
            <a:extLst>
              <a:ext uri="{FF2B5EF4-FFF2-40B4-BE49-F238E27FC236}">
                <a16:creationId xmlns:a16="http://schemas.microsoft.com/office/drawing/2014/main" id="{5DB3727B-D8DF-EE0D-F83F-19A73701896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92928" y="12709416"/>
            <a:ext cx="22000464"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 name="Image" descr="Image">
            <a:extLst>
              <a:ext uri="{FF2B5EF4-FFF2-40B4-BE49-F238E27FC236}">
                <a16:creationId xmlns:a16="http://schemas.microsoft.com/office/drawing/2014/main" id="{987A102E-C28A-9EC9-6E9B-13D5140E855D}"/>
              </a:ext>
            </a:extLst>
          </p:cNvPr>
          <p:cNvPicPr>
            <a:picLocks noChangeAspect="1"/>
          </p:cNvPicPr>
          <p:nvPr/>
        </p:nvPicPr>
        <p:blipFill>
          <a:blip r:embed="rId3"/>
          <a:stretch>
            <a:fillRect/>
          </a:stretch>
        </p:blipFill>
        <p:spPr>
          <a:xfrm>
            <a:off x="22466296" y="12033784"/>
            <a:ext cx="1219792" cy="1056456"/>
          </a:xfrm>
          <a:prstGeom prst="rect">
            <a:avLst/>
          </a:prstGeom>
          <a:ln w="12700">
            <a:miter lim="400000"/>
          </a:ln>
        </p:spPr>
      </p:pic>
      <p:sp>
        <p:nvSpPr>
          <p:cNvPr id="3" name="TextBox 2">
            <a:extLst>
              <a:ext uri="{FF2B5EF4-FFF2-40B4-BE49-F238E27FC236}">
                <a16:creationId xmlns:a16="http://schemas.microsoft.com/office/drawing/2014/main" id="{B87B635F-3F7E-3DA2-83C5-3E42E1644116}"/>
              </a:ext>
            </a:extLst>
          </p:cNvPr>
          <p:cNvSpPr txBox="1"/>
          <p:nvPr/>
        </p:nvSpPr>
        <p:spPr>
          <a:xfrm>
            <a:off x="1567543" y="1236310"/>
            <a:ext cx="20898754" cy="769441"/>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Montserrat" pitchFamily="2" charset="77"/>
                <a:ea typeface="+mj-ea"/>
                <a:cs typeface="+mj-cs"/>
                <a:sym typeface="Helvetica Neue"/>
              </a:rPr>
              <a:t>What are examples of eligible requests for Grants Help Desk support?</a:t>
            </a:r>
          </a:p>
        </p:txBody>
      </p:sp>
    </p:spTree>
    <p:extLst>
      <p:ext uri="{BB962C8B-B14F-4D97-AF65-F5344CB8AC3E}">
        <p14:creationId xmlns:p14="http://schemas.microsoft.com/office/powerpoint/2010/main" val="739616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7">
          <a:extLst>
            <a:ext uri="{FF2B5EF4-FFF2-40B4-BE49-F238E27FC236}">
              <a16:creationId xmlns:a16="http://schemas.microsoft.com/office/drawing/2014/main" id="{8311A1CE-6DA6-86E1-BCB4-5FC298088AA4}"/>
            </a:ext>
          </a:extLst>
        </p:cNvPr>
        <p:cNvGrpSpPr/>
        <p:nvPr/>
      </p:nvGrpSpPr>
      <p:grpSpPr>
        <a:xfrm>
          <a:off x="0" y="0"/>
          <a:ext cx="0" cy="0"/>
          <a:chOff x="0" y="0"/>
          <a:chExt cx="0" cy="0"/>
        </a:xfrm>
      </p:grpSpPr>
      <p:sp useBgFill="1">
        <p:nvSpPr>
          <p:cNvPr id="103" name="Rectangle 102">
            <a:extLst>
              <a:ext uri="{FF2B5EF4-FFF2-40B4-BE49-F238E27FC236}">
                <a16:creationId xmlns:a16="http://schemas.microsoft.com/office/drawing/2014/main" id="{18FEE7E7-E238-FDF4-E07D-000C59F83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4383998" cy="13714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sym typeface="Helvetica Neue"/>
            </a:endParaRPr>
          </a:p>
        </p:txBody>
      </p:sp>
      <p:sp>
        <p:nvSpPr>
          <p:cNvPr id="105" name="Rectangle 104">
            <a:extLst>
              <a:ext uri="{FF2B5EF4-FFF2-40B4-BE49-F238E27FC236}">
                <a16:creationId xmlns:a16="http://schemas.microsoft.com/office/drawing/2014/main" id="{EB2B1031-5B22-0F39-0CDE-503CF5BB9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
            <a:ext cx="24384000" cy="88251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sym typeface="Helvetica Neue"/>
            </a:endParaRPr>
          </a:p>
        </p:txBody>
      </p:sp>
      <p:sp>
        <p:nvSpPr>
          <p:cNvPr id="107" name="Rectangle 106">
            <a:extLst>
              <a:ext uri="{FF2B5EF4-FFF2-40B4-BE49-F238E27FC236}">
                <a16:creationId xmlns:a16="http://schemas.microsoft.com/office/drawing/2014/main" id="{113F3A1A-5628-B41A-A892-BB440BE763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2928" y="1103925"/>
            <a:ext cx="21998144" cy="923709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sym typeface="Helvetica Neue"/>
            </a:endParaRPr>
          </a:p>
        </p:txBody>
      </p:sp>
      <p:sp>
        <p:nvSpPr>
          <p:cNvPr id="98" name="Google Shape;98;g20270e6df5a_0_16">
            <a:extLst>
              <a:ext uri="{FF2B5EF4-FFF2-40B4-BE49-F238E27FC236}">
                <a16:creationId xmlns:a16="http://schemas.microsoft.com/office/drawing/2014/main" id="{84FF8744-9482-FDE2-4519-41BB4D325E33}"/>
              </a:ext>
            </a:extLst>
          </p:cNvPr>
          <p:cNvSpPr txBox="1">
            <a:spLocks noGrp="1"/>
          </p:cNvSpPr>
          <p:nvPr>
            <p:ph type="title"/>
          </p:nvPr>
        </p:nvSpPr>
        <p:spPr>
          <a:xfrm>
            <a:off x="1190608" y="2140353"/>
            <a:ext cx="22000464" cy="10188242"/>
          </a:xfrm>
          <a:prstGeom prst="rect">
            <a:avLst/>
          </a:prstGeom>
        </p:spPr>
        <p:txBody>
          <a:bodyPr spcFirstLastPara="1" vert="horz" lIns="182880" tIns="91440" rIns="182880" bIns="91440" rtlCol="0" anchor="ctr" anchorCtr="0">
            <a:normAutofit/>
          </a:bodyPr>
          <a:lstStyle/>
          <a:p>
            <a:pPr algn="ctr"/>
            <a:r>
              <a:rPr lang="en-US" sz="6400" dirty="0">
                <a:latin typeface="Helvetica" pitchFamily="2" charset="0"/>
                <a:ea typeface="Helvetica Neue" panose="02000503000000020004" pitchFamily="2" charset="0"/>
                <a:cs typeface="Helvetica Neue" panose="02000503000000020004" pitchFamily="2" charset="0"/>
              </a:rPr>
              <a:t>Request a consultation by following </a:t>
            </a:r>
            <a:r>
              <a:rPr lang="en-US" sz="6400" dirty="0">
                <a:latin typeface="Helvetica" pitchFamily="2" charset="0"/>
                <a:ea typeface="Helvetica Neue" panose="02000503000000020004" pitchFamily="2" charset="0"/>
                <a:cs typeface="Helvetica Neue" panose="02000503000000020004" pitchFamily="2" charset="0"/>
                <a:hlinkClick r:id="rId3"/>
              </a:rPr>
              <a:t>this link.</a:t>
            </a:r>
            <a:br>
              <a:rPr lang="en-US" sz="6400" dirty="0">
                <a:latin typeface="Helvetica" pitchFamily="2" charset="0"/>
                <a:ea typeface="Helvetica Neue" panose="02000503000000020004" pitchFamily="2" charset="0"/>
                <a:cs typeface="Helvetica Neue" panose="02000503000000020004" pitchFamily="2" charset="0"/>
              </a:rPr>
            </a:br>
            <a:br>
              <a:rPr lang="en-US" sz="6400" dirty="0">
                <a:latin typeface="Helvetica" pitchFamily="2" charset="0"/>
                <a:ea typeface="Helvetica Neue" panose="02000503000000020004" pitchFamily="2" charset="0"/>
                <a:cs typeface="Helvetica Neue" panose="02000503000000020004" pitchFamily="2" charset="0"/>
              </a:rPr>
            </a:br>
            <a:r>
              <a:rPr lang="en-US" sz="6400" dirty="0">
                <a:latin typeface="Helvetica" pitchFamily="2" charset="0"/>
                <a:ea typeface="Helvetica Neue" panose="02000503000000020004" pitchFamily="2" charset="0"/>
                <a:cs typeface="Helvetica Neue" panose="02000503000000020004" pitchFamily="2" charset="0"/>
              </a:rPr>
              <a:t>Read more about the Grants Help Desk </a:t>
            </a:r>
            <a:r>
              <a:rPr lang="en-US" sz="6400" dirty="0">
                <a:latin typeface="Helvetica" pitchFamily="2" charset="0"/>
                <a:ea typeface="Helvetica Neue" panose="02000503000000020004" pitchFamily="2" charset="0"/>
                <a:cs typeface="Helvetica Neue" panose="02000503000000020004" pitchFamily="2" charset="0"/>
                <a:hlinkClick r:id="rId4"/>
              </a:rPr>
              <a:t>here.</a:t>
            </a:r>
            <a:br>
              <a:rPr lang="en-US" sz="6400" dirty="0">
                <a:latin typeface="Helvetica" pitchFamily="2" charset="0"/>
                <a:ea typeface="Helvetica Neue" panose="02000503000000020004" pitchFamily="2" charset="0"/>
                <a:cs typeface="Helvetica Neue" panose="02000503000000020004" pitchFamily="2" charset="0"/>
              </a:rPr>
            </a:br>
            <a:endParaRPr lang="en-US" sz="6400" b="1" dirty="0">
              <a:latin typeface="Helvetica" pitchFamily="2" charset="0"/>
              <a:ea typeface="Helvetica Neue" panose="02000503000000020004" pitchFamily="2" charset="0"/>
              <a:cs typeface="Helvetica Neue" panose="02000503000000020004" pitchFamily="2" charset="0"/>
              <a:sym typeface="Montserrat"/>
            </a:endParaRPr>
          </a:p>
        </p:txBody>
      </p:sp>
      <p:cxnSp>
        <p:nvCxnSpPr>
          <p:cNvPr id="109" name="Straight Connector 108">
            <a:extLst>
              <a:ext uri="{FF2B5EF4-FFF2-40B4-BE49-F238E27FC236}">
                <a16:creationId xmlns:a16="http://schemas.microsoft.com/office/drawing/2014/main" id="{2D21C1B6-86AF-DF61-BFB0-AE5A77D7976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92928" y="12709416"/>
            <a:ext cx="22000464"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 name="Image" descr="Image">
            <a:extLst>
              <a:ext uri="{FF2B5EF4-FFF2-40B4-BE49-F238E27FC236}">
                <a16:creationId xmlns:a16="http://schemas.microsoft.com/office/drawing/2014/main" id="{0D725E19-471E-EA34-7A4B-44BDA0B76F37}"/>
              </a:ext>
            </a:extLst>
          </p:cNvPr>
          <p:cNvPicPr>
            <a:picLocks noChangeAspect="1"/>
          </p:cNvPicPr>
          <p:nvPr/>
        </p:nvPicPr>
        <p:blipFill>
          <a:blip r:embed="rId5"/>
          <a:stretch>
            <a:fillRect/>
          </a:stretch>
        </p:blipFill>
        <p:spPr>
          <a:xfrm>
            <a:off x="22466296" y="12033784"/>
            <a:ext cx="1219792" cy="1056456"/>
          </a:xfrm>
          <a:prstGeom prst="rect">
            <a:avLst/>
          </a:prstGeom>
          <a:ln w="12700">
            <a:miter lim="400000"/>
          </a:ln>
        </p:spPr>
      </p:pic>
      <p:sp>
        <p:nvSpPr>
          <p:cNvPr id="3" name="TextBox 2">
            <a:extLst>
              <a:ext uri="{FF2B5EF4-FFF2-40B4-BE49-F238E27FC236}">
                <a16:creationId xmlns:a16="http://schemas.microsoft.com/office/drawing/2014/main" id="{07100DA3-5C56-290B-FF35-CE663F6EFF6B}"/>
              </a:ext>
            </a:extLst>
          </p:cNvPr>
          <p:cNvSpPr txBox="1"/>
          <p:nvPr/>
        </p:nvSpPr>
        <p:spPr>
          <a:xfrm>
            <a:off x="1741463" y="2728646"/>
            <a:ext cx="20898754" cy="1107996"/>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Montserrat" pitchFamily="2" charset="77"/>
                <a:ea typeface="+mj-ea"/>
                <a:cs typeface="+mj-cs"/>
                <a:sym typeface="Helvetica Neue"/>
              </a:rPr>
              <a:t>How do we request Grants Help Desk support?</a:t>
            </a:r>
          </a:p>
        </p:txBody>
      </p:sp>
    </p:spTree>
    <p:extLst>
      <p:ext uri="{BB962C8B-B14F-4D97-AF65-F5344CB8AC3E}">
        <p14:creationId xmlns:p14="http://schemas.microsoft.com/office/powerpoint/2010/main" val="2510629405"/>
      </p:ext>
    </p:extLst>
  </p:cSld>
  <p:clrMapOvr>
    <a:masterClrMapping/>
  </p:clrMapOvr>
</p:sld>
</file>

<file path=ppt/theme/theme1.xml><?xml version="1.0" encoding="utf-8"?>
<a:theme xmlns:a="http://schemas.openxmlformats.org/drawingml/2006/main"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FINALDHT slide deck_February23" id="{03561304-D79A-0041-A486-557A202D5F2E}" vid="{65968589-EACC-F64A-B516-51C42EAB4D8F}"/>
    </a:ext>
  </a:extLst>
</a:theme>
</file>

<file path=ppt/theme/theme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E314DB4A6D03D469EA4F7B5902FA7FD" ma:contentTypeVersion="2" ma:contentTypeDescription="Create a new document." ma:contentTypeScope="" ma:versionID="97526ede107f12e62d79bbe3ec762c2f">
  <xsd:schema xmlns:xsd="http://www.w3.org/2001/XMLSchema" xmlns:xs="http://www.w3.org/2001/XMLSchema" xmlns:p="http://schemas.microsoft.com/office/2006/metadata/properties" xmlns:ns2="1fbd554f-e28f-46c2-b40f-701c19167d7d" targetNamespace="http://schemas.microsoft.com/office/2006/metadata/properties" ma:root="true" ma:fieldsID="188252ecbf26f51d5c10cb19ee13416b" ns2:_="">
    <xsd:import namespace="1fbd554f-e28f-46c2-b40f-701c19167d7d"/>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bd554f-e28f-46c2-b40f-701c19167d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B91ED89-C94A-4B64-B43C-67EE7EC517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fbd554f-e28f-46c2-b40f-701c19167d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B0EEA53-EDFF-4F42-BA70-98BB03AA889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21_BasicWhite</Template>
  <TotalTime>21649</TotalTime>
  <Words>4944</Words>
  <Application>Microsoft Macintosh PowerPoint</Application>
  <PresentationFormat>Custom</PresentationFormat>
  <Paragraphs>337</Paragraphs>
  <Slides>60</Slides>
  <Notes>14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60</vt:i4>
      </vt:variant>
    </vt:vector>
  </HeadingPairs>
  <TitlesOfParts>
    <vt:vector size="71" baseType="lpstr">
      <vt:lpstr>Arial</vt:lpstr>
      <vt:lpstr>Calibri</vt:lpstr>
      <vt:lpstr>Calibri Light</vt:lpstr>
      <vt:lpstr>Helvetica</vt:lpstr>
      <vt:lpstr>Helvetica Neue</vt:lpstr>
      <vt:lpstr>Helvetica Neue Medium</vt:lpstr>
      <vt:lpstr>Montserrat</vt:lpstr>
      <vt:lpstr>Montserrat Light</vt:lpstr>
      <vt:lpstr>Proxima Nova</vt:lpstr>
      <vt:lpstr>21_BasicWhite</vt:lpstr>
      <vt:lpstr>Office Theme 2013 - 2022</vt:lpstr>
      <vt:lpstr>PowerPoint Presentation</vt:lpstr>
      <vt:lpstr>PowerPoint Presentation</vt:lpstr>
      <vt:lpstr>PowerPoint Presentation</vt:lpstr>
      <vt:lpstr>PowerPoint Presentation</vt:lpstr>
      <vt:lpstr>PowerPoint Presentation</vt:lpstr>
      <vt:lpstr>What is the Grants Help Desk?  The Grants Help Desk provides technical support to eligible organizations that have questions about a funding opportunity to which they are considering applying, or questions that may arise during the grant development process. The goal is to help make grant applications more competitive and to improve the chances of securing funding outside of Dogwood. Support is provided by IFP.</vt:lpstr>
      <vt:lpstr>  Nonprofit or municipal government organizations that:   Received grant funding from Dogwood in 2023 – present and are in and serving within the Qualla Boundary and/or the 18 counties of Western North Carolina (Avery, Buncombe, Burke, Cherokee, Clay, Graham, Haywood, Henderson, Jackson, Macon, Madison, McDowell, Mitchell, Polk, Rutherford, Swain, Transylvania, and Yancey)  OR  Have not received grant funding from Dogwood Health Trust but are located in one of the 12 counties most impacted by Hurricane Helene (Buncombe, Yancey, Mitchell, Avery, Henderson, McDowell, Rutherford, Madison, Polk, Burke, Haywood, and Transylvania) and are seeking funding for hurricane relief and recovery efforts.  Have not received support from the Grants Help Desk within the last 30 days </vt:lpstr>
      <vt:lpstr>Eligible:  -Assessing the eligibility/competitiveness of a particular project for a specific grant opportunity -Answering questions that arise during the grant development process (such as those related to the narrative, budget, forms, attachments, and submission to the funding agency/organization) -Navigating the complexities of state, federal, and private foundation grant applications -Guidance on grant management and post-award compliance  Not Eligible:  -Drafting a full narrative -Creating the project budget, work plan, or logic model -Performing a comprehensive search of funders that might support a project   </vt:lpstr>
      <vt:lpstr>Request a consultation by following this link.  Read more about the Grants Help Desk here. </vt:lpstr>
      <vt:lpstr>I. An overview of the impact of AI on the grant funding landscape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Identify key benefits and potential pitfalls of using AI in grant development, including its negative effect on “the long game” </vt:lpstr>
      <vt:lpstr>Potential Benefits of Using AI in Grant Development</vt:lpstr>
      <vt:lpstr>1. Funding Searches</vt:lpstr>
      <vt:lpstr>Example 1: National and Regional Funders for Early Childhood Education</vt:lpstr>
      <vt:lpstr>Example 1: National and Regional Funders for Early Childhood Education</vt:lpstr>
      <vt:lpstr>Example 2: National and Regional Funders for Workforce Development</vt:lpstr>
      <vt:lpstr>Example 2: National and Regional Funders for Workforce Development</vt:lpstr>
      <vt:lpstr>Example 2: National and Regional Funders for Workforce Development</vt:lpstr>
      <vt:lpstr>2. Researching the Evidence Base For Your Project</vt:lpstr>
      <vt:lpstr>2. Researching the Evidence Base For Your Project</vt:lpstr>
      <vt:lpstr>2. Researching the Evidence Base For Your Project</vt:lpstr>
      <vt:lpstr>2. Researching the Evidence Base For Your Project</vt:lpstr>
      <vt:lpstr>2. Researching the Evidence Base For Your Project</vt:lpstr>
      <vt:lpstr>3. AI as Editor</vt:lpstr>
      <vt:lpstr>3. AI as Editor</vt:lpstr>
      <vt:lpstr>3. AI as Editor</vt:lpstr>
      <vt:lpstr>3. AI as Editor</vt:lpstr>
      <vt:lpstr>4. AI for Work Plans and Logic Models</vt:lpstr>
      <vt:lpstr>5. AI for Assessing Tone and Style</vt:lpstr>
      <vt:lpstr>Potential Pitfalls of Using AI in Grant Development</vt:lpstr>
      <vt:lpstr>1. AI Does Not Share Your Earned Knowledge of Your Community or Work </vt:lpstr>
      <vt:lpstr>PowerPoint Presentation</vt:lpstr>
      <vt:lpstr>Example 1: Bureau of Justice Assistance Comprehensive Opioid, Stimulant, and Substance Use Program</vt:lpstr>
      <vt:lpstr>Example 2: USDA Wood Innovations</vt:lpstr>
      <vt:lpstr>2. AI Has a Tone</vt:lpstr>
      <vt:lpstr>3. AI Impacts Your Long Game</vt:lpstr>
      <vt:lpstr>3. AI Impacts Your Long Game</vt:lpstr>
      <vt:lpstr>3. AI Impacts Your Long Game</vt:lpstr>
      <vt:lpstr>III. Examples of “X Factors” in winning proposals that cannot be generated by AI </vt:lpstr>
      <vt:lpstr>Unifying Factors of Successful Government Grant Proposals </vt:lpstr>
      <vt:lpstr>X Factors emerge at pivotal moments in a grant proposal</vt:lpstr>
      <vt:lpstr>Pivotal Moments allow you to answer the major “WHY?” questions for the reviewer</vt:lpstr>
      <vt:lpstr>Where in a proposal do these moments  usually occur?</vt:lpstr>
      <vt:lpstr>Example 1: HRSA Rural Residency Planning and Development proposal from Mississippi applicant</vt:lpstr>
      <vt:lpstr>Example 1: HRSA Rural Residency Planning and Development proposal from Mississippi applicant</vt:lpstr>
      <vt:lpstr>Example 1: HRSA Rural Residency Planning and Development proposal from Mississippi applicant</vt:lpstr>
      <vt:lpstr>Example 2: Truist Foundation Workforce Development proposal from applicant in Charlotte, NC </vt:lpstr>
      <vt:lpstr>Example 3: Department of Labor Growth Opportunities from applicant in Asheville, NC </vt:lpstr>
      <vt:lpstr>Example 3: Department of Labor Growth Opportunities from applicant in Asheville, NC </vt:lpstr>
      <vt:lpstr>Conclusion: Summary of AI Use in Grant Development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Carrie Davis</dc:creator>
  <cp:lastModifiedBy>Susannah Williams</cp:lastModifiedBy>
  <cp:revision>107</cp:revision>
  <dcterms:created xsi:type="dcterms:W3CDTF">2023-12-13T15:33:23Z</dcterms:created>
  <dcterms:modified xsi:type="dcterms:W3CDTF">2026-04-15T15:00:59Z</dcterms:modified>
</cp:coreProperties>
</file>