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 id="2147483668" r:id="rId4"/>
  </p:sldMasterIdLst>
  <p:notesMasterIdLst>
    <p:notesMasterId r:id="rId52"/>
  </p:notesMasterIdLst>
  <p:sldIdLst>
    <p:sldId id="257" r:id="rId5"/>
    <p:sldId id="258" r:id="rId6"/>
    <p:sldId id="259" r:id="rId7"/>
    <p:sldId id="667" r:id="rId8"/>
    <p:sldId id="724" r:id="rId9"/>
    <p:sldId id="663" r:id="rId10"/>
    <p:sldId id="664" r:id="rId11"/>
    <p:sldId id="665" r:id="rId12"/>
    <p:sldId id="666" r:id="rId13"/>
    <p:sldId id="512" r:id="rId14"/>
    <p:sldId id="751" r:id="rId15"/>
    <p:sldId id="752" r:id="rId16"/>
    <p:sldId id="725" r:id="rId17"/>
    <p:sldId id="442" r:id="rId18"/>
    <p:sldId id="727" r:id="rId19"/>
    <p:sldId id="528" r:id="rId20"/>
    <p:sldId id="529" r:id="rId21"/>
    <p:sldId id="728" r:id="rId22"/>
    <p:sldId id="729" r:id="rId23"/>
    <p:sldId id="605" r:id="rId24"/>
    <p:sldId id="669" r:id="rId25"/>
    <p:sldId id="733" r:id="rId26"/>
    <p:sldId id="690" r:id="rId27"/>
    <p:sldId id="734" r:id="rId28"/>
    <p:sldId id="735" r:id="rId29"/>
    <p:sldId id="736" r:id="rId30"/>
    <p:sldId id="737" r:id="rId31"/>
    <p:sldId id="738" r:id="rId32"/>
    <p:sldId id="739" r:id="rId33"/>
    <p:sldId id="740" r:id="rId34"/>
    <p:sldId id="668" r:id="rId35"/>
    <p:sldId id="516" r:id="rId36"/>
    <p:sldId id="715" r:id="rId37"/>
    <p:sldId id="741" r:id="rId38"/>
    <p:sldId id="742" r:id="rId39"/>
    <p:sldId id="718" r:id="rId40"/>
    <p:sldId id="743" r:id="rId41"/>
    <p:sldId id="744" r:id="rId42"/>
    <p:sldId id="745" r:id="rId43"/>
    <p:sldId id="720" r:id="rId44"/>
    <p:sldId id="746" r:id="rId45"/>
    <p:sldId id="747" r:id="rId46"/>
    <p:sldId id="748" r:id="rId47"/>
    <p:sldId id="749" r:id="rId48"/>
    <p:sldId id="750" r:id="rId49"/>
    <p:sldId id="414" r:id="rId50"/>
    <p:sldId id="263" r:id="rId5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AF41A-D1AF-56F3-A02C-A35C425EA9A5}" name="Nicole Airesman" initials="NA" userId="72dbaeec0bff41a1"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1A4"/>
    <a:srgbClr val="00A0CD"/>
    <a:srgbClr val="FFD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5479" autoAdjust="0"/>
  </p:normalViewPr>
  <p:slideViewPr>
    <p:cSldViewPr snapToGrid="0">
      <p:cViewPr varScale="1">
        <p:scale>
          <a:sx n="50" d="100"/>
          <a:sy n="50" d="100"/>
        </p:scale>
        <p:origin x="176" y="464"/>
      </p:cViewPr>
      <p:guideLst/>
    </p:cSldViewPr>
  </p:slideViewPr>
  <p:outlineViewPr>
    <p:cViewPr>
      <p:scale>
        <a:sx n="33" d="100"/>
        <a:sy n="33" d="100"/>
      </p:scale>
      <p:origin x="0" y="-15112"/>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221F1-79F0-CA2E-4A30-9F99F5446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6555C-6AA9-D3AD-A99F-2351E4088DB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6EEDD6-DC89-DC1B-C95A-4A719B2A71A9}"/>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When you are trying to reach those in the community to provide assistance, it may make more sense and may be far more efficient to employ the use of force multipliers rather than trying to reach out to each individual that has been affected. (</a:t>
            </a:r>
            <a:r>
              <a:rPr lang="en-US" sz="1800" dirty="0" err="1">
                <a:solidFill>
                  <a:srgbClr val="000000"/>
                </a:solidFill>
                <a:effectLst/>
                <a:latin typeface="Arial" panose="020B0604020202020204" pitchFamily="34" charset="0"/>
                <a:ea typeface="Times New Roman" panose="02020603050405020304" pitchFamily="18" charset="0"/>
              </a:rPr>
              <a:t>Fema.gov</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81030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13D2B-B2C0-CE71-6E6F-0E209C76D0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8DCFD-67F1-4AAF-0023-4839D1A39B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95C59F-800B-6939-0006-DBC22F6AA8F2}"/>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When you are trying to reach those in the community to provide assistance, it may make more sense and may be far more efficient to employ the use of force multipliers rather than trying to reach out to each individual that has been affected. (</a:t>
            </a:r>
            <a:r>
              <a:rPr lang="en-US" sz="1800" dirty="0" err="1">
                <a:solidFill>
                  <a:srgbClr val="000000"/>
                </a:solidFill>
                <a:effectLst/>
                <a:latin typeface="Arial" panose="020B0604020202020204" pitchFamily="34" charset="0"/>
                <a:ea typeface="Times New Roman" panose="02020603050405020304" pitchFamily="18" charset="0"/>
              </a:rPr>
              <a:t>Fema.gov</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08403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Developing a logic model at the beginning of program planning gives you a framework for charting the links between your program’s resources, activities, and outputs and its intended outcomes. It enables you to evaluate your program once it begins. And it helps you communicate to your stakeholders what you want to accomplish, how you intend to reach your goals, and how you will track your progress.</a:t>
            </a:r>
            <a:endParaRPr dirty="0">
              <a:latin typeface="Arial"/>
              <a:ea typeface="Arial"/>
              <a:cs typeface="Arial"/>
              <a:sym typeface="Arial"/>
            </a:endParaRPr>
          </a:p>
          <a:p>
            <a:pPr marL="0" lvl="0" indent="0" algn="l" rtl="0">
              <a:lnSpc>
                <a:spcPct val="115000"/>
              </a:lnSpc>
              <a:spcBef>
                <a:spcPts val="1200"/>
              </a:spcBef>
              <a:spcAft>
                <a:spcPts val="0"/>
              </a:spcAft>
              <a:buNone/>
            </a:pPr>
            <a:r>
              <a:rPr lang="en-US" dirty="0">
                <a:latin typeface="Arial"/>
                <a:ea typeface="Arial"/>
                <a:cs typeface="Arial"/>
                <a:sym typeface="Arial"/>
              </a:rPr>
              <a:t>Logic models represent INTENTION; shows connection between the planned work and what you hope to achieve. THIS is informed by the theory of change.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338555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87E811A2-F9FB-351D-3C44-FB56D1F4E2FB}"/>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8A9721DA-0F36-25E8-EB74-D1E1CC42E543}"/>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6C020F62-BF5E-8D7B-65B7-4993BEB85F81}"/>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a:extLst>
              <a:ext uri="{FF2B5EF4-FFF2-40B4-BE49-F238E27FC236}">
                <a16:creationId xmlns:a16="http://schemas.microsoft.com/office/drawing/2014/main" id="{892F9BCD-9800-67FA-A44F-1BBDF78CCC9A}"/>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extLst>
      <p:ext uri="{BB962C8B-B14F-4D97-AF65-F5344CB8AC3E}">
        <p14:creationId xmlns:p14="http://schemas.microsoft.com/office/powerpoint/2010/main" val="425722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270e6df5a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270e6df5a_0_3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dirty="0"/>
              <a:t>Staffing: </a:t>
            </a:r>
          </a:p>
          <a:p>
            <a:pPr marL="171450" lvl="0" indent="-171450" algn="l" rtl="0">
              <a:spcBef>
                <a:spcPts val="0"/>
              </a:spcBef>
              <a:spcAft>
                <a:spcPts val="0"/>
              </a:spcAft>
              <a:buFont typeface="Arial" panose="020B0604020202020204" pitchFamily="34" charset="0"/>
              <a:buChar char="•"/>
            </a:pPr>
            <a:r>
              <a:rPr lang="en-US" dirty="0"/>
              <a:t>Does your staff have the relevant qualifications?</a:t>
            </a:r>
          </a:p>
          <a:p>
            <a:pPr marL="171450" lvl="0" indent="-171450" algn="l" rtl="0">
              <a:spcBef>
                <a:spcPts val="0"/>
              </a:spcBef>
              <a:spcAft>
                <a:spcPts val="0"/>
              </a:spcAft>
              <a:buFont typeface="Arial" panose="020B0604020202020204" pitchFamily="34" charset="0"/>
              <a:buChar char="•"/>
            </a:pPr>
            <a:r>
              <a:rPr lang="en-US" dirty="0"/>
              <a:t>Are</a:t>
            </a:r>
            <a:r>
              <a:rPr lang="en-US" baseline="0" dirty="0"/>
              <a:t> there sufficient FTE allotments in the budget?</a:t>
            </a:r>
          </a:p>
          <a:p>
            <a:pPr marL="171450" lvl="0" indent="-171450" algn="l" rtl="0">
              <a:spcBef>
                <a:spcPts val="0"/>
              </a:spcBef>
              <a:spcAft>
                <a:spcPts val="0"/>
              </a:spcAft>
              <a:buFont typeface="Arial" panose="020B0604020202020204" pitchFamily="34" charset="0"/>
              <a:buChar char="•"/>
            </a:pPr>
            <a:r>
              <a:rPr lang="en-US" baseline="0" dirty="0"/>
              <a:t>Do you need to hire anyone?</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Scope: on slide</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r>
              <a:rPr lang="en-US" baseline="0" dirty="0"/>
              <a:t>Timeline: on slide</a:t>
            </a:r>
          </a:p>
          <a:p>
            <a:pPr marL="0" lvl="0" indent="0" algn="l" rtl="0">
              <a:spcBef>
                <a:spcPts val="0"/>
              </a:spcBef>
              <a:spcAft>
                <a:spcPts val="0"/>
              </a:spcAft>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Budget: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Are other funding sources secure? Can you meet the match requirement (if applicable)? Does your budget include adequate FTEs to carry out your scope of work?</a:t>
            </a:r>
            <a:endParaRPr lang="en-US" dirty="0"/>
          </a:p>
          <a:p>
            <a:pPr marL="171450" lvl="0" indent="-171450" algn="l" rtl="0">
              <a:spcBef>
                <a:spcPts val="0"/>
              </a:spcBef>
              <a:spcAft>
                <a:spcPts val="0"/>
              </a:spcAft>
              <a:buFont typeface="Arial" panose="020B0604020202020204" pitchFamily="34" charset="0"/>
              <a:buChar char="•"/>
            </a:pPr>
            <a:r>
              <a:rPr lang="en-US" baseline="0" dirty="0"/>
              <a:t>Are your goals achievable given the amount of funding available via this opportunity </a:t>
            </a:r>
            <a:r>
              <a:rPr lang="en-US" b="1" baseline="0" dirty="0"/>
              <a:t>and</a:t>
            </a:r>
            <a:r>
              <a:rPr lang="en-US" baseline="0" dirty="0"/>
              <a:t> the larger project budget</a:t>
            </a:r>
          </a:p>
          <a:p>
            <a:pPr marL="171450" lvl="0" indent="-171450" algn="l" rtl="0">
              <a:spcBef>
                <a:spcPts val="0"/>
              </a:spcBef>
              <a:spcAft>
                <a:spcPts val="0"/>
              </a:spcAft>
              <a:buFont typeface="Arial" panose="020B0604020202020204" pitchFamily="34" charset="0"/>
              <a:buChar char="•"/>
            </a:pPr>
            <a:r>
              <a:rPr lang="en-US" baseline="0" dirty="0"/>
              <a:t>No one wants to be the sole source of funding. What are your other sources? match, in-kind, other funders, etc.)?</a:t>
            </a:r>
          </a:p>
          <a:p>
            <a:pPr marL="171450" lvl="0" indent="-171450" algn="l" rtl="0">
              <a:spcBef>
                <a:spcPts val="0"/>
              </a:spcBef>
              <a:spcAft>
                <a:spcPts val="0"/>
              </a:spcAft>
              <a:buFont typeface="Arial" panose="020B0604020202020204" pitchFamily="34" charset="0"/>
              <a:buChar char="•"/>
            </a:pPr>
            <a:endParaRPr lang="en-US" baseline="0" dirty="0"/>
          </a:p>
          <a:p>
            <a:pPr marL="0" lvl="0" indent="0" algn="l" rtl="0">
              <a:spcBef>
                <a:spcPts val="0"/>
              </a:spcBef>
              <a:spcAft>
                <a:spcPts val="0"/>
              </a:spcAft>
              <a:buFont typeface="Arial" panose="020B0604020202020204" pitchFamily="34" charset="0"/>
              <a:buNone/>
            </a:pPr>
            <a:r>
              <a:rPr lang="en-US" baseline="0" dirty="0"/>
              <a:t>External Factors:</a:t>
            </a:r>
          </a:p>
          <a:p>
            <a:pPr marL="171450" lvl="0" indent="-171450" algn="l" rtl="0">
              <a:spcBef>
                <a:spcPts val="0"/>
              </a:spcBef>
              <a:spcAft>
                <a:spcPts val="0"/>
              </a:spcAft>
              <a:buFont typeface="Arial" panose="020B0604020202020204" pitchFamily="34" charset="0"/>
              <a:buChar char="•"/>
            </a:pPr>
            <a:r>
              <a:rPr lang="en-US" baseline="0" dirty="0"/>
              <a:t>“Risks and Challenges” question (HRSA). For example, many supply chain and logistics challenges arose during COVID. Challenges to procurement of equipment and materials. They will want to know that you have a plan for mitigating risks and external factors that could delay or threaten the project.</a:t>
            </a:r>
          </a:p>
          <a:p>
            <a:pPr marL="0" lvl="0" indent="0" algn="l" rtl="0">
              <a:spcBef>
                <a:spcPts val="0"/>
              </a:spcBef>
              <a:spcAft>
                <a:spcPts val="0"/>
              </a:spcAft>
              <a:buFont typeface="Arial" panose="020B0604020202020204" pitchFamily="34" charset="0"/>
              <a:buNone/>
            </a:pPr>
            <a:endParaRPr lang="en-US" baseline="0" dirty="0"/>
          </a:p>
          <a:p>
            <a:pPr marL="0" lvl="0" indent="0" algn="l" rtl="0">
              <a:spcBef>
                <a:spcPts val="0"/>
              </a:spcBef>
              <a:spcAft>
                <a:spcPts val="0"/>
              </a:spcAft>
              <a:buFont typeface="Arial" panose="020B0604020202020204" pitchFamily="34" charset="0"/>
              <a:buNone/>
            </a:pPr>
            <a:endParaRPr lang="en-US" baseline="0" dirty="0"/>
          </a:p>
        </p:txBody>
      </p:sp>
      <p:sp>
        <p:nvSpPr>
          <p:cNvPr id="104" name="Google Shape;104;g20270e6df5a_0_34: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903184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72485-2C3E-4E75-86A8-CAC6306CFB9B}" type="slidenum">
              <a:rPr lang="en-US" smtClean="0"/>
              <a:pPr/>
              <a:t>46</a:t>
            </a:fld>
            <a:endParaRPr lang="en-US" dirty="0"/>
          </a:p>
        </p:txBody>
      </p:sp>
    </p:spTree>
    <p:extLst>
      <p:ext uri="{BB962C8B-B14F-4D97-AF65-F5344CB8AC3E}">
        <p14:creationId xmlns:p14="http://schemas.microsoft.com/office/powerpoint/2010/main" val="15835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810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6A10E9-BF78-9D36-30AF-9D04979009D4}"/>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A3AF8276-8F8D-C29F-5EC1-39FF8AF0098B}"/>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414BE1DB-97A7-39BA-DAAC-7725CA535F97}"/>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C3DE8141-B2EA-E3D7-4625-167CC528582B}"/>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25455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C035BA7-C952-247F-3EC8-3BFFD5201DA9}"/>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4E2CD488-F476-756C-631E-3342CF4C4720}"/>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5E88A429-F90A-CA45-A0B5-B75ED1E91F55}"/>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19A9A55B-F718-4101-2B0F-856CF041FB93}"/>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111733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2103541C-C02F-B0D5-0E4E-C2D1A05E1C28}"/>
            </a:ext>
          </a:extLst>
        </p:cNvPr>
        <p:cNvGrpSpPr/>
        <p:nvPr/>
      </p:nvGrpSpPr>
      <p:grpSpPr>
        <a:xfrm>
          <a:off x="0" y="0"/>
          <a:ext cx="0" cy="0"/>
          <a:chOff x="0" y="0"/>
          <a:chExt cx="0" cy="0"/>
        </a:xfrm>
      </p:grpSpPr>
      <p:sp>
        <p:nvSpPr>
          <p:cNvPr id="94" name="Google Shape;94;g20270e6df5a_0_16:notes">
            <a:extLst>
              <a:ext uri="{FF2B5EF4-FFF2-40B4-BE49-F238E27FC236}">
                <a16:creationId xmlns:a16="http://schemas.microsoft.com/office/drawing/2014/main" id="{D835C952-802C-0876-B0B1-1FC15DAA3F29}"/>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a:extLst>
              <a:ext uri="{FF2B5EF4-FFF2-40B4-BE49-F238E27FC236}">
                <a16:creationId xmlns:a16="http://schemas.microsoft.com/office/drawing/2014/main" id="{F681FF4F-6B52-67A4-BECE-5C3AED95B593}"/>
              </a:ext>
            </a:extLst>
          </p:cNvPr>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6" name="Google Shape;96;g20270e6df5a_0_16:notes">
            <a:extLst>
              <a:ext uri="{FF2B5EF4-FFF2-40B4-BE49-F238E27FC236}">
                <a16:creationId xmlns:a16="http://schemas.microsoft.com/office/drawing/2014/main" id="{8012BF18-9BFD-4B6D-03FE-FA133D239C82}"/>
              </a:ext>
            </a:extLst>
          </p:cNvPr>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endParaRPr>
          </a:p>
        </p:txBody>
      </p:sp>
    </p:spTree>
    <p:extLst>
      <p:ext uri="{BB962C8B-B14F-4D97-AF65-F5344CB8AC3E}">
        <p14:creationId xmlns:p14="http://schemas.microsoft.com/office/powerpoint/2010/main" val="334694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0270e6df5a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0270e6df5a_0_1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lnSpc>
                <a:spcPct val="115000"/>
              </a:lnSpc>
              <a:spcBef>
                <a:spcPts val="1200"/>
              </a:spcBef>
              <a:spcAft>
                <a:spcPts val="0"/>
              </a:spcAft>
              <a:buNone/>
            </a:pPr>
            <a:r>
              <a:rPr lang="en-US" dirty="0">
                <a:latin typeface="Arial"/>
                <a:ea typeface="Arial"/>
                <a:cs typeface="Arial"/>
                <a:sym typeface="Arial"/>
              </a:rPr>
              <a:t>. </a:t>
            </a:r>
            <a:endParaRPr dirty="0">
              <a:latin typeface="Arial"/>
              <a:ea typeface="Arial"/>
              <a:cs typeface="Arial"/>
              <a:sym typeface="Arial"/>
            </a:endParaRPr>
          </a:p>
          <a:p>
            <a:pPr marL="0" lvl="0" indent="0" algn="l" rtl="0">
              <a:lnSpc>
                <a:spcPct val="115000"/>
              </a:lnSpc>
              <a:spcBef>
                <a:spcPts val="1200"/>
              </a:spcBef>
              <a:spcAft>
                <a:spcPts val="0"/>
              </a:spcAft>
              <a:buNone/>
            </a:pPr>
            <a:endParaRPr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dirty="0">
                <a:latin typeface="Arial"/>
                <a:ea typeface="Arial"/>
                <a:cs typeface="Arial"/>
                <a:sym typeface="Arial"/>
              </a:rPr>
              <a:t>These components illustrate the connection between your planned work and your intended results. </a:t>
            </a:r>
            <a:endParaRPr dirty="0">
              <a:latin typeface="Arial"/>
              <a:ea typeface="Arial"/>
              <a:cs typeface="Arial"/>
              <a:sym typeface="Arial"/>
            </a:endParaRPr>
          </a:p>
          <a:p>
            <a:pPr marL="0" lvl="0" indent="0" algn="l" rtl="0">
              <a:spcBef>
                <a:spcPts val="1200"/>
              </a:spcBef>
              <a:spcAft>
                <a:spcPts val="0"/>
              </a:spcAft>
              <a:buNone/>
            </a:pPr>
            <a:r>
              <a:rPr lang="en-US" dirty="0"/>
              <a:t>Visual representation, etc. purpose in sharing ,etc.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Start with identifying the impacts and outcomes (relationship to backwards design) then can select the activities </a:t>
            </a:r>
            <a:endParaRPr dirty="0"/>
          </a:p>
        </p:txBody>
      </p:sp>
      <p:sp>
        <p:nvSpPr>
          <p:cNvPr id="96" name="Google Shape;96;g20270e6df5a_0_16: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AE71-0B3E-779E-39EC-80F661D082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9D3F7-B3E0-8281-86BE-8DFF2BC7533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1C76069-4C26-9604-CD35-014C6E3E5B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79D8E2-1659-EF3F-059F-2E1D7D3CA850}"/>
              </a:ext>
            </a:extLst>
          </p:cNvPr>
          <p:cNvSpPr>
            <a:spLocks noGrp="1"/>
          </p:cNvSpPr>
          <p:nvPr>
            <p:ph type="sldNum" sz="quarter" idx="5"/>
          </p:nvPr>
        </p:nvSpPr>
        <p:spPr/>
        <p:txBody>
          <a:bodyPr/>
          <a:lstStyle/>
          <a:p>
            <a:fld id="{6C073D63-C6EB-C448-880C-071580D9730C}" type="slidenum">
              <a:rPr lang="en-US" smtClean="0"/>
              <a:t>13</a:t>
            </a:fld>
            <a:endParaRPr lang="en-US"/>
          </a:p>
        </p:txBody>
      </p:sp>
    </p:spTree>
    <p:extLst>
      <p:ext uri="{BB962C8B-B14F-4D97-AF65-F5344CB8AC3E}">
        <p14:creationId xmlns:p14="http://schemas.microsoft.com/office/powerpoint/2010/main" val="271114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rPr>
              <a:t>When you are trying to reach those in the community to provide assistance, it may make more sense and may be far more efficient to employ the use of force multipliers rather than trying to reach out to each individual that has been affected. (</a:t>
            </a:r>
            <a:r>
              <a:rPr lang="en-US" sz="1800" dirty="0" err="1">
                <a:solidFill>
                  <a:srgbClr val="000000"/>
                </a:solidFill>
                <a:effectLst/>
                <a:latin typeface="Arial" panose="020B0604020202020204" pitchFamily="34" charset="0"/>
                <a:ea typeface="Times New Roman" panose="02020603050405020304" pitchFamily="18" charset="0"/>
              </a:rPr>
              <a:t>Fema.gov</a:t>
            </a:r>
            <a:r>
              <a:rPr lang="en-US" sz="1800" dirty="0">
                <a:solidFill>
                  <a:srgbClr val="000000"/>
                </a:solidFill>
                <a:effectLst/>
                <a:latin typeface="Arial" panose="020B060402020202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0881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6" y="2574991"/>
            <a:ext cx="21971005"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D4A5C-4C00-0F7C-432C-C8CE45BAD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93F090-BA1C-7177-52EE-7A07804CCF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8A8116-84C2-B87C-E544-B2A08497E5B2}"/>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111A3A51-D359-1C33-86D4-1F200B4B47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E7DCDA-7696-80C8-FB90-F1149CEE1611}"/>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571409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5A284-8B7A-1BB0-EB0D-5C8C3CA07A80}"/>
              </a:ext>
            </a:extLst>
          </p:cNvPr>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a:extLst>
              <a:ext uri="{FF2B5EF4-FFF2-40B4-BE49-F238E27FC236}">
                <a16:creationId xmlns:a16="http://schemas.microsoft.com/office/drawing/2014/main" id="{B8E5379E-C404-1BD1-7732-5E39661A2A71}"/>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CD93C-B8E9-F536-511E-A5EA4BEDBF58}"/>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99AAA138-6963-4C51-F660-26163F9D0A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E42E4-1EE7-14F1-EFB6-3A9002B1B664}"/>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991160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212206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D40A-BC3C-8F98-3BE3-CBD166052986}"/>
              </a:ext>
            </a:extLst>
          </p:cNvPr>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4D7F6-95B8-5B76-811A-08B3ADA82C78}"/>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19E49-342C-ED11-2D88-52E153DB79AF}"/>
              </a:ext>
            </a:extLst>
          </p:cNvPr>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99803-B327-3CB0-FECE-39CA2E2455C0}"/>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13FB74-7DB8-94EE-1B9E-34DC30589809}"/>
              </a:ext>
            </a:extLst>
          </p:cNvPr>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24C35-0A3C-5692-2320-AF8A322DBD3C}"/>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8" name="Footer Placeholder 7">
            <a:extLst>
              <a:ext uri="{FF2B5EF4-FFF2-40B4-BE49-F238E27FC236}">
                <a16:creationId xmlns:a16="http://schemas.microsoft.com/office/drawing/2014/main" id="{8043A34F-E9BE-E46E-E4A4-3CC92E63818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F10CCA5-B3A5-34CE-E99C-B8DE4DAEFA0C}"/>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558145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F27CD-A758-54D3-ADA4-4FB085D1DD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959A2-FBA4-BBDC-1250-75667B629074}"/>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4" name="Footer Placeholder 3">
            <a:extLst>
              <a:ext uri="{FF2B5EF4-FFF2-40B4-BE49-F238E27FC236}">
                <a16:creationId xmlns:a16="http://schemas.microsoft.com/office/drawing/2014/main" id="{92E1ECCA-4DAA-CC23-2124-A525BC4A5F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89230E0-5AB1-F069-A052-4CCCE71EE4B8}"/>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20971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0A0DA7-F227-23B1-F4AC-02E52717A34A}"/>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3" name="Footer Placeholder 2">
            <a:extLst>
              <a:ext uri="{FF2B5EF4-FFF2-40B4-BE49-F238E27FC236}">
                <a16:creationId xmlns:a16="http://schemas.microsoft.com/office/drawing/2014/main" id="{855A44A7-CCFC-B08B-61EA-C9007D68595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914B84-AB78-0812-BFBD-18B628E23B8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38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A2FF-9736-A22F-C898-9F3DDA66CB31}"/>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a:extLst>
              <a:ext uri="{FF2B5EF4-FFF2-40B4-BE49-F238E27FC236}">
                <a16:creationId xmlns:a16="http://schemas.microsoft.com/office/drawing/2014/main" id="{40C9088B-EC5C-4937-9CBC-231183B79533}"/>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10A00D-AEE2-D6B6-E7D5-11C8D4C347F4}"/>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6258882C-CC87-BB19-8662-A34FDAA43D51}"/>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6" name="Footer Placeholder 5">
            <a:extLst>
              <a:ext uri="{FF2B5EF4-FFF2-40B4-BE49-F238E27FC236}">
                <a16:creationId xmlns:a16="http://schemas.microsoft.com/office/drawing/2014/main" id="{652E0E49-D83A-678B-6377-F3E9B8638F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AEE70F-B0CE-786C-90FF-7E93DC57CA8B}"/>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682414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3512-BF10-C38D-6E1F-D9FE93D61F53}"/>
              </a:ext>
            </a:extLst>
          </p:cNvPr>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a:extLst>
              <a:ext uri="{FF2B5EF4-FFF2-40B4-BE49-F238E27FC236}">
                <a16:creationId xmlns:a16="http://schemas.microsoft.com/office/drawing/2014/main" id="{6DB9401F-D1BD-8ADB-13A3-83C35196CE0D}"/>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dirty="0"/>
          </a:p>
        </p:txBody>
      </p:sp>
      <p:sp>
        <p:nvSpPr>
          <p:cNvPr id="4" name="Text Placeholder 3">
            <a:extLst>
              <a:ext uri="{FF2B5EF4-FFF2-40B4-BE49-F238E27FC236}">
                <a16:creationId xmlns:a16="http://schemas.microsoft.com/office/drawing/2014/main" id="{7C3FB047-20FA-F129-D154-2EBF7044C550}"/>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a:extLst>
              <a:ext uri="{FF2B5EF4-FFF2-40B4-BE49-F238E27FC236}">
                <a16:creationId xmlns:a16="http://schemas.microsoft.com/office/drawing/2014/main" id="{38E5AB0B-342C-8A07-13D6-E47FF41DB30C}"/>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6" name="Footer Placeholder 5">
            <a:extLst>
              <a:ext uri="{FF2B5EF4-FFF2-40B4-BE49-F238E27FC236}">
                <a16:creationId xmlns:a16="http://schemas.microsoft.com/office/drawing/2014/main" id="{30C21C78-49C2-D5BA-5D5A-7CFF648C6C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1B1A3F-B220-7D68-E24F-A63DAC4DE125}"/>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1013548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A6F0-436B-49B4-E9C9-5160BB2AD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10D5BE-6427-2793-33F2-B817770F2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8D406-CD34-5DDE-3E00-00CC8F9F800B}"/>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660442BC-8638-4FD9-A17D-841BD1E961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59B383-DCD2-FF9A-F9BE-E410A0E0AFF6}"/>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4040829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831543-1ADA-1044-4BB2-53A19527460E}"/>
              </a:ext>
            </a:extLst>
          </p:cNvPr>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B2E9C-080D-9789-DA9C-3C68CAF1D97E}"/>
              </a:ext>
            </a:extLst>
          </p:cNvPr>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F02F0-25F1-477E-F050-FA8A4300F8F9}"/>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E771B8C1-5722-2016-B487-1F9AC62084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102949-074B-FB04-1324-A3C7E6F9DC63}"/>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237856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p:spTree>
      <p:nvGrpSpPr>
        <p:cNvPr id="1" name=""/>
        <p:cNvGrpSpPr/>
        <p:nvPr/>
      </p:nvGrpSpPr>
      <p:grpSpPr>
        <a:xfrm>
          <a:off x="0" y="0"/>
          <a:ext cx="0" cy="0"/>
          <a:chOff x="0" y="0"/>
          <a:chExt cx="0" cy="0"/>
        </a:xfrm>
      </p:grpSpPr>
      <p:sp>
        <p:nvSpPr>
          <p:cNvPr id="11" name="Body Level One…"/>
          <p:cNvSpPr txBox="1">
            <a:spLocks noGrp="1"/>
          </p:cNvSpPr>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Author and Date</a:t>
            </a:r>
          </a:p>
          <a:p>
            <a:pPr lvl="1"/>
            <a:endParaRPr/>
          </a:p>
          <a:p>
            <a:pPr lvl="2"/>
            <a:endParaRPr/>
          </a:p>
          <a:p>
            <a:pPr lvl="3"/>
            <a:endParaRPr/>
          </a:p>
          <a:p>
            <a:pPr lvl="4"/>
            <a:endParaRPr/>
          </a:p>
        </p:txBody>
      </p:sp>
      <p:sp>
        <p:nvSpPr>
          <p:cNvPr id="12" name="Presentation Title"/>
          <p:cNvSpPr txBox="1">
            <a:spLocks noGrp="1"/>
          </p:cNvSpPr>
          <p:nvPr>
            <p:ph type="title" hasCustomPrompt="1"/>
          </p:nvPr>
        </p:nvSpPr>
        <p:spPr>
          <a:xfrm>
            <a:off x="1206497" y="2574993"/>
            <a:ext cx="21971006" cy="4648202"/>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21" hasCustomPrompt="1"/>
          </p:nvPr>
        </p:nvSpPr>
        <p:spPr>
          <a:xfrm>
            <a:off x="1201343" y="7223191"/>
            <a:ext cx="21971002" cy="1905002"/>
          </a:xfrm>
          <a:prstGeom prst="rect">
            <a:avLst/>
          </a:prstGeom>
        </p:spPr>
        <p:txBody>
          <a:bodyPr numCol="1" spcCol="38100"/>
          <a:lstStyle>
            <a:lvl1pPr marL="0" indent="0" defTabSz="825500">
              <a:lnSpc>
                <a:spcPct val="100000"/>
              </a:lnSpc>
              <a:spcBef>
                <a:spcPts val="0"/>
              </a:spcBef>
              <a:buSzTx/>
              <a:buNone/>
              <a:defRPr sz="5500" b="1"/>
            </a:lvl1pPr>
          </a:lstStyle>
          <a:p>
            <a:r>
              <a:t>Presentation Subtitle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08463067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Body Level One…"/>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Body Level One…"/>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“Notable Quote”</a:t>
            </a: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r>
              <a:rPr lang="en-US" dirty="0"/>
              <a:t>Click icon to add picture</a:t>
            </a:r>
            <a:endParaRPr dirty="0"/>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7200" b="1">
                <a:solidFill>
                  <a:srgbClr val="2F6A36"/>
                </a:solidFill>
              </a:defRPr>
            </a:lvl1pPr>
          </a:lstStyle>
          <a:p>
            <a:r>
              <a:rPr lang="en-US"/>
              <a:t>Click to edit Master title style</a:t>
            </a:r>
            <a:endParaRPr lang="en-US" dirty="0"/>
          </a:p>
        </p:txBody>
      </p:sp>
      <p:sp>
        <p:nvSpPr>
          <p:cNvPr id="3" name="Content Placeholder 2"/>
          <p:cNvSpPr>
            <a:spLocks noGrp="1"/>
          </p:cNvSpPr>
          <p:nvPr>
            <p:ph idx="1"/>
          </p:nvPr>
        </p:nvSpPr>
        <p:spPr>
          <a:xfrm>
            <a:off x="1219201" y="3200402"/>
            <a:ext cx="21945602" cy="8686800"/>
          </a:xfrm>
        </p:spPr>
        <p:txBody>
          <a:bodyPr/>
          <a:lstStyle>
            <a:lvl1pPr>
              <a:defRPr sz="4800" b="0" i="0">
                <a:solidFill>
                  <a:schemeClr val="tx1">
                    <a:lumMod val="75000"/>
                    <a:lumOff val="25000"/>
                  </a:schemeClr>
                </a:solidFill>
                <a:latin typeface="Montserrat" pitchFamily="2" charset="77"/>
              </a:defRPr>
            </a:lvl1pPr>
            <a:lvl2pPr>
              <a:defRPr b="0" i="0">
                <a:solidFill>
                  <a:schemeClr val="tx1">
                    <a:lumMod val="75000"/>
                    <a:lumOff val="25000"/>
                  </a:schemeClr>
                </a:solidFill>
                <a:latin typeface="Montserrat Light" pitchFamily="2" charset="77"/>
              </a:defRPr>
            </a:lvl2pPr>
            <a:lvl3pPr>
              <a:defRPr b="0" i="0">
                <a:solidFill>
                  <a:schemeClr val="tx1">
                    <a:lumMod val="75000"/>
                    <a:lumOff val="25000"/>
                  </a:schemeClr>
                </a:solidFill>
                <a:latin typeface="Montserrat Light" pitchFamily="2" charset="77"/>
              </a:defRPr>
            </a:lvl3pPr>
            <a:lvl4pPr>
              <a:defRPr b="0" i="0">
                <a:solidFill>
                  <a:schemeClr val="tx1">
                    <a:lumMod val="75000"/>
                    <a:lumOff val="25000"/>
                  </a:schemeClr>
                </a:solidFill>
                <a:latin typeface="Montserrat Light" pitchFamily="2" charset="77"/>
              </a:defRPr>
            </a:lvl4pPr>
            <a:lvl5pPr>
              <a:defRPr b="0" i="0">
                <a:solidFill>
                  <a:schemeClr val="tx1">
                    <a:lumMod val="75000"/>
                    <a:lumOff val="25000"/>
                  </a:schemeClr>
                </a:solidFill>
                <a:latin typeface="Montserrat Ligh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22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2300-36E1-234D-6D3E-15F4BB140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AD44A7-B4F7-5E4E-00EC-3BD8AA7FCD2E}"/>
              </a:ext>
            </a:extLst>
          </p:cNvPr>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CE9132-1096-A8A7-55AC-3EF01BCCC9BF}"/>
              </a:ext>
            </a:extLst>
          </p:cNvPr>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D05771-34CC-8ACD-0E35-100A8355819D}"/>
              </a:ext>
            </a:extLst>
          </p:cNvPr>
          <p:cNvSpPr>
            <a:spLocks noGrp="1"/>
          </p:cNvSpPr>
          <p:nvPr>
            <p:ph type="dt" sz="half" idx="10"/>
          </p:nvPr>
        </p:nvSpPr>
        <p:spPr/>
        <p:txBody>
          <a:bodyPr/>
          <a:lstStyle/>
          <a:p>
            <a:fld id="{88381C69-4C8D-3B47-8E9C-6345C8191F2A}" type="datetimeFigureOut">
              <a:rPr lang="en-US" smtClean="0"/>
              <a:t>6/16/26</a:t>
            </a:fld>
            <a:endParaRPr lang="en-US"/>
          </a:p>
        </p:txBody>
      </p:sp>
      <p:sp>
        <p:nvSpPr>
          <p:cNvPr id="6" name="Footer Placeholder 5">
            <a:extLst>
              <a:ext uri="{FF2B5EF4-FFF2-40B4-BE49-F238E27FC236}">
                <a16:creationId xmlns:a16="http://schemas.microsoft.com/office/drawing/2014/main" id="{A39F01AD-F2A8-7916-C66E-0FCF47DB0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DF064-7B81-50BE-0EF4-5BBD8BFC73F5}"/>
              </a:ext>
            </a:extLst>
          </p:cNvPr>
          <p:cNvSpPr>
            <a:spLocks noGrp="1"/>
          </p:cNvSpPr>
          <p:nvPr>
            <p:ph type="sldNum" sz="quarter" idx="12"/>
          </p:nvPr>
        </p:nvSpPr>
        <p:spPr>
          <a:xfrm>
            <a:off x="12011024" y="13076008"/>
            <a:ext cx="349455" cy="379591"/>
          </a:xfrm>
        </p:spPr>
        <p:txBody>
          <a:bodyPr/>
          <a:lstStyle/>
          <a:p>
            <a:fld id="{004B0141-DE53-7049-9BDC-C99D8BD64D34}" type="slidenum">
              <a:rPr lang="en-US" smtClean="0"/>
              <a:t>‹#›</a:t>
            </a:fld>
            <a:endParaRPr lang="en-US"/>
          </a:p>
        </p:txBody>
      </p:sp>
    </p:spTree>
    <p:extLst>
      <p:ext uri="{BB962C8B-B14F-4D97-AF65-F5344CB8AC3E}">
        <p14:creationId xmlns:p14="http://schemas.microsoft.com/office/powerpoint/2010/main" val="290333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DEA4A7-77A6-768D-B3E6-06CA41CD146A}"/>
              </a:ext>
            </a:extLst>
          </p:cNvPr>
          <p:cNvSpPr>
            <a:spLocks noGrp="1"/>
          </p:cNvSpPr>
          <p:nvPr>
            <p:ph type="dt" sz="half" idx="10"/>
          </p:nvPr>
        </p:nvSpPr>
        <p:spPr/>
        <p:txBody>
          <a:bodyPr/>
          <a:lstStyle/>
          <a:p>
            <a:fld id="{B45D92B6-830E-1449-A8FC-4BE7BD65DC3D}" type="datetimeFigureOut">
              <a:rPr lang="en-US" smtClean="0"/>
              <a:t>6/16/26</a:t>
            </a:fld>
            <a:endParaRPr lang="en-US"/>
          </a:p>
        </p:txBody>
      </p:sp>
      <p:sp>
        <p:nvSpPr>
          <p:cNvPr id="3" name="Footer Placeholder 2">
            <a:extLst>
              <a:ext uri="{FF2B5EF4-FFF2-40B4-BE49-F238E27FC236}">
                <a16:creationId xmlns:a16="http://schemas.microsoft.com/office/drawing/2014/main" id="{0F74C4B8-534C-D247-383E-BCEC576C12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475BC-ED1F-5C8F-96D7-68D3708F6EA7}"/>
              </a:ext>
            </a:extLst>
          </p:cNvPr>
          <p:cNvSpPr>
            <a:spLocks noGrp="1"/>
          </p:cNvSpPr>
          <p:nvPr>
            <p:ph type="sldNum" sz="quarter" idx="12"/>
          </p:nvPr>
        </p:nvSpPr>
        <p:spPr>
          <a:xfrm>
            <a:off x="12011024" y="13076008"/>
            <a:ext cx="349455" cy="379591"/>
          </a:xfrm>
        </p:spPr>
        <p:txBody>
          <a:bodyPr/>
          <a:lstStyle/>
          <a:p>
            <a:fld id="{69BAD2ED-CA25-5E45-88E0-41252C41490F}" type="slidenum">
              <a:rPr lang="en-US" smtClean="0"/>
              <a:t>‹#›</a:t>
            </a:fld>
            <a:endParaRPr lang="en-US"/>
          </a:p>
        </p:txBody>
      </p:sp>
    </p:spTree>
    <p:extLst>
      <p:ext uri="{BB962C8B-B14F-4D97-AF65-F5344CB8AC3E}">
        <p14:creationId xmlns:p14="http://schemas.microsoft.com/office/powerpoint/2010/main" val="123572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E41B-4881-61E3-DF30-7A74E9E965EF}"/>
              </a:ext>
            </a:extLst>
          </p:cNvPr>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a:extLst>
              <a:ext uri="{FF2B5EF4-FFF2-40B4-BE49-F238E27FC236}">
                <a16:creationId xmlns:a16="http://schemas.microsoft.com/office/drawing/2014/main" id="{3C7D48D6-3231-83B7-EF4D-FC2B068DC8D3}"/>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a:extLst>
              <a:ext uri="{FF2B5EF4-FFF2-40B4-BE49-F238E27FC236}">
                <a16:creationId xmlns:a16="http://schemas.microsoft.com/office/drawing/2014/main" id="{25C91D6D-6B57-7ACC-1575-530C50BFA760}"/>
              </a:ext>
            </a:extLst>
          </p:cNvPr>
          <p:cNvSpPr>
            <a:spLocks noGrp="1"/>
          </p:cNvSpPr>
          <p:nvPr>
            <p:ph type="dt" sz="half" idx="10"/>
          </p:nvPr>
        </p:nvSpPr>
        <p:spPr/>
        <p:txBody>
          <a:body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4ACB530F-DBB1-E974-4054-7AC8A1E744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DB7428-06F3-649F-B391-80A2F4E8F60D}"/>
              </a:ext>
            </a:extLst>
          </p:cNvPr>
          <p:cNvSpPr>
            <a:spLocks noGrp="1"/>
          </p:cNvSpPr>
          <p:nvPr>
            <p:ph type="sldNum" sz="quarter" idx="12"/>
          </p:nvPr>
        </p:nvSpPr>
        <p:spPr/>
        <p:txBody>
          <a:bodyPr/>
          <a:lstStyle/>
          <a:p>
            <a:fld id="{004B0141-DE53-7049-9BDC-C99D8BD64D34}" type="slidenum">
              <a:rPr lang="en-US" smtClean="0"/>
              <a:t>‹#›</a:t>
            </a:fld>
            <a:endParaRPr lang="en-US" dirty="0"/>
          </a:p>
        </p:txBody>
      </p:sp>
    </p:spTree>
    <p:extLst>
      <p:ext uri="{BB962C8B-B14F-4D97-AF65-F5344CB8AC3E}">
        <p14:creationId xmlns:p14="http://schemas.microsoft.com/office/powerpoint/2010/main" val="3310064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2" spcCol="1098550">
            <a:normAutofit/>
          </a:bodyPr>
          <a:lstStyle/>
          <a:p>
            <a:r>
              <a:t>Slide bullet text</a:t>
            </a:r>
          </a:p>
          <a:p>
            <a:pPr lvl="1"/>
            <a:endParaRPr/>
          </a:p>
          <a:p>
            <a:pPr lvl="2"/>
            <a:endParaRPr/>
          </a:p>
          <a:p>
            <a:pPr lvl="3"/>
            <a:endParaRPr/>
          </a:p>
          <a:p>
            <a:pPr lvl="4"/>
            <a:endParaRPr/>
          </a:p>
        </p:txBody>
      </p:sp>
      <p:sp>
        <p:nvSpPr>
          <p:cNvPr id="3" name="Title Text"/>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Slide Number"/>
          <p:cNvSpPr txBox="1">
            <a:spLocks noGrp="1"/>
          </p:cNvSpPr>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2" r:id="rId5"/>
    <p:sldLayoutId id="2147483666" r:id="rId6"/>
    <p:sldLayoutId id="2147483681" r:id="rId7"/>
    <p:sldLayoutId id="2147483682" r:id="rId8"/>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9321F-6BB0-1C00-CFA0-827D339E07BD}"/>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48A73D-2DBC-6DA3-80E8-182AC6449C9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7DB43-C3FB-E071-FF65-1624732DD4C6}"/>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8381C69-4C8D-3B47-8E9C-6345C8191F2A}" type="datetimeFigureOut">
              <a:rPr lang="en-US" smtClean="0"/>
              <a:t>6/16/26</a:t>
            </a:fld>
            <a:endParaRPr lang="en-US" dirty="0"/>
          </a:p>
        </p:txBody>
      </p:sp>
      <p:sp>
        <p:nvSpPr>
          <p:cNvPr id="5" name="Footer Placeholder 4">
            <a:extLst>
              <a:ext uri="{FF2B5EF4-FFF2-40B4-BE49-F238E27FC236}">
                <a16:creationId xmlns:a16="http://schemas.microsoft.com/office/drawing/2014/main" id="{D91AA4DF-4795-A00A-ED6A-170ECABB6B60}"/>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ABBD01E-5DDB-6FA1-A2A8-E49D649AB2AF}"/>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004B0141-DE53-7049-9BDC-C99D8BD64D34}" type="slidenum">
              <a:rPr lang="en-US" smtClean="0"/>
              <a:t>‹#›</a:t>
            </a:fld>
            <a:endParaRPr lang="en-US" dirty="0"/>
          </a:p>
        </p:txBody>
      </p:sp>
    </p:spTree>
    <p:extLst>
      <p:ext uri="{BB962C8B-B14F-4D97-AF65-F5344CB8AC3E}">
        <p14:creationId xmlns:p14="http://schemas.microsoft.com/office/powerpoint/2010/main" val="164506189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cfr.gov/current/title-2/subtitle-A/chapter-II/part-200/subpart-D/subject-group-ECFR031321e29ac5bbd/section-200.331"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mailto:Louise.mathias@innovativefundingpartners.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mailto:Brian.Kelley@innovativefundingpartners.com"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5YZQQD3"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hyperlink" Target="https://dogwoodhealthtrust.org/grants-help-des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of"/>
          <p:cNvSpPr txBox="1"/>
          <p:nvPr/>
        </p:nvSpPr>
        <p:spPr>
          <a:xfrm>
            <a:off x="4740442" y="4775378"/>
            <a:ext cx="18865516" cy="4165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8800" dirty="0"/>
              <a:t>Better Together: </a:t>
            </a:r>
          </a:p>
          <a:p>
            <a:r>
              <a:rPr lang="en-US" sz="8800" dirty="0"/>
              <a:t>How Strategic Partnerships </a:t>
            </a:r>
          </a:p>
          <a:p>
            <a:r>
              <a:rPr lang="en-US" sz="8800" dirty="0"/>
              <a:t>Advance Project Impact</a:t>
            </a:r>
          </a:p>
        </p:txBody>
      </p:sp>
      <p:pic>
        <p:nvPicPr>
          <p:cNvPr id="155" name="Image" descr="Image"/>
          <p:cNvPicPr>
            <a:picLocks noChangeAspect="1"/>
          </p:cNvPicPr>
          <p:nvPr/>
        </p:nvPicPr>
        <p:blipFill>
          <a:blip r:embed="rId2"/>
          <a:stretch>
            <a:fillRect/>
          </a:stretch>
        </p:blipFill>
        <p:spPr>
          <a:xfrm>
            <a:off x="1822816" y="5319487"/>
            <a:ext cx="2213357" cy="1916981"/>
          </a:xfrm>
          <a:prstGeom prst="rect">
            <a:avLst/>
          </a:prstGeom>
          <a:ln w="12700">
            <a:miter lim="400000"/>
          </a:ln>
        </p:spPr>
      </p:pic>
      <p:pic>
        <p:nvPicPr>
          <p:cNvPr id="3" name="Image" descr="Image">
            <a:extLst>
              <a:ext uri="{FF2B5EF4-FFF2-40B4-BE49-F238E27FC236}">
                <a16:creationId xmlns:a16="http://schemas.microsoft.com/office/drawing/2014/main" id="{25896D41-A052-332E-DA83-F3E3A9449DBA}"/>
              </a:ext>
            </a:extLst>
          </p:cNvPr>
          <p:cNvPicPr>
            <a:picLocks noChangeAspect="1"/>
          </p:cNvPicPr>
          <p:nvPr/>
        </p:nvPicPr>
        <p:blipFill>
          <a:blip r:embed="rId3"/>
          <a:stretch>
            <a:fillRect/>
          </a:stretch>
        </p:blipFill>
        <p:spPr>
          <a:xfrm>
            <a:off x="315355" y="546302"/>
            <a:ext cx="6855221" cy="1782859"/>
          </a:xfrm>
          <a:prstGeom prst="rect">
            <a:avLst/>
          </a:prstGeom>
          <a:ln w="12700">
            <a:miter lim="400000"/>
          </a:ln>
        </p:spPr>
      </p:pic>
      <p:sp>
        <p:nvSpPr>
          <p:cNvPr id="4" name="TextBox 3">
            <a:extLst>
              <a:ext uri="{FF2B5EF4-FFF2-40B4-BE49-F238E27FC236}">
                <a16:creationId xmlns:a16="http://schemas.microsoft.com/office/drawing/2014/main" id="{B53D6247-8CDF-6665-D164-B03F1F410F9C}"/>
              </a:ext>
            </a:extLst>
          </p:cNvPr>
          <p:cNvSpPr txBox="1"/>
          <p:nvPr/>
        </p:nvSpPr>
        <p:spPr>
          <a:xfrm>
            <a:off x="1139549" y="12143776"/>
            <a:ext cx="579325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June 17</a:t>
            </a:r>
            <a:r>
              <a:rPr kumimoji="0" lang="en-US" sz="6000" b="1" i="0" u="none" strike="noStrike" cap="none" spc="0" normalizeH="0" baseline="30000" dirty="0">
                <a:ln>
                  <a:noFill/>
                </a:ln>
                <a:solidFill>
                  <a:schemeClr val="accent2">
                    <a:lumMod val="75000"/>
                  </a:schemeClr>
                </a:solidFill>
                <a:effectLst/>
                <a:uFillTx/>
                <a:latin typeface="+mj-lt"/>
                <a:ea typeface="+mj-ea"/>
                <a:cs typeface="+mj-cs"/>
                <a:sym typeface="Helvetica Neue"/>
              </a:rPr>
              <a:t>th</a:t>
            </a:r>
            <a:r>
              <a:rPr kumimoji="0" lang="en-US" sz="6000" b="1" i="0" u="none" strike="noStrike" cap="none" spc="0" normalizeH="0" baseline="0" dirty="0">
                <a:ln>
                  <a:noFill/>
                </a:ln>
                <a:solidFill>
                  <a:schemeClr val="accent2">
                    <a:lumMod val="75000"/>
                  </a:schemeClr>
                </a:solidFill>
                <a:effectLst/>
                <a:uFillTx/>
                <a:latin typeface="+mj-lt"/>
                <a:ea typeface="+mj-ea"/>
                <a:cs typeface="+mj-cs"/>
                <a:sym typeface="Helvetica Neue"/>
              </a:rPr>
              <a:t>, 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0EB1A4"/>
                </a:solidFill>
                <a:latin typeface="+mj-ea"/>
                <a:cs typeface="Montserrat"/>
                <a:sym typeface="Montserrat"/>
              </a:rPr>
              <a:t>I.</a:t>
            </a:r>
            <a:r>
              <a:rPr lang="en-US" sz="8000" dirty="0">
                <a:solidFill>
                  <a:srgbClr val="0EB1A4"/>
                </a:solidFill>
                <a:latin typeface="Montserrat"/>
                <a:ea typeface="Montserrat"/>
                <a:cs typeface="Montserrat"/>
                <a:sym typeface="Montserrat"/>
              </a:rPr>
              <a:t> </a:t>
            </a:r>
            <a:r>
              <a:rPr lang="en-US" sz="8000" dirty="0">
                <a:solidFill>
                  <a:srgbClr val="0EB1A4"/>
                </a:solidFill>
              </a:rPr>
              <a:t>Understand the role of partnerships in strengthening organizational growth, sustainability, and competitiveness for grant funding</a:t>
            </a:r>
            <a:br>
              <a:rPr lang="en-US" sz="8000" dirty="0">
                <a:solidFill>
                  <a:srgbClr val="0EB1A4"/>
                </a:solidFill>
              </a:rPr>
            </a:br>
            <a:endParaRPr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3232F-7014-E3CB-E7CF-46D73CFBF255}"/>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8D99AE82-7AC5-9B41-41B1-EAC3C8444584}"/>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82DDA2BA-3928-D134-52E5-66A409DF7A67}"/>
              </a:ext>
            </a:extLst>
          </p:cNvPr>
          <p:cNvSpPr txBox="1">
            <a:spLocks/>
          </p:cNvSpPr>
          <p:nvPr/>
        </p:nvSpPr>
        <p:spPr>
          <a:xfrm>
            <a:off x="799519" y="86170"/>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Partnerships are Important for Organizational Growth and Strategy</a:t>
            </a:r>
          </a:p>
        </p:txBody>
      </p:sp>
      <p:pic>
        <p:nvPicPr>
          <p:cNvPr id="9" name="Content Placeholder 8" descr="A diagram of a purpose&#10;&#10;AI-generated content may be incorrect.">
            <a:extLst>
              <a:ext uri="{FF2B5EF4-FFF2-40B4-BE49-F238E27FC236}">
                <a16:creationId xmlns:a16="http://schemas.microsoft.com/office/drawing/2014/main" id="{7AA6A32D-AA25-36B7-C92C-AA7BE758F85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151" y="1879815"/>
            <a:ext cx="14035810" cy="9912792"/>
          </a:xfrm>
        </p:spPr>
      </p:pic>
      <p:sp>
        <p:nvSpPr>
          <p:cNvPr id="10" name="TextBox 9">
            <a:extLst>
              <a:ext uri="{FF2B5EF4-FFF2-40B4-BE49-F238E27FC236}">
                <a16:creationId xmlns:a16="http://schemas.microsoft.com/office/drawing/2014/main" id="{95F0DE8C-75C9-AECC-CA49-59AE012BD0B4}"/>
              </a:ext>
            </a:extLst>
          </p:cNvPr>
          <p:cNvSpPr txBox="1"/>
          <p:nvPr/>
        </p:nvSpPr>
        <p:spPr>
          <a:xfrm>
            <a:off x="14896831" y="3045429"/>
            <a:ext cx="8923018" cy="7581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5400" dirty="0">
                <a:solidFill>
                  <a:schemeClr val="tx1">
                    <a:lumMod val="50000"/>
                  </a:schemeClr>
                </a:solidFill>
              </a:rPr>
              <a:t>No single organization can be everything to everyone.</a:t>
            </a:r>
          </a:p>
          <a:p>
            <a:pPr algn="l"/>
            <a:r>
              <a:rPr lang="en-US" sz="5400" dirty="0">
                <a:solidFill>
                  <a:schemeClr val="tx1">
                    <a:lumMod val="50000"/>
                  </a:schemeClr>
                </a:solidFill>
              </a:rPr>
              <a:t> </a:t>
            </a:r>
          </a:p>
          <a:p>
            <a:pPr algn="l"/>
            <a:r>
              <a:rPr lang="en-US" sz="5400" dirty="0">
                <a:solidFill>
                  <a:schemeClr val="tx1">
                    <a:lumMod val="50000"/>
                  </a:schemeClr>
                </a:solidFill>
              </a:rPr>
              <a:t>Organizations are most effective when they understand their strengths, focus on those areas, and partner with others whose expertise fills gaps. </a:t>
            </a:r>
            <a:endParaRPr kumimoji="0" lang="en-US" sz="5400" b="0" i="0" u="none" strike="noStrike" cap="none" spc="0" normalizeH="0" baseline="0" dirty="0">
              <a:ln>
                <a:noFill/>
              </a:ln>
              <a:solidFill>
                <a:schemeClr val="tx1">
                  <a:lumMod val="50000"/>
                </a:schemeClr>
              </a:solidFill>
              <a:effectLst/>
              <a:uFillTx/>
              <a:latin typeface="+mn-lt"/>
              <a:ea typeface="+mj-ea"/>
              <a:cs typeface="+mj-cs"/>
              <a:sym typeface="Helvetica Neue"/>
            </a:endParaRPr>
          </a:p>
        </p:txBody>
      </p:sp>
    </p:spTree>
    <p:extLst>
      <p:ext uri="{BB962C8B-B14F-4D97-AF65-F5344CB8AC3E}">
        <p14:creationId xmlns:p14="http://schemas.microsoft.com/office/powerpoint/2010/main" val="833256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E597B-8DDB-5DED-C158-05F9553CE5C2}"/>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9E0BF2DA-B171-269F-C23D-2C7172F0C142}"/>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B607AF31-50B8-A289-C5FE-505A38469E20}"/>
              </a:ext>
            </a:extLst>
          </p:cNvPr>
          <p:cNvSpPr txBox="1">
            <a:spLocks/>
          </p:cNvSpPr>
          <p:nvPr/>
        </p:nvSpPr>
        <p:spPr>
          <a:xfrm>
            <a:off x="799519" y="86170"/>
            <a:ext cx="233172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Partnerships are Important for Organizational Growth and Strategy</a:t>
            </a:r>
          </a:p>
        </p:txBody>
      </p:sp>
      <p:sp>
        <p:nvSpPr>
          <p:cNvPr id="10" name="TextBox 9">
            <a:extLst>
              <a:ext uri="{FF2B5EF4-FFF2-40B4-BE49-F238E27FC236}">
                <a16:creationId xmlns:a16="http://schemas.microsoft.com/office/drawing/2014/main" id="{6184570B-2C96-EDC0-B472-3DC1CE79E11F}"/>
              </a:ext>
            </a:extLst>
          </p:cNvPr>
          <p:cNvSpPr txBox="1"/>
          <p:nvPr/>
        </p:nvSpPr>
        <p:spPr>
          <a:xfrm>
            <a:off x="1054707" y="3042041"/>
            <a:ext cx="7490203" cy="82278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solidFill>
                  <a:schemeClr val="tx1">
                    <a:lumMod val="50000"/>
                  </a:schemeClr>
                </a:solidFill>
              </a:rPr>
              <a:t>As organizations grow, they often face a choice: expand services internally or collaborate with partners.</a:t>
            </a:r>
          </a:p>
          <a:p>
            <a:pPr algn="l"/>
            <a:endParaRPr lang="en-US" sz="4800" dirty="0">
              <a:solidFill>
                <a:schemeClr val="tx1">
                  <a:lumMod val="50000"/>
                </a:schemeClr>
              </a:solidFill>
            </a:endParaRPr>
          </a:p>
          <a:p>
            <a:pPr algn="l"/>
            <a:r>
              <a:rPr lang="en-US" sz="4800" dirty="0">
                <a:solidFill>
                  <a:schemeClr val="tx1">
                    <a:lumMod val="50000"/>
                  </a:schemeClr>
                </a:solidFill>
              </a:rPr>
              <a:t>Strategic partnerships increase impact without requiring every organization to build expertise in every area.</a:t>
            </a:r>
            <a:endParaRPr kumimoji="0" lang="en-US" sz="4800" b="0" i="0" u="none" strike="noStrike" cap="none" spc="0" normalizeH="0" baseline="0" dirty="0">
              <a:ln>
                <a:noFill/>
              </a:ln>
              <a:solidFill>
                <a:schemeClr val="tx1">
                  <a:lumMod val="50000"/>
                </a:schemeClr>
              </a:solidFill>
              <a:effectLst/>
              <a:uFillTx/>
              <a:latin typeface="+mn-lt"/>
              <a:ea typeface="+mj-ea"/>
              <a:cs typeface="+mj-cs"/>
              <a:sym typeface="Helvetica Neue"/>
            </a:endParaRPr>
          </a:p>
        </p:txBody>
      </p:sp>
      <p:pic>
        <p:nvPicPr>
          <p:cNvPr id="6" name="Picture 5" descr="A diagram of a service delivery&#10;&#10;AI-generated content may be incorrect.">
            <a:extLst>
              <a:ext uri="{FF2B5EF4-FFF2-40B4-BE49-F238E27FC236}">
                <a16:creationId xmlns:a16="http://schemas.microsoft.com/office/drawing/2014/main" id="{77FB38AB-1602-0490-8E19-2A8B4FE26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371" y="2891728"/>
            <a:ext cx="14770362" cy="8695223"/>
          </a:xfrm>
          <a:prstGeom prst="rect">
            <a:avLst/>
          </a:prstGeom>
        </p:spPr>
      </p:pic>
    </p:spTree>
    <p:extLst>
      <p:ext uri="{BB962C8B-B14F-4D97-AF65-F5344CB8AC3E}">
        <p14:creationId xmlns:p14="http://schemas.microsoft.com/office/powerpoint/2010/main" val="3146032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3A60-73E6-1DA6-63D0-141E926A44F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961D524F-4B06-0F51-8BF6-208A084E9F37}"/>
              </a:ext>
            </a:extLst>
          </p:cNvPr>
          <p:cNvSpPr>
            <a:spLocks noGrp="1"/>
          </p:cNvSpPr>
          <p:nvPr>
            <p:ph type="title" idx="4294967295"/>
          </p:nvPr>
        </p:nvSpPr>
        <p:spPr>
          <a:xfrm>
            <a:off x="7637505" y="2878774"/>
            <a:ext cx="9108989" cy="7006763"/>
          </a:xfrm>
          <a:ln w="76200">
            <a:solidFill>
              <a:srgbClr val="FFD932"/>
            </a:solidFill>
          </a:ln>
        </p:spPr>
        <p:txBody>
          <a:bodyPr>
            <a:noAutofit/>
          </a:bodyPr>
          <a:lstStyle/>
          <a:p>
            <a:pPr algn="ctr"/>
            <a:br>
              <a:rPr lang="en-US" sz="7200" dirty="0">
                <a:solidFill>
                  <a:srgbClr val="0EB1A4"/>
                </a:solidFill>
              </a:rPr>
            </a:br>
            <a:r>
              <a:rPr lang="en-US" sz="7200" dirty="0">
                <a:solidFill>
                  <a:srgbClr val="0EB1A4"/>
                </a:solidFill>
              </a:rPr>
              <a:t>Most government and foundation funders will ask you to describe your partnerships in a grant narrative</a:t>
            </a:r>
          </a:p>
        </p:txBody>
      </p:sp>
      <p:pic>
        <p:nvPicPr>
          <p:cNvPr id="3" name="Picture 2" descr="A black text on a white background&#10;&#10;Description automatically generated">
            <a:extLst>
              <a:ext uri="{FF2B5EF4-FFF2-40B4-BE49-F238E27FC236}">
                <a16:creationId xmlns:a16="http://schemas.microsoft.com/office/drawing/2014/main" id="{D1AC32E7-DC3F-715E-4177-65D590496EEE}"/>
              </a:ext>
            </a:extLst>
          </p:cNvPr>
          <p:cNvPicPr>
            <a:picLocks noChangeAspect="1"/>
          </p:cNvPicPr>
          <p:nvPr/>
        </p:nvPicPr>
        <p:blipFill>
          <a:blip r:embed="rId3"/>
          <a:stretch>
            <a:fillRect/>
          </a:stretch>
        </p:blipFill>
        <p:spPr>
          <a:xfrm>
            <a:off x="266509" y="11349879"/>
            <a:ext cx="12936535" cy="1807828"/>
          </a:xfrm>
          <a:prstGeom prst="rect">
            <a:avLst/>
          </a:prstGeom>
        </p:spPr>
      </p:pic>
      <p:pic>
        <p:nvPicPr>
          <p:cNvPr id="9" name="Picture 8" descr="A blue and red logo&#10;&#10;Description automatically generated">
            <a:extLst>
              <a:ext uri="{FF2B5EF4-FFF2-40B4-BE49-F238E27FC236}">
                <a16:creationId xmlns:a16="http://schemas.microsoft.com/office/drawing/2014/main" id="{C1935686-C2D4-33C9-CDBF-99AB6378A861}"/>
              </a:ext>
            </a:extLst>
          </p:cNvPr>
          <p:cNvPicPr>
            <a:picLocks noChangeAspect="1"/>
          </p:cNvPicPr>
          <p:nvPr/>
        </p:nvPicPr>
        <p:blipFill>
          <a:blip r:embed="rId4"/>
          <a:stretch>
            <a:fillRect/>
          </a:stretch>
        </p:blipFill>
        <p:spPr>
          <a:xfrm>
            <a:off x="482118" y="5870512"/>
            <a:ext cx="6363629" cy="2464786"/>
          </a:xfrm>
          <a:prstGeom prst="rect">
            <a:avLst/>
          </a:prstGeom>
        </p:spPr>
      </p:pic>
      <p:pic>
        <p:nvPicPr>
          <p:cNvPr id="14" name="Picture 13" descr="A blue sign with white text&#10;&#10;Description automatically generated">
            <a:extLst>
              <a:ext uri="{FF2B5EF4-FFF2-40B4-BE49-F238E27FC236}">
                <a16:creationId xmlns:a16="http://schemas.microsoft.com/office/drawing/2014/main" id="{21AFF630-FBEC-69E5-FD9F-0F1BD569C5E1}"/>
              </a:ext>
            </a:extLst>
          </p:cNvPr>
          <p:cNvPicPr>
            <a:picLocks noChangeAspect="1"/>
          </p:cNvPicPr>
          <p:nvPr/>
        </p:nvPicPr>
        <p:blipFill>
          <a:blip r:embed="rId5"/>
          <a:stretch>
            <a:fillRect/>
          </a:stretch>
        </p:blipFill>
        <p:spPr>
          <a:xfrm>
            <a:off x="588025" y="8783305"/>
            <a:ext cx="6257722" cy="2035845"/>
          </a:xfrm>
          <a:prstGeom prst="rect">
            <a:avLst/>
          </a:prstGeom>
        </p:spPr>
      </p:pic>
      <p:pic>
        <p:nvPicPr>
          <p:cNvPr id="20" name="Picture 19" descr="A close-up of a sign&#10;&#10;Description automatically generated">
            <a:extLst>
              <a:ext uri="{FF2B5EF4-FFF2-40B4-BE49-F238E27FC236}">
                <a16:creationId xmlns:a16="http://schemas.microsoft.com/office/drawing/2014/main" id="{AA52ADAF-CA33-B332-40B2-DCD2F00BA655}"/>
              </a:ext>
            </a:extLst>
          </p:cNvPr>
          <p:cNvPicPr>
            <a:picLocks noChangeAspect="1"/>
          </p:cNvPicPr>
          <p:nvPr/>
        </p:nvPicPr>
        <p:blipFill>
          <a:blip r:embed="rId6"/>
          <a:stretch>
            <a:fillRect/>
          </a:stretch>
        </p:blipFill>
        <p:spPr>
          <a:xfrm>
            <a:off x="426716" y="2896850"/>
            <a:ext cx="6580340" cy="1595234"/>
          </a:xfrm>
          <a:prstGeom prst="rect">
            <a:avLst/>
          </a:prstGeom>
        </p:spPr>
      </p:pic>
      <p:pic>
        <p:nvPicPr>
          <p:cNvPr id="4" name="Picture 3" descr="A grey text on a white background&#10;&#10;AI-generated content may be incorrect.">
            <a:extLst>
              <a:ext uri="{FF2B5EF4-FFF2-40B4-BE49-F238E27FC236}">
                <a16:creationId xmlns:a16="http://schemas.microsoft.com/office/drawing/2014/main" id="{D1123516-76E2-1595-B52B-CCBD2ABC88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405326" y="1264867"/>
            <a:ext cx="4444298" cy="1171241"/>
          </a:xfrm>
          <a:prstGeom prst="rect">
            <a:avLst/>
          </a:prstGeom>
        </p:spPr>
      </p:pic>
      <p:pic>
        <p:nvPicPr>
          <p:cNvPr id="6" name="Picture 5" descr="A close-up of a logo&#10;&#10;AI-generated content may be incorrect.">
            <a:extLst>
              <a:ext uri="{FF2B5EF4-FFF2-40B4-BE49-F238E27FC236}">
                <a16:creationId xmlns:a16="http://schemas.microsoft.com/office/drawing/2014/main" id="{D3535519-CA13-2F6C-6EC7-211C1204B3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413992" y="1469220"/>
            <a:ext cx="5435632" cy="3106075"/>
          </a:xfrm>
          <a:prstGeom prst="rect">
            <a:avLst/>
          </a:prstGeom>
        </p:spPr>
      </p:pic>
      <p:pic>
        <p:nvPicPr>
          <p:cNvPr id="11" name="Picture 10" descr="A grey text on a white background&#10;&#10;AI-generated content may be incorrect.">
            <a:extLst>
              <a:ext uri="{FF2B5EF4-FFF2-40B4-BE49-F238E27FC236}">
                <a16:creationId xmlns:a16="http://schemas.microsoft.com/office/drawing/2014/main" id="{25608ABC-D258-075E-228B-B0A9D5109C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93086" y="4370943"/>
            <a:ext cx="7141348" cy="1882016"/>
          </a:xfrm>
          <a:prstGeom prst="rect">
            <a:avLst/>
          </a:prstGeom>
        </p:spPr>
      </p:pic>
      <p:pic>
        <p:nvPicPr>
          <p:cNvPr id="13" name="Picture 12" descr="A close-up of a logo&#10;&#10;AI-generated content may be incorrect.">
            <a:extLst>
              <a:ext uri="{FF2B5EF4-FFF2-40B4-BE49-F238E27FC236}">
                <a16:creationId xmlns:a16="http://schemas.microsoft.com/office/drawing/2014/main" id="{F31F0439-8357-EF28-3FBE-8BE39C1512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08105" y="10471687"/>
            <a:ext cx="6414894" cy="2495977"/>
          </a:xfrm>
          <a:prstGeom prst="rect">
            <a:avLst/>
          </a:prstGeom>
        </p:spPr>
      </p:pic>
      <p:pic>
        <p:nvPicPr>
          <p:cNvPr id="17" name="Picture 16" descr="A blue and white logo&#10;&#10;AI-generated content may be incorrect.">
            <a:extLst>
              <a:ext uri="{FF2B5EF4-FFF2-40B4-BE49-F238E27FC236}">
                <a16:creationId xmlns:a16="http://schemas.microsoft.com/office/drawing/2014/main" id="{C45BE366-3F28-5F7F-C982-5FB8ABF90E4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784490" y="7263543"/>
            <a:ext cx="6070853" cy="2035845"/>
          </a:xfrm>
          <a:prstGeom prst="rect">
            <a:avLst/>
          </a:prstGeom>
        </p:spPr>
      </p:pic>
      <p:sp>
        <p:nvSpPr>
          <p:cNvPr id="19" name="Title 2">
            <a:extLst>
              <a:ext uri="{FF2B5EF4-FFF2-40B4-BE49-F238E27FC236}">
                <a16:creationId xmlns:a16="http://schemas.microsoft.com/office/drawing/2014/main" id="{EE0F916D-9412-C8FD-78AF-F0E61EC6479E}"/>
              </a:ext>
            </a:extLst>
          </p:cNvPr>
          <p:cNvSpPr txBox="1">
            <a:spLocks/>
          </p:cNvSpPr>
          <p:nvPr/>
        </p:nvSpPr>
        <p:spPr>
          <a:xfrm>
            <a:off x="799519" y="86170"/>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Partnerships Matter to Funders</a:t>
            </a:r>
          </a:p>
        </p:txBody>
      </p:sp>
    </p:spTree>
    <p:extLst>
      <p:ext uri="{BB962C8B-B14F-4D97-AF65-F5344CB8AC3E}">
        <p14:creationId xmlns:p14="http://schemas.microsoft.com/office/powerpoint/2010/main" val="311711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5B4C25-8892-4244-9D51-5B6192671118}"/>
              </a:ext>
            </a:extLst>
          </p:cNvPr>
          <p:cNvSpPr>
            <a:spLocks noGrp="1"/>
          </p:cNvSpPr>
          <p:nvPr>
            <p:ph idx="1"/>
          </p:nvPr>
        </p:nvSpPr>
        <p:spPr>
          <a:xfrm>
            <a:off x="799519" y="1867279"/>
            <a:ext cx="15467577" cy="12420863"/>
          </a:xfrm>
        </p:spPr>
        <p:txBody>
          <a:bodyPr numCol="1">
            <a:normAutofit/>
          </a:bodyPr>
          <a:lstStyle/>
          <a:p>
            <a:pPr marL="609600" lvl="1" indent="0">
              <a:spcBef>
                <a:spcPts val="600"/>
              </a:spcBef>
              <a:buNone/>
            </a:pPr>
            <a:r>
              <a:rPr lang="en-US" sz="8800" b="1" dirty="0">
                <a:solidFill>
                  <a:schemeClr val="tx1">
                    <a:lumMod val="50000"/>
                  </a:schemeClr>
                </a:solidFill>
                <a:latin typeface="+mn-lt"/>
              </a:rPr>
              <a:t>1. </a:t>
            </a:r>
            <a:r>
              <a:rPr lang="en-US" sz="6600" dirty="0">
                <a:solidFill>
                  <a:schemeClr val="tx1">
                    <a:lumMod val="50000"/>
                  </a:schemeClr>
                </a:solidFill>
                <a:latin typeface="+mn-lt"/>
              </a:rPr>
              <a:t>Partnerships demonstrate </a:t>
            </a:r>
            <a:r>
              <a:rPr lang="en-US" sz="6600" b="1" dirty="0">
                <a:solidFill>
                  <a:schemeClr val="tx1">
                    <a:lumMod val="50000"/>
                  </a:schemeClr>
                </a:solidFill>
                <a:latin typeface="+mn-lt"/>
              </a:rPr>
              <a:t>credibility and capacity</a:t>
            </a:r>
            <a:r>
              <a:rPr lang="en-US" sz="6600" dirty="0">
                <a:solidFill>
                  <a:schemeClr val="tx1">
                    <a:lumMod val="50000"/>
                  </a:schemeClr>
                </a:solidFill>
                <a:latin typeface="+mn-lt"/>
              </a:rPr>
              <a:t>—they show that other entities respect your work and attest to your organization’s ability to collaborate effectively. </a:t>
            </a:r>
          </a:p>
          <a:p>
            <a:pPr marL="0" indent="0">
              <a:spcBef>
                <a:spcPts val="600"/>
              </a:spcBef>
              <a:buNone/>
            </a:pPr>
            <a:endParaRPr lang="en-US" sz="5400" dirty="0">
              <a:solidFill>
                <a:schemeClr val="tx1">
                  <a:lumMod val="50000"/>
                </a:schemeClr>
              </a:solidFill>
              <a:latin typeface="+mn-lt"/>
            </a:endParaRPr>
          </a:p>
          <a:p>
            <a:pPr marL="0" indent="0">
              <a:spcBef>
                <a:spcPts val="600"/>
              </a:spcBef>
              <a:buNone/>
            </a:pPr>
            <a:r>
              <a:rPr lang="en-US" sz="5400" dirty="0">
                <a:solidFill>
                  <a:schemeClr val="tx1">
                    <a:lumMod val="50000"/>
                  </a:schemeClr>
                </a:solidFill>
                <a:latin typeface="+mn-ea"/>
                <a:ea typeface="+mn-ea"/>
              </a:rPr>
              <a:t>Many government and large foundation funding opportunities have complex implementation requirements. </a:t>
            </a:r>
          </a:p>
          <a:p>
            <a:pPr marL="0" indent="0">
              <a:spcBef>
                <a:spcPts val="600"/>
              </a:spcBef>
              <a:buNone/>
            </a:pPr>
            <a:endParaRPr lang="en-US" sz="5400" dirty="0">
              <a:solidFill>
                <a:schemeClr val="tx1">
                  <a:lumMod val="50000"/>
                </a:schemeClr>
              </a:solidFill>
              <a:latin typeface="+mn-ea"/>
              <a:ea typeface="+mn-ea"/>
            </a:endParaRPr>
          </a:p>
          <a:p>
            <a:pPr marL="0" indent="0">
              <a:spcBef>
                <a:spcPts val="600"/>
              </a:spcBef>
              <a:buNone/>
            </a:pPr>
            <a:r>
              <a:rPr lang="en-US" sz="5400" dirty="0">
                <a:solidFill>
                  <a:schemeClr val="tx1">
                    <a:lumMod val="50000"/>
                  </a:schemeClr>
                </a:solidFill>
                <a:latin typeface="+mn-ea"/>
                <a:ea typeface="+mn-ea"/>
              </a:rPr>
              <a:t>Being able to describe your past and current collaboration with partners speaks to your ability to manage large and/or complex projects. </a:t>
            </a:r>
          </a:p>
        </p:txBody>
      </p:sp>
      <p:pic>
        <p:nvPicPr>
          <p:cNvPr id="2" name="Image" descr="Image">
            <a:extLst>
              <a:ext uri="{FF2B5EF4-FFF2-40B4-BE49-F238E27FC236}">
                <a16:creationId xmlns:a16="http://schemas.microsoft.com/office/drawing/2014/main" id="{03233D93-A1DF-1478-5AA2-E0B90F1F714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CE06A9CF-BA3F-E972-3B8F-6DDAFC370002}"/>
              </a:ext>
            </a:extLst>
          </p:cNvPr>
          <p:cNvSpPr txBox="1">
            <a:spLocks/>
          </p:cNvSpPr>
          <p:nvPr/>
        </p:nvSpPr>
        <p:spPr>
          <a:xfrm>
            <a:off x="799519" y="86170"/>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Partnerships Matter to Funders</a:t>
            </a:r>
          </a:p>
        </p:txBody>
      </p:sp>
      <p:pic>
        <p:nvPicPr>
          <p:cNvPr id="5" name="Picture 4" descr="Two arrows forming one">
            <a:extLst>
              <a:ext uri="{FF2B5EF4-FFF2-40B4-BE49-F238E27FC236}">
                <a16:creationId xmlns:a16="http://schemas.microsoft.com/office/drawing/2014/main" id="{C4F54AFB-912F-CDF6-6444-36266710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5707" y="4516404"/>
            <a:ext cx="7772400" cy="5829300"/>
          </a:xfrm>
          <a:prstGeom prst="rect">
            <a:avLst/>
          </a:prstGeom>
        </p:spPr>
      </p:pic>
    </p:spTree>
    <p:extLst>
      <p:ext uri="{BB962C8B-B14F-4D97-AF65-F5344CB8AC3E}">
        <p14:creationId xmlns:p14="http://schemas.microsoft.com/office/powerpoint/2010/main" val="90970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12102-0DEB-24B5-273C-67869B0A71BE}"/>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530E0B2-FAC4-43B6-F0E3-BCD7C2C51B39}"/>
              </a:ext>
            </a:extLst>
          </p:cNvPr>
          <p:cNvSpPr>
            <a:spLocks noGrp="1"/>
          </p:cNvSpPr>
          <p:nvPr>
            <p:ph idx="1"/>
          </p:nvPr>
        </p:nvSpPr>
        <p:spPr>
          <a:xfrm>
            <a:off x="833968" y="2049518"/>
            <a:ext cx="22246749" cy="9112468"/>
          </a:xfrm>
        </p:spPr>
        <p:txBody>
          <a:bodyPr numCol="1">
            <a:normAutofit lnSpcReduction="10000"/>
          </a:bodyPr>
          <a:lstStyle/>
          <a:p>
            <a:pPr marL="609600" lvl="1" indent="0">
              <a:buNone/>
            </a:pPr>
            <a:r>
              <a:rPr lang="en-US" sz="8800" b="1" dirty="0">
                <a:solidFill>
                  <a:schemeClr val="tx1">
                    <a:lumMod val="50000"/>
                  </a:schemeClr>
                </a:solidFill>
                <a:latin typeface="+mn-lt"/>
              </a:rPr>
              <a:t>2. </a:t>
            </a:r>
            <a:r>
              <a:rPr lang="en-US" sz="6600" dirty="0">
                <a:solidFill>
                  <a:schemeClr val="tx1">
                    <a:lumMod val="50000"/>
                  </a:schemeClr>
                </a:solidFill>
                <a:latin typeface="+mn-lt"/>
              </a:rPr>
              <a:t>Partnerships demonstrate your organization’s </a:t>
            </a:r>
            <a:r>
              <a:rPr lang="en-US" sz="6600" b="1" dirty="0">
                <a:solidFill>
                  <a:schemeClr val="tx1">
                    <a:lumMod val="50000"/>
                  </a:schemeClr>
                </a:solidFill>
                <a:latin typeface="+mn-lt"/>
              </a:rPr>
              <a:t>level of connection to/ engagement with the community you serve.</a:t>
            </a:r>
          </a:p>
          <a:p>
            <a:pPr lvl="2"/>
            <a:r>
              <a:rPr lang="en-US" sz="6600" dirty="0">
                <a:solidFill>
                  <a:schemeClr val="tx1">
                    <a:lumMod val="50000"/>
                  </a:schemeClr>
                </a:solidFill>
                <a:latin typeface="+mn-lt"/>
              </a:rPr>
              <a:t>They can achieve a </a:t>
            </a:r>
            <a:r>
              <a:rPr lang="en-US" sz="6600" b="1" dirty="0">
                <a:solidFill>
                  <a:schemeClr val="tx1">
                    <a:lumMod val="50000"/>
                  </a:schemeClr>
                </a:solidFill>
                <a:latin typeface="+mn-lt"/>
              </a:rPr>
              <a:t>“force multiplier” effect </a:t>
            </a:r>
            <a:r>
              <a:rPr lang="en-US" sz="6600" dirty="0">
                <a:solidFill>
                  <a:schemeClr val="tx1">
                    <a:lumMod val="50000"/>
                  </a:schemeClr>
                </a:solidFill>
                <a:latin typeface="+mn-lt"/>
              </a:rPr>
              <a:t>for your project—showing that you deeply understand the needs of your target population and have considered how other entities that also engage this population can be looped in to increase the positive impact of your project.</a:t>
            </a:r>
          </a:p>
          <a:p>
            <a:pPr marL="0" indent="0">
              <a:spcBef>
                <a:spcPts val="600"/>
              </a:spcBef>
              <a:buNone/>
            </a:pPr>
            <a:endParaRPr lang="en-US" sz="7200"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6D36989F-0B4B-CBB9-F0F8-CF66EC2FC22D}"/>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7" name="Title 2">
            <a:extLst>
              <a:ext uri="{FF2B5EF4-FFF2-40B4-BE49-F238E27FC236}">
                <a16:creationId xmlns:a16="http://schemas.microsoft.com/office/drawing/2014/main" id="{FDA9FEB5-1652-60C1-74C4-54143E6B35D6}"/>
              </a:ext>
            </a:extLst>
          </p:cNvPr>
          <p:cNvSpPr txBox="1">
            <a:spLocks/>
          </p:cNvSpPr>
          <p:nvPr/>
        </p:nvSpPr>
        <p:spPr>
          <a:xfrm>
            <a:off x="833968" y="617220"/>
            <a:ext cx="233172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marL="0" marR="0" indent="0" algn="l" defTabSz="2438337" rtl="0" eaLnBrk="1" latinLnBrk="0" hangingPunct="1">
              <a:lnSpc>
                <a:spcPct val="80000"/>
              </a:lnSpc>
              <a:spcBef>
                <a:spcPts val="0"/>
              </a:spcBef>
              <a:spcAft>
                <a:spcPts val="0"/>
              </a:spcAft>
              <a:buClrTx/>
              <a:buSzTx/>
              <a:buFontTx/>
              <a:buNone/>
              <a:tabLst/>
              <a:defRPr sz="7200" b="1" i="0" u="none" strike="noStrike" cap="none" spc="-170" baseline="0">
                <a:solidFill>
                  <a:srgbClr val="2F6A36"/>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a:lstStyle>
          <a:p>
            <a:r>
              <a:rPr lang="en-US" dirty="0">
                <a:solidFill>
                  <a:srgbClr val="0EB1A4"/>
                </a:solidFill>
              </a:rPr>
              <a:t>Why Partnerships Matter to Funders</a:t>
            </a:r>
          </a:p>
        </p:txBody>
      </p:sp>
    </p:spTree>
    <p:extLst>
      <p:ext uri="{BB962C8B-B14F-4D97-AF65-F5344CB8AC3E}">
        <p14:creationId xmlns:p14="http://schemas.microsoft.com/office/powerpoint/2010/main" val="3099182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304-D2CF-B3EA-768C-AC05AF59E0BC}"/>
              </a:ext>
            </a:extLst>
          </p:cNvPr>
          <p:cNvSpPr>
            <a:spLocks noGrp="1"/>
          </p:cNvSpPr>
          <p:nvPr>
            <p:ph type="title"/>
          </p:nvPr>
        </p:nvSpPr>
        <p:spPr>
          <a:xfrm>
            <a:off x="4978547" y="847035"/>
            <a:ext cx="21979320" cy="2171011"/>
          </a:xfrm>
        </p:spPr>
        <p:txBody>
          <a:bodyPr>
            <a:normAutofit/>
          </a:bodyPr>
          <a:lstStyle/>
          <a:p>
            <a:r>
              <a:rPr lang="en-US" sz="8800" dirty="0">
                <a:solidFill>
                  <a:srgbClr val="FFC000"/>
                </a:solidFill>
              </a:rPr>
              <a:t>What is a Force Multiplier?</a:t>
            </a:r>
          </a:p>
        </p:txBody>
      </p:sp>
      <p:pic>
        <p:nvPicPr>
          <p:cNvPr id="3074" name="Picture 2">
            <a:extLst>
              <a:ext uri="{FF2B5EF4-FFF2-40B4-BE49-F238E27FC236}">
                <a16:creationId xmlns:a16="http://schemas.microsoft.com/office/drawing/2014/main" id="{AEC714E8-1FF1-607E-2AEE-5B2B4B70E1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2561" y="3762744"/>
            <a:ext cx="15098877" cy="811530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A2FDE732-481A-7CD6-1583-DA54C534C94A}"/>
              </a:ext>
            </a:extLst>
          </p:cNvPr>
          <p:cNvPicPr>
            <a:picLocks noChangeAspect="1"/>
          </p:cNvPicPr>
          <p:nvPr/>
        </p:nvPicPr>
        <p:blipFill>
          <a:blip r:embed="rId3"/>
          <a:stretch>
            <a:fillRect/>
          </a:stretch>
        </p:blipFill>
        <p:spPr>
          <a:xfrm>
            <a:off x="22567604" y="11812509"/>
            <a:ext cx="1219791" cy="1056456"/>
          </a:xfrm>
          <a:prstGeom prst="rect">
            <a:avLst/>
          </a:prstGeom>
          <a:ln w="12700">
            <a:miter lim="400000"/>
          </a:ln>
        </p:spPr>
      </p:pic>
    </p:spTree>
    <p:extLst>
      <p:ext uri="{BB962C8B-B14F-4D97-AF65-F5344CB8AC3E}">
        <p14:creationId xmlns:p14="http://schemas.microsoft.com/office/powerpoint/2010/main" val="280445729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3304-D2CF-B3EA-768C-AC05AF59E0BC}"/>
              </a:ext>
            </a:extLst>
          </p:cNvPr>
          <p:cNvSpPr>
            <a:spLocks noGrp="1"/>
          </p:cNvSpPr>
          <p:nvPr>
            <p:ph type="title"/>
          </p:nvPr>
        </p:nvSpPr>
        <p:spPr>
          <a:xfrm>
            <a:off x="4067503" y="523005"/>
            <a:ext cx="18824029" cy="1479936"/>
          </a:xfrm>
        </p:spPr>
        <p:txBody>
          <a:bodyPr>
            <a:normAutofit fontScale="90000"/>
          </a:bodyPr>
          <a:lstStyle/>
          <a:p>
            <a:r>
              <a:rPr lang="en-US" dirty="0">
                <a:solidFill>
                  <a:srgbClr val="FFC000"/>
                </a:solidFill>
              </a:rPr>
              <a:t>HOW DO WE GET THERE?</a:t>
            </a:r>
          </a:p>
        </p:txBody>
      </p:sp>
      <p:sp>
        <p:nvSpPr>
          <p:cNvPr id="4" name="TextBox 3">
            <a:extLst>
              <a:ext uri="{FF2B5EF4-FFF2-40B4-BE49-F238E27FC236}">
                <a16:creationId xmlns:a16="http://schemas.microsoft.com/office/drawing/2014/main" id="{C718F16C-1434-7134-043B-77A4E13E1D59}"/>
              </a:ext>
            </a:extLst>
          </p:cNvPr>
          <p:cNvSpPr txBox="1"/>
          <p:nvPr/>
        </p:nvSpPr>
        <p:spPr>
          <a:xfrm>
            <a:off x="452818" y="3090041"/>
            <a:ext cx="17338287" cy="86230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5400" dirty="0">
                <a:solidFill>
                  <a:schemeClr val="tx1">
                    <a:lumMod val="50000"/>
                  </a:schemeClr>
                </a:solidFill>
                <a:latin typeface="+mn-ea"/>
                <a:ea typeface="+mn-ea"/>
              </a:rPr>
              <a:t>A </a:t>
            </a:r>
            <a:r>
              <a:rPr lang="en-US" sz="5400" b="1" u="sng" dirty="0">
                <a:solidFill>
                  <a:schemeClr val="tx1">
                    <a:lumMod val="50000"/>
                  </a:schemeClr>
                </a:solidFill>
                <a:latin typeface="+mn-ea"/>
                <a:ea typeface="+mn-ea"/>
              </a:rPr>
              <a:t>Force Multiplier </a:t>
            </a:r>
            <a:r>
              <a:rPr lang="en-US" sz="5400" dirty="0">
                <a:solidFill>
                  <a:schemeClr val="tx1">
                    <a:lumMod val="50000"/>
                  </a:schemeClr>
                </a:solidFill>
                <a:latin typeface="+mn-ea"/>
                <a:ea typeface="+mn-ea"/>
              </a:rPr>
              <a:t>is a program, a policy, or an approach to a challenge that </a:t>
            </a:r>
            <a:r>
              <a:rPr lang="en-US" sz="5400" b="1" i="1" dirty="0">
                <a:solidFill>
                  <a:schemeClr val="tx1">
                    <a:lumMod val="50000"/>
                  </a:schemeClr>
                </a:solidFill>
                <a:latin typeface="+mn-ea"/>
                <a:ea typeface="+mn-ea"/>
              </a:rPr>
              <a:t>dramatically increases</a:t>
            </a:r>
            <a:r>
              <a:rPr lang="en-US" sz="5400" dirty="0">
                <a:solidFill>
                  <a:schemeClr val="tx1">
                    <a:lumMod val="50000"/>
                  </a:schemeClr>
                </a:solidFill>
                <a:latin typeface="+mn-ea"/>
                <a:ea typeface="+mn-ea"/>
              </a:rPr>
              <a:t>—or multiplies—effectiveness or impact.  </a:t>
            </a:r>
          </a:p>
          <a:p>
            <a:pPr algn="l"/>
            <a:endParaRPr lang="en-US" sz="5400" dirty="0">
              <a:solidFill>
                <a:schemeClr val="tx1">
                  <a:lumMod val="50000"/>
                </a:schemeClr>
              </a:solidFill>
              <a:latin typeface="+mn-ea"/>
              <a:ea typeface="+mn-ea"/>
            </a:endParaRPr>
          </a:p>
          <a:p>
            <a:pPr algn="l"/>
            <a:r>
              <a:rPr lang="en-US" sz="5400" dirty="0">
                <a:solidFill>
                  <a:schemeClr val="tx1">
                    <a:lumMod val="50000"/>
                  </a:schemeClr>
                </a:solidFill>
                <a:latin typeface="+mn-ea"/>
                <a:ea typeface="+mn-ea"/>
              </a:rPr>
              <a:t>For our discussion, force multiplication is primarily </a:t>
            </a:r>
          </a:p>
          <a:p>
            <a:pPr algn="l"/>
            <a:r>
              <a:rPr lang="en-US" sz="5400" dirty="0">
                <a:solidFill>
                  <a:schemeClr val="tx1">
                    <a:lumMod val="50000"/>
                  </a:schemeClr>
                </a:solidFill>
                <a:latin typeface="+mn-ea"/>
                <a:ea typeface="+mn-ea"/>
              </a:rPr>
              <a:t>about community engagement and capacity building. </a:t>
            </a:r>
          </a:p>
          <a:p>
            <a:pPr algn="l"/>
            <a:endParaRPr lang="en-US" sz="5400" dirty="0">
              <a:solidFill>
                <a:schemeClr val="tx1">
                  <a:lumMod val="50000"/>
                </a:schemeClr>
              </a:solidFill>
              <a:latin typeface="+mn-ea"/>
              <a:ea typeface="+mn-ea"/>
            </a:endParaRPr>
          </a:p>
          <a:p>
            <a:pPr algn="l"/>
            <a:r>
              <a:rPr lang="en-US" sz="5400" dirty="0">
                <a:solidFill>
                  <a:schemeClr val="tx1">
                    <a:lumMod val="50000"/>
                  </a:schemeClr>
                </a:solidFill>
                <a:latin typeface="+mn-ea"/>
                <a:ea typeface="+mn-ea"/>
              </a:rPr>
              <a:t>Force Multipliers allow us the opportunity to exponentially change our environment by working together.  </a:t>
            </a:r>
          </a:p>
        </p:txBody>
      </p:sp>
      <p:pic>
        <p:nvPicPr>
          <p:cNvPr id="5124" name="Picture 4" descr="2012 Research Shows Dramatic Increase in Use of BIM in North America -  modlar.com">
            <a:extLst>
              <a:ext uri="{FF2B5EF4-FFF2-40B4-BE49-F238E27FC236}">
                <a16:creationId xmlns:a16="http://schemas.microsoft.com/office/drawing/2014/main" id="{E0EA2B8A-FC67-3239-ED5B-C5C6DDC606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903" t="6717" r="12903"/>
          <a:stretch>
            <a:fillRect/>
          </a:stretch>
        </p:blipFill>
        <p:spPr bwMode="auto">
          <a:xfrm>
            <a:off x="17791105" y="3626068"/>
            <a:ext cx="6592895" cy="5770179"/>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descr="Image">
            <a:extLst>
              <a:ext uri="{FF2B5EF4-FFF2-40B4-BE49-F238E27FC236}">
                <a16:creationId xmlns:a16="http://schemas.microsoft.com/office/drawing/2014/main" id="{69D6F4A0-68EB-8EC1-EB5A-02EF676AF840}"/>
              </a:ext>
            </a:extLst>
          </p:cNvPr>
          <p:cNvPicPr>
            <a:picLocks noChangeAspect="1"/>
          </p:cNvPicPr>
          <p:nvPr/>
        </p:nvPicPr>
        <p:blipFill>
          <a:blip r:embed="rId4"/>
          <a:stretch>
            <a:fillRect/>
          </a:stretch>
        </p:blipFill>
        <p:spPr>
          <a:xfrm>
            <a:off x="22567604" y="11812509"/>
            <a:ext cx="1219791" cy="1056456"/>
          </a:xfrm>
          <a:prstGeom prst="rect">
            <a:avLst/>
          </a:prstGeom>
          <a:ln w="12700">
            <a:miter lim="400000"/>
          </a:ln>
        </p:spPr>
      </p:pic>
    </p:spTree>
    <p:extLst>
      <p:ext uri="{BB962C8B-B14F-4D97-AF65-F5344CB8AC3E}">
        <p14:creationId xmlns:p14="http://schemas.microsoft.com/office/powerpoint/2010/main" val="32547804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D376F-1E58-2E7D-9370-99F8E3828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CFA27C-1D70-4496-C9E7-070A9E184291}"/>
              </a:ext>
            </a:extLst>
          </p:cNvPr>
          <p:cNvSpPr>
            <a:spLocks noGrp="1"/>
          </p:cNvSpPr>
          <p:nvPr>
            <p:ph type="title"/>
          </p:nvPr>
        </p:nvSpPr>
        <p:spPr>
          <a:xfrm>
            <a:off x="452818" y="746645"/>
            <a:ext cx="18824029" cy="1479936"/>
          </a:xfrm>
        </p:spPr>
        <p:txBody>
          <a:bodyPr>
            <a:normAutofit fontScale="90000"/>
          </a:bodyPr>
          <a:lstStyle/>
          <a:p>
            <a:r>
              <a:rPr lang="en-US" dirty="0">
                <a:solidFill>
                  <a:srgbClr val="FFC000"/>
                </a:solidFill>
              </a:rPr>
              <a:t>Example 1. </a:t>
            </a:r>
          </a:p>
        </p:txBody>
      </p:sp>
      <p:sp>
        <p:nvSpPr>
          <p:cNvPr id="4" name="TextBox 3">
            <a:extLst>
              <a:ext uri="{FF2B5EF4-FFF2-40B4-BE49-F238E27FC236}">
                <a16:creationId xmlns:a16="http://schemas.microsoft.com/office/drawing/2014/main" id="{A54F8399-9ED5-0B88-509F-22851818C601}"/>
              </a:ext>
            </a:extLst>
          </p:cNvPr>
          <p:cNvSpPr txBox="1"/>
          <p:nvPr/>
        </p:nvSpPr>
        <p:spPr>
          <a:xfrm>
            <a:off x="452817" y="2858965"/>
            <a:ext cx="23334577" cy="41549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2" algn="l"/>
            <a:r>
              <a:rPr lang="en-US" sz="6600" dirty="0">
                <a:solidFill>
                  <a:schemeClr val="tx1">
                    <a:lumMod val="50000"/>
                  </a:schemeClr>
                </a:solidFill>
                <a:latin typeface="+mn-ea"/>
                <a:ea typeface="+mn-ea"/>
              </a:rPr>
              <a:t>A youth mentoring program that has an established partnership with a behavioral health provider to enable connection to services for youth in need of behavioral health supports.</a:t>
            </a:r>
          </a:p>
        </p:txBody>
      </p:sp>
      <p:pic>
        <p:nvPicPr>
          <p:cNvPr id="3" name="Image" descr="Image">
            <a:extLst>
              <a:ext uri="{FF2B5EF4-FFF2-40B4-BE49-F238E27FC236}">
                <a16:creationId xmlns:a16="http://schemas.microsoft.com/office/drawing/2014/main" id="{751A1FEA-825E-B2E7-0575-759D1E4E7D17}"/>
              </a:ext>
            </a:extLst>
          </p:cNvPr>
          <p:cNvPicPr>
            <a:picLocks noChangeAspect="1"/>
          </p:cNvPicPr>
          <p:nvPr/>
        </p:nvPicPr>
        <p:blipFill>
          <a:blip r:embed="rId3"/>
          <a:stretch>
            <a:fillRect/>
          </a:stretch>
        </p:blipFill>
        <p:spPr>
          <a:xfrm>
            <a:off x="22567604" y="11812509"/>
            <a:ext cx="1219791" cy="1056456"/>
          </a:xfrm>
          <a:prstGeom prst="rect">
            <a:avLst/>
          </a:prstGeom>
          <a:ln w="12700">
            <a:miter lim="400000"/>
          </a:ln>
        </p:spPr>
      </p:pic>
      <p:sp>
        <p:nvSpPr>
          <p:cNvPr id="5" name="Equal 4">
            <a:extLst>
              <a:ext uri="{FF2B5EF4-FFF2-40B4-BE49-F238E27FC236}">
                <a16:creationId xmlns:a16="http://schemas.microsoft.com/office/drawing/2014/main" id="{BB7CBA86-569F-B645-2D41-6C7DA4684DF4}"/>
              </a:ext>
            </a:extLst>
          </p:cNvPr>
          <p:cNvSpPr/>
          <p:nvPr/>
        </p:nvSpPr>
        <p:spPr>
          <a:xfrm>
            <a:off x="851336" y="8292662"/>
            <a:ext cx="3302141" cy="2564373"/>
          </a:xfrm>
          <a:prstGeom prst="mathEqual">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DACFF2FB-50A9-89EF-1B3B-3406322E3EBB}"/>
              </a:ext>
            </a:extLst>
          </p:cNvPr>
          <p:cNvSpPr txBox="1"/>
          <p:nvPr/>
        </p:nvSpPr>
        <p:spPr>
          <a:xfrm>
            <a:off x="4468789" y="8292662"/>
            <a:ext cx="18098815"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A0CD"/>
                </a:solidFill>
                <a:effectLst/>
                <a:uFillTx/>
                <a:latin typeface="+mn-lt"/>
                <a:ea typeface="+mj-ea"/>
                <a:cs typeface="+mj-cs"/>
                <a:sym typeface="Helvetica Neue"/>
              </a:rPr>
              <a:t>Mentoring AND Behavioral Health Treatment </a:t>
            </a:r>
          </a:p>
          <a:p>
            <a:pPr marL="0" marR="0" indent="0" algn="l" defTabSz="2438337"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A0CD"/>
                </a:solidFill>
                <a:effectLst/>
                <a:uFillTx/>
                <a:latin typeface="+mn-lt"/>
                <a:ea typeface="+mj-ea"/>
                <a:cs typeface="+mj-cs"/>
                <a:sym typeface="Helvetica Neue"/>
              </a:rPr>
              <a:t>for Youth Participants</a:t>
            </a:r>
          </a:p>
          <a:p>
            <a:pPr marL="0" marR="0" indent="0" algn="l" defTabSz="2438337" rtl="0" fontAlgn="auto" latinLnBrk="0" hangingPunct="0">
              <a:lnSpc>
                <a:spcPct val="100000"/>
              </a:lnSpc>
              <a:spcBef>
                <a:spcPts val="0"/>
              </a:spcBef>
              <a:spcAft>
                <a:spcPts val="0"/>
              </a:spcAft>
              <a:buClrTx/>
              <a:buSzTx/>
              <a:buFontTx/>
              <a:buNone/>
              <a:tabLst/>
            </a:pPr>
            <a:r>
              <a:rPr lang="en-US" sz="6600" b="1" dirty="0">
                <a:solidFill>
                  <a:srgbClr val="00A0CD"/>
                </a:solidFill>
                <a:latin typeface="+mn-lt"/>
              </a:rPr>
              <a:t>(i.e., the partnership</a:t>
            </a:r>
            <a:r>
              <a:rPr lang="en-US" sz="6600" b="1" dirty="0">
                <a:solidFill>
                  <a:schemeClr val="accent4"/>
                </a:solidFill>
                <a:latin typeface="+mn-lt"/>
              </a:rPr>
              <a:t> </a:t>
            </a:r>
            <a:r>
              <a:rPr lang="en-US" sz="6600" b="1" dirty="0">
                <a:solidFill>
                  <a:srgbClr val="FFC000"/>
                </a:solidFill>
                <a:latin typeface="+mn-lt"/>
              </a:rPr>
              <a:t>adds</a:t>
            </a:r>
            <a:r>
              <a:rPr lang="en-US" sz="6600" b="1" dirty="0">
                <a:solidFill>
                  <a:schemeClr val="accent4"/>
                </a:solidFill>
                <a:latin typeface="+mn-lt"/>
              </a:rPr>
              <a:t> </a:t>
            </a:r>
            <a:r>
              <a:rPr lang="en-US" sz="6600" b="1" dirty="0">
                <a:solidFill>
                  <a:srgbClr val="00A0CD"/>
                </a:solidFill>
                <a:latin typeface="+mn-lt"/>
              </a:rPr>
              <a:t>services)</a:t>
            </a:r>
            <a:endParaRPr kumimoji="0" lang="en-US" sz="6600" b="1" i="0" u="none" strike="noStrike" cap="none" spc="0" normalizeH="0" baseline="0" dirty="0">
              <a:ln>
                <a:noFill/>
              </a:ln>
              <a:solidFill>
                <a:srgbClr val="00A0CD"/>
              </a:solidFill>
              <a:effectLst/>
              <a:uFillTx/>
              <a:latin typeface="+mn-lt"/>
              <a:ea typeface="+mj-ea"/>
              <a:cs typeface="+mj-cs"/>
              <a:sym typeface="Helvetica Neue"/>
            </a:endParaRPr>
          </a:p>
        </p:txBody>
      </p:sp>
    </p:spTree>
    <p:extLst>
      <p:ext uri="{BB962C8B-B14F-4D97-AF65-F5344CB8AC3E}">
        <p14:creationId xmlns:p14="http://schemas.microsoft.com/office/powerpoint/2010/main" val="6816399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F9AB5-5337-FA39-2950-C4D26B584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1291B-B83D-3EE0-C0BD-DE74B4FB2A69}"/>
              </a:ext>
            </a:extLst>
          </p:cNvPr>
          <p:cNvSpPr>
            <a:spLocks noGrp="1"/>
          </p:cNvSpPr>
          <p:nvPr>
            <p:ph type="title"/>
          </p:nvPr>
        </p:nvSpPr>
        <p:spPr>
          <a:xfrm>
            <a:off x="693683" y="1353692"/>
            <a:ext cx="18824029" cy="1479936"/>
          </a:xfrm>
        </p:spPr>
        <p:txBody>
          <a:bodyPr>
            <a:normAutofit fontScale="90000"/>
          </a:bodyPr>
          <a:lstStyle/>
          <a:p>
            <a:r>
              <a:rPr lang="en-US" dirty="0">
                <a:solidFill>
                  <a:srgbClr val="FFC000"/>
                </a:solidFill>
              </a:rPr>
              <a:t>Example 2. </a:t>
            </a:r>
          </a:p>
        </p:txBody>
      </p:sp>
      <p:sp>
        <p:nvSpPr>
          <p:cNvPr id="4" name="TextBox 3">
            <a:extLst>
              <a:ext uri="{FF2B5EF4-FFF2-40B4-BE49-F238E27FC236}">
                <a16:creationId xmlns:a16="http://schemas.microsoft.com/office/drawing/2014/main" id="{36DB2E4B-828E-931A-C248-D812F87C643D}"/>
              </a:ext>
            </a:extLst>
          </p:cNvPr>
          <p:cNvSpPr txBox="1"/>
          <p:nvPr/>
        </p:nvSpPr>
        <p:spPr>
          <a:xfrm>
            <a:off x="452818" y="3216166"/>
            <a:ext cx="23006272"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2" algn="l"/>
            <a:r>
              <a:rPr lang="en-US" sz="6000" dirty="0">
                <a:solidFill>
                  <a:schemeClr val="tx1">
                    <a:lumMod val="50000"/>
                  </a:schemeClr>
                </a:solidFill>
                <a:latin typeface="+mn-lt"/>
              </a:rPr>
              <a:t>A workforce development program that has an established partnership with a transportation provider to improve participants’ ability to successfully attend job training. </a:t>
            </a:r>
            <a:endParaRPr lang="en-US" sz="6000" dirty="0">
              <a:solidFill>
                <a:schemeClr val="tx1">
                  <a:lumMod val="50000"/>
                </a:schemeClr>
              </a:solidFill>
              <a:latin typeface="+mn-lt"/>
              <a:ea typeface="+mn-ea"/>
            </a:endParaRPr>
          </a:p>
        </p:txBody>
      </p:sp>
      <p:pic>
        <p:nvPicPr>
          <p:cNvPr id="3" name="Image" descr="Image">
            <a:extLst>
              <a:ext uri="{FF2B5EF4-FFF2-40B4-BE49-F238E27FC236}">
                <a16:creationId xmlns:a16="http://schemas.microsoft.com/office/drawing/2014/main" id="{300B834C-ECB9-7A50-2F73-4659B90F5C8A}"/>
              </a:ext>
            </a:extLst>
          </p:cNvPr>
          <p:cNvPicPr>
            <a:picLocks noChangeAspect="1"/>
          </p:cNvPicPr>
          <p:nvPr/>
        </p:nvPicPr>
        <p:blipFill>
          <a:blip r:embed="rId3"/>
          <a:stretch>
            <a:fillRect/>
          </a:stretch>
        </p:blipFill>
        <p:spPr>
          <a:xfrm>
            <a:off x="22567604" y="11812509"/>
            <a:ext cx="1219791" cy="1056456"/>
          </a:xfrm>
          <a:prstGeom prst="rect">
            <a:avLst/>
          </a:prstGeom>
          <a:ln w="12700">
            <a:miter lim="400000"/>
          </a:ln>
        </p:spPr>
      </p:pic>
      <p:sp>
        <p:nvSpPr>
          <p:cNvPr id="5" name="Equal 4">
            <a:extLst>
              <a:ext uri="{FF2B5EF4-FFF2-40B4-BE49-F238E27FC236}">
                <a16:creationId xmlns:a16="http://schemas.microsoft.com/office/drawing/2014/main" id="{28D773F3-45A7-A2E5-D479-B7E1247343A0}"/>
              </a:ext>
            </a:extLst>
          </p:cNvPr>
          <p:cNvSpPr/>
          <p:nvPr/>
        </p:nvSpPr>
        <p:spPr>
          <a:xfrm>
            <a:off x="2238702" y="7637513"/>
            <a:ext cx="3302141" cy="2564373"/>
          </a:xfrm>
          <a:prstGeom prst="mathEqual">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TextBox 5">
            <a:extLst>
              <a:ext uri="{FF2B5EF4-FFF2-40B4-BE49-F238E27FC236}">
                <a16:creationId xmlns:a16="http://schemas.microsoft.com/office/drawing/2014/main" id="{1CB5DFE9-B558-C0DE-F738-97DD9C986611}"/>
              </a:ext>
            </a:extLst>
          </p:cNvPr>
          <p:cNvSpPr txBox="1"/>
          <p:nvPr/>
        </p:nvSpPr>
        <p:spPr>
          <a:xfrm>
            <a:off x="6139933" y="7637513"/>
            <a:ext cx="18098815"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6600" b="1" i="0" u="none" strike="noStrike" cap="none" spc="0" normalizeH="0" baseline="0" dirty="0">
                <a:ln>
                  <a:noFill/>
                </a:ln>
                <a:solidFill>
                  <a:srgbClr val="00A0CD"/>
                </a:solidFill>
                <a:effectLst/>
                <a:uFillTx/>
                <a:latin typeface="+mn-lt"/>
                <a:ea typeface="+mj-ea"/>
                <a:cs typeface="+mj-cs"/>
                <a:sym typeface="Helvetica Neue"/>
              </a:rPr>
              <a:t>Wraparound Support for Participants</a:t>
            </a:r>
          </a:p>
          <a:p>
            <a:pPr marL="0" marR="0" indent="0" algn="l" defTabSz="2438337" rtl="0" fontAlgn="auto" latinLnBrk="0" hangingPunct="0">
              <a:lnSpc>
                <a:spcPct val="100000"/>
              </a:lnSpc>
              <a:spcBef>
                <a:spcPts val="0"/>
              </a:spcBef>
              <a:spcAft>
                <a:spcPts val="0"/>
              </a:spcAft>
              <a:buClrTx/>
              <a:buSzTx/>
              <a:buFontTx/>
              <a:buNone/>
              <a:tabLst/>
            </a:pPr>
            <a:r>
              <a:rPr lang="en-US" sz="6600" b="1" dirty="0">
                <a:solidFill>
                  <a:srgbClr val="00A0CD"/>
                </a:solidFill>
                <a:latin typeface="+mn-lt"/>
              </a:rPr>
              <a:t>(i.e., the partnership</a:t>
            </a:r>
            <a:r>
              <a:rPr lang="en-US" sz="6600" b="1" dirty="0">
                <a:solidFill>
                  <a:schemeClr val="accent4"/>
                </a:solidFill>
                <a:latin typeface="+mn-lt"/>
              </a:rPr>
              <a:t> </a:t>
            </a:r>
            <a:r>
              <a:rPr lang="en-US" sz="6600" b="1" dirty="0">
                <a:solidFill>
                  <a:srgbClr val="FFC000"/>
                </a:solidFill>
                <a:latin typeface="+mn-lt"/>
              </a:rPr>
              <a:t>makes</a:t>
            </a:r>
            <a:r>
              <a:rPr lang="en-US" sz="6600" b="1" dirty="0">
                <a:solidFill>
                  <a:schemeClr val="accent4"/>
                </a:solidFill>
                <a:latin typeface="+mn-lt"/>
              </a:rPr>
              <a:t> </a:t>
            </a:r>
            <a:r>
              <a:rPr lang="en-US" sz="6600" b="1" dirty="0">
                <a:solidFill>
                  <a:srgbClr val="FFC000"/>
                </a:solidFill>
                <a:latin typeface="+mn-lt"/>
              </a:rPr>
              <a:t>services more effective</a:t>
            </a:r>
            <a:r>
              <a:rPr lang="en-US" sz="6600" b="1" dirty="0">
                <a:solidFill>
                  <a:srgbClr val="00A0CD"/>
                </a:solidFill>
                <a:latin typeface="+mn-lt"/>
              </a:rPr>
              <a:t>)</a:t>
            </a:r>
            <a:endParaRPr kumimoji="0" lang="en-US" sz="6600" b="1" i="0" u="none" strike="noStrike" cap="none" spc="0" normalizeH="0" baseline="0" dirty="0">
              <a:ln>
                <a:noFill/>
              </a:ln>
              <a:solidFill>
                <a:srgbClr val="00A0CD"/>
              </a:solidFill>
              <a:effectLst/>
              <a:uFillTx/>
              <a:latin typeface="+mn-lt"/>
              <a:ea typeface="+mj-ea"/>
              <a:cs typeface="+mj-cs"/>
              <a:sym typeface="Helvetica Neue"/>
            </a:endParaRPr>
          </a:p>
        </p:txBody>
      </p:sp>
    </p:spTree>
    <p:extLst>
      <p:ext uri="{BB962C8B-B14F-4D97-AF65-F5344CB8AC3E}">
        <p14:creationId xmlns:p14="http://schemas.microsoft.com/office/powerpoint/2010/main" val="162565137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8074"/>
        </a:solidFill>
        <a:effectLst/>
      </p:bgPr>
    </p:bg>
    <p:spTree>
      <p:nvGrpSpPr>
        <p:cNvPr id="1" name=""/>
        <p:cNvGrpSpPr/>
        <p:nvPr/>
      </p:nvGrpSpPr>
      <p:grpSpPr>
        <a:xfrm>
          <a:off x="0" y="0"/>
          <a:ext cx="0" cy="0"/>
          <a:chOff x="0" y="0"/>
          <a:chExt cx="0" cy="0"/>
        </a:xfrm>
      </p:grpSpPr>
      <p:pic>
        <p:nvPicPr>
          <p:cNvPr id="157" name="Image" descr="Image"/>
          <p:cNvPicPr>
            <a:picLocks noChangeAspect="1"/>
          </p:cNvPicPr>
          <p:nvPr/>
        </p:nvPicPr>
        <p:blipFill>
          <a:blip r:embed="rId2"/>
          <a:stretch>
            <a:fillRect/>
          </a:stretch>
        </p:blipFill>
        <p:spPr>
          <a:xfrm>
            <a:off x="671322" y="5161283"/>
            <a:ext cx="4815077" cy="4168755"/>
          </a:xfrm>
          <a:prstGeom prst="rect">
            <a:avLst/>
          </a:prstGeom>
          <a:ln w="12700">
            <a:miter lim="400000"/>
          </a:ln>
        </p:spPr>
      </p:pic>
      <p:sp>
        <p:nvSpPr>
          <p:cNvPr id="158" name="section…"/>
          <p:cNvSpPr txBox="1"/>
          <p:nvPr/>
        </p:nvSpPr>
        <p:spPr>
          <a:xfrm>
            <a:off x="7215664" y="328628"/>
            <a:ext cx="10412274" cy="9354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6600" dirty="0"/>
              <a:t>Learning Objectives</a:t>
            </a:r>
            <a:endParaRPr sz="6600" dirty="0"/>
          </a:p>
        </p:txBody>
      </p:sp>
      <p:sp>
        <p:nvSpPr>
          <p:cNvPr id="2" name="TextBox 1">
            <a:extLst>
              <a:ext uri="{FF2B5EF4-FFF2-40B4-BE49-F238E27FC236}">
                <a16:creationId xmlns:a16="http://schemas.microsoft.com/office/drawing/2014/main" id="{A559B5CE-6697-D676-645A-B39E7F92AC93}"/>
              </a:ext>
            </a:extLst>
          </p:cNvPr>
          <p:cNvSpPr txBox="1"/>
          <p:nvPr/>
        </p:nvSpPr>
        <p:spPr>
          <a:xfrm>
            <a:off x="6112042" y="3073685"/>
            <a:ext cx="18047841" cy="7581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4800" dirty="0">
                <a:solidFill>
                  <a:schemeClr val="bg1"/>
                </a:solidFill>
              </a:rPr>
              <a:t>1. </a:t>
            </a:r>
            <a:r>
              <a:rPr lang="en-US" sz="5400" dirty="0">
                <a:solidFill>
                  <a:schemeClr val="bg1"/>
                </a:solidFill>
              </a:rPr>
              <a:t>Understand the role of partnerships in strengthening organizational capacity, sustainability, and competitiveness for grant funding</a:t>
            </a:r>
          </a:p>
          <a:p>
            <a:pPr algn="l"/>
            <a:r>
              <a:rPr lang="en-US" sz="5400" dirty="0">
                <a:solidFill>
                  <a:schemeClr val="bg1"/>
                </a:solidFill>
              </a:rPr>
              <a:t> </a:t>
            </a:r>
          </a:p>
          <a:p>
            <a:pPr algn="l"/>
            <a:r>
              <a:rPr lang="en-US" sz="5400" dirty="0">
                <a:solidFill>
                  <a:schemeClr val="bg1"/>
                </a:solidFill>
              </a:rPr>
              <a:t>2. Develop familiarity with best practices for establishing effective partnerships for grant funding and beyond </a:t>
            </a:r>
          </a:p>
          <a:p>
            <a:pPr algn="l"/>
            <a:endParaRPr lang="en-US" sz="5400" dirty="0">
              <a:solidFill>
                <a:schemeClr val="bg1"/>
              </a:solidFill>
            </a:endParaRPr>
          </a:p>
          <a:p>
            <a:pPr algn="l"/>
            <a:r>
              <a:rPr lang="en-US" sz="5400" dirty="0">
                <a:solidFill>
                  <a:schemeClr val="bg1"/>
                </a:solidFill>
              </a:rPr>
              <a:t>3. Explore examples of key partnerships in successful government grant proposals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20270e6df5a_0_16"/>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sym typeface="Montserrat"/>
              </a:rPr>
              <a:t>II. </a:t>
            </a:r>
            <a:r>
              <a:rPr lang="en-US" dirty="0">
                <a:solidFill>
                  <a:srgbClr val="0EB1A4"/>
                </a:solidFill>
              </a:rPr>
              <a:t>Developing familiarity with best practices for establishing effective partnerships for grant funding and beyond</a:t>
            </a:r>
            <a:r>
              <a:rPr lang="en-US" sz="8000" dirty="0">
                <a:solidFill>
                  <a:srgbClr val="0EB1A4"/>
                </a:solidFill>
              </a:rPr>
              <a:t> </a:t>
            </a:r>
            <a:br>
              <a:rPr lang="en-US" sz="8000" dirty="0">
                <a:solidFill>
                  <a:srgbClr val="0EB1A4"/>
                </a:solidFill>
                <a:latin typeface="Montserrat"/>
                <a:ea typeface="Montserrat"/>
                <a:cs typeface="Montserrat"/>
                <a:sym typeface="Montserrat"/>
              </a:rPr>
            </a:br>
            <a:endParaRPr lang="en-US"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1429027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BA350-CC12-0DEF-C828-1921FEABB89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C10ABD-7129-C552-A7C0-3EE0BDDFE382}"/>
              </a:ext>
            </a:extLst>
          </p:cNvPr>
          <p:cNvSpPr>
            <a:spLocks noGrp="1"/>
          </p:cNvSpPr>
          <p:nvPr>
            <p:ph type="title"/>
          </p:nvPr>
        </p:nvSpPr>
        <p:spPr>
          <a:xfrm>
            <a:off x="609604" y="323494"/>
            <a:ext cx="22555199" cy="1505304"/>
          </a:xfrm>
        </p:spPr>
        <p:txBody>
          <a:bodyPr>
            <a:noAutofit/>
          </a:bodyPr>
          <a:lstStyle/>
          <a:p>
            <a:pPr lvl="0"/>
            <a:r>
              <a:rPr lang="en-US" sz="6600" dirty="0">
                <a:solidFill>
                  <a:srgbClr val="0EB1A4"/>
                </a:solidFill>
              </a:rPr>
              <a:t>1. Build the groundwork for key partnerships prior to a grant opportunity when at all possible.</a:t>
            </a:r>
            <a:br>
              <a:rPr lang="en-US" sz="6600" dirty="0">
                <a:solidFill>
                  <a:srgbClr val="0EB1A4"/>
                </a:solidFill>
              </a:rPr>
            </a:br>
            <a:br>
              <a:rPr lang="en-US" sz="6600" dirty="0">
                <a:solidFill>
                  <a:srgbClr val="0EB1A4"/>
                </a:solidFill>
              </a:rPr>
            </a:br>
            <a:br>
              <a:rPr lang="en-US" sz="6600" dirty="0">
                <a:solidFill>
                  <a:srgbClr val="0EB1A4"/>
                </a:solidFill>
              </a:rPr>
            </a:br>
            <a:br>
              <a:rPr lang="en-US" sz="6600" dirty="0"/>
            </a:br>
            <a:endParaRPr lang="en-US" sz="6600" dirty="0">
              <a:solidFill>
                <a:srgbClr val="0EB1A4"/>
              </a:solidFill>
            </a:endParaRPr>
          </a:p>
        </p:txBody>
      </p:sp>
      <p:sp>
        <p:nvSpPr>
          <p:cNvPr id="4" name="Content Placeholder 3">
            <a:extLst>
              <a:ext uri="{FF2B5EF4-FFF2-40B4-BE49-F238E27FC236}">
                <a16:creationId xmlns:a16="http://schemas.microsoft.com/office/drawing/2014/main" id="{7890413B-2A34-CA78-7075-B4FA615366D3}"/>
              </a:ext>
            </a:extLst>
          </p:cNvPr>
          <p:cNvSpPr>
            <a:spLocks noGrp="1"/>
          </p:cNvSpPr>
          <p:nvPr>
            <p:ph idx="1"/>
          </p:nvPr>
        </p:nvSpPr>
        <p:spPr>
          <a:xfrm>
            <a:off x="0" y="2221240"/>
            <a:ext cx="12192000" cy="9382307"/>
          </a:xfrm>
        </p:spPr>
        <p:txBody>
          <a:bodyPr numCol="1">
            <a:noAutofit/>
          </a:bodyPr>
          <a:lstStyle/>
          <a:p>
            <a:pPr marL="609600" lvl="1" indent="0">
              <a:lnSpc>
                <a:spcPct val="100000"/>
              </a:lnSpc>
              <a:buNone/>
            </a:pPr>
            <a:r>
              <a:rPr lang="en-US" sz="5400" dirty="0">
                <a:solidFill>
                  <a:schemeClr val="tx1">
                    <a:lumMod val="50000"/>
                  </a:schemeClr>
                </a:solidFill>
                <a:latin typeface="Arial" panose="020B0604020202020204" pitchFamily="34" charset="0"/>
                <a:cs typeface="Arial" panose="020B0604020202020204" pitchFamily="34" charset="0"/>
              </a:rPr>
              <a:t>If you need to make first contact for a specific grant opportunity, clearly explain to a potential partner how the grant would benefit their target population and/or their work.</a:t>
            </a:r>
          </a:p>
          <a:p>
            <a:pPr marL="609600" lvl="1" indent="0">
              <a:lnSpc>
                <a:spcPct val="100000"/>
              </a:lnSpc>
              <a:buNone/>
            </a:pPr>
            <a:r>
              <a:rPr lang="en-US" sz="5400" dirty="0">
                <a:solidFill>
                  <a:schemeClr val="tx1">
                    <a:lumMod val="50000"/>
                  </a:schemeClr>
                </a:solidFill>
                <a:latin typeface="Arial" panose="020B0604020202020204" pitchFamily="34" charset="0"/>
                <a:cs typeface="Arial" panose="020B0604020202020204" pitchFamily="34" charset="0"/>
              </a:rPr>
              <a:t>Send an Executive Summary of the Notice of Funding Opportunity (NOFO) so the potential partner doesn’t have to read the entire NOFO. Also, share your initial thoughts about roles and responsibilities.</a:t>
            </a:r>
          </a:p>
        </p:txBody>
      </p:sp>
      <p:pic>
        <p:nvPicPr>
          <p:cNvPr id="2" name="Image" descr="Image">
            <a:extLst>
              <a:ext uri="{FF2B5EF4-FFF2-40B4-BE49-F238E27FC236}">
                <a16:creationId xmlns:a16="http://schemas.microsoft.com/office/drawing/2014/main" id="{258D617A-B0BE-647C-99E8-F40D886B425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5" name="Picture 4" descr="A close-up of a document&#10;&#10;AI-generated content may be incorrect.">
            <a:extLst>
              <a:ext uri="{FF2B5EF4-FFF2-40B4-BE49-F238E27FC236}">
                <a16:creationId xmlns:a16="http://schemas.microsoft.com/office/drawing/2014/main" id="{F3B19ABC-0AF3-C965-86D7-522D1D536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788" y="2221240"/>
            <a:ext cx="10777503" cy="10012801"/>
          </a:xfrm>
          <a:prstGeom prst="rect">
            <a:avLst/>
          </a:prstGeom>
          <a:ln w="28575">
            <a:solidFill>
              <a:schemeClr val="tx1">
                <a:lumMod val="50000"/>
              </a:schemeClr>
            </a:solidFill>
          </a:ln>
        </p:spPr>
      </p:pic>
    </p:spTree>
    <p:extLst>
      <p:ext uri="{BB962C8B-B14F-4D97-AF65-F5344CB8AC3E}">
        <p14:creationId xmlns:p14="http://schemas.microsoft.com/office/powerpoint/2010/main" val="758947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8E98A-F7C0-FA3A-34AD-A6654FBE8E02}"/>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761376B-5B9D-E1BA-3DEA-A2FA464634DB}"/>
              </a:ext>
            </a:extLst>
          </p:cNvPr>
          <p:cNvSpPr>
            <a:spLocks noGrp="1"/>
          </p:cNvSpPr>
          <p:nvPr>
            <p:ph idx="1"/>
          </p:nvPr>
        </p:nvSpPr>
        <p:spPr>
          <a:xfrm>
            <a:off x="9165612" y="1198178"/>
            <a:ext cx="14880017" cy="7315201"/>
          </a:xfrm>
        </p:spPr>
        <p:txBody>
          <a:bodyPr numCol="1">
            <a:noAutofit/>
          </a:bodyPr>
          <a:lstStyle/>
          <a:p>
            <a:pPr lvl="1">
              <a:lnSpc>
                <a:spcPct val="100000"/>
              </a:lnSpc>
            </a:pPr>
            <a:r>
              <a:rPr lang="en-US" sz="6000" dirty="0">
                <a:solidFill>
                  <a:schemeClr val="tx1">
                    <a:lumMod val="50000"/>
                  </a:schemeClr>
                </a:solidFill>
                <a:latin typeface="+mn-lt"/>
              </a:rPr>
              <a:t>After sending an Executive Summary, meet in person on over Zoom to discuss key aspects of the grant program and potential project design.</a:t>
            </a:r>
          </a:p>
          <a:p>
            <a:pPr lvl="1">
              <a:lnSpc>
                <a:spcPct val="100000"/>
              </a:lnSpc>
            </a:pPr>
            <a:r>
              <a:rPr lang="en-US" sz="6000" dirty="0">
                <a:solidFill>
                  <a:schemeClr val="tx1">
                    <a:lumMod val="50000"/>
                  </a:schemeClr>
                </a:solidFill>
                <a:latin typeface="+mn-lt"/>
              </a:rPr>
              <a:t>Discuss the project budget and the partners’ needs during this first conversation. It’s critical to establish expectations early in terms of budget and whether/how much a potential partner would receive if the application is awarded.</a:t>
            </a:r>
          </a:p>
          <a:p>
            <a:pPr lvl="1">
              <a:lnSpc>
                <a:spcPct val="100000"/>
              </a:lnSpc>
            </a:pPr>
            <a:endParaRPr lang="en-US" sz="6000" dirty="0">
              <a:latin typeface="+mn-lt"/>
            </a:endParaRPr>
          </a:p>
        </p:txBody>
      </p:sp>
      <p:pic>
        <p:nvPicPr>
          <p:cNvPr id="2" name="Image" descr="Image">
            <a:extLst>
              <a:ext uri="{FF2B5EF4-FFF2-40B4-BE49-F238E27FC236}">
                <a16:creationId xmlns:a16="http://schemas.microsoft.com/office/drawing/2014/main" id="{F98B228E-CF1D-7637-BBE1-175DED69B3C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3074" name="Picture 2" descr="Phases of Negotiation | VIA Mediation ...">
            <a:extLst>
              <a:ext uri="{FF2B5EF4-FFF2-40B4-BE49-F238E27FC236}">
                <a16:creationId xmlns:a16="http://schemas.microsoft.com/office/drawing/2014/main" id="{55C64D21-4C1F-3F9B-84DE-2DB56766D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7" y="2081048"/>
            <a:ext cx="8182397" cy="814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493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BB35-C495-492E-5422-5736961E7AA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55EDBA-52B2-666E-C8BE-D3E91F9C3325}"/>
              </a:ext>
            </a:extLst>
          </p:cNvPr>
          <p:cNvSpPr/>
          <p:nvPr/>
        </p:nvSpPr>
        <p:spPr>
          <a:xfrm>
            <a:off x="338371" y="5801710"/>
            <a:ext cx="23512229" cy="7216457"/>
          </a:xfrm>
          <a:prstGeom prst="rect">
            <a:avLst/>
          </a:prstGeom>
          <a:solidFill>
            <a:srgbClr val="FFFFFF"/>
          </a:solidFill>
          <a:ln w="38100" cap="flat">
            <a:solidFill>
              <a:srgbClr val="FFC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Title 2">
            <a:extLst>
              <a:ext uri="{FF2B5EF4-FFF2-40B4-BE49-F238E27FC236}">
                <a16:creationId xmlns:a16="http://schemas.microsoft.com/office/drawing/2014/main" id="{8D6241AB-D393-9031-B597-3D7423B31480}"/>
              </a:ext>
            </a:extLst>
          </p:cNvPr>
          <p:cNvSpPr>
            <a:spLocks noGrp="1"/>
          </p:cNvSpPr>
          <p:nvPr>
            <p:ph type="title"/>
          </p:nvPr>
        </p:nvSpPr>
        <p:spPr>
          <a:xfrm>
            <a:off x="533400" y="169605"/>
            <a:ext cx="23317200" cy="2286000"/>
          </a:xfrm>
        </p:spPr>
        <p:txBody>
          <a:bodyPr>
            <a:normAutofit fontScale="90000"/>
          </a:bodyPr>
          <a:lstStyle/>
          <a:p>
            <a:pPr lvl="0"/>
            <a:r>
              <a:rPr lang="en-US" sz="8000" dirty="0">
                <a:solidFill>
                  <a:srgbClr val="0EB1A4"/>
                </a:solidFill>
              </a:rPr>
              <a:t>2. For government opportunities in particular, read all of the “fine print” about required or recommended partnerships. </a:t>
            </a:r>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ED6BE455-1712-0E3E-FEAE-B241FB24A893}"/>
              </a:ext>
            </a:extLst>
          </p:cNvPr>
          <p:cNvSpPr>
            <a:spLocks noGrp="1"/>
          </p:cNvSpPr>
          <p:nvPr>
            <p:ph idx="1"/>
          </p:nvPr>
        </p:nvSpPr>
        <p:spPr>
          <a:xfrm>
            <a:off x="533400" y="2455605"/>
            <a:ext cx="23317200" cy="10880559"/>
          </a:xfrm>
        </p:spPr>
        <p:txBody>
          <a:bodyPr numCol="1">
            <a:normAutofit fontScale="92500" lnSpcReduction="20000"/>
          </a:bodyPr>
          <a:lstStyle/>
          <a:p>
            <a:pPr marL="0" indent="0">
              <a:buNone/>
            </a:pPr>
            <a:endParaRPr lang="en-US" dirty="0">
              <a:solidFill>
                <a:schemeClr val="tx1">
                  <a:lumMod val="50000"/>
                </a:schemeClr>
              </a:solidFill>
              <a:latin typeface="+mn-lt"/>
              <a:ea typeface="+mn-ea"/>
            </a:endParaRPr>
          </a:p>
          <a:p>
            <a:pPr marL="0" indent="0">
              <a:buNone/>
            </a:pPr>
            <a:r>
              <a:rPr lang="en-US" sz="6500" dirty="0">
                <a:solidFill>
                  <a:schemeClr val="tx1">
                    <a:lumMod val="50000"/>
                  </a:schemeClr>
                </a:solidFill>
                <a:latin typeface="+mn-lt"/>
              </a:rPr>
              <a:t>This may include a specific number of sectors represented, specific data-sharing requirements, and/or requirements around sharing grant funding</a:t>
            </a:r>
          </a:p>
          <a:p>
            <a:pPr marL="0" indent="0">
              <a:buNone/>
            </a:pPr>
            <a:r>
              <a:rPr lang="en-US" sz="5800" b="1" dirty="0">
                <a:solidFill>
                  <a:srgbClr val="0EB1A4"/>
                </a:solidFill>
                <a:latin typeface="+mn-lt"/>
              </a:rPr>
              <a:t>Example: Department of Labor Growth Opportunities for Re-Entry Youth</a:t>
            </a:r>
          </a:p>
          <a:p>
            <a:pPr marL="0" indent="0">
              <a:buNone/>
            </a:pPr>
            <a:r>
              <a:rPr lang="en-US" sz="5800" dirty="0">
                <a:solidFill>
                  <a:schemeClr val="tx1">
                    <a:lumMod val="50000"/>
                  </a:schemeClr>
                </a:solidFill>
                <a:latin typeface="+mn-lt"/>
              </a:rPr>
              <a:t>Applicants must have:</a:t>
            </a:r>
          </a:p>
          <a:p>
            <a:pPr marL="0" indent="0">
              <a:buNone/>
            </a:pPr>
            <a:r>
              <a:rPr lang="en-US" sz="5800" dirty="0">
                <a:solidFill>
                  <a:schemeClr val="tx1">
                    <a:lumMod val="50000"/>
                  </a:schemeClr>
                </a:solidFill>
                <a:latin typeface="+mn-lt"/>
              </a:rPr>
              <a:t>---</a:t>
            </a:r>
            <a:r>
              <a:rPr lang="en-US" sz="5800" b="1" dirty="0">
                <a:solidFill>
                  <a:schemeClr val="tx1">
                    <a:lumMod val="50000"/>
                  </a:schemeClr>
                </a:solidFill>
                <a:latin typeface="+mn-lt"/>
              </a:rPr>
              <a:t>a violence prevention partner </a:t>
            </a:r>
            <a:r>
              <a:rPr lang="en-US" sz="5800" dirty="0">
                <a:solidFill>
                  <a:schemeClr val="tx1">
                    <a:lumMod val="50000"/>
                  </a:schemeClr>
                </a:solidFill>
                <a:latin typeface="+mn-lt"/>
              </a:rPr>
              <a:t>with significant experience in culturally competent outreach to individuals with a high risk of committing violence to interrupt the cycle of violence; and</a:t>
            </a:r>
          </a:p>
          <a:p>
            <a:pPr marL="0" indent="0">
              <a:buNone/>
            </a:pPr>
            <a:r>
              <a:rPr lang="en-US" sz="5800" dirty="0">
                <a:solidFill>
                  <a:schemeClr val="tx1">
                    <a:lumMod val="50000"/>
                  </a:schemeClr>
                </a:solidFill>
                <a:latin typeface="+mn-lt"/>
              </a:rPr>
              <a:t>---</a:t>
            </a:r>
            <a:r>
              <a:rPr lang="en-US" sz="5800" b="1" dirty="0">
                <a:solidFill>
                  <a:schemeClr val="tx1">
                    <a:lumMod val="50000"/>
                  </a:schemeClr>
                </a:solidFill>
                <a:latin typeface="+mn-lt"/>
              </a:rPr>
              <a:t>regional or local justice system partners </a:t>
            </a:r>
            <a:r>
              <a:rPr lang="en-US" sz="5800" dirty="0">
                <a:solidFill>
                  <a:schemeClr val="tx1">
                    <a:lumMod val="50000"/>
                  </a:schemeClr>
                </a:solidFill>
                <a:latin typeface="+mn-lt"/>
              </a:rPr>
              <a:t>that collaborate with violence prevention partners</a:t>
            </a:r>
          </a:p>
        </p:txBody>
      </p:sp>
      <p:pic>
        <p:nvPicPr>
          <p:cNvPr id="2" name="Image" descr="Image">
            <a:extLst>
              <a:ext uri="{FF2B5EF4-FFF2-40B4-BE49-F238E27FC236}">
                <a16:creationId xmlns:a16="http://schemas.microsoft.com/office/drawing/2014/main" id="{DB201D91-8319-A41F-BFDB-B59D1C8FDF5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511883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42C2-8A0F-57BC-9F30-B87A5B3BADA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9E8B1AF-DEFE-F925-1AB6-C5AE3863E4F1}"/>
              </a:ext>
            </a:extLst>
          </p:cNvPr>
          <p:cNvSpPr>
            <a:spLocks noGrp="1"/>
          </p:cNvSpPr>
          <p:nvPr>
            <p:ph type="title"/>
          </p:nvPr>
        </p:nvSpPr>
        <p:spPr>
          <a:xfrm>
            <a:off x="533400" y="169605"/>
            <a:ext cx="23317200" cy="2286000"/>
          </a:xfrm>
        </p:spPr>
        <p:txBody>
          <a:bodyPr>
            <a:normAutofit fontScale="90000"/>
          </a:bodyPr>
          <a:lstStyle/>
          <a:p>
            <a:pPr lvl="0"/>
            <a:r>
              <a:rPr lang="en-US" sz="8000" dirty="0">
                <a:solidFill>
                  <a:srgbClr val="0EB1A4"/>
                </a:solidFill>
              </a:rPr>
              <a:t>3. Take a Deliberate Approach to Developing a Budget</a:t>
            </a:r>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8B27B3DB-4533-25D9-C8E9-EFAB084A58D8}"/>
              </a:ext>
            </a:extLst>
          </p:cNvPr>
          <p:cNvSpPr>
            <a:spLocks noGrp="1"/>
          </p:cNvSpPr>
          <p:nvPr>
            <p:ph idx="1"/>
          </p:nvPr>
        </p:nvSpPr>
        <p:spPr>
          <a:xfrm>
            <a:off x="533400" y="1089201"/>
            <a:ext cx="23512229" cy="11759612"/>
          </a:xfrm>
        </p:spPr>
        <p:txBody>
          <a:bodyPr numCol="1">
            <a:normAutofit lnSpcReduction="10000"/>
          </a:bodyPr>
          <a:lstStyle/>
          <a:p>
            <a:pPr marL="0" indent="0">
              <a:buNone/>
            </a:pPr>
            <a:endParaRPr lang="en-US" dirty="0">
              <a:solidFill>
                <a:schemeClr val="tx1">
                  <a:lumMod val="50000"/>
                </a:schemeClr>
              </a:solidFill>
              <a:latin typeface="+mn-lt"/>
              <a:ea typeface="+mn-ea"/>
            </a:endParaRPr>
          </a:p>
          <a:p>
            <a:pPr marL="0" indent="0">
              <a:buNone/>
            </a:pPr>
            <a:r>
              <a:rPr lang="en-US" sz="6500" dirty="0">
                <a:solidFill>
                  <a:schemeClr val="tx1">
                    <a:lumMod val="50000"/>
                  </a:schemeClr>
                </a:solidFill>
                <a:latin typeface="+mn-lt"/>
              </a:rPr>
              <a:t>If a partner will be contributing staffing or services to the project, you will want to consider a fair allocation of the budget to support their involvement. Recommended steps:</a:t>
            </a:r>
          </a:p>
          <a:p>
            <a:pPr marL="1143000" indent="-1143000">
              <a:buFont typeface="+mj-lt"/>
              <a:buAutoNum type="arabicPeriod"/>
            </a:pPr>
            <a:r>
              <a:rPr lang="en-US" sz="6500" dirty="0">
                <a:solidFill>
                  <a:schemeClr val="tx1">
                    <a:lumMod val="50000"/>
                  </a:schemeClr>
                </a:solidFill>
                <a:latin typeface="+mn-lt"/>
              </a:rPr>
              <a:t>Work with the partner(s) to map out who will be responsible for what. It can be very helpful to have developed a work plan and/or logic model of the project to help guide this meeting.</a:t>
            </a:r>
          </a:p>
          <a:p>
            <a:pPr marL="1143000" indent="-1143000">
              <a:buFont typeface="+mj-lt"/>
              <a:buAutoNum type="arabicPeriod"/>
            </a:pPr>
            <a:r>
              <a:rPr lang="en-US" sz="6500" dirty="0">
                <a:solidFill>
                  <a:schemeClr val="tx1">
                    <a:lumMod val="50000"/>
                  </a:schemeClr>
                </a:solidFill>
                <a:latin typeface="+mn-lt"/>
              </a:rPr>
              <a:t>Have the partner(s) develop a budget for their scope of work.</a:t>
            </a:r>
          </a:p>
          <a:p>
            <a:pPr marL="1143000" indent="-1143000">
              <a:buFont typeface="+mj-lt"/>
              <a:buAutoNum type="arabicPeriod"/>
            </a:pPr>
            <a:r>
              <a:rPr lang="en-US" sz="6500" dirty="0">
                <a:solidFill>
                  <a:schemeClr val="tx1">
                    <a:lumMod val="50000"/>
                  </a:schemeClr>
                </a:solidFill>
                <a:latin typeface="+mn-lt"/>
              </a:rPr>
              <a:t>Reconcile their proposed budget with your own and collaborate to best meet budget restrictions and all partners’ needs.</a:t>
            </a:r>
          </a:p>
          <a:p>
            <a:pPr marL="0" indent="0">
              <a:buNone/>
            </a:pPr>
            <a:endParaRPr lang="en-US" sz="6500"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87E261C9-D9F9-9470-0EB3-18B22123CFD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180053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C3CA-A76D-73CC-3570-AD38658B2A5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853C448-EBB3-5C6C-5717-79E8FF38A6B0}"/>
              </a:ext>
            </a:extLst>
          </p:cNvPr>
          <p:cNvSpPr>
            <a:spLocks noGrp="1"/>
          </p:cNvSpPr>
          <p:nvPr>
            <p:ph type="title"/>
          </p:nvPr>
        </p:nvSpPr>
        <p:spPr>
          <a:xfrm>
            <a:off x="533400" y="169605"/>
            <a:ext cx="23317200" cy="2286000"/>
          </a:xfrm>
        </p:spPr>
        <p:txBody>
          <a:bodyPr>
            <a:normAutofit fontScale="90000"/>
          </a:bodyPr>
          <a:lstStyle/>
          <a:p>
            <a:pPr lvl="0"/>
            <a:r>
              <a:rPr lang="en-US" sz="8000" dirty="0">
                <a:solidFill>
                  <a:srgbClr val="0EB1A4"/>
                </a:solidFill>
              </a:rPr>
              <a:t>4. Understand the difference between “subaward” and “contract” status</a:t>
            </a:r>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D0764BBC-5DC7-49CF-AD0B-45D4A5E5F116}"/>
              </a:ext>
            </a:extLst>
          </p:cNvPr>
          <p:cNvSpPr>
            <a:spLocks noGrp="1"/>
          </p:cNvSpPr>
          <p:nvPr>
            <p:ph idx="1"/>
          </p:nvPr>
        </p:nvSpPr>
        <p:spPr>
          <a:xfrm>
            <a:off x="533400" y="2165649"/>
            <a:ext cx="9367345" cy="9853365"/>
          </a:xfrm>
        </p:spPr>
        <p:txBody>
          <a:bodyPr numCol="1">
            <a:normAutofit lnSpcReduction="10000"/>
          </a:bodyPr>
          <a:lstStyle/>
          <a:p>
            <a:pPr marL="0" indent="0">
              <a:buNone/>
            </a:pPr>
            <a:endParaRPr lang="en-US" dirty="0">
              <a:solidFill>
                <a:schemeClr val="tx1">
                  <a:lumMod val="50000"/>
                </a:schemeClr>
              </a:solidFill>
              <a:latin typeface="+mn-lt"/>
              <a:ea typeface="+mn-ea"/>
            </a:endParaRPr>
          </a:p>
          <a:p>
            <a:pPr marL="0" indent="0">
              <a:buNone/>
            </a:pPr>
            <a:r>
              <a:rPr lang="en-US" sz="6500" dirty="0">
                <a:solidFill>
                  <a:schemeClr val="tx1">
                    <a:lumMod val="50000"/>
                  </a:schemeClr>
                </a:solidFill>
                <a:latin typeface="+mn-lt"/>
              </a:rPr>
              <a:t>This is an important distinction spelled out in the Uniform Guidance </a:t>
            </a:r>
            <a:r>
              <a:rPr lang="en-US" sz="6500" dirty="0">
                <a:solidFill>
                  <a:schemeClr val="tx1">
                    <a:lumMod val="50000"/>
                  </a:schemeClr>
                </a:solidFill>
                <a:latin typeface="+mn-lt"/>
                <a:hlinkClick r:id="rId2"/>
              </a:rPr>
              <a:t>(linked here), </a:t>
            </a:r>
            <a:r>
              <a:rPr lang="en-US" sz="6500" dirty="0">
                <a:solidFill>
                  <a:schemeClr val="tx1">
                    <a:lumMod val="50000"/>
                  </a:schemeClr>
                </a:solidFill>
                <a:latin typeface="+mn-lt"/>
              </a:rPr>
              <a:t>which regulates federal grant awards. </a:t>
            </a:r>
          </a:p>
          <a:p>
            <a:pPr marL="0" indent="0">
              <a:buNone/>
            </a:pPr>
            <a:r>
              <a:rPr lang="en-US" sz="6500" dirty="0">
                <a:solidFill>
                  <a:schemeClr val="tx1">
                    <a:lumMod val="50000"/>
                  </a:schemeClr>
                </a:solidFill>
                <a:latin typeface="+mn-lt"/>
              </a:rPr>
              <a:t>Most government and foundation funders follow these guidelines.</a:t>
            </a:r>
          </a:p>
        </p:txBody>
      </p:sp>
      <p:pic>
        <p:nvPicPr>
          <p:cNvPr id="2" name="Image" descr="Image">
            <a:extLst>
              <a:ext uri="{FF2B5EF4-FFF2-40B4-BE49-F238E27FC236}">
                <a16:creationId xmlns:a16="http://schemas.microsoft.com/office/drawing/2014/main" id="{18B7AAFE-7F54-168B-08DD-A54E00D68CD6}"/>
              </a:ext>
            </a:extLst>
          </p:cNvPr>
          <p:cNvPicPr>
            <a:picLocks noChangeAspect="1"/>
          </p:cNvPicPr>
          <p:nvPr/>
        </p:nvPicPr>
        <p:blipFill>
          <a:blip r:embed="rId3"/>
          <a:stretch>
            <a:fillRect/>
          </a:stretch>
        </p:blipFill>
        <p:spPr>
          <a:xfrm>
            <a:off x="22825838" y="12489939"/>
            <a:ext cx="1219791" cy="1056456"/>
          </a:xfrm>
          <a:prstGeom prst="rect">
            <a:avLst/>
          </a:prstGeom>
          <a:ln w="12700">
            <a:miter lim="400000"/>
          </a:ln>
        </p:spPr>
      </p:pic>
      <p:pic>
        <p:nvPicPr>
          <p:cNvPr id="5" name="Picture 4" descr="A screenshot of a document&#10;&#10;AI-generated content may be incorrect.">
            <a:extLst>
              <a:ext uri="{FF2B5EF4-FFF2-40B4-BE49-F238E27FC236}">
                <a16:creationId xmlns:a16="http://schemas.microsoft.com/office/drawing/2014/main" id="{D3565C09-B073-D57F-4F99-D3F9099FC0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2083" y="1539152"/>
            <a:ext cx="11571889" cy="11762794"/>
          </a:xfrm>
          <a:prstGeom prst="rect">
            <a:avLst/>
          </a:prstGeom>
          <a:ln w="38100">
            <a:solidFill>
              <a:schemeClr val="bg2">
                <a:lumMod val="50000"/>
              </a:schemeClr>
            </a:solidFill>
          </a:ln>
        </p:spPr>
      </p:pic>
    </p:spTree>
    <p:extLst>
      <p:ext uri="{BB962C8B-B14F-4D97-AF65-F5344CB8AC3E}">
        <p14:creationId xmlns:p14="http://schemas.microsoft.com/office/powerpoint/2010/main" val="173524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D2791-7018-D068-537E-EBEB23A794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C8BC125-C027-587E-8FAF-F26677EA779E}"/>
              </a:ext>
            </a:extLst>
          </p:cNvPr>
          <p:cNvSpPr>
            <a:spLocks noGrp="1"/>
          </p:cNvSpPr>
          <p:nvPr>
            <p:ph type="title"/>
          </p:nvPr>
        </p:nvSpPr>
        <p:spPr>
          <a:xfrm>
            <a:off x="533400" y="169605"/>
            <a:ext cx="23317200" cy="2286000"/>
          </a:xfrm>
        </p:spPr>
        <p:txBody>
          <a:bodyPr>
            <a:normAutofit fontScale="90000"/>
          </a:bodyPr>
          <a:lstStyle/>
          <a:p>
            <a:pPr lvl="0"/>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6061E49D-F155-AD9D-8A97-4E23CF47DE32}"/>
              </a:ext>
            </a:extLst>
          </p:cNvPr>
          <p:cNvSpPr>
            <a:spLocks noGrp="1"/>
          </p:cNvSpPr>
          <p:nvPr>
            <p:ph idx="1"/>
          </p:nvPr>
        </p:nvSpPr>
        <p:spPr>
          <a:xfrm>
            <a:off x="338371" y="693684"/>
            <a:ext cx="23707257" cy="12825166"/>
          </a:xfrm>
        </p:spPr>
        <p:txBody>
          <a:bodyPr numCol="1">
            <a:normAutofit fontScale="92500" lnSpcReduction="10000"/>
          </a:bodyPr>
          <a:lstStyle/>
          <a:p>
            <a:pPr lvl="2"/>
            <a:r>
              <a:rPr lang="en-US" sz="7100" b="1" dirty="0">
                <a:solidFill>
                  <a:schemeClr val="tx1">
                    <a:lumMod val="50000"/>
                  </a:schemeClr>
                </a:solidFill>
                <a:latin typeface="+mn-lt"/>
              </a:rPr>
              <a:t>A </a:t>
            </a:r>
            <a:r>
              <a:rPr lang="en-US" sz="7100" b="1" dirty="0" err="1">
                <a:solidFill>
                  <a:schemeClr val="tx1">
                    <a:lumMod val="50000"/>
                  </a:schemeClr>
                </a:solidFill>
                <a:latin typeface="+mn-lt"/>
              </a:rPr>
              <a:t>subawardee</a:t>
            </a:r>
            <a:r>
              <a:rPr lang="en-US" sz="7100" b="1" dirty="0">
                <a:solidFill>
                  <a:schemeClr val="tx1">
                    <a:lumMod val="50000"/>
                  </a:schemeClr>
                </a:solidFill>
                <a:latin typeface="+mn-lt"/>
              </a:rPr>
              <a:t> </a:t>
            </a:r>
            <a:r>
              <a:rPr lang="en-US" dirty="0">
                <a:solidFill>
                  <a:schemeClr val="tx1">
                    <a:lumMod val="50000"/>
                  </a:schemeClr>
                </a:solidFill>
                <a:latin typeface="+mn-lt"/>
              </a:rPr>
              <a:t>helps design or carry out the project, makes programmatic decisions, is responsible for meeting grant objectives, may conduct research, outreach, training, or services central to the award. </a:t>
            </a:r>
            <a:r>
              <a:rPr lang="en-US" dirty="0" err="1">
                <a:solidFill>
                  <a:schemeClr val="tx1">
                    <a:lumMod val="50000"/>
                  </a:schemeClr>
                </a:solidFill>
                <a:latin typeface="+mn-lt"/>
              </a:rPr>
              <a:t>Subawardees</a:t>
            </a:r>
            <a:r>
              <a:rPr lang="en-US" dirty="0">
                <a:solidFill>
                  <a:schemeClr val="tx1">
                    <a:lumMod val="50000"/>
                  </a:schemeClr>
                </a:solidFill>
                <a:latin typeface="+mn-lt"/>
              </a:rPr>
              <a:t> must </a:t>
            </a:r>
          </a:p>
          <a:p>
            <a:pPr lvl="3"/>
            <a:r>
              <a:rPr lang="en-US" dirty="0">
                <a:solidFill>
                  <a:schemeClr val="tx1">
                    <a:lumMod val="50000"/>
                  </a:schemeClr>
                </a:solidFill>
                <a:latin typeface="+mn-lt"/>
              </a:rPr>
              <a:t>comply with many federal grant requirements, </a:t>
            </a:r>
            <a:r>
              <a:rPr lang="en-US" i="1" dirty="0">
                <a:solidFill>
                  <a:schemeClr val="tx1">
                    <a:lumMod val="50000"/>
                  </a:schemeClr>
                </a:solidFill>
                <a:latin typeface="+mn-lt"/>
              </a:rPr>
              <a:t>and </a:t>
            </a:r>
          </a:p>
          <a:p>
            <a:pPr lvl="3"/>
            <a:r>
              <a:rPr lang="en-US" dirty="0">
                <a:solidFill>
                  <a:schemeClr val="tx1">
                    <a:lumMod val="50000"/>
                  </a:schemeClr>
                </a:solidFill>
                <a:latin typeface="+mn-lt"/>
              </a:rPr>
              <a:t>may need to report performance and financial data.</a:t>
            </a:r>
          </a:p>
          <a:p>
            <a:pPr marL="1828800" lvl="3" indent="0">
              <a:buNone/>
            </a:pPr>
            <a:endParaRPr lang="en-US" sz="4400" dirty="0">
              <a:solidFill>
                <a:schemeClr val="tx1">
                  <a:lumMod val="50000"/>
                </a:schemeClr>
              </a:solidFill>
              <a:latin typeface="+mn-lt"/>
            </a:endParaRPr>
          </a:p>
          <a:p>
            <a:pPr lvl="2"/>
            <a:r>
              <a:rPr lang="en-US" sz="7100" b="1" dirty="0">
                <a:solidFill>
                  <a:schemeClr val="tx1">
                    <a:lumMod val="50000"/>
                  </a:schemeClr>
                </a:solidFill>
                <a:latin typeface="+mn-lt"/>
              </a:rPr>
              <a:t>A contractor </a:t>
            </a:r>
            <a:r>
              <a:rPr lang="en-US" dirty="0">
                <a:solidFill>
                  <a:schemeClr val="tx1">
                    <a:lumMod val="50000"/>
                  </a:schemeClr>
                </a:solidFill>
                <a:latin typeface="+mn-lt"/>
              </a:rPr>
              <a:t>is used when purchasing goods or services for the recipient’s own use in carrying out the grant. The contractor: </a:t>
            </a:r>
          </a:p>
          <a:p>
            <a:pPr lvl="3"/>
            <a:r>
              <a:rPr lang="en-US" dirty="0">
                <a:solidFill>
                  <a:schemeClr val="tx1">
                    <a:lumMod val="50000"/>
                  </a:schemeClr>
                </a:solidFill>
                <a:latin typeface="+mn-lt"/>
              </a:rPr>
              <a:t>provides goods or services, </a:t>
            </a:r>
          </a:p>
          <a:p>
            <a:pPr lvl="3"/>
            <a:r>
              <a:rPr lang="en-US" dirty="0">
                <a:solidFill>
                  <a:schemeClr val="tx1">
                    <a:lumMod val="50000"/>
                  </a:schemeClr>
                </a:solidFill>
                <a:latin typeface="+mn-lt"/>
              </a:rPr>
              <a:t>operates in a competitive marketplace, </a:t>
            </a:r>
          </a:p>
          <a:p>
            <a:pPr lvl="3"/>
            <a:r>
              <a:rPr lang="en-US" dirty="0">
                <a:solidFill>
                  <a:schemeClr val="tx1">
                    <a:lumMod val="50000"/>
                  </a:schemeClr>
                </a:solidFill>
                <a:latin typeface="+mn-lt"/>
              </a:rPr>
              <a:t>is not responsible for the grant’s programmatic outcomes, </a:t>
            </a:r>
          </a:p>
          <a:p>
            <a:pPr lvl="3"/>
            <a:r>
              <a:rPr lang="en-US" dirty="0">
                <a:solidFill>
                  <a:schemeClr val="tx1">
                    <a:lumMod val="50000"/>
                  </a:schemeClr>
                </a:solidFill>
                <a:latin typeface="+mn-lt"/>
              </a:rPr>
              <a:t>is paid for deliverables, and </a:t>
            </a:r>
          </a:p>
          <a:p>
            <a:pPr lvl="3"/>
            <a:r>
              <a:rPr lang="en-US" dirty="0">
                <a:solidFill>
                  <a:schemeClr val="tx1">
                    <a:lumMod val="50000"/>
                  </a:schemeClr>
                </a:solidFill>
                <a:latin typeface="+mn-lt"/>
              </a:rPr>
              <a:t>generally is not subject to federal program compliance requirements.</a:t>
            </a:r>
            <a:endParaRPr lang="en-US" sz="4400" dirty="0">
              <a:solidFill>
                <a:schemeClr val="tx1">
                  <a:lumMod val="50000"/>
                </a:schemeClr>
              </a:solidFill>
              <a:latin typeface="+mn-lt"/>
            </a:endParaRPr>
          </a:p>
          <a:p>
            <a:pPr marL="0" indent="0">
              <a:buNone/>
            </a:pPr>
            <a:endParaRPr lang="en-US" dirty="0">
              <a:solidFill>
                <a:schemeClr val="tx1">
                  <a:lumMod val="50000"/>
                </a:schemeClr>
              </a:solidFill>
              <a:latin typeface="+mn-lt"/>
              <a:ea typeface="+mn-ea"/>
            </a:endParaRPr>
          </a:p>
        </p:txBody>
      </p:sp>
      <p:pic>
        <p:nvPicPr>
          <p:cNvPr id="2" name="Image" descr="Image">
            <a:extLst>
              <a:ext uri="{FF2B5EF4-FFF2-40B4-BE49-F238E27FC236}">
                <a16:creationId xmlns:a16="http://schemas.microsoft.com/office/drawing/2014/main" id="{13A9BE73-231B-419B-48AA-3C7097330F8F}"/>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269754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B0813-0C47-1F26-02FE-06D4BBEE1A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A70FEE-86B7-D3C0-817D-EDF0D32412E0}"/>
              </a:ext>
            </a:extLst>
          </p:cNvPr>
          <p:cNvSpPr>
            <a:spLocks noGrp="1"/>
          </p:cNvSpPr>
          <p:nvPr>
            <p:ph type="title"/>
          </p:nvPr>
        </p:nvSpPr>
        <p:spPr>
          <a:xfrm>
            <a:off x="533400" y="169605"/>
            <a:ext cx="23317200" cy="2286000"/>
          </a:xfrm>
        </p:spPr>
        <p:txBody>
          <a:bodyPr>
            <a:normAutofit fontScale="90000"/>
          </a:bodyPr>
          <a:lstStyle/>
          <a:p>
            <a:pPr lvl="0"/>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EF5AD2E3-974F-AF59-696C-10993F711B2F}"/>
              </a:ext>
            </a:extLst>
          </p:cNvPr>
          <p:cNvSpPr>
            <a:spLocks noGrp="1"/>
          </p:cNvSpPr>
          <p:nvPr>
            <p:ph idx="1"/>
          </p:nvPr>
        </p:nvSpPr>
        <p:spPr>
          <a:xfrm>
            <a:off x="-859809" y="473457"/>
            <a:ext cx="23068167" cy="3720662"/>
          </a:xfrm>
        </p:spPr>
        <p:txBody>
          <a:bodyPr numCol="1">
            <a:normAutofit fontScale="92500" lnSpcReduction="20000"/>
          </a:bodyPr>
          <a:lstStyle/>
          <a:p>
            <a:pPr marL="1219200" lvl="2" indent="0">
              <a:buNone/>
            </a:pPr>
            <a:r>
              <a:rPr lang="en-US" sz="7100" b="1" dirty="0">
                <a:solidFill>
                  <a:schemeClr val="tx1">
                    <a:lumMod val="50000"/>
                  </a:schemeClr>
                </a:solidFill>
                <a:latin typeface="+mn-lt"/>
              </a:rPr>
              <a:t>Example: A workforce development nonprofit is launching a new industry-recognized credential pathway program.</a:t>
            </a:r>
          </a:p>
          <a:p>
            <a:pPr marL="1219200" lvl="2" indent="0">
              <a:buNone/>
            </a:pPr>
            <a:r>
              <a:rPr lang="en-US" sz="7100" b="1" dirty="0">
                <a:solidFill>
                  <a:schemeClr val="tx1">
                    <a:lumMod val="50000"/>
                  </a:schemeClr>
                </a:solidFill>
                <a:latin typeface="+mn-lt"/>
              </a:rPr>
              <a:t> </a:t>
            </a:r>
            <a:endParaRPr lang="en-US" sz="4400" dirty="0">
              <a:solidFill>
                <a:schemeClr val="tx1">
                  <a:lumMod val="50000"/>
                </a:schemeClr>
              </a:solidFill>
              <a:latin typeface="+mn-lt"/>
            </a:endParaRPr>
          </a:p>
          <a:p>
            <a:pPr marL="0" indent="0">
              <a:buNone/>
            </a:pPr>
            <a:endParaRPr lang="en-US" dirty="0">
              <a:solidFill>
                <a:schemeClr val="tx1">
                  <a:lumMod val="50000"/>
                </a:schemeClr>
              </a:solidFill>
              <a:latin typeface="+mn-lt"/>
              <a:ea typeface="+mn-ea"/>
            </a:endParaRPr>
          </a:p>
        </p:txBody>
      </p:sp>
      <p:pic>
        <p:nvPicPr>
          <p:cNvPr id="2" name="Image" descr="Image">
            <a:extLst>
              <a:ext uri="{FF2B5EF4-FFF2-40B4-BE49-F238E27FC236}">
                <a16:creationId xmlns:a16="http://schemas.microsoft.com/office/drawing/2014/main" id="{509A0BB7-C835-966B-4ED5-3E9D6D983C9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4" name="Right Arrow 3">
            <a:extLst>
              <a:ext uri="{FF2B5EF4-FFF2-40B4-BE49-F238E27FC236}">
                <a16:creationId xmlns:a16="http://schemas.microsoft.com/office/drawing/2014/main" id="{3808DD9E-77EF-D519-DE0E-8BAAE713C3F9}"/>
              </a:ext>
            </a:extLst>
          </p:cNvPr>
          <p:cNvSpPr/>
          <p:nvPr/>
        </p:nvSpPr>
        <p:spPr>
          <a:xfrm>
            <a:off x="342606" y="3636113"/>
            <a:ext cx="3909848" cy="1481958"/>
          </a:xfrm>
          <a:prstGeom prst="righ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5" name="Right Arrow 4">
            <a:extLst>
              <a:ext uri="{FF2B5EF4-FFF2-40B4-BE49-F238E27FC236}">
                <a16:creationId xmlns:a16="http://schemas.microsoft.com/office/drawing/2014/main" id="{98C4EBDC-0169-33D5-5095-795D9E70D604}"/>
              </a:ext>
            </a:extLst>
          </p:cNvPr>
          <p:cNvSpPr/>
          <p:nvPr/>
        </p:nvSpPr>
        <p:spPr>
          <a:xfrm>
            <a:off x="404648" y="8901522"/>
            <a:ext cx="3909848" cy="1481958"/>
          </a:xfrm>
          <a:prstGeom prst="rightArrow">
            <a:avLst/>
          </a:prstGeom>
          <a:solidFill>
            <a:srgbClr val="0EB1A4"/>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5E5E5E"/>
              </a:solidFill>
              <a:effectLst/>
              <a:uFillTx/>
              <a:latin typeface="+mj-lt"/>
              <a:ea typeface="+mj-ea"/>
              <a:cs typeface="+mj-cs"/>
              <a:sym typeface="Helvetica Neue"/>
            </a:endParaRPr>
          </a:p>
        </p:txBody>
      </p:sp>
      <p:sp>
        <p:nvSpPr>
          <p:cNvPr id="7" name="TextBox 6">
            <a:extLst>
              <a:ext uri="{FF2B5EF4-FFF2-40B4-BE49-F238E27FC236}">
                <a16:creationId xmlns:a16="http://schemas.microsoft.com/office/drawing/2014/main" id="{0767A99B-DC39-315C-C40E-75ED7732EA46}"/>
              </a:ext>
            </a:extLst>
          </p:cNvPr>
          <p:cNvSpPr txBox="1"/>
          <p:nvPr/>
        </p:nvSpPr>
        <p:spPr>
          <a:xfrm>
            <a:off x="5197037" y="3035449"/>
            <a:ext cx="11545939" cy="41652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tx1">
                    <a:lumMod val="50000"/>
                  </a:schemeClr>
                </a:solidFill>
                <a:effectLst/>
                <a:uFillTx/>
                <a:latin typeface="+mj-lt"/>
                <a:ea typeface="+mj-ea"/>
                <a:cs typeface="+mj-cs"/>
                <a:sym typeface="Helvetica Neue"/>
              </a:rPr>
              <a:t>Partner 1 is a community college system that will develop and deliver the curriculum necessary for the coursework portion of the pathway. </a:t>
            </a:r>
            <a:r>
              <a:rPr lang="en-US" sz="4400" dirty="0">
                <a:solidFill>
                  <a:schemeClr val="tx1">
                    <a:lumMod val="50000"/>
                  </a:schemeClr>
                </a:solidFill>
              </a:rPr>
              <a:t>Participant cohorts will be completing coursework throughout the project period. </a:t>
            </a:r>
            <a:r>
              <a:rPr kumimoji="0" lang="en-US" sz="4400" b="1" i="0" u="none" strike="noStrike" cap="none" spc="0" normalizeH="0" baseline="0" dirty="0">
                <a:ln>
                  <a:noFill/>
                </a:ln>
                <a:solidFill>
                  <a:schemeClr val="tx1">
                    <a:lumMod val="50000"/>
                  </a:schemeClr>
                </a:solidFill>
                <a:effectLst/>
                <a:uFillTx/>
                <a:latin typeface="+mj-lt"/>
                <a:ea typeface="+mj-ea"/>
                <a:cs typeface="+mj-cs"/>
                <a:sym typeface="Helvetica Neue"/>
              </a:rPr>
              <a:t>Partner 1 is a </a:t>
            </a:r>
            <a:r>
              <a:rPr kumimoji="0" lang="en-US" sz="4400" b="1" i="0" u="none" strike="noStrike" cap="none" spc="0" normalizeH="0" baseline="0" dirty="0" err="1">
                <a:ln>
                  <a:noFill/>
                </a:ln>
                <a:solidFill>
                  <a:schemeClr val="tx1">
                    <a:lumMod val="50000"/>
                  </a:schemeClr>
                </a:solidFill>
                <a:effectLst/>
                <a:uFillTx/>
                <a:latin typeface="+mj-lt"/>
                <a:ea typeface="+mj-ea"/>
                <a:cs typeface="+mj-cs"/>
                <a:sym typeface="Helvetica Neue"/>
              </a:rPr>
              <a:t>subawardee</a:t>
            </a:r>
            <a:r>
              <a:rPr kumimoji="0" lang="en-US" sz="4400" b="1" i="0" u="none" strike="noStrike" cap="none" spc="0" normalizeH="0" baseline="0" dirty="0">
                <a:ln>
                  <a:noFill/>
                </a:ln>
                <a:solidFill>
                  <a:schemeClr val="tx1">
                    <a:lumMod val="50000"/>
                  </a:schemeClr>
                </a:solidFill>
                <a:effectLst/>
                <a:uFillTx/>
                <a:latin typeface="+mj-lt"/>
                <a:ea typeface="+mj-ea"/>
                <a:cs typeface="+mj-cs"/>
                <a:sym typeface="Helvetica Neue"/>
              </a:rPr>
              <a:t>.</a:t>
            </a:r>
          </a:p>
        </p:txBody>
      </p:sp>
      <p:sp>
        <p:nvSpPr>
          <p:cNvPr id="8" name="TextBox 7">
            <a:extLst>
              <a:ext uri="{FF2B5EF4-FFF2-40B4-BE49-F238E27FC236}">
                <a16:creationId xmlns:a16="http://schemas.microsoft.com/office/drawing/2014/main" id="{7438A09C-BCD9-7DD4-72C6-F936BCE5B75F}"/>
              </a:ext>
            </a:extLst>
          </p:cNvPr>
          <p:cNvSpPr txBox="1"/>
          <p:nvPr/>
        </p:nvSpPr>
        <p:spPr>
          <a:xfrm>
            <a:off x="5197038" y="8152527"/>
            <a:ext cx="11545939"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chemeClr val="tx1">
                    <a:lumMod val="50000"/>
                  </a:schemeClr>
                </a:solidFill>
                <a:effectLst/>
                <a:uFillTx/>
                <a:latin typeface="+mj-lt"/>
                <a:ea typeface="+mj-ea"/>
                <a:cs typeface="+mj-cs"/>
                <a:sym typeface="Helvetica Neue"/>
              </a:rPr>
              <a:t>Partner 2 is providing consultation to employer partners during the first four months of the project to help them develop modified on-the-job training strategies.</a:t>
            </a:r>
            <a:endParaRPr lang="en-US" sz="4400" dirty="0">
              <a:solidFill>
                <a:schemeClr val="tx1">
                  <a:lumMod val="50000"/>
                </a:schemeClr>
              </a:solidFill>
            </a:endParaRPr>
          </a:p>
          <a:p>
            <a:pPr marL="0" marR="0" indent="0" algn="l" defTabSz="2438337" rtl="0" fontAlgn="auto" latinLnBrk="0" hangingPunct="0">
              <a:lnSpc>
                <a:spcPct val="100000"/>
              </a:lnSpc>
              <a:spcBef>
                <a:spcPts val="0"/>
              </a:spcBef>
              <a:spcAft>
                <a:spcPts val="0"/>
              </a:spcAft>
              <a:buClrTx/>
              <a:buSzTx/>
              <a:buFontTx/>
              <a:buNone/>
              <a:tabLst/>
            </a:pPr>
            <a:r>
              <a:rPr lang="en-US" sz="4400" b="1" dirty="0">
                <a:solidFill>
                  <a:schemeClr val="tx1">
                    <a:lumMod val="50000"/>
                  </a:schemeClr>
                </a:solidFill>
              </a:rPr>
              <a:t>Partner 2 is a contractor.</a:t>
            </a:r>
            <a:r>
              <a:rPr kumimoji="0" lang="en-US" sz="4400" b="1" i="0" u="none" strike="noStrike" cap="none" spc="0" normalizeH="0" baseline="0" dirty="0">
                <a:ln>
                  <a:noFill/>
                </a:ln>
                <a:solidFill>
                  <a:schemeClr val="tx1">
                    <a:lumMod val="50000"/>
                  </a:schemeClr>
                </a:solidFill>
                <a:effectLst/>
                <a:uFillTx/>
                <a:latin typeface="+mj-lt"/>
                <a:ea typeface="+mj-ea"/>
                <a:cs typeface="+mj-cs"/>
                <a:sym typeface="Helvetica Neue"/>
              </a:rPr>
              <a:t> </a:t>
            </a:r>
          </a:p>
        </p:txBody>
      </p:sp>
      <p:pic>
        <p:nvPicPr>
          <p:cNvPr id="4100" name="Picture 4" descr="Workforce Development | Pennsylvania ...">
            <a:extLst>
              <a:ext uri="{FF2B5EF4-FFF2-40B4-BE49-F238E27FC236}">
                <a16:creationId xmlns:a16="http://schemas.microsoft.com/office/drawing/2014/main" id="{80074073-84B1-604D-4E5D-649F23E3E1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7566" y="2798488"/>
            <a:ext cx="6103034" cy="610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071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820B2-2DAD-8CF9-967A-1256FD2CE2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0089DE-8F4C-76DC-EA02-58874E83B65E}"/>
              </a:ext>
            </a:extLst>
          </p:cNvPr>
          <p:cNvSpPr>
            <a:spLocks noGrp="1"/>
          </p:cNvSpPr>
          <p:nvPr>
            <p:ph type="title"/>
          </p:nvPr>
        </p:nvSpPr>
        <p:spPr>
          <a:xfrm>
            <a:off x="533400" y="169605"/>
            <a:ext cx="23317200" cy="2286000"/>
          </a:xfrm>
        </p:spPr>
        <p:txBody>
          <a:bodyPr>
            <a:normAutofit fontScale="90000"/>
          </a:bodyPr>
          <a:lstStyle/>
          <a:p>
            <a:r>
              <a:rPr lang="en-US" sz="8000" dirty="0">
                <a:solidFill>
                  <a:srgbClr val="0EB1A4"/>
                </a:solidFill>
              </a:rPr>
              <a:t>5. </a:t>
            </a:r>
            <a:r>
              <a:rPr lang="en-US" dirty="0">
                <a:solidFill>
                  <a:srgbClr val="0EB1A4"/>
                </a:solidFill>
              </a:rPr>
              <a:t>Understand the difference between “Letter of Support,” “Letter of Commitment,” and “Memorandum of Understanding”</a:t>
            </a:r>
            <a:br>
              <a:rPr lang="en-US" dirty="0">
                <a:solidFill>
                  <a:srgbClr val="0EB1A4"/>
                </a:solidFill>
              </a:rPr>
            </a:br>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A2E83406-1431-76E0-9BF9-CE3828598A56}"/>
              </a:ext>
            </a:extLst>
          </p:cNvPr>
          <p:cNvSpPr>
            <a:spLocks noGrp="1"/>
          </p:cNvSpPr>
          <p:nvPr>
            <p:ph idx="1"/>
          </p:nvPr>
        </p:nvSpPr>
        <p:spPr>
          <a:xfrm>
            <a:off x="533400" y="2455605"/>
            <a:ext cx="23512229" cy="11759612"/>
          </a:xfrm>
        </p:spPr>
        <p:txBody>
          <a:bodyPr numCol="1">
            <a:normAutofit/>
          </a:bodyPr>
          <a:lstStyle/>
          <a:p>
            <a:pPr marL="0" indent="0">
              <a:buNone/>
            </a:pPr>
            <a:endParaRPr lang="en-US" dirty="0">
              <a:solidFill>
                <a:schemeClr val="tx1">
                  <a:lumMod val="50000"/>
                </a:schemeClr>
              </a:solidFill>
              <a:latin typeface="+mn-lt"/>
              <a:ea typeface="+mn-ea"/>
            </a:endParaRPr>
          </a:p>
          <a:p>
            <a:pPr lvl="1"/>
            <a:r>
              <a:rPr lang="en-US" dirty="0">
                <a:solidFill>
                  <a:schemeClr val="tx1">
                    <a:lumMod val="50000"/>
                  </a:schemeClr>
                </a:solidFill>
                <a:latin typeface="+mn-lt"/>
              </a:rPr>
              <a:t>Always defer to the language and definitions in each NOFO/RFA, as these terms are employed differently by different agencies/funders. </a:t>
            </a:r>
            <a:endParaRPr lang="en-US" sz="4400" dirty="0">
              <a:solidFill>
                <a:schemeClr val="tx1">
                  <a:lumMod val="50000"/>
                </a:schemeClr>
              </a:solidFill>
              <a:latin typeface="+mn-lt"/>
            </a:endParaRPr>
          </a:p>
          <a:p>
            <a:pPr lvl="1"/>
            <a:r>
              <a:rPr lang="en-US" dirty="0">
                <a:solidFill>
                  <a:schemeClr val="tx1">
                    <a:lumMod val="50000"/>
                  </a:schemeClr>
                </a:solidFill>
                <a:latin typeface="+mn-lt"/>
              </a:rPr>
              <a:t>Generally, a </a:t>
            </a:r>
            <a:r>
              <a:rPr lang="en-US" b="1" dirty="0">
                <a:solidFill>
                  <a:schemeClr val="tx1">
                    <a:lumMod val="50000"/>
                  </a:schemeClr>
                </a:solidFill>
                <a:latin typeface="+mn-lt"/>
              </a:rPr>
              <a:t>letter of support </a:t>
            </a:r>
            <a:r>
              <a:rPr lang="en-US" dirty="0">
                <a:solidFill>
                  <a:schemeClr val="tx1">
                    <a:lumMod val="50000"/>
                  </a:schemeClr>
                </a:solidFill>
                <a:latin typeface="+mn-lt"/>
              </a:rPr>
              <a:t>expresses a partner’s support of a project. A letter of support may include language that explains how a partner may be involved in the project’s activities, but it does not bind the partner to any specific actions.</a:t>
            </a:r>
            <a:endParaRPr lang="en-US" sz="4400" dirty="0">
              <a:solidFill>
                <a:schemeClr val="tx1">
                  <a:lumMod val="50000"/>
                </a:schemeClr>
              </a:solidFill>
              <a:latin typeface="+mn-lt"/>
            </a:endParaRPr>
          </a:p>
          <a:p>
            <a:pPr lvl="1"/>
            <a:r>
              <a:rPr lang="en-US" dirty="0">
                <a:solidFill>
                  <a:schemeClr val="tx1">
                    <a:lumMod val="50000"/>
                  </a:schemeClr>
                </a:solidFill>
                <a:latin typeface="+mn-lt"/>
              </a:rPr>
              <a:t>Generally, </a:t>
            </a:r>
            <a:r>
              <a:rPr lang="en-US" b="1" dirty="0">
                <a:solidFill>
                  <a:schemeClr val="tx1">
                    <a:lumMod val="50000"/>
                  </a:schemeClr>
                </a:solidFill>
                <a:latin typeface="+mn-lt"/>
              </a:rPr>
              <a:t>letters of commitment and memoranda of understanding </a:t>
            </a:r>
            <a:r>
              <a:rPr lang="en-US" dirty="0">
                <a:solidFill>
                  <a:schemeClr val="tx1">
                    <a:lumMod val="50000"/>
                  </a:schemeClr>
                </a:solidFill>
                <a:latin typeface="+mn-lt"/>
              </a:rPr>
              <a:t>are formal expressions of a partner’s involvement in a project. The partner commits to certain activities, roles, and responsibilities, and these are clearly defined in the LOC/MOU. These documents are not legally binding, but if they are retracted upon award, it would reflect poorly on the applicant.</a:t>
            </a:r>
            <a:endParaRPr lang="en-US" sz="4400" dirty="0">
              <a:solidFill>
                <a:schemeClr val="tx1">
                  <a:lumMod val="50000"/>
                </a:schemeClr>
              </a:solidFill>
              <a:latin typeface="+mn-lt"/>
            </a:endParaRPr>
          </a:p>
          <a:p>
            <a:pPr marL="0" indent="0">
              <a:buNone/>
            </a:pPr>
            <a:endParaRPr lang="en-US" sz="6500" dirty="0">
              <a:solidFill>
                <a:schemeClr val="tx1">
                  <a:lumMod val="50000"/>
                </a:schemeClr>
              </a:solidFill>
              <a:latin typeface="+mn-lt"/>
            </a:endParaRPr>
          </a:p>
        </p:txBody>
      </p:sp>
      <p:pic>
        <p:nvPicPr>
          <p:cNvPr id="2" name="Image" descr="Image">
            <a:extLst>
              <a:ext uri="{FF2B5EF4-FFF2-40B4-BE49-F238E27FC236}">
                <a16:creationId xmlns:a16="http://schemas.microsoft.com/office/drawing/2014/main" id="{F462C986-CF05-35C3-3462-3F215FDF7B1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394115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E24E9-C6C6-03CE-AD5A-A0752704B61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1217A1-7F20-6634-ED04-594FAA62F5D8}"/>
              </a:ext>
            </a:extLst>
          </p:cNvPr>
          <p:cNvSpPr>
            <a:spLocks noGrp="1"/>
          </p:cNvSpPr>
          <p:nvPr>
            <p:ph type="title"/>
          </p:nvPr>
        </p:nvSpPr>
        <p:spPr>
          <a:xfrm>
            <a:off x="533400" y="169605"/>
            <a:ext cx="23317200" cy="2286000"/>
          </a:xfrm>
        </p:spPr>
        <p:txBody>
          <a:bodyPr>
            <a:normAutofit fontScale="90000"/>
          </a:bodyPr>
          <a:lstStyle/>
          <a:p>
            <a:r>
              <a:rPr lang="en-US" sz="8000" dirty="0">
                <a:solidFill>
                  <a:srgbClr val="0EB1A4"/>
                </a:solidFill>
              </a:rPr>
              <a:t>6. </a:t>
            </a:r>
            <a:r>
              <a:rPr lang="en-US" dirty="0">
                <a:solidFill>
                  <a:srgbClr val="0EB1A4"/>
                </a:solidFill>
              </a:rPr>
              <a:t>Develop familiarity with post-award best practices for managing partnerships</a:t>
            </a:r>
            <a:br>
              <a:rPr lang="en-US" dirty="0">
                <a:solidFill>
                  <a:srgbClr val="0EB1A4"/>
                </a:solidFill>
              </a:rPr>
            </a:br>
            <a:br>
              <a:rPr lang="en-US" sz="8000" dirty="0">
                <a:solidFill>
                  <a:srgbClr val="0EB1A4"/>
                </a:solidFill>
              </a:rPr>
            </a:br>
            <a:r>
              <a:rPr lang="en-US" dirty="0"/>
              <a:t> </a:t>
            </a:r>
            <a:br>
              <a:rPr lang="en-US" dirty="0"/>
            </a:br>
            <a:endParaRPr lang="en-US" dirty="0">
              <a:solidFill>
                <a:srgbClr val="0EB1A4"/>
              </a:solidFill>
            </a:endParaRPr>
          </a:p>
        </p:txBody>
      </p:sp>
      <p:pic>
        <p:nvPicPr>
          <p:cNvPr id="2" name="Image" descr="Image">
            <a:extLst>
              <a:ext uri="{FF2B5EF4-FFF2-40B4-BE49-F238E27FC236}">
                <a16:creationId xmlns:a16="http://schemas.microsoft.com/office/drawing/2014/main" id="{7B7747E3-BCFB-8C52-FD9E-0CB69836E22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4" name="Content Placeholder 2">
            <a:extLst>
              <a:ext uri="{FF2B5EF4-FFF2-40B4-BE49-F238E27FC236}">
                <a16:creationId xmlns:a16="http://schemas.microsoft.com/office/drawing/2014/main" id="{5F0A54CB-BD6F-8EE2-3504-3F991124CFB6}"/>
              </a:ext>
            </a:extLst>
          </p:cNvPr>
          <p:cNvSpPr txBox="1">
            <a:spLocks/>
          </p:cNvSpPr>
          <p:nvPr/>
        </p:nvSpPr>
        <p:spPr>
          <a:xfrm>
            <a:off x="889751" y="2401893"/>
            <a:ext cx="22275048" cy="9786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numCol="1" spcCol="1098550">
            <a:normAutofit/>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pitchFamily="2" charset="77"/>
                <a:ea typeface="+mj-ea"/>
                <a:cs typeface="+mj-cs"/>
                <a:sym typeface="Helvetica Neue"/>
              </a:defRPr>
            </a:lvl1pPr>
            <a:lvl2pPr marL="1219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2pPr>
            <a:lvl3pPr marL="1828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3pPr>
            <a:lvl4pPr marL="2438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4pPr>
            <a:lvl5pPr marL="30480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chemeClr val="tx1">
                    <a:lumMod val="75000"/>
                    <a:lumOff val="25000"/>
                  </a:schemeClr>
                </a:solidFill>
                <a:uFillTx/>
                <a:latin typeface="Montserrat Light" pitchFamily="2" charset="77"/>
                <a:ea typeface="+mj-ea"/>
                <a:cs typeface="+mj-cs"/>
                <a:sym typeface="Helvetica Neue"/>
              </a:defRPr>
            </a:lvl5pPr>
            <a:lvl6pPr marL="3657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a:lstStyle>
          <a:p>
            <a:pPr marL="0" indent="0">
              <a:spcBef>
                <a:spcPts val="0"/>
              </a:spcBef>
              <a:buFontTx/>
              <a:buNone/>
            </a:pPr>
            <a:r>
              <a:rPr lang="en-US" sz="5400" dirty="0">
                <a:solidFill>
                  <a:schemeClr val="tx1">
                    <a:lumMod val="50000"/>
                  </a:schemeClr>
                </a:solidFill>
                <a:latin typeface="+mn-lt"/>
              </a:rPr>
              <a:t>Considering how partners will work together to implement a grant award is critical.</a:t>
            </a:r>
          </a:p>
          <a:p>
            <a:pPr marL="0" indent="0">
              <a:spcBef>
                <a:spcPts val="0"/>
              </a:spcBef>
              <a:buFontTx/>
              <a:buNone/>
            </a:pPr>
            <a:endParaRPr lang="en-US" b="1" dirty="0">
              <a:latin typeface="+mn-lt"/>
            </a:endParaRPr>
          </a:p>
          <a:p>
            <a:pPr>
              <a:spcBef>
                <a:spcPts val="0"/>
              </a:spcBef>
            </a:pPr>
            <a:r>
              <a:rPr lang="en-US" dirty="0">
                <a:solidFill>
                  <a:schemeClr val="tx1">
                    <a:lumMod val="50000"/>
                  </a:schemeClr>
                </a:solidFill>
                <a:latin typeface="+mn-lt"/>
              </a:rPr>
              <a:t>Upon award, </a:t>
            </a:r>
            <a:r>
              <a:rPr lang="en-US" b="1" dirty="0">
                <a:solidFill>
                  <a:schemeClr val="tx1">
                    <a:lumMod val="50000"/>
                  </a:schemeClr>
                </a:solidFill>
                <a:latin typeface="+mn-lt"/>
              </a:rPr>
              <a:t>develop written policies and procedures </a:t>
            </a:r>
            <a:r>
              <a:rPr lang="en-US" dirty="0">
                <a:solidFill>
                  <a:schemeClr val="tx1">
                    <a:lumMod val="50000"/>
                  </a:schemeClr>
                </a:solidFill>
                <a:latin typeface="+mn-lt"/>
              </a:rPr>
              <a:t>that outline expectations for implementation, tracking date, meeting, and reporting.</a:t>
            </a:r>
          </a:p>
          <a:p>
            <a:pPr>
              <a:spcBef>
                <a:spcPts val="0"/>
              </a:spcBef>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Train Staff</a:t>
            </a:r>
            <a:r>
              <a:rPr lang="en-US" dirty="0">
                <a:solidFill>
                  <a:schemeClr val="tx1">
                    <a:lumMod val="50000"/>
                  </a:schemeClr>
                </a:solidFill>
                <a:latin typeface="+mn-lt"/>
              </a:rPr>
              <a:t>: ensure partners are responsible for their team members’ </a:t>
            </a:r>
          </a:p>
          <a:p>
            <a:pPr marL="0" indent="0">
              <a:spcBef>
                <a:spcPts val="0"/>
              </a:spcBef>
              <a:buNone/>
            </a:pPr>
            <a:r>
              <a:rPr lang="en-US" dirty="0">
                <a:solidFill>
                  <a:schemeClr val="tx1">
                    <a:lumMod val="50000"/>
                  </a:schemeClr>
                </a:solidFill>
                <a:latin typeface="+mn-lt"/>
              </a:rPr>
              <a:t>    understanding their roles and responsibilities.</a:t>
            </a:r>
          </a:p>
          <a:p>
            <a:pPr>
              <a:spcBef>
                <a:spcPts val="0"/>
              </a:spcBef>
            </a:pPr>
            <a:endParaRPr lang="en-US" dirty="0">
              <a:solidFill>
                <a:schemeClr val="tx1">
                  <a:lumMod val="50000"/>
                </a:schemeClr>
              </a:solidFill>
              <a:latin typeface="+mn-lt"/>
            </a:endParaRPr>
          </a:p>
          <a:p>
            <a:pPr>
              <a:spcBef>
                <a:spcPts val="0"/>
              </a:spcBef>
            </a:pPr>
            <a:r>
              <a:rPr lang="en-US" b="1" dirty="0">
                <a:solidFill>
                  <a:schemeClr val="tx1">
                    <a:lumMod val="50000"/>
                  </a:schemeClr>
                </a:solidFill>
                <a:latin typeface="+mn-lt"/>
              </a:rPr>
              <a:t>Monitor Compliance</a:t>
            </a:r>
            <a:r>
              <a:rPr lang="en-US" dirty="0">
                <a:solidFill>
                  <a:schemeClr val="tx1">
                    <a:lumMod val="50000"/>
                  </a:schemeClr>
                </a:solidFill>
                <a:latin typeface="+mn-lt"/>
              </a:rPr>
              <a:t>: Decide on a meeting cadence (weekly, </a:t>
            </a:r>
          </a:p>
          <a:p>
            <a:pPr marL="0" indent="0">
              <a:spcBef>
                <a:spcPts val="0"/>
              </a:spcBef>
              <a:buNone/>
            </a:pPr>
            <a:r>
              <a:rPr lang="en-US" dirty="0">
                <a:solidFill>
                  <a:schemeClr val="tx1">
                    <a:lumMod val="50000"/>
                  </a:schemeClr>
                </a:solidFill>
                <a:latin typeface="+mn-lt"/>
              </a:rPr>
              <a:t>    monthly, quarterly) for regularly reviewing adherence to policies, </a:t>
            </a:r>
          </a:p>
          <a:p>
            <a:pPr marL="0" indent="0">
              <a:spcBef>
                <a:spcPts val="0"/>
              </a:spcBef>
              <a:buNone/>
            </a:pPr>
            <a:r>
              <a:rPr lang="en-US" dirty="0">
                <a:solidFill>
                  <a:schemeClr val="tx1">
                    <a:lumMod val="50000"/>
                  </a:schemeClr>
                </a:solidFill>
                <a:latin typeface="+mn-lt"/>
              </a:rPr>
              <a:t>    checking project progress, and addressing any challenges.</a:t>
            </a:r>
          </a:p>
        </p:txBody>
      </p:sp>
    </p:spTree>
    <p:extLst>
      <p:ext uri="{BB962C8B-B14F-4D97-AF65-F5344CB8AC3E}">
        <p14:creationId xmlns:p14="http://schemas.microsoft.com/office/powerpoint/2010/main" val="50530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FC9C8"/>
        </a:solidFill>
        <a:effectLst/>
      </p:bgPr>
    </p:bg>
    <p:spTree>
      <p:nvGrpSpPr>
        <p:cNvPr id="1" name=""/>
        <p:cNvGrpSpPr/>
        <p:nvPr/>
      </p:nvGrpSpPr>
      <p:grpSpPr>
        <a:xfrm>
          <a:off x="0" y="0"/>
          <a:ext cx="0" cy="0"/>
          <a:chOff x="0" y="0"/>
          <a:chExt cx="0" cy="0"/>
        </a:xfrm>
      </p:grpSpPr>
      <p:pic>
        <p:nvPicPr>
          <p:cNvPr id="160" name="Image" descr="Image"/>
          <p:cNvPicPr>
            <a:picLocks noChangeAspect="1"/>
          </p:cNvPicPr>
          <p:nvPr/>
        </p:nvPicPr>
        <p:blipFill>
          <a:blip r:embed="rId2"/>
          <a:stretch>
            <a:fillRect/>
          </a:stretch>
        </p:blipFill>
        <p:spPr>
          <a:xfrm>
            <a:off x="730378" y="3513221"/>
            <a:ext cx="6793701" cy="5881791"/>
          </a:xfrm>
          <a:prstGeom prst="rect">
            <a:avLst/>
          </a:prstGeom>
          <a:ln w="12700">
            <a:miter lim="400000"/>
          </a:ln>
        </p:spPr>
      </p:pic>
      <p:sp>
        <p:nvSpPr>
          <p:cNvPr id="161" name="section…"/>
          <p:cNvSpPr txBox="1"/>
          <p:nvPr/>
        </p:nvSpPr>
        <p:spPr>
          <a:xfrm>
            <a:off x="9821542" y="752214"/>
            <a:ext cx="13546458" cy="14487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About </a:t>
            </a:r>
          </a:p>
          <a:p>
            <a:pPr algn="r">
              <a:lnSpc>
                <a:spcPct val="80000"/>
              </a:lnSpc>
              <a:defRPr sz="14000" b="1" spc="1399">
                <a:solidFill>
                  <a:srgbClr val="FFFFFF"/>
                </a:solidFill>
                <a:latin typeface="AcuminProWide-Semibold"/>
                <a:ea typeface="AcuminProWide-Semibold"/>
                <a:cs typeface="AcuminProWide-Semibold"/>
                <a:sym typeface="AcuminProWide-Semibold"/>
              </a:defRPr>
            </a:pPr>
            <a:r>
              <a:rPr lang="en-US" sz="5400" dirty="0"/>
              <a:t>Innovative Funding Partners</a:t>
            </a:r>
            <a:endParaRPr sz="5400" dirty="0"/>
          </a:p>
        </p:txBody>
      </p:sp>
      <p:sp>
        <p:nvSpPr>
          <p:cNvPr id="2" name="TextBox 1">
            <a:extLst>
              <a:ext uri="{FF2B5EF4-FFF2-40B4-BE49-F238E27FC236}">
                <a16:creationId xmlns:a16="http://schemas.microsoft.com/office/drawing/2014/main" id="{64FCAA4D-5F87-7D10-6088-B7F2296EC66D}"/>
              </a:ext>
            </a:extLst>
          </p:cNvPr>
          <p:cNvSpPr txBox="1"/>
          <p:nvPr/>
        </p:nvSpPr>
        <p:spPr>
          <a:xfrm>
            <a:off x="8261685" y="2336249"/>
            <a:ext cx="15905747" cy="9043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spcAft>
                <a:spcPts val="600"/>
              </a:spcAft>
            </a:pPr>
            <a:r>
              <a:rPr lang="en-US" sz="4400" dirty="0">
                <a:solidFill>
                  <a:srgbClr val="FFFFFF"/>
                </a:solidFill>
              </a:rPr>
              <a:t>Innovative Funding Partners is a nationally recognized consulting firm that offers a range of services that improve our clients’ ability to achieve sustainable impact in their communities.  Highly regarded for an impressive overall grant success rate of 85%, we offer turnkey grant writing and grants management, organizational planning (strategic, operational, sustainability), data-driven decision making and evaluation services, and training and technical support to a diverse client base of nonprofits, city and county governments, and small businesses/start-ups. Our team of over 30 highly experienced consultants has a wide range of subject matter expertise and is exceptionally passionate about helping organizations meet the unique needs of their local communities</a:t>
            </a:r>
            <a:r>
              <a:rPr lang="en-US" sz="4800" dirty="0">
                <a:solidFill>
                  <a:srgbClr val="FFFFFF"/>
                </a:solidFill>
              </a:rPr>
              <a:t>. </a:t>
            </a:r>
          </a:p>
        </p:txBody>
      </p:sp>
      <p:pic>
        <p:nvPicPr>
          <p:cNvPr id="3" name="Picture 2" descr="A logo with colorful dots&#10;&#10;AI-generated content may be incorrect.">
            <a:extLst>
              <a:ext uri="{FF2B5EF4-FFF2-40B4-BE49-F238E27FC236}">
                <a16:creationId xmlns:a16="http://schemas.microsoft.com/office/drawing/2014/main" id="{1DE21778-4345-30D8-9686-A6D43B106933}"/>
              </a:ext>
            </a:extLst>
          </p:cNvPr>
          <p:cNvPicPr>
            <a:picLocks noChangeAspect="1"/>
          </p:cNvPicPr>
          <p:nvPr/>
        </p:nvPicPr>
        <p:blipFill>
          <a:blip r:embed="rId3">
            <a:extLst>
              <a:ext uri="{28A0092B-C50C-407E-A947-70E740481C1C}">
                <a14:useLocalDpi xmlns:a14="http://schemas.microsoft.com/office/drawing/2010/main" val="0"/>
              </a:ext>
            </a:extLst>
          </a:blip>
          <a:srcRect l="6569" t="10927" r="5792" b="10319"/>
          <a:stretch/>
        </p:blipFill>
        <p:spPr>
          <a:xfrm>
            <a:off x="15101912" y="11514990"/>
            <a:ext cx="9065520" cy="2036556"/>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F9F3B-1FAD-133F-6A6E-5A9C460631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DBAB74-9484-9116-6442-AEE31AE0F682}"/>
              </a:ext>
            </a:extLst>
          </p:cNvPr>
          <p:cNvSpPr>
            <a:spLocks noGrp="1"/>
          </p:cNvSpPr>
          <p:nvPr>
            <p:ph type="title"/>
          </p:nvPr>
        </p:nvSpPr>
        <p:spPr>
          <a:xfrm>
            <a:off x="533400" y="169605"/>
            <a:ext cx="24045628" cy="2286000"/>
          </a:xfrm>
        </p:spPr>
        <p:txBody>
          <a:bodyPr>
            <a:normAutofit fontScale="90000"/>
          </a:bodyPr>
          <a:lstStyle/>
          <a:p>
            <a:r>
              <a:rPr lang="en-US" sz="8900" dirty="0">
                <a:solidFill>
                  <a:srgbClr val="0EB1A4"/>
                </a:solidFill>
              </a:rPr>
              <a:t>7. One Last Tip for Securing Strategic Partnerships for Grant Applications: </a:t>
            </a:r>
            <a:br>
              <a:rPr lang="en-US" sz="8900" dirty="0">
                <a:solidFill>
                  <a:srgbClr val="0EB1A4"/>
                </a:solidFill>
              </a:rPr>
            </a:br>
            <a:r>
              <a:rPr lang="en-US" sz="8900" dirty="0">
                <a:solidFill>
                  <a:srgbClr val="0EB1A4"/>
                </a:solidFill>
              </a:rPr>
              <a:t>START EARLY!</a:t>
            </a:r>
            <a:br>
              <a:rPr lang="en-US" sz="8900" dirty="0">
                <a:solidFill>
                  <a:srgbClr val="0EB1A4"/>
                </a:solidFill>
              </a:rPr>
            </a:br>
            <a:br>
              <a:rPr lang="en-US" sz="8000" dirty="0">
                <a:solidFill>
                  <a:srgbClr val="0EB1A4"/>
                </a:solidFill>
              </a:rPr>
            </a:br>
            <a:r>
              <a:rPr lang="en-US" dirty="0"/>
              <a:t> </a:t>
            </a:r>
            <a:br>
              <a:rPr lang="en-US" dirty="0"/>
            </a:br>
            <a:endParaRPr lang="en-US" dirty="0">
              <a:solidFill>
                <a:srgbClr val="0EB1A4"/>
              </a:solidFill>
            </a:endParaRPr>
          </a:p>
        </p:txBody>
      </p:sp>
      <p:sp>
        <p:nvSpPr>
          <p:cNvPr id="6" name="Content Placeholder 5">
            <a:extLst>
              <a:ext uri="{FF2B5EF4-FFF2-40B4-BE49-F238E27FC236}">
                <a16:creationId xmlns:a16="http://schemas.microsoft.com/office/drawing/2014/main" id="{FA42CD5A-0688-F6BF-AE86-A70DCAB6F193}"/>
              </a:ext>
            </a:extLst>
          </p:cNvPr>
          <p:cNvSpPr>
            <a:spLocks noGrp="1"/>
          </p:cNvSpPr>
          <p:nvPr>
            <p:ph idx="1"/>
          </p:nvPr>
        </p:nvSpPr>
        <p:spPr>
          <a:xfrm>
            <a:off x="0" y="2175641"/>
            <a:ext cx="24045629" cy="8797159"/>
          </a:xfrm>
        </p:spPr>
        <p:txBody>
          <a:bodyPr numCol="1">
            <a:normAutofit/>
          </a:bodyPr>
          <a:lstStyle/>
          <a:p>
            <a:pPr marL="0" indent="0">
              <a:buNone/>
            </a:pPr>
            <a:endParaRPr lang="en-US" dirty="0">
              <a:solidFill>
                <a:schemeClr val="tx1">
                  <a:lumMod val="50000"/>
                </a:schemeClr>
              </a:solidFill>
              <a:latin typeface="+mn-lt"/>
              <a:ea typeface="+mn-ea"/>
            </a:endParaRPr>
          </a:p>
          <a:p>
            <a:pPr marL="609600" lvl="1" indent="0">
              <a:buNone/>
            </a:pPr>
            <a:r>
              <a:rPr lang="en-US" sz="7200" dirty="0">
                <a:solidFill>
                  <a:schemeClr val="tx1">
                    <a:lumMod val="50000"/>
                  </a:schemeClr>
                </a:solidFill>
                <a:latin typeface="+mn-lt"/>
              </a:rPr>
              <a:t>Our many years of experience have taught us that waiting on partner letters and commitments is often the #1 hold up when submitting grant applications. </a:t>
            </a:r>
          </a:p>
        </p:txBody>
      </p:sp>
      <p:pic>
        <p:nvPicPr>
          <p:cNvPr id="2" name="Image" descr="Image">
            <a:extLst>
              <a:ext uri="{FF2B5EF4-FFF2-40B4-BE49-F238E27FC236}">
                <a16:creationId xmlns:a16="http://schemas.microsoft.com/office/drawing/2014/main" id="{D293CDF9-7ECA-E9ED-46E4-6FB7EFF25996}"/>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5122" name="Picture 2" descr="classes at Barfield Early Childhood ...">
            <a:extLst>
              <a:ext uri="{FF2B5EF4-FFF2-40B4-BE49-F238E27FC236}">
                <a16:creationId xmlns:a16="http://schemas.microsoft.com/office/drawing/2014/main" id="{BDCB6627-93BB-6606-5E85-D8396E626B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39" b="5131"/>
          <a:stretch>
            <a:fillRect/>
          </a:stretch>
        </p:blipFill>
        <p:spPr bwMode="auto">
          <a:xfrm>
            <a:off x="7226641" y="6887415"/>
            <a:ext cx="10525332" cy="531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48F353B8-BDB3-A0BE-44F8-BDACD0B33D51}"/>
            </a:ext>
          </a:extLst>
        </p:cNvPr>
        <p:cNvGrpSpPr/>
        <p:nvPr/>
      </p:nvGrpSpPr>
      <p:grpSpPr>
        <a:xfrm>
          <a:off x="0" y="0"/>
          <a:ext cx="0" cy="0"/>
          <a:chOff x="0" y="0"/>
          <a:chExt cx="0" cy="0"/>
        </a:xfrm>
      </p:grpSpPr>
      <p:sp>
        <p:nvSpPr>
          <p:cNvPr id="98" name="Google Shape;98;g20270e6df5a_0_16">
            <a:extLst>
              <a:ext uri="{FF2B5EF4-FFF2-40B4-BE49-F238E27FC236}">
                <a16:creationId xmlns:a16="http://schemas.microsoft.com/office/drawing/2014/main" id="{3EB147EB-D686-AA3A-58E2-BC8FD369460D}"/>
              </a:ext>
            </a:extLst>
          </p:cNvPr>
          <p:cNvSpPr txBox="1">
            <a:spLocks noGrp="1"/>
          </p:cNvSpPr>
          <p:nvPr>
            <p:ph type="title"/>
          </p:nvPr>
        </p:nvSpPr>
        <p:spPr>
          <a:xfrm>
            <a:off x="1219199" y="2067339"/>
            <a:ext cx="22242379" cy="7732643"/>
          </a:xfrm>
          <a:prstGeom prst="rect">
            <a:avLst/>
          </a:prstGeom>
        </p:spPr>
        <p:txBody>
          <a:bodyPr spcFirstLastPara="1" wrap="square" lIns="182850" tIns="91400" rIns="182850" bIns="91400" anchor="ctr" anchorCtr="0">
            <a:normAutofit/>
          </a:bodyPr>
          <a:lstStyle/>
          <a:p>
            <a:pPr marL="101600">
              <a:lnSpc>
                <a:spcPct val="100000"/>
              </a:lnSpc>
              <a:buClr>
                <a:schemeClr val="dk1"/>
              </a:buClr>
              <a:buSzPts val="2800"/>
            </a:pPr>
            <a:r>
              <a:rPr lang="en-US" sz="8000" dirty="0">
                <a:solidFill>
                  <a:srgbClr val="FFC000"/>
                </a:solidFill>
                <a:latin typeface="+mj-ea"/>
                <a:sym typeface="Montserrat"/>
              </a:rPr>
              <a:t>III. </a:t>
            </a:r>
            <a:r>
              <a:rPr lang="en-US" sz="8000" dirty="0">
                <a:solidFill>
                  <a:srgbClr val="0EB1A4"/>
                </a:solidFill>
                <a:latin typeface="Montserrat"/>
                <a:ea typeface="Montserrat"/>
                <a:cs typeface="Montserrat"/>
                <a:sym typeface="Montserrat"/>
              </a:rPr>
              <a:t>Exploring Examples of Key Partnerships in Successful Government Grant Proposals</a:t>
            </a:r>
            <a:endParaRPr lang="en-US" sz="8000" b="1" dirty="0">
              <a:solidFill>
                <a:srgbClr val="0EB1A4"/>
              </a:solidFill>
              <a:latin typeface="+mj-ea"/>
              <a:sym typeface="Montserrat"/>
            </a:endParaRPr>
          </a:p>
        </p:txBody>
      </p:sp>
      <p:pic>
        <p:nvPicPr>
          <p:cNvPr id="2" name="Image" descr="Image">
            <a:extLst>
              <a:ext uri="{FF2B5EF4-FFF2-40B4-BE49-F238E27FC236}">
                <a16:creationId xmlns:a16="http://schemas.microsoft.com/office/drawing/2014/main" id="{B105EA47-4E22-46D0-41C6-E68504BD1B3C}"/>
              </a:ext>
            </a:extLst>
          </p:cNvPr>
          <p:cNvPicPr>
            <a:picLocks noChangeAspect="1"/>
          </p:cNvPicPr>
          <p:nvPr/>
        </p:nvPicPr>
        <p:blipFill>
          <a:blip r:embed="rId3"/>
          <a:stretch>
            <a:fillRect/>
          </a:stretch>
        </p:blipFill>
        <p:spPr>
          <a:xfrm>
            <a:off x="22466295" y="12033784"/>
            <a:ext cx="1219791" cy="1056456"/>
          </a:xfrm>
          <a:prstGeom prst="rect">
            <a:avLst/>
          </a:prstGeom>
          <a:ln w="12700">
            <a:miter lim="400000"/>
          </a:ln>
        </p:spPr>
      </p:pic>
    </p:spTree>
    <p:extLst>
      <p:ext uri="{BB962C8B-B14F-4D97-AF65-F5344CB8AC3E}">
        <p14:creationId xmlns:p14="http://schemas.microsoft.com/office/powerpoint/2010/main" val="4810503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270e6df5a_0_34"/>
          <p:cNvSpPr txBox="1">
            <a:spLocks noGrp="1"/>
          </p:cNvSpPr>
          <p:nvPr>
            <p:ph type="title"/>
          </p:nvPr>
        </p:nvSpPr>
        <p:spPr>
          <a:xfrm>
            <a:off x="261257" y="730251"/>
            <a:ext cx="24122743" cy="2651126"/>
          </a:xfrm>
          <a:prstGeom prst="rect">
            <a:avLst/>
          </a:prstGeom>
        </p:spPr>
        <p:txBody>
          <a:bodyPr spcFirstLastPara="1" vert="horz" lIns="182880" tIns="91440" rIns="182880" bIns="91440" rtlCol="0" anchor="ctr" anchorCtr="0">
            <a:normAutofit fontScale="90000"/>
          </a:bodyPr>
          <a:lstStyle/>
          <a:p>
            <a:r>
              <a:rPr lang="en-US" sz="9600" dirty="0">
                <a:solidFill>
                  <a:srgbClr val="0EB1A4"/>
                </a:solidFill>
                <a:latin typeface="+mj-ea"/>
                <a:cs typeface="Montserrat"/>
                <a:sym typeface="Montserrat"/>
              </a:rPr>
              <a:t>Example #</a:t>
            </a:r>
            <a:r>
              <a:rPr lang="en-US" sz="8800" dirty="0">
                <a:solidFill>
                  <a:srgbClr val="0EB1A4"/>
                </a:solidFill>
                <a:latin typeface="+mj-ea"/>
                <a:cs typeface="Montserrat"/>
                <a:sym typeface="Montserrat"/>
              </a:rPr>
              <a:t>1: </a:t>
            </a:r>
            <a:r>
              <a:rPr lang="en-US" sz="8800" dirty="0">
                <a:solidFill>
                  <a:srgbClr val="0EB1A4"/>
                </a:solidFill>
              </a:rPr>
              <a:t>Bureau of Justice Assistance Second Chance Act Improving Reentry Education and Employment Outcomes </a:t>
            </a:r>
            <a:endParaRPr lang="en-US" sz="8400" kern="1200" dirty="0">
              <a:solidFill>
                <a:srgbClr val="0EB1A4"/>
              </a:solidFill>
            </a:endParaRPr>
          </a:p>
        </p:txBody>
      </p:sp>
      <p:pic>
        <p:nvPicPr>
          <p:cNvPr id="2" name="Image" descr="Image">
            <a:extLst>
              <a:ext uri="{FF2B5EF4-FFF2-40B4-BE49-F238E27FC236}">
                <a16:creationId xmlns:a16="http://schemas.microsoft.com/office/drawing/2014/main" id="{55D9C322-229F-3D0D-94DF-20A12BAFD57C}"/>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4" name="Content Placeholder 3">
            <a:extLst>
              <a:ext uri="{FF2B5EF4-FFF2-40B4-BE49-F238E27FC236}">
                <a16:creationId xmlns:a16="http://schemas.microsoft.com/office/drawing/2014/main" id="{ACF683BB-5901-EEBE-2A78-6E4B7EEF1D15}"/>
              </a:ext>
            </a:extLst>
          </p:cNvPr>
          <p:cNvSpPr>
            <a:spLocks noGrp="1"/>
          </p:cNvSpPr>
          <p:nvPr>
            <p:ph sz="half" idx="1"/>
          </p:nvPr>
        </p:nvSpPr>
        <p:spPr>
          <a:xfrm>
            <a:off x="261257" y="3651250"/>
            <a:ext cx="23040177" cy="8702676"/>
          </a:xfrm>
        </p:spPr>
        <p:txBody>
          <a:bodyPr numCol="1"/>
          <a:lstStyle/>
          <a:p>
            <a:pPr marL="0" indent="0">
              <a:buNone/>
            </a:pPr>
            <a:r>
              <a:rPr lang="en-US" b="1" dirty="0"/>
              <a:t>Goal of the Grant Program:</a:t>
            </a:r>
          </a:p>
          <a:p>
            <a:r>
              <a:rPr lang="en-US" dirty="0"/>
              <a:t>Improve education attainment and employment outcomes for people in reentry to reduce recidivism. </a:t>
            </a:r>
          </a:p>
          <a:p>
            <a:pPr lvl="1"/>
            <a:r>
              <a:rPr lang="en-US" b="1" dirty="0"/>
              <a:t>Objective 1: </a:t>
            </a:r>
            <a:r>
              <a:rPr lang="en-US" dirty="0"/>
              <a:t>Implement strategies to increase educational or employment success for individuals currently incarcerated with 2 years or less before release into the community</a:t>
            </a:r>
          </a:p>
          <a:p>
            <a:pPr lvl="1"/>
            <a:r>
              <a:rPr lang="en-US" b="1" dirty="0"/>
              <a:t>Objective 2: </a:t>
            </a:r>
            <a:r>
              <a:rPr lang="en-US" dirty="0"/>
              <a:t>Create a career pathway system or a workforce development network that will implement opportunities for currently incarcerated people with 2 years or less before release into the community.</a:t>
            </a:r>
          </a:p>
        </p:txBody>
      </p:sp>
    </p:spTree>
    <p:extLst>
      <p:ext uri="{BB962C8B-B14F-4D97-AF65-F5344CB8AC3E}">
        <p14:creationId xmlns:p14="http://schemas.microsoft.com/office/powerpoint/2010/main" val="462417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AFB0A-F7F6-2F23-2052-48358E7BD023}"/>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71DFA1A9-D72A-846F-A9EB-7FF426DB460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9C002300-A072-4AE4-438C-F949AE907245}"/>
              </a:ext>
            </a:extLst>
          </p:cNvPr>
          <p:cNvSpPr>
            <a:spLocks noGrp="1"/>
          </p:cNvSpPr>
          <p:nvPr>
            <p:ph type="title"/>
          </p:nvPr>
        </p:nvSpPr>
        <p:spPr>
          <a:xfrm>
            <a:off x="441433" y="169605"/>
            <a:ext cx="23604196" cy="2651126"/>
          </a:xfrm>
        </p:spPr>
        <p:txBody>
          <a:bodyPr/>
          <a:lstStyle/>
          <a:p>
            <a:r>
              <a:rPr lang="en-US"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Strengthened This Application</a:t>
            </a:r>
          </a:p>
        </p:txBody>
      </p:sp>
      <p:sp>
        <p:nvSpPr>
          <p:cNvPr id="5" name="Content Placeholder 4">
            <a:extLst>
              <a:ext uri="{FF2B5EF4-FFF2-40B4-BE49-F238E27FC236}">
                <a16:creationId xmlns:a16="http://schemas.microsoft.com/office/drawing/2014/main" id="{D42F6BA1-0E1B-D0CB-D3A8-22A6B8AB8696}"/>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9E9037EA-062D-8DDE-6FDB-BB1299266341}"/>
              </a:ext>
            </a:extLst>
          </p:cNvPr>
          <p:cNvSpPr txBox="1"/>
          <p:nvPr/>
        </p:nvSpPr>
        <p:spPr>
          <a:xfrm>
            <a:off x="977463" y="3102510"/>
            <a:ext cx="21346509" cy="10443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4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lead applicant </a:t>
            </a:r>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had 40 years of experience implementing a wide range of programs to help underserved communities achieve economic advancement. They had a demonstrated track record of successfully implementing and reporting on state grant funding. </a:t>
            </a:r>
          </a:p>
          <a:p>
            <a:pPr lvl="1" algn="l"/>
            <a:endPar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However, the lead applicant needed two partners to successfully achieve the specific objectives of the grant program:</a:t>
            </a:r>
          </a:p>
          <a:p>
            <a:pPr marL="685800" lvl="1" indent="-685800" algn="l">
              <a:buFont typeface="Arial" panose="020B0604020202020204" pitchFamily="34" charset="0"/>
              <a:buChar char="•"/>
            </a:pPr>
            <a:r>
              <a:rPr lang="en-US" sz="4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Partner 1</a:t>
            </a:r>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deeply embedded within the target population and could utilize its established Community Health Worker model to implement the case management needed for the project</a:t>
            </a:r>
          </a:p>
          <a:p>
            <a:pPr marL="685800" lvl="1" indent="-685800" algn="l">
              <a:buFont typeface="Arial" panose="020B0604020202020204" pitchFamily="34" charset="0"/>
              <a:buChar char="•"/>
            </a:pPr>
            <a:r>
              <a:rPr lang="en-US" sz="4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Partner 2</a:t>
            </a:r>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is a Reentry Council that has access to local correctional facilities and is capable of sharing data on incarcerated individuals, a requirement of the project. </a:t>
            </a:r>
          </a:p>
          <a:p>
            <a:pPr lvl="1"/>
            <a:endParaRPr lang="en-US" dirty="0"/>
          </a:p>
          <a:p>
            <a:pPr lvl="1"/>
            <a:endParaRPr lang="en-US" dirty="0"/>
          </a:p>
        </p:txBody>
      </p:sp>
    </p:spTree>
    <p:extLst>
      <p:ext uri="{BB962C8B-B14F-4D97-AF65-F5344CB8AC3E}">
        <p14:creationId xmlns:p14="http://schemas.microsoft.com/office/powerpoint/2010/main" val="2905685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5DC0-6C8F-8625-FCA8-62EFD21B3A81}"/>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926E68E8-8B01-2AAF-4AC5-49FF1B9E774A}"/>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B5FEEF82-B4E6-DA5B-B84A-305CF9620320}"/>
              </a:ext>
            </a:extLst>
          </p:cNvPr>
          <p:cNvSpPr>
            <a:spLocks noGrp="1"/>
          </p:cNvSpPr>
          <p:nvPr>
            <p:ph type="title"/>
          </p:nvPr>
        </p:nvSpPr>
        <p:spPr>
          <a:xfrm>
            <a:off x="441433" y="169605"/>
            <a:ext cx="23604196" cy="2651126"/>
          </a:xfrm>
        </p:spPr>
        <p:txBody>
          <a:bodyPr/>
          <a:lstStyle/>
          <a:p>
            <a:r>
              <a:rPr lang="en-US"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Translated to the Project Budget</a:t>
            </a:r>
          </a:p>
        </p:txBody>
      </p:sp>
      <p:sp>
        <p:nvSpPr>
          <p:cNvPr id="5" name="Content Placeholder 4">
            <a:extLst>
              <a:ext uri="{FF2B5EF4-FFF2-40B4-BE49-F238E27FC236}">
                <a16:creationId xmlns:a16="http://schemas.microsoft.com/office/drawing/2014/main" id="{CF399079-1E6E-2DD4-D1FD-80AB409C27CA}"/>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059F8F74-F5FF-820C-96FE-26010A1E78FF}"/>
              </a:ext>
            </a:extLst>
          </p:cNvPr>
          <p:cNvSpPr txBox="1"/>
          <p:nvPr/>
        </p:nvSpPr>
        <p:spPr>
          <a:xfrm>
            <a:off x="788277" y="3636769"/>
            <a:ext cx="21535696"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72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Partner 1 and Partner 2 are </a:t>
            </a:r>
            <a:r>
              <a:rPr lang="en-US" sz="7200" b="1"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subawardees</a:t>
            </a:r>
            <a:r>
              <a:rPr lang="en-US" sz="72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r>
              <a:rPr lang="en-US" sz="7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of this project because they are managing critical aspects of project implementation, are responsible for tracking and reporting data, and are integral to the day-to-day and overarching success of the project.</a:t>
            </a:r>
            <a:endParaRPr lang="en-US" sz="7200" dirty="0"/>
          </a:p>
          <a:p>
            <a:pPr lvl="1"/>
            <a:endParaRPr lang="en-US" dirty="0"/>
          </a:p>
        </p:txBody>
      </p:sp>
    </p:spTree>
    <p:extLst>
      <p:ext uri="{BB962C8B-B14F-4D97-AF65-F5344CB8AC3E}">
        <p14:creationId xmlns:p14="http://schemas.microsoft.com/office/powerpoint/2010/main" val="16386011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35F40-2672-CB6B-A14F-8C0B2669F566}"/>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94217685-CA57-3C73-6F33-D4F4085E1223}"/>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C1D596BB-5F50-DE38-D153-B8850B73F9A8}"/>
              </a:ext>
            </a:extLst>
          </p:cNvPr>
          <p:cNvSpPr>
            <a:spLocks noGrp="1"/>
          </p:cNvSpPr>
          <p:nvPr>
            <p:ph type="title"/>
          </p:nvPr>
        </p:nvSpPr>
        <p:spPr>
          <a:xfrm>
            <a:off x="441433" y="169605"/>
            <a:ext cx="23604196" cy="2651126"/>
          </a:xfrm>
        </p:spPr>
        <p:txBody>
          <a:bodyPr/>
          <a:lstStyle/>
          <a:p>
            <a:r>
              <a:rPr lang="en-US"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Strengthened This Application</a:t>
            </a:r>
          </a:p>
        </p:txBody>
      </p:sp>
      <p:sp>
        <p:nvSpPr>
          <p:cNvPr id="5" name="Content Placeholder 4">
            <a:extLst>
              <a:ext uri="{FF2B5EF4-FFF2-40B4-BE49-F238E27FC236}">
                <a16:creationId xmlns:a16="http://schemas.microsoft.com/office/drawing/2014/main" id="{8A887D04-CD29-B22A-CF52-50AA96F88385}"/>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FEA296D1-FD6F-0310-25D1-07BC5A09B2B5}"/>
              </a:ext>
            </a:extLst>
          </p:cNvPr>
          <p:cNvSpPr txBox="1"/>
          <p:nvPr/>
        </p:nvSpPr>
        <p:spPr>
          <a:xfrm>
            <a:off x="788277" y="3636770"/>
            <a:ext cx="21535696" cy="60119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72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Summary: </a:t>
            </a:r>
            <a:r>
              <a:rPr lang="en-US" sz="72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Although the lead applicant had proven organizational capacity to manage government funding and the resources to manage this project, it needed partners to mount a convincing argument that it could deeply engage the target population. </a:t>
            </a:r>
            <a:endParaRPr lang="en-US" sz="7200" dirty="0"/>
          </a:p>
          <a:p>
            <a:pPr lvl="1"/>
            <a:endParaRPr lang="en-US" dirty="0"/>
          </a:p>
        </p:txBody>
      </p:sp>
    </p:spTree>
    <p:extLst>
      <p:ext uri="{BB962C8B-B14F-4D97-AF65-F5344CB8AC3E}">
        <p14:creationId xmlns:p14="http://schemas.microsoft.com/office/powerpoint/2010/main" val="14872882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5ECAC-CAF7-932A-2B76-EC0F59CB35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C071F8A-326E-5952-033E-18C3BD99631C}"/>
              </a:ext>
            </a:extLst>
          </p:cNvPr>
          <p:cNvSpPr>
            <a:spLocks noGrp="1"/>
          </p:cNvSpPr>
          <p:nvPr>
            <p:ph type="title"/>
          </p:nvPr>
        </p:nvSpPr>
        <p:spPr>
          <a:xfrm>
            <a:off x="572814" y="140232"/>
            <a:ext cx="23811186" cy="2651126"/>
          </a:xfrm>
        </p:spPr>
        <p:txBody>
          <a:bodyPr>
            <a:normAutofit/>
          </a:bodyPr>
          <a:lstStyle/>
          <a:p>
            <a:r>
              <a:rPr lang="en-US" sz="7200" b="1" dirty="0">
                <a:solidFill>
                  <a:srgbClr val="0EB1A4"/>
                </a:solidFill>
                <a:latin typeface="Helvetica Neue" panose="02000503000000020004" pitchFamily="2" charset="0"/>
                <a:ea typeface="Helvetica Neue" panose="02000503000000020004" pitchFamily="2" charset="0"/>
                <a:cs typeface="Helvetica Neue" panose="02000503000000020004" pitchFamily="2" charset="0"/>
              </a:rPr>
              <a:t>Example #2: </a:t>
            </a:r>
            <a:br>
              <a:rPr lang="en-US" sz="7200" b="1" dirty="0">
                <a:solidFill>
                  <a:srgbClr val="0EB1A4"/>
                </a:solidFill>
                <a:latin typeface="Helvetica Neue" panose="02000503000000020004" pitchFamily="2" charset="0"/>
                <a:ea typeface="Helvetica Neue" panose="02000503000000020004" pitchFamily="2" charset="0"/>
                <a:cs typeface="Helvetica Neue" panose="02000503000000020004" pitchFamily="2" charset="0"/>
              </a:rPr>
            </a:br>
            <a:r>
              <a:rPr lang="en-US" sz="7200" b="1" dirty="0">
                <a:solidFill>
                  <a:srgbClr val="0EB1A4"/>
                </a:solidFill>
                <a:latin typeface="Helvetica Neue" panose="02000503000000020004" pitchFamily="2" charset="0"/>
                <a:ea typeface="Helvetica Neue" panose="02000503000000020004" pitchFamily="2" charset="0"/>
                <a:cs typeface="Helvetica Neue" panose="02000503000000020004" pitchFamily="2" charset="0"/>
              </a:rPr>
              <a:t>USDA Gus Schumacher Nutrition Incentive Program</a:t>
            </a:r>
          </a:p>
        </p:txBody>
      </p:sp>
      <p:sp>
        <p:nvSpPr>
          <p:cNvPr id="5" name="Content Placeholder 4">
            <a:extLst>
              <a:ext uri="{FF2B5EF4-FFF2-40B4-BE49-F238E27FC236}">
                <a16:creationId xmlns:a16="http://schemas.microsoft.com/office/drawing/2014/main" id="{D937F0EB-9411-2F8D-FEFB-312040953BA2}"/>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pic>
        <p:nvPicPr>
          <p:cNvPr id="2" name="Image" descr="Image">
            <a:extLst>
              <a:ext uri="{FF2B5EF4-FFF2-40B4-BE49-F238E27FC236}">
                <a16:creationId xmlns:a16="http://schemas.microsoft.com/office/drawing/2014/main" id="{EC1E0F45-21A0-EA9F-6747-24978DB40861}"/>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6" name="Picture 5" descr="A blue background with white text&#10;&#10;AI-generated content may be incorrect.">
            <a:extLst>
              <a:ext uri="{FF2B5EF4-FFF2-40B4-BE49-F238E27FC236}">
                <a16:creationId xmlns:a16="http://schemas.microsoft.com/office/drawing/2014/main" id="{9CAD892A-0B74-238A-2CF4-0D2E07BB8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0964" y="9468597"/>
            <a:ext cx="18371864" cy="2781608"/>
          </a:xfrm>
          <a:prstGeom prst="rect">
            <a:avLst/>
          </a:prstGeom>
        </p:spPr>
      </p:pic>
      <p:sp>
        <p:nvSpPr>
          <p:cNvPr id="10" name="TextBox 9">
            <a:extLst>
              <a:ext uri="{FF2B5EF4-FFF2-40B4-BE49-F238E27FC236}">
                <a16:creationId xmlns:a16="http://schemas.microsoft.com/office/drawing/2014/main" id="{9C2BF2EB-8F2E-DBBF-76C5-CF7A2C30C71F}"/>
              </a:ext>
            </a:extLst>
          </p:cNvPr>
          <p:cNvSpPr txBox="1"/>
          <p:nvPr/>
        </p:nvSpPr>
        <p:spPr>
          <a:xfrm>
            <a:off x="948558" y="2976394"/>
            <a:ext cx="22486883" cy="5632311"/>
          </a:xfrm>
          <a:prstGeom prst="rect">
            <a:avLst/>
          </a:prstGeom>
          <a:noFill/>
        </p:spPr>
        <p:txBody>
          <a:bodyPr wrap="square">
            <a:spAutoFit/>
          </a:bodyPr>
          <a:lstStyle/>
          <a:p>
            <a:pPr algn="l"/>
            <a:r>
              <a:rPr lang="en-US" sz="6000" b="1" i="0" dirty="0" err="1">
                <a:solidFill>
                  <a:srgbClr val="127D7D"/>
                </a:solidFill>
                <a:effectLst/>
                <a:latin typeface="Helvetica Neue" panose="02000503000000020004" pitchFamily="2" charset="0"/>
                <a:ea typeface="Helvetica Neue" panose="02000503000000020004" pitchFamily="2" charset="0"/>
                <a:cs typeface="Helvetica Neue" panose="02000503000000020004" pitchFamily="2" charset="0"/>
              </a:rPr>
              <a:t>GusNIP</a:t>
            </a:r>
            <a:r>
              <a:rPr lang="en-US" sz="6000" b="1" i="0" dirty="0">
                <a:solidFill>
                  <a:srgbClr val="127D7D"/>
                </a:solidFill>
                <a:effectLst/>
                <a:latin typeface="Helvetica Neue" panose="02000503000000020004" pitchFamily="2" charset="0"/>
                <a:ea typeface="Helvetica Neue" panose="02000503000000020004" pitchFamily="2" charset="0"/>
                <a:cs typeface="Helvetica Neue" panose="02000503000000020004" pitchFamily="2" charset="0"/>
              </a:rPr>
              <a:t> Large Scale Projects (FLSP)</a:t>
            </a:r>
          </a:p>
          <a:p>
            <a:pPr algn="l">
              <a:buFont typeface="Arial" panose="020B0604020202020204" pitchFamily="34" charset="0"/>
              <a:buChar char="•"/>
            </a:pPr>
            <a:r>
              <a:rPr lang="en-US" sz="6000" b="0" i="0" dirty="0">
                <a:solidFill>
                  <a:srgbClr val="1B1B1B"/>
                </a:solidFill>
                <a:effectLst/>
                <a:latin typeface="Helvetica Neue" panose="02000503000000020004" pitchFamily="2" charset="0"/>
                <a:ea typeface="Helvetica Neue" panose="02000503000000020004" pitchFamily="2" charset="0"/>
                <a:cs typeface="Helvetica Neue" panose="02000503000000020004" pitchFamily="2" charset="0"/>
              </a:rPr>
              <a:t>FLSP are designed to create or support large-scale multi-county, territory, statewide, Tribal Nation, and regional incentive programs that increase the purchase of fruits and vegetables by SNAP/NAP participants by providing incentives at the point of purchase.</a:t>
            </a:r>
          </a:p>
        </p:txBody>
      </p:sp>
    </p:spTree>
    <p:extLst>
      <p:ext uri="{BB962C8B-B14F-4D97-AF65-F5344CB8AC3E}">
        <p14:creationId xmlns:p14="http://schemas.microsoft.com/office/powerpoint/2010/main" val="3802927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52F00-FF39-6AE8-CCB7-6BA1828B8785}"/>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CD5152DC-2171-6931-0E63-6974B510825E}"/>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E71F8955-879B-7EE7-CCF5-7C295038FF11}"/>
              </a:ext>
            </a:extLst>
          </p:cNvPr>
          <p:cNvSpPr>
            <a:spLocks noGrp="1"/>
          </p:cNvSpPr>
          <p:nvPr>
            <p:ph type="title"/>
          </p:nvPr>
        </p:nvSpPr>
        <p:spPr>
          <a:xfrm>
            <a:off x="441433" y="169605"/>
            <a:ext cx="23604196" cy="2651126"/>
          </a:xfrm>
        </p:spPr>
        <p:txBody>
          <a:bodyPr/>
          <a:lstStyle/>
          <a:p>
            <a:r>
              <a:rPr lang="en-US"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Strengthened This Application</a:t>
            </a:r>
          </a:p>
        </p:txBody>
      </p:sp>
      <p:sp>
        <p:nvSpPr>
          <p:cNvPr id="5" name="Content Placeholder 4">
            <a:extLst>
              <a:ext uri="{FF2B5EF4-FFF2-40B4-BE49-F238E27FC236}">
                <a16:creationId xmlns:a16="http://schemas.microsoft.com/office/drawing/2014/main" id="{234283E9-CF79-4A91-FC99-F160AAD5F963}"/>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5473CC71-7C88-1B8D-CE52-80B8E7C4B374}"/>
              </a:ext>
            </a:extLst>
          </p:cNvPr>
          <p:cNvSpPr txBox="1"/>
          <p:nvPr/>
        </p:nvSpPr>
        <p:spPr>
          <a:xfrm>
            <a:off x="788277" y="3097730"/>
            <a:ext cx="22576220" cy="87818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6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lead applicant </a:t>
            </a:r>
            <a:r>
              <a:rPr lang="en-US" sz="6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for this project is a food systems convener based in Buncombe County that is implementing a Double SNAP program at farmers markets in the area.</a:t>
            </a:r>
          </a:p>
          <a:p>
            <a:pPr lvl="1" algn="l"/>
            <a:endParaRPr lang="en-US" sz="6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6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Of the three project partners,</a:t>
            </a:r>
          </a:p>
          <a:p>
            <a:pPr marL="857250" lvl="1" indent="-857250" algn="l">
              <a:buFont typeface="Arial" panose="020B0604020202020204" pitchFamily="34" charset="0"/>
              <a:buChar char="•"/>
            </a:pPr>
            <a:r>
              <a:rPr lang="en-US" sz="6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Two are food systems conveners, each serving a target service area composed of counties not currently served by the lead applicant</a:t>
            </a:r>
          </a:p>
          <a:p>
            <a:pPr marL="857250" lvl="1" indent="-857250" algn="l">
              <a:buFont typeface="Arial" panose="020B0604020202020204" pitchFamily="34" charset="0"/>
              <a:buChar char="•"/>
            </a:pPr>
            <a:r>
              <a:rPr lang="en-US" sz="6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One is a marketing firm</a:t>
            </a:r>
            <a:endParaRPr lang="en-US" sz="6000" dirty="0"/>
          </a:p>
          <a:p>
            <a:pPr lvl="1"/>
            <a:endParaRPr lang="en-US" dirty="0"/>
          </a:p>
        </p:txBody>
      </p:sp>
    </p:spTree>
    <p:extLst>
      <p:ext uri="{BB962C8B-B14F-4D97-AF65-F5344CB8AC3E}">
        <p14:creationId xmlns:p14="http://schemas.microsoft.com/office/powerpoint/2010/main" val="2470797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6E5D7-0537-4FB8-7006-48CB889490E5}"/>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B32C3FB0-CF2A-53C9-1E7E-095439F81C88}"/>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ECE16DB5-AD2A-AB73-33A3-D87823AD3678}"/>
              </a:ext>
            </a:extLst>
          </p:cNvPr>
          <p:cNvSpPr>
            <a:spLocks noGrp="1"/>
          </p:cNvSpPr>
          <p:nvPr>
            <p:ph type="title"/>
          </p:nvPr>
        </p:nvSpPr>
        <p:spPr>
          <a:xfrm>
            <a:off x="441433" y="169605"/>
            <a:ext cx="23604196" cy="2651126"/>
          </a:xfrm>
        </p:spPr>
        <p:txBody>
          <a:bodyPr>
            <a:normAutofit/>
          </a:bodyPr>
          <a:lstStyle/>
          <a:p>
            <a:r>
              <a:rPr lang="en-US" sz="80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Translated to the Project Budget</a:t>
            </a:r>
          </a:p>
        </p:txBody>
      </p:sp>
      <p:sp>
        <p:nvSpPr>
          <p:cNvPr id="5" name="Content Placeholder 4">
            <a:extLst>
              <a:ext uri="{FF2B5EF4-FFF2-40B4-BE49-F238E27FC236}">
                <a16:creationId xmlns:a16="http://schemas.microsoft.com/office/drawing/2014/main" id="{8A948499-AF57-48F2-C238-3BD2983BCC7B}"/>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F935F9E7-092C-4A5B-5AD5-D0762FA2F8B0}"/>
              </a:ext>
            </a:extLst>
          </p:cNvPr>
          <p:cNvSpPr txBox="1"/>
          <p:nvPr/>
        </p:nvSpPr>
        <p:spPr>
          <a:xfrm>
            <a:off x="859513" y="2820731"/>
            <a:ext cx="22576220" cy="10443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5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lead applicant </a:t>
            </a:r>
            <a:r>
              <a:rPr lang="en-US" sz="5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had demonstrated experience implementing a Double SNAP program. They proposed expanding the program by partnering with two other organizations, each of which is deeply embedded in different multi-county service areas. The lead applicant will provide overarching management and technical assistance to the two partners to ensure they successful launch the Double SNAP program in their service areas.</a:t>
            </a:r>
          </a:p>
          <a:p>
            <a:pPr lvl="1" algn="l"/>
            <a:endParaRPr lang="en-US" sz="5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5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Therefore, the two food systems partners are </a:t>
            </a:r>
            <a:r>
              <a:rPr lang="en-US" sz="5400" b="1"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subawardees</a:t>
            </a:r>
            <a:r>
              <a:rPr lang="en-US" sz="5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lvl="1" algn="l"/>
            <a:endParaRPr lang="en-US" sz="5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54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marketing firm will develop all print and digital materials to advertise and explain the Double SNAP program. They are a </a:t>
            </a:r>
            <a:r>
              <a:rPr lang="en-US" sz="54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contractor.</a:t>
            </a:r>
            <a:endParaRPr lang="en-US" sz="5400" b="1" dirty="0"/>
          </a:p>
          <a:p>
            <a:pPr lvl="1"/>
            <a:endParaRPr lang="en-US" dirty="0"/>
          </a:p>
        </p:txBody>
      </p:sp>
    </p:spTree>
    <p:extLst>
      <p:ext uri="{BB962C8B-B14F-4D97-AF65-F5344CB8AC3E}">
        <p14:creationId xmlns:p14="http://schemas.microsoft.com/office/powerpoint/2010/main" val="465676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A153C-E30F-F14D-B515-55EF6A634C69}"/>
            </a:ext>
          </a:extLst>
        </p:cNvPr>
        <p:cNvGrpSpPr/>
        <p:nvPr/>
      </p:nvGrpSpPr>
      <p:grpSpPr>
        <a:xfrm>
          <a:off x="0" y="0"/>
          <a:ext cx="0" cy="0"/>
          <a:chOff x="0" y="0"/>
          <a:chExt cx="0" cy="0"/>
        </a:xfrm>
      </p:grpSpPr>
      <p:pic>
        <p:nvPicPr>
          <p:cNvPr id="2" name="Image" descr="Image">
            <a:extLst>
              <a:ext uri="{FF2B5EF4-FFF2-40B4-BE49-F238E27FC236}">
                <a16:creationId xmlns:a16="http://schemas.microsoft.com/office/drawing/2014/main" id="{6734C5BB-DB8E-CB0B-8DC8-28508802A0FE}"/>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9" name="Title 8">
            <a:extLst>
              <a:ext uri="{FF2B5EF4-FFF2-40B4-BE49-F238E27FC236}">
                <a16:creationId xmlns:a16="http://schemas.microsoft.com/office/drawing/2014/main" id="{E2208246-105A-182A-0328-35AC166F8849}"/>
              </a:ext>
            </a:extLst>
          </p:cNvPr>
          <p:cNvSpPr>
            <a:spLocks noGrp="1"/>
          </p:cNvSpPr>
          <p:nvPr>
            <p:ph type="title"/>
          </p:nvPr>
        </p:nvSpPr>
        <p:spPr>
          <a:xfrm>
            <a:off x="441433" y="169605"/>
            <a:ext cx="23604196" cy="2651126"/>
          </a:xfrm>
        </p:spPr>
        <p:txBody>
          <a:bodyPr/>
          <a:lstStyle/>
          <a:p>
            <a:r>
              <a:rPr lang="en-US"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Strengthened This Application</a:t>
            </a:r>
          </a:p>
        </p:txBody>
      </p:sp>
      <p:sp>
        <p:nvSpPr>
          <p:cNvPr id="5" name="Content Placeholder 4">
            <a:extLst>
              <a:ext uri="{FF2B5EF4-FFF2-40B4-BE49-F238E27FC236}">
                <a16:creationId xmlns:a16="http://schemas.microsoft.com/office/drawing/2014/main" id="{625740D5-3E15-508F-3B29-ECE209496A21}"/>
              </a:ext>
            </a:extLst>
          </p:cNvPr>
          <p:cNvSpPr>
            <a:spLocks noGrp="1"/>
          </p:cNvSpPr>
          <p:nvPr>
            <p:ph idx="1"/>
          </p:nvPr>
        </p:nvSpPr>
        <p:spPr/>
        <p:txBody>
          <a:bodyPr numCol="1">
            <a:normAutofit/>
          </a:bodyPr>
          <a:lstStyle/>
          <a:p>
            <a:pPr marL="609600" lvl="1" indent="0">
              <a:buNone/>
            </a:pPr>
            <a:endParaRPr lang="en-US" sz="5400" dirty="0">
              <a:solidFill>
                <a:schemeClr val="bg2">
                  <a:lumMod val="50000"/>
                </a:schemeClr>
              </a:solidFill>
              <a:latin typeface="+mn-lt"/>
            </a:endParaRPr>
          </a:p>
          <a:p>
            <a:pPr marL="609600" lvl="1" indent="0">
              <a:buNone/>
            </a:pPr>
            <a:endParaRPr lang="en-US" sz="5400" dirty="0">
              <a:solidFill>
                <a:schemeClr val="bg2">
                  <a:lumMod val="50000"/>
                </a:schemeClr>
              </a:solidFill>
              <a:latin typeface="+mn-lt"/>
            </a:endParaRPr>
          </a:p>
          <a:p>
            <a:endParaRPr lang="en-US" dirty="0"/>
          </a:p>
        </p:txBody>
      </p:sp>
      <p:sp>
        <p:nvSpPr>
          <p:cNvPr id="7" name="TextBox 6">
            <a:extLst>
              <a:ext uri="{FF2B5EF4-FFF2-40B4-BE49-F238E27FC236}">
                <a16:creationId xmlns:a16="http://schemas.microsoft.com/office/drawing/2014/main" id="{DB5A4856-FB97-6E88-028D-546CF6ABB585}"/>
              </a:ext>
            </a:extLst>
          </p:cNvPr>
          <p:cNvSpPr txBox="1"/>
          <p:nvPr/>
        </p:nvSpPr>
        <p:spPr>
          <a:xfrm>
            <a:off x="8576441" y="2256453"/>
            <a:ext cx="14859292" cy="10813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algn="l"/>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subaward partnerships for this project made sense because they allowed the lead applicant to apply for a large-scale grant that comes with a higher award amount. </a:t>
            </a:r>
          </a:p>
          <a:p>
            <a:pPr lvl="1" algn="l"/>
            <a:endPar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lead applicant received funding to continue to build out the program in their target service area while scaling the model to several new counties through subawards to the two partners.</a:t>
            </a:r>
          </a:p>
          <a:p>
            <a:pPr lvl="1" algn="l"/>
            <a:endParaRPr lang="en-US" sz="4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algn="l"/>
            <a:r>
              <a:rPr lang="en-US" sz="48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Ultimately, this grant award strengthened the regional food system’s ability to provide locally grown food to more residents across  a range of income levels.</a:t>
            </a:r>
            <a:endParaRPr lang="en-US" sz="4800" b="1" dirty="0"/>
          </a:p>
          <a:p>
            <a:pPr lvl="1"/>
            <a:endParaRPr lang="en-US" dirty="0"/>
          </a:p>
        </p:txBody>
      </p:sp>
      <p:pic>
        <p:nvPicPr>
          <p:cNvPr id="6146" name="Picture 2" descr="Better Together - Center for Health Promotion and Disease Prevention">
            <a:extLst>
              <a:ext uri="{FF2B5EF4-FFF2-40B4-BE49-F238E27FC236}">
                <a16:creationId xmlns:a16="http://schemas.microsoft.com/office/drawing/2014/main" id="{341C17CA-EFE3-88CF-7715-461AA4CA5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8893"/>
            <a:ext cx="8131437" cy="678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6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1177783" y="1307306"/>
            <a:ext cx="345537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1177783" y="1774101"/>
            <a:ext cx="740438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lang="en-US" sz="4000" b="1" kern="1200" dirty="0">
                <a:solidFill>
                  <a:prstClr val="black">
                    <a:lumMod val="75000"/>
                    <a:lumOff val="25000"/>
                  </a:prstClr>
                </a:solidFill>
                <a:latin typeface="Proxima Nova" panose="02000506030000020004" pitchFamily="2" charset="0"/>
                <a:ea typeface="+mn-ea"/>
                <a:cs typeface="Arial" pitchFamily="34" charset="0"/>
              </a:rPr>
              <a:t>Louise Mathias</a:t>
            </a:r>
            <a:endPar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endParaRP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Partner</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018270" y="3549405"/>
            <a:ext cx="15205382" cy="80945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1" dirty="0">
                <a:solidFill>
                  <a:schemeClr val="tx1">
                    <a:lumMod val="50000"/>
                  </a:schemeClr>
                </a:solidFill>
              </a:rPr>
              <a:t>Louise Mathias, Senior Partner</a:t>
            </a:r>
            <a:r>
              <a:rPr lang="en-US" sz="4000" dirty="0">
                <a:solidFill>
                  <a:schemeClr val="tx1">
                    <a:lumMod val="50000"/>
                  </a:schemeClr>
                </a:solidFill>
              </a:rPr>
              <a:t>,</a:t>
            </a:r>
            <a:r>
              <a:rPr lang="en-US" sz="4000" b="1" dirty="0">
                <a:solidFill>
                  <a:schemeClr val="tx1">
                    <a:lumMod val="50000"/>
                  </a:schemeClr>
                </a:solidFill>
              </a:rPr>
              <a:t> </a:t>
            </a:r>
            <a:r>
              <a:rPr lang="en-US" sz="4000" dirty="0">
                <a:solidFill>
                  <a:schemeClr val="tx1">
                    <a:lumMod val="50000"/>
                  </a:schemeClr>
                </a:solidFill>
              </a:rPr>
              <a:t>has over two decades of leadership experience in nonprofit and public entity fund development and organizational planning across multiple sectors, including healthcare, workforce development, education, community development, environmental conservation, housing, and more. Louise has extensive experience in all aspects of fund development, including federal grant writing and management. She has secured and managed funding from agencies such as SAMHSA, HRSA, DOL, USDA, CDC, and ACF, as well as numerous state agencies and private foundations. Her skill set spans the full grants lifecycle, from mission alignment and proposal development to post-award compliance and implementation.</a:t>
            </a:r>
          </a:p>
        </p:txBody>
      </p:sp>
      <p:pic>
        <p:nvPicPr>
          <p:cNvPr id="3" name="Picture 2">
            <a:extLst>
              <a:ext uri="{FF2B5EF4-FFF2-40B4-BE49-F238E27FC236}">
                <a16:creationId xmlns:a16="http://schemas.microsoft.com/office/drawing/2014/main" id="{627457D9-FBAE-EC91-8040-6E7646056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1791" y="3230910"/>
            <a:ext cx="5627102" cy="562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85650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0D7CC-97BE-7250-BE04-7F08DED8862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0CBC6A-B537-9CBD-2D6C-F6D891B2AAD4}"/>
              </a:ext>
            </a:extLst>
          </p:cNvPr>
          <p:cNvSpPr>
            <a:spLocks noGrp="1"/>
          </p:cNvSpPr>
          <p:nvPr>
            <p:ph type="title"/>
          </p:nvPr>
        </p:nvSpPr>
        <p:spPr>
          <a:xfrm>
            <a:off x="320566" y="36511"/>
            <a:ext cx="24063434" cy="2651126"/>
          </a:xfrm>
        </p:spPr>
        <p:txBody>
          <a:bodyPr>
            <a:normAutofit/>
          </a:bodyPr>
          <a:lstStyle/>
          <a:p>
            <a:r>
              <a:rPr lang="en-US" sz="6600" b="1" dirty="0">
                <a:solidFill>
                  <a:srgbClr val="0EB1A4"/>
                </a:solidFill>
                <a:latin typeface="Helvetica Neue" panose="02000503000000020004" pitchFamily="2" charset="0"/>
                <a:ea typeface="Helvetica Neue" panose="02000503000000020004" pitchFamily="2" charset="0"/>
                <a:cs typeface="Helvetica Neue" panose="02000503000000020004" pitchFamily="2" charset="0"/>
              </a:rPr>
              <a:t>Example 3: HRSA Rural Communities Opioid Response Behavioral Health Services</a:t>
            </a:r>
          </a:p>
        </p:txBody>
      </p:sp>
      <p:sp>
        <p:nvSpPr>
          <p:cNvPr id="5" name="Content Placeholder 4">
            <a:extLst>
              <a:ext uri="{FF2B5EF4-FFF2-40B4-BE49-F238E27FC236}">
                <a16:creationId xmlns:a16="http://schemas.microsoft.com/office/drawing/2014/main" id="{13947A5F-1113-269C-B293-B02BCA5CA7E6}"/>
              </a:ext>
            </a:extLst>
          </p:cNvPr>
          <p:cNvSpPr>
            <a:spLocks noGrp="1"/>
          </p:cNvSpPr>
          <p:nvPr>
            <p:ph idx="1"/>
          </p:nvPr>
        </p:nvSpPr>
        <p:spPr>
          <a:xfrm>
            <a:off x="320566" y="1639614"/>
            <a:ext cx="23742868" cy="10714312"/>
          </a:xfrm>
        </p:spPr>
        <p:txBody>
          <a:bodyPr numCol="1">
            <a:normAutofit/>
          </a:bodyPr>
          <a:lstStyle/>
          <a:p>
            <a:pPr marL="609600" lvl="1" indent="0">
              <a:buNone/>
            </a:pPr>
            <a:endParaRPr lang="en-US" sz="5400" dirty="0">
              <a:solidFill>
                <a:schemeClr val="bg2">
                  <a:lumMod val="50000"/>
                </a:schemeClr>
              </a:solidFill>
              <a:latin typeface="+mn-lt"/>
            </a:endParaRPr>
          </a:p>
          <a:p>
            <a:pPr marL="0" indent="0">
              <a:buNone/>
            </a:pPr>
            <a:r>
              <a:rPr lang="en-US" sz="6000" b="1" dirty="0">
                <a:latin typeface="Helvetica Neue" panose="02000503000000020004" pitchFamily="2" charset="0"/>
                <a:ea typeface="Helvetica Neue" panose="02000503000000020004" pitchFamily="2" charset="0"/>
                <a:cs typeface="Helvetica Neue" panose="02000503000000020004" pitchFamily="2" charset="0"/>
              </a:rPr>
              <a:t>Purpose of the Grant Program:</a:t>
            </a:r>
          </a:p>
          <a:p>
            <a:pPr marL="0" indent="0">
              <a:buNone/>
            </a:pPr>
            <a:r>
              <a:rPr lang="en-US" sz="6000" dirty="0">
                <a:latin typeface="Helvetica Neue" panose="02000503000000020004" pitchFamily="2" charset="0"/>
                <a:ea typeface="Helvetica Neue" panose="02000503000000020004" pitchFamily="2" charset="0"/>
                <a:cs typeface="Helvetica Neue" panose="02000503000000020004" pitchFamily="2" charset="0"/>
              </a:rPr>
              <a:t>The Rural Communities Opioid Response Program (RCORP) is a multi-year initiative by the Health Resources and Services Administration (HRSA) aimed at reducing the morbidity and mortality of substance use disorder (SUD), including opioid use disorder (OUD), in high-risk rural communities. The purpose of this program is to advance RCORP’s overall goal by improving access to and quality of SUD and other behavioral health care services in rural communities.</a:t>
            </a:r>
          </a:p>
          <a:p>
            <a:pPr marL="609600" lvl="1" indent="0">
              <a:buNone/>
            </a:pPr>
            <a:endParaRPr lang="en-US" sz="6000" dirty="0">
              <a:solidFill>
                <a:schemeClr val="bg2">
                  <a:lumMod val="50000"/>
                </a:schemeClr>
              </a:solidFill>
              <a:latin typeface="+mn-lt"/>
            </a:endParaRPr>
          </a:p>
          <a:p>
            <a:endParaRPr lang="en-US" dirty="0"/>
          </a:p>
        </p:txBody>
      </p:sp>
      <p:pic>
        <p:nvPicPr>
          <p:cNvPr id="2" name="Image" descr="Image">
            <a:extLst>
              <a:ext uri="{FF2B5EF4-FFF2-40B4-BE49-F238E27FC236}">
                <a16:creationId xmlns:a16="http://schemas.microsoft.com/office/drawing/2014/main" id="{223B4278-1A1E-448C-23CD-14BD73E60860}"/>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Tree>
    <p:extLst>
      <p:ext uri="{BB962C8B-B14F-4D97-AF65-F5344CB8AC3E}">
        <p14:creationId xmlns:p14="http://schemas.microsoft.com/office/powerpoint/2010/main" val="974178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3BACE-F226-4ED6-C1FC-C2537C1D7F7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D38CCB-5329-2BB8-E9D5-C8A8E5823EA4}"/>
              </a:ext>
            </a:extLst>
          </p:cNvPr>
          <p:cNvSpPr>
            <a:spLocks noGrp="1"/>
          </p:cNvSpPr>
          <p:nvPr>
            <p:ph type="title"/>
          </p:nvPr>
        </p:nvSpPr>
        <p:spPr>
          <a:xfrm>
            <a:off x="320566" y="-513915"/>
            <a:ext cx="24063434" cy="2651126"/>
          </a:xfrm>
        </p:spPr>
        <p:txBody>
          <a:bodyPr>
            <a:normAutofit/>
          </a:bodyPr>
          <a:lstStyle/>
          <a:p>
            <a:r>
              <a:rPr lang="en-US" sz="6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Consortium Requirements for this Opportunity </a:t>
            </a:r>
          </a:p>
        </p:txBody>
      </p:sp>
      <p:pic>
        <p:nvPicPr>
          <p:cNvPr id="2" name="Image" descr="Image">
            <a:extLst>
              <a:ext uri="{FF2B5EF4-FFF2-40B4-BE49-F238E27FC236}">
                <a16:creationId xmlns:a16="http://schemas.microsoft.com/office/drawing/2014/main" id="{A4D4674F-329D-15AD-64E1-745ABEC1BEEE}"/>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8" name="Content Placeholder 7" descr="A close-up of a document&#10;&#10;AI-generated content may be incorrect.">
            <a:extLst>
              <a:ext uri="{FF2B5EF4-FFF2-40B4-BE49-F238E27FC236}">
                <a16:creationId xmlns:a16="http://schemas.microsoft.com/office/drawing/2014/main" id="{D63BAB3C-CB31-A966-A3D2-972083E9A7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1960" y="2137211"/>
            <a:ext cx="20621296" cy="11035530"/>
          </a:xfrm>
          <a:ln w="57150">
            <a:solidFill>
              <a:schemeClr val="tx1"/>
            </a:solidFill>
          </a:ln>
        </p:spPr>
      </p:pic>
    </p:spTree>
    <p:extLst>
      <p:ext uri="{BB962C8B-B14F-4D97-AF65-F5344CB8AC3E}">
        <p14:creationId xmlns:p14="http://schemas.microsoft.com/office/powerpoint/2010/main" val="3261702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FF1D9-2810-10DA-A0DF-3FD1691A6F1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BD1E91-B1F7-CA85-5920-311AC9997F55}"/>
              </a:ext>
            </a:extLst>
          </p:cNvPr>
          <p:cNvSpPr>
            <a:spLocks noGrp="1"/>
          </p:cNvSpPr>
          <p:nvPr>
            <p:ph type="title"/>
          </p:nvPr>
        </p:nvSpPr>
        <p:spPr>
          <a:xfrm>
            <a:off x="320566" y="-513915"/>
            <a:ext cx="24063434" cy="2651126"/>
          </a:xfrm>
        </p:spPr>
        <p:txBody>
          <a:bodyPr>
            <a:normAutofit/>
          </a:bodyPr>
          <a:lstStyle/>
          <a:p>
            <a:r>
              <a:rPr lang="en-US" sz="6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Partner-Related Attachments Required</a:t>
            </a:r>
          </a:p>
        </p:txBody>
      </p:sp>
      <p:pic>
        <p:nvPicPr>
          <p:cNvPr id="2" name="Image" descr="Image">
            <a:extLst>
              <a:ext uri="{FF2B5EF4-FFF2-40B4-BE49-F238E27FC236}">
                <a16:creationId xmlns:a16="http://schemas.microsoft.com/office/drawing/2014/main" id="{6FAD700E-121B-A696-8B67-E2F1E8CDEDB6}"/>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pic>
        <p:nvPicPr>
          <p:cNvPr id="7" name="Content Placeholder 6" descr="A close-up of a document&#10;&#10;AI-generated content may be incorrect.">
            <a:extLst>
              <a:ext uri="{FF2B5EF4-FFF2-40B4-BE49-F238E27FC236}">
                <a16:creationId xmlns:a16="http://schemas.microsoft.com/office/drawing/2014/main" id="{59A5785F-06E8-CD1F-FB8C-BC285B0ADC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8371" y="1494562"/>
            <a:ext cx="17024897" cy="11275505"/>
          </a:xfrm>
          <a:ln w="57150">
            <a:solidFill>
              <a:schemeClr val="tx1"/>
            </a:solidFill>
          </a:ln>
        </p:spPr>
      </p:pic>
      <p:sp>
        <p:nvSpPr>
          <p:cNvPr id="9" name="Left Arrow 8">
            <a:extLst>
              <a:ext uri="{FF2B5EF4-FFF2-40B4-BE49-F238E27FC236}">
                <a16:creationId xmlns:a16="http://schemas.microsoft.com/office/drawing/2014/main" id="{257994A1-9B05-AA46-6650-BE0D1F1FE479}"/>
              </a:ext>
            </a:extLst>
          </p:cNvPr>
          <p:cNvSpPr/>
          <p:nvPr/>
        </p:nvSpPr>
        <p:spPr>
          <a:xfrm>
            <a:off x="17731041" y="6604169"/>
            <a:ext cx="2017986" cy="1056290"/>
          </a:xfrm>
          <a:prstGeom prst="leftArrow">
            <a:avLst/>
          </a:prstGeom>
          <a:solidFill>
            <a:srgbClr val="0EB1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a:extLst>
              <a:ext uri="{FF2B5EF4-FFF2-40B4-BE49-F238E27FC236}">
                <a16:creationId xmlns:a16="http://schemas.microsoft.com/office/drawing/2014/main" id="{66215C43-5BFE-F9AC-AF13-54C373A56641}"/>
              </a:ext>
            </a:extLst>
          </p:cNvPr>
          <p:cNvSpPr/>
          <p:nvPr/>
        </p:nvSpPr>
        <p:spPr>
          <a:xfrm>
            <a:off x="17794103" y="10452244"/>
            <a:ext cx="2017986" cy="1056290"/>
          </a:xfrm>
          <a:prstGeom prst="leftArrow">
            <a:avLst/>
          </a:prstGeom>
          <a:solidFill>
            <a:srgbClr val="0EB1A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EE14E5D-7921-B513-5F79-B6D9E608C320}"/>
              </a:ext>
            </a:extLst>
          </p:cNvPr>
          <p:cNvSpPr txBox="1"/>
          <p:nvPr/>
        </p:nvSpPr>
        <p:spPr>
          <a:xfrm>
            <a:off x="20116800" y="5585882"/>
            <a:ext cx="4267200" cy="2677656"/>
          </a:xfrm>
          <a:prstGeom prst="rect">
            <a:avLst/>
          </a:prstGeom>
          <a:noFill/>
        </p:spPr>
        <p:txBody>
          <a:bodyPr wrap="square" rtlCol="0">
            <a:spAutoFit/>
          </a:bodyPr>
          <a:lstStyle/>
          <a:p>
            <a:pPr algn="l"/>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This is not a letter of support. HRSA wants each partner to detail their role and specific responsibilities in a letter of commitment.</a:t>
            </a:r>
          </a:p>
        </p:txBody>
      </p:sp>
      <p:sp>
        <p:nvSpPr>
          <p:cNvPr id="12" name="TextBox 11">
            <a:extLst>
              <a:ext uri="{FF2B5EF4-FFF2-40B4-BE49-F238E27FC236}">
                <a16:creationId xmlns:a16="http://schemas.microsoft.com/office/drawing/2014/main" id="{C0A1537D-150D-7C34-2DA6-CDAC810740DA}"/>
              </a:ext>
            </a:extLst>
          </p:cNvPr>
          <p:cNvSpPr txBox="1"/>
          <p:nvPr/>
        </p:nvSpPr>
        <p:spPr>
          <a:xfrm>
            <a:off x="20116800" y="8779786"/>
            <a:ext cx="4267200" cy="4401205"/>
          </a:xfrm>
          <a:prstGeom prst="rect">
            <a:avLst/>
          </a:prstGeom>
          <a:noFill/>
        </p:spPr>
        <p:txBody>
          <a:bodyPr wrap="square" rtlCol="0">
            <a:spAutoFit/>
          </a:bodyPr>
          <a:lstStyle/>
          <a:p>
            <a:pPr algn="l"/>
            <a:r>
              <a:rPr lang="en-US" sz="2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This chart needs to portray the hierarchy/ relationships between consortium members. You would want to identify the lead applicant as the entity with overarching responsibility for the project.</a:t>
            </a:r>
          </a:p>
        </p:txBody>
      </p:sp>
    </p:spTree>
    <p:extLst>
      <p:ext uri="{BB962C8B-B14F-4D97-AF65-F5344CB8AC3E}">
        <p14:creationId xmlns:p14="http://schemas.microsoft.com/office/powerpoint/2010/main" val="575452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5414F-6F4B-D3DE-8120-FAA767EEEB9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E1CCED-A6F8-5979-03BB-F654C2F16910}"/>
              </a:ext>
            </a:extLst>
          </p:cNvPr>
          <p:cNvSpPr>
            <a:spLocks noGrp="1"/>
          </p:cNvSpPr>
          <p:nvPr>
            <p:ph type="title"/>
          </p:nvPr>
        </p:nvSpPr>
        <p:spPr>
          <a:xfrm>
            <a:off x="320566" y="-513915"/>
            <a:ext cx="24063434" cy="2651126"/>
          </a:xfrm>
        </p:spPr>
        <p:txBody>
          <a:bodyPr>
            <a:normAutofit/>
          </a:bodyPr>
          <a:lstStyle/>
          <a:p>
            <a:r>
              <a:rPr lang="en-US" sz="6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Strengthened This Application</a:t>
            </a:r>
          </a:p>
        </p:txBody>
      </p:sp>
      <p:pic>
        <p:nvPicPr>
          <p:cNvPr id="2" name="Image" descr="Image">
            <a:extLst>
              <a:ext uri="{FF2B5EF4-FFF2-40B4-BE49-F238E27FC236}">
                <a16:creationId xmlns:a16="http://schemas.microsoft.com/office/drawing/2014/main" id="{95AE8C6A-B763-BE11-8FEE-8D566CCB8937}"/>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5" name="Content Placeholder 4">
            <a:extLst>
              <a:ext uri="{FF2B5EF4-FFF2-40B4-BE49-F238E27FC236}">
                <a16:creationId xmlns:a16="http://schemas.microsoft.com/office/drawing/2014/main" id="{BBABA3FE-6701-9FA7-C08C-514C79C24144}"/>
              </a:ext>
            </a:extLst>
          </p:cNvPr>
          <p:cNvSpPr>
            <a:spLocks noGrp="1"/>
          </p:cNvSpPr>
          <p:nvPr>
            <p:ph idx="1"/>
          </p:nvPr>
        </p:nvSpPr>
        <p:spPr>
          <a:xfrm>
            <a:off x="1077310" y="2137211"/>
            <a:ext cx="21251117" cy="10352728"/>
          </a:xfrm>
        </p:spPr>
        <p:txBody>
          <a:bodyPr/>
          <a:lstStyle/>
          <a:p>
            <a:r>
              <a:rPr lang="en-US" dirty="0"/>
              <a:t>This was an ambitious project led by a rural hospital applicant. They aimed to provide SUD/OUD and behavioral health services to the entire county population, with special focus on adolescents and incarcerated individuals. Therefore, </a:t>
            </a:r>
            <a:r>
              <a:rPr lang="en-US" b="1" dirty="0"/>
              <a:t>the consortium partners represented:</a:t>
            </a:r>
          </a:p>
          <a:p>
            <a:pPr lvl="1"/>
            <a:r>
              <a:rPr lang="en-US" dirty="0"/>
              <a:t>A rural hospital (lead)</a:t>
            </a:r>
          </a:p>
          <a:p>
            <a:pPr lvl="1"/>
            <a:r>
              <a:rPr lang="en-US" dirty="0"/>
              <a:t>The county school system</a:t>
            </a:r>
          </a:p>
          <a:p>
            <a:pPr lvl="1"/>
            <a:r>
              <a:rPr lang="en-US" dirty="0"/>
              <a:t>The Sheriff’s department</a:t>
            </a:r>
          </a:p>
          <a:p>
            <a:pPr lvl="1"/>
            <a:r>
              <a:rPr lang="en-US" dirty="0"/>
              <a:t>A local faith-based nonprofit providing peer recovery support services</a:t>
            </a:r>
          </a:p>
          <a:p>
            <a:pPr lvl="1"/>
            <a:endParaRPr lang="en-US" dirty="0"/>
          </a:p>
          <a:p>
            <a:pPr marL="914400" lvl="1" indent="0">
              <a:buNone/>
            </a:pPr>
            <a:r>
              <a:rPr lang="en-US" sz="5400" dirty="0"/>
              <a:t>Each of these partners was essential to being able to successfully engage the target population and provide high quality services.</a:t>
            </a:r>
          </a:p>
        </p:txBody>
      </p:sp>
    </p:spTree>
    <p:extLst>
      <p:ext uri="{BB962C8B-B14F-4D97-AF65-F5344CB8AC3E}">
        <p14:creationId xmlns:p14="http://schemas.microsoft.com/office/powerpoint/2010/main" val="52622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493AD-6C49-FA02-B4A3-1F18DA3777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E2D710F-ED52-DA70-4FF4-17B39E57E971}"/>
              </a:ext>
            </a:extLst>
          </p:cNvPr>
          <p:cNvSpPr>
            <a:spLocks noGrp="1"/>
          </p:cNvSpPr>
          <p:nvPr>
            <p:ph type="title"/>
          </p:nvPr>
        </p:nvSpPr>
        <p:spPr>
          <a:xfrm>
            <a:off x="320566" y="-513915"/>
            <a:ext cx="24063434" cy="2651126"/>
          </a:xfrm>
        </p:spPr>
        <p:txBody>
          <a:bodyPr>
            <a:normAutofit/>
          </a:bodyPr>
          <a:lstStyle/>
          <a:p>
            <a:r>
              <a:rPr lang="en-US" sz="6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Translated to the Project Budget</a:t>
            </a:r>
          </a:p>
        </p:txBody>
      </p:sp>
      <p:pic>
        <p:nvPicPr>
          <p:cNvPr id="2" name="Image" descr="Image">
            <a:extLst>
              <a:ext uri="{FF2B5EF4-FFF2-40B4-BE49-F238E27FC236}">
                <a16:creationId xmlns:a16="http://schemas.microsoft.com/office/drawing/2014/main" id="{84DE9DAA-D120-D68D-2F1B-916A14547055}"/>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5" name="Content Placeholder 4">
            <a:extLst>
              <a:ext uri="{FF2B5EF4-FFF2-40B4-BE49-F238E27FC236}">
                <a16:creationId xmlns:a16="http://schemas.microsoft.com/office/drawing/2014/main" id="{07DB46F4-4C45-9A13-D8D9-61897C360735}"/>
              </a:ext>
            </a:extLst>
          </p:cNvPr>
          <p:cNvSpPr>
            <a:spLocks noGrp="1"/>
          </p:cNvSpPr>
          <p:nvPr>
            <p:ph idx="1"/>
          </p:nvPr>
        </p:nvSpPr>
        <p:spPr>
          <a:xfrm>
            <a:off x="1077310" y="2137211"/>
            <a:ext cx="22287187" cy="10352728"/>
          </a:xfrm>
        </p:spPr>
        <p:txBody>
          <a:bodyPr>
            <a:normAutofit/>
          </a:bodyPr>
          <a:lstStyle/>
          <a:p>
            <a:r>
              <a:rPr lang="en-US" dirty="0"/>
              <a:t>The consortium partners decided together that the full-time staff hired for this project (a Licensed Clinical Psychologist, a Behavioral Health Therapist, and a Care Coordinator) would be managed by and based at the lead applicant’s campus. </a:t>
            </a:r>
          </a:p>
          <a:p>
            <a:r>
              <a:rPr lang="en-US" dirty="0"/>
              <a:t>Although the school system and the Sheriff’s office wanted to actively participate in Consortium meetings, they did not want the responsibility of carrying out specific activities, whereas the nonprofit peer recovery support organization wanted to provide comprehensive recovery case management.</a:t>
            </a:r>
          </a:p>
          <a:p>
            <a:r>
              <a:rPr lang="en-US" dirty="0"/>
              <a:t>Therefore, the budget only included one subaward to the nonprofit peer recovery support partner, which became responsible for providing, managing, and reporting on recovery support for the project.</a:t>
            </a:r>
          </a:p>
        </p:txBody>
      </p:sp>
    </p:spTree>
    <p:extLst>
      <p:ext uri="{BB962C8B-B14F-4D97-AF65-F5344CB8AC3E}">
        <p14:creationId xmlns:p14="http://schemas.microsoft.com/office/powerpoint/2010/main" val="23569437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8267B-9B8E-E326-6A22-8F29AA1F95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A74493-2769-96D1-C43B-4EA9CD9B81AF}"/>
              </a:ext>
            </a:extLst>
          </p:cNvPr>
          <p:cNvSpPr>
            <a:spLocks noGrp="1"/>
          </p:cNvSpPr>
          <p:nvPr>
            <p:ph type="title"/>
          </p:nvPr>
        </p:nvSpPr>
        <p:spPr>
          <a:xfrm>
            <a:off x="320566" y="-513915"/>
            <a:ext cx="24063434" cy="2651126"/>
          </a:xfrm>
        </p:spPr>
        <p:txBody>
          <a:bodyPr>
            <a:normAutofit/>
          </a:bodyPr>
          <a:lstStyle/>
          <a:p>
            <a:r>
              <a:rPr lang="en-US" sz="6600" b="1" dirty="0">
                <a:solidFill>
                  <a:srgbClr val="FFC000"/>
                </a:solidFill>
                <a:latin typeface="Helvetica Neue" panose="02000503000000020004" pitchFamily="2" charset="0"/>
                <a:ea typeface="Helvetica Neue" panose="02000503000000020004" pitchFamily="2" charset="0"/>
                <a:cs typeface="Helvetica Neue" panose="02000503000000020004" pitchFamily="2" charset="0"/>
              </a:rPr>
              <a:t>How Partnerships Achieved the Force Multiplier Effect</a:t>
            </a:r>
          </a:p>
        </p:txBody>
      </p:sp>
      <p:pic>
        <p:nvPicPr>
          <p:cNvPr id="2" name="Image" descr="Image">
            <a:extLst>
              <a:ext uri="{FF2B5EF4-FFF2-40B4-BE49-F238E27FC236}">
                <a16:creationId xmlns:a16="http://schemas.microsoft.com/office/drawing/2014/main" id="{27311550-49D9-71FC-DFA1-E8F3FD327B4B}"/>
              </a:ext>
            </a:extLst>
          </p:cNvPr>
          <p:cNvPicPr>
            <a:picLocks noChangeAspect="1"/>
          </p:cNvPicPr>
          <p:nvPr/>
        </p:nvPicPr>
        <p:blipFill>
          <a:blip r:embed="rId2"/>
          <a:stretch>
            <a:fillRect/>
          </a:stretch>
        </p:blipFill>
        <p:spPr>
          <a:xfrm>
            <a:off x="22825838" y="12489939"/>
            <a:ext cx="1219791" cy="1056456"/>
          </a:xfrm>
          <a:prstGeom prst="rect">
            <a:avLst/>
          </a:prstGeom>
          <a:ln w="12700">
            <a:miter lim="400000"/>
          </a:ln>
        </p:spPr>
      </p:pic>
      <p:sp>
        <p:nvSpPr>
          <p:cNvPr id="5" name="Content Placeholder 4">
            <a:extLst>
              <a:ext uri="{FF2B5EF4-FFF2-40B4-BE49-F238E27FC236}">
                <a16:creationId xmlns:a16="http://schemas.microsoft.com/office/drawing/2014/main" id="{BAF4BC49-10DC-A0DF-6FB3-CD7BEA3F68EE}"/>
              </a:ext>
            </a:extLst>
          </p:cNvPr>
          <p:cNvSpPr>
            <a:spLocks noGrp="1"/>
          </p:cNvSpPr>
          <p:nvPr>
            <p:ph idx="1"/>
          </p:nvPr>
        </p:nvSpPr>
        <p:spPr>
          <a:xfrm>
            <a:off x="320566" y="2137212"/>
            <a:ext cx="7530662" cy="9686926"/>
          </a:xfrm>
        </p:spPr>
        <p:txBody>
          <a:bodyPr>
            <a:noAutofit/>
          </a:bodyPr>
          <a:lstStyle/>
          <a:p>
            <a:pPr marL="0" indent="0">
              <a:buNone/>
            </a:pPr>
            <a:r>
              <a:rPr lang="en-US" sz="5400" dirty="0"/>
              <a:t>By engaging cross-sector partners, the lead applicant expanded the number and type of outcomes achievable through the project. </a:t>
            </a:r>
          </a:p>
          <a:p>
            <a:pPr marL="0" indent="0">
              <a:buNone/>
            </a:pPr>
            <a:r>
              <a:rPr lang="en-US" sz="5400" dirty="0"/>
              <a:t>Without the active involvement of the school system or the Sheriff’s Office, the lead applicant would not have been able to demonstrate sufficient traction within the two targeted subpopulations.</a:t>
            </a:r>
          </a:p>
        </p:txBody>
      </p:sp>
      <p:pic>
        <p:nvPicPr>
          <p:cNvPr id="6" name="Picture 5">
            <a:extLst>
              <a:ext uri="{FF2B5EF4-FFF2-40B4-BE49-F238E27FC236}">
                <a16:creationId xmlns:a16="http://schemas.microsoft.com/office/drawing/2014/main" id="{DDC0CB9F-1A47-E7B4-546F-252E4EF12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4248" y="1891863"/>
            <a:ext cx="15749751" cy="8859235"/>
          </a:xfrm>
          <a:prstGeom prst="rect">
            <a:avLst/>
          </a:prstGeom>
        </p:spPr>
      </p:pic>
    </p:spTree>
    <p:extLst>
      <p:ext uri="{BB962C8B-B14F-4D97-AF65-F5344CB8AC3E}">
        <p14:creationId xmlns:p14="http://schemas.microsoft.com/office/powerpoint/2010/main" val="971003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2F1D7C-1F6F-3D42-B0A1-500F5F849728}"/>
              </a:ext>
            </a:extLst>
          </p:cNvPr>
          <p:cNvSpPr txBox="1">
            <a:spLocks/>
          </p:cNvSpPr>
          <p:nvPr/>
        </p:nvSpPr>
        <p:spPr>
          <a:xfrm>
            <a:off x="5091954" y="2611969"/>
            <a:ext cx="21945602" cy="2286000"/>
          </a:xfrm>
          <a:prstGeom prst="rect">
            <a:avLst/>
          </a:prstGeom>
        </p:spPr>
        <p:txBody>
          <a:bodyPr vert="horz" lIns="182880" tIns="91440" rIns="182880" bIns="91440" rtlCol="0" anchor="ctr">
            <a:normAutofit/>
          </a:bodyPr>
          <a:lstStyle>
            <a:lvl1pPr algn="l" defTabSz="914400" rtl="0" eaLnBrk="1" latinLnBrk="0" hangingPunct="1">
              <a:spcBef>
                <a:spcPct val="0"/>
              </a:spcBef>
              <a:buNone/>
              <a:defRPr sz="3600" b="1" i="0" kern="1200">
                <a:solidFill>
                  <a:srgbClr val="2F6A36"/>
                </a:solidFill>
                <a:latin typeface="Montserrat Medium" pitchFamily="2" charset="77"/>
                <a:ea typeface="+mj-ea"/>
                <a:cs typeface="Arial" pitchFamily="34" charset="0"/>
              </a:defRPr>
            </a:lvl1pPr>
          </a:lstStyle>
          <a:p>
            <a:r>
              <a:rPr lang="en-US" sz="7200" dirty="0">
                <a:solidFill>
                  <a:schemeClr val="accent2">
                    <a:lumMod val="50000"/>
                  </a:schemeClr>
                </a:solidFill>
              </a:rPr>
              <a:t>Questions?</a:t>
            </a:r>
          </a:p>
        </p:txBody>
      </p:sp>
      <p:cxnSp>
        <p:nvCxnSpPr>
          <p:cNvPr id="5" name="Straight Connector 4">
            <a:extLst>
              <a:ext uri="{FF2B5EF4-FFF2-40B4-BE49-F238E27FC236}">
                <a16:creationId xmlns:a16="http://schemas.microsoft.com/office/drawing/2014/main" id="{59B90783-B3B5-5042-8457-9EC07EAA4CD2}"/>
              </a:ext>
            </a:extLst>
          </p:cNvPr>
          <p:cNvCxnSpPr/>
          <p:nvPr/>
        </p:nvCxnSpPr>
        <p:spPr>
          <a:xfrm>
            <a:off x="0" y="6553200"/>
            <a:ext cx="19019520" cy="0"/>
          </a:xfrm>
          <a:prstGeom prst="line">
            <a:avLst/>
          </a:prstGeom>
          <a:ln w="38100">
            <a:solidFill>
              <a:srgbClr val="FBC315"/>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563956-ECFE-A616-6574-6B09ACD29F81}"/>
              </a:ext>
            </a:extLst>
          </p:cNvPr>
          <p:cNvSpPr txBox="1"/>
          <p:nvPr/>
        </p:nvSpPr>
        <p:spPr>
          <a:xfrm>
            <a:off x="304799" y="7162800"/>
            <a:ext cx="17514277" cy="6124754"/>
          </a:xfrm>
          <a:prstGeom prst="rect">
            <a:avLst/>
          </a:prstGeom>
          <a:noFill/>
        </p:spPr>
        <p:txBody>
          <a:bodyPr wrap="square" rtlCol="0">
            <a:spAutoFit/>
          </a:bodyPr>
          <a:lstStyle/>
          <a:p>
            <a:r>
              <a:rPr lang="en-US" sz="5600" b="1" dirty="0">
                <a:solidFill>
                  <a:schemeClr val="bg2">
                    <a:lumMod val="50000"/>
                  </a:schemeClr>
                </a:solidFill>
                <a:cs typeface="Arial" panose="020B0604020202020204" pitchFamily="34" charset="0"/>
              </a:rPr>
              <a:t>IFP Contact Information:</a:t>
            </a:r>
          </a:p>
          <a:p>
            <a:r>
              <a:rPr lang="en-US" sz="4800" dirty="0">
                <a:solidFill>
                  <a:schemeClr val="bg2">
                    <a:lumMod val="50000"/>
                  </a:schemeClr>
                </a:solidFill>
                <a:cs typeface="Arial" panose="020B0604020202020204" pitchFamily="34" charset="0"/>
              </a:rPr>
              <a:t>Louise Mathias, Senior Partner</a:t>
            </a:r>
          </a:p>
          <a:p>
            <a:r>
              <a:rPr lang="en-US" sz="4800" dirty="0">
                <a:solidFill>
                  <a:schemeClr val="tx1">
                    <a:lumMod val="75000"/>
                    <a:lumOff val="25000"/>
                  </a:schemeClr>
                </a:solidFill>
                <a:cs typeface="Arial" panose="020B0604020202020204" pitchFamily="34" charset="0"/>
                <a:hlinkClick r:id="rId3"/>
              </a:rPr>
              <a:t>Louise.mathias@innovativefundingpartners.com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809-3401</a:t>
            </a:r>
          </a:p>
          <a:p>
            <a:endParaRPr lang="en-US" sz="4800" dirty="0">
              <a:solidFill>
                <a:schemeClr val="bg2">
                  <a:lumMod val="50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Dr. Brian Kelley, Senior Partner</a:t>
            </a:r>
          </a:p>
          <a:p>
            <a:r>
              <a:rPr lang="en-US" sz="4800" dirty="0">
                <a:solidFill>
                  <a:schemeClr val="tx1">
                    <a:lumMod val="75000"/>
                    <a:lumOff val="25000"/>
                  </a:schemeClr>
                </a:solidFill>
                <a:cs typeface="Arial" panose="020B0604020202020204" pitchFamily="34" charset="0"/>
                <a:hlinkClick r:id="rId4"/>
              </a:rPr>
              <a:t>Brian.Kelley@innovativefundingpartners.com</a:t>
            </a:r>
            <a:endParaRPr lang="en-US" sz="4800" dirty="0">
              <a:solidFill>
                <a:schemeClr val="tx1">
                  <a:lumMod val="75000"/>
                  <a:lumOff val="25000"/>
                </a:schemeClr>
              </a:solidFill>
              <a:cs typeface="Arial" panose="020B0604020202020204" pitchFamily="34" charset="0"/>
            </a:endParaRPr>
          </a:p>
          <a:p>
            <a:r>
              <a:rPr lang="en-US" sz="4800" dirty="0">
                <a:solidFill>
                  <a:schemeClr val="bg2">
                    <a:lumMod val="50000"/>
                  </a:schemeClr>
                </a:solidFill>
                <a:cs typeface="Arial" panose="020B0604020202020204" pitchFamily="34" charset="0"/>
              </a:rPr>
              <a:t>(202) 809-3399</a:t>
            </a:r>
          </a:p>
        </p:txBody>
      </p:sp>
      <p:pic>
        <p:nvPicPr>
          <p:cNvPr id="3" name="Image" descr="Image">
            <a:extLst>
              <a:ext uri="{FF2B5EF4-FFF2-40B4-BE49-F238E27FC236}">
                <a16:creationId xmlns:a16="http://schemas.microsoft.com/office/drawing/2014/main" id="{4E0BD557-472E-9F17-4F1D-17676F74B8E5}"/>
              </a:ext>
            </a:extLst>
          </p:cNvPr>
          <p:cNvPicPr>
            <a:picLocks noChangeAspect="1"/>
          </p:cNvPicPr>
          <p:nvPr/>
        </p:nvPicPr>
        <p:blipFill>
          <a:blip r:embed="rId5"/>
          <a:stretch>
            <a:fillRect/>
          </a:stretch>
        </p:blipFill>
        <p:spPr>
          <a:xfrm>
            <a:off x="17467395" y="3242737"/>
            <a:ext cx="6611805" cy="5726457"/>
          </a:xfrm>
          <a:prstGeom prst="rect">
            <a:avLst/>
          </a:prstGeom>
          <a:ln w="12700">
            <a:miter lim="400000"/>
          </a:ln>
        </p:spPr>
      </p:pic>
    </p:spTree>
    <p:extLst>
      <p:ext uri="{BB962C8B-B14F-4D97-AF65-F5344CB8AC3E}">
        <p14:creationId xmlns:p14="http://schemas.microsoft.com/office/powerpoint/2010/main" val="4012011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3332F"/>
        </a:solidFill>
        <a:effectLst/>
      </p:bgPr>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7771082" y="5708238"/>
            <a:ext cx="8841835" cy="2299524"/>
          </a:xfrm>
          <a:prstGeom prst="rect">
            <a:avLst/>
          </a:prstGeom>
          <a:ln w="12700">
            <a:miter lim="400000"/>
          </a:ln>
        </p:spPr>
      </p:pic>
      <p:sp>
        <p:nvSpPr>
          <p:cNvPr id="185" name="title of"/>
          <p:cNvSpPr txBox="1"/>
          <p:nvPr/>
        </p:nvSpPr>
        <p:spPr>
          <a:xfrm>
            <a:off x="11170282" y="9247868"/>
            <a:ext cx="2027606"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dirty="0"/>
              <a:t>dht.org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ontent"/>
          <p:cNvSpPr txBox="1"/>
          <p:nvPr/>
        </p:nvSpPr>
        <p:spPr>
          <a:xfrm>
            <a:off x="3030208" y="1159008"/>
            <a:ext cx="345537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4000" b="1" spc="398">
                <a:solidFill>
                  <a:srgbClr val="ECB547"/>
                </a:solidFill>
                <a:latin typeface="AcuminProWide-Semibold"/>
                <a:ea typeface="AcuminProWide-Semibold"/>
                <a:cs typeface="AcuminProWide-Semibold"/>
                <a:sym typeface="AcuminProWide-Semibold"/>
              </a:defRPr>
            </a:lvl1pPr>
          </a:lstStyle>
          <a:p>
            <a:r>
              <a:rPr lang="en-US" sz="5400" dirty="0"/>
              <a:t>About the</a:t>
            </a:r>
            <a:endParaRPr sz="5400" dirty="0"/>
          </a:p>
        </p:txBody>
      </p:sp>
      <p:sp>
        <p:nvSpPr>
          <p:cNvPr id="167" name="headers"/>
          <p:cNvSpPr txBox="1"/>
          <p:nvPr/>
        </p:nvSpPr>
        <p:spPr>
          <a:xfrm>
            <a:off x="3030208" y="1625802"/>
            <a:ext cx="7404388" cy="1456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0" b="1" spc="-700">
                <a:solidFill>
                  <a:srgbClr val="7FC9C8"/>
                </a:solidFill>
                <a:latin typeface="AcuminProWide-Semibold"/>
                <a:ea typeface="AcuminProWide-Semibold"/>
                <a:cs typeface="AcuminProWide-Semibold"/>
                <a:sym typeface="AcuminProWide-Semibold"/>
              </a:defRPr>
            </a:lvl1pPr>
          </a:lstStyle>
          <a:p>
            <a:r>
              <a:rPr lang="en-US" sz="8800" dirty="0"/>
              <a:t>presenters</a:t>
            </a:r>
            <a:endParaRPr sz="8800" dirty="0"/>
          </a:p>
        </p:txBody>
      </p:sp>
      <p:sp>
        <p:nvSpPr>
          <p:cNvPr id="168" name="Ficiur, cum doloribus et ut vero deliquas exero quia voluptatquis mod que esequas quibus di doluptam re nitiorrunt ditasit quo et, nobit vent que omnimpo reptae nos volorer feribusda ius, quae esti cum evelecto officid quae in non eum quate rehenihil inv"/>
          <p:cNvSpPr txBox="1"/>
          <p:nvPr/>
        </p:nvSpPr>
        <p:spPr>
          <a:xfrm>
            <a:off x="2701528" y="6044461"/>
            <a:ext cx="12185017"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0" indent="0" algn="l">
              <a:buNone/>
            </a:pPr>
            <a:endParaRPr lang="en-US" sz="4000" dirty="0"/>
          </a:p>
        </p:txBody>
      </p:sp>
      <p:pic>
        <p:nvPicPr>
          <p:cNvPr id="169" name="Image" descr="Image"/>
          <p:cNvPicPr>
            <a:picLocks noChangeAspect="1"/>
          </p:cNvPicPr>
          <p:nvPr/>
        </p:nvPicPr>
        <p:blipFill>
          <a:blip r:embed="rId3"/>
          <a:stretch>
            <a:fillRect/>
          </a:stretch>
        </p:blipFill>
        <p:spPr>
          <a:xfrm>
            <a:off x="22466295" y="12033784"/>
            <a:ext cx="1219791" cy="1056456"/>
          </a:xfrm>
          <a:prstGeom prst="rect">
            <a:avLst/>
          </a:prstGeom>
          <a:ln w="12700">
            <a:miter lim="400000"/>
          </a:ln>
        </p:spPr>
      </p:pic>
      <p:sp>
        <p:nvSpPr>
          <p:cNvPr id="173" name="1."/>
          <p:cNvSpPr txBox="1"/>
          <p:nvPr/>
        </p:nvSpPr>
        <p:spPr>
          <a:xfrm>
            <a:off x="16130036" y="4653546"/>
            <a:ext cx="2898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rPr dirty="0"/>
              <a:t>.</a:t>
            </a:r>
          </a:p>
        </p:txBody>
      </p:sp>
      <p:sp>
        <p:nvSpPr>
          <p:cNvPr id="174" name="2."/>
          <p:cNvSpPr txBox="1"/>
          <p:nvPr/>
        </p:nvSpPr>
        <p:spPr>
          <a:xfrm>
            <a:off x="16223652" y="6004809"/>
            <a:ext cx="102656"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endParaRPr dirty="0"/>
          </a:p>
        </p:txBody>
      </p:sp>
      <p:sp>
        <p:nvSpPr>
          <p:cNvPr id="175" name="3."/>
          <p:cNvSpPr txBox="1"/>
          <p:nvPr/>
        </p:nvSpPr>
        <p:spPr>
          <a:xfrm>
            <a:off x="15993426" y="7334144"/>
            <a:ext cx="639311" cy="71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000" b="1" spc="398">
                <a:solidFill>
                  <a:srgbClr val="FFFFFF"/>
                </a:solidFill>
                <a:latin typeface="AcuminProWide-Semibold"/>
                <a:ea typeface="AcuminProWide-Semibold"/>
                <a:cs typeface="AcuminProWide-Semibold"/>
                <a:sym typeface="AcuminProWide-Semibold"/>
              </a:defRPr>
            </a:lvl1pPr>
          </a:lstStyle>
          <a:p>
            <a:r>
              <a:t>3.</a:t>
            </a:r>
          </a:p>
        </p:txBody>
      </p:sp>
      <p:sp>
        <p:nvSpPr>
          <p:cNvPr id="176" name="Number bullets or callout text styling."/>
          <p:cNvSpPr txBox="1"/>
          <p:nvPr/>
        </p:nvSpPr>
        <p:spPr>
          <a:xfrm>
            <a:off x="17231791" y="9259983"/>
            <a:ext cx="6012333"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a:r>
              <a:rPr kumimoji="0" lang="en-US" sz="4000" b="1"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Brian Kelley, Ph.D.</a:t>
            </a:r>
          </a:p>
          <a:p>
            <a:pPr algn="ctr"/>
            <a:r>
              <a:rPr kumimoji="0" lang="en-US" sz="4000" i="0" u="none" strike="noStrike" kern="1200" cap="none" spc="0" normalizeH="0" baseline="0" noProof="0" dirty="0">
                <a:ln>
                  <a:noFill/>
                </a:ln>
                <a:solidFill>
                  <a:prstClr val="black">
                    <a:lumMod val="75000"/>
                    <a:lumOff val="25000"/>
                  </a:prstClr>
                </a:solidFill>
                <a:effectLst/>
                <a:uLnTx/>
                <a:uFillTx/>
                <a:latin typeface="Proxima Nova" panose="02000506030000020004" pitchFamily="2" charset="0"/>
                <a:ea typeface="+mn-ea"/>
                <a:cs typeface="Arial" pitchFamily="34" charset="0"/>
              </a:rPr>
              <a:t>Senior Partner</a:t>
            </a:r>
            <a:endParaRPr lang="en-US" sz="4000" dirty="0">
              <a:solidFill>
                <a:schemeClr val="tx1">
                  <a:lumMod val="75000"/>
                  <a:lumOff val="25000"/>
                </a:schemeClr>
              </a:solidFill>
              <a:latin typeface="Proxima Nova" panose="02000506030000020004" pitchFamily="2" charset="0"/>
              <a:cs typeface="Arial" panose="020B0604020202020204" pitchFamily="34" charset="0"/>
            </a:endParaRPr>
          </a:p>
        </p:txBody>
      </p:sp>
      <p:sp>
        <p:nvSpPr>
          <p:cNvPr id="6" name="TextBox 5">
            <a:extLst>
              <a:ext uri="{FF2B5EF4-FFF2-40B4-BE49-F238E27FC236}">
                <a16:creationId xmlns:a16="http://schemas.microsoft.com/office/drawing/2014/main" id="{743E8392-90BF-704F-412B-06196EE5C090}"/>
              </a:ext>
            </a:extLst>
          </p:cNvPr>
          <p:cNvSpPr txBox="1"/>
          <p:nvPr/>
        </p:nvSpPr>
        <p:spPr>
          <a:xfrm>
            <a:off x="1214542" y="3409884"/>
            <a:ext cx="15009110" cy="74789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n-US" sz="4000" b="1" kern="1200" dirty="0">
                <a:solidFill>
                  <a:schemeClr val="bg2">
                    <a:lumMod val="50000"/>
                  </a:schemeClr>
                </a:solidFill>
                <a:latin typeface="+mj-ea"/>
              </a:rPr>
              <a:t>Brian Kelley, Ph.D., Senior Partner</a:t>
            </a:r>
            <a:r>
              <a:rPr lang="en-US" sz="4000" kern="1200" dirty="0">
                <a:solidFill>
                  <a:schemeClr val="bg2">
                    <a:lumMod val="50000"/>
                  </a:schemeClr>
                </a:solidFill>
                <a:latin typeface="+mj-ea"/>
              </a:rPr>
              <a:t>, is a widely published scientist and public health expert who supported his own research career through a variety of institutional, regional, and national grants. Dr. Kelley has worked in academia for over two decades and has served a variety of not-for-profit organizations and medical centers as a consultant to help create innovation and secure foundation, city, state, and federal funds to support biomedical research, education, prevention research, and workforce development. He has also served as a grant reviewer for several granting agencies. Dr. Kelley leverages the culmination of these experiences into an authentic and effective approach to grant development for community impact.</a:t>
            </a:r>
          </a:p>
        </p:txBody>
      </p:sp>
      <p:pic>
        <p:nvPicPr>
          <p:cNvPr id="2" name="Picture 2">
            <a:extLst>
              <a:ext uri="{FF2B5EF4-FFF2-40B4-BE49-F238E27FC236}">
                <a16:creationId xmlns:a16="http://schemas.microsoft.com/office/drawing/2014/main" id="{584A30B9-920A-A556-EE41-229284D4D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18584" y="3202757"/>
            <a:ext cx="5670158" cy="56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13480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p:cNvSpPr txBox="1">
            <a:spLocks noGrp="1"/>
          </p:cNvSpPr>
          <p:nvPr>
            <p:ph type="title"/>
          </p:nvPr>
        </p:nvSpPr>
        <p:spPr>
          <a:xfrm>
            <a:off x="3048000" y="2586676"/>
            <a:ext cx="18288000" cy="6549184"/>
          </a:xfrm>
          <a:prstGeom prst="rect">
            <a:avLst/>
          </a:prstGeom>
        </p:spPr>
        <p:txBody>
          <a:bodyPr spcFirstLastPara="1" vert="horz" lIns="182880" tIns="91440" rIns="182880" bIns="91440" rtlCol="0" anchor="ctr" anchorCtr="0">
            <a:normAutofit/>
          </a:bodyPr>
          <a:lstStyle/>
          <a:p>
            <a:pPr marL="101600" algn="ctr">
              <a:buClr>
                <a:schemeClr val="dk1"/>
              </a:buClr>
              <a:buSzPts val="2800"/>
            </a:pPr>
            <a:r>
              <a:rPr lang="en-US" sz="5600" b="1" dirty="0">
                <a:latin typeface="Montserrat" pitchFamily="2" charset="77"/>
                <a:ea typeface="Helvetica Neue" panose="02000503000000020004" pitchFamily="2" charset="0"/>
                <a:cs typeface="Helvetica Neue" panose="02000503000000020004" pitchFamily="2" charset="0"/>
                <a:sym typeface="Montserrat"/>
              </a:rPr>
              <a:t>What is the Grants Help Desk?</a:t>
            </a:r>
            <a:br>
              <a:rPr lang="en-US" sz="4600" b="1" dirty="0">
                <a:latin typeface="Montserrat" pitchFamily="2" charset="77"/>
                <a:sym typeface="Montserrat"/>
              </a:rPr>
            </a:br>
            <a:br>
              <a:rPr lang="en-US" sz="4600" b="1" dirty="0">
                <a:latin typeface="Montserrat" pitchFamily="2" charset="77"/>
                <a:ea typeface="Helvetica Neue" panose="02000503000000020004" pitchFamily="2" charset="0"/>
                <a:cs typeface="Helvetica Neue" panose="02000503000000020004" pitchFamily="2" charset="0"/>
                <a:sym typeface="Montserrat"/>
              </a:rPr>
            </a:br>
            <a:r>
              <a:rPr lang="en-US" sz="4400" dirty="0">
                <a:latin typeface="Helvetica" pitchFamily="2" charset="0"/>
                <a:ea typeface="Helvetica Neue" panose="02000503000000020004" pitchFamily="2" charset="0"/>
                <a:cs typeface="Helvetica Neue" panose="02000503000000020004" pitchFamily="2" charset="0"/>
              </a:rPr>
              <a:t>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a:t>
            </a: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A42C7207-BB09-FDC6-1587-CF282DA8910A}"/>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B4053CE3-6F60-38EA-BB96-00850B58785C}"/>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23FFEAE2-9078-E59F-60BA-027524888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8DD740FA-272C-3DFD-0AA4-F44E3C361A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D6EEDEE2-72C7-6899-E2BF-7046457AB9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1F996CB4-57CA-3D8D-0927-46602C66D7CC}"/>
              </a:ext>
            </a:extLst>
          </p:cNvPr>
          <p:cNvSpPr txBox="1">
            <a:spLocks noGrp="1"/>
          </p:cNvSpPr>
          <p:nvPr>
            <p:ph type="title"/>
          </p:nvPr>
        </p:nvSpPr>
        <p:spPr>
          <a:xfrm>
            <a:off x="1192926" y="1750318"/>
            <a:ext cx="21998144" cy="8825164"/>
          </a:xfrm>
          <a:prstGeom prst="rect">
            <a:avLst/>
          </a:prstGeom>
        </p:spPr>
        <p:txBody>
          <a:bodyPr spcFirstLastPara="1" vert="horz" lIns="182880" tIns="91440" rIns="182880" bIns="91440" rtlCol="0" anchor="ctr" anchorCtr="0">
            <a:normAutofit fontScale="90000"/>
          </a:bodyPr>
          <a:lstStyle/>
          <a:p>
            <a:pPr marL="101600">
              <a:buClr>
                <a:schemeClr val="dk1"/>
              </a:buClr>
              <a:buSzPts val="2800"/>
            </a:pPr>
            <a:br>
              <a:rPr lang="en-US" sz="4600" b="1" dirty="0">
                <a:sym typeface="Montserrat"/>
              </a:rPr>
            </a:br>
            <a:br>
              <a:rPr lang="en-US" sz="4600" b="1" dirty="0">
                <a:latin typeface="Helvetica Neue" panose="02000503000000020004" pitchFamily="2" charset="0"/>
                <a:ea typeface="Helvetica Neue" panose="02000503000000020004" pitchFamily="2" charset="0"/>
                <a:cs typeface="Helvetica Neue" panose="02000503000000020004" pitchFamily="2" charset="0"/>
                <a:sym typeface="Montserrat"/>
              </a:rPr>
            </a:br>
            <a:r>
              <a:rPr lang="en-US" sz="4000" dirty="0">
                <a:latin typeface="Helvetica" pitchFamily="2" charset="0"/>
                <a:ea typeface="Helvetica Neue" panose="02000503000000020004" pitchFamily="2" charset="0"/>
                <a:cs typeface="Helvetica Neue" panose="02000503000000020004" pitchFamily="2" charset="0"/>
              </a:rPr>
              <a:t>Nonprofit or municipal government organizations that: </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Received grant funding from Dogwood in 2023 – present and are in and serving within the Qualla Boundary and/or the 18 counties of Western North Carolina (Avery, Buncombe, Burke, Cherokee, Clay, Graham, Haywood, Henderson, Jackson, Macon, Madison, McDowell, Mitchell, Polk, Rutherford, Swain, Transylvania, and Yancey)</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OR</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Have not received support from the Grants Help Desk within the last 30 days</a:t>
            </a:r>
            <a:br>
              <a:rPr lang="en-US" sz="6000" dirty="0">
                <a:latin typeface="Helvetica" pitchFamily="2" charset="0"/>
                <a:ea typeface="Helvetica Neue" panose="02000503000000020004" pitchFamily="2" charset="0"/>
                <a:cs typeface="Helvetica Neue" panose="02000503000000020004" pitchFamily="2" charset="0"/>
              </a:rPr>
            </a:br>
            <a:endParaRPr lang="en-US" sz="56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4052DB12-41FC-CA06-428D-D3C859EAE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688F559E-465F-4760-1F6D-C9B90D30FD34}"/>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36DD2A3B-80E7-1CB8-58DE-63BCE7BA2747}"/>
              </a:ext>
            </a:extLst>
          </p:cNvPr>
          <p:cNvSpPr txBox="1"/>
          <p:nvPr/>
        </p:nvSpPr>
        <p:spPr>
          <a:xfrm>
            <a:off x="1567543" y="1375182"/>
            <a:ext cx="20898754" cy="830997"/>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Who is Eligible to Receive Support from the Grants Help Desk?</a:t>
            </a:r>
          </a:p>
        </p:txBody>
      </p:sp>
    </p:spTree>
    <p:extLst>
      <p:ext uri="{BB962C8B-B14F-4D97-AF65-F5344CB8AC3E}">
        <p14:creationId xmlns:p14="http://schemas.microsoft.com/office/powerpoint/2010/main" val="135918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D6BABF7D-84B4-55C8-02F2-24CF3BCC7A45}"/>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01FCC170-3558-AC3C-609A-17D8D313E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7DE6C735-D1B5-6EB8-7026-2D1911816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2B880F9D-D5D3-0638-0B44-9F4C72BA4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09E388AA-5ACD-80F8-94CA-CEF3EDCD1147}"/>
              </a:ext>
            </a:extLst>
          </p:cNvPr>
          <p:cNvSpPr txBox="1">
            <a:spLocks noGrp="1"/>
          </p:cNvSpPr>
          <p:nvPr>
            <p:ph type="title"/>
          </p:nvPr>
        </p:nvSpPr>
        <p:spPr>
          <a:xfrm>
            <a:off x="1192928" y="2282751"/>
            <a:ext cx="22000464" cy="10188242"/>
          </a:xfrm>
          <a:prstGeom prst="rect">
            <a:avLst/>
          </a:prstGeom>
        </p:spPr>
        <p:txBody>
          <a:bodyPr spcFirstLastPara="1" vert="horz" lIns="182880" tIns="91440" rIns="182880" bIns="91440" rtlCol="0" anchor="ctr" anchorCtr="0">
            <a:normAutofit/>
          </a:bodyPr>
          <a:lstStyle/>
          <a:p>
            <a:r>
              <a:rPr lang="en-US" sz="4800" b="1" dirty="0">
                <a:latin typeface="Helvetica" pitchFamily="2" charset="0"/>
                <a:ea typeface="Helvetica Neue" panose="02000503000000020004" pitchFamily="2" charset="0"/>
                <a:cs typeface="Helvetica Neue" panose="02000503000000020004" pitchFamily="2" charset="0"/>
              </a:rPr>
              <a:t>Eligible:</a:t>
            </a:r>
            <a:br>
              <a:rPr lang="en-US" sz="56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-Assessing the eligibility/competitiveness of a particular project for a specific grant opportunity</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-Answering questions that arise during the grant development process (such as those related to the narrative, budget, forms, attachments, and submission to the funding agency/organization)</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-Navigating the complexities of state, federal, and private foundation grant applications</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-Guidance on grant management and post-award compliance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800" b="1" dirty="0">
                <a:latin typeface="Helvetica" pitchFamily="2" charset="0"/>
                <a:ea typeface="Helvetica Neue" panose="02000503000000020004" pitchFamily="2" charset="0"/>
                <a:cs typeface="Helvetica Neue" panose="02000503000000020004" pitchFamily="2" charset="0"/>
              </a:rPr>
              <a:t>Not Eligible:</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-Drafting a full narrative</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-Creating the project budget, work plan, or logic model</a:t>
            </a:r>
            <a:br>
              <a:rPr lang="en-US" sz="4000" dirty="0">
                <a:latin typeface="Helvetica" pitchFamily="2" charset="0"/>
                <a:ea typeface="Helvetica Neue" panose="02000503000000020004" pitchFamily="2" charset="0"/>
                <a:cs typeface="Helvetica Neue" panose="02000503000000020004" pitchFamily="2" charset="0"/>
              </a:rPr>
            </a:br>
            <a:r>
              <a:rPr lang="en-US" sz="4000" dirty="0">
                <a:latin typeface="Helvetica" pitchFamily="2" charset="0"/>
                <a:ea typeface="Helvetica Neue" panose="02000503000000020004" pitchFamily="2" charset="0"/>
                <a:cs typeface="Helvetica Neue" panose="02000503000000020004" pitchFamily="2" charset="0"/>
              </a:rPr>
              <a:t>-Performing a comprehensive search of funders that might support a project</a:t>
            </a:r>
            <a:br>
              <a:rPr lang="en-US" sz="4000" dirty="0">
                <a:latin typeface="Helvetica" pitchFamily="2" charset="0"/>
                <a:ea typeface="Helvetica Neue" panose="02000503000000020004" pitchFamily="2" charset="0"/>
                <a:cs typeface="Helvetica Neue" panose="02000503000000020004" pitchFamily="2" charset="0"/>
              </a:rPr>
            </a:br>
            <a:br>
              <a:rPr lang="en-US" sz="4000" dirty="0">
                <a:latin typeface="Helvetica" pitchFamily="2" charset="0"/>
                <a:ea typeface="Helvetica Neue" panose="02000503000000020004" pitchFamily="2" charset="0"/>
                <a:cs typeface="Helvetica Neue" panose="02000503000000020004" pitchFamily="2" charset="0"/>
              </a:rPr>
            </a:br>
            <a:br>
              <a:rPr lang="en-US" sz="5600" dirty="0">
                <a:latin typeface="Helvetica Neue" panose="02000503000000020004" pitchFamily="2" charset="0"/>
                <a:ea typeface="Helvetica Neue" panose="02000503000000020004" pitchFamily="2" charset="0"/>
                <a:cs typeface="Helvetica Neue" panose="02000503000000020004" pitchFamily="2" charset="0"/>
              </a:rPr>
            </a:br>
            <a:endParaRPr lang="en-US" sz="5600" b="1" dirty="0">
              <a:latin typeface="Helvetica Neue" panose="02000503000000020004"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5DB3727B-D8DF-EE0D-F83F-19A737018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987A102E-C28A-9EC9-6E9B-13D5140E855D}"/>
              </a:ext>
            </a:extLst>
          </p:cNvPr>
          <p:cNvPicPr>
            <a:picLocks noChangeAspect="1"/>
          </p:cNvPicPr>
          <p:nvPr/>
        </p:nvPicPr>
        <p:blipFill>
          <a:blip r:embed="rId3"/>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B87B635F-3F7E-3DA2-83C5-3E42E1644116}"/>
              </a:ext>
            </a:extLst>
          </p:cNvPr>
          <p:cNvSpPr txBox="1"/>
          <p:nvPr/>
        </p:nvSpPr>
        <p:spPr>
          <a:xfrm>
            <a:off x="1567543" y="1236310"/>
            <a:ext cx="20898754" cy="769441"/>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What are examples of eligible requests for Grants Help Desk support?</a:t>
            </a:r>
          </a:p>
        </p:txBody>
      </p:sp>
    </p:spTree>
    <p:extLst>
      <p:ext uri="{BB962C8B-B14F-4D97-AF65-F5344CB8AC3E}">
        <p14:creationId xmlns:p14="http://schemas.microsoft.com/office/powerpoint/2010/main" val="73961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a:extLst>
            <a:ext uri="{FF2B5EF4-FFF2-40B4-BE49-F238E27FC236}">
              <a16:creationId xmlns:a16="http://schemas.microsoft.com/office/drawing/2014/main" id="{8311A1CE-6DA6-86E1-BCB4-5FC298088AA4}"/>
            </a:ext>
          </a:extLst>
        </p:cNvPr>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18FEE7E7-E238-FDF4-E07D-000C59F83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4383998" cy="137147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5" name="Rectangle 104">
            <a:extLst>
              <a:ext uri="{FF2B5EF4-FFF2-40B4-BE49-F238E27FC236}">
                <a16:creationId xmlns:a16="http://schemas.microsoft.com/office/drawing/2014/main" id="{EB2B1031-5B22-0F39-0CDE-503CF5BB9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24384000" cy="8825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107" name="Rectangle 106">
            <a:extLst>
              <a:ext uri="{FF2B5EF4-FFF2-40B4-BE49-F238E27FC236}">
                <a16:creationId xmlns:a16="http://schemas.microsoft.com/office/drawing/2014/main" id="{113F3A1A-5628-B41A-A892-BB440BE76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2928" y="1103925"/>
            <a:ext cx="21998144" cy="923709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sym typeface="Helvetica Neue"/>
            </a:endParaRPr>
          </a:p>
        </p:txBody>
      </p:sp>
      <p:sp>
        <p:nvSpPr>
          <p:cNvPr id="98" name="Google Shape;98;g20270e6df5a_0_16">
            <a:extLst>
              <a:ext uri="{FF2B5EF4-FFF2-40B4-BE49-F238E27FC236}">
                <a16:creationId xmlns:a16="http://schemas.microsoft.com/office/drawing/2014/main" id="{84FF8744-9482-FDE2-4519-41BB4D325E33}"/>
              </a:ext>
            </a:extLst>
          </p:cNvPr>
          <p:cNvSpPr txBox="1">
            <a:spLocks noGrp="1"/>
          </p:cNvSpPr>
          <p:nvPr>
            <p:ph type="title"/>
          </p:nvPr>
        </p:nvSpPr>
        <p:spPr>
          <a:xfrm>
            <a:off x="1190608" y="2140353"/>
            <a:ext cx="22000464" cy="10188242"/>
          </a:xfrm>
          <a:prstGeom prst="rect">
            <a:avLst/>
          </a:prstGeom>
        </p:spPr>
        <p:txBody>
          <a:bodyPr spcFirstLastPara="1" vert="horz" lIns="182880" tIns="91440" rIns="182880" bIns="91440" rtlCol="0" anchor="ctr" anchorCtr="0">
            <a:normAutofit/>
          </a:bodyPr>
          <a:lstStyle/>
          <a:p>
            <a:pPr algn="ctr"/>
            <a:r>
              <a:rPr lang="en-US" sz="6400" dirty="0">
                <a:latin typeface="Helvetica" pitchFamily="2" charset="0"/>
                <a:ea typeface="Helvetica Neue" panose="02000503000000020004" pitchFamily="2" charset="0"/>
                <a:cs typeface="Helvetica Neue" panose="02000503000000020004" pitchFamily="2" charset="0"/>
              </a:rPr>
              <a:t>Request a consultation by following </a:t>
            </a:r>
            <a:r>
              <a:rPr lang="en-US" sz="6400" dirty="0">
                <a:latin typeface="Helvetica" pitchFamily="2" charset="0"/>
                <a:ea typeface="Helvetica Neue" panose="02000503000000020004" pitchFamily="2" charset="0"/>
                <a:cs typeface="Helvetica Neue" panose="02000503000000020004" pitchFamily="2" charset="0"/>
                <a:hlinkClick r:id="rId3"/>
              </a:rPr>
              <a:t>this link.</a:t>
            </a:r>
            <a:br>
              <a:rPr lang="en-US" sz="6400" dirty="0">
                <a:latin typeface="Helvetica" pitchFamily="2" charset="0"/>
                <a:ea typeface="Helvetica Neue" panose="02000503000000020004" pitchFamily="2" charset="0"/>
                <a:cs typeface="Helvetica Neue" panose="02000503000000020004" pitchFamily="2" charset="0"/>
              </a:rPr>
            </a:br>
            <a:br>
              <a:rPr lang="en-US" sz="6400" dirty="0">
                <a:latin typeface="Helvetica" pitchFamily="2" charset="0"/>
                <a:ea typeface="Helvetica Neue" panose="02000503000000020004" pitchFamily="2" charset="0"/>
                <a:cs typeface="Helvetica Neue" panose="02000503000000020004" pitchFamily="2" charset="0"/>
              </a:rPr>
            </a:br>
            <a:r>
              <a:rPr lang="en-US" sz="6400" dirty="0">
                <a:latin typeface="Helvetica" pitchFamily="2" charset="0"/>
                <a:ea typeface="Helvetica Neue" panose="02000503000000020004" pitchFamily="2" charset="0"/>
                <a:cs typeface="Helvetica Neue" panose="02000503000000020004" pitchFamily="2" charset="0"/>
              </a:rPr>
              <a:t>Read more about the Grants Help Desk </a:t>
            </a:r>
            <a:r>
              <a:rPr lang="en-US" sz="6400" dirty="0">
                <a:latin typeface="Helvetica" pitchFamily="2" charset="0"/>
                <a:ea typeface="Helvetica Neue" panose="02000503000000020004" pitchFamily="2" charset="0"/>
                <a:cs typeface="Helvetica Neue" panose="02000503000000020004" pitchFamily="2" charset="0"/>
                <a:hlinkClick r:id="rId4"/>
              </a:rPr>
              <a:t>here.</a:t>
            </a:r>
            <a:br>
              <a:rPr lang="en-US" sz="6400" dirty="0">
                <a:latin typeface="Helvetica" pitchFamily="2" charset="0"/>
                <a:ea typeface="Helvetica Neue" panose="02000503000000020004" pitchFamily="2" charset="0"/>
                <a:cs typeface="Helvetica Neue" panose="02000503000000020004" pitchFamily="2" charset="0"/>
              </a:rPr>
            </a:br>
            <a:endParaRPr lang="en-US" sz="6400" b="1" dirty="0">
              <a:latin typeface="Helvetica" pitchFamily="2" charset="0"/>
              <a:ea typeface="Helvetica Neue" panose="02000503000000020004" pitchFamily="2" charset="0"/>
              <a:cs typeface="Helvetica Neue" panose="02000503000000020004" pitchFamily="2" charset="0"/>
              <a:sym typeface="Montserrat"/>
            </a:endParaRPr>
          </a:p>
        </p:txBody>
      </p:sp>
      <p:cxnSp>
        <p:nvCxnSpPr>
          <p:cNvPr id="109" name="Straight Connector 108">
            <a:extLst>
              <a:ext uri="{FF2B5EF4-FFF2-40B4-BE49-F238E27FC236}">
                <a16:creationId xmlns:a16="http://schemas.microsoft.com/office/drawing/2014/main" id="{2D21C1B6-86AF-DF61-BFB0-AE5A77D797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92928" y="12709416"/>
            <a:ext cx="2200046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 name="Image" descr="Image">
            <a:extLst>
              <a:ext uri="{FF2B5EF4-FFF2-40B4-BE49-F238E27FC236}">
                <a16:creationId xmlns:a16="http://schemas.microsoft.com/office/drawing/2014/main" id="{0D725E19-471E-EA34-7A4B-44BDA0B76F37}"/>
              </a:ext>
            </a:extLst>
          </p:cNvPr>
          <p:cNvPicPr>
            <a:picLocks noChangeAspect="1"/>
          </p:cNvPicPr>
          <p:nvPr/>
        </p:nvPicPr>
        <p:blipFill>
          <a:blip r:embed="rId5"/>
          <a:stretch>
            <a:fillRect/>
          </a:stretch>
        </p:blipFill>
        <p:spPr>
          <a:xfrm>
            <a:off x="22466296" y="12033784"/>
            <a:ext cx="1219792" cy="1056456"/>
          </a:xfrm>
          <a:prstGeom prst="rect">
            <a:avLst/>
          </a:prstGeom>
          <a:ln w="12700">
            <a:miter lim="400000"/>
          </a:ln>
        </p:spPr>
      </p:pic>
      <p:sp>
        <p:nvSpPr>
          <p:cNvPr id="3" name="TextBox 2">
            <a:extLst>
              <a:ext uri="{FF2B5EF4-FFF2-40B4-BE49-F238E27FC236}">
                <a16:creationId xmlns:a16="http://schemas.microsoft.com/office/drawing/2014/main" id="{07100DA3-5C56-290B-FF35-CE663F6EFF6B}"/>
              </a:ext>
            </a:extLst>
          </p:cNvPr>
          <p:cNvSpPr txBox="1"/>
          <p:nvPr/>
        </p:nvSpPr>
        <p:spPr>
          <a:xfrm>
            <a:off x="1741463" y="2728646"/>
            <a:ext cx="20898754" cy="1107996"/>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black"/>
                </a:solidFill>
                <a:effectLst/>
                <a:uLnTx/>
                <a:uFillTx/>
                <a:latin typeface="Montserrat" pitchFamily="2" charset="77"/>
                <a:ea typeface="+mj-ea"/>
                <a:cs typeface="+mj-cs"/>
                <a:sym typeface="Helvetica Neue"/>
              </a:rPr>
              <a:t>How do we request Grants Help Desk support?</a:t>
            </a:r>
          </a:p>
        </p:txBody>
      </p:sp>
    </p:spTree>
    <p:extLst>
      <p:ext uri="{BB962C8B-B14F-4D97-AF65-F5344CB8AC3E}">
        <p14:creationId xmlns:p14="http://schemas.microsoft.com/office/powerpoint/2010/main" val="2510629405"/>
      </p:ext>
    </p:extLst>
  </p:cSld>
  <p:clrMapOvr>
    <a:masterClrMapping/>
  </p:clrMapOvr>
</p:sld>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FINALDHT slide deck_February23" id="{03561304-D79A-0041-A486-557A202D5F2E}" vid="{65968589-EACC-F64A-B516-51C42EAB4D8F}"/>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14DB4A6D03D469EA4F7B5902FA7FD" ma:contentTypeVersion="2" ma:contentTypeDescription="Create a new document." ma:contentTypeScope="" ma:versionID="97526ede107f12e62d79bbe3ec762c2f">
  <xsd:schema xmlns:xsd="http://www.w3.org/2001/XMLSchema" xmlns:xs="http://www.w3.org/2001/XMLSchema" xmlns:p="http://schemas.microsoft.com/office/2006/metadata/properties" xmlns:ns2="1fbd554f-e28f-46c2-b40f-701c19167d7d" targetNamespace="http://schemas.microsoft.com/office/2006/metadata/properties" ma:root="true" ma:fieldsID="188252ecbf26f51d5c10cb19ee13416b" ns2:_="">
    <xsd:import namespace="1fbd554f-e28f-46c2-b40f-701c19167d7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d554f-e28f-46c2-b40f-701c19167d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1ED89-C94A-4B64-B43C-67EE7EC51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d554f-e28f-46c2-b40f-701c19167d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0EEA53-EDFF-4F42-BA70-98BB03AA88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21_BasicWhite</Template>
  <TotalTime>40855</TotalTime>
  <Words>3931</Words>
  <Application>Microsoft Macintosh PowerPoint</Application>
  <PresentationFormat>Custom</PresentationFormat>
  <Paragraphs>255</Paragraphs>
  <Slides>47</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Arial</vt:lpstr>
      <vt:lpstr>Calibri</vt:lpstr>
      <vt:lpstr>Calibri Light</vt:lpstr>
      <vt:lpstr>Helvetica</vt:lpstr>
      <vt:lpstr>Helvetica Neue</vt:lpstr>
      <vt:lpstr>Helvetica Neue Medium</vt:lpstr>
      <vt:lpstr>Montserrat</vt:lpstr>
      <vt:lpstr>Montserrat Light</vt:lpstr>
      <vt:lpstr>Proxima Nova</vt:lpstr>
      <vt:lpstr>Times New Roman</vt:lpstr>
      <vt:lpstr>21_BasicWhite</vt:lpstr>
      <vt:lpstr>Office Theme 2013 - 2022</vt:lpstr>
      <vt:lpstr>PowerPoint Presentation</vt:lpstr>
      <vt:lpstr>PowerPoint Presentation</vt:lpstr>
      <vt:lpstr>PowerPoint Presentation</vt:lpstr>
      <vt:lpstr>PowerPoint Presentation</vt:lpstr>
      <vt:lpstr>PowerPoint Presentation</vt:lpstr>
      <vt:lpstr>What is the Grants Help Desk?  The Grants Help Desk provides technical support to eligible organizations that have questions about a funding opportunity to which they are considering applying, or questions that may arise during the grant development process. The goal is to help make grant applications more competitive and to improve the chances of securing funding outside of Dogwood. Support is provided by IFP.</vt:lpstr>
      <vt:lpstr>  Nonprofit or municipal government organizations that:   Received grant funding from Dogwood in 2023 – present and are in and serving within the Qualla Boundary and/or the 18 counties of Western North Carolina (Avery, Buncombe, Burke, Cherokee, Clay, Graham, Haywood, Henderson, Jackson, Macon, Madison, McDowell, Mitchell, Polk, Rutherford, Swain, Transylvania, and Yancey)  OR  Have not received grant funding from Dogwood Health Trust but are located in one of the 12 counties most impacted by Hurricane Helene (Buncombe, Yancey, Mitchell, Avery, Henderson, McDowell, Rutherford, Madison, Polk, Burke, Haywood, and Transylvania) and are seeking funding for hurricane relief and recovery efforts.  Have not received support from the Grants Help Desk within the last 30 days </vt:lpstr>
      <vt:lpstr>Eligible:  -Assessing the eligibility/competitiveness of a particular project for a specific grant opportunity -Answering questions that arise during the grant development process (such as those related to the narrative, budget, forms, attachments, and submission to the funding agency/organization) -Navigating the complexities of state, federal, and private foundation grant applications -Guidance on grant management and post-award compliance  Not Eligible:  -Drafting a full narrative -Creating the project budget, work plan, or logic model -Performing a comprehensive search of funders that might support a project   </vt:lpstr>
      <vt:lpstr>Request a consultation by following this link.  Read more about the Grants Help Desk here. </vt:lpstr>
      <vt:lpstr>I. Understand the role of partnerships in strengthening organizational growth, sustainability, and competitiveness for grant funding </vt:lpstr>
      <vt:lpstr>PowerPoint Presentation</vt:lpstr>
      <vt:lpstr>PowerPoint Presentation</vt:lpstr>
      <vt:lpstr> Most government and foundation funders will ask you to describe your partnerships in a grant narrative</vt:lpstr>
      <vt:lpstr>PowerPoint Presentation</vt:lpstr>
      <vt:lpstr>PowerPoint Presentation</vt:lpstr>
      <vt:lpstr>What is a Force Multiplier?</vt:lpstr>
      <vt:lpstr>HOW DO WE GET THERE?</vt:lpstr>
      <vt:lpstr>Example 1. </vt:lpstr>
      <vt:lpstr>Example 2. </vt:lpstr>
      <vt:lpstr>II. Developing familiarity with best practices for establishing effective partnerships for grant funding and beyond  </vt:lpstr>
      <vt:lpstr>1. Build the groundwork for key partnerships prior to a grant opportunity when at all possible.    </vt:lpstr>
      <vt:lpstr>PowerPoint Presentation</vt:lpstr>
      <vt:lpstr>2. For government opportunities in particular, read all of the “fine print” about required or recommended partnerships.    </vt:lpstr>
      <vt:lpstr>3. Take a Deliberate Approach to Developing a Budget   </vt:lpstr>
      <vt:lpstr>4. Understand the difference between “subaward” and “contract” status   </vt:lpstr>
      <vt:lpstr>   </vt:lpstr>
      <vt:lpstr>   </vt:lpstr>
      <vt:lpstr>5. Understand the difference between “Letter of Support,” “Letter of Commitment,” and “Memorandum of Understanding”    </vt:lpstr>
      <vt:lpstr>6. Develop familiarity with post-award best practices for managing partnerships    </vt:lpstr>
      <vt:lpstr>7. One Last Tip for Securing Strategic Partnerships for Grant Applications:  START EARLY!    </vt:lpstr>
      <vt:lpstr>III. Exploring Examples of Key Partnerships in Successful Government Grant Proposals</vt:lpstr>
      <vt:lpstr>Example #1: Bureau of Justice Assistance Second Chance Act Improving Reentry Education and Employment Outcomes </vt:lpstr>
      <vt:lpstr>How Partnerships Strengthened This Application</vt:lpstr>
      <vt:lpstr>How Partnerships Translated to the Project Budget</vt:lpstr>
      <vt:lpstr>How Partnerships Strengthened This Application</vt:lpstr>
      <vt:lpstr>Example #2:  USDA Gus Schumacher Nutrition Incentive Program</vt:lpstr>
      <vt:lpstr>How Partnerships Strengthened This Application</vt:lpstr>
      <vt:lpstr>How Partnerships Translated to the Project Budget</vt:lpstr>
      <vt:lpstr>How Partnerships Strengthened This Application</vt:lpstr>
      <vt:lpstr>Example 3: HRSA Rural Communities Opioid Response Behavioral Health Services</vt:lpstr>
      <vt:lpstr>Consortium Requirements for this Opportunity </vt:lpstr>
      <vt:lpstr>Partner-Related Attachments Required</vt:lpstr>
      <vt:lpstr>How Partnerships Strengthened This Application</vt:lpstr>
      <vt:lpstr>How Partnerships Translated to the Project Budget</vt:lpstr>
      <vt:lpstr>How Partnerships Achieved the Force Multiplier Effect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Davis</dc:creator>
  <cp:lastModifiedBy>louise.mathias</cp:lastModifiedBy>
  <cp:revision>114</cp:revision>
  <dcterms:created xsi:type="dcterms:W3CDTF">2023-12-13T15:33:23Z</dcterms:created>
  <dcterms:modified xsi:type="dcterms:W3CDTF">2026-06-17T14:54:52Z</dcterms:modified>
</cp:coreProperties>
</file>